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3C2FB-A31E-4FCF-8B84-3D1016AFED9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花类药物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丁香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 丁香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  <a:sym typeface="+mn-ea"/>
              </a:rPr>
              <a:t>Flos Caryophylli (Caryophyllum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别名：公丁香) </a:t>
            </a:r>
            <a:r>
              <a:rPr lang="zh-CN" altLang="en-US" b="1" dirty="0">
                <a:solidFill>
                  <a:srgbClr val="E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主产于坦桑尼亚的桑哈巴尔岛以及马来亚，印尼等地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。销世界各地，我国海南省及雷州半岛有少量出产。</a:t>
            </a:r>
            <a:r>
              <a:rPr lang="zh-CN" altLang="en-US" b="1" dirty="0">
                <a:sym typeface="+mn-ea"/>
              </a:rPr>
              <a:t> </a:t>
            </a:r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914400" fontAlgn="base">
              <a:lnSpc>
                <a:spcPct val="100000"/>
              </a:lnSpc>
              <a:buNone/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  <a:cs typeface="+mn-ea"/>
                <a:sym typeface="+mn-ea"/>
              </a:rPr>
              <a:t> 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公丁香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1、全形呈</a:t>
            </a:r>
            <a:r>
              <a:rPr kumimoji="1" lang="zh-CN" altLang="en-US" sz="2800" b="1" dirty="0">
                <a:solidFill>
                  <a:srgbClr val="E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研杆状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，表面深棕色，上部花蕾球形，下部花托类圆柱形。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2、</a:t>
            </a:r>
            <a:r>
              <a:rPr kumimoji="1" lang="zh-CN" altLang="en-US" sz="2800" b="1" dirty="0">
                <a:solidFill>
                  <a:srgbClr val="E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萼片4枚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，肥厚。</a:t>
            </a:r>
            <a:r>
              <a:rPr kumimoji="1" lang="zh-CN" altLang="en-US" sz="2800" b="1" dirty="0">
                <a:solidFill>
                  <a:srgbClr val="E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花冠4片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，覆瓦状排列。雄蕊多数向内弯曲于花蕾中。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3、</a:t>
            </a:r>
            <a:r>
              <a:rPr kumimoji="1" lang="zh-CN" altLang="en-US" sz="2800" b="1" dirty="0">
                <a:solidFill>
                  <a:srgbClr val="E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香气浓郁，尝之味辣麻舌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4、投入水中，花托垂直向下(提示未去油)。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  </a:t>
            </a:r>
            <a:r>
              <a:rPr kumimoji="1" lang="zh-CN" altLang="en-US" sz="2800" b="1" dirty="0">
                <a:solidFill>
                  <a:srgbClr val="E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以入水下沉，形态完整，香气浓烈者为佳。 </a:t>
            </a:r>
            <a:endParaRPr lang="zh-CN" altLang="en-US" sz="2800" b="1" dirty="0">
              <a:solidFill>
                <a:srgbClr val="E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2800" b="1" dirty="0">
                <a:solidFill>
                  <a:srgbClr val="E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挥发油&gt;16%   水分&lt;12%</a:t>
            </a:r>
            <a:endParaRPr lang="zh-CN" altLang="en-US" sz="2800" b="1" dirty="0">
              <a:solidFill>
                <a:srgbClr val="EF0000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914400" fontAlgn="base">
              <a:lnSpc>
                <a:spcPct val="100000"/>
              </a:lnSpc>
              <a:buNone/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   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母丁香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fontAlgn="base">
              <a:lnSpc>
                <a:spcPct val="100000"/>
              </a:lnSpc>
              <a:buNone/>
            </a:pP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1、药材呈棕色至深棕色，长椭圆形或纺缍形，顶端有4片宿存的萼片，基部常具短果柄。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fontAlgn="base">
              <a:lnSpc>
                <a:spcPct val="100000"/>
              </a:lnSpc>
              <a:buNone/>
            </a:pP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fontAlgn="base">
              <a:lnSpc>
                <a:spcPct val="100000"/>
              </a:lnSpc>
              <a:buNone/>
            </a:pPr>
            <a:r>
              <a:rPr kumimoji="1"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3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、气味较弱。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fontAlgn="base">
              <a:lnSpc>
                <a:spcPct val="100000"/>
              </a:lnSpc>
              <a:buNone/>
            </a:pP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fontAlgn="base">
              <a:lnSpc>
                <a:spcPct val="100000"/>
              </a:lnSpc>
              <a:buNone/>
            </a:pPr>
            <a:r>
              <a:rPr kumimoji="1"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4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、</a:t>
            </a:r>
            <a:r>
              <a:rPr kumimoji="1" lang="zh-CN" altLang="en-US" sz="2800" b="1" dirty="0">
                <a:solidFill>
                  <a:srgbClr val="E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油性较弱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。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endParaRPr lang="zh-CN" altLang="en-US" sz="2800" b="1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4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     味辛，性温。归脾、胃、肾经，有</a:t>
            </a:r>
            <a:r>
              <a:rPr kumimoji="1" lang="zh-CN" altLang="en-US" sz="4400" b="1" dirty="0">
                <a:solidFill>
                  <a:srgbClr val="E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温中降逆、补肾助阳</a:t>
            </a:r>
            <a:r>
              <a:rPr kumimoji="1" lang="zh-CN" altLang="en-US" sz="4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的功能。</a:t>
            </a:r>
            <a:endParaRPr lang="zh-CN" altLang="en-US" sz="44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4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   用于脾虚寒、呃逆、呕吐、食少泄泻、心腹冷痛、肾虚阳痿等证。用量：1～3</a:t>
            </a:r>
            <a:r>
              <a:rPr kumimoji="1" lang="en-US" altLang="zh-CN" sz="4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g。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花类药材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丁香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花类药材</a:t>
            </a:r>
            <a:r>
              <a:rPr lang="en-US" altLang="zh-CN" sz="2800" dirty="0"/>
              <a:t>-</a:t>
            </a:r>
            <a:r>
              <a:rPr sz="2800" dirty="0"/>
              <a:t>红花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丁香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丁  香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本品为桃金娘科植物丁香树（丁香）的干燥花蕾。</a:t>
            </a:r>
            <a:endParaRPr lang="zh-CN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3076" name="Picture 4" descr="013000002219831222764525951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053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4100" name="Picture 4" descr="ting-hsiang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0360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 descr="香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0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   一般于</a:t>
            </a:r>
            <a:r>
              <a:rPr lang="zh-CN" altLang="en-US" b="1" dirty="0">
                <a:solidFill>
                  <a:srgbClr val="E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9月至次年3月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间 ，花蕾由青转为鲜红色时采收。采下后除去花梗，晒干即可。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WPS 演示</Application>
  <PresentationFormat>宽屏</PresentationFormat>
  <Paragraphs>129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Arial Unicode MS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2018-02-20T11:46:03Z</dcterms:created>
  <dcterms:modified xsi:type="dcterms:W3CDTF">2018-02-20T12:10:41Z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