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77968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632" y="1981200"/>
            <a:ext cx="5077968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622209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1" Type="http://schemas.openxmlformats.org/officeDocument/2006/relationships/hyperlink" Target="http://s.click.taobao.com/t?e=zGU34CA7K%2BPkqB07S4%2FK0CITy7klxxrJ35Nnc0vXrB9Aec0nwR8vB8bdgHNxXvXPnxrddFd0rkKmy1gfM7i3eRTTKlZjbEye4C6tcQaGHRlmlg%3D%3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1" Type="http://schemas.openxmlformats.org/officeDocument/2006/relationships/hyperlink" Target="http://s.click.taobao.com/t?e=zGU34CA7K%2BPkqB07S4%2FK0CFcRfH0GoT805sipKvJuOADh%2FZJ1qUdO6iSs7atsD23hpQGnvjN22fKo9v2vOLKlq2DydgJavSvXAU36wAJr6HGhI0%3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花类药物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蒲黄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 defTabSz="914400" fontAlgn="base">
              <a:lnSpc>
                <a:spcPct val="10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ea typeface="楷体_GB2312" pitchFamily="49" charset="-122"/>
                <a:cs typeface="+mn-ea"/>
                <a:sym typeface="+mn-ea"/>
              </a:rPr>
              <a:t>花粉粒黄色，呈类球形，表面有似网状雕纹，周边轮廓线光滑，呈凸波状或齿轮状，单萌发沟不明显。</a:t>
            </a:r>
            <a:endParaRPr lang="zh-CN" altLang="en-US" sz="2800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8444" name="图片 18443" descr="蒲黄花粉粒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25" y="2594610"/>
            <a:ext cx="4037965" cy="3966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联机映像占位符 18444" descr="蒲黄花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20" y="2522855"/>
            <a:ext cx="2763838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rgbClr val="0000FF"/>
                </a:solidFill>
                <a:latin typeface="宋体" panose="02010600030101010101" pitchFamily="2" charset="-122"/>
                <a:ea typeface="楷体_GB2312" pitchFamily="49" charset="-122"/>
                <a:sym typeface="+mn-ea"/>
              </a:rPr>
              <a:t> 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ea typeface="楷体_GB2312" pitchFamily="49" charset="-122"/>
                <a:sym typeface="+mn-ea"/>
              </a:rPr>
              <a:t>为鲜黄色易流动的粉末，质轻，易飞扬，有滑腻感，</a:t>
            </a:r>
            <a:r>
              <a:rPr lang="zh-CN" altLang="en-US" b="1" dirty="0">
                <a:solidFill>
                  <a:srgbClr val="0000FF"/>
                </a:solidFill>
                <a:ea typeface="楷体_GB2312" pitchFamily="49" charset="-122"/>
                <a:sym typeface="+mn-ea"/>
              </a:rPr>
              <a:t>易附着于手指上，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ea typeface="楷体_GB2312" pitchFamily="49" charset="-122"/>
                <a:sym typeface="+mn-ea"/>
              </a:rPr>
              <a:t>能浮于水面，气微、味淡；</a:t>
            </a:r>
            <a:endParaRPr lang="zh-CN" altLang="en-US" b="1" dirty="0">
              <a:solidFill>
                <a:srgbClr val="0000FF"/>
              </a:solidFill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31750" name="联机映像占位符 31749" descr="蒲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4520" y="3167380"/>
            <a:ext cx="4920615" cy="3510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炮制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炮制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dirty="0">
                <a:sym typeface="+mn-ea"/>
              </a:rPr>
              <a:t>生蒲黄  揉碎结块，过筛。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>
                <a:sym typeface="+mn-ea"/>
              </a:rPr>
              <a:t>蒲黄炭  取净蒲黄，照炒炭法炒至棕褐色。</a:t>
            </a:r>
            <a:endParaRPr lang="zh-CN" altLang="en-US" b="1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en-US" altLang="zh-CN">
                <a:sym typeface="+mn-ea"/>
              </a:rPr>
              <a:t>【</a:t>
            </a:r>
            <a:r>
              <a:rPr lang="zh-CN" altLang="en-US" dirty="0">
                <a:sym typeface="+mn-ea"/>
              </a:rPr>
              <a:t>性味与归经</a:t>
            </a:r>
            <a:r>
              <a:rPr lang="en-US" altLang="zh-CN">
                <a:sym typeface="+mn-ea"/>
              </a:rPr>
              <a:t>】 </a:t>
            </a:r>
            <a:r>
              <a:rPr lang="zh-CN" altLang="en-US" dirty="0">
                <a:sym typeface="+mn-ea"/>
              </a:rPr>
              <a:t>甘，平。归肝、心包经。</a:t>
            </a:r>
            <a:endParaRPr lang="zh-CN" altLang="en-US" dirty="0"/>
          </a:p>
          <a:p>
            <a:r>
              <a:rPr lang="en-US" altLang="zh-CN">
                <a:sym typeface="+mn-ea"/>
              </a:rPr>
              <a:t>【</a:t>
            </a:r>
            <a:r>
              <a:rPr lang="zh-CN" altLang="en-US" dirty="0">
                <a:sym typeface="+mn-ea"/>
              </a:rPr>
              <a:t>功能与主治</a:t>
            </a:r>
            <a:r>
              <a:rPr lang="en-US" altLang="zh-CN">
                <a:sym typeface="+mn-ea"/>
              </a:rPr>
              <a:t>】 </a:t>
            </a:r>
            <a:r>
              <a:rPr lang="zh-CN" altLang="en-US" dirty="0">
                <a:sym typeface="+mn-ea"/>
              </a:rPr>
              <a:t>止血，化瘀，通淋。用于吐血，衄血，咯血，崩漏，外伤出血，经闭痛经，脘腹刺痛，跌扑肿痛，血淋涩痛。</a:t>
            </a:r>
            <a:endParaRPr lang="zh-CN" altLang="en-US" dirty="0"/>
          </a:p>
          <a:p>
            <a:r>
              <a:rPr lang="en-US" altLang="zh-CN">
                <a:sym typeface="+mn-ea"/>
              </a:rPr>
              <a:t>【</a:t>
            </a:r>
            <a:r>
              <a:rPr lang="zh-CN" altLang="en-US" dirty="0">
                <a:sym typeface="+mn-ea"/>
              </a:rPr>
              <a:t>用法与用量</a:t>
            </a:r>
            <a:r>
              <a:rPr lang="en-US" altLang="zh-CN">
                <a:sym typeface="+mn-ea"/>
              </a:rPr>
              <a:t>】 5</a:t>
            </a:r>
            <a:r>
              <a:rPr lang="zh-CN" altLang="en-US" dirty="0">
                <a:sym typeface="+mn-ea"/>
              </a:rPr>
              <a:t>～</a:t>
            </a:r>
            <a:r>
              <a:rPr lang="en-US" altLang="zh-CN">
                <a:sym typeface="+mn-ea"/>
              </a:rPr>
              <a:t>9g</a:t>
            </a:r>
            <a:r>
              <a:rPr lang="zh-CN" altLang="en-US" dirty="0">
                <a:sym typeface="+mn-ea"/>
              </a:rPr>
              <a:t>，包煎。外用适量，敷患处。</a:t>
            </a:r>
            <a:endParaRPr lang="zh-CN" altLang="en-US" dirty="0"/>
          </a:p>
          <a:p>
            <a:r>
              <a:rPr lang="en-US" altLang="zh-CN">
                <a:sym typeface="+mn-ea"/>
              </a:rPr>
              <a:t>【</a:t>
            </a:r>
            <a:r>
              <a:rPr lang="zh-CN" altLang="en-US" dirty="0">
                <a:sym typeface="+mn-ea"/>
              </a:rPr>
              <a:t>注意</a:t>
            </a:r>
            <a:r>
              <a:rPr lang="en-US" altLang="zh-CN">
                <a:sym typeface="+mn-ea"/>
              </a:rPr>
              <a:t>】 </a:t>
            </a:r>
            <a:r>
              <a:rPr lang="zh-CN" altLang="en-US" dirty="0">
                <a:sym typeface="+mn-ea"/>
              </a:rPr>
              <a:t>孕妇慎用。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花类药材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蒲黄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花类药材</a:t>
            </a:r>
            <a:r>
              <a:rPr lang="en-US" altLang="zh-CN" sz="2800" dirty="0"/>
              <a:t>-</a:t>
            </a:r>
            <a:r>
              <a:rPr sz="2800" dirty="0"/>
              <a:t>夏枯草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蒲黄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炮制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蒲  黄</a:t>
            </a:r>
            <a:r>
              <a:rPr lang="zh-CN" altLang="en-US" sz="11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21069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为香蒲科香蒲属植物水烛香蒲</a:t>
            </a:r>
            <a:r>
              <a:rPr lang="en-US" altLang="zh-CN" sz="4000" i="1" err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Typha</a:t>
            </a:r>
            <a:r>
              <a:rPr lang="en-US" altLang="zh-CN" sz="4000" i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i="1" err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angustifolia</a:t>
            </a:r>
            <a:r>
              <a:rPr lang="en-US" altLang="zh-CN" sz="40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L.</a:t>
            </a:r>
            <a:r>
              <a:rPr lang="zh-CN" altLang="en-US" sz="40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东方香蒲</a:t>
            </a:r>
            <a:r>
              <a:rPr lang="en-US" altLang="zh-CN" sz="4000" i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T. </a:t>
            </a:r>
            <a:r>
              <a:rPr lang="en-US" altLang="zh-CN" sz="4000" i="1" err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orientalis</a:t>
            </a:r>
            <a:r>
              <a:rPr lang="en-US" altLang="zh-CN" sz="40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err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Presl</a:t>
            </a:r>
            <a:r>
              <a:rPr lang="zh-CN" altLang="en-US" sz="40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或同属植物的干燥花粉。</a:t>
            </a:r>
            <a:endParaRPr lang="zh-CN" altLang="en-US" sz="40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标题 5017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pic>
        <p:nvPicPr>
          <p:cNvPr id="50180" name="文本占位符 50179">
            <a:hlinkClick r:id="rId1"/>
          </p:cNvPr>
          <p:cNvPicPr>
            <a:picLocks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1524000" y="333375"/>
            <a:ext cx="9029700" cy="5329238"/>
          </a:xfrm>
        </p:spPr>
      </p:pic>
      <p:sp>
        <p:nvSpPr>
          <p:cNvPr id="50181" name="矩形 50180"/>
          <p:cNvSpPr/>
          <p:nvPr/>
        </p:nvSpPr>
        <p:spPr>
          <a:xfrm>
            <a:off x="4008438" y="5803901"/>
            <a:ext cx="40767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</a:rPr>
              <a:t>水烛香蒲</a:t>
            </a:r>
            <a:r>
              <a:rPr lang="en-US" altLang="zh-CN" sz="2400" err="1">
                <a:latin typeface="Times New Roman" panose="02020603050405020304" pitchFamily="18" charset="0"/>
              </a:rPr>
              <a:t>Typha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angusti</a:t>
            </a:r>
            <a:r>
              <a:rPr lang="en-US" altLang="zh-CN" sz="2400">
                <a:latin typeface="Times New Roman" panose="02020603050405020304" pitchFamily="18" charset="0"/>
              </a:rPr>
              <a:t> folia L 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5120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pic>
        <p:nvPicPr>
          <p:cNvPr id="51204" name="文本占位符 51203">
            <a:hlinkClick r:id="rId1"/>
          </p:cNvPr>
          <p:cNvPicPr>
            <a:picLocks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217025" cy="6165850"/>
          </a:xfrm>
        </p:spPr>
      </p:pic>
      <p:sp>
        <p:nvSpPr>
          <p:cNvPr id="51205" name="矩形 51204"/>
          <p:cNvSpPr/>
          <p:nvPr/>
        </p:nvSpPr>
        <p:spPr>
          <a:xfrm>
            <a:off x="4151313" y="6164263"/>
            <a:ext cx="40544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</a:rPr>
              <a:t>东方香蒲</a:t>
            </a:r>
            <a:r>
              <a:rPr lang="en-US" altLang="zh-CN" sz="2400" err="1">
                <a:latin typeface="Times New Roman" panose="02020603050405020304" pitchFamily="18" charset="0"/>
              </a:rPr>
              <a:t>Typha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orientalis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Presl</a:t>
            </a:r>
            <a:endParaRPr lang="en-US" altLang="zh-CN" sz="2400" err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ym typeface="+mn-ea"/>
              </a:rPr>
              <a:t>夏季采收蒲棒上部的黄色雄花序，晒干后碾轧，筛取花粉。剪取雄花后，晒干，成为带有雄花的花粉，即为草蒲黄。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WPS 演示</Application>
  <PresentationFormat>宽屏</PresentationFormat>
  <Paragraphs>127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Impact</vt:lpstr>
      <vt:lpstr>Times New Roman</vt:lpstr>
      <vt:lpstr>隶书</vt:lpstr>
      <vt:lpstr>楷体_GB2312</vt:lpstr>
      <vt:lpstr>微软雅黑</vt:lpstr>
      <vt:lpstr>Arial Unicode MS</vt:lpstr>
      <vt:lpstr>Calibri</vt:lpstr>
      <vt:lpstr>新宋体</vt:lpstr>
      <vt:lpstr>主题5</vt:lpstr>
      <vt:lpstr>默认设计模板</vt:lpstr>
      <vt:lpstr>《花类药物-蒲黄》</vt:lpstr>
      <vt:lpstr>蒲黄</vt:lpstr>
      <vt:lpstr>药材来源</vt:lpstr>
      <vt:lpstr>药材来源</vt:lpstr>
      <vt:lpstr>PowerPoint 演示文稿</vt:lpstr>
      <vt:lpstr>PowerPoint 演示文稿</vt:lpstr>
      <vt:lpstr>采制</vt:lpstr>
      <vt:lpstr>采制</vt:lpstr>
      <vt:lpstr>性状</vt:lpstr>
      <vt:lpstr>性状</vt:lpstr>
      <vt:lpstr>性状</vt:lpstr>
      <vt:lpstr>炮制</vt:lpstr>
      <vt:lpstr>炮制</vt:lpstr>
      <vt:lpstr>性味及功效</vt:lpstr>
      <vt:lpstr>性味及功效</vt:lpstr>
      <vt:lpstr>《花类药材-蒲黄》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2</cp:revision>
  <dcterms:created xsi:type="dcterms:W3CDTF">2018-02-20T12:45:00Z</dcterms:created>
  <dcterms:modified xsi:type="dcterms:W3CDTF">2018-02-20T12:59:27Z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