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5" r:id="rId8"/>
    <p:sldId id="266" r:id="rId9"/>
    <p:sldId id="261" r:id="rId10"/>
    <p:sldId id="262" r:id="rId11"/>
    <p:sldId id="263" r:id="rId12"/>
    <p:sldId id="264" r:id="rId13"/>
    <p:sldId id="267" r:id="rId14"/>
    <p:sldId id="268" r:id="rId15"/>
    <p:sldId id="272" r:id="rId16"/>
    <p:sldId id="269" r:id="rId17"/>
    <p:sldId id="270" r:id="rId18"/>
    <p:sldId id="271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花类药物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金银花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1. 金银花 </a:t>
            </a:r>
            <a:r>
              <a:rPr kumimoji="1"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Flos</a:t>
            </a:r>
            <a:r>
              <a:rPr kumimoji="1"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kumimoji="1"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Lonicerae</a:t>
            </a:r>
            <a:r>
              <a:rPr kumimoji="1"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kumimoji="1"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japonicae</a:t>
            </a:r>
            <a:r>
              <a:rPr kumimoji="1"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kumimoji="1"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主产于河南、山东，均为栽培，以</a:t>
            </a:r>
            <a:r>
              <a:rPr kumimoji="1"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河南密县产者为最佳</a:t>
            </a:r>
            <a:r>
              <a:rPr kumimoji="1"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，商品特称"</a:t>
            </a:r>
            <a:r>
              <a:rPr kumimoji="1" lang="zh-CN" altLang="en-US" sz="3200" b="1" dirty="0">
                <a:solidFill>
                  <a:srgbClr val="3333CC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密银花</a:t>
            </a:r>
            <a:r>
              <a:rPr kumimoji="1"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"，山东产的"东银花"、"济银花"产量大，质量也较好，销全国各地，并出口。此外，广西、贵州、四川、广东、陕西、湖南、湖北、云南等省地均有野生。 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2. 菰腺忍冬 </a:t>
            </a:r>
            <a:r>
              <a:rPr kumimoji="1"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Flos</a:t>
            </a:r>
            <a:r>
              <a:rPr kumimoji="1"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kumimoji="1"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Lonicerae</a:t>
            </a:r>
            <a:r>
              <a:rPr kumimoji="1"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kumimoji="1"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hypoglaucae</a:t>
            </a:r>
            <a:r>
              <a:rPr kumimoji="1"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kumimoji="1"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主产于广西、四川、云南、湖南。 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3. 华南忍冬</a:t>
            </a:r>
            <a:r>
              <a:rPr kumimoji="1"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Flos</a:t>
            </a:r>
            <a:r>
              <a:rPr kumimoji="1"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kumimoji="1"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Lonicerae</a:t>
            </a:r>
            <a:r>
              <a:rPr kumimoji="1"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kumimoji="1"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confusae</a:t>
            </a:r>
            <a:r>
              <a:rPr kumimoji="1"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kumimoji="1"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主产于广东、广西。 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4. 黄褐毛忍冬 </a:t>
            </a:r>
            <a:r>
              <a:rPr kumimoji="1"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Flos</a:t>
            </a:r>
            <a:r>
              <a:rPr kumimoji="1"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kumimoji="1"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Lonicerae</a:t>
            </a:r>
            <a:r>
              <a:rPr kumimoji="1"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kumimoji="1" lang="en-US" altLang="zh-CN" sz="32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fulvotomentosae</a:t>
            </a:r>
            <a:r>
              <a:rPr kumimoji="1"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</a:t>
            </a:r>
            <a:r>
              <a:rPr kumimoji="1"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主产于贵州，广西亦有产，销省内外。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defTabSz="914400" fontAlgn="base">
              <a:lnSpc>
                <a:spcPct val="100000"/>
              </a:lnSpc>
              <a:buNone/>
            </a:pPr>
            <a:r>
              <a:rPr kumimoji="1" lang="zh-CN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                             </a:t>
            </a:r>
            <a:r>
              <a:rPr kumimoji="1"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忍冬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just" defTabSz="914400" fontAlgn="base">
              <a:lnSpc>
                <a:spcPct val="100000"/>
              </a:lnSpc>
              <a:buNone/>
            </a:pPr>
            <a:r>
              <a:rPr kumimoji="1"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1、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呈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棒状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，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上粗下细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，略弯曲，长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2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～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3cm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，上部直径约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3mm,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下部直径约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1.5mm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。</a:t>
            </a:r>
            <a:endParaRPr lang="en-US" altLang="zh-CN" sz="2800" b="1"/>
          </a:p>
          <a:p>
            <a:pPr marL="0" indent="0" algn="just" defTabSz="914400" fontAlgn="base">
              <a:lnSpc>
                <a:spcPct val="100000"/>
              </a:lnSpc>
              <a:buNone/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2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、表面黄白色或绿白色（</a:t>
            </a:r>
            <a:r>
              <a:rPr kumimoji="1" lang="zh-CN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贮久色渐深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），密被短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柔毛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。偶见叶状苞片。花萼绿色，先端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5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裂，裂片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有毛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，长约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2mm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。</a:t>
            </a:r>
            <a:endParaRPr lang="en-US" altLang="zh-CN" sz="2800" b="1"/>
          </a:p>
          <a:p>
            <a:pPr marL="0" indent="0" algn="just" defTabSz="914400" fontAlgn="base">
              <a:lnSpc>
                <a:spcPct val="100000"/>
              </a:lnSpc>
              <a:buNone/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3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、开放者花冠筒状，先端二唇形；雄蕊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5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个，附于筒壁，黄色；雌蕊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1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个，子房无毛。</a:t>
            </a:r>
            <a:endParaRPr lang="en-US" altLang="zh-CN" sz="2800" b="1"/>
          </a:p>
          <a:p>
            <a:pPr marL="0" indent="0" algn="just" defTabSz="914400" fontAlgn="base">
              <a:lnSpc>
                <a:spcPct val="100000"/>
              </a:lnSpc>
              <a:buNone/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4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、气清香，味淡、微苦。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914400" fontAlgn="base">
              <a:lnSpc>
                <a:spcPct val="100000"/>
              </a:lnSpc>
              <a:buNone/>
            </a:pPr>
            <a:r>
              <a:rPr kumimoji="1"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      红腺忍冬</a:t>
            </a:r>
            <a:endParaRPr lang="en-US" altLang="zh-CN" sz="3600" b="1"/>
          </a:p>
          <a:p>
            <a:pPr marL="0" indent="0" algn="l" defTabSz="914400" fontAlgn="base">
              <a:lnSpc>
                <a:spcPct val="100000"/>
              </a:lnSpc>
              <a:buNone/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1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、长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2.5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～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4.5cm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，直径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0.8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～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2mm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。</a:t>
            </a:r>
            <a:endParaRPr lang="en-US" altLang="zh-CN" sz="2800" b="1"/>
          </a:p>
          <a:p>
            <a:pPr marL="0" indent="0" algn="l" defTabSz="914400" fontAlgn="base">
              <a:lnSpc>
                <a:spcPct val="100000"/>
              </a:lnSpc>
              <a:buNone/>
            </a:pPr>
            <a:endParaRPr lang="en-US" altLang="zh-CN" sz="2800" b="1"/>
          </a:p>
          <a:p>
            <a:pPr marL="0" indent="0" algn="l" defTabSz="914400" fontAlgn="base">
              <a:lnSpc>
                <a:spcPct val="100000"/>
              </a:lnSpc>
              <a:buNone/>
            </a:pPr>
            <a:endParaRPr lang="en-US" altLang="zh-CN" sz="2800" b="1"/>
          </a:p>
          <a:p>
            <a:pPr marL="0" indent="0" algn="l" defTabSz="914400" fontAlgn="base">
              <a:lnSpc>
                <a:spcPct val="100000"/>
              </a:lnSpc>
              <a:buNone/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2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、表面绿棕色至黄棕色，无毛或疏被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毛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。萼筒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无毛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，先端</a:t>
            </a: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5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裂，裂片长三角形，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被毛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。</a:t>
            </a:r>
            <a:endParaRPr lang="en-US" altLang="zh-CN" sz="2800" b="1"/>
          </a:p>
          <a:p>
            <a:pPr marL="0" indent="0" algn="l" defTabSz="914400" fontAlgn="base">
              <a:lnSpc>
                <a:spcPct val="100000"/>
              </a:lnSpc>
              <a:buNone/>
            </a:pPr>
            <a:endParaRPr lang="en-US" altLang="zh-CN" sz="2800" b="1"/>
          </a:p>
          <a:p>
            <a:pPr marL="0" indent="0" algn="l" defTabSz="914400" fontAlgn="base">
              <a:lnSpc>
                <a:spcPct val="100000"/>
              </a:lnSpc>
              <a:buNone/>
            </a:pPr>
            <a:r>
              <a:rPr kumimoji="1"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3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、开放者花冠</a:t>
            </a:r>
            <a:r>
              <a:rPr kumimoji="1" lang="zh-CN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下唇反转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。花柱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无毛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en-US" altLang="zh-CN" sz="4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   </a:t>
            </a:r>
            <a:r>
              <a:rPr kumimoji="1" lang="zh-CN" altLang="en-US" sz="4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味甘，性寒。归肺、胃、大肠经，有</a:t>
            </a:r>
            <a:r>
              <a:rPr kumimoji="1" lang="zh-CN" altLang="en-US" sz="4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清热解毒，凉散风热</a:t>
            </a:r>
            <a:r>
              <a:rPr kumimoji="1" lang="zh-CN" altLang="en-US" sz="4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功能。</a:t>
            </a:r>
            <a:endParaRPr lang="zh-CN" altLang="en-US" sz="4400" b="1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sz="4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    用于痈肿疔疮，喉痹，丹毒，热毒血痢，风热感冒，湿病发热。用量6～15</a:t>
            </a:r>
            <a:r>
              <a:rPr kumimoji="1" lang="en-US" altLang="zh-CN" sz="4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g。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3314" name="矩形 13313"/>
          <p:cNvSpPr/>
          <p:nvPr/>
        </p:nvSpPr>
        <p:spPr>
          <a:xfrm>
            <a:off x="669290" y="2062480"/>
            <a:ext cx="108515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花类药材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金银花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花类药材</a:t>
            </a:r>
            <a:r>
              <a:rPr lang="en-US" altLang="zh-CN" sz="2800" dirty="0"/>
              <a:t>-</a:t>
            </a:r>
            <a:r>
              <a:rPr sz="2800" dirty="0"/>
              <a:t>菊花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金银花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金银花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0" lvl="0" indent="0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dirty="0">
                <a:sym typeface="+mn-ea"/>
              </a:rPr>
              <a:t>忍冬科植物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忍冬</a:t>
            </a:r>
            <a:r>
              <a:rPr lang="en-US" altLang="zh-CN" sz="4000" err="1">
                <a:sym typeface="+mn-ea"/>
              </a:rPr>
              <a:t>Lonicera</a:t>
            </a:r>
            <a:r>
              <a:rPr lang="en-US" altLang="zh-CN" sz="4000">
                <a:sym typeface="+mn-ea"/>
              </a:rPr>
              <a:t> japonica </a:t>
            </a:r>
            <a:r>
              <a:rPr lang="en-US" altLang="zh-CN" sz="4000" err="1">
                <a:sym typeface="+mn-ea"/>
              </a:rPr>
              <a:t>Thunb</a:t>
            </a:r>
            <a:r>
              <a:rPr lang="en-US" altLang="zh-CN" sz="4000">
                <a:sym typeface="+mn-ea"/>
              </a:rPr>
              <a:t>.</a:t>
            </a:r>
            <a:r>
              <a:rPr lang="zh-CN" altLang="en-US" sz="4000" dirty="0">
                <a:sym typeface="+mn-ea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红腺忍冬</a:t>
            </a:r>
            <a:r>
              <a:rPr lang="en-US" altLang="zh-CN" sz="4000" err="1">
                <a:sym typeface="+mn-ea"/>
              </a:rPr>
              <a:t>Lonicera</a:t>
            </a:r>
            <a:r>
              <a:rPr lang="en-US" altLang="zh-CN" sz="4000">
                <a:sym typeface="+mn-ea"/>
              </a:rPr>
              <a:t> </a:t>
            </a:r>
            <a:r>
              <a:rPr lang="en-US" altLang="zh-CN" sz="4000" err="1">
                <a:sym typeface="+mn-ea"/>
              </a:rPr>
              <a:t>hypoglauca</a:t>
            </a:r>
            <a:r>
              <a:rPr lang="en-US" altLang="zh-CN" sz="4000">
                <a:sym typeface="+mn-ea"/>
              </a:rPr>
              <a:t> </a:t>
            </a:r>
            <a:r>
              <a:rPr lang="en-US" altLang="zh-CN" sz="4000" err="1">
                <a:sym typeface="+mn-ea"/>
              </a:rPr>
              <a:t>Miq</a:t>
            </a:r>
            <a:r>
              <a:rPr lang="en-US" altLang="zh-CN" sz="4000">
                <a:sym typeface="+mn-ea"/>
              </a:rPr>
              <a:t>.</a:t>
            </a:r>
            <a:r>
              <a:rPr lang="zh-CN" altLang="en-US" sz="4000" dirty="0">
                <a:sym typeface="+mn-ea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山银花</a:t>
            </a:r>
            <a:r>
              <a:rPr lang="zh-CN" altLang="en-US" sz="4000" dirty="0">
                <a:sym typeface="+mn-ea"/>
              </a:rPr>
              <a:t>（毛萼忍冬）</a:t>
            </a:r>
            <a:r>
              <a:rPr lang="en-US" altLang="zh-CN" sz="4000" err="1">
                <a:sym typeface="+mn-ea"/>
              </a:rPr>
              <a:t>Lonicera</a:t>
            </a:r>
            <a:r>
              <a:rPr lang="en-US" altLang="zh-CN" sz="4000">
                <a:sym typeface="+mn-ea"/>
              </a:rPr>
              <a:t> </a:t>
            </a:r>
            <a:r>
              <a:rPr lang="en-US" altLang="zh-CN" sz="4000" err="1">
                <a:sym typeface="+mn-ea"/>
              </a:rPr>
              <a:t>confusa</a:t>
            </a:r>
            <a:r>
              <a:rPr lang="en-US" altLang="zh-CN" sz="4000">
                <a:sym typeface="+mn-ea"/>
              </a:rPr>
              <a:t> DC. </a:t>
            </a:r>
            <a:r>
              <a:rPr lang="zh-CN" altLang="en-US" sz="4000" dirty="0">
                <a:sym typeface="+mn-ea"/>
              </a:rPr>
              <a:t>或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毛花柱忍冬</a:t>
            </a:r>
            <a:r>
              <a:rPr lang="en-US" altLang="zh-CN" sz="4000" err="1">
                <a:sym typeface="+mn-ea"/>
              </a:rPr>
              <a:t>Lonicera</a:t>
            </a:r>
            <a:r>
              <a:rPr lang="en-US" altLang="zh-CN" sz="4000">
                <a:sym typeface="+mn-ea"/>
              </a:rPr>
              <a:t> </a:t>
            </a:r>
            <a:r>
              <a:rPr lang="en-US" altLang="zh-CN" sz="4000" err="1">
                <a:sym typeface="+mn-ea"/>
              </a:rPr>
              <a:t>dasystyla</a:t>
            </a:r>
            <a:r>
              <a:rPr lang="en-US" altLang="zh-CN" sz="4000">
                <a:sym typeface="+mn-ea"/>
              </a:rPr>
              <a:t> </a:t>
            </a:r>
            <a:r>
              <a:rPr lang="en-US" altLang="zh-CN" sz="4000" err="1">
                <a:sym typeface="+mn-ea"/>
              </a:rPr>
              <a:t>Rehd</a:t>
            </a:r>
            <a:r>
              <a:rPr lang="en-US" altLang="zh-CN" sz="4000">
                <a:sym typeface="+mn-ea"/>
              </a:rPr>
              <a:t>.</a:t>
            </a:r>
            <a:r>
              <a:rPr lang="zh-CN" altLang="en-US" sz="4000" dirty="0">
                <a:sym typeface="+mn-ea"/>
              </a:rPr>
              <a:t>的干燥</a:t>
            </a:r>
            <a:r>
              <a:rPr lang="zh-CN" altLang="en-US" sz="4000" b="1" dirty="0">
                <a:solidFill>
                  <a:schemeClr val="accent2"/>
                </a:solidFill>
                <a:sym typeface="+mn-ea"/>
              </a:rPr>
              <a:t>花蕾或带初开的花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夏初花开放前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采收，晒或用硫黄熏后干燥。有的地区用炒晒、蒸晒法干燥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</Words>
  <Application>WPS 演示</Application>
  <PresentationFormat>宽屏</PresentationFormat>
  <Paragraphs>132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2018-02-20T12:22:31Z</dcterms:created>
  <dcterms:modified xsi:type="dcterms:W3CDTF">2018-02-20T12:38:49Z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