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77968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632" y="1981200"/>
            <a:ext cx="5077968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622209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花类药物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夏枯草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1、</a:t>
            </a:r>
            <a:r>
              <a:rPr lang="zh-CN" altLang="en-US" sz="2000" b="1" dirty="0">
                <a:solidFill>
                  <a:srgbClr val="C8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干燥果穗呈长圆柱形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，长2～6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cm，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直径0.8～1.5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cm。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棕色至淡紫褐色。少数带有长短不一的花茎。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2、</a:t>
            </a:r>
            <a:r>
              <a:rPr lang="zh-CN" altLang="en-US" sz="2000" b="1" dirty="0">
                <a:solidFill>
                  <a:srgbClr val="C8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果穗有多枚苞片和萼片，排列成覆瓦状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000" b="1" dirty="0">
                <a:solidFill>
                  <a:srgbClr val="C8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苞片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淡黄褐色，横肾形，长约0.8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cm，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宽约1.2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cm，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两</a:t>
            </a:r>
            <a:r>
              <a:rPr lang="zh-CN" altLang="en-US" sz="2000" b="1" dirty="0">
                <a:solidFill>
                  <a:srgbClr val="C8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枚对生，轮状排列，膜质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，有明显的深褐色脉纹，基部狭小呈楔状，顶端尖长尾状，外表面有白色粗毛。</a:t>
            </a:r>
            <a:r>
              <a:rPr lang="zh-CN" altLang="en-US" sz="2000" b="1" dirty="0">
                <a:solidFill>
                  <a:srgbClr val="C8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花萼唇形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，长约1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cm，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宽约0.5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cm，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褐色；</a:t>
            </a:r>
            <a:r>
              <a:rPr lang="zh-CN" altLang="en-US" sz="2000" b="1" dirty="0">
                <a:solidFill>
                  <a:srgbClr val="C8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上唇3齿裂，有粗毛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，具短突尖，两侧向内卷曲，</a:t>
            </a:r>
            <a:r>
              <a:rPr lang="zh-CN" altLang="en-US" sz="2000" b="1" dirty="0">
                <a:solidFill>
                  <a:srgbClr val="C8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下唇2裂，裂片三角形，平滑，侧面具粗毛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。小坚果卵圆形，淡褐色，有光泽，长约1.5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mm，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直径约1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mm，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顶端有小突起。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3、质轻。气微，味淡。 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eaLnBrk="0" hangingPunct="0"/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以穗大，棕紫色者为佳。 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sym typeface="+mn-ea"/>
              </a:rPr>
              <a:t>味苦、辛，性寒。清肝火，散郁结。用于头痛眩晕，目赤肿痛，瘰疬，瘿瘤，乳痈，乳癌，甲状腺肿大，淋巴结结核，高血压症。用量9～15</a:t>
            </a:r>
            <a:r>
              <a:rPr lang="en-US" altLang="zh-CN" b="1">
                <a:latin typeface="Times New Roman" panose="02020603050405020304" pitchFamily="18" charset="0"/>
                <a:sym typeface="+mn-ea"/>
              </a:rPr>
              <a:t>g。</a:t>
            </a:r>
            <a:r>
              <a:rPr lang="en-US" altLang="zh-CN">
                <a:latin typeface="Times New Roman" panose="02020603050405020304" pitchFamily="18" charset="0"/>
                <a:sym typeface="+mn-ea"/>
              </a:rPr>
              <a:t>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花类药材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辛夏枯草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7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/>
          <p:nvPr>
            <p:ph type="body" sz="quarter" idx="18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夏枯草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夏枯草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latin typeface="Times New Roman" panose="02020603050405020304" pitchFamily="18" charset="0"/>
                <a:sym typeface="+mn-ea"/>
              </a:rPr>
              <a:t>本品为常用中药。商品为</a:t>
            </a:r>
            <a:r>
              <a:rPr lang="zh-CN" altLang="en-US" sz="4000" b="1" dirty="0">
                <a:solidFill>
                  <a:srgbClr val="C80000"/>
                </a:solidFill>
                <a:latin typeface="Times New Roman" panose="02020603050405020304" pitchFamily="18" charset="0"/>
                <a:sym typeface="+mn-ea"/>
              </a:rPr>
              <a:t>唇形科植物夏枯草的干燥果穗。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3313" descr="E:\D\我的文档\My Pictures\夏原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0" y="0"/>
            <a:ext cx="47244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sym typeface="+mn-ea"/>
              </a:rPr>
              <a:t>夏季果穗呈棕红色成熟时采摘，除去杂质，晒干。</a:t>
            </a:r>
            <a:r>
              <a:rPr lang="zh-CN" altLang="en-US" dirty="0">
                <a:latin typeface="Times New Roman" panose="02020603050405020304" pitchFamily="18" charset="0"/>
                <a:sym typeface="+mn-ea"/>
              </a:rPr>
              <a:t>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sym typeface="+mn-ea"/>
              </a:rPr>
              <a:t>夏枯草</a:t>
            </a:r>
            <a:r>
              <a:rPr lang="en-US" altLang="zh-CN" b="1" err="1">
                <a:latin typeface="Times New Roman" panose="02020603050405020304" pitchFamily="18" charset="0"/>
                <a:sym typeface="+mn-ea"/>
              </a:rPr>
              <a:t>Spica prunellae </a:t>
            </a:r>
            <a:r>
              <a:rPr lang="zh-CN" altLang="en-US" b="1" dirty="0">
                <a:latin typeface="Times New Roman" panose="02020603050405020304" pitchFamily="18" charset="0"/>
                <a:sym typeface="+mn-ea"/>
              </a:rPr>
              <a:t>主产于江苏南京、溧水、镇江、江浦、高淳，安徽滁县、安庆、嘉山，浙江兰溪、义乌、嵊县，湖北孝感，河南南阳、信阳等地。以江苏、安徽、湖北、河南产量大。江苏所产果穗长柄短，棕红色，质量最佳，主销全国各地并有出口。此外，四川、湖南、陕西、贵州、广西、江西、福建、辽宁、山东、青海、云南等地亦产。 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WPS 演示</Application>
  <PresentationFormat>宽屏</PresentationFormat>
  <Paragraphs>106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采制</vt:lpstr>
      <vt:lpstr>采制</vt:lpstr>
      <vt:lpstr>药材及产销</vt:lpstr>
      <vt:lpstr>药材及产销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2018-02-20T12:59:32Z</dcterms:created>
  <dcterms:modified xsi:type="dcterms:W3CDTF">2018-02-20T13:02:37Z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