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果实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陈皮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>
              <a:buClr>
                <a:srgbClr val="00990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ea typeface="楷体_GB2312" pitchFamily="49" charset="-122"/>
                <a:sym typeface="+mn-ea"/>
              </a:rPr>
              <a:t>常剥成</a:t>
            </a:r>
            <a:r>
              <a:rPr lang="zh-CN" altLang="en-US" b="1" dirty="0">
                <a:solidFill>
                  <a:schemeClr val="accent2"/>
                </a:solidFill>
                <a:ea typeface="楷体_GB2312" pitchFamily="49" charset="-122"/>
                <a:sym typeface="+mn-ea"/>
              </a:rPr>
              <a:t>数瓣</a:t>
            </a:r>
            <a:r>
              <a:rPr lang="zh-CN" altLang="en-US" b="1" dirty="0">
                <a:ea typeface="楷体_GB2312" pitchFamily="49" charset="-122"/>
                <a:sym typeface="+mn-ea"/>
              </a:rPr>
              <a:t>，基部相连</a:t>
            </a:r>
            <a:endParaRPr lang="zh-CN" altLang="en-US" b="1" dirty="0">
              <a:ea typeface="楷体_GB2312" pitchFamily="49" charset="-122"/>
            </a:endParaRPr>
          </a:p>
          <a:p>
            <a:pPr>
              <a:buClr>
                <a:srgbClr val="00990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ea typeface="楷体_GB2312" pitchFamily="49" charset="-122"/>
                <a:sym typeface="+mn-ea"/>
              </a:rPr>
              <a:t>有的呈不规则的片状</a:t>
            </a:r>
            <a:endParaRPr lang="zh-CN" altLang="en-US" b="1" dirty="0">
              <a:ea typeface="楷体_GB2312" pitchFamily="49" charset="-122"/>
            </a:endParaRPr>
          </a:p>
          <a:p>
            <a:pPr>
              <a:buClr>
                <a:srgbClr val="00990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ea typeface="楷体_GB2312" pitchFamily="49" charset="-122"/>
                <a:sym typeface="+mn-ea"/>
              </a:rPr>
              <a:t>外表面橙红色或红棕色</a:t>
            </a:r>
            <a:endParaRPr lang="zh-CN" altLang="en-US" b="1" dirty="0">
              <a:ea typeface="楷体_GB2312" pitchFamily="49" charset="-122"/>
            </a:endParaRPr>
          </a:p>
          <a:p>
            <a:pPr>
              <a:buClr>
                <a:srgbClr val="00990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ea typeface="楷体_GB2312" pitchFamily="49" charset="-122"/>
                <a:sym typeface="+mn-ea"/>
              </a:rPr>
              <a:t>有细皱纹和</a:t>
            </a:r>
            <a:r>
              <a:rPr lang="zh-CN" altLang="en-US" b="1" dirty="0">
                <a:solidFill>
                  <a:schemeClr val="accent2"/>
                </a:solidFill>
                <a:ea typeface="楷体_GB2312" pitchFamily="49" charset="-122"/>
                <a:sym typeface="+mn-ea"/>
              </a:rPr>
              <a:t>凹下的点状油室</a:t>
            </a:r>
            <a:endParaRPr lang="zh-CN" altLang="en-US" b="1" dirty="0">
              <a:solidFill>
                <a:schemeClr val="accent2"/>
              </a:solidFill>
              <a:ea typeface="楷体_GB2312" pitchFamily="49" charset="-122"/>
            </a:endParaRPr>
          </a:p>
          <a:p>
            <a:pPr>
              <a:buClr>
                <a:srgbClr val="00990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ea typeface="楷体_GB2312" pitchFamily="49" charset="-122"/>
                <a:sym typeface="+mn-ea"/>
              </a:rPr>
              <a:t>内表面浅黄色，粗糙，附黄白色或者黄棕色</a:t>
            </a:r>
            <a:r>
              <a:rPr lang="zh-CN" altLang="en-US" b="1" dirty="0">
                <a:solidFill>
                  <a:schemeClr val="accent2"/>
                </a:solidFill>
                <a:ea typeface="楷体_GB2312" pitchFamily="49" charset="-122"/>
                <a:sym typeface="+mn-ea"/>
              </a:rPr>
              <a:t>筋络状维管束</a:t>
            </a:r>
            <a:endParaRPr lang="zh-CN" altLang="en-US" b="1" dirty="0">
              <a:solidFill>
                <a:schemeClr val="accent2"/>
              </a:solidFill>
              <a:ea typeface="楷体_GB2312" pitchFamily="49" charset="-122"/>
            </a:endParaRPr>
          </a:p>
          <a:p>
            <a:pPr>
              <a:buClr>
                <a:srgbClr val="00990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ea typeface="楷体_GB2312" pitchFamily="49" charset="-122"/>
                <a:sym typeface="+mn-ea"/>
              </a:rPr>
              <a:t>质稍</a:t>
            </a:r>
            <a:r>
              <a:rPr lang="zh-CN" altLang="en-US" b="1" dirty="0">
                <a:solidFill>
                  <a:schemeClr val="accent2"/>
                </a:solidFill>
                <a:ea typeface="楷体_GB2312" pitchFamily="49" charset="-122"/>
                <a:sym typeface="+mn-ea"/>
              </a:rPr>
              <a:t>硬</a:t>
            </a:r>
            <a:r>
              <a:rPr lang="zh-CN" altLang="en-US" b="1" dirty="0">
                <a:ea typeface="楷体_GB2312" pitchFamily="49" charset="-122"/>
                <a:sym typeface="+mn-ea"/>
              </a:rPr>
              <a:t>而</a:t>
            </a:r>
            <a:r>
              <a:rPr lang="zh-CN" altLang="en-US" b="1" dirty="0">
                <a:solidFill>
                  <a:schemeClr val="accent2"/>
                </a:solidFill>
                <a:ea typeface="楷体_GB2312" pitchFamily="49" charset="-122"/>
                <a:sym typeface="+mn-ea"/>
              </a:rPr>
              <a:t>脆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0242" name="矩形 10241"/>
          <p:cNvSpPr/>
          <p:nvPr/>
        </p:nvSpPr>
        <p:spPr>
          <a:xfrm>
            <a:off x="292100" y="1114425"/>
            <a:ext cx="116058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    味苦、辛，性温，归脾、肺经。</a:t>
            </a:r>
            <a:r>
              <a:rPr lang="zh-CN" altLang="en-US" b="1" dirty="0">
                <a:solidFill>
                  <a:srgbClr val="E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有理气健脾、燥湿化痰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功能。用于胸脘胀满、嗳气呕吐、食欲不振、咳嗽痰多。</a:t>
            </a:r>
            <a:r>
              <a:rPr lang="zh-CN" altLang="en-US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亦解鱼、蟹毒</a:t>
            </a:r>
            <a:r>
              <a:rPr lang="zh-CN" altLang="en-US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用量3～9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g。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果实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陈皮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果实</a:t>
            </a:r>
            <a:r>
              <a:rPr sz="2800" dirty="0"/>
              <a:t>类药材</a:t>
            </a:r>
            <a:r>
              <a:rPr lang="en-US" altLang="zh-CN" sz="2800" dirty="0"/>
              <a:t>-</a:t>
            </a:r>
            <a:r>
              <a:rPr sz="2800" dirty="0"/>
              <a:t>决明子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辛夷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陈 皮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本品为常用中药。商品为</a:t>
            </a:r>
            <a:r>
              <a:rPr lang="zh-CN" altLang="en-US" sz="4000" b="1" dirty="0">
                <a:solidFill>
                  <a:srgbClr val="E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芸香科植物橘的成熟果皮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。药材因产地和栽培品种的不同分为陈皮和广陈皮。 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皮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0"/>
            <a:ext cx="5181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  9～12月间采摘成熟果实，剥取果皮，晒干。</a:t>
            </a:r>
            <a:r>
              <a:rPr lang="zh-CN" altLang="en-US" b="1" dirty="0">
                <a:solidFill>
                  <a:srgbClr val="E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陈皮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常剥成</a:t>
            </a:r>
            <a:r>
              <a:rPr lang="zh-CN" altLang="en-US" b="1" dirty="0">
                <a:solidFill>
                  <a:srgbClr val="E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数瓣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，基部相连，有的破后，裂为不规则的片状。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广陈皮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常剖成整齐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3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瓣，基部相连。</a:t>
            </a:r>
            <a:r>
              <a:rPr lang="zh-CN" altLang="en-US" dirty="0">
                <a:latin typeface="Times New Roman" panose="02020603050405020304" pitchFamily="18" charset="0"/>
                <a:sym typeface="+mn-ea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983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l" defTabSz="914400" eaLnBrk="0" hangingPunct="0">
              <a:lnSpc>
                <a:spcPct val="100000"/>
              </a:lnSpc>
            </a:pPr>
            <a:r>
              <a:rPr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   陈皮</a:t>
            </a:r>
            <a:r>
              <a:rPr lang="en-US" altLang="zh-CN" sz="40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Pericarpium</a:t>
            </a:r>
            <a:r>
              <a:rPr lang="en-US" altLang="zh-CN" sz="40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lang="en-US" altLang="zh-CN" sz="40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Citri</a:t>
            </a:r>
            <a:r>
              <a:rPr lang="en-US" altLang="zh-CN" sz="40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lang="en-US" altLang="zh-CN" sz="40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reticulatae</a:t>
            </a:r>
            <a:r>
              <a:rPr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又名橘皮，全国各产橘区均产，多自产自销。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广陈皮主产广东新会县</a:t>
            </a:r>
            <a:r>
              <a:rPr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，亦供出口外销。</a:t>
            </a:r>
            <a:r>
              <a:rPr lang="zh-CN" altLang="en-US" sz="11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194" name="矩形 8193"/>
          <p:cNvSpPr/>
          <p:nvPr/>
        </p:nvSpPr>
        <p:spPr>
          <a:xfrm>
            <a:off x="330200" y="1587500"/>
            <a:ext cx="115201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 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WPS 演示</Application>
  <PresentationFormat>宽屏</PresentationFormat>
  <Paragraphs>120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采制</vt:lpstr>
      <vt:lpstr>采制</vt:lpstr>
      <vt:lpstr>药材及产销</vt:lpstr>
      <vt:lpstr>药材及产销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2018-02-20T08:46:50Z</dcterms:created>
  <dcterms:modified xsi:type="dcterms:W3CDTF">2018-02-20T08:52:02Z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