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胖大海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胖大海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Semen 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Sterculiae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lychnopherae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为进口商品，产越南、泰国、印度尼西亚及马来西亚等国。</a:t>
            </a:r>
            <a:r>
              <a:rPr lang="zh-CN" altLang="en-US" b="1" dirty="0">
                <a:solidFill>
                  <a:srgbClr val="E4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以越南产者品质最佳，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印度尼西亚产者次之。销全国各地。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21" name="图片 9220" descr="20141104102259_845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8525" y="-315912"/>
            <a:ext cx="6572250" cy="749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Rectangle 2"/>
          <p:cNvSpPr/>
          <p:nvPr/>
        </p:nvSpPr>
        <p:spPr>
          <a:xfrm>
            <a:off x="1524000" y="0"/>
            <a:ext cx="4427538" cy="5692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性状鉴别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4000" dirty="0">
                <a:solidFill>
                  <a:srgbClr val="E40000"/>
                </a:solidFill>
                <a:latin typeface="Times New Roman" panose="02020603050405020304" pitchFamily="18" charset="0"/>
                <a:ea typeface="楷体_GB2312" pitchFamily="49" charset="-122"/>
              </a:rPr>
              <a:t>呈纺锤形</a:t>
            </a:r>
            <a:r>
              <a:rPr lang="zh-CN" altLang="en-US" sz="4000" dirty="0">
                <a:latin typeface="Times New Roman" panose="02020603050405020304" pitchFamily="18" charset="0"/>
                <a:ea typeface="楷体_GB2312" pitchFamily="49" charset="-122"/>
              </a:rPr>
              <a:t>或</a:t>
            </a:r>
            <a:r>
              <a:rPr lang="zh-CN" altLang="en-US" sz="4000" dirty="0">
                <a:solidFill>
                  <a:srgbClr val="E40000"/>
                </a:solidFill>
                <a:latin typeface="Times New Roman" panose="02020603050405020304" pitchFamily="18" charset="0"/>
                <a:ea typeface="楷体_GB2312" pitchFamily="49" charset="-122"/>
              </a:rPr>
              <a:t>椭圆形 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_GB2312" pitchFamily="49" charset="-122"/>
              </a:rPr>
              <a:t>先端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钝圆；</a:t>
            </a:r>
            <a:endParaRPr lang="zh-CN" altLang="en-US" sz="36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endParaRPr lang="zh-CN" altLang="en-US" sz="36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②表面棕色或暗棕色，微有光泽，</a:t>
            </a:r>
            <a:r>
              <a:rPr lang="zh-CN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具不规则的干缩皱纹；</a:t>
            </a:r>
            <a:endParaRPr lang="zh-CN" altLang="en-US" sz="3600" b="1" dirty="0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endParaRPr lang="zh-CN" altLang="en-US" sz="3600" b="1" dirty="0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③基部略尖而歪，具浅色的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圆形种脐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7653" name="图片 27652" descr="20141104102320_771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838" y="620713"/>
            <a:ext cx="5364162" cy="566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矩形 27653"/>
          <p:cNvSpPr/>
          <p:nvPr/>
        </p:nvSpPr>
        <p:spPr>
          <a:xfrm>
            <a:off x="1487488" y="217170"/>
            <a:ext cx="4752975" cy="618553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>
              <a:buClr>
                <a:schemeClr val="bg1"/>
              </a:buClr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外层种皮</a:t>
            </a:r>
            <a:r>
              <a:rPr lang="zh-CN" altLang="en-US" sz="3600" dirty="0">
                <a:solidFill>
                  <a:srgbClr val="E40000"/>
                </a:solidFill>
                <a:latin typeface="Times New Roman" panose="02020603050405020304" pitchFamily="18" charset="0"/>
                <a:ea typeface="楷体_GB2312" pitchFamily="49" charset="-122"/>
              </a:rPr>
              <a:t>极薄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，质脆，易脱落；</a:t>
            </a:r>
            <a:endParaRPr lang="zh-CN" altLang="en-US" sz="36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3600" dirty="0">
                <a:solidFill>
                  <a:srgbClr val="E40000"/>
                </a:solidFill>
                <a:latin typeface="Times New Roman" panose="02020603050405020304" pitchFamily="18" charset="0"/>
                <a:ea typeface="楷体_GB2312" pitchFamily="49" charset="-122"/>
              </a:rPr>
              <a:t>中层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种皮较厚，黑褐色，质松易碎，</a:t>
            </a:r>
            <a:r>
              <a:rPr lang="zh-CN" altLang="en-US" sz="3600" dirty="0">
                <a:solidFill>
                  <a:srgbClr val="E40000"/>
                </a:solidFill>
                <a:latin typeface="Times New Roman" panose="02020603050405020304" pitchFamily="18" charset="0"/>
                <a:ea typeface="楷体_GB2312" pitchFamily="49" charset="-122"/>
              </a:rPr>
              <a:t>遇水膨胀成海绵状；</a:t>
            </a:r>
            <a:endParaRPr lang="zh-CN" altLang="en-US" sz="3600" dirty="0">
              <a:solidFill>
                <a:srgbClr val="E4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③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内层种皮可与中层种皮剥离；</a:t>
            </a:r>
            <a:endParaRPr lang="zh-CN" altLang="en-US" sz="36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④</a:t>
            </a:r>
            <a:r>
              <a:rPr lang="zh-CN" altLang="en-US" sz="3600" dirty="0">
                <a:solidFill>
                  <a:srgbClr val="E40000"/>
                </a:solidFill>
                <a:latin typeface="Times New Roman" panose="02020603050405020304" pitchFamily="18" charset="0"/>
                <a:ea typeface="楷体_GB2312" pitchFamily="49" charset="-122"/>
              </a:rPr>
              <a:t>胚乳肥厚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，广卵形；</a:t>
            </a:r>
            <a:endParaRPr lang="zh-CN" altLang="en-US" sz="36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⑤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子叶菲薄，</a:t>
            </a:r>
            <a:r>
              <a:rPr lang="zh-CN" altLang="en-US" sz="3600" dirty="0">
                <a:solidFill>
                  <a:srgbClr val="E40000"/>
                </a:solidFill>
                <a:latin typeface="Times New Roman" panose="02020603050405020304" pitchFamily="18" charset="0"/>
                <a:ea typeface="楷体_GB2312" pitchFamily="49" charset="-122"/>
              </a:rPr>
              <a:t>紧贴于胚乳内侧，与胚乳等大</a:t>
            </a:r>
            <a:endParaRPr lang="zh-CN" altLang="en-US" sz="3600" dirty="0">
              <a:solidFill>
                <a:srgbClr val="E4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味甘、淡，性寒，归肺、大肠经。</a:t>
            </a:r>
            <a:r>
              <a:rPr lang="zh-CN" altLang="en-US" sz="4000" b="1" dirty="0">
                <a:solidFill>
                  <a:srgbClr val="E4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有清肺热、利咽喉、清肠通便功能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。用于干咳无痰、咽痛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音哑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、慢性咽炎、热结便秘。用量4.5～9</a:t>
            </a:r>
            <a:r>
              <a:rPr lang="en-US" altLang="zh-CN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胖大海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肉豆蔻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胖大海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胖大海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本品为</a:t>
            </a:r>
            <a:r>
              <a:rPr lang="zh-CN" altLang="en-US" sz="4000" b="1" dirty="0">
                <a:solidFill>
                  <a:srgbClr val="E4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梧桐科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植物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胖大海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Sterculia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lychnophora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Hance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的干燥成熟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果实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胖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0"/>
            <a:ext cx="5257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4～6月由蓇葖果上摘取成熟的种子，晒干。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WPS 演示</Application>
  <PresentationFormat>宽屏</PresentationFormat>
  <Paragraphs>117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PowerPoint 演示文稿</vt:lpstr>
      <vt:lpstr>PowerPoint 演示文稿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2018-02-20T09:31:56Z</dcterms:created>
  <dcterms:modified xsi:type="dcterms:W3CDTF">2018-02-20T09:36:02Z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