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果实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槟榔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/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槟榔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Semen Arecae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主产于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广东、云南、台湾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等省。国外以印度尼西亚、印度、斯里兰卡、菲律宾等地产量最大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.</a:t>
            </a:r>
            <a:endParaRPr lang="en-US" altLang="zh-CN" b="1" dirty="0">
              <a:latin typeface="楷体_GB2312" pitchFamily="49" charset="-122"/>
              <a:ea typeface="楷体_GB2312" pitchFamily="49" charset="-122"/>
            </a:endParaRPr>
          </a:p>
          <a:p>
            <a:pPr lvl="0" indent="0"/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defTabSz="914400" fontAlgn="base">
              <a:lnSpc>
                <a:spcPct val="10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、种子近圆锥形。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fontAlgn="base">
              <a:lnSpc>
                <a:spcPct val="10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、表面淡黄棕色或红棕色，有颜色较浅的网状沟纹，</a:t>
            </a:r>
            <a:r>
              <a:rPr lang="zh-CN" altLang="en-US" b="1" dirty="0">
                <a:solidFill>
                  <a:srgbClr val="DD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底部中心有一圆形凹窝（珠孔），</a:t>
            </a:r>
            <a:r>
              <a:rPr lang="zh-CN" altLang="en-US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其旁</a:t>
            </a:r>
            <a:r>
              <a:rPr lang="zh-CN" altLang="en-US" b="1" dirty="0">
                <a:solidFill>
                  <a:srgbClr val="DD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有一新月形或三角形浅色疤痕（种脐）。</a:t>
            </a:r>
            <a:r>
              <a:rPr lang="en-US" altLang="zh-CN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3</a:t>
            </a:r>
            <a:r>
              <a:rPr lang="zh-CN" altLang="en-US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、质极坚硬，不易破碎。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fontAlgn="base">
              <a:lnSpc>
                <a:spcPct val="10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4</a:t>
            </a:r>
            <a:r>
              <a:rPr lang="zh-CN" altLang="en-US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、</a:t>
            </a:r>
            <a:r>
              <a:rPr lang="zh-CN" altLang="en-US" b="1" dirty="0">
                <a:solidFill>
                  <a:srgbClr val="DD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剖面可见大理石样花纹，系红棕色种皮</a:t>
            </a:r>
            <a:endParaRPr lang="zh-CN" altLang="en-US" sz="3600" b="1" dirty="0">
              <a:solidFill>
                <a:srgbClr val="DD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fontAlgn="base">
              <a:lnSpc>
                <a:spcPct val="100000"/>
              </a:lnSpc>
              <a:buNone/>
            </a:pPr>
            <a:r>
              <a:rPr lang="zh-CN" altLang="en-US" b="1" dirty="0">
                <a:solidFill>
                  <a:srgbClr val="DD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向内伸入与乳白色的胚乳交错而成（错入组织）。 </a:t>
            </a:r>
            <a:endParaRPr lang="zh-CN" altLang="en-US" sz="3600" b="1" dirty="0">
              <a:solidFill>
                <a:srgbClr val="DD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fontAlgn="base">
              <a:lnSpc>
                <a:spcPct val="100000"/>
              </a:lnSpc>
              <a:buNone/>
            </a:pPr>
            <a:endParaRPr lang="zh-CN" altLang="en-US" sz="3600" b="1" dirty="0">
              <a:solidFill>
                <a:srgbClr val="DD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fontAlgn="base">
              <a:lnSpc>
                <a:spcPct val="100000"/>
              </a:lnSpc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以个大、体重、质坚、无破裂者为佳。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0242" name="矩形 10241"/>
          <p:cNvSpPr/>
          <p:nvPr/>
        </p:nvSpPr>
        <p:spPr>
          <a:xfrm>
            <a:off x="292100" y="1114425"/>
            <a:ext cx="116058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defTabSz="914400" fontAlgn="base">
              <a:lnSpc>
                <a:spcPct val="100000"/>
              </a:lnSpc>
              <a:buNone/>
            </a:pPr>
            <a:r>
              <a:rPr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味苦、辛，性温。</a:t>
            </a:r>
            <a:r>
              <a:rPr lang="zh-CN" altLang="en-US" sz="4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归胃、大肠经。</a:t>
            </a:r>
            <a:r>
              <a:rPr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有</a:t>
            </a:r>
            <a:r>
              <a:rPr lang="zh-CN" altLang="en-US" sz="4000" b="1" dirty="0">
                <a:solidFill>
                  <a:srgbClr val="009999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消积驱虫</a:t>
            </a:r>
            <a:r>
              <a:rPr lang="zh-CN" altLang="en-US" sz="4000" b="1" dirty="0">
                <a:solidFill>
                  <a:srgbClr val="DD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，降气行水的功能</a:t>
            </a:r>
            <a:r>
              <a:rPr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。用于食积腹痛，泻痢后重，绦虫病，姜片虫病，蛔虫病，疟疾，水肿胀满，脚气肿痛。用量</a:t>
            </a:r>
            <a:r>
              <a:rPr lang="en-US" altLang="zh-CN" sz="40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3</a:t>
            </a:r>
            <a:r>
              <a:rPr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～</a:t>
            </a:r>
            <a:r>
              <a:rPr lang="en-US" altLang="zh-CN" sz="40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9g</a:t>
            </a:r>
            <a:r>
              <a:rPr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；驱绦虫、姜片虫</a:t>
            </a:r>
            <a:r>
              <a:rPr lang="en-US" altLang="zh-CN" sz="40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30</a:t>
            </a:r>
            <a:r>
              <a:rPr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～</a:t>
            </a:r>
            <a:r>
              <a:rPr lang="en-US" altLang="zh-CN" sz="40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60g</a:t>
            </a:r>
            <a:r>
              <a:rPr lang="zh-CN" altLang="en-US" sz="4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。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</a:t>
            </a:r>
            <a:endParaRPr lang="zh-CN" altLang="en-US" sz="1800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3314" name="矩形 13313"/>
          <p:cNvSpPr/>
          <p:nvPr/>
        </p:nvSpPr>
        <p:spPr>
          <a:xfrm>
            <a:off x="669290" y="2062480"/>
            <a:ext cx="108515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    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果实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槟榔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果实</a:t>
            </a:r>
            <a:r>
              <a:rPr sz="2800" dirty="0"/>
              <a:t>类药材</a:t>
            </a:r>
            <a:r>
              <a:rPr lang="en-US" altLang="zh-CN" sz="2800" dirty="0"/>
              <a:t>-</a:t>
            </a:r>
            <a:r>
              <a:rPr sz="2800" dirty="0"/>
              <a:t>陈皮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槟榔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槟 榔</a:t>
            </a:r>
            <a:r>
              <a:rPr lang="zh-CN" altLang="en-US" sz="11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本品为常用中药。商品为</a:t>
            </a:r>
            <a:r>
              <a:rPr lang="zh-CN" altLang="en-US" sz="4000" b="1" dirty="0">
                <a:solidFill>
                  <a:srgbClr val="DD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棕榈科植物槟榔成熟的干燥种子</a:t>
            </a:r>
            <a:r>
              <a:rPr lang="zh-CN" altLang="en-US" sz="40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205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pic>
        <p:nvPicPr>
          <p:cNvPr id="2052" name="Picture 4" descr="g93915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槟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冬、春果实成熟时采收。摘下果实，将果皮剥下，取其种子，晒干。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WPS 演示</Application>
  <PresentationFormat>宽屏</PresentationFormat>
  <Paragraphs>120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2018-02-20T08:40:25Z</dcterms:created>
  <dcterms:modified xsi:type="dcterms:W3CDTF">2018-02-20T08:46:16Z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