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动物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全蝎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性状鉴别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pPr eaLnBrk="1" hangingPunct="1">
              <a:buNone/>
            </a:pPr>
            <a:r>
              <a:rPr lang="en-US" altLang="zh-CN">
                <a:latin typeface="楷体_GB2312" pitchFamily="49" charset="-122"/>
                <a:ea typeface="楷体_GB2312" pitchFamily="49" charset="-122"/>
                <a:sym typeface="+mn-ea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、该品头胸部与前腹部呈</a:t>
            </a:r>
            <a:r>
              <a:rPr lang="zh-CN" altLang="en-US" dirty="0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扁平长椭圆形，后腹部呈尾状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，皱缩弯曲，完整者体长约 </a:t>
            </a:r>
            <a:r>
              <a:rPr lang="en-US" altLang="zh-CN">
                <a:latin typeface="楷体_GB2312" pitchFamily="49" charset="-122"/>
                <a:ea typeface="楷体_GB2312" pitchFamily="49" charset="-122"/>
                <a:sym typeface="+mn-ea"/>
              </a:rPr>
              <a:t>6cm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>
                <a:latin typeface="楷体_GB2312" pitchFamily="49" charset="-122"/>
                <a:ea typeface="楷体_GB2312" pitchFamily="49" charset="-122"/>
                <a:sym typeface="+mn-ea"/>
              </a:rPr>
              <a:t>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、头胸部呈绿褐色，</a:t>
            </a:r>
            <a:r>
              <a:rPr lang="zh-CN" altLang="en-US" dirty="0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前面有</a:t>
            </a:r>
            <a:r>
              <a:rPr lang="en-US" altLang="zh-CN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 </a:t>
            </a:r>
            <a:r>
              <a:rPr lang="zh-CN" altLang="en-US" dirty="0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对短小的螯肢及</a:t>
            </a:r>
            <a:r>
              <a:rPr lang="en-US" altLang="zh-CN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 </a:t>
            </a:r>
            <a:r>
              <a:rPr lang="zh-CN" altLang="en-US" dirty="0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对较长大的钳状脚须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，形似蟹螯，背面覆有梯形背甲，</a:t>
            </a:r>
            <a:r>
              <a:rPr lang="zh-CN" altLang="en-US" b="1" dirty="0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腹面有足</a:t>
            </a:r>
            <a:r>
              <a:rPr lang="en-US" altLang="zh-CN" b="1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4 </a:t>
            </a:r>
            <a:r>
              <a:rPr lang="zh-CN" altLang="en-US" b="1" dirty="0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对，均为</a:t>
            </a:r>
            <a:r>
              <a:rPr lang="en-US" altLang="zh-CN" b="1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7 </a:t>
            </a:r>
            <a:r>
              <a:rPr lang="zh-CN" altLang="en-US" b="1" dirty="0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节，</a:t>
            </a:r>
            <a:r>
              <a:rPr lang="zh-CN" altLang="en-US" dirty="0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末端各具</a:t>
            </a:r>
            <a:r>
              <a:rPr lang="en-US" altLang="zh-CN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 </a:t>
            </a:r>
            <a:r>
              <a:rPr lang="zh-CN" altLang="en-US" dirty="0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爪钩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；</a:t>
            </a:r>
            <a:r>
              <a:rPr lang="zh-CN" altLang="en-US" dirty="0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前腹部由 </a:t>
            </a:r>
            <a:r>
              <a:rPr lang="en-US" altLang="zh-CN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7</a:t>
            </a:r>
            <a:r>
              <a:rPr lang="zh-CN" altLang="en-US" dirty="0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节组成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，第七节色深，背甲上有</a:t>
            </a:r>
            <a:r>
              <a:rPr lang="en-US" altLang="zh-CN">
                <a:latin typeface="楷体_GB2312" pitchFamily="49" charset="-122"/>
                <a:ea typeface="楷体_GB2312" pitchFamily="49" charset="-122"/>
                <a:sym typeface="+mn-ea"/>
              </a:rPr>
              <a:t>5 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条隆脊线。背面绿褐色，</a:t>
            </a:r>
            <a:r>
              <a:rPr lang="zh-CN" altLang="en-US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后腹部棕黄色，</a:t>
            </a:r>
            <a:r>
              <a:rPr lang="en-US" altLang="zh-CN" b="1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6</a:t>
            </a:r>
            <a:r>
              <a:rPr lang="zh-CN" altLang="en-US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节，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节上均有纵沟，</a:t>
            </a:r>
            <a:r>
              <a:rPr lang="zh-CN" altLang="en-US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末节有锐钩状毒刺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>
                <a:latin typeface="楷体_GB2312" pitchFamily="49" charset="-122"/>
                <a:ea typeface="楷体_GB2312" pitchFamily="49" charset="-122"/>
                <a:sym typeface="+mn-ea"/>
              </a:rPr>
              <a:t>3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、气微腥，味咸。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成分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25604" name="图片 25603" descr="[C0)LJRIP4]GSPC{1X~S1I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225" y="884555"/>
            <a:ext cx="10359390" cy="5862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lstStyle/>
          <a:p>
            <a:pPr eaLnBrk="1" hangingPunct="1">
              <a:buNone/>
            </a:pPr>
            <a:r>
              <a:rPr lang="en-US" altLang="zh-CN">
                <a:latin typeface="楷体_GB2312" pitchFamily="49" charset="-122"/>
                <a:ea typeface="楷体_GB2312" pitchFamily="49" charset="-122"/>
                <a:sym typeface="+mn-ea"/>
              </a:rPr>
              <a:t>【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性味归经</a:t>
            </a:r>
            <a:r>
              <a:rPr lang="en-US" altLang="zh-CN">
                <a:latin typeface="楷体_GB2312" pitchFamily="49" charset="-122"/>
                <a:ea typeface="楷体_GB2312" pitchFamily="49" charset="-122"/>
                <a:sym typeface="+mn-ea"/>
              </a:rPr>
              <a:t>】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辛，平；有毒。归肝经。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>
                <a:latin typeface="楷体_GB2312" pitchFamily="49" charset="-122"/>
                <a:ea typeface="楷体_GB2312" pitchFamily="49" charset="-122"/>
                <a:sym typeface="+mn-ea"/>
              </a:rPr>
              <a:t>【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功能主治</a:t>
            </a:r>
            <a:r>
              <a:rPr lang="en-US" altLang="zh-CN">
                <a:latin typeface="楷体_GB2312" pitchFamily="49" charset="-122"/>
                <a:ea typeface="楷体_GB2312" pitchFamily="49" charset="-122"/>
                <a:sym typeface="+mn-ea"/>
              </a:rPr>
              <a:t>】</a:t>
            </a:r>
            <a:endParaRPr lang="en-US" altLang="zh-CN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>
                <a:latin typeface="楷体_GB2312" pitchFamily="49" charset="-122"/>
                <a:ea typeface="楷体_GB2312" pitchFamily="49" charset="-122"/>
                <a:sym typeface="+mn-ea"/>
              </a:rPr>
              <a:t>   </a:t>
            </a:r>
            <a:r>
              <a:rPr lang="zh-CN" altLang="en-US" dirty="0">
                <a:solidFill>
                  <a:srgbClr val="BD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息风镇痉，攻毒散结，通络止痛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  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     用于小儿惊风，抽搐痉挛，</a:t>
            </a:r>
            <a:r>
              <a:rPr lang="zh-CN" altLang="en-US" b="1" dirty="0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中风口歪</a:t>
            </a:r>
            <a:r>
              <a:rPr lang="zh-CN" altLang="en-US" dirty="0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，</a:t>
            </a:r>
            <a:r>
              <a:rPr lang="zh-CN" altLang="en-US" b="1" dirty="0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半身不遂，破伤风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，风湿顽痹，偏正头痛，疮疡，瘰疬。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3314" name="矩形 13313"/>
          <p:cNvSpPr/>
          <p:nvPr/>
        </p:nvSpPr>
        <p:spPr>
          <a:xfrm>
            <a:off x="669290" y="2062480"/>
            <a:ext cx="10851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动物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全蝎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全蝎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性状鉴别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成分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全  蝎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  <a:sym typeface="+mn-ea"/>
              </a:rPr>
              <a:t>为钳蝎科动物东亚钳蝎</a:t>
            </a:r>
            <a:r>
              <a:rPr lang="en-US" altLang="zh-CN" sz="4000" err="1">
                <a:latin typeface="楷体_GB2312" pitchFamily="49" charset="-122"/>
                <a:ea typeface="楷体_GB2312" pitchFamily="49" charset="-122"/>
                <a:sym typeface="+mn-ea"/>
              </a:rPr>
              <a:t>Buthus</a:t>
            </a:r>
            <a:r>
              <a:rPr lang="en-US" altLang="zh-CN" sz="400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err="1">
                <a:latin typeface="楷体_GB2312" pitchFamily="49" charset="-122"/>
                <a:ea typeface="楷体_GB2312" pitchFamily="49" charset="-122"/>
                <a:sym typeface="+mn-ea"/>
              </a:rPr>
              <a:t>martensii</a:t>
            </a:r>
            <a:r>
              <a:rPr lang="en-US" altLang="zh-CN" sz="400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4000" err="1">
                <a:latin typeface="楷体_GB2312" pitchFamily="49" charset="-122"/>
                <a:ea typeface="楷体_GB2312" pitchFamily="49" charset="-122"/>
                <a:sym typeface="+mn-ea"/>
              </a:rPr>
              <a:t>Karsch</a:t>
            </a:r>
            <a:r>
              <a:rPr lang="en-US" altLang="zh-CN" sz="400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  <a:sym typeface="+mn-ea"/>
              </a:rPr>
              <a:t>的干燥体。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2051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81200" y="304800"/>
            <a:ext cx="3886200" cy="5410200"/>
          </a:xfrm>
        </p:spPr>
      </p:pic>
      <p:pic>
        <p:nvPicPr>
          <p:cNvPr id="205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04800"/>
            <a:ext cx="40386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蝎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lstStyle/>
          <a:p>
            <a:pPr eaLnBrk="1" hangingPunct="1">
              <a:buNone/>
            </a:pPr>
            <a:r>
              <a:rPr lang="en-US" altLang="zh-CN" b="1" dirty="0">
                <a:ea typeface="楷体_GB2312" pitchFamily="49" charset="-122"/>
                <a:sym typeface="+mn-ea"/>
              </a:rPr>
              <a:t>        </a:t>
            </a:r>
            <a:r>
              <a:rPr lang="zh-CN" altLang="en-US" b="1" dirty="0">
                <a:ea typeface="楷体_GB2312" pitchFamily="49" charset="-122"/>
                <a:sym typeface="+mn-ea"/>
              </a:rPr>
              <a:t>春末至秋初捕捉，除去泥沙，置沸水或沸盐水中，煮至全身僵硬，捞出，置通风处，阴干。</a:t>
            </a:r>
            <a:endParaRPr lang="en-US" altLang="zh-CN" b="1">
              <a:ea typeface="楷体_GB2312" pitchFamily="49" charset="-122"/>
            </a:endParaRPr>
          </a:p>
          <a:p>
            <a:pPr eaLnBrk="1" hangingPunct="1">
              <a:buNone/>
            </a:pPr>
            <a:endParaRPr lang="en-US" altLang="zh-CN" b="1"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zh-CN" altLang="en-US" dirty="0">
                <a:ea typeface="楷体_GB2312" pitchFamily="49" charset="-122"/>
                <a:sym typeface="+mn-ea"/>
              </a:rPr>
              <a:t>        </a:t>
            </a:r>
            <a:r>
              <a:rPr lang="zh-CN" altLang="en-US" b="1" dirty="0">
                <a:ea typeface="楷体_GB2312" pitchFamily="49" charset="-122"/>
                <a:sym typeface="+mn-ea"/>
              </a:rPr>
              <a:t>山东医学院出版的</a:t>
            </a:r>
            <a:r>
              <a:rPr lang="en-US" altLang="zh-CN" b="1">
                <a:ea typeface="楷体_GB2312" pitchFamily="49" charset="-122"/>
                <a:sym typeface="+mn-ea"/>
              </a:rPr>
              <a:t>《</a:t>
            </a:r>
            <a:r>
              <a:rPr lang="zh-CN" altLang="en-US" b="1" dirty="0">
                <a:ea typeface="楷体_GB2312" pitchFamily="49" charset="-122"/>
                <a:sym typeface="+mn-ea"/>
              </a:rPr>
              <a:t>中药方剂学</a:t>
            </a:r>
            <a:r>
              <a:rPr lang="en-US" altLang="zh-CN" b="1">
                <a:ea typeface="楷体_GB2312" pitchFamily="49" charset="-122"/>
                <a:sym typeface="+mn-ea"/>
              </a:rPr>
              <a:t>》</a:t>
            </a:r>
            <a:r>
              <a:rPr lang="zh-CN" altLang="en-US" b="1" dirty="0">
                <a:ea typeface="楷体_GB2312" pitchFamily="49" charset="-122"/>
                <a:sym typeface="+mn-ea"/>
              </a:rPr>
              <a:t>一书中说到：“蝎毒之本体为‘毒性蛋白质’对水、稀盐酸及盐类之溶解性，至少得分为二种蛋白质，蝎子毒性蛋白分解后，成为无害物质之氧</a:t>
            </a:r>
            <a:r>
              <a:rPr lang="zh-CN" altLang="en-US" dirty="0">
                <a:ea typeface="楷体_GB2312" pitchFamily="49" charset="-122"/>
                <a:sym typeface="+mn-ea"/>
              </a:rPr>
              <a:t>。</a:t>
            </a:r>
            <a:endParaRPr lang="zh-CN" altLang="en-US" b="1" dirty="0"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WPS 演示</Application>
  <PresentationFormat>宽屏</PresentationFormat>
  <Paragraphs>112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PowerPoint 演示文稿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2018-02-20T03:22:07Z</dcterms:created>
  <dcterms:modified xsi:type="dcterms:W3CDTF">2018-02-20T03:28:44Z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