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动物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蟾酥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eaLnBrk="1" hangingPunct="1">
              <a:buNone/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、呈扁圆形团块状或片状。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、表面</a:t>
            </a: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棕褐色或红棕色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团块状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质坚，不易折断，断面</a:t>
            </a: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棕褐色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角质状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，微有光泽；片状质脆，易碎，断面红棕色，半透明。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、气</a:t>
            </a: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微腥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，味初甜而后持久的麻辣感，粉末嗅之作嚏。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271145" y="158115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理化鉴别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理化鉴别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）该品断面沾水，即呈</a:t>
            </a:r>
            <a:r>
              <a:rPr lang="zh-CN" altLang="en-US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乳白色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隆起。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 取该品粉末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0.1g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，加甲醇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5ml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，浸泡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小时，滤过，滤液加对二甲氨基苯甲醛固体少量，滴加硫酸数滴，即显</a:t>
            </a:r>
            <a:r>
              <a:rPr lang="zh-CN" altLang="en-US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蓝紫色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。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）取该品粉末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0.1g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，加氯仿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5ml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，浸泡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1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小时，滤过，滤液蒸干，残渣加醋酐少量使溶解，滴加硫酸，初显</a:t>
            </a:r>
            <a:r>
              <a:rPr lang="zh-CN" altLang="en-US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蓝紫色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，渐变为</a:t>
            </a:r>
            <a:r>
              <a:rPr lang="zh-CN" altLang="en-US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蓝绿色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甘辛，温，有毒。</a:t>
            </a:r>
            <a:r>
              <a:rPr lang="zh-CN" altLang="en-US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解毒，消肿，强心，止痛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。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　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 治疔疮痈疽发背，瘰疬，慢性骨髓炎，咽喉肿痛，小儿疳积，心衰，风、虫牙痛。</a:t>
            </a:r>
            <a:r>
              <a:rPr lang="zh-CN" altLang="en-US" dirty="0">
                <a:sym typeface="+mn-ea"/>
              </a:rPr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动物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蟾酥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动物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海马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辛夷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130052" y="2235495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采收加工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蟾酥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蟾蜍科动物如中华大蟾蜍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  <a:sym typeface="+mn-ea"/>
              </a:rPr>
              <a:t>Bufo bufo gargarizans Cantor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或黑眶蟾蜍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  <a:sym typeface="+mn-ea"/>
              </a:rPr>
              <a:t>Bufo melanostictus Schneider </a:t>
            </a:r>
            <a:r>
              <a:rPr lang="zh-CN" altLang="en-US" sz="4000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耳后腺及皮肤腺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的干燥分泌物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914400"/>
            <a:ext cx="69342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0"/>
            <a:ext cx="7620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产地分布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采收加工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fontAlgn="t" hangingPunct="1">
              <a:lnSpc>
                <a:spcPct val="90000"/>
              </a:lnSpc>
              <a:buNone/>
            </a:pPr>
            <a:endParaRPr lang="zh-CN" altLang="en-US" b="1" dirty="0">
              <a:ea typeface="楷体_GB2312" pitchFamily="49" charset="-122"/>
            </a:endParaRPr>
          </a:p>
          <a:p>
            <a:pPr algn="ctr" eaLnBrk="1" fontAlgn="t" hangingPunct="1">
              <a:lnSpc>
                <a:spcPct val="90000"/>
              </a:lnSpc>
              <a:buNone/>
            </a:pPr>
            <a:r>
              <a:rPr lang="zh-CN" altLang="en-US" b="1" dirty="0">
                <a:ea typeface="楷体_GB2312" pitchFamily="49" charset="-122"/>
                <a:sym typeface="+mn-ea"/>
              </a:rPr>
              <a:t>工艺流程：捕捉→清洗→左手固定→右手夹挤头部耳后腺→晃动瓷盘→晒干→取下→成品</a:t>
            </a:r>
            <a:endParaRPr lang="zh-CN" altLang="en-US" b="1" dirty="0">
              <a:ea typeface="楷体_GB2312" pitchFamily="49" charset="-122"/>
            </a:endParaRPr>
          </a:p>
          <a:p>
            <a:pPr algn="ctr" eaLnBrk="1" fontAlgn="t" hangingPunct="1">
              <a:lnSpc>
                <a:spcPct val="90000"/>
              </a:lnSpc>
              <a:buNone/>
            </a:pPr>
            <a:endParaRPr lang="zh-CN" altLang="en-US" b="1" dirty="0">
              <a:ea typeface="楷体_GB2312" pitchFamily="49" charset="-122"/>
            </a:endParaRPr>
          </a:p>
          <a:p>
            <a:pPr algn="ctr" eaLnBrk="1" fontAlgn="t" hangingPunct="1">
              <a:lnSpc>
                <a:spcPct val="90000"/>
              </a:lnSpc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夏、秋季捕得蟾蜍后，将体表洗净，晾干，然后刺激其耳后腺及皮肤腺，使之分泌浆液。浆液须盛于瓷器内，</a:t>
            </a:r>
            <a:r>
              <a:rPr lang="zh-CN" altLang="en-US" b="1" dirty="0">
                <a:solidFill>
                  <a:srgbClr val="E9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忌与铁器接触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，否则易变黑色；并须立即加工，以免时间过久而变质。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演示</Application>
  <PresentationFormat>宽屏</PresentationFormat>
  <Paragraphs>121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采制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2018-02-19T05:46:19Z</dcterms:created>
  <dcterms:modified xsi:type="dcterms:W3CDTF">2018-02-19T05:52:50Z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