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</p:sldMasterIdLst>
  <p:sldIdLst>
    <p:sldId id="257" r:id="rId5"/>
    <p:sldId id="258" r:id="rId6"/>
    <p:sldId id="259" r:id="rId7"/>
    <p:sldId id="260" r:id="rId8"/>
    <p:sldId id="271" r:id="rId9"/>
    <p:sldId id="261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350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350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350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350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350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350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350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7" y="3185658"/>
            <a:ext cx="5093835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7" y="4175139"/>
            <a:ext cx="5093835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7" y="4664256"/>
            <a:ext cx="5093835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7" y="2335121"/>
            <a:ext cx="5093835" cy="698591"/>
          </a:xfrm>
        </p:spPr>
        <p:txBody>
          <a:bodyPr anchor="ctr"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1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1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350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350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350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350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350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350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350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5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5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5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350" b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5" cy="698591"/>
          </a:xfrm>
        </p:spPr>
        <p:txBody>
          <a:bodyPr anchor="ctr">
            <a:normAutofit/>
          </a:bodyPr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1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9" y="1295884"/>
            <a:ext cx="2667003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1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9" y="1295884"/>
            <a:ext cx="2667003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1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9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9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9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9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68580" tIns="34290" rIns="68580" bIns="3429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45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4500" b="1" spc="300">
                    <a:solidFill>
                      <a:schemeClr val="accent1"/>
                    </a:solidFill>
                  </a:rPr>
                </a:br>
                <a:r>
                  <a:rPr lang="en-US" altLang="zh-CN" sz="45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45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68580" tIns="34290" rIns="68580" bIns="34290" anchor="ctr" anchorCtr="1" forceAA="0" compatLnSpc="1">
              <a:normAutofit/>
            </a:bodyPr>
            <a:lstStyle/>
            <a:p>
              <a:endParaRPr lang="zh-CN" altLang="en-US" sz="2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68580" tIns="34290" rIns="68580" bIns="34290" anchor="ctr" anchorCtr="1" forceAA="0" compatLnSpc="1">
              <a:normAutofit/>
            </a:bodyPr>
            <a:lstStyle/>
            <a:p>
              <a:endParaRPr lang="zh-CN" altLang="en-US" sz="21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68580" tIns="34290" rIns="68580" bIns="34290" anchor="ctr" anchorCtr="1" forceAA="0" compatLnSpc="1">
              <a:normAutofit/>
            </a:bodyPr>
            <a:lstStyle/>
            <a:p>
              <a:endParaRPr lang="zh-CN" altLang="en-US" sz="21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68580" tIns="34290" rIns="68580" bIns="34290" anchor="ctr" anchorCtr="1" forceAA="0" compatLnSpc="1">
              <a:normAutofit/>
            </a:bodyPr>
            <a:lstStyle/>
            <a:p>
              <a:endParaRPr lang="zh-CN" altLang="en-US" sz="21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68580" tIns="34290" rIns="68580" bIns="34290" anchor="ctr" anchorCtr="1" forceAA="0" compatLnSpc="1">
              <a:normAutofit/>
            </a:bodyPr>
            <a:lstStyle/>
            <a:p>
              <a:endParaRPr lang="zh-CN" altLang="en-US" sz="21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68580" tIns="34290" rIns="68580" bIns="3429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15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15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68580" tIns="34290" rIns="68580" bIns="3429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9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68580" tIns="34290" rIns="68580" bIns="3429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15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15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68580" tIns="34290" rIns="68580" bIns="3429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9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68580" tIns="34290" rIns="68580" bIns="3429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15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15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68580" tIns="34290" rIns="68580" bIns="3429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9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68580" tIns="34290" rIns="68580" bIns="3429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15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15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68580" tIns="34290" rIns="68580" bIns="3429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9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68580" tIns="34290" rIns="68580" bIns="3429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15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15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68580" tIns="34290" rIns="68580" bIns="3429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9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9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rgbClr val="00C3FF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500">
                <a:solidFill>
                  <a:srgbClr val="75C400"/>
                </a:solidFill>
              </a:defRPr>
            </a:lvl1pPr>
            <a:lvl2pPr marL="3429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500">
                <a:solidFill>
                  <a:srgbClr val="90AEDA"/>
                </a:solidFill>
              </a:defRPr>
            </a:lvl1pPr>
            <a:lvl2pPr marL="3429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500">
                <a:solidFill>
                  <a:srgbClr val="57AEE1"/>
                </a:solidFill>
              </a:defRPr>
            </a:lvl1pPr>
            <a:lvl2pPr marL="3429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500">
                <a:solidFill>
                  <a:srgbClr val="7BC2B7"/>
                </a:solidFill>
              </a:defRPr>
            </a:lvl1pPr>
            <a:lvl2pPr marL="3429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3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sz="1350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4050" b="1" dirty="0"/>
                  <a:t>目录</a:t>
                </a:r>
                <a:endParaRPr lang="zh-CN" altLang="en-US" sz="405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r>
                  <a:rPr lang="en-US" altLang="zh-CN" sz="1200" b="1"/>
                  <a:t>CONTENT</a:t>
                </a:r>
                <a:endParaRPr lang="en-US" altLang="zh-CN" sz="12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3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3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7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3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3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3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3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3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3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3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3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3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9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100" b="1">
                <a:solidFill>
                  <a:srgbClr val="2CCDFF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100" b="1">
                <a:solidFill>
                  <a:srgbClr val="75C400"/>
                </a:solidFill>
              </a:defRPr>
            </a:lvl1pPr>
            <a:lvl2pPr marL="3429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5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100" b="1">
                <a:solidFill>
                  <a:srgbClr val="90AEDA"/>
                </a:solidFill>
              </a:defRPr>
            </a:lvl1pPr>
            <a:lvl2pPr marL="3429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100" b="1">
                <a:solidFill>
                  <a:srgbClr val="57AEE1"/>
                </a:solidFill>
              </a:defRPr>
            </a:lvl1pPr>
            <a:lvl2pPr marL="3429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5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100" b="1">
                <a:solidFill>
                  <a:srgbClr val="7BC2B7"/>
                </a:solidFill>
              </a:defRPr>
            </a:lvl1pPr>
            <a:lvl2pPr marL="3429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5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9" y="1295884"/>
            <a:ext cx="2667003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3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1" y="3354656"/>
            <a:ext cx="4127503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1" y="3765563"/>
            <a:ext cx="4127503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1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5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3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1" y="3354656"/>
            <a:ext cx="4127503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1" y="3765563"/>
            <a:ext cx="4127503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35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dt="0"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hyperlink" Target="http://www.wiki8.com/daiqi_147140/" TargetMode="External"/><Relationship Id="rId5" Type="http://schemas.openxmlformats.org/officeDocument/2006/relationships/hyperlink" Target="http://www.wiki8.com/xiaosuan_122065/" TargetMode="External"/><Relationship Id="rId4" Type="http://schemas.openxmlformats.org/officeDocument/2006/relationships/hyperlink" Target="http://www.wiki8.com/rongye_109794/" TargetMode="External"/><Relationship Id="rId3" Type="http://schemas.openxmlformats.org/officeDocument/2006/relationships/hyperlink" Target="http://www.wiki8.com/liusuan_122105/" TargetMode="External"/><Relationship Id="rId2" Type="http://schemas.openxmlformats.org/officeDocument/2006/relationships/hyperlink" Target="http://www.wiki8.com/xiangcaoquan_33157/" TargetMode="External"/><Relationship Id="rId1" Type="http://schemas.openxmlformats.org/officeDocument/2006/relationships/hyperlink" Target="http://www.wiki8.com/rongjie_10976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其他类药物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天然冰片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9460" name="圆角矩形 19459"/>
          <p:cNvSpPr/>
          <p:nvPr/>
        </p:nvSpPr>
        <p:spPr>
          <a:xfrm>
            <a:off x="4343400" y="1028700"/>
            <a:ext cx="5300345" cy="5219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99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治中风口噤，热病神昏，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惊痫痰迷，气闭耳聋，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喉痹，口疮，中耳炎，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痈肿，痔疮，</a:t>
            </a:r>
            <a:endParaRPr lang="zh-CN" altLang="en-US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目亦翳膜，蛲虫病。</a:t>
            </a:r>
            <a:r>
              <a:rPr lang="zh-CN" altLang="en-US" sz="3200" dirty="0">
                <a:solidFill>
                  <a:srgbClr val="0000FF"/>
                </a:solidFill>
                <a:latin typeface="宋体" panose="02010600030101010101" pitchFamily="2" charset="-122"/>
              </a:rPr>
              <a:t> </a:t>
            </a:r>
            <a:endParaRPr lang="zh-CN" altLang="en-US" sz="32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内容占位符 5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9459" name="文本占位符 19458"/>
          <p:cNvSpPr>
            <a:spLocks noGrp="1"/>
          </p:cNvSpPr>
          <p:nvPr/>
        </p:nvSpPr>
        <p:spPr>
          <a:xfrm>
            <a:off x="457200" y="1373505"/>
            <a:ext cx="3657600" cy="4752975"/>
          </a:xfrm>
          <a:prstGeom prst="rect">
            <a:avLst/>
          </a:prstGeom>
          <a:noFill/>
          <a:ln w="28575">
            <a:solidFill>
              <a:srgbClr val="003300"/>
            </a:solidFill>
            <a:miter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r>
              <a:rPr lang="zh-CN" altLang="en-US" sz="4800" b="1" dirty="0">
                <a:solidFill>
                  <a:srgbClr val="FF0000"/>
                </a:solidFill>
              </a:rPr>
              <a:t>开窍醒神</a:t>
            </a:r>
            <a:endParaRPr lang="zh-CN" altLang="en-US" sz="4800" b="1" dirty="0">
              <a:solidFill>
                <a:srgbClr val="FF0000"/>
              </a:solidFill>
            </a:endParaRPr>
          </a:p>
          <a:p>
            <a:endParaRPr lang="zh-CN" altLang="en-US" sz="4800" b="1" dirty="0">
              <a:solidFill>
                <a:srgbClr val="FF0000"/>
              </a:solidFill>
            </a:endParaRPr>
          </a:p>
          <a:p>
            <a:endParaRPr lang="zh-CN" altLang="en-US" sz="4800" b="1" dirty="0">
              <a:solidFill>
                <a:srgbClr val="FF0000"/>
              </a:solidFill>
            </a:endParaRPr>
          </a:p>
          <a:p>
            <a:r>
              <a:rPr lang="zh-CN" altLang="en-US" sz="4800" b="1" dirty="0">
                <a:solidFill>
                  <a:srgbClr val="FF0000"/>
                </a:solidFill>
              </a:rPr>
              <a:t>清热止痛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化学成分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化学成分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13314" name="矩形 13313"/>
          <p:cNvSpPr/>
          <p:nvPr/>
        </p:nvSpPr>
        <p:spPr>
          <a:xfrm>
            <a:off x="669290" y="2062480"/>
            <a:ext cx="108515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 </a:t>
            </a: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6388" name="内容占位符 16387" descr="(RG2]B@DNQPKDUCTZF9~`4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40740" y="1447165"/>
            <a:ext cx="8581390" cy="37204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82473" y="2830643"/>
            <a:ext cx="5027055" cy="981001"/>
          </a:xfrm>
        </p:spPr>
        <p:txBody>
          <a:bodyPr anchor="ctr">
            <a:normAutofit/>
          </a:bodyPr>
          <a:lstStyle/>
          <a:p>
            <a:r>
              <a:rPr lang="en-US" altLang="zh-CN" sz="2700" dirty="0"/>
              <a:t>《</a:t>
            </a:r>
            <a:r>
              <a:rPr lang="zh-CN" altLang="en-US" sz="2700" dirty="0"/>
              <a:t>其他类药材</a:t>
            </a:r>
            <a:r>
              <a:rPr lang="en-US" altLang="zh-CN" sz="2700" dirty="0"/>
              <a:t>-</a:t>
            </a:r>
            <a:r>
              <a:rPr lang="zh-CN" altLang="en-US" sz="2700" dirty="0"/>
              <a:t>天然冰片</a:t>
            </a:r>
            <a:r>
              <a:rPr lang="en-US" altLang="zh-CN" sz="2700" dirty="0"/>
              <a:t>》</a:t>
            </a:r>
            <a:endParaRPr lang="zh-CN" altLang="en-US" sz="27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548188" y="3624726"/>
            <a:ext cx="3095627" cy="327604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548188" y="4128191"/>
            <a:ext cx="3095627" cy="422757"/>
          </a:xfrm>
        </p:spPr>
        <p:txBody>
          <a:bodyPr anchor="ctr"/>
          <a:lstStyle/>
          <a:p>
            <a:r>
              <a:rPr lang="en-US" altLang="zh-CN" sz="2100" dirty="0"/>
              <a:t>《</a:t>
            </a:r>
            <a:r>
              <a:rPr sz="2100" dirty="0"/>
              <a:t>其他类药材</a:t>
            </a:r>
            <a:r>
              <a:rPr lang="en-US" altLang="zh-CN" sz="2100" dirty="0"/>
              <a:t>-</a:t>
            </a:r>
            <a:r>
              <a:rPr sz="2100" dirty="0"/>
              <a:t>五倍子</a:t>
            </a:r>
            <a:r>
              <a:rPr lang="en-US" altLang="zh-CN" sz="2100" dirty="0"/>
              <a:t>》</a:t>
            </a:r>
            <a:endParaRPr lang="zh-CN" altLang="en-US" sz="21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548188" y="2578911"/>
            <a:ext cx="3095627" cy="3276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500" dirty="0"/>
              <a:t>《</a:t>
            </a:r>
            <a:r>
              <a:rPr sz="1500" dirty="0"/>
              <a:t>天然药物学</a:t>
            </a:r>
            <a:r>
              <a:rPr lang="en-US" altLang="zh-CN" sz="1500" dirty="0"/>
              <a:t>》</a:t>
            </a:r>
            <a:endParaRPr lang="zh-CN" alt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天然冰片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ym typeface="+mn-ea"/>
              </a:rPr>
              <a:t>性状鉴别</a:t>
            </a:r>
            <a:endParaRPr lang="zh-CN" altLang="en-US" dirty="0">
              <a:sym typeface="+mn-ea"/>
            </a:endParaRPr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理化鉴定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功效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5023167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化学成分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天然冰片</a:t>
            </a:r>
            <a:r>
              <a:rPr lang="zh-CN" altLang="en-US" sz="11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dirty="0">
                <a:latin typeface="楷体_GB2312" pitchFamily="49" charset="-122"/>
                <a:ea typeface="楷体_GB2312" pitchFamily="49" charset="-122"/>
                <a:sym typeface="+mn-ea"/>
              </a:rPr>
              <a:t>本品为</a:t>
            </a:r>
            <a:r>
              <a:rPr lang="zh-CN" altLang="en-US" sz="40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菊科</a:t>
            </a:r>
            <a:r>
              <a:rPr lang="zh-CN" altLang="en-US" sz="4000" dirty="0">
                <a:latin typeface="楷体_GB2312" pitchFamily="49" charset="-122"/>
                <a:ea typeface="楷体_GB2312" pitchFamily="49" charset="-122"/>
                <a:sym typeface="+mn-ea"/>
              </a:rPr>
              <a:t>植物艾纳香</a:t>
            </a:r>
            <a:r>
              <a:rPr lang="en-US" altLang="zh-CN" sz="4000" err="1">
                <a:latin typeface="楷体_GB2312" pitchFamily="49" charset="-122"/>
                <a:ea typeface="楷体_GB2312" pitchFamily="49" charset="-122"/>
                <a:sym typeface="+mn-ea"/>
              </a:rPr>
              <a:t>Blumea balsami fera(L.)DC</a:t>
            </a:r>
            <a:r>
              <a:rPr lang="en-US" altLang="zh-CN" sz="4000" dirty="0">
                <a:latin typeface="楷体_GB2312" pitchFamily="49" charset="-122"/>
                <a:ea typeface="楷体_GB2312" pitchFamily="49" charset="-122"/>
                <a:sym typeface="+mn-ea"/>
              </a:rPr>
              <a:t>.</a:t>
            </a:r>
            <a:r>
              <a:rPr lang="zh-CN" altLang="en-US" sz="4000" dirty="0">
                <a:latin typeface="楷体_GB2312" pitchFamily="49" charset="-122"/>
                <a:ea typeface="楷体_GB2312" pitchFamily="49" charset="-122"/>
                <a:sym typeface="+mn-ea"/>
              </a:rPr>
              <a:t>的新鲜茎叶经提取加工制成的结晶</a:t>
            </a:r>
            <a:r>
              <a:rPr lang="zh-CN" altLang="en-US" sz="4000" dirty="0">
                <a:sym typeface="+mn-ea"/>
              </a:rPr>
              <a:t>。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11265" descr="101208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228600"/>
            <a:ext cx="5257800" cy="3856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11266" descr="20300542494471139797382028118_02_250_2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447800"/>
            <a:ext cx="5943600" cy="502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性状鉴定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本品为</a:t>
            </a:r>
            <a:r>
              <a:rPr lang="zh-CN" altLang="en-US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无色透明或白色</a:t>
            </a:r>
            <a:endParaRPr lang="zh-CN" altLang="en-US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半透明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的</a:t>
            </a:r>
            <a:r>
              <a:rPr lang="zh-CN" altLang="en-US" b="1" dirty="0">
                <a:solidFill>
                  <a:srgbClr val="80008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片状松脆结晶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；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气清香，味辛、凉</a:t>
            </a:r>
            <a:r>
              <a:rPr lang="zh-CN" altLang="en-US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；</a:t>
            </a:r>
            <a:endParaRPr lang="zh-CN" altLang="en-US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66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具挥发性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，</a:t>
            </a: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点燃发生</a:t>
            </a:r>
            <a:endParaRPr lang="zh-CN" altLang="en-US" b="1" dirty="0">
              <a:solidFill>
                <a:srgbClr val="CC33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C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浓烟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  <a:sym typeface="+mn-ea"/>
              </a:rPr>
              <a:t>，</a:t>
            </a:r>
            <a:r>
              <a:rPr lang="zh-CN" altLang="en-US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并有带光的火焰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1599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理化鉴定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理化鉴定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）取本品</a:t>
            </a:r>
            <a:r>
              <a:rPr lang="en-US" altLang="zh-CN" dirty="0">
                <a:sym typeface="+mn-ea"/>
              </a:rPr>
              <a:t>10mg</a:t>
            </a:r>
            <a:r>
              <a:rPr lang="zh-CN" altLang="en-US" dirty="0">
                <a:sym typeface="+mn-ea"/>
              </a:rPr>
              <a:t>，加乙醇数滴使</a:t>
            </a:r>
            <a:r>
              <a:rPr lang="zh-CN" altLang="en-US" dirty="0">
                <a:solidFill>
                  <a:srgbClr val="FF0000"/>
                </a:solidFill>
                <a:sym typeface="+mn-ea"/>
                <a:hlinkClick r:id="rId1" tooltip="医学百科：溶解"/>
              </a:rPr>
              <a:t>溶解</a:t>
            </a:r>
            <a:r>
              <a:rPr lang="zh-CN" altLang="en-US" dirty="0">
                <a:sym typeface="+mn-ea"/>
              </a:rPr>
              <a:t>，加新制的</a:t>
            </a:r>
            <a:r>
              <a:rPr lang="en-US" altLang="zh-CN" dirty="0">
                <a:sym typeface="+mn-ea"/>
              </a:rPr>
              <a:t>1%</a:t>
            </a:r>
            <a:r>
              <a:rPr lang="zh-CN" altLang="en-US" dirty="0">
                <a:sym typeface="+mn-ea"/>
                <a:hlinkClick r:id="rId2"/>
              </a:rPr>
              <a:t>香草醛</a:t>
            </a:r>
            <a:r>
              <a:rPr lang="zh-CN" altLang="en-US" dirty="0">
                <a:sym typeface="+mn-ea"/>
                <a:hlinkClick r:id="rId3"/>
              </a:rPr>
              <a:t>硫酸</a:t>
            </a:r>
            <a:r>
              <a:rPr lang="zh-CN" altLang="en-US" dirty="0">
                <a:sym typeface="+mn-ea"/>
                <a:hlinkClick r:id="rId4"/>
              </a:rPr>
              <a:t>溶液</a:t>
            </a:r>
            <a:r>
              <a:rPr lang="en-US" altLang="zh-CN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～</a:t>
            </a:r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滴，即显</a:t>
            </a:r>
            <a:r>
              <a:rPr lang="zh-CN" altLang="en-US" b="1" dirty="0">
                <a:solidFill>
                  <a:srgbClr val="6600FF"/>
                </a:solidFill>
                <a:sym typeface="+mn-ea"/>
              </a:rPr>
              <a:t>紫色</a:t>
            </a:r>
            <a:r>
              <a:rPr lang="zh-CN" altLang="en-US" dirty="0">
                <a:sym typeface="+mn-ea"/>
              </a:rPr>
              <a:t>。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）取本品</a:t>
            </a:r>
            <a:r>
              <a:rPr lang="en-US" altLang="zh-CN" dirty="0">
                <a:sym typeface="+mn-ea"/>
              </a:rPr>
              <a:t>3g</a:t>
            </a:r>
            <a:r>
              <a:rPr lang="zh-CN" altLang="en-US" dirty="0">
                <a:sym typeface="+mn-ea"/>
              </a:rPr>
              <a:t>，加</a:t>
            </a:r>
            <a:r>
              <a:rPr lang="zh-CN" altLang="en-US" dirty="0">
                <a:sym typeface="+mn-ea"/>
                <a:hlinkClick r:id="rId5"/>
              </a:rPr>
              <a:t>硝酸</a:t>
            </a:r>
            <a:r>
              <a:rPr lang="en-US" altLang="zh-CN" dirty="0">
                <a:sym typeface="+mn-ea"/>
              </a:rPr>
              <a:t>10ml</a:t>
            </a:r>
            <a:r>
              <a:rPr lang="zh-CN" altLang="en-US" dirty="0">
                <a:sym typeface="+mn-ea"/>
              </a:rPr>
              <a:t>，即产生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红棕色的气体</a:t>
            </a:r>
            <a:r>
              <a:rPr lang="zh-CN" altLang="en-US" dirty="0">
                <a:sym typeface="+mn-ea"/>
              </a:rPr>
              <a:t>，</a:t>
            </a:r>
            <a:r>
              <a:rPr lang="zh-CN" altLang="en-US" dirty="0">
                <a:sym typeface="+mn-ea"/>
                <a:hlinkClick r:id="rId6"/>
              </a:rPr>
              <a:t>待气</a:t>
            </a:r>
            <a:r>
              <a:rPr lang="zh-CN" altLang="en-US" dirty="0">
                <a:sym typeface="+mn-ea"/>
              </a:rPr>
              <a:t>体产生停止后，加水</a:t>
            </a:r>
            <a:r>
              <a:rPr lang="en-US" altLang="zh-CN" dirty="0">
                <a:sym typeface="+mn-ea"/>
              </a:rPr>
              <a:t>20ml</a:t>
            </a:r>
            <a:r>
              <a:rPr lang="zh-CN" altLang="en-US" dirty="0">
                <a:sym typeface="+mn-ea"/>
              </a:rPr>
              <a:t>，振摇，滤过，滤渣用水洗净后，有</a:t>
            </a:r>
            <a:r>
              <a:rPr lang="zh-CN" altLang="en-US" b="1" dirty="0">
                <a:solidFill>
                  <a:srgbClr val="009900"/>
                </a:solidFill>
                <a:sym typeface="+mn-ea"/>
              </a:rPr>
              <a:t>樟脑臭</a:t>
            </a:r>
            <a:r>
              <a:rPr lang="zh-CN" altLang="en-US" dirty="0">
                <a:sym typeface="+mn-ea"/>
              </a:rPr>
              <a:t>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194" name="矩形 8193"/>
          <p:cNvSpPr/>
          <p:nvPr/>
        </p:nvSpPr>
        <p:spPr>
          <a:xfrm>
            <a:off x="330200" y="1587500"/>
            <a:ext cx="1152017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sz="4000" b="1" dirty="0">
                <a:latin typeface="楷体_GB2312" pitchFamily="49" charset="-122"/>
                <a:ea typeface="楷体_GB2312" pitchFamily="49" charset="-122"/>
              </a:rPr>
              <a:t>、</a:t>
            </a:r>
            <a:endParaRPr 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ags/tag2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WPS 演示</Application>
  <PresentationFormat>宽屏</PresentationFormat>
  <Paragraphs>127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Impact</vt:lpstr>
      <vt:lpstr>Times New Roman</vt:lpstr>
      <vt:lpstr>隶书</vt:lpstr>
      <vt:lpstr>楷体_GB2312</vt:lpstr>
      <vt:lpstr>微软雅黑</vt:lpstr>
      <vt:lpstr>Arial Unicode MS</vt:lpstr>
      <vt:lpstr>Calibri</vt:lpstr>
      <vt:lpstr>新宋体</vt:lpstr>
      <vt:lpstr>主题5</vt:lpstr>
      <vt:lpstr>默认设计模板</vt:lpstr>
      <vt:lpstr>1_主题5</vt:lpstr>
      <vt:lpstr>《其他类药物-天然冰片》</vt:lpstr>
      <vt:lpstr>天然冰片</vt:lpstr>
      <vt:lpstr>药材来源</vt:lpstr>
      <vt:lpstr>药材来源</vt:lpstr>
      <vt:lpstr>PowerPoint 演示文稿</vt:lpstr>
      <vt:lpstr>性状鉴定</vt:lpstr>
      <vt:lpstr>性状鉴定</vt:lpstr>
      <vt:lpstr>理化鉴定</vt:lpstr>
      <vt:lpstr>理化鉴定</vt:lpstr>
      <vt:lpstr>功效</vt:lpstr>
      <vt:lpstr>性味及功效</vt:lpstr>
      <vt:lpstr>化学成分</vt:lpstr>
      <vt:lpstr>化学成分</vt:lpstr>
      <vt:lpstr>《其他类药材-天然冰片》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2</cp:revision>
  <dcterms:created xsi:type="dcterms:W3CDTF">2018-02-19T05:15:00Z</dcterms:created>
  <dcterms:modified xsi:type="dcterms:W3CDTF">2018-02-19T05:27:49Z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