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89681dc3-33aa-4acd-aa86-14e425255dda}">
          <p14:sldIdLst>
            <p14:sldId id="256"/>
            <p14:sldId id="257"/>
            <p14:sldId id="258"/>
            <p14:sldId id="259"/>
            <p14:sldId id="26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933450" y="527050"/>
            <a:ext cx="2580640" cy="645160"/>
          </a:xfrm>
          <a:prstGeom prst="rect">
            <a:avLst/>
          </a:prstGeom>
          <a:noFill/>
          <a:ln w="9525">
            <a:noFill/>
          </a:ln>
        </p:spPr>
        <p:txBody>
          <a:bodyPr wrap="square">
            <a:spAutoFit/>
          </a:bodyPr>
          <a:p>
            <a:pPr indent="0"/>
            <a:r>
              <a:rPr lang="en-US" sz="3600" b="1">
                <a:solidFill>
                  <a:srgbClr val="000000"/>
                </a:solidFill>
                <a:latin typeface="Times New Roman" panose="02020603050405020304" charset="0"/>
              </a:rPr>
              <a:t>Carl Jung</a:t>
            </a:r>
            <a:endParaRPr lang="en-US" altLang="en-US" sz="3600" b="1">
              <a:solidFill>
                <a:srgbClr val="000000"/>
              </a:solidFill>
              <a:latin typeface="Times New Roman" panose="02020603050405020304" charset="0"/>
            </a:endParaRPr>
          </a:p>
        </p:txBody>
      </p:sp>
      <p:sp>
        <p:nvSpPr>
          <p:cNvPr id="4" name="文本框 3"/>
          <p:cNvSpPr txBox="1"/>
          <p:nvPr/>
        </p:nvSpPr>
        <p:spPr>
          <a:xfrm>
            <a:off x="933450" y="1367155"/>
            <a:ext cx="10325735" cy="2061210"/>
          </a:xfrm>
          <a:prstGeom prst="rect">
            <a:avLst/>
          </a:prstGeom>
          <a:noFill/>
          <a:ln w="9525">
            <a:noFill/>
          </a:ln>
        </p:spPr>
        <p:txBody>
          <a:bodyPr wrap="square">
            <a:spAutoFit/>
          </a:bodyPr>
          <a:p>
            <a:pPr indent="0"/>
            <a:r>
              <a:rPr lang="en-US" sz="3200" b="0">
                <a:solidFill>
                  <a:srgbClr val="000000"/>
                </a:solidFill>
                <a:latin typeface="Times New Roman" panose="02020603050405020304" charset="0"/>
              </a:rPr>
              <a:t>Carl Jung (1875–1961) was a Swiss psychiatrist who had a lasting influence on psychology and society. He studied medicine at the University of Basel from 1894 to 1900, specialising in psychiatric medicine.</a:t>
            </a:r>
            <a:endParaRPr lang="en-US" altLang="en-US" sz="3200" b="0">
              <a:solidFill>
                <a:srgbClr val="000000"/>
              </a:solidFill>
              <a:latin typeface="Times New Roman" panose="02020603050405020304" charset="0"/>
            </a:endParaRPr>
          </a:p>
        </p:txBody>
      </p:sp>
      <p:sp>
        <p:nvSpPr>
          <p:cNvPr id="5" name="文本框 4"/>
          <p:cNvSpPr txBox="1"/>
          <p:nvPr/>
        </p:nvSpPr>
        <p:spPr>
          <a:xfrm>
            <a:off x="933450" y="3622040"/>
            <a:ext cx="8723630" cy="2453640"/>
          </a:xfrm>
          <a:prstGeom prst="rect">
            <a:avLst/>
          </a:prstGeom>
          <a:noFill/>
          <a:ln w="9525">
            <a:noFill/>
          </a:ln>
        </p:spPr>
        <p:txBody>
          <a:bodyPr wrap="square">
            <a:spAutoFit/>
          </a:bodyPr>
          <a:p>
            <a:pPr indent="0">
              <a:lnSpc>
                <a:spcPct val="120000"/>
              </a:lnSpc>
            </a:pPr>
            <a:r>
              <a:rPr lang="zh-CN" sz="3200" b="0">
                <a:solidFill>
                  <a:srgbClr val="000000"/>
                </a:solidFill>
                <a:cs typeface="Times New Roman" panose="02020603050405020304" charset="0"/>
              </a:rPr>
              <a:t>卡尔</a:t>
            </a:r>
            <a:r>
              <a:rPr lang="en-US" sz="3200" b="0">
                <a:solidFill>
                  <a:srgbClr val="000000"/>
                </a:solidFill>
                <a:latin typeface="Arial" panose="020B0604020202020204" pitchFamily="34" charset="0"/>
                <a:cs typeface="Times New Roman" panose="02020603050405020304" charset="0"/>
              </a:rPr>
              <a:t>∙</a:t>
            </a:r>
            <a:r>
              <a:rPr lang="zh-CN" sz="3200" b="0">
                <a:solidFill>
                  <a:srgbClr val="000000"/>
                </a:solidFill>
                <a:cs typeface="Times New Roman" panose="02020603050405020304" charset="0"/>
              </a:rPr>
              <a:t>荣格（1875-1961）是瑞士精神病学家，他对心理学以及社会有着不可磨灭的影响。1894至1900年间，他在巴塞尔大学学医，专攻精神病治疗学。</a:t>
            </a:r>
            <a:endParaRPr lang="zh-CN" altLang="en-US" sz="3200"/>
          </a:p>
        </p:txBody>
      </p:sp>
      <p:pic>
        <p:nvPicPr>
          <p:cNvPr id="6" name="图片 5"/>
          <p:cNvPicPr>
            <a:picLocks noChangeAspect="1"/>
          </p:cNvPicPr>
          <p:nvPr/>
        </p:nvPicPr>
        <p:blipFill>
          <a:blip r:embed="rId1"/>
          <a:stretch>
            <a:fillRect/>
          </a:stretch>
        </p:blipFill>
        <p:spPr>
          <a:xfrm>
            <a:off x="9808845" y="3110865"/>
            <a:ext cx="1990725" cy="2857500"/>
          </a:xfrm>
          <a:prstGeom prst="rect">
            <a:avLst/>
          </a:prstGeom>
        </p:spPr>
      </p:pic>
      <p:sp>
        <p:nvSpPr>
          <p:cNvPr id="7" name="文本框 6"/>
          <p:cNvSpPr txBox="1"/>
          <p:nvPr/>
        </p:nvSpPr>
        <p:spPr>
          <a:xfrm>
            <a:off x="5135880" y="588645"/>
            <a:ext cx="5872480" cy="583565"/>
          </a:xfrm>
          <a:prstGeom prst="rect">
            <a:avLst/>
          </a:prstGeom>
          <a:noFill/>
        </p:spPr>
        <p:txBody>
          <a:bodyPr wrap="none" rtlCol="0">
            <a:spAutoFit/>
          </a:bodyPr>
          <a:p>
            <a:r>
              <a:rPr lang="zh-CN" altLang="en-US" sz="3200">
                <a:solidFill>
                  <a:srgbClr val="002060"/>
                </a:solidFill>
              </a:rPr>
              <a:t>翻译的标准：</a:t>
            </a:r>
            <a:r>
              <a:rPr lang="zh-CN" altLang="en-US" sz="3200">
                <a:solidFill>
                  <a:srgbClr val="FF0000"/>
                </a:solidFill>
              </a:rPr>
              <a:t>忠实、通顺、简洁</a:t>
            </a:r>
            <a:endParaRPr lang="zh-CN" altLang="en-US" sz="32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908050" y="706120"/>
            <a:ext cx="10450830" cy="2676525"/>
          </a:xfrm>
          <a:prstGeom prst="rect">
            <a:avLst/>
          </a:prstGeom>
          <a:noFill/>
          <a:ln w="9525">
            <a:noFill/>
          </a:ln>
        </p:spPr>
        <p:txBody>
          <a:bodyPr wrap="square">
            <a:spAutoFit/>
          </a:bodyPr>
          <a:p>
            <a:pPr indent="0"/>
            <a:r>
              <a:rPr lang="en-US" sz="2800" b="0">
                <a:solidFill>
                  <a:srgbClr val="000000"/>
                </a:solidFill>
                <a:latin typeface="Times New Roman" panose="02020603050405020304" charset="0"/>
              </a:rPr>
              <a:t>Jung developed ideas about personality types which still interest and influence people today. He identified two personality types which he called introverts and extroverts. According to Jung, extroverts find meaning outside themselves, in the surrounding world. However, introverts are introspective. They look into themselves and find meaning in themselves.</a:t>
            </a:r>
            <a:endParaRPr lang="en-US" altLang="en-US" sz="2800" b="0">
              <a:solidFill>
                <a:srgbClr val="000000"/>
              </a:solidFill>
              <a:latin typeface="Times New Roman" panose="02020603050405020304" charset="0"/>
            </a:endParaRPr>
          </a:p>
        </p:txBody>
      </p:sp>
      <p:sp>
        <p:nvSpPr>
          <p:cNvPr id="2" name="文本框 1"/>
          <p:cNvSpPr txBox="1"/>
          <p:nvPr/>
        </p:nvSpPr>
        <p:spPr>
          <a:xfrm>
            <a:off x="908050" y="3460750"/>
            <a:ext cx="8595995" cy="2676525"/>
          </a:xfrm>
          <a:prstGeom prst="rect">
            <a:avLst/>
          </a:prstGeom>
          <a:noFill/>
          <a:ln w="9525">
            <a:noFill/>
          </a:ln>
        </p:spPr>
        <p:txBody>
          <a:bodyPr wrap="square">
            <a:spAutoFit/>
          </a:bodyPr>
          <a:p>
            <a:pPr indent="0"/>
            <a:r>
              <a:rPr lang="zh-CN" sz="2800" b="0">
                <a:solidFill>
                  <a:srgbClr val="000000"/>
                </a:solidFill>
                <a:cs typeface="Times New Roman" panose="02020603050405020304" charset="0"/>
              </a:rPr>
              <a:t>荣格提出了关于性格类型的观点，至今人们仍对他的观点颇有</a:t>
            </a:r>
            <a:r>
              <a:rPr lang="zh-CN" sz="2800" b="0">
                <a:solidFill>
                  <a:srgbClr val="000000"/>
                </a:solidFill>
                <a:cs typeface="Times New Roman" panose="02020603050405020304" charset="0"/>
              </a:rPr>
              <a:t>兴趣并深受影响。他识别了两种性格类型，即他所称的内向型和外向型。根据他</a:t>
            </a:r>
            <a:r>
              <a:rPr lang="zh-CN" sz="2800" b="0">
                <a:solidFill>
                  <a:srgbClr val="FF0000"/>
                </a:solidFill>
                <a:cs typeface="Times New Roman" panose="02020603050405020304" charset="0"/>
              </a:rPr>
              <a:t>的观点</a:t>
            </a:r>
            <a:r>
              <a:rPr lang="zh-CN" sz="2800" b="0">
                <a:solidFill>
                  <a:srgbClr val="000000"/>
                </a:solidFill>
                <a:cs typeface="Times New Roman" panose="02020603050405020304" charset="0"/>
              </a:rPr>
              <a:t>，外向型的人常从自身的外部，即周围环境，寻求意义。而内向型的人则经常内省，他们窥视自身，从自身内部寻求意义。</a:t>
            </a:r>
            <a:endParaRPr lang="zh-CN" altLang="en-US" sz="2800"/>
          </a:p>
        </p:txBody>
      </p:sp>
      <p:pic>
        <p:nvPicPr>
          <p:cNvPr id="3" name="图片 2"/>
          <p:cNvPicPr>
            <a:picLocks noChangeAspect="1"/>
          </p:cNvPicPr>
          <p:nvPr/>
        </p:nvPicPr>
        <p:blipFill>
          <a:blip r:embed="rId1"/>
          <a:stretch>
            <a:fillRect/>
          </a:stretch>
        </p:blipFill>
        <p:spPr>
          <a:xfrm>
            <a:off x="9699625" y="3178175"/>
            <a:ext cx="1905000" cy="2809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833120" y="680085"/>
            <a:ext cx="10401300" cy="2061210"/>
          </a:xfrm>
          <a:prstGeom prst="rect">
            <a:avLst/>
          </a:prstGeom>
          <a:noFill/>
          <a:ln w="9525">
            <a:noFill/>
          </a:ln>
        </p:spPr>
        <p:txBody>
          <a:bodyPr wrap="square">
            <a:spAutoFit/>
          </a:bodyPr>
          <a:p>
            <a:pPr indent="0"/>
            <a:r>
              <a:rPr lang="en-US" sz="3200" b="0">
                <a:solidFill>
                  <a:srgbClr val="000000"/>
                </a:solidFill>
                <a:latin typeface="Times New Roman" panose="02020603050405020304" charset="0"/>
              </a:rPr>
              <a:t>Extroverts seem to like other people. It is easy for them to form close relationships. They enjoy the excitement of crowds. They tend to be assertive, self-confident, and are often leaders in groups. They are energetic and lead busy lives.</a:t>
            </a:r>
            <a:endParaRPr lang="en-US" altLang="en-US" sz="3200" b="0">
              <a:solidFill>
                <a:srgbClr val="000000"/>
              </a:solidFill>
              <a:latin typeface="Times New Roman" panose="02020603050405020304" charset="0"/>
            </a:endParaRPr>
          </a:p>
        </p:txBody>
      </p:sp>
      <p:sp>
        <p:nvSpPr>
          <p:cNvPr id="2" name="文本框 1"/>
          <p:cNvSpPr txBox="1"/>
          <p:nvPr/>
        </p:nvSpPr>
        <p:spPr>
          <a:xfrm>
            <a:off x="833120" y="2847340"/>
            <a:ext cx="8444230" cy="2453640"/>
          </a:xfrm>
          <a:prstGeom prst="rect">
            <a:avLst/>
          </a:prstGeom>
          <a:noFill/>
          <a:ln w="9525">
            <a:noFill/>
          </a:ln>
        </p:spPr>
        <p:txBody>
          <a:bodyPr wrap="square">
            <a:spAutoFit/>
          </a:bodyPr>
          <a:p>
            <a:pPr indent="0">
              <a:lnSpc>
                <a:spcPct val="120000"/>
              </a:lnSpc>
            </a:pPr>
            <a:r>
              <a:rPr lang="zh-CN" sz="3200" b="0">
                <a:solidFill>
                  <a:srgbClr val="000000"/>
                </a:solidFill>
                <a:cs typeface="Times New Roman" panose="02020603050405020304" charset="0"/>
              </a:rPr>
              <a:t>外向的人喜欢</a:t>
            </a:r>
            <a:r>
              <a:rPr lang="zh-CN" sz="3200" b="0">
                <a:solidFill>
                  <a:srgbClr val="FF0000"/>
                </a:solidFill>
                <a:cs typeface="Times New Roman" panose="02020603050405020304" charset="0"/>
              </a:rPr>
              <a:t>与人交往</a:t>
            </a:r>
            <a:r>
              <a:rPr lang="zh-CN" sz="3200" b="0">
                <a:solidFill>
                  <a:srgbClr val="000000"/>
                </a:solidFill>
                <a:cs typeface="Times New Roman" panose="02020603050405020304" charset="0"/>
              </a:rPr>
              <a:t>，容易</a:t>
            </a:r>
            <a:r>
              <a:rPr lang="zh-CN" sz="3200" b="0">
                <a:solidFill>
                  <a:srgbClr val="FF0000"/>
                </a:solidFill>
                <a:cs typeface="Times New Roman" panose="02020603050405020304" charset="0"/>
              </a:rPr>
              <a:t>与人</a:t>
            </a:r>
            <a:r>
              <a:rPr lang="zh-CN" sz="3200" b="0">
                <a:solidFill>
                  <a:srgbClr val="000000"/>
                </a:solidFill>
                <a:cs typeface="Times New Roman" panose="02020603050405020304" charset="0"/>
              </a:rPr>
              <a:t>建立亲密关系。他们喜欢群体的热烈气氛，经常表现得坚定、自信，通常是团队的领导者。他们精力旺盛、生活忙碌。</a:t>
            </a:r>
            <a:endParaRPr lang="zh-CN" altLang="en-US" sz="3200"/>
          </a:p>
        </p:txBody>
      </p:sp>
      <p:pic>
        <p:nvPicPr>
          <p:cNvPr id="4" name="图片 3"/>
          <p:cNvPicPr>
            <a:picLocks noChangeAspect="1"/>
          </p:cNvPicPr>
          <p:nvPr/>
        </p:nvPicPr>
        <p:blipFill>
          <a:blip r:embed="rId1"/>
          <a:stretch>
            <a:fillRect/>
          </a:stretch>
        </p:blipFill>
        <p:spPr>
          <a:xfrm>
            <a:off x="9503410" y="3085465"/>
            <a:ext cx="2095500" cy="28575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670560" y="637540"/>
            <a:ext cx="10688955" cy="2553335"/>
          </a:xfrm>
          <a:prstGeom prst="rect">
            <a:avLst/>
          </a:prstGeom>
          <a:noFill/>
          <a:ln w="9525">
            <a:noFill/>
          </a:ln>
        </p:spPr>
        <p:txBody>
          <a:bodyPr wrap="square">
            <a:spAutoFit/>
          </a:bodyPr>
          <a:p>
            <a:pPr indent="0"/>
            <a:r>
              <a:rPr lang="en-US" sz="3200" b="0">
                <a:solidFill>
                  <a:srgbClr val="000000"/>
                </a:solidFill>
                <a:latin typeface="Times New Roman" panose="02020603050405020304" charset="0"/>
              </a:rPr>
              <a:t>In general, they are talkative, adventurous and sociable. Introverts, on the other hand, feel comfortable alone. They avoid large crowds. They are relaxed, thoughtful and reflect before they act. They are often quiet, cautious and have good powers of concentration. They often have creative ideas.</a:t>
            </a:r>
            <a:endParaRPr lang="en-US" altLang="en-US" sz="3200" b="0">
              <a:solidFill>
                <a:srgbClr val="000000"/>
              </a:solidFill>
              <a:latin typeface="Times New Roman" panose="02020603050405020304" charset="0"/>
            </a:endParaRPr>
          </a:p>
        </p:txBody>
      </p:sp>
      <p:sp>
        <p:nvSpPr>
          <p:cNvPr id="2" name="文本框 1"/>
          <p:cNvSpPr txBox="1"/>
          <p:nvPr/>
        </p:nvSpPr>
        <p:spPr>
          <a:xfrm>
            <a:off x="670560" y="3393440"/>
            <a:ext cx="8860155" cy="2797175"/>
          </a:xfrm>
          <a:prstGeom prst="rect">
            <a:avLst/>
          </a:prstGeom>
          <a:noFill/>
          <a:ln w="9525">
            <a:noFill/>
          </a:ln>
        </p:spPr>
        <p:txBody>
          <a:bodyPr wrap="square">
            <a:spAutoFit/>
          </a:bodyPr>
          <a:p>
            <a:pPr indent="0">
              <a:lnSpc>
                <a:spcPct val="110000"/>
              </a:lnSpc>
            </a:pPr>
            <a:r>
              <a:rPr lang="zh-CN" sz="3200" b="0">
                <a:solidFill>
                  <a:srgbClr val="000000"/>
                </a:solidFill>
                <a:cs typeface="Times New Roman" panose="02020603050405020304" charset="0"/>
              </a:rPr>
              <a:t>总体而言，外向型的人健谈、冒险、友善。内向型的人则恰恰相反，他们避开人多的环境，喜欢独处。他们精神放松、思虑周全、三思而行，表现得安静、谨慎，且专注力强。这种人的想法通常具有创造性。</a:t>
            </a:r>
            <a:endParaRPr lang="zh-CN" altLang="en-US" sz="3200" b="0">
              <a:solidFill>
                <a:srgbClr val="000000"/>
              </a:solidFill>
              <a:cs typeface="Times New Roman" panose="02020603050405020304" charset="0"/>
            </a:endParaRPr>
          </a:p>
        </p:txBody>
      </p:sp>
      <p:pic>
        <p:nvPicPr>
          <p:cNvPr id="3" name="图片 2"/>
          <p:cNvPicPr>
            <a:picLocks noChangeAspect="1"/>
          </p:cNvPicPr>
          <p:nvPr/>
        </p:nvPicPr>
        <p:blipFill>
          <a:blip r:embed="rId1"/>
          <a:stretch>
            <a:fillRect/>
          </a:stretch>
        </p:blipFill>
        <p:spPr>
          <a:xfrm>
            <a:off x="9793605" y="3190875"/>
            <a:ext cx="2095500" cy="31718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551815" y="657225"/>
            <a:ext cx="10986770" cy="2676525"/>
          </a:xfrm>
          <a:prstGeom prst="rect">
            <a:avLst/>
          </a:prstGeom>
          <a:noFill/>
          <a:ln w="9525">
            <a:noFill/>
          </a:ln>
        </p:spPr>
        <p:txBody>
          <a:bodyPr wrap="square">
            <a:spAutoFit/>
          </a:bodyPr>
          <a:p>
            <a:pPr indent="0"/>
            <a:r>
              <a:rPr lang="en-US" sz="2800" b="0">
                <a:solidFill>
                  <a:srgbClr val="000000"/>
                </a:solidFill>
                <a:latin typeface="Times New Roman" panose="02020603050405020304" charset="0"/>
              </a:rPr>
              <a:t>Jung’s influence on our society and culture has been enormous. Two well-known tests (Myers-Briggs and David Keirsey) are based on his theory of personality types. His ideas have influenced writers as well as film-makers like Fellini and Kubrick. Jung’s ideas have even influenced video games and rock music groups. There is still great interest in his theories on the interpretations of dreams.</a:t>
            </a:r>
            <a:endParaRPr lang="en-US" altLang="en-US" sz="2800" b="0">
              <a:solidFill>
                <a:srgbClr val="000000"/>
              </a:solidFill>
              <a:latin typeface="Times New Roman" panose="02020603050405020304" charset="0"/>
            </a:endParaRPr>
          </a:p>
        </p:txBody>
      </p:sp>
      <p:sp>
        <p:nvSpPr>
          <p:cNvPr id="2" name="文本框 1"/>
          <p:cNvSpPr txBox="1"/>
          <p:nvPr/>
        </p:nvSpPr>
        <p:spPr>
          <a:xfrm>
            <a:off x="551815" y="3333750"/>
            <a:ext cx="9056370" cy="2934335"/>
          </a:xfrm>
          <a:prstGeom prst="rect">
            <a:avLst/>
          </a:prstGeom>
          <a:noFill/>
          <a:ln w="9525">
            <a:noFill/>
          </a:ln>
        </p:spPr>
        <p:txBody>
          <a:bodyPr wrap="square">
            <a:spAutoFit/>
          </a:bodyPr>
          <a:p>
            <a:pPr indent="0">
              <a:lnSpc>
                <a:spcPct val="110000"/>
              </a:lnSpc>
            </a:pPr>
            <a:r>
              <a:rPr lang="zh-CN" sz="2800" b="0">
                <a:solidFill>
                  <a:srgbClr val="000000"/>
                </a:solidFill>
                <a:cs typeface="Times New Roman" panose="02020603050405020304" charset="0"/>
              </a:rPr>
              <a:t>荣格对社会和文化的影响巨大。两种著名的测试（迈尔斯-布里格斯测试和大卫-凯尔西测试）就是基于他的性格类型理论的。他的思想还影响了作家和电影制片人，如费里尼（</a:t>
            </a:r>
            <a:r>
              <a:rPr lang="en-US" sz="2800" b="0">
                <a:solidFill>
                  <a:srgbClr val="000000"/>
                </a:solidFill>
                <a:latin typeface="Times New Roman" panose="02020603050405020304" charset="0"/>
              </a:rPr>
              <a:t>Fellini</a:t>
            </a:r>
            <a:r>
              <a:rPr lang="zh-CN" sz="2800" b="0">
                <a:solidFill>
                  <a:srgbClr val="000000"/>
                </a:solidFill>
                <a:cs typeface="Times New Roman" panose="02020603050405020304" charset="0"/>
              </a:rPr>
              <a:t>）和库布里克（</a:t>
            </a:r>
            <a:r>
              <a:rPr lang="en-US" sz="2800" b="0">
                <a:solidFill>
                  <a:srgbClr val="000000"/>
                </a:solidFill>
                <a:latin typeface="Times New Roman" panose="02020603050405020304" charset="0"/>
              </a:rPr>
              <a:t>Kubrick</a:t>
            </a:r>
            <a:r>
              <a:rPr lang="zh-CN" sz="2800" b="0">
                <a:solidFill>
                  <a:srgbClr val="000000"/>
                </a:solidFill>
                <a:cs typeface="Times New Roman" panose="02020603050405020304" charset="0"/>
              </a:rPr>
              <a:t>），甚至对电游和摇滚乐也产生了影响。人们对他关于释梦</a:t>
            </a:r>
            <a:r>
              <a:rPr lang="zh-CN" sz="2800" b="0">
                <a:solidFill>
                  <a:srgbClr val="000000"/>
                </a:solidFill>
                <a:cs typeface="Times New Roman" panose="02020603050405020304" charset="0"/>
              </a:rPr>
              <a:t>的</a:t>
            </a:r>
            <a:r>
              <a:rPr lang="zh-CN" sz="2800" b="0">
                <a:solidFill>
                  <a:srgbClr val="000000"/>
                </a:solidFill>
                <a:cs typeface="Times New Roman" panose="02020603050405020304" charset="0"/>
              </a:rPr>
              <a:t>理论也饶有兴趣。</a:t>
            </a:r>
            <a:endParaRPr lang="zh-CN" altLang="en-US" sz="2800"/>
          </a:p>
        </p:txBody>
      </p:sp>
      <p:pic>
        <p:nvPicPr>
          <p:cNvPr id="3" name="图片 2"/>
          <p:cNvPicPr>
            <a:picLocks noChangeAspect="1"/>
          </p:cNvPicPr>
          <p:nvPr/>
        </p:nvPicPr>
        <p:blipFill>
          <a:blip r:embed="rId1"/>
          <a:stretch>
            <a:fillRect/>
          </a:stretch>
        </p:blipFill>
        <p:spPr>
          <a:xfrm>
            <a:off x="9699625" y="3357880"/>
            <a:ext cx="2052320" cy="26631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2"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2002</Words>
  <Application>WPS 演示</Application>
  <PresentationFormat>宽屏</PresentationFormat>
  <Paragraphs>24</Paragraphs>
  <Slides>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Arial</vt:lpstr>
      <vt:lpstr>宋体</vt:lpstr>
      <vt:lpstr>Wingdings</vt:lpstr>
      <vt:lpstr>Times New Roman</vt:lpstr>
      <vt:lpstr>微软雅黑</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语中漫步1386306179</cp:lastModifiedBy>
  <cp:revision>5</cp:revision>
  <dcterms:created xsi:type="dcterms:W3CDTF">2020-10-22T12:53:00Z</dcterms:created>
  <dcterms:modified xsi:type="dcterms:W3CDTF">2020-10-23T09:51:45Z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2052-11.1.0.10000</vt:lpwstr>
  </property>
</Properties>
</file>