
<file path=[Content_Types].xml><?xml version="1.0" encoding="utf-8"?>
<Types xmlns="http://schemas.openxmlformats.org/package/2006/content-types">
  <Default Extension="vml" ContentType="application/vnd.openxmlformats-officedocument.vmlDrawing"/>
  <Default Extension="wav" ContentType="audio/x-wav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ctiveX/activeX1.bin" ContentType="application/vnd.ms-office.activeX"/>
  <Override PartName="/ppt/activeX/activeX1.xml" ContentType="application/vnd.ms-office.activeX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  <p:sldMasterId id="2147483652" r:id="rId4"/>
    <p:sldMasterId id="2147483654" r:id="rId5"/>
    <p:sldMasterId id="2147483657" r:id="rId6"/>
    <p:sldMasterId id="2147483659" r:id="rId7"/>
    <p:sldMasterId id="2147483662" r:id="rId8"/>
    <p:sldMasterId id="2147483664" r:id="rId9"/>
    <p:sldMasterId id="2147483666" r:id="rId10"/>
  </p:sldMasterIdLst>
  <p:notesMasterIdLst>
    <p:notesMasterId r:id="rId12"/>
  </p:notesMasterIdLst>
  <p:handoutMasterIdLst>
    <p:handoutMasterId r:id="rId27"/>
  </p:handoutMasterIdLst>
  <p:sldIdLst>
    <p:sldId id="257" r:id="rId11"/>
    <p:sldId id="351" r:id="rId13"/>
    <p:sldId id="373" r:id="rId14"/>
    <p:sldId id="374" r:id="rId15"/>
    <p:sldId id="375" r:id="rId16"/>
    <p:sldId id="376" r:id="rId17"/>
    <p:sldId id="377" r:id="rId18"/>
    <p:sldId id="378" r:id="rId19"/>
    <p:sldId id="379" r:id="rId20"/>
    <p:sldId id="380" r:id="rId21"/>
    <p:sldId id="381" r:id="rId22"/>
    <p:sldId id="382" r:id="rId23"/>
    <p:sldId id="383" r:id="rId24"/>
    <p:sldId id="384" r:id="rId25"/>
    <p:sldId id="385" r:id="rId26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46784"/>
    <a:srgbClr val="EAEAEA"/>
    <a:srgbClr val="B2741A"/>
    <a:srgbClr val="E39E3D"/>
    <a:srgbClr val="FFFFFF"/>
    <a:srgbClr val="FDFEF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39"/>
    <p:restoredTop sz="95434"/>
  </p:normalViewPr>
  <p:slideViewPr>
    <p:cSldViewPr showGuides="1">
      <p:cViewPr>
        <p:scale>
          <a:sx n="100" d="100"/>
          <a:sy n="100" d="100"/>
        </p:scale>
        <p:origin x="-684" y="300"/>
      </p:cViewPr>
      <p:guideLst>
        <p:guide orient="horz" pos="3322"/>
        <p:guide orient="horz" pos="712"/>
        <p:guide pos="555"/>
        <p:guide pos="5205"/>
        <p:guide pos="210"/>
        <p:guide pos="554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6408"/>
    </p:cViewPr>
  </p:sorterViewPr>
  <p:gridSpacing cx="45004" cy="45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handoutMaster" Target="handoutMasters/handoutMaster1.xml"/><Relationship Id="rId26" Type="http://schemas.openxmlformats.org/officeDocument/2006/relationships/slide" Target="slides/slide15.xml"/><Relationship Id="rId25" Type="http://schemas.openxmlformats.org/officeDocument/2006/relationships/slide" Target="slides/slide14.xml"/><Relationship Id="rId24" Type="http://schemas.openxmlformats.org/officeDocument/2006/relationships/slide" Target="slides/slide13.xml"/><Relationship Id="rId23" Type="http://schemas.openxmlformats.org/officeDocument/2006/relationships/slide" Target="slides/slide12.xml"/><Relationship Id="rId22" Type="http://schemas.openxmlformats.org/officeDocument/2006/relationships/slide" Target="slides/slide11.xml"/><Relationship Id="rId21" Type="http://schemas.openxmlformats.org/officeDocument/2006/relationships/slide" Target="slides/slide10.xml"/><Relationship Id="rId20" Type="http://schemas.openxmlformats.org/officeDocument/2006/relationships/slide" Target="slides/slide9.xml"/><Relationship Id="rId2" Type="http://schemas.openxmlformats.org/officeDocument/2006/relationships/theme" Target="theme/theme1.xml"/><Relationship Id="rId19" Type="http://schemas.openxmlformats.org/officeDocument/2006/relationships/slide" Target="slides/slide8.xml"/><Relationship Id="rId18" Type="http://schemas.openxmlformats.org/officeDocument/2006/relationships/slide" Target="slides/slide7.xml"/><Relationship Id="rId17" Type="http://schemas.openxmlformats.org/officeDocument/2006/relationships/slide" Target="slides/slide6.xml"/><Relationship Id="rId16" Type="http://schemas.openxmlformats.org/officeDocument/2006/relationships/slide" Target="slides/slide5.xml"/><Relationship Id="rId15" Type="http://schemas.openxmlformats.org/officeDocument/2006/relationships/slide" Target="slides/slide4.xml"/><Relationship Id="rId14" Type="http://schemas.openxmlformats.org/officeDocument/2006/relationships/slide" Target="slides/slide3.xml"/><Relationship Id="rId13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1.xml"/><Relationship Id="rId10" Type="http://schemas.openxmlformats.org/officeDocument/2006/relationships/slideMaster" Target="slideMasters/slideMaster9.xml"/><Relationship Id="rId1" Type="http://schemas.openxmlformats.org/officeDocument/2006/relationships/slideMaster" Target="slideMasters/slide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8B72407-9B33-4265-88A0-8046884C9600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1EC68B1-1D2B-4F79-9398-3EF388322C6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1638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481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3481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686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3686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89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389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6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4096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0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301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4301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505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4505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1843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2048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253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2253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457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2457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662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2662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867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2867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072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3072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277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3277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7" Type="http://schemas.openxmlformats.org/officeDocument/2006/relationships/slide" Target="../slides/slide2.xml"/><Relationship Id="rId6" Type="http://schemas.openxmlformats.org/officeDocument/2006/relationships/hyperlink" Target="pages\annotions\exercises\text\autorun.exe" TargetMode="External"/><Relationship Id="rId5" Type="http://schemas.openxmlformats.org/officeDocument/2006/relationships/hyperlink" Target="pages\annotions\grammar\text\autorun.exe" TargetMode="Externa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png"/><Relationship Id="rId8" Type="http://schemas.openxmlformats.org/officeDocument/2006/relationships/slide" Target="../slides/slide2.xml"/><Relationship Id="rId7" Type="http://schemas.openxmlformats.org/officeDocument/2006/relationships/hyperlink" Target="pages\annotions\exercises\text\autorun.exe" TargetMode="External"/><Relationship Id="rId6" Type="http://schemas.openxmlformats.org/officeDocument/2006/relationships/hyperlink" Target="pages\annotions\grammar\text\autorun.exe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hyperlink" Target="pages\annotions\exercises\text\autorun.exe" TargetMode="External"/><Relationship Id="rId8" Type="http://schemas.openxmlformats.org/officeDocument/2006/relationships/hyperlink" Target="pages\annotions\grammar\text\autorun.exe" TargetMode="External"/><Relationship Id="rId7" Type="http://schemas.openxmlformats.org/officeDocument/2006/relationships/image" Target="../media/image5.png"/><Relationship Id="rId6" Type="http://schemas.openxmlformats.org/officeDocument/2006/relationships/image" Target="../media/image6.png"/><Relationship Id="rId5" Type="http://schemas.openxmlformats.org/officeDocument/2006/relationships/slide" Target="../slides/slide2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0" y="0"/>
            <a:ext cx="9144000" cy="8953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19299" y="374075"/>
            <a:ext cx="3816368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 w="11430"/>
                <a:solidFill>
                  <a:srgbClr val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Extra  Practice</a:t>
            </a:r>
            <a:endParaRPr kumimoji="0" lang="zh-CN" altLang="en-US" sz="3200" b="1" i="0" u="none" strike="noStrike" kern="1200" cap="none" spc="0" normalizeH="0" baseline="0" noProof="0" dirty="0">
              <a:ln w="11430"/>
              <a:solidFill>
                <a:srgbClr val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1214438" y="628650"/>
            <a:ext cx="857250" cy="46038"/>
          </a:xfrm>
          <a:prstGeom prst="rect">
            <a:avLst/>
          </a:prstGeom>
          <a:solidFill>
            <a:srgbClr val="04678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293" name="图片 46" descr="Unit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449388" cy="895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4" name="矩形 63"/>
          <p:cNvSpPr/>
          <p:nvPr/>
        </p:nvSpPr>
        <p:spPr>
          <a:xfrm flipV="1">
            <a:off x="4527550" y="631825"/>
            <a:ext cx="4616450" cy="46038"/>
          </a:xfrm>
          <a:prstGeom prst="rect">
            <a:avLst/>
          </a:prstGeom>
          <a:solidFill>
            <a:srgbClr val="04678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0" y="6540500"/>
            <a:ext cx="9144000" cy="3175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 bwMode="auto">
          <a:xfrm>
            <a:off x="498713" y="101234"/>
            <a:ext cx="650637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297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68" name="TextBox 67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69" name="直接连接符 68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12301" name="图片 94" descr="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2" name="矩形 71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3" name="矩形 72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4" name="TextBox 73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305" name="图片 102" descr="title1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2306" name="组合 69"/>
          <p:cNvGrpSpPr/>
          <p:nvPr userDrawn="1"/>
        </p:nvGrpSpPr>
        <p:grpSpPr>
          <a:xfrm>
            <a:off x="2082800" y="6519863"/>
            <a:ext cx="449263" cy="307975"/>
            <a:chOff x="256437" y="1509162"/>
            <a:chExt cx="467496" cy="448449"/>
          </a:xfrm>
        </p:grpSpPr>
        <p:grpSp>
          <p:nvGrpSpPr>
            <p:cNvPr id="12307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79" name="矩形 78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0" name="矩形 79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78" name="TextBox 16">
              <a:hlinkClick r:id="rId5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84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2311" name="组合 69"/>
          <p:cNvGrpSpPr/>
          <p:nvPr userDrawn="1"/>
        </p:nvGrpSpPr>
        <p:grpSpPr>
          <a:xfrm>
            <a:off x="2578100" y="6511925"/>
            <a:ext cx="479425" cy="307975"/>
            <a:chOff x="256436" y="1496671"/>
            <a:chExt cx="498149" cy="448446"/>
          </a:xfrm>
        </p:grpSpPr>
        <p:grpSp>
          <p:nvGrpSpPr>
            <p:cNvPr id="12312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84" name="矩形 83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5" name="矩形 84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83" name="TextBox 16">
              <a:hlinkClick r:id="rId6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84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2316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87" name="圆角矩形 86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8" name="等腰三角形 87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2319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12320" name="圆角矩形 92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321" name="等腰三角形 93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2322" name="圆角矩形 94">
            <a:hlinkClick r:id="rId7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2323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p>
            <a:endParaRPr lang="zh-CN" altLang="en-US"/>
          </a:p>
        </p:txBody>
      </p:sp>
      <p:sp>
        <p:nvSpPr>
          <p:cNvPr id="97" name="圆角矩形 96">
            <a:hlinkClick r:id="rId7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8" name="乘号 97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326" name="图片 77" descr="图片3 副本副本.png">
            <a:hlinkClick r:id="rId7" action="ppaction://hlinksldjump"/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/>
        </p:nvSpPr>
        <p:spPr>
          <a:xfrm>
            <a:off x="1214438" y="682625"/>
            <a:ext cx="85725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43" name="图片 76" descr="Unit01_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460500" cy="917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" name="TextBox 39"/>
          <p:cNvSpPr txBox="1"/>
          <p:nvPr/>
        </p:nvSpPr>
        <p:spPr bwMode="auto">
          <a:xfrm>
            <a:off x="320913" y="109123"/>
            <a:ext cx="110758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1.1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45" name="图片 43" descr="底2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50013"/>
            <a:ext cx="9144000" cy="40798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0246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43" name="TextBox 42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4" name="直接连接符 43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10250" name="图片 94" descr="1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5" name="矩形 54"/>
          <p:cNvSpPr/>
          <p:nvPr/>
        </p:nvSpPr>
        <p:spPr>
          <a:xfrm>
            <a:off x="5921375" y="684213"/>
            <a:ext cx="3222625" cy="444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29183" y="420175"/>
            <a:ext cx="4170457" cy="58477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50" normalizeH="0" baseline="0" noProof="0" dirty="0" smtClean="0">
                <a:ln w="11430">
                  <a:noFill/>
                </a:ln>
                <a:solidFill>
                  <a:srgbClr val="B2741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PERSONALITY  </a:t>
            </a:r>
            <a:r>
              <a:rPr kumimoji="0" lang="en-US" altLang="zh-CN" sz="3200" b="1" i="0" u="none" strike="noStrike" kern="1200" cap="none" spc="50" normalizeH="0" baseline="0" noProof="0" dirty="0">
                <a:ln w="11430">
                  <a:noFill/>
                </a:ln>
                <a:solidFill>
                  <a:srgbClr val="B2741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TYPES</a:t>
            </a:r>
            <a:endParaRPr kumimoji="0" lang="zh-CN" altLang="en-US" sz="3200" b="1" i="0" u="none" strike="noStrike" kern="1200" cap="none" spc="50" normalizeH="0" baseline="0" noProof="0" dirty="0">
              <a:ln w="11430">
                <a:noFill/>
              </a:ln>
              <a:solidFill>
                <a:srgbClr val="B2741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" name="矩形 60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2" name="矩形 61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56" name="图片 97" descr="title1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0257" name="组合 69"/>
          <p:cNvGrpSpPr/>
          <p:nvPr userDrawn="1"/>
        </p:nvGrpSpPr>
        <p:grpSpPr>
          <a:xfrm>
            <a:off x="2082800" y="6519863"/>
            <a:ext cx="449263" cy="304800"/>
            <a:chOff x="256437" y="1509162"/>
            <a:chExt cx="467496" cy="443826"/>
          </a:xfrm>
        </p:grpSpPr>
        <p:grpSp>
          <p:nvGrpSpPr>
            <p:cNvPr id="10258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70" name="矩形 69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1" name="矩形 70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69" name="TextBox 16">
              <a:hlinkClick r:id="rId6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382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0262" name="组合 69"/>
          <p:cNvGrpSpPr/>
          <p:nvPr userDrawn="1"/>
        </p:nvGrpSpPr>
        <p:grpSpPr>
          <a:xfrm>
            <a:off x="2578100" y="6511925"/>
            <a:ext cx="479425" cy="304800"/>
            <a:chOff x="256436" y="1496671"/>
            <a:chExt cx="498149" cy="443823"/>
          </a:xfrm>
        </p:grpSpPr>
        <p:grpSp>
          <p:nvGrpSpPr>
            <p:cNvPr id="10263" name="组合 78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81" name="矩形 80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2" name="矩形 81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80" name="TextBox 16">
              <a:hlinkClick r:id="rId7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38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0267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84" name="圆角矩形 83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5" name="等腰三角形 84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0270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10271" name="圆角矩形 86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272" name="等腰三角形 87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0273" name="圆角矩形 88">
            <a:hlinkClick r:id="rId8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0274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p>
            <a:endParaRPr lang="zh-CN" altLang="en-US"/>
          </a:p>
        </p:txBody>
      </p:sp>
      <p:sp>
        <p:nvSpPr>
          <p:cNvPr id="91" name="圆角矩形 90">
            <a:hlinkClick r:id="rId8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2" name="乘号 91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7" name="图片 77" descr="图片3 副本副本.png">
            <a:hlinkClick r:id="rId8" action="ppaction://hlinksldjump"/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/>
        </p:nvSpPr>
        <p:spPr>
          <a:xfrm>
            <a:off x="1214438" y="682625"/>
            <a:ext cx="85725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267" name="图片 76" descr="Unit01_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460500" cy="917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0" name="TextBox 59"/>
          <p:cNvSpPr txBox="1"/>
          <p:nvPr/>
        </p:nvSpPr>
        <p:spPr bwMode="auto">
          <a:xfrm>
            <a:off x="320913" y="109123"/>
            <a:ext cx="110758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1.1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269" name="图片 43" descr="底2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50013"/>
            <a:ext cx="9144000" cy="40798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1270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63" name="TextBox 62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64" name="直接连接符 63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11274" name="图片 94" descr="1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1275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68" name="圆角矩形 67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0" name="等腰三角形 69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1278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11279" name="圆角矩形 71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280" name="等腰三角形 72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1281" name="圆角矩形 73">
            <a:hlinkClick r:id="rId5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1282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p>
            <a:endParaRPr lang="zh-CN" altLang="en-US"/>
          </a:p>
        </p:txBody>
      </p:sp>
      <p:sp>
        <p:nvSpPr>
          <p:cNvPr id="76" name="圆角矩形 75">
            <a:hlinkClick r:id="rId5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7" name="乘号 76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285" name="图片 90" descr="图片3 副本副本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9" name="矩形 78"/>
          <p:cNvSpPr/>
          <p:nvPr/>
        </p:nvSpPr>
        <p:spPr>
          <a:xfrm>
            <a:off x="5921375" y="684213"/>
            <a:ext cx="3222625" cy="444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029260" y="420175"/>
            <a:ext cx="4171968" cy="58477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50" normalizeH="0" baseline="0" noProof="0" dirty="0">
                <a:ln w="11430">
                  <a:noFill/>
                </a:ln>
                <a:solidFill>
                  <a:srgbClr val="B2741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PERSONALUTY  TYPES</a:t>
            </a:r>
            <a:endParaRPr kumimoji="0" lang="zh-CN" altLang="en-US" sz="3200" b="1" i="0" u="none" strike="noStrike" kern="1200" cap="none" spc="50" normalizeH="0" baseline="0" noProof="0" dirty="0">
              <a:ln w="11430">
                <a:noFill/>
              </a:ln>
              <a:solidFill>
                <a:srgbClr val="B2741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2" name="矩形 81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291" name="图片 97" descr="title1.png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1292" name="组合 69"/>
          <p:cNvGrpSpPr/>
          <p:nvPr userDrawn="1"/>
        </p:nvGrpSpPr>
        <p:grpSpPr>
          <a:xfrm>
            <a:off x="2082800" y="6519863"/>
            <a:ext cx="449263" cy="307975"/>
            <a:chOff x="256437" y="1509162"/>
            <a:chExt cx="467496" cy="448449"/>
          </a:xfrm>
        </p:grpSpPr>
        <p:grpSp>
          <p:nvGrpSpPr>
            <p:cNvPr id="11293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91" name="矩形 90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2" name="矩形 91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90" name="TextBox 16">
              <a:hlinkClick r:id="rId8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84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1297" name="组合 69"/>
          <p:cNvGrpSpPr/>
          <p:nvPr userDrawn="1"/>
        </p:nvGrpSpPr>
        <p:grpSpPr>
          <a:xfrm>
            <a:off x="2578100" y="6511925"/>
            <a:ext cx="479425" cy="307975"/>
            <a:chOff x="256436" y="1496671"/>
            <a:chExt cx="498149" cy="448446"/>
          </a:xfrm>
        </p:grpSpPr>
        <p:grpSp>
          <p:nvGrpSpPr>
            <p:cNvPr id="11298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96" name="矩形 95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7" name="矩形 96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95" name="TextBox 16">
              <a:hlinkClick r:id="rId9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84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png"/><Relationship Id="rId8" Type="http://schemas.openxmlformats.org/officeDocument/2006/relationships/slide" Target="../slides/slide2.xml"/><Relationship Id="rId7" Type="http://schemas.openxmlformats.org/officeDocument/2006/relationships/image" Target="../media/image4.png"/><Relationship Id="rId6" Type="http://schemas.openxmlformats.org/officeDocument/2006/relationships/hyperlink" Target="pages\annotions\exercises\text\autorun.exe" TargetMode="External"/><Relationship Id="rId5" Type="http://schemas.openxmlformats.org/officeDocument/2006/relationships/hyperlink" Target="pages\annotions\grammar\text\autorun.exe" TargetMode="External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1" Type="http://schemas.openxmlformats.org/officeDocument/2006/relationships/theme" Target="../theme/theme2.xml"/><Relationship Id="rId10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" Target="../slides/slide2.xml"/><Relationship Id="rId8" Type="http://schemas.openxmlformats.org/officeDocument/2006/relationships/hyperlink" Target="pages\annotions\exercises\text\autorun.exe" TargetMode="External"/><Relationship Id="rId7" Type="http://schemas.openxmlformats.org/officeDocument/2006/relationships/hyperlink" Target="pages\annotions\grammar\text\autorun.exe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1" Type="http://schemas.openxmlformats.org/officeDocument/2006/relationships/theme" Target="../theme/theme3.xml"/><Relationship Id="rId10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hyperlink" Target="pages\annotions\exercises\text\autorun.exe" TargetMode="External"/><Relationship Id="rId8" Type="http://schemas.openxmlformats.org/officeDocument/2006/relationships/hyperlink" Target="pages\annotions\grammar\text\autorun.exe" TargetMode="External"/><Relationship Id="rId7" Type="http://schemas.openxmlformats.org/officeDocument/2006/relationships/image" Target="../media/image5.png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5.xml"/><Relationship Id="rId12" Type="http://schemas.openxmlformats.org/officeDocument/2006/relationships/theme" Target="../theme/theme4.xml"/><Relationship Id="rId11" Type="http://schemas.openxmlformats.org/officeDocument/2006/relationships/image" Target="../media/image6.png"/><Relationship Id="rId10" Type="http://schemas.openxmlformats.org/officeDocument/2006/relationships/slide" Target="../slides/slide2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" Target="../slides/slide2.xml"/><Relationship Id="rId8" Type="http://schemas.openxmlformats.org/officeDocument/2006/relationships/hyperlink" Target="pages\annotions\exercises\text\autorun.exe" TargetMode="External"/><Relationship Id="rId7" Type="http://schemas.openxmlformats.org/officeDocument/2006/relationships/hyperlink" Target="pages\annotions\grammar\text\autorun.exe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1" Type="http://schemas.openxmlformats.org/officeDocument/2006/relationships/theme" Target="../theme/theme5.xml"/><Relationship Id="rId10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hyperlink" Target="pages\annotions\exercises\text\autorun.exe" TargetMode="External"/><Relationship Id="rId8" Type="http://schemas.openxmlformats.org/officeDocument/2006/relationships/hyperlink" Target="pages\annotions\grammar\text\autorun.exe" TargetMode="External"/><Relationship Id="rId7" Type="http://schemas.openxmlformats.org/officeDocument/2006/relationships/image" Target="../media/image5.png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8.xml"/><Relationship Id="rId12" Type="http://schemas.openxmlformats.org/officeDocument/2006/relationships/theme" Target="../theme/theme6.xml"/><Relationship Id="rId11" Type="http://schemas.openxmlformats.org/officeDocument/2006/relationships/image" Target="../media/image6.png"/><Relationship Id="rId10" Type="http://schemas.openxmlformats.org/officeDocument/2006/relationships/slide" Target="../slides/slide2.xml"/><Relationship Id="rId1" Type="http://schemas.openxmlformats.org/officeDocument/2006/relationships/slideLayout" Target="../slideLayouts/slideLayout7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theme" Target="../theme/theme7.xml"/><Relationship Id="rId8" Type="http://schemas.openxmlformats.org/officeDocument/2006/relationships/image" Target="../media/image6.png"/><Relationship Id="rId7" Type="http://schemas.openxmlformats.org/officeDocument/2006/relationships/slide" Target="../slides/slide2.xml"/><Relationship Id="rId6" Type="http://schemas.openxmlformats.org/officeDocument/2006/relationships/hyperlink" Target="pages\annotions\exercises\text\autorun.exe" TargetMode="External"/><Relationship Id="rId5" Type="http://schemas.openxmlformats.org/officeDocument/2006/relationships/hyperlink" Target="pages\annotions\grammar\text\autorun.exe" TargetMode="Externa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theme" Target="../theme/theme8.xml"/><Relationship Id="rId8" Type="http://schemas.openxmlformats.org/officeDocument/2006/relationships/image" Target="../media/image6.png"/><Relationship Id="rId7" Type="http://schemas.openxmlformats.org/officeDocument/2006/relationships/slide" Target="../slides/slide2.xml"/><Relationship Id="rId6" Type="http://schemas.openxmlformats.org/officeDocument/2006/relationships/hyperlink" Target="pages\annotions\exercises\text\autorun.exe" TargetMode="External"/><Relationship Id="rId5" Type="http://schemas.openxmlformats.org/officeDocument/2006/relationships/hyperlink" Target="pages\annotions\grammar\text\autorun.exe" TargetMode="Externa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Masters/_rels/slideMaster9.xml.rels><?xml version="1.0" encoding="UTF-8" standalone="yes"?>
<Relationships xmlns="http://schemas.openxmlformats.org/package/2006/relationships"><Relationship Id="rId9" Type="http://schemas.openxmlformats.org/officeDocument/2006/relationships/theme" Target="../theme/theme9.xml"/><Relationship Id="rId8" Type="http://schemas.openxmlformats.org/officeDocument/2006/relationships/image" Target="../media/image6.png"/><Relationship Id="rId7" Type="http://schemas.openxmlformats.org/officeDocument/2006/relationships/slide" Target="../slides/slide2.xml"/><Relationship Id="rId6" Type="http://schemas.openxmlformats.org/officeDocument/2006/relationships/hyperlink" Target="pages\annotions\exercises\text\autorun.exe" TargetMode="External"/><Relationship Id="rId5" Type="http://schemas.openxmlformats.org/officeDocument/2006/relationships/hyperlink" Target="pages\annotions\grammar\text\autorun.exe" TargetMode="Externa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6" name="矩形 35"/>
          <p:cNvSpPr/>
          <p:nvPr/>
        </p:nvSpPr>
        <p:spPr>
          <a:xfrm>
            <a:off x="4322892" y="717550"/>
            <a:ext cx="4868858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b="0" i="0" u="none" strike="noStrike" kern="1200" cap="none" spc="50" normalizeH="0" baseline="0" noProof="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Personality</a:t>
            </a:r>
            <a:endParaRPr kumimoji="0" lang="zh-CN" altLang="en-US" sz="7200" b="0" i="0" u="none" strike="noStrike" kern="1200" cap="none" spc="50" normalizeH="0" baseline="0" noProof="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4286250" y="1714500"/>
            <a:ext cx="48577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0" y="2024063"/>
            <a:ext cx="9144000" cy="642938"/>
          </a:xfrm>
          <a:prstGeom prst="rect">
            <a:avLst/>
          </a:prstGeom>
          <a:solidFill>
            <a:srgbClr val="E39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blipFill dpi="0" rotWithShape="1">
          <a:blip r:embed="rId2">
            <a:lum/>
          </a:blip>
          <a:srcRect/>
          <a:stretch>
            <a:fillRect t="-4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" name="矩形 6"/>
          <p:cNvSpPr/>
          <p:nvPr/>
        </p:nvSpPr>
        <p:spPr>
          <a:xfrm>
            <a:off x="1214438" y="682625"/>
            <a:ext cx="85725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921375" y="684213"/>
            <a:ext cx="3222625" cy="444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29260" y="420175"/>
            <a:ext cx="4171968" cy="58477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50" normalizeH="0" baseline="0" noProof="0" dirty="0">
                <a:ln w="11430">
                  <a:noFill/>
                </a:ln>
                <a:solidFill>
                  <a:srgbClr val="B2741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PERSONALITY  TYPES</a:t>
            </a:r>
            <a:endParaRPr kumimoji="0" lang="zh-CN" altLang="en-US" sz="3200" b="1" i="0" u="none" strike="noStrike" kern="1200" cap="none" spc="50" normalizeH="0" baseline="0" noProof="0" dirty="0">
              <a:ln w="11430">
                <a:noFill/>
              </a:ln>
              <a:solidFill>
                <a:srgbClr val="B2741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8" name="TextBox 57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6" name="图片 41" descr="Unit01_2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460500" cy="917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7" name="TextBox 96"/>
          <p:cNvSpPr txBox="1"/>
          <p:nvPr/>
        </p:nvSpPr>
        <p:spPr bwMode="auto">
          <a:xfrm>
            <a:off x="320913" y="109123"/>
            <a:ext cx="110758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1.1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8" name="图片 43" descr="底2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450013"/>
            <a:ext cx="9144000" cy="40798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059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45" name="TextBox 44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6" name="直接连接符 45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063" name="组合 69"/>
          <p:cNvGrpSpPr/>
          <p:nvPr userDrawn="1"/>
        </p:nvGrpSpPr>
        <p:grpSpPr>
          <a:xfrm>
            <a:off x="2082800" y="6519863"/>
            <a:ext cx="449263" cy="307975"/>
            <a:chOff x="256437" y="1509162"/>
            <a:chExt cx="467496" cy="448449"/>
          </a:xfrm>
        </p:grpSpPr>
        <p:grpSp>
          <p:nvGrpSpPr>
            <p:cNvPr id="2064" name="组合 13"/>
            <p:cNvGrpSpPr/>
            <p:nvPr userDrawn="1"/>
          </p:nvGrpSpPr>
          <p:grpSpPr>
            <a:xfrm>
              <a:off x="256437" y="1564310"/>
              <a:ext cx="409679" cy="314377"/>
              <a:chOff x="168372" y="1141421"/>
              <a:chExt cx="403588" cy="356875"/>
            </a:xfrm>
          </p:grpSpPr>
          <p:sp>
            <p:nvSpPr>
              <p:cNvPr id="51" name="矩形 50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0" name="TextBox 16">
              <a:hlinkClick r:id="rId5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84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2068" name="组合 69"/>
          <p:cNvGrpSpPr/>
          <p:nvPr userDrawn="1"/>
        </p:nvGrpSpPr>
        <p:grpSpPr>
          <a:xfrm>
            <a:off x="2578100" y="6511925"/>
            <a:ext cx="479425" cy="307975"/>
            <a:chOff x="256436" y="1496671"/>
            <a:chExt cx="498149" cy="448446"/>
          </a:xfrm>
        </p:grpSpPr>
        <p:grpSp>
          <p:nvGrpSpPr>
            <p:cNvPr id="2069" name="组合 13"/>
            <p:cNvGrpSpPr/>
            <p:nvPr userDrawn="1"/>
          </p:nvGrpSpPr>
          <p:grpSpPr>
            <a:xfrm>
              <a:off x="256436" y="1563706"/>
              <a:ext cx="409075" cy="314374"/>
              <a:chOff x="168372" y="1140737"/>
              <a:chExt cx="402994" cy="356872"/>
            </a:xfrm>
          </p:grpSpPr>
          <p:sp>
            <p:nvSpPr>
              <p:cNvPr id="59" name="矩形 58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0" name="矩形 59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7" name="TextBox 16">
              <a:hlinkClick r:id="rId6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84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pic>
        <p:nvPicPr>
          <p:cNvPr id="2073" name="图片 94" descr="1.png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074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67" name="圆角矩形 66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8" name="等腰三角形 67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077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2078" name="圆角矩形 71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79" name="等腰三角形 72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080" name="圆角矩形 73">
            <a:hlinkClick r:id="rId8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081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p>
            <a:endParaRPr lang="zh-CN" altLang="en-US"/>
          </a:p>
        </p:txBody>
      </p:sp>
      <p:sp>
        <p:nvSpPr>
          <p:cNvPr id="76" name="圆角矩形 75">
            <a:hlinkClick r:id="rId8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7" name="乘号 76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84" name="图片 77" descr="图片3 副本副本.png">
            <a:hlinkClick r:id="rId8" action="ppaction://hlinksldjump"/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85" name="图片 78" descr="title1.pn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white">
      <p:bgPr>
        <a:blipFill dpi="0" rotWithShape="1">
          <a:blip r:embed="rId2">
            <a:lum/>
          </a:blip>
          <a:srcRect/>
          <a:stretch>
            <a:fillRect t="-4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3" name="矩形 42"/>
          <p:cNvSpPr/>
          <p:nvPr/>
        </p:nvSpPr>
        <p:spPr>
          <a:xfrm>
            <a:off x="1214438" y="682625"/>
            <a:ext cx="85725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5" name="图片 115" descr="Unit0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449388" cy="9318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4" name="矩形 43"/>
          <p:cNvSpPr/>
          <p:nvPr/>
        </p:nvSpPr>
        <p:spPr>
          <a:xfrm flipV="1">
            <a:off x="6794500" y="681038"/>
            <a:ext cx="234950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000232" y="434689"/>
            <a:ext cx="4972068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50" normalizeH="0" baseline="0" noProof="0" dirty="0">
                <a:ln w="11430">
                  <a:noFill/>
                </a:ln>
                <a:solidFill>
                  <a:srgbClr val="B2741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MEASURING  PERSONALITY</a:t>
            </a:r>
            <a:endParaRPr kumimoji="0" lang="zh-CN" altLang="en-US" sz="3200" b="1" i="0" u="none" strike="noStrike" kern="1200" cap="none" spc="50" normalizeH="0" baseline="0" noProof="0" dirty="0">
              <a:ln w="11430">
                <a:noFill/>
              </a:ln>
              <a:solidFill>
                <a:srgbClr val="B2741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 bwMode="auto">
          <a:xfrm>
            <a:off x="320913" y="109123"/>
            <a:ext cx="110758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1.2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9" name="图片 43" descr="底2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450013"/>
            <a:ext cx="9144000" cy="40798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080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91" name="TextBox 90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92" name="直接连接符 91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3084" name="图片 94" descr="1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7" name="矩形 116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8" name="矩形 117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9" name="TextBox 118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88" name="图片 119" descr="title1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089" name="组合 69"/>
          <p:cNvGrpSpPr/>
          <p:nvPr userDrawn="1"/>
        </p:nvGrpSpPr>
        <p:grpSpPr>
          <a:xfrm>
            <a:off x="2082800" y="6519863"/>
            <a:ext cx="449263" cy="304800"/>
            <a:chOff x="256437" y="1509162"/>
            <a:chExt cx="467496" cy="443826"/>
          </a:xfrm>
        </p:grpSpPr>
        <p:grpSp>
          <p:nvGrpSpPr>
            <p:cNvPr id="3090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0" name="TextBox 16">
              <a:hlinkClick r:id="rId7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382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094" name="组合 69"/>
          <p:cNvGrpSpPr/>
          <p:nvPr userDrawn="1"/>
        </p:nvGrpSpPr>
        <p:grpSpPr>
          <a:xfrm>
            <a:off x="2578100" y="6511925"/>
            <a:ext cx="479425" cy="304800"/>
            <a:chOff x="256436" y="1496671"/>
            <a:chExt cx="498149" cy="443823"/>
          </a:xfrm>
        </p:grpSpPr>
        <p:grpSp>
          <p:nvGrpSpPr>
            <p:cNvPr id="3095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49" name="矩形 48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" name="矩形 49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8" name="TextBox 16">
              <a:hlinkClick r:id="rId8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38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099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39" name="圆角矩形 38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6" name="等腰三角形 45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02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3103" name="圆角矩形 50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104" name="等腰三角形 51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105" name="圆角矩形 52">
            <a:hlinkClick r:id="rId9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3106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p>
            <a:endParaRPr lang="zh-CN" altLang="en-US"/>
          </a:p>
        </p:txBody>
      </p:sp>
      <p:sp>
        <p:nvSpPr>
          <p:cNvPr id="55" name="圆角矩形 54">
            <a:hlinkClick r:id="rId9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6" name="乘号 55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109" name="图片 77" descr="图片3 副本副本.png">
            <a:hlinkClick r:id="rId9" action="ppaction://hlinksldjump"/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white">
      <p:bgPr>
        <a:blipFill dpi="0" rotWithShape="1">
          <a:blip r:embed="rId3">
            <a:lum/>
          </a:blip>
          <a:srcRect/>
          <a:stretch>
            <a:fillRect t="-4000"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4098" name="图片 43" descr="底2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450013"/>
            <a:ext cx="9144000" cy="407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" name="矩形 39"/>
          <p:cNvSpPr/>
          <p:nvPr/>
        </p:nvSpPr>
        <p:spPr>
          <a:xfrm>
            <a:off x="1214438" y="682625"/>
            <a:ext cx="85725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矩形 42"/>
          <p:cNvSpPr/>
          <p:nvPr/>
        </p:nvSpPr>
        <p:spPr>
          <a:xfrm flipV="1">
            <a:off x="4000500" y="695325"/>
            <a:ext cx="514350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00231" y="420175"/>
            <a:ext cx="2357454" cy="58477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50" normalizeH="0" baseline="0" noProof="0" dirty="0">
                <a:ln w="11430">
                  <a:noFill/>
                </a:ln>
                <a:solidFill>
                  <a:srgbClr val="B2741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CHARISMA</a:t>
            </a:r>
            <a:endParaRPr kumimoji="0" lang="zh-CN" altLang="en-US" sz="3200" b="1" i="0" u="none" strike="noStrike" kern="1200" cap="none" spc="50" normalizeH="0" baseline="0" noProof="0" dirty="0">
              <a:ln w="11430">
                <a:noFill/>
              </a:ln>
              <a:solidFill>
                <a:srgbClr val="B2741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02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46" name="TextBox 45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7" name="直接连接符 46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4106" name="图片 94" descr="1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7" name="图片 41" descr="Unit01_2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460500" cy="917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9" name="TextBox 68"/>
          <p:cNvSpPr txBox="1"/>
          <p:nvPr/>
        </p:nvSpPr>
        <p:spPr bwMode="auto">
          <a:xfrm>
            <a:off x="320913" y="109123"/>
            <a:ext cx="110758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1.3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6" name="矩形 85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7" name="矩形 86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8" name="TextBox 87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12" name="图片 88" descr="title1.png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4113" name="组合 69"/>
          <p:cNvGrpSpPr/>
          <p:nvPr userDrawn="1"/>
        </p:nvGrpSpPr>
        <p:grpSpPr>
          <a:xfrm>
            <a:off x="2082800" y="6519863"/>
            <a:ext cx="449263" cy="304800"/>
            <a:chOff x="256437" y="1509162"/>
            <a:chExt cx="467496" cy="443826"/>
          </a:xfrm>
        </p:grpSpPr>
        <p:grpSp>
          <p:nvGrpSpPr>
            <p:cNvPr id="4114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42" name="矩形 41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1" name="TextBox 16">
              <a:hlinkClick r:id="rId8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382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4118" name="组合 69"/>
          <p:cNvGrpSpPr/>
          <p:nvPr userDrawn="1"/>
        </p:nvGrpSpPr>
        <p:grpSpPr>
          <a:xfrm>
            <a:off x="2578100" y="6511925"/>
            <a:ext cx="479425" cy="304800"/>
            <a:chOff x="256436" y="1496671"/>
            <a:chExt cx="498149" cy="443823"/>
          </a:xfrm>
        </p:grpSpPr>
        <p:grpSp>
          <p:nvGrpSpPr>
            <p:cNvPr id="4119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52" name="矩形 51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1" name="TextBox 16">
              <a:hlinkClick r:id="rId9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38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4123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39" name="圆角矩形 38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9" name="等腰三角形 48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4126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4127" name="圆角矩形 53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128" name="等腰三角形 54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4129" name="圆角矩形 55">
            <a:hlinkClick r:id="rId10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4130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p>
            <a:endParaRPr lang="zh-CN" altLang="en-US"/>
          </a:p>
        </p:txBody>
      </p:sp>
      <p:sp>
        <p:nvSpPr>
          <p:cNvPr id="58" name="圆角矩形 57">
            <a:hlinkClick r:id="rId10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9" name="乘号 58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33" name="图片 77" descr="图片3 副本副本.png">
            <a:hlinkClick r:id="rId10" action="ppaction://hlinksldjump"/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white">
      <p:bgPr>
        <a:blipFill dpi="0" rotWithShape="1">
          <a:blip r:embed="rId2">
            <a:lum/>
          </a:blip>
          <a:srcRect/>
          <a:stretch>
            <a:fillRect t="-4000"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5122" name="图片 43" descr="底2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50013"/>
            <a:ext cx="9144000" cy="407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2" name="矩形 41"/>
          <p:cNvSpPr/>
          <p:nvPr/>
        </p:nvSpPr>
        <p:spPr>
          <a:xfrm>
            <a:off x="1214438" y="682625"/>
            <a:ext cx="85725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矩形 42"/>
          <p:cNvSpPr/>
          <p:nvPr/>
        </p:nvSpPr>
        <p:spPr>
          <a:xfrm flipV="1">
            <a:off x="6972300" y="681038"/>
            <a:ext cx="217170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00231" y="420175"/>
            <a:ext cx="5949968" cy="58477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50" normalizeH="0" baseline="0" noProof="0" dirty="0">
                <a:ln w="11430">
                  <a:noFill/>
                </a:ln>
                <a:solidFill>
                  <a:srgbClr val="B2741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SCENARIO Personality Clash</a:t>
            </a:r>
            <a:endParaRPr kumimoji="0" lang="zh-CN" altLang="en-US" sz="3200" b="1" i="0" u="none" strike="noStrike" kern="1200" cap="none" spc="50" normalizeH="0" baseline="0" noProof="0" dirty="0">
              <a:ln w="11430">
                <a:noFill/>
              </a:ln>
              <a:solidFill>
                <a:srgbClr val="B2741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5126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46" name="TextBox 45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7" name="直接连接符 46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5130" name="图片 94" descr="1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31" name="图片 87" descr="Unit01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449388" cy="9318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5" name="TextBox 74"/>
          <p:cNvSpPr txBox="1"/>
          <p:nvPr/>
        </p:nvSpPr>
        <p:spPr bwMode="auto">
          <a:xfrm>
            <a:off x="302117" y="111264"/>
            <a:ext cx="110758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1.4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9" name="矩形 88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36" name="图片 91" descr="title1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137" name="组合 69"/>
          <p:cNvGrpSpPr/>
          <p:nvPr userDrawn="1"/>
        </p:nvGrpSpPr>
        <p:grpSpPr>
          <a:xfrm>
            <a:off x="2082800" y="6519863"/>
            <a:ext cx="449263" cy="304800"/>
            <a:chOff x="256437" y="1509162"/>
            <a:chExt cx="467496" cy="443826"/>
          </a:xfrm>
        </p:grpSpPr>
        <p:grpSp>
          <p:nvGrpSpPr>
            <p:cNvPr id="5138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0" name="TextBox 16">
              <a:hlinkClick r:id="rId7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382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5142" name="组合 69"/>
          <p:cNvGrpSpPr/>
          <p:nvPr userDrawn="1"/>
        </p:nvGrpSpPr>
        <p:grpSpPr>
          <a:xfrm>
            <a:off x="2578100" y="6511925"/>
            <a:ext cx="479425" cy="304800"/>
            <a:chOff x="256436" y="1496671"/>
            <a:chExt cx="498149" cy="443823"/>
          </a:xfrm>
        </p:grpSpPr>
        <p:grpSp>
          <p:nvGrpSpPr>
            <p:cNvPr id="5143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52" name="矩形 51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1" name="TextBox 16">
              <a:hlinkClick r:id="rId8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38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5147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39" name="圆角矩形 38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9" name="等腰三角形 48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5150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5151" name="圆角矩形 53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52" name="等腰三角形 54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5153" name="圆角矩形 55">
            <a:hlinkClick r:id="rId9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154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p>
            <a:endParaRPr lang="zh-CN" altLang="en-US"/>
          </a:p>
        </p:txBody>
      </p:sp>
      <p:sp>
        <p:nvSpPr>
          <p:cNvPr id="58" name="圆角矩形 57">
            <a:hlinkClick r:id="rId9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9" name="乘号 58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57" name="图片 77" descr="图片3 副本副本.png">
            <a:hlinkClick r:id="rId9" action="ppaction://hlinksldjump"/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white">
      <p:bgPr>
        <a:blipFill dpi="0" rotWithShape="1">
          <a:blip r:embed="rId3">
            <a:lum/>
          </a:blip>
          <a:srcRect/>
          <a:stretch>
            <a:fillRect t="-4000"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6146" name="图片 43" descr="底2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450013"/>
            <a:ext cx="9144000" cy="407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矩形 7"/>
          <p:cNvSpPr/>
          <p:nvPr/>
        </p:nvSpPr>
        <p:spPr>
          <a:xfrm>
            <a:off x="1214438" y="682625"/>
            <a:ext cx="85725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 flipV="1">
            <a:off x="7016750" y="681038"/>
            <a:ext cx="2127250" cy="476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00231" y="420175"/>
            <a:ext cx="5949968" cy="58477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50" normalizeH="0" baseline="0" noProof="0" dirty="0">
                <a:ln w="11430">
                  <a:noFill/>
                </a:ln>
                <a:solidFill>
                  <a:srgbClr val="B2741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STUDY AND WRITING SKILLS</a:t>
            </a:r>
            <a:endParaRPr kumimoji="0" lang="zh-CN" altLang="en-US" sz="3200" b="1" i="0" u="none" strike="noStrike" kern="1200" cap="none" spc="50" normalizeH="0" baseline="0" noProof="0" dirty="0">
              <a:ln w="11430">
                <a:noFill/>
              </a:ln>
              <a:solidFill>
                <a:srgbClr val="B2741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150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12" name="TextBox 11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6154" name="图片 94" descr="1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5" name="图片 36" descr="Unit01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449388" cy="9318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8" name="TextBox 37"/>
          <p:cNvSpPr txBox="1"/>
          <p:nvPr/>
        </p:nvSpPr>
        <p:spPr bwMode="auto">
          <a:xfrm>
            <a:off x="302117" y="111264"/>
            <a:ext cx="110758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1.5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60" name="图片 41" descr="title1.png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161" name="组合 69"/>
          <p:cNvGrpSpPr/>
          <p:nvPr userDrawn="1"/>
        </p:nvGrpSpPr>
        <p:grpSpPr>
          <a:xfrm>
            <a:off x="2082800" y="6519863"/>
            <a:ext cx="449263" cy="304800"/>
            <a:chOff x="256437" y="1509162"/>
            <a:chExt cx="467496" cy="443826"/>
          </a:xfrm>
        </p:grpSpPr>
        <p:grpSp>
          <p:nvGrpSpPr>
            <p:cNvPr id="6162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45" name="矩形 44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6" name="矩形 45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4" name="TextBox 16">
              <a:hlinkClick r:id="rId8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382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6166" name="组合 69"/>
          <p:cNvGrpSpPr/>
          <p:nvPr userDrawn="1"/>
        </p:nvGrpSpPr>
        <p:grpSpPr>
          <a:xfrm>
            <a:off x="2578100" y="6511925"/>
            <a:ext cx="479425" cy="304800"/>
            <a:chOff x="256436" y="1496671"/>
            <a:chExt cx="498149" cy="443823"/>
          </a:xfrm>
        </p:grpSpPr>
        <p:grpSp>
          <p:nvGrpSpPr>
            <p:cNvPr id="6167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50" name="矩形 49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9" name="TextBox 16">
              <a:hlinkClick r:id="rId9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38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6171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43" name="圆角矩形 42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7" name="等腰三角形 46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174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6175" name="圆角矩形 51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76" name="等腰三角形 52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6177" name="圆角矩形 53">
            <a:hlinkClick r:id="rId10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178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p>
            <a:endParaRPr lang="zh-CN" altLang="en-US"/>
          </a:p>
        </p:txBody>
      </p:sp>
      <p:sp>
        <p:nvSpPr>
          <p:cNvPr id="56" name="圆角矩形 55">
            <a:hlinkClick r:id="rId10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7" name="乘号 56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81" name="图片 77" descr="图片3 副本副本.png">
            <a:hlinkClick r:id="rId10" action="ppaction://hlinksldjump"/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7" name="矩形 6"/>
          <p:cNvSpPr/>
          <p:nvPr/>
        </p:nvSpPr>
        <p:spPr>
          <a:xfrm>
            <a:off x="1214438" y="628650"/>
            <a:ext cx="857250" cy="46038"/>
          </a:xfrm>
          <a:prstGeom prst="rect">
            <a:avLst/>
          </a:prstGeom>
          <a:solidFill>
            <a:srgbClr val="04678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171" name="图片 39" descr="Unit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449388" cy="9318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矩形 8"/>
          <p:cNvSpPr/>
          <p:nvPr/>
        </p:nvSpPr>
        <p:spPr>
          <a:xfrm flipV="1">
            <a:off x="5594350" y="631825"/>
            <a:ext cx="3549650" cy="46038"/>
          </a:xfrm>
          <a:prstGeom prst="rect">
            <a:avLst/>
          </a:prstGeom>
          <a:solidFill>
            <a:srgbClr val="04678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2890" y="365578"/>
            <a:ext cx="3816368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 w="11430"/>
                <a:solidFill>
                  <a:srgbClr val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Language  Reference</a:t>
            </a:r>
            <a:endParaRPr kumimoji="0" lang="zh-CN" altLang="en-US" sz="3200" b="1" i="0" u="none" strike="noStrike" kern="1200" cap="none" spc="0" normalizeH="0" baseline="0" noProof="0" dirty="0">
              <a:ln w="11430"/>
              <a:solidFill>
                <a:srgbClr val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9375" y="973138"/>
            <a:ext cx="8972550" cy="54784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0" y="6540500"/>
            <a:ext cx="9144000" cy="3175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1" name="TextBox 80"/>
          <p:cNvSpPr txBox="1"/>
          <p:nvPr/>
        </p:nvSpPr>
        <p:spPr bwMode="auto">
          <a:xfrm>
            <a:off x="498713" y="101234"/>
            <a:ext cx="650637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177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85" name="TextBox 84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86" name="直接连接符 85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7181" name="图片 94" descr="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0" name="矩形 109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1" name="矩形 110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185" name="图片 112" descr="title1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7186" name="组合 69"/>
          <p:cNvGrpSpPr/>
          <p:nvPr userDrawn="1"/>
        </p:nvGrpSpPr>
        <p:grpSpPr>
          <a:xfrm>
            <a:off x="2082800" y="6519863"/>
            <a:ext cx="449263" cy="307975"/>
            <a:chOff x="256437" y="1509162"/>
            <a:chExt cx="467496" cy="448449"/>
          </a:xfrm>
        </p:grpSpPr>
        <p:grpSp>
          <p:nvGrpSpPr>
            <p:cNvPr id="7187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42" name="矩形 41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3" name="矩形 42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1" name="TextBox 16">
              <a:hlinkClick r:id="rId5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84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7191" name="组合 69"/>
          <p:cNvGrpSpPr/>
          <p:nvPr userDrawn="1"/>
        </p:nvGrpSpPr>
        <p:grpSpPr>
          <a:xfrm>
            <a:off x="2578100" y="6511925"/>
            <a:ext cx="479425" cy="307975"/>
            <a:chOff x="256436" y="1496671"/>
            <a:chExt cx="498149" cy="448446"/>
          </a:xfrm>
        </p:grpSpPr>
        <p:grpSp>
          <p:nvGrpSpPr>
            <p:cNvPr id="7192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47" name="矩形 46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8" name="矩形 47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6" name="TextBox 16">
              <a:hlinkClick r:id="rId6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84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7196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40" name="圆角矩形 39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等腰三角形 43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7199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7200" name="圆角矩形 48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201" name="等腰三角形 49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7202" name="圆角矩形 50">
            <a:hlinkClick r:id="rId7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7203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p>
            <a:endParaRPr lang="zh-CN" altLang="en-US"/>
          </a:p>
        </p:txBody>
      </p:sp>
      <p:sp>
        <p:nvSpPr>
          <p:cNvPr id="53" name="圆角矩形 52">
            <a:hlinkClick r:id="rId7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4" name="乘号 53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206" name="图片 77" descr="图片3 副本副本.png">
            <a:hlinkClick r:id="rId7" action="ppaction://hlinksldjump"/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8" name="矩形 17"/>
          <p:cNvSpPr/>
          <p:nvPr/>
        </p:nvSpPr>
        <p:spPr>
          <a:xfrm>
            <a:off x="0" y="0"/>
            <a:ext cx="9144000" cy="8953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19299" y="374075"/>
            <a:ext cx="3816368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 w="11430"/>
                <a:solidFill>
                  <a:srgbClr val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Extra  Practice</a:t>
            </a:r>
            <a:endParaRPr kumimoji="0" lang="zh-CN" altLang="en-US" sz="3200" b="1" i="0" u="none" strike="noStrike" kern="1200" cap="none" spc="0" normalizeH="0" baseline="0" noProof="0" dirty="0">
              <a:ln w="11430"/>
              <a:solidFill>
                <a:srgbClr val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214438" y="628650"/>
            <a:ext cx="857250" cy="46038"/>
          </a:xfrm>
          <a:prstGeom prst="rect">
            <a:avLst/>
          </a:prstGeom>
          <a:solidFill>
            <a:srgbClr val="04678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197" name="图片 40" descr="Unit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449388" cy="895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2" name="矩形 41"/>
          <p:cNvSpPr/>
          <p:nvPr/>
        </p:nvSpPr>
        <p:spPr>
          <a:xfrm flipV="1">
            <a:off x="4527550" y="631825"/>
            <a:ext cx="4616450" cy="46038"/>
          </a:xfrm>
          <a:prstGeom prst="rect">
            <a:avLst/>
          </a:prstGeom>
          <a:solidFill>
            <a:srgbClr val="04678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0" y="6540500"/>
            <a:ext cx="9144000" cy="3175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 bwMode="auto">
          <a:xfrm>
            <a:off x="498713" y="101234"/>
            <a:ext cx="650637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201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51" name="TextBox 50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52" name="直接连接符 51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8205" name="图片 94" descr="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9" name="矩形 88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209" name="图片 91" descr="title1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8210" name="组合 69"/>
          <p:cNvGrpSpPr/>
          <p:nvPr userDrawn="1"/>
        </p:nvGrpSpPr>
        <p:grpSpPr>
          <a:xfrm>
            <a:off x="2082800" y="6519863"/>
            <a:ext cx="449263" cy="307975"/>
            <a:chOff x="256437" y="1509162"/>
            <a:chExt cx="467496" cy="448449"/>
          </a:xfrm>
        </p:grpSpPr>
        <p:grpSp>
          <p:nvGrpSpPr>
            <p:cNvPr id="8211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46" name="矩形 45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7" name="矩形 46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3" name="TextBox 16">
              <a:hlinkClick r:id="rId5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84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8215" name="组合 69"/>
          <p:cNvGrpSpPr/>
          <p:nvPr userDrawn="1"/>
        </p:nvGrpSpPr>
        <p:grpSpPr>
          <a:xfrm>
            <a:off x="2578100" y="6511925"/>
            <a:ext cx="479425" cy="307975"/>
            <a:chOff x="256436" y="1496671"/>
            <a:chExt cx="498149" cy="448446"/>
          </a:xfrm>
        </p:grpSpPr>
        <p:grpSp>
          <p:nvGrpSpPr>
            <p:cNvPr id="8216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54" name="矩形 53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" name="矩形 54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0" name="TextBox 16">
              <a:hlinkClick r:id="rId6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84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8220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41" name="圆角矩形 40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8" name="等腰三角形 47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223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8224" name="圆角矩形 55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225" name="等腰三角形 56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8226" name="圆角矩形 57">
            <a:hlinkClick r:id="rId7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8227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p>
            <a:endParaRPr lang="zh-CN" altLang="en-US"/>
          </a:p>
        </p:txBody>
      </p:sp>
      <p:sp>
        <p:nvSpPr>
          <p:cNvPr id="60" name="圆角矩形 59">
            <a:hlinkClick r:id="rId7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" name="乘号 60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230" name="图片 77" descr="图片3 副本副本.png">
            <a:hlinkClick r:id="rId7" action="ppaction://hlinksldjump"/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" name="TextBox 9"/>
          <p:cNvSpPr txBox="1"/>
          <p:nvPr/>
        </p:nvSpPr>
        <p:spPr>
          <a:xfrm>
            <a:off x="2032890" y="365578"/>
            <a:ext cx="4539360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 w="11430"/>
                <a:solidFill>
                  <a:srgbClr val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Communication Activities</a:t>
            </a:r>
            <a:endParaRPr kumimoji="0" lang="zh-CN" altLang="en-US" sz="3200" b="1" i="0" u="none" strike="noStrike" kern="1200" cap="none" spc="0" normalizeH="0" baseline="0" noProof="0" dirty="0">
              <a:ln w="11430"/>
              <a:solidFill>
                <a:srgbClr val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214438" y="628650"/>
            <a:ext cx="857250" cy="46038"/>
          </a:xfrm>
          <a:prstGeom prst="rect">
            <a:avLst/>
          </a:prstGeom>
          <a:solidFill>
            <a:srgbClr val="04678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220" name="图片 40" descr="Unit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449388" cy="9318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2" name="矩形 41"/>
          <p:cNvSpPr/>
          <p:nvPr/>
        </p:nvSpPr>
        <p:spPr>
          <a:xfrm>
            <a:off x="6438900" y="628650"/>
            <a:ext cx="2705100" cy="66675"/>
          </a:xfrm>
          <a:prstGeom prst="rect">
            <a:avLst/>
          </a:prstGeom>
          <a:solidFill>
            <a:srgbClr val="04678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79375" y="973138"/>
            <a:ext cx="8972550" cy="54784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0" y="6540500"/>
            <a:ext cx="9144000" cy="3175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 bwMode="auto">
          <a:xfrm>
            <a:off x="498713" y="101234"/>
            <a:ext cx="650637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25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55" name="TextBox 54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56" name="直接连接符 55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9229" name="图片 94" descr="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9" name="矩形 88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233" name="图片 91" descr="title1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9234" name="组合 69"/>
          <p:cNvGrpSpPr/>
          <p:nvPr userDrawn="1"/>
        </p:nvGrpSpPr>
        <p:grpSpPr>
          <a:xfrm>
            <a:off x="2082800" y="6519863"/>
            <a:ext cx="449263" cy="307975"/>
            <a:chOff x="256437" y="1509162"/>
            <a:chExt cx="467496" cy="448449"/>
          </a:xfrm>
        </p:grpSpPr>
        <p:grpSp>
          <p:nvGrpSpPr>
            <p:cNvPr id="9235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47" name="矩形 46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8" name="矩形 47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3" name="TextBox 16">
              <a:hlinkClick r:id="rId5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84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9239" name="组合 69"/>
          <p:cNvGrpSpPr/>
          <p:nvPr userDrawn="1"/>
        </p:nvGrpSpPr>
        <p:grpSpPr>
          <a:xfrm>
            <a:off x="2578100" y="6511925"/>
            <a:ext cx="479425" cy="307975"/>
            <a:chOff x="256436" y="1496671"/>
            <a:chExt cx="498149" cy="448446"/>
          </a:xfrm>
        </p:grpSpPr>
        <p:grpSp>
          <p:nvGrpSpPr>
            <p:cNvPr id="9240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52" name="矩形 51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1" name="TextBox 16">
              <a:hlinkClick r:id="rId6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84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9244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41" name="圆角矩形 40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9" name="等腰三角形 48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247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9248" name="圆角矩形 53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9249" name="等腰三角形 57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9250" name="圆角矩形 58">
            <a:hlinkClick r:id="rId7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9251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p>
            <a:endParaRPr lang="zh-CN" altLang="en-US"/>
          </a:p>
        </p:txBody>
      </p:sp>
      <p:sp>
        <p:nvSpPr>
          <p:cNvPr id="61" name="圆角矩形 60">
            <a:hlinkClick r:id="rId7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2" name="乘号 61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254" name="图片 77" descr="图片3 副本副本.png">
            <a:hlinkClick r:id="rId7" action="ppaction://hlinksldjump"/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8.png"/><Relationship Id="rId3" Type="http://schemas.openxmlformats.org/officeDocument/2006/relationships/image" Target="../media/image17.png"/><Relationship Id="rId2" Type="http://schemas.openxmlformats.org/officeDocument/2006/relationships/hyperlink" Target="pages\annotions\Carl%20Jung\text\autorun.exe" TargetMode="External"/><Relationship Id="rId1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1" Type="http://schemas.openxmlformats.org/officeDocument/2006/relationships/hyperlink" Target="pages\annotions\Carl%20Jung\text\autorun.exe" TargetMode="Externa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1" Type="http://schemas.openxmlformats.org/officeDocument/2006/relationships/hyperlink" Target="pages\annotions\Carl%20Jung\text\autorun.exe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../../&#20808;&#38155;&#31532;&#20108;&#20876;&#30005;&#23376;&#25945;&#26696;0920/unit1/pages/annotions/grammar/text/autorun.exe" TargetMode="External"/><Relationship Id="rId8" Type="http://schemas.openxmlformats.org/officeDocument/2006/relationships/image" Target="../media/image4.png"/><Relationship Id="rId7" Type="http://schemas.openxmlformats.org/officeDocument/2006/relationships/image" Target="../media/image3.png"/><Relationship Id="rId6" Type="http://schemas.openxmlformats.org/officeDocument/2006/relationships/hyperlink" Target="drs/drs/pages\annotations\exercises\part1text1\autorun.exe" TargetMode="External"/><Relationship Id="rId5" Type="http://schemas.openxmlformats.org/officeDocument/2006/relationships/hyperlink" Target="drs/drs/pages\annotions\exercises\text\autorun.exe" TargetMode="External"/><Relationship Id="rId4" Type="http://schemas.openxmlformats.org/officeDocument/2006/relationships/hyperlink" Target="drs/drs/pages\annotations\grammar\part1text1\autorun.exe" TargetMode="External"/><Relationship Id="rId3" Type="http://schemas.openxmlformats.org/officeDocument/2006/relationships/hyperlink" Target="drs/drs/pages\annotions\grammar\text\autorun.exe" TargetMode="External"/><Relationship Id="rId2" Type="http://schemas.openxmlformats.org/officeDocument/2006/relationships/slide" Target="slide3.xml"/><Relationship Id="rId14" Type="http://schemas.openxmlformats.org/officeDocument/2006/relationships/notesSlide" Target="../notesSlides/notesSlide2.xml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10.png"/><Relationship Id="rId11" Type="http://schemas.openxmlformats.org/officeDocument/2006/relationships/hyperlink" Target="../../&#20808;&#38155;&#31532;&#20108;&#20876;&#30005;&#23376;&#25945;&#26696;0920/unit1/pages/annotions/exercises/text/autorun.exe" TargetMode="External"/><Relationship Id="rId10" Type="http://schemas.openxmlformats.org/officeDocument/2006/relationships/image" Target="../media/image9.png"/><Relationship Id="rId1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.wav"/><Relationship Id="rId3" Type="http://schemas.openxmlformats.org/officeDocument/2006/relationships/hyperlink" Target="file:///F:\HansonFiles\&#20808;&#38155;&#33521;&#35821;2&#65288;&#28041;&#22806;&#65289;\&#20808;&#38155;&#33521;&#35821;%20&#32508;&#21512;&#25945;&#31243;2%20&#30005;&#23376;&#35838;&#20214;\&#20808;&#38155;&#33521;&#35821;2%20&#23448;&#26041;&#30005;&#23376;&#35838;&#20214;\unit1\unit1\sound\2.2.mp3" TargetMode="External"/><Relationship Id="rId2" Type="http://schemas.openxmlformats.org/officeDocument/2006/relationships/image" Target="../media/image11.png"/><Relationship Id="rId1" Type="http://schemas.openxmlformats.org/officeDocument/2006/relationships/hyperlink" Target="pages\annotions\track2.2\autorun.ex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15.wmf"/><Relationship Id="rId6" Type="http://schemas.openxmlformats.org/officeDocument/2006/relationships/control" Target="../activeX/activeX1.xml"/><Relationship Id="rId5" Type="http://schemas.openxmlformats.org/officeDocument/2006/relationships/image" Target="../media/image11.png"/><Relationship Id="rId4" Type="http://schemas.openxmlformats.org/officeDocument/2006/relationships/hyperlink" Target="pages\annotions\track2.3\autorun.exe" TargetMode="Externa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0" Type="http://schemas.openxmlformats.org/officeDocument/2006/relationships/notesSlide" Target="../notesSlides/notesSlide8.xml"/><Relationship Id="rId1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0" y="2768600"/>
            <a:ext cx="9144000" cy="4089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7" name="直接连接符 26"/>
          <p:cNvCxnSpPr>
            <a:stCxn id="2" idx="0"/>
            <a:endCxn id="2" idx="2"/>
          </p:cNvCxnSpPr>
          <p:nvPr/>
        </p:nvCxnSpPr>
        <p:spPr>
          <a:xfrm rot="16200000" flipH="1">
            <a:off x="2527300" y="4813300"/>
            <a:ext cx="4089400" cy="3175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00428" y="2109419"/>
            <a:ext cx="2214580" cy="584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3200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this unit</a:t>
            </a:r>
            <a:endParaRPr kumimoji="0" lang="zh-CN" altLang="en-US" sz="3200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364" name="TextBox 34"/>
          <p:cNvSpPr txBox="1"/>
          <p:nvPr/>
        </p:nvSpPr>
        <p:spPr>
          <a:xfrm>
            <a:off x="369888" y="2932113"/>
            <a:ext cx="1285875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200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Grammar</a:t>
            </a:r>
            <a:endParaRPr lang="zh-CN" altLang="en-US" sz="2000" dirty="0">
              <a:solidFill>
                <a:schemeClr val="bg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512763" y="3487738"/>
            <a:ext cx="142875" cy="1428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366" name="TextBox 36"/>
          <p:cNvSpPr txBox="1"/>
          <p:nvPr/>
        </p:nvSpPr>
        <p:spPr>
          <a:xfrm>
            <a:off x="642938" y="3368675"/>
            <a:ext cx="3857625" cy="3698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question forms</a:t>
            </a:r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12763" y="3976688"/>
            <a:ext cx="142875" cy="1428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368" name="TextBox 41"/>
          <p:cNvSpPr txBox="1"/>
          <p:nvPr/>
        </p:nvSpPr>
        <p:spPr>
          <a:xfrm>
            <a:off x="642938" y="3843338"/>
            <a:ext cx="3857625" cy="646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present simple and </a:t>
            </a:r>
            <a:endParaRPr lang="en-US" altLang="zh-CN" dirty="0">
              <a:solidFill>
                <a:schemeClr val="bg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>
              <a:buSzTx/>
            </a:pPr>
            <a:r>
              <a:rPr lang="en-US" altLang="zh-CN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present continuous</a:t>
            </a:r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5369" name="TextBox 42"/>
          <p:cNvSpPr txBox="1"/>
          <p:nvPr/>
        </p:nvSpPr>
        <p:spPr>
          <a:xfrm>
            <a:off x="366713" y="4821238"/>
            <a:ext cx="1643062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200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Vocabulary</a:t>
            </a:r>
            <a:endParaRPr lang="zh-CN" altLang="en-US" sz="2000" dirty="0">
              <a:solidFill>
                <a:schemeClr val="bg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09588" y="5360988"/>
            <a:ext cx="142875" cy="1428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371" name="TextBox 44"/>
          <p:cNvSpPr txBox="1"/>
          <p:nvPr/>
        </p:nvSpPr>
        <p:spPr>
          <a:xfrm>
            <a:off x="619125" y="5273675"/>
            <a:ext cx="3197225" cy="3698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personality adjectives</a:t>
            </a:r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509588" y="5827713"/>
            <a:ext cx="142875" cy="1428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373" name="TextBox 46"/>
          <p:cNvSpPr txBox="1"/>
          <p:nvPr/>
        </p:nvSpPr>
        <p:spPr>
          <a:xfrm>
            <a:off x="627063" y="5740400"/>
            <a:ext cx="1601787" cy="3698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prefixes</a:t>
            </a:r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5374" name="TextBox 47"/>
          <p:cNvSpPr txBox="1"/>
          <p:nvPr/>
        </p:nvSpPr>
        <p:spPr>
          <a:xfrm>
            <a:off x="4714875" y="2940050"/>
            <a:ext cx="1285875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200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Scenario</a:t>
            </a:r>
            <a:endParaRPr lang="zh-CN" altLang="en-US" sz="2000" dirty="0">
              <a:solidFill>
                <a:schemeClr val="bg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4857750" y="3482975"/>
            <a:ext cx="142875" cy="1428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376" name="TextBox 49"/>
          <p:cNvSpPr txBox="1"/>
          <p:nvPr/>
        </p:nvSpPr>
        <p:spPr>
          <a:xfrm>
            <a:off x="5072063" y="3381375"/>
            <a:ext cx="3071812" cy="3698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Personality clash</a:t>
            </a:r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5377" name="TextBox 50"/>
          <p:cNvSpPr txBox="1"/>
          <p:nvPr/>
        </p:nvSpPr>
        <p:spPr>
          <a:xfrm>
            <a:off x="4714875" y="3965575"/>
            <a:ext cx="1714500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200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Study Skills</a:t>
            </a:r>
            <a:endParaRPr lang="zh-CN" altLang="en-US" sz="2000" dirty="0">
              <a:solidFill>
                <a:schemeClr val="bg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4857750" y="4516438"/>
            <a:ext cx="142875" cy="1428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379" name="TextBox 52"/>
          <p:cNvSpPr txBox="1"/>
          <p:nvPr/>
        </p:nvSpPr>
        <p:spPr>
          <a:xfrm>
            <a:off x="5072063" y="4414838"/>
            <a:ext cx="3571875" cy="646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taking notes while</a:t>
            </a:r>
            <a:endParaRPr lang="en-US" altLang="zh-CN" dirty="0">
              <a:solidFill>
                <a:schemeClr val="bg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>
              <a:buSzTx/>
            </a:pPr>
            <a:r>
              <a:rPr lang="en-US" altLang="zh-CN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reading</a:t>
            </a:r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5380" name="TextBox 53"/>
          <p:cNvSpPr txBox="1"/>
          <p:nvPr/>
        </p:nvSpPr>
        <p:spPr>
          <a:xfrm>
            <a:off x="4737100" y="5338763"/>
            <a:ext cx="1714500" cy="400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200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Writing Skills </a:t>
            </a:r>
            <a:endParaRPr lang="zh-CN" altLang="en-US" sz="2000" dirty="0">
              <a:solidFill>
                <a:schemeClr val="bg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4857750" y="5892800"/>
            <a:ext cx="142875" cy="1428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382" name="TextBox 55"/>
          <p:cNvSpPr txBox="1"/>
          <p:nvPr/>
        </p:nvSpPr>
        <p:spPr>
          <a:xfrm>
            <a:off x="5046663" y="5776913"/>
            <a:ext cx="2992437" cy="3698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a comparative essay</a:t>
            </a:r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cxnSp>
        <p:nvCxnSpPr>
          <p:cNvPr id="57" name="直接连接符 56"/>
          <p:cNvCxnSpPr>
            <a:stCxn id="2" idx="0"/>
            <a:endCxn id="2" idx="2"/>
          </p:cNvCxnSpPr>
          <p:nvPr/>
        </p:nvCxnSpPr>
        <p:spPr>
          <a:xfrm>
            <a:off x="0" y="4735513"/>
            <a:ext cx="45720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>
            <a:stCxn id="2" idx="0"/>
            <a:endCxn id="2" idx="2"/>
          </p:cNvCxnSpPr>
          <p:nvPr/>
        </p:nvCxnSpPr>
        <p:spPr>
          <a:xfrm>
            <a:off x="4572000" y="3857625"/>
            <a:ext cx="45720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>
            <a:stCxn id="2" idx="0"/>
            <a:endCxn id="2" idx="2"/>
          </p:cNvCxnSpPr>
          <p:nvPr/>
        </p:nvCxnSpPr>
        <p:spPr>
          <a:xfrm>
            <a:off x="4572000" y="5286375"/>
            <a:ext cx="45720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3793" name="Picture 3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1063" y="3206750"/>
            <a:ext cx="2801937" cy="3067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矩形 3"/>
          <p:cNvSpPr/>
          <p:nvPr/>
        </p:nvSpPr>
        <p:spPr>
          <a:xfrm>
            <a:off x="3683000" y="3206750"/>
            <a:ext cx="4445000" cy="3155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683000" y="3206750"/>
            <a:ext cx="4489450" cy="3013075"/>
          </a:xfrm>
          <a:prstGeom prst="rect">
            <a:avLst/>
          </a:prstGeom>
          <a:solidFill>
            <a:srgbClr val="FFFFE1"/>
          </a:solidFill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Carl Jung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(1875–1961) was a  Swiss psychiatrist who had a   lasting influence on psychology  and society. He studied medicine  at the University of Basel from  1894 to 1900,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specialising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in  psychiatric medicine.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33796" name="图片 15" descr="图片111.png">
            <a:hlinkClick r:id="rId2" action="ppaction://program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3" y="1073150"/>
            <a:ext cx="311150" cy="311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3797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130300"/>
            <a:ext cx="7305675" cy="20764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3683000" y="3206750"/>
            <a:ext cx="4445000" cy="3155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842" name="矩形 39"/>
          <p:cNvSpPr/>
          <p:nvPr/>
        </p:nvSpPr>
        <p:spPr>
          <a:xfrm>
            <a:off x="881063" y="1250950"/>
            <a:ext cx="7335837" cy="2647950"/>
          </a:xfrm>
          <a:prstGeom prst="rect">
            <a:avLst/>
          </a:prstGeom>
          <a:solidFill>
            <a:srgbClr val="FFFFE1"/>
          </a:solidFill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Jung developed ideas about personality types which still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interest and influence people today. He identified two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personality types which he called introverts and extroverts.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According to Jung, extroverts find meaning outside themselves, in the surrounding world. However, introverts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are introspective. They look into themselves and find meaning in themselves.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843" name="矩形 6"/>
          <p:cNvSpPr/>
          <p:nvPr/>
        </p:nvSpPr>
        <p:spPr>
          <a:xfrm>
            <a:off x="882650" y="3979863"/>
            <a:ext cx="7335838" cy="1917700"/>
          </a:xfrm>
          <a:prstGeom prst="rect">
            <a:avLst/>
          </a:prstGeom>
          <a:solidFill>
            <a:srgbClr val="FFFFE1"/>
          </a:solidFill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Extroverts seem to like other people. It is easy for them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to form close relationships. They enjoy the excitement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of crowds. They tend to be assertive, self-confident, and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are often leaders in groups. They are energetic and lead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busy lives.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5844" name="图片 15" descr="图片111.png">
            <a:hlinkClick r:id="rId1" action="ppaction://program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3" y="1162050"/>
            <a:ext cx="311150" cy="311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3683000" y="3206750"/>
            <a:ext cx="4445000" cy="3155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890" name="矩形 39"/>
          <p:cNvSpPr/>
          <p:nvPr/>
        </p:nvSpPr>
        <p:spPr>
          <a:xfrm>
            <a:off x="881063" y="1028700"/>
            <a:ext cx="7335837" cy="2282825"/>
          </a:xfrm>
          <a:prstGeom prst="rect">
            <a:avLst/>
          </a:prstGeom>
          <a:solidFill>
            <a:srgbClr val="FFFFE1"/>
          </a:solidFill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In general, they are talkative, adventurous and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sociable. Introverts, on the other hand, feel comfortable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alone. They avoid large crowds. They are relaxed,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thoughtful and reflect before they act. They are often quiet,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cautious and have good powers of concentration. They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often have creative ideas.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891" name="矩形 4"/>
          <p:cNvSpPr/>
          <p:nvPr/>
        </p:nvSpPr>
        <p:spPr>
          <a:xfrm>
            <a:off x="882650" y="3340100"/>
            <a:ext cx="7334250" cy="3013075"/>
          </a:xfrm>
          <a:prstGeom prst="rect">
            <a:avLst/>
          </a:prstGeom>
          <a:solidFill>
            <a:srgbClr val="FFFFE1"/>
          </a:solidFill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Jung’s influence on our society and culture has been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enormous. Two well-known tests (Myers-Briggs and David </a:t>
            </a:r>
            <a:r>
              <a:rPr lang="en-US" altLang="zh-CN" sz="2400" err="1">
                <a:latin typeface="Times New Roman" panose="02020603050405020304" pitchFamily="18" charset="0"/>
                <a:ea typeface="宋体" panose="02010600030101010101" pitchFamily="2" charset="-122"/>
              </a:rPr>
              <a:t>Keirsey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) are based on his theory of personality types. His ideas have influenced writers as well as film-makers like </a:t>
            </a:r>
            <a:r>
              <a:rPr lang="en-US" altLang="zh-CN" sz="2400" err="1">
                <a:latin typeface="Times New Roman" panose="02020603050405020304" pitchFamily="18" charset="0"/>
                <a:ea typeface="宋体" panose="02010600030101010101" pitchFamily="2" charset="-122"/>
              </a:rPr>
              <a:t>Fellini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and </a:t>
            </a:r>
            <a:r>
              <a:rPr lang="en-US" altLang="zh-CN" sz="2400" err="1">
                <a:latin typeface="Times New Roman" panose="02020603050405020304" pitchFamily="18" charset="0"/>
                <a:ea typeface="宋体" panose="02010600030101010101" pitchFamily="2" charset="-122"/>
              </a:rPr>
              <a:t>Kubrick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. Jung’s ideas have even influenced video games and rock music groups. There is still great interest in his theories on the interpretations of dreams.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7892" name="图片 15" descr="图片111.png">
            <a:hlinkClick r:id="rId1" action="ppaction://program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3" y="1073150"/>
            <a:ext cx="311150" cy="311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TextBox 7"/>
          <p:cNvSpPr txBox="1"/>
          <p:nvPr/>
        </p:nvSpPr>
        <p:spPr>
          <a:xfrm>
            <a:off x="239713" y="1249363"/>
            <a:ext cx="68897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32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r>
              <a:rPr lang="en-US" altLang="zh-CN" sz="24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9938" name="TextBox 9"/>
          <p:cNvSpPr txBox="1"/>
          <p:nvPr/>
        </p:nvSpPr>
        <p:spPr>
          <a:xfrm>
            <a:off x="882650" y="1400175"/>
            <a:ext cx="5929313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Are these statements true or false?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9939" name="TextBox 10"/>
          <p:cNvSpPr txBox="1"/>
          <p:nvPr/>
        </p:nvSpPr>
        <p:spPr>
          <a:xfrm>
            <a:off x="868363" y="2009775"/>
            <a:ext cx="51260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1 Jung studied medicine in </a:t>
            </a:r>
            <a:r>
              <a:rPr lang="en-US" altLang="zh-CN" sz="2400" err="1">
                <a:latin typeface="Times New Roman" panose="02020603050405020304" pitchFamily="18" charset="0"/>
                <a:ea typeface="宋体" panose="02010600030101010101" pitchFamily="2" charset="-122"/>
              </a:rPr>
              <a:t>Zürich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940" name="TextBox 12"/>
          <p:cNvSpPr txBox="1"/>
          <p:nvPr/>
        </p:nvSpPr>
        <p:spPr>
          <a:xfrm>
            <a:off x="868363" y="2581275"/>
            <a:ext cx="7213600" cy="822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2 He identified the following personality types:       extroverts, introverts, balanced personality.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941" name="TextBox 13"/>
          <p:cNvSpPr txBox="1"/>
          <p:nvPr/>
        </p:nvSpPr>
        <p:spPr>
          <a:xfrm>
            <a:off x="868363" y="3517900"/>
            <a:ext cx="659288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3 Extroverts like to be in large groups of people.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942" name="TextBox 14"/>
          <p:cNvSpPr txBox="1"/>
          <p:nvPr/>
        </p:nvSpPr>
        <p:spPr>
          <a:xfrm>
            <a:off x="868363" y="4089400"/>
            <a:ext cx="65484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4 Introverts think carefully before they do things.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943" name="TextBox 18"/>
          <p:cNvSpPr txBox="1"/>
          <p:nvPr/>
        </p:nvSpPr>
        <p:spPr>
          <a:xfrm>
            <a:off x="868363" y="4673600"/>
            <a:ext cx="72136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5 People are interested today in his theories on dreams.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94400" y="1962150"/>
            <a:ext cx="6223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F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39000" y="2717800"/>
            <a:ext cx="6223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F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50100" y="3651250"/>
            <a:ext cx="6223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T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16788" y="4059238"/>
            <a:ext cx="6223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T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61300" y="4673600"/>
            <a:ext cx="6223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T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7258435" y="5858554"/>
            <a:ext cx="785816" cy="357188"/>
          </a:xfrm>
          <a:prstGeom prst="roundRect">
            <a:avLst/>
          </a:prstGeom>
          <a:solidFill>
            <a:srgbClr val="B2741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8126859" y="5861434"/>
            <a:ext cx="785818" cy="357188"/>
          </a:xfrm>
          <a:prstGeom prst="roundRect">
            <a:avLst/>
          </a:prstGeom>
          <a:solidFill>
            <a:srgbClr val="04678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5" name="TextBox 8"/>
          <p:cNvSpPr txBox="1"/>
          <p:nvPr/>
        </p:nvSpPr>
        <p:spPr>
          <a:xfrm>
            <a:off x="344488" y="1123950"/>
            <a:ext cx="8628062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      Work with a partner to describe the qualities of extroverts and introverts. Do not look back at the text.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1986" name="TextBox 7"/>
          <p:cNvSpPr txBox="1"/>
          <p:nvPr/>
        </p:nvSpPr>
        <p:spPr>
          <a:xfrm>
            <a:off x="333375" y="984250"/>
            <a:ext cx="68897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32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r>
              <a:rPr lang="en-US" altLang="zh-CN" sz="24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987" name="TextBox 8"/>
          <p:cNvSpPr txBox="1"/>
          <p:nvPr/>
        </p:nvSpPr>
        <p:spPr>
          <a:xfrm>
            <a:off x="333375" y="3749675"/>
            <a:ext cx="8631238" cy="10144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 Which kind of personality do you think each of these jobs would attract? Why? Make notes about four of them, and then compare with a partner.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1988" name="TextBox 7"/>
          <p:cNvSpPr txBox="1"/>
          <p:nvPr/>
        </p:nvSpPr>
        <p:spPr>
          <a:xfrm>
            <a:off x="333375" y="3703638"/>
            <a:ext cx="688975" cy="522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8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989" name="矩形 12"/>
          <p:cNvSpPr/>
          <p:nvPr/>
        </p:nvSpPr>
        <p:spPr>
          <a:xfrm>
            <a:off x="881063" y="4584700"/>
            <a:ext cx="4446587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actor      artist      computer programmer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990" name="矩形 13"/>
          <p:cNvSpPr/>
          <p:nvPr/>
        </p:nvSpPr>
        <p:spPr>
          <a:xfrm>
            <a:off x="881063" y="4984750"/>
            <a:ext cx="4446587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film director       inventor       journalist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991" name="矩形 14"/>
          <p:cNvSpPr/>
          <p:nvPr/>
        </p:nvSpPr>
        <p:spPr>
          <a:xfrm>
            <a:off x="881063" y="5384800"/>
            <a:ext cx="4446587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librarian       musician       police officer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992" name="矩形 15"/>
          <p:cNvSpPr/>
          <p:nvPr/>
        </p:nvSpPr>
        <p:spPr>
          <a:xfrm>
            <a:off x="881063" y="5784850"/>
            <a:ext cx="4446587" cy="3984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politician     tax inspector       teacher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993" name="矩形 18"/>
          <p:cNvSpPr/>
          <p:nvPr/>
        </p:nvSpPr>
        <p:spPr>
          <a:xfrm>
            <a:off x="881063" y="6122988"/>
            <a:ext cx="4446587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writer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85763" y="1828800"/>
            <a:ext cx="8416925" cy="1920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Extroverts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 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find meaning outside themselves; they like other people; form close relationships, enjoy excitement of crowds; assertive; self-confident; they are leaders; energetic; busy lives; talkative; adventurous; sociable</a:t>
            </a:r>
            <a:endParaRPr lang="en-US" altLang="zh-CN" sz="20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0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Introverts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 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introspective; find meaning in themselves; feel comfortable alone; don’t like crowds; relaxed; thoughtful; reflect before they do things; quiet; cautious; good concentration; creative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7258435" y="5858554"/>
            <a:ext cx="785816" cy="357188"/>
          </a:xfrm>
          <a:prstGeom prst="roundRect">
            <a:avLst/>
          </a:prstGeom>
          <a:solidFill>
            <a:srgbClr val="B2741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8126859" y="5861434"/>
            <a:ext cx="785818" cy="357188"/>
          </a:xfrm>
          <a:prstGeom prst="roundRect">
            <a:avLst/>
          </a:prstGeom>
          <a:solidFill>
            <a:srgbClr val="04678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charRg st="0" end="2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charRg st="0" end="2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charRg st="224" end="4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charRg st="224" end="4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charRg st="0" end="2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charRg st="224" end="4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4033" name="组合 3"/>
          <p:cNvGrpSpPr/>
          <p:nvPr/>
        </p:nvGrpSpPr>
        <p:grpSpPr>
          <a:xfrm>
            <a:off x="361950" y="1127125"/>
            <a:ext cx="2239963" cy="568325"/>
            <a:chOff x="293934" y="1318006"/>
            <a:chExt cx="1430962" cy="426250"/>
          </a:xfrm>
        </p:grpSpPr>
        <p:sp>
          <p:nvSpPr>
            <p:cNvPr id="3" name="矩形 2"/>
            <p:cNvSpPr/>
            <p:nvPr/>
          </p:nvSpPr>
          <p:spPr>
            <a:xfrm>
              <a:off x="293934" y="1318006"/>
              <a:ext cx="133867" cy="4262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2741A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416646" y="1318006"/>
              <a:ext cx="1308250" cy="42625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4036" name="TextBox 6"/>
          <p:cNvSpPr txBox="1"/>
          <p:nvPr/>
        </p:nvSpPr>
        <p:spPr>
          <a:xfrm>
            <a:off x="563563" y="1184275"/>
            <a:ext cx="23574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SPEAKING</a:t>
            </a:r>
            <a:endParaRPr lang="zh-CN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4037" name="TextBox 7"/>
          <p:cNvSpPr txBox="1"/>
          <p:nvPr/>
        </p:nvSpPr>
        <p:spPr>
          <a:xfrm>
            <a:off x="325438" y="1976438"/>
            <a:ext cx="68897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9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038" name="TextBox 9"/>
          <p:cNvSpPr txBox="1"/>
          <p:nvPr/>
        </p:nvSpPr>
        <p:spPr>
          <a:xfrm>
            <a:off x="344805" y="1962150"/>
            <a:ext cx="62122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0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Work with a partner to discuss the following.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4039" name="矩形 16"/>
          <p:cNvSpPr/>
          <p:nvPr/>
        </p:nvSpPr>
        <p:spPr>
          <a:xfrm>
            <a:off x="881380" y="2717800"/>
            <a:ext cx="7712710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华文新魏" panose="02010800040101010101" pitchFamily="2" charset="-122"/>
              </a:rPr>
              <a:t>1 What are the advantages and disadvantages of having a strong personality?</a:t>
            </a:r>
            <a:endParaRPr lang="zh-CN" altLang="en-US" sz="2400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44040" name="矩形 17"/>
          <p:cNvSpPr/>
          <p:nvPr/>
        </p:nvSpPr>
        <p:spPr>
          <a:xfrm>
            <a:off x="881380" y="3733800"/>
            <a:ext cx="7893050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华文新魏" panose="02010800040101010101" pitchFamily="2" charset="-122"/>
              </a:rPr>
              <a:t>2 What is a “personality clash”? Have you had a personality clash with someone? What happened?</a:t>
            </a:r>
            <a:endParaRPr lang="zh-CN" altLang="en-US" sz="2400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44041" name="矩形 18"/>
          <p:cNvSpPr/>
          <p:nvPr/>
        </p:nvSpPr>
        <p:spPr>
          <a:xfrm>
            <a:off x="881063" y="4851400"/>
            <a:ext cx="8262937" cy="822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华文新魏" panose="02010800040101010101" pitchFamily="2" charset="-122"/>
              </a:rPr>
              <a:t>3 What tells you more about a person’s personality: their appearance, their voice, their attitude or something else?</a:t>
            </a:r>
            <a:endParaRPr lang="zh-CN" altLang="en-US" sz="2400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TextBox 9"/>
          <p:cNvSpPr txBox="1"/>
          <p:nvPr/>
        </p:nvSpPr>
        <p:spPr>
          <a:xfrm>
            <a:off x="2971800" y="2051049"/>
            <a:ext cx="3516318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altLang="zh-CN" sz="3200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 O N T E N T S</a:t>
            </a:r>
            <a:endParaRPr kumimoji="0" lang="zh-CN" altLang="en-US" sz="3200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1507" name="组合 23"/>
          <p:cNvGrpSpPr/>
          <p:nvPr/>
        </p:nvGrpSpPr>
        <p:grpSpPr>
          <a:xfrm>
            <a:off x="1089025" y="3309936"/>
            <a:ext cx="7064375" cy="404813"/>
            <a:chOff x="1241425" y="3606800"/>
            <a:chExt cx="7064375" cy="404812"/>
          </a:xfrm>
        </p:grpSpPr>
        <p:sp>
          <p:nvSpPr>
            <p:cNvPr id="18" name="矩形 17">
              <a:hlinkClick r:id="rId1" action="ppaction://hlinksldjump"/>
            </p:cNvPr>
            <p:cNvSpPr/>
            <p:nvPr/>
          </p:nvSpPr>
          <p:spPr>
            <a:xfrm>
              <a:off x="1241425" y="3606800"/>
              <a:ext cx="7064375" cy="4048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50" normalizeH="0" baseline="0" noProof="0" dirty="0">
                  <a:ln w="11430"/>
                  <a:solidFill>
                    <a:srgbClr val="046784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       Measuring  Personality</a:t>
              </a:r>
              <a:endParaRPr kumimoji="0" lang="zh-CN" altLang="en-US" sz="2400" b="1" i="0" u="none" strike="noStrike" kern="1200" cap="none" spc="50" normalizeH="0" baseline="0" noProof="0" dirty="0">
                <a:ln w="11430"/>
                <a:solidFill>
                  <a:srgbClr val="04678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2" name="圆角矩形 11">
              <a:hlinkClick r:id="" action="ppaction://noaction"/>
            </p:cNvPr>
            <p:cNvSpPr/>
            <p:nvPr/>
          </p:nvSpPr>
          <p:spPr>
            <a:xfrm>
              <a:off x="1244600" y="3632200"/>
              <a:ext cx="755650" cy="355600"/>
            </a:xfrm>
            <a:prstGeom prst="roundRect">
              <a:avLst/>
            </a:prstGeom>
            <a:solidFill>
              <a:srgbClr val="046784"/>
            </a:solidFill>
            <a:ln>
              <a:solidFill>
                <a:srgbClr val="046784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1.2</a:t>
              </a:r>
              <a:endParaRPr kumimoji="0" lang="zh-CN" alt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1508" name="组合 24"/>
          <p:cNvGrpSpPr/>
          <p:nvPr/>
        </p:nvGrpSpPr>
        <p:grpSpPr>
          <a:xfrm>
            <a:off x="1089025" y="3827461"/>
            <a:ext cx="7064375" cy="404813"/>
            <a:chOff x="1241425" y="4140200"/>
            <a:chExt cx="7064375" cy="404812"/>
          </a:xfrm>
        </p:grpSpPr>
        <p:sp>
          <p:nvSpPr>
            <p:cNvPr id="19" name="矩形 18">
              <a:hlinkClick r:id="rId1" action="ppaction://hlinksldjump"/>
            </p:cNvPr>
            <p:cNvSpPr/>
            <p:nvPr/>
          </p:nvSpPr>
          <p:spPr>
            <a:xfrm>
              <a:off x="1241425" y="4140200"/>
              <a:ext cx="7064375" cy="4048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50" normalizeH="0" baseline="0" noProof="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       </a:t>
              </a:r>
              <a:r>
                <a:rPr kumimoji="0" lang="en-US" altLang="zh-CN" sz="2400" b="1" i="0" u="none" strike="noStrike" kern="1200" cap="none" spc="50" normalizeH="0" baseline="0" noProof="0" dirty="0">
                  <a:ln w="11430"/>
                  <a:solidFill>
                    <a:srgbClr val="046784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Charisma</a:t>
              </a:r>
              <a:endParaRPr kumimoji="0" lang="en-US" altLang="zh-CN" sz="2400" b="1" i="0" u="none" strike="noStrike" kern="1200" cap="none" spc="50" normalizeH="0" baseline="0" noProof="0" dirty="0">
                <a:ln w="11430"/>
                <a:solidFill>
                  <a:srgbClr val="04678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3" name="圆角矩形 12">
              <a:hlinkClick r:id="" action="ppaction://noaction"/>
            </p:cNvPr>
            <p:cNvSpPr/>
            <p:nvPr/>
          </p:nvSpPr>
          <p:spPr>
            <a:xfrm>
              <a:off x="1241425" y="4159250"/>
              <a:ext cx="755650" cy="355600"/>
            </a:xfrm>
            <a:prstGeom prst="roundRect">
              <a:avLst/>
            </a:prstGeom>
            <a:solidFill>
              <a:srgbClr val="046784"/>
            </a:solidFill>
            <a:ln>
              <a:solidFill>
                <a:srgbClr val="046784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1.3</a:t>
              </a:r>
              <a:endParaRPr kumimoji="0" lang="zh-CN" alt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1509" name="组合 25"/>
          <p:cNvGrpSpPr/>
          <p:nvPr/>
        </p:nvGrpSpPr>
        <p:grpSpPr>
          <a:xfrm>
            <a:off x="1089025" y="4878386"/>
            <a:ext cx="7064375" cy="404813"/>
            <a:chOff x="1241425" y="4673600"/>
            <a:chExt cx="7064375" cy="404812"/>
          </a:xfrm>
        </p:grpSpPr>
        <p:sp>
          <p:nvSpPr>
            <p:cNvPr id="20" name="矩形 19">
              <a:hlinkClick r:id="rId1" action="ppaction://hlinksldjump"/>
            </p:cNvPr>
            <p:cNvSpPr/>
            <p:nvPr/>
          </p:nvSpPr>
          <p:spPr>
            <a:xfrm>
              <a:off x="1241425" y="4673600"/>
              <a:ext cx="7064375" cy="4048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50" normalizeH="0" baseline="0" noProof="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       </a:t>
              </a:r>
              <a:r>
                <a:rPr kumimoji="0" lang="en-US" altLang="zh-CN" sz="2400" b="1" i="0" u="none" strike="noStrike" kern="1200" cap="none" spc="50" normalizeH="0" baseline="0" noProof="0" dirty="0">
                  <a:ln w="11430"/>
                  <a:solidFill>
                    <a:srgbClr val="046784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Study and Writing Skills </a:t>
              </a:r>
              <a:r>
                <a:rPr kumimoji="0" lang="zh-CN" altLang="en-US" sz="2400" b="1" i="0" u="none" strike="noStrike" kern="1200" cap="none" spc="50" normalizeH="0" baseline="0" noProof="0" dirty="0">
                  <a:ln w="11430"/>
                  <a:solidFill>
                    <a:srgbClr val="046784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 </a:t>
              </a:r>
              <a:endParaRPr kumimoji="0" lang="zh-CN" altLang="en-US" sz="2400" b="1" i="0" u="none" strike="noStrike" kern="1200" cap="none" spc="50" normalizeH="0" baseline="0" noProof="0" dirty="0">
                <a:ln w="11430"/>
                <a:solidFill>
                  <a:srgbClr val="04678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4" name="圆角矩形 13">
              <a:hlinkClick r:id="" action="ppaction://noaction"/>
            </p:cNvPr>
            <p:cNvSpPr/>
            <p:nvPr/>
          </p:nvSpPr>
          <p:spPr>
            <a:xfrm>
              <a:off x="1244600" y="4699000"/>
              <a:ext cx="755650" cy="355600"/>
            </a:xfrm>
            <a:prstGeom prst="roundRect">
              <a:avLst/>
            </a:prstGeom>
            <a:solidFill>
              <a:srgbClr val="046784"/>
            </a:solidFill>
            <a:ln>
              <a:solidFill>
                <a:srgbClr val="046784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1.5</a:t>
              </a:r>
              <a:endParaRPr kumimoji="0" lang="zh-CN" alt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1510" name="组合 22"/>
          <p:cNvGrpSpPr/>
          <p:nvPr/>
        </p:nvGrpSpPr>
        <p:grpSpPr>
          <a:xfrm>
            <a:off x="1089025" y="2806700"/>
            <a:ext cx="7064375" cy="404813"/>
            <a:chOff x="1241425" y="3068638"/>
            <a:chExt cx="7064375" cy="404812"/>
          </a:xfrm>
        </p:grpSpPr>
        <p:sp>
          <p:nvSpPr>
            <p:cNvPr id="17" name="矩形 16">
              <a:hlinkClick r:id="rId2" action="ppaction://hlinksldjump"/>
            </p:cNvPr>
            <p:cNvSpPr/>
            <p:nvPr/>
          </p:nvSpPr>
          <p:spPr>
            <a:xfrm>
              <a:off x="1241425" y="3068638"/>
              <a:ext cx="7064375" cy="4048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50" normalizeH="0" baseline="0" noProof="0" dirty="0">
                  <a:ln w="11430"/>
                  <a:solidFill>
                    <a:srgbClr val="046784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     Personality  Types </a:t>
              </a:r>
              <a:endParaRPr kumimoji="0" lang="zh-CN" altLang="en-US" sz="2400" b="1" i="0" u="none" strike="noStrike" kern="1200" cap="none" spc="50" normalizeH="0" baseline="0" noProof="0" dirty="0">
                <a:ln w="11430"/>
                <a:solidFill>
                  <a:srgbClr val="04678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1" name="圆角矩形 10">
              <a:hlinkClick r:id="" action="ppaction://noaction"/>
            </p:cNvPr>
            <p:cNvSpPr/>
            <p:nvPr/>
          </p:nvSpPr>
          <p:spPr>
            <a:xfrm>
              <a:off x="1242394" y="3089275"/>
              <a:ext cx="755650" cy="355600"/>
            </a:xfrm>
            <a:prstGeom prst="roundRect">
              <a:avLst/>
            </a:prstGeom>
            <a:solidFill>
              <a:srgbClr val="046784"/>
            </a:solidFill>
            <a:ln>
              <a:solidFill>
                <a:srgbClr val="046784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1.1</a:t>
              </a:r>
              <a:endParaRPr kumimoji="0" lang="zh-CN" alt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1511" name="组合 26"/>
          <p:cNvGrpSpPr/>
          <p:nvPr/>
        </p:nvGrpSpPr>
        <p:grpSpPr>
          <a:xfrm>
            <a:off x="1085850" y="5411786"/>
            <a:ext cx="7067550" cy="404813"/>
            <a:chOff x="1238250" y="5226050"/>
            <a:chExt cx="7067550" cy="404812"/>
          </a:xfrm>
        </p:grpSpPr>
        <p:sp>
          <p:nvSpPr>
            <p:cNvPr id="24" name="矩形 23">
              <a:hlinkClick r:id="rId3" action="ppaction://program"/>
            </p:cNvPr>
            <p:cNvSpPr/>
            <p:nvPr/>
          </p:nvSpPr>
          <p:spPr>
            <a:xfrm>
              <a:off x="1241425" y="5226050"/>
              <a:ext cx="7064375" cy="4048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50" normalizeH="0" baseline="0" noProof="0" dirty="0">
                  <a:ln w="11430"/>
                  <a:solidFill>
                    <a:srgbClr val="046784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     Language  Reference</a:t>
              </a:r>
              <a:endParaRPr kumimoji="0" lang="zh-CN" altLang="en-US" sz="2400" b="1" i="0" u="none" strike="noStrike" kern="1200" cap="none" spc="50" normalizeH="0" baseline="0" noProof="0" dirty="0">
                <a:ln w="11430"/>
                <a:solidFill>
                  <a:srgbClr val="04678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5" name="圆角矩形 24">
              <a:hlinkClick r:id="rId4" action="ppaction://program"/>
            </p:cNvPr>
            <p:cNvSpPr/>
            <p:nvPr/>
          </p:nvSpPr>
          <p:spPr>
            <a:xfrm>
              <a:off x="1238250" y="5245100"/>
              <a:ext cx="1111250" cy="355600"/>
            </a:xfrm>
            <a:prstGeom prst="roundRect">
              <a:avLst/>
            </a:prstGeom>
            <a:solidFill>
              <a:srgbClr val="046784"/>
            </a:solidFill>
            <a:ln>
              <a:solidFill>
                <a:srgbClr val="046784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Grammar</a:t>
              </a:r>
              <a:endParaRPr kumimoji="0" lang="zh-CN" alt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1512" name="组合 27"/>
          <p:cNvGrpSpPr/>
          <p:nvPr/>
        </p:nvGrpSpPr>
        <p:grpSpPr>
          <a:xfrm>
            <a:off x="1085850" y="5945186"/>
            <a:ext cx="7067550" cy="404813"/>
            <a:chOff x="1238250" y="5784850"/>
            <a:chExt cx="7067550" cy="404812"/>
          </a:xfrm>
        </p:grpSpPr>
        <p:sp>
          <p:nvSpPr>
            <p:cNvPr id="27" name="矩形 26">
              <a:hlinkClick r:id="rId5" action="ppaction://program"/>
            </p:cNvPr>
            <p:cNvSpPr/>
            <p:nvPr/>
          </p:nvSpPr>
          <p:spPr>
            <a:xfrm>
              <a:off x="1241425" y="5784850"/>
              <a:ext cx="7064375" cy="4048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50" normalizeH="0" baseline="0" noProof="0" dirty="0">
                  <a:ln w="11430"/>
                  <a:solidFill>
                    <a:srgbClr val="046784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    Extra  Practice</a:t>
              </a:r>
              <a:endParaRPr kumimoji="0" lang="zh-CN" altLang="en-US" sz="2400" b="1" i="0" u="none" strike="noStrike" kern="1200" cap="none" spc="50" normalizeH="0" baseline="0" noProof="0" dirty="0">
                <a:ln w="11430"/>
                <a:solidFill>
                  <a:srgbClr val="04678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8" name="圆角矩形 27">
              <a:hlinkClick r:id="rId6" action="ppaction://program"/>
            </p:cNvPr>
            <p:cNvSpPr/>
            <p:nvPr/>
          </p:nvSpPr>
          <p:spPr>
            <a:xfrm>
              <a:off x="1238250" y="5803900"/>
              <a:ext cx="1111250" cy="355600"/>
            </a:xfrm>
            <a:prstGeom prst="roundRect">
              <a:avLst/>
            </a:prstGeom>
            <a:solidFill>
              <a:srgbClr val="046784"/>
            </a:solidFill>
            <a:ln>
              <a:solidFill>
                <a:srgbClr val="046784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Exercises</a:t>
              </a:r>
              <a:endParaRPr kumimoji="0" lang="zh-CN" alt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17416" name="图片 31" descr="底2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507163"/>
            <a:ext cx="9144000" cy="3619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7" name="图片 30" descr="1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500" y="6540500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7418" name="组合 10"/>
          <p:cNvGrpSpPr/>
          <p:nvPr/>
        </p:nvGrpSpPr>
        <p:grpSpPr>
          <a:xfrm>
            <a:off x="7216775" y="6543675"/>
            <a:ext cx="2251075" cy="314325"/>
            <a:chOff x="6928170" y="6518585"/>
            <a:chExt cx="2336709" cy="569094"/>
          </a:xfrm>
        </p:grpSpPr>
        <p:sp>
          <p:nvSpPr>
            <p:cNvPr id="35" name="TextBox 34"/>
            <p:cNvSpPr txBox="1"/>
            <p:nvPr/>
          </p:nvSpPr>
          <p:spPr>
            <a:xfrm>
              <a:off x="6928170" y="6518585"/>
              <a:ext cx="1189795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R="0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kumimoji="0" lang="zh-CN" altLang="en-US" sz="1400" b="1" kern="1200" cap="all" spc="0" normalizeH="0" baseline="0" noProof="0" dirty="0">
                  <a:ln w="0">
                    <a:solidFill>
                      <a:schemeClr val="tx1"/>
                    </a:solidFill>
                  </a:ln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kern="1200" cap="all" spc="0" normalizeH="0" baseline="0" noProof="0" dirty="0">
                <a:ln w="0">
                  <a:solidFill>
                    <a:schemeClr val="tx1"/>
                  </a:solidFill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36" name="直接连接符 35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7904205" y="6529593"/>
              <a:ext cx="1360674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R="0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kumimoji="0" lang="zh-CN" altLang="en-US" sz="1400" b="1" kern="1200" cap="all" spc="0" normalizeH="0" baseline="0" noProof="0" dirty="0">
                  <a:ln w="0">
                    <a:solidFill>
                      <a:schemeClr val="tx1"/>
                    </a:solidFill>
                  </a:ln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kern="1200" cap="all" spc="0" normalizeH="0" baseline="0" noProof="0" dirty="0">
                <a:ln w="0">
                  <a:solidFill>
                    <a:schemeClr val="tx1"/>
                  </a:solidFill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1516" name="组合 25"/>
          <p:cNvGrpSpPr/>
          <p:nvPr/>
        </p:nvGrpSpPr>
        <p:grpSpPr>
          <a:xfrm>
            <a:off x="1090613" y="4359275"/>
            <a:ext cx="7064374" cy="404813"/>
            <a:chOff x="1241425" y="4673600"/>
            <a:chExt cx="7064375" cy="404812"/>
          </a:xfrm>
        </p:grpSpPr>
        <p:sp>
          <p:nvSpPr>
            <p:cNvPr id="30" name="矩形 29">
              <a:hlinkClick r:id="rId1" action="ppaction://hlinksldjump"/>
            </p:cNvPr>
            <p:cNvSpPr/>
            <p:nvPr/>
          </p:nvSpPr>
          <p:spPr>
            <a:xfrm>
              <a:off x="1241425" y="4673600"/>
              <a:ext cx="7064375" cy="4048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50" normalizeH="0" baseline="0" noProof="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       </a:t>
              </a:r>
              <a:r>
                <a:rPr kumimoji="0" lang="en-US" altLang="zh-CN" sz="2400" b="1" i="0" u="none" strike="noStrike" kern="1200" cap="none" spc="50" normalizeH="0" baseline="0" noProof="0" dirty="0">
                  <a:ln w="11430"/>
                  <a:solidFill>
                    <a:srgbClr val="046784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SCENARIO  Personality Clash</a:t>
              </a:r>
              <a:endParaRPr kumimoji="0" lang="zh-CN" altLang="en-US" sz="2400" b="1" i="0" u="none" strike="noStrike" kern="1200" cap="none" spc="50" normalizeH="0" baseline="0" noProof="0" dirty="0">
                <a:ln w="11430"/>
                <a:solidFill>
                  <a:srgbClr val="04678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31" name="圆角矩形 30">
              <a:hlinkClick r:id="" action="ppaction://noaction"/>
            </p:cNvPr>
            <p:cNvSpPr/>
            <p:nvPr/>
          </p:nvSpPr>
          <p:spPr>
            <a:xfrm>
              <a:off x="1244600" y="4699000"/>
              <a:ext cx="755650" cy="355600"/>
            </a:xfrm>
            <a:prstGeom prst="roundRect">
              <a:avLst/>
            </a:prstGeom>
            <a:solidFill>
              <a:srgbClr val="046784"/>
            </a:solidFill>
            <a:ln>
              <a:solidFill>
                <a:srgbClr val="046784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2" charset="-122"/>
                  <a:cs typeface="Arial" panose="020B0604020202020204" pitchFamily="34" charset="0"/>
                </a:rPr>
                <a:t>1.4</a:t>
              </a:r>
              <a:endParaRPr kumimoji="0" lang="zh-CN" altLang="en-US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17423" name="Picture 27">
            <a:hlinkClick r:id="rId9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16000" y="5384800"/>
            <a:ext cx="7172325" cy="504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24" name="Picture 28">
            <a:hlinkClick r:id="rId11"/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28700" y="5918200"/>
            <a:ext cx="7143750" cy="4667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TextBox 8"/>
          <p:cNvSpPr txBox="1"/>
          <p:nvPr/>
        </p:nvSpPr>
        <p:spPr>
          <a:xfrm>
            <a:off x="344488" y="2716213"/>
            <a:ext cx="8628062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   Work with a partner to think of as many personality adjectives as you can, e.g. </a:t>
            </a:r>
            <a:r>
              <a:rPr lang="en-US" altLang="zh-CN" sz="2000" b="1" i="1">
                <a:latin typeface="Arial" panose="020B0604020202020204" pitchFamily="34" charset="0"/>
                <a:ea typeface="宋体" panose="02010600030101010101" pitchFamily="2" charset="-122"/>
              </a:rPr>
              <a:t>friendly, happy, sad.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9458" name="TextBox 6"/>
          <p:cNvSpPr txBox="1"/>
          <p:nvPr/>
        </p:nvSpPr>
        <p:spPr>
          <a:xfrm>
            <a:off x="693738" y="1250950"/>
            <a:ext cx="3422650" cy="822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VOCABULARY:  personality adjectives</a:t>
            </a:r>
            <a:endParaRPr lang="zh-CN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59" name="TextBox 7"/>
          <p:cNvSpPr txBox="1"/>
          <p:nvPr/>
        </p:nvSpPr>
        <p:spPr>
          <a:xfrm>
            <a:off x="368300" y="2628900"/>
            <a:ext cx="6889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en-US" altLang="zh-CN" sz="24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60" name="TextBox 8"/>
          <p:cNvSpPr txBox="1"/>
          <p:nvPr/>
        </p:nvSpPr>
        <p:spPr>
          <a:xfrm>
            <a:off x="341313" y="4010025"/>
            <a:ext cx="8461375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  Choose three adjectives which you think describe your own personality.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9461" name="TextBox 7"/>
          <p:cNvSpPr txBox="1"/>
          <p:nvPr/>
        </p:nvSpPr>
        <p:spPr>
          <a:xfrm>
            <a:off x="368300" y="3922713"/>
            <a:ext cx="68897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en-US" altLang="zh-CN" sz="24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9462" name="组合 5"/>
          <p:cNvGrpSpPr/>
          <p:nvPr/>
        </p:nvGrpSpPr>
        <p:grpSpPr>
          <a:xfrm>
            <a:off x="379413" y="1187450"/>
            <a:ext cx="3603625" cy="908050"/>
            <a:chOff x="285720" y="1357298"/>
            <a:chExt cx="2821099" cy="428628"/>
          </a:xfrm>
        </p:grpSpPr>
        <p:sp>
          <p:nvSpPr>
            <p:cNvPr id="12" name="矩形 11"/>
            <p:cNvSpPr/>
            <p:nvPr/>
          </p:nvSpPr>
          <p:spPr>
            <a:xfrm>
              <a:off x="285720" y="1357298"/>
              <a:ext cx="213757" cy="428628"/>
            </a:xfrm>
            <a:prstGeom prst="rect">
              <a:avLst/>
            </a:prstGeom>
            <a:solidFill>
              <a:srgbClr val="046784"/>
            </a:solidFill>
            <a:ln>
              <a:solidFill>
                <a:srgbClr val="0467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499477" y="1357298"/>
              <a:ext cx="2607342" cy="428628"/>
            </a:xfrm>
            <a:prstGeom prst="rect">
              <a:avLst/>
            </a:prstGeom>
            <a:noFill/>
            <a:ln>
              <a:solidFill>
                <a:srgbClr val="0467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TextBox 3"/>
          <p:cNvSpPr txBox="1"/>
          <p:nvPr/>
        </p:nvSpPr>
        <p:spPr>
          <a:xfrm>
            <a:off x="341313" y="992188"/>
            <a:ext cx="38417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32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06" name="Text Box 7"/>
          <p:cNvSpPr txBox="1"/>
          <p:nvPr/>
        </p:nvSpPr>
        <p:spPr>
          <a:xfrm>
            <a:off x="339725" y="1125538"/>
            <a:ext cx="8839200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  Look at these adjectives connected with personality. Which ones are positive, which are negative and which are neutral?</a:t>
            </a:r>
            <a:endParaRPr lang="zh-CN" altLang="en-US" sz="20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07" name="Rectangle 11"/>
          <p:cNvSpPr/>
          <p:nvPr/>
        </p:nvSpPr>
        <p:spPr>
          <a:xfrm>
            <a:off x="869950" y="1985963"/>
            <a:ext cx="699135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adventurous     ambitious     assertive     bossy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08" name="Rectangle 13"/>
          <p:cNvSpPr/>
          <p:nvPr/>
        </p:nvSpPr>
        <p:spPr>
          <a:xfrm>
            <a:off x="869950" y="2522538"/>
            <a:ext cx="725805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cautious     creative     energetic     generous     moody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09" name="Rectangle 16"/>
          <p:cNvSpPr/>
          <p:nvPr/>
        </p:nvSpPr>
        <p:spPr>
          <a:xfrm>
            <a:off x="874713" y="3144838"/>
            <a:ext cx="87201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err="1">
                <a:latin typeface="Times New Roman" panose="02020603050405020304" pitchFamily="18" charset="0"/>
                <a:ea typeface="宋体" panose="02010600030101010101" pitchFamily="2" charset="-122"/>
              </a:rPr>
              <a:t>organised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    quiet     reliable     sensible     sensitive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0" name="Rectangle 17"/>
          <p:cNvSpPr/>
          <p:nvPr/>
        </p:nvSpPr>
        <p:spPr>
          <a:xfrm>
            <a:off x="868363" y="3811588"/>
            <a:ext cx="82756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serious     sociable     talkative     thoughtful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7258435" y="5858554"/>
            <a:ext cx="785816" cy="357188"/>
          </a:xfrm>
          <a:prstGeom prst="roundRect">
            <a:avLst/>
          </a:prstGeom>
          <a:solidFill>
            <a:srgbClr val="B2741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8126859" y="5861434"/>
            <a:ext cx="785818" cy="357188"/>
          </a:xfrm>
          <a:prstGeom prst="roundRect">
            <a:avLst/>
          </a:prstGeom>
          <a:solidFill>
            <a:srgbClr val="04678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81063" y="4519613"/>
            <a:ext cx="6269037" cy="16160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Positive: adventurous; ambitious; creative; energetic; generous; </a:t>
            </a:r>
            <a:r>
              <a:rPr lang="en-US" altLang="zh-CN" sz="200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organised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; reliable; sensible; sensitive; sociable; thoughtful</a:t>
            </a:r>
            <a:endParaRPr lang="en-US" altLang="zh-CN" sz="20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Negative: bossy; moody </a:t>
            </a:r>
            <a:endParaRPr lang="en-US" altLang="zh-CN" sz="20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Neutral: assertive; cautious; quiet; serious; talkative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0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charRg st="0" end="1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128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charRg st="128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152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charRg st="152" end="2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0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128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152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TextBox 3"/>
          <p:cNvSpPr txBox="1"/>
          <p:nvPr/>
        </p:nvSpPr>
        <p:spPr>
          <a:xfrm>
            <a:off x="312738" y="1130300"/>
            <a:ext cx="792162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32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en-US" altLang="zh-CN" sz="24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554" name="TextBox 4"/>
          <p:cNvSpPr txBox="1"/>
          <p:nvPr/>
        </p:nvSpPr>
        <p:spPr>
          <a:xfrm>
            <a:off x="333375" y="1265238"/>
            <a:ext cx="8894763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   Match words 1–6 with words a–f to make compound adjectives connected with character.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3555" name="TextBox 5"/>
          <p:cNvSpPr txBox="1"/>
          <p:nvPr/>
        </p:nvSpPr>
        <p:spPr>
          <a:xfrm>
            <a:off x="1558925" y="2143125"/>
            <a:ext cx="8004175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1 easy-                                    a) willed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56" name="TextBox 6"/>
          <p:cNvSpPr txBox="1"/>
          <p:nvPr/>
        </p:nvSpPr>
        <p:spPr>
          <a:xfrm>
            <a:off x="1557338" y="2714625"/>
            <a:ext cx="8266112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2 open-                                    b) confident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57" name="TextBox 7"/>
          <p:cNvSpPr txBox="1"/>
          <p:nvPr/>
        </p:nvSpPr>
        <p:spPr>
          <a:xfrm>
            <a:off x="1557338" y="3286125"/>
            <a:ext cx="5319712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3 even-                                    c) going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58" name="TextBox 8"/>
          <p:cNvSpPr txBox="1"/>
          <p:nvPr/>
        </p:nvSpPr>
        <p:spPr>
          <a:xfrm>
            <a:off x="1557338" y="3884613"/>
            <a:ext cx="6538912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4 hard-                                    d) minded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59" name="TextBox 9"/>
          <p:cNvSpPr txBox="1"/>
          <p:nvPr/>
        </p:nvSpPr>
        <p:spPr>
          <a:xfrm>
            <a:off x="1557338" y="4500563"/>
            <a:ext cx="63198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5 self-                                      e) tempered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0" name="TextBox 10"/>
          <p:cNvSpPr txBox="1"/>
          <p:nvPr/>
        </p:nvSpPr>
        <p:spPr>
          <a:xfrm>
            <a:off x="1549400" y="5118100"/>
            <a:ext cx="73914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6 strong-                                  f) working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>
            <a:off x="2616200" y="2406650"/>
            <a:ext cx="2667000" cy="1155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2616200" y="2984500"/>
            <a:ext cx="2667000" cy="1155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571750" y="3606800"/>
            <a:ext cx="2844800" cy="1244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2527300" y="4184650"/>
            <a:ext cx="2844800" cy="1244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flipV="1">
            <a:off x="2482850" y="2984500"/>
            <a:ext cx="2800350" cy="18224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rot="5400000" flipH="1" flipV="1">
            <a:off x="2505075" y="2695575"/>
            <a:ext cx="3022600" cy="24447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圆角矩形 21"/>
          <p:cNvSpPr/>
          <p:nvPr/>
        </p:nvSpPr>
        <p:spPr>
          <a:xfrm>
            <a:off x="7258435" y="5858554"/>
            <a:ext cx="785816" cy="357188"/>
          </a:xfrm>
          <a:prstGeom prst="roundRect">
            <a:avLst/>
          </a:prstGeom>
          <a:solidFill>
            <a:srgbClr val="B2741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8126859" y="5861434"/>
            <a:ext cx="785818" cy="357188"/>
          </a:xfrm>
          <a:prstGeom prst="roundRect">
            <a:avLst/>
          </a:prstGeom>
          <a:solidFill>
            <a:srgbClr val="04678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TextBox 9"/>
          <p:cNvSpPr txBox="1"/>
          <p:nvPr/>
        </p:nvSpPr>
        <p:spPr>
          <a:xfrm>
            <a:off x="882650" y="3900488"/>
            <a:ext cx="6302375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A person who </a:t>
            </a:r>
            <a:r>
              <a:rPr lang="en-US" altLang="zh-CN" sz="240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2" name="TextBox 10"/>
          <p:cNvSpPr txBox="1"/>
          <p:nvPr/>
        </p:nvSpPr>
        <p:spPr>
          <a:xfrm>
            <a:off x="882650" y="4406900"/>
            <a:ext cx="77343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1 does not easily become angry: </a:t>
            </a:r>
            <a:r>
              <a:rPr lang="en-US" altLang="zh-CN" sz="2400" i="1" u="sng">
                <a:latin typeface="Times New Roman" panose="02020603050405020304" pitchFamily="18" charset="0"/>
                <a:ea typeface="宋体" panose="02010600030101010101" pitchFamily="2" charset="-122"/>
              </a:rPr>
              <a:t>even-tempered.</a:t>
            </a:r>
            <a:endParaRPr lang="zh-CN" altLang="en-US" sz="24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3" name="Text Box 23"/>
          <p:cNvSpPr txBox="1"/>
          <p:nvPr/>
        </p:nvSpPr>
        <p:spPr>
          <a:xfrm>
            <a:off x="373063" y="1838325"/>
            <a:ext cx="8402637" cy="1016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 b="1">
                <a:solidFill>
                  <a:srgbClr val="A32048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                </a:t>
            </a:r>
            <a:r>
              <a:rPr lang="en-US" altLang="zh-CN" sz="2000" b="1">
                <a:solidFill>
                  <a:srgbClr val="B2741A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Word stress  </a:t>
            </a:r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On which part of the compound adjective in Exercise 3a does the stress fall? Listen and check, then repeat the words.</a:t>
            </a:r>
            <a:endParaRPr lang="zh-CN" altLang="en-US" sz="20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4" name="TextBox 7"/>
          <p:cNvSpPr txBox="1"/>
          <p:nvPr/>
        </p:nvSpPr>
        <p:spPr>
          <a:xfrm>
            <a:off x="304800" y="2984500"/>
            <a:ext cx="68897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32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5" name="Text Box 27"/>
          <p:cNvSpPr txBox="1"/>
          <p:nvPr/>
        </p:nvSpPr>
        <p:spPr>
          <a:xfrm>
            <a:off x="882650" y="3114675"/>
            <a:ext cx="7397750" cy="7080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Match the meanings below with a compound adjective from Exercise 3a.</a:t>
            </a:r>
            <a:endParaRPr lang="zh-CN" altLang="en-US" sz="20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6" name="TextBox 10"/>
          <p:cNvSpPr txBox="1"/>
          <p:nvPr/>
        </p:nvSpPr>
        <p:spPr>
          <a:xfrm>
            <a:off x="882650" y="5011738"/>
            <a:ext cx="786765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2 is determined to do what they want: ___________ . </a:t>
            </a:r>
            <a:endParaRPr lang="zh-CN" altLang="en-US" sz="24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7" name="TextBox 10"/>
          <p:cNvSpPr txBox="1"/>
          <p:nvPr/>
        </p:nvSpPr>
        <p:spPr>
          <a:xfrm>
            <a:off x="882650" y="5651500"/>
            <a:ext cx="786765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3 is not easily upset or annoyed: __________.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8" name="Text Box 20"/>
          <p:cNvSpPr txBox="1"/>
          <p:nvPr/>
        </p:nvSpPr>
        <p:spPr>
          <a:xfrm>
            <a:off x="341313" y="1206500"/>
            <a:ext cx="2070100" cy="457200"/>
          </a:xfrm>
          <a:prstGeom prst="rect">
            <a:avLst/>
          </a:prstGeom>
          <a:solidFill>
            <a:srgbClr val="B2741A"/>
          </a:solidFill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pronunciation</a:t>
            </a:r>
            <a:endParaRPr lang="en-US" altLang="zh-CN" sz="240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9" name="TextBox 7"/>
          <p:cNvSpPr txBox="1"/>
          <p:nvPr/>
        </p:nvSpPr>
        <p:spPr>
          <a:xfrm>
            <a:off x="341313" y="1695450"/>
            <a:ext cx="68897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>
                <a:solidFill>
                  <a:srgbClr val="B2741A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en-US" altLang="zh-CN" sz="2400" b="1">
                <a:solidFill>
                  <a:srgbClr val="B2741A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zh-CN" altLang="en-US" sz="2400" b="1" dirty="0">
              <a:solidFill>
                <a:srgbClr val="B2741A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5610" name="矩形 27"/>
          <p:cNvSpPr/>
          <p:nvPr/>
        </p:nvSpPr>
        <p:spPr>
          <a:xfrm>
            <a:off x="952500" y="1849438"/>
            <a:ext cx="541338" cy="290512"/>
          </a:xfrm>
          <a:prstGeom prst="rect">
            <a:avLst/>
          </a:prstGeom>
          <a:solidFill>
            <a:srgbClr val="B2741A"/>
          </a:solidFill>
          <a:ln w="25400">
            <a:noFill/>
          </a:ln>
        </p:spPr>
        <p:txBody>
          <a:bodyPr anchor="ctr"/>
          <a:p>
            <a:pPr algn="ctr"/>
            <a:r>
              <a:rPr lang="en-US" altLang="zh-CN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2.2</a:t>
            </a:r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94350" y="5029200"/>
            <a:ext cx="1951038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strong-willed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76813" y="5651500"/>
            <a:ext cx="19510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easy-going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7258435" y="5858554"/>
            <a:ext cx="785816" cy="357188"/>
          </a:xfrm>
          <a:prstGeom prst="roundRect">
            <a:avLst/>
          </a:prstGeom>
          <a:solidFill>
            <a:srgbClr val="B2741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8126859" y="5861434"/>
            <a:ext cx="785818" cy="357188"/>
          </a:xfrm>
          <a:prstGeom prst="roundRect">
            <a:avLst/>
          </a:prstGeom>
          <a:solidFill>
            <a:srgbClr val="04678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5615" name="图片 19" descr="55.png">
            <a:hlinkClick r:id="rId1" action="ppaction://program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550" y="2498725"/>
            <a:ext cx="889000" cy="3063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动作按钮: 声音 1">
            <a:hlinkClick r:id="rId3" action="ppaction://program">
              <a:snd r:embed="rId4" name="applause.wav"/>
            </a:hlinkClick>
          </p:cNvPr>
          <p:cNvSpPr/>
          <p:nvPr/>
        </p:nvSpPr>
        <p:spPr>
          <a:xfrm>
            <a:off x="1698625" y="1849438"/>
            <a:ext cx="485775" cy="290513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5" grpId="0"/>
      <p:bldP spid="1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TextBox 7"/>
          <p:cNvSpPr txBox="1"/>
          <p:nvPr/>
        </p:nvSpPr>
        <p:spPr>
          <a:xfrm>
            <a:off x="325438" y="4160838"/>
            <a:ext cx="68897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4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0" name="TextBox 9"/>
          <p:cNvSpPr txBox="1"/>
          <p:nvPr/>
        </p:nvSpPr>
        <p:spPr>
          <a:xfrm>
            <a:off x="344488" y="4140200"/>
            <a:ext cx="8583612" cy="823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 Think of people you know and one or two adjectives to describe each person. Explain why you describe them like this. Give examples.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7651" name="TextBox 10"/>
          <p:cNvSpPr txBox="1"/>
          <p:nvPr/>
        </p:nvSpPr>
        <p:spPr>
          <a:xfrm>
            <a:off x="868363" y="1649413"/>
            <a:ext cx="801528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4 accepts other ideas and opinions: ____________.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2" name="TextBox 12"/>
          <p:cNvSpPr txBox="1"/>
          <p:nvPr/>
        </p:nvSpPr>
        <p:spPr>
          <a:xfrm>
            <a:off x="871538" y="2298700"/>
            <a:ext cx="7478712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5 makes a lot of effort: ____________.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3" name="TextBox 13"/>
          <p:cNvSpPr txBox="1"/>
          <p:nvPr/>
        </p:nvSpPr>
        <p:spPr>
          <a:xfrm>
            <a:off x="871538" y="2967038"/>
            <a:ext cx="8456612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6 believes in their own success: ____________.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283200" y="1651000"/>
            <a:ext cx="17907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open-minded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771900" y="2287588"/>
            <a:ext cx="1843088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hard-working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883150" y="2974975"/>
            <a:ext cx="1874838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self-confident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7258435" y="5858554"/>
            <a:ext cx="785816" cy="357188"/>
          </a:xfrm>
          <a:prstGeom prst="roundRect">
            <a:avLst/>
          </a:prstGeom>
          <a:solidFill>
            <a:srgbClr val="B2741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8126859" y="5861434"/>
            <a:ext cx="785818" cy="357188"/>
          </a:xfrm>
          <a:prstGeom prst="roundRect">
            <a:avLst/>
          </a:prstGeom>
          <a:solidFill>
            <a:srgbClr val="04678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10" grpId="0"/>
      <p:bldP spid="1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TextBox 6"/>
          <p:cNvSpPr txBox="1"/>
          <p:nvPr/>
        </p:nvSpPr>
        <p:spPr>
          <a:xfrm>
            <a:off x="563563" y="1184275"/>
            <a:ext cx="23574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 LISTENING</a:t>
            </a:r>
            <a:endParaRPr lang="zh-CN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698" name="TextBox 7"/>
          <p:cNvSpPr txBox="1"/>
          <p:nvPr/>
        </p:nvSpPr>
        <p:spPr>
          <a:xfrm>
            <a:off x="325438" y="1824038"/>
            <a:ext cx="68897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en-US" altLang="zh-CN" sz="24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699" name="TextBox 9"/>
          <p:cNvSpPr txBox="1"/>
          <p:nvPr/>
        </p:nvSpPr>
        <p:spPr>
          <a:xfrm>
            <a:off x="344488" y="1800225"/>
            <a:ext cx="8799512" cy="823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 Look at the people in the photos below. What kind of personality do you think each person has?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9700" name="TextBox 7"/>
          <p:cNvSpPr txBox="1"/>
          <p:nvPr/>
        </p:nvSpPr>
        <p:spPr>
          <a:xfrm>
            <a:off x="349250" y="5229225"/>
            <a:ext cx="6889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en-US" altLang="zh-CN" sz="24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20750" y="5354638"/>
            <a:ext cx="501650" cy="32226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2.3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702" name="TextBox 9"/>
          <p:cNvSpPr txBox="1"/>
          <p:nvPr/>
        </p:nvSpPr>
        <p:spPr>
          <a:xfrm>
            <a:off x="349250" y="5235575"/>
            <a:ext cx="8794750" cy="823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               Listen to the three people talking. Was your description of them accurate? A speaks first.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9703" name="矩形 30"/>
          <p:cNvSpPr/>
          <p:nvPr/>
        </p:nvSpPr>
        <p:spPr>
          <a:xfrm>
            <a:off x="881063" y="4632325"/>
            <a:ext cx="800258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i="1">
                <a:latin typeface="Times New Roman" panose="02020603050405020304" pitchFamily="18" charset="0"/>
                <a:ea typeface="宋体" panose="02010600030101010101" pitchFamily="2" charset="-122"/>
              </a:rPr>
              <a:t>I think A is nice. She looks very easy-going and relaxed </a:t>
            </a:r>
            <a:r>
              <a:rPr lang="en-US" altLang="zh-CN" sz="2400" i="1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9704" name="Picture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6013" y="2798763"/>
            <a:ext cx="1512887" cy="1689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9705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2798763"/>
            <a:ext cx="1466850" cy="1689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9706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5750" y="2798763"/>
            <a:ext cx="1466850" cy="168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" name="矩形 16"/>
          <p:cNvSpPr/>
          <p:nvPr/>
        </p:nvSpPr>
        <p:spPr bwMode="auto">
          <a:xfrm>
            <a:off x="346075" y="1143000"/>
            <a:ext cx="301625" cy="5715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647700" y="1143000"/>
            <a:ext cx="1879600" cy="5715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9709" name="图片 19" descr="55.png">
            <a:hlinkClick r:id="rId4" action="ppaction://program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1513" y="5721350"/>
            <a:ext cx="889000" cy="306388"/>
          </a:xfrm>
          <a:prstGeom prst="rect">
            <a:avLst/>
          </a:prstGeom>
          <a:noFill/>
          <a:ln w="9525">
            <a:noFill/>
          </a:ln>
        </p:spPr>
      </p:pic>
    </p:spTree>
    <p:controls>
      <mc:AlternateContent xmlns:mc="http://schemas.openxmlformats.org/markup-compatibility/2006">
        <mc:Choice xmlns:v="urn:schemas-microsoft-com:vml" Requires="v">
          <p:control spid="29710" name="" r:id="rId6" imgW="495300" imgH="330200"/>
        </mc:Choice>
        <mc:Fallback>
          <p:control name="" r:id="rId6" imgW="495300" imgH="330200">
            <p:pic>
              <p:nvPicPr>
                <p:cNvPr id="0" name="ShockwaveFlash1"/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525588" y="5394325"/>
                  <a:ext cx="495300" cy="3302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TextBox 6"/>
          <p:cNvSpPr txBox="1"/>
          <p:nvPr/>
        </p:nvSpPr>
        <p:spPr>
          <a:xfrm>
            <a:off x="563563" y="1184275"/>
            <a:ext cx="23574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 READING</a:t>
            </a:r>
            <a:endParaRPr lang="zh-CN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6" name="TextBox 7"/>
          <p:cNvSpPr txBox="1"/>
          <p:nvPr/>
        </p:nvSpPr>
        <p:spPr>
          <a:xfrm>
            <a:off x="349250" y="2000250"/>
            <a:ext cx="6889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6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747" name="TextBox 9"/>
          <p:cNvSpPr txBox="1"/>
          <p:nvPr/>
        </p:nvSpPr>
        <p:spPr>
          <a:xfrm>
            <a:off x="344488" y="2051050"/>
            <a:ext cx="8799512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   The psychiatrist Carl Jung described two personality types. Look at these adjectives and put them into two categories to show two different character types.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1748" name="矩形 16"/>
          <p:cNvSpPr/>
          <p:nvPr/>
        </p:nvSpPr>
        <p:spPr>
          <a:xfrm>
            <a:off x="881063" y="3162300"/>
            <a:ext cx="729138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adventurous        cautious        quiet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矩形 17"/>
          <p:cNvSpPr/>
          <p:nvPr/>
        </p:nvSpPr>
        <p:spPr>
          <a:xfrm>
            <a:off x="881063" y="3786188"/>
            <a:ext cx="729138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Self-confident        talkative        thoughtful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0" name="TextBox 7"/>
          <p:cNvSpPr txBox="1"/>
          <p:nvPr/>
        </p:nvSpPr>
        <p:spPr>
          <a:xfrm>
            <a:off x="325438" y="4445000"/>
            <a:ext cx="6889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r>
              <a:rPr lang="en-US" altLang="zh-CN" sz="24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751" name="TextBox 9"/>
          <p:cNvSpPr txBox="1"/>
          <p:nvPr/>
        </p:nvSpPr>
        <p:spPr>
          <a:xfrm>
            <a:off x="344488" y="4540250"/>
            <a:ext cx="8799512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   </a:t>
            </a:r>
            <a:r>
              <a:rPr lang="en-US" altLang="zh-CN" sz="2000" b="1">
                <a:latin typeface="Arial" panose="020B0604020202020204" pitchFamily="34" charset="0"/>
                <a:ea typeface="Arial Unicode MS" pitchFamily="34" charset="-122"/>
              </a:rPr>
              <a:t>Read the encyclopedia entry about Jung quickly and check your answer to Exercise 6.</a:t>
            </a:r>
            <a:endParaRPr lang="zh-CN" altLang="en-US" sz="2000" b="1" dirty="0">
              <a:latin typeface="Arial" panose="020B0604020202020204" pitchFamily="34" charset="0"/>
              <a:ea typeface="Arial Unicode MS" pitchFamily="34" charset="-122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385763" y="1143000"/>
            <a:ext cx="261938" cy="5715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647700" y="1143000"/>
            <a:ext cx="1746250" cy="5715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7258435" y="5858554"/>
            <a:ext cx="785816" cy="357188"/>
          </a:xfrm>
          <a:prstGeom prst="roundRect">
            <a:avLst/>
          </a:prstGeom>
          <a:solidFill>
            <a:srgbClr val="B2741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8126859" y="5861434"/>
            <a:ext cx="785818" cy="357188"/>
          </a:xfrm>
          <a:prstGeom prst="roundRect">
            <a:avLst/>
          </a:prstGeom>
          <a:solidFill>
            <a:srgbClr val="04678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82650" y="5354638"/>
            <a:ext cx="6356350" cy="822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Extroverts: self-confident; talkative; adventurous</a:t>
            </a:r>
            <a:endParaRPr lang="en-US" altLang="zh-CN" sz="24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Introverts: thoughtful; quiet; cautious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charRg st="51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charRg st="51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charRg st="51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首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.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.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.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.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.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6195</Words>
  <Application>WPS 演示</Application>
  <PresentationFormat>在屏幕上显示</PresentationFormat>
  <Paragraphs>285</Paragraphs>
  <Slides>15</Slides>
  <Notes>70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9</vt:i4>
      </vt:variant>
      <vt:variant>
        <vt:lpstr>幻灯片标题</vt:lpstr>
      </vt:variant>
      <vt:variant>
        <vt:i4>15</vt:i4>
      </vt:variant>
    </vt:vector>
  </HeadingPairs>
  <TitlesOfParts>
    <vt:vector size="34" baseType="lpstr">
      <vt:lpstr>Arial</vt:lpstr>
      <vt:lpstr>宋体</vt:lpstr>
      <vt:lpstr>Wingdings</vt:lpstr>
      <vt:lpstr>Calibri</vt:lpstr>
      <vt:lpstr>Times New Roman</vt:lpstr>
      <vt:lpstr>Arial Unicode MS</vt:lpstr>
      <vt:lpstr>华文新魏</vt:lpstr>
      <vt:lpstr>黑体</vt:lpstr>
      <vt:lpstr>微软雅黑</vt:lpstr>
      <vt:lpstr>Arial Unicode MS</vt:lpstr>
      <vt:lpstr>首页</vt:lpstr>
      <vt:lpstr>1.1</vt:lpstr>
      <vt:lpstr>1.2</vt:lpstr>
      <vt:lpstr>1.3</vt:lpstr>
      <vt:lpstr>1.4</vt:lpstr>
      <vt:lpstr>1.5</vt:lpstr>
      <vt:lpstr>自定义设计方案</vt:lpstr>
      <vt:lpstr>1_自定义设计方案</vt:lpstr>
      <vt:lpstr>3_自定义设计方案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语中漫步1386306179</cp:lastModifiedBy>
  <cp:revision>555</cp:revision>
  <dcterms:created xsi:type="dcterms:W3CDTF">2020-10-21T01:43:06Z</dcterms:created>
  <dcterms:modified xsi:type="dcterms:W3CDTF">2020-10-29T02:20:14Z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2052-11.1.0.10072</vt:lpwstr>
  </property>
</Properties>
</file>