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 id="2147483652" r:id="rId4"/>
    <p:sldMasterId id="2147483655" r:id="rId5"/>
    <p:sldMasterId id="2147483657" r:id="rId6"/>
    <p:sldMasterId id="2147483660" r:id="rId7"/>
    <p:sldMasterId id="2147483662" r:id="rId8"/>
    <p:sldMasterId id="2147483664" r:id="rId9"/>
    <p:sldMasterId id="2147483666" r:id="rId10"/>
  </p:sldMasterIdLst>
  <p:notesMasterIdLst>
    <p:notesMasterId r:id="rId12"/>
  </p:notesMasterIdLst>
  <p:handoutMasterIdLst>
    <p:handoutMasterId r:id="rId29"/>
  </p:handoutMasterIdLst>
  <p:sldIdLst>
    <p:sldId id="257" r:id="rId11"/>
    <p:sldId id="351" r:id="rId13"/>
    <p:sldId id="418" r:id="rId14"/>
    <p:sldId id="470" r:id="rId15"/>
    <p:sldId id="432" r:id="rId16"/>
    <p:sldId id="433" r:id="rId17"/>
    <p:sldId id="419" r:id="rId18"/>
    <p:sldId id="548" r:id="rId19"/>
    <p:sldId id="549" r:id="rId20"/>
    <p:sldId id="550" r:id="rId21"/>
    <p:sldId id="551" r:id="rId22"/>
    <p:sldId id="434" r:id="rId23"/>
    <p:sldId id="420" r:id="rId24"/>
    <p:sldId id="435" r:id="rId25"/>
    <p:sldId id="436" r:id="rId26"/>
    <p:sldId id="440" r:id="rId27"/>
    <p:sldId id="441" r:id="rId28"/>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900CC"/>
    <a:srgbClr val="046784"/>
    <a:srgbClr val="EAEAEA"/>
    <a:srgbClr val="B2741A"/>
    <a:srgbClr val="E39E3D"/>
    <a:srgbClr val="FFFFFF"/>
    <a:srgbClr val="FDFE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39"/>
    <p:restoredTop sz="95434"/>
  </p:normalViewPr>
  <p:slideViewPr>
    <p:cSldViewPr showGuides="1">
      <p:cViewPr>
        <p:scale>
          <a:sx n="100" d="100"/>
          <a:sy n="100" d="100"/>
        </p:scale>
        <p:origin x="-684" y="300"/>
      </p:cViewPr>
      <p:guideLst>
        <p:guide orient="horz" pos="3289"/>
        <p:guide orient="horz" pos="732"/>
        <p:guide pos="555"/>
        <p:guide pos="5177"/>
        <p:guide pos="243"/>
        <p:guide pos="5573"/>
      </p:guideLst>
    </p:cSldViewPr>
  </p:slideViewPr>
  <p:notesTextViewPr>
    <p:cViewPr>
      <p:scale>
        <a:sx n="100" d="100"/>
        <a:sy n="100" d="100"/>
      </p:scale>
      <p:origin x="0" y="0"/>
    </p:cViewPr>
  </p:notesTextViewPr>
  <p:sorterViewPr showFormatting="0">
    <p:cViewPr>
      <p:scale>
        <a:sx n="100" d="100"/>
        <a:sy n="100" d="100"/>
      </p:scale>
      <p:origin x="0" y="6408"/>
    </p:cViewPr>
  </p:sorterViewPr>
  <p:gridSpacing cx="45004" cy="45004"/>
</p:viewPr>
</file>

<file path=ppt/_rels/presentation.xml.rels><?xml version="1.0" encoding="UTF-8" standalone="yes"?>
<Relationships xmlns="http://schemas.openxmlformats.org/package/2006/relationships"><Relationship Id="rId9" Type="http://schemas.openxmlformats.org/officeDocument/2006/relationships/slideMaster" Target="slideMasters/slideMaster8.xml"/><Relationship Id="rId8" Type="http://schemas.openxmlformats.org/officeDocument/2006/relationships/slideMaster" Target="slideMasters/slideMaster7.xml"/><Relationship Id="rId7" Type="http://schemas.openxmlformats.org/officeDocument/2006/relationships/slideMaster" Target="slideMasters/slideMaster6.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handoutMaster" Target="handoutMasters/handoutMaster1.xml"/><Relationship Id="rId28" Type="http://schemas.openxmlformats.org/officeDocument/2006/relationships/slide" Target="slides/slide17.xml"/><Relationship Id="rId27" Type="http://schemas.openxmlformats.org/officeDocument/2006/relationships/slide" Target="slides/slide16.xml"/><Relationship Id="rId26" Type="http://schemas.openxmlformats.org/officeDocument/2006/relationships/slide" Target="slides/slide15.xml"/><Relationship Id="rId25" Type="http://schemas.openxmlformats.org/officeDocument/2006/relationships/slide" Target="slides/slide14.xml"/><Relationship Id="rId24" Type="http://schemas.openxmlformats.org/officeDocument/2006/relationships/slide" Target="slides/slide13.xml"/><Relationship Id="rId23" Type="http://schemas.openxmlformats.org/officeDocument/2006/relationships/slide" Target="slides/slide12.xml"/><Relationship Id="rId22" Type="http://schemas.openxmlformats.org/officeDocument/2006/relationships/slide" Target="slides/slide11.xml"/><Relationship Id="rId21" Type="http://schemas.openxmlformats.org/officeDocument/2006/relationships/slide" Target="slides/slide10.xml"/><Relationship Id="rId20" Type="http://schemas.openxmlformats.org/officeDocument/2006/relationships/slide" Target="slides/slide9.xml"/><Relationship Id="rId2" Type="http://schemas.openxmlformats.org/officeDocument/2006/relationships/theme" Target="theme/theme1.xml"/><Relationship Id="rId19" Type="http://schemas.openxmlformats.org/officeDocument/2006/relationships/slide" Target="slides/slide8.xml"/><Relationship Id="rId18" Type="http://schemas.openxmlformats.org/officeDocument/2006/relationships/slide" Target="slides/slide7.xml"/><Relationship Id="rId17" Type="http://schemas.openxmlformats.org/officeDocument/2006/relationships/slide" Target="slides/slide6.xml"/><Relationship Id="rId16" Type="http://schemas.openxmlformats.org/officeDocument/2006/relationships/slide" Target="slides/slide5.xml"/><Relationship Id="rId15" Type="http://schemas.openxmlformats.org/officeDocument/2006/relationships/slide" Target="slides/slide4.xml"/><Relationship Id="rId14" Type="http://schemas.openxmlformats.org/officeDocument/2006/relationships/slide" Target="slides/slide3.xml"/><Relationship Id="rId13" Type="http://schemas.openxmlformats.org/officeDocument/2006/relationships/slide" Target="slides/slide2.xml"/><Relationship Id="rId12" Type="http://schemas.openxmlformats.org/officeDocument/2006/relationships/notesMaster" Target="notesMasters/notesMaster1.xml"/><Relationship Id="rId11" Type="http://schemas.openxmlformats.org/officeDocument/2006/relationships/slide" Target="slides/slide1.xml"/><Relationship Id="rId10" Type="http://schemas.openxmlformats.org/officeDocument/2006/relationships/slideMaster" Target="slideMasters/slideMaster9.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8B72407-9B33-4265-88A0-8046884C9600}"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1EC68B1-1D2B-4F79-9398-3EF388322C64}"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幻灯片图像占位符 1"/>
          <p:cNvSpPr>
            <a:spLocks noGrp="1" noRot="1" noChangeAspect="1" noTextEdit="1"/>
          </p:cNvSpPr>
          <p:nvPr>
            <p:ph type="sldImg"/>
          </p:nvPr>
        </p:nvSpPr>
        <p:spPr>
          <a:ln>
            <a:solidFill>
              <a:srgbClr val="000000"/>
            </a:solidFill>
            <a:miter/>
          </a:ln>
        </p:spPr>
      </p:sp>
      <p:sp>
        <p:nvSpPr>
          <p:cNvPr id="1843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843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6977" name="幻灯片图像占位符 1"/>
          <p:cNvSpPr>
            <a:spLocks noGrp="1" noRot="1" noChangeAspect="1" noTextEdit="1"/>
          </p:cNvSpPr>
          <p:nvPr>
            <p:ph type="sldImg"/>
          </p:nvPr>
        </p:nvSpPr>
        <p:spPr>
          <a:ln>
            <a:solidFill>
              <a:srgbClr val="000000"/>
            </a:solidFill>
            <a:miter/>
          </a:ln>
        </p:spPr>
      </p:sp>
      <p:sp>
        <p:nvSpPr>
          <p:cNvPr id="126978"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26979"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9025" name="幻灯片图像占位符 1"/>
          <p:cNvSpPr>
            <a:spLocks noGrp="1" noRot="1" noChangeAspect="1" noTextEdit="1"/>
          </p:cNvSpPr>
          <p:nvPr>
            <p:ph type="sldImg"/>
          </p:nvPr>
        </p:nvSpPr>
        <p:spPr>
          <a:ln>
            <a:solidFill>
              <a:srgbClr val="000000"/>
            </a:solidFill>
            <a:miter/>
          </a:ln>
        </p:spPr>
      </p:sp>
      <p:sp>
        <p:nvSpPr>
          <p:cNvPr id="129026"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29027"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1073" name="幻灯片图像占位符 1"/>
          <p:cNvSpPr>
            <a:spLocks noGrp="1" noRot="1" noChangeAspect="1" noTextEdit="1"/>
          </p:cNvSpPr>
          <p:nvPr>
            <p:ph type="sldImg"/>
          </p:nvPr>
        </p:nvSpPr>
        <p:spPr>
          <a:ln>
            <a:solidFill>
              <a:srgbClr val="000000"/>
            </a:solidFill>
            <a:miter/>
          </a:ln>
        </p:spPr>
      </p:sp>
      <p:sp>
        <p:nvSpPr>
          <p:cNvPr id="13107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3107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21" name="幻灯片图像占位符 1"/>
          <p:cNvSpPr>
            <a:spLocks noGrp="1" noRot="1" noChangeAspect="1" noTextEdit="1"/>
          </p:cNvSpPr>
          <p:nvPr>
            <p:ph type="sldImg"/>
          </p:nvPr>
        </p:nvSpPr>
        <p:spPr>
          <a:ln>
            <a:solidFill>
              <a:srgbClr val="000000"/>
            </a:solidFill>
            <a:miter/>
          </a:ln>
        </p:spPr>
      </p:sp>
      <p:sp>
        <p:nvSpPr>
          <p:cNvPr id="13312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3312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幻灯片图像占位符 1"/>
          <p:cNvSpPr>
            <a:spLocks noGrp="1" noRot="1" noChangeAspect="1" noTextEdit="1"/>
          </p:cNvSpPr>
          <p:nvPr>
            <p:ph type="sldImg"/>
          </p:nvPr>
        </p:nvSpPr>
        <p:spPr>
          <a:ln>
            <a:solidFill>
              <a:srgbClr val="000000"/>
            </a:solidFill>
            <a:miter/>
          </a:ln>
        </p:spPr>
      </p:sp>
      <p:sp>
        <p:nvSpPr>
          <p:cNvPr id="2048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2048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fld>
            <a:endParaRPr lang="zh-CN"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1" name="幻灯片图像占位符 1"/>
          <p:cNvSpPr>
            <a:spLocks noGrp="1" noRot="1" noChangeAspect="1" noTextEdit="1"/>
          </p:cNvSpPr>
          <p:nvPr>
            <p:ph type="sldImg"/>
          </p:nvPr>
        </p:nvSpPr>
        <p:spPr>
          <a:ln>
            <a:solidFill>
              <a:srgbClr val="000000"/>
            </a:solidFill>
            <a:miter/>
          </a:ln>
        </p:spPr>
      </p:sp>
      <p:sp>
        <p:nvSpPr>
          <p:cNvPr id="11264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1264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89" name="幻灯片图像占位符 1"/>
          <p:cNvSpPr>
            <a:spLocks noGrp="1" noRot="1" noChangeAspect="1" noTextEdit="1"/>
          </p:cNvSpPr>
          <p:nvPr>
            <p:ph type="sldImg"/>
          </p:nvPr>
        </p:nvSpPr>
        <p:spPr>
          <a:ln>
            <a:solidFill>
              <a:srgbClr val="000000"/>
            </a:solidFill>
            <a:miter/>
          </a:ln>
        </p:spPr>
      </p:sp>
      <p:sp>
        <p:nvSpPr>
          <p:cNvPr id="114690"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14691"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37" name="幻灯片图像占位符 1"/>
          <p:cNvSpPr>
            <a:spLocks noGrp="1" noRot="1" noChangeAspect="1" noTextEdit="1"/>
          </p:cNvSpPr>
          <p:nvPr>
            <p:ph type="sldImg"/>
          </p:nvPr>
        </p:nvSpPr>
        <p:spPr>
          <a:ln>
            <a:solidFill>
              <a:srgbClr val="000000"/>
            </a:solidFill>
            <a:miter/>
          </a:ln>
        </p:spPr>
      </p:sp>
      <p:sp>
        <p:nvSpPr>
          <p:cNvPr id="116738"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16739"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8785" name="幻灯片图像占位符 1"/>
          <p:cNvSpPr>
            <a:spLocks noGrp="1" noRot="1" noChangeAspect="1" noTextEdit="1"/>
          </p:cNvSpPr>
          <p:nvPr>
            <p:ph type="sldImg"/>
          </p:nvPr>
        </p:nvSpPr>
        <p:spPr>
          <a:ln>
            <a:solidFill>
              <a:srgbClr val="000000"/>
            </a:solidFill>
            <a:miter/>
          </a:ln>
        </p:spPr>
      </p:sp>
      <p:sp>
        <p:nvSpPr>
          <p:cNvPr id="118786"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18787"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0833" name="幻灯片图像占位符 1"/>
          <p:cNvSpPr>
            <a:spLocks noGrp="1" noRot="1" noChangeAspect="1" noTextEdit="1"/>
          </p:cNvSpPr>
          <p:nvPr>
            <p:ph type="sldImg"/>
          </p:nvPr>
        </p:nvSpPr>
        <p:spPr>
          <a:ln>
            <a:solidFill>
              <a:srgbClr val="000000"/>
            </a:solidFill>
            <a:miter/>
          </a:ln>
        </p:spPr>
      </p:sp>
      <p:sp>
        <p:nvSpPr>
          <p:cNvPr id="120834"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20835"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81" name="幻灯片图像占位符 1"/>
          <p:cNvSpPr>
            <a:spLocks noGrp="1" noRot="1" noChangeAspect="1" noTextEdit="1"/>
          </p:cNvSpPr>
          <p:nvPr>
            <p:ph type="sldImg"/>
          </p:nvPr>
        </p:nvSpPr>
        <p:spPr>
          <a:ln>
            <a:solidFill>
              <a:srgbClr val="000000"/>
            </a:solidFill>
            <a:miter/>
          </a:ln>
        </p:spPr>
      </p:sp>
      <p:sp>
        <p:nvSpPr>
          <p:cNvPr id="122882"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22883"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24929" name="幻灯片图像占位符 1"/>
          <p:cNvSpPr>
            <a:spLocks noGrp="1" noRot="1" noChangeAspect="1" noTextEdit="1"/>
          </p:cNvSpPr>
          <p:nvPr>
            <p:ph type="sldImg"/>
          </p:nvPr>
        </p:nvSpPr>
        <p:spPr>
          <a:ln>
            <a:solidFill>
              <a:srgbClr val="000000"/>
            </a:solidFill>
            <a:miter/>
          </a:ln>
        </p:spPr>
      </p:sp>
      <p:sp>
        <p:nvSpPr>
          <p:cNvPr id="124930" name="备注占位符 2"/>
          <p:cNvSpPr>
            <a:spLocks noGrp="1"/>
          </p:cNvSpPr>
          <p:nvPr>
            <p:ph type="body"/>
          </p:nvPr>
        </p:nvSpPr>
        <p:spPr>
          <a:noFill/>
          <a:ln>
            <a:noFill/>
          </a:ln>
        </p:spPr>
        <p:txBody>
          <a:bodyPr wrap="square" lIns="91440" tIns="45720" rIns="91440" bIns="45720" anchor="t"/>
          <a:p>
            <a:pPr lvl="0"/>
            <a:endParaRPr lang="zh-CN" altLang="en-US" dirty="0"/>
          </a:p>
        </p:txBody>
      </p:sp>
      <p:sp>
        <p:nvSpPr>
          <p:cNvPr id="124931" name="灯片编号占位符 3"/>
          <p:cNvSpPr txBox="1">
            <a:spLocks noGrp="1"/>
          </p:cNvSpPr>
          <p:nvPr>
            <p:ph type="sldNum" sz="quarter"/>
          </p:nvPr>
        </p:nvSpPr>
        <p:spPr>
          <a:xfrm>
            <a:off x="3884613" y="8685213"/>
            <a:ext cx="2971800" cy="457200"/>
          </a:xfrm>
          <a:prstGeom prst="rect">
            <a:avLst/>
          </a:prstGeom>
          <a:noFill/>
          <a:ln w="9525">
            <a:noFill/>
          </a:ln>
        </p:spPr>
        <p:txBody>
          <a:bodyPr vert="horz" lIns="91440" tIns="45720" rIns="91440" bIns="45720" anchor="b"/>
          <a:p>
            <a:pPr lvl="0" algn="r"/>
            <a:fld id="{9A0DB2DC-4C9A-4742-B13C-FB6460FD3503}" type="slidenum">
              <a:rPr lang="zh-CN" altLang="en-US" sz="1200" dirty="0">
                <a:latin typeface="Arial" panose="020B0604020202020204" pitchFamily="34" charset="0"/>
                <a:ea typeface="宋体" panose="02010600030101010101" pitchFamily="2" charset="-122"/>
              </a:rPr>
            </a:fld>
            <a:endParaRPr lang="zh-CN" altLang="en-US"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8" Type="http://schemas.openxmlformats.org/officeDocument/2006/relationships/hyperlink" Target="pages\annotions\exercises\text\autorun.exe" TargetMode="External"/><Relationship Id="rId7" Type="http://schemas.openxmlformats.org/officeDocument/2006/relationships/hyperlink" Target="pages\annotions\grammar\text\autorun.exe" TargetMode="Externa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7.png"/><Relationship Id="rId5" Type="http://schemas.openxmlformats.org/officeDocument/2006/relationships/slide" Target="../slides/slide2.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8.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
        <p:nvSpPr>
          <p:cNvPr id="38" name="矩形 3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14339" name="图片 76" descr="Unit01_2.png"/>
          <p:cNvPicPr>
            <a:picLocks noChangeAspect="1"/>
          </p:cNvPicPr>
          <p:nvPr userDrawn="1"/>
        </p:nvPicPr>
        <p:blipFill>
          <a:blip r:embed="rId2"/>
          <a:stretch>
            <a:fillRect/>
          </a:stretch>
        </p:blipFill>
        <p:spPr>
          <a:xfrm>
            <a:off x="0" y="0"/>
            <a:ext cx="1460500" cy="917575"/>
          </a:xfrm>
          <a:prstGeom prst="rect">
            <a:avLst/>
          </a:prstGeom>
          <a:noFill/>
          <a:ln w="9525">
            <a:noFill/>
          </a:ln>
        </p:spPr>
      </p:pic>
      <p:sp>
        <p:nvSpPr>
          <p:cNvPr id="60" name="TextBox 59"/>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4341" name="图片 43" descr="底2.png"/>
          <p:cNvPicPr>
            <a:picLocks noChangeAspect="1"/>
          </p:cNvPicPr>
          <p:nvPr userDrawn="1"/>
        </p:nvPicPr>
        <p:blipFill>
          <a:blip r:embed="rId3"/>
          <a:stretch>
            <a:fillRect/>
          </a:stretch>
        </p:blipFill>
        <p:spPr>
          <a:xfrm>
            <a:off x="0" y="6450013"/>
            <a:ext cx="9144000" cy="407987"/>
          </a:xfrm>
          <a:prstGeom prst="rect">
            <a:avLst/>
          </a:prstGeom>
          <a:noFill/>
          <a:ln w="9525">
            <a:noFill/>
          </a:ln>
        </p:spPr>
      </p:pic>
      <p:grpSp>
        <p:nvGrpSpPr>
          <p:cNvPr id="14342" name="组合 10"/>
          <p:cNvGrpSpPr/>
          <p:nvPr/>
        </p:nvGrpSpPr>
        <p:grpSpPr>
          <a:xfrm>
            <a:off x="7235825" y="6523038"/>
            <a:ext cx="2252663" cy="314325"/>
            <a:chOff x="6940498" y="6524700"/>
            <a:chExt cx="2338738" cy="569147"/>
          </a:xfrm>
        </p:grpSpPr>
        <p:sp>
          <p:nvSpPr>
            <p:cNvPr id="63" name="TextBox 62"/>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64" name="直接连接符 63"/>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65" name="TextBox 64"/>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4346" name="图片 94" descr="1.png"/>
          <p:cNvPicPr>
            <a:picLocks noChangeAspect="1"/>
          </p:cNvPicPr>
          <p:nvPr userDrawn="1"/>
        </p:nvPicPr>
        <p:blipFill>
          <a:blip r:embed="rId4"/>
          <a:stretch>
            <a:fillRect/>
          </a:stretch>
        </p:blipFill>
        <p:spPr>
          <a:xfrm>
            <a:off x="63500" y="6519863"/>
            <a:ext cx="1841500" cy="292100"/>
          </a:xfrm>
          <a:prstGeom prst="rect">
            <a:avLst/>
          </a:prstGeom>
          <a:noFill/>
          <a:ln w="9525">
            <a:noFill/>
          </a:ln>
        </p:spPr>
      </p:pic>
      <p:grpSp>
        <p:nvGrpSpPr>
          <p:cNvPr id="14347" name="组合 29"/>
          <p:cNvGrpSpPr/>
          <p:nvPr userDrawn="1"/>
        </p:nvGrpSpPr>
        <p:grpSpPr>
          <a:xfrm rot="-5400000">
            <a:off x="6003925" y="6572250"/>
            <a:ext cx="215900" cy="215900"/>
            <a:chOff x="6242050" y="6572250"/>
            <a:chExt cx="215900" cy="215900"/>
          </a:xfrm>
        </p:grpSpPr>
        <p:sp>
          <p:nvSpPr>
            <p:cNvPr id="68" name="圆角矩形 67">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0" name="等腰三角形 69">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4350" name="组合 34"/>
          <p:cNvGrpSpPr/>
          <p:nvPr userDrawn="1"/>
        </p:nvGrpSpPr>
        <p:grpSpPr>
          <a:xfrm rot="5400000">
            <a:off x="6643688" y="6572250"/>
            <a:ext cx="215900" cy="215900"/>
            <a:chOff x="5149850" y="4576230"/>
            <a:chExt cx="400050" cy="364066"/>
          </a:xfrm>
        </p:grpSpPr>
        <p:sp>
          <p:nvSpPr>
            <p:cNvPr id="14351" name="圆角矩形 7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4352" name="等腰三角形 7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4353" name="圆角矩形 73"/>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4354"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76" name="圆角矩形 75">
            <a:hlinkClick r:id="" tooltip="quit" action="ppaction://noaction"/>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7" name="乘号 7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4357" name="图片 90" descr="图片3 副本副本.png"/>
          <p:cNvPicPr>
            <a:picLocks noChangeAspect="1"/>
          </p:cNvPicPr>
          <p:nvPr userDrawn="1"/>
        </p:nvPicPr>
        <p:blipFill>
          <a:blip r:embed="rId5"/>
          <a:stretch>
            <a:fillRect/>
          </a:stretch>
        </p:blipFill>
        <p:spPr>
          <a:xfrm>
            <a:off x="6300788" y="6553200"/>
            <a:ext cx="266700" cy="266700"/>
          </a:xfrm>
          <a:prstGeom prst="rect">
            <a:avLst/>
          </a:prstGeom>
          <a:noFill/>
          <a:ln w="9525">
            <a:noFill/>
          </a:ln>
        </p:spPr>
      </p:pic>
      <p:sp>
        <p:nvSpPr>
          <p:cNvPr id="79" name="矩形 78"/>
          <p:cNvSpPr/>
          <p:nvPr/>
        </p:nvSpPr>
        <p:spPr>
          <a:xfrm>
            <a:off x="5921375" y="684213"/>
            <a:ext cx="3222625" cy="44450"/>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80" name="TextBox 79"/>
          <p:cNvSpPr txBox="1"/>
          <p:nvPr/>
        </p:nvSpPr>
        <p:spPr>
          <a:xfrm>
            <a:off x="2029260" y="420175"/>
            <a:ext cx="4171968" cy="584772"/>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PERSONALUTY  TYPES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sp>
        <p:nvSpPr>
          <p:cNvPr id="81" name="矩形 80"/>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2" name="矩形 81"/>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3" name="TextBox 82"/>
          <p:cNvSpPr txBox="1"/>
          <p:nvPr/>
        </p:nvSpPr>
        <p:spPr bwMode="auto">
          <a:xfrm>
            <a:off x="6855565" y="122461"/>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4363" name="图片 97" descr="title1.png"/>
          <p:cNvPicPr>
            <a:picLocks noChangeAspect="1"/>
          </p:cNvPicPr>
          <p:nvPr userDrawn="1"/>
        </p:nvPicPr>
        <p:blipFill>
          <a:blip r:embed="rId6"/>
          <a:stretch>
            <a:fillRect/>
          </a:stretch>
        </p:blipFill>
        <p:spPr>
          <a:xfrm>
            <a:off x="7769225" y="169863"/>
            <a:ext cx="1276350" cy="309562"/>
          </a:xfrm>
          <a:prstGeom prst="rect">
            <a:avLst/>
          </a:prstGeom>
          <a:noFill/>
          <a:ln w="9525">
            <a:noFill/>
          </a:ln>
        </p:spPr>
      </p:pic>
      <p:grpSp>
        <p:nvGrpSpPr>
          <p:cNvPr id="14364" name="组合 69"/>
          <p:cNvGrpSpPr/>
          <p:nvPr userDrawn="1"/>
        </p:nvGrpSpPr>
        <p:grpSpPr>
          <a:xfrm>
            <a:off x="2082800" y="6519863"/>
            <a:ext cx="449263" cy="307975"/>
            <a:chOff x="256437" y="1509162"/>
            <a:chExt cx="467496" cy="448449"/>
          </a:xfrm>
        </p:grpSpPr>
        <p:grpSp>
          <p:nvGrpSpPr>
            <p:cNvPr id="14365" name="组合 13"/>
            <p:cNvGrpSpPr/>
            <p:nvPr userDrawn="1"/>
          </p:nvGrpSpPr>
          <p:grpSpPr>
            <a:xfrm>
              <a:off x="256437" y="1564640"/>
              <a:ext cx="409678" cy="314377"/>
              <a:chOff x="168372" y="1141796"/>
              <a:chExt cx="403587" cy="356875"/>
            </a:xfrm>
          </p:grpSpPr>
          <p:sp>
            <p:nvSpPr>
              <p:cNvPr id="91" name="矩形 9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 name="矩形 91"/>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0" name="TextBox 16">
              <a:hlinkClick r:id="rId7"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4369" name="组合 69"/>
          <p:cNvGrpSpPr/>
          <p:nvPr userDrawn="1"/>
        </p:nvGrpSpPr>
        <p:grpSpPr>
          <a:xfrm>
            <a:off x="2578100" y="6511925"/>
            <a:ext cx="479425" cy="307975"/>
            <a:chOff x="256436" y="1496671"/>
            <a:chExt cx="498149" cy="448446"/>
          </a:xfrm>
        </p:grpSpPr>
        <p:grpSp>
          <p:nvGrpSpPr>
            <p:cNvPr id="14370" name="组合 13"/>
            <p:cNvGrpSpPr/>
            <p:nvPr userDrawn="1"/>
          </p:nvGrpSpPr>
          <p:grpSpPr>
            <a:xfrm>
              <a:off x="256436" y="1563708"/>
              <a:ext cx="409076" cy="314374"/>
              <a:chOff x="168372" y="1140739"/>
              <a:chExt cx="402995" cy="356872"/>
            </a:xfrm>
          </p:grpSpPr>
          <p:sp>
            <p:nvSpPr>
              <p:cNvPr id="96" name="矩形 95"/>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7" name="矩形 96"/>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5" name="TextBox 16">
              <a:hlinkClick r:id="rId8"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标题幻灯片">
    <p:spTree>
      <p:nvGrpSpPr>
        <p:cNvPr id="1" name=""/>
        <p:cNvGrpSpPr/>
        <p:nvPr/>
      </p:nvGrpSpPr>
      <p:grpSpPr>
        <a:xfrm>
          <a:off x="0" y="0"/>
          <a:ext cx="0" cy="0"/>
          <a:chOff x="0" y="0"/>
          <a:chExt cx="0" cy="0"/>
        </a:xfrm>
      </p:grpSpPr>
      <p:sp>
        <p:nvSpPr>
          <p:cNvPr id="38" name="矩形 3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12291" name="图片 76" descr="Unit01_2.png"/>
          <p:cNvPicPr>
            <a:picLocks noChangeAspect="1"/>
          </p:cNvPicPr>
          <p:nvPr userDrawn="1"/>
        </p:nvPicPr>
        <p:blipFill>
          <a:blip r:embed="rId2"/>
          <a:stretch>
            <a:fillRect/>
          </a:stretch>
        </p:blipFill>
        <p:spPr>
          <a:xfrm>
            <a:off x="0" y="0"/>
            <a:ext cx="1460500" cy="917575"/>
          </a:xfrm>
          <a:prstGeom prst="rect">
            <a:avLst/>
          </a:prstGeom>
          <a:noFill/>
          <a:ln w="9525">
            <a:noFill/>
          </a:ln>
        </p:spPr>
      </p:pic>
      <p:sp>
        <p:nvSpPr>
          <p:cNvPr id="60" name="TextBox 59"/>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2293" name="图片 43" descr="底2.png"/>
          <p:cNvPicPr>
            <a:picLocks noChangeAspect="1"/>
          </p:cNvPicPr>
          <p:nvPr userDrawn="1"/>
        </p:nvPicPr>
        <p:blipFill>
          <a:blip r:embed="rId3"/>
          <a:stretch>
            <a:fillRect/>
          </a:stretch>
        </p:blipFill>
        <p:spPr>
          <a:xfrm>
            <a:off x="0" y="6450013"/>
            <a:ext cx="9144000" cy="407987"/>
          </a:xfrm>
          <a:prstGeom prst="rect">
            <a:avLst/>
          </a:prstGeom>
          <a:noFill/>
          <a:ln w="9525">
            <a:noFill/>
          </a:ln>
        </p:spPr>
      </p:pic>
      <p:grpSp>
        <p:nvGrpSpPr>
          <p:cNvPr id="12294" name="组合 10"/>
          <p:cNvGrpSpPr/>
          <p:nvPr/>
        </p:nvGrpSpPr>
        <p:grpSpPr>
          <a:xfrm>
            <a:off x="7235825" y="6523038"/>
            <a:ext cx="2252663" cy="314325"/>
            <a:chOff x="6940498" y="6524700"/>
            <a:chExt cx="2338738" cy="569147"/>
          </a:xfrm>
        </p:grpSpPr>
        <p:sp>
          <p:nvSpPr>
            <p:cNvPr id="63" name="TextBox 62"/>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64" name="直接连接符 63"/>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65" name="TextBox 64"/>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2298" name="图片 94" descr="1.png"/>
          <p:cNvPicPr>
            <a:picLocks noChangeAspect="1"/>
          </p:cNvPicPr>
          <p:nvPr userDrawn="1"/>
        </p:nvPicPr>
        <p:blipFill>
          <a:blip r:embed="rId4"/>
          <a:stretch>
            <a:fillRect/>
          </a:stretch>
        </p:blipFill>
        <p:spPr>
          <a:xfrm>
            <a:off x="63500" y="6519863"/>
            <a:ext cx="1841500" cy="292100"/>
          </a:xfrm>
          <a:prstGeom prst="rect">
            <a:avLst/>
          </a:prstGeom>
          <a:noFill/>
          <a:ln w="9525">
            <a:noFill/>
          </a:ln>
        </p:spPr>
      </p:pic>
      <p:grpSp>
        <p:nvGrpSpPr>
          <p:cNvPr id="12299" name="组合 29"/>
          <p:cNvGrpSpPr/>
          <p:nvPr userDrawn="1"/>
        </p:nvGrpSpPr>
        <p:grpSpPr>
          <a:xfrm rot="-5400000">
            <a:off x="6003925" y="6572250"/>
            <a:ext cx="215900" cy="215900"/>
            <a:chOff x="6242050" y="6572250"/>
            <a:chExt cx="215900" cy="215900"/>
          </a:xfrm>
        </p:grpSpPr>
        <p:sp>
          <p:nvSpPr>
            <p:cNvPr id="68" name="圆角矩形 67">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0" name="等腰三角形 69">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2302" name="组合 34"/>
          <p:cNvGrpSpPr/>
          <p:nvPr userDrawn="1"/>
        </p:nvGrpSpPr>
        <p:grpSpPr>
          <a:xfrm rot="5400000">
            <a:off x="6643688" y="6572250"/>
            <a:ext cx="215900" cy="215900"/>
            <a:chOff x="5149850" y="4576230"/>
            <a:chExt cx="400050" cy="364066"/>
          </a:xfrm>
        </p:grpSpPr>
        <p:sp>
          <p:nvSpPr>
            <p:cNvPr id="12303" name="圆角矩形 7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2304" name="等腰三角形 7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2305" name="圆角矩形 73">
            <a:hlinkClick r:id="rId5"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2306"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76" name="圆角矩形 75">
            <a:hlinkClick r:id="rId5"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7" name="乘号 7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2309" name="图片 90" descr="图片3 副本副本.png"/>
          <p:cNvPicPr>
            <a:picLocks noChangeAspect="1"/>
          </p:cNvPicPr>
          <p:nvPr userDrawn="1"/>
        </p:nvPicPr>
        <p:blipFill>
          <a:blip r:embed="rId6"/>
          <a:stretch>
            <a:fillRect/>
          </a:stretch>
        </p:blipFill>
        <p:spPr>
          <a:xfrm>
            <a:off x="6300788" y="6553200"/>
            <a:ext cx="266700" cy="266700"/>
          </a:xfrm>
          <a:prstGeom prst="rect">
            <a:avLst/>
          </a:prstGeom>
          <a:noFill/>
          <a:ln w="9525">
            <a:noFill/>
          </a:ln>
        </p:spPr>
      </p:pic>
      <p:sp>
        <p:nvSpPr>
          <p:cNvPr id="79" name="矩形 78"/>
          <p:cNvSpPr/>
          <p:nvPr/>
        </p:nvSpPr>
        <p:spPr>
          <a:xfrm>
            <a:off x="5921375" y="684213"/>
            <a:ext cx="3222625" cy="44450"/>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80" name="TextBox 79"/>
          <p:cNvSpPr txBox="1"/>
          <p:nvPr/>
        </p:nvSpPr>
        <p:spPr>
          <a:xfrm>
            <a:off x="2029260" y="420175"/>
            <a:ext cx="4171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PERSONALUTY  TYPES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sp>
        <p:nvSpPr>
          <p:cNvPr id="81" name="矩形 80"/>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2" name="矩形 81"/>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3" name="TextBox 82"/>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2315" name="图片 97"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12316" name="组合 69"/>
          <p:cNvGrpSpPr/>
          <p:nvPr userDrawn="1"/>
        </p:nvGrpSpPr>
        <p:grpSpPr>
          <a:xfrm>
            <a:off x="2082800" y="6519863"/>
            <a:ext cx="449263" cy="307975"/>
            <a:chOff x="256437" y="1509162"/>
            <a:chExt cx="467496" cy="448449"/>
          </a:xfrm>
        </p:grpSpPr>
        <p:grpSp>
          <p:nvGrpSpPr>
            <p:cNvPr id="12317" name="组合 13"/>
            <p:cNvGrpSpPr/>
            <p:nvPr userDrawn="1"/>
          </p:nvGrpSpPr>
          <p:grpSpPr>
            <a:xfrm>
              <a:off x="256437" y="1564640"/>
              <a:ext cx="409678" cy="314377"/>
              <a:chOff x="168372" y="1141796"/>
              <a:chExt cx="403587" cy="356875"/>
            </a:xfrm>
          </p:grpSpPr>
          <p:sp>
            <p:nvSpPr>
              <p:cNvPr id="91" name="矩形 9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 name="矩形 91"/>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0" name="TextBox 16">
              <a:hlinkClick r:id="rId8"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2321" name="组合 69"/>
          <p:cNvGrpSpPr/>
          <p:nvPr userDrawn="1"/>
        </p:nvGrpSpPr>
        <p:grpSpPr>
          <a:xfrm>
            <a:off x="2578100" y="6511925"/>
            <a:ext cx="479425" cy="307975"/>
            <a:chOff x="256436" y="1496671"/>
            <a:chExt cx="498149" cy="448446"/>
          </a:xfrm>
        </p:grpSpPr>
        <p:grpSp>
          <p:nvGrpSpPr>
            <p:cNvPr id="12322" name="组合 13"/>
            <p:cNvGrpSpPr/>
            <p:nvPr userDrawn="1"/>
          </p:nvGrpSpPr>
          <p:grpSpPr>
            <a:xfrm>
              <a:off x="256436" y="1563708"/>
              <a:ext cx="409076" cy="314374"/>
              <a:chOff x="168372" y="1140739"/>
              <a:chExt cx="402995" cy="356872"/>
            </a:xfrm>
          </p:grpSpPr>
          <p:sp>
            <p:nvSpPr>
              <p:cNvPr id="96" name="矩形 95"/>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7" name="矩形 96"/>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5" name="TextBox 16">
              <a:hlinkClick r:id="rId9"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39" name="矩形 38"/>
          <p:cNvSpPr/>
          <p:nvPr/>
        </p:nvSpPr>
        <p:spPr>
          <a:xfrm>
            <a:off x="0" y="0"/>
            <a:ext cx="9144000" cy="89535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TextBox 48"/>
          <p:cNvSpPr txBox="1"/>
          <p:nvPr/>
        </p:nvSpPr>
        <p:spPr>
          <a:xfrm>
            <a:off x="2019299" y="374075"/>
            <a:ext cx="3816368"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Extra  Practice</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62" name="矩形 61"/>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13317" name="图片 46" descr="Unit01.png"/>
          <p:cNvPicPr>
            <a:picLocks noChangeAspect="1"/>
          </p:cNvPicPr>
          <p:nvPr userDrawn="1"/>
        </p:nvPicPr>
        <p:blipFill>
          <a:blip r:embed="rId2"/>
          <a:stretch>
            <a:fillRect/>
          </a:stretch>
        </p:blipFill>
        <p:spPr>
          <a:xfrm>
            <a:off x="0" y="0"/>
            <a:ext cx="1449388" cy="895350"/>
          </a:xfrm>
          <a:prstGeom prst="rect">
            <a:avLst/>
          </a:prstGeom>
          <a:noFill/>
          <a:ln w="9525">
            <a:noFill/>
          </a:ln>
        </p:spPr>
      </p:pic>
      <p:sp>
        <p:nvSpPr>
          <p:cNvPr id="64" name="矩形 63"/>
          <p:cNvSpPr/>
          <p:nvPr/>
        </p:nvSpPr>
        <p:spPr>
          <a:xfrm flipV="1">
            <a:off x="4527550" y="631825"/>
            <a:ext cx="46164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65" name="矩形 64"/>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6" name="TextBox 65"/>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13321" name="组合 10"/>
          <p:cNvGrpSpPr/>
          <p:nvPr/>
        </p:nvGrpSpPr>
        <p:grpSpPr>
          <a:xfrm>
            <a:off x="7235825" y="6523038"/>
            <a:ext cx="2252663" cy="314325"/>
            <a:chOff x="6940498" y="6524700"/>
            <a:chExt cx="2338738" cy="569147"/>
          </a:xfrm>
        </p:grpSpPr>
        <p:sp>
          <p:nvSpPr>
            <p:cNvPr id="68" name="TextBox 67"/>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69" name="直接连接符 68"/>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70" name="TextBox 69"/>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3325"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72" name="矩形 71"/>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3" name="矩形 72"/>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4" name="TextBox 73"/>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3329" name="图片 102"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13330" name="组合 69"/>
          <p:cNvGrpSpPr/>
          <p:nvPr userDrawn="1"/>
        </p:nvGrpSpPr>
        <p:grpSpPr>
          <a:xfrm>
            <a:off x="2082800" y="6519863"/>
            <a:ext cx="449263" cy="307975"/>
            <a:chOff x="256437" y="1509162"/>
            <a:chExt cx="467496" cy="448449"/>
          </a:xfrm>
        </p:grpSpPr>
        <p:grpSp>
          <p:nvGrpSpPr>
            <p:cNvPr id="13331" name="组合 13"/>
            <p:cNvGrpSpPr/>
            <p:nvPr userDrawn="1"/>
          </p:nvGrpSpPr>
          <p:grpSpPr>
            <a:xfrm>
              <a:off x="256437" y="1564640"/>
              <a:ext cx="409678" cy="314377"/>
              <a:chOff x="168372" y="1141796"/>
              <a:chExt cx="403587" cy="356875"/>
            </a:xfrm>
          </p:grpSpPr>
          <p:sp>
            <p:nvSpPr>
              <p:cNvPr id="79" name="矩形 78"/>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0" name="矩形 79"/>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78"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3335" name="组合 69"/>
          <p:cNvGrpSpPr/>
          <p:nvPr userDrawn="1"/>
        </p:nvGrpSpPr>
        <p:grpSpPr>
          <a:xfrm>
            <a:off x="2578100" y="6511925"/>
            <a:ext cx="479425" cy="307975"/>
            <a:chOff x="256436" y="1496671"/>
            <a:chExt cx="498149" cy="448446"/>
          </a:xfrm>
        </p:grpSpPr>
        <p:grpSp>
          <p:nvGrpSpPr>
            <p:cNvPr id="13336" name="组合 13"/>
            <p:cNvGrpSpPr/>
            <p:nvPr userDrawn="1"/>
          </p:nvGrpSpPr>
          <p:grpSpPr>
            <a:xfrm>
              <a:off x="256436" y="1563708"/>
              <a:ext cx="409076" cy="314374"/>
              <a:chOff x="168372" y="1140739"/>
              <a:chExt cx="402995" cy="356872"/>
            </a:xfrm>
          </p:grpSpPr>
          <p:sp>
            <p:nvSpPr>
              <p:cNvPr id="84" name="矩形 83"/>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5" name="矩形 84"/>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83"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3340" name="组合 29"/>
          <p:cNvGrpSpPr/>
          <p:nvPr userDrawn="1"/>
        </p:nvGrpSpPr>
        <p:grpSpPr>
          <a:xfrm rot="-5400000">
            <a:off x="6003925" y="6572250"/>
            <a:ext cx="215900" cy="215900"/>
            <a:chOff x="6242050" y="6572250"/>
            <a:chExt cx="215900" cy="215900"/>
          </a:xfrm>
        </p:grpSpPr>
        <p:sp>
          <p:nvSpPr>
            <p:cNvPr id="87" name="圆角矩形 86">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8" name="等腰三角形 87">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3343" name="组合 34"/>
          <p:cNvGrpSpPr/>
          <p:nvPr userDrawn="1"/>
        </p:nvGrpSpPr>
        <p:grpSpPr>
          <a:xfrm rot="5400000">
            <a:off x="6643688" y="6572250"/>
            <a:ext cx="215900" cy="215900"/>
            <a:chOff x="5149850" y="4576230"/>
            <a:chExt cx="400050" cy="364066"/>
          </a:xfrm>
        </p:grpSpPr>
        <p:sp>
          <p:nvSpPr>
            <p:cNvPr id="13344" name="圆角矩形 92">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3345" name="等腰三角形 93">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3346" name="圆角矩形 94">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3347"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97" name="圆角矩形 96">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8" name="乘号 97">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3350"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hyperlink" Target="pages\annotions\exercises\text\autorun.exe" TargetMode="External"/><Relationship Id="rId7" Type="http://schemas.openxmlformats.org/officeDocument/2006/relationships/hyperlink" Target="pages\annotions\grammar\text\autorun.exe" TargetMode="Externa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1" Type="http://schemas.openxmlformats.org/officeDocument/2006/relationships/theme" Target="../theme/theme2.xml"/><Relationship Id="rId10" Type="http://schemas.openxmlformats.org/officeDocument/2006/relationships/image" Target="../media/image7.png"/><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4.xml"/><Relationship Id="rId12" Type="http://schemas.openxmlformats.org/officeDocument/2006/relationships/theme" Target="../theme/theme3.xml"/><Relationship Id="rId11" Type="http://schemas.openxmlformats.org/officeDocument/2006/relationships/image" Target="../media/image7.png"/><Relationship Id="rId10" Type="http://schemas.openxmlformats.org/officeDocument/2006/relationships/slide" Target="../slides/slide2.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9" Type="http://schemas.openxmlformats.org/officeDocument/2006/relationships/slide" Target="../slides/slide2.xml"/><Relationship Id="rId8" Type="http://schemas.openxmlformats.org/officeDocument/2006/relationships/hyperlink" Target="pages\annotions\exercises\text\autorun.exe" TargetMode="External"/><Relationship Id="rId7" Type="http://schemas.openxmlformats.org/officeDocument/2006/relationships/hyperlink" Target="pages\annotions\grammar\text\autorun.exe" TargetMode="Externa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2.png"/><Relationship Id="rId11" Type="http://schemas.openxmlformats.org/officeDocument/2006/relationships/theme" Target="../theme/theme4.xml"/><Relationship Id="rId10" Type="http://schemas.openxmlformats.org/officeDocument/2006/relationships/image" Target="../media/image7.png"/><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3.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7.xml"/><Relationship Id="rId12" Type="http://schemas.openxmlformats.org/officeDocument/2006/relationships/theme" Target="../theme/theme5.xml"/><Relationship Id="rId11" Type="http://schemas.openxmlformats.org/officeDocument/2006/relationships/image" Target="../media/image7.png"/><Relationship Id="rId10" Type="http://schemas.openxmlformats.org/officeDocument/2006/relationships/slide" Target="../slides/slide2.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9" Type="http://schemas.openxmlformats.org/officeDocument/2006/relationships/theme" Target="../theme/theme6.xml"/><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9" Type="http://schemas.openxmlformats.org/officeDocument/2006/relationships/theme" Target="../theme/theme7.xml"/><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9" Type="http://schemas.openxmlformats.org/officeDocument/2006/relationships/theme" Target="../theme/theme8.xml"/><Relationship Id="rId8" Type="http://schemas.openxmlformats.org/officeDocument/2006/relationships/image" Target="../media/image7.png"/><Relationship Id="rId7" Type="http://schemas.openxmlformats.org/officeDocument/2006/relationships/slide" Target="../slides/slide2.xml"/><Relationship Id="rId6" Type="http://schemas.openxmlformats.org/officeDocument/2006/relationships/hyperlink" Target="pages\annotions\exercises\text\autorun.exe" TargetMode="External"/><Relationship Id="rId5" Type="http://schemas.openxmlformats.org/officeDocument/2006/relationships/hyperlink" Target="pages\annotions\grammar\text\autorun.exe"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0.xml"/></Relationships>
</file>

<file path=ppt/slideMasters/_rels/slideMaster9.xml.rels><?xml version="1.0" encoding="UTF-8" standalone="yes"?>
<Relationships xmlns="http://schemas.openxmlformats.org/package/2006/relationships"><Relationship Id="rId9" Type="http://schemas.openxmlformats.org/officeDocument/2006/relationships/hyperlink" Target="pages\annotions\exercises\text\autorun.exe" TargetMode="External"/><Relationship Id="rId8" Type="http://schemas.openxmlformats.org/officeDocument/2006/relationships/hyperlink" Target="pages\annotions\grammar\text\autorun.exe" TargetMode="External"/><Relationship Id="rId7" Type="http://schemas.openxmlformats.org/officeDocument/2006/relationships/image" Target="../media/image6.png"/><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2.png"/><Relationship Id="rId2" Type="http://schemas.openxmlformats.org/officeDocument/2006/relationships/slideLayout" Target="../slideLayouts/slideLayout12.xml"/><Relationship Id="rId11" Type="http://schemas.openxmlformats.org/officeDocument/2006/relationships/theme" Target="../theme/theme9.xml"/><Relationship Id="rId10" Type="http://schemas.openxmlformats.org/officeDocument/2006/relationships/image" Target="../media/image7.png"/><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2"/>
          <a:stretch>
            <a:fillRect/>
          </a:stretch>
        </a:blipFill>
        <a:effectLst/>
      </p:bgPr>
    </p:bg>
    <p:spTree>
      <p:nvGrpSpPr>
        <p:cNvPr id="1" name=""/>
        <p:cNvGrpSpPr/>
        <p:nvPr/>
      </p:nvGrpSpPr>
      <p:grpSpPr/>
      <p:sp>
        <p:nvSpPr>
          <p:cNvPr id="36" name="矩形 35"/>
          <p:cNvSpPr/>
          <p:nvPr/>
        </p:nvSpPr>
        <p:spPr>
          <a:xfrm>
            <a:off x="4322892" y="717550"/>
            <a:ext cx="4868858" cy="1200329"/>
          </a:xfrm>
          <a:prstGeom prst="rect">
            <a:avLst/>
          </a:prstGeom>
          <a:noFill/>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7200" b="0" i="0" u="none" strike="noStrike" kern="1200" cap="none" spc="50" normalizeH="0" baseline="0" noProof="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uLnTx/>
                <a:uFillTx/>
                <a:latin typeface="+mn-lt"/>
                <a:ea typeface="+mn-ea"/>
                <a:cs typeface="+mn-cs"/>
              </a:rPr>
              <a:t>Personality</a:t>
            </a:r>
            <a:endParaRPr kumimoji="0" lang="zh-CN" altLang="en-US" sz="7200" b="0" i="0" u="none" strike="noStrike" kern="1200" cap="none" spc="50" normalizeH="0" baseline="0" noProof="0" dirty="0">
              <a:ln w="13500">
                <a:solidFill>
                  <a:schemeClr val="accent1">
                    <a:shade val="2500"/>
                    <a:alpha val="6500"/>
                  </a:schemeClr>
                </a:solidFill>
                <a:prstDash val="solid"/>
              </a:ln>
              <a:solidFill>
                <a:schemeClr val="tx1"/>
              </a:solidFill>
              <a:effectLst>
                <a:innerShdw blurRad="50900" dist="38500" dir="13500000">
                  <a:srgbClr val="000000">
                    <a:alpha val="60000"/>
                  </a:srgbClr>
                </a:innerShdw>
              </a:effectLst>
              <a:uLnTx/>
              <a:uFillTx/>
              <a:latin typeface="+mn-lt"/>
              <a:ea typeface="+mn-ea"/>
              <a:cs typeface="+mn-cs"/>
            </a:endParaRPr>
          </a:p>
        </p:txBody>
      </p:sp>
      <p:cxnSp>
        <p:nvCxnSpPr>
          <p:cNvPr id="37" name="直接连接符 36"/>
          <p:cNvCxnSpPr/>
          <p:nvPr/>
        </p:nvCxnSpPr>
        <p:spPr>
          <a:xfrm>
            <a:off x="4286250" y="1714500"/>
            <a:ext cx="4857750" cy="0"/>
          </a:xfrm>
          <a:prstGeom prst="line">
            <a:avLst/>
          </a:prstGeom>
        </p:spPr>
        <p:style>
          <a:lnRef idx="2">
            <a:schemeClr val="dk1"/>
          </a:lnRef>
          <a:fillRef idx="0">
            <a:schemeClr val="dk1"/>
          </a:fillRef>
          <a:effectRef idx="1">
            <a:schemeClr val="dk1"/>
          </a:effectRef>
          <a:fontRef idx="minor">
            <a:schemeClr val="tx1"/>
          </a:fontRef>
        </p:style>
      </p:cxnSp>
      <p:sp>
        <p:nvSpPr>
          <p:cNvPr id="38" name="矩形 37"/>
          <p:cNvSpPr/>
          <p:nvPr/>
        </p:nvSpPr>
        <p:spPr>
          <a:xfrm>
            <a:off x="0" y="2024063"/>
            <a:ext cx="9144000" cy="642938"/>
          </a:xfrm>
          <a:prstGeom prst="rect">
            <a:avLst/>
          </a:prstGeom>
          <a:solidFill>
            <a:srgbClr val="E39E3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2">
            <a:lum/>
          </a:blip>
          <a:srcRect/>
          <a:stretch>
            <a:fillRect t="-4000"/>
          </a:stretch>
        </a:blipFill>
        <a:effectLst/>
      </p:bgPr>
    </p:bg>
    <p:spTree>
      <p:nvGrpSpPr>
        <p:cNvPr id="1" name=""/>
        <p:cNvGrpSpPr/>
        <p:nvPr/>
      </p:nvGrpSpPr>
      <p:grpSpPr/>
      <p:sp>
        <p:nvSpPr>
          <p:cNvPr id="43" name="矩形 42"/>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3075" name="图片 115" descr="Unit01.png"/>
          <p:cNvPicPr>
            <a:picLocks noChangeAspect="1"/>
          </p:cNvPicPr>
          <p:nvPr userDrawn="1"/>
        </p:nvPicPr>
        <p:blipFill>
          <a:blip r:embed="rId3"/>
          <a:stretch>
            <a:fillRect/>
          </a:stretch>
        </p:blipFill>
        <p:spPr>
          <a:xfrm>
            <a:off x="0" y="0"/>
            <a:ext cx="1449388" cy="931863"/>
          </a:xfrm>
          <a:prstGeom prst="rect">
            <a:avLst/>
          </a:prstGeom>
          <a:noFill/>
          <a:ln w="9525">
            <a:noFill/>
          </a:ln>
        </p:spPr>
      </p:pic>
      <p:sp>
        <p:nvSpPr>
          <p:cNvPr id="44" name="矩形 43"/>
          <p:cNvSpPr/>
          <p:nvPr/>
        </p:nvSpPr>
        <p:spPr>
          <a:xfrm flipV="1">
            <a:off x="6794500" y="681038"/>
            <a:ext cx="23495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5" name="TextBox 44"/>
          <p:cNvSpPr txBox="1"/>
          <p:nvPr/>
        </p:nvSpPr>
        <p:spPr>
          <a:xfrm>
            <a:off x="2000232" y="434689"/>
            <a:ext cx="4972068" cy="584775"/>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MEASURING  PERSONALITY</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sp>
        <p:nvSpPr>
          <p:cNvPr id="76" name="TextBox 75"/>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1.2</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3079"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grpSp>
        <p:nvGrpSpPr>
          <p:cNvPr id="3080" name="组合 10"/>
          <p:cNvGrpSpPr/>
          <p:nvPr/>
        </p:nvGrpSpPr>
        <p:grpSpPr>
          <a:xfrm>
            <a:off x="7235825" y="6523038"/>
            <a:ext cx="2252663" cy="314325"/>
            <a:chOff x="6940498" y="6524700"/>
            <a:chExt cx="2338738" cy="569147"/>
          </a:xfrm>
        </p:grpSpPr>
        <p:sp>
          <p:nvSpPr>
            <p:cNvPr id="91" name="TextBox 90"/>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92" name="直接连接符 91"/>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93" name="TextBox 92"/>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3084"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sp>
        <p:nvSpPr>
          <p:cNvPr id="117" name="矩形 116"/>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8" name="矩形 117"/>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9" name="TextBox 118"/>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3088" name="图片 119" descr="title1.png"/>
          <p:cNvPicPr>
            <a:picLocks noChangeAspect="1"/>
          </p:cNvPicPr>
          <p:nvPr userDrawn="1"/>
        </p:nvPicPr>
        <p:blipFill>
          <a:blip r:embed="rId6"/>
          <a:stretch>
            <a:fillRect/>
          </a:stretch>
        </p:blipFill>
        <p:spPr>
          <a:xfrm>
            <a:off x="7769225" y="169863"/>
            <a:ext cx="1276350" cy="309562"/>
          </a:xfrm>
          <a:prstGeom prst="rect">
            <a:avLst/>
          </a:prstGeom>
          <a:noFill/>
          <a:ln w="9525">
            <a:noFill/>
          </a:ln>
        </p:spPr>
      </p:pic>
      <p:grpSp>
        <p:nvGrpSpPr>
          <p:cNvPr id="3089" name="组合 69"/>
          <p:cNvGrpSpPr/>
          <p:nvPr userDrawn="1"/>
        </p:nvGrpSpPr>
        <p:grpSpPr>
          <a:xfrm>
            <a:off x="2082800" y="6519863"/>
            <a:ext cx="449263" cy="304800"/>
            <a:chOff x="256437" y="1509162"/>
            <a:chExt cx="467496" cy="443826"/>
          </a:xfrm>
        </p:grpSpPr>
        <p:grpSp>
          <p:nvGrpSpPr>
            <p:cNvPr id="3090" name="组合 13"/>
            <p:cNvGrpSpPr/>
            <p:nvPr userDrawn="1"/>
          </p:nvGrpSpPr>
          <p:grpSpPr>
            <a:xfrm>
              <a:off x="256437" y="1564640"/>
              <a:ext cx="409678" cy="314377"/>
              <a:chOff x="168372" y="1141796"/>
              <a:chExt cx="403587" cy="356875"/>
            </a:xfrm>
          </p:grpSpPr>
          <p:sp>
            <p:nvSpPr>
              <p:cNvPr id="41" name="矩形 4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2" name="矩形 41"/>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0" name="TextBox 16">
              <a:hlinkClick r:id="rId7"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3094" name="组合 69"/>
          <p:cNvGrpSpPr/>
          <p:nvPr userDrawn="1"/>
        </p:nvGrpSpPr>
        <p:grpSpPr>
          <a:xfrm>
            <a:off x="2578100" y="6511925"/>
            <a:ext cx="479425" cy="304800"/>
            <a:chOff x="256436" y="1496671"/>
            <a:chExt cx="498149" cy="443823"/>
          </a:xfrm>
        </p:grpSpPr>
        <p:grpSp>
          <p:nvGrpSpPr>
            <p:cNvPr id="3095" name="组合 13"/>
            <p:cNvGrpSpPr/>
            <p:nvPr userDrawn="1"/>
          </p:nvGrpSpPr>
          <p:grpSpPr>
            <a:xfrm>
              <a:off x="256436" y="1563708"/>
              <a:ext cx="409076" cy="314374"/>
              <a:chOff x="168372" y="1140739"/>
              <a:chExt cx="402995" cy="356872"/>
            </a:xfrm>
          </p:grpSpPr>
          <p:sp>
            <p:nvSpPr>
              <p:cNvPr id="49" name="矩形 48"/>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0" name="矩形 49"/>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8" name="TextBox 16">
              <a:hlinkClick r:id="rId8"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3099"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等腰三角形 45">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3102" name="组合 34"/>
          <p:cNvGrpSpPr/>
          <p:nvPr userDrawn="1"/>
        </p:nvGrpSpPr>
        <p:grpSpPr>
          <a:xfrm rot="5400000">
            <a:off x="6643688" y="6572250"/>
            <a:ext cx="215900" cy="215900"/>
            <a:chOff x="5149850" y="4576230"/>
            <a:chExt cx="400050" cy="364066"/>
          </a:xfrm>
        </p:grpSpPr>
        <p:sp>
          <p:nvSpPr>
            <p:cNvPr id="3103" name="圆角矩形 50">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3104" name="等腰三角形 51">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3105" name="圆角矩形 52">
            <a:hlinkClick r:id="rId9"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3106"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5" name="圆角矩形 54">
            <a:hlinkClick r:id="rId9"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6" name="乘号 55">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3109" name="图片 77" descr="图片3 副本副本.png">
            <a:hlinkClick r:id="rId9" action="ppaction://hlinksldjump"/>
          </p:cNvPr>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1"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4098"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40" name="矩形 39"/>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3" name="矩形 42"/>
          <p:cNvSpPr/>
          <p:nvPr/>
        </p:nvSpPr>
        <p:spPr>
          <a:xfrm flipV="1">
            <a:off x="4000500" y="695325"/>
            <a:ext cx="51435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TextBox 43"/>
          <p:cNvSpPr txBox="1"/>
          <p:nvPr/>
        </p:nvSpPr>
        <p:spPr>
          <a:xfrm>
            <a:off x="2000231" y="420175"/>
            <a:ext cx="2357451"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CHARISMA</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4102" name="组合 10"/>
          <p:cNvGrpSpPr/>
          <p:nvPr/>
        </p:nvGrpSpPr>
        <p:grpSpPr>
          <a:xfrm>
            <a:off x="7235825" y="6523038"/>
            <a:ext cx="2252663" cy="314325"/>
            <a:chOff x="6940498" y="6524700"/>
            <a:chExt cx="2338738" cy="569147"/>
          </a:xfrm>
        </p:grpSpPr>
        <p:sp>
          <p:nvSpPr>
            <p:cNvPr id="46" name="TextBox 45"/>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47" name="直接连接符 46"/>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48" name="TextBox 47"/>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4106"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4107" name="图片 41" descr="Unit01_2.png"/>
          <p:cNvPicPr>
            <a:picLocks noChangeAspect="1"/>
          </p:cNvPicPr>
          <p:nvPr userDrawn="1"/>
        </p:nvPicPr>
        <p:blipFill>
          <a:blip r:embed="rId6"/>
          <a:stretch>
            <a:fillRect/>
          </a:stretch>
        </p:blipFill>
        <p:spPr>
          <a:xfrm>
            <a:off x="0" y="0"/>
            <a:ext cx="1460500" cy="917575"/>
          </a:xfrm>
          <a:prstGeom prst="rect">
            <a:avLst/>
          </a:prstGeom>
          <a:noFill/>
          <a:ln w="9525">
            <a:noFill/>
          </a:ln>
        </p:spPr>
      </p:pic>
      <p:sp>
        <p:nvSpPr>
          <p:cNvPr id="69" name="TextBox 68"/>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1.3</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86" name="矩形 85"/>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7" name="矩形 86"/>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8" name="TextBox 87"/>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4112" name="图片 88"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4113" name="组合 69"/>
          <p:cNvGrpSpPr/>
          <p:nvPr userDrawn="1"/>
        </p:nvGrpSpPr>
        <p:grpSpPr>
          <a:xfrm>
            <a:off x="2082800" y="6519863"/>
            <a:ext cx="449263" cy="304800"/>
            <a:chOff x="256437" y="1509162"/>
            <a:chExt cx="467496" cy="443826"/>
          </a:xfrm>
        </p:grpSpPr>
        <p:grpSp>
          <p:nvGrpSpPr>
            <p:cNvPr id="4114" name="组合 13"/>
            <p:cNvGrpSpPr/>
            <p:nvPr userDrawn="1"/>
          </p:nvGrpSpPr>
          <p:grpSpPr>
            <a:xfrm>
              <a:off x="256437" y="1564640"/>
              <a:ext cx="409678" cy="314377"/>
              <a:chOff x="168372" y="1141796"/>
              <a:chExt cx="403587" cy="356875"/>
            </a:xfrm>
          </p:grpSpPr>
          <p:sp>
            <p:nvSpPr>
              <p:cNvPr id="42" name="矩形 41"/>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1"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4118" name="组合 69"/>
          <p:cNvGrpSpPr/>
          <p:nvPr userDrawn="1"/>
        </p:nvGrpSpPr>
        <p:grpSpPr>
          <a:xfrm>
            <a:off x="2578100" y="6511925"/>
            <a:ext cx="479425" cy="304800"/>
            <a:chOff x="256436" y="1496671"/>
            <a:chExt cx="498149" cy="443823"/>
          </a:xfrm>
        </p:grpSpPr>
        <p:grpSp>
          <p:nvGrpSpPr>
            <p:cNvPr id="4119"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4123"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4126" name="组合 34"/>
          <p:cNvGrpSpPr/>
          <p:nvPr userDrawn="1"/>
        </p:nvGrpSpPr>
        <p:grpSpPr>
          <a:xfrm rot="5400000">
            <a:off x="6643688" y="6572250"/>
            <a:ext cx="215900" cy="215900"/>
            <a:chOff x="5149850" y="4576230"/>
            <a:chExt cx="400050" cy="364066"/>
          </a:xfrm>
        </p:grpSpPr>
        <p:sp>
          <p:nvSpPr>
            <p:cNvPr id="4127"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4128" name="等腰三角形 54">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4129" name="圆角矩形 55">
            <a:hlinkClick r:id="rId10"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4130"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8" name="圆角矩形 57">
            <a:hlinkClick r:id="rId10"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9" name="乘号 58">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4133" name="图片 77" descr="图片3 副本副本.png">
            <a:hlinkClick r:id="rId10" action="ppaction://hlinksldjump"/>
          </p:cNvPr>
          <p:cNvPicPr>
            <a:picLocks noChangeAspect="1"/>
          </p:cNvPicPr>
          <p:nvPr userDrawn="1"/>
        </p:nvPicPr>
        <p:blipFill>
          <a:blip r:embed="rId11"/>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3" r:id="rId1"/>
    <p:sldLayoutId id="2147483654"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2">
            <a:lum/>
          </a:blip>
          <a:srcRect/>
          <a:stretch>
            <a:fillRect t="-4000"/>
          </a:stretch>
        </a:blipFill>
        <a:effectLst/>
      </p:bgPr>
    </p:bg>
    <p:spTree>
      <p:nvGrpSpPr>
        <p:cNvPr id="1" name=""/>
        <p:cNvGrpSpPr/>
        <p:nvPr/>
      </p:nvGrpSpPr>
      <p:grpSpPr/>
      <p:pic>
        <p:nvPicPr>
          <p:cNvPr id="5122" name="图片 43" descr="底2.png"/>
          <p:cNvPicPr>
            <a:picLocks noChangeAspect="1"/>
          </p:cNvPicPr>
          <p:nvPr userDrawn="1"/>
        </p:nvPicPr>
        <p:blipFill>
          <a:blip r:embed="rId3"/>
          <a:stretch>
            <a:fillRect/>
          </a:stretch>
        </p:blipFill>
        <p:spPr>
          <a:xfrm>
            <a:off x="0" y="6450013"/>
            <a:ext cx="9144000" cy="407987"/>
          </a:xfrm>
          <a:prstGeom prst="rect">
            <a:avLst/>
          </a:prstGeom>
          <a:noFill/>
          <a:ln w="9525">
            <a:noFill/>
          </a:ln>
        </p:spPr>
      </p:pic>
      <p:sp>
        <p:nvSpPr>
          <p:cNvPr id="42" name="矩形 41"/>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3" name="矩形 42"/>
          <p:cNvSpPr/>
          <p:nvPr/>
        </p:nvSpPr>
        <p:spPr>
          <a:xfrm flipV="1">
            <a:off x="6972300" y="681038"/>
            <a:ext cx="21717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TextBox 43"/>
          <p:cNvSpPr txBox="1"/>
          <p:nvPr/>
        </p:nvSpPr>
        <p:spPr>
          <a:xfrm>
            <a:off x="2000231" y="420175"/>
            <a:ext cx="5949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SCENARIO Personality Clash</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5126" name="组合 10"/>
          <p:cNvGrpSpPr/>
          <p:nvPr/>
        </p:nvGrpSpPr>
        <p:grpSpPr>
          <a:xfrm>
            <a:off x="7235825" y="6523038"/>
            <a:ext cx="2252663" cy="314325"/>
            <a:chOff x="6940498" y="6524700"/>
            <a:chExt cx="2338738" cy="569147"/>
          </a:xfrm>
        </p:grpSpPr>
        <p:sp>
          <p:nvSpPr>
            <p:cNvPr id="46" name="TextBox 45"/>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47" name="直接连接符 46"/>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48" name="TextBox 47"/>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5130" name="图片 94" descr="1.png"/>
          <p:cNvPicPr>
            <a:picLocks noChangeAspect="1"/>
          </p:cNvPicPr>
          <p:nvPr userDrawn="1"/>
        </p:nvPicPr>
        <p:blipFill>
          <a:blip r:embed="rId4"/>
          <a:stretch>
            <a:fillRect/>
          </a:stretch>
        </p:blipFill>
        <p:spPr>
          <a:xfrm>
            <a:off x="63500" y="6519863"/>
            <a:ext cx="1841500" cy="292100"/>
          </a:xfrm>
          <a:prstGeom prst="rect">
            <a:avLst/>
          </a:prstGeom>
          <a:noFill/>
          <a:ln w="9525">
            <a:noFill/>
          </a:ln>
        </p:spPr>
      </p:pic>
      <p:pic>
        <p:nvPicPr>
          <p:cNvPr id="5131" name="图片 87" descr="Unit01.png"/>
          <p:cNvPicPr>
            <a:picLocks noChangeAspect="1"/>
          </p:cNvPicPr>
          <p:nvPr userDrawn="1"/>
        </p:nvPicPr>
        <p:blipFill>
          <a:blip r:embed="rId5"/>
          <a:stretch>
            <a:fillRect/>
          </a:stretch>
        </p:blipFill>
        <p:spPr>
          <a:xfrm>
            <a:off x="0" y="0"/>
            <a:ext cx="1449388" cy="931863"/>
          </a:xfrm>
          <a:prstGeom prst="rect">
            <a:avLst/>
          </a:prstGeom>
          <a:noFill/>
          <a:ln w="9525">
            <a:noFill/>
          </a:ln>
        </p:spPr>
      </p:pic>
      <p:sp>
        <p:nvSpPr>
          <p:cNvPr id="75" name="TextBox 74"/>
          <p:cNvSpPr txBox="1"/>
          <p:nvPr/>
        </p:nvSpPr>
        <p:spPr bwMode="auto">
          <a:xfrm>
            <a:off x="302117" y="111264"/>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1.4</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89" name="矩形 8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0" name="矩形 8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1" name="TextBox 9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5136" name="图片 91" descr="title1.png"/>
          <p:cNvPicPr>
            <a:picLocks noChangeAspect="1"/>
          </p:cNvPicPr>
          <p:nvPr userDrawn="1"/>
        </p:nvPicPr>
        <p:blipFill>
          <a:blip r:embed="rId6"/>
          <a:stretch>
            <a:fillRect/>
          </a:stretch>
        </p:blipFill>
        <p:spPr>
          <a:xfrm>
            <a:off x="7769225" y="169863"/>
            <a:ext cx="1276350" cy="309562"/>
          </a:xfrm>
          <a:prstGeom prst="rect">
            <a:avLst/>
          </a:prstGeom>
          <a:noFill/>
          <a:ln w="9525">
            <a:noFill/>
          </a:ln>
        </p:spPr>
      </p:pic>
      <p:grpSp>
        <p:nvGrpSpPr>
          <p:cNvPr id="5137" name="组合 69"/>
          <p:cNvGrpSpPr/>
          <p:nvPr userDrawn="1"/>
        </p:nvGrpSpPr>
        <p:grpSpPr>
          <a:xfrm>
            <a:off x="2082800" y="6519863"/>
            <a:ext cx="449263" cy="304800"/>
            <a:chOff x="256437" y="1509162"/>
            <a:chExt cx="467496" cy="443826"/>
          </a:xfrm>
        </p:grpSpPr>
        <p:grpSp>
          <p:nvGrpSpPr>
            <p:cNvPr id="5138" name="组合 13"/>
            <p:cNvGrpSpPr/>
            <p:nvPr userDrawn="1"/>
          </p:nvGrpSpPr>
          <p:grpSpPr>
            <a:xfrm>
              <a:off x="256437" y="1564640"/>
              <a:ext cx="409678" cy="314377"/>
              <a:chOff x="168372" y="1141796"/>
              <a:chExt cx="403587" cy="356875"/>
            </a:xfrm>
          </p:grpSpPr>
          <p:sp>
            <p:nvSpPr>
              <p:cNvPr id="41" name="矩形 40"/>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0" name="TextBox 16">
              <a:hlinkClick r:id="rId7"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5142" name="组合 69"/>
          <p:cNvGrpSpPr/>
          <p:nvPr userDrawn="1"/>
        </p:nvGrpSpPr>
        <p:grpSpPr>
          <a:xfrm>
            <a:off x="2578100" y="6511925"/>
            <a:ext cx="479425" cy="304800"/>
            <a:chOff x="256436" y="1496671"/>
            <a:chExt cx="498149" cy="443823"/>
          </a:xfrm>
        </p:grpSpPr>
        <p:grpSp>
          <p:nvGrpSpPr>
            <p:cNvPr id="5143"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8"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5147"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5150" name="组合 34"/>
          <p:cNvGrpSpPr/>
          <p:nvPr userDrawn="1"/>
        </p:nvGrpSpPr>
        <p:grpSpPr>
          <a:xfrm rot="5400000">
            <a:off x="6643688" y="6572250"/>
            <a:ext cx="215900" cy="215900"/>
            <a:chOff x="5149850" y="4576230"/>
            <a:chExt cx="400050" cy="364066"/>
          </a:xfrm>
        </p:grpSpPr>
        <p:sp>
          <p:nvSpPr>
            <p:cNvPr id="5151"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152" name="等腰三角形 54">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5153" name="圆角矩形 55">
            <a:hlinkClick r:id="rId9"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5154"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8" name="圆角矩形 57">
            <a:hlinkClick r:id="rId9"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9" name="乘号 58">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5157" name="图片 77" descr="图片3 副本副本.png">
            <a:hlinkClick r:id="rId9" action="ppaction://hlinksldjump"/>
          </p:cNvPr>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6"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6146"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8" name="矩形 7"/>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9" name="矩形 8"/>
          <p:cNvSpPr/>
          <p:nvPr/>
        </p:nvSpPr>
        <p:spPr>
          <a:xfrm flipV="1">
            <a:off x="7016750" y="681038"/>
            <a:ext cx="2127250" cy="47625"/>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10" name="TextBox 9"/>
          <p:cNvSpPr txBox="1"/>
          <p:nvPr/>
        </p:nvSpPr>
        <p:spPr>
          <a:xfrm>
            <a:off x="2000231" y="420175"/>
            <a:ext cx="5949968" cy="584771"/>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STUDY AND WRITING SKILLS</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6150" name="组合 10"/>
          <p:cNvGrpSpPr/>
          <p:nvPr/>
        </p:nvGrpSpPr>
        <p:grpSpPr>
          <a:xfrm>
            <a:off x="7235825" y="6523038"/>
            <a:ext cx="2252663" cy="314325"/>
            <a:chOff x="6940498" y="6524700"/>
            <a:chExt cx="2338738" cy="569147"/>
          </a:xfrm>
        </p:grpSpPr>
        <p:sp>
          <p:nvSpPr>
            <p:cNvPr id="12" name="TextBox 11"/>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13" name="直接连接符 12"/>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14" name="TextBox 13"/>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6154"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6155" name="图片 36" descr="Unit01.png"/>
          <p:cNvPicPr>
            <a:picLocks noChangeAspect="1"/>
          </p:cNvPicPr>
          <p:nvPr userDrawn="1"/>
        </p:nvPicPr>
        <p:blipFill>
          <a:blip r:embed="rId6"/>
          <a:stretch>
            <a:fillRect/>
          </a:stretch>
        </p:blipFill>
        <p:spPr>
          <a:xfrm>
            <a:off x="0" y="0"/>
            <a:ext cx="1449388" cy="931863"/>
          </a:xfrm>
          <a:prstGeom prst="rect">
            <a:avLst/>
          </a:prstGeom>
          <a:noFill/>
          <a:ln w="9525">
            <a:noFill/>
          </a:ln>
        </p:spPr>
      </p:pic>
      <p:sp>
        <p:nvSpPr>
          <p:cNvPr id="38" name="TextBox 37"/>
          <p:cNvSpPr txBox="1"/>
          <p:nvPr/>
        </p:nvSpPr>
        <p:spPr bwMode="auto">
          <a:xfrm>
            <a:off x="302117" y="111264"/>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1.5</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39" name="矩形 3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0" name="矩形 3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1" name="TextBox 4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6160" name="图片 41"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6161" name="组合 69"/>
          <p:cNvGrpSpPr/>
          <p:nvPr userDrawn="1"/>
        </p:nvGrpSpPr>
        <p:grpSpPr>
          <a:xfrm>
            <a:off x="2082800" y="6519863"/>
            <a:ext cx="449263" cy="304800"/>
            <a:chOff x="256437" y="1509162"/>
            <a:chExt cx="467496" cy="443826"/>
          </a:xfrm>
        </p:grpSpPr>
        <p:grpSp>
          <p:nvGrpSpPr>
            <p:cNvPr id="6162" name="组合 13"/>
            <p:cNvGrpSpPr/>
            <p:nvPr userDrawn="1"/>
          </p:nvGrpSpPr>
          <p:grpSpPr>
            <a:xfrm>
              <a:off x="256437" y="1564640"/>
              <a:ext cx="409678" cy="314377"/>
              <a:chOff x="168372" y="1141796"/>
              <a:chExt cx="403587" cy="356875"/>
            </a:xfrm>
          </p:grpSpPr>
          <p:sp>
            <p:nvSpPr>
              <p:cNvPr id="45" name="矩形 44"/>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矩形 45"/>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4"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6166" name="组合 69"/>
          <p:cNvGrpSpPr/>
          <p:nvPr userDrawn="1"/>
        </p:nvGrpSpPr>
        <p:grpSpPr>
          <a:xfrm>
            <a:off x="2578100" y="6511925"/>
            <a:ext cx="479425" cy="304800"/>
            <a:chOff x="256436" y="1496671"/>
            <a:chExt cx="498149" cy="443823"/>
          </a:xfrm>
        </p:grpSpPr>
        <p:grpSp>
          <p:nvGrpSpPr>
            <p:cNvPr id="6167" name="组合 13"/>
            <p:cNvGrpSpPr/>
            <p:nvPr userDrawn="1"/>
          </p:nvGrpSpPr>
          <p:grpSpPr>
            <a:xfrm>
              <a:off x="256436" y="1563708"/>
              <a:ext cx="409076" cy="314374"/>
              <a:chOff x="168372" y="1140739"/>
              <a:chExt cx="402995" cy="356872"/>
            </a:xfrm>
          </p:grpSpPr>
          <p:sp>
            <p:nvSpPr>
              <p:cNvPr id="50" name="矩形 49"/>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1" name="矩形 50"/>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9"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6171" name="组合 29"/>
          <p:cNvGrpSpPr/>
          <p:nvPr userDrawn="1"/>
        </p:nvGrpSpPr>
        <p:grpSpPr>
          <a:xfrm rot="-5400000">
            <a:off x="6003925" y="6572250"/>
            <a:ext cx="215900" cy="215900"/>
            <a:chOff x="6242050" y="6572250"/>
            <a:chExt cx="215900" cy="215900"/>
          </a:xfrm>
        </p:grpSpPr>
        <p:sp>
          <p:nvSpPr>
            <p:cNvPr id="43" name="圆角矩形 42">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7" name="等腰三角形 46">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6174" name="组合 34"/>
          <p:cNvGrpSpPr/>
          <p:nvPr userDrawn="1"/>
        </p:nvGrpSpPr>
        <p:grpSpPr>
          <a:xfrm rot="5400000">
            <a:off x="6643688" y="6572250"/>
            <a:ext cx="215900" cy="215900"/>
            <a:chOff x="5149850" y="4576230"/>
            <a:chExt cx="400050" cy="364066"/>
          </a:xfrm>
        </p:grpSpPr>
        <p:sp>
          <p:nvSpPr>
            <p:cNvPr id="6175" name="圆角矩形 51">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176" name="等腰三角形 52">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6177" name="圆角矩形 53">
            <a:hlinkClick r:id="rId10"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6178"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6" name="圆角矩形 55">
            <a:hlinkClick r:id="rId10"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7" name="乘号 56">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6181" name="图片 77" descr="图片3 副本副本.png">
            <a:hlinkClick r:id="rId10" action="ppaction://hlinksldjump"/>
          </p:cNvPr>
          <p:cNvPicPr>
            <a:picLocks noChangeAspect="1"/>
          </p:cNvPicPr>
          <p:nvPr userDrawn="1"/>
        </p:nvPicPr>
        <p:blipFill>
          <a:blip r:embed="rId11"/>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58" r:id="rId1"/>
    <p:sldLayoutId id="2147483659"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white">
      <p:bgRef idx="1001">
        <a:schemeClr val="bg1"/>
      </p:bgRef>
    </p:bg>
    <p:spTree>
      <p:nvGrpSpPr>
        <p:cNvPr id="1" name=""/>
        <p:cNvGrpSpPr/>
        <p:nvPr/>
      </p:nvGrpSpPr>
      <p:grpSpPr/>
      <p:sp>
        <p:nvSpPr>
          <p:cNvPr id="7" name="矩形 6"/>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7171" name="图片 39" descr="Unit01.png"/>
          <p:cNvPicPr>
            <a:picLocks noChangeAspect="1"/>
          </p:cNvPicPr>
          <p:nvPr userDrawn="1"/>
        </p:nvPicPr>
        <p:blipFill>
          <a:blip r:embed="rId2"/>
          <a:stretch>
            <a:fillRect/>
          </a:stretch>
        </p:blipFill>
        <p:spPr>
          <a:xfrm>
            <a:off x="0" y="0"/>
            <a:ext cx="1449388" cy="931863"/>
          </a:xfrm>
          <a:prstGeom prst="rect">
            <a:avLst/>
          </a:prstGeom>
          <a:noFill/>
          <a:ln w="9525">
            <a:noFill/>
          </a:ln>
        </p:spPr>
      </p:pic>
      <p:sp>
        <p:nvSpPr>
          <p:cNvPr id="9" name="矩形 8"/>
          <p:cNvSpPr/>
          <p:nvPr/>
        </p:nvSpPr>
        <p:spPr>
          <a:xfrm flipV="1">
            <a:off x="5594350" y="631825"/>
            <a:ext cx="35496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10" name="TextBox 9"/>
          <p:cNvSpPr txBox="1"/>
          <p:nvPr/>
        </p:nvSpPr>
        <p:spPr>
          <a:xfrm>
            <a:off x="2032890" y="365578"/>
            <a:ext cx="3816368"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Language  Reference</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21" name="矩形 20"/>
          <p:cNvSpPr/>
          <p:nvPr/>
        </p:nvSpPr>
        <p:spPr>
          <a:xfrm>
            <a:off x="79375" y="973138"/>
            <a:ext cx="8972550" cy="54784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5" name="矩形 24"/>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1" name="TextBox 80"/>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7177" name="组合 10"/>
          <p:cNvGrpSpPr/>
          <p:nvPr/>
        </p:nvGrpSpPr>
        <p:grpSpPr>
          <a:xfrm>
            <a:off x="7235825" y="6523038"/>
            <a:ext cx="2252663" cy="314325"/>
            <a:chOff x="6940498" y="6524700"/>
            <a:chExt cx="2338738" cy="569147"/>
          </a:xfrm>
        </p:grpSpPr>
        <p:sp>
          <p:nvSpPr>
            <p:cNvPr id="85" name="TextBox 84"/>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86" name="直接连接符 85"/>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87" name="TextBox 86"/>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7181"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110" name="矩形 109"/>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1" name="矩形 110"/>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2" name="TextBox 111"/>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7185" name="图片 112"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7186" name="组合 69"/>
          <p:cNvGrpSpPr/>
          <p:nvPr userDrawn="1"/>
        </p:nvGrpSpPr>
        <p:grpSpPr>
          <a:xfrm>
            <a:off x="2082800" y="6519863"/>
            <a:ext cx="449263" cy="307975"/>
            <a:chOff x="256437" y="1509162"/>
            <a:chExt cx="467496" cy="448449"/>
          </a:xfrm>
        </p:grpSpPr>
        <p:grpSp>
          <p:nvGrpSpPr>
            <p:cNvPr id="7187" name="组合 13"/>
            <p:cNvGrpSpPr/>
            <p:nvPr userDrawn="1"/>
          </p:nvGrpSpPr>
          <p:grpSpPr>
            <a:xfrm>
              <a:off x="256437" y="1564640"/>
              <a:ext cx="409678" cy="314377"/>
              <a:chOff x="168372" y="1141796"/>
              <a:chExt cx="403587" cy="356875"/>
            </a:xfrm>
          </p:grpSpPr>
          <p:sp>
            <p:nvSpPr>
              <p:cNvPr id="42" name="矩形 41"/>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3" name="矩形 42"/>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1"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7191" name="组合 69"/>
          <p:cNvGrpSpPr/>
          <p:nvPr userDrawn="1"/>
        </p:nvGrpSpPr>
        <p:grpSpPr>
          <a:xfrm>
            <a:off x="2578100" y="6511925"/>
            <a:ext cx="479425" cy="307975"/>
            <a:chOff x="256436" y="1496671"/>
            <a:chExt cx="498149" cy="448446"/>
          </a:xfrm>
        </p:grpSpPr>
        <p:grpSp>
          <p:nvGrpSpPr>
            <p:cNvPr id="7192" name="组合 13"/>
            <p:cNvGrpSpPr/>
            <p:nvPr userDrawn="1"/>
          </p:nvGrpSpPr>
          <p:grpSpPr>
            <a:xfrm>
              <a:off x="256436" y="1563708"/>
              <a:ext cx="409076" cy="314374"/>
              <a:chOff x="168372" y="1140739"/>
              <a:chExt cx="402995" cy="356872"/>
            </a:xfrm>
          </p:grpSpPr>
          <p:sp>
            <p:nvSpPr>
              <p:cNvPr id="47" name="矩形 46"/>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8" name="矩形 47"/>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6"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7196" name="组合 29"/>
          <p:cNvGrpSpPr/>
          <p:nvPr userDrawn="1"/>
        </p:nvGrpSpPr>
        <p:grpSpPr>
          <a:xfrm rot="-5400000">
            <a:off x="6003925" y="6572250"/>
            <a:ext cx="215900" cy="215900"/>
            <a:chOff x="6242050" y="6572250"/>
            <a:chExt cx="215900" cy="215900"/>
          </a:xfrm>
        </p:grpSpPr>
        <p:sp>
          <p:nvSpPr>
            <p:cNvPr id="40" name="圆角矩形 39">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4" name="等腰三角形 43">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7199" name="组合 34"/>
          <p:cNvGrpSpPr/>
          <p:nvPr userDrawn="1"/>
        </p:nvGrpSpPr>
        <p:grpSpPr>
          <a:xfrm rot="5400000">
            <a:off x="6643688" y="6572250"/>
            <a:ext cx="215900" cy="215900"/>
            <a:chOff x="5149850" y="4576230"/>
            <a:chExt cx="400050" cy="364066"/>
          </a:xfrm>
        </p:grpSpPr>
        <p:sp>
          <p:nvSpPr>
            <p:cNvPr id="7200" name="圆角矩形 48">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7201" name="等腰三角形 49">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7202" name="圆角矩形 50">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7203"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3" name="圆角矩形 52">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4" name="乘号 53">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7206"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white">
      <p:bgRef idx="1001">
        <a:schemeClr val="bg1"/>
      </p:bgRef>
    </p:bg>
    <p:spTree>
      <p:nvGrpSpPr>
        <p:cNvPr id="1" name=""/>
        <p:cNvGrpSpPr/>
        <p:nvPr/>
      </p:nvGrpSpPr>
      <p:grpSpPr/>
      <p:sp>
        <p:nvSpPr>
          <p:cNvPr id="18" name="矩形 17"/>
          <p:cNvSpPr/>
          <p:nvPr/>
        </p:nvSpPr>
        <p:spPr>
          <a:xfrm>
            <a:off x="0" y="0"/>
            <a:ext cx="9144000" cy="89535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TextBox 9"/>
          <p:cNvSpPr txBox="1"/>
          <p:nvPr/>
        </p:nvSpPr>
        <p:spPr>
          <a:xfrm>
            <a:off x="2019299" y="374075"/>
            <a:ext cx="3816368"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Extra  Practice</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40" name="矩形 39"/>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8197" name="图片 40" descr="Unit01.png"/>
          <p:cNvPicPr>
            <a:picLocks noChangeAspect="1"/>
          </p:cNvPicPr>
          <p:nvPr userDrawn="1"/>
        </p:nvPicPr>
        <p:blipFill>
          <a:blip r:embed="rId2"/>
          <a:stretch>
            <a:fillRect/>
          </a:stretch>
        </p:blipFill>
        <p:spPr>
          <a:xfrm>
            <a:off x="0" y="0"/>
            <a:ext cx="1449388" cy="895350"/>
          </a:xfrm>
          <a:prstGeom prst="rect">
            <a:avLst/>
          </a:prstGeom>
          <a:noFill/>
          <a:ln w="9525">
            <a:noFill/>
          </a:ln>
        </p:spPr>
      </p:pic>
      <p:sp>
        <p:nvSpPr>
          <p:cNvPr id="42" name="矩形 41"/>
          <p:cNvSpPr/>
          <p:nvPr/>
        </p:nvSpPr>
        <p:spPr>
          <a:xfrm flipV="1">
            <a:off x="4527550" y="631825"/>
            <a:ext cx="46164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矩形 43"/>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TextBox 44"/>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8201" name="组合 10"/>
          <p:cNvGrpSpPr/>
          <p:nvPr/>
        </p:nvGrpSpPr>
        <p:grpSpPr>
          <a:xfrm>
            <a:off x="7235825" y="6523038"/>
            <a:ext cx="2252663" cy="314325"/>
            <a:chOff x="6940498" y="6524700"/>
            <a:chExt cx="2338738" cy="569147"/>
          </a:xfrm>
        </p:grpSpPr>
        <p:sp>
          <p:nvSpPr>
            <p:cNvPr id="51" name="TextBox 50"/>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52" name="直接连接符 51"/>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53" name="TextBox 52"/>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8205"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89" name="矩形 8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0" name="矩形 8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1" name="TextBox 9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8209" name="图片 91"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8210" name="组合 69"/>
          <p:cNvGrpSpPr/>
          <p:nvPr userDrawn="1"/>
        </p:nvGrpSpPr>
        <p:grpSpPr>
          <a:xfrm>
            <a:off x="2082800" y="6519863"/>
            <a:ext cx="449263" cy="307975"/>
            <a:chOff x="256437" y="1509162"/>
            <a:chExt cx="467496" cy="448449"/>
          </a:xfrm>
        </p:grpSpPr>
        <p:grpSp>
          <p:nvGrpSpPr>
            <p:cNvPr id="8211" name="组合 13"/>
            <p:cNvGrpSpPr/>
            <p:nvPr userDrawn="1"/>
          </p:nvGrpSpPr>
          <p:grpSpPr>
            <a:xfrm>
              <a:off x="256437" y="1564640"/>
              <a:ext cx="409678" cy="314377"/>
              <a:chOff x="168372" y="1141796"/>
              <a:chExt cx="403587" cy="356875"/>
            </a:xfrm>
          </p:grpSpPr>
          <p:sp>
            <p:nvSpPr>
              <p:cNvPr id="46" name="矩形 45"/>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7" name="矩形 46"/>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3"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8215" name="组合 69"/>
          <p:cNvGrpSpPr/>
          <p:nvPr userDrawn="1"/>
        </p:nvGrpSpPr>
        <p:grpSpPr>
          <a:xfrm>
            <a:off x="2578100" y="6511925"/>
            <a:ext cx="479425" cy="307975"/>
            <a:chOff x="256436" y="1496671"/>
            <a:chExt cx="498149" cy="448446"/>
          </a:xfrm>
        </p:grpSpPr>
        <p:grpSp>
          <p:nvGrpSpPr>
            <p:cNvPr id="8216" name="组合 13"/>
            <p:cNvGrpSpPr/>
            <p:nvPr userDrawn="1"/>
          </p:nvGrpSpPr>
          <p:grpSpPr>
            <a:xfrm>
              <a:off x="256436" y="1563708"/>
              <a:ext cx="409076" cy="314374"/>
              <a:chOff x="168372" y="1140739"/>
              <a:chExt cx="402995" cy="356872"/>
            </a:xfrm>
          </p:grpSpPr>
          <p:sp>
            <p:nvSpPr>
              <p:cNvPr id="54" name="矩形 53"/>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5" name="矩形 54"/>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0"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8220" name="组合 29"/>
          <p:cNvGrpSpPr/>
          <p:nvPr userDrawn="1"/>
        </p:nvGrpSpPr>
        <p:grpSpPr>
          <a:xfrm rot="-5400000">
            <a:off x="6003925" y="6572250"/>
            <a:ext cx="215900" cy="215900"/>
            <a:chOff x="6242050" y="6572250"/>
            <a:chExt cx="215900" cy="215900"/>
          </a:xfrm>
        </p:grpSpPr>
        <p:sp>
          <p:nvSpPr>
            <p:cNvPr id="41" name="圆角矩形 40">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8" name="等腰三角形 47">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8223" name="组合 34"/>
          <p:cNvGrpSpPr/>
          <p:nvPr userDrawn="1"/>
        </p:nvGrpSpPr>
        <p:grpSpPr>
          <a:xfrm rot="5400000">
            <a:off x="6643688" y="6572250"/>
            <a:ext cx="215900" cy="215900"/>
            <a:chOff x="5149850" y="4576230"/>
            <a:chExt cx="400050" cy="364066"/>
          </a:xfrm>
        </p:grpSpPr>
        <p:sp>
          <p:nvSpPr>
            <p:cNvPr id="8224" name="圆角矩形 55">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8225" name="等腰三角形 56">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8226" name="圆角矩形 57">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8227"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60" name="圆角矩形 59">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1" name="乘号 60">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8230"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3"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white">
      <p:bgRef idx="1001">
        <a:schemeClr val="bg1"/>
      </p:bgRef>
    </p:bg>
    <p:spTree>
      <p:nvGrpSpPr>
        <p:cNvPr id="1" name=""/>
        <p:cNvGrpSpPr/>
        <p:nvPr/>
      </p:nvGrpSpPr>
      <p:grpSpPr/>
      <p:sp>
        <p:nvSpPr>
          <p:cNvPr id="10" name="TextBox 9"/>
          <p:cNvSpPr txBox="1"/>
          <p:nvPr/>
        </p:nvSpPr>
        <p:spPr>
          <a:xfrm>
            <a:off x="2032890" y="365578"/>
            <a:ext cx="4539360" cy="584775"/>
          </a:xfrm>
          <a:prstGeom prst="rect">
            <a:avLst/>
          </a:prstGeom>
          <a:noFill/>
        </p:spPr>
        <p:txBody>
          <a:bodyPr>
            <a:spAutoFit/>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rPr>
              <a:t>Communication Activities</a:t>
            </a:r>
            <a:endParaRPr kumimoji="0" lang="zh-CN" altLang="en-US" sz="3200" b="1" i="0" u="none" strike="noStrike" kern="1200" cap="none" spc="0" normalizeH="0" baseline="0" noProof="0" dirty="0">
              <a:ln w="11430"/>
              <a:solidFill>
                <a:srgbClr val="000000"/>
              </a:solidFill>
              <a:effectLst>
                <a:outerShdw blurRad="80000" dist="40000" dir="5040000" algn="tl">
                  <a:srgbClr val="000000">
                    <a:alpha val="30000"/>
                  </a:srgbClr>
                </a:outerShdw>
              </a:effectLst>
              <a:uLnTx/>
              <a:uFillTx/>
              <a:latin typeface="+mn-lt"/>
              <a:ea typeface="+mn-ea"/>
              <a:cs typeface="+mn-cs"/>
            </a:endParaRPr>
          </a:p>
        </p:txBody>
      </p:sp>
      <p:sp>
        <p:nvSpPr>
          <p:cNvPr id="40" name="矩形 39"/>
          <p:cNvSpPr/>
          <p:nvPr/>
        </p:nvSpPr>
        <p:spPr>
          <a:xfrm>
            <a:off x="1214438" y="628650"/>
            <a:ext cx="857250" cy="46038"/>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pic>
        <p:nvPicPr>
          <p:cNvPr id="9220" name="图片 40" descr="Unit01.png"/>
          <p:cNvPicPr>
            <a:picLocks noChangeAspect="1"/>
          </p:cNvPicPr>
          <p:nvPr userDrawn="1"/>
        </p:nvPicPr>
        <p:blipFill>
          <a:blip r:embed="rId2"/>
          <a:stretch>
            <a:fillRect/>
          </a:stretch>
        </p:blipFill>
        <p:spPr>
          <a:xfrm>
            <a:off x="0" y="0"/>
            <a:ext cx="1449388" cy="931863"/>
          </a:xfrm>
          <a:prstGeom prst="rect">
            <a:avLst/>
          </a:prstGeom>
          <a:noFill/>
          <a:ln w="9525">
            <a:noFill/>
          </a:ln>
        </p:spPr>
      </p:pic>
      <p:sp>
        <p:nvSpPr>
          <p:cNvPr id="42" name="矩形 41"/>
          <p:cNvSpPr/>
          <p:nvPr/>
        </p:nvSpPr>
        <p:spPr>
          <a:xfrm>
            <a:off x="6438900" y="628650"/>
            <a:ext cx="2705100" cy="66675"/>
          </a:xfrm>
          <a:prstGeom prst="rect">
            <a:avLst/>
          </a:prstGeom>
          <a:solidFill>
            <a:srgbClr val="046784"/>
          </a:solidFill>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矩形 43"/>
          <p:cNvSpPr/>
          <p:nvPr/>
        </p:nvSpPr>
        <p:spPr>
          <a:xfrm>
            <a:off x="79375" y="973138"/>
            <a:ext cx="8972550" cy="547846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0" y="6540500"/>
            <a:ext cx="9144000" cy="317500"/>
          </a:xfrm>
          <a:prstGeom prst="rect">
            <a:avLst/>
          </a:prstGeom>
          <a:solidFill>
            <a:schemeClr val="accent5">
              <a:lumMod val="75000"/>
            </a:schemeClr>
          </a:solidFill>
          <a:ln>
            <a:noFill/>
          </a:ln>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6" name="TextBox 45"/>
          <p:cNvSpPr txBox="1"/>
          <p:nvPr/>
        </p:nvSpPr>
        <p:spPr bwMode="auto">
          <a:xfrm>
            <a:off x="498713" y="101234"/>
            <a:ext cx="650637"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nvGrpSpPr>
          <p:cNvPr id="9225" name="组合 10"/>
          <p:cNvGrpSpPr/>
          <p:nvPr/>
        </p:nvGrpSpPr>
        <p:grpSpPr>
          <a:xfrm>
            <a:off x="7235825" y="6523038"/>
            <a:ext cx="2252663" cy="314325"/>
            <a:chOff x="6940498" y="6524700"/>
            <a:chExt cx="2338738" cy="569147"/>
          </a:xfrm>
        </p:grpSpPr>
        <p:sp>
          <p:nvSpPr>
            <p:cNvPr id="55" name="TextBox 54"/>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56" name="直接连接符 55"/>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57" name="TextBox 56"/>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9229" name="图片 94" descr="1.png"/>
          <p:cNvPicPr>
            <a:picLocks noChangeAspect="1"/>
          </p:cNvPicPr>
          <p:nvPr userDrawn="1"/>
        </p:nvPicPr>
        <p:blipFill>
          <a:blip r:embed="rId3"/>
          <a:stretch>
            <a:fillRect/>
          </a:stretch>
        </p:blipFill>
        <p:spPr>
          <a:xfrm>
            <a:off x="63500" y="6519863"/>
            <a:ext cx="1841500" cy="292100"/>
          </a:xfrm>
          <a:prstGeom prst="rect">
            <a:avLst/>
          </a:prstGeom>
          <a:noFill/>
          <a:ln w="9525">
            <a:noFill/>
          </a:ln>
        </p:spPr>
      </p:pic>
      <p:sp>
        <p:nvSpPr>
          <p:cNvPr id="89" name="矩形 88"/>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0" name="矩形 89"/>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1" name="TextBox 90"/>
          <p:cNvSpPr txBox="1"/>
          <p:nvPr/>
        </p:nvSpPr>
        <p:spPr bwMode="auto">
          <a:xfrm>
            <a:off x="6855565" y="122460"/>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9233" name="图片 91" descr="title1.png"/>
          <p:cNvPicPr>
            <a:picLocks noChangeAspect="1"/>
          </p:cNvPicPr>
          <p:nvPr userDrawn="1"/>
        </p:nvPicPr>
        <p:blipFill>
          <a:blip r:embed="rId4"/>
          <a:stretch>
            <a:fillRect/>
          </a:stretch>
        </p:blipFill>
        <p:spPr>
          <a:xfrm>
            <a:off x="7769225" y="169863"/>
            <a:ext cx="1276350" cy="309562"/>
          </a:xfrm>
          <a:prstGeom prst="rect">
            <a:avLst/>
          </a:prstGeom>
          <a:noFill/>
          <a:ln w="9525">
            <a:noFill/>
          </a:ln>
        </p:spPr>
      </p:pic>
      <p:grpSp>
        <p:nvGrpSpPr>
          <p:cNvPr id="9234" name="组合 69"/>
          <p:cNvGrpSpPr/>
          <p:nvPr userDrawn="1"/>
        </p:nvGrpSpPr>
        <p:grpSpPr>
          <a:xfrm>
            <a:off x="2082800" y="6519863"/>
            <a:ext cx="449263" cy="307975"/>
            <a:chOff x="256437" y="1509162"/>
            <a:chExt cx="467496" cy="448449"/>
          </a:xfrm>
        </p:grpSpPr>
        <p:grpSp>
          <p:nvGrpSpPr>
            <p:cNvPr id="9235" name="组合 13"/>
            <p:cNvGrpSpPr/>
            <p:nvPr userDrawn="1"/>
          </p:nvGrpSpPr>
          <p:grpSpPr>
            <a:xfrm>
              <a:off x="256437" y="1564640"/>
              <a:ext cx="409678" cy="314377"/>
              <a:chOff x="168372" y="1141796"/>
              <a:chExt cx="403587" cy="356875"/>
            </a:xfrm>
          </p:grpSpPr>
          <p:sp>
            <p:nvSpPr>
              <p:cNvPr id="47" name="矩形 46"/>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8" name="矩形 47"/>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3" name="TextBox 16">
              <a:hlinkClick r:id="rId5" tooltip="Language Reference" action="ppaction://hlinkfile"/>
            </p:cNvPr>
            <p:cNvSpPr txBox="1">
              <a:spLocks noChangeArrowheads="1"/>
            </p:cNvSpPr>
            <p:nvPr/>
          </p:nvSpPr>
          <p:spPr bwMode="auto">
            <a:xfrm>
              <a:off x="281216" y="1509162"/>
              <a:ext cx="442717" cy="448449"/>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9239" name="组合 69"/>
          <p:cNvGrpSpPr/>
          <p:nvPr userDrawn="1"/>
        </p:nvGrpSpPr>
        <p:grpSpPr>
          <a:xfrm>
            <a:off x="2578100" y="6511925"/>
            <a:ext cx="479425" cy="307975"/>
            <a:chOff x="256436" y="1496671"/>
            <a:chExt cx="498149" cy="448446"/>
          </a:xfrm>
        </p:grpSpPr>
        <p:grpSp>
          <p:nvGrpSpPr>
            <p:cNvPr id="9240"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6" tooltip="Extra Practice" action="ppaction://hlinkfile"/>
            </p:cNvPr>
            <p:cNvSpPr txBox="1">
              <a:spLocks noChangeArrowheads="1"/>
            </p:cNvSpPr>
            <p:nvPr/>
          </p:nvSpPr>
          <p:spPr bwMode="auto">
            <a:xfrm>
              <a:off x="284478" y="1496671"/>
              <a:ext cx="470107" cy="44844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9244" name="组合 29"/>
          <p:cNvGrpSpPr/>
          <p:nvPr userDrawn="1"/>
        </p:nvGrpSpPr>
        <p:grpSpPr>
          <a:xfrm rot="-5400000">
            <a:off x="6003925" y="6572250"/>
            <a:ext cx="215900" cy="215900"/>
            <a:chOff x="6242050" y="6572250"/>
            <a:chExt cx="215900" cy="215900"/>
          </a:xfrm>
        </p:grpSpPr>
        <p:sp>
          <p:nvSpPr>
            <p:cNvPr id="41" name="圆角矩形 40">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9247" name="组合 34"/>
          <p:cNvGrpSpPr/>
          <p:nvPr userDrawn="1"/>
        </p:nvGrpSpPr>
        <p:grpSpPr>
          <a:xfrm rot="5400000">
            <a:off x="6643688" y="6572250"/>
            <a:ext cx="215900" cy="215900"/>
            <a:chOff x="5149850" y="4576230"/>
            <a:chExt cx="400050" cy="364066"/>
          </a:xfrm>
        </p:grpSpPr>
        <p:sp>
          <p:nvSpPr>
            <p:cNvPr id="9248"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9249" name="等腰三角形 57">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9250" name="圆角矩形 58">
            <a:hlinkClick r:id="rId7" tooltip="go back" action="ppaction://hlinksldjump"/>
          </p:cNvPr>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9251"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61" name="圆角矩形 60">
            <a:hlinkClick r:id="rId7" tooltip="quit" action="ppaction://hlinksldjump"/>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62" name="乘号 61">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9254" name="图片 77" descr="图片3 副本副本.png">
            <a:hlinkClick r:id="rId7" action="ppaction://hlinksldjump"/>
          </p:cNvPr>
          <p:cNvPicPr>
            <a:picLocks noChangeAspect="1"/>
          </p:cNvPicPr>
          <p:nvPr userDrawn="1"/>
        </p:nvPicPr>
        <p:blipFill>
          <a:blip r:embed="rId8"/>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5" r:id="rId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white">
      <p:bgPr>
        <a:blipFill dpi="0" rotWithShape="1">
          <a:blip r:embed="rId3">
            <a:lum/>
          </a:blip>
          <a:srcRect/>
          <a:stretch>
            <a:fillRect t="-4000"/>
          </a:stretch>
        </a:blipFill>
        <a:effectLst/>
      </p:bgPr>
    </p:bg>
    <p:spTree>
      <p:nvGrpSpPr>
        <p:cNvPr id="1" name=""/>
        <p:cNvGrpSpPr/>
        <p:nvPr/>
      </p:nvGrpSpPr>
      <p:grpSpPr/>
      <p:pic>
        <p:nvPicPr>
          <p:cNvPr id="10242" name="图片 43" descr="底2.png"/>
          <p:cNvPicPr>
            <a:picLocks noChangeAspect="1"/>
          </p:cNvPicPr>
          <p:nvPr userDrawn="1"/>
        </p:nvPicPr>
        <p:blipFill>
          <a:blip r:embed="rId4"/>
          <a:stretch>
            <a:fillRect/>
          </a:stretch>
        </p:blipFill>
        <p:spPr>
          <a:xfrm>
            <a:off x="0" y="6450013"/>
            <a:ext cx="9144000" cy="407987"/>
          </a:xfrm>
          <a:prstGeom prst="rect">
            <a:avLst/>
          </a:prstGeom>
          <a:noFill/>
          <a:ln w="9525">
            <a:noFill/>
          </a:ln>
        </p:spPr>
      </p:pic>
      <p:sp>
        <p:nvSpPr>
          <p:cNvPr id="40" name="矩形 39"/>
          <p:cNvSpPr/>
          <p:nvPr/>
        </p:nvSpPr>
        <p:spPr>
          <a:xfrm>
            <a:off x="1214438" y="682625"/>
            <a:ext cx="85725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3" name="矩形 42"/>
          <p:cNvSpPr/>
          <p:nvPr/>
        </p:nvSpPr>
        <p:spPr>
          <a:xfrm flipV="1">
            <a:off x="4000500" y="695325"/>
            <a:ext cx="5143500" cy="46038"/>
          </a:xfrm>
          <a:prstGeom prst="rect">
            <a:avLst/>
          </a:prstGeom>
          <a:solidFill>
            <a:schemeClr val="accent6">
              <a:lumMod val="50000"/>
            </a:schemeClr>
          </a:solidFill>
          <a:ln>
            <a:noFill/>
          </a:ln>
        </p:spPr>
        <p:style>
          <a:lnRef idx="0">
            <a:schemeClr val="accent6"/>
          </a:lnRef>
          <a:fillRef idx="3">
            <a:schemeClr val="accent6"/>
          </a:fillRef>
          <a:effectRef idx="3">
            <a:schemeClr val="accent6"/>
          </a:effectRef>
          <a:fontRef idx="minor">
            <a:schemeClr val="lt1"/>
          </a:fontRef>
        </p:style>
        <p:txBody>
          <a:bodyPr anchor="ctr">
            <a:scene3d>
              <a:camera prst="orthographicFront"/>
              <a:lightRig rig="glow" dir="tl">
                <a:rot lat="0" lon="0" rev="5400000"/>
              </a:lightRig>
            </a:scene3d>
            <a:sp3d contourW="12700">
              <a:bevelT w="25400" h="25400"/>
              <a:contourClr>
                <a:schemeClr val="accent6">
                  <a:shade val="73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1200" cap="none" spc="0" normalizeH="0" baseline="0" noProof="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uLnTx/>
              <a:uFillTx/>
              <a:latin typeface="+mn-lt"/>
              <a:ea typeface="+mn-ea"/>
              <a:cs typeface="+mn-cs"/>
            </a:endParaRPr>
          </a:p>
        </p:txBody>
      </p:sp>
      <p:sp>
        <p:nvSpPr>
          <p:cNvPr id="44" name="TextBox 43"/>
          <p:cNvSpPr txBox="1"/>
          <p:nvPr/>
        </p:nvSpPr>
        <p:spPr>
          <a:xfrm>
            <a:off x="2000231" y="420175"/>
            <a:ext cx="2357452" cy="584772"/>
          </a:xfrm>
          <a:prstGeom prst="rect">
            <a:avLst/>
          </a:prstGeom>
          <a:noFill/>
          <a:ln>
            <a:noFill/>
          </a:ln>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rPr>
              <a:t>CHARISMA</a:t>
            </a:r>
            <a:endParaRPr kumimoji="0" lang="zh-CN" altLang="en-US" sz="3200" b="1" i="0" u="none" strike="noStrike" kern="1200" cap="none" spc="50" normalizeH="0" baseline="0" noProof="0" dirty="0">
              <a:ln w="11430">
                <a:noFill/>
              </a:ln>
              <a:solidFill>
                <a:srgbClr val="B2741A"/>
              </a:solidFill>
              <a:effectLst>
                <a:outerShdw blurRad="76200" dist="50800" dir="5400000" algn="tl" rotWithShape="0">
                  <a:srgbClr val="000000">
                    <a:alpha val="65000"/>
                  </a:srgbClr>
                </a:outerShdw>
              </a:effectLst>
              <a:uLnTx/>
              <a:uFillTx/>
              <a:latin typeface="+mn-lt"/>
              <a:ea typeface="+mn-ea"/>
              <a:cs typeface="+mn-cs"/>
            </a:endParaRPr>
          </a:p>
        </p:txBody>
      </p:sp>
      <p:grpSp>
        <p:nvGrpSpPr>
          <p:cNvPr id="10246" name="组合 10"/>
          <p:cNvGrpSpPr/>
          <p:nvPr/>
        </p:nvGrpSpPr>
        <p:grpSpPr>
          <a:xfrm>
            <a:off x="7235825" y="6523038"/>
            <a:ext cx="2252663" cy="314325"/>
            <a:chOff x="6940498" y="6524700"/>
            <a:chExt cx="2338738" cy="569147"/>
          </a:xfrm>
        </p:grpSpPr>
        <p:sp>
          <p:nvSpPr>
            <p:cNvPr id="46" name="TextBox 45"/>
            <p:cNvSpPr txBox="1"/>
            <p:nvPr/>
          </p:nvSpPr>
          <p:spPr>
            <a:xfrm>
              <a:off x="6940498" y="6535761"/>
              <a:ext cx="1189796"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先锋英语</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cxnSp>
          <p:nvCxnSpPr>
            <p:cNvPr id="47" name="直接连接符 46"/>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48" name="TextBox 47"/>
            <p:cNvSpPr txBox="1"/>
            <p:nvPr/>
          </p:nvSpPr>
          <p:spPr>
            <a:xfrm>
              <a:off x="7918565" y="6524700"/>
              <a:ext cx="1360671"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rPr>
                <a:t>电子教案</a:t>
              </a:r>
              <a:endParaRPr kumimoji="0" lang="zh-CN" altLang="en-US" sz="1400" b="1" i="0" u="none" strike="noStrike" kern="1200" cap="all" spc="0" normalizeH="0" baseline="0" noProof="0" dirty="0">
                <a:ln w="0">
                  <a:solidFill>
                    <a:schemeClr val="tx1"/>
                  </a:solidFill>
                </a:ln>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60007" dist="310007" dir="7680000" sy="30000" kx="1300200" algn="ctr" rotWithShape="0">
                    <a:prstClr val="black">
                      <a:alpha val="32000"/>
                    </a:prstClr>
                  </a:outerShdw>
                </a:effectLst>
                <a:uLnTx/>
                <a:uFillTx/>
                <a:latin typeface="+mn-lt"/>
                <a:ea typeface="+mn-ea"/>
                <a:cs typeface="+mn-cs"/>
              </a:endParaRPr>
            </a:p>
          </p:txBody>
        </p:sp>
      </p:grpSp>
      <p:pic>
        <p:nvPicPr>
          <p:cNvPr id="10250" name="图片 94" descr="1.png"/>
          <p:cNvPicPr>
            <a:picLocks noChangeAspect="1"/>
          </p:cNvPicPr>
          <p:nvPr userDrawn="1"/>
        </p:nvPicPr>
        <p:blipFill>
          <a:blip r:embed="rId5"/>
          <a:stretch>
            <a:fillRect/>
          </a:stretch>
        </p:blipFill>
        <p:spPr>
          <a:xfrm>
            <a:off x="63500" y="6519863"/>
            <a:ext cx="1841500" cy="292100"/>
          </a:xfrm>
          <a:prstGeom prst="rect">
            <a:avLst/>
          </a:prstGeom>
          <a:noFill/>
          <a:ln w="9525">
            <a:noFill/>
          </a:ln>
        </p:spPr>
      </p:pic>
      <p:pic>
        <p:nvPicPr>
          <p:cNvPr id="10251" name="图片 41" descr="Unit01_2.png"/>
          <p:cNvPicPr>
            <a:picLocks noChangeAspect="1"/>
          </p:cNvPicPr>
          <p:nvPr userDrawn="1"/>
        </p:nvPicPr>
        <p:blipFill>
          <a:blip r:embed="rId6"/>
          <a:stretch>
            <a:fillRect/>
          </a:stretch>
        </p:blipFill>
        <p:spPr>
          <a:xfrm>
            <a:off x="0" y="0"/>
            <a:ext cx="1460500" cy="917575"/>
          </a:xfrm>
          <a:prstGeom prst="rect">
            <a:avLst/>
          </a:prstGeom>
          <a:noFill/>
          <a:ln w="9525">
            <a:noFill/>
          </a:ln>
        </p:spPr>
      </p:pic>
      <p:sp>
        <p:nvSpPr>
          <p:cNvPr id="69" name="TextBox 68"/>
          <p:cNvSpPr txBox="1"/>
          <p:nvPr/>
        </p:nvSpPr>
        <p:spPr bwMode="auto">
          <a:xfrm>
            <a:off x="320913" y="109123"/>
            <a:ext cx="1107582" cy="707886"/>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1.3</a:t>
            </a:r>
            <a:endParaRPr kumimoji="0" lang="zh-CN" altLang="en-US" sz="4000" b="1" i="0" u="none" strike="noStrike" kern="1200" cap="none" spc="0" normalizeH="0" baseline="0" noProof="0" dirty="0">
              <a:ln w="18415" cmpd="sng">
                <a:solidFill>
                  <a:srgbClr val="4E681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sp>
        <p:nvSpPr>
          <p:cNvPr id="86" name="矩形 85"/>
          <p:cNvSpPr/>
          <p:nvPr/>
        </p:nvSpPr>
        <p:spPr bwMode="auto">
          <a:xfrm>
            <a:off x="6791325" y="142875"/>
            <a:ext cx="928688" cy="3556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7" name="矩形 86"/>
          <p:cNvSpPr/>
          <p:nvPr/>
        </p:nvSpPr>
        <p:spPr bwMode="auto">
          <a:xfrm>
            <a:off x="7720013" y="142875"/>
            <a:ext cx="1293813" cy="3556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8" name="TextBox 87"/>
          <p:cNvSpPr txBox="1"/>
          <p:nvPr/>
        </p:nvSpPr>
        <p:spPr bwMode="auto">
          <a:xfrm>
            <a:off x="6855565" y="122461"/>
            <a:ext cx="857579" cy="368300"/>
          </a:xfrm>
          <a:prstGeom prst="rect">
            <a:avLst/>
          </a:prstGeom>
          <a:noFill/>
          <a:ln>
            <a:noFill/>
          </a:ln>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UNIT 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pic>
        <p:nvPicPr>
          <p:cNvPr id="10256" name="图片 88" descr="title1.png"/>
          <p:cNvPicPr>
            <a:picLocks noChangeAspect="1"/>
          </p:cNvPicPr>
          <p:nvPr userDrawn="1"/>
        </p:nvPicPr>
        <p:blipFill>
          <a:blip r:embed="rId7"/>
          <a:stretch>
            <a:fillRect/>
          </a:stretch>
        </p:blipFill>
        <p:spPr>
          <a:xfrm>
            <a:off x="7769225" y="169863"/>
            <a:ext cx="1276350" cy="309562"/>
          </a:xfrm>
          <a:prstGeom prst="rect">
            <a:avLst/>
          </a:prstGeom>
          <a:noFill/>
          <a:ln w="9525">
            <a:noFill/>
          </a:ln>
        </p:spPr>
      </p:pic>
      <p:grpSp>
        <p:nvGrpSpPr>
          <p:cNvPr id="10257" name="组合 69"/>
          <p:cNvGrpSpPr/>
          <p:nvPr userDrawn="1"/>
        </p:nvGrpSpPr>
        <p:grpSpPr>
          <a:xfrm>
            <a:off x="2082800" y="6519863"/>
            <a:ext cx="449263" cy="304800"/>
            <a:chOff x="256437" y="1509162"/>
            <a:chExt cx="467496" cy="443826"/>
          </a:xfrm>
        </p:grpSpPr>
        <p:grpSp>
          <p:nvGrpSpPr>
            <p:cNvPr id="10258" name="组合 13"/>
            <p:cNvGrpSpPr/>
            <p:nvPr userDrawn="1"/>
          </p:nvGrpSpPr>
          <p:grpSpPr>
            <a:xfrm>
              <a:off x="256437" y="1564640"/>
              <a:ext cx="409678" cy="314377"/>
              <a:chOff x="168372" y="1141796"/>
              <a:chExt cx="403587" cy="356875"/>
            </a:xfrm>
          </p:grpSpPr>
          <p:sp>
            <p:nvSpPr>
              <p:cNvPr id="42" name="矩形 41"/>
              <p:cNvSpPr/>
              <p:nvPr/>
            </p:nvSpPr>
            <p:spPr>
              <a:xfrm>
                <a:off x="239976" y="1141796"/>
                <a:ext cx="331983" cy="356875"/>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5" name="矩形 44"/>
              <p:cNvSpPr/>
              <p:nvPr/>
            </p:nvSpPr>
            <p:spPr>
              <a:xfrm>
                <a:off x="168372" y="1141796"/>
                <a:ext cx="73232" cy="35687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41" name="TextBox 16">
              <a:hlinkClick r:id="rId8" tooltip="Language Reference" action="ppaction://hlinkfile"/>
            </p:cNvPr>
            <p:cNvSpPr txBox="1">
              <a:spLocks noChangeArrowheads="1"/>
            </p:cNvSpPr>
            <p:nvPr/>
          </p:nvSpPr>
          <p:spPr bwMode="auto">
            <a:xfrm>
              <a:off x="281216" y="1509162"/>
              <a:ext cx="442717" cy="443826"/>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LR</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0262" name="组合 69"/>
          <p:cNvGrpSpPr/>
          <p:nvPr userDrawn="1"/>
        </p:nvGrpSpPr>
        <p:grpSpPr>
          <a:xfrm>
            <a:off x="2578100" y="6511925"/>
            <a:ext cx="479425" cy="304800"/>
            <a:chOff x="256436" y="1496671"/>
            <a:chExt cx="498149" cy="443823"/>
          </a:xfrm>
        </p:grpSpPr>
        <p:grpSp>
          <p:nvGrpSpPr>
            <p:cNvPr id="10263" name="组合 13"/>
            <p:cNvGrpSpPr/>
            <p:nvPr userDrawn="1"/>
          </p:nvGrpSpPr>
          <p:grpSpPr>
            <a:xfrm>
              <a:off x="256436" y="1563708"/>
              <a:ext cx="409076" cy="314374"/>
              <a:chOff x="168372" y="1140739"/>
              <a:chExt cx="402995" cy="356872"/>
            </a:xfrm>
          </p:grpSpPr>
          <p:sp>
            <p:nvSpPr>
              <p:cNvPr id="52" name="矩形 51"/>
              <p:cNvSpPr/>
              <p:nvPr/>
            </p:nvSpPr>
            <p:spPr>
              <a:xfrm>
                <a:off x="239871" y="1140739"/>
                <a:ext cx="331496" cy="356872"/>
              </a:xfrm>
              <a:prstGeom prst="rect">
                <a:avLst/>
              </a:prstGeom>
              <a:solidFill>
                <a:schemeClr val="bg1"/>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3" name="矩形 52"/>
              <p:cNvSpPr/>
              <p:nvPr/>
            </p:nvSpPr>
            <p:spPr>
              <a:xfrm>
                <a:off x="168372" y="1140739"/>
                <a:ext cx="73125" cy="356872"/>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51" name="TextBox 16">
              <a:hlinkClick r:id="rId9" tooltip="Extra Practice" action="ppaction://hlinkfile"/>
            </p:cNvPr>
            <p:cNvSpPr txBox="1">
              <a:spLocks noChangeArrowheads="1"/>
            </p:cNvSpPr>
            <p:nvPr/>
          </p:nvSpPr>
          <p:spPr bwMode="auto">
            <a:xfrm>
              <a:off x="284478" y="1496671"/>
              <a:ext cx="470107" cy="443823"/>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rPr>
                <a:t>EP</a:t>
              </a:r>
              <a:endParaRPr kumimoji="0" lang="zh-CN" altLang="en-US" sz="1400" b="1" i="0" u="none" strike="noStrike" kern="1200" cap="none" spc="0" normalizeH="0" baseline="0" noProof="0" dirty="0">
                <a:ln>
                  <a:noFill/>
                </a:ln>
                <a:solidFill>
                  <a:schemeClr val="tx1"/>
                </a:solidFill>
                <a:effectLst/>
                <a:uLnTx/>
                <a:uFillTx/>
                <a:latin typeface="Arial" panose="020B0604020202020204" pitchFamily="34" charset="0"/>
                <a:ea typeface="宋体" panose="02010600030101010101" pitchFamily="2" charset="-122"/>
                <a:cs typeface="Arial" panose="020B0604020202020204" pitchFamily="34" charset="0"/>
              </a:endParaRPr>
            </a:p>
          </p:txBody>
        </p:sp>
      </p:grpSp>
      <p:grpSp>
        <p:nvGrpSpPr>
          <p:cNvPr id="10267" name="组合 29"/>
          <p:cNvGrpSpPr/>
          <p:nvPr userDrawn="1"/>
        </p:nvGrpSpPr>
        <p:grpSpPr>
          <a:xfrm rot="-5400000">
            <a:off x="6003925" y="6572250"/>
            <a:ext cx="215900" cy="215900"/>
            <a:chOff x="6242050" y="6572250"/>
            <a:chExt cx="215900" cy="215900"/>
          </a:xfrm>
        </p:grpSpPr>
        <p:sp>
          <p:nvSpPr>
            <p:cNvPr id="39" name="圆角矩形 38">
              <a:hlinkClick r:id="" tooltip="backward" action="ppaction://hlinkshowjump?jump=previousslide"/>
            </p:cNvPr>
            <p:cNvSpPr>
              <a:spLocks noChangeArrowheads="1"/>
            </p:cNvSpPr>
            <p:nvPr/>
          </p:nvSpPr>
          <p:spPr bwMode="auto">
            <a:xfrm>
              <a:off x="6242050" y="6572250"/>
              <a:ext cx="215900" cy="215900"/>
            </a:xfrm>
            <a:prstGeom prst="roundRect">
              <a:avLst>
                <a:gd name="adj" fmla="val 16667"/>
              </a:avLst>
            </a:prstGeom>
            <a:solidFill>
              <a:srgbClr val="046784"/>
            </a:solidFill>
            <a:ln w="25400" cmpd="thinThick" algn="ctr">
              <a:solidFill>
                <a:srgbClr val="FFFFFF"/>
              </a:solidFill>
              <a:round/>
            </a:ln>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9" name="等腰三角形 48">
              <a:hlinkClick r:id="" action="ppaction://hlinkshowjump?jump=previousslide"/>
            </p:cNvPr>
            <p:cNvSpPr>
              <a:spLocks noChangeArrowheads="1"/>
            </p:cNvSpPr>
            <p:nvPr/>
          </p:nvSpPr>
          <p:spPr bwMode="auto">
            <a:xfrm>
              <a:off x="6291262" y="6596063"/>
              <a:ext cx="117475" cy="161925"/>
            </a:xfrm>
            <a:prstGeom prst="triangle">
              <a:avLst>
                <a:gd name="adj" fmla="val 50000"/>
              </a:avLst>
            </a:prstGeom>
            <a:gradFill rotWithShape="1">
              <a:gsLst>
                <a:gs pos="0">
                  <a:srgbClr val="DAFDA7"/>
                </a:gs>
                <a:gs pos="35001">
                  <a:srgbClr val="E4FDC2"/>
                </a:gs>
                <a:gs pos="100000">
                  <a:srgbClr val="F5FFE6"/>
                </a:gs>
              </a:gsLst>
              <a:lin ang="16200000" scaled="1"/>
            </a:gradFill>
            <a:ln w="9525" algn="ctr">
              <a:solidFill>
                <a:srgbClr val="98B954"/>
              </a:solidFill>
              <a:miter lim="800000"/>
            </a:ln>
            <a:effectLst>
              <a:outerShdw dist="38100" dir="5400000" algn="t" rotWithShape="0">
                <a:srgbClr val="000000">
                  <a:alpha val="39999"/>
                </a:srgbClr>
              </a:outerShdw>
            </a:effectLst>
          </p:spPr>
          <p:txBody>
            <a:bodyPr vert="eaVert"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grpSp>
      <p:grpSp>
        <p:nvGrpSpPr>
          <p:cNvPr id="10270" name="组合 34"/>
          <p:cNvGrpSpPr/>
          <p:nvPr userDrawn="1"/>
        </p:nvGrpSpPr>
        <p:grpSpPr>
          <a:xfrm rot="5400000">
            <a:off x="6643688" y="6572250"/>
            <a:ext cx="215900" cy="215900"/>
            <a:chOff x="5149850" y="4576230"/>
            <a:chExt cx="400050" cy="364066"/>
          </a:xfrm>
        </p:grpSpPr>
        <p:sp>
          <p:nvSpPr>
            <p:cNvPr id="10271" name="圆角矩形 53">
              <a:hlinkClick r:id="" tooltip="forward" action="ppaction://hlinkshowjump?jump=nextslide"/>
            </p:cNvPr>
            <p:cNvSpPr/>
            <p:nvPr userDrawn="1"/>
          </p:nvSpPr>
          <p:spPr>
            <a:xfrm>
              <a:off x="5149850" y="4576230"/>
              <a:ext cx="400050" cy="364066"/>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vert="eaVert"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0272" name="等腰三角形 54">
              <a:hlinkClick r:id="" action="ppaction://hlinkshowjump?jump=nextslide"/>
            </p:cNvPr>
            <p:cNvSpPr/>
            <p:nvPr userDrawn="1"/>
          </p:nvSpPr>
          <p:spPr>
            <a:xfrm>
              <a:off x="5241040" y="4637802"/>
              <a:ext cx="217674" cy="267696"/>
            </a:xfrm>
            <a:prstGeom prst="triangle">
              <a:avLst>
                <a:gd name="adj" fmla="val 50000"/>
              </a:avLst>
            </a:pr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rot="10800000" vert="eaVert" anchor="ctr"/>
            <a:p>
              <a:pPr lvl="0" algn="ctr"/>
              <a:endParaRPr lang="zh-CN" altLang="en-US" dirty="0">
                <a:solidFill>
                  <a:srgbClr val="000000"/>
                </a:solidFill>
                <a:latin typeface="Calibri" panose="020F0502020204030204" pitchFamily="34" charset="0"/>
                <a:ea typeface="宋体" panose="02010600030101010101" pitchFamily="2" charset="-122"/>
              </a:endParaRPr>
            </a:p>
          </p:txBody>
        </p:sp>
      </p:grpSp>
      <p:sp>
        <p:nvSpPr>
          <p:cNvPr id="10273" name="圆角矩形 55"/>
          <p:cNvSpPr/>
          <p:nvPr userDrawn="1"/>
        </p:nvSpPr>
        <p:spPr>
          <a:xfrm rot="10800000">
            <a:off x="5688013" y="6569075"/>
            <a:ext cx="223837" cy="228600"/>
          </a:xfrm>
          <a:prstGeom prst="roundRect">
            <a:avLst>
              <a:gd name="adj" fmla="val 16667"/>
            </a:avLst>
          </a:prstGeom>
          <a:solidFill>
            <a:srgbClr val="046784"/>
          </a:solidFill>
          <a:ln w="25400" cap="flat" cmpd="thinThick">
            <a:solidFill>
              <a:srgbClr val="FFFFFF"/>
            </a:solidFill>
            <a:prstDash val="solid"/>
            <a:round/>
            <a:headEnd type="none" w="med" len="med"/>
            <a:tailEnd type="none" w="med" len="med"/>
          </a:ln>
        </p:spPr>
        <p:txBody>
          <a:bodyPr rot="10800000" anchor="ctr"/>
          <a:p>
            <a:pPr lvl="0" algn="ctr"/>
            <a:endParaRPr lang="zh-CN" altLang="en-US" dirty="0">
              <a:solidFill>
                <a:srgbClr val="FFFFFF"/>
              </a:solidFill>
              <a:latin typeface="Calibri" panose="020F0502020204030204" pitchFamily="34" charset="0"/>
              <a:ea typeface="宋体" panose="02010600030101010101" pitchFamily="2" charset="-122"/>
            </a:endParaRPr>
          </a:p>
        </p:txBody>
      </p:sp>
      <p:sp>
        <p:nvSpPr>
          <p:cNvPr id="10274" name="环形箭头 70">
            <a:hlinkClick r:id="" action="ppaction://hlinkshowjump?jump=lastslideviewed"/>
          </p:cNvPr>
          <p:cNvSpPr/>
          <p:nvPr userDrawn="1"/>
        </p:nvSpPr>
        <p:spPr>
          <a:xfrm rot="10800000">
            <a:off x="5700713" y="6584950"/>
            <a:ext cx="179387" cy="179388"/>
          </a:xfrm>
          <a:custGeom>
            <a:avLst/>
            <a:gdLst/>
            <a:ahLst/>
            <a:cxnLst>
              <a:cxn ang="17694720">
                <a:pos x="142192" y="114450"/>
              </a:cxn>
              <a:cxn ang="0">
                <a:pos x="177153" y="72816"/>
              </a:cxn>
              <a:cxn ang="5898240">
                <a:pos x="147117" y="89694"/>
              </a:cxn>
              <a:cxn ang="11796480">
                <a:pos x="112612" y="72816"/>
              </a:cxn>
            </a:cxnLst>
            <a:pathLst>
              <a:path w="261958" h="295589">
                <a:moveTo>
                  <a:pt x="223903" y="197239"/>
                </a:moveTo>
                <a:lnTo>
                  <a:pt x="223903" y="197239"/>
                </a:lnTo>
                <a:cubicBezTo>
                  <a:pt x="207283" y="239599"/>
                  <a:pt x="170969" y="266772"/>
                  <a:pt x="130979" y="266773"/>
                </a:cubicBezTo>
                <a:cubicBezTo>
                  <a:pt x="74555" y="266773"/>
                  <a:pt x="28815" y="213504"/>
                  <a:pt x="28815" y="147794"/>
                </a:cubicBezTo>
                <a:cubicBezTo>
                  <a:pt x="28815" y="82083"/>
                  <a:pt x="74555" y="28815"/>
                  <a:pt x="130979" y="28815"/>
                </a:cubicBezTo>
                <a:cubicBezTo>
                  <a:pt x="178204" y="28814"/>
                  <a:pt x="219274" y="66509"/>
                  <a:pt x="230313" y="119983"/>
                </a:cubicBezTo>
                <a:lnTo>
                  <a:pt x="258695" y="119984"/>
                </a:lnTo>
                <a:lnTo>
                  <a:pt x="214834" y="147795"/>
                </a:lnTo>
                <a:lnTo>
                  <a:pt x="164447" y="119984"/>
                </a:lnTo>
                <a:lnTo>
                  <a:pt x="192676" y="119984"/>
                </a:lnTo>
                <a:lnTo>
                  <a:pt x="192676" y="119983"/>
                </a:lnTo>
                <a:cubicBezTo>
                  <a:pt x="183333" y="87260"/>
                  <a:pt x="158646" y="65432"/>
                  <a:pt x="130979" y="65432"/>
                </a:cubicBezTo>
                <a:cubicBezTo>
                  <a:pt x="94778" y="65432"/>
                  <a:pt x="65432" y="102307"/>
                  <a:pt x="65432" y="147795"/>
                </a:cubicBezTo>
                <a:cubicBezTo>
                  <a:pt x="65432" y="193282"/>
                  <a:pt x="94778" y="230158"/>
                  <a:pt x="130979" y="230158"/>
                </a:cubicBezTo>
                <a:cubicBezTo>
                  <a:pt x="157302" y="230158"/>
                  <a:pt x="181072" y="210370"/>
                  <a:pt x="191337" y="179911"/>
                </a:cubicBezTo>
                <a:close/>
              </a:path>
            </a:pathLst>
          </a:custGeom>
          <a:gradFill rotWithShape="1">
            <a:gsLst>
              <a:gs pos="0">
                <a:srgbClr val="DAFDA7">
                  <a:alpha val="100000"/>
                </a:srgbClr>
              </a:gs>
              <a:gs pos="35001">
                <a:srgbClr val="E4FDC2">
                  <a:alpha val="100000"/>
                </a:srgbClr>
              </a:gs>
              <a:gs pos="100000">
                <a:srgbClr val="F5FFE6">
                  <a:alpha val="100000"/>
                </a:srgbClr>
              </a:gs>
            </a:gsLst>
            <a:lin ang="16200000" scaled="1"/>
            <a:tileRect/>
          </a:gradFill>
          <a:ln w="9525" cap="flat" cmpd="sng">
            <a:solidFill>
              <a:srgbClr val="98B954"/>
            </a:solidFill>
            <a:prstDash val="solid"/>
            <a:miter/>
            <a:headEnd type="none" w="med" len="med"/>
            <a:tailEnd type="none" w="med" len="med"/>
          </a:ln>
          <a:effectLst>
            <a:outerShdw dist="38100" dir="5400000" algn="t" rotWithShape="0">
              <a:srgbClr val="000000">
                <a:alpha val="39998"/>
              </a:srgbClr>
            </a:outerShdw>
          </a:effectLst>
        </p:spPr>
        <p:txBody>
          <a:bodyPr/>
          <a:p>
            <a:endParaRPr lang="zh-CN" altLang="en-US"/>
          </a:p>
        </p:txBody>
      </p:sp>
      <p:sp>
        <p:nvSpPr>
          <p:cNvPr id="58" name="圆角矩形 57">
            <a:hlinkClick r:id="" tooltip="quit" action="ppaction://noaction"/>
          </p:cNvPr>
          <p:cNvSpPr/>
          <p:nvPr/>
        </p:nvSpPr>
        <p:spPr>
          <a:xfrm>
            <a:off x="6950075" y="6570663"/>
            <a:ext cx="215900" cy="217488"/>
          </a:xfrm>
          <a:prstGeom prst="roundRect">
            <a:avLst/>
          </a:prstGeom>
          <a:solidFill>
            <a:srgbClr val="046784"/>
          </a:solidFill>
          <a:ln cmpd="thinThick">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9" name="乘号 58">
            <a:hlinkClick r:id="" action="ppaction://hlinkshowjump?jump=lastslide"/>
          </p:cNvPr>
          <p:cNvSpPr/>
          <p:nvPr/>
        </p:nvSpPr>
        <p:spPr>
          <a:xfrm>
            <a:off x="6958013" y="6578600"/>
            <a:ext cx="180975" cy="176213"/>
          </a:xfrm>
          <a:prstGeom prst="mathMultiply">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dk1"/>
              </a:solidFill>
              <a:effectLst/>
              <a:uLnTx/>
              <a:uFillTx/>
              <a:latin typeface="+mn-lt"/>
              <a:ea typeface="+mn-ea"/>
              <a:cs typeface="+mn-cs"/>
            </a:endParaRPr>
          </a:p>
        </p:txBody>
      </p:sp>
      <p:pic>
        <p:nvPicPr>
          <p:cNvPr id="10277" name="图片 77" descr="图片3 副本副本.png"/>
          <p:cNvPicPr>
            <a:picLocks noChangeAspect="1"/>
          </p:cNvPicPr>
          <p:nvPr userDrawn="1"/>
        </p:nvPicPr>
        <p:blipFill>
          <a:blip r:embed="rId10"/>
          <a:stretch>
            <a:fillRect/>
          </a:stretch>
        </p:blipFill>
        <p:spPr>
          <a:xfrm>
            <a:off x="6300788" y="6553200"/>
            <a:ext cx="266700" cy="2667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5.xml"/><Relationship Id="rId3" Type="http://schemas.openxmlformats.org/officeDocument/2006/relationships/image" Target="../media/image11.png"/><Relationship Id="rId2" Type="http://schemas.openxmlformats.org/officeDocument/2006/relationships/hyperlink" Target="pages\annotions\email\text\autorun.exe" TargetMode="External"/><Relationship Id="rId1"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hyperlink" Target="extra1.ppt"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5.xml"/><Relationship Id="rId1" Type="http://schemas.openxmlformats.org/officeDocument/2006/relationships/image" Target="../media/image15.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9" Type="http://schemas.openxmlformats.org/officeDocument/2006/relationships/hyperlink" Target="../../&#20808;&#38155;&#31532;&#20108;&#20876;&#30005;&#23376;&#25945;&#26696;0920/unit1/pages/annotions/grammar/text/autorun.exe" TargetMode="External"/><Relationship Id="rId8" Type="http://schemas.openxmlformats.org/officeDocument/2006/relationships/slide" Target="slide3.xml"/><Relationship Id="rId7" Type="http://schemas.openxmlformats.org/officeDocument/2006/relationships/image" Target="../media/image5.png"/><Relationship Id="rId6" Type="http://schemas.openxmlformats.org/officeDocument/2006/relationships/image" Target="../media/image4.png"/><Relationship Id="rId5" Type="http://schemas.openxmlformats.org/officeDocument/2006/relationships/hyperlink" Target="drs/drs/drs/drs/drs/pages\annotations\exercises\part1text1\autorun.exe" TargetMode="External"/><Relationship Id="rId4" Type="http://schemas.openxmlformats.org/officeDocument/2006/relationships/hyperlink" Target="drs/drs/drs/drs/drs/pages\annotions\exercises\text\autorun.exe" TargetMode="External"/><Relationship Id="rId3" Type="http://schemas.openxmlformats.org/officeDocument/2006/relationships/hyperlink" Target="drs/drs/drs/drs/drs/pages\annotations\grammar\part1text1\autorun.exe" TargetMode="External"/><Relationship Id="rId2" Type="http://schemas.openxmlformats.org/officeDocument/2006/relationships/hyperlink" Target="drs/drs/drs/drs/drs/pages\annotions\grammar\text\autorun.exe" TargetMode="External"/><Relationship Id="rId14" Type="http://schemas.openxmlformats.org/officeDocument/2006/relationships/notesSlide" Target="../notesSlides/notesSlide2.xml"/><Relationship Id="rId13" Type="http://schemas.openxmlformats.org/officeDocument/2006/relationships/slideLayout" Target="../slideLayouts/slideLayout1.xml"/><Relationship Id="rId12" Type="http://schemas.openxmlformats.org/officeDocument/2006/relationships/image" Target="../media/image10.png"/><Relationship Id="rId11" Type="http://schemas.openxmlformats.org/officeDocument/2006/relationships/hyperlink" Target="../../&#20808;&#38155;&#31532;&#20108;&#20876;&#30005;&#23376;&#25945;&#26696;0920/unit1/pages/annotions/exercises/text/autorun.exe" TargetMode="External"/><Relationship Id="rId10" Type="http://schemas.openxmlformats.org/officeDocument/2006/relationships/image" Target="../media/image9.png"/><Relationship Id="rId1" Type="http://schemas.openxmlformats.org/officeDocument/2006/relationships/slide" Target="slide1.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5.xml"/><Relationship Id="rId2" Type="http://schemas.openxmlformats.org/officeDocument/2006/relationships/image" Target="../media/image11.png"/><Relationship Id="rId1" Type="http://schemas.openxmlformats.org/officeDocument/2006/relationships/hyperlink" Target="pages\annotions\situation\text\autorun.exe" TargetMode="Externa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5.xml"/><Relationship Id="rId3" Type="http://schemas.openxmlformats.org/officeDocument/2006/relationships/image" Target="../media/image12.png"/><Relationship Id="rId2" Type="http://schemas.openxmlformats.org/officeDocument/2006/relationships/hyperlink" Target="file:///K:\&#33521;&#35821;&#25945;&#23398;%202020-2021-1\2020-2021-1&#25945;&#23398;\&#20808;&#38155;&#33521;&#35821;2&#65288;&#28041;&#22806;&#65289;\&#20808;&#38155;&#33521;&#35821;%20&#32508;&#21512;&#25945;&#31243;2%20&#30005;&#23376;&#35838;&#20214;\&#20808;&#38155;&#33521;&#35821;2%20&#23448;&#26041;&#30005;&#23376;&#35838;&#20214;\unit1\unit1\Additional%20(Hanson)\1.4_2%20Listening.pptx" TargetMode="External"/><Relationship Id="rId1" Type="http://schemas.openxmlformats.org/officeDocument/2006/relationships/hyperlink" Target="sound\2.5.mp3" TargetMode="Externa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5.xml"/><Relationship Id="rId3" Type="http://schemas.openxmlformats.org/officeDocument/2006/relationships/hyperlink" Target="file:///K:\&#33521;&#35821;&#25945;&#23398;%202020-2021-1\2020-2021-1&#25945;&#23398;\&#20808;&#38155;&#33521;&#35821;2&#65288;&#28041;&#22806;&#65289;\&#20808;&#38155;&#33521;&#35821;%20&#32508;&#21512;&#25945;&#31243;2%20&#30005;&#23376;&#35838;&#20214;\&#20808;&#38155;&#33521;&#35821;2%20&#23448;&#26041;&#30005;&#23376;&#35838;&#20214;\unit1\unit1\sound\2.5.mp3" TargetMode="External"/><Relationship Id="rId2" Type="http://schemas.openxmlformats.org/officeDocument/2006/relationships/image" Target="../media/image12.png"/><Relationship Id="rId1" Type="http://schemas.openxmlformats.org/officeDocument/2006/relationships/hyperlink" Target="Additional%20(Hanson)\1.4_2%20Listening.pptx" TargetMode="Externa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5.xml"/><Relationship Id="rId3" Type="http://schemas.openxmlformats.org/officeDocument/2006/relationships/hyperlink" Target="file:///K:\&#33521;&#35821;&#25945;&#23398;%202020-2021-1\2020-2021-1&#25945;&#23398;\&#20808;&#38155;&#33521;&#35821;2&#65288;&#28041;&#22806;&#65289;\&#20808;&#38155;&#33521;&#35821;%20&#32508;&#21512;&#25945;&#31243;2%20&#30005;&#23376;&#35838;&#20214;\&#20808;&#38155;&#33521;&#35821;2%20&#23448;&#26041;&#30005;&#23376;&#35838;&#20214;\unit1\unit1\sound\2.5.mp3" TargetMode="External"/><Relationship Id="rId2" Type="http://schemas.openxmlformats.org/officeDocument/2006/relationships/image" Target="../media/image12.png"/><Relationship Id="rId1" Type="http://schemas.openxmlformats.org/officeDocument/2006/relationships/hyperlink" Target="file:///K:\&#33521;&#35821;&#25945;&#23398;%202020-2021-1\2020-2021-1&#25945;&#23398;\&#20808;&#38155;&#33521;&#35821;2&#65288;&#28041;&#22806;&#65289;\&#20808;&#38155;&#33521;&#35821;%20&#32508;&#21512;&#25945;&#31243;2%20&#30005;&#23376;&#35838;&#20214;\&#20808;&#38155;&#33521;&#35821;2%20&#23448;&#26041;&#30005;&#23376;&#35838;&#20214;\unit1\unit1\Additional%20(Hanson)\1.4_2%20Listening.ppt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768600"/>
            <a:ext cx="9144000" cy="40894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cxnSp>
        <p:nvCxnSpPr>
          <p:cNvPr id="27" name="直接连接符 26"/>
          <p:cNvCxnSpPr>
            <a:stCxn id="2" idx="0"/>
            <a:endCxn id="2" idx="2"/>
          </p:cNvCxnSpPr>
          <p:nvPr/>
        </p:nvCxnSpPr>
        <p:spPr>
          <a:xfrm rot="16200000" flipH="1">
            <a:off x="2527300" y="4813300"/>
            <a:ext cx="4089400" cy="3175"/>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500425" y="2109419"/>
            <a:ext cx="2214583" cy="584771"/>
          </a:xfrm>
          <a:prstGeom prst="rect">
            <a:avLst/>
          </a:prstGeom>
          <a:noFill/>
        </p:spPr>
        <p:txBody>
          <a:bodyPr>
            <a:spAutoFit/>
          </a:bodyPr>
          <a:lstStyle/>
          <a:p>
            <a:pPr marR="0" defTabSz="914400" fontAlgn="auto">
              <a:spcBef>
                <a:spcPts val="0"/>
              </a:spcBef>
              <a:spcAft>
                <a:spcPts val="0"/>
              </a:spcAft>
              <a:buClrTx/>
              <a:buSzTx/>
              <a:buFontTx/>
              <a:defRPr/>
            </a:pPr>
            <a:r>
              <a:rPr kumimoji="0" lang="en-US" altLang="zh-CN"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rPr>
              <a:t>In this unit</a:t>
            </a:r>
            <a:endParaRPr kumimoji="0" lang="zh-CN" altLang="en-US"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endParaRPr>
          </a:p>
        </p:txBody>
      </p:sp>
      <p:sp>
        <p:nvSpPr>
          <p:cNvPr id="17412" name="TextBox 34"/>
          <p:cNvSpPr txBox="1"/>
          <p:nvPr/>
        </p:nvSpPr>
        <p:spPr>
          <a:xfrm>
            <a:off x="369888" y="2932113"/>
            <a:ext cx="1285875"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Grammar</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36" name="矩形 35"/>
          <p:cNvSpPr/>
          <p:nvPr/>
        </p:nvSpPr>
        <p:spPr>
          <a:xfrm>
            <a:off x="512763" y="348773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4" name="TextBox 36"/>
          <p:cNvSpPr txBox="1"/>
          <p:nvPr/>
        </p:nvSpPr>
        <p:spPr>
          <a:xfrm>
            <a:off x="642938" y="3368675"/>
            <a:ext cx="3857625"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question forms</a:t>
            </a:r>
            <a:endParaRPr lang="zh-CN" altLang="en-US" dirty="0">
              <a:solidFill>
                <a:schemeClr val="bg1"/>
              </a:solidFill>
              <a:latin typeface="Calibri" panose="020F0502020204030204" pitchFamily="34" charset="0"/>
              <a:ea typeface="宋体" panose="02010600030101010101" pitchFamily="2" charset="-122"/>
            </a:endParaRPr>
          </a:p>
        </p:txBody>
      </p:sp>
      <p:sp>
        <p:nvSpPr>
          <p:cNvPr id="41" name="矩形 40"/>
          <p:cNvSpPr/>
          <p:nvPr/>
        </p:nvSpPr>
        <p:spPr>
          <a:xfrm>
            <a:off x="512763" y="397668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6" name="TextBox 41"/>
          <p:cNvSpPr txBox="1"/>
          <p:nvPr/>
        </p:nvSpPr>
        <p:spPr>
          <a:xfrm>
            <a:off x="642938" y="3843338"/>
            <a:ext cx="3857625" cy="646112"/>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present simple and </a:t>
            </a:r>
            <a:endParaRPr lang="en-US" altLang="zh-CN" dirty="0">
              <a:solidFill>
                <a:schemeClr val="bg1"/>
              </a:solidFill>
              <a:latin typeface="Calibri" panose="020F0502020204030204" pitchFamily="34" charset="0"/>
              <a:ea typeface="宋体" panose="02010600030101010101" pitchFamily="2" charset="-122"/>
            </a:endParaRPr>
          </a:p>
          <a:p>
            <a:pPr>
              <a:buSzTx/>
            </a:pPr>
            <a:r>
              <a:rPr lang="en-US" altLang="zh-CN" dirty="0">
                <a:solidFill>
                  <a:schemeClr val="bg1"/>
                </a:solidFill>
                <a:latin typeface="Calibri" panose="020F0502020204030204" pitchFamily="34" charset="0"/>
                <a:ea typeface="宋体" panose="02010600030101010101" pitchFamily="2" charset="-122"/>
              </a:rPr>
              <a:t>present continuous</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17" name="TextBox 42"/>
          <p:cNvSpPr txBox="1"/>
          <p:nvPr/>
        </p:nvSpPr>
        <p:spPr>
          <a:xfrm>
            <a:off x="366713" y="4821238"/>
            <a:ext cx="1643062"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Vocabulary</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44" name="矩形 43"/>
          <p:cNvSpPr/>
          <p:nvPr/>
        </p:nvSpPr>
        <p:spPr>
          <a:xfrm>
            <a:off x="509588" y="536098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19" name="TextBox 44"/>
          <p:cNvSpPr txBox="1"/>
          <p:nvPr/>
        </p:nvSpPr>
        <p:spPr>
          <a:xfrm>
            <a:off x="619125" y="5273675"/>
            <a:ext cx="3197225"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personality adjectives</a:t>
            </a:r>
            <a:endParaRPr lang="zh-CN" altLang="en-US" dirty="0">
              <a:solidFill>
                <a:schemeClr val="bg1"/>
              </a:solidFill>
              <a:latin typeface="Calibri" panose="020F0502020204030204" pitchFamily="34" charset="0"/>
              <a:ea typeface="宋体" panose="02010600030101010101" pitchFamily="2" charset="-122"/>
            </a:endParaRPr>
          </a:p>
        </p:txBody>
      </p:sp>
      <p:sp>
        <p:nvSpPr>
          <p:cNvPr id="46" name="矩形 45"/>
          <p:cNvSpPr/>
          <p:nvPr/>
        </p:nvSpPr>
        <p:spPr>
          <a:xfrm>
            <a:off x="509588" y="5827713"/>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21" name="TextBox 46"/>
          <p:cNvSpPr txBox="1"/>
          <p:nvPr/>
        </p:nvSpPr>
        <p:spPr>
          <a:xfrm>
            <a:off x="627063" y="5740400"/>
            <a:ext cx="1601787"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prefixes</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22" name="TextBox 47"/>
          <p:cNvSpPr txBox="1"/>
          <p:nvPr/>
        </p:nvSpPr>
        <p:spPr>
          <a:xfrm>
            <a:off x="4714875" y="2940050"/>
            <a:ext cx="1285875"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Scenario</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49" name="矩形 48"/>
          <p:cNvSpPr/>
          <p:nvPr/>
        </p:nvSpPr>
        <p:spPr>
          <a:xfrm>
            <a:off x="4857750" y="3482975"/>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24" name="TextBox 49"/>
          <p:cNvSpPr txBox="1"/>
          <p:nvPr/>
        </p:nvSpPr>
        <p:spPr>
          <a:xfrm>
            <a:off x="5072063" y="3381375"/>
            <a:ext cx="3071812" cy="369888"/>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Personality clash</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25" name="TextBox 50"/>
          <p:cNvSpPr txBox="1"/>
          <p:nvPr/>
        </p:nvSpPr>
        <p:spPr>
          <a:xfrm>
            <a:off x="4714875" y="3965575"/>
            <a:ext cx="1714500"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Study Skills</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52" name="矩形 51"/>
          <p:cNvSpPr/>
          <p:nvPr/>
        </p:nvSpPr>
        <p:spPr>
          <a:xfrm>
            <a:off x="4857750" y="4516438"/>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27" name="TextBox 52"/>
          <p:cNvSpPr txBox="1"/>
          <p:nvPr/>
        </p:nvSpPr>
        <p:spPr>
          <a:xfrm>
            <a:off x="5072063" y="4414838"/>
            <a:ext cx="3571875" cy="646112"/>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taking notes while</a:t>
            </a:r>
            <a:endParaRPr lang="en-US" altLang="zh-CN" dirty="0">
              <a:solidFill>
                <a:schemeClr val="bg1"/>
              </a:solidFill>
              <a:latin typeface="Calibri" panose="020F0502020204030204" pitchFamily="34" charset="0"/>
              <a:ea typeface="宋体" panose="02010600030101010101" pitchFamily="2" charset="-122"/>
            </a:endParaRPr>
          </a:p>
          <a:p>
            <a:pPr>
              <a:buSzTx/>
            </a:pPr>
            <a:r>
              <a:rPr lang="en-US" altLang="zh-CN" dirty="0">
                <a:solidFill>
                  <a:schemeClr val="bg1"/>
                </a:solidFill>
                <a:latin typeface="Calibri" panose="020F0502020204030204" pitchFamily="34" charset="0"/>
                <a:ea typeface="宋体" panose="02010600030101010101" pitchFamily="2" charset="-122"/>
              </a:rPr>
              <a:t>reading</a:t>
            </a:r>
            <a:endParaRPr lang="zh-CN" altLang="en-US" dirty="0">
              <a:solidFill>
                <a:schemeClr val="bg1"/>
              </a:solidFill>
              <a:latin typeface="Calibri" panose="020F0502020204030204" pitchFamily="34" charset="0"/>
              <a:ea typeface="宋体" panose="02010600030101010101" pitchFamily="2" charset="-122"/>
            </a:endParaRPr>
          </a:p>
        </p:txBody>
      </p:sp>
      <p:sp>
        <p:nvSpPr>
          <p:cNvPr id="17428" name="TextBox 53"/>
          <p:cNvSpPr txBox="1"/>
          <p:nvPr/>
        </p:nvSpPr>
        <p:spPr>
          <a:xfrm>
            <a:off x="4737100" y="5338763"/>
            <a:ext cx="1714500" cy="400050"/>
          </a:xfrm>
          <a:prstGeom prst="rect">
            <a:avLst/>
          </a:prstGeom>
          <a:noFill/>
          <a:ln w="9525">
            <a:noFill/>
          </a:ln>
        </p:spPr>
        <p:txBody>
          <a:bodyPr anchor="t">
            <a:spAutoFit/>
          </a:bodyPr>
          <a:p>
            <a:pPr>
              <a:buSzTx/>
            </a:pPr>
            <a:r>
              <a:rPr lang="en-US" altLang="zh-CN" sz="2000" dirty="0">
                <a:solidFill>
                  <a:schemeClr val="bg1"/>
                </a:solidFill>
                <a:latin typeface="Calibri" panose="020F0502020204030204" pitchFamily="34" charset="0"/>
                <a:ea typeface="宋体" panose="02010600030101010101" pitchFamily="2" charset="-122"/>
              </a:rPr>
              <a:t>Writing Skills </a:t>
            </a:r>
            <a:endParaRPr lang="zh-CN" altLang="en-US" sz="2000" dirty="0">
              <a:solidFill>
                <a:schemeClr val="bg1"/>
              </a:solidFill>
              <a:latin typeface="Calibri" panose="020F0502020204030204" pitchFamily="34" charset="0"/>
              <a:ea typeface="宋体" panose="02010600030101010101" pitchFamily="2" charset="-122"/>
            </a:endParaRPr>
          </a:p>
        </p:txBody>
      </p:sp>
      <p:sp>
        <p:nvSpPr>
          <p:cNvPr id="55" name="矩形 54"/>
          <p:cNvSpPr/>
          <p:nvPr/>
        </p:nvSpPr>
        <p:spPr>
          <a:xfrm>
            <a:off x="4857750" y="5892800"/>
            <a:ext cx="142875" cy="1428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430" name="TextBox 55"/>
          <p:cNvSpPr txBox="1"/>
          <p:nvPr/>
        </p:nvSpPr>
        <p:spPr>
          <a:xfrm>
            <a:off x="5046663" y="5776913"/>
            <a:ext cx="2992437" cy="369887"/>
          </a:xfrm>
          <a:prstGeom prst="rect">
            <a:avLst/>
          </a:prstGeom>
          <a:noFill/>
          <a:ln w="9525">
            <a:noFill/>
          </a:ln>
        </p:spPr>
        <p:txBody>
          <a:bodyPr anchor="t">
            <a:spAutoFit/>
          </a:bodyPr>
          <a:p>
            <a:pPr>
              <a:buSzTx/>
            </a:pPr>
            <a:r>
              <a:rPr lang="en-US" altLang="zh-CN" dirty="0">
                <a:solidFill>
                  <a:schemeClr val="bg1"/>
                </a:solidFill>
                <a:latin typeface="Calibri" panose="020F0502020204030204" pitchFamily="34" charset="0"/>
                <a:ea typeface="宋体" panose="02010600030101010101" pitchFamily="2" charset="-122"/>
              </a:rPr>
              <a:t>a comparative essay</a:t>
            </a:r>
            <a:endParaRPr lang="zh-CN" altLang="en-US" dirty="0">
              <a:solidFill>
                <a:schemeClr val="bg1"/>
              </a:solidFill>
              <a:latin typeface="Calibri" panose="020F0502020204030204" pitchFamily="34" charset="0"/>
              <a:ea typeface="宋体" panose="02010600030101010101" pitchFamily="2" charset="-122"/>
            </a:endParaRPr>
          </a:p>
        </p:txBody>
      </p:sp>
      <p:cxnSp>
        <p:nvCxnSpPr>
          <p:cNvPr id="57" name="直接连接符 56"/>
          <p:cNvCxnSpPr>
            <a:stCxn id="2" idx="0"/>
            <a:endCxn id="2" idx="2"/>
          </p:cNvCxnSpPr>
          <p:nvPr/>
        </p:nvCxnSpPr>
        <p:spPr>
          <a:xfrm>
            <a:off x="0" y="4735513"/>
            <a:ext cx="457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a:stCxn id="2" idx="0"/>
            <a:endCxn id="2" idx="2"/>
          </p:cNvCxnSpPr>
          <p:nvPr/>
        </p:nvCxnSpPr>
        <p:spPr>
          <a:xfrm>
            <a:off x="4572000" y="3857625"/>
            <a:ext cx="457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a:stCxn id="2" idx="0"/>
            <a:endCxn id="2" idx="2"/>
          </p:cNvCxnSpPr>
          <p:nvPr/>
        </p:nvCxnSpPr>
        <p:spPr>
          <a:xfrm>
            <a:off x="4572000" y="5286375"/>
            <a:ext cx="45720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69595" y="1008380"/>
            <a:ext cx="8049895" cy="4154170"/>
          </a:xfrm>
          <a:prstGeom prst="rect">
            <a:avLst/>
          </a:prstGeom>
          <a:noFill/>
          <a:ln w="9525">
            <a:noFill/>
          </a:ln>
        </p:spPr>
        <p:txBody>
          <a:bodyPr wrap="square">
            <a:spAutoFit/>
          </a:bodyPr>
          <a:p>
            <a:pPr marL="335280" indent="-335280"/>
            <a:r>
              <a:rPr lang="en-US" sz="2400">
                <a:solidFill>
                  <a:srgbClr val="000000"/>
                </a:solidFill>
                <a:latin typeface="Times New Roman" panose="02020603050405020304" pitchFamily="18" charset="0"/>
                <a:cs typeface="Times New Roman" panose="02020603050405020304" pitchFamily="18" charset="0"/>
              </a:rPr>
              <a:t>S</a:t>
            </a:r>
            <a:r>
              <a:rPr lang="en-US" sz="2400">
                <a:solidFill>
                  <a:srgbClr val="000000"/>
                </a:solidFill>
                <a:latin typeface="Times New Roman" panose="02020603050405020304" pitchFamily="18" charset="0"/>
                <a:cs typeface="Courier New" panose="02070309020205020404" charset="0"/>
              </a:rPr>
              <a:t>: Well, it's true, Louise and I didn't get on. I reckon she didn't like me because I'm very sociable and I'm a bit noisy when I'm enjoying myself. Louise was a very quiet person. Another thing </a:t>
            </a:r>
            <a:r>
              <a:rPr lang="en-US" sz="2400">
                <a:solidFill>
                  <a:srgbClr val="000000"/>
                </a:solidFill>
                <a:latin typeface="Arial" panose="020B0604020202020204" pitchFamily="34" charset="0"/>
                <a:ea typeface="Courier New" panose="02070309020205020404" charset="0"/>
              </a:rPr>
              <a:t>—</a:t>
            </a:r>
            <a:r>
              <a:rPr lang="en-US" sz="2400">
                <a:solidFill>
                  <a:srgbClr val="000000"/>
                </a:solidFill>
                <a:latin typeface="Times New Roman" panose="02020603050405020304" pitchFamily="18" charset="0"/>
                <a:cs typeface="Courier New" panose="02070309020205020404" charset="0"/>
              </a:rPr>
              <a:t> she was really jealous because Susan and I have a good relationship, [laughs] Louise didn't like it when Susan made fun of her. She just couldn't take a joke </a:t>
            </a:r>
            <a:r>
              <a:rPr lang="en-US" sz="2400">
                <a:solidFill>
                  <a:srgbClr val="000000"/>
                </a:solidFill>
                <a:latin typeface="Arial" panose="020B0604020202020204" pitchFamily="34" charset="0"/>
                <a:ea typeface="Courier New" panose="02070309020205020404" charset="0"/>
              </a:rPr>
              <a:t>—</a:t>
            </a:r>
            <a:r>
              <a:rPr lang="en-US" sz="2400">
                <a:solidFill>
                  <a:srgbClr val="000000"/>
                </a:solidFill>
                <a:latin typeface="Times New Roman" panose="02020603050405020304" pitchFamily="18" charset="0"/>
                <a:cs typeface="Courier New" panose="02070309020205020404" charset="0"/>
              </a:rPr>
              <a:t> she was far too serious. </a:t>
            </a:r>
            <a:r>
              <a:rPr lang="en-US" sz="2000">
                <a:solidFill>
                  <a:srgbClr val="000000"/>
                </a:solidFill>
                <a:latin typeface="Times New Roman" panose="02020603050405020304" pitchFamily="18" charset="0"/>
                <a:cs typeface="Courier New" panose="02070309020205020404" charset="0"/>
              </a:rPr>
              <a:t>[PAUSE]</a:t>
            </a:r>
            <a:endParaRPr lang="en-US" sz="2000">
              <a:solidFill>
                <a:srgbClr val="000000"/>
              </a:solidFill>
              <a:latin typeface="Times New Roman" panose="02020603050405020304" pitchFamily="18" charset="0"/>
              <a:cs typeface="Courier New" panose="02070309020205020404" charset="0"/>
            </a:endParaRPr>
          </a:p>
          <a:p>
            <a:pPr marL="335280" indent="-335280"/>
            <a:r>
              <a:rPr lang="en-US" sz="2400">
                <a:solidFill>
                  <a:srgbClr val="000000"/>
                </a:solidFill>
                <a:latin typeface="Times New Roman" panose="02020603050405020304" pitchFamily="18" charset="0"/>
                <a:cs typeface="Times New Roman" panose="02020603050405020304" pitchFamily="18" charset="0"/>
              </a:rPr>
              <a:t>B: </a:t>
            </a:r>
            <a:r>
              <a:rPr lang="en-US" sz="2400">
                <a:solidFill>
                  <a:srgbClr val="000000"/>
                </a:solidFill>
                <a:latin typeface="Times New Roman" panose="02020603050405020304" pitchFamily="18" charset="0"/>
                <a:cs typeface="Courier New" panose="02070309020205020404" charset="0"/>
              </a:rPr>
              <a:t>I don't agree, Sylvia. Actually I thought Louise was quite nice, but she was a little sensitive, I agree. She told me you were really moody, one minute nice to her, the next unpleasant. I think she was afraid of you in the end.</a:t>
            </a:r>
            <a:endParaRPr lang="zh-CN" alt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46735" y="964565"/>
            <a:ext cx="8049895" cy="5262245"/>
          </a:xfrm>
          <a:prstGeom prst="rect">
            <a:avLst/>
          </a:prstGeom>
          <a:noFill/>
          <a:ln w="9525">
            <a:noFill/>
          </a:ln>
        </p:spPr>
        <p:txBody>
          <a:bodyPr wrap="square">
            <a:spAutoFit/>
          </a:bodyPr>
          <a:p>
            <a:pPr marL="346075" indent="-346075"/>
            <a:r>
              <a:rPr lang="en-US" sz="2400">
                <a:solidFill>
                  <a:srgbClr val="000000"/>
                </a:solidFill>
                <a:latin typeface="Times New Roman" panose="02020603050405020304" pitchFamily="18" charset="0"/>
                <a:cs typeface="Times New Roman" panose="02020603050405020304" pitchFamily="18" charset="0"/>
              </a:rPr>
              <a:t>S: </a:t>
            </a:r>
            <a:r>
              <a:rPr lang="en-US" sz="2400">
                <a:solidFill>
                  <a:srgbClr val="000000"/>
                </a:solidFill>
                <a:latin typeface="Times New Roman" panose="02020603050405020304" pitchFamily="18" charset="0"/>
                <a:cs typeface="Courier New" panose="02070309020205020404" charset="0"/>
              </a:rPr>
              <a:t>Really? You surprise me. I know I've got a strong personality </a:t>
            </a:r>
            <a:r>
              <a:rPr lang="en-US" sz="2400">
                <a:solidFill>
                  <a:srgbClr val="000000"/>
                </a:solidFill>
                <a:latin typeface="Arial" panose="020B0604020202020204" pitchFamily="34" charset="0"/>
                <a:ea typeface="Courier New" panose="02070309020205020404" charset="0"/>
              </a:rPr>
              <a:t>—</a:t>
            </a:r>
            <a:r>
              <a:rPr lang="en-US" sz="2400">
                <a:solidFill>
                  <a:srgbClr val="000000"/>
                </a:solidFill>
                <a:latin typeface="Times New Roman" panose="02020603050405020304" pitchFamily="18" charset="0"/>
                <a:cs typeface="Courier New" panose="02070309020205020404" charset="0"/>
              </a:rPr>
              <a:t> some people don't like that. But moody? I don't think so ... Look, Ben, why don't we try and get a man as our assistant this time? To be honest, I think we'd both work better with a man. </a:t>
            </a:r>
            <a:r>
              <a:rPr lang="en-US" sz="2000">
                <a:solidFill>
                  <a:srgbClr val="000000"/>
                </a:solidFill>
                <a:latin typeface="Times New Roman" panose="02020603050405020304" pitchFamily="18" charset="0"/>
                <a:cs typeface="Courier New" panose="02070309020205020404" charset="0"/>
              </a:rPr>
              <a:t>[PAUSE]</a:t>
            </a:r>
            <a:endParaRPr lang="en-US" sz="2000">
              <a:solidFill>
                <a:srgbClr val="000000"/>
              </a:solidFill>
              <a:latin typeface="Times New Roman" panose="02020603050405020304" pitchFamily="18" charset="0"/>
              <a:cs typeface="Courier New" panose="02070309020205020404" charset="0"/>
            </a:endParaRPr>
          </a:p>
          <a:p>
            <a:pPr marL="346075" indent="-346075"/>
            <a:r>
              <a:rPr lang="en-US" sz="2400">
                <a:solidFill>
                  <a:srgbClr val="000000"/>
                </a:solidFill>
                <a:latin typeface="Times New Roman" panose="02020603050405020304" pitchFamily="18" charset="0"/>
                <a:cs typeface="Times New Roman" panose="02020603050405020304" pitchFamily="18" charset="0"/>
              </a:rPr>
              <a:t>B: </a:t>
            </a:r>
            <a:r>
              <a:rPr lang="en-US" sz="2400">
                <a:solidFill>
                  <a:srgbClr val="000000"/>
                </a:solidFill>
                <a:latin typeface="Times New Roman" panose="02020603050405020304" pitchFamily="18" charset="0"/>
                <a:cs typeface="Courier New" panose="02070309020205020404" charset="0"/>
              </a:rPr>
              <a:t>I don't know </a:t>
            </a:r>
            <a:r>
              <a:rPr lang="en-US" sz="2400">
                <a:solidFill>
                  <a:srgbClr val="000000"/>
                </a:solidFill>
                <a:latin typeface="Arial" panose="020B0604020202020204" pitchFamily="34" charset="0"/>
                <a:ea typeface="Courier New" panose="02070309020205020404" charset="0"/>
              </a:rPr>
              <a:t>—</a:t>
            </a:r>
            <a:r>
              <a:rPr lang="en-US" sz="2400">
                <a:solidFill>
                  <a:srgbClr val="000000"/>
                </a:solidFill>
                <a:latin typeface="Times New Roman" panose="02020603050405020304" pitchFamily="18" charset="0"/>
                <a:cs typeface="Courier New" panose="02070309020205020404" charset="0"/>
              </a:rPr>
              <a:t> male or female, does it really matter, as long as they have the right personality? We've got to get someone who'll fit in here. The skills are less important </a:t>
            </a:r>
            <a:r>
              <a:rPr lang="en-US" sz="2400">
                <a:solidFill>
                  <a:srgbClr val="000000"/>
                </a:solidFill>
                <a:latin typeface="Arial" panose="020B0604020202020204" pitchFamily="34" charset="0"/>
                <a:ea typeface="Courier New" panose="02070309020205020404" charset="0"/>
              </a:rPr>
              <a:t>—</a:t>
            </a:r>
            <a:r>
              <a:rPr lang="en-US" sz="2400">
                <a:solidFill>
                  <a:srgbClr val="000000"/>
                </a:solidFill>
                <a:latin typeface="Times New Roman" panose="02020603050405020304" pitchFamily="18" charset="0"/>
                <a:cs typeface="Courier New" panose="02070309020205020404" charset="0"/>
              </a:rPr>
              <a:t> most people seem to have the basic skills we're looking for. It's not a problem. What we need is someone who'll be a good match for us. I suggest we contact the agency again. Let's see what they can come up with this time. We'll give them a good briefing so they know exactly what we want.</a:t>
            </a:r>
            <a:endParaRPr lang="en-US" sz="2400">
              <a:solidFill>
                <a:srgbClr val="000000"/>
              </a:solidFill>
              <a:latin typeface="Times New Roman" panose="02020603050405020304" pitchFamily="18" charset="0"/>
              <a:cs typeface="Courier New" panose="02070309020205020404" charset="0"/>
            </a:endParaRPr>
          </a:p>
          <a:p>
            <a:pPr marL="346075" indent="-346075"/>
            <a:r>
              <a:rPr lang="en-US" sz="2400">
                <a:solidFill>
                  <a:srgbClr val="000000"/>
                </a:solidFill>
                <a:latin typeface="Times New Roman" panose="02020603050405020304" pitchFamily="18" charset="0"/>
                <a:cs typeface="Times New Roman" panose="02020603050405020304" pitchFamily="18" charset="0"/>
              </a:rPr>
              <a:t>S: </a:t>
            </a:r>
            <a:r>
              <a:rPr lang="en-US" sz="2400">
                <a:solidFill>
                  <a:srgbClr val="000000"/>
                </a:solidFill>
                <a:latin typeface="Times New Roman" panose="02020603050405020304" pitchFamily="18" charset="0"/>
                <a:cs typeface="Courier New" panose="02070309020205020404" charset="0"/>
              </a:rPr>
              <a:t>Great idea. Let's do it.</a:t>
            </a:r>
            <a:endParaRPr lang="zh-CN" altLang="en-US"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1857" name="TextBox 3"/>
          <p:cNvSpPr txBox="1"/>
          <p:nvPr/>
        </p:nvSpPr>
        <p:spPr>
          <a:xfrm>
            <a:off x="371475" y="919163"/>
            <a:ext cx="688975" cy="579437"/>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3</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21858" name="TextBox 4"/>
          <p:cNvSpPr txBox="1"/>
          <p:nvPr/>
        </p:nvSpPr>
        <p:spPr>
          <a:xfrm>
            <a:off x="882650" y="1038225"/>
            <a:ext cx="7920038"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Look at the words / phrases you put in the gaps in Exercise 3a. In each case was the speaker:</a:t>
            </a:r>
            <a:endParaRPr lang="zh-CN" altLang="en-US" sz="2000" b="1" dirty="0">
              <a:latin typeface="Arial" panose="020B0604020202020204" pitchFamily="34" charset="0"/>
              <a:ea typeface="Arial" panose="020B0604020202020204" pitchFamily="34" charset="0"/>
            </a:endParaRPr>
          </a:p>
        </p:txBody>
      </p:sp>
      <p:sp>
        <p:nvSpPr>
          <p:cNvPr id="121859" name="TextBox 7"/>
          <p:cNvSpPr txBox="1"/>
          <p:nvPr/>
        </p:nvSpPr>
        <p:spPr>
          <a:xfrm>
            <a:off x="881063" y="1695450"/>
            <a:ext cx="7921625" cy="3968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a) giving an opinion?                                  c) disagreeing?</a:t>
            </a:r>
            <a:endParaRPr lang="zh-CN" altLang="en-US" sz="2000" dirty="0">
              <a:latin typeface="Times New Roman" panose="02020603050405020304" pitchFamily="18" charset="0"/>
              <a:ea typeface="Times New Roman" panose="02020603050405020304" pitchFamily="18" charset="0"/>
            </a:endParaRPr>
          </a:p>
        </p:txBody>
      </p:sp>
      <p:sp>
        <p:nvSpPr>
          <p:cNvPr id="121860" name="TextBox 8"/>
          <p:cNvSpPr txBox="1"/>
          <p:nvPr/>
        </p:nvSpPr>
        <p:spPr>
          <a:xfrm>
            <a:off x="885825" y="2151063"/>
            <a:ext cx="7916863" cy="3968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b) agreeing?</a:t>
            </a:r>
            <a:endParaRPr lang="zh-CN" altLang="en-US" sz="2000" dirty="0">
              <a:latin typeface="Times New Roman" panose="02020603050405020304" pitchFamily="18" charset="0"/>
              <a:ea typeface="Times New Roman" panose="02020603050405020304" pitchFamily="18" charset="0"/>
            </a:endParaRPr>
          </a:p>
        </p:txBody>
      </p:sp>
      <p:sp>
        <p:nvSpPr>
          <p:cNvPr id="121861" name="TextBox 3"/>
          <p:cNvSpPr txBox="1"/>
          <p:nvPr/>
        </p:nvSpPr>
        <p:spPr>
          <a:xfrm>
            <a:off x="371475" y="2373313"/>
            <a:ext cx="509588" cy="579437"/>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4</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21862" name="TextBox 4"/>
          <p:cNvSpPr txBox="1"/>
          <p:nvPr/>
        </p:nvSpPr>
        <p:spPr>
          <a:xfrm>
            <a:off x="904875" y="2505075"/>
            <a:ext cx="8756650" cy="10064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Ben and Sylvia send an e-mail to Recruitment Associates, an employment agency in Vancouver. Read the e-mail and answer the questions.</a:t>
            </a:r>
            <a:endParaRPr lang="zh-CN" altLang="en-US" sz="2000" b="1" dirty="0">
              <a:latin typeface="Arial" panose="020B0604020202020204" pitchFamily="34" charset="0"/>
              <a:ea typeface="Arial" panose="020B0604020202020204" pitchFamily="34" charset="0"/>
            </a:endParaRPr>
          </a:p>
        </p:txBody>
      </p:sp>
      <p:sp>
        <p:nvSpPr>
          <p:cNvPr id="121863" name="矩形 17"/>
          <p:cNvSpPr/>
          <p:nvPr/>
        </p:nvSpPr>
        <p:spPr>
          <a:xfrm>
            <a:off x="881063" y="3473450"/>
            <a:ext cx="7921625" cy="7016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1 Discuss the most important qualities that the new assistant must have, according to the e-mail.</a:t>
            </a:r>
            <a:endParaRPr lang="zh-CN" altLang="en-US" sz="2000" dirty="0">
              <a:latin typeface="Times New Roman" panose="02020603050405020304" pitchFamily="18" charset="0"/>
              <a:ea typeface="Times New Roman" panose="02020603050405020304" pitchFamily="18" charset="0"/>
            </a:endParaRPr>
          </a:p>
        </p:txBody>
      </p:sp>
      <p:sp>
        <p:nvSpPr>
          <p:cNvPr id="121864" name="矩形 18"/>
          <p:cNvSpPr/>
          <p:nvPr/>
        </p:nvSpPr>
        <p:spPr>
          <a:xfrm>
            <a:off x="881063" y="5073650"/>
            <a:ext cx="7921625" cy="7016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2 What other qualities, not mentioned in the e-mail, do you think the assistant needs?</a:t>
            </a:r>
            <a:endParaRPr lang="zh-CN" altLang="en-US" sz="2000" dirty="0">
              <a:latin typeface="Times New Roman" panose="02020603050405020304" pitchFamily="18" charset="0"/>
              <a:ea typeface="Times New Roman" panose="02020603050405020304" pitchFamily="18" charset="0"/>
            </a:endParaRPr>
          </a:p>
        </p:txBody>
      </p:sp>
      <p:sp>
        <p:nvSpPr>
          <p:cNvPr id="11" name="矩形 10"/>
          <p:cNvSpPr/>
          <p:nvPr/>
        </p:nvSpPr>
        <p:spPr>
          <a:xfrm>
            <a:off x="881063" y="4149725"/>
            <a:ext cx="7921625" cy="10064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1 the right personality (e.g. lively, tolerant, hardworking, calm, able to work under pressure); strong personality (not sensitive to criticism); a good sense of </a:t>
            </a:r>
            <a:r>
              <a:rPr lang="en-US" altLang="zh-CN" sz="2000" err="1">
                <a:solidFill>
                  <a:srgbClr val="FF0000"/>
                </a:solidFill>
                <a:latin typeface="Times New Roman" panose="02020603050405020304" pitchFamily="18" charset="0"/>
                <a:ea typeface="宋体" panose="02010600030101010101" pitchFamily="2" charset="-122"/>
              </a:rPr>
              <a:t>humour</a:t>
            </a:r>
            <a:endParaRPr lang="zh-CN" altLang="en-US" sz="2000" dirty="0">
              <a:solidFill>
                <a:srgbClr val="FF0000"/>
              </a:solidFill>
              <a:latin typeface="Times New Roman" panose="02020603050405020304" pitchFamily="18" charset="0"/>
              <a:ea typeface="Times New Roman" panose="02020603050405020304" pitchFamily="18" charset="0"/>
            </a:endParaRPr>
          </a:p>
        </p:txBody>
      </p:sp>
      <p:sp>
        <p:nvSpPr>
          <p:cNvPr id="14" name="矩形 13"/>
          <p:cNvSpPr/>
          <p:nvPr/>
        </p:nvSpPr>
        <p:spPr>
          <a:xfrm>
            <a:off x="881063" y="5695950"/>
            <a:ext cx="7335837" cy="701675"/>
          </a:xfrm>
          <a:prstGeom prst="rect">
            <a:avLst/>
          </a:prstGeom>
          <a:noFill/>
          <a:ln w="9525">
            <a:noFill/>
          </a:ln>
        </p:spPr>
        <p:txBody>
          <a:bodyPr anchor="t">
            <a:spAutoFit/>
          </a:bodyPr>
          <a:p>
            <a:r>
              <a:rPr lang="en-US" altLang="zh-CN" sz="2000">
                <a:solidFill>
                  <a:srgbClr val="FF0000"/>
                </a:solidFill>
                <a:latin typeface="Times New Roman" panose="02020603050405020304" pitchFamily="18" charset="0"/>
                <a:ea typeface="宋体" panose="02010600030101010101" pitchFamily="2" charset="-122"/>
              </a:rPr>
              <a:t>2 able to make suggestions and make decisions (if Ben and Sylvia disagree on something), able to work independently, confident, etc.</a:t>
            </a:r>
            <a:endParaRPr lang="en-US" altLang="zh-CN" sz="2000">
              <a:solidFill>
                <a:srgbClr val="FF0000"/>
              </a:solidFill>
              <a:latin typeface="Times New Roman" panose="02020603050405020304" pitchFamily="18" charset="0"/>
              <a:ea typeface="Times New Roman" panose="02020603050405020304" pitchFamily="18" charset="0"/>
            </a:endParaRPr>
          </a:p>
        </p:txBody>
      </p:sp>
      <p:sp>
        <p:nvSpPr>
          <p:cNvPr id="15" name="圆角矩形 14"/>
          <p:cNvSpPr/>
          <p:nvPr/>
        </p:nvSpPr>
        <p:spPr>
          <a:xfrm>
            <a:off x="8117586" y="5526148"/>
            <a:ext cx="785821" cy="357193"/>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6" name="圆角矩形 15"/>
          <p:cNvSpPr/>
          <p:nvPr/>
        </p:nvSpPr>
        <p:spPr>
          <a:xfrm>
            <a:off x="8126858" y="5961055"/>
            <a:ext cx="785821" cy="357195"/>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nextCondLst>
                <p:cond evt="onClick" delay="0">
                  <p:tgtEl>
                    <p:spTgt spid="15"/>
                  </p:tgtEl>
                </p:cond>
              </p:nextCondLst>
            </p:seq>
            <p:seq concurrent="1" nextAc="seek">
              <p:cTn id="13" restart="whenNotActive" fill="hold" evtFilter="cancelBubble" nodeType="interactiveSeq">
                <p:stCondLst>
                  <p:cond evt="onClick" delay="0">
                    <p:tgtEl>
                      <p:spTgt spid="16"/>
                    </p:tgtEl>
                  </p:cond>
                </p:stCondLst>
                <p:endSync evt="end" delay="0">
                  <p:rtn val="all"/>
                </p:endSync>
                <p:childTnLst>
                  <p:par>
                    <p:cTn id="14" fill="hold">
                      <p:stCondLst>
                        <p:cond delay="0"/>
                      </p:stCondLst>
                      <p:childTnLst>
                        <p:par>
                          <p:cTn id="15" fill="hold">
                            <p:stCondLst>
                              <p:cond delay="0"/>
                            </p:stCondLst>
                            <p:childTnLst>
                              <p:par>
                                <p:cTn id="16" presetID="1" presetClass="exit" presetSubtype="0" fill="hold" grpId="1" nodeType="clickEffect">
                                  <p:stCondLst>
                                    <p:cond delay="0"/>
                                  </p:stCondLst>
                                  <p:childTnLst>
                                    <p:set>
                                      <p:cBhvr>
                                        <p:cTn id="17" dur="1" fill="hold">
                                          <p:stCondLst>
                                            <p:cond delay="0"/>
                                          </p:stCondLst>
                                        </p:cTn>
                                        <p:tgtEl>
                                          <p:spTgt spid="11"/>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1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1" grpId="0"/>
      <p:bldP spid="11" grpId="1"/>
      <p:bldP spid="14" grpId="0"/>
      <p:bldP spid="14"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3905" name="图片 2" descr="未命名.bmp"/>
          <p:cNvPicPr>
            <a:picLocks noChangeAspect="1"/>
          </p:cNvPicPr>
          <p:nvPr/>
        </p:nvPicPr>
        <p:blipFill>
          <a:blip r:embed="rId1"/>
          <a:stretch>
            <a:fillRect/>
          </a:stretch>
        </p:blipFill>
        <p:spPr>
          <a:xfrm>
            <a:off x="1193800" y="1028700"/>
            <a:ext cx="6669088" cy="5422900"/>
          </a:xfrm>
          <a:prstGeom prst="rect">
            <a:avLst/>
          </a:prstGeom>
          <a:noFill/>
          <a:ln w="9525">
            <a:noFill/>
          </a:ln>
        </p:spPr>
      </p:pic>
      <p:sp>
        <p:nvSpPr>
          <p:cNvPr id="123906" name="矩形 3"/>
          <p:cNvSpPr/>
          <p:nvPr/>
        </p:nvSpPr>
        <p:spPr>
          <a:xfrm>
            <a:off x="1327150" y="1428750"/>
            <a:ext cx="6311900" cy="4968875"/>
          </a:xfrm>
          <a:prstGeom prst="rect">
            <a:avLst/>
          </a:prstGeom>
          <a:noFill/>
          <a:ln w="9525">
            <a:noFill/>
          </a:ln>
        </p:spPr>
        <p:txBody>
          <a:bodyPr anchor="t">
            <a:spAutoFit/>
          </a:bodyPr>
          <a:p>
            <a:r>
              <a:rPr lang="en-US" altLang="zh-CN" sz="2000">
                <a:solidFill>
                  <a:srgbClr val="000000"/>
                </a:solidFill>
                <a:latin typeface="Times New Roman" panose="02020603050405020304" pitchFamily="18" charset="0"/>
                <a:ea typeface="宋体" panose="02010600030101010101" pitchFamily="2" charset="-122"/>
              </a:rPr>
              <a:t>We want to get someone with the right personality </a:t>
            </a:r>
            <a:r>
              <a:rPr lang="en-US" altLang="zh-CN" sz="2000">
                <a:solidFill>
                  <a:srgbClr val="000000"/>
                </a:solidFill>
                <a:latin typeface="Times New Roman" panose="02020603050405020304" pitchFamily="18" charset="0"/>
                <a:ea typeface="Times New Roman" panose="02020603050405020304" pitchFamily="18" charset="0"/>
              </a:rPr>
              <a:t>—</a:t>
            </a:r>
            <a:r>
              <a:rPr lang="en-US" altLang="zh-CN" sz="2000">
                <a:solidFill>
                  <a:srgbClr val="000000"/>
                </a:solidFill>
                <a:latin typeface="Times New Roman" panose="02020603050405020304" pitchFamily="18" charset="0"/>
                <a:ea typeface="宋体" panose="02010600030101010101" pitchFamily="2" charset="-122"/>
              </a:rPr>
              <a:t> that’s vital: a lively, tolerant person who gets on well with males and females, hard-working (he / she will have to work some</a:t>
            </a:r>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weekends), calm, able to work under pressure, and not too sensitive. The person should have a strong personality, probably, and be able to accept criticism. He / She should look smart and dress well </a:t>
            </a:r>
            <a:r>
              <a:rPr lang="en-US" altLang="zh-CN" sz="2000">
                <a:solidFill>
                  <a:srgbClr val="000000"/>
                </a:solidFill>
                <a:latin typeface="Times New Roman" panose="02020603050405020304" pitchFamily="18" charset="0"/>
                <a:ea typeface="Times New Roman" panose="02020603050405020304" pitchFamily="18" charset="0"/>
              </a:rPr>
              <a:t>—</a:t>
            </a:r>
            <a:r>
              <a:rPr lang="en-US" altLang="zh-CN" sz="2000">
                <a:solidFill>
                  <a:srgbClr val="000000"/>
                </a:solidFill>
                <a:latin typeface="Times New Roman" panose="02020603050405020304" pitchFamily="18" charset="0"/>
                <a:ea typeface="宋体" panose="02010600030101010101" pitchFamily="2" charset="-122"/>
              </a:rPr>
              <a:t> our customers expect that. A good sense of </a:t>
            </a:r>
            <a:r>
              <a:rPr lang="en-US" altLang="zh-CN" sz="2000" err="1">
                <a:solidFill>
                  <a:srgbClr val="000000"/>
                </a:solidFill>
                <a:latin typeface="Times New Roman" panose="02020603050405020304" pitchFamily="18" charset="0"/>
                <a:ea typeface="宋体" panose="02010600030101010101" pitchFamily="2" charset="-122"/>
              </a:rPr>
              <a:t>humour</a:t>
            </a:r>
            <a:r>
              <a:rPr lang="en-US" altLang="zh-CN" sz="2000">
                <a:solidFill>
                  <a:srgbClr val="000000"/>
                </a:solidFill>
                <a:latin typeface="Times New Roman" panose="02020603050405020304" pitchFamily="18" charset="0"/>
                <a:ea typeface="宋体" panose="02010600030101010101" pitchFamily="2" charset="-122"/>
              </a:rPr>
              <a:t> is essential. Male or female,</a:t>
            </a:r>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any nationality.</a:t>
            </a:r>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You know both of us well. Please note what we</a:t>
            </a:r>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say above, but also use your own </a:t>
            </a:r>
            <a:r>
              <a:rPr lang="en-US" altLang="zh-CN" sz="2000" err="1">
                <a:solidFill>
                  <a:srgbClr val="000000"/>
                </a:solidFill>
                <a:latin typeface="Times New Roman" panose="02020603050405020304" pitchFamily="18" charset="0"/>
                <a:ea typeface="宋体" panose="02010600030101010101" pitchFamily="2" charset="-122"/>
              </a:rPr>
              <a:t>judgement</a:t>
            </a:r>
            <a:r>
              <a:rPr lang="en-US" altLang="zh-CN" sz="2000">
                <a:solidFill>
                  <a:srgbClr val="000000"/>
                </a:solidFill>
                <a:latin typeface="Times New Roman" panose="02020603050405020304" pitchFamily="18" charset="0"/>
                <a:ea typeface="宋体" panose="02010600030101010101" pitchFamily="2" charset="-122"/>
              </a:rPr>
              <a:t> to</a:t>
            </a:r>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find a suitable candidate for us.</a:t>
            </a:r>
            <a:endParaRPr lang="en-US" altLang="zh-CN" sz="2000">
              <a:solidFill>
                <a:srgbClr val="000000"/>
              </a:solidFill>
              <a:latin typeface="Times New Roman" panose="02020603050405020304" pitchFamily="18" charset="0"/>
              <a:ea typeface="宋体" panose="02010600030101010101" pitchFamily="2" charset="-122"/>
            </a:endParaRPr>
          </a:p>
          <a:p>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Best wishes,</a:t>
            </a:r>
            <a:endParaRPr lang="en-US" altLang="zh-CN" sz="2000">
              <a:solidFill>
                <a:srgbClr val="000000"/>
              </a:solidFill>
              <a:latin typeface="Times New Roman" panose="02020603050405020304" pitchFamily="18" charset="0"/>
              <a:ea typeface="宋体" panose="02010600030101010101" pitchFamily="2" charset="-122"/>
            </a:endParaRPr>
          </a:p>
          <a:p>
            <a:endParaRPr lang="en-US" altLang="zh-CN" sz="2000">
              <a:solidFill>
                <a:srgbClr val="000000"/>
              </a:solidFill>
              <a:latin typeface="Times New Roman" panose="02020603050405020304" pitchFamily="18" charset="0"/>
              <a:ea typeface="宋体" panose="02010600030101010101" pitchFamily="2" charset="-122"/>
            </a:endParaRPr>
          </a:p>
          <a:p>
            <a:r>
              <a:rPr lang="en-US" altLang="zh-CN" sz="2000">
                <a:solidFill>
                  <a:srgbClr val="000000"/>
                </a:solidFill>
                <a:latin typeface="Times New Roman" panose="02020603050405020304" pitchFamily="18" charset="0"/>
                <a:ea typeface="宋体" panose="02010600030101010101" pitchFamily="2" charset="-122"/>
              </a:rPr>
              <a:t>Ben / Sylvia</a:t>
            </a:r>
            <a:endParaRPr lang="zh-CN" altLang="en-US" sz="2000" dirty="0">
              <a:latin typeface="Times New Roman" panose="02020603050405020304" pitchFamily="18" charset="0"/>
              <a:ea typeface="Times New Roman" panose="02020603050405020304" pitchFamily="18" charset="0"/>
            </a:endParaRPr>
          </a:p>
        </p:txBody>
      </p:sp>
      <p:pic>
        <p:nvPicPr>
          <p:cNvPr id="123907" name="图片 15" descr="图片111.png">
            <a:hlinkClick r:id="rId2" action="ppaction://program"/>
          </p:cNvPr>
          <p:cNvPicPr>
            <a:picLocks noChangeAspect="1"/>
          </p:cNvPicPr>
          <p:nvPr/>
        </p:nvPicPr>
        <p:blipFill>
          <a:blip r:embed="rId3"/>
          <a:stretch>
            <a:fillRect/>
          </a:stretch>
        </p:blipFill>
        <p:spPr>
          <a:xfrm>
            <a:off x="571500" y="1028700"/>
            <a:ext cx="311150" cy="311150"/>
          </a:xfrm>
          <a:prstGeom prst="rect">
            <a:avLst/>
          </a:prstGeom>
          <a:noFill/>
          <a:ln w="9525">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5953" name="矩形 12"/>
          <p:cNvSpPr/>
          <p:nvPr/>
        </p:nvSpPr>
        <p:spPr>
          <a:xfrm>
            <a:off x="417513" y="1185863"/>
            <a:ext cx="5364162" cy="457200"/>
          </a:xfrm>
          <a:prstGeom prst="rect">
            <a:avLst/>
          </a:prstGeom>
          <a:noFill/>
          <a:ln w="9525">
            <a:noFill/>
          </a:ln>
        </p:spPr>
        <p:txBody>
          <a:bodyPr wrap="none" anchor="t">
            <a:spAutoFit/>
          </a:bodyPr>
          <a:p>
            <a:r>
              <a:rPr lang="en-US" altLang="zh-CN" sz="2400" b="1">
                <a:latin typeface="Arial" panose="020B0604020202020204" pitchFamily="34" charset="0"/>
                <a:ea typeface="宋体" panose="02010600030101010101" pitchFamily="2" charset="-122"/>
              </a:rPr>
              <a:t>   </a:t>
            </a:r>
            <a:r>
              <a:rPr lang="en-US" altLang="zh-CN" sz="2400" b="1">
                <a:latin typeface="Times New Roman" panose="02020603050405020304" pitchFamily="18" charset="0"/>
                <a:ea typeface="宋体" panose="02010600030101010101" pitchFamily="2" charset="-122"/>
              </a:rPr>
              <a:t>TASK : choosing a new team member</a:t>
            </a:r>
            <a:endParaRPr lang="zh-CN" altLang="en-US" sz="2400" dirty="0">
              <a:latin typeface="Times New Roman" panose="02020603050405020304" pitchFamily="18" charset="0"/>
              <a:ea typeface="Times New Roman" panose="02020603050405020304" pitchFamily="18" charset="0"/>
            </a:endParaRPr>
          </a:p>
        </p:txBody>
      </p:sp>
      <p:sp>
        <p:nvSpPr>
          <p:cNvPr id="125954" name="矩形 18"/>
          <p:cNvSpPr/>
          <p:nvPr/>
        </p:nvSpPr>
        <p:spPr>
          <a:xfrm>
            <a:off x="881063" y="2940050"/>
            <a:ext cx="8491537" cy="457200"/>
          </a:xfrm>
          <a:prstGeom prst="rect">
            <a:avLst/>
          </a:prstGeom>
          <a:noFill/>
          <a:ln w="9525">
            <a:noFill/>
          </a:ln>
        </p:spPr>
        <p:txBody>
          <a:bodyPr anchor="t">
            <a:spAutoFit/>
          </a:bodyPr>
          <a:p>
            <a:r>
              <a:rPr lang="en-US" altLang="zh-CN" sz="2400" b="1">
                <a:latin typeface="Times New Roman" panose="02020603050405020304" pitchFamily="18" charset="0"/>
                <a:ea typeface="宋体" panose="02010600030101010101" pitchFamily="2" charset="-122"/>
              </a:rPr>
              <a:t> Student A: </a:t>
            </a:r>
            <a:r>
              <a:rPr lang="en-US" altLang="zh-CN" sz="2400">
                <a:latin typeface="Times New Roman" panose="02020603050405020304" pitchFamily="18" charset="0"/>
                <a:ea typeface="宋体" panose="02010600030101010101" pitchFamily="2" charset="-122"/>
              </a:rPr>
              <a:t>read the profiles of May Lin and </a:t>
            </a:r>
            <a:r>
              <a:rPr lang="en-US" altLang="zh-CN" sz="2400" err="1">
                <a:latin typeface="Times New Roman" panose="02020603050405020304" pitchFamily="18" charset="0"/>
                <a:ea typeface="宋体" panose="02010600030101010101" pitchFamily="2" charset="-122"/>
              </a:rPr>
              <a:t>Céline</a:t>
            </a:r>
            <a:r>
              <a:rPr lang="en-US" altLang="zh-CN" sz="2400">
                <a:latin typeface="Times New Roman" panose="02020603050405020304" pitchFamily="18" charset="0"/>
                <a:ea typeface="宋体" panose="02010600030101010101" pitchFamily="2" charset="-122"/>
              </a:rPr>
              <a:t>.</a:t>
            </a:r>
            <a:endParaRPr lang="zh-CN" altLang="en-US" sz="2400" dirty="0">
              <a:latin typeface="Times New Roman" panose="02020603050405020304" pitchFamily="18" charset="0"/>
              <a:ea typeface="Times New Roman" panose="02020603050405020304" pitchFamily="18" charset="0"/>
            </a:endParaRPr>
          </a:p>
        </p:txBody>
      </p:sp>
      <p:sp>
        <p:nvSpPr>
          <p:cNvPr id="125955" name="矩形 19"/>
          <p:cNvSpPr/>
          <p:nvPr/>
        </p:nvSpPr>
        <p:spPr>
          <a:xfrm>
            <a:off x="881063" y="3425825"/>
            <a:ext cx="8002587"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a:t>
            </a:r>
            <a:r>
              <a:rPr lang="en-US" altLang="zh-CN" sz="2400" b="1">
                <a:latin typeface="Times New Roman" panose="02020603050405020304" pitchFamily="18" charset="0"/>
                <a:ea typeface="宋体" panose="02010600030101010101" pitchFamily="2" charset="-122"/>
              </a:rPr>
              <a:t>Student B:</a:t>
            </a:r>
            <a:r>
              <a:rPr lang="en-US" altLang="zh-CN" sz="2400">
                <a:latin typeface="Times New Roman" panose="02020603050405020304" pitchFamily="18" charset="0"/>
                <a:ea typeface="宋体" panose="02010600030101010101" pitchFamily="2" charset="-122"/>
              </a:rPr>
              <a:t> read the profiles of Richard and Anil on                .</a:t>
            </a:r>
            <a:endParaRPr lang="zh-CN" altLang="en-US" sz="2400" dirty="0">
              <a:latin typeface="Times New Roman" panose="02020603050405020304" pitchFamily="18" charset="0"/>
              <a:ea typeface="Times New Roman" panose="02020603050405020304" pitchFamily="18" charset="0"/>
            </a:endParaRPr>
          </a:p>
        </p:txBody>
      </p:sp>
      <p:sp>
        <p:nvSpPr>
          <p:cNvPr id="125956" name="矩形 23"/>
          <p:cNvSpPr/>
          <p:nvPr/>
        </p:nvSpPr>
        <p:spPr>
          <a:xfrm>
            <a:off x="881063" y="4006850"/>
            <a:ext cx="7921625" cy="82232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Underline the good points of your two candidates and put a cross against the bad points.</a:t>
            </a:r>
            <a:endParaRPr lang="zh-CN" altLang="en-US" sz="2400" dirty="0">
              <a:latin typeface="Times New Roman" panose="02020603050405020304" pitchFamily="18" charset="0"/>
              <a:ea typeface="Times New Roman" panose="02020603050405020304" pitchFamily="18" charset="0"/>
            </a:endParaRPr>
          </a:p>
        </p:txBody>
      </p:sp>
      <p:grpSp>
        <p:nvGrpSpPr>
          <p:cNvPr id="125957" name="组合 5"/>
          <p:cNvGrpSpPr/>
          <p:nvPr/>
        </p:nvGrpSpPr>
        <p:grpSpPr>
          <a:xfrm>
            <a:off x="385763" y="1143000"/>
            <a:ext cx="5386387" cy="552450"/>
            <a:chOff x="416883" y="1357301"/>
            <a:chExt cx="3820759" cy="414341"/>
          </a:xfrm>
        </p:grpSpPr>
        <p:sp>
          <p:nvSpPr>
            <p:cNvPr id="18" name="矩形 17"/>
            <p:cNvSpPr/>
            <p:nvPr/>
          </p:nvSpPr>
          <p:spPr>
            <a:xfrm>
              <a:off x="416883" y="1357301"/>
              <a:ext cx="194810" cy="414341"/>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矩形 18"/>
            <p:cNvSpPr/>
            <p:nvPr/>
          </p:nvSpPr>
          <p:spPr>
            <a:xfrm>
              <a:off x="485573" y="1357301"/>
              <a:ext cx="3752069" cy="414341"/>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125960" name="TextBox 7"/>
          <p:cNvSpPr txBox="1"/>
          <p:nvPr/>
        </p:nvSpPr>
        <p:spPr>
          <a:xfrm>
            <a:off x="325438" y="1962150"/>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5a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25961" name="TextBox 9"/>
          <p:cNvSpPr txBox="1"/>
          <p:nvPr/>
        </p:nvSpPr>
        <p:spPr>
          <a:xfrm>
            <a:off x="344488" y="1962150"/>
            <a:ext cx="8799512" cy="823913"/>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Work with a partner. You work for Recruitment Associates. You are going to choose a suitable candidate for the job.</a:t>
            </a:r>
            <a:endParaRPr lang="zh-CN" altLang="en-US" sz="2000" b="1" dirty="0">
              <a:latin typeface="Arial" panose="020B0604020202020204" pitchFamily="34" charset="0"/>
              <a:ea typeface="Arial" panose="020B0604020202020204" pitchFamily="34" charset="0"/>
            </a:endParaRPr>
          </a:p>
        </p:txBody>
      </p:sp>
      <p:sp>
        <p:nvSpPr>
          <p:cNvPr id="125962" name="矩形 10">
            <a:hlinkClick r:id="rId1" action="ppaction://hlinkpres?slideindex=1&amp;slidetitle="/>
          </p:cNvPr>
          <p:cNvSpPr/>
          <p:nvPr/>
        </p:nvSpPr>
        <p:spPr>
          <a:xfrm>
            <a:off x="7362825" y="3429000"/>
            <a:ext cx="1292225" cy="457200"/>
          </a:xfrm>
          <a:prstGeom prst="rect">
            <a:avLst/>
          </a:prstGeom>
          <a:noFill/>
          <a:ln w="9525">
            <a:noFill/>
          </a:ln>
        </p:spPr>
        <p:txBody>
          <a:bodyPr wrap="none" anchor="t">
            <a:spAutoFit/>
          </a:bodyPr>
          <a:p>
            <a:r>
              <a:rPr lang="en-US" altLang="zh-CN" sz="2400" u="sng">
                <a:solidFill>
                  <a:srgbClr val="9900CC"/>
                </a:solidFill>
                <a:latin typeface="Times New Roman" panose="02020603050405020304" pitchFamily="18" charset="0"/>
                <a:ea typeface="宋体" panose="02010600030101010101" pitchFamily="2" charset="-122"/>
              </a:rPr>
              <a:t>page 160</a:t>
            </a:r>
            <a:endParaRPr lang="zh-CN" altLang="en-US" sz="2400" u="sng" dirty="0">
              <a:solidFill>
                <a:srgbClr val="9900CC"/>
              </a:solidFill>
              <a:latin typeface="Arial" panose="020B0604020202020204" pitchFamily="34" charset="0"/>
              <a:ea typeface="宋体" panose="02010600030101010101"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矩形 15"/>
          <p:cNvSpPr/>
          <p:nvPr/>
        </p:nvSpPr>
        <p:spPr>
          <a:xfrm>
            <a:off x="881063" y="1250950"/>
            <a:ext cx="7381875" cy="46529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28002" name="TextBox 16"/>
          <p:cNvSpPr txBox="1"/>
          <p:nvPr/>
        </p:nvSpPr>
        <p:spPr>
          <a:xfrm>
            <a:off x="881063" y="1295400"/>
            <a:ext cx="5824537" cy="1920875"/>
          </a:xfrm>
          <a:prstGeom prst="rect">
            <a:avLst/>
          </a:prstGeom>
          <a:noFill/>
          <a:ln w="9525">
            <a:noFill/>
          </a:ln>
        </p:spPr>
        <p:txBody>
          <a:bodyPr anchor="t">
            <a:spAutoFit/>
          </a:bodyPr>
          <a:p>
            <a:r>
              <a:rPr lang="en-US" altLang="zh-CN" sz="2000" b="1">
                <a:latin typeface="Times New Roman" panose="02020603050405020304" pitchFamily="18" charset="0"/>
                <a:ea typeface="宋体" panose="02010600030101010101" pitchFamily="2" charset="-122"/>
              </a:rPr>
              <a:t>May Lin: Chinese, aged 22</a:t>
            </a:r>
            <a:endParaRPr lang="en-US" altLang="zh-CN" sz="2000" b="1">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A happy person. Smiles a lot. Comes from a large family (three older brothers, two sisters). Speaks in a soft voice. Quiet but confident.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Your three best qualities? “hard‑working, responsible,</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energetic”</a:t>
            </a:r>
            <a:endParaRPr lang="en-US" altLang="zh-CN" sz="2000">
              <a:latin typeface="Times New Roman" panose="02020603050405020304" pitchFamily="18" charset="0"/>
              <a:ea typeface="Times New Roman" panose="02020603050405020304" pitchFamily="18" charset="0"/>
            </a:endParaRPr>
          </a:p>
        </p:txBody>
      </p:sp>
      <p:sp>
        <p:nvSpPr>
          <p:cNvPr id="128003" name="TextBox 19"/>
          <p:cNvSpPr txBox="1"/>
          <p:nvPr/>
        </p:nvSpPr>
        <p:spPr>
          <a:xfrm>
            <a:off x="881063" y="3178175"/>
            <a:ext cx="7381875" cy="25304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Your worst quality? “I want people to like me and get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upset if they don’t.”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Your ideal boss? “I prefer a male boss. They are less emotional than women and, in my opinion, better managers.”</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Why choose her? “I get on well with people. I’m a caring person.”</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Doesn’t smoke. Thinks smoking should be banned in public places.</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Elegantly dressed in a black business suit.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Interests: reads, paints, enjoys classical music.</a:t>
            </a:r>
            <a:endParaRPr lang="zh-CN" altLang="en-US" sz="2000" dirty="0">
              <a:latin typeface="Times New Roman" panose="02020603050405020304" pitchFamily="18" charset="0"/>
              <a:ea typeface="Times New Roman" panose="02020603050405020304" pitchFamily="18" charset="0"/>
            </a:endParaRPr>
          </a:p>
        </p:txBody>
      </p:sp>
      <p:pic>
        <p:nvPicPr>
          <p:cNvPr id="68614" name="Picture 6"/>
          <p:cNvPicPr>
            <a:picLocks noChangeAspect="1" noChangeArrowheads="1"/>
          </p:cNvPicPr>
          <p:nvPr/>
        </p:nvPicPr>
        <p:blipFill>
          <a:blip r:embed="rId1"/>
          <a:srcRect/>
          <a:stretch>
            <a:fillRect/>
          </a:stretch>
        </p:blipFill>
        <p:spPr bwMode="auto">
          <a:xfrm rot="882042">
            <a:off x="6853887" y="1347758"/>
            <a:ext cx="1166107" cy="146383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 name="矩形 15"/>
          <p:cNvSpPr/>
          <p:nvPr/>
        </p:nvSpPr>
        <p:spPr>
          <a:xfrm>
            <a:off x="881063" y="1250950"/>
            <a:ext cx="7381875" cy="46529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30050" name="TextBox 16"/>
          <p:cNvSpPr txBox="1"/>
          <p:nvPr/>
        </p:nvSpPr>
        <p:spPr>
          <a:xfrm>
            <a:off x="881063" y="1295400"/>
            <a:ext cx="5824537" cy="1920875"/>
          </a:xfrm>
          <a:prstGeom prst="rect">
            <a:avLst/>
          </a:prstGeom>
          <a:noFill/>
          <a:ln w="9525">
            <a:noFill/>
          </a:ln>
        </p:spPr>
        <p:txBody>
          <a:bodyPr anchor="t">
            <a:spAutoFit/>
          </a:bodyPr>
          <a:p>
            <a:r>
              <a:rPr lang="en-US" altLang="zh-CN" sz="2000" b="1" err="1">
                <a:latin typeface="Times New Roman" panose="02020603050405020304" pitchFamily="18" charset="0"/>
                <a:ea typeface="宋体" panose="02010600030101010101" pitchFamily="2" charset="-122"/>
              </a:rPr>
              <a:t>Céline</a:t>
            </a:r>
            <a:r>
              <a:rPr lang="en-US" altLang="zh-CN" sz="2000" b="1">
                <a:latin typeface="Times New Roman" panose="02020603050405020304" pitchFamily="18" charset="0"/>
                <a:ea typeface="宋体" panose="02010600030101010101" pitchFamily="2" charset="-122"/>
              </a:rPr>
              <a:t>: French Canadian, aged 28 </a:t>
            </a:r>
            <a:endParaRPr lang="en-US" altLang="zh-CN" sz="2000" b="1">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A strong personality. Very self-confident. An only</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child. A good sense of </a:t>
            </a:r>
            <a:r>
              <a:rPr lang="en-US" altLang="zh-CN" sz="2000" err="1">
                <a:latin typeface="Times New Roman" panose="02020603050405020304" pitchFamily="18" charset="0"/>
                <a:ea typeface="宋体" panose="02010600030101010101" pitchFamily="2" charset="-122"/>
              </a:rPr>
              <a:t>humour</a:t>
            </a:r>
            <a:r>
              <a:rPr lang="en-US" altLang="zh-CN" sz="2000">
                <a:latin typeface="Times New Roman" panose="02020603050405020304" pitchFamily="18" charset="0"/>
                <a:ea typeface="宋体" panose="02010600030101010101" pitchFamily="2" charset="-122"/>
              </a:rPr>
              <a:t>. Laughs a lot. Speaks English with a strong French accent.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Your three best qualities? “charismatic, assertive,</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Open-minded” </a:t>
            </a:r>
            <a:endParaRPr lang="en-US" altLang="zh-CN" sz="2000">
              <a:latin typeface="Times New Roman" panose="02020603050405020304" pitchFamily="18" charset="0"/>
              <a:ea typeface="Times New Roman" panose="02020603050405020304" pitchFamily="18" charset="0"/>
            </a:endParaRPr>
          </a:p>
        </p:txBody>
      </p:sp>
      <p:sp>
        <p:nvSpPr>
          <p:cNvPr id="130051" name="TextBox 19"/>
          <p:cNvSpPr txBox="1"/>
          <p:nvPr/>
        </p:nvSpPr>
        <p:spPr>
          <a:xfrm>
            <a:off x="881063" y="3178175"/>
            <a:ext cx="7381875" cy="2835275"/>
          </a:xfrm>
          <a:prstGeom prst="rect">
            <a:avLst/>
          </a:prstGeom>
          <a:noFill/>
          <a:ln w="9525">
            <a:noFill/>
          </a:ln>
        </p:spPr>
        <p:txBody>
          <a:bodyPr anchor="t">
            <a:spAutoFit/>
          </a:bodyPr>
          <a:p>
            <a:r>
              <a:rPr lang="en-US" altLang="zh-CN" sz="2000">
                <a:latin typeface="Times New Roman" panose="02020603050405020304" pitchFamily="18" charset="0"/>
                <a:ea typeface="宋体" panose="02010600030101010101" pitchFamily="2" charset="-122"/>
              </a:rPr>
              <a:t>Your worst quality? “I’m rather moody at times.”</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Your ideal boss? “I definitely prefer working for a woman,</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but will work for a man if necessary.”</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Why choose her? “I am the best candidate.”</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Smokes a lot. Life-long vegetarian. Has strong views about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people who eat meat.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Dressed casually in white jumper and black skirt.</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Interests: goes to the gym, plays for a women’s ice hockey</a:t>
            </a:r>
            <a:endParaRPr lang="en-US" altLang="zh-CN" sz="2000">
              <a:latin typeface="Times New Roman" panose="02020603050405020304" pitchFamily="18" charset="0"/>
              <a:ea typeface="宋体" panose="02010600030101010101" pitchFamily="2" charset="-122"/>
            </a:endParaRPr>
          </a:p>
          <a:p>
            <a:r>
              <a:rPr lang="en-US" altLang="zh-CN" sz="2000">
                <a:latin typeface="Times New Roman" panose="02020603050405020304" pitchFamily="18" charset="0"/>
                <a:ea typeface="宋体" panose="02010600030101010101" pitchFamily="2" charset="-122"/>
              </a:rPr>
              <a:t>team at weekends, dances (rock and jive).</a:t>
            </a:r>
            <a:endParaRPr lang="en-US" altLang="zh-CN" sz="2000">
              <a:latin typeface="Times New Roman" panose="02020603050405020304" pitchFamily="18" charset="0"/>
              <a:ea typeface="Times New Roman" panose="02020603050405020304" pitchFamily="18" charset="0"/>
            </a:endParaRPr>
          </a:p>
        </p:txBody>
      </p:sp>
      <p:pic>
        <p:nvPicPr>
          <p:cNvPr id="130052" name="Picture 6"/>
          <p:cNvPicPr>
            <a:picLocks noChangeAspect="1"/>
          </p:cNvPicPr>
          <p:nvPr/>
        </p:nvPicPr>
        <p:blipFill>
          <a:blip r:embed="rId1"/>
          <a:stretch>
            <a:fillRect/>
          </a:stretch>
        </p:blipFill>
        <p:spPr>
          <a:xfrm rot="-565189">
            <a:off x="6672263" y="1319213"/>
            <a:ext cx="1289050" cy="1574800"/>
          </a:xfrm>
          <a:prstGeom prst="rect">
            <a:avLst/>
          </a:prstGeom>
          <a:noFill/>
          <a:ln w="9525">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2097" name="TextBox 3"/>
          <p:cNvSpPr txBox="1"/>
          <p:nvPr/>
        </p:nvSpPr>
        <p:spPr>
          <a:xfrm>
            <a:off x="238125" y="111760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5</a:t>
            </a:r>
            <a:r>
              <a:rPr lang="en-US" altLang="zh-CN" sz="2400" b="1" dirty="0">
                <a:solidFill>
                  <a:srgbClr val="376092"/>
                </a:solidFill>
                <a:latin typeface="Arial" panose="020B0604020202020204" pitchFamily="34" charset="0"/>
                <a:ea typeface="宋体" panose="02010600030101010101" pitchFamily="2" charset="-122"/>
              </a:rPr>
              <a:t>b</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32098" name="TextBox 4"/>
          <p:cNvSpPr txBox="1"/>
          <p:nvPr/>
        </p:nvSpPr>
        <p:spPr>
          <a:xfrm>
            <a:off x="882650" y="1216025"/>
            <a:ext cx="7920038" cy="10064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Share information about the personalities of the candidates you studied. Discuss the good and bad points of each one. Use the Other Useful Phrases to help you.</a:t>
            </a:r>
            <a:endParaRPr lang="zh-CN" altLang="en-US" sz="2000" dirty="0">
              <a:latin typeface="Arial" panose="020B0604020202020204" pitchFamily="34" charset="0"/>
              <a:ea typeface="Arial" panose="020B0604020202020204" pitchFamily="34" charset="0"/>
            </a:endParaRPr>
          </a:p>
        </p:txBody>
      </p:sp>
      <p:sp>
        <p:nvSpPr>
          <p:cNvPr id="132099" name="TextBox 3"/>
          <p:cNvSpPr txBox="1"/>
          <p:nvPr/>
        </p:nvSpPr>
        <p:spPr>
          <a:xfrm>
            <a:off x="260350" y="226695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5</a:t>
            </a:r>
            <a:r>
              <a:rPr lang="en-US" altLang="zh-CN" sz="2400" b="1" dirty="0">
                <a:solidFill>
                  <a:srgbClr val="376092"/>
                </a:solidFill>
                <a:latin typeface="Arial" panose="020B0604020202020204" pitchFamily="34" charset="0"/>
                <a:ea typeface="宋体" panose="02010600030101010101" pitchFamily="2" charset="-122"/>
              </a:rPr>
              <a:t>c</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32100" name="TextBox 4"/>
          <p:cNvSpPr txBox="1"/>
          <p:nvPr/>
        </p:nvSpPr>
        <p:spPr>
          <a:xfrm>
            <a:off x="904875" y="2409825"/>
            <a:ext cx="7897813"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Rank the candidates in order of suitability(1 = most suitable, 4 = least suitable).</a:t>
            </a:r>
            <a:endParaRPr lang="zh-CN" altLang="en-US" sz="2000" b="1" dirty="0">
              <a:latin typeface="Arial" panose="020B0604020202020204" pitchFamily="34" charset="0"/>
              <a:ea typeface="Arial" panose="020B0604020202020204" pitchFamily="34" charset="0"/>
            </a:endParaRPr>
          </a:p>
        </p:txBody>
      </p:sp>
      <p:sp>
        <p:nvSpPr>
          <p:cNvPr id="132101" name="TextBox 3"/>
          <p:cNvSpPr txBox="1"/>
          <p:nvPr/>
        </p:nvSpPr>
        <p:spPr>
          <a:xfrm>
            <a:off x="260350" y="3073400"/>
            <a:ext cx="688975" cy="579438"/>
          </a:xfrm>
          <a:prstGeom prst="rect">
            <a:avLst/>
          </a:prstGeom>
          <a:noFill/>
          <a:ln w="9525">
            <a:noFill/>
          </a:ln>
        </p:spPr>
        <p:txBody>
          <a:bodyPr anchor="t">
            <a:spAutoFit/>
          </a:bodyPr>
          <a:p>
            <a:pPr>
              <a:buSzTx/>
            </a:pPr>
            <a:r>
              <a:rPr lang="en-US" altLang="zh-CN" sz="3200" b="1" dirty="0">
                <a:solidFill>
                  <a:srgbClr val="376092"/>
                </a:solidFill>
                <a:latin typeface="Arial" panose="020B0604020202020204" pitchFamily="34" charset="0"/>
                <a:ea typeface="宋体" panose="02010600030101010101" pitchFamily="2" charset="-122"/>
              </a:rPr>
              <a:t> 6</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32102" name="TextBox 4"/>
          <p:cNvSpPr txBox="1"/>
          <p:nvPr/>
        </p:nvSpPr>
        <p:spPr>
          <a:xfrm>
            <a:off x="904875" y="3216275"/>
            <a:ext cx="7897813"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As a class, choose the best candidate for the position of Ben and Sylvia’s assistant.</a:t>
            </a:r>
            <a:endParaRPr lang="zh-CN" altLang="en-US" sz="2000" b="1" dirty="0">
              <a:latin typeface="Arial" panose="020B0604020202020204" pitchFamily="34" charset="0"/>
              <a:ea typeface="Arial" panose="020B0604020202020204" pitchFamily="34" charset="0"/>
            </a:endParaRPr>
          </a:p>
        </p:txBody>
      </p:sp>
      <p:sp>
        <p:nvSpPr>
          <p:cNvPr id="16" name="矩形 15"/>
          <p:cNvSpPr/>
          <p:nvPr/>
        </p:nvSpPr>
        <p:spPr bwMode="auto">
          <a:xfrm>
            <a:off x="1114425" y="4140200"/>
            <a:ext cx="463550" cy="19558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矩形 16"/>
          <p:cNvSpPr/>
          <p:nvPr/>
        </p:nvSpPr>
        <p:spPr bwMode="auto">
          <a:xfrm>
            <a:off x="1416050" y="4140200"/>
            <a:ext cx="5346700" cy="1955800"/>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2105" name="矩形 17"/>
          <p:cNvSpPr/>
          <p:nvPr/>
        </p:nvSpPr>
        <p:spPr>
          <a:xfrm>
            <a:off x="1638300" y="4184650"/>
            <a:ext cx="5111750" cy="1917700"/>
          </a:xfrm>
          <a:prstGeom prst="rect">
            <a:avLst/>
          </a:prstGeom>
          <a:noFill/>
          <a:ln w="9525">
            <a:noFill/>
          </a:ln>
        </p:spPr>
        <p:txBody>
          <a:bodyPr anchor="t">
            <a:spAutoFit/>
          </a:bodyPr>
          <a:p>
            <a:r>
              <a:rPr lang="en-US" altLang="zh-CN" sz="2400" b="1">
                <a:latin typeface="Times New Roman" panose="02020603050405020304" pitchFamily="18" charset="0"/>
                <a:ea typeface="宋体" panose="02010600030101010101" pitchFamily="2" charset="-122"/>
              </a:rPr>
              <a:t>OTHER USEFUL PHRASES</a:t>
            </a:r>
            <a:endParaRPr lang="en-US" altLang="zh-CN" sz="2400" b="1">
              <a:latin typeface="Times New Roman" panose="02020603050405020304" pitchFamily="18" charset="0"/>
              <a:ea typeface="宋体" panose="02010600030101010101" pitchFamily="2" charset="-122"/>
            </a:endParaRPr>
          </a:p>
          <a:p>
            <a:r>
              <a:rPr lang="en-US" altLang="zh-CN" sz="2400" b="1">
                <a:latin typeface="Times New Roman" panose="02020603050405020304" pitchFamily="18" charset="0"/>
                <a:ea typeface="宋体" panose="02010600030101010101" pitchFamily="2" charset="-122"/>
              </a:rPr>
              <a:t>Making a suggestion</a:t>
            </a:r>
            <a:endParaRPr lang="en-US" altLang="zh-CN" sz="2400" b="1">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I suggest we / you [ + infinitive].</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Why don’t we [+ infinitive]?</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How about [+ -</a:t>
            </a:r>
            <a:r>
              <a:rPr lang="en-US" altLang="zh-CN" sz="2400" i="1" err="1">
                <a:latin typeface="Times New Roman" panose="02020603050405020304" pitchFamily="18" charset="0"/>
                <a:ea typeface="宋体" panose="02010600030101010101" pitchFamily="2" charset="-122"/>
              </a:rPr>
              <a:t>ing</a:t>
            </a:r>
            <a:r>
              <a:rPr lang="en-US" altLang="zh-CN" sz="2400" i="1">
                <a:latin typeface="Times New Roman" panose="02020603050405020304" pitchFamily="18" charset="0"/>
                <a:ea typeface="宋体" panose="02010600030101010101" pitchFamily="2" charset="-122"/>
              </a:rPr>
              <a:t>]?</a:t>
            </a:r>
            <a:endParaRPr lang="zh-CN" altLang="en-US" sz="2400" dirty="0">
              <a:latin typeface="Times New Roman" panose="02020603050405020304" pitchFamily="18" charset="0"/>
              <a:ea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 name="TextBox 9"/>
          <p:cNvSpPr txBox="1"/>
          <p:nvPr/>
        </p:nvSpPr>
        <p:spPr>
          <a:xfrm>
            <a:off x="2971800" y="2051049"/>
            <a:ext cx="3516315" cy="584775"/>
          </a:xfrm>
          <a:prstGeom prst="rect">
            <a:avLst/>
          </a:prstGeom>
          <a:noFill/>
        </p:spPr>
        <p:txBody>
          <a:bodyPr>
            <a:spAutoFit/>
          </a:bodyPr>
          <a:lstStyle/>
          <a:p>
            <a:pPr marR="0" defTabSz="914400" fontAlgn="auto">
              <a:spcBef>
                <a:spcPts val="0"/>
              </a:spcBef>
              <a:spcAft>
                <a:spcPts val="0"/>
              </a:spcAft>
              <a:buClrTx/>
              <a:buSzTx/>
              <a:buFontTx/>
              <a:defRPr/>
            </a:pPr>
            <a:r>
              <a:rPr kumimoji="0" lang="en-US" altLang="zh-CN"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rPr>
              <a:t>C O N T E N T S</a:t>
            </a:r>
            <a:endParaRPr kumimoji="0" lang="zh-CN" altLang="en-US" sz="3200"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anose="020B0604020202020204" pitchFamily="34" charset="0"/>
              <a:ea typeface="+mn-ea"/>
              <a:cs typeface="Arial" panose="020B0604020202020204" pitchFamily="34" charset="0"/>
            </a:endParaRPr>
          </a:p>
        </p:txBody>
      </p:sp>
      <p:grpSp>
        <p:nvGrpSpPr>
          <p:cNvPr id="21507" name="组合 23"/>
          <p:cNvGrpSpPr/>
          <p:nvPr/>
        </p:nvGrpSpPr>
        <p:grpSpPr>
          <a:xfrm>
            <a:off x="1089025" y="3309933"/>
            <a:ext cx="7064375" cy="404816"/>
            <a:chOff x="1241425" y="3606800"/>
            <a:chExt cx="7064375" cy="404812"/>
          </a:xfrm>
        </p:grpSpPr>
        <p:sp>
          <p:nvSpPr>
            <p:cNvPr id="18" name="矩形 17">
              <a:hlinkClick r:id="rId1" action="ppaction://hlinksldjump"/>
            </p:cNvPr>
            <p:cNvSpPr/>
            <p:nvPr/>
          </p:nvSpPr>
          <p:spPr>
            <a:xfrm>
              <a:off x="1241425" y="36068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Measuring  Personality</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2" name="圆角矩形 11">
              <a:hlinkClick r:id="" action="ppaction://noaction"/>
            </p:cNvPr>
            <p:cNvSpPr/>
            <p:nvPr/>
          </p:nvSpPr>
          <p:spPr>
            <a:xfrm>
              <a:off x="1244600" y="363220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1.2</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08" name="组合 24"/>
          <p:cNvGrpSpPr/>
          <p:nvPr/>
        </p:nvGrpSpPr>
        <p:grpSpPr>
          <a:xfrm>
            <a:off x="1089025" y="3827458"/>
            <a:ext cx="7064375" cy="404816"/>
            <a:chOff x="1241425" y="4140200"/>
            <a:chExt cx="7064375" cy="404812"/>
          </a:xfrm>
        </p:grpSpPr>
        <p:sp>
          <p:nvSpPr>
            <p:cNvPr id="19" name="矩形 18">
              <a:hlinkClick r:id="rId1" action="ppaction://hlinksldjump"/>
            </p:cNvPr>
            <p:cNvSpPr/>
            <p:nvPr/>
          </p:nvSpPr>
          <p:spPr>
            <a:xfrm>
              <a:off x="1241425" y="41402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Charisma</a:t>
              </a:r>
              <a:endPar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3" name="圆角矩形 12">
              <a:hlinkClick r:id="" action="ppaction://noaction"/>
            </p:cNvPr>
            <p:cNvSpPr/>
            <p:nvPr/>
          </p:nvSpPr>
          <p:spPr>
            <a:xfrm>
              <a:off x="1241425" y="415925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1.3</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09" name="组合 25"/>
          <p:cNvGrpSpPr/>
          <p:nvPr/>
        </p:nvGrpSpPr>
        <p:grpSpPr>
          <a:xfrm>
            <a:off x="1089025" y="4878383"/>
            <a:ext cx="7064375" cy="404816"/>
            <a:chOff x="1241425" y="4673600"/>
            <a:chExt cx="7064375" cy="404812"/>
          </a:xfrm>
        </p:grpSpPr>
        <p:sp>
          <p:nvSpPr>
            <p:cNvPr id="20" name="矩形 19">
              <a:hlinkClick r:id="rId1" action="ppaction://hlinksldjump"/>
            </p:cNvPr>
            <p:cNvSpPr/>
            <p:nvPr/>
          </p:nvSpPr>
          <p:spPr>
            <a:xfrm>
              <a:off x="1241425" y="46736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Study and Writing Skills </a:t>
              </a:r>
              <a:r>
                <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4" name="圆角矩形 13">
              <a:hlinkClick r:id="" action="ppaction://noaction"/>
            </p:cNvPr>
            <p:cNvSpPr/>
            <p:nvPr/>
          </p:nvSpPr>
          <p:spPr>
            <a:xfrm>
              <a:off x="1244600" y="469900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1.5</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10" name="组合 22"/>
          <p:cNvGrpSpPr/>
          <p:nvPr/>
        </p:nvGrpSpPr>
        <p:grpSpPr>
          <a:xfrm>
            <a:off x="1089025" y="2806700"/>
            <a:ext cx="7064375" cy="404813"/>
            <a:chOff x="1241425" y="3068638"/>
            <a:chExt cx="7064375" cy="404812"/>
          </a:xfrm>
        </p:grpSpPr>
        <p:sp>
          <p:nvSpPr>
            <p:cNvPr id="17" name="矩形 16">
              <a:hlinkClick r:id="rId1" action="ppaction://hlinksldjump"/>
            </p:cNvPr>
            <p:cNvSpPr/>
            <p:nvPr/>
          </p:nvSpPr>
          <p:spPr>
            <a:xfrm>
              <a:off x="1241425" y="3068638"/>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Personality  Types </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11" name="圆角矩形 10">
              <a:hlinkClick r:id="" action="ppaction://noaction"/>
            </p:cNvPr>
            <p:cNvSpPr/>
            <p:nvPr/>
          </p:nvSpPr>
          <p:spPr>
            <a:xfrm>
              <a:off x="1242394" y="3089275"/>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1.1</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11" name="组合 26"/>
          <p:cNvGrpSpPr/>
          <p:nvPr/>
        </p:nvGrpSpPr>
        <p:grpSpPr>
          <a:xfrm>
            <a:off x="1085850" y="5411783"/>
            <a:ext cx="7067550" cy="404816"/>
            <a:chOff x="1238250" y="5226050"/>
            <a:chExt cx="7067550" cy="404812"/>
          </a:xfrm>
        </p:grpSpPr>
        <p:sp>
          <p:nvSpPr>
            <p:cNvPr id="24" name="矩形 23">
              <a:hlinkClick r:id="rId2" action="ppaction://program"/>
            </p:cNvPr>
            <p:cNvSpPr/>
            <p:nvPr/>
          </p:nvSpPr>
          <p:spPr>
            <a:xfrm>
              <a:off x="1241425" y="522605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Language  Reference</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25" name="圆角矩形 24">
              <a:hlinkClick r:id="rId3" action="ppaction://program"/>
            </p:cNvPr>
            <p:cNvSpPr/>
            <p:nvPr/>
          </p:nvSpPr>
          <p:spPr>
            <a:xfrm>
              <a:off x="1238250" y="5245100"/>
              <a:ext cx="11112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Grammar</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grpSp>
        <p:nvGrpSpPr>
          <p:cNvPr id="21512" name="组合 27"/>
          <p:cNvGrpSpPr/>
          <p:nvPr/>
        </p:nvGrpSpPr>
        <p:grpSpPr>
          <a:xfrm>
            <a:off x="1085850" y="5945183"/>
            <a:ext cx="7067550" cy="404816"/>
            <a:chOff x="1238250" y="5784850"/>
            <a:chExt cx="7067550" cy="404812"/>
          </a:xfrm>
        </p:grpSpPr>
        <p:sp>
          <p:nvSpPr>
            <p:cNvPr id="27" name="矩形 26">
              <a:hlinkClick r:id="rId4" action="ppaction://program"/>
            </p:cNvPr>
            <p:cNvSpPr/>
            <p:nvPr/>
          </p:nvSpPr>
          <p:spPr>
            <a:xfrm>
              <a:off x="1241425" y="578485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Extra  Practice</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28" name="圆角矩形 27">
              <a:hlinkClick r:id="rId5" action="ppaction://program"/>
            </p:cNvPr>
            <p:cNvSpPr/>
            <p:nvPr/>
          </p:nvSpPr>
          <p:spPr>
            <a:xfrm>
              <a:off x="1238250" y="5803900"/>
              <a:ext cx="11112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rPr>
                <a:t>Exercises</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pic>
        <p:nvPicPr>
          <p:cNvPr id="19464" name="图片 31" descr="底2.png"/>
          <p:cNvPicPr>
            <a:picLocks noChangeAspect="1"/>
          </p:cNvPicPr>
          <p:nvPr/>
        </p:nvPicPr>
        <p:blipFill>
          <a:blip r:embed="rId6"/>
          <a:stretch>
            <a:fillRect/>
          </a:stretch>
        </p:blipFill>
        <p:spPr>
          <a:xfrm>
            <a:off x="0" y="6507163"/>
            <a:ext cx="9144000" cy="361950"/>
          </a:xfrm>
          <a:prstGeom prst="rect">
            <a:avLst/>
          </a:prstGeom>
          <a:noFill/>
          <a:ln w="9525">
            <a:noFill/>
          </a:ln>
        </p:spPr>
      </p:pic>
      <p:pic>
        <p:nvPicPr>
          <p:cNvPr id="19465" name="图片 30" descr="1.png"/>
          <p:cNvPicPr>
            <a:picLocks noChangeAspect="1"/>
          </p:cNvPicPr>
          <p:nvPr/>
        </p:nvPicPr>
        <p:blipFill>
          <a:blip r:embed="rId7"/>
          <a:stretch>
            <a:fillRect/>
          </a:stretch>
        </p:blipFill>
        <p:spPr>
          <a:xfrm>
            <a:off x="63500" y="6540500"/>
            <a:ext cx="1841500" cy="292100"/>
          </a:xfrm>
          <a:prstGeom prst="rect">
            <a:avLst/>
          </a:prstGeom>
          <a:noFill/>
          <a:ln w="9525">
            <a:noFill/>
          </a:ln>
        </p:spPr>
      </p:pic>
      <p:grpSp>
        <p:nvGrpSpPr>
          <p:cNvPr id="19466" name="组合 10"/>
          <p:cNvGrpSpPr/>
          <p:nvPr/>
        </p:nvGrpSpPr>
        <p:grpSpPr>
          <a:xfrm>
            <a:off x="7216775" y="6543675"/>
            <a:ext cx="2251075" cy="314325"/>
            <a:chOff x="6928170" y="6518585"/>
            <a:chExt cx="2336709" cy="569094"/>
          </a:xfrm>
        </p:grpSpPr>
        <p:sp>
          <p:nvSpPr>
            <p:cNvPr id="35" name="TextBox 34"/>
            <p:cNvSpPr txBox="1"/>
            <p:nvPr/>
          </p:nvSpPr>
          <p:spPr>
            <a:xfrm>
              <a:off x="6928170" y="6518585"/>
              <a:ext cx="1189795"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R="0" defTabSz="914400" fontAlgn="auto">
                <a:spcBef>
                  <a:spcPts val="0"/>
                </a:spcBef>
                <a:spcAft>
                  <a:spcPts val="0"/>
                </a:spcAft>
                <a:buClrTx/>
                <a:buSzTx/>
                <a:buFontTx/>
                <a:defRPr/>
              </a:pPr>
              <a:r>
                <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rPr>
                <a:t>先锋英语</a:t>
              </a:r>
              <a:endPar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endParaRPr>
            </a:p>
          </p:txBody>
        </p:sp>
        <p:cxnSp>
          <p:nvCxnSpPr>
            <p:cNvPr id="36" name="直接连接符 35"/>
            <p:cNvCxnSpPr/>
            <p:nvPr/>
          </p:nvCxnSpPr>
          <p:spPr>
            <a:xfrm flipH="1">
              <a:off x="7894773" y="6609231"/>
              <a:ext cx="787" cy="310232"/>
            </a:xfrm>
            <a:prstGeom prst="line">
              <a:avLst/>
            </a:prstGeom>
            <a:ln>
              <a:solidFill>
                <a:schemeClr val="tx1"/>
              </a:solidFill>
            </a:ln>
          </p:spPr>
          <p:style>
            <a:lnRef idx="1">
              <a:schemeClr val="accent6"/>
            </a:lnRef>
            <a:fillRef idx="0">
              <a:schemeClr val="accent6"/>
            </a:fillRef>
            <a:effectRef idx="0">
              <a:schemeClr val="accent6"/>
            </a:effectRef>
            <a:fontRef idx="minor">
              <a:schemeClr val="tx1"/>
            </a:fontRef>
          </p:style>
        </p:cxnSp>
        <p:sp>
          <p:nvSpPr>
            <p:cNvPr id="37" name="TextBox 36"/>
            <p:cNvSpPr txBox="1"/>
            <p:nvPr/>
          </p:nvSpPr>
          <p:spPr>
            <a:xfrm>
              <a:off x="7904205" y="6529593"/>
              <a:ext cx="1360674" cy="558086"/>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R="0" defTabSz="914400" fontAlgn="auto">
                <a:spcBef>
                  <a:spcPts val="0"/>
                </a:spcBef>
                <a:spcAft>
                  <a:spcPts val="0"/>
                </a:spcAft>
                <a:buClrTx/>
                <a:buSzTx/>
                <a:buFontTx/>
                <a:defRPr/>
              </a:pPr>
              <a:r>
                <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rPr>
                <a:t>电子教案</a:t>
              </a:r>
              <a:endParaRPr kumimoji="0" lang="zh-CN" altLang="en-US" sz="1400" b="1" kern="1200" cap="all" spc="0" normalizeH="0" baseline="0" noProof="0" dirty="0">
                <a:ln w="0">
                  <a:solidFill>
                    <a:schemeClr val="tx1"/>
                  </a:solidFill>
                </a:ln>
                <a:effectLst>
                  <a:outerShdw blurRad="60007" dist="310007" dir="7680000" sy="30000" kx="1300200" algn="ctr" rotWithShape="0">
                    <a:prstClr val="black">
                      <a:alpha val="32000"/>
                    </a:prstClr>
                  </a:outerShdw>
                </a:effectLst>
                <a:latin typeface="+mn-lt"/>
                <a:ea typeface="+mn-ea"/>
                <a:cs typeface="+mn-cs"/>
              </a:endParaRPr>
            </a:p>
          </p:txBody>
        </p:sp>
      </p:grpSp>
      <p:grpSp>
        <p:nvGrpSpPr>
          <p:cNvPr id="21516" name="组合 25"/>
          <p:cNvGrpSpPr/>
          <p:nvPr/>
        </p:nvGrpSpPr>
        <p:grpSpPr>
          <a:xfrm>
            <a:off x="1090613" y="4359275"/>
            <a:ext cx="7064374" cy="404813"/>
            <a:chOff x="1241425" y="4673600"/>
            <a:chExt cx="7064375" cy="404812"/>
          </a:xfrm>
        </p:grpSpPr>
        <p:sp>
          <p:nvSpPr>
            <p:cNvPr id="30" name="矩形 29">
              <a:hlinkClick r:id="rId8" action="ppaction://hlinksldjump"/>
            </p:cNvPr>
            <p:cNvSpPr/>
            <p:nvPr/>
          </p:nvSpPr>
          <p:spPr>
            <a:xfrm>
              <a:off x="1241425" y="4673600"/>
              <a:ext cx="7064375" cy="4048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       </a:t>
              </a:r>
              <a:r>
                <a:rPr kumimoji="0" lang="en-US" altLang="zh-CN"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rPr>
                <a:t>SCENARIO  Personality Clash</a:t>
              </a:r>
              <a:endParaRPr kumimoji="0" lang="zh-CN" altLang="en-US" sz="2400" b="1" i="0" u="none" strike="noStrike" kern="1200" cap="none" spc="50" normalizeH="0" baseline="0" noProof="0" dirty="0">
                <a:ln w="11430"/>
                <a:solidFill>
                  <a:srgbClr val="046784"/>
                </a:solidFill>
                <a:effectLst>
                  <a:outerShdw blurRad="76200" dist="50800" dir="5400000" algn="tl" rotWithShape="0">
                    <a:srgbClr val="000000">
                      <a:alpha val="65000"/>
                    </a:srgbClr>
                  </a:outerShdw>
                </a:effectLst>
                <a:uLnTx/>
                <a:uFillTx/>
                <a:latin typeface="Arial" panose="020B0604020202020204" pitchFamily="34" charset="0"/>
                <a:ea typeface="黑体" panose="02010600030101010101" pitchFamily="2" charset="-122"/>
                <a:cs typeface="Arial" panose="020B0604020202020204" pitchFamily="34" charset="0"/>
              </a:endParaRPr>
            </a:p>
          </p:txBody>
        </p:sp>
        <p:sp>
          <p:nvSpPr>
            <p:cNvPr id="31" name="圆角矩形 30">
              <a:hlinkClick r:id="" action="ppaction://noaction"/>
            </p:cNvPr>
            <p:cNvSpPr/>
            <p:nvPr/>
          </p:nvSpPr>
          <p:spPr>
            <a:xfrm>
              <a:off x="1244600" y="4699000"/>
              <a:ext cx="755650" cy="355600"/>
            </a:xfrm>
            <a:prstGeom prst="roundRect">
              <a:avLst/>
            </a:prstGeom>
            <a:solidFill>
              <a:srgbClr val="046784"/>
            </a:solidFill>
            <a:ln>
              <a:solidFill>
                <a:srgbClr val="046784"/>
              </a:solidFill>
            </a:ln>
          </p:spPr>
          <p:style>
            <a:lnRef idx="1">
              <a:schemeClr val="accent6"/>
            </a:lnRef>
            <a:fillRef idx="2">
              <a:schemeClr val="accent6"/>
            </a:fillRef>
            <a:effectRef idx="1">
              <a:schemeClr val="accent6"/>
            </a:effectRef>
            <a:fontRef idx="minor">
              <a:schemeClr val="dk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Arial" panose="020B0604020202020204" pitchFamily="34" charset="0"/>
                  <a:ea typeface="黑体" panose="02010600030101010101" pitchFamily="2" charset="-122"/>
                  <a:cs typeface="Arial" panose="020B0604020202020204" pitchFamily="34" charset="0"/>
                </a:rPr>
                <a:t>1.4</a:t>
              </a:r>
              <a:endParaRPr kumimoji="0" lang="zh-CN" altLang="en-US" sz="1800" b="0" i="0" u="none" strike="noStrike" kern="1200" cap="none" spc="0" normalizeH="0" baseline="0" noProof="0" dirty="0">
                <a:ln w="18415" cmpd="sng">
                  <a:solidFill>
                    <a:srgbClr val="FFFFFF"/>
                  </a:solidFill>
                  <a:prstDash val="solid"/>
                </a:ln>
                <a:solidFill>
                  <a:srgbClr val="FFFFFF"/>
                </a:solidFill>
                <a:effectLst>
                  <a:outerShdw blurRad="63500" dir="3600000" algn="tl" rotWithShape="0">
                    <a:srgbClr val="000000">
                      <a:alpha val="70000"/>
                    </a:srgbClr>
                  </a:outerShdw>
                </a:effectLst>
                <a:uLnTx/>
                <a:uFillTx/>
                <a:latin typeface="+mn-lt"/>
                <a:ea typeface="+mn-ea"/>
                <a:cs typeface="+mn-cs"/>
              </a:endParaRPr>
            </a:p>
          </p:txBody>
        </p:sp>
      </p:grpSp>
      <p:pic>
        <p:nvPicPr>
          <p:cNvPr id="19471" name="Picture 27">
            <a:hlinkClick r:id="rId9"/>
          </p:cNvPr>
          <p:cNvPicPr>
            <a:picLocks noChangeAspect="1"/>
          </p:cNvPicPr>
          <p:nvPr/>
        </p:nvPicPr>
        <p:blipFill>
          <a:blip r:embed="rId10"/>
          <a:stretch>
            <a:fillRect/>
          </a:stretch>
        </p:blipFill>
        <p:spPr>
          <a:xfrm>
            <a:off x="1016000" y="5384800"/>
            <a:ext cx="7172325" cy="504825"/>
          </a:xfrm>
          <a:prstGeom prst="rect">
            <a:avLst/>
          </a:prstGeom>
          <a:noFill/>
          <a:ln w="9525">
            <a:noFill/>
          </a:ln>
        </p:spPr>
      </p:pic>
      <p:pic>
        <p:nvPicPr>
          <p:cNvPr id="19472" name="Picture 28">
            <a:hlinkClick r:id="rId11"/>
          </p:cNvPr>
          <p:cNvPicPr>
            <a:picLocks noChangeAspect="1"/>
          </p:cNvPicPr>
          <p:nvPr/>
        </p:nvPicPr>
        <p:blipFill>
          <a:blip r:embed="rId12"/>
          <a:stretch>
            <a:fillRect/>
          </a:stretch>
        </p:blipFill>
        <p:spPr>
          <a:xfrm>
            <a:off x="1028700" y="5918200"/>
            <a:ext cx="7143750" cy="466725"/>
          </a:xfrm>
          <a:prstGeom prst="rect">
            <a:avLst/>
          </a:prstGeom>
          <a:noFill/>
          <a:ln w="9525">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bwMode="auto">
          <a:xfrm>
            <a:off x="346075" y="1143000"/>
            <a:ext cx="301625" cy="508000"/>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 name="矩形 2"/>
          <p:cNvSpPr/>
          <p:nvPr/>
        </p:nvSpPr>
        <p:spPr bwMode="auto">
          <a:xfrm>
            <a:off x="647700" y="1143000"/>
            <a:ext cx="2057400" cy="508000"/>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1619" name="矩形 3"/>
          <p:cNvSpPr/>
          <p:nvPr/>
        </p:nvSpPr>
        <p:spPr>
          <a:xfrm>
            <a:off x="660400" y="1162050"/>
            <a:ext cx="1897063" cy="457200"/>
          </a:xfrm>
          <a:prstGeom prst="rect">
            <a:avLst/>
          </a:prstGeom>
          <a:noFill/>
          <a:ln w="9525">
            <a:noFill/>
          </a:ln>
        </p:spPr>
        <p:txBody>
          <a:bodyPr wrap="none" anchor="t">
            <a:spAutoFit/>
          </a:bodyPr>
          <a:p>
            <a:r>
              <a:rPr lang="en-US" altLang="zh-CN" sz="2400" b="1">
                <a:latin typeface="Times New Roman" panose="02020603050405020304" pitchFamily="18" charset="0"/>
                <a:ea typeface="宋体" panose="02010600030101010101" pitchFamily="2" charset="-122"/>
              </a:rPr>
              <a:t>SITUATION</a:t>
            </a:r>
            <a:endParaRPr lang="zh-CN" altLang="en-US" sz="2400" dirty="0">
              <a:latin typeface="Times New Roman" panose="02020603050405020304" pitchFamily="18" charset="0"/>
              <a:ea typeface="Times New Roman" panose="02020603050405020304" pitchFamily="18" charset="0"/>
            </a:endParaRPr>
          </a:p>
        </p:txBody>
      </p:sp>
      <p:sp>
        <p:nvSpPr>
          <p:cNvPr id="5" name="矩形 4"/>
          <p:cNvSpPr/>
          <p:nvPr/>
        </p:nvSpPr>
        <p:spPr>
          <a:xfrm>
            <a:off x="341313" y="1873250"/>
            <a:ext cx="8461375" cy="2282825"/>
          </a:xfrm>
          <a:prstGeom prst="rect">
            <a:avLst/>
          </a:prstGeom>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zh-CN" sz="2400"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宋体" panose="02010600030101010101" pitchFamily="2" charset="-122"/>
                <a:cs typeface="Times New Roman" panose="02020603050405020304" pitchFamily="18" charset="0"/>
              </a:rPr>
              <a:t>Pacific Television, a US company, has a small office in Vancouver which sells the company’s television and radio </a:t>
            </a:r>
            <a:r>
              <a:rPr kumimoji="0" lang="en-US" altLang="zh-CN" sz="2400" b="1" i="0" u="none" strike="noStrike" kern="1200" cap="none" spc="0" normalizeH="0" baseline="0" noProof="0" dirty="0" err="1">
                <a:ln>
                  <a:noFill/>
                </a:ln>
                <a:solidFill>
                  <a:schemeClr val="accent1">
                    <a:lumMod val="75000"/>
                  </a:schemeClr>
                </a:solidFill>
                <a:effectLst/>
                <a:uLnTx/>
                <a:uFillTx/>
                <a:latin typeface="Times New Roman" panose="02020603050405020304" pitchFamily="18" charset="0"/>
                <a:ea typeface="宋体" panose="02010600030101010101" pitchFamily="2" charset="-122"/>
                <a:cs typeface="Times New Roman" panose="02020603050405020304" pitchFamily="18" charset="0"/>
              </a:rPr>
              <a:t>programmes</a:t>
            </a:r>
            <a:r>
              <a:rPr kumimoji="0" lang="en-US" altLang="zh-CN" sz="2400" b="1"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宋体" panose="02010600030101010101" pitchFamily="2" charset="-122"/>
                <a:cs typeface="Times New Roman" panose="02020603050405020304" pitchFamily="18" charset="0"/>
              </a:rPr>
              <a:t> to Canadian broadcasting stations. The office staff consists of Ben Jackson (television), Sylvia Webb (radio) and two secretaries Donna and Susan. The office needs to hire a new assistant who will work for both Ben and Sylvia.</a:t>
            </a:r>
            <a:endParaRPr kumimoji="0" lang="zh-CN" altLang="en-US" sz="2400" b="0" i="0" u="none" strike="noStrike" kern="1200" cap="none" spc="0" normalizeH="0" baseline="0" noProof="0" dirty="0">
              <a:ln>
                <a:noFill/>
              </a:ln>
              <a:solidFill>
                <a:schemeClr val="accent1">
                  <a:lumMod val="75000"/>
                </a:schemeClr>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1621" name="TextBox 7"/>
          <p:cNvSpPr txBox="1"/>
          <p:nvPr/>
        </p:nvSpPr>
        <p:spPr>
          <a:xfrm>
            <a:off x="325438" y="4229100"/>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 1</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11622" name="TextBox 9"/>
          <p:cNvSpPr txBox="1"/>
          <p:nvPr/>
        </p:nvSpPr>
        <p:spPr>
          <a:xfrm>
            <a:off x="350838" y="4229100"/>
            <a:ext cx="8799512" cy="1128713"/>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Read the situation. Can you think of any problems the new assistant might have working for two bosses? What other problems could there be?</a:t>
            </a:r>
            <a:endParaRPr lang="zh-CN" altLang="en-US" sz="2000" b="1" dirty="0">
              <a:latin typeface="Arial" panose="020B0604020202020204" pitchFamily="34" charset="0"/>
              <a:ea typeface="Arial" panose="020B0604020202020204" pitchFamily="34" charset="0"/>
            </a:endParaRPr>
          </a:p>
        </p:txBody>
      </p:sp>
      <p:pic>
        <p:nvPicPr>
          <p:cNvPr id="111623" name="图片 15" descr="图片111.png">
            <a:hlinkClick r:id="rId1" action="ppaction://program"/>
          </p:cNvPr>
          <p:cNvPicPr>
            <a:picLocks noChangeAspect="1"/>
          </p:cNvPicPr>
          <p:nvPr/>
        </p:nvPicPr>
        <p:blipFill>
          <a:blip r:embed="rId2"/>
          <a:stretch>
            <a:fillRect/>
          </a:stretch>
        </p:blipFill>
        <p:spPr>
          <a:xfrm>
            <a:off x="2882900" y="1295400"/>
            <a:ext cx="311150" cy="311150"/>
          </a:xfrm>
          <a:prstGeom prst="rect">
            <a:avLst/>
          </a:prstGeom>
          <a:noFill/>
          <a:ln w="9525">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5" name="TextBox 8"/>
          <p:cNvSpPr txBox="1"/>
          <p:nvPr/>
        </p:nvSpPr>
        <p:spPr>
          <a:xfrm>
            <a:off x="344488" y="1431925"/>
            <a:ext cx="8628062"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                         Listen to Ben and Sylvia talking. What is the problem? Did you think of it in Exercise 1?</a:t>
            </a:r>
            <a:endParaRPr lang="zh-CN" altLang="en-US" sz="2000" b="1" dirty="0">
              <a:latin typeface="Arial" panose="020B0604020202020204" pitchFamily="34" charset="0"/>
              <a:ea typeface="Arial" panose="020B0604020202020204" pitchFamily="34" charset="0"/>
            </a:endParaRPr>
          </a:p>
        </p:txBody>
      </p:sp>
      <p:sp>
        <p:nvSpPr>
          <p:cNvPr id="113666" name="TextBox 7"/>
          <p:cNvSpPr txBox="1"/>
          <p:nvPr/>
        </p:nvSpPr>
        <p:spPr>
          <a:xfrm>
            <a:off x="341313" y="1271588"/>
            <a:ext cx="688975" cy="579437"/>
          </a:xfrm>
          <a:prstGeom prst="rect">
            <a:avLst/>
          </a:prstGeom>
          <a:noFill/>
          <a:ln w="9525">
            <a:noFill/>
          </a:ln>
        </p:spPr>
        <p:txBody>
          <a:bodyPr anchor="t">
            <a:spAutoFit/>
          </a:bodyPr>
          <a:p>
            <a:r>
              <a:rPr lang="en-US" altLang="zh-CN" sz="3200" b="1">
                <a:solidFill>
                  <a:srgbClr val="046784"/>
                </a:solidFill>
                <a:latin typeface="Arial" panose="020B0604020202020204" pitchFamily="34" charset="0"/>
                <a:ea typeface="宋体" panose="02010600030101010101" pitchFamily="2" charset="-122"/>
              </a:rPr>
              <a:t>2</a:t>
            </a:r>
            <a:r>
              <a:rPr lang="en-US" altLang="zh-CN" sz="2400" b="1">
                <a:solidFill>
                  <a:srgbClr val="046784"/>
                </a:solidFill>
                <a:latin typeface="Arial" panose="020B0604020202020204" pitchFamily="34" charset="0"/>
                <a:ea typeface="宋体" panose="02010600030101010101" pitchFamily="2" charset="-122"/>
              </a:rPr>
              <a:t>a</a:t>
            </a:r>
            <a:endParaRPr lang="zh-CN" altLang="en-US" sz="2400" b="1" dirty="0">
              <a:solidFill>
                <a:srgbClr val="046784"/>
              </a:solidFill>
              <a:latin typeface="Arial" panose="020B0604020202020204" pitchFamily="34" charset="0"/>
              <a:ea typeface="Arial" panose="020B0604020202020204" pitchFamily="34" charset="0"/>
            </a:endParaRPr>
          </a:p>
        </p:txBody>
      </p:sp>
      <p:sp>
        <p:nvSpPr>
          <p:cNvPr id="25" name="圆角矩形 24"/>
          <p:cNvSpPr/>
          <p:nvPr/>
        </p:nvSpPr>
        <p:spPr>
          <a:xfrm>
            <a:off x="7258435" y="5858554"/>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6" name="圆角矩形 25"/>
          <p:cNvSpPr/>
          <p:nvPr/>
        </p:nvSpPr>
        <p:spPr>
          <a:xfrm>
            <a:off x="8126858" y="5861434"/>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5" name="矩形 14">
            <a:hlinkClick r:id="rId1" action="ppaction://hlinkfile"/>
          </p:cNvPr>
          <p:cNvSpPr/>
          <p:nvPr/>
        </p:nvSpPr>
        <p:spPr>
          <a:xfrm>
            <a:off x="1192213" y="1431925"/>
            <a:ext cx="495300" cy="300038"/>
          </a:xfrm>
          <a:prstGeom prst="rect">
            <a:avLst/>
          </a:prstGeom>
          <a:solidFill>
            <a:srgbClr val="04678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smtClean="0">
                <a:ln>
                  <a:noFill/>
                </a:ln>
                <a:solidFill>
                  <a:schemeClr val="lt1"/>
                </a:solidFill>
                <a:effectLst/>
                <a:uLnTx/>
                <a:uFillTx/>
                <a:latin typeface="+mn-lt"/>
                <a:ea typeface="+mn-ea"/>
                <a:cs typeface="+mn-cs"/>
              </a:rPr>
              <a:t>2.5</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0" name="矩形 9"/>
          <p:cNvSpPr/>
          <p:nvPr/>
        </p:nvSpPr>
        <p:spPr>
          <a:xfrm>
            <a:off x="881063" y="2317750"/>
            <a:ext cx="7200900" cy="2282825"/>
          </a:xfrm>
          <a:prstGeom prst="rect">
            <a:avLst/>
          </a:prstGeom>
          <a:noFill/>
          <a:ln w="9525">
            <a:noFill/>
          </a:ln>
        </p:spPr>
        <p:txBody>
          <a:bodyPr anchor="t">
            <a:spAutoFit/>
          </a:bodyPr>
          <a:p>
            <a:r>
              <a:rPr lang="en-US" altLang="zh-CN" sz="2400">
                <a:solidFill>
                  <a:srgbClr val="FF0000"/>
                </a:solidFill>
                <a:latin typeface="Times New Roman" panose="02020603050405020304" pitchFamily="18" charset="0"/>
                <a:ea typeface="宋体" panose="02010600030101010101" pitchFamily="2" charset="-122"/>
              </a:rPr>
              <a:t>Ben and Sylvia have different personalities and the assistants preferred one boss to the other. They complained to one boss about the other. There were personality clashes between the assistants and the two bosses. It’s also possible that the two bosses don’t like each other.</a:t>
            </a:r>
            <a:endParaRPr lang="zh-CN" altLang="en-US" sz="2400" dirty="0">
              <a:solidFill>
                <a:srgbClr val="FF0000"/>
              </a:solidFill>
              <a:latin typeface="Times New Roman" panose="02020603050405020304" pitchFamily="18" charset="0"/>
              <a:ea typeface="Times New Roman" panose="02020603050405020304" pitchFamily="18" charset="0"/>
            </a:endParaRPr>
          </a:p>
        </p:txBody>
      </p:sp>
      <p:pic>
        <p:nvPicPr>
          <p:cNvPr id="113671" name="图片 19" descr="55.png">
            <a:hlinkClick r:id="rId2" action="ppaction://hlinkfile"/>
          </p:cNvPr>
          <p:cNvPicPr>
            <a:picLocks noChangeAspect="1"/>
          </p:cNvPicPr>
          <p:nvPr/>
        </p:nvPicPr>
        <p:blipFill>
          <a:blip r:embed="rId3"/>
          <a:stretch>
            <a:fillRect/>
          </a:stretch>
        </p:blipFill>
        <p:spPr>
          <a:xfrm>
            <a:off x="4397375" y="1808163"/>
            <a:ext cx="849313" cy="306387"/>
          </a:xfrm>
          <a:prstGeom prst="rect">
            <a:avLst/>
          </a:prstGeom>
          <a:noFill/>
          <a:ln w="9525">
            <a:noFill/>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charRg st="0" end="277"/>
                                            </p:txEl>
                                          </p:spTgt>
                                        </p:tgtEl>
                                        <p:attrNameLst>
                                          <p:attrName>style.visibility</p:attrName>
                                        </p:attrNameLst>
                                      </p:cBhvr>
                                      <p:to>
                                        <p:strVal val="visible"/>
                                      </p:to>
                                    </p:set>
                                    <p:animEffect transition="in" filter="blinds(horizontal)">
                                      <p:cBhvr>
                                        <p:cTn id="7" dur="500"/>
                                        <p:tgtEl>
                                          <p:spTgt spid="10">
                                            <p:txEl>
                                              <p:charRg st="0" end="277"/>
                                            </p:txEl>
                                          </p:spTgt>
                                        </p:tgtEl>
                                      </p:cBhvr>
                                    </p:animEffect>
                                  </p:childTnLst>
                                </p:cTn>
                              </p:par>
                            </p:childTnLst>
                          </p:cTn>
                        </p:par>
                      </p:childTnLst>
                    </p:cTn>
                  </p:par>
                </p:childTnLst>
              </p:cTn>
              <p:nextCondLst>
                <p:cond evt="onClick" delay="0">
                  <p:tgtEl>
                    <p:spTgt spid="25"/>
                  </p:tgtEl>
                </p:cond>
              </p:nextCondLst>
            </p:seq>
            <p:seq concurrent="1" nextAc="seek">
              <p:cTn id="8" restart="whenNotActive" fill="hold" evtFilter="cancelBubble" nodeType="interactiveSeq">
                <p:stCondLst>
                  <p:cond evt="onClick" delay="0">
                    <p:tgtEl>
                      <p:spTgt spid="26"/>
                    </p:tgtEl>
                  </p:cond>
                </p:stCondLst>
                <p:endSync evt="end" delay="0">
                  <p:rtn val="all"/>
                </p:endSync>
                <p:childTnLst>
                  <p:par>
                    <p:cTn id="9" fill="hold">
                      <p:stCondLst>
                        <p:cond delay="0"/>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10">
                                            <p:txEl>
                                              <p:charRg st="0" end="277"/>
                                            </p:txEl>
                                          </p:spTgt>
                                        </p:tgtEl>
                                        <p:attrNameLst>
                                          <p:attrName>style.visibility</p:attrName>
                                        </p:attrNameLst>
                                      </p:cBhvr>
                                      <p:to>
                                        <p:strVal val="hidden"/>
                                      </p:to>
                                    </p:set>
                                  </p:childTnLst>
                                </p:cTn>
                              </p:par>
                            </p:childTnLst>
                          </p:cTn>
                        </p:par>
                      </p:childTnLst>
                    </p:cTn>
                  </p:par>
                </p:childTnLst>
              </p:cTn>
              <p:nextCondLst>
                <p:cond evt="onClick" delay="0">
                  <p:tgtEl>
                    <p:spTgt spid="26"/>
                  </p:tgtEl>
                </p:cond>
              </p:nextCondLst>
            </p:seq>
          </p:childTnLst>
        </p:cTn>
      </p:par>
    </p:tnLst>
    <p:bldLst>
      <p:bldP spid="10"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 name="圆角矩形 24"/>
          <p:cNvSpPr/>
          <p:nvPr/>
        </p:nvSpPr>
        <p:spPr>
          <a:xfrm>
            <a:off x="7258435" y="5858554"/>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6" name="圆角矩形 25"/>
          <p:cNvSpPr/>
          <p:nvPr/>
        </p:nvSpPr>
        <p:spPr>
          <a:xfrm>
            <a:off x="8126858" y="5861434"/>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15715" name="TextBox 8"/>
          <p:cNvSpPr txBox="1"/>
          <p:nvPr/>
        </p:nvSpPr>
        <p:spPr>
          <a:xfrm>
            <a:off x="344488" y="1455738"/>
            <a:ext cx="8628062" cy="701675"/>
          </a:xfrm>
          <a:prstGeom prst="rect">
            <a:avLst/>
          </a:prstGeom>
          <a:noFill/>
          <a:ln w="9525">
            <a:noFill/>
          </a:ln>
        </p:spPr>
        <p:txBody>
          <a:bodyPr anchor="t">
            <a:spAutoFit/>
          </a:bodyPr>
          <a:p>
            <a:r>
              <a:rPr lang="en-US" altLang="zh-CN" sz="2000" b="1">
                <a:latin typeface="Arial" panose="020B0604020202020204" pitchFamily="34" charset="0"/>
                <a:ea typeface="宋体" panose="02010600030101010101" pitchFamily="2" charset="-122"/>
              </a:rPr>
              <a:t>                Listen again and note the good and bad points about Ben and Sylvia’s personalities. Compare your answers with a partner.</a:t>
            </a:r>
            <a:endParaRPr lang="zh-CN" altLang="en-US" sz="2000" b="1" dirty="0">
              <a:latin typeface="Arial" panose="020B0604020202020204" pitchFamily="34" charset="0"/>
              <a:ea typeface="Arial" panose="020B0604020202020204" pitchFamily="34" charset="0"/>
            </a:endParaRPr>
          </a:p>
        </p:txBody>
      </p:sp>
      <p:sp>
        <p:nvSpPr>
          <p:cNvPr id="115716" name="TextBox 7"/>
          <p:cNvSpPr txBox="1"/>
          <p:nvPr/>
        </p:nvSpPr>
        <p:spPr>
          <a:xfrm>
            <a:off x="341313" y="1295400"/>
            <a:ext cx="688975" cy="579438"/>
          </a:xfrm>
          <a:prstGeom prst="rect">
            <a:avLst/>
          </a:prstGeom>
          <a:noFill/>
          <a:ln w="9525">
            <a:noFill/>
          </a:ln>
        </p:spPr>
        <p:txBody>
          <a:bodyPr anchor="t">
            <a:spAutoFit/>
          </a:bodyPr>
          <a:p>
            <a:r>
              <a:rPr lang="en-US" altLang="zh-CN" sz="3200" b="1">
                <a:solidFill>
                  <a:srgbClr val="046784"/>
                </a:solidFill>
                <a:latin typeface="Arial" panose="020B0604020202020204" pitchFamily="34" charset="0"/>
                <a:ea typeface="宋体" panose="02010600030101010101" pitchFamily="2" charset="-122"/>
              </a:rPr>
              <a:t>2</a:t>
            </a:r>
            <a:r>
              <a:rPr lang="en-US" altLang="zh-CN" sz="2400" b="1">
                <a:solidFill>
                  <a:srgbClr val="046784"/>
                </a:solidFill>
                <a:latin typeface="Arial" panose="020B0604020202020204" pitchFamily="34" charset="0"/>
                <a:ea typeface="宋体" panose="02010600030101010101" pitchFamily="2" charset="-122"/>
              </a:rPr>
              <a:t>b</a:t>
            </a:r>
            <a:endParaRPr lang="zh-CN" altLang="en-US" sz="2400" b="1" dirty="0">
              <a:solidFill>
                <a:srgbClr val="046784"/>
              </a:solidFill>
              <a:latin typeface="Arial" panose="020B0604020202020204" pitchFamily="34" charset="0"/>
              <a:ea typeface="Arial" panose="020B0604020202020204" pitchFamily="34" charset="0"/>
            </a:endParaRPr>
          </a:p>
        </p:txBody>
      </p:sp>
      <p:graphicFrame>
        <p:nvGraphicFramePr>
          <p:cNvPr id="20" name="表格 19"/>
          <p:cNvGraphicFramePr>
            <a:graphicFrameLocks noGrp="1"/>
          </p:cNvGraphicFramePr>
          <p:nvPr/>
        </p:nvGraphicFramePr>
        <p:xfrm>
          <a:off x="1365250" y="2581275"/>
          <a:ext cx="6096000" cy="2092325"/>
        </p:xfrm>
        <a:graphic>
          <a:graphicData uri="http://schemas.openxmlformats.org/drawingml/2006/table">
            <a:tbl>
              <a:tblPr firstRow="1" bandRow="1">
                <a:tableStyleId>{5940675A-B579-460E-94D1-54222C63F5DA}</a:tableStyleId>
              </a:tblPr>
              <a:tblGrid>
                <a:gridCol w="1524000"/>
                <a:gridCol w="1524000"/>
                <a:gridCol w="1524000"/>
                <a:gridCol w="1524000"/>
              </a:tblGrid>
              <a:tr h="373380">
                <a:tc gridSpan="2">
                  <a:txBody>
                    <a:bodyPr/>
                    <a:lstStyle/>
                    <a:p>
                      <a:r>
                        <a:rPr lang="en-US" altLang="zh-CN" sz="1800" b="1" kern="1200" baseline="0" dirty="0" smtClean="0">
                          <a:solidFill>
                            <a:schemeClr val="tx1"/>
                          </a:solidFill>
                          <a:latin typeface="+mn-lt"/>
                          <a:ea typeface="+mn-ea"/>
                          <a:cs typeface="+mn-cs"/>
                        </a:rPr>
                        <a:t>                        Ben</a:t>
                      </a:r>
                      <a:endParaRPr lang="zh-CN" altLang="en-US" dirty="0"/>
                    </a:p>
                  </a:txBody>
                  <a:tcPr/>
                </a:tc>
                <a:tc hMerge="1">
                  <a:tcPr/>
                </a:tc>
                <a:tc gridSpan="2">
                  <a:txBody>
                    <a:bodyPr/>
                    <a:lstStyle/>
                    <a:p>
                      <a:r>
                        <a:rPr lang="en-US" altLang="zh-CN" sz="1800" b="1" kern="1200" baseline="0" dirty="0" smtClean="0">
                          <a:solidFill>
                            <a:schemeClr val="tx1"/>
                          </a:solidFill>
                          <a:latin typeface="+mn-lt"/>
                          <a:ea typeface="+mn-ea"/>
                          <a:cs typeface="+mn-cs"/>
                        </a:rPr>
                        <a:t>                        Sylvia</a:t>
                      </a:r>
                      <a:endParaRPr lang="zh-CN" altLang="en-US" dirty="0"/>
                    </a:p>
                  </a:txBody>
                  <a:tcPr/>
                </a:tc>
                <a:tc hMerge="1">
                  <a:tcPr/>
                </a:tc>
              </a:tr>
              <a:tr h="370840">
                <a:tc>
                  <a:txBody>
                    <a:bodyPr/>
                    <a:lstStyle/>
                    <a:p>
                      <a:r>
                        <a:rPr lang="en-US" altLang="zh-CN" b="1" dirty="0" smtClean="0"/>
                        <a:t>+</a:t>
                      </a:r>
                      <a:endParaRPr lang="zh-CN" altLang="en-US" b="1" dirty="0"/>
                    </a:p>
                  </a:txBody>
                  <a:tcPr/>
                </a:tc>
                <a:tc>
                  <a:txBody>
                    <a:bodyPr/>
                    <a:lstStyle/>
                    <a:p>
                      <a:r>
                        <a:rPr lang="en-US" altLang="zh-CN" b="1" dirty="0" smtClean="0"/>
                        <a:t>-</a:t>
                      </a:r>
                      <a:endParaRPr lang="zh-CN" altLang="en-US" b="1" dirty="0"/>
                    </a:p>
                  </a:txBody>
                  <a:tcPr/>
                </a:tc>
                <a:tc>
                  <a:txBody>
                    <a:bodyPr/>
                    <a:lstStyle/>
                    <a:p>
                      <a:r>
                        <a:rPr lang="en-US" altLang="zh-CN" b="1" dirty="0" smtClean="0"/>
                        <a:t>+</a:t>
                      </a:r>
                      <a:endParaRPr lang="zh-CN" altLang="en-US" b="1" dirty="0"/>
                    </a:p>
                  </a:txBody>
                  <a:tcPr/>
                </a:tc>
                <a:tc>
                  <a:txBody>
                    <a:bodyPr/>
                    <a:lstStyle/>
                    <a:p>
                      <a:r>
                        <a:rPr lang="en-US" altLang="zh-CN" b="1" dirty="0" smtClean="0"/>
                        <a:t>-</a:t>
                      </a:r>
                      <a:endParaRPr lang="zh-CN" altLang="en-US" b="1" dirty="0"/>
                    </a:p>
                  </a:txBody>
                  <a:tcPr/>
                </a:tc>
              </a:tr>
              <a:tr h="1347470">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dirty="0" smtClean="0"/>
                        <a:t>ambitious</a:t>
                      </a:r>
                      <a:endParaRPr lang="zh-CN" altLang="en-US" dirty="0"/>
                    </a:p>
                  </a:txBody>
                  <a:tcPr/>
                </a:tc>
                <a:tc>
                  <a:txBody>
                    <a:bodyPr/>
                    <a:lstStyle/>
                    <a:p>
                      <a:endParaRPr lang="zh-CN" altLang="en-US" dirty="0"/>
                    </a:p>
                  </a:txBody>
                  <a:tcPr/>
                </a:tc>
                <a:tc>
                  <a:txBody>
                    <a:bodyPr/>
                    <a:lstStyle/>
                    <a:p>
                      <a:r>
                        <a:rPr lang="en-US" altLang="zh-CN" sz="1800" kern="1200" baseline="0" dirty="0" smtClean="0">
                          <a:solidFill>
                            <a:schemeClr val="tx1"/>
                          </a:solidFill>
                          <a:latin typeface="+mn-lt"/>
                          <a:ea typeface="+mn-ea"/>
                          <a:cs typeface="+mn-cs"/>
                        </a:rPr>
                        <a:t>sociable</a:t>
                      </a:r>
                      <a:endParaRPr lang="en-US" altLang="zh-CN" sz="1800" kern="1200" baseline="0" dirty="0" smtClean="0">
                        <a:solidFill>
                          <a:schemeClr val="tx1"/>
                        </a:solidFill>
                        <a:latin typeface="+mn-lt"/>
                        <a:ea typeface="+mn-ea"/>
                        <a:cs typeface="+mn-cs"/>
                      </a:endParaRPr>
                    </a:p>
                  </a:txBody>
                  <a:tcPr/>
                </a:tc>
                <a:tc>
                  <a:txBody>
                    <a:bodyPr/>
                    <a:lstStyle/>
                    <a:p>
                      <a:endParaRPr lang="zh-CN" altLang="en-US" dirty="0"/>
                    </a:p>
                  </a:txBody>
                  <a:tcPr/>
                </a:tc>
              </a:tr>
            </a:tbl>
          </a:graphicData>
        </a:graphic>
      </p:graphicFrame>
      <p:sp>
        <p:nvSpPr>
          <p:cNvPr id="10" name="TextBox 9"/>
          <p:cNvSpPr txBox="1"/>
          <p:nvPr/>
        </p:nvSpPr>
        <p:spPr>
          <a:xfrm>
            <a:off x="2882900" y="3349625"/>
            <a:ext cx="1644650" cy="915988"/>
          </a:xfrm>
          <a:prstGeom prst="rect">
            <a:avLst/>
          </a:prstGeom>
          <a:noFill/>
          <a:ln w="9525">
            <a:noFill/>
          </a:ln>
        </p:spPr>
        <p:txBody>
          <a:bodyPr anchor="t">
            <a:spAutoFit/>
          </a:bodyPr>
          <a:p>
            <a:r>
              <a:rPr lang="en-US" altLang="zh-CN">
                <a:solidFill>
                  <a:srgbClr val="FF0000"/>
                </a:solidFill>
                <a:latin typeface="Times New Roman" panose="02020603050405020304" pitchFamily="18" charset="0"/>
                <a:ea typeface="宋体" panose="02010600030101010101" pitchFamily="2" charset="-122"/>
              </a:rPr>
              <a:t>bad-tempered</a:t>
            </a:r>
            <a:endParaRPr lang="en-US" altLang="zh-CN">
              <a:solidFill>
                <a:srgbClr val="FF0000"/>
              </a:solidFill>
              <a:latin typeface="Times New Roman" panose="02020603050405020304" pitchFamily="18" charset="0"/>
              <a:ea typeface="宋体" panose="02010600030101010101" pitchFamily="2" charset="-122"/>
            </a:endParaRPr>
          </a:p>
          <a:p>
            <a:r>
              <a:rPr lang="en-US" altLang="zh-CN">
                <a:solidFill>
                  <a:srgbClr val="FF0000"/>
                </a:solidFill>
                <a:latin typeface="Times New Roman" panose="02020603050405020304" pitchFamily="18" charset="0"/>
                <a:ea typeface="宋体" panose="02010600030101010101" pitchFamily="2" charset="-122"/>
              </a:rPr>
              <a:t>bossy</a:t>
            </a:r>
            <a:endParaRPr lang="en-US" altLang="zh-CN">
              <a:solidFill>
                <a:srgbClr val="FF0000"/>
              </a:solidFill>
              <a:latin typeface="Times New Roman" panose="02020603050405020304" pitchFamily="18" charset="0"/>
              <a:ea typeface="宋体" panose="02010600030101010101" pitchFamily="2" charset="-122"/>
            </a:endParaRPr>
          </a:p>
          <a:p>
            <a:r>
              <a:rPr lang="en-US" altLang="zh-CN">
                <a:solidFill>
                  <a:srgbClr val="FF0000"/>
                </a:solidFill>
                <a:latin typeface="Times New Roman" panose="02020603050405020304" pitchFamily="18" charset="0"/>
                <a:ea typeface="宋体" panose="02010600030101010101" pitchFamily="2" charset="-122"/>
              </a:rPr>
              <a:t>insensitive</a:t>
            </a:r>
            <a:endParaRPr lang="zh-CN" altLang="en-US" dirty="0">
              <a:solidFill>
                <a:srgbClr val="FF0000"/>
              </a:solidFill>
              <a:latin typeface="Times New Roman" panose="02020603050405020304" pitchFamily="18" charset="0"/>
              <a:ea typeface="Times New Roman" panose="02020603050405020304" pitchFamily="18" charset="0"/>
            </a:endParaRPr>
          </a:p>
        </p:txBody>
      </p:sp>
      <p:sp>
        <p:nvSpPr>
          <p:cNvPr id="11" name="TextBox 10"/>
          <p:cNvSpPr txBox="1"/>
          <p:nvPr/>
        </p:nvSpPr>
        <p:spPr>
          <a:xfrm>
            <a:off x="5949950" y="3340100"/>
            <a:ext cx="1501775" cy="915988"/>
          </a:xfrm>
          <a:prstGeom prst="rect">
            <a:avLst/>
          </a:prstGeom>
          <a:noFill/>
          <a:ln w="9525">
            <a:noFill/>
          </a:ln>
        </p:spPr>
        <p:txBody>
          <a:bodyPr anchor="t">
            <a:spAutoFit/>
          </a:bodyPr>
          <a:p>
            <a:r>
              <a:rPr lang="en-US" altLang="zh-CN">
                <a:solidFill>
                  <a:srgbClr val="FF0000"/>
                </a:solidFill>
                <a:latin typeface="Times New Roman" panose="02020603050405020304" pitchFamily="18" charset="0"/>
                <a:ea typeface="宋体" panose="02010600030101010101" pitchFamily="2" charset="-122"/>
              </a:rPr>
              <a:t>moody</a:t>
            </a:r>
            <a:endParaRPr lang="en-US" altLang="zh-CN">
              <a:solidFill>
                <a:srgbClr val="FF0000"/>
              </a:solidFill>
              <a:latin typeface="Times New Roman" panose="02020603050405020304" pitchFamily="18" charset="0"/>
              <a:ea typeface="宋体" panose="02010600030101010101" pitchFamily="2" charset="-122"/>
            </a:endParaRPr>
          </a:p>
          <a:p>
            <a:r>
              <a:rPr lang="en-US" altLang="zh-CN">
                <a:solidFill>
                  <a:srgbClr val="FF0000"/>
                </a:solidFill>
                <a:latin typeface="Times New Roman" panose="02020603050405020304" pitchFamily="18" charset="0"/>
                <a:ea typeface="宋体" panose="02010600030101010101" pitchFamily="2" charset="-122"/>
              </a:rPr>
              <a:t>noisy</a:t>
            </a:r>
            <a:endParaRPr lang="en-US" altLang="zh-CN">
              <a:solidFill>
                <a:srgbClr val="FF0000"/>
              </a:solidFill>
              <a:latin typeface="Times New Roman" panose="02020603050405020304" pitchFamily="18" charset="0"/>
              <a:ea typeface="宋体" panose="02010600030101010101" pitchFamily="2" charset="-122"/>
            </a:endParaRPr>
          </a:p>
          <a:p>
            <a:endParaRPr lang="zh-CN" altLang="en-US" dirty="0">
              <a:solidFill>
                <a:srgbClr val="FF0000"/>
              </a:solidFill>
              <a:latin typeface="Times New Roman" panose="02020603050405020304" pitchFamily="18" charset="0"/>
              <a:ea typeface="Times New Roman" panose="02020603050405020304" pitchFamily="18" charset="0"/>
            </a:endParaRPr>
          </a:p>
        </p:txBody>
      </p:sp>
      <p:pic>
        <p:nvPicPr>
          <p:cNvPr id="115739" name="图片 19" descr="55.png">
            <a:hlinkClick r:id="rId1" action="ppaction://hlinkfile"/>
          </p:cNvPr>
          <p:cNvPicPr>
            <a:picLocks noChangeAspect="1"/>
          </p:cNvPicPr>
          <p:nvPr/>
        </p:nvPicPr>
        <p:blipFill>
          <a:blip r:embed="rId2"/>
          <a:stretch>
            <a:fillRect/>
          </a:stretch>
        </p:blipFill>
        <p:spPr>
          <a:xfrm>
            <a:off x="8262938" y="1874838"/>
            <a:ext cx="709612" cy="255587"/>
          </a:xfrm>
          <a:prstGeom prst="rect">
            <a:avLst/>
          </a:prstGeom>
          <a:noFill/>
          <a:ln w="9525">
            <a:noFill/>
          </a:ln>
        </p:spPr>
      </p:pic>
      <p:sp>
        <p:nvSpPr>
          <p:cNvPr id="12" name="TextBox 11"/>
          <p:cNvSpPr txBox="1"/>
          <p:nvPr/>
        </p:nvSpPr>
        <p:spPr>
          <a:xfrm>
            <a:off x="4437063" y="3654425"/>
            <a:ext cx="1501775" cy="915988"/>
          </a:xfrm>
          <a:prstGeom prst="rect">
            <a:avLst/>
          </a:prstGeom>
          <a:noFill/>
          <a:ln w="9525">
            <a:noFill/>
          </a:ln>
        </p:spPr>
        <p:txBody>
          <a:bodyPr anchor="t">
            <a:spAutoFit/>
          </a:bodyPr>
          <a:p>
            <a:r>
              <a:rPr lang="en-US" altLang="zh-CN">
                <a:solidFill>
                  <a:srgbClr val="FF0000"/>
                </a:solidFill>
                <a:latin typeface="Times New Roman" panose="02020603050405020304" pitchFamily="18" charset="0"/>
                <a:ea typeface="宋体" panose="02010600030101010101" pitchFamily="2" charset="-122"/>
              </a:rPr>
              <a:t>Strong Personality</a:t>
            </a:r>
            <a:endParaRPr lang="zh-CN" altLang="en-US" dirty="0">
              <a:solidFill>
                <a:srgbClr val="FF0000"/>
              </a:solidFill>
              <a:latin typeface="Times New Roman" panose="02020603050405020304" pitchFamily="18" charset="0"/>
              <a:ea typeface="宋体" panose="02010600030101010101" pitchFamily="2" charset="-122"/>
            </a:endParaRPr>
          </a:p>
          <a:p>
            <a:endParaRPr lang="zh-CN" altLang="en-US" dirty="0">
              <a:solidFill>
                <a:srgbClr val="FF0000"/>
              </a:solidFill>
              <a:latin typeface="Times New Roman" panose="02020603050405020304" pitchFamily="18" charset="0"/>
              <a:ea typeface="Times New Roman" panose="02020603050405020304" pitchFamily="18" charset="0"/>
            </a:endParaRPr>
          </a:p>
        </p:txBody>
      </p:sp>
      <p:sp>
        <p:nvSpPr>
          <p:cNvPr id="2" name="动作按钮: 声音 1">
            <a:hlinkClick r:id="rId3" action="ppaction://hlinkfile"/>
          </p:cNvPr>
          <p:cNvSpPr/>
          <p:nvPr/>
        </p:nvSpPr>
        <p:spPr>
          <a:xfrm>
            <a:off x="923925" y="1395413"/>
            <a:ext cx="511175" cy="379413"/>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5"/>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nextCondLst>
                <p:cond evt="onClick" delay="0">
                  <p:tgtEl>
                    <p:spTgt spid="25"/>
                  </p:tgtEl>
                </p:cond>
              </p:nextCondLst>
            </p:seq>
            <p:seq concurrent="1" nextAc="seek">
              <p:cTn id="18" restart="whenNotActive" fill="hold" evtFilter="cancelBubble" nodeType="interactiveSeq">
                <p:stCondLst>
                  <p:cond evt="onClick" delay="0">
                    <p:tgtEl>
                      <p:spTgt spid="26"/>
                    </p:tgtEl>
                  </p:cond>
                </p:stCondLst>
                <p:endSync evt="end" delay="0">
                  <p:rtn val="all"/>
                </p:endSync>
                <p:childTnLst>
                  <p:par>
                    <p:cTn id="19" fill="hold">
                      <p:stCondLst>
                        <p:cond delay="0"/>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0"/>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26"/>
                  </p:tgtEl>
                </p:cond>
              </p:nextCondLst>
            </p:seq>
          </p:childTnLst>
        </p:cTn>
      </p:par>
    </p:tnLst>
    <p:bldLst>
      <p:bldP spid="10" grpId="0"/>
      <p:bldP spid="10" grpId="1"/>
      <p:bldP spid="11" grpId="0"/>
      <p:bldP spid="11" grpId="1"/>
      <p:bldP spid="12" grpId="0"/>
      <p:bldP spid="12"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7761" name="矩形 12"/>
          <p:cNvSpPr/>
          <p:nvPr/>
        </p:nvSpPr>
        <p:spPr>
          <a:xfrm>
            <a:off x="660400" y="1162050"/>
            <a:ext cx="5324475" cy="822325"/>
          </a:xfrm>
          <a:prstGeom prst="rect">
            <a:avLst/>
          </a:prstGeom>
          <a:noFill/>
          <a:ln w="9525">
            <a:noFill/>
          </a:ln>
        </p:spPr>
        <p:txBody>
          <a:bodyPr wrap="none" anchor="t">
            <a:spAutoFit/>
          </a:bodyPr>
          <a:p>
            <a:r>
              <a:rPr lang="en-US" altLang="zh-CN" sz="2400" b="1">
                <a:latin typeface="Arial" panose="020B0604020202020204" pitchFamily="34" charset="0"/>
                <a:ea typeface="宋体" panose="02010600030101010101" pitchFamily="2" charset="-122"/>
              </a:rPr>
              <a:t>  KEY LANGUAGE: giving opinions,</a:t>
            </a:r>
            <a:endParaRPr lang="en-US" altLang="zh-CN" sz="2400" b="1">
              <a:latin typeface="Arial" panose="020B0604020202020204" pitchFamily="34" charset="0"/>
              <a:ea typeface="宋体" panose="02010600030101010101" pitchFamily="2" charset="-122"/>
            </a:endParaRPr>
          </a:p>
          <a:p>
            <a:r>
              <a:rPr lang="en-US" altLang="zh-CN" sz="2400" b="1">
                <a:latin typeface="Arial" panose="020B0604020202020204" pitchFamily="34" charset="0"/>
                <a:ea typeface="宋体" panose="02010600030101010101" pitchFamily="2" charset="-122"/>
              </a:rPr>
              <a:t>  agreeing and disagreeing</a:t>
            </a:r>
            <a:endParaRPr lang="zh-CN" altLang="en-US" sz="2400" dirty="0">
              <a:latin typeface="Times New Roman" panose="02020603050405020304" pitchFamily="18" charset="0"/>
              <a:ea typeface="Times New Roman" panose="02020603050405020304" pitchFamily="18" charset="0"/>
            </a:endParaRPr>
          </a:p>
        </p:txBody>
      </p:sp>
      <p:sp>
        <p:nvSpPr>
          <p:cNvPr id="117762" name="矩形 15"/>
          <p:cNvSpPr/>
          <p:nvPr/>
        </p:nvSpPr>
        <p:spPr>
          <a:xfrm>
            <a:off x="660400" y="2673350"/>
            <a:ext cx="8002588"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1 BEN: It’s not our fault, is it?</a:t>
            </a:r>
            <a:endParaRPr lang="zh-CN" altLang="en-US" sz="2400" dirty="0">
              <a:latin typeface="Times New Roman" panose="02020603050405020304" pitchFamily="18" charset="0"/>
              <a:ea typeface="Times New Roman" panose="02020603050405020304" pitchFamily="18" charset="0"/>
            </a:endParaRPr>
          </a:p>
        </p:txBody>
      </p:sp>
      <p:sp>
        <p:nvSpPr>
          <p:cNvPr id="117763" name="矩形 18"/>
          <p:cNvSpPr/>
          <p:nvPr/>
        </p:nvSpPr>
        <p:spPr>
          <a:xfrm>
            <a:off x="660400" y="3209925"/>
            <a:ext cx="8491538"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SYLVIA: _____________ , Ben, maybe it is.</a:t>
            </a:r>
            <a:endParaRPr lang="zh-CN" altLang="en-US" sz="2400" dirty="0">
              <a:latin typeface="Times New Roman" panose="02020603050405020304" pitchFamily="18" charset="0"/>
              <a:ea typeface="Times New Roman" panose="02020603050405020304" pitchFamily="18" charset="0"/>
            </a:endParaRPr>
          </a:p>
        </p:txBody>
      </p:sp>
      <p:sp>
        <p:nvSpPr>
          <p:cNvPr id="117764" name="矩形 19"/>
          <p:cNvSpPr/>
          <p:nvPr/>
        </p:nvSpPr>
        <p:spPr>
          <a:xfrm>
            <a:off x="660400" y="3695700"/>
            <a:ext cx="8002588"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2 BEN : </a:t>
            </a:r>
            <a:r>
              <a:rPr lang="en-US" altLang="zh-CN" sz="2400">
                <a:latin typeface="Times New Roman" panose="02020603050405020304" pitchFamily="18" charset="0"/>
                <a:ea typeface="Times New Roman" panose="02020603050405020304" pitchFamily="18" charset="0"/>
              </a:rPr>
              <a:t>…</a:t>
            </a:r>
            <a:r>
              <a:rPr lang="en-US" altLang="zh-CN" sz="2400">
                <a:latin typeface="Times New Roman" panose="02020603050405020304" pitchFamily="18" charset="0"/>
                <a:ea typeface="宋体" panose="02010600030101010101" pitchFamily="2" charset="-122"/>
              </a:rPr>
              <a:t> But Barbara didn’t seem to mind.</a:t>
            </a:r>
            <a:endParaRPr lang="zh-CN" altLang="en-US" sz="2400" dirty="0">
              <a:latin typeface="Times New Roman" panose="02020603050405020304" pitchFamily="18" charset="0"/>
              <a:ea typeface="Times New Roman" panose="02020603050405020304" pitchFamily="18" charset="0"/>
            </a:endParaRPr>
          </a:p>
        </p:txBody>
      </p:sp>
      <p:sp>
        <p:nvSpPr>
          <p:cNvPr id="117765" name="矩形 22"/>
          <p:cNvSpPr/>
          <p:nvPr/>
        </p:nvSpPr>
        <p:spPr>
          <a:xfrm>
            <a:off x="660400" y="4184650"/>
            <a:ext cx="8002588"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SYLVIA : I don’t know, _________ it really upset her.</a:t>
            </a:r>
            <a:endParaRPr lang="zh-CN" altLang="en-US" sz="2400" dirty="0">
              <a:latin typeface="Times New Roman" panose="02020603050405020304" pitchFamily="18" charset="0"/>
              <a:ea typeface="Times New Roman" panose="02020603050405020304" pitchFamily="18" charset="0"/>
            </a:endParaRPr>
          </a:p>
        </p:txBody>
      </p:sp>
      <p:sp>
        <p:nvSpPr>
          <p:cNvPr id="117766" name="矩形 23"/>
          <p:cNvSpPr/>
          <p:nvPr/>
        </p:nvSpPr>
        <p:spPr>
          <a:xfrm>
            <a:off x="660400" y="4673600"/>
            <a:ext cx="8847138"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3 BEN : I pay people to work 9:00 to 5:00, not to leave the office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grpSp>
        <p:nvGrpSpPr>
          <p:cNvPr id="117767" name="组合 5"/>
          <p:cNvGrpSpPr/>
          <p:nvPr/>
        </p:nvGrpSpPr>
        <p:grpSpPr>
          <a:xfrm>
            <a:off x="385763" y="1143000"/>
            <a:ext cx="5697537" cy="863600"/>
            <a:chOff x="285719" y="1357299"/>
            <a:chExt cx="5126397" cy="647705"/>
          </a:xfrm>
        </p:grpSpPr>
        <p:sp>
          <p:nvSpPr>
            <p:cNvPr id="18" name="矩形 17"/>
            <p:cNvSpPr/>
            <p:nvPr/>
          </p:nvSpPr>
          <p:spPr>
            <a:xfrm>
              <a:off x="285719" y="1357299"/>
              <a:ext cx="328524" cy="647705"/>
            </a:xfrm>
            <a:prstGeom prst="rect">
              <a:avLst/>
            </a:prstGeom>
            <a:solidFill>
              <a:srgbClr val="046784"/>
            </a:solid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矩形 18"/>
            <p:cNvSpPr/>
            <p:nvPr/>
          </p:nvSpPr>
          <p:spPr>
            <a:xfrm>
              <a:off x="499974" y="1357299"/>
              <a:ext cx="4912142" cy="647705"/>
            </a:xfrm>
            <a:prstGeom prst="rect">
              <a:avLst/>
            </a:prstGeom>
            <a:noFill/>
            <a:ln>
              <a:solidFill>
                <a:srgbClr val="04678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117770" name="TextBox 7"/>
          <p:cNvSpPr txBox="1"/>
          <p:nvPr/>
        </p:nvSpPr>
        <p:spPr>
          <a:xfrm>
            <a:off x="325438" y="2124075"/>
            <a:ext cx="688975" cy="519113"/>
          </a:xfrm>
          <a:prstGeom prst="rect">
            <a:avLst/>
          </a:prstGeom>
          <a:noFill/>
          <a:ln w="9525">
            <a:noFill/>
          </a:ln>
        </p:spPr>
        <p:txBody>
          <a:bodyPr anchor="t">
            <a:spAutoFit/>
          </a:bodyPr>
          <a:p>
            <a:pPr>
              <a:buSzTx/>
            </a:pPr>
            <a:r>
              <a:rPr lang="en-US" altLang="zh-CN" sz="2800" b="1" dirty="0">
                <a:solidFill>
                  <a:srgbClr val="376092"/>
                </a:solidFill>
                <a:latin typeface="Arial" panose="020B0604020202020204" pitchFamily="34" charset="0"/>
                <a:ea typeface="宋体" panose="02010600030101010101" pitchFamily="2" charset="-122"/>
              </a:rPr>
              <a:t>3a</a:t>
            </a:r>
            <a:endParaRPr lang="zh-CN" altLang="en-US" sz="2400" b="1" dirty="0">
              <a:solidFill>
                <a:srgbClr val="376092"/>
              </a:solidFill>
              <a:latin typeface="Arial" panose="020B0604020202020204" pitchFamily="34" charset="0"/>
              <a:ea typeface="宋体" panose="02010600030101010101" pitchFamily="2" charset="-122"/>
            </a:endParaRPr>
          </a:p>
        </p:txBody>
      </p:sp>
      <p:sp>
        <p:nvSpPr>
          <p:cNvPr id="117771" name="TextBox 9"/>
          <p:cNvSpPr txBox="1"/>
          <p:nvPr/>
        </p:nvSpPr>
        <p:spPr>
          <a:xfrm>
            <a:off x="344488" y="2125663"/>
            <a:ext cx="8799512" cy="519112"/>
          </a:xfrm>
          <a:prstGeom prst="rect">
            <a:avLst/>
          </a:prstGeom>
          <a:noFill/>
          <a:ln w="9525">
            <a:noFill/>
          </a:ln>
        </p:spPr>
        <p:txBody>
          <a:bodyPr anchor="t">
            <a:spAutoFit/>
          </a:bodyPr>
          <a:p>
            <a:r>
              <a:rPr lang="en-US" altLang="zh-CN" sz="2800" b="1">
                <a:latin typeface="Arial" panose="020B0604020202020204" pitchFamily="34" charset="0"/>
                <a:ea typeface="宋体" panose="02010600030101010101" pitchFamily="2" charset="-122"/>
              </a:rPr>
              <a:t>           </a:t>
            </a:r>
            <a:r>
              <a:rPr lang="en-US" altLang="zh-CN" sz="2000" b="1">
                <a:latin typeface="Arial" panose="020B0604020202020204" pitchFamily="34" charset="0"/>
                <a:ea typeface="宋体" panose="02010600030101010101" pitchFamily="2" charset="-122"/>
              </a:rPr>
              <a:t>Listen again and complete the extracts.</a:t>
            </a:r>
            <a:endParaRPr lang="zh-CN" altLang="en-US" sz="2000" b="1" dirty="0">
              <a:latin typeface="Arial" panose="020B0604020202020204" pitchFamily="34" charset="0"/>
              <a:ea typeface="Arial" panose="020B0604020202020204" pitchFamily="34" charset="0"/>
            </a:endParaRPr>
          </a:p>
        </p:txBody>
      </p:sp>
      <p:sp>
        <p:nvSpPr>
          <p:cNvPr id="117772" name="矩形 16"/>
          <p:cNvSpPr/>
          <p:nvPr/>
        </p:nvSpPr>
        <p:spPr>
          <a:xfrm>
            <a:off x="660400" y="5118100"/>
            <a:ext cx="8262938"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SYLVIA : _________ Ben, an hour off, just before Christmas? </a:t>
            </a:r>
            <a:endParaRPr lang="zh-CN" altLang="en-US" sz="2400" dirty="0">
              <a:latin typeface="Times New Roman" panose="02020603050405020304" pitchFamily="18" charset="0"/>
              <a:ea typeface="Times New Roman" panose="02020603050405020304" pitchFamily="18" charset="0"/>
            </a:endParaRPr>
          </a:p>
        </p:txBody>
      </p:sp>
      <p:sp>
        <p:nvSpPr>
          <p:cNvPr id="16" name="TextBox 15"/>
          <p:cNvSpPr txBox="1"/>
          <p:nvPr/>
        </p:nvSpPr>
        <p:spPr>
          <a:xfrm>
            <a:off x="2298700" y="3203575"/>
            <a:ext cx="2452688" cy="457200"/>
          </a:xfrm>
          <a:prstGeom prst="rect">
            <a:avLst/>
          </a:prstGeom>
          <a:noFill/>
          <a:ln w="9525">
            <a:noFill/>
          </a:ln>
        </p:spPr>
        <p:txBody>
          <a:bodyPr anchor="t">
            <a:spAutoFit/>
          </a:bodyPr>
          <a:p>
            <a:r>
              <a:rPr lang="en-US" altLang="zh-CN" sz="2400" b="1">
                <a:solidFill>
                  <a:srgbClr val="FF0000"/>
                </a:solidFill>
                <a:latin typeface="Times New Roman" panose="02020603050405020304" pitchFamily="18" charset="0"/>
                <a:ea typeface="宋体" panose="02010600030101010101" pitchFamily="2" charset="-122"/>
              </a:rPr>
              <a:t>I don’t know</a:t>
            </a:r>
            <a:endParaRPr lang="zh-CN" altLang="en-US" sz="2400" b="1" dirty="0">
              <a:solidFill>
                <a:srgbClr val="FF0000"/>
              </a:solidFill>
              <a:latin typeface="Times New Roman" panose="02020603050405020304" pitchFamily="18" charset="0"/>
              <a:ea typeface="Times New Roman" panose="02020603050405020304" pitchFamily="18" charset="0"/>
            </a:endParaRPr>
          </a:p>
        </p:txBody>
      </p:sp>
      <p:sp>
        <p:nvSpPr>
          <p:cNvPr id="17" name="TextBox 16"/>
          <p:cNvSpPr txBox="1"/>
          <p:nvPr/>
        </p:nvSpPr>
        <p:spPr>
          <a:xfrm>
            <a:off x="3402013" y="4184650"/>
            <a:ext cx="2452687" cy="457200"/>
          </a:xfrm>
          <a:prstGeom prst="rect">
            <a:avLst/>
          </a:prstGeom>
          <a:noFill/>
          <a:ln w="9525">
            <a:noFill/>
          </a:ln>
        </p:spPr>
        <p:txBody>
          <a:bodyPr anchor="t">
            <a:spAutoFit/>
          </a:bodyPr>
          <a:p>
            <a:r>
              <a:rPr lang="en-US" altLang="zh-CN" sz="2400" b="1">
                <a:solidFill>
                  <a:srgbClr val="FF0000"/>
                </a:solidFill>
                <a:latin typeface="Times New Roman" panose="02020603050405020304" pitchFamily="18" charset="0"/>
                <a:ea typeface="宋体" panose="02010600030101010101" pitchFamily="2" charset="-122"/>
              </a:rPr>
              <a:t>          I think</a:t>
            </a:r>
            <a:endParaRPr lang="zh-CN" altLang="en-US" sz="2400" b="1" dirty="0">
              <a:solidFill>
                <a:srgbClr val="FF0000"/>
              </a:solidFill>
              <a:latin typeface="Times New Roman" panose="02020603050405020304" pitchFamily="18" charset="0"/>
              <a:ea typeface="Times New Roman" panose="02020603050405020304" pitchFamily="18" charset="0"/>
            </a:endParaRPr>
          </a:p>
        </p:txBody>
      </p:sp>
      <p:sp>
        <p:nvSpPr>
          <p:cNvPr id="20" name="TextBox 19"/>
          <p:cNvSpPr txBox="1"/>
          <p:nvPr/>
        </p:nvSpPr>
        <p:spPr>
          <a:xfrm>
            <a:off x="2344738" y="5106988"/>
            <a:ext cx="2452687" cy="457200"/>
          </a:xfrm>
          <a:prstGeom prst="rect">
            <a:avLst/>
          </a:prstGeom>
          <a:noFill/>
          <a:ln w="9525">
            <a:noFill/>
          </a:ln>
        </p:spPr>
        <p:txBody>
          <a:bodyPr anchor="t">
            <a:spAutoFit/>
          </a:bodyPr>
          <a:p>
            <a:r>
              <a:rPr lang="en-US" altLang="zh-CN" sz="2400" b="1">
                <a:solidFill>
                  <a:srgbClr val="FF0000"/>
                </a:solidFill>
                <a:latin typeface="Times New Roman" panose="02020603050405020304" pitchFamily="18" charset="0"/>
                <a:ea typeface="宋体" panose="02010600030101010101" pitchFamily="2" charset="-122"/>
              </a:rPr>
              <a:t>Come on</a:t>
            </a:r>
            <a:endParaRPr lang="zh-CN" altLang="en-US" sz="2400" b="1" dirty="0">
              <a:solidFill>
                <a:srgbClr val="FF0000"/>
              </a:solidFill>
              <a:latin typeface="Times New Roman" panose="02020603050405020304" pitchFamily="18" charset="0"/>
              <a:ea typeface="Times New Roman" panose="02020603050405020304" pitchFamily="18" charset="0"/>
            </a:endParaRPr>
          </a:p>
        </p:txBody>
      </p:sp>
      <p:sp>
        <p:nvSpPr>
          <p:cNvPr id="24" name="圆角矩形 23"/>
          <p:cNvSpPr/>
          <p:nvPr/>
        </p:nvSpPr>
        <p:spPr>
          <a:xfrm>
            <a:off x="7258435" y="5858554"/>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5" name="圆角矩形 24"/>
          <p:cNvSpPr/>
          <p:nvPr/>
        </p:nvSpPr>
        <p:spPr>
          <a:xfrm>
            <a:off x="8126858" y="5861434"/>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pic>
        <p:nvPicPr>
          <p:cNvPr id="117778" name="图片 19" descr="55.png">
            <a:hlinkClick r:id="rId1" action="ppaction://hlinkfile"/>
          </p:cNvPr>
          <p:cNvPicPr>
            <a:picLocks noChangeAspect="1"/>
          </p:cNvPicPr>
          <p:nvPr/>
        </p:nvPicPr>
        <p:blipFill>
          <a:blip r:embed="rId2"/>
          <a:stretch>
            <a:fillRect/>
          </a:stretch>
        </p:blipFill>
        <p:spPr>
          <a:xfrm>
            <a:off x="6357938" y="2287588"/>
            <a:ext cx="849312" cy="306387"/>
          </a:xfrm>
          <a:prstGeom prst="rect">
            <a:avLst/>
          </a:prstGeom>
          <a:noFill/>
          <a:ln w="9525">
            <a:noFill/>
          </a:ln>
        </p:spPr>
      </p:pic>
      <p:sp>
        <p:nvSpPr>
          <p:cNvPr id="2" name="动作按钮: 声音 1">
            <a:hlinkClick r:id="rId3" action="ppaction://hlinkfile"/>
          </p:cNvPr>
          <p:cNvSpPr/>
          <p:nvPr/>
        </p:nvSpPr>
        <p:spPr>
          <a:xfrm>
            <a:off x="912813" y="2193925"/>
            <a:ext cx="509588" cy="379413"/>
          </a:xfrm>
          <a:prstGeom prst="actionButtonSou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base"/>
            <a:endParaRPr lang="zh-CN" altLang="en-US" strike="noStrike" noProof="1"/>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blinds(horizontal)">
                                      <p:cBhvr>
                                        <p:cTn id="17" dur="500"/>
                                        <p:tgtEl>
                                          <p:spTgt spid="20"/>
                                        </p:tgtEl>
                                      </p:cBhvr>
                                    </p:animEffect>
                                  </p:childTnLst>
                                </p:cTn>
                              </p:par>
                            </p:childTnLst>
                          </p:cTn>
                        </p:par>
                      </p:childTnLst>
                    </p:cTn>
                  </p:par>
                </p:childTnLst>
              </p:cTn>
              <p:nextCondLst>
                <p:cond evt="onClick" delay="0">
                  <p:tgtEl>
                    <p:spTgt spid="24"/>
                  </p:tgtEl>
                </p:cond>
              </p:nextCondLst>
            </p:seq>
            <p:seq concurrent="1" nextAc="seek">
              <p:cTn id="18" restart="whenNotActive" fill="hold" evtFilter="cancelBubble" nodeType="interactiveSeq">
                <p:stCondLst>
                  <p:cond evt="onClick" delay="0">
                    <p:tgtEl>
                      <p:spTgt spid="25"/>
                    </p:tgtEl>
                  </p:cond>
                </p:stCondLst>
                <p:endSync evt="end" delay="0">
                  <p:rtn val="all"/>
                </p:endSync>
                <p:childTnLst>
                  <p:par>
                    <p:cTn id="19" fill="hold">
                      <p:stCondLst>
                        <p:cond delay="0"/>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16"/>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7"/>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20"/>
                                        </p:tgtEl>
                                        <p:attrNameLst>
                                          <p:attrName>style.visibility</p:attrName>
                                        </p:attrNameLst>
                                      </p:cBhvr>
                                      <p:to>
                                        <p:strVal val="hidden"/>
                                      </p:to>
                                    </p:set>
                                  </p:childTnLst>
                                </p:cTn>
                              </p:par>
                            </p:childTnLst>
                          </p:cTn>
                        </p:par>
                      </p:childTnLst>
                    </p:cTn>
                  </p:par>
                </p:childTnLst>
              </p:cTn>
              <p:nextCondLst>
                <p:cond evt="onClick" delay="0">
                  <p:tgtEl>
                    <p:spTgt spid="25"/>
                  </p:tgtEl>
                </p:cond>
              </p:nextCondLst>
            </p:seq>
          </p:childTnLst>
        </p:cTn>
      </p:par>
    </p:tnLst>
    <p:bldLst>
      <p:bldP spid="16" grpId="0"/>
      <p:bldP spid="16" grpId="1"/>
      <p:bldP spid="17" grpId="0"/>
      <p:bldP spid="17" grpId="1"/>
      <p:bldP spid="20" grpId="0"/>
      <p:bldP spid="2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9809" name="矩形 1"/>
          <p:cNvSpPr/>
          <p:nvPr/>
        </p:nvSpPr>
        <p:spPr>
          <a:xfrm>
            <a:off x="749300" y="1250950"/>
            <a:ext cx="8394700" cy="82232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4 BEN: I got on all right with Louise but she didn’t like you or               </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             your secretary much, did she?</a:t>
            </a:r>
            <a:endParaRPr lang="zh-CN" altLang="en-US" sz="2400" dirty="0">
              <a:latin typeface="Times New Roman" panose="02020603050405020304" pitchFamily="18" charset="0"/>
              <a:ea typeface="Times New Roman" panose="02020603050405020304" pitchFamily="18" charset="0"/>
            </a:endParaRPr>
          </a:p>
        </p:txBody>
      </p:sp>
      <p:sp>
        <p:nvSpPr>
          <p:cNvPr id="119810" name="矩形 2"/>
          <p:cNvSpPr/>
          <p:nvPr/>
        </p:nvSpPr>
        <p:spPr>
          <a:xfrm>
            <a:off x="749300" y="2139950"/>
            <a:ext cx="7921625"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SYLVIA: _____________ , Louise and I didn’t get on.</a:t>
            </a:r>
            <a:endParaRPr lang="zh-CN" altLang="en-US" sz="2400" dirty="0">
              <a:latin typeface="Times New Roman" panose="02020603050405020304" pitchFamily="18" charset="0"/>
              <a:ea typeface="Times New Roman" panose="02020603050405020304" pitchFamily="18" charset="0"/>
            </a:endParaRPr>
          </a:p>
        </p:txBody>
      </p:sp>
      <p:sp>
        <p:nvSpPr>
          <p:cNvPr id="119811" name="矩形 3"/>
          <p:cNvSpPr/>
          <p:nvPr/>
        </p:nvSpPr>
        <p:spPr>
          <a:xfrm>
            <a:off x="749300" y="2762250"/>
            <a:ext cx="8934450"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5 SYLVIA : She just couldn’t take a joke </a:t>
            </a:r>
            <a:r>
              <a:rPr lang="en-US" altLang="zh-CN" sz="2400">
                <a:latin typeface="Times New Roman" panose="02020603050405020304" pitchFamily="18" charset="0"/>
                <a:ea typeface="Times New Roman" panose="02020603050405020304" pitchFamily="18" charset="0"/>
              </a:rPr>
              <a:t>—</a:t>
            </a:r>
            <a:r>
              <a:rPr lang="en-US" altLang="zh-CN" sz="2400">
                <a:latin typeface="Times New Roman" panose="02020603050405020304" pitchFamily="18" charset="0"/>
                <a:ea typeface="宋体" panose="02010600030101010101" pitchFamily="2" charset="-122"/>
              </a:rPr>
              <a:t> she was far too serious.</a:t>
            </a:r>
            <a:endParaRPr lang="zh-CN" altLang="en-US" sz="2400" dirty="0">
              <a:latin typeface="Times New Roman" panose="02020603050405020304" pitchFamily="18" charset="0"/>
              <a:ea typeface="Times New Roman" panose="02020603050405020304" pitchFamily="18" charset="0"/>
            </a:endParaRPr>
          </a:p>
        </p:txBody>
      </p:sp>
      <p:sp>
        <p:nvSpPr>
          <p:cNvPr id="119812" name="矩形 4"/>
          <p:cNvSpPr/>
          <p:nvPr/>
        </p:nvSpPr>
        <p:spPr>
          <a:xfrm>
            <a:off x="749300" y="3340100"/>
            <a:ext cx="8394700" cy="82232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BEN : _____________ , Sylvia. Actually I thought Louise was      </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              quite nice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19813" name="矩形 5"/>
          <p:cNvSpPr/>
          <p:nvPr/>
        </p:nvSpPr>
        <p:spPr>
          <a:xfrm>
            <a:off x="749300" y="4140200"/>
            <a:ext cx="7921625" cy="822325"/>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6 BEN : What we need is someone who’ll be a good match for    </a:t>
            </a:r>
            <a:endParaRPr lang="en-US" altLang="zh-CN" sz="2400">
              <a:latin typeface="Times New Roman" panose="02020603050405020304" pitchFamily="18" charset="0"/>
              <a:ea typeface="宋体" panose="02010600030101010101" pitchFamily="2" charset="-122"/>
            </a:endParaRPr>
          </a:p>
          <a:p>
            <a:r>
              <a:rPr lang="en-US" altLang="zh-CN" sz="2400">
                <a:latin typeface="Times New Roman" panose="02020603050405020304" pitchFamily="18" charset="0"/>
                <a:ea typeface="宋体" panose="02010600030101010101" pitchFamily="2" charset="-122"/>
              </a:rPr>
              <a:t>              us. I suggest we contact the agency again </a:t>
            </a:r>
            <a:r>
              <a:rPr lang="en-US" altLang="zh-CN" sz="2400">
                <a:latin typeface="Times New Roman" panose="02020603050405020304" pitchFamily="18" charset="0"/>
                <a:ea typeface="Times New Roman" panose="02020603050405020304" pitchFamily="18" charset="0"/>
              </a:rPr>
              <a:t>…</a:t>
            </a:r>
            <a:endParaRPr lang="zh-CN" altLang="en-US" sz="2400" dirty="0">
              <a:latin typeface="Times New Roman" panose="02020603050405020304" pitchFamily="18" charset="0"/>
              <a:ea typeface="Times New Roman" panose="02020603050405020304" pitchFamily="18" charset="0"/>
            </a:endParaRPr>
          </a:p>
        </p:txBody>
      </p:sp>
      <p:sp>
        <p:nvSpPr>
          <p:cNvPr id="119814" name="矩形 6"/>
          <p:cNvSpPr/>
          <p:nvPr/>
        </p:nvSpPr>
        <p:spPr>
          <a:xfrm>
            <a:off x="749300" y="5073650"/>
            <a:ext cx="7921625" cy="457200"/>
          </a:xfrm>
          <a:prstGeom prst="rect">
            <a:avLst/>
          </a:prstGeom>
          <a:noFill/>
          <a:ln w="9525">
            <a:noFill/>
          </a:ln>
        </p:spPr>
        <p:txBody>
          <a:bodyPr anchor="t">
            <a:spAutoFit/>
          </a:bodyPr>
          <a:p>
            <a:r>
              <a:rPr lang="en-US" altLang="zh-CN" sz="2400">
                <a:latin typeface="Times New Roman" panose="02020603050405020304" pitchFamily="18" charset="0"/>
                <a:ea typeface="宋体" panose="02010600030101010101" pitchFamily="2" charset="-122"/>
              </a:rPr>
              <a:t>   SYLVIA : __________ . Let’s do it.</a:t>
            </a:r>
            <a:endParaRPr lang="zh-CN" altLang="en-US" sz="2400" dirty="0">
              <a:latin typeface="Times New Roman" panose="02020603050405020304" pitchFamily="18" charset="0"/>
              <a:ea typeface="Times New Roman" panose="02020603050405020304" pitchFamily="18" charset="0"/>
            </a:endParaRPr>
          </a:p>
        </p:txBody>
      </p:sp>
      <p:sp>
        <p:nvSpPr>
          <p:cNvPr id="8" name="TextBox 7"/>
          <p:cNvSpPr txBox="1"/>
          <p:nvPr/>
        </p:nvSpPr>
        <p:spPr>
          <a:xfrm>
            <a:off x="2119313" y="2162175"/>
            <a:ext cx="2452687" cy="457200"/>
          </a:xfrm>
          <a:prstGeom prst="rect">
            <a:avLst/>
          </a:prstGeom>
          <a:noFill/>
          <a:ln w="9525">
            <a:noFill/>
          </a:ln>
        </p:spPr>
        <p:txBody>
          <a:bodyPr anchor="t">
            <a:spAutoFit/>
          </a:bodyPr>
          <a:p>
            <a:r>
              <a:rPr lang="en-US" altLang="zh-CN" sz="2400" b="1">
                <a:solidFill>
                  <a:srgbClr val="FF0000"/>
                </a:solidFill>
                <a:latin typeface="Times New Roman" panose="02020603050405020304" pitchFamily="18" charset="0"/>
                <a:ea typeface="宋体" panose="02010600030101010101" pitchFamily="2" charset="-122"/>
              </a:rPr>
              <a:t>   Well, it’s true</a:t>
            </a:r>
            <a:endParaRPr lang="zh-CN" altLang="en-US" sz="2400" b="1" dirty="0">
              <a:solidFill>
                <a:srgbClr val="FF0000"/>
              </a:solidFill>
              <a:latin typeface="Times New Roman" panose="02020603050405020304" pitchFamily="18" charset="0"/>
              <a:ea typeface="Times New Roman" panose="02020603050405020304" pitchFamily="18" charset="0"/>
            </a:endParaRPr>
          </a:p>
        </p:txBody>
      </p:sp>
      <p:sp>
        <p:nvSpPr>
          <p:cNvPr id="9" name="TextBox 8"/>
          <p:cNvSpPr txBox="1"/>
          <p:nvPr/>
        </p:nvSpPr>
        <p:spPr>
          <a:xfrm>
            <a:off x="1781175" y="3340100"/>
            <a:ext cx="2452688" cy="457200"/>
          </a:xfrm>
          <a:prstGeom prst="rect">
            <a:avLst/>
          </a:prstGeom>
          <a:noFill/>
          <a:ln w="9525">
            <a:noFill/>
          </a:ln>
        </p:spPr>
        <p:txBody>
          <a:bodyPr anchor="t">
            <a:spAutoFit/>
          </a:bodyPr>
          <a:p>
            <a:r>
              <a:rPr lang="en-US" altLang="zh-CN" sz="2400" b="1">
                <a:solidFill>
                  <a:srgbClr val="FF0000"/>
                </a:solidFill>
                <a:latin typeface="Times New Roman" panose="02020603050405020304" pitchFamily="18" charset="0"/>
                <a:ea typeface="宋体" panose="02010600030101010101" pitchFamily="2" charset="-122"/>
              </a:rPr>
              <a:t>   I don’t agree</a:t>
            </a:r>
            <a:endParaRPr lang="zh-CN" altLang="en-US" sz="2400" b="1" dirty="0">
              <a:solidFill>
                <a:srgbClr val="FF0000"/>
              </a:solidFill>
              <a:latin typeface="Times New Roman" panose="02020603050405020304" pitchFamily="18" charset="0"/>
              <a:ea typeface="Times New Roman" panose="02020603050405020304" pitchFamily="18" charset="0"/>
            </a:endParaRPr>
          </a:p>
        </p:txBody>
      </p:sp>
      <p:sp>
        <p:nvSpPr>
          <p:cNvPr id="10" name="TextBox 9"/>
          <p:cNvSpPr txBox="1"/>
          <p:nvPr/>
        </p:nvSpPr>
        <p:spPr>
          <a:xfrm>
            <a:off x="1593850" y="5073650"/>
            <a:ext cx="2452688" cy="457200"/>
          </a:xfrm>
          <a:prstGeom prst="rect">
            <a:avLst/>
          </a:prstGeom>
          <a:noFill/>
          <a:ln w="9525">
            <a:noFill/>
          </a:ln>
        </p:spPr>
        <p:txBody>
          <a:bodyPr anchor="t">
            <a:spAutoFit/>
          </a:bodyPr>
          <a:p>
            <a:r>
              <a:rPr lang="en-US" altLang="zh-CN" sz="2400" b="1">
                <a:solidFill>
                  <a:srgbClr val="FF0000"/>
                </a:solidFill>
                <a:latin typeface="Times New Roman" panose="02020603050405020304" pitchFamily="18" charset="0"/>
                <a:ea typeface="宋体" panose="02010600030101010101" pitchFamily="2" charset="-122"/>
              </a:rPr>
              <a:t>          Great idea</a:t>
            </a:r>
            <a:endParaRPr lang="zh-CN" altLang="en-US" sz="2400" b="1" dirty="0">
              <a:solidFill>
                <a:srgbClr val="FF0000"/>
              </a:solidFill>
              <a:latin typeface="Times New Roman" panose="02020603050405020304" pitchFamily="18" charset="0"/>
              <a:ea typeface="Times New Roman" panose="02020603050405020304" pitchFamily="18" charset="0"/>
            </a:endParaRPr>
          </a:p>
        </p:txBody>
      </p:sp>
      <p:sp>
        <p:nvSpPr>
          <p:cNvPr id="11" name="圆角矩形 10"/>
          <p:cNvSpPr/>
          <p:nvPr/>
        </p:nvSpPr>
        <p:spPr>
          <a:xfrm>
            <a:off x="7258435" y="5858554"/>
            <a:ext cx="785813" cy="357186"/>
          </a:xfrm>
          <a:prstGeom prst="roundRect">
            <a:avLst/>
          </a:prstGeom>
          <a:solidFill>
            <a:srgbClr val="B2741A"/>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Key</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2" name="圆角矩形 11"/>
          <p:cNvSpPr/>
          <p:nvPr/>
        </p:nvSpPr>
        <p:spPr>
          <a:xfrm>
            <a:off x="8126858" y="5861434"/>
            <a:ext cx="785821" cy="357186"/>
          </a:xfrm>
          <a:prstGeom prst="roundRect">
            <a:avLst/>
          </a:prstGeom>
          <a:solidFill>
            <a:srgbClr val="046784"/>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mn-lt"/>
                <a:ea typeface="+mn-ea"/>
                <a:cs typeface="+mn-cs"/>
              </a:rPr>
              <a:t>Clear</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childTnLst>
              </p:cTn>
              <p:nextCondLst>
                <p:cond evt="onClick" delay="0">
                  <p:tgtEl>
                    <p:spTgt spid="11"/>
                  </p:tgtEl>
                </p:cond>
              </p:nextCondLst>
            </p:seq>
            <p:seq concurrent="1" nextAc="seek">
              <p:cTn id="18" restart="whenNotActive" fill="hold" evtFilter="cancelBubble" nodeType="interactiveSeq">
                <p:stCondLst>
                  <p:cond evt="onClick" delay="0">
                    <p:tgtEl>
                      <p:spTgt spid="12"/>
                    </p:tgtEl>
                  </p:cond>
                </p:stCondLst>
                <p:endSync evt="end" delay="0">
                  <p:rtn val="all"/>
                </p:endSync>
                <p:childTnLst>
                  <p:par>
                    <p:cTn id="19" fill="hold">
                      <p:stCondLst>
                        <p:cond delay="0"/>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8"/>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9"/>
                                        </p:tgtEl>
                                        <p:attrNameLst>
                                          <p:attrName>style.visibility</p:attrName>
                                        </p:attrNameLst>
                                      </p:cBhvr>
                                      <p:to>
                                        <p:strVal val="hidden"/>
                                      </p:to>
                                    </p:set>
                                  </p:childTnLst>
                                </p:cTn>
                              </p:par>
                              <p:par>
                                <p:cTn id="25" presetID="1" presetClass="exit" presetSubtype="0" fill="hold" grpId="1" nodeType="withEffect">
                                  <p:stCondLst>
                                    <p:cond delay="0"/>
                                  </p:stCondLst>
                                  <p:childTnLst>
                                    <p:set>
                                      <p:cBhvr>
                                        <p:cTn id="26" dur="1" fill="hold">
                                          <p:stCondLst>
                                            <p:cond delay="0"/>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8" grpId="0"/>
      <p:bldP spid="8" grpId="1"/>
      <p:bldP spid="9" grpId="0"/>
      <p:bldP spid="9" grpId="1"/>
      <p:bldP spid="10" grpId="0"/>
      <p:bldP spid="1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00380" y="998220"/>
            <a:ext cx="8062595" cy="4831080"/>
          </a:xfrm>
          <a:prstGeom prst="rect">
            <a:avLst/>
          </a:prstGeom>
          <a:noFill/>
          <a:ln w="9525">
            <a:noFill/>
          </a:ln>
        </p:spPr>
        <p:txBody>
          <a:bodyPr wrap="square">
            <a:spAutoFit/>
          </a:bodyPr>
          <a:p>
            <a:r>
              <a:rPr lang="en-US" sz="2400" b="1">
                <a:solidFill>
                  <a:srgbClr val="000000"/>
                </a:solidFill>
                <a:latin typeface="Times New Roman" panose="02020603050405020304" pitchFamily="18" charset="0"/>
                <a:cs typeface="Courier New" panose="02070309020205020404" charset="0"/>
              </a:rPr>
              <a:t>Ben, Sylvia</a:t>
            </a:r>
            <a:endParaRPr lang="en-US" sz="2400" b="1">
              <a:solidFill>
                <a:srgbClr val="000000"/>
              </a:solidFill>
              <a:latin typeface="Times New Roman" panose="02020603050405020304" pitchFamily="18" charset="0"/>
              <a:cs typeface="Courier New" panose="02070309020205020404" charset="0"/>
            </a:endParaRPr>
          </a:p>
          <a:p>
            <a:pPr marL="358140" indent="-358140"/>
            <a:r>
              <a:rPr lang="en-US" sz="2400">
                <a:solidFill>
                  <a:srgbClr val="000000"/>
                </a:solidFill>
                <a:latin typeface="Times New Roman" panose="02020603050405020304" pitchFamily="18" charset="0"/>
                <a:cs typeface="Times New Roman" panose="02020603050405020304" pitchFamily="18" charset="0"/>
              </a:rPr>
              <a:t>B: </a:t>
            </a:r>
            <a:r>
              <a:rPr lang="en-US" sz="2400">
                <a:solidFill>
                  <a:srgbClr val="000000"/>
                </a:solidFill>
                <a:latin typeface="Times New Roman" panose="02020603050405020304" pitchFamily="18" charset="0"/>
                <a:cs typeface="Courier New" panose="02070309020205020404" charset="0"/>
              </a:rPr>
              <a:t>I can't understand it, Sylvia, two assistants leaving us in the last three months. It's not our fault, is it?</a:t>
            </a:r>
            <a:endParaRPr lang="en-US" sz="2400">
              <a:solidFill>
                <a:srgbClr val="000000"/>
              </a:solidFill>
              <a:latin typeface="Times New Roman" panose="02020603050405020304" pitchFamily="18" charset="0"/>
              <a:cs typeface="Courier New" panose="02070309020205020404" charset="0"/>
            </a:endParaRPr>
          </a:p>
          <a:p>
            <a:pPr marL="358140" indent="-358140"/>
            <a:r>
              <a:rPr lang="en-US" sz="2400">
                <a:solidFill>
                  <a:srgbClr val="000000"/>
                </a:solidFill>
                <a:latin typeface="Times New Roman" panose="02020603050405020304" pitchFamily="18" charset="0"/>
                <a:cs typeface="Times New Roman" panose="02020603050405020304" pitchFamily="18" charset="0"/>
              </a:rPr>
              <a:t>S: </a:t>
            </a:r>
            <a:r>
              <a:rPr lang="en-US" sz="2400">
                <a:solidFill>
                  <a:srgbClr val="000000"/>
                </a:solidFill>
                <a:latin typeface="Times New Roman" panose="02020603050405020304" pitchFamily="18" charset="0"/>
                <a:cs typeface="Courier New" panose="02070309020205020404" charset="0"/>
              </a:rPr>
              <a:t>I don't know, Ben, maybe it is. Let's face it, we're not easy people to work with. You're very intelligent and ambitious, but you seem to forget other people don't have those qualities. I think you probably expect too much from them. And then you get angry if they don't do their job properly.</a:t>
            </a:r>
            <a:endParaRPr lang="en-US" sz="2400">
              <a:solidFill>
                <a:srgbClr val="000000"/>
              </a:solidFill>
              <a:latin typeface="Times New Roman" panose="02020603050405020304" pitchFamily="18" charset="0"/>
              <a:cs typeface="Courier New" panose="02070309020205020404" charset="0"/>
            </a:endParaRPr>
          </a:p>
          <a:p>
            <a:pPr marL="358140" indent="-358140"/>
            <a:r>
              <a:rPr lang="en-US" sz="2400">
                <a:solidFill>
                  <a:srgbClr val="000000"/>
                </a:solidFill>
                <a:latin typeface="Times New Roman" panose="02020603050405020304" pitchFamily="18" charset="0"/>
                <a:cs typeface="Times New Roman" panose="02020603050405020304" pitchFamily="18" charset="0"/>
              </a:rPr>
              <a:t>B: </a:t>
            </a:r>
            <a:r>
              <a:rPr lang="en-US" sz="2400">
                <a:solidFill>
                  <a:srgbClr val="000000"/>
                </a:solidFill>
                <a:latin typeface="Times New Roman" panose="02020603050405020304" pitchFamily="18" charset="0"/>
                <a:cs typeface="Courier New" panose="02070309020205020404" charset="0"/>
              </a:rPr>
              <a:t>Hmm, I suppose I am a bit bad-tempered sometimes. I shout if things go wrong. But Barbara didn't seem to mind.</a:t>
            </a:r>
            <a:endParaRPr lang="en-US" sz="2400">
              <a:solidFill>
                <a:srgbClr val="000000"/>
              </a:solidFill>
              <a:latin typeface="Times New Roman" panose="02020603050405020304" pitchFamily="18" charset="0"/>
              <a:cs typeface="Courier New" panose="02070309020205020404" charset="0"/>
            </a:endParaRPr>
          </a:p>
          <a:p>
            <a:pPr marL="358140" indent="-358140"/>
            <a:r>
              <a:rPr lang="en-US" sz="2400">
                <a:solidFill>
                  <a:srgbClr val="000000"/>
                </a:solidFill>
                <a:latin typeface="Times New Roman" panose="02020603050405020304" pitchFamily="18" charset="0"/>
                <a:cs typeface="Times New Roman" panose="02020603050405020304" pitchFamily="18" charset="0"/>
              </a:rPr>
              <a:t>S: </a:t>
            </a:r>
            <a:r>
              <a:rPr lang="en-US" sz="2400">
                <a:solidFill>
                  <a:srgbClr val="000000"/>
                </a:solidFill>
                <a:latin typeface="Times New Roman" panose="02020603050405020304" pitchFamily="18" charset="0"/>
                <a:cs typeface="Courier New" panose="02070309020205020404" charset="0"/>
              </a:rPr>
              <a:t>I don't know, I think it really upset her. What did she say about you?That you were bossy, and, erm ... insensitive. </a:t>
            </a:r>
            <a:r>
              <a:rPr lang="en-US" sz="2000">
                <a:solidFill>
                  <a:srgbClr val="000000"/>
                </a:solidFill>
                <a:latin typeface="Times New Roman" panose="02020603050405020304" pitchFamily="18" charset="0"/>
                <a:cs typeface="Courier New" panose="02070309020205020404" charset="0"/>
              </a:rPr>
              <a:t>[PAUSE]</a:t>
            </a:r>
            <a:endParaRPr lang="zh-CN" alt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546735" y="962660"/>
            <a:ext cx="8049895" cy="4154170"/>
          </a:xfrm>
          <a:prstGeom prst="rect">
            <a:avLst/>
          </a:prstGeom>
          <a:noFill/>
          <a:ln w="9525">
            <a:noFill/>
          </a:ln>
        </p:spPr>
        <p:txBody>
          <a:bodyPr wrap="square">
            <a:spAutoFit/>
          </a:bodyPr>
          <a:p>
            <a:pPr marL="369570" indent="-369570"/>
            <a:r>
              <a:rPr lang="en-US" sz="2400">
                <a:solidFill>
                  <a:srgbClr val="000000"/>
                </a:solidFill>
                <a:latin typeface="Times New Roman" panose="02020603050405020304" pitchFamily="18" charset="0"/>
                <a:cs typeface="Times New Roman" panose="02020603050405020304" pitchFamily="18" charset="0"/>
              </a:rPr>
              <a:t>B: </a:t>
            </a:r>
            <a:r>
              <a:rPr lang="en-US" sz="2400">
                <a:solidFill>
                  <a:srgbClr val="000000"/>
                </a:solidFill>
                <a:latin typeface="Times New Roman" panose="02020603050405020304" pitchFamily="18" charset="0"/>
                <a:cs typeface="Courier New" panose="02070309020205020404" charset="0"/>
              </a:rPr>
              <a:t>OK, but maybe she said that because I wouldn't give her time off to do her shopping. I pay people to work 9.00 to 5.00, Sylvia, not to leave the office whenever they feel like it.</a:t>
            </a:r>
            <a:endParaRPr lang="en-US" sz="2400">
              <a:solidFill>
                <a:srgbClr val="000000"/>
              </a:solidFill>
              <a:latin typeface="Times New Roman" panose="02020603050405020304" pitchFamily="18" charset="0"/>
              <a:cs typeface="Courier New" panose="02070309020205020404" charset="0"/>
            </a:endParaRPr>
          </a:p>
          <a:p>
            <a:pPr marL="369570" indent="-369570"/>
            <a:r>
              <a:rPr lang="en-US" sz="2400">
                <a:solidFill>
                  <a:srgbClr val="000000"/>
                </a:solidFill>
                <a:latin typeface="Times New Roman" panose="02020603050405020304" pitchFamily="18" charset="0"/>
                <a:cs typeface="Times New Roman" panose="02020603050405020304" pitchFamily="18" charset="0"/>
              </a:rPr>
              <a:t>S: </a:t>
            </a:r>
            <a:r>
              <a:rPr lang="en-US" sz="2400">
                <a:solidFill>
                  <a:srgbClr val="000000"/>
                </a:solidFill>
                <a:latin typeface="Times New Roman" panose="02020603050405020304" pitchFamily="18" charset="0"/>
                <a:cs typeface="Courier New" panose="02070309020205020404" charset="0"/>
              </a:rPr>
              <a:t>Come on, Ben, an hour off, just before Christmas? Not asking for much.</a:t>
            </a:r>
            <a:endParaRPr lang="en-US" sz="2400">
              <a:solidFill>
                <a:srgbClr val="000000"/>
              </a:solidFill>
              <a:latin typeface="Times New Roman" panose="02020603050405020304" pitchFamily="18" charset="0"/>
              <a:cs typeface="Courier New" panose="02070309020205020404" charset="0"/>
            </a:endParaRPr>
          </a:p>
          <a:p>
            <a:pPr marL="369570" indent="-369570"/>
            <a:r>
              <a:rPr lang="en-US" sz="2400">
                <a:solidFill>
                  <a:srgbClr val="000000"/>
                </a:solidFill>
                <a:latin typeface="Times New Roman" panose="02020603050405020304" pitchFamily="18" charset="0"/>
                <a:cs typeface="Times New Roman" panose="02020603050405020304" pitchFamily="18" charset="0"/>
              </a:rPr>
              <a:t>B: </a:t>
            </a:r>
            <a:r>
              <a:rPr lang="en-US" sz="2400">
                <a:solidFill>
                  <a:srgbClr val="000000"/>
                </a:solidFill>
                <a:latin typeface="Times New Roman" panose="02020603050405020304" pitchFamily="18" charset="0"/>
                <a:cs typeface="Courier New" panose="02070309020205020404" charset="0"/>
              </a:rPr>
              <a:t>OK, maybe Barbara asked at a bad moment, I don't know. Anyway it wasn't just that. She didn't like me smoking in the office </a:t>
            </a:r>
            <a:r>
              <a:rPr lang="en-US" sz="2400">
                <a:solidFill>
                  <a:srgbClr val="000000"/>
                </a:solidFill>
                <a:latin typeface="Arial" panose="020B0604020202020204" pitchFamily="34" charset="0"/>
                <a:ea typeface="Courier New" panose="02070309020205020404" charset="0"/>
              </a:rPr>
              <a:t>—</a:t>
            </a:r>
            <a:r>
              <a:rPr lang="en-US" sz="2400">
                <a:solidFill>
                  <a:srgbClr val="000000"/>
                </a:solidFill>
                <a:latin typeface="Times New Roman" panose="02020603050405020304" pitchFamily="18" charset="0"/>
                <a:cs typeface="Courier New" panose="02070309020205020404" charset="0"/>
              </a:rPr>
              <a:t> it really bothered her. You know, I like open-minded people, so I was really quite pleased when she left. Anyway, I got on alright with Louise, but she didn't like you or your secretary much, did she?</a:t>
            </a:r>
            <a:endParaRPr lang="zh-CN" altLang="en-US" sz="2400"/>
          </a:p>
        </p:txBody>
      </p:sp>
    </p:spTree>
  </p:cSld>
  <p:clrMapOvr>
    <a:masterClrMapping/>
  </p:clrMapOvr>
</p:sld>
</file>

<file path=ppt/theme/theme1.xml><?xml version="1.0" encoding="utf-8"?>
<a:theme xmlns:a="http://schemas.openxmlformats.org/drawingml/2006/main" name="首页">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3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1_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8846</Words>
  <Application>WPS 演示</Application>
  <PresentationFormat>在屏幕上显示</PresentationFormat>
  <Paragraphs>288</Paragraphs>
  <Slides>17</Slides>
  <Notes>70</Notes>
  <HiddenSlides>0</HiddenSlides>
  <MMClips>0</MMClips>
  <ScaleCrop>false</ScaleCrop>
  <HeadingPairs>
    <vt:vector size="6" baseType="variant">
      <vt:variant>
        <vt:lpstr>已用的字体</vt:lpstr>
      </vt:variant>
      <vt:variant>
        <vt:i4>11</vt:i4>
      </vt:variant>
      <vt:variant>
        <vt:lpstr>主题</vt:lpstr>
      </vt:variant>
      <vt:variant>
        <vt:i4>9</vt:i4>
      </vt:variant>
      <vt:variant>
        <vt:lpstr>幻灯片标题</vt:lpstr>
      </vt:variant>
      <vt:variant>
        <vt:i4>17</vt:i4>
      </vt:variant>
    </vt:vector>
  </HeadingPairs>
  <TitlesOfParts>
    <vt:vector size="37" baseType="lpstr">
      <vt:lpstr>Arial</vt:lpstr>
      <vt:lpstr>宋体</vt:lpstr>
      <vt:lpstr>Wingdings</vt:lpstr>
      <vt:lpstr>Calibri</vt:lpstr>
      <vt:lpstr>Times New Roman</vt:lpstr>
      <vt:lpstr>Arial Unicode MS</vt:lpstr>
      <vt:lpstr>华文新魏</vt:lpstr>
      <vt:lpstr>黑体</vt:lpstr>
      <vt:lpstr>微软雅黑</vt:lpstr>
      <vt:lpstr>Arial Unicode MS</vt:lpstr>
      <vt:lpstr>Courier New</vt:lpstr>
      <vt:lpstr>首页</vt:lpstr>
      <vt:lpstr>1.2</vt:lpstr>
      <vt:lpstr>1.3</vt:lpstr>
      <vt:lpstr>1.4</vt:lpstr>
      <vt:lpstr>1.5</vt:lpstr>
      <vt:lpstr>自定义设计方案</vt:lpstr>
      <vt:lpstr>1_自定义设计方案</vt:lpstr>
      <vt:lpstr>3_自定义设计方案</vt:lpstr>
      <vt:lpstr>1_1.3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
  <cp:lastModifiedBy>语中漫步1386306179</cp:lastModifiedBy>
  <cp:revision>561</cp:revision>
  <dcterms:created xsi:type="dcterms:W3CDTF">2020-09-23T05:52:16Z</dcterms:created>
  <dcterms:modified xsi:type="dcterms:W3CDTF">2020-11-06T14:38:17Z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