
<file path=[Content_Types].xml><?xml version="1.0" encoding="utf-8"?>
<Types xmlns="http://schemas.openxmlformats.org/package/2006/content-types">
  <Default Extension="vml" ContentType="application/vnd.openxmlformats-officedocument.vmlDrawin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ctiveX/activeX1.bin" ContentType="application/vnd.ms-office.activeX"/>
  <Override PartName="/ppt/activeX/activeX1.xml" ContentType="application/vnd.ms-office.activeX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  <p:sldMasterId id="2147483652" r:id="rId4"/>
    <p:sldMasterId id="2147483655" r:id="rId5"/>
    <p:sldMasterId id="2147483657" r:id="rId6"/>
    <p:sldMasterId id="2147483660" r:id="rId7"/>
    <p:sldMasterId id="2147483662" r:id="rId8"/>
    <p:sldMasterId id="2147483664" r:id="rId9"/>
    <p:sldMasterId id="2147483666" r:id="rId10"/>
  </p:sldMasterIdLst>
  <p:notesMasterIdLst>
    <p:notesMasterId r:id="rId12"/>
  </p:notesMasterIdLst>
  <p:handoutMasterIdLst>
    <p:handoutMasterId r:id="rId35"/>
  </p:handoutMasterIdLst>
  <p:sldIdLst>
    <p:sldId id="351" r:id="rId11"/>
    <p:sldId id="386" r:id="rId13"/>
    <p:sldId id="369" r:id="rId14"/>
    <p:sldId id="387" r:id="rId15"/>
    <p:sldId id="388" r:id="rId16"/>
    <p:sldId id="508" r:id="rId17"/>
    <p:sldId id="389" r:id="rId18"/>
    <p:sldId id="390" r:id="rId19"/>
    <p:sldId id="520" r:id="rId20"/>
    <p:sldId id="391" r:id="rId21"/>
    <p:sldId id="392" r:id="rId22"/>
    <p:sldId id="393" r:id="rId23"/>
    <p:sldId id="394" r:id="rId24"/>
    <p:sldId id="409" r:id="rId25"/>
    <p:sldId id="410" r:id="rId26"/>
    <p:sldId id="464" r:id="rId27"/>
    <p:sldId id="529" r:id="rId28"/>
    <p:sldId id="530" r:id="rId29"/>
    <p:sldId id="465" r:id="rId30"/>
    <p:sldId id="531" r:id="rId31"/>
    <p:sldId id="532" r:id="rId32"/>
    <p:sldId id="534" r:id="rId33"/>
    <p:sldId id="533" r:id="rId3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  <a:srgbClr val="046784"/>
    <a:srgbClr val="EAEAEA"/>
    <a:srgbClr val="B2741A"/>
    <a:srgbClr val="E39E3D"/>
    <a:srgbClr val="FFFFFF"/>
    <a:srgbClr val="FDFE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/>
    <p:restoredTop sz="95434"/>
  </p:normalViewPr>
  <p:slideViewPr>
    <p:cSldViewPr showGuides="1">
      <p:cViewPr>
        <p:scale>
          <a:sx n="80" d="100"/>
          <a:sy n="80" d="100"/>
        </p:scale>
        <p:origin x="-204" y="66"/>
      </p:cViewPr>
      <p:guideLst>
        <p:guide orient="horz" pos="3322"/>
        <p:guide orient="horz" pos="712"/>
        <p:guide pos="555"/>
        <p:guide pos="5205"/>
        <p:guide pos="281"/>
        <p:guide pos="554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6408"/>
    </p:cViewPr>
  </p:sorterViewPr>
  <p:gridSpacing cx="45003" cy="45003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handoutMaster" Target="handoutMasters/handoutMaster1.xml"/><Relationship Id="rId34" Type="http://schemas.openxmlformats.org/officeDocument/2006/relationships/slide" Target="slides/slide23.xml"/><Relationship Id="rId33" Type="http://schemas.openxmlformats.org/officeDocument/2006/relationships/slide" Target="slides/slide22.xml"/><Relationship Id="rId32" Type="http://schemas.openxmlformats.org/officeDocument/2006/relationships/slide" Target="slides/slide21.xml"/><Relationship Id="rId31" Type="http://schemas.openxmlformats.org/officeDocument/2006/relationships/slide" Target="slides/slide20.xml"/><Relationship Id="rId30" Type="http://schemas.openxmlformats.org/officeDocument/2006/relationships/slide" Target="slides/slide19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18.xml"/><Relationship Id="rId28" Type="http://schemas.openxmlformats.org/officeDocument/2006/relationships/slide" Target="slides/slide17.xml"/><Relationship Id="rId27" Type="http://schemas.openxmlformats.org/officeDocument/2006/relationships/slide" Target="slides/slide16.xml"/><Relationship Id="rId26" Type="http://schemas.openxmlformats.org/officeDocument/2006/relationships/slide" Target="slides/slide15.xml"/><Relationship Id="rId25" Type="http://schemas.openxmlformats.org/officeDocument/2006/relationships/slide" Target="slides/slide14.xml"/><Relationship Id="rId24" Type="http://schemas.openxmlformats.org/officeDocument/2006/relationships/slide" Target="slides/slide13.xml"/><Relationship Id="rId23" Type="http://schemas.openxmlformats.org/officeDocument/2006/relationships/slide" Target="slides/slide12.xml"/><Relationship Id="rId22" Type="http://schemas.openxmlformats.org/officeDocument/2006/relationships/slide" Target="slides/slide11.xml"/><Relationship Id="rId21" Type="http://schemas.openxmlformats.org/officeDocument/2006/relationships/slide" Target="slides/slide10.xml"/><Relationship Id="rId20" Type="http://schemas.openxmlformats.org/officeDocument/2006/relationships/slide" Target="slides/slide9.xml"/><Relationship Id="rId2" Type="http://schemas.openxmlformats.org/officeDocument/2006/relationships/theme" Target="theme/theme1.xml"/><Relationship Id="rId19" Type="http://schemas.openxmlformats.org/officeDocument/2006/relationships/slide" Target="slides/slide8.xml"/><Relationship Id="rId18" Type="http://schemas.openxmlformats.org/officeDocument/2006/relationships/slide" Target="slides/slide7.xml"/><Relationship Id="rId17" Type="http://schemas.openxmlformats.org/officeDocument/2006/relationships/slide" Target="slides/slide6.xml"/><Relationship Id="rId16" Type="http://schemas.openxmlformats.org/officeDocument/2006/relationships/slide" Target="slides/slide5.xml"/><Relationship Id="rId15" Type="http://schemas.openxmlformats.org/officeDocument/2006/relationships/slide" Target="slides/slide4.xml"/><Relationship Id="rId14" Type="http://schemas.openxmlformats.org/officeDocument/2006/relationships/slide" Target="slides/slide3.xml"/><Relationship Id="rId13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1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8B72407-9B33-4265-88A0-8046884C960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1EC68B1-1D2B-4F79-9398-3EF388322C6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1843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144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6144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349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6349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55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6553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75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6758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96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6963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16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7168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75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6758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96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6963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7373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7373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710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4710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915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4915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120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5120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325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5325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3250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53251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52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552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734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57347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5939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/>
          </a:p>
        </p:txBody>
      </p:sp>
      <p:sp>
        <p:nvSpPr>
          <p:cNvPr id="59395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hyperlink" Target="pages/annotions/exercises/text/autorun.exe" TargetMode="External"/><Relationship Id="rId8" Type="http://schemas.openxmlformats.org/officeDocument/2006/relationships/hyperlink" Target="pages/annotions/grammar/text/autorun.exe" TargetMode="External"/><Relationship Id="rId7" Type="http://schemas.openxmlformats.org/officeDocument/2006/relationships/image" Target="../media/image6.png"/><Relationship Id="rId6" Type="http://schemas.openxmlformats.org/officeDocument/2006/relationships/image" Target="../media/image7.png"/><Relationship Id="rId5" Type="http://schemas.openxmlformats.org/officeDocument/2006/relationships/slide" Target="../slides/slide1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7" Type="http://schemas.openxmlformats.org/officeDocument/2006/relationships/slide" Target="../slides/slide1.xml"/><Relationship Id="rId6" Type="http://schemas.openxmlformats.org/officeDocument/2006/relationships/hyperlink" Target="pages/annotions/exercises/text/autorun.exe" TargetMode="External"/><Relationship Id="rId5" Type="http://schemas.openxmlformats.org/officeDocument/2006/relationships/hyperlink" Target="pages/annotions/grammar/text/autorun.exe" TargetMode="Externa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267" name="图片 76" descr="Unit01_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60500" cy="917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0" name="TextBox 59"/>
          <p:cNvSpPr txBox="1"/>
          <p:nvPr/>
        </p:nvSpPr>
        <p:spPr bwMode="auto">
          <a:xfrm>
            <a:off x="320913" y="109123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269" name="图片 43" descr="底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1270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63" name="TextBox 62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4" name="直接连接符 63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11274" name="图片 94" descr="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1275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68" name="圆角矩形 67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0" name="等腰三角形 69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278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11279" name="圆角矩形 71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80" name="等腰三角形 72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1281" name="圆角矩形 73">
            <a:hlinkClick r:id="rId5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lstStyle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1282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rect l="0" t="0" r="0" b="0"/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76" name="圆角矩形 75">
            <a:hlinkClick r:id="rId5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7" name="乘号 76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285" name="图片 90" descr="图片3 副本副本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9" name="矩形 78"/>
          <p:cNvSpPr/>
          <p:nvPr/>
        </p:nvSpPr>
        <p:spPr>
          <a:xfrm>
            <a:off x="5921375" y="684213"/>
            <a:ext cx="3222625" cy="444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029260" y="420175"/>
            <a:ext cx="4171968" cy="58477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PERSONALUTY  TYPES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2" name="矩形 81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291" name="图片 97" descr="title1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1292" name="组合 69"/>
          <p:cNvGrpSpPr/>
          <p:nvPr userDrawn="1"/>
        </p:nvGrpSpPr>
        <p:grpSpPr>
          <a:xfrm>
            <a:off x="2082800" y="6519863"/>
            <a:ext cx="449263" cy="307975"/>
            <a:chOff x="256437" y="1509162"/>
            <a:chExt cx="467496" cy="448449"/>
          </a:xfrm>
        </p:grpSpPr>
        <p:grpSp>
          <p:nvGrpSpPr>
            <p:cNvPr id="11293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91" name="矩形 90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矩形 91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0" name="TextBox 16">
              <a:hlinkClick r:id="rId8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84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1297" name="组合 69"/>
          <p:cNvGrpSpPr/>
          <p:nvPr userDrawn="1"/>
        </p:nvGrpSpPr>
        <p:grpSpPr>
          <a:xfrm>
            <a:off x="2578100" y="6511925"/>
            <a:ext cx="479425" cy="307975"/>
            <a:chOff x="256436" y="1496671"/>
            <a:chExt cx="498149" cy="448446"/>
          </a:xfrm>
        </p:grpSpPr>
        <p:grpSp>
          <p:nvGrpSpPr>
            <p:cNvPr id="11298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96" name="矩形 95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7" name="矩形 96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95" name="TextBox 16">
              <a:hlinkClick r:id="rId9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8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0" y="0"/>
            <a:ext cx="9144000" cy="895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19299" y="374075"/>
            <a:ext cx="381636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Extra  Practice</a:t>
            </a:r>
            <a:endParaRPr kumimoji="0" lang="zh-CN" altLang="en-US" sz="3200" b="1" i="0" u="none" strike="noStrike" kern="1200" cap="none" spc="0" normalizeH="0" baseline="0" noProof="0" dirty="0">
              <a:ln w="11430"/>
              <a:solidFill>
                <a:srgbClr val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214438" y="628650"/>
            <a:ext cx="8572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3" name="图片 46" descr="Unit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9388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4" name="矩形 63"/>
          <p:cNvSpPr/>
          <p:nvPr/>
        </p:nvSpPr>
        <p:spPr>
          <a:xfrm flipV="1">
            <a:off x="4527550" y="631825"/>
            <a:ext cx="46164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0" y="6540500"/>
            <a:ext cx="9144000" cy="317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 bwMode="auto">
          <a:xfrm>
            <a:off x="498713" y="101234"/>
            <a:ext cx="65063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297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68" name="TextBox 67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69" name="直接连接符 68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12301" name="图片 94" descr="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2" name="矩形 71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305" name="图片 102" descr="title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2306" name="组合 69"/>
          <p:cNvGrpSpPr/>
          <p:nvPr userDrawn="1"/>
        </p:nvGrpSpPr>
        <p:grpSpPr>
          <a:xfrm>
            <a:off x="2082800" y="6519863"/>
            <a:ext cx="449263" cy="307975"/>
            <a:chOff x="256437" y="1509162"/>
            <a:chExt cx="467496" cy="448449"/>
          </a:xfrm>
        </p:grpSpPr>
        <p:grpSp>
          <p:nvGrpSpPr>
            <p:cNvPr id="12307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79" name="矩形 78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0" name="矩形 79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78" name="TextBox 16">
              <a:hlinkClick r:id="rId5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84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2311" name="组合 69"/>
          <p:cNvGrpSpPr/>
          <p:nvPr userDrawn="1"/>
        </p:nvGrpSpPr>
        <p:grpSpPr>
          <a:xfrm>
            <a:off x="2578100" y="6511925"/>
            <a:ext cx="479425" cy="307975"/>
            <a:chOff x="256436" y="1496671"/>
            <a:chExt cx="498149" cy="448446"/>
          </a:xfrm>
        </p:grpSpPr>
        <p:grpSp>
          <p:nvGrpSpPr>
            <p:cNvPr id="12312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84" name="矩形 83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85" name="矩形 84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83" name="TextBox 16">
              <a:hlinkClick r:id="rId6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8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2316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87" name="圆角矩形 86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8" name="等腰三角形 87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2319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12320" name="圆角矩形 92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321" name="等腰三角形 93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2322" name="圆角矩形 94">
            <a:hlinkClick r:id="rId7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lstStyle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12323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rect l="0" t="0" r="0" b="0"/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97" name="圆角矩形 96">
            <a:hlinkClick r:id="rId7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8" name="乘号 97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326" name="图片 77" descr="图片3 副本副本.png">
            <a:hlinkClick r:id="rId7" action="ppaction://hlinksldjump"/>
          </p:cNvPr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.xml"/><Relationship Id="rId8" Type="http://schemas.openxmlformats.org/officeDocument/2006/relationships/hyperlink" Target="pages/annotions/exercises/text/autorun.exe" TargetMode="External"/><Relationship Id="rId7" Type="http://schemas.openxmlformats.org/officeDocument/2006/relationships/hyperlink" Target="pages/annotions/grammar/text/autorun.exe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1" Type="http://schemas.openxmlformats.org/officeDocument/2006/relationships/theme" Target="../theme/theme2.xml"/><Relationship Id="rId10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hyperlink" Target="pages/annotions/exercises/text/autorun.exe" TargetMode="External"/><Relationship Id="rId8" Type="http://schemas.openxmlformats.org/officeDocument/2006/relationships/hyperlink" Target="pages/annotions/grammar/text/autorun.exe" TargetMode="External"/><Relationship Id="rId7" Type="http://schemas.openxmlformats.org/officeDocument/2006/relationships/image" Target="../media/image6.png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2" Type="http://schemas.openxmlformats.org/officeDocument/2006/relationships/theme" Target="../theme/theme3.xml"/><Relationship Id="rId11" Type="http://schemas.openxmlformats.org/officeDocument/2006/relationships/image" Target="../media/image7.png"/><Relationship Id="rId10" Type="http://schemas.openxmlformats.org/officeDocument/2006/relationships/slide" Target="../slides/slide1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.xml"/><Relationship Id="rId8" Type="http://schemas.openxmlformats.org/officeDocument/2006/relationships/hyperlink" Target="pages/annotions/exercises/text/autorun.exe" TargetMode="External"/><Relationship Id="rId7" Type="http://schemas.openxmlformats.org/officeDocument/2006/relationships/hyperlink" Target="pages/annotions/grammar/text/autorun.exe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1" Type="http://schemas.openxmlformats.org/officeDocument/2006/relationships/theme" Target="../theme/theme4.xml"/><Relationship Id="rId10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hyperlink" Target="pages/annotions/exercises/text/autorun.exe" TargetMode="External"/><Relationship Id="rId8" Type="http://schemas.openxmlformats.org/officeDocument/2006/relationships/hyperlink" Target="pages/annotions/grammar/text/autorun.exe" TargetMode="External"/><Relationship Id="rId7" Type="http://schemas.openxmlformats.org/officeDocument/2006/relationships/image" Target="../media/image6.png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2" Type="http://schemas.openxmlformats.org/officeDocument/2006/relationships/theme" Target="../theme/theme5.xml"/><Relationship Id="rId11" Type="http://schemas.openxmlformats.org/officeDocument/2006/relationships/image" Target="../media/image7.png"/><Relationship Id="rId10" Type="http://schemas.openxmlformats.org/officeDocument/2006/relationships/slide" Target="../slides/slide1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theme" Target="../theme/theme6.xml"/><Relationship Id="rId8" Type="http://schemas.openxmlformats.org/officeDocument/2006/relationships/image" Target="../media/image7.png"/><Relationship Id="rId7" Type="http://schemas.openxmlformats.org/officeDocument/2006/relationships/slide" Target="../slides/slide1.xml"/><Relationship Id="rId6" Type="http://schemas.openxmlformats.org/officeDocument/2006/relationships/hyperlink" Target="pages/annotions/exercises/text/autorun.exe" TargetMode="External"/><Relationship Id="rId5" Type="http://schemas.openxmlformats.org/officeDocument/2006/relationships/hyperlink" Target="pages/annotions/grammar/text/autorun.exe" TargetMode="Externa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theme" Target="../theme/theme7.xml"/><Relationship Id="rId8" Type="http://schemas.openxmlformats.org/officeDocument/2006/relationships/image" Target="../media/image7.png"/><Relationship Id="rId7" Type="http://schemas.openxmlformats.org/officeDocument/2006/relationships/slide" Target="../slides/slide1.xml"/><Relationship Id="rId6" Type="http://schemas.openxmlformats.org/officeDocument/2006/relationships/hyperlink" Target="pages/annotions/exercises/text/autorun.exe" TargetMode="External"/><Relationship Id="rId5" Type="http://schemas.openxmlformats.org/officeDocument/2006/relationships/hyperlink" Target="pages/annotions/grammar/text/autorun.exe" TargetMode="Externa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theme" Target="../theme/theme8.xml"/><Relationship Id="rId8" Type="http://schemas.openxmlformats.org/officeDocument/2006/relationships/image" Target="../media/image7.png"/><Relationship Id="rId7" Type="http://schemas.openxmlformats.org/officeDocument/2006/relationships/slide" Target="../slides/slide1.xml"/><Relationship Id="rId6" Type="http://schemas.openxmlformats.org/officeDocument/2006/relationships/hyperlink" Target="pages/annotions/exercises/text/autorun.exe" TargetMode="External"/><Relationship Id="rId5" Type="http://schemas.openxmlformats.org/officeDocument/2006/relationships/hyperlink" Target="pages/annotions/grammar/text/autorun.exe" TargetMode="Externa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8" Type="http://schemas.openxmlformats.org/officeDocument/2006/relationships/hyperlink" Target="pages/annotions/exercises/text/autorun.exe" TargetMode="External"/><Relationship Id="rId7" Type="http://schemas.openxmlformats.org/officeDocument/2006/relationships/hyperlink" Target="pages/annotions/grammar/text/autorun.exe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0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/>
          <p:cNvSpPr/>
          <p:nvPr/>
        </p:nvSpPr>
        <p:spPr>
          <a:xfrm>
            <a:off x="4322892" y="717550"/>
            <a:ext cx="486885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7200" b="0" i="0" u="none" strike="noStrike" kern="1200" cap="none" spc="50" normalizeH="0" baseline="0" noProof="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Personality</a:t>
            </a:r>
            <a:endParaRPr kumimoji="0" lang="zh-CN" altLang="en-US" sz="7200" b="0" i="0" u="none" strike="noStrike" kern="1200" cap="none" spc="50" normalizeH="0" baseline="0" noProof="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4286250" y="1714500"/>
            <a:ext cx="48577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0" y="2024063"/>
            <a:ext cx="9144000" cy="642938"/>
          </a:xfrm>
          <a:prstGeom prst="rect">
            <a:avLst/>
          </a:prstGeom>
          <a:solidFill>
            <a:srgbClr val="E39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 cstate="print">
            <a:lum/>
          </a:blip>
          <a:srcRect/>
          <a:stretch>
            <a:fillRect t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矩形 42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5" name="图片 115" descr="Unit0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9388" cy="931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4" name="矩形 43"/>
          <p:cNvSpPr/>
          <p:nvPr/>
        </p:nvSpPr>
        <p:spPr>
          <a:xfrm flipV="1">
            <a:off x="6794500" y="681038"/>
            <a:ext cx="234950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00232" y="434689"/>
            <a:ext cx="4972068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MEASURING  PERSONALITY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 bwMode="auto">
          <a:xfrm>
            <a:off x="320913" y="109123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1.2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9" name="图片 43" descr="底2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080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91" name="TextBox 90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92" name="直接连接符 91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3084" name="图片 94" descr="1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7" name="矩形 116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8" name="矩形 117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9" name="TextBox 118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88" name="图片 119" descr="title1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089" name="组合 69"/>
          <p:cNvGrpSpPr/>
          <p:nvPr userDrawn="1"/>
        </p:nvGrpSpPr>
        <p:grpSpPr>
          <a:xfrm>
            <a:off x="2082800" y="6519863"/>
            <a:ext cx="449263" cy="304800"/>
            <a:chOff x="256437" y="1509162"/>
            <a:chExt cx="467496" cy="443826"/>
          </a:xfrm>
        </p:grpSpPr>
        <p:grpSp>
          <p:nvGrpSpPr>
            <p:cNvPr id="3090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0" name="TextBox 16">
              <a:hlinkClick r:id="rId7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38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094" name="组合 69"/>
          <p:cNvGrpSpPr/>
          <p:nvPr userDrawn="1"/>
        </p:nvGrpSpPr>
        <p:grpSpPr>
          <a:xfrm>
            <a:off x="2578100" y="6511925"/>
            <a:ext cx="479425" cy="304800"/>
            <a:chOff x="256436" y="1496671"/>
            <a:chExt cx="498149" cy="443823"/>
          </a:xfrm>
        </p:grpSpPr>
        <p:grpSp>
          <p:nvGrpSpPr>
            <p:cNvPr id="3095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49" name="矩形 48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8" name="TextBox 16">
              <a:hlinkClick r:id="rId8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38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099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39" name="圆角矩形 38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" name="等腰三角形 45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02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3103" name="圆角矩形 50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104" name="等腰三角形 51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105" name="圆角矩形 52">
            <a:hlinkClick r:id="rId9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lstStyle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3106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rect l="0" t="0" r="0" b="0"/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55" name="圆角矩形 54">
            <a:hlinkClick r:id="rId9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6" name="乘号 55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109" name="图片 77" descr="图片3 副本副本.png">
            <a:hlinkClick r:id="rId9" action="ppaction://hlinksldjump"/>
          </p:cNvPr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t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43" descr="底2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" name="矩形 39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矩形 42"/>
          <p:cNvSpPr/>
          <p:nvPr/>
        </p:nvSpPr>
        <p:spPr>
          <a:xfrm flipV="1">
            <a:off x="4000500" y="695325"/>
            <a:ext cx="514350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00231" y="420175"/>
            <a:ext cx="2357454" cy="58477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CHARISMA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2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46" name="TextBox 45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7" name="直接连接符 46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4106" name="图片 94" descr="1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7" name="图片 41" descr="Unit01_2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1460500" cy="917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9" name="TextBox 68"/>
          <p:cNvSpPr txBox="1"/>
          <p:nvPr/>
        </p:nvSpPr>
        <p:spPr bwMode="auto">
          <a:xfrm>
            <a:off x="320913" y="109123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1.3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6" name="矩形 85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7" name="矩形 86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8" name="TextBox 87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12" name="图片 88" descr="title1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113" name="组合 69"/>
          <p:cNvGrpSpPr/>
          <p:nvPr userDrawn="1"/>
        </p:nvGrpSpPr>
        <p:grpSpPr>
          <a:xfrm>
            <a:off x="2082800" y="6519863"/>
            <a:ext cx="449263" cy="304800"/>
            <a:chOff x="256437" y="1509162"/>
            <a:chExt cx="467496" cy="443826"/>
          </a:xfrm>
        </p:grpSpPr>
        <p:grpSp>
          <p:nvGrpSpPr>
            <p:cNvPr id="4114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2" name="矩形 41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1" name="TextBox 16">
              <a:hlinkClick r:id="rId8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38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118" name="组合 69"/>
          <p:cNvGrpSpPr/>
          <p:nvPr userDrawn="1"/>
        </p:nvGrpSpPr>
        <p:grpSpPr>
          <a:xfrm>
            <a:off x="2578100" y="6511925"/>
            <a:ext cx="479425" cy="304800"/>
            <a:chOff x="256436" y="1496671"/>
            <a:chExt cx="498149" cy="443823"/>
          </a:xfrm>
        </p:grpSpPr>
        <p:grpSp>
          <p:nvGrpSpPr>
            <p:cNvPr id="4119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1" name="TextBox 16">
              <a:hlinkClick r:id="rId9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38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123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39" name="圆角矩形 38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等腰三角形 48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126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4127" name="圆角矩形 53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128" name="等腰三角形 54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4129" name="圆角矩形 55">
            <a:hlinkClick r:id="rId10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lstStyle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4130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rect l="0" t="0" r="0" b="0"/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58" name="圆角矩形 57">
            <a:hlinkClick r:id="rId10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9" name="乘号 58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133" name="图片 77" descr="图片3 副本副本.png">
            <a:hlinkClick r:id="rId10" action="ppaction://hlinksldjump"/>
          </p:cNvPr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 cstate="print">
            <a:lum/>
          </a:blip>
          <a:srcRect/>
          <a:stretch>
            <a:fillRect t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43" descr="底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2" name="矩形 41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矩形 42"/>
          <p:cNvSpPr/>
          <p:nvPr/>
        </p:nvSpPr>
        <p:spPr>
          <a:xfrm flipV="1">
            <a:off x="6972300" y="681038"/>
            <a:ext cx="217170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00231" y="420175"/>
            <a:ext cx="5949968" cy="58477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SCENARIO Personality Clash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126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46" name="TextBox 45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47" name="直接连接符 46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5130" name="图片 94" descr="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31" name="图片 87" descr="Unit01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449388" cy="931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5" name="TextBox 74"/>
          <p:cNvSpPr txBox="1"/>
          <p:nvPr/>
        </p:nvSpPr>
        <p:spPr bwMode="auto">
          <a:xfrm>
            <a:off x="302117" y="111264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1.4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9" name="矩形 88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36" name="图片 91" descr="title1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137" name="组合 69"/>
          <p:cNvGrpSpPr/>
          <p:nvPr userDrawn="1"/>
        </p:nvGrpSpPr>
        <p:grpSpPr>
          <a:xfrm>
            <a:off x="2082800" y="6519863"/>
            <a:ext cx="449263" cy="304800"/>
            <a:chOff x="256437" y="1509162"/>
            <a:chExt cx="467496" cy="443826"/>
          </a:xfrm>
        </p:grpSpPr>
        <p:grpSp>
          <p:nvGrpSpPr>
            <p:cNvPr id="5138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0" name="TextBox 16">
              <a:hlinkClick r:id="rId7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38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5142" name="组合 69"/>
          <p:cNvGrpSpPr/>
          <p:nvPr userDrawn="1"/>
        </p:nvGrpSpPr>
        <p:grpSpPr>
          <a:xfrm>
            <a:off x="2578100" y="6511925"/>
            <a:ext cx="479425" cy="304800"/>
            <a:chOff x="256436" y="1496671"/>
            <a:chExt cx="498149" cy="443823"/>
          </a:xfrm>
        </p:grpSpPr>
        <p:grpSp>
          <p:nvGrpSpPr>
            <p:cNvPr id="5143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1" name="TextBox 16">
              <a:hlinkClick r:id="rId8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38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5147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39" name="圆角矩形 38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等腰三角形 48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150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5151" name="圆角矩形 53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52" name="等腰三角形 54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5153" name="圆角矩形 55">
            <a:hlinkClick r:id="rId9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lstStyle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154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rect l="0" t="0" r="0" b="0"/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58" name="圆角矩形 57">
            <a:hlinkClick r:id="rId9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9" name="乘号 58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57" name="图片 77" descr="图片3 副本副本.png">
            <a:hlinkClick r:id="rId9" action="ppaction://hlinksldjump"/>
          </p:cNvPr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t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43" descr="底2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 flipV="1">
            <a:off x="7016750" y="681038"/>
            <a:ext cx="2127250" cy="476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0231" y="420175"/>
            <a:ext cx="5949968" cy="58477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STUDY AND WRITING SKILLS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150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12" name="TextBox 11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6154" name="图片 94" descr="1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5" name="图片 36" descr="Unit01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1449388" cy="931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" name="TextBox 37"/>
          <p:cNvSpPr txBox="1"/>
          <p:nvPr/>
        </p:nvSpPr>
        <p:spPr bwMode="auto">
          <a:xfrm>
            <a:off x="302117" y="111264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1.5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60" name="图片 41" descr="title1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6161" name="组合 69"/>
          <p:cNvGrpSpPr/>
          <p:nvPr userDrawn="1"/>
        </p:nvGrpSpPr>
        <p:grpSpPr>
          <a:xfrm>
            <a:off x="2082800" y="6519863"/>
            <a:ext cx="449263" cy="304800"/>
            <a:chOff x="256437" y="1509162"/>
            <a:chExt cx="467496" cy="443826"/>
          </a:xfrm>
        </p:grpSpPr>
        <p:grpSp>
          <p:nvGrpSpPr>
            <p:cNvPr id="6162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4" name="TextBox 16">
              <a:hlinkClick r:id="rId8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38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166" name="组合 69"/>
          <p:cNvGrpSpPr/>
          <p:nvPr userDrawn="1"/>
        </p:nvGrpSpPr>
        <p:grpSpPr>
          <a:xfrm>
            <a:off x="2578100" y="6511925"/>
            <a:ext cx="479425" cy="304800"/>
            <a:chOff x="256436" y="1496671"/>
            <a:chExt cx="498149" cy="443823"/>
          </a:xfrm>
        </p:grpSpPr>
        <p:grpSp>
          <p:nvGrpSpPr>
            <p:cNvPr id="6167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50" name="矩形 49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9" name="TextBox 16">
              <a:hlinkClick r:id="rId9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38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171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43" name="圆角矩形 42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7" name="等腰三角形 46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174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6175" name="圆角矩形 51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76" name="等腰三角形 52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6177" name="圆角矩形 53">
            <a:hlinkClick r:id="rId10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lstStyle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6178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rect l="0" t="0" r="0" b="0"/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56" name="圆角矩形 55">
            <a:hlinkClick r:id="rId10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7" name="乘号 56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81" name="图片 77" descr="图片3 副本副本.png">
            <a:hlinkClick r:id="rId10" action="ppaction://hlinksldjump"/>
          </p:cNvPr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214438" y="628650"/>
            <a:ext cx="8572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71" name="图片 39" descr="Unit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9388" cy="931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矩形 8"/>
          <p:cNvSpPr/>
          <p:nvPr/>
        </p:nvSpPr>
        <p:spPr>
          <a:xfrm flipV="1">
            <a:off x="5594350" y="631825"/>
            <a:ext cx="35496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2890" y="365578"/>
            <a:ext cx="381636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Language  Reference</a:t>
            </a:r>
            <a:endParaRPr kumimoji="0" lang="zh-CN" altLang="en-US" sz="3200" b="1" i="0" u="none" strike="noStrike" kern="1200" cap="none" spc="0" normalizeH="0" baseline="0" noProof="0" dirty="0">
              <a:ln w="11430"/>
              <a:solidFill>
                <a:srgbClr val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9375" y="973138"/>
            <a:ext cx="8972550" cy="54784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0" y="6540500"/>
            <a:ext cx="9144000" cy="317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 bwMode="auto">
          <a:xfrm>
            <a:off x="498713" y="101234"/>
            <a:ext cx="65063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177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85" name="TextBox 84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86" name="直接连接符 85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7181" name="图片 94" descr="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0" name="矩形 109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1" name="矩形 110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85" name="图片 112" descr="title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7186" name="组合 69"/>
          <p:cNvGrpSpPr/>
          <p:nvPr userDrawn="1"/>
        </p:nvGrpSpPr>
        <p:grpSpPr>
          <a:xfrm>
            <a:off x="2082800" y="6519863"/>
            <a:ext cx="449263" cy="307975"/>
            <a:chOff x="256437" y="1509162"/>
            <a:chExt cx="467496" cy="448449"/>
          </a:xfrm>
        </p:grpSpPr>
        <p:grpSp>
          <p:nvGrpSpPr>
            <p:cNvPr id="7187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2" name="矩形 41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1" name="TextBox 16">
              <a:hlinkClick r:id="rId5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84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7191" name="组合 69"/>
          <p:cNvGrpSpPr/>
          <p:nvPr userDrawn="1"/>
        </p:nvGrpSpPr>
        <p:grpSpPr>
          <a:xfrm>
            <a:off x="2578100" y="6511925"/>
            <a:ext cx="479425" cy="307975"/>
            <a:chOff x="256436" y="1496671"/>
            <a:chExt cx="498149" cy="448446"/>
          </a:xfrm>
        </p:grpSpPr>
        <p:grpSp>
          <p:nvGrpSpPr>
            <p:cNvPr id="7192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6" name="TextBox 16">
              <a:hlinkClick r:id="rId6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8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7196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40" name="圆角矩形 39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等腰三角形 43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7199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7200" name="圆角矩形 48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01" name="等腰三角形 49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7202" name="圆角矩形 50">
            <a:hlinkClick r:id="rId7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lstStyle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7203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rect l="0" t="0" r="0" b="0"/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53" name="圆角矩形 52">
            <a:hlinkClick r:id="rId7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4" name="乘号 53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206" name="图片 77" descr="图片3 副本副本.png">
            <a:hlinkClick r:id="rId7" action="ppaction://hlinksldjump"/>
          </p:cNvPr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9144000" cy="895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9299" y="374075"/>
            <a:ext cx="381636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Extra  Practice</a:t>
            </a:r>
            <a:endParaRPr kumimoji="0" lang="zh-CN" altLang="en-US" sz="3200" b="1" i="0" u="none" strike="noStrike" kern="1200" cap="none" spc="0" normalizeH="0" baseline="0" noProof="0" dirty="0">
              <a:ln w="11430"/>
              <a:solidFill>
                <a:srgbClr val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214438" y="628650"/>
            <a:ext cx="8572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197" name="图片 40" descr="Unit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9388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2" name="矩形 41"/>
          <p:cNvSpPr/>
          <p:nvPr/>
        </p:nvSpPr>
        <p:spPr>
          <a:xfrm flipV="1">
            <a:off x="4527550" y="631825"/>
            <a:ext cx="46164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0" y="6540500"/>
            <a:ext cx="9144000" cy="317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 bwMode="auto">
          <a:xfrm>
            <a:off x="498713" y="101234"/>
            <a:ext cx="65063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201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51" name="TextBox 50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52" name="直接连接符 51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8205" name="图片 94" descr="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9" name="矩形 88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209" name="图片 91" descr="title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210" name="组合 69"/>
          <p:cNvGrpSpPr/>
          <p:nvPr userDrawn="1"/>
        </p:nvGrpSpPr>
        <p:grpSpPr>
          <a:xfrm>
            <a:off x="2082800" y="6519863"/>
            <a:ext cx="449263" cy="307975"/>
            <a:chOff x="256437" y="1509162"/>
            <a:chExt cx="467496" cy="448449"/>
          </a:xfrm>
        </p:grpSpPr>
        <p:grpSp>
          <p:nvGrpSpPr>
            <p:cNvPr id="8211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6" name="矩形 45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7" name="矩形 46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TextBox 16">
              <a:hlinkClick r:id="rId5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84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8215" name="组合 69"/>
          <p:cNvGrpSpPr/>
          <p:nvPr userDrawn="1"/>
        </p:nvGrpSpPr>
        <p:grpSpPr>
          <a:xfrm>
            <a:off x="2578100" y="6511925"/>
            <a:ext cx="479425" cy="307975"/>
            <a:chOff x="256436" y="1496671"/>
            <a:chExt cx="498149" cy="448446"/>
          </a:xfrm>
        </p:grpSpPr>
        <p:grpSp>
          <p:nvGrpSpPr>
            <p:cNvPr id="8216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54" name="矩形 53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5" name="矩形 54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0" name="TextBox 16">
              <a:hlinkClick r:id="rId6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8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8220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41" name="圆角矩形 40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8" name="等腰三角形 47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8223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8224" name="圆角矩形 55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225" name="等腰三角形 56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8226" name="圆角矩形 57">
            <a:hlinkClick r:id="rId7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lstStyle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227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rect l="0" t="0" r="0" b="0"/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60" name="圆角矩形 59">
            <a:hlinkClick r:id="rId7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乘号 60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230" name="图片 77" descr="图片3 副本副本.png">
            <a:hlinkClick r:id="rId7" action="ppaction://hlinksldjump"/>
          </p:cNvPr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32890" y="365578"/>
            <a:ext cx="4539360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 w="11430"/>
                <a:solidFill>
                  <a:srgbClr val="0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Communication Activities</a:t>
            </a:r>
            <a:endParaRPr kumimoji="0" lang="zh-CN" altLang="en-US" sz="3200" b="1" i="0" u="none" strike="noStrike" kern="1200" cap="none" spc="0" normalizeH="0" baseline="0" noProof="0" dirty="0">
              <a:ln w="11430"/>
              <a:solidFill>
                <a:srgbClr val="0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214438" y="628650"/>
            <a:ext cx="857250" cy="46038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20" name="图片 40" descr="Unit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9388" cy="931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2" name="矩形 41"/>
          <p:cNvSpPr/>
          <p:nvPr/>
        </p:nvSpPr>
        <p:spPr>
          <a:xfrm>
            <a:off x="6438900" y="628650"/>
            <a:ext cx="2705100" cy="66675"/>
          </a:xfrm>
          <a:prstGeom prst="rect">
            <a:avLst/>
          </a:prstGeom>
          <a:solidFill>
            <a:srgbClr val="04678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9375" y="973138"/>
            <a:ext cx="8972550" cy="54784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0" y="6540500"/>
            <a:ext cx="9144000" cy="317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 bwMode="auto">
          <a:xfrm>
            <a:off x="498713" y="101234"/>
            <a:ext cx="65063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5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55" name="TextBox 54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56" name="直接连接符 55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9229" name="图片 94" descr="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9" name="矩形 88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33" name="图片 91" descr="title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234" name="组合 69"/>
          <p:cNvGrpSpPr/>
          <p:nvPr userDrawn="1"/>
        </p:nvGrpSpPr>
        <p:grpSpPr>
          <a:xfrm>
            <a:off x="2082800" y="6519863"/>
            <a:ext cx="449263" cy="307975"/>
            <a:chOff x="256437" y="1509162"/>
            <a:chExt cx="467496" cy="448449"/>
          </a:xfrm>
        </p:grpSpPr>
        <p:grpSp>
          <p:nvGrpSpPr>
            <p:cNvPr id="9235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3" name="TextBox 16">
              <a:hlinkClick r:id="rId5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84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9239" name="组合 69"/>
          <p:cNvGrpSpPr/>
          <p:nvPr userDrawn="1"/>
        </p:nvGrpSpPr>
        <p:grpSpPr>
          <a:xfrm>
            <a:off x="2578100" y="6511925"/>
            <a:ext cx="479425" cy="307975"/>
            <a:chOff x="256436" y="1496671"/>
            <a:chExt cx="498149" cy="448446"/>
          </a:xfrm>
        </p:grpSpPr>
        <p:grpSp>
          <p:nvGrpSpPr>
            <p:cNvPr id="9240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1" name="TextBox 16">
              <a:hlinkClick r:id="rId6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8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9244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41" name="圆角矩形 40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等腰三角形 48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247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9248" name="圆角矩形 53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9249" name="等腰三角形 57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9250" name="圆角矩形 58">
            <a:hlinkClick r:id="rId7" tooltip="go back" action="ppaction://hlinksldjump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lstStyle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9251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rect l="0" t="0" r="0" b="0"/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61" name="圆角矩形 60">
            <a:hlinkClick r:id="rId7" tooltip="quit" action="ppaction://hlinksldjump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2" name="乘号 61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54" name="图片 77" descr="图片3 副本副本.png">
            <a:hlinkClick r:id="rId7" action="ppaction://hlinksldjump"/>
          </p:cNvPr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 cstate="print">
            <a:lum/>
          </a:blip>
          <a:srcRect/>
          <a:stretch>
            <a:fillRect t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矩形 42"/>
          <p:cNvSpPr/>
          <p:nvPr/>
        </p:nvSpPr>
        <p:spPr>
          <a:xfrm>
            <a:off x="1214438" y="682625"/>
            <a:ext cx="85725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5" name="图片 115" descr="Unit0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9388" cy="931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4" name="矩形 43"/>
          <p:cNvSpPr/>
          <p:nvPr/>
        </p:nvSpPr>
        <p:spPr>
          <a:xfrm flipV="1">
            <a:off x="6794500" y="681038"/>
            <a:ext cx="2349500" cy="4603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000232" y="434689"/>
            <a:ext cx="4972068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50" normalizeH="0" baseline="0" noProof="0" dirty="0">
                <a:ln w="11430">
                  <a:noFill/>
                </a:ln>
                <a:solidFill>
                  <a:srgbClr val="B2741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MEASURING  PERSONALITY</a:t>
            </a:r>
            <a:endParaRPr kumimoji="0" lang="zh-CN" altLang="en-US" sz="3200" b="1" i="0" u="none" strike="noStrike" kern="1200" cap="none" spc="50" normalizeH="0" baseline="0" noProof="0" dirty="0">
              <a:ln w="11430">
                <a:noFill/>
              </a:ln>
              <a:solidFill>
                <a:srgbClr val="B2741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 bwMode="auto">
          <a:xfrm>
            <a:off x="320913" y="109123"/>
            <a:ext cx="110758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1200" cap="none" spc="0" normalizeH="0" baseline="0" noProof="0" dirty="0">
                <a:ln w="18415" cmpd="sng">
                  <a:solidFill>
                    <a:srgbClr val="4E681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1.2</a:t>
            </a:r>
            <a:endParaRPr kumimoji="0" lang="zh-CN" altLang="en-US" sz="4000" b="1" i="0" u="none" strike="noStrike" kern="1200" cap="none" spc="0" normalizeH="0" baseline="0" noProof="0" dirty="0">
              <a:ln w="18415" cmpd="sng">
                <a:solidFill>
                  <a:srgbClr val="4E681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9" name="图片 43" descr="底2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6450013"/>
            <a:ext cx="9144000" cy="407987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080" name="组合 10"/>
          <p:cNvGrpSpPr/>
          <p:nvPr/>
        </p:nvGrpSpPr>
        <p:grpSpPr>
          <a:xfrm>
            <a:off x="7235825" y="6523038"/>
            <a:ext cx="2252663" cy="314325"/>
            <a:chOff x="6940498" y="6524700"/>
            <a:chExt cx="2338738" cy="569147"/>
          </a:xfrm>
        </p:grpSpPr>
        <p:sp>
          <p:nvSpPr>
            <p:cNvPr id="91" name="TextBox 90"/>
            <p:cNvSpPr txBox="1"/>
            <p:nvPr/>
          </p:nvSpPr>
          <p:spPr>
            <a:xfrm>
              <a:off x="6940498" y="6535761"/>
              <a:ext cx="1189796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92" name="直接连接符 91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7918565" y="6524700"/>
              <a:ext cx="1360671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b="1" i="0" u="none" strike="noStrike" kern="1200" cap="all" spc="0" normalizeH="0" baseline="0" noProof="0" dirty="0">
                  <a:ln w="0">
                    <a:solidFill>
                      <a:schemeClr val="tx1"/>
                    </a:solidFill>
                  </a:ln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uLnTx/>
                  <a:uFillTx/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i="0" u="none" strike="noStrike" kern="1200" cap="all" spc="0" normalizeH="0" baseline="0" noProof="0" dirty="0">
                <a:ln w="0">
                  <a:solidFill>
                    <a:schemeClr val="tx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3084" name="图片 94" descr="1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63500" y="6519863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7" name="矩形 116"/>
          <p:cNvSpPr/>
          <p:nvPr/>
        </p:nvSpPr>
        <p:spPr bwMode="auto">
          <a:xfrm>
            <a:off x="6791325" y="142875"/>
            <a:ext cx="928688" cy="3556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8" name="矩形 117"/>
          <p:cNvSpPr/>
          <p:nvPr/>
        </p:nvSpPr>
        <p:spPr bwMode="auto">
          <a:xfrm>
            <a:off x="7720013" y="142875"/>
            <a:ext cx="1293813" cy="3556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9" name="TextBox 118"/>
          <p:cNvSpPr txBox="1"/>
          <p:nvPr/>
        </p:nvSpPr>
        <p:spPr bwMode="auto">
          <a:xfrm>
            <a:off x="6855565" y="122463"/>
            <a:ext cx="857579" cy="3683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UNIT 1</a:t>
            </a:r>
            <a:endParaRPr kumimoji="0" lang="zh-CN" altLang="en-US" sz="18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88" name="图片 119" descr="title1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769225" y="169863"/>
            <a:ext cx="1276350" cy="30956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089" name="组合 69"/>
          <p:cNvGrpSpPr/>
          <p:nvPr userDrawn="1"/>
        </p:nvGrpSpPr>
        <p:grpSpPr>
          <a:xfrm>
            <a:off x="2082800" y="6519863"/>
            <a:ext cx="449263" cy="304800"/>
            <a:chOff x="256437" y="1509162"/>
            <a:chExt cx="467496" cy="443826"/>
          </a:xfrm>
        </p:grpSpPr>
        <p:grpSp>
          <p:nvGrpSpPr>
            <p:cNvPr id="3090" name="组合 13"/>
            <p:cNvGrpSpPr/>
            <p:nvPr userDrawn="1"/>
          </p:nvGrpSpPr>
          <p:grpSpPr>
            <a:xfrm>
              <a:off x="256437" y="1564640"/>
              <a:ext cx="409678" cy="314377"/>
              <a:chOff x="168372" y="1141796"/>
              <a:chExt cx="403587" cy="356875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239976" y="1141796"/>
                <a:ext cx="331983" cy="35687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168372" y="1141796"/>
                <a:ext cx="73232" cy="356875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0" name="TextBox 16">
              <a:hlinkClick r:id="rId7" tooltip="Language Referen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1216" y="1509162"/>
              <a:ext cx="442717" cy="44382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LR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094" name="组合 69"/>
          <p:cNvGrpSpPr/>
          <p:nvPr userDrawn="1"/>
        </p:nvGrpSpPr>
        <p:grpSpPr>
          <a:xfrm>
            <a:off x="2578100" y="6511925"/>
            <a:ext cx="479425" cy="304800"/>
            <a:chOff x="256436" y="1496671"/>
            <a:chExt cx="498149" cy="443823"/>
          </a:xfrm>
        </p:grpSpPr>
        <p:grpSp>
          <p:nvGrpSpPr>
            <p:cNvPr id="3095" name="组合 13"/>
            <p:cNvGrpSpPr/>
            <p:nvPr userDrawn="1"/>
          </p:nvGrpSpPr>
          <p:grpSpPr>
            <a:xfrm>
              <a:off x="256436" y="1563708"/>
              <a:ext cx="409076" cy="314374"/>
              <a:chOff x="168372" y="1140739"/>
              <a:chExt cx="402995" cy="356872"/>
            </a:xfrm>
          </p:grpSpPr>
          <p:sp>
            <p:nvSpPr>
              <p:cNvPr id="49" name="矩形 48"/>
              <p:cNvSpPr/>
              <p:nvPr/>
            </p:nvSpPr>
            <p:spPr>
              <a:xfrm>
                <a:off x="239871" y="1140739"/>
                <a:ext cx="331496" cy="3568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168372" y="1140739"/>
                <a:ext cx="73125" cy="356872"/>
              </a:xfrm>
              <a:prstGeom prst="rect">
                <a:avLst/>
              </a:prstGeom>
              <a:solidFill>
                <a:srgbClr val="046784"/>
              </a:solidFill>
              <a:ln>
                <a:solidFill>
                  <a:srgbClr val="04678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8" name="TextBox 16">
              <a:hlinkClick r:id="rId8" tooltip="Extra Practice" action="ppaction://hlinkfile"/>
            </p:cNvPr>
            <p:cNvSpPr txBox="1">
              <a:spLocks noChangeArrowheads="1"/>
            </p:cNvSpPr>
            <p:nvPr/>
          </p:nvSpPr>
          <p:spPr bwMode="auto">
            <a:xfrm>
              <a:off x="284478" y="1496671"/>
              <a:ext cx="470107" cy="4438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EP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099" name="组合 29"/>
          <p:cNvGrpSpPr/>
          <p:nvPr userDrawn="1"/>
        </p:nvGrpSpPr>
        <p:grpSpPr>
          <a:xfrm rot="-5400000">
            <a:off x="6003925" y="6572250"/>
            <a:ext cx="215900" cy="215900"/>
            <a:chOff x="6242050" y="6572250"/>
            <a:chExt cx="215900" cy="215900"/>
          </a:xfrm>
        </p:grpSpPr>
        <p:sp>
          <p:nvSpPr>
            <p:cNvPr id="39" name="圆角矩形 38">
              <a:hlinkClick r:id="" tooltip="backward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42050" y="6572250"/>
              <a:ext cx="215900" cy="215900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mpd="thinThick" algn="ctr">
              <a:solidFill>
                <a:srgbClr val="FFFFFF"/>
              </a:solidFill>
              <a:round/>
            </a:ln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" name="等腰三角形 45">
              <a:hlinkClick r:id="" action="ppaction://hlinkshowjump?jump=previousslide"/>
            </p:cNvPr>
            <p:cNvSpPr>
              <a:spLocks noChangeArrowheads="1"/>
            </p:cNvSpPr>
            <p:nvPr/>
          </p:nvSpPr>
          <p:spPr bwMode="auto">
            <a:xfrm>
              <a:off x="6291262" y="6596063"/>
              <a:ext cx="117475" cy="161925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/>
                </a:gs>
                <a:gs pos="35001">
                  <a:srgbClr val="E4FDC2"/>
                </a:gs>
                <a:gs pos="100000">
                  <a:srgbClr val="F5FFE6"/>
                </a:gs>
              </a:gsLst>
              <a:lin ang="16200000" scaled="1"/>
            </a:gradFill>
            <a:ln w="9525" algn="ctr">
              <a:solidFill>
                <a:srgbClr val="98B954"/>
              </a:solidFill>
              <a:miter lim="800000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 vert="eaVert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102" name="组合 34"/>
          <p:cNvGrpSpPr/>
          <p:nvPr userDrawn="1"/>
        </p:nvGrpSpPr>
        <p:grpSpPr>
          <a:xfrm rot="5400000">
            <a:off x="6643688" y="6572250"/>
            <a:ext cx="215900" cy="215900"/>
            <a:chOff x="5149850" y="4576230"/>
            <a:chExt cx="400050" cy="364066"/>
          </a:xfrm>
        </p:grpSpPr>
        <p:sp>
          <p:nvSpPr>
            <p:cNvPr id="3103" name="圆角矩形 50">
              <a:hlinkClick r:id="" tooltip="forward" action="ppaction://hlinkshowjump?jump=nextslide"/>
            </p:cNvPr>
            <p:cNvSpPr/>
            <p:nvPr userDrawn="1"/>
          </p:nvSpPr>
          <p:spPr>
            <a:xfrm>
              <a:off x="5149850" y="4576230"/>
              <a:ext cx="400050" cy="364066"/>
            </a:xfrm>
            <a:prstGeom prst="roundRect">
              <a:avLst>
                <a:gd name="adj" fmla="val 16667"/>
              </a:avLst>
            </a:prstGeom>
            <a:solidFill>
              <a:srgbClr val="046784"/>
            </a:solidFill>
            <a:ln w="25400" cap="flat" cmpd="thinThick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104" name="等腰三角形 51">
              <a:hlinkClick r:id="" action="ppaction://hlinkshowjump?jump=nextslide"/>
            </p:cNvPr>
            <p:cNvSpPr/>
            <p:nvPr userDrawn="1"/>
          </p:nvSpPr>
          <p:spPr>
            <a:xfrm>
              <a:off x="5241040" y="4637802"/>
              <a:ext cx="217674" cy="26769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AFDA7">
                    <a:alpha val="100000"/>
                  </a:srgbClr>
                </a:gs>
                <a:gs pos="35001">
                  <a:srgbClr val="E4FDC2">
                    <a:alpha val="100000"/>
                  </a:srgbClr>
                </a:gs>
                <a:gs pos="100000">
                  <a:srgbClr val="F5FFE6">
                    <a:alpha val="100000"/>
                  </a:srgbClr>
                </a:gs>
              </a:gsLst>
              <a:lin ang="16200000" scaled="1"/>
              <a:tileRect/>
            </a:gradFill>
            <a:ln w="9525" cap="flat" cmpd="sng">
              <a:solidFill>
                <a:srgbClr val="98B954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8"/>
                </a:srgbClr>
              </a:outerShdw>
            </a:effectLst>
          </p:spPr>
          <p:txBody>
            <a:bodyPr rot="10800000" vert="eaVert" anchor="ctr"/>
            <a:lstStyle/>
            <a:p>
              <a:pPr lvl="0" algn="ctr"/>
              <a:endParaRPr lang="zh-CN" altLang="en-US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105" name="圆角矩形 52">
            <a:hlinkClick r:id="" action="ppaction://noaction"/>
          </p:cNvPr>
          <p:cNvSpPr/>
          <p:nvPr userDrawn="1"/>
        </p:nvSpPr>
        <p:spPr>
          <a:xfrm rot="10800000">
            <a:off x="5688013" y="6569075"/>
            <a:ext cx="223837" cy="228600"/>
          </a:xfrm>
          <a:prstGeom prst="roundRect">
            <a:avLst>
              <a:gd name="adj" fmla="val 16667"/>
            </a:avLst>
          </a:prstGeom>
          <a:solidFill>
            <a:srgbClr val="046784"/>
          </a:solidFill>
          <a:ln w="25400" cap="flat" cmpd="thinThick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10800000" anchor="ctr"/>
          <a:lstStyle/>
          <a:p>
            <a:pPr lvl="0" algn="ctr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3106" name="环形箭头 70">
            <a:hlinkClick r:id="" action="ppaction://hlinkshowjump?jump=lastslideviewed"/>
          </p:cNvPr>
          <p:cNvSpPr/>
          <p:nvPr userDrawn="1"/>
        </p:nvSpPr>
        <p:spPr>
          <a:xfrm rot="10800000">
            <a:off x="5700713" y="6584950"/>
            <a:ext cx="179387" cy="179388"/>
          </a:xfrm>
          <a:custGeom>
            <a:avLst/>
            <a:gdLst/>
            <a:ahLst/>
            <a:cxnLst>
              <a:cxn ang="17694720">
                <a:pos x="142192" y="114450"/>
              </a:cxn>
              <a:cxn ang="0">
                <a:pos x="177153" y="72816"/>
              </a:cxn>
              <a:cxn ang="5898240">
                <a:pos x="147117" y="89694"/>
              </a:cxn>
              <a:cxn ang="11796480">
                <a:pos x="112612" y="72816"/>
              </a:cxn>
            </a:cxnLst>
            <a:rect l="0" t="0" r="0" b="0"/>
            <a:pathLst>
              <a:path w="261958" h="295589">
                <a:moveTo>
                  <a:pt x="223903" y="197239"/>
                </a:moveTo>
                <a:lnTo>
                  <a:pt x="223903" y="197239"/>
                </a:lnTo>
                <a:cubicBezTo>
                  <a:pt x="207283" y="239599"/>
                  <a:pt x="170969" y="266772"/>
                  <a:pt x="130979" y="266773"/>
                </a:cubicBezTo>
                <a:cubicBezTo>
                  <a:pt x="74555" y="266773"/>
                  <a:pt x="28815" y="213504"/>
                  <a:pt x="28815" y="147794"/>
                </a:cubicBezTo>
                <a:cubicBezTo>
                  <a:pt x="28815" y="82083"/>
                  <a:pt x="74555" y="28815"/>
                  <a:pt x="130979" y="28815"/>
                </a:cubicBezTo>
                <a:cubicBezTo>
                  <a:pt x="178204" y="28814"/>
                  <a:pt x="219274" y="66509"/>
                  <a:pt x="230313" y="119983"/>
                </a:cubicBezTo>
                <a:lnTo>
                  <a:pt x="258695" y="119984"/>
                </a:lnTo>
                <a:lnTo>
                  <a:pt x="214834" y="147795"/>
                </a:lnTo>
                <a:lnTo>
                  <a:pt x="164447" y="119984"/>
                </a:lnTo>
                <a:lnTo>
                  <a:pt x="192676" y="119984"/>
                </a:lnTo>
                <a:lnTo>
                  <a:pt x="192676" y="119983"/>
                </a:lnTo>
                <a:cubicBezTo>
                  <a:pt x="183333" y="87260"/>
                  <a:pt x="158646" y="65432"/>
                  <a:pt x="130979" y="65432"/>
                </a:cubicBezTo>
                <a:cubicBezTo>
                  <a:pt x="94778" y="65432"/>
                  <a:pt x="65432" y="102307"/>
                  <a:pt x="65432" y="147795"/>
                </a:cubicBezTo>
                <a:cubicBezTo>
                  <a:pt x="65432" y="193282"/>
                  <a:pt x="94778" y="230158"/>
                  <a:pt x="130979" y="230158"/>
                </a:cubicBezTo>
                <a:cubicBezTo>
                  <a:pt x="157302" y="230158"/>
                  <a:pt x="181072" y="210370"/>
                  <a:pt x="191337" y="179911"/>
                </a:cubicBezTo>
                <a:close/>
              </a:path>
            </a:pathLst>
          </a:custGeom>
          <a:gradFill rotWithShape="1">
            <a:gsLst>
              <a:gs pos="0">
                <a:srgbClr val="DAFDA7">
                  <a:alpha val="100000"/>
                </a:srgbClr>
              </a:gs>
              <a:gs pos="35001">
                <a:srgbClr val="E4FDC2">
                  <a:alpha val="100000"/>
                </a:srgbClr>
              </a:gs>
              <a:gs pos="100000">
                <a:srgbClr val="F5FFE6">
                  <a:alpha val="100000"/>
                </a:srgbClr>
              </a:gs>
            </a:gsLst>
            <a:lin ang="16200000" scaled="1"/>
            <a:tileRect/>
          </a:gradFill>
          <a:ln w="9525" cap="flat" cmpd="sng">
            <a:solidFill>
              <a:srgbClr val="98B954"/>
            </a:solidFill>
            <a:prstDash val="solid"/>
            <a:miter/>
            <a:headEnd type="none" w="med" len="med"/>
            <a:tailEnd type="none" w="med" len="med"/>
          </a:ln>
          <a:effectLst>
            <a:outerShdw dist="38100" dir="5400000" algn="t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55" name="圆角矩形 54">
            <a:hlinkClick r:id="" action="ppaction://noaction"/>
          </p:cNvPr>
          <p:cNvSpPr/>
          <p:nvPr/>
        </p:nvSpPr>
        <p:spPr>
          <a:xfrm>
            <a:off x="6950075" y="6570663"/>
            <a:ext cx="215900" cy="217488"/>
          </a:xfrm>
          <a:prstGeom prst="roundRect">
            <a:avLst/>
          </a:prstGeom>
          <a:solidFill>
            <a:srgbClr val="046784"/>
          </a:solidFill>
          <a:ln cmpd="thinThick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6" name="乘号 55">
            <a:hlinkClick r:id="" action="ppaction://hlinkshowjump?jump=lastslide"/>
          </p:cNvPr>
          <p:cNvSpPr/>
          <p:nvPr/>
        </p:nvSpPr>
        <p:spPr>
          <a:xfrm>
            <a:off x="6958013" y="6578600"/>
            <a:ext cx="180975" cy="176213"/>
          </a:xfrm>
          <a:prstGeom prst="mathMultiply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109" name="图片 77" descr="图片3 副本副本.png">
            <a:hlinkClick r:id="" action="ppaction://noaction"/>
          </p:cNvPr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6300788" y="6553200"/>
            <a:ext cx="266700" cy="2667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hyperlink" Target="extra1.pp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1.x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hyperlink" Target="ppt/slides/ppt/slides/ppt/slides/ppt/slides/pages/annotions/Director%20of%20the%20Month/text/autorun.exe" TargetMode="Externa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hyperlink" Target="ppt/slides/ppt/slides/ppt/slides/ppt/slides/pages/annotions/Director%20of%20the%20Month/text/autorun.exe" TargetMode="Externa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hyperlink" Target="ppt/slides/ppt/slides/ppt/slides/ppt/slides/pages/annotions/Director%20of%20the%20Month/text/autorun.exe" TargetMode="Externa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hyperlink" Target="ppt/slides/ppt/slides/ppt/slides/ppt/slides/pages/annotions/Director%20of%20the%20Month/text/autorun.ex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hyperlink" Target="ppt/slides/ppt/slides/ppt/slides/ppt/slides/pages/annotions/Director%20of%20the%20Month/text/autorun.exe" TargetMode="Externa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hyperlink" Target="ppt/slides/clipboard/slides/ppt/slides/ppt/slides/ppt/slides/pages/annotions/Director%20of%20the%20Month/text/autorun.exe" TargetMode="Externa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hyperlink" Target="ppt/slides/clipboard/slides/ppt/slides/ppt/slides/ppt/slides/pages/annotions/Director%20of%20the%20Month/text/autorun.exe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wmf"/><Relationship Id="rId3" Type="http://schemas.openxmlformats.org/officeDocument/2006/relationships/control" Target="../activeX/activeX1.xml"/><Relationship Id="rId2" Type="http://schemas.openxmlformats.org/officeDocument/2006/relationships/image" Target="../media/image9.png"/><Relationship Id="rId1" Type="http://schemas.openxmlformats.org/officeDocument/2006/relationships/hyperlink" Target="ppt/slides/ppt/slides/ppt/slides/ppt/slides/pages/annotions/track2.4/autorun.exe" TargetMode="Externa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hyperlink" Target="ppt/slides/ppt/slides/ppt/slides/ppt/slides/pages/annotions/track2.4/autorun.ex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05000" y="2062480"/>
            <a:ext cx="5652135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en-US" sz="3200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1.2 Measuring Personality</a:t>
            </a:r>
            <a:endParaRPr kumimoji="0" lang="en-US" sz="3200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7416" name="图片 31" descr="底2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6507163"/>
            <a:ext cx="9144000" cy="361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7" name="图片 30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00" y="6540500"/>
            <a:ext cx="1841500" cy="2921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7418" name="组合 10"/>
          <p:cNvGrpSpPr/>
          <p:nvPr/>
        </p:nvGrpSpPr>
        <p:grpSpPr>
          <a:xfrm>
            <a:off x="7216775" y="6543675"/>
            <a:ext cx="2251075" cy="314325"/>
            <a:chOff x="6928170" y="6518585"/>
            <a:chExt cx="2336709" cy="569094"/>
          </a:xfrm>
        </p:grpSpPr>
        <p:sp>
          <p:nvSpPr>
            <p:cNvPr id="35" name="TextBox 34"/>
            <p:cNvSpPr txBox="1"/>
            <p:nvPr/>
          </p:nvSpPr>
          <p:spPr>
            <a:xfrm>
              <a:off x="6928170" y="6518585"/>
              <a:ext cx="1189795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R="0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kumimoji="0" lang="zh-CN" altLang="en-US" sz="1400" b="1" kern="1200" cap="all" spc="0" normalizeH="0" baseline="0" noProof="0" dirty="0">
                  <a:ln w="0">
                    <a:solidFill>
                      <a:schemeClr val="tx1"/>
                    </a:solidFill>
                  </a:ln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latin typeface="+mn-lt"/>
                  <a:ea typeface="+mn-ea"/>
                  <a:cs typeface="+mn-cs"/>
                </a:rPr>
                <a:t>先锋英语</a:t>
              </a:r>
              <a:endParaRPr kumimoji="0" lang="zh-CN" altLang="en-US" sz="1400" b="1" kern="1200" cap="all" spc="0" normalizeH="0" baseline="0" noProof="0" dirty="0">
                <a:ln w="0">
                  <a:solidFill>
                    <a:schemeClr val="tx1"/>
                  </a:solidFill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36" name="直接连接符 35"/>
            <p:cNvCxnSpPr/>
            <p:nvPr/>
          </p:nvCxnSpPr>
          <p:spPr>
            <a:xfrm flipH="1">
              <a:off x="7894773" y="6609231"/>
              <a:ext cx="787" cy="3102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7904205" y="6529593"/>
              <a:ext cx="1360674" cy="55808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R="0" defTabSz="914400"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kumimoji="0" lang="zh-CN" altLang="en-US" sz="1400" b="1" kern="1200" cap="all" spc="0" normalizeH="0" baseline="0" noProof="0" dirty="0">
                  <a:ln w="0">
                    <a:solidFill>
                      <a:schemeClr val="tx1"/>
                    </a:solidFill>
                  </a:ln>
                  <a:effectLst>
                    <a:outerShdw blurRad="60007" dist="310007" dir="7680000" sy="30000" kx="1300200" algn="ctr" rotWithShape="0">
                      <a:prstClr val="black">
                        <a:alpha val="32000"/>
                      </a:prstClr>
                    </a:outerShdw>
                  </a:effectLst>
                  <a:latin typeface="+mn-lt"/>
                  <a:ea typeface="+mn-ea"/>
                  <a:cs typeface="+mn-cs"/>
                </a:rPr>
                <a:t>电子教案</a:t>
              </a:r>
              <a:endParaRPr kumimoji="0" lang="zh-CN" altLang="en-US" sz="1400" b="1" kern="1200" cap="all" spc="0" normalizeH="0" baseline="0" noProof="0" dirty="0">
                <a:ln w="0">
                  <a:solidFill>
                    <a:schemeClr val="tx1"/>
                  </a:solidFill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Box 6"/>
          <p:cNvSpPr txBox="1"/>
          <p:nvPr/>
        </p:nvSpPr>
        <p:spPr>
          <a:xfrm>
            <a:off x="563563" y="1184275"/>
            <a:ext cx="23574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 SPEAKING</a:t>
            </a:r>
            <a:endParaRPr lang="zh-CN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8370" name="TextBox 7"/>
          <p:cNvSpPr txBox="1"/>
          <p:nvPr/>
        </p:nvSpPr>
        <p:spPr>
          <a:xfrm>
            <a:off x="325438" y="1976438"/>
            <a:ext cx="6889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8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8371" name="TextBox 9"/>
          <p:cNvSpPr txBox="1"/>
          <p:nvPr/>
        </p:nvSpPr>
        <p:spPr>
          <a:xfrm>
            <a:off x="344488" y="1962150"/>
            <a:ext cx="8799512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Work with a partner to complete a text about Sigmund Freud. Take turns to ask and answer questions. Prepare your questions first.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8372" name="矩形 16"/>
          <p:cNvSpPr/>
          <p:nvPr/>
        </p:nvSpPr>
        <p:spPr>
          <a:xfrm>
            <a:off x="881063" y="3055938"/>
            <a:ext cx="42306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Student A: 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turn to                 .</a:t>
            </a:r>
            <a:endParaRPr lang="zh-CN" altLang="en-US" sz="24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58373" name="矩形 12"/>
          <p:cNvSpPr/>
          <p:nvPr/>
        </p:nvSpPr>
        <p:spPr>
          <a:xfrm>
            <a:off x="881063" y="3687763"/>
            <a:ext cx="4321175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Student B: 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turn to                 .</a:t>
            </a:r>
            <a:endParaRPr lang="zh-CN" altLang="en-US" sz="24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58374" name="矩形 13"/>
          <p:cNvSpPr/>
          <p:nvPr/>
        </p:nvSpPr>
        <p:spPr>
          <a:xfrm>
            <a:off x="881063" y="5118100"/>
            <a:ext cx="2460625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b: Sigmund Freud.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8375" name="矩形 14"/>
          <p:cNvSpPr/>
          <p:nvPr/>
        </p:nvSpPr>
        <p:spPr>
          <a:xfrm>
            <a:off x="881063" y="4406900"/>
            <a:ext cx="45593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a: Who was born on 6th May 1856?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46075" y="1143000"/>
            <a:ext cx="314325" cy="5715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647700" y="1143000"/>
            <a:ext cx="1790700" cy="5715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8378" name="矩形 10">
            <a:hlinkClick r:id="rId1" action="ppaction://hlinkpres?slideindex=1&amp;slidetitle="/>
          </p:cNvPr>
          <p:cNvSpPr/>
          <p:nvPr/>
        </p:nvSpPr>
        <p:spPr>
          <a:xfrm>
            <a:off x="3267075" y="3052763"/>
            <a:ext cx="1292225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400" u="sng">
                <a:solidFill>
                  <a:srgbClr val="99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page 158</a:t>
            </a:r>
            <a:endParaRPr lang="zh-CN" altLang="en-US" sz="2400" u="sng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8379" name="矩形 11">
            <a:hlinkClick r:id="rId1" action="ppaction://hlinkpres?slideindex=1&amp;slidetitle="/>
          </p:cNvPr>
          <p:cNvSpPr/>
          <p:nvPr/>
        </p:nvSpPr>
        <p:spPr>
          <a:xfrm>
            <a:off x="3267075" y="3684588"/>
            <a:ext cx="1292225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400" u="sng">
                <a:solidFill>
                  <a:srgbClr val="99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page 160</a:t>
            </a:r>
            <a:endParaRPr lang="zh-CN" altLang="en-US" sz="2400" u="sng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Box 6"/>
          <p:cNvSpPr txBox="1"/>
          <p:nvPr/>
        </p:nvSpPr>
        <p:spPr>
          <a:xfrm>
            <a:off x="563880" y="252730"/>
            <a:ext cx="17411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 READING</a:t>
            </a:r>
            <a:endParaRPr lang="zh-CN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0418" name="TextBox 7"/>
          <p:cNvSpPr txBox="1"/>
          <p:nvPr/>
        </p:nvSpPr>
        <p:spPr>
          <a:xfrm>
            <a:off x="345758" y="1024255"/>
            <a:ext cx="688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9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0419" name="TextBox 9"/>
          <p:cNvSpPr txBox="1"/>
          <p:nvPr/>
        </p:nvSpPr>
        <p:spPr>
          <a:xfrm>
            <a:off x="403225" y="1024255"/>
            <a:ext cx="833755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Read the introduction to the article. Who or what are the following?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0420" name="矩形 16"/>
          <p:cNvSpPr/>
          <p:nvPr/>
        </p:nvSpPr>
        <p:spPr>
          <a:xfrm>
            <a:off x="346075" y="1972945"/>
            <a:ext cx="25749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fi-FI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altLang="fi-FI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fi-FI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Hideo Nakata</a:t>
            </a:r>
            <a:endParaRPr lang="zh-CN" altLang="en-US" sz="2400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60421" name="矩形 12"/>
          <p:cNvSpPr/>
          <p:nvPr/>
        </p:nvSpPr>
        <p:spPr>
          <a:xfrm>
            <a:off x="346075" y="2880995"/>
            <a:ext cx="415480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2. </a:t>
            </a:r>
            <a:r>
              <a:rPr lang="en-US" altLang="zh-CN" sz="2400" b="1" i="1">
                <a:latin typeface="Times New Roman" panose="02020603050405020304" pitchFamily="18" charset="0"/>
                <a:ea typeface="宋体" panose="02010600030101010101" pitchFamily="2" charset="-122"/>
              </a:rPr>
              <a:t>Ring and Ring 2</a:t>
            </a:r>
            <a:endParaRPr lang="en-US" altLang="zh-CN" sz="2400" b="1" i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z="2400" b="1" i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z="2400" b="1" i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z="2400" b="1" i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i="1">
                <a:latin typeface="Times New Roman" panose="02020603050405020304" pitchFamily="18" charset="0"/>
                <a:ea typeface="宋体" panose="02010600030101010101" pitchFamily="2" charset="-122"/>
              </a:rPr>
              <a:t>4. Suzuki Koji</a:t>
            </a:r>
            <a:endParaRPr lang="zh-CN" altLang="en-US" sz="2400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346075" y="195580"/>
            <a:ext cx="314325" cy="5715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47700" y="195580"/>
            <a:ext cx="1657350" cy="5715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矩形 16"/>
          <p:cNvSpPr/>
          <p:nvPr/>
        </p:nvSpPr>
        <p:spPr>
          <a:xfrm>
            <a:off x="346075" y="3619500"/>
            <a:ext cx="30994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fi-FI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fi-FI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fi-FI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Reiko Asakawa</a:t>
            </a:r>
            <a:endParaRPr lang="fi-FI" altLang="zh-CN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63190" y="2034540"/>
            <a:ext cx="334645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a Japanese film director </a:t>
            </a:r>
            <a:endParaRPr lang="en-US" altLang="zh-CN" sz="2000" b="1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21000" y="2912745"/>
            <a:ext cx="568833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the films that made him internationally famous</a:t>
            </a:r>
            <a:endParaRPr lang="zh-CN" altLang="en-US" sz="2000"/>
          </a:p>
        </p:txBody>
      </p:sp>
      <p:sp>
        <p:nvSpPr>
          <p:cNvPr id="5" name="文本框 4"/>
          <p:cNvSpPr txBox="1"/>
          <p:nvPr/>
        </p:nvSpPr>
        <p:spPr>
          <a:xfrm>
            <a:off x="2921000" y="3665220"/>
            <a:ext cx="441960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the main character (a reporter) in </a:t>
            </a:r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Ring</a:t>
            </a:r>
            <a:endParaRPr lang="zh-CN" altLang="en-US" sz="2000"/>
          </a:p>
        </p:txBody>
      </p:sp>
      <p:sp>
        <p:nvSpPr>
          <p:cNvPr id="6" name="文本框 5"/>
          <p:cNvSpPr txBox="1"/>
          <p:nvPr/>
        </p:nvSpPr>
        <p:spPr>
          <a:xfrm>
            <a:off x="2414905" y="4450715"/>
            <a:ext cx="584263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the man who wrote the book that </a:t>
            </a:r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Ring was based on. </a:t>
            </a:r>
            <a:endParaRPr lang="zh-CN" altLang="en-US" sz="2000"/>
          </a:p>
        </p:txBody>
      </p:sp>
      <p:sp>
        <p:nvSpPr>
          <p:cNvPr id="7" name="文本框 6"/>
          <p:cNvSpPr txBox="1"/>
          <p:nvPr/>
        </p:nvSpPr>
        <p:spPr>
          <a:xfrm>
            <a:off x="563880" y="4961890"/>
            <a:ext cx="780605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>
                <a:solidFill>
                  <a:srgbClr val="0000FF"/>
                </a:solidFill>
                <a:latin typeface="Times New Roman" panose="02020603050405020304" pitchFamily="18" charset="0"/>
                <a:sym typeface="+mn-ea"/>
              </a:rPr>
              <a:t>Note: in Japanese, it is normal for the family name to precede the first name, i.e. in the text it says Koji Suzuki, in which Koji is his first name.</a:t>
            </a:r>
            <a:endParaRPr lang="en-US" altLang="zh-CN" sz="2000" b="1">
              <a:solidFill>
                <a:srgbClr val="0000FF"/>
              </a:solidFill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5" name="Picture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85763" y="2184400"/>
            <a:ext cx="6040437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66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3" y="1206500"/>
            <a:ext cx="8416925" cy="1022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2467" name="矩形 15"/>
          <p:cNvSpPr/>
          <p:nvPr/>
        </p:nvSpPr>
        <p:spPr>
          <a:xfrm>
            <a:off x="6527800" y="4149725"/>
            <a:ext cx="1941513" cy="36988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▲ </a:t>
            </a: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Hideo Nakata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62468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688" y="4495800"/>
            <a:ext cx="1743075" cy="120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385763" y="2940050"/>
            <a:ext cx="6134100" cy="337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This month we talk to </a:t>
            </a: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Hideo Nakata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the Japanese film-maker, who became</a:t>
            </a: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internationally famous when he directed two films, </a:t>
            </a:r>
            <a:r>
              <a:rPr kumimoji="0" lang="en-US" altLang="zh-CN" sz="2400" b="0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Ring 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and </a:t>
            </a:r>
            <a:r>
              <a:rPr kumimoji="0" lang="en-US" altLang="zh-CN" sz="2400" b="0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Ring 2 (both 1998).</a:t>
            </a:r>
            <a:endParaRPr kumimoji="0" lang="en-US" altLang="zh-CN" sz="24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Both films were the most successful horror films ever produced in Japan. Part of the reason for this is that the stories are very original and</a:t>
            </a: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creative.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2470" name="图片 15" descr="图片111.png">
            <a:hlinkClick r:id="rId4" action="ppaction://program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550" y="1162050"/>
            <a:ext cx="311150" cy="311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1" name="Picture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37325" y="2263775"/>
            <a:ext cx="1733550" cy="1866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2472" name="矩形 17"/>
          <p:cNvSpPr/>
          <p:nvPr/>
        </p:nvSpPr>
        <p:spPr>
          <a:xfrm>
            <a:off x="6489700" y="5734050"/>
            <a:ext cx="2927350" cy="584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1600">
                <a:latin typeface="Arial" panose="020B0604020202020204" pitchFamily="34" charset="0"/>
                <a:ea typeface="宋体" panose="02010600030101010101" pitchFamily="2" charset="-122"/>
              </a:rPr>
              <a:t>▲ </a:t>
            </a:r>
            <a:r>
              <a:rPr lang="en-US" altLang="zh-CN" sz="1600" b="1" err="1">
                <a:latin typeface="Arial" panose="020B0604020202020204" pitchFamily="34" charset="0"/>
                <a:ea typeface="宋体" panose="02010600030101010101" pitchFamily="2" charset="-122"/>
              </a:rPr>
              <a:t>Nanako</a:t>
            </a:r>
            <a:r>
              <a:rPr lang="en-US" altLang="zh-CN" sz="1600" b="1">
                <a:latin typeface="Arial" panose="020B0604020202020204" pitchFamily="34" charset="0"/>
                <a:ea typeface="宋体" panose="02010600030101010101" pitchFamily="2" charset="-122"/>
              </a:rPr>
              <a:t> Matsushima as Reiko </a:t>
            </a:r>
            <a:r>
              <a:rPr lang="en-US" altLang="zh-CN" sz="1600" b="1" err="1">
                <a:latin typeface="Arial" panose="020B0604020202020204" pitchFamily="34" charset="0"/>
                <a:ea typeface="宋体" panose="02010600030101010101" pitchFamily="2" charset="-122"/>
              </a:rPr>
              <a:t>Asakawa</a:t>
            </a:r>
            <a:r>
              <a:rPr lang="en-US" altLang="zh-CN" sz="1600" b="1">
                <a:latin typeface="Arial" panose="020B0604020202020204" pitchFamily="34" charset="0"/>
                <a:ea typeface="宋体" panose="02010600030101010101" pitchFamily="2" charset="-122"/>
              </a:rPr>
              <a:t> in </a:t>
            </a:r>
            <a:r>
              <a:rPr lang="en-US" altLang="zh-CN" sz="1600" b="1" i="1">
                <a:latin typeface="Arial" panose="020B0604020202020204" pitchFamily="34" charset="0"/>
                <a:ea typeface="宋体" panose="02010600030101010101" pitchFamily="2" charset="-122"/>
              </a:rPr>
              <a:t>Ring.</a:t>
            </a:r>
            <a:endParaRPr lang="zh-CN" altLang="en-US" sz="16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1313" y="1206500"/>
            <a:ext cx="8542338" cy="5067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4514" name="TextBox 9"/>
          <p:cNvSpPr txBox="1"/>
          <p:nvPr/>
        </p:nvSpPr>
        <p:spPr>
          <a:xfrm>
            <a:off x="393700" y="1260475"/>
            <a:ext cx="8223250" cy="4838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The </a:t>
            </a:r>
            <a:r>
              <a:rPr lang="en-US" altLang="zh-CN" sz="2400" i="1">
                <a:latin typeface="Times New Roman" panose="02020603050405020304" pitchFamily="18" charset="0"/>
                <a:ea typeface="宋体" panose="02010600030101010101" pitchFamily="2" charset="-122"/>
              </a:rPr>
              <a:t>Ring 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films</a:t>
            </a:r>
            <a:r>
              <a:rPr lang="en-US" altLang="zh-CN" sz="2400" i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are about a</a:t>
            </a:r>
            <a:r>
              <a:rPr lang="en-US" altLang="zh-CN" sz="2400" i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videotape that kills everyone exactly one week after they view it. In the first film a reporter, Reiko </a:t>
            </a:r>
            <a:r>
              <a:rPr lang="en-US" altLang="zh-CN" sz="2400" err="1">
                <a:latin typeface="Times New Roman" panose="02020603050405020304" pitchFamily="18" charset="0"/>
                <a:ea typeface="宋体" panose="02010600030101010101" pitchFamily="2" charset="-122"/>
              </a:rPr>
              <a:t>Asakawa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, tries to solve the mystery, but she also has only one week left to live after watching the film.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i="1">
                <a:latin typeface="Times New Roman" panose="02020603050405020304" pitchFamily="18" charset="0"/>
                <a:ea typeface="宋体" panose="02010600030101010101" pitchFamily="2" charset="-122"/>
              </a:rPr>
              <a:t>Ring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was a huge success because it showed the psychology and personalities of its main characters and it created an atmosphere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of tension and anticipation.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err="1">
                <a:latin typeface="Times New Roman" panose="02020603050405020304" pitchFamily="18" charset="0"/>
                <a:ea typeface="宋体" panose="02010600030101010101" pitchFamily="2" charset="-122"/>
              </a:rPr>
              <a:t>Asakawa’s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character transformation is astonishing </a:t>
            </a:r>
            <a:r>
              <a:rPr lang="en-US" altLang="zh-CN" sz="240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from a curious reporter investigating a story to a human being living in terror as she approaches almost certain death.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Nakata wants to create dramas with a touch of humanity. For him, films should be about the essential human emotions such as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tears, laughter and fear.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4515" name="图片 15" descr="图片111.png">
            <a:hlinkClick r:id="rId1" action="ppaction://program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" y="1150938"/>
            <a:ext cx="311150" cy="311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1313" y="1206500"/>
            <a:ext cx="8542338" cy="5067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6562" name="TextBox 9"/>
          <p:cNvSpPr txBox="1"/>
          <p:nvPr/>
        </p:nvSpPr>
        <p:spPr>
          <a:xfrm>
            <a:off x="393700" y="1117600"/>
            <a:ext cx="8223250" cy="52038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The film is based on a book written by Koji Suzuki. In the book, the main character is male, but in the film she is female. Nakata likes to make movies that focus on female personalities.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sz="2400" i="1" u="sng">
                <a:latin typeface="Times New Roman" panose="02020603050405020304" pitchFamily="18" charset="0"/>
                <a:ea typeface="宋体" panose="02010600030101010101" pitchFamily="2" charset="-122"/>
              </a:rPr>
              <a:t>Why did you become a director?</a:t>
            </a:r>
            <a:endParaRPr lang="en-US" altLang="zh-CN" sz="2400" i="1" u="sng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I began as a real movie fan and I just wanted to go on the other side of the screen. I became an assistant director at a film studio and then of course I gradually wanted to become a film director.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2_______________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i="1">
                <a:latin typeface="Times New Roman" panose="02020603050405020304" pitchFamily="18" charset="0"/>
                <a:ea typeface="宋体" panose="02010600030101010101" pitchFamily="2" charset="-122"/>
              </a:rPr>
              <a:t>Ring 2 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because I wanted to see it with a real audience.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3_______________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Oh </a:t>
            </a:r>
            <a:r>
              <a:rPr lang="en-US" altLang="zh-CN" sz="240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Walked out? No, I usually watch everything until the end.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4________________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Very difficult. Can I name a Japanese director? It’s Makino Masahiro. He made a lot of Yakuza movies.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6563" name="图片 15" descr="图片111.png">
            <a:hlinkClick r:id="rId1" action="ppaction://program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38" y="1162050"/>
            <a:ext cx="311150" cy="311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1313" y="1206500"/>
            <a:ext cx="8542338" cy="4652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8610" name="TextBox 9"/>
          <p:cNvSpPr txBox="1"/>
          <p:nvPr/>
        </p:nvSpPr>
        <p:spPr>
          <a:xfrm>
            <a:off x="393700" y="1233488"/>
            <a:ext cx="8223250" cy="44735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5________________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Hmm. No comment.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6________________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I can’t read them all, but for Japanese movies, I’ll read as many as I possibly can. But for American movies, like, I have to say reviews don’t matter that much </a:t>
            </a:r>
            <a:r>
              <a:rPr lang="en-US" altLang="zh-CN" sz="240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especially for horror movies.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It’s because the majority of my audience don’t read reviews.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7________________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I try my best in terms of my professional life. I always try to do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my best so I don’t have to regret. So I have no regrets.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8________________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Try to contact all my old friends.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8611" name="图片 15" descr="图片111.png">
            <a:hlinkClick r:id="rId1" action="ppaction://program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" y="1162050"/>
            <a:ext cx="311150" cy="311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Box 7"/>
          <p:cNvSpPr txBox="1"/>
          <p:nvPr/>
        </p:nvSpPr>
        <p:spPr>
          <a:xfrm>
            <a:off x="371475" y="1116013"/>
            <a:ext cx="6889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9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0658" name="TextBox 9"/>
          <p:cNvSpPr txBox="1"/>
          <p:nvPr/>
        </p:nvSpPr>
        <p:spPr>
          <a:xfrm>
            <a:off x="377825" y="1108075"/>
            <a:ext cx="784860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Read the rest of the                  . Fill the gaps 1–8 with these questions.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0661" name="矩形 13"/>
          <p:cNvSpPr/>
          <p:nvPr/>
        </p:nvSpPr>
        <p:spPr>
          <a:xfrm>
            <a:off x="869950" y="2105025"/>
            <a:ext cx="31972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1 What’s your biggest regret?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662" name="矩形 16"/>
          <p:cNvSpPr/>
          <p:nvPr/>
        </p:nvSpPr>
        <p:spPr>
          <a:xfrm>
            <a:off x="869950" y="2525713"/>
            <a:ext cx="4883150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2 What was the last movie you walked out of?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663" name="矩形 17"/>
          <p:cNvSpPr/>
          <p:nvPr/>
        </p:nvSpPr>
        <p:spPr>
          <a:xfrm>
            <a:off x="869950" y="2922588"/>
            <a:ext cx="36925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3 Why did you become a director?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664" name="矩形 18"/>
          <p:cNvSpPr/>
          <p:nvPr/>
        </p:nvSpPr>
        <p:spPr>
          <a:xfrm>
            <a:off x="869950" y="3367088"/>
            <a:ext cx="6935788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4 There are five minutes left till the end of the world </a:t>
            </a:r>
            <a:r>
              <a:rPr lang="en-US" altLang="zh-CN" sz="200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 what do     </a:t>
            </a:r>
            <a:endParaRPr lang="en-US" altLang="zh-CN" sz="20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   you do?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665" name="矩形 20"/>
          <p:cNvSpPr/>
          <p:nvPr/>
        </p:nvSpPr>
        <p:spPr>
          <a:xfrm>
            <a:off x="869950" y="4060825"/>
            <a:ext cx="40608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5 How seriously do you take reviews?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666" name="矩形 21"/>
          <p:cNvSpPr/>
          <p:nvPr/>
        </p:nvSpPr>
        <p:spPr>
          <a:xfrm>
            <a:off x="869950" y="4495800"/>
            <a:ext cx="5014913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6 What was the last movie that you paid to see?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667" name="矩形 22"/>
          <p:cNvSpPr/>
          <p:nvPr/>
        </p:nvSpPr>
        <p:spPr>
          <a:xfrm>
            <a:off x="869950" y="4937125"/>
            <a:ext cx="6824663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7 And which film-maker do you consider the most overrated?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668" name="矩形 23"/>
          <p:cNvSpPr/>
          <p:nvPr/>
        </p:nvSpPr>
        <p:spPr>
          <a:xfrm>
            <a:off x="869950" y="5405438"/>
            <a:ext cx="6369050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8 What film-maker do you consider the most underrated?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677" name="矩形 22">
            <a:hlinkClick r:id="rId1" action="ppaction://program"/>
          </p:cNvPr>
          <p:cNvSpPr/>
          <p:nvPr/>
        </p:nvSpPr>
        <p:spPr>
          <a:xfrm>
            <a:off x="3408363" y="1181100"/>
            <a:ext cx="1293812" cy="4000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000" b="1" u="sng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interview</a:t>
            </a:r>
            <a:endParaRPr lang="zh-CN" altLang="en-US" sz="2000" u="sng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1313" y="1206500"/>
            <a:ext cx="8542338" cy="5067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6562" name="TextBox 9"/>
          <p:cNvSpPr txBox="1"/>
          <p:nvPr/>
        </p:nvSpPr>
        <p:spPr>
          <a:xfrm>
            <a:off x="393700" y="1117600"/>
            <a:ext cx="8223250" cy="52038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The film is based on a book written by Koji Suzuki. In the book, the main character is male, but in the film she is female. Nakata likes to make movies that focus on female personalities.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en-US" altLang="zh-CN" sz="2400" i="1" u="sng">
                <a:latin typeface="Times New Roman" panose="02020603050405020304" pitchFamily="18" charset="0"/>
                <a:ea typeface="宋体" panose="02010600030101010101" pitchFamily="2" charset="-122"/>
              </a:rPr>
              <a:t>Why did you become a director?</a:t>
            </a:r>
            <a:endParaRPr lang="en-US" altLang="zh-CN" sz="2400" i="1" u="sng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I began as a real movie fan and I just wanted to go on the other side of the screen. I became an assistant director at a film studio and then of course I gradually wanted to become a film director.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2_______________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i="1">
                <a:latin typeface="Times New Roman" panose="02020603050405020304" pitchFamily="18" charset="0"/>
                <a:ea typeface="宋体" panose="02010600030101010101" pitchFamily="2" charset="-122"/>
              </a:rPr>
              <a:t>Ring 2 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because I wanted to see it with a real audience.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3_______________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Oh </a:t>
            </a:r>
            <a:r>
              <a:rPr lang="en-US" altLang="zh-CN" sz="240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Walked out? No, I usually watch everything until the end.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4________________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Very difficult. Can I name a Japanese director? It’s Makino Masahiro. He made a lot of Yakuza movies.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6563" name="图片 15" descr="图片111.png">
            <a:hlinkClick r:id="rId1" action="ppaction://program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38" y="1162050"/>
            <a:ext cx="311150" cy="311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0666" name="矩形 21"/>
          <p:cNvSpPr/>
          <p:nvPr/>
        </p:nvSpPr>
        <p:spPr>
          <a:xfrm>
            <a:off x="450850" y="3703320"/>
            <a:ext cx="5299075" cy="3987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 What was the last movie that you paid to see?</a:t>
            </a:r>
            <a:endParaRPr lang="en-US" altLang="zh-CN" sz="20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0662" name="矩形 16"/>
          <p:cNvSpPr/>
          <p:nvPr/>
        </p:nvSpPr>
        <p:spPr>
          <a:xfrm>
            <a:off x="450850" y="4430078"/>
            <a:ext cx="5122545" cy="39878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What was the last movie you walked out of?</a:t>
            </a:r>
            <a:endParaRPr lang="en-US" altLang="zh-CN" sz="20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0668" name="矩形 23"/>
          <p:cNvSpPr/>
          <p:nvPr/>
        </p:nvSpPr>
        <p:spPr>
          <a:xfrm>
            <a:off x="450850" y="5168583"/>
            <a:ext cx="6369050" cy="3987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 What film-maker do you consider the most underrated?</a:t>
            </a:r>
            <a:endParaRPr lang="en-US" altLang="zh-CN" sz="20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6" grpId="0" animBg="1"/>
      <p:bldP spid="70666" grpId="1" animBg="1"/>
      <p:bldP spid="70662" grpId="0" animBg="1"/>
      <p:bldP spid="70662" grpId="1" animBg="1"/>
      <p:bldP spid="70668" grpId="0" animBg="1"/>
      <p:bldP spid="7066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41313" y="1206500"/>
            <a:ext cx="8542338" cy="4652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8610" name="TextBox 9"/>
          <p:cNvSpPr txBox="1"/>
          <p:nvPr/>
        </p:nvSpPr>
        <p:spPr>
          <a:xfrm>
            <a:off x="393700" y="1233488"/>
            <a:ext cx="8223250" cy="44735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5________________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Hmm. No comment.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6________________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I can’t read them all, but for Japanese movies, I’ll read as many as I possibly can. But for American movies, like, I have to say reviews don’t matter that much </a:t>
            </a:r>
            <a:r>
              <a:rPr lang="en-US" altLang="zh-CN" sz="240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 especially for horror movies.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It’s because the majority of my audience don’t read reviews.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7________________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I try my best in terms of my professional life. I always try to do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my best so I don’t have to regret. So I have no regrets.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8________________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Try to contact all my old friends.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8611" name="图片 15" descr="图片111.png">
            <a:hlinkClick r:id="rId1" action="ppaction://program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" y="1162050"/>
            <a:ext cx="311150" cy="311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0667" name="矩形 22"/>
          <p:cNvSpPr/>
          <p:nvPr/>
        </p:nvSpPr>
        <p:spPr>
          <a:xfrm>
            <a:off x="393700" y="1233805"/>
            <a:ext cx="6824663" cy="39878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 And which film-maker do you consider the most overrated?</a:t>
            </a:r>
            <a:endParaRPr lang="en-US" altLang="zh-CN" sz="20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0665" name="矩形 20"/>
          <p:cNvSpPr/>
          <p:nvPr/>
        </p:nvSpPr>
        <p:spPr>
          <a:xfrm>
            <a:off x="393700" y="1956435"/>
            <a:ext cx="4228465" cy="39878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 How seriously do you take reviews?</a:t>
            </a:r>
            <a:endParaRPr lang="en-US" altLang="zh-CN" sz="20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0661" name="矩形 13"/>
          <p:cNvSpPr/>
          <p:nvPr/>
        </p:nvSpPr>
        <p:spPr>
          <a:xfrm>
            <a:off x="393700" y="3862705"/>
            <a:ext cx="3384550" cy="3987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What’s your biggest regret?</a:t>
            </a:r>
            <a:endParaRPr lang="en-US" altLang="zh-CN" sz="20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0664" name="矩形 18"/>
          <p:cNvSpPr/>
          <p:nvPr/>
        </p:nvSpPr>
        <p:spPr>
          <a:xfrm>
            <a:off x="393700" y="4888865"/>
            <a:ext cx="7945120" cy="3987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 There are five minutes left till the end of the world 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what do you do?</a:t>
            </a:r>
            <a:endParaRPr lang="en-US" altLang="zh-CN" sz="20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Box 6"/>
          <p:cNvSpPr txBox="1"/>
          <p:nvPr/>
        </p:nvSpPr>
        <p:spPr>
          <a:xfrm>
            <a:off x="563563" y="2735263"/>
            <a:ext cx="23574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 WRITING</a:t>
            </a:r>
            <a:endParaRPr lang="zh-CN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2706" name="TextBox 7"/>
          <p:cNvSpPr txBox="1"/>
          <p:nvPr/>
        </p:nvSpPr>
        <p:spPr>
          <a:xfrm>
            <a:off x="325438" y="1250950"/>
            <a:ext cx="688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9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2707" name="TextBox 9"/>
          <p:cNvSpPr txBox="1"/>
          <p:nvPr/>
        </p:nvSpPr>
        <p:spPr>
          <a:xfrm>
            <a:off x="325755" y="1250950"/>
            <a:ext cx="8799513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Why do you think he changed the main character from male to female?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72708" name="组合 8"/>
          <p:cNvGrpSpPr/>
          <p:nvPr/>
        </p:nvGrpSpPr>
        <p:grpSpPr>
          <a:xfrm>
            <a:off x="385763" y="2717800"/>
            <a:ext cx="1919287" cy="488950"/>
            <a:chOff x="385763" y="2717800"/>
            <a:chExt cx="1919287" cy="571500"/>
          </a:xfrm>
        </p:grpSpPr>
        <p:sp>
          <p:nvSpPr>
            <p:cNvPr id="12" name="矩形 11"/>
            <p:cNvSpPr/>
            <p:nvPr/>
          </p:nvSpPr>
          <p:spPr bwMode="auto">
            <a:xfrm>
              <a:off x="385763" y="2717800"/>
              <a:ext cx="274637" cy="571500"/>
            </a:xfrm>
            <a:prstGeom prst="rect">
              <a:avLst/>
            </a:prstGeom>
            <a:solidFill>
              <a:srgbClr val="046784"/>
            </a:solidFill>
            <a:ln>
              <a:solidFill>
                <a:srgbClr val="0467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47700" y="2717800"/>
              <a:ext cx="1657350" cy="571500"/>
            </a:xfrm>
            <a:prstGeom prst="rect">
              <a:avLst/>
            </a:prstGeom>
            <a:noFill/>
            <a:ln>
              <a:solidFill>
                <a:srgbClr val="0467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72711" name="TextBox 7"/>
          <p:cNvSpPr txBox="1"/>
          <p:nvPr/>
        </p:nvSpPr>
        <p:spPr>
          <a:xfrm>
            <a:off x="385763" y="3873500"/>
            <a:ext cx="688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10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2712" name="TextBox 9"/>
          <p:cNvSpPr txBox="1"/>
          <p:nvPr/>
        </p:nvSpPr>
        <p:spPr>
          <a:xfrm>
            <a:off x="385763" y="3917950"/>
            <a:ext cx="8416925" cy="13239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  Imagine you are going to meet a famous person, dead or alive (e.g. a famous leader in history, a film star, a pop star, a character in a book). Write down five questions you would like to ask them. Compare your questions with a partner.</a:t>
            </a:r>
            <a:endParaRPr lang="zh-CN" altLang="en-US" sz="2000" b="1" dirty="0">
              <a:latin typeface="Arial Unicode MS" pitchFamily="34" charset="-122"/>
              <a:ea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7"/>
          <p:cNvSpPr txBox="1"/>
          <p:nvPr/>
        </p:nvSpPr>
        <p:spPr>
          <a:xfrm>
            <a:off x="325438" y="1976438"/>
            <a:ext cx="6889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1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6082" name="TextBox 9"/>
          <p:cNvSpPr txBox="1"/>
          <p:nvPr/>
        </p:nvSpPr>
        <p:spPr>
          <a:xfrm>
            <a:off x="344488" y="1962150"/>
            <a:ext cx="8799512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0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How useful do you think the following are for judging a person’s character?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6083" name="矩形 16"/>
          <p:cNvSpPr/>
          <p:nvPr/>
        </p:nvSpPr>
        <p:spPr>
          <a:xfrm>
            <a:off x="881380" y="3043555"/>
            <a:ext cx="619760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华文新魏" panose="02010800040101010101" pitchFamily="2" charset="-122"/>
              </a:rPr>
              <a:t>personality tests      handwriting analysis</a:t>
            </a:r>
            <a:endParaRPr lang="en-US" altLang="zh-CN" sz="2400">
              <a:latin typeface="Times New Roman" panose="02020603050405020304" pitchFamily="18" charset="0"/>
              <a:ea typeface="华文新魏" panose="02010800040101010101" pitchFamily="2" charset="-122"/>
            </a:endParaRPr>
          </a:p>
          <a:p>
            <a:r>
              <a:rPr lang="en-US" altLang="zh-CN" sz="2400">
                <a:latin typeface="Times New Roman" panose="02020603050405020304" pitchFamily="18" charset="0"/>
                <a:ea typeface="华文新魏" panose="02010800040101010101" pitchFamily="2" charset="-122"/>
              </a:rPr>
              <a:t>star signs / horoscopes      interviews</a:t>
            </a:r>
            <a:endParaRPr lang="zh-CN" altLang="en-US" sz="2400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sp>
        <p:nvSpPr>
          <p:cNvPr id="46084" name="矩形 12"/>
          <p:cNvSpPr/>
          <p:nvPr/>
        </p:nvSpPr>
        <p:spPr>
          <a:xfrm>
            <a:off x="793750" y="1216025"/>
            <a:ext cx="42862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LISTENING AND SPEAKING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6085" name="TextBox 7"/>
          <p:cNvSpPr txBox="1"/>
          <p:nvPr/>
        </p:nvSpPr>
        <p:spPr>
          <a:xfrm>
            <a:off x="331788" y="4154488"/>
            <a:ext cx="6889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2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6086" name="TextBox 9"/>
          <p:cNvSpPr txBox="1"/>
          <p:nvPr/>
        </p:nvSpPr>
        <p:spPr>
          <a:xfrm>
            <a:off x="350838" y="4140200"/>
            <a:ext cx="8799512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00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Have you ever done a personality test? If so, why?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346075" y="1143000"/>
            <a:ext cx="301625" cy="5715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647700" y="1143000"/>
            <a:ext cx="4413250" cy="5715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47040" y="937260"/>
            <a:ext cx="647319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Director</a:t>
            </a:r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 of the month: </a:t>
            </a:r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  <a:sym typeface="+mn-ea"/>
              </a:rPr>
              <a:t>Hideo Nakata</a:t>
            </a:r>
            <a:endParaRPr lang="zh-CN" sz="32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  <a:p>
            <a:r>
              <a:rPr 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本月导演</a:t>
            </a: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——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中田秀夫</a:t>
            </a:r>
            <a:endParaRPr lang="zh-CN" altLang="en-US" sz="3200" b="1"/>
          </a:p>
        </p:txBody>
      </p:sp>
      <p:sp>
        <p:nvSpPr>
          <p:cNvPr id="2" name="文本框 1"/>
          <p:cNvSpPr txBox="1"/>
          <p:nvPr/>
        </p:nvSpPr>
        <p:spPr>
          <a:xfrm>
            <a:off x="447040" y="2069465"/>
            <a:ext cx="816673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This month we talk to Hideo Nakata, the Japanese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film-maker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, who became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internationally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famous when he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directed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two films, </a:t>
            </a:r>
            <a:r>
              <a:rPr lang="en-US" sz="2400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Ring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 and </a:t>
            </a:r>
            <a:r>
              <a:rPr lang="en-US" sz="2400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Ring 2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 (both 1998). Both films were the most successful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horror films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 ever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produced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in Japan. Part of the reason for this is that the stories are very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original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and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creative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.</a:t>
            </a:r>
            <a:endParaRPr lang="zh-CN" sz="24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  <a:p>
            <a:endParaRPr lang="zh-CN" sz="24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  <a:p>
            <a:r>
              <a:rPr lang="zh-CN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本月与我们对话的是日本制片人中田秀夫。中田先生于</a:t>
            </a:r>
            <a:endParaRPr lang="zh-CN" sz="24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  <a:p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1998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年导演了《午夜凶铃》和《午夜凶铃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2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》，这两部影片使他获得了国际声誉。两部影片之所以成为最成功的日产恐怖电影，部分原因是这两部影片的故事情节具有非常强的原创性和创造性。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1766570" y="123825"/>
            <a:ext cx="295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汉语译文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28625" y="988060"/>
            <a:ext cx="842454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The </a:t>
            </a:r>
            <a:r>
              <a:rPr lang="en-US" sz="2400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Ring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 films are about a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videotape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that kills everyone exactly one week after they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view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it. In the first film a reporter, Reiko Asakawa, tries to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solve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the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mystery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, but she also has only one week left to live after watching the film.</a:t>
            </a:r>
            <a:endParaRPr lang="zh-CN" sz="24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  <a:p>
            <a:endParaRPr lang="zh-CN" sz="24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  <a:p>
            <a:r>
              <a:rPr lang="zh-CN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《午夜凶铃》系列电影讲的是一本录影带。每一个观看过这本录影带的人都会在刚好一周后死亡。在《午夜凶铃》的第一部中，记者武藤兰（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  <a:sym typeface="+mn-ea"/>
              </a:rPr>
              <a:t>Reiko Asakawa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）竭力解开这一谜团。然而，在观看了该录影带后，她的生命也仅剩一周了。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74345" y="1014730"/>
            <a:ext cx="814895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 i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Ring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 was a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huge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success because it showed the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psychology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and personalities of its main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characters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and it created an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atmosphere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of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tension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and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anticipation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.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Asakawa’s character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transformation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is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astonishing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— from a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curious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reporter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investigating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 story to a human being living in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terror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as she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approaches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almost certain death.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 </a:t>
            </a:r>
            <a:endParaRPr lang="zh-CN" sz="24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  <a:p>
            <a:endParaRPr lang="zh-CN" sz="24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  <a:p>
            <a:r>
              <a:rPr lang="zh-CN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《午夜凶铃》的巨大成功源于它展现了其各个主要人物的心理状态和性格特征，创造了一种紧张和预感</a:t>
            </a:r>
            <a:r>
              <a:rPr lang="zh-CN" sz="2400">
                <a:solidFill>
                  <a:srgbClr val="FF0000"/>
                </a:solidFill>
                <a:latin typeface="Times New Roman" panose="02020603050405020304" pitchFamily="18" charset="0"/>
                <a:cs typeface="Cambria" panose="02040503050406030204" charset="0"/>
              </a:rPr>
              <a:t>不测</a:t>
            </a:r>
            <a:r>
              <a:rPr lang="zh-CN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的气氛。武藤兰最初是一名充满好奇的、调查故事的记者，在死亡临近的瞬间转变成生活在恐怖之中的人，这种角色变化令人震惊不已。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65455" y="966470"/>
            <a:ext cx="821309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Nakata wants to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create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dramas with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a touch of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humanity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. For him, films should be about the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essential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human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emotions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such as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tears, laughter and fear.</a:t>
            </a:r>
            <a:endParaRPr lang="zh-CN" sz="24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  <a:p>
            <a:r>
              <a:rPr lang="zh-CN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中田秀夫想创作一些展现人性的影视剧。在他看来，电影应该表现诸如泪水、欢笑、恐惧等基本的人类情感。</a:t>
            </a: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  <a:p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 </a:t>
            </a: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Cambria" panose="02040503050406030204" charset="0"/>
            </a:endParaRPr>
          </a:p>
          <a:p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The film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is based on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 a book written by Koji Suzuki. In the book, the main character is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male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, but in the film she is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female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. Nakata likes to make movies that </a:t>
            </a: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focus on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Cambria" panose="02040503050406030204" charset="0"/>
              </a:rPr>
              <a:t> female personalities.</a:t>
            </a:r>
            <a:endParaRPr lang="zh-CN" sz="24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  <a:p>
            <a:r>
              <a:rPr lang="zh-CN" sz="2400">
                <a:solidFill>
                  <a:srgbClr val="000000"/>
                </a:solidFill>
                <a:latin typeface="Times New Roman" panose="02020603050405020304" pitchFamily="18" charset="0"/>
                <a:cs typeface="Cambria" panose="02040503050406030204" charset="0"/>
              </a:rPr>
              <a:t>该电影基于铃木光司的小说。但小说中的主角是一名男子，而在电影中却是一位女性。中田喜欢拍摄以女性为主题的电影。</a:t>
            </a:r>
            <a:endParaRPr lang="zh-CN" sz="2400">
              <a:solidFill>
                <a:srgbClr val="000000"/>
              </a:solidFill>
              <a:latin typeface="Times New Roman" panose="02020603050405020304" pitchFamily="18" charset="0"/>
              <a:cs typeface="Cambria" panose="02040503050406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Box 10"/>
          <p:cNvSpPr txBox="1"/>
          <p:nvPr/>
        </p:nvSpPr>
        <p:spPr>
          <a:xfrm>
            <a:off x="868363" y="2859088"/>
            <a:ext cx="6462712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1 things that psychometric tests measure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8130" name="TextBox 12"/>
          <p:cNvSpPr txBox="1"/>
          <p:nvPr/>
        </p:nvSpPr>
        <p:spPr>
          <a:xfrm>
            <a:off x="868363" y="3430588"/>
            <a:ext cx="5667375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2 the first tests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8131" name="TextBox 13"/>
          <p:cNvSpPr txBox="1"/>
          <p:nvPr/>
        </p:nvSpPr>
        <p:spPr>
          <a:xfrm>
            <a:off x="868363" y="3963988"/>
            <a:ext cx="481965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3 problems with personality tests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8132" name="TextBox 14"/>
          <p:cNvSpPr txBox="1"/>
          <p:nvPr/>
        </p:nvSpPr>
        <p:spPr>
          <a:xfrm>
            <a:off x="868363" y="4535488"/>
            <a:ext cx="5819775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4 the Myers-Briggs test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8133" name="TextBox 18"/>
          <p:cNvSpPr txBox="1"/>
          <p:nvPr/>
        </p:nvSpPr>
        <p:spPr>
          <a:xfrm>
            <a:off x="868363" y="5145088"/>
            <a:ext cx="596265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5 the future of personality tests</a:t>
            </a:r>
            <a:endParaRPr lang="en-US" altLang="zh-CN" sz="24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8134" name="TextBox 7"/>
          <p:cNvSpPr txBox="1"/>
          <p:nvPr/>
        </p:nvSpPr>
        <p:spPr>
          <a:xfrm>
            <a:off x="349250" y="1250950"/>
            <a:ext cx="688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0750" y="1400175"/>
            <a:ext cx="495300" cy="2603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2.4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136" name="TextBox 9"/>
          <p:cNvSpPr txBox="1"/>
          <p:nvPr/>
        </p:nvSpPr>
        <p:spPr>
          <a:xfrm>
            <a:off x="374650" y="1349375"/>
            <a:ext cx="8583613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               Listen to an interview with Dr Frank Partridge, an expert in psychometrics (the measurement of intelligence and personal qualities). Tick (✓) the topics covered in the interview.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588250" y="2895600"/>
            <a:ext cx="4889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✓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588250" y="3384550"/>
            <a:ext cx="4889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✓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588250" y="4629150"/>
            <a:ext cx="4889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✓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7258435" y="5858554"/>
            <a:ext cx="785816" cy="357188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8126859" y="5861434"/>
            <a:ext cx="785818" cy="357188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8142" name="图片 19" descr="55.png">
            <a:hlinkClick r:id="rId1" action="ppaction://program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51675" y="2016125"/>
            <a:ext cx="889000" cy="306388"/>
          </a:xfrm>
          <a:prstGeom prst="rect">
            <a:avLst/>
          </a:prstGeom>
          <a:noFill/>
          <a:ln w="9525">
            <a:noFill/>
          </a:ln>
        </p:spPr>
      </p:pic>
    </p:spTree>
    <p:controls>
      <mc:AlternateContent xmlns:mc="http://schemas.openxmlformats.org/markup-compatibility/2006">
        <mc:Choice xmlns:v="urn:schemas-microsoft-com:vml" Requires="v">
          <p:control spid="1026" name="" r:id="rId3" imgW="539750" imgH="360362"/>
        </mc:Choice>
        <mc:Fallback>
          <p:control name="" r:id="rId3" imgW="539750" imgH="360362">
            <p:pic>
              <p:nvPicPr>
                <p:cNvPr id="0" name="ShockwaveFlash1"/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466850" y="1373188"/>
                  <a:ext cx="539750" cy="360363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Box 7"/>
          <p:cNvSpPr txBox="1"/>
          <p:nvPr/>
        </p:nvSpPr>
        <p:spPr>
          <a:xfrm>
            <a:off x="461963" y="0"/>
            <a:ext cx="68897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32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0178" name="TextBox 8"/>
          <p:cNvSpPr txBox="1"/>
          <p:nvPr/>
        </p:nvSpPr>
        <p:spPr>
          <a:xfrm>
            <a:off x="341313" y="139383"/>
            <a:ext cx="8767762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        Listen again and complete the questions that the interviewer asks.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0179" name="TextBox 9"/>
          <p:cNvSpPr txBox="1"/>
          <p:nvPr/>
        </p:nvSpPr>
        <p:spPr>
          <a:xfrm>
            <a:off x="873125" y="1739900"/>
            <a:ext cx="7170738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1 What exactly _____ psychometrics _____ ?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0180" name="TextBox 10"/>
          <p:cNvSpPr txBox="1"/>
          <p:nvPr/>
        </p:nvSpPr>
        <p:spPr>
          <a:xfrm>
            <a:off x="884238" y="2362200"/>
            <a:ext cx="73485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2 How _____ psychometric testing _____ ?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0181" name="TextBox 11"/>
          <p:cNvSpPr txBox="1"/>
          <p:nvPr/>
        </p:nvSpPr>
        <p:spPr>
          <a:xfrm>
            <a:off x="873125" y="2984500"/>
            <a:ext cx="6008688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3 _____ useful _____ the tests?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0182" name="TextBox 12"/>
          <p:cNvSpPr txBox="1"/>
          <p:nvPr/>
        </p:nvSpPr>
        <p:spPr>
          <a:xfrm>
            <a:off x="873125" y="3651250"/>
            <a:ext cx="4302125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4 _____ they reliable?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0183" name="TextBox 9"/>
          <p:cNvSpPr txBox="1"/>
          <p:nvPr/>
        </p:nvSpPr>
        <p:spPr>
          <a:xfrm>
            <a:off x="881063" y="4362450"/>
            <a:ext cx="75009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5 What _____ personality tests _____ you about a person?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0184" name="TextBox 10"/>
          <p:cNvSpPr txBox="1"/>
          <p:nvPr/>
        </p:nvSpPr>
        <p:spPr>
          <a:xfrm>
            <a:off x="892175" y="4984750"/>
            <a:ext cx="66427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6 _____ you _____ any of these tests yourself?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0185" name="TextBox 11"/>
          <p:cNvSpPr txBox="1"/>
          <p:nvPr/>
        </p:nvSpPr>
        <p:spPr>
          <a:xfrm>
            <a:off x="881063" y="5695950"/>
            <a:ext cx="6008687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7 What _____ you ________ on at the moment?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7293259" y="6431253"/>
            <a:ext cx="751176" cy="357190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8232801" y="6431592"/>
            <a:ext cx="751178" cy="357192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834005" y="1798320"/>
            <a:ext cx="395541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does 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</a:t>
            </a:r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mean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912620" y="2420620"/>
            <a:ext cx="424624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did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        </a:t>
            </a:r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start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285240" y="3042920"/>
            <a:ext cx="227012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How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</a:t>
            </a:r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are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299210" y="3709670"/>
            <a:ext cx="61341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Are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041525" y="4420870"/>
            <a:ext cx="337058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can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</a:t>
            </a:r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tell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190943" y="5043170"/>
            <a:ext cx="7572375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Have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</a:t>
            </a:r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taken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000885" y="5754370"/>
            <a:ext cx="266509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are</a:t>
            </a:r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</a:t>
            </a:r>
            <a:r>
              <a:rPr lang="en-US" altLang="zh-CN" sz="2000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working</a:t>
            </a:r>
            <a:endParaRPr lang="zh-CN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0195" name="图片 19" descr="55.png">
            <a:hlinkClick r:id="rId1" action="ppaction://program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9210" y="534988"/>
            <a:ext cx="849313" cy="3063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6" grpId="0"/>
      <p:bldP spid="16" grpId="1"/>
      <p:bldP spid="17" grpId="0"/>
      <p:bldP spid="17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Box 7"/>
          <p:cNvSpPr txBox="1"/>
          <p:nvPr/>
        </p:nvSpPr>
        <p:spPr>
          <a:xfrm>
            <a:off x="325438" y="1531938"/>
            <a:ext cx="6889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4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2226" name="TextBox 9"/>
          <p:cNvSpPr txBox="1"/>
          <p:nvPr/>
        </p:nvSpPr>
        <p:spPr>
          <a:xfrm>
            <a:off x="344488" y="1517650"/>
            <a:ext cx="8799512" cy="823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Look at the questions you completed in Exercise 3b. Which tense is used in each question?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2227" name="矩形 12"/>
          <p:cNvSpPr/>
          <p:nvPr/>
        </p:nvSpPr>
        <p:spPr>
          <a:xfrm>
            <a:off x="594043" y="282575"/>
            <a:ext cx="3995737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GRAMMAR: question forms</a:t>
            </a:r>
            <a:endParaRPr lang="zh-CN" alt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340043" y="219075"/>
            <a:ext cx="261938" cy="571500"/>
          </a:xfrm>
          <a:prstGeom prst="rect">
            <a:avLst/>
          </a:prstGeom>
          <a:solidFill>
            <a:srgbClr val="046784"/>
          </a:solidFill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602615" y="219075"/>
            <a:ext cx="4013200" cy="571500"/>
          </a:xfrm>
          <a:prstGeom prst="rect">
            <a:avLst/>
          </a:prstGeom>
          <a:noFill/>
          <a:ln>
            <a:solidFill>
              <a:srgbClr val="0467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86080" y="2444750"/>
            <a:ext cx="6219825" cy="35134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344795" y="2444750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olidFill>
                  <a:srgbClr val="0000FF"/>
                </a:solidFill>
              </a:rPr>
              <a:t>present simple</a:t>
            </a:r>
            <a:endParaRPr lang="zh-CN" altLang="en-US" sz="2000" b="1">
              <a:solidFill>
                <a:srgbClr val="0000FF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344795" y="2992120"/>
            <a:ext cx="208597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past simple</a:t>
            </a:r>
            <a:endParaRPr lang="en-US" altLang="en-US" sz="2000" b="1">
              <a:solidFill>
                <a:srgbClr val="0000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40175" y="3390900"/>
            <a:ext cx="266573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present simple</a:t>
            </a:r>
            <a:endParaRPr lang="en-US" altLang="en-US" sz="2000" b="1">
              <a:solidFill>
                <a:srgbClr val="0000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48000" y="3926205"/>
            <a:ext cx="288099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present simple</a:t>
            </a:r>
            <a:endParaRPr lang="en-US" altLang="en-US" sz="2000" b="1">
              <a:solidFill>
                <a:srgbClr val="0000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605905" y="4493895"/>
            <a:ext cx="213995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present simple</a:t>
            </a:r>
            <a:endParaRPr lang="en-US" altLang="en-US" sz="2000" b="1">
              <a:solidFill>
                <a:srgbClr val="0000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41645" y="4969510"/>
            <a:ext cx="239966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present perfect</a:t>
            </a:r>
            <a:endParaRPr lang="en-US" altLang="en-US" sz="2000" b="1">
              <a:solidFill>
                <a:srgbClr val="0000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541645" y="5559425"/>
            <a:ext cx="2609215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present continuous</a:t>
            </a:r>
            <a:endParaRPr lang="en-US" altLang="en-US" sz="2000" b="1">
              <a:solidFill>
                <a:srgbClr val="0000FF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00" grpId="0"/>
      <p:bldP spid="100" grpId="1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Box 7"/>
          <p:cNvSpPr txBox="1"/>
          <p:nvPr/>
        </p:nvSpPr>
        <p:spPr>
          <a:xfrm>
            <a:off x="288925" y="1032510"/>
            <a:ext cx="6889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28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5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2229" name="TextBox 9"/>
          <p:cNvSpPr txBox="1"/>
          <p:nvPr/>
        </p:nvSpPr>
        <p:spPr>
          <a:xfrm>
            <a:off x="393700" y="1032193"/>
            <a:ext cx="8799513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Are these statements about question formation true or false?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2230" name="矩形 15"/>
          <p:cNvSpPr/>
          <p:nvPr/>
        </p:nvSpPr>
        <p:spPr>
          <a:xfrm>
            <a:off x="881063" y="1685925"/>
            <a:ext cx="80025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1 In questions with the verb </a:t>
            </a:r>
            <a:r>
              <a:rPr lang="en-US" altLang="zh-CN" sz="2000" i="1">
                <a:latin typeface="Times New Roman" panose="02020603050405020304" pitchFamily="18" charset="0"/>
                <a:ea typeface="宋体" panose="02010600030101010101" pitchFamily="2" charset="-122"/>
              </a:rPr>
              <a:t>to be, we put the verb 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before the subject.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2231" name="矩形 18"/>
          <p:cNvSpPr/>
          <p:nvPr/>
        </p:nvSpPr>
        <p:spPr>
          <a:xfrm>
            <a:off x="881380" y="2222500"/>
            <a:ext cx="749363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2 In present simple questions (except with </a:t>
            </a:r>
            <a:r>
              <a:rPr lang="en-US" altLang="zh-CN" sz="2000" i="1">
                <a:latin typeface="Times New Roman" panose="02020603050405020304" pitchFamily="18" charset="0"/>
                <a:ea typeface="宋体" panose="02010600030101010101" pitchFamily="2" charset="-122"/>
              </a:rPr>
              <a:t>to be), we 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use the auxiliary verb </a:t>
            </a:r>
            <a:r>
              <a:rPr lang="en-US" altLang="zh-CN" sz="2000" i="1">
                <a:latin typeface="Times New Roman" panose="02020603050405020304" pitchFamily="18" charset="0"/>
                <a:ea typeface="宋体" panose="02010600030101010101" pitchFamily="2" charset="-122"/>
              </a:rPr>
              <a:t>do / does.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2232" name="矩形 19"/>
          <p:cNvSpPr/>
          <p:nvPr/>
        </p:nvSpPr>
        <p:spPr>
          <a:xfrm>
            <a:off x="881063" y="2886075"/>
            <a:ext cx="80025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3 In past simple questions, we use the auxiliary verb </a:t>
            </a:r>
            <a:r>
              <a:rPr lang="en-US" altLang="zh-CN" sz="2000" i="1">
                <a:latin typeface="Times New Roman" panose="02020603050405020304" pitchFamily="18" charset="0"/>
                <a:ea typeface="宋体" panose="02010600030101010101" pitchFamily="2" charset="-122"/>
              </a:rPr>
              <a:t>has / have.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2233" name="矩形 22"/>
          <p:cNvSpPr/>
          <p:nvPr/>
        </p:nvSpPr>
        <p:spPr>
          <a:xfrm>
            <a:off x="881063" y="3375025"/>
            <a:ext cx="80025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4 In present continuous questions, we put </a:t>
            </a:r>
            <a:r>
              <a:rPr lang="en-US" altLang="zh-CN" sz="2000" i="1">
                <a:latin typeface="Times New Roman" panose="02020603050405020304" pitchFamily="18" charset="0"/>
                <a:ea typeface="宋体" panose="02010600030101010101" pitchFamily="2" charset="-122"/>
              </a:rPr>
              <a:t>do / does 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before the subject.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2234" name="矩形 23"/>
          <p:cNvSpPr/>
          <p:nvPr/>
        </p:nvSpPr>
        <p:spPr>
          <a:xfrm>
            <a:off x="881063" y="3863975"/>
            <a:ext cx="80025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5 In present perfect questions, we put </a:t>
            </a:r>
            <a:r>
              <a:rPr lang="en-US" altLang="zh-CN" sz="2000" i="1">
                <a:latin typeface="Times New Roman" panose="02020603050405020304" pitchFamily="18" charset="0"/>
                <a:ea typeface="宋体" panose="02010600030101010101" pitchFamily="2" charset="-122"/>
              </a:rPr>
              <a:t>has / have 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before the subject.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8109707" y="5527285"/>
            <a:ext cx="785816" cy="357190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8095424" y="5961058"/>
            <a:ext cx="785818" cy="357192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8608" y="1625600"/>
            <a:ext cx="495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T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8608" y="2203450"/>
            <a:ext cx="495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F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8608" y="2825750"/>
            <a:ext cx="495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F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8608" y="3371850"/>
            <a:ext cx="495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F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8608" y="3833813"/>
            <a:ext cx="495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T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Box 3"/>
          <p:cNvSpPr txBox="1"/>
          <p:nvPr/>
        </p:nvSpPr>
        <p:spPr>
          <a:xfrm>
            <a:off x="334963" y="1108075"/>
            <a:ext cx="688975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3200" b="1" dirty="0">
                <a:solidFill>
                  <a:srgbClr val="4E681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4274" name="TextBox 4"/>
          <p:cNvSpPr txBox="1"/>
          <p:nvPr/>
        </p:nvSpPr>
        <p:spPr>
          <a:xfrm>
            <a:off x="341313" y="1206500"/>
            <a:ext cx="8534400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Look at these sentences and answer the questions.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4275" name="TextBox 6"/>
          <p:cNvSpPr txBox="1"/>
          <p:nvPr/>
        </p:nvSpPr>
        <p:spPr>
          <a:xfrm>
            <a:off x="877888" y="1679575"/>
            <a:ext cx="6203950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a) Who designed the Stanford-</a:t>
            </a:r>
            <a:r>
              <a:rPr lang="en-US" altLang="zh-CN" sz="2000" err="1">
                <a:latin typeface="Times New Roman" panose="02020603050405020304" pitchFamily="18" charset="0"/>
                <a:ea typeface="宋体" panose="02010600030101010101" pitchFamily="2" charset="-122"/>
              </a:rPr>
              <a:t>Binet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 test?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276" name="TextBox 7"/>
          <p:cNvSpPr txBox="1"/>
          <p:nvPr/>
        </p:nvSpPr>
        <p:spPr>
          <a:xfrm>
            <a:off x="869633" y="2076450"/>
            <a:ext cx="6959600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altLang="zh-CN" sz="200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 Alfred </a:t>
            </a:r>
            <a:r>
              <a:rPr lang="en-US" altLang="zh-CN" sz="2000" err="1">
                <a:latin typeface="Times New Roman" panose="02020603050405020304" pitchFamily="18" charset="0"/>
                <a:ea typeface="宋体" panose="02010600030101010101" pitchFamily="2" charset="-122"/>
              </a:rPr>
              <a:t>Binet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 designed it.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277" name="TextBox 8"/>
          <p:cNvSpPr txBox="1"/>
          <p:nvPr/>
        </p:nvSpPr>
        <p:spPr>
          <a:xfrm>
            <a:off x="881380" y="2588895"/>
            <a:ext cx="431736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b) What did Alfred </a:t>
            </a:r>
            <a:r>
              <a:rPr lang="en-US" altLang="zh-CN" sz="2000" err="1">
                <a:latin typeface="Times New Roman" panose="02020603050405020304" pitchFamily="18" charset="0"/>
                <a:ea typeface="宋体" panose="02010600030101010101" pitchFamily="2" charset="-122"/>
              </a:rPr>
              <a:t>Binet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 design?</a:t>
            </a:r>
            <a:endParaRPr lang="zh-CN" altLang="en-US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278" name="Text Box 13"/>
          <p:cNvSpPr txBox="1"/>
          <p:nvPr/>
        </p:nvSpPr>
        <p:spPr>
          <a:xfrm>
            <a:off x="1024255" y="3108960"/>
            <a:ext cx="645922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altLang="zh-CN" sz="200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 Alfred </a:t>
            </a:r>
            <a:r>
              <a:rPr lang="en-US" altLang="zh-CN" sz="2000" err="1">
                <a:latin typeface="Times New Roman" panose="02020603050405020304" pitchFamily="18" charset="0"/>
                <a:ea typeface="宋体" panose="02010600030101010101" pitchFamily="2" charset="-122"/>
              </a:rPr>
              <a:t>Binet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 designed the first usable intelligence test.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279" name="矩形 25"/>
          <p:cNvSpPr/>
          <p:nvPr/>
        </p:nvSpPr>
        <p:spPr>
          <a:xfrm>
            <a:off x="881063" y="3971925"/>
            <a:ext cx="8262937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1. In which question is the </a:t>
            </a:r>
            <a:r>
              <a:rPr lang="en-US" altLang="zh-CN" sz="2000" i="1" err="1">
                <a:latin typeface="Times New Roman" panose="02020603050405020304" pitchFamily="18" charset="0"/>
                <a:ea typeface="宋体" panose="02010600030101010101" pitchFamily="2" charset="-122"/>
              </a:rPr>
              <a:t>wh</a:t>
            </a:r>
            <a:r>
              <a:rPr lang="en-US" altLang="zh-CN" sz="2000" i="1">
                <a:latin typeface="Times New Roman" panose="02020603050405020304" pitchFamily="18" charset="0"/>
                <a:ea typeface="宋体" panose="02010600030101010101" pitchFamily="2" charset="-122"/>
              </a:rPr>
              <a:t>- word the subject? This 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is a subject question.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280" name="矩形 26"/>
          <p:cNvSpPr/>
          <p:nvPr/>
        </p:nvSpPr>
        <p:spPr>
          <a:xfrm>
            <a:off x="881063" y="4540250"/>
            <a:ext cx="8262937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2. In which question is the </a:t>
            </a:r>
            <a:r>
              <a:rPr lang="en-US" altLang="zh-CN" sz="2000" i="1" err="1">
                <a:latin typeface="Times New Roman" panose="02020603050405020304" pitchFamily="18" charset="0"/>
                <a:ea typeface="宋体" panose="02010600030101010101" pitchFamily="2" charset="-122"/>
              </a:rPr>
              <a:t>wh</a:t>
            </a:r>
            <a:r>
              <a:rPr lang="en-US" altLang="zh-CN" sz="2000" i="1">
                <a:latin typeface="Times New Roman" panose="02020603050405020304" pitchFamily="18" charset="0"/>
                <a:ea typeface="宋体" panose="02010600030101010101" pitchFamily="2" charset="-122"/>
              </a:rPr>
              <a:t>- word the object? This </a:t>
            </a:r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is an object question.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281" name="矩形 27"/>
          <p:cNvSpPr/>
          <p:nvPr/>
        </p:nvSpPr>
        <p:spPr>
          <a:xfrm>
            <a:off x="881063" y="5118100"/>
            <a:ext cx="8262937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>
                <a:latin typeface="Times New Roman" panose="02020603050405020304" pitchFamily="18" charset="0"/>
                <a:ea typeface="宋体" panose="02010600030101010101" pitchFamily="2" charset="-122"/>
              </a:rPr>
              <a:t>3. In which type of question do we form the question with </a:t>
            </a:r>
            <a:r>
              <a:rPr lang="en-US" altLang="zh-CN" sz="2000" i="1">
                <a:latin typeface="Times New Roman" panose="02020603050405020304" pitchFamily="18" charset="0"/>
                <a:ea typeface="宋体" panose="02010600030101010101" pitchFamily="2" charset="-122"/>
              </a:rPr>
              <a:t>do / does?</a:t>
            </a:r>
            <a:endParaRPr lang="zh-CN" alt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81063" y="5607050"/>
            <a:ext cx="7921625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Object questions (for example, sentence b). </a:t>
            </a:r>
            <a:r>
              <a:rPr lang="en-US" altLang="zh-CN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Do / 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does is used here in the past simple</a:t>
            </a:r>
            <a:r>
              <a:rPr lang="en-US" altLang="zh-CN" b="1" i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did 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because this is a past simple question).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4650" y="3908425"/>
            <a:ext cx="495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4650" y="4506913"/>
            <a:ext cx="4953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7283450" y="6051550"/>
            <a:ext cx="785816" cy="357188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8151873" y="6054430"/>
            <a:ext cx="785818" cy="357190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Box 3"/>
          <p:cNvSpPr txBox="1"/>
          <p:nvPr/>
        </p:nvSpPr>
        <p:spPr>
          <a:xfrm>
            <a:off x="371475" y="874713"/>
            <a:ext cx="68897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SzTx/>
            </a:pPr>
            <a:r>
              <a:rPr lang="en-US" altLang="zh-CN" sz="32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6322" name="TextBox 4"/>
          <p:cNvSpPr txBox="1"/>
          <p:nvPr/>
        </p:nvSpPr>
        <p:spPr>
          <a:xfrm>
            <a:off x="369888" y="1008063"/>
            <a:ext cx="84328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          Put the words in the right order to make questions from a psychometric test.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6323" name="TextBox 7"/>
          <p:cNvSpPr txBox="1"/>
          <p:nvPr/>
        </p:nvSpPr>
        <p:spPr>
          <a:xfrm>
            <a:off x="793115" y="1710055"/>
            <a:ext cx="312039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1. do ever you get worried ?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4" name="TextBox 8"/>
          <p:cNvSpPr txBox="1"/>
          <p:nvPr/>
        </p:nvSpPr>
        <p:spPr>
          <a:xfrm>
            <a:off x="793115" y="2230120"/>
            <a:ext cx="347980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2.  you are a confident person ?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5" name="Text Box 13"/>
          <p:cNvSpPr txBox="1"/>
          <p:nvPr/>
        </p:nvSpPr>
        <p:spPr>
          <a:xfrm>
            <a:off x="793115" y="2714625"/>
            <a:ext cx="5084763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3.  you do make easily friends ?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6" name="Text Box 14"/>
          <p:cNvSpPr txBox="1"/>
          <p:nvPr/>
        </p:nvSpPr>
        <p:spPr>
          <a:xfrm>
            <a:off x="789940" y="3229610"/>
            <a:ext cx="508825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4 happy were you were when you child a ?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7" name="TextBox 6"/>
          <p:cNvSpPr txBox="1"/>
          <p:nvPr/>
        </p:nvSpPr>
        <p:spPr>
          <a:xfrm>
            <a:off x="793115" y="4312920"/>
            <a:ext cx="548322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6.  in your life influenced most what you has ?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8" name="TextBox 7"/>
          <p:cNvSpPr txBox="1"/>
          <p:nvPr/>
        </p:nvSpPr>
        <p:spPr>
          <a:xfrm>
            <a:off x="709930" y="4827905"/>
            <a:ext cx="479234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7.  test you a ever have personality taken ?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9" name="TextBox 8"/>
          <p:cNvSpPr txBox="1"/>
          <p:nvPr/>
        </p:nvSpPr>
        <p:spPr>
          <a:xfrm>
            <a:off x="709930" y="5320030"/>
            <a:ext cx="525018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8. succeeding in aims achieving your you are ?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30" name="Text Box 16"/>
          <p:cNvSpPr txBox="1"/>
          <p:nvPr/>
        </p:nvSpPr>
        <p:spPr>
          <a:xfrm>
            <a:off x="789940" y="3774440"/>
            <a:ext cx="6372225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Times New Roman" panose="02020603050405020304" pitchFamily="18" charset="0"/>
                <a:ea typeface="宋体" panose="02010600030101010101" pitchFamily="2" charset="-122"/>
              </a:rPr>
              <a:t>5.  friends did many at you your have first school ?</a:t>
            </a:r>
            <a:endParaRPr lang="en-US" altLang="zh-CN" sz="20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48715" y="1710055"/>
            <a:ext cx="3413760" cy="39878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Do you ever get worried?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48715" y="2230120"/>
            <a:ext cx="3553460" cy="39878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Are you a confident person?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148715" y="2714625"/>
            <a:ext cx="3967480" cy="39878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Do you make friends easily?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63625" y="3229610"/>
            <a:ext cx="5288280" cy="39878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Were you happy when you were a child?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48715" y="3774440"/>
            <a:ext cx="5702935" cy="39878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Did you have many friends at your first school?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111250" y="4312920"/>
            <a:ext cx="5193030" cy="39878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What has influenced you most in your life?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060450" y="4827905"/>
            <a:ext cx="4899025" cy="39878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Have you ever taken a personality test?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985520" y="5340350"/>
            <a:ext cx="5290820" cy="39878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Are you succeeding in achieving your aims?</a:t>
            </a:r>
            <a:endParaRPr lang="zh-CN" alt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8093838" y="5340350"/>
            <a:ext cx="785816" cy="357188"/>
          </a:xfrm>
          <a:prstGeom prst="roundRect">
            <a:avLst/>
          </a:prstGeom>
          <a:solidFill>
            <a:srgbClr val="B2741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圆角矩形 28"/>
          <p:cNvSpPr/>
          <p:nvPr/>
        </p:nvSpPr>
        <p:spPr>
          <a:xfrm>
            <a:off x="8126859" y="5861434"/>
            <a:ext cx="785818" cy="357188"/>
          </a:xfrm>
          <a:prstGeom prst="roundRect">
            <a:avLst/>
          </a:prstGeom>
          <a:solidFill>
            <a:srgbClr val="04678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5" grpId="0" bldLvl="0" animBg="1"/>
      <p:bldP spid="15" grpId="1" bldLvl="0" animBg="1"/>
      <p:bldP spid="21" grpId="0" bldLvl="0" animBg="1"/>
      <p:bldP spid="21" grpId="1" bldLvl="0" animBg="1"/>
      <p:bldP spid="22" grpId="0" bldLvl="0" animBg="1"/>
      <p:bldP spid="22" grpId="1" bldLvl="0" animBg="1"/>
      <p:bldP spid="23" grpId="0" bldLvl="0" animBg="1"/>
      <p:bldP spid="23" grpId="1" bldLvl="0" animBg="1"/>
      <p:bldP spid="24" grpId="0" bldLvl="0" animBg="1"/>
      <p:bldP spid="24" grpId="1" bldLvl="0" animBg="1"/>
      <p:bldP spid="25" grpId="0" bldLvl="0" animBg="1"/>
      <p:bldP spid="25" grpId="1" bldLvl="0" animBg="1"/>
      <p:bldP spid="26" grpId="0" bldLvl="0" animBg="1"/>
      <p:bldP spid="26" grpId="1" bldLvl="0" animBg="1"/>
      <p:bldP spid="27" grpId="0" bldLvl="0" animBg="1"/>
      <p:bldP spid="27" grpId="1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1" name="TextBox 3"/>
          <p:cNvSpPr txBox="1"/>
          <p:nvPr/>
        </p:nvSpPr>
        <p:spPr>
          <a:xfrm>
            <a:off x="281940" y="988695"/>
            <a:ext cx="68199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buSzTx/>
            </a:pPr>
            <a:r>
              <a:rPr lang="en-US" altLang="zh-CN" sz="32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en-US" altLang="zh-CN" sz="2400" b="1" dirty="0">
                <a:solidFill>
                  <a:srgbClr val="37609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2400" b="1" dirty="0">
              <a:solidFill>
                <a:srgbClr val="37609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6332" name="TextBox 4"/>
          <p:cNvSpPr txBox="1"/>
          <p:nvPr/>
        </p:nvSpPr>
        <p:spPr>
          <a:xfrm>
            <a:off x="963930" y="1131570"/>
            <a:ext cx="6772910" cy="3987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000" b="1">
                <a:latin typeface="Arial" panose="020B0604020202020204" pitchFamily="34" charset="0"/>
                <a:ea typeface="宋体" panose="02010600030101010101" pitchFamily="2" charset="-122"/>
              </a:rPr>
              <a:t>Work with a partner to ask and answer the questions.</a:t>
            </a:r>
            <a:endParaRPr lang="zh-CN" altLang="en-US" sz="200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首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.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.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.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.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1.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10240</Words>
  <Application>WPS 演示</Application>
  <PresentationFormat>全屏显示(4:3)</PresentationFormat>
  <Paragraphs>374</Paragraphs>
  <Slides>23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9</vt:i4>
      </vt:variant>
      <vt:variant>
        <vt:lpstr>幻灯片标题</vt:lpstr>
      </vt:variant>
      <vt:variant>
        <vt:i4>23</vt:i4>
      </vt:variant>
    </vt:vector>
  </HeadingPairs>
  <TitlesOfParts>
    <vt:vector size="43" baseType="lpstr">
      <vt:lpstr>Arial</vt:lpstr>
      <vt:lpstr>宋体</vt:lpstr>
      <vt:lpstr>Wingdings</vt:lpstr>
      <vt:lpstr>Calibri</vt:lpstr>
      <vt:lpstr>黑体</vt:lpstr>
      <vt:lpstr>Times New Roman</vt:lpstr>
      <vt:lpstr>华文新魏</vt:lpstr>
      <vt:lpstr>微软雅黑</vt:lpstr>
      <vt:lpstr>Arial Unicode MS</vt:lpstr>
      <vt:lpstr>Arial Unicode MS</vt:lpstr>
      <vt:lpstr>Cambria</vt:lpstr>
      <vt:lpstr>首页</vt:lpstr>
      <vt:lpstr>1.2</vt:lpstr>
      <vt:lpstr>1.3</vt:lpstr>
      <vt:lpstr>1.4</vt:lpstr>
      <vt:lpstr>1.5</vt:lpstr>
      <vt:lpstr>自定义设计方案</vt:lpstr>
      <vt:lpstr>1_自定义设计方案</vt:lpstr>
      <vt:lpstr>3_自定义设计方案</vt:lpstr>
      <vt:lpstr>1_1.2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语中漫步1386306179</cp:lastModifiedBy>
  <cp:revision>573</cp:revision>
  <dcterms:created xsi:type="dcterms:W3CDTF">2020-10-21T01:43:00Z</dcterms:created>
  <dcterms:modified xsi:type="dcterms:W3CDTF">2020-10-31T09:41:22Z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