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FF"/>
    <a:srgbClr val="ECE1CA"/>
    <a:srgbClr val="D2B4A6"/>
    <a:srgbClr val="734F29"/>
    <a:srgbClr val="D24726"/>
    <a:srgbClr val="DD462F"/>
    <a:srgbClr val="AEB785"/>
    <a:srgbClr val="EFD5A2"/>
    <a:srgbClr val="3B3026"/>
    <a:srgbClr val="79553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280" autoAdjust="0"/>
  </p:normalViewPr>
  <p:slideViewPr>
    <p:cSldViewPr snapToGrid="0">
      <p:cViewPr varScale="1">
        <p:scale>
          <a:sx n="62" d="100"/>
          <a:sy n="62" d="100"/>
        </p:scale>
        <p:origin x="-84" y="-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zh-CN" sz="1200"/>
            </a:lvl1pPr>
          </a:lstStyle>
          <a:p>
            <a:fld id="{EC13577B-6902-467D-A26C-08A0DD5E4E03}" type="datetimeFigureOut">
              <a:rPr/>
              <a:pPr/>
              <a:t></a:t>
            </a:fld>
            <a:endParaRPr 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zh-CN" sz="1200"/>
            </a:lvl1pPr>
          </a:lstStyle>
          <a:p>
            <a:endParaRPr lang="zh-CN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zh-CN" sz="1200"/>
            </a:lvl1pPr>
          </a:lstStyle>
          <a:p>
            <a:fld id="{DF61EA0F-A667-4B49-8422-0062BC55E249}" type="slidenum">
              <a:rPr/>
              <a:pPr/>
              <a:t>‹#›</a:t>
            </a:fld>
            <a:endParaRPr 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zh-CN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 latinLnBrk="0">
              <a:defRPr lang="zh-CN" sz="5400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这里输入题目</a:t>
            </a:r>
            <a:endParaRPr lang="zh-CN" dirty="0"/>
          </a:p>
        </p:txBody>
      </p:sp>
      <p:grpSp>
        <p:nvGrpSpPr>
          <p:cNvPr id="24" name="组合 23"/>
          <p:cNvGrpSpPr/>
          <p:nvPr userDrawn="1"/>
        </p:nvGrpSpPr>
        <p:grpSpPr>
          <a:xfrm>
            <a:off x="7386766" y="321537"/>
            <a:ext cx="4271986" cy="913201"/>
            <a:chOff x="7431742" y="357396"/>
            <a:chExt cx="4271986" cy="913201"/>
          </a:xfrm>
        </p:grpSpPr>
        <p:grpSp>
          <p:nvGrpSpPr>
            <p:cNvPr id="19" name="组合 18"/>
            <p:cNvGrpSpPr/>
            <p:nvPr userDrawn="1"/>
          </p:nvGrpSpPr>
          <p:grpSpPr>
            <a:xfrm>
              <a:off x="8136202" y="357396"/>
              <a:ext cx="3553043" cy="639112"/>
              <a:chOff x="8628736" y="1511699"/>
              <a:chExt cx="2938424" cy="528556"/>
            </a:xfrm>
          </p:grpSpPr>
          <p:pic>
            <p:nvPicPr>
              <p:cNvPr id="20" name="图片 19"/>
              <p:cNvPicPr>
                <a:picLocks noChangeAspect="1"/>
              </p:cNvPicPr>
              <p:nvPr userDrawn="1"/>
            </p:nvPicPr>
            <p:blipFill rotWithShape="1">
              <a:blip r:embed="rId2" cstate="print">
                <a:clrChange>
                  <a:clrFrom>
                    <a:srgbClr val="DBE3F0"/>
                  </a:clrFrom>
                  <a:clrTo>
                    <a:srgbClr val="DBE3F0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19213" r="493"/>
              <a:stretch>
                <a:fillRect/>
              </a:stretch>
            </p:blipFill>
            <p:spPr>
              <a:xfrm>
                <a:off x="8721090" y="1579646"/>
                <a:ext cx="2846070" cy="413964"/>
              </a:xfrm>
              <a:prstGeom prst="rect">
                <a:avLst/>
              </a:prstGeom>
            </p:spPr>
          </p:pic>
          <p:pic>
            <p:nvPicPr>
              <p:cNvPr id="21" name="图片 20"/>
              <p:cNvPicPr>
                <a:picLocks noChangeAspect="1"/>
              </p:cNvPicPr>
              <p:nvPr userDrawn="1"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8628736" y="1511699"/>
                <a:ext cx="122833" cy="528556"/>
              </a:xfrm>
              <a:prstGeom prst="rect">
                <a:avLst/>
              </a:prstGeom>
            </p:spPr>
          </p:pic>
        </p:grpSp>
        <p:pic>
          <p:nvPicPr>
            <p:cNvPr id="22" name="图片 21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431742" y="435100"/>
              <a:ext cx="776178" cy="776178"/>
            </a:xfrm>
            <a:prstGeom prst="rect">
              <a:avLst/>
            </a:prstGeom>
          </p:spPr>
        </p:pic>
        <p:sp>
          <p:nvSpPr>
            <p:cNvPr id="23" name="文本框 22"/>
            <p:cNvSpPr txBox="1"/>
            <p:nvPr userDrawn="1"/>
          </p:nvSpPr>
          <p:spPr>
            <a:xfrm>
              <a:off x="8270246" y="901265"/>
              <a:ext cx="343348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dirty="0" smtClean="0"/>
                <a:t>随身课堂项目</a:t>
              </a:r>
              <a:endParaRPr lang="zh-CN" altLang="en-US" dirty="0"/>
            </a:p>
          </p:txBody>
        </p:sp>
      </p:grpSp>
      <p:sp>
        <p:nvSpPr>
          <p:cNvPr id="25" name="矩形 24"/>
          <p:cNvSpPr/>
          <p:nvPr userDrawn="1"/>
        </p:nvSpPr>
        <p:spPr>
          <a:xfrm>
            <a:off x="0" y="6024282"/>
            <a:ext cx="2483224" cy="8337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 userDrawn="1"/>
        </p:nvSpPr>
        <p:spPr>
          <a:xfrm>
            <a:off x="6260234" y="4866468"/>
            <a:ext cx="5931766" cy="1991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5091302" y="5110609"/>
            <a:ext cx="4289613" cy="1545553"/>
          </a:xfrm>
        </p:spPr>
        <p:txBody>
          <a:bodyPr>
            <a:normAutofit/>
          </a:bodyPr>
          <a:lstStyle>
            <a:lvl1pPr marL="0" indent="0" algn="l" latinLnBrk="0">
              <a:lnSpc>
                <a:spcPct val="150000"/>
              </a:lnSpc>
              <a:spcBef>
                <a:spcPts val="600"/>
              </a:spcBef>
              <a:buNone/>
              <a:defRPr lang="zh-CN" sz="2800">
                <a:solidFill>
                  <a:srgbClr val="D24726"/>
                </a:solidFill>
                <a:latin typeface="+mj-lt"/>
              </a:defRPr>
            </a:lvl1pPr>
            <a:lvl2pPr marL="457200" indent="0" algn="ctr" latinLnBrk="0">
              <a:buNone/>
              <a:defRPr lang="zh-CN" sz="2000"/>
            </a:lvl2pPr>
            <a:lvl3pPr marL="914400" indent="0" algn="ctr" latinLnBrk="0">
              <a:buNone/>
              <a:defRPr lang="zh-CN" sz="1800"/>
            </a:lvl3pPr>
            <a:lvl4pPr marL="1371600" indent="0" algn="ctr" latinLnBrk="0">
              <a:buNone/>
              <a:defRPr lang="zh-CN" sz="1600"/>
            </a:lvl4pPr>
            <a:lvl5pPr marL="1828800" indent="0" algn="ctr" latinLnBrk="0">
              <a:buNone/>
              <a:defRPr lang="zh-CN" sz="1600"/>
            </a:lvl5pPr>
            <a:lvl6pPr marL="2286000" indent="0" algn="ctr" latinLnBrk="0">
              <a:buNone/>
              <a:defRPr lang="zh-CN" sz="1600"/>
            </a:lvl6pPr>
            <a:lvl7pPr marL="2743200" indent="0" algn="ctr" latinLnBrk="0">
              <a:buNone/>
              <a:defRPr lang="zh-CN" sz="1600"/>
            </a:lvl7pPr>
            <a:lvl8pPr marL="3200400" indent="0" algn="ctr" latinLnBrk="0">
              <a:buNone/>
              <a:defRPr lang="zh-CN" sz="1600"/>
            </a:lvl8pPr>
            <a:lvl9pPr marL="3657600" indent="0" algn="ctr" latinLnBrk="0">
              <a:buNone/>
              <a:defRPr lang="zh-CN" sz="1600"/>
            </a:lvl9pPr>
          </a:lstStyle>
          <a:p>
            <a:r>
              <a:rPr lang="zh-CN" altLang="en-US" dirty="0" smtClean="0"/>
              <a:t>主讲老师名称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输入制作日期</a:t>
            </a:r>
            <a:endParaRPr lang="en-US" altLang="zh-CN" dirty="0" smtClean="0"/>
          </a:p>
        </p:txBody>
      </p:sp>
      <p:sp>
        <p:nvSpPr>
          <p:cNvPr id="28" name="图片占位符 27"/>
          <p:cNvSpPr>
            <a:spLocks noGrp="1"/>
          </p:cNvSpPr>
          <p:nvPr>
            <p:ph type="pic" sz="quarter" idx="10" hasCustomPrompt="1"/>
          </p:nvPr>
        </p:nvSpPr>
        <p:spPr>
          <a:xfrm>
            <a:off x="1354231" y="5104202"/>
            <a:ext cx="1550334" cy="15519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</a:lstStyle>
          <a:p>
            <a:r>
              <a:rPr lang="zh-CN" altLang="en-US" dirty="0" smtClean="0"/>
              <a:t>主讲教师照片</a:t>
            </a:r>
            <a:endParaRPr lang="zh-CN" altLang="en-US" dirty="0"/>
          </a:p>
        </p:txBody>
      </p:sp>
      <p:sp>
        <p:nvSpPr>
          <p:cNvPr id="15" name="副标题 2"/>
          <p:cNvSpPr txBox="1"/>
          <p:nvPr userDrawn="1"/>
        </p:nvSpPr>
        <p:spPr>
          <a:xfrm>
            <a:off x="3245875" y="5110609"/>
            <a:ext cx="1966205" cy="1545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None/>
              <a:defRPr lang="zh-CN" sz="2800" kern="1200">
                <a:solidFill>
                  <a:srgbClr val="D24726"/>
                </a:solidFill>
                <a:latin typeface="+mj-lt"/>
                <a:ea typeface="Microsoft YaHei UI" panose="020B0503020204020204" pitchFamily="34" charset="-122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zh-CN" sz="2000" kern="12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zh-CN" sz="1800" kern="12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zh-CN" sz="1600" kern="12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zh-CN" sz="1600" kern="12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zh-CN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zh-CN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zh-CN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lang="zh-CN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主讲老师：</a:t>
            </a:r>
            <a:endParaRPr lang="en-US" altLang="zh-CN" dirty="0" smtClean="0"/>
          </a:p>
          <a:p>
            <a:r>
              <a:rPr lang="zh-CN" altLang="en-US" dirty="0" smtClean="0"/>
              <a:t>制作日期：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lang="zh-CN"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 latinLnBrk="0">
              <a:buNone/>
              <a:defRPr lang="zh-CN" sz="3200"/>
            </a:lvl1pPr>
            <a:lvl2pPr marL="457200" indent="0" latinLnBrk="0">
              <a:buNone/>
              <a:defRPr lang="zh-CN" sz="2800"/>
            </a:lvl2pPr>
            <a:lvl3pPr marL="914400" indent="0" latinLnBrk="0">
              <a:buNone/>
              <a:defRPr lang="zh-CN" sz="2400"/>
            </a:lvl3pPr>
            <a:lvl4pPr marL="1371600" indent="0" latinLnBrk="0">
              <a:buNone/>
              <a:defRPr lang="zh-CN" sz="2000"/>
            </a:lvl4pPr>
            <a:lvl5pPr marL="1828800" indent="0" latinLnBrk="0">
              <a:buNone/>
              <a:defRPr lang="zh-CN" sz="2000"/>
            </a:lvl5pPr>
            <a:lvl6pPr marL="2286000" indent="0" latinLnBrk="0">
              <a:buNone/>
              <a:defRPr lang="zh-CN" sz="2000"/>
            </a:lvl6pPr>
            <a:lvl7pPr marL="2743200" indent="0" latinLnBrk="0">
              <a:buNone/>
              <a:defRPr lang="zh-CN" sz="2000"/>
            </a:lvl7pPr>
            <a:lvl8pPr marL="3200400" indent="0" latinLnBrk="0">
              <a:buNone/>
              <a:defRPr lang="zh-CN" sz="2000"/>
            </a:lvl8pPr>
            <a:lvl9pPr marL="3657600" indent="0" latinLnBrk="0">
              <a:buNone/>
              <a:defRPr lang="zh-CN" sz="2000"/>
            </a:lvl9pPr>
          </a:lstStyle>
          <a:p>
            <a:r>
              <a:rPr lang="zh-CN" altLang="en-US" smtClean="0"/>
              <a:t>单击图标添加图片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lang="zh-CN" sz="1600"/>
            </a:lvl1pPr>
            <a:lvl2pPr marL="457200" indent="0" latinLnBrk="0">
              <a:buNone/>
              <a:defRPr lang="zh-CN" sz="1400"/>
            </a:lvl2pPr>
            <a:lvl3pPr marL="914400" indent="0" latinLnBrk="0">
              <a:buNone/>
              <a:defRPr lang="zh-CN" sz="1200"/>
            </a:lvl3pPr>
            <a:lvl4pPr marL="1371600" indent="0" latinLnBrk="0">
              <a:buNone/>
              <a:defRPr lang="zh-CN" sz="1000"/>
            </a:lvl4pPr>
            <a:lvl5pPr marL="1828800" indent="0" latinLnBrk="0">
              <a:buNone/>
              <a:defRPr lang="zh-CN" sz="1000"/>
            </a:lvl5pPr>
            <a:lvl6pPr marL="2286000" indent="0" latinLnBrk="0">
              <a:buNone/>
              <a:defRPr lang="zh-CN" sz="1000"/>
            </a:lvl6pPr>
            <a:lvl7pPr marL="2743200" indent="0" latinLnBrk="0">
              <a:buNone/>
              <a:defRPr lang="zh-CN" sz="1000"/>
            </a:lvl7pPr>
            <a:lvl8pPr marL="3200400" indent="0" latinLnBrk="0">
              <a:buNone/>
              <a:defRPr lang="zh-CN" sz="1000"/>
            </a:lvl8pPr>
            <a:lvl9pPr marL="3657600" indent="0" latinLnBrk="0">
              <a:buNone/>
              <a:defRPr lang="zh-CN"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8" name="矩形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 latinLnBrk="0">
              <a:defRPr lang="zh-CN" sz="54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 latinLnBrk="0">
              <a:lnSpc>
                <a:spcPct val="150000"/>
              </a:lnSpc>
              <a:spcBef>
                <a:spcPts val="600"/>
              </a:spcBef>
              <a:buNone/>
              <a:defRPr lang="zh-CN" sz="2800">
                <a:solidFill>
                  <a:srgbClr val="D24726"/>
                </a:solidFill>
                <a:latin typeface="+mj-lt"/>
              </a:defRPr>
            </a:lvl1pPr>
            <a:lvl2pPr marL="457200" indent="0" algn="ctr" latinLnBrk="0">
              <a:buNone/>
              <a:defRPr lang="zh-CN" sz="2000"/>
            </a:lvl2pPr>
            <a:lvl3pPr marL="914400" indent="0" algn="ctr" latinLnBrk="0">
              <a:buNone/>
              <a:defRPr lang="zh-CN" sz="1800"/>
            </a:lvl3pPr>
            <a:lvl4pPr marL="1371600" indent="0" algn="ctr" latinLnBrk="0">
              <a:buNone/>
              <a:defRPr lang="zh-CN" sz="1600"/>
            </a:lvl4pPr>
            <a:lvl5pPr marL="1828800" indent="0" algn="ctr" latinLnBrk="0">
              <a:buNone/>
              <a:defRPr lang="zh-CN" sz="1600"/>
            </a:lvl5pPr>
            <a:lvl6pPr marL="2286000" indent="0" algn="ctr" latinLnBrk="0">
              <a:buNone/>
              <a:defRPr lang="zh-CN" sz="1600"/>
            </a:lvl6pPr>
            <a:lvl7pPr marL="2743200" indent="0" algn="ctr" latinLnBrk="0">
              <a:buNone/>
              <a:defRPr lang="zh-CN" sz="1600"/>
            </a:lvl7pPr>
            <a:lvl8pPr marL="3200400" indent="0" algn="ctr" latinLnBrk="0">
              <a:buNone/>
              <a:defRPr lang="zh-CN" sz="1600"/>
            </a:lvl8pPr>
            <a:lvl9pPr marL="3657600" indent="0" algn="ctr" latinLnBrk="0">
              <a:buNone/>
              <a:defRPr lang="zh-CN"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dirty="0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9952" y="1470213"/>
            <a:ext cx="8776447" cy="4580964"/>
          </a:xfrm>
        </p:spPr>
        <p:txBody>
          <a:bodyPr>
            <a:normAutofit/>
          </a:bodyPr>
          <a:lstStyle>
            <a:lvl1pPr marL="0" indent="0" latinLnBrk="0">
              <a:lnSpc>
                <a:spcPct val="150000"/>
              </a:lnSpc>
              <a:spcAft>
                <a:spcPts val="1200"/>
              </a:spcAft>
              <a:buNone/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lnSpc>
                <a:spcPct val="150000"/>
              </a:lnSpc>
              <a:spcAft>
                <a:spcPts val="1200"/>
              </a:spcAft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lnSpc>
                <a:spcPct val="150000"/>
              </a:lnSpc>
              <a:spcAft>
                <a:spcPts val="1200"/>
              </a:spcAft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lnSpc>
                <a:spcPct val="150000"/>
              </a:lnSpc>
              <a:spcAft>
                <a:spcPts val="1200"/>
              </a:spcAft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lnSpc>
                <a:spcPct val="150000"/>
              </a:lnSpc>
              <a:spcAft>
                <a:spcPts val="1200"/>
              </a:spcAft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dirty="0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 latinLnBrk="0">
              <a:defRPr lang="zh-CN" sz="4800">
                <a:solidFill>
                  <a:srgbClr val="D24726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 latinLnBrk="0">
              <a:lnSpc>
                <a:spcPct val="150000"/>
              </a:lnSpc>
              <a:buNone/>
              <a:defRPr lang="zh-CN" sz="2800">
                <a:solidFill>
                  <a:schemeClr val="bg1"/>
                </a:solidFill>
                <a:latin typeface="+mj-lt"/>
              </a:defRPr>
            </a:lvl1pPr>
            <a:lvl2pPr marL="457200" indent="0" latinLnBrk="0">
              <a:buNone/>
              <a:defRPr lang="zh-CN" sz="2000"/>
            </a:lvl2pPr>
            <a:lvl3pPr marL="914400" indent="0" latinLnBrk="0">
              <a:buNone/>
              <a:defRPr lang="zh-CN" sz="1800"/>
            </a:lvl3pPr>
            <a:lvl4pPr marL="1371600" indent="0" latinLnBrk="0">
              <a:buNone/>
              <a:defRPr lang="zh-CN" sz="1600"/>
            </a:lvl4pPr>
            <a:lvl5pPr marL="1828800" indent="0" latinLnBrk="0">
              <a:buNone/>
              <a:defRPr lang="zh-CN" sz="1600"/>
            </a:lvl5pPr>
            <a:lvl6pPr marL="2286000" indent="0" latinLnBrk="0">
              <a:buNone/>
              <a:defRPr lang="zh-CN" sz="1600"/>
            </a:lvl6pPr>
            <a:lvl7pPr marL="2743200" indent="0" latinLnBrk="0">
              <a:buNone/>
              <a:defRPr lang="zh-CN" sz="1600"/>
            </a:lvl7pPr>
            <a:lvl8pPr marL="3200400" indent="0" latinLnBrk="0">
              <a:buNone/>
              <a:defRPr lang="zh-CN" sz="1600"/>
            </a:lvl8pPr>
            <a:lvl9pPr marL="3657600" indent="0" latinLnBrk="0">
              <a:buNone/>
              <a:defRPr lang="zh-CN"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8" name="矩形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9" name="矩形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 latinLnBrk="0">
              <a:buNone/>
              <a:defRPr lang="zh-CN" sz="2400" b="1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 latinLnBrk="0">
              <a:buNone/>
              <a:defRPr lang="zh-CN" sz="2400" b="1"/>
            </a:lvl1pPr>
            <a:lvl2pPr marL="457200" indent="0" latinLnBrk="0">
              <a:buNone/>
              <a:defRPr lang="zh-CN" sz="2000" b="1"/>
            </a:lvl2pPr>
            <a:lvl3pPr marL="914400" indent="0" latinLnBrk="0">
              <a:buNone/>
              <a:defRPr lang="zh-CN" sz="1800" b="1"/>
            </a:lvl3pPr>
            <a:lvl4pPr marL="1371600" indent="0" latinLnBrk="0">
              <a:buNone/>
              <a:defRPr lang="zh-CN" sz="1600" b="1"/>
            </a:lvl4pPr>
            <a:lvl5pPr marL="1828800" indent="0" latinLnBrk="0">
              <a:buNone/>
              <a:defRPr lang="zh-CN" sz="1600" b="1"/>
            </a:lvl5pPr>
            <a:lvl6pPr marL="2286000" indent="0" latinLnBrk="0">
              <a:buNone/>
              <a:defRPr lang="zh-CN" sz="1600" b="1"/>
            </a:lvl6pPr>
            <a:lvl7pPr marL="2743200" indent="0" latinLnBrk="0">
              <a:buNone/>
              <a:defRPr lang="zh-CN" sz="1600" b="1"/>
            </a:lvl7pPr>
            <a:lvl8pPr marL="3200400" indent="0" latinLnBrk="0">
              <a:buNone/>
              <a:defRPr lang="zh-CN" sz="1600" b="1"/>
            </a:lvl8pPr>
            <a:lvl9pPr marL="3657600" indent="0" latinLnBrk="0">
              <a:buNone/>
              <a:defRPr lang="zh-CN"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11" name="矩形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 latinLnBrk="0">
              <a:defRPr lang="zh-CN" sz="3600"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题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 latinLnBrk="0">
              <a:defRPr lang="zh-CN"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 latinLnBrk="0">
              <a:defRPr lang="zh-CN" sz="1600">
                <a:solidFill>
                  <a:schemeClr val="bg1">
                    <a:lumMod val="50000"/>
                  </a:schemeClr>
                </a:solidFill>
              </a:defRPr>
            </a:lvl1pPr>
            <a:lvl2pPr latinLnBrk="0">
              <a:defRPr lang="zh-CN" sz="1400">
                <a:solidFill>
                  <a:schemeClr val="bg1">
                    <a:lumMod val="50000"/>
                  </a:schemeClr>
                </a:solidFill>
              </a:defRPr>
            </a:lvl2pPr>
            <a:lvl3pPr latinLnBrk="0">
              <a:defRPr lang="zh-CN" sz="1200">
                <a:solidFill>
                  <a:schemeClr val="bg1">
                    <a:lumMod val="50000"/>
                  </a:schemeClr>
                </a:solidFill>
              </a:defRPr>
            </a:lvl3pPr>
            <a:lvl4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4pPr>
            <a:lvl5pPr latinLnBrk="0">
              <a:defRPr lang="zh-CN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单击此处编辑母版文本样式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第二级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第三级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第四级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CN" altLang="en-US" smtClean="0"/>
              <a:t>第五级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 latinLnBrk="0">
              <a:buNone/>
              <a:defRPr lang="zh-CN" sz="1600"/>
            </a:lvl1pPr>
            <a:lvl2pPr marL="457200" indent="0" latinLnBrk="0">
              <a:buNone/>
              <a:defRPr lang="zh-CN" sz="1400"/>
            </a:lvl2pPr>
            <a:lvl3pPr marL="914400" indent="0" latinLnBrk="0">
              <a:buNone/>
              <a:defRPr lang="zh-CN" sz="1200"/>
            </a:lvl3pPr>
            <a:lvl4pPr marL="1371600" indent="0" latinLnBrk="0">
              <a:buNone/>
              <a:defRPr lang="zh-CN" sz="1000"/>
            </a:lvl4pPr>
            <a:lvl5pPr marL="1828800" indent="0" latinLnBrk="0">
              <a:buNone/>
              <a:defRPr lang="zh-CN" sz="1000"/>
            </a:lvl5pPr>
            <a:lvl6pPr marL="2286000" indent="0" latinLnBrk="0">
              <a:buNone/>
              <a:defRPr lang="zh-CN" sz="1000"/>
            </a:lvl6pPr>
            <a:lvl7pPr marL="2743200" indent="0" latinLnBrk="0">
              <a:buNone/>
              <a:defRPr lang="zh-CN" sz="1000"/>
            </a:lvl7pPr>
            <a:lvl8pPr marL="3200400" indent="0" latinLnBrk="0">
              <a:buNone/>
              <a:defRPr lang="zh-CN" sz="1000"/>
            </a:lvl8pPr>
            <a:lvl9pPr marL="3657600" indent="0" latinLnBrk="0">
              <a:buNone/>
              <a:defRPr lang="zh-CN"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grpSp>
        <p:nvGrpSpPr>
          <p:cNvPr id="7" name="组合 6"/>
          <p:cNvGrpSpPr/>
          <p:nvPr userDrawn="1"/>
        </p:nvGrpSpPr>
        <p:grpSpPr>
          <a:xfrm>
            <a:off x="179294" y="6266012"/>
            <a:ext cx="2102373" cy="482220"/>
            <a:chOff x="7261255" y="435100"/>
            <a:chExt cx="4442473" cy="1018966"/>
          </a:xfrm>
        </p:grpSpPr>
        <p:pic>
          <p:nvPicPr>
            <p:cNvPr id="11" name="图片 10"/>
            <p:cNvPicPr>
              <a:picLocks noChangeAspect="1"/>
            </p:cNvPicPr>
            <p:nvPr userDrawn="1"/>
          </p:nvPicPr>
          <p:blipFill rotWithShape="1">
            <a:blip r:embed="rId14" cstate="print">
              <a:clrChange>
                <a:clrFrom>
                  <a:srgbClr val="DBE3F0"/>
                </a:clrFrom>
                <a:clrTo>
                  <a:srgbClr val="DBE3F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19213" r="493"/>
            <a:stretch>
              <a:fillRect/>
            </a:stretch>
          </p:blipFill>
          <p:spPr>
            <a:xfrm>
              <a:off x="8247874" y="439554"/>
              <a:ext cx="3441372" cy="500551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7261255" y="435100"/>
              <a:ext cx="946664" cy="946665"/>
            </a:xfrm>
            <a:prstGeom prst="rect">
              <a:avLst/>
            </a:prstGeom>
          </p:spPr>
        </p:pic>
        <p:sp>
          <p:nvSpPr>
            <p:cNvPr id="10" name="文本框 9"/>
            <p:cNvSpPr txBox="1"/>
            <p:nvPr userDrawn="1"/>
          </p:nvSpPr>
          <p:spPr>
            <a:xfrm>
              <a:off x="8270246" y="901265"/>
              <a:ext cx="3433482" cy="5528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1100" dirty="0" smtClean="0"/>
                <a:t>随身课堂项目</a:t>
              </a:r>
              <a:endParaRPr lang="zh-CN" altLang="en-US" sz="1100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zh-CN" sz="4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2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2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20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zh-CN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zh-CN" altLang="en-US" sz="5300" dirty="0" smtClean="0"/>
              <a:t>高等学校英语应用能力考试（</a:t>
            </a:r>
            <a:r>
              <a:rPr lang="en-US" altLang="zh-CN" sz="5300" dirty="0" smtClean="0"/>
              <a:t>A</a:t>
            </a:r>
            <a:r>
              <a:rPr lang="zh-CN" altLang="en-US" sz="5300" dirty="0" smtClean="0"/>
              <a:t>、</a:t>
            </a:r>
            <a:r>
              <a:rPr lang="en-US" altLang="zh-CN" sz="5300" dirty="0" smtClean="0"/>
              <a:t>B</a:t>
            </a:r>
            <a:r>
              <a:rPr lang="zh-CN" altLang="en-US" sz="5300" dirty="0" smtClean="0"/>
              <a:t>级）写作指导 （</a:t>
            </a:r>
            <a:r>
              <a:rPr lang="en-US" altLang="zh-CN" sz="5300" dirty="0" smtClean="0"/>
              <a:t>1</a:t>
            </a:r>
            <a:r>
              <a:rPr lang="zh-CN" altLang="en-US" sz="5300" dirty="0" smtClean="0"/>
              <a:t>）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4000" dirty="0" smtClean="0"/>
              <a:t>——</a:t>
            </a:r>
            <a:r>
              <a:rPr lang="zh-CN" altLang="en-US" sz="4000" dirty="0" smtClean="0"/>
              <a:t>考试题型和英文书信格式</a:t>
            </a:r>
            <a:endParaRPr lang="zh-CN" altLang="en-US" sz="4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黄元龙</a:t>
            </a:r>
            <a:endParaRPr lang="en-US" altLang="zh-CN" dirty="0" smtClean="0"/>
          </a:p>
          <a:p>
            <a:r>
              <a:rPr lang="en-US" altLang="zh-CN" b="1" dirty="0" smtClean="0"/>
              <a:t>20140627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地址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28713" y="1470213"/>
            <a:ext cx="8167686" cy="458096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从小到大的原则，同类放一行</a:t>
            </a:r>
          </a:p>
          <a:p>
            <a:pPr>
              <a:lnSpc>
                <a:spcPct val="100000"/>
              </a:lnSpc>
            </a:pPr>
            <a:r>
              <a:rPr lang="zh-CN" alt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Mr. Huang </a:t>
            </a:r>
            <a:r>
              <a:rPr lang="en-US" altLang="zh-CN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Yuanlong</a:t>
            </a:r>
            <a:endParaRPr lang="en-US" altLang="zh-CN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Zhaoqing</a:t>
            </a:r>
            <a:r>
              <a:rPr lang="en-US" altLang="zh-CN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Medical College</a:t>
            </a:r>
          </a:p>
          <a:p>
            <a:pPr>
              <a:lnSpc>
                <a:spcPct val="100000"/>
              </a:lnSpc>
            </a:pPr>
            <a:r>
              <a:rPr lang="en-US" altLang="zh-CN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No. 6, </a:t>
            </a:r>
            <a:r>
              <a:rPr lang="en-US" altLang="zh-CN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Xijiangnan</a:t>
            </a:r>
            <a:r>
              <a:rPr lang="en-US" altLang="zh-CN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Road</a:t>
            </a:r>
          </a:p>
          <a:p>
            <a:pPr>
              <a:lnSpc>
                <a:spcPct val="100000"/>
              </a:lnSpc>
            </a:pPr>
            <a:r>
              <a:rPr lang="en-US" altLang="zh-CN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Zhaoqing</a:t>
            </a:r>
            <a:r>
              <a:rPr lang="en-US" altLang="zh-CN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Guangdong 526000</a:t>
            </a:r>
          </a:p>
          <a:p>
            <a:pPr>
              <a:lnSpc>
                <a:spcPct val="100000"/>
              </a:lnSpc>
            </a:pPr>
            <a:r>
              <a:rPr lang="en-US" altLang="zh-CN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China</a:t>
            </a:r>
          </a:p>
          <a:p>
            <a:pPr>
              <a:lnSpc>
                <a:spcPct val="100000"/>
              </a:lnSpc>
            </a:pPr>
            <a:endParaRPr lang="zh-CN" alt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日期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550" y="1470213"/>
            <a:ext cx="8324849" cy="458096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CN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October 26, 2014  /  October 26th, 2014</a:t>
            </a:r>
          </a:p>
          <a:p>
            <a:pPr>
              <a:lnSpc>
                <a:spcPct val="100000"/>
              </a:lnSpc>
            </a:pPr>
            <a:r>
              <a:rPr lang="en-US" altLang="zh-CN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Oct. 26, 2014   /  Oct. 26th, 2014</a:t>
            </a:r>
          </a:p>
          <a:p>
            <a:pPr>
              <a:lnSpc>
                <a:spcPct val="100000"/>
              </a:lnSpc>
            </a:pPr>
            <a:r>
              <a:rPr lang="zh-CN" alt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注意序数词的缩写</a:t>
            </a:r>
            <a:endParaRPr lang="en-US" altLang="zh-CN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1st , 2nd , 3rd </a:t>
            </a:r>
          </a:p>
          <a:p>
            <a:pPr>
              <a:lnSpc>
                <a:spcPct val="100000"/>
              </a:lnSpc>
            </a:pPr>
            <a:r>
              <a:rPr lang="en-US" altLang="zh-CN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21st , 22nd , 23rd …</a:t>
            </a:r>
            <a:endParaRPr lang="en-US" altLang="zh-CN" sz="3200" b="1" u="sng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称呼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75" y="1470213"/>
            <a:ext cx="8582024" cy="4580964"/>
          </a:xfrm>
        </p:spPr>
        <p:txBody>
          <a:bodyPr>
            <a:normAutofit/>
          </a:bodyPr>
          <a:lstStyle/>
          <a:p>
            <a:r>
              <a:rPr lang="zh-CN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开头用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Dear</a:t>
            </a:r>
          </a:p>
          <a:p>
            <a:r>
              <a:rPr lang="zh-CN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私人信函称呼其名，如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Dear Mrs. Li / Dear Mr. Li / Dear John</a:t>
            </a:r>
          </a:p>
          <a:p>
            <a:r>
              <a:rPr lang="zh-CN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公务信函通常用</a:t>
            </a:r>
            <a:r>
              <a:rPr lang="en-US" altLang="zh-CN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Dear Sir or Madam</a:t>
            </a:r>
          </a:p>
          <a:p>
            <a:r>
              <a:rPr lang="zh-CN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注意：称呼处一定要用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逗号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358776"/>
            <a:ext cx="9160933" cy="844550"/>
          </a:xfrm>
        </p:spPr>
        <p:txBody>
          <a:bodyPr/>
          <a:lstStyle/>
          <a:p>
            <a:r>
              <a:rPr lang="zh-CN" altLang="en-US" b="1" dirty="0" smtClean="0"/>
              <a:t>正文</a:t>
            </a:r>
            <a:endParaRPr lang="zh-CN" altLang="en-US" b="1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03867" y="1341438"/>
            <a:ext cx="10456333" cy="4144962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sz="4400" b="1" dirty="0">
                <a:solidFill>
                  <a:schemeClr val="tx1"/>
                </a:solidFill>
              </a:rPr>
              <a:t>每段开头空两个格</a:t>
            </a:r>
          </a:p>
          <a:p>
            <a:pPr>
              <a:buFontTx/>
              <a:buNone/>
            </a:pPr>
            <a:r>
              <a:rPr lang="zh-CN" altLang="en-US" sz="4400" b="1" dirty="0">
                <a:solidFill>
                  <a:schemeClr val="tx1"/>
                </a:solidFill>
              </a:rPr>
              <a:t>（电子邮件全部顶格）</a:t>
            </a:r>
          </a:p>
          <a:p>
            <a:r>
              <a:rPr lang="zh-CN" altLang="en-US" sz="4400" b="1" dirty="0">
                <a:solidFill>
                  <a:schemeClr val="tx1"/>
                </a:solidFill>
              </a:rPr>
              <a:t>每段要有一个中心意思</a:t>
            </a:r>
          </a:p>
          <a:p>
            <a:r>
              <a:rPr lang="zh-CN" altLang="en-US" sz="4400" b="1" dirty="0">
                <a:solidFill>
                  <a:schemeClr val="tx1"/>
                </a:solidFill>
              </a:rPr>
              <a:t>注意控制字数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585787" y="244475"/>
            <a:ext cx="9160933" cy="987426"/>
          </a:xfrm>
        </p:spPr>
        <p:txBody>
          <a:bodyPr/>
          <a:lstStyle/>
          <a:p>
            <a:r>
              <a:rPr lang="zh-CN" altLang="en-US" b="1" dirty="0"/>
              <a:t>结束</a:t>
            </a:r>
            <a:r>
              <a:rPr lang="zh-CN" altLang="en-US" b="1" dirty="0" smtClean="0"/>
              <a:t>语</a:t>
            </a:r>
            <a:endParaRPr lang="zh-CN" altLang="en-US" b="1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4418" y="1357312"/>
            <a:ext cx="6433607" cy="424338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要求对方回信：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looking forward to your reply.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I’m looking forward to hearing from you.</a:t>
            </a:r>
          </a:p>
          <a:p>
            <a:pPr>
              <a:lnSpc>
                <a:spcPct val="100000"/>
              </a:lnSpc>
            </a:pPr>
            <a:r>
              <a:rPr lang="zh-C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表示感谢：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very much.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en-US" altLang="zh-CN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again.</a:t>
            </a:r>
          </a:p>
          <a:p>
            <a:pPr>
              <a:lnSpc>
                <a:spcPct val="100000"/>
              </a:lnSpc>
            </a:pPr>
            <a:endParaRPr lang="en-US" altLang="zh-C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2986089" y="2314575"/>
            <a:ext cx="500062" cy="442913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15913"/>
            <a:ext cx="10972800" cy="550862"/>
          </a:xfrm>
        </p:spPr>
        <p:txBody>
          <a:bodyPr>
            <a:normAutofit fontScale="90000"/>
          </a:bodyPr>
          <a:lstStyle/>
          <a:p>
            <a:r>
              <a:rPr lang="zh-CN" altLang="en-US" b="1"/>
              <a:t>签名的写法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1512" y="1398588"/>
            <a:ext cx="5600700" cy="421798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zh-CN" alt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无论写给谁都可以用</a:t>
            </a:r>
            <a:r>
              <a:rPr lang="en-US" altLang="zh-CN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Yours sincerely,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Sincerely yours,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zh-CN" alt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然后转行写上相应的名字，如：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Yours sincerely,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zh-CN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Hanson Huang</a:t>
            </a:r>
            <a:r>
              <a:rPr lang="zh-CN" alt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按要求填写</a:t>
            </a:r>
            <a:r>
              <a:rPr lang="zh-C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584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笑脸 5"/>
          <p:cNvSpPr/>
          <p:nvPr/>
        </p:nvSpPr>
        <p:spPr>
          <a:xfrm>
            <a:off x="809624" y="4238625"/>
            <a:ext cx="671513" cy="600075"/>
          </a:xfrm>
          <a:prstGeom prst="smileyFac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笑脸 4"/>
          <p:cNvSpPr/>
          <p:nvPr/>
        </p:nvSpPr>
        <p:spPr>
          <a:xfrm>
            <a:off x="2886074" y="2128838"/>
            <a:ext cx="671513" cy="600075"/>
          </a:xfrm>
          <a:prstGeom prst="smileyFac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小结与思考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9952" y="1470213"/>
            <a:ext cx="8095411" cy="458096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b="1" dirty="0" smtClean="0">
                <a:solidFill>
                  <a:srgbClr val="0066FF"/>
                </a:solidFill>
              </a:rPr>
              <a:t>1. A</a:t>
            </a:r>
            <a:r>
              <a:rPr lang="zh-CN" altLang="en-US" sz="2800" b="1" dirty="0" smtClean="0">
                <a:solidFill>
                  <a:srgbClr val="0066FF"/>
                </a:solidFill>
              </a:rPr>
              <a:t>、</a:t>
            </a:r>
            <a:r>
              <a:rPr lang="en-US" altLang="zh-CN" sz="2800" b="1" dirty="0" smtClean="0">
                <a:solidFill>
                  <a:srgbClr val="0066FF"/>
                </a:solidFill>
              </a:rPr>
              <a:t>B</a:t>
            </a:r>
            <a:r>
              <a:rPr lang="zh-CN" altLang="en-US" sz="2800" b="1" dirty="0" smtClean="0">
                <a:solidFill>
                  <a:srgbClr val="0066FF"/>
                </a:solidFill>
              </a:rPr>
              <a:t>级考试的写作部分主要写的是什么文体？</a:t>
            </a:r>
            <a:endParaRPr lang="en-US" altLang="zh-CN" sz="2800" b="1" dirty="0" smtClean="0">
              <a:solidFill>
                <a:srgbClr val="0066FF"/>
              </a:solidFill>
            </a:endParaRPr>
          </a:p>
          <a:p>
            <a:pPr>
              <a:lnSpc>
                <a:spcPct val="100000"/>
              </a:lnSpc>
            </a:pPr>
            <a:r>
              <a:rPr lang="en-US" altLang="zh-CN" sz="2800" b="1" dirty="0" smtClean="0"/>
              <a:t>    A. </a:t>
            </a:r>
            <a:r>
              <a:rPr lang="zh-CN" altLang="en-US" sz="2800" b="1" dirty="0" smtClean="0"/>
              <a:t>议论文     </a:t>
            </a:r>
            <a:r>
              <a:rPr lang="en-US" altLang="zh-CN" sz="2800" b="1" dirty="0" smtClean="0"/>
              <a:t>B. </a:t>
            </a:r>
            <a:r>
              <a:rPr lang="zh-CN" altLang="en-US" sz="2800" b="1" dirty="0" smtClean="0"/>
              <a:t>应用文    </a:t>
            </a:r>
            <a:r>
              <a:rPr lang="en-US" altLang="zh-CN" sz="2800" b="1" dirty="0" smtClean="0"/>
              <a:t>C. </a:t>
            </a:r>
            <a:r>
              <a:rPr lang="zh-CN" altLang="en-US" sz="2800" b="1" dirty="0" smtClean="0"/>
              <a:t>记叙文</a:t>
            </a:r>
            <a:endParaRPr lang="en-US" altLang="zh-CN" sz="2800" b="1" dirty="0" smtClean="0"/>
          </a:p>
          <a:p>
            <a:pPr>
              <a:lnSpc>
                <a:spcPct val="100000"/>
              </a:lnSpc>
            </a:pPr>
            <a:r>
              <a:rPr lang="en-US" altLang="zh-CN" sz="2800" b="1" dirty="0" smtClean="0">
                <a:solidFill>
                  <a:srgbClr val="0066FF"/>
                </a:solidFill>
              </a:rPr>
              <a:t>2. </a:t>
            </a:r>
            <a:r>
              <a:rPr lang="zh-CN" altLang="en-US" sz="2800" b="1" dirty="0" smtClean="0">
                <a:solidFill>
                  <a:srgbClr val="0066FF"/>
                </a:solidFill>
              </a:rPr>
              <a:t>私人信函和公务信函的主要区别是什么？</a:t>
            </a:r>
            <a:endParaRPr lang="en-US" altLang="zh-CN" sz="2800" b="1" dirty="0" smtClean="0">
              <a:solidFill>
                <a:srgbClr val="0066FF"/>
              </a:solidFill>
            </a:endParaRPr>
          </a:p>
          <a:p>
            <a:pPr>
              <a:lnSpc>
                <a:spcPct val="100000"/>
              </a:lnSpc>
            </a:pPr>
            <a:r>
              <a:rPr lang="en-US" altLang="zh-CN" sz="2800" b="1" dirty="0" smtClean="0"/>
              <a:t>    A. </a:t>
            </a:r>
            <a:r>
              <a:rPr lang="zh-CN" altLang="en-US" sz="2800" b="1" dirty="0" smtClean="0"/>
              <a:t>私人信函不需要写信日期</a:t>
            </a:r>
            <a:endParaRPr lang="en-US" altLang="zh-CN" sz="2800" b="1" dirty="0" smtClean="0"/>
          </a:p>
          <a:p>
            <a:pPr>
              <a:lnSpc>
                <a:spcPct val="100000"/>
              </a:lnSpc>
            </a:pPr>
            <a:r>
              <a:rPr lang="en-US" altLang="zh-CN" sz="2800" b="1" dirty="0" smtClean="0"/>
              <a:t>    B. </a:t>
            </a:r>
            <a:r>
              <a:rPr lang="zh-CN" altLang="en-US" sz="2800" b="1" dirty="0" smtClean="0"/>
              <a:t>私人信函不需要写信内地址</a:t>
            </a:r>
            <a:endParaRPr lang="en-US" altLang="zh-CN" sz="2800" b="1" dirty="0" smtClean="0"/>
          </a:p>
          <a:p>
            <a:pPr>
              <a:lnSpc>
                <a:spcPct val="100000"/>
              </a:lnSpc>
            </a:pPr>
            <a:r>
              <a:rPr lang="en-US" altLang="zh-CN" sz="2800" b="1" dirty="0" smtClean="0"/>
              <a:t>    C. </a:t>
            </a:r>
            <a:r>
              <a:rPr lang="zh-CN" altLang="en-US" sz="2800" b="1" dirty="0" smtClean="0"/>
              <a:t>私人信函不需要签名</a:t>
            </a:r>
            <a:endParaRPr lang="en-US" altLang="zh-CN" sz="2800" b="1" dirty="0" smtClean="0"/>
          </a:p>
          <a:p>
            <a:pPr>
              <a:lnSpc>
                <a:spcPct val="100000"/>
              </a:lnSpc>
            </a:pP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主要内容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b="1" dirty="0" smtClean="0">
                <a:solidFill>
                  <a:schemeClr val="tx1"/>
                </a:solidFill>
              </a:rPr>
              <a:t>写作题型介绍</a:t>
            </a:r>
            <a:endParaRPr lang="en-US" altLang="zh-CN" sz="2800" b="1" dirty="0" smtClean="0">
              <a:solidFill>
                <a:schemeClr val="tx1"/>
              </a:solidFill>
            </a:endParaRPr>
          </a:p>
          <a:p>
            <a:r>
              <a:rPr lang="zh-CN" altLang="en-US" sz="2800" b="1" dirty="0" smtClean="0">
                <a:solidFill>
                  <a:schemeClr val="tx1"/>
                </a:solidFill>
              </a:rPr>
              <a:t>英文书信格式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写作题型介绍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3200" b="1" dirty="0" smtClean="0">
                <a:solidFill>
                  <a:schemeClr val="tx1"/>
                </a:solidFill>
              </a:rPr>
              <a:t>时间：</a:t>
            </a:r>
            <a:r>
              <a:rPr lang="en-US" altLang="zh-CN" sz="3200" b="1" dirty="0" smtClean="0">
                <a:solidFill>
                  <a:schemeClr val="tx1"/>
                </a:solidFill>
              </a:rPr>
              <a:t>25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分钟</a:t>
            </a:r>
            <a:endParaRPr lang="en-US" altLang="zh-CN" sz="3200" b="1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zh-CN" altLang="en-US" sz="3200" b="1" dirty="0" smtClean="0">
                <a:solidFill>
                  <a:schemeClr val="tx1"/>
                </a:solidFill>
              </a:rPr>
              <a:t>词数：</a:t>
            </a:r>
            <a:r>
              <a:rPr lang="en-US" altLang="zh-CN" sz="3200" b="1" dirty="0" smtClean="0">
                <a:solidFill>
                  <a:schemeClr val="tx1"/>
                </a:solidFill>
              </a:rPr>
              <a:t>80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以上</a:t>
            </a:r>
            <a:endParaRPr lang="en-US" altLang="zh-CN" sz="3200" b="1" dirty="0" smtClean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zh-CN" altLang="en-US" sz="3200" b="1" dirty="0" smtClean="0">
                <a:solidFill>
                  <a:schemeClr val="tx1"/>
                </a:solidFill>
              </a:rPr>
              <a:t>分值：</a:t>
            </a:r>
            <a:r>
              <a:rPr lang="en-US" altLang="zh-CN" sz="3200" b="1" dirty="0" smtClean="0">
                <a:solidFill>
                  <a:schemeClr val="tx1"/>
                </a:solidFill>
              </a:rPr>
              <a:t>15%</a:t>
            </a:r>
          </a:p>
          <a:p>
            <a:pPr>
              <a:lnSpc>
                <a:spcPct val="100000"/>
              </a:lnSpc>
            </a:pPr>
            <a:r>
              <a:rPr lang="zh-CN" altLang="en-US" sz="3200" b="1" dirty="0" smtClean="0">
                <a:solidFill>
                  <a:schemeClr val="tx1"/>
                </a:solidFill>
              </a:rPr>
              <a:t>目的：考察学生对英语实际应用的能力</a:t>
            </a:r>
          </a:p>
          <a:p>
            <a:pPr>
              <a:lnSpc>
                <a:spcPct val="100000"/>
              </a:lnSpc>
            </a:pPr>
            <a:endParaRPr lang="zh-CN" alt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写作题型介绍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3200" b="1" dirty="0" smtClean="0">
                <a:solidFill>
                  <a:schemeClr val="tx1"/>
                </a:solidFill>
              </a:rPr>
              <a:t>形式：写作 </a:t>
            </a:r>
            <a:r>
              <a:rPr lang="en-US" altLang="zh-CN" sz="3200" b="1" dirty="0" smtClean="0">
                <a:solidFill>
                  <a:schemeClr val="tx1"/>
                </a:solidFill>
              </a:rPr>
              <a:t>/ </a:t>
            </a:r>
            <a:r>
              <a:rPr lang="zh-CN" altLang="en-US" sz="3200" b="1" dirty="0" smtClean="0">
                <a:solidFill>
                  <a:schemeClr val="tx1"/>
                </a:solidFill>
              </a:rPr>
              <a:t>汉译英</a:t>
            </a:r>
            <a:endParaRPr lang="en-US" altLang="zh-CN" sz="3200" b="1" dirty="0" smtClean="0">
              <a:solidFill>
                <a:schemeClr val="tx1"/>
              </a:solidFill>
            </a:endParaRPr>
          </a:p>
          <a:p>
            <a:pPr lvl="1">
              <a:lnSpc>
                <a:spcPct val="100000"/>
              </a:lnSpc>
            </a:pPr>
            <a:r>
              <a:rPr lang="zh-CN" altLang="en-US" sz="2800" b="1" dirty="0" smtClean="0">
                <a:solidFill>
                  <a:schemeClr val="tx1"/>
                </a:solidFill>
              </a:rPr>
              <a:t>应用文：信函、简历表、通知、协议书、便条、海报、电子邮件等</a:t>
            </a:r>
          </a:p>
          <a:p>
            <a:pPr lvl="1"/>
            <a:r>
              <a:rPr lang="zh-CN" altLang="en-US" sz="2800" b="1" dirty="0" smtClean="0">
                <a:solidFill>
                  <a:schemeClr val="tx1"/>
                </a:solidFill>
              </a:rPr>
              <a:t>实用性段落写作（填空）及短文翻译</a:t>
            </a:r>
            <a:endParaRPr lang="en-US" altLang="zh-CN" sz="2800" b="1" dirty="0" smtClean="0">
              <a:solidFill>
                <a:schemeClr val="tx1"/>
              </a:solidFill>
            </a:endParaRPr>
          </a:p>
          <a:p>
            <a:endParaRPr lang="en-US" altLang="zh-CN" sz="2800" b="1" dirty="0" smtClean="0"/>
          </a:p>
          <a:p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考点分析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400" b="1" dirty="0" smtClean="0">
                <a:solidFill>
                  <a:schemeClr val="tx1"/>
                </a:solidFill>
              </a:rPr>
              <a:t>近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10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次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A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、</a:t>
            </a:r>
            <a:r>
              <a:rPr lang="en-US" altLang="zh-CN" sz="2400" b="1" dirty="0" smtClean="0">
                <a:solidFill>
                  <a:schemeClr val="tx1"/>
                </a:solidFill>
              </a:rPr>
              <a:t>B</a:t>
            </a:r>
            <a:r>
              <a:rPr lang="zh-CN" altLang="en-US" sz="2400" b="1" dirty="0" smtClean="0">
                <a:solidFill>
                  <a:schemeClr val="tx1"/>
                </a:solidFill>
              </a:rPr>
              <a:t>级考试真题中写作试题总结：</a:t>
            </a:r>
          </a:p>
          <a:p>
            <a:pPr lvl="1"/>
            <a:r>
              <a:rPr lang="en-US" altLang="zh-CN" sz="2200" b="1" dirty="0" smtClean="0">
                <a:solidFill>
                  <a:schemeClr val="tx1"/>
                </a:solidFill>
              </a:rPr>
              <a:t>A</a:t>
            </a:r>
            <a:r>
              <a:rPr lang="zh-CN" altLang="en-US" sz="2200" b="1" dirty="0" smtClean="0">
                <a:solidFill>
                  <a:schemeClr val="tx1"/>
                </a:solidFill>
              </a:rPr>
              <a:t>级：应聘信、招聘启事、感谢（及建议）信、投诉信、电子邮件、辞职信、询问信</a:t>
            </a:r>
            <a:r>
              <a:rPr lang="en-US" altLang="zh-CN" sz="2200" b="1" dirty="0" smtClean="0">
                <a:solidFill>
                  <a:schemeClr val="tx1"/>
                </a:solidFill>
              </a:rPr>
              <a:t>……</a:t>
            </a:r>
          </a:p>
          <a:p>
            <a:pPr lvl="1"/>
            <a:r>
              <a:rPr lang="en-US" altLang="zh-CN" sz="2200" b="1" dirty="0" smtClean="0">
                <a:solidFill>
                  <a:schemeClr val="tx1"/>
                </a:solidFill>
              </a:rPr>
              <a:t>B</a:t>
            </a:r>
            <a:r>
              <a:rPr lang="zh-CN" altLang="en-US" sz="2200" b="1" dirty="0" smtClean="0">
                <a:solidFill>
                  <a:schemeClr val="tx1"/>
                </a:solidFill>
              </a:rPr>
              <a:t>级：预定表、电话留言（便条）、感谢信、求职信、邀请信、通告（会议室使用须知）、请假条电子邮件</a:t>
            </a:r>
            <a:r>
              <a:rPr lang="en-US" altLang="zh-CN" sz="2200" b="1" dirty="0" smtClean="0">
                <a:solidFill>
                  <a:schemeClr val="tx1"/>
                </a:solidFill>
              </a:rPr>
              <a:t>……</a:t>
            </a:r>
          </a:p>
          <a:p>
            <a:r>
              <a:rPr lang="zh-CN" altLang="en-US" sz="2400" b="1" u="sng" dirty="0" smtClean="0">
                <a:solidFill>
                  <a:srgbClr val="FF0000"/>
                </a:solidFill>
              </a:rPr>
              <a:t>信件写作出现频率最高，写信是写作的重点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基本要求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 smtClean="0">
                <a:solidFill>
                  <a:schemeClr val="tx1"/>
                </a:solidFill>
              </a:rPr>
              <a:t>格式正确</a:t>
            </a:r>
            <a:endParaRPr lang="en-US" altLang="zh-CN" sz="3200" b="1" dirty="0" smtClean="0">
              <a:solidFill>
                <a:schemeClr val="tx1"/>
              </a:solidFill>
            </a:endParaRPr>
          </a:p>
          <a:p>
            <a:r>
              <a:rPr lang="zh-CN" altLang="en-US" sz="3200" b="1" dirty="0" smtClean="0">
                <a:solidFill>
                  <a:schemeClr val="tx1"/>
                </a:solidFill>
              </a:rPr>
              <a:t>内容切题</a:t>
            </a:r>
            <a:endParaRPr lang="en-US" altLang="zh-CN" sz="3200" b="1" dirty="0" smtClean="0">
              <a:solidFill>
                <a:schemeClr val="tx1"/>
              </a:solidFill>
            </a:endParaRPr>
          </a:p>
          <a:p>
            <a:r>
              <a:rPr lang="zh-CN" altLang="en-US" sz="3200" b="1" dirty="0" smtClean="0">
                <a:solidFill>
                  <a:schemeClr val="tx1"/>
                </a:solidFill>
              </a:rPr>
              <a:t>表达准确（词汇、语法）</a:t>
            </a:r>
            <a:endParaRPr lang="en-US" altLang="zh-CN" sz="3200" b="1" dirty="0" smtClean="0">
              <a:solidFill>
                <a:schemeClr val="tx1"/>
              </a:solidFill>
            </a:endParaRPr>
          </a:p>
          <a:p>
            <a:r>
              <a:rPr lang="zh-CN" altLang="en-US" sz="3200" b="1" dirty="0" smtClean="0">
                <a:solidFill>
                  <a:schemeClr val="tx1"/>
                </a:solidFill>
              </a:rPr>
              <a:t>意义连贯</a:t>
            </a:r>
            <a:endParaRPr lang="en-US" altLang="zh-CN" sz="3200" b="1" dirty="0" smtClean="0">
              <a:solidFill>
                <a:schemeClr val="tx1"/>
              </a:solidFill>
            </a:endParaRPr>
          </a:p>
          <a:p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应试要点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zh-CN" altLang="en-US" sz="2800" b="1" dirty="0" smtClean="0">
                <a:solidFill>
                  <a:schemeClr val="tx1"/>
                </a:solidFill>
              </a:rPr>
              <a:t>认真审题，包括文体要求、写作要求、字数要求，内容要求等等</a:t>
            </a:r>
          </a:p>
          <a:p>
            <a:pPr marL="609600" indent="-609600">
              <a:buFontTx/>
              <a:buAutoNum type="arabicPeriod"/>
            </a:pPr>
            <a:r>
              <a:rPr lang="zh-CN" altLang="en-US" sz="2800" b="1" dirty="0" smtClean="0">
                <a:solidFill>
                  <a:schemeClr val="tx1"/>
                </a:solidFill>
              </a:rPr>
              <a:t>规范语法，避免用没有把握的句型、单词（</a:t>
            </a:r>
            <a:r>
              <a:rPr lang="en-US" altLang="zh-CN" sz="2800" b="1" dirty="0" smtClean="0">
                <a:solidFill>
                  <a:schemeClr val="tx1"/>
                </a:solidFill>
              </a:rPr>
              <a:t>kiss</a:t>
            </a:r>
            <a:r>
              <a:rPr lang="zh-CN" altLang="en-US" sz="2800" b="1" dirty="0" smtClean="0">
                <a:solidFill>
                  <a:schemeClr val="tx1"/>
                </a:solidFill>
              </a:rPr>
              <a:t>原则）</a:t>
            </a:r>
          </a:p>
          <a:p>
            <a:pPr marL="609600" indent="-609600">
              <a:buFontTx/>
              <a:buAutoNum type="arabicPeriod"/>
            </a:pPr>
            <a:r>
              <a:rPr lang="zh-CN" altLang="en-US" sz="2800" b="1" dirty="0" smtClean="0">
                <a:solidFill>
                  <a:schemeClr val="tx1"/>
                </a:solidFill>
              </a:rPr>
              <a:t>注意时间分配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英文书信格式</a:t>
            </a:r>
            <a:endParaRPr lang="zh-CN" altLang="en-US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idx="1"/>
          </p:nvPr>
        </p:nvSpPr>
        <p:spPr>
          <a:xfrm>
            <a:off x="519952" y="1470213"/>
            <a:ext cx="6952411" cy="4580964"/>
          </a:xfrm>
          <a:ln w="57150" cmpd="thinThick">
            <a:solidFill>
              <a:srgbClr val="0000FF"/>
            </a:solidFill>
          </a:ln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en-US" altLang="zh-CN" sz="2000" b="1" dirty="0" smtClean="0"/>
              <a:t>1. </a:t>
            </a:r>
            <a:r>
              <a:rPr lang="zh-CN" altLang="en-US" sz="2000" b="1" dirty="0" smtClean="0"/>
              <a:t>寄信人的地址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en-US" altLang="zh-CN" sz="2000" b="1" dirty="0" smtClean="0"/>
              <a:t>2. 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写信的日期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en-US" altLang="zh-CN" sz="2000" b="1" dirty="0" smtClean="0"/>
              <a:t>3. </a:t>
            </a:r>
            <a:r>
              <a:rPr lang="zh-CN" altLang="en-US" sz="2000" b="1" dirty="0" smtClean="0"/>
              <a:t>收信人地址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en-US" altLang="zh-CN" sz="2000" b="1" dirty="0" smtClean="0"/>
              <a:t>4. 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称呼，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en-US" altLang="zh-CN" sz="2000" b="1" dirty="0" smtClean="0"/>
              <a:t>    5. 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正文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en-US" altLang="zh-CN" sz="2000" b="1" dirty="0" smtClean="0"/>
              <a:t>    …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en-US" altLang="zh-CN" sz="2000" b="1" dirty="0" smtClean="0"/>
              <a:t>    …</a:t>
            </a:r>
            <a:endParaRPr lang="zh-CN" altLang="en-US" sz="2000" b="1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endParaRPr lang="en-US" altLang="zh-CN" sz="2000" b="1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en-US" altLang="zh-CN" sz="2000" b="1" dirty="0" smtClean="0"/>
              <a:t>    6. 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结束语</a:t>
            </a:r>
          </a:p>
          <a:p>
            <a:pPr algn="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en-US" altLang="zh-CN" sz="2000" b="1" dirty="0" smtClean="0"/>
              <a:t>7. </a:t>
            </a:r>
            <a:r>
              <a:rPr lang="zh-CN" altLang="en-US" sz="2000" b="1" dirty="0" smtClean="0">
                <a:solidFill>
                  <a:srgbClr val="FF0000"/>
                </a:solidFill>
              </a:rPr>
              <a:t>签名</a:t>
            </a:r>
          </a:p>
        </p:txBody>
      </p:sp>
      <p:sp>
        <p:nvSpPr>
          <p:cNvPr id="10" name="椭圆形标注 9"/>
          <p:cNvSpPr/>
          <p:nvPr/>
        </p:nvSpPr>
        <p:spPr>
          <a:xfrm>
            <a:off x="8086725" y="1100138"/>
            <a:ext cx="3557588" cy="1785937"/>
          </a:xfrm>
          <a:prstGeom prst="wedgeEllipseCallout">
            <a:avLst>
              <a:gd name="adj1" fmla="val -71508"/>
              <a:gd name="adj2" fmla="val -16435"/>
            </a:avLst>
          </a:prstGeom>
          <a:solidFill>
            <a:srgbClr val="ECE1CA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2" algn="ctr"/>
            <a:r>
              <a:rPr lang="zh-CN" altLang="en-US" b="1" dirty="0" smtClean="0"/>
              <a:t>寄信人地址、收信人地址只有在非常正式的公务信函才需要写</a:t>
            </a:r>
            <a:endParaRPr lang="zh-CN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信函分类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b="1" dirty="0" smtClean="0"/>
              <a:t>私人信函</a:t>
            </a:r>
            <a:endParaRPr lang="en-US" altLang="zh-CN" sz="2800" b="1" dirty="0" smtClean="0"/>
          </a:p>
          <a:p>
            <a:r>
              <a:rPr lang="zh-CN" altLang="en-US" sz="2800" b="1" dirty="0" smtClean="0"/>
              <a:t>公务信函</a:t>
            </a:r>
            <a:endParaRPr lang="en-US" altLang="zh-CN" sz="2800" b="1" dirty="0" smtClean="0"/>
          </a:p>
          <a:p>
            <a:r>
              <a:rPr lang="zh-CN" altLang="en-US" sz="2800" b="1" dirty="0" smtClean="0">
                <a:solidFill>
                  <a:srgbClr val="0066FF"/>
                </a:solidFill>
              </a:rPr>
              <a:t>格式基本相同</a:t>
            </a:r>
            <a:endParaRPr lang="en-US" altLang="zh-CN" sz="2800" b="1" dirty="0" smtClean="0">
              <a:solidFill>
                <a:srgbClr val="0066FF"/>
              </a:solidFill>
            </a:endParaRPr>
          </a:p>
          <a:p>
            <a:pPr marL="0" lvl="2" indent="0">
              <a:buNone/>
            </a:pPr>
            <a:r>
              <a:rPr lang="zh-CN" altLang="en-US" sz="2800" b="1" dirty="0" smtClean="0">
                <a:solidFill>
                  <a:srgbClr val="FF0000"/>
                </a:solidFill>
              </a:rPr>
              <a:t>信内地址（寄信人地址、收信人地址）只有在非常正式的业务信函才需要写</a:t>
            </a:r>
          </a:p>
          <a:p>
            <a:endParaRPr lang="zh-CN" altLang="en-US" sz="2800" b="1" dirty="0" smtClean="0"/>
          </a:p>
          <a:p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584</Words>
  <Application>Microsoft Office PowerPoint</Application>
  <PresentationFormat>自定义</PresentationFormat>
  <Paragraphs>90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WelcomeDoc</vt:lpstr>
      <vt:lpstr>高等学校英语应用能力考试（A、B级）写作指导 （1） ——考试题型和英文书信格式</vt:lpstr>
      <vt:lpstr>主要内容</vt:lpstr>
      <vt:lpstr>写作题型介绍</vt:lpstr>
      <vt:lpstr>写作题型介绍</vt:lpstr>
      <vt:lpstr>考点分析</vt:lpstr>
      <vt:lpstr>基本要求</vt:lpstr>
      <vt:lpstr>应试要点</vt:lpstr>
      <vt:lpstr>英文书信格式</vt:lpstr>
      <vt:lpstr>信函分类</vt:lpstr>
      <vt:lpstr>地址</vt:lpstr>
      <vt:lpstr>日期</vt:lpstr>
      <vt:lpstr>称呼</vt:lpstr>
      <vt:lpstr>正文</vt:lpstr>
      <vt:lpstr>结束语</vt:lpstr>
      <vt:lpstr>签名的写法</vt:lpstr>
      <vt:lpstr>小结与思考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</cp:revision>
  <dcterms:created xsi:type="dcterms:W3CDTF">2014-06-16T08:03:00Z</dcterms:created>
  <dcterms:modified xsi:type="dcterms:W3CDTF">2020-11-10T06:03:11Z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  <property fmtid="{D5CDD505-2E9C-101B-9397-08002B2CF9AE}" pid="3" name="KSOProductBuildVer">
    <vt:lpwstr>2052-11.1.0.10132</vt:lpwstr>
  </property>
</Properties>
</file>