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3185658"/>
            <a:ext cx="509383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4175139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4664256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35121"/>
            <a:ext cx="5093834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0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8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91440" tIns="45720" rIns="91440" bIns="4572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60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6000" b="1" spc="300">
                    <a:solidFill>
                      <a:schemeClr val="accent1"/>
                    </a:solidFill>
                  </a:rPr>
                </a:br>
                <a:r>
                  <a:rPr lang="en-US" altLang="zh-CN" sz="60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60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C3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2CCD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4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4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139710" y="2251831"/>
            <a:ext cx="6473930" cy="5587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天然药物学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139710" y="4047369"/>
            <a:ext cx="6473930" cy="428596"/>
          </a:xfrm>
        </p:spPr>
        <p:txBody>
          <a:bodyPr/>
          <a:lstStyle/>
          <a:p>
            <a:r>
              <a:rPr lang="zh-CN" altLang="en-US" sz="2400" dirty="0"/>
              <a:t>药学系  中药教研室 彭孝鹏老师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9710" y="3079704"/>
            <a:ext cx="6473930" cy="69859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《</a:t>
            </a:r>
            <a:r>
              <a:rPr lang="zh-CN" altLang="en-US" sz="4400" dirty="0"/>
              <a:t>果实</a:t>
            </a:r>
            <a:r>
              <a:rPr lang="zh-CN" altLang="en-US" sz="4400" dirty="0"/>
              <a:t>类药物</a:t>
            </a:r>
            <a:r>
              <a:rPr lang="en-US" altLang="zh-CN" sz="4400" dirty="0"/>
              <a:t>-</a:t>
            </a:r>
            <a:r>
              <a:rPr lang="zh-CN" altLang="en-US" sz="4400" dirty="0"/>
              <a:t>苦杏仁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0" y="4047177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 l="-4000" t="-11000" r="-2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性状鉴别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功效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b="1" dirty="0">
                <a:solidFill>
                  <a:srgbClr val="33339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止咳平喘</a:t>
            </a:r>
            <a:endParaRPr lang="zh-CN" altLang="en-US" b="1" dirty="0">
              <a:solidFill>
                <a:srgbClr val="333399"/>
              </a:solidFill>
            </a:endParaRPr>
          </a:p>
          <a:p>
            <a:endParaRPr lang="zh-CN" altLang="en-US" b="1" dirty="0">
              <a:solidFill>
                <a:srgbClr val="333399"/>
              </a:solidFill>
            </a:endParaRPr>
          </a:p>
          <a:p>
            <a:r>
              <a:rPr lang="zh-CN" altLang="en-US" sz="3200" b="1" dirty="0">
                <a:solidFill>
                  <a:srgbClr val="33339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润肠通便</a:t>
            </a:r>
            <a:endParaRPr lang="zh-CN" altLang="en-US" b="1" dirty="0">
              <a:solidFill>
                <a:srgbClr val="333399"/>
              </a:solidFill>
            </a:endParaRPr>
          </a:p>
          <a:p>
            <a:endParaRPr lang="zh-CN" altLang="en-US" b="1" dirty="0">
              <a:solidFill>
                <a:srgbClr val="FF0000"/>
              </a:solidFill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但有毒，忌大量服用</a:t>
            </a:r>
            <a:endParaRPr lang="zh-CN" altLang="en-US" b="1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10242" name="矩形 10241"/>
          <p:cNvSpPr/>
          <p:nvPr/>
        </p:nvSpPr>
        <p:spPr>
          <a:xfrm>
            <a:off x="292100" y="1114425"/>
            <a:ext cx="1160589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sz="3600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969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8435" y="762000"/>
            <a:ext cx="3514725" cy="5381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成分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标题 1228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zh-CN" dirty="0"/>
          </a:p>
        </p:txBody>
      </p:sp>
      <p:pic>
        <p:nvPicPr>
          <p:cNvPr id="35842" name="文本占位符 12290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47800" y="295275"/>
            <a:ext cx="9220200" cy="61817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果实</a:t>
            </a:r>
            <a:r>
              <a:rPr lang="zh-CN" altLang="en-US" sz="3600" dirty="0"/>
              <a:t>类药材</a:t>
            </a:r>
            <a:r>
              <a:rPr lang="en-US" altLang="zh-CN" sz="3600" dirty="0"/>
              <a:t>-</a:t>
            </a:r>
            <a:r>
              <a:rPr lang="zh-CN" altLang="en-US" sz="3600" dirty="0"/>
              <a:t>苦杏仁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dirty="0"/>
              <a:t>天然药物学</a:t>
            </a:r>
            <a:r>
              <a:rPr lang="en-US" altLang="zh-CN" dirty="0"/>
              <a:t>》</a:t>
            </a:r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7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苦杏仁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 dirty="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7090047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药材来源</a:t>
            </a:r>
            <a:endParaRPr lang="zh-CN" altLang="en-US" dirty="0"/>
          </a:p>
        </p:txBody>
      </p:sp>
      <p:sp>
        <p:nvSpPr>
          <p:cNvPr id="28" name="文本占位符 5"/>
          <p:cNvSpPr txBox="1"/>
          <p:nvPr/>
        </p:nvSpPr>
        <p:spPr>
          <a:xfrm>
            <a:off x="7090047" y="2223430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产地</a:t>
            </a:r>
            <a:endParaRPr lang="zh-CN" altLang="en-US" dirty="0"/>
          </a:p>
        </p:txBody>
      </p:sp>
      <p:sp>
        <p:nvSpPr>
          <p:cNvPr id="29" name="文本占位符 5"/>
          <p:cNvSpPr txBox="1"/>
          <p:nvPr/>
        </p:nvSpPr>
        <p:spPr>
          <a:xfrm>
            <a:off x="707755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性状鉴别</a:t>
            </a:r>
            <a:endParaRPr lang="zh-CN" altLang="en-US" dirty="0"/>
          </a:p>
        </p:txBody>
      </p:sp>
      <p:sp>
        <p:nvSpPr>
          <p:cNvPr id="30" name="文本占位符 5"/>
          <p:cNvSpPr txBox="1"/>
          <p:nvPr/>
        </p:nvSpPr>
        <p:spPr>
          <a:xfrm>
            <a:off x="7090047" y="408288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57AEE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功效</a:t>
            </a:r>
            <a:endParaRPr lang="zh-CN" altLang="en-US" dirty="0"/>
          </a:p>
        </p:txBody>
      </p:sp>
      <p:sp>
        <p:nvSpPr>
          <p:cNvPr id="31" name="文本占位符 5"/>
          <p:cNvSpPr txBox="1"/>
          <p:nvPr/>
        </p:nvSpPr>
        <p:spPr>
          <a:xfrm>
            <a:off x="7077554" y="499967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BC2B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成分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药材来源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药材来源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122" name="矩形 5121"/>
          <p:cNvSpPr/>
          <p:nvPr/>
        </p:nvSpPr>
        <p:spPr>
          <a:xfrm>
            <a:off x="3568700" y="1066800"/>
            <a:ext cx="69342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96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itchFamily="49" charset="-122"/>
              </a:rPr>
              <a:t> </a:t>
            </a:r>
            <a:r>
              <a:rPr lang="zh-CN" altLang="en-US" sz="9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苦杏仁</a:t>
            </a:r>
            <a:r>
              <a:rPr lang="zh-CN" altLang="en-US" sz="1100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669925" y="2959100"/>
            <a:ext cx="108515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[来源] </a:t>
            </a:r>
            <a:r>
              <a:rPr lang="zh-CN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为蔷薇科植物山杏、西伯利亚杏、东北杏或杏的干燥成熟种子。</a:t>
            </a:r>
            <a:endParaRPr lang="zh-CN" sz="11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标题 9217"/>
          <p:cNvSpPr>
            <a:spLocks noGrp="1"/>
          </p:cNvSpPr>
          <p:nvPr>
            <p:ph type="ctrTitle"/>
          </p:nvPr>
        </p:nvSpPr>
        <p:spPr>
          <a:xfrm>
            <a:off x="2209800" y="2130425"/>
            <a:ext cx="7772400" cy="1470025"/>
          </a:xfrm>
        </p:spPr>
        <p:txBody>
          <a:bodyPr anchor="ctr"/>
          <a:p>
            <a:pPr defTabSz="914400">
              <a:buNone/>
            </a:pPr>
            <a:endParaRPr lang="zh-CN" altLang="zh-CN" sz="4400" kern="120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24578" name="副标题 9218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 anchor="t"/>
          <a:p>
            <a:pPr defTabSz="914400"/>
            <a:endParaRPr lang="zh-CN" altLang="zh-CN" sz="3200" kern="1200" baseline="0" dirty="0">
              <a:latin typeface="+mn-lt"/>
              <a:ea typeface="+mn-ea"/>
              <a:cs typeface="+mn-cs"/>
            </a:endParaRPr>
          </a:p>
        </p:txBody>
      </p:sp>
      <p:pic>
        <p:nvPicPr>
          <p:cNvPr id="9221" name="图片 9220" descr="e5d4a9849091f199570302d99c9026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0" y="762000"/>
            <a:ext cx="6762750" cy="496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图片 9222" descr="W0201404295806857892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762000"/>
            <a:ext cx="7620000" cy="502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图片 9224" descr="201206151613526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0"/>
            <a:ext cx="8637588" cy="6478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产地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产地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东北、华北、西北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7170" name="矩形 7169"/>
          <p:cNvSpPr/>
          <p:nvPr/>
        </p:nvSpPr>
        <p:spPr>
          <a:xfrm>
            <a:off x="470535" y="1611630"/>
            <a:ext cx="11249660" cy="1599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药材及产销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标题 716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zh-CN" dirty="0"/>
          </a:p>
        </p:txBody>
      </p:sp>
      <p:sp>
        <p:nvSpPr>
          <p:cNvPr id="28674" name="文本占位符 7170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zh-CN" dirty="0"/>
          </a:p>
        </p:txBody>
      </p:sp>
      <p:pic>
        <p:nvPicPr>
          <p:cNvPr id="28675" name="图片 7171" descr="0PUZBYUTJ_T`N_7U3CD~F6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300" y="-36195"/>
            <a:ext cx="9524365" cy="6786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直接连接符 7172"/>
          <p:cNvSpPr/>
          <p:nvPr/>
        </p:nvSpPr>
        <p:spPr>
          <a:xfrm>
            <a:off x="5715000" y="2590800"/>
            <a:ext cx="16764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4" name="直接连接符 7173"/>
          <p:cNvSpPr/>
          <p:nvPr/>
        </p:nvSpPr>
        <p:spPr>
          <a:xfrm>
            <a:off x="6705600" y="3886200"/>
            <a:ext cx="6096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5" name="直接连接符 7174"/>
          <p:cNvSpPr/>
          <p:nvPr/>
        </p:nvSpPr>
        <p:spPr>
          <a:xfrm>
            <a:off x="3352800" y="4267200"/>
            <a:ext cx="6096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6" name="直接连接符 7175"/>
          <p:cNvSpPr/>
          <p:nvPr/>
        </p:nvSpPr>
        <p:spPr>
          <a:xfrm>
            <a:off x="8305800" y="4343400"/>
            <a:ext cx="6858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7177" name="图片 7176" descr="VNG0Y24M5L]}N2$UYD7_7X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381000"/>
            <a:ext cx="1990725" cy="280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图片 7177" descr="VLL~(KI325L{X4MUMQ@9L8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066800"/>
            <a:ext cx="2257425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9" name="直接连接符 7178"/>
          <p:cNvSpPr/>
          <p:nvPr/>
        </p:nvSpPr>
        <p:spPr>
          <a:xfrm flipH="1" flipV="1">
            <a:off x="9677400" y="2667000"/>
            <a:ext cx="228600" cy="10668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180" name="直接连接符 7179"/>
          <p:cNvSpPr/>
          <p:nvPr/>
        </p:nvSpPr>
        <p:spPr>
          <a:xfrm>
            <a:off x="7010400" y="1371600"/>
            <a:ext cx="1219200" cy="76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181" name="直接连接符 7180"/>
          <p:cNvSpPr/>
          <p:nvPr/>
        </p:nvSpPr>
        <p:spPr>
          <a:xfrm flipV="1">
            <a:off x="7772400" y="2209800"/>
            <a:ext cx="1066800" cy="990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LIDE.DIAGRAM" val="d44ee72d-2a8e-4bd9-b99e-b83ad48d9800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78495"/>
    </a:dk2>
    <a:lt2>
      <a:srgbClr val="F0F0F0"/>
    </a:lt2>
    <a:accent1>
      <a:srgbClr val="00C3FF"/>
    </a:accent1>
    <a:accent2>
      <a:srgbClr val="75C400"/>
    </a:accent2>
    <a:accent3>
      <a:srgbClr val="90AEDA"/>
    </a:accent3>
    <a:accent4>
      <a:srgbClr val="57AEE1"/>
    </a:accent4>
    <a:accent5>
      <a:srgbClr val="7BC2B7"/>
    </a:accent5>
    <a:accent6>
      <a:srgbClr val="3F97C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WPS 演示</Application>
  <PresentationFormat>宽屏</PresentationFormat>
  <Paragraphs>96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Impact</vt:lpstr>
      <vt:lpstr>Times New Roman</vt:lpstr>
      <vt:lpstr>隶书</vt:lpstr>
      <vt:lpstr>楷体_GB2312</vt:lpstr>
      <vt:lpstr>新宋体</vt:lpstr>
      <vt:lpstr>主题5</vt:lpstr>
      <vt:lpstr>默认设计模板</vt:lpstr>
      <vt:lpstr>《花类药物-辛夷》</vt:lpstr>
      <vt:lpstr>辛夷</vt:lpstr>
      <vt:lpstr>药材来源</vt:lpstr>
      <vt:lpstr>药材来源</vt:lpstr>
      <vt:lpstr>PowerPoint 演示文稿</vt:lpstr>
      <vt:lpstr>采制</vt:lpstr>
      <vt:lpstr>采制</vt:lpstr>
      <vt:lpstr>药材及产销</vt:lpstr>
      <vt:lpstr>PowerPoint 演示文稿</vt:lpstr>
      <vt:lpstr>性状鉴别</vt:lpstr>
      <vt:lpstr>性状鉴别</vt:lpstr>
      <vt:lpstr>性味及功效</vt:lpstr>
      <vt:lpstr>PowerPoint 演示文稿</vt:lpstr>
      <vt:lpstr>《花类药材-辛夷》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Cherish</dc:creator>
  <cp:lastModifiedBy>Cherish</cp:lastModifiedBy>
  <cp:revision>1</cp:revision>
  <dcterms:created xsi:type="dcterms:W3CDTF">2018-02-20T11:16:46Z</dcterms:created>
  <dcterms:modified xsi:type="dcterms:W3CDTF">2018-02-20T11:25:21Z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