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61" r:id="rId1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19" name="椭圆 18"/>
            <p:cNvSpPr/>
            <p:nvPr userDrawn="1"/>
          </p:nvSpPr>
          <p:spPr>
            <a:xfrm>
              <a:off x="4231774" y="1259088"/>
              <a:ext cx="554539" cy="5545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61000"/>
                  </a:schemeClr>
                </a:gs>
                <a:gs pos="83000">
                  <a:schemeClr val="accent2">
                    <a:alpha val="5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669926" y="3185658"/>
            <a:ext cx="5093834" cy="558799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6" y="4175139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6" y="4664256"/>
            <a:ext cx="5093834" cy="428596"/>
          </a:xfrm>
        </p:spPr>
        <p:txBody>
          <a:bodyPr anchor="ctr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669926" y="2335121"/>
            <a:ext cx="5093834" cy="698591"/>
          </a:xfrm>
        </p:spPr>
        <p:txBody>
          <a:bodyPr anchor="ctr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666350" y="1217359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01" y="5489287"/>
            <a:ext cx="2387600" cy="1355887"/>
          </a:xfrm>
          <a:prstGeom prst="rect">
            <a:avLst/>
          </a:prstGeom>
        </p:spPr>
      </p:pic>
      <p:sp>
        <p:nvSpPr>
          <p:cNvPr id="12" name="椭圆 11"/>
          <p:cNvSpPr/>
          <p:nvPr userDrawn="1"/>
        </p:nvSpPr>
        <p:spPr>
          <a:xfrm>
            <a:off x="536575" y="24574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6" name="任意多边形: 形状 15"/>
          <p:cNvSpPr/>
          <p:nvPr userDrawn="1"/>
        </p:nvSpPr>
        <p:spPr>
          <a:xfrm>
            <a:off x="4004076" y="0"/>
            <a:ext cx="4853774" cy="2419350"/>
          </a:xfrm>
          <a:custGeom>
            <a:avLst/>
            <a:gdLst>
              <a:gd name="connsiteX0" fmla="*/ 0 w 4853774"/>
              <a:gd name="connsiteY0" fmla="*/ 0 h 2419350"/>
              <a:gd name="connsiteX1" fmla="*/ 4853774 w 4853774"/>
              <a:gd name="connsiteY1" fmla="*/ 0 h 2419350"/>
              <a:gd name="connsiteX2" fmla="*/ 4841643 w 4853774"/>
              <a:gd name="connsiteY2" fmla="*/ 240238 h 2419350"/>
              <a:gd name="connsiteX3" fmla="*/ 2426887 w 4853774"/>
              <a:gd name="connsiteY3" fmla="*/ 2419350 h 2419350"/>
              <a:gd name="connsiteX4" fmla="*/ 12131 w 4853774"/>
              <a:gd name="connsiteY4" fmla="*/ 240238 h 241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53774" h="2419350">
                <a:moveTo>
                  <a:pt x="0" y="0"/>
                </a:moveTo>
                <a:lnTo>
                  <a:pt x="4853774" y="0"/>
                </a:lnTo>
                <a:lnTo>
                  <a:pt x="4841643" y="240238"/>
                </a:lnTo>
                <a:cubicBezTo>
                  <a:pt x="4717342" y="1464213"/>
                  <a:pt x="3683657" y="2419350"/>
                  <a:pt x="2426887" y="2419350"/>
                </a:cubicBezTo>
                <a:cubicBezTo>
                  <a:pt x="1170118" y="2419350"/>
                  <a:pt x="136432" y="1464213"/>
                  <a:pt x="12131" y="240238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7" name="椭圆 16"/>
          <p:cNvSpPr/>
          <p:nvPr userDrawn="1"/>
        </p:nvSpPr>
        <p:spPr>
          <a:xfrm>
            <a:off x="3546475" y="2441574"/>
            <a:ext cx="339725" cy="339725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8" name="任意多边形: 形状 17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 userDrawn="1"/>
        </p:nvSpPr>
        <p:spPr>
          <a:xfrm rot="20486327">
            <a:off x="5813425" y="4191000"/>
            <a:ext cx="2209800" cy="2209800"/>
          </a:xfrm>
          <a:prstGeom prst="ellipse">
            <a:avLst/>
          </a:pr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 userDrawn="1"/>
        </p:nvSpPr>
        <p:spPr>
          <a:xfrm rot="20486327">
            <a:off x="10004815" y="7558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3" name="椭圆 22"/>
          <p:cNvSpPr/>
          <p:nvPr userDrawn="1"/>
        </p:nvSpPr>
        <p:spPr>
          <a:xfrm rot="1973762">
            <a:off x="9338064" y="3346666"/>
            <a:ext cx="1384639" cy="1384639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标题 1"/>
          <p:cNvSpPr>
            <a:spLocks noGrp="1"/>
          </p:cNvSpPr>
          <p:nvPr userDrawn="1">
            <p:ph type="ctrTitle" hasCustomPrompt="1"/>
          </p:nvPr>
        </p:nvSpPr>
        <p:spPr>
          <a:xfrm>
            <a:off x="4032249" y="2149649"/>
            <a:ext cx="4127502" cy="805458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结束语</a:t>
            </a:r>
            <a:endParaRPr lang="zh-CN" altLang="en-US" dirty="0"/>
          </a:p>
        </p:txBody>
      </p:sp>
      <p:sp>
        <p:nvSpPr>
          <p:cNvPr id="14" name="文本占位符 6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4032250" y="3354656"/>
            <a:ext cx="4127502" cy="31087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署名</a:t>
            </a:r>
            <a:endParaRPr lang="en-US" altLang="zh-CN" dirty="0"/>
          </a:p>
        </p:txBody>
      </p:sp>
      <p:sp>
        <p:nvSpPr>
          <p:cNvPr id="15" name="文本占位符 62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032250" y="3765563"/>
            <a:ext cx="4127502" cy="310871"/>
          </a:xfrm>
        </p:spPr>
        <p:txBody>
          <a:bodyPr vert="horz" lIns="91440" tIns="45720" rIns="91440" bIns="45720" rtlCol="0">
            <a:noAutofit/>
          </a:bodyPr>
          <a:lstStyle>
            <a:lvl1pPr marL="0" indent="0" algn="ctr">
              <a:buNone/>
              <a:defRPr lang="zh-CN" altLang="en-US" sz="2000" smtClean="0">
                <a:solidFill>
                  <a:schemeClr val="tx1"/>
                </a:solidFill>
              </a:defRPr>
            </a:lvl1pPr>
            <a:lvl2pPr>
              <a:defRPr lang="zh-CN" altLang="en-US" sz="2000" smtClean="0"/>
            </a:lvl2pPr>
            <a:lvl3pPr>
              <a:defRPr lang="zh-CN" altLang="en-US" sz="1800" smtClean="0"/>
            </a:lvl3pPr>
            <a:lvl4pPr>
              <a:defRPr lang="zh-CN" altLang="en-US" sz="1600" smtClean="0"/>
            </a:lvl4pPr>
            <a:lvl5pPr>
              <a:defRPr lang="zh-CN" altLang="en-US" sz="1600"/>
            </a:lvl5pPr>
          </a:lstStyle>
          <a:p>
            <a:pPr marL="228600" marR="0" lvl="0" indent="-228600" fontAlgn="auto">
              <a:spcAft>
                <a:spcPts val="0"/>
              </a:spcAft>
              <a:buClrTx/>
              <a:buSzTx/>
            </a:pPr>
            <a:r>
              <a:rPr lang="zh-CN" altLang="en-US" dirty="0"/>
              <a:t>时间日期</a:t>
            </a:r>
            <a:endParaRPr lang="en-US" altLang="zh-CN" dirty="0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5073228" y="1424745"/>
            <a:ext cx="2045544" cy="66060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封面页类型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 userDrawn="1"/>
        </p:nvGrpSpPr>
        <p:grpSpPr>
          <a:xfrm>
            <a:off x="0" y="15562"/>
            <a:ext cx="12192000" cy="6858000"/>
            <a:chOff x="0" y="0"/>
            <a:chExt cx="12192000" cy="6858000"/>
          </a:xfrm>
        </p:grpSpPr>
        <p:sp>
          <p:nvSpPr>
            <p:cNvPr id="5" name="矩形 4"/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6365875" y="1066800"/>
              <a:ext cx="3219450" cy="3219450"/>
            </a:xfrm>
            <a:prstGeom prst="ellipse">
              <a:avLst/>
            </a:prstGeom>
            <a:gradFill>
              <a:gsLst>
                <a:gs pos="6000">
                  <a:schemeClr val="accent1"/>
                </a:gs>
                <a:gs pos="84000">
                  <a:schemeClr val="accent2">
                    <a:lumMod val="40000"/>
                    <a:lumOff val="6000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 userDrawn="1"/>
          </p:nvSpPr>
          <p:spPr>
            <a:xfrm>
              <a:off x="1431925" y="9525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1" name="任意多边形: 形状 20"/>
            <p:cNvSpPr/>
            <p:nvPr userDrawn="1"/>
          </p:nvSpPr>
          <p:spPr>
            <a:xfrm>
              <a:off x="3965976" y="0"/>
              <a:ext cx="4853774" cy="2419350"/>
            </a:xfrm>
            <a:custGeom>
              <a:avLst/>
              <a:gdLst>
                <a:gd name="connsiteX0" fmla="*/ 0 w 4853774"/>
                <a:gd name="connsiteY0" fmla="*/ 0 h 2419350"/>
                <a:gd name="connsiteX1" fmla="*/ 4853774 w 4853774"/>
                <a:gd name="connsiteY1" fmla="*/ 0 h 2419350"/>
                <a:gd name="connsiteX2" fmla="*/ 4841643 w 4853774"/>
                <a:gd name="connsiteY2" fmla="*/ 240238 h 2419350"/>
                <a:gd name="connsiteX3" fmla="*/ 2426887 w 4853774"/>
                <a:gd name="connsiteY3" fmla="*/ 2419350 h 2419350"/>
                <a:gd name="connsiteX4" fmla="*/ 12131 w 4853774"/>
                <a:gd name="connsiteY4" fmla="*/ 240238 h 2419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53774" h="2419350">
                  <a:moveTo>
                    <a:pt x="0" y="0"/>
                  </a:moveTo>
                  <a:lnTo>
                    <a:pt x="4853774" y="0"/>
                  </a:lnTo>
                  <a:lnTo>
                    <a:pt x="4841643" y="240238"/>
                  </a:lnTo>
                  <a:cubicBezTo>
                    <a:pt x="4717342" y="1464213"/>
                    <a:pt x="3683657" y="2419350"/>
                    <a:pt x="2426887" y="2419350"/>
                  </a:cubicBezTo>
                  <a:cubicBezTo>
                    <a:pt x="1170118" y="2419350"/>
                    <a:pt x="136432" y="1464213"/>
                    <a:pt x="12131" y="240238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27" name="任意多边形: 形状 26"/>
            <p:cNvSpPr/>
            <p:nvPr userDrawn="1"/>
          </p:nvSpPr>
          <p:spPr>
            <a:xfrm>
              <a:off x="0" y="4076700"/>
              <a:ext cx="4800600" cy="2781300"/>
            </a:xfrm>
            <a:custGeom>
              <a:avLst/>
              <a:gdLst>
                <a:gd name="connsiteX0" fmla="*/ 2019300 w 4800600"/>
                <a:gd name="connsiteY0" fmla="*/ 0 h 2781300"/>
                <a:gd name="connsiteX1" fmla="*/ 4800600 w 4800600"/>
                <a:gd name="connsiteY1" fmla="*/ 2781300 h 2781300"/>
                <a:gd name="connsiteX2" fmla="*/ 0 w 4800600"/>
                <a:gd name="connsiteY2" fmla="*/ 2781300 h 2781300"/>
                <a:gd name="connsiteX3" fmla="*/ 0 w 4800600"/>
                <a:gd name="connsiteY3" fmla="*/ 872525 h 2781300"/>
                <a:gd name="connsiteX4" fmla="*/ 52624 w 4800600"/>
                <a:gd name="connsiteY4" fmla="*/ 814624 h 2781300"/>
                <a:gd name="connsiteX5" fmla="*/ 2019300 w 48006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800600" h="2781300">
                  <a:moveTo>
                    <a:pt x="2019300" y="0"/>
                  </a:moveTo>
                  <a:cubicBezTo>
                    <a:pt x="3555370" y="0"/>
                    <a:pt x="4800600" y="1245230"/>
                    <a:pt x="4800600" y="2781300"/>
                  </a:cubicBezTo>
                  <a:lnTo>
                    <a:pt x="0" y="2781300"/>
                  </a:lnTo>
                  <a:lnTo>
                    <a:pt x="0" y="872525"/>
                  </a:lnTo>
                  <a:lnTo>
                    <a:pt x="52624" y="814624"/>
                  </a:lnTo>
                  <a:cubicBezTo>
                    <a:pt x="555940" y="311308"/>
                    <a:pt x="1251265" y="0"/>
                    <a:pt x="2019300" y="0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2" name="任意多边形: 形状 31"/>
            <p:cNvSpPr/>
            <p:nvPr userDrawn="1"/>
          </p:nvSpPr>
          <p:spPr>
            <a:xfrm>
              <a:off x="1" y="0"/>
              <a:ext cx="1241425" cy="1104900"/>
            </a:xfrm>
            <a:custGeom>
              <a:avLst/>
              <a:gdLst>
                <a:gd name="connsiteX0" fmla="*/ 0 w 1241425"/>
                <a:gd name="connsiteY0" fmla="*/ 0 h 1104900"/>
                <a:gd name="connsiteX1" fmla="*/ 1241425 w 1241425"/>
                <a:gd name="connsiteY1" fmla="*/ 0 h 1104900"/>
                <a:gd name="connsiteX2" fmla="*/ 136525 w 1241425"/>
                <a:gd name="connsiteY2" fmla="*/ 1104900 h 1104900"/>
                <a:gd name="connsiteX3" fmla="*/ 0 w 1241425"/>
                <a:gd name="connsiteY3" fmla="*/ 1091137 h 1104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1425" h="1104900">
                  <a:moveTo>
                    <a:pt x="0" y="0"/>
                  </a:moveTo>
                  <a:lnTo>
                    <a:pt x="1241425" y="0"/>
                  </a:lnTo>
                  <a:cubicBezTo>
                    <a:pt x="1241425" y="610219"/>
                    <a:pt x="746744" y="1104900"/>
                    <a:pt x="136525" y="1104900"/>
                  </a:cubicBezTo>
                  <a:lnTo>
                    <a:pt x="0" y="1091137"/>
                  </a:ln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 userDrawn="1"/>
          </p:nvSpPr>
          <p:spPr>
            <a:xfrm>
              <a:off x="9524998" y="1295884"/>
              <a:ext cx="2667002" cy="5562116"/>
            </a:xfrm>
            <a:custGeom>
              <a:avLst/>
              <a:gdLst>
                <a:gd name="connsiteX0" fmla="*/ 2667002 w 2667002"/>
                <a:gd name="connsiteY0" fmla="*/ 0 h 5562116"/>
                <a:gd name="connsiteX1" fmla="*/ 2667002 w 2667002"/>
                <a:gd name="connsiteY1" fmla="*/ 5562116 h 5562116"/>
                <a:gd name="connsiteX2" fmla="*/ 321592 w 2667002"/>
                <a:gd name="connsiteY2" fmla="*/ 5562116 h 5562116"/>
                <a:gd name="connsiteX3" fmla="*/ 294666 w 2667002"/>
                <a:gd name="connsiteY3" fmla="*/ 5500556 h 5562116"/>
                <a:gd name="connsiteX4" fmla="*/ 0 w 2667002"/>
                <a:gd name="connsiteY4" fmla="*/ 3942866 h 5562116"/>
                <a:gd name="connsiteX5" fmla="*/ 2594579 w 2667002"/>
                <a:gd name="connsiteY5" fmla="*/ 28556 h 5562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7002" h="5562116">
                  <a:moveTo>
                    <a:pt x="2667002" y="0"/>
                  </a:moveTo>
                  <a:lnTo>
                    <a:pt x="2667002" y="5562116"/>
                  </a:lnTo>
                  <a:lnTo>
                    <a:pt x="321592" y="5562116"/>
                  </a:lnTo>
                  <a:lnTo>
                    <a:pt x="294666" y="5500556"/>
                  </a:lnTo>
                  <a:cubicBezTo>
                    <a:pt x="104478" y="5018240"/>
                    <a:pt x="0" y="4492754"/>
                    <a:pt x="0" y="3942866"/>
                  </a:cubicBezTo>
                  <a:cubicBezTo>
                    <a:pt x="0" y="2183224"/>
                    <a:pt x="1069854" y="673460"/>
                    <a:pt x="2594579" y="28556"/>
                  </a:cubicBezTo>
                  <a:close/>
                </a:path>
              </a:pathLst>
            </a:cu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8" name="椭圆 37"/>
            <p:cNvSpPr/>
            <p:nvPr userDrawn="1"/>
          </p:nvSpPr>
          <p:spPr>
            <a:xfrm rot="20486327">
              <a:off x="5394325" y="3543300"/>
              <a:ext cx="2209800" cy="2209800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39" name="椭圆 38"/>
            <p:cNvSpPr/>
            <p:nvPr userDrawn="1"/>
          </p:nvSpPr>
          <p:spPr>
            <a:xfrm rot="20486327">
              <a:off x="9947665" y="1843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  <p:sp>
          <p:nvSpPr>
            <p:cNvPr id="40" name="椭圆 39"/>
            <p:cNvSpPr/>
            <p:nvPr userDrawn="1"/>
          </p:nvSpPr>
          <p:spPr>
            <a:xfrm rot="1973762">
              <a:off x="8823714" y="4984966"/>
              <a:ext cx="1384639" cy="1384639"/>
            </a:xfrm>
            <a:prstGeom prst="ellipse">
              <a:avLst/>
            </a:prstGeom>
            <a:gradFill>
              <a:gsLst>
                <a:gs pos="6000">
                  <a:schemeClr val="accent1">
                    <a:alpha val="46000"/>
                  </a:schemeClr>
                </a:gs>
                <a:gs pos="100000">
                  <a:schemeClr val="accent2">
                    <a:lumMod val="40000"/>
                    <a:lumOff val="60000"/>
                    <a:alpha val="0"/>
                  </a:schemeClr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CN" altLang="en-US"/>
            </a:p>
          </p:txBody>
        </p:sp>
      </p:grpSp>
      <p:sp>
        <p:nvSpPr>
          <p:cNvPr id="9801" name="副标题 2"/>
          <p:cNvSpPr>
            <a:spLocks noGrp="1"/>
          </p:cNvSpPr>
          <p:nvPr userDrawn="1">
            <p:ph type="subTitle" idx="1"/>
          </p:nvPr>
        </p:nvSpPr>
        <p:spPr>
          <a:xfrm>
            <a:off x="3929087" y="3082164"/>
            <a:ext cx="5093834" cy="5587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zh-CN" altLang="en-US" dirty="0"/>
          </a:p>
        </p:txBody>
      </p:sp>
      <p:sp>
        <p:nvSpPr>
          <p:cNvPr id="12" name="文本占位符 13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929087" y="4071645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13" name="文本占位符 1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929087" y="4560762"/>
            <a:ext cx="5093834" cy="428596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zh-CN" altLang="en-US" dirty="0"/>
              <a:t>日期</a:t>
            </a:r>
            <a:endParaRPr lang="zh-CN" altLang="en-US" dirty="0"/>
          </a:p>
        </p:txBody>
      </p:sp>
      <p:sp>
        <p:nvSpPr>
          <p:cNvPr id="9802" name="标题 1"/>
          <p:cNvSpPr>
            <a:spLocks noGrp="1"/>
          </p:cNvSpPr>
          <p:nvPr userDrawn="1">
            <p:ph type="ctrTitle"/>
          </p:nvPr>
        </p:nvSpPr>
        <p:spPr>
          <a:xfrm>
            <a:off x="3929087" y="2231627"/>
            <a:ext cx="5093834" cy="6985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zh-CN" alt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2"/>
          <a:srcRect r="10435" b="15824"/>
          <a:stretch>
            <a:fillRect/>
          </a:stretch>
        </p:blipFill>
        <p:spPr>
          <a:xfrm>
            <a:off x="5149137" y="1113865"/>
            <a:ext cx="2653735" cy="8570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930" y="4719964"/>
            <a:ext cx="2985061" cy="2238797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2" name="任意多边形: 形状 11"/>
          <p:cNvSpPr/>
          <p:nvPr userDrawn="1"/>
        </p:nvSpPr>
        <p:spPr>
          <a:xfrm>
            <a:off x="0" y="4076700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9203"/>
            <a:ext cx="2985061" cy="223879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页类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5032595"/>
            <a:ext cx="3301465" cy="1825406"/>
          </a:xfrm>
          <a:prstGeom prst="rect">
            <a:avLst/>
          </a:prstGeom>
        </p:spPr>
      </p:pic>
      <p:sp>
        <p:nvSpPr>
          <p:cNvPr id="9" name="椭圆 8"/>
          <p:cNvSpPr/>
          <p:nvPr userDrawn="1"/>
        </p:nvSpPr>
        <p:spPr>
          <a:xfrm>
            <a:off x="2232025" y="323850"/>
            <a:ext cx="2209800" cy="2209800"/>
          </a:xfrm>
          <a:prstGeom prst="ellipse">
            <a:avLst/>
          </a:prstGeom>
          <a:gradFill>
            <a:gsLst>
              <a:gs pos="6000">
                <a:schemeClr val="accent1">
                  <a:alpha val="46000"/>
                </a:schemeClr>
              </a:gs>
              <a:gs pos="100000">
                <a:schemeClr val="accent2">
                  <a:lumMod val="40000"/>
                  <a:lumOff val="60000"/>
                  <a:alpha val="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3" name="任意多边形: 形状 12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14" name="任意多边形: 形状 13"/>
          <p:cNvSpPr/>
          <p:nvPr userDrawn="1"/>
        </p:nvSpPr>
        <p:spPr>
          <a:xfrm>
            <a:off x="9524998" y="1295884"/>
            <a:ext cx="2667002" cy="5562116"/>
          </a:xfrm>
          <a:custGeom>
            <a:avLst/>
            <a:gdLst>
              <a:gd name="connsiteX0" fmla="*/ 2667002 w 2667002"/>
              <a:gd name="connsiteY0" fmla="*/ 0 h 5562116"/>
              <a:gd name="connsiteX1" fmla="*/ 2667002 w 2667002"/>
              <a:gd name="connsiteY1" fmla="*/ 5562116 h 5562116"/>
              <a:gd name="connsiteX2" fmla="*/ 321592 w 2667002"/>
              <a:gd name="connsiteY2" fmla="*/ 5562116 h 5562116"/>
              <a:gd name="connsiteX3" fmla="*/ 294666 w 2667002"/>
              <a:gd name="connsiteY3" fmla="*/ 5500556 h 5562116"/>
              <a:gd name="connsiteX4" fmla="*/ 0 w 2667002"/>
              <a:gd name="connsiteY4" fmla="*/ 3942866 h 5562116"/>
              <a:gd name="connsiteX5" fmla="*/ 2594579 w 2667002"/>
              <a:gd name="connsiteY5" fmla="*/ 28556 h 5562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67002" h="5562116">
                <a:moveTo>
                  <a:pt x="2667002" y="0"/>
                </a:moveTo>
                <a:lnTo>
                  <a:pt x="2667002" y="5562116"/>
                </a:lnTo>
                <a:lnTo>
                  <a:pt x="321592" y="5562116"/>
                </a:lnTo>
                <a:lnTo>
                  <a:pt x="294666" y="5500556"/>
                </a:lnTo>
                <a:cubicBezTo>
                  <a:pt x="104478" y="5018240"/>
                  <a:pt x="0" y="4492754"/>
                  <a:pt x="0" y="3942866"/>
                </a:cubicBezTo>
                <a:cubicBezTo>
                  <a:pt x="0" y="2183224"/>
                  <a:pt x="1069854" y="673460"/>
                  <a:pt x="2594579" y="28556"/>
                </a:cubicBezTo>
                <a:close/>
              </a:path>
            </a:pathLst>
          </a:custGeom>
          <a:gradFill>
            <a:gsLst>
              <a:gs pos="6000">
                <a:schemeClr val="accent1"/>
              </a:gs>
              <a:gs pos="84000">
                <a:schemeClr val="accent2">
                  <a:lumMod val="40000"/>
                  <a:lumOff val="6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3667225" y="2533650"/>
            <a:ext cx="5506959" cy="656792"/>
          </a:xfrm>
        </p:spPr>
        <p:txBody>
          <a:bodyPr anchor="b">
            <a:normAutofit/>
          </a:bodyPr>
          <a:lstStyle>
            <a:lvl1pPr algn="ctr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单击此处添加幻灯片章节标题</a:t>
            </a:r>
            <a:endParaRPr lang="zh-CN" altLang="en-US" dirty="0"/>
          </a:p>
        </p:txBody>
      </p:sp>
      <p:sp>
        <p:nvSpPr>
          <p:cNvPr id="21" name="文本占位符 2"/>
          <p:cNvSpPr>
            <a:spLocks noGrp="1"/>
          </p:cNvSpPr>
          <p:nvPr userDrawn="1">
            <p:ph type="body" idx="1"/>
          </p:nvPr>
        </p:nvSpPr>
        <p:spPr>
          <a:xfrm>
            <a:off x="3678770" y="3311091"/>
            <a:ext cx="5506959" cy="93325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/>
          <a:srcRect r="10435" b="15824"/>
          <a:stretch>
            <a:fillRect/>
          </a:stretch>
        </p:blipFill>
        <p:spPr>
          <a:xfrm>
            <a:off x="10599403" y="44717"/>
            <a:ext cx="1460420" cy="47163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1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2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d44ee72d-2a8e-4bd9-b99e-b83ad48d9800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<p:cNvGrpSpPr>
            <a:grpSpLocks noChangeAspect="1"/>
          </p:cNvGrpSpPr>
          <p:nvPr userDrawn="1">
            <p:custDataLst>
              <p:tags r:id="rId2"/>
            </p:custDataLst>
          </p:nvPr>
        </p:nvGrpSpPr>
        <p:grpSpPr>
          <a:xfrm>
            <a:off x="0" y="1391822"/>
            <a:ext cx="12191998" cy="4716524"/>
            <a:chOff x="1" y="1088740"/>
            <a:chExt cx="12191998" cy="4716524"/>
          </a:xfrm>
        </p:grpSpPr>
        <p:grpSp>
          <p:nvGrpSpPr>
            <p:cNvPr id="8" name="íšľídê"/>
            <p:cNvGrpSpPr/>
            <p:nvPr/>
          </p:nvGrpSpPr>
          <p:grpSpPr>
            <a:xfrm>
              <a:off x="1523492" y="1088740"/>
              <a:ext cx="3142220" cy="4716524"/>
              <a:chOff x="1523492" y="1088740"/>
              <a:chExt cx="3142220" cy="4716524"/>
            </a:xfrm>
          </p:grpSpPr>
          <p:sp>
            <p:nvSpPr>
              <p:cNvPr id="22" name="ïSļïḋé"/>
              <p:cNvSpPr/>
              <p:nvPr/>
            </p:nvSpPr>
            <p:spPr bwMode="auto">
              <a:xfrm>
                <a:off x="1523492" y="1092200"/>
                <a:ext cx="3132348" cy="46736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9050">
                <a:noFill/>
                <a:round/>
              </a:ln>
            </p:spPr>
            <p:txBody>
              <a:bodyPr rot="0" spcFirstLastPara="0" vert="eaVert" wrap="square" lIns="91440" tIns="45720" rIns="91440" bIns="45720" anchor="ctr" anchorCtr="1" forceAA="0" compatLnSpc="1">
                <a:normAutofit/>
              </a:bodyPr>
              <a:lstStyle/>
              <a:p>
                <a:pPr algn="r"/>
                <a:r>
                  <a:rPr lang="zh-CN" altLang="en-US" sz="6000" b="1" spc="300">
                    <a:solidFill>
                      <a:schemeClr val="accent1"/>
                    </a:solidFill>
                  </a:rPr>
                  <a:t>目录 </a:t>
                </a:r>
                <a:br>
                  <a:rPr lang="zh-CN" altLang="en-US" sz="6000" b="1" spc="300">
                    <a:solidFill>
                      <a:schemeClr val="accent1"/>
                    </a:solidFill>
                  </a:rPr>
                </a:br>
                <a:r>
                  <a:rPr lang="en-US" altLang="zh-CN" sz="6000" b="1" spc="300">
                    <a:solidFill>
                      <a:schemeClr val="accent1"/>
                    </a:solidFill>
                  </a:rPr>
                  <a:t>CONTENT</a:t>
                </a:r>
                <a:endParaRPr lang="en-US" altLang="zh-CN" sz="6000" b="1" spc="30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iṧļíḋé"/>
              <p:cNvSpPr/>
              <p:nvPr/>
            </p:nvSpPr>
            <p:spPr bwMode="auto">
              <a:xfrm rot="16200000">
                <a:off x="2194502" y="3334054"/>
                <a:ext cx="4716524" cy="225896"/>
              </a:xfrm>
              <a:prstGeom prst="trapezoid">
                <a:avLst>
                  <a:gd name="adj" fmla="val 49050"/>
                </a:avLst>
              </a:prstGeom>
              <a:solidFill>
                <a:schemeClr val="bg1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9" name="íṧļîḑè"/>
            <p:cNvSpPr/>
            <p:nvPr/>
          </p:nvSpPr>
          <p:spPr bwMode="auto">
            <a:xfrm>
              <a:off x="4439816" y="1196752"/>
              <a:ext cx="7752183" cy="900100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isḻïḓe"/>
            <p:cNvSpPr/>
            <p:nvPr/>
          </p:nvSpPr>
          <p:spPr bwMode="auto">
            <a:xfrm>
              <a:off x="4439816" y="2096852"/>
              <a:ext cx="7752183" cy="90010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iṩľîḋê"/>
            <p:cNvSpPr/>
            <p:nvPr/>
          </p:nvSpPr>
          <p:spPr bwMode="auto">
            <a:xfrm>
              <a:off x="4439816" y="2996952"/>
              <a:ext cx="7752183" cy="900100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i$ḻíḍê"/>
            <p:cNvSpPr/>
            <p:nvPr/>
          </p:nvSpPr>
          <p:spPr bwMode="auto">
            <a:xfrm>
              <a:off x="4439816" y="3897052"/>
              <a:ext cx="7752183" cy="900100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íslíḓé"/>
            <p:cNvSpPr/>
            <p:nvPr/>
          </p:nvSpPr>
          <p:spPr bwMode="auto">
            <a:xfrm>
              <a:off x="4439816" y="4797152"/>
              <a:ext cx="7752183" cy="90010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square" lIns="91440" tIns="45720" rIns="91440" bIns="45720" anchor="ctr" anchorCtr="1" forceAA="0" compatLnSpc="1">
              <a:normAutofit/>
            </a:bodyPr>
            <a:lstStyle/>
            <a:p>
              <a:endParaRPr lang="zh-CN" altLang="en-US" sz="28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6" name="îŝḻíḓê"/>
            <p:cNvGrpSpPr/>
            <p:nvPr/>
          </p:nvGrpSpPr>
          <p:grpSpPr>
            <a:xfrm>
              <a:off x="1" y="1196752"/>
              <a:ext cx="1523492" cy="4500500"/>
              <a:chOff x="4427958" y="1196752"/>
              <a:chExt cx="7764041" cy="4500500"/>
            </a:xfrm>
          </p:grpSpPr>
          <p:sp>
            <p:nvSpPr>
              <p:cNvPr id="17" name="ïšļíḑe"/>
              <p:cNvSpPr/>
              <p:nvPr/>
            </p:nvSpPr>
            <p:spPr bwMode="auto">
              <a:xfrm>
                <a:off x="4427958" y="1196752"/>
                <a:ext cx="7764041" cy="900100"/>
              </a:xfrm>
              <a:prstGeom prst="rect">
                <a:avLst/>
              </a:prstGeom>
              <a:solidFill>
                <a:schemeClr val="accent1">
                  <a:lumMod val="100000"/>
                </a:schemeClr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ïṥ1iďè"/>
              <p:cNvSpPr/>
              <p:nvPr/>
            </p:nvSpPr>
            <p:spPr bwMode="auto">
              <a:xfrm>
                <a:off x="4427958" y="2096852"/>
                <a:ext cx="7764041" cy="900100"/>
              </a:xfrm>
              <a:prstGeom prst="rect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9" name="ïšlíḓê"/>
              <p:cNvSpPr/>
              <p:nvPr/>
            </p:nvSpPr>
            <p:spPr bwMode="auto">
              <a:xfrm>
                <a:off x="4427958" y="2996952"/>
                <a:ext cx="7764041" cy="900100"/>
              </a:xfrm>
              <a:prstGeom prst="rect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íṣļîḋe"/>
              <p:cNvSpPr/>
              <p:nvPr/>
            </p:nvSpPr>
            <p:spPr bwMode="auto">
              <a:xfrm>
                <a:off x="4427958" y="3897052"/>
                <a:ext cx="7764041" cy="900100"/>
              </a:xfrm>
              <a:prstGeom prst="rect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1" name="îsľïḋè"/>
              <p:cNvSpPr/>
              <p:nvPr/>
            </p:nvSpPr>
            <p:spPr bwMode="auto">
              <a:xfrm>
                <a:off x="4427958" y="4797152"/>
                <a:ext cx="7764041" cy="900100"/>
              </a:xfrm>
              <a:prstGeom prst="rect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810125" y="1617663"/>
            <a:ext cx="7086600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altLang="zh-CN" dirty="0"/>
              <a:t>01.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810125" y="2491555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02.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810125" y="340081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03.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810125" y="4317321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04.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810125" y="5207797"/>
            <a:ext cx="7086600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dirty="0"/>
              <a:t>05.</a:t>
            </a: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i$ḻíḓè"/>
          <p:cNvGrpSpPr/>
          <p:nvPr/>
        </p:nvGrpSpPr>
        <p:grpSpPr>
          <a:xfrm>
            <a:off x="3142877" y="1617662"/>
            <a:ext cx="6636392" cy="4275413"/>
            <a:chOff x="3143672" y="1988840"/>
            <a:chExt cx="5904658" cy="3804002"/>
          </a:xfrm>
        </p:grpSpPr>
        <p:grpSp>
          <p:nvGrpSpPr>
            <p:cNvPr id="28" name="iŝľiḓé"/>
            <p:cNvGrpSpPr/>
            <p:nvPr/>
          </p:nvGrpSpPr>
          <p:grpSpPr>
            <a:xfrm>
              <a:off x="3143672" y="1988840"/>
              <a:ext cx="5904656" cy="595554"/>
              <a:chOff x="3143672" y="1988840"/>
              <a:chExt cx="5904656" cy="595554"/>
            </a:xfrm>
          </p:grpSpPr>
          <p:sp>
            <p:nvSpPr>
              <p:cNvPr id="44" name="íš1ídê"/>
              <p:cNvSpPr/>
              <p:nvPr/>
            </p:nvSpPr>
            <p:spPr bwMode="auto">
              <a:xfrm>
                <a:off x="3143672" y="1988840"/>
                <a:ext cx="828092" cy="595554"/>
              </a:xfrm>
              <a:prstGeom prst="parallelogram">
                <a:avLst/>
              </a:prstGeom>
              <a:solidFill>
                <a:schemeClr val="accent1">
                  <a:lumMod val="100000"/>
                </a:schemeClr>
              </a:solidFill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5" name="íṡļiḋê"/>
              <p:cNvSpPr/>
              <p:nvPr/>
            </p:nvSpPr>
            <p:spPr bwMode="auto">
              <a:xfrm>
                <a:off x="3701334" y="1988840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1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29" name="íṥḷíďè"/>
            <p:cNvGrpSpPr/>
            <p:nvPr userDrawn="1"/>
          </p:nvGrpSpPr>
          <p:grpSpPr>
            <a:xfrm>
              <a:off x="3143672" y="2790952"/>
              <a:ext cx="5904658" cy="595554"/>
              <a:chOff x="3143672" y="2790952"/>
              <a:chExt cx="5904658" cy="595554"/>
            </a:xfrm>
          </p:grpSpPr>
          <p:sp>
            <p:nvSpPr>
              <p:cNvPr id="39" name="îSlïḑe"/>
              <p:cNvSpPr/>
              <p:nvPr/>
            </p:nvSpPr>
            <p:spPr bwMode="auto">
              <a:xfrm>
                <a:off x="3143672" y="2790952"/>
                <a:ext cx="828092" cy="595554"/>
              </a:xfrm>
              <a:prstGeom prst="parallelogram">
                <a:avLst/>
              </a:prstGeom>
              <a:solidFill>
                <a:schemeClr val="accent2">
                  <a:lumMod val="100000"/>
                </a:schemeClr>
              </a:solidFill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40" name="ïśḻídê"/>
              <p:cNvSpPr/>
              <p:nvPr userDrawn="1"/>
            </p:nvSpPr>
            <p:spPr bwMode="auto">
              <a:xfrm>
                <a:off x="3701334" y="2790952"/>
                <a:ext cx="5346996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2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0" name="išliḓe"/>
            <p:cNvGrpSpPr/>
            <p:nvPr/>
          </p:nvGrpSpPr>
          <p:grpSpPr>
            <a:xfrm>
              <a:off x="3143672" y="3593064"/>
              <a:ext cx="5904656" cy="595554"/>
              <a:chOff x="3143672" y="3593064"/>
              <a:chExt cx="5904656" cy="595554"/>
            </a:xfrm>
          </p:grpSpPr>
          <p:sp>
            <p:nvSpPr>
              <p:cNvPr id="37" name="îṣḻíḍe"/>
              <p:cNvSpPr/>
              <p:nvPr/>
            </p:nvSpPr>
            <p:spPr bwMode="auto">
              <a:xfrm>
                <a:off x="3143672" y="3593064"/>
                <a:ext cx="828092" cy="595554"/>
              </a:xfrm>
              <a:prstGeom prst="parallelogram">
                <a:avLst/>
              </a:prstGeom>
              <a:solidFill>
                <a:schemeClr val="accent3">
                  <a:lumMod val="100000"/>
                </a:schemeClr>
              </a:solidFill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8" name="ísļídê"/>
              <p:cNvSpPr/>
              <p:nvPr/>
            </p:nvSpPr>
            <p:spPr bwMode="auto">
              <a:xfrm>
                <a:off x="3701334" y="3593064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3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1" name="iṧļîḋê"/>
            <p:cNvGrpSpPr/>
            <p:nvPr/>
          </p:nvGrpSpPr>
          <p:grpSpPr>
            <a:xfrm>
              <a:off x="3143672" y="4395176"/>
              <a:ext cx="5904656" cy="595554"/>
              <a:chOff x="3143672" y="4395176"/>
              <a:chExt cx="5904656" cy="595554"/>
            </a:xfrm>
          </p:grpSpPr>
          <p:sp>
            <p:nvSpPr>
              <p:cNvPr id="35" name="iśliďê"/>
              <p:cNvSpPr/>
              <p:nvPr/>
            </p:nvSpPr>
            <p:spPr bwMode="auto">
              <a:xfrm>
                <a:off x="3143672" y="4395176"/>
                <a:ext cx="828092" cy="595554"/>
              </a:xfrm>
              <a:prstGeom prst="parallelogram">
                <a:avLst/>
              </a:prstGeom>
              <a:solidFill>
                <a:schemeClr val="accent4">
                  <a:lumMod val="100000"/>
                </a:schemeClr>
              </a:solidFill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6" name="îṣliďé"/>
              <p:cNvSpPr/>
              <p:nvPr/>
            </p:nvSpPr>
            <p:spPr bwMode="auto">
              <a:xfrm>
                <a:off x="3701334" y="4395176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4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32" name="ï$ḻiďé"/>
            <p:cNvGrpSpPr/>
            <p:nvPr/>
          </p:nvGrpSpPr>
          <p:grpSpPr>
            <a:xfrm>
              <a:off x="3143672" y="5197288"/>
              <a:ext cx="5904656" cy="595554"/>
              <a:chOff x="3143672" y="5197288"/>
              <a:chExt cx="5904656" cy="595554"/>
            </a:xfrm>
          </p:grpSpPr>
          <p:sp>
            <p:nvSpPr>
              <p:cNvPr id="33" name="ís1íďé"/>
              <p:cNvSpPr/>
              <p:nvPr/>
            </p:nvSpPr>
            <p:spPr bwMode="auto">
              <a:xfrm>
                <a:off x="3143672" y="5197288"/>
                <a:ext cx="828092" cy="595554"/>
              </a:xfrm>
              <a:prstGeom prst="parallelogram">
                <a:avLst/>
              </a:prstGeom>
              <a:solidFill>
                <a:schemeClr val="accent5">
                  <a:lumMod val="100000"/>
                </a:schemeClr>
              </a:solidFill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none" lIns="91440" tIns="45720" rIns="91440" bIns="45720" anchor="ctr" anchorCtr="1" forceAA="0" compatLnSpc="1">
                <a:normAutofit/>
              </a:bodyPr>
              <a:lstStyle/>
              <a:p>
                <a:pPr algn="ctr"/>
                <a:r>
                  <a:rPr lang="en-US" altLang="zh-CN" sz="2000">
                    <a:solidFill>
                      <a:schemeClr val="bg1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000">
                  <a:solidFill>
                    <a:schemeClr val="bg1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sp>
            <p:nvSpPr>
              <p:cNvPr id="34" name="îSḷíḓè"/>
              <p:cNvSpPr/>
              <p:nvPr/>
            </p:nvSpPr>
            <p:spPr bwMode="auto">
              <a:xfrm>
                <a:off x="3701334" y="5197288"/>
                <a:ext cx="5346994" cy="595554"/>
              </a:xfrm>
              <a:prstGeom prst="parallelogram">
                <a:avLst/>
              </a:prstGeom>
              <a:noFill/>
              <a:ln w="12700" cap="flat" cmpd="sng" algn="ctr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rot="0" spcFirstLastPara="0" vert="horz" wrap="square" lIns="91440" tIns="45720" rIns="91440" bIns="45720" anchor="ctr" anchorCtr="1" forceAA="0" compatLnSpc="1">
                <a:normAutofit/>
              </a:bodyPr>
              <a:lstStyle/>
              <a:p>
                <a:pPr algn="ctr">
                  <a:lnSpc>
                    <a:spcPct val="120000"/>
                  </a:lnSpc>
                </a:pPr>
                <a:endParaRPr lang="zh-CN" altLang="en-US" sz="12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</p:nvPr>
        </p:nvSpPr>
        <p:spPr>
          <a:xfrm>
            <a:off x="4360244" y="1617663"/>
            <a:ext cx="5419023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rgbClr val="00C3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4360244" y="2491555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>
            <p:ph type="body" sz="quarter" idx="15" hasCustomPrompt="1"/>
          </p:nvPr>
        </p:nvSpPr>
        <p:spPr>
          <a:xfrm>
            <a:off x="4360244" y="340081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>
            <p:ph type="body" sz="quarter" idx="16" hasCustomPrompt="1"/>
          </p:nvPr>
        </p:nvSpPr>
        <p:spPr>
          <a:xfrm>
            <a:off x="4360244" y="4317321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7" hasCustomPrompt="1"/>
          </p:nvPr>
        </p:nvSpPr>
        <p:spPr>
          <a:xfrm>
            <a:off x="4360244" y="5207797"/>
            <a:ext cx="5419023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000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9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8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0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8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1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8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2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8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3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7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8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75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71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7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63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59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669924" y="1"/>
            <a:ext cx="10850563" cy="10286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目录</a:t>
            </a:r>
            <a:endParaRPr lang="zh-CN" altLang="en-US" dirty="0"/>
          </a:p>
        </p:txBody>
      </p:sp>
      <p:sp>
        <p:nvSpPr>
          <p:cNvPr id="10" name="页脚占位符 6"/>
          <p:cNvSpPr>
            <a:spLocks noGrp="1"/>
          </p:cNvSpPr>
          <p:nvPr userDrawn="1"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11" name="灯片编号占位符 7"/>
          <p:cNvSpPr>
            <a:spLocks noGrp="1"/>
          </p:cNvSpPr>
          <p:nvPr userDrawn="1"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090047" y="1284292"/>
            <a:ext cx="4806677" cy="674687"/>
          </a:xfr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2CCDF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24" name="文本占位符 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7090047" y="2223430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5C400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1" name="文本占位符 5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077554" y="3157403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90AEDA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2" name="文本占位符 5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090047" y="408288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57AEE1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  <p:sp>
        <p:nvSpPr>
          <p:cNvPr id="43" name="文本占位符 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7077554" y="4999672"/>
            <a:ext cx="4806677" cy="674687"/>
          </a:xfr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>
                <a:solidFill>
                  <a:srgbClr val="7BC2B7"/>
                </a:solidFill>
              </a:defRPr>
            </a:lvl1pPr>
            <a:lvl2pPr marL="457200" indent="0">
              <a:buNone/>
              <a:defRPr/>
            </a:lvl2pPr>
          </a:lstStyle>
          <a:p>
            <a:pPr marL="0" marR="0" lvl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这里插入目录内容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image" Target="../media/image3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655" y="6066405"/>
            <a:ext cx="1371345" cy="778769"/>
          </a:xfrm>
          <a:prstGeom prst="rect">
            <a:avLst/>
          </a:prstGeom>
        </p:spPr>
      </p:pic>
      <p:sp>
        <p:nvSpPr>
          <p:cNvPr id="11" name="任意多边形: 形状 10"/>
          <p:cNvSpPr/>
          <p:nvPr userDrawn="1"/>
        </p:nvSpPr>
        <p:spPr>
          <a:xfrm>
            <a:off x="1" y="0"/>
            <a:ext cx="1241425" cy="1104900"/>
          </a:xfrm>
          <a:custGeom>
            <a:avLst/>
            <a:gdLst>
              <a:gd name="connsiteX0" fmla="*/ 0 w 1241425"/>
              <a:gd name="connsiteY0" fmla="*/ 0 h 1104900"/>
              <a:gd name="connsiteX1" fmla="*/ 1241425 w 1241425"/>
              <a:gd name="connsiteY1" fmla="*/ 0 h 1104900"/>
              <a:gd name="connsiteX2" fmla="*/ 136525 w 1241425"/>
              <a:gd name="connsiteY2" fmla="*/ 1104900 h 1104900"/>
              <a:gd name="connsiteX3" fmla="*/ 0 w 1241425"/>
              <a:gd name="connsiteY3" fmla="*/ 1091137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41425" h="1104900">
                <a:moveTo>
                  <a:pt x="0" y="0"/>
                </a:moveTo>
                <a:lnTo>
                  <a:pt x="1241425" y="0"/>
                </a:lnTo>
                <a:cubicBezTo>
                  <a:pt x="1241425" y="610219"/>
                  <a:pt x="746744" y="1104900"/>
                  <a:pt x="136525" y="1104900"/>
                </a:cubicBezTo>
                <a:lnTo>
                  <a:pt x="0" y="1091137"/>
                </a:lnTo>
                <a:close/>
              </a:path>
            </a:pathLst>
          </a:custGeom>
          <a:gradFill>
            <a:gsLst>
              <a:gs pos="6000">
                <a:schemeClr val="accent1">
                  <a:alpha val="61000"/>
                </a:schemeClr>
              </a:gs>
              <a:gs pos="83000">
                <a:schemeClr val="accent2">
                  <a:alpha val="50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9924" y="1307230"/>
            <a:ext cx="10850563" cy="4836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9924" y="644259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669924" y="1028700"/>
            <a:ext cx="10850563" cy="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599" y="6442593"/>
            <a:ext cx="2054193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14"/>
          <a:srcRect r="10435" b="15824"/>
          <a:stretch>
            <a:fillRect/>
          </a:stretch>
        </p:blipFill>
        <p:spPr>
          <a:xfrm>
            <a:off x="10445399" y="278531"/>
            <a:ext cx="1460420" cy="4716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Times New Roman" panose="02020603050405020304" pitchFamily="18" charset="0"/>
              </a:rPr>
            </a:fld>
            <a:endParaRPr lang="zh-CN" altLang="en-US" dirty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2400" b="0" i="0" u="none" kern="1200" baseline="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/>
          <p:cNvSpPr>
            <a:spLocks noGrp="1"/>
          </p:cNvSpPr>
          <p:nvPr>
            <p:ph type="subTitle" idx="1"/>
          </p:nvPr>
        </p:nvSpPr>
        <p:spPr>
          <a:xfrm>
            <a:off x="3139710" y="2251831"/>
            <a:ext cx="6473930" cy="558799"/>
          </a:xfrm>
        </p:spPr>
        <p:txBody>
          <a:bodyPr>
            <a:noAutofit/>
          </a:bodyPr>
          <a:lstStyle/>
          <a:p>
            <a:r>
              <a:rPr lang="en-US" altLang="zh-CN" sz="2800" dirty="0"/>
              <a:t>《</a:t>
            </a:r>
            <a:r>
              <a:rPr lang="zh-CN" altLang="zh-CN" sz="2800" dirty="0"/>
              <a:t>天然药物学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139710" y="4047369"/>
            <a:ext cx="6473930" cy="428596"/>
          </a:xfrm>
        </p:spPr>
        <p:txBody>
          <a:bodyPr/>
          <a:lstStyle/>
          <a:p>
            <a:r>
              <a:rPr lang="zh-CN" altLang="en-US" sz="2400" dirty="0"/>
              <a:t>药学系  中药教研室 彭孝鹏老师</a:t>
            </a:r>
            <a:endParaRPr lang="zh-CN" altLang="en-US" sz="2400" dirty="0"/>
          </a:p>
        </p:txBody>
      </p:sp>
      <p:sp>
        <p:nvSpPr>
          <p:cNvPr id="5" name="标题 4"/>
          <p:cNvSpPr>
            <a:spLocks noGrp="1"/>
          </p:cNvSpPr>
          <p:nvPr>
            <p:ph type="ctrTitle"/>
          </p:nvPr>
        </p:nvSpPr>
        <p:spPr>
          <a:xfrm>
            <a:off x="3139710" y="3079704"/>
            <a:ext cx="6473930" cy="698591"/>
          </a:xfrm>
        </p:spPr>
        <p:txBody>
          <a:bodyPr>
            <a:noAutofit/>
          </a:bodyPr>
          <a:lstStyle/>
          <a:p>
            <a:r>
              <a:rPr lang="en-US" altLang="zh-CN" sz="4400" dirty="0"/>
              <a:t>《</a:t>
            </a:r>
            <a:r>
              <a:rPr lang="zh-CN" altLang="en-US" sz="4400" dirty="0"/>
              <a:t>果实</a:t>
            </a:r>
            <a:r>
              <a:rPr lang="zh-CN" altLang="en-US" sz="4400" dirty="0"/>
              <a:t>类药物</a:t>
            </a:r>
            <a:r>
              <a:rPr lang="en-US" altLang="zh-CN" sz="4400" dirty="0"/>
              <a:t>-</a:t>
            </a:r>
            <a:r>
              <a:rPr lang="zh-CN" altLang="en-US" sz="4400" dirty="0"/>
              <a:t>肉豆蔻</a:t>
            </a:r>
            <a:r>
              <a:rPr lang="en-US" altLang="zh-CN" sz="4400" dirty="0"/>
              <a:t>》</a:t>
            </a:r>
            <a:endParaRPr lang="zh-CN" altLang="en-US" sz="4400" dirty="0"/>
          </a:p>
        </p:txBody>
      </p:sp>
      <p:sp>
        <p:nvSpPr>
          <p:cNvPr id="6" name="任意多边形: 形状 5"/>
          <p:cNvSpPr/>
          <p:nvPr/>
        </p:nvSpPr>
        <p:spPr>
          <a:xfrm>
            <a:off x="0" y="4047177"/>
            <a:ext cx="4800600" cy="2781300"/>
          </a:xfrm>
          <a:custGeom>
            <a:avLst/>
            <a:gdLst>
              <a:gd name="connsiteX0" fmla="*/ 2019300 w 4800600"/>
              <a:gd name="connsiteY0" fmla="*/ 0 h 2781300"/>
              <a:gd name="connsiteX1" fmla="*/ 4800600 w 4800600"/>
              <a:gd name="connsiteY1" fmla="*/ 2781300 h 2781300"/>
              <a:gd name="connsiteX2" fmla="*/ 0 w 4800600"/>
              <a:gd name="connsiteY2" fmla="*/ 2781300 h 2781300"/>
              <a:gd name="connsiteX3" fmla="*/ 0 w 4800600"/>
              <a:gd name="connsiteY3" fmla="*/ 872525 h 2781300"/>
              <a:gd name="connsiteX4" fmla="*/ 52624 w 4800600"/>
              <a:gd name="connsiteY4" fmla="*/ 814624 h 2781300"/>
              <a:gd name="connsiteX5" fmla="*/ 2019300 w 4800600"/>
              <a:gd name="connsiteY5" fmla="*/ 0 h 278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2781300">
                <a:moveTo>
                  <a:pt x="2019300" y="0"/>
                </a:moveTo>
                <a:cubicBezTo>
                  <a:pt x="3555370" y="0"/>
                  <a:pt x="4800600" y="1245230"/>
                  <a:pt x="4800600" y="2781300"/>
                </a:cubicBezTo>
                <a:lnTo>
                  <a:pt x="0" y="2781300"/>
                </a:lnTo>
                <a:lnTo>
                  <a:pt x="0" y="872525"/>
                </a:lnTo>
                <a:lnTo>
                  <a:pt x="52624" y="814624"/>
                </a:lnTo>
                <a:cubicBezTo>
                  <a:pt x="555940" y="311308"/>
                  <a:pt x="1251265" y="0"/>
                  <a:pt x="2019300" y="0"/>
                </a:cubicBezTo>
                <a:close/>
              </a:path>
            </a:pathLst>
          </a:custGeom>
          <a:blipFill dpi="0" rotWithShape="1">
            <a:blip r:embed="rId1"/>
            <a:srcRect/>
            <a:stretch>
              <a:fillRect l="-4000" t="-11000" r="-2000" b="-8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药材及产销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8194" name="矩形 8193"/>
          <p:cNvSpPr/>
          <p:nvPr/>
        </p:nvSpPr>
        <p:spPr>
          <a:xfrm>
            <a:off x="330200" y="1587500"/>
            <a:ext cx="11520170" cy="3169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r>
              <a:rPr lang="zh-CN" altLang="en-US" sz="4000" b="1" dirty="0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肉豆蔻</a:t>
            </a:r>
            <a:r>
              <a:rPr lang="en-US" altLang="zh-CN" sz="4000" b="1">
                <a:latin typeface="Times New Roman" panose="02020603050405020304" pitchFamily="18" charset="0"/>
                <a:sym typeface="+mn-ea"/>
              </a:rPr>
              <a:t>Semen Myristicae 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别名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肉果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。主产于马来西亚及印度尼西亚。此外，西印度群岛及斯里兰卡均产。销世界各国。我国虽有少量引种栽培，但无生产，药材均从国外进口。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性状鉴别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04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标题 20481"/>
          <p:cNvSpPr>
            <a:spLocks noGrp="1"/>
          </p:cNvSpPr>
          <p:nvPr>
            <p:ph type="title"/>
          </p:nvPr>
        </p:nvSpPr>
        <p:spPr>
          <a:xfrm>
            <a:off x="3719513" y="188913"/>
            <a:ext cx="7772400" cy="1143000"/>
          </a:xfrm>
        </p:spPr>
        <p:txBody>
          <a:bodyPr anchor="ctr"/>
          <a:p>
            <a:r>
              <a:rPr lang="zh-CN" altLang="en-US" sz="5400" b="1" dirty="0">
                <a:solidFill>
                  <a:schemeClr val="accent2"/>
                </a:solidFill>
                <a:ea typeface="楷体_GB2312" pitchFamily="49" charset="-122"/>
              </a:rPr>
              <a:t>性状鉴别</a:t>
            </a:r>
            <a:endParaRPr lang="zh-CN" altLang="en-US" sz="5400" b="1" dirty="0">
              <a:solidFill>
                <a:schemeClr val="accent2"/>
              </a:solidFill>
              <a:ea typeface="楷体_GB2312" pitchFamily="49" charset="-122"/>
            </a:endParaRPr>
          </a:p>
        </p:txBody>
      </p:sp>
      <p:pic>
        <p:nvPicPr>
          <p:cNvPr id="20485" name="图片 20484" descr="20141104104545_732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79875" y="1484313"/>
            <a:ext cx="6588125" cy="45640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6" name="流程图: 可选过程 20485"/>
          <p:cNvSpPr/>
          <p:nvPr/>
        </p:nvSpPr>
        <p:spPr>
          <a:xfrm>
            <a:off x="1631950" y="260350"/>
            <a:ext cx="3168650" cy="6597650"/>
          </a:xfrm>
          <a:prstGeom prst="flowChartAlternateProcess">
            <a:avLst/>
          </a:prstGeom>
          <a:noFill/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呈</a:t>
            </a:r>
            <a:r>
              <a:rPr lang="zh-CN" altLang="en-US" sz="2800" b="1" dirty="0">
                <a:solidFill>
                  <a:srgbClr val="666633"/>
                </a:solidFill>
                <a:latin typeface="楷体_GB2312" pitchFamily="49" charset="-122"/>
                <a:ea typeface="楷体_GB2312" pitchFamily="49" charset="-122"/>
              </a:rPr>
              <a:t>卵圆形或椭圆</a:t>
            </a:r>
            <a:endParaRPr lang="zh-CN" altLang="en-US" sz="2800" b="1" dirty="0">
              <a:solidFill>
                <a:srgbClr val="666633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666633"/>
                </a:solidFill>
                <a:latin typeface="楷体_GB2312" pitchFamily="49" charset="-122"/>
                <a:ea typeface="楷体_GB2312" pitchFamily="49" charset="-122"/>
              </a:rPr>
              <a:t>形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，表面灰棕色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或灰黄色，有时外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被白粉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(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石灰粉末</a:t>
            </a:r>
            <a:r>
              <a:rPr lang="en-US" altLang="zh-CN" sz="2800">
                <a:latin typeface="楷体_GB2312" pitchFamily="49" charset="-122"/>
                <a:ea typeface="楷体_GB2312" pitchFamily="49" charset="-122"/>
              </a:rPr>
              <a:t>)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①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种脐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位于顶端，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呈浅色圆形突起；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②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全体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有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浅色纵</a:t>
            </a:r>
            <a:endParaRPr lang="zh-CN" altLang="en-US" sz="28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行沟纹及不规则</a:t>
            </a:r>
            <a:endParaRPr lang="zh-CN" altLang="en-US" sz="28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网状沟纹；</a:t>
            </a:r>
            <a:endParaRPr lang="zh-CN" altLang="en-US" sz="28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③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槟榔纹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：断面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显棕黄色相杂的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大理石花纹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；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④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种脊</a:t>
            </a:r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呈纵沟状，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dirty="0">
                <a:latin typeface="楷体_GB2312" pitchFamily="49" charset="-122"/>
                <a:ea typeface="楷体_GB2312" pitchFamily="49" charset="-122"/>
              </a:rPr>
              <a:t>连接两端；</a:t>
            </a:r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⑤</a:t>
            </a:r>
            <a:r>
              <a:rPr lang="zh-CN" altLang="en-US" sz="2800" b="1" dirty="0">
                <a:solidFill>
                  <a:srgbClr val="009900"/>
                </a:solidFill>
                <a:latin typeface="楷体_GB2312" pitchFamily="49" charset="-122"/>
                <a:ea typeface="楷体_GB2312" pitchFamily="49" charset="-122"/>
              </a:rPr>
              <a:t>合点呈暗凹陷</a:t>
            </a:r>
            <a:endParaRPr lang="zh-CN" altLang="en-US" sz="2800" b="1" dirty="0">
              <a:solidFill>
                <a:srgbClr val="009900"/>
              </a:solidFill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8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3200" dirty="0">
              <a:latin typeface="楷体_GB2312" pitchFamily="49" charset="-122"/>
              <a:ea typeface="楷体_GB2312" pitchFamily="49" charset="-122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  <a:p>
            <a:endParaRPr lang="zh-CN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20488" name="矩形 20487"/>
          <p:cNvSpPr/>
          <p:nvPr/>
        </p:nvSpPr>
        <p:spPr>
          <a:xfrm>
            <a:off x="5016500" y="6021388"/>
            <a:ext cx="523303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3600" b="1" dirty="0">
                <a:solidFill>
                  <a:srgbClr val="009900"/>
                </a:solidFill>
                <a:latin typeface="Times New Roman" panose="02020603050405020304" pitchFamily="18" charset="0"/>
                <a:ea typeface="楷体_GB2312" pitchFamily="49" charset="-122"/>
              </a:rPr>
              <a:t>气强烈芳香，味辛辣微苦</a:t>
            </a:r>
            <a:endParaRPr lang="zh-CN" altLang="en-US" sz="3600" b="1" dirty="0">
              <a:solidFill>
                <a:srgbClr val="0099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6" grpId="0" bldLvl="0" animBg="1"/>
      <p:bldP spid="204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性味及功效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05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性味及功效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味辛，性温。有</a:t>
            </a:r>
            <a:r>
              <a:rPr lang="zh-CN" altLang="en-US" b="1" dirty="0">
                <a:solidFill>
                  <a:srgbClr val="009900"/>
                </a:solidFill>
                <a:latin typeface="Times New Roman" panose="02020603050405020304" pitchFamily="18" charset="0"/>
                <a:sym typeface="+mn-ea"/>
              </a:rPr>
              <a:t>温中、止泻、行气</a:t>
            </a:r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功能。用于虚寒久泻、食欲不振、脘腹冷痛。用量2.5～5</a:t>
            </a:r>
            <a:r>
              <a:rPr lang="en-US" altLang="zh-CN" b="1">
                <a:latin typeface="Times New Roman" panose="02020603050405020304" pitchFamily="18" charset="0"/>
                <a:sym typeface="+mn-ea"/>
              </a:rPr>
              <a:t>g。</a:t>
            </a:r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煨熟用。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44630" y="2631191"/>
            <a:ext cx="6702740" cy="1308001"/>
          </a:xfrm>
        </p:spPr>
        <p:txBody>
          <a:bodyPr anchor="ctr">
            <a:normAutofit/>
          </a:bodyPr>
          <a:lstStyle/>
          <a:p>
            <a:r>
              <a:rPr lang="en-US" altLang="zh-CN" sz="3600" dirty="0"/>
              <a:t>《</a:t>
            </a:r>
            <a:r>
              <a:rPr lang="zh-CN" altLang="en-US" sz="3600" dirty="0"/>
              <a:t>果实类药材</a:t>
            </a:r>
            <a:r>
              <a:rPr lang="en-US" altLang="zh-CN" sz="3600" dirty="0"/>
              <a:t>-</a:t>
            </a:r>
            <a:r>
              <a:rPr lang="zh-CN" altLang="en-US" sz="3600" dirty="0"/>
              <a:t>肉豆蔻</a:t>
            </a:r>
            <a:r>
              <a:rPr lang="en-US" altLang="zh-CN" sz="3600" dirty="0"/>
              <a:t>》</a:t>
            </a:r>
            <a:endParaRPr lang="zh-CN" altLang="en-US" sz="36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7"/>
          </p:nvPr>
        </p:nvSpPr>
        <p:spPr>
          <a:xfrm>
            <a:off x="4032250" y="3689968"/>
            <a:ext cx="4127502" cy="436805"/>
          </a:xfrm>
        </p:spPr>
        <p:txBody>
          <a:bodyPr>
            <a:noAutofit/>
          </a:bodyPr>
          <a:lstStyle/>
          <a:p>
            <a:r>
              <a:rPr lang="zh-CN" altLang="en-US" dirty="0"/>
              <a:t>敬请关注下一节内容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8"/>
          </p:nvPr>
        </p:nvSpPr>
        <p:spPr>
          <a:xfrm>
            <a:off x="4032250" y="4361255"/>
            <a:ext cx="4127502" cy="563676"/>
          </a:xfrm>
        </p:spPr>
        <p:txBody>
          <a:bodyPr anchor="ctr"/>
          <a:lstStyle/>
          <a:p>
            <a:r>
              <a:rPr lang="en-US" altLang="zh-CN" sz="2800" dirty="0"/>
              <a:t>《</a:t>
            </a:r>
            <a:r>
              <a:rPr sz="2800" dirty="0"/>
              <a:t>果实类药材</a:t>
            </a:r>
            <a:r>
              <a:rPr lang="en-US" altLang="zh-CN" sz="2800" dirty="0"/>
              <a:t>-</a:t>
            </a:r>
            <a:r>
              <a:rPr sz="2800" dirty="0"/>
              <a:t>砂仁</a:t>
            </a:r>
            <a:r>
              <a:rPr lang="en-US" altLang="zh-CN" sz="2800" dirty="0"/>
              <a:t>》</a:t>
            </a:r>
            <a:endParaRPr lang="zh-CN" altLang="en-US" sz="2800" dirty="0"/>
          </a:p>
        </p:txBody>
      </p:sp>
      <p:sp>
        <p:nvSpPr>
          <p:cNvPr id="5" name="文本占位符 2"/>
          <p:cNvSpPr txBox="1"/>
          <p:nvPr/>
        </p:nvSpPr>
        <p:spPr>
          <a:xfrm>
            <a:off x="4032250" y="2295548"/>
            <a:ext cx="4127502" cy="436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3765" rtl="0" eaLnBrk="1" latinLnBrk="0" hangingPunct="1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15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zh-CN" altLang="en-US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《</a:t>
            </a:r>
            <a:r>
              <a:rPr dirty="0"/>
              <a:t>天然药物学</a:t>
            </a:r>
            <a:r>
              <a:rPr lang="en-US" altLang="zh-CN" dirty="0"/>
              <a:t>》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肉豆蔻</a:t>
            </a: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69924" y="420591"/>
            <a:ext cx="5374442" cy="7038988"/>
            <a:chOff x="-1320824" y="-829925"/>
            <a:chExt cx="7248206" cy="9493084"/>
          </a:xfrm>
        </p:grpSpPr>
        <p:grpSp>
          <p:nvGrpSpPr>
            <p:cNvPr id="4" name="îṥḷíďe"/>
            <p:cNvGrpSpPr/>
            <p:nvPr/>
          </p:nvGrpSpPr>
          <p:grpSpPr>
            <a:xfrm>
              <a:off x="1734911" y="5171558"/>
              <a:ext cx="2918948" cy="3491601"/>
              <a:chOff x="1734911" y="5171558"/>
              <a:chExt cx="2918948" cy="3491601"/>
            </a:xfrm>
          </p:grpSpPr>
          <p:sp>
            <p:nvSpPr>
              <p:cNvPr id="17" name="ï$ľïḍe"/>
              <p:cNvSpPr/>
              <p:nvPr/>
            </p:nvSpPr>
            <p:spPr bwMode="auto">
              <a:xfrm rot="4255799">
                <a:off x="984585" y="6412182"/>
                <a:ext cx="3001303" cy="150065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8" name="iṥlíḓe"/>
              <p:cNvSpPr/>
              <p:nvPr/>
            </p:nvSpPr>
            <p:spPr bwMode="auto">
              <a:xfrm rot="4255799">
                <a:off x="2402881" y="5921884"/>
                <a:ext cx="3001303" cy="150065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íŝľïde"/>
            <p:cNvGrpSpPr/>
            <p:nvPr/>
          </p:nvGrpSpPr>
          <p:grpSpPr>
            <a:xfrm rot="19441598">
              <a:off x="-1320824" y="3465004"/>
              <a:ext cx="3816424" cy="3816424"/>
              <a:chOff x="-1320824" y="3465004"/>
              <a:chExt cx="3816424" cy="3816424"/>
            </a:xfrm>
          </p:grpSpPr>
          <p:sp>
            <p:nvSpPr>
              <p:cNvPr id="15" name="ïṣḻîḍê"/>
              <p:cNvSpPr/>
              <p:nvPr/>
            </p:nvSpPr>
            <p:spPr bwMode="auto">
              <a:xfrm>
                <a:off x="-1320824" y="5373216"/>
                <a:ext cx="3816424" cy="1908212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6" name="ïsľïdê"/>
              <p:cNvSpPr/>
              <p:nvPr/>
            </p:nvSpPr>
            <p:spPr bwMode="auto">
              <a:xfrm>
                <a:off x="-1320824" y="3465004"/>
                <a:ext cx="3816424" cy="1908212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iṡḷîḋè"/>
            <p:cNvGrpSpPr/>
            <p:nvPr/>
          </p:nvGrpSpPr>
          <p:grpSpPr>
            <a:xfrm>
              <a:off x="2013996" y="3822532"/>
              <a:ext cx="3913386" cy="2518502"/>
              <a:chOff x="2204667" y="3440785"/>
              <a:chExt cx="3913386" cy="2518502"/>
            </a:xfrm>
          </p:grpSpPr>
          <p:sp>
            <p:nvSpPr>
              <p:cNvPr id="13" name="ïśľíḋé"/>
              <p:cNvSpPr/>
              <p:nvPr/>
            </p:nvSpPr>
            <p:spPr bwMode="auto">
              <a:xfrm rot="8204128">
                <a:off x="2204667" y="3440785"/>
                <a:ext cx="2914600" cy="1457300"/>
              </a:xfrm>
              <a:custGeom>
                <a:avLst/>
                <a:gdLst>
                  <a:gd name="connsiteX0" fmla="*/ 0 w 3816424"/>
                  <a:gd name="connsiteY0" fmla="*/ 0 h 1908212"/>
                  <a:gd name="connsiteX1" fmla="*/ 419005 w 3816424"/>
                  <a:gd name="connsiteY1" fmla="*/ 0 h 1908212"/>
                  <a:gd name="connsiteX2" fmla="*/ 1908212 w 3816424"/>
                  <a:gd name="connsiteY2" fmla="*/ 1489207 h 1908212"/>
                  <a:gd name="connsiteX3" fmla="*/ 3397419 w 3816424"/>
                  <a:gd name="connsiteY3" fmla="*/ 0 h 1908212"/>
                  <a:gd name="connsiteX4" fmla="*/ 3816424 w 3816424"/>
                  <a:gd name="connsiteY4" fmla="*/ 0 h 1908212"/>
                  <a:gd name="connsiteX5" fmla="*/ 1908212 w 3816424"/>
                  <a:gd name="connsiteY5" fmla="*/ 1908212 h 1908212"/>
                  <a:gd name="connsiteX6" fmla="*/ 0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0" y="0"/>
                    </a:moveTo>
                    <a:lnTo>
                      <a:pt x="419005" y="0"/>
                    </a:lnTo>
                    <a:cubicBezTo>
                      <a:pt x="419005" y="822466"/>
                      <a:pt x="1085746" y="1489207"/>
                      <a:pt x="1908212" y="1489207"/>
                    </a:cubicBezTo>
                    <a:cubicBezTo>
                      <a:pt x="2730678" y="1489207"/>
                      <a:pt x="3397419" y="822466"/>
                      <a:pt x="3397419" y="0"/>
                    </a:cubicBezTo>
                    <a:lnTo>
                      <a:pt x="3816424" y="0"/>
                    </a:lnTo>
                    <a:cubicBezTo>
                      <a:pt x="3816424" y="1053876"/>
                      <a:pt x="2962088" y="1908212"/>
                      <a:pt x="1908212" y="1908212"/>
                    </a:cubicBezTo>
                    <a:cubicBezTo>
                      <a:pt x="854336" y="1908212"/>
                      <a:pt x="0" y="1053876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îśļiḍê"/>
              <p:cNvSpPr/>
              <p:nvPr/>
            </p:nvSpPr>
            <p:spPr bwMode="auto">
              <a:xfrm rot="8204128">
                <a:off x="3203453" y="4501987"/>
                <a:ext cx="2914600" cy="1457300"/>
              </a:xfrm>
              <a:custGeom>
                <a:avLst/>
                <a:gdLst>
                  <a:gd name="connsiteX0" fmla="*/ 1908212 w 3816424"/>
                  <a:gd name="connsiteY0" fmla="*/ 0 h 1908212"/>
                  <a:gd name="connsiteX1" fmla="*/ 3816424 w 3816424"/>
                  <a:gd name="connsiteY1" fmla="*/ 1908212 h 1908212"/>
                  <a:gd name="connsiteX2" fmla="*/ 3397419 w 3816424"/>
                  <a:gd name="connsiteY2" fmla="*/ 1908212 h 1908212"/>
                  <a:gd name="connsiteX3" fmla="*/ 1908212 w 3816424"/>
                  <a:gd name="connsiteY3" fmla="*/ 419005 h 1908212"/>
                  <a:gd name="connsiteX4" fmla="*/ 419005 w 3816424"/>
                  <a:gd name="connsiteY4" fmla="*/ 1908212 h 1908212"/>
                  <a:gd name="connsiteX5" fmla="*/ 0 w 3816424"/>
                  <a:gd name="connsiteY5" fmla="*/ 1908212 h 1908212"/>
                  <a:gd name="connsiteX6" fmla="*/ 1908212 w 3816424"/>
                  <a:gd name="connsiteY6" fmla="*/ 0 h 1908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16424" h="1908212">
                    <a:moveTo>
                      <a:pt x="1908212" y="0"/>
                    </a:moveTo>
                    <a:cubicBezTo>
                      <a:pt x="2962088" y="0"/>
                      <a:pt x="3816424" y="854336"/>
                      <a:pt x="3816424" y="1908212"/>
                    </a:cubicBezTo>
                    <a:lnTo>
                      <a:pt x="3397419" y="1908212"/>
                    </a:lnTo>
                    <a:cubicBezTo>
                      <a:pt x="3397419" y="1085746"/>
                      <a:pt x="2730678" y="419005"/>
                      <a:pt x="1908212" y="419005"/>
                    </a:cubicBezTo>
                    <a:cubicBezTo>
                      <a:pt x="1085746" y="419005"/>
                      <a:pt x="419005" y="1085746"/>
                      <a:pt x="419005" y="1908212"/>
                    </a:cubicBezTo>
                    <a:lnTo>
                      <a:pt x="0" y="1908212"/>
                    </a:lnTo>
                    <a:cubicBezTo>
                      <a:pt x="0" y="854336"/>
                      <a:pt x="854336" y="0"/>
                      <a:pt x="1908212" y="0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îṥliḓè"/>
            <p:cNvGrpSpPr/>
            <p:nvPr/>
          </p:nvGrpSpPr>
          <p:grpSpPr>
            <a:xfrm rot="4126695">
              <a:off x="-2352404" y="546300"/>
              <a:ext cx="7722082" cy="4969632"/>
              <a:chOff x="4704091" y="-222359"/>
              <a:chExt cx="7722082" cy="4969632"/>
            </a:xfrm>
          </p:grpSpPr>
          <p:sp>
            <p:nvSpPr>
              <p:cNvPr id="11" name="ïśļiďè"/>
              <p:cNvSpPr/>
              <p:nvPr/>
            </p:nvSpPr>
            <p:spPr bwMode="auto">
              <a:xfrm rot="8204128">
                <a:off x="4704091" y="-222359"/>
                <a:ext cx="5751228" cy="2875614"/>
              </a:xfrm>
              <a:custGeom>
                <a:avLst/>
                <a:gdLst>
                  <a:gd name="connsiteX0" fmla="*/ 842247 w 5751228"/>
                  <a:gd name="connsiteY0" fmla="*/ 2033366 h 2875614"/>
                  <a:gd name="connsiteX1" fmla="*/ 0 w 5751228"/>
                  <a:gd name="connsiteY1" fmla="*/ 0 h 2875614"/>
                  <a:gd name="connsiteX2" fmla="*/ 408346 w 5751228"/>
                  <a:gd name="connsiteY2" fmla="*/ 0 h 2875614"/>
                  <a:gd name="connsiteX3" fmla="*/ 407043 w 5751228"/>
                  <a:gd name="connsiteY3" fmla="*/ 74793 h 2875614"/>
                  <a:gd name="connsiteX4" fmla="*/ 1182959 w 5751228"/>
                  <a:gd name="connsiteY4" fmla="*/ 1798429 h 2875614"/>
                  <a:gd name="connsiteX5" fmla="*/ 4674044 w 5751228"/>
                  <a:gd name="connsiteY5" fmla="*/ 1692653 h 2875614"/>
                  <a:gd name="connsiteX6" fmla="*/ 5340056 w 5751228"/>
                  <a:gd name="connsiteY6" fmla="*/ 162164 h 2875614"/>
                  <a:gd name="connsiteX7" fmla="*/ 5342881 w 5751228"/>
                  <a:gd name="connsiteY7" fmla="*/ 0 h 2875614"/>
                  <a:gd name="connsiteX8" fmla="*/ 5751228 w 5751228"/>
                  <a:gd name="connsiteY8" fmla="*/ 0 h 2875614"/>
                  <a:gd name="connsiteX9" fmla="*/ 2875614 w 5751228"/>
                  <a:gd name="connsiteY9" fmla="*/ 2875614 h 2875614"/>
                  <a:gd name="connsiteX10" fmla="*/ 842247 w 5751228"/>
                  <a:gd name="connsiteY10" fmla="*/ 2033366 h 2875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751228" h="2875614">
                    <a:moveTo>
                      <a:pt x="842247" y="2033366"/>
                    </a:moveTo>
                    <a:cubicBezTo>
                      <a:pt x="321864" y="1512982"/>
                      <a:pt x="0" y="794078"/>
                      <a:pt x="0" y="0"/>
                    </a:cubicBezTo>
                    <a:lnTo>
                      <a:pt x="408346" y="0"/>
                    </a:lnTo>
                    <a:lnTo>
                      <a:pt x="407043" y="74793"/>
                    </a:lnTo>
                    <a:cubicBezTo>
                      <a:pt x="426185" y="706556"/>
                      <a:pt x="686336" y="1331016"/>
                      <a:pt x="1182959" y="1798429"/>
                    </a:cubicBezTo>
                    <a:cubicBezTo>
                      <a:pt x="2176205" y="2733256"/>
                      <a:pt x="3739217" y="2685899"/>
                      <a:pt x="4674044" y="1692653"/>
                    </a:cubicBezTo>
                    <a:cubicBezTo>
                      <a:pt x="5083031" y="1258108"/>
                      <a:pt x="5304022" y="714506"/>
                      <a:pt x="5340056" y="162164"/>
                    </a:cubicBezTo>
                    <a:lnTo>
                      <a:pt x="5342881" y="0"/>
                    </a:lnTo>
                    <a:lnTo>
                      <a:pt x="5751228" y="0"/>
                    </a:lnTo>
                    <a:cubicBezTo>
                      <a:pt x="5751228" y="1588157"/>
                      <a:pt x="4463771" y="2875614"/>
                      <a:pt x="2875614" y="2875614"/>
                    </a:cubicBezTo>
                    <a:cubicBezTo>
                      <a:pt x="2081535" y="2875614"/>
                      <a:pt x="1362632" y="2553750"/>
                      <a:pt x="842247" y="2033366"/>
                    </a:cubicBezTo>
                    <a:close/>
                  </a:path>
                </a:pathLst>
              </a:custGeom>
              <a:solidFill>
                <a:schemeClr val="accent3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îş1íďé"/>
              <p:cNvSpPr/>
              <p:nvPr/>
            </p:nvSpPr>
            <p:spPr bwMode="auto">
              <a:xfrm rot="8204128">
                <a:off x="6674946" y="1871658"/>
                <a:ext cx="5751227" cy="2875615"/>
              </a:xfrm>
              <a:custGeom>
                <a:avLst/>
                <a:gdLst>
                  <a:gd name="connsiteX0" fmla="*/ 0 w 5751227"/>
                  <a:gd name="connsiteY0" fmla="*/ 2875615 h 2875615"/>
                  <a:gd name="connsiteX1" fmla="*/ 2875613 w 5751227"/>
                  <a:gd name="connsiteY1" fmla="*/ 0 h 2875615"/>
                  <a:gd name="connsiteX2" fmla="*/ 5751227 w 5751227"/>
                  <a:gd name="connsiteY2" fmla="*/ 2875614 h 2875615"/>
                  <a:gd name="connsiteX3" fmla="*/ 5342880 w 5751227"/>
                  <a:gd name="connsiteY3" fmla="*/ 2875614 h 2875615"/>
                  <a:gd name="connsiteX4" fmla="*/ 5344183 w 5751227"/>
                  <a:gd name="connsiteY4" fmla="*/ 2800820 h 2875615"/>
                  <a:gd name="connsiteX5" fmla="*/ 4568267 w 5751227"/>
                  <a:gd name="connsiteY5" fmla="*/ 1077185 h 2875615"/>
                  <a:gd name="connsiteX6" fmla="*/ 1077182 w 5751227"/>
                  <a:gd name="connsiteY6" fmla="*/ 1182960 h 2875615"/>
                  <a:gd name="connsiteX7" fmla="*/ 411171 w 5751227"/>
                  <a:gd name="connsiteY7" fmla="*/ 2713449 h 2875615"/>
                  <a:gd name="connsiteX8" fmla="*/ 408345 w 5751227"/>
                  <a:gd name="connsiteY8" fmla="*/ 2875614 h 2875615"/>
                  <a:gd name="connsiteX9" fmla="*/ 0 w 5751227"/>
                  <a:gd name="connsiteY9" fmla="*/ 2875615 h 2875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51227" h="2875615">
                    <a:moveTo>
                      <a:pt x="0" y="2875615"/>
                    </a:moveTo>
                    <a:cubicBezTo>
                      <a:pt x="0" y="1287457"/>
                      <a:pt x="1287456" y="0"/>
                      <a:pt x="2875613" y="0"/>
                    </a:cubicBezTo>
                    <a:cubicBezTo>
                      <a:pt x="4463770" y="0"/>
                      <a:pt x="5751227" y="1287457"/>
                      <a:pt x="5751227" y="2875614"/>
                    </a:cubicBezTo>
                    <a:lnTo>
                      <a:pt x="5342880" y="2875614"/>
                    </a:lnTo>
                    <a:lnTo>
                      <a:pt x="5344183" y="2800820"/>
                    </a:lnTo>
                    <a:cubicBezTo>
                      <a:pt x="5325041" y="2169058"/>
                      <a:pt x="5064890" y="1544598"/>
                      <a:pt x="4568267" y="1077185"/>
                    </a:cubicBezTo>
                    <a:cubicBezTo>
                      <a:pt x="3575022" y="142357"/>
                      <a:pt x="2012009" y="189715"/>
                      <a:pt x="1077182" y="1182960"/>
                    </a:cubicBezTo>
                    <a:cubicBezTo>
                      <a:pt x="668195" y="1617505"/>
                      <a:pt x="447204" y="2161107"/>
                      <a:pt x="411171" y="2713449"/>
                    </a:cubicBezTo>
                    <a:lnTo>
                      <a:pt x="408345" y="2875614"/>
                    </a:lnTo>
                    <a:lnTo>
                      <a:pt x="0" y="2875615"/>
                    </a:lnTo>
                    <a:close/>
                  </a:path>
                </a:pathLst>
              </a:custGeom>
              <a:solidFill>
                <a:schemeClr val="accent2">
                  <a:alpha val="75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iSlidê"/>
            <p:cNvGrpSpPr/>
            <p:nvPr/>
          </p:nvGrpSpPr>
          <p:grpSpPr>
            <a:xfrm>
              <a:off x="1183032" y="984536"/>
              <a:ext cx="1780311" cy="2460378"/>
              <a:chOff x="931313" y="1880828"/>
              <a:chExt cx="1780311" cy="2460378"/>
            </a:xfrm>
          </p:grpSpPr>
          <p:sp>
            <p:nvSpPr>
              <p:cNvPr id="9" name="i$ḻiḋé"/>
              <p:cNvSpPr txBox="1"/>
              <p:nvPr/>
            </p:nvSpPr>
            <p:spPr>
              <a:xfrm>
                <a:off x="1199456" y="1880828"/>
                <a:ext cx="1512168" cy="2308324"/>
              </a:xfrm>
              <a:prstGeom prst="rect">
                <a:avLst/>
              </a:prstGeom>
              <a:noFill/>
            </p:spPr>
            <p:txBody>
              <a:bodyPr wrap="square" anchor="ctr">
                <a:noAutofit/>
              </a:bodyPr>
              <a:lstStyle/>
              <a:p>
                <a:pPr algn="ctr"/>
                <a:r>
                  <a:rPr lang="zh-CN" altLang="en-US" sz="5400" b="1" dirty="0"/>
                  <a:t>目录</a:t>
                </a:r>
                <a:endParaRPr lang="zh-CN" altLang="en-US" sz="5400" b="1" dirty="0"/>
              </a:p>
            </p:txBody>
          </p:sp>
          <p:sp>
            <p:nvSpPr>
              <p:cNvPr id="10" name="iş1îde"/>
              <p:cNvSpPr txBox="1"/>
              <p:nvPr/>
            </p:nvSpPr>
            <p:spPr>
              <a:xfrm rot="5400000">
                <a:off x="375283" y="3385067"/>
                <a:ext cx="1512169" cy="400110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r>
                  <a:rPr lang="en-US" altLang="zh-CN" sz="1600" b="1"/>
                  <a:t>CONTENT</a:t>
                </a:r>
                <a:endParaRPr lang="en-US" altLang="zh-CN" sz="1600" b="1"/>
              </a:p>
            </p:txBody>
          </p:sp>
        </p:grpSp>
      </p:grpSp>
      <p:sp>
        <p:nvSpPr>
          <p:cNvPr id="19" name="îṧľïḑé"/>
          <p:cNvSpPr txBox="1"/>
          <p:nvPr/>
        </p:nvSpPr>
        <p:spPr>
          <a:xfrm>
            <a:off x="6434099" y="1272675"/>
            <a:ext cx="65594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4000" dirty="0">
              <a:solidFill>
                <a:schemeClr val="accent1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0" name="ïṩľïḍê"/>
          <p:cNvSpPr txBox="1"/>
          <p:nvPr/>
        </p:nvSpPr>
        <p:spPr>
          <a:xfrm>
            <a:off x="6402841" y="2201848"/>
            <a:ext cx="718466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4000">
              <a:solidFill>
                <a:schemeClr val="accent2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1" name="ïšlíḓè"/>
          <p:cNvSpPr txBox="1"/>
          <p:nvPr/>
        </p:nvSpPr>
        <p:spPr>
          <a:xfrm>
            <a:off x="6395627" y="3131021"/>
            <a:ext cx="73289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4000" dirty="0">
              <a:solidFill>
                <a:schemeClr val="accent3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2" name="îŝľíde"/>
          <p:cNvSpPr txBox="1"/>
          <p:nvPr/>
        </p:nvSpPr>
        <p:spPr>
          <a:xfrm>
            <a:off x="6403642" y="4060194"/>
            <a:ext cx="716863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4000" dirty="0">
              <a:solidFill>
                <a:schemeClr val="accent4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3" name="ïṡḷiḑè"/>
          <p:cNvSpPr txBox="1"/>
          <p:nvPr/>
        </p:nvSpPr>
        <p:spPr>
          <a:xfrm>
            <a:off x="6394024" y="4989366"/>
            <a:ext cx="736099" cy="70788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en-US" altLang="zh-CN" sz="4000" dirty="0">
                <a:solidFill>
                  <a:schemeClr val="accent5">
                    <a:lumMod val="10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4000" dirty="0">
              <a:solidFill>
                <a:schemeClr val="accent5">
                  <a:lumMod val="10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25" name="页脚占位符 6"/>
          <p:cNvSpPr>
            <a:spLocks noGrp="1"/>
          </p:cNvSpPr>
          <p:nvPr>
            <p:ph type="ftr" sz="quarter" idx="11"/>
          </p:nvPr>
        </p:nvSpPr>
        <p:spPr>
          <a:xfrm>
            <a:off x="669924" y="6471469"/>
            <a:ext cx="4140201" cy="206381"/>
          </a:xfrm>
        </p:spPr>
        <p:txBody>
          <a:bodyPr/>
          <a:lstStyle/>
          <a:p>
            <a:r>
              <a:rPr lang="zh-CN" altLang="en-US" dirty="0"/>
              <a:t>请修改这里的课程名称</a:t>
            </a:r>
            <a:endParaRPr lang="zh-CN" altLang="en-US" dirty="0"/>
          </a:p>
        </p:txBody>
      </p:sp>
      <p:sp>
        <p:nvSpPr>
          <p:cNvPr id="26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8610599" y="6471469"/>
            <a:ext cx="2246698" cy="206381"/>
          </a:xfrm>
        </p:spPr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27" name="文本占位符 5"/>
          <p:cNvSpPr txBox="1"/>
          <p:nvPr/>
        </p:nvSpPr>
        <p:spPr>
          <a:xfrm>
            <a:off x="7090047" y="128429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3765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2CCDF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药材来源</a:t>
            </a:r>
            <a:endParaRPr lang="zh-CN" altLang="en-US" dirty="0"/>
          </a:p>
        </p:txBody>
      </p:sp>
      <p:sp>
        <p:nvSpPr>
          <p:cNvPr id="28" name="文本占位符 5"/>
          <p:cNvSpPr txBox="1"/>
          <p:nvPr/>
        </p:nvSpPr>
        <p:spPr>
          <a:xfrm>
            <a:off x="7090047" y="2223430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5C400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采制</a:t>
            </a:r>
            <a:endParaRPr lang="zh-CN" altLang="en-US" dirty="0"/>
          </a:p>
        </p:txBody>
      </p:sp>
      <p:sp>
        <p:nvSpPr>
          <p:cNvPr id="29" name="文本占位符 5"/>
          <p:cNvSpPr txBox="1"/>
          <p:nvPr/>
        </p:nvSpPr>
        <p:spPr>
          <a:xfrm>
            <a:off x="7077554" y="3157403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90AED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药材及产销</a:t>
            </a:r>
            <a:endParaRPr lang="zh-CN" altLang="en-US" dirty="0"/>
          </a:p>
        </p:txBody>
      </p:sp>
      <p:sp>
        <p:nvSpPr>
          <p:cNvPr id="30" name="文本占位符 5"/>
          <p:cNvSpPr txBox="1"/>
          <p:nvPr/>
        </p:nvSpPr>
        <p:spPr>
          <a:xfrm>
            <a:off x="7090047" y="408288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57AEE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性状鉴别</a:t>
            </a:r>
            <a:endParaRPr lang="zh-CN" altLang="en-US" dirty="0"/>
          </a:p>
        </p:txBody>
      </p:sp>
      <p:sp>
        <p:nvSpPr>
          <p:cNvPr id="31" name="文本占位符 5"/>
          <p:cNvSpPr txBox="1"/>
          <p:nvPr/>
        </p:nvSpPr>
        <p:spPr>
          <a:xfrm>
            <a:off x="7077554" y="4999672"/>
            <a:ext cx="4806677" cy="67468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3765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2800" b="1" kern="1200">
                <a:solidFill>
                  <a:srgbClr val="7BC2B7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dirty="0"/>
              <a:t>性味及功效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药材来源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药材来源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5122" name="矩形 5121"/>
          <p:cNvSpPr/>
          <p:nvPr/>
        </p:nvSpPr>
        <p:spPr>
          <a:xfrm>
            <a:off x="3568700" y="1066800"/>
            <a:ext cx="69342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lvl="0" indent="0"/>
            <a:r>
              <a:rPr lang="zh-CN" altLang="en-US" sz="9600" b="1" dirty="0">
                <a:solidFill>
                  <a:srgbClr val="800000"/>
                </a:solidFill>
                <a:latin typeface="Times New Roman" panose="02020603050405020304" pitchFamily="18" charset="0"/>
                <a:ea typeface="隶书" pitchFamily="49" charset="-122"/>
              </a:rPr>
              <a:t> </a:t>
            </a:r>
            <a:r>
              <a:rPr lang="zh-CN" altLang="en-US" sz="96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肉豆蔻</a:t>
            </a:r>
            <a:endParaRPr lang="zh-CN" altLang="en-US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5123" name="矩形 5122"/>
          <p:cNvSpPr/>
          <p:nvPr/>
        </p:nvSpPr>
        <p:spPr>
          <a:xfrm>
            <a:off x="669925" y="2959100"/>
            <a:ext cx="10851515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eaLnBrk="0" hangingPunct="0"/>
            <a:r>
              <a:rPr lang="zh-CN" altLang="en-US" sz="4000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[来源] 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本品为少常用中药。商品为</a:t>
            </a:r>
            <a:r>
              <a: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sym typeface="+mn-ea"/>
              </a:rPr>
              <a:t>肉豆蔻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科植物肉豆蔻的</a:t>
            </a:r>
            <a:r>
              <a:rPr lang="zh-CN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sym typeface="+mn-ea"/>
              </a:rPr>
              <a:t>干燥种仁</a:t>
            </a:r>
            <a:r>
              <a:rPr lang="zh-CN" altLang="en-US" sz="4000" b="1" dirty="0">
                <a:latin typeface="Times New Roman" panose="02020603050405020304" pitchFamily="18" charset="0"/>
                <a:sym typeface="+mn-ea"/>
              </a:rPr>
              <a:t>。</a:t>
            </a:r>
            <a:r>
              <a:rPr lang="zh-CN" altLang="en-US" sz="4000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sz="1100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肉豆原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200" y="0"/>
            <a:ext cx="48768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标题 19457"/>
          <p:cNvSpPr>
            <a:spLocks noGrp="1"/>
          </p:cNvSpPr>
          <p:nvPr>
            <p:ph type="title"/>
          </p:nvPr>
        </p:nvSpPr>
        <p:spPr/>
        <p:txBody>
          <a:bodyPr anchor="ctr"/>
          <a:p>
            <a:endParaRPr lang="zh-CN" altLang="en-US" dirty="0"/>
          </a:p>
        </p:txBody>
      </p:sp>
      <p:sp>
        <p:nvSpPr>
          <p:cNvPr id="19459" name="文本占位符 19458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 dirty="0"/>
          </a:p>
        </p:txBody>
      </p:sp>
      <p:pic>
        <p:nvPicPr>
          <p:cNvPr id="19461" name="图片 19460" descr="20141104104522_5788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5913" y="260350"/>
            <a:ext cx="6572250" cy="6334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采制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02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采制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>
                <a:latin typeface="Times New Roman" panose="02020603050405020304" pitchFamily="18" charset="0"/>
                <a:sym typeface="+mn-ea"/>
              </a:rPr>
              <a:t>栽培后约7年开始结果，每年4～6月及11～12月两次采收成熟果实，割开果皮，剥下假种皮（商品称肉豆蔻衣或肉豆蔻花、玉果花），再击破壳状假种皮，将种仁放入石灰乳中浸一天，然后低温烘干，或不浸石灰乳而直接烘干。</a:t>
            </a:r>
            <a:r>
              <a:rPr lang="zh-CN" altLang="en-US" dirty="0">
                <a:latin typeface="Times New Roman" panose="02020603050405020304" pitchFamily="18" charset="0"/>
                <a:sym typeface="+mn-ea"/>
              </a:rPr>
              <a:t> 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请修改这里的课程名称</a:t>
            </a:r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</a:fld>
            <a:endParaRPr lang="zh-CN" altLang="en-US"/>
          </a:p>
        </p:txBody>
      </p:sp>
      <p:sp>
        <p:nvSpPr>
          <p:cNvPr id="7170" name="矩形 7169"/>
          <p:cNvSpPr/>
          <p:nvPr/>
        </p:nvSpPr>
        <p:spPr>
          <a:xfrm>
            <a:off x="470535" y="1611630"/>
            <a:ext cx="11249660" cy="1599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 inden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sz="4000" b="1" dirty="0">
              <a:latin typeface="楷体_GB2312" pitchFamily="49" charset="-122"/>
              <a:ea typeface="楷体_GB2312" pitchFamily="49" charset="-122"/>
            </a:endParaRPr>
          </a:p>
          <a:p>
            <a:pPr lvl="0" indent="0" eaLnBrk="0" hangingPunct="0"/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 userDrawn="1">
            <p:ph type="title"/>
          </p:nvPr>
        </p:nvSpPr>
        <p:spPr>
          <a:xfrm>
            <a:off x="4467679" y="2622540"/>
            <a:ext cx="4535055" cy="656792"/>
          </a:xfrm>
        </p:spPr>
        <p:txBody>
          <a:bodyPr anchor="b">
            <a:normAutofit/>
          </a:bodyPr>
          <a:lstStyle/>
          <a:p>
            <a:pPr algn="ctr"/>
            <a:r>
              <a:rPr lang="zh-CN" altLang="en-US" sz="3200" dirty="0"/>
              <a:t>药材及产销</a:t>
            </a:r>
            <a:endParaRPr lang="zh-CN" altLang="en-US" sz="3200" dirty="0"/>
          </a:p>
        </p:txBody>
      </p:sp>
      <p:sp>
        <p:nvSpPr>
          <p:cNvPr id="21" name="文本框 20"/>
          <p:cNvSpPr txBox="1"/>
          <p:nvPr/>
        </p:nvSpPr>
        <p:spPr>
          <a:xfrm>
            <a:off x="9960430" y="3981450"/>
            <a:ext cx="1753510" cy="224148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03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051"/>
            <a:ext cx="2863931" cy="2147949"/>
          </a:xfrm>
          <a:prstGeom prst="rect">
            <a:avLst/>
          </a:prstGeom>
        </p:spPr>
      </p:pic>
      <p:sp>
        <p:nvSpPr>
          <p:cNvPr id="2" name="文本占位符 1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ISLIDE.DIAGRAM" val="d44ee72d-2a8e-4bd9-b99e-b83ad48d9800"/>
</p:tagLst>
</file>

<file path=ppt/theme/theme1.xml><?xml version="1.0" encoding="utf-8"?>
<a:theme xmlns:a="http://schemas.openxmlformats.org/drawingml/2006/main" name="主题5">
  <a:themeElements>
    <a:clrScheme name="沃博联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C3FF"/>
      </a:accent1>
      <a:accent2>
        <a:srgbClr val="75C400"/>
      </a:accent2>
      <a:accent3>
        <a:srgbClr val="90AEDA"/>
      </a:accent3>
      <a:accent4>
        <a:srgbClr val="57AEE1"/>
      </a:accent4>
      <a:accent5>
        <a:srgbClr val="7BC2B7"/>
      </a:accent5>
      <a:accent6>
        <a:srgbClr val="3F97CA"/>
      </a:accent6>
      <a:hlink>
        <a:srgbClr val="4276AA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沃博联">
    <a:dk1>
      <a:srgbClr val="000000"/>
    </a:dk1>
    <a:lt1>
      <a:srgbClr val="FFFFFF"/>
    </a:lt1>
    <a:dk2>
      <a:srgbClr val="778495"/>
    </a:dk2>
    <a:lt2>
      <a:srgbClr val="F0F0F0"/>
    </a:lt2>
    <a:accent1>
      <a:srgbClr val="00C3FF"/>
    </a:accent1>
    <a:accent2>
      <a:srgbClr val="75C400"/>
    </a:accent2>
    <a:accent3>
      <a:srgbClr val="90AEDA"/>
    </a:accent3>
    <a:accent4>
      <a:srgbClr val="57AEE1"/>
    </a:accent4>
    <a:accent5>
      <a:srgbClr val="7BC2B7"/>
    </a:accent5>
    <a:accent6>
      <a:srgbClr val="3F97CA"/>
    </a:accent6>
    <a:hlink>
      <a:srgbClr val="4276AA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618</Words>
  <Application>WPS 演示</Application>
  <PresentationFormat>宽屏</PresentationFormat>
  <Paragraphs>132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Arial Unicode MS</vt:lpstr>
      <vt:lpstr>Calibri Light</vt:lpstr>
      <vt:lpstr>Calibri</vt:lpstr>
      <vt:lpstr>微软雅黑</vt:lpstr>
      <vt:lpstr>Impact</vt:lpstr>
      <vt:lpstr>Times New Roman</vt:lpstr>
      <vt:lpstr>隶书</vt:lpstr>
      <vt:lpstr>楷体_GB2312</vt:lpstr>
      <vt:lpstr>新宋体</vt:lpstr>
      <vt:lpstr>主题5</vt:lpstr>
      <vt:lpstr>默认设计模板</vt:lpstr>
      <vt:lpstr>《花类药物-辛夷》</vt:lpstr>
      <vt:lpstr>辛夷</vt:lpstr>
      <vt:lpstr>药材来源</vt:lpstr>
      <vt:lpstr>药材来源</vt:lpstr>
      <vt:lpstr>PowerPoint 演示文稿</vt:lpstr>
      <vt:lpstr>PowerPoint 演示文稿</vt:lpstr>
      <vt:lpstr>采制</vt:lpstr>
      <vt:lpstr>采制</vt:lpstr>
      <vt:lpstr>药材及产销</vt:lpstr>
      <vt:lpstr>药材及产销</vt:lpstr>
      <vt:lpstr>性状鉴别</vt:lpstr>
      <vt:lpstr>性状鉴别</vt:lpstr>
      <vt:lpstr>性味及功效</vt:lpstr>
      <vt:lpstr>性味及功效</vt:lpstr>
      <vt:lpstr>《花类药材-辛夷》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Cherish</dc:creator>
  <cp:lastModifiedBy>Cherish</cp:lastModifiedBy>
  <cp:revision>1</cp:revision>
  <dcterms:created xsi:type="dcterms:W3CDTF">2018-02-20T09:36:20Z</dcterms:created>
  <dcterms:modified xsi:type="dcterms:W3CDTF">2018-02-20T09:39:46Z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