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3" r:id="rId18"/>
    <p:sldId id="274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砂仁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阳春砂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主产于我国广东省，以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阳春、阳江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出产最为有名。广西地区亦产，多为栽培。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绿壳砂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主产于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云南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南部临沧、文山、景洪等地，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海南砂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主产于我国海南省等地。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/>
          <p:nvPr/>
        </p:nvSpPr>
        <p:spPr>
          <a:xfrm>
            <a:off x="1487488" y="260350"/>
            <a:ext cx="5545137" cy="62642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en-US" sz="32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阳春砂</a:t>
            </a: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b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①　表面</a:t>
            </a:r>
            <a:r>
              <a:rPr lang="zh-CN" altLang="en-US" sz="28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不明显的三钝棱</a:t>
            </a:r>
            <a:r>
              <a:rPr lang="en-US" altLang="zh-CN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br>
              <a:rPr lang="en-US" altLang="zh-CN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　　②　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zh-CN" altLang="en-US" sz="28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网状突起的纹理及密生短钝软刺</a:t>
            </a:r>
            <a:endParaRPr lang="zh-CN" altLang="en-US" sz="28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　　③　顶端留有花被残基，基部具果柄断痕或带果柄。</a:t>
            </a:r>
            <a:b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　　④　</a:t>
            </a:r>
            <a:r>
              <a:rPr lang="zh-CN" altLang="en-US" sz="28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果皮薄而软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，易纵向撕裂</a:t>
            </a:r>
            <a:b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　　⑤　种子团圆形或长圆形，</a:t>
            </a:r>
            <a:r>
              <a:rPr lang="zh-CN" altLang="en-US" sz="28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分成3瓣，每瓣有种子</a:t>
            </a:r>
            <a:r>
              <a:rPr lang="en-US" altLang="zh-CN" sz="2800" b="1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5-26</a:t>
            </a:r>
            <a:r>
              <a:rPr lang="zh-CN" altLang="en-US" sz="28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粒，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互相粘结成团块。</a:t>
            </a:r>
            <a:b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　　⑥　</a:t>
            </a:r>
            <a:r>
              <a:rPr lang="zh-CN" altLang="en-US" sz="28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种子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呈不规则多面体</a:t>
            </a:r>
            <a:r>
              <a:rPr lang="en-US" altLang="zh-CN" sz="28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深棕色或黑褐色，外具</a:t>
            </a:r>
            <a:r>
              <a:rPr lang="zh-CN" altLang="en-US" sz="28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膜质假种皮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b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　　⑦　</a:t>
            </a:r>
            <a:r>
              <a:rPr lang="zh-CN" altLang="en-US" sz="28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种子质坚硬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b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　　⑧　</a:t>
            </a:r>
            <a:r>
              <a:rPr lang="zh-CN" altLang="en-US" sz="28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气芳香浓烈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，味辛、微苦。</a:t>
            </a:r>
            <a:endParaRPr lang="zh-CN" altLang="en-US" sz="28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1268" name="图片 11267" descr="XWBP2$WFW003D@JLOICVS`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2625" y="1484313"/>
            <a:ext cx="3887788" cy="379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下箭头 11268"/>
          <p:cNvSpPr/>
          <p:nvPr/>
        </p:nvSpPr>
        <p:spPr>
          <a:xfrm>
            <a:off x="8975725" y="692150"/>
            <a:ext cx="504825" cy="1008063"/>
          </a:xfrm>
          <a:prstGeom prst="downArrow">
            <a:avLst>
              <a:gd name="adj1" fmla="val 50000"/>
              <a:gd name="adj2" fmla="val 49921"/>
            </a:avLst>
          </a:prstGeom>
          <a:solidFill>
            <a:srgbClr val="009900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pic>
        <p:nvPicPr>
          <p:cNvPr id="11270" name="图片 11269" descr="DV5TD4GGUXAYSPB(7S$EEG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25" y="836613"/>
            <a:ext cx="3790950" cy="523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上箭头 11270"/>
          <p:cNvSpPr/>
          <p:nvPr/>
        </p:nvSpPr>
        <p:spPr>
          <a:xfrm>
            <a:off x="9480550" y="5805488"/>
            <a:ext cx="647700" cy="1052512"/>
          </a:xfrm>
          <a:prstGeom prst="upArrow">
            <a:avLst>
              <a:gd name="adj1" fmla="val 50000"/>
              <a:gd name="adj2" fmla="val 40624"/>
            </a:avLst>
          </a:prstGeom>
          <a:solidFill>
            <a:srgbClr val="00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pic>
        <p:nvPicPr>
          <p:cNvPr id="11272" name="图片 11271" descr="7WBW5UBETJC5LS5BEDBVM_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75" y="908050"/>
            <a:ext cx="3629025" cy="504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右箭头 11272"/>
          <p:cNvSpPr/>
          <p:nvPr/>
        </p:nvSpPr>
        <p:spPr>
          <a:xfrm>
            <a:off x="6672263" y="4868863"/>
            <a:ext cx="1079500" cy="720725"/>
          </a:xfrm>
          <a:prstGeom prst="rightArrow">
            <a:avLst>
              <a:gd name="adj1" fmla="val 50000"/>
              <a:gd name="adj2" fmla="val 37444"/>
            </a:avLst>
          </a:prstGeom>
          <a:solidFill>
            <a:srgbClr val="009900"/>
          </a:solidFill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1274" name="上箭头 11273"/>
          <p:cNvSpPr/>
          <p:nvPr/>
        </p:nvSpPr>
        <p:spPr>
          <a:xfrm>
            <a:off x="8975725" y="3357563"/>
            <a:ext cx="792163" cy="1655762"/>
          </a:xfrm>
          <a:prstGeom prst="upArrow">
            <a:avLst>
              <a:gd name="adj1" fmla="val 50000"/>
              <a:gd name="adj2" fmla="val 52254"/>
            </a:avLst>
          </a:prstGeom>
          <a:solidFill>
            <a:srgbClr val="009900"/>
          </a:solidFill>
          <a:ln w="9525" cap="flat" cmpd="sng">
            <a:solidFill>
              <a:srgbClr val="FFCC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1275" name="下箭头 11274"/>
          <p:cNvSpPr/>
          <p:nvPr/>
        </p:nvSpPr>
        <p:spPr>
          <a:xfrm>
            <a:off x="7535863" y="1557338"/>
            <a:ext cx="720725" cy="1727200"/>
          </a:xfrm>
          <a:prstGeom prst="downArrow">
            <a:avLst>
              <a:gd name="adj1" fmla="val 50000"/>
              <a:gd name="adj2" fmla="val 59911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pic>
        <p:nvPicPr>
          <p:cNvPr id="11276" name="图片 11275" descr="2G1G]3ZG[B}`~Y)BW8S]ER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625" y="908050"/>
            <a:ext cx="3635375" cy="511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7" name="下箭头 11276"/>
          <p:cNvSpPr/>
          <p:nvPr/>
        </p:nvSpPr>
        <p:spPr>
          <a:xfrm>
            <a:off x="9264650" y="2852738"/>
            <a:ext cx="719138" cy="2089150"/>
          </a:xfrm>
          <a:prstGeom prst="downArrow">
            <a:avLst>
              <a:gd name="adj1" fmla="val 50000"/>
              <a:gd name="adj2" fmla="val 7262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1278" name="五角星 11277"/>
          <p:cNvSpPr/>
          <p:nvPr/>
        </p:nvSpPr>
        <p:spPr>
          <a:xfrm>
            <a:off x="3503613" y="260350"/>
            <a:ext cx="576262" cy="647700"/>
          </a:xfrm>
          <a:prstGeom prst="star5">
            <a:avLst/>
          </a:prstGeom>
          <a:solidFill>
            <a:srgbClr val="F3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-9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decel="1000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-9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decel="1000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-9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decel="100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-9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decel="100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/>
          <p:nvPr/>
        </p:nvSpPr>
        <p:spPr>
          <a:xfrm>
            <a:off x="1524000" y="1557338"/>
            <a:ext cx="4643438" cy="34559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40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海南砂</a:t>
            </a:r>
            <a:br>
              <a:rPr lang="zh-CN" altLang="en-US" sz="40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呈长椭圆形或卵圆形，</a:t>
            </a:r>
            <a:r>
              <a:rPr lang="zh-CN" altLang="en-US" sz="32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有明显的三棱</a:t>
            </a:r>
            <a:r>
              <a:rPr lang="en-US" altLang="zh-CN" sz="32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28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表面被片状、分枝状的软刺</a:t>
            </a:r>
            <a:r>
              <a:rPr lang="zh-CN" altLang="en-US" sz="2800" b="1" dirty="0">
                <a:solidFill>
                  <a:srgbClr val="F30000"/>
                </a:solidFill>
                <a:latin typeface="Times New Roman" panose="02020603050405020304" pitchFamily="18" charset="0"/>
              </a:rPr>
              <a:t>较疏</a:t>
            </a: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，基部具果梗痕。</a:t>
            </a:r>
            <a:r>
              <a:rPr lang="zh-CN" altLang="en-US" sz="32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果皮</a:t>
            </a:r>
            <a:r>
              <a:rPr lang="zh-CN" altLang="en-US" sz="32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厚而硬</a:t>
            </a: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32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</a:rPr>
              <a:t>种子团较小</a:t>
            </a: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，每瓣有种子3～24粒；种子直径1.5</a:t>
            </a:r>
            <a:r>
              <a:rPr lang="en-US" altLang="zh-CN" sz="32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mm～2mm。</a:t>
            </a:r>
            <a:r>
              <a:rPr lang="zh-CN" altLang="en-US" sz="32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气味稍淡</a:t>
            </a: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2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3317" name="图片 13316" descr="O~[(C{PE3)DAG)JCVL{YUA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250" y="1125538"/>
            <a:ext cx="4476750" cy="490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3317" descr="VTV4%}%ZSKVWUCQ7@OCC44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38" y="692150"/>
            <a:ext cx="4500562" cy="5732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下箭头 13318"/>
          <p:cNvSpPr/>
          <p:nvPr/>
        </p:nvSpPr>
        <p:spPr>
          <a:xfrm>
            <a:off x="6672263" y="404813"/>
            <a:ext cx="1008062" cy="1223962"/>
          </a:xfrm>
          <a:prstGeom prst="downArrow">
            <a:avLst>
              <a:gd name="adj1" fmla="val 50000"/>
              <a:gd name="adj2" fmla="val 30354"/>
            </a:avLst>
          </a:prstGeom>
          <a:solidFill>
            <a:srgbClr val="00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味辛，性温，归脾、胃经。有</a:t>
            </a:r>
            <a:r>
              <a:rPr lang="zh-CN" altLang="en-US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行气宽中，健胃消食，温脾止泻，安胎的功能。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用于脘腹胀痛，食欲不振，呕吐，胎动不安。用量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1.5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6g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，入煎剂当</a:t>
            </a:r>
            <a:r>
              <a:rPr lang="zh-CN" altLang="en-US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后下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，或入丸散。</a:t>
            </a:r>
            <a:br>
              <a:rPr lang="zh-CN" altLang="en-US" b="1" dirty="0">
                <a:latin typeface="Times New Roman" panose="02020603050405020304" pitchFamily="18" charset="0"/>
                <a:sym typeface="+mn-ea"/>
              </a:rPr>
            </a:b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砂仁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果实类药材</a:t>
            </a:r>
            <a:r>
              <a:rPr lang="en-US" altLang="zh-CN" sz="2800" dirty="0"/>
              <a:t>-</a:t>
            </a:r>
            <a:r>
              <a:rPr sz="2800" dirty="0"/>
              <a:t>山楂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砂仁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砂  仁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70560" y="2943860"/>
            <a:ext cx="1085151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为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姜科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（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Zingiberaceae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  <a:sym typeface="+mn-ea"/>
              </a:rPr>
              <a:t>）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植物</a:t>
            </a:r>
            <a:r>
              <a:rPr lang="zh-CN" altLang="en-US" sz="40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阳春砂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Amomum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villosum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  <a:sym typeface="+mn-ea"/>
              </a:rPr>
              <a:t> Lour、</a:t>
            </a:r>
            <a:r>
              <a:rPr lang="zh-CN" altLang="en-US" sz="40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绿壳砂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Amomum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villosum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Lour.var.xanthioides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T.L.Wu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  <a:sym typeface="+mn-ea"/>
              </a:rPr>
              <a:t> et 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Senjen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或</a:t>
            </a:r>
            <a:r>
              <a:rPr lang="zh-CN" altLang="en-US" sz="4000" b="1" dirty="0">
                <a:solidFill>
                  <a:srgbClr val="F3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海南砂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Amomum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longiligulare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T.L.Wu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的干燥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成熟果实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。 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4100" name="Picture 4" descr="pic_20071112211559_5bd9f4ce-b9c2-4770-a25c-55746763a0b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6" name="Picture 1028" descr="砂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2538" y="0"/>
            <a:ext cx="496728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阳春砂、海南砂在8～9月果实成熟时采收，连壳低温焙干。绿壳砂（缩砂）在果实成熟时采收，晒干，即为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“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壳砂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；剥除果皮，将种子团晒干，并上白粉，即为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“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砂仁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WPS 演示</Application>
  <PresentationFormat>宽屏</PresentationFormat>
  <Paragraphs>103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PowerPoint 演示文稿</vt:lpstr>
      <vt:lpstr>PowerPoint 演示文稿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2018-02-20T09:41:29Z</dcterms:created>
  <dcterms:modified xsi:type="dcterms:W3CDTF">2018-02-20T10:01:27Z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