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连翘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连翘</a:t>
            </a:r>
            <a:r>
              <a:rPr lang="en-US" altLang="zh-CN" b="1" err="1">
                <a:latin typeface="楷体_GB2312" pitchFamily="49" charset="-122"/>
                <a:ea typeface="楷体_GB2312" pitchFamily="49" charset="-122"/>
                <a:sym typeface="+mn-ea"/>
              </a:rPr>
              <a:t>Fructus</a:t>
            </a:r>
            <a:r>
              <a:rPr lang="en-US" altLang="zh-CN" b="1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b="1" err="1">
                <a:latin typeface="楷体_GB2312" pitchFamily="49" charset="-122"/>
                <a:ea typeface="楷体_GB2312" pitchFamily="49" charset="-122"/>
                <a:sym typeface="+mn-ea"/>
              </a:rPr>
              <a:t>Forsythiae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主产于山西晋城、陵川、阳城、恒曲、安泽、武乡、沁县；河南灵宝、伊阳、沁阳、辉县、嵩县；陕西宜川、宜君、黄龙、黄陵、商县、洛南、山阳、丹凤；山东淄博、莱芜等地。以山西、河南产量最大。老翘为一般商品，行销全国或出口。青翘主销四川、浙江、上海、北京、天津等地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D:\我的文档\My Pictures\连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 味苦，微寒。</a:t>
            </a:r>
            <a:r>
              <a:rPr lang="zh-CN" altLang="en-US" dirty="0">
                <a:sym typeface="+mn-ea"/>
              </a:rPr>
              <a:t>归肺、心、小肠经</a:t>
            </a:r>
            <a:r>
              <a:rPr lang="en-US" altLang="zh-CN">
                <a:sym typeface="+mn-ea"/>
              </a:rPr>
              <a:t>.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有</a:t>
            </a:r>
            <a:r>
              <a:rPr lang="zh-CN" altLang="en-US" b="1" dirty="0">
                <a:solidFill>
                  <a:srgbClr val="E6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清热解毒，散结消肿，疏散风热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  <a:sym typeface="+mn-ea"/>
              </a:rPr>
              <a:t>的功能。用于热病，发热，心烦，痈肿疮毒，淋巴结核，尿路感染。</a:t>
            </a:r>
            <a:r>
              <a:rPr lang="zh-CN" altLang="en-US" b="1" dirty="0">
                <a:sym typeface="+mn-ea"/>
              </a:rPr>
              <a:t> </a:t>
            </a:r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3314" name="矩形 13313"/>
          <p:cNvSpPr/>
          <p:nvPr/>
        </p:nvSpPr>
        <p:spPr>
          <a:xfrm>
            <a:off x="669290" y="2062480"/>
            <a:ext cx="108515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 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</a:t>
            </a:r>
            <a:r>
              <a:rPr lang="zh-CN" altLang="en-US" sz="3600" dirty="0"/>
              <a:t>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连翘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果实类药材</a:t>
            </a:r>
            <a:r>
              <a:rPr lang="en-US" altLang="zh-CN" sz="2800" dirty="0"/>
              <a:t>-</a:t>
            </a:r>
            <a:r>
              <a:rPr sz="2800" dirty="0"/>
              <a:t>马钱子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连翘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连  翘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为木犀科植物连翘</a:t>
            </a:r>
            <a:r>
              <a:rPr lang="en-US" altLang="zh-CN" sz="40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Forsythia </a:t>
            </a:r>
            <a:r>
              <a:rPr lang="en-US" altLang="zh-CN" sz="4000" b="1" err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suspensa</a:t>
            </a:r>
            <a:r>
              <a:rPr lang="en-US" altLang="zh-CN" sz="40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 (</a:t>
            </a:r>
            <a:r>
              <a:rPr lang="en-US" altLang="zh-CN" sz="4000" b="1" err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Thunb</a:t>
            </a:r>
            <a:r>
              <a:rPr lang="en-US" altLang="zh-CN" sz="4000" b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.) </a:t>
            </a:r>
            <a:r>
              <a:rPr lang="en-US" altLang="zh-CN" sz="4000" b="1" err="1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Vahl</a:t>
            </a:r>
            <a:r>
              <a:rPr lang="zh-CN" altLang="en-US" sz="40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的干燥果实。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连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0"/>
            <a:ext cx="5029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D:\我的文档\My Pictures\连原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63d43894a2f7223ad31b70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914400" eaLnBrk="0" fontAlgn="base" hangingPunct="0">
              <a:lnSpc>
                <a:spcPct val="100000"/>
              </a:lnSpc>
              <a:buNone/>
            </a:pPr>
            <a:r>
              <a:rPr kumimoji="1"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8月下旬～9月上旬，采收</a:t>
            </a:r>
            <a:r>
              <a:rPr kumimoji="1"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未成熟的青绿果实</a:t>
            </a:r>
            <a:r>
              <a:rPr kumimoji="1"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，用沸水煮片刻或蒸熟，晒干为"</a:t>
            </a:r>
            <a:r>
              <a:rPr kumimoji="1" lang="zh-CN" altLang="en-US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青翘</a:t>
            </a:r>
            <a:r>
              <a:rPr kumimoji="1"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"。若9月下旬～10月上旬，</a:t>
            </a:r>
            <a:r>
              <a:rPr kumimoji="1"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果实成熟发黄而裂开后</a:t>
            </a:r>
            <a:r>
              <a:rPr kumimoji="1" lang="zh-CN" altLang="en-US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，采收晒干为"</a:t>
            </a:r>
            <a:r>
              <a:rPr kumimoji="1" lang="zh-CN" altLang="en-US" b="1" dirty="0">
                <a:solidFill>
                  <a:srgbClr val="FF99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黄翘"或"老翘"。</a:t>
            </a:r>
            <a:r>
              <a:rPr kumimoji="1"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  <a:cs typeface="+mn-ea"/>
                <a:sym typeface="+mn-ea"/>
              </a:rPr>
              <a:t> </a:t>
            </a:r>
            <a:endParaRPr lang="zh-CN" altLang="en-US" sz="3600" b="1" dirty="0">
              <a:ea typeface="Arial Unicode MS" pitchFamily="34" charset="-122"/>
            </a:endParaRP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983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WPS 演示</Application>
  <PresentationFormat>宽屏</PresentationFormat>
  <Paragraphs>109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Arial Unicode MS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PowerPoint 演示文稿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2018-02-20T08:59:34Z</dcterms:created>
  <dcterms:modified xsi:type="dcterms:W3CDTF">2018-02-20T09:05:33Z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