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61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77968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632" y="1981200"/>
            <a:ext cx="5077968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622209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4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果实</a:t>
            </a:r>
            <a:r>
              <a:rPr lang="zh-CN" altLang="en-US" sz="4400" dirty="0"/>
              <a:t>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山楂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药材及产销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l" defTabSz="914400" eaLnBrk="0" fontAlgn="base" hangingPunct="0">
              <a:lnSpc>
                <a:spcPct val="100000"/>
              </a:lnSpc>
              <a:buAutoNum type="arabicPeriod"/>
            </a:pPr>
            <a:r>
              <a:rPr lang="zh-CN" altLang="en-US" sz="3200" b="1" dirty="0">
                <a:solidFill>
                  <a:srgbClr val="E9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北山楂</a:t>
            </a:r>
            <a:r>
              <a:rPr lang="en-US" altLang="zh-CN" sz="32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Fructus</a:t>
            </a:r>
            <a:r>
              <a:rPr lang="en-US" altLang="zh-CN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</a:t>
            </a:r>
            <a:r>
              <a:rPr lang="en-US" altLang="zh-CN" sz="32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Crataegi</a:t>
            </a:r>
            <a:r>
              <a:rPr lang="en-US" altLang="zh-CN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</a:t>
            </a:r>
            <a:r>
              <a:rPr lang="en-US" altLang="zh-CN" sz="32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pinnatifidae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商品以栽培的</a:t>
            </a:r>
            <a:r>
              <a:rPr lang="zh-CN" altLang="en-US" sz="3200" b="1" dirty="0">
                <a:solidFill>
                  <a:srgbClr val="3333CC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山里红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果实为主，另有少量山里红和山楂的野生果实，主产于河北、山东、辽宁、河南等省；江苏、陕西、山西等省也产。销全国大部分地区。 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 marL="457200" lvl="1" indent="0" algn="l" defTabSz="914400" eaLnBrk="0" fontAlgn="base" hangingPunct="0">
              <a:lnSpc>
                <a:spcPct val="100000"/>
              </a:lnSpc>
              <a:buAutoNum type="arabicPeriod"/>
            </a:pPr>
            <a:r>
              <a:rPr lang="zh-CN" altLang="en-US" sz="3200" b="1" dirty="0">
                <a:solidFill>
                  <a:srgbClr val="E9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南山楂</a:t>
            </a:r>
            <a:r>
              <a:rPr lang="en-US" altLang="zh-CN" sz="32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Fructus</a:t>
            </a:r>
            <a:r>
              <a:rPr lang="en-US" altLang="zh-CN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</a:t>
            </a:r>
            <a:r>
              <a:rPr lang="en-US" altLang="zh-CN" sz="32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Crataegi</a:t>
            </a:r>
            <a:r>
              <a:rPr lang="en-US" altLang="zh-CN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</a:t>
            </a:r>
            <a:r>
              <a:rPr lang="en-US" altLang="zh-CN" sz="32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cuneatae</a:t>
            </a:r>
            <a:r>
              <a:rPr lang="en-US" altLang="zh-CN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主产于江苏、浙江、云南、四川等省；广东、江西、湖南、湖北等省也产。多为自产自销，少量销我国西南地区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性状鉴别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1、果实近球形，直径1～2.5</a:t>
            </a:r>
            <a:r>
              <a:rPr lang="en-US" altLang="zh-CN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cm；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2、</a:t>
            </a:r>
            <a:r>
              <a:rPr lang="zh-CN" altLang="en-US" sz="2800" b="1" dirty="0">
                <a:solidFill>
                  <a:srgbClr val="E9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表面鲜红色至紫红色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，有光泽，</a:t>
            </a:r>
            <a:r>
              <a:rPr lang="zh-CN" altLang="en-US" sz="2800" b="1" dirty="0">
                <a:solidFill>
                  <a:srgbClr val="E9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满布灰白色细斑点，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顶端有宿存花萼，基部有果柄残痕。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3、</a:t>
            </a:r>
            <a:r>
              <a:rPr lang="zh-CN" altLang="en-US" sz="2800" b="1" dirty="0">
                <a:solidFill>
                  <a:srgbClr val="E9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果肉厚，深黄色至浅棕色，切面可见浅黄色种子5～6粒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。4、气微清香，味酸甜。</a:t>
            </a:r>
            <a:endParaRPr lang="zh-CN" alt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性味及功效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性味及功效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味酸，甘，性微温，归脾、胃、肝经。有</a:t>
            </a:r>
            <a:r>
              <a:rPr lang="zh-CN" altLang="en-US" b="1" dirty="0">
                <a:solidFill>
                  <a:srgbClr val="E9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消食健胃，行气散瘀，降脂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功能。用于肉食积滞，小儿乳积，脘腹胀痛，痢疾，泄泻，痛经，产后瘀血腹痛，疝气，高血脂症。用量6～12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g。 </a:t>
            </a:r>
            <a:endParaRPr lang="en-US" altLang="zh-CN" b="1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果实</a:t>
            </a:r>
            <a:r>
              <a:rPr lang="zh-CN" altLang="en-US" sz="3600" dirty="0"/>
              <a:t>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山楂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果实</a:t>
            </a:r>
            <a:r>
              <a:rPr sz="2800" dirty="0"/>
              <a:t>类药材</a:t>
            </a:r>
            <a:r>
              <a:rPr lang="en-US" altLang="zh-CN" sz="2800" dirty="0"/>
              <a:t>-</a:t>
            </a:r>
            <a:r>
              <a:rPr sz="2800" dirty="0"/>
              <a:t>使君子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山楂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药材及产销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性状鉴别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性味及功效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山  楂</a:t>
            </a:r>
            <a:r>
              <a:rPr lang="zh-CN" altLang="en-US" sz="11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本品为常用中药。商品主要为</a:t>
            </a:r>
            <a:r>
              <a:rPr lang="zh-CN" altLang="en-US" sz="4000" b="1" dirty="0">
                <a:solidFill>
                  <a:srgbClr val="E9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蔷薇科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植物</a:t>
            </a:r>
            <a:r>
              <a:rPr lang="zh-CN" altLang="en-US" sz="4000" b="1" dirty="0">
                <a:solidFill>
                  <a:srgbClr val="E9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山里红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、山楂及野山楂的果实。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标题 1945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 dirty="0"/>
          </a:p>
        </p:txBody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pic>
        <p:nvPicPr>
          <p:cNvPr id="19460" name="图片 19459" descr="山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4572000" cy="364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19460" descr="山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4572000" cy="364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图片 19461" descr="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413" y="3644900"/>
            <a:ext cx="4176712" cy="321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2355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 dirty="0"/>
          </a:p>
        </p:txBody>
      </p:sp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pic>
        <p:nvPicPr>
          <p:cNvPr id="23556" name="图片 23555" descr="9b72627f0ccb4bb80bd1879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lstStyle/>
          <a:p>
            <a:pPr eaLnBrk="0" hangingPunct="0"/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秋季果实成熟时采摘，北山楂采得后，横切或纵切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两侧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，晒干，南山楂采得后，晒干或压成饼状后再晒干。 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eaLnBrk="0" hangingPunct="0"/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   </a:t>
            </a:r>
            <a:r>
              <a:rPr lang="zh-CN" altLang="en-US" b="1" dirty="0">
                <a:solidFill>
                  <a:srgbClr val="E9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山楂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    除去杂质，筛去核。 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eaLnBrk="0" hangingPunct="0"/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   </a:t>
            </a:r>
            <a:r>
              <a:rPr lang="zh-CN" altLang="en-US" b="1" dirty="0">
                <a:solidFill>
                  <a:srgbClr val="E9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炒山楂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  取拣净的山楂，置锅内，用文火炒至外面呈浅黄色，取出晾干。 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eaLnBrk="0" hangingPunct="0"/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   </a:t>
            </a:r>
            <a:r>
              <a:rPr lang="zh-CN" altLang="en-US" b="1" dirty="0">
                <a:solidFill>
                  <a:srgbClr val="E9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焦山楂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  取拣净的山楂，置锅内，用武火炒至外面焦褐色，内部黄褐色，取出放凉，或喷淋清水后，取出，晾干。</a:t>
            </a:r>
            <a:r>
              <a:rPr lang="zh-CN" altLang="en-US" b="1" dirty="0">
                <a:latin typeface="Times New Roman" panose="02020603050405020304" pitchFamily="18" charset="0"/>
                <a:sym typeface="+mn-ea"/>
              </a:rPr>
              <a:t> </a:t>
            </a:r>
            <a:endParaRPr lang="zh-CN" altLang="en-US" b="1" dirty="0">
              <a:latin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药材及产销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790</Words>
  <Application>WPS 演示</Application>
  <PresentationFormat>宽屏</PresentationFormat>
  <Paragraphs>114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PowerPoint 演示文稿</vt:lpstr>
      <vt:lpstr>采制</vt:lpstr>
      <vt:lpstr>采制</vt:lpstr>
      <vt:lpstr>药材及产销</vt:lpstr>
      <vt:lpstr>药材及产销</vt:lpstr>
      <vt:lpstr>性状鉴别</vt:lpstr>
      <vt:lpstr>性状鉴别</vt:lpstr>
      <vt:lpstr>性味及功效</vt:lpstr>
      <vt:lpstr>性味及功效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2018-02-20T10:52:37Z</dcterms:created>
  <dcterms:modified xsi:type="dcterms:W3CDTF">2018-02-20T10:56:41Z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