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动物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斑蝥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功效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pPr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  <a:sym typeface="+mn-ea"/>
              </a:rPr>
              <a:t>破血逐瘀，散结消癥，攻毒蚀疮。</a:t>
            </a:r>
            <a:endParaRPr lang="zh-CN" altLang="en-US" b="1" dirty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FF0066"/>
                </a:solidFill>
                <a:sym typeface="+mn-ea"/>
              </a:rPr>
              <a:t>用于癥 瘕 ，经闭 ，顽 癣 ，瘰 疬 ，赘 疣，痈疽不溃，恶疮 </a:t>
            </a:r>
            <a:endParaRPr lang="zh-CN" altLang="en-US" dirty="0">
              <a:solidFill>
                <a:srgbClr val="FF0066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化学成分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化学成分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抗癌成分</a:t>
            </a:r>
            <a:r>
              <a:rPr lang="en-US" altLang="zh-CN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---</a:t>
            </a:r>
            <a:r>
              <a:rPr lang="zh-CN" altLang="en-US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斑蝥素</a:t>
            </a:r>
            <a:endParaRPr lang="zh-CN" altLang="en-US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4341" name="图片 14340" descr="bki-20130613161249-1929842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065" y="2463800"/>
            <a:ext cx="5257800" cy="367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动物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斑蝥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动物类药材</a:t>
            </a:r>
            <a:r>
              <a:rPr lang="en-US" altLang="zh-CN" sz="2800" dirty="0"/>
              <a:t>-</a:t>
            </a:r>
            <a:r>
              <a:rPr sz="2800" dirty="0"/>
              <a:t>蟾酥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斑蝥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hlink"/>
                </a:solidFill>
                <a:sym typeface="+mn-ea"/>
              </a:rPr>
              <a:t>产地和分布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功效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500602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化学成分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斑蝥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芫青科动物南方大斑蝥或黄黑小斑蝥的全虫。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产地与分布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产地与分布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  </a:t>
            </a:r>
            <a:r>
              <a:rPr lang="zh-CN" altLang="en-US" dirty="0">
                <a:solidFill>
                  <a:srgbClr val="0000FF"/>
                </a:solidFill>
                <a:ea typeface="楷体_GB2312" pitchFamily="49" charset="-122"/>
                <a:sym typeface="+mn-ea"/>
              </a:rPr>
              <a:t>主产于河南、广西、安徽、江苏、湖南、贵州等省区。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9900"/>
                </a:solidFill>
                <a:sym typeface="+mn-ea"/>
              </a:rPr>
              <a:t>南方大斑蝥</a:t>
            </a:r>
            <a:r>
              <a:rPr lang="zh-CN" altLang="en-US" dirty="0">
                <a:sym typeface="+mn-ea"/>
              </a:rPr>
              <a:t>，体长</a:t>
            </a:r>
            <a:r>
              <a:rPr lang="en-US" altLang="zh-CN" dirty="0">
                <a:sym typeface="+mn-ea"/>
              </a:rPr>
              <a:t>15-30mm</a:t>
            </a:r>
            <a:r>
              <a:rPr lang="zh-CN" altLang="en-US" dirty="0">
                <a:sym typeface="+mn-ea"/>
              </a:rPr>
              <a:t>。</a:t>
            </a:r>
            <a:r>
              <a:rPr lang="zh-CN" altLang="en-US" b="1" dirty="0">
                <a:solidFill>
                  <a:srgbClr val="FF0066"/>
                </a:solidFill>
                <a:sym typeface="+mn-ea"/>
              </a:rPr>
              <a:t>全体被黑毛</a:t>
            </a:r>
            <a:r>
              <a:rPr lang="zh-CN" altLang="en-US" dirty="0">
                <a:sym typeface="+mn-ea"/>
              </a:rPr>
              <a:t>。头圆三角形，具粗密刺点。</a:t>
            </a:r>
            <a:r>
              <a:rPr lang="zh-CN" altLang="en-US" b="1" dirty="0">
                <a:solidFill>
                  <a:srgbClr val="800000"/>
                </a:solidFill>
                <a:sym typeface="+mn-ea"/>
              </a:rPr>
              <a:t>有较大复眼和触角</a:t>
            </a:r>
            <a:r>
              <a:rPr lang="en-US" altLang="zh-CN" b="1" dirty="0">
                <a:solidFill>
                  <a:srgbClr val="800000"/>
                </a:solidFill>
                <a:sym typeface="+mn-ea"/>
              </a:rPr>
              <a:t>1</a:t>
            </a:r>
            <a:r>
              <a:rPr lang="zh-CN" altLang="en-US" b="1" dirty="0">
                <a:solidFill>
                  <a:srgbClr val="800000"/>
                </a:solidFill>
                <a:sym typeface="+mn-ea"/>
              </a:rPr>
              <a:t>对</a:t>
            </a:r>
            <a:r>
              <a:rPr lang="zh-CN" altLang="en-US" dirty="0">
                <a:sym typeface="+mn-ea"/>
              </a:rPr>
              <a:t>。</a:t>
            </a:r>
            <a:r>
              <a:rPr lang="zh-CN" altLang="en-US" b="1" dirty="0">
                <a:solidFill>
                  <a:srgbClr val="D60093"/>
                </a:solidFill>
                <a:sym typeface="+mn-ea"/>
              </a:rPr>
              <a:t>背部具革质鞘翅</a:t>
            </a:r>
            <a:r>
              <a:rPr lang="en-US" altLang="zh-CN" b="1" dirty="0">
                <a:solidFill>
                  <a:srgbClr val="D60093"/>
                </a:solidFill>
                <a:sym typeface="+mn-ea"/>
              </a:rPr>
              <a:t>1</a:t>
            </a:r>
            <a:r>
              <a:rPr lang="zh-CN" altLang="en-US" b="1" dirty="0">
                <a:solidFill>
                  <a:srgbClr val="D60093"/>
                </a:solidFill>
                <a:sym typeface="+mn-ea"/>
              </a:rPr>
              <a:t>对</a:t>
            </a:r>
            <a:r>
              <a:rPr lang="zh-CN" altLang="en-US" dirty="0">
                <a:sym typeface="+mn-ea"/>
              </a:rPr>
              <a:t>，黑色，有</a:t>
            </a:r>
            <a:r>
              <a:rPr lang="zh-CN" altLang="en-US" b="1" dirty="0">
                <a:solidFill>
                  <a:srgbClr val="660066"/>
                </a:solidFill>
                <a:sym typeface="+mn-ea"/>
              </a:rPr>
              <a:t>三条黄色横纹</a:t>
            </a:r>
            <a:r>
              <a:rPr lang="zh-CN" altLang="en-US" dirty="0">
                <a:sym typeface="+mn-ea"/>
              </a:rPr>
              <a:t>。</a:t>
            </a:r>
            <a:r>
              <a:rPr lang="zh-CN" altLang="en-US" b="1" dirty="0">
                <a:solidFill>
                  <a:srgbClr val="009900"/>
                </a:solidFill>
                <a:sym typeface="+mn-ea"/>
              </a:rPr>
              <a:t>每翅基部各有</a:t>
            </a:r>
            <a:r>
              <a:rPr lang="en-US" altLang="zh-CN" b="1" dirty="0">
                <a:solidFill>
                  <a:srgbClr val="009900"/>
                </a:solidFill>
                <a:sym typeface="+mn-ea"/>
              </a:rPr>
              <a:t>2</a:t>
            </a:r>
            <a:r>
              <a:rPr lang="zh-CN" altLang="en-US" b="1" dirty="0">
                <a:solidFill>
                  <a:srgbClr val="009900"/>
                </a:solidFill>
                <a:sym typeface="+mn-ea"/>
              </a:rPr>
              <a:t>个大黄斑</a:t>
            </a:r>
            <a:r>
              <a:rPr lang="zh-CN" altLang="en-US" dirty="0">
                <a:sym typeface="+mn-ea"/>
              </a:rPr>
              <a:t>，翅中央前后各有一黄色波纹状横带。</a:t>
            </a:r>
            <a:r>
              <a:rPr lang="zh-CN" altLang="en-US" b="1" dirty="0">
                <a:solidFill>
                  <a:srgbClr val="003366"/>
                </a:solidFill>
                <a:sym typeface="+mn-ea"/>
              </a:rPr>
              <a:t>胸部有足</a:t>
            </a:r>
            <a:r>
              <a:rPr lang="en-US" altLang="zh-CN" b="1" dirty="0">
                <a:solidFill>
                  <a:srgbClr val="003366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003366"/>
                </a:solidFill>
                <a:sym typeface="+mn-ea"/>
              </a:rPr>
              <a:t>对。</a:t>
            </a:r>
            <a:r>
              <a:rPr lang="zh-CN" altLang="en-US" b="1" dirty="0">
                <a:solidFill>
                  <a:srgbClr val="6600FF"/>
                </a:solidFill>
                <a:sym typeface="+mn-ea"/>
              </a:rPr>
              <a:t>有特俗的臭气。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pic>
        <p:nvPicPr>
          <p:cNvPr id="5125" name="图片 5124" descr="2934349b033b5bb5083b84bc32d3d539b700bc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457200"/>
            <a:ext cx="8763000" cy="584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5126" descr="09fa513d269759ee0e59aba6b0fb43166d22df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86868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6a600c338744ebf8514caf52dbf9d72a6059a79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-838200"/>
            <a:ext cx="5715000" cy="853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WPS 演示</Application>
  <PresentationFormat>宽屏</PresentationFormat>
  <Paragraphs>113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采制</vt:lpstr>
      <vt:lpstr>采制</vt:lpstr>
      <vt:lpstr>药材及产销</vt:lpstr>
      <vt:lpstr>药材及产销</vt:lpstr>
      <vt:lpstr>PowerPoint 演示文稿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2018-02-19T05:37:28Z</dcterms:created>
  <dcterms:modified xsi:type="dcterms:W3CDTF">2018-02-19T05:44:50Z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