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动物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海马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914400" fontAlgn="base">
              <a:lnSpc>
                <a:spcPct val="10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性味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]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　 甘温。</a:t>
            </a:r>
            <a:r>
              <a:rPr lang="en-US" altLang="zh-CN" sz="800">
                <a:solidFill>
                  <a:srgbClr val="BBE0E3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+mn-ea"/>
              </a:rPr>
              <a:t>………………………………………………………………………</a:t>
            </a:r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endParaRPr lang="en-US" altLang="zh-CN" sz="3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algn="ctr" defTabSz="914400" fontAlgn="base">
              <a:lnSpc>
                <a:spcPct val="10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功用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]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　 补肾壮阳，消癥瘕。 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algn="ctr" defTabSz="914400" fontAlgn="base">
              <a:lnSpc>
                <a:spcPct val="10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     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主治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]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　 肾虚阳痿、难产、癥瘕、疔疮肿毒等症。 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algn="ctr" defTabSz="914400" fontAlgn="base">
              <a:lnSpc>
                <a:spcPct val="10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用量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]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　　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3.5g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～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10g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。</a:t>
            </a:r>
            <a:r>
              <a:rPr lang="en-US" altLang="zh-CN" sz="800">
                <a:solidFill>
                  <a:srgbClr val="BBE0E3"/>
                </a:solidFill>
                <a:latin typeface="Arial" panose="020B0604020202020204" pitchFamily="34" charset="0"/>
                <a:ea typeface="楷体_GB2312" pitchFamily="49" charset="-122"/>
                <a:cs typeface="+mn-ea"/>
                <a:sym typeface="+mn-ea"/>
              </a:rPr>
              <a:t>……………………………</a:t>
            </a:r>
            <a:r>
              <a:rPr lang="en-US" altLang="zh-CN" sz="800">
                <a:solidFill>
                  <a:srgbClr val="BBE0E3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.</a:t>
            </a:r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endParaRPr lang="en-US" altLang="zh-CN" sz="3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algn="ctr" defTabSz="914400" fontAlgn="base">
              <a:lnSpc>
                <a:spcPct val="10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[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禁忌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] 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阴虚有热者不宜。</a:t>
            </a:r>
            <a:r>
              <a:rPr lang="en-US" altLang="zh-CN" sz="800">
                <a:solidFill>
                  <a:srgbClr val="BBE0E3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……………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3314" name="矩形 13313"/>
          <p:cNvSpPr/>
          <p:nvPr/>
        </p:nvSpPr>
        <p:spPr>
          <a:xfrm>
            <a:off x="669290" y="2062480"/>
            <a:ext cx="10851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化学成分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化学成分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含氨基酸及蛋白质、脂肪酸、甾体和无机元素。三斑海马含硬脂酸、胆固醇、胆固二醇等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;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线纹海马和刺海马尚含乙酰胆碱脂酶、胆碱脂酶、蛋白酶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动物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海马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动物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羚羊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海马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性状鉴别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性味及功效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8951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化学成分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287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海马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70560" y="2399665"/>
            <a:ext cx="1085151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本品为脊索动物门鱼纲海龙科动物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线纹海马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dirty="0" err="1">
                <a:latin typeface="楷体_GB2312" pitchFamily="49" charset="-122"/>
                <a:ea typeface="楷体_GB2312" pitchFamily="49" charset="-122"/>
                <a:sym typeface="+mn-ea"/>
              </a:rPr>
              <a:t>Hippocampus kelloggi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Jordan et Snyder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刺海马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dirty="0" err="1">
                <a:latin typeface="楷体_GB2312" pitchFamily="49" charset="-122"/>
                <a:ea typeface="楷体_GB2312" pitchFamily="49" charset="-122"/>
                <a:sym typeface="+mn-ea"/>
              </a:rPr>
              <a:t>Hippocampus histrix Kaup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大海马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dirty="0" err="1">
                <a:latin typeface="楷体_GB2312" pitchFamily="49" charset="-122"/>
                <a:ea typeface="楷体_GB2312" pitchFamily="49" charset="-122"/>
                <a:sym typeface="+mn-ea"/>
              </a:rPr>
              <a:t>Hippocampus kuda Bleeker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三斑海马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b="1" dirty="0" err="1">
                <a:latin typeface="楷体_GB2312" pitchFamily="49" charset="-122"/>
                <a:ea typeface="楷体_GB2312" pitchFamily="49" charset="-122"/>
                <a:sym typeface="+mn-ea"/>
              </a:rPr>
              <a:t>Hippocampus trimaculatus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Leach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或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小海马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（海蛆）</a:t>
            </a:r>
            <a:r>
              <a:rPr lang="en-US" altLang="zh-CN" sz="4000" b="1" dirty="0" err="1">
                <a:latin typeface="楷体_GB2312" pitchFamily="49" charset="-122"/>
                <a:ea typeface="楷体_GB2312" pitchFamily="49" charset="-122"/>
                <a:sym typeface="+mn-ea"/>
              </a:rPr>
              <a:t>Hippocampus japonicus Kaup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的干燥体。</a:t>
            </a:r>
            <a:r>
              <a:rPr lang="en-US" altLang="zh-CN" sz="4000">
                <a:solidFill>
                  <a:schemeClr val="accent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……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2" name="图片 7171" descr="大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0"/>
            <a:ext cx="35052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小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0"/>
            <a:ext cx="3733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采制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]</a:t>
            </a:r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 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全年皆产，通常以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8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9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月产量最大。渔民捕鱼时和鱼一同捕上，将内脏除去，晒干，或除去外部黑灰色皮膜，除去内脏，将尾盘卷，晒干，选择大小相似者用红线扎成对。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[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炮制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]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　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用水刷净切块即成。</a:t>
            </a:r>
            <a:r>
              <a:rPr lang="zh-CN" altLang="en-US" dirty="0">
                <a:latin typeface="Arial" panose="020B0604020202020204" pitchFamily="34" charset="0"/>
                <a:sym typeface="+mn-ea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线纹海马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体呈扁长形而弯曲，体长约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30cm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。黄白色。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头略似马头，有冠状突起，前方有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管状长吻，两眼深陷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。躯干部七棱形，尾部四棱形，渐细卷曲，习称“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马头、蛇尾、瓦塄身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”体轻，骨质，坚硬，不易折断。气微腥，味微咸。</a:t>
            </a:r>
            <a:b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</a:b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    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刺海马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体长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15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20cm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，黄白色，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头部及体上环节间均有细而尖的棘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，刺长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4mm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，第一节的棱刺更为明显。</a:t>
            </a:r>
            <a:b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</a:b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    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大海马 体长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20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30cm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，黑褐色。</a:t>
            </a:r>
            <a:b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</a:b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    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三斑海马 体长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10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18cm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体侧背部第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7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节的短棘基部各有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黑斑。</a:t>
            </a:r>
            <a:b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</a:b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    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小海马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（海蛆） 体形小，长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7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～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10cm</a:t>
            </a:r>
            <a:r>
              <a:rPr lang="zh-CN" altLang="en-US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，黑褐色，节纹及短棘均较细小。</a:t>
            </a: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  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 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218" name="矩形 9217"/>
          <p:cNvSpPr/>
          <p:nvPr/>
        </p:nvSpPr>
        <p:spPr>
          <a:xfrm>
            <a:off x="470535" y="1307465"/>
            <a:ext cx="1124966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WPS 演示</Application>
  <PresentationFormat>宽屏</PresentationFormat>
  <Paragraphs>117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采制</vt:lpstr>
      <vt:lpstr>采制</vt:lpstr>
      <vt:lpstr>药材及产销</vt:lpstr>
      <vt:lpstr>性状鉴别</vt:lpstr>
      <vt:lpstr>性状鉴别</vt:lpstr>
      <vt:lpstr>性味及功效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2018-02-19T05:53:10Z</dcterms:created>
  <dcterms:modified xsi:type="dcterms:W3CDTF">2018-02-19T06:01:34Z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