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动物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羚羊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en-US" altLang="zh-CN" b="1">
                <a:latin typeface="Arial" panose="020B0604020202020204" pitchFamily="34" charset="0"/>
                <a:sym typeface="+mn-ea"/>
              </a:rPr>
              <a:t>[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效用</a:t>
            </a:r>
            <a:r>
              <a:rPr lang="en-US" altLang="zh-CN" b="1">
                <a:latin typeface="Arial" panose="020B0604020202020204" pitchFamily="34" charset="0"/>
                <a:sym typeface="+mn-ea"/>
              </a:rPr>
              <a:t>]</a:t>
            </a:r>
            <a:endParaRPr lang="en-US" altLang="zh-CN" b="1">
              <a:latin typeface="Arial" panose="020B0604020202020204" pitchFamily="34" charset="0"/>
            </a:endParaRPr>
          </a:p>
          <a:p>
            <a:r>
              <a:rPr lang="en-US" altLang="zh-CN" b="1">
                <a:latin typeface="Arial" panose="020B0604020202020204" pitchFamily="34" charset="0"/>
                <a:sym typeface="+mn-ea"/>
              </a:rPr>
              <a:t>[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性味</a:t>
            </a:r>
            <a:r>
              <a:rPr lang="en-US" altLang="zh-CN" b="1">
                <a:latin typeface="Arial" panose="020B0604020202020204" pitchFamily="34" charset="0"/>
                <a:sym typeface="+mn-ea"/>
              </a:rPr>
              <a:t>]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　 咸、寒。 </a:t>
            </a:r>
            <a:endParaRPr lang="zh-CN" altLang="en-US" b="1" dirty="0">
              <a:latin typeface="Arial" panose="020B0604020202020204" pitchFamily="34" charset="0"/>
            </a:endParaRPr>
          </a:p>
          <a:p>
            <a:r>
              <a:rPr lang="en-US" altLang="zh-CN" b="1">
                <a:latin typeface="Arial" panose="020B0604020202020204" pitchFamily="34" charset="0"/>
                <a:sym typeface="+mn-ea"/>
              </a:rPr>
              <a:t>[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功用</a:t>
            </a:r>
            <a:r>
              <a:rPr lang="en-US" altLang="zh-CN" b="1">
                <a:latin typeface="Arial" panose="020B0604020202020204" pitchFamily="34" charset="0"/>
                <a:sym typeface="+mn-ea"/>
              </a:rPr>
              <a:t>]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　 </a:t>
            </a:r>
            <a:r>
              <a:rPr lang="zh-CN" altLang="en-US" b="1" dirty="0">
                <a:solidFill>
                  <a:srgbClr val="CD0000"/>
                </a:solidFill>
                <a:latin typeface="Arial" panose="020B0604020202020204" pitchFamily="34" charset="0"/>
                <a:sym typeface="+mn-ea"/>
              </a:rPr>
              <a:t>清肝明目，平肝熄风，散血解毒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。 </a:t>
            </a:r>
            <a:endParaRPr lang="zh-CN" altLang="en-US" b="1" dirty="0">
              <a:latin typeface="Arial" panose="020B0604020202020204" pitchFamily="34" charset="0"/>
            </a:endParaRPr>
          </a:p>
          <a:p>
            <a:r>
              <a:rPr lang="en-US" altLang="zh-CN" b="1">
                <a:latin typeface="Arial" panose="020B0604020202020204" pitchFamily="34" charset="0"/>
                <a:sym typeface="+mn-ea"/>
              </a:rPr>
              <a:t>[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主治</a:t>
            </a:r>
            <a:r>
              <a:rPr lang="en-US" altLang="zh-CN" b="1">
                <a:latin typeface="Arial" panose="020B0604020202020204" pitchFamily="34" charset="0"/>
                <a:sym typeface="+mn-ea"/>
              </a:rPr>
              <a:t>]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　 高热神昏、谵语发狂、惊痫抽搐、目赤肿痛等症。 </a:t>
            </a:r>
            <a:endParaRPr lang="zh-CN" altLang="en-US" b="1" dirty="0">
              <a:latin typeface="Arial" panose="020B0604020202020204" pitchFamily="34" charset="0"/>
            </a:endParaRPr>
          </a:p>
          <a:p>
            <a:r>
              <a:rPr lang="en-US" altLang="zh-CN" b="1">
                <a:latin typeface="Arial" panose="020B0604020202020204" pitchFamily="34" charset="0"/>
                <a:sym typeface="+mn-ea"/>
              </a:rPr>
              <a:t>[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用量</a:t>
            </a:r>
            <a:r>
              <a:rPr lang="en-US" altLang="zh-CN" b="1">
                <a:latin typeface="Arial" panose="020B0604020202020204" pitchFamily="34" charset="0"/>
                <a:sym typeface="+mn-ea"/>
              </a:rPr>
              <a:t>]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　　</a:t>
            </a:r>
            <a:r>
              <a:rPr lang="en-US" altLang="zh-CN" b="1">
                <a:latin typeface="Arial" panose="020B0604020202020204" pitchFamily="34" charset="0"/>
                <a:sym typeface="+mn-ea"/>
              </a:rPr>
              <a:t>1g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～</a:t>
            </a:r>
            <a:r>
              <a:rPr lang="en-US" altLang="zh-CN" b="1">
                <a:latin typeface="Arial" panose="020B0604020202020204" pitchFamily="34" charset="0"/>
                <a:sym typeface="+mn-ea"/>
              </a:rPr>
              <a:t>5g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。 </a:t>
            </a:r>
            <a:endParaRPr lang="zh-CN" altLang="en-US" b="1" dirty="0">
              <a:latin typeface="Arial" panose="020B0604020202020204" pitchFamily="34" charset="0"/>
            </a:endParaRPr>
          </a:p>
          <a:p>
            <a:r>
              <a:rPr lang="en-US" altLang="zh-CN" b="1">
                <a:latin typeface="Arial" panose="020B0604020202020204" pitchFamily="34" charset="0"/>
                <a:sym typeface="+mn-ea"/>
              </a:rPr>
              <a:t>[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禁忌</a:t>
            </a:r>
            <a:r>
              <a:rPr lang="en-US" altLang="zh-CN" b="1">
                <a:latin typeface="Arial" panose="020B0604020202020204" pitchFamily="34" charset="0"/>
                <a:sym typeface="+mn-ea"/>
              </a:rPr>
              <a:t>] 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肝经无热者不宜。</a:t>
            </a:r>
            <a:r>
              <a:rPr lang="zh-CN" altLang="en-US" dirty="0">
                <a:latin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218" name="矩形 9217"/>
          <p:cNvSpPr/>
          <p:nvPr/>
        </p:nvSpPr>
        <p:spPr>
          <a:xfrm>
            <a:off x="470535" y="1307465"/>
            <a:ext cx="11249660" cy="860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产地</a:t>
            </a:r>
            <a:r>
              <a:rPr lang="zh-CN" altLang="en-US" dirty="0">
                <a:sym typeface="+mn-ea"/>
              </a:rPr>
              <a:t>及产销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产地分布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Arial" panose="020B0604020202020204" pitchFamily="34" charset="0"/>
                <a:sym typeface="+mn-ea"/>
              </a:rPr>
              <a:t>产于新疆博乐、温泉、塔城、裕民等地。国内产量不大，今大部系从苏联进口，销全国各地，以上海、杭州、北京、天津、汉口等大城市销量较大。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13314" name="矩形 13313"/>
          <p:cNvSpPr/>
          <p:nvPr/>
        </p:nvSpPr>
        <p:spPr>
          <a:xfrm>
            <a:off x="669290" y="2062480"/>
            <a:ext cx="108515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动物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羚羊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动物</a:t>
            </a:r>
            <a:r>
              <a:rPr sz="2800" dirty="0"/>
              <a:t>类药材</a:t>
            </a:r>
            <a:r>
              <a:rPr lang="en-US" altLang="zh-CN" sz="2800" dirty="0"/>
              <a:t>-</a:t>
            </a:r>
            <a:r>
              <a:rPr sz="2800" dirty="0"/>
              <a:t>鹿茸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辛夷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ym typeface="+mn-ea"/>
              </a:rPr>
              <a:t>性状鉴别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ym typeface="+mn-ea"/>
              </a:rPr>
              <a:t>性味及功效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ym typeface="+mn-ea"/>
              </a:rPr>
              <a:t>产地</a:t>
            </a:r>
            <a:r>
              <a:rPr lang="zh-CN" altLang="en-US" dirty="0">
                <a:sym typeface="+mn-ea"/>
              </a:rPr>
              <a:t>及产销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羚羊</a:t>
            </a:r>
            <a:r>
              <a:rPr lang="zh-CN" altLang="en-US" sz="11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latin typeface="Arial" panose="020B0604020202020204" pitchFamily="34" charset="0"/>
                <a:sym typeface="+mn-ea"/>
              </a:rPr>
              <a:t>本品为常用中药。“神农本草经”列为上品。今市售正品的原动物为</a:t>
            </a:r>
            <a:r>
              <a:rPr lang="zh-CN" altLang="en-US" sz="4000" b="1" dirty="0">
                <a:solidFill>
                  <a:srgbClr val="CD0000"/>
                </a:solidFill>
                <a:latin typeface="Arial" panose="020B0604020202020204" pitchFamily="34" charset="0"/>
                <a:sym typeface="+mn-ea"/>
              </a:rPr>
              <a:t>牛科动物赛加羚羊雄兽的角。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 descr="羊原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0" y="0"/>
            <a:ext cx="4953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lstStyle/>
          <a:p>
            <a:r>
              <a:rPr lang="en-US" altLang="zh-CN" b="1" dirty="0">
                <a:latin typeface="Arial" panose="020B0604020202020204" pitchFamily="34" charset="0"/>
                <a:sym typeface="+mn-ea"/>
              </a:rPr>
              <a:t>[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采制</a:t>
            </a:r>
            <a:r>
              <a:rPr lang="en-US" altLang="zh-CN" b="1" dirty="0">
                <a:latin typeface="Arial" panose="020B0604020202020204" pitchFamily="34" charset="0"/>
                <a:sym typeface="+mn-ea"/>
              </a:rPr>
              <a:t>]</a:t>
            </a:r>
            <a:endParaRPr lang="en-US" altLang="zh-CN" b="1" dirty="0">
              <a:latin typeface="Arial" panose="020B0604020202020204" pitchFamily="34" charset="0"/>
            </a:endParaRPr>
          </a:p>
          <a:p>
            <a:r>
              <a:rPr lang="zh-CN" altLang="en-US" b="1" dirty="0">
                <a:latin typeface="Arial" panose="020B0604020202020204" pitchFamily="34" charset="0"/>
                <a:sym typeface="+mn-ea"/>
              </a:rPr>
              <a:t>全年均可捕捉，但以</a:t>
            </a:r>
            <a:r>
              <a:rPr lang="en-US" altLang="zh-CN" b="1" dirty="0">
                <a:latin typeface="Arial" panose="020B0604020202020204" pitchFamily="34" charset="0"/>
                <a:sym typeface="+mn-ea"/>
              </a:rPr>
              <a:t>8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～</a:t>
            </a:r>
            <a:r>
              <a:rPr lang="en-US" altLang="zh-CN" b="1" dirty="0">
                <a:latin typeface="Arial" panose="020B0604020202020204" pitchFamily="34" charset="0"/>
                <a:sym typeface="+mn-ea"/>
              </a:rPr>
              <a:t>10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月猎得者，锯下之角色泽最好，因此时外皮已脱落，冬季猎得者因受霜雪侵袭，角质变粗糙，发生裂隙，品质较次。 </a:t>
            </a:r>
            <a:endParaRPr lang="zh-CN" altLang="en-US" b="1" dirty="0">
              <a:latin typeface="Arial" panose="020B0604020202020204" pitchFamily="34" charset="0"/>
            </a:endParaRPr>
          </a:p>
          <a:p>
            <a:r>
              <a:rPr lang="en-US" altLang="zh-CN" b="1" dirty="0">
                <a:latin typeface="Arial" panose="020B0604020202020204" pitchFamily="34" charset="0"/>
                <a:sym typeface="+mn-ea"/>
              </a:rPr>
              <a:t>[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炮制</a:t>
            </a:r>
            <a:r>
              <a:rPr lang="en-US" altLang="zh-CN" b="1" dirty="0">
                <a:latin typeface="Arial" panose="020B0604020202020204" pitchFamily="34" charset="0"/>
                <a:sym typeface="+mn-ea"/>
              </a:rPr>
              <a:t>]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　 </a:t>
            </a:r>
            <a:endParaRPr lang="zh-CN" altLang="en-US" b="1" dirty="0">
              <a:latin typeface="Arial" panose="020B0604020202020204" pitchFamily="34" charset="0"/>
            </a:endParaRPr>
          </a:p>
          <a:p>
            <a:r>
              <a:rPr lang="en-US" altLang="zh-CN" b="1" dirty="0">
                <a:latin typeface="Arial" panose="020B0604020202020204" pitchFamily="34" charset="0"/>
                <a:sym typeface="+mn-ea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． 羚羊角片：除去骨塞，入温水中浸渍，捞出，镑成纵向薄片，晾干即成。 </a:t>
            </a:r>
            <a:endParaRPr lang="zh-CN" altLang="en-US" b="1" dirty="0">
              <a:latin typeface="Arial" panose="020B0604020202020204" pitchFamily="34" charset="0"/>
            </a:endParaRPr>
          </a:p>
          <a:p>
            <a:r>
              <a:rPr lang="en-US" altLang="zh-CN" b="1" dirty="0">
                <a:latin typeface="Arial" panose="020B0604020202020204" pitchFamily="34" charset="0"/>
                <a:sym typeface="+mn-ea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． 羚羊角粉：除去骨塞，锉碎，研成细粉即成。 </a:t>
            </a:r>
            <a:endParaRPr lang="zh-CN" altLang="en-US" b="1" dirty="0">
              <a:latin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矩形 7169"/>
          <p:cNvSpPr/>
          <p:nvPr/>
        </p:nvSpPr>
        <p:spPr>
          <a:xfrm>
            <a:off x="470535" y="1611630"/>
            <a:ext cx="11249660" cy="9836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通体光润如玉，白色或黄白色，透视有血丝和血斑，习称</a:t>
            </a:r>
            <a:r>
              <a:rPr lang="zh-CN" altLang="en-US" sz="2100" b="1" dirty="0">
                <a:solidFill>
                  <a:srgbClr val="CD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无影纹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.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全角有纵直细纹，除尖端部分外，生有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10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～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20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个隆起的环脊，用手握之有舒适感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称为</a:t>
            </a:r>
            <a:r>
              <a:rPr lang="zh-CN" altLang="en-US" sz="2100" b="1" dirty="0">
                <a:solidFill>
                  <a:srgbClr val="CD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水波纹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1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zh-CN" altLang="en-US" sz="21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角的基部圆形，有骨塞名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"</a:t>
            </a:r>
            <a:r>
              <a:rPr lang="zh-CN" altLang="en-US" sz="2100" b="1" dirty="0">
                <a:solidFill>
                  <a:srgbClr val="CD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羚羊塞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endParaRPr lang="zh-CN" altLang="en-US" sz="21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zh-CN" altLang="en-US" sz="21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全角除去骨塞外均半透明，对光透视角内无骨塞部分中心有一条扁三角形的小孔，直通尖端，俗名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"</a:t>
            </a:r>
            <a:r>
              <a:rPr lang="zh-CN" altLang="en-US" sz="2100" b="1" dirty="0">
                <a:solidFill>
                  <a:srgbClr val="CD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通天眼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"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（或冲天眼）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.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8194" name="矩形 8193"/>
          <p:cNvSpPr/>
          <p:nvPr/>
        </p:nvSpPr>
        <p:spPr>
          <a:xfrm>
            <a:off x="330200" y="1587500"/>
            <a:ext cx="115201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WPS 演示</Application>
  <PresentationFormat>宽屏</PresentationFormat>
  <Paragraphs>132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采制</vt:lpstr>
      <vt:lpstr>采制</vt:lpstr>
      <vt:lpstr>药材及产销</vt:lpstr>
      <vt:lpstr>药材及产销</vt:lpstr>
      <vt:lpstr>性状鉴别</vt:lpstr>
      <vt:lpstr>性状鉴别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2018-02-19T06:01:55Z</dcterms:created>
  <dcterms:modified xsi:type="dcterms:W3CDTF">2018-02-19T06:08:54Z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