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动物类药物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鹿茸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呈圆柱状分枝，具一个分枝者称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二杠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，主枝习称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大挺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，长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17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20cm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，锯口直径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5cm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，离锯口约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1cm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处分出侧枝，习称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门庄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，长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9-15cm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，直径较大挺略细。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外皮红棕色或棕色，多光润，表面密生红黄色或棕黄色细茸毛，上端较密，下端较疏。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锯口黄白色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，外围无骨质，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中部密布细孔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体轻。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气微腥。味微咸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   具二个分枝者，习称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三岔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，大挺长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23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33cm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，直径较二杠细，略呈弓形，微扁，枝端略尖，下部多有纵棱筋及突起疙瘩；皮红黄色，茸毛较稀而粗。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218" name="矩形 9217"/>
          <p:cNvSpPr/>
          <p:nvPr/>
        </p:nvSpPr>
        <p:spPr>
          <a:xfrm>
            <a:off x="470535" y="1307465"/>
            <a:ext cx="1124966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马鹿茸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1.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较花鹿茸粗大，分枝较多，侧枝一个者习称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单门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。二个者习称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莲花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，三个者习称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三岔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，四个者习称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四岔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或更多。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按产地分为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东马鹿茸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和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西马鹿茸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3.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东马鹿茸 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单门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大挺长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25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27cm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，直径约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3cm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。外皮灰黑色，茸毛灰褐色或灰黄色，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锯口面外皮较厚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灰黑色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中部密布细孔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，质嫩；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莲花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大挺长可达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33cm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，下部有棱筋，锯口面蜂窝状小孔稍大；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三岔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皮色深，质较老；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四岔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茸毛粗而稀，大挺下部具棱筋及疙瘩，分枝顶端多无毛，习称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捻头</a:t>
            </a:r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218" name="矩形 9217"/>
          <p:cNvSpPr/>
          <p:nvPr/>
        </p:nvSpPr>
        <p:spPr>
          <a:xfrm>
            <a:off x="470535" y="1307465"/>
            <a:ext cx="1124966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效用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endParaRPr lang="en-US" altLang="zh-CN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性味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　 甘咸、温。</a:t>
            </a:r>
            <a:endParaRPr lang="zh-CN" altLang="en-US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功用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　 </a:t>
            </a:r>
            <a:r>
              <a:rPr lang="zh-CN" altLang="en-US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补精血，助肾阳，强筋骨，调冲任，托疮毒</a:t>
            </a:r>
            <a:endParaRPr lang="zh-CN" altLang="en-US" b="1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主治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　 肾虚、头晕、耳聋、目暗、阳痿、遗精、腰膝痿弱、虚寒带下及久病虚损等症。能增强人体免疫能力和提高机体工作能力，有改善睡眠和食饮，降低肌肉疲劳，促进儿童生长发育和血液循环及伤口愈合等作用。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用量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　　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1g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5g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禁忌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] 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阴虚阳盛者忌用。</a:t>
            </a:r>
            <a:endParaRPr lang="zh-CN" altLang="en-US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218" name="矩形 9217"/>
          <p:cNvSpPr/>
          <p:nvPr/>
        </p:nvSpPr>
        <p:spPr>
          <a:xfrm>
            <a:off x="470535" y="1307465"/>
            <a:ext cx="1124966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化学成分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化学成分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含骨质。又据报告含胶质及蛋白质，灰分中含钙、磷、锰等。此外并有极少量的女性卵胞激素。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动物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鹿茸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动物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牛黄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鹿茸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性味及功效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化学成分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鹿茸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本品为鹿科动物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梅花鹿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  <a:sym typeface="+mn-ea"/>
              </a:rPr>
              <a:t>Cervus nippon Temminck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或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马鹿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  <a:sym typeface="+mn-ea"/>
              </a:rPr>
              <a:t>Cervus elaphus Linnaeus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的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雄鹿未骨化密生茸毛的幼角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。前者习称</a:t>
            </a:r>
            <a:r>
              <a:rPr lang="zh-CN" altLang="en-US" sz="4000" b="1" dirty="0">
                <a:solidFill>
                  <a:schemeClr val="folHlink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4000" b="1" dirty="0">
                <a:solidFill>
                  <a:schemeClr val="folHlink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花鹿茸</a:t>
            </a:r>
            <a:r>
              <a:rPr lang="zh-CN" altLang="en-US" sz="4000" b="1" dirty="0">
                <a:solidFill>
                  <a:schemeClr val="folHlink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r>
              <a:rPr lang="zh-CN" altLang="en-US" sz="4000" b="1" dirty="0">
                <a:solidFill>
                  <a:schemeClr val="folHlink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后者习称</a:t>
            </a:r>
            <a:r>
              <a:rPr lang="zh-CN" altLang="en-US" sz="4000" b="1" dirty="0">
                <a:solidFill>
                  <a:schemeClr val="folHlink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4000" b="1" dirty="0">
                <a:solidFill>
                  <a:schemeClr val="folHlink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马鹿茸</a:t>
            </a:r>
            <a:r>
              <a:rPr lang="zh-CN" altLang="en-US" sz="4000" b="1" dirty="0">
                <a:solidFill>
                  <a:schemeClr val="folHlink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”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Picture 4" descr="梅花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0"/>
            <a:ext cx="4800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Picture 4" descr="梅花鹿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0"/>
            <a:ext cx="5105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0000"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一般分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锯茸和砍茸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两种方法，现分述如下：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． 锯茸：雄鹿从第二年开始生茸，一般从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第三年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开始锯茸，鞍子及二杠每年可采收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次。第一次在清明后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45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50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天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采后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50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60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天（立秋前后）采第二次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而三岔则采一次，约在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7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月下旬。锯时将鹿用绳子拖离地面，迅速将茸锯下，伤口敷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"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七厘散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"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或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"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玉真散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"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再贴上油纸，放回鹿舍。锯下之茸内含许多血液，必须立即加工，久则腐败。加工时先洗去茸毛上不洁物并挤去一部分血液，将锯口部用线崩紧，缝成网状，另在茸根钉上小钉，缠上麻绳，以防水炸时变形。然后固定于架上，置沸水中反复烫炸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次，每次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15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20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秒钟，使茸内血液排出，至锯口处冒白沫，嗅之有蛋黄气味为止，全部过程约需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小时。然后晾干，次日再如前法烫炸数次后，风干或用火烤干。烤前须用布带系住锯口两侧之钉上吊在烘架上，炉内放烟焰皆尽之炭火或柴火为宜，温度保持在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70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80℃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，烤时用铁皮加盖，烤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小时，取出晾干后再烤，如此反复烤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次，至茸皮半干时为止，再行风干并修整即成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． 砍茸：砍茸后鹿即死亡，故今已少用此法，但已生长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6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10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年的老鹿、病鹿或猎取时已射死的野鹿则可采用。饲养的老鹿一般在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6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月中旬～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7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月中旬采收，即先将鹿头砍下，再将茸连脑盖骨锯下。刮掉残肉和浮膜，再将脑皮崩紧，然后将茸固定于架上，如前述方法反复烫炸，烫炸时间一般较锯茸为长，约需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6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8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小时。然后将脑皮掀起，将脑骨浸锅中煮一小时，彻底挖净筋肉，再用沸水浇烫脑皮至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7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8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成熟，阴干，再经修整即成。</a:t>
            </a:r>
            <a:r>
              <a:rPr lang="zh-CN" altLang="en-US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1652</Words>
  <Application>WPS 演示</Application>
  <PresentationFormat>宽屏</PresentationFormat>
  <Paragraphs>150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采制</vt:lpstr>
      <vt:lpstr>药材及产销</vt:lpstr>
      <vt:lpstr>性状鉴别</vt:lpstr>
      <vt:lpstr>性状鉴别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2018-02-19T06:14:56Z</dcterms:created>
  <dcterms:modified xsi:type="dcterms:W3CDTF">2018-02-19T06:24:47Z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