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56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矿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自然铜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+mn-ea"/>
              </a:rPr>
              <a:t>散瘀止痛</a:t>
            </a:r>
            <a:endParaRPr lang="zh-CN" altLang="en-US" sz="5400" b="1" dirty="0">
              <a:solidFill>
                <a:srgbClr val="FF0066"/>
              </a:solidFill>
              <a:ea typeface="楷体" panose="02010609060101010101" pitchFamily="49" charset="-122"/>
            </a:endParaRPr>
          </a:p>
          <a:p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楷体" panose="02010609060101010101" pitchFamily="49" charset="-122"/>
                <a:cs typeface="+mn-ea"/>
                <a:sym typeface="+mn-ea"/>
              </a:rPr>
              <a:t>续筋接骨</a:t>
            </a:r>
            <a:endParaRPr lang="zh-CN" altLang="en-US" sz="5400" b="1" dirty="0">
              <a:solidFill>
                <a:srgbClr val="FF0066"/>
              </a:solidFill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产地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主产于四川、广东、江苏、云南等省。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218" name="矩形 9217"/>
          <p:cNvSpPr/>
          <p:nvPr/>
        </p:nvSpPr>
        <p:spPr>
          <a:xfrm>
            <a:off x="470535" y="1307465"/>
            <a:ext cx="1124966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1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矿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自然铜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自然铜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功效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产地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自然铜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en-US" altLang="zh-CN" sz="4000">
                <a:sym typeface="+mn-ea"/>
              </a:rPr>
              <a:t>【</a:t>
            </a:r>
            <a:r>
              <a:rPr lang="zh-CN" altLang="en-US" sz="4000" dirty="0">
                <a:sym typeface="+mn-ea"/>
              </a:rPr>
              <a:t>来源</a:t>
            </a:r>
            <a:r>
              <a:rPr lang="en-US" altLang="zh-CN" sz="4000">
                <a:sym typeface="+mn-ea"/>
              </a:rPr>
              <a:t>】</a:t>
            </a:r>
            <a:r>
              <a:rPr lang="zh-CN" altLang="en-US" sz="4000" dirty="0">
                <a:sym typeface="+mn-ea"/>
              </a:rPr>
              <a:t>硫化物类矿物黄铁矿族黄铁矿</a:t>
            </a:r>
            <a:r>
              <a:rPr lang="en-US" altLang="zh-CN" sz="4000">
                <a:sym typeface="+mn-ea"/>
              </a:rPr>
              <a:t>,</a:t>
            </a:r>
            <a:r>
              <a:rPr lang="zh-CN" altLang="en-US" sz="4000" dirty="0">
                <a:sym typeface="+mn-ea"/>
              </a:rPr>
              <a:t>主含</a:t>
            </a:r>
            <a:r>
              <a:rPr lang="zh-CN" altLang="en-US" sz="4000" b="1" dirty="0">
                <a:solidFill>
                  <a:srgbClr val="009900"/>
                </a:solidFill>
                <a:sym typeface="+mn-ea"/>
              </a:rPr>
              <a:t>二硫化铁（</a:t>
            </a:r>
            <a:r>
              <a:rPr lang="en-US" altLang="zh-CN" sz="4000" b="1">
                <a:solidFill>
                  <a:srgbClr val="009900"/>
                </a:solidFill>
                <a:sym typeface="+mn-ea"/>
              </a:rPr>
              <a:t>FeS</a:t>
            </a:r>
            <a:r>
              <a:rPr lang="en-US" altLang="zh-CN" sz="4000" b="1" baseline="-25000">
                <a:solidFill>
                  <a:srgbClr val="009900"/>
                </a:solidFill>
                <a:sym typeface="+mn-ea"/>
              </a:rPr>
              <a:t>2</a:t>
            </a:r>
            <a:r>
              <a:rPr lang="zh-CN" altLang="en-US" sz="4000" b="1" dirty="0">
                <a:solidFill>
                  <a:srgbClr val="009900"/>
                </a:solidFill>
                <a:sym typeface="+mn-ea"/>
              </a:rPr>
              <a:t>）。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标题 430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43013" name="图片 43012" descr="7aec54e736d12f2e9231cc444fc2d562853568d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152400"/>
            <a:ext cx="7848600" cy="6315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4403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44037" name="图片 44036" descr="fd039245d688d43f35c5b9aa7d1ed21b0ef43b7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0"/>
            <a:ext cx="8839200" cy="706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u="sng" dirty="0">
                <a:sym typeface="+mn-ea"/>
              </a:rPr>
              <a:t>多呈立方块形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u="sng" dirty="0">
                <a:sym typeface="+mn-ea"/>
              </a:rPr>
              <a:t>表面亮淡黄色，</a:t>
            </a:r>
            <a:r>
              <a:rPr lang="zh-CN" altLang="en-US" dirty="0">
                <a:sym typeface="+mn-ea"/>
              </a:rPr>
              <a:t>有金属光泽（自然铜）；有的呈棕褐色，无金属光泽（土然铜，氧化物所至）。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u="sng" dirty="0">
                <a:sym typeface="+mn-ea"/>
              </a:rPr>
              <a:t>条痕</a:t>
            </a:r>
            <a:r>
              <a:rPr lang="zh-CN" altLang="en-US" b="1" u="sng" dirty="0">
                <a:solidFill>
                  <a:srgbClr val="009900"/>
                </a:solidFill>
                <a:sym typeface="+mn-ea"/>
              </a:rPr>
              <a:t>绿黑色</a:t>
            </a:r>
            <a:r>
              <a:rPr lang="zh-CN" altLang="en-US" b="1" dirty="0">
                <a:solidFill>
                  <a:srgbClr val="009900"/>
                </a:solidFill>
                <a:sym typeface="+mn-ea"/>
              </a:rPr>
              <a:t>或棕黑色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sym typeface="+mn-ea"/>
              </a:rPr>
              <a:t>体重，质坚硬或稍脆，易砸碎。</a:t>
            </a:r>
            <a:endParaRPr lang="zh-CN" altLang="en-US" dirty="0"/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sym typeface="+mn-ea"/>
              </a:rPr>
              <a:t>断面黄白色，有金属光泽；或棕褐色，</a:t>
            </a:r>
            <a:r>
              <a:rPr lang="zh-CN" altLang="en-US" b="1" dirty="0">
                <a:solidFill>
                  <a:srgbClr val="009900"/>
                </a:solidFill>
                <a:sym typeface="+mn-ea"/>
              </a:rPr>
              <a:t>可见银白色亮星。</a:t>
            </a:r>
            <a:endParaRPr lang="zh-CN" altLang="en-US" b="1" dirty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>
                <a:sym typeface="+mn-ea"/>
              </a:rPr>
              <a:t>无臭无味。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WPS 演示</Application>
  <PresentationFormat>宽屏</PresentationFormat>
  <Paragraphs>104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楷体</vt:lpstr>
      <vt:lpstr>Office 主题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《花类药材-辛夷》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2018-02-17T14:48:45Z</dcterms:created>
  <dcterms:modified xsi:type="dcterms:W3CDTF">2018-02-17T15:01:24Z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