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1"/>
  </p:notesMasterIdLst>
  <p:sldIdLst>
    <p:sldId id="267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6" r:id="rId27"/>
    <p:sldId id="307" r:id="rId28"/>
    <p:sldId id="309" r:id="rId29"/>
    <p:sldId id="312" r:id="rId30"/>
    <p:sldId id="313" r:id="rId31"/>
    <p:sldId id="314" r:id="rId32"/>
    <p:sldId id="310" r:id="rId33"/>
    <p:sldId id="315" r:id="rId34"/>
    <p:sldId id="316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273" r:id="rId60"/>
  </p:sldIdLst>
  <p:sldSz cx="9144000" cy="6858000" type="screen4x3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2B7"/>
    <a:srgbClr val="57AEE1"/>
    <a:srgbClr val="90AEDA"/>
    <a:srgbClr val="75C400"/>
    <a:srgbClr val="2CCDFF"/>
    <a:srgbClr val="FFFFFF"/>
    <a:srgbClr val="00C3FF"/>
    <a:srgbClr val="A5F499"/>
    <a:srgbClr val="FFD979"/>
    <a:srgbClr val="99D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70" d="100"/>
          <a:sy n="70" d="100"/>
        </p:scale>
        <p:origin x="504" y="66"/>
      </p:cViewPr>
      <p:guideLst>
        <p:guide orient="horz" pos="2160"/>
        <p:guide pos="384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pPr/>
              <a:t>2018/12/13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42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74363-975D-49FE-80EB-6D0128B9C609}" type="slidenum">
              <a:rPr lang="en-US" altLang="zh-CN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2766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不感蒸发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r>
              <a:rPr lang="zh-CN" altLang="en-US" smtClean="0">
                <a:ea typeface="宋体" panose="02010600030101010101" pitchFamily="2" charset="-122"/>
              </a:rPr>
              <a:t>发汗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8FF57-0B2C-41D4-A84A-1BFE27FA2A5F}" type="slidenum">
              <a:rPr lang="en-US" altLang="zh-CN"/>
              <a:pPr/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824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自主性体温调节是依靠体温反馈控制系统实现的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r>
              <a:rPr lang="zh-CN" altLang="en-US" smtClean="0">
                <a:ea typeface="宋体" panose="02010600030101010101" pitchFamily="2" charset="-122"/>
              </a:rPr>
              <a:t>外周有冷</a:t>
            </a:r>
            <a:r>
              <a:rPr lang="en-US" altLang="zh-CN" smtClean="0">
                <a:ea typeface="宋体" panose="02010600030101010101" pitchFamily="2" charset="-122"/>
              </a:rPr>
              <a:t>(30</a:t>
            </a:r>
            <a:r>
              <a:rPr lang="zh-CN" altLang="en-US" smtClean="0">
                <a:ea typeface="宋体" panose="02010600030101010101" pitchFamily="2" charset="-122"/>
              </a:rPr>
              <a:t>度以下</a:t>
            </a:r>
            <a:r>
              <a:rPr lang="en-US" altLang="zh-CN" smtClean="0">
                <a:ea typeface="宋体" panose="02010600030101010101" pitchFamily="2" charset="-122"/>
              </a:rPr>
              <a:t>)</a:t>
            </a:r>
            <a:r>
              <a:rPr lang="zh-CN" altLang="en-US" smtClean="0">
                <a:ea typeface="宋体" panose="02010600030101010101" pitchFamily="2" charset="-122"/>
              </a:rPr>
              <a:t>热</a:t>
            </a:r>
            <a:r>
              <a:rPr lang="en-US" altLang="zh-CN" smtClean="0">
                <a:ea typeface="宋体" panose="02010600030101010101" pitchFamily="2" charset="-122"/>
              </a:rPr>
              <a:t>(35</a:t>
            </a:r>
            <a:r>
              <a:rPr lang="zh-CN" altLang="en-US" smtClean="0">
                <a:ea typeface="宋体" panose="02010600030101010101" pitchFamily="2" charset="-122"/>
              </a:rPr>
              <a:t>度以上</a:t>
            </a:r>
            <a:r>
              <a:rPr lang="en-US" altLang="zh-CN" smtClean="0">
                <a:ea typeface="宋体" panose="02010600030101010101" pitchFamily="2" charset="-122"/>
              </a:rPr>
              <a:t>)</a:t>
            </a:r>
            <a:r>
              <a:rPr lang="zh-CN" altLang="en-US" smtClean="0">
                <a:ea typeface="宋体" panose="02010600030101010101" pitchFamily="2" charset="-122"/>
              </a:rPr>
              <a:t>感受器</a:t>
            </a:r>
            <a:r>
              <a:rPr lang="en-US" altLang="zh-CN" smtClean="0">
                <a:ea typeface="宋体" panose="02010600030101010101" pitchFamily="2" charset="-122"/>
              </a:rPr>
              <a:t>,</a:t>
            </a:r>
            <a:r>
              <a:rPr lang="zh-CN" altLang="en-US" smtClean="0">
                <a:ea typeface="宋体" panose="02010600030101010101" pitchFamily="2" charset="-122"/>
              </a:rPr>
              <a:t>冷感受器较多</a:t>
            </a:r>
            <a:r>
              <a:rPr lang="en-US" altLang="zh-CN" smtClean="0">
                <a:ea typeface="宋体" panose="02010600030101010101" pitchFamily="2" charset="-122"/>
              </a:rPr>
              <a:t>,</a:t>
            </a:r>
            <a:r>
              <a:rPr lang="zh-CN" altLang="en-US" smtClean="0">
                <a:ea typeface="宋体" panose="02010600030101010101" pitchFamily="2" charset="-122"/>
              </a:rPr>
              <a:t>防止体温下降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r>
              <a:rPr lang="zh-CN" altLang="en-US" smtClean="0">
                <a:ea typeface="宋体" panose="02010600030101010101" pitchFamily="2" charset="-122"/>
              </a:rPr>
              <a:t>中枢也有温度</a:t>
            </a:r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C5D00-4A4D-40A8-B54A-099886EAA60D}" type="slidenum">
              <a:rPr lang="en-US" altLang="zh-CN"/>
              <a:pPr/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0777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6EEFF-3628-4FE1-B72C-841DEDC75639}" type="slidenum">
              <a:rPr lang="en-US" altLang="zh-CN"/>
              <a:pPr/>
              <a:t>57</a:t>
            </a:fld>
            <a:endParaRPr lang="en-US" altLang="zh-CN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6762" cy="3432175"/>
          </a:xfrm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4800"/>
          </a:xfrm>
          <a:noFill/>
        </p:spPr>
        <p:txBody>
          <a:bodyPr lIns="91422" tIns="45711" rIns="91422" bIns="45711"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  <a:ea typeface="宋体" panose="02010600030101010101" pitchFamily="2" charset="-122"/>
              </a:rPr>
              <a:t>As known to all, in the normal condition, the body temperature is maintained at about 37.0℃. This critical temperature level is called the </a:t>
            </a:r>
            <a:r>
              <a:rPr lang="en-US" altLang="zh-CN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en-US" altLang="zh-CN" smtClean="0">
                <a:solidFill>
                  <a:schemeClr val="bg1"/>
                </a:solidFill>
                <a:ea typeface="宋体" panose="02010600030101010101" pitchFamily="2" charset="-122"/>
              </a:rPr>
              <a:t>set-point</a:t>
            </a:r>
            <a:r>
              <a:rPr lang="en-US" altLang="zh-CN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en-US" altLang="zh-CN" smtClean="0">
                <a:solidFill>
                  <a:schemeClr val="bg1"/>
                </a:solidFill>
                <a:ea typeface="宋体" panose="02010600030101010101" pitchFamily="2" charset="-122"/>
              </a:rPr>
              <a:t> of the temperature control mechanism.</a:t>
            </a:r>
            <a:r>
              <a:rPr lang="en-US" altLang="zh-CN" smtClean="0">
                <a:solidFill>
                  <a:srgbClr val="FFFF66"/>
                </a:solidFill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mtClean="0">
                <a:solidFill>
                  <a:srgbClr val="FFFF66"/>
                </a:solidFill>
                <a:ea typeface="宋体" panose="02010600030101010101" pitchFamily="2" charset="-122"/>
              </a:rPr>
              <a:t>All the temperature control mechanisms continually attempt to bring the body temperature back to this </a:t>
            </a:r>
            <a:r>
              <a:rPr lang="en-US" altLang="zh-CN" smtClean="0">
                <a:solidFill>
                  <a:srgbClr val="FFFF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en-US" altLang="zh-CN" smtClean="0">
                <a:solidFill>
                  <a:srgbClr val="FFFF66"/>
                </a:solidFill>
                <a:ea typeface="宋体" panose="02010600030101010101" pitchFamily="2" charset="-122"/>
              </a:rPr>
              <a:t>set-point</a:t>
            </a:r>
            <a:r>
              <a:rPr lang="en-US" altLang="zh-CN" smtClean="0">
                <a:solidFill>
                  <a:srgbClr val="FFFF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en-US" altLang="zh-CN" smtClean="0">
                <a:solidFill>
                  <a:srgbClr val="FFFF66"/>
                </a:solidFill>
                <a:ea typeface="宋体" panose="02010600030101010101" pitchFamily="2" charset="-122"/>
              </a:rPr>
              <a:t> level whenever it deviates in either direction. </a:t>
            </a:r>
          </a:p>
          <a:p>
            <a:pPr eaLnBrk="1" hangingPunct="1"/>
            <a:r>
              <a:rPr lang="en-US" altLang="zh-CN" smtClean="0">
                <a:solidFill>
                  <a:srgbClr val="FFFF66"/>
                </a:solidFill>
                <a:ea typeface="宋体" panose="02010600030101010101" pitchFamily="2" charset="-122"/>
              </a:rPr>
              <a:t>set-point in the hypothalamus is determined mainly by the degree of activity of the temperature receptors in the preoptic area of the hypothalamus,</a:t>
            </a:r>
          </a:p>
        </p:txBody>
      </p:sp>
    </p:spTree>
    <p:extLst>
      <p:ext uri="{BB962C8B-B14F-4D97-AF65-F5344CB8AC3E}">
        <p14:creationId xmlns:p14="http://schemas.microsoft.com/office/powerpoint/2010/main" val="257311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机体消耗的全部能量最终都以热能的形式散发于体外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r>
              <a:rPr lang="zh-CN" altLang="en-US" smtClean="0">
                <a:ea typeface="宋体" panose="02010600030101010101" pitchFamily="2" charset="-122"/>
              </a:rPr>
              <a:t>只需测量单位时间内机体的产热量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F69E2-2EF3-4C38-B6A1-6DDBB8DDF598}" type="slidenum">
              <a:rPr lang="en-US" altLang="zh-CN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972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生物热价</a:t>
            </a:r>
            <a:r>
              <a:rPr lang="en-US" altLang="zh-CN" smtClean="0">
                <a:ea typeface="宋体" panose="02010600030101010101" pitchFamily="2" charset="-122"/>
              </a:rPr>
              <a:t>:</a:t>
            </a:r>
            <a:r>
              <a:rPr lang="zh-CN" altLang="en-US" smtClean="0">
                <a:ea typeface="宋体" panose="02010600030101010101" pitchFamily="2" charset="-122"/>
              </a:rPr>
              <a:t>体内氧化</a:t>
            </a:r>
            <a:r>
              <a:rPr lang="en-US" altLang="zh-CN" smtClean="0">
                <a:ea typeface="宋体" panose="02010600030101010101" pitchFamily="2" charset="-122"/>
              </a:rPr>
              <a:t>,</a:t>
            </a:r>
            <a:r>
              <a:rPr lang="zh-CN" altLang="en-US" smtClean="0">
                <a:ea typeface="宋体" panose="02010600030101010101" pitchFamily="2" charset="-122"/>
              </a:rPr>
              <a:t>物理热价</a:t>
            </a:r>
            <a:r>
              <a:rPr lang="en-US" altLang="zh-CN" smtClean="0">
                <a:ea typeface="宋体" panose="02010600030101010101" pitchFamily="2" charset="-122"/>
              </a:rPr>
              <a:t>:</a:t>
            </a:r>
            <a:r>
              <a:rPr lang="zh-CN" altLang="en-US" smtClean="0">
                <a:ea typeface="宋体" panose="02010600030101010101" pitchFamily="2" charset="-122"/>
              </a:rPr>
              <a:t>体外燃烧</a:t>
            </a: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9899B-4EA1-459F-8B4E-54F3DF84C618}" type="slidenum">
              <a:rPr lang="en-US" altLang="zh-CN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001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一般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r>
              <a:rPr lang="zh-CN" altLang="en-US" smtClean="0">
                <a:ea typeface="宋体" panose="02010600030101010101" pitchFamily="2" charset="-122"/>
              </a:rPr>
              <a:t>我们能量的来源是来自糖和脂肪的氧化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r>
              <a:rPr lang="zh-CN" altLang="en-US" smtClean="0">
                <a:ea typeface="宋体" panose="02010600030101010101" pitchFamily="2" charset="-122"/>
              </a:rPr>
              <a:t>除非长期饥饿的情况下才氧化蛋白质来提供能量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574AC-2B7E-4FED-87C8-B62F268B5E93}" type="slidenum">
              <a:rPr lang="en-US" altLang="zh-CN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109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NPRQ:</a:t>
            </a:r>
            <a:r>
              <a:rPr lang="zh-CN" altLang="en-US" smtClean="0">
                <a:ea typeface="宋体" panose="02010600030101010101" pitchFamily="2" charset="-122"/>
              </a:rPr>
              <a:t>非蛋白呼吸商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8865F-7A31-4DF6-8F02-7DAD0FC3DADE}" type="slidenum">
              <a:rPr lang="en-US" altLang="zh-CN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057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基础代谢率以每小时每平方米体表面积的产热量为单位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endParaRPr lang="zh-CN" altLang="en-US" smtClean="0">
              <a:ea typeface="宋体" panose="02010600030101010101" pitchFamily="2" charset="-122"/>
            </a:endParaRPr>
          </a:p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03474-39AE-4729-9A33-0D55A5E9CC56}" type="slidenum">
              <a:rPr lang="en-US" altLang="zh-CN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6412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直肠</a:t>
            </a:r>
            <a:r>
              <a:rPr lang="en-US" altLang="zh-CN" smtClean="0">
                <a:ea typeface="宋体" panose="02010600030101010101" pitchFamily="2" charset="-122"/>
              </a:rPr>
              <a:t>6CM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1D29F-91B0-4290-9528-2EDB7C894E93}" type="slidenum">
              <a:rPr lang="en-US" altLang="zh-CN"/>
              <a:pPr/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209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产热和散热的平衡</a:t>
            </a: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C9A55-8899-4A56-9433-B225390EFABD}" type="slidenum">
              <a:rPr lang="en-US" altLang="zh-CN"/>
              <a:pPr/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647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是一种主要通过提高褐色脂及组织代谢率来增加产热的形式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r>
              <a:rPr lang="zh-CN" altLang="en-US" smtClean="0">
                <a:ea typeface="宋体" panose="02010600030101010101" pitchFamily="2" charset="-122"/>
              </a:rPr>
              <a:t>褐色脂肪只存在于新生儿中</a:t>
            </a:r>
            <a:r>
              <a:rPr lang="en-US" altLang="zh-CN" smtClean="0">
                <a:ea typeface="宋体" panose="02010600030101010101" pitchFamily="2" charset="-122"/>
              </a:rPr>
              <a:t>,</a:t>
            </a:r>
            <a:r>
              <a:rPr lang="zh-CN" altLang="en-US" smtClean="0">
                <a:ea typeface="宋体" panose="02010600030101010101" pitchFamily="2" charset="-122"/>
              </a:rPr>
              <a:t>而且新生儿体温调节功能尚不完善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ADD71-0FD5-4B0B-9760-553CDED7B086}" type="slidenum">
              <a:rPr lang="en-US" altLang="zh-CN"/>
              <a:pPr/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92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3"/>
            <a:ext cx="9144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2946815" y="3082166"/>
            <a:ext cx="3820376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46815" y="4071646"/>
            <a:ext cx="3820376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946815" y="4560763"/>
            <a:ext cx="3820376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2946815" y="2231629"/>
            <a:ext cx="3820376" cy="698591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3861854" y="1113866"/>
            <a:ext cx="1990301" cy="8570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0" y="4648200"/>
            <a:ext cx="165735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2" y="1"/>
            <a:ext cx="931069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7977468" y="551330"/>
            <a:ext cx="1166532" cy="6306671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2750420" y="2533651"/>
            <a:ext cx="4130219" cy="656792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759079" y="3311091"/>
            <a:ext cx="4130219" cy="93325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7949553" y="44718"/>
            <a:ext cx="1095315" cy="47163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502444" y="6471470"/>
            <a:ext cx="310515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457949" y="6471470"/>
            <a:ext cx="1685024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102869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502444" y="6471470"/>
            <a:ext cx="310515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457949" y="6471470"/>
            <a:ext cx="1685024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402431" y="2457451"/>
            <a:ext cx="165735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3003058" y="1"/>
            <a:ext cx="3640331" cy="2419351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2659857" y="2441575"/>
            <a:ext cx="254794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1"/>
            <a:ext cx="360045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2" y="1"/>
            <a:ext cx="931069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7143748" y="1295885"/>
            <a:ext cx="200025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4360069" y="4191000"/>
            <a:ext cx="165735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7503613" y="755867"/>
            <a:ext cx="103847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7003550" y="3346667"/>
            <a:ext cx="103847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024188" y="2149649"/>
            <a:ext cx="3095627" cy="805459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024188" y="3354658"/>
            <a:ext cx="3095627" cy="310871"/>
          </a:xfrm>
        </p:spPr>
        <p:txBody>
          <a:bodyPr vert="horz" lIns="68580" tIns="34290" rIns="68580" bIns="3429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40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50" marR="0" lvl="0" indent="-17145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024188" y="3765565"/>
            <a:ext cx="3095627" cy="310871"/>
          </a:xfrm>
        </p:spPr>
        <p:txBody>
          <a:bodyPr vert="horz" lIns="68580" tIns="34290" rIns="68580" bIns="34290" rtlCol="0">
            <a:no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40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50" marR="0" lvl="0" indent="-17145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3804921" y="1424745"/>
            <a:ext cx="1534158" cy="6606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402431" y="2457451"/>
            <a:ext cx="165735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3003058" y="1"/>
            <a:ext cx="3640331" cy="2419351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2659857" y="2441575"/>
            <a:ext cx="254794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1"/>
            <a:ext cx="360045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2" y="1"/>
            <a:ext cx="931069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4360069" y="4191000"/>
            <a:ext cx="165735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7503613" y="755867"/>
            <a:ext cx="103847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7003550" y="3346667"/>
            <a:ext cx="103847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024188" y="2149649"/>
            <a:ext cx="3095627" cy="805459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024188" y="3354658"/>
            <a:ext cx="3095627" cy="310871"/>
          </a:xfrm>
        </p:spPr>
        <p:txBody>
          <a:bodyPr vert="horz" lIns="68580" tIns="34290" rIns="68580" bIns="3429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40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50" marR="0" lvl="0" indent="-17145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024188" y="3765565"/>
            <a:ext cx="3095627" cy="310871"/>
          </a:xfrm>
        </p:spPr>
        <p:txBody>
          <a:bodyPr vert="horz" lIns="68580" tIns="34290" rIns="68580" bIns="34290" rtlCol="0">
            <a:no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40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50" marR="0" lvl="0" indent="-17145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3804921" y="1424745"/>
            <a:ext cx="1534158" cy="6606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FCAD4-8CFF-4D9B-87C2-3850AD54A8E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timg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494495" y="4783149"/>
            <a:ext cx="1649506" cy="2074851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2" y="1"/>
            <a:ext cx="931069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10286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1307231"/>
            <a:ext cx="8137922" cy="48363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2444" y="6442594"/>
            <a:ext cx="3105151" cy="20638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2444" y="1028700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442594"/>
            <a:ext cx="1540645" cy="20638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0" cstate="print"/>
          <a:srcRect r="10435" b="15824"/>
          <a:stretch>
            <a:fillRect/>
          </a:stretch>
        </p:blipFill>
        <p:spPr>
          <a:xfrm>
            <a:off x="7834049" y="278531"/>
            <a:ext cx="1095315" cy="4716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685324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324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324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324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324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324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2354782" y="2251833"/>
            <a:ext cx="4855448" cy="558799"/>
          </a:xfrm>
        </p:spPr>
        <p:txBody>
          <a:bodyPr>
            <a:noAutofit/>
          </a:bodyPr>
          <a:lstStyle/>
          <a:p>
            <a:r>
              <a:rPr lang="zh-CN" altLang="en-US" sz="2400" b="1" smtClean="0"/>
              <a:t>护理专</a:t>
            </a:r>
            <a:r>
              <a:rPr lang="zh-CN" altLang="en-US" sz="2400" b="1" dirty="0" smtClean="0"/>
              <a:t>业</a:t>
            </a:r>
            <a:endParaRPr lang="zh-CN" altLang="en-US" sz="24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354782" y="4047370"/>
            <a:ext cx="4855448" cy="428596"/>
          </a:xfrm>
        </p:spPr>
        <p:txBody>
          <a:bodyPr/>
          <a:lstStyle/>
          <a:p>
            <a:r>
              <a:rPr lang="zh-CN" altLang="en-US" sz="2100" b="1" dirty="0" smtClean="0"/>
              <a:t>基础医学部  生理教</a:t>
            </a:r>
            <a:r>
              <a:rPr lang="zh-CN" altLang="en-US" sz="2100" b="1" dirty="0"/>
              <a:t>研室 </a:t>
            </a:r>
            <a:r>
              <a:rPr lang="zh-CN" altLang="en-US" sz="2100" b="1" dirty="0" smtClean="0"/>
              <a:t>  覃小翠</a:t>
            </a:r>
            <a:endParaRPr lang="zh-CN" altLang="en-US" sz="2100" b="1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354782" y="3079706"/>
            <a:ext cx="4855448" cy="698591"/>
          </a:xfrm>
        </p:spPr>
        <p:txBody>
          <a:bodyPr>
            <a:noAutofit/>
          </a:bodyPr>
          <a:lstStyle/>
          <a:p>
            <a:r>
              <a:rPr lang="en-US" altLang="zh-CN" sz="3300" dirty="0" smtClean="0"/>
              <a:t>《</a:t>
            </a:r>
            <a:r>
              <a:rPr lang="zh-CN" altLang="en-US" sz="3300" dirty="0" smtClean="0"/>
              <a:t>生理学</a:t>
            </a:r>
            <a:r>
              <a:rPr lang="en-US" altLang="zh-CN" sz="3300" dirty="0" smtClean="0"/>
              <a:t>》</a:t>
            </a:r>
            <a:endParaRPr lang="zh-CN" alt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42004" y="300257"/>
            <a:ext cx="565785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700" b="1" dirty="0">
                <a:latin typeface="+mn-ea"/>
              </a:rPr>
              <a:t>三种营养物质氧化时的几种数据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5894" y="1312464"/>
            <a:ext cx="8424080" cy="37625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latin typeface="+mn-ea"/>
              </a:rPr>
              <a:t>营养物质                        糖          蛋白质        脂肪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latin typeface="+mn-ea"/>
              </a:rPr>
              <a:t>物理热价 </a:t>
            </a:r>
            <a:r>
              <a:rPr kumimoji="1" lang="en-US" altLang="zh-CN" sz="2400" b="1" dirty="0">
                <a:latin typeface="+mn-ea"/>
              </a:rPr>
              <a:t>(kJ/g)          17.2           23.4           39.8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latin typeface="+mn-ea"/>
              </a:rPr>
              <a:t>生物热价 </a:t>
            </a:r>
            <a:r>
              <a:rPr kumimoji="1" lang="en-US" altLang="zh-CN" sz="2400" b="1" dirty="0">
                <a:latin typeface="+mn-ea"/>
              </a:rPr>
              <a:t>(kJ/g)          17.2           18. 0           39.8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latin typeface="+mn-ea"/>
              </a:rPr>
              <a:t>耗氧量 </a:t>
            </a:r>
            <a:r>
              <a:rPr kumimoji="1" lang="en-US" altLang="zh-CN" sz="2400" b="1" dirty="0">
                <a:latin typeface="+mn-ea"/>
              </a:rPr>
              <a:t>(L/g)                0.83           0.95           2.03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+mn-ea"/>
              </a:rPr>
              <a:t>CO</a:t>
            </a:r>
            <a:r>
              <a:rPr kumimoji="1" lang="en-US" altLang="zh-CN" sz="2400" b="1" baseline="-25000" dirty="0">
                <a:latin typeface="+mn-ea"/>
              </a:rPr>
              <a:t>2</a:t>
            </a:r>
            <a:r>
              <a:rPr kumimoji="1" lang="zh-CN" altLang="en-US" sz="2400" b="1" dirty="0">
                <a:latin typeface="+mn-ea"/>
              </a:rPr>
              <a:t>产量 </a:t>
            </a:r>
            <a:r>
              <a:rPr kumimoji="1" lang="en-US" altLang="zh-CN" sz="2400" b="1" dirty="0">
                <a:latin typeface="+mn-ea"/>
              </a:rPr>
              <a:t>(L/g)             0.83           0.76           1.43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latin typeface="+mn-ea"/>
              </a:rPr>
              <a:t>氧热价</a:t>
            </a:r>
            <a:r>
              <a:rPr kumimoji="1" lang="en-US" altLang="zh-CN" sz="2400" b="1" dirty="0">
                <a:latin typeface="+mn-ea"/>
              </a:rPr>
              <a:t>(kJ/L)               21.1           18.9           19.6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latin typeface="+mn-ea"/>
              </a:rPr>
              <a:t>呼吸商</a:t>
            </a:r>
            <a:r>
              <a:rPr kumimoji="1" lang="en-US" altLang="zh-CN" sz="2400" b="1" dirty="0">
                <a:latin typeface="+mn-ea"/>
              </a:rPr>
              <a:t>(RQ)                 1.00           0.80           0.71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20982" y="1874439"/>
            <a:ext cx="8347498" cy="0"/>
          </a:xfrm>
          <a:prstGeom prst="line">
            <a:avLst/>
          </a:prstGeom>
          <a:noFill/>
          <a:ln w="38100">
            <a:solidFill>
              <a:srgbClr val="00FF00"/>
            </a:solidFill>
            <a:miter lim="800000"/>
          </a:ln>
        </p:spPr>
        <p:txBody>
          <a:bodyPr wrap="none" lIns="68580" tIns="34290" rIns="68580" bIns="34290"/>
          <a:lstStyle/>
          <a:p>
            <a:endParaRPr lang="zh-CN" altLang="en-US" sz="2400" dirty="0">
              <a:latin typeface="+mn-ea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04313" y="1236264"/>
            <a:ext cx="8347498" cy="0"/>
          </a:xfrm>
          <a:prstGeom prst="line">
            <a:avLst/>
          </a:prstGeom>
          <a:noFill/>
          <a:ln w="38100">
            <a:solidFill>
              <a:srgbClr val="00FF00"/>
            </a:solidFill>
            <a:miter lim="800000"/>
          </a:ln>
        </p:spPr>
        <p:txBody>
          <a:bodyPr wrap="none" lIns="68580" tIns="34290" rIns="68580" bIns="34290"/>
          <a:lstStyle/>
          <a:p>
            <a:endParaRPr lang="zh-CN" altLang="en-US" sz="2400" dirty="0">
              <a:latin typeface="+mn-ea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00511" y="6329769"/>
            <a:ext cx="8347498" cy="0"/>
          </a:xfrm>
          <a:prstGeom prst="line">
            <a:avLst/>
          </a:prstGeom>
          <a:noFill/>
          <a:ln w="38100">
            <a:solidFill>
              <a:srgbClr val="00FF00"/>
            </a:solidFill>
            <a:miter lim="800000"/>
          </a:ln>
        </p:spPr>
        <p:txBody>
          <a:bodyPr wrap="none" lIns="68580" tIns="34290" rIns="68580" bIns="34290"/>
          <a:lstStyle/>
          <a:p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3546" y="1"/>
            <a:ext cx="4700588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CC0066"/>
                </a:solidFill>
                <a:latin typeface="+mn-ea"/>
              </a:rPr>
              <a:t>非蛋白呼吸商和氧的热价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28750" y="685800"/>
            <a:ext cx="171450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1800" b="1" dirty="0">
                <a:solidFill>
                  <a:srgbClr val="336699"/>
                </a:solidFill>
                <a:latin typeface="+mn-ea"/>
              </a:rPr>
              <a:t>非蛋白呼吸商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000500" y="533401"/>
            <a:ext cx="114300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1800" b="1" dirty="0">
                <a:solidFill>
                  <a:srgbClr val="336699"/>
                </a:solidFill>
                <a:latin typeface="+mn-ea"/>
              </a:rPr>
              <a:t>氧化的</a:t>
            </a:r>
            <a:r>
              <a:rPr kumimoji="1" lang="en-US" altLang="zh-CN" sz="1800" b="1" dirty="0">
                <a:solidFill>
                  <a:srgbClr val="336699"/>
                </a:solidFill>
                <a:latin typeface="+mn-ea"/>
              </a:rPr>
              <a:t>%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57550" y="838201"/>
            <a:ext cx="91440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1800" b="1" dirty="0">
                <a:solidFill>
                  <a:srgbClr val="336699"/>
                </a:solidFill>
                <a:latin typeface="+mn-ea"/>
              </a:rPr>
              <a:t>糖</a:t>
            </a:r>
            <a:r>
              <a:rPr kumimoji="1" lang="en-US" altLang="zh-CN" sz="1800" b="1" dirty="0">
                <a:solidFill>
                  <a:srgbClr val="336699"/>
                </a:solidFill>
                <a:latin typeface="+mn-ea"/>
              </a:rPr>
              <a:t>(%)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800600" y="838201"/>
            <a:ext cx="97155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1800" b="1" dirty="0">
                <a:solidFill>
                  <a:srgbClr val="336699"/>
                </a:solidFill>
                <a:latin typeface="+mn-ea"/>
              </a:rPr>
              <a:t>脂肪</a:t>
            </a:r>
            <a:r>
              <a:rPr kumimoji="1" lang="en-US" altLang="zh-CN" sz="1800" b="1" dirty="0">
                <a:solidFill>
                  <a:srgbClr val="336699"/>
                </a:solidFill>
                <a:latin typeface="+mn-ea"/>
              </a:rPr>
              <a:t>(%)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137672" y="692152"/>
            <a:ext cx="148590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1800" b="1" dirty="0">
                <a:solidFill>
                  <a:srgbClr val="336699"/>
                </a:solidFill>
                <a:latin typeface="+mn-ea"/>
              </a:rPr>
              <a:t>氧热价</a:t>
            </a:r>
            <a:r>
              <a:rPr kumimoji="1" lang="en-US" altLang="zh-CN" sz="1800" b="1" dirty="0">
                <a:solidFill>
                  <a:srgbClr val="336699"/>
                </a:solidFill>
                <a:latin typeface="+mn-ea"/>
              </a:rPr>
              <a:t>(kJ/L)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371600" y="1219200"/>
            <a:ext cx="634365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 lIns="68580" tIns="34290" rIns="68580" bIns="34290"/>
          <a:lstStyle/>
          <a:p>
            <a:endParaRPr lang="zh-CN" altLang="en-US">
              <a:latin typeface="+mn-ea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371600" y="609600"/>
            <a:ext cx="634365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 lIns="68580" tIns="34290" rIns="68580" bIns="34290"/>
          <a:lstStyle/>
          <a:p>
            <a:endParaRPr lang="zh-CN" altLang="en-US">
              <a:latin typeface="+mn-ea"/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3143250" y="914400"/>
            <a:ext cx="268605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 lIns="68580" tIns="34290" rIns="68580" bIns="34290"/>
          <a:lstStyle/>
          <a:p>
            <a:endParaRPr lang="zh-CN" altLang="en-US">
              <a:latin typeface="+mn-ea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828800" y="1219200"/>
            <a:ext cx="685800" cy="42242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0.707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0.71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0.72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0.73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0.74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0.75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0.76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0.77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0.78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0.79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0.80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0.81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0.82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0.83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0.84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680348" y="1125538"/>
            <a:ext cx="1040606" cy="42242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100.00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98.9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95.2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91.6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88.0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84.4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80.8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77.2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73.7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70.1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66.6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63.1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59.7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56.2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  52.8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914650" y="1676400"/>
            <a:ext cx="91440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zh-CN" altLang="zh-CN" sz="1800" dirty="0">
              <a:latin typeface="+mn-ea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314700" y="1181100"/>
            <a:ext cx="742950" cy="42242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0.00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1.10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4.75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8.40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12.0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15.6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19.2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22.8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26.3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29.9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33.4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36.9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40.3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43.8</a:t>
            </a:r>
          </a:p>
          <a:p>
            <a:pPr eaLnBrk="1" hangingPunct="1"/>
            <a:r>
              <a:rPr kumimoji="1" lang="en-US" altLang="zh-CN" sz="1800" b="1" dirty="0">
                <a:latin typeface="Times New Roman" panose="02020603050405020304" pitchFamily="18" charset="0"/>
              </a:rPr>
              <a:t>47.2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1371600" y="6705600"/>
            <a:ext cx="6400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 lIns="68580" tIns="34290" rIns="68580" bIns="34290"/>
          <a:lstStyle/>
          <a:p>
            <a:endParaRPr lang="zh-CN" alt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400800" y="1181101"/>
            <a:ext cx="685800" cy="42242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19.61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19.62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19.67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19.72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19.78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19.83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19.88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19.93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19.98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20.03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20.09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20.14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20.19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20.24</a:t>
            </a:r>
          </a:p>
          <a:p>
            <a:pPr eaLnBrk="1" hangingPunct="1"/>
            <a:r>
              <a:rPr kumimoji="1" lang="en-US" altLang="zh-CN" sz="18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20.29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7733" y="1671450"/>
            <a:ext cx="7914227" cy="2396041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700" b="1" dirty="0" smtClean="0">
                <a:latin typeface="+mn-ea"/>
              </a:rPr>
              <a:t>1.</a:t>
            </a:r>
            <a:r>
              <a:rPr kumimoji="1" lang="zh-CN" altLang="en-US" sz="2700" b="1" dirty="0" smtClean="0">
                <a:latin typeface="+mn-ea"/>
              </a:rPr>
              <a:t>直</a:t>
            </a:r>
            <a:r>
              <a:rPr kumimoji="1" lang="zh-CN" altLang="en-US" sz="2700" b="1" dirty="0">
                <a:latin typeface="+mn-ea"/>
              </a:rPr>
              <a:t>接测热法 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2400" b="1" dirty="0" smtClean="0">
                <a:latin typeface="+mn-ea"/>
              </a:rPr>
              <a:t>直</a:t>
            </a:r>
            <a:r>
              <a:rPr kumimoji="1" lang="zh-CN" altLang="en-US" sz="2400" b="1" dirty="0">
                <a:latin typeface="+mn-ea"/>
              </a:rPr>
              <a:t>接测出人体在一定时间内发散的总热</a:t>
            </a:r>
            <a:r>
              <a:rPr kumimoji="1" lang="zh-CN" altLang="en-US" sz="2400" b="1" dirty="0" smtClean="0">
                <a:latin typeface="+mn-ea"/>
              </a:rPr>
              <a:t>量</a:t>
            </a:r>
            <a:r>
              <a:rPr kumimoji="1" lang="en-US" altLang="zh-CN" sz="2400" b="1" dirty="0" smtClean="0">
                <a:latin typeface="+mn-ea"/>
              </a:rPr>
              <a:t>,</a:t>
            </a:r>
            <a:r>
              <a:rPr kumimoji="1" lang="zh-CN" altLang="en-US" sz="2400" b="1" dirty="0" smtClean="0">
                <a:latin typeface="+mn-ea"/>
              </a:rPr>
              <a:t>再</a:t>
            </a:r>
            <a:r>
              <a:rPr kumimoji="1" lang="zh-CN" altLang="en-US" sz="2400" b="1" dirty="0">
                <a:latin typeface="+mn-ea"/>
              </a:rPr>
              <a:t>换算成单位时间的能量代谢率</a:t>
            </a:r>
            <a:r>
              <a:rPr kumimoji="1" lang="zh-CN" altLang="en-US" sz="2400" b="1" dirty="0" smtClean="0">
                <a:latin typeface="+mn-ea"/>
              </a:rPr>
              <a:t>。主</a:t>
            </a:r>
            <a:r>
              <a:rPr kumimoji="1" lang="zh-CN" altLang="en-US" sz="2400" b="1" dirty="0">
                <a:latin typeface="+mn-ea"/>
              </a:rPr>
              <a:t>要用于科学研究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2400" b="1" dirty="0">
                <a:latin typeface="+mn-ea"/>
              </a:rPr>
              <a:t>             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2700" b="1" dirty="0">
                <a:latin typeface="+mn-ea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1002987" y="329377"/>
            <a:ext cx="3818085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zh-CN" altLang="en-US" sz="2700" b="1" dirty="0" smtClean="0">
                <a:latin typeface="+mn-ea"/>
              </a:rPr>
              <a:t>（二）能量测定的方法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1280" y="1132764"/>
            <a:ext cx="5670947" cy="5680936"/>
          </a:xfrm>
          <a:noFill/>
        </p:spPr>
      </p:pic>
      <p:pic>
        <p:nvPicPr>
          <p:cNvPr id="18435" name="Picture 3" descr="直接测热法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3041720" y="2925915"/>
            <a:ext cx="1513284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318" y="1160061"/>
            <a:ext cx="7286199" cy="528267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kumimoji="1" lang="zh-CN" altLang="en-US" b="1" dirty="0" smtClean="0">
                <a:latin typeface="+mn-ea"/>
              </a:rPr>
              <a:t>遵循定比定律，测量装置较简单</a:t>
            </a:r>
            <a:r>
              <a:rPr kumimoji="1" lang="zh-CN" altLang="en-US" dirty="0" smtClean="0">
                <a:latin typeface="+mn-ea"/>
              </a:rPr>
              <a:t> </a:t>
            </a:r>
            <a:endParaRPr kumimoji="1" lang="zh-CN" altLang="en-US" b="1" dirty="0" smtClean="0">
              <a:solidFill>
                <a:schemeClr val="folHlink"/>
              </a:solidFill>
              <a:latin typeface="+mn-ea"/>
            </a:endParaRPr>
          </a:p>
          <a:p>
            <a:pPr eaLnBrk="1" hangingPunct="1">
              <a:buFontTx/>
              <a:buNone/>
            </a:pPr>
            <a:r>
              <a:rPr kumimoji="1" lang="zh-CN" altLang="en-US" b="1" dirty="0" smtClean="0">
                <a:solidFill>
                  <a:srgbClr val="008080"/>
                </a:solidFill>
                <a:latin typeface="+mn-ea"/>
              </a:rPr>
              <a:t>      </a:t>
            </a:r>
            <a:r>
              <a:rPr kumimoji="1" lang="en-US" altLang="zh-CN" sz="3000" b="1" dirty="0" smtClean="0">
                <a:solidFill>
                  <a:srgbClr val="008080"/>
                </a:solidFill>
                <a:latin typeface="+mn-ea"/>
              </a:rPr>
              <a:t>C</a:t>
            </a:r>
            <a:r>
              <a:rPr kumimoji="1" lang="en-US" altLang="zh-CN" sz="3000" b="1" baseline="-25000" dirty="0" smtClean="0">
                <a:solidFill>
                  <a:srgbClr val="008080"/>
                </a:solidFill>
                <a:latin typeface="+mn-ea"/>
              </a:rPr>
              <a:t>6</a:t>
            </a:r>
            <a:r>
              <a:rPr kumimoji="1" lang="en-US" altLang="zh-CN" sz="3000" b="1" dirty="0" smtClean="0">
                <a:solidFill>
                  <a:srgbClr val="008080"/>
                </a:solidFill>
                <a:latin typeface="+mn-ea"/>
              </a:rPr>
              <a:t>H</a:t>
            </a:r>
            <a:r>
              <a:rPr kumimoji="1" lang="en-US" altLang="zh-CN" sz="3000" b="1" baseline="-25000" dirty="0" smtClean="0">
                <a:solidFill>
                  <a:srgbClr val="008080"/>
                </a:solidFill>
                <a:latin typeface="+mn-ea"/>
              </a:rPr>
              <a:t>12</a:t>
            </a:r>
            <a:r>
              <a:rPr kumimoji="1" lang="en-US" altLang="zh-CN" sz="3000" b="1" dirty="0" smtClean="0">
                <a:solidFill>
                  <a:srgbClr val="008080"/>
                </a:solidFill>
                <a:latin typeface="+mn-ea"/>
              </a:rPr>
              <a:t>O</a:t>
            </a:r>
            <a:r>
              <a:rPr kumimoji="1" lang="en-US" altLang="zh-CN" sz="3000" b="1" baseline="-25000" dirty="0" smtClean="0">
                <a:solidFill>
                  <a:srgbClr val="008080"/>
                </a:solidFill>
                <a:latin typeface="+mn-ea"/>
              </a:rPr>
              <a:t>6</a:t>
            </a:r>
            <a:r>
              <a:rPr kumimoji="1" lang="en-US" altLang="zh-CN" sz="3000" b="1" dirty="0" smtClean="0">
                <a:solidFill>
                  <a:srgbClr val="008080"/>
                </a:solidFill>
                <a:latin typeface="+mn-ea"/>
              </a:rPr>
              <a:t>+6O</a:t>
            </a:r>
            <a:r>
              <a:rPr kumimoji="1" lang="en-US" altLang="zh-CN" sz="3000" b="1" baseline="-25000" dirty="0" smtClean="0">
                <a:solidFill>
                  <a:srgbClr val="008080"/>
                </a:solidFill>
                <a:latin typeface="+mn-ea"/>
              </a:rPr>
              <a:t>2</a:t>
            </a:r>
            <a:r>
              <a:rPr kumimoji="1" lang="en-US" altLang="zh-CN" sz="3000" b="1" dirty="0" smtClean="0">
                <a:solidFill>
                  <a:srgbClr val="008080"/>
                </a:solidFill>
                <a:latin typeface="+mn-ea"/>
              </a:rPr>
              <a:t>=6CO</a:t>
            </a:r>
            <a:r>
              <a:rPr kumimoji="1" lang="en-US" altLang="zh-CN" sz="3000" b="1" baseline="-25000" dirty="0" smtClean="0">
                <a:solidFill>
                  <a:srgbClr val="008080"/>
                </a:solidFill>
                <a:latin typeface="+mn-ea"/>
              </a:rPr>
              <a:t>2</a:t>
            </a:r>
            <a:r>
              <a:rPr kumimoji="1" lang="en-US" altLang="zh-CN" sz="3000" b="1" dirty="0" smtClean="0">
                <a:solidFill>
                  <a:srgbClr val="008080"/>
                </a:solidFill>
                <a:latin typeface="+mn-ea"/>
              </a:rPr>
              <a:t>+6H</a:t>
            </a:r>
            <a:r>
              <a:rPr kumimoji="1" lang="en-US" altLang="zh-CN" sz="3000" b="1" baseline="-25000" dirty="0" smtClean="0">
                <a:solidFill>
                  <a:srgbClr val="008080"/>
                </a:solidFill>
                <a:latin typeface="+mn-ea"/>
              </a:rPr>
              <a:t>2</a:t>
            </a:r>
            <a:r>
              <a:rPr kumimoji="1" lang="en-US" altLang="zh-CN" sz="3000" b="1" dirty="0" smtClean="0">
                <a:solidFill>
                  <a:srgbClr val="008080"/>
                </a:solidFill>
                <a:latin typeface="+mn-ea"/>
              </a:rPr>
              <a:t>O+Q</a:t>
            </a:r>
          </a:p>
          <a:p>
            <a:pPr eaLnBrk="1" hangingPunct="1">
              <a:buFontTx/>
              <a:buNone/>
            </a:pPr>
            <a:r>
              <a:rPr kumimoji="1" lang="en-US" altLang="zh-CN" b="1" dirty="0" smtClean="0">
                <a:latin typeface="+mn-ea"/>
              </a:rPr>
              <a:t>  </a:t>
            </a:r>
          </a:p>
          <a:p>
            <a:pPr eaLnBrk="1" hangingPunct="1">
              <a:buFontTx/>
              <a:buNone/>
            </a:pPr>
            <a:r>
              <a:rPr kumimoji="1" lang="en-US" altLang="zh-CN" b="1" dirty="0" smtClean="0">
                <a:latin typeface="+mn-ea"/>
              </a:rPr>
              <a:t>  </a:t>
            </a:r>
            <a:r>
              <a:rPr kumimoji="1" lang="zh-CN" altLang="en-US" b="1" dirty="0" smtClean="0">
                <a:latin typeface="+mn-ea"/>
              </a:rPr>
              <a:t>间接测热法依据定比关系，</a:t>
            </a:r>
            <a:r>
              <a:rPr kumimoji="1" lang="zh-CN" altLang="zh-CN" b="1" dirty="0" smtClean="0">
                <a:latin typeface="+mn-ea"/>
              </a:rPr>
              <a:t>测出单位时间内</a:t>
            </a:r>
            <a:r>
              <a:rPr kumimoji="1" lang="zh-CN" altLang="zh-CN" b="1" dirty="0" smtClean="0">
                <a:solidFill>
                  <a:srgbClr val="CC0099"/>
                </a:solidFill>
                <a:latin typeface="+mn-ea"/>
              </a:rPr>
              <a:t>氧化分解的糖、脂肪和蛋白质</a:t>
            </a:r>
            <a:r>
              <a:rPr kumimoji="1" lang="zh-CN" altLang="zh-CN" b="1" dirty="0" smtClean="0">
                <a:latin typeface="+mn-ea"/>
              </a:rPr>
              <a:t>各占多少，再算出该段时间内释放出的能量。</a:t>
            </a:r>
            <a:endParaRPr kumimoji="1" lang="zh-CN" altLang="en-US" b="1" dirty="0" smtClean="0">
              <a:latin typeface="+mn-ea"/>
            </a:endParaRPr>
          </a:p>
          <a:p>
            <a:pPr eaLnBrk="1" hangingPunct="1"/>
            <a:endParaRPr lang="en-US" altLang="zh-CN" dirty="0" smtClean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0465" y="315728"/>
            <a:ext cx="2948912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en-US" altLang="zh-CN" sz="2700" b="1" dirty="0" smtClean="0">
                <a:latin typeface="+mn-ea"/>
              </a:rPr>
              <a:t> 2.</a:t>
            </a:r>
            <a:r>
              <a:rPr kumimoji="1" lang="zh-CN" altLang="en-US" sz="2700" b="1" dirty="0" smtClean="0">
                <a:latin typeface="+mn-ea"/>
              </a:rPr>
              <a:t>间接测热法 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132" y="1125539"/>
            <a:ext cx="7600328" cy="5000625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kumimoji="1" lang="zh-CN" altLang="en-US" sz="2400" b="1" dirty="0" smtClean="0">
                <a:latin typeface="+mn-ea"/>
              </a:rPr>
              <a:t>①测出机体单位时间内的</a:t>
            </a:r>
          </a:p>
          <a:p>
            <a:pPr eaLnBrk="1" hangingPunct="1">
              <a:buFontTx/>
              <a:buNone/>
            </a:pPr>
            <a:r>
              <a:rPr kumimoji="1" lang="zh-CN" altLang="en-US" sz="2400" b="1" dirty="0" smtClean="0">
                <a:latin typeface="+mn-ea"/>
              </a:rPr>
              <a:t>         </a:t>
            </a:r>
            <a:r>
              <a:rPr kumimoji="1" lang="zh-CN" altLang="en-US" sz="2400" b="1" dirty="0" smtClean="0">
                <a:solidFill>
                  <a:srgbClr val="006666"/>
                </a:solidFill>
                <a:latin typeface="+mn-ea"/>
              </a:rPr>
              <a:t>耗</a:t>
            </a:r>
            <a:r>
              <a:rPr kumimoji="1" lang="en-US" altLang="zh-CN" sz="2400" b="1" dirty="0" smtClean="0">
                <a:solidFill>
                  <a:srgbClr val="006666"/>
                </a:solidFill>
                <a:latin typeface="+mn-ea"/>
              </a:rPr>
              <a:t>O</a:t>
            </a:r>
            <a:r>
              <a:rPr kumimoji="1" lang="en-US" altLang="zh-CN" sz="2400" b="1" baseline="-25000" dirty="0" smtClean="0">
                <a:solidFill>
                  <a:srgbClr val="006666"/>
                </a:solidFill>
                <a:latin typeface="+mn-ea"/>
              </a:rPr>
              <a:t>2</a:t>
            </a:r>
            <a:r>
              <a:rPr kumimoji="1" lang="zh-CN" altLang="en-US" sz="2400" b="1" dirty="0" smtClean="0">
                <a:solidFill>
                  <a:srgbClr val="006666"/>
                </a:solidFill>
                <a:latin typeface="+mn-ea"/>
              </a:rPr>
              <a:t>量和</a:t>
            </a:r>
            <a:r>
              <a:rPr kumimoji="1" lang="en-US" altLang="zh-CN" sz="2400" b="1" dirty="0" smtClean="0">
                <a:solidFill>
                  <a:srgbClr val="006666"/>
                </a:solidFill>
                <a:latin typeface="+mn-ea"/>
              </a:rPr>
              <a:t>CO</a:t>
            </a:r>
            <a:r>
              <a:rPr kumimoji="1" lang="en-US" altLang="zh-CN" sz="2400" b="1" baseline="-25000" dirty="0" smtClean="0">
                <a:solidFill>
                  <a:srgbClr val="006666"/>
                </a:solidFill>
                <a:latin typeface="+mn-ea"/>
              </a:rPr>
              <a:t>2</a:t>
            </a:r>
            <a:r>
              <a:rPr kumimoji="1" lang="zh-CN" altLang="en-US" sz="2400" b="1" dirty="0" smtClean="0">
                <a:solidFill>
                  <a:srgbClr val="006666"/>
                </a:solidFill>
                <a:latin typeface="+mn-ea"/>
              </a:rPr>
              <a:t>产生量</a:t>
            </a:r>
            <a:r>
              <a:rPr kumimoji="1" lang="en-US" altLang="zh-CN" sz="2400" b="1" dirty="0" smtClean="0">
                <a:latin typeface="+mn-ea"/>
              </a:rPr>
              <a:t>,</a:t>
            </a:r>
          </a:p>
          <a:p>
            <a:pPr eaLnBrk="1" hangingPunct="1">
              <a:buFontTx/>
              <a:buNone/>
            </a:pPr>
            <a:r>
              <a:rPr kumimoji="1" lang="en-US" altLang="zh-CN" sz="2400" b="1" dirty="0" smtClean="0">
                <a:latin typeface="+mn-ea"/>
              </a:rPr>
              <a:t>         </a:t>
            </a:r>
            <a:r>
              <a:rPr kumimoji="1" lang="zh-CN" altLang="en-US" sz="2400" b="1" dirty="0" smtClean="0">
                <a:latin typeface="+mn-ea"/>
              </a:rPr>
              <a:t>并测出尿氮排出量；</a:t>
            </a:r>
            <a:r>
              <a:rPr kumimoji="1" lang="zh-CN" altLang="en-US" sz="2400" dirty="0" smtClean="0">
                <a:latin typeface="+mn-ea"/>
              </a:rPr>
              <a:t> </a:t>
            </a:r>
            <a:endParaRPr kumimoji="1" lang="zh-CN" altLang="en-US" sz="2400" b="1" dirty="0" smtClean="0">
              <a:latin typeface="+mn-ea"/>
            </a:endParaRPr>
          </a:p>
          <a:p>
            <a:pPr eaLnBrk="1" hangingPunct="1">
              <a:buFontTx/>
              <a:buNone/>
            </a:pPr>
            <a:r>
              <a:rPr kumimoji="1" lang="zh-CN" altLang="en-US" sz="2400" b="1" dirty="0" smtClean="0">
                <a:latin typeface="+mn-ea"/>
              </a:rPr>
              <a:t>         计算出产热量，算出能量代谢率</a:t>
            </a:r>
            <a:r>
              <a:rPr kumimoji="1" lang="en-US" altLang="zh-CN" sz="2400" b="1" dirty="0" smtClean="0">
                <a:latin typeface="+mn-ea"/>
              </a:rPr>
              <a:t>:</a:t>
            </a:r>
          </a:p>
          <a:p>
            <a:pPr eaLnBrk="1" hangingPunct="1">
              <a:buFontTx/>
              <a:buNone/>
            </a:pPr>
            <a:r>
              <a:rPr kumimoji="1" lang="en-US" altLang="zh-CN" sz="2400" b="1" dirty="0" smtClean="0">
                <a:solidFill>
                  <a:srgbClr val="CC0066"/>
                </a:solidFill>
                <a:latin typeface="+mn-ea"/>
              </a:rPr>
              <a:t>                  </a:t>
            </a:r>
            <a:r>
              <a:rPr kumimoji="1" lang="zh-CN" altLang="en-US" sz="2400" b="1" dirty="0" smtClean="0">
                <a:solidFill>
                  <a:srgbClr val="CC0066"/>
                </a:solidFill>
                <a:latin typeface="+mn-ea"/>
              </a:rPr>
              <a:t>产热量 </a:t>
            </a:r>
            <a:r>
              <a:rPr kumimoji="1" lang="en-US" altLang="zh-CN" sz="2400" b="1" dirty="0" smtClean="0">
                <a:solidFill>
                  <a:srgbClr val="CC0066"/>
                </a:solidFill>
                <a:latin typeface="+mn-ea"/>
              </a:rPr>
              <a:t>= </a:t>
            </a:r>
            <a:r>
              <a:rPr kumimoji="1" lang="en-US" altLang="zh-CN" sz="2400" b="1" dirty="0" smtClean="0">
                <a:latin typeface="+mn-ea"/>
              </a:rPr>
              <a:t>20.18×</a:t>
            </a:r>
            <a:r>
              <a:rPr kumimoji="1" lang="zh-CN" altLang="en-US" sz="2400" b="1" dirty="0" smtClean="0">
                <a:latin typeface="+mn-ea"/>
              </a:rPr>
              <a:t>耗氧量</a:t>
            </a:r>
          </a:p>
          <a:p>
            <a:pPr eaLnBrk="1" hangingPunct="1">
              <a:buFontTx/>
              <a:buNone/>
            </a:pPr>
            <a:r>
              <a:rPr kumimoji="1" lang="zh-CN" altLang="en-US" sz="2400" b="1" dirty="0" smtClean="0">
                <a:solidFill>
                  <a:srgbClr val="CC0066"/>
                </a:solidFill>
                <a:latin typeface="+mn-ea"/>
              </a:rPr>
              <a:t>（混合食物的</a:t>
            </a:r>
            <a:r>
              <a:rPr kumimoji="1" lang="en-US" altLang="zh-CN" sz="2400" b="1" dirty="0" smtClean="0">
                <a:solidFill>
                  <a:srgbClr val="CC0066"/>
                </a:solidFill>
                <a:latin typeface="+mn-ea"/>
              </a:rPr>
              <a:t>RQ </a:t>
            </a:r>
            <a:r>
              <a:rPr kumimoji="1" lang="zh-CN" altLang="en-US" sz="2400" b="1" dirty="0" smtClean="0">
                <a:solidFill>
                  <a:srgbClr val="CC0066"/>
                </a:solidFill>
                <a:latin typeface="+mn-ea"/>
              </a:rPr>
              <a:t>为 </a:t>
            </a:r>
            <a:r>
              <a:rPr kumimoji="1" lang="en-US" altLang="zh-CN" sz="2400" b="1" dirty="0" smtClean="0">
                <a:solidFill>
                  <a:srgbClr val="CC0066"/>
                </a:solidFill>
                <a:latin typeface="+mn-ea"/>
              </a:rPr>
              <a:t>0.82</a:t>
            </a:r>
            <a:r>
              <a:rPr kumimoji="1" lang="zh-CN" altLang="en-US" sz="2400" b="1" dirty="0" smtClean="0">
                <a:solidFill>
                  <a:srgbClr val="CC0066"/>
                </a:solidFill>
                <a:latin typeface="+mn-ea"/>
              </a:rPr>
              <a:t>时氧热价为</a:t>
            </a:r>
            <a:r>
              <a:rPr kumimoji="1" lang="en-US" altLang="zh-CN" sz="2400" b="1" dirty="0" smtClean="0">
                <a:solidFill>
                  <a:srgbClr val="CC0066"/>
                </a:solidFill>
                <a:latin typeface="+mn-ea"/>
              </a:rPr>
              <a:t>20.18</a:t>
            </a:r>
            <a:r>
              <a:rPr kumimoji="1" lang="zh-CN" altLang="en-US" sz="2400" b="1" dirty="0" smtClean="0">
                <a:solidFill>
                  <a:srgbClr val="CC0066"/>
                </a:solidFill>
                <a:latin typeface="+mn-ea"/>
              </a:rPr>
              <a:t>）</a:t>
            </a:r>
          </a:p>
          <a:p>
            <a:pPr eaLnBrk="1" hangingPunct="1">
              <a:buFontTx/>
              <a:buNone/>
            </a:pPr>
            <a:r>
              <a:rPr kumimoji="1" lang="zh-CN" altLang="en-US" sz="2400" b="1" dirty="0" smtClean="0">
                <a:solidFill>
                  <a:srgbClr val="CC0066"/>
                </a:solidFill>
                <a:latin typeface="+mn-ea"/>
              </a:rPr>
              <a:t> </a:t>
            </a:r>
          </a:p>
          <a:p>
            <a:pPr eaLnBrk="1" hangingPunct="1"/>
            <a:endParaRPr lang="en-US" altLang="zh-CN" sz="2400" dirty="0" smtClean="0">
              <a:solidFill>
                <a:srgbClr val="CC0066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9756" y="175256"/>
            <a:ext cx="3377874" cy="6924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1450" indent="-171450" defTabSz="685324">
              <a:lnSpc>
                <a:spcPct val="150000"/>
              </a:lnSpc>
              <a:spcBef>
                <a:spcPts val="750"/>
              </a:spcBef>
            </a:pPr>
            <a:r>
              <a:rPr kumimoji="1" lang="zh-CN" altLang="en-US" sz="2700" b="1" dirty="0" smtClean="0"/>
              <a:t>（</a:t>
            </a:r>
            <a:r>
              <a:rPr kumimoji="1" lang="en-US" altLang="zh-CN" sz="2700" b="1" dirty="0" smtClean="0"/>
              <a:t>1</a:t>
            </a:r>
            <a:r>
              <a:rPr kumimoji="1" lang="zh-CN" altLang="en-US" sz="2700" b="1" dirty="0" smtClean="0"/>
              <a:t>）测量具体步骤：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17" y="1187355"/>
            <a:ext cx="7494327" cy="4897864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latin typeface="+mn-ea"/>
              </a:rPr>
              <a:t>②</a:t>
            </a:r>
            <a:r>
              <a:rPr lang="zh-CN" altLang="en-US" sz="2400" b="1" dirty="0" smtClean="0">
                <a:latin typeface="+mn-ea"/>
              </a:rPr>
              <a:t>根据尿氮含量</a:t>
            </a:r>
            <a:r>
              <a:rPr lang="en-US" altLang="zh-CN" sz="2400" b="1" dirty="0" smtClean="0">
                <a:latin typeface="+mn-ea"/>
              </a:rPr>
              <a:t>,</a:t>
            </a:r>
          </a:p>
          <a:p>
            <a:pPr eaLnBrk="1" hangingPunct="1">
              <a:buFontTx/>
              <a:buNone/>
            </a:pPr>
            <a:r>
              <a:rPr lang="en-US" altLang="zh-CN" sz="2400" b="1" dirty="0" smtClean="0">
                <a:latin typeface="+mn-ea"/>
              </a:rPr>
              <a:t>   </a:t>
            </a:r>
            <a:r>
              <a:rPr lang="zh-CN" altLang="en-US" sz="2400" b="1" dirty="0" smtClean="0">
                <a:latin typeface="+mn-ea"/>
              </a:rPr>
              <a:t>算出</a:t>
            </a:r>
            <a:r>
              <a:rPr lang="en-US" altLang="zh-CN" sz="2400" b="1" dirty="0" smtClean="0">
                <a:latin typeface="+mn-ea"/>
              </a:rPr>
              <a:t>:</a:t>
            </a:r>
            <a:r>
              <a:rPr lang="zh-CN" altLang="en-US" sz="2400" b="1" dirty="0" smtClean="0">
                <a:latin typeface="+mn-ea"/>
              </a:rPr>
              <a:t>蛋白质的氧化量</a:t>
            </a:r>
          </a:p>
          <a:p>
            <a:pPr eaLnBrk="1" hangingPunct="1">
              <a:buFontTx/>
              <a:buNone/>
            </a:pPr>
            <a:r>
              <a:rPr lang="zh-CN" altLang="en-US" sz="2400" b="1" dirty="0" smtClean="0">
                <a:latin typeface="+mn-ea"/>
              </a:rPr>
              <a:t>           蛋白质食物的产热量</a:t>
            </a:r>
          </a:p>
          <a:p>
            <a:pPr eaLnBrk="1" hangingPunct="1">
              <a:buFontTx/>
              <a:buNone/>
            </a:pPr>
            <a:r>
              <a:rPr lang="zh-CN" altLang="en-US" sz="2400" b="1" dirty="0" smtClean="0">
                <a:latin typeface="+mn-ea"/>
              </a:rPr>
              <a:t>           在总的耗氧量和</a:t>
            </a:r>
            <a:r>
              <a:rPr lang="en-US" altLang="zh-CN" sz="2400" b="1" dirty="0" smtClean="0">
                <a:latin typeface="+mn-ea"/>
              </a:rPr>
              <a:t>CO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产量中扣除蛋白质氧化代谢的分额，再根据所剩的耗氧量和</a:t>
            </a:r>
            <a:r>
              <a:rPr lang="en-US" altLang="zh-CN" sz="2400" b="1" dirty="0" smtClean="0">
                <a:latin typeface="+mn-ea"/>
              </a:rPr>
              <a:t>CO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产量计算出</a:t>
            </a:r>
            <a:r>
              <a:rPr lang="en-US" altLang="zh-CN" sz="2400" b="1" dirty="0" smtClean="0">
                <a:latin typeface="+mn-ea"/>
              </a:rPr>
              <a:t>NPRQ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303" y="1216285"/>
            <a:ext cx="8209324" cy="452596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latin typeface="+mn-ea"/>
              </a:rPr>
              <a:t>③</a:t>
            </a:r>
            <a:r>
              <a:rPr lang="zh-CN" altLang="en-US" sz="2400" b="1" dirty="0" smtClean="0">
                <a:latin typeface="+mn-ea"/>
              </a:rPr>
              <a:t>据表</a:t>
            </a:r>
            <a:r>
              <a:rPr lang="en-US" altLang="zh-CN" sz="2400" b="1" dirty="0" smtClean="0">
                <a:latin typeface="+mn-ea"/>
              </a:rPr>
              <a:t>7</a:t>
            </a:r>
            <a:r>
              <a:rPr lang="zh-CN" altLang="en-US" sz="2400" b="1" dirty="0" smtClean="0">
                <a:latin typeface="+mn-ea"/>
              </a:rPr>
              <a:t>－</a:t>
            </a:r>
            <a:r>
              <a:rPr lang="en-US" altLang="zh-CN" sz="2400" b="1" dirty="0" smtClean="0">
                <a:latin typeface="+mn-ea"/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altLang="zh-CN" sz="2400" b="1" dirty="0" smtClean="0">
                <a:latin typeface="+mn-ea"/>
              </a:rPr>
              <a:t>   </a:t>
            </a:r>
            <a:r>
              <a:rPr lang="zh-CN" altLang="en-US" sz="2400" b="1" dirty="0" smtClean="0">
                <a:latin typeface="+mn-ea"/>
              </a:rPr>
              <a:t>查出该</a:t>
            </a:r>
            <a:r>
              <a:rPr lang="en-US" altLang="zh-CN" sz="2400" b="1" dirty="0" smtClean="0">
                <a:latin typeface="+mn-ea"/>
              </a:rPr>
              <a:t>NPRQ</a:t>
            </a:r>
            <a:r>
              <a:rPr lang="zh-CN" altLang="en-US" sz="2400" b="1" dirty="0" smtClean="0">
                <a:latin typeface="+mn-ea"/>
              </a:rPr>
              <a:t>所对应的氧热价，算出非蛋白食物的产热量</a:t>
            </a:r>
            <a:r>
              <a:rPr lang="en-US" altLang="zh-CN" sz="2400" b="1" dirty="0" smtClean="0">
                <a:latin typeface="+mn-ea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altLang="zh-CN" sz="2400" b="1" dirty="0" smtClean="0">
                <a:latin typeface="+mn-ea"/>
              </a:rPr>
              <a:t> ④</a:t>
            </a:r>
            <a:r>
              <a:rPr lang="zh-CN" altLang="en-US" sz="2400" b="1" dirty="0" smtClean="0">
                <a:latin typeface="+mn-ea"/>
              </a:rPr>
              <a:t>算出总产热量，</a:t>
            </a:r>
          </a:p>
          <a:p>
            <a:pPr eaLnBrk="1" hangingPunct="1">
              <a:buFontTx/>
              <a:buNone/>
            </a:pPr>
            <a:r>
              <a:rPr lang="zh-CN" altLang="en-US" sz="2400" b="1" dirty="0" smtClean="0">
                <a:latin typeface="+mn-ea"/>
              </a:rPr>
              <a:t>   即蛋白质食物产热量与非蛋白食物产热量之和。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2619" y="1425933"/>
            <a:ext cx="6005513" cy="38087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kumimoji="1" lang="zh-CN" altLang="en-US" sz="2700" b="1" dirty="0" smtClean="0">
                <a:latin typeface="+mn-ea"/>
              </a:rPr>
              <a:t>  </a:t>
            </a:r>
            <a:endParaRPr kumimoji="1" lang="zh-CN" altLang="en-US" sz="2700" b="1" dirty="0">
              <a:latin typeface="+mn-ea"/>
            </a:endParaRP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    受试者在标准状态下</a:t>
            </a:r>
            <a:r>
              <a:rPr kumimoji="1" lang="en-US" altLang="zh-CN" sz="2700" b="1" dirty="0">
                <a:latin typeface="+mn-ea"/>
              </a:rPr>
              <a:t>24</a:t>
            </a:r>
            <a:r>
              <a:rPr kumimoji="1" lang="zh-CN" altLang="en-US" sz="2700" b="1" dirty="0">
                <a:latin typeface="+mn-ea"/>
              </a:rPr>
              <a:t>小时</a:t>
            </a: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             </a:t>
            </a: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             </a:t>
            </a:r>
            <a:r>
              <a:rPr kumimoji="1" lang="zh-CN" altLang="en-US" sz="2700" b="1" dirty="0">
                <a:solidFill>
                  <a:srgbClr val="006666"/>
                </a:solidFill>
                <a:latin typeface="+mn-ea"/>
              </a:rPr>
              <a:t>耗    氧    量：</a:t>
            </a:r>
            <a:r>
              <a:rPr kumimoji="1" lang="en-US" altLang="zh-CN" sz="2700" b="1" dirty="0">
                <a:solidFill>
                  <a:srgbClr val="006666"/>
                </a:solidFill>
                <a:latin typeface="+mn-ea"/>
              </a:rPr>
              <a:t>400L</a:t>
            </a:r>
            <a:r>
              <a:rPr kumimoji="1" lang="zh-CN" altLang="en-US" sz="2700" b="1" dirty="0">
                <a:solidFill>
                  <a:srgbClr val="006666"/>
                </a:solidFill>
                <a:latin typeface="+mn-ea"/>
              </a:rPr>
              <a:t>， </a:t>
            </a:r>
          </a:p>
          <a:p>
            <a:pPr eaLnBrk="1" hangingPunct="1"/>
            <a:r>
              <a:rPr kumimoji="1" lang="zh-CN" altLang="en-US" sz="2700" b="1" dirty="0">
                <a:solidFill>
                  <a:srgbClr val="006666"/>
                </a:solidFill>
                <a:latin typeface="+mn-ea"/>
              </a:rPr>
              <a:t>              </a:t>
            </a:r>
            <a:r>
              <a:rPr kumimoji="1" lang="en-US" altLang="zh-CN" sz="2700" b="1" dirty="0">
                <a:solidFill>
                  <a:srgbClr val="006666"/>
                </a:solidFill>
                <a:latin typeface="+mn-ea"/>
              </a:rPr>
              <a:t>CO</a:t>
            </a:r>
            <a:r>
              <a:rPr kumimoji="1" lang="en-US" altLang="zh-CN" sz="2700" b="1" baseline="-25000" dirty="0">
                <a:solidFill>
                  <a:srgbClr val="006666"/>
                </a:solidFill>
                <a:latin typeface="+mn-ea"/>
              </a:rPr>
              <a:t>2</a:t>
            </a:r>
            <a:r>
              <a:rPr kumimoji="1" lang="zh-CN" altLang="en-US" sz="2700" b="1" dirty="0">
                <a:solidFill>
                  <a:srgbClr val="006666"/>
                </a:solidFill>
                <a:latin typeface="+mn-ea"/>
              </a:rPr>
              <a:t>产生量：</a:t>
            </a:r>
            <a:r>
              <a:rPr kumimoji="1" lang="en-US" altLang="zh-CN" sz="2700" b="1" dirty="0">
                <a:solidFill>
                  <a:srgbClr val="006666"/>
                </a:solidFill>
                <a:latin typeface="+mn-ea"/>
              </a:rPr>
              <a:t>340L</a:t>
            </a:r>
            <a:r>
              <a:rPr kumimoji="1" lang="zh-CN" altLang="en-US" sz="2700" b="1" dirty="0">
                <a:solidFill>
                  <a:srgbClr val="006666"/>
                </a:solidFill>
                <a:latin typeface="+mn-ea"/>
              </a:rPr>
              <a:t>，</a:t>
            </a:r>
          </a:p>
          <a:p>
            <a:pPr eaLnBrk="1" hangingPunct="1"/>
            <a:r>
              <a:rPr kumimoji="1" lang="zh-CN" altLang="en-US" sz="2700" b="1" dirty="0">
                <a:solidFill>
                  <a:srgbClr val="006666"/>
                </a:solidFill>
                <a:latin typeface="+mn-ea"/>
              </a:rPr>
              <a:t>              尿    氮   量：</a:t>
            </a:r>
            <a:r>
              <a:rPr kumimoji="1" lang="en-US" altLang="zh-CN" sz="2700" b="1" dirty="0">
                <a:solidFill>
                  <a:srgbClr val="006666"/>
                </a:solidFill>
                <a:latin typeface="+mn-ea"/>
              </a:rPr>
              <a:t>12</a:t>
            </a:r>
            <a:r>
              <a:rPr kumimoji="1" lang="zh-CN" altLang="en-US" sz="2700" b="1" dirty="0">
                <a:solidFill>
                  <a:srgbClr val="006666"/>
                </a:solidFill>
                <a:latin typeface="+mn-ea"/>
              </a:rPr>
              <a:t>克，</a:t>
            </a:r>
          </a:p>
          <a:p>
            <a:pPr eaLnBrk="1" hangingPunct="1"/>
            <a:r>
              <a:rPr kumimoji="1" lang="zh-CN" altLang="en-US" sz="2700" b="1" dirty="0">
                <a:solidFill>
                  <a:schemeClr val="accent2"/>
                </a:solidFill>
                <a:latin typeface="+mn-ea"/>
              </a:rPr>
              <a:t>   </a:t>
            </a: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            计算</a:t>
            </a:r>
            <a:r>
              <a:rPr kumimoji="1" lang="en-US" altLang="zh-CN" sz="2700" b="1" dirty="0">
                <a:latin typeface="+mn-ea"/>
              </a:rPr>
              <a:t>24</a:t>
            </a:r>
            <a:r>
              <a:rPr kumimoji="1" lang="zh-CN" altLang="en-US" sz="2700" b="1" dirty="0">
                <a:latin typeface="+mn-ea"/>
              </a:rPr>
              <a:t>小时的能量代谢。</a:t>
            </a:r>
          </a:p>
          <a:p>
            <a:pPr eaLnBrk="1" hangingPunct="1"/>
            <a:r>
              <a:rPr kumimoji="1" lang="zh-CN" altLang="en-US" sz="2700" b="1" dirty="0">
                <a:solidFill>
                  <a:srgbClr val="FFFF00"/>
                </a:solidFill>
                <a:latin typeface="+mn-ea"/>
              </a:rPr>
              <a:t>   </a:t>
            </a:r>
            <a:endParaRPr kumimoji="1" lang="zh-CN" altLang="en-US" sz="27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80" y="318849"/>
            <a:ext cx="117724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700" b="1" dirty="0" smtClean="0">
                <a:solidFill>
                  <a:srgbClr val="CC3300"/>
                </a:solidFill>
                <a:latin typeface="+mn-ea"/>
              </a:rPr>
              <a:t>举例：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394" y="968991"/>
            <a:ext cx="7461914" cy="4911512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kumimoji="1" lang="zh-CN" altLang="en-US" sz="2400" b="1" dirty="0" smtClean="0">
                <a:latin typeface="+mn-ea"/>
              </a:rPr>
              <a:t>步骤：</a:t>
            </a:r>
            <a:endParaRPr kumimoji="1" lang="zh-CN" altLang="en-US" sz="2400" dirty="0" smtClean="0">
              <a:latin typeface="+mn-ea"/>
            </a:endParaRPr>
          </a:p>
          <a:p>
            <a:pPr eaLnBrk="1" hangingPunct="1">
              <a:buNone/>
            </a:pPr>
            <a:r>
              <a:rPr kumimoji="1" lang="en-US" altLang="zh-CN" sz="2400" b="1" dirty="0" smtClean="0">
                <a:latin typeface="+mn-ea"/>
              </a:rPr>
              <a:t>A</a:t>
            </a:r>
            <a:r>
              <a:rPr kumimoji="1" lang="zh-CN" altLang="en-US" sz="2400" b="1" dirty="0" smtClean="0">
                <a:latin typeface="+mn-ea"/>
              </a:rPr>
              <a:t>、求出蛋白质代谢的耗氧量、</a:t>
            </a:r>
          </a:p>
          <a:p>
            <a:pPr eaLnBrk="1" hangingPunct="1">
              <a:buNone/>
            </a:pPr>
            <a:r>
              <a:rPr kumimoji="1" lang="en-US" altLang="zh-CN" sz="2400" b="1" dirty="0" smtClean="0">
                <a:latin typeface="+mn-ea"/>
              </a:rPr>
              <a:t>CO</a:t>
            </a:r>
            <a:r>
              <a:rPr kumimoji="1" lang="en-US" altLang="zh-CN" sz="2400" b="1" baseline="-25000" dirty="0" smtClean="0">
                <a:latin typeface="+mn-ea"/>
              </a:rPr>
              <a:t>2</a:t>
            </a:r>
            <a:r>
              <a:rPr kumimoji="1" lang="zh-CN" altLang="en-US" sz="2400" b="1" dirty="0" smtClean="0">
                <a:latin typeface="+mn-ea"/>
              </a:rPr>
              <a:t>产生量和产热量</a:t>
            </a:r>
            <a:endParaRPr kumimoji="1" lang="zh-CN" altLang="en-US" sz="2400" dirty="0" smtClean="0">
              <a:latin typeface="+mn-ea"/>
            </a:endParaRPr>
          </a:p>
          <a:p>
            <a:pPr eaLnBrk="1" hangingPunct="1">
              <a:buNone/>
            </a:pPr>
            <a:r>
              <a:rPr kumimoji="1" lang="zh-CN" altLang="en-US" sz="2400" b="1" dirty="0" smtClean="0">
                <a:latin typeface="+mn-ea"/>
              </a:rPr>
              <a:t>蛋白质氧化量</a:t>
            </a:r>
            <a:r>
              <a:rPr kumimoji="1" lang="en-US" altLang="zh-CN" sz="2400" b="1" dirty="0" smtClean="0">
                <a:latin typeface="+mn-ea"/>
              </a:rPr>
              <a:t>=12×6.25=75g</a:t>
            </a:r>
          </a:p>
          <a:p>
            <a:pPr eaLnBrk="1" hangingPunct="1">
              <a:buNone/>
            </a:pPr>
            <a:r>
              <a:rPr kumimoji="1" lang="zh-CN" altLang="en-US" sz="2400" b="1" dirty="0" smtClean="0">
                <a:latin typeface="+mn-ea"/>
              </a:rPr>
              <a:t>产热量</a:t>
            </a:r>
            <a:r>
              <a:rPr kumimoji="1" lang="en-US" altLang="zh-CN" sz="2400" b="1" dirty="0" smtClean="0">
                <a:latin typeface="+mn-ea"/>
              </a:rPr>
              <a:t>=18×75=1350kJ</a:t>
            </a:r>
          </a:p>
          <a:p>
            <a:pPr eaLnBrk="1" hangingPunct="1">
              <a:buNone/>
            </a:pPr>
            <a:r>
              <a:rPr kumimoji="1" lang="zh-CN" altLang="en-US" sz="2400" b="1" dirty="0" smtClean="0">
                <a:latin typeface="+mn-ea"/>
              </a:rPr>
              <a:t>耗氧量</a:t>
            </a:r>
            <a:r>
              <a:rPr kumimoji="1" lang="en-US" altLang="zh-CN" sz="2400" b="1" dirty="0" smtClean="0">
                <a:latin typeface="+mn-ea"/>
              </a:rPr>
              <a:t>=0.95×75=71.25L</a:t>
            </a:r>
          </a:p>
          <a:p>
            <a:pPr eaLnBrk="1" hangingPunct="1">
              <a:buNone/>
            </a:pPr>
            <a:r>
              <a:rPr kumimoji="1" lang="en-US" altLang="zh-CN" sz="2400" b="1" dirty="0" smtClean="0">
                <a:latin typeface="+mn-ea"/>
              </a:rPr>
              <a:t>CO</a:t>
            </a:r>
            <a:r>
              <a:rPr kumimoji="1" lang="en-US" altLang="zh-CN" sz="2400" b="1" baseline="-25000" dirty="0" smtClean="0">
                <a:latin typeface="+mn-ea"/>
              </a:rPr>
              <a:t>2</a:t>
            </a:r>
            <a:r>
              <a:rPr kumimoji="1" lang="zh-CN" altLang="en-US" sz="2400" b="1" dirty="0" smtClean="0">
                <a:latin typeface="+mn-ea"/>
              </a:rPr>
              <a:t>产生量</a:t>
            </a:r>
            <a:r>
              <a:rPr kumimoji="1" lang="en-US" altLang="zh-CN" sz="2400" b="1" dirty="0" smtClean="0">
                <a:latin typeface="+mn-ea"/>
              </a:rPr>
              <a:t>=0.76 ×75=57L</a:t>
            </a:r>
          </a:p>
          <a:p>
            <a:pPr eaLnBrk="1" hangingPunct="1"/>
            <a:endParaRPr lang="en-US" altLang="zh-CN" sz="24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923" y="-341195"/>
            <a:ext cx="6798291" cy="1411147"/>
          </a:xfrm>
        </p:spPr>
        <p:txBody>
          <a:bodyPr>
            <a:normAutofit/>
          </a:bodyPr>
          <a:lstStyle/>
          <a:p>
            <a:pPr eaLnBrk="1" hangingPunct="1"/>
            <a:r>
              <a:rPr kumimoji="1" lang="zh-CN" altLang="en-US" sz="3300" dirty="0" smtClean="0">
                <a:latin typeface="宋体" panose="02010600030101010101" pitchFamily="2" charset="-122"/>
              </a:rPr>
              <a:t>第七章 新陈代射</a:t>
            </a:r>
            <a:endParaRPr lang="zh-CN" altLang="en-US" sz="3300" dirty="0" smtClean="0">
              <a:latin typeface="宋体" panose="02010600030101010101" pitchFamily="2" charset="-122"/>
            </a:endParaRPr>
          </a:p>
        </p:txBody>
      </p:sp>
      <p:pic>
        <p:nvPicPr>
          <p:cNvPr id="3075" name="图片 2" descr="20140619142443-1259579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451" y="1263271"/>
            <a:ext cx="6048144" cy="530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42498" y="1131627"/>
            <a:ext cx="6400800" cy="39887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15000"/>
              </a:spcBef>
            </a:pPr>
            <a:r>
              <a:rPr kumimoji="1" lang="en-US" altLang="zh-CN" sz="2700" b="1" dirty="0">
                <a:latin typeface="+mn-ea"/>
              </a:rPr>
              <a:t>B</a:t>
            </a:r>
            <a:r>
              <a:rPr kumimoji="1" lang="zh-CN" altLang="en-US" sz="2700" b="1" dirty="0">
                <a:latin typeface="+mn-ea"/>
              </a:rPr>
              <a:t>、非蛋白代谢                                               </a:t>
            </a:r>
          </a:p>
          <a:p>
            <a:pPr eaLnBrk="1" hangingPunct="1">
              <a:spcBef>
                <a:spcPct val="15000"/>
              </a:spcBef>
            </a:pPr>
            <a:r>
              <a:rPr kumimoji="1" lang="zh-CN" altLang="en-US" sz="2700" b="1" dirty="0">
                <a:latin typeface="+mn-ea"/>
              </a:rPr>
              <a:t>             </a:t>
            </a:r>
            <a:r>
              <a:rPr kumimoji="1" lang="zh-CN" altLang="en-US" sz="1800" b="1" dirty="0">
                <a:latin typeface="+mn-ea"/>
              </a:rPr>
              <a:t>耗氧量</a:t>
            </a:r>
            <a:r>
              <a:rPr kumimoji="1" lang="en-US" altLang="zh-CN" sz="1800" b="1" dirty="0">
                <a:latin typeface="+mn-ea"/>
              </a:rPr>
              <a:t>=400L</a:t>
            </a:r>
            <a:r>
              <a:rPr kumimoji="1" lang="zh-CN" altLang="en-US" sz="1800" b="1" dirty="0">
                <a:latin typeface="+mn-ea"/>
              </a:rPr>
              <a:t>－</a:t>
            </a:r>
            <a:r>
              <a:rPr kumimoji="1" lang="en-US" altLang="zh-CN" sz="1800" b="1" dirty="0">
                <a:latin typeface="+mn-ea"/>
              </a:rPr>
              <a:t>71.25L=328.75L</a:t>
            </a:r>
          </a:p>
          <a:p>
            <a:pPr eaLnBrk="1" hangingPunct="1">
              <a:spcBef>
                <a:spcPct val="15000"/>
              </a:spcBef>
            </a:pPr>
            <a:r>
              <a:rPr kumimoji="1" lang="en-US" altLang="zh-CN" sz="1800" b="1" dirty="0">
                <a:latin typeface="+mn-ea"/>
              </a:rPr>
              <a:t>                   CO</a:t>
            </a:r>
            <a:r>
              <a:rPr kumimoji="1" lang="en-US" altLang="zh-CN" sz="1800" b="1" baseline="-25000" dirty="0">
                <a:latin typeface="+mn-ea"/>
              </a:rPr>
              <a:t>2</a:t>
            </a:r>
            <a:r>
              <a:rPr kumimoji="1" lang="zh-CN" altLang="en-US" sz="1800" b="1" dirty="0">
                <a:latin typeface="+mn-ea"/>
              </a:rPr>
              <a:t>产生量</a:t>
            </a:r>
            <a:r>
              <a:rPr kumimoji="1" lang="en-US" altLang="zh-CN" sz="1800" b="1" dirty="0">
                <a:latin typeface="+mn-ea"/>
              </a:rPr>
              <a:t>=340L </a:t>
            </a:r>
            <a:r>
              <a:rPr kumimoji="1" lang="zh-CN" altLang="en-US" sz="1800" b="1" dirty="0">
                <a:latin typeface="+mn-ea"/>
              </a:rPr>
              <a:t>－</a:t>
            </a:r>
            <a:r>
              <a:rPr kumimoji="1" lang="en-US" altLang="zh-CN" sz="1800" b="1" dirty="0">
                <a:latin typeface="+mn-ea"/>
              </a:rPr>
              <a:t>57L=283L</a:t>
            </a:r>
          </a:p>
          <a:p>
            <a:pPr eaLnBrk="1" hangingPunct="1">
              <a:spcBef>
                <a:spcPct val="15000"/>
              </a:spcBef>
            </a:pPr>
            <a:r>
              <a:rPr kumimoji="1" lang="en-US" altLang="zh-CN" sz="1800" b="1" dirty="0">
                <a:latin typeface="+mn-ea"/>
              </a:rPr>
              <a:t>                   NPRQ=283L÷328.75L=0.86</a:t>
            </a:r>
          </a:p>
          <a:p>
            <a:pPr eaLnBrk="1" hangingPunct="1">
              <a:spcBef>
                <a:spcPct val="15000"/>
              </a:spcBef>
            </a:pPr>
            <a:r>
              <a:rPr kumimoji="1" lang="en-US" altLang="zh-CN" sz="2700" b="1" dirty="0">
                <a:latin typeface="+mn-ea"/>
              </a:rPr>
              <a:t>C</a:t>
            </a:r>
            <a:r>
              <a:rPr kumimoji="1" lang="zh-CN" altLang="en-US" sz="2700" b="1" dirty="0">
                <a:latin typeface="+mn-ea"/>
              </a:rPr>
              <a:t>、计算非蛋白代谢的产热量</a:t>
            </a:r>
          </a:p>
          <a:p>
            <a:pPr eaLnBrk="1" hangingPunct="1">
              <a:spcBef>
                <a:spcPct val="15000"/>
              </a:spcBef>
            </a:pPr>
            <a:r>
              <a:rPr kumimoji="1" lang="zh-CN" altLang="en-US" sz="1800" b="1" dirty="0">
                <a:latin typeface="+mn-ea"/>
              </a:rPr>
              <a:t>              </a:t>
            </a:r>
            <a:r>
              <a:rPr kumimoji="1" lang="en-US" altLang="zh-CN" sz="1800" b="1" dirty="0">
                <a:latin typeface="+mn-ea"/>
              </a:rPr>
              <a:t>NPRQ =0.86</a:t>
            </a:r>
            <a:r>
              <a:rPr kumimoji="1" lang="zh-CN" altLang="en-US" sz="1800" b="1" dirty="0">
                <a:latin typeface="+mn-ea"/>
              </a:rPr>
              <a:t>时，氧热价为</a:t>
            </a:r>
            <a:r>
              <a:rPr kumimoji="1" lang="en-US" altLang="zh-CN" sz="1800" b="1" dirty="0">
                <a:latin typeface="+mn-ea"/>
              </a:rPr>
              <a:t>20 . 41 kJ/L</a:t>
            </a:r>
          </a:p>
          <a:p>
            <a:pPr eaLnBrk="1" hangingPunct="1">
              <a:spcBef>
                <a:spcPct val="15000"/>
              </a:spcBef>
            </a:pPr>
            <a:r>
              <a:rPr kumimoji="1" lang="en-US" altLang="zh-CN" sz="1800" b="1" dirty="0">
                <a:latin typeface="+mn-ea"/>
              </a:rPr>
              <a:t>              </a:t>
            </a:r>
            <a:r>
              <a:rPr kumimoji="1" lang="zh-CN" altLang="en-US" sz="1800" b="1" dirty="0">
                <a:latin typeface="+mn-ea"/>
              </a:rPr>
              <a:t>非蛋白代谢的产热量</a:t>
            </a:r>
            <a:r>
              <a:rPr kumimoji="1" lang="en-US" altLang="zh-CN" sz="1800" b="1" dirty="0">
                <a:latin typeface="+mn-ea"/>
              </a:rPr>
              <a:t>= 328.75L × 20 . 41kJ/L</a:t>
            </a:r>
          </a:p>
          <a:p>
            <a:pPr eaLnBrk="1" hangingPunct="1">
              <a:spcBef>
                <a:spcPct val="15000"/>
              </a:spcBef>
            </a:pPr>
            <a:r>
              <a:rPr kumimoji="1" lang="en-US" altLang="zh-CN" sz="1800" b="1" dirty="0">
                <a:latin typeface="+mn-ea"/>
              </a:rPr>
              <a:t>                                                   =6710kJ</a:t>
            </a:r>
          </a:p>
          <a:p>
            <a:pPr eaLnBrk="1" hangingPunct="1">
              <a:spcBef>
                <a:spcPct val="15000"/>
              </a:spcBef>
            </a:pPr>
            <a:r>
              <a:rPr kumimoji="1" lang="en-US" altLang="zh-CN" sz="2700" b="1" dirty="0">
                <a:latin typeface="+mn-ea"/>
              </a:rPr>
              <a:t>D</a:t>
            </a:r>
            <a:r>
              <a:rPr kumimoji="1" lang="zh-CN" altLang="en-US" sz="2700" b="1" dirty="0">
                <a:latin typeface="+mn-ea"/>
              </a:rPr>
              <a:t>、计算</a:t>
            </a:r>
            <a:r>
              <a:rPr kumimoji="1" lang="en-US" altLang="zh-CN" sz="2700" b="1" dirty="0">
                <a:latin typeface="+mn-ea"/>
              </a:rPr>
              <a:t>24h</a:t>
            </a:r>
            <a:r>
              <a:rPr kumimoji="1" lang="zh-CN" altLang="en-US" sz="2700" b="1" dirty="0">
                <a:latin typeface="+mn-ea"/>
              </a:rPr>
              <a:t>产热量</a:t>
            </a:r>
          </a:p>
          <a:p>
            <a:pPr eaLnBrk="1" hangingPunct="1">
              <a:spcBef>
                <a:spcPct val="15000"/>
              </a:spcBef>
            </a:pPr>
            <a:r>
              <a:rPr kumimoji="1" lang="zh-CN" altLang="en-US" sz="2700" b="1" dirty="0">
                <a:latin typeface="+mn-ea"/>
              </a:rPr>
              <a:t>          </a:t>
            </a:r>
            <a:r>
              <a:rPr kumimoji="1" lang="en-US" altLang="zh-CN" sz="1800" b="1" dirty="0">
                <a:latin typeface="+mn-ea"/>
              </a:rPr>
              <a:t>24h</a:t>
            </a:r>
            <a:r>
              <a:rPr kumimoji="1" lang="zh-CN" altLang="en-US" sz="1800" b="1" dirty="0">
                <a:latin typeface="+mn-ea"/>
              </a:rPr>
              <a:t>产热量</a:t>
            </a:r>
            <a:r>
              <a:rPr kumimoji="1" lang="en-US" altLang="zh-CN" sz="1800" b="1" dirty="0">
                <a:latin typeface="+mn-ea"/>
              </a:rPr>
              <a:t>=1350kJ+6710kJ=8060kJ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143000" y="3063875"/>
            <a:ext cx="6858000" cy="9002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just">
              <a:tabLst>
                <a:tab pos="2657475" algn="l"/>
              </a:tabLst>
            </a:pPr>
            <a:endParaRPr kumimoji="1" lang="en-US" altLang="zh-CN" sz="2700" dirty="0">
              <a:latin typeface="Times New Roman" panose="02020603050405020304" pitchFamily="18" charset="0"/>
            </a:endParaRPr>
          </a:p>
          <a:p>
            <a:pPr>
              <a:tabLst>
                <a:tab pos="2657475" algn="l"/>
              </a:tabLst>
            </a:pPr>
            <a:endParaRPr kumimoji="1" lang="en-US" altLang="zh-CN" sz="27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8022" y="1739358"/>
            <a:ext cx="6057900" cy="22575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（</a:t>
            </a:r>
            <a:r>
              <a:rPr kumimoji="1" lang="zh-CN" altLang="en-US" sz="2700" b="1" dirty="0">
                <a:latin typeface="+mn-ea"/>
              </a:rPr>
              <a:t>一）肌肉活动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对</a:t>
            </a:r>
            <a:r>
              <a:rPr kumimoji="1" lang="zh-CN" altLang="en-US" sz="2700" b="1" dirty="0">
                <a:latin typeface="+mn-ea"/>
              </a:rPr>
              <a:t>能量代谢的影响最大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运</a:t>
            </a:r>
            <a:r>
              <a:rPr kumimoji="1" lang="zh-CN" altLang="en-US" sz="2700" b="1" dirty="0">
                <a:latin typeface="+mn-ea"/>
              </a:rPr>
              <a:t>动或劳动的强度        消耗的能量  </a:t>
            </a:r>
            <a:endParaRPr kumimoji="1" lang="zh-CN" altLang="en-US" sz="2700" dirty="0">
              <a:latin typeface="+mn-ea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solidFill>
                  <a:srgbClr val="00FF00"/>
                </a:solidFill>
                <a:latin typeface="+mn-ea"/>
              </a:rPr>
              <a:t>        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solidFill>
                  <a:srgbClr val="00FF00"/>
                </a:solidFill>
                <a:latin typeface="+mn-ea"/>
              </a:rPr>
              <a:t>       </a:t>
            </a:r>
            <a:endParaRPr kumimoji="1" lang="zh-CN" altLang="en-US" sz="2400" b="1" dirty="0">
              <a:solidFill>
                <a:schemeClr val="hlink"/>
              </a:solidFill>
              <a:latin typeface="+mn-ea"/>
            </a:endParaRP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 flipV="1">
            <a:off x="3347860" y="275151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3496972" y="2979476"/>
            <a:ext cx="514350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V="1">
            <a:off x="5904576" y="27508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99847" y="315469"/>
            <a:ext cx="4289715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1" lang="zh-CN" altLang="en-US" sz="2700" b="1" dirty="0" smtClean="0">
                <a:solidFill>
                  <a:srgbClr val="000000"/>
                </a:solidFill>
                <a:latin typeface="微软雅黑" panose="020B0503020204020204" charset="-122"/>
              </a:rPr>
              <a:t>三、影响能量代谢的因素</a:t>
            </a:r>
            <a:endParaRPr kumimoji="1" lang="zh-CN" altLang="en-US" sz="2700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6979" y="5047389"/>
            <a:ext cx="6172200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1" lang="zh-CN" altLang="en-US" sz="2700" b="1" dirty="0" smtClean="0">
                <a:solidFill>
                  <a:srgbClr val="FF0000"/>
                </a:solidFill>
                <a:latin typeface="微软雅黑" panose="020B0503020204020204" charset="-122"/>
              </a:rPr>
              <a:t>能量代谢值可作为评价劳动强度的指标</a:t>
            </a:r>
            <a:endParaRPr kumimoji="1" lang="zh-CN" altLang="en-US" sz="2700" b="1" dirty="0">
              <a:solidFill>
                <a:srgbClr val="FF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171700" y="304801"/>
            <a:ext cx="491490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700" b="1" dirty="0">
                <a:latin typeface="+mn-ea"/>
              </a:rPr>
              <a:t>劳动或运动时的能量代谢值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600200" y="1219200"/>
            <a:ext cx="611505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肌肉活动形式          平均产热量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[kJ/(m2.min)]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828800" y="1905002"/>
            <a:ext cx="1485900" cy="3097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静卧休息</a:t>
            </a:r>
          </a:p>
          <a:p>
            <a:pPr eaLnBrk="1" hangingPunct="1">
              <a:spcBef>
                <a:spcPct val="20000"/>
              </a:spcBef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出席会议</a:t>
            </a:r>
          </a:p>
          <a:p>
            <a:pPr eaLnBrk="1" hangingPunct="1">
              <a:spcBef>
                <a:spcPct val="20000"/>
              </a:spcBef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擦窗</a:t>
            </a:r>
          </a:p>
          <a:p>
            <a:pPr eaLnBrk="1" hangingPunct="1">
              <a:spcBef>
                <a:spcPct val="20000"/>
              </a:spcBef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洗衣物</a:t>
            </a:r>
          </a:p>
          <a:p>
            <a:pPr eaLnBrk="1" hangingPunct="1">
              <a:spcBef>
                <a:spcPct val="20000"/>
              </a:spcBef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扫地</a:t>
            </a:r>
          </a:p>
          <a:p>
            <a:pPr eaLnBrk="1" hangingPunct="1">
              <a:spcBef>
                <a:spcPct val="20000"/>
              </a:spcBef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打排球</a:t>
            </a:r>
          </a:p>
          <a:p>
            <a:pPr eaLnBrk="1" hangingPunct="1">
              <a:spcBef>
                <a:spcPct val="20000"/>
              </a:spcBef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踢足球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200650" y="1935165"/>
            <a:ext cx="914400" cy="3097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2.73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3.40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8.30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9.89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11.37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17.50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24.98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485900" y="1143000"/>
            <a:ext cx="62293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68580" tIns="34290" rIns="68580" bIns="34290"/>
          <a:lstStyle/>
          <a:p>
            <a:endParaRPr lang="zh-CN" alt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485900" y="1828800"/>
            <a:ext cx="62293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68580" tIns="34290" rIns="68580" bIns="34290"/>
          <a:lstStyle/>
          <a:p>
            <a:endParaRPr lang="zh-CN" alt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543050" y="6019800"/>
            <a:ext cx="62293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968" y="1132763"/>
            <a:ext cx="6172200" cy="52748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933663" y="1631381"/>
            <a:ext cx="7377824" cy="2562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2700" b="1" dirty="0" smtClean="0">
                <a:latin typeface="+mn-ea"/>
              </a:rPr>
              <a:t>      </a:t>
            </a:r>
            <a:endParaRPr kumimoji="1" lang="zh-CN" altLang="en-US" sz="2700" b="1" dirty="0">
              <a:latin typeface="+mn-ea"/>
            </a:endParaRP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    </a:t>
            </a:r>
            <a:r>
              <a:rPr kumimoji="1" lang="en-US" altLang="zh-CN" sz="2700" b="1" dirty="0">
                <a:latin typeface="+mn-ea"/>
              </a:rPr>
              <a:t>1.</a:t>
            </a:r>
            <a:r>
              <a:rPr kumimoji="1" lang="zh-CN" altLang="en-US" sz="2700" b="1" dirty="0">
                <a:latin typeface="+mn-ea"/>
              </a:rPr>
              <a:t>精神紧张、情绪激动        能量代谢</a:t>
            </a:r>
            <a:endParaRPr kumimoji="1" lang="zh-CN" altLang="en-US" sz="2700" dirty="0">
              <a:latin typeface="+mn-ea"/>
            </a:endParaRPr>
          </a:p>
          <a:p>
            <a:pPr eaLnBrk="1" hangingPunct="1"/>
            <a:r>
              <a:rPr kumimoji="1" lang="zh-CN" altLang="en-US" sz="2700" b="1" dirty="0">
                <a:solidFill>
                  <a:srgbClr val="FFFF00"/>
                </a:solidFill>
                <a:latin typeface="+mn-ea"/>
              </a:rPr>
              <a:t>   </a:t>
            </a: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    </a:t>
            </a:r>
            <a:r>
              <a:rPr kumimoji="1" lang="en-US" altLang="zh-CN" sz="2700" b="1" dirty="0">
                <a:latin typeface="+mn-ea"/>
              </a:rPr>
              <a:t>2.</a:t>
            </a:r>
            <a:r>
              <a:rPr kumimoji="1" lang="zh-CN" altLang="en-US" sz="2700" b="1" dirty="0">
                <a:latin typeface="+mn-ea"/>
              </a:rPr>
              <a:t>骨骼肌的紧张性 </a:t>
            </a:r>
            <a:endParaRPr kumimoji="1" lang="zh-CN" altLang="en-US" sz="2700" dirty="0">
              <a:latin typeface="+mn-ea"/>
            </a:endParaRPr>
          </a:p>
          <a:p>
            <a:pPr eaLnBrk="1" hangingPunct="1"/>
            <a:r>
              <a:rPr kumimoji="1" lang="zh-CN" altLang="en-US" sz="2700" b="1" dirty="0">
                <a:solidFill>
                  <a:srgbClr val="FFFF00"/>
                </a:solidFill>
                <a:latin typeface="+mn-ea"/>
              </a:rPr>
              <a:t>   </a:t>
            </a: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    </a:t>
            </a:r>
            <a:r>
              <a:rPr kumimoji="1" lang="en-US" altLang="zh-CN" sz="2700" b="1" dirty="0" smtClean="0">
                <a:latin typeface="+mn-ea"/>
              </a:rPr>
              <a:t>3</a:t>
            </a:r>
            <a:r>
              <a:rPr kumimoji="1" lang="en-US" altLang="zh-CN" sz="2700" b="1" dirty="0">
                <a:latin typeface="+mn-ea"/>
              </a:rPr>
              <a:t>.</a:t>
            </a:r>
            <a:r>
              <a:rPr kumimoji="1" lang="zh-CN" altLang="en-US" sz="2700" b="1" dirty="0">
                <a:latin typeface="+mn-ea"/>
              </a:rPr>
              <a:t>交感神经兴奋      </a:t>
            </a:r>
            <a:r>
              <a:rPr kumimoji="1" lang="zh-CN" altLang="en-US" sz="2700" b="1" dirty="0" smtClean="0">
                <a:latin typeface="+mn-ea"/>
              </a:rPr>
              <a:t>儿</a:t>
            </a:r>
            <a:r>
              <a:rPr kumimoji="1" lang="zh-CN" altLang="en-US" sz="2700" b="1" dirty="0">
                <a:latin typeface="+mn-ea"/>
              </a:rPr>
              <a:t>茶酚胺释放      </a:t>
            </a:r>
            <a:r>
              <a:rPr kumimoji="1" lang="zh-CN" altLang="en-US" sz="2700" b="1" dirty="0" smtClean="0">
                <a:latin typeface="+mn-ea"/>
              </a:rPr>
              <a:t>代</a:t>
            </a:r>
            <a:r>
              <a:rPr kumimoji="1" lang="zh-CN" altLang="en-US" sz="2700" b="1" dirty="0">
                <a:latin typeface="+mn-ea"/>
              </a:rPr>
              <a:t>谢率</a:t>
            </a:r>
            <a:endParaRPr kumimoji="1" lang="zh-CN" altLang="en-US" sz="2700" dirty="0">
              <a:latin typeface="+mn-ea"/>
            </a:endParaRPr>
          </a:p>
        </p:txBody>
      </p:sp>
      <p:sp>
        <p:nvSpPr>
          <p:cNvPr id="31747" name="Line 7"/>
          <p:cNvSpPr>
            <a:spLocks noChangeShapeType="1"/>
          </p:cNvSpPr>
          <p:nvPr/>
        </p:nvSpPr>
        <p:spPr bwMode="auto">
          <a:xfrm>
            <a:off x="4951721" y="2319883"/>
            <a:ext cx="5715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1748" name="Line 8"/>
          <p:cNvSpPr>
            <a:spLocks noChangeShapeType="1"/>
          </p:cNvSpPr>
          <p:nvPr/>
        </p:nvSpPr>
        <p:spPr bwMode="auto">
          <a:xfrm flipV="1">
            <a:off x="7076790" y="2019396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1749" name="Line 9"/>
          <p:cNvSpPr>
            <a:spLocks noChangeShapeType="1"/>
          </p:cNvSpPr>
          <p:nvPr/>
        </p:nvSpPr>
        <p:spPr bwMode="auto">
          <a:xfrm flipV="1">
            <a:off x="4181190" y="2909652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1750" name="Line 10"/>
          <p:cNvSpPr>
            <a:spLocks noChangeShapeType="1"/>
          </p:cNvSpPr>
          <p:nvPr/>
        </p:nvSpPr>
        <p:spPr bwMode="auto">
          <a:xfrm>
            <a:off x="3937379" y="3976238"/>
            <a:ext cx="4572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1751" name="Line 11"/>
          <p:cNvSpPr>
            <a:spLocks noChangeShapeType="1"/>
          </p:cNvSpPr>
          <p:nvPr/>
        </p:nvSpPr>
        <p:spPr bwMode="auto">
          <a:xfrm flipV="1">
            <a:off x="8107889" y="37408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1752" name="Line 12"/>
          <p:cNvSpPr>
            <a:spLocks noChangeShapeType="1"/>
          </p:cNvSpPr>
          <p:nvPr/>
        </p:nvSpPr>
        <p:spPr bwMode="auto">
          <a:xfrm>
            <a:off x="6562440" y="4011331"/>
            <a:ext cx="51435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38733" y="343001"/>
            <a:ext cx="332724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kumimoji="1" lang="zh-CN" altLang="en-US" sz="2700" b="1" dirty="0" smtClean="0">
                <a:latin typeface="+mn-ea"/>
              </a:rPr>
              <a:t>（二）精神活动  </a:t>
            </a:r>
            <a:endParaRPr kumimoji="1" lang="zh-CN" altLang="en-US" sz="27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64677" y="1351130"/>
            <a:ext cx="7705867" cy="2174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zh-CN" altLang="en-US" sz="2400" b="1" dirty="0" smtClean="0">
                <a:latin typeface="+mn-ea"/>
              </a:rPr>
              <a:t>进</a:t>
            </a:r>
            <a:r>
              <a:rPr kumimoji="1" lang="zh-CN" altLang="en-US" sz="2400" b="1" dirty="0">
                <a:latin typeface="+mn-ea"/>
              </a:rPr>
              <a:t>食后一段时间内（从进食后</a:t>
            </a:r>
            <a:r>
              <a:rPr kumimoji="1" lang="en-US" altLang="zh-CN" sz="2400" b="1" dirty="0">
                <a:latin typeface="+mn-ea"/>
              </a:rPr>
              <a:t>1h</a:t>
            </a:r>
            <a:r>
              <a:rPr kumimoji="1" lang="zh-CN" altLang="en-US" sz="2400" b="1" dirty="0">
                <a:latin typeface="+mn-ea"/>
              </a:rPr>
              <a:t>开始持续到</a:t>
            </a:r>
            <a:r>
              <a:rPr kumimoji="1" lang="en-US" altLang="zh-CN" sz="2400" b="1" dirty="0">
                <a:latin typeface="+mn-ea"/>
              </a:rPr>
              <a:t>7-8h</a:t>
            </a:r>
            <a:r>
              <a:rPr kumimoji="1" lang="zh-CN" altLang="en-US" sz="2400" b="1" dirty="0">
                <a:latin typeface="+mn-ea"/>
              </a:rPr>
              <a:t>），机体处于安静状态，产热量比进食前有所增加，食物这种使机体产生额外的热量作用，称为食物的特殊动力效应</a:t>
            </a:r>
            <a:endParaRPr kumimoji="1" lang="zh-CN" altLang="en-US" sz="2400" dirty="0">
              <a:latin typeface="+mn-ea"/>
            </a:endParaRPr>
          </a:p>
          <a:p>
            <a:pPr eaLnBrk="1" hangingPunct="1">
              <a:spcBef>
                <a:spcPct val="20000"/>
              </a:spcBef>
            </a:pPr>
            <a:r>
              <a:rPr kumimoji="1" lang="zh-CN" altLang="en-US" sz="2700" b="1" dirty="0">
                <a:solidFill>
                  <a:srgbClr val="FF6600"/>
                </a:solidFill>
                <a:latin typeface="+mn-ea"/>
              </a:rPr>
              <a:t>                 </a:t>
            </a:r>
            <a:r>
              <a:rPr kumimoji="1" lang="zh-CN" altLang="en-US" sz="2700" b="1" dirty="0" smtClean="0">
                <a:latin typeface="+mn-ea"/>
              </a:rPr>
              <a:t>蛋</a:t>
            </a:r>
            <a:r>
              <a:rPr kumimoji="1" lang="zh-CN" altLang="en-US" sz="2700" b="1" dirty="0">
                <a:latin typeface="+mn-ea"/>
              </a:rPr>
              <a:t>白质：  </a:t>
            </a:r>
            <a:r>
              <a:rPr kumimoji="1" lang="en-US" altLang="zh-CN" sz="2700" b="1" dirty="0">
                <a:latin typeface="+mn-ea"/>
              </a:rPr>
              <a:t>25-30</a:t>
            </a:r>
            <a:r>
              <a:rPr kumimoji="1" lang="zh-CN" altLang="en-US" sz="2700" b="1" dirty="0">
                <a:latin typeface="+mn-ea"/>
              </a:rPr>
              <a:t>％  </a:t>
            </a:r>
          </a:p>
          <a:p>
            <a:pPr eaLnBrk="1" hangingPunct="1">
              <a:spcBef>
                <a:spcPct val="20000"/>
              </a:spcBef>
            </a:pPr>
            <a:r>
              <a:rPr kumimoji="1" lang="zh-CN" altLang="en-US" sz="2700" b="1" dirty="0">
                <a:latin typeface="+mn-ea"/>
              </a:rPr>
              <a:t>                 糖和脂肪：</a:t>
            </a:r>
            <a:r>
              <a:rPr kumimoji="1" lang="en-US" altLang="zh-CN" sz="2700" b="1" dirty="0" smtClean="0">
                <a:latin typeface="+mn-ea"/>
              </a:rPr>
              <a:t>4-6</a:t>
            </a:r>
            <a:r>
              <a:rPr kumimoji="1" lang="zh-CN" altLang="en-US" sz="2700" b="1" dirty="0" smtClean="0">
                <a:latin typeface="+mn-ea"/>
              </a:rPr>
              <a:t>％</a:t>
            </a:r>
            <a:endParaRPr kumimoji="1" lang="zh-CN" altLang="en-US" sz="27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1683" y="302105"/>
            <a:ext cx="463707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spcBef>
                <a:spcPct val="20000"/>
              </a:spcBef>
            </a:pPr>
            <a:r>
              <a:rPr kumimoji="1" lang="zh-CN" altLang="en-US" sz="2700" b="1" dirty="0" smtClean="0">
                <a:latin typeface="+mn-ea"/>
              </a:rPr>
              <a:t>（三）食物的特殊动力效应</a:t>
            </a:r>
            <a:endParaRPr kumimoji="1" lang="zh-CN" altLang="en-US" sz="2700" b="1" dirty="0">
              <a:latin typeface="+mn-ea"/>
            </a:endParaRPr>
          </a:p>
        </p:txBody>
      </p:sp>
      <p:pic>
        <p:nvPicPr>
          <p:cNvPr id="4" name="Picture 4" descr="7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680" y="3166080"/>
            <a:ext cx="3495320" cy="369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018" y="1196976"/>
            <a:ext cx="8362667" cy="5400675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kumimoji="1" lang="en-US" altLang="zh-CN" sz="2400" b="1" dirty="0" smtClean="0">
                <a:latin typeface="+mn-ea"/>
              </a:rPr>
              <a:t>1.   20</a:t>
            </a:r>
            <a:r>
              <a:rPr kumimoji="1" lang="en-US" altLang="zh-CN" sz="2400" b="1" baseline="30000" dirty="0" smtClean="0">
                <a:latin typeface="+mn-ea"/>
              </a:rPr>
              <a:t>0</a:t>
            </a:r>
            <a:r>
              <a:rPr kumimoji="1" lang="en-US" altLang="zh-CN" sz="2400" b="1" dirty="0" smtClean="0">
                <a:latin typeface="+mn-ea"/>
              </a:rPr>
              <a:t>C~30</a:t>
            </a:r>
            <a:r>
              <a:rPr kumimoji="1" lang="en-US" altLang="zh-CN" sz="2400" b="1" baseline="30000" dirty="0" smtClean="0">
                <a:latin typeface="+mn-ea"/>
              </a:rPr>
              <a:t>0</a:t>
            </a:r>
            <a:r>
              <a:rPr kumimoji="1" lang="en-US" altLang="zh-CN" sz="2400" b="1" dirty="0" smtClean="0">
                <a:latin typeface="+mn-ea"/>
              </a:rPr>
              <a:t>C</a:t>
            </a:r>
            <a:r>
              <a:rPr kumimoji="1" lang="zh-CN" altLang="en-US" sz="2400" b="1" dirty="0" smtClean="0">
                <a:latin typeface="+mn-ea"/>
              </a:rPr>
              <a:t>：稳定    </a:t>
            </a:r>
          </a:p>
          <a:p>
            <a:pPr eaLnBrk="1" hangingPunct="1">
              <a:buFontTx/>
              <a:buNone/>
              <a:defRPr/>
            </a:pPr>
            <a:r>
              <a:rPr kumimoji="1" lang="en-US" altLang="zh-CN" sz="2400" b="1" dirty="0" smtClean="0">
                <a:latin typeface="+mn-ea"/>
              </a:rPr>
              <a:t>2.   &gt;30 </a:t>
            </a:r>
            <a:r>
              <a:rPr kumimoji="1" lang="en-US" altLang="zh-CN" sz="2400" b="1" baseline="30000" dirty="0" smtClean="0">
                <a:latin typeface="+mn-ea"/>
              </a:rPr>
              <a:t>0</a:t>
            </a:r>
            <a:r>
              <a:rPr kumimoji="1" lang="en-US" altLang="zh-CN" sz="2400" b="1" dirty="0" smtClean="0">
                <a:latin typeface="+mn-ea"/>
              </a:rPr>
              <a:t>C</a:t>
            </a:r>
            <a:r>
              <a:rPr kumimoji="1" lang="zh-CN" altLang="en-US" sz="2400" b="1" dirty="0" smtClean="0">
                <a:latin typeface="+mn-ea"/>
              </a:rPr>
              <a:t>或 </a:t>
            </a:r>
            <a:r>
              <a:rPr kumimoji="1" lang="en-US" altLang="zh-CN" sz="2400" b="1" dirty="0" smtClean="0">
                <a:latin typeface="+mn-ea"/>
              </a:rPr>
              <a:t>&lt;20</a:t>
            </a:r>
            <a:r>
              <a:rPr kumimoji="1" lang="en-US" altLang="zh-CN" sz="2400" b="1" baseline="30000" dirty="0" smtClean="0">
                <a:latin typeface="+mn-ea"/>
              </a:rPr>
              <a:t>0</a:t>
            </a:r>
            <a:r>
              <a:rPr kumimoji="1" lang="en-US" altLang="zh-CN" sz="2400" b="1" dirty="0" smtClean="0">
                <a:latin typeface="+mn-ea"/>
              </a:rPr>
              <a:t>C</a:t>
            </a:r>
            <a:r>
              <a:rPr kumimoji="1" lang="zh-CN" altLang="en-US" sz="2400" b="1" dirty="0" smtClean="0">
                <a:latin typeface="+mn-ea"/>
              </a:rPr>
              <a:t>：</a:t>
            </a:r>
          </a:p>
          <a:p>
            <a:pPr>
              <a:buNone/>
              <a:defRPr/>
            </a:pPr>
            <a:r>
              <a:rPr kumimoji="1" lang="zh-CN" altLang="en-US" sz="2400" b="1" dirty="0">
                <a:solidFill>
                  <a:srgbClr val="FF0000"/>
                </a:solidFill>
                <a:latin typeface="+mn-ea"/>
              </a:rPr>
              <a:t>   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+mn-ea"/>
              </a:rPr>
              <a:t>  </a:t>
            </a:r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&gt;30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+mn-ea"/>
              </a:rPr>
              <a:t>0</a:t>
            </a:r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C</a:t>
            </a:r>
            <a:r>
              <a:rPr lang="zh-CN" altLang="en-US" sz="2400" b="1" dirty="0">
                <a:latin typeface="+mn-ea"/>
              </a:rPr>
              <a:t>代谢率逐渐增加，体内化学过程</a:t>
            </a:r>
            <a:r>
              <a:rPr lang="zh-CN" altLang="en-US" sz="2400" b="1" dirty="0" smtClean="0">
                <a:latin typeface="+mn-ea"/>
              </a:rPr>
              <a:t>的反应速度增加，</a:t>
            </a:r>
            <a:r>
              <a:rPr lang="zh-CN" altLang="en-US" sz="2400" b="1" dirty="0">
                <a:latin typeface="+mn-ea"/>
              </a:rPr>
              <a:t>发汗、呼吸、循环机能增强</a:t>
            </a:r>
            <a:endParaRPr kumimoji="1" lang="zh-CN" altLang="en-US" sz="2400" b="1" dirty="0">
              <a:solidFill>
                <a:srgbClr val="006666"/>
              </a:solidFill>
              <a:latin typeface="+mn-ea"/>
            </a:endParaRPr>
          </a:p>
          <a:p>
            <a:pPr>
              <a:buNone/>
              <a:defRPr/>
            </a:pPr>
            <a:r>
              <a:rPr kumimoji="1" lang="zh-CN" altLang="en-US" sz="2400" b="1" dirty="0">
                <a:latin typeface="+mn-ea"/>
              </a:rPr>
              <a:t>      </a:t>
            </a:r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&lt;20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+mn-ea"/>
              </a:rPr>
              <a:t>0</a:t>
            </a:r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C</a:t>
            </a:r>
            <a:r>
              <a:rPr lang="zh-CN" altLang="en-US" sz="2400" b="1" dirty="0">
                <a:latin typeface="+mn-ea"/>
              </a:rPr>
              <a:t>代谢率开始增加，寒冷刺激反射性</a:t>
            </a:r>
            <a:r>
              <a:rPr lang="zh-CN" altLang="en-US" sz="2400" b="1" dirty="0" smtClean="0">
                <a:latin typeface="+mn-ea"/>
              </a:rPr>
              <a:t>地引起寒战以及肌肉紧张度增加；           </a:t>
            </a:r>
            <a:endParaRPr lang="zh-CN" altLang="en-US" sz="2400" b="1" dirty="0">
              <a:latin typeface="+mn-ea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sz="2400" b="1" dirty="0">
                <a:latin typeface="+mn-ea"/>
              </a:rPr>
              <a:t>         </a:t>
            </a:r>
          </a:p>
          <a:p>
            <a:pPr eaLnBrk="1" hangingPunct="1">
              <a:buFontTx/>
              <a:buNone/>
              <a:defRPr/>
            </a:pPr>
            <a:r>
              <a:rPr kumimoji="1" lang="zh-CN" altLang="en-US" sz="2400" b="1" dirty="0" smtClean="0">
                <a:solidFill>
                  <a:srgbClr val="006666"/>
                </a:solidFill>
                <a:latin typeface="+mn-ea"/>
              </a:rPr>
              <a:t>        </a:t>
            </a:r>
          </a:p>
          <a:p>
            <a:pPr eaLnBrk="1" hangingPunct="1">
              <a:buFontTx/>
              <a:buNone/>
              <a:defRPr/>
            </a:pPr>
            <a:r>
              <a:rPr kumimoji="1" lang="zh-CN" altLang="en-US" sz="2400" b="1" dirty="0" smtClean="0">
                <a:solidFill>
                  <a:srgbClr val="006666"/>
                </a:solidFill>
                <a:latin typeface="+mn-ea"/>
              </a:rPr>
              <a:t> </a:t>
            </a:r>
            <a:endParaRPr lang="zh-CN" altLang="en-US" sz="2400" b="1" dirty="0">
              <a:latin typeface="+mn-ea"/>
            </a:endParaRPr>
          </a:p>
          <a:p>
            <a:pPr eaLnBrk="1" hangingPunct="1">
              <a:buFontTx/>
              <a:buNone/>
              <a:defRPr/>
            </a:pPr>
            <a:endParaRPr lang="en-US" altLang="zh-CN" sz="24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9725" y="229138"/>
            <a:ext cx="3306490" cy="6924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1450" indent="-171450" defTabSz="685324">
              <a:lnSpc>
                <a:spcPct val="150000"/>
              </a:lnSpc>
              <a:spcBef>
                <a:spcPts val="75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（四）环境温度</a:t>
            </a:r>
            <a:endParaRPr kumimoji="1" lang="zh-CN" altLang="en-US" sz="27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94140" y="1270144"/>
            <a:ext cx="6515100" cy="1565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just" eaLnBrk="1" hangingPunct="1">
              <a:spcBef>
                <a:spcPct val="3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基</a:t>
            </a:r>
            <a:r>
              <a:rPr kumimoji="1" lang="zh-CN" altLang="en-US" sz="2700" b="1" dirty="0">
                <a:latin typeface="+mn-ea"/>
              </a:rPr>
              <a:t>础代谢</a:t>
            </a:r>
            <a:r>
              <a:rPr kumimoji="1" lang="en-US" altLang="zh-CN" sz="2700" b="1" dirty="0" smtClean="0">
                <a:latin typeface="+mn-ea"/>
              </a:rPr>
              <a:t>: </a:t>
            </a:r>
            <a:r>
              <a:rPr kumimoji="1" lang="zh-CN" altLang="en-US" sz="2700" b="1" dirty="0">
                <a:latin typeface="+mn-ea"/>
              </a:rPr>
              <a:t>指</a:t>
            </a:r>
            <a:r>
              <a:rPr kumimoji="1" lang="zh-CN" altLang="en-US" sz="2700" b="1" dirty="0">
                <a:solidFill>
                  <a:srgbClr val="FF0000"/>
                </a:solidFill>
                <a:latin typeface="+mn-ea"/>
              </a:rPr>
              <a:t>基础状态</a:t>
            </a:r>
            <a:r>
              <a:rPr kumimoji="1" lang="zh-CN" altLang="en-US" sz="2700" b="1" dirty="0">
                <a:latin typeface="+mn-ea"/>
              </a:rPr>
              <a:t>下的能量代谢</a:t>
            </a:r>
            <a:endParaRPr kumimoji="1" lang="zh-CN" altLang="en-US" sz="2700" b="1" dirty="0">
              <a:solidFill>
                <a:schemeClr val="tx2"/>
              </a:solidFill>
              <a:latin typeface="+mn-ea"/>
            </a:endParaRPr>
          </a:p>
          <a:p>
            <a:pPr algn="just" eaLnBrk="1" hangingPunct="1">
              <a:spcBef>
                <a:spcPct val="3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基</a:t>
            </a:r>
            <a:r>
              <a:rPr kumimoji="1" lang="zh-CN" altLang="en-US" sz="2700" b="1" dirty="0">
                <a:latin typeface="+mn-ea"/>
              </a:rPr>
              <a:t>础代谢率</a:t>
            </a:r>
            <a:r>
              <a:rPr kumimoji="1" lang="en-US" altLang="zh-CN" sz="2700" b="1" dirty="0">
                <a:latin typeface="+mn-ea"/>
              </a:rPr>
              <a:t>(BMR</a:t>
            </a:r>
            <a:r>
              <a:rPr kumimoji="1" lang="en-US" altLang="zh-CN" sz="2700" b="1" dirty="0" smtClean="0">
                <a:latin typeface="+mn-ea"/>
              </a:rPr>
              <a:t>):</a:t>
            </a:r>
            <a:r>
              <a:rPr kumimoji="1" lang="zh-CN" altLang="en-US" sz="2700" b="1" dirty="0" smtClean="0">
                <a:latin typeface="+mn-ea"/>
              </a:rPr>
              <a:t>单</a:t>
            </a:r>
            <a:r>
              <a:rPr kumimoji="1" lang="zh-CN" altLang="en-US" sz="2700" b="1" dirty="0">
                <a:latin typeface="+mn-ea"/>
              </a:rPr>
              <a:t>位时间内的基础代谢</a:t>
            </a:r>
            <a:endParaRPr kumimoji="1" lang="zh-CN" altLang="en-US" sz="2700" dirty="0">
              <a:latin typeface="+mn-ea"/>
            </a:endParaRPr>
          </a:p>
          <a:p>
            <a:pPr algn="just" eaLnBrk="1" hangingPunct="1">
              <a:spcBef>
                <a:spcPct val="30000"/>
              </a:spcBef>
              <a:defRPr/>
            </a:pPr>
            <a:r>
              <a:rPr kumimoji="1" lang="zh-CN" altLang="en-US" sz="2700" b="1" dirty="0">
                <a:latin typeface="+mn-ea"/>
              </a:rPr>
              <a:t>      </a:t>
            </a:r>
            <a:endParaRPr kumimoji="1" lang="zh-CN" altLang="en-US" sz="21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7214" y="280190"/>
            <a:ext cx="274592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30000"/>
              </a:spcBef>
              <a:defRPr/>
            </a:pPr>
            <a:r>
              <a:rPr kumimoji="1" lang="zh-CN" altLang="en-US" sz="3000" b="1" dirty="0" smtClean="0">
                <a:solidFill>
                  <a:srgbClr val="000000"/>
                </a:solidFill>
                <a:latin typeface="微软雅黑" panose="020B0503020204020204" charset="-122"/>
              </a:rPr>
              <a:t>四、基础代谢</a:t>
            </a:r>
            <a:endParaRPr kumimoji="1" lang="zh-CN" altLang="en-US" sz="3000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6368" y="2811439"/>
            <a:ext cx="7122941" cy="362243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/>
          <a:p>
            <a:pPr marL="171450" indent="-171450" algn="just" defTabSz="685324">
              <a:lnSpc>
                <a:spcPct val="150000"/>
              </a:lnSpc>
              <a:spcBef>
                <a:spcPct val="30000"/>
              </a:spcBef>
              <a:buClr>
                <a:schemeClr val="bg1"/>
              </a:buClr>
              <a:defRPr/>
            </a:pPr>
            <a:r>
              <a:rPr kumimoji="1" lang="en-US" altLang="zh-CN" sz="2400" b="1" dirty="0" smtClean="0">
                <a:latin typeface="+mn-ea"/>
              </a:rPr>
              <a:t>   1.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+mn-ea"/>
              </a:rPr>
              <a:t>基础状态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kumimoji="1" lang="zh-CN" altLang="en-US" sz="2400" b="1" dirty="0" smtClean="0">
                <a:latin typeface="+mn-ea"/>
              </a:rPr>
              <a:t>人体处于清晨、清醒、静卧，未作肌肉活动；前夜睡眠良好，无精神紧张、禁食</a:t>
            </a:r>
            <a:r>
              <a:rPr kumimoji="1" lang="en-US" altLang="zh-CN" sz="2400" b="1" dirty="0" smtClean="0">
                <a:latin typeface="+mn-ea"/>
              </a:rPr>
              <a:t>12</a:t>
            </a:r>
            <a:r>
              <a:rPr kumimoji="1" lang="zh-CN" altLang="en-US" sz="2400" b="1" dirty="0" smtClean="0">
                <a:latin typeface="+mn-ea"/>
              </a:rPr>
              <a:t>小时、室温</a:t>
            </a:r>
            <a:r>
              <a:rPr kumimoji="1" lang="en-US" altLang="zh-CN" sz="2400" b="1" dirty="0" smtClean="0">
                <a:latin typeface="+mn-ea"/>
              </a:rPr>
              <a:t>20~25</a:t>
            </a:r>
            <a:r>
              <a:rPr kumimoji="1" lang="en-US" altLang="zh-CN" sz="2400" b="1" baseline="30000" dirty="0" smtClean="0">
                <a:latin typeface="+mn-ea"/>
              </a:rPr>
              <a:t>0</a:t>
            </a:r>
            <a:r>
              <a:rPr kumimoji="1" lang="en-US" altLang="zh-CN" sz="2400" b="1" dirty="0" smtClean="0">
                <a:latin typeface="+mn-ea"/>
              </a:rPr>
              <a:t>C</a:t>
            </a:r>
            <a:r>
              <a:rPr kumimoji="1" lang="zh-CN" altLang="en-US" sz="2400" b="1" dirty="0" smtClean="0">
                <a:latin typeface="+mn-ea"/>
              </a:rPr>
              <a:t>、体温正常。</a:t>
            </a:r>
            <a:endParaRPr kumimoji="1" lang="en-US" altLang="zh-CN" sz="2400" b="1" dirty="0" smtClean="0">
              <a:latin typeface="+mn-ea"/>
            </a:endParaRPr>
          </a:p>
          <a:p>
            <a:pPr marL="171450" indent="-171450" algn="just" defTabSz="685324">
              <a:lnSpc>
                <a:spcPct val="150000"/>
              </a:lnSpc>
              <a:spcBef>
                <a:spcPct val="30000"/>
              </a:spcBef>
              <a:buClr>
                <a:schemeClr val="bg1"/>
              </a:buClr>
              <a:defRPr/>
            </a:pPr>
            <a:r>
              <a:rPr kumimoji="1" lang="en-US" altLang="zh-CN" sz="2400" b="1" dirty="0" smtClean="0">
                <a:latin typeface="+mn-ea"/>
              </a:rPr>
              <a:t>  </a:t>
            </a:r>
            <a:r>
              <a:rPr kumimoji="1" lang="zh-CN" altLang="en-US" sz="2400" b="1" dirty="0" smtClean="0">
                <a:latin typeface="+mn-ea"/>
              </a:rPr>
              <a:t>这时候能量消耗只用于维持心跳、呼吸等维持生命所必需的基本生理活动。</a:t>
            </a:r>
          </a:p>
          <a:p>
            <a:pPr marL="171450" indent="-171450" algn="just" defTabSz="685324">
              <a:lnSpc>
                <a:spcPct val="150000"/>
              </a:lnSpc>
              <a:spcBef>
                <a:spcPct val="30000"/>
              </a:spcBef>
              <a:buClr>
                <a:schemeClr val="bg1"/>
              </a:buClr>
              <a:defRPr/>
            </a:pPr>
            <a:endParaRPr kumimoji="1" lang="zh-CN" altLang="en-US" sz="2400" b="1" dirty="0" smtClean="0">
              <a:latin typeface="+mn-ea"/>
            </a:endParaRPr>
          </a:p>
          <a:p>
            <a:pPr marL="171450" indent="-171450" algn="just" defTabSz="685324">
              <a:lnSpc>
                <a:spcPct val="150000"/>
              </a:lnSpc>
              <a:spcBef>
                <a:spcPct val="30000"/>
              </a:spcBef>
              <a:buClr>
                <a:schemeClr val="bg1"/>
              </a:buClr>
              <a:defRPr/>
            </a:pPr>
            <a:r>
              <a:rPr kumimoji="1" lang="zh-CN" altLang="en-US" sz="2400" b="1" dirty="0" smtClean="0">
                <a:latin typeface="+mn-ea"/>
              </a:rPr>
              <a:t>    </a:t>
            </a:r>
          </a:p>
          <a:p>
            <a:pPr marL="171450" indent="-171450" algn="just" defTabSz="685324">
              <a:lnSpc>
                <a:spcPct val="150000"/>
              </a:lnSpc>
              <a:spcBef>
                <a:spcPct val="30000"/>
              </a:spcBef>
              <a:buClr>
                <a:schemeClr val="bg1"/>
              </a:buClr>
              <a:defRPr/>
            </a:pPr>
            <a:r>
              <a:rPr kumimoji="1" lang="zh-CN" altLang="en-US" sz="2400" b="1" dirty="0" smtClean="0">
                <a:latin typeface="+mn-ea"/>
              </a:rPr>
              <a:t>     </a:t>
            </a:r>
            <a:endParaRPr lang="en-US" altLang="zh-CN" sz="24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09894" y="1303694"/>
            <a:ext cx="6400800" cy="18789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just" eaLnBrk="1" hangingPunct="1">
              <a:spcBef>
                <a:spcPct val="30000"/>
              </a:spcBef>
            </a:pPr>
            <a:r>
              <a:rPr kumimoji="1" lang="zh-CN" altLang="en-US" sz="2400" b="1" dirty="0" smtClean="0">
                <a:latin typeface="+mn-ea"/>
              </a:rPr>
              <a:t>（</a:t>
            </a:r>
            <a:r>
              <a:rPr kumimoji="1" lang="en-US" altLang="zh-CN" sz="2400" b="1" dirty="0">
                <a:latin typeface="+mn-ea"/>
              </a:rPr>
              <a:t>1</a:t>
            </a:r>
            <a:r>
              <a:rPr kumimoji="1" lang="zh-CN" altLang="en-US" sz="2400" b="1" dirty="0">
                <a:latin typeface="+mn-ea"/>
              </a:rPr>
              <a:t>）禁食</a:t>
            </a:r>
            <a:r>
              <a:rPr kumimoji="1" lang="en-US" altLang="zh-CN" sz="2400" b="1" dirty="0">
                <a:latin typeface="+mn-ea"/>
              </a:rPr>
              <a:t>12-14h </a:t>
            </a:r>
          </a:p>
          <a:p>
            <a:pPr algn="just" eaLnBrk="1" hangingPunct="1">
              <a:spcBef>
                <a:spcPct val="30000"/>
              </a:spcBef>
            </a:pPr>
            <a:r>
              <a:rPr kumimoji="1" lang="zh-CN" altLang="en-US" sz="2400" b="1" dirty="0">
                <a:latin typeface="+mn-ea"/>
              </a:rPr>
              <a:t>（</a:t>
            </a:r>
            <a:r>
              <a:rPr kumimoji="1" lang="en-US" altLang="zh-CN" sz="2400" b="1" dirty="0">
                <a:latin typeface="+mn-ea"/>
              </a:rPr>
              <a:t>2</a:t>
            </a:r>
            <a:r>
              <a:rPr kumimoji="1" lang="zh-CN" altLang="en-US" sz="2400" b="1" dirty="0">
                <a:latin typeface="+mn-ea"/>
              </a:rPr>
              <a:t>）清晨空腹 </a:t>
            </a:r>
          </a:p>
          <a:p>
            <a:pPr algn="just" eaLnBrk="1" hangingPunct="1">
              <a:spcBef>
                <a:spcPct val="30000"/>
              </a:spcBef>
            </a:pPr>
            <a:r>
              <a:rPr kumimoji="1" lang="zh-CN" altLang="en-US" sz="2400" b="1" dirty="0">
                <a:latin typeface="+mn-ea"/>
              </a:rPr>
              <a:t>（</a:t>
            </a:r>
            <a:r>
              <a:rPr kumimoji="1" lang="en-US" altLang="zh-CN" sz="2400" b="1" dirty="0">
                <a:latin typeface="+mn-ea"/>
              </a:rPr>
              <a:t>3</a:t>
            </a:r>
            <a:r>
              <a:rPr kumimoji="1" lang="zh-CN" altLang="en-US" sz="2400" b="1" dirty="0">
                <a:latin typeface="+mn-ea"/>
              </a:rPr>
              <a:t>）平卧使肌肉放松，排除精神及心理影响</a:t>
            </a:r>
          </a:p>
          <a:p>
            <a:pPr algn="just" eaLnBrk="1" hangingPunct="1">
              <a:spcBef>
                <a:spcPct val="30000"/>
              </a:spcBef>
            </a:pPr>
            <a:r>
              <a:rPr kumimoji="1" lang="zh-CN" altLang="en-US" sz="2400" b="1" dirty="0">
                <a:latin typeface="+mn-ea"/>
              </a:rPr>
              <a:t>（</a:t>
            </a:r>
            <a:r>
              <a:rPr kumimoji="1" lang="en-US" altLang="zh-CN" sz="2400" b="1" dirty="0">
                <a:latin typeface="+mn-ea"/>
              </a:rPr>
              <a:t>4</a:t>
            </a:r>
            <a:r>
              <a:rPr kumimoji="1" lang="zh-CN" altLang="en-US" sz="2400" b="1" dirty="0">
                <a:latin typeface="+mn-ea"/>
              </a:rPr>
              <a:t>）室温保持在</a:t>
            </a:r>
            <a:r>
              <a:rPr kumimoji="1" lang="en-US" altLang="zh-CN" sz="2400" b="1" dirty="0">
                <a:latin typeface="+mn-ea"/>
              </a:rPr>
              <a:t>20-25</a:t>
            </a:r>
            <a:r>
              <a:rPr kumimoji="1" lang="zh-CN" altLang="en-US" sz="2400" b="1" dirty="0">
                <a:latin typeface="+mn-ea"/>
              </a:rPr>
              <a:t>度之</a:t>
            </a:r>
            <a:r>
              <a:rPr kumimoji="1" lang="zh-CN" altLang="en-US" sz="2400" b="1" dirty="0" smtClean="0">
                <a:latin typeface="+mn-ea"/>
              </a:rPr>
              <a:t>间</a:t>
            </a:r>
            <a:endParaRPr kumimoji="1" lang="zh-CN" altLang="en-US" sz="24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0282" y="373748"/>
            <a:ext cx="213618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>
              <a:spcBef>
                <a:spcPct val="30000"/>
              </a:spcBef>
            </a:pPr>
            <a:r>
              <a:rPr kumimoji="1" lang="en-US" altLang="zh-CN" sz="2700" b="1" dirty="0" smtClean="0">
                <a:latin typeface="+mn-ea"/>
              </a:rPr>
              <a:t>2.</a:t>
            </a:r>
            <a:r>
              <a:rPr kumimoji="1" lang="zh-CN" altLang="en-US" sz="2700" b="1" dirty="0" smtClean="0">
                <a:latin typeface="+mn-ea"/>
              </a:rPr>
              <a:t>测定条件</a:t>
            </a:r>
            <a:endParaRPr kumimoji="1" lang="zh-CN" altLang="en-US" sz="2700" b="1" dirty="0">
              <a:latin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7035" y="4698242"/>
            <a:ext cx="6229350" cy="1177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kumimoji="1" lang="zh-CN" altLang="en-US" sz="2400" b="1" dirty="0" smtClean="0">
                <a:latin typeface="+mn-ea"/>
              </a:rPr>
              <a:t>基</a:t>
            </a:r>
            <a:r>
              <a:rPr kumimoji="1" lang="zh-CN" altLang="en-US" sz="2400" b="1" dirty="0">
                <a:latin typeface="+mn-ea"/>
              </a:rPr>
              <a:t>础代谢率、肺活量、肾小球滤过</a:t>
            </a:r>
            <a:r>
              <a:rPr kumimoji="1" lang="zh-CN" altLang="en-US" sz="2400" b="1" dirty="0" smtClean="0">
                <a:latin typeface="+mn-ea"/>
              </a:rPr>
              <a:t>率、心</a:t>
            </a:r>
            <a:r>
              <a:rPr kumimoji="1" lang="zh-CN" altLang="en-US" sz="2400" b="1" dirty="0">
                <a:latin typeface="+mn-ea"/>
              </a:rPr>
              <a:t>输出量、主动脉和气管的横截面</a:t>
            </a:r>
            <a:r>
              <a:rPr kumimoji="1" lang="zh-CN" altLang="en-US" sz="2400" b="1" dirty="0" smtClean="0">
                <a:latin typeface="+mn-ea"/>
              </a:rPr>
              <a:t>积都</a:t>
            </a:r>
            <a:r>
              <a:rPr kumimoji="1" lang="zh-CN" altLang="en-US" sz="2400" b="1" dirty="0">
                <a:latin typeface="+mn-ea"/>
              </a:rPr>
              <a:t>与</a:t>
            </a:r>
            <a:r>
              <a:rPr kumimoji="1" lang="zh-CN" altLang="en-US" sz="2400" b="1" dirty="0">
                <a:solidFill>
                  <a:srgbClr val="FF0000"/>
                </a:solidFill>
                <a:latin typeface="+mn-ea"/>
              </a:rPr>
              <a:t>体表面积呈比例关系</a:t>
            </a:r>
            <a:endParaRPr kumimoji="1" lang="zh-CN" altLang="en-US" sz="24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6"/>
          <p:cNvSpPr txBox="1">
            <a:spLocks noChangeArrowheads="1"/>
          </p:cNvSpPr>
          <p:nvPr/>
        </p:nvSpPr>
        <p:spPr bwMode="auto">
          <a:xfrm>
            <a:off x="873457" y="330959"/>
            <a:ext cx="617220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kumimoji="1" lang="en-US" altLang="zh-CN" sz="2700" b="1" dirty="0" smtClean="0">
                <a:latin typeface="+mn-ea"/>
              </a:rPr>
              <a:t>3.</a:t>
            </a:r>
            <a:r>
              <a:rPr kumimoji="1" lang="zh-CN" altLang="en-US" sz="2700" b="1" dirty="0" smtClean="0">
                <a:latin typeface="+mn-ea"/>
              </a:rPr>
              <a:t>基</a:t>
            </a:r>
            <a:r>
              <a:rPr kumimoji="1" lang="zh-CN" altLang="en-US" sz="2700" b="1" dirty="0">
                <a:latin typeface="+mn-ea"/>
              </a:rPr>
              <a:t>础代谢率的测定和其正常值</a:t>
            </a:r>
            <a:endParaRPr kumimoji="1" lang="zh-CN" altLang="en-US" sz="2700" dirty="0">
              <a:latin typeface="+mn-ea"/>
            </a:endParaRPr>
          </a:p>
        </p:txBody>
      </p:sp>
      <p:sp>
        <p:nvSpPr>
          <p:cNvPr id="43011" name="Text Box 1032"/>
          <p:cNvSpPr txBox="1">
            <a:spLocks noChangeArrowheads="1"/>
          </p:cNvSpPr>
          <p:nvPr/>
        </p:nvSpPr>
        <p:spPr bwMode="auto">
          <a:xfrm>
            <a:off x="1485900" y="2362201"/>
            <a:ext cx="2057400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3000" b="1" dirty="0">
                <a:latin typeface="+mn-ea"/>
              </a:rPr>
              <a:t>基础代谢率</a:t>
            </a:r>
          </a:p>
        </p:txBody>
      </p:sp>
      <p:sp>
        <p:nvSpPr>
          <p:cNvPr id="43012" name="Text Box 1033"/>
          <p:cNvSpPr txBox="1">
            <a:spLocks noChangeArrowheads="1"/>
          </p:cNvSpPr>
          <p:nvPr/>
        </p:nvSpPr>
        <p:spPr bwMode="auto">
          <a:xfrm>
            <a:off x="3486150" y="2438401"/>
            <a:ext cx="40005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700" b="1" dirty="0">
                <a:solidFill>
                  <a:schemeClr val="hlink"/>
                </a:solidFill>
                <a:latin typeface="+mn-ea"/>
              </a:rPr>
              <a:t>=</a:t>
            </a:r>
          </a:p>
        </p:txBody>
      </p:sp>
      <p:sp>
        <p:nvSpPr>
          <p:cNvPr id="43013" name="Text Box 1034"/>
          <p:cNvSpPr txBox="1">
            <a:spLocks noChangeArrowheads="1"/>
          </p:cNvSpPr>
          <p:nvPr/>
        </p:nvSpPr>
        <p:spPr bwMode="auto">
          <a:xfrm>
            <a:off x="3943350" y="2101849"/>
            <a:ext cx="274320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700" b="1" dirty="0">
                <a:latin typeface="+mn-ea"/>
              </a:rPr>
              <a:t>耗氧</a:t>
            </a:r>
            <a:r>
              <a:rPr kumimoji="1" lang="zh-CN" altLang="en-US" sz="2700" b="1" dirty="0" smtClean="0">
                <a:latin typeface="+mn-ea"/>
              </a:rPr>
              <a:t>量</a:t>
            </a:r>
            <a:r>
              <a:rPr kumimoji="1" lang="en-US" altLang="zh-CN" sz="2700" dirty="0" smtClean="0">
                <a:latin typeface="+mn-ea"/>
                <a:sym typeface="Wingdings 2" panose="05020102010507070707" pitchFamily="18" charset="2"/>
              </a:rPr>
              <a:t>*</a:t>
            </a:r>
            <a:r>
              <a:rPr kumimoji="1" lang="zh-CN" altLang="en-US" sz="2700" b="1" dirty="0" smtClean="0">
                <a:latin typeface="+mn-ea"/>
              </a:rPr>
              <a:t>氧</a:t>
            </a:r>
            <a:r>
              <a:rPr kumimoji="1" lang="zh-CN" altLang="en-US" sz="2700" b="1" dirty="0">
                <a:latin typeface="+mn-ea"/>
              </a:rPr>
              <a:t>热价</a:t>
            </a:r>
          </a:p>
        </p:txBody>
      </p:sp>
      <p:sp>
        <p:nvSpPr>
          <p:cNvPr id="43014" name="Text Box 1035"/>
          <p:cNvSpPr txBox="1">
            <a:spLocks noChangeArrowheads="1"/>
          </p:cNvSpPr>
          <p:nvPr/>
        </p:nvSpPr>
        <p:spPr bwMode="auto">
          <a:xfrm>
            <a:off x="4343400" y="2667001"/>
            <a:ext cx="171450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700" b="1" dirty="0">
                <a:latin typeface="+mn-ea"/>
              </a:rPr>
              <a:t>体表面积</a:t>
            </a:r>
          </a:p>
        </p:txBody>
      </p:sp>
      <p:sp>
        <p:nvSpPr>
          <p:cNvPr id="43015" name="Text Box 1036"/>
          <p:cNvSpPr txBox="1">
            <a:spLocks noChangeArrowheads="1"/>
          </p:cNvSpPr>
          <p:nvPr/>
        </p:nvSpPr>
        <p:spPr bwMode="auto">
          <a:xfrm>
            <a:off x="6400800" y="2468563"/>
            <a:ext cx="1200150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3000" b="1" dirty="0" smtClean="0">
                <a:latin typeface="+mn-ea"/>
                <a:sym typeface="Wingdings 2" panose="05020102010507070707" pitchFamily="18" charset="2"/>
              </a:rPr>
              <a:t>*</a:t>
            </a:r>
            <a:r>
              <a:rPr kumimoji="1" lang="en-US" altLang="zh-CN" sz="2400" b="1" dirty="0" smtClean="0">
                <a:latin typeface="+mn-ea"/>
                <a:sym typeface="Wingdings 2" panose="05020102010507070707" pitchFamily="18" charset="2"/>
              </a:rPr>
              <a:t>100</a:t>
            </a:r>
            <a:r>
              <a:rPr kumimoji="1" lang="en-US" altLang="zh-CN" sz="2400" b="1" dirty="0">
                <a:latin typeface="+mn-ea"/>
                <a:sym typeface="Wingdings 2" panose="05020102010507070707" pitchFamily="18" charset="2"/>
              </a:rPr>
              <a:t>%</a:t>
            </a:r>
          </a:p>
        </p:txBody>
      </p:sp>
      <p:sp>
        <p:nvSpPr>
          <p:cNvPr id="43016" name="Text Box 1037"/>
          <p:cNvSpPr txBox="1">
            <a:spLocks noChangeArrowheads="1"/>
          </p:cNvSpPr>
          <p:nvPr/>
        </p:nvSpPr>
        <p:spPr bwMode="auto">
          <a:xfrm>
            <a:off x="1555846" y="3962400"/>
            <a:ext cx="6159405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700" b="1" dirty="0">
                <a:latin typeface="+mn-ea"/>
              </a:rPr>
              <a:t>呼吸商为</a:t>
            </a:r>
            <a:r>
              <a:rPr kumimoji="1" lang="en-US" altLang="zh-CN" sz="2700" b="1" dirty="0">
                <a:latin typeface="+mn-ea"/>
              </a:rPr>
              <a:t>0.82</a:t>
            </a:r>
            <a:r>
              <a:rPr kumimoji="1" lang="zh-CN" altLang="en-US" sz="2700" b="1" dirty="0">
                <a:latin typeface="+mn-ea"/>
              </a:rPr>
              <a:t>时的氧热价为</a:t>
            </a:r>
            <a:r>
              <a:rPr kumimoji="1" lang="en-US" altLang="zh-CN" sz="2700" b="1" dirty="0">
                <a:latin typeface="+mn-ea"/>
              </a:rPr>
              <a:t>20.19KJ</a:t>
            </a:r>
          </a:p>
        </p:txBody>
      </p:sp>
      <p:sp>
        <p:nvSpPr>
          <p:cNvPr id="43017" name="Line 1038"/>
          <p:cNvSpPr>
            <a:spLocks noChangeShapeType="1"/>
          </p:cNvSpPr>
          <p:nvPr/>
        </p:nvSpPr>
        <p:spPr bwMode="auto">
          <a:xfrm>
            <a:off x="3829051" y="2743200"/>
            <a:ext cx="2629753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</a:ln>
        </p:spPr>
        <p:txBody>
          <a:bodyPr wrap="none" lIns="68580" tIns="34290" rIns="68580" bIns="34290"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60457" y="1254175"/>
            <a:ext cx="8247868" cy="918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kumimoji="1" lang="zh-CN" altLang="en-US" sz="2400" b="1" dirty="0" smtClean="0">
                <a:latin typeface="+mn-ea"/>
              </a:rPr>
              <a:t>物</a:t>
            </a:r>
            <a:r>
              <a:rPr kumimoji="1" lang="zh-CN" altLang="en-US" sz="2400" b="1" dirty="0">
                <a:latin typeface="+mn-ea"/>
              </a:rPr>
              <a:t>质代谢过程中所伴随着的能量贮存</a:t>
            </a:r>
            <a:r>
              <a:rPr kumimoji="1" lang="zh-CN" altLang="en-US" sz="2400" b="1" dirty="0" smtClean="0">
                <a:latin typeface="+mn-ea"/>
              </a:rPr>
              <a:t>、释放、转移和利用</a:t>
            </a:r>
            <a:endParaRPr kumimoji="1" lang="zh-CN" altLang="en-US" sz="2400" b="1" dirty="0">
              <a:latin typeface="+mn-ea"/>
            </a:endParaRPr>
          </a:p>
          <a:p>
            <a:pPr eaLnBrk="1" hangingPunct="1">
              <a:spcBef>
                <a:spcPct val="30000"/>
              </a:spcBef>
              <a:defRPr/>
            </a:pPr>
            <a:r>
              <a:rPr kumimoji="1" lang="zh-CN" altLang="en-US" sz="2400" b="1" dirty="0">
                <a:latin typeface="+mn-ea"/>
              </a:rPr>
              <a:t>       </a:t>
            </a:r>
          </a:p>
        </p:txBody>
      </p:sp>
      <p:pic>
        <p:nvPicPr>
          <p:cNvPr id="4099" name="Picture 4" descr="222"/>
          <p:cNvPicPr>
            <a:picLocks noChangeAspect="1" noChangeArrowheads="1"/>
          </p:cNvPicPr>
          <p:nvPr/>
        </p:nvPicPr>
        <p:blipFill>
          <a:blip r:embed="rId3" cstate="print">
            <a:lum bright="-54000" contrast="82000"/>
          </a:blip>
          <a:srcRect/>
          <a:stretch>
            <a:fillRect/>
          </a:stretch>
        </p:blipFill>
        <p:spPr bwMode="auto">
          <a:xfrm>
            <a:off x="415778" y="2164687"/>
            <a:ext cx="6319392" cy="414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859525" y="246926"/>
            <a:ext cx="3777302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30000"/>
              </a:spcBef>
              <a:defRPr/>
            </a:pPr>
            <a:r>
              <a:rPr kumimoji="1" lang="zh-CN" altLang="en-US" sz="3300" b="1" dirty="0" smtClean="0">
                <a:solidFill>
                  <a:srgbClr val="000000"/>
                </a:solidFill>
                <a:latin typeface="微软雅黑" panose="020B0503020204020204" charset="-122"/>
              </a:rPr>
              <a:t>第一节   能量代谢</a:t>
            </a:r>
            <a:endParaRPr kumimoji="1" lang="zh-CN" altLang="en-US" sz="330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1262153" y="1447090"/>
            <a:ext cx="5840015" cy="20774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kumimoji="1"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zh-CN" altLang="en-US" sz="2700" b="1" dirty="0">
                <a:latin typeface="Times New Roman" panose="02020603050405020304" pitchFamily="18" charset="0"/>
                <a:ea typeface="楷体_GB2312" pitchFamily="49" charset="-122"/>
              </a:rPr>
              <a:t>体表面积（</a:t>
            </a:r>
            <a:r>
              <a:rPr kumimoji="1" lang="en-US" altLang="zh-CN" sz="2700" b="1" dirty="0"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kumimoji="1" lang="en-US" altLang="zh-CN" sz="27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zh-CN" altLang="en-US" sz="2700" b="1" dirty="0" smtClean="0"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kumimoji="1" lang="zh-CN" altLang="en-US" sz="2700" b="1" dirty="0">
              <a:solidFill>
                <a:srgbClr val="CC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just" eaLnBrk="1" hangingPunct="1">
              <a:spcBef>
                <a:spcPct val="50000"/>
              </a:spcBef>
            </a:pPr>
            <a:r>
              <a:rPr kumimoji="1" lang="zh-CN" altLang="en-US" sz="2700" b="1" dirty="0"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kumimoji="1" lang="en-US" altLang="zh-CN" sz="2700" b="1" dirty="0">
                <a:latin typeface="Times New Roman" panose="02020603050405020304" pitchFamily="18" charset="0"/>
                <a:ea typeface="楷体_GB2312" pitchFamily="49" charset="-122"/>
              </a:rPr>
              <a:t>=0.0061 </a:t>
            </a:r>
            <a:r>
              <a:rPr kumimoji="1" lang="en-US" altLang="zh-CN" sz="2700" dirty="0">
                <a:latin typeface="Times New Roman" panose="02020603050405020304" pitchFamily="18" charset="0"/>
              </a:rPr>
              <a:t>×</a:t>
            </a:r>
            <a:r>
              <a:rPr kumimoji="1" lang="en-US" altLang="zh-CN" sz="27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zh-CN" altLang="en-US" sz="2700" b="1" dirty="0">
                <a:latin typeface="Times New Roman" panose="02020603050405020304" pitchFamily="18" charset="0"/>
                <a:ea typeface="楷体_GB2312" pitchFamily="49" charset="-122"/>
              </a:rPr>
              <a:t>身高（</a:t>
            </a:r>
            <a:r>
              <a:rPr kumimoji="1" lang="en-US" altLang="zh-CN" sz="2700" b="1" dirty="0">
                <a:latin typeface="Times New Roman" panose="02020603050405020304" pitchFamily="18" charset="0"/>
                <a:ea typeface="楷体_GB2312" pitchFamily="49" charset="-122"/>
              </a:rPr>
              <a:t>cm</a:t>
            </a:r>
            <a:r>
              <a:rPr kumimoji="1" lang="zh-CN" altLang="en-US" sz="2700" b="1" dirty="0"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r>
              <a:rPr kumimoji="1" lang="en-US" altLang="zh-CN" sz="2700" b="1" dirty="0">
                <a:latin typeface="Times New Roman" panose="02020603050405020304" pitchFamily="18" charset="0"/>
                <a:ea typeface="楷体_GB2312" pitchFamily="49" charset="-122"/>
              </a:rPr>
              <a:t>+0.0128 </a:t>
            </a:r>
          </a:p>
          <a:p>
            <a:pPr algn="just" eaLnBrk="1" hangingPunct="1">
              <a:spcBef>
                <a:spcPct val="50000"/>
              </a:spcBef>
            </a:pPr>
            <a:r>
              <a:rPr kumimoji="1" lang="en-US" altLang="zh-CN" sz="2700" b="1" dirty="0">
                <a:latin typeface="Times New Roman" panose="02020603050405020304" pitchFamily="18" charset="0"/>
                <a:ea typeface="楷体_GB2312" pitchFamily="49" charset="-122"/>
              </a:rPr>
              <a:t>           </a:t>
            </a:r>
            <a:r>
              <a:rPr kumimoji="1" lang="en-US" altLang="zh-CN" sz="2700" dirty="0">
                <a:latin typeface="Times New Roman" panose="02020603050405020304" pitchFamily="18" charset="0"/>
              </a:rPr>
              <a:t>×</a:t>
            </a:r>
            <a:r>
              <a:rPr kumimoji="1" lang="en-US" altLang="zh-CN" sz="27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zh-CN" altLang="en-US" sz="2700" b="1" dirty="0">
                <a:latin typeface="Times New Roman" panose="02020603050405020304" pitchFamily="18" charset="0"/>
                <a:ea typeface="楷体_GB2312" pitchFamily="49" charset="-122"/>
              </a:rPr>
              <a:t>体重（</a:t>
            </a:r>
            <a:r>
              <a:rPr kumimoji="1" lang="en-US" altLang="zh-CN" sz="2700" b="1" dirty="0">
                <a:latin typeface="Times New Roman" panose="02020603050405020304" pitchFamily="18" charset="0"/>
                <a:ea typeface="楷体_GB2312" pitchFamily="49" charset="-122"/>
              </a:rPr>
              <a:t>kg</a:t>
            </a:r>
            <a:r>
              <a:rPr kumimoji="1" lang="zh-CN" altLang="en-US" sz="2700" b="1" dirty="0">
                <a:latin typeface="Times New Roman" panose="02020603050405020304" pitchFamily="18" charset="0"/>
                <a:ea typeface="楷体_GB2312" pitchFamily="49" charset="-122"/>
              </a:rPr>
              <a:t>）－</a:t>
            </a:r>
            <a:r>
              <a:rPr kumimoji="1" lang="en-US" altLang="zh-CN" sz="2700" b="1" dirty="0">
                <a:latin typeface="Times New Roman" panose="02020603050405020304" pitchFamily="18" charset="0"/>
                <a:ea typeface="楷体_GB2312" pitchFamily="49" charset="-122"/>
              </a:rPr>
              <a:t>0.1529</a:t>
            </a:r>
            <a:endParaRPr kumimoji="1" lang="en-US" altLang="zh-CN" sz="27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kumimoji="1" lang="en-US" altLang="zh-CN" sz="1500" b="1" dirty="0">
                <a:latin typeface="Times New Roman" panose="02020603050405020304" pitchFamily="18" charset="0"/>
              </a:rPr>
              <a:t>   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40878" y="346784"/>
            <a:ext cx="325473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700" b="1" dirty="0" smtClean="0">
                <a:solidFill>
                  <a:srgbClr val="000000"/>
                </a:solidFill>
                <a:latin typeface="+mn-ea"/>
              </a:rPr>
              <a:t>简易法计算体表面积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872" y="1146413"/>
            <a:ext cx="4814888" cy="5711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TextBox 3"/>
          <p:cNvSpPr txBox="1"/>
          <p:nvPr/>
        </p:nvSpPr>
        <p:spPr>
          <a:xfrm>
            <a:off x="982638" y="368491"/>
            <a:ext cx="287626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/>
              <a:t>体表面积测算图</a:t>
            </a:r>
            <a:endParaRPr lang="zh-CN" altLang="en-US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72249" y="355743"/>
            <a:ext cx="6947918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kumimoji="1" lang="zh-CN" altLang="en-US" sz="2700" b="1" dirty="0" smtClean="0">
                <a:latin typeface="+mn-ea"/>
              </a:rPr>
              <a:t>我国人正常的基础代谢率平均值</a:t>
            </a:r>
            <a:r>
              <a:rPr kumimoji="1" lang="en-US" altLang="zh-CN" sz="2700" b="1" dirty="0" smtClean="0">
                <a:latin typeface="+mn-ea"/>
              </a:rPr>
              <a:t>〖</a:t>
            </a:r>
            <a:r>
              <a:rPr kumimoji="1" lang="en-US" altLang="zh-CN" sz="2700" b="1" dirty="0">
                <a:latin typeface="+mn-ea"/>
              </a:rPr>
              <a:t>kJ/</a:t>
            </a:r>
            <a:r>
              <a:rPr kumimoji="1" lang="zh-CN" altLang="en-US" sz="2700" b="1" dirty="0">
                <a:latin typeface="+mn-ea"/>
              </a:rPr>
              <a:t>（</a:t>
            </a:r>
            <a:r>
              <a:rPr kumimoji="1" lang="en-US" altLang="zh-CN" sz="2700" b="1" dirty="0">
                <a:latin typeface="+mn-ea"/>
              </a:rPr>
              <a:t>h</a:t>
            </a:r>
            <a:r>
              <a:rPr kumimoji="1" lang="zh-CN" altLang="en-US" sz="2700" b="1" dirty="0">
                <a:latin typeface="+mn-ea"/>
              </a:rPr>
              <a:t>）</a:t>
            </a:r>
            <a:r>
              <a:rPr kumimoji="1" lang="en-US" altLang="zh-CN" sz="2700" b="1" dirty="0" smtClean="0">
                <a:latin typeface="+mn-ea"/>
              </a:rPr>
              <a:t>〗</a:t>
            </a:r>
            <a:endParaRPr kumimoji="1" lang="en-US" altLang="zh-CN" sz="2700" dirty="0">
              <a:latin typeface="+mn-ea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796680" y="1747251"/>
            <a:ext cx="6743700" cy="1752600"/>
            <a:chOff x="0" y="442"/>
            <a:chExt cx="4017" cy="596"/>
          </a:xfrm>
        </p:grpSpPr>
        <p:sp>
          <p:nvSpPr>
            <p:cNvPr id="39943" name="Rectangle 4"/>
            <p:cNvSpPr>
              <a:spLocks noChangeArrowheads="1"/>
            </p:cNvSpPr>
            <p:nvPr/>
          </p:nvSpPr>
          <p:spPr bwMode="auto">
            <a:xfrm>
              <a:off x="43" y="442"/>
              <a:ext cx="3931" cy="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 eaLnBrk="1" hangingPunct="1">
                <a:spcBef>
                  <a:spcPct val="60000"/>
                </a:spcBef>
              </a:pPr>
              <a:r>
                <a:rPr kumimoji="1" lang="zh-CN" altLang="en-US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年龄（岁）  </a:t>
              </a:r>
              <a:r>
                <a:rPr kumimoji="1" lang="en-US" altLang="zh-CN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11</a:t>
              </a:r>
              <a:r>
                <a:rPr kumimoji="1" lang="zh-CN" altLang="en-US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～</a:t>
              </a:r>
              <a:r>
                <a:rPr kumimoji="1" lang="en-US" altLang="zh-CN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15    16</a:t>
              </a:r>
              <a:r>
                <a:rPr kumimoji="1" lang="zh-CN" altLang="en-US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～</a:t>
              </a:r>
              <a:r>
                <a:rPr kumimoji="1" lang="en-US" altLang="zh-CN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17    18</a:t>
              </a:r>
              <a:r>
                <a:rPr kumimoji="1" lang="zh-CN" altLang="en-US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～</a:t>
              </a:r>
              <a:r>
                <a:rPr kumimoji="1" lang="en-US" altLang="zh-CN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19    20</a:t>
              </a:r>
              <a:r>
                <a:rPr kumimoji="1" lang="zh-CN" altLang="en-US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～</a:t>
              </a:r>
              <a:r>
                <a:rPr kumimoji="1" lang="en-US" altLang="zh-CN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30    31</a:t>
              </a:r>
              <a:r>
                <a:rPr kumimoji="1" lang="zh-CN" altLang="en-US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～</a:t>
              </a:r>
              <a:r>
                <a:rPr kumimoji="1" lang="en-US" altLang="zh-CN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40    41</a:t>
              </a:r>
              <a:r>
                <a:rPr kumimoji="1" lang="zh-CN" altLang="en-US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～</a:t>
              </a:r>
              <a:r>
                <a:rPr kumimoji="1" lang="en-US" altLang="zh-CN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50    </a:t>
              </a:r>
              <a:r>
                <a:rPr kumimoji="1" lang="en-US" altLang="zh-CN" sz="1500" b="1" dirty="0" err="1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50</a:t>
              </a:r>
              <a:r>
                <a:rPr kumimoji="1" lang="zh-CN" altLang="en-US" sz="15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以上</a:t>
              </a:r>
              <a:endParaRPr kumimoji="1" lang="zh-CN" altLang="en-US" sz="1500" dirty="0">
                <a:solidFill>
                  <a:srgbClr val="CC3300"/>
                </a:solidFill>
                <a:latin typeface="Times New Roman" panose="02020603050405020304" pitchFamily="18" charset="0"/>
              </a:endParaRPr>
            </a:p>
            <a:p>
              <a:pPr algn="just" eaLnBrk="1" hangingPunct="1">
                <a:spcBef>
                  <a:spcPct val="60000"/>
                </a:spcBef>
              </a:pPr>
              <a:r>
                <a:rPr kumimoji="1" lang="zh-CN" altLang="en-US" sz="1800" b="1" dirty="0">
                  <a:latin typeface="Times New Roman" panose="02020603050405020304" pitchFamily="18" charset="0"/>
                  <a:ea typeface="楷体_GB2312" pitchFamily="49" charset="-122"/>
                </a:rPr>
                <a:t>男性       </a:t>
              </a:r>
              <a:r>
                <a:rPr kumimoji="1" lang="en-US" altLang="zh-CN" sz="1800" b="1" dirty="0">
                  <a:latin typeface="Times New Roman" panose="02020603050405020304" pitchFamily="18" charset="0"/>
                  <a:ea typeface="楷体_GB2312" pitchFamily="49" charset="-122"/>
                </a:rPr>
                <a:t>195.5</a:t>
              </a:r>
              <a:r>
                <a:rPr kumimoji="1" lang="en-US" altLang="zh-CN" sz="1800" dirty="0">
                  <a:latin typeface="Times New Roman" panose="02020603050405020304" pitchFamily="18" charset="0"/>
                  <a:ea typeface="楷体_GB2312" pitchFamily="49" charset="-122"/>
                </a:rPr>
                <a:t>     </a:t>
              </a:r>
              <a:r>
                <a:rPr kumimoji="1" lang="en-US" altLang="zh-CN" sz="1800" b="1" dirty="0">
                  <a:latin typeface="Times New Roman" panose="02020603050405020304" pitchFamily="18" charset="0"/>
                  <a:ea typeface="楷体_GB2312" pitchFamily="49" charset="-122"/>
                </a:rPr>
                <a:t> 193.4     166.2     157.8      158.6      154.0   149.0</a:t>
              </a:r>
              <a:endParaRPr kumimoji="1" lang="en-US" altLang="zh-CN" sz="1800" dirty="0">
                <a:latin typeface="Times New Roman" panose="02020603050405020304" pitchFamily="18" charset="0"/>
              </a:endParaRPr>
            </a:p>
            <a:p>
              <a:pPr algn="just" eaLnBrk="1" hangingPunct="1">
                <a:spcBef>
                  <a:spcPct val="60000"/>
                </a:spcBef>
              </a:pPr>
              <a:r>
                <a:rPr kumimoji="1" lang="zh-CN" altLang="en-US" sz="1800" b="1" dirty="0">
                  <a:latin typeface="Times New Roman" panose="02020603050405020304" pitchFamily="18" charset="0"/>
                  <a:ea typeface="楷体_GB2312" pitchFamily="49" charset="-122"/>
                </a:rPr>
                <a:t>女性       </a:t>
              </a:r>
              <a:r>
                <a:rPr kumimoji="1" lang="en-US" altLang="zh-CN" sz="1800" b="1" dirty="0">
                  <a:latin typeface="Times New Roman" panose="02020603050405020304" pitchFamily="18" charset="0"/>
                  <a:ea typeface="楷体_GB2312" pitchFamily="49" charset="-122"/>
                </a:rPr>
                <a:t>172.5      181.7     154.0     146.5     146.9      142.4    138.6</a:t>
              </a:r>
              <a:endParaRPr kumimoji="1" lang="en-US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39944" name="Rectangle 5"/>
            <p:cNvSpPr>
              <a:spLocks noChangeArrowheads="1"/>
            </p:cNvSpPr>
            <p:nvPr/>
          </p:nvSpPr>
          <p:spPr bwMode="auto">
            <a:xfrm>
              <a:off x="0" y="442"/>
              <a:ext cx="4017" cy="596"/>
            </a:xfrm>
            <a:prstGeom prst="rect">
              <a:avLst/>
            </a:prstGeom>
            <a:noFill/>
            <a:ln w="7">
              <a:noFill/>
              <a:miter lim="800000"/>
            </a:ln>
          </p:spPr>
          <p:txBody>
            <a:bodyPr wrap="none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39940" name="Line 7"/>
          <p:cNvSpPr>
            <a:spLocks noChangeShapeType="1"/>
          </p:cNvSpPr>
          <p:nvPr/>
        </p:nvSpPr>
        <p:spPr bwMode="auto">
          <a:xfrm>
            <a:off x="978846" y="1602787"/>
            <a:ext cx="634365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 lIns="68580" tIns="34290" rIns="68580" bIns="34290"/>
          <a:lstStyle/>
          <a:p>
            <a:endParaRPr lang="zh-CN" altLang="en-US"/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978846" y="2179051"/>
            <a:ext cx="634365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 lIns="68580" tIns="34290" rIns="68580" bIns="34290"/>
          <a:lstStyle/>
          <a:p>
            <a:endParaRPr lang="zh-CN" altLang="en-US"/>
          </a:p>
        </p:txBody>
      </p:sp>
      <p:sp>
        <p:nvSpPr>
          <p:cNvPr id="39942" name="Line 9"/>
          <p:cNvSpPr>
            <a:spLocks noChangeShapeType="1"/>
          </p:cNvSpPr>
          <p:nvPr/>
        </p:nvSpPr>
        <p:spPr bwMode="auto">
          <a:xfrm>
            <a:off x="870499" y="3476037"/>
            <a:ext cx="645795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83905" y="1193920"/>
            <a:ext cx="6669881" cy="34486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kumimoji="1" lang="zh-CN" altLang="en-US" sz="2400" b="1" dirty="0" smtClean="0">
                <a:latin typeface="+mn-ea"/>
              </a:rPr>
              <a:t>有</a:t>
            </a:r>
            <a:r>
              <a:rPr kumimoji="1" lang="zh-CN" altLang="en-US" sz="2400" b="1" dirty="0">
                <a:latin typeface="+mn-ea"/>
              </a:rPr>
              <a:t>助于诊断某些疾病</a:t>
            </a:r>
            <a:endParaRPr kumimoji="1" lang="zh-CN" altLang="en-US" sz="2400" dirty="0">
              <a:latin typeface="+mn-ea"/>
            </a:endParaRPr>
          </a:p>
          <a:p>
            <a:pPr algn="just" eaLnBrk="1" hangingPunct="1">
              <a:spcBef>
                <a:spcPct val="20000"/>
              </a:spcBef>
            </a:pPr>
            <a:r>
              <a:rPr kumimoji="1" lang="zh-CN" altLang="en-US" sz="2400" b="1" dirty="0">
                <a:latin typeface="+mn-ea"/>
              </a:rPr>
              <a:t>          甲低：</a:t>
            </a:r>
            <a:r>
              <a:rPr kumimoji="1" lang="en-US" altLang="zh-CN" sz="2400" b="1" dirty="0">
                <a:latin typeface="+mn-ea"/>
              </a:rPr>
              <a:t>-40</a:t>
            </a:r>
            <a:r>
              <a:rPr kumimoji="1" lang="zh-CN" altLang="en-US" sz="2400" b="1" dirty="0">
                <a:latin typeface="+mn-ea"/>
              </a:rPr>
              <a:t>％～ </a:t>
            </a:r>
            <a:r>
              <a:rPr kumimoji="1" lang="en-US" altLang="zh-CN" sz="2400" b="1" dirty="0">
                <a:latin typeface="+mn-ea"/>
              </a:rPr>
              <a:t>-20</a:t>
            </a:r>
            <a:r>
              <a:rPr kumimoji="1" lang="zh-CN" altLang="en-US" sz="2400" b="1" dirty="0">
                <a:latin typeface="+mn-ea"/>
              </a:rPr>
              <a:t>％</a:t>
            </a:r>
          </a:p>
          <a:p>
            <a:pPr algn="just" eaLnBrk="1" hangingPunct="1">
              <a:spcBef>
                <a:spcPct val="20000"/>
              </a:spcBef>
            </a:pPr>
            <a:r>
              <a:rPr kumimoji="1" lang="zh-CN" altLang="en-US" sz="2400" b="1" dirty="0">
                <a:latin typeface="+mn-ea"/>
              </a:rPr>
              <a:t>          甲亢： </a:t>
            </a:r>
            <a:r>
              <a:rPr kumimoji="1" lang="en-US" altLang="zh-CN" sz="2400" b="1" dirty="0">
                <a:latin typeface="+mn-ea"/>
              </a:rPr>
              <a:t>+25%</a:t>
            </a:r>
            <a:r>
              <a:rPr kumimoji="1" lang="zh-CN" altLang="en-US" sz="2400" b="1" dirty="0">
                <a:latin typeface="+mn-ea"/>
              </a:rPr>
              <a:t>～</a:t>
            </a:r>
            <a:r>
              <a:rPr kumimoji="1" lang="en-US" altLang="zh-CN" sz="2400" b="1" dirty="0">
                <a:latin typeface="+mn-ea"/>
              </a:rPr>
              <a:t>+80%  </a:t>
            </a:r>
          </a:p>
          <a:p>
            <a:pPr algn="just" eaLnBrk="1" hangingPunct="1">
              <a:spcBef>
                <a:spcPct val="20000"/>
              </a:spcBef>
            </a:pPr>
            <a:r>
              <a:rPr kumimoji="1" lang="en-US" altLang="zh-CN" sz="2700" b="1" dirty="0">
                <a:latin typeface="+mn-ea"/>
              </a:rPr>
              <a:t> </a:t>
            </a:r>
            <a:r>
              <a:rPr kumimoji="1" lang="zh-CN" altLang="en-US" sz="2400" b="1" dirty="0" smtClean="0">
                <a:latin typeface="+mn-ea"/>
              </a:rPr>
              <a:t>基</a:t>
            </a:r>
            <a:r>
              <a:rPr kumimoji="1" lang="zh-CN" altLang="en-US" sz="2400" b="1" dirty="0">
                <a:latin typeface="+mn-ea"/>
              </a:rPr>
              <a:t>础代谢</a:t>
            </a:r>
            <a:r>
              <a:rPr kumimoji="1" lang="zh-CN" altLang="en-US" sz="2400" b="1" dirty="0" smtClean="0">
                <a:latin typeface="+mn-ea"/>
              </a:rPr>
              <a:t>率：发</a:t>
            </a:r>
            <a:r>
              <a:rPr kumimoji="1" lang="zh-CN" altLang="en-US" sz="2400" b="1" dirty="0">
                <a:latin typeface="+mn-ea"/>
              </a:rPr>
              <a:t>热、糖尿病、红细胞增多症、白血病</a:t>
            </a:r>
            <a:r>
              <a:rPr kumimoji="1" lang="zh-CN" altLang="en-US" sz="2400" b="1" dirty="0" smtClean="0">
                <a:latin typeface="+mn-ea"/>
              </a:rPr>
              <a:t>、伴</a:t>
            </a:r>
            <a:r>
              <a:rPr kumimoji="1" lang="zh-CN" altLang="en-US" sz="2400" b="1" dirty="0">
                <a:latin typeface="+mn-ea"/>
              </a:rPr>
              <a:t>呼吸困难的心脏病等。</a:t>
            </a:r>
          </a:p>
          <a:p>
            <a:pPr algn="just" eaLnBrk="1" hangingPunct="1">
              <a:spcBef>
                <a:spcPct val="20000"/>
              </a:spcBef>
            </a:pPr>
            <a:r>
              <a:rPr kumimoji="1" lang="zh-CN" altLang="en-US" sz="2400" b="1" dirty="0">
                <a:latin typeface="+mn-ea"/>
              </a:rPr>
              <a:t> </a:t>
            </a:r>
            <a:endParaRPr kumimoji="1" lang="en-US" altLang="zh-CN" sz="2400" b="1" dirty="0" smtClean="0">
              <a:latin typeface="+mn-ea"/>
            </a:endParaRPr>
          </a:p>
          <a:p>
            <a:pPr algn="just" eaLnBrk="1" hangingPunct="1">
              <a:spcBef>
                <a:spcPct val="20000"/>
              </a:spcBef>
            </a:pPr>
            <a:r>
              <a:rPr kumimoji="1" lang="zh-CN" altLang="en-US" sz="2400" b="1" dirty="0" smtClean="0">
                <a:latin typeface="+mn-ea"/>
              </a:rPr>
              <a:t>基</a:t>
            </a:r>
            <a:r>
              <a:rPr kumimoji="1" lang="zh-CN" altLang="en-US" sz="2400" b="1" dirty="0">
                <a:latin typeface="+mn-ea"/>
              </a:rPr>
              <a:t>础代谢</a:t>
            </a:r>
            <a:r>
              <a:rPr kumimoji="1" lang="zh-CN" altLang="en-US" sz="2400" b="1" dirty="0" smtClean="0">
                <a:latin typeface="+mn-ea"/>
              </a:rPr>
              <a:t>率 ：阿</a:t>
            </a:r>
            <a:r>
              <a:rPr kumimoji="1" lang="zh-CN" altLang="en-US" sz="2400" b="1" dirty="0">
                <a:latin typeface="+mn-ea"/>
              </a:rPr>
              <a:t>狄森病、肾病综合征、病理性饥饿、垂体性肥胖等。</a:t>
            </a:r>
            <a:r>
              <a:rPr kumimoji="1" lang="zh-CN" altLang="en-US" sz="2400" dirty="0">
                <a:latin typeface="+mn-ea"/>
              </a:rPr>
              <a:t>        </a:t>
            </a:r>
          </a:p>
        </p:txBody>
      </p:sp>
      <p:sp>
        <p:nvSpPr>
          <p:cNvPr id="3" name="矩形 2"/>
          <p:cNvSpPr/>
          <p:nvPr/>
        </p:nvSpPr>
        <p:spPr>
          <a:xfrm>
            <a:off x="829102" y="315421"/>
            <a:ext cx="4094329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zh-CN" altLang="en-US" sz="2700" b="1" dirty="0" smtClean="0">
                <a:latin typeface="+mn-ea"/>
              </a:rPr>
              <a:t>基础代谢率的临床意义 </a:t>
            </a:r>
            <a:endParaRPr lang="zh-CN" altLang="en-US" dirty="0">
              <a:latin typeface="+mn-ea"/>
            </a:endParaRPr>
          </a:p>
        </p:txBody>
      </p:sp>
      <p:sp>
        <p:nvSpPr>
          <p:cNvPr id="4" name="上箭头 3"/>
          <p:cNvSpPr/>
          <p:nvPr/>
        </p:nvSpPr>
        <p:spPr>
          <a:xfrm>
            <a:off x="2275766" y="2481510"/>
            <a:ext cx="174009" cy="436728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2130760" y="3823691"/>
            <a:ext cx="174009" cy="38213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44606" y="1925235"/>
            <a:ext cx="2982036" cy="25622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just" eaLnBrk="1" hangingPunct="1">
              <a:defRPr/>
            </a:pPr>
            <a:r>
              <a:rPr kumimoji="1" lang="zh-CN" altLang="en-US" sz="2700" b="1" dirty="0" smtClean="0">
                <a:latin typeface="+mn-ea"/>
              </a:rPr>
              <a:t>（</a:t>
            </a:r>
            <a:r>
              <a:rPr kumimoji="1" lang="zh-CN" altLang="en-US" sz="2700" b="1" dirty="0">
                <a:latin typeface="+mn-ea"/>
              </a:rPr>
              <a:t>一</a:t>
            </a:r>
            <a:r>
              <a:rPr kumimoji="1" lang="zh-CN" altLang="en-US" sz="2700" b="1" dirty="0" smtClean="0">
                <a:latin typeface="+mn-ea"/>
              </a:rPr>
              <a:t>）体温的概念</a:t>
            </a:r>
            <a:endParaRPr kumimoji="1" lang="en-US" altLang="zh-CN" sz="2700" b="1" dirty="0">
              <a:latin typeface="+mn-ea"/>
            </a:endParaRPr>
          </a:p>
          <a:p>
            <a:pPr algn="just">
              <a:defRPr/>
            </a:pPr>
            <a:r>
              <a:rPr kumimoji="1" lang="zh-CN" altLang="en-US" sz="2700" b="1" dirty="0" smtClean="0">
                <a:latin typeface="+mn-ea"/>
              </a:rPr>
              <a:t>指</a:t>
            </a:r>
            <a:r>
              <a:rPr kumimoji="1" lang="zh-CN" altLang="en-US" sz="2700" b="1" dirty="0">
                <a:solidFill>
                  <a:srgbClr val="FF0000"/>
                </a:solidFill>
                <a:latin typeface="+mn-ea"/>
              </a:rPr>
              <a:t>机体深部</a:t>
            </a:r>
            <a:r>
              <a:rPr kumimoji="1" lang="zh-CN" altLang="en-US" sz="2700" b="1" dirty="0">
                <a:latin typeface="+mn-ea"/>
              </a:rPr>
              <a:t>平均温度，比较稳定</a:t>
            </a:r>
            <a:r>
              <a:rPr kumimoji="1" lang="zh-CN" altLang="en-US" sz="2700" b="1" dirty="0" smtClean="0">
                <a:latin typeface="+mn-ea"/>
              </a:rPr>
              <a:t>，变动范围不超过</a:t>
            </a:r>
            <a:r>
              <a:rPr kumimoji="1" lang="en-US" altLang="zh-CN" sz="2700" b="1" dirty="0" smtClean="0">
                <a:latin typeface="+mn-ea"/>
              </a:rPr>
              <a:t>1</a:t>
            </a:r>
            <a:r>
              <a:rPr kumimoji="1" lang="en-US" altLang="zh-CN" sz="2700" b="1" baseline="30000" dirty="0" smtClean="0">
                <a:latin typeface="+mn-ea"/>
              </a:rPr>
              <a:t>o</a:t>
            </a:r>
            <a:r>
              <a:rPr kumimoji="1" lang="en-US" altLang="zh-CN" sz="2700" b="1" dirty="0" smtClean="0">
                <a:latin typeface="+mn-ea"/>
              </a:rPr>
              <a:t>C</a:t>
            </a:r>
            <a:endParaRPr kumimoji="1" lang="zh-CN" altLang="en-US" sz="2700" b="1" dirty="0">
              <a:latin typeface="+mn-ea"/>
            </a:endParaRPr>
          </a:p>
          <a:p>
            <a:pPr algn="just" eaLnBrk="1" hangingPunct="1">
              <a:defRPr/>
            </a:pPr>
            <a:r>
              <a:rPr kumimoji="1" lang="zh-CN" altLang="en-US" sz="2700" b="1" dirty="0">
                <a:latin typeface="+mn-ea"/>
              </a:rPr>
              <a:t>             </a:t>
            </a:r>
          </a:p>
          <a:p>
            <a:pPr algn="just" eaLnBrk="1" hangingPunct="1">
              <a:defRPr/>
            </a:pPr>
            <a:r>
              <a:rPr kumimoji="1" lang="zh-CN" altLang="en-US" sz="2700" b="1" dirty="0">
                <a:latin typeface="+mn-ea"/>
              </a:rPr>
              <a:t>   </a:t>
            </a:r>
          </a:p>
        </p:txBody>
      </p:sp>
      <p:sp>
        <p:nvSpPr>
          <p:cNvPr id="3" name="矩形 2"/>
          <p:cNvSpPr/>
          <p:nvPr/>
        </p:nvSpPr>
        <p:spPr>
          <a:xfrm>
            <a:off x="1023584" y="178925"/>
            <a:ext cx="3574985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kumimoji="1" lang="zh-CN" altLang="en-US" sz="3300" b="1" dirty="0" smtClean="0">
                <a:solidFill>
                  <a:srgbClr val="000000"/>
                </a:solidFill>
                <a:latin typeface="微软雅黑" panose="020B0503020204020204" charset="-122"/>
              </a:rPr>
              <a:t>第二节 体温</a:t>
            </a:r>
            <a:endParaRPr kumimoji="1" lang="zh-CN" altLang="en-US" sz="330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8726" y="1255234"/>
            <a:ext cx="5629701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zh-CN" altLang="en-US" sz="3000" b="1" dirty="0" smtClean="0">
                <a:solidFill>
                  <a:srgbClr val="000000"/>
                </a:solidFill>
                <a:latin typeface="微软雅黑" panose="020B0503020204020204" charset="-122"/>
              </a:rPr>
              <a:t>一、人体正常体温及其生理变动</a:t>
            </a:r>
            <a:endParaRPr lang="zh-CN" altLang="en-US" dirty="0"/>
          </a:p>
        </p:txBody>
      </p:sp>
      <p:pic>
        <p:nvPicPr>
          <p:cNvPr id="5" name="Picture 4" descr="20047231043197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70807" y="2067951"/>
            <a:ext cx="3548412" cy="4789011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5170887"/>
            <a:ext cx="3186113" cy="9925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3000" b="1" dirty="0">
                <a:latin typeface="+mn-ea"/>
              </a:rPr>
              <a:t>常用方便的测定部位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即口腔及腋窝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439238" y="5031452"/>
            <a:ext cx="2122991" cy="6232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1800" b="1" dirty="0" smtClean="0">
                <a:solidFill>
                  <a:srgbClr val="FF0000"/>
                </a:solidFill>
                <a:latin typeface="+mn-ea"/>
              </a:rPr>
              <a:t>深</a:t>
            </a:r>
            <a:r>
              <a:rPr kumimoji="1" lang="zh-CN" altLang="en-US" sz="1800" b="1" dirty="0">
                <a:solidFill>
                  <a:srgbClr val="FF0000"/>
                </a:solidFill>
                <a:latin typeface="+mn-ea"/>
              </a:rPr>
              <a:t>部温度，数值高、稳定</a:t>
            </a:r>
            <a:r>
              <a:rPr kumimoji="1" lang="zh-CN" altLang="en-US" sz="1800" b="1" dirty="0" smtClean="0">
                <a:solidFill>
                  <a:srgbClr val="FF0000"/>
                </a:solidFill>
                <a:latin typeface="+mn-ea"/>
              </a:rPr>
              <a:t>、各</a:t>
            </a:r>
            <a:r>
              <a:rPr kumimoji="1" lang="zh-CN" altLang="en-US" sz="1800" b="1" dirty="0">
                <a:solidFill>
                  <a:srgbClr val="FF0000"/>
                </a:solidFill>
                <a:latin typeface="+mn-ea"/>
              </a:rPr>
              <a:t>部差异小</a:t>
            </a:r>
            <a:endParaRPr kumimoji="1" lang="zh-CN" altLang="en-US" sz="15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377821" y="3409373"/>
            <a:ext cx="2272353" cy="9002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1800" b="1" dirty="0">
                <a:solidFill>
                  <a:srgbClr val="FF0000"/>
                </a:solidFill>
                <a:latin typeface="+mn-ea"/>
              </a:rPr>
              <a:t>表层温度，数值低，不稳定，各部</a:t>
            </a:r>
            <a:r>
              <a:rPr kumimoji="1" lang="zh-CN" altLang="en-US" sz="1800" b="1" dirty="0" smtClean="0">
                <a:solidFill>
                  <a:srgbClr val="FF0000"/>
                </a:solidFill>
                <a:latin typeface="+mn-ea"/>
              </a:rPr>
              <a:t>差异大</a:t>
            </a:r>
            <a:r>
              <a:rPr kumimoji="1" lang="zh-CN" altLang="en-US" sz="1800" b="1" dirty="0">
                <a:solidFill>
                  <a:srgbClr val="FF0000"/>
                </a:solidFill>
                <a:latin typeface="+mn-ea"/>
              </a:rPr>
              <a:t>。</a:t>
            </a:r>
          </a:p>
          <a:p>
            <a:pPr eaLnBrk="1" hangingPunct="1"/>
            <a:endParaRPr kumimoji="1" lang="en-US" altLang="zh-CN" sz="1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475850" y="3908656"/>
            <a:ext cx="2110154" cy="300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1500" b="1" dirty="0" smtClean="0">
                <a:latin typeface="+mn-ea"/>
              </a:rPr>
              <a:t>皮</a:t>
            </a:r>
            <a:r>
              <a:rPr kumimoji="1" lang="zh-CN" altLang="en-US" sz="1500" b="1" dirty="0">
                <a:latin typeface="+mn-ea"/>
              </a:rPr>
              <a:t>肤</a:t>
            </a:r>
            <a:r>
              <a:rPr kumimoji="1" lang="zh-CN" altLang="en-US" sz="1500" b="1" dirty="0" smtClean="0">
                <a:latin typeface="+mn-ea"/>
              </a:rPr>
              <a:t>、皮</a:t>
            </a:r>
            <a:r>
              <a:rPr kumimoji="1" lang="zh-CN" altLang="en-US" sz="1500" b="1" dirty="0">
                <a:latin typeface="+mn-ea"/>
              </a:rPr>
              <a:t>下组织</a:t>
            </a:r>
            <a:r>
              <a:rPr kumimoji="1" lang="zh-CN" altLang="en-US" sz="1500" b="1" dirty="0" smtClean="0">
                <a:latin typeface="+mn-ea"/>
              </a:rPr>
              <a:t>、肌</a:t>
            </a:r>
            <a:r>
              <a:rPr kumimoji="1" lang="zh-CN" altLang="en-US" sz="1500" b="1" dirty="0">
                <a:latin typeface="+mn-ea"/>
              </a:rPr>
              <a:t>肉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549705" y="5641670"/>
            <a:ext cx="2120705" cy="3000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1500" b="1" dirty="0">
                <a:latin typeface="+mn-ea"/>
              </a:rPr>
              <a:t>心、肺、脑</a:t>
            </a:r>
            <a:r>
              <a:rPr kumimoji="1" lang="zh-CN" altLang="en-US" sz="1500" b="1" dirty="0" smtClean="0">
                <a:latin typeface="+mn-ea"/>
              </a:rPr>
              <a:t>、内</a:t>
            </a:r>
            <a:r>
              <a:rPr kumimoji="1" lang="zh-CN" altLang="en-US" sz="1500" b="1" dirty="0">
                <a:latin typeface="+mn-ea"/>
              </a:rPr>
              <a:t>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体温-正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7021" y="1064525"/>
            <a:ext cx="3674855" cy="5793475"/>
          </a:xfrm>
          <a:noFill/>
          <a:ln>
            <a:solidFill>
              <a:schemeClr val="accent1"/>
            </a:solidFill>
          </a:ln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4462818" y="1037231"/>
            <a:ext cx="2860042" cy="3808735"/>
          </a:xfrm>
          <a:prstGeom prst="rect">
            <a:avLst/>
          </a:prstGeom>
          <a:noFill/>
          <a:ln w="12700" cap="sq">
            <a:solidFill>
              <a:srgbClr val="00FFFF"/>
            </a:solidFill>
            <a:miter lim="800000"/>
            <a:headEnd type="none" w="sm" len="sm"/>
            <a:tailEnd type="none" w="sm" len="sm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kumimoji="1" lang="en-US" altLang="zh-CN" sz="2700" b="1" dirty="0" smtClean="0">
                <a:solidFill>
                  <a:srgbClr val="CC0066"/>
                </a:solidFill>
                <a:latin typeface="+mn-ea"/>
              </a:rPr>
              <a:t> </a:t>
            </a:r>
            <a:r>
              <a:rPr kumimoji="1" lang="zh-CN" altLang="en-US" sz="2700" b="1" dirty="0">
                <a:solidFill>
                  <a:srgbClr val="CC0066"/>
                </a:solidFill>
                <a:latin typeface="+mn-ea"/>
              </a:rPr>
              <a:t>正常值：</a:t>
            </a:r>
            <a:r>
              <a:rPr kumimoji="1" lang="zh-CN" altLang="en-US" sz="2700" b="1" dirty="0">
                <a:latin typeface="+mn-ea"/>
              </a:rPr>
              <a:t>    </a:t>
            </a: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肛温：</a:t>
            </a: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    </a:t>
            </a:r>
            <a:r>
              <a:rPr kumimoji="1" lang="en-US" altLang="zh-CN" sz="2700" b="1" dirty="0">
                <a:latin typeface="+mn-ea"/>
              </a:rPr>
              <a:t>36.9-37.90 </a:t>
            </a:r>
          </a:p>
          <a:p>
            <a:pPr eaLnBrk="1" hangingPunct="1"/>
            <a:endParaRPr kumimoji="1" lang="en-US" altLang="zh-CN" sz="2700" b="1" dirty="0">
              <a:latin typeface="+mn-ea"/>
            </a:endParaRP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口温：</a:t>
            </a: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    </a:t>
            </a:r>
            <a:r>
              <a:rPr kumimoji="1" lang="en-US" altLang="zh-CN" sz="2700" b="1" dirty="0">
                <a:latin typeface="+mn-ea"/>
              </a:rPr>
              <a:t>36.7-37.70 C</a:t>
            </a:r>
          </a:p>
          <a:p>
            <a:pPr eaLnBrk="1" hangingPunct="1"/>
            <a:r>
              <a:rPr kumimoji="1" lang="en-US" altLang="zh-CN" sz="2700" b="1" dirty="0">
                <a:latin typeface="+mn-ea"/>
              </a:rPr>
              <a:t>  </a:t>
            </a: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腋温：</a:t>
            </a: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   </a:t>
            </a:r>
            <a:r>
              <a:rPr kumimoji="1" lang="en-US" altLang="zh-CN" sz="2700" b="1" dirty="0">
                <a:latin typeface="+mn-ea"/>
              </a:rPr>
              <a:t>36.0-37.40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52" y="304801"/>
            <a:ext cx="5183981" cy="1179513"/>
          </a:xfrm>
        </p:spPr>
        <p:txBody>
          <a:bodyPr>
            <a:noAutofit/>
          </a:bodyPr>
          <a:lstStyle/>
          <a:p>
            <a:pPr eaLnBrk="1" hangingPunct="1"/>
            <a:r>
              <a:rPr kumimoji="1" lang="en-US" altLang="zh-CN" b="1" dirty="0" smtClean="0">
                <a:solidFill>
                  <a:srgbClr val="CC3300"/>
                </a:solidFill>
                <a:latin typeface="+mn-ea"/>
                <a:ea typeface="+mn-ea"/>
              </a:rPr>
              <a:t/>
            </a:r>
            <a:br>
              <a:rPr kumimoji="1" lang="en-US" altLang="zh-CN" b="1" dirty="0" smtClean="0">
                <a:solidFill>
                  <a:srgbClr val="CC3300"/>
                </a:solidFill>
                <a:latin typeface="+mn-ea"/>
                <a:ea typeface="+mn-ea"/>
              </a:rPr>
            </a:br>
            <a:r>
              <a:rPr kumimoji="1"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（二） 体温的生理变动</a:t>
            </a:r>
            <a:r>
              <a:rPr kumimoji="1" lang="zh-CN" altLang="en-US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kumimoji="1" lang="zh-CN" altLang="en-US" dirty="0" smtClean="0">
                <a:solidFill>
                  <a:schemeClr val="tx1"/>
                </a:solidFill>
                <a:latin typeface="+mn-ea"/>
                <a:ea typeface="+mn-ea"/>
              </a:rPr>
            </a:br>
            <a:endParaRPr kumimoji="1" lang="zh-CN" altLang="en-US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496" y="1229995"/>
            <a:ext cx="8214049" cy="152727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zh-CN" sz="2100" b="1" dirty="0">
                <a:latin typeface="+mn-ea"/>
              </a:rPr>
              <a:t>1.</a:t>
            </a:r>
            <a:r>
              <a:rPr lang="zh-CN" altLang="en-US" sz="2100" b="1" dirty="0">
                <a:latin typeface="+mn-ea"/>
              </a:rPr>
              <a:t>昼夜节</a:t>
            </a:r>
            <a:r>
              <a:rPr lang="zh-CN" altLang="en-US" sz="2100" b="1" dirty="0" smtClean="0">
                <a:latin typeface="+mn-ea"/>
              </a:rPr>
              <a:t>律</a:t>
            </a:r>
            <a:endParaRPr lang="en-US" altLang="zh-CN" sz="2100" b="1" dirty="0" smtClean="0">
              <a:latin typeface="+mn-ea"/>
            </a:endParaRPr>
          </a:p>
          <a:p>
            <a:pPr>
              <a:buNone/>
              <a:defRPr/>
            </a:pPr>
            <a:r>
              <a:rPr kumimoji="1" lang="zh-CN" altLang="en-US" sz="2100" b="1" dirty="0" smtClean="0">
                <a:latin typeface="+mn-ea"/>
              </a:rPr>
              <a:t>一般是清晨</a:t>
            </a:r>
            <a:r>
              <a:rPr kumimoji="1" lang="en-US" altLang="zh-CN" sz="2100" b="1" dirty="0" smtClean="0">
                <a:latin typeface="+mn-ea"/>
              </a:rPr>
              <a:t>2</a:t>
            </a:r>
            <a:r>
              <a:rPr kumimoji="1" lang="zh-CN" altLang="en-US" sz="2100" b="1" dirty="0" smtClean="0">
                <a:latin typeface="+mn-ea"/>
              </a:rPr>
              <a:t>～</a:t>
            </a:r>
            <a:r>
              <a:rPr kumimoji="1" lang="en-US" altLang="zh-CN" sz="2100" b="1" dirty="0" smtClean="0">
                <a:latin typeface="+mn-ea"/>
              </a:rPr>
              <a:t>6</a:t>
            </a:r>
            <a:r>
              <a:rPr kumimoji="1" lang="zh-CN" altLang="en-US" sz="2100" b="1" dirty="0" smtClean="0">
                <a:latin typeface="+mn-ea"/>
              </a:rPr>
              <a:t>时最低，下午</a:t>
            </a:r>
            <a:r>
              <a:rPr kumimoji="1" lang="en-US" altLang="zh-CN" sz="2100" b="1" dirty="0" smtClean="0">
                <a:latin typeface="+mn-ea"/>
              </a:rPr>
              <a:t>2</a:t>
            </a:r>
            <a:r>
              <a:rPr kumimoji="1" lang="zh-CN" altLang="en-US" sz="2100" b="1" dirty="0" smtClean="0">
                <a:latin typeface="+mn-ea"/>
              </a:rPr>
              <a:t>～</a:t>
            </a:r>
            <a:r>
              <a:rPr kumimoji="1" lang="en-US" altLang="zh-CN" sz="2100" b="1" dirty="0" smtClean="0">
                <a:latin typeface="+mn-ea"/>
              </a:rPr>
              <a:t>8</a:t>
            </a:r>
            <a:r>
              <a:rPr kumimoji="1" lang="zh-CN" altLang="en-US" sz="2100" b="1" dirty="0" smtClean="0">
                <a:latin typeface="+mn-ea"/>
              </a:rPr>
              <a:t>时最高，波动幅度一般不超过</a:t>
            </a:r>
            <a:r>
              <a:rPr kumimoji="1" lang="en-US" altLang="zh-CN" sz="2100" b="1" dirty="0" smtClean="0">
                <a:latin typeface="+mn-ea"/>
              </a:rPr>
              <a:t>1℃</a:t>
            </a:r>
            <a:endParaRPr kumimoji="1" lang="zh-CN" altLang="en-US" sz="2100" b="1" dirty="0" smtClean="0">
              <a:latin typeface="+mn-ea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sz="2100" b="1" dirty="0" smtClean="0">
                <a:latin typeface="+mn-ea"/>
              </a:rPr>
              <a:t> </a:t>
            </a:r>
            <a:endParaRPr lang="zh-CN" altLang="en-US" sz="2100" b="1" dirty="0">
              <a:latin typeface="+mn-ea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493294" y="2414590"/>
            <a:ext cx="6858000" cy="284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endParaRPr lang="zh-CN" altLang="en-US"/>
          </a:p>
        </p:txBody>
      </p:sp>
      <p:pic>
        <p:nvPicPr>
          <p:cNvPr id="5120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2917"/>
            <a:ext cx="9144000" cy="40350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6656" y="214313"/>
            <a:ext cx="2330053" cy="828675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+mn-ea"/>
                <a:ea typeface="+mn-ea"/>
              </a:rPr>
              <a:t>2.</a:t>
            </a:r>
            <a:r>
              <a:rPr lang="zh-CN" altLang="en-US" b="1" dirty="0" smtClean="0">
                <a:latin typeface="+mn-ea"/>
                <a:ea typeface="+mn-ea"/>
              </a:rPr>
              <a:t>性别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264694" y="2286001"/>
            <a:ext cx="6858000" cy="284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409154" y="1056299"/>
            <a:ext cx="8400738" cy="138037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kumimoji="1" lang="en-US" altLang="zh-CN" sz="2400" b="1" dirty="0">
                <a:latin typeface="+mn-ea"/>
              </a:rPr>
              <a:t>⑴</a:t>
            </a:r>
            <a:r>
              <a:rPr kumimoji="1" lang="zh-CN" altLang="en-US" sz="2400" b="1" dirty="0">
                <a:latin typeface="+mn-ea"/>
              </a:rPr>
              <a:t>成年女子体温平均比男子高</a:t>
            </a:r>
            <a:r>
              <a:rPr kumimoji="1" lang="en-US" altLang="zh-CN" sz="2400" b="1" dirty="0">
                <a:latin typeface="+mn-ea"/>
              </a:rPr>
              <a:t>0.3℃</a:t>
            </a:r>
            <a:r>
              <a:rPr kumimoji="1" lang="zh-CN" altLang="en-US" sz="2400" b="1" dirty="0">
                <a:latin typeface="+mn-ea"/>
              </a:rPr>
              <a:t>。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kumimoji="1" lang="zh-CN" altLang="en-US" sz="2400" b="1" dirty="0">
                <a:latin typeface="+mn-ea"/>
              </a:rPr>
              <a:t>⑵女子基础体温随月经周期而产生周期性变动。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kumimoji="1" lang="zh-CN" altLang="en-US" sz="2400" b="1" dirty="0">
                <a:latin typeface="+mn-ea"/>
              </a:rPr>
              <a:t>  排卵前日最低，排卵后升高 </a:t>
            </a:r>
            <a:r>
              <a:rPr kumimoji="1" lang="en-US" altLang="zh-CN" sz="2400" b="1" dirty="0">
                <a:latin typeface="+mn-ea"/>
              </a:rPr>
              <a:t>0.3</a:t>
            </a:r>
            <a:r>
              <a:rPr kumimoji="1" lang="zh-CN" altLang="en-US" sz="2400" b="1" dirty="0">
                <a:latin typeface="+mn-ea"/>
              </a:rPr>
              <a:t>～</a:t>
            </a:r>
            <a:r>
              <a:rPr kumimoji="1" lang="en-US" altLang="zh-CN" sz="2400" b="1" dirty="0">
                <a:latin typeface="+mn-ea"/>
              </a:rPr>
              <a:t>0.6℃</a:t>
            </a:r>
            <a:r>
              <a:rPr kumimoji="1" lang="en-US" altLang="zh-CN" sz="2400" dirty="0">
                <a:latin typeface="+mn-ea"/>
              </a:rPr>
              <a:t> </a:t>
            </a:r>
            <a:r>
              <a:rPr kumimoji="1" lang="zh-CN" altLang="en-US" sz="2400" b="1" dirty="0">
                <a:latin typeface="+mn-ea"/>
              </a:rPr>
              <a:t>。</a:t>
            </a:r>
          </a:p>
        </p:txBody>
      </p:sp>
      <p:pic>
        <p:nvPicPr>
          <p:cNvPr id="5222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781301"/>
            <a:ext cx="7543799" cy="4076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5160"/>
            <a:ext cx="8733680" cy="4836395"/>
          </a:xfrm>
        </p:spPr>
        <p:txBody>
          <a:bodyPr/>
          <a:lstStyle/>
          <a:p>
            <a:pPr>
              <a:buNone/>
            </a:pPr>
            <a:r>
              <a:rPr kumimoji="1" lang="en-US" altLang="zh-CN" b="1" dirty="0" smtClean="0">
                <a:latin typeface="+mn-ea"/>
              </a:rPr>
              <a:t>3.</a:t>
            </a:r>
            <a:r>
              <a:rPr kumimoji="1" lang="zh-CN" altLang="en-US" b="1" dirty="0" smtClean="0">
                <a:latin typeface="+mn-ea"/>
              </a:rPr>
              <a:t>年龄：</a:t>
            </a:r>
            <a:r>
              <a:rPr kumimoji="1" lang="zh-CN" altLang="en-US" sz="2400" b="1" dirty="0" smtClean="0">
                <a:latin typeface="+mn-ea"/>
              </a:rPr>
              <a:t>新生儿</a:t>
            </a:r>
            <a:r>
              <a:rPr kumimoji="1" lang="en-US" altLang="zh-CN" sz="2400" b="1" dirty="0" smtClean="0">
                <a:latin typeface="+mn-ea"/>
              </a:rPr>
              <a:t>(</a:t>
            </a:r>
            <a:r>
              <a:rPr kumimoji="1" lang="zh-CN" altLang="en-US" sz="2400" b="1" dirty="0" smtClean="0">
                <a:latin typeface="+mn-ea"/>
              </a:rPr>
              <a:t>早产儿</a:t>
            </a:r>
            <a:r>
              <a:rPr kumimoji="1" lang="en-US" altLang="zh-CN" sz="2400" b="1" dirty="0" smtClean="0">
                <a:latin typeface="+mn-ea"/>
              </a:rPr>
              <a:t>)</a:t>
            </a:r>
            <a:r>
              <a:rPr kumimoji="1" lang="zh-CN" altLang="en-US" sz="2400" b="1" dirty="0" smtClean="0">
                <a:latin typeface="+mn-ea"/>
              </a:rPr>
              <a:t>易受随环境温度影响，老年人体温偏低　</a:t>
            </a:r>
          </a:p>
          <a:p>
            <a:pPr eaLnBrk="1" hangingPunct="1">
              <a:buFontTx/>
              <a:buNone/>
            </a:pPr>
            <a:r>
              <a:rPr kumimoji="1" lang="en-US" altLang="zh-CN" b="1" dirty="0" smtClean="0">
                <a:latin typeface="+mn-ea"/>
              </a:rPr>
              <a:t>4.</a:t>
            </a:r>
            <a:r>
              <a:rPr kumimoji="1" lang="zh-CN" altLang="en-US" b="1" dirty="0" smtClean="0">
                <a:latin typeface="+mn-ea"/>
              </a:rPr>
              <a:t>肌肉活动</a:t>
            </a:r>
            <a:r>
              <a:rPr kumimoji="1" lang="en-US" altLang="zh-CN" b="1" dirty="0" smtClean="0">
                <a:latin typeface="+mn-ea"/>
              </a:rPr>
              <a:t>:</a:t>
            </a:r>
            <a:r>
              <a:rPr kumimoji="1" lang="zh-CN" altLang="en-US" sz="2400" b="1" dirty="0" smtClean="0">
                <a:latin typeface="+mn-ea"/>
              </a:rPr>
              <a:t>肌肉活动时，机体代谢增强，体温升高</a:t>
            </a:r>
            <a:endParaRPr kumimoji="1" lang="zh-CN" altLang="en-US" sz="2400" dirty="0" smtClean="0">
              <a:latin typeface="+mn-ea"/>
            </a:endParaRPr>
          </a:p>
          <a:p>
            <a:pPr eaLnBrk="1" hangingPunct="1">
              <a:buFontTx/>
              <a:buNone/>
            </a:pPr>
            <a:r>
              <a:rPr kumimoji="1" lang="en-US" altLang="zh-CN" b="1" dirty="0" smtClean="0">
                <a:latin typeface="+mn-ea"/>
              </a:rPr>
              <a:t>5.</a:t>
            </a:r>
            <a:r>
              <a:rPr kumimoji="1" lang="zh-CN" altLang="en-US" b="1" dirty="0" smtClean="0">
                <a:latin typeface="+mn-ea"/>
              </a:rPr>
              <a:t>环境温度、情绪变化、进食等</a:t>
            </a:r>
          </a:p>
          <a:p>
            <a:pPr eaLnBrk="1" hangingPunct="1"/>
            <a:endParaRPr lang="en-US" altLang="zh-CN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371600" y="1"/>
            <a:ext cx="662940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indent="-285750" algn="just">
              <a:tabLst>
                <a:tab pos="285750" algn="l"/>
              </a:tabLst>
            </a:pPr>
            <a:endParaRPr kumimoji="1" lang="zh-CN" altLang="zh-CN" sz="2700" dirty="0">
              <a:latin typeface="Times New Roman" panose="02020603050405020304" pitchFamily="18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95385" y="1685500"/>
            <a:ext cx="7572801" cy="2354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（</a:t>
            </a:r>
            <a:r>
              <a:rPr kumimoji="1" lang="zh-CN" altLang="en-US" sz="2700" b="1" dirty="0">
                <a:latin typeface="+mn-ea"/>
              </a:rPr>
              <a:t>一）产热过</a:t>
            </a:r>
            <a:r>
              <a:rPr kumimoji="1" lang="zh-CN" altLang="en-US" sz="2700" b="1" dirty="0" smtClean="0">
                <a:latin typeface="+mn-ea"/>
              </a:rPr>
              <a:t>程</a:t>
            </a:r>
            <a:endParaRPr kumimoji="1" lang="en-US" altLang="zh-CN" sz="2700" b="1" dirty="0" smtClean="0">
              <a:latin typeface="+mn-ea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kumimoji="1" lang="en-US" altLang="zh-CN" sz="2700" b="1" dirty="0" smtClean="0">
                <a:latin typeface="+mn-ea"/>
              </a:rPr>
              <a:t>1</a:t>
            </a:r>
            <a:r>
              <a:rPr kumimoji="1" lang="en-US" altLang="zh-CN" sz="2700" b="1" dirty="0">
                <a:latin typeface="+mn-ea"/>
              </a:rPr>
              <a:t>.</a:t>
            </a:r>
            <a:r>
              <a:rPr kumimoji="1" lang="zh-CN" altLang="en-US" sz="2700" b="1" dirty="0">
                <a:latin typeface="+mn-ea"/>
              </a:rPr>
              <a:t>主要产热器官</a:t>
            </a:r>
            <a:r>
              <a:rPr kumimoji="1" lang="zh-CN" altLang="en-US" sz="2700" b="1" dirty="0" smtClean="0">
                <a:latin typeface="+mn-ea"/>
              </a:rPr>
              <a:t>：内脏器官、骨骼肌、脑 </a:t>
            </a:r>
            <a:endParaRPr kumimoji="1" lang="zh-CN" altLang="en-US" sz="2700" b="1" dirty="0">
              <a:latin typeface="+mn-ea"/>
            </a:endParaRP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安</a:t>
            </a:r>
            <a:r>
              <a:rPr kumimoji="1" lang="zh-CN" altLang="en-US" sz="2700" b="1" dirty="0">
                <a:latin typeface="+mn-ea"/>
              </a:rPr>
              <a:t>静时：内脏器官 ，特别是肝脏</a:t>
            </a:r>
            <a:endParaRPr kumimoji="1" lang="zh-CN" altLang="en-US" sz="2700" dirty="0">
              <a:latin typeface="+mn-ea"/>
            </a:endParaRP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2700" b="1" dirty="0">
                <a:latin typeface="+mn-ea"/>
              </a:rPr>
              <a:t>运动或劳动时：骨骼肌 占</a:t>
            </a:r>
            <a:r>
              <a:rPr kumimoji="1" lang="en-US" altLang="zh-CN" sz="2700" b="1" dirty="0">
                <a:latin typeface="+mn-ea"/>
              </a:rPr>
              <a:t>90</a:t>
            </a:r>
            <a:r>
              <a:rPr kumimoji="1" lang="zh-CN" altLang="en-US" sz="2700" b="1" dirty="0">
                <a:latin typeface="+mn-ea"/>
              </a:rPr>
              <a:t>％</a:t>
            </a:r>
          </a:p>
        </p:txBody>
      </p:sp>
      <p:sp>
        <p:nvSpPr>
          <p:cNvPr id="4" name="矩形 3"/>
          <p:cNvSpPr/>
          <p:nvPr/>
        </p:nvSpPr>
        <p:spPr>
          <a:xfrm>
            <a:off x="798395" y="221773"/>
            <a:ext cx="5046259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en-US" altLang="zh-CN" sz="2700" b="1" dirty="0" smtClean="0">
                <a:solidFill>
                  <a:srgbClr val="BFBFBF"/>
                </a:solidFill>
                <a:latin typeface="+mn-ea"/>
                <a:cs typeface="Times New Roman" panose="02020603050405020304" pitchFamily="18" charset="0"/>
              </a:rPr>
              <a:t> </a:t>
            </a:r>
            <a:r>
              <a:rPr kumimoji="1" lang="zh-CN" altLang="en-US" sz="3300" b="1" dirty="0" smtClean="0">
                <a:solidFill>
                  <a:srgbClr val="000000"/>
                </a:solidFill>
                <a:latin typeface="+mn-ea"/>
              </a:rPr>
              <a:t>二、 机体的产热和散热</a:t>
            </a:r>
            <a:r>
              <a:rPr kumimoji="1" lang="zh-CN" altLang="en-US" sz="2700" b="1" dirty="0" smtClean="0">
                <a:solidFill>
                  <a:srgbClr val="000000"/>
                </a:solidFill>
                <a:latin typeface="+mn-ea"/>
              </a:rPr>
              <a:t> 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2102" y="378305"/>
            <a:ext cx="429348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kumimoji="1" lang="zh-CN" altLang="en-US" sz="2700" b="1" dirty="0" smtClean="0">
                <a:latin typeface="+mn-ea"/>
              </a:rPr>
              <a:t>一、机体能量的来源和去路</a:t>
            </a:r>
            <a:endParaRPr kumimoji="1" lang="en-US" altLang="zh-CN" sz="2700" b="1" dirty="0">
              <a:latin typeface="+mn-ea"/>
            </a:endParaRPr>
          </a:p>
        </p:txBody>
      </p:sp>
      <p:pic>
        <p:nvPicPr>
          <p:cNvPr id="5" name="图片 4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49" y="1267095"/>
            <a:ext cx="6898943" cy="5393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97261" y="1258225"/>
            <a:ext cx="8026820" cy="35086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kumimoji="1" lang="zh-CN" altLang="en-US" sz="2700" b="1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kumimoji="1" lang="en-US" altLang="zh-CN" sz="2700" b="1" dirty="0">
                <a:solidFill>
                  <a:srgbClr val="FF0000"/>
                </a:solidFill>
                <a:latin typeface="+mn-ea"/>
              </a:rPr>
              <a:t>1</a:t>
            </a:r>
            <a:r>
              <a:rPr kumimoji="1" lang="zh-CN" altLang="en-US" sz="2700" b="1" dirty="0">
                <a:solidFill>
                  <a:srgbClr val="FF0000"/>
                </a:solidFill>
                <a:latin typeface="+mn-ea"/>
              </a:rPr>
              <a:t>）寒战产热</a:t>
            </a:r>
            <a:r>
              <a:rPr kumimoji="1" lang="zh-CN" altLang="en-US" sz="2700" b="1" dirty="0" smtClean="0">
                <a:latin typeface="+mn-ea"/>
              </a:rPr>
              <a:t>： 寒冷性肌紧张</a:t>
            </a:r>
            <a:r>
              <a:rPr kumimoji="1" lang="en-US" altLang="zh-CN" sz="2700" b="1" dirty="0" smtClean="0">
                <a:latin typeface="+mn-ea"/>
              </a:rPr>
              <a:t>(</a:t>
            </a:r>
            <a:r>
              <a:rPr kumimoji="1" lang="zh-CN" altLang="en-US" sz="2700" b="1" dirty="0" smtClean="0">
                <a:latin typeface="+mn-ea"/>
              </a:rPr>
              <a:t>战栗前肌紧张</a:t>
            </a:r>
            <a:r>
              <a:rPr kumimoji="1" lang="en-US" altLang="zh-CN" sz="2700" b="1" dirty="0" smtClean="0">
                <a:latin typeface="+mn-ea"/>
              </a:rPr>
              <a:t>)</a:t>
            </a:r>
            <a:endParaRPr kumimoji="1" lang="zh-CN" altLang="en-US" sz="2700" b="1" dirty="0">
              <a:latin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骨</a:t>
            </a:r>
            <a:r>
              <a:rPr kumimoji="1" lang="zh-CN" altLang="en-US" sz="2700" b="1" dirty="0">
                <a:latin typeface="+mn-ea"/>
              </a:rPr>
              <a:t>骼肌紧张性增强的基础上发生的不随意</a:t>
            </a:r>
            <a:r>
              <a:rPr kumimoji="1" lang="zh-CN" altLang="en-US" sz="2700" b="1" dirty="0" smtClean="0">
                <a:latin typeface="+mn-ea"/>
              </a:rPr>
              <a:t>的节律性收缩</a:t>
            </a:r>
            <a:r>
              <a:rPr kumimoji="1" lang="en-US" altLang="zh-CN" sz="2700" b="1" dirty="0" smtClean="0">
                <a:latin typeface="+mn-ea"/>
              </a:rPr>
              <a:t>(</a:t>
            </a:r>
            <a:r>
              <a:rPr kumimoji="1" lang="zh-CN" altLang="en-US" sz="2700" b="1" dirty="0" smtClean="0">
                <a:latin typeface="+mn-ea"/>
              </a:rPr>
              <a:t>频率为</a:t>
            </a:r>
            <a:r>
              <a:rPr kumimoji="1" lang="en-US" altLang="zh-CN" sz="2700" b="1" dirty="0" smtClean="0">
                <a:latin typeface="+mn-ea"/>
              </a:rPr>
              <a:t>10-20</a:t>
            </a:r>
            <a:r>
              <a:rPr kumimoji="1" lang="zh-CN" altLang="en-US" sz="2700" b="1" dirty="0" smtClean="0">
                <a:latin typeface="+mn-ea"/>
              </a:rPr>
              <a:t>次</a:t>
            </a:r>
            <a:r>
              <a:rPr kumimoji="1" lang="en-US" altLang="zh-CN" sz="2700" b="1" dirty="0" smtClean="0">
                <a:latin typeface="+mn-ea"/>
              </a:rPr>
              <a:t>/</a:t>
            </a:r>
            <a:r>
              <a:rPr kumimoji="1" lang="zh-CN" altLang="en-US" sz="2700" b="1" dirty="0" smtClean="0">
                <a:latin typeface="+mn-ea"/>
              </a:rPr>
              <a:t>分</a:t>
            </a:r>
            <a:r>
              <a:rPr kumimoji="1" lang="en-US" altLang="zh-CN" sz="2700" b="1" dirty="0" smtClean="0">
                <a:latin typeface="+mn-ea"/>
              </a:rPr>
              <a:t>)</a:t>
            </a:r>
            <a:r>
              <a:rPr kumimoji="1" lang="zh-CN" altLang="en-US" sz="2700" b="1" dirty="0" smtClean="0">
                <a:latin typeface="+mn-ea"/>
              </a:rPr>
              <a:t>  </a:t>
            </a:r>
            <a:endParaRPr kumimoji="1" lang="en-US" altLang="zh-CN" sz="2700" b="1" dirty="0" smtClean="0">
              <a:latin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机</a:t>
            </a:r>
            <a:r>
              <a:rPr kumimoji="1" lang="zh-CN" altLang="en-US" sz="2700" b="1" dirty="0">
                <a:latin typeface="+mn-ea"/>
              </a:rPr>
              <a:t>制：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700" b="1" dirty="0">
                <a:latin typeface="+mn-ea"/>
              </a:rPr>
              <a:t> </a:t>
            </a:r>
            <a:r>
              <a:rPr kumimoji="1" lang="zh-CN" altLang="en-US" sz="2400" b="1" dirty="0" smtClean="0">
                <a:latin typeface="+mn-ea"/>
              </a:rPr>
              <a:t>冷</a:t>
            </a:r>
            <a:r>
              <a:rPr kumimoji="1" lang="zh-CN" altLang="en-US" sz="2400" b="1" dirty="0">
                <a:latin typeface="+mn-ea"/>
              </a:rPr>
              <a:t>感觉器 </a:t>
            </a:r>
            <a:r>
              <a:rPr kumimoji="1" lang="zh-CN" altLang="en-US" sz="2400" b="1" dirty="0">
                <a:latin typeface="+mn-ea"/>
                <a:sym typeface="Wingdings 3" panose="05040102010807070707" pitchFamily="18" charset="2"/>
              </a:rPr>
              <a:t> </a:t>
            </a:r>
            <a:r>
              <a:rPr kumimoji="1" lang="zh-CN" altLang="en-US" sz="2400" b="1" dirty="0" smtClean="0">
                <a:latin typeface="+mn-ea"/>
                <a:sym typeface="Wingdings 3" panose="05040102010807070707" pitchFamily="18" charset="2"/>
              </a:rPr>
              <a:t>  </a:t>
            </a:r>
            <a:r>
              <a:rPr kumimoji="1" lang="zh-CN" altLang="en-US" sz="2400" b="1" dirty="0" smtClean="0">
                <a:latin typeface="+mn-ea"/>
              </a:rPr>
              <a:t>传</a:t>
            </a:r>
            <a:r>
              <a:rPr kumimoji="1" lang="zh-CN" altLang="en-US" sz="2400" b="1" dirty="0">
                <a:latin typeface="+mn-ea"/>
              </a:rPr>
              <a:t>入神经 </a:t>
            </a:r>
            <a:r>
              <a:rPr kumimoji="1" lang="zh-CN" altLang="en-US" sz="2400" b="1" dirty="0">
                <a:latin typeface="+mn-ea"/>
                <a:sym typeface="Wingdings 3" panose="05040102010807070707" pitchFamily="18" charset="2"/>
              </a:rPr>
              <a:t> </a:t>
            </a:r>
            <a:r>
              <a:rPr kumimoji="1" lang="zh-CN" altLang="en-US" sz="2400" b="1" dirty="0" smtClean="0">
                <a:latin typeface="+mn-ea"/>
                <a:sym typeface="Wingdings 3" panose="05040102010807070707" pitchFamily="18" charset="2"/>
              </a:rPr>
              <a:t>  </a:t>
            </a:r>
            <a:r>
              <a:rPr kumimoji="1" lang="zh-CN" altLang="en-US" sz="2400" b="1" dirty="0" smtClean="0">
                <a:latin typeface="+mn-ea"/>
              </a:rPr>
              <a:t>战</a:t>
            </a:r>
            <a:r>
              <a:rPr kumimoji="1" lang="zh-CN" altLang="en-US" sz="2400" b="1" dirty="0">
                <a:latin typeface="+mn-ea"/>
              </a:rPr>
              <a:t>栗的初级运动中枢 </a:t>
            </a:r>
            <a:r>
              <a:rPr kumimoji="1" lang="zh-CN" altLang="en-US" sz="2400" b="1" dirty="0" smtClean="0">
                <a:latin typeface="+mn-ea"/>
              </a:rPr>
              <a:t>（</a:t>
            </a:r>
            <a:r>
              <a:rPr kumimoji="1" lang="zh-CN" altLang="en-US" sz="2400" b="1" dirty="0">
                <a:latin typeface="+mn-ea"/>
              </a:rPr>
              <a:t>下丘脑后部背外侧靠近第三脑室壁） </a:t>
            </a:r>
            <a:r>
              <a:rPr kumimoji="1" lang="zh-CN" altLang="en-US" sz="2400" b="1" dirty="0" smtClean="0">
                <a:latin typeface="+mn-ea"/>
                <a:sym typeface="Wingdings 3" panose="05040102010807070707" pitchFamily="18" charset="2"/>
              </a:rPr>
              <a:t>  </a:t>
            </a:r>
            <a:r>
              <a:rPr kumimoji="1" lang="zh-CN" altLang="en-US" sz="2400" b="1" dirty="0">
                <a:latin typeface="+mn-ea"/>
              </a:rPr>
              <a:t>脑干 </a:t>
            </a:r>
            <a:r>
              <a:rPr kumimoji="1" lang="zh-CN" altLang="en-US" sz="2400" b="1" dirty="0" smtClean="0">
                <a:latin typeface="+mn-ea"/>
              </a:rPr>
              <a:t>   前</a:t>
            </a:r>
            <a:r>
              <a:rPr kumimoji="1" lang="zh-CN" altLang="en-US" sz="2400" b="1" dirty="0">
                <a:latin typeface="+mn-ea"/>
              </a:rPr>
              <a:t>角运动神经元 </a:t>
            </a:r>
            <a:r>
              <a:rPr kumimoji="1" lang="zh-CN" altLang="en-US" sz="2400" b="1" dirty="0">
                <a:latin typeface="+mn-ea"/>
                <a:sym typeface="Wingdings 3" panose="05040102010807070707" pitchFamily="18" charset="2"/>
              </a:rPr>
              <a:t> </a:t>
            </a:r>
            <a:r>
              <a:rPr kumimoji="1" lang="zh-CN" altLang="en-US" sz="2400" b="1" dirty="0" smtClean="0">
                <a:latin typeface="+mn-ea"/>
                <a:sym typeface="Wingdings 3" panose="05040102010807070707" pitchFamily="18" charset="2"/>
              </a:rPr>
              <a:t>   </a:t>
            </a:r>
            <a:r>
              <a:rPr kumimoji="1" lang="zh-CN" altLang="en-US" sz="2400" b="1" dirty="0" smtClean="0">
                <a:latin typeface="+mn-ea"/>
              </a:rPr>
              <a:t>传</a:t>
            </a:r>
            <a:r>
              <a:rPr kumimoji="1" lang="zh-CN" altLang="en-US" sz="2400" b="1" dirty="0">
                <a:latin typeface="+mn-ea"/>
              </a:rPr>
              <a:t>出神</a:t>
            </a:r>
            <a:r>
              <a:rPr kumimoji="1" lang="zh-CN" altLang="en-US" sz="2400" b="1" dirty="0" smtClean="0">
                <a:latin typeface="+mn-ea"/>
              </a:rPr>
              <a:t>经</a:t>
            </a:r>
            <a:r>
              <a:rPr kumimoji="1" lang="zh-CN" altLang="en-US" sz="2400" b="1" dirty="0" smtClean="0">
                <a:latin typeface="+mn-ea"/>
                <a:sym typeface="Wingdings 3" panose="05040102010807070707" pitchFamily="18" charset="2"/>
              </a:rPr>
              <a:t>    </a:t>
            </a:r>
            <a:r>
              <a:rPr kumimoji="1" lang="zh-CN" altLang="en-US" sz="2400" b="1" dirty="0" smtClean="0">
                <a:latin typeface="+mn-ea"/>
              </a:rPr>
              <a:t>战</a:t>
            </a:r>
            <a:r>
              <a:rPr kumimoji="1" lang="zh-CN" altLang="en-US" sz="2400" b="1" dirty="0">
                <a:latin typeface="+mn-ea"/>
              </a:rPr>
              <a:t>栗</a:t>
            </a:r>
            <a:endParaRPr kumimoji="1" lang="zh-CN" altLang="en-US" sz="2400" dirty="0">
              <a:latin typeface="+mn-ea"/>
            </a:endParaRPr>
          </a:p>
          <a:p>
            <a:pPr>
              <a:spcBef>
                <a:spcPct val="20000"/>
              </a:spcBef>
              <a:defRPr/>
            </a:pPr>
            <a:r>
              <a:rPr kumimoji="1" lang="zh-CN" altLang="en-US" sz="2700" b="1" dirty="0">
                <a:latin typeface="+mn-ea"/>
              </a:rPr>
              <a:t>        </a:t>
            </a:r>
          </a:p>
        </p:txBody>
      </p:sp>
      <p:sp>
        <p:nvSpPr>
          <p:cNvPr id="3" name="矩形 2"/>
          <p:cNvSpPr/>
          <p:nvPr/>
        </p:nvSpPr>
        <p:spPr>
          <a:xfrm>
            <a:off x="879498" y="343096"/>
            <a:ext cx="3675442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en-US" altLang="zh-CN" sz="2700" b="1" dirty="0" smtClean="0">
                <a:solidFill>
                  <a:srgbClr val="000000"/>
                </a:solidFill>
                <a:latin typeface="+mn-ea"/>
              </a:rPr>
              <a:t>2.</a:t>
            </a:r>
            <a:r>
              <a:rPr kumimoji="1" lang="zh-CN" altLang="en-US" sz="2700" b="1" dirty="0" smtClean="0">
                <a:solidFill>
                  <a:srgbClr val="000000"/>
                </a:solidFill>
                <a:latin typeface="+mn-ea"/>
              </a:rPr>
              <a:t>机体的产热形式</a:t>
            </a:r>
            <a:endParaRPr lang="zh-CN" altLang="en-US" dirty="0">
              <a:latin typeface="+mn-ea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061574" y="3531112"/>
            <a:ext cx="349097" cy="2120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1804181" y="3188730"/>
            <a:ext cx="349097" cy="2120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3385649" y="3188730"/>
            <a:ext cx="349097" cy="2120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5026602" y="3512899"/>
            <a:ext cx="349097" cy="2120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591779" y="3552528"/>
            <a:ext cx="349097" cy="2120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1455084" y="3872306"/>
            <a:ext cx="349097" cy="2120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491" y="1331132"/>
            <a:ext cx="803511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3000" b="1" dirty="0" smtClean="0">
                <a:latin typeface="+mn-ea"/>
              </a:rPr>
              <a:t>特点：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000" b="1" dirty="0" smtClean="0">
                <a:latin typeface="+mn-ea"/>
              </a:rPr>
              <a:t>  屈肌和伸肌同时收缩，不做外功，产热量增加很高，代谢率增加</a:t>
            </a:r>
            <a:r>
              <a:rPr lang="en-US" altLang="zh-CN" sz="3000" b="1" dirty="0" smtClean="0">
                <a:latin typeface="+mn-ea"/>
              </a:rPr>
              <a:t>4~5</a:t>
            </a:r>
            <a:r>
              <a:rPr lang="zh-CN" altLang="en-US" sz="3000" b="1" dirty="0" smtClean="0">
                <a:latin typeface="+mn-ea"/>
              </a:rPr>
              <a:t>倍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000" b="1" dirty="0" smtClean="0">
                <a:latin typeface="+mn-ea"/>
              </a:rPr>
              <a:t>意义：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000" b="1" dirty="0" smtClean="0">
                <a:latin typeface="+mn-ea"/>
              </a:rPr>
              <a:t>   有利于维持机体在寒冷环境中的体热平衡。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84" y="1241947"/>
            <a:ext cx="8076063" cy="489168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1" lang="en-US" altLang="zh-CN" b="1" dirty="0" smtClean="0">
                <a:latin typeface="+mn-ea"/>
              </a:rPr>
              <a:t>---</a:t>
            </a:r>
            <a:r>
              <a:rPr kumimoji="1" lang="zh-CN" altLang="en-US" b="1" dirty="0">
                <a:latin typeface="+mn-ea"/>
              </a:rPr>
              <a:t>又称代谢产热（能量代谢的多环节），细胞水平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zh-CN" altLang="en-US" sz="2400" dirty="0" smtClean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2400" b="1" dirty="0" smtClean="0">
                <a:latin typeface="+mn-ea"/>
              </a:rPr>
              <a:t>产热特点：</a:t>
            </a:r>
            <a:r>
              <a:rPr kumimoji="1" lang="zh-CN" altLang="en-US" sz="2400" b="1" dirty="0" smtClean="0">
                <a:latin typeface="+mn-ea"/>
              </a:rPr>
              <a:t>褐色脂肪组织产热量占</a:t>
            </a:r>
            <a:r>
              <a:rPr kumimoji="1" lang="en-US" altLang="zh-CN" sz="2400" b="1" dirty="0" smtClean="0">
                <a:latin typeface="+mn-ea"/>
              </a:rPr>
              <a:t>70%</a:t>
            </a:r>
            <a:r>
              <a:rPr kumimoji="1" lang="zh-CN" altLang="en-US" sz="2400" b="1" dirty="0" smtClean="0">
                <a:latin typeface="+mn-ea"/>
              </a:rPr>
              <a:t>，</a:t>
            </a:r>
            <a:r>
              <a:rPr lang="zh-CN" altLang="en-US" sz="2400" b="1" dirty="0" smtClean="0">
                <a:latin typeface="+mn-ea"/>
              </a:rPr>
              <a:t>耗氧量多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2400" b="1" dirty="0" smtClean="0">
                <a:latin typeface="+mn-ea"/>
              </a:rPr>
              <a:t>    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（ 新生儿不发生寒战，非寒战产热对其更重要）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1" lang="zh-CN" altLang="en-US" sz="2400" b="1" dirty="0" smtClean="0">
                <a:latin typeface="+mn-ea"/>
              </a:rPr>
              <a:t>褐色脂肪所在部位：腹股沟、腋窝、肩胛下区、颈部大血管        周围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1" lang="zh-CN" altLang="en-US" sz="2400" b="1" dirty="0" smtClean="0">
                <a:latin typeface="+mn-ea"/>
              </a:rPr>
              <a:t>           </a:t>
            </a:r>
            <a:endParaRPr lang="zh-CN" altLang="en-US" sz="2400" b="1" dirty="0" smtClean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2400" b="1" dirty="0">
                <a:latin typeface="+mn-ea"/>
              </a:rPr>
              <a:t>    </a:t>
            </a:r>
          </a:p>
        </p:txBody>
      </p:sp>
      <p:sp>
        <p:nvSpPr>
          <p:cNvPr id="3" name="矩形 2"/>
          <p:cNvSpPr/>
          <p:nvPr/>
        </p:nvSpPr>
        <p:spPr>
          <a:xfrm>
            <a:off x="797328" y="383877"/>
            <a:ext cx="3082049" cy="4431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1450" indent="-171450" defTabSz="685324">
              <a:lnSpc>
                <a:spcPct val="90000"/>
              </a:lnSpc>
              <a:spcBef>
                <a:spcPts val="750"/>
              </a:spcBef>
              <a:defRPr/>
            </a:pPr>
            <a:r>
              <a:rPr kumimoji="1" lang="zh-CN" altLang="en-US" sz="2700" b="1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kumimoji="1" lang="en-US" altLang="zh-CN" sz="2700" b="1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kumimoji="1" lang="zh-CN" altLang="en-US" sz="2700" b="1" dirty="0" smtClean="0">
                <a:solidFill>
                  <a:srgbClr val="FF0000"/>
                </a:solidFill>
                <a:latin typeface="+mn-ea"/>
              </a:rPr>
              <a:t>）非寒战产热 </a:t>
            </a:r>
            <a:endParaRPr kumimoji="1" lang="zh-CN" altLang="en-US" sz="27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416845" y="249239"/>
            <a:ext cx="138564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endParaRPr kumimoji="1" lang="zh-CN" altLang="zh-CN" sz="1800" dirty="0">
              <a:latin typeface="Times New Roman" panose="02020603050405020304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66133" y="1191905"/>
            <a:ext cx="8700447" cy="43904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just" eaLnBrk="1" hangingPunct="1">
              <a:spcBef>
                <a:spcPct val="2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人</a:t>
            </a:r>
            <a:r>
              <a:rPr kumimoji="1" lang="zh-CN" altLang="en-US" sz="2700" b="1" dirty="0">
                <a:latin typeface="+mn-ea"/>
              </a:rPr>
              <a:t>体主要散热部位是</a:t>
            </a:r>
            <a:r>
              <a:rPr kumimoji="1" lang="zh-CN" altLang="en-US" sz="2700" b="1" dirty="0">
                <a:solidFill>
                  <a:srgbClr val="FF0000"/>
                </a:solidFill>
                <a:latin typeface="+mn-ea"/>
              </a:rPr>
              <a:t>皮肤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en-US" altLang="zh-CN" sz="2700" b="1" dirty="0">
                <a:latin typeface="+mn-ea"/>
              </a:rPr>
              <a:t>1</a:t>
            </a:r>
            <a:r>
              <a:rPr kumimoji="1" lang="zh-CN" altLang="en-US" sz="2700" b="1" dirty="0">
                <a:latin typeface="+mn-ea"/>
              </a:rPr>
              <a:t>、皮肤散热方式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en-US" altLang="zh-CN" sz="2700" b="1" dirty="0">
                <a:solidFill>
                  <a:srgbClr val="FF0000"/>
                </a:solidFill>
                <a:latin typeface="+mn-ea"/>
              </a:rPr>
              <a:t>(1) </a:t>
            </a:r>
            <a:r>
              <a:rPr kumimoji="1" lang="zh-CN" altLang="en-US" sz="2700" b="1" dirty="0">
                <a:solidFill>
                  <a:srgbClr val="FF0000"/>
                </a:solidFill>
                <a:latin typeface="+mn-ea"/>
              </a:rPr>
              <a:t>辐射散热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是</a:t>
            </a:r>
            <a:r>
              <a:rPr kumimoji="1" lang="zh-CN" altLang="en-US" sz="2700" b="1" dirty="0">
                <a:latin typeface="+mn-ea"/>
              </a:rPr>
              <a:t>机体以发射红外线的形式将热传给</a:t>
            </a:r>
            <a:r>
              <a:rPr kumimoji="1" lang="zh-CN" altLang="en-US" sz="2700" b="1" dirty="0" smtClean="0">
                <a:latin typeface="+mn-ea"/>
              </a:rPr>
              <a:t>外界</a:t>
            </a:r>
            <a:r>
              <a:rPr kumimoji="1" lang="zh-CN" altLang="en-US" sz="2700" b="1" dirty="0">
                <a:latin typeface="+mn-ea"/>
              </a:rPr>
              <a:t>较冷物体的一种散热方式。</a:t>
            </a:r>
            <a:endParaRPr kumimoji="1" lang="zh-CN" altLang="en-US" sz="2700" dirty="0">
              <a:latin typeface="+mn-ea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*</a:t>
            </a:r>
            <a:r>
              <a:rPr kumimoji="1" lang="zh-CN" altLang="en-US" sz="2700" b="1" dirty="0">
                <a:latin typeface="+mn-ea"/>
              </a:rPr>
              <a:t>条件：体表温度高于环境温</a:t>
            </a:r>
            <a:r>
              <a:rPr kumimoji="1" lang="zh-CN" altLang="en-US" sz="2700" b="1" dirty="0" smtClean="0">
                <a:latin typeface="+mn-ea"/>
              </a:rPr>
              <a:t>度</a:t>
            </a:r>
            <a:endParaRPr kumimoji="1" lang="en-US" altLang="zh-CN" sz="2700" b="1" dirty="0" smtClean="0">
              <a:latin typeface="+mn-ea"/>
            </a:endParaRPr>
          </a:p>
          <a:p>
            <a:pPr algn="just">
              <a:spcBef>
                <a:spcPct val="2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*</a:t>
            </a:r>
            <a:r>
              <a:rPr kumimoji="1" lang="zh-CN" altLang="en-US" sz="2700" b="1" dirty="0">
                <a:latin typeface="+mn-ea"/>
              </a:rPr>
              <a:t>影响因素</a:t>
            </a:r>
            <a:r>
              <a:rPr kumimoji="1" lang="zh-CN" altLang="en-US" sz="2700" b="1" dirty="0">
                <a:solidFill>
                  <a:srgbClr val="CC3300"/>
                </a:solidFill>
                <a:latin typeface="+mn-ea"/>
              </a:rPr>
              <a:t>   </a:t>
            </a:r>
            <a:r>
              <a:rPr kumimoji="1" lang="zh-CN" altLang="en-US" sz="2700" b="1" dirty="0">
                <a:latin typeface="+mn-ea"/>
              </a:rPr>
              <a:t>体表温度与环境温度</a:t>
            </a:r>
            <a:r>
              <a:rPr kumimoji="1" lang="zh-CN" altLang="en-US" sz="2700" b="1" dirty="0" smtClean="0">
                <a:latin typeface="+mn-ea"/>
              </a:rPr>
              <a:t>差</a:t>
            </a:r>
            <a:endParaRPr kumimoji="1" lang="en-US" altLang="zh-CN" sz="2700" b="1" dirty="0" smtClean="0">
              <a:latin typeface="+mn-ea"/>
            </a:endParaRPr>
          </a:p>
          <a:p>
            <a:pPr algn="just">
              <a:spcBef>
                <a:spcPct val="20000"/>
              </a:spcBef>
              <a:defRPr/>
            </a:pPr>
            <a:r>
              <a:rPr kumimoji="1" lang="en-US" altLang="zh-CN" sz="2700" b="1" dirty="0" smtClean="0">
                <a:latin typeface="+mn-ea"/>
              </a:rPr>
              <a:t>                  </a:t>
            </a:r>
            <a:r>
              <a:rPr kumimoji="1" lang="zh-CN" altLang="en-US" sz="2700" b="1" dirty="0" smtClean="0">
                <a:latin typeface="+mn-ea"/>
              </a:rPr>
              <a:t>有效辐射面积</a:t>
            </a:r>
            <a:endParaRPr kumimoji="1" lang="zh-CN" altLang="en-US" sz="2700" b="1" dirty="0">
              <a:latin typeface="+mn-ea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kumimoji="1" lang="zh-CN" altLang="en-US" sz="2700" b="1" dirty="0">
                <a:latin typeface="+mn-ea"/>
              </a:rPr>
              <a:t>                   </a:t>
            </a:r>
          </a:p>
        </p:txBody>
      </p:sp>
      <p:sp>
        <p:nvSpPr>
          <p:cNvPr id="60420" name="AutoShape 7"/>
          <p:cNvSpPr/>
          <p:nvPr/>
        </p:nvSpPr>
        <p:spPr bwMode="auto">
          <a:xfrm>
            <a:off x="1994867" y="4144015"/>
            <a:ext cx="108347" cy="792163"/>
          </a:xfrm>
          <a:prstGeom prst="leftBrace">
            <a:avLst>
              <a:gd name="adj1" fmla="val 4569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68580" tIns="34290" rIns="68580" bIns="34290" anchor="ctr"/>
          <a:lstStyle/>
          <a:p>
            <a:pPr eaLnBrk="1" hangingPunct="1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59205" y="300252"/>
            <a:ext cx="340913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kumimoji="1" lang="zh-CN" altLang="en-US" sz="2700" b="1" dirty="0" smtClean="0">
                <a:solidFill>
                  <a:srgbClr val="000000"/>
                </a:solidFill>
                <a:latin typeface="微软雅黑" panose="020B0503020204020204" charset="-122"/>
              </a:rPr>
              <a:t>（二）散热过程</a:t>
            </a:r>
            <a:endParaRPr kumimoji="1" lang="zh-CN" altLang="en-US" sz="270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ChangeArrowheads="1"/>
          </p:cNvSpPr>
          <p:nvPr/>
        </p:nvSpPr>
        <p:spPr bwMode="auto">
          <a:xfrm>
            <a:off x="471204" y="1210766"/>
            <a:ext cx="7502501" cy="4639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just" eaLnBrk="1" hangingPunct="1">
              <a:defRPr/>
            </a:pPr>
            <a:r>
              <a:rPr kumimoji="1" lang="en-US" altLang="zh-CN" sz="2700" b="1" dirty="0">
                <a:latin typeface="+mn-ea"/>
              </a:rPr>
              <a:t> </a:t>
            </a:r>
            <a:r>
              <a:rPr kumimoji="1" lang="en-US" altLang="zh-CN" sz="2700" b="1" dirty="0">
                <a:solidFill>
                  <a:srgbClr val="FF0000"/>
                </a:solidFill>
                <a:latin typeface="+mn-ea"/>
              </a:rPr>
              <a:t>(2)</a:t>
            </a:r>
            <a:r>
              <a:rPr kumimoji="1" lang="zh-CN" altLang="en-US" sz="2700" b="1" dirty="0">
                <a:solidFill>
                  <a:srgbClr val="FF0000"/>
                </a:solidFill>
                <a:latin typeface="+mn-ea"/>
              </a:rPr>
              <a:t>传导散热</a:t>
            </a:r>
          </a:p>
          <a:p>
            <a:pPr algn="just">
              <a:defRPr/>
            </a:pPr>
            <a:r>
              <a:rPr kumimoji="1" lang="zh-CN" altLang="en-US" sz="2700" b="1" dirty="0" smtClean="0">
                <a:latin typeface="+mn-ea"/>
              </a:rPr>
              <a:t>是</a:t>
            </a:r>
            <a:r>
              <a:rPr kumimoji="1" lang="zh-CN" altLang="en-US" sz="2700" b="1" dirty="0">
                <a:latin typeface="+mn-ea"/>
              </a:rPr>
              <a:t>指机体将热量直接传给与机体接</a:t>
            </a:r>
            <a:r>
              <a:rPr kumimoji="1" lang="zh-CN" altLang="en-US" sz="2700" b="1" dirty="0" smtClean="0">
                <a:latin typeface="+mn-ea"/>
              </a:rPr>
              <a:t>触的</a:t>
            </a:r>
            <a:r>
              <a:rPr kumimoji="1" lang="zh-CN" altLang="en-US" sz="2700" b="1" dirty="0">
                <a:latin typeface="+mn-ea"/>
              </a:rPr>
              <a:t>温度较低的物体的一种散热方式。</a:t>
            </a:r>
          </a:p>
          <a:p>
            <a:pPr eaLnBrk="1" hangingPunct="1">
              <a:defRPr/>
            </a:pPr>
            <a:endParaRPr kumimoji="1" lang="en-US" altLang="zh-CN" sz="2700" b="1" dirty="0" smtClean="0">
              <a:latin typeface="+mn-ea"/>
            </a:endParaRPr>
          </a:p>
          <a:p>
            <a:pPr eaLnBrk="1" hangingPunct="1">
              <a:defRPr/>
            </a:pPr>
            <a:r>
              <a:rPr kumimoji="1" lang="zh-CN" altLang="en-US" sz="2700" b="1" dirty="0" smtClean="0">
                <a:latin typeface="+mn-ea"/>
              </a:rPr>
              <a:t>*</a:t>
            </a:r>
            <a:r>
              <a:rPr kumimoji="1" lang="zh-CN" altLang="en-US" sz="2700" b="1" dirty="0">
                <a:latin typeface="+mn-ea"/>
              </a:rPr>
              <a:t>影响因素：  </a:t>
            </a:r>
            <a:r>
              <a:rPr kumimoji="1" lang="zh-CN" altLang="en-US" sz="2700" b="1" dirty="0" smtClean="0">
                <a:latin typeface="+mn-ea"/>
              </a:rPr>
              <a:t>  温</a:t>
            </a:r>
            <a:r>
              <a:rPr kumimoji="1" lang="zh-CN" altLang="en-US" sz="2700" b="1" dirty="0">
                <a:latin typeface="+mn-ea"/>
              </a:rPr>
              <a:t>度差</a:t>
            </a:r>
          </a:p>
          <a:p>
            <a:pPr eaLnBrk="1" hangingPunct="1">
              <a:defRPr/>
            </a:pPr>
            <a:r>
              <a:rPr kumimoji="1" lang="zh-CN" altLang="en-US" sz="2700" b="1" dirty="0">
                <a:latin typeface="+mn-ea"/>
              </a:rPr>
              <a:t>                 </a:t>
            </a:r>
            <a:r>
              <a:rPr kumimoji="1" lang="zh-CN" altLang="en-US" sz="2700" b="1" dirty="0" smtClean="0">
                <a:latin typeface="+mn-ea"/>
              </a:rPr>
              <a:t>    接</a:t>
            </a:r>
            <a:r>
              <a:rPr kumimoji="1" lang="zh-CN" altLang="en-US" sz="2700" b="1" dirty="0">
                <a:latin typeface="+mn-ea"/>
              </a:rPr>
              <a:t>触面积</a:t>
            </a:r>
          </a:p>
          <a:p>
            <a:pPr eaLnBrk="1" hangingPunct="1">
              <a:defRPr/>
            </a:pPr>
            <a:r>
              <a:rPr kumimoji="1" lang="zh-CN" altLang="en-US" sz="2700" b="1" dirty="0">
                <a:latin typeface="+mn-ea"/>
              </a:rPr>
              <a:t>                 </a:t>
            </a:r>
            <a:r>
              <a:rPr kumimoji="1" lang="zh-CN" altLang="en-US" sz="2700" b="1" dirty="0" smtClean="0">
                <a:latin typeface="+mn-ea"/>
              </a:rPr>
              <a:t>    导</a:t>
            </a:r>
            <a:r>
              <a:rPr kumimoji="1" lang="zh-CN" altLang="en-US" sz="2700" b="1" dirty="0">
                <a:latin typeface="+mn-ea"/>
              </a:rPr>
              <a:t>热性能</a:t>
            </a:r>
          </a:p>
          <a:p>
            <a:pPr>
              <a:defRPr/>
            </a:pPr>
            <a:r>
              <a:rPr kumimoji="1" lang="zh-CN" altLang="en-US" sz="2700" b="1" dirty="0" smtClean="0">
                <a:latin typeface="+mn-ea"/>
              </a:rPr>
              <a:t>*临</a:t>
            </a:r>
            <a:r>
              <a:rPr kumimoji="1" lang="zh-CN" altLang="en-US" sz="2700" b="1" dirty="0">
                <a:latin typeface="+mn-ea"/>
              </a:rPr>
              <a:t>床应用</a:t>
            </a:r>
            <a:r>
              <a:rPr kumimoji="1" lang="zh-CN" altLang="en-US" sz="2700" b="1" dirty="0" smtClean="0">
                <a:latin typeface="+mn-ea"/>
              </a:rPr>
              <a:t>：水的比热大，导热性能好，用冰帽、 冰袋等给高热病人降温</a:t>
            </a:r>
            <a:endParaRPr kumimoji="1" lang="zh-CN" altLang="en-US" sz="2700" b="1" dirty="0">
              <a:latin typeface="+mn-ea"/>
            </a:endParaRPr>
          </a:p>
          <a:p>
            <a:pPr eaLnBrk="1" hangingPunct="1">
              <a:defRPr/>
            </a:pPr>
            <a:r>
              <a:rPr kumimoji="1" lang="zh-CN" altLang="en-US" sz="2700" b="1" dirty="0">
                <a:latin typeface="+mn-ea"/>
              </a:rPr>
              <a:t>       </a:t>
            </a:r>
          </a:p>
          <a:p>
            <a:pPr eaLnBrk="1" hangingPunct="1">
              <a:defRPr/>
            </a:pPr>
            <a:r>
              <a:rPr kumimoji="1" lang="zh-CN" altLang="en-US" sz="2700" b="1" dirty="0">
                <a:latin typeface="+mn-ea"/>
              </a:rPr>
              <a:t>    </a:t>
            </a:r>
            <a:r>
              <a:rPr kumimoji="1" lang="zh-CN" altLang="en-US" sz="2700" dirty="0" smtClean="0">
                <a:latin typeface="+mn-ea"/>
              </a:rPr>
              <a:t> </a:t>
            </a:r>
            <a:endParaRPr kumimoji="1" lang="zh-CN" altLang="en-US" sz="2700" dirty="0">
              <a:latin typeface="+mn-ea"/>
            </a:endParaRPr>
          </a:p>
        </p:txBody>
      </p:sp>
      <p:sp>
        <p:nvSpPr>
          <p:cNvPr id="61443" name="AutoShape 1027"/>
          <p:cNvSpPr/>
          <p:nvPr/>
        </p:nvSpPr>
        <p:spPr bwMode="auto">
          <a:xfrm>
            <a:off x="2407835" y="2921032"/>
            <a:ext cx="171450" cy="1219200"/>
          </a:xfrm>
          <a:prstGeom prst="leftBrace">
            <a:avLst>
              <a:gd name="adj1" fmla="val 44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68580" tIns="34290" rIns="68580" bIns="34290" anchor="ctr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425" y="1385888"/>
            <a:ext cx="7857698" cy="54721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kumimoji="1" lang="zh-CN" altLang="en-US" b="1" dirty="0" smtClean="0">
                <a:latin typeface="+mn-ea"/>
              </a:rPr>
              <a:t>指通过气体进行热量交换的一种散热方式。       </a:t>
            </a:r>
          </a:p>
          <a:p>
            <a:pPr eaLnBrk="1" hangingPunct="1">
              <a:buFontTx/>
              <a:buNone/>
              <a:defRPr/>
            </a:pPr>
            <a:r>
              <a:rPr kumimoji="1" lang="zh-CN" altLang="en-US" b="1" dirty="0" smtClean="0">
                <a:latin typeface="+mn-ea"/>
              </a:rPr>
              <a:t>*影响因素：风速</a:t>
            </a:r>
          </a:p>
          <a:p>
            <a:pPr>
              <a:buNone/>
              <a:defRPr/>
            </a:pPr>
            <a:r>
              <a:rPr kumimoji="1" lang="zh-CN" altLang="en-US" b="1" dirty="0" smtClean="0">
                <a:latin typeface="+mn-ea"/>
              </a:rPr>
              <a:t>* 当环境温度升高到接近或等于皮肤温度时，</a:t>
            </a:r>
            <a:r>
              <a:rPr kumimoji="1" lang="zh-CN" altLang="en-US" b="1" dirty="0" smtClean="0">
                <a:solidFill>
                  <a:srgbClr val="FF0000"/>
                </a:solidFill>
                <a:latin typeface="+mn-ea"/>
              </a:rPr>
              <a:t>蒸发</a:t>
            </a:r>
            <a:r>
              <a:rPr kumimoji="1" lang="zh-CN" altLang="en-US" b="1" dirty="0" smtClean="0">
                <a:latin typeface="+mn-ea"/>
              </a:rPr>
              <a:t>便成了唯一有效的散热形式 </a:t>
            </a:r>
          </a:p>
          <a:p>
            <a:pPr eaLnBrk="1" hangingPunct="1">
              <a:buFontTx/>
              <a:buNone/>
              <a:defRPr/>
            </a:pPr>
            <a:r>
              <a:rPr kumimoji="1" lang="zh-CN" altLang="en-US" b="1" dirty="0" smtClean="0">
                <a:latin typeface="+mn-ea"/>
              </a:rPr>
              <a:t>   </a:t>
            </a:r>
          </a:p>
          <a:p>
            <a:pPr eaLnBrk="1" hangingPunct="1">
              <a:defRPr/>
            </a:pPr>
            <a:endParaRPr lang="en-US" altLang="zh-CN" sz="3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2957" y="373132"/>
            <a:ext cx="221118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2700" b="1" dirty="0" smtClean="0">
                <a:solidFill>
                  <a:srgbClr val="FF0000"/>
                </a:solidFill>
                <a:latin typeface="+mn-ea"/>
              </a:rPr>
              <a:t>(3) </a:t>
            </a:r>
            <a:r>
              <a:rPr kumimoji="1" lang="zh-CN" altLang="en-US" sz="2700" b="1" dirty="0" smtClean="0">
                <a:solidFill>
                  <a:srgbClr val="FF0000"/>
                </a:solidFill>
                <a:latin typeface="+mn-ea"/>
              </a:rPr>
              <a:t>对流散热 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547813" y="260350"/>
            <a:ext cx="6298406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endParaRPr kumimoji="1" lang="zh-CN" altLang="zh-CN" sz="2700" dirty="0">
              <a:latin typeface="Times New Roman" panose="02020603050405020304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03249" y="1413018"/>
            <a:ext cx="8061776" cy="2936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just" eaLnBrk="1" hangingPunct="1">
              <a:spcBef>
                <a:spcPct val="30000"/>
              </a:spcBef>
              <a:defRPr/>
            </a:pPr>
            <a:r>
              <a:rPr kumimoji="1" lang="zh-CN" altLang="en-US" sz="2700" b="1" dirty="0" smtClean="0">
                <a:latin typeface="+mn-ea"/>
              </a:rPr>
              <a:t>通</a:t>
            </a:r>
            <a:r>
              <a:rPr kumimoji="1" lang="zh-CN" altLang="en-US" sz="2700" b="1" dirty="0">
                <a:latin typeface="+mn-ea"/>
              </a:rPr>
              <a:t>过水分从体表蒸发散热的一种方式</a:t>
            </a:r>
            <a:r>
              <a:rPr kumimoji="1" lang="zh-CN" altLang="en-US" sz="2700" b="1" dirty="0" smtClean="0">
                <a:latin typeface="+mn-ea"/>
              </a:rPr>
              <a:t>。蒸</a:t>
            </a:r>
            <a:r>
              <a:rPr kumimoji="1" lang="zh-CN" altLang="en-US" sz="2700" b="1" dirty="0">
                <a:latin typeface="+mn-ea"/>
              </a:rPr>
              <a:t>发</a:t>
            </a:r>
            <a:r>
              <a:rPr kumimoji="1" lang="en-US" altLang="zh-CN" sz="2700" b="1" dirty="0">
                <a:latin typeface="+mn-ea"/>
              </a:rPr>
              <a:t>1g</a:t>
            </a:r>
            <a:r>
              <a:rPr kumimoji="1" lang="zh-CN" altLang="en-US" sz="2700" b="1" dirty="0">
                <a:latin typeface="+mn-ea"/>
              </a:rPr>
              <a:t>水散热</a:t>
            </a:r>
            <a:r>
              <a:rPr kumimoji="1" lang="en-US" altLang="zh-CN" sz="2700" b="1" dirty="0" smtClean="0">
                <a:latin typeface="+mn-ea"/>
              </a:rPr>
              <a:t>2.43kJ</a:t>
            </a:r>
            <a:r>
              <a:rPr kumimoji="1" lang="zh-CN" altLang="en-US" sz="2700" b="1" dirty="0" smtClean="0">
                <a:latin typeface="+mn-ea"/>
              </a:rPr>
              <a:t>，</a:t>
            </a:r>
            <a:r>
              <a:rPr kumimoji="1" lang="zh-CN" altLang="en-US" sz="2700" b="1" dirty="0" smtClean="0">
                <a:solidFill>
                  <a:srgbClr val="FF0000"/>
                </a:solidFill>
                <a:latin typeface="+mn-ea"/>
              </a:rPr>
              <a:t>是环</a:t>
            </a:r>
            <a:r>
              <a:rPr kumimoji="1" lang="zh-CN" altLang="en-US" sz="2700" b="1" dirty="0">
                <a:solidFill>
                  <a:srgbClr val="FF0000"/>
                </a:solidFill>
                <a:latin typeface="+mn-ea"/>
              </a:rPr>
              <a:t>境温度超过体表温度时，唯一的散热方</a:t>
            </a:r>
            <a:r>
              <a:rPr kumimoji="1" lang="zh-CN" altLang="en-US" sz="2700" b="1" dirty="0" smtClean="0">
                <a:solidFill>
                  <a:srgbClr val="FF0000"/>
                </a:solidFill>
                <a:latin typeface="+mn-ea"/>
              </a:rPr>
              <a:t>式</a:t>
            </a:r>
            <a:endParaRPr kumimoji="1" lang="zh-CN" altLang="en-US" sz="2700" b="1" dirty="0">
              <a:solidFill>
                <a:srgbClr val="FF0000"/>
              </a:solidFill>
              <a:latin typeface="+mn-ea"/>
            </a:endParaRPr>
          </a:p>
          <a:p>
            <a:pPr algn="just">
              <a:spcBef>
                <a:spcPct val="30000"/>
              </a:spcBef>
              <a:defRPr/>
            </a:pPr>
            <a:r>
              <a:rPr kumimoji="1" lang="zh-CN" altLang="en-US" sz="2700" b="1" dirty="0">
                <a:solidFill>
                  <a:schemeClr val="hlink"/>
                </a:solidFill>
                <a:latin typeface="+mn-ea"/>
              </a:rPr>
              <a:t>*</a:t>
            </a:r>
            <a:r>
              <a:rPr kumimoji="1" lang="zh-CN" altLang="en-US" sz="2700" b="1" dirty="0">
                <a:latin typeface="+mn-ea"/>
              </a:rPr>
              <a:t>影响因素：湿度大，不易散</a:t>
            </a:r>
            <a:r>
              <a:rPr kumimoji="1" lang="zh-CN" altLang="en-US" sz="2700" b="1" dirty="0" smtClean="0">
                <a:latin typeface="+mn-ea"/>
              </a:rPr>
              <a:t>热，风速大，散热快</a:t>
            </a:r>
            <a:endParaRPr kumimoji="1" lang="zh-CN" altLang="en-US" sz="2700" dirty="0">
              <a:latin typeface="+mn-ea"/>
            </a:endParaRPr>
          </a:p>
          <a:p>
            <a:pPr algn="just">
              <a:spcBef>
                <a:spcPct val="30000"/>
              </a:spcBef>
              <a:defRPr/>
            </a:pPr>
            <a:r>
              <a:rPr kumimoji="1" lang="zh-CN" altLang="en-US" sz="2700" b="1" dirty="0">
                <a:latin typeface="+mn-ea"/>
              </a:rPr>
              <a:t>           </a:t>
            </a:r>
          </a:p>
          <a:p>
            <a:pPr algn="just">
              <a:spcBef>
                <a:spcPct val="30000"/>
              </a:spcBef>
              <a:defRPr/>
            </a:pPr>
            <a:r>
              <a:rPr kumimoji="1" lang="zh-CN" altLang="en-US" sz="2700" b="1" dirty="0">
                <a:latin typeface="+mn-ea"/>
              </a:rPr>
              <a:t>*蒸发散热：不感蒸发和出汗</a:t>
            </a:r>
          </a:p>
        </p:txBody>
      </p:sp>
      <p:sp>
        <p:nvSpPr>
          <p:cNvPr id="4" name="矩形 3"/>
          <p:cNvSpPr/>
          <p:nvPr/>
        </p:nvSpPr>
        <p:spPr>
          <a:xfrm>
            <a:off x="937382" y="332473"/>
            <a:ext cx="200599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just">
              <a:spcBef>
                <a:spcPct val="30000"/>
              </a:spcBef>
              <a:defRPr/>
            </a:pPr>
            <a:r>
              <a:rPr kumimoji="1" lang="en-US" altLang="zh-CN" sz="2700" b="1" dirty="0" smtClean="0">
                <a:solidFill>
                  <a:srgbClr val="FF0000"/>
                </a:solidFill>
                <a:latin typeface="+mn-ea"/>
              </a:rPr>
              <a:t>(4)</a:t>
            </a:r>
            <a:r>
              <a:rPr kumimoji="1" lang="zh-CN" altLang="en-US" sz="2700" b="1" dirty="0" smtClean="0">
                <a:solidFill>
                  <a:srgbClr val="FF0000"/>
                </a:solidFill>
                <a:latin typeface="+mn-ea"/>
              </a:rPr>
              <a:t>蒸发散热</a:t>
            </a:r>
            <a:endParaRPr kumimoji="1" lang="zh-CN" altLang="en-US" sz="27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531144" y="477839"/>
            <a:ext cx="6469856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endParaRPr kumimoji="1" lang="zh-CN" altLang="zh-CN" sz="1800" dirty="0">
              <a:latin typeface="Times New Roman" panose="02020603050405020304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245394" y="96837"/>
            <a:ext cx="6527006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endParaRPr kumimoji="1" lang="zh-CN" altLang="zh-CN" sz="1800" dirty="0">
              <a:latin typeface="Times New Roman" panose="02020603050405020304" pitchFamily="18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531144" y="325439"/>
            <a:ext cx="6469856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endParaRPr kumimoji="1" lang="zh-CN" altLang="zh-CN" sz="1800" dirty="0">
              <a:latin typeface="Times New Roman" panose="02020603050405020304" pitchFamily="18" charset="0"/>
            </a:endParaRPr>
          </a:p>
        </p:txBody>
      </p:sp>
      <p:sp>
        <p:nvSpPr>
          <p:cNvPr id="65541" name="Line 6"/>
          <p:cNvSpPr>
            <a:spLocks noChangeShapeType="1"/>
          </p:cNvSpPr>
          <p:nvPr/>
        </p:nvSpPr>
        <p:spPr bwMode="auto">
          <a:xfrm>
            <a:off x="2514601" y="3276600"/>
            <a:ext cx="85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507526" y="1179395"/>
            <a:ext cx="8213394" cy="200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557213" indent="-557213" algn="just">
              <a:buFont typeface="+mj-ea"/>
              <a:buAutoNum type="circleNumDbPlain"/>
              <a:defRPr/>
            </a:pPr>
            <a:r>
              <a:rPr kumimoji="1" lang="zh-CN" altLang="en-US" sz="2700" b="1" dirty="0" smtClean="0">
                <a:solidFill>
                  <a:srgbClr val="CC3300"/>
                </a:solidFill>
                <a:latin typeface="+mn-ea"/>
              </a:rPr>
              <a:t>不</a:t>
            </a:r>
            <a:r>
              <a:rPr kumimoji="1" lang="zh-CN" altLang="en-US" sz="2700" b="1" dirty="0">
                <a:solidFill>
                  <a:srgbClr val="CC3300"/>
                </a:solidFill>
                <a:latin typeface="+mn-ea"/>
              </a:rPr>
              <a:t>感蒸发：</a:t>
            </a:r>
          </a:p>
          <a:p>
            <a:pPr algn="just" eaLnBrk="1" hangingPunct="1">
              <a:defRPr/>
            </a:pPr>
            <a:r>
              <a:rPr kumimoji="1" lang="zh-CN" altLang="en-US" sz="2400" b="1" dirty="0">
                <a:latin typeface="+mn-ea"/>
              </a:rPr>
              <a:t> </a:t>
            </a:r>
            <a:r>
              <a:rPr kumimoji="1" lang="zh-CN" altLang="en-US" sz="2400" b="1" dirty="0" smtClean="0">
                <a:latin typeface="+mn-ea"/>
              </a:rPr>
              <a:t>在</a:t>
            </a:r>
            <a:r>
              <a:rPr kumimoji="1" lang="zh-CN" altLang="en-US" sz="2400" b="1" dirty="0">
                <a:latin typeface="+mn-ea"/>
              </a:rPr>
              <a:t>低温环境中，皮肤和呼吸道水分渗出</a:t>
            </a:r>
            <a:r>
              <a:rPr kumimoji="1" lang="zh-CN" altLang="en-US" sz="2400" b="1" dirty="0" smtClean="0">
                <a:latin typeface="+mn-ea"/>
              </a:rPr>
              <a:t>而被</a:t>
            </a:r>
            <a:r>
              <a:rPr kumimoji="1" lang="zh-CN" altLang="en-US" sz="2400" b="1" dirty="0">
                <a:latin typeface="+mn-ea"/>
              </a:rPr>
              <a:t>蒸发掉，这种水分蒸发不被觉察，称为 </a:t>
            </a:r>
            <a:r>
              <a:rPr kumimoji="1" lang="zh-CN" altLang="en-US" sz="2400" b="1" dirty="0" smtClean="0">
                <a:latin typeface="+mn-ea"/>
              </a:rPr>
              <a:t>不</a:t>
            </a:r>
            <a:r>
              <a:rPr kumimoji="1" lang="zh-CN" altLang="en-US" sz="2400" b="1" dirty="0">
                <a:latin typeface="+mn-ea"/>
              </a:rPr>
              <a:t>感蒸发</a:t>
            </a:r>
            <a:r>
              <a:rPr kumimoji="1" lang="zh-CN" altLang="en-US" sz="2400" b="1" dirty="0" smtClean="0">
                <a:latin typeface="+mn-ea"/>
              </a:rPr>
              <a:t>。皮</a:t>
            </a:r>
            <a:r>
              <a:rPr kumimoji="1" lang="zh-CN" altLang="en-US" sz="2400" b="1" dirty="0">
                <a:latin typeface="+mn-ea"/>
              </a:rPr>
              <a:t>肤的水分蒸发又称为不显汗。</a:t>
            </a:r>
          </a:p>
          <a:p>
            <a:pPr algn="just" eaLnBrk="1" hangingPunct="1">
              <a:defRPr/>
            </a:pPr>
            <a:r>
              <a:rPr kumimoji="1" lang="zh-CN" altLang="en-US" sz="2700" b="1" dirty="0">
                <a:solidFill>
                  <a:srgbClr val="CC3300"/>
                </a:solidFill>
                <a:latin typeface="+mn-ea"/>
              </a:rPr>
              <a:t>特点</a:t>
            </a:r>
            <a:r>
              <a:rPr kumimoji="1" lang="zh-CN" altLang="en-US" sz="2400" b="1" dirty="0">
                <a:latin typeface="+mn-ea"/>
              </a:rPr>
              <a:t>：与汗腺的活动无关。</a:t>
            </a:r>
            <a:r>
              <a:rPr kumimoji="1" lang="zh-CN" altLang="en-US" sz="2400" dirty="0">
                <a:latin typeface="+mn-ea"/>
              </a:rPr>
              <a:t> </a:t>
            </a:r>
          </a:p>
        </p:txBody>
      </p:sp>
      <p:sp>
        <p:nvSpPr>
          <p:cNvPr id="65543" name="Rectangle 8"/>
          <p:cNvSpPr>
            <a:spLocks noChangeArrowheads="1"/>
          </p:cNvSpPr>
          <p:nvPr/>
        </p:nvSpPr>
        <p:spPr bwMode="auto">
          <a:xfrm>
            <a:off x="1143000" y="3840163"/>
            <a:ext cx="6858000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kumimoji="1" lang="en-US" altLang="zh-CN" sz="800" dirty="0">
                <a:latin typeface="Times New Roman" panose="02020603050405020304" pitchFamily="18" charset="0"/>
              </a:rPr>
              <a:t> </a:t>
            </a:r>
            <a:endParaRPr kumimoji="1" lang="en-US" altLang="zh-CN" sz="1800" dirty="0">
              <a:latin typeface="Times New Roman" panose="02020603050405020304" pitchFamily="18" charset="0"/>
            </a:endParaRPr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634099" y="4796834"/>
            <a:ext cx="2914650" cy="91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just" eaLnBrk="1" hangingPunct="1">
              <a:spcBef>
                <a:spcPct val="30000"/>
              </a:spcBef>
            </a:pPr>
            <a:r>
              <a:rPr kumimoji="1" lang="zh-CN" altLang="en-US" sz="2400" b="1" dirty="0">
                <a:latin typeface="+mn-ea"/>
              </a:rPr>
              <a:t>皮肤</a:t>
            </a:r>
            <a:r>
              <a:rPr kumimoji="1" lang="en-US" altLang="zh-CN" sz="2400" b="1" dirty="0">
                <a:latin typeface="+mn-ea"/>
              </a:rPr>
              <a:t>:   0.6-0.8L/d </a:t>
            </a:r>
          </a:p>
          <a:p>
            <a:pPr algn="just" eaLnBrk="1" hangingPunct="1">
              <a:spcBef>
                <a:spcPct val="30000"/>
              </a:spcBef>
            </a:pPr>
            <a:r>
              <a:rPr kumimoji="1" lang="zh-CN" altLang="en-US" sz="2400" b="1" dirty="0">
                <a:latin typeface="+mn-ea"/>
              </a:rPr>
              <a:t>呼吸</a:t>
            </a:r>
            <a:r>
              <a:rPr kumimoji="1" lang="en-US" altLang="zh-CN" sz="2400" b="1" dirty="0">
                <a:latin typeface="+mn-ea"/>
              </a:rPr>
              <a:t>:    0.2-0.4L/d</a:t>
            </a:r>
          </a:p>
        </p:txBody>
      </p:sp>
      <p:sp>
        <p:nvSpPr>
          <p:cNvPr id="65545" name="AutoShape 14"/>
          <p:cNvSpPr/>
          <p:nvPr/>
        </p:nvSpPr>
        <p:spPr bwMode="auto">
          <a:xfrm>
            <a:off x="3555377" y="5121916"/>
            <a:ext cx="17145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rgbClr val="00FF00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/>
            <a:endParaRPr lang="zh-CN" altLang="en-US" sz="2400" dirty="0">
              <a:latin typeface="+mn-ea"/>
            </a:endParaRPr>
          </a:p>
        </p:txBody>
      </p:sp>
      <p:sp>
        <p:nvSpPr>
          <p:cNvPr id="65546" name="Text Box 15"/>
          <p:cNvSpPr txBox="1">
            <a:spLocks noChangeArrowheads="1"/>
          </p:cNvSpPr>
          <p:nvPr/>
        </p:nvSpPr>
        <p:spPr bwMode="auto">
          <a:xfrm>
            <a:off x="3938243" y="5239083"/>
            <a:ext cx="91440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+mn-ea"/>
              </a:rPr>
              <a:t>1L/d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69423" y="1321677"/>
            <a:ext cx="8223149" cy="36933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1" lang="zh-CN" altLang="en-US" sz="2700" b="1" dirty="0" smtClean="0">
                <a:solidFill>
                  <a:srgbClr val="FF0000"/>
                </a:solidFill>
                <a:latin typeface="+mn-ea"/>
              </a:rPr>
              <a:t>特</a:t>
            </a:r>
            <a:r>
              <a:rPr kumimoji="1" lang="zh-CN" altLang="en-US" sz="2700" b="1" dirty="0">
                <a:solidFill>
                  <a:srgbClr val="FF0000"/>
                </a:solidFill>
                <a:latin typeface="+mn-ea"/>
              </a:rPr>
              <a:t>点</a:t>
            </a:r>
            <a:r>
              <a:rPr kumimoji="1" lang="zh-CN" altLang="en-US" sz="2700" b="1" dirty="0">
                <a:latin typeface="+mn-ea"/>
              </a:rPr>
              <a:t>：</a:t>
            </a:r>
            <a:r>
              <a:rPr kumimoji="1" lang="zh-CN" altLang="en-US" sz="2400" b="1" dirty="0">
                <a:latin typeface="+mn-ea"/>
              </a:rPr>
              <a:t> 是指汗腺主动分泌汗液的过程。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</a:rPr>
              <a:t> 通过汗液蒸发带走身体热量，可意识到的又称可感蒸发。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1" lang="zh-CN" altLang="en-US" sz="2700" b="1" dirty="0">
                <a:solidFill>
                  <a:srgbClr val="FF0000"/>
                </a:solidFill>
                <a:latin typeface="+mn-ea"/>
              </a:rPr>
              <a:t>受环境温度和湿度的影响：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b="1" dirty="0" smtClean="0">
                <a:latin typeface="+mn-ea"/>
              </a:rPr>
              <a:t>寒</a:t>
            </a:r>
            <a:r>
              <a:rPr kumimoji="1" lang="zh-CN" altLang="en-US" sz="2400" b="1" dirty="0">
                <a:latin typeface="+mn-ea"/>
              </a:rPr>
              <a:t>冷或温暖情况：无汗液分泌或少量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b="1" dirty="0" smtClean="0">
                <a:latin typeface="+mn-ea"/>
              </a:rPr>
              <a:t>安</a:t>
            </a:r>
            <a:r>
              <a:rPr kumimoji="1" lang="zh-CN" altLang="en-US" sz="2400" b="1" dirty="0">
                <a:latin typeface="+mn-ea"/>
              </a:rPr>
              <a:t>静状态：环境温度</a:t>
            </a:r>
            <a:r>
              <a:rPr kumimoji="1" lang="en-US" altLang="zh-CN" sz="2400" b="1" dirty="0">
                <a:latin typeface="+mn-ea"/>
              </a:rPr>
              <a:t>30</a:t>
            </a:r>
            <a:r>
              <a:rPr kumimoji="1" lang="en-US" altLang="zh-CN" sz="2400" b="1" baseline="30000" dirty="0">
                <a:latin typeface="+mn-ea"/>
              </a:rPr>
              <a:t>0</a:t>
            </a:r>
            <a:r>
              <a:rPr kumimoji="1" lang="en-US" altLang="zh-CN" sz="2400" b="1" dirty="0">
                <a:latin typeface="+mn-ea"/>
              </a:rPr>
              <a:t>C</a:t>
            </a:r>
            <a:r>
              <a:rPr kumimoji="1" lang="zh-CN" altLang="en-US" sz="2400" b="1" dirty="0">
                <a:latin typeface="+mn-ea"/>
              </a:rPr>
              <a:t>时开始出汗</a:t>
            </a:r>
            <a:r>
              <a:rPr kumimoji="1" lang="zh-CN" altLang="en-US" sz="2400" b="1" dirty="0" smtClean="0">
                <a:latin typeface="+mn-ea"/>
              </a:rPr>
              <a:t>，速度取决于参加活动汗腺数量和活动强度</a:t>
            </a:r>
            <a:endParaRPr kumimoji="1" lang="en-US" altLang="zh-CN" sz="2400" b="1" dirty="0" smtClean="0">
              <a:latin typeface="+mn-ea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b="1" dirty="0" smtClean="0">
                <a:latin typeface="+mn-ea"/>
              </a:rPr>
              <a:t>湿度大，闷热天气，汗液不易蒸发进而引发中暑    </a:t>
            </a:r>
            <a:endParaRPr kumimoji="1" lang="zh-CN" altLang="en-US" sz="24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7481" y="319845"/>
            <a:ext cx="139397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557213" indent="-557213">
              <a:buFont typeface="+mj-ea"/>
              <a:buAutoNum type="circleNumDbPlain" startAt="2"/>
            </a:pPr>
            <a:r>
              <a:rPr kumimoji="1" lang="zh-CN" altLang="en-US" sz="2700" b="1" dirty="0" smtClean="0">
                <a:latin typeface="微软雅黑" panose="020B0503020204020204" charset="-122"/>
              </a:rPr>
              <a:t>发汗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695840" y="1595225"/>
            <a:ext cx="7400694" cy="31829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zh-CN" altLang="en-US" sz="2700" b="1" dirty="0" smtClean="0">
                <a:latin typeface="+mn-ea"/>
              </a:rPr>
              <a:t>*</a:t>
            </a:r>
            <a:r>
              <a:rPr kumimoji="1" lang="zh-CN" altLang="en-US" sz="2700" b="1" dirty="0">
                <a:latin typeface="+mn-ea"/>
              </a:rPr>
              <a:t>自主性体温调节：      </a:t>
            </a:r>
          </a:p>
          <a:p>
            <a:pPr marL="171450" indent="-171450" defTabSz="685324">
              <a:lnSpc>
                <a:spcPct val="150000"/>
              </a:lnSpc>
              <a:spcBef>
                <a:spcPts val="750"/>
              </a:spcBef>
            </a:pPr>
            <a:r>
              <a:rPr kumimoji="1" lang="zh-CN" altLang="en-US" sz="2700" b="1" dirty="0" smtClean="0">
                <a:latin typeface="+mn-ea"/>
              </a:rPr>
              <a:t>  机</a:t>
            </a:r>
            <a:r>
              <a:rPr kumimoji="1" lang="zh-CN" altLang="en-US" sz="2700" b="1" dirty="0">
                <a:latin typeface="+mn-ea"/>
              </a:rPr>
              <a:t>体在下丘脑体温调节中枢的控制</a:t>
            </a:r>
            <a:r>
              <a:rPr kumimoji="1" lang="zh-CN" altLang="en-US" sz="2700" b="1" dirty="0" smtClean="0">
                <a:latin typeface="+mn-ea"/>
              </a:rPr>
              <a:t>下增</a:t>
            </a:r>
            <a:r>
              <a:rPr kumimoji="1" lang="zh-CN" altLang="en-US" sz="2700" b="1" dirty="0">
                <a:latin typeface="+mn-ea"/>
              </a:rPr>
              <a:t>减皮</a:t>
            </a:r>
            <a:r>
              <a:rPr kumimoji="1" lang="zh-CN" altLang="en-US" sz="2700" b="1" dirty="0" smtClean="0">
                <a:latin typeface="+mn-ea"/>
              </a:rPr>
              <a:t>肤血液</a:t>
            </a:r>
            <a:r>
              <a:rPr kumimoji="1" lang="zh-CN" altLang="en-US" sz="2700" b="1" dirty="0">
                <a:latin typeface="+mn-ea"/>
              </a:rPr>
              <a:t>、 出汗、战栗及改变代</a:t>
            </a:r>
            <a:r>
              <a:rPr kumimoji="1" lang="zh-CN" altLang="en-US" sz="2700" b="1" dirty="0" smtClean="0">
                <a:latin typeface="+mn-ea"/>
              </a:rPr>
              <a:t>谢率、维持产热与散热过程的动态平衡。</a:t>
            </a:r>
          </a:p>
          <a:p>
            <a:pPr marL="171450" indent="-171450" defTabSz="685324">
              <a:lnSpc>
                <a:spcPct val="150000"/>
              </a:lnSpc>
              <a:spcBef>
                <a:spcPts val="750"/>
              </a:spcBef>
            </a:pPr>
            <a:r>
              <a:rPr kumimoji="1" lang="zh-CN" altLang="en-US" sz="2700" b="1" dirty="0" smtClean="0">
                <a:latin typeface="+mn-ea"/>
              </a:rPr>
              <a:t>    </a:t>
            </a:r>
            <a:endParaRPr kumimoji="1" lang="zh-CN" altLang="en-US" sz="2700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8570" y="260598"/>
            <a:ext cx="3194109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kumimoji="1" lang="zh-CN" altLang="en-US" sz="3300" b="1" dirty="0" smtClean="0">
                <a:solidFill>
                  <a:srgbClr val="000000"/>
                </a:solidFill>
                <a:latin typeface="+mn-ea"/>
              </a:rPr>
              <a:t>三、体温的调节</a:t>
            </a:r>
            <a:endParaRPr kumimoji="1" lang="zh-CN" altLang="en-US" sz="3300" b="1" dirty="0">
              <a:solidFill>
                <a:srgbClr val="00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9326" y="1213659"/>
            <a:ext cx="6172200" cy="5463723"/>
          </a:xfrm>
        </p:spPr>
      </p:pic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896541" y="217513"/>
            <a:ext cx="5143500" cy="48474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68580" tIns="34290" rIns="68580" bIns="34290">
            <a:spAutoFit/>
          </a:bodyPr>
          <a:lstStyle/>
          <a:p>
            <a:pPr eaLnBrk="1" hangingPunct="1">
              <a:defRPr/>
            </a:pPr>
            <a:r>
              <a:rPr kumimoji="1" lang="zh-CN" altLang="en-US" sz="2700" b="1" dirty="0" smtClean="0">
                <a:latin typeface="+mn-ea"/>
              </a:rPr>
              <a:t>（</a:t>
            </a:r>
            <a:r>
              <a:rPr kumimoji="1" lang="zh-CN" altLang="en-US" sz="2700" b="1" dirty="0">
                <a:latin typeface="+mn-ea"/>
              </a:rPr>
              <a:t>二）</a:t>
            </a:r>
            <a:r>
              <a:rPr kumimoji="1" lang="zh-CN" altLang="en-US" sz="2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</a:rPr>
              <a:t>能量</a:t>
            </a:r>
            <a:r>
              <a:rPr kumimoji="1" lang="zh-CN" altLang="en-US" sz="27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</a:rPr>
              <a:t>的去路</a:t>
            </a:r>
            <a:endParaRPr kumimoji="1" lang="zh-CN" altLang="en-US" sz="2700" b="1" dirty="0">
              <a:effectLst>
                <a:outerShdw blurRad="38100" dist="38100" dir="2700000" algn="tl">
                  <a:srgbClr val="FFFFFF"/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132" y="1181006"/>
            <a:ext cx="8454789" cy="521811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kumimoji="1" lang="en-US" altLang="zh-CN" sz="3000" b="1" dirty="0" smtClean="0">
                <a:latin typeface="+mn-ea"/>
              </a:rPr>
              <a:t>*</a:t>
            </a:r>
            <a:r>
              <a:rPr kumimoji="1" lang="zh-CN" altLang="en-US" sz="3000" b="1" dirty="0" smtClean="0">
                <a:latin typeface="+mn-ea"/>
              </a:rPr>
              <a:t>行为性体温调节</a:t>
            </a:r>
            <a:r>
              <a:rPr kumimoji="1" lang="en-US" altLang="zh-CN" sz="3000" dirty="0" smtClean="0">
                <a:latin typeface="+mn-ea"/>
              </a:rPr>
              <a:t>:</a:t>
            </a:r>
            <a:r>
              <a:rPr kumimoji="1" lang="en-US" altLang="zh-CN" b="1" dirty="0" smtClean="0">
                <a:latin typeface="+mn-ea"/>
              </a:rPr>
              <a:t>  </a:t>
            </a:r>
          </a:p>
          <a:p>
            <a:pPr eaLnBrk="1" hangingPunct="1">
              <a:buNone/>
            </a:pPr>
            <a:r>
              <a:rPr kumimoji="1" lang="zh-CN" altLang="en-US" b="1" dirty="0" smtClean="0">
                <a:latin typeface="+mn-ea"/>
              </a:rPr>
              <a:t>  机体在不同的温度环境中的姿势和行为，特别是人为了保温或降温所采取的措施，通过增减衣着、开电扇、空调等行为维持体温稳定的调节。</a:t>
            </a:r>
          </a:p>
          <a:p>
            <a:pPr eaLnBrk="1" hangingPunct="1">
              <a:buNone/>
            </a:pPr>
            <a:endParaRPr lang="en-US" altLang="zh-CN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484497" y="1255594"/>
            <a:ext cx="8659504" cy="56024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816895" y="249239"/>
            <a:ext cx="138564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endParaRPr kumimoji="1" lang="zh-CN" altLang="zh-CN" sz="1800" b="1" dirty="0">
              <a:latin typeface="Times New Roman" panose="02020603050405020304" pitchFamily="18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856397" y="1161103"/>
            <a:ext cx="6858000" cy="15465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tabLst>
                <a:tab pos="221456" algn="l"/>
              </a:tabLst>
              <a:defRPr/>
            </a:pPr>
            <a:r>
              <a:rPr kumimoji="1" lang="en-US" altLang="zh-CN" sz="2400" b="1" dirty="0" smtClean="0">
                <a:latin typeface="+mn-ea"/>
              </a:rPr>
              <a:t>1</a:t>
            </a:r>
            <a:r>
              <a:rPr kumimoji="1" lang="zh-CN" altLang="en-US" sz="2400" b="1" dirty="0">
                <a:latin typeface="+mn-ea"/>
              </a:rPr>
              <a:t>、外周温度感受器         </a:t>
            </a:r>
          </a:p>
          <a:p>
            <a:pPr>
              <a:tabLst>
                <a:tab pos="221456" algn="l"/>
              </a:tabLst>
              <a:defRPr/>
            </a:pPr>
            <a:r>
              <a:rPr lang="zh-CN" altLang="en-US" sz="2400" b="1" dirty="0" smtClean="0">
                <a:latin typeface="+mn-ea"/>
              </a:rPr>
              <a:t>部</a:t>
            </a:r>
            <a:r>
              <a:rPr lang="zh-CN" altLang="en-US" sz="2400" b="1" dirty="0">
                <a:latin typeface="+mn-ea"/>
              </a:rPr>
              <a:t>位</a:t>
            </a:r>
            <a:r>
              <a:rPr lang="en-US" altLang="zh-CN" sz="2400" b="1" dirty="0">
                <a:latin typeface="+mn-ea"/>
              </a:rPr>
              <a:t>:</a:t>
            </a:r>
            <a:r>
              <a:rPr kumimoji="1" lang="zh-CN" altLang="en-US" sz="2400" b="1" dirty="0">
                <a:latin typeface="+mn-ea"/>
              </a:rPr>
              <a:t>存在于皮肤、粘膜和内</a:t>
            </a:r>
            <a:r>
              <a:rPr kumimoji="1" lang="zh-CN" altLang="en-US" sz="2400" b="1" dirty="0" smtClean="0">
                <a:latin typeface="+mn-ea"/>
              </a:rPr>
              <a:t>脏</a:t>
            </a:r>
            <a:r>
              <a:rPr kumimoji="1" lang="en-US" altLang="zh-CN" sz="2400" b="1" dirty="0" smtClean="0">
                <a:latin typeface="+mn-ea"/>
              </a:rPr>
              <a:t>---</a:t>
            </a:r>
            <a:r>
              <a:rPr kumimoji="1" lang="zh-CN" altLang="en-US" sz="2400" b="1" dirty="0" smtClean="0">
                <a:latin typeface="+mn-ea"/>
              </a:rPr>
              <a:t>游离的神经末梢</a:t>
            </a:r>
            <a:r>
              <a:rPr kumimoji="1" lang="zh-CN" altLang="en-US" sz="2400" dirty="0" smtClean="0">
                <a:latin typeface="+mn-ea"/>
              </a:rPr>
              <a:t> </a:t>
            </a:r>
            <a:endParaRPr kumimoji="1" lang="zh-CN" altLang="en-US" sz="2400" b="1" dirty="0">
              <a:latin typeface="+mn-ea"/>
            </a:endParaRPr>
          </a:p>
          <a:p>
            <a:pPr>
              <a:tabLst>
                <a:tab pos="221456" algn="l"/>
              </a:tabLst>
              <a:defRPr/>
            </a:pPr>
            <a:r>
              <a:rPr kumimoji="1" lang="zh-CN" altLang="en-US" sz="2400" b="1" dirty="0">
                <a:latin typeface="+mn-ea"/>
              </a:rPr>
              <a:t>                  </a:t>
            </a:r>
          </a:p>
          <a:p>
            <a:pPr>
              <a:tabLst>
                <a:tab pos="221456" algn="l"/>
              </a:tabLst>
              <a:defRPr/>
            </a:pPr>
            <a:r>
              <a:rPr kumimoji="1" lang="zh-CN" altLang="en-US" sz="2400" b="1" dirty="0" smtClean="0">
                <a:latin typeface="+mn-ea"/>
              </a:rPr>
              <a:t>作</a:t>
            </a:r>
            <a:r>
              <a:rPr kumimoji="1" lang="zh-CN" altLang="en-US" sz="2400" b="1" dirty="0">
                <a:latin typeface="+mn-ea"/>
              </a:rPr>
              <a:t>用：冷感受器  </a:t>
            </a:r>
            <a:r>
              <a:rPr kumimoji="1" lang="en-US" altLang="zh-CN" sz="2400" b="1" dirty="0">
                <a:latin typeface="+mn-ea"/>
              </a:rPr>
              <a:t>&lt; 30</a:t>
            </a:r>
            <a:r>
              <a:rPr kumimoji="1" lang="zh-CN" altLang="en-US" sz="2400" b="1" dirty="0">
                <a:latin typeface="+mn-ea"/>
              </a:rPr>
              <a:t>度  热感受器：</a:t>
            </a:r>
            <a:r>
              <a:rPr kumimoji="1" lang="en-US" altLang="zh-CN" sz="2400" b="1" dirty="0">
                <a:latin typeface="+mn-ea"/>
              </a:rPr>
              <a:t>&gt;35</a:t>
            </a:r>
            <a:r>
              <a:rPr kumimoji="1" lang="zh-CN" altLang="en-US" sz="2400" b="1" dirty="0">
                <a:latin typeface="+mn-ea"/>
              </a:rPr>
              <a:t>度</a:t>
            </a:r>
          </a:p>
        </p:txBody>
      </p:sp>
      <p:pic>
        <p:nvPicPr>
          <p:cNvPr id="71684" name="Picture 5" descr="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30" y="3439237"/>
            <a:ext cx="6718111" cy="341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900752" y="254269"/>
            <a:ext cx="368489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221456" algn="l"/>
              </a:tabLst>
              <a:defRPr/>
            </a:pPr>
            <a:r>
              <a:rPr kumimoji="1" lang="zh-CN" altLang="en-US" sz="3000" b="1" dirty="0" smtClean="0">
                <a:latin typeface="+mn-ea"/>
              </a:rPr>
              <a:t>（一）温度感受器</a:t>
            </a:r>
            <a:endParaRPr kumimoji="1" lang="zh-CN" altLang="en-US" sz="30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012" y="1023581"/>
            <a:ext cx="8724332" cy="5479789"/>
          </a:xfrm>
        </p:spPr>
        <p:txBody>
          <a:bodyPr>
            <a:noAutofit/>
          </a:bodyPr>
          <a:lstStyle/>
          <a:p>
            <a:pPr marL="0" defTabSz="685800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221456" algn="l"/>
              </a:tabLst>
              <a:defRPr/>
            </a:pPr>
            <a:r>
              <a:rPr kumimoji="1" lang="zh-CN" altLang="en-US" sz="2400" b="1" dirty="0" smtClean="0">
                <a:latin typeface="+mn-ea"/>
              </a:rPr>
              <a:t>指存在于中枢神经系统内的对温度变化敏感的神经元 </a:t>
            </a:r>
          </a:p>
          <a:p>
            <a:pPr marL="0" defTabSz="685800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221456" algn="l"/>
              </a:tabLst>
              <a:defRPr/>
            </a:pPr>
            <a:endParaRPr kumimoji="1" lang="en-US" altLang="zh-CN" sz="2400" b="1" dirty="0" smtClean="0">
              <a:latin typeface="+mn-ea"/>
            </a:endParaRPr>
          </a:p>
          <a:p>
            <a:pPr marL="0" defTabSz="685800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221456" algn="l"/>
              </a:tabLst>
              <a:defRPr/>
            </a:pPr>
            <a:r>
              <a:rPr kumimoji="1" lang="zh-CN" altLang="en-US" sz="2400" b="1" dirty="0" smtClean="0">
                <a:latin typeface="+mn-ea"/>
              </a:rPr>
              <a:t>部位</a:t>
            </a:r>
            <a:r>
              <a:rPr kumimoji="1" lang="en-US" altLang="zh-CN" sz="2400" b="1" dirty="0" smtClean="0">
                <a:latin typeface="+mn-ea"/>
              </a:rPr>
              <a:t>:</a:t>
            </a:r>
            <a:r>
              <a:rPr kumimoji="1" lang="zh-CN" altLang="en-US" sz="2400" b="1" dirty="0" smtClean="0">
                <a:latin typeface="+mn-ea"/>
              </a:rPr>
              <a:t>脊髓</a:t>
            </a:r>
            <a:r>
              <a:rPr kumimoji="1" lang="en-US" altLang="zh-CN" sz="2400" b="1" dirty="0" smtClean="0">
                <a:latin typeface="+mn-ea"/>
              </a:rPr>
              <a:t>,</a:t>
            </a:r>
            <a:r>
              <a:rPr kumimoji="1" lang="zh-CN" altLang="en-US" sz="2400" b="1" dirty="0" smtClean="0">
                <a:latin typeface="+mn-ea"/>
              </a:rPr>
              <a:t>脑干网状结构</a:t>
            </a:r>
            <a:r>
              <a:rPr kumimoji="1" lang="en-US" altLang="zh-CN" sz="2400" b="1" dirty="0" smtClean="0">
                <a:latin typeface="+mn-ea"/>
              </a:rPr>
              <a:t>,</a:t>
            </a:r>
            <a:r>
              <a:rPr kumimoji="1" lang="zh-CN" altLang="en-US" sz="2400" b="1" dirty="0" smtClean="0">
                <a:latin typeface="+mn-ea"/>
              </a:rPr>
              <a:t>下丘脑</a:t>
            </a:r>
          </a:p>
          <a:p>
            <a:pPr eaLnBrk="1" hangingPunct="1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2400" b="1" dirty="0" smtClean="0">
                <a:latin typeface="+mn-ea"/>
              </a:rPr>
              <a:t>热敏感神经元：当局部组织温度升高时冲动发放频率增加的神经元。在视前区</a:t>
            </a:r>
            <a:r>
              <a:rPr kumimoji="1" lang="en-US" altLang="zh-CN" sz="2400" b="1" dirty="0" smtClean="0">
                <a:latin typeface="+mn-ea"/>
              </a:rPr>
              <a:t>-</a:t>
            </a:r>
            <a:r>
              <a:rPr kumimoji="1" lang="zh-CN" altLang="en-US" sz="2400" b="1" dirty="0" smtClean="0">
                <a:latin typeface="+mn-ea"/>
              </a:rPr>
              <a:t>下丘脑前部</a:t>
            </a:r>
            <a:r>
              <a:rPr kumimoji="1" lang="en-US" altLang="zh-CN" sz="2400" b="1" dirty="0" smtClean="0">
                <a:latin typeface="+mn-ea"/>
              </a:rPr>
              <a:t>(PO/AH)</a:t>
            </a:r>
            <a:r>
              <a:rPr kumimoji="1" lang="zh-CN" altLang="en-US" sz="2400" b="1" dirty="0" smtClean="0">
                <a:latin typeface="+mn-ea"/>
              </a:rPr>
              <a:t>中，较多见。</a:t>
            </a:r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2400" b="1" dirty="0" smtClean="0">
                <a:latin typeface="+mn-ea"/>
              </a:rPr>
              <a:t>冷敏感神经元：当局部组织温度降低时冲动发放频率增加的神经元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zh-CN" altLang="en-US" sz="2400" b="1" dirty="0" smtClean="0">
                <a:latin typeface="+mn-ea"/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zh-CN" altLang="en-US" sz="2400" b="1" dirty="0" smtClean="0">
                <a:latin typeface="+mn-ea"/>
              </a:rPr>
              <a:t>       </a:t>
            </a:r>
          </a:p>
        </p:txBody>
      </p:sp>
      <p:sp>
        <p:nvSpPr>
          <p:cNvPr id="3" name="矩形 2"/>
          <p:cNvSpPr/>
          <p:nvPr/>
        </p:nvSpPr>
        <p:spPr>
          <a:xfrm>
            <a:off x="849412" y="355180"/>
            <a:ext cx="3101614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en-US" altLang="zh-CN" sz="2400" b="1" dirty="0" smtClean="0">
                <a:solidFill>
                  <a:srgbClr val="CC0066"/>
                </a:solidFill>
                <a:latin typeface="+mn-ea"/>
              </a:rPr>
              <a:t> 2.</a:t>
            </a:r>
            <a:r>
              <a:rPr kumimoji="1" lang="zh-CN" altLang="en-US" sz="2400" b="1" dirty="0" smtClean="0">
                <a:solidFill>
                  <a:srgbClr val="CC0066"/>
                </a:solidFill>
                <a:latin typeface="+mn-ea"/>
              </a:rPr>
              <a:t>中枢温度感受器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44235" y="1597688"/>
            <a:ext cx="8294799" cy="2977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kumimoji="1" lang="zh-CN" altLang="en-US" sz="2700" b="1" dirty="0" smtClean="0">
                <a:latin typeface="+mn-ea"/>
              </a:rPr>
              <a:t>部</a:t>
            </a:r>
            <a:r>
              <a:rPr kumimoji="1" lang="zh-CN" altLang="en-US" sz="2700" b="1" dirty="0">
                <a:latin typeface="+mn-ea"/>
              </a:rPr>
              <a:t>位：下丘脑，视前区</a:t>
            </a:r>
            <a:r>
              <a:rPr kumimoji="1" lang="en-US" altLang="zh-CN" sz="2700" b="1" dirty="0">
                <a:latin typeface="+mn-ea"/>
              </a:rPr>
              <a:t>-</a:t>
            </a:r>
            <a:r>
              <a:rPr kumimoji="1" lang="zh-CN" altLang="en-US" sz="2700" b="1" dirty="0">
                <a:latin typeface="+mn-ea"/>
              </a:rPr>
              <a:t>下丘脑前</a:t>
            </a:r>
            <a:r>
              <a:rPr kumimoji="1" lang="zh-CN" altLang="en-US" sz="2700" b="1" dirty="0" smtClean="0">
                <a:latin typeface="+mn-ea"/>
              </a:rPr>
              <a:t>部（</a:t>
            </a:r>
            <a:r>
              <a:rPr kumimoji="1" lang="en-US" altLang="zh-CN" sz="2700" b="1" dirty="0" smtClean="0">
                <a:latin typeface="+mn-ea"/>
              </a:rPr>
              <a:t>PO/AH</a:t>
            </a:r>
            <a:r>
              <a:rPr kumimoji="1" lang="zh-CN" altLang="en-US" sz="2700" b="1" dirty="0" smtClean="0">
                <a:latin typeface="+mn-ea"/>
              </a:rPr>
              <a:t>）        </a:t>
            </a:r>
            <a:endParaRPr kumimoji="1" lang="zh-CN" altLang="en-US" sz="2700" b="1" dirty="0">
              <a:latin typeface="+mn-ea"/>
            </a:endParaRPr>
          </a:p>
          <a:p>
            <a:pPr algn="just"/>
            <a:r>
              <a:rPr kumimoji="1" lang="zh-CN" altLang="en-US" sz="2700" b="1" dirty="0" smtClean="0">
                <a:latin typeface="+mn-ea"/>
              </a:rPr>
              <a:t>作</a:t>
            </a:r>
            <a:r>
              <a:rPr kumimoji="1" lang="zh-CN" altLang="en-US" sz="2700" b="1" dirty="0">
                <a:latin typeface="+mn-ea"/>
              </a:rPr>
              <a:t>用：体温调节整合</a:t>
            </a:r>
            <a:endParaRPr kumimoji="1" lang="zh-CN" altLang="en-US" sz="2700" dirty="0">
              <a:latin typeface="+mn-ea"/>
            </a:endParaRPr>
          </a:p>
          <a:p>
            <a:pPr eaLnBrk="1" hangingPunct="1"/>
            <a:r>
              <a:rPr lang="zh-CN" altLang="en-US" dirty="0" smtClean="0">
                <a:latin typeface="+mn-ea"/>
              </a:rPr>
              <a:t> </a:t>
            </a:r>
            <a:r>
              <a:rPr lang="zh-CN" altLang="en-US" sz="2700" b="1" dirty="0">
                <a:latin typeface="+mn-ea"/>
              </a:rPr>
              <a:t>实验：</a:t>
            </a:r>
          </a:p>
          <a:p>
            <a:pPr eaLnBrk="1" hangingPunct="1"/>
            <a:r>
              <a:rPr kumimoji="1" lang="zh-CN" altLang="en-US" sz="2700" b="1" dirty="0">
                <a:latin typeface="+mn-ea"/>
              </a:rPr>
              <a:t>  *</a:t>
            </a:r>
            <a:r>
              <a:rPr lang="zh-CN" altLang="en-US" sz="2700" b="1" dirty="0">
                <a:latin typeface="+mn-ea"/>
              </a:rPr>
              <a:t>切除大脑皮层</a:t>
            </a:r>
            <a:r>
              <a:rPr lang="en-US" altLang="zh-CN" sz="2700" b="1" dirty="0">
                <a:latin typeface="+mn-ea"/>
              </a:rPr>
              <a:t>:</a:t>
            </a:r>
            <a:r>
              <a:rPr lang="zh-CN" altLang="en-US" sz="2700" b="1" dirty="0">
                <a:latin typeface="+mn-ea"/>
              </a:rPr>
              <a:t>体温保持恒定</a:t>
            </a:r>
          </a:p>
          <a:p>
            <a:pPr eaLnBrk="1" hangingPunct="1"/>
            <a:r>
              <a:rPr lang="zh-CN" altLang="en-US" dirty="0">
                <a:latin typeface="+mn-ea"/>
              </a:rPr>
              <a:t>   </a:t>
            </a:r>
            <a:r>
              <a:rPr lang="zh-CN" altLang="en-US" dirty="0" smtClean="0">
                <a:latin typeface="+mn-ea"/>
              </a:rPr>
              <a:t> </a:t>
            </a:r>
            <a:r>
              <a:rPr kumimoji="1" lang="zh-CN" altLang="en-US" sz="2700" dirty="0">
                <a:latin typeface="+mn-ea"/>
              </a:rPr>
              <a:t>*</a:t>
            </a:r>
            <a:r>
              <a:rPr kumimoji="1" lang="zh-CN" altLang="en-US" sz="2700" b="1" dirty="0">
                <a:latin typeface="+mn-ea"/>
              </a:rPr>
              <a:t>破坏</a:t>
            </a:r>
            <a:r>
              <a:rPr kumimoji="1" lang="en-US" altLang="zh-CN" sz="2700" b="1" dirty="0">
                <a:latin typeface="+mn-ea"/>
              </a:rPr>
              <a:t>PO/AH</a:t>
            </a:r>
            <a:r>
              <a:rPr kumimoji="1" lang="zh-CN" altLang="en-US" sz="2700" b="1" dirty="0">
                <a:latin typeface="+mn-ea"/>
              </a:rPr>
              <a:t>区，体温调节减弱或消失</a:t>
            </a:r>
          </a:p>
          <a:p>
            <a:pPr algn="just"/>
            <a:r>
              <a:rPr kumimoji="1" lang="zh-CN" altLang="en-US" sz="2700" b="1" dirty="0">
                <a:latin typeface="+mn-ea"/>
              </a:rPr>
              <a:t>  *信息会聚于</a:t>
            </a:r>
            <a:r>
              <a:rPr kumimoji="1" lang="en-US" altLang="zh-CN" sz="2700" b="1" dirty="0">
                <a:latin typeface="+mn-ea"/>
              </a:rPr>
              <a:t>PO/AH</a:t>
            </a:r>
            <a:r>
              <a:rPr kumimoji="1" lang="zh-CN" altLang="en-US" sz="2700" b="1" dirty="0">
                <a:latin typeface="+mn-ea"/>
              </a:rPr>
              <a:t>区</a:t>
            </a:r>
          </a:p>
          <a:p>
            <a:pPr algn="just"/>
            <a:r>
              <a:rPr kumimoji="1" lang="zh-CN" altLang="en-US" sz="2700" b="1" dirty="0">
                <a:latin typeface="+mn-ea"/>
              </a:rPr>
              <a:t>    </a:t>
            </a:r>
          </a:p>
        </p:txBody>
      </p:sp>
      <p:sp>
        <p:nvSpPr>
          <p:cNvPr id="3" name="矩形 2"/>
          <p:cNvSpPr/>
          <p:nvPr/>
        </p:nvSpPr>
        <p:spPr>
          <a:xfrm>
            <a:off x="767687" y="259308"/>
            <a:ext cx="4104564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kumimoji="1" lang="zh-CN" altLang="en-US" sz="2700" b="1" dirty="0" smtClean="0">
                <a:latin typeface="+mn-ea"/>
              </a:rPr>
              <a:t>（二）体温调节中枢</a:t>
            </a:r>
            <a:endParaRPr kumimoji="1" lang="zh-CN" altLang="en-US" sz="27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98346" y="1684363"/>
            <a:ext cx="8107623" cy="2562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700" b="1" dirty="0" smtClean="0">
                <a:latin typeface="+mn-ea"/>
              </a:rPr>
              <a:t>认</a:t>
            </a:r>
            <a:r>
              <a:rPr kumimoji="1" lang="zh-CN" altLang="en-US" sz="2700" b="1" dirty="0">
                <a:latin typeface="+mn-ea"/>
              </a:rPr>
              <a:t>为：</a:t>
            </a:r>
          </a:p>
          <a:p>
            <a:pPr>
              <a:spcBef>
                <a:spcPct val="50000"/>
              </a:spcBef>
            </a:pPr>
            <a:r>
              <a:rPr kumimoji="1" lang="zh-CN" altLang="en-US" sz="2700" b="1" dirty="0">
                <a:latin typeface="+mn-ea"/>
              </a:rPr>
              <a:t>视前区</a:t>
            </a:r>
            <a:r>
              <a:rPr kumimoji="1" lang="en-US" altLang="zh-CN" sz="2700" b="1" dirty="0">
                <a:latin typeface="+mn-ea"/>
              </a:rPr>
              <a:t>-</a:t>
            </a:r>
            <a:r>
              <a:rPr kumimoji="1" lang="zh-CN" altLang="en-US" sz="2700" b="1" dirty="0">
                <a:latin typeface="+mn-ea"/>
              </a:rPr>
              <a:t>下丘脑前部</a:t>
            </a:r>
            <a:r>
              <a:rPr kumimoji="1" lang="en-US" altLang="zh-CN" sz="2700" b="1" dirty="0">
                <a:latin typeface="+mn-ea"/>
              </a:rPr>
              <a:t>PO/AH</a:t>
            </a:r>
            <a:r>
              <a:rPr kumimoji="1" lang="zh-CN" altLang="en-US" sz="2700" b="1" dirty="0">
                <a:latin typeface="+mn-ea"/>
              </a:rPr>
              <a:t>神经元的活动设定了一个调定点（</a:t>
            </a:r>
            <a:r>
              <a:rPr kumimoji="1" lang="en-US" altLang="zh-CN" sz="2700" b="1" dirty="0">
                <a:latin typeface="+mn-ea"/>
              </a:rPr>
              <a:t>set point</a:t>
            </a:r>
            <a:r>
              <a:rPr kumimoji="1" lang="zh-CN" altLang="en-US" sz="2700" b="1" dirty="0">
                <a:latin typeface="+mn-ea"/>
              </a:rPr>
              <a:t>），即规定的温度值，如</a:t>
            </a:r>
            <a:r>
              <a:rPr kumimoji="1" lang="en-US" altLang="zh-CN" sz="2700" b="1" dirty="0" smtClean="0">
                <a:latin typeface="+mn-ea"/>
              </a:rPr>
              <a:t>37</a:t>
            </a:r>
            <a:r>
              <a:rPr kumimoji="1" lang="en-US" altLang="zh-CN" sz="2700" b="1" baseline="30000" dirty="0" smtClean="0">
                <a:latin typeface="+mn-ea"/>
              </a:rPr>
              <a:t>o</a:t>
            </a:r>
            <a:r>
              <a:rPr kumimoji="1" lang="en-US" altLang="zh-CN" sz="2700" b="1" dirty="0" smtClean="0">
                <a:latin typeface="+mn-ea"/>
              </a:rPr>
              <a:t>C</a:t>
            </a:r>
            <a:r>
              <a:rPr kumimoji="1" lang="zh-CN" altLang="en-US" sz="2700" b="1" dirty="0">
                <a:latin typeface="+mn-ea"/>
              </a:rPr>
              <a:t>。</a:t>
            </a:r>
          </a:p>
          <a:p>
            <a:pPr>
              <a:spcBef>
                <a:spcPct val="50000"/>
              </a:spcBef>
            </a:pPr>
            <a:r>
              <a:rPr kumimoji="1" lang="en-US" altLang="zh-CN" sz="2700" b="1" dirty="0" smtClean="0">
                <a:latin typeface="+mn-ea"/>
              </a:rPr>
              <a:t>PO/AH</a:t>
            </a:r>
            <a:r>
              <a:rPr kumimoji="1" lang="zh-CN" altLang="en-US" sz="2700" b="1" dirty="0">
                <a:latin typeface="+mn-ea"/>
              </a:rPr>
              <a:t>部位的体温调节中枢就是按照这个设定温度来调整体温。</a:t>
            </a:r>
            <a:endParaRPr kumimoji="1" lang="zh-CN" altLang="en-US" sz="27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0480" y="273969"/>
            <a:ext cx="543525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spcBef>
                <a:spcPct val="50000"/>
              </a:spcBef>
            </a:pPr>
            <a:r>
              <a:rPr kumimoji="1" lang="zh-CN" altLang="en-US" sz="3000" b="1" dirty="0" smtClean="0">
                <a:latin typeface="+mn-ea"/>
              </a:rPr>
              <a:t>（三）体温调节的调定点学说</a:t>
            </a:r>
            <a:endParaRPr kumimoji="1" lang="zh-CN" altLang="en-US" sz="30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AutoShape 2"/>
          <p:cNvSpPr>
            <a:spLocks noChangeArrowheads="1"/>
          </p:cNvSpPr>
          <p:nvPr/>
        </p:nvSpPr>
        <p:spPr bwMode="auto">
          <a:xfrm rot="14783289">
            <a:off x="2293144" y="6349"/>
            <a:ext cx="533400" cy="1600200"/>
          </a:xfrm>
          <a:prstGeom prst="curvedLeftArrow">
            <a:avLst>
              <a:gd name="adj1" fmla="val 44278"/>
              <a:gd name="adj2" fmla="val 93685"/>
              <a:gd name="adj3" fmla="val 44213"/>
            </a:avLst>
          </a:prstGeom>
          <a:gradFill rotWithShape="0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lIns="68580" tIns="34290" rIns="68580" bIns="34290" anchor="ctr"/>
          <a:lstStyle/>
          <a:p>
            <a:pPr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5459" name="Oval 3"/>
          <p:cNvSpPr>
            <a:spLocks noChangeArrowheads="1"/>
          </p:cNvSpPr>
          <p:nvPr/>
        </p:nvSpPr>
        <p:spPr bwMode="auto">
          <a:xfrm>
            <a:off x="1257300" y="1447800"/>
            <a:ext cx="1714500" cy="1295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1847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>
            <a:prstShdw prst="shdw17" dist="17961" dir="2700000">
              <a:srgbClr val="1F5C99"/>
            </a:prstShdw>
          </a:effectLst>
        </p:spPr>
        <p:txBody>
          <a:bodyPr wrap="none" lIns="68580" tIns="34290" rIns="68580" bIns="34290" anchor="ctr"/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700" b="1" dirty="0">
                <a:solidFill>
                  <a:srgbClr val="FFFFFF"/>
                </a:solidFill>
                <a:ea typeface="华文新魏" panose="02010800040101010101" pitchFamily="2" charset="-122"/>
              </a:rPr>
              <a:t>T&gt;37</a:t>
            </a:r>
            <a:r>
              <a:rPr kumimoji="1" lang="en-US" altLang="zh-CN" sz="3000" b="1" dirty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℃</a:t>
            </a:r>
            <a:endParaRPr kumimoji="1" lang="en-US" altLang="zh-CN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5460" name="Oval 4"/>
          <p:cNvSpPr>
            <a:spLocks noChangeArrowheads="1"/>
          </p:cNvSpPr>
          <p:nvPr/>
        </p:nvSpPr>
        <p:spPr bwMode="auto">
          <a:xfrm>
            <a:off x="6115050" y="1524000"/>
            <a:ext cx="1828800" cy="12192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1847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>
            <a:prstShdw prst="shdw17" dist="17961" dir="2700000">
              <a:srgbClr val="1F5C99"/>
            </a:prstShdw>
          </a:effec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kumimoji="1" lang="en-US" altLang="zh-CN" sz="2700" b="1" dirty="0">
                <a:solidFill>
                  <a:srgbClr val="FFFFFF"/>
                </a:solidFill>
              </a:rPr>
              <a:t>T&lt;</a:t>
            </a:r>
            <a:r>
              <a:rPr kumimoji="1" lang="en-US" altLang="zh-CN" sz="2700" b="1" dirty="0">
                <a:solidFill>
                  <a:srgbClr val="FFFFFF"/>
                </a:solidFill>
                <a:ea typeface="华文新魏" panose="02010800040101010101" pitchFamily="2" charset="-122"/>
              </a:rPr>
              <a:t>37</a:t>
            </a:r>
            <a:r>
              <a:rPr kumimoji="1" lang="en-US" altLang="zh-CN" sz="3000" b="1" dirty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℃</a:t>
            </a:r>
            <a:endParaRPr kumimoji="1" lang="en-US" altLang="zh-CN" sz="3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5461" name="AutoShape 5"/>
          <p:cNvSpPr>
            <a:spLocks noChangeArrowheads="1"/>
          </p:cNvSpPr>
          <p:nvPr/>
        </p:nvSpPr>
        <p:spPr bwMode="auto">
          <a:xfrm rot="6568266" flipH="1">
            <a:off x="6413897" y="63499"/>
            <a:ext cx="457200" cy="1485900"/>
          </a:xfrm>
          <a:prstGeom prst="curvedLeftArrow">
            <a:avLst>
              <a:gd name="adj1" fmla="val 47968"/>
              <a:gd name="adj2" fmla="val 101492"/>
              <a:gd name="adj3" fmla="val 44213"/>
            </a:avLst>
          </a:prstGeom>
          <a:gradFill rotWithShape="0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lIns="68580" tIns="34290" rIns="68580" bIns="34290" anchor="ctr"/>
          <a:lstStyle/>
          <a:p>
            <a:pPr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5462" name="Oval 6"/>
          <p:cNvSpPr>
            <a:spLocks noChangeArrowheads="1"/>
          </p:cNvSpPr>
          <p:nvPr/>
        </p:nvSpPr>
        <p:spPr bwMode="auto">
          <a:xfrm>
            <a:off x="3371850" y="5410200"/>
            <a:ext cx="2286000" cy="1219200"/>
          </a:xfrm>
          <a:prstGeom prst="ellipse">
            <a:avLst/>
          </a:prstGeom>
          <a:gradFill rotWithShape="0">
            <a:gsLst>
              <a:gs pos="0">
                <a:srgbClr val="339933"/>
              </a:gs>
              <a:gs pos="100000">
                <a:srgbClr val="184718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>
            <a:prstShdw prst="shdw17" dist="17961" dir="2700000">
              <a:srgbClr val="1F5C1F"/>
            </a:prstShdw>
          </a:effec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kumimoji="1" lang="zh-CN" altLang="en-US" sz="3000" b="1" dirty="0">
                <a:solidFill>
                  <a:srgbClr val="FFFF00"/>
                </a:solidFill>
                <a:latin typeface="+mn-ea"/>
              </a:rPr>
              <a:t>体温恒定</a:t>
            </a: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2457450" y="3810000"/>
            <a:ext cx="1828800" cy="1295400"/>
          </a:xfrm>
          <a:prstGeom prst="rect">
            <a:avLst/>
          </a:prstGeom>
          <a:gradFill rotWithShape="0">
            <a:gsLst>
              <a:gs pos="0">
                <a:srgbClr val="184718"/>
              </a:gs>
              <a:gs pos="50000">
                <a:srgbClr val="339933"/>
              </a:gs>
              <a:gs pos="100000">
                <a:srgbClr val="184718"/>
              </a:gs>
            </a:gsLst>
            <a:lin ang="5400000" scaled="1"/>
          </a:gradFill>
          <a:ln w="9525">
            <a:noFill/>
            <a:miter lim="800000"/>
          </a:ln>
          <a:effectLst>
            <a:prstShdw prst="shdw17" dist="17961" dir="2700000">
              <a:srgbClr val="1F5C1F"/>
            </a:prstShdw>
          </a:effectLst>
        </p:spPr>
        <p:txBody>
          <a:bodyPr wrap="none" lIns="68580" tIns="34290" rIns="68580" bIns="34290" anchor="ctr"/>
          <a:lstStyle/>
          <a:p>
            <a:pPr algn="ctr" eaLnBrk="1" hangingPunct="1">
              <a:lnSpc>
                <a:spcPct val="90000"/>
              </a:lnSpc>
            </a:pPr>
            <a:r>
              <a:rPr kumimoji="1" lang="zh-CN" altLang="en-US" sz="2700" b="1" dirty="0">
                <a:solidFill>
                  <a:srgbClr val="FFFFFF"/>
                </a:solidFill>
                <a:ea typeface="华文新魏" panose="02010800040101010101" pitchFamily="2" charset="-122"/>
              </a:rPr>
              <a:t>散热</a:t>
            </a:r>
          </a:p>
          <a:p>
            <a:pPr algn="ctr" eaLnBrk="1" hangingPunct="1">
              <a:lnSpc>
                <a:spcPct val="90000"/>
              </a:lnSpc>
            </a:pPr>
            <a:r>
              <a:rPr kumimoji="1" lang="zh-CN" altLang="en-US" sz="1800" b="1" dirty="0">
                <a:solidFill>
                  <a:srgbClr val="FFFF00"/>
                </a:solidFill>
                <a:ea typeface="华文新魏" panose="02010800040101010101" pitchFamily="2" charset="-122"/>
              </a:rPr>
              <a:t>（汗腺、皮肤血管、</a:t>
            </a:r>
          </a:p>
          <a:p>
            <a:pPr algn="ctr" eaLnBrk="1" hangingPunct="1">
              <a:lnSpc>
                <a:spcPct val="90000"/>
              </a:lnSpc>
            </a:pPr>
            <a:r>
              <a:rPr kumimoji="1" lang="zh-CN" altLang="en-US" sz="1800" b="1" dirty="0">
                <a:solidFill>
                  <a:srgbClr val="FFFF00"/>
                </a:solidFill>
                <a:ea typeface="华文新魏" panose="02010800040101010101" pitchFamily="2" charset="-122"/>
              </a:rPr>
              <a:t>呼吸）</a:t>
            </a:r>
            <a:endParaRPr kumimoji="1" lang="zh-CN" altLang="en-US" sz="1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4972050" y="3810000"/>
            <a:ext cx="1828800" cy="1295400"/>
          </a:xfrm>
          <a:prstGeom prst="rect">
            <a:avLst/>
          </a:prstGeom>
          <a:gradFill rotWithShape="0">
            <a:gsLst>
              <a:gs pos="0">
                <a:srgbClr val="184718"/>
              </a:gs>
              <a:gs pos="50000">
                <a:srgbClr val="339933"/>
              </a:gs>
              <a:gs pos="100000">
                <a:srgbClr val="184718"/>
              </a:gs>
            </a:gsLst>
            <a:lin ang="5400000" scaled="1"/>
          </a:gradFill>
          <a:ln w="9525">
            <a:noFill/>
            <a:miter lim="800000"/>
          </a:ln>
          <a:effectLst>
            <a:prstShdw prst="shdw17" dist="17961" dir="2700000">
              <a:srgbClr val="1F5C1F"/>
            </a:prstShdw>
          </a:effec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kumimoji="1" lang="zh-CN" altLang="en-US" sz="2700" b="1" dirty="0">
                <a:solidFill>
                  <a:srgbClr val="FFFFFF"/>
                </a:solidFill>
                <a:ea typeface="华文新魏" panose="02010800040101010101" pitchFamily="2" charset="-122"/>
              </a:rPr>
              <a:t>产热</a:t>
            </a:r>
          </a:p>
          <a:p>
            <a:pPr algn="ctr" eaLnBrk="1" hangingPunct="1"/>
            <a:r>
              <a:rPr kumimoji="1" lang="zh-CN" altLang="en-US" sz="1800" b="1" dirty="0">
                <a:solidFill>
                  <a:srgbClr val="FFFF00"/>
                </a:solidFill>
                <a:ea typeface="华文新魏" panose="02010800040101010101" pitchFamily="2" charset="-122"/>
              </a:rPr>
              <a:t>（骨骼肌、肝、</a:t>
            </a:r>
          </a:p>
          <a:p>
            <a:pPr algn="ctr" eaLnBrk="1" hangingPunct="1"/>
            <a:r>
              <a:rPr kumimoji="1" lang="zh-CN" altLang="en-US" sz="1800" b="1" dirty="0">
                <a:solidFill>
                  <a:srgbClr val="FFFF00"/>
                </a:solidFill>
                <a:ea typeface="华文新魏" panose="02010800040101010101" pitchFamily="2" charset="-122"/>
              </a:rPr>
              <a:t>甲状腺、肾上腺）</a:t>
            </a:r>
          </a:p>
        </p:txBody>
      </p:sp>
      <p:sp>
        <p:nvSpPr>
          <p:cNvPr id="275465" name="AutoShape 9"/>
          <p:cNvSpPr>
            <a:spLocks noChangeArrowheads="1"/>
          </p:cNvSpPr>
          <p:nvPr/>
        </p:nvSpPr>
        <p:spPr bwMode="auto">
          <a:xfrm rot="1998164">
            <a:off x="3474245" y="3178177"/>
            <a:ext cx="225029" cy="631825"/>
          </a:xfrm>
          <a:prstGeom prst="downArrow">
            <a:avLst>
              <a:gd name="adj1" fmla="val 50000"/>
              <a:gd name="adj2" fmla="val 52645"/>
            </a:avLst>
          </a:prstGeom>
          <a:gradFill rotWithShape="0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lIns="68580" tIns="34290" rIns="68580" bIns="34290" anchor="ctr"/>
          <a:lstStyle/>
          <a:p>
            <a:pPr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5466" name="AutoShape 10"/>
          <p:cNvSpPr>
            <a:spLocks noChangeArrowheads="1"/>
          </p:cNvSpPr>
          <p:nvPr/>
        </p:nvSpPr>
        <p:spPr bwMode="auto">
          <a:xfrm rot="19601836" flipH="1">
            <a:off x="5200651" y="3178177"/>
            <a:ext cx="225029" cy="631825"/>
          </a:xfrm>
          <a:prstGeom prst="downArrow">
            <a:avLst>
              <a:gd name="adj1" fmla="val 50000"/>
              <a:gd name="adj2" fmla="val 52645"/>
            </a:avLst>
          </a:prstGeom>
          <a:gradFill rotWithShape="0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lIns="68580" tIns="34290" rIns="68580" bIns="34290" anchor="ctr"/>
          <a:lstStyle/>
          <a:p>
            <a:pPr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5467" name="AutoShape 11"/>
          <p:cNvSpPr>
            <a:spLocks noChangeArrowheads="1"/>
          </p:cNvSpPr>
          <p:nvPr/>
        </p:nvSpPr>
        <p:spPr bwMode="auto">
          <a:xfrm rot="19601836" flipH="1">
            <a:off x="3505200" y="5041901"/>
            <a:ext cx="171450" cy="555625"/>
          </a:xfrm>
          <a:prstGeom prst="downArrow">
            <a:avLst>
              <a:gd name="adj1" fmla="val 50000"/>
              <a:gd name="adj2" fmla="val 60764"/>
            </a:avLst>
          </a:prstGeom>
          <a:gradFill rotWithShape="0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lIns="68580" tIns="34290" rIns="68580" bIns="34290" anchor="ctr"/>
          <a:lstStyle/>
          <a:p>
            <a:pPr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5468" name="AutoShape 12"/>
          <p:cNvSpPr>
            <a:spLocks noChangeArrowheads="1"/>
          </p:cNvSpPr>
          <p:nvPr/>
        </p:nvSpPr>
        <p:spPr bwMode="auto">
          <a:xfrm rot="1998164">
            <a:off x="5225654" y="5092701"/>
            <a:ext cx="225028" cy="479425"/>
          </a:xfrm>
          <a:prstGeom prst="downArrow">
            <a:avLst>
              <a:gd name="adj1" fmla="val 50000"/>
              <a:gd name="adj2" fmla="val 39947"/>
            </a:avLst>
          </a:prstGeom>
          <a:gradFill rotWithShape="0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lIns="68580" tIns="34290" rIns="68580" bIns="34290" anchor="ctr"/>
          <a:lstStyle/>
          <a:p>
            <a:pPr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" name="Group 13"/>
          <p:cNvGrpSpPr/>
          <p:nvPr/>
        </p:nvGrpSpPr>
        <p:grpSpPr bwMode="auto">
          <a:xfrm>
            <a:off x="3314700" y="2209800"/>
            <a:ext cx="2343150" cy="1066800"/>
            <a:chOff x="1920" y="1632"/>
            <a:chExt cx="1968" cy="672"/>
          </a:xfrm>
        </p:grpSpPr>
        <p:sp>
          <p:nvSpPr>
            <p:cNvPr id="75799" name="Rectangle 14"/>
            <p:cNvSpPr>
              <a:spLocks noChangeArrowheads="1"/>
            </p:cNvSpPr>
            <p:nvPr/>
          </p:nvSpPr>
          <p:spPr bwMode="auto">
            <a:xfrm>
              <a:off x="1920" y="1728"/>
              <a:ext cx="1968" cy="528"/>
            </a:xfrm>
            <a:prstGeom prst="rect">
              <a:avLst/>
            </a:prstGeom>
            <a:gradFill rotWithShape="0">
              <a:gsLst>
                <a:gs pos="0">
                  <a:srgbClr val="184718"/>
                </a:gs>
                <a:gs pos="50000">
                  <a:srgbClr val="339933"/>
                </a:gs>
                <a:gs pos="100000">
                  <a:srgbClr val="184718"/>
                </a:gs>
              </a:gsLst>
              <a:lin ang="5400000" scaled="1"/>
            </a:gradFill>
            <a:ln w="9525">
              <a:noFill/>
              <a:miter lim="800000"/>
            </a:ln>
            <a:effectLst>
              <a:prstShdw prst="shdw17" dist="17961" dir="2700000">
                <a:srgbClr val="1F5C1F"/>
              </a:prstShdw>
            </a:effectLst>
          </p:spPr>
          <p:txBody>
            <a:bodyPr wrap="none" anchor="ctr"/>
            <a:lstStyle/>
            <a:p>
              <a:pPr eaLnBrk="1" hangingPunct="1"/>
              <a:r>
                <a:rPr kumimoji="1" lang="en-US" altLang="zh-CN" sz="2700" b="1" dirty="0">
                  <a:solidFill>
                    <a:srgbClr val="FFFFFF"/>
                  </a:solidFill>
                </a:rPr>
                <a:t>POAH</a:t>
              </a:r>
            </a:p>
          </p:txBody>
        </p:sp>
        <p:sp>
          <p:nvSpPr>
            <p:cNvPr id="75800" name="AutoShape 15"/>
            <p:cNvSpPr>
              <a:spLocks noChangeArrowheads="1"/>
            </p:cNvSpPr>
            <p:nvPr/>
          </p:nvSpPr>
          <p:spPr bwMode="auto">
            <a:xfrm>
              <a:off x="2928" y="1632"/>
              <a:ext cx="912" cy="672"/>
            </a:xfrm>
            <a:prstGeom prst="irregularSeal2">
              <a:avLst/>
            </a:prstGeom>
            <a:gradFill rotWithShape="0">
              <a:gsLst>
                <a:gs pos="0">
                  <a:srgbClr val="5E1800"/>
                </a:gs>
                <a:gs pos="5000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100" b="1" dirty="0">
                  <a:solidFill>
                    <a:srgbClr val="FFFFFF"/>
                  </a:solidFill>
                  <a:ea typeface="华文新魏" panose="02010800040101010101" pitchFamily="2" charset="-122"/>
                </a:rPr>
                <a:t>37℃</a:t>
              </a:r>
              <a:endParaRPr kumimoji="1" lang="en-US" altLang="zh-CN" sz="2100" dirty="0"/>
            </a:p>
          </p:txBody>
        </p:sp>
      </p:grpSp>
      <p:sp>
        <p:nvSpPr>
          <p:cNvPr id="275472" name="Rectangle 16"/>
          <p:cNvSpPr>
            <a:spLocks noChangeArrowheads="1"/>
          </p:cNvSpPr>
          <p:nvPr/>
        </p:nvSpPr>
        <p:spPr bwMode="auto">
          <a:xfrm>
            <a:off x="3486150" y="533400"/>
            <a:ext cx="2228850" cy="838200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184718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>
            <a:prstShdw prst="shdw17" dist="17961" dir="2700000">
              <a:srgbClr val="1F5C1F"/>
            </a:prstShdw>
          </a:effec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kumimoji="1" lang="zh-CN" altLang="en-US" sz="2400" b="1" dirty="0">
                <a:solidFill>
                  <a:srgbClr val="FFFFFF"/>
                </a:solidFill>
                <a:ea typeface="华文新魏" panose="02010800040101010101" pitchFamily="2" charset="-122"/>
              </a:rPr>
              <a:t>温度感受器</a:t>
            </a:r>
            <a:endParaRPr kumimoji="1" lang="zh-CN" altLang="en-US" sz="2100" b="1" dirty="0">
              <a:solidFill>
                <a:srgbClr val="FFFF00"/>
              </a:solidFill>
              <a:ea typeface="华文新魏" panose="02010800040101010101" pitchFamily="2" charset="-122"/>
            </a:endParaRPr>
          </a:p>
        </p:txBody>
      </p:sp>
      <p:sp>
        <p:nvSpPr>
          <p:cNvPr id="275473" name="AutoShape 17"/>
          <p:cNvSpPr>
            <a:spLocks noChangeArrowheads="1"/>
          </p:cNvSpPr>
          <p:nvPr/>
        </p:nvSpPr>
        <p:spPr bwMode="auto">
          <a:xfrm rot="55618">
            <a:off x="4458891" y="1524000"/>
            <a:ext cx="166688" cy="836613"/>
          </a:xfrm>
          <a:prstGeom prst="downArrow">
            <a:avLst>
              <a:gd name="adj1" fmla="val 50000"/>
              <a:gd name="adj2" fmla="val 94107"/>
            </a:avLst>
          </a:prstGeom>
          <a:gradFill rotWithShape="0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lIns="68580" tIns="34290" rIns="68580" bIns="34290" anchor="ctr"/>
          <a:lstStyle/>
          <a:p>
            <a:pPr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5474" name="Text Box 18"/>
          <p:cNvSpPr txBox="1">
            <a:spLocks noChangeArrowheads="1"/>
          </p:cNvSpPr>
          <p:nvPr/>
        </p:nvSpPr>
        <p:spPr bwMode="auto">
          <a:xfrm>
            <a:off x="4572000" y="1676401"/>
            <a:ext cx="1028700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1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传入</a:t>
            </a:r>
            <a:r>
              <a:rPr kumimoji="1" lang="en-US" altLang="zh-CN" sz="21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75475" name="Text Box 19"/>
          <p:cNvSpPr txBox="1">
            <a:spLocks noChangeArrowheads="1"/>
          </p:cNvSpPr>
          <p:nvPr/>
        </p:nvSpPr>
        <p:spPr bwMode="auto">
          <a:xfrm>
            <a:off x="5314951" y="3200401"/>
            <a:ext cx="871072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2100" b="1" dirty="0">
                <a:latin typeface="Times New Roman" panose="02020603050405020304" pitchFamily="18" charset="0"/>
              </a:rPr>
              <a:t>传出</a:t>
            </a:r>
            <a:r>
              <a:rPr kumimoji="1" lang="en-US" altLang="zh-CN" sz="2100" b="1" dirty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75476" name="Text Box 20"/>
          <p:cNvSpPr txBox="1">
            <a:spLocks noChangeArrowheads="1"/>
          </p:cNvSpPr>
          <p:nvPr/>
        </p:nvSpPr>
        <p:spPr bwMode="auto">
          <a:xfrm>
            <a:off x="2686051" y="3200401"/>
            <a:ext cx="871072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2100" b="1" dirty="0">
                <a:latin typeface="Times New Roman" panose="02020603050405020304" pitchFamily="18" charset="0"/>
              </a:rPr>
              <a:t>传出</a:t>
            </a:r>
            <a:r>
              <a:rPr kumimoji="1" lang="en-US" altLang="zh-CN" sz="2100" b="1" dirty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75477" name="Line 21"/>
          <p:cNvSpPr>
            <a:spLocks noChangeShapeType="1"/>
          </p:cNvSpPr>
          <p:nvPr/>
        </p:nvSpPr>
        <p:spPr bwMode="auto">
          <a:xfrm flipV="1">
            <a:off x="3886200" y="3810000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tailEnd type="triangle" w="med" len="med"/>
          </a:ln>
        </p:spPr>
        <p:txBody>
          <a:bodyPr wrap="none" lIns="68580" tIns="34290" rIns="68580" bIns="34290"/>
          <a:lstStyle/>
          <a:p>
            <a:endParaRPr lang="zh-CN" altLang="en-US"/>
          </a:p>
        </p:txBody>
      </p:sp>
      <p:sp>
        <p:nvSpPr>
          <p:cNvPr id="275478" name="Line 22"/>
          <p:cNvSpPr>
            <a:spLocks noChangeShapeType="1"/>
          </p:cNvSpPr>
          <p:nvPr/>
        </p:nvSpPr>
        <p:spPr bwMode="auto">
          <a:xfrm>
            <a:off x="6400800" y="3810000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tailEnd type="triangle" w="med" len="med"/>
          </a:ln>
        </p:spPr>
        <p:txBody>
          <a:bodyPr wrap="none" lIns="68580" tIns="34290" rIns="68580" bIns="34290"/>
          <a:lstStyle/>
          <a:p>
            <a:endParaRPr lang="zh-CN" altLang="en-US"/>
          </a:p>
        </p:txBody>
      </p:sp>
      <p:sp>
        <p:nvSpPr>
          <p:cNvPr id="275479" name="Line 23"/>
          <p:cNvSpPr>
            <a:spLocks noChangeShapeType="1"/>
          </p:cNvSpPr>
          <p:nvPr/>
        </p:nvSpPr>
        <p:spPr bwMode="auto">
          <a:xfrm>
            <a:off x="4057650" y="3810000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tailEnd type="triangle" w="med" len="med"/>
          </a:ln>
        </p:spPr>
        <p:txBody>
          <a:bodyPr wrap="none" lIns="68580" tIns="34290" rIns="68580" bIns="34290"/>
          <a:lstStyle/>
          <a:p>
            <a:endParaRPr lang="zh-CN" altLang="en-US"/>
          </a:p>
        </p:txBody>
      </p:sp>
      <p:sp>
        <p:nvSpPr>
          <p:cNvPr id="275480" name="Line 24"/>
          <p:cNvSpPr>
            <a:spLocks noChangeShapeType="1"/>
          </p:cNvSpPr>
          <p:nvPr/>
        </p:nvSpPr>
        <p:spPr bwMode="auto">
          <a:xfrm flipV="1">
            <a:off x="6572250" y="3810000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tailEnd type="triangle" w="med" len="med"/>
          </a:ln>
        </p:spPr>
        <p:txBody>
          <a:bodyPr wrap="none"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nimBg="1"/>
      <p:bldP spid="275459" grpId="0" animBg="1" autoUpdateAnimBg="0"/>
      <p:bldP spid="275460" grpId="0" animBg="1" autoUpdateAnimBg="0"/>
      <p:bldP spid="275461" grpId="0" animBg="1"/>
      <p:bldP spid="275462" grpId="0" animBg="1" autoUpdateAnimBg="0"/>
      <p:bldP spid="275463" grpId="0" animBg="1" autoUpdateAnimBg="0"/>
      <p:bldP spid="275464" grpId="0" animBg="1" autoUpdateAnimBg="0"/>
      <p:bldP spid="275465" grpId="0" animBg="1"/>
      <p:bldP spid="275466" grpId="0" animBg="1"/>
      <p:bldP spid="275467" grpId="0" animBg="1"/>
      <p:bldP spid="275468" grpId="0" animBg="1"/>
      <p:bldP spid="275472" grpId="0" animBg="1" autoUpdateAnimBg="0"/>
      <p:bldP spid="275473" grpId="0" animBg="1"/>
      <p:bldP spid="275474" grpId="0" autoUpdateAnimBg="0"/>
      <p:bldP spid="275475" grpId="0" autoUpdateAnimBg="0"/>
      <p:bldP spid="275476" grpId="0" autoUpdateAnimBg="0"/>
      <p:bldP spid="275477" grpId="0" animBg="1"/>
      <p:bldP spid="275478" grpId="0" animBg="1"/>
      <p:bldP spid="275479" grpId="0" animBg="1"/>
      <p:bldP spid="27548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8" descr="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40" y="1119117"/>
            <a:ext cx="6448567" cy="54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616904" y="4420951"/>
            <a:ext cx="1485022" cy="39241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kumimoji="1" lang="zh-CN" altLang="en-US" sz="2100" b="1" dirty="0">
                <a:solidFill>
                  <a:srgbClr val="CC0099"/>
                </a:solidFill>
                <a:latin typeface="+mn-ea"/>
              </a:rPr>
              <a:t>调定点上移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724" y="1132765"/>
            <a:ext cx="6481763" cy="57252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58474" y="2631193"/>
            <a:ext cx="5027055" cy="1308001"/>
          </a:xfrm>
        </p:spPr>
        <p:txBody>
          <a:bodyPr anchor="ctr">
            <a:normAutofit/>
          </a:bodyPr>
          <a:lstStyle/>
          <a:p>
            <a:r>
              <a:rPr lang="en-US" altLang="zh-CN" sz="2700" dirty="0"/>
              <a:t>《</a:t>
            </a:r>
            <a:r>
              <a:rPr lang="zh-CN" altLang="en-US" sz="2700" dirty="0"/>
              <a:t>新陈代谢</a:t>
            </a:r>
            <a:r>
              <a:rPr lang="en-US" altLang="zh-CN" sz="2700" dirty="0"/>
              <a:t>》</a:t>
            </a:r>
            <a:endParaRPr lang="zh-CN" altLang="en-US" sz="27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3024188" y="3689968"/>
            <a:ext cx="3095627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敬请关注下一章内容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3024188" y="4361255"/>
            <a:ext cx="3095627" cy="563676"/>
          </a:xfrm>
        </p:spPr>
        <p:txBody>
          <a:bodyPr anchor="ctr"/>
          <a:lstStyle/>
          <a:p>
            <a:r>
              <a:rPr lang="en-US" altLang="zh-CN" sz="2100" b="1" dirty="0"/>
              <a:t>《</a:t>
            </a:r>
            <a:r>
              <a:rPr sz="2100" b="1" dirty="0"/>
              <a:t>肾的排泄功能</a:t>
            </a:r>
            <a:r>
              <a:rPr lang="en-US" altLang="zh-CN" sz="2100" b="1" dirty="0"/>
              <a:t>》</a:t>
            </a:r>
            <a:endParaRPr lang="zh-CN" altLang="en-US" sz="2100" b="1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3024188" y="2295548"/>
            <a:ext cx="3095627" cy="436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altLang="zh-CN" dirty="0"/>
              <a:t>生理学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84746" y="1396764"/>
            <a:ext cx="7803108" cy="263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3000" b="1" dirty="0" smtClean="0">
                <a:solidFill>
                  <a:srgbClr val="CC3300"/>
                </a:solidFill>
                <a:latin typeface="+mn-ea"/>
              </a:rPr>
              <a:t>能</a:t>
            </a:r>
            <a:r>
              <a:rPr kumimoji="1" lang="zh-CN" altLang="en-US" sz="3000" b="1" dirty="0">
                <a:solidFill>
                  <a:srgbClr val="CC3300"/>
                </a:solidFill>
                <a:latin typeface="+mn-ea"/>
              </a:rPr>
              <a:t>量代谢测定的原理</a:t>
            </a:r>
            <a:endParaRPr kumimoji="1" lang="zh-CN" altLang="en-US" sz="2700" b="1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100" b="1" dirty="0">
                <a:latin typeface="+mn-ea"/>
              </a:rPr>
              <a:t>         </a:t>
            </a:r>
            <a:r>
              <a:rPr kumimoji="1" lang="zh-CN" altLang="en-US" sz="2400" b="1" dirty="0">
                <a:latin typeface="+mn-ea"/>
              </a:rPr>
              <a:t>根据“能量守恒”定律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700" b="1" dirty="0">
                <a:latin typeface="+mn-ea"/>
              </a:rPr>
              <a:t>       </a:t>
            </a:r>
            <a:r>
              <a:rPr kumimoji="1" lang="zh-CN" altLang="en-US" sz="2400" b="1" dirty="0" smtClean="0">
                <a:latin typeface="+mn-ea"/>
              </a:rPr>
              <a:t>机</a:t>
            </a:r>
            <a:r>
              <a:rPr kumimoji="1" lang="zh-CN" altLang="en-US" sz="2400" b="1" dirty="0">
                <a:latin typeface="+mn-ea"/>
              </a:rPr>
              <a:t>体释放的能量</a:t>
            </a:r>
            <a:r>
              <a:rPr kumimoji="1" lang="en-US" altLang="zh-CN" sz="2400" b="1" dirty="0">
                <a:latin typeface="+mn-ea"/>
              </a:rPr>
              <a:t>=  </a:t>
            </a:r>
            <a:r>
              <a:rPr kumimoji="1" lang="zh-CN" altLang="en-US" sz="2400" b="1" dirty="0">
                <a:latin typeface="+mn-ea"/>
              </a:rPr>
              <a:t>热能</a:t>
            </a:r>
            <a:r>
              <a:rPr kumimoji="1" lang="en-US" altLang="zh-CN" sz="2400" b="1" dirty="0">
                <a:latin typeface="+mn-ea"/>
              </a:rPr>
              <a:t>+</a:t>
            </a:r>
            <a:r>
              <a:rPr kumimoji="1" lang="zh-CN" altLang="en-US" sz="2400" b="1" dirty="0">
                <a:latin typeface="+mn-ea"/>
              </a:rPr>
              <a:t>外功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400" b="1" dirty="0">
                <a:latin typeface="+mn-ea"/>
              </a:rPr>
              <a:t>       </a:t>
            </a:r>
            <a:r>
              <a:rPr kumimoji="1" lang="zh-CN" altLang="en-US" sz="2400" b="1" dirty="0" smtClean="0">
                <a:latin typeface="+mn-ea"/>
              </a:rPr>
              <a:t> </a:t>
            </a:r>
            <a:r>
              <a:rPr kumimoji="1" lang="zh-CN" altLang="en-US" sz="2400" b="1" dirty="0">
                <a:latin typeface="+mn-ea"/>
              </a:rPr>
              <a:t>安静时，外功 </a:t>
            </a:r>
            <a:r>
              <a:rPr kumimoji="1" lang="en-US" altLang="zh-CN" sz="2400" b="1" dirty="0">
                <a:latin typeface="+mn-ea"/>
              </a:rPr>
              <a:t>=     0</a:t>
            </a:r>
          </a:p>
          <a:p>
            <a:r>
              <a:rPr kumimoji="1" lang="en-US" altLang="zh-CN" sz="2400" b="1" dirty="0">
                <a:latin typeface="+mn-ea"/>
              </a:rPr>
              <a:t>        </a:t>
            </a:r>
            <a:r>
              <a:rPr kumimoji="1" lang="zh-CN" altLang="en-US" sz="2400" b="1" dirty="0" smtClean="0">
                <a:latin typeface="+mn-ea"/>
              </a:rPr>
              <a:t>能</a:t>
            </a:r>
            <a:r>
              <a:rPr kumimoji="1" lang="zh-CN" altLang="en-US" sz="2400" b="1" dirty="0">
                <a:latin typeface="+mn-ea"/>
              </a:rPr>
              <a:t>量代谢率     </a:t>
            </a:r>
            <a:r>
              <a:rPr kumimoji="1" lang="en-US" altLang="zh-CN" sz="2400" b="1" dirty="0">
                <a:latin typeface="+mn-ea"/>
              </a:rPr>
              <a:t>=     </a:t>
            </a:r>
            <a:r>
              <a:rPr kumimoji="1" lang="zh-CN" altLang="en-US" sz="2400" b="1" dirty="0">
                <a:latin typeface="+mn-ea"/>
              </a:rPr>
              <a:t>机体单位时间</a:t>
            </a:r>
            <a:r>
              <a:rPr kumimoji="1" lang="zh-CN" altLang="en-US" sz="2400" b="1" dirty="0" smtClean="0">
                <a:latin typeface="+mn-ea"/>
              </a:rPr>
              <a:t>内散发的总热量</a:t>
            </a:r>
            <a:endParaRPr kumimoji="1" lang="zh-CN" altLang="en-US" sz="2400" b="1" dirty="0">
              <a:latin typeface="+mn-ea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31461" y="341195"/>
            <a:ext cx="3659573" cy="48474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kumimoji="1" lang="en-US" altLang="zh-CN" sz="2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</a:rPr>
              <a:t>  </a:t>
            </a:r>
            <a:r>
              <a:rPr kumimoji="1" lang="zh-CN" altLang="en-US" sz="2700" b="1" dirty="0">
                <a:latin typeface="+mn-ea"/>
              </a:rPr>
              <a:t>二、能量代谢测定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1075" y="1355820"/>
            <a:ext cx="8167723" cy="2659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700" b="1" dirty="0">
                <a:solidFill>
                  <a:srgbClr val="FFFF00"/>
                </a:solidFill>
                <a:latin typeface="+mn-ea"/>
              </a:rPr>
              <a:t>   </a:t>
            </a:r>
            <a:r>
              <a:rPr kumimoji="1" lang="en-US" altLang="zh-CN" sz="2700" b="1" dirty="0">
                <a:solidFill>
                  <a:srgbClr val="FF0066"/>
                </a:solidFill>
                <a:latin typeface="+mn-ea"/>
              </a:rPr>
              <a:t>1.</a:t>
            </a:r>
            <a:r>
              <a:rPr kumimoji="1" lang="zh-CN" altLang="en-US" sz="2700" b="1" dirty="0">
                <a:solidFill>
                  <a:srgbClr val="FF0066"/>
                </a:solidFill>
                <a:latin typeface="+mn-ea"/>
              </a:rPr>
              <a:t>食物的热价 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2700" b="1" dirty="0">
                <a:latin typeface="+mn-ea"/>
              </a:rPr>
              <a:t>     </a:t>
            </a:r>
            <a:r>
              <a:rPr kumimoji="1" lang="en-US" altLang="zh-CN" sz="2400" b="1" dirty="0" smtClean="0">
                <a:latin typeface="+mn-ea"/>
              </a:rPr>
              <a:t>1</a:t>
            </a:r>
            <a:r>
              <a:rPr kumimoji="1" lang="zh-CN" altLang="en-US" sz="2400" b="1" dirty="0">
                <a:latin typeface="+mn-ea"/>
              </a:rPr>
              <a:t>克食物氧化时所释放出来的能量称</a:t>
            </a:r>
            <a:r>
              <a:rPr kumimoji="1" lang="zh-CN" altLang="en-US" sz="2400" b="1" dirty="0" smtClean="0">
                <a:latin typeface="+mn-ea"/>
              </a:rPr>
              <a:t>为该</a:t>
            </a:r>
            <a:r>
              <a:rPr kumimoji="1" lang="zh-CN" altLang="en-US" sz="2400" b="1" dirty="0">
                <a:latin typeface="+mn-ea"/>
              </a:rPr>
              <a:t>种食物的热价。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2700" b="1" dirty="0">
                <a:solidFill>
                  <a:srgbClr val="CC3300"/>
                </a:solidFill>
                <a:latin typeface="+mn-ea"/>
              </a:rPr>
              <a:t>      </a:t>
            </a:r>
            <a:r>
              <a:rPr kumimoji="1" lang="zh-CN" altLang="en-US" sz="2100" b="1" dirty="0">
                <a:solidFill>
                  <a:srgbClr val="CC3300"/>
                </a:solidFill>
                <a:latin typeface="+mn-ea"/>
              </a:rPr>
              <a:t>单位</a:t>
            </a:r>
            <a:r>
              <a:rPr kumimoji="1" lang="en-US" altLang="zh-CN" sz="2100" b="1" dirty="0">
                <a:solidFill>
                  <a:srgbClr val="CC3300"/>
                </a:solidFill>
                <a:latin typeface="+mn-ea"/>
              </a:rPr>
              <a:t>:</a:t>
            </a:r>
            <a:r>
              <a:rPr kumimoji="1" lang="en-US" altLang="zh-CN" sz="2100" b="1" dirty="0">
                <a:latin typeface="+mn-ea"/>
              </a:rPr>
              <a:t>    1kcal  = 4.187J</a:t>
            </a:r>
          </a:p>
          <a:p>
            <a:pPr eaLnBrk="1" hangingPunct="1"/>
            <a:r>
              <a:rPr kumimoji="1" lang="en-US" altLang="zh-CN" b="1" dirty="0">
                <a:latin typeface="+mn-ea"/>
              </a:rPr>
              <a:t>                 </a:t>
            </a:r>
            <a:r>
              <a:rPr kumimoji="1" lang="zh-CN" altLang="en-US" sz="2100" b="1" dirty="0" smtClean="0">
                <a:latin typeface="+mn-ea"/>
              </a:rPr>
              <a:t>糖       </a:t>
            </a:r>
            <a:r>
              <a:rPr kumimoji="1" lang="en-US" altLang="zh-CN" sz="2100" b="1" dirty="0">
                <a:latin typeface="+mn-ea"/>
              </a:rPr>
              <a:t>4.1kcal/g      17.2kJ/g</a:t>
            </a:r>
          </a:p>
          <a:p>
            <a:pPr eaLnBrk="1" hangingPunct="1"/>
            <a:r>
              <a:rPr kumimoji="1" lang="en-US" altLang="zh-CN" sz="2100" b="1" dirty="0">
                <a:latin typeface="+mn-ea"/>
              </a:rPr>
              <a:t>        </a:t>
            </a:r>
            <a:r>
              <a:rPr kumimoji="1" lang="zh-CN" altLang="en-US" sz="2100" b="1" dirty="0">
                <a:latin typeface="+mn-ea"/>
              </a:rPr>
              <a:t>蛋白质   </a:t>
            </a:r>
            <a:r>
              <a:rPr kumimoji="1" lang="en-US" altLang="zh-CN" sz="2100" b="1" dirty="0">
                <a:latin typeface="+mn-ea"/>
              </a:rPr>
              <a:t>4.3kcal/g      18.0kJ/g</a:t>
            </a:r>
          </a:p>
          <a:p>
            <a:pPr eaLnBrk="1" hangingPunct="1"/>
            <a:r>
              <a:rPr kumimoji="1" lang="en-US" altLang="zh-CN" sz="2100" b="1" dirty="0">
                <a:latin typeface="+mn-ea"/>
              </a:rPr>
              <a:t>        </a:t>
            </a:r>
            <a:r>
              <a:rPr kumimoji="1" lang="en-US" altLang="zh-CN" sz="2100" b="1" dirty="0" smtClean="0">
                <a:latin typeface="+mn-ea"/>
              </a:rPr>
              <a:t>  </a:t>
            </a:r>
            <a:r>
              <a:rPr kumimoji="1" lang="zh-CN" altLang="en-US" sz="2100" b="1" dirty="0" smtClean="0">
                <a:latin typeface="+mn-ea"/>
              </a:rPr>
              <a:t>脂</a:t>
            </a:r>
            <a:r>
              <a:rPr kumimoji="1" lang="zh-CN" altLang="en-US" sz="2100" b="1" dirty="0">
                <a:latin typeface="+mn-ea"/>
              </a:rPr>
              <a:t>肪     </a:t>
            </a:r>
            <a:r>
              <a:rPr kumimoji="1" lang="en-US" altLang="zh-CN" sz="2100" b="1" dirty="0">
                <a:latin typeface="+mn-ea"/>
              </a:rPr>
              <a:t>9.0kacl/g      39.8kJ/g</a:t>
            </a:r>
            <a:endParaRPr kumimoji="1" lang="en-US" altLang="zh-CN" sz="2100" dirty="0">
              <a:latin typeface="+mn-ea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70044" y="375788"/>
            <a:ext cx="6643048" cy="4847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700" b="1" dirty="0">
                <a:latin typeface="+mn-ea"/>
              </a:rPr>
              <a:t>  </a:t>
            </a:r>
            <a:r>
              <a:rPr kumimoji="1" lang="en-US" altLang="zh-CN" sz="2700" b="1" dirty="0" smtClean="0">
                <a:latin typeface="+mn-ea"/>
              </a:rPr>
              <a:t>(</a:t>
            </a:r>
            <a:r>
              <a:rPr kumimoji="1" lang="zh-CN" altLang="en-US" sz="2700" b="1" dirty="0" smtClean="0">
                <a:latin typeface="+mn-ea"/>
              </a:rPr>
              <a:t>一</a:t>
            </a:r>
            <a:r>
              <a:rPr kumimoji="1" lang="en-US" altLang="zh-CN" sz="2700" b="1" dirty="0" smtClean="0">
                <a:latin typeface="+mn-ea"/>
              </a:rPr>
              <a:t>)</a:t>
            </a:r>
            <a:r>
              <a:rPr kumimoji="1" lang="zh-CN" altLang="en-US" sz="2700" b="1" dirty="0">
                <a:latin typeface="+mn-ea"/>
              </a:rPr>
              <a:t>与能量代谢测定有关的几个基本概念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7783" y="1489242"/>
            <a:ext cx="7454876" cy="31347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zh-CN" altLang="en-US" sz="2400" b="1" dirty="0" smtClean="0">
                <a:latin typeface="+mn-ea"/>
              </a:rPr>
              <a:t>某</a:t>
            </a:r>
            <a:r>
              <a:rPr kumimoji="1" lang="zh-CN" altLang="en-US" sz="2400" b="1" dirty="0">
                <a:latin typeface="+mn-ea"/>
              </a:rPr>
              <a:t>种营养物质在体内氧化时消耗一</a:t>
            </a:r>
            <a:r>
              <a:rPr kumimoji="1" lang="zh-CN" altLang="en-US" sz="2400" b="1" dirty="0" smtClean="0">
                <a:latin typeface="+mn-ea"/>
              </a:rPr>
              <a:t>升氧</a:t>
            </a:r>
            <a:r>
              <a:rPr kumimoji="1" lang="zh-CN" altLang="en-US" sz="2400" b="1" dirty="0">
                <a:latin typeface="+mn-ea"/>
              </a:rPr>
              <a:t>所产生的能量称为该物质的氧热价</a:t>
            </a:r>
            <a:endParaRPr kumimoji="1" lang="zh-CN" altLang="en-US" sz="2400" dirty="0">
              <a:latin typeface="+mn-ea"/>
            </a:endParaRPr>
          </a:p>
          <a:p>
            <a:pPr eaLnBrk="1" hangingPunct="1"/>
            <a:r>
              <a:rPr kumimoji="1" lang="zh-CN" altLang="en-US" sz="2400" b="1" dirty="0">
                <a:latin typeface="+mn-ea"/>
              </a:rPr>
              <a:t>     </a:t>
            </a:r>
          </a:p>
          <a:p>
            <a:pPr eaLnBrk="1" hangingPunct="1"/>
            <a:r>
              <a:rPr kumimoji="1" lang="zh-CN" altLang="en-US" sz="2400" b="1" dirty="0">
                <a:latin typeface="+mn-ea"/>
              </a:rPr>
              <a:t>               </a:t>
            </a:r>
          </a:p>
          <a:p>
            <a:pPr eaLnBrk="1" hangingPunct="1"/>
            <a:r>
              <a:rPr kumimoji="1" lang="zh-CN" altLang="en-US" sz="2400" b="1" dirty="0">
                <a:latin typeface="+mn-ea"/>
              </a:rPr>
              <a:t>        </a:t>
            </a:r>
            <a:r>
              <a:rPr kumimoji="1" lang="zh-CN" altLang="en-US" sz="2400" b="1" dirty="0" smtClean="0">
                <a:latin typeface="+mn-ea"/>
              </a:rPr>
              <a:t>糖          </a:t>
            </a:r>
            <a:r>
              <a:rPr kumimoji="1" lang="en-US" altLang="zh-CN" sz="2400" b="1" dirty="0">
                <a:latin typeface="+mn-ea"/>
              </a:rPr>
              <a:t>5.0kcal/L       21.1KJ/L</a:t>
            </a:r>
          </a:p>
          <a:p>
            <a:pPr eaLnBrk="1" hangingPunct="1"/>
            <a:r>
              <a:rPr kumimoji="1" lang="en-US" altLang="zh-CN" sz="2400" b="1" dirty="0">
                <a:latin typeface="+mn-ea"/>
              </a:rPr>
              <a:t>    </a:t>
            </a:r>
            <a:r>
              <a:rPr kumimoji="1" lang="zh-CN" altLang="en-US" sz="2400" b="1" dirty="0">
                <a:latin typeface="+mn-ea"/>
              </a:rPr>
              <a:t>蛋白质       </a:t>
            </a:r>
            <a:r>
              <a:rPr kumimoji="1" lang="en-US" altLang="zh-CN" sz="2400" b="1" dirty="0">
                <a:latin typeface="+mn-ea"/>
              </a:rPr>
              <a:t>4.5kcal/L       18.9KJ/L</a:t>
            </a:r>
          </a:p>
          <a:p>
            <a:pPr eaLnBrk="1" hangingPunct="1"/>
            <a:r>
              <a:rPr kumimoji="1" lang="en-US" altLang="zh-CN" sz="2400" b="1" dirty="0">
                <a:latin typeface="+mn-ea"/>
              </a:rPr>
              <a:t>      </a:t>
            </a:r>
            <a:r>
              <a:rPr kumimoji="1" lang="zh-CN" altLang="en-US" sz="2400" b="1" dirty="0">
                <a:latin typeface="+mn-ea"/>
              </a:rPr>
              <a:t>脂肪        </a:t>
            </a:r>
            <a:r>
              <a:rPr kumimoji="1" lang="en-US" altLang="zh-CN" sz="2400" b="1" dirty="0">
                <a:latin typeface="+mn-ea"/>
              </a:rPr>
              <a:t>4.7kcal/L       19.6KJ/L</a:t>
            </a:r>
          </a:p>
          <a:p>
            <a:pPr eaLnBrk="1" hangingPunct="1">
              <a:lnSpc>
                <a:spcPct val="130000"/>
              </a:lnSpc>
            </a:pPr>
            <a:endParaRPr kumimoji="1" lang="en-US" altLang="zh-CN" sz="2400" b="1" dirty="0">
              <a:latin typeface="+mn-ea"/>
            </a:endParaRPr>
          </a:p>
        </p:txBody>
      </p:sp>
      <p:sp>
        <p:nvSpPr>
          <p:cNvPr id="12291" name="Text Box 1037"/>
          <p:cNvSpPr txBox="1">
            <a:spLocks noChangeArrowheads="1"/>
          </p:cNvSpPr>
          <p:nvPr/>
        </p:nvSpPr>
        <p:spPr bwMode="auto">
          <a:xfrm>
            <a:off x="3383756" y="5229226"/>
            <a:ext cx="245745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7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   </a:t>
            </a:r>
            <a:endParaRPr kumimoji="1" lang="en-US" altLang="zh-CN" sz="1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2292" name="Object 1039"/>
          <p:cNvGraphicFramePr>
            <a:graphicFrameLocks noChangeAspect="1"/>
          </p:cNvGraphicFramePr>
          <p:nvPr/>
        </p:nvGraphicFramePr>
        <p:xfrm>
          <a:off x="4529139" y="3321051"/>
          <a:ext cx="857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2743200" imgH="5181600" progId="">
                  <p:embed/>
                </p:oleObj>
              </mc:Choice>
              <mc:Fallback>
                <p:oleObj name="Equation" r:id="rId3" imgW="2743200" imgH="5181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9" y="3321051"/>
                        <a:ext cx="85725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930518" y="342148"/>
            <a:ext cx="3204754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en-US" altLang="zh-CN" sz="2700" b="1" dirty="0" smtClean="0">
                <a:solidFill>
                  <a:srgbClr val="CC3300"/>
                </a:solidFill>
                <a:latin typeface="+mn-ea"/>
              </a:rPr>
              <a:t>2.</a:t>
            </a:r>
            <a:r>
              <a:rPr kumimoji="1" lang="zh-CN" altLang="en-US" sz="2700" b="1" dirty="0" smtClean="0">
                <a:solidFill>
                  <a:srgbClr val="CC3300"/>
                </a:solidFill>
                <a:latin typeface="+mn-ea"/>
              </a:rPr>
              <a:t>食物的氧热价 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4481" y="1300639"/>
            <a:ext cx="8393373" cy="125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zh-CN" altLang="en-US" sz="2400" b="1" dirty="0" smtClean="0">
                <a:latin typeface="+mn-ea"/>
              </a:rPr>
              <a:t>一</a:t>
            </a:r>
            <a:r>
              <a:rPr kumimoji="1" lang="zh-CN" altLang="en-US" sz="2400" b="1" dirty="0">
                <a:latin typeface="+mn-ea"/>
              </a:rPr>
              <a:t>定时间内机体呼出</a:t>
            </a:r>
            <a:r>
              <a:rPr kumimoji="1" lang="en-US" altLang="zh-CN" sz="2400" b="1" dirty="0">
                <a:latin typeface="+mn-ea"/>
              </a:rPr>
              <a:t>CO</a:t>
            </a:r>
            <a:r>
              <a:rPr kumimoji="1" lang="en-US" altLang="zh-CN" sz="2400" b="1" baseline="-25000" dirty="0">
                <a:latin typeface="+mn-ea"/>
              </a:rPr>
              <a:t>2</a:t>
            </a:r>
            <a:r>
              <a:rPr kumimoji="1" lang="zh-CN" altLang="en-US" sz="2400" b="1" dirty="0">
                <a:latin typeface="+mn-ea"/>
              </a:rPr>
              <a:t>的量与吸入的</a:t>
            </a:r>
            <a:r>
              <a:rPr kumimoji="1" lang="en-US" altLang="zh-CN" sz="2400" b="1" dirty="0">
                <a:latin typeface="+mn-ea"/>
              </a:rPr>
              <a:t>O</a:t>
            </a:r>
            <a:r>
              <a:rPr kumimoji="1" lang="en-US" altLang="zh-CN" sz="2400" b="1" baseline="-25000" dirty="0">
                <a:latin typeface="+mn-ea"/>
              </a:rPr>
              <a:t>2</a:t>
            </a:r>
            <a:r>
              <a:rPr kumimoji="1" lang="zh-CN" altLang="en-US" sz="2400" b="1" dirty="0">
                <a:latin typeface="+mn-ea"/>
              </a:rPr>
              <a:t>消耗</a:t>
            </a:r>
            <a:r>
              <a:rPr kumimoji="1" lang="zh-CN" altLang="en-US" sz="2400" b="1" dirty="0" smtClean="0">
                <a:latin typeface="+mn-ea"/>
              </a:rPr>
              <a:t>量的</a:t>
            </a:r>
            <a:r>
              <a:rPr kumimoji="1" lang="zh-CN" altLang="en-US" sz="2400" b="1" dirty="0">
                <a:latin typeface="+mn-ea"/>
              </a:rPr>
              <a:t>比值，称为呼吸商。以</a:t>
            </a:r>
            <a:r>
              <a:rPr kumimoji="1" lang="en-US" altLang="zh-CN" sz="2400" b="1" dirty="0">
                <a:latin typeface="+mn-ea"/>
              </a:rPr>
              <a:t>RQ</a:t>
            </a:r>
            <a:r>
              <a:rPr kumimoji="1" lang="zh-CN" altLang="en-US" sz="2400" b="1" dirty="0">
                <a:latin typeface="+mn-ea"/>
              </a:rPr>
              <a:t>表示</a:t>
            </a:r>
            <a:endParaRPr kumimoji="1" lang="zh-CN" altLang="en-US" sz="2400" dirty="0">
              <a:latin typeface="+mn-ea"/>
            </a:endParaRPr>
          </a:p>
          <a:p>
            <a:pPr eaLnBrk="1" hangingPunct="1">
              <a:lnSpc>
                <a:spcPct val="120000"/>
              </a:lnSpc>
            </a:pPr>
            <a:endParaRPr kumimoji="1" lang="en-US" altLang="zh-CN" sz="2400" b="1" dirty="0">
              <a:latin typeface="+mn-ea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465785" y="3357563"/>
            <a:ext cx="91440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7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RQ=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00450" y="3068639"/>
            <a:ext cx="2883694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100" b="1" dirty="0">
                <a:latin typeface="Times New Roman" panose="02020603050405020304" pitchFamily="18" charset="0"/>
              </a:rPr>
              <a:t>CO</a:t>
            </a:r>
            <a:r>
              <a:rPr kumimoji="1" lang="en-US" altLang="zh-CN" sz="2100" b="1" baseline="-25000" dirty="0"/>
              <a:t>2</a:t>
            </a:r>
            <a:r>
              <a:rPr kumimoji="1" lang="zh-CN" altLang="en-US" sz="2100" b="1" dirty="0">
                <a:latin typeface="Times New Roman" panose="02020603050405020304" pitchFamily="18" charset="0"/>
              </a:rPr>
              <a:t>产生量</a:t>
            </a:r>
            <a:r>
              <a:rPr kumimoji="1" lang="en-US" altLang="zh-CN" sz="2100" b="1" dirty="0">
                <a:latin typeface="Times New Roman" panose="02020603050405020304" pitchFamily="18" charset="0"/>
              </a:rPr>
              <a:t>(ml)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383756" y="3644901"/>
            <a:ext cx="245745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7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   </a:t>
            </a:r>
            <a:r>
              <a:rPr kumimoji="1" lang="zh-CN" altLang="en-US" sz="2100" b="1" dirty="0">
                <a:latin typeface="Times New Roman" panose="02020603050405020304" pitchFamily="18" charset="0"/>
              </a:rPr>
              <a:t>氧耗量</a:t>
            </a:r>
            <a:r>
              <a:rPr kumimoji="1" lang="en-US" altLang="zh-CN" sz="2100" b="1" dirty="0">
                <a:latin typeface="Times New Roman" panose="02020603050405020304" pitchFamily="18" charset="0"/>
              </a:rPr>
              <a:t>(ml)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4529139" y="3321051"/>
          <a:ext cx="857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2743200" imgH="5181600" progId="">
                  <p:embed/>
                </p:oleObj>
              </mc:Choice>
              <mc:Fallback>
                <p:oleObj name="Equation" r:id="rId3" imgW="2743200" imgH="5181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9" y="3321051"/>
                        <a:ext cx="85725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3437335" y="3716339"/>
            <a:ext cx="2160984" cy="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</a:ln>
        </p:spPr>
        <p:txBody>
          <a:bodyPr wrap="none" lIns="68580" tIns="34290" rIns="68580" bIns="34290"/>
          <a:lstStyle/>
          <a:p>
            <a:endParaRPr lang="zh-CN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586553" y="5013325"/>
            <a:ext cx="5415514" cy="4385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2400" b="1" dirty="0">
                <a:latin typeface="+mn-ea"/>
              </a:rPr>
              <a:t>糖＝</a:t>
            </a:r>
            <a:r>
              <a:rPr kumimoji="1" lang="en-US" altLang="zh-CN" sz="2400" b="1" dirty="0">
                <a:latin typeface="+mn-ea"/>
              </a:rPr>
              <a:t>1.0</a:t>
            </a:r>
            <a:r>
              <a:rPr kumimoji="1" lang="zh-CN" altLang="en-US" sz="2400" b="1" dirty="0">
                <a:latin typeface="+mn-ea"/>
              </a:rPr>
              <a:t>， 脂肪＝</a:t>
            </a:r>
            <a:r>
              <a:rPr kumimoji="1" lang="en-US" altLang="zh-CN" sz="2400" b="1" dirty="0">
                <a:latin typeface="+mn-ea"/>
              </a:rPr>
              <a:t>0.71</a:t>
            </a:r>
            <a:r>
              <a:rPr kumimoji="1" lang="zh-CN" altLang="en-US" sz="2400" b="1" dirty="0">
                <a:latin typeface="+mn-ea"/>
              </a:rPr>
              <a:t>，蛋白质＝</a:t>
            </a:r>
            <a:r>
              <a:rPr kumimoji="1" lang="en-US" altLang="zh-CN" sz="2400" b="1" dirty="0">
                <a:latin typeface="+mn-ea"/>
              </a:rPr>
              <a:t>0.80</a:t>
            </a:r>
          </a:p>
        </p:txBody>
      </p:sp>
      <p:sp>
        <p:nvSpPr>
          <p:cNvPr id="9" name="矩形 8"/>
          <p:cNvSpPr/>
          <p:nvPr/>
        </p:nvSpPr>
        <p:spPr>
          <a:xfrm>
            <a:off x="798396" y="370344"/>
            <a:ext cx="2950387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en-US" altLang="zh-CN" sz="2700" b="1" dirty="0" smtClean="0">
                <a:latin typeface="+mn-ea"/>
              </a:rPr>
              <a:t>3.</a:t>
            </a:r>
            <a:r>
              <a:rPr kumimoji="1" lang="zh-CN" altLang="en-US" sz="2700" b="1" dirty="0" smtClean="0">
                <a:latin typeface="+mn-ea"/>
              </a:rPr>
              <a:t>呼吸商 （</a:t>
            </a:r>
            <a:r>
              <a:rPr kumimoji="1" lang="en-US" altLang="zh-CN" sz="2700" b="1" dirty="0" smtClean="0">
                <a:latin typeface="+mn-ea"/>
              </a:rPr>
              <a:t>RQ</a:t>
            </a:r>
            <a:r>
              <a:rPr kumimoji="1" lang="zh-CN" altLang="en-US" sz="2700" b="1" dirty="0" smtClean="0">
                <a:latin typeface="+mn-ea"/>
              </a:rPr>
              <a:t>） 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116</TotalTime>
  <Words>2660</Words>
  <Application>Microsoft Office PowerPoint</Application>
  <PresentationFormat>全屏显示(4:3)</PresentationFormat>
  <Paragraphs>416</Paragraphs>
  <Slides>59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3" baseType="lpstr">
      <vt:lpstr>黑体</vt:lpstr>
      <vt:lpstr>华文新魏</vt:lpstr>
      <vt:lpstr>楷体_GB2312</vt:lpstr>
      <vt:lpstr>宋体</vt:lpstr>
      <vt:lpstr>微软雅黑</vt:lpstr>
      <vt:lpstr>Arial</vt:lpstr>
      <vt:lpstr>Calibri</vt:lpstr>
      <vt:lpstr>Symbol</vt:lpstr>
      <vt:lpstr>Times New Roman</vt:lpstr>
      <vt:lpstr>Wingdings</vt:lpstr>
      <vt:lpstr>Wingdings 2</vt:lpstr>
      <vt:lpstr>Wingdings 3</vt:lpstr>
      <vt:lpstr>主题5</vt:lpstr>
      <vt:lpstr>Equation</vt:lpstr>
      <vt:lpstr>《生理学》</vt:lpstr>
      <vt:lpstr>第七章 新陈代射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（二） 体温的生理变动 </vt:lpstr>
      <vt:lpstr>2.性别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《新陈代谢》</vt:lpstr>
    </vt:vector>
  </TitlesOfParts>
  <Manager>iSlide</Manager>
  <Company>iSlide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lenovo</cp:lastModifiedBy>
  <cp:revision>69</cp:revision>
  <cp:lastPrinted>2017-11-22T16:00:00Z</cp:lastPrinted>
  <dcterms:created xsi:type="dcterms:W3CDTF">2017-11-22T16:00:00Z</dcterms:created>
  <dcterms:modified xsi:type="dcterms:W3CDTF">2018-12-13T02:14:34Z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2052-10.1.0.7346</vt:lpwstr>
  </property>
</Properties>
</file>