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sldIdLst>
    <p:sldId id="443" r:id="rId3"/>
    <p:sldId id="444" r:id="rId4"/>
    <p:sldId id="445" r:id="rId6"/>
    <p:sldId id="446" r:id="rId7"/>
    <p:sldId id="447" r:id="rId8"/>
    <p:sldId id="448" r:id="rId9"/>
    <p:sldId id="449" r:id="rId10"/>
    <p:sldId id="450" r:id="rId11"/>
    <p:sldId id="451" r:id="rId12"/>
    <p:sldId id="452" r:id="rId13"/>
    <p:sldId id="453" r:id="rId14"/>
    <p:sldId id="293" r:id="rId15"/>
    <p:sldId id="294" r:id="rId16"/>
    <p:sldId id="454" r:id="rId17"/>
    <p:sldId id="456" r:id="rId18"/>
    <p:sldId id="455" r:id="rId19"/>
    <p:sldId id="375" r:id="rId20"/>
    <p:sldId id="376" r:id="rId21"/>
    <p:sldId id="489" r:id="rId22"/>
    <p:sldId id="490" r:id="rId23"/>
    <p:sldId id="325" r:id="rId24"/>
    <p:sldId id="323" r:id="rId25"/>
    <p:sldId id="303" r:id="rId26"/>
    <p:sldId id="304" r:id="rId27"/>
    <p:sldId id="403" r:id="rId28"/>
    <p:sldId id="305" r:id="rId29"/>
    <p:sldId id="306" r:id="rId30"/>
    <p:sldId id="307" r:id="rId31"/>
    <p:sldId id="308" r:id="rId32"/>
    <p:sldId id="309" r:id="rId33"/>
    <p:sldId id="426" r:id="rId34"/>
    <p:sldId id="311" r:id="rId35"/>
    <p:sldId id="312" r:id="rId36"/>
    <p:sldId id="313" r:id="rId37"/>
    <p:sldId id="314" r:id="rId38"/>
    <p:sldId id="315" r:id="rId39"/>
    <p:sldId id="316" r:id="rId40"/>
    <p:sldId id="317" r:id="rId41"/>
    <p:sldId id="319" r:id="rId42"/>
    <p:sldId id="318" r:id="rId43"/>
    <p:sldId id="404" r:id="rId44"/>
    <p:sldId id="405" r:id="rId45"/>
    <p:sldId id="406" r:id="rId46"/>
    <p:sldId id="407" r:id="rId47"/>
    <p:sldId id="408" r:id="rId48"/>
    <p:sldId id="409" r:id="rId49"/>
    <p:sldId id="491" r:id="rId50"/>
    <p:sldId id="492" r:id="rId51"/>
    <p:sldId id="493" r:id="rId52"/>
    <p:sldId id="273" r:id="rId53"/>
  </p:sldIdLst>
  <p:sldSz cx="12192000" cy="6858000"/>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BC2B7"/>
    <a:srgbClr val="57AEE1"/>
    <a:srgbClr val="90AEDA"/>
    <a:srgbClr val="75C400"/>
    <a:srgbClr val="2CCDFF"/>
    <a:srgbClr val="00C3FF"/>
    <a:srgbClr val="A5F499"/>
    <a:srgbClr val="FFD979"/>
    <a:srgbClr val="99D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38" y="396"/>
      </p:cViewPr>
      <p:guideLst>
        <p:guide orient="horz" pos="2113"/>
        <p:guide pos="387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2.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xfrm>
            <a:off x="685800" y="1143000"/>
            <a:ext cx="5486400" cy="3086100"/>
          </a:xfrm>
        </p:spPr>
      </p:sp>
      <p:sp>
        <p:nvSpPr>
          <p:cNvPr id="51203" name="备注占位符 2"/>
          <p:cNvSpPr>
            <a:spLocks noGrp="1"/>
          </p:cNvSpPr>
          <p:nvPr>
            <p:ph type="body" idx="1"/>
          </p:nvPr>
        </p:nvSpPr>
        <p:spPr>
          <a:noFill/>
        </p:spPr>
        <p:txBody>
          <a:bodyPr/>
          <a:lstStyle/>
          <a:p>
            <a:endParaRPr lang="zh-CN" altLang="en-US" smtClean="0"/>
          </a:p>
        </p:txBody>
      </p:sp>
      <p:sp>
        <p:nvSpPr>
          <p:cNvPr id="51204" name="灯片编号占位符 3"/>
          <p:cNvSpPr>
            <a:spLocks noGrp="1"/>
          </p:cNvSpPr>
          <p:nvPr>
            <p:ph type="sldNum" sz="quarter" idx="5"/>
          </p:nvPr>
        </p:nvSpPr>
        <p:spPr>
          <a:noFill/>
        </p:spPr>
        <p:txBody>
          <a:bodyPr/>
          <a:lstStyle/>
          <a:p>
            <a:fld id="{213DB24E-5BB0-4AA3-A1F5-80357D1CB858}"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p:spPr>
        <p:txBody>
          <a:bodyPr/>
          <a:lstStyle/>
          <a:p>
            <a:endParaRPr lang="zh-CN" altLang="en-US" smtClean="0"/>
          </a:p>
        </p:txBody>
      </p:sp>
      <p:sp>
        <p:nvSpPr>
          <p:cNvPr id="56324" name="灯片编号占位符 3"/>
          <p:cNvSpPr>
            <a:spLocks noGrp="1"/>
          </p:cNvSpPr>
          <p:nvPr>
            <p:ph type="sldNum" sz="quarter" idx="5"/>
          </p:nvPr>
        </p:nvSpPr>
        <p:spPr>
          <a:noFill/>
        </p:spPr>
        <p:txBody>
          <a:bodyPr/>
          <a:lstStyle/>
          <a:p>
            <a:fld id="{60BD376E-E735-406F-BAAA-73AB00976602}" type="slidenum">
              <a:rPr lang="en-US" altLang="zh-CN" smtClean="0"/>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a:lstStyle/>
          <a:p>
            <a:r>
              <a:rPr lang="zh-CN" altLang="en-US" smtClean="0"/>
              <a:t>大学生被骗学费，但有人会自杀。</a:t>
            </a:r>
            <a:endParaRPr lang="zh-CN" altLang="en-US" smtClean="0"/>
          </a:p>
        </p:txBody>
      </p:sp>
      <p:sp>
        <p:nvSpPr>
          <p:cNvPr id="59396" name="灯片编号占位符 3"/>
          <p:cNvSpPr>
            <a:spLocks noGrp="1"/>
          </p:cNvSpPr>
          <p:nvPr>
            <p:ph type="sldNum" sz="quarter" idx="5"/>
          </p:nvPr>
        </p:nvSpPr>
        <p:spPr>
          <a:noFill/>
        </p:spPr>
        <p:txBody>
          <a:bodyPr/>
          <a:lstStyle/>
          <a:p>
            <a:fld id="{1E2988D4-8283-4D03-B5F4-6EDBE098B6B9}" type="slidenum">
              <a:rPr lang="en-US" altLang="zh-CN" smtClean="0"/>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noFill/>
        </p:spPr>
        <p:txBody>
          <a:bodyPr/>
          <a:lstStyle/>
          <a:p>
            <a:r>
              <a:rPr lang="zh-CN" altLang="en-US" smtClean="0"/>
              <a:t>没感情了就是绝对不应期了，为零。</a:t>
            </a:r>
            <a:endParaRPr lang="zh-CN" altLang="en-US" smtClean="0"/>
          </a:p>
        </p:txBody>
      </p:sp>
      <p:sp>
        <p:nvSpPr>
          <p:cNvPr id="60420" name="灯片编号占位符 3"/>
          <p:cNvSpPr>
            <a:spLocks noGrp="1"/>
          </p:cNvSpPr>
          <p:nvPr>
            <p:ph type="sldNum" sz="quarter" idx="5"/>
          </p:nvPr>
        </p:nvSpPr>
        <p:spPr>
          <a:noFill/>
        </p:spPr>
        <p:txBody>
          <a:bodyPr/>
          <a:lstStyle/>
          <a:p>
            <a:fld id="{5113550A-4D01-4495-B192-37601D340A75}" type="slidenum">
              <a:rPr lang="en-US" altLang="zh-CN" smtClean="0"/>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a:lstStyle/>
          <a:p>
            <a:r>
              <a:rPr lang="zh-CN" altLang="en-US" smtClean="0"/>
              <a:t>当膀胱上的牵张感受器受到刺激产生兴奋</a:t>
            </a:r>
            <a:r>
              <a:rPr lang="en-US" altLang="zh-CN" smtClean="0"/>
              <a:t>,</a:t>
            </a:r>
            <a:r>
              <a:rPr lang="zh-CN" altLang="en-US" smtClean="0"/>
              <a:t>兴奋沿着盆</a:t>
            </a:r>
            <a:r>
              <a:rPr lang="en-US" altLang="zh-CN" smtClean="0"/>
              <a:t>N</a:t>
            </a:r>
            <a:r>
              <a:rPr lang="zh-CN" altLang="en-US" smtClean="0"/>
              <a:t>传到骶髓排尿反射的初级中枢</a:t>
            </a:r>
            <a:r>
              <a:rPr lang="en-US" altLang="zh-CN" smtClean="0"/>
              <a:t>,</a:t>
            </a:r>
            <a:r>
              <a:rPr lang="zh-CN" altLang="en-US" smtClean="0"/>
              <a:t>同时冲动也会上传达室至大脑皮层排尿反射的高级中枢</a:t>
            </a:r>
            <a:r>
              <a:rPr lang="en-US" altLang="zh-CN" smtClean="0"/>
              <a:t>,</a:t>
            </a:r>
            <a:r>
              <a:rPr lang="zh-CN" altLang="en-US" smtClean="0"/>
              <a:t>产生尿意</a:t>
            </a:r>
            <a:r>
              <a:rPr lang="en-US" altLang="zh-CN" smtClean="0"/>
              <a:t>.</a:t>
            </a:r>
            <a:r>
              <a:rPr lang="zh-CN" altLang="en-US" smtClean="0"/>
              <a:t>如果条件不允许</a:t>
            </a:r>
            <a:r>
              <a:rPr lang="en-US" altLang="zh-CN" smtClean="0"/>
              <a:t>,</a:t>
            </a:r>
            <a:r>
              <a:rPr lang="zh-CN" altLang="en-US" smtClean="0"/>
              <a:t>高级中枢刚会抑制低级中枢的作用</a:t>
            </a:r>
            <a:r>
              <a:rPr lang="en-US" altLang="zh-CN" smtClean="0"/>
              <a:t>,</a:t>
            </a:r>
            <a:r>
              <a:rPr lang="zh-CN" altLang="en-US" smtClean="0"/>
              <a:t>阻止排尿</a:t>
            </a:r>
            <a:r>
              <a:rPr lang="en-US" altLang="zh-CN" smtClean="0"/>
              <a:t>.</a:t>
            </a:r>
            <a:r>
              <a:rPr lang="zh-CN" altLang="en-US" smtClean="0"/>
              <a:t>如果允许</a:t>
            </a:r>
            <a:r>
              <a:rPr lang="en-US" altLang="zh-CN" smtClean="0"/>
              <a:t>,</a:t>
            </a:r>
            <a:r>
              <a:rPr lang="zh-CN" altLang="en-US" smtClean="0"/>
              <a:t>大脑皮层对初级中枢的抑制作用解除</a:t>
            </a:r>
            <a:r>
              <a:rPr lang="en-US" altLang="zh-CN" smtClean="0"/>
              <a:t>.</a:t>
            </a:r>
            <a:r>
              <a:rPr lang="zh-CN" altLang="en-US" smtClean="0"/>
              <a:t>低级中枢发出冲动沿盆</a:t>
            </a:r>
            <a:r>
              <a:rPr lang="en-US" altLang="zh-CN" smtClean="0"/>
              <a:t>N</a:t>
            </a:r>
            <a:r>
              <a:rPr lang="zh-CN" altLang="en-US" smtClean="0"/>
              <a:t>传出</a:t>
            </a:r>
            <a:r>
              <a:rPr lang="en-US" altLang="zh-CN" smtClean="0"/>
              <a:t>,</a:t>
            </a:r>
            <a:r>
              <a:rPr lang="zh-CN" altLang="en-US" smtClean="0"/>
              <a:t>使逼尿肌收缩</a:t>
            </a:r>
            <a:r>
              <a:rPr lang="en-US" altLang="zh-CN" smtClean="0"/>
              <a:t>,</a:t>
            </a:r>
            <a:r>
              <a:rPr lang="zh-CN" altLang="en-US" smtClean="0"/>
              <a:t>内括约肌舒张</a:t>
            </a:r>
            <a:r>
              <a:rPr lang="en-US" altLang="zh-CN" smtClean="0"/>
              <a:t>,</a:t>
            </a:r>
            <a:r>
              <a:rPr lang="zh-CN" altLang="en-US" smtClean="0"/>
              <a:t>尿液到了后尿道后也会刺激后尿道的感受器</a:t>
            </a:r>
            <a:r>
              <a:rPr lang="en-US" altLang="zh-CN" smtClean="0"/>
              <a:t>,</a:t>
            </a:r>
            <a:r>
              <a:rPr lang="zh-CN" altLang="en-US" smtClean="0"/>
              <a:t>使冲动沿阴</a:t>
            </a:r>
            <a:r>
              <a:rPr lang="en-US" altLang="zh-CN" smtClean="0"/>
              <a:t>N</a:t>
            </a:r>
            <a:r>
              <a:rPr lang="zh-CN" altLang="en-US" smtClean="0"/>
              <a:t>再次传到低级中枢</a:t>
            </a:r>
            <a:r>
              <a:rPr lang="en-US" altLang="zh-CN" smtClean="0"/>
              <a:t>,</a:t>
            </a:r>
            <a:r>
              <a:rPr lang="zh-CN" altLang="en-US" smtClean="0"/>
              <a:t>加强排尿中枢的活动</a:t>
            </a:r>
            <a:r>
              <a:rPr lang="en-US" altLang="zh-CN" smtClean="0"/>
              <a:t>,</a:t>
            </a:r>
            <a:r>
              <a:rPr lang="zh-CN" altLang="en-US" smtClean="0"/>
              <a:t>起正反馈的作用</a:t>
            </a:r>
            <a:r>
              <a:rPr lang="en-US" altLang="zh-CN" smtClean="0"/>
              <a:t>.</a:t>
            </a:r>
            <a:r>
              <a:rPr lang="zh-CN" altLang="en-US" smtClean="0"/>
              <a:t>另外</a:t>
            </a:r>
            <a:r>
              <a:rPr lang="en-US" altLang="zh-CN" smtClean="0"/>
              <a:t>,</a:t>
            </a:r>
            <a:r>
              <a:rPr lang="zh-CN" altLang="en-US" smtClean="0"/>
              <a:t>反射性地抑制阴</a:t>
            </a:r>
            <a:r>
              <a:rPr lang="en-US" altLang="zh-CN" smtClean="0"/>
              <a:t>N</a:t>
            </a:r>
            <a:r>
              <a:rPr lang="zh-CN" altLang="en-US" smtClean="0"/>
              <a:t>的活动</a:t>
            </a:r>
            <a:r>
              <a:rPr lang="en-US" altLang="zh-CN" smtClean="0"/>
              <a:t>,</a:t>
            </a:r>
            <a:r>
              <a:rPr lang="zh-CN" altLang="en-US" smtClean="0"/>
              <a:t>会使用权尿道处括约肌舒张</a:t>
            </a:r>
            <a:r>
              <a:rPr lang="en-US" altLang="zh-CN" smtClean="0"/>
              <a:t>,</a:t>
            </a:r>
            <a:r>
              <a:rPr lang="zh-CN" altLang="en-US" smtClean="0"/>
              <a:t>再加上膈肌和腹肌的收缩</a:t>
            </a:r>
            <a:r>
              <a:rPr lang="en-US" altLang="zh-CN" smtClean="0"/>
              <a:t>,</a:t>
            </a:r>
            <a:r>
              <a:rPr lang="zh-CN" altLang="en-US" smtClean="0"/>
              <a:t>增加腹压</a:t>
            </a:r>
            <a:r>
              <a:rPr lang="en-US" altLang="zh-CN" smtClean="0"/>
              <a:t>,</a:t>
            </a:r>
            <a:r>
              <a:rPr lang="zh-CN" altLang="en-US" smtClean="0"/>
              <a:t>加速尿液的排出</a:t>
            </a:r>
            <a:r>
              <a:rPr lang="en-US" altLang="zh-CN" smtClean="0"/>
              <a:t>.</a:t>
            </a:r>
            <a:r>
              <a:rPr lang="zh-CN" altLang="en-US" smtClean="0"/>
              <a:t>在这里</a:t>
            </a:r>
            <a:r>
              <a:rPr lang="en-US" altLang="zh-CN" smtClean="0"/>
              <a:t>,</a:t>
            </a:r>
            <a:r>
              <a:rPr lang="zh-CN" altLang="en-US" smtClean="0"/>
              <a:t>我们可以看出</a:t>
            </a:r>
            <a:r>
              <a:rPr lang="en-US" altLang="zh-CN" smtClean="0"/>
              <a:t>,</a:t>
            </a:r>
            <a:r>
              <a:rPr lang="zh-CN" altLang="en-US" smtClean="0"/>
              <a:t>高级中枢只是对低级中枢起到抑制作用的</a:t>
            </a:r>
            <a:r>
              <a:rPr lang="en-US" altLang="zh-CN" smtClean="0"/>
              <a:t>,</a:t>
            </a:r>
            <a:r>
              <a:rPr lang="zh-CN" altLang="en-US" smtClean="0"/>
              <a:t>是低级中枢真正支配引起排尿反射活动的相关</a:t>
            </a:r>
            <a:r>
              <a:rPr lang="en-US" altLang="zh-CN" smtClean="0"/>
              <a:t>N.</a:t>
            </a:r>
            <a:r>
              <a:rPr lang="zh-CN" altLang="en-US" smtClean="0"/>
              <a:t>因此</a:t>
            </a:r>
            <a:r>
              <a:rPr lang="en-US" altLang="zh-CN" smtClean="0"/>
              <a:t>,</a:t>
            </a:r>
            <a:r>
              <a:rPr lang="zh-CN" altLang="en-US" smtClean="0"/>
              <a:t>如果低级中枢失去与高级中枢的联系</a:t>
            </a:r>
            <a:r>
              <a:rPr lang="en-US" altLang="zh-CN" smtClean="0"/>
              <a:t>,</a:t>
            </a:r>
            <a:r>
              <a:rPr lang="zh-CN" altLang="en-US" smtClean="0"/>
              <a:t>则这种的抑制作用会消失</a:t>
            </a:r>
            <a:r>
              <a:rPr lang="en-US" altLang="zh-CN" smtClean="0"/>
              <a:t>,</a:t>
            </a:r>
            <a:r>
              <a:rPr lang="zh-CN" altLang="en-US" smtClean="0"/>
              <a:t>那么我们人就会出现尿失禁的情况</a:t>
            </a:r>
            <a:r>
              <a:rPr lang="en-US" altLang="zh-CN" smtClean="0"/>
              <a:t>.</a:t>
            </a:r>
            <a:endParaRPr lang="zh-CN" altLang="en-US" smtClean="0"/>
          </a:p>
        </p:txBody>
      </p:sp>
      <p:sp>
        <p:nvSpPr>
          <p:cNvPr id="61444" name="灯片编号占位符 3"/>
          <p:cNvSpPr>
            <a:spLocks noGrp="1"/>
          </p:cNvSpPr>
          <p:nvPr>
            <p:ph type="sldNum" sz="quarter" idx="5"/>
          </p:nvPr>
        </p:nvSpPr>
        <p:spPr>
          <a:noFill/>
        </p:spPr>
        <p:txBody>
          <a:bodyPr/>
          <a:lstStyle/>
          <a:p>
            <a:fld id="{1417BAFC-2284-43B0-A35E-80FF348C3CED}" type="slidenum">
              <a:rPr lang="en-US" altLang="zh-CN"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封面页类型2">
    <p:spTree>
      <p:nvGrpSpPr>
        <p:cNvPr id="1" name=""/>
        <p:cNvGrpSpPr/>
        <p:nvPr/>
      </p:nvGrpSpPr>
      <p:grpSpPr>
        <a:xfrm>
          <a:off x="0" y="0"/>
          <a:ext cx="0" cy="0"/>
          <a:chOff x="0" y="0"/>
          <a:chExt cx="0" cy="0"/>
        </a:xfrm>
      </p:grpSpPr>
      <p:grpSp>
        <p:nvGrpSpPr>
          <p:cNvPr id="29" name="组合 28"/>
          <p:cNvGrpSpPr/>
          <p:nvPr userDrawn="1"/>
        </p:nvGrpSpPr>
        <p:grpSpPr>
          <a:xfrm>
            <a:off x="0" y="15562"/>
            <a:ext cx="12192000" cy="6858000"/>
            <a:chOff x="0" y="0"/>
            <a:chExt cx="12192000" cy="685800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6365875" y="1066800"/>
              <a:ext cx="3219450" cy="321945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431925" y="9525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任意多边形: 形状 20"/>
            <p:cNvSpPr/>
            <p:nvPr userDrawn="1"/>
          </p:nvSpPr>
          <p:spPr>
            <a:xfrm>
              <a:off x="39659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 name="任意多边形: 形状 26"/>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2" name="任意多边形: 形状 31"/>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8" name="椭圆 37"/>
            <p:cNvSpPr/>
            <p:nvPr userDrawn="1"/>
          </p:nvSpPr>
          <p:spPr>
            <a:xfrm rot="20486327">
              <a:off x="5394325" y="35433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9" name="椭圆 38"/>
            <p:cNvSpPr/>
            <p:nvPr userDrawn="1"/>
          </p:nvSpPr>
          <p:spPr>
            <a:xfrm rot="20486327">
              <a:off x="9947665" y="1843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0" name="椭圆 39"/>
            <p:cNvSpPr/>
            <p:nvPr userDrawn="1"/>
          </p:nvSpPr>
          <p:spPr>
            <a:xfrm rot="1973762">
              <a:off x="8823714" y="49849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
        <p:nvSpPr>
          <p:cNvPr id="9801" name="副标题 2"/>
          <p:cNvSpPr>
            <a:spLocks noGrp="1"/>
          </p:cNvSpPr>
          <p:nvPr userDrawn="1">
            <p:ph type="subTitle" idx="1"/>
          </p:nvPr>
        </p:nvSpPr>
        <p:spPr>
          <a:xfrm>
            <a:off x="3929087" y="3082164"/>
            <a:ext cx="5093834" cy="558799"/>
          </a:xfrm>
        </p:spPr>
        <p:txBody>
          <a:bodyPr anchor="ct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2" name="文本占位符 13"/>
          <p:cNvSpPr>
            <a:spLocks noGrp="1"/>
          </p:cNvSpPr>
          <p:nvPr userDrawn="1">
            <p:ph type="body" sz="quarter" idx="10" hasCustomPrompt="1"/>
          </p:nvPr>
        </p:nvSpPr>
        <p:spPr>
          <a:xfrm>
            <a:off x="3929087" y="4071645"/>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署名</a:t>
            </a:r>
            <a:endParaRPr lang="zh-CN" altLang="en-US" dirty="0"/>
          </a:p>
        </p:txBody>
      </p:sp>
      <p:sp>
        <p:nvSpPr>
          <p:cNvPr id="13" name="文本占位符 13"/>
          <p:cNvSpPr>
            <a:spLocks noGrp="1"/>
          </p:cNvSpPr>
          <p:nvPr userDrawn="1">
            <p:ph type="body" sz="quarter" idx="11" hasCustomPrompt="1"/>
          </p:nvPr>
        </p:nvSpPr>
        <p:spPr>
          <a:xfrm>
            <a:off x="3929087" y="4560762"/>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日期</a:t>
            </a:r>
            <a:endParaRPr lang="zh-CN" altLang="en-US" dirty="0"/>
          </a:p>
        </p:txBody>
      </p:sp>
      <p:sp>
        <p:nvSpPr>
          <p:cNvPr id="9802" name="标题 1"/>
          <p:cNvSpPr>
            <a:spLocks noGrp="1"/>
          </p:cNvSpPr>
          <p:nvPr userDrawn="1">
            <p:ph type="ctrTitle"/>
          </p:nvPr>
        </p:nvSpPr>
        <p:spPr>
          <a:xfrm>
            <a:off x="3929087" y="2231627"/>
            <a:ext cx="5093834" cy="698591"/>
          </a:xfrm>
        </p:spPr>
        <p:txBody>
          <a:bodyPr anchor="ctr">
            <a:normAutofit/>
          </a:bodyPr>
          <a:lstStyle>
            <a:lvl1pPr algn="ctr">
              <a:defRPr sz="4000">
                <a:solidFill>
                  <a:schemeClr val="tx1"/>
                </a:solidFill>
              </a:defRPr>
            </a:lvl1pPr>
          </a:lstStyle>
          <a:p>
            <a:endParaRPr lang="zh-CN" altLang="en-US" dirty="0"/>
          </a:p>
        </p:txBody>
      </p:sp>
      <p:pic>
        <p:nvPicPr>
          <p:cNvPr id="18" name="图片 17"/>
          <p:cNvPicPr>
            <a:picLocks noChangeAspect="1"/>
          </p:cNvPicPr>
          <p:nvPr userDrawn="1"/>
        </p:nvPicPr>
        <p:blipFill rotWithShape="1">
          <a:blip r:embed="rId2" cstate="print"/>
          <a:srcRect r="10435" b="15824"/>
          <a:stretch>
            <a:fillRect/>
          </a:stretch>
        </p:blipFill>
        <p:spPr>
          <a:xfrm>
            <a:off x="5149137" y="1113865"/>
            <a:ext cx="2653735" cy="85701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02167" y="609602"/>
            <a:ext cx="11387667" cy="5489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3"/>
          <p:cNvSpPr>
            <a:spLocks noGrp="1"/>
          </p:cNvSpPr>
          <p:nvPr>
            <p:ph type="dt" sz="half" idx="10"/>
          </p:nvPr>
        </p:nvSpPr>
        <p:spPr>
          <a:xfrm>
            <a:off x="609600" y="6356351"/>
            <a:ext cx="2844800" cy="366183"/>
          </a:xfrm>
          <a:prstGeom prst="rect">
            <a:avLst/>
          </a:prstGeom>
        </p:spPr>
        <p:txBody>
          <a:bodyPr lIns="121917" tIns="60958" rIns="121917" bIns="60958"/>
          <a:lstStyle>
            <a:lvl1pPr>
              <a:defRPr/>
            </a:lvl1pPr>
          </a:lstStyle>
          <a:p>
            <a:pPr>
              <a:defRPr/>
            </a:pPr>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2F655A02-BDFC-41DB-BC03-895697D5E12C}"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页类型1">
    <p:spTree>
      <p:nvGrpSpPr>
        <p:cNvPr id="1" name=""/>
        <p:cNvGrpSpPr/>
        <p:nvPr/>
      </p:nvGrpSpPr>
      <p:grpSpPr>
        <a:xfrm>
          <a:off x="0" y="0"/>
          <a:ext cx="0" cy="0"/>
          <a:chOff x="0" y="0"/>
          <a:chExt cx="0" cy="0"/>
        </a:xfrm>
      </p:grpSpPr>
      <p:sp>
        <p:nvSpPr>
          <p:cNvPr id="9" name="椭圆 8"/>
          <p:cNvSpPr/>
          <p:nvPr userDrawn="1"/>
        </p:nvSpPr>
        <p:spPr>
          <a:xfrm>
            <a:off x="0" y="46482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任意多边形: 形状 12"/>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任意多边形: 形状 13"/>
          <p:cNvSpPr/>
          <p:nvPr userDrawn="1"/>
        </p:nvSpPr>
        <p:spPr>
          <a:xfrm>
            <a:off x="10636624" y="551329"/>
            <a:ext cx="1555376" cy="6306671"/>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hasCustomPrompt="1"/>
          </p:nvPr>
        </p:nvSpPr>
        <p:spPr>
          <a:xfrm>
            <a:off x="3667225" y="2533650"/>
            <a:ext cx="5506959" cy="656792"/>
          </a:xfrm>
        </p:spPr>
        <p:txBody>
          <a:bodyPr anchor="b">
            <a:normAutofit/>
          </a:bodyPr>
          <a:lstStyle>
            <a:lvl1pPr algn="ctr">
              <a:defRPr sz="3200" b="1">
                <a:solidFill>
                  <a:schemeClr val="tx1"/>
                </a:solidFill>
              </a:defRPr>
            </a:lvl1pPr>
          </a:lstStyle>
          <a:p>
            <a:r>
              <a:rPr lang="zh-CN" altLang="en-US" dirty="0"/>
              <a:t>单击此处添加幻灯片章节标题</a:t>
            </a:r>
            <a:endParaRPr lang="zh-CN" altLang="en-US" dirty="0"/>
          </a:p>
        </p:txBody>
      </p:sp>
      <p:sp>
        <p:nvSpPr>
          <p:cNvPr id="21" name="文本占位符 2"/>
          <p:cNvSpPr>
            <a:spLocks noGrp="1"/>
          </p:cNvSpPr>
          <p:nvPr userDrawn="1">
            <p:ph type="body" idx="1"/>
          </p:nvPr>
        </p:nvSpPr>
        <p:spPr>
          <a:xfrm>
            <a:off x="3678770" y="3311091"/>
            <a:ext cx="5506959" cy="933258"/>
          </a:xfrm>
        </p:spPr>
        <p:txBody>
          <a:bodyPr anchor="t">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pic>
        <p:nvPicPr>
          <p:cNvPr id="10" name="图片 9"/>
          <p:cNvPicPr>
            <a:picLocks noChangeAspect="1"/>
          </p:cNvPicPr>
          <p:nvPr userDrawn="1"/>
        </p:nvPicPr>
        <p:blipFill rotWithShape="1">
          <a:blip r:embed="rId2" cstate="print"/>
          <a:srcRect r="10435" b="15824"/>
          <a:stretch>
            <a:fillRect/>
          </a:stretch>
        </p:blipFill>
        <p:spPr>
          <a:xfrm>
            <a:off x="10599403" y="44717"/>
            <a:ext cx="1460420" cy="47163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页脚占位符 6"/>
          <p:cNvSpPr>
            <a:spLocks noGrp="1"/>
          </p:cNvSpPr>
          <p:nvPr>
            <p:ph type="ftr" sz="quarter" idx="11"/>
          </p:nvPr>
        </p:nvSpPr>
        <p:spPr>
          <a:xfrm>
            <a:off x="669924" y="6471469"/>
            <a:ext cx="4140201" cy="206381"/>
          </a:xfrm>
        </p:spPr>
        <p:txBody>
          <a:bodyPr/>
          <a:lstStyle/>
          <a:p>
            <a:r>
              <a:rPr lang="zh-CN" altLang="en-US" dirty="0"/>
              <a:t>请修改这里的课程名称</a:t>
            </a:r>
            <a:endParaRPr lang="zh-CN" altLang="en-US" dirty="0"/>
          </a:p>
        </p:txBody>
      </p:sp>
      <p:sp>
        <p:nvSpPr>
          <p:cNvPr id="12"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p:spPr>
        <p:txBody>
          <a:bodyPr>
            <a:normAutofit/>
          </a:bodyPr>
          <a:lstStyle>
            <a:lvl1pPr>
              <a:defRPr sz="3600"/>
            </a:lvl1pPr>
          </a:lstStyle>
          <a:p>
            <a:r>
              <a:rPr lang="zh-CN" altLang="en-US" dirty="0"/>
              <a:t>单击此处编辑母版标题样式</a:t>
            </a:r>
            <a:endParaRPr lang="zh-CN" altLang="en-US" dirty="0"/>
          </a:p>
        </p:txBody>
      </p:sp>
      <p:sp>
        <p:nvSpPr>
          <p:cNvPr id="10" name="页脚占位符 6"/>
          <p:cNvSpPr>
            <a:spLocks noGrp="1"/>
          </p:cNvSpPr>
          <p:nvPr>
            <p:ph type="ftr" sz="quarter" idx="11"/>
          </p:nvPr>
        </p:nvSpPr>
        <p:spPr>
          <a:xfrm>
            <a:off x="669924" y="6471469"/>
            <a:ext cx="4140201" cy="206381"/>
          </a:xfrm>
        </p:spPr>
        <p:txBody>
          <a:bodyPr/>
          <a:lstStyle/>
          <a:p>
            <a:r>
              <a:rPr lang="zh-CN" altLang="en-US" dirty="0"/>
              <a:t>请修改这里的课程名称</a:t>
            </a:r>
            <a:endParaRPr lang="zh-CN" altLang="en-US" dirty="0"/>
          </a:p>
        </p:txBody>
      </p:sp>
      <p:sp>
        <p:nvSpPr>
          <p:cNvPr id="11"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endParaRPr lang="zh-CN" altLang="en-US" dirty="0"/>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2">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endParaRPr lang="zh-CN" altLang="en-US" dirty="0"/>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1"/>
            <a:ext cx="2844800" cy="366183"/>
          </a:xfrm>
          <a:prstGeom prst="rect">
            <a:avLst/>
          </a:prstGeom>
        </p:spPr>
        <p:txBody>
          <a:bodyPr lIns="121917" tIns="60958" rIns="121917" bIns="60958"/>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A57AF1AA-736F-4120-A5C0-2CD866F2F7C8}"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00" y="6356351"/>
            <a:ext cx="2844800" cy="366183"/>
          </a:xfrm>
          <a:prstGeom prst="rect">
            <a:avLst/>
          </a:prstGeom>
        </p:spPr>
        <p:txBody>
          <a:bodyPr lIns="121917" tIns="60958" rIns="121917" bIns="60958"/>
          <a:lstStyle>
            <a:lvl1pPr>
              <a:defRPr/>
            </a:lvl1pPr>
          </a:lstStyle>
          <a:p>
            <a:pPr>
              <a:defRPr/>
            </a:pPr>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FA5F3EF3-4F9B-472E-8CCC-37FCAB1A9A88}"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a:xfrm>
            <a:off x="609600" y="6356351"/>
            <a:ext cx="2844800" cy="366183"/>
          </a:xfrm>
          <a:prstGeom prst="rect">
            <a:avLst/>
          </a:prstGeom>
        </p:spPr>
        <p:txBody>
          <a:bodyPr lIns="121917" tIns="60958" rIns="121917" bIns="60958"/>
          <a:lstStyle>
            <a:lvl1pPr>
              <a:defRPr/>
            </a:lvl1pPr>
          </a:lstStyle>
          <a:p>
            <a:pPr>
              <a:defRPr/>
            </a:pPr>
            <a:endParaRPr lang="en-US" altLang="zh-CN"/>
          </a:p>
        </p:txBody>
      </p:sp>
      <p:sp>
        <p:nvSpPr>
          <p:cNvPr id="8" name="页脚占位符 4"/>
          <p:cNvSpPr>
            <a:spLocks noGrp="1"/>
          </p:cNvSpPr>
          <p:nvPr>
            <p:ph type="ftr" sz="quarter" idx="11"/>
          </p:nvPr>
        </p:nvSpPr>
        <p:spPr/>
        <p:txBody>
          <a:bodyPr/>
          <a:lstStyle>
            <a:lvl1pPr>
              <a:defRPr/>
            </a:lvl1pPr>
          </a:lstStyle>
          <a:p>
            <a:pPr>
              <a:defRPr/>
            </a:pPr>
            <a:endParaRPr lang="en-US" altLang="zh-CN"/>
          </a:p>
        </p:txBody>
      </p:sp>
      <p:sp>
        <p:nvSpPr>
          <p:cNvPr id="9" name="灯片编号占位符 5"/>
          <p:cNvSpPr>
            <a:spLocks noGrp="1"/>
          </p:cNvSpPr>
          <p:nvPr>
            <p:ph type="sldNum" sz="quarter" idx="12"/>
          </p:nvPr>
        </p:nvSpPr>
        <p:spPr/>
        <p:txBody>
          <a:bodyPr/>
          <a:lstStyle>
            <a:lvl1pPr>
              <a:defRPr/>
            </a:lvl1pPr>
          </a:lstStyle>
          <a:p>
            <a:pPr>
              <a:defRPr/>
            </a:pPr>
            <a:fld id="{D4AAA958-1823-4669-B71B-20D5E9DA36F1}"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jpeg"/><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任意多边形: 形状 10"/>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69924" y="1307230"/>
            <a:ext cx="10850563" cy="483639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页脚占位符 4"/>
          <p:cNvSpPr>
            <a:spLocks noGrp="1"/>
          </p:cNvSpPr>
          <p:nvPr>
            <p:ph type="ftr" sz="quarter" idx="3"/>
          </p:nvPr>
        </p:nvSpPr>
        <p:spPr>
          <a:xfrm>
            <a:off x="669924" y="644259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zh-CN" altLang="en-US" dirty="0"/>
              <a:t>请修改这里的课程名称</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4"/>
          </p:nvPr>
        </p:nvSpPr>
        <p:spPr>
          <a:xfrm>
            <a:off x="8610599" y="6442593"/>
            <a:ext cx="2054193"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fld>
            <a:endParaRPr lang="zh-CN" altLang="en-US"/>
          </a:p>
        </p:txBody>
      </p:sp>
      <p:pic>
        <p:nvPicPr>
          <p:cNvPr id="10" name="图片 9"/>
          <p:cNvPicPr>
            <a:picLocks noChangeAspect="1"/>
          </p:cNvPicPr>
          <p:nvPr userDrawn="1"/>
        </p:nvPicPr>
        <p:blipFill rotWithShape="1">
          <a:blip r:embed="rId11" cstate="print"/>
          <a:srcRect r="10435" b="15824"/>
          <a:stretch>
            <a:fillRect/>
          </a:stretch>
        </p:blipFill>
        <p:spPr>
          <a:xfrm>
            <a:off x="10445399" y="278531"/>
            <a:ext cx="1460420" cy="471638"/>
          </a:xfrm>
          <a:prstGeom prst="rect">
            <a:avLst/>
          </a:prstGeom>
        </p:spPr>
      </p:pic>
      <p:pic>
        <p:nvPicPr>
          <p:cNvPr id="12" name="图片 11" descr="CgAGS1chZ_KAHWFAAAA39e3vYsw013.jpg"/>
          <p:cNvPicPr>
            <a:picLocks noChangeAspect="1"/>
          </p:cNvPicPr>
          <p:nvPr userDrawn="1"/>
        </p:nvPicPr>
        <p:blipFill>
          <a:blip r:embed="rId12" cstate="print"/>
          <a:stretch>
            <a:fillRect/>
          </a:stretch>
        </p:blipFill>
        <p:spPr>
          <a:xfrm>
            <a:off x="8677275" y="4762500"/>
            <a:ext cx="3514725" cy="2095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7.jpeg"/><Relationship Id="rId2" Type="http://schemas.openxmlformats.org/officeDocument/2006/relationships/hyperlink" Target="http://course.xlb.fmmu.edu.cn/physiology/html/jcll/jcll_3_4_xxjd.ram" TargetMode="Externa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3139710" y="4047369"/>
            <a:ext cx="6473930" cy="428596"/>
          </a:xfrm>
        </p:spPr>
        <p:txBody>
          <a:bodyPr/>
          <a:lstStyle/>
          <a:p>
            <a:r>
              <a:rPr lang="zh-CN" altLang="en-US" sz="2800" b="1" dirty="0" smtClean="0"/>
              <a:t>基础医学部  生理教</a:t>
            </a:r>
            <a:r>
              <a:rPr lang="zh-CN" altLang="en-US" sz="2800" b="1" dirty="0"/>
              <a:t>研室 </a:t>
            </a:r>
            <a:r>
              <a:rPr lang="zh-CN" altLang="en-US" sz="2800" b="1" dirty="0" smtClean="0"/>
              <a:t>  覃小翠</a:t>
            </a:r>
            <a:endParaRPr lang="zh-CN" altLang="en-US" sz="2800" b="1" dirty="0"/>
          </a:p>
        </p:txBody>
      </p:sp>
      <p:sp>
        <p:nvSpPr>
          <p:cNvPr id="5" name="标题 4"/>
          <p:cNvSpPr>
            <a:spLocks noGrp="1"/>
          </p:cNvSpPr>
          <p:nvPr>
            <p:ph type="ctrTitle"/>
          </p:nvPr>
        </p:nvSpPr>
        <p:spPr>
          <a:xfrm>
            <a:off x="3139710" y="3079704"/>
            <a:ext cx="6473930" cy="698591"/>
          </a:xfrm>
        </p:spPr>
        <p:txBody>
          <a:bodyPr>
            <a:noAutofit/>
          </a:bodyPr>
          <a:lstStyle/>
          <a:p>
            <a:r>
              <a:rPr lang="en-US" altLang="zh-CN" sz="4400" dirty="0" smtClean="0"/>
              <a:t>《</a:t>
            </a:r>
            <a:r>
              <a:rPr lang="zh-CN" altLang="en-US" sz="4400" dirty="0" smtClean="0"/>
              <a:t>生理学</a:t>
            </a:r>
            <a:r>
              <a:rPr lang="en-US" altLang="zh-CN" sz="4400" dirty="0" smtClean="0"/>
              <a:t>》</a:t>
            </a:r>
            <a:endParaRPr lang="zh-CN" altLang="en-US" sz="4400" dirty="0"/>
          </a:p>
        </p:txBody>
      </p:sp>
      <p:sp>
        <p:nvSpPr>
          <p:cNvPr id="4" name="副标题 3"/>
          <p:cNvSpPr/>
          <p:nvPr>
            <p:ph type="subTitle" idx="1"/>
          </p:nvPr>
        </p:nvSpPr>
        <p:spPr/>
        <p:txBody>
          <a:bodyPr/>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p:txBody>
          <a:bodyPr/>
          <a:p>
            <a:r>
              <a:rPr lang="zh-CN" altLang="en-US" dirty="0"/>
              <a:t>请修改这里的课程名称</a:t>
            </a:r>
            <a:endParaRPr lang="zh-CN" altLang="en-US" dirty="0"/>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grpSp>
        <p:nvGrpSpPr>
          <p:cNvPr id="5" name="18593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19455" y="1189990"/>
            <a:ext cx="8369935" cy="4972685"/>
            <a:chOff x="719138" y="2117526"/>
            <a:chExt cx="10753725" cy="2622947"/>
          </a:xfrm>
        </p:grpSpPr>
        <p:sp>
          <p:nvSpPr>
            <p:cNvPr id="6" name="îṧḻîdè"/>
            <p:cNvSpPr/>
            <p:nvPr/>
          </p:nvSpPr>
          <p:spPr bwMode="auto">
            <a:xfrm>
              <a:off x="719138" y="2117526"/>
              <a:ext cx="10753725" cy="903968"/>
            </a:xfrm>
            <a:prstGeom prst="homePlate">
              <a:avLst>
                <a:gd name="adj" fmla="val 35856"/>
              </a:avLst>
            </a:prstGeom>
            <a:solidFill>
              <a:schemeClr val="tx1">
                <a:lumMod val="20000"/>
                <a:lumOff val="80000"/>
                <a:alpha val="48000"/>
              </a:schemeClr>
            </a:solidFill>
            <a:ln w="25400" algn="ctr">
              <a:noFill/>
              <a:miter lim="800000"/>
            </a:ln>
            <a:effectLst/>
          </p:spPr>
          <p:txBody>
            <a:bodyPr wrap="square" lIns="91440" tIns="45720" rIns="91440" bIns="45720" anchor="ctr">
              <a:normAutofit/>
            </a:bodyPr>
            <a:lstStyle/>
            <a:p>
              <a:pPr algn="ctr"/>
            </a:p>
          </p:txBody>
        </p:sp>
        <p:grpSp>
          <p:nvGrpSpPr>
            <p:cNvPr id="7" name="ïšľíḓé"/>
            <p:cNvGrpSpPr/>
            <p:nvPr/>
          </p:nvGrpSpPr>
          <p:grpSpPr>
            <a:xfrm>
              <a:off x="876000" y="2348026"/>
              <a:ext cx="3013582" cy="2392447"/>
              <a:chOff x="1330886" y="2058303"/>
              <a:chExt cx="2875114" cy="2392447"/>
            </a:xfrm>
          </p:grpSpPr>
          <p:sp>
            <p:nvSpPr>
              <p:cNvPr id="11" name="îṩḻîḓê"/>
              <p:cNvSpPr/>
              <p:nvPr/>
            </p:nvSpPr>
            <p:spPr bwMode="gray">
              <a:xfrm>
                <a:off x="1330888" y="3069000"/>
                <a:ext cx="2875112" cy="1381750"/>
              </a:xfrm>
              <a:prstGeom prst="rect">
                <a:avLst/>
              </a:prstGeom>
              <a:no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ormAutofit/>
              </a:bodyPr>
              <a:lstStyle/>
              <a:p>
                <a:pPr eaLnBrk="1" hangingPunct="1">
                  <a:spcBef>
                    <a:spcPct val="20000"/>
                  </a:spcBef>
                  <a:defRPr/>
                </a:pPr>
                <a:r>
                  <a:rPr kumimoji="1" lang="zh-CN" altLang="en-US" sz="1050" b="1" dirty="0">
                    <a:latin typeface="+mn-ea"/>
                    <a:sym typeface="+mn-ea"/>
                  </a:rPr>
                  <a:t>方法：离体细胞、分子实验法</a:t>
                </a:r>
                <a:endParaRPr lang="en-US" altLang="zh-CN" sz="1050" dirty="0">
                  <a:solidFill>
                    <a:schemeClr val="tx1"/>
                  </a:solidFill>
                </a:endParaRPr>
              </a:p>
            </p:txBody>
          </p:sp>
          <p:sp>
            <p:nvSpPr>
              <p:cNvPr id="12" name="iṡļiḍè"/>
              <p:cNvSpPr/>
              <p:nvPr/>
            </p:nvSpPr>
            <p:spPr bwMode="gray">
              <a:xfrm>
                <a:off x="1330886" y="2058303"/>
                <a:ext cx="2874497" cy="948562"/>
              </a:xfrm>
              <a:prstGeom prst="rect">
                <a:avLst/>
              </a:prstGeom>
              <a:solidFill>
                <a:srgbClr val="90AEDA"/>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91440" tIns="45720" rIns="91440" bIns="45720" anchor="ctr">
                <a:normAutofit/>
              </a:bodyPr>
              <a:lstStyle/>
              <a:p>
                <a:pPr eaLnBrk="1" hangingPunct="1">
                  <a:spcBef>
                    <a:spcPct val="20000"/>
                  </a:spcBef>
                  <a:defRPr/>
                </a:pPr>
                <a:r>
                  <a:rPr kumimoji="1" lang="zh-CN" altLang="en-US" sz="3600" b="1" dirty="0">
                    <a:solidFill>
                      <a:schemeClr val="bg1"/>
                    </a:solidFill>
                    <a:effectLst>
                      <a:outerShdw blurRad="38100" dist="19050" dir="2700000" algn="tl" rotWithShape="0">
                        <a:schemeClr val="dk1">
                          <a:alpha val="40000"/>
                        </a:schemeClr>
                      </a:outerShdw>
                    </a:effectLst>
                    <a:latin typeface="+mn-ea"/>
                    <a:sym typeface="+mn-ea"/>
                  </a:rPr>
                  <a:t>细胞和分子水平的研究</a:t>
                </a:r>
                <a:endParaRPr kumimoji="1" lang="zh-CN" altLang="en-US" sz="3600" b="1" dirty="0">
                  <a:solidFill>
                    <a:schemeClr val="bg1"/>
                  </a:solidFill>
                  <a:effectLst>
                    <a:outerShdw blurRad="38100" dist="19050" dir="2700000" algn="tl" rotWithShape="0">
                      <a:schemeClr val="dk1">
                        <a:alpha val="40000"/>
                      </a:schemeClr>
                    </a:outerShdw>
                  </a:effectLst>
                  <a:latin typeface="+mn-ea"/>
                  <a:sym typeface="+mn-ea"/>
                </a:endParaRPr>
              </a:p>
            </p:txBody>
          </p:sp>
        </p:grpSp>
        <p:grpSp>
          <p:nvGrpSpPr>
            <p:cNvPr id="8" name="íśḷïḋè"/>
            <p:cNvGrpSpPr/>
            <p:nvPr/>
          </p:nvGrpSpPr>
          <p:grpSpPr>
            <a:xfrm>
              <a:off x="4319209" y="2347691"/>
              <a:ext cx="3013582" cy="2392782"/>
              <a:chOff x="1330886" y="2057968"/>
              <a:chExt cx="2875114" cy="2392782"/>
            </a:xfrm>
          </p:grpSpPr>
          <p:sp>
            <p:nvSpPr>
              <p:cNvPr id="9" name="îSḷîďê"/>
              <p:cNvSpPr/>
              <p:nvPr/>
            </p:nvSpPr>
            <p:spPr bwMode="gray">
              <a:xfrm>
                <a:off x="1330888" y="3069000"/>
                <a:ext cx="2875112" cy="1381750"/>
              </a:xfrm>
              <a:prstGeom prst="rect">
                <a:avLst/>
              </a:prstGeom>
              <a:no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ormAutofit/>
              </a:bodyPr>
              <a:lstStyle/>
              <a:p>
                <a:pPr indent="0">
                  <a:lnSpc>
                    <a:spcPct val="150000"/>
                  </a:lnSpc>
                  <a:buFont typeface="Arial" panose="020B0604020202020204" pitchFamily="34" charset="0"/>
                  <a:buNone/>
                  <a:tabLst>
                    <a:tab pos="227965" algn="l"/>
                  </a:tabLst>
                  <a:defRPr/>
                </a:pPr>
                <a:r>
                  <a:rPr lang="zh-CN" altLang="en-US" sz="3200" b="1" dirty="0">
                    <a:solidFill>
                      <a:schemeClr val="tx1"/>
                    </a:solidFill>
                  </a:rPr>
                  <a:t>方法</a:t>
                </a:r>
                <a:r>
                  <a:rPr lang="zh-CN" altLang="en-US" sz="1050" dirty="0">
                    <a:solidFill>
                      <a:schemeClr val="tx1"/>
                    </a:solidFill>
                  </a:rPr>
                  <a:t>：</a:t>
                </a:r>
                <a:r>
                  <a:rPr kumimoji="1" lang="zh-CN" altLang="en-US" sz="3200" b="1" dirty="0">
                    <a:solidFill>
                      <a:schemeClr val="tx1"/>
                    </a:solidFill>
                    <a:effectLst/>
                    <a:latin typeface="+mn-ea"/>
                    <a:sym typeface="+mn-ea"/>
                  </a:rPr>
                  <a:t>离体组织、器官实验法</a:t>
                </a:r>
                <a:endParaRPr kumimoji="1" lang="zh-CN" altLang="en-US" sz="3200" b="1" dirty="0">
                  <a:solidFill>
                    <a:schemeClr val="tx1"/>
                  </a:solidFill>
                  <a:effectLst/>
                  <a:latin typeface="+mn-ea"/>
                </a:endParaRPr>
              </a:p>
              <a:p>
                <a:pPr indent="0">
                  <a:lnSpc>
                    <a:spcPct val="150000"/>
                  </a:lnSpc>
                  <a:buFont typeface="Arial" panose="020B0604020202020204" pitchFamily="34" charset="0"/>
                  <a:buNone/>
                  <a:tabLst>
                    <a:tab pos="227965" algn="l"/>
                  </a:tabLst>
                  <a:defRPr/>
                </a:pPr>
                <a:endParaRPr kumimoji="1" lang="zh-CN" altLang="en-US" sz="3200" b="1" dirty="0">
                  <a:solidFill>
                    <a:schemeClr val="tx1"/>
                  </a:solidFill>
                  <a:effectLst/>
                  <a:latin typeface="+mn-ea"/>
                </a:endParaRPr>
              </a:p>
            </p:txBody>
          </p:sp>
          <p:sp>
            <p:nvSpPr>
              <p:cNvPr id="10" name="iŝľíḋê"/>
              <p:cNvSpPr/>
              <p:nvPr/>
            </p:nvSpPr>
            <p:spPr bwMode="gray">
              <a:xfrm>
                <a:off x="1330886" y="2057968"/>
                <a:ext cx="2874497" cy="948897"/>
              </a:xfrm>
              <a:prstGeom prst="rect">
                <a:avLst/>
              </a:prstGeom>
              <a:solidFill>
                <a:schemeClr val="accent1"/>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91440" tIns="45720" rIns="91440" bIns="45720" anchor="ctr">
                <a:normAutofit/>
              </a:bodyPr>
              <a:lstStyle/>
              <a:p>
                <a:pPr eaLnBrk="1" hangingPunct="1">
                  <a:spcBef>
                    <a:spcPct val="20000"/>
                  </a:spcBef>
                  <a:defRPr/>
                </a:pPr>
                <a:r>
                  <a:rPr kumimoji="1" lang="zh-CN" altLang="en-US" sz="3600" b="1" dirty="0">
                    <a:latin typeface="+mn-ea"/>
                    <a:sym typeface="+mn-ea"/>
                  </a:rPr>
                  <a:t>器官和系统水平的研究</a:t>
                </a:r>
                <a:endParaRPr lang="en-US" altLang="zh-CN" sz="3600" dirty="0">
                  <a:solidFill>
                    <a:schemeClr val="bg1"/>
                  </a:solidFill>
                </a:endParaRPr>
              </a:p>
            </p:txBody>
          </p:sp>
        </p:grpSp>
        <p:grpSp>
          <p:nvGrpSpPr>
            <p:cNvPr id="13" name="išḻiḑè"/>
            <p:cNvGrpSpPr/>
            <p:nvPr/>
          </p:nvGrpSpPr>
          <p:grpSpPr>
            <a:xfrm>
              <a:off x="7762418" y="2348026"/>
              <a:ext cx="3013582" cy="2392447"/>
              <a:chOff x="1330886" y="2058303"/>
              <a:chExt cx="2875114" cy="2392447"/>
            </a:xfrm>
          </p:grpSpPr>
          <p:sp>
            <p:nvSpPr>
              <p:cNvPr id="14" name="í$ļiḓê"/>
              <p:cNvSpPr/>
              <p:nvPr/>
            </p:nvSpPr>
            <p:spPr bwMode="gray">
              <a:xfrm>
                <a:off x="1330888" y="3069000"/>
                <a:ext cx="2875112" cy="1381750"/>
              </a:xfrm>
              <a:prstGeom prst="rect">
                <a:avLst/>
              </a:prstGeom>
              <a:no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ormAutofit/>
              </a:bodyPr>
              <a:lstStyle/>
              <a:p>
                <a:pPr indent="0">
                  <a:lnSpc>
                    <a:spcPct val="150000"/>
                  </a:lnSpc>
                  <a:buFont typeface="Arial" panose="020B0604020202020204" pitchFamily="34" charset="0"/>
                  <a:buNone/>
                  <a:tabLst>
                    <a:tab pos="227965" algn="l"/>
                  </a:tabLst>
                  <a:defRPr/>
                </a:pPr>
                <a:r>
                  <a:rPr lang="zh-CN" altLang="en-US" sz="3200" b="1" dirty="0">
                    <a:solidFill>
                      <a:schemeClr val="tx1"/>
                    </a:solidFill>
                  </a:rPr>
                  <a:t>方法</a:t>
                </a:r>
                <a:r>
                  <a:rPr lang="zh-CN" altLang="en-US" sz="1050" b="1" dirty="0">
                    <a:solidFill>
                      <a:schemeClr val="tx1"/>
                    </a:solidFill>
                  </a:rPr>
                  <a:t>：</a:t>
                </a:r>
                <a:r>
                  <a:rPr kumimoji="1" lang="zh-CN" altLang="en-US" sz="3200" b="1" dirty="0">
                    <a:solidFill>
                      <a:schemeClr val="tx1"/>
                    </a:solidFill>
                    <a:effectLst/>
                    <a:latin typeface="+mn-ea"/>
                    <a:sym typeface="+mn-ea"/>
                  </a:rPr>
                  <a:t>活体解剖实验法、慢性实验法</a:t>
                </a:r>
                <a:endParaRPr kumimoji="1" lang="zh-CN" altLang="en-US" sz="3200" b="1" dirty="0">
                  <a:solidFill>
                    <a:schemeClr val="tx1"/>
                  </a:solidFill>
                  <a:effectLst/>
                  <a:latin typeface="+mn-ea"/>
                </a:endParaRPr>
              </a:p>
              <a:p>
                <a:pPr indent="0">
                  <a:lnSpc>
                    <a:spcPct val="150000"/>
                  </a:lnSpc>
                  <a:buFont typeface="Arial" panose="020B0604020202020204" pitchFamily="34" charset="0"/>
                  <a:buNone/>
                  <a:tabLst>
                    <a:tab pos="227965" algn="l"/>
                  </a:tabLst>
                  <a:defRPr/>
                </a:pPr>
                <a:endParaRPr kumimoji="1" lang="zh-CN" altLang="en-US" sz="3200" b="1" dirty="0">
                  <a:solidFill>
                    <a:schemeClr val="tx1"/>
                  </a:solidFill>
                  <a:effectLst/>
                  <a:latin typeface="+mn-ea"/>
                </a:endParaRPr>
              </a:p>
            </p:txBody>
          </p:sp>
          <p:sp>
            <p:nvSpPr>
              <p:cNvPr id="15" name="íṥḷiḋè"/>
              <p:cNvSpPr/>
              <p:nvPr/>
            </p:nvSpPr>
            <p:spPr bwMode="gray">
              <a:xfrm>
                <a:off x="1330886" y="2058303"/>
                <a:ext cx="2874497" cy="948562"/>
              </a:xfrm>
              <a:prstGeom prst="rect">
                <a:avLst/>
              </a:prstGeom>
              <a:solidFill>
                <a:srgbClr val="92D050"/>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91440" tIns="45720" rIns="91440" bIns="45720" anchor="ctr">
                <a:normAutofit/>
              </a:bodyPr>
              <a:lstStyle/>
              <a:p>
                <a:pPr eaLnBrk="1" hangingPunct="1">
                  <a:spcBef>
                    <a:spcPct val="20000"/>
                  </a:spcBef>
                  <a:defRPr/>
                </a:pPr>
                <a:r>
                  <a:rPr kumimoji="1" lang="zh-CN" altLang="en-US" sz="3600" b="1" dirty="0">
                    <a:latin typeface="+mn-ea"/>
                    <a:sym typeface="+mn-ea"/>
                  </a:rPr>
                  <a:t>整体水平的研究</a:t>
                </a:r>
                <a:endParaRPr lang="en-US" altLang="zh-CN" sz="3600" dirty="0">
                  <a:solidFill>
                    <a:schemeClr val="bg1"/>
                  </a:solidFill>
                </a:endParaRPr>
              </a:p>
            </p:txBody>
          </p:sp>
        </p:grpSp>
      </p:grpSp>
      <p:sp>
        <p:nvSpPr>
          <p:cNvPr id="16" name="矩形 15"/>
          <p:cNvSpPr/>
          <p:nvPr/>
        </p:nvSpPr>
        <p:spPr>
          <a:xfrm>
            <a:off x="1023584" y="234900"/>
            <a:ext cx="6005014" cy="646331"/>
          </a:xfrm>
          <a:prstGeom prst="rect">
            <a:avLst/>
          </a:prstGeom>
        </p:spPr>
        <p:txBody>
          <a:bodyPr wrap="square">
            <a:spAutoFit/>
          </a:bodyPr>
          <a:p>
            <a:pPr lvl="0">
              <a:spcBef>
                <a:spcPct val="50000"/>
              </a:spcBef>
              <a:defRPr/>
            </a:pPr>
            <a:r>
              <a:rPr kumimoji="1" lang="zh-CN" altLang="en-US" sz="3600" b="1" dirty="0" smtClean="0">
                <a:solidFill>
                  <a:schemeClr val="tx1">
                    <a:lumMod val="95000"/>
                    <a:lumOff val="5000"/>
                  </a:schemeClr>
                </a:solidFill>
                <a:latin typeface="+mn-ea"/>
              </a:rPr>
              <a:t>生理学研究的三个水平</a:t>
            </a:r>
            <a:endParaRPr kumimoji="1" lang="zh-CN" altLang="en-US" sz="3600" b="1" dirty="0">
              <a:solidFill>
                <a:schemeClr val="tx1">
                  <a:lumMod val="95000"/>
                  <a:lumOff val="5000"/>
                </a:schemeClr>
              </a:solidFill>
              <a:latin typeface="+mn-ea"/>
            </a:endParaRPr>
          </a:p>
        </p:txBody>
      </p:sp>
      <p:sp>
        <p:nvSpPr>
          <p:cNvPr id="17" name="îSḷîďê"/>
          <p:cNvSpPr/>
          <p:nvPr/>
        </p:nvSpPr>
        <p:spPr bwMode="gray">
          <a:xfrm>
            <a:off x="841161" y="3424990"/>
            <a:ext cx="2345556" cy="2619575"/>
          </a:xfrm>
          <a:prstGeom prst="rect">
            <a:avLst/>
          </a:prstGeom>
          <a:noFill/>
          <a:ln w="19050">
            <a:solidFill>
              <a:schemeClr val="bg1">
                <a:lumMod val="9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ormAutofit/>
          </a:bodyPr>
          <a:p>
            <a:pPr indent="0">
              <a:lnSpc>
                <a:spcPct val="150000"/>
              </a:lnSpc>
              <a:buFont typeface="Arial" panose="020B0604020202020204" pitchFamily="34" charset="0"/>
              <a:buNone/>
              <a:tabLst>
                <a:tab pos="227965" algn="l"/>
              </a:tabLst>
              <a:defRPr/>
            </a:pPr>
            <a:r>
              <a:rPr kumimoji="1" lang="zh-CN" altLang="en-US" sz="3200" b="1" dirty="0">
                <a:solidFill>
                  <a:schemeClr val="tx1"/>
                </a:solidFill>
                <a:effectLst/>
                <a:latin typeface="+mn-ea"/>
                <a:sym typeface="+mn-ea"/>
              </a:rPr>
              <a:t>方法：离体细胞、分子实验法</a:t>
            </a:r>
            <a:endParaRPr kumimoji="1" lang="zh-CN" altLang="en-US" sz="3200" b="1" dirty="0">
              <a:solidFill>
                <a:schemeClr val="tx1"/>
              </a:solidFill>
              <a:effectLst/>
              <a:latin typeface="+mn-ea"/>
            </a:endParaRPr>
          </a:p>
          <a:p>
            <a:pPr indent="0">
              <a:lnSpc>
                <a:spcPct val="150000"/>
              </a:lnSpc>
              <a:buFont typeface="Arial" panose="020B0604020202020204" pitchFamily="34" charset="0"/>
              <a:buNone/>
              <a:tabLst>
                <a:tab pos="227965" algn="l"/>
              </a:tabLst>
              <a:defRPr/>
            </a:pPr>
            <a:endParaRPr kumimoji="1" lang="zh-CN" altLang="en-US" sz="3200" b="1" dirty="0">
              <a:solidFill>
                <a:schemeClr val="tx1"/>
              </a:solidFill>
              <a:effectLst/>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a:t>新陈代谢</a:t>
            </a:r>
            <a:endParaRPr lang="zh-CN" altLang="en-US"/>
          </a:p>
          <a:p>
            <a:r>
              <a:rPr lang="zh-CN" altLang="en-US"/>
              <a:t>兴奋性</a:t>
            </a:r>
            <a:endParaRPr lang="zh-CN" altLang="en-US"/>
          </a:p>
          <a:p>
            <a:r>
              <a:rPr lang="zh-CN" altLang="en-US">
                <a:sym typeface="+mn-ea"/>
              </a:rPr>
              <a:t>适应性</a:t>
            </a:r>
            <a:endParaRPr lang="zh-CN" altLang="en-US"/>
          </a:p>
          <a:p>
            <a:r>
              <a:rPr lang="zh-CN" altLang="en-US"/>
              <a:t>生殖</a:t>
            </a:r>
            <a:endParaRPr lang="zh-CN" altLang="en-US"/>
          </a:p>
          <a:p>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
        <p:nvSpPr>
          <p:cNvPr id="6" name="Text Box 8"/>
          <p:cNvSpPr txBox="1">
            <a:spLocks noChangeArrowheads="1"/>
          </p:cNvSpPr>
          <p:nvPr/>
        </p:nvSpPr>
        <p:spPr>
          <a:xfrm>
            <a:off x="996287" y="437769"/>
            <a:ext cx="10524200" cy="590931"/>
          </a:xfrm>
          <a:prstGeom prst="rect">
            <a:avLst/>
          </a:prstGeom>
        </p:spPr>
        <p:txBody>
          <a:bodyPr vert="horz" wrap="square" lIns="91440" tIns="45720" rIns="91440" bIns="45720" rtlCol="0" anchor="b">
            <a:spAutoFit/>
          </a:bodyPr>
          <a:p>
            <a:pPr marL="0" marR="0" lvl="0" indent="0" algn="l" defTabSz="914400" rtl="0" eaLnBrk="1" fontAlgn="auto" latinLnBrk="0" hangingPunct="1">
              <a:lnSpc>
                <a:spcPct val="90000"/>
              </a:lnSpc>
              <a:spcBef>
                <a:spcPct val="50000"/>
              </a:spcBef>
              <a:spcAft>
                <a:spcPts val="0"/>
              </a:spcAft>
              <a:buClrTx/>
              <a:buSzTx/>
              <a:buFontTx/>
              <a:buNone/>
              <a:defRPr/>
            </a:pPr>
            <a:r>
              <a:rPr kumimoji="1" lang="zh-CN" altLang="en-US" sz="3600" b="1" i="0" u="none" strike="noStrike" kern="1200" cap="none" spc="0" normalizeH="0" baseline="0" noProof="0" dirty="0" smtClean="0">
                <a:ln>
                  <a:noFill/>
                </a:ln>
                <a:solidFill>
                  <a:schemeClr val="tx1"/>
                </a:solidFill>
                <a:effectLst/>
                <a:uLnTx/>
                <a:uFillTx/>
                <a:latin typeface="+mj-ea"/>
                <a:ea typeface="+mj-ea"/>
                <a:cs typeface="+mj-cs"/>
              </a:rPr>
              <a:t>第二节    生命活动的基本特征</a:t>
            </a:r>
            <a:endParaRPr kumimoji="1" lang="zh-CN" altLang="en-US" sz="3600" b="1" i="0" u="none" strike="noStrike" kern="1200" cap="none" spc="0" normalizeH="0" baseline="0" noProof="0" dirty="0">
              <a:ln>
                <a:noFill/>
              </a:ln>
              <a:solidFill>
                <a:schemeClr val="tx1"/>
              </a:solidFill>
              <a:effectLst/>
              <a:uLnTx/>
              <a:uFillTx/>
              <a:latin typeface="+mj-ea"/>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88992" y="4549676"/>
            <a:ext cx="3603008" cy="2308324"/>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7410" name="Rectangle 4"/>
          <p:cNvSpPr>
            <a:spLocks noGrp="1" noChangeArrowheads="1"/>
          </p:cNvSpPr>
          <p:nvPr>
            <p:ph type="title"/>
          </p:nvPr>
        </p:nvSpPr>
        <p:spPr>
          <a:xfrm>
            <a:off x="499745" y="1161415"/>
            <a:ext cx="10972800" cy="1470660"/>
          </a:xfrm>
        </p:spPr>
        <p:txBody>
          <a:bodyPr rtlCol="0">
            <a:noAutofit/>
          </a:bodyPr>
          <a:lstStyle/>
          <a:p>
            <a:pPr>
              <a:lnSpc>
                <a:spcPct val="135000"/>
              </a:lnSpc>
              <a:defRPr/>
            </a:pPr>
            <a:br>
              <a:rPr lang="zh-CN" altLang="en-US" sz="3200" dirty="0" smtClean="0">
                <a:latin typeface="+mn-ea"/>
                <a:ea typeface="+mn-ea"/>
              </a:rPr>
            </a:br>
            <a:br>
              <a:rPr lang="zh-CN" altLang="en-US" sz="3200" dirty="0" smtClean="0">
                <a:latin typeface="+mn-ea"/>
                <a:ea typeface="+mn-ea"/>
              </a:rPr>
            </a:br>
            <a:r>
              <a:rPr lang="zh-CN" altLang="en-US" sz="3200" dirty="0" smtClean="0">
                <a:latin typeface="+mn-ea"/>
                <a:ea typeface="+mn-ea"/>
              </a:rPr>
              <a:t>机体与外界环境之间不断进行物质和能量交换、实现自我更新的过程。</a:t>
            </a:r>
            <a:endParaRPr lang="zh-CN" altLang="en-US" sz="3200" dirty="0" smtClean="0">
              <a:latin typeface="+mn-ea"/>
              <a:ea typeface="+mn-ea"/>
            </a:endParaRPr>
          </a:p>
        </p:txBody>
      </p:sp>
      <p:grpSp>
        <p:nvGrpSpPr>
          <p:cNvPr id="2" name="Group 19"/>
          <p:cNvGrpSpPr/>
          <p:nvPr/>
        </p:nvGrpSpPr>
        <p:grpSpPr bwMode="auto">
          <a:xfrm>
            <a:off x="355601" y="3100918"/>
            <a:ext cx="11857567" cy="3657014"/>
            <a:chOff x="168" y="2010"/>
            <a:chExt cx="5602" cy="2304"/>
          </a:xfrm>
        </p:grpSpPr>
        <p:sp>
          <p:nvSpPr>
            <p:cNvPr id="20485" name="Text Box 10"/>
            <p:cNvSpPr txBox="1">
              <a:spLocks noChangeArrowheads="1"/>
            </p:cNvSpPr>
            <p:nvPr/>
          </p:nvSpPr>
          <p:spPr bwMode="auto">
            <a:xfrm>
              <a:off x="168" y="2570"/>
              <a:ext cx="1360" cy="955"/>
            </a:xfrm>
            <a:prstGeom prst="rect">
              <a:avLst/>
            </a:prstGeom>
            <a:noFill/>
            <a:ln w="9525">
              <a:noFill/>
              <a:miter lim="800000"/>
            </a:ln>
          </p:spPr>
          <p:txBody>
            <a:bodyPr>
              <a:spAutoFit/>
            </a:bodyPr>
            <a:lstStyle/>
            <a:p>
              <a:pPr algn="ctr" eaLnBrk="1" hangingPunct="1">
                <a:spcBef>
                  <a:spcPct val="50000"/>
                </a:spcBef>
                <a:defRPr/>
              </a:pPr>
              <a:r>
                <a:rPr kumimoji="1" lang="zh-CN" altLang="en-US" sz="3700" b="1" dirty="0">
                  <a:latin typeface="Times New Roman" panose="02020603050405020304" pitchFamily="18" charset="0"/>
                </a:rPr>
                <a:t>同化作用</a:t>
              </a:r>
              <a:endParaRPr kumimoji="1" lang="zh-CN" altLang="en-US" sz="3700" b="1" dirty="0">
                <a:latin typeface="Times New Roman" panose="02020603050405020304" pitchFamily="18" charset="0"/>
              </a:endParaRPr>
            </a:p>
            <a:p>
              <a:pPr algn="ctr" eaLnBrk="1" hangingPunct="1">
                <a:spcBef>
                  <a:spcPct val="50000"/>
                </a:spcBef>
                <a:defRPr/>
              </a:pPr>
              <a:r>
                <a:rPr kumimoji="1" lang="zh-CN" altLang="en-US" sz="3700" b="1" dirty="0">
                  <a:latin typeface="Times New Roman" panose="02020603050405020304" pitchFamily="18" charset="0"/>
                </a:rPr>
                <a:t>（</a:t>
              </a:r>
              <a:r>
                <a:rPr kumimoji="1" lang="zh-CN" altLang="en-US" sz="3700" b="1" dirty="0">
                  <a:solidFill>
                    <a:schemeClr val="accent5">
                      <a:lumMod val="75000"/>
                    </a:schemeClr>
                  </a:solidFill>
                  <a:latin typeface="Times New Roman" panose="02020603050405020304" pitchFamily="18" charset="0"/>
                </a:rPr>
                <a:t>合成代谢</a:t>
              </a:r>
              <a:r>
                <a:rPr kumimoji="1" lang="zh-CN" altLang="en-US" sz="3700" b="1" dirty="0">
                  <a:latin typeface="Times New Roman" panose="02020603050405020304" pitchFamily="18" charset="0"/>
                </a:rPr>
                <a:t>）</a:t>
              </a:r>
              <a:endParaRPr kumimoji="1" lang="zh-CN" altLang="en-US" sz="3700" b="1" dirty="0">
                <a:latin typeface="Times New Roman" panose="02020603050405020304" pitchFamily="18" charset="0"/>
              </a:endParaRPr>
            </a:p>
          </p:txBody>
        </p:sp>
        <p:sp>
          <p:nvSpPr>
            <p:cNvPr id="15365" name="Text Box 11"/>
            <p:cNvSpPr txBox="1">
              <a:spLocks noChangeArrowheads="1"/>
            </p:cNvSpPr>
            <p:nvPr/>
          </p:nvSpPr>
          <p:spPr bwMode="auto">
            <a:xfrm>
              <a:off x="1746" y="2029"/>
              <a:ext cx="1089" cy="2031"/>
            </a:xfrm>
            <a:prstGeom prst="rect">
              <a:avLst/>
            </a:prstGeom>
            <a:noFill/>
            <a:ln w="9525">
              <a:noFill/>
              <a:miter lim="800000"/>
            </a:ln>
          </p:spPr>
          <p:txBody>
            <a:bodyPr>
              <a:spAutoFit/>
            </a:bodyPr>
            <a:lstStyle/>
            <a:p>
              <a:pPr eaLnBrk="1" hangingPunct="1">
                <a:spcBef>
                  <a:spcPct val="50000"/>
                </a:spcBef>
              </a:pPr>
              <a:r>
                <a:rPr kumimoji="1" lang="zh-CN" altLang="en-US" sz="3700" b="1" dirty="0">
                  <a:latin typeface="Times New Roman" panose="02020603050405020304" pitchFamily="18" charset="0"/>
                </a:rPr>
                <a:t>合成自身</a:t>
              </a:r>
              <a:endParaRPr kumimoji="1" lang="zh-CN" altLang="en-US" sz="3700" b="1" dirty="0">
                <a:latin typeface="Times New Roman" panose="02020603050405020304" pitchFamily="18" charset="0"/>
              </a:endParaRPr>
            </a:p>
            <a:p>
              <a:pPr eaLnBrk="1" hangingPunct="1">
                <a:spcBef>
                  <a:spcPct val="50000"/>
                </a:spcBef>
              </a:pPr>
              <a:endParaRPr kumimoji="1" lang="zh-CN" altLang="en-US" sz="3700" b="1" dirty="0">
                <a:latin typeface="Times New Roman" panose="02020603050405020304" pitchFamily="18" charset="0"/>
              </a:endParaRPr>
            </a:p>
            <a:p>
              <a:pPr eaLnBrk="1" hangingPunct="1">
                <a:spcBef>
                  <a:spcPct val="50000"/>
                </a:spcBef>
              </a:pPr>
              <a:r>
                <a:rPr kumimoji="1" lang="zh-CN" altLang="en-US" sz="3700" b="1" dirty="0">
                  <a:latin typeface="Times New Roman" panose="02020603050405020304" pitchFamily="18" charset="0"/>
                </a:rPr>
                <a:t>储存能量</a:t>
              </a:r>
              <a:endParaRPr kumimoji="1" lang="zh-CN" altLang="en-US" sz="3700" b="1" dirty="0">
                <a:latin typeface="Times New Roman" panose="02020603050405020304" pitchFamily="18" charset="0"/>
              </a:endParaRPr>
            </a:p>
            <a:p>
              <a:pPr algn="ctr" eaLnBrk="1" hangingPunct="1">
                <a:spcBef>
                  <a:spcPct val="50000"/>
                </a:spcBef>
              </a:pPr>
              <a:r>
                <a:rPr kumimoji="1" lang="zh-CN" altLang="en-US" sz="3700" b="1" dirty="0">
                  <a:latin typeface="Times New Roman" panose="02020603050405020304" pitchFamily="18" charset="0"/>
                </a:rPr>
                <a:t>转化</a:t>
              </a:r>
              <a:endParaRPr kumimoji="1" lang="zh-CN" altLang="en-US" sz="3700" b="1" dirty="0">
                <a:latin typeface="Times New Roman" panose="02020603050405020304" pitchFamily="18" charset="0"/>
              </a:endParaRPr>
            </a:p>
          </p:txBody>
        </p:sp>
        <p:sp>
          <p:nvSpPr>
            <p:cNvPr id="20487" name="Text Box 12"/>
            <p:cNvSpPr txBox="1">
              <a:spLocks noChangeArrowheads="1"/>
            </p:cNvSpPr>
            <p:nvPr/>
          </p:nvSpPr>
          <p:spPr bwMode="auto">
            <a:xfrm>
              <a:off x="4409" y="2494"/>
              <a:ext cx="1361" cy="955"/>
            </a:xfrm>
            <a:prstGeom prst="rect">
              <a:avLst/>
            </a:prstGeom>
            <a:noFill/>
            <a:ln w="9525">
              <a:noFill/>
              <a:miter lim="800000"/>
            </a:ln>
          </p:spPr>
          <p:txBody>
            <a:bodyPr>
              <a:spAutoFit/>
            </a:bodyPr>
            <a:lstStyle/>
            <a:p>
              <a:pPr algn="ctr" eaLnBrk="1" hangingPunct="1">
                <a:spcBef>
                  <a:spcPct val="50000"/>
                </a:spcBef>
                <a:defRPr/>
              </a:pPr>
              <a:r>
                <a:rPr kumimoji="1" lang="zh-CN" altLang="en-US" sz="3700" b="1" dirty="0">
                  <a:latin typeface="Times New Roman" panose="02020603050405020304" pitchFamily="18" charset="0"/>
                </a:rPr>
                <a:t>异化作用</a:t>
              </a:r>
              <a:endParaRPr kumimoji="1" lang="zh-CN" altLang="en-US" sz="3700" b="1" dirty="0">
                <a:latin typeface="Times New Roman" panose="02020603050405020304" pitchFamily="18" charset="0"/>
              </a:endParaRPr>
            </a:p>
            <a:p>
              <a:pPr algn="ctr" eaLnBrk="1" hangingPunct="1">
                <a:spcBef>
                  <a:spcPct val="50000"/>
                </a:spcBef>
                <a:defRPr/>
              </a:pPr>
              <a:r>
                <a:rPr kumimoji="1" lang="zh-CN" altLang="en-US" sz="3700" b="1" dirty="0">
                  <a:latin typeface="Times New Roman" panose="02020603050405020304" pitchFamily="18" charset="0"/>
                </a:rPr>
                <a:t>（</a:t>
              </a:r>
              <a:r>
                <a:rPr kumimoji="1" lang="zh-CN" altLang="en-US" sz="3700" b="1" dirty="0">
                  <a:solidFill>
                    <a:schemeClr val="accent5">
                      <a:lumMod val="75000"/>
                    </a:schemeClr>
                  </a:solidFill>
                  <a:latin typeface="Times New Roman" panose="02020603050405020304" pitchFamily="18" charset="0"/>
                </a:rPr>
                <a:t>分解代谢</a:t>
              </a:r>
              <a:r>
                <a:rPr kumimoji="1" lang="zh-CN" altLang="en-US" sz="3700" b="1" dirty="0">
                  <a:latin typeface="Times New Roman" panose="02020603050405020304" pitchFamily="18" charset="0"/>
                </a:rPr>
                <a:t>）</a:t>
              </a:r>
              <a:endParaRPr kumimoji="1" lang="zh-CN" altLang="en-US" sz="3700" b="1" dirty="0">
                <a:latin typeface="Times New Roman" panose="02020603050405020304" pitchFamily="18" charset="0"/>
              </a:endParaRPr>
            </a:p>
          </p:txBody>
        </p:sp>
        <p:sp>
          <p:nvSpPr>
            <p:cNvPr id="15367" name="Text Box 13"/>
            <p:cNvSpPr txBox="1">
              <a:spLocks noChangeArrowheads="1"/>
            </p:cNvSpPr>
            <p:nvPr/>
          </p:nvSpPr>
          <p:spPr bwMode="auto">
            <a:xfrm>
              <a:off x="3061" y="2024"/>
              <a:ext cx="1134" cy="2031"/>
            </a:xfrm>
            <a:prstGeom prst="rect">
              <a:avLst/>
            </a:prstGeom>
            <a:noFill/>
            <a:ln w="9525">
              <a:noFill/>
              <a:miter lim="800000"/>
            </a:ln>
          </p:spPr>
          <p:txBody>
            <a:bodyPr>
              <a:spAutoFit/>
            </a:bodyPr>
            <a:lstStyle/>
            <a:p>
              <a:pPr eaLnBrk="1" hangingPunct="1">
                <a:spcBef>
                  <a:spcPct val="50000"/>
                </a:spcBef>
              </a:pPr>
              <a:r>
                <a:rPr kumimoji="1" lang="zh-CN" altLang="en-US" sz="3700" b="1" dirty="0">
                  <a:latin typeface="Times New Roman" panose="02020603050405020304" pitchFamily="18" charset="0"/>
                </a:rPr>
                <a:t>分解自身</a:t>
              </a:r>
              <a:endParaRPr kumimoji="1" lang="zh-CN" altLang="en-US" sz="3700" b="1" dirty="0">
                <a:latin typeface="Times New Roman" panose="02020603050405020304" pitchFamily="18" charset="0"/>
              </a:endParaRPr>
            </a:p>
            <a:p>
              <a:pPr eaLnBrk="1" hangingPunct="1">
                <a:spcBef>
                  <a:spcPct val="50000"/>
                </a:spcBef>
              </a:pPr>
              <a:endParaRPr kumimoji="1" lang="zh-CN" altLang="en-US" sz="3700" b="1" dirty="0">
                <a:latin typeface="Times New Roman" panose="02020603050405020304" pitchFamily="18" charset="0"/>
              </a:endParaRPr>
            </a:p>
            <a:p>
              <a:pPr eaLnBrk="1" hangingPunct="1">
                <a:spcBef>
                  <a:spcPct val="50000"/>
                </a:spcBef>
              </a:pPr>
              <a:r>
                <a:rPr kumimoji="1" lang="zh-CN" altLang="en-US" sz="3700" b="1" dirty="0">
                  <a:latin typeface="Times New Roman" panose="02020603050405020304" pitchFamily="18" charset="0"/>
                </a:rPr>
                <a:t>释放能量</a:t>
              </a:r>
              <a:endParaRPr kumimoji="1" lang="zh-CN" altLang="en-US" sz="3700" b="1" dirty="0">
                <a:latin typeface="Times New Roman" panose="02020603050405020304" pitchFamily="18" charset="0"/>
              </a:endParaRPr>
            </a:p>
            <a:p>
              <a:pPr algn="ctr" eaLnBrk="1" hangingPunct="1">
                <a:spcBef>
                  <a:spcPct val="50000"/>
                </a:spcBef>
              </a:pPr>
              <a:r>
                <a:rPr kumimoji="1" lang="zh-CN" altLang="en-US" sz="3700" b="1" dirty="0">
                  <a:latin typeface="Times New Roman" panose="02020603050405020304" pitchFamily="18" charset="0"/>
                </a:rPr>
                <a:t>利用</a:t>
              </a:r>
              <a:endParaRPr kumimoji="1" lang="zh-CN" altLang="en-US" sz="3700" b="1" dirty="0">
                <a:latin typeface="Times New Roman" panose="02020603050405020304" pitchFamily="18" charset="0"/>
              </a:endParaRPr>
            </a:p>
          </p:txBody>
        </p:sp>
        <p:sp>
          <p:nvSpPr>
            <p:cNvPr id="15368" name="Text Box 14"/>
            <p:cNvSpPr txBox="1">
              <a:spLocks noChangeArrowheads="1"/>
            </p:cNvSpPr>
            <p:nvPr/>
          </p:nvSpPr>
          <p:spPr bwMode="auto">
            <a:xfrm>
              <a:off x="1746" y="2416"/>
              <a:ext cx="2359" cy="417"/>
            </a:xfrm>
            <a:prstGeom prst="rect">
              <a:avLst/>
            </a:prstGeom>
            <a:noFill/>
            <a:ln w="9525">
              <a:noFill/>
              <a:miter lim="800000"/>
            </a:ln>
          </p:spPr>
          <p:txBody>
            <a:bodyPr>
              <a:spAutoFit/>
            </a:bodyPr>
            <a:lstStyle/>
            <a:p>
              <a:pPr algn="ctr" eaLnBrk="1" hangingPunct="1">
                <a:spcBef>
                  <a:spcPct val="50000"/>
                </a:spcBef>
              </a:pPr>
              <a:r>
                <a:rPr kumimoji="1" lang="zh-CN" altLang="en-US" sz="3700" b="1" dirty="0">
                  <a:solidFill>
                    <a:srgbClr val="009900"/>
                  </a:solidFill>
                  <a:latin typeface="Times New Roman" panose="02020603050405020304" pitchFamily="18" charset="0"/>
                </a:rPr>
                <a:t>物质代谢</a:t>
              </a:r>
              <a:endParaRPr kumimoji="1" lang="zh-CN" altLang="en-US" sz="3700" b="1" dirty="0">
                <a:solidFill>
                  <a:srgbClr val="009900"/>
                </a:solidFill>
                <a:latin typeface="Times New Roman" panose="02020603050405020304" pitchFamily="18" charset="0"/>
              </a:endParaRPr>
            </a:p>
          </p:txBody>
        </p:sp>
        <p:sp>
          <p:nvSpPr>
            <p:cNvPr id="15369" name="Text Box 15"/>
            <p:cNvSpPr txBox="1">
              <a:spLocks noChangeArrowheads="1"/>
            </p:cNvSpPr>
            <p:nvPr/>
          </p:nvSpPr>
          <p:spPr bwMode="auto">
            <a:xfrm>
              <a:off x="1849" y="3897"/>
              <a:ext cx="2359" cy="417"/>
            </a:xfrm>
            <a:prstGeom prst="rect">
              <a:avLst/>
            </a:prstGeom>
            <a:noFill/>
            <a:ln w="9525">
              <a:noFill/>
              <a:miter lim="800000"/>
            </a:ln>
          </p:spPr>
          <p:txBody>
            <a:bodyPr>
              <a:spAutoFit/>
            </a:bodyPr>
            <a:lstStyle/>
            <a:p>
              <a:pPr algn="ctr" eaLnBrk="1" hangingPunct="1">
                <a:spcBef>
                  <a:spcPct val="50000"/>
                </a:spcBef>
              </a:pPr>
              <a:r>
                <a:rPr kumimoji="1" lang="zh-CN" altLang="en-US" sz="3700" b="1" dirty="0">
                  <a:solidFill>
                    <a:srgbClr val="009900"/>
                  </a:solidFill>
                  <a:latin typeface="Times New Roman" panose="02020603050405020304" pitchFamily="18" charset="0"/>
                </a:rPr>
                <a:t>能量代谢</a:t>
              </a:r>
              <a:endParaRPr kumimoji="1" lang="zh-CN" altLang="en-US" sz="3700" b="1" dirty="0">
                <a:solidFill>
                  <a:srgbClr val="009900"/>
                </a:solidFill>
                <a:latin typeface="Times New Roman" panose="02020603050405020304" pitchFamily="18" charset="0"/>
              </a:endParaRPr>
            </a:p>
          </p:txBody>
        </p:sp>
        <p:sp>
          <p:nvSpPr>
            <p:cNvPr id="15370" name="AutoShape 16"/>
            <p:cNvSpPr/>
            <p:nvPr/>
          </p:nvSpPr>
          <p:spPr bwMode="auto">
            <a:xfrm>
              <a:off x="1617" y="2074"/>
              <a:ext cx="136" cy="1724"/>
            </a:xfrm>
            <a:prstGeom prst="leftBrace">
              <a:avLst>
                <a:gd name="adj1" fmla="val 105637"/>
                <a:gd name="adj2" fmla="val 50000"/>
              </a:avLst>
            </a:prstGeom>
            <a:noFill/>
            <a:ln w="31750">
              <a:solidFill>
                <a:srgbClr val="008000"/>
              </a:solidFill>
              <a:round/>
            </a:ln>
          </p:spPr>
          <p:txBody>
            <a:bodyPr wrap="none" anchor="ctr"/>
            <a:lstStyle/>
            <a:p>
              <a:endParaRPr lang="zh-CN" altLang="en-US"/>
            </a:p>
          </p:txBody>
        </p:sp>
        <p:sp>
          <p:nvSpPr>
            <p:cNvPr id="15371" name="AutoShape 17"/>
            <p:cNvSpPr/>
            <p:nvPr/>
          </p:nvSpPr>
          <p:spPr bwMode="auto">
            <a:xfrm>
              <a:off x="4077" y="2010"/>
              <a:ext cx="363" cy="1753"/>
            </a:xfrm>
            <a:prstGeom prst="rightBrace">
              <a:avLst>
                <a:gd name="adj1" fmla="val 40243"/>
                <a:gd name="adj2" fmla="val 50000"/>
              </a:avLst>
            </a:prstGeom>
            <a:noFill/>
            <a:ln w="31750">
              <a:solidFill>
                <a:srgbClr val="008000"/>
              </a:solidFill>
              <a:round/>
            </a:ln>
          </p:spPr>
          <p:txBody>
            <a:bodyPr wrap="none" anchor="ctr"/>
            <a:lstStyle/>
            <a:p>
              <a:endParaRPr lang="zh-CN" altLang="en-US"/>
            </a:p>
          </p:txBody>
        </p:sp>
      </p:grpSp>
      <p:sp>
        <p:nvSpPr>
          <p:cNvPr id="3" name="文本框 2"/>
          <p:cNvSpPr txBox="1"/>
          <p:nvPr/>
        </p:nvSpPr>
        <p:spPr>
          <a:xfrm>
            <a:off x="1386840" y="391160"/>
            <a:ext cx="6163310" cy="1198880"/>
          </a:xfrm>
          <a:prstGeom prst="rect">
            <a:avLst/>
          </a:prstGeom>
          <a:noFill/>
        </p:spPr>
        <p:txBody>
          <a:bodyPr wrap="none" rtlCol="0" anchor="t">
            <a:spAutoFit/>
          </a:bodyPr>
          <a:p>
            <a:r>
              <a:rPr lang="zh-CN" altLang="en-US" sz="3600" b="1" dirty="0" smtClean="0">
                <a:latin typeface="微软雅黑" panose="020B0503020204020204" charset="-122"/>
                <a:ea typeface="微软雅黑" panose="020B0503020204020204" charset="-122"/>
                <a:cs typeface="微软雅黑" panose="020B0503020204020204" charset="-122"/>
                <a:sym typeface="+mn-ea"/>
              </a:rPr>
              <a:t>一、新陈代谢</a:t>
            </a:r>
            <a:r>
              <a:rPr lang="en-US" altLang="zh-CN" sz="3600" b="1" dirty="0" smtClean="0">
                <a:latin typeface="微软雅黑" panose="020B0503020204020204" charset="-122"/>
                <a:ea typeface="微软雅黑" panose="020B0503020204020204" charset="-122"/>
                <a:cs typeface="微软雅黑" panose="020B0503020204020204" charset="-122"/>
                <a:sym typeface="+mn-ea"/>
              </a:rPr>
              <a:t>—</a:t>
            </a:r>
            <a:r>
              <a:rPr lang="zh-CN" altLang="en-US"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最基本的特征</a:t>
            </a:r>
            <a:br>
              <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br>
            <a:endParaRPr lang="zh-CN" altLang="en-US" sz="36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idx="1"/>
          </p:nvPr>
        </p:nvSpPr>
        <p:spPr>
          <a:xfrm>
            <a:off x="623248" y="1218064"/>
            <a:ext cx="11201400" cy="4525433"/>
          </a:xfrm>
        </p:spPr>
        <p:txBody>
          <a:bodyPr/>
          <a:lstStyle/>
          <a:p>
            <a:pPr eaLnBrk="1" hangingPunct="1">
              <a:lnSpc>
                <a:spcPct val="110000"/>
              </a:lnSpc>
              <a:buFont typeface="Arial" panose="020B0604020202020204" pitchFamily="34" charset="0"/>
              <a:buNone/>
              <a:defRPr/>
            </a:pPr>
            <a:r>
              <a:rPr lang="zh-CN" altLang="en-US" b="1" dirty="0" smtClean="0"/>
              <a:t>（一）刺激（</a:t>
            </a:r>
            <a:r>
              <a:rPr lang="en-US" altLang="zh-CN" b="1" dirty="0" smtClean="0"/>
              <a:t>stimulus</a:t>
            </a:r>
            <a:r>
              <a:rPr lang="zh-CN" altLang="en-US" b="1" dirty="0" smtClean="0"/>
              <a:t>）</a:t>
            </a:r>
            <a:endParaRPr lang="zh-CN" altLang="en-US" b="1" dirty="0" smtClean="0"/>
          </a:p>
          <a:p>
            <a:pPr eaLnBrk="1" hangingPunct="1">
              <a:defRPr/>
            </a:pPr>
            <a:endParaRPr lang="zh-CN" altLang="en-US" dirty="0" smtClean="0"/>
          </a:p>
        </p:txBody>
      </p:sp>
      <p:sp>
        <p:nvSpPr>
          <p:cNvPr id="16387" name="TextBox 3"/>
          <p:cNvSpPr txBox="1">
            <a:spLocks noChangeArrowheads="1"/>
          </p:cNvSpPr>
          <p:nvPr/>
        </p:nvSpPr>
        <p:spPr bwMode="auto">
          <a:xfrm>
            <a:off x="668740" y="2034054"/>
            <a:ext cx="11041039" cy="3447093"/>
          </a:xfrm>
          <a:prstGeom prst="rect">
            <a:avLst/>
          </a:prstGeom>
          <a:noFill/>
          <a:ln w="9525">
            <a:noFill/>
            <a:miter lim="800000"/>
          </a:ln>
        </p:spPr>
        <p:txBody>
          <a:bodyPr wrap="square" lIns="121917" tIns="60958" rIns="121917" bIns="60958">
            <a:spAutoFit/>
          </a:bodyPr>
          <a:lstStyle/>
          <a:p>
            <a:r>
              <a:rPr lang="zh-CN" altLang="en-US" sz="3600" b="1" dirty="0">
                <a:latin typeface="+mn-ea"/>
              </a:rPr>
              <a:t>刺激：引起机体发生反应的各种内、外环境变化</a:t>
            </a:r>
            <a:endParaRPr lang="zh-CN" altLang="en-US" sz="3600" b="1" dirty="0">
              <a:latin typeface="+mn-ea"/>
            </a:endParaRPr>
          </a:p>
          <a:p>
            <a:endParaRPr lang="zh-CN" altLang="en-US" sz="3600" b="1" dirty="0">
              <a:latin typeface="+mn-ea"/>
            </a:endParaRPr>
          </a:p>
          <a:p>
            <a:pPr>
              <a:buFont typeface="Arial" panose="020B0604020202020204" pitchFamily="34" charset="0"/>
              <a:buChar char="•"/>
            </a:pPr>
            <a:r>
              <a:rPr lang="zh-CN" altLang="en-US" sz="3600" b="1" dirty="0">
                <a:latin typeface="+mn-ea"/>
              </a:rPr>
              <a:t> </a:t>
            </a:r>
            <a:r>
              <a:rPr lang="zh-CN" altLang="en-US" sz="3600" b="1" dirty="0" smtClean="0">
                <a:latin typeface="+mn-ea"/>
              </a:rPr>
              <a:t> 物理</a:t>
            </a:r>
            <a:r>
              <a:rPr lang="zh-CN" altLang="en-US" sz="3600" b="1" dirty="0">
                <a:latin typeface="+mn-ea"/>
              </a:rPr>
              <a:t>刺激（光、声、电、温度等）</a:t>
            </a:r>
            <a:endParaRPr lang="zh-CN" altLang="en-US" sz="3600" b="1" dirty="0">
              <a:latin typeface="+mn-ea"/>
            </a:endParaRPr>
          </a:p>
          <a:p>
            <a:pPr>
              <a:buFont typeface="Arial" panose="020B0604020202020204" pitchFamily="34" charset="0"/>
              <a:buChar char="•"/>
            </a:pPr>
            <a:r>
              <a:rPr lang="zh-CN" altLang="en-US" sz="3600" b="1" dirty="0">
                <a:latin typeface="+mn-ea"/>
              </a:rPr>
              <a:t>  </a:t>
            </a:r>
            <a:r>
              <a:rPr lang="zh-CN" altLang="en-US" sz="3600" b="1" dirty="0" smtClean="0">
                <a:latin typeface="+mn-ea"/>
              </a:rPr>
              <a:t>化</a:t>
            </a:r>
            <a:r>
              <a:rPr lang="zh-CN" altLang="en-US" sz="3600" b="1" dirty="0">
                <a:latin typeface="+mn-ea"/>
              </a:rPr>
              <a:t>学刺激（酸、碱、盐、药等）</a:t>
            </a:r>
            <a:endParaRPr lang="zh-CN" altLang="en-US" sz="3600" b="1" dirty="0">
              <a:latin typeface="+mn-ea"/>
            </a:endParaRPr>
          </a:p>
          <a:p>
            <a:pPr>
              <a:buFont typeface="Arial" panose="020B0604020202020204" pitchFamily="34" charset="0"/>
              <a:buChar char="•"/>
            </a:pPr>
            <a:r>
              <a:rPr lang="zh-CN" altLang="en-US" sz="3600" b="1" dirty="0">
                <a:latin typeface="+mn-ea"/>
              </a:rPr>
              <a:t>  </a:t>
            </a:r>
            <a:r>
              <a:rPr lang="zh-CN" altLang="en-US" sz="3600" b="1" dirty="0" smtClean="0">
                <a:latin typeface="+mn-ea"/>
              </a:rPr>
              <a:t>生</a:t>
            </a:r>
            <a:r>
              <a:rPr lang="zh-CN" altLang="en-US" sz="3600" b="1" dirty="0">
                <a:latin typeface="+mn-ea"/>
              </a:rPr>
              <a:t>物刺激（细菌、病毒、抗体）</a:t>
            </a:r>
            <a:endParaRPr lang="en-US" altLang="zh-CN" sz="3600" b="1" dirty="0">
              <a:latin typeface="+mn-ea"/>
            </a:endParaRPr>
          </a:p>
          <a:p>
            <a:pPr>
              <a:buFont typeface="Arial" panose="020B0604020202020204" pitchFamily="34" charset="0"/>
              <a:buChar char="•"/>
            </a:pPr>
            <a:r>
              <a:rPr lang="en-US" altLang="zh-CN" sz="3600" b="1" dirty="0">
                <a:latin typeface="+mn-ea"/>
              </a:rPr>
              <a:t>  </a:t>
            </a:r>
            <a:r>
              <a:rPr lang="zh-CN" altLang="en-US" sz="3600" b="1" dirty="0" smtClean="0">
                <a:latin typeface="+mn-ea"/>
              </a:rPr>
              <a:t>社</a:t>
            </a:r>
            <a:r>
              <a:rPr lang="zh-CN" altLang="en-US" sz="3600" b="1" dirty="0">
                <a:latin typeface="+mn-ea"/>
              </a:rPr>
              <a:t>会心理</a:t>
            </a:r>
            <a:endParaRPr lang="zh-CN" altLang="en-US" sz="3600" b="1" dirty="0">
              <a:latin typeface="+mn-ea"/>
            </a:endParaRPr>
          </a:p>
        </p:txBody>
      </p:sp>
      <p:sp>
        <p:nvSpPr>
          <p:cNvPr id="6" name="Rectangle 5"/>
          <p:cNvSpPr>
            <a:spLocks noGrp="1" noChangeArrowheads="1"/>
          </p:cNvSpPr>
          <p:nvPr/>
        </p:nvSpPr>
        <p:spPr>
          <a:xfrm>
            <a:off x="1065160" y="1"/>
            <a:ext cx="10455962" cy="1028699"/>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eaLnBrk="1" hangingPunct="1"/>
            <a:r>
              <a:rPr lang="zh-CN" altLang="en-US" dirty="0" smtClean="0">
                <a:solidFill>
                  <a:srgbClr val="FF0000"/>
                </a:solidFill>
                <a:latin typeface="+mn-ea"/>
                <a:ea typeface="+mn-ea"/>
              </a:rPr>
              <a:t>二、兴奋性：</a:t>
            </a:r>
            <a:endParaRPr lang="zh-CN" altLang="en-US" dirty="0" smtClean="0">
              <a:solidFill>
                <a:srgbClr val="FF0000"/>
              </a:solidFill>
              <a:latin typeface="+mn-ea"/>
              <a:ea typeface="+mn-ea"/>
            </a:endParaRPr>
          </a:p>
        </p:txBody>
      </p:sp>
      <p:sp>
        <p:nvSpPr>
          <p:cNvPr id="5" name="TextBox 4"/>
          <p:cNvSpPr txBox="1">
            <a:spLocks noChangeArrowheads="1"/>
          </p:cNvSpPr>
          <p:nvPr/>
        </p:nvSpPr>
        <p:spPr bwMode="auto">
          <a:xfrm>
            <a:off x="200737" y="6161616"/>
            <a:ext cx="8667751" cy="696384"/>
          </a:xfrm>
          <a:prstGeom prst="rect">
            <a:avLst/>
          </a:prstGeom>
          <a:noFill/>
          <a:ln w="9525">
            <a:noFill/>
            <a:miter lim="800000"/>
          </a:ln>
        </p:spPr>
        <p:txBody>
          <a:bodyPr lIns="121917" tIns="60958" rIns="121917" bIns="60958">
            <a:spAutoFit/>
          </a:bodyPr>
          <a:p>
            <a:r>
              <a:rPr lang="zh-CN" altLang="en-US" sz="3700" b="1" dirty="0">
                <a:solidFill>
                  <a:srgbClr val="FF0000"/>
                </a:solidFill>
              </a:rPr>
              <a:t>不是所有的刺激都能引起机体发生反应</a:t>
            </a:r>
            <a:endParaRPr lang="zh-CN" altLang="en-US" sz="3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859809" y="232012"/>
            <a:ext cx="10809027" cy="5530851"/>
          </a:xfrm>
        </p:spPr>
        <p:txBody>
          <a:bodyPr>
            <a:normAutofit/>
          </a:bodyPr>
          <a:lstStyle/>
          <a:p>
            <a:pPr marL="243205" indent="0">
              <a:buNone/>
              <a:tabLst>
                <a:tab pos="113665" algn="l"/>
              </a:tabLst>
            </a:pPr>
            <a:r>
              <a:rPr lang="zh-CN" altLang="en-US" b="1" dirty="0" smtClean="0"/>
              <a:t>刺激引起反应的三个条件</a:t>
            </a:r>
            <a:endParaRPr lang="zh-CN" altLang="en-US" b="1" dirty="0" smtClean="0"/>
          </a:p>
          <a:p>
            <a:pPr marL="243205" indent="0">
              <a:buClr>
                <a:srgbClr val="FF0000"/>
              </a:buClr>
              <a:buFont typeface="Wingdings" panose="05000000000000000000" pitchFamily="2" charset="2"/>
              <a:buChar char="Ø"/>
              <a:tabLst>
                <a:tab pos="113665" algn="l"/>
              </a:tabLst>
            </a:pPr>
            <a:r>
              <a:rPr lang="zh-CN" altLang="en-US" b="1" dirty="0" smtClean="0">
                <a:solidFill>
                  <a:srgbClr val="FF0000"/>
                </a:solidFill>
              </a:rPr>
              <a:t>强度：</a:t>
            </a:r>
            <a:endParaRPr lang="zh-CN" altLang="en-US" b="1" dirty="0" smtClean="0">
              <a:solidFill>
                <a:srgbClr val="FF0000"/>
              </a:solidFill>
            </a:endParaRPr>
          </a:p>
          <a:p>
            <a:pPr marL="243205" indent="0">
              <a:buClr>
                <a:srgbClr val="FF0000"/>
              </a:buClr>
              <a:buFont typeface="Wingdings" panose="05000000000000000000" pitchFamily="2" charset="2"/>
              <a:buChar char="l"/>
              <a:tabLst>
                <a:tab pos="113665" algn="l"/>
              </a:tabLst>
            </a:pPr>
            <a:r>
              <a:rPr lang="zh-CN" altLang="en-US" b="1" dirty="0" smtClean="0">
                <a:solidFill>
                  <a:srgbClr val="FF0000"/>
                </a:solidFill>
              </a:rPr>
              <a:t>阈值</a:t>
            </a:r>
            <a:r>
              <a:rPr lang="zh-CN" altLang="en-US" b="1" dirty="0" smtClean="0"/>
              <a:t>（</a:t>
            </a:r>
            <a:r>
              <a:rPr lang="en-US" altLang="zh-CN" b="1" dirty="0" smtClean="0"/>
              <a:t>threshold</a:t>
            </a:r>
            <a:r>
              <a:rPr lang="zh-CN" altLang="en-US" b="1" dirty="0" smtClean="0"/>
              <a:t>）：引起组织发生反应的最小刺激强度。</a:t>
            </a:r>
            <a:r>
              <a:rPr lang="zh-CN" altLang="en-US" b="1" dirty="0" smtClean="0">
                <a:solidFill>
                  <a:srgbClr val="FF0000"/>
                </a:solidFill>
              </a:rPr>
              <a:t>可反映组织兴奋性的高低。</a:t>
            </a:r>
            <a:endParaRPr lang="zh-CN" altLang="en-US" b="1" dirty="0" smtClean="0">
              <a:solidFill>
                <a:srgbClr val="FF0000"/>
              </a:solidFill>
            </a:endParaRPr>
          </a:p>
          <a:p>
            <a:pPr marL="243205" indent="0">
              <a:lnSpc>
                <a:spcPct val="90000"/>
              </a:lnSpc>
              <a:buNone/>
              <a:tabLst>
                <a:tab pos="113665" algn="l"/>
              </a:tabLst>
            </a:pPr>
            <a:endParaRPr lang="en-US" altLang="zh-CN" b="1" dirty="0" smtClean="0"/>
          </a:p>
        </p:txBody>
      </p:sp>
      <p:sp>
        <p:nvSpPr>
          <p:cNvPr id="3" name="TextBox 2"/>
          <p:cNvSpPr txBox="1"/>
          <p:nvPr/>
        </p:nvSpPr>
        <p:spPr>
          <a:xfrm>
            <a:off x="859809" y="4230806"/>
            <a:ext cx="5950424" cy="1865126"/>
          </a:xfrm>
          <a:prstGeom prst="rect">
            <a:avLst/>
          </a:prstGeom>
          <a:noFill/>
        </p:spPr>
        <p:txBody>
          <a:bodyPr wrap="square" rtlCol="0">
            <a:spAutoFit/>
          </a:bodyPr>
          <a:lstStyle/>
          <a:p>
            <a:pPr marL="243205" indent="0">
              <a:lnSpc>
                <a:spcPct val="90000"/>
              </a:lnSpc>
              <a:buNone/>
              <a:tabLst>
                <a:tab pos="113665" algn="l"/>
              </a:tabLst>
            </a:pPr>
            <a:r>
              <a:rPr lang="en-US" altLang="zh-CN" sz="3200" b="1" dirty="0" smtClean="0">
                <a:latin typeface="+mn-ea"/>
              </a:rPr>
              <a:t>Q：</a:t>
            </a:r>
            <a:r>
              <a:rPr lang="zh-CN" altLang="en-US" sz="3200" b="1" dirty="0" smtClean="0">
                <a:latin typeface="+mn-ea"/>
              </a:rPr>
              <a:t>比较阈强度和阈下刺激，阈上刺激的区别？并解释如何理解：单个阈下刺激不能引起组织的反应。</a:t>
            </a:r>
            <a:endParaRPr lang="en-US" altLang="zh-CN" sz="3200" b="1" dirty="0" smtClean="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411570" y="4272677"/>
            <a:ext cx="3780430" cy="2585323"/>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9458" name="Rectangle 6"/>
          <p:cNvSpPr>
            <a:spLocks noGrp="1" noChangeArrowheads="1"/>
          </p:cNvSpPr>
          <p:nvPr>
            <p:ph idx="1"/>
          </p:nvPr>
        </p:nvSpPr>
        <p:spPr>
          <a:xfrm>
            <a:off x="503547" y="1241411"/>
            <a:ext cx="11233149" cy="1642533"/>
          </a:xfrm>
        </p:spPr>
        <p:txBody>
          <a:bodyPr>
            <a:noAutofit/>
          </a:bodyPr>
          <a:lstStyle/>
          <a:p>
            <a:pPr marL="114300" indent="0">
              <a:lnSpc>
                <a:spcPct val="110000"/>
              </a:lnSpc>
              <a:buClr>
                <a:srgbClr val="FF0000"/>
              </a:buClr>
              <a:buFont typeface="Wingdings" panose="05000000000000000000" pitchFamily="2" charset="2"/>
              <a:buChar char="l"/>
            </a:pPr>
            <a:r>
              <a:rPr lang="zh-CN" altLang="en-US" sz="3200" b="1" dirty="0" smtClean="0">
                <a:solidFill>
                  <a:srgbClr val="FF0000"/>
                </a:solidFill>
                <a:latin typeface="+mn-ea"/>
              </a:rPr>
              <a:t>可兴奋组织</a:t>
            </a:r>
            <a:r>
              <a:rPr lang="en-US" altLang="zh-CN" sz="3200" b="1" dirty="0" smtClean="0">
                <a:solidFill>
                  <a:srgbClr val="FF0000"/>
                </a:solidFill>
                <a:latin typeface="+mn-ea"/>
              </a:rPr>
              <a:t>(excitable tissues):</a:t>
            </a:r>
            <a:endParaRPr lang="en-US" altLang="zh-CN" sz="3200" b="1" dirty="0" smtClean="0">
              <a:solidFill>
                <a:srgbClr val="FF0000"/>
              </a:solidFill>
              <a:latin typeface="+mn-ea"/>
            </a:endParaRPr>
          </a:p>
          <a:p>
            <a:pPr marL="114300" indent="0">
              <a:lnSpc>
                <a:spcPct val="110000"/>
              </a:lnSpc>
              <a:buNone/>
            </a:pPr>
            <a:r>
              <a:rPr lang="zh-CN" altLang="en-US" sz="3200" b="1" dirty="0" smtClean="0">
                <a:latin typeface="+mn-ea"/>
              </a:rPr>
              <a:t>机体各组织中，</a:t>
            </a:r>
            <a:r>
              <a:rPr lang="zh-CN" altLang="en-US" sz="3200" b="1" dirty="0" smtClean="0">
                <a:solidFill>
                  <a:srgbClr val="FF0000"/>
                </a:solidFill>
                <a:latin typeface="+mn-ea"/>
              </a:rPr>
              <a:t>神经、肌肉和腺体</a:t>
            </a:r>
            <a:r>
              <a:rPr lang="zh-CN" altLang="en-US" sz="3200" b="1" dirty="0" smtClean="0">
                <a:latin typeface="+mn-ea"/>
              </a:rPr>
              <a:t>兴奋性最高，它们反应迅速，易被观察，并有</a:t>
            </a:r>
            <a:r>
              <a:rPr lang="zh-CN" altLang="en-US" sz="3200" b="1" dirty="0" smtClean="0">
                <a:solidFill>
                  <a:srgbClr val="FF0000"/>
                </a:solidFill>
                <a:latin typeface="+mn-ea"/>
              </a:rPr>
              <a:t>电变化作客观标志</a:t>
            </a:r>
            <a:r>
              <a:rPr lang="zh-CN" altLang="en-US" sz="3200" b="1" dirty="0" smtClean="0">
                <a:latin typeface="+mn-ea"/>
              </a:rPr>
              <a:t>，特称可兴奋组织。</a:t>
            </a:r>
            <a:endParaRPr lang="zh-CN" altLang="en-US" sz="3200" b="1" dirty="0" smtClean="0">
              <a:latin typeface="+mn-ea"/>
            </a:endParaRPr>
          </a:p>
          <a:p>
            <a:pPr marL="114300" indent="0">
              <a:lnSpc>
                <a:spcPct val="90000"/>
              </a:lnSpc>
            </a:pPr>
            <a:endParaRPr lang="zh-CN" altLang="en-US" sz="3200" dirty="0" smtClean="0">
              <a:latin typeface="+mn-ea"/>
            </a:endParaRPr>
          </a:p>
          <a:p>
            <a:pPr marL="114300" indent="0">
              <a:lnSpc>
                <a:spcPct val="110000"/>
              </a:lnSpc>
              <a:buNone/>
            </a:pPr>
            <a:endParaRPr lang="zh-CN" altLang="en-US" sz="3200" b="1" dirty="0" smtClean="0">
              <a:latin typeface="+mn-ea"/>
            </a:endParaRPr>
          </a:p>
          <a:p>
            <a:pPr marL="114300" indent="0">
              <a:lnSpc>
                <a:spcPct val="110000"/>
              </a:lnSpc>
              <a:buNone/>
            </a:pPr>
            <a:endParaRPr lang="zh-CN" altLang="en-US" sz="3200" b="1" dirty="0" smtClean="0">
              <a:latin typeface="+mn-ea"/>
            </a:endParaRPr>
          </a:p>
          <a:p>
            <a:pPr marL="114300" indent="0">
              <a:lnSpc>
                <a:spcPct val="110000"/>
              </a:lnSpc>
              <a:buNone/>
            </a:pPr>
            <a:endParaRPr lang="zh-CN" altLang="en-US" sz="3200" b="1" dirty="0" smtClean="0">
              <a:latin typeface="+mn-ea"/>
            </a:endParaRPr>
          </a:p>
          <a:p>
            <a:pPr marL="114300" indent="0">
              <a:lnSpc>
                <a:spcPct val="110000"/>
              </a:lnSpc>
              <a:buNone/>
            </a:pPr>
            <a:endParaRPr lang="zh-CN" altLang="en-US" sz="3200" b="1" dirty="0" smtClean="0">
              <a:latin typeface="+mn-ea"/>
            </a:endParaRPr>
          </a:p>
          <a:p>
            <a:pPr marL="114300" indent="0">
              <a:lnSpc>
                <a:spcPct val="110000"/>
              </a:lnSpc>
              <a:buNone/>
            </a:pPr>
            <a:endParaRPr lang="zh-CN" altLang="en-US" sz="3200" b="1" dirty="0" smtClean="0">
              <a:latin typeface="+mn-ea"/>
            </a:endParaRPr>
          </a:p>
        </p:txBody>
      </p:sp>
      <p:sp>
        <p:nvSpPr>
          <p:cNvPr id="19459" name="标题 3"/>
          <p:cNvSpPr>
            <a:spLocks noGrp="1"/>
          </p:cNvSpPr>
          <p:nvPr>
            <p:ph type="title"/>
          </p:nvPr>
        </p:nvSpPr>
        <p:spPr/>
        <p:txBody>
          <a:bodyPr/>
          <a:lstStyle/>
          <a:p>
            <a:endParaRPr lang="zh-CN" altLang="en-US" smtClean="0"/>
          </a:p>
        </p:txBody>
      </p:sp>
      <p:cxnSp>
        <p:nvCxnSpPr>
          <p:cNvPr id="6" name="直接箭头连接符 5"/>
          <p:cNvCxnSpPr/>
          <p:nvPr/>
        </p:nvCxnSpPr>
        <p:spPr>
          <a:xfrm rot="5400000">
            <a:off x="5249334" y="3464985"/>
            <a:ext cx="929217" cy="21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a:spLocks noChangeArrowheads="1"/>
          </p:cNvSpPr>
          <p:nvPr/>
        </p:nvSpPr>
        <p:spPr bwMode="auto">
          <a:xfrm>
            <a:off x="4667251" y="3928533"/>
            <a:ext cx="3524249" cy="781051"/>
          </a:xfrm>
          <a:prstGeom prst="rect">
            <a:avLst/>
          </a:prstGeom>
          <a:noFill/>
          <a:ln w="9525">
            <a:noFill/>
            <a:miter lim="800000"/>
          </a:ln>
        </p:spPr>
        <p:txBody>
          <a:bodyPr lIns="121917" tIns="60958" rIns="121917" bIns="60958">
            <a:spAutoFit/>
          </a:bodyPr>
          <a:lstStyle/>
          <a:p>
            <a:r>
              <a:rPr lang="zh-CN" altLang="en-US" sz="4300" b="1" dirty="0"/>
              <a:t>动作电位</a:t>
            </a:r>
            <a:endParaRPr lang="zh-CN" altLang="en-US" sz="4300" b="1" dirty="0"/>
          </a:p>
        </p:txBody>
      </p:sp>
      <p:sp>
        <p:nvSpPr>
          <p:cNvPr id="8" name="TextBox 7"/>
          <p:cNvSpPr txBox="1">
            <a:spLocks noChangeArrowheads="1"/>
          </p:cNvSpPr>
          <p:nvPr/>
        </p:nvSpPr>
        <p:spPr bwMode="auto">
          <a:xfrm>
            <a:off x="1047751" y="4646084"/>
            <a:ext cx="10668000" cy="1578890"/>
          </a:xfrm>
          <a:prstGeom prst="rect">
            <a:avLst/>
          </a:prstGeom>
          <a:noFill/>
          <a:ln w="9525">
            <a:noFill/>
            <a:miter lim="800000"/>
          </a:ln>
        </p:spPr>
        <p:txBody>
          <a:bodyPr lIns="121917" tIns="60958" rIns="121917" bIns="60958">
            <a:spAutoFit/>
          </a:bodyPr>
          <a:lstStyle/>
          <a:p>
            <a:pPr marL="114300">
              <a:lnSpc>
                <a:spcPct val="110000"/>
              </a:lnSpc>
            </a:pPr>
            <a:r>
              <a:rPr lang="zh-CN" altLang="en-US" sz="4300" b="1" dirty="0">
                <a:solidFill>
                  <a:srgbClr val="FF0000"/>
                </a:solidFill>
              </a:rPr>
              <a:t>机体或组织</a:t>
            </a:r>
            <a:r>
              <a:rPr lang="zh-CN" altLang="en-US" sz="4300" b="1" dirty="0"/>
              <a:t>对</a:t>
            </a:r>
            <a:r>
              <a:rPr lang="zh-CN" altLang="en-US" sz="4300" b="1" dirty="0">
                <a:solidFill>
                  <a:srgbClr val="FF0000"/>
                </a:solidFill>
              </a:rPr>
              <a:t>刺激</a:t>
            </a:r>
            <a:r>
              <a:rPr lang="zh-CN" altLang="en-US" sz="4300" b="1" dirty="0"/>
              <a:t>发生</a:t>
            </a:r>
            <a:r>
              <a:rPr lang="zh-CN" altLang="en-US" sz="4300" b="1" dirty="0">
                <a:solidFill>
                  <a:srgbClr val="FF0000"/>
                </a:solidFill>
              </a:rPr>
              <a:t>反应</a:t>
            </a:r>
            <a:r>
              <a:rPr lang="zh-CN" altLang="en-US" sz="4300" b="1" dirty="0"/>
              <a:t>的能力或特性</a:t>
            </a:r>
            <a:endParaRPr lang="en-US" altLang="zh-CN" sz="4300" b="1" dirty="0"/>
          </a:p>
          <a:p>
            <a:pPr marL="114300">
              <a:lnSpc>
                <a:spcPct val="110000"/>
              </a:lnSpc>
            </a:pPr>
            <a:r>
              <a:rPr lang="en-US" altLang="zh-CN" sz="4300" b="1" dirty="0"/>
              <a:t>=</a:t>
            </a:r>
            <a:r>
              <a:rPr lang="zh-CN" altLang="en-US" sz="4300" b="1" dirty="0"/>
              <a:t>产生</a:t>
            </a:r>
            <a:r>
              <a:rPr lang="zh-CN" altLang="en-US" sz="4300" b="1" dirty="0">
                <a:solidFill>
                  <a:srgbClr val="FF0000"/>
                </a:solidFill>
              </a:rPr>
              <a:t>动作电位</a:t>
            </a:r>
            <a:r>
              <a:rPr lang="zh-CN" altLang="en-US" sz="4300" b="1" dirty="0"/>
              <a:t>的能力</a:t>
            </a:r>
            <a:endParaRPr lang="en-US" altLang="zh-CN" sz="4300" b="1" dirty="0"/>
          </a:p>
        </p:txBody>
      </p:sp>
      <p:sp>
        <p:nvSpPr>
          <p:cNvPr id="9" name="TextBox 8"/>
          <p:cNvSpPr txBox="1">
            <a:spLocks noChangeArrowheads="1"/>
          </p:cNvSpPr>
          <p:nvPr/>
        </p:nvSpPr>
        <p:spPr bwMode="auto">
          <a:xfrm>
            <a:off x="1047751" y="6072718"/>
            <a:ext cx="9715500" cy="850998"/>
          </a:xfrm>
          <a:prstGeom prst="rect">
            <a:avLst/>
          </a:prstGeom>
          <a:noFill/>
          <a:ln w="9525">
            <a:noFill/>
            <a:miter lim="800000"/>
          </a:ln>
        </p:spPr>
        <p:txBody>
          <a:bodyPr lIns="121917" tIns="60958" rIns="121917" bIns="60958">
            <a:spAutoFit/>
          </a:bodyPr>
          <a:lstStyle/>
          <a:p>
            <a:pPr marL="114300">
              <a:lnSpc>
                <a:spcPct val="110000"/>
              </a:lnSpc>
            </a:pPr>
            <a:r>
              <a:rPr lang="zh-CN" altLang="en-US" sz="4300" b="1" dirty="0">
                <a:solidFill>
                  <a:srgbClr val="FF0000"/>
                </a:solidFill>
              </a:rPr>
              <a:t>（动作电位与兴奋性是同义词关系）</a:t>
            </a:r>
            <a:endParaRPr lang="zh-CN" altLang="en-US" sz="43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8418" y="4272677"/>
            <a:ext cx="4623582" cy="2585323"/>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0483" name="内容占位符 2"/>
          <p:cNvSpPr>
            <a:spLocks noGrp="1"/>
          </p:cNvSpPr>
          <p:nvPr>
            <p:ph idx="1"/>
          </p:nvPr>
        </p:nvSpPr>
        <p:spPr>
          <a:xfrm>
            <a:off x="545833" y="1048342"/>
            <a:ext cx="10850563" cy="4836395"/>
          </a:xfrm>
        </p:spPr>
        <p:txBody>
          <a:bodyPr/>
          <a:lstStyle/>
          <a:p>
            <a:pPr marL="243205" indent="0">
              <a:buClr>
                <a:srgbClr val="FF0000"/>
              </a:buClr>
              <a:buFont typeface="Wingdings" panose="05000000000000000000" pitchFamily="2" charset="2"/>
              <a:buChar char="Ø"/>
              <a:tabLst>
                <a:tab pos="113665" algn="l"/>
              </a:tabLst>
            </a:pPr>
            <a:r>
              <a:rPr lang="zh-CN" altLang="en-US" b="1" dirty="0" smtClean="0">
                <a:solidFill>
                  <a:srgbClr val="FF0000"/>
                </a:solidFill>
              </a:rPr>
              <a:t>时间：</a:t>
            </a:r>
            <a:endParaRPr lang="zh-CN" altLang="en-US" b="1" dirty="0" smtClean="0">
              <a:solidFill>
                <a:srgbClr val="FF0000"/>
              </a:solidFill>
            </a:endParaRPr>
          </a:p>
          <a:p>
            <a:pPr marL="243205" indent="0">
              <a:buClr>
                <a:srgbClr val="FF0000"/>
              </a:buClr>
              <a:buNone/>
              <a:tabLst>
                <a:tab pos="113665" algn="l"/>
              </a:tabLst>
            </a:pPr>
            <a:r>
              <a:rPr lang="zh-CN" altLang="en-US" b="1" dirty="0" smtClean="0"/>
              <a:t>刺激必须持续一定的时间才能引起组织反应。</a:t>
            </a:r>
            <a:endParaRPr lang="zh-CN" altLang="en-US" b="1" dirty="0" smtClean="0"/>
          </a:p>
          <a:p>
            <a:pPr marL="243205" indent="0">
              <a:buClr>
                <a:srgbClr val="FF0000"/>
              </a:buClr>
              <a:buFont typeface="Wingdings" panose="05000000000000000000" pitchFamily="2" charset="2"/>
              <a:buChar char="Ø"/>
              <a:tabLst>
                <a:tab pos="113665" algn="l"/>
              </a:tabLst>
            </a:pPr>
            <a:r>
              <a:rPr lang="zh-CN" altLang="en-US" b="1" dirty="0" smtClean="0">
                <a:solidFill>
                  <a:srgbClr val="FF0000"/>
                </a:solidFill>
              </a:rPr>
              <a:t>强度变率：</a:t>
            </a:r>
            <a:endParaRPr lang="zh-CN" altLang="en-US" b="1" dirty="0" smtClean="0">
              <a:solidFill>
                <a:srgbClr val="FF0000"/>
              </a:solidFill>
            </a:endParaRPr>
          </a:p>
          <a:p>
            <a:pPr marL="243205" indent="0">
              <a:buNone/>
              <a:tabLst>
                <a:tab pos="113665" algn="l"/>
              </a:tabLst>
            </a:pPr>
            <a:r>
              <a:rPr lang="zh-CN" altLang="en-US" b="1" dirty="0" smtClean="0"/>
              <a:t>单位时间内强度增减的量。越大，刺激作用越强；越小，刺激作用越弱。</a:t>
            </a:r>
            <a:endParaRPr lang="zh-CN" altLang="en-US" dirty="0" smtClean="0"/>
          </a:p>
        </p:txBody>
      </p:sp>
      <p:sp>
        <p:nvSpPr>
          <p:cNvPr id="4" name="TextBox 3"/>
          <p:cNvSpPr txBox="1">
            <a:spLocks noChangeArrowheads="1"/>
          </p:cNvSpPr>
          <p:nvPr/>
        </p:nvSpPr>
        <p:spPr bwMode="auto">
          <a:xfrm>
            <a:off x="381000" y="5913967"/>
            <a:ext cx="11811000" cy="944033"/>
          </a:xfrm>
          <a:prstGeom prst="rect">
            <a:avLst/>
          </a:prstGeom>
          <a:noFill/>
          <a:ln w="9525">
            <a:noFill/>
            <a:miter lim="800000"/>
          </a:ln>
        </p:spPr>
        <p:txBody>
          <a:bodyPr lIns="121917" tIns="60958" rIns="121917" bIns="60958">
            <a:spAutoFit/>
          </a:bodyPr>
          <a:lstStyle/>
          <a:p>
            <a:r>
              <a:rPr lang="zh-CN" altLang="en-US" sz="5300" b="1" dirty="0">
                <a:solidFill>
                  <a:srgbClr val="FF0000"/>
                </a:solidFill>
                <a:latin typeface="+mn-ea"/>
              </a:rPr>
              <a:t>护士进行肌内注射时要注意</a:t>
            </a:r>
            <a:r>
              <a:rPr lang="en-US" altLang="zh-CN" sz="5300" b="1" dirty="0">
                <a:solidFill>
                  <a:srgbClr val="FF0000"/>
                </a:solidFill>
                <a:latin typeface="+mn-ea"/>
              </a:rPr>
              <a:t>“</a:t>
            </a:r>
            <a:r>
              <a:rPr lang="zh-CN" altLang="en-US" sz="5300" b="1" dirty="0">
                <a:solidFill>
                  <a:srgbClr val="FF0000"/>
                </a:solidFill>
                <a:latin typeface="+mn-ea"/>
              </a:rPr>
              <a:t>两快一慢</a:t>
            </a:r>
            <a:r>
              <a:rPr lang="en-US" altLang="zh-CN" sz="5300" b="1" dirty="0">
                <a:solidFill>
                  <a:srgbClr val="FF0000"/>
                </a:solidFill>
                <a:latin typeface="+mn-ea"/>
              </a:rPr>
              <a:t>”</a:t>
            </a:r>
            <a:endParaRPr lang="zh-CN" altLang="en-US" sz="5300" b="1"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9"/>
          <p:cNvSpPr>
            <a:spLocks noGrp="1"/>
          </p:cNvSpPr>
          <p:nvPr>
            <p:ph sz="half" idx="2"/>
          </p:nvPr>
        </p:nvSpPr>
        <p:spPr>
          <a:xfrm>
            <a:off x="705736" y="3277959"/>
            <a:ext cx="10670116" cy="2870200"/>
          </a:xfrm>
        </p:spPr>
        <p:txBody>
          <a:bodyPr>
            <a:normAutofit/>
          </a:bodyPr>
          <a:lstStyle/>
          <a:p>
            <a:pPr eaLnBrk="1" hangingPunct="1">
              <a:buFont typeface="Wingdings" panose="05000000000000000000" pitchFamily="2" charset="2"/>
              <a:buNone/>
            </a:pPr>
            <a:r>
              <a:rPr lang="zh-CN" altLang="en-US" sz="3600" b="1" dirty="0" smtClean="0">
                <a:latin typeface="+mn-ea"/>
              </a:rPr>
              <a:t>反应：兴奋</a:t>
            </a:r>
            <a:endParaRPr lang="en-US" altLang="zh-CN" sz="3600" b="1" dirty="0" smtClean="0">
              <a:latin typeface="+mn-ea"/>
            </a:endParaRPr>
          </a:p>
          <a:p>
            <a:pPr eaLnBrk="1" hangingPunct="1">
              <a:buFont typeface="Wingdings" panose="05000000000000000000" pitchFamily="2" charset="2"/>
              <a:buNone/>
            </a:pPr>
            <a:r>
              <a:rPr lang="zh-CN" altLang="en-US" sz="3600" b="1" dirty="0" smtClean="0">
                <a:latin typeface="+mn-ea"/>
              </a:rPr>
              <a:t>          抑制</a:t>
            </a:r>
            <a:endParaRPr lang="zh-CN" altLang="en-US" sz="3600" b="1" dirty="0" smtClean="0">
              <a:latin typeface="+mn-ea"/>
            </a:endParaRPr>
          </a:p>
        </p:txBody>
      </p:sp>
      <p:sp>
        <p:nvSpPr>
          <p:cNvPr id="23555" name="Text Box 12"/>
          <p:cNvSpPr txBox="1">
            <a:spLocks noChangeArrowheads="1"/>
          </p:cNvSpPr>
          <p:nvPr/>
        </p:nvSpPr>
        <p:spPr bwMode="auto">
          <a:xfrm>
            <a:off x="719668" y="1051985"/>
            <a:ext cx="10657417" cy="3444240"/>
          </a:xfrm>
          <a:prstGeom prst="rect">
            <a:avLst/>
          </a:prstGeom>
          <a:noFill/>
          <a:ln w="31750" algn="ctr">
            <a:noFill/>
            <a:miter lim="800000"/>
          </a:ln>
        </p:spPr>
        <p:txBody>
          <a:bodyPr lIns="121917" tIns="60958" rIns="121917" bIns="60958">
            <a:spAutoFit/>
          </a:bodyPr>
          <a:lstStyle/>
          <a:p>
            <a:pPr indent="0">
              <a:spcBef>
                <a:spcPct val="50000"/>
              </a:spcBef>
              <a:buFont typeface="Wingdings" panose="05000000000000000000" pitchFamily="2" charset="2"/>
              <a:buNone/>
              <a:defRPr/>
            </a:pPr>
            <a:r>
              <a:rPr lang="zh-CN" altLang="en-US" sz="3600" b="1" dirty="0">
                <a:latin typeface="+mn-ea"/>
              </a:rPr>
              <a:t>（二）反应（</a:t>
            </a:r>
            <a:r>
              <a:rPr lang="en-US" altLang="zh-CN" sz="3600" b="1" dirty="0">
                <a:latin typeface="+mn-ea"/>
              </a:rPr>
              <a:t>response</a:t>
            </a:r>
            <a:r>
              <a:rPr lang="zh-CN" altLang="en-US" sz="3600" b="1" dirty="0">
                <a:latin typeface="+mn-ea"/>
              </a:rPr>
              <a:t>）：</a:t>
            </a:r>
            <a:endParaRPr lang="en-US" altLang="zh-CN" sz="3600" b="1" dirty="0">
              <a:latin typeface="+mn-ea"/>
            </a:endParaRPr>
          </a:p>
          <a:p>
            <a:pPr>
              <a:spcBef>
                <a:spcPct val="50000"/>
              </a:spcBef>
              <a:defRPr/>
            </a:pPr>
            <a:r>
              <a:rPr lang="zh-CN" altLang="en-US" sz="3600" b="1" dirty="0">
                <a:latin typeface="+mn-ea"/>
              </a:rPr>
              <a:t>指机体或细胞受刺激后所出现的理化过程和生理功能的变化。</a:t>
            </a:r>
            <a:endParaRPr lang="en-US" altLang="zh-CN" sz="3600" b="1" dirty="0">
              <a:latin typeface="+mn-ea"/>
            </a:endParaRPr>
          </a:p>
          <a:p>
            <a:pPr>
              <a:spcBef>
                <a:spcPct val="50000"/>
              </a:spcBef>
              <a:defRPr/>
            </a:pPr>
            <a:br>
              <a:rPr lang="zh-CN" altLang="en-US" sz="3600" b="1" dirty="0">
                <a:solidFill>
                  <a:srgbClr val="FF0000"/>
                </a:solidFill>
                <a:latin typeface="+mn-ea"/>
              </a:rPr>
            </a:br>
            <a:endParaRPr lang="zh-CN" altLang="en-US" sz="3600" b="1" dirty="0">
              <a:solidFill>
                <a:schemeClr val="tx2"/>
              </a:solidFill>
              <a:latin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idx="1"/>
          </p:nvPr>
        </p:nvSpPr>
        <p:spPr>
          <a:xfrm>
            <a:off x="334434" y="980017"/>
            <a:ext cx="11523133" cy="5545667"/>
          </a:xfrm>
        </p:spPr>
        <p:txBody>
          <a:bodyPr/>
          <a:lstStyle/>
          <a:p>
            <a:pPr indent="29845">
              <a:lnSpc>
                <a:spcPct val="90000"/>
              </a:lnSpc>
              <a:buClr>
                <a:schemeClr val="tx1"/>
              </a:buClr>
              <a:buFont typeface="Wingdings" panose="05000000000000000000" pitchFamily="2" charset="2"/>
              <a:buChar char="Ø"/>
            </a:pPr>
            <a:r>
              <a:rPr lang="zh-CN" altLang="en-US" b="1" dirty="0" smtClean="0">
                <a:solidFill>
                  <a:srgbClr val="FF0000"/>
                </a:solidFill>
              </a:rPr>
              <a:t>兴奋（</a:t>
            </a:r>
            <a:r>
              <a:rPr lang="en-US" altLang="zh-CN" b="1" dirty="0" smtClean="0">
                <a:solidFill>
                  <a:srgbClr val="FF0000"/>
                </a:solidFill>
              </a:rPr>
              <a:t>excitation</a:t>
            </a:r>
            <a:r>
              <a:rPr lang="zh-CN" altLang="en-US" b="1" dirty="0" smtClean="0">
                <a:solidFill>
                  <a:srgbClr val="FF0000"/>
                </a:solidFill>
              </a:rPr>
              <a:t>）：</a:t>
            </a:r>
            <a:endParaRPr lang="zh-CN" altLang="en-US" b="1" dirty="0" smtClean="0">
              <a:solidFill>
                <a:srgbClr val="FF0000"/>
              </a:solidFill>
            </a:endParaRPr>
          </a:p>
          <a:p>
            <a:pPr indent="29845">
              <a:lnSpc>
                <a:spcPct val="90000"/>
              </a:lnSpc>
              <a:buClr>
                <a:schemeClr val="tx1"/>
              </a:buClr>
              <a:buNone/>
            </a:pPr>
            <a:r>
              <a:rPr lang="zh-CN" altLang="en-US" b="1" dirty="0" smtClean="0"/>
              <a:t>组织接受刺激后，由静息状态变为活动状态，或活动由弱增强。（标志：</a:t>
            </a:r>
            <a:r>
              <a:rPr lang="zh-CN" altLang="en-US" b="1" dirty="0" smtClean="0">
                <a:solidFill>
                  <a:srgbClr val="FF0000"/>
                </a:solidFill>
              </a:rPr>
              <a:t>动作电位</a:t>
            </a:r>
            <a:r>
              <a:rPr lang="zh-CN" altLang="en-US" b="1" dirty="0" smtClean="0"/>
              <a:t>的产生）</a:t>
            </a:r>
            <a:endParaRPr lang="zh-CN" altLang="en-US" b="1" dirty="0" smtClean="0"/>
          </a:p>
          <a:p>
            <a:pPr indent="29845">
              <a:lnSpc>
                <a:spcPct val="90000"/>
              </a:lnSpc>
              <a:buClr>
                <a:schemeClr val="tx1"/>
              </a:buClr>
              <a:buFont typeface="Wingdings" panose="05000000000000000000" pitchFamily="2" charset="2"/>
              <a:buChar char="Ø"/>
            </a:pPr>
            <a:r>
              <a:rPr lang="zh-CN" altLang="en-US" b="1" dirty="0" smtClean="0">
                <a:solidFill>
                  <a:srgbClr val="FF0000"/>
                </a:solidFill>
              </a:rPr>
              <a:t>抑制（</a:t>
            </a:r>
            <a:r>
              <a:rPr lang="en-US" altLang="zh-CN" b="1" dirty="0" smtClean="0">
                <a:solidFill>
                  <a:srgbClr val="FF0000"/>
                </a:solidFill>
              </a:rPr>
              <a:t>inhibition</a:t>
            </a:r>
            <a:r>
              <a:rPr lang="zh-CN" altLang="en-US" b="1" dirty="0" smtClean="0">
                <a:solidFill>
                  <a:srgbClr val="FF0000"/>
                </a:solidFill>
              </a:rPr>
              <a:t>）：</a:t>
            </a:r>
            <a:endParaRPr lang="zh-CN" altLang="en-US" b="1" dirty="0" smtClean="0">
              <a:solidFill>
                <a:srgbClr val="FF0000"/>
              </a:solidFill>
            </a:endParaRPr>
          </a:p>
          <a:p>
            <a:pPr indent="29845">
              <a:lnSpc>
                <a:spcPct val="90000"/>
              </a:lnSpc>
              <a:buClr>
                <a:schemeClr val="tx1"/>
              </a:buClr>
              <a:buNone/>
            </a:pPr>
            <a:r>
              <a:rPr lang="zh-CN" altLang="en-US" b="1" dirty="0" smtClean="0"/>
              <a:t>机体受刺激后由活动变为相对静止或活动由强变弱。</a:t>
            </a:r>
            <a:endParaRPr lang="en-US" altLang="zh-CN" b="1" dirty="0" smtClean="0"/>
          </a:p>
          <a:p>
            <a:pPr indent="29845">
              <a:lnSpc>
                <a:spcPct val="90000"/>
              </a:lnSpc>
              <a:buClr>
                <a:schemeClr val="tx1"/>
              </a:buClr>
              <a:buFont typeface="Wingdings" panose="05000000000000000000" pitchFamily="2" charset="2"/>
              <a:buChar char="Ø"/>
            </a:pPr>
            <a:endParaRPr lang="en-US" altLang="zh-CN" sz="3700" b="1" dirty="0" smtClean="0"/>
          </a:p>
        </p:txBody>
      </p:sp>
      <p:sp>
        <p:nvSpPr>
          <p:cNvPr id="2" name="标题 1"/>
          <p:cNvSpPr/>
          <p:nvPr>
            <p:ph type="title"/>
          </p:nvPr>
        </p:nvSpPr>
        <p:spPr/>
        <p:txBody>
          <a:bodyPr/>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841612" y="0"/>
            <a:ext cx="5581651" cy="1143000"/>
          </a:xfrm>
        </p:spPr>
        <p:txBody>
          <a:bodyPr/>
          <a:lstStyle/>
          <a:p>
            <a:r>
              <a:rPr lang="zh-CN" altLang="en-US" sz="4300" dirty="0" smtClean="0"/>
              <a:t>（三）兴奋性与阈值</a:t>
            </a:r>
            <a:endParaRPr lang="zh-CN" altLang="en-US" sz="4300" dirty="0" smtClean="0"/>
          </a:p>
        </p:txBody>
      </p:sp>
      <p:sp>
        <p:nvSpPr>
          <p:cNvPr id="22531" name="内容占位符 2"/>
          <p:cNvSpPr>
            <a:spLocks noGrp="1"/>
          </p:cNvSpPr>
          <p:nvPr>
            <p:ph idx="1"/>
          </p:nvPr>
        </p:nvSpPr>
        <p:spPr>
          <a:xfrm>
            <a:off x="609600" y="1600200"/>
            <a:ext cx="10972800" cy="757767"/>
          </a:xfrm>
        </p:spPr>
        <p:txBody>
          <a:bodyPr>
            <a:noAutofit/>
          </a:bodyPr>
          <a:lstStyle/>
          <a:p>
            <a:pPr>
              <a:buFont typeface="Arial" panose="020B0604020202020204" pitchFamily="34" charset="0"/>
              <a:buNone/>
            </a:pPr>
            <a:r>
              <a:rPr lang="zh-CN" altLang="en-US" b="1" dirty="0" smtClean="0">
                <a:latin typeface="+mn-ea"/>
              </a:rPr>
              <a:t>兴奋性：机体或组织对刺激发生反应的能力或特性。</a:t>
            </a:r>
            <a:endParaRPr lang="zh-CN" altLang="en-US" b="1" dirty="0" smtClean="0">
              <a:latin typeface="+mn-ea"/>
            </a:endParaRPr>
          </a:p>
        </p:txBody>
      </p:sp>
      <p:sp>
        <p:nvSpPr>
          <p:cNvPr id="4" name="TextBox 3"/>
          <p:cNvSpPr txBox="1">
            <a:spLocks noChangeArrowheads="1"/>
          </p:cNvSpPr>
          <p:nvPr/>
        </p:nvSpPr>
        <p:spPr bwMode="auto">
          <a:xfrm>
            <a:off x="609600" y="2767330"/>
            <a:ext cx="9408160" cy="689610"/>
          </a:xfrm>
          <a:prstGeom prst="rect">
            <a:avLst/>
          </a:prstGeom>
          <a:noFill/>
          <a:ln w="9525">
            <a:noFill/>
            <a:miter lim="800000"/>
          </a:ln>
        </p:spPr>
        <p:txBody>
          <a:bodyPr wrap="square" lIns="121917" tIns="60958" rIns="121917" bIns="60958">
            <a:spAutoFit/>
          </a:bodyPr>
          <a:lstStyle/>
          <a:p>
            <a:r>
              <a:rPr lang="zh-CN" altLang="en-US" sz="3700" b="1" dirty="0">
                <a:latin typeface="+mn-ea"/>
              </a:rPr>
              <a:t>心脏：收缩</a:t>
            </a:r>
            <a:r>
              <a:rPr lang="en-US" altLang="zh-CN" sz="3700" b="1" dirty="0">
                <a:latin typeface="+mn-ea"/>
              </a:rPr>
              <a:t>-</a:t>
            </a:r>
            <a:r>
              <a:rPr lang="zh-CN" altLang="en-US" sz="3700" b="1" dirty="0">
                <a:latin typeface="+mn-ea"/>
              </a:rPr>
              <a:t>舒张</a:t>
            </a:r>
            <a:r>
              <a:rPr lang="en-US" altLang="zh-CN" sz="3700" b="1" dirty="0">
                <a:latin typeface="+mn-ea"/>
              </a:rPr>
              <a:t>-</a:t>
            </a:r>
            <a:r>
              <a:rPr lang="zh-CN" altLang="en-US" sz="3700" b="1" dirty="0">
                <a:latin typeface="+mn-ea"/>
              </a:rPr>
              <a:t>收缩</a:t>
            </a:r>
            <a:r>
              <a:rPr lang="en-US" altLang="zh-CN" sz="3700" b="1" dirty="0">
                <a:latin typeface="+mn-ea"/>
              </a:rPr>
              <a:t>-</a:t>
            </a:r>
            <a:r>
              <a:rPr lang="zh-CN" altLang="en-US" sz="3700" b="1" dirty="0">
                <a:latin typeface="+mn-ea"/>
              </a:rPr>
              <a:t>舒张</a:t>
            </a:r>
            <a:r>
              <a:rPr lang="en-US" altLang="zh-CN" sz="3700" b="1" dirty="0">
                <a:latin typeface="+mn-ea"/>
              </a:rPr>
              <a:t>-…………</a:t>
            </a:r>
            <a:endParaRPr lang="zh-CN" altLang="en-US" sz="3700" b="1" dirty="0">
              <a:latin typeface="+mn-ea"/>
            </a:endParaRPr>
          </a:p>
        </p:txBody>
      </p:sp>
      <p:sp>
        <p:nvSpPr>
          <p:cNvPr id="2" name="文本框 1"/>
          <p:cNvSpPr txBox="1"/>
          <p:nvPr/>
        </p:nvSpPr>
        <p:spPr>
          <a:xfrm>
            <a:off x="608965" y="4072255"/>
            <a:ext cx="8092440" cy="1753235"/>
          </a:xfrm>
          <a:prstGeom prst="rect">
            <a:avLst/>
          </a:prstGeom>
          <a:noFill/>
        </p:spPr>
        <p:txBody>
          <a:bodyPr wrap="square" rtlCol="0">
            <a:spAutoFit/>
          </a:bodyPr>
          <a:p>
            <a:r>
              <a:rPr lang="zh-CN" altLang="en-US" sz="3600" b="1"/>
              <a:t>阈值是衡量组织兴奋性高低的客观指标。</a:t>
            </a:r>
            <a:endParaRPr lang="zh-CN" altLang="en-US" sz="3600" b="1"/>
          </a:p>
          <a:p>
            <a:endParaRPr lang="zh-CN" altLang="en-US" sz="3600" b="1"/>
          </a:p>
          <a:p>
            <a:r>
              <a:rPr lang="zh-CN" altLang="en-US" sz="3600" b="1"/>
              <a:t>组织的兴奋性与阈值呈反变关系</a:t>
            </a:r>
            <a:endParaRPr lang="zh-CN" altLang="en-US"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37806" y="1803400"/>
            <a:ext cx="5783364" cy="5015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500" dirty="0">
              <a:cs typeface="+mn-ea"/>
              <a:sym typeface="+mn-lt"/>
            </a:endParaRPr>
          </a:p>
        </p:txBody>
      </p:sp>
      <p:sp>
        <p:nvSpPr>
          <p:cNvPr id="5" name="文本框 4"/>
          <p:cNvSpPr txBox="1"/>
          <p:nvPr/>
        </p:nvSpPr>
        <p:spPr>
          <a:xfrm>
            <a:off x="7286920" y="1818438"/>
            <a:ext cx="4905080" cy="1446546"/>
          </a:xfrm>
          <a:prstGeom prst="rect">
            <a:avLst/>
          </a:prstGeom>
          <a:noFill/>
        </p:spPr>
        <p:txBody>
          <a:bodyPr wrap="square" lIns="121917" tIns="60958" rIns="121917" bIns="60958">
            <a:spAutoFit/>
          </a:bodyPr>
          <a:lstStyle/>
          <a:p>
            <a:pPr>
              <a:defRPr/>
            </a:pPr>
            <a:r>
              <a:rPr lang="zh-CN" altLang="en-US" sz="4300" b="1" dirty="0" smtClean="0">
                <a:cs typeface="+mn-ea"/>
                <a:sym typeface="+mn-lt"/>
              </a:rPr>
              <a:t>       生</a:t>
            </a:r>
            <a:r>
              <a:rPr lang="zh-CN" altLang="en-US" sz="4300" b="1" dirty="0">
                <a:cs typeface="+mn-ea"/>
                <a:sym typeface="+mn-lt"/>
              </a:rPr>
              <a:t>理学</a:t>
            </a:r>
            <a:endParaRPr lang="en-US" altLang="zh-CN" sz="4300" b="1" dirty="0">
              <a:cs typeface="+mn-ea"/>
              <a:sym typeface="+mn-lt"/>
            </a:endParaRPr>
          </a:p>
          <a:p>
            <a:pPr>
              <a:defRPr/>
            </a:pPr>
            <a:r>
              <a:rPr lang="zh-CN" altLang="en-US" sz="4300" b="1" dirty="0">
                <a:cs typeface="+mn-ea"/>
                <a:sym typeface="+mn-lt"/>
              </a:rPr>
              <a:t>（</a:t>
            </a:r>
            <a:r>
              <a:rPr lang="en-US" altLang="zh-CN" sz="4300" b="1" dirty="0">
                <a:cs typeface="+mn-ea"/>
                <a:sym typeface="+mn-lt"/>
              </a:rPr>
              <a:t>physiology</a:t>
            </a:r>
            <a:r>
              <a:rPr lang="zh-CN" altLang="en-US" sz="4300" b="1" dirty="0">
                <a:cs typeface="+mn-ea"/>
                <a:sym typeface="+mn-lt"/>
              </a:rPr>
              <a:t>）</a:t>
            </a:r>
            <a:endParaRPr lang="zh-CN" altLang="en-US" sz="4300" b="1" dirty="0">
              <a:cs typeface="+mn-ea"/>
              <a:sym typeface="+mn-lt"/>
            </a:endParaRPr>
          </a:p>
        </p:txBody>
      </p:sp>
      <p:sp>
        <p:nvSpPr>
          <p:cNvPr id="7" name="椭圆 6"/>
          <p:cNvSpPr/>
          <p:nvPr/>
        </p:nvSpPr>
        <p:spPr>
          <a:xfrm>
            <a:off x="1225551" y="4650318"/>
            <a:ext cx="649816" cy="662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500" dirty="0">
              <a:solidFill>
                <a:schemeClr val="tx1"/>
              </a:solidFill>
              <a:latin typeface="+mn-ea"/>
              <a:cs typeface="+mn-ea"/>
              <a:sym typeface="+mn-lt"/>
            </a:endParaRPr>
          </a:p>
        </p:txBody>
      </p:sp>
      <p:sp>
        <p:nvSpPr>
          <p:cNvPr id="8" name="椭圆 7"/>
          <p:cNvSpPr/>
          <p:nvPr/>
        </p:nvSpPr>
        <p:spPr>
          <a:xfrm>
            <a:off x="1242484" y="3092451"/>
            <a:ext cx="649816" cy="6625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500" dirty="0">
              <a:solidFill>
                <a:schemeClr val="tx1"/>
              </a:solidFill>
              <a:latin typeface="+mn-ea"/>
              <a:cs typeface="+mn-ea"/>
              <a:sym typeface="+mn-lt"/>
            </a:endParaRPr>
          </a:p>
        </p:txBody>
      </p:sp>
      <p:sp>
        <p:nvSpPr>
          <p:cNvPr id="10" name="矩形 9"/>
          <p:cNvSpPr/>
          <p:nvPr/>
        </p:nvSpPr>
        <p:spPr>
          <a:xfrm>
            <a:off x="2040466" y="1564217"/>
            <a:ext cx="5764928" cy="974725"/>
          </a:xfrm>
          <a:prstGeom prst="rect">
            <a:avLst/>
          </a:prstGeom>
        </p:spPr>
        <p:txBody>
          <a:bodyPr wrap="square" lIns="121917" tIns="60958" rIns="121917" bIns="60958">
            <a:spAutoFit/>
          </a:bodyPr>
          <a:lstStyle/>
          <a:p>
            <a:pPr>
              <a:lnSpc>
                <a:spcPct val="150000"/>
              </a:lnSpc>
              <a:defRPr/>
            </a:pPr>
            <a:r>
              <a:rPr lang="zh-CN" altLang="en-US" sz="3700" b="1" dirty="0">
                <a:latin typeface="+mn-ea"/>
                <a:cs typeface="+mn-ea"/>
                <a:sym typeface="+mn-lt"/>
              </a:rPr>
              <a:t>生理学</a:t>
            </a:r>
            <a:r>
              <a:rPr lang="zh-CN" altLang="en-US" sz="3700" b="1" dirty="0" smtClean="0">
                <a:latin typeface="+mn-ea"/>
                <a:cs typeface="+mn-ea"/>
                <a:sym typeface="+mn-lt"/>
              </a:rPr>
              <a:t>的性质和教学任务</a:t>
            </a:r>
            <a:endParaRPr lang="en-US" altLang="zh-CN" sz="3700" b="1" dirty="0">
              <a:latin typeface="+mn-ea"/>
              <a:cs typeface="+mn-ea"/>
              <a:sym typeface="+mn-lt"/>
            </a:endParaRPr>
          </a:p>
        </p:txBody>
      </p:sp>
      <p:sp>
        <p:nvSpPr>
          <p:cNvPr id="12" name="矩形 11"/>
          <p:cNvSpPr/>
          <p:nvPr/>
        </p:nvSpPr>
        <p:spPr>
          <a:xfrm>
            <a:off x="2021416" y="2992967"/>
            <a:ext cx="5510600" cy="977187"/>
          </a:xfrm>
          <a:prstGeom prst="rect">
            <a:avLst/>
          </a:prstGeom>
        </p:spPr>
        <p:txBody>
          <a:bodyPr wrap="square" lIns="121917" tIns="60958" rIns="121917" bIns="60958">
            <a:spAutoFit/>
          </a:bodyPr>
          <a:lstStyle/>
          <a:p>
            <a:pPr>
              <a:lnSpc>
                <a:spcPct val="150000"/>
              </a:lnSpc>
              <a:defRPr/>
            </a:pPr>
            <a:r>
              <a:rPr lang="zh-CN" altLang="en-US" sz="3700" b="1" dirty="0" smtClean="0">
                <a:latin typeface="+mn-ea"/>
                <a:cs typeface="+mn-ea"/>
                <a:sym typeface="+mn-lt"/>
              </a:rPr>
              <a:t>生理学的专业定位与作用</a:t>
            </a:r>
            <a:endParaRPr lang="en-US" altLang="zh-CN" sz="3700" b="1" dirty="0">
              <a:latin typeface="+mn-ea"/>
              <a:cs typeface="+mn-ea"/>
              <a:sym typeface="+mn-lt"/>
            </a:endParaRPr>
          </a:p>
        </p:txBody>
      </p:sp>
      <p:sp>
        <p:nvSpPr>
          <p:cNvPr id="13" name="矩形 12"/>
          <p:cNvSpPr/>
          <p:nvPr/>
        </p:nvSpPr>
        <p:spPr>
          <a:xfrm>
            <a:off x="2021417" y="4419600"/>
            <a:ext cx="4188314" cy="977187"/>
          </a:xfrm>
          <a:prstGeom prst="rect">
            <a:avLst/>
          </a:prstGeom>
        </p:spPr>
        <p:txBody>
          <a:bodyPr wrap="square" lIns="121917" tIns="60958" rIns="121917" bIns="60958">
            <a:spAutoFit/>
          </a:bodyPr>
          <a:lstStyle/>
          <a:p>
            <a:pPr>
              <a:lnSpc>
                <a:spcPct val="150000"/>
              </a:lnSpc>
              <a:defRPr/>
            </a:pPr>
            <a:r>
              <a:rPr lang="zh-CN" altLang="en-US" sz="3700" b="1" dirty="0">
                <a:latin typeface="+mn-ea"/>
                <a:cs typeface="+mn-ea"/>
                <a:sym typeface="+mn-lt"/>
              </a:rPr>
              <a:t>生理学的研究方法</a:t>
            </a:r>
            <a:endParaRPr lang="en-US" altLang="zh-CN" sz="3700" b="1" dirty="0">
              <a:latin typeface="+mn-ea"/>
              <a:cs typeface="+mn-ea"/>
              <a:sym typeface="+mn-lt"/>
            </a:endParaRPr>
          </a:p>
        </p:txBody>
      </p:sp>
      <p:sp>
        <p:nvSpPr>
          <p:cNvPr id="6" name="椭圆 5"/>
          <p:cNvSpPr/>
          <p:nvPr/>
        </p:nvSpPr>
        <p:spPr>
          <a:xfrm>
            <a:off x="1242484" y="1803400"/>
            <a:ext cx="649816" cy="6625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2500" dirty="0">
              <a:solidFill>
                <a:schemeClr val="tx1"/>
              </a:solidFill>
              <a:latin typeface="+mn-ea"/>
              <a:cs typeface="+mn-ea"/>
              <a:sym typeface="+mn-lt"/>
            </a:endParaRPr>
          </a:p>
        </p:txBody>
      </p:sp>
      <p:sp>
        <p:nvSpPr>
          <p:cNvPr id="16" name="KSO_Shape"/>
          <p:cNvSpPr/>
          <p:nvPr/>
        </p:nvSpPr>
        <p:spPr bwMode="auto">
          <a:xfrm>
            <a:off x="1422400" y="1974850"/>
            <a:ext cx="289984" cy="287867"/>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chemeClr val="bg1"/>
          </a:solidFill>
          <a:ln>
            <a:noFill/>
          </a:ln>
        </p:spPr>
        <p:txBody>
          <a:bodyPr lIns="121917" tIns="60958" rIns="121917" bIns="60958"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sz="2500" dirty="0">
              <a:latin typeface="+mn-ea"/>
              <a:ea typeface="+mn-ea"/>
              <a:cs typeface="+mn-ea"/>
              <a:sym typeface="+mn-lt"/>
            </a:endParaRPr>
          </a:p>
        </p:txBody>
      </p:sp>
      <p:sp>
        <p:nvSpPr>
          <p:cNvPr id="17" name="KSO_Shape"/>
          <p:cNvSpPr/>
          <p:nvPr/>
        </p:nvSpPr>
        <p:spPr>
          <a:xfrm flipH="1">
            <a:off x="1392767" y="3295652"/>
            <a:ext cx="349251" cy="247649"/>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500" dirty="0">
              <a:solidFill>
                <a:schemeClr val="tx1"/>
              </a:solidFill>
              <a:latin typeface="+mn-ea"/>
              <a:cs typeface="+mn-ea"/>
              <a:sym typeface="+mn-lt"/>
            </a:endParaRPr>
          </a:p>
        </p:txBody>
      </p:sp>
      <p:sp>
        <p:nvSpPr>
          <p:cNvPr id="18" name="KSO_Shape"/>
          <p:cNvSpPr/>
          <p:nvPr/>
        </p:nvSpPr>
        <p:spPr bwMode="auto">
          <a:xfrm>
            <a:off x="1373717" y="4842934"/>
            <a:ext cx="355600" cy="285751"/>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lIns="121917" tIns="60958" rIns="121917" bIns="60958"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2500" dirty="0">
              <a:latin typeface="+mn-ea"/>
              <a:ea typeface="+mn-ea"/>
              <a:cs typeface="+mn-ea"/>
              <a:sym typeface="+mn-lt"/>
            </a:endParaRPr>
          </a:p>
        </p:txBody>
      </p:sp>
      <p:sp>
        <p:nvSpPr>
          <p:cNvPr id="2061" name="woman-teaching_10753"/>
          <p:cNvSpPr>
            <a:spLocks noChangeAspect="1"/>
          </p:cNvSpPr>
          <p:nvPr/>
        </p:nvSpPr>
        <p:spPr bwMode="auto">
          <a:xfrm>
            <a:off x="9229488" y="3196167"/>
            <a:ext cx="2962512" cy="3661833"/>
          </a:xfrm>
          <a:custGeom>
            <a:avLst/>
            <a:gdLst/>
            <a:ahLst/>
            <a:cxnLst/>
            <a:rect l="0" t="0" r="r" b="b"/>
            <a:pathLst>
              <a:path w="423868" h="605121">
                <a:moveTo>
                  <a:pt x="344793" y="199968"/>
                </a:moveTo>
                <a:lnTo>
                  <a:pt x="344793" y="206415"/>
                </a:lnTo>
                <a:cubicBezTo>
                  <a:pt x="344793" y="233009"/>
                  <a:pt x="338338" y="233815"/>
                  <a:pt x="337531" y="262826"/>
                </a:cubicBezTo>
                <a:lnTo>
                  <a:pt x="342373" y="282973"/>
                </a:lnTo>
                <a:cubicBezTo>
                  <a:pt x="350441" y="264438"/>
                  <a:pt x="358510" y="245903"/>
                  <a:pt x="367386" y="226562"/>
                </a:cubicBezTo>
                <a:cubicBezTo>
                  <a:pt x="360124" y="217697"/>
                  <a:pt x="352862" y="208832"/>
                  <a:pt x="344793" y="199968"/>
                </a:cubicBezTo>
                <a:close/>
                <a:moveTo>
                  <a:pt x="306895" y="34702"/>
                </a:moveTo>
                <a:cubicBezTo>
                  <a:pt x="310123" y="34702"/>
                  <a:pt x="312545" y="36313"/>
                  <a:pt x="314159" y="37925"/>
                </a:cubicBezTo>
                <a:cubicBezTo>
                  <a:pt x="315773" y="38730"/>
                  <a:pt x="317388" y="40342"/>
                  <a:pt x="319002" y="41953"/>
                </a:cubicBezTo>
                <a:cubicBezTo>
                  <a:pt x="321424" y="44370"/>
                  <a:pt x="323038" y="47593"/>
                  <a:pt x="324652" y="50010"/>
                </a:cubicBezTo>
                <a:cubicBezTo>
                  <a:pt x="327074" y="54844"/>
                  <a:pt x="329495" y="59679"/>
                  <a:pt x="331110" y="63707"/>
                </a:cubicBezTo>
                <a:cubicBezTo>
                  <a:pt x="333531" y="68541"/>
                  <a:pt x="335145" y="72570"/>
                  <a:pt x="335953" y="77404"/>
                </a:cubicBezTo>
                <a:cubicBezTo>
                  <a:pt x="337567" y="81433"/>
                  <a:pt x="339181" y="85461"/>
                  <a:pt x="340796" y="89490"/>
                </a:cubicBezTo>
                <a:cubicBezTo>
                  <a:pt x="342410" y="92712"/>
                  <a:pt x="344024" y="95935"/>
                  <a:pt x="344831" y="97547"/>
                </a:cubicBezTo>
                <a:cubicBezTo>
                  <a:pt x="345639" y="98352"/>
                  <a:pt x="345639" y="98352"/>
                  <a:pt x="346446" y="99158"/>
                </a:cubicBezTo>
                <a:cubicBezTo>
                  <a:pt x="347253" y="99964"/>
                  <a:pt x="348060" y="100769"/>
                  <a:pt x="349674" y="100769"/>
                </a:cubicBezTo>
                <a:cubicBezTo>
                  <a:pt x="351289" y="100769"/>
                  <a:pt x="352903" y="100769"/>
                  <a:pt x="355325" y="100769"/>
                </a:cubicBezTo>
                <a:cubicBezTo>
                  <a:pt x="356132" y="100769"/>
                  <a:pt x="357746" y="99964"/>
                  <a:pt x="358553" y="99964"/>
                </a:cubicBezTo>
                <a:cubicBezTo>
                  <a:pt x="359360" y="99964"/>
                  <a:pt x="360168" y="99964"/>
                  <a:pt x="360975" y="99964"/>
                </a:cubicBezTo>
                <a:cubicBezTo>
                  <a:pt x="360975" y="99964"/>
                  <a:pt x="361782" y="99964"/>
                  <a:pt x="362589" y="99964"/>
                </a:cubicBezTo>
                <a:cubicBezTo>
                  <a:pt x="362589" y="100769"/>
                  <a:pt x="362589" y="101575"/>
                  <a:pt x="362589" y="101575"/>
                </a:cubicBezTo>
                <a:cubicBezTo>
                  <a:pt x="362589" y="102381"/>
                  <a:pt x="361782" y="103187"/>
                  <a:pt x="361782" y="103992"/>
                </a:cubicBezTo>
                <a:cubicBezTo>
                  <a:pt x="361782" y="105604"/>
                  <a:pt x="360975" y="106409"/>
                  <a:pt x="360168" y="108021"/>
                </a:cubicBezTo>
                <a:cubicBezTo>
                  <a:pt x="359360" y="110438"/>
                  <a:pt x="357746" y="112855"/>
                  <a:pt x="355325" y="114466"/>
                </a:cubicBezTo>
                <a:cubicBezTo>
                  <a:pt x="352903" y="116884"/>
                  <a:pt x="348867" y="117689"/>
                  <a:pt x="345639" y="118495"/>
                </a:cubicBezTo>
                <a:cubicBezTo>
                  <a:pt x="341603" y="118495"/>
                  <a:pt x="337567" y="116884"/>
                  <a:pt x="334338" y="115272"/>
                </a:cubicBezTo>
                <a:cubicBezTo>
                  <a:pt x="331110" y="112855"/>
                  <a:pt x="328688" y="110438"/>
                  <a:pt x="327074" y="108021"/>
                </a:cubicBezTo>
                <a:cubicBezTo>
                  <a:pt x="324652" y="106409"/>
                  <a:pt x="323038" y="103992"/>
                  <a:pt x="321424" y="101575"/>
                </a:cubicBezTo>
                <a:cubicBezTo>
                  <a:pt x="320616" y="99964"/>
                  <a:pt x="319809" y="99158"/>
                  <a:pt x="319002" y="97547"/>
                </a:cubicBezTo>
                <a:cubicBezTo>
                  <a:pt x="319002" y="99964"/>
                  <a:pt x="318195" y="103187"/>
                  <a:pt x="317388" y="105604"/>
                </a:cubicBezTo>
                <a:cubicBezTo>
                  <a:pt x="317388" y="105604"/>
                  <a:pt x="279451" y="88684"/>
                  <a:pt x="281873" y="70958"/>
                </a:cubicBezTo>
                <a:cubicBezTo>
                  <a:pt x="270572" y="93518"/>
                  <a:pt x="239900" y="74987"/>
                  <a:pt x="239900" y="74987"/>
                </a:cubicBezTo>
                <a:cubicBezTo>
                  <a:pt x="247164" y="51622"/>
                  <a:pt x="269765" y="39536"/>
                  <a:pt x="291559" y="48399"/>
                </a:cubicBezTo>
                <a:cubicBezTo>
                  <a:pt x="291559" y="48399"/>
                  <a:pt x="292366" y="49204"/>
                  <a:pt x="293173" y="49204"/>
                </a:cubicBezTo>
                <a:cubicBezTo>
                  <a:pt x="292366" y="45982"/>
                  <a:pt x="293173" y="42759"/>
                  <a:pt x="293980" y="39536"/>
                </a:cubicBezTo>
                <a:cubicBezTo>
                  <a:pt x="295594" y="37925"/>
                  <a:pt x="297209" y="36313"/>
                  <a:pt x="298823" y="35507"/>
                </a:cubicBezTo>
                <a:cubicBezTo>
                  <a:pt x="301245" y="33896"/>
                  <a:pt x="304473" y="33896"/>
                  <a:pt x="306895" y="34702"/>
                </a:cubicBezTo>
                <a:close/>
                <a:moveTo>
                  <a:pt x="2674" y="1723"/>
                </a:moveTo>
                <a:cubicBezTo>
                  <a:pt x="5094" y="-695"/>
                  <a:pt x="9129" y="-695"/>
                  <a:pt x="11549" y="2528"/>
                </a:cubicBezTo>
                <a:lnTo>
                  <a:pt x="90624" y="97622"/>
                </a:lnTo>
                <a:cubicBezTo>
                  <a:pt x="100307" y="94398"/>
                  <a:pt x="111603" y="96816"/>
                  <a:pt x="117251" y="108098"/>
                </a:cubicBezTo>
                <a:cubicBezTo>
                  <a:pt x="126934" y="125827"/>
                  <a:pt x="139037" y="141945"/>
                  <a:pt x="151947" y="156451"/>
                </a:cubicBezTo>
                <a:cubicBezTo>
                  <a:pt x="172120" y="152421"/>
                  <a:pt x="191485" y="148392"/>
                  <a:pt x="211657" y="143557"/>
                </a:cubicBezTo>
                <a:cubicBezTo>
                  <a:pt x="241512" y="130663"/>
                  <a:pt x="249581" y="139527"/>
                  <a:pt x="249581" y="139527"/>
                </a:cubicBezTo>
                <a:cubicBezTo>
                  <a:pt x="250388" y="139527"/>
                  <a:pt x="252001" y="142751"/>
                  <a:pt x="255229" y="146780"/>
                </a:cubicBezTo>
                <a:cubicBezTo>
                  <a:pt x="256843" y="149198"/>
                  <a:pt x="249581" y="164509"/>
                  <a:pt x="249581" y="164509"/>
                </a:cubicBezTo>
                <a:cubicBezTo>
                  <a:pt x="251194" y="167733"/>
                  <a:pt x="264105" y="160480"/>
                  <a:pt x="265718" y="164509"/>
                </a:cubicBezTo>
                <a:cubicBezTo>
                  <a:pt x="274594" y="179015"/>
                  <a:pt x="282663" y="194327"/>
                  <a:pt x="282663" y="194327"/>
                </a:cubicBezTo>
                <a:lnTo>
                  <a:pt x="295573" y="166121"/>
                </a:lnTo>
                <a:lnTo>
                  <a:pt x="313325" y="176597"/>
                </a:lnTo>
                <a:lnTo>
                  <a:pt x="311711" y="157256"/>
                </a:lnTo>
                <a:cubicBezTo>
                  <a:pt x="311711" y="157256"/>
                  <a:pt x="321394" y="145168"/>
                  <a:pt x="324621" y="143557"/>
                </a:cubicBezTo>
                <a:cubicBezTo>
                  <a:pt x="330269" y="139527"/>
                  <a:pt x="336724" y="141139"/>
                  <a:pt x="341566" y="141945"/>
                </a:cubicBezTo>
                <a:cubicBezTo>
                  <a:pt x="346407" y="141945"/>
                  <a:pt x="351248" y="143557"/>
                  <a:pt x="355283" y="147586"/>
                </a:cubicBezTo>
                <a:cubicBezTo>
                  <a:pt x="373841" y="163703"/>
                  <a:pt x="423868" y="222532"/>
                  <a:pt x="423868" y="222532"/>
                </a:cubicBezTo>
                <a:cubicBezTo>
                  <a:pt x="423868" y="222532"/>
                  <a:pt x="393206" y="282167"/>
                  <a:pt x="382717" y="306343"/>
                </a:cubicBezTo>
                <a:cubicBezTo>
                  <a:pt x="376262" y="320849"/>
                  <a:pt x="360124" y="321655"/>
                  <a:pt x="349635" y="316014"/>
                </a:cubicBezTo>
                <a:lnTo>
                  <a:pt x="376262" y="434477"/>
                </a:lnTo>
                <a:lnTo>
                  <a:pt x="340759" y="434477"/>
                </a:lnTo>
                <a:cubicBezTo>
                  <a:pt x="342373" y="479606"/>
                  <a:pt x="350441" y="523124"/>
                  <a:pt x="373034" y="562611"/>
                </a:cubicBezTo>
                <a:cubicBezTo>
                  <a:pt x="389979" y="591623"/>
                  <a:pt x="345600" y="617411"/>
                  <a:pt x="328655" y="588399"/>
                </a:cubicBezTo>
                <a:cubicBezTo>
                  <a:pt x="301221" y="541659"/>
                  <a:pt x="290732" y="488471"/>
                  <a:pt x="289118" y="434477"/>
                </a:cubicBezTo>
                <a:lnTo>
                  <a:pt x="272980" y="434477"/>
                </a:lnTo>
                <a:lnTo>
                  <a:pt x="272980" y="580341"/>
                </a:lnTo>
                <a:cubicBezTo>
                  <a:pt x="272980" y="613382"/>
                  <a:pt x="221340" y="613382"/>
                  <a:pt x="221340" y="580341"/>
                </a:cubicBezTo>
                <a:lnTo>
                  <a:pt x="221340" y="434477"/>
                </a:lnTo>
                <a:lnTo>
                  <a:pt x="186644" y="434477"/>
                </a:lnTo>
                <a:lnTo>
                  <a:pt x="222146" y="257991"/>
                </a:lnTo>
                <a:lnTo>
                  <a:pt x="216498" y="204803"/>
                </a:lnTo>
                <a:cubicBezTo>
                  <a:pt x="216498" y="204803"/>
                  <a:pt x="213271" y="199162"/>
                  <a:pt x="210043" y="191909"/>
                </a:cubicBezTo>
                <a:cubicBezTo>
                  <a:pt x="180188" y="199162"/>
                  <a:pt x="136617" y="211250"/>
                  <a:pt x="136617" y="211250"/>
                </a:cubicBezTo>
                <a:cubicBezTo>
                  <a:pt x="136617" y="211250"/>
                  <a:pt x="87397" y="150809"/>
                  <a:pt x="76100" y="129051"/>
                </a:cubicBezTo>
                <a:cubicBezTo>
                  <a:pt x="71259" y="119380"/>
                  <a:pt x="73679" y="110516"/>
                  <a:pt x="79328" y="104875"/>
                </a:cubicBezTo>
                <a:lnTo>
                  <a:pt x="1060" y="10587"/>
                </a:lnTo>
                <a:cubicBezTo>
                  <a:pt x="-554" y="8170"/>
                  <a:pt x="-554" y="4140"/>
                  <a:pt x="2674" y="1723"/>
                </a:cubicBezTo>
                <a:close/>
              </a:path>
            </a:pathLst>
          </a:custGeom>
          <a:solidFill>
            <a:schemeClr val="tx1"/>
          </a:solidFill>
          <a:ln w="9525">
            <a:noFill/>
            <a:round/>
          </a:ln>
        </p:spPr>
        <p:txBody>
          <a:bodyPr lIns="121917" tIns="60958" rIns="121917" bIns="60958"/>
          <a:lstStyle/>
          <a:p>
            <a:endParaRPr lang="zh-CN" altLang="en-US"/>
          </a:p>
        </p:txBody>
      </p:sp>
      <p:sp>
        <p:nvSpPr>
          <p:cNvPr id="15" name="标题 2"/>
          <p:cNvSpPr txBox="1"/>
          <p:nvPr/>
        </p:nvSpPr>
        <p:spPr bwMode="auto">
          <a:xfrm>
            <a:off x="912284" y="0"/>
            <a:ext cx="10972800" cy="1143000"/>
          </a:xfrm>
          <a:prstGeom prst="rect">
            <a:avLst/>
          </a:prstGeom>
          <a:noFill/>
          <a:ln w="9525">
            <a:noFill/>
            <a:miter lim="800000"/>
          </a:ln>
        </p:spPr>
        <p:txBody>
          <a:bodyPr lIns="121917" tIns="60958" rIns="121917" bIns="60958" anchor="ctr"/>
          <a:lstStyle/>
          <a:p>
            <a:pPr algn="ctr">
              <a:defRPr/>
            </a:pPr>
            <a:r>
              <a:rPr lang="zh-CN" altLang="en-US" sz="5900" b="1" dirty="0">
                <a:latin typeface="微软雅黑" panose="020B0503020204020204" charset="-122"/>
                <a:ea typeface="微软雅黑" panose="020B0503020204020204" charset="-122"/>
                <a:cs typeface="+mj-cs"/>
              </a:rPr>
              <a:t>第一节   概述</a:t>
            </a:r>
            <a:endParaRPr lang="zh-CN" altLang="en-US" sz="5900" b="1" dirty="0">
              <a:latin typeface="微软雅黑" panose="020B0503020204020204" charset="-122"/>
              <a:ea typeface="微软雅黑" panose="020B0503020204020204" charset="-122"/>
              <a:cs typeface="+mj-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p:bldP spid="12" grpId="0"/>
      <p:bldP spid="13" grpId="0"/>
      <p:bldP spid="6" grpId="0" bldLvl="0" animBg="1"/>
      <p:bldP spid="16" grpId="0" bldLvl="0" animBg="1"/>
      <p:bldP spid="17" grpId="0" bldLvl="0" animBg="1"/>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0-动作电位与兴奋性变化的时间关系"/>
          <p:cNvPicPr>
            <a:picLocks noChangeAspect="1" noChangeArrowheads="1"/>
          </p:cNvPicPr>
          <p:nvPr/>
        </p:nvPicPr>
        <p:blipFill>
          <a:blip r:embed="rId1" cstate="print"/>
          <a:srcRect/>
          <a:stretch>
            <a:fillRect/>
          </a:stretch>
        </p:blipFill>
        <p:spPr bwMode="auto">
          <a:xfrm>
            <a:off x="6096635" y="1082675"/>
            <a:ext cx="6095365" cy="5775325"/>
          </a:xfrm>
          <a:prstGeom prst="rect">
            <a:avLst/>
          </a:prstGeom>
          <a:noFill/>
          <a:ln w="9525">
            <a:noFill/>
            <a:miter lim="800000"/>
            <a:headEnd/>
            <a:tailEnd/>
          </a:ln>
        </p:spPr>
      </p:pic>
      <p:sp>
        <p:nvSpPr>
          <p:cNvPr id="23555" name="Text Box 3"/>
          <p:cNvSpPr txBox="1">
            <a:spLocks noChangeArrowheads="1"/>
          </p:cNvSpPr>
          <p:nvPr/>
        </p:nvSpPr>
        <p:spPr bwMode="auto">
          <a:xfrm>
            <a:off x="964062" y="310109"/>
            <a:ext cx="11040533" cy="1778262"/>
          </a:xfrm>
          <a:prstGeom prst="rect">
            <a:avLst/>
          </a:prstGeom>
          <a:noFill/>
          <a:ln w="9525">
            <a:noFill/>
            <a:miter lim="800000"/>
          </a:ln>
        </p:spPr>
        <p:txBody>
          <a:bodyPr lIns="122764" tIns="61382" rIns="122764" bIns="61382">
            <a:spAutoFit/>
          </a:bodyPr>
          <a:lstStyle/>
          <a:p>
            <a:pPr>
              <a:spcBef>
                <a:spcPct val="50000"/>
              </a:spcBef>
            </a:pPr>
            <a:r>
              <a:rPr lang="zh-CN" altLang="en-US" sz="4300" b="1" dirty="0">
                <a:solidFill>
                  <a:srgbClr val="000000"/>
                </a:solidFill>
                <a:latin typeface="+mn-ea"/>
              </a:rPr>
              <a:t>细胞兴奋后兴奋性的周期性变化</a:t>
            </a:r>
            <a:endParaRPr lang="zh-CN" altLang="en-US" sz="4300" b="1" dirty="0">
              <a:solidFill>
                <a:srgbClr val="000000"/>
              </a:solidFill>
              <a:latin typeface="+mn-ea"/>
            </a:endParaRPr>
          </a:p>
          <a:p>
            <a:pPr>
              <a:spcBef>
                <a:spcPct val="50000"/>
              </a:spcBef>
            </a:pPr>
            <a:endParaRPr lang="en-US" altLang="zh-CN" sz="4300" b="1" dirty="0">
              <a:solidFill>
                <a:srgbClr val="000000"/>
              </a:solidFill>
              <a:latin typeface="+mn-ea"/>
            </a:endParaRPr>
          </a:p>
        </p:txBody>
      </p:sp>
      <p:sp>
        <p:nvSpPr>
          <p:cNvPr id="5" name="TextBox 4"/>
          <p:cNvSpPr txBox="1">
            <a:spLocks noChangeArrowheads="1"/>
          </p:cNvSpPr>
          <p:nvPr/>
        </p:nvSpPr>
        <p:spPr bwMode="auto">
          <a:xfrm>
            <a:off x="361315" y="2258695"/>
            <a:ext cx="6286500" cy="2090420"/>
          </a:xfrm>
          <a:prstGeom prst="rect">
            <a:avLst/>
          </a:prstGeom>
          <a:noFill/>
          <a:ln w="9525">
            <a:noFill/>
            <a:miter lim="800000"/>
          </a:ln>
        </p:spPr>
        <p:txBody>
          <a:bodyPr wrap="square" lIns="121917" tIns="60958" rIns="121917" bIns="60958">
            <a:spAutoFit/>
          </a:bodyPr>
          <a:p>
            <a:r>
              <a:rPr lang="zh-CN" altLang="en-US" sz="3200" b="1" dirty="0"/>
              <a:t>绝对不应期：兴奋性</a:t>
            </a:r>
            <a:r>
              <a:rPr lang="en-US" altLang="zh-CN" sz="3200" b="1" dirty="0"/>
              <a:t>=0</a:t>
            </a:r>
            <a:endParaRPr lang="en-US" altLang="zh-CN" sz="3200" b="1" dirty="0"/>
          </a:p>
          <a:p>
            <a:r>
              <a:rPr lang="zh-CN" altLang="en-US" sz="3200" b="1" dirty="0"/>
              <a:t>相对不应期：</a:t>
            </a:r>
            <a:r>
              <a:rPr lang="en-US" altLang="zh-CN" sz="3200" b="1" dirty="0"/>
              <a:t>0&lt;</a:t>
            </a:r>
            <a:r>
              <a:rPr lang="zh-CN" altLang="en-US" sz="3200" b="1" dirty="0"/>
              <a:t>兴奋性</a:t>
            </a:r>
            <a:r>
              <a:rPr lang="en-US" altLang="zh-CN" sz="3200" b="1" dirty="0"/>
              <a:t>&lt;1(</a:t>
            </a:r>
            <a:r>
              <a:rPr lang="zh-CN" altLang="en-US" sz="3200" b="1" dirty="0"/>
              <a:t>正常</a:t>
            </a:r>
            <a:r>
              <a:rPr lang="en-US" altLang="zh-CN" sz="3200" b="1" dirty="0"/>
              <a:t>)</a:t>
            </a:r>
            <a:endParaRPr lang="en-US" altLang="zh-CN" sz="3200" b="1" dirty="0"/>
          </a:p>
          <a:p>
            <a:r>
              <a:rPr lang="zh-CN" altLang="en-US" sz="3200" b="1" dirty="0"/>
              <a:t>超常期：兴奋性</a:t>
            </a:r>
            <a:r>
              <a:rPr lang="en-US" altLang="zh-CN" sz="3200" b="1" dirty="0"/>
              <a:t>&gt;1(</a:t>
            </a:r>
            <a:r>
              <a:rPr lang="zh-CN" altLang="en-US" sz="3200" b="1" dirty="0"/>
              <a:t>正常</a:t>
            </a:r>
            <a:r>
              <a:rPr lang="en-US" altLang="zh-CN" sz="3200" b="1" dirty="0"/>
              <a:t>)</a:t>
            </a:r>
            <a:endParaRPr lang="en-US" altLang="zh-CN" sz="3200" b="1" dirty="0"/>
          </a:p>
          <a:p>
            <a:r>
              <a:rPr lang="zh-CN" altLang="en-US" sz="3200" b="1" dirty="0"/>
              <a:t>低常期：兴奋性</a:t>
            </a:r>
            <a:r>
              <a:rPr lang="en-US" altLang="zh-CN" sz="3200" b="1" dirty="0"/>
              <a:t>&lt;1(</a:t>
            </a:r>
            <a:r>
              <a:rPr lang="zh-CN" altLang="en-US" sz="3200" b="1" dirty="0"/>
              <a:t>正常</a:t>
            </a:r>
            <a:r>
              <a:rPr lang="en-US" altLang="zh-CN" sz="3200" b="1" dirty="0"/>
              <a:t>)</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30470" y="354684"/>
            <a:ext cx="7380817" cy="1143000"/>
          </a:xfrm>
          <a:noFill/>
        </p:spPr>
        <p:txBody>
          <a:bodyPr>
            <a:normAutofit fontScale="90000"/>
          </a:bodyPr>
          <a:lstStyle/>
          <a:p>
            <a:pPr eaLnBrk="1" hangingPunct="1"/>
            <a:r>
              <a:rPr lang="zh-CN" altLang="en-US" sz="4800" dirty="0" smtClean="0"/>
              <a:t>三、适应性</a:t>
            </a:r>
            <a:br>
              <a:rPr lang="en-US" altLang="zh-CN" sz="4800" dirty="0" smtClean="0"/>
            </a:br>
            <a:endParaRPr lang="zh-CN" altLang="en-US" sz="4800" dirty="0" smtClean="0"/>
          </a:p>
        </p:txBody>
      </p:sp>
      <p:sp>
        <p:nvSpPr>
          <p:cNvPr id="24579" name="内容占位符 5"/>
          <p:cNvSpPr>
            <a:spLocks noGrp="1"/>
          </p:cNvSpPr>
          <p:nvPr>
            <p:ph idx="1"/>
          </p:nvPr>
        </p:nvSpPr>
        <p:spPr>
          <a:xfrm>
            <a:off x="462604" y="1148750"/>
            <a:ext cx="11370004" cy="4525433"/>
          </a:xfrm>
        </p:spPr>
        <p:txBody>
          <a:bodyPr>
            <a:noAutofit/>
          </a:bodyPr>
          <a:lstStyle/>
          <a:p>
            <a:pPr>
              <a:buFont typeface="Arial" panose="020B0604020202020204" pitchFamily="34" charset="0"/>
              <a:buNone/>
            </a:pPr>
            <a:r>
              <a:rPr lang="zh-CN" altLang="en-US" sz="3200" b="1" dirty="0" smtClean="0">
                <a:latin typeface="+mn-ea"/>
              </a:rPr>
              <a:t>  机体根据内外环境情况来调整体内各部分生理功能和心理活动过程及其关系的功能。</a:t>
            </a:r>
            <a:endParaRPr lang="en-US" altLang="zh-CN" sz="3200" b="1" dirty="0" smtClean="0">
              <a:latin typeface="+mn-ea"/>
            </a:endParaRPr>
          </a:p>
          <a:p>
            <a:r>
              <a:rPr lang="zh-CN" altLang="en-US" sz="3200" b="1" dirty="0" smtClean="0">
                <a:latin typeface="+mn-ea"/>
              </a:rPr>
              <a:t>行为性适应：人遇到伤害会主动躲避</a:t>
            </a:r>
            <a:endParaRPr lang="en-US" altLang="zh-CN" sz="3200" b="1" dirty="0" smtClean="0">
              <a:latin typeface="+mn-ea"/>
            </a:endParaRPr>
          </a:p>
          <a:p>
            <a:r>
              <a:rPr lang="zh-CN" altLang="en-US" sz="3200" b="1" dirty="0" smtClean="0">
                <a:latin typeface="+mn-ea"/>
              </a:rPr>
              <a:t>生理性适应：高原居住的人</a:t>
            </a:r>
            <a:r>
              <a:rPr lang="zh-CN" altLang="en-US" sz="3200" b="1" dirty="0" smtClean="0">
                <a:latin typeface="+mn-ea"/>
              </a:rPr>
              <a:t>血红蛋白和</a:t>
            </a:r>
            <a:r>
              <a:rPr lang="zh-CN" altLang="en-US" sz="3200" b="1" dirty="0" smtClean="0">
                <a:latin typeface="+mn-ea"/>
              </a:rPr>
              <a:t>红细胞水平比平原居住的人高。</a:t>
            </a:r>
            <a:endParaRPr lang="zh-CN" altLang="en-US" sz="3200" b="1" dirty="0" smtClean="0">
              <a:latin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83142" y="0"/>
            <a:ext cx="7008779" cy="1143000"/>
          </a:xfrm>
          <a:noFill/>
        </p:spPr>
        <p:txBody>
          <a:bodyPr>
            <a:normAutofit/>
          </a:bodyPr>
          <a:lstStyle/>
          <a:p>
            <a:pPr eaLnBrk="1" hangingPunct="1"/>
            <a:r>
              <a:rPr lang="zh-CN" altLang="en-US" sz="4400" b="1" dirty="0" smtClean="0"/>
              <a:t>四、生殖</a:t>
            </a:r>
            <a:endParaRPr lang="zh-CN" altLang="en-US" sz="4400" b="1" dirty="0" smtClean="0"/>
          </a:p>
        </p:txBody>
      </p:sp>
      <p:sp>
        <p:nvSpPr>
          <p:cNvPr id="4" name="内容占位符 3"/>
          <p:cNvSpPr>
            <a:spLocks noGrp="1"/>
          </p:cNvSpPr>
          <p:nvPr>
            <p:ph idx="1"/>
          </p:nvPr>
        </p:nvSpPr>
        <p:spPr/>
        <p:txBody>
          <a:bodyPr/>
          <a:lstStyle/>
          <a:p>
            <a:pPr>
              <a:buNone/>
            </a:pPr>
            <a:r>
              <a:rPr lang="en-US" altLang="zh-CN" b="1" dirty="0" smtClean="0">
                <a:latin typeface="+mn-ea"/>
              </a:rPr>
              <a:t>(1)</a:t>
            </a:r>
            <a:r>
              <a:rPr lang="zh-CN" altLang="en-US" b="1" dirty="0" smtClean="0">
                <a:latin typeface="+mn-ea"/>
              </a:rPr>
              <a:t>繁衍后代</a:t>
            </a:r>
            <a:endParaRPr lang="en-US" altLang="zh-CN" b="1" dirty="0" smtClean="0">
              <a:latin typeface="+mn-ea"/>
            </a:endParaRPr>
          </a:p>
          <a:p>
            <a:pPr>
              <a:buNone/>
            </a:pPr>
            <a:r>
              <a:rPr lang="en-US" altLang="zh-CN" b="1" dirty="0" smtClean="0">
                <a:latin typeface="+mn-ea"/>
              </a:rPr>
              <a:t>(2)</a:t>
            </a:r>
            <a:r>
              <a:rPr lang="zh-CN" altLang="en-US" b="1" dirty="0" smtClean="0">
                <a:latin typeface="+mn-ea"/>
              </a:rPr>
              <a:t>传统是两性生殖，现代科技可以无性生殖</a:t>
            </a:r>
            <a:r>
              <a:rPr lang="en-US" altLang="zh-CN" b="1" dirty="0" smtClean="0">
                <a:latin typeface="+mn-ea"/>
              </a:rPr>
              <a:t>-</a:t>
            </a:r>
            <a:r>
              <a:rPr lang="zh-CN" altLang="en-US" b="1" dirty="0" smtClean="0">
                <a:latin typeface="+mn-ea"/>
              </a:rPr>
              <a:t>克隆</a:t>
            </a:r>
            <a:endParaRPr lang="zh-CN" altLang="en-US" b="1" dirty="0">
              <a:latin typeface="+mn-ea"/>
            </a:endParaRPr>
          </a:p>
        </p:txBody>
      </p:sp>
      <p:pic>
        <p:nvPicPr>
          <p:cNvPr id="5" name="图片 4" descr="20130620094322-1472837881.jpg"/>
          <p:cNvPicPr>
            <a:picLocks noChangeAspect="1"/>
          </p:cNvPicPr>
          <p:nvPr/>
        </p:nvPicPr>
        <p:blipFill>
          <a:blip r:embed="rId1" cstate="print"/>
          <a:stretch>
            <a:fillRect/>
          </a:stretch>
        </p:blipFill>
        <p:spPr>
          <a:xfrm>
            <a:off x="174792" y="3562635"/>
            <a:ext cx="3742116" cy="329536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12"/>
          <p:cNvSpPr txBox="1">
            <a:spLocks noChangeArrowheads="1"/>
          </p:cNvSpPr>
          <p:nvPr/>
        </p:nvSpPr>
        <p:spPr bwMode="auto">
          <a:xfrm>
            <a:off x="285751" y="2427818"/>
            <a:ext cx="11446933" cy="1444815"/>
          </a:xfrm>
          <a:prstGeom prst="rect">
            <a:avLst/>
          </a:prstGeom>
          <a:noFill/>
          <a:ln w="9525">
            <a:noFill/>
            <a:miter lim="800000"/>
          </a:ln>
        </p:spPr>
        <p:txBody>
          <a:bodyPr lIns="121917" tIns="60958" rIns="121917" bIns="60958">
            <a:spAutoFit/>
          </a:bodyPr>
          <a:lstStyle/>
          <a:p>
            <a:pPr marL="357505" lvl="1" indent="-1905">
              <a:lnSpc>
                <a:spcPct val="125000"/>
              </a:lnSpc>
              <a:spcBef>
                <a:spcPct val="20000"/>
              </a:spcBef>
              <a:tabLst>
                <a:tab pos="960755" algn="l"/>
                <a:tab pos="1076960" algn="l"/>
              </a:tabLst>
            </a:pPr>
            <a:r>
              <a:rPr kumimoji="1" lang="en-US" altLang="zh-CN" sz="3600" b="1" dirty="0">
                <a:latin typeface="+mn-ea"/>
              </a:rPr>
              <a:t>1.</a:t>
            </a:r>
            <a:r>
              <a:rPr kumimoji="1" lang="zh-CN" altLang="en-US" sz="3600" b="1" dirty="0">
                <a:latin typeface="+mn-ea"/>
              </a:rPr>
              <a:t>外环境：机体整体直接接触和生活的环境。</a:t>
            </a:r>
            <a:r>
              <a:rPr kumimoji="1" lang="en-US" altLang="zh-CN" sz="3600" b="1" dirty="0">
                <a:latin typeface="+mn-ea"/>
              </a:rPr>
              <a:t>(</a:t>
            </a:r>
            <a:r>
              <a:rPr kumimoji="1" lang="zh-CN" altLang="en-US" sz="3600" b="1" dirty="0">
                <a:latin typeface="+mn-ea"/>
              </a:rPr>
              <a:t>外界、大气环境</a:t>
            </a:r>
            <a:r>
              <a:rPr kumimoji="1" lang="en-US" altLang="zh-CN" sz="3600" b="1" dirty="0">
                <a:latin typeface="+mn-ea"/>
              </a:rPr>
              <a:t>)</a:t>
            </a:r>
            <a:endParaRPr kumimoji="1" lang="en-US" altLang="zh-CN" sz="3600" b="1" dirty="0">
              <a:latin typeface="+mn-ea"/>
            </a:endParaRPr>
          </a:p>
        </p:txBody>
      </p:sp>
      <p:sp>
        <p:nvSpPr>
          <p:cNvPr id="6" name="Text Box 15"/>
          <p:cNvSpPr txBox="1">
            <a:spLocks noChangeArrowheads="1"/>
          </p:cNvSpPr>
          <p:nvPr/>
        </p:nvSpPr>
        <p:spPr bwMode="auto">
          <a:xfrm>
            <a:off x="1344084" y="241080"/>
            <a:ext cx="10847916" cy="674370"/>
          </a:xfrm>
          <a:prstGeom prst="rect">
            <a:avLst/>
          </a:prstGeom>
          <a:noFill/>
          <a:ln w="9525">
            <a:noFill/>
            <a:miter lim="800000"/>
          </a:ln>
        </p:spPr>
        <p:txBody>
          <a:bodyPr lIns="121917" tIns="60958" rIns="121917" bIns="60958">
            <a:spAutoFit/>
          </a:bodyPr>
          <a:lstStyle/>
          <a:p>
            <a:pPr eaLnBrk="1" hangingPunct="1">
              <a:defRPr/>
            </a:pPr>
            <a:r>
              <a:rPr kumimoji="1" lang="zh-CN" altLang="en-US" sz="3600" b="1" dirty="0">
                <a:latin typeface="+mj-ea"/>
                <a:ea typeface="+mj-ea"/>
              </a:rPr>
              <a:t>第三节  人体与环境</a:t>
            </a:r>
            <a:endParaRPr kumimoji="1" lang="zh-CN" altLang="en-US" sz="3600" dirty="0">
              <a:latin typeface="+mj-ea"/>
              <a:ea typeface="+mj-ea"/>
            </a:endParaRPr>
          </a:p>
        </p:txBody>
      </p:sp>
      <p:sp>
        <p:nvSpPr>
          <p:cNvPr id="25606" name="Rectangle 16"/>
          <p:cNvSpPr>
            <a:spLocks noChangeArrowheads="1"/>
          </p:cNvSpPr>
          <p:nvPr/>
        </p:nvSpPr>
        <p:spPr bwMode="auto">
          <a:xfrm>
            <a:off x="277284" y="1263651"/>
            <a:ext cx="6239933" cy="674370"/>
          </a:xfrm>
          <a:prstGeom prst="rect">
            <a:avLst/>
          </a:prstGeom>
          <a:noFill/>
          <a:ln w="9525">
            <a:noFill/>
            <a:miter lim="800000"/>
          </a:ln>
        </p:spPr>
        <p:txBody>
          <a:bodyPr lIns="121917" tIns="60958" rIns="121917" bIns="60958">
            <a:spAutoFit/>
          </a:bodyPr>
          <a:lstStyle/>
          <a:p>
            <a:pPr eaLnBrk="1" hangingPunct="1"/>
            <a:r>
              <a:rPr kumimoji="1" lang="zh-CN" altLang="en-US" sz="3600" b="1" dirty="0">
                <a:latin typeface="Times New Roman" panose="02020603050405020304" pitchFamily="18" charset="0"/>
              </a:rPr>
              <a:t>一、人体与外环境</a:t>
            </a:r>
            <a:endParaRPr kumimoji="1" lang="zh-CN" altLang="en-US" sz="36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81292" y="4557933"/>
            <a:ext cx="3610708" cy="2308324"/>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6626" name="AutoShape 10"/>
          <p:cNvSpPr/>
          <p:nvPr/>
        </p:nvSpPr>
        <p:spPr bwMode="auto">
          <a:xfrm>
            <a:off x="6457951" y="3812117"/>
            <a:ext cx="480483" cy="1583267"/>
          </a:xfrm>
          <a:prstGeom prst="leftBrace">
            <a:avLst>
              <a:gd name="adj1" fmla="val 36613"/>
              <a:gd name="adj2" fmla="val 50000"/>
            </a:avLst>
          </a:prstGeom>
          <a:noFill/>
          <a:ln w="44450">
            <a:solidFill>
              <a:srgbClr val="008000"/>
            </a:solidFill>
            <a:round/>
          </a:ln>
        </p:spPr>
        <p:txBody>
          <a:bodyPr wrap="none" lIns="121917" tIns="60958" rIns="121917" bIns="60958" anchor="ctr"/>
          <a:lstStyle/>
          <a:p>
            <a:endParaRPr lang="zh-CN" altLang="en-US">
              <a:latin typeface="+mn-ea"/>
            </a:endParaRPr>
          </a:p>
        </p:txBody>
      </p:sp>
      <p:sp>
        <p:nvSpPr>
          <p:cNvPr id="26627" name="AutoShape 11"/>
          <p:cNvSpPr/>
          <p:nvPr/>
        </p:nvSpPr>
        <p:spPr bwMode="auto">
          <a:xfrm>
            <a:off x="2330451" y="2444751"/>
            <a:ext cx="575733" cy="2159000"/>
          </a:xfrm>
          <a:prstGeom prst="leftBrace">
            <a:avLst>
              <a:gd name="adj1" fmla="val 41667"/>
              <a:gd name="adj2" fmla="val 50000"/>
            </a:avLst>
          </a:prstGeom>
          <a:noFill/>
          <a:ln w="31750">
            <a:solidFill>
              <a:srgbClr val="008000"/>
            </a:solidFill>
            <a:round/>
          </a:ln>
        </p:spPr>
        <p:txBody>
          <a:bodyPr wrap="none" lIns="121917" tIns="60958" rIns="121917" bIns="60958" anchor="ctr"/>
          <a:lstStyle/>
          <a:p>
            <a:endParaRPr lang="zh-CN" altLang="en-US">
              <a:latin typeface="+mn-ea"/>
            </a:endParaRPr>
          </a:p>
        </p:txBody>
      </p:sp>
      <p:sp>
        <p:nvSpPr>
          <p:cNvPr id="26628" name="Text Box 12"/>
          <p:cNvSpPr txBox="1">
            <a:spLocks noChangeArrowheads="1"/>
          </p:cNvSpPr>
          <p:nvPr/>
        </p:nvSpPr>
        <p:spPr bwMode="auto">
          <a:xfrm>
            <a:off x="-21166" y="2876551"/>
            <a:ext cx="2832100" cy="1831267"/>
          </a:xfrm>
          <a:prstGeom prst="rect">
            <a:avLst/>
          </a:prstGeom>
          <a:noFill/>
          <a:ln w="9525">
            <a:noFill/>
            <a:miter lim="800000"/>
          </a:ln>
        </p:spPr>
        <p:txBody>
          <a:bodyPr lIns="121917" tIns="60958" rIns="121917" bIns="60958">
            <a:spAutoFit/>
          </a:bodyPr>
          <a:lstStyle/>
          <a:p>
            <a:pPr eaLnBrk="1" hangingPunct="1">
              <a:spcBef>
                <a:spcPct val="50000"/>
              </a:spcBef>
            </a:pPr>
            <a:r>
              <a:rPr kumimoji="1" lang="zh-CN" altLang="en-US" sz="3700" b="1" dirty="0">
                <a:latin typeface="+mn-ea"/>
              </a:rPr>
              <a:t>体液</a:t>
            </a:r>
            <a:r>
              <a:rPr kumimoji="1" lang="en-US" altLang="zh-CN" sz="3700" b="1" dirty="0">
                <a:latin typeface="+mn-ea"/>
              </a:rPr>
              <a:t>:</a:t>
            </a:r>
            <a:r>
              <a:rPr kumimoji="1" lang="zh-CN" altLang="en-US" sz="3700" b="1" dirty="0">
                <a:latin typeface="+mn-ea"/>
              </a:rPr>
              <a:t>体内的液体</a:t>
            </a:r>
            <a:r>
              <a:rPr kumimoji="1" lang="en-US" altLang="zh-CN" sz="3700" b="1" dirty="0">
                <a:latin typeface="+mn-ea"/>
              </a:rPr>
              <a:t>,</a:t>
            </a:r>
            <a:r>
              <a:rPr kumimoji="1" lang="zh-CN" altLang="en-US" sz="3700" b="1" dirty="0">
                <a:latin typeface="+mn-ea"/>
              </a:rPr>
              <a:t>约占体重</a:t>
            </a:r>
            <a:r>
              <a:rPr kumimoji="1" lang="en-US" altLang="zh-CN" sz="3700" b="1" dirty="0">
                <a:solidFill>
                  <a:srgbClr val="FF0000"/>
                </a:solidFill>
                <a:latin typeface="+mn-ea"/>
              </a:rPr>
              <a:t>60</a:t>
            </a:r>
            <a:r>
              <a:rPr kumimoji="1" lang="zh-CN" altLang="en-US" sz="3700" b="1" dirty="0">
                <a:solidFill>
                  <a:srgbClr val="FF0000"/>
                </a:solidFill>
                <a:latin typeface="+mn-ea"/>
              </a:rPr>
              <a:t>％</a:t>
            </a:r>
            <a:endParaRPr kumimoji="1" lang="zh-CN" altLang="en-US" sz="3700" b="1" dirty="0">
              <a:solidFill>
                <a:srgbClr val="FF0000"/>
              </a:solidFill>
              <a:latin typeface="+mn-ea"/>
            </a:endParaRPr>
          </a:p>
        </p:txBody>
      </p:sp>
      <p:sp>
        <p:nvSpPr>
          <p:cNvPr id="26629" name="Text Box 13"/>
          <p:cNvSpPr txBox="1">
            <a:spLocks noChangeArrowheads="1"/>
          </p:cNvSpPr>
          <p:nvPr/>
        </p:nvSpPr>
        <p:spPr bwMode="auto">
          <a:xfrm>
            <a:off x="2810933" y="4028018"/>
            <a:ext cx="4224867" cy="1261880"/>
          </a:xfrm>
          <a:prstGeom prst="rect">
            <a:avLst/>
          </a:prstGeom>
          <a:noFill/>
          <a:ln w="9525">
            <a:noFill/>
            <a:miter lim="800000"/>
          </a:ln>
        </p:spPr>
        <p:txBody>
          <a:bodyPr lIns="121917" tIns="60958" rIns="121917" bIns="60958">
            <a:spAutoFit/>
          </a:bodyPr>
          <a:lstStyle/>
          <a:p>
            <a:pPr eaLnBrk="1" hangingPunct="1">
              <a:spcBef>
                <a:spcPct val="50000"/>
              </a:spcBef>
            </a:pPr>
            <a:r>
              <a:rPr kumimoji="1" lang="zh-CN" altLang="en-US" sz="3700" b="1" dirty="0">
                <a:latin typeface="+mn-ea"/>
              </a:rPr>
              <a:t>细胞外液</a:t>
            </a:r>
            <a:r>
              <a:rPr kumimoji="1" lang="en-US" altLang="zh-CN" sz="3700" b="1" dirty="0">
                <a:latin typeface="+mn-ea"/>
              </a:rPr>
              <a:t>:</a:t>
            </a:r>
            <a:r>
              <a:rPr kumimoji="1" lang="zh-CN" altLang="en-US" sz="3700" b="1" dirty="0">
                <a:latin typeface="+mn-ea"/>
              </a:rPr>
              <a:t>约</a:t>
            </a:r>
            <a:r>
              <a:rPr kumimoji="1" lang="en-US" altLang="zh-CN" sz="3700" b="1" dirty="0">
                <a:latin typeface="+mn-ea"/>
              </a:rPr>
              <a:t>1/3</a:t>
            </a:r>
            <a:r>
              <a:rPr kumimoji="1" lang="zh-CN" altLang="en-US" sz="3700" b="1" dirty="0">
                <a:latin typeface="+mn-ea"/>
              </a:rPr>
              <a:t>，约占体重</a:t>
            </a:r>
            <a:r>
              <a:rPr kumimoji="1" lang="en-US" altLang="zh-CN" sz="3700" b="1" dirty="0">
                <a:latin typeface="+mn-ea"/>
              </a:rPr>
              <a:t>20</a:t>
            </a:r>
            <a:r>
              <a:rPr kumimoji="1" lang="zh-CN" altLang="en-US" sz="3700" b="1" dirty="0">
                <a:latin typeface="+mn-ea"/>
              </a:rPr>
              <a:t>％。</a:t>
            </a:r>
            <a:endParaRPr kumimoji="1" lang="zh-CN" altLang="en-US" sz="3700" b="1" dirty="0">
              <a:latin typeface="+mn-ea"/>
            </a:endParaRPr>
          </a:p>
        </p:txBody>
      </p:sp>
      <p:sp>
        <p:nvSpPr>
          <p:cNvPr id="26630" name="Text Box 14"/>
          <p:cNvSpPr txBox="1">
            <a:spLocks noChangeArrowheads="1"/>
          </p:cNvSpPr>
          <p:nvPr/>
        </p:nvSpPr>
        <p:spPr bwMode="auto">
          <a:xfrm>
            <a:off x="2810933" y="2228851"/>
            <a:ext cx="4066117" cy="1261880"/>
          </a:xfrm>
          <a:prstGeom prst="rect">
            <a:avLst/>
          </a:prstGeom>
          <a:noFill/>
          <a:ln w="9525">
            <a:noFill/>
            <a:miter lim="800000"/>
          </a:ln>
        </p:spPr>
        <p:txBody>
          <a:bodyPr lIns="121917" tIns="60958" rIns="121917" bIns="60958">
            <a:spAutoFit/>
          </a:bodyPr>
          <a:lstStyle/>
          <a:p>
            <a:pPr eaLnBrk="1" hangingPunct="1">
              <a:spcBef>
                <a:spcPct val="50000"/>
              </a:spcBef>
            </a:pPr>
            <a:r>
              <a:rPr kumimoji="1" lang="zh-CN" altLang="en-US" sz="3700" b="1" dirty="0">
                <a:latin typeface="+mn-ea"/>
              </a:rPr>
              <a:t>细胞内液</a:t>
            </a:r>
            <a:r>
              <a:rPr kumimoji="1" lang="en-US" altLang="zh-CN" sz="3700" b="1" dirty="0">
                <a:latin typeface="+mn-ea"/>
              </a:rPr>
              <a:t>:</a:t>
            </a:r>
            <a:r>
              <a:rPr kumimoji="1" lang="zh-CN" altLang="en-US" sz="3700" b="1" dirty="0">
                <a:latin typeface="+mn-ea"/>
              </a:rPr>
              <a:t>约</a:t>
            </a:r>
            <a:r>
              <a:rPr kumimoji="1" lang="en-US" altLang="zh-CN" sz="3700" b="1" dirty="0">
                <a:latin typeface="+mn-ea"/>
              </a:rPr>
              <a:t>2/3</a:t>
            </a:r>
            <a:r>
              <a:rPr kumimoji="1" lang="zh-CN" altLang="en-US" sz="3700" b="1" dirty="0">
                <a:latin typeface="+mn-ea"/>
              </a:rPr>
              <a:t>，约占体重</a:t>
            </a:r>
            <a:r>
              <a:rPr kumimoji="1" lang="en-US" altLang="zh-CN" sz="3700" b="1" dirty="0">
                <a:latin typeface="+mn-ea"/>
              </a:rPr>
              <a:t>40</a:t>
            </a:r>
            <a:r>
              <a:rPr kumimoji="1" lang="zh-CN" altLang="en-US" sz="3700" b="1" dirty="0">
                <a:latin typeface="+mn-ea"/>
              </a:rPr>
              <a:t>％。</a:t>
            </a:r>
            <a:endParaRPr kumimoji="1" lang="zh-CN" altLang="en-US" sz="3700" b="1" dirty="0">
              <a:latin typeface="+mn-ea"/>
            </a:endParaRPr>
          </a:p>
        </p:txBody>
      </p:sp>
      <p:sp>
        <p:nvSpPr>
          <p:cNvPr id="26631" name="Rectangle 17"/>
          <p:cNvSpPr>
            <a:spLocks noChangeArrowheads="1"/>
          </p:cNvSpPr>
          <p:nvPr/>
        </p:nvSpPr>
        <p:spPr bwMode="auto">
          <a:xfrm>
            <a:off x="6843184" y="3668184"/>
            <a:ext cx="5568949" cy="2191365"/>
          </a:xfrm>
          <a:prstGeom prst="rect">
            <a:avLst/>
          </a:prstGeom>
          <a:noFill/>
          <a:ln w="9525">
            <a:noFill/>
            <a:miter lim="800000"/>
          </a:ln>
        </p:spPr>
        <p:txBody>
          <a:bodyPr lIns="121917" tIns="60958" rIns="121917" bIns="60958">
            <a:spAutoFit/>
          </a:bodyPr>
          <a:lstStyle/>
          <a:p>
            <a:pPr eaLnBrk="1" hangingPunct="1">
              <a:lnSpc>
                <a:spcPct val="120000"/>
              </a:lnSpc>
            </a:pPr>
            <a:r>
              <a:rPr kumimoji="1" lang="zh-CN" altLang="en-US" sz="2800" b="1" dirty="0">
                <a:solidFill>
                  <a:schemeClr val="tx1">
                    <a:lumMod val="95000"/>
                    <a:lumOff val="5000"/>
                  </a:schemeClr>
                </a:solidFill>
                <a:latin typeface="+mn-ea"/>
              </a:rPr>
              <a:t>组织液</a:t>
            </a:r>
            <a:r>
              <a:rPr kumimoji="1" lang="en-US" altLang="zh-CN" sz="2800" b="1" dirty="0">
                <a:solidFill>
                  <a:schemeClr val="tx1">
                    <a:lumMod val="95000"/>
                    <a:lumOff val="5000"/>
                  </a:schemeClr>
                </a:solidFill>
                <a:latin typeface="+mn-ea"/>
              </a:rPr>
              <a:t>:</a:t>
            </a:r>
            <a:r>
              <a:rPr kumimoji="1" lang="zh-CN" altLang="en-US" sz="2800" b="1" dirty="0">
                <a:solidFill>
                  <a:schemeClr val="tx1">
                    <a:lumMod val="95000"/>
                    <a:lumOff val="5000"/>
                  </a:schemeClr>
                </a:solidFill>
                <a:latin typeface="+mn-ea"/>
              </a:rPr>
              <a:t>约</a:t>
            </a:r>
            <a:r>
              <a:rPr kumimoji="1" lang="en-US" altLang="zh-CN" sz="2800" b="1" dirty="0">
                <a:solidFill>
                  <a:schemeClr val="tx1">
                    <a:lumMod val="95000"/>
                    <a:lumOff val="5000"/>
                  </a:schemeClr>
                </a:solidFill>
                <a:latin typeface="+mn-ea"/>
              </a:rPr>
              <a:t>3/4</a:t>
            </a:r>
            <a:r>
              <a:rPr kumimoji="1" lang="zh-CN" altLang="en-US" sz="2800" b="1" dirty="0">
                <a:solidFill>
                  <a:schemeClr val="tx1">
                    <a:lumMod val="95000"/>
                    <a:lumOff val="5000"/>
                  </a:schemeClr>
                </a:solidFill>
                <a:latin typeface="+mn-ea"/>
              </a:rPr>
              <a:t>，约占体重</a:t>
            </a:r>
            <a:r>
              <a:rPr kumimoji="1" lang="en-US" altLang="zh-CN" sz="2800" b="1" dirty="0">
                <a:solidFill>
                  <a:schemeClr val="tx1">
                    <a:lumMod val="95000"/>
                    <a:lumOff val="5000"/>
                  </a:schemeClr>
                </a:solidFill>
                <a:latin typeface="+mn-ea"/>
              </a:rPr>
              <a:t>15</a:t>
            </a:r>
            <a:r>
              <a:rPr kumimoji="1" lang="zh-CN" altLang="en-US" sz="2800" b="1" dirty="0">
                <a:solidFill>
                  <a:schemeClr val="tx1">
                    <a:lumMod val="95000"/>
                    <a:lumOff val="5000"/>
                  </a:schemeClr>
                </a:solidFill>
                <a:latin typeface="+mn-ea"/>
              </a:rPr>
              <a:t>％ </a:t>
            </a:r>
            <a:endParaRPr kumimoji="1" lang="zh-CN" altLang="en-US" sz="2800" b="1" dirty="0">
              <a:solidFill>
                <a:schemeClr val="tx1">
                  <a:lumMod val="95000"/>
                  <a:lumOff val="5000"/>
                </a:schemeClr>
              </a:solidFill>
              <a:latin typeface="+mn-ea"/>
            </a:endParaRPr>
          </a:p>
          <a:p>
            <a:pPr eaLnBrk="1" hangingPunct="1">
              <a:lnSpc>
                <a:spcPct val="120000"/>
              </a:lnSpc>
            </a:pPr>
            <a:r>
              <a:rPr kumimoji="1" lang="zh-CN" altLang="en-US" sz="2800" b="1" dirty="0">
                <a:solidFill>
                  <a:schemeClr val="tx1">
                    <a:lumMod val="95000"/>
                    <a:lumOff val="5000"/>
                  </a:schemeClr>
                </a:solidFill>
                <a:latin typeface="+mn-ea"/>
              </a:rPr>
              <a:t>血  浆</a:t>
            </a:r>
            <a:r>
              <a:rPr kumimoji="1" lang="en-US" altLang="zh-CN" sz="2800" b="1" dirty="0">
                <a:solidFill>
                  <a:schemeClr val="tx1">
                    <a:lumMod val="95000"/>
                    <a:lumOff val="5000"/>
                  </a:schemeClr>
                </a:solidFill>
                <a:latin typeface="+mn-ea"/>
              </a:rPr>
              <a:t>:</a:t>
            </a:r>
            <a:r>
              <a:rPr kumimoji="1" lang="zh-CN" altLang="en-US" sz="2800" b="1" dirty="0">
                <a:solidFill>
                  <a:schemeClr val="tx1">
                    <a:lumMod val="95000"/>
                    <a:lumOff val="5000"/>
                  </a:schemeClr>
                </a:solidFill>
                <a:latin typeface="+mn-ea"/>
              </a:rPr>
              <a:t>约</a:t>
            </a:r>
            <a:r>
              <a:rPr kumimoji="1" lang="en-US" altLang="zh-CN" sz="2800" b="1" dirty="0">
                <a:solidFill>
                  <a:schemeClr val="tx1">
                    <a:lumMod val="95000"/>
                    <a:lumOff val="5000"/>
                  </a:schemeClr>
                </a:solidFill>
                <a:latin typeface="+mn-ea"/>
              </a:rPr>
              <a:t>1/4</a:t>
            </a:r>
            <a:r>
              <a:rPr kumimoji="1" lang="zh-CN" altLang="en-US" sz="2800" b="1" dirty="0">
                <a:solidFill>
                  <a:schemeClr val="tx1">
                    <a:lumMod val="95000"/>
                    <a:lumOff val="5000"/>
                  </a:schemeClr>
                </a:solidFill>
                <a:latin typeface="+mn-ea"/>
              </a:rPr>
              <a:t>，约占体重</a:t>
            </a:r>
            <a:r>
              <a:rPr kumimoji="1" lang="en-US" altLang="zh-CN" sz="2800" b="1" dirty="0">
                <a:solidFill>
                  <a:schemeClr val="tx1">
                    <a:lumMod val="95000"/>
                    <a:lumOff val="5000"/>
                  </a:schemeClr>
                </a:solidFill>
                <a:latin typeface="+mn-ea"/>
              </a:rPr>
              <a:t>5</a:t>
            </a:r>
            <a:r>
              <a:rPr kumimoji="1" lang="zh-CN" altLang="en-US" sz="2800" b="1" dirty="0">
                <a:solidFill>
                  <a:schemeClr val="tx1">
                    <a:lumMod val="95000"/>
                    <a:lumOff val="5000"/>
                  </a:schemeClr>
                </a:solidFill>
                <a:latin typeface="+mn-ea"/>
              </a:rPr>
              <a:t>％。 </a:t>
            </a:r>
            <a:endParaRPr kumimoji="1" lang="zh-CN" altLang="en-US" sz="2800" b="1" dirty="0">
              <a:solidFill>
                <a:schemeClr val="tx1">
                  <a:lumMod val="95000"/>
                  <a:lumOff val="5000"/>
                </a:schemeClr>
              </a:solidFill>
              <a:latin typeface="+mn-ea"/>
            </a:endParaRPr>
          </a:p>
          <a:p>
            <a:pPr eaLnBrk="1" hangingPunct="1">
              <a:lnSpc>
                <a:spcPct val="120000"/>
              </a:lnSpc>
            </a:pPr>
            <a:r>
              <a:rPr kumimoji="1" lang="zh-CN" altLang="en-US" sz="2800" b="1" dirty="0">
                <a:solidFill>
                  <a:schemeClr val="tx1">
                    <a:lumMod val="95000"/>
                    <a:lumOff val="5000"/>
                  </a:schemeClr>
                </a:solidFill>
                <a:latin typeface="+mn-ea"/>
              </a:rPr>
              <a:t>淋巴液</a:t>
            </a:r>
            <a:r>
              <a:rPr kumimoji="1" lang="en-US" altLang="zh-CN" sz="2800" b="1" dirty="0">
                <a:solidFill>
                  <a:schemeClr val="tx1">
                    <a:lumMod val="95000"/>
                    <a:lumOff val="5000"/>
                  </a:schemeClr>
                </a:solidFill>
                <a:latin typeface="+mn-ea"/>
              </a:rPr>
              <a:t>:</a:t>
            </a:r>
            <a:r>
              <a:rPr kumimoji="1" lang="zh-CN" altLang="en-US" sz="2800" b="1" dirty="0">
                <a:solidFill>
                  <a:schemeClr val="tx1">
                    <a:lumMod val="95000"/>
                    <a:lumOff val="5000"/>
                  </a:schemeClr>
                </a:solidFill>
                <a:latin typeface="+mn-ea"/>
              </a:rPr>
              <a:t>少量</a:t>
            </a:r>
            <a:endParaRPr kumimoji="1" lang="zh-CN" altLang="en-US" sz="2800" b="1" dirty="0">
              <a:solidFill>
                <a:schemeClr val="tx1">
                  <a:lumMod val="95000"/>
                  <a:lumOff val="5000"/>
                </a:schemeClr>
              </a:solidFill>
              <a:latin typeface="+mn-ea"/>
            </a:endParaRPr>
          </a:p>
          <a:p>
            <a:pPr eaLnBrk="1" hangingPunct="1">
              <a:lnSpc>
                <a:spcPct val="120000"/>
              </a:lnSpc>
            </a:pPr>
            <a:r>
              <a:rPr kumimoji="1" lang="zh-CN" altLang="en-US" sz="2800" b="1" dirty="0">
                <a:solidFill>
                  <a:schemeClr val="tx1">
                    <a:lumMod val="95000"/>
                    <a:lumOff val="5000"/>
                  </a:schemeClr>
                </a:solidFill>
                <a:latin typeface="+mn-ea"/>
              </a:rPr>
              <a:t>胸膜腔、脑脊腔等</a:t>
            </a:r>
            <a:endParaRPr kumimoji="1" lang="zh-CN" altLang="en-US" sz="2800" b="1" dirty="0">
              <a:solidFill>
                <a:schemeClr val="tx1">
                  <a:lumMod val="95000"/>
                  <a:lumOff val="5000"/>
                </a:schemeClr>
              </a:solidFill>
              <a:latin typeface="+mn-ea"/>
            </a:endParaRPr>
          </a:p>
        </p:txBody>
      </p:sp>
      <p:sp>
        <p:nvSpPr>
          <p:cNvPr id="26632" name="TextBox 7"/>
          <p:cNvSpPr txBox="1">
            <a:spLocks noChangeArrowheads="1"/>
          </p:cNvSpPr>
          <p:nvPr/>
        </p:nvSpPr>
        <p:spPr bwMode="auto">
          <a:xfrm>
            <a:off x="363710" y="1088358"/>
            <a:ext cx="10858500" cy="674370"/>
          </a:xfrm>
          <a:prstGeom prst="rect">
            <a:avLst/>
          </a:prstGeom>
          <a:noFill/>
          <a:ln w="9525">
            <a:noFill/>
            <a:miter lim="800000"/>
          </a:ln>
        </p:spPr>
        <p:txBody>
          <a:bodyPr lIns="121917" tIns="60958" rIns="121917" bIns="60958">
            <a:spAutoFit/>
          </a:bodyPr>
          <a:lstStyle/>
          <a:p>
            <a:r>
              <a:rPr kumimoji="1" lang="en-US" altLang="zh-CN" sz="3600" b="1" dirty="0">
                <a:latin typeface="+mn-ea"/>
              </a:rPr>
              <a:t>1.</a:t>
            </a:r>
            <a:r>
              <a:rPr kumimoji="1" lang="zh-CN" altLang="en-US" sz="3600" b="1" dirty="0">
                <a:latin typeface="+mn-ea"/>
              </a:rPr>
              <a:t>体液</a:t>
            </a:r>
            <a:r>
              <a:rPr kumimoji="1" lang="en-US" altLang="zh-CN" sz="3600" b="1" dirty="0">
                <a:latin typeface="+mn-ea"/>
              </a:rPr>
              <a:t>:</a:t>
            </a:r>
            <a:r>
              <a:rPr kumimoji="1" lang="zh-CN" altLang="en-US" sz="3600" b="1" dirty="0">
                <a:latin typeface="+mn-ea"/>
              </a:rPr>
              <a:t>人体内各部位的水分及其中溶解的物质总称</a:t>
            </a:r>
            <a:endParaRPr kumimoji="1" lang="zh-CN" altLang="en-US" sz="3600" b="1" dirty="0">
              <a:latin typeface="+mn-ea"/>
            </a:endParaRPr>
          </a:p>
        </p:txBody>
      </p:sp>
      <p:sp>
        <p:nvSpPr>
          <p:cNvPr id="25606" name="Rectangle 16"/>
          <p:cNvSpPr>
            <a:spLocks noChangeArrowheads="1"/>
          </p:cNvSpPr>
          <p:nvPr/>
        </p:nvSpPr>
        <p:spPr bwMode="auto">
          <a:xfrm>
            <a:off x="1301539" y="157481"/>
            <a:ext cx="6239933" cy="674370"/>
          </a:xfrm>
          <a:prstGeom prst="rect">
            <a:avLst/>
          </a:prstGeom>
          <a:noFill/>
          <a:ln w="9525">
            <a:noFill/>
            <a:miter lim="800000"/>
          </a:ln>
        </p:spPr>
        <p:txBody>
          <a:bodyPr lIns="121917" tIns="60958" rIns="121917" bIns="60958">
            <a:spAutoFit/>
          </a:bodyPr>
          <a:p>
            <a:pPr eaLnBrk="1" hangingPunct="1"/>
            <a:r>
              <a:rPr kumimoji="1" lang="zh-CN" altLang="en-US" sz="3600" b="1" dirty="0">
                <a:latin typeface="Times New Roman" panose="02020603050405020304" pitchFamily="18" charset="0"/>
              </a:rPr>
              <a:t>二、人体与内环境</a:t>
            </a:r>
            <a:endParaRPr kumimoji="1" lang="zh-CN" altLang="en-US" sz="36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9"/>
          <p:cNvSpPr txBox="1">
            <a:spLocks noChangeArrowheads="1"/>
          </p:cNvSpPr>
          <p:nvPr/>
        </p:nvSpPr>
        <p:spPr bwMode="auto">
          <a:xfrm>
            <a:off x="210185" y="2418292"/>
            <a:ext cx="11161184" cy="669218"/>
          </a:xfrm>
          <a:prstGeom prst="rect">
            <a:avLst/>
          </a:prstGeom>
          <a:noFill/>
          <a:ln w="9525">
            <a:noFill/>
            <a:miter lim="800000"/>
          </a:ln>
        </p:spPr>
        <p:txBody>
          <a:bodyPr lIns="121917" tIns="60958" rIns="121917" bIns="60958">
            <a:spAutoFit/>
          </a:bodyPr>
          <a:lstStyle/>
          <a:p>
            <a:pPr lvl="1" eaLnBrk="1" hangingPunct="1">
              <a:lnSpc>
                <a:spcPct val="105000"/>
              </a:lnSpc>
              <a:spcBef>
                <a:spcPct val="20000"/>
              </a:spcBef>
            </a:pPr>
            <a:r>
              <a:rPr kumimoji="1" lang="zh-CN" altLang="en-US" sz="3600" b="1" dirty="0">
                <a:latin typeface="+mn-ea"/>
              </a:rPr>
              <a:t>细胞直接接触和生活的环境</a:t>
            </a:r>
            <a:r>
              <a:rPr kumimoji="1" lang="zh-CN" altLang="en-US" sz="3600" b="1" dirty="0" smtClean="0">
                <a:latin typeface="+mn-ea"/>
              </a:rPr>
              <a:t>。</a:t>
            </a:r>
            <a:endParaRPr kumimoji="1" lang="en-US" altLang="zh-CN" sz="3600" dirty="0">
              <a:solidFill>
                <a:srgbClr val="FF0000"/>
              </a:solidFill>
              <a:latin typeface="+mn-ea"/>
            </a:endParaRPr>
          </a:p>
        </p:txBody>
      </p:sp>
      <p:sp>
        <p:nvSpPr>
          <p:cNvPr id="25603" name="Rectangle 10"/>
          <p:cNvSpPr>
            <a:spLocks noChangeArrowheads="1"/>
          </p:cNvSpPr>
          <p:nvPr/>
        </p:nvSpPr>
        <p:spPr bwMode="auto">
          <a:xfrm>
            <a:off x="775548" y="1469391"/>
            <a:ext cx="4385169" cy="1231102"/>
          </a:xfrm>
          <a:prstGeom prst="rect">
            <a:avLst/>
          </a:prstGeom>
          <a:noFill/>
          <a:ln w="9525">
            <a:noFill/>
            <a:miter lim="800000"/>
          </a:ln>
        </p:spPr>
        <p:txBody>
          <a:bodyPr wrap="none" lIns="121917" tIns="60958" rIns="121917" bIns="60958">
            <a:spAutoFit/>
          </a:bodyPr>
          <a:lstStyle/>
          <a:p>
            <a:pPr marL="0" lvl="1"/>
            <a:r>
              <a:rPr kumimoji="1" lang="en-US" altLang="zh-CN" sz="3600" b="1" dirty="0">
                <a:solidFill>
                  <a:srgbClr val="FF0000"/>
                </a:solidFill>
                <a:latin typeface="+mn-ea"/>
              </a:rPr>
              <a:t>2.</a:t>
            </a:r>
            <a:r>
              <a:rPr kumimoji="1" lang="zh-CN" altLang="en-US" sz="3600" b="1" dirty="0">
                <a:solidFill>
                  <a:srgbClr val="FF0000"/>
                </a:solidFill>
                <a:latin typeface="+mn-ea"/>
              </a:rPr>
              <a:t>内环境</a:t>
            </a:r>
            <a:r>
              <a:rPr kumimoji="1" lang="en-US" altLang="zh-CN" sz="3600" b="1" dirty="0" smtClean="0">
                <a:solidFill>
                  <a:srgbClr val="FF0000"/>
                </a:solidFill>
                <a:latin typeface="+mn-ea"/>
              </a:rPr>
              <a:t>:(</a:t>
            </a:r>
            <a:r>
              <a:rPr kumimoji="1" lang="zh-CN" altLang="en-US" sz="3600" b="1" dirty="0" smtClean="0">
                <a:solidFill>
                  <a:srgbClr val="FF0000"/>
                </a:solidFill>
                <a:latin typeface="+mn-ea"/>
              </a:rPr>
              <a:t>细胞外液</a:t>
            </a:r>
            <a:r>
              <a:rPr kumimoji="1" lang="en-US" altLang="zh-CN" sz="3600" b="1" dirty="0" smtClean="0">
                <a:solidFill>
                  <a:srgbClr val="FF0000"/>
                </a:solidFill>
                <a:latin typeface="+mn-ea"/>
              </a:rPr>
              <a:t>)</a:t>
            </a:r>
            <a:endParaRPr kumimoji="1" lang="en-US" altLang="zh-CN" sz="3600" b="1" dirty="0" smtClean="0">
              <a:solidFill>
                <a:srgbClr val="FF0000"/>
              </a:solidFill>
              <a:latin typeface="+mn-ea"/>
            </a:endParaRPr>
          </a:p>
          <a:p>
            <a:pPr eaLnBrk="1" hangingPunct="1"/>
            <a:endParaRPr kumimoji="1" lang="en-US" altLang="zh-CN" sz="3600" b="1" dirty="0">
              <a:solidFill>
                <a:srgbClr val="FF0000"/>
              </a:solidFill>
              <a:latin typeface="+mn-ea"/>
            </a:endParaRPr>
          </a:p>
        </p:txBody>
      </p:sp>
      <p:sp>
        <p:nvSpPr>
          <p:cNvPr id="6" name="Text Box 15"/>
          <p:cNvSpPr txBox="1">
            <a:spLocks noChangeArrowheads="1"/>
          </p:cNvSpPr>
          <p:nvPr/>
        </p:nvSpPr>
        <p:spPr bwMode="auto">
          <a:xfrm>
            <a:off x="1344084" y="241080"/>
            <a:ext cx="10847916" cy="674370"/>
          </a:xfrm>
          <a:prstGeom prst="rect">
            <a:avLst/>
          </a:prstGeom>
          <a:noFill/>
          <a:ln w="9525">
            <a:noFill/>
            <a:miter lim="800000"/>
          </a:ln>
        </p:spPr>
        <p:txBody>
          <a:bodyPr lIns="121917" tIns="60958" rIns="121917" bIns="60958">
            <a:spAutoFit/>
          </a:bodyPr>
          <a:lstStyle/>
          <a:p>
            <a:pPr eaLnBrk="1" hangingPunct="1">
              <a:defRPr/>
            </a:pPr>
            <a:r>
              <a:rPr kumimoji="1" lang="zh-CN" altLang="en-US" sz="3600" b="1" dirty="0">
                <a:latin typeface="+mj-ea"/>
                <a:ea typeface="+mj-ea"/>
              </a:rPr>
              <a:t>第三节  人体与环境</a:t>
            </a:r>
            <a:endParaRPr kumimoji="1" lang="zh-CN" altLang="en-US" sz="3600" dirty="0">
              <a:latin typeface="+mj-ea"/>
              <a:ea typeface="+mj-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435023" y="1095865"/>
            <a:ext cx="11176000" cy="1231102"/>
          </a:xfrm>
          <a:prstGeom prst="rect">
            <a:avLst/>
          </a:prstGeom>
          <a:noFill/>
          <a:ln w="9525">
            <a:noFill/>
            <a:miter lim="800000"/>
          </a:ln>
        </p:spPr>
        <p:txBody>
          <a:bodyPr lIns="121917" tIns="60958" rIns="121917" bIns="60958">
            <a:spAutoFit/>
          </a:bodyPr>
          <a:lstStyle/>
          <a:p>
            <a:pPr eaLnBrk="1" hangingPunct="1">
              <a:buFont typeface="Arial" panose="020B0604020202020204" pitchFamily="34" charset="0"/>
              <a:buChar char="•"/>
            </a:pPr>
            <a:r>
              <a:rPr kumimoji="1" lang="zh-CN" altLang="en-US" sz="3600" b="1" dirty="0" smtClean="0">
                <a:solidFill>
                  <a:schemeClr val="tx1">
                    <a:lumMod val="95000"/>
                    <a:lumOff val="5000"/>
                  </a:schemeClr>
                </a:solidFill>
                <a:latin typeface="+mn-ea"/>
              </a:rPr>
              <a:t>稳</a:t>
            </a:r>
            <a:r>
              <a:rPr kumimoji="1" lang="zh-CN" altLang="en-US" sz="3600" b="1" dirty="0">
                <a:solidFill>
                  <a:schemeClr val="tx1">
                    <a:lumMod val="95000"/>
                    <a:lumOff val="5000"/>
                  </a:schemeClr>
                </a:solidFill>
                <a:latin typeface="+mn-ea"/>
              </a:rPr>
              <a:t>态的概念</a:t>
            </a:r>
            <a:r>
              <a:rPr kumimoji="1" lang="en-US" altLang="zh-CN" sz="3600" b="1" dirty="0">
                <a:latin typeface="+mn-ea"/>
              </a:rPr>
              <a:t>:</a:t>
            </a:r>
            <a:r>
              <a:rPr kumimoji="1" lang="zh-CN" altLang="en-US" sz="3600" b="1" dirty="0">
                <a:solidFill>
                  <a:srgbClr val="FF0000"/>
                </a:solidFill>
                <a:latin typeface="+mn-ea"/>
              </a:rPr>
              <a:t>内环境</a:t>
            </a:r>
            <a:r>
              <a:rPr kumimoji="1" lang="zh-CN" altLang="en-US" sz="3600" b="1" dirty="0">
                <a:latin typeface="+mn-ea"/>
              </a:rPr>
              <a:t>的理、化因素保持</a:t>
            </a:r>
            <a:r>
              <a:rPr kumimoji="1" lang="zh-CN" altLang="en-US" sz="3600" b="1" dirty="0">
                <a:solidFill>
                  <a:srgbClr val="FF0000"/>
                </a:solidFill>
                <a:latin typeface="+mn-ea"/>
              </a:rPr>
              <a:t>相对稳定</a:t>
            </a:r>
            <a:r>
              <a:rPr kumimoji="1" lang="zh-CN" altLang="en-US" sz="3600" b="1" dirty="0">
                <a:latin typeface="+mn-ea"/>
              </a:rPr>
              <a:t>的状态。</a:t>
            </a:r>
            <a:endParaRPr kumimoji="1" lang="zh-CN" altLang="en-US" sz="3600" b="1" dirty="0">
              <a:latin typeface="+mn-ea"/>
            </a:endParaRPr>
          </a:p>
          <a:p>
            <a:pPr eaLnBrk="1" hangingPunct="1">
              <a:buFont typeface="Arial" panose="020B0604020202020204" pitchFamily="34" charset="0"/>
              <a:buChar char="•"/>
            </a:pPr>
            <a:r>
              <a:rPr kumimoji="1" lang="zh-CN" altLang="en-US" sz="3600" b="1" dirty="0">
                <a:solidFill>
                  <a:schemeClr val="tx1">
                    <a:lumMod val="95000"/>
                    <a:lumOff val="5000"/>
                  </a:schemeClr>
                </a:solidFill>
                <a:latin typeface="+mn-ea"/>
              </a:rPr>
              <a:t>稳态的含义</a:t>
            </a:r>
            <a:r>
              <a:rPr kumimoji="1" lang="zh-CN" altLang="en-US" sz="3600" b="1" dirty="0">
                <a:latin typeface="+mn-ea"/>
              </a:rPr>
              <a:t>：  </a:t>
            </a:r>
            <a:endParaRPr kumimoji="1" lang="zh-CN" altLang="en-US" sz="3600" b="1" dirty="0">
              <a:latin typeface="+mn-ea"/>
            </a:endParaRPr>
          </a:p>
        </p:txBody>
      </p:sp>
      <p:sp>
        <p:nvSpPr>
          <p:cNvPr id="8206" name="Text Box 14"/>
          <p:cNvSpPr txBox="1">
            <a:spLocks noChangeArrowheads="1"/>
          </p:cNvSpPr>
          <p:nvPr/>
        </p:nvSpPr>
        <p:spPr bwMode="auto">
          <a:xfrm>
            <a:off x="354841" y="2401690"/>
            <a:ext cx="11277600" cy="2061138"/>
          </a:xfrm>
          <a:prstGeom prst="rect">
            <a:avLst/>
          </a:prstGeom>
          <a:noFill/>
          <a:ln w="9525">
            <a:noFill/>
            <a:miter lim="800000"/>
          </a:ln>
        </p:spPr>
        <p:txBody>
          <a:bodyPr lIns="121917" tIns="60958" rIns="121917" bIns="60958">
            <a:spAutoFit/>
          </a:bodyPr>
          <a:lstStyle/>
          <a:p>
            <a:pPr eaLnBrk="1" hangingPunct="1">
              <a:lnSpc>
                <a:spcPct val="120000"/>
              </a:lnSpc>
            </a:pPr>
            <a:r>
              <a:rPr kumimoji="1" lang="en-US" altLang="zh-CN" sz="3600" b="1" dirty="0">
                <a:latin typeface="+mn-ea"/>
              </a:rPr>
              <a:t>  ①</a:t>
            </a:r>
            <a:r>
              <a:rPr kumimoji="1" lang="zh-CN" altLang="en-US" sz="3600" b="1" dirty="0">
                <a:latin typeface="+mn-ea"/>
              </a:rPr>
              <a:t>指细胞外液的理、化因素在一定水平上是</a:t>
            </a:r>
            <a:r>
              <a:rPr kumimoji="1" lang="zh-CN" altLang="en-US" sz="3600" b="1" dirty="0">
                <a:solidFill>
                  <a:srgbClr val="FF0000"/>
                </a:solidFill>
                <a:latin typeface="+mn-ea"/>
              </a:rPr>
              <a:t>恒定的</a:t>
            </a:r>
            <a:r>
              <a:rPr kumimoji="1" lang="zh-CN" altLang="en-US" sz="3600" b="1" dirty="0">
                <a:latin typeface="+mn-ea"/>
              </a:rPr>
              <a:t>。</a:t>
            </a:r>
            <a:endParaRPr kumimoji="1" lang="zh-CN" altLang="en-US" sz="3600" b="1" dirty="0">
              <a:latin typeface="+mn-ea"/>
            </a:endParaRPr>
          </a:p>
          <a:p>
            <a:pPr algn="just" eaLnBrk="1" hangingPunct="1">
              <a:lnSpc>
                <a:spcPct val="120000"/>
              </a:lnSpc>
            </a:pPr>
            <a:r>
              <a:rPr kumimoji="1" lang="zh-CN" altLang="en-US" sz="3600" b="1" dirty="0">
                <a:latin typeface="+mn-ea"/>
              </a:rPr>
              <a:t>  ②指这个恒定状态并不是固定不变的，是一个</a:t>
            </a:r>
            <a:r>
              <a:rPr kumimoji="1" lang="zh-CN" altLang="en-US" sz="3600" b="1" dirty="0">
                <a:solidFill>
                  <a:srgbClr val="FF0000"/>
                </a:solidFill>
                <a:latin typeface="+mn-ea"/>
              </a:rPr>
              <a:t>动态平衡</a:t>
            </a:r>
            <a:r>
              <a:rPr kumimoji="1" lang="zh-CN" altLang="en-US" sz="3600" b="1" dirty="0">
                <a:latin typeface="+mn-ea"/>
              </a:rPr>
              <a:t>，在微小波动中保持相对恒定。</a:t>
            </a:r>
            <a:endParaRPr kumimoji="1" lang="zh-CN" altLang="en-US" sz="3600" b="1" dirty="0">
              <a:latin typeface="+mn-ea"/>
            </a:endParaRPr>
          </a:p>
        </p:txBody>
      </p:sp>
      <p:sp>
        <p:nvSpPr>
          <p:cNvPr id="27652" name="矩形 3"/>
          <p:cNvSpPr>
            <a:spLocks noChangeArrowheads="1"/>
          </p:cNvSpPr>
          <p:nvPr/>
        </p:nvSpPr>
        <p:spPr bwMode="auto">
          <a:xfrm>
            <a:off x="1157502" y="235647"/>
            <a:ext cx="1906926" cy="784826"/>
          </a:xfrm>
          <a:prstGeom prst="rect">
            <a:avLst/>
          </a:prstGeom>
          <a:noFill/>
          <a:ln w="9525">
            <a:noFill/>
            <a:miter lim="800000"/>
          </a:ln>
        </p:spPr>
        <p:txBody>
          <a:bodyPr wrap="none" lIns="121917" tIns="60958" rIns="121917" bIns="60958">
            <a:spAutoFit/>
          </a:bodyPr>
          <a:lstStyle/>
          <a:p>
            <a:r>
              <a:rPr kumimoji="1" lang="en-US" altLang="zh-CN" sz="4300" b="1" dirty="0">
                <a:latin typeface="+mn-ea"/>
              </a:rPr>
              <a:t>3.</a:t>
            </a:r>
            <a:r>
              <a:rPr kumimoji="1" lang="zh-CN" altLang="en-US" sz="4300" b="1" dirty="0">
                <a:latin typeface="+mn-ea"/>
              </a:rPr>
              <a:t>稳态</a:t>
            </a:r>
            <a:endParaRPr lang="zh-CN" altLang="en-US" sz="43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randombar(horizontal)">
                                      <p:cBhvr>
                                        <p:cTn id="7"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Text Box 12"/>
          <p:cNvSpPr txBox="1">
            <a:spLocks noChangeArrowheads="1"/>
          </p:cNvSpPr>
          <p:nvPr/>
        </p:nvSpPr>
        <p:spPr bwMode="auto">
          <a:xfrm>
            <a:off x="312761" y="2669307"/>
            <a:ext cx="11277600" cy="1785100"/>
          </a:xfrm>
          <a:prstGeom prst="rect">
            <a:avLst/>
          </a:prstGeom>
          <a:noFill/>
          <a:ln w="9525">
            <a:noFill/>
            <a:miter lim="800000"/>
          </a:ln>
        </p:spPr>
        <p:txBody>
          <a:bodyPr lIns="121917" tIns="60958" rIns="121917" bIns="60958">
            <a:spAutoFit/>
          </a:bodyPr>
          <a:lstStyle/>
          <a:p>
            <a:pPr eaLnBrk="1" hangingPunct="1">
              <a:spcBef>
                <a:spcPct val="50000"/>
              </a:spcBef>
            </a:pPr>
            <a:r>
              <a:rPr kumimoji="1" lang="en-US" altLang="zh-CN" sz="3600" b="1" dirty="0">
                <a:latin typeface="+mn-ea"/>
              </a:rPr>
              <a:t>                </a:t>
            </a:r>
            <a:r>
              <a:rPr kumimoji="1" lang="en-US" altLang="zh-CN" sz="3600" b="1" dirty="0" smtClean="0">
                <a:latin typeface="+mn-ea"/>
              </a:rPr>
              <a:t>    </a:t>
            </a:r>
            <a:r>
              <a:rPr kumimoji="1" lang="zh-CN" altLang="en-US" sz="3600" b="1" dirty="0" smtClean="0">
                <a:latin typeface="+mn-ea"/>
              </a:rPr>
              <a:t>维</a:t>
            </a:r>
            <a:r>
              <a:rPr kumimoji="1" lang="zh-CN" altLang="en-US" sz="3600" b="1" dirty="0">
                <a:latin typeface="+mn-ea"/>
              </a:rPr>
              <a:t>持细胞、器官、系统乃至整体的正常功能及生命活动的</a:t>
            </a:r>
            <a:r>
              <a:rPr kumimoji="1" lang="zh-CN" altLang="en-US" sz="3600" b="1" dirty="0">
                <a:solidFill>
                  <a:srgbClr val="FF0000"/>
                </a:solidFill>
                <a:latin typeface="+mn-ea"/>
              </a:rPr>
              <a:t>必要条件</a:t>
            </a:r>
            <a:r>
              <a:rPr kumimoji="1" lang="zh-CN" altLang="en-US" sz="3600" b="1" dirty="0">
                <a:latin typeface="+mn-ea"/>
              </a:rPr>
              <a:t>。若破坏内环境稳定，机体将发生疾病。</a:t>
            </a:r>
            <a:endParaRPr kumimoji="1" lang="zh-CN" altLang="en-US" sz="3600" b="1" dirty="0">
              <a:latin typeface="+mn-ea"/>
            </a:endParaRPr>
          </a:p>
        </p:txBody>
      </p:sp>
      <p:sp>
        <p:nvSpPr>
          <p:cNvPr id="8205" name="Text Box 13"/>
          <p:cNvSpPr txBox="1">
            <a:spLocks noChangeArrowheads="1"/>
          </p:cNvSpPr>
          <p:nvPr/>
        </p:nvSpPr>
        <p:spPr bwMode="auto">
          <a:xfrm>
            <a:off x="812800" y="1049488"/>
            <a:ext cx="11379200" cy="1231102"/>
          </a:xfrm>
          <a:prstGeom prst="rect">
            <a:avLst/>
          </a:prstGeom>
          <a:noFill/>
          <a:ln w="9525">
            <a:noFill/>
            <a:miter lim="800000"/>
          </a:ln>
        </p:spPr>
        <p:txBody>
          <a:bodyPr lIns="121917" tIns="60958" rIns="121917" bIns="60958">
            <a:spAutoFit/>
          </a:bodyPr>
          <a:lstStyle/>
          <a:p>
            <a:pPr eaLnBrk="1" hangingPunct="1"/>
            <a:r>
              <a:rPr kumimoji="1" lang="en-US" altLang="zh-CN" sz="3600" b="1" dirty="0">
                <a:latin typeface="+mn-ea"/>
              </a:rPr>
              <a:t>                 </a:t>
            </a:r>
            <a:r>
              <a:rPr kumimoji="1" lang="zh-CN" altLang="en-US" sz="3600" b="1" dirty="0">
                <a:latin typeface="+mn-ea"/>
              </a:rPr>
              <a:t>在整体是在神经体液机制调节下，通过各器官系统的活动而实现的。</a:t>
            </a:r>
            <a:endParaRPr kumimoji="1" lang="zh-CN" altLang="en-US" sz="3600" dirty="0">
              <a:latin typeface="+mn-ea"/>
            </a:endParaRPr>
          </a:p>
        </p:txBody>
      </p:sp>
      <p:sp>
        <p:nvSpPr>
          <p:cNvPr id="28677" name="Rectangle 15"/>
          <p:cNvSpPr>
            <a:spLocks noChangeArrowheads="1"/>
          </p:cNvSpPr>
          <p:nvPr/>
        </p:nvSpPr>
        <p:spPr bwMode="auto">
          <a:xfrm>
            <a:off x="311625" y="1059407"/>
            <a:ext cx="2847889" cy="677104"/>
          </a:xfrm>
          <a:prstGeom prst="rect">
            <a:avLst/>
          </a:prstGeom>
          <a:noFill/>
          <a:ln w="9525">
            <a:noFill/>
            <a:miter lim="800000"/>
          </a:ln>
        </p:spPr>
        <p:txBody>
          <a:bodyPr wrap="none" lIns="121917" tIns="60958" rIns="121917" bIns="60958">
            <a:spAutoFit/>
          </a:bodyPr>
          <a:lstStyle/>
          <a:p>
            <a:pPr eaLnBrk="1" hangingPunct="1">
              <a:buFont typeface="Arial" panose="020B0604020202020204" pitchFamily="34" charset="0"/>
              <a:buChar char="•"/>
            </a:pPr>
            <a:r>
              <a:rPr kumimoji="1" lang="zh-CN" altLang="en-US" sz="3600" b="1" dirty="0">
                <a:solidFill>
                  <a:srgbClr val="000066"/>
                </a:solidFill>
                <a:latin typeface="+mn-ea"/>
              </a:rPr>
              <a:t>稳态的实现</a:t>
            </a:r>
            <a:r>
              <a:rPr kumimoji="1" lang="en-US" altLang="zh-CN" sz="3600" b="1" dirty="0">
                <a:latin typeface="+mn-ea"/>
              </a:rPr>
              <a:t>:</a:t>
            </a:r>
            <a:endParaRPr kumimoji="1" lang="en-US" altLang="zh-CN" sz="3600" b="1" dirty="0">
              <a:latin typeface="+mn-ea"/>
            </a:endParaRPr>
          </a:p>
        </p:txBody>
      </p:sp>
      <p:sp>
        <p:nvSpPr>
          <p:cNvPr id="28678" name="Rectangle 16"/>
          <p:cNvSpPr>
            <a:spLocks noChangeArrowheads="1"/>
          </p:cNvSpPr>
          <p:nvPr/>
        </p:nvSpPr>
        <p:spPr bwMode="auto">
          <a:xfrm>
            <a:off x="284614" y="2682955"/>
            <a:ext cx="2847889" cy="677104"/>
          </a:xfrm>
          <a:prstGeom prst="rect">
            <a:avLst/>
          </a:prstGeom>
          <a:noFill/>
          <a:ln w="9525">
            <a:noFill/>
            <a:miter lim="800000"/>
          </a:ln>
        </p:spPr>
        <p:txBody>
          <a:bodyPr wrap="none" lIns="121917" tIns="60958" rIns="121917" bIns="60958">
            <a:spAutoFit/>
          </a:bodyPr>
          <a:lstStyle/>
          <a:p>
            <a:pPr eaLnBrk="1" hangingPunct="1">
              <a:buFont typeface="Arial" panose="020B0604020202020204" pitchFamily="34" charset="0"/>
              <a:buChar char="•"/>
            </a:pPr>
            <a:r>
              <a:rPr kumimoji="1" lang="zh-CN" altLang="en-US" sz="3600" b="1" dirty="0">
                <a:solidFill>
                  <a:srgbClr val="000066"/>
                </a:solidFill>
                <a:latin typeface="+mn-ea"/>
              </a:rPr>
              <a:t>稳态的意义</a:t>
            </a:r>
            <a:r>
              <a:rPr kumimoji="1" lang="en-US" altLang="zh-CN" sz="3600" b="1" dirty="0">
                <a:latin typeface="+mn-ea"/>
              </a:rPr>
              <a:t>:</a:t>
            </a:r>
            <a:endParaRPr kumimoji="1" lang="en-US" altLang="zh-CN" sz="36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5"/>
                                        </p:tgtEl>
                                        <p:attrNameLst>
                                          <p:attrName>style.visibility</p:attrName>
                                        </p:attrNameLst>
                                      </p:cBhvr>
                                      <p:to>
                                        <p:strVal val="visible"/>
                                      </p:to>
                                    </p:set>
                                    <p:anim calcmode="lin" valueType="num">
                                      <p:cBhvr additive="base">
                                        <p:cTn id="7" dur="500" fill="hold"/>
                                        <p:tgtEl>
                                          <p:spTgt spid="8205"/>
                                        </p:tgtEl>
                                        <p:attrNameLst>
                                          <p:attrName>ppt_x</p:attrName>
                                        </p:attrNameLst>
                                      </p:cBhvr>
                                      <p:tavLst>
                                        <p:tav tm="0">
                                          <p:val>
                                            <p:strVal val="0-#ppt_w/2"/>
                                          </p:val>
                                        </p:tav>
                                        <p:tav tm="100000">
                                          <p:val>
                                            <p:strVal val="#ppt_x"/>
                                          </p:val>
                                        </p:tav>
                                      </p:tavLst>
                                    </p:anim>
                                    <p:anim calcmode="lin" valueType="num">
                                      <p:cBhvr additive="base">
                                        <p:cTn id="8"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Effect transition="in" filter="slide(fromBottom)">
                                      <p:cBhvr>
                                        <p:cTn id="13"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utoUpdateAnimBg="0"/>
      <p:bldP spid="820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418379" y="169757"/>
            <a:ext cx="11521016" cy="674370"/>
          </a:xfrm>
          <a:prstGeom prst="rect">
            <a:avLst/>
          </a:prstGeom>
          <a:noFill/>
          <a:ln w="9525">
            <a:noFill/>
            <a:miter lim="800000"/>
          </a:ln>
        </p:spPr>
        <p:txBody>
          <a:bodyPr lIns="121917" tIns="60958" rIns="121917" bIns="60958">
            <a:spAutoFit/>
          </a:bodyPr>
          <a:lstStyle/>
          <a:p>
            <a:pPr eaLnBrk="1" hangingPunct="1">
              <a:spcBef>
                <a:spcPct val="50000"/>
              </a:spcBef>
              <a:defRPr/>
            </a:pPr>
            <a:r>
              <a:rPr kumimoji="1" lang="zh-CN" altLang="en-US" sz="3600" b="1" dirty="0">
                <a:latin typeface="+mj-ea"/>
                <a:ea typeface="+mj-ea"/>
              </a:rPr>
              <a:t>第四节    人体生理功能的调节方式</a:t>
            </a:r>
            <a:endParaRPr kumimoji="1" lang="zh-CN" altLang="en-US" sz="3600" b="1" dirty="0">
              <a:latin typeface="+mj-ea"/>
              <a:ea typeface="+mj-ea"/>
            </a:endParaRPr>
          </a:p>
        </p:txBody>
      </p:sp>
      <p:sp>
        <p:nvSpPr>
          <p:cNvPr id="29699" name="Text Box 3"/>
          <p:cNvSpPr txBox="1">
            <a:spLocks noChangeArrowheads="1"/>
          </p:cNvSpPr>
          <p:nvPr/>
        </p:nvSpPr>
        <p:spPr bwMode="auto">
          <a:xfrm>
            <a:off x="211666" y="846666"/>
            <a:ext cx="10870316" cy="4259624"/>
          </a:xfrm>
          <a:prstGeom prst="rect">
            <a:avLst/>
          </a:prstGeom>
          <a:noFill/>
          <a:ln w="9525">
            <a:noFill/>
            <a:miter lim="800000"/>
          </a:ln>
        </p:spPr>
        <p:txBody>
          <a:bodyPr wrap="square" lIns="121917" tIns="60958" rIns="121917" bIns="60958">
            <a:spAutoFit/>
          </a:bodyPr>
          <a:lstStyle/>
          <a:p>
            <a:pPr eaLnBrk="1" hangingPunct="1">
              <a:lnSpc>
                <a:spcPct val="140000"/>
              </a:lnSpc>
            </a:pPr>
            <a:r>
              <a:rPr kumimoji="1" lang="zh-CN" altLang="en-US" sz="3200" b="1" dirty="0">
                <a:latin typeface="+mn-ea"/>
              </a:rPr>
              <a:t>（一）神经调节</a:t>
            </a:r>
            <a:endParaRPr kumimoji="1" lang="zh-CN" altLang="en-US" sz="3200" b="1" dirty="0">
              <a:latin typeface="+mn-ea"/>
            </a:endParaRPr>
          </a:p>
          <a:p>
            <a:pPr eaLnBrk="1" hangingPunct="1">
              <a:lnSpc>
                <a:spcPct val="140000"/>
              </a:lnSpc>
            </a:pPr>
            <a:r>
              <a:rPr kumimoji="1" lang="zh-CN" altLang="en-US" sz="3200" b="1" dirty="0">
                <a:solidFill>
                  <a:srgbClr val="FF0000"/>
                </a:solidFill>
                <a:latin typeface="+mn-ea"/>
              </a:rPr>
              <a:t>神经调节</a:t>
            </a:r>
            <a:r>
              <a:rPr kumimoji="1" lang="zh-CN" altLang="en-US" sz="3200" b="1" dirty="0">
                <a:latin typeface="+mn-ea"/>
              </a:rPr>
              <a:t>：通过神经系统的活动对人体功能进行的调节。</a:t>
            </a:r>
            <a:endParaRPr kumimoji="1" lang="zh-CN" altLang="en-US" sz="3200" b="1" dirty="0">
              <a:latin typeface="+mn-ea"/>
            </a:endParaRPr>
          </a:p>
          <a:p>
            <a:pPr eaLnBrk="1" hangingPunct="1">
              <a:lnSpc>
                <a:spcPct val="140000"/>
              </a:lnSpc>
            </a:pPr>
            <a:r>
              <a:rPr kumimoji="1" lang="zh-CN" altLang="en-US" sz="3200" b="1" dirty="0">
                <a:solidFill>
                  <a:srgbClr val="FF0000"/>
                </a:solidFill>
                <a:latin typeface="+mn-ea"/>
              </a:rPr>
              <a:t>调节特点</a:t>
            </a:r>
            <a:r>
              <a:rPr kumimoji="1" lang="zh-CN" altLang="en-US" sz="3200" b="1" dirty="0">
                <a:latin typeface="+mn-ea"/>
              </a:rPr>
              <a:t>：快速、局限、准确、精确、协调</a:t>
            </a:r>
            <a:endParaRPr kumimoji="1" lang="zh-CN" altLang="en-US" sz="3200" b="1" dirty="0">
              <a:latin typeface="+mn-ea"/>
            </a:endParaRPr>
          </a:p>
          <a:p>
            <a:pPr eaLnBrk="1" hangingPunct="1">
              <a:lnSpc>
                <a:spcPct val="140000"/>
              </a:lnSpc>
            </a:pPr>
            <a:r>
              <a:rPr kumimoji="1" lang="zh-CN" altLang="en-US" sz="3200" b="1" dirty="0">
                <a:solidFill>
                  <a:srgbClr val="FF0000"/>
                </a:solidFill>
                <a:latin typeface="+mn-ea"/>
              </a:rPr>
              <a:t>调节基本方式</a:t>
            </a:r>
            <a:r>
              <a:rPr kumimoji="1" lang="zh-CN" altLang="en-US" sz="3200" b="1" dirty="0">
                <a:latin typeface="+mn-ea"/>
              </a:rPr>
              <a:t>：反射</a:t>
            </a:r>
            <a:endParaRPr kumimoji="1" lang="zh-CN" altLang="en-US" sz="3200" b="1" dirty="0">
              <a:latin typeface="+mn-ea"/>
            </a:endParaRPr>
          </a:p>
          <a:p>
            <a:pPr eaLnBrk="1" hangingPunct="1">
              <a:lnSpc>
                <a:spcPct val="140000"/>
              </a:lnSpc>
            </a:pPr>
            <a:r>
              <a:rPr kumimoji="1" lang="zh-CN" altLang="en-US" sz="3200" b="1" dirty="0">
                <a:solidFill>
                  <a:srgbClr val="FF0000"/>
                </a:solidFill>
                <a:latin typeface="+mn-ea"/>
              </a:rPr>
              <a:t>调节结构基础</a:t>
            </a:r>
            <a:r>
              <a:rPr kumimoji="1" lang="zh-CN" altLang="en-US" sz="3200" b="1" dirty="0">
                <a:latin typeface="+mn-ea"/>
              </a:rPr>
              <a:t>：反射弧 </a:t>
            </a:r>
            <a:endParaRPr kumimoji="1" lang="zh-CN" altLang="en-US" sz="3200" b="1" dirty="0">
              <a:latin typeface="+mn-ea"/>
            </a:endParaRPr>
          </a:p>
          <a:p>
            <a:pPr eaLnBrk="1" hangingPunct="1">
              <a:lnSpc>
                <a:spcPct val="140000"/>
              </a:lnSpc>
            </a:pPr>
            <a:r>
              <a:rPr kumimoji="1" lang="zh-CN" altLang="en-US" sz="3200" b="1" dirty="0">
                <a:solidFill>
                  <a:srgbClr val="FF0000"/>
                </a:solidFill>
                <a:latin typeface="+mn-ea"/>
              </a:rPr>
              <a:t>调节形式</a:t>
            </a:r>
            <a:r>
              <a:rPr kumimoji="1" lang="zh-CN" altLang="en-US" sz="3200" b="1" dirty="0">
                <a:latin typeface="+mn-ea"/>
              </a:rPr>
              <a:t> ：条件反射、非条件反射</a:t>
            </a:r>
            <a:endParaRPr kumimoji="1" lang="zh-CN" altLang="en-US" sz="3200" b="1" dirty="0">
              <a:latin typeface="+mn-ea"/>
            </a:endParaRPr>
          </a:p>
        </p:txBody>
      </p:sp>
      <p:pic>
        <p:nvPicPr>
          <p:cNvPr id="29700" name="Picture 11" descr="02-反射弧模式图 "/>
          <p:cNvPicPr>
            <a:picLocks noChangeAspect="1" noChangeArrowheads="1"/>
          </p:cNvPicPr>
          <p:nvPr/>
        </p:nvPicPr>
        <p:blipFill>
          <a:blip r:embed="rId1" cstate="print"/>
          <a:srcRect l="2692" t="716" r="2846" b="10233"/>
          <a:stretch>
            <a:fillRect/>
          </a:stretch>
        </p:blipFill>
        <p:spPr bwMode="auto">
          <a:xfrm>
            <a:off x="8557147" y="2571751"/>
            <a:ext cx="3634854" cy="4286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17600" y="914400"/>
            <a:ext cx="7315200" cy="1459626"/>
          </a:xfrm>
          <a:prstGeom prst="rect">
            <a:avLst/>
          </a:prstGeom>
          <a:noFill/>
          <a:ln w="9525">
            <a:noFill/>
            <a:miter lim="800000"/>
          </a:ln>
        </p:spPr>
        <p:txBody>
          <a:bodyPr lIns="121917" tIns="60958" rIns="121917" bIns="60958">
            <a:spAutoFit/>
          </a:bodyPr>
          <a:lstStyle/>
          <a:p>
            <a:pPr lvl="1" eaLnBrk="1" hangingPunct="1">
              <a:lnSpc>
                <a:spcPct val="105000"/>
              </a:lnSpc>
              <a:spcBef>
                <a:spcPct val="20000"/>
              </a:spcBef>
            </a:pPr>
            <a:endParaRPr kumimoji="1" lang="en-US" altLang="zh-CN" sz="3700" b="1" dirty="0">
              <a:latin typeface="楷体_GB2312" pitchFamily="49" charset="-122"/>
              <a:ea typeface="楷体_GB2312" pitchFamily="49" charset="-122"/>
            </a:endParaRPr>
          </a:p>
          <a:p>
            <a:pPr eaLnBrk="1" hangingPunct="1">
              <a:spcBef>
                <a:spcPct val="50000"/>
              </a:spcBef>
            </a:pPr>
            <a:endParaRPr kumimoji="1" lang="en-US" altLang="zh-CN" sz="3200" dirty="0">
              <a:latin typeface="Times New Roman" panose="02020603050405020304" pitchFamily="18" charset="0"/>
            </a:endParaRPr>
          </a:p>
        </p:txBody>
      </p:sp>
      <p:sp>
        <p:nvSpPr>
          <p:cNvPr id="30723" name="Text Box 3"/>
          <p:cNvSpPr txBox="1">
            <a:spLocks noChangeArrowheads="1"/>
          </p:cNvSpPr>
          <p:nvPr/>
        </p:nvSpPr>
        <p:spPr bwMode="auto">
          <a:xfrm>
            <a:off x="308970" y="1061842"/>
            <a:ext cx="11277600" cy="2006699"/>
          </a:xfrm>
          <a:prstGeom prst="rect">
            <a:avLst/>
          </a:prstGeom>
          <a:noFill/>
          <a:ln w="9525">
            <a:noFill/>
            <a:miter lim="800000"/>
          </a:ln>
        </p:spPr>
        <p:txBody>
          <a:bodyPr lIns="121917" tIns="60958" rIns="121917" bIns="60958">
            <a:spAutoFit/>
          </a:bodyPr>
          <a:lstStyle/>
          <a:p>
            <a:pPr algn="just" eaLnBrk="1" hangingPunct="1">
              <a:spcBef>
                <a:spcPct val="20000"/>
              </a:spcBef>
            </a:pPr>
            <a:r>
              <a:rPr kumimoji="1" lang="zh-CN" altLang="en-US" sz="3600" b="1" dirty="0" smtClean="0">
                <a:solidFill>
                  <a:srgbClr val="FF0000"/>
                </a:solidFill>
                <a:latin typeface="+mn-ea"/>
              </a:rPr>
              <a:t>体</a:t>
            </a:r>
            <a:r>
              <a:rPr kumimoji="1" lang="zh-CN" altLang="en-US" sz="3600" b="1" dirty="0">
                <a:solidFill>
                  <a:srgbClr val="FF0000"/>
                </a:solidFill>
                <a:latin typeface="+mn-ea"/>
              </a:rPr>
              <a:t>液调节</a:t>
            </a:r>
            <a:r>
              <a:rPr kumimoji="1" lang="zh-CN" altLang="en-US" sz="3600" b="1" dirty="0">
                <a:latin typeface="+mn-ea"/>
              </a:rPr>
              <a:t>：某些特殊的化学物质通过体液途径对人体功能进行的调节。</a:t>
            </a:r>
            <a:endParaRPr kumimoji="1" lang="zh-CN" altLang="en-US" sz="3600" b="1" dirty="0">
              <a:latin typeface="+mn-ea"/>
            </a:endParaRPr>
          </a:p>
          <a:p>
            <a:pPr algn="just" eaLnBrk="1" hangingPunct="1">
              <a:lnSpc>
                <a:spcPct val="120000"/>
              </a:lnSpc>
              <a:spcBef>
                <a:spcPct val="20000"/>
              </a:spcBef>
            </a:pPr>
            <a:r>
              <a:rPr kumimoji="1" lang="zh-CN" altLang="en-US" sz="3600" b="1" dirty="0">
                <a:solidFill>
                  <a:srgbClr val="FF0000"/>
                </a:solidFill>
                <a:latin typeface="+mn-ea"/>
              </a:rPr>
              <a:t>调节特点</a:t>
            </a:r>
            <a:r>
              <a:rPr kumimoji="1" lang="zh-CN" altLang="en-US" sz="3600" b="1" dirty="0">
                <a:latin typeface="+mn-ea"/>
              </a:rPr>
              <a:t>：缓慢、广泛、持久  </a:t>
            </a:r>
            <a:endParaRPr kumimoji="1" lang="zh-CN" altLang="en-US" sz="3600" b="1" dirty="0">
              <a:latin typeface="+mn-ea"/>
            </a:endParaRPr>
          </a:p>
        </p:txBody>
      </p:sp>
      <p:sp>
        <p:nvSpPr>
          <p:cNvPr id="30724" name="Text Box 4"/>
          <p:cNvSpPr txBox="1">
            <a:spLocks noChangeArrowheads="1"/>
          </p:cNvSpPr>
          <p:nvPr/>
        </p:nvSpPr>
        <p:spPr bwMode="auto">
          <a:xfrm>
            <a:off x="273428" y="3144734"/>
            <a:ext cx="11741151" cy="696384"/>
          </a:xfrm>
          <a:prstGeom prst="rect">
            <a:avLst/>
          </a:prstGeom>
          <a:noFill/>
          <a:ln w="9525">
            <a:noFill/>
            <a:miter lim="800000"/>
          </a:ln>
        </p:spPr>
        <p:txBody>
          <a:bodyPr lIns="121917" tIns="60958" rIns="121917" bIns="60958">
            <a:spAutoFit/>
          </a:bodyPr>
          <a:lstStyle/>
          <a:p>
            <a:pPr algn="just" eaLnBrk="1" hangingPunct="1">
              <a:spcBef>
                <a:spcPct val="20000"/>
              </a:spcBef>
            </a:pPr>
            <a:r>
              <a:rPr kumimoji="1" lang="zh-CN" altLang="en-US" sz="3700" b="1" dirty="0">
                <a:solidFill>
                  <a:srgbClr val="FF0000"/>
                </a:solidFill>
                <a:latin typeface="+mn-ea"/>
              </a:rPr>
              <a:t>调节方式</a:t>
            </a:r>
            <a:r>
              <a:rPr kumimoji="1" lang="zh-CN" altLang="en-US" sz="3700" b="1" dirty="0">
                <a:latin typeface="+mn-ea"/>
              </a:rPr>
              <a:t>：激素（有的是神经调节的一个延长部分）</a:t>
            </a:r>
            <a:endParaRPr kumimoji="1" lang="zh-CN" altLang="en-US" sz="3700" b="1" dirty="0">
              <a:latin typeface="+mn-ea"/>
            </a:endParaRPr>
          </a:p>
        </p:txBody>
      </p:sp>
      <p:sp>
        <p:nvSpPr>
          <p:cNvPr id="6" name="矩形 5"/>
          <p:cNvSpPr/>
          <p:nvPr/>
        </p:nvSpPr>
        <p:spPr>
          <a:xfrm>
            <a:off x="1064526" y="356482"/>
            <a:ext cx="4425144" cy="646331"/>
          </a:xfrm>
          <a:prstGeom prst="rect">
            <a:avLst/>
          </a:prstGeom>
        </p:spPr>
        <p:txBody>
          <a:bodyPr wrap="square">
            <a:spAutoFit/>
          </a:bodyPr>
          <a:lstStyle/>
          <a:p>
            <a:pPr lvl="0" algn="just">
              <a:spcBef>
                <a:spcPct val="20000"/>
              </a:spcBef>
            </a:pPr>
            <a:r>
              <a:rPr kumimoji="1" lang="zh-CN" altLang="en-US" sz="3600" b="1" dirty="0" smtClean="0">
                <a:solidFill>
                  <a:srgbClr val="000000"/>
                </a:solidFill>
                <a:latin typeface="微软雅黑" panose="020B0503020204020204" charset="-122"/>
              </a:rPr>
              <a:t>（二）体液调节</a:t>
            </a:r>
            <a:endParaRPr kumimoji="1" lang="zh-CN" altLang="en-US" sz="3600" b="1" dirty="0">
              <a:solidFill>
                <a:srgbClr val="000000"/>
              </a:solidFill>
              <a:latin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爆炸形 2 36"/>
          <p:cNvSpPr/>
          <p:nvPr/>
        </p:nvSpPr>
        <p:spPr>
          <a:xfrm>
            <a:off x="3636010" y="3108960"/>
            <a:ext cx="5593080" cy="3361690"/>
          </a:xfrm>
          <a:prstGeom prst="irregularSeal2">
            <a:avLst/>
          </a:prstGeom>
          <a:gradFill>
            <a:gsLst>
              <a:gs pos="0">
                <a:srgbClr val="FBFB11"/>
              </a:gs>
              <a:gs pos="100000">
                <a:srgbClr val="838309"/>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1339215" y="341630"/>
            <a:ext cx="10181590" cy="687070"/>
          </a:xfrm>
        </p:spPr>
        <p:txBody>
          <a:bodyPr>
            <a:normAutofit fontScale="90000"/>
          </a:bodyPr>
          <a:p>
            <a:r>
              <a:rPr lang="zh-CN" altLang="en-US"/>
              <a:t>一、生理学的任务和性质</a:t>
            </a:r>
            <a:endParaRPr lang="zh-CN" altLang="en-US"/>
          </a:p>
        </p:txBody>
      </p:sp>
      <p:sp>
        <p:nvSpPr>
          <p:cNvPr id="3" name="页脚占位符 2"/>
          <p:cNvSpPr>
            <a:spLocks noGrp="1"/>
          </p:cNvSpPr>
          <p:nvPr>
            <p:ph type="ftr" sz="quarter" idx="11"/>
          </p:nvPr>
        </p:nvSpPr>
        <p:spPr/>
        <p:txBody>
          <a:bodyPr/>
          <a:p>
            <a:r>
              <a:rPr lang="zh-CN" altLang="en-US" dirty="0"/>
              <a:t>请修改这里的课程名称</a:t>
            </a:r>
            <a:endParaRPr lang="zh-CN" altLang="en-US" dirty="0"/>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87705" y="1082675"/>
            <a:ext cx="9202422" cy="3194050"/>
            <a:chOff x="673100" y="1130300"/>
            <a:chExt cx="13599010" cy="3194050"/>
          </a:xfrm>
        </p:grpSpPr>
        <p:grpSp>
          <p:nvGrpSpPr>
            <p:cNvPr id="6" name="í$ḻïḓé"/>
            <p:cNvGrpSpPr/>
            <p:nvPr/>
          </p:nvGrpSpPr>
          <p:grpSpPr>
            <a:xfrm>
              <a:off x="1769478" y="3156452"/>
              <a:ext cx="545098" cy="545096"/>
              <a:chOff x="1678604" y="2702157"/>
              <a:chExt cx="726845" cy="726843"/>
            </a:xfrm>
          </p:grpSpPr>
          <p:sp>
            <p:nvSpPr>
              <p:cNvPr id="23" name="íSlidè"/>
              <p:cNvSpPr/>
              <p:nvPr/>
            </p:nvSpPr>
            <p:spPr>
              <a:xfrm>
                <a:off x="1678604" y="2702157"/>
                <a:ext cx="726845" cy="72684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5" name="í$ḷîdé"/>
              <p:cNvSpPr/>
              <p:nvPr/>
            </p:nvSpPr>
            <p:spPr>
              <a:xfrm>
                <a:off x="1850910" y="2829720"/>
                <a:ext cx="382232" cy="471718"/>
              </a:xfrm>
              <a:custGeom>
                <a:avLst/>
                <a:gdLst>
                  <a:gd name="connsiteX0" fmla="*/ 35879 w 485081"/>
                  <a:gd name="connsiteY0" fmla="*/ 269773 h 598645"/>
                  <a:gd name="connsiteX1" fmla="*/ 35879 w 485081"/>
                  <a:gd name="connsiteY1" fmla="*/ 468960 h 598645"/>
                  <a:gd name="connsiteX2" fmla="*/ 206662 w 485081"/>
                  <a:gd name="connsiteY2" fmla="*/ 544908 h 598645"/>
                  <a:gd name="connsiteX3" fmla="*/ 206662 w 485081"/>
                  <a:gd name="connsiteY3" fmla="*/ 345722 h 598645"/>
                  <a:gd name="connsiteX4" fmla="*/ 142080 w 485081"/>
                  <a:gd name="connsiteY4" fmla="*/ 150835 h 598645"/>
                  <a:gd name="connsiteX5" fmla="*/ 143515 w 485081"/>
                  <a:gd name="connsiteY5" fmla="*/ 153701 h 598645"/>
                  <a:gd name="connsiteX6" fmla="*/ 170783 w 485081"/>
                  <a:gd name="connsiteY6" fmla="*/ 169464 h 598645"/>
                  <a:gd name="connsiteX7" fmla="*/ 188005 w 485081"/>
                  <a:gd name="connsiteY7" fmla="*/ 169464 h 598645"/>
                  <a:gd name="connsiteX8" fmla="*/ 188005 w 485081"/>
                  <a:gd name="connsiteY8" fmla="*/ 226784 h 598645"/>
                  <a:gd name="connsiteX9" fmla="*/ 221013 w 485081"/>
                  <a:gd name="connsiteY9" fmla="*/ 259743 h 598645"/>
                  <a:gd name="connsiteX10" fmla="*/ 264068 w 485081"/>
                  <a:gd name="connsiteY10" fmla="*/ 259743 h 598645"/>
                  <a:gd name="connsiteX11" fmla="*/ 295641 w 485081"/>
                  <a:gd name="connsiteY11" fmla="*/ 226784 h 598645"/>
                  <a:gd name="connsiteX12" fmla="*/ 295641 w 485081"/>
                  <a:gd name="connsiteY12" fmla="*/ 169464 h 598645"/>
                  <a:gd name="connsiteX13" fmla="*/ 312863 w 485081"/>
                  <a:gd name="connsiteY13" fmla="*/ 169464 h 598645"/>
                  <a:gd name="connsiteX14" fmla="*/ 341566 w 485081"/>
                  <a:gd name="connsiteY14" fmla="*/ 153701 h 598645"/>
                  <a:gd name="connsiteX15" fmla="*/ 343001 w 485081"/>
                  <a:gd name="connsiteY15" fmla="*/ 150835 h 598645"/>
                  <a:gd name="connsiteX16" fmla="*/ 475035 w 485081"/>
                  <a:gd name="connsiteY16" fmla="*/ 209588 h 598645"/>
                  <a:gd name="connsiteX17" fmla="*/ 485081 w 485081"/>
                  <a:gd name="connsiteY17" fmla="*/ 225351 h 598645"/>
                  <a:gd name="connsiteX18" fmla="*/ 485081 w 485081"/>
                  <a:gd name="connsiteY18" fmla="*/ 481857 h 598645"/>
                  <a:gd name="connsiteX19" fmla="*/ 475035 w 485081"/>
                  <a:gd name="connsiteY19" fmla="*/ 496186 h 598645"/>
                  <a:gd name="connsiteX20" fmla="*/ 248281 w 485081"/>
                  <a:gd name="connsiteY20" fmla="*/ 596496 h 598645"/>
                  <a:gd name="connsiteX21" fmla="*/ 235365 w 485081"/>
                  <a:gd name="connsiteY21" fmla="*/ 596496 h 598645"/>
                  <a:gd name="connsiteX22" fmla="*/ 8611 w 485081"/>
                  <a:gd name="connsiteY22" fmla="*/ 496186 h 598645"/>
                  <a:gd name="connsiteX23" fmla="*/ 0 w 485081"/>
                  <a:gd name="connsiteY23" fmla="*/ 481857 h 598645"/>
                  <a:gd name="connsiteX24" fmla="*/ 0 w 485081"/>
                  <a:gd name="connsiteY24" fmla="*/ 225351 h 598645"/>
                  <a:gd name="connsiteX25" fmla="*/ 8611 w 485081"/>
                  <a:gd name="connsiteY25" fmla="*/ 209588 h 598645"/>
                  <a:gd name="connsiteX26" fmla="*/ 241824 w 485081"/>
                  <a:gd name="connsiteY26" fmla="*/ 0 h 598645"/>
                  <a:gd name="connsiteX27" fmla="*/ 254021 w 485081"/>
                  <a:gd name="connsiteY27" fmla="*/ 7519 h 598645"/>
                  <a:gd name="connsiteX28" fmla="*/ 325771 w 485081"/>
                  <a:gd name="connsiteY28" fmla="*/ 130681 h 598645"/>
                  <a:gd name="connsiteX29" fmla="*/ 312856 w 485081"/>
                  <a:gd name="connsiteY29" fmla="*/ 152163 h 598645"/>
                  <a:gd name="connsiteX30" fmla="*/ 276981 w 485081"/>
                  <a:gd name="connsiteY30" fmla="*/ 152163 h 598645"/>
                  <a:gd name="connsiteX31" fmla="*/ 276981 w 485081"/>
                  <a:gd name="connsiteY31" fmla="*/ 226633 h 598645"/>
                  <a:gd name="connsiteX32" fmla="*/ 264066 w 485081"/>
                  <a:gd name="connsiteY32" fmla="*/ 240954 h 598645"/>
                  <a:gd name="connsiteX33" fmla="*/ 221016 w 485081"/>
                  <a:gd name="connsiteY33" fmla="*/ 240954 h 598645"/>
                  <a:gd name="connsiteX34" fmla="*/ 206666 w 485081"/>
                  <a:gd name="connsiteY34" fmla="*/ 226633 h 598645"/>
                  <a:gd name="connsiteX35" fmla="*/ 206666 w 485081"/>
                  <a:gd name="connsiteY35" fmla="*/ 152163 h 598645"/>
                  <a:gd name="connsiteX36" fmla="*/ 170791 w 485081"/>
                  <a:gd name="connsiteY36" fmla="*/ 152163 h 598645"/>
                  <a:gd name="connsiteX37" fmla="*/ 159311 w 485081"/>
                  <a:gd name="connsiteY37" fmla="*/ 130681 h 598645"/>
                  <a:gd name="connsiteX38" fmla="*/ 229626 w 485081"/>
                  <a:gd name="connsiteY38" fmla="*/ 7519 h 598645"/>
                  <a:gd name="connsiteX39" fmla="*/ 241824 w 485081"/>
                  <a:gd name="connsiteY39" fmla="*/ 0 h 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081" h="598645">
                    <a:moveTo>
                      <a:pt x="35879" y="269773"/>
                    </a:moveTo>
                    <a:lnTo>
                      <a:pt x="35879" y="468960"/>
                    </a:lnTo>
                    <a:lnTo>
                      <a:pt x="206662" y="544908"/>
                    </a:lnTo>
                    <a:lnTo>
                      <a:pt x="206662" y="345722"/>
                    </a:lnTo>
                    <a:close/>
                    <a:moveTo>
                      <a:pt x="142080" y="150835"/>
                    </a:moveTo>
                    <a:cubicBezTo>
                      <a:pt x="142080" y="150835"/>
                      <a:pt x="142080" y="152268"/>
                      <a:pt x="143515" y="153701"/>
                    </a:cubicBezTo>
                    <a:cubicBezTo>
                      <a:pt x="149256" y="163732"/>
                      <a:pt x="159302" y="169464"/>
                      <a:pt x="170783" y="169464"/>
                    </a:cubicBezTo>
                    <a:lnTo>
                      <a:pt x="188005" y="169464"/>
                    </a:lnTo>
                    <a:lnTo>
                      <a:pt x="188005" y="226784"/>
                    </a:lnTo>
                    <a:cubicBezTo>
                      <a:pt x="188005" y="245413"/>
                      <a:pt x="202356" y="259743"/>
                      <a:pt x="221013" y="259743"/>
                    </a:cubicBezTo>
                    <a:lnTo>
                      <a:pt x="264068" y="259743"/>
                    </a:lnTo>
                    <a:cubicBezTo>
                      <a:pt x="281290" y="259743"/>
                      <a:pt x="295641" y="245413"/>
                      <a:pt x="295641" y="226784"/>
                    </a:cubicBezTo>
                    <a:lnTo>
                      <a:pt x="295641" y="169464"/>
                    </a:lnTo>
                    <a:lnTo>
                      <a:pt x="312863" y="169464"/>
                    </a:lnTo>
                    <a:cubicBezTo>
                      <a:pt x="324344" y="169464"/>
                      <a:pt x="335825" y="163732"/>
                      <a:pt x="341566" y="153701"/>
                    </a:cubicBezTo>
                    <a:cubicBezTo>
                      <a:pt x="341566" y="152268"/>
                      <a:pt x="341566" y="150835"/>
                      <a:pt x="343001" y="150835"/>
                    </a:cubicBezTo>
                    <a:lnTo>
                      <a:pt x="475035" y="209588"/>
                    </a:lnTo>
                    <a:cubicBezTo>
                      <a:pt x="480776" y="212454"/>
                      <a:pt x="485081" y="218186"/>
                      <a:pt x="485081" y="225351"/>
                    </a:cubicBezTo>
                    <a:lnTo>
                      <a:pt x="485081" y="481857"/>
                    </a:lnTo>
                    <a:cubicBezTo>
                      <a:pt x="485081" y="487589"/>
                      <a:pt x="480776" y="493320"/>
                      <a:pt x="475035" y="496186"/>
                    </a:cubicBezTo>
                    <a:lnTo>
                      <a:pt x="248281" y="596496"/>
                    </a:lnTo>
                    <a:cubicBezTo>
                      <a:pt x="243976" y="599362"/>
                      <a:pt x="239670" y="599362"/>
                      <a:pt x="235365" y="596496"/>
                    </a:cubicBezTo>
                    <a:lnTo>
                      <a:pt x="8611" y="496186"/>
                    </a:lnTo>
                    <a:cubicBezTo>
                      <a:pt x="2870" y="493320"/>
                      <a:pt x="0" y="487589"/>
                      <a:pt x="0" y="481857"/>
                    </a:cubicBezTo>
                    <a:lnTo>
                      <a:pt x="0" y="225351"/>
                    </a:lnTo>
                    <a:cubicBezTo>
                      <a:pt x="0" y="218186"/>
                      <a:pt x="2870" y="212454"/>
                      <a:pt x="8611" y="209588"/>
                    </a:cubicBezTo>
                    <a:close/>
                    <a:moveTo>
                      <a:pt x="241824" y="0"/>
                    </a:moveTo>
                    <a:cubicBezTo>
                      <a:pt x="246487" y="0"/>
                      <a:pt x="251151" y="2507"/>
                      <a:pt x="254021" y="7519"/>
                    </a:cubicBezTo>
                    <a:lnTo>
                      <a:pt x="325771" y="130681"/>
                    </a:lnTo>
                    <a:cubicBezTo>
                      <a:pt x="331511" y="139274"/>
                      <a:pt x="324336" y="152163"/>
                      <a:pt x="312856" y="152163"/>
                    </a:cubicBezTo>
                    <a:lnTo>
                      <a:pt x="276981" y="152163"/>
                    </a:lnTo>
                    <a:lnTo>
                      <a:pt x="276981" y="226633"/>
                    </a:lnTo>
                    <a:cubicBezTo>
                      <a:pt x="276981" y="235226"/>
                      <a:pt x="271241" y="240954"/>
                      <a:pt x="264066" y="240954"/>
                    </a:cubicBezTo>
                    <a:lnTo>
                      <a:pt x="221016" y="240954"/>
                    </a:lnTo>
                    <a:cubicBezTo>
                      <a:pt x="212406" y="240954"/>
                      <a:pt x="206666" y="235226"/>
                      <a:pt x="206666" y="226633"/>
                    </a:cubicBezTo>
                    <a:lnTo>
                      <a:pt x="206666" y="152163"/>
                    </a:lnTo>
                    <a:lnTo>
                      <a:pt x="170791" y="152163"/>
                    </a:lnTo>
                    <a:cubicBezTo>
                      <a:pt x="160746" y="152163"/>
                      <a:pt x="153571" y="139274"/>
                      <a:pt x="159311" y="130681"/>
                    </a:cubicBezTo>
                    <a:lnTo>
                      <a:pt x="229626" y="7519"/>
                    </a:lnTo>
                    <a:cubicBezTo>
                      <a:pt x="232496" y="2507"/>
                      <a:pt x="237160" y="0"/>
                      <a:pt x="241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7" name="îṣḷíḑè"/>
            <p:cNvGrpSpPr/>
            <p:nvPr/>
          </p:nvGrpSpPr>
          <p:grpSpPr>
            <a:xfrm>
              <a:off x="673100" y="1617493"/>
              <a:ext cx="13599010" cy="2706857"/>
              <a:chOff x="759341" y="1426498"/>
              <a:chExt cx="13510782" cy="3628882"/>
            </a:xfrm>
          </p:grpSpPr>
          <p:grpSp>
            <p:nvGrpSpPr>
              <p:cNvPr id="56" name="ïś1îḍe"/>
              <p:cNvGrpSpPr/>
              <p:nvPr/>
            </p:nvGrpSpPr>
            <p:grpSpPr>
              <a:xfrm>
                <a:off x="759341" y="1426498"/>
                <a:ext cx="13510782" cy="3628882"/>
                <a:chOff x="1267063" y="1572738"/>
                <a:chExt cx="12254153" cy="3291363"/>
              </a:xfrm>
            </p:grpSpPr>
            <p:sp>
              <p:nvSpPr>
                <p:cNvPr id="8" name="i$ļidê"/>
                <p:cNvSpPr/>
                <p:nvPr/>
              </p:nvSpPr>
              <p:spPr>
                <a:xfrm>
                  <a:off x="1267063" y="4211672"/>
                  <a:ext cx="2280103" cy="65235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íṧḻîde"/>
                <p:cNvSpPr/>
                <p:nvPr/>
              </p:nvSpPr>
              <p:spPr>
                <a:xfrm>
                  <a:off x="3857136" y="3559317"/>
                  <a:ext cx="2019480" cy="65235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ís1îḑé"/>
                <p:cNvSpPr/>
                <p:nvPr/>
              </p:nvSpPr>
              <p:spPr>
                <a:xfrm>
                  <a:off x="6301917" y="2907041"/>
                  <a:ext cx="2019480" cy="65235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iṩļïḓé"/>
                <p:cNvSpPr/>
                <p:nvPr/>
              </p:nvSpPr>
              <p:spPr>
                <a:xfrm>
                  <a:off x="11241113" y="1584332"/>
                  <a:ext cx="2280103" cy="65235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iśḷîdè"/>
                <p:cNvSpPr/>
                <p:nvPr/>
              </p:nvSpPr>
              <p:spPr>
                <a:xfrm flipV="1">
                  <a:off x="8321397" y="2254531"/>
                  <a:ext cx="438781" cy="1304862"/>
                </a:xfrm>
                <a:custGeom>
                  <a:avLst/>
                  <a:gdLst>
                    <a:gd name="connsiteX0" fmla="*/ 962026 w 962026"/>
                    <a:gd name="connsiteY0" fmla="*/ 1924050 h 1924050"/>
                    <a:gd name="connsiteX1" fmla="*/ 962026 w 962026"/>
                    <a:gd name="connsiteY1" fmla="*/ 962025 h 1924050"/>
                    <a:gd name="connsiteX2" fmla="*/ 962025 w 962026"/>
                    <a:gd name="connsiteY2" fmla="*/ 962025 h 1924050"/>
                    <a:gd name="connsiteX3" fmla="*/ 0 w 962026"/>
                    <a:gd name="connsiteY3" fmla="*/ 0 h 1924050"/>
                    <a:gd name="connsiteX4" fmla="*/ 0 w 962026"/>
                    <a:gd name="connsiteY4" fmla="*/ 962025 h 1924050"/>
                    <a:gd name="connsiteX5" fmla="*/ 1 w 962026"/>
                    <a:gd name="connsiteY5" fmla="*/ 962025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026" h="1924050">
                      <a:moveTo>
                        <a:pt x="962026" y="1924050"/>
                      </a:moveTo>
                      <a:lnTo>
                        <a:pt x="962026" y="962025"/>
                      </a:lnTo>
                      <a:lnTo>
                        <a:pt x="962025" y="962025"/>
                      </a:lnTo>
                      <a:lnTo>
                        <a:pt x="0" y="0"/>
                      </a:lnTo>
                      <a:lnTo>
                        <a:pt x="0" y="962025"/>
                      </a:lnTo>
                      <a:lnTo>
                        <a:pt x="1" y="9620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 name="îṩ1îḓè"/>
                <p:cNvSpPr/>
                <p:nvPr/>
              </p:nvSpPr>
              <p:spPr>
                <a:xfrm flipV="1">
                  <a:off x="5863136" y="2906884"/>
                  <a:ext cx="438781" cy="1304862"/>
                </a:xfrm>
                <a:custGeom>
                  <a:avLst/>
                  <a:gdLst>
                    <a:gd name="connsiteX0" fmla="*/ 962026 w 962026"/>
                    <a:gd name="connsiteY0" fmla="*/ 1924050 h 1924050"/>
                    <a:gd name="connsiteX1" fmla="*/ 962026 w 962026"/>
                    <a:gd name="connsiteY1" fmla="*/ 962025 h 1924050"/>
                    <a:gd name="connsiteX2" fmla="*/ 962025 w 962026"/>
                    <a:gd name="connsiteY2" fmla="*/ 962025 h 1924050"/>
                    <a:gd name="connsiteX3" fmla="*/ 0 w 962026"/>
                    <a:gd name="connsiteY3" fmla="*/ 0 h 1924050"/>
                    <a:gd name="connsiteX4" fmla="*/ 0 w 962026"/>
                    <a:gd name="connsiteY4" fmla="*/ 962025 h 1924050"/>
                    <a:gd name="connsiteX5" fmla="*/ 1 w 962026"/>
                    <a:gd name="connsiteY5" fmla="*/ 962025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026" h="1924050">
                      <a:moveTo>
                        <a:pt x="962026" y="1924050"/>
                      </a:moveTo>
                      <a:lnTo>
                        <a:pt x="962026" y="962025"/>
                      </a:lnTo>
                      <a:lnTo>
                        <a:pt x="962025" y="962025"/>
                      </a:lnTo>
                      <a:lnTo>
                        <a:pt x="0" y="0"/>
                      </a:lnTo>
                      <a:lnTo>
                        <a:pt x="0" y="962025"/>
                      </a:lnTo>
                      <a:lnTo>
                        <a:pt x="1" y="9620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 name="ïṩľïḓé"/>
                <p:cNvSpPr/>
                <p:nvPr/>
              </p:nvSpPr>
              <p:spPr>
                <a:xfrm flipV="1">
                  <a:off x="3431835" y="3559239"/>
                  <a:ext cx="438781" cy="1304862"/>
                </a:xfrm>
                <a:custGeom>
                  <a:avLst/>
                  <a:gdLst>
                    <a:gd name="connsiteX0" fmla="*/ 962026 w 962026"/>
                    <a:gd name="connsiteY0" fmla="*/ 1924050 h 1924050"/>
                    <a:gd name="connsiteX1" fmla="*/ 962026 w 962026"/>
                    <a:gd name="connsiteY1" fmla="*/ 962025 h 1924050"/>
                    <a:gd name="connsiteX2" fmla="*/ 962025 w 962026"/>
                    <a:gd name="connsiteY2" fmla="*/ 962025 h 1924050"/>
                    <a:gd name="connsiteX3" fmla="*/ 0 w 962026"/>
                    <a:gd name="connsiteY3" fmla="*/ 0 h 1924050"/>
                    <a:gd name="connsiteX4" fmla="*/ 0 w 962026"/>
                    <a:gd name="connsiteY4" fmla="*/ 962025 h 1924050"/>
                    <a:gd name="connsiteX5" fmla="*/ 1 w 962026"/>
                    <a:gd name="connsiteY5" fmla="*/ 962025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026" h="1924050">
                      <a:moveTo>
                        <a:pt x="962026" y="1924050"/>
                      </a:moveTo>
                      <a:lnTo>
                        <a:pt x="962026" y="962025"/>
                      </a:lnTo>
                      <a:lnTo>
                        <a:pt x="962025" y="962025"/>
                      </a:lnTo>
                      <a:lnTo>
                        <a:pt x="0" y="0"/>
                      </a:lnTo>
                      <a:lnTo>
                        <a:pt x="0" y="962025"/>
                      </a:lnTo>
                      <a:lnTo>
                        <a:pt x="1" y="9620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îṣḻiḑê"/>
                <p:cNvSpPr/>
                <p:nvPr/>
              </p:nvSpPr>
              <p:spPr>
                <a:xfrm>
                  <a:off x="2147998" y="4211672"/>
                  <a:ext cx="1283837" cy="65235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išļiḍé"/>
                <p:cNvSpPr/>
                <p:nvPr/>
              </p:nvSpPr>
              <p:spPr>
                <a:xfrm>
                  <a:off x="11250420" y="1572738"/>
                  <a:ext cx="1071182" cy="65235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39" name="i$ľiďé"/>
              <p:cNvSpPr txBox="1"/>
              <p:nvPr/>
            </p:nvSpPr>
            <p:spPr bwMode="auto">
              <a:xfrm>
                <a:off x="871829" y="4335964"/>
                <a:ext cx="2288943" cy="71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p>
                <a:pPr algn="ctr" eaLnBrk="1" hangingPunct="1">
                  <a:spcBef>
                    <a:spcPct val="0"/>
                  </a:spcBef>
                  <a:buFontTx/>
                  <a:buNone/>
                </a:pPr>
                <a:r>
                  <a:rPr lang="zh-CN" altLang="en-US" sz="1800" b="1"/>
                  <a:t>细胞</a:t>
                </a:r>
                <a:endParaRPr lang="zh-CN" altLang="en-US" sz="1800" b="1"/>
              </a:p>
            </p:txBody>
          </p:sp>
          <p:sp>
            <p:nvSpPr>
              <p:cNvPr id="40" name="iŝḷîdé"/>
              <p:cNvSpPr txBox="1"/>
              <p:nvPr/>
            </p:nvSpPr>
            <p:spPr bwMode="auto">
              <a:xfrm>
                <a:off x="3615019" y="3623062"/>
                <a:ext cx="2211710" cy="71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p>
                <a:pPr algn="ctr" eaLnBrk="1" hangingPunct="1">
                  <a:spcBef>
                    <a:spcPct val="0"/>
                  </a:spcBef>
                  <a:buFontTx/>
                  <a:buNone/>
                </a:pPr>
                <a:r>
                  <a:rPr lang="zh-CN" altLang="en-US" sz="1800" b="1"/>
                  <a:t>组织</a:t>
                </a:r>
                <a:endParaRPr lang="zh-CN" altLang="en-US" sz="1800" b="1"/>
              </a:p>
            </p:txBody>
          </p:sp>
          <p:sp>
            <p:nvSpPr>
              <p:cNvPr id="51" name="iṧľïḓe"/>
              <p:cNvSpPr txBox="1"/>
              <p:nvPr/>
            </p:nvSpPr>
            <p:spPr bwMode="auto">
              <a:xfrm>
                <a:off x="6361096" y="2903206"/>
                <a:ext cx="2211710" cy="71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p>
                <a:pPr algn="ctr" eaLnBrk="1" hangingPunct="1">
                  <a:spcBef>
                    <a:spcPct val="0"/>
                  </a:spcBef>
                  <a:buFontTx/>
                  <a:buNone/>
                </a:pPr>
                <a:r>
                  <a:rPr lang="zh-CN" altLang="en-US" sz="1800" b="1"/>
                  <a:t>器官</a:t>
                </a:r>
                <a:endParaRPr lang="zh-CN" altLang="en-US" sz="1800" b="1"/>
              </a:p>
            </p:txBody>
          </p:sp>
        </p:grpSp>
        <p:grpSp>
          <p:nvGrpSpPr>
            <p:cNvPr id="59" name="ïṩľidé"/>
            <p:cNvGrpSpPr/>
            <p:nvPr/>
          </p:nvGrpSpPr>
          <p:grpSpPr>
            <a:xfrm>
              <a:off x="4442021" y="2611356"/>
              <a:ext cx="545098" cy="545096"/>
              <a:chOff x="1678604" y="2702157"/>
              <a:chExt cx="726845" cy="726843"/>
            </a:xfrm>
          </p:grpSpPr>
          <p:sp>
            <p:nvSpPr>
              <p:cNvPr id="60" name="îşļïḑe"/>
              <p:cNvSpPr/>
              <p:nvPr/>
            </p:nvSpPr>
            <p:spPr>
              <a:xfrm>
                <a:off x="1678604" y="2702157"/>
                <a:ext cx="726845" cy="72684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1" name="îṣ1îḓè"/>
              <p:cNvSpPr/>
              <p:nvPr/>
            </p:nvSpPr>
            <p:spPr>
              <a:xfrm>
                <a:off x="1850910" y="2829720"/>
                <a:ext cx="382232" cy="471718"/>
              </a:xfrm>
              <a:custGeom>
                <a:avLst/>
                <a:gdLst>
                  <a:gd name="connsiteX0" fmla="*/ 35879 w 485081"/>
                  <a:gd name="connsiteY0" fmla="*/ 269773 h 598645"/>
                  <a:gd name="connsiteX1" fmla="*/ 35879 w 485081"/>
                  <a:gd name="connsiteY1" fmla="*/ 468960 h 598645"/>
                  <a:gd name="connsiteX2" fmla="*/ 206662 w 485081"/>
                  <a:gd name="connsiteY2" fmla="*/ 544908 h 598645"/>
                  <a:gd name="connsiteX3" fmla="*/ 206662 w 485081"/>
                  <a:gd name="connsiteY3" fmla="*/ 345722 h 598645"/>
                  <a:gd name="connsiteX4" fmla="*/ 142080 w 485081"/>
                  <a:gd name="connsiteY4" fmla="*/ 150835 h 598645"/>
                  <a:gd name="connsiteX5" fmla="*/ 143515 w 485081"/>
                  <a:gd name="connsiteY5" fmla="*/ 153701 h 598645"/>
                  <a:gd name="connsiteX6" fmla="*/ 170783 w 485081"/>
                  <a:gd name="connsiteY6" fmla="*/ 169464 h 598645"/>
                  <a:gd name="connsiteX7" fmla="*/ 188005 w 485081"/>
                  <a:gd name="connsiteY7" fmla="*/ 169464 h 598645"/>
                  <a:gd name="connsiteX8" fmla="*/ 188005 w 485081"/>
                  <a:gd name="connsiteY8" fmla="*/ 226784 h 598645"/>
                  <a:gd name="connsiteX9" fmla="*/ 221013 w 485081"/>
                  <a:gd name="connsiteY9" fmla="*/ 259743 h 598645"/>
                  <a:gd name="connsiteX10" fmla="*/ 264068 w 485081"/>
                  <a:gd name="connsiteY10" fmla="*/ 259743 h 598645"/>
                  <a:gd name="connsiteX11" fmla="*/ 295641 w 485081"/>
                  <a:gd name="connsiteY11" fmla="*/ 226784 h 598645"/>
                  <a:gd name="connsiteX12" fmla="*/ 295641 w 485081"/>
                  <a:gd name="connsiteY12" fmla="*/ 169464 h 598645"/>
                  <a:gd name="connsiteX13" fmla="*/ 312863 w 485081"/>
                  <a:gd name="connsiteY13" fmla="*/ 169464 h 598645"/>
                  <a:gd name="connsiteX14" fmla="*/ 341566 w 485081"/>
                  <a:gd name="connsiteY14" fmla="*/ 153701 h 598645"/>
                  <a:gd name="connsiteX15" fmla="*/ 343001 w 485081"/>
                  <a:gd name="connsiteY15" fmla="*/ 150835 h 598645"/>
                  <a:gd name="connsiteX16" fmla="*/ 475035 w 485081"/>
                  <a:gd name="connsiteY16" fmla="*/ 209588 h 598645"/>
                  <a:gd name="connsiteX17" fmla="*/ 485081 w 485081"/>
                  <a:gd name="connsiteY17" fmla="*/ 225351 h 598645"/>
                  <a:gd name="connsiteX18" fmla="*/ 485081 w 485081"/>
                  <a:gd name="connsiteY18" fmla="*/ 481857 h 598645"/>
                  <a:gd name="connsiteX19" fmla="*/ 475035 w 485081"/>
                  <a:gd name="connsiteY19" fmla="*/ 496186 h 598645"/>
                  <a:gd name="connsiteX20" fmla="*/ 248281 w 485081"/>
                  <a:gd name="connsiteY20" fmla="*/ 596496 h 598645"/>
                  <a:gd name="connsiteX21" fmla="*/ 235365 w 485081"/>
                  <a:gd name="connsiteY21" fmla="*/ 596496 h 598645"/>
                  <a:gd name="connsiteX22" fmla="*/ 8611 w 485081"/>
                  <a:gd name="connsiteY22" fmla="*/ 496186 h 598645"/>
                  <a:gd name="connsiteX23" fmla="*/ 0 w 485081"/>
                  <a:gd name="connsiteY23" fmla="*/ 481857 h 598645"/>
                  <a:gd name="connsiteX24" fmla="*/ 0 w 485081"/>
                  <a:gd name="connsiteY24" fmla="*/ 225351 h 598645"/>
                  <a:gd name="connsiteX25" fmla="*/ 8611 w 485081"/>
                  <a:gd name="connsiteY25" fmla="*/ 209588 h 598645"/>
                  <a:gd name="connsiteX26" fmla="*/ 241824 w 485081"/>
                  <a:gd name="connsiteY26" fmla="*/ 0 h 598645"/>
                  <a:gd name="connsiteX27" fmla="*/ 254021 w 485081"/>
                  <a:gd name="connsiteY27" fmla="*/ 7519 h 598645"/>
                  <a:gd name="connsiteX28" fmla="*/ 325771 w 485081"/>
                  <a:gd name="connsiteY28" fmla="*/ 130681 h 598645"/>
                  <a:gd name="connsiteX29" fmla="*/ 312856 w 485081"/>
                  <a:gd name="connsiteY29" fmla="*/ 152163 h 598645"/>
                  <a:gd name="connsiteX30" fmla="*/ 276981 w 485081"/>
                  <a:gd name="connsiteY30" fmla="*/ 152163 h 598645"/>
                  <a:gd name="connsiteX31" fmla="*/ 276981 w 485081"/>
                  <a:gd name="connsiteY31" fmla="*/ 226633 h 598645"/>
                  <a:gd name="connsiteX32" fmla="*/ 264066 w 485081"/>
                  <a:gd name="connsiteY32" fmla="*/ 240954 h 598645"/>
                  <a:gd name="connsiteX33" fmla="*/ 221016 w 485081"/>
                  <a:gd name="connsiteY33" fmla="*/ 240954 h 598645"/>
                  <a:gd name="connsiteX34" fmla="*/ 206666 w 485081"/>
                  <a:gd name="connsiteY34" fmla="*/ 226633 h 598645"/>
                  <a:gd name="connsiteX35" fmla="*/ 206666 w 485081"/>
                  <a:gd name="connsiteY35" fmla="*/ 152163 h 598645"/>
                  <a:gd name="connsiteX36" fmla="*/ 170791 w 485081"/>
                  <a:gd name="connsiteY36" fmla="*/ 152163 h 598645"/>
                  <a:gd name="connsiteX37" fmla="*/ 159311 w 485081"/>
                  <a:gd name="connsiteY37" fmla="*/ 130681 h 598645"/>
                  <a:gd name="connsiteX38" fmla="*/ 229626 w 485081"/>
                  <a:gd name="connsiteY38" fmla="*/ 7519 h 598645"/>
                  <a:gd name="connsiteX39" fmla="*/ 241824 w 485081"/>
                  <a:gd name="connsiteY39" fmla="*/ 0 h 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081" h="598645">
                    <a:moveTo>
                      <a:pt x="35879" y="269773"/>
                    </a:moveTo>
                    <a:lnTo>
                      <a:pt x="35879" y="468960"/>
                    </a:lnTo>
                    <a:lnTo>
                      <a:pt x="206662" y="544908"/>
                    </a:lnTo>
                    <a:lnTo>
                      <a:pt x="206662" y="345722"/>
                    </a:lnTo>
                    <a:close/>
                    <a:moveTo>
                      <a:pt x="142080" y="150835"/>
                    </a:moveTo>
                    <a:cubicBezTo>
                      <a:pt x="142080" y="150835"/>
                      <a:pt x="142080" y="152268"/>
                      <a:pt x="143515" y="153701"/>
                    </a:cubicBezTo>
                    <a:cubicBezTo>
                      <a:pt x="149256" y="163732"/>
                      <a:pt x="159302" y="169464"/>
                      <a:pt x="170783" y="169464"/>
                    </a:cubicBezTo>
                    <a:lnTo>
                      <a:pt x="188005" y="169464"/>
                    </a:lnTo>
                    <a:lnTo>
                      <a:pt x="188005" y="226784"/>
                    </a:lnTo>
                    <a:cubicBezTo>
                      <a:pt x="188005" y="245413"/>
                      <a:pt x="202356" y="259743"/>
                      <a:pt x="221013" y="259743"/>
                    </a:cubicBezTo>
                    <a:lnTo>
                      <a:pt x="264068" y="259743"/>
                    </a:lnTo>
                    <a:cubicBezTo>
                      <a:pt x="281290" y="259743"/>
                      <a:pt x="295641" y="245413"/>
                      <a:pt x="295641" y="226784"/>
                    </a:cubicBezTo>
                    <a:lnTo>
                      <a:pt x="295641" y="169464"/>
                    </a:lnTo>
                    <a:lnTo>
                      <a:pt x="312863" y="169464"/>
                    </a:lnTo>
                    <a:cubicBezTo>
                      <a:pt x="324344" y="169464"/>
                      <a:pt x="335825" y="163732"/>
                      <a:pt x="341566" y="153701"/>
                    </a:cubicBezTo>
                    <a:cubicBezTo>
                      <a:pt x="341566" y="152268"/>
                      <a:pt x="341566" y="150835"/>
                      <a:pt x="343001" y="150835"/>
                    </a:cubicBezTo>
                    <a:lnTo>
                      <a:pt x="475035" y="209588"/>
                    </a:lnTo>
                    <a:cubicBezTo>
                      <a:pt x="480776" y="212454"/>
                      <a:pt x="485081" y="218186"/>
                      <a:pt x="485081" y="225351"/>
                    </a:cubicBezTo>
                    <a:lnTo>
                      <a:pt x="485081" y="481857"/>
                    </a:lnTo>
                    <a:cubicBezTo>
                      <a:pt x="485081" y="487589"/>
                      <a:pt x="480776" y="493320"/>
                      <a:pt x="475035" y="496186"/>
                    </a:cubicBezTo>
                    <a:lnTo>
                      <a:pt x="248281" y="596496"/>
                    </a:lnTo>
                    <a:cubicBezTo>
                      <a:pt x="243976" y="599362"/>
                      <a:pt x="239670" y="599362"/>
                      <a:pt x="235365" y="596496"/>
                    </a:cubicBezTo>
                    <a:lnTo>
                      <a:pt x="8611" y="496186"/>
                    </a:lnTo>
                    <a:cubicBezTo>
                      <a:pt x="2870" y="493320"/>
                      <a:pt x="0" y="487589"/>
                      <a:pt x="0" y="481857"/>
                    </a:cubicBezTo>
                    <a:lnTo>
                      <a:pt x="0" y="225351"/>
                    </a:lnTo>
                    <a:cubicBezTo>
                      <a:pt x="0" y="218186"/>
                      <a:pt x="2870" y="212454"/>
                      <a:pt x="8611" y="209588"/>
                    </a:cubicBezTo>
                    <a:close/>
                    <a:moveTo>
                      <a:pt x="241824" y="0"/>
                    </a:moveTo>
                    <a:cubicBezTo>
                      <a:pt x="246487" y="0"/>
                      <a:pt x="251151" y="2507"/>
                      <a:pt x="254021" y="7519"/>
                    </a:cubicBezTo>
                    <a:lnTo>
                      <a:pt x="325771" y="130681"/>
                    </a:lnTo>
                    <a:cubicBezTo>
                      <a:pt x="331511" y="139274"/>
                      <a:pt x="324336" y="152163"/>
                      <a:pt x="312856" y="152163"/>
                    </a:cubicBezTo>
                    <a:lnTo>
                      <a:pt x="276981" y="152163"/>
                    </a:lnTo>
                    <a:lnTo>
                      <a:pt x="276981" y="226633"/>
                    </a:lnTo>
                    <a:cubicBezTo>
                      <a:pt x="276981" y="235226"/>
                      <a:pt x="271241" y="240954"/>
                      <a:pt x="264066" y="240954"/>
                    </a:cubicBezTo>
                    <a:lnTo>
                      <a:pt x="221016" y="240954"/>
                    </a:lnTo>
                    <a:cubicBezTo>
                      <a:pt x="212406" y="240954"/>
                      <a:pt x="206666" y="235226"/>
                      <a:pt x="206666" y="226633"/>
                    </a:cubicBezTo>
                    <a:lnTo>
                      <a:pt x="206666" y="152163"/>
                    </a:lnTo>
                    <a:lnTo>
                      <a:pt x="170791" y="152163"/>
                    </a:lnTo>
                    <a:cubicBezTo>
                      <a:pt x="160746" y="152163"/>
                      <a:pt x="153571" y="139274"/>
                      <a:pt x="159311" y="130681"/>
                    </a:cubicBezTo>
                    <a:lnTo>
                      <a:pt x="229626" y="7519"/>
                    </a:lnTo>
                    <a:cubicBezTo>
                      <a:pt x="232496" y="2507"/>
                      <a:pt x="237160" y="0"/>
                      <a:pt x="241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62" name="ïŝľïdè"/>
            <p:cNvGrpSpPr/>
            <p:nvPr/>
          </p:nvGrpSpPr>
          <p:grpSpPr>
            <a:xfrm>
              <a:off x="7151237" y="2058906"/>
              <a:ext cx="545098" cy="545096"/>
              <a:chOff x="1678604" y="2702157"/>
              <a:chExt cx="726845" cy="726843"/>
            </a:xfrm>
          </p:grpSpPr>
          <p:sp>
            <p:nvSpPr>
              <p:cNvPr id="63" name="ïŝľîďe"/>
              <p:cNvSpPr/>
              <p:nvPr/>
            </p:nvSpPr>
            <p:spPr>
              <a:xfrm>
                <a:off x="1678604" y="2702157"/>
                <a:ext cx="726845" cy="72684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4" name="ïsļídê"/>
              <p:cNvSpPr/>
              <p:nvPr/>
            </p:nvSpPr>
            <p:spPr>
              <a:xfrm>
                <a:off x="1850910" y="2829720"/>
                <a:ext cx="382232" cy="471718"/>
              </a:xfrm>
              <a:custGeom>
                <a:avLst/>
                <a:gdLst>
                  <a:gd name="connsiteX0" fmla="*/ 35879 w 485081"/>
                  <a:gd name="connsiteY0" fmla="*/ 269773 h 598645"/>
                  <a:gd name="connsiteX1" fmla="*/ 35879 w 485081"/>
                  <a:gd name="connsiteY1" fmla="*/ 468960 h 598645"/>
                  <a:gd name="connsiteX2" fmla="*/ 206662 w 485081"/>
                  <a:gd name="connsiteY2" fmla="*/ 544908 h 598645"/>
                  <a:gd name="connsiteX3" fmla="*/ 206662 w 485081"/>
                  <a:gd name="connsiteY3" fmla="*/ 345722 h 598645"/>
                  <a:gd name="connsiteX4" fmla="*/ 142080 w 485081"/>
                  <a:gd name="connsiteY4" fmla="*/ 150835 h 598645"/>
                  <a:gd name="connsiteX5" fmla="*/ 143515 w 485081"/>
                  <a:gd name="connsiteY5" fmla="*/ 153701 h 598645"/>
                  <a:gd name="connsiteX6" fmla="*/ 170783 w 485081"/>
                  <a:gd name="connsiteY6" fmla="*/ 169464 h 598645"/>
                  <a:gd name="connsiteX7" fmla="*/ 188005 w 485081"/>
                  <a:gd name="connsiteY7" fmla="*/ 169464 h 598645"/>
                  <a:gd name="connsiteX8" fmla="*/ 188005 w 485081"/>
                  <a:gd name="connsiteY8" fmla="*/ 226784 h 598645"/>
                  <a:gd name="connsiteX9" fmla="*/ 221013 w 485081"/>
                  <a:gd name="connsiteY9" fmla="*/ 259743 h 598645"/>
                  <a:gd name="connsiteX10" fmla="*/ 264068 w 485081"/>
                  <a:gd name="connsiteY10" fmla="*/ 259743 h 598645"/>
                  <a:gd name="connsiteX11" fmla="*/ 295641 w 485081"/>
                  <a:gd name="connsiteY11" fmla="*/ 226784 h 598645"/>
                  <a:gd name="connsiteX12" fmla="*/ 295641 w 485081"/>
                  <a:gd name="connsiteY12" fmla="*/ 169464 h 598645"/>
                  <a:gd name="connsiteX13" fmla="*/ 312863 w 485081"/>
                  <a:gd name="connsiteY13" fmla="*/ 169464 h 598645"/>
                  <a:gd name="connsiteX14" fmla="*/ 341566 w 485081"/>
                  <a:gd name="connsiteY14" fmla="*/ 153701 h 598645"/>
                  <a:gd name="connsiteX15" fmla="*/ 343001 w 485081"/>
                  <a:gd name="connsiteY15" fmla="*/ 150835 h 598645"/>
                  <a:gd name="connsiteX16" fmla="*/ 475035 w 485081"/>
                  <a:gd name="connsiteY16" fmla="*/ 209588 h 598645"/>
                  <a:gd name="connsiteX17" fmla="*/ 485081 w 485081"/>
                  <a:gd name="connsiteY17" fmla="*/ 225351 h 598645"/>
                  <a:gd name="connsiteX18" fmla="*/ 485081 w 485081"/>
                  <a:gd name="connsiteY18" fmla="*/ 481857 h 598645"/>
                  <a:gd name="connsiteX19" fmla="*/ 475035 w 485081"/>
                  <a:gd name="connsiteY19" fmla="*/ 496186 h 598645"/>
                  <a:gd name="connsiteX20" fmla="*/ 248281 w 485081"/>
                  <a:gd name="connsiteY20" fmla="*/ 596496 h 598645"/>
                  <a:gd name="connsiteX21" fmla="*/ 235365 w 485081"/>
                  <a:gd name="connsiteY21" fmla="*/ 596496 h 598645"/>
                  <a:gd name="connsiteX22" fmla="*/ 8611 w 485081"/>
                  <a:gd name="connsiteY22" fmla="*/ 496186 h 598645"/>
                  <a:gd name="connsiteX23" fmla="*/ 0 w 485081"/>
                  <a:gd name="connsiteY23" fmla="*/ 481857 h 598645"/>
                  <a:gd name="connsiteX24" fmla="*/ 0 w 485081"/>
                  <a:gd name="connsiteY24" fmla="*/ 225351 h 598645"/>
                  <a:gd name="connsiteX25" fmla="*/ 8611 w 485081"/>
                  <a:gd name="connsiteY25" fmla="*/ 209588 h 598645"/>
                  <a:gd name="connsiteX26" fmla="*/ 241824 w 485081"/>
                  <a:gd name="connsiteY26" fmla="*/ 0 h 598645"/>
                  <a:gd name="connsiteX27" fmla="*/ 254021 w 485081"/>
                  <a:gd name="connsiteY27" fmla="*/ 7519 h 598645"/>
                  <a:gd name="connsiteX28" fmla="*/ 325771 w 485081"/>
                  <a:gd name="connsiteY28" fmla="*/ 130681 h 598645"/>
                  <a:gd name="connsiteX29" fmla="*/ 312856 w 485081"/>
                  <a:gd name="connsiteY29" fmla="*/ 152163 h 598645"/>
                  <a:gd name="connsiteX30" fmla="*/ 276981 w 485081"/>
                  <a:gd name="connsiteY30" fmla="*/ 152163 h 598645"/>
                  <a:gd name="connsiteX31" fmla="*/ 276981 w 485081"/>
                  <a:gd name="connsiteY31" fmla="*/ 226633 h 598645"/>
                  <a:gd name="connsiteX32" fmla="*/ 264066 w 485081"/>
                  <a:gd name="connsiteY32" fmla="*/ 240954 h 598645"/>
                  <a:gd name="connsiteX33" fmla="*/ 221016 w 485081"/>
                  <a:gd name="connsiteY33" fmla="*/ 240954 h 598645"/>
                  <a:gd name="connsiteX34" fmla="*/ 206666 w 485081"/>
                  <a:gd name="connsiteY34" fmla="*/ 226633 h 598645"/>
                  <a:gd name="connsiteX35" fmla="*/ 206666 w 485081"/>
                  <a:gd name="connsiteY35" fmla="*/ 152163 h 598645"/>
                  <a:gd name="connsiteX36" fmla="*/ 170791 w 485081"/>
                  <a:gd name="connsiteY36" fmla="*/ 152163 h 598645"/>
                  <a:gd name="connsiteX37" fmla="*/ 159311 w 485081"/>
                  <a:gd name="connsiteY37" fmla="*/ 130681 h 598645"/>
                  <a:gd name="connsiteX38" fmla="*/ 229626 w 485081"/>
                  <a:gd name="connsiteY38" fmla="*/ 7519 h 598645"/>
                  <a:gd name="connsiteX39" fmla="*/ 241824 w 485081"/>
                  <a:gd name="connsiteY39" fmla="*/ 0 h 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081" h="598645">
                    <a:moveTo>
                      <a:pt x="35879" y="269773"/>
                    </a:moveTo>
                    <a:lnTo>
                      <a:pt x="35879" y="468960"/>
                    </a:lnTo>
                    <a:lnTo>
                      <a:pt x="206662" y="544908"/>
                    </a:lnTo>
                    <a:lnTo>
                      <a:pt x="206662" y="345722"/>
                    </a:lnTo>
                    <a:close/>
                    <a:moveTo>
                      <a:pt x="142080" y="150835"/>
                    </a:moveTo>
                    <a:cubicBezTo>
                      <a:pt x="142080" y="150835"/>
                      <a:pt x="142080" y="152268"/>
                      <a:pt x="143515" y="153701"/>
                    </a:cubicBezTo>
                    <a:cubicBezTo>
                      <a:pt x="149256" y="163732"/>
                      <a:pt x="159302" y="169464"/>
                      <a:pt x="170783" y="169464"/>
                    </a:cubicBezTo>
                    <a:lnTo>
                      <a:pt x="188005" y="169464"/>
                    </a:lnTo>
                    <a:lnTo>
                      <a:pt x="188005" y="226784"/>
                    </a:lnTo>
                    <a:cubicBezTo>
                      <a:pt x="188005" y="245413"/>
                      <a:pt x="202356" y="259743"/>
                      <a:pt x="221013" y="259743"/>
                    </a:cubicBezTo>
                    <a:lnTo>
                      <a:pt x="264068" y="259743"/>
                    </a:lnTo>
                    <a:cubicBezTo>
                      <a:pt x="281290" y="259743"/>
                      <a:pt x="295641" y="245413"/>
                      <a:pt x="295641" y="226784"/>
                    </a:cubicBezTo>
                    <a:lnTo>
                      <a:pt x="295641" y="169464"/>
                    </a:lnTo>
                    <a:lnTo>
                      <a:pt x="312863" y="169464"/>
                    </a:lnTo>
                    <a:cubicBezTo>
                      <a:pt x="324344" y="169464"/>
                      <a:pt x="335825" y="163732"/>
                      <a:pt x="341566" y="153701"/>
                    </a:cubicBezTo>
                    <a:cubicBezTo>
                      <a:pt x="341566" y="152268"/>
                      <a:pt x="341566" y="150835"/>
                      <a:pt x="343001" y="150835"/>
                    </a:cubicBezTo>
                    <a:lnTo>
                      <a:pt x="475035" y="209588"/>
                    </a:lnTo>
                    <a:cubicBezTo>
                      <a:pt x="480776" y="212454"/>
                      <a:pt x="485081" y="218186"/>
                      <a:pt x="485081" y="225351"/>
                    </a:cubicBezTo>
                    <a:lnTo>
                      <a:pt x="485081" y="481857"/>
                    </a:lnTo>
                    <a:cubicBezTo>
                      <a:pt x="485081" y="487589"/>
                      <a:pt x="480776" y="493320"/>
                      <a:pt x="475035" y="496186"/>
                    </a:cubicBezTo>
                    <a:lnTo>
                      <a:pt x="248281" y="596496"/>
                    </a:lnTo>
                    <a:cubicBezTo>
                      <a:pt x="243976" y="599362"/>
                      <a:pt x="239670" y="599362"/>
                      <a:pt x="235365" y="596496"/>
                    </a:cubicBezTo>
                    <a:lnTo>
                      <a:pt x="8611" y="496186"/>
                    </a:lnTo>
                    <a:cubicBezTo>
                      <a:pt x="2870" y="493320"/>
                      <a:pt x="0" y="487589"/>
                      <a:pt x="0" y="481857"/>
                    </a:cubicBezTo>
                    <a:lnTo>
                      <a:pt x="0" y="225351"/>
                    </a:lnTo>
                    <a:cubicBezTo>
                      <a:pt x="0" y="218186"/>
                      <a:pt x="2870" y="212454"/>
                      <a:pt x="8611" y="209588"/>
                    </a:cubicBezTo>
                    <a:close/>
                    <a:moveTo>
                      <a:pt x="241824" y="0"/>
                    </a:moveTo>
                    <a:cubicBezTo>
                      <a:pt x="246487" y="0"/>
                      <a:pt x="251151" y="2507"/>
                      <a:pt x="254021" y="7519"/>
                    </a:cubicBezTo>
                    <a:lnTo>
                      <a:pt x="325771" y="130681"/>
                    </a:lnTo>
                    <a:cubicBezTo>
                      <a:pt x="331511" y="139274"/>
                      <a:pt x="324336" y="152163"/>
                      <a:pt x="312856" y="152163"/>
                    </a:cubicBezTo>
                    <a:lnTo>
                      <a:pt x="276981" y="152163"/>
                    </a:lnTo>
                    <a:lnTo>
                      <a:pt x="276981" y="226633"/>
                    </a:lnTo>
                    <a:cubicBezTo>
                      <a:pt x="276981" y="235226"/>
                      <a:pt x="271241" y="240954"/>
                      <a:pt x="264066" y="240954"/>
                    </a:cubicBezTo>
                    <a:lnTo>
                      <a:pt x="221016" y="240954"/>
                    </a:lnTo>
                    <a:cubicBezTo>
                      <a:pt x="212406" y="240954"/>
                      <a:pt x="206666" y="235226"/>
                      <a:pt x="206666" y="226633"/>
                    </a:cubicBezTo>
                    <a:lnTo>
                      <a:pt x="206666" y="152163"/>
                    </a:lnTo>
                    <a:lnTo>
                      <a:pt x="170791" y="152163"/>
                    </a:lnTo>
                    <a:cubicBezTo>
                      <a:pt x="160746" y="152163"/>
                      <a:pt x="153571" y="139274"/>
                      <a:pt x="159311" y="130681"/>
                    </a:cubicBezTo>
                    <a:lnTo>
                      <a:pt x="229626" y="7519"/>
                    </a:lnTo>
                    <a:cubicBezTo>
                      <a:pt x="232496" y="2507"/>
                      <a:pt x="237160" y="0"/>
                      <a:pt x="241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65" name="ïṡ1ïdè"/>
            <p:cNvGrpSpPr/>
            <p:nvPr/>
          </p:nvGrpSpPr>
          <p:grpSpPr>
            <a:xfrm>
              <a:off x="9981180" y="1535031"/>
              <a:ext cx="545098" cy="545096"/>
              <a:chOff x="1678604" y="2702157"/>
              <a:chExt cx="726845" cy="726843"/>
            </a:xfrm>
          </p:grpSpPr>
          <p:sp>
            <p:nvSpPr>
              <p:cNvPr id="66" name="îślíḓe"/>
              <p:cNvSpPr/>
              <p:nvPr/>
            </p:nvSpPr>
            <p:spPr>
              <a:xfrm>
                <a:off x="1678604" y="2702157"/>
                <a:ext cx="726845" cy="72684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7" name="ïş1iḑe"/>
              <p:cNvSpPr/>
              <p:nvPr/>
            </p:nvSpPr>
            <p:spPr>
              <a:xfrm>
                <a:off x="1850910" y="2829720"/>
                <a:ext cx="382232" cy="471718"/>
              </a:xfrm>
              <a:custGeom>
                <a:avLst/>
                <a:gdLst>
                  <a:gd name="connsiteX0" fmla="*/ 35879 w 485081"/>
                  <a:gd name="connsiteY0" fmla="*/ 269773 h 598645"/>
                  <a:gd name="connsiteX1" fmla="*/ 35879 w 485081"/>
                  <a:gd name="connsiteY1" fmla="*/ 468960 h 598645"/>
                  <a:gd name="connsiteX2" fmla="*/ 206662 w 485081"/>
                  <a:gd name="connsiteY2" fmla="*/ 544908 h 598645"/>
                  <a:gd name="connsiteX3" fmla="*/ 206662 w 485081"/>
                  <a:gd name="connsiteY3" fmla="*/ 345722 h 598645"/>
                  <a:gd name="connsiteX4" fmla="*/ 142080 w 485081"/>
                  <a:gd name="connsiteY4" fmla="*/ 150835 h 598645"/>
                  <a:gd name="connsiteX5" fmla="*/ 143515 w 485081"/>
                  <a:gd name="connsiteY5" fmla="*/ 153701 h 598645"/>
                  <a:gd name="connsiteX6" fmla="*/ 170783 w 485081"/>
                  <a:gd name="connsiteY6" fmla="*/ 169464 h 598645"/>
                  <a:gd name="connsiteX7" fmla="*/ 188005 w 485081"/>
                  <a:gd name="connsiteY7" fmla="*/ 169464 h 598645"/>
                  <a:gd name="connsiteX8" fmla="*/ 188005 w 485081"/>
                  <a:gd name="connsiteY8" fmla="*/ 226784 h 598645"/>
                  <a:gd name="connsiteX9" fmla="*/ 221013 w 485081"/>
                  <a:gd name="connsiteY9" fmla="*/ 259743 h 598645"/>
                  <a:gd name="connsiteX10" fmla="*/ 264068 w 485081"/>
                  <a:gd name="connsiteY10" fmla="*/ 259743 h 598645"/>
                  <a:gd name="connsiteX11" fmla="*/ 295641 w 485081"/>
                  <a:gd name="connsiteY11" fmla="*/ 226784 h 598645"/>
                  <a:gd name="connsiteX12" fmla="*/ 295641 w 485081"/>
                  <a:gd name="connsiteY12" fmla="*/ 169464 h 598645"/>
                  <a:gd name="connsiteX13" fmla="*/ 312863 w 485081"/>
                  <a:gd name="connsiteY13" fmla="*/ 169464 h 598645"/>
                  <a:gd name="connsiteX14" fmla="*/ 341566 w 485081"/>
                  <a:gd name="connsiteY14" fmla="*/ 153701 h 598645"/>
                  <a:gd name="connsiteX15" fmla="*/ 343001 w 485081"/>
                  <a:gd name="connsiteY15" fmla="*/ 150835 h 598645"/>
                  <a:gd name="connsiteX16" fmla="*/ 475035 w 485081"/>
                  <a:gd name="connsiteY16" fmla="*/ 209588 h 598645"/>
                  <a:gd name="connsiteX17" fmla="*/ 485081 w 485081"/>
                  <a:gd name="connsiteY17" fmla="*/ 225351 h 598645"/>
                  <a:gd name="connsiteX18" fmla="*/ 485081 w 485081"/>
                  <a:gd name="connsiteY18" fmla="*/ 481857 h 598645"/>
                  <a:gd name="connsiteX19" fmla="*/ 475035 w 485081"/>
                  <a:gd name="connsiteY19" fmla="*/ 496186 h 598645"/>
                  <a:gd name="connsiteX20" fmla="*/ 248281 w 485081"/>
                  <a:gd name="connsiteY20" fmla="*/ 596496 h 598645"/>
                  <a:gd name="connsiteX21" fmla="*/ 235365 w 485081"/>
                  <a:gd name="connsiteY21" fmla="*/ 596496 h 598645"/>
                  <a:gd name="connsiteX22" fmla="*/ 8611 w 485081"/>
                  <a:gd name="connsiteY22" fmla="*/ 496186 h 598645"/>
                  <a:gd name="connsiteX23" fmla="*/ 0 w 485081"/>
                  <a:gd name="connsiteY23" fmla="*/ 481857 h 598645"/>
                  <a:gd name="connsiteX24" fmla="*/ 0 w 485081"/>
                  <a:gd name="connsiteY24" fmla="*/ 225351 h 598645"/>
                  <a:gd name="connsiteX25" fmla="*/ 8611 w 485081"/>
                  <a:gd name="connsiteY25" fmla="*/ 209588 h 598645"/>
                  <a:gd name="connsiteX26" fmla="*/ 241824 w 485081"/>
                  <a:gd name="connsiteY26" fmla="*/ 0 h 598645"/>
                  <a:gd name="connsiteX27" fmla="*/ 254021 w 485081"/>
                  <a:gd name="connsiteY27" fmla="*/ 7519 h 598645"/>
                  <a:gd name="connsiteX28" fmla="*/ 325771 w 485081"/>
                  <a:gd name="connsiteY28" fmla="*/ 130681 h 598645"/>
                  <a:gd name="connsiteX29" fmla="*/ 312856 w 485081"/>
                  <a:gd name="connsiteY29" fmla="*/ 152163 h 598645"/>
                  <a:gd name="connsiteX30" fmla="*/ 276981 w 485081"/>
                  <a:gd name="connsiteY30" fmla="*/ 152163 h 598645"/>
                  <a:gd name="connsiteX31" fmla="*/ 276981 w 485081"/>
                  <a:gd name="connsiteY31" fmla="*/ 226633 h 598645"/>
                  <a:gd name="connsiteX32" fmla="*/ 264066 w 485081"/>
                  <a:gd name="connsiteY32" fmla="*/ 240954 h 598645"/>
                  <a:gd name="connsiteX33" fmla="*/ 221016 w 485081"/>
                  <a:gd name="connsiteY33" fmla="*/ 240954 h 598645"/>
                  <a:gd name="connsiteX34" fmla="*/ 206666 w 485081"/>
                  <a:gd name="connsiteY34" fmla="*/ 226633 h 598645"/>
                  <a:gd name="connsiteX35" fmla="*/ 206666 w 485081"/>
                  <a:gd name="connsiteY35" fmla="*/ 152163 h 598645"/>
                  <a:gd name="connsiteX36" fmla="*/ 170791 w 485081"/>
                  <a:gd name="connsiteY36" fmla="*/ 152163 h 598645"/>
                  <a:gd name="connsiteX37" fmla="*/ 159311 w 485081"/>
                  <a:gd name="connsiteY37" fmla="*/ 130681 h 598645"/>
                  <a:gd name="connsiteX38" fmla="*/ 229626 w 485081"/>
                  <a:gd name="connsiteY38" fmla="*/ 7519 h 598645"/>
                  <a:gd name="connsiteX39" fmla="*/ 241824 w 485081"/>
                  <a:gd name="connsiteY39" fmla="*/ 0 h 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081" h="598645">
                    <a:moveTo>
                      <a:pt x="35879" y="269773"/>
                    </a:moveTo>
                    <a:lnTo>
                      <a:pt x="35879" y="468960"/>
                    </a:lnTo>
                    <a:lnTo>
                      <a:pt x="206662" y="544908"/>
                    </a:lnTo>
                    <a:lnTo>
                      <a:pt x="206662" y="345722"/>
                    </a:lnTo>
                    <a:close/>
                    <a:moveTo>
                      <a:pt x="142080" y="150835"/>
                    </a:moveTo>
                    <a:cubicBezTo>
                      <a:pt x="142080" y="150835"/>
                      <a:pt x="142080" y="152268"/>
                      <a:pt x="143515" y="153701"/>
                    </a:cubicBezTo>
                    <a:cubicBezTo>
                      <a:pt x="149256" y="163732"/>
                      <a:pt x="159302" y="169464"/>
                      <a:pt x="170783" y="169464"/>
                    </a:cubicBezTo>
                    <a:lnTo>
                      <a:pt x="188005" y="169464"/>
                    </a:lnTo>
                    <a:lnTo>
                      <a:pt x="188005" y="226784"/>
                    </a:lnTo>
                    <a:cubicBezTo>
                      <a:pt x="188005" y="245413"/>
                      <a:pt x="202356" y="259743"/>
                      <a:pt x="221013" y="259743"/>
                    </a:cubicBezTo>
                    <a:lnTo>
                      <a:pt x="264068" y="259743"/>
                    </a:lnTo>
                    <a:cubicBezTo>
                      <a:pt x="281290" y="259743"/>
                      <a:pt x="295641" y="245413"/>
                      <a:pt x="295641" y="226784"/>
                    </a:cubicBezTo>
                    <a:lnTo>
                      <a:pt x="295641" y="169464"/>
                    </a:lnTo>
                    <a:lnTo>
                      <a:pt x="312863" y="169464"/>
                    </a:lnTo>
                    <a:cubicBezTo>
                      <a:pt x="324344" y="169464"/>
                      <a:pt x="335825" y="163732"/>
                      <a:pt x="341566" y="153701"/>
                    </a:cubicBezTo>
                    <a:cubicBezTo>
                      <a:pt x="341566" y="152268"/>
                      <a:pt x="341566" y="150835"/>
                      <a:pt x="343001" y="150835"/>
                    </a:cubicBezTo>
                    <a:lnTo>
                      <a:pt x="475035" y="209588"/>
                    </a:lnTo>
                    <a:cubicBezTo>
                      <a:pt x="480776" y="212454"/>
                      <a:pt x="485081" y="218186"/>
                      <a:pt x="485081" y="225351"/>
                    </a:cubicBezTo>
                    <a:lnTo>
                      <a:pt x="485081" y="481857"/>
                    </a:lnTo>
                    <a:cubicBezTo>
                      <a:pt x="485081" y="487589"/>
                      <a:pt x="480776" y="493320"/>
                      <a:pt x="475035" y="496186"/>
                    </a:cubicBezTo>
                    <a:lnTo>
                      <a:pt x="248281" y="596496"/>
                    </a:lnTo>
                    <a:cubicBezTo>
                      <a:pt x="243976" y="599362"/>
                      <a:pt x="239670" y="599362"/>
                      <a:pt x="235365" y="596496"/>
                    </a:cubicBezTo>
                    <a:lnTo>
                      <a:pt x="8611" y="496186"/>
                    </a:lnTo>
                    <a:cubicBezTo>
                      <a:pt x="2870" y="493320"/>
                      <a:pt x="0" y="487589"/>
                      <a:pt x="0" y="481857"/>
                    </a:cubicBezTo>
                    <a:lnTo>
                      <a:pt x="0" y="225351"/>
                    </a:lnTo>
                    <a:cubicBezTo>
                      <a:pt x="0" y="218186"/>
                      <a:pt x="2870" y="212454"/>
                      <a:pt x="8611" y="209588"/>
                    </a:cubicBezTo>
                    <a:close/>
                    <a:moveTo>
                      <a:pt x="241824" y="0"/>
                    </a:moveTo>
                    <a:cubicBezTo>
                      <a:pt x="246487" y="0"/>
                      <a:pt x="251151" y="2507"/>
                      <a:pt x="254021" y="7519"/>
                    </a:cubicBezTo>
                    <a:lnTo>
                      <a:pt x="325771" y="130681"/>
                    </a:lnTo>
                    <a:cubicBezTo>
                      <a:pt x="331511" y="139274"/>
                      <a:pt x="324336" y="152163"/>
                      <a:pt x="312856" y="152163"/>
                    </a:cubicBezTo>
                    <a:lnTo>
                      <a:pt x="276981" y="152163"/>
                    </a:lnTo>
                    <a:lnTo>
                      <a:pt x="276981" y="226633"/>
                    </a:lnTo>
                    <a:cubicBezTo>
                      <a:pt x="276981" y="235226"/>
                      <a:pt x="271241" y="240954"/>
                      <a:pt x="264066" y="240954"/>
                    </a:cubicBezTo>
                    <a:lnTo>
                      <a:pt x="221016" y="240954"/>
                    </a:lnTo>
                    <a:cubicBezTo>
                      <a:pt x="212406" y="240954"/>
                      <a:pt x="206666" y="235226"/>
                      <a:pt x="206666" y="226633"/>
                    </a:cubicBezTo>
                    <a:lnTo>
                      <a:pt x="206666" y="152163"/>
                    </a:lnTo>
                    <a:lnTo>
                      <a:pt x="170791" y="152163"/>
                    </a:lnTo>
                    <a:cubicBezTo>
                      <a:pt x="160746" y="152163"/>
                      <a:pt x="153571" y="139274"/>
                      <a:pt x="159311" y="130681"/>
                    </a:cubicBezTo>
                    <a:lnTo>
                      <a:pt x="229626" y="7519"/>
                    </a:lnTo>
                    <a:cubicBezTo>
                      <a:pt x="232496" y="2507"/>
                      <a:pt x="237160" y="0"/>
                      <a:pt x="241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79" name="ïṡḷiḑè"/>
            <p:cNvSpPr txBox="1"/>
            <p:nvPr/>
          </p:nvSpPr>
          <p:spPr>
            <a:xfrm>
              <a:off x="673100" y="1130300"/>
              <a:ext cx="6893342" cy="852170"/>
            </a:xfrm>
            <a:prstGeom prst="rect">
              <a:avLst/>
            </a:prstGeom>
            <a:noFill/>
            <a:ln>
              <a:noFill/>
            </a:ln>
          </p:spPr>
          <p:txBody>
            <a:bodyPr wrap="square" lIns="90000" tIns="46800" rIns="90000" bIns="46800" anchor="b" anchorCtr="0">
              <a:normAutofit/>
            </a:bodyPr>
            <a:lstStyle/>
            <a:p>
              <a:pPr>
                <a:buSzPct val="25000"/>
              </a:pPr>
              <a:r>
                <a:rPr lang="zh-CN" altLang="en-US" sz="2800" b="1" dirty="0">
                  <a:ea typeface="宋体" panose="02010600030101010101" pitchFamily="2" charset="-122"/>
                  <a:cs typeface="Calibri" panose="020F0502020204030204"/>
                  <a:sym typeface="Calibri" panose="020F0502020204030204"/>
                </a:rPr>
                <a:t>正常状态下</a:t>
              </a:r>
              <a:r>
                <a:rPr lang="en-US" altLang="zh-CN" sz="2800" b="1" dirty="0">
                  <a:ea typeface="宋体" panose="02010600030101010101" pitchFamily="2" charset="-122"/>
                  <a:cs typeface="Calibri" panose="020F0502020204030204"/>
                  <a:sym typeface="Calibri" panose="020F0502020204030204"/>
                </a:rPr>
                <a:t>:</a:t>
              </a:r>
              <a:endParaRPr lang="en-US" altLang="zh-CN" sz="2800" b="1" dirty="0">
                <a:ea typeface="宋体" panose="02010600030101010101" pitchFamily="2" charset="-122"/>
                <a:cs typeface="Calibri" panose="020F0502020204030204"/>
                <a:sym typeface="Calibri" panose="020F0502020204030204"/>
              </a:endParaRPr>
            </a:p>
          </p:txBody>
        </p:sp>
      </p:grpSp>
      <p:sp>
        <p:nvSpPr>
          <p:cNvPr id="11" name="iśḷîdè"/>
          <p:cNvSpPr/>
          <p:nvPr/>
        </p:nvSpPr>
        <p:spPr>
          <a:xfrm flipV="1">
            <a:off x="7848342" y="1570513"/>
            <a:ext cx="329509" cy="1073134"/>
          </a:xfrm>
          <a:custGeom>
            <a:avLst/>
            <a:gdLst>
              <a:gd name="connsiteX0" fmla="*/ 962026 w 962026"/>
              <a:gd name="connsiteY0" fmla="*/ 1924050 h 1924050"/>
              <a:gd name="connsiteX1" fmla="*/ 962026 w 962026"/>
              <a:gd name="connsiteY1" fmla="*/ 962025 h 1924050"/>
              <a:gd name="connsiteX2" fmla="*/ 962025 w 962026"/>
              <a:gd name="connsiteY2" fmla="*/ 962025 h 1924050"/>
              <a:gd name="connsiteX3" fmla="*/ 0 w 962026"/>
              <a:gd name="connsiteY3" fmla="*/ 0 h 1924050"/>
              <a:gd name="connsiteX4" fmla="*/ 0 w 962026"/>
              <a:gd name="connsiteY4" fmla="*/ 962025 h 1924050"/>
              <a:gd name="connsiteX5" fmla="*/ 1 w 962026"/>
              <a:gd name="connsiteY5" fmla="*/ 962025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026" h="1924050">
                <a:moveTo>
                  <a:pt x="962026" y="1924050"/>
                </a:moveTo>
                <a:lnTo>
                  <a:pt x="962026" y="962025"/>
                </a:lnTo>
                <a:lnTo>
                  <a:pt x="962025" y="962025"/>
                </a:lnTo>
                <a:lnTo>
                  <a:pt x="0" y="0"/>
                </a:lnTo>
                <a:lnTo>
                  <a:pt x="0" y="962025"/>
                </a:lnTo>
                <a:lnTo>
                  <a:pt x="1" y="9620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3" name="ís1îḑé"/>
          <p:cNvSpPr/>
          <p:nvPr/>
        </p:nvSpPr>
        <p:spPr>
          <a:xfrm>
            <a:off x="6315075" y="2134870"/>
            <a:ext cx="1552575" cy="53657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4" name="îślíḓe"/>
          <p:cNvSpPr/>
          <p:nvPr/>
        </p:nvSpPr>
        <p:spPr>
          <a:xfrm>
            <a:off x="8676198" y="913366"/>
            <a:ext cx="368867" cy="545096"/>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8" name="ïş1iḑe"/>
          <p:cNvSpPr/>
          <p:nvPr/>
        </p:nvSpPr>
        <p:spPr>
          <a:xfrm>
            <a:off x="8749039" y="1009032"/>
            <a:ext cx="193979" cy="353765"/>
          </a:xfrm>
          <a:custGeom>
            <a:avLst/>
            <a:gdLst>
              <a:gd name="connsiteX0" fmla="*/ 35879 w 485081"/>
              <a:gd name="connsiteY0" fmla="*/ 269773 h 598645"/>
              <a:gd name="connsiteX1" fmla="*/ 35879 w 485081"/>
              <a:gd name="connsiteY1" fmla="*/ 468960 h 598645"/>
              <a:gd name="connsiteX2" fmla="*/ 206662 w 485081"/>
              <a:gd name="connsiteY2" fmla="*/ 544908 h 598645"/>
              <a:gd name="connsiteX3" fmla="*/ 206662 w 485081"/>
              <a:gd name="connsiteY3" fmla="*/ 345722 h 598645"/>
              <a:gd name="connsiteX4" fmla="*/ 142080 w 485081"/>
              <a:gd name="connsiteY4" fmla="*/ 150835 h 598645"/>
              <a:gd name="connsiteX5" fmla="*/ 143515 w 485081"/>
              <a:gd name="connsiteY5" fmla="*/ 153701 h 598645"/>
              <a:gd name="connsiteX6" fmla="*/ 170783 w 485081"/>
              <a:gd name="connsiteY6" fmla="*/ 169464 h 598645"/>
              <a:gd name="connsiteX7" fmla="*/ 188005 w 485081"/>
              <a:gd name="connsiteY7" fmla="*/ 169464 h 598645"/>
              <a:gd name="connsiteX8" fmla="*/ 188005 w 485081"/>
              <a:gd name="connsiteY8" fmla="*/ 226784 h 598645"/>
              <a:gd name="connsiteX9" fmla="*/ 221013 w 485081"/>
              <a:gd name="connsiteY9" fmla="*/ 259743 h 598645"/>
              <a:gd name="connsiteX10" fmla="*/ 264068 w 485081"/>
              <a:gd name="connsiteY10" fmla="*/ 259743 h 598645"/>
              <a:gd name="connsiteX11" fmla="*/ 295641 w 485081"/>
              <a:gd name="connsiteY11" fmla="*/ 226784 h 598645"/>
              <a:gd name="connsiteX12" fmla="*/ 295641 w 485081"/>
              <a:gd name="connsiteY12" fmla="*/ 169464 h 598645"/>
              <a:gd name="connsiteX13" fmla="*/ 312863 w 485081"/>
              <a:gd name="connsiteY13" fmla="*/ 169464 h 598645"/>
              <a:gd name="connsiteX14" fmla="*/ 341566 w 485081"/>
              <a:gd name="connsiteY14" fmla="*/ 153701 h 598645"/>
              <a:gd name="connsiteX15" fmla="*/ 343001 w 485081"/>
              <a:gd name="connsiteY15" fmla="*/ 150835 h 598645"/>
              <a:gd name="connsiteX16" fmla="*/ 475035 w 485081"/>
              <a:gd name="connsiteY16" fmla="*/ 209588 h 598645"/>
              <a:gd name="connsiteX17" fmla="*/ 485081 w 485081"/>
              <a:gd name="connsiteY17" fmla="*/ 225351 h 598645"/>
              <a:gd name="connsiteX18" fmla="*/ 485081 w 485081"/>
              <a:gd name="connsiteY18" fmla="*/ 481857 h 598645"/>
              <a:gd name="connsiteX19" fmla="*/ 475035 w 485081"/>
              <a:gd name="connsiteY19" fmla="*/ 496186 h 598645"/>
              <a:gd name="connsiteX20" fmla="*/ 248281 w 485081"/>
              <a:gd name="connsiteY20" fmla="*/ 596496 h 598645"/>
              <a:gd name="connsiteX21" fmla="*/ 235365 w 485081"/>
              <a:gd name="connsiteY21" fmla="*/ 596496 h 598645"/>
              <a:gd name="connsiteX22" fmla="*/ 8611 w 485081"/>
              <a:gd name="connsiteY22" fmla="*/ 496186 h 598645"/>
              <a:gd name="connsiteX23" fmla="*/ 0 w 485081"/>
              <a:gd name="connsiteY23" fmla="*/ 481857 h 598645"/>
              <a:gd name="connsiteX24" fmla="*/ 0 w 485081"/>
              <a:gd name="connsiteY24" fmla="*/ 225351 h 598645"/>
              <a:gd name="connsiteX25" fmla="*/ 8611 w 485081"/>
              <a:gd name="connsiteY25" fmla="*/ 209588 h 598645"/>
              <a:gd name="connsiteX26" fmla="*/ 241824 w 485081"/>
              <a:gd name="connsiteY26" fmla="*/ 0 h 598645"/>
              <a:gd name="connsiteX27" fmla="*/ 254021 w 485081"/>
              <a:gd name="connsiteY27" fmla="*/ 7519 h 598645"/>
              <a:gd name="connsiteX28" fmla="*/ 325771 w 485081"/>
              <a:gd name="connsiteY28" fmla="*/ 130681 h 598645"/>
              <a:gd name="connsiteX29" fmla="*/ 312856 w 485081"/>
              <a:gd name="connsiteY29" fmla="*/ 152163 h 598645"/>
              <a:gd name="connsiteX30" fmla="*/ 276981 w 485081"/>
              <a:gd name="connsiteY30" fmla="*/ 152163 h 598645"/>
              <a:gd name="connsiteX31" fmla="*/ 276981 w 485081"/>
              <a:gd name="connsiteY31" fmla="*/ 226633 h 598645"/>
              <a:gd name="connsiteX32" fmla="*/ 264066 w 485081"/>
              <a:gd name="connsiteY32" fmla="*/ 240954 h 598645"/>
              <a:gd name="connsiteX33" fmla="*/ 221016 w 485081"/>
              <a:gd name="connsiteY33" fmla="*/ 240954 h 598645"/>
              <a:gd name="connsiteX34" fmla="*/ 206666 w 485081"/>
              <a:gd name="connsiteY34" fmla="*/ 226633 h 598645"/>
              <a:gd name="connsiteX35" fmla="*/ 206666 w 485081"/>
              <a:gd name="connsiteY35" fmla="*/ 152163 h 598645"/>
              <a:gd name="connsiteX36" fmla="*/ 170791 w 485081"/>
              <a:gd name="connsiteY36" fmla="*/ 152163 h 598645"/>
              <a:gd name="connsiteX37" fmla="*/ 159311 w 485081"/>
              <a:gd name="connsiteY37" fmla="*/ 130681 h 598645"/>
              <a:gd name="connsiteX38" fmla="*/ 229626 w 485081"/>
              <a:gd name="connsiteY38" fmla="*/ 7519 h 598645"/>
              <a:gd name="connsiteX39" fmla="*/ 241824 w 485081"/>
              <a:gd name="connsiteY39" fmla="*/ 0 h 59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081" h="598645">
                <a:moveTo>
                  <a:pt x="35879" y="269773"/>
                </a:moveTo>
                <a:lnTo>
                  <a:pt x="35879" y="468960"/>
                </a:lnTo>
                <a:lnTo>
                  <a:pt x="206662" y="544908"/>
                </a:lnTo>
                <a:lnTo>
                  <a:pt x="206662" y="345722"/>
                </a:lnTo>
                <a:close/>
                <a:moveTo>
                  <a:pt x="142080" y="150835"/>
                </a:moveTo>
                <a:cubicBezTo>
                  <a:pt x="142080" y="150835"/>
                  <a:pt x="142080" y="152268"/>
                  <a:pt x="143515" y="153701"/>
                </a:cubicBezTo>
                <a:cubicBezTo>
                  <a:pt x="149256" y="163732"/>
                  <a:pt x="159302" y="169464"/>
                  <a:pt x="170783" y="169464"/>
                </a:cubicBezTo>
                <a:lnTo>
                  <a:pt x="188005" y="169464"/>
                </a:lnTo>
                <a:lnTo>
                  <a:pt x="188005" y="226784"/>
                </a:lnTo>
                <a:cubicBezTo>
                  <a:pt x="188005" y="245413"/>
                  <a:pt x="202356" y="259743"/>
                  <a:pt x="221013" y="259743"/>
                </a:cubicBezTo>
                <a:lnTo>
                  <a:pt x="264068" y="259743"/>
                </a:lnTo>
                <a:cubicBezTo>
                  <a:pt x="281290" y="259743"/>
                  <a:pt x="295641" y="245413"/>
                  <a:pt x="295641" y="226784"/>
                </a:cubicBezTo>
                <a:lnTo>
                  <a:pt x="295641" y="169464"/>
                </a:lnTo>
                <a:lnTo>
                  <a:pt x="312863" y="169464"/>
                </a:lnTo>
                <a:cubicBezTo>
                  <a:pt x="324344" y="169464"/>
                  <a:pt x="335825" y="163732"/>
                  <a:pt x="341566" y="153701"/>
                </a:cubicBezTo>
                <a:cubicBezTo>
                  <a:pt x="341566" y="152268"/>
                  <a:pt x="341566" y="150835"/>
                  <a:pt x="343001" y="150835"/>
                </a:cubicBezTo>
                <a:lnTo>
                  <a:pt x="475035" y="209588"/>
                </a:lnTo>
                <a:cubicBezTo>
                  <a:pt x="480776" y="212454"/>
                  <a:pt x="485081" y="218186"/>
                  <a:pt x="485081" y="225351"/>
                </a:cubicBezTo>
                <a:lnTo>
                  <a:pt x="485081" y="481857"/>
                </a:lnTo>
                <a:cubicBezTo>
                  <a:pt x="485081" y="487589"/>
                  <a:pt x="480776" y="493320"/>
                  <a:pt x="475035" y="496186"/>
                </a:cubicBezTo>
                <a:lnTo>
                  <a:pt x="248281" y="596496"/>
                </a:lnTo>
                <a:cubicBezTo>
                  <a:pt x="243976" y="599362"/>
                  <a:pt x="239670" y="599362"/>
                  <a:pt x="235365" y="596496"/>
                </a:cubicBezTo>
                <a:lnTo>
                  <a:pt x="8611" y="496186"/>
                </a:lnTo>
                <a:cubicBezTo>
                  <a:pt x="2870" y="493320"/>
                  <a:pt x="0" y="487589"/>
                  <a:pt x="0" y="481857"/>
                </a:cubicBezTo>
                <a:lnTo>
                  <a:pt x="0" y="225351"/>
                </a:lnTo>
                <a:cubicBezTo>
                  <a:pt x="0" y="218186"/>
                  <a:pt x="2870" y="212454"/>
                  <a:pt x="8611" y="209588"/>
                </a:cubicBezTo>
                <a:close/>
                <a:moveTo>
                  <a:pt x="241824" y="0"/>
                </a:moveTo>
                <a:cubicBezTo>
                  <a:pt x="246487" y="0"/>
                  <a:pt x="251151" y="2507"/>
                  <a:pt x="254021" y="7519"/>
                </a:cubicBezTo>
                <a:lnTo>
                  <a:pt x="325771" y="130681"/>
                </a:lnTo>
                <a:cubicBezTo>
                  <a:pt x="331511" y="139274"/>
                  <a:pt x="324336" y="152163"/>
                  <a:pt x="312856" y="152163"/>
                </a:cubicBezTo>
                <a:lnTo>
                  <a:pt x="276981" y="152163"/>
                </a:lnTo>
                <a:lnTo>
                  <a:pt x="276981" y="226633"/>
                </a:lnTo>
                <a:cubicBezTo>
                  <a:pt x="276981" y="235226"/>
                  <a:pt x="271241" y="240954"/>
                  <a:pt x="264066" y="240954"/>
                </a:cubicBezTo>
                <a:lnTo>
                  <a:pt x="221016" y="240954"/>
                </a:lnTo>
                <a:cubicBezTo>
                  <a:pt x="212406" y="240954"/>
                  <a:pt x="206666" y="235226"/>
                  <a:pt x="206666" y="226633"/>
                </a:cubicBezTo>
                <a:lnTo>
                  <a:pt x="206666" y="152163"/>
                </a:lnTo>
                <a:lnTo>
                  <a:pt x="170791" y="152163"/>
                </a:lnTo>
                <a:cubicBezTo>
                  <a:pt x="160746" y="152163"/>
                  <a:pt x="153571" y="139274"/>
                  <a:pt x="159311" y="130681"/>
                </a:cubicBezTo>
                <a:lnTo>
                  <a:pt x="229626" y="7519"/>
                </a:lnTo>
                <a:cubicBezTo>
                  <a:pt x="232496" y="2507"/>
                  <a:pt x="237160" y="0"/>
                  <a:pt x="241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20" name="iṧľïḓe"/>
          <p:cNvSpPr txBox="1"/>
          <p:nvPr/>
        </p:nvSpPr>
        <p:spPr bwMode="auto">
          <a:xfrm>
            <a:off x="6314810" y="2134800"/>
            <a:ext cx="1506433" cy="5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p>
            <a:pPr algn="ctr" eaLnBrk="1" hangingPunct="1">
              <a:spcBef>
                <a:spcPct val="0"/>
              </a:spcBef>
              <a:buFontTx/>
              <a:buNone/>
            </a:pPr>
            <a:r>
              <a:rPr lang="zh-CN" altLang="en-US" sz="1800" b="1"/>
              <a:t>系统</a:t>
            </a:r>
            <a:endParaRPr lang="zh-CN" altLang="en-US" sz="1800" b="1"/>
          </a:p>
        </p:txBody>
      </p:sp>
      <p:sp>
        <p:nvSpPr>
          <p:cNvPr id="24" name="iṧľïḓe"/>
          <p:cNvSpPr txBox="1"/>
          <p:nvPr/>
        </p:nvSpPr>
        <p:spPr bwMode="auto">
          <a:xfrm>
            <a:off x="8177900" y="1569650"/>
            <a:ext cx="1506433" cy="5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p>
            <a:pPr algn="ctr" eaLnBrk="1" hangingPunct="1">
              <a:spcBef>
                <a:spcPct val="0"/>
              </a:spcBef>
              <a:buFontTx/>
              <a:buNone/>
            </a:pPr>
            <a:r>
              <a:rPr lang="zh-CN" altLang="en-US" sz="1800" b="1"/>
              <a:t>整体</a:t>
            </a:r>
            <a:endParaRPr lang="zh-CN" altLang="en-US" sz="1800" b="1"/>
          </a:p>
        </p:txBody>
      </p:sp>
      <p:sp>
        <p:nvSpPr>
          <p:cNvPr id="27" name="弧形 26"/>
          <p:cNvSpPr/>
          <p:nvPr/>
        </p:nvSpPr>
        <p:spPr>
          <a:xfrm rot="9240000">
            <a:off x="3883025" y="2534285"/>
            <a:ext cx="1847850" cy="1686560"/>
          </a:xfrm>
          <a:prstGeom prst="arc">
            <a:avLst>
              <a:gd name="adj1" fmla="val 11787521"/>
              <a:gd name="adj2" fmla="val 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8" name="弧形 27"/>
          <p:cNvSpPr/>
          <p:nvPr/>
        </p:nvSpPr>
        <p:spPr>
          <a:xfrm rot="9240000">
            <a:off x="5697220" y="1991995"/>
            <a:ext cx="1847850" cy="1686560"/>
          </a:xfrm>
          <a:prstGeom prst="arc">
            <a:avLst>
              <a:gd name="adj1" fmla="val 11787521"/>
              <a:gd name="adj2" fmla="val 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9" name="弧形 28"/>
          <p:cNvSpPr/>
          <p:nvPr/>
        </p:nvSpPr>
        <p:spPr>
          <a:xfrm rot="9240000">
            <a:off x="7543800" y="1440180"/>
            <a:ext cx="1847850" cy="1686560"/>
          </a:xfrm>
          <a:prstGeom prst="arc">
            <a:avLst>
              <a:gd name="adj1" fmla="val 11787521"/>
              <a:gd name="adj2" fmla="val 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0" name="弧形 29"/>
          <p:cNvSpPr/>
          <p:nvPr/>
        </p:nvSpPr>
        <p:spPr>
          <a:xfrm rot="9240000">
            <a:off x="1984375" y="3154680"/>
            <a:ext cx="1894205" cy="1686560"/>
          </a:xfrm>
          <a:prstGeom prst="arc">
            <a:avLst>
              <a:gd name="adj1" fmla="val 11787521"/>
              <a:gd name="adj2" fmla="val 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1" name="弧形 30"/>
          <p:cNvSpPr/>
          <p:nvPr/>
        </p:nvSpPr>
        <p:spPr>
          <a:xfrm rot="9240000">
            <a:off x="1984375" y="2633345"/>
            <a:ext cx="3627120" cy="1686560"/>
          </a:xfrm>
          <a:prstGeom prst="arc">
            <a:avLst>
              <a:gd name="adj1" fmla="val 11787521"/>
              <a:gd name="adj2" fmla="val 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2" name="弧形 31"/>
          <p:cNvSpPr/>
          <p:nvPr/>
        </p:nvSpPr>
        <p:spPr>
          <a:xfrm rot="9240000">
            <a:off x="3413125" y="2197100"/>
            <a:ext cx="3627120" cy="1686560"/>
          </a:xfrm>
          <a:prstGeom prst="arc">
            <a:avLst>
              <a:gd name="adj1" fmla="val 11787521"/>
              <a:gd name="adj2" fmla="val 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3" name="弧形 32"/>
          <p:cNvSpPr/>
          <p:nvPr/>
        </p:nvSpPr>
        <p:spPr>
          <a:xfrm rot="9240000">
            <a:off x="5344795" y="1602740"/>
            <a:ext cx="3627120" cy="1686560"/>
          </a:xfrm>
          <a:prstGeom prst="arc">
            <a:avLst>
              <a:gd name="adj1" fmla="val 11787521"/>
              <a:gd name="adj2" fmla="val 0"/>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6" name="云形 35"/>
          <p:cNvSpPr/>
          <p:nvPr/>
        </p:nvSpPr>
        <p:spPr>
          <a:xfrm rot="20520000">
            <a:off x="4568825" y="3924935"/>
            <a:ext cx="3239135" cy="1866900"/>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rPr>
              <a:t>环境</a:t>
            </a:r>
            <a:endParaRPr lang="zh-CN" altLang="en-US" sz="28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6" grpId="0" bldLvl="0" animBg="1"/>
      <p:bldP spid="3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5" descr="1-4"/>
          <p:cNvPicPr>
            <a:picLocks noChangeAspect="1" noChangeArrowheads="1"/>
          </p:cNvPicPr>
          <p:nvPr/>
        </p:nvPicPr>
        <p:blipFill>
          <a:blip r:embed="rId1" cstate="print"/>
          <a:srcRect/>
          <a:stretch>
            <a:fillRect/>
          </a:stretch>
        </p:blipFill>
        <p:spPr bwMode="auto">
          <a:xfrm>
            <a:off x="342870" y="1310184"/>
            <a:ext cx="8358716" cy="50814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a:spLocks noGrp="1"/>
          </p:cNvSpPr>
          <p:nvPr>
            <p:ph type="ftr" sz="quarter" idx="11"/>
          </p:nvPr>
        </p:nvSpPr>
        <p:spPr/>
        <p:txBody>
          <a:bodyPr/>
          <a:p>
            <a:pPr>
              <a:defRPr/>
            </a:pPr>
            <a:endParaRPr lang="en-US" altLang="zh-CN"/>
          </a:p>
        </p:txBody>
      </p:sp>
      <p:sp>
        <p:nvSpPr>
          <p:cNvPr id="3" name="灯片编号占位符 2"/>
          <p:cNvSpPr>
            <a:spLocks noGrp="1"/>
          </p:cNvSpPr>
          <p:nvPr>
            <p:ph type="sldNum" sz="quarter" idx="12"/>
          </p:nvPr>
        </p:nvSpPr>
        <p:spPr/>
        <p:txBody>
          <a:bodyPr/>
          <a:p>
            <a:pPr>
              <a:defRPr/>
            </a:pPr>
            <a:fld id="{FA5F3EF3-4F9B-472E-8CCC-37FCAB1A9A88}" type="slidenum">
              <a:rPr lang="en-US" altLang="zh-CN"/>
            </a:fld>
            <a:endParaRPr lang="en-US" altLang="zh-CN"/>
          </a:p>
        </p:txBody>
      </p:sp>
      <p:pic>
        <p:nvPicPr>
          <p:cNvPr id="4" name="图片 3" descr="图片1"/>
          <p:cNvPicPr>
            <a:picLocks noChangeAspect="1"/>
          </p:cNvPicPr>
          <p:nvPr/>
        </p:nvPicPr>
        <p:blipFill>
          <a:blip r:embed="rId1"/>
          <a:stretch>
            <a:fillRect/>
          </a:stretch>
        </p:blipFill>
        <p:spPr>
          <a:xfrm>
            <a:off x="533400" y="1126490"/>
            <a:ext cx="11125200" cy="5731510"/>
          </a:xfrm>
          <a:prstGeom prst="rect">
            <a:avLst/>
          </a:prstGeom>
        </p:spPr>
      </p:pic>
      <p:sp>
        <p:nvSpPr>
          <p:cNvPr id="6" name="矩形 5"/>
          <p:cNvSpPr/>
          <p:nvPr/>
        </p:nvSpPr>
        <p:spPr>
          <a:xfrm>
            <a:off x="1064526" y="356482"/>
            <a:ext cx="4425144" cy="645160"/>
          </a:xfrm>
          <a:prstGeom prst="rect">
            <a:avLst/>
          </a:prstGeom>
        </p:spPr>
        <p:txBody>
          <a:bodyPr wrap="square">
            <a:spAutoFit/>
          </a:bodyPr>
          <a:p>
            <a:pPr lvl="0" algn="just">
              <a:spcBef>
                <a:spcPct val="20000"/>
              </a:spcBef>
            </a:pPr>
            <a:r>
              <a:rPr kumimoji="1" lang="zh-CN" altLang="en-US" sz="3600" b="1" dirty="0" smtClean="0">
                <a:solidFill>
                  <a:srgbClr val="000000"/>
                </a:solidFill>
                <a:latin typeface="微软雅黑" panose="020B0503020204020204" charset="-122"/>
              </a:rPr>
              <a:t>（二）自身调节</a:t>
            </a:r>
            <a:endParaRPr kumimoji="1" lang="zh-CN" altLang="en-US" sz="3600" b="1" dirty="0">
              <a:solidFill>
                <a:srgbClr val="000000"/>
              </a:solidFill>
              <a:latin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1"/>
          <p:cNvSpPr txBox="1">
            <a:spLocks noChangeArrowheads="1"/>
          </p:cNvSpPr>
          <p:nvPr/>
        </p:nvSpPr>
        <p:spPr bwMode="auto">
          <a:xfrm>
            <a:off x="508000" y="1066801"/>
            <a:ext cx="11074400" cy="944033"/>
          </a:xfrm>
          <a:prstGeom prst="rect">
            <a:avLst/>
          </a:prstGeom>
          <a:noFill/>
          <a:ln w="9525">
            <a:noFill/>
            <a:miter lim="800000"/>
          </a:ln>
        </p:spPr>
        <p:txBody>
          <a:bodyPr lIns="121917" tIns="60958" rIns="121917" bIns="60958">
            <a:spAutoFit/>
          </a:bodyPr>
          <a:lstStyle/>
          <a:p>
            <a:pPr algn="ctr" eaLnBrk="1" hangingPunct="1"/>
            <a:endParaRPr kumimoji="1" lang="zh-CN" altLang="zh-CN" sz="5300" b="1" dirty="0">
              <a:solidFill>
                <a:srgbClr val="FF3300"/>
              </a:solidFill>
              <a:latin typeface="楷体_GB2312" pitchFamily="49" charset="-122"/>
              <a:ea typeface="楷体_GB2312" pitchFamily="49" charset="-122"/>
            </a:endParaRPr>
          </a:p>
        </p:txBody>
      </p:sp>
      <p:sp>
        <p:nvSpPr>
          <p:cNvPr id="33795" name="Text Box 12"/>
          <p:cNvSpPr txBox="1">
            <a:spLocks noChangeArrowheads="1"/>
          </p:cNvSpPr>
          <p:nvPr/>
        </p:nvSpPr>
        <p:spPr bwMode="auto">
          <a:xfrm>
            <a:off x="445448" y="1091820"/>
            <a:ext cx="11176000" cy="4466590"/>
          </a:xfrm>
          <a:prstGeom prst="rect">
            <a:avLst/>
          </a:prstGeom>
          <a:noFill/>
          <a:ln w="9525">
            <a:noFill/>
            <a:miter lim="800000"/>
          </a:ln>
        </p:spPr>
        <p:txBody>
          <a:bodyPr wrap="square" lIns="121917" tIns="60958" rIns="121917" bIns="60958">
            <a:spAutoFit/>
          </a:bodyPr>
          <a:lstStyle/>
          <a:p>
            <a:pPr eaLnBrk="1" hangingPunct="1">
              <a:lnSpc>
                <a:spcPct val="170000"/>
              </a:lnSpc>
              <a:spcBef>
                <a:spcPct val="35000"/>
              </a:spcBef>
            </a:pPr>
            <a:r>
              <a:rPr kumimoji="1" lang="zh-CN" altLang="en-US" sz="3600" b="1" dirty="0">
                <a:latin typeface="+mn-ea"/>
              </a:rPr>
              <a:t>人体功能调节</a:t>
            </a:r>
            <a:r>
              <a:rPr kumimoji="1" lang="zh-CN" altLang="en-US" sz="3600" b="1" dirty="0" smtClean="0">
                <a:latin typeface="+mn-ea"/>
              </a:rPr>
              <a:t>的控</a:t>
            </a:r>
            <a:r>
              <a:rPr kumimoji="1" lang="zh-CN" altLang="en-US" sz="3600" b="1" dirty="0">
                <a:latin typeface="+mn-ea"/>
              </a:rPr>
              <a:t>制系</a:t>
            </a:r>
            <a:r>
              <a:rPr kumimoji="1" lang="zh-CN" altLang="en-US" sz="3600" b="1" dirty="0" smtClean="0">
                <a:latin typeface="+mn-ea"/>
              </a:rPr>
              <a:t>统可</a:t>
            </a:r>
            <a:r>
              <a:rPr kumimoji="1" lang="zh-CN" altLang="en-US" sz="3600" b="1" dirty="0">
                <a:latin typeface="+mn-ea"/>
              </a:rPr>
              <a:t>分为：</a:t>
            </a:r>
            <a:endParaRPr kumimoji="1" lang="zh-CN" altLang="en-US" sz="3600" b="1" dirty="0">
              <a:latin typeface="+mn-ea"/>
            </a:endParaRPr>
          </a:p>
          <a:p>
            <a:pPr eaLnBrk="1" hangingPunct="1">
              <a:lnSpc>
                <a:spcPct val="170000"/>
              </a:lnSpc>
              <a:spcBef>
                <a:spcPct val="35000"/>
              </a:spcBef>
            </a:pPr>
            <a:r>
              <a:rPr kumimoji="1" lang="zh-CN" altLang="en-US" sz="3600" b="1" dirty="0">
                <a:solidFill>
                  <a:srgbClr val="FF0000"/>
                </a:solidFill>
                <a:latin typeface="+mn-ea"/>
              </a:rPr>
              <a:t>                               </a:t>
            </a:r>
            <a:r>
              <a:rPr kumimoji="1" lang="zh-CN" altLang="en-US" sz="3600" b="1" dirty="0">
                <a:latin typeface="+mn-ea"/>
              </a:rPr>
              <a:t>非自动控制系统</a:t>
            </a:r>
            <a:endParaRPr kumimoji="1" lang="zh-CN" altLang="en-US" sz="3600" b="1" dirty="0">
              <a:latin typeface="+mn-ea"/>
            </a:endParaRPr>
          </a:p>
          <a:p>
            <a:pPr eaLnBrk="1" hangingPunct="1">
              <a:lnSpc>
                <a:spcPct val="170000"/>
              </a:lnSpc>
              <a:spcBef>
                <a:spcPct val="35000"/>
              </a:spcBef>
            </a:pPr>
            <a:r>
              <a:rPr kumimoji="1" lang="zh-CN" altLang="en-US" sz="3600" b="1" dirty="0">
                <a:solidFill>
                  <a:srgbClr val="FF0000"/>
                </a:solidFill>
                <a:latin typeface="+mn-ea"/>
              </a:rPr>
              <a:t>                               反馈控制系统</a:t>
            </a:r>
            <a:endParaRPr kumimoji="1" lang="zh-CN" altLang="en-US" sz="3600" b="1" dirty="0">
              <a:latin typeface="+mn-ea"/>
            </a:endParaRPr>
          </a:p>
          <a:p>
            <a:pPr eaLnBrk="1" hangingPunct="1">
              <a:lnSpc>
                <a:spcPct val="170000"/>
              </a:lnSpc>
              <a:spcBef>
                <a:spcPct val="35000"/>
              </a:spcBef>
            </a:pPr>
            <a:r>
              <a:rPr kumimoji="1" lang="zh-CN" altLang="en-US" sz="3600" b="1" dirty="0">
                <a:latin typeface="+mn-ea"/>
              </a:rPr>
              <a:t>                               前馈控制系统</a:t>
            </a:r>
            <a:endParaRPr kumimoji="1" lang="zh-CN" altLang="en-US" sz="3600" b="1" dirty="0">
              <a:latin typeface="+mn-ea"/>
            </a:endParaRPr>
          </a:p>
        </p:txBody>
      </p:sp>
      <p:sp>
        <p:nvSpPr>
          <p:cNvPr id="4" name="矩形 3"/>
          <p:cNvSpPr/>
          <p:nvPr/>
        </p:nvSpPr>
        <p:spPr>
          <a:xfrm>
            <a:off x="996286" y="0"/>
            <a:ext cx="10536072" cy="1032510"/>
          </a:xfrm>
          <a:prstGeom prst="rect">
            <a:avLst/>
          </a:prstGeom>
        </p:spPr>
        <p:txBody>
          <a:bodyPr wrap="square">
            <a:spAutoFit/>
          </a:bodyPr>
          <a:lstStyle/>
          <a:p>
            <a:pPr lvl="0">
              <a:lnSpc>
                <a:spcPct val="170000"/>
              </a:lnSpc>
              <a:spcBef>
                <a:spcPct val="35000"/>
              </a:spcBef>
            </a:pPr>
            <a:r>
              <a:rPr kumimoji="1" lang="zh-CN" altLang="en-US" sz="3600" b="1" dirty="0" smtClean="0">
                <a:solidFill>
                  <a:srgbClr val="000000"/>
                </a:solidFill>
                <a:latin typeface="+mn-ea"/>
              </a:rPr>
              <a:t>二、人体功能调节的控制系统</a:t>
            </a:r>
            <a:endParaRPr kumimoji="1" lang="en-US" altLang="zh-CN" sz="3600" b="1" dirty="0">
              <a:solidFill>
                <a:srgbClr val="000000"/>
              </a:solidFill>
              <a:latin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320800" y="762001"/>
            <a:ext cx="245533" cy="615951"/>
          </a:xfrm>
          <a:prstGeom prst="rect">
            <a:avLst/>
          </a:prstGeom>
          <a:noFill/>
          <a:ln w="9525">
            <a:noFill/>
            <a:miter lim="800000"/>
          </a:ln>
        </p:spPr>
        <p:txBody>
          <a:bodyPr wrap="none" lIns="121917" tIns="60958" rIns="121917" bIns="60958">
            <a:spAutoFit/>
          </a:bodyPr>
          <a:lstStyle/>
          <a:p>
            <a:pPr eaLnBrk="1" hangingPunct="1"/>
            <a:endParaRPr kumimoji="1" lang="zh-CN" altLang="zh-CN" sz="3200" dirty="0">
              <a:latin typeface="Times New Roman" panose="02020603050405020304" pitchFamily="18" charset="0"/>
            </a:endParaRPr>
          </a:p>
        </p:txBody>
      </p:sp>
      <p:sp>
        <p:nvSpPr>
          <p:cNvPr id="34819" name="Text Box 3"/>
          <p:cNvSpPr txBox="1">
            <a:spLocks noChangeArrowheads="1"/>
          </p:cNvSpPr>
          <p:nvPr/>
        </p:nvSpPr>
        <p:spPr bwMode="auto">
          <a:xfrm>
            <a:off x="572085" y="970671"/>
            <a:ext cx="11277600" cy="2079732"/>
          </a:xfrm>
          <a:prstGeom prst="rect">
            <a:avLst/>
          </a:prstGeom>
          <a:noFill/>
          <a:ln w="9525">
            <a:noFill/>
            <a:miter lim="800000"/>
          </a:ln>
        </p:spPr>
        <p:txBody>
          <a:bodyPr lIns="121917" tIns="60958" rIns="121917" bIns="60958">
            <a:spAutoFit/>
          </a:bodyPr>
          <a:lstStyle/>
          <a:p>
            <a:pPr eaLnBrk="1" hangingPunct="1">
              <a:lnSpc>
                <a:spcPct val="130000"/>
              </a:lnSpc>
              <a:spcBef>
                <a:spcPct val="20000"/>
              </a:spcBef>
            </a:pPr>
            <a:r>
              <a:rPr kumimoji="1" lang="zh-CN" altLang="en-US" sz="3200" b="1" dirty="0" smtClean="0">
                <a:latin typeface="+mn-ea"/>
              </a:rPr>
              <a:t>非</a:t>
            </a:r>
            <a:r>
              <a:rPr kumimoji="1" lang="zh-CN" altLang="en-US" sz="3200" b="1" dirty="0">
                <a:latin typeface="+mn-ea"/>
              </a:rPr>
              <a:t>自动控制系统是一个开环系统，即</a:t>
            </a:r>
            <a:r>
              <a:rPr kumimoji="1" lang="zh-CN" altLang="en-US" sz="3200" b="1" dirty="0">
                <a:solidFill>
                  <a:srgbClr val="FF0000"/>
                </a:solidFill>
                <a:latin typeface="+mn-ea"/>
              </a:rPr>
              <a:t>受控部分</a:t>
            </a:r>
            <a:r>
              <a:rPr kumimoji="1" lang="zh-CN" altLang="en-US" sz="3200" b="1" dirty="0">
                <a:latin typeface="+mn-ea"/>
              </a:rPr>
              <a:t>的活动不会反过来影响</a:t>
            </a:r>
            <a:r>
              <a:rPr kumimoji="1" lang="zh-CN" altLang="en-US" sz="3200" b="1" dirty="0">
                <a:solidFill>
                  <a:srgbClr val="FF0000"/>
                </a:solidFill>
                <a:latin typeface="+mn-ea"/>
              </a:rPr>
              <a:t>控制部分</a:t>
            </a:r>
            <a:r>
              <a:rPr kumimoji="1" lang="zh-CN" altLang="en-US" sz="3200" b="1" dirty="0">
                <a:latin typeface="+mn-ea"/>
              </a:rPr>
              <a:t>的活动</a:t>
            </a:r>
            <a:r>
              <a:rPr kumimoji="1" lang="zh-CN" altLang="en-US" sz="3200" b="1" dirty="0" smtClean="0">
                <a:latin typeface="+mn-ea"/>
              </a:rPr>
              <a:t>。</a:t>
            </a:r>
            <a:endParaRPr kumimoji="1" lang="en-US" altLang="zh-CN" sz="3200" b="1" dirty="0" smtClean="0">
              <a:latin typeface="+mn-ea"/>
            </a:endParaRPr>
          </a:p>
          <a:p>
            <a:pPr eaLnBrk="1" hangingPunct="1">
              <a:lnSpc>
                <a:spcPct val="130000"/>
              </a:lnSpc>
              <a:spcBef>
                <a:spcPct val="20000"/>
              </a:spcBef>
            </a:pPr>
            <a:r>
              <a:rPr kumimoji="1" lang="zh-CN" altLang="en-US" sz="3200" b="1" dirty="0" smtClean="0">
                <a:solidFill>
                  <a:srgbClr val="FF0000"/>
                </a:solidFill>
                <a:latin typeface="+mn-ea"/>
              </a:rPr>
              <a:t>控</a:t>
            </a:r>
            <a:r>
              <a:rPr kumimoji="1" lang="zh-CN" altLang="en-US" sz="3200" b="1" dirty="0">
                <a:solidFill>
                  <a:srgbClr val="FF0000"/>
                </a:solidFill>
                <a:latin typeface="+mn-ea"/>
              </a:rPr>
              <a:t>制方式</a:t>
            </a:r>
            <a:r>
              <a:rPr kumimoji="1" lang="zh-CN" altLang="en-US" sz="3200" b="1" dirty="0">
                <a:latin typeface="+mn-ea"/>
              </a:rPr>
              <a:t>：  单向性</a:t>
            </a:r>
            <a:r>
              <a:rPr kumimoji="1" lang="zh-CN" altLang="en-US" sz="3200" b="1" dirty="0">
                <a:solidFill>
                  <a:srgbClr val="FF0000"/>
                </a:solidFill>
                <a:latin typeface="+mn-ea"/>
              </a:rPr>
              <a:t>    </a:t>
            </a:r>
            <a:endParaRPr kumimoji="1" lang="zh-CN" altLang="en-US" sz="3200" b="1" dirty="0">
              <a:latin typeface="+mn-ea"/>
            </a:endParaRPr>
          </a:p>
        </p:txBody>
      </p:sp>
      <p:sp>
        <p:nvSpPr>
          <p:cNvPr id="34820" name="Line 4"/>
          <p:cNvSpPr>
            <a:spLocks noChangeShapeType="1"/>
          </p:cNvSpPr>
          <p:nvPr/>
        </p:nvSpPr>
        <p:spPr bwMode="auto">
          <a:xfrm>
            <a:off x="3299885" y="3875433"/>
            <a:ext cx="1536700" cy="0"/>
          </a:xfrm>
          <a:prstGeom prst="line">
            <a:avLst/>
          </a:prstGeom>
          <a:noFill/>
          <a:ln w="28575">
            <a:solidFill>
              <a:schemeClr val="tx1"/>
            </a:solidFill>
            <a:round/>
            <a:tailEnd type="triangle" w="med" len="med"/>
          </a:ln>
        </p:spPr>
        <p:txBody>
          <a:bodyPr lIns="121917" tIns="60958" rIns="121917" bIns="60958"/>
          <a:lstStyle/>
          <a:p>
            <a:endParaRPr lang="zh-CN" altLang="en-US">
              <a:latin typeface="+mn-ea"/>
            </a:endParaRPr>
          </a:p>
        </p:txBody>
      </p:sp>
      <p:sp>
        <p:nvSpPr>
          <p:cNvPr id="34821" name="Line 5"/>
          <p:cNvSpPr>
            <a:spLocks noChangeShapeType="1"/>
          </p:cNvSpPr>
          <p:nvPr/>
        </p:nvSpPr>
        <p:spPr bwMode="auto">
          <a:xfrm flipV="1">
            <a:off x="7025218" y="3805583"/>
            <a:ext cx="1250949" cy="0"/>
          </a:xfrm>
          <a:prstGeom prst="line">
            <a:avLst/>
          </a:prstGeom>
          <a:noFill/>
          <a:ln w="28575">
            <a:solidFill>
              <a:schemeClr val="tx1"/>
            </a:solidFill>
            <a:round/>
            <a:tailEnd type="triangle" w="med" len="med"/>
          </a:ln>
        </p:spPr>
        <p:txBody>
          <a:bodyPr lIns="121917" tIns="60958" rIns="121917" bIns="60958"/>
          <a:lstStyle/>
          <a:p>
            <a:endParaRPr lang="zh-CN" altLang="en-US">
              <a:latin typeface="+mn-ea"/>
            </a:endParaRPr>
          </a:p>
        </p:txBody>
      </p:sp>
      <p:sp>
        <p:nvSpPr>
          <p:cNvPr id="34822" name="Rectangle 6"/>
          <p:cNvSpPr>
            <a:spLocks noChangeArrowheads="1"/>
          </p:cNvSpPr>
          <p:nvPr/>
        </p:nvSpPr>
        <p:spPr bwMode="auto">
          <a:xfrm>
            <a:off x="8295218" y="3566401"/>
            <a:ext cx="2442633" cy="552449"/>
          </a:xfrm>
          <a:prstGeom prst="rect">
            <a:avLst/>
          </a:prstGeom>
          <a:solidFill>
            <a:srgbClr val="CCFFFF"/>
          </a:solidFill>
          <a:ln w="9525">
            <a:solidFill>
              <a:srgbClr val="000099"/>
            </a:solidFill>
            <a:miter lim="800000"/>
          </a:ln>
        </p:spPr>
        <p:txBody>
          <a:bodyPr lIns="121917" tIns="60958" rIns="121917" bIns="60958">
            <a:spAutoFit/>
          </a:bodyPr>
          <a:lstStyle/>
          <a:p>
            <a:pPr eaLnBrk="1" hangingPunct="1">
              <a:lnSpc>
                <a:spcPct val="75000"/>
              </a:lnSpc>
            </a:pPr>
            <a:r>
              <a:rPr kumimoji="1" lang="zh-CN" altLang="en-US" sz="3700" b="1" dirty="0">
                <a:latin typeface="+mn-ea"/>
              </a:rPr>
              <a:t>机能活动</a:t>
            </a:r>
            <a:endParaRPr kumimoji="1" lang="zh-CN" altLang="en-US" sz="3700" b="1" dirty="0">
              <a:latin typeface="+mn-ea"/>
            </a:endParaRPr>
          </a:p>
        </p:txBody>
      </p:sp>
      <p:sp>
        <p:nvSpPr>
          <p:cNvPr id="34823" name="Rectangle 7"/>
          <p:cNvSpPr>
            <a:spLocks noChangeArrowheads="1"/>
          </p:cNvSpPr>
          <p:nvPr/>
        </p:nvSpPr>
        <p:spPr bwMode="auto">
          <a:xfrm>
            <a:off x="4836585" y="3515601"/>
            <a:ext cx="2220383" cy="554567"/>
          </a:xfrm>
          <a:prstGeom prst="rect">
            <a:avLst/>
          </a:prstGeom>
          <a:solidFill>
            <a:srgbClr val="CCFFFF"/>
          </a:solidFill>
          <a:ln w="9525">
            <a:solidFill>
              <a:srgbClr val="000099"/>
            </a:solidFill>
            <a:miter lim="800000"/>
          </a:ln>
        </p:spPr>
        <p:txBody>
          <a:bodyPr lIns="121917" tIns="60958" rIns="121917" bIns="60958">
            <a:spAutoFit/>
          </a:bodyPr>
          <a:lstStyle/>
          <a:p>
            <a:pPr eaLnBrk="1" hangingPunct="1">
              <a:lnSpc>
                <a:spcPct val="75000"/>
              </a:lnSpc>
            </a:pPr>
            <a:r>
              <a:rPr kumimoji="1" lang="zh-CN" altLang="en-US" sz="3700" b="1" dirty="0">
                <a:latin typeface="+mn-ea"/>
              </a:rPr>
              <a:t>受控部分</a:t>
            </a:r>
            <a:endParaRPr kumimoji="1" lang="zh-CN" altLang="en-US" sz="3700" b="1" dirty="0">
              <a:latin typeface="+mn-ea"/>
            </a:endParaRPr>
          </a:p>
        </p:txBody>
      </p:sp>
      <p:sp>
        <p:nvSpPr>
          <p:cNvPr id="34824" name="Rectangle 8"/>
          <p:cNvSpPr>
            <a:spLocks noChangeArrowheads="1"/>
          </p:cNvSpPr>
          <p:nvPr/>
        </p:nvSpPr>
        <p:spPr bwMode="auto">
          <a:xfrm>
            <a:off x="3492500" y="3176836"/>
            <a:ext cx="1246717" cy="696384"/>
          </a:xfrm>
          <a:prstGeom prst="rect">
            <a:avLst/>
          </a:prstGeom>
          <a:noFill/>
          <a:ln w="9525">
            <a:noFill/>
            <a:miter lim="800000"/>
          </a:ln>
        </p:spPr>
        <p:txBody>
          <a:bodyPr lIns="121917" tIns="60958" rIns="121917" bIns="60958">
            <a:spAutoFit/>
          </a:bodyPr>
          <a:lstStyle/>
          <a:p>
            <a:pPr eaLnBrk="1" hangingPunct="1"/>
            <a:r>
              <a:rPr kumimoji="1" lang="zh-CN" altLang="en-US" sz="3700" b="1" dirty="0">
                <a:latin typeface="+mn-ea"/>
              </a:rPr>
              <a:t>指令</a:t>
            </a:r>
            <a:endParaRPr kumimoji="1" lang="zh-CN" altLang="en-US" sz="3700" b="1" dirty="0">
              <a:latin typeface="+mn-ea"/>
            </a:endParaRPr>
          </a:p>
        </p:txBody>
      </p:sp>
      <p:sp>
        <p:nvSpPr>
          <p:cNvPr id="34825" name="Rectangle 9"/>
          <p:cNvSpPr>
            <a:spLocks noChangeArrowheads="1"/>
          </p:cNvSpPr>
          <p:nvPr/>
        </p:nvSpPr>
        <p:spPr bwMode="auto">
          <a:xfrm>
            <a:off x="912284" y="3515601"/>
            <a:ext cx="2387600" cy="554567"/>
          </a:xfrm>
          <a:prstGeom prst="rect">
            <a:avLst/>
          </a:prstGeom>
          <a:solidFill>
            <a:srgbClr val="CCFFFF"/>
          </a:solidFill>
          <a:ln w="9525">
            <a:solidFill>
              <a:srgbClr val="000099"/>
            </a:solidFill>
            <a:miter lim="800000"/>
          </a:ln>
        </p:spPr>
        <p:txBody>
          <a:bodyPr lIns="121917" tIns="60958" rIns="121917" bIns="60958">
            <a:spAutoFit/>
          </a:bodyPr>
          <a:lstStyle/>
          <a:p>
            <a:pPr algn="ctr" eaLnBrk="1" hangingPunct="1">
              <a:lnSpc>
                <a:spcPct val="75000"/>
              </a:lnSpc>
            </a:pPr>
            <a:r>
              <a:rPr kumimoji="1" lang="zh-CN" altLang="en-US" sz="3700" b="1" dirty="0">
                <a:latin typeface="+mn-ea"/>
              </a:rPr>
              <a:t>控制部分</a:t>
            </a:r>
            <a:endParaRPr kumimoji="1" lang="zh-CN" altLang="en-US" sz="3700" b="1" dirty="0">
              <a:latin typeface="+mn-ea"/>
            </a:endParaRPr>
          </a:p>
        </p:txBody>
      </p:sp>
      <p:sp>
        <p:nvSpPr>
          <p:cNvPr id="29706" name="Text Box 10"/>
          <p:cNvSpPr txBox="1">
            <a:spLocks noChangeArrowheads="1"/>
          </p:cNvSpPr>
          <p:nvPr/>
        </p:nvSpPr>
        <p:spPr bwMode="auto">
          <a:xfrm>
            <a:off x="406400" y="4648201"/>
            <a:ext cx="11277600" cy="698500"/>
          </a:xfrm>
          <a:prstGeom prst="rect">
            <a:avLst/>
          </a:prstGeom>
          <a:noFill/>
          <a:ln w="9525">
            <a:noFill/>
            <a:miter lim="800000"/>
          </a:ln>
        </p:spPr>
        <p:txBody>
          <a:bodyPr lIns="121917" tIns="60958" rIns="121917" bIns="60958">
            <a:spAutoFit/>
          </a:bodyPr>
          <a:lstStyle/>
          <a:p>
            <a:pPr algn="just" eaLnBrk="1" hangingPunct="1">
              <a:spcBef>
                <a:spcPct val="5000"/>
              </a:spcBef>
            </a:pPr>
            <a:r>
              <a:rPr kumimoji="1" lang="en-US" altLang="zh-CN" sz="3700" b="1" dirty="0">
                <a:latin typeface="Times New Roman" panose="02020603050405020304" pitchFamily="18" charset="0"/>
                <a:ea typeface="楷体_GB2312" pitchFamily="49" charset="-122"/>
              </a:rPr>
              <a:t>       </a:t>
            </a:r>
            <a:endParaRPr kumimoji="1" lang="en-US" altLang="zh-CN" sz="3200" dirty="0">
              <a:latin typeface="Times New Roman" panose="02020603050405020304" pitchFamily="18" charset="0"/>
            </a:endParaRPr>
          </a:p>
        </p:txBody>
      </p:sp>
      <p:sp>
        <p:nvSpPr>
          <p:cNvPr id="34827" name="Rectangle 11"/>
          <p:cNvSpPr>
            <a:spLocks noChangeArrowheads="1"/>
          </p:cNvSpPr>
          <p:nvPr/>
        </p:nvSpPr>
        <p:spPr bwMode="auto">
          <a:xfrm>
            <a:off x="304801" y="4648201"/>
            <a:ext cx="234951" cy="615951"/>
          </a:xfrm>
          <a:prstGeom prst="rect">
            <a:avLst/>
          </a:prstGeom>
          <a:noFill/>
          <a:ln w="9525">
            <a:noFill/>
            <a:miter lim="800000"/>
          </a:ln>
        </p:spPr>
        <p:txBody>
          <a:bodyPr lIns="121917" tIns="60958" rIns="121917" bIns="60958">
            <a:spAutoFit/>
          </a:bodyPr>
          <a:lstStyle/>
          <a:p>
            <a:pPr eaLnBrk="1" hangingPunct="1"/>
            <a:endParaRPr kumimoji="1" lang="zh-CN" altLang="zh-CN" sz="3200" b="1" dirty="0">
              <a:solidFill>
                <a:schemeClr val="tx1">
                  <a:lumMod val="95000"/>
                  <a:lumOff val="5000"/>
                </a:schemeClr>
              </a:solidFill>
              <a:latin typeface="+mn-ea"/>
            </a:endParaRPr>
          </a:p>
        </p:txBody>
      </p:sp>
      <p:sp>
        <p:nvSpPr>
          <p:cNvPr id="29708" name="Text Box 12"/>
          <p:cNvSpPr txBox="1">
            <a:spLocks noChangeArrowheads="1"/>
          </p:cNvSpPr>
          <p:nvPr/>
        </p:nvSpPr>
        <p:spPr bwMode="auto">
          <a:xfrm>
            <a:off x="461433" y="4150784"/>
            <a:ext cx="11379200" cy="2178221"/>
          </a:xfrm>
          <a:prstGeom prst="rect">
            <a:avLst/>
          </a:prstGeom>
          <a:noFill/>
          <a:ln w="9525">
            <a:noFill/>
            <a:miter lim="800000"/>
          </a:ln>
        </p:spPr>
        <p:txBody>
          <a:bodyPr lIns="121917" tIns="60958" rIns="121917" bIns="60958">
            <a:spAutoFit/>
          </a:bodyPr>
          <a:lstStyle/>
          <a:p>
            <a:pPr eaLnBrk="1" hangingPunct="1">
              <a:lnSpc>
                <a:spcPct val="90000"/>
              </a:lnSpc>
              <a:spcBef>
                <a:spcPct val="5000"/>
              </a:spcBef>
            </a:pPr>
            <a:r>
              <a:rPr kumimoji="1" lang="en-US" altLang="zh-CN" sz="3200" b="1" dirty="0">
                <a:latin typeface="+mn-ea"/>
              </a:rPr>
              <a:t>                         </a:t>
            </a:r>
            <a:endParaRPr kumimoji="1" lang="en-US" altLang="zh-CN" sz="3200" b="1" dirty="0">
              <a:latin typeface="+mn-ea"/>
            </a:endParaRPr>
          </a:p>
          <a:p>
            <a:pPr eaLnBrk="1" hangingPunct="1">
              <a:lnSpc>
                <a:spcPct val="170000"/>
              </a:lnSpc>
              <a:spcBef>
                <a:spcPct val="5000"/>
              </a:spcBef>
            </a:pPr>
            <a:r>
              <a:rPr kumimoji="1" lang="en-US" altLang="zh-CN" sz="3200" b="1" dirty="0" smtClean="0">
                <a:latin typeface="+mn-ea"/>
              </a:rPr>
              <a:t>①</a:t>
            </a:r>
            <a:r>
              <a:rPr kumimoji="1" lang="zh-CN" altLang="en-US" sz="3200" b="1" dirty="0">
                <a:latin typeface="+mn-ea"/>
              </a:rPr>
              <a:t>对受控部分的活动不起调节作用。</a:t>
            </a:r>
            <a:endParaRPr kumimoji="1" lang="zh-CN" altLang="en-US" sz="3200" b="1" dirty="0">
              <a:latin typeface="+mn-ea"/>
            </a:endParaRPr>
          </a:p>
          <a:p>
            <a:pPr algn="just" eaLnBrk="1" hangingPunct="1">
              <a:lnSpc>
                <a:spcPct val="170000"/>
              </a:lnSpc>
              <a:spcBef>
                <a:spcPct val="5000"/>
              </a:spcBef>
            </a:pPr>
            <a:r>
              <a:rPr kumimoji="1" lang="zh-CN" altLang="en-US" sz="3200" b="1" dirty="0" smtClean="0">
                <a:latin typeface="+mn-ea"/>
              </a:rPr>
              <a:t>②</a:t>
            </a:r>
            <a:r>
              <a:rPr kumimoji="1" lang="zh-CN" altLang="en-US" sz="3200" b="1" dirty="0">
                <a:latin typeface="+mn-ea"/>
              </a:rPr>
              <a:t>在人体生理功能调节中，该方式极少见的。  </a:t>
            </a:r>
            <a:endParaRPr kumimoji="1" lang="zh-CN" altLang="en-US" sz="3200" b="1" dirty="0">
              <a:latin typeface="+mn-ea"/>
            </a:endParaRPr>
          </a:p>
        </p:txBody>
      </p:sp>
      <p:sp>
        <p:nvSpPr>
          <p:cNvPr id="34829" name="Rectangle 13"/>
          <p:cNvSpPr>
            <a:spLocks noChangeArrowheads="1"/>
          </p:cNvSpPr>
          <p:nvPr/>
        </p:nvSpPr>
        <p:spPr bwMode="auto">
          <a:xfrm>
            <a:off x="630930" y="4150785"/>
            <a:ext cx="2588683" cy="615549"/>
          </a:xfrm>
          <a:prstGeom prst="rect">
            <a:avLst/>
          </a:prstGeom>
          <a:noFill/>
          <a:ln w="9525">
            <a:noFill/>
            <a:miter lim="800000"/>
          </a:ln>
        </p:spPr>
        <p:txBody>
          <a:bodyPr lIns="121917" tIns="60958" rIns="121917" bIns="60958">
            <a:spAutoFit/>
          </a:bodyPr>
          <a:lstStyle/>
          <a:p>
            <a:pPr eaLnBrk="1" hangingPunct="1"/>
            <a:r>
              <a:rPr kumimoji="1" lang="zh-CN" altLang="en-US" sz="3200" b="1" dirty="0">
                <a:solidFill>
                  <a:schemeClr val="tx1">
                    <a:lumMod val="95000"/>
                    <a:lumOff val="5000"/>
                  </a:schemeClr>
                </a:solidFill>
                <a:latin typeface="+mn-ea"/>
              </a:rPr>
              <a:t>控制特点：</a:t>
            </a:r>
            <a:endParaRPr kumimoji="1" lang="zh-CN" altLang="en-US" sz="3200" b="1" dirty="0">
              <a:solidFill>
                <a:schemeClr val="tx1">
                  <a:lumMod val="95000"/>
                  <a:lumOff val="5000"/>
                </a:schemeClr>
              </a:solidFill>
              <a:latin typeface="+mn-ea"/>
            </a:endParaRPr>
          </a:p>
        </p:txBody>
      </p:sp>
      <p:sp>
        <p:nvSpPr>
          <p:cNvPr id="14" name="矩形 13"/>
          <p:cNvSpPr/>
          <p:nvPr/>
        </p:nvSpPr>
        <p:spPr>
          <a:xfrm>
            <a:off x="1229768" y="247915"/>
            <a:ext cx="4801314" cy="646331"/>
          </a:xfrm>
          <a:prstGeom prst="rect">
            <a:avLst/>
          </a:prstGeom>
        </p:spPr>
        <p:txBody>
          <a:bodyPr wrap="none">
            <a:spAutoFit/>
          </a:bodyPr>
          <a:lstStyle/>
          <a:p>
            <a:r>
              <a:rPr kumimoji="1" lang="zh-CN" altLang="en-US" sz="3600" b="1" dirty="0" smtClean="0">
                <a:solidFill>
                  <a:schemeClr val="tx1">
                    <a:lumMod val="95000"/>
                    <a:lumOff val="5000"/>
                  </a:schemeClr>
                </a:solidFill>
                <a:latin typeface="+mn-ea"/>
              </a:rPr>
              <a:t>（一）非自动控制系统</a:t>
            </a:r>
            <a:endParaRPr lang="zh-CN" altLang="en-US" sz="3600" dirty="0">
              <a:solidFill>
                <a:schemeClr val="tx1">
                  <a:lumMod val="95000"/>
                  <a:lumOff val="5000"/>
                </a:schemeClr>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barn(outHorizontal)">
                                      <p:cBhvr>
                                        <p:cTn id="7" dur="500"/>
                                        <p:tgtEl>
                                          <p:spTgt spid="2970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706"/>
                                        </p:tgtEl>
                                        <p:attrNameLst>
                                          <p:attrName>style.visibility</p:attrName>
                                        </p:attrNameLst>
                                      </p:cBhvr>
                                      <p:to>
                                        <p:strVal val="visible"/>
                                      </p:to>
                                    </p:set>
                                    <p:animEffect transition="in" filter="slide(fromBottom)">
                                      <p:cBhvr>
                                        <p:cTn id="12"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utoUpdateAnimBg="0"/>
      <p:bldP spid="2970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0"/>
          <p:cNvSpPr txBox="1">
            <a:spLocks noChangeArrowheads="1"/>
          </p:cNvSpPr>
          <p:nvPr/>
        </p:nvSpPr>
        <p:spPr bwMode="auto">
          <a:xfrm>
            <a:off x="1320800" y="762001"/>
            <a:ext cx="245533" cy="615951"/>
          </a:xfrm>
          <a:prstGeom prst="rect">
            <a:avLst/>
          </a:prstGeom>
          <a:noFill/>
          <a:ln w="9525">
            <a:noFill/>
            <a:miter lim="800000"/>
          </a:ln>
        </p:spPr>
        <p:txBody>
          <a:bodyPr wrap="none" lIns="121917" tIns="60958" rIns="121917" bIns="60958">
            <a:spAutoFit/>
          </a:bodyPr>
          <a:lstStyle/>
          <a:p>
            <a:pPr eaLnBrk="1" hangingPunct="1"/>
            <a:endParaRPr kumimoji="1" lang="zh-CN" altLang="zh-CN" sz="3200" dirty="0">
              <a:latin typeface="Times New Roman" panose="02020603050405020304" pitchFamily="18" charset="0"/>
            </a:endParaRPr>
          </a:p>
        </p:txBody>
      </p:sp>
      <p:sp>
        <p:nvSpPr>
          <p:cNvPr id="35843" name="Text Box 13"/>
          <p:cNvSpPr txBox="1">
            <a:spLocks noChangeArrowheads="1"/>
          </p:cNvSpPr>
          <p:nvPr/>
        </p:nvSpPr>
        <p:spPr bwMode="auto">
          <a:xfrm>
            <a:off x="338162" y="1118707"/>
            <a:ext cx="11277600" cy="2092877"/>
          </a:xfrm>
          <a:prstGeom prst="rect">
            <a:avLst/>
          </a:prstGeom>
          <a:noFill/>
          <a:ln w="28575">
            <a:noFill/>
            <a:miter lim="800000"/>
          </a:ln>
        </p:spPr>
        <p:txBody>
          <a:bodyPr lIns="121917" tIns="60958" rIns="121917" bIns="60958">
            <a:spAutoFit/>
          </a:bodyPr>
          <a:lstStyle/>
          <a:p>
            <a:pPr eaLnBrk="1" hangingPunct="1">
              <a:spcBef>
                <a:spcPct val="50000"/>
              </a:spcBef>
            </a:pPr>
            <a:r>
              <a:rPr kumimoji="1" lang="zh-CN" altLang="en-US" sz="3200" b="1" dirty="0" smtClean="0">
                <a:latin typeface="+mn-ea"/>
              </a:rPr>
              <a:t>反</a:t>
            </a:r>
            <a:r>
              <a:rPr kumimoji="1" lang="zh-CN" altLang="en-US" sz="3200" b="1" dirty="0">
                <a:latin typeface="+mn-ea"/>
              </a:rPr>
              <a:t>馈控制系统是一个闭环系统，即</a:t>
            </a:r>
            <a:r>
              <a:rPr kumimoji="1" lang="zh-CN" altLang="en-US" sz="3200" b="1" dirty="0">
                <a:solidFill>
                  <a:srgbClr val="FF0000"/>
                </a:solidFill>
                <a:latin typeface="+mn-ea"/>
              </a:rPr>
              <a:t>受控部分</a:t>
            </a:r>
            <a:r>
              <a:rPr kumimoji="1" lang="zh-CN" altLang="en-US" sz="3200" b="1" dirty="0">
                <a:latin typeface="+mn-ea"/>
              </a:rPr>
              <a:t>的活动会反过来影响</a:t>
            </a:r>
            <a:r>
              <a:rPr kumimoji="1" lang="zh-CN" altLang="en-US" sz="3200" b="1" dirty="0">
                <a:solidFill>
                  <a:srgbClr val="FF0000"/>
                </a:solidFill>
                <a:latin typeface="+mn-ea"/>
              </a:rPr>
              <a:t>控制部分</a:t>
            </a:r>
            <a:r>
              <a:rPr kumimoji="1" lang="zh-CN" altLang="en-US" sz="3200" b="1" dirty="0">
                <a:latin typeface="+mn-ea"/>
              </a:rPr>
              <a:t>的活动。</a:t>
            </a:r>
            <a:endParaRPr kumimoji="1" lang="zh-CN" altLang="en-US" sz="3200" b="1" dirty="0">
              <a:latin typeface="+mn-ea"/>
            </a:endParaRPr>
          </a:p>
          <a:p>
            <a:pPr eaLnBrk="1" hangingPunct="1">
              <a:lnSpc>
                <a:spcPct val="180000"/>
              </a:lnSpc>
              <a:spcBef>
                <a:spcPct val="20000"/>
              </a:spcBef>
            </a:pPr>
            <a:r>
              <a:rPr kumimoji="1" lang="zh-CN" altLang="en-US" sz="3200" b="1" dirty="0">
                <a:solidFill>
                  <a:srgbClr val="FF0000"/>
                </a:solidFill>
                <a:latin typeface="+mn-ea"/>
              </a:rPr>
              <a:t>控制方式</a:t>
            </a:r>
            <a:r>
              <a:rPr kumimoji="1" lang="zh-CN" altLang="en-US" sz="3200" b="1" dirty="0">
                <a:latin typeface="+mn-ea"/>
              </a:rPr>
              <a:t>：双向性（分：正反馈、负反馈）</a:t>
            </a:r>
            <a:endParaRPr kumimoji="1" lang="zh-CN" altLang="en-US" sz="3200" b="1" dirty="0">
              <a:latin typeface="+mn-ea"/>
            </a:endParaRPr>
          </a:p>
        </p:txBody>
      </p:sp>
      <p:grpSp>
        <p:nvGrpSpPr>
          <p:cNvPr id="2" name="Group 41"/>
          <p:cNvGrpSpPr/>
          <p:nvPr/>
        </p:nvGrpSpPr>
        <p:grpSpPr bwMode="auto">
          <a:xfrm>
            <a:off x="627907" y="3910457"/>
            <a:ext cx="9531351" cy="1447801"/>
            <a:chOff x="748" y="2852"/>
            <a:chExt cx="4503" cy="912"/>
          </a:xfrm>
        </p:grpSpPr>
        <p:grpSp>
          <p:nvGrpSpPr>
            <p:cNvPr id="3" name="Group 40"/>
            <p:cNvGrpSpPr/>
            <p:nvPr/>
          </p:nvGrpSpPr>
          <p:grpSpPr bwMode="auto">
            <a:xfrm>
              <a:off x="1429" y="2852"/>
              <a:ext cx="3822" cy="912"/>
              <a:chOff x="1429" y="2432"/>
              <a:chExt cx="3822" cy="912"/>
            </a:xfrm>
          </p:grpSpPr>
          <p:sp>
            <p:nvSpPr>
              <p:cNvPr id="35848" name="Line 14"/>
              <p:cNvSpPr>
                <a:spLocks noChangeShapeType="1"/>
              </p:cNvSpPr>
              <p:nvPr/>
            </p:nvSpPr>
            <p:spPr bwMode="auto">
              <a:xfrm>
                <a:off x="1824" y="2736"/>
                <a:ext cx="725" cy="0"/>
              </a:xfrm>
              <a:prstGeom prst="line">
                <a:avLst/>
              </a:prstGeom>
              <a:noFill/>
              <a:ln w="9525">
                <a:solidFill>
                  <a:srgbClr val="FF0000"/>
                </a:solidFill>
                <a:round/>
                <a:tailEnd type="triangle" w="med" len="med"/>
              </a:ln>
            </p:spPr>
            <p:txBody>
              <a:bodyPr/>
              <a:lstStyle/>
              <a:p>
                <a:endParaRPr lang="zh-CN" altLang="en-US">
                  <a:latin typeface="+mn-ea"/>
                </a:endParaRPr>
              </a:p>
            </p:txBody>
          </p:sp>
          <p:sp>
            <p:nvSpPr>
              <p:cNvPr id="35849" name="Line 15"/>
              <p:cNvSpPr>
                <a:spLocks noChangeShapeType="1"/>
              </p:cNvSpPr>
              <p:nvPr/>
            </p:nvSpPr>
            <p:spPr bwMode="auto">
              <a:xfrm>
                <a:off x="3651" y="2750"/>
                <a:ext cx="523" cy="0"/>
              </a:xfrm>
              <a:prstGeom prst="line">
                <a:avLst/>
              </a:prstGeom>
              <a:noFill/>
              <a:ln w="9525">
                <a:solidFill>
                  <a:srgbClr val="FF0000"/>
                </a:solidFill>
                <a:round/>
                <a:tailEnd type="triangle" w="med" len="med"/>
              </a:ln>
            </p:spPr>
            <p:txBody>
              <a:bodyPr/>
              <a:lstStyle/>
              <a:p>
                <a:endParaRPr lang="zh-CN" altLang="en-US">
                  <a:latin typeface="+mn-ea"/>
                </a:endParaRPr>
              </a:p>
            </p:txBody>
          </p:sp>
          <p:sp>
            <p:nvSpPr>
              <p:cNvPr id="35850" name="Line 16"/>
              <p:cNvSpPr>
                <a:spLocks noChangeShapeType="1"/>
              </p:cNvSpPr>
              <p:nvPr/>
            </p:nvSpPr>
            <p:spPr bwMode="auto">
              <a:xfrm>
                <a:off x="4014" y="2795"/>
                <a:ext cx="0" cy="424"/>
              </a:xfrm>
              <a:prstGeom prst="line">
                <a:avLst/>
              </a:prstGeom>
              <a:noFill/>
              <a:ln w="9525">
                <a:solidFill>
                  <a:srgbClr val="FF0000"/>
                </a:solidFill>
                <a:round/>
              </a:ln>
            </p:spPr>
            <p:txBody>
              <a:bodyPr/>
              <a:lstStyle/>
              <a:p>
                <a:endParaRPr lang="zh-CN" altLang="en-US">
                  <a:latin typeface="+mn-ea"/>
                </a:endParaRPr>
              </a:p>
            </p:txBody>
          </p:sp>
          <p:sp>
            <p:nvSpPr>
              <p:cNvPr id="35851" name="Line 17"/>
              <p:cNvSpPr>
                <a:spLocks noChangeShapeType="1"/>
              </p:cNvSpPr>
              <p:nvPr/>
            </p:nvSpPr>
            <p:spPr bwMode="auto">
              <a:xfrm flipH="1">
                <a:off x="1429" y="3203"/>
                <a:ext cx="2592" cy="0"/>
              </a:xfrm>
              <a:prstGeom prst="line">
                <a:avLst/>
              </a:prstGeom>
              <a:noFill/>
              <a:ln w="9525">
                <a:solidFill>
                  <a:srgbClr val="FF0000"/>
                </a:solidFill>
                <a:round/>
              </a:ln>
            </p:spPr>
            <p:txBody>
              <a:bodyPr/>
              <a:lstStyle/>
              <a:p>
                <a:endParaRPr lang="zh-CN" altLang="en-US">
                  <a:latin typeface="+mn-ea"/>
                </a:endParaRPr>
              </a:p>
            </p:txBody>
          </p:sp>
          <p:sp>
            <p:nvSpPr>
              <p:cNvPr id="35852" name="Line 18"/>
              <p:cNvSpPr>
                <a:spLocks noChangeShapeType="1"/>
              </p:cNvSpPr>
              <p:nvPr/>
            </p:nvSpPr>
            <p:spPr bwMode="auto">
              <a:xfrm flipV="1">
                <a:off x="1429" y="2886"/>
                <a:ext cx="0" cy="330"/>
              </a:xfrm>
              <a:prstGeom prst="line">
                <a:avLst/>
              </a:prstGeom>
              <a:noFill/>
              <a:ln w="9525">
                <a:solidFill>
                  <a:srgbClr val="FF0000"/>
                </a:solidFill>
                <a:round/>
                <a:tailEnd type="triangle" w="med" len="med"/>
              </a:ln>
            </p:spPr>
            <p:txBody>
              <a:bodyPr/>
              <a:lstStyle/>
              <a:p>
                <a:endParaRPr lang="zh-CN" altLang="en-US">
                  <a:latin typeface="+mn-ea"/>
                </a:endParaRPr>
              </a:p>
            </p:txBody>
          </p:sp>
          <p:sp>
            <p:nvSpPr>
              <p:cNvPr id="35853" name="Rectangle 24"/>
              <p:cNvSpPr>
                <a:spLocks noChangeArrowheads="1"/>
              </p:cNvSpPr>
              <p:nvPr/>
            </p:nvSpPr>
            <p:spPr bwMode="auto">
              <a:xfrm>
                <a:off x="2562" y="2614"/>
                <a:ext cx="1056" cy="327"/>
              </a:xfrm>
              <a:prstGeom prst="rect">
                <a:avLst/>
              </a:prstGeom>
              <a:solidFill>
                <a:srgbClr val="CCFFFF"/>
              </a:solidFill>
              <a:ln w="9525">
                <a:solidFill>
                  <a:srgbClr val="FF0000"/>
                </a:solidFill>
                <a:miter lim="800000"/>
              </a:ln>
            </p:spPr>
            <p:txBody>
              <a:bodyPr>
                <a:spAutoFit/>
              </a:bodyPr>
              <a:lstStyle/>
              <a:p>
                <a:pPr eaLnBrk="1" hangingPunct="1">
                  <a:lnSpc>
                    <a:spcPct val="75000"/>
                  </a:lnSpc>
                </a:pPr>
                <a:r>
                  <a:rPr kumimoji="1" lang="zh-CN" altLang="en-US" sz="3700" b="1" dirty="0">
                    <a:latin typeface="+mn-ea"/>
                  </a:rPr>
                  <a:t>受控部分</a:t>
                </a:r>
                <a:endParaRPr kumimoji="1" lang="zh-CN" altLang="en-US" sz="3700" b="1" dirty="0">
                  <a:latin typeface="+mn-ea"/>
                </a:endParaRPr>
              </a:p>
            </p:txBody>
          </p:sp>
          <p:sp>
            <p:nvSpPr>
              <p:cNvPr id="35854" name="Rectangle 25"/>
              <p:cNvSpPr>
                <a:spLocks noChangeArrowheads="1"/>
              </p:cNvSpPr>
              <p:nvPr/>
            </p:nvSpPr>
            <p:spPr bwMode="auto">
              <a:xfrm>
                <a:off x="1837" y="2432"/>
                <a:ext cx="477" cy="368"/>
              </a:xfrm>
              <a:prstGeom prst="rect">
                <a:avLst/>
              </a:prstGeom>
              <a:noFill/>
              <a:ln w="9525">
                <a:noFill/>
                <a:miter lim="800000"/>
              </a:ln>
            </p:spPr>
            <p:txBody>
              <a:bodyPr wrap="none">
                <a:spAutoFit/>
              </a:bodyPr>
              <a:lstStyle/>
              <a:p>
                <a:pPr eaLnBrk="1" hangingPunct="1"/>
                <a:r>
                  <a:rPr kumimoji="1" lang="zh-CN" altLang="en-US" sz="3200" b="1" dirty="0">
                    <a:latin typeface="+mn-ea"/>
                  </a:rPr>
                  <a:t>指令</a:t>
                </a:r>
                <a:endParaRPr kumimoji="1" lang="zh-CN" altLang="en-US" sz="3200" b="1" dirty="0">
                  <a:latin typeface="+mn-ea"/>
                </a:endParaRPr>
              </a:p>
            </p:txBody>
          </p:sp>
          <p:sp>
            <p:nvSpPr>
              <p:cNvPr id="35855" name="Rectangle 26"/>
              <p:cNvSpPr>
                <a:spLocks noChangeArrowheads="1"/>
              </p:cNvSpPr>
              <p:nvPr/>
            </p:nvSpPr>
            <p:spPr bwMode="auto">
              <a:xfrm>
                <a:off x="4195" y="2614"/>
                <a:ext cx="1056" cy="327"/>
              </a:xfrm>
              <a:prstGeom prst="rect">
                <a:avLst/>
              </a:prstGeom>
              <a:solidFill>
                <a:srgbClr val="CCFFFF"/>
              </a:solidFill>
              <a:ln w="9525">
                <a:solidFill>
                  <a:srgbClr val="FF0000"/>
                </a:solidFill>
                <a:miter lim="800000"/>
              </a:ln>
            </p:spPr>
            <p:txBody>
              <a:bodyPr>
                <a:spAutoFit/>
              </a:bodyPr>
              <a:lstStyle/>
              <a:p>
                <a:pPr eaLnBrk="1" hangingPunct="1">
                  <a:lnSpc>
                    <a:spcPct val="75000"/>
                  </a:lnSpc>
                </a:pPr>
                <a:r>
                  <a:rPr kumimoji="1" lang="zh-CN" altLang="en-US" sz="3700" b="1" dirty="0">
                    <a:latin typeface="+mn-ea"/>
                  </a:rPr>
                  <a:t>机能活动</a:t>
                </a:r>
                <a:endParaRPr kumimoji="1" lang="zh-CN" altLang="en-US" sz="3700" b="1" dirty="0">
                  <a:latin typeface="+mn-ea"/>
                </a:endParaRPr>
              </a:p>
            </p:txBody>
          </p:sp>
          <p:sp>
            <p:nvSpPr>
              <p:cNvPr id="35856" name="Rectangle 27"/>
              <p:cNvSpPr>
                <a:spLocks noChangeArrowheads="1"/>
              </p:cNvSpPr>
              <p:nvPr/>
            </p:nvSpPr>
            <p:spPr bwMode="auto">
              <a:xfrm>
                <a:off x="1927" y="2976"/>
                <a:ext cx="1536" cy="368"/>
              </a:xfrm>
              <a:prstGeom prst="rect">
                <a:avLst/>
              </a:prstGeom>
              <a:noFill/>
              <a:ln w="9525">
                <a:noFill/>
                <a:miter lim="800000"/>
              </a:ln>
            </p:spPr>
            <p:txBody>
              <a:bodyPr>
                <a:spAutoFit/>
              </a:bodyPr>
              <a:lstStyle/>
              <a:p>
                <a:pPr eaLnBrk="1" hangingPunct="1"/>
                <a:r>
                  <a:rPr kumimoji="1" lang="zh-CN" altLang="en-US" sz="3200" b="1" dirty="0">
                    <a:latin typeface="+mn-ea"/>
                  </a:rPr>
                  <a:t> 反 馈 信 息</a:t>
                </a:r>
                <a:endParaRPr kumimoji="1" lang="zh-CN" altLang="en-US" sz="3200" b="1" dirty="0">
                  <a:latin typeface="+mn-ea"/>
                </a:endParaRPr>
              </a:p>
            </p:txBody>
          </p:sp>
        </p:grpSp>
        <p:sp>
          <p:nvSpPr>
            <p:cNvPr id="35847" name="Rectangle 34"/>
            <p:cNvSpPr>
              <a:spLocks noChangeArrowheads="1"/>
            </p:cNvSpPr>
            <p:nvPr/>
          </p:nvSpPr>
          <p:spPr bwMode="auto">
            <a:xfrm>
              <a:off x="748" y="3029"/>
              <a:ext cx="1066" cy="327"/>
            </a:xfrm>
            <a:prstGeom prst="rect">
              <a:avLst/>
            </a:prstGeom>
            <a:solidFill>
              <a:srgbClr val="CCFFFF"/>
            </a:solidFill>
            <a:ln w="9525">
              <a:solidFill>
                <a:srgbClr val="FF0000"/>
              </a:solidFill>
              <a:miter lim="800000"/>
            </a:ln>
          </p:spPr>
          <p:txBody>
            <a:bodyPr>
              <a:spAutoFit/>
            </a:bodyPr>
            <a:lstStyle/>
            <a:p>
              <a:pPr eaLnBrk="1" hangingPunct="1">
                <a:lnSpc>
                  <a:spcPct val="75000"/>
                </a:lnSpc>
              </a:pPr>
              <a:r>
                <a:rPr kumimoji="1" lang="zh-CN" altLang="en-US" sz="3700" b="1" dirty="0">
                  <a:latin typeface="+mn-ea"/>
                </a:rPr>
                <a:t>控制部分</a:t>
              </a:r>
              <a:endParaRPr kumimoji="1" lang="zh-CN" altLang="en-US" sz="3700" b="1" dirty="0">
                <a:latin typeface="+mn-ea"/>
              </a:endParaRPr>
            </a:p>
          </p:txBody>
        </p:sp>
      </p:grpSp>
      <p:sp>
        <p:nvSpPr>
          <p:cNvPr id="35845" name="Text Box 38"/>
          <p:cNvSpPr txBox="1">
            <a:spLocks noChangeArrowheads="1"/>
          </p:cNvSpPr>
          <p:nvPr/>
        </p:nvSpPr>
        <p:spPr bwMode="auto">
          <a:xfrm>
            <a:off x="295323" y="3225199"/>
            <a:ext cx="2688167" cy="615549"/>
          </a:xfrm>
          <a:prstGeom prst="rect">
            <a:avLst/>
          </a:prstGeom>
          <a:noFill/>
          <a:ln w="9525">
            <a:noFill/>
            <a:miter lim="800000"/>
          </a:ln>
        </p:spPr>
        <p:txBody>
          <a:bodyPr lIns="121917" tIns="60958" rIns="121917" bIns="60958">
            <a:spAutoFit/>
          </a:bodyPr>
          <a:lstStyle/>
          <a:p>
            <a:pPr eaLnBrk="1" hangingPunct="1">
              <a:spcBef>
                <a:spcPct val="50000"/>
              </a:spcBef>
            </a:pPr>
            <a:r>
              <a:rPr kumimoji="1" lang="zh-CN" altLang="en-US" sz="3200" b="1" dirty="0">
                <a:solidFill>
                  <a:schemeClr val="tx1">
                    <a:lumMod val="95000"/>
                    <a:lumOff val="5000"/>
                  </a:schemeClr>
                </a:solidFill>
                <a:latin typeface="+mn-ea"/>
              </a:rPr>
              <a:t>反馈过程</a:t>
            </a:r>
            <a:r>
              <a:rPr kumimoji="1" lang="en-US" altLang="zh-CN" sz="3200" b="1" dirty="0">
                <a:solidFill>
                  <a:schemeClr val="tx1">
                    <a:lumMod val="95000"/>
                    <a:lumOff val="5000"/>
                  </a:schemeClr>
                </a:solidFill>
                <a:latin typeface="+mn-ea"/>
              </a:rPr>
              <a:t>:</a:t>
            </a:r>
            <a:endParaRPr kumimoji="1" lang="en-US" altLang="zh-CN" sz="3200" b="1" dirty="0">
              <a:solidFill>
                <a:schemeClr val="tx1">
                  <a:lumMod val="95000"/>
                  <a:lumOff val="5000"/>
                </a:schemeClr>
              </a:solidFill>
              <a:latin typeface="+mn-ea"/>
            </a:endParaRPr>
          </a:p>
        </p:txBody>
      </p:sp>
      <p:sp>
        <p:nvSpPr>
          <p:cNvPr id="17" name="矩形 16"/>
          <p:cNvSpPr/>
          <p:nvPr/>
        </p:nvSpPr>
        <p:spPr>
          <a:xfrm>
            <a:off x="945264" y="351009"/>
            <a:ext cx="4339650" cy="646331"/>
          </a:xfrm>
          <a:prstGeom prst="rect">
            <a:avLst/>
          </a:prstGeom>
        </p:spPr>
        <p:txBody>
          <a:bodyPr wrap="none">
            <a:spAutoFit/>
          </a:bodyPr>
          <a:lstStyle/>
          <a:p>
            <a:pPr>
              <a:spcBef>
                <a:spcPct val="50000"/>
              </a:spcBef>
            </a:pPr>
            <a:r>
              <a:rPr kumimoji="1" lang="zh-CN" altLang="en-US" sz="3600" b="1" dirty="0" smtClean="0">
                <a:solidFill>
                  <a:schemeClr val="tx1">
                    <a:lumMod val="95000"/>
                    <a:lumOff val="5000"/>
                  </a:schemeClr>
                </a:solidFill>
                <a:latin typeface="+mn-ea"/>
              </a:rPr>
              <a:t>（二）反馈控制系统</a:t>
            </a:r>
            <a:endParaRPr kumimoji="1" lang="zh-CN" altLang="en-US" sz="3600" b="1" dirty="0">
              <a:solidFill>
                <a:schemeClr val="tx1">
                  <a:lumMod val="95000"/>
                  <a:lumOff val="5000"/>
                </a:schemeClr>
              </a:solidFill>
              <a:latin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18" descr="0426"/>
          <p:cNvPicPr>
            <a:picLocks noGrp="1" noChangeAspect="1" noChangeArrowheads="1"/>
          </p:cNvPicPr>
          <p:nvPr>
            <p:ph/>
          </p:nvPr>
        </p:nvPicPr>
        <p:blipFill>
          <a:blip r:embed="rId1" cstate="print"/>
          <a:srcRect/>
          <a:stretch>
            <a:fillRect/>
          </a:stretch>
        </p:blipFill>
        <p:spPr>
          <a:xfrm>
            <a:off x="7724633" y="1528233"/>
            <a:ext cx="4467367" cy="5329767"/>
          </a:xfrm>
        </p:spPr>
      </p:pic>
      <p:sp>
        <p:nvSpPr>
          <p:cNvPr id="36879" name="Rectangle 15"/>
          <p:cNvSpPr>
            <a:spLocks noChangeArrowheads="1"/>
          </p:cNvSpPr>
          <p:nvPr/>
        </p:nvSpPr>
        <p:spPr bwMode="auto">
          <a:xfrm>
            <a:off x="240730" y="1317484"/>
            <a:ext cx="7661324" cy="3252233"/>
          </a:xfrm>
          <a:prstGeom prst="rect">
            <a:avLst/>
          </a:prstGeom>
          <a:noFill/>
          <a:ln w="9525">
            <a:noFill/>
            <a:miter lim="800000"/>
          </a:ln>
        </p:spPr>
        <p:txBody>
          <a:bodyPr wrap="square" lIns="121917" tIns="60958" rIns="121917" bIns="60958">
            <a:spAutoFit/>
          </a:bodyPr>
          <a:lstStyle/>
          <a:p>
            <a:pPr eaLnBrk="1" hangingPunct="1">
              <a:lnSpc>
                <a:spcPct val="180000"/>
              </a:lnSpc>
              <a:spcBef>
                <a:spcPct val="50000"/>
              </a:spcBef>
            </a:pPr>
            <a:r>
              <a:rPr kumimoji="1" lang="en-US" altLang="zh-CN" sz="3600" b="1" dirty="0">
                <a:latin typeface="+mn-ea"/>
              </a:rPr>
              <a:t>①</a:t>
            </a:r>
            <a:r>
              <a:rPr kumimoji="1" lang="zh-CN" altLang="en-US" sz="3600" b="1" dirty="0">
                <a:latin typeface="+mn-ea"/>
              </a:rPr>
              <a:t>负反馈是维持系统的平衡或稳态。</a:t>
            </a:r>
            <a:endParaRPr kumimoji="1" lang="zh-CN" altLang="en-US" sz="3600" b="1" dirty="0">
              <a:latin typeface="+mn-ea"/>
            </a:endParaRPr>
          </a:p>
          <a:p>
            <a:pPr eaLnBrk="1" hangingPunct="1">
              <a:lnSpc>
                <a:spcPct val="180000"/>
              </a:lnSpc>
              <a:spcBef>
                <a:spcPct val="50000"/>
              </a:spcBef>
            </a:pPr>
            <a:r>
              <a:rPr kumimoji="1" lang="zh-CN" altLang="en-US" sz="3600" b="1" dirty="0">
                <a:latin typeface="+mn-ea"/>
              </a:rPr>
              <a:t>②正常机体中有大量的负反馈机制（压力感受性反射，体温调节）。</a:t>
            </a:r>
            <a:endParaRPr kumimoji="1" lang="zh-CN" altLang="en-US" sz="3600" b="1" dirty="0">
              <a:latin typeface="+mn-ea"/>
            </a:endParaRPr>
          </a:p>
        </p:txBody>
      </p:sp>
      <p:sp>
        <p:nvSpPr>
          <p:cNvPr id="38915" name="Text Box 17"/>
          <p:cNvSpPr txBox="1">
            <a:spLocks noChangeArrowheads="1"/>
          </p:cNvSpPr>
          <p:nvPr/>
        </p:nvSpPr>
        <p:spPr bwMode="auto">
          <a:xfrm>
            <a:off x="1208176" y="219408"/>
            <a:ext cx="5285316" cy="677104"/>
          </a:xfrm>
          <a:prstGeom prst="rect">
            <a:avLst/>
          </a:prstGeom>
          <a:noFill/>
          <a:ln w="9525">
            <a:noFill/>
            <a:miter lim="800000"/>
          </a:ln>
        </p:spPr>
        <p:txBody>
          <a:bodyPr lIns="121917" tIns="60958" rIns="121917" bIns="60958">
            <a:spAutoFit/>
          </a:bodyPr>
          <a:lstStyle/>
          <a:p>
            <a:pPr eaLnBrk="1" hangingPunct="1">
              <a:spcBef>
                <a:spcPct val="50000"/>
              </a:spcBef>
              <a:defRPr/>
            </a:pPr>
            <a:r>
              <a:rPr kumimoji="1" lang="en-US" altLang="zh-CN" sz="3600" b="1" dirty="0">
                <a:latin typeface="+mn-ea"/>
              </a:rPr>
              <a:t>1.</a:t>
            </a:r>
            <a:r>
              <a:rPr kumimoji="1" lang="zh-CN" altLang="en-US" sz="3600" b="1" dirty="0">
                <a:latin typeface="+mn-ea"/>
              </a:rPr>
              <a:t>负反馈控制系统</a:t>
            </a:r>
            <a:endParaRPr kumimoji="1" lang="zh-CN" altLang="en-US" sz="36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79"/>
                                        </p:tgtEl>
                                        <p:attrNameLst>
                                          <p:attrName>style.visibility</p:attrName>
                                        </p:attrNameLst>
                                      </p:cBhvr>
                                      <p:to>
                                        <p:strVal val="visible"/>
                                      </p:to>
                                    </p:set>
                                    <p:anim calcmode="lin" valueType="num">
                                      <p:cBhvr additive="base">
                                        <p:cTn id="7" dur="500" fill="hold"/>
                                        <p:tgtEl>
                                          <p:spTgt spid="36879"/>
                                        </p:tgtEl>
                                        <p:attrNameLst>
                                          <p:attrName>ppt_x</p:attrName>
                                        </p:attrNameLst>
                                      </p:cBhvr>
                                      <p:tavLst>
                                        <p:tav tm="0">
                                          <p:val>
                                            <p:strVal val="0-#ppt_w/2"/>
                                          </p:val>
                                        </p:tav>
                                        <p:tav tm="100000">
                                          <p:val>
                                            <p:strVal val="#ppt_x"/>
                                          </p:val>
                                        </p:tav>
                                      </p:tavLst>
                                    </p:anim>
                                    <p:anim calcmode="lin" valueType="num">
                                      <p:cBhvr additive="base">
                                        <p:cTn id="8" dur="500" fill="hold"/>
                                        <p:tgtEl>
                                          <p:spTgt spid="36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90954" y="288486"/>
            <a:ext cx="10972800" cy="647700"/>
          </a:xfrm>
        </p:spPr>
        <p:txBody>
          <a:bodyPr>
            <a:normAutofit/>
          </a:bodyPr>
          <a:lstStyle/>
          <a:p>
            <a:r>
              <a:rPr lang="zh-CN" altLang="en-US" dirty="0" smtClean="0">
                <a:solidFill>
                  <a:schemeClr val="tx1">
                    <a:lumMod val="95000"/>
                    <a:lumOff val="5000"/>
                  </a:schemeClr>
                </a:solidFill>
                <a:latin typeface="+mn-ea"/>
                <a:ea typeface="+mn-ea"/>
              </a:rPr>
              <a:t>排尿反射弧</a:t>
            </a:r>
            <a:endParaRPr lang="zh-CN" altLang="en-US" dirty="0" smtClean="0">
              <a:solidFill>
                <a:schemeClr val="tx1">
                  <a:lumMod val="95000"/>
                  <a:lumOff val="5000"/>
                </a:schemeClr>
              </a:solidFill>
              <a:latin typeface="+mn-ea"/>
              <a:ea typeface="+mn-ea"/>
            </a:endParaRPr>
          </a:p>
        </p:txBody>
      </p:sp>
      <p:sp>
        <p:nvSpPr>
          <p:cNvPr id="37891" name="Rectangle 3"/>
          <p:cNvSpPr>
            <a:spLocks noGrp="1" noChangeArrowheads="1"/>
          </p:cNvSpPr>
          <p:nvPr>
            <p:ph idx="1"/>
          </p:nvPr>
        </p:nvSpPr>
        <p:spPr>
          <a:xfrm>
            <a:off x="3600451" y="1555845"/>
            <a:ext cx="2702983" cy="3054255"/>
          </a:xfrm>
          <a:solidFill>
            <a:srgbClr val="FFFF99"/>
          </a:solidFill>
        </p:spPr>
        <p:txBody>
          <a:bodyPr>
            <a:noAutofit/>
          </a:bodyPr>
          <a:lstStyle/>
          <a:p>
            <a:pPr algn="ctr">
              <a:buFontTx/>
              <a:buNone/>
            </a:pPr>
            <a:r>
              <a:rPr lang="en-US" altLang="zh-CN" sz="2000" b="1" dirty="0" smtClean="0">
                <a:solidFill>
                  <a:srgbClr val="0000FF"/>
                </a:solidFill>
                <a:latin typeface="+mn-ea"/>
              </a:rPr>
              <a:t> </a:t>
            </a:r>
            <a:r>
              <a:rPr lang="zh-CN" altLang="en-US" sz="2000" b="1" dirty="0" smtClean="0">
                <a:solidFill>
                  <a:srgbClr val="0000FF"/>
                </a:solidFill>
                <a:latin typeface="+mn-ea"/>
              </a:rPr>
              <a:t>大脑皮层</a:t>
            </a:r>
            <a:endParaRPr lang="zh-CN" altLang="en-US" sz="2000" b="1" dirty="0" smtClean="0">
              <a:solidFill>
                <a:srgbClr val="0000FF"/>
              </a:solidFill>
              <a:latin typeface="+mn-ea"/>
            </a:endParaRPr>
          </a:p>
          <a:p>
            <a:pPr algn="ctr">
              <a:buFontTx/>
              <a:buNone/>
            </a:pPr>
            <a:r>
              <a:rPr lang="zh-CN" altLang="en-US" sz="2000" b="1" dirty="0" smtClean="0">
                <a:solidFill>
                  <a:srgbClr val="0000FF"/>
                </a:solidFill>
                <a:latin typeface="+mn-ea"/>
              </a:rPr>
              <a:t>↑↓</a:t>
            </a:r>
            <a:endParaRPr lang="zh-CN" altLang="en-US" sz="2000" b="1" dirty="0" smtClean="0">
              <a:solidFill>
                <a:srgbClr val="0000FF"/>
              </a:solidFill>
              <a:latin typeface="+mn-ea"/>
            </a:endParaRPr>
          </a:p>
          <a:p>
            <a:pPr algn="ctr">
              <a:buFontTx/>
              <a:buNone/>
            </a:pPr>
            <a:r>
              <a:rPr lang="zh-CN" altLang="en-US" sz="2000" b="1" dirty="0" smtClean="0">
                <a:solidFill>
                  <a:srgbClr val="0000FF"/>
                </a:solidFill>
                <a:latin typeface="+mn-ea"/>
              </a:rPr>
              <a:t>颈</a:t>
            </a:r>
            <a:r>
              <a:rPr lang="en-US" altLang="zh-CN" sz="2000" b="1" dirty="0" smtClean="0">
                <a:solidFill>
                  <a:srgbClr val="0000FF"/>
                </a:solidFill>
                <a:latin typeface="+mn-ea"/>
              </a:rPr>
              <a:t>-</a:t>
            </a:r>
            <a:r>
              <a:rPr lang="zh-CN" altLang="en-US" sz="2000" b="1" dirty="0" smtClean="0">
                <a:solidFill>
                  <a:srgbClr val="0000FF"/>
                </a:solidFill>
                <a:latin typeface="+mn-ea"/>
              </a:rPr>
              <a:t>胸</a:t>
            </a:r>
            <a:r>
              <a:rPr lang="en-US" altLang="zh-CN" sz="2000" b="1" dirty="0" smtClean="0">
                <a:solidFill>
                  <a:srgbClr val="0000FF"/>
                </a:solidFill>
                <a:latin typeface="+mn-ea"/>
              </a:rPr>
              <a:t>-</a:t>
            </a:r>
            <a:r>
              <a:rPr lang="zh-CN" altLang="en-US" sz="2000" b="1" dirty="0" smtClean="0">
                <a:solidFill>
                  <a:srgbClr val="0000FF"/>
                </a:solidFill>
                <a:latin typeface="+mn-ea"/>
              </a:rPr>
              <a:t>腰髓</a:t>
            </a:r>
            <a:endParaRPr lang="zh-CN" altLang="en-US" sz="2000" b="1" dirty="0" smtClean="0">
              <a:solidFill>
                <a:srgbClr val="0000FF"/>
              </a:solidFill>
              <a:latin typeface="+mn-ea"/>
            </a:endParaRPr>
          </a:p>
          <a:p>
            <a:pPr algn="ctr">
              <a:buFontTx/>
              <a:buNone/>
            </a:pPr>
            <a:r>
              <a:rPr lang="zh-CN" altLang="en-US" sz="2000" b="1" dirty="0" smtClean="0">
                <a:solidFill>
                  <a:srgbClr val="0000FF"/>
                </a:solidFill>
                <a:latin typeface="+mn-ea"/>
              </a:rPr>
              <a:t>↑      </a:t>
            </a:r>
            <a:endParaRPr lang="zh-CN" altLang="en-US" sz="2000" b="1" dirty="0" smtClean="0">
              <a:solidFill>
                <a:srgbClr val="0000FF"/>
              </a:solidFill>
              <a:latin typeface="+mn-ea"/>
            </a:endParaRPr>
          </a:p>
          <a:p>
            <a:pPr algn="ctr">
              <a:buFontTx/>
              <a:buNone/>
            </a:pPr>
            <a:r>
              <a:rPr lang="zh-CN" altLang="en-US" sz="2000" b="1" dirty="0" smtClean="0">
                <a:solidFill>
                  <a:srgbClr val="0000FF"/>
                </a:solidFill>
                <a:latin typeface="+mn-ea"/>
              </a:rPr>
              <a:t>初级神经中枢</a:t>
            </a:r>
            <a:endParaRPr lang="zh-CN" altLang="en-US" sz="2000" b="1" dirty="0" smtClean="0">
              <a:solidFill>
                <a:srgbClr val="0000FF"/>
              </a:solidFill>
              <a:latin typeface="+mn-ea"/>
            </a:endParaRPr>
          </a:p>
          <a:p>
            <a:pPr algn="ctr">
              <a:buFontTx/>
              <a:buNone/>
            </a:pPr>
            <a:r>
              <a:rPr lang="zh-CN" altLang="en-US" sz="2000" b="1" dirty="0" smtClean="0">
                <a:solidFill>
                  <a:srgbClr val="0000FF"/>
                </a:solidFill>
                <a:latin typeface="+mn-ea"/>
              </a:rPr>
              <a:t> </a:t>
            </a:r>
            <a:r>
              <a:rPr lang="en-US" altLang="zh-CN" sz="2000" b="1" dirty="0" smtClean="0">
                <a:solidFill>
                  <a:srgbClr val="0000FF"/>
                </a:solidFill>
                <a:latin typeface="+mn-ea"/>
              </a:rPr>
              <a:t>( </a:t>
            </a:r>
            <a:r>
              <a:rPr lang="zh-CN" altLang="en-US" sz="2000" b="1" dirty="0" smtClean="0">
                <a:solidFill>
                  <a:srgbClr val="0000FF"/>
                </a:solidFill>
                <a:latin typeface="+mn-ea"/>
              </a:rPr>
              <a:t>腰、骶髓 </a:t>
            </a:r>
            <a:r>
              <a:rPr lang="en-US" altLang="zh-CN" sz="2000" b="1" dirty="0" smtClean="0">
                <a:solidFill>
                  <a:srgbClr val="0000FF"/>
                </a:solidFill>
                <a:latin typeface="+mn-ea"/>
              </a:rPr>
              <a:t>) </a:t>
            </a:r>
            <a:endParaRPr lang="en-US" altLang="zh-CN" sz="2000" b="1" dirty="0" smtClean="0">
              <a:solidFill>
                <a:srgbClr val="0000FF"/>
              </a:solidFill>
              <a:latin typeface="+mn-ea"/>
            </a:endParaRPr>
          </a:p>
        </p:txBody>
      </p:sp>
      <p:sp>
        <p:nvSpPr>
          <p:cNvPr id="37892" name="Rectangle 4"/>
          <p:cNvSpPr>
            <a:spLocks noChangeArrowheads="1"/>
          </p:cNvSpPr>
          <p:nvPr/>
        </p:nvSpPr>
        <p:spPr bwMode="auto">
          <a:xfrm>
            <a:off x="72596" y="3303317"/>
            <a:ext cx="1632813" cy="954103"/>
          </a:xfrm>
          <a:prstGeom prst="rect">
            <a:avLst/>
          </a:prstGeom>
          <a:solidFill>
            <a:srgbClr val="FFFF99"/>
          </a:solidFill>
          <a:ln w="9525">
            <a:noFill/>
            <a:miter lim="800000"/>
          </a:ln>
        </p:spPr>
        <p:txBody>
          <a:bodyPr wrap="none" lIns="121917" tIns="60958" rIns="121917" bIns="60958" anchor="ctr">
            <a:spAutoFit/>
          </a:bodyPr>
          <a:lstStyle/>
          <a:p>
            <a:pPr algn="ctr"/>
            <a:r>
              <a:rPr lang="zh-CN" altLang="en-US" sz="2700" b="1" dirty="0">
                <a:solidFill>
                  <a:srgbClr val="0000FF"/>
                </a:solidFill>
                <a:latin typeface="+mn-ea"/>
              </a:rPr>
              <a:t>膀胱牵张</a:t>
            </a:r>
            <a:endParaRPr lang="zh-CN" altLang="en-US" sz="2700" b="1" dirty="0">
              <a:solidFill>
                <a:srgbClr val="0000FF"/>
              </a:solidFill>
              <a:latin typeface="+mn-ea"/>
            </a:endParaRPr>
          </a:p>
          <a:p>
            <a:pPr algn="ctr"/>
            <a:r>
              <a:rPr lang="zh-CN" altLang="en-US" sz="2700" b="1" dirty="0">
                <a:solidFill>
                  <a:srgbClr val="0000FF"/>
                </a:solidFill>
                <a:latin typeface="+mn-ea"/>
              </a:rPr>
              <a:t>感受器㈩</a:t>
            </a:r>
            <a:endParaRPr lang="zh-CN" altLang="en-US" sz="2700" b="1" dirty="0">
              <a:solidFill>
                <a:srgbClr val="0000FF"/>
              </a:solidFill>
              <a:latin typeface="+mn-ea"/>
            </a:endParaRPr>
          </a:p>
        </p:txBody>
      </p:sp>
      <p:sp>
        <p:nvSpPr>
          <p:cNvPr id="37893" name="Rectangle 5"/>
          <p:cNvSpPr>
            <a:spLocks noChangeArrowheads="1"/>
          </p:cNvSpPr>
          <p:nvPr/>
        </p:nvSpPr>
        <p:spPr bwMode="auto">
          <a:xfrm>
            <a:off x="1583267" y="3032065"/>
            <a:ext cx="2459963" cy="1369602"/>
          </a:xfrm>
          <a:prstGeom prst="rect">
            <a:avLst/>
          </a:prstGeom>
          <a:noFill/>
          <a:ln w="9525">
            <a:noFill/>
            <a:miter lim="800000"/>
          </a:ln>
        </p:spPr>
        <p:txBody>
          <a:bodyPr wrap="none" lIns="121917" tIns="60958" rIns="121917" bIns="60958" anchor="ctr">
            <a:spAutoFit/>
          </a:bodyPr>
          <a:lstStyle/>
          <a:p>
            <a:r>
              <a:rPr lang="en-US" altLang="zh-CN" sz="2700" b="1" dirty="0">
                <a:solidFill>
                  <a:srgbClr val="660066"/>
                </a:solidFill>
                <a:latin typeface="+mn-ea"/>
              </a:rPr>
              <a:t> </a:t>
            </a:r>
            <a:r>
              <a:rPr lang="zh-CN" altLang="en-US" sz="2700" b="1" dirty="0">
                <a:solidFill>
                  <a:srgbClr val="660066"/>
                </a:solidFill>
                <a:latin typeface="+mn-ea"/>
              </a:rPr>
              <a:t>盆神经㈩</a:t>
            </a:r>
            <a:endParaRPr lang="zh-CN" altLang="en-US" sz="2700" b="1" dirty="0">
              <a:solidFill>
                <a:srgbClr val="660066"/>
              </a:solidFill>
              <a:latin typeface="+mn-ea"/>
            </a:endParaRPr>
          </a:p>
          <a:p>
            <a:r>
              <a:rPr lang="en-US" altLang="zh-CN" sz="2700" b="1" dirty="0">
                <a:solidFill>
                  <a:srgbClr val="660066"/>
                </a:solidFill>
                <a:latin typeface="+mn-ea"/>
              </a:rPr>
              <a:t>—————→</a:t>
            </a:r>
            <a:endParaRPr lang="en-US" altLang="zh-CN" sz="2700" b="1" dirty="0">
              <a:solidFill>
                <a:srgbClr val="660066"/>
              </a:solidFill>
              <a:latin typeface="+mn-ea"/>
            </a:endParaRPr>
          </a:p>
          <a:p>
            <a:r>
              <a:rPr lang="zh-CN" altLang="en-US" sz="2700" b="1" dirty="0">
                <a:solidFill>
                  <a:srgbClr val="660066"/>
                </a:solidFill>
                <a:latin typeface="+mn-ea"/>
              </a:rPr>
              <a:t>腹下神经㈠</a:t>
            </a:r>
            <a:endParaRPr lang="zh-CN" altLang="en-US" sz="2700" b="1" dirty="0">
              <a:latin typeface="+mn-ea"/>
            </a:endParaRPr>
          </a:p>
        </p:txBody>
      </p:sp>
      <p:sp>
        <p:nvSpPr>
          <p:cNvPr id="37894" name="Rectangle 6"/>
          <p:cNvSpPr>
            <a:spLocks noChangeArrowheads="1"/>
          </p:cNvSpPr>
          <p:nvPr/>
        </p:nvSpPr>
        <p:spPr bwMode="auto">
          <a:xfrm>
            <a:off x="6011135" y="3047627"/>
            <a:ext cx="2459963" cy="1785100"/>
          </a:xfrm>
          <a:prstGeom prst="rect">
            <a:avLst/>
          </a:prstGeom>
          <a:noFill/>
          <a:ln w="9525">
            <a:noFill/>
            <a:miter lim="800000"/>
          </a:ln>
        </p:spPr>
        <p:txBody>
          <a:bodyPr wrap="none" lIns="121917" tIns="60958" rIns="121917" bIns="60958" anchor="ctr">
            <a:spAutoFit/>
          </a:bodyPr>
          <a:lstStyle/>
          <a:p>
            <a:pPr algn="ctr"/>
            <a:r>
              <a:rPr lang="zh-CN" altLang="en-US" sz="2700" b="1" dirty="0">
                <a:solidFill>
                  <a:srgbClr val="660066"/>
                </a:solidFill>
                <a:latin typeface="+mn-ea"/>
              </a:rPr>
              <a:t>盆神经㈩</a:t>
            </a:r>
            <a:endParaRPr lang="zh-CN" altLang="en-US" sz="2700" b="1" dirty="0">
              <a:solidFill>
                <a:srgbClr val="660066"/>
              </a:solidFill>
              <a:latin typeface="+mn-ea"/>
            </a:endParaRPr>
          </a:p>
          <a:p>
            <a:pPr algn="ctr"/>
            <a:r>
              <a:rPr lang="en-US" altLang="zh-CN" sz="2700" b="1" dirty="0">
                <a:solidFill>
                  <a:srgbClr val="660066"/>
                </a:solidFill>
                <a:latin typeface="+mn-ea"/>
              </a:rPr>
              <a:t>—————→</a:t>
            </a:r>
            <a:endParaRPr lang="en-US" altLang="zh-CN" sz="2700" b="1" dirty="0">
              <a:solidFill>
                <a:srgbClr val="660066"/>
              </a:solidFill>
              <a:latin typeface="+mn-ea"/>
            </a:endParaRPr>
          </a:p>
          <a:p>
            <a:pPr algn="ctr"/>
            <a:r>
              <a:rPr lang="zh-CN" altLang="en-US" sz="2700" b="1" dirty="0">
                <a:solidFill>
                  <a:srgbClr val="660066"/>
                </a:solidFill>
                <a:latin typeface="+mn-ea"/>
              </a:rPr>
              <a:t>腹下神经㈠</a:t>
            </a:r>
            <a:endParaRPr lang="zh-CN" altLang="en-US" sz="2700" b="1" dirty="0">
              <a:solidFill>
                <a:srgbClr val="660066"/>
              </a:solidFill>
              <a:latin typeface="+mn-ea"/>
            </a:endParaRPr>
          </a:p>
          <a:p>
            <a:pPr algn="ctr"/>
            <a:r>
              <a:rPr lang="zh-CN" altLang="en-US" sz="2700" b="1" dirty="0">
                <a:solidFill>
                  <a:srgbClr val="660066"/>
                </a:solidFill>
                <a:latin typeface="+mn-ea"/>
              </a:rPr>
              <a:t>阴部神经㈠</a:t>
            </a:r>
            <a:endParaRPr lang="zh-CN" altLang="en-US" sz="2700" b="1" dirty="0">
              <a:solidFill>
                <a:srgbClr val="660066"/>
              </a:solidFill>
              <a:latin typeface="+mn-ea"/>
            </a:endParaRPr>
          </a:p>
        </p:txBody>
      </p:sp>
      <p:sp>
        <p:nvSpPr>
          <p:cNvPr id="37895" name="Rectangle 7"/>
          <p:cNvSpPr>
            <a:spLocks noChangeArrowheads="1"/>
          </p:cNvSpPr>
          <p:nvPr/>
        </p:nvSpPr>
        <p:spPr bwMode="auto">
          <a:xfrm>
            <a:off x="8303685" y="3047627"/>
            <a:ext cx="2372783" cy="1785100"/>
          </a:xfrm>
          <a:prstGeom prst="rect">
            <a:avLst/>
          </a:prstGeom>
          <a:solidFill>
            <a:srgbClr val="FFFF99"/>
          </a:solidFill>
          <a:ln w="9525">
            <a:noFill/>
            <a:miter lim="800000"/>
          </a:ln>
        </p:spPr>
        <p:txBody>
          <a:bodyPr lIns="121917" tIns="60958" rIns="121917" bIns="60958" anchor="ctr">
            <a:spAutoFit/>
          </a:bodyPr>
          <a:lstStyle/>
          <a:p>
            <a:pPr algn="ctr"/>
            <a:r>
              <a:rPr lang="zh-CN" altLang="en-US" sz="2700" b="1" dirty="0">
                <a:solidFill>
                  <a:srgbClr val="0000FF"/>
                </a:solidFill>
                <a:latin typeface="+mn-ea"/>
              </a:rPr>
              <a:t>逼尿肌收缩</a:t>
            </a:r>
            <a:endParaRPr lang="zh-CN" altLang="en-US" sz="2700" b="1" dirty="0">
              <a:solidFill>
                <a:srgbClr val="0000FF"/>
              </a:solidFill>
              <a:latin typeface="+mn-ea"/>
            </a:endParaRPr>
          </a:p>
          <a:p>
            <a:pPr algn="ctr"/>
            <a:endParaRPr lang="zh-CN" altLang="en-US" sz="2700" b="1" dirty="0">
              <a:solidFill>
                <a:srgbClr val="0000FF"/>
              </a:solidFill>
              <a:latin typeface="+mn-ea"/>
            </a:endParaRPr>
          </a:p>
          <a:p>
            <a:pPr algn="ctr"/>
            <a:r>
              <a:rPr lang="zh-CN" altLang="en-US" sz="2700" b="1" dirty="0">
                <a:solidFill>
                  <a:srgbClr val="0000FF"/>
                </a:solidFill>
                <a:latin typeface="+mn-ea"/>
              </a:rPr>
              <a:t>内括约肌舒张</a:t>
            </a:r>
            <a:endParaRPr lang="zh-CN" altLang="en-US" sz="2700" b="1" dirty="0">
              <a:solidFill>
                <a:srgbClr val="0000FF"/>
              </a:solidFill>
              <a:latin typeface="+mn-ea"/>
            </a:endParaRPr>
          </a:p>
          <a:p>
            <a:pPr algn="ctr"/>
            <a:r>
              <a:rPr lang="zh-CN" altLang="en-US" sz="2700" b="1" dirty="0">
                <a:solidFill>
                  <a:srgbClr val="0000FF"/>
                </a:solidFill>
                <a:latin typeface="+mn-ea"/>
              </a:rPr>
              <a:t>外括约肌舒张</a:t>
            </a:r>
            <a:endParaRPr lang="zh-CN" altLang="en-US" sz="2700" b="1" dirty="0">
              <a:solidFill>
                <a:srgbClr val="0000FF"/>
              </a:solidFill>
              <a:latin typeface="+mn-ea"/>
            </a:endParaRPr>
          </a:p>
        </p:txBody>
      </p:sp>
      <p:sp>
        <p:nvSpPr>
          <p:cNvPr id="37896" name="Rectangle 8"/>
          <p:cNvSpPr>
            <a:spLocks noChangeArrowheads="1"/>
          </p:cNvSpPr>
          <p:nvPr/>
        </p:nvSpPr>
        <p:spPr bwMode="auto">
          <a:xfrm>
            <a:off x="6040967" y="2608793"/>
            <a:ext cx="6071528" cy="569383"/>
          </a:xfrm>
          <a:prstGeom prst="rect">
            <a:avLst/>
          </a:prstGeom>
          <a:solidFill>
            <a:srgbClr val="FFFF99"/>
          </a:solidFill>
          <a:ln w="9525">
            <a:noFill/>
            <a:miter lim="800000"/>
          </a:ln>
        </p:spPr>
        <p:txBody>
          <a:bodyPr wrap="none" lIns="121917" tIns="60958" rIns="121917" bIns="60958" anchor="ctr">
            <a:spAutoFit/>
          </a:bodyPr>
          <a:lstStyle/>
          <a:p>
            <a:r>
              <a:rPr lang="en-US" altLang="zh-CN" sz="2900" b="1" dirty="0">
                <a:solidFill>
                  <a:srgbClr val="0000FF"/>
                </a:solidFill>
                <a:latin typeface="+mn-ea"/>
              </a:rPr>
              <a:t>—→ </a:t>
            </a:r>
            <a:r>
              <a:rPr lang="zh-CN" altLang="en-US" sz="2900" b="1" dirty="0">
                <a:solidFill>
                  <a:srgbClr val="0000FF"/>
                </a:solidFill>
                <a:latin typeface="+mn-ea"/>
              </a:rPr>
              <a:t>膈肌收缩    腹肌收缩 →腹压↑ </a:t>
            </a:r>
            <a:endParaRPr lang="zh-CN" altLang="en-US" sz="2900" b="1" dirty="0">
              <a:solidFill>
                <a:srgbClr val="0000FF"/>
              </a:solidFill>
              <a:latin typeface="+mn-ea"/>
            </a:endParaRPr>
          </a:p>
        </p:txBody>
      </p:sp>
      <p:sp>
        <p:nvSpPr>
          <p:cNvPr id="37897" name="Rectangle 9"/>
          <p:cNvSpPr>
            <a:spLocks noChangeArrowheads="1"/>
          </p:cNvSpPr>
          <p:nvPr/>
        </p:nvSpPr>
        <p:spPr bwMode="auto">
          <a:xfrm>
            <a:off x="10405534" y="2911303"/>
            <a:ext cx="1810746" cy="1261880"/>
          </a:xfrm>
          <a:prstGeom prst="rect">
            <a:avLst/>
          </a:prstGeom>
          <a:noFill/>
          <a:ln w="9525">
            <a:noFill/>
            <a:miter lim="800000"/>
          </a:ln>
        </p:spPr>
        <p:txBody>
          <a:bodyPr wrap="none" lIns="121917" tIns="60958" rIns="121917" bIns="60958" anchor="ctr">
            <a:spAutoFit/>
          </a:bodyPr>
          <a:lstStyle/>
          <a:p>
            <a:r>
              <a:rPr lang="en-US" altLang="zh-CN" sz="3700" b="1" dirty="0">
                <a:solidFill>
                  <a:srgbClr val="660066"/>
                </a:solidFill>
                <a:latin typeface="+mn-ea"/>
              </a:rPr>
              <a:t>      ↓</a:t>
            </a:r>
            <a:endParaRPr lang="en-US" altLang="zh-CN" sz="3700" b="1" dirty="0">
              <a:solidFill>
                <a:srgbClr val="660066"/>
              </a:solidFill>
              <a:latin typeface="+mn-ea"/>
            </a:endParaRPr>
          </a:p>
          <a:p>
            <a:r>
              <a:rPr lang="en-US" altLang="zh-CN" sz="3700" b="1" dirty="0">
                <a:solidFill>
                  <a:srgbClr val="660066"/>
                </a:solidFill>
                <a:latin typeface="+mn-ea"/>
              </a:rPr>
              <a:t>→</a:t>
            </a:r>
            <a:r>
              <a:rPr lang="zh-CN" altLang="en-US" sz="3700" b="1" dirty="0">
                <a:solidFill>
                  <a:srgbClr val="660066"/>
                </a:solidFill>
                <a:latin typeface="+mn-ea"/>
              </a:rPr>
              <a:t>排尿 </a:t>
            </a:r>
            <a:endParaRPr lang="zh-CN" altLang="en-US" sz="3700" b="1" dirty="0">
              <a:solidFill>
                <a:srgbClr val="660066"/>
              </a:solidFill>
              <a:latin typeface="+mn-ea"/>
            </a:endParaRPr>
          </a:p>
        </p:txBody>
      </p:sp>
      <p:sp>
        <p:nvSpPr>
          <p:cNvPr id="37898" name="Line 10"/>
          <p:cNvSpPr>
            <a:spLocks noChangeShapeType="1"/>
          </p:cNvSpPr>
          <p:nvPr/>
        </p:nvSpPr>
        <p:spPr bwMode="auto">
          <a:xfrm flipV="1">
            <a:off x="4944533" y="4436533"/>
            <a:ext cx="0" cy="721784"/>
          </a:xfrm>
          <a:prstGeom prst="line">
            <a:avLst/>
          </a:prstGeom>
          <a:noFill/>
          <a:ln w="63500">
            <a:solidFill>
              <a:srgbClr val="660066"/>
            </a:solidFill>
            <a:round/>
            <a:tailEnd type="triangle" w="lg" len="med"/>
          </a:ln>
        </p:spPr>
        <p:txBody>
          <a:bodyPr lIns="121917" tIns="60958" rIns="121917" bIns="60958"/>
          <a:lstStyle/>
          <a:p>
            <a:endParaRPr lang="zh-CN" altLang="en-US" b="1">
              <a:latin typeface="+mn-ea"/>
            </a:endParaRPr>
          </a:p>
        </p:txBody>
      </p:sp>
      <p:sp>
        <p:nvSpPr>
          <p:cNvPr id="37899" name="Line 11"/>
          <p:cNvSpPr>
            <a:spLocks noChangeShapeType="1"/>
          </p:cNvSpPr>
          <p:nvPr/>
        </p:nvSpPr>
        <p:spPr bwMode="auto">
          <a:xfrm>
            <a:off x="4944534" y="5158317"/>
            <a:ext cx="6625167" cy="0"/>
          </a:xfrm>
          <a:prstGeom prst="line">
            <a:avLst/>
          </a:prstGeom>
          <a:noFill/>
          <a:ln w="63500">
            <a:solidFill>
              <a:srgbClr val="660066"/>
            </a:solidFill>
            <a:round/>
          </a:ln>
        </p:spPr>
        <p:txBody>
          <a:bodyPr lIns="121917" tIns="60958" rIns="121917" bIns="60958"/>
          <a:lstStyle/>
          <a:p>
            <a:endParaRPr lang="zh-CN" altLang="en-US" b="1">
              <a:latin typeface="+mn-ea"/>
            </a:endParaRPr>
          </a:p>
        </p:txBody>
      </p:sp>
      <p:sp>
        <p:nvSpPr>
          <p:cNvPr id="37900" name="Line 12"/>
          <p:cNvSpPr>
            <a:spLocks noChangeShapeType="1"/>
          </p:cNvSpPr>
          <p:nvPr/>
        </p:nvSpPr>
        <p:spPr bwMode="auto">
          <a:xfrm flipV="1">
            <a:off x="11567584" y="4004733"/>
            <a:ext cx="0" cy="1153584"/>
          </a:xfrm>
          <a:prstGeom prst="line">
            <a:avLst/>
          </a:prstGeom>
          <a:noFill/>
          <a:ln w="63500">
            <a:solidFill>
              <a:srgbClr val="660066"/>
            </a:solidFill>
            <a:round/>
          </a:ln>
        </p:spPr>
        <p:txBody>
          <a:bodyPr lIns="121917" tIns="60958" rIns="121917" bIns="60958"/>
          <a:lstStyle/>
          <a:p>
            <a:endParaRPr lang="zh-CN" altLang="en-US" b="1">
              <a:latin typeface="+mn-ea"/>
            </a:endParaRPr>
          </a:p>
        </p:txBody>
      </p:sp>
      <p:sp>
        <p:nvSpPr>
          <p:cNvPr id="37901" name="Text Box 13"/>
          <p:cNvSpPr txBox="1">
            <a:spLocks noChangeArrowheads="1"/>
          </p:cNvSpPr>
          <p:nvPr/>
        </p:nvSpPr>
        <p:spPr bwMode="auto">
          <a:xfrm>
            <a:off x="4814374" y="5313781"/>
            <a:ext cx="2495551" cy="677104"/>
          </a:xfrm>
          <a:prstGeom prst="rect">
            <a:avLst/>
          </a:prstGeom>
          <a:solidFill>
            <a:srgbClr val="FFFF99"/>
          </a:solidFill>
          <a:ln w="9525">
            <a:noFill/>
            <a:miter lim="800000"/>
          </a:ln>
        </p:spPr>
        <p:txBody>
          <a:bodyPr lIns="121917" tIns="60958" rIns="121917" bIns="60958">
            <a:spAutoFit/>
          </a:bodyPr>
          <a:lstStyle/>
          <a:p>
            <a:pPr algn="ctr">
              <a:spcBef>
                <a:spcPct val="50000"/>
              </a:spcBef>
            </a:pPr>
            <a:r>
              <a:rPr lang="zh-CN" altLang="en-US" sz="3600" b="1" dirty="0">
                <a:solidFill>
                  <a:srgbClr val="660066"/>
                </a:solidFill>
                <a:latin typeface="+mn-ea"/>
              </a:rPr>
              <a:t>正反馈</a:t>
            </a:r>
            <a:endParaRPr lang="zh-CN" altLang="en-US" sz="3600" b="1" dirty="0">
              <a:solidFill>
                <a:srgbClr val="660066"/>
              </a:solidFill>
              <a:latin typeface="+mn-ea"/>
            </a:endParaRPr>
          </a:p>
        </p:txBody>
      </p:sp>
      <p:sp>
        <p:nvSpPr>
          <p:cNvPr id="37903" name="TextBox 14"/>
          <p:cNvSpPr txBox="1">
            <a:spLocks noChangeArrowheads="1"/>
          </p:cNvSpPr>
          <p:nvPr/>
        </p:nvSpPr>
        <p:spPr bwMode="auto">
          <a:xfrm>
            <a:off x="7277289" y="5407926"/>
            <a:ext cx="2336800" cy="400105"/>
          </a:xfrm>
          <a:prstGeom prst="rect">
            <a:avLst/>
          </a:prstGeom>
          <a:noFill/>
          <a:ln w="9525">
            <a:noFill/>
            <a:miter lim="800000"/>
          </a:ln>
        </p:spPr>
        <p:txBody>
          <a:bodyPr lIns="121917" tIns="60958" rIns="121917" bIns="60958">
            <a:spAutoFit/>
          </a:bodyPr>
          <a:lstStyle/>
          <a:p>
            <a:r>
              <a:rPr lang="zh-CN" altLang="en-US" b="1" dirty="0">
                <a:latin typeface="+mn-ea"/>
              </a:rPr>
              <a:t>阴</a:t>
            </a:r>
            <a:r>
              <a:rPr lang="en-US" altLang="zh-CN" b="1" dirty="0">
                <a:latin typeface="+mn-ea"/>
              </a:rPr>
              <a:t>N</a:t>
            </a:r>
            <a:endParaRPr lang="zh-CN" altLang="en-US" b="1" dirty="0">
              <a:latin typeface="+mn-ea"/>
            </a:endParaRPr>
          </a:p>
        </p:txBody>
      </p:sp>
      <p:sp>
        <p:nvSpPr>
          <p:cNvPr id="16" name="TextBox 15"/>
          <p:cNvSpPr txBox="1"/>
          <p:nvPr/>
        </p:nvSpPr>
        <p:spPr>
          <a:xfrm>
            <a:off x="8516203" y="4826675"/>
            <a:ext cx="3675797" cy="2031325"/>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52681" y="4549676"/>
            <a:ext cx="3539319" cy="2308324"/>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8914" name="Rectangle 30"/>
          <p:cNvSpPr>
            <a:spLocks noChangeArrowheads="1"/>
          </p:cNvSpPr>
          <p:nvPr/>
        </p:nvSpPr>
        <p:spPr bwMode="auto">
          <a:xfrm>
            <a:off x="891117" y="114300"/>
            <a:ext cx="10363200" cy="1143000"/>
          </a:xfrm>
          <a:prstGeom prst="rect">
            <a:avLst/>
          </a:prstGeom>
          <a:noFill/>
          <a:ln w="9525">
            <a:noFill/>
            <a:miter lim="800000"/>
          </a:ln>
        </p:spPr>
        <p:txBody>
          <a:bodyPr lIns="121917" tIns="60958" rIns="121917" bIns="60958" anchor="ctr"/>
          <a:lstStyle/>
          <a:p>
            <a:pPr eaLnBrk="1" hangingPunct="1"/>
            <a:r>
              <a:rPr lang="en-US" altLang="zh-CN" sz="3600" dirty="0">
                <a:solidFill>
                  <a:schemeClr val="tx1">
                    <a:lumMod val="95000"/>
                    <a:lumOff val="5000"/>
                  </a:schemeClr>
                </a:solidFill>
                <a:latin typeface="+mn-ea"/>
              </a:rPr>
              <a:t>  </a:t>
            </a:r>
            <a:r>
              <a:rPr lang="zh-CN" altLang="en-US" sz="3600" b="1" dirty="0">
                <a:solidFill>
                  <a:schemeClr val="tx1">
                    <a:lumMod val="95000"/>
                    <a:lumOff val="5000"/>
                  </a:schemeClr>
                </a:solidFill>
                <a:latin typeface="+mn-ea"/>
              </a:rPr>
              <a:t>负反馈与正反馈的比较</a:t>
            </a:r>
            <a:endParaRPr lang="zh-CN" altLang="en-US" sz="3600" b="1" dirty="0">
              <a:solidFill>
                <a:schemeClr val="tx1">
                  <a:lumMod val="95000"/>
                  <a:lumOff val="5000"/>
                </a:schemeClr>
              </a:solidFill>
              <a:latin typeface="+mn-ea"/>
            </a:endParaRPr>
          </a:p>
        </p:txBody>
      </p:sp>
      <p:graphicFrame>
        <p:nvGraphicFramePr>
          <p:cNvPr id="84106" name="Group 138"/>
          <p:cNvGraphicFramePr>
            <a:graphicFrameLocks noGrp="1"/>
          </p:cNvGraphicFramePr>
          <p:nvPr>
            <p:ph/>
          </p:nvPr>
        </p:nvGraphicFramePr>
        <p:xfrm>
          <a:off x="527051" y="1341968"/>
          <a:ext cx="11040534" cy="4827905"/>
        </p:xfrm>
        <a:graphic>
          <a:graphicData uri="http://schemas.openxmlformats.org/drawingml/2006/table">
            <a:tbl>
              <a:tblPr/>
              <a:tblGrid>
                <a:gridCol w="1824567"/>
                <a:gridCol w="4417483"/>
                <a:gridCol w="4798484"/>
              </a:tblGrid>
              <a:tr h="647700">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600" b="1" i="0" u="none" strike="noStrike" cap="none" normalizeH="0" baseline="0" dirty="0" smtClean="0">
                          <a:ln>
                            <a:noFill/>
                          </a:ln>
                          <a:solidFill>
                            <a:srgbClr val="FF0000"/>
                          </a:solidFill>
                          <a:effectLst/>
                          <a:latin typeface="+mj-ea"/>
                          <a:ea typeface="+mj-ea"/>
                        </a:rPr>
                        <a:t>项目</a:t>
                      </a:r>
                      <a:endParaRPr kumimoji="0" lang="zh-CN" altLang="en-US" sz="3600" b="1" i="0" u="none" strike="noStrike" cap="none" normalizeH="0" baseline="0" dirty="0" smtClean="0">
                        <a:ln>
                          <a:noFill/>
                        </a:ln>
                        <a:solidFill>
                          <a:srgbClr val="FF0000"/>
                        </a:solidFill>
                        <a:effectLst/>
                        <a:latin typeface="+mj-ea"/>
                        <a:ea typeface="+mj-ea"/>
                      </a:endParaRPr>
                    </a:p>
                  </a:txBody>
                  <a:tcPr marL="121920" marR="12192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600" b="1" i="0" u="none" strike="noStrike" cap="none" normalizeH="0" baseline="0" smtClean="0">
                          <a:ln>
                            <a:noFill/>
                          </a:ln>
                          <a:solidFill>
                            <a:srgbClr val="FF0000"/>
                          </a:solidFill>
                          <a:effectLst/>
                          <a:latin typeface="+mj-ea"/>
                          <a:ea typeface="+mj-ea"/>
                        </a:rPr>
                        <a:t>正反馈</a:t>
                      </a:r>
                      <a:endParaRPr kumimoji="0" lang="zh-CN" altLang="en-US" sz="3600" b="1" i="0" u="none" strike="noStrike" cap="none" normalizeH="0" baseline="0" smtClean="0">
                        <a:ln>
                          <a:noFill/>
                        </a:ln>
                        <a:solidFill>
                          <a:srgbClr val="FF0000"/>
                        </a:solidFill>
                        <a:effectLst/>
                        <a:latin typeface="+mj-ea"/>
                        <a:ea typeface="+mj-ea"/>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600" b="1" i="0" u="none" strike="noStrike" cap="none" normalizeH="0" baseline="0" smtClean="0">
                          <a:ln>
                            <a:noFill/>
                          </a:ln>
                          <a:solidFill>
                            <a:srgbClr val="FF0000"/>
                          </a:solidFill>
                          <a:effectLst/>
                          <a:latin typeface="+mj-ea"/>
                          <a:ea typeface="+mj-ea"/>
                        </a:rPr>
                        <a:t>负反馈</a:t>
                      </a:r>
                      <a:endParaRPr kumimoji="0" lang="zh-CN" altLang="en-US" sz="3600" b="1" i="0" u="none" strike="noStrike" cap="none" normalizeH="0" baseline="0" smtClean="0">
                        <a:ln>
                          <a:noFill/>
                        </a:ln>
                        <a:solidFill>
                          <a:srgbClr val="FF0000"/>
                        </a:solidFill>
                        <a:effectLst/>
                        <a:latin typeface="+mj-ea"/>
                        <a:ea typeface="+mj-ea"/>
                      </a:endParaRPr>
                    </a:p>
                  </a:txBody>
                  <a:tcPr marL="121920" marR="12192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r>
              <a:tr h="1554480">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600" b="1" i="0" u="none" strike="noStrike" cap="none" normalizeH="0" baseline="0" smtClean="0">
                          <a:ln>
                            <a:noFill/>
                          </a:ln>
                          <a:solidFill>
                            <a:srgbClr val="FF0000"/>
                          </a:solidFill>
                          <a:effectLst/>
                          <a:latin typeface="+mj-ea"/>
                          <a:ea typeface="+mj-ea"/>
                        </a:rPr>
                        <a:t>概念</a:t>
                      </a:r>
                      <a:endParaRPr kumimoji="0" lang="zh-CN" altLang="en-US" sz="3600" b="1" i="0" u="none" strike="noStrike" cap="none" normalizeH="0" baseline="0" smtClean="0">
                        <a:ln>
                          <a:noFill/>
                        </a:ln>
                        <a:solidFill>
                          <a:srgbClr val="FF0000"/>
                        </a:solidFill>
                        <a:effectLst/>
                        <a:latin typeface="+mj-ea"/>
                        <a:ea typeface="+mj-ea"/>
                      </a:endParaRPr>
                    </a:p>
                  </a:txBody>
                  <a:tcPr marL="121920" marR="12192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dirty="0" smtClean="0">
                          <a:ln>
                            <a:noFill/>
                          </a:ln>
                          <a:solidFill>
                            <a:schemeClr val="tx1"/>
                          </a:solidFill>
                          <a:effectLst/>
                          <a:latin typeface="+mj-ea"/>
                          <a:ea typeface="+mj-ea"/>
                        </a:rPr>
                        <a:t>反馈作用与原效应作用一致</a:t>
                      </a:r>
                      <a:r>
                        <a:rPr kumimoji="0" lang="en-US" altLang="zh-CN" sz="3200" b="1" i="0" u="none" strike="noStrike" cap="none" normalizeH="0" baseline="0" dirty="0" smtClean="0">
                          <a:ln>
                            <a:noFill/>
                          </a:ln>
                          <a:solidFill>
                            <a:schemeClr val="tx1"/>
                          </a:solidFill>
                          <a:effectLst/>
                          <a:latin typeface="+mj-ea"/>
                          <a:ea typeface="+mj-ea"/>
                        </a:rPr>
                        <a:t>,</a:t>
                      </a:r>
                      <a:r>
                        <a:rPr kumimoji="0" lang="zh-CN" altLang="en-US" sz="3200" b="1" i="0" u="none" strike="noStrike" cap="none" normalizeH="0" baseline="0" dirty="0" smtClean="0">
                          <a:ln>
                            <a:noFill/>
                          </a:ln>
                          <a:solidFill>
                            <a:schemeClr val="tx1"/>
                          </a:solidFill>
                          <a:effectLst/>
                          <a:latin typeface="+mj-ea"/>
                          <a:ea typeface="+mj-ea"/>
                        </a:rPr>
                        <a:t>加强原效应</a:t>
                      </a:r>
                      <a:endParaRPr kumimoji="0" lang="zh-CN" altLang="en-US" sz="3200" b="1" i="0" u="none" strike="noStrike" cap="none" normalizeH="0" baseline="0" dirty="0" smtClean="0">
                        <a:ln>
                          <a:noFill/>
                        </a:ln>
                        <a:solidFill>
                          <a:schemeClr val="tx1"/>
                        </a:solidFill>
                        <a:effectLst/>
                        <a:latin typeface="+mj-ea"/>
                        <a:ea typeface="+mj-ea"/>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mj-ea"/>
                          <a:ea typeface="+mj-ea"/>
                        </a:rPr>
                        <a:t>反馈作用与原效应作用相反</a:t>
                      </a:r>
                      <a:r>
                        <a:rPr kumimoji="0" lang="en-US" altLang="zh-CN" sz="3200" b="1" i="0" u="none" strike="noStrike" cap="none" normalizeH="0" baseline="0" smtClean="0">
                          <a:ln>
                            <a:noFill/>
                          </a:ln>
                          <a:solidFill>
                            <a:schemeClr val="tx1"/>
                          </a:solidFill>
                          <a:effectLst/>
                          <a:latin typeface="+mj-ea"/>
                          <a:ea typeface="+mj-ea"/>
                        </a:rPr>
                        <a:t>,</a:t>
                      </a:r>
                      <a:r>
                        <a:rPr kumimoji="0" lang="zh-CN" altLang="en-US" sz="3200" b="1" i="0" u="none" strike="noStrike" cap="none" normalizeH="0" baseline="0" smtClean="0">
                          <a:ln>
                            <a:noFill/>
                          </a:ln>
                          <a:solidFill>
                            <a:schemeClr val="tx1"/>
                          </a:solidFill>
                          <a:effectLst/>
                          <a:latin typeface="+mj-ea"/>
                          <a:ea typeface="+mj-ea"/>
                        </a:rPr>
                        <a:t>减弱原效应</a:t>
                      </a:r>
                      <a:endParaRPr kumimoji="0" lang="zh-CN" altLang="en-US" sz="3200" b="1" i="0" u="none" strike="noStrike" cap="none" normalizeH="0" baseline="0" smtClean="0">
                        <a:ln>
                          <a:noFill/>
                        </a:ln>
                        <a:solidFill>
                          <a:schemeClr val="tx1"/>
                        </a:solidFill>
                        <a:effectLst/>
                        <a:latin typeface="+mj-ea"/>
                        <a:ea typeface="+mj-ea"/>
                      </a:endParaRPr>
                    </a:p>
                  </a:txBody>
                  <a:tcPr marL="121920" marR="12192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r>
              <a:tr h="1066800">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600" b="1" i="0" u="none" strike="noStrike" cap="none" normalizeH="0" baseline="0" smtClean="0">
                          <a:ln>
                            <a:noFill/>
                          </a:ln>
                          <a:solidFill>
                            <a:srgbClr val="FF0000"/>
                          </a:solidFill>
                          <a:effectLst/>
                          <a:latin typeface="+mj-ea"/>
                          <a:ea typeface="+mj-ea"/>
                        </a:rPr>
                        <a:t>意义</a:t>
                      </a:r>
                      <a:endParaRPr kumimoji="0" lang="zh-CN" altLang="en-US" sz="3600" b="1" i="0" u="none" strike="noStrike" cap="none" normalizeH="0" baseline="0" smtClean="0">
                        <a:ln>
                          <a:noFill/>
                        </a:ln>
                        <a:solidFill>
                          <a:srgbClr val="FF0000"/>
                        </a:solidFill>
                        <a:effectLst/>
                        <a:latin typeface="+mj-ea"/>
                        <a:ea typeface="+mj-ea"/>
                      </a:endParaRPr>
                    </a:p>
                  </a:txBody>
                  <a:tcPr marL="121920" marR="12192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mj-ea"/>
                          <a:ea typeface="+mj-ea"/>
                        </a:rPr>
                        <a:t>使生理过程迅速发起</a:t>
                      </a:r>
                      <a:r>
                        <a:rPr kumimoji="0" lang="en-US" altLang="zh-CN" sz="3200" b="1" i="0" u="none" strike="noStrike" cap="none" normalizeH="0" baseline="0" smtClean="0">
                          <a:ln>
                            <a:noFill/>
                          </a:ln>
                          <a:solidFill>
                            <a:schemeClr val="tx1"/>
                          </a:solidFill>
                          <a:effectLst/>
                          <a:latin typeface="+mj-ea"/>
                          <a:ea typeface="+mj-ea"/>
                        </a:rPr>
                        <a:t>,</a:t>
                      </a:r>
                      <a:r>
                        <a:rPr kumimoji="0" lang="zh-CN" altLang="en-US" sz="3200" b="1" i="0" u="none" strike="noStrike" cap="none" normalizeH="0" baseline="0" smtClean="0">
                          <a:ln>
                            <a:noFill/>
                          </a:ln>
                          <a:solidFill>
                            <a:schemeClr val="tx1"/>
                          </a:solidFill>
                          <a:effectLst/>
                          <a:latin typeface="+mj-ea"/>
                          <a:ea typeface="+mj-ea"/>
                        </a:rPr>
                        <a:t>尽快结束</a:t>
                      </a:r>
                      <a:endParaRPr kumimoji="0" lang="zh-CN" altLang="en-US" sz="3200" b="1" i="0" u="none" strike="noStrike" cap="none" normalizeH="0" baseline="0" smtClean="0">
                        <a:ln>
                          <a:noFill/>
                        </a:ln>
                        <a:solidFill>
                          <a:schemeClr val="tx1"/>
                        </a:solidFill>
                        <a:effectLst/>
                        <a:latin typeface="+mj-ea"/>
                        <a:ea typeface="+mj-ea"/>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mj-ea"/>
                          <a:ea typeface="+mj-ea"/>
                        </a:rPr>
                        <a:t>使生理过程保持稳态</a:t>
                      </a:r>
                      <a:endParaRPr kumimoji="0" lang="zh-CN" altLang="en-US" sz="3200" b="1" i="0" u="none" strike="noStrike" cap="none" normalizeH="0" baseline="0" smtClean="0">
                        <a:ln>
                          <a:noFill/>
                        </a:ln>
                        <a:solidFill>
                          <a:schemeClr val="tx1"/>
                        </a:solidFill>
                        <a:effectLst/>
                        <a:latin typeface="+mj-ea"/>
                        <a:ea typeface="+mj-ea"/>
                      </a:endParaRPr>
                    </a:p>
                  </a:txBody>
                  <a:tcPr marL="121920" marR="12192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r>
              <a:tr h="1558925">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600" b="1" i="0" u="none" strike="noStrike" cap="none" normalizeH="0" baseline="0" smtClean="0">
                          <a:ln>
                            <a:noFill/>
                          </a:ln>
                          <a:solidFill>
                            <a:srgbClr val="FF0000"/>
                          </a:solidFill>
                          <a:effectLst/>
                          <a:latin typeface="+mj-ea"/>
                          <a:ea typeface="+mj-ea"/>
                        </a:rPr>
                        <a:t>举例</a:t>
                      </a:r>
                      <a:endParaRPr kumimoji="0" lang="zh-CN" altLang="en-US" sz="3600" b="1" i="0" u="none" strike="noStrike" cap="none" normalizeH="0" baseline="0" smtClean="0">
                        <a:ln>
                          <a:noFill/>
                        </a:ln>
                        <a:solidFill>
                          <a:srgbClr val="FF0000"/>
                        </a:solidFill>
                        <a:effectLst/>
                        <a:latin typeface="+mj-ea"/>
                        <a:ea typeface="+mj-ea"/>
                      </a:endParaRPr>
                    </a:p>
                  </a:txBody>
                  <a:tcPr marL="121920" marR="12192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smtClean="0">
                          <a:ln>
                            <a:noFill/>
                          </a:ln>
                          <a:solidFill>
                            <a:schemeClr val="tx1"/>
                          </a:solidFill>
                          <a:effectLst/>
                          <a:latin typeface="+mj-ea"/>
                          <a:ea typeface="+mj-ea"/>
                        </a:rPr>
                        <a:t>分娩、排便、排尿、血液凝固等</a:t>
                      </a:r>
                      <a:endParaRPr kumimoji="0" lang="zh-CN" altLang="en-US" sz="3200" b="1" i="0" u="none" strike="noStrike" cap="none" normalizeH="0" baseline="0" smtClean="0">
                        <a:ln>
                          <a:noFill/>
                        </a:ln>
                        <a:solidFill>
                          <a:schemeClr val="tx1"/>
                        </a:solidFill>
                        <a:effectLst/>
                        <a:latin typeface="+mj-ea"/>
                        <a:ea typeface="+mj-ea"/>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3200" b="1" i="0" u="none" strike="noStrike" cap="none" normalizeH="0" baseline="0" dirty="0" smtClean="0">
                          <a:ln>
                            <a:noFill/>
                          </a:ln>
                          <a:solidFill>
                            <a:schemeClr val="tx1"/>
                          </a:solidFill>
                          <a:effectLst/>
                          <a:latin typeface="+mj-ea"/>
                          <a:ea typeface="+mj-ea"/>
                        </a:rPr>
                        <a:t>血液和体温调节、血液</a:t>
                      </a:r>
                      <a:r>
                        <a:rPr kumimoji="0" lang="en-US" altLang="zh-CN" sz="3200" b="1" i="0" u="none" strike="noStrike" cap="none" normalizeH="0" baseline="0" dirty="0" smtClean="0">
                          <a:ln>
                            <a:noFill/>
                          </a:ln>
                          <a:solidFill>
                            <a:schemeClr val="tx1"/>
                          </a:solidFill>
                          <a:effectLst/>
                          <a:latin typeface="+mj-ea"/>
                          <a:ea typeface="+mj-ea"/>
                        </a:rPr>
                        <a:t>PH</a:t>
                      </a:r>
                      <a:r>
                        <a:rPr kumimoji="0" lang="zh-CN" altLang="en-US" sz="3200" b="1" i="0" u="none" strike="noStrike" cap="none" normalizeH="0" baseline="0" dirty="0" smtClean="0">
                          <a:ln>
                            <a:noFill/>
                          </a:ln>
                          <a:solidFill>
                            <a:schemeClr val="tx1"/>
                          </a:solidFill>
                          <a:effectLst/>
                          <a:latin typeface="+mj-ea"/>
                          <a:ea typeface="+mj-ea"/>
                        </a:rPr>
                        <a:t>、血糖水平等</a:t>
                      </a:r>
                      <a:endParaRPr kumimoji="0" lang="zh-CN" altLang="en-US" sz="3200" b="1" i="0" u="none" strike="noStrike" cap="none" normalizeH="0" baseline="0" dirty="0" smtClean="0">
                        <a:ln>
                          <a:noFill/>
                        </a:ln>
                        <a:solidFill>
                          <a:schemeClr val="tx1"/>
                        </a:solidFill>
                        <a:effectLst/>
                        <a:latin typeface="+mj-ea"/>
                        <a:ea typeface="+mj-ea"/>
                      </a:endParaRPr>
                    </a:p>
                  </a:txBody>
                  <a:tcPr marL="121920" marR="12192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8"/>
          <p:cNvSpPr txBox="1">
            <a:spLocks noChangeArrowheads="1"/>
          </p:cNvSpPr>
          <p:nvPr/>
        </p:nvSpPr>
        <p:spPr bwMode="auto">
          <a:xfrm>
            <a:off x="0" y="1043518"/>
            <a:ext cx="12192000" cy="778933"/>
          </a:xfrm>
          <a:prstGeom prst="rect">
            <a:avLst/>
          </a:prstGeom>
          <a:noFill/>
          <a:ln w="9525">
            <a:noFill/>
            <a:miter lim="800000"/>
          </a:ln>
        </p:spPr>
        <p:txBody>
          <a:bodyPr lIns="121917" tIns="60958" rIns="121917" bIns="60958">
            <a:spAutoFit/>
          </a:bodyPr>
          <a:lstStyle/>
          <a:p>
            <a:pPr eaLnBrk="1" hangingPunct="1"/>
            <a:r>
              <a:rPr kumimoji="1" lang="en-US" altLang="zh-CN" sz="4300" b="1" dirty="0">
                <a:solidFill>
                  <a:schemeClr val="bg1"/>
                </a:solidFill>
                <a:latin typeface="楷体_GB2312" pitchFamily="49" charset="-122"/>
                <a:ea typeface="楷体_GB2312" pitchFamily="49" charset="-122"/>
              </a:rPr>
              <a:t>    </a:t>
            </a:r>
            <a:endParaRPr kumimoji="1" lang="en-US" altLang="zh-CN" sz="5300" dirty="0">
              <a:solidFill>
                <a:srgbClr val="FFFFFF"/>
              </a:solidFill>
              <a:latin typeface="隶书" pitchFamily="49" charset="-122"/>
              <a:ea typeface="隶书" pitchFamily="49" charset="-122"/>
            </a:endParaRPr>
          </a:p>
        </p:txBody>
      </p:sp>
      <p:sp>
        <p:nvSpPr>
          <p:cNvPr id="39939" name="Text Box 12"/>
          <p:cNvSpPr txBox="1">
            <a:spLocks noChangeArrowheads="1"/>
          </p:cNvSpPr>
          <p:nvPr/>
        </p:nvSpPr>
        <p:spPr bwMode="auto">
          <a:xfrm>
            <a:off x="624417" y="1078173"/>
            <a:ext cx="10972800" cy="3373227"/>
          </a:xfrm>
          <a:prstGeom prst="rect">
            <a:avLst/>
          </a:prstGeom>
          <a:noFill/>
          <a:ln w="9525">
            <a:noFill/>
            <a:miter lim="800000"/>
          </a:ln>
        </p:spPr>
        <p:txBody>
          <a:bodyPr wrap="square" lIns="121917" tIns="60958" rIns="121917" bIns="60958">
            <a:spAutoFit/>
          </a:bodyPr>
          <a:lstStyle/>
          <a:p>
            <a:pPr algn="just" eaLnBrk="1" hangingPunct="1">
              <a:spcBef>
                <a:spcPct val="20000"/>
              </a:spcBef>
            </a:pPr>
            <a:r>
              <a:rPr kumimoji="1" lang="zh-CN" altLang="en-US" sz="3200" b="1" dirty="0" smtClean="0">
                <a:latin typeface="+mn-ea"/>
              </a:rPr>
              <a:t>前馈控制是指</a:t>
            </a:r>
            <a:r>
              <a:rPr kumimoji="1" lang="zh-CN" altLang="en-US" sz="3200" b="1" dirty="0" smtClean="0">
                <a:solidFill>
                  <a:srgbClr val="FF0000"/>
                </a:solidFill>
                <a:latin typeface="+mn-ea"/>
              </a:rPr>
              <a:t>控制部分</a:t>
            </a:r>
            <a:r>
              <a:rPr kumimoji="1" lang="zh-CN" altLang="en-US" sz="3200" b="1" dirty="0" smtClean="0">
                <a:latin typeface="+mn-ea"/>
              </a:rPr>
              <a:t>向</a:t>
            </a:r>
            <a:r>
              <a:rPr kumimoji="1" lang="zh-CN" altLang="en-US" sz="3200" b="1" dirty="0" smtClean="0">
                <a:solidFill>
                  <a:srgbClr val="FF0000"/>
                </a:solidFill>
                <a:latin typeface="+mn-ea"/>
              </a:rPr>
              <a:t>受控部分</a:t>
            </a:r>
            <a:r>
              <a:rPr kumimoji="1" lang="zh-CN" altLang="en-US" sz="3200" b="1" dirty="0" smtClean="0">
                <a:latin typeface="+mn-ea"/>
              </a:rPr>
              <a:t>发出指令的同时，又通过另一快捷通路向</a:t>
            </a:r>
            <a:r>
              <a:rPr kumimoji="1" lang="zh-CN" altLang="en-US" sz="3200" b="1" dirty="0" smtClean="0">
                <a:solidFill>
                  <a:srgbClr val="FF0000"/>
                </a:solidFill>
                <a:latin typeface="+mn-ea"/>
              </a:rPr>
              <a:t>受控部分</a:t>
            </a:r>
            <a:r>
              <a:rPr kumimoji="1" lang="zh-CN" altLang="en-US" sz="3200" b="1" dirty="0" smtClean="0">
                <a:latin typeface="+mn-ea"/>
              </a:rPr>
              <a:t>发出前馈信息，及时地调控</a:t>
            </a:r>
            <a:r>
              <a:rPr kumimoji="1" lang="zh-CN" altLang="en-US" sz="3200" b="1" dirty="0" smtClean="0">
                <a:solidFill>
                  <a:srgbClr val="FF0000"/>
                </a:solidFill>
                <a:latin typeface="+mn-ea"/>
              </a:rPr>
              <a:t>受控部分</a:t>
            </a:r>
            <a:r>
              <a:rPr kumimoji="1" lang="zh-CN" altLang="en-US" sz="3200" b="1" dirty="0" smtClean="0">
                <a:latin typeface="+mn-ea"/>
              </a:rPr>
              <a:t>的活动。</a:t>
            </a:r>
            <a:endParaRPr kumimoji="1" lang="zh-CN" altLang="en-US" sz="3200" b="1" dirty="0" smtClean="0">
              <a:latin typeface="+mn-ea"/>
            </a:endParaRPr>
          </a:p>
          <a:p>
            <a:pPr algn="just" eaLnBrk="1" hangingPunct="1">
              <a:spcBef>
                <a:spcPct val="20000"/>
              </a:spcBef>
            </a:pPr>
            <a:r>
              <a:rPr kumimoji="1" lang="zh-CN" altLang="en-US" sz="3200" b="1" dirty="0" smtClean="0">
                <a:solidFill>
                  <a:srgbClr val="FF0000"/>
                </a:solidFill>
                <a:latin typeface="+mn-ea"/>
              </a:rPr>
              <a:t>控</a:t>
            </a:r>
            <a:r>
              <a:rPr kumimoji="1" lang="zh-CN" altLang="en-US" sz="3200" b="1" dirty="0">
                <a:solidFill>
                  <a:srgbClr val="FF0000"/>
                </a:solidFill>
                <a:latin typeface="+mn-ea"/>
              </a:rPr>
              <a:t>制方式</a:t>
            </a:r>
            <a:r>
              <a:rPr kumimoji="1" lang="zh-CN" altLang="en-US" sz="3200" b="1" dirty="0">
                <a:latin typeface="+mn-ea"/>
              </a:rPr>
              <a:t>：双通路</a:t>
            </a:r>
            <a:endParaRPr kumimoji="1" lang="zh-CN" altLang="en-US" sz="3200" b="1" dirty="0">
              <a:latin typeface="+mn-ea"/>
            </a:endParaRPr>
          </a:p>
          <a:p>
            <a:pPr algn="just" eaLnBrk="1" hangingPunct="1">
              <a:spcBef>
                <a:spcPct val="20000"/>
              </a:spcBef>
            </a:pPr>
            <a:endParaRPr kumimoji="1" lang="zh-CN" altLang="en-US" sz="3200" b="1" dirty="0">
              <a:solidFill>
                <a:srgbClr val="FF0000"/>
              </a:solidFill>
              <a:latin typeface="+mn-ea"/>
            </a:endParaRPr>
          </a:p>
          <a:p>
            <a:pPr algn="just" eaLnBrk="1" hangingPunct="1">
              <a:spcBef>
                <a:spcPct val="20000"/>
              </a:spcBef>
            </a:pPr>
            <a:endParaRPr kumimoji="1" lang="zh-CN" altLang="en-US" sz="3200" b="1" dirty="0">
              <a:solidFill>
                <a:srgbClr val="FF0000"/>
              </a:solidFill>
              <a:latin typeface="+mn-ea"/>
            </a:endParaRPr>
          </a:p>
        </p:txBody>
      </p:sp>
      <p:sp>
        <p:nvSpPr>
          <p:cNvPr id="39940" name="Rectangle 13"/>
          <p:cNvSpPr>
            <a:spLocks noChangeArrowheads="1"/>
          </p:cNvSpPr>
          <p:nvPr/>
        </p:nvSpPr>
        <p:spPr bwMode="auto">
          <a:xfrm>
            <a:off x="2544234" y="2707218"/>
            <a:ext cx="2772833" cy="493183"/>
          </a:xfrm>
          <a:prstGeom prst="rect">
            <a:avLst/>
          </a:prstGeom>
          <a:solidFill>
            <a:srgbClr val="CCFFFF"/>
          </a:solidFill>
          <a:ln w="9525">
            <a:solidFill>
              <a:schemeClr val="accent2"/>
            </a:solidFill>
            <a:miter lim="800000"/>
          </a:ln>
        </p:spPr>
        <p:txBody>
          <a:bodyPr lIns="121917" tIns="60958" rIns="121917" bIns="60958">
            <a:spAutoFit/>
          </a:bodyPr>
          <a:lstStyle/>
          <a:p>
            <a:pPr algn="ctr" eaLnBrk="1" hangingPunct="1">
              <a:lnSpc>
                <a:spcPct val="75000"/>
              </a:lnSpc>
            </a:pPr>
            <a:r>
              <a:rPr kumimoji="1" lang="zh-CN" altLang="en-US" sz="3200" b="1" dirty="0">
                <a:latin typeface="+mn-ea"/>
              </a:rPr>
              <a:t>控制部分</a:t>
            </a:r>
            <a:endParaRPr kumimoji="1" lang="zh-CN" altLang="en-US" sz="3200" b="1" dirty="0">
              <a:latin typeface="+mn-ea"/>
            </a:endParaRPr>
          </a:p>
        </p:txBody>
      </p:sp>
      <p:sp>
        <p:nvSpPr>
          <p:cNvPr id="39941" name="Rectangle 14"/>
          <p:cNvSpPr>
            <a:spLocks noChangeArrowheads="1"/>
          </p:cNvSpPr>
          <p:nvPr/>
        </p:nvSpPr>
        <p:spPr bwMode="auto">
          <a:xfrm>
            <a:off x="2544234" y="3934884"/>
            <a:ext cx="2772833" cy="497761"/>
          </a:xfrm>
          <a:prstGeom prst="rect">
            <a:avLst/>
          </a:prstGeom>
          <a:solidFill>
            <a:srgbClr val="CCFFFF"/>
          </a:solidFill>
          <a:ln w="9525">
            <a:solidFill>
              <a:schemeClr val="accent2"/>
            </a:solidFill>
            <a:miter lim="800000"/>
          </a:ln>
        </p:spPr>
        <p:txBody>
          <a:bodyPr lIns="121917" tIns="60958" rIns="121917" bIns="60958">
            <a:spAutoFit/>
          </a:bodyPr>
          <a:lstStyle/>
          <a:p>
            <a:pPr algn="ctr" eaLnBrk="1" hangingPunct="1">
              <a:lnSpc>
                <a:spcPct val="75000"/>
              </a:lnSpc>
            </a:pPr>
            <a:r>
              <a:rPr kumimoji="1" lang="zh-CN" altLang="en-US" sz="3200" b="1" dirty="0">
                <a:latin typeface="+mn-ea"/>
              </a:rPr>
              <a:t>受控部分</a:t>
            </a:r>
            <a:endParaRPr kumimoji="1" lang="zh-CN" altLang="en-US" sz="3200" b="1" dirty="0">
              <a:latin typeface="+mn-ea"/>
            </a:endParaRPr>
          </a:p>
        </p:txBody>
      </p:sp>
      <p:sp>
        <p:nvSpPr>
          <p:cNvPr id="39942" name="Line 15"/>
          <p:cNvSpPr>
            <a:spLocks noChangeShapeType="1"/>
          </p:cNvSpPr>
          <p:nvPr/>
        </p:nvSpPr>
        <p:spPr bwMode="auto">
          <a:xfrm>
            <a:off x="3600451" y="3141133"/>
            <a:ext cx="0" cy="762000"/>
          </a:xfrm>
          <a:prstGeom prst="line">
            <a:avLst/>
          </a:prstGeom>
          <a:noFill/>
          <a:ln w="9525">
            <a:solidFill>
              <a:srgbClr val="FF0000"/>
            </a:solidFill>
            <a:round/>
            <a:tailEnd type="triangle" w="med" len="med"/>
          </a:ln>
        </p:spPr>
        <p:txBody>
          <a:bodyPr lIns="121917" tIns="60958" rIns="121917" bIns="60958"/>
          <a:lstStyle/>
          <a:p>
            <a:endParaRPr lang="zh-CN" altLang="en-US">
              <a:latin typeface="+mn-ea"/>
            </a:endParaRPr>
          </a:p>
        </p:txBody>
      </p:sp>
      <p:sp>
        <p:nvSpPr>
          <p:cNvPr id="39943" name="Rectangle 17"/>
          <p:cNvSpPr>
            <a:spLocks noChangeArrowheads="1"/>
          </p:cNvSpPr>
          <p:nvPr/>
        </p:nvSpPr>
        <p:spPr bwMode="auto">
          <a:xfrm>
            <a:off x="2256367" y="3285067"/>
            <a:ext cx="1246717" cy="615951"/>
          </a:xfrm>
          <a:prstGeom prst="rect">
            <a:avLst/>
          </a:prstGeom>
          <a:noFill/>
          <a:ln w="9525">
            <a:noFill/>
            <a:miter lim="800000"/>
          </a:ln>
        </p:spPr>
        <p:txBody>
          <a:bodyPr lIns="121917" tIns="60958" rIns="121917" bIns="60958">
            <a:spAutoFit/>
          </a:bodyPr>
          <a:lstStyle/>
          <a:p>
            <a:pPr eaLnBrk="1" hangingPunct="1"/>
            <a:r>
              <a:rPr kumimoji="1" lang="zh-CN" altLang="en-US" sz="3200" b="1" dirty="0">
                <a:latin typeface="+mn-ea"/>
              </a:rPr>
              <a:t>指令</a:t>
            </a:r>
            <a:endParaRPr kumimoji="1" lang="zh-CN" altLang="en-US" sz="3200" b="1" dirty="0">
              <a:latin typeface="+mn-ea"/>
            </a:endParaRPr>
          </a:p>
        </p:txBody>
      </p:sp>
      <p:sp>
        <p:nvSpPr>
          <p:cNvPr id="39944" name="Rectangle 18"/>
          <p:cNvSpPr>
            <a:spLocks noChangeArrowheads="1"/>
          </p:cNvSpPr>
          <p:nvPr/>
        </p:nvSpPr>
        <p:spPr bwMode="auto">
          <a:xfrm>
            <a:off x="4271434" y="3285067"/>
            <a:ext cx="3545417" cy="615951"/>
          </a:xfrm>
          <a:prstGeom prst="rect">
            <a:avLst/>
          </a:prstGeom>
          <a:noFill/>
          <a:ln w="9525">
            <a:noFill/>
            <a:miter lim="800000"/>
          </a:ln>
        </p:spPr>
        <p:txBody>
          <a:bodyPr wrap="none" lIns="121917" tIns="60958" rIns="121917" bIns="60958">
            <a:spAutoFit/>
          </a:bodyPr>
          <a:lstStyle/>
          <a:p>
            <a:pPr eaLnBrk="1" hangingPunct="1"/>
            <a:r>
              <a:rPr kumimoji="1" lang="zh-CN" altLang="en-US" sz="3200" b="1" dirty="0">
                <a:latin typeface="+mn-ea"/>
              </a:rPr>
              <a:t>快捷通路前馈信息</a:t>
            </a:r>
            <a:endParaRPr kumimoji="1" lang="zh-CN" altLang="en-US" sz="3200" b="1" dirty="0">
              <a:latin typeface="+mn-ea"/>
            </a:endParaRPr>
          </a:p>
        </p:txBody>
      </p:sp>
      <p:sp>
        <p:nvSpPr>
          <p:cNvPr id="39945" name="AutoShape 19"/>
          <p:cNvSpPr>
            <a:spLocks noChangeArrowheads="1"/>
          </p:cNvSpPr>
          <p:nvPr/>
        </p:nvSpPr>
        <p:spPr bwMode="auto">
          <a:xfrm>
            <a:off x="3888318" y="3141134"/>
            <a:ext cx="385233" cy="793751"/>
          </a:xfrm>
          <a:prstGeom prst="downArrow">
            <a:avLst>
              <a:gd name="adj1" fmla="val 50000"/>
              <a:gd name="adj2" fmla="val 68681"/>
            </a:avLst>
          </a:prstGeom>
          <a:solidFill>
            <a:srgbClr val="FF0000"/>
          </a:solidFill>
          <a:ln w="9525">
            <a:noFill/>
            <a:miter lim="800000"/>
          </a:ln>
        </p:spPr>
        <p:txBody>
          <a:bodyPr wrap="none" lIns="121917" tIns="60958" rIns="121917" bIns="60958" anchor="ctr"/>
          <a:lstStyle/>
          <a:p>
            <a:endParaRPr lang="zh-CN" altLang="en-US">
              <a:latin typeface="+mn-ea"/>
            </a:endParaRPr>
          </a:p>
        </p:txBody>
      </p:sp>
      <p:sp>
        <p:nvSpPr>
          <p:cNvPr id="10" name="矩形 9"/>
          <p:cNvSpPr/>
          <p:nvPr/>
        </p:nvSpPr>
        <p:spPr>
          <a:xfrm>
            <a:off x="1078172" y="206585"/>
            <a:ext cx="4684310" cy="754053"/>
          </a:xfrm>
          <a:prstGeom prst="rect">
            <a:avLst/>
          </a:prstGeom>
        </p:spPr>
        <p:txBody>
          <a:bodyPr wrap="square">
            <a:spAutoFit/>
          </a:bodyPr>
          <a:lstStyle/>
          <a:p>
            <a:pPr lvl="0">
              <a:spcBef>
                <a:spcPct val="50000"/>
              </a:spcBef>
            </a:pPr>
            <a:r>
              <a:rPr kumimoji="1" lang="zh-CN" altLang="en-US" sz="4300" b="1" dirty="0" smtClean="0">
                <a:solidFill>
                  <a:schemeClr val="tx1">
                    <a:lumMod val="95000"/>
                    <a:lumOff val="5000"/>
                  </a:schemeClr>
                </a:solidFill>
                <a:latin typeface="+mn-ea"/>
              </a:rPr>
              <a:t>（三）前馈控制</a:t>
            </a:r>
            <a:endParaRPr kumimoji="1" lang="zh-CN" altLang="en-US" sz="4300" b="1" dirty="0">
              <a:solidFill>
                <a:schemeClr val="tx1">
                  <a:lumMod val="95000"/>
                  <a:lumOff val="5000"/>
                </a:schemeClr>
              </a:solidFill>
              <a:latin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sp>
        <p:nvSpPr>
          <p:cNvPr id="3" name="灯片编号占位符 2"/>
          <p:cNvSpPr>
            <a:spLocks noGrp="1"/>
          </p:cNvSpPr>
          <p:nvPr>
            <p:ph type="sldNum" sz="quarter" idx="12"/>
          </p:nvPr>
        </p:nvSpPr>
        <p:spPr/>
        <p:txBody>
          <a:bodyPr/>
          <a:lstStyle/>
          <a:p>
            <a:pPr>
              <a:defRPr/>
            </a:pPr>
            <a:fld id="{FA5F3EF3-4F9B-472E-8CCC-37FCAB1A9A88}" type="slidenum">
              <a:rPr lang="en-US" altLang="zh-CN" smtClean="0"/>
            </a:fld>
            <a:endParaRPr lang="en-US" altLang="zh-CN"/>
          </a:p>
        </p:txBody>
      </p:sp>
      <p:sp>
        <p:nvSpPr>
          <p:cNvPr id="4" name="矩形 3"/>
          <p:cNvSpPr/>
          <p:nvPr/>
        </p:nvSpPr>
        <p:spPr>
          <a:xfrm>
            <a:off x="864357" y="1584059"/>
            <a:ext cx="9849135" cy="3083921"/>
          </a:xfrm>
          <a:prstGeom prst="rect">
            <a:avLst/>
          </a:prstGeom>
        </p:spPr>
        <p:txBody>
          <a:bodyPr wrap="square">
            <a:spAutoFit/>
          </a:bodyPr>
          <a:lstStyle/>
          <a:p>
            <a:pPr algn="just">
              <a:spcBef>
                <a:spcPct val="20000"/>
              </a:spcBef>
            </a:pPr>
            <a:r>
              <a:rPr kumimoji="1" lang="zh-CN" altLang="en-US" sz="3600" b="1" dirty="0" smtClean="0">
                <a:solidFill>
                  <a:srgbClr val="FF0000"/>
                </a:solidFill>
                <a:latin typeface="+mn-ea"/>
              </a:rPr>
              <a:t>控制特点</a:t>
            </a:r>
            <a:r>
              <a:rPr kumimoji="1" lang="zh-CN" altLang="en-US" sz="3600" b="1" dirty="0" smtClean="0">
                <a:latin typeface="+mn-ea"/>
              </a:rPr>
              <a:t>：</a:t>
            </a:r>
            <a:endParaRPr kumimoji="1" lang="zh-CN" altLang="en-US" sz="3600" b="1" dirty="0" smtClean="0">
              <a:latin typeface="+mn-ea"/>
            </a:endParaRPr>
          </a:p>
          <a:p>
            <a:pPr algn="just">
              <a:spcBef>
                <a:spcPct val="20000"/>
              </a:spcBef>
            </a:pPr>
            <a:r>
              <a:rPr kumimoji="1" lang="zh-CN" altLang="en-US" sz="3600" b="1" dirty="0" smtClean="0">
                <a:latin typeface="+mn-ea"/>
              </a:rPr>
              <a:t>       ①前馈机制可更快地对活动进行控制，使活动更加准确</a:t>
            </a:r>
            <a:r>
              <a:rPr kumimoji="1" lang="en-US" altLang="zh-CN" sz="3600" b="1" dirty="0" smtClean="0">
                <a:latin typeface="+mn-ea"/>
              </a:rPr>
              <a:t>(</a:t>
            </a:r>
            <a:r>
              <a:rPr kumimoji="1" lang="zh-CN" altLang="en-US" sz="3600" b="1" dirty="0" smtClean="0">
                <a:latin typeface="+mn-ea"/>
              </a:rPr>
              <a:t>如某肌肉完成一定动作</a:t>
            </a:r>
            <a:r>
              <a:rPr kumimoji="1" lang="en-US" altLang="zh-CN" sz="3600" b="1" dirty="0" smtClean="0">
                <a:latin typeface="+mn-ea"/>
              </a:rPr>
              <a:t>)</a:t>
            </a:r>
            <a:r>
              <a:rPr kumimoji="1" lang="zh-CN" altLang="en-US" sz="3600" b="1" dirty="0" smtClean="0">
                <a:latin typeface="+mn-ea"/>
              </a:rPr>
              <a:t>。</a:t>
            </a:r>
            <a:endParaRPr kumimoji="1" lang="zh-CN" altLang="en-US" sz="3600" b="1" dirty="0" smtClean="0">
              <a:latin typeface="+mn-ea"/>
            </a:endParaRPr>
          </a:p>
          <a:p>
            <a:pPr algn="just">
              <a:spcBef>
                <a:spcPct val="20000"/>
              </a:spcBef>
            </a:pPr>
            <a:r>
              <a:rPr kumimoji="1" lang="zh-CN" altLang="en-US" sz="3600" b="1" dirty="0" smtClean="0">
                <a:latin typeface="+mn-ea"/>
              </a:rPr>
              <a:t>       ②有些条件反射也可认为是一种前馈控制（如看到食物就唾液分泌）。</a:t>
            </a:r>
            <a:endParaRPr kumimoji="1" lang="zh-CN" altLang="en-US" sz="3600" b="1" dirty="0">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页脚占位符 2"/>
          <p:cNvSpPr>
            <a:spLocks noGrp="1"/>
          </p:cNvSpPr>
          <p:nvPr>
            <p:ph type="ftr" sz="quarter" idx="11"/>
          </p:nvPr>
        </p:nvSpPr>
        <p:spPr/>
        <p:txBody>
          <a:bodyPr/>
          <a:p>
            <a:r>
              <a:rPr lang="zh-CN" altLang="en-US" dirty="0"/>
              <a:t>请修改这里的课程名称</a:t>
            </a:r>
            <a:endParaRPr lang="zh-CN" altLang="en-US" dirty="0"/>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66750" y="1513205"/>
            <a:ext cx="10854055" cy="3711576"/>
            <a:chOff x="660400" y="1716447"/>
            <a:chExt cx="14349002" cy="3711845"/>
          </a:xfrm>
        </p:grpSpPr>
        <p:sp>
          <p:nvSpPr>
            <p:cNvPr id="6" name="îSḻïḑé"/>
            <p:cNvSpPr/>
            <p:nvPr/>
          </p:nvSpPr>
          <p:spPr bwMode="auto">
            <a:xfrm>
              <a:off x="7080233" y="4586890"/>
              <a:ext cx="425313" cy="426172"/>
            </a:xfrm>
            <a:custGeom>
              <a:avLst/>
              <a:gdLst>
                <a:gd name="T0" fmla="*/ 97 w 106"/>
                <a:gd name="T1" fmla="*/ 105 h 106"/>
                <a:gd name="T2" fmla="*/ 104 w 106"/>
                <a:gd name="T3" fmla="*/ 98 h 106"/>
                <a:gd name="T4" fmla="*/ 95 w 106"/>
                <a:gd name="T5" fmla="*/ 62 h 106"/>
                <a:gd name="T6" fmla="*/ 90 w 106"/>
                <a:gd name="T7" fmla="*/ 43 h 106"/>
                <a:gd name="T8" fmla="*/ 80 w 106"/>
                <a:gd name="T9" fmla="*/ 6 h 106"/>
                <a:gd name="T10" fmla="*/ 70 w 106"/>
                <a:gd name="T11" fmla="*/ 4 h 106"/>
                <a:gd name="T12" fmla="*/ 44 w 106"/>
                <a:gd name="T13" fmla="*/ 30 h 106"/>
                <a:gd name="T14" fmla="*/ 30 w 106"/>
                <a:gd name="T15" fmla="*/ 44 h 106"/>
                <a:gd name="T16" fmla="*/ 4 w 106"/>
                <a:gd name="T17" fmla="*/ 71 h 106"/>
                <a:gd name="T18" fmla="*/ 6 w 106"/>
                <a:gd name="T19" fmla="*/ 80 h 106"/>
                <a:gd name="T20" fmla="*/ 42 w 106"/>
                <a:gd name="T21" fmla="*/ 90 h 106"/>
                <a:gd name="T22" fmla="*/ 61 w 106"/>
                <a:gd name="T23" fmla="*/ 95 h 106"/>
                <a:gd name="T24" fmla="*/ 97 w 106"/>
                <a:gd name="T25"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97" y="105"/>
                  </a:moveTo>
                  <a:cubicBezTo>
                    <a:pt x="103" y="106"/>
                    <a:pt x="106" y="103"/>
                    <a:pt x="104" y="98"/>
                  </a:cubicBezTo>
                  <a:cubicBezTo>
                    <a:pt x="95" y="62"/>
                    <a:pt x="95" y="62"/>
                    <a:pt x="95" y="62"/>
                  </a:cubicBezTo>
                  <a:cubicBezTo>
                    <a:pt x="93" y="56"/>
                    <a:pt x="91" y="48"/>
                    <a:pt x="90" y="43"/>
                  </a:cubicBezTo>
                  <a:cubicBezTo>
                    <a:pt x="80" y="6"/>
                    <a:pt x="80" y="6"/>
                    <a:pt x="80" y="6"/>
                  </a:cubicBezTo>
                  <a:cubicBezTo>
                    <a:pt x="78" y="1"/>
                    <a:pt x="74" y="0"/>
                    <a:pt x="70" y="4"/>
                  </a:cubicBezTo>
                  <a:cubicBezTo>
                    <a:pt x="44" y="30"/>
                    <a:pt x="44" y="30"/>
                    <a:pt x="44" y="30"/>
                  </a:cubicBezTo>
                  <a:cubicBezTo>
                    <a:pt x="40" y="34"/>
                    <a:pt x="34" y="40"/>
                    <a:pt x="30" y="44"/>
                  </a:cubicBezTo>
                  <a:cubicBezTo>
                    <a:pt x="4" y="71"/>
                    <a:pt x="4" y="71"/>
                    <a:pt x="4" y="71"/>
                  </a:cubicBezTo>
                  <a:cubicBezTo>
                    <a:pt x="0" y="75"/>
                    <a:pt x="1" y="79"/>
                    <a:pt x="6" y="80"/>
                  </a:cubicBezTo>
                  <a:cubicBezTo>
                    <a:pt x="42" y="90"/>
                    <a:pt x="42" y="90"/>
                    <a:pt x="42" y="90"/>
                  </a:cubicBezTo>
                  <a:cubicBezTo>
                    <a:pt x="47" y="91"/>
                    <a:pt x="56" y="94"/>
                    <a:pt x="61" y="95"/>
                  </a:cubicBezTo>
                  <a:lnTo>
                    <a:pt x="97" y="105"/>
                  </a:lnTo>
                  <a:close/>
                </a:path>
              </a:pathLst>
            </a:custGeom>
            <a:solidFill>
              <a:schemeClr val="accent3"/>
            </a:solidFill>
            <a:ln>
              <a:noFill/>
            </a:ln>
          </p:spPr>
          <p:txBody>
            <a:bodyPr vert="horz" wrap="square" lIns="91299" tIns="45649" rIns="91299" bIns="45649" numCol="1" anchor="t" anchorCtr="0" compatLnSpc="1"/>
            <a:lstStyle/>
            <a:p>
              <a:endParaRPr lang="id-ID" sz="1400">
                <a:solidFill>
                  <a:schemeClr val="tx1">
                    <a:lumMod val="95000"/>
                    <a:lumOff val="5000"/>
                  </a:schemeClr>
                </a:solidFill>
              </a:endParaRPr>
            </a:p>
          </p:txBody>
        </p:sp>
        <p:sp>
          <p:nvSpPr>
            <p:cNvPr id="7" name="ïṧlíďé"/>
            <p:cNvSpPr/>
            <p:nvPr/>
          </p:nvSpPr>
          <p:spPr bwMode="auto">
            <a:xfrm>
              <a:off x="6096455" y="1906662"/>
              <a:ext cx="1724628" cy="1992823"/>
            </a:xfrm>
            <a:custGeom>
              <a:avLst/>
              <a:gdLst>
                <a:gd name="T0" fmla="*/ 0 w 406"/>
                <a:gd name="T1" fmla="*/ 127 h 469"/>
                <a:gd name="T2" fmla="*/ 0 w 406"/>
                <a:gd name="T3" fmla="*/ 152 h 469"/>
                <a:gd name="T4" fmla="*/ 254 w 406"/>
                <a:gd name="T5" fmla="*/ 406 h 469"/>
                <a:gd name="T6" fmla="*/ 279 w 406"/>
                <a:gd name="T7" fmla="*/ 406 h 469"/>
                <a:gd name="T8" fmla="*/ 343 w 406"/>
                <a:gd name="T9" fmla="*/ 469 h 469"/>
                <a:gd name="T10" fmla="*/ 406 w 406"/>
                <a:gd name="T11" fmla="*/ 406 h 469"/>
                <a:gd name="T12" fmla="*/ 0 w 406"/>
                <a:gd name="T13" fmla="*/ 0 h 469"/>
                <a:gd name="T14" fmla="*/ 64 w 406"/>
                <a:gd name="T15" fmla="*/ 63 h 469"/>
                <a:gd name="T16" fmla="*/ 0 w 406"/>
                <a:gd name="T17" fmla="*/ 12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0" y="127"/>
                  </a:moveTo>
                  <a:cubicBezTo>
                    <a:pt x="0" y="152"/>
                    <a:pt x="0" y="152"/>
                    <a:pt x="0" y="152"/>
                  </a:cubicBezTo>
                  <a:cubicBezTo>
                    <a:pt x="140" y="152"/>
                    <a:pt x="254" y="266"/>
                    <a:pt x="254" y="406"/>
                  </a:cubicBezTo>
                  <a:cubicBezTo>
                    <a:pt x="279" y="406"/>
                    <a:pt x="279" y="406"/>
                    <a:pt x="279" y="406"/>
                  </a:cubicBezTo>
                  <a:cubicBezTo>
                    <a:pt x="343" y="469"/>
                    <a:pt x="343" y="469"/>
                    <a:pt x="343" y="469"/>
                  </a:cubicBezTo>
                  <a:cubicBezTo>
                    <a:pt x="406" y="406"/>
                    <a:pt x="406" y="406"/>
                    <a:pt x="406" y="406"/>
                  </a:cubicBezTo>
                  <a:cubicBezTo>
                    <a:pt x="406" y="182"/>
                    <a:pt x="225" y="0"/>
                    <a:pt x="0" y="0"/>
                  </a:cubicBezTo>
                  <a:cubicBezTo>
                    <a:pt x="64" y="63"/>
                    <a:pt x="64" y="63"/>
                    <a:pt x="64" y="63"/>
                  </a:cubicBezTo>
                  <a:lnTo>
                    <a:pt x="0" y="127"/>
                  </a:lnTo>
                  <a:close/>
                </a:path>
              </a:pathLst>
            </a:custGeom>
            <a:solidFill>
              <a:schemeClr val="accent2"/>
            </a:solidFill>
            <a:ln>
              <a:noFill/>
            </a:ln>
          </p:spPr>
          <p:txBody>
            <a:bodyPr vert="horz" wrap="square" lIns="91299" tIns="45649" rIns="91299" bIns="45649" numCol="1" anchor="t" anchorCtr="0" compatLnSpc="1"/>
            <a:lstStyle/>
            <a:p>
              <a:endParaRPr lang="id-ID" sz="1400">
                <a:solidFill>
                  <a:schemeClr val="tx1">
                    <a:lumMod val="95000"/>
                    <a:lumOff val="5000"/>
                  </a:schemeClr>
                </a:solidFill>
              </a:endParaRPr>
            </a:p>
          </p:txBody>
        </p:sp>
        <p:sp>
          <p:nvSpPr>
            <p:cNvPr id="8" name="íŝ1iḍê"/>
            <p:cNvSpPr/>
            <p:nvPr/>
          </p:nvSpPr>
          <p:spPr bwMode="auto">
            <a:xfrm>
              <a:off x="4370917" y="3364914"/>
              <a:ext cx="1725537" cy="1992823"/>
            </a:xfrm>
            <a:custGeom>
              <a:avLst/>
              <a:gdLst>
                <a:gd name="T0" fmla="*/ 406 w 406"/>
                <a:gd name="T1" fmla="*/ 342 h 469"/>
                <a:gd name="T2" fmla="*/ 406 w 406"/>
                <a:gd name="T3" fmla="*/ 317 h 469"/>
                <a:gd name="T4" fmla="*/ 153 w 406"/>
                <a:gd name="T5" fmla="*/ 63 h 469"/>
                <a:gd name="T6" fmla="*/ 127 w 406"/>
                <a:gd name="T7" fmla="*/ 63 h 469"/>
                <a:gd name="T8" fmla="*/ 64 w 406"/>
                <a:gd name="T9" fmla="*/ 0 h 469"/>
                <a:gd name="T10" fmla="*/ 0 w 406"/>
                <a:gd name="T11" fmla="*/ 63 h 469"/>
                <a:gd name="T12" fmla="*/ 406 w 406"/>
                <a:gd name="T13" fmla="*/ 469 h 469"/>
                <a:gd name="T14" fmla="*/ 343 w 406"/>
                <a:gd name="T15" fmla="*/ 405 h 469"/>
                <a:gd name="T16" fmla="*/ 406 w 406"/>
                <a:gd name="T17" fmla="*/ 342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406" y="342"/>
                  </a:moveTo>
                  <a:cubicBezTo>
                    <a:pt x="406" y="317"/>
                    <a:pt x="406" y="317"/>
                    <a:pt x="406" y="317"/>
                  </a:cubicBezTo>
                  <a:cubicBezTo>
                    <a:pt x="266" y="317"/>
                    <a:pt x="153" y="203"/>
                    <a:pt x="153" y="63"/>
                  </a:cubicBezTo>
                  <a:cubicBezTo>
                    <a:pt x="127" y="63"/>
                    <a:pt x="127" y="63"/>
                    <a:pt x="127" y="63"/>
                  </a:cubicBezTo>
                  <a:cubicBezTo>
                    <a:pt x="64" y="0"/>
                    <a:pt x="64" y="0"/>
                    <a:pt x="64" y="0"/>
                  </a:cubicBezTo>
                  <a:cubicBezTo>
                    <a:pt x="0" y="63"/>
                    <a:pt x="0" y="63"/>
                    <a:pt x="0" y="63"/>
                  </a:cubicBezTo>
                  <a:cubicBezTo>
                    <a:pt x="0" y="287"/>
                    <a:pt x="182" y="469"/>
                    <a:pt x="406" y="469"/>
                  </a:cubicBezTo>
                  <a:cubicBezTo>
                    <a:pt x="343" y="405"/>
                    <a:pt x="343" y="405"/>
                    <a:pt x="343" y="405"/>
                  </a:cubicBezTo>
                  <a:lnTo>
                    <a:pt x="406" y="342"/>
                  </a:lnTo>
                  <a:close/>
                </a:path>
              </a:pathLst>
            </a:custGeom>
            <a:solidFill>
              <a:schemeClr val="accent4"/>
            </a:solidFill>
            <a:ln>
              <a:noFill/>
            </a:ln>
          </p:spPr>
          <p:txBody>
            <a:bodyPr vert="horz" wrap="square" lIns="91299" tIns="45649" rIns="91299" bIns="45649" numCol="1" anchor="t" anchorCtr="0" compatLnSpc="1"/>
            <a:lstStyle/>
            <a:p>
              <a:endParaRPr lang="id-ID" sz="1400">
                <a:solidFill>
                  <a:schemeClr val="tx1">
                    <a:lumMod val="95000"/>
                    <a:lumOff val="5000"/>
                  </a:schemeClr>
                </a:solidFill>
              </a:endParaRPr>
            </a:p>
          </p:txBody>
        </p:sp>
        <p:sp>
          <p:nvSpPr>
            <p:cNvPr id="9" name="îṥḻíḍe"/>
            <p:cNvSpPr/>
            <p:nvPr/>
          </p:nvSpPr>
          <p:spPr bwMode="auto">
            <a:xfrm>
              <a:off x="4370917" y="1906662"/>
              <a:ext cx="1997369" cy="1725538"/>
            </a:xfrm>
            <a:custGeom>
              <a:avLst/>
              <a:gdLst>
                <a:gd name="T0" fmla="*/ 127 w 470"/>
                <a:gd name="T1" fmla="*/ 406 h 406"/>
                <a:gd name="T2" fmla="*/ 153 w 470"/>
                <a:gd name="T3" fmla="*/ 406 h 406"/>
                <a:gd name="T4" fmla="*/ 406 w 470"/>
                <a:gd name="T5" fmla="*/ 152 h 406"/>
                <a:gd name="T6" fmla="*/ 406 w 470"/>
                <a:gd name="T7" fmla="*/ 127 h 406"/>
                <a:gd name="T8" fmla="*/ 470 w 470"/>
                <a:gd name="T9" fmla="*/ 63 h 406"/>
                <a:gd name="T10" fmla="*/ 406 w 470"/>
                <a:gd name="T11" fmla="*/ 0 h 406"/>
                <a:gd name="T12" fmla="*/ 0 w 470"/>
                <a:gd name="T13" fmla="*/ 406 h 406"/>
                <a:gd name="T14" fmla="*/ 64 w 470"/>
                <a:gd name="T15" fmla="*/ 343 h 406"/>
                <a:gd name="T16" fmla="*/ 127 w 470"/>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406">
                  <a:moveTo>
                    <a:pt x="127" y="406"/>
                  </a:moveTo>
                  <a:cubicBezTo>
                    <a:pt x="153" y="406"/>
                    <a:pt x="153" y="406"/>
                    <a:pt x="153" y="406"/>
                  </a:cubicBezTo>
                  <a:cubicBezTo>
                    <a:pt x="153" y="266"/>
                    <a:pt x="266" y="152"/>
                    <a:pt x="406" y="152"/>
                  </a:cubicBezTo>
                  <a:cubicBezTo>
                    <a:pt x="406" y="127"/>
                    <a:pt x="406" y="127"/>
                    <a:pt x="406" y="127"/>
                  </a:cubicBezTo>
                  <a:cubicBezTo>
                    <a:pt x="470" y="63"/>
                    <a:pt x="470" y="63"/>
                    <a:pt x="470" y="63"/>
                  </a:cubicBezTo>
                  <a:cubicBezTo>
                    <a:pt x="406" y="0"/>
                    <a:pt x="406" y="0"/>
                    <a:pt x="406" y="0"/>
                  </a:cubicBezTo>
                  <a:cubicBezTo>
                    <a:pt x="182" y="0"/>
                    <a:pt x="0" y="182"/>
                    <a:pt x="0" y="406"/>
                  </a:cubicBezTo>
                  <a:cubicBezTo>
                    <a:pt x="64" y="343"/>
                    <a:pt x="64" y="343"/>
                    <a:pt x="64" y="343"/>
                  </a:cubicBezTo>
                  <a:lnTo>
                    <a:pt x="127" y="406"/>
                  </a:lnTo>
                  <a:close/>
                </a:path>
              </a:pathLst>
            </a:custGeom>
            <a:solidFill>
              <a:schemeClr val="accent1"/>
            </a:solidFill>
            <a:ln>
              <a:noFill/>
            </a:ln>
          </p:spPr>
          <p:txBody>
            <a:bodyPr vert="horz" wrap="square" lIns="91299" tIns="45649" rIns="91299" bIns="45649" numCol="1" anchor="t" anchorCtr="0" compatLnSpc="1"/>
            <a:lstStyle/>
            <a:p>
              <a:endParaRPr lang="id-ID" sz="1400">
                <a:solidFill>
                  <a:schemeClr val="tx1">
                    <a:lumMod val="95000"/>
                    <a:lumOff val="5000"/>
                  </a:schemeClr>
                </a:solidFill>
              </a:endParaRPr>
            </a:p>
          </p:txBody>
        </p:sp>
        <p:sp>
          <p:nvSpPr>
            <p:cNvPr id="10" name="îsļíḓè"/>
            <p:cNvSpPr/>
            <p:nvPr/>
          </p:nvSpPr>
          <p:spPr bwMode="auto">
            <a:xfrm>
              <a:off x="5828260" y="3632199"/>
              <a:ext cx="1992823" cy="1725538"/>
            </a:xfrm>
            <a:custGeom>
              <a:avLst/>
              <a:gdLst>
                <a:gd name="T0" fmla="*/ 406 w 469"/>
                <a:gd name="T1" fmla="*/ 63 h 406"/>
                <a:gd name="T2" fmla="*/ 342 w 469"/>
                <a:gd name="T3" fmla="*/ 0 h 406"/>
                <a:gd name="T4" fmla="*/ 317 w 469"/>
                <a:gd name="T5" fmla="*/ 0 h 406"/>
                <a:gd name="T6" fmla="*/ 63 w 469"/>
                <a:gd name="T7" fmla="*/ 254 h 406"/>
                <a:gd name="T8" fmla="*/ 63 w 469"/>
                <a:gd name="T9" fmla="*/ 279 h 406"/>
                <a:gd name="T10" fmla="*/ 0 w 469"/>
                <a:gd name="T11" fmla="*/ 342 h 406"/>
                <a:gd name="T12" fmla="*/ 63 w 469"/>
                <a:gd name="T13" fmla="*/ 406 h 406"/>
                <a:gd name="T14" fmla="*/ 469 w 469"/>
                <a:gd name="T15" fmla="*/ 0 h 406"/>
                <a:gd name="T16" fmla="*/ 406 w 469"/>
                <a:gd name="T17" fmla="*/ 6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406">
                  <a:moveTo>
                    <a:pt x="406" y="63"/>
                  </a:moveTo>
                  <a:cubicBezTo>
                    <a:pt x="342" y="0"/>
                    <a:pt x="342" y="0"/>
                    <a:pt x="342" y="0"/>
                  </a:cubicBezTo>
                  <a:cubicBezTo>
                    <a:pt x="317" y="0"/>
                    <a:pt x="317" y="0"/>
                    <a:pt x="317" y="0"/>
                  </a:cubicBezTo>
                  <a:cubicBezTo>
                    <a:pt x="317" y="140"/>
                    <a:pt x="203" y="254"/>
                    <a:pt x="63" y="254"/>
                  </a:cubicBezTo>
                  <a:cubicBezTo>
                    <a:pt x="63" y="279"/>
                    <a:pt x="63" y="279"/>
                    <a:pt x="63" y="279"/>
                  </a:cubicBezTo>
                  <a:cubicBezTo>
                    <a:pt x="0" y="342"/>
                    <a:pt x="0" y="342"/>
                    <a:pt x="0" y="342"/>
                  </a:cubicBezTo>
                  <a:cubicBezTo>
                    <a:pt x="63" y="406"/>
                    <a:pt x="63" y="406"/>
                    <a:pt x="63" y="406"/>
                  </a:cubicBezTo>
                  <a:cubicBezTo>
                    <a:pt x="288" y="406"/>
                    <a:pt x="469" y="224"/>
                    <a:pt x="469" y="0"/>
                  </a:cubicBezTo>
                  <a:lnTo>
                    <a:pt x="406" y="63"/>
                  </a:lnTo>
                  <a:close/>
                </a:path>
              </a:pathLst>
            </a:custGeom>
            <a:solidFill>
              <a:schemeClr val="accent3"/>
            </a:solidFill>
            <a:ln>
              <a:noFill/>
            </a:ln>
          </p:spPr>
          <p:txBody>
            <a:bodyPr vert="horz" wrap="square" lIns="91299" tIns="45649" rIns="91299" bIns="45649" numCol="1" anchor="t" anchorCtr="0" compatLnSpc="1"/>
            <a:lstStyle/>
            <a:p>
              <a:endParaRPr lang="id-ID" sz="1400">
                <a:solidFill>
                  <a:schemeClr val="tx1">
                    <a:lumMod val="95000"/>
                    <a:lumOff val="5000"/>
                  </a:schemeClr>
                </a:solidFill>
              </a:endParaRPr>
            </a:p>
          </p:txBody>
        </p:sp>
        <p:sp>
          <p:nvSpPr>
            <p:cNvPr id="11" name="íṥ1ïḋè"/>
            <p:cNvSpPr/>
            <p:nvPr/>
          </p:nvSpPr>
          <p:spPr bwMode="auto">
            <a:xfrm>
              <a:off x="4910944" y="2446689"/>
              <a:ext cx="2371023" cy="2371023"/>
            </a:xfrm>
            <a:custGeom>
              <a:avLst/>
              <a:gdLst>
                <a:gd name="T0" fmla="*/ 279 w 558"/>
                <a:gd name="T1" fmla="*/ 0 h 558"/>
                <a:gd name="T2" fmla="*/ 0 w 558"/>
                <a:gd name="T3" fmla="*/ 279 h 558"/>
                <a:gd name="T4" fmla="*/ 279 w 558"/>
                <a:gd name="T5" fmla="*/ 558 h 558"/>
                <a:gd name="T6" fmla="*/ 558 w 558"/>
                <a:gd name="T7" fmla="*/ 279 h 558"/>
                <a:gd name="T8" fmla="*/ 279 w 558"/>
                <a:gd name="T9" fmla="*/ 0 h 558"/>
                <a:gd name="T10" fmla="*/ 279 w 558"/>
                <a:gd name="T11" fmla="*/ 533 h 558"/>
                <a:gd name="T12" fmla="*/ 26 w 558"/>
                <a:gd name="T13" fmla="*/ 279 h 558"/>
                <a:gd name="T14" fmla="*/ 279 w 558"/>
                <a:gd name="T15" fmla="*/ 25 h 558"/>
                <a:gd name="T16" fmla="*/ 533 w 558"/>
                <a:gd name="T17" fmla="*/ 279 h 558"/>
                <a:gd name="T18" fmla="*/ 279 w 558"/>
                <a:gd name="T19" fmla="*/ 53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8">
                  <a:moveTo>
                    <a:pt x="279" y="0"/>
                  </a:moveTo>
                  <a:cubicBezTo>
                    <a:pt x="125" y="0"/>
                    <a:pt x="0" y="125"/>
                    <a:pt x="0" y="279"/>
                  </a:cubicBezTo>
                  <a:cubicBezTo>
                    <a:pt x="0" y="433"/>
                    <a:pt x="125" y="558"/>
                    <a:pt x="279" y="558"/>
                  </a:cubicBezTo>
                  <a:cubicBezTo>
                    <a:pt x="433" y="558"/>
                    <a:pt x="558" y="433"/>
                    <a:pt x="558" y="279"/>
                  </a:cubicBezTo>
                  <a:cubicBezTo>
                    <a:pt x="558" y="125"/>
                    <a:pt x="433" y="0"/>
                    <a:pt x="279" y="0"/>
                  </a:cubicBezTo>
                  <a:close/>
                  <a:moveTo>
                    <a:pt x="279" y="533"/>
                  </a:moveTo>
                  <a:cubicBezTo>
                    <a:pt x="139" y="533"/>
                    <a:pt x="26" y="419"/>
                    <a:pt x="26" y="279"/>
                  </a:cubicBezTo>
                  <a:cubicBezTo>
                    <a:pt x="26" y="139"/>
                    <a:pt x="139" y="25"/>
                    <a:pt x="279" y="25"/>
                  </a:cubicBezTo>
                  <a:cubicBezTo>
                    <a:pt x="419" y="25"/>
                    <a:pt x="533" y="139"/>
                    <a:pt x="533" y="279"/>
                  </a:cubicBezTo>
                  <a:cubicBezTo>
                    <a:pt x="533" y="419"/>
                    <a:pt x="419" y="533"/>
                    <a:pt x="279" y="533"/>
                  </a:cubicBezTo>
                  <a:close/>
                </a:path>
              </a:pathLst>
            </a:custGeom>
            <a:solidFill>
              <a:schemeClr val="bg1">
                <a:alpha val="55000"/>
              </a:schemeClr>
            </a:solidFill>
            <a:ln>
              <a:noFill/>
            </a:ln>
          </p:spPr>
          <p:txBody>
            <a:bodyPr vert="horz" wrap="square" lIns="91299" tIns="45649" rIns="91299" bIns="45649" numCol="1" anchor="t" anchorCtr="0" compatLnSpc="1"/>
            <a:lstStyle/>
            <a:p>
              <a:endParaRPr lang="id-ID" sz="1400">
                <a:solidFill>
                  <a:schemeClr val="tx1">
                    <a:lumMod val="95000"/>
                    <a:lumOff val="5000"/>
                  </a:schemeClr>
                </a:solidFill>
              </a:endParaRPr>
            </a:p>
          </p:txBody>
        </p:sp>
        <p:sp>
          <p:nvSpPr>
            <p:cNvPr id="12" name="îṧļîdè"/>
            <p:cNvSpPr/>
            <p:nvPr/>
          </p:nvSpPr>
          <p:spPr bwMode="auto">
            <a:xfrm>
              <a:off x="7137414" y="2203949"/>
              <a:ext cx="450022" cy="450931"/>
            </a:xfrm>
            <a:custGeom>
              <a:avLst/>
              <a:gdLst>
                <a:gd name="T0" fmla="*/ 97 w 106"/>
                <a:gd name="T1" fmla="*/ 1 h 106"/>
                <a:gd name="T2" fmla="*/ 104 w 106"/>
                <a:gd name="T3" fmla="*/ 8 h 106"/>
                <a:gd name="T4" fmla="*/ 95 w 106"/>
                <a:gd name="T5" fmla="*/ 44 h 106"/>
                <a:gd name="T6" fmla="*/ 90 w 106"/>
                <a:gd name="T7" fmla="*/ 63 h 106"/>
                <a:gd name="T8" fmla="*/ 80 w 106"/>
                <a:gd name="T9" fmla="*/ 99 h 106"/>
                <a:gd name="T10" fmla="*/ 70 w 106"/>
                <a:gd name="T11" fmla="*/ 102 h 106"/>
                <a:gd name="T12" fmla="*/ 44 w 106"/>
                <a:gd name="T13" fmla="*/ 75 h 106"/>
                <a:gd name="T14" fmla="*/ 30 w 106"/>
                <a:gd name="T15" fmla="*/ 62 h 106"/>
                <a:gd name="T16" fmla="*/ 4 w 106"/>
                <a:gd name="T17" fmla="*/ 35 h 106"/>
                <a:gd name="T18" fmla="*/ 6 w 106"/>
                <a:gd name="T19" fmla="*/ 26 h 106"/>
                <a:gd name="T20" fmla="*/ 42 w 106"/>
                <a:gd name="T21" fmla="*/ 16 h 106"/>
                <a:gd name="T22" fmla="*/ 61 w 106"/>
                <a:gd name="T23" fmla="*/ 11 h 106"/>
                <a:gd name="T24" fmla="*/ 97 w 106"/>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97" y="1"/>
                  </a:moveTo>
                  <a:cubicBezTo>
                    <a:pt x="103" y="0"/>
                    <a:pt x="106" y="3"/>
                    <a:pt x="104" y="8"/>
                  </a:cubicBezTo>
                  <a:cubicBezTo>
                    <a:pt x="95" y="44"/>
                    <a:pt x="95" y="44"/>
                    <a:pt x="95" y="44"/>
                  </a:cubicBezTo>
                  <a:cubicBezTo>
                    <a:pt x="93" y="49"/>
                    <a:pt x="91" y="58"/>
                    <a:pt x="90" y="63"/>
                  </a:cubicBezTo>
                  <a:cubicBezTo>
                    <a:pt x="80" y="99"/>
                    <a:pt x="80" y="99"/>
                    <a:pt x="80" y="99"/>
                  </a:cubicBezTo>
                  <a:cubicBezTo>
                    <a:pt x="78" y="105"/>
                    <a:pt x="74" y="106"/>
                    <a:pt x="70" y="102"/>
                  </a:cubicBezTo>
                  <a:cubicBezTo>
                    <a:pt x="44" y="75"/>
                    <a:pt x="44" y="75"/>
                    <a:pt x="44" y="75"/>
                  </a:cubicBezTo>
                  <a:cubicBezTo>
                    <a:pt x="40" y="72"/>
                    <a:pt x="34" y="65"/>
                    <a:pt x="30" y="62"/>
                  </a:cubicBezTo>
                  <a:cubicBezTo>
                    <a:pt x="4" y="35"/>
                    <a:pt x="4" y="35"/>
                    <a:pt x="4" y="35"/>
                  </a:cubicBezTo>
                  <a:cubicBezTo>
                    <a:pt x="0" y="31"/>
                    <a:pt x="1" y="27"/>
                    <a:pt x="6" y="26"/>
                  </a:cubicBezTo>
                  <a:cubicBezTo>
                    <a:pt x="42" y="16"/>
                    <a:pt x="42" y="16"/>
                    <a:pt x="42" y="16"/>
                  </a:cubicBezTo>
                  <a:cubicBezTo>
                    <a:pt x="47" y="15"/>
                    <a:pt x="56" y="12"/>
                    <a:pt x="61" y="11"/>
                  </a:cubicBezTo>
                  <a:lnTo>
                    <a:pt x="97" y="1"/>
                  </a:lnTo>
                  <a:close/>
                </a:path>
              </a:pathLst>
            </a:custGeom>
            <a:solidFill>
              <a:schemeClr val="accent2"/>
            </a:solidFill>
            <a:ln>
              <a:noFill/>
            </a:ln>
          </p:spPr>
          <p:txBody>
            <a:bodyPr vert="horz" wrap="square" lIns="91299" tIns="45649" rIns="91299" bIns="45649" numCol="1" anchor="t" anchorCtr="0" compatLnSpc="1"/>
            <a:lstStyle/>
            <a:p>
              <a:endParaRPr lang="id-ID" sz="1400">
                <a:solidFill>
                  <a:schemeClr val="tx1">
                    <a:lumMod val="95000"/>
                    <a:lumOff val="5000"/>
                  </a:schemeClr>
                </a:solidFill>
              </a:endParaRPr>
            </a:p>
          </p:txBody>
        </p:sp>
        <p:sp>
          <p:nvSpPr>
            <p:cNvPr id="13" name="ïşḻïdè"/>
            <p:cNvSpPr/>
            <p:nvPr/>
          </p:nvSpPr>
          <p:spPr bwMode="auto">
            <a:xfrm>
              <a:off x="4634566" y="2203949"/>
              <a:ext cx="450022" cy="450931"/>
            </a:xfrm>
            <a:custGeom>
              <a:avLst/>
              <a:gdLst>
                <a:gd name="T0" fmla="*/ 8 w 106"/>
                <a:gd name="T1" fmla="*/ 1 h 106"/>
                <a:gd name="T2" fmla="*/ 1 w 106"/>
                <a:gd name="T3" fmla="*/ 8 h 106"/>
                <a:gd name="T4" fmla="*/ 11 w 106"/>
                <a:gd name="T5" fmla="*/ 44 h 106"/>
                <a:gd name="T6" fmla="*/ 16 w 106"/>
                <a:gd name="T7" fmla="*/ 63 h 106"/>
                <a:gd name="T8" fmla="*/ 25 w 106"/>
                <a:gd name="T9" fmla="*/ 99 h 106"/>
                <a:gd name="T10" fmla="*/ 35 w 106"/>
                <a:gd name="T11" fmla="*/ 102 h 106"/>
                <a:gd name="T12" fmla="*/ 61 w 106"/>
                <a:gd name="T13" fmla="*/ 75 h 106"/>
                <a:gd name="T14" fmla="*/ 75 w 106"/>
                <a:gd name="T15" fmla="*/ 62 h 106"/>
                <a:gd name="T16" fmla="*/ 102 w 106"/>
                <a:gd name="T17" fmla="*/ 35 h 106"/>
                <a:gd name="T18" fmla="*/ 99 w 106"/>
                <a:gd name="T19" fmla="*/ 26 h 106"/>
                <a:gd name="T20" fmla="*/ 63 w 106"/>
                <a:gd name="T21" fmla="*/ 16 h 106"/>
                <a:gd name="T22" fmla="*/ 44 w 106"/>
                <a:gd name="T23" fmla="*/ 11 h 106"/>
                <a:gd name="T24" fmla="*/ 8 w 106"/>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8" y="1"/>
                  </a:moveTo>
                  <a:cubicBezTo>
                    <a:pt x="3" y="0"/>
                    <a:pt x="0" y="3"/>
                    <a:pt x="1" y="8"/>
                  </a:cubicBezTo>
                  <a:cubicBezTo>
                    <a:pt x="11" y="44"/>
                    <a:pt x="11" y="44"/>
                    <a:pt x="11" y="44"/>
                  </a:cubicBezTo>
                  <a:cubicBezTo>
                    <a:pt x="12" y="49"/>
                    <a:pt x="14" y="58"/>
                    <a:pt x="16" y="63"/>
                  </a:cubicBezTo>
                  <a:cubicBezTo>
                    <a:pt x="25" y="99"/>
                    <a:pt x="25" y="99"/>
                    <a:pt x="25" y="99"/>
                  </a:cubicBezTo>
                  <a:cubicBezTo>
                    <a:pt x="27" y="105"/>
                    <a:pt x="31" y="106"/>
                    <a:pt x="35" y="102"/>
                  </a:cubicBezTo>
                  <a:cubicBezTo>
                    <a:pt x="61" y="75"/>
                    <a:pt x="61" y="75"/>
                    <a:pt x="61" y="75"/>
                  </a:cubicBezTo>
                  <a:cubicBezTo>
                    <a:pt x="65" y="72"/>
                    <a:pt x="71" y="65"/>
                    <a:pt x="75" y="62"/>
                  </a:cubicBezTo>
                  <a:cubicBezTo>
                    <a:pt x="102" y="35"/>
                    <a:pt x="102" y="35"/>
                    <a:pt x="102" y="35"/>
                  </a:cubicBezTo>
                  <a:cubicBezTo>
                    <a:pt x="106" y="31"/>
                    <a:pt x="104" y="27"/>
                    <a:pt x="99" y="26"/>
                  </a:cubicBezTo>
                  <a:cubicBezTo>
                    <a:pt x="63" y="16"/>
                    <a:pt x="63" y="16"/>
                    <a:pt x="63" y="16"/>
                  </a:cubicBezTo>
                  <a:cubicBezTo>
                    <a:pt x="58" y="15"/>
                    <a:pt x="49" y="12"/>
                    <a:pt x="44" y="11"/>
                  </a:cubicBezTo>
                  <a:lnTo>
                    <a:pt x="8" y="1"/>
                  </a:lnTo>
                  <a:close/>
                </a:path>
              </a:pathLst>
            </a:custGeom>
            <a:solidFill>
              <a:schemeClr val="accent1"/>
            </a:solidFill>
            <a:ln>
              <a:noFill/>
            </a:ln>
          </p:spPr>
          <p:txBody>
            <a:bodyPr vert="horz" wrap="square" lIns="91299" tIns="45649" rIns="91299" bIns="45649" numCol="1" anchor="t" anchorCtr="0" compatLnSpc="1"/>
            <a:lstStyle/>
            <a:p>
              <a:endParaRPr lang="id-ID" sz="1400">
                <a:solidFill>
                  <a:schemeClr val="tx1">
                    <a:lumMod val="95000"/>
                    <a:lumOff val="5000"/>
                  </a:schemeClr>
                </a:solidFill>
              </a:endParaRPr>
            </a:p>
          </p:txBody>
        </p:sp>
        <p:sp>
          <p:nvSpPr>
            <p:cNvPr id="14" name="ïşľïḑe"/>
            <p:cNvSpPr/>
            <p:nvPr/>
          </p:nvSpPr>
          <p:spPr bwMode="auto">
            <a:xfrm>
              <a:off x="4634566" y="4596790"/>
              <a:ext cx="450022" cy="450931"/>
            </a:xfrm>
            <a:custGeom>
              <a:avLst/>
              <a:gdLst>
                <a:gd name="T0" fmla="*/ 8 w 106"/>
                <a:gd name="T1" fmla="*/ 105 h 106"/>
                <a:gd name="T2" fmla="*/ 1 w 106"/>
                <a:gd name="T3" fmla="*/ 98 h 106"/>
                <a:gd name="T4" fmla="*/ 11 w 106"/>
                <a:gd name="T5" fmla="*/ 62 h 106"/>
                <a:gd name="T6" fmla="*/ 16 w 106"/>
                <a:gd name="T7" fmla="*/ 43 h 106"/>
                <a:gd name="T8" fmla="*/ 25 w 106"/>
                <a:gd name="T9" fmla="*/ 6 h 106"/>
                <a:gd name="T10" fmla="*/ 35 w 106"/>
                <a:gd name="T11" fmla="*/ 4 h 106"/>
                <a:gd name="T12" fmla="*/ 61 w 106"/>
                <a:gd name="T13" fmla="*/ 30 h 106"/>
                <a:gd name="T14" fmla="*/ 75 w 106"/>
                <a:gd name="T15" fmla="*/ 44 h 106"/>
                <a:gd name="T16" fmla="*/ 102 w 106"/>
                <a:gd name="T17" fmla="*/ 71 h 106"/>
                <a:gd name="T18" fmla="*/ 99 w 106"/>
                <a:gd name="T19" fmla="*/ 80 h 106"/>
                <a:gd name="T20" fmla="*/ 63 w 106"/>
                <a:gd name="T21" fmla="*/ 90 h 106"/>
                <a:gd name="T22" fmla="*/ 44 w 106"/>
                <a:gd name="T23" fmla="*/ 95 h 106"/>
                <a:gd name="T24" fmla="*/ 8 w 106"/>
                <a:gd name="T25"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8" y="105"/>
                  </a:moveTo>
                  <a:cubicBezTo>
                    <a:pt x="3" y="106"/>
                    <a:pt x="0" y="103"/>
                    <a:pt x="1" y="98"/>
                  </a:cubicBezTo>
                  <a:cubicBezTo>
                    <a:pt x="11" y="62"/>
                    <a:pt x="11" y="62"/>
                    <a:pt x="11" y="62"/>
                  </a:cubicBezTo>
                  <a:cubicBezTo>
                    <a:pt x="12" y="56"/>
                    <a:pt x="14" y="48"/>
                    <a:pt x="16" y="43"/>
                  </a:cubicBezTo>
                  <a:cubicBezTo>
                    <a:pt x="25" y="6"/>
                    <a:pt x="25" y="6"/>
                    <a:pt x="25" y="6"/>
                  </a:cubicBezTo>
                  <a:cubicBezTo>
                    <a:pt x="27" y="1"/>
                    <a:pt x="31" y="0"/>
                    <a:pt x="35" y="4"/>
                  </a:cubicBezTo>
                  <a:cubicBezTo>
                    <a:pt x="61" y="30"/>
                    <a:pt x="61" y="30"/>
                    <a:pt x="61" y="30"/>
                  </a:cubicBezTo>
                  <a:cubicBezTo>
                    <a:pt x="65" y="34"/>
                    <a:pt x="71" y="40"/>
                    <a:pt x="75" y="44"/>
                  </a:cubicBezTo>
                  <a:cubicBezTo>
                    <a:pt x="102" y="71"/>
                    <a:pt x="102" y="71"/>
                    <a:pt x="102" y="71"/>
                  </a:cubicBezTo>
                  <a:cubicBezTo>
                    <a:pt x="106" y="75"/>
                    <a:pt x="104" y="79"/>
                    <a:pt x="99" y="80"/>
                  </a:cubicBezTo>
                  <a:cubicBezTo>
                    <a:pt x="63" y="90"/>
                    <a:pt x="63" y="90"/>
                    <a:pt x="63" y="90"/>
                  </a:cubicBezTo>
                  <a:cubicBezTo>
                    <a:pt x="58" y="91"/>
                    <a:pt x="49" y="94"/>
                    <a:pt x="44" y="95"/>
                  </a:cubicBezTo>
                  <a:lnTo>
                    <a:pt x="8" y="105"/>
                  </a:lnTo>
                  <a:close/>
                </a:path>
              </a:pathLst>
            </a:custGeom>
            <a:solidFill>
              <a:schemeClr val="accent4"/>
            </a:solidFill>
            <a:ln>
              <a:noFill/>
            </a:ln>
          </p:spPr>
          <p:txBody>
            <a:bodyPr vert="horz" wrap="square" lIns="91299" tIns="45649" rIns="91299" bIns="45649" numCol="1" anchor="t" anchorCtr="0" compatLnSpc="1"/>
            <a:lstStyle/>
            <a:p>
              <a:endParaRPr lang="id-ID" sz="1400">
                <a:solidFill>
                  <a:schemeClr val="tx1">
                    <a:lumMod val="95000"/>
                    <a:lumOff val="5000"/>
                  </a:schemeClr>
                </a:solidFill>
              </a:endParaRPr>
            </a:p>
          </p:txBody>
        </p:sp>
        <p:sp>
          <p:nvSpPr>
            <p:cNvPr id="15" name="ïśļîḋè"/>
            <p:cNvSpPr txBox="1"/>
            <p:nvPr/>
          </p:nvSpPr>
          <p:spPr bwMode="auto">
            <a:xfrm>
              <a:off x="5300971" y="3721287"/>
              <a:ext cx="1590789" cy="48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buFontTx/>
                <a:buNone/>
              </a:pPr>
              <a:r>
                <a:rPr lang="zh-CN" altLang="en-US" sz="3600" b="1"/>
                <a:t>目的</a:t>
              </a:r>
              <a:endParaRPr lang="zh-CN" altLang="en-US" sz="3600" b="1" dirty="0"/>
            </a:p>
          </p:txBody>
        </p:sp>
        <p:sp>
          <p:nvSpPr>
            <p:cNvPr id="16" name="iṣḻïďè"/>
            <p:cNvSpPr/>
            <p:nvPr/>
          </p:nvSpPr>
          <p:spPr bwMode="auto">
            <a:xfrm>
              <a:off x="5725211" y="3076373"/>
              <a:ext cx="741578" cy="586104"/>
            </a:xfrm>
            <a:custGeom>
              <a:avLst/>
              <a:gdLst>
                <a:gd name="T0" fmla="*/ 41 w 228"/>
                <a:gd name="T1" fmla="*/ 93 h 180"/>
                <a:gd name="T2" fmla="*/ 74 w 228"/>
                <a:gd name="T3" fmla="*/ 131 h 180"/>
                <a:gd name="T4" fmla="*/ 86 w 228"/>
                <a:gd name="T5" fmla="*/ 128 h 180"/>
                <a:gd name="T6" fmla="*/ 75 w 228"/>
                <a:gd name="T7" fmla="*/ 93 h 180"/>
                <a:gd name="T8" fmla="*/ 116 w 228"/>
                <a:gd name="T9" fmla="*/ 115 h 180"/>
                <a:gd name="T10" fmla="*/ 123 w 228"/>
                <a:gd name="T11" fmla="*/ 93 h 180"/>
                <a:gd name="T12" fmla="*/ 163 w 228"/>
                <a:gd name="T13" fmla="*/ 86 h 180"/>
                <a:gd name="T14" fmla="*/ 123 w 228"/>
                <a:gd name="T15" fmla="*/ 56 h 180"/>
                <a:gd name="T16" fmla="*/ 164 w 228"/>
                <a:gd name="T17" fmla="*/ 86 h 180"/>
                <a:gd name="T18" fmla="*/ 165 w 228"/>
                <a:gd name="T19" fmla="*/ 48 h 180"/>
                <a:gd name="T20" fmla="*/ 187 w 228"/>
                <a:gd name="T21" fmla="*/ 49 h 180"/>
                <a:gd name="T22" fmla="*/ 120 w 228"/>
                <a:gd name="T23" fmla="*/ 0 h 180"/>
                <a:gd name="T24" fmla="*/ 45 w 228"/>
                <a:gd name="T25" fmla="*/ 139 h 180"/>
                <a:gd name="T26" fmla="*/ 177 w 228"/>
                <a:gd name="T27" fmla="*/ 35 h 180"/>
                <a:gd name="T28" fmla="*/ 148 w 228"/>
                <a:gd name="T29" fmla="*/ 16 h 180"/>
                <a:gd name="T30" fmla="*/ 123 w 228"/>
                <a:gd name="T31" fmla="*/ 11 h 180"/>
                <a:gd name="T32" fmla="*/ 156 w 228"/>
                <a:gd name="T33" fmla="*/ 44 h 180"/>
                <a:gd name="T34" fmla="*/ 123 w 228"/>
                <a:gd name="T35" fmla="*/ 11 h 180"/>
                <a:gd name="T36" fmla="*/ 75 w 228"/>
                <a:gd name="T37" fmla="*/ 86 h 180"/>
                <a:gd name="T38" fmla="*/ 116 w 228"/>
                <a:gd name="T39" fmla="*/ 56 h 180"/>
                <a:gd name="T40" fmla="*/ 108 w 228"/>
                <a:gd name="T41" fmla="*/ 12 h 180"/>
                <a:gd name="T42" fmla="*/ 116 w 228"/>
                <a:gd name="T43" fmla="*/ 48 h 180"/>
                <a:gd name="T44" fmla="*/ 108 w 228"/>
                <a:gd name="T45" fmla="*/ 12 h 180"/>
                <a:gd name="T46" fmla="*/ 76 w 228"/>
                <a:gd name="T47" fmla="*/ 41 h 180"/>
                <a:gd name="T48" fmla="*/ 91 w 228"/>
                <a:gd name="T49" fmla="*/ 16 h 180"/>
                <a:gd name="T50" fmla="*/ 74 w 228"/>
                <a:gd name="T51" fmla="*/ 48 h 180"/>
                <a:gd name="T52" fmla="*/ 41 w 228"/>
                <a:gd name="T53" fmla="*/ 86 h 180"/>
                <a:gd name="T54" fmla="*/ 199 w 228"/>
                <a:gd name="T55" fmla="*/ 106 h 180"/>
                <a:gd name="T56" fmla="*/ 181 w 228"/>
                <a:gd name="T57" fmla="*/ 139 h 180"/>
                <a:gd name="T58" fmla="*/ 167 w 228"/>
                <a:gd name="T59" fmla="*/ 126 h 180"/>
                <a:gd name="T60" fmla="*/ 156 w 228"/>
                <a:gd name="T61" fmla="*/ 136 h 180"/>
                <a:gd name="T62" fmla="*/ 123 w 228"/>
                <a:gd name="T63" fmla="*/ 169 h 180"/>
                <a:gd name="T64" fmla="*/ 116 w 228"/>
                <a:gd name="T65" fmla="*/ 148 h 180"/>
                <a:gd name="T66" fmla="*/ 108 w 228"/>
                <a:gd name="T67" fmla="*/ 168 h 180"/>
                <a:gd name="T68" fmla="*/ 87 w 228"/>
                <a:gd name="T69" fmla="*/ 158 h 180"/>
                <a:gd name="T70" fmla="*/ 82 w 228"/>
                <a:gd name="T71" fmla="*/ 159 h 180"/>
                <a:gd name="T72" fmla="*/ 120 w 228"/>
                <a:gd name="T73" fmla="*/ 180 h 180"/>
                <a:gd name="T74" fmla="*/ 205 w 228"/>
                <a:gd name="T75" fmla="*/ 106 h 180"/>
                <a:gd name="T76" fmla="*/ 148 w 228"/>
                <a:gd name="T77" fmla="*/ 163 h 180"/>
                <a:gd name="T78" fmla="*/ 177 w 228"/>
                <a:gd name="T79" fmla="*/ 144 h 180"/>
                <a:gd name="T80" fmla="*/ 228 w 228"/>
                <a:gd name="T81" fmla="*/ 75 h 180"/>
                <a:gd name="T82" fmla="*/ 198 w 228"/>
                <a:gd name="T83" fmla="*/ 97 h 180"/>
                <a:gd name="T84" fmla="*/ 26 w 228"/>
                <a:gd name="T85" fmla="*/ 157 h 180"/>
                <a:gd name="T86" fmla="*/ 31 w 228"/>
                <a:gd name="T87" fmla="*/ 148 h 180"/>
                <a:gd name="T88" fmla="*/ 183 w 228"/>
                <a:gd name="T89" fmla="*/ 81 h 180"/>
                <a:gd name="T90" fmla="*/ 205 w 228"/>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180">
                  <a:moveTo>
                    <a:pt x="57" y="137"/>
                  </a:moveTo>
                  <a:cubicBezTo>
                    <a:pt x="47" y="125"/>
                    <a:pt x="42" y="110"/>
                    <a:pt x="41" y="93"/>
                  </a:cubicBezTo>
                  <a:cubicBezTo>
                    <a:pt x="68" y="93"/>
                    <a:pt x="68" y="93"/>
                    <a:pt x="68" y="93"/>
                  </a:cubicBezTo>
                  <a:cubicBezTo>
                    <a:pt x="68" y="107"/>
                    <a:pt x="70" y="120"/>
                    <a:pt x="74" y="131"/>
                  </a:cubicBezTo>
                  <a:cubicBezTo>
                    <a:pt x="72" y="132"/>
                    <a:pt x="70" y="133"/>
                    <a:pt x="68" y="134"/>
                  </a:cubicBezTo>
                  <a:cubicBezTo>
                    <a:pt x="74" y="132"/>
                    <a:pt x="80" y="130"/>
                    <a:pt x="86" y="128"/>
                  </a:cubicBezTo>
                  <a:cubicBezTo>
                    <a:pt x="84" y="128"/>
                    <a:pt x="83" y="129"/>
                    <a:pt x="81" y="129"/>
                  </a:cubicBezTo>
                  <a:cubicBezTo>
                    <a:pt x="78" y="119"/>
                    <a:pt x="75" y="106"/>
                    <a:pt x="75" y="93"/>
                  </a:cubicBezTo>
                  <a:cubicBezTo>
                    <a:pt x="116" y="93"/>
                    <a:pt x="116" y="93"/>
                    <a:pt x="116" y="93"/>
                  </a:cubicBezTo>
                  <a:cubicBezTo>
                    <a:pt x="116" y="115"/>
                    <a:pt x="116" y="115"/>
                    <a:pt x="116" y="115"/>
                  </a:cubicBezTo>
                  <a:cubicBezTo>
                    <a:pt x="119" y="114"/>
                    <a:pt x="121" y="113"/>
                    <a:pt x="123" y="112"/>
                  </a:cubicBezTo>
                  <a:cubicBezTo>
                    <a:pt x="123" y="93"/>
                    <a:pt x="123" y="93"/>
                    <a:pt x="123" y="93"/>
                  </a:cubicBezTo>
                  <a:cubicBezTo>
                    <a:pt x="153" y="93"/>
                    <a:pt x="153" y="93"/>
                    <a:pt x="153" y="93"/>
                  </a:cubicBezTo>
                  <a:cubicBezTo>
                    <a:pt x="157" y="91"/>
                    <a:pt x="160" y="89"/>
                    <a:pt x="163" y="86"/>
                  </a:cubicBezTo>
                  <a:cubicBezTo>
                    <a:pt x="123" y="86"/>
                    <a:pt x="123" y="86"/>
                    <a:pt x="123" y="86"/>
                  </a:cubicBezTo>
                  <a:cubicBezTo>
                    <a:pt x="123" y="56"/>
                    <a:pt x="123" y="56"/>
                    <a:pt x="123" y="56"/>
                  </a:cubicBezTo>
                  <a:cubicBezTo>
                    <a:pt x="136" y="55"/>
                    <a:pt x="148" y="54"/>
                    <a:pt x="159" y="50"/>
                  </a:cubicBezTo>
                  <a:cubicBezTo>
                    <a:pt x="162" y="61"/>
                    <a:pt x="164" y="73"/>
                    <a:pt x="164" y="86"/>
                  </a:cubicBezTo>
                  <a:cubicBezTo>
                    <a:pt x="167" y="84"/>
                    <a:pt x="169" y="82"/>
                    <a:pt x="171" y="80"/>
                  </a:cubicBezTo>
                  <a:cubicBezTo>
                    <a:pt x="170" y="69"/>
                    <a:pt x="168" y="58"/>
                    <a:pt x="165" y="48"/>
                  </a:cubicBezTo>
                  <a:cubicBezTo>
                    <a:pt x="171" y="46"/>
                    <a:pt x="177" y="44"/>
                    <a:pt x="181" y="41"/>
                  </a:cubicBezTo>
                  <a:cubicBezTo>
                    <a:pt x="184" y="44"/>
                    <a:pt x="185" y="46"/>
                    <a:pt x="187" y="49"/>
                  </a:cubicBezTo>
                  <a:cubicBezTo>
                    <a:pt x="190" y="47"/>
                    <a:pt x="194" y="46"/>
                    <a:pt x="197" y="45"/>
                  </a:cubicBezTo>
                  <a:cubicBezTo>
                    <a:pt x="182" y="18"/>
                    <a:pt x="153" y="0"/>
                    <a:pt x="120" y="0"/>
                  </a:cubicBezTo>
                  <a:cubicBezTo>
                    <a:pt x="70" y="0"/>
                    <a:pt x="30" y="40"/>
                    <a:pt x="30" y="90"/>
                  </a:cubicBezTo>
                  <a:cubicBezTo>
                    <a:pt x="30" y="108"/>
                    <a:pt x="35" y="125"/>
                    <a:pt x="45" y="139"/>
                  </a:cubicBezTo>
                  <a:cubicBezTo>
                    <a:pt x="49" y="139"/>
                    <a:pt x="52" y="138"/>
                    <a:pt x="57" y="137"/>
                  </a:cubicBezTo>
                  <a:close/>
                  <a:moveTo>
                    <a:pt x="177" y="35"/>
                  </a:moveTo>
                  <a:cubicBezTo>
                    <a:pt x="172" y="38"/>
                    <a:pt x="168" y="40"/>
                    <a:pt x="163" y="41"/>
                  </a:cubicBezTo>
                  <a:cubicBezTo>
                    <a:pt x="159" y="31"/>
                    <a:pt x="154" y="23"/>
                    <a:pt x="148" y="16"/>
                  </a:cubicBezTo>
                  <a:cubicBezTo>
                    <a:pt x="159" y="20"/>
                    <a:pt x="169" y="27"/>
                    <a:pt x="177" y="35"/>
                  </a:cubicBezTo>
                  <a:close/>
                  <a:moveTo>
                    <a:pt x="123" y="11"/>
                  </a:moveTo>
                  <a:cubicBezTo>
                    <a:pt x="126" y="11"/>
                    <a:pt x="128" y="11"/>
                    <a:pt x="131" y="12"/>
                  </a:cubicBezTo>
                  <a:cubicBezTo>
                    <a:pt x="141" y="17"/>
                    <a:pt x="150" y="28"/>
                    <a:pt x="156" y="44"/>
                  </a:cubicBezTo>
                  <a:cubicBezTo>
                    <a:pt x="146" y="46"/>
                    <a:pt x="135" y="48"/>
                    <a:pt x="123" y="48"/>
                  </a:cubicBezTo>
                  <a:lnTo>
                    <a:pt x="123" y="11"/>
                  </a:lnTo>
                  <a:close/>
                  <a:moveTo>
                    <a:pt x="116" y="86"/>
                  </a:moveTo>
                  <a:cubicBezTo>
                    <a:pt x="75" y="86"/>
                    <a:pt x="75" y="86"/>
                    <a:pt x="75" y="86"/>
                  </a:cubicBezTo>
                  <a:cubicBezTo>
                    <a:pt x="75" y="73"/>
                    <a:pt x="78" y="61"/>
                    <a:pt x="81" y="50"/>
                  </a:cubicBezTo>
                  <a:cubicBezTo>
                    <a:pt x="92" y="54"/>
                    <a:pt x="104" y="55"/>
                    <a:pt x="116" y="56"/>
                  </a:cubicBezTo>
                  <a:lnTo>
                    <a:pt x="116" y="86"/>
                  </a:lnTo>
                  <a:close/>
                  <a:moveTo>
                    <a:pt x="108" y="12"/>
                  </a:moveTo>
                  <a:cubicBezTo>
                    <a:pt x="111" y="11"/>
                    <a:pt x="113" y="11"/>
                    <a:pt x="116" y="11"/>
                  </a:cubicBezTo>
                  <a:cubicBezTo>
                    <a:pt x="116" y="48"/>
                    <a:pt x="116" y="48"/>
                    <a:pt x="116" y="48"/>
                  </a:cubicBezTo>
                  <a:cubicBezTo>
                    <a:pt x="104" y="48"/>
                    <a:pt x="93" y="46"/>
                    <a:pt x="83" y="44"/>
                  </a:cubicBezTo>
                  <a:cubicBezTo>
                    <a:pt x="89" y="28"/>
                    <a:pt x="98" y="17"/>
                    <a:pt x="108" y="12"/>
                  </a:cubicBezTo>
                  <a:close/>
                  <a:moveTo>
                    <a:pt x="91" y="16"/>
                  </a:moveTo>
                  <a:cubicBezTo>
                    <a:pt x="85" y="23"/>
                    <a:pt x="80" y="31"/>
                    <a:pt x="76" y="41"/>
                  </a:cubicBezTo>
                  <a:cubicBezTo>
                    <a:pt x="72" y="40"/>
                    <a:pt x="67" y="38"/>
                    <a:pt x="63" y="35"/>
                  </a:cubicBezTo>
                  <a:cubicBezTo>
                    <a:pt x="71" y="27"/>
                    <a:pt x="80" y="20"/>
                    <a:pt x="91" y="16"/>
                  </a:cubicBezTo>
                  <a:close/>
                  <a:moveTo>
                    <a:pt x="58" y="41"/>
                  </a:moveTo>
                  <a:cubicBezTo>
                    <a:pt x="63" y="44"/>
                    <a:pt x="68" y="46"/>
                    <a:pt x="74" y="48"/>
                  </a:cubicBezTo>
                  <a:cubicBezTo>
                    <a:pt x="70" y="60"/>
                    <a:pt x="68" y="73"/>
                    <a:pt x="68" y="86"/>
                  </a:cubicBezTo>
                  <a:cubicBezTo>
                    <a:pt x="41" y="86"/>
                    <a:pt x="41" y="86"/>
                    <a:pt x="41" y="86"/>
                  </a:cubicBezTo>
                  <a:cubicBezTo>
                    <a:pt x="42" y="69"/>
                    <a:pt x="48" y="53"/>
                    <a:pt x="58" y="41"/>
                  </a:cubicBezTo>
                  <a:close/>
                  <a:moveTo>
                    <a:pt x="199" y="106"/>
                  </a:moveTo>
                  <a:cubicBezTo>
                    <a:pt x="198" y="106"/>
                    <a:pt x="197" y="107"/>
                    <a:pt x="196" y="108"/>
                  </a:cubicBezTo>
                  <a:cubicBezTo>
                    <a:pt x="194" y="119"/>
                    <a:pt x="189" y="130"/>
                    <a:pt x="181" y="139"/>
                  </a:cubicBezTo>
                  <a:cubicBezTo>
                    <a:pt x="177" y="136"/>
                    <a:pt x="171" y="134"/>
                    <a:pt x="165" y="131"/>
                  </a:cubicBezTo>
                  <a:cubicBezTo>
                    <a:pt x="166" y="130"/>
                    <a:pt x="166" y="128"/>
                    <a:pt x="167" y="126"/>
                  </a:cubicBezTo>
                  <a:cubicBezTo>
                    <a:pt x="161" y="129"/>
                    <a:pt x="156" y="132"/>
                    <a:pt x="150" y="135"/>
                  </a:cubicBezTo>
                  <a:cubicBezTo>
                    <a:pt x="152" y="135"/>
                    <a:pt x="154" y="136"/>
                    <a:pt x="156" y="136"/>
                  </a:cubicBezTo>
                  <a:cubicBezTo>
                    <a:pt x="150" y="152"/>
                    <a:pt x="141" y="163"/>
                    <a:pt x="131" y="168"/>
                  </a:cubicBezTo>
                  <a:cubicBezTo>
                    <a:pt x="128" y="168"/>
                    <a:pt x="126" y="169"/>
                    <a:pt x="123" y="169"/>
                  </a:cubicBezTo>
                  <a:cubicBezTo>
                    <a:pt x="123" y="146"/>
                    <a:pt x="123" y="146"/>
                    <a:pt x="123" y="146"/>
                  </a:cubicBezTo>
                  <a:cubicBezTo>
                    <a:pt x="121" y="147"/>
                    <a:pt x="118" y="147"/>
                    <a:pt x="116" y="148"/>
                  </a:cubicBezTo>
                  <a:cubicBezTo>
                    <a:pt x="116" y="169"/>
                    <a:pt x="116" y="169"/>
                    <a:pt x="116" y="169"/>
                  </a:cubicBezTo>
                  <a:cubicBezTo>
                    <a:pt x="113" y="169"/>
                    <a:pt x="111" y="168"/>
                    <a:pt x="108" y="168"/>
                  </a:cubicBezTo>
                  <a:cubicBezTo>
                    <a:pt x="103" y="165"/>
                    <a:pt x="98" y="161"/>
                    <a:pt x="94" y="156"/>
                  </a:cubicBezTo>
                  <a:cubicBezTo>
                    <a:pt x="91" y="156"/>
                    <a:pt x="89" y="157"/>
                    <a:pt x="87" y="158"/>
                  </a:cubicBezTo>
                  <a:cubicBezTo>
                    <a:pt x="88" y="160"/>
                    <a:pt x="90" y="162"/>
                    <a:pt x="91" y="163"/>
                  </a:cubicBezTo>
                  <a:cubicBezTo>
                    <a:pt x="88" y="162"/>
                    <a:pt x="85" y="161"/>
                    <a:pt x="82" y="159"/>
                  </a:cubicBezTo>
                  <a:cubicBezTo>
                    <a:pt x="77" y="160"/>
                    <a:pt x="72" y="161"/>
                    <a:pt x="67" y="162"/>
                  </a:cubicBezTo>
                  <a:cubicBezTo>
                    <a:pt x="82" y="173"/>
                    <a:pt x="100" y="180"/>
                    <a:pt x="120" y="180"/>
                  </a:cubicBezTo>
                  <a:cubicBezTo>
                    <a:pt x="164" y="180"/>
                    <a:pt x="200" y="148"/>
                    <a:pt x="208" y="106"/>
                  </a:cubicBezTo>
                  <a:cubicBezTo>
                    <a:pt x="207" y="106"/>
                    <a:pt x="206" y="106"/>
                    <a:pt x="205" y="106"/>
                  </a:cubicBezTo>
                  <a:cubicBezTo>
                    <a:pt x="203" y="106"/>
                    <a:pt x="201" y="106"/>
                    <a:pt x="199" y="106"/>
                  </a:cubicBezTo>
                  <a:close/>
                  <a:moveTo>
                    <a:pt x="148" y="163"/>
                  </a:moveTo>
                  <a:cubicBezTo>
                    <a:pt x="154" y="157"/>
                    <a:pt x="159" y="148"/>
                    <a:pt x="163" y="138"/>
                  </a:cubicBezTo>
                  <a:cubicBezTo>
                    <a:pt x="168" y="140"/>
                    <a:pt x="172" y="142"/>
                    <a:pt x="177" y="144"/>
                  </a:cubicBezTo>
                  <a:cubicBezTo>
                    <a:pt x="169" y="153"/>
                    <a:pt x="159" y="159"/>
                    <a:pt x="148" y="163"/>
                  </a:cubicBezTo>
                  <a:close/>
                  <a:moveTo>
                    <a:pt x="228" y="75"/>
                  </a:moveTo>
                  <a:cubicBezTo>
                    <a:pt x="228" y="88"/>
                    <a:pt x="218" y="98"/>
                    <a:pt x="205" y="98"/>
                  </a:cubicBezTo>
                  <a:cubicBezTo>
                    <a:pt x="202" y="98"/>
                    <a:pt x="200" y="98"/>
                    <a:pt x="198" y="97"/>
                  </a:cubicBezTo>
                  <a:cubicBezTo>
                    <a:pt x="182" y="109"/>
                    <a:pt x="162" y="121"/>
                    <a:pt x="138" y="131"/>
                  </a:cubicBezTo>
                  <a:cubicBezTo>
                    <a:pt x="88" y="153"/>
                    <a:pt x="41" y="161"/>
                    <a:pt x="26" y="157"/>
                  </a:cubicBezTo>
                  <a:cubicBezTo>
                    <a:pt x="0" y="151"/>
                    <a:pt x="31" y="122"/>
                    <a:pt x="31" y="122"/>
                  </a:cubicBezTo>
                  <a:cubicBezTo>
                    <a:pt x="31" y="122"/>
                    <a:pt x="15" y="148"/>
                    <a:pt x="31" y="148"/>
                  </a:cubicBezTo>
                  <a:cubicBezTo>
                    <a:pt x="55" y="149"/>
                    <a:pt x="103" y="132"/>
                    <a:pt x="131" y="117"/>
                  </a:cubicBezTo>
                  <a:cubicBezTo>
                    <a:pt x="153" y="104"/>
                    <a:pt x="170" y="92"/>
                    <a:pt x="183" y="81"/>
                  </a:cubicBezTo>
                  <a:cubicBezTo>
                    <a:pt x="182" y="79"/>
                    <a:pt x="182" y="77"/>
                    <a:pt x="182" y="75"/>
                  </a:cubicBezTo>
                  <a:cubicBezTo>
                    <a:pt x="182" y="62"/>
                    <a:pt x="192" y="52"/>
                    <a:pt x="205" y="52"/>
                  </a:cubicBezTo>
                  <a:cubicBezTo>
                    <a:pt x="218" y="52"/>
                    <a:pt x="228" y="62"/>
                    <a:pt x="228" y="75"/>
                  </a:cubicBezTo>
                  <a:close/>
                </a:path>
              </a:pathLst>
            </a:custGeom>
            <a:solidFill>
              <a:schemeClr val="tx1">
                <a:lumMod val="50000"/>
                <a:lumOff val="50000"/>
              </a:schemeClr>
            </a:solidFill>
            <a:ln>
              <a:noFill/>
            </a:ln>
          </p:spPr>
          <p:txBody>
            <a:bodyPr vert="horz" wrap="square" lIns="91440" tIns="45720" rIns="91440" bIns="45720" numCol="1" anchor="t" anchorCtr="0" compatLnSpc="1">
              <a:normAutofit/>
            </a:bodyPr>
            <a:lstStyle/>
            <a:p>
              <a:endParaRPr lang="en-US"/>
            </a:p>
          </p:txBody>
        </p:sp>
        <p:sp>
          <p:nvSpPr>
            <p:cNvPr id="18" name="ísľíḑè"/>
            <p:cNvSpPr txBox="1"/>
            <p:nvPr/>
          </p:nvSpPr>
          <p:spPr bwMode="auto">
            <a:xfrm>
              <a:off x="660400" y="4205828"/>
              <a:ext cx="3973195" cy="122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kumimoji="1" lang="zh-CN" altLang="en-US" sz="2800" b="1" dirty="0" smtClean="0">
                  <a:latin typeface="+mn-ea"/>
                  <a:sym typeface="+mn-ea"/>
                </a:rPr>
                <a:t>各系统功能在整体活动中的意义</a:t>
              </a:r>
              <a:endParaRPr kumimoji="1" lang="zh-CN" altLang="en-US" sz="2800" b="1" dirty="0" smtClean="0">
                <a:latin typeface="+mn-ea"/>
                <a:sym typeface="+mn-ea"/>
              </a:endParaRPr>
            </a:p>
          </p:txBody>
        </p:sp>
        <p:sp>
          <p:nvSpPr>
            <p:cNvPr id="20" name="ïṣḻiďê"/>
            <p:cNvSpPr txBox="1"/>
            <p:nvPr/>
          </p:nvSpPr>
          <p:spPr bwMode="auto">
            <a:xfrm>
              <a:off x="660400" y="1716447"/>
              <a:ext cx="4423989" cy="164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kumimoji="1" lang="zh-CN" altLang="en-US" sz="2800" b="1" dirty="0" smtClean="0">
                  <a:latin typeface="+mn-ea"/>
                  <a:sym typeface="+mn-ea"/>
                </a:rPr>
                <a:t>系统地掌握</a:t>
              </a:r>
              <a:r>
                <a:rPr kumimoji="1" lang="zh-CN" altLang="en-US" sz="2800" b="1" dirty="0" smtClean="0">
                  <a:solidFill>
                    <a:srgbClr val="FF0000"/>
                  </a:solidFill>
                  <a:latin typeface="+mn-ea"/>
                  <a:sym typeface="+mn-ea"/>
                </a:rPr>
                <a:t>人体</a:t>
              </a:r>
              <a:r>
                <a:rPr kumimoji="1" lang="zh-CN" altLang="en-US" sz="2800" b="1" dirty="0" smtClean="0">
                  <a:latin typeface="+mn-ea"/>
                  <a:sym typeface="+mn-ea"/>
                </a:rPr>
                <a:t>功能活动的基本规律和原理</a:t>
              </a:r>
              <a:endParaRPr kumimoji="1" lang="zh-CN" altLang="en-US" sz="2800" b="1" dirty="0" smtClean="0">
                <a:latin typeface="+mn-ea"/>
                <a:sym typeface="+mn-ea"/>
              </a:endParaRPr>
            </a:p>
          </p:txBody>
        </p:sp>
        <p:sp>
          <p:nvSpPr>
            <p:cNvPr id="22" name="íṧ1îḑè"/>
            <p:cNvSpPr txBox="1"/>
            <p:nvPr/>
          </p:nvSpPr>
          <p:spPr bwMode="auto">
            <a:xfrm>
              <a:off x="8093037" y="4632579"/>
              <a:ext cx="4054624" cy="38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kumimoji="1" lang="zh-CN" altLang="en-US" sz="2500" b="1" dirty="0" smtClean="0">
                  <a:latin typeface="+mn-ea"/>
                  <a:sym typeface="+mn-ea"/>
                </a:rPr>
                <a:t>为能够适应医学相关工作打下基础</a:t>
              </a:r>
              <a:endParaRPr kumimoji="1" lang="zh-CN" altLang="en-US" sz="2500" b="1" dirty="0" smtClean="0">
                <a:latin typeface="+mn-ea"/>
                <a:sym typeface="+mn-ea"/>
              </a:endParaRPr>
            </a:p>
          </p:txBody>
        </p:sp>
        <p:sp>
          <p:nvSpPr>
            <p:cNvPr id="24" name="îṡḷiḍé"/>
            <p:cNvSpPr txBox="1"/>
            <p:nvPr/>
          </p:nvSpPr>
          <p:spPr bwMode="auto">
            <a:xfrm>
              <a:off x="8093037" y="2300054"/>
              <a:ext cx="6916365" cy="93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kumimoji="1" lang="zh-CN" altLang="en-US" sz="2800" b="1" dirty="0" smtClean="0">
                  <a:latin typeface="+mn-ea"/>
                  <a:sym typeface="+mn-ea"/>
                </a:rPr>
                <a:t>以</a:t>
              </a:r>
              <a:r>
                <a:rPr kumimoji="1" lang="zh-CN" altLang="en-US" sz="2800" b="1" dirty="0" smtClean="0">
                  <a:solidFill>
                    <a:srgbClr val="FF0000"/>
                  </a:solidFill>
                  <a:latin typeface="+mn-ea"/>
                  <a:sym typeface="+mn-ea"/>
                </a:rPr>
                <a:t>人体的各个系统为板块</a:t>
              </a:r>
              <a:r>
                <a:rPr kumimoji="1" lang="zh-CN" altLang="en-US" sz="2800" b="1" dirty="0" smtClean="0">
                  <a:latin typeface="+mn-ea"/>
                  <a:sym typeface="+mn-ea"/>
                </a:rPr>
                <a:t>，掌握各组成部分的功能活动规律</a:t>
              </a:r>
              <a:endParaRPr kumimoji="1" lang="zh-CN" altLang="en-US" sz="2800" b="1" dirty="0" smtClean="0">
                <a:latin typeface="+mn-ea"/>
                <a:sym typeface="+mn-ea"/>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Rot="1" noChangeArrowheads="1"/>
          </p:cNvSpPr>
          <p:nvPr>
            <p:ph type="title"/>
          </p:nvPr>
        </p:nvSpPr>
        <p:spPr>
          <a:xfrm>
            <a:off x="968991" y="1"/>
            <a:ext cx="10551496" cy="1028699"/>
          </a:xfrm>
        </p:spPr>
        <p:txBody>
          <a:bodyPr/>
          <a:lstStyle/>
          <a:p>
            <a:pPr eaLnBrk="1" hangingPunct="1"/>
            <a:r>
              <a:rPr lang="zh-CN" altLang="en-US" b="1" dirty="0" smtClean="0"/>
              <a:t>总结</a:t>
            </a:r>
            <a:endParaRPr lang="zh-CN" altLang="en-US" b="1" dirty="0" smtClean="0"/>
          </a:p>
        </p:txBody>
      </p:sp>
      <p:sp>
        <p:nvSpPr>
          <p:cNvPr id="40963" name="内容占位符 2"/>
          <p:cNvSpPr>
            <a:spLocks noGrp="1"/>
          </p:cNvSpPr>
          <p:nvPr>
            <p:ph idx="1"/>
          </p:nvPr>
        </p:nvSpPr>
        <p:spPr>
          <a:xfrm>
            <a:off x="476251" y="1137567"/>
            <a:ext cx="8463033" cy="4195233"/>
          </a:xfrm>
        </p:spPr>
        <p:txBody>
          <a:bodyPr>
            <a:noAutofit/>
          </a:bodyPr>
          <a:lstStyle/>
          <a:p>
            <a:pPr eaLnBrk="1" hangingPunct="1"/>
            <a:r>
              <a:rPr lang="en-US" altLang="zh-CN" sz="2400" b="1" dirty="0" smtClean="0">
                <a:latin typeface="+mn-ea"/>
              </a:rPr>
              <a:t>1.</a:t>
            </a:r>
            <a:r>
              <a:rPr lang="zh-CN" altLang="en-US" sz="2400" b="1" dirty="0" smtClean="0">
                <a:latin typeface="+mn-ea"/>
              </a:rPr>
              <a:t>机体生命活动的基本特征是新陈代谢、兴奋性与生殖。</a:t>
            </a:r>
            <a:endParaRPr lang="en-US" altLang="zh-CN" sz="2400" b="1" dirty="0" smtClean="0">
              <a:latin typeface="+mn-ea"/>
            </a:endParaRPr>
          </a:p>
          <a:p>
            <a:pPr eaLnBrk="1" hangingPunct="1"/>
            <a:r>
              <a:rPr lang="en-US" altLang="zh-CN" sz="2400" b="1" dirty="0" smtClean="0">
                <a:latin typeface="+mn-ea"/>
              </a:rPr>
              <a:t>2.</a:t>
            </a:r>
            <a:r>
              <a:rPr lang="zh-CN" altLang="en-US" sz="2400" b="1" dirty="0" smtClean="0">
                <a:latin typeface="+mn-ea"/>
              </a:rPr>
              <a:t>可兴奋细胞受刺激后产生动作电位的能力称为兴奋性。</a:t>
            </a:r>
            <a:endParaRPr lang="en-US" altLang="zh-CN" sz="2400" b="1" dirty="0" smtClean="0">
              <a:latin typeface="+mn-ea"/>
            </a:endParaRPr>
          </a:p>
          <a:p>
            <a:pPr eaLnBrk="1" hangingPunct="1"/>
            <a:r>
              <a:rPr lang="en-US" altLang="zh-CN" sz="2400" b="1" dirty="0" smtClean="0">
                <a:latin typeface="+mn-ea"/>
              </a:rPr>
              <a:t>3.</a:t>
            </a:r>
            <a:r>
              <a:rPr lang="zh-CN" altLang="en-US" sz="2400" b="1" dirty="0" smtClean="0">
                <a:latin typeface="+mn-ea"/>
              </a:rPr>
              <a:t>细胞外液是细胞直接接触和赖以生存的环境，称为内环境</a:t>
            </a:r>
            <a:endParaRPr lang="en-US" altLang="zh-CN" sz="2400" b="1" dirty="0" smtClean="0">
              <a:latin typeface="+mn-ea"/>
            </a:endParaRPr>
          </a:p>
          <a:p>
            <a:pPr eaLnBrk="1" hangingPunct="1"/>
            <a:r>
              <a:rPr lang="en-US" altLang="zh-CN" sz="2400" b="1" dirty="0" smtClean="0">
                <a:latin typeface="+mn-ea"/>
              </a:rPr>
              <a:t>4.</a:t>
            </a:r>
            <a:r>
              <a:rPr lang="zh-CN" altLang="en-US" sz="2400" b="1" dirty="0" smtClean="0">
                <a:latin typeface="+mn-ea"/>
              </a:rPr>
              <a:t>内环境的理化性质保持相对稳定的状态称为稳态。</a:t>
            </a:r>
            <a:endParaRPr lang="en-US" altLang="zh-CN" sz="2400" b="1" dirty="0" smtClean="0">
              <a:latin typeface="+mn-ea"/>
            </a:endParaRPr>
          </a:p>
          <a:p>
            <a:pPr eaLnBrk="1" hangingPunct="1"/>
            <a:r>
              <a:rPr lang="en-US" altLang="zh-CN" sz="2400" b="1" dirty="0" smtClean="0">
                <a:latin typeface="+mn-ea"/>
              </a:rPr>
              <a:t>5.</a:t>
            </a:r>
            <a:r>
              <a:rPr lang="zh-CN" altLang="en-US" sz="2400" b="1" dirty="0" smtClean="0">
                <a:latin typeface="+mn-ea"/>
              </a:rPr>
              <a:t>人体生理功能的调节方式主要有三种，即神经调节、体液调节和自身调节，其中神经调节最为重要。</a:t>
            </a:r>
            <a:endParaRPr lang="en-US" altLang="zh-CN" sz="2400" b="1" dirty="0" smtClean="0">
              <a:latin typeface="+mn-ea"/>
            </a:endParaRPr>
          </a:p>
          <a:p>
            <a:pPr eaLnBrk="1" hangingPunct="1"/>
            <a:r>
              <a:rPr lang="en-US" altLang="zh-CN" sz="2400" b="1" dirty="0" smtClean="0">
                <a:latin typeface="+mn-ea"/>
              </a:rPr>
              <a:t>6.</a:t>
            </a:r>
            <a:r>
              <a:rPr lang="zh-CN" altLang="en-US" sz="2400" b="1" dirty="0" smtClean="0">
                <a:latin typeface="+mn-ea"/>
              </a:rPr>
              <a:t>反馈控制系统可分为正反馈和负反馈，其中负反馈是维持机体稳态的最重要调节方式。</a:t>
            </a:r>
            <a:endParaRPr lang="zh-CN" altLang="en-US" sz="2400" b="1" dirty="0" smtClean="0">
              <a:latin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pPr marL="0" indent="0">
              <a:buNone/>
            </a:pPr>
            <a:r>
              <a:rPr lang="en-US" altLang="zh-CN"/>
              <a:t>1.</a:t>
            </a:r>
            <a:r>
              <a:rPr lang="zh-CN" altLang="en-US"/>
              <a:t>人体生命活动最基本的特征是（）</a:t>
            </a:r>
            <a:endParaRPr lang="zh-CN" altLang="en-US"/>
          </a:p>
          <a:p>
            <a:pPr marL="0" indent="0">
              <a:buNone/>
            </a:pPr>
            <a:r>
              <a:rPr lang="zh-CN" altLang="en-US"/>
              <a:t>A．物质代谢</a:t>
            </a:r>
            <a:endParaRPr lang="zh-CN" altLang="en-US"/>
          </a:p>
          <a:p>
            <a:pPr marL="0" indent="0">
              <a:buNone/>
            </a:pPr>
            <a:r>
              <a:rPr lang="zh-CN" altLang="en-US"/>
              <a:t>B．新陈代谢</a:t>
            </a:r>
            <a:endParaRPr lang="zh-CN" altLang="en-US"/>
          </a:p>
          <a:p>
            <a:pPr marL="0" indent="0">
              <a:buNone/>
            </a:pPr>
            <a:r>
              <a:rPr lang="zh-CN" altLang="en-US"/>
              <a:t>C．适应性</a:t>
            </a:r>
            <a:endParaRPr lang="zh-CN" altLang="en-US"/>
          </a:p>
          <a:p>
            <a:pPr marL="0" indent="0">
              <a:buNone/>
            </a:pPr>
            <a:r>
              <a:rPr lang="zh-CN" altLang="en-US"/>
              <a:t>D．应激性</a:t>
            </a:r>
            <a:endParaRPr lang="zh-CN" altLang="en-US"/>
          </a:p>
          <a:p>
            <a:pPr marL="0" indent="0">
              <a:buNone/>
            </a:pPr>
            <a:r>
              <a:rPr lang="zh-CN" altLang="en-US"/>
              <a:t>E．能量代谢</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pPr marL="0" indent="0">
              <a:buNone/>
            </a:pPr>
            <a:r>
              <a:rPr lang="en-US" altLang="zh-CN"/>
              <a:t>2.</a:t>
            </a:r>
            <a:r>
              <a:rPr lang="zh-CN" altLang="en-US"/>
              <a:t>内环境是指</a:t>
            </a:r>
            <a:endParaRPr lang="zh-CN" altLang="en-US"/>
          </a:p>
          <a:p>
            <a:pPr marL="0" indent="0">
              <a:buNone/>
            </a:pPr>
            <a:r>
              <a:rPr lang="zh-CN" altLang="en-US"/>
              <a:t>A 细胞外液</a:t>
            </a:r>
            <a:endParaRPr lang="zh-CN" altLang="en-US"/>
          </a:p>
          <a:p>
            <a:pPr marL="0" indent="0">
              <a:buNone/>
            </a:pPr>
            <a:r>
              <a:rPr lang="zh-CN" altLang="en-US"/>
              <a:t>B 细胞内液</a:t>
            </a:r>
            <a:endParaRPr lang="zh-CN" altLang="en-US"/>
          </a:p>
          <a:p>
            <a:pPr marL="0" indent="0">
              <a:buNone/>
            </a:pPr>
            <a:r>
              <a:rPr lang="zh-CN" altLang="en-US"/>
              <a:t>C 血液</a:t>
            </a:r>
            <a:endParaRPr lang="zh-CN" altLang="en-US"/>
          </a:p>
          <a:p>
            <a:pPr marL="0" indent="0">
              <a:buNone/>
            </a:pPr>
            <a:r>
              <a:rPr lang="zh-CN" altLang="en-US"/>
              <a:t>D 体液</a:t>
            </a:r>
            <a:endParaRPr lang="zh-CN" altLang="en-US"/>
          </a:p>
          <a:p>
            <a:pPr marL="0" indent="0">
              <a:buNone/>
            </a:pPr>
            <a:r>
              <a:rPr lang="zh-CN" altLang="en-US"/>
              <a:t>E 组织液</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pPr marL="0" indent="0">
              <a:buNone/>
            </a:pPr>
            <a:r>
              <a:rPr lang="en-US" altLang="zh-CN"/>
              <a:t>3.</a:t>
            </a:r>
            <a:r>
              <a:rPr lang="zh-CN" altLang="en-US"/>
              <a:t>维持机体稳态的重要途径是： </a:t>
            </a:r>
            <a:endParaRPr lang="zh-CN" altLang="en-US"/>
          </a:p>
          <a:p>
            <a:pPr marL="0" indent="0">
              <a:buNone/>
            </a:pPr>
            <a:r>
              <a:rPr lang="zh-CN" altLang="en-US"/>
              <a:t>A. 神经调节 </a:t>
            </a:r>
            <a:endParaRPr lang="zh-CN" altLang="en-US"/>
          </a:p>
          <a:p>
            <a:pPr marL="0" indent="0">
              <a:buNone/>
            </a:pPr>
            <a:r>
              <a:rPr lang="zh-CN" altLang="en-US"/>
              <a:t>B. 体液调节 </a:t>
            </a:r>
            <a:endParaRPr lang="zh-CN" altLang="en-US"/>
          </a:p>
          <a:p>
            <a:pPr marL="0" indent="0">
              <a:buNone/>
            </a:pPr>
            <a:r>
              <a:rPr lang="zh-CN" altLang="en-US"/>
              <a:t>C. 负反馈</a:t>
            </a:r>
            <a:endParaRPr lang="zh-CN" altLang="en-US"/>
          </a:p>
          <a:p>
            <a:pPr marL="0" indent="0">
              <a:buNone/>
            </a:pPr>
            <a:r>
              <a:rPr lang="zh-CN" altLang="en-US"/>
              <a:t>D. 正反馈 </a:t>
            </a:r>
            <a:endParaRPr lang="zh-CN" altLang="en-US"/>
          </a:p>
          <a:p>
            <a:pPr marL="0" indent="0">
              <a:buNone/>
            </a:pPr>
            <a:r>
              <a:rPr lang="zh-CN" altLang="en-US"/>
              <a:t>E. 反射</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pPr marL="0" indent="0">
              <a:buNone/>
            </a:pPr>
            <a:r>
              <a:rPr lang="en-US" altLang="zh-CN"/>
              <a:t>4.</a:t>
            </a:r>
            <a:r>
              <a:rPr lang="zh-CN" altLang="en-US"/>
              <a:t>衡量组织细胞兴奋性高低的指标是（）</a:t>
            </a:r>
            <a:endParaRPr lang="zh-CN" altLang="en-US"/>
          </a:p>
          <a:p>
            <a:pPr marL="0" indent="0">
              <a:buNone/>
            </a:pPr>
            <a:r>
              <a:rPr lang="zh-CN" altLang="en-US"/>
              <a:t>A．阈值</a:t>
            </a:r>
            <a:endParaRPr lang="zh-CN" altLang="en-US"/>
          </a:p>
          <a:p>
            <a:pPr marL="0" indent="0">
              <a:buNone/>
            </a:pPr>
            <a:r>
              <a:rPr lang="zh-CN" altLang="en-US"/>
              <a:t>B．动作电位</a:t>
            </a:r>
            <a:endParaRPr lang="zh-CN" altLang="en-US"/>
          </a:p>
          <a:p>
            <a:pPr marL="0" indent="0">
              <a:buNone/>
            </a:pPr>
            <a:r>
              <a:rPr lang="zh-CN" altLang="en-US"/>
              <a:t>C．静息电位</a:t>
            </a:r>
            <a:endParaRPr lang="zh-CN" altLang="en-US"/>
          </a:p>
          <a:p>
            <a:pPr marL="0" indent="0">
              <a:buNone/>
            </a:pPr>
            <a:r>
              <a:rPr lang="zh-CN" altLang="en-US"/>
              <a:t>D．反应强度</a:t>
            </a:r>
            <a:endParaRPr lang="zh-CN" altLang="en-US"/>
          </a:p>
          <a:p>
            <a:pPr marL="0" indent="0">
              <a:buNone/>
            </a:pPr>
            <a:r>
              <a:rPr lang="zh-CN" altLang="en-US"/>
              <a:t>E．刺激强度</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pPr marL="0" indent="0">
              <a:buNone/>
            </a:pPr>
            <a:r>
              <a:rPr lang="en-US" altLang="zh-CN"/>
              <a:t>5.</a:t>
            </a:r>
            <a:r>
              <a:rPr lang="zh-CN" altLang="en-US"/>
              <a:t>内环境稳态是指（）</a:t>
            </a:r>
            <a:endParaRPr lang="zh-CN" altLang="en-US"/>
          </a:p>
          <a:p>
            <a:pPr marL="0" indent="0">
              <a:buNone/>
            </a:pPr>
            <a:r>
              <a:rPr lang="zh-CN" altLang="en-US"/>
              <a:t>A．细胞外液的理化性质相对恒定</a:t>
            </a:r>
            <a:endParaRPr lang="zh-CN" altLang="en-US"/>
          </a:p>
          <a:p>
            <a:pPr marL="0" indent="0">
              <a:buNone/>
            </a:pPr>
            <a:r>
              <a:rPr lang="zh-CN" altLang="en-US"/>
              <a:t>B．细胞内液的理化性质相对恒定</a:t>
            </a:r>
            <a:endParaRPr lang="zh-CN" altLang="en-US"/>
          </a:p>
          <a:p>
            <a:pPr marL="0" indent="0">
              <a:buNone/>
            </a:pPr>
            <a:r>
              <a:rPr lang="zh-CN" altLang="en-US"/>
              <a:t>C．细胞外液的化学成分相对恒定</a:t>
            </a:r>
            <a:endParaRPr lang="zh-CN" altLang="en-US"/>
          </a:p>
          <a:p>
            <a:pPr marL="0" indent="0">
              <a:buNone/>
            </a:pPr>
            <a:r>
              <a:rPr lang="zh-CN" altLang="en-US"/>
              <a:t>D．细胞内液的化学成分相对恒定</a:t>
            </a:r>
            <a:endParaRPr lang="zh-CN" altLang="en-US"/>
          </a:p>
          <a:p>
            <a:pPr marL="0" indent="0">
              <a:buNone/>
            </a:pPr>
            <a:r>
              <a:rPr lang="zh-CN" altLang="en-US"/>
              <a:t>E．细胞内、外液理化性质相对恒</a:t>
            </a:r>
            <a:r>
              <a:rPr lang="en-US" altLang="zh-CN"/>
              <a:t>5</a:t>
            </a:r>
            <a:r>
              <a:rPr lang="zh-CN" altLang="en-US"/>
              <a:t>，。</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pPr marL="0" indent="0">
              <a:buNone/>
            </a:pPr>
            <a:r>
              <a:rPr lang="en-US" altLang="zh-CN"/>
              <a:t>6.</a:t>
            </a:r>
            <a:r>
              <a:rPr lang="zh-CN" altLang="en-US"/>
              <a:t>以下哪项是由正反馈调节的生理过程</a:t>
            </a:r>
            <a:endParaRPr lang="zh-CN" altLang="en-US"/>
          </a:p>
          <a:p>
            <a:pPr marL="0" indent="0">
              <a:buNone/>
            </a:pPr>
            <a:r>
              <a:rPr lang="zh-CN" altLang="en-US"/>
              <a:t>A. 分娩</a:t>
            </a:r>
            <a:endParaRPr lang="zh-CN" altLang="en-US"/>
          </a:p>
          <a:p>
            <a:pPr marL="0" indent="0">
              <a:buNone/>
            </a:pPr>
            <a:r>
              <a:rPr lang="zh-CN" altLang="en-US"/>
              <a:t>B. 肾血流量调节</a:t>
            </a:r>
            <a:endParaRPr lang="zh-CN" altLang="en-US"/>
          </a:p>
          <a:p>
            <a:pPr marL="0" indent="0">
              <a:buNone/>
            </a:pPr>
            <a:r>
              <a:rPr lang="zh-CN" altLang="en-US"/>
              <a:t>C. 降压反射</a:t>
            </a:r>
            <a:endParaRPr lang="zh-CN" altLang="en-US"/>
          </a:p>
          <a:p>
            <a:pPr marL="0" indent="0">
              <a:buNone/>
            </a:pPr>
            <a:r>
              <a:rPr lang="zh-CN" altLang="en-US"/>
              <a:t>D. 胃肠运动</a:t>
            </a:r>
            <a:endParaRPr lang="zh-CN" altLang="en-US"/>
          </a:p>
          <a:p>
            <a:pPr marL="0" indent="0">
              <a:buNone/>
            </a:pPr>
            <a:r>
              <a:rPr lang="zh-CN" altLang="en-US"/>
              <a:t>E.血液PH值范围</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pPr marL="0" indent="0">
              <a:buNone/>
            </a:pPr>
            <a:r>
              <a:rPr lang="en-US" altLang="zh-CN"/>
              <a:t>7.</a:t>
            </a:r>
            <a:r>
              <a:rPr lang="zh-CN" altLang="en-US"/>
              <a:t>体液调节的特点是（）</a:t>
            </a:r>
            <a:endParaRPr lang="zh-CN" altLang="en-US"/>
          </a:p>
          <a:p>
            <a:pPr marL="0" indent="0">
              <a:buNone/>
            </a:pPr>
            <a:r>
              <a:rPr lang="zh-CN" altLang="en-US"/>
              <a:t>A.作用迅速、精确、短暂 </a:t>
            </a:r>
            <a:endParaRPr lang="zh-CN" altLang="en-US"/>
          </a:p>
          <a:p>
            <a:pPr marL="0" indent="0">
              <a:buNone/>
            </a:pPr>
            <a:r>
              <a:rPr lang="zh-CN" altLang="en-US"/>
              <a:t>B. 作用迅速、广泛、短暂     </a:t>
            </a:r>
            <a:endParaRPr lang="zh-CN" altLang="en-US"/>
          </a:p>
          <a:p>
            <a:pPr marL="0" indent="0">
              <a:buNone/>
            </a:pPr>
            <a:r>
              <a:rPr lang="zh-CN" altLang="en-US"/>
              <a:t>C. 作用迅速、精确、持久     </a:t>
            </a:r>
            <a:endParaRPr lang="zh-CN" altLang="en-US"/>
          </a:p>
          <a:p>
            <a:pPr marL="0" indent="0">
              <a:buNone/>
            </a:pPr>
            <a:r>
              <a:rPr lang="zh-CN" altLang="en-US"/>
              <a:t>D. 作用缓慢、广泛、短暂   </a:t>
            </a:r>
            <a:endParaRPr lang="zh-CN" altLang="en-US"/>
          </a:p>
          <a:p>
            <a:pPr marL="0" indent="0">
              <a:buNone/>
            </a:pPr>
            <a:r>
              <a:rPr lang="zh-CN" altLang="en-US"/>
              <a:t>E. 作用缓慢、广泛、持久</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pPr marL="0" indent="0">
              <a:buNone/>
            </a:pPr>
            <a:r>
              <a:rPr lang="en-US" altLang="zh-CN"/>
              <a:t>8.</a:t>
            </a:r>
            <a:r>
              <a:rPr lang="zh-CN" altLang="en-US"/>
              <a:t>一个50kg体重的正常人的体液量与血液量分别是：</a:t>
            </a:r>
            <a:endParaRPr lang="zh-CN" altLang="en-US"/>
          </a:p>
          <a:p>
            <a:pPr marL="0" indent="0">
              <a:buNone/>
            </a:pPr>
            <a:r>
              <a:rPr lang="zh-CN" altLang="en-US"/>
              <a:t>A．40L与4L</a:t>
            </a:r>
            <a:endParaRPr lang="zh-CN" altLang="en-US"/>
          </a:p>
          <a:p>
            <a:pPr marL="0" indent="0">
              <a:buNone/>
            </a:pPr>
            <a:r>
              <a:rPr lang="zh-CN" altLang="en-US"/>
              <a:t>B．30L与4L</a:t>
            </a:r>
            <a:endParaRPr lang="zh-CN" altLang="en-US"/>
          </a:p>
          <a:p>
            <a:pPr marL="0" indent="0">
              <a:buNone/>
            </a:pPr>
            <a:r>
              <a:rPr lang="zh-CN" altLang="en-US"/>
              <a:t>C．20L与4L</a:t>
            </a:r>
            <a:endParaRPr lang="zh-CN" altLang="en-US"/>
          </a:p>
          <a:p>
            <a:pPr marL="0" indent="0">
              <a:buNone/>
            </a:pPr>
            <a:r>
              <a:rPr lang="zh-CN" altLang="en-US"/>
              <a:t>D. 30L与2.5L</a:t>
            </a:r>
            <a:endParaRPr lang="zh-CN" altLang="en-US"/>
          </a:p>
          <a:p>
            <a:pPr marL="0" indent="0">
              <a:buNone/>
            </a:pPr>
            <a:r>
              <a:rPr lang="zh-CN" altLang="en-US"/>
              <a:t>E. 20L与2.5L</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pPr marL="0" indent="0">
              <a:buNone/>
            </a:pPr>
            <a:r>
              <a:rPr lang="en-US" altLang="zh-CN"/>
              <a:t>9.</a:t>
            </a:r>
            <a:r>
              <a:rPr lang="zh-CN" altLang="en-US"/>
              <a:t>细胞一次兴奋周期中，其兴奋性的变化不包括 (  )</a:t>
            </a:r>
            <a:endParaRPr lang="zh-CN" altLang="en-US"/>
          </a:p>
          <a:p>
            <a:pPr marL="0" indent="0">
              <a:buNone/>
            </a:pPr>
            <a:r>
              <a:rPr lang="zh-CN" altLang="en-US"/>
              <a:t>A.绝对不应期         </a:t>
            </a:r>
            <a:endParaRPr lang="zh-CN" altLang="en-US"/>
          </a:p>
          <a:p>
            <a:pPr marL="0" indent="0">
              <a:buNone/>
            </a:pPr>
            <a:r>
              <a:rPr lang="zh-CN" altLang="en-US"/>
              <a:t>B.局部反应期</a:t>
            </a:r>
            <a:endParaRPr lang="zh-CN" altLang="en-US"/>
          </a:p>
          <a:p>
            <a:pPr marL="0" indent="0">
              <a:buNone/>
            </a:pPr>
            <a:r>
              <a:rPr lang="zh-CN" altLang="en-US"/>
              <a:t>C.相对不应期         </a:t>
            </a:r>
            <a:endParaRPr lang="zh-CN" altLang="en-US"/>
          </a:p>
          <a:p>
            <a:pPr marL="0" indent="0">
              <a:buNone/>
            </a:pPr>
            <a:r>
              <a:rPr lang="zh-CN" altLang="en-US"/>
              <a:t>D.超常期</a:t>
            </a:r>
            <a:endParaRPr lang="zh-CN" altLang="en-US"/>
          </a:p>
          <a:p>
            <a:pPr marL="0" indent="0">
              <a:buNone/>
            </a:pPr>
            <a:r>
              <a:rPr lang="zh-CN" altLang="en-US"/>
              <a:t>E.低常期 </a:t>
            </a:r>
            <a:endParaRPr lang="zh-CN" altLang="en-US"/>
          </a:p>
        </p:txBody>
      </p:sp>
      <p:sp>
        <p:nvSpPr>
          <p:cNvPr id="4" name="页脚占位符 3"/>
          <p:cNvSpPr>
            <a:spLocks noGrp="1"/>
          </p:cNvSpPr>
          <p:nvPr>
            <p:ph type="ftr" sz="quarter" idx="11"/>
          </p:nvPr>
        </p:nvSpPr>
        <p:spPr/>
        <p:txBody>
          <a:bodyPr/>
          <a:p>
            <a:r>
              <a:rPr lang="zh-CN" altLang="en-US" dirty="0"/>
              <a:t>请修改这里的课程名称</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8370627" y="4549676"/>
            <a:ext cx="3821373" cy="2308324"/>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74086" name="Text Box 1030"/>
          <p:cNvSpPr>
            <a:spLocks noGrp="1" noChangeArrowheads="1"/>
          </p:cNvSpPr>
          <p:nvPr>
            <p:ph type="title" idx="4294967295"/>
          </p:nvPr>
        </p:nvSpPr>
        <p:spPr>
          <a:xfrm>
            <a:off x="1173706" y="476251"/>
            <a:ext cx="9799093" cy="609600"/>
          </a:xfrm>
        </p:spPr>
        <p:txBody>
          <a:bodyPr rtlCol="0">
            <a:noAutofit/>
          </a:bodyPr>
          <a:lstStyle/>
          <a:p>
            <a:pPr>
              <a:spcBef>
                <a:spcPct val="50000"/>
              </a:spcBef>
              <a:defRPr/>
            </a:pPr>
            <a:r>
              <a:rPr kumimoji="1" lang="zh-CN" altLang="en-US" sz="3600" dirty="0" smtClean="0">
                <a:latin typeface="+mn-ea"/>
                <a:ea typeface="+mn-ea"/>
                <a:cs typeface="+mn-cs"/>
              </a:rPr>
              <a:t>二、专业定位与作用</a:t>
            </a:r>
            <a:endParaRPr kumimoji="1" lang="zh-CN" altLang="en-US" sz="3600" dirty="0" smtClean="0">
              <a:latin typeface="+mn-ea"/>
              <a:ea typeface="+mn-ea"/>
              <a:cs typeface="+mn-cs"/>
            </a:endParaRPr>
          </a:p>
        </p:txBody>
      </p:sp>
      <p:grpSp>
        <p:nvGrpSpPr>
          <p:cNvPr id="2" name="Group 4"/>
          <p:cNvGrpSpPr/>
          <p:nvPr/>
        </p:nvGrpSpPr>
        <p:grpSpPr bwMode="auto">
          <a:xfrm>
            <a:off x="762000" y="1583267"/>
            <a:ext cx="10496550" cy="4345517"/>
            <a:chOff x="336" y="1006"/>
            <a:chExt cx="4959" cy="2738"/>
          </a:xfrm>
        </p:grpSpPr>
        <p:sp>
          <p:nvSpPr>
            <p:cNvPr id="7172" name="AutoShape 5"/>
            <p:cNvSpPr>
              <a:spLocks noChangeArrowheads="1"/>
            </p:cNvSpPr>
            <p:nvPr/>
          </p:nvSpPr>
          <p:spPr bwMode="auto">
            <a:xfrm>
              <a:off x="2064" y="2144"/>
              <a:ext cx="1440" cy="1600"/>
            </a:xfrm>
            <a:prstGeom prst="roundRect">
              <a:avLst>
                <a:gd name="adj" fmla="val 13745"/>
              </a:avLst>
            </a:prstGeom>
            <a:noFill/>
            <a:ln w="38100">
              <a:solidFill>
                <a:schemeClr val="tx1"/>
              </a:solidFill>
              <a:round/>
            </a:ln>
          </p:spPr>
          <p:txBody>
            <a:bodyPr anchor="ctr"/>
            <a:lstStyle/>
            <a:p>
              <a:pPr algn="ctr"/>
              <a:r>
                <a:rPr lang="zh-CN" altLang="en-US" sz="3200" b="1" dirty="0">
                  <a:solidFill>
                    <a:srgbClr val="000000"/>
                  </a:solidFill>
                  <a:latin typeface="+mn-ea"/>
                </a:rPr>
                <a:t>生理学</a:t>
              </a:r>
              <a:endParaRPr lang="en-US" altLang="zh-CN" sz="3200" b="1" dirty="0">
                <a:solidFill>
                  <a:srgbClr val="000000"/>
                </a:solidFill>
                <a:latin typeface="+mn-ea"/>
              </a:endParaRPr>
            </a:p>
            <a:p>
              <a:pPr algn="ctr"/>
              <a:r>
                <a:rPr lang="zh-CN" altLang="en-US" sz="3200" b="1" dirty="0">
                  <a:solidFill>
                    <a:srgbClr val="000000"/>
                  </a:solidFill>
                  <a:latin typeface="+mn-ea"/>
                </a:rPr>
                <a:t>（必修课）</a:t>
              </a:r>
              <a:endParaRPr lang="zh-CN" altLang="en-US" sz="3200" b="1" dirty="0">
                <a:solidFill>
                  <a:srgbClr val="000000"/>
                </a:solidFill>
                <a:latin typeface="+mn-ea"/>
              </a:endParaRPr>
            </a:p>
          </p:txBody>
        </p:sp>
        <p:sp>
          <p:nvSpPr>
            <p:cNvPr id="7173" name="AutoShape 6"/>
            <p:cNvSpPr>
              <a:spLocks noChangeArrowheads="1"/>
            </p:cNvSpPr>
            <p:nvPr/>
          </p:nvSpPr>
          <p:spPr bwMode="auto">
            <a:xfrm>
              <a:off x="336" y="2144"/>
              <a:ext cx="1488" cy="1600"/>
            </a:xfrm>
            <a:prstGeom prst="roundRect">
              <a:avLst>
                <a:gd name="adj" fmla="val 13745"/>
              </a:avLst>
            </a:prstGeom>
            <a:noFill/>
            <a:ln w="38100">
              <a:solidFill>
                <a:schemeClr val="tx1"/>
              </a:solidFill>
              <a:round/>
            </a:ln>
          </p:spPr>
          <p:txBody>
            <a:bodyPr anchor="ctr"/>
            <a:lstStyle/>
            <a:p>
              <a:pPr algn="ctr" eaLnBrk="1" hangingPunct="1"/>
              <a:r>
                <a:rPr lang="en-US" altLang="zh-CN" sz="3200" b="1" dirty="0">
                  <a:solidFill>
                    <a:srgbClr val="000000"/>
                  </a:solidFill>
                  <a:latin typeface="+mn-ea"/>
                </a:rPr>
                <a:t> </a:t>
              </a:r>
              <a:r>
                <a:rPr lang="zh-CN" altLang="en-US" sz="3200" b="1" dirty="0">
                  <a:solidFill>
                    <a:srgbClr val="000000"/>
                  </a:solidFill>
                  <a:latin typeface="+mn-ea"/>
                </a:rPr>
                <a:t>人体结构基础</a:t>
              </a:r>
              <a:endParaRPr lang="en-US" altLang="zh-CN" sz="3200" b="1" dirty="0">
                <a:solidFill>
                  <a:srgbClr val="000000"/>
                </a:solidFill>
                <a:latin typeface="+mn-ea"/>
              </a:endParaRPr>
            </a:p>
            <a:p>
              <a:pPr algn="ctr" eaLnBrk="1" hangingPunct="1"/>
              <a:r>
                <a:rPr lang="zh-CN" altLang="en-US" sz="3200" b="1" dirty="0" smtClean="0">
                  <a:solidFill>
                    <a:srgbClr val="000000"/>
                  </a:solidFill>
                  <a:latin typeface="+mn-ea"/>
                </a:rPr>
                <a:t>组</a:t>
              </a:r>
              <a:r>
                <a:rPr lang="zh-CN" altLang="en-US" sz="3200" b="1" dirty="0">
                  <a:solidFill>
                    <a:srgbClr val="000000"/>
                  </a:solidFill>
                  <a:latin typeface="+mn-ea"/>
                </a:rPr>
                <a:t>织胚胎学</a:t>
              </a:r>
              <a:endParaRPr lang="en-US" altLang="zh-CN" sz="3200" b="1" dirty="0">
                <a:solidFill>
                  <a:srgbClr val="000000"/>
                </a:solidFill>
                <a:latin typeface="+mn-ea"/>
              </a:endParaRPr>
            </a:p>
            <a:p>
              <a:pPr algn="ctr" eaLnBrk="1" hangingPunct="1"/>
              <a:r>
                <a:rPr lang="zh-CN" altLang="en-US" sz="3200" b="1" dirty="0" smtClean="0">
                  <a:solidFill>
                    <a:srgbClr val="000000"/>
                  </a:solidFill>
                  <a:latin typeface="+mn-ea"/>
                </a:rPr>
                <a:t>生</a:t>
              </a:r>
              <a:r>
                <a:rPr lang="zh-CN" altLang="en-US" sz="3200" b="1" dirty="0">
                  <a:solidFill>
                    <a:srgbClr val="000000"/>
                  </a:solidFill>
                  <a:latin typeface="+mn-ea"/>
                </a:rPr>
                <a:t>物化学 </a:t>
              </a:r>
              <a:endParaRPr lang="zh-CN" altLang="en-US" sz="3200" b="1" dirty="0">
                <a:latin typeface="+mn-ea"/>
              </a:endParaRPr>
            </a:p>
          </p:txBody>
        </p:sp>
        <p:sp>
          <p:nvSpPr>
            <p:cNvPr id="7174" name="AutoShape 7"/>
            <p:cNvSpPr>
              <a:spLocks noChangeArrowheads="1"/>
            </p:cNvSpPr>
            <p:nvPr/>
          </p:nvSpPr>
          <p:spPr bwMode="auto">
            <a:xfrm>
              <a:off x="3849" y="2144"/>
              <a:ext cx="1446" cy="1600"/>
            </a:xfrm>
            <a:prstGeom prst="roundRect">
              <a:avLst>
                <a:gd name="adj" fmla="val 13745"/>
              </a:avLst>
            </a:prstGeom>
            <a:noFill/>
            <a:ln w="38100">
              <a:solidFill>
                <a:schemeClr val="tx1"/>
              </a:solidFill>
              <a:round/>
            </a:ln>
          </p:spPr>
          <p:txBody>
            <a:bodyPr anchor="ctr"/>
            <a:lstStyle/>
            <a:p>
              <a:pPr algn="ctr"/>
              <a:endParaRPr lang="en-US" altLang="zh-CN" sz="3200" b="1" dirty="0">
                <a:solidFill>
                  <a:srgbClr val="000000"/>
                </a:solidFill>
                <a:latin typeface="+mn-ea"/>
              </a:endParaRPr>
            </a:p>
            <a:p>
              <a:pPr algn="ctr"/>
              <a:r>
                <a:rPr lang="zh-CN" altLang="en-US" sz="3200" b="1" dirty="0" smtClean="0">
                  <a:solidFill>
                    <a:srgbClr val="000000"/>
                  </a:solidFill>
                  <a:latin typeface="+mn-ea"/>
                </a:rPr>
                <a:t>病理学</a:t>
              </a:r>
              <a:endParaRPr lang="en-US" altLang="zh-CN" sz="3200" b="1" dirty="0">
                <a:solidFill>
                  <a:srgbClr val="000000"/>
                </a:solidFill>
                <a:latin typeface="+mn-ea"/>
              </a:endParaRPr>
            </a:p>
            <a:p>
              <a:pPr algn="ctr"/>
              <a:r>
                <a:rPr lang="zh-CN" altLang="en-US" sz="3200" b="1" dirty="0" smtClean="0">
                  <a:solidFill>
                    <a:srgbClr val="000000"/>
                  </a:solidFill>
                  <a:latin typeface="+mn-ea"/>
                </a:rPr>
                <a:t>病理生理学</a:t>
              </a:r>
              <a:endParaRPr lang="en-US" altLang="zh-CN" sz="3200" b="1" dirty="0" smtClean="0">
                <a:solidFill>
                  <a:srgbClr val="000000"/>
                </a:solidFill>
                <a:latin typeface="+mn-ea"/>
              </a:endParaRPr>
            </a:p>
            <a:p>
              <a:pPr algn="ctr"/>
              <a:r>
                <a:rPr lang="zh-CN" altLang="en-US" sz="3200" b="1" dirty="0">
                  <a:solidFill>
                    <a:srgbClr val="000000"/>
                  </a:solidFill>
                  <a:latin typeface="+mn-ea"/>
                </a:rPr>
                <a:t>药理学 </a:t>
              </a:r>
              <a:endParaRPr lang="zh-CN" altLang="en-US" sz="3200" b="1" dirty="0">
                <a:solidFill>
                  <a:srgbClr val="000000"/>
                </a:solidFill>
                <a:latin typeface="+mn-ea"/>
              </a:endParaRPr>
            </a:p>
            <a:p>
              <a:pPr algn="ctr"/>
              <a:endParaRPr lang="en-US" altLang="zh-CN" sz="3200" b="1" dirty="0">
                <a:solidFill>
                  <a:srgbClr val="000000"/>
                </a:solidFill>
                <a:latin typeface="+mn-ea"/>
              </a:endParaRPr>
            </a:p>
          </p:txBody>
        </p:sp>
        <p:sp>
          <p:nvSpPr>
            <p:cNvPr id="7175" name="AutoShape 8"/>
            <p:cNvSpPr>
              <a:spLocks noChangeArrowheads="1"/>
            </p:cNvSpPr>
            <p:nvPr/>
          </p:nvSpPr>
          <p:spPr bwMode="gray">
            <a:xfrm>
              <a:off x="1745" y="1301"/>
              <a:ext cx="272" cy="314"/>
            </a:xfrm>
            <a:prstGeom prst="chevron">
              <a:avLst>
                <a:gd name="adj" fmla="val 52514"/>
              </a:avLst>
            </a:prstGeom>
            <a:solidFill>
              <a:schemeClr val="accent1"/>
            </a:solidFill>
            <a:ln w="0" algn="ctr">
              <a:noFill/>
              <a:miter lim="800000"/>
            </a:ln>
          </p:spPr>
          <p:txBody>
            <a:bodyPr wrap="none" anchor="ctr"/>
            <a:lstStyle/>
            <a:p>
              <a:endParaRPr lang="zh-CN" altLang="en-US">
                <a:latin typeface="+mn-ea"/>
              </a:endParaRPr>
            </a:p>
          </p:txBody>
        </p:sp>
        <p:sp>
          <p:nvSpPr>
            <p:cNvPr id="7176" name="AutoShape 9"/>
            <p:cNvSpPr>
              <a:spLocks noChangeArrowheads="1"/>
            </p:cNvSpPr>
            <p:nvPr/>
          </p:nvSpPr>
          <p:spPr bwMode="gray">
            <a:xfrm>
              <a:off x="3418" y="1301"/>
              <a:ext cx="270" cy="314"/>
            </a:xfrm>
            <a:prstGeom prst="chevron">
              <a:avLst>
                <a:gd name="adj" fmla="val 52514"/>
              </a:avLst>
            </a:prstGeom>
            <a:solidFill>
              <a:schemeClr val="hlink"/>
            </a:solidFill>
            <a:ln w="0" algn="ctr">
              <a:noFill/>
              <a:miter lim="800000"/>
            </a:ln>
          </p:spPr>
          <p:txBody>
            <a:bodyPr wrap="none" anchor="ctr"/>
            <a:lstStyle/>
            <a:p>
              <a:endParaRPr lang="zh-CN" altLang="en-US">
                <a:latin typeface="+mn-ea"/>
              </a:endParaRPr>
            </a:p>
          </p:txBody>
        </p:sp>
        <p:sp>
          <p:nvSpPr>
            <p:cNvPr id="105482" name="Oval 10"/>
            <p:cNvSpPr>
              <a:spLocks noChangeArrowheads="1"/>
            </p:cNvSpPr>
            <p:nvPr/>
          </p:nvSpPr>
          <p:spPr bwMode="gray">
            <a:xfrm>
              <a:off x="3831" y="1293"/>
              <a:ext cx="123" cy="32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a:defRPr/>
              </a:pPr>
              <a:endParaRPr lang="zh-CN" altLang="en-US">
                <a:latin typeface="+mn-ea"/>
              </a:endParaRPr>
            </a:p>
          </p:txBody>
        </p:sp>
        <p:sp>
          <p:nvSpPr>
            <p:cNvPr id="105483" name="Oval 11"/>
            <p:cNvSpPr>
              <a:spLocks noChangeArrowheads="1"/>
            </p:cNvSpPr>
            <p:nvPr/>
          </p:nvSpPr>
          <p:spPr bwMode="gray">
            <a:xfrm>
              <a:off x="3831" y="1293"/>
              <a:ext cx="1157" cy="32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ln>
            <a:effectLst/>
          </p:spPr>
          <p:txBody>
            <a:bodyPr anchor="ctr">
              <a:spAutoFit/>
            </a:bodyPr>
            <a:lstStyle/>
            <a:p>
              <a:pPr>
                <a:defRPr/>
              </a:pPr>
              <a:endParaRPr lang="zh-CN" altLang="en-US">
                <a:latin typeface="+mn-ea"/>
              </a:endParaRPr>
            </a:p>
          </p:txBody>
        </p:sp>
        <p:sp>
          <p:nvSpPr>
            <p:cNvPr id="105484" name="Oval 12"/>
            <p:cNvSpPr>
              <a:spLocks noChangeArrowheads="1"/>
            </p:cNvSpPr>
            <p:nvPr/>
          </p:nvSpPr>
          <p:spPr bwMode="gray">
            <a:xfrm>
              <a:off x="3906" y="1293"/>
              <a:ext cx="1007" cy="32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a:defRPr/>
              </a:pPr>
              <a:endParaRPr lang="zh-CN" altLang="en-US">
                <a:latin typeface="+mn-ea"/>
              </a:endParaRPr>
            </a:p>
          </p:txBody>
        </p:sp>
        <p:sp>
          <p:nvSpPr>
            <p:cNvPr id="105485" name="Oval 13"/>
            <p:cNvSpPr>
              <a:spLocks noChangeArrowheads="1"/>
            </p:cNvSpPr>
            <p:nvPr/>
          </p:nvSpPr>
          <p:spPr bwMode="gray">
            <a:xfrm>
              <a:off x="3924" y="1300"/>
              <a:ext cx="1006" cy="327"/>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ln>
            <a:effectLst/>
          </p:spPr>
          <p:txBody>
            <a:bodyPr anchor="ctr">
              <a:spAutoFit/>
            </a:bodyPr>
            <a:lstStyle/>
            <a:p>
              <a:pPr>
                <a:defRPr/>
              </a:pPr>
              <a:endParaRPr lang="zh-CN" altLang="en-US">
                <a:latin typeface="+mn-ea"/>
              </a:endParaRPr>
            </a:p>
          </p:txBody>
        </p:sp>
        <p:sp>
          <p:nvSpPr>
            <p:cNvPr id="7181" name="Oval 14"/>
            <p:cNvSpPr>
              <a:spLocks noChangeArrowheads="1"/>
            </p:cNvSpPr>
            <p:nvPr/>
          </p:nvSpPr>
          <p:spPr bwMode="gray">
            <a:xfrm>
              <a:off x="3960" y="1293"/>
              <a:ext cx="907" cy="327"/>
            </a:xfrm>
            <a:prstGeom prst="ellipse">
              <a:avLst/>
            </a:prstGeom>
            <a:solidFill>
              <a:srgbClr val="333333"/>
            </a:solidFill>
            <a:ln w="38100" algn="ctr">
              <a:noFill/>
              <a:round/>
            </a:ln>
          </p:spPr>
          <p:txBody>
            <a:bodyPr anchor="ctr">
              <a:spAutoFit/>
            </a:bodyPr>
            <a:lstStyle/>
            <a:p>
              <a:endParaRPr lang="zh-CN" altLang="en-US">
                <a:latin typeface="+mn-ea"/>
              </a:endParaRPr>
            </a:p>
          </p:txBody>
        </p:sp>
        <p:sp>
          <p:nvSpPr>
            <p:cNvPr id="105487" name="Oval 15"/>
            <p:cNvSpPr>
              <a:spLocks noChangeArrowheads="1"/>
            </p:cNvSpPr>
            <p:nvPr/>
          </p:nvSpPr>
          <p:spPr bwMode="gray">
            <a:xfrm>
              <a:off x="484" y="1289"/>
              <a:ext cx="123" cy="32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a:defRPr/>
              </a:pPr>
              <a:endParaRPr lang="zh-CN" altLang="en-US">
                <a:latin typeface="+mn-ea"/>
              </a:endParaRPr>
            </a:p>
          </p:txBody>
        </p:sp>
        <p:sp>
          <p:nvSpPr>
            <p:cNvPr id="105488" name="Oval 16"/>
            <p:cNvSpPr>
              <a:spLocks noChangeArrowheads="1"/>
            </p:cNvSpPr>
            <p:nvPr/>
          </p:nvSpPr>
          <p:spPr bwMode="gray">
            <a:xfrm>
              <a:off x="484" y="1289"/>
              <a:ext cx="123" cy="32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a:defRPr/>
              </a:pPr>
              <a:endParaRPr lang="zh-CN" altLang="en-US">
                <a:latin typeface="+mn-ea"/>
              </a:endParaRPr>
            </a:p>
          </p:txBody>
        </p:sp>
        <p:sp>
          <p:nvSpPr>
            <p:cNvPr id="105489" name="Oval 17"/>
            <p:cNvSpPr>
              <a:spLocks noChangeArrowheads="1"/>
            </p:cNvSpPr>
            <p:nvPr/>
          </p:nvSpPr>
          <p:spPr bwMode="gray">
            <a:xfrm>
              <a:off x="559" y="1289"/>
              <a:ext cx="1007" cy="32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a:defRPr/>
              </a:pPr>
              <a:endParaRPr lang="zh-CN" altLang="en-US">
                <a:latin typeface="+mn-ea"/>
              </a:endParaRPr>
            </a:p>
          </p:txBody>
        </p:sp>
        <p:sp>
          <p:nvSpPr>
            <p:cNvPr id="105490" name="Oval 18"/>
            <p:cNvSpPr>
              <a:spLocks noChangeArrowheads="1"/>
            </p:cNvSpPr>
            <p:nvPr/>
          </p:nvSpPr>
          <p:spPr bwMode="gray">
            <a:xfrm>
              <a:off x="560" y="1292"/>
              <a:ext cx="1007" cy="32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a:defRPr/>
              </a:pPr>
              <a:endParaRPr lang="zh-CN" altLang="en-US">
                <a:latin typeface="+mn-ea"/>
              </a:endParaRPr>
            </a:p>
          </p:txBody>
        </p:sp>
        <p:sp>
          <p:nvSpPr>
            <p:cNvPr id="7186" name="Oval 19"/>
            <p:cNvSpPr>
              <a:spLocks noChangeArrowheads="1"/>
            </p:cNvSpPr>
            <p:nvPr/>
          </p:nvSpPr>
          <p:spPr bwMode="gray">
            <a:xfrm>
              <a:off x="610" y="1291"/>
              <a:ext cx="906" cy="327"/>
            </a:xfrm>
            <a:prstGeom prst="ellipse">
              <a:avLst/>
            </a:prstGeom>
            <a:solidFill>
              <a:srgbClr val="333333"/>
            </a:solidFill>
            <a:ln w="38100" algn="ctr">
              <a:noFill/>
              <a:round/>
            </a:ln>
          </p:spPr>
          <p:txBody>
            <a:bodyPr anchor="ctr">
              <a:spAutoFit/>
            </a:bodyPr>
            <a:lstStyle/>
            <a:p>
              <a:endParaRPr lang="zh-CN" altLang="en-US">
                <a:latin typeface="+mn-ea"/>
              </a:endParaRPr>
            </a:p>
          </p:txBody>
        </p:sp>
        <p:grpSp>
          <p:nvGrpSpPr>
            <p:cNvPr id="3" name="Group 20"/>
            <p:cNvGrpSpPr/>
            <p:nvPr/>
          </p:nvGrpSpPr>
          <p:grpSpPr bwMode="auto">
            <a:xfrm>
              <a:off x="624" y="1006"/>
              <a:ext cx="877" cy="895"/>
              <a:chOff x="4166" y="1706"/>
              <a:chExt cx="1252" cy="1252"/>
            </a:xfrm>
          </p:grpSpPr>
          <p:sp>
            <p:nvSpPr>
              <p:cNvPr id="7206" name="Oval 2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a:latin typeface="+mn-ea"/>
                </a:endParaRPr>
              </a:p>
            </p:txBody>
          </p:sp>
          <p:sp>
            <p:nvSpPr>
              <p:cNvPr id="7207" name="Oval 2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a:latin typeface="+mn-ea"/>
                </a:endParaRPr>
              </a:p>
            </p:txBody>
          </p:sp>
          <p:sp>
            <p:nvSpPr>
              <p:cNvPr id="7208" name="Oval 2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a:latin typeface="+mn-ea"/>
                </a:endParaRPr>
              </a:p>
            </p:txBody>
          </p:sp>
          <p:sp>
            <p:nvSpPr>
              <p:cNvPr id="7209" name="Oval 2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a:latin typeface="+mn-ea"/>
                </a:endParaRPr>
              </a:p>
            </p:txBody>
          </p:sp>
        </p:grpSp>
        <p:sp>
          <p:nvSpPr>
            <p:cNvPr id="105497" name="Oval 25"/>
            <p:cNvSpPr>
              <a:spLocks noChangeArrowheads="1"/>
            </p:cNvSpPr>
            <p:nvPr/>
          </p:nvSpPr>
          <p:spPr bwMode="gray">
            <a:xfrm>
              <a:off x="2158" y="1293"/>
              <a:ext cx="123" cy="327"/>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a:defRPr/>
              </a:pPr>
              <a:endParaRPr lang="zh-CN" altLang="en-US">
                <a:latin typeface="+mn-ea"/>
              </a:endParaRPr>
            </a:p>
          </p:txBody>
        </p:sp>
        <p:sp>
          <p:nvSpPr>
            <p:cNvPr id="105498" name="Oval 26"/>
            <p:cNvSpPr>
              <a:spLocks noChangeArrowheads="1"/>
            </p:cNvSpPr>
            <p:nvPr/>
          </p:nvSpPr>
          <p:spPr bwMode="gray">
            <a:xfrm>
              <a:off x="2158" y="1293"/>
              <a:ext cx="123" cy="327"/>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pPr>
                <a:defRPr/>
              </a:pPr>
              <a:endParaRPr lang="zh-CN" altLang="en-US">
                <a:latin typeface="+mn-ea"/>
              </a:endParaRPr>
            </a:p>
          </p:txBody>
        </p:sp>
        <p:sp>
          <p:nvSpPr>
            <p:cNvPr id="105499" name="Oval 27"/>
            <p:cNvSpPr>
              <a:spLocks noChangeArrowheads="1"/>
            </p:cNvSpPr>
            <p:nvPr/>
          </p:nvSpPr>
          <p:spPr bwMode="gray">
            <a:xfrm>
              <a:off x="2233" y="1293"/>
              <a:ext cx="1007" cy="327"/>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a:defRPr/>
              </a:pPr>
              <a:endParaRPr lang="zh-CN" altLang="en-US">
                <a:latin typeface="+mn-ea"/>
              </a:endParaRPr>
            </a:p>
          </p:txBody>
        </p:sp>
        <p:sp>
          <p:nvSpPr>
            <p:cNvPr id="105500" name="Oval 28"/>
            <p:cNvSpPr>
              <a:spLocks noChangeArrowheads="1"/>
            </p:cNvSpPr>
            <p:nvPr/>
          </p:nvSpPr>
          <p:spPr bwMode="gray">
            <a:xfrm>
              <a:off x="2234" y="1295"/>
              <a:ext cx="1007" cy="327"/>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a:defRPr/>
              </a:pPr>
              <a:endParaRPr lang="zh-CN" altLang="en-US">
                <a:latin typeface="+mn-ea"/>
              </a:endParaRPr>
            </a:p>
          </p:txBody>
        </p:sp>
        <p:sp>
          <p:nvSpPr>
            <p:cNvPr id="7192" name="Oval 29"/>
            <p:cNvSpPr>
              <a:spLocks noChangeArrowheads="1"/>
            </p:cNvSpPr>
            <p:nvPr/>
          </p:nvSpPr>
          <p:spPr bwMode="gray">
            <a:xfrm>
              <a:off x="2283" y="1293"/>
              <a:ext cx="906" cy="327"/>
            </a:xfrm>
            <a:prstGeom prst="ellipse">
              <a:avLst/>
            </a:prstGeom>
            <a:solidFill>
              <a:srgbClr val="333333"/>
            </a:solidFill>
            <a:ln w="38100" algn="ctr">
              <a:noFill/>
              <a:round/>
            </a:ln>
          </p:spPr>
          <p:txBody>
            <a:bodyPr anchor="ctr">
              <a:spAutoFit/>
            </a:bodyPr>
            <a:lstStyle/>
            <a:p>
              <a:endParaRPr lang="zh-CN" altLang="en-US">
                <a:latin typeface="+mn-ea"/>
              </a:endParaRPr>
            </a:p>
          </p:txBody>
        </p:sp>
        <p:grpSp>
          <p:nvGrpSpPr>
            <p:cNvPr id="4" name="Group 30"/>
            <p:cNvGrpSpPr/>
            <p:nvPr/>
          </p:nvGrpSpPr>
          <p:grpSpPr bwMode="auto">
            <a:xfrm>
              <a:off x="2298" y="1006"/>
              <a:ext cx="877" cy="895"/>
              <a:chOff x="4166" y="1706"/>
              <a:chExt cx="1252" cy="1252"/>
            </a:xfrm>
          </p:grpSpPr>
          <p:sp>
            <p:nvSpPr>
              <p:cNvPr id="7202" name="Oval 3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a:latin typeface="+mn-ea"/>
                </a:endParaRPr>
              </a:p>
            </p:txBody>
          </p:sp>
          <p:sp>
            <p:nvSpPr>
              <p:cNvPr id="7203"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a:latin typeface="+mn-ea"/>
                </a:endParaRPr>
              </a:p>
            </p:txBody>
          </p:sp>
          <p:sp>
            <p:nvSpPr>
              <p:cNvPr id="7204" name="Oval 3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a:latin typeface="+mn-ea"/>
                </a:endParaRPr>
              </a:p>
            </p:txBody>
          </p:sp>
          <p:sp>
            <p:nvSpPr>
              <p:cNvPr id="7205" name="Oval 3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a:latin typeface="+mn-ea"/>
                </a:endParaRPr>
              </a:p>
            </p:txBody>
          </p:sp>
        </p:grpSp>
        <p:grpSp>
          <p:nvGrpSpPr>
            <p:cNvPr id="5" name="Group 35"/>
            <p:cNvGrpSpPr/>
            <p:nvPr/>
          </p:nvGrpSpPr>
          <p:grpSpPr bwMode="auto">
            <a:xfrm>
              <a:off x="3976" y="1006"/>
              <a:ext cx="878" cy="895"/>
              <a:chOff x="4166" y="1706"/>
              <a:chExt cx="1252" cy="1252"/>
            </a:xfrm>
          </p:grpSpPr>
          <p:sp>
            <p:nvSpPr>
              <p:cNvPr id="7198" name="Oval 3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zh-CN" altLang="en-US">
                  <a:latin typeface="+mn-ea"/>
                </a:endParaRPr>
              </a:p>
            </p:txBody>
          </p:sp>
          <p:sp>
            <p:nvSpPr>
              <p:cNvPr id="7199" name="Oval 3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zh-CN" altLang="en-US">
                  <a:latin typeface="+mn-ea"/>
                </a:endParaRPr>
              </a:p>
            </p:txBody>
          </p:sp>
          <p:sp>
            <p:nvSpPr>
              <p:cNvPr id="7200" name="Oval 3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zh-CN" altLang="en-US">
                  <a:latin typeface="+mn-ea"/>
                </a:endParaRPr>
              </a:p>
            </p:txBody>
          </p:sp>
          <p:sp>
            <p:nvSpPr>
              <p:cNvPr id="7201" name="Oval 3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zh-CN" altLang="en-US">
                  <a:latin typeface="+mn-ea"/>
                </a:endParaRPr>
              </a:p>
            </p:txBody>
          </p:sp>
        </p:grpSp>
        <p:sp>
          <p:nvSpPr>
            <p:cNvPr id="105512" name="Text Box 40"/>
            <p:cNvSpPr txBox="1">
              <a:spLocks noChangeArrowheads="1"/>
            </p:cNvSpPr>
            <p:nvPr/>
          </p:nvSpPr>
          <p:spPr bwMode="gray">
            <a:xfrm>
              <a:off x="634" y="1325"/>
              <a:ext cx="863" cy="368"/>
            </a:xfrm>
            <a:prstGeom prst="rect">
              <a:avLst/>
            </a:prstGeom>
            <a:noFill/>
            <a:ln w="9525" algn="ctr">
              <a:noFill/>
              <a:miter lim="800000"/>
            </a:ln>
            <a:effectLst/>
          </p:spPr>
          <p:txBody>
            <a:bodyPr wrap="none">
              <a:spAutoFit/>
            </a:bodyPr>
            <a:lstStyle/>
            <a:p>
              <a:pPr algn="ctr">
                <a:defRPr/>
              </a:pPr>
              <a:r>
                <a:rPr lang="zh-CN" altLang="en-US" sz="3200" b="1" dirty="0">
                  <a:effectLst>
                    <a:outerShdw blurRad="38100" dist="38100" dir="2700000" algn="tl">
                      <a:srgbClr val="C0C0C0"/>
                    </a:outerShdw>
                  </a:effectLst>
                  <a:latin typeface="+mn-ea"/>
                </a:rPr>
                <a:t>前导课程</a:t>
              </a:r>
              <a:endParaRPr lang="zh-CN" altLang="en-US" sz="3200" b="1" dirty="0">
                <a:effectLst>
                  <a:outerShdw blurRad="38100" dist="38100" dir="2700000" algn="tl">
                    <a:srgbClr val="C0C0C0"/>
                  </a:outerShdw>
                </a:effectLst>
                <a:latin typeface="+mn-ea"/>
              </a:endParaRPr>
            </a:p>
          </p:txBody>
        </p:sp>
        <p:sp>
          <p:nvSpPr>
            <p:cNvPr id="105513" name="Text Box 41"/>
            <p:cNvSpPr txBox="1">
              <a:spLocks noChangeArrowheads="1"/>
            </p:cNvSpPr>
            <p:nvPr/>
          </p:nvSpPr>
          <p:spPr bwMode="gray">
            <a:xfrm>
              <a:off x="2311" y="1325"/>
              <a:ext cx="863" cy="368"/>
            </a:xfrm>
            <a:prstGeom prst="rect">
              <a:avLst/>
            </a:prstGeom>
            <a:noFill/>
            <a:ln w="9525" algn="ctr">
              <a:noFill/>
              <a:miter lim="800000"/>
            </a:ln>
            <a:effectLst/>
          </p:spPr>
          <p:txBody>
            <a:bodyPr wrap="none">
              <a:spAutoFit/>
            </a:bodyPr>
            <a:lstStyle/>
            <a:p>
              <a:pPr algn="ctr">
                <a:defRPr/>
              </a:pPr>
              <a:r>
                <a:rPr lang="zh-CN" altLang="en-US" sz="3200" b="1" dirty="0">
                  <a:effectLst>
                    <a:outerShdw blurRad="38100" dist="38100" dir="2700000" algn="tl">
                      <a:srgbClr val="C0C0C0"/>
                    </a:outerShdw>
                  </a:effectLst>
                  <a:latin typeface="+mn-ea"/>
                </a:rPr>
                <a:t>同步课程</a:t>
              </a:r>
              <a:endParaRPr lang="zh-CN" altLang="en-US" sz="3200" b="1" dirty="0">
                <a:effectLst>
                  <a:outerShdw blurRad="38100" dist="38100" dir="2700000" algn="tl">
                    <a:srgbClr val="C0C0C0"/>
                  </a:outerShdw>
                </a:effectLst>
                <a:latin typeface="+mn-ea"/>
              </a:endParaRPr>
            </a:p>
          </p:txBody>
        </p:sp>
        <p:sp>
          <p:nvSpPr>
            <p:cNvPr id="105514" name="Text Box 42"/>
            <p:cNvSpPr txBox="1">
              <a:spLocks noChangeArrowheads="1"/>
            </p:cNvSpPr>
            <p:nvPr/>
          </p:nvSpPr>
          <p:spPr bwMode="gray">
            <a:xfrm>
              <a:off x="3988" y="1325"/>
              <a:ext cx="863" cy="368"/>
            </a:xfrm>
            <a:prstGeom prst="rect">
              <a:avLst/>
            </a:prstGeom>
            <a:noFill/>
            <a:ln w="9525" algn="ctr">
              <a:noFill/>
              <a:miter lim="800000"/>
            </a:ln>
            <a:effectLst/>
          </p:spPr>
          <p:txBody>
            <a:bodyPr wrap="none">
              <a:spAutoFit/>
            </a:bodyPr>
            <a:lstStyle/>
            <a:p>
              <a:pPr algn="ctr">
                <a:defRPr/>
              </a:pPr>
              <a:r>
                <a:rPr lang="zh-CN" altLang="en-US" sz="3200" b="1" dirty="0">
                  <a:effectLst>
                    <a:outerShdw blurRad="38100" dist="38100" dir="2700000" algn="tl">
                      <a:srgbClr val="C0C0C0"/>
                    </a:outerShdw>
                  </a:effectLst>
                  <a:latin typeface="+mn-ea"/>
                </a:rPr>
                <a:t>后续课程</a:t>
              </a:r>
              <a:endParaRPr lang="zh-CN" altLang="en-US" sz="3200" b="1" dirty="0">
                <a:effectLst>
                  <a:outerShdw blurRad="38100" dist="38100" dir="2700000" algn="tl">
                    <a:srgbClr val="C0C0C0"/>
                  </a:outerShdw>
                </a:effectLst>
                <a:latin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slide(fromBottom)">
                                      <p:cBhvr>
                                        <p:cTn id="7" dur="1000"/>
                                        <p:tgtEl>
                                          <p:spTgt spid="1740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44630" y="2631191"/>
            <a:ext cx="6702740" cy="1308001"/>
          </a:xfrm>
        </p:spPr>
        <p:txBody>
          <a:bodyPr anchor="ctr">
            <a:normAutofit/>
          </a:bodyPr>
          <a:lstStyle/>
          <a:p>
            <a:r>
              <a:rPr lang="en-US" altLang="zh-CN" sz="3600" dirty="0" smtClean="0">
                <a:latin typeface="+mn-ea"/>
                <a:ea typeface="+mn-ea"/>
              </a:rPr>
              <a:t>《</a:t>
            </a:r>
            <a:r>
              <a:rPr lang="zh-CN" altLang="en-US" sz="3600" dirty="0" smtClean="0">
                <a:latin typeface="+mn-ea"/>
                <a:ea typeface="+mn-ea"/>
              </a:rPr>
              <a:t>第一章绪论</a:t>
            </a:r>
            <a:r>
              <a:rPr lang="en-US" altLang="zh-CN" sz="3600" dirty="0" smtClean="0">
                <a:latin typeface="+mn-ea"/>
                <a:ea typeface="+mn-ea"/>
              </a:rPr>
              <a:t>》</a:t>
            </a:r>
            <a:endParaRPr lang="zh-CN" altLang="en-US" sz="3600" dirty="0">
              <a:latin typeface="+mn-ea"/>
              <a:ea typeface="+mn-ea"/>
            </a:endParaRPr>
          </a:p>
        </p:txBody>
      </p:sp>
      <p:sp>
        <p:nvSpPr>
          <p:cNvPr id="3" name="文本占位符 2"/>
          <p:cNvSpPr>
            <a:spLocks noGrp="1"/>
          </p:cNvSpPr>
          <p:nvPr>
            <p:ph type="body" sz="quarter" idx="17"/>
          </p:nvPr>
        </p:nvSpPr>
        <p:spPr>
          <a:xfrm>
            <a:off x="4032250" y="3689968"/>
            <a:ext cx="4127502" cy="436805"/>
          </a:xfrm>
        </p:spPr>
        <p:txBody>
          <a:bodyPr>
            <a:noAutofit/>
          </a:bodyPr>
          <a:lstStyle/>
          <a:p>
            <a:r>
              <a:rPr lang="zh-CN" altLang="en-US" b="1" dirty="0">
                <a:latin typeface="+mn-ea"/>
              </a:rPr>
              <a:t>敬请关注下一节内容</a:t>
            </a:r>
            <a:endParaRPr lang="zh-CN" altLang="en-US" b="1" dirty="0">
              <a:latin typeface="+mn-ea"/>
            </a:endParaRPr>
          </a:p>
        </p:txBody>
      </p:sp>
      <p:sp>
        <p:nvSpPr>
          <p:cNvPr id="4" name="文本占位符 3"/>
          <p:cNvSpPr>
            <a:spLocks noGrp="1"/>
          </p:cNvSpPr>
          <p:nvPr>
            <p:ph type="body" sz="quarter" idx="18"/>
          </p:nvPr>
        </p:nvSpPr>
        <p:spPr>
          <a:xfrm>
            <a:off x="4032250" y="4361255"/>
            <a:ext cx="4127502" cy="563676"/>
          </a:xfrm>
        </p:spPr>
        <p:txBody>
          <a:bodyPr anchor="ctr"/>
          <a:lstStyle/>
          <a:p>
            <a:r>
              <a:rPr lang="en-US" altLang="zh-CN" sz="2800" b="1" dirty="0" smtClean="0">
                <a:latin typeface="+mn-ea"/>
              </a:rPr>
              <a:t>《</a:t>
            </a:r>
            <a:r>
              <a:rPr lang="zh-CN" altLang="en-US" sz="2800" b="1" dirty="0" smtClean="0">
                <a:latin typeface="+mn-ea"/>
              </a:rPr>
              <a:t>细胞的基本功能</a:t>
            </a:r>
            <a:r>
              <a:rPr lang="en-US" altLang="zh-CN" sz="2800" b="1" dirty="0" smtClean="0">
                <a:latin typeface="+mn-ea"/>
              </a:rPr>
              <a:t>》</a:t>
            </a:r>
            <a:endParaRPr lang="zh-CN" altLang="en-US" sz="2800" b="1" dirty="0">
              <a:latin typeface="+mn-ea"/>
            </a:endParaRPr>
          </a:p>
        </p:txBody>
      </p:sp>
      <p:sp>
        <p:nvSpPr>
          <p:cNvPr id="5" name="文本占位符 2"/>
          <p:cNvSpPr txBox="1"/>
          <p:nvPr/>
        </p:nvSpPr>
        <p:spPr>
          <a:xfrm>
            <a:off x="4032250" y="2295548"/>
            <a:ext cx="4127502" cy="436805"/>
          </a:xfrm>
          <a:prstGeom prst="rect">
            <a:avLst/>
          </a:prstGeom>
        </p:spPr>
        <p:txBody>
          <a:bodyPr vert="horz" lIns="91440" tIns="45720" rIns="91440" bIns="45720" rtlCol="0">
            <a:noAutofit/>
          </a:bodyPr>
          <a:lstStyle>
            <a:lvl1pPr marL="0" indent="0" algn="ctr" defTabSz="914400" rtl="0" eaLnBrk="1" latinLnBrk="0" hangingPunct="1">
              <a:lnSpc>
                <a:spcPct val="150000"/>
              </a:lnSpc>
              <a:spcBef>
                <a:spcPts val="1000"/>
              </a:spcBef>
              <a:buFont typeface="Arial" panose="020B0604020202020204" pitchFamily="34" charset="0"/>
              <a:buNone/>
              <a:defRPr lang="zh-CN" altLang="en-US" sz="2000" kern="1200" smtClean="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lang="zh-CN" altLang="en-US" sz="1600" kern="1200" smtClean="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lang="zh-CN" altLang="en-U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smtClean="0">
                <a:latin typeface="+mn-ea"/>
              </a:rPr>
              <a:t>《</a:t>
            </a:r>
            <a:r>
              <a:rPr lang="zh-CN" altLang="en-US" b="1" dirty="0" smtClean="0">
                <a:latin typeface="+mn-ea"/>
              </a:rPr>
              <a:t>生理学</a:t>
            </a:r>
            <a:r>
              <a:rPr lang="en-US" altLang="zh-CN" b="1" dirty="0" smtClean="0">
                <a:latin typeface="+mn-ea"/>
              </a:rPr>
              <a:t>》</a:t>
            </a:r>
            <a:endParaRPr lang="zh-CN" altLang="en-US" b="1" dirty="0">
              <a:latin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p:nvPr>
        </p:nvSpPr>
        <p:spPr>
          <a:xfrm>
            <a:off x="401955" y="1429385"/>
            <a:ext cx="11387455" cy="4669790"/>
          </a:xfrm>
        </p:spPr>
        <p:txBody>
          <a:bodyPr/>
          <a:p>
            <a:r>
              <a:rPr lang="zh-CN" altLang="en-US" b="1"/>
              <a:t>课程成绩评价实施形成性考核与终结性考核相结合的评价方式进行评价。其中形成性考核成绩占50%，包括随身课堂作业（</a:t>
            </a:r>
            <a:r>
              <a:rPr lang="en-US" altLang="zh-CN" b="1"/>
              <a:t>2</a:t>
            </a:r>
            <a:r>
              <a:rPr lang="zh-CN" altLang="en-US" b="1"/>
              <a:t>0%）、期中考核（</a:t>
            </a:r>
            <a:r>
              <a:rPr lang="en-US" altLang="zh-CN" b="1"/>
              <a:t>2</a:t>
            </a:r>
            <a:r>
              <a:rPr lang="zh-CN" altLang="en-US" b="1"/>
              <a:t>0%）、考勤（10%）。终结考核占50%，即期末理论考试。</a:t>
            </a:r>
            <a:endParaRPr lang="en-US" altLang="zh-CN" b="1"/>
          </a:p>
          <a:p>
            <a:pPr marL="0" indent="0">
              <a:buNone/>
            </a:pPr>
            <a:endParaRPr lang="zh-CN" altLang="en-US" sz="2400" b="1"/>
          </a:p>
        </p:txBody>
      </p:sp>
      <p:sp>
        <p:nvSpPr>
          <p:cNvPr id="2" name="页脚占位符 1"/>
          <p:cNvSpPr>
            <a:spLocks noGrp="1"/>
          </p:cNvSpPr>
          <p:nvPr>
            <p:ph type="ftr" sz="quarter" idx="11"/>
          </p:nvPr>
        </p:nvSpPr>
        <p:spPr/>
        <p:txBody>
          <a:bodyPr/>
          <a:p>
            <a:pPr>
              <a:defRPr/>
            </a:pPr>
            <a:endParaRPr lang="en-US" altLang="zh-CN"/>
          </a:p>
        </p:txBody>
      </p:sp>
      <p:sp>
        <p:nvSpPr>
          <p:cNvPr id="3" name="灯片编号占位符 2"/>
          <p:cNvSpPr>
            <a:spLocks noGrp="1"/>
          </p:cNvSpPr>
          <p:nvPr>
            <p:ph type="sldNum" sz="quarter" idx="12"/>
          </p:nvPr>
        </p:nvSpPr>
        <p:spPr/>
        <p:txBody>
          <a:bodyPr/>
          <a:p>
            <a:pPr>
              <a:defRPr/>
            </a:pPr>
            <a:fld id="{FA5F3EF3-4F9B-472E-8CCC-37FCAB1A9A88}" type="slidenum">
              <a:rPr lang="en-US" altLang="zh-CN"/>
            </a:fld>
            <a:endParaRPr lang="en-US" altLang="zh-C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椭圆 29"/>
          <p:cNvSpPr/>
          <p:nvPr/>
        </p:nvSpPr>
        <p:spPr>
          <a:xfrm>
            <a:off x="8188960" y="2930525"/>
            <a:ext cx="1375410" cy="478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椭圆 25"/>
          <p:cNvSpPr/>
          <p:nvPr/>
        </p:nvSpPr>
        <p:spPr>
          <a:xfrm>
            <a:off x="8154670" y="1867535"/>
            <a:ext cx="1375410" cy="478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p>
            <a:r>
              <a:rPr lang="zh-CN" altLang="en-US"/>
              <a:t>三、生理学的研究方法</a:t>
            </a:r>
            <a:endParaRPr lang="zh-CN" altLang="en-US"/>
          </a:p>
        </p:txBody>
      </p:sp>
      <p:sp>
        <p:nvSpPr>
          <p:cNvPr id="3" name="页脚占位符 2"/>
          <p:cNvSpPr>
            <a:spLocks noGrp="1"/>
          </p:cNvSpPr>
          <p:nvPr>
            <p:ph type="ftr" sz="quarter" idx="11"/>
          </p:nvPr>
        </p:nvSpPr>
        <p:spPr/>
        <p:txBody>
          <a:bodyPr/>
          <a:p>
            <a:r>
              <a:rPr lang="zh-CN" altLang="en-US" dirty="0"/>
              <a:t>请修改这里的课程名称</a:t>
            </a:r>
            <a:endParaRPr lang="zh-CN" altLang="en-US" dirty="0"/>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grpSp>
        <p:nvGrpSpPr>
          <p:cNvPr id="9" name="组合 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502253" y="2402840"/>
            <a:ext cx="6474883" cy="2207260"/>
            <a:chOff x="1896850" y="2373317"/>
            <a:chExt cx="9289411" cy="2207434"/>
          </a:xfrm>
        </p:grpSpPr>
        <p:grpSp>
          <p:nvGrpSpPr>
            <p:cNvPr id="5" name="iṣḷîḓê"/>
            <p:cNvGrpSpPr/>
            <p:nvPr/>
          </p:nvGrpSpPr>
          <p:grpSpPr>
            <a:xfrm>
              <a:off x="4394200" y="2373317"/>
              <a:ext cx="3403603" cy="2207434"/>
              <a:chOff x="4379297" y="1952067"/>
              <a:chExt cx="3054959" cy="1981319"/>
            </a:xfrm>
          </p:grpSpPr>
          <p:sp>
            <p:nvSpPr>
              <p:cNvPr id="6" name="iṡḻîḋe"/>
              <p:cNvSpPr/>
              <p:nvPr/>
            </p:nvSpPr>
            <p:spPr>
              <a:xfrm rot="10800000">
                <a:off x="5947546" y="1952067"/>
                <a:ext cx="1486710" cy="1486710"/>
              </a:xfrm>
              <a:prstGeom prst="teardrop">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scene3d>
                  <a:camera prst="orthographicFront"/>
                  <a:lightRig rig="threePt" dir="t"/>
                </a:scene3d>
              </a:bodyPr>
              <a:lstStyle/>
              <a:p>
                <a:pPr algn="ctr"/>
                <a:endParaRPr>
                  <a:ln w="22225">
                    <a:solidFill>
                      <a:schemeClr val="accent2"/>
                    </a:solidFill>
                    <a:prstDash val="solid"/>
                  </a:ln>
                  <a:solidFill>
                    <a:schemeClr val="accent2">
                      <a:lumMod val="40000"/>
                      <a:lumOff val="60000"/>
                    </a:schemeClr>
                  </a:solidFill>
                  <a:effectLst/>
                </a:endParaRPr>
              </a:p>
            </p:txBody>
          </p:sp>
          <p:sp>
            <p:nvSpPr>
              <p:cNvPr id="7" name="ï$líďê"/>
              <p:cNvSpPr/>
              <p:nvPr/>
            </p:nvSpPr>
            <p:spPr>
              <a:xfrm>
                <a:off x="4379297" y="2446676"/>
                <a:ext cx="1486710" cy="148671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8" name="iŝļíḍe"/>
              <p:cNvSpPr txBox="1"/>
              <p:nvPr/>
            </p:nvSpPr>
            <p:spPr>
              <a:xfrm>
                <a:off x="6101223" y="2402138"/>
                <a:ext cx="1179384" cy="577461"/>
              </a:xfrm>
              <a:prstGeom prst="rect">
                <a:avLst/>
              </a:prstGeom>
              <a:noFill/>
            </p:spPr>
            <p:txBody>
              <a:bodyPr wrap="square" lIns="91440" tIns="45720" rIns="91440" bIns="45720" anchor="ctr" anchorCtr="1">
                <a:normAutofit/>
              </a:bodyPr>
              <a:lstStyle/>
              <a:p>
                <a:pPr algn="ctr"/>
                <a:r>
                  <a:rPr lang="zh-CN" sz="2000" b="1" i="1" dirty="0">
                    <a:solidFill>
                      <a:schemeClr val="tx1"/>
                    </a:solidFill>
                    <a:effectLst>
                      <a:outerShdw blurRad="38100" dist="19050" dir="2700000" algn="tl" rotWithShape="0">
                        <a:schemeClr val="dk1">
                          <a:alpha val="40000"/>
                        </a:schemeClr>
                      </a:outerShdw>
                    </a:effectLst>
                  </a:rPr>
                  <a:t>时间</a:t>
                </a:r>
                <a:endParaRPr lang="zh-CN" sz="2000" b="1" i="1" dirty="0">
                  <a:solidFill>
                    <a:schemeClr val="tx1"/>
                  </a:solidFill>
                  <a:effectLst>
                    <a:outerShdw blurRad="38100" dist="19050" dir="2700000" algn="tl" rotWithShape="0">
                      <a:schemeClr val="dk1">
                        <a:alpha val="40000"/>
                      </a:schemeClr>
                    </a:outerShdw>
                  </a:effectLst>
                </a:endParaRPr>
              </a:p>
            </p:txBody>
          </p:sp>
          <p:sp>
            <p:nvSpPr>
              <p:cNvPr id="10" name="íş1îḓè"/>
              <p:cNvSpPr txBox="1"/>
              <p:nvPr/>
            </p:nvSpPr>
            <p:spPr>
              <a:xfrm>
                <a:off x="4503913" y="2861407"/>
                <a:ext cx="1238371" cy="577461"/>
              </a:xfrm>
              <a:prstGeom prst="rect">
                <a:avLst/>
              </a:prstGeom>
              <a:noFill/>
            </p:spPr>
            <p:txBody>
              <a:bodyPr wrap="square" lIns="91440" tIns="45720" rIns="91440" bIns="45720" anchor="ctr" anchorCtr="1">
                <a:normAutofit/>
              </a:bodyPr>
              <a:lstStyle/>
              <a:p>
                <a:pPr algn="ctr"/>
                <a:r>
                  <a:rPr lang="zh-CN" sz="2000" b="1" i="1" dirty="0">
                    <a:solidFill>
                      <a:schemeClr val="tx1"/>
                    </a:solidFill>
                    <a:effectLst>
                      <a:outerShdw blurRad="38100" dist="19050" dir="2700000" algn="tl" rotWithShape="0">
                        <a:schemeClr val="dk1">
                          <a:alpha val="40000"/>
                        </a:schemeClr>
                      </a:outerShdw>
                    </a:effectLst>
                  </a:rPr>
                  <a:t>对象</a:t>
                </a:r>
                <a:endParaRPr lang="zh-CN" sz="2000" b="1" i="1" dirty="0">
                  <a:solidFill>
                    <a:schemeClr val="tx1"/>
                  </a:solidFill>
                  <a:effectLst>
                    <a:outerShdw blurRad="38100" dist="19050" dir="2700000" algn="tl" rotWithShape="0">
                      <a:schemeClr val="dk1">
                        <a:alpha val="40000"/>
                      </a:schemeClr>
                    </a:outerShdw>
                  </a:effectLst>
                </a:endParaRPr>
              </a:p>
            </p:txBody>
          </p:sp>
        </p:grpSp>
        <p:sp>
          <p:nvSpPr>
            <p:cNvPr id="12" name="îšľïḓé"/>
            <p:cNvSpPr/>
            <p:nvPr/>
          </p:nvSpPr>
          <p:spPr>
            <a:xfrm>
              <a:off x="8377191" y="3375379"/>
              <a:ext cx="2809070" cy="405747"/>
            </a:xfrm>
            <a:prstGeom prst="rect">
              <a:avLst/>
            </a:prstGeom>
            <a:noFill/>
            <a:ln>
              <a:noFill/>
            </a:ln>
          </p:spPr>
          <p:txBody>
            <a:bodyPr wrap="square" lIns="91440" tIns="45720" rIns="91440" bIns="45720" anchor="ctr" anchorCtr="0">
              <a:noAutofit/>
            </a:bodyPr>
            <a:lstStyle/>
            <a:p>
              <a:pPr algn="l">
                <a:spcBef>
                  <a:spcPct val="0"/>
                </a:spcBef>
              </a:pPr>
              <a:r>
                <a:rPr lang="zh-CN" altLang="en-US" sz="2400" b="1" dirty="0"/>
                <a:t>慢性实验</a:t>
              </a:r>
              <a:endParaRPr lang="zh-CN" altLang="en-US" sz="2400" b="1" dirty="0"/>
            </a:p>
          </p:txBody>
        </p:sp>
        <p:sp>
          <p:nvSpPr>
            <p:cNvPr id="14" name="iṩlîḍê"/>
            <p:cNvSpPr/>
            <p:nvPr/>
          </p:nvSpPr>
          <p:spPr>
            <a:xfrm>
              <a:off x="8377191" y="2647491"/>
              <a:ext cx="2809070" cy="405747"/>
            </a:xfrm>
            <a:prstGeom prst="rect">
              <a:avLst/>
            </a:prstGeom>
            <a:noFill/>
            <a:ln>
              <a:noFill/>
            </a:ln>
          </p:spPr>
          <p:txBody>
            <a:bodyPr wrap="square" lIns="91440" tIns="45720" rIns="91440" bIns="45720" anchor="ctr" anchorCtr="0">
              <a:noAutofit/>
            </a:bodyPr>
            <a:lstStyle/>
            <a:p>
              <a:pPr algn="l">
                <a:spcBef>
                  <a:spcPct val="0"/>
                </a:spcBef>
              </a:pPr>
              <a:r>
                <a:rPr lang="zh-CN" altLang="en-US" sz="2400" b="1" dirty="0">
                  <a:solidFill>
                    <a:srgbClr val="FF0000"/>
                  </a:solidFill>
                </a:rPr>
                <a:t>急性实验</a:t>
              </a:r>
              <a:endParaRPr lang="zh-CN" altLang="en-US" sz="2400" b="1" dirty="0">
                <a:solidFill>
                  <a:srgbClr val="FF0000"/>
                </a:solidFill>
              </a:endParaRPr>
            </a:p>
          </p:txBody>
        </p:sp>
        <p:sp>
          <p:nvSpPr>
            <p:cNvPr id="15" name="îŝḻïḓè"/>
            <p:cNvSpPr/>
            <p:nvPr/>
          </p:nvSpPr>
          <p:spPr>
            <a:xfrm>
              <a:off x="3845152" y="2866181"/>
              <a:ext cx="522466" cy="522466"/>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6" name="íṡļîḋe"/>
            <p:cNvSpPr/>
            <p:nvPr/>
          </p:nvSpPr>
          <p:spPr>
            <a:xfrm>
              <a:off x="3845149" y="4018666"/>
              <a:ext cx="522466" cy="522466"/>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17" name="iṧlíḓe"/>
            <p:cNvSpPr/>
            <p:nvPr/>
          </p:nvSpPr>
          <p:spPr>
            <a:xfrm>
              <a:off x="4000402" y="2993761"/>
              <a:ext cx="215002" cy="307999"/>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accent1"/>
            </a:solidFill>
            <a:ln>
              <a:noFill/>
            </a:ln>
            <a:effectLst/>
          </p:spPr>
          <p:txBody>
            <a:bodyPr wrap="square" lIns="91440" tIns="45720" rIns="91440" bIns="45720" anchor="ctr">
              <a:normAutofit fontScale="25000" lnSpcReduction="20000"/>
            </a:bodyPr>
            <a:lstStyle/>
            <a:p>
              <a:pPr algn="ctr"/>
            </a:p>
          </p:txBody>
        </p:sp>
        <p:sp>
          <p:nvSpPr>
            <p:cNvPr id="18" name="îśḻïďe"/>
            <p:cNvSpPr/>
            <p:nvPr/>
          </p:nvSpPr>
          <p:spPr>
            <a:xfrm>
              <a:off x="3953999" y="4184702"/>
              <a:ext cx="217308" cy="190394"/>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accent1"/>
            </a:solidFill>
            <a:ln>
              <a:noFill/>
            </a:ln>
            <a:effectLst/>
          </p:spPr>
          <p:txBody>
            <a:bodyPr wrap="square" lIns="91440" tIns="45720" rIns="91440" bIns="45720" anchor="ctr">
              <a:normAutofit fontScale="25000" lnSpcReduction="20000"/>
            </a:bodyPr>
            <a:lstStyle/>
            <a:p>
              <a:pPr algn="ctr"/>
            </a:p>
          </p:txBody>
        </p:sp>
        <p:sp>
          <p:nvSpPr>
            <p:cNvPr id="20" name="išļiḍè"/>
            <p:cNvSpPr/>
            <p:nvPr/>
          </p:nvSpPr>
          <p:spPr>
            <a:xfrm>
              <a:off x="1896850" y="4083378"/>
              <a:ext cx="2941922" cy="392877"/>
            </a:xfrm>
            <a:prstGeom prst="rect">
              <a:avLst/>
            </a:prstGeom>
            <a:noFill/>
            <a:ln>
              <a:noFill/>
            </a:ln>
          </p:spPr>
          <p:txBody>
            <a:bodyPr wrap="square" lIns="91440" tIns="45720" rIns="91440" bIns="45720" anchor="ctr" anchorCtr="0">
              <a:noAutofit/>
            </a:bodyPr>
            <a:lstStyle/>
            <a:p>
              <a:pPr>
                <a:spcBef>
                  <a:spcPct val="0"/>
                </a:spcBef>
              </a:pPr>
              <a:r>
                <a:rPr lang="zh-CN" altLang="en-US" sz="2400" b="1" dirty="0"/>
                <a:t>动物实验</a:t>
              </a:r>
              <a:endParaRPr lang="zh-CN" altLang="en-US" sz="2400" b="1" dirty="0"/>
            </a:p>
          </p:txBody>
        </p:sp>
        <p:sp>
          <p:nvSpPr>
            <p:cNvPr id="24" name="išḻïḑe"/>
            <p:cNvSpPr/>
            <p:nvPr/>
          </p:nvSpPr>
          <p:spPr>
            <a:xfrm>
              <a:off x="1896856" y="3034236"/>
              <a:ext cx="2941922" cy="405747"/>
            </a:xfrm>
            <a:prstGeom prst="rect">
              <a:avLst/>
            </a:prstGeom>
            <a:noFill/>
            <a:ln>
              <a:noFill/>
            </a:ln>
          </p:spPr>
          <p:txBody>
            <a:bodyPr wrap="square" lIns="91440" tIns="45720" rIns="91440" bIns="45720" anchor="ctr" anchorCtr="0">
              <a:noAutofit/>
            </a:bodyPr>
            <a:lstStyle/>
            <a:p>
              <a:pPr>
                <a:spcBef>
                  <a:spcPct val="0"/>
                </a:spcBef>
              </a:pPr>
              <a:r>
                <a:rPr lang="zh-CN" altLang="en-US" sz="2400" b="1" dirty="0"/>
                <a:t>人体实验</a:t>
              </a:r>
              <a:endParaRPr lang="zh-CN" altLang="en-US" sz="2400" b="1" dirty="0"/>
            </a:p>
          </p:txBody>
        </p:sp>
        <p:sp>
          <p:nvSpPr>
            <p:cNvPr id="25" name="îṧļide"/>
            <p:cNvSpPr/>
            <p:nvPr/>
          </p:nvSpPr>
          <p:spPr>
            <a:xfrm>
              <a:off x="7797952" y="2602000"/>
              <a:ext cx="522466" cy="522466"/>
            </a:xfrm>
            <a:prstGeom prst="ellipse">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27" name="ïšḻîďè"/>
            <p:cNvSpPr/>
            <p:nvPr/>
          </p:nvSpPr>
          <p:spPr>
            <a:xfrm>
              <a:off x="7855344" y="3332821"/>
              <a:ext cx="522466" cy="522466"/>
            </a:xfrm>
            <a:prstGeom prst="ellipse">
              <a:avLst/>
            </a:prstGeom>
            <a:no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p>
          </p:txBody>
        </p:sp>
        <p:sp>
          <p:nvSpPr>
            <p:cNvPr id="28" name="ísḻiḑè"/>
            <p:cNvSpPr/>
            <p:nvPr/>
          </p:nvSpPr>
          <p:spPr>
            <a:xfrm>
              <a:off x="7957079" y="2748678"/>
              <a:ext cx="217308" cy="206260"/>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lumMod val="50000"/>
              </a:schemeClr>
            </a:solidFill>
            <a:ln>
              <a:noFill/>
            </a:ln>
            <a:effectLst/>
          </p:spPr>
          <p:txBody>
            <a:bodyPr wrap="square" lIns="91440" tIns="45720" rIns="91440" bIns="45720" anchor="ctr">
              <a:normAutofit fontScale="25000" lnSpcReduction="20000"/>
            </a:bodyPr>
            <a:lstStyle/>
            <a:p>
              <a:pPr algn="ctr"/>
            </a:p>
          </p:txBody>
        </p:sp>
        <p:sp>
          <p:nvSpPr>
            <p:cNvPr id="29" name="í$ľïḑe"/>
            <p:cNvSpPr/>
            <p:nvPr/>
          </p:nvSpPr>
          <p:spPr>
            <a:xfrm>
              <a:off x="8000809" y="3483123"/>
              <a:ext cx="217308" cy="190394"/>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lumMod val="50000"/>
              </a:schemeClr>
            </a:solidFill>
            <a:ln>
              <a:noFill/>
            </a:ln>
            <a:effectLst/>
          </p:spPr>
          <p:txBody>
            <a:bodyPr wrap="square" lIns="91440" tIns="45720" rIns="91440" bIns="45720" anchor="ctr">
              <a:normAutofit fontScale="25000" lnSpcReduction="20000"/>
            </a:bodyPr>
            <a:lstStyle/>
            <a:p>
              <a:pPr algn="ctr"/>
            </a:p>
          </p:txBody>
        </p:sp>
      </p:grpSp>
      <p:sp>
        <p:nvSpPr>
          <p:cNvPr id="21" name="iṩ1íḍè"/>
          <p:cNvSpPr/>
          <p:nvPr/>
        </p:nvSpPr>
        <p:spPr>
          <a:xfrm>
            <a:off x="8188803" y="1867440"/>
            <a:ext cx="2050572" cy="523930"/>
          </a:xfrm>
          <a:prstGeom prst="rect">
            <a:avLst/>
          </a:prstGeom>
          <a:noFill/>
          <a:ln>
            <a:noFill/>
          </a:ln>
        </p:spPr>
        <p:txBody>
          <a:bodyPr wrap="square" lIns="91440" tIns="45720" rIns="91440" bIns="45720" anchor="t" anchorCtr="0">
            <a:normAutofit/>
          </a:bodyPr>
          <a:p>
            <a:pPr>
              <a:lnSpc>
                <a:spcPct val="120000"/>
              </a:lnSpc>
            </a:pPr>
            <a:r>
              <a:rPr lang="zh-CN" altLang="en-US" sz="2000" b="1" dirty="0"/>
              <a:t>在体实验</a:t>
            </a:r>
            <a:endParaRPr lang="zh-CN" altLang="en-US" sz="2000" b="1" dirty="0"/>
          </a:p>
        </p:txBody>
      </p:sp>
      <p:sp>
        <p:nvSpPr>
          <p:cNvPr id="22" name="iṩ1íḍè"/>
          <p:cNvSpPr/>
          <p:nvPr/>
        </p:nvSpPr>
        <p:spPr>
          <a:xfrm>
            <a:off x="8188803" y="2945670"/>
            <a:ext cx="2050572" cy="523930"/>
          </a:xfrm>
          <a:prstGeom prst="rect">
            <a:avLst/>
          </a:prstGeom>
          <a:noFill/>
          <a:ln>
            <a:noFill/>
          </a:ln>
        </p:spPr>
        <p:txBody>
          <a:bodyPr wrap="square" lIns="91440" tIns="45720" rIns="91440" bIns="45720" anchor="t" anchorCtr="0">
            <a:normAutofit/>
          </a:bodyPr>
          <a:p>
            <a:pPr>
              <a:lnSpc>
                <a:spcPct val="120000"/>
              </a:lnSpc>
            </a:pPr>
            <a:r>
              <a:rPr lang="zh-CN" altLang="en-US" sz="2000" b="1" dirty="0"/>
              <a:t>离体实验</a:t>
            </a:r>
            <a:endParaRPr lang="zh-CN" altLang="en-US" sz="2000" b="1" dirty="0"/>
          </a:p>
        </p:txBody>
      </p:sp>
      <p:sp>
        <p:nvSpPr>
          <p:cNvPr id="34" name="up-right-arrow_56916"/>
          <p:cNvSpPr>
            <a:spLocks noChangeAspect="1"/>
          </p:cNvSpPr>
          <p:nvPr/>
        </p:nvSpPr>
        <p:spPr bwMode="auto">
          <a:xfrm>
            <a:off x="7381240" y="2210435"/>
            <a:ext cx="740410" cy="466725"/>
          </a:xfrm>
          <a:custGeom>
            <a:avLst/>
            <a:gdLst>
              <a:gd name="T0" fmla="*/ 1756 w 13054"/>
              <a:gd name="T1" fmla="*/ 12900 h 12900"/>
              <a:gd name="T2" fmla="*/ 624 w 13054"/>
              <a:gd name="T3" fmla="*/ 12432 h 12900"/>
              <a:gd name="T4" fmla="*/ 624 w 13054"/>
              <a:gd name="T5" fmla="*/ 10168 h 12900"/>
              <a:gd name="T6" fmla="*/ 7592 w 13054"/>
              <a:gd name="T7" fmla="*/ 3200 h 12900"/>
              <a:gd name="T8" fmla="*/ 4516 w 13054"/>
              <a:gd name="T9" fmla="*/ 3200 h 12900"/>
              <a:gd name="T10" fmla="*/ 2916 w 13054"/>
              <a:gd name="T11" fmla="*/ 1600 h 12900"/>
              <a:gd name="T12" fmla="*/ 4516 w 13054"/>
              <a:gd name="T13" fmla="*/ 0 h 12900"/>
              <a:gd name="T14" fmla="*/ 11455 w 13054"/>
              <a:gd name="T15" fmla="*/ 0 h 12900"/>
              <a:gd name="T16" fmla="*/ 11458 w 13054"/>
              <a:gd name="T17" fmla="*/ 0 h 12900"/>
              <a:gd name="T18" fmla="*/ 12216 w 13054"/>
              <a:gd name="T19" fmla="*/ 192 h 12900"/>
              <a:gd name="T20" fmla="*/ 12218 w 13054"/>
              <a:gd name="T21" fmla="*/ 193 h 12900"/>
              <a:gd name="T22" fmla="*/ 12887 w 13054"/>
              <a:gd name="T23" fmla="*/ 888 h 12900"/>
              <a:gd name="T24" fmla="*/ 13054 w 13054"/>
              <a:gd name="T25" fmla="*/ 1600 h 12900"/>
              <a:gd name="T26" fmla="*/ 13054 w 13054"/>
              <a:gd name="T27" fmla="*/ 8539 h 12900"/>
              <a:gd name="T28" fmla="*/ 11454 w 13054"/>
              <a:gd name="T29" fmla="*/ 10139 h 12900"/>
              <a:gd name="T30" fmla="*/ 9854 w 13054"/>
              <a:gd name="T31" fmla="*/ 8539 h 12900"/>
              <a:gd name="T32" fmla="*/ 9854 w 13054"/>
              <a:gd name="T33" fmla="*/ 5463 h 12900"/>
              <a:gd name="T34" fmla="*/ 2887 w 13054"/>
              <a:gd name="T35" fmla="*/ 12431 h 12900"/>
              <a:gd name="T36" fmla="*/ 1756 w 13054"/>
              <a:gd name="T37" fmla="*/ 12900 h 1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54" h="12900">
                <a:moveTo>
                  <a:pt x="1756" y="12900"/>
                </a:moveTo>
                <a:cubicBezTo>
                  <a:pt x="1347" y="12900"/>
                  <a:pt x="938" y="12744"/>
                  <a:pt x="624" y="12432"/>
                </a:cubicBezTo>
                <a:cubicBezTo>
                  <a:pt x="0" y="11807"/>
                  <a:pt x="0" y="10793"/>
                  <a:pt x="624" y="10168"/>
                </a:cubicBezTo>
                <a:lnTo>
                  <a:pt x="7592" y="3200"/>
                </a:lnTo>
                <a:lnTo>
                  <a:pt x="4516" y="3200"/>
                </a:lnTo>
                <a:cubicBezTo>
                  <a:pt x="3632" y="3200"/>
                  <a:pt x="2916" y="2484"/>
                  <a:pt x="2916" y="1600"/>
                </a:cubicBezTo>
                <a:cubicBezTo>
                  <a:pt x="2916" y="716"/>
                  <a:pt x="3632" y="0"/>
                  <a:pt x="4516" y="0"/>
                </a:cubicBezTo>
                <a:lnTo>
                  <a:pt x="11455" y="0"/>
                </a:lnTo>
                <a:lnTo>
                  <a:pt x="11458" y="0"/>
                </a:lnTo>
                <a:cubicBezTo>
                  <a:pt x="11722" y="0"/>
                  <a:pt x="11984" y="67"/>
                  <a:pt x="12216" y="192"/>
                </a:cubicBezTo>
                <a:cubicBezTo>
                  <a:pt x="12216" y="192"/>
                  <a:pt x="12218" y="192"/>
                  <a:pt x="12218" y="193"/>
                </a:cubicBezTo>
                <a:cubicBezTo>
                  <a:pt x="12506" y="351"/>
                  <a:pt x="12740" y="595"/>
                  <a:pt x="12887" y="888"/>
                </a:cubicBezTo>
                <a:cubicBezTo>
                  <a:pt x="12998" y="1108"/>
                  <a:pt x="13054" y="1355"/>
                  <a:pt x="13054" y="1600"/>
                </a:cubicBezTo>
                <a:lnTo>
                  <a:pt x="13054" y="8539"/>
                </a:lnTo>
                <a:cubicBezTo>
                  <a:pt x="13054" y="9423"/>
                  <a:pt x="12338" y="10139"/>
                  <a:pt x="11454" y="10139"/>
                </a:cubicBezTo>
                <a:cubicBezTo>
                  <a:pt x="10570" y="10139"/>
                  <a:pt x="9854" y="9423"/>
                  <a:pt x="9854" y="8539"/>
                </a:cubicBezTo>
                <a:lnTo>
                  <a:pt x="9854" y="5463"/>
                </a:lnTo>
                <a:lnTo>
                  <a:pt x="2887" y="12431"/>
                </a:lnTo>
                <a:cubicBezTo>
                  <a:pt x="2575" y="12744"/>
                  <a:pt x="2166" y="12900"/>
                  <a:pt x="1756" y="12900"/>
                </a:cubicBezTo>
                <a:close/>
              </a:path>
            </a:pathLst>
          </a:custGeom>
          <a:solidFill>
            <a:schemeClr val="accent1"/>
          </a:solidFill>
          <a:ln>
            <a:noFill/>
          </a:ln>
        </p:spPr>
      </p:sp>
      <p:sp>
        <p:nvSpPr>
          <p:cNvPr id="35" name="up-right-arrow_56916"/>
          <p:cNvSpPr>
            <a:spLocks noChangeAspect="1"/>
          </p:cNvSpPr>
          <p:nvPr/>
        </p:nvSpPr>
        <p:spPr bwMode="auto">
          <a:xfrm rot="2820000">
            <a:off x="7438390" y="2732405"/>
            <a:ext cx="670560" cy="535940"/>
          </a:xfrm>
          <a:custGeom>
            <a:avLst/>
            <a:gdLst>
              <a:gd name="T0" fmla="*/ 1756 w 13054"/>
              <a:gd name="T1" fmla="*/ 12900 h 12900"/>
              <a:gd name="T2" fmla="*/ 624 w 13054"/>
              <a:gd name="T3" fmla="*/ 12432 h 12900"/>
              <a:gd name="T4" fmla="*/ 624 w 13054"/>
              <a:gd name="T5" fmla="*/ 10168 h 12900"/>
              <a:gd name="T6" fmla="*/ 7592 w 13054"/>
              <a:gd name="T7" fmla="*/ 3200 h 12900"/>
              <a:gd name="T8" fmla="*/ 4516 w 13054"/>
              <a:gd name="T9" fmla="*/ 3200 h 12900"/>
              <a:gd name="T10" fmla="*/ 2916 w 13054"/>
              <a:gd name="T11" fmla="*/ 1600 h 12900"/>
              <a:gd name="T12" fmla="*/ 4516 w 13054"/>
              <a:gd name="T13" fmla="*/ 0 h 12900"/>
              <a:gd name="T14" fmla="*/ 11455 w 13054"/>
              <a:gd name="T15" fmla="*/ 0 h 12900"/>
              <a:gd name="T16" fmla="*/ 11458 w 13054"/>
              <a:gd name="T17" fmla="*/ 0 h 12900"/>
              <a:gd name="T18" fmla="*/ 12216 w 13054"/>
              <a:gd name="T19" fmla="*/ 192 h 12900"/>
              <a:gd name="T20" fmla="*/ 12218 w 13054"/>
              <a:gd name="T21" fmla="*/ 193 h 12900"/>
              <a:gd name="T22" fmla="*/ 12887 w 13054"/>
              <a:gd name="T23" fmla="*/ 888 h 12900"/>
              <a:gd name="T24" fmla="*/ 13054 w 13054"/>
              <a:gd name="T25" fmla="*/ 1600 h 12900"/>
              <a:gd name="T26" fmla="*/ 13054 w 13054"/>
              <a:gd name="T27" fmla="*/ 8539 h 12900"/>
              <a:gd name="T28" fmla="*/ 11454 w 13054"/>
              <a:gd name="T29" fmla="*/ 10139 h 12900"/>
              <a:gd name="T30" fmla="*/ 9854 w 13054"/>
              <a:gd name="T31" fmla="*/ 8539 h 12900"/>
              <a:gd name="T32" fmla="*/ 9854 w 13054"/>
              <a:gd name="T33" fmla="*/ 5463 h 12900"/>
              <a:gd name="T34" fmla="*/ 2887 w 13054"/>
              <a:gd name="T35" fmla="*/ 12431 h 12900"/>
              <a:gd name="T36" fmla="*/ 1756 w 13054"/>
              <a:gd name="T37" fmla="*/ 12900 h 1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54" h="12900">
                <a:moveTo>
                  <a:pt x="1756" y="12900"/>
                </a:moveTo>
                <a:cubicBezTo>
                  <a:pt x="1347" y="12900"/>
                  <a:pt x="938" y="12744"/>
                  <a:pt x="624" y="12432"/>
                </a:cubicBezTo>
                <a:cubicBezTo>
                  <a:pt x="0" y="11807"/>
                  <a:pt x="0" y="10793"/>
                  <a:pt x="624" y="10168"/>
                </a:cubicBezTo>
                <a:lnTo>
                  <a:pt x="7592" y="3200"/>
                </a:lnTo>
                <a:lnTo>
                  <a:pt x="4516" y="3200"/>
                </a:lnTo>
                <a:cubicBezTo>
                  <a:pt x="3632" y="3200"/>
                  <a:pt x="2916" y="2484"/>
                  <a:pt x="2916" y="1600"/>
                </a:cubicBezTo>
                <a:cubicBezTo>
                  <a:pt x="2916" y="716"/>
                  <a:pt x="3632" y="0"/>
                  <a:pt x="4516" y="0"/>
                </a:cubicBezTo>
                <a:lnTo>
                  <a:pt x="11455" y="0"/>
                </a:lnTo>
                <a:lnTo>
                  <a:pt x="11458" y="0"/>
                </a:lnTo>
                <a:cubicBezTo>
                  <a:pt x="11722" y="0"/>
                  <a:pt x="11984" y="67"/>
                  <a:pt x="12216" y="192"/>
                </a:cubicBezTo>
                <a:cubicBezTo>
                  <a:pt x="12216" y="192"/>
                  <a:pt x="12218" y="192"/>
                  <a:pt x="12218" y="193"/>
                </a:cubicBezTo>
                <a:cubicBezTo>
                  <a:pt x="12506" y="351"/>
                  <a:pt x="12740" y="595"/>
                  <a:pt x="12887" y="888"/>
                </a:cubicBezTo>
                <a:cubicBezTo>
                  <a:pt x="12998" y="1108"/>
                  <a:pt x="13054" y="1355"/>
                  <a:pt x="13054" y="1600"/>
                </a:cubicBezTo>
                <a:lnTo>
                  <a:pt x="13054" y="8539"/>
                </a:lnTo>
                <a:cubicBezTo>
                  <a:pt x="13054" y="9423"/>
                  <a:pt x="12338" y="10139"/>
                  <a:pt x="11454" y="10139"/>
                </a:cubicBezTo>
                <a:cubicBezTo>
                  <a:pt x="10570" y="10139"/>
                  <a:pt x="9854" y="9423"/>
                  <a:pt x="9854" y="8539"/>
                </a:cubicBezTo>
                <a:lnTo>
                  <a:pt x="9854" y="5463"/>
                </a:lnTo>
                <a:lnTo>
                  <a:pt x="2887" y="12431"/>
                </a:lnTo>
                <a:cubicBezTo>
                  <a:pt x="2575" y="12744"/>
                  <a:pt x="2166" y="12900"/>
                  <a:pt x="1756" y="12900"/>
                </a:cubicBezTo>
                <a:close/>
              </a:path>
            </a:pathLst>
          </a:custGeom>
          <a:solidFill>
            <a:schemeClr val="accent1"/>
          </a:solid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内容占位符 6" descr="a05d28dd66d0d7e08c10292c.jpg"/>
          <p:cNvPicPr>
            <a:picLocks noGrp="1" noChangeAspect="1"/>
          </p:cNvPicPr>
          <p:nvPr>
            <p:ph idx="1"/>
          </p:nvPr>
        </p:nvPicPr>
        <p:blipFill>
          <a:blip r:embed="rId1" cstate="print"/>
          <a:srcRect/>
          <a:stretch>
            <a:fillRect/>
          </a:stretch>
        </p:blipFill>
        <p:spPr>
          <a:xfrm>
            <a:off x="518615" y="1050878"/>
            <a:ext cx="5527343" cy="4203510"/>
          </a:xfrm>
        </p:spPr>
      </p:pic>
      <p:pic>
        <p:nvPicPr>
          <p:cNvPr id="11267" name="图片 7" descr="1545579097119406796.jpg"/>
          <p:cNvPicPr>
            <a:picLocks noChangeAspect="1"/>
          </p:cNvPicPr>
          <p:nvPr/>
        </p:nvPicPr>
        <p:blipFill>
          <a:blip r:embed="rId2" cstate="print"/>
          <a:srcRect/>
          <a:stretch>
            <a:fillRect/>
          </a:stretch>
        </p:blipFill>
        <p:spPr bwMode="auto">
          <a:xfrm>
            <a:off x="6096000" y="1064524"/>
            <a:ext cx="6096000" cy="4217160"/>
          </a:xfrm>
          <a:prstGeom prst="rect">
            <a:avLst/>
          </a:prstGeom>
          <a:noFill/>
          <a:ln w="9525">
            <a:noFill/>
            <a:miter lim="800000"/>
            <a:headEnd/>
            <a:tailEnd/>
          </a:ln>
        </p:spPr>
      </p:pic>
      <p:sp>
        <p:nvSpPr>
          <p:cNvPr id="10" name="Text Box 7"/>
          <p:cNvSpPr txBox="1">
            <a:spLocks noChangeArrowheads="1"/>
          </p:cNvSpPr>
          <p:nvPr/>
        </p:nvSpPr>
        <p:spPr bwMode="auto">
          <a:xfrm>
            <a:off x="734704" y="5311427"/>
            <a:ext cx="4643967" cy="1546573"/>
          </a:xfrm>
          <a:prstGeom prst="rect">
            <a:avLst/>
          </a:prstGeom>
          <a:noFill/>
          <a:ln w="9525">
            <a:noFill/>
            <a:miter lim="800000"/>
          </a:ln>
        </p:spPr>
        <p:txBody>
          <a:bodyPr lIns="121917" tIns="60958" rIns="121917" bIns="60958">
            <a:spAutoFit/>
          </a:bodyPr>
          <a:lstStyle/>
          <a:p>
            <a:pPr algn="ctr" eaLnBrk="1" hangingPunct="1">
              <a:spcBef>
                <a:spcPct val="50000"/>
              </a:spcBef>
              <a:defRPr/>
            </a:pPr>
            <a:r>
              <a:rPr kumimoji="1" lang="zh-CN" altLang="en-US" sz="3700" b="1" dirty="0">
                <a:latin typeface="+mn-ea"/>
              </a:rPr>
              <a:t>动物实验 </a:t>
            </a:r>
            <a:endParaRPr kumimoji="1" lang="zh-CN" altLang="en-US" sz="3700" b="1" dirty="0">
              <a:latin typeface="+mn-ea"/>
            </a:endParaRPr>
          </a:p>
          <a:p>
            <a:pPr algn="ctr" eaLnBrk="1" hangingPunct="1">
              <a:spcBef>
                <a:spcPct val="50000"/>
              </a:spcBef>
              <a:defRPr/>
            </a:pPr>
            <a:r>
              <a:rPr kumimoji="1" lang="zh-CN" altLang="en-US" sz="3700" b="1" dirty="0">
                <a:latin typeface="+mn-ea"/>
              </a:rPr>
              <a:t>（在体，</a:t>
            </a:r>
            <a:r>
              <a:rPr kumimoji="1" lang="en-US" altLang="zh-CN" sz="3700" b="1" dirty="0">
                <a:latin typeface="+mn-ea"/>
              </a:rPr>
              <a:t>in vivo</a:t>
            </a:r>
            <a:r>
              <a:rPr kumimoji="1" lang="zh-CN" altLang="en-US" sz="3700" b="1" dirty="0">
                <a:latin typeface="+mn-ea"/>
              </a:rPr>
              <a:t>）</a:t>
            </a:r>
            <a:endParaRPr kumimoji="1" lang="zh-CN" altLang="en-US" sz="3700" b="1" dirty="0">
              <a:latin typeface="+mn-ea"/>
            </a:endParaRPr>
          </a:p>
        </p:txBody>
      </p:sp>
      <p:sp>
        <p:nvSpPr>
          <p:cNvPr id="11" name="Text Box 8"/>
          <p:cNvSpPr txBox="1">
            <a:spLocks noChangeArrowheads="1"/>
          </p:cNvSpPr>
          <p:nvPr/>
        </p:nvSpPr>
        <p:spPr bwMode="auto">
          <a:xfrm>
            <a:off x="6810233" y="5311427"/>
            <a:ext cx="5381767" cy="1546573"/>
          </a:xfrm>
          <a:prstGeom prst="rect">
            <a:avLst/>
          </a:prstGeom>
          <a:solidFill>
            <a:schemeClr val="bg1"/>
          </a:solidFill>
          <a:ln w="9525">
            <a:noFill/>
            <a:miter lim="800000"/>
          </a:ln>
        </p:spPr>
        <p:txBody>
          <a:bodyPr wrap="square" lIns="121917" tIns="60958" rIns="121917" bIns="60958">
            <a:spAutoFit/>
          </a:bodyPr>
          <a:lstStyle/>
          <a:p>
            <a:pPr algn="ctr" eaLnBrk="1" hangingPunct="1">
              <a:spcBef>
                <a:spcPct val="50000"/>
              </a:spcBef>
              <a:defRPr/>
            </a:pPr>
            <a:r>
              <a:rPr kumimoji="1" lang="zh-CN" altLang="en-US" sz="3700" b="1" dirty="0">
                <a:latin typeface="+mn-ea"/>
              </a:rPr>
              <a:t>动物实验 </a:t>
            </a:r>
            <a:endParaRPr kumimoji="1" lang="zh-CN" altLang="en-US" sz="3700" b="1" dirty="0" smtClean="0">
              <a:latin typeface="+mn-ea"/>
            </a:endParaRPr>
          </a:p>
          <a:p>
            <a:pPr algn="ctr" eaLnBrk="1" hangingPunct="1">
              <a:spcBef>
                <a:spcPct val="50000"/>
              </a:spcBef>
              <a:defRPr/>
            </a:pPr>
            <a:r>
              <a:rPr kumimoji="1" lang="zh-CN" altLang="en-US" sz="3700" b="1" dirty="0" smtClean="0">
                <a:latin typeface="+mn-ea"/>
              </a:rPr>
              <a:t>（离体，</a:t>
            </a:r>
            <a:r>
              <a:rPr kumimoji="1" lang="en-US" altLang="zh-CN" sz="3700" b="1" dirty="0" smtClean="0">
                <a:latin typeface="+mn-ea"/>
              </a:rPr>
              <a:t>in vitro </a:t>
            </a:r>
            <a:r>
              <a:rPr kumimoji="1" lang="zh-CN" altLang="en-US" sz="3700" b="1" dirty="0" smtClean="0">
                <a:latin typeface="+mn-ea"/>
              </a:rPr>
              <a:t>）</a:t>
            </a:r>
            <a:endParaRPr kumimoji="1" lang="zh-CN" altLang="en-US" sz="3700" b="1" dirty="0">
              <a:latin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jcll_1_bjfs"/>
          <p:cNvPicPr>
            <a:picLocks noChangeAspect="1" noChangeArrowheads="1"/>
          </p:cNvPicPr>
          <p:nvPr/>
        </p:nvPicPr>
        <p:blipFill>
          <a:blip r:embed="rId1" cstate="print"/>
          <a:srcRect/>
          <a:stretch>
            <a:fillRect/>
          </a:stretch>
        </p:blipFill>
        <p:spPr bwMode="auto">
          <a:xfrm>
            <a:off x="1234017" y="1119115"/>
            <a:ext cx="4028016" cy="3004151"/>
          </a:xfrm>
          <a:prstGeom prst="rect">
            <a:avLst/>
          </a:prstGeom>
          <a:noFill/>
          <a:ln w="9525">
            <a:noFill/>
            <a:miter lim="800000"/>
            <a:headEnd/>
            <a:tailEnd/>
          </a:ln>
        </p:spPr>
      </p:pic>
      <p:pic>
        <p:nvPicPr>
          <p:cNvPr id="10243" name="Picture 6" descr="jcll_3_4_aboxxdh">
            <a:hlinkClick r:id="rId2"/>
          </p:cNvPr>
          <p:cNvPicPr>
            <a:picLocks noChangeAspect="1" noChangeArrowheads="1"/>
          </p:cNvPicPr>
          <p:nvPr/>
        </p:nvPicPr>
        <p:blipFill>
          <a:blip r:embed="rId3" cstate="print"/>
          <a:srcRect/>
          <a:stretch>
            <a:fillRect/>
          </a:stretch>
        </p:blipFill>
        <p:spPr bwMode="auto">
          <a:xfrm>
            <a:off x="6705600" y="1296536"/>
            <a:ext cx="4064000" cy="2818263"/>
          </a:xfrm>
          <a:prstGeom prst="rect">
            <a:avLst/>
          </a:prstGeom>
          <a:noFill/>
          <a:ln w="9525">
            <a:noFill/>
            <a:miter lim="800000"/>
            <a:headEnd/>
            <a:tailEnd/>
          </a:ln>
        </p:spPr>
      </p:pic>
      <p:sp>
        <p:nvSpPr>
          <p:cNvPr id="17412" name="Text Box 7"/>
          <p:cNvSpPr txBox="1">
            <a:spLocks noChangeArrowheads="1"/>
          </p:cNvSpPr>
          <p:nvPr/>
        </p:nvSpPr>
        <p:spPr bwMode="auto">
          <a:xfrm>
            <a:off x="814918" y="4366684"/>
            <a:ext cx="4643967" cy="1546573"/>
          </a:xfrm>
          <a:prstGeom prst="rect">
            <a:avLst/>
          </a:prstGeom>
          <a:noFill/>
          <a:ln w="9525">
            <a:noFill/>
            <a:miter lim="800000"/>
          </a:ln>
        </p:spPr>
        <p:txBody>
          <a:bodyPr lIns="121917" tIns="60958" rIns="121917" bIns="60958">
            <a:spAutoFit/>
          </a:bodyPr>
          <a:lstStyle/>
          <a:p>
            <a:pPr algn="ctr" eaLnBrk="1" hangingPunct="1">
              <a:spcBef>
                <a:spcPct val="50000"/>
              </a:spcBef>
              <a:defRPr/>
            </a:pPr>
            <a:r>
              <a:rPr kumimoji="1" lang="zh-CN" altLang="en-US" sz="3700" b="1" dirty="0">
                <a:latin typeface="+mn-ea"/>
              </a:rPr>
              <a:t>人体实验 </a:t>
            </a:r>
            <a:endParaRPr kumimoji="1" lang="zh-CN" altLang="en-US" sz="3700" b="1" dirty="0">
              <a:latin typeface="+mn-ea"/>
            </a:endParaRPr>
          </a:p>
          <a:p>
            <a:pPr algn="ctr" eaLnBrk="1" hangingPunct="1">
              <a:spcBef>
                <a:spcPct val="50000"/>
              </a:spcBef>
              <a:defRPr/>
            </a:pPr>
            <a:r>
              <a:rPr kumimoji="1" lang="zh-CN" altLang="en-US" sz="3700" b="1" dirty="0">
                <a:latin typeface="+mn-ea"/>
              </a:rPr>
              <a:t>（在体，</a:t>
            </a:r>
            <a:r>
              <a:rPr kumimoji="1" lang="en-US" altLang="zh-CN" sz="3700" b="1" dirty="0">
                <a:latin typeface="+mn-ea"/>
              </a:rPr>
              <a:t>in vivo</a:t>
            </a:r>
            <a:r>
              <a:rPr kumimoji="1" lang="zh-CN" altLang="en-US" sz="3700" b="1" dirty="0">
                <a:latin typeface="+mn-ea"/>
              </a:rPr>
              <a:t>）</a:t>
            </a:r>
            <a:endParaRPr kumimoji="1" lang="zh-CN" altLang="en-US" sz="3700" b="1" dirty="0">
              <a:latin typeface="+mn-ea"/>
            </a:endParaRPr>
          </a:p>
        </p:txBody>
      </p:sp>
      <p:sp>
        <p:nvSpPr>
          <p:cNvPr id="17413" name="Text Box 8"/>
          <p:cNvSpPr txBox="1">
            <a:spLocks noChangeArrowheads="1"/>
          </p:cNvSpPr>
          <p:nvPr/>
        </p:nvSpPr>
        <p:spPr bwMode="auto">
          <a:xfrm>
            <a:off x="6731664" y="4457347"/>
            <a:ext cx="5460336" cy="2400653"/>
          </a:xfrm>
          <a:prstGeom prst="rect">
            <a:avLst/>
          </a:prstGeom>
          <a:solidFill>
            <a:schemeClr val="bg1"/>
          </a:solidFill>
          <a:ln w="9525">
            <a:noFill/>
            <a:miter lim="800000"/>
          </a:ln>
        </p:spPr>
        <p:txBody>
          <a:bodyPr wrap="square" lIns="121917" tIns="60958" rIns="121917" bIns="60958">
            <a:spAutoFit/>
          </a:bodyPr>
          <a:lstStyle/>
          <a:p>
            <a:pPr algn="ctr" eaLnBrk="1" hangingPunct="1">
              <a:spcBef>
                <a:spcPct val="50000"/>
              </a:spcBef>
              <a:defRPr/>
            </a:pPr>
            <a:r>
              <a:rPr kumimoji="1" lang="zh-CN" altLang="en-US" sz="3700" b="1" dirty="0">
                <a:latin typeface="Times New Roman" panose="02020603050405020304" pitchFamily="18" charset="0"/>
              </a:rPr>
              <a:t>人体实验 </a:t>
            </a:r>
            <a:endParaRPr kumimoji="1" lang="zh-CN" altLang="en-US" sz="3700" b="1" dirty="0">
              <a:latin typeface="Times New Roman" panose="02020603050405020304" pitchFamily="18" charset="0"/>
            </a:endParaRPr>
          </a:p>
          <a:p>
            <a:pPr algn="ctr" eaLnBrk="1" hangingPunct="1">
              <a:spcBef>
                <a:spcPct val="50000"/>
              </a:spcBef>
              <a:defRPr/>
            </a:pPr>
            <a:r>
              <a:rPr kumimoji="1" lang="zh-CN" altLang="en-US" sz="3700" b="1" dirty="0">
                <a:latin typeface="Times New Roman" panose="02020603050405020304" pitchFamily="18" charset="0"/>
              </a:rPr>
              <a:t>（离体，</a:t>
            </a:r>
            <a:r>
              <a:rPr kumimoji="1" lang="en-US" altLang="zh-CN" sz="3700" b="1" dirty="0">
                <a:latin typeface="Times New Roman" panose="02020603050405020304" pitchFamily="18" charset="0"/>
              </a:rPr>
              <a:t>in vitro </a:t>
            </a:r>
            <a:r>
              <a:rPr kumimoji="1" lang="zh-CN" altLang="en-US" sz="3700" b="1" dirty="0" smtClean="0">
                <a:latin typeface="Times New Roman" panose="02020603050405020304" pitchFamily="18" charset="0"/>
              </a:rPr>
              <a:t>）</a:t>
            </a:r>
            <a:endParaRPr kumimoji="1" lang="en-US" altLang="zh-CN" sz="3700" b="1" dirty="0" smtClean="0">
              <a:latin typeface="Times New Roman" panose="02020603050405020304" pitchFamily="18" charset="0"/>
            </a:endParaRPr>
          </a:p>
          <a:p>
            <a:pPr algn="ctr" eaLnBrk="1" hangingPunct="1">
              <a:spcBef>
                <a:spcPct val="50000"/>
              </a:spcBef>
              <a:defRPr/>
            </a:pPr>
            <a:endParaRPr kumimoji="1" lang="en-US" altLang="zh-CN" sz="3700" b="1" dirty="0" smtClean="0">
              <a:latin typeface="Times New Roman" panose="02020603050405020304" pitchFamily="18" charset="0"/>
            </a:endParaRPr>
          </a:p>
        </p:txBody>
      </p:sp>
      <p:sp>
        <p:nvSpPr>
          <p:cNvPr id="6" name="Text Box 7"/>
          <p:cNvSpPr txBox="1">
            <a:spLocks noChangeArrowheads="1"/>
          </p:cNvSpPr>
          <p:nvPr/>
        </p:nvSpPr>
        <p:spPr bwMode="auto">
          <a:xfrm>
            <a:off x="401710" y="345828"/>
            <a:ext cx="4643967" cy="692493"/>
          </a:xfrm>
          <a:prstGeom prst="rect">
            <a:avLst/>
          </a:prstGeom>
          <a:noFill/>
          <a:ln w="9525">
            <a:noFill/>
            <a:miter lim="800000"/>
          </a:ln>
        </p:spPr>
        <p:txBody>
          <a:bodyPr lIns="121917" tIns="60958" rIns="121917" bIns="60958">
            <a:spAutoFit/>
          </a:bodyPr>
          <a:lstStyle/>
          <a:p>
            <a:pPr algn="ctr" eaLnBrk="1" hangingPunct="1">
              <a:spcBef>
                <a:spcPct val="50000"/>
              </a:spcBef>
              <a:defRPr/>
            </a:pPr>
            <a:r>
              <a:rPr kumimoji="1" lang="zh-CN" altLang="en-US" sz="3700" b="1" dirty="0">
                <a:latin typeface="+mn-ea"/>
              </a:rPr>
              <a:t>人体实验 </a:t>
            </a:r>
            <a:endParaRPr kumimoji="1" lang="zh-CN" altLang="en-US" sz="3700" b="1" dirty="0">
              <a:latin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SLIDE.DIAGRAM" val="185936"/>
</p:tagLst>
</file>

<file path=ppt/tags/tag2.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2009256a-1ce5-4d57-972a-68fefd0a94d9"/>
</p:tagLst>
</file>

<file path=ppt/theme/theme1.xml><?xml version="1.0" encoding="utf-8"?>
<a:theme xmlns:a="http://schemas.openxmlformats.org/drawingml/2006/main" name="主题5">
  <a:themeElements>
    <a:clrScheme name="沃博联">
      <a:dk1>
        <a:srgbClr val="000000"/>
      </a:dk1>
      <a:lt1>
        <a:srgbClr val="FFFFFF"/>
      </a:lt1>
      <a:dk2>
        <a:srgbClr val="778495"/>
      </a:dk2>
      <a:lt2>
        <a:srgbClr val="F0F0F0"/>
      </a:lt2>
      <a:accent1>
        <a:srgbClr val="00C3FF"/>
      </a:accent1>
      <a:accent2>
        <a:srgbClr val="75C400"/>
      </a:accent2>
      <a:accent3>
        <a:srgbClr val="90AEDA"/>
      </a:accent3>
      <a:accent4>
        <a:srgbClr val="57AEE1"/>
      </a:accent4>
      <a:accent5>
        <a:srgbClr val="7BC2B7"/>
      </a:accent5>
      <a:accent6>
        <a:srgbClr val="3F97CA"/>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3971</Words>
  <Application>WPS 演示</Application>
  <PresentationFormat>宽屏</PresentationFormat>
  <Paragraphs>629</Paragraphs>
  <Slides>50</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50</vt:i4>
      </vt:variant>
    </vt:vector>
  </HeadingPairs>
  <TitlesOfParts>
    <vt:vector size="61" baseType="lpstr">
      <vt:lpstr>Arial</vt:lpstr>
      <vt:lpstr>宋体</vt:lpstr>
      <vt:lpstr>Wingdings</vt:lpstr>
      <vt:lpstr>Calibri</vt:lpstr>
      <vt:lpstr>微软雅黑</vt:lpstr>
      <vt:lpstr>Calibri</vt:lpstr>
      <vt:lpstr>Times New Roman</vt:lpstr>
      <vt:lpstr>Arial Unicode MS</vt:lpstr>
      <vt:lpstr>楷体_GB2312</vt:lpstr>
      <vt:lpstr>隶书</vt:lpstr>
      <vt:lpstr>主题5</vt:lpstr>
      <vt:lpstr>《生理学》</vt:lpstr>
      <vt:lpstr>PowerPoint 演示文稿</vt:lpstr>
      <vt:lpstr>一、生理学的任务和性质</vt:lpstr>
      <vt:lpstr>PowerPoint 演示文稿</vt:lpstr>
      <vt:lpstr>二、专业定位与作用</vt:lpstr>
      <vt:lpstr>PowerPoint 演示文稿</vt:lpstr>
      <vt:lpstr>三、生理学的研究方法</vt:lpstr>
      <vt:lpstr>PowerPoint 演示文稿</vt:lpstr>
      <vt:lpstr>PowerPoint 演示文稿</vt:lpstr>
      <vt:lpstr>PowerPoint 演示文稿</vt:lpstr>
      <vt:lpstr>PowerPoint 演示文稿</vt:lpstr>
      <vt:lpstr>  机体与外界环境之间不断进行物质和能量交换、实现自我更新的过程。</vt:lpstr>
      <vt:lpstr>PowerPoint 演示文稿</vt:lpstr>
      <vt:lpstr>PowerPoint 演示文稿</vt:lpstr>
      <vt:lpstr>PowerPoint 演示文稿</vt:lpstr>
      <vt:lpstr>PowerPoint 演示文稿</vt:lpstr>
      <vt:lpstr>PowerPoint 演示文稿</vt:lpstr>
      <vt:lpstr>PowerPoint 演示文稿</vt:lpstr>
      <vt:lpstr>（三）兴奋性与阈值</vt:lpstr>
      <vt:lpstr>PowerPoint 演示文稿</vt:lpstr>
      <vt:lpstr>三、适应性 </vt:lpstr>
      <vt:lpstr>四、生殖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排尿反射弧</vt:lpstr>
      <vt:lpstr>PowerPoint 演示文稿</vt:lpstr>
      <vt:lpstr>PowerPoint 演示文稿</vt:lpstr>
      <vt:lpstr>PowerPoint 演示文稿</vt:lpstr>
      <vt:lpstr>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《第一章绪论》</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小羽卒</cp:lastModifiedBy>
  <cp:revision>85</cp:revision>
  <cp:lastPrinted>2017-11-22T16:00:00Z</cp:lastPrinted>
  <dcterms:created xsi:type="dcterms:W3CDTF">2017-11-22T16:00:00Z</dcterms:created>
  <dcterms:modified xsi:type="dcterms:W3CDTF">2021-11-09T01:04:44Z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2052-11.1.0.9513</vt:lpwstr>
  </property>
</Properties>
</file>