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4"/>
  </p:notesMasterIdLst>
  <p:sldIdLst>
    <p:sldId id="280" r:id="rId2"/>
    <p:sldId id="281" r:id="rId3"/>
    <p:sldId id="282" r:id="rId4"/>
    <p:sldId id="283" r:id="rId5"/>
    <p:sldId id="284" r:id="rId6"/>
    <p:sldId id="293" r:id="rId7"/>
    <p:sldId id="294" r:id="rId8"/>
    <p:sldId id="295" r:id="rId9"/>
    <p:sldId id="296" r:id="rId10"/>
    <p:sldId id="288" r:id="rId11"/>
    <p:sldId id="381" r:id="rId12"/>
    <p:sldId id="297" r:id="rId13"/>
    <p:sldId id="654" r:id="rId14"/>
    <p:sldId id="653" r:id="rId15"/>
    <p:sldId id="298" r:id="rId16"/>
    <p:sldId id="586" r:id="rId17"/>
    <p:sldId id="382" r:id="rId18"/>
    <p:sldId id="299" r:id="rId19"/>
    <p:sldId id="301" r:id="rId20"/>
    <p:sldId id="302" r:id="rId21"/>
    <p:sldId id="303" r:id="rId22"/>
    <p:sldId id="304" r:id="rId23"/>
    <p:sldId id="305" r:id="rId24"/>
    <p:sldId id="307" r:id="rId25"/>
    <p:sldId id="383" r:id="rId26"/>
    <p:sldId id="309" r:id="rId27"/>
    <p:sldId id="310" r:id="rId28"/>
    <p:sldId id="311" r:id="rId29"/>
    <p:sldId id="312" r:id="rId30"/>
    <p:sldId id="375" r:id="rId31"/>
    <p:sldId id="313" r:id="rId32"/>
    <p:sldId id="314" r:id="rId33"/>
    <p:sldId id="315" r:id="rId34"/>
    <p:sldId id="473" r:id="rId35"/>
    <p:sldId id="316" r:id="rId36"/>
    <p:sldId id="474" r:id="rId37"/>
    <p:sldId id="317" r:id="rId38"/>
    <p:sldId id="384" r:id="rId39"/>
    <p:sldId id="475" r:id="rId40"/>
    <p:sldId id="320" r:id="rId41"/>
    <p:sldId id="321" r:id="rId42"/>
    <p:sldId id="476" r:id="rId43"/>
    <p:sldId id="477" r:id="rId44"/>
    <p:sldId id="324" r:id="rId45"/>
    <p:sldId id="480" r:id="rId46"/>
    <p:sldId id="481" r:id="rId47"/>
    <p:sldId id="326" r:id="rId48"/>
    <p:sldId id="332" r:id="rId49"/>
    <p:sldId id="333" r:id="rId50"/>
    <p:sldId id="334" r:id="rId51"/>
    <p:sldId id="335" r:id="rId52"/>
    <p:sldId id="526" r:id="rId53"/>
    <p:sldId id="337" r:id="rId54"/>
    <p:sldId id="338" r:id="rId55"/>
    <p:sldId id="376" r:id="rId56"/>
    <p:sldId id="378" r:id="rId57"/>
    <p:sldId id="560" r:id="rId58"/>
    <p:sldId id="561" r:id="rId59"/>
    <p:sldId id="343" r:id="rId60"/>
    <p:sldId id="450" r:id="rId61"/>
    <p:sldId id="379" r:id="rId62"/>
    <p:sldId id="482" r:id="rId63"/>
    <p:sldId id="348" r:id="rId64"/>
    <p:sldId id="349" r:id="rId65"/>
    <p:sldId id="351" r:id="rId66"/>
    <p:sldId id="350" r:id="rId67"/>
    <p:sldId id="352" r:id="rId68"/>
    <p:sldId id="354" r:id="rId69"/>
    <p:sldId id="353" r:id="rId70"/>
    <p:sldId id="355" r:id="rId71"/>
    <p:sldId id="356" r:id="rId72"/>
    <p:sldId id="357" r:id="rId73"/>
    <p:sldId id="358" r:id="rId74"/>
    <p:sldId id="359" r:id="rId75"/>
    <p:sldId id="360" r:id="rId76"/>
    <p:sldId id="361" r:id="rId77"/>
    <p:sldId id="362" r:id="rId78"/>
    <p:sldId id="363" r:id="rId79"/>
    <p:sldId id="372" r:id="rId80"/>
    <p:sldId id="373" r:id="rId81"/>
    <p:sldId id="374" r:id="rId82"/>
    <p:sldId id="273" r:id="rId8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BC2B7"/>
    <a:srgbClr val="57AEE1"/>
    <a:srgbClr val="90AEDA"/>
    <a:srgbClr val="75C400"/>
    <a:srgbClr val="2CCDFF"/>
    <a:srgbClr val="00C3FF"/>
    <a:srgbClr val="A5F499"/>
    <a:srgbClr val="FFD979"/>
    <a:srgbClr val="99D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835" y="72"/>
      </p:cViewPr>
      <p:guideLst>
        <p:guide orient="horz" pos="2119"/>
        <p:guide pos="3839"/>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2022/12/17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p:sp>
      <p:sp>
        <p:nvSpPr>
          <p:cNvPr id="105475" name="Rectangle 3"/>
          <p:cNvSpPr>
            <a:spLocks noGrp="1" noChangeArrowheads="1"/>
          </p:cNvSpPr>
          <p:nvPr>
            <p:ph type="body" idx="1"/>
          </p:nvPr>
        </p:nvSpPr>
        <p:spPr>
          <a:noFill/>
        </p:spPr>
        <p:txBody>
          <a:bodyPr/>
          <a:lstStyle/>
          <a:p>
            <a:r>
              <a:rPr lang="zh-CN" altLang="en-US">
                <a:latin typeface="Arial" panose="020B0604020202020204" pitchFamily="34" charset="0"/>
              </a:rPr>
              <a:t>成份输血</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幻灯片图像占位符 1"/>
          <p:cNvSpPr>
            <a:spLocks noGrp="1" noRot="1" noChangeAspect="1" noTextEdit="1"/>
          </p:cNvSpPr>
          <p:nvPr>
            <p:ph type="sldImg"/>
          </p:nvPr>
        </p:nvSpPr>
        <p:spPr/>
      </p:sp>
      <p:sp>
        <p:nvSpPr>
          <p:cNvPr id="113667" name="备注占位符 2"/>
          <p:cNvSpPr>
            <a:spLocks noGrp="1"/>
          </p:cNvSpPr>
          <p:nvPr>
            <p:ph type="body" idx="1"/>
          </p:nvPr>
        </p:nvSpPr>
        <p:spPr>
          <a:noFill/>
        </p:spPr>
        <p:txBody>
          <a:bodyPr/>
          <a:lstStyle/>
          <a:p>
            <a:r>
              <a:rPr lang="zh-CN" altLang="en-US">
                <a:latin typeface="Arial" panose="020B0604020202020204" pitchFamily="34" charset="0"/>
              </a:rPr>
              <a:t>促红细胞生成素由肾脏产生，主要能够促进骨髓红系祖细胞的增殖分化及幼红细胞的成熟，加速网织红细胞的释放。</a:t>
            </a:r>
          </a:p>
        </p:txBody>
      </p:sp>
      <p:sp>
        <p:nvSpPr>
          <p:cNvPr id="113668" name="灯片编号占位符 3"/>
          <p:cNvSpPr>
            <a:spLocks noGrp="1"/>
          </p:cNvSpPr>
          <p:nvPr>
            <p:ph type="sldNum" sz="quarter" idx="5"/>
          </p:nvPr>
        </p:nvSpPr>
        <p:spPr>
          <a:noFill/>
        </p:spPr>
        <p:txBody>
          <a:bodyPr/>
          <a:lstStyle/>
          <a:p>
            <a:fld id="{67E4E967-998B-4EA8-B184-51668EAAD297}" type="slidenum">
              <a:rPr lang="en-US" altLang="zh-CN" smtClean="0">
                <a:latin typeface="Arial" panose="020B0604020202020204" pitchFamily="34" charset="0"/>
              </a:rPr>
              <a:t>28</a:t>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幻灯片图像占位符 1"/>
          <p:cNvSpPr>
            <a:spLocks noGrp="1" noRot="1" noChangeAspect="1" noTextEdit="1"/>
          </p:cNvSpPr>
          <p:nvPr>
            <p:ph type="sldImg"/>
          </p:nvPr>
        </p:nvSpPr>
        <p:spPr/>
      </p:sp>
      <p:sp>
        <p:nvSpPr>
          <p:cNvPr id="114691" name="备注占位符 2"/>
          <p:cNvSpPr>
            <a:spLocks noGrp="1"/>
          </p:cNvSpPr>
          <p:nvPr>
            <p:ph type="body" idx="1"/>
          </p:nvPr>
        </p:nvSpPr>
        <p:spPr>
          <a:noFill/>
        </p:spPr>
        <p:txBody>
          <a:bodyPr/>
          <a:lstStyle/>
          <a:p>
            <a:r>
              <a:rPr lang="zh-CN" altLang="en-US">
                <a:latin typeface="Arial" panose="020B0604020202020204" pitchFamily="34" charset="0"/>
              </a:rPr>
              <a:t>当我们因为疾病原因缺氧，红细胞生成减少或者是血红蛋白减少时，都能刺激促红细胞生成素的合成与分泌。</a:t>
            </a:r>
          </a:p>
        </p:txBody>
      </p:sp>
      <p:sp>
        <p:nvSpPr>
          <p:cNvPr id="114692" name="灯片编号占位符 3"/>
          <p:cNvSpPr>
            <a:spLocks noGrp="1"/>
          </p:cNvSpPr>
          <p:nvPr>
            <p:ph type="sldNum" sz="quarter" idx="5"/>
          </p:nvPr>
        </p:nvSpPr>
        <p:spPr>
          <a:noFill/>
        </p:spPr>
        <p:txBody>
          <a:bodyPr/>
          <a:lstStyle/>
          <a:p>
            <a:fld id="{F9F21D7C-8AF5-46DF-9893-8B9E977E9E51}" type="slidenum">
              <a:rPr lang="en-US" altLang="zh-CN" smtClean="0">
                <a:latin typeface="Arial" panose="020B0604020202020204" pitchFamily="34" charset="0"/>
              </a:rPr>
              <a:t>29</a:t>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中性粒细胞少于</a:t>
            </a:r>
            <a:r>
              <a:rPr lang="en-US" altLang="zh-CN"/>
              <a:t>1*10</a:t>
            </a:r>
            <a:r>
              <a:rPr lang="zh-CN" altLang="en-US"/>
              <a:t>的</a:t>
            </a:r>
            <a:r>
              <a:rPr lang="en-US" altLang="zh-CN"/>
              <a:t>9</a:t>
            </a:r>
            <a:r>
              <a:rPr lang="zh-CN" altLang="en-US"/>
              <a:t>次方</a:t>
            </a:r>
            <a:r>
              <a:rPr lang="en-US" altLang="zh-CN"/>
              <a:t>,</a:t>
            </a:r>
            <a:r>
              <a:rPr lang="zh-CN" altLang="en-US"/>
              <a:t>抵抗力下降</a:t>
            </a:r>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35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幻灯片图像占位符 1"/>
          <p:cNvSpPr>
            <a:spLocks noGrp="1" noRot="1" noChangeAspect="1" noTextEdit="1"/>
          </p:cNvSpPr>
          <p:nvPr>
            <p:ph type="sldImg"/>
          </p:nvPr>
        </p:nvSpPr>
        <p:spPr/>
      </p:sp>
      <p:sp>
        <p:nvSpPr>
          <p:cNvPr id="117763" name="备注占位符 2"/>
          <p:cNvSpPr>
            <a:spLocks noGrp="1"/>
          </p:cNvSpPr>
          <p:nvPr>
            <p:ph type="body" idx="1"/>
          </p:nvPr>
        </p:nvSpPr>
        <p:spPr>
          <a:noFill/>
        </p:spPr>
        <p:txBody>
          <a:bodyPr/>
          <a:lstStyle/>
          <a:p>
            <a:r>
              <a:rPr lang="zh-CN" altLang="en-US">
                <a:latin typeface="Arial" panose="020B0604020202020204" pitchFamily="34" charset="0"/>
              </a:rPr>
              <a:t>反射</a:t>
            </a:r>
            <a:r>
              <a:rPr lang="zh-CN" altLang="en-US" i="1">
                <a:latin typeface="Arial" panose="020B0604020202020204" pitchFamily="34" charset="0"/>
              </a:rPr>
              <a:t>性收缩</a:t>
            </a:r>
            <a:r>
              <a:rPr lang="zh-CN" altLang="en-US">
                <a:latin typeface="Arial" panose="020B0604020202020204" pitchFamily="34" charset="0"/>
              </a:rPr>
              <a:t>是神经参与的神经反射调节，疼痛刺激交感神经兴奋引起全身血管收缩，第二个是局部损伤直接刺激到血管平滑肌，引起损伤部位血管直接收缩。</a:t>
            </a:r>
          </a:p>
          <a:p>
            <a:endParaRPr lang="zh-CN" altLang="en-US">
              <a:latin typeface="Arial" panose="020B0604020202020204" pitchFamily="34" charset="0"/>
            </a:endParaRPr>
          </a:p>
        </p:txBody>
      </p:sp>
      <p:sp>
        <p:nvSpPr>
          <p:cNvPr id="117764" name="灯片编号占位符 3"/>
          <p:cNvSpPr>
            <a:spLocks noGrp="1"/>
          </p:cNvSpPr>
          <p:nvPr>
            <p:ph type="sldNum" sz="quarter" idx="5"/>
          </p:nvPr>
        </p:nvSpPr>
        <p:spPr>
          <a:noFill/>
        </p:spPr>
        <p:txBody>
          <a:bodyPr/>
          <a:lstStyle/>
          <a:p>
            <a:fld id="{18841B18-A2DF-48A7-886F-408DCC033F0B}" type="slidenum">
              <a:rPr lang="en-US" altLang="zh-CN" smtClean="0">
                <a:latin typeface="Arial" panose="020B0604020202020204" pitchFamily="34" charset="0"/>
              </a:rPr>
              <a:t>44</a:t>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i="1" kern="1200">
                <a:solidFill>
                  <a:schemeClr val="tx1"/>
                </a:solidFill>
                <a:latin typeface="Arial" panose="020B0604020202020204" pitchFamily="34" charset="0"/>
                <a:ea typeface="宋体" panose="02010600030101010101" pitchFamily="2" charset="-122"/>
                <a:cs typeface="+mn-cs"/>
              </a:rPr>
              <a:t>肝脏</a:t>
            </a:r>
            <a:r>
              <a:rPr lang="zh-CN" altLang="en-US" sz="1200" kern="1200">
                <a:solidFill>
                  <a:schemeClr val="tx1"/>
                </a:solidFill>
                <a:latin typeface="Arial" panose="020B0604020202020204" pitchFamily="34" charset="0"/>
                <a:ea typeface="宋体" panose="02010600030101010101" pitchFamily="2" charset="-122"/>
                <a:cs typeface="+mn-cs"/>
              </a:rPr>
              <a:t>功能受损引起</a:t>
            </a:r>
            <a:r>
              <a:rPr lang="zh-CN" altLang="en-US" sz="1200" i="1" kern="1200">
                <a:solidFill>
                  <a:schemeClr val="tx1"/>
                </a:solidFill>
                <a:latin typeface="Arial" panose="020B0604020202020204" pitchFamily="34" charset="0"/>
                <a:ea typeface="宋体" panose="02010600030101010101" pitchFamily="2" charset="-122"/>
                <a:cs typeface="+mn-cs"/>
              </a:rPr>
              <a:t>维生素</a:t>
            </a:r>
            <a:r>
              <a:rPr lang="en-US" altLang="zh-CN" sz="1200" i="1" kern="1200">
                <a:solidFill>
                  <a:schemeClr val="tx1"/>
                </a:solidFill>
                <a:latin typeface="Arial" panose="020B0604020202020204" pitchFamily="34" charset="0"/>
                <a:ea typeface="宋体" panose="02010600030101010101" pitchFamily="2" charset="-122"/>
                <a:cs typeface="+mn-cs"/>
              </a:rPr>
              <a:t>k</a:t>
            </a:r>
            <a:r>
              <a:rPr lang="zh-CN" altLang="en-US" sz="1200" kern="1200">
                <a:solidFill>
                  <a:schemeClr val="tx1"/>
                </a:solidFill>
                <a:latin typeface="Arial" panose="020B0604020202020204" pitchFamily="34" charset="0"/>
                <a:ea typeface="宋体" panose="02010600030101010101" pitchFamily="2" charset="-122"/>
                <a:cs typeface="+mn-cs"/>
              </a:rPr>
              <a:t>摄取、吸收、代谢及利用障碍</a:t>
            </a:r>
            <a:r>
              <a:rPr lang="en-US" altLang="zh-CN" sz="1200" kern="1200">
                <a:solidFill>
                  <a:schemeClr val="tx1"/>
                </a:solidFill>
                <a:latin typeface="Arial" panose="020B0604020202020204" pitchFamily="34" charset="0"/>
                <a:ea typeface="宋体" panose="02010600030101010101" pitchFamily="2" charset="-122"/>
                <a:cs typeface="+mn-cs"/>
              </a:rPr>
              <a:t>,</a:t>
            </a:r>
            <a:r>
              <a:rPr lang="zh-CN" altLang="en-US" sz="1200" i="1" kern="1200">
                <a:solidFill>
                  <a:schemeClr val="tx1"/>
                </a:solidFill>
                <a:latin typeface="Arial" panose="020B0604020202020204" pitchFamily="34" charset="0"/>
                <a:ea typeface="宋体" panose="02010600030101010101" pitchFamily="2" charset="-122"/>
                <a:cs typeface="+mn-cs"/>
              </a:rPr>
              <a:t>肝脏</a:t>
            </a:r>
            <a:r>
              <a:rPr lang="zh-CN" altLang="en-US" sz="1200" kern="1200">
                <a:solidFill>
                  <a:schemeClr val="tx1"/>
                </a:solidFill>
                <a:latin typeface="Arial" panose="020B0604020202020204" pitchFamily="34" charset="0"/>
                <a:ea typeface="宋体" panose="02010600030101010101" pitchFamily="2" charset="-122"/>
                <a:cs typeface="+mn-cs"/>
              </a:rPr>
              <a:t>不能合成正常量</a:t>
            </a:r>
            <a:r>
              <a:rPr lang="zh-CN" altLang="en-US" sz="1200" i="1" kern="1200">
                <a:solidFill>
                  <a:schemeClr val="tx1"/>
                </a:solidFill>
                <a:latin typeface="Arial" panose="020B0604020202020204" pitchFamily="34" charset="0"/>
                <a:ea typeface="宋体" panose="02010600030101010101" pitchFamily="2" charset="-122"/>
                <a:cs typeface="+mn-cs"/>
              </a:rPr>
              <a:t>维生素</a:t>
            </a:r>
            <a:r>
              <a:rPr lang="en-US" altLang="zh-CN" sz="1200" i="1" kern="1200">
                <a:solidFill>
                  <a:schemeClr val="tx1"/>
                </a:solidFill>
                <a:latin typeface="Arial" panose="020B0604020202020204" pitchFamily="34" charset="0"/>
                <a:ea typeface="宋体" panose="02010600030101010101" pitchFamily="2" charset="-122"/>
                <a:cs typeface="+mn-cs"/>
              </a:rPr>
              <a:t>k</a:t>
            </a:r>
            <a:r>
              <a:rPr lang="zh-CN" altLang="en-US" sz="1200" kern="1200">
                <a:solidFill>
                  <a:schemeClr val="tx1"/>
                </a:solidFill>
                <a:latin typeface="Arial" panose="020B0604020202020204" pitchFamily="34" charset="0"/>
                <a:ea typeface="宋体" panose="02010600030101010101" pitchFamily="2" charset="-122"/>
                <a:cs typeface="+mn-cs"/>
              </a:rPr>
              <a:t>依赖性凝血因子</a:t>
            </a:r>
            <a:r>
              <a:rPr lang="en-US" altLang="zh-CN" sz="1200" kern="1200">
                <a:solidFill>
                  <a:schemeClr val="tx1"/>
                </a:solidFill>
                <a:latin typeface="Arial" panose="020B0604020202020204" pitchFamily="34" charset="0"/>
                <a:ea typeface="宋体" panose="02010600030101010101" pitchFamily="2" charset="-122"/>
                <a:cs typeface="+mn-cs"/>
              </a:rPr>
              <a:t>.</a:t>
            </a:r>
            <a:endParaRPr lang="zh-CN" altLang="en-US"/>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49</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凝血酶原激活物</a:t>
            </a:r>
            <a:r>
              <a:rPr lang="en-US" altLang="zh-CN"/>
              <a:t>:V X PL3</a:t>
            </a:r>
            <a:r>
              <a:rPr lang="en-US" altLang="zh-CN" baseline="0"/>
              <a:t> CA</a:t>
            </a:r>
            <a:endParaRPr lang="zh-CN" altLang="en-US"/>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50</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幻灯片图像占位符 1"/>
          <p:cNvSpPr>
            <a:spLocks noGrp="1" noRot="1" noChangeAspect="1" noTextEdit="1"/>
          </p:cNvSpPr>
          <p:nvPr>
            <p:ph type="sldImg"/>
          </p:nvPr>
        </p:nvSpPr>
        <p:spPr/>
      </p:sp>
      <p:sp>
        <p:nvSpPr>
          <p:cNvPr id="118787" name="备注占位符 2"/>
          <p:cNvSpPr>
            <a:spLocks noGrp="1"/>
          </p:cNvSpPr>
          <p:nvPr>
            <p:ph type="body" idx="1"/>
          </p:nvPr>
        </p:nvSpPr>
        <p:spPr>
          <a:noFill/>
        </p:spPr>
        <p:txBody>
          <a:bodyPr/>
          <a:lstStyle/>
          <a:p>
            <a:r>
              <a:rPr lang="zh-CN" altLang="en-US">
                <a:latin typeface="Arial" panose="020B0604020202020204" pitchFamily="34" charset="0"/>
              </a:rPr>
              <a:t>根据凝血酶原激活物的形成的途径不一样，凝血途径分为内源性凝血途径和外源性凝血途径。内源性凝血途径指的是参与凝血的因子全部来自于血液，由因子</a:t>
            </a:r>
            <a:r>
              <a:rPr lang="en-US" altLang="zh-CN">
                <a:latin typeface="Arial" panose="020B0604020202020204" pitchFamily="34" charset="0"/>
              </a:rPr>
              <a:t>12</a:t>
            </a:r>
            <a:r>
              <a:rPr lang="zh-CN" altLang="en-US">
                <a:latin typeface="Arial" panose="020B0604020202020204" pitchFamily="34" charset="0"/>
              </a:rPr>
              <a:t>启动。因此，因子</a:t>
            </a:r>
            <a:r>
              <a:rPr lang="en-US" altLang="zh-CN">
                <a:latin typeface="Arial" panose="020B0604020202020204" pitchFamily="34" charset="0"/>
              </a:rPr>
              <a:t>12</a:t>
            </a:r>
            <a:r>
              <a:rPr lang="zh-CN" altLang="en-US">
                <a:latin typeface="Arial" panose="020B0604020202020204" pitchFamily="34" charset="0"/>
              </a:rPr>
              <a:t>也叫接触因子。因为这个因子只要一接触异物的表面如玻璃，刀片、胶原纤维之类就被启动。外源性凝血途径是由血液之外的组织因子与血液接触而启动的。</a:t>
            </a:r>
            <a:endParaRPr lang="en-US" altLang="zh-CN">
              <a:latin typeface="Arial" panose="020B0604020202020204" pitchFamily="34" charset="0"/>
            </a:endParaRPr>
          </a:p>
          <a:p>
            <a:r>
              <a:rPr lang="en-US" altLang="zh-CN">
                <a:latin typeface="Arial" panose="020B0604020202020204" pitchFamily="34" charset="0"/>
              </a:rPr>
              <a:t>PL=</a:t>
            </a:r>
            <a:r>
              <a:rPr lang="zh-CN" altLang="en-US">
                <a:latin typeface="Arial" panose="020B0604020202020204" pitchFamily="34" charset="0"/>
              </a:rPr>
              <a:t>血小板磷脂</a:t>
            </a:r>
            <a:r>
              <a:rPr lang="en-US" altLang="zh-CN">
                <a:latin typeface="Arial" panose="020B0604020202020204" pitchFamily="34" charset="0"/>
              </a:rPr>
              <a:t>.</a:t>
            </a:r>
            <a:endParaRPr lang="zh-CN" altLang="en-US">
              <a:latin typeface="Arial" panose="020B0604020202020204" pitchFamily="34" charset="0"/>
            </a:endParaRPr>
          </a:p>
        </p:txBody>
      </p:sp>
      <p:sp>
        <p:nvSpPr>
          <p:cNvPr id="118788" name="灯片编号占位符 3"/>
          <p:cNvSpPr>
            <a:spLocks noGrp="1"/>
          </p:cNvSpPr>
          <p:nvPr>
            <p:ph type="sldNum" sz="quarter" idx="5"/>
          </p:nvPr>
        </p:nvSpPr>
        <p:spPr>
          <a:noFill/>
        </p:spPr>
        <p:txBody>
          <a:bodyPr/>
          <a:lstStyle/>
          <a:p>
            <a:fld id="{CBCD7E3D-336A-4296-BD0D-2B47955B9375}" type="slidenum">
              <a:rPr lang="en-US" altLang="zh-CN" smtClean="0">
                <a:latin typeface="Arial" panose="020B0604020202020204" pitchFamily="34" charset="0"/>
              </a:rPr>
              <a:t>51</a:t>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53</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a:t>X-XA</a:t>
            </a:r>
            <a:r>
              <a:rPr lang="zh-CN" altLang="en-US"/>
              <a:t>需要</a:t>
            </a:r>
            <a:r>
              <a:rPr lang="en-US" altLang="zh-CN"/>
              <a:t>FVIII</a:t>
            </a:r>
            <a:r>
              <a:rPr lang="zh-CN" altLang="en-US"/>
              <a:t>复合物</a:t>
            </a:r>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54</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TextEdit="1"/>
          </p:cNvSpPr>
          <p:nvPr>
            <p:ph type="sldImg"/>
          </p:nvPr>
        </p:nvSpPr>
        <p:spPr/>
      </p:sp>
      <p:sp>
        <p:nvSpPr>
          <p:cNvPr id="121859" name="备注占位符 2"/>
          <p:cNvSpPr>
            <a:spLocks noGrp="1"/>
          </p:cNvSpPr>
          <p:nvPr>
            <p:ph type="body" idx="1"/>
          </p:nvPr>
        </p:nvSpPr>
        <p:spPr>
          <a:noFill/>
        </p:spPr>
        <p:txBody>
          <a:bodyPr/>
          <a:lstStyle/>
          <a:p>
            <a:r>
              <a:rPr lang="zh-CN" altLang="en-US">
                <a:latin typeface="Arial" panose="020B0604020202020204" pitchFamily="34" charset="0"/>
              </a:rPr>
              <a:t>视频</a:t>
            </a:r>
          </a:p>
        </p:txBody>
      </p:sp>
      <p:sp>
        <p:nvSpPr>
          <p:cNvPr id="121860" name="灯片编号占位符 3"/>
          <p:cNvSpPr>
            <a:spLocks noGrp="1"/>
          </p:cNvSpPr>
          <p:nvPr>
            <p:ph type="sldNum" sz="quarter" idx="5"/>
          </p:nvPr>
        </p:nvSpPr>
        <p:spPr>
          <a:noFill/>
        </p:spPr>
        <p:txBody>
          <a:bodyPr/>
          <a:lstStyle/>
          <a:p>
            <a:fld id="{EBA9314C-B8DB-40F7-A845-D2117BEED29B}" type="slidenum">
              <a:rPr lang="en-US" altLang="zh-CN" smtClean="0">
                <a:latin typeface="Arial" panose="020B0604020202020204" pitchFamily="34" charset="0"/>
              </a:rPr>
              <a:t>65</a:t>
            </a:fld>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p:sp>
      <p:sp>
        <p:nvSpPr>
          <p:cNvPr id="109571" name="Rectangle 3"/>
          <p:cNvSpPr>
            <a:spLocks noGrp="1" noChangeArrowheads="1"/>
          </p:cNvSpPr>
          <p:nvPr>
            <p:ph type="body" idx="1"/>
          </p:nvPr>
        </p:nvSpPr>
        <p:spPr>
          <a:noFill/>
        </p:spPr>
        <p:txBody>
          <a:bodyPr/>
          <a:lstStyle/>
          <a:p>
            <a:pPr eaLnBrk="1" hangingPunct="1">
              <a:spcBef>
                <a:spcPct val="0"/>
              </a:spcBef>
              <a:buFont typeface="Wingdings" panose="05000000000000000000" pitchFamily="2" charset="2"/>
              <a:buNone/>
            </a:pPr>
            <a:r>
              <a:rPr lang="zh-CN" altLang="en-US" b="1">
                <a:latin typeface="华文中宋" panose="02010600040101010101" pitchFamily="2" charset="-122"/>
                <a:ea typeface="华文中宋" panose="02010600040101010101" pitchFamily="2" charset="-122"/>
              </a:rPr>
              <a:t>⑵ 渗透压：溶液吸引和保留水的能力或压力 </a:t>
            </a:r>
          </a:p>
          <a:p>
            <a:pPr eaLnBrk="1" hangingPunct="1">
              <a:spcBef>
                <a:spcPct val="0"/>
              </a:spcBef>
              <a:buFont typeface="Wingdings" panose="05000000000000000000" pitchFamily="2" charset="2"/>
              <a:buNone/>
            </a:pPr>
            <a:r>
              <a:rPr lang="zh-CN" altLang="en-US" b="1">
                <a:latin typeface="华文中宋" panose="02010600040101010101" pitchFamily="2" charset="-122"/>
                <a:ea typeface="华文中宋" panose="02010600040101010101" pitchFamily="2" charset="-122"/>
              </a:rPr>
              <a:t> ⑶ 渗透压</a:t>
            </a:r>
            <a:r>
              <a:rPr lang="en-US" altLang="zh-CN" b="1">
                <a:latin typeface="华文中宋" panose="02010600040101010101" pitchFamily="2" charset="-122"/>
                <a:ea typeface="华文中宋" panose="02010600040101010101" pitchFamily="2" charset="-122"/>
              </a:rPr>
              <a:t>π</a:t>
            </a:r>
            <a:r>
              <a:rPr lang="zh-CN" altLang="en-US" b="1">
                <a:latin typeface="华文中宋" panose="02010600040101010101" pitchFamily="2" charset="-122"/>
                <a:ea typeface="华文中宋" panose="02010600040101010101" pitchFamily="2" charset="-122"/>
              </a:rPr>
              <a:t>＝</a:t>
            </a:r>
            <a:r>
              <a:rPr lang="en-US" altLang="zh-CN" b="1" i="1">
                <a:latin typeface="华文中宋" panose="02010600040101010101" pitchFamily="2" charset="-122"/>
                <a:ea typeface="华文中宋" panose="02010600040101010101" pitchFamily="2" charset="-122"/>
              </a:rPr>
              <a:t>ic</a:t>
            </a:r>
            <a:r>
              <a:rPr lang="en-US" altLang="zh-CN" sz="800" b="1" i="1">
                <a:latin typeface="华文中宋" panose="02010600040101010101" pitchFamily="2" charset="-122"/>
                <a:ea typeface="华文中宋" panose="02010600040101010101" pitchFamily="2" charset="-122"/>
              </a:rPr>
              <a:t> </a:t>
            </a:r>
            <a:r>
              <a:rPr lang="en-US" altLang="zh-CN" b="1">
                <a:latin typeface="华文中宋" panose="02010600040101010101" pitchFamily="2" charset="-122"/>
                <a:ea typeface="华文中宋" panose="02010600040101010101" pitchFamily="2" charset="-122"/>
              </a:rPr>
              <a:t>RT∝</a:t>
            </a:r>
            <a:r>
              <a:rPr lang="zh-CN" altLang="en-US" b="1">
                <a:latin typeface="华文中宋" panose="02010600040101010101" pitchFamily="2" charset="-122"/>
                <a:ea typeface="华文中宋" panose="02010600040101010101" pitchFamily="2" charset="-122"/>
              </a:rPr>
              <a:t>溶液颗粒数 </a:t>
            </a:r>
          </a:p>
          <a:p>
            <a:pPr eaLnBrk="1" hangingPunct="1">
              <a:spcBef>
                <a:spcPct val="0"/>
              </a:spcBef>
              <a:buFont typeface="Wingdings" panose="05000000000000000000" pitchFamily="2" charset="2"/>
              <a:buNone/>
            </a:pPr>
            <a:r>
              <a:rPr lang="zh-CN" altLang="en-US" b="1">
                <a:latin typeface="华文中宋" panose="02010600040101010101" pitchFamily="2" charset="-122"/>
                <a:ea typeface="华文中宋" panose="02010600040101010101" pitchFamily="2" charset="-122"/>
              </a:rPr>
              <a:t> ⑷ 单位</a:t>
            </a:r>
            <a:r>
              <a:rPr lang="en-US" altLang="zh-CN" b="1">
                <a:latin typeface="华文中宋" panose="02010600040101010101" pitchFamily="2" charset="-122"/>
                <a:ea typeface="华文中宋" panose="02010600040101010101" pitchFamily="2" charset="-122"/>
              </a:rPr>
              <a:t>:</a:t>
            </a:r>
            <a:r>
              <a:rPr lang="en-US" altLang="zh-CN" sz="1000" b="1">
                <a:latin typeface="华文中宋" panose="02010600040101010101" pitchFamily="2" charset="-122"/>
                <a:ea typeface="华文中宋" panose="02010600040101010101" pitchFamily="2" charset="-122"/>
              </a:rPr>
              <a:t>1mmol/L</a:t>
            </a:r>
            <a:r>
              <a:rPr lang="zh-CN" altLang="en-US" sz="1000" b="1">
                <a:latin typeface="华文中宋" panose="02010600040101010101" pitchFamily="2" charset="-122"/>
                <a:ea typeface="华文中宋" panose="02010600040101010101" pitchFamily="2" charset="-122"/>
              </a:rPr>
              <a:t>＝</a:t>
            </a:r>
            <a:r>
              <a:rPr lang="en-US" altLang="zh-CN" sz="1000" b="1">
                <a:latin typeface="华文中宋" panose="02010600040101010101" pitchFamily="2" charset="-122"/>
                <a:ea typeface="华文中宋" panose="02010600040101010101" pitchFamily="2" charset="-122"/>
              </a:rPr>
              <a:t>1mOsm/kgH</a:t>
            </a:r>
            <a:r>
              <a:rPr lang="en-US" altLang="zh-CN" sz="1000" b="1" baseline="-25000">
                <a:latin typeface="华文中宋" panose="02010600040101010101" pitchFamily="2" charset="-122"/>
                <a:ea typeface="华文中宋" panose="02010600040101010101" pitchFamily="2" charset="-122"/>
              </a:rPr>
              <a:t>2</a:t>
            </a:r>
            <a:r>
              <a:rPr lang="en-US" altLang="zh-CN" sz="1000" b="1">
                <a:latin typeface="华文中宋" panose="02010600040101010101" pitchFamily="2" charset="-122"/>
                <a:ea typeface="华文中宋" panose="02010600040101010101" pitchFamily="2" charset="-122"/>
              </a:rPr>
              <a:t>O</a:t>
            </a:r>
            <a:r>
              <a:rPr lang="zh-CN" altLang="en-US" sz="1000" b="1">
                <a:latin typeface="华文中宋" panose="02010600040101010101" pitchFamily="2" charset="-122"/>
                <a:ea typeface="华文中宋" panose="02010600040101010101" pitchFamily="2" charset="-122"/>
              </a:rPr>
              <a:t>＝</a:t>
            </a:r>
            <a:r>
              <a:rPr lang="en-US" altLang="zh-CN" sz="1000" b="1">
                <a:latin typeface="华文中宋" panose="02010600040101010101" pitchFamily="2" charset="-122"/>
                <a:ea typeface="华文中宋" panose="02010600040101010101" pitchFamily="2" charset="-122"/>
              </a:rPr>
              <a:t>19.3 mmHg</a:t>
            </a:r>
            <a:r>
              <a:rPr lang="zh-CN" altLang="en-US" sz="1000" b="1">
                <a:latin typeface="华文中宋" panose="02010600040101010101" pitchFamily="2" charset="-122"/>
                <a:ea typeface="华文中宋" panose="02010600040101010101" pitchFamily="2" charset="-122"/>
              </a:rPr>
              <a:t>＝</a:t>
            </a:r>
            <a:r>
              <a:rPr lang="en-US" altLang="zh-CN" sz="1000" b="1">
                <a:latin typeface="华文中宋" panose="02010600040101010101" pitchFamily="2" charset="-122"/>
                <a:ea typeface="华文中宋" panose="02010600040101010101" pitchFamily="2" charset="-122"/>
              </a:rPr>
              <a:t>2.58 kPa</a:t>
            </a:r>
          </a:p>
          <a:p>
            <a:r>
              <a:rPr lang="zh-CN" altLang="en-US">
                <a:latin typeface="Arial" panose="020B0604020202020204" pitchFamily="34" charset="0"/>
              </a:rPr>
              <a:t>血浆渗透压主要由什么渗透压构成，晶体还是胶体？为什么？</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p:sp>
      <p:sp>
        <p:nvSpPr>
          <p:cNvPr id="122883" name="Rectangle 3"/>
          <p:cNvSpPr>
            <a:spLocks noGrp="1" noChangeArrowheads="1"/>
          </p:cNvSpPr>
          <p:nvPr>
            <p:ph type="body" idx="1"/>
          </p:nvPr>
        </p:nvSpPr>
        <p:spPr>
          <a:xfrm>
            <a:off x="914400" y="4343400"/>
            <a:ext cx="5029200" cy="4114800"/>
          </a:xfrm>
          <a:noFill/>
        </p:spPr>
        <p:txBody>
          <a:bodyPr/>
          <a:lstStyle/>
          <a:p>
            <a:endParaRPr lang="zh-C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幻灯片图像占位符 1"/>
          <p:cNvSpPr>
            <a:spLocks noGrp="1" noRot="1" noChangeAspect="1" noTextEdit="1"/>
          </p:cNvSpPr>
          <p:nvPr>
            <p:ph type="sldImg"/>
          </p:nvPr>
        </p:nvSpPr>
        <p:spPr/>
      </p:sp>
      <p:sp>
        <p:nvSpPr>
          <p:cNvPr id="110595" name="备注占位符 2"/>
          <p:cNvSpPr>
            <a:spLocks noGrp="1"/>
          </p:cNvSpPr>
          <p:nvPr>
            <p:ph type="body" idx="1"/>
          </p:nvPr>
        </p:nvSpPr>
        <p:spPr>
          <a:noFill/>
        </p:spPr>
        <p:txBody>
          <a:bodyPr/>
          <a:lstStyle/>
          <a:p>
            <a:r>
              <a:rPr lang="zh-CN" altLang="en-US">
                <a:latin typeface="Arial" panose="020B0604020202020204" pitchFamily="34" charset="0"/>
              </a:rPr>
              <a:t>如先天性乳糖不耐受症</a:t>
            </a:r>
            <a:r>
              <a:rPr lang="en-US" altLang="zh-CN">
                <a:latin typeface="Arial" panose="020B0604020202020204" pitchFamily="34" charset="0"/>
              </a:rPr>
              <a:t>=</a:t>
            </a:r>
            <a:endParaRPr lang="zh-CN" altLang="en-US">
              <a:latin typeface="Arial" panose="020B0604020202020204" pitchFamily="34" charset="0"/>
            </a:endParaRPr>
          </a:p>
        </p:txBody>
      </p:sp>
      <p:sp>
        <p:nvSpPr>
          <p:cNvPr id="110596" name="灯片编号占位符 3"/>
          <p:cNvSpPr>
            <a:spLocks noGrp="1"/>
          </p:cNvSpPr>
          <p:nvPr>
            <p:ph type="sldNum" sz="quarter" idx="5"/>
          </p:nvPr>
        </p:nvSpPr>
        <p:spPr>
          <a:noFill/>
        </p:spPr>
        <p:txBody>
          <a:bodyPr/>
          <a:lstStyle/>
          <a:p>
            <a:fld id="{343211B1-294E-4D1E-B651-5C80BE72F4F9}" type="slidenum">
              <a:rPr lang="en-US" altLang="zh-CN" smtClean="0">
                <a:latin typeface="Arial" panose="020B0604020202020204" pitchFamily="34" charset="0"/>
              </a:rPr>
              <a:t>8</a:t>
            </a:fld>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12</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13</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14</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p:sp>
      <p:sp>
        <p:nvSpPr>
          <p:cNvPr id="111619" name="Rectangle 3"/>
          <p:cNvSpPr>
            <a:spLocks noGrp="1" noChangeArrowheads="1"/>
          </p:cNvSpPr>
          <p:nvPr>
            <p:ph type="body" idx="1"/>
          </p:nvPr>
        </p:nvSpPr>
        <p:spPr>
          <a:noFill/>
        </p:spPr>
        <p:txBody>
          <a:bodyPr/>
          <a:lstStyle/>
          <a:p>
            <a:r>
              <a:rPr lang="zh-CN" altLang="en-US">
                <a:latin typeface="Arial" panose="020B0604020202020204" pitchFamily="34" charset="0"/>
              </a:rPr>
              <a:t>临床上输液时液体的渗透压是如何考虑的？</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p:sp>
      <p:sp>
        <p:nvSpPr>
          <p:cNvPr id="112643" name="Rectangle 3"/>
          <p:cNvSpPr>
            <a:spLocks noGrp="1" noChangeArrowheads="1"/>
          </p:cNvSpPr>
          <p:nvPr>
            <p:ph type="body" idx="1"/>
          </p:nvPr>
        </p:nvSpPr>
        <p:spPr>
          <a:noFill/>
        </p:spPr>
        <p:txBody>
          <a:bodyPr/>
          <a:lstStyle/>
          <a:p>
            <a:r>
              <a:rPr lang="zh-CN" altLang="en-US" i="1" u="sng">
                <a:latin typeface="Arial" panose="020B0604020202020204" pitchFamily="34" charset="0"/>
              </a:rPr>
              <a:t>血沉高的原因</a:t>
            </a:r>
            <a:r>
              <a:rPr lang="zh-CN" altLang="en-US">
                <a:latin typeface="Arial" panose="020B0604020202020204" pitchFamily="34" charset="0"/>
              </a:rPr>
              <a:t>有很多，比如发烧，应急状态，或者感冒，感染，自身免疫疾病等均可以升高。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a:t>HB=</a:t>
            </a:r>
            <a:r>
              <a:rPr lang="zh-CN" altLang="en-US"/>
              <a:t>血红蛋白</a:t>
            </a:r>
            <a:r>
              <a:rPr lang="en-US" altLang="zh-CN"/>
              <a:t>=</a:t>
            </a:r>
            <a:r>
              <a:rPr lang="zh-CN" altLang="en-US"/>
              <a:t>蛋白质</a:t>
            </a:r>
            <a:r>
              <a:rPr lang="en-US" altLang="zh-CN"/>
              <a:t>+</a:t>
            </a:r>
            <a:r>
              <a:rPr lang="zh-CN" altLang="en-US"/>
              <a:t>铁质</a:t>
            </a:r>
          </a:p>
        </p:txBody>
      </p:sp>
      <p:sp>
        <p:nvSpPr>
          <p:cNvPr id="4" name="灯片编号占位符 3"/>
          <p:cNvSpPr>
            <a:spLocks noGrp="1"/>
          </p:cNvSpPr>
          <p:nvPr>
            <p:ph type="sldNum" sz="quarter" idx="10"/>
          </p:nvPr>
        </p:nvSpPr>
        <p:spPr/>
        <p:txBody>
          <a:bodyPr/>
          <a:lstStyle/>
          <a:p>
            <a:pPr>
              <a:defRPr/>
            </a:pPr>
            <a:fld id="{60F8E1B4-B39C-4BC0-8CD6-B57F315E66C0}" type="slidenum">
              <a:rPr lang="en-US" altLang="zh-CN" smtClean="0"/>
              <a:t>27</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封面页类型2">
    <p:spTree>
      <p:nvGrpSpPr>
        <p:cNvPr id="1" name=""/>
        <p:cNvGrpSpPr/>
        <p:nvPr/>
      </p:nvGrpSpPr>
      <p:grpSpPr>
        <a:xfrm>
          <a:off x="0" y="0"/>
          <a:ext cx="0" cy="0"/>
          <a:chOff x="0" y="0"/>
          <a:chExt cx="0" cy="0"/>
        </a:xfrm>
      </p:grpSpPr>
      <p:grpSp>
        <p:nvGrpSpPr>
          <p:cNvPr id="29" name="组合 28"/>
          <p:cNvGrpSpPr/>
          <p:nvPr userDrawn="1"/>
        </p:nvGrpSpPr>
        <p:grpSpPr>
          <a:xfrm>
            <a:off x="0" y="15562"/>
            <a:ext cx="12192000" cy="6858000"/>
            <a:chOff x="0" y="0"/>
            <a:chExt cx="12192000" cy="6858000"/>
          </a:xfrm>
        </p:grpSpPr>
        <p:sp>
          <p:nvSpPr>
            <p:cNvPr id="5" name="矩形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6365875" y="1066800"/>
              <a:ext cx="3219450" cy="321945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1431925" y="9525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任意多边形: 形状 20"/>
            <p:cNvSpPr/>
            <p:nvPr userDrawn="1"/>
          </p:nvSpPr>
          <p:spPr>
            <a:xfrm>
              <a:off x="39659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 name="任意多边形: 形状 26"/>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2" name="任意多边形: 形状 31"/>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8" name="椭圆 37"/>
            <p:cNvSpPr/>
            <p:nvPr userDrawn="1"/>
          </p:nvSpPr>
          <p:spPr>
            <a:xfrm rot="20486327">
              <a:off x="5394325" y="35433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9" name="椭圆 38"/>
            <p:cNvSpPr/>
            <p:nvPr userDrawn="1"/>
          </p:nvSpPr>
          <p:spPr>
            <a:xfrm rot="20486327">
              <a:off x="9947665" y="1843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椭圆 39"/>
            <p:cNvSpPr/>
            <p:nvPr userDrawn="1"/>
          </p:nvSpPr>
          <p:spPr>
            <a:xfrm rot="1973762">
              <a:off x="8823714" y="49849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
        <p:nvSpPr>
          <p:cNvPr id="9801" name="副标题 2"/>
          <p:cNvSpPr>
            <a:spLocks noGrp="1"/>
          </p:cNvSpPr>
          <p:nvPr userDrawn="1">
            <p:ph type="subTitle" idx="1"/>
          </p:nvPr>
        </p:nvSpPr>
        <p:spPr>
          <a:xfrm>
            <a:off x="3929087" y="3082164"/>
            <a:ext cx="5093834" cy="558799"/>
          </a:xfrm>
        </p:spPr>
        <p:txBody>
          <a:bodyPr anchor="ctr">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12" name="文本占位符 13"/>
          <p:cNvSpPr>
            <a:spLocks noGrp="1"/>
          </p:cNvSpPr>
          <p:nvPr userDrawn="1">
            <p:ph type="body" sz="quarter" idx="10" hasCustomPrompt="1"/>
          </p:nvPr>
        </p:nvSpPr>
        <p:spPr>
          <a:xfrm>
            <a:off x="3929087" y="4071645"/>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署名</a:t>
            </a:r>
          </a:p>
        </p:txBody>
      </p:sp>
      <p:sp>
        <p:nvSpPr>
          <p:cNvPr id="13" name="文本占位符 13"/>
          <p:cNvSpPr>
            <a:spLocks noGrp="1"/>
          </p:cNvSpPr>
          <p:nvPr userDrawn="1">
            <p:ph type="body" sz="quarter" idx="11" hasCustomPrompt="1"/>
          </p:nvPr>
        </p:nvSpPr>
        <p:spPr>
          <a:xfrm>
            <a:off x="3929087" y="4560762"/>
            <a:ext cx="5093834" cy="428596"/>
          </a:xfrm>
        </p:spPr>
        <p:txBody>
          <a:bodyPr anchor="ctr">
            <a:noAutofit/>
          </a:bodyPr>
          <a:lstStyle>
            <a:lvl1pPr marL="0" indent="0" algn="ctr">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日期</a:t>
            </a:r>
          </a:p>
        </p:txBody>
      </p:sp>
      <p:sp>
        <p:nvSpPr>
          <p:cNvPr id="9802" name="标题 1"/>
          <p:cNvSpPr>
            <a:spLocks noGrp="1"/>
          </p:cNvSpPr>
          <p:nvPr userDrawn="1">
            <p:ph type="ctrTitle"/>
          </p:nvPr>
        </p:nvSpPr>
        <p:spPr>
          <a:xfrm>
            <a:off x="3929087" y="2231627"/>
            <a:ext cx="5093834" cy="698591"/>
          </a:xfrm>
        </p:spPr>
        <p:txBody>
          <a:bodyPr anchor="ctr">
            <a:normAutofit/>
          </a:bodyPr>
          <a:lstStyle>
            <a:lvl1pPr algn="ctr">
              <a:defRPr sz="4000">
                <a:solidFill>
                  <a:schemeClr val="tx1"/>
                </a:solidFill>
              </a:defRPr>
            </a:lvl1pPr>
          </a:lstStyle>
          <a:p>
            <a:endParaRPr lang="zh-CN" altLang="en-US" dirty="0"/>
          </a:p>
        </p:txBody>
      </p:sp>
      <p:pic>
        <p:nvPicPr>
          <p:cNvPr id="18" name="图片 17"/>
          <p:cNvPicPr>
            <a:picLocks noChangeAspect="1"/>
          </p:cNvPicPr>
          <p:nvPr userDrawn="1"/>
        </p:nvPicPr>
        <p:blipFill rotWithShape="1">
          <a:blip r:embed="rId2" cstate="print"/>
          <a:srcRect r="10435" b="15824"/>
          <a:stretch>
            <a:fillRect/>
          </a:stretch>
        </p:blipFill>
        <p:spPr>
          <a:xfrm>
            <a:off x="5149137" y="1113865"/>
            <a:ext cx="2653735" cy="85701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页类型1">
    <p:spTree>
      <p:nvGrpSpPr>
        <p:cNvPr id="1" name=""/>
        <p:cNvGrpSpPr/>
        <p:nvPr/>
      </p:nvGrpSpPr>
      <p:grpSpPr>
        <a:xfrm>
          <a:off x="0" y="0"/>
          <a:ext cx="0" cy="0"/>
          <a:chOff x="0" y="0"/>
          <a:chExt cx="0" cy="0"/>
        </a:xfrm>
      </p:grpSpPr>
      <p:sp>
        <p:nvSpPr>
          <p:cNvPr id="9" name="椭圆 8"/>
          <p:cNvSpPr/>
          <p:nvPr userDrawn="1"/>
        </p:nvSpPr>
        <p:spPr>
          <a:xfrm>
            <a:off x="0" y="464820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任意多边形: 形状 12"/>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任意多边形: 形状 13"/>
          <p:cNvSpPr/>
          <p:nvPr userDrawn="1"/>
        </p:nvSpPr>
        <p:spPr>
          <a:xfrm>
            <a:off x="10636624" y="551329"/>
            <a:ext cx="1555376" cy="6306671"/>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hasCustomPrompt="1"/>
          </p:nvPr>
        </p:nvSpPr>
        <p:spPr>
          <a:xfrm>
            <a:off x="3667225" y="2533650"/>
            <a:ext cx="5506959" cy="656792"/>
          </a:xfrm>
        </p:spPr>
        <p:txBody>
          <a:bodyPr anchor="b">
            <a:normAutofit/>
          </a:bodyPr>
          <a:lstStyle>
            <a:lvl1pPr algn="ctr">
              <a:defRPr sz="32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3678770" y="3311091"/>
            <a:ext cx="5506959" cy="933258"/>
          </a:xfrm>
        </p:spPr>
        <p:txBody>
          <a:bodyPr anchor="t">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pic>
        <p:nvPicPr>
          <p:cNvPr id="10" name="图片 9"/>
          <p:cNvPicPr>
            <a:picLocks noChangeAspect="1"/>
          </p:cNvPicPr>
          <p:nvPr userDrawn="1"/>
        </p:nvPicPr>
        <p:blipFill rotWithShape="1">
          <a:blip r:embed="rId2" cstate="print"/>
          <a:srcRect r="10435" b="15824"/>
          <a:stretch>
            <a:fillRect/>
          </a:stretch>
        </p:blipFill>
        <p:spPr>
          <a:xfrm>
            <a:off x="10599403" y="44717"/>
            <a:ext cx="1460420" cy="47163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页脚占位符 6"/>
          <p:cNvSpPr>
            <a:spLocks noGrp="1"/>
          </p:cNvSpPr>
          <p:nvPr>
            <p:ph type="ftr" sz="quarter" idx="11"/>
          </p:nvPr>
        </p:nvSpPr>
        <p:spPr>
          <a:xfrm>
            <a:off x="669924" y="6471469"/>
            <a:ext cx="4140201" cy="206381"/>
          </a:xfrm>
        </p:spPr>
        <p:txBody>
          <a:bodyPr/>
          <a:lstStyle/>
          <a:p>
            <a:r>
              <a:rPr lang="zh-CN" altLang="en-US" dirty="0"/>
              <a:t>请修改这里的课程名称</a:t>
            </a:r>
          </a:p>
        </p:txBody>
      </p:sp>
      <p:sp>
        <p:nvSpPr>
          <p:cNvPr id="12"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normAutofit/>
          </a:bodyPr>
          <a:lstStyle>
            <a:lvl1pPr>
              <a:defRPr sz="3600"/>
            </a:lvl1pPr>
          </a:lstStyle>
          <a:p>
            <a:r>
              <a:rPr lang="zh-CN" altLang="en-US" dirty="0"/>
              <a:t>单击此处编辑母版标题样式</a:t>
            </a:r>
          </a:p>
        </p:txBody>
      </p:sp>
      <p:sp>
        <p:nvSpPr>
          <p:cNvPr id="10" name="页脚占位符 6"/>
          <p:cNvSpPr>
            <a:spLocks noGrp="1"/>
          </p:cNvSpPr>
          <p:nvPr>
            <p:ph type="ftr" sz="quarter" idx="11"/>
          </p:nvPr>
        </p:nvSpPr>
        <p:spPr>
          <a:xfrm>
            <a:off x="669924" y="6471469"/>
            <a:ext cx="4140201" cy="206381"/>
          </a:xfrm>
        </p:spPr>
        <p:txBody>
          <a:bodyPr/>
          <a:lstStyle/>
          <a:p>
            <a:r>
              <a:rPr lang="zh-CN" altLang="en-US" dirty="0"/>
              <a:t>请修改这里的课程名称</a:t>
            </a:r>
          </a:p>
        </p:txBody>
      </p:sp>
      <p:sp>
        <p:nvSpPr>
          <p:cNvPr id="11" name="灯片编号占位符 7"/>
          <p:cNvSpPr>
            <a:spLocks noGrp="1"/>
          </p:cNvSpPr>
          <p:nvPr>
            <p:ph type="sldNum" sz="quarter" idx="12"/>
          </p:nvPr>
        </p:nvSpPr>
        <p:spPr>
          <a:xfrm>
            <a:off x="8610599" y="6471469"/>
            <a:ext cx="2246698" cy="206381"/>
          </a:xfrm>
        </p:spPr>
        <p:txBody>
          <a:bodyPr/>
          <a:lstStyle/>
          <a:p>
            <a:fld id="{5DD3DB80-B894-403A-B48E-6FDC1A72010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9524998" y="1295884"/>
            <a:ext cx="2667002" cy="5562116"/>
          </a:xfrm>
          <a:custGeom>
            <a:avLst/>
            <a:gdLst>
              <a:gd name="connsiteX0" fmla="*/ 2667002 w 2667002"/>
              <a:gd name="connsiteY0" fmla="*/ 0 h 5562116"/>
              <a:gd name="connsiteX1" fmla="*/ 2667002 w 2667002"/>
              <a:gd name="connsiteY1" fmla="*/ 5562116 h 5562116"/>
              <a:gd name="connsiteX2" fmla="*/ 321592 w 2667002"/>
              <a:gd name="connsiteY2" fmla="*/ 5562116 h 5562116"/>
              <a:gd name="connsiteX3" fmla="*/ 294666 w 2667002"/>
              <a:gd name="connsiteY3" fmla="*/ 5500556 h 5562116"/>
              <a:gd name="connsiteX4" fmla="*/ 0 w 2667002"/>
              <a:gd name="connsiteY4" fmla="*/ 3942866 h 5562116"/>
              <a:gd name="connsiteX5" fmla="*/ 2594579 w 2667002"/>
              <a:gd name="connsiteY5" fmla="*/ 28556 h 556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02" h="5562116">
                <a:moveTo>
                  <a:pt x="2667002" y="0"/>
                </a:moveTo>
                <a:lnTo>
                  <a:pt x="2667002" y="5562116"/>
                </a:lnTo>
                <a:lnTo>
                  <a:pt x="321592" y="5562116"/>
                </a:lnTo>
                <a:lnTo>
                  <a:pt x="294666" y="5500556"/>
                </a:lnTo>
                <a:cubicBezTo>
                  <a:pt x="104478" y="5018240"/>
                  <a:pt x="0" y="4492754"/>
                  <a:pt x="0" y="3942866"/>
                </a:cubicBezTo>
                <a:cubicBezTo>
                  <a:pt x="0" y="2183224"/>
                  <a:pt x="1069854" y="673460"/>
                  <a:pt x="2594579" y="28556"/>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2">
    <p:spTree>
      <p:nvGrpSpPr>
        <p:cNvPr id="1" name=""/>
        <p:cNvGrpSpPr/>
        <p:nvPr/>
      </p:nvGrpSpPr>
      <p:grpSpPr>
        <a:xfrm>
          <a:off x="0" y="0"/>
          <a:ext cx="0" cy="0"/>
          <a:chOff x="0" y="0"/>
          <a:chExt cx="0" cy="0"/>
        </a:xfrm>
      </p:grpSpPr>
      <p:sp>
        <p:nvSpPr>
          <p:cNvPr id="12" name="椭圆 11"/>
          <p:cNvSpPr/>
          <p:nvPr userDrawn="1"/>
        </p:nvSpPr>
        <p:spPr>
          <a:xfrm>
            <a:off x="536575" y="2457450"/>
            <a:ext cx="2209800" cy="2209800"/>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任意多边形: 形状 15"/>
          <p:cNvSpPr/>
          <p:nvPr userDrawn="1"/>
        </p:nvSpPr>
        <p:spPr>
          <a:xfrm>
            <a:off x="4004076" y="0"/>
            <a:ext cx="4853774" cy="2419350"/>
          </a:xfrm>
          <a:custGeom>
            <a:avLst/>
            <a:gdLst>
              <a:gd name="connsiteX0" fmla="*/ 0 w 4853774"/>
              <a:gd name="connsiteY0" fmla="*/ 0 h 2419350"/>
              <a:gd name="connsiteX1" fmla="*/ 4853774 w 4853774"/>
              <a:gd name="connsiteY1" fmla="*/ 0 h 2419350"/>
              <a:gd name="connsiteX2" fmla="*/ 4841643 w 4853774"/>
              <a:gd name="connsiteY2" fmla="*/ 240238 h 2419350"/>
              <a:gd name="connsiteX3" fmla="*/ 2426887 w 4853774"/>
              <a:gd name="connsiteY3" fmla="*/ 2419350 h 2419350"/>
              <a:gd name="connsiteX4" fmla="*/ 12131 w 4853774"/>
              <a:gd name="connsiteY4" fmla="*/ 240238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3774" h="2419350">
                <a:moveTo>
                  <a:pt x="0" y="0"/>
                </a:moveTo>
                <a:lnTo>
                  <a:pt x="4853774" y="0"/>
                </a:lnTo>
                <a:lnTo>
                  <a:pt x="4841643" y="240238"/>
                </a:lnTo>
                <a:cubicBezTo>
                  <a:pt x="4717342" y="1464213"/>
                  <a:pt x="3683657" y="2419350"/>
                  <a:pt x="2426887" y="2419350"/>
                </a:cubicBezTo>
                <a:cubicBezTo>
                  <a:pt x="1170118" y="2419350"/>
                  <a:pt x="136432" y="1464213"/>
                  <a:pt x="12131" y="240238"/>
                </a:cubicBezTo>
                <a:close/>
              </a:path>
            </a:pathLst>
          </a:cu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 name="椭圆 16"/>
          <p:cNvSpPr/>
          <p:nvPr userDrawn="1"/>
        </p:nvSpPr>
        <p:spPr>
          <a:xfrm>
            <a:off x="3546475" y="2441574"/>
            <a:ext cx="339725" cy="339725"/>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形状 17"/>
          <p:cNvSpPr/>
          <p:nvPr userDrawn="1"/>
        </p:nvSpPr>
        <p:spPr>
          <a:xfrm>
            <a:off x="0" y="4076700"/>
            <a:ext cx="4800600" cy="2781300"/>
          </a:xfrm>
          <a:custGeom>
            <a:avLst/>
            <a:gdLst>
              <a:gd name="connsiteX0" fmla="*/ 2019300 w 4800600"/>
              <a:gd name="connsiteY0" fmla="*/ 0 h 2781300"/>
              <a:gd name="connsiteX1" fmla="*/ 4800600 w 4800600"/>
              <a:gd name="connsiteY1" fmla="*/ 2781300 h 2781300"/>
              <a:gd name="connsiteX2" fmla="*/ 0 w 4800600"/>
              <a:gd name="connsiteY2" fmla="*/ 2781300 h 2781300"/>
              <a:gd name="connsiteX3" fmla="*/ 0 w 4800600"/>
              <a:gd name="connsiteY3" fmla="*/ 872525 h 2781300"/>
              <a:gd name="connsiteX4" fmla="*/ 52624 w 4800600"/>
              <a:gd name="connsiteY4" fmla="*/ 814624 h 2781300"/>
              <a:gd name="connsiteX5" fmla="*/ 2019300 w 48006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0600" h="2781300">
                <a:moveTo>
                  <a:pt x="2019300" y="0"/>
                </a:moveTo>
                <a:cubicBezTo>
                  <a:pt x="3555370" y="0"/>
                  <a:pt x="4800600" y="1245230"/>
                  <a:pt x="4800600" y="2781300"/>
                </a:cubicBezTo>
                <a:lnTo>
                  <a:pt x="0" y="2781300"/>
                </a:lnTo>
                <a:lnTo>
                  <a:pt x="0" y="872525"/>
                </a:lnTo>
                <a:lnTo>
                  <a:pt x="52624" y="814624"/>
                </a:lnTo>
                <a:cubicBezTo>
                  <a:pt x="555940" y="311308"/>
                  <a:pt x="1251265" y="0"/>
                  <a:pt x="2019300" y="0"/>
                </a:cubicBezTo>
                <a:close/>
              </a:path>
            </a:pathLst>
          </a:cu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gs>
              <a:gs pos="100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rot="20486327">
            <a:off x="5813425" y="4191000"/>
            <a:ext cx="2209800" cy="2209800"/>
          </a:xfrm>
          <a:prstGeom prst="ellipse">
            <a:avLst/>
          </a:prstGeom>
          <a:gradFill>
            <a:gsLst>
              <a:gs pos="6000">
                <a:schemeClr val="accent1"/>
              </a:gs>
              <a:gs pos="84000">
                <a:schemeClr val="accent2">
                  <a:lumMod val="40000"/>
                  <a:lumOff val="6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0486327">
            <a:off x="10004815" y="7558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 name="椭圆 22"/>
          <p:cNvSpPr/>
          <p:nvPr userDrawn="1"/>
        </p:nvSpPr>
        <p:spPr>
          <a:xfrm rot="1973762">
            <a:off x="9338064" y="3346666"/>
            <a:ext cx="1384639" cy="1384639"/>
          </a:xfrm>
          <a:prstGeom prst="ellipse">
            <a:avLst/>
          </a:prstGeom>
          <a:gradFill>
            <a:gsLst>
              <a:gs pos="6000">
                <a:schemeClr val="accent1">
                  <a:alpha val="46000"/>
                </a:schemeClr>
              </a:gs>
              <a:gs pos="100000">
                <a:schemeClr val="accent2">
                  <a:lumMod val="40000"/>
                  <a:lumOff val="60000"/>
                  <a:alpha val="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标题 1"/>
          <p:cNvSpPr>
            <a:spLocks noGrp="1"/>
          </p:cNvSpPr>
          <p:nvPr userDrawn="1">
            <p:ph type="ctrTitle" hasCustomPrompt="1"/>
          </p:nvPr>
        </p:nvSpPr>
        <p:spPr>
          <a:xfrm>
            <a:off x="4032249" y="2149649"/>
            <a:ext cx="4127502" cy="805458"/>
          </a:xfrm>
        </p:spPr>
        <p:txBody>
          <a:bodyPr anchor="b">
            <a:normAutofit/>
          </a:bodyPr>
          <a:lstStyle>
            <a:lvl1pPr marL="0" indent="0" algn="ctr">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userDrawn="1">
            <p:ph type="body" sz="quarter" idx="17" hasCustomPrompt="1"/>
          </p:nvPr>
        </p:nvSpPr>
        <p:spPr>
          <a:xfrm>
            <a:off x="4032250" y="3354656"/>
            <a:ext cx="4127502" cy="310871"/>
          </a:xfrm>
        </p:spPr>
        <p:txBody>
          <a:bodyPr vert="horz" lIns="91440" tIns="45720" rIns="91440" bIns="45720" rtlCol="0">
            <a:norm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署名</a:t>
            </a:r>
            <a:endParaRPr lang="en-US" altLang="zh-CN" dirty="0"/>
          </a:p>
        </p:txBody>
      </p:sp>
      <p:sp>
        <p:nvSpPr>
          <p:cNvPr id="15" name="文本占位符 62"/>
          <p:cNvSpPr>
            <a:spLocks noGrp="1"/>
          </p:cNvSpPr>
          <p:nvPr userDrawn="1">
            <p:ph type="body" sz="quarter" idx="18" hasCustomPrompt="1"/>
          </p:nvPr>
        </p:nvSpPr>
        <p:spPr>
          <a:xfrm>
            <a:off x="4032250" y="3765563"/>
            <a:ext cx="4127502" cy="310871"/>
          </a:xfrm>
        </p:spPr>
        <p:txBody>
          <a:bodyPr vert="horz" lIns="91440" tIns="45720" rIns="91440" bIns="45720" rtlCol="0">
            <a:noAutofit/>
          </a:bodyPr>
          <a:lstStyle>
            <a:lvl1pPr marL="0" indent="0" algn="ctr">
              <a:buNone/>
              <a:defRPr lang="zh-CN" altLang="en-US" sz="20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时间日期</a:t>
            </a:r>
            <a:endParaRPr lang="en-US" altLang="zh-CN" dirty="0"/>
          </a:p>
        </p:txBody>
      </p:sp>
      <p:pic>
        <p:nvPicPr>
          <p:cNvPr id="25" name="图片 24"/>
          <p:cNvPicPr>
            <a:picLocks noChangeAspect="1"/>
          </p:cNvPicPr>
          <p:nvPr userDrawn="1"/>
        </p:nvPicPr>
        <p:blipFill rotWithShape="1">
          <a:blip r:embed="rId2" cstate="print"/>
          <a:srcRect r="10435" b="15824"/>
          <a:stretch>
            <a:fillRect/>
          </a:stretch>
        </p:blipFill>
        <p:spPr>
          <a:xfrm>
            <a:off x="5073228" y="1424745"/>
            <a:ext cx="2045544" cy="66060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1219200" y="6251575"/>
            <a:ext cx="2641600" cy="457200"/>
          </a:xfrm>
          <a:prstGeom prst="rect">
            <a:avLst/>
          </a:prstGeom>
        </p:spPr>
        <p:txBody>
          <a:bodyPr/>
          <a:lstStyle>
            <a:lvl1pPr>
              <a:defRPr/>
            </a:lvl1pPr>
          </a:lstStyle>
          <a:p>
            <a:pPr>
              <a:defRPr/>
            </a:pPr>
            <a:endParaRPr lang="en-US" altLang="zh-CN"/>
          </a:p>
        </p:txBody>
      </p:sp>
      <p:sp>
        <p:nvSpPr>
          <p:cNvPr id="3" name="Rectangle 10"/>
          <p:cNvSpPr>
            <a:spLocks noGrp="1" noChangeArrowheads="1"/>
          </p:cNvSpPr>
          <p:nvPr>
            <p:ph type="ftr" sz="quarter" idx="11"/>
          </p:nvPr>
        </p:nvSpPr>
        <p:spPr/>
        <p:txBody>
          <a:bodyPr/>
          <a:lstStyle>
            <a:lvl1pPr>
              <a:defRPr/>
            </a:lvl1pPr>
          </a:lstStyle>
          <a:p>
            <a:pPr>
              <a:defRPr/>
            </a:pPr>
            <a:endParaRPr lang="en-US" altLang="zh-CN"/>
          </a:p>
        </p:txBody>
      </p:sp>
      <p:sp>
        <p:nvSpPr>
          <p:cNvPr id="4" name="Rectangle 11"/>
          <p:cNvSpPr>
            <a:spLocks noGrp="1" noChangeArrowheads="1"/>
          </p:cNvSpPr>
          <p:nvPr>
            <p:ph type="sldNum" sz="quarter" idx="12"/>
          </p:nvPr>
        </p:nvSpPr>
        <p:spPr/>
        <p:txBody>
          <a:bodyPr/>
          <a:lstStyle>
            <a:lvl1pPr>
              <a:defRPr/>
            </a:lvl1pPr>
          </a:lstStyle>
          <a:p>
            <a:pPr>
              <a:defRPr/>
            </a:pPr>
            <a:fld id="{228485CA-CB7C-4182-915B-90558D7CA2EC}"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219200" y="277813"/>
            <a:ext cx="103632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219200" y="1600201"/>
            <a:ext cx="50800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502400" y="1600201"/>
            <a:ext cx="50800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9"/>
          <p:cNvSpPr>
            <a:spLocks noGrp="1" noChangeArrowheads="1"/>
          </p:cNvSpPr>
          <p:nvPr>
            <p:ph type="dt" sz="half" idx="10"/>
          </p:nvPr>
        </p:nvSpPr>
        <p:spPr>
          <a:xfrm>
            <a:off x="1219200" y="6251575"/>
            <a:ext cx="2641600" cy="457200"/>
          </a:xfrm>
          <a:prstGeom prst="rect">
            <a:avLst/>
          </a:prstGeom>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42B8B5B3-346F-490F-A78C-6526BA49377F}"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descr="血液.jpg"/>
          <p:cNvPicPr>
            <a:picLocks noChangeAspect="1"/>
          </p:cNvPicPr>
          <p:nvPr userDrawn="1"/>
        </p:nvPicPr>
        <p:blipFill>
          <a:blip r:embed="rId10" cstate="print"/>
          <a:stretch>
            <a:fillRect/>
          </a:stretch>
        </p:blipFill>
        <p:spPr>
          <a:xfrm>
            <a:off x="10357878" y="4504766"/>
            <a:ext cx="1834122" cy="2353234"/>
          </a:xfrm>
          <a:prstGeom prst="rect">
            <a:avLst/>
          </a:prstGeom>
        </p:spPr>
      </p:pic>
      <p:sp>
        <p:nvSpPr>
          <p:cNvPr id="11" name="任意多边形: 形状 10"/>
          <p:cNvSpPr/>
          <p:nvPr userDrawn="1"/>
        </p:nvSpPr>
        <p:spPr>
          <a:xfrm>
            <a:off x="1" y="0"/>
            <a:ext cx="1241425" cy="1104900"/>
          </a:xfrm>
          <a:custGeom>
            <a:avLst/>
            <a:gdLst>
              <a:gd name="connsiteX0" fmla="*/ 0 w 1241425"/>
              <a:gd name="connsiteY0" fmla="*/ 0 h 1104900"/>
              <a:gd name="connsiteX1" fmla="*/ 1241425 w 1241425"/>
              <a:gd name="connsiteY1" fmla="*/ 0 h 1104900"/>
              <a:gd name="connsiteX2" fmla="*/ 136525 w 1241425"/>
              <a:gd name="connsiteY2" fmla="*/ 1104900 h 1104900"/>
              <a:gd name="connsiteX3" fmla="*/ 0 w 1241425"/>
              <a:gd name="connsiteY3" fmla="*/ 1091137 h 1104900"/>
            </a:gdLst>
            <a:ahLst/>
            <a:cxnLst>
              <a:cxn ang="0">
                <a:pos x="connsiteX0" y="connsiteY0"/>
              </a:cxn>
              <a:cxn ang="0">
                <a:pos x="connsiteX1" y="connsiteY1"/>
              </a:cxn>
              <a:cxn ang="0">
                <a:pos x="connsiteX2" y="connsiteY2"/>
              </a:cxn>
              <a:cxn ang="0">
                <a:pos x="connsiteX3" y="connsiteY3"/>
              </a:cxn>
            </a:cxnLst>
            <a:rect l="l" t="t" r="r" b="b"/>
            <a:pathLst>
              <a:path w="1241425" h="1104900">
                <a:moveTo>
                  <a:pt x="0" y="0"/>
                </a:moveTo>
                <a:lnTo>
                  <a:pt x="1241425" y="0"/>
                </a:lnTo>
                <a:cubicBezTo>
                  <a:pt x="1241425" y="610219"/>
                  <a:pt x="746744" y="1104900"/>
                  <a:pt x="136525" y="1104900"/>
                </a:cubicBezTo>
                <a:lnTo>
                  <a:pt x="0" y="1091137"/>
                </a:lnTo>
                <a:close/>
              </a:path>
            </a:pathLst>
          </a:custGeom>
          <a:gradFill>
            <a:gsLst>
              <a:gs pos="6000">
                <a:schemeClr val="accent1">
                  <a:alpha val="61000"/>
                </a:schemeClr>
              </a:gs>
              <a:gs pos="83000">
                <a:schemeClr val="accent2">
                  <a:alpha val="50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307230"/>
            <a:ext cx="10850563" cy="483639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3"/>
          </p:nvPr>
        </p:nvSpPr>
        <p:spPr>
          <a:xfrm>
            <a:off x="669924" y="644259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zh-CN" altLang="en-US" dirty="0"/>
              <a:t>请修改这里的课程名称</a:t>
            </a:r>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4"/>
          </p:nvPr>
        </p:nvSpPr>
        <p:spPr>
          <a:xfrm>
            <a:off x="8610599" y="6442593"/>
            <a:ext cx="2054193"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t>‹#›</a:t>
            </a:fld>
            <a:endParaRPr lang="zh-CN" altLang="en-US"/>
          </a:p>
        </p:txBody>
      </p:sp>
      <p:pic>
        <p:nvPicPr>
          <p:cNvPr id="10" name="图片 9"/>
          <p:cNvPicPr>
            <a:picLocks noChangeAspect="1"/>
          </p:cNvPicPr>
          <p:nvPr userDrawn="1"/>
        </p:nvPicPr>
        <p:blipFill rotWithShape="1">
          <a:blip r:embed="rId11" cstate="print"/>
          <a:srcRect r="10435" b="15824"/>
          <a:stretch>
            <a:fillRect/>
          </a:stretch>
        </p:blipFill>
        <p:spPr>
          <a:xfrm>
            <a:off x="10445399" y="278531"/>
            <a:ext cx="1460420" cy="4716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15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3765" rtl="0" eaLnBrk="1" latinLnBrk="0" hangingPunct="1">
        <a:lnSpc>
          <a:spcPct val="15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3765" rtl="0" eaLnBrk="1" latinLnBrk="0" hangingPunct="1">
        <a:lnSpc>
          <a:spcPct val="15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3765"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3765"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PowerPoint_Presentation1.pptx"/><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34880;&#31649;&#25439;&#20260;&#21518;&#20869;&#28304;&#24615;&#20957;&#34880;&#26426;&#21046;.flv"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nobelprize.org/nobel_prizes/chemistry/laureates/1902/index.html" TargetMode="External"/><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E:\&#32903;&#24198;&#21307;&#19987;\SYJ\&#25945;&#26696;&#19982;PPT\PPT\&#31532;&#19977;&#31456;%20&#34880;&#28082;&#29983;&#29702;\&#34880;&#22411;&#65288;&#24847;&#20041;&#65289;.MPG" TargetMode="External"/><Relationship Id="rId1" Type="http://schemas.microsoft.com/office/2007/relationships/media" Target="file:///E:\&#32903;&#24198;&#21307;&#19987;\SYJ\&#25945;&#26696;&#19982;PPT\PPT\&#31532;&#19977;&#31456;%20&#34880;&#28082;&#29983;&#29702;\&#34880;&#22411;&#65288;&#24847;&#20041;&#65289;.MPG" TargetMode="External"/><Relationship Id="rId4" Type="http://schemas.openxmlformats.org/officeDocument/2006/relationships/image" Target="../media/image36.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PowerPoint_Presentation.pptx"/><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1435735" y="222885"/>
            <a:ext cx="3235325" cy="893445"/>
          </a:xfrm>
        </p:spPr>
        <p:txBody>
          <a:bodyPr>
            <a:normAutofit/>
          </a:bodyPr>
          <a:lstStyle/>
          <a:p>
            <a:pPr eaLnBrk="1" hangingPunct="1"/>
            <a:r>
              <a:rPr lang="zh-CN" altLang="en-US" sz="4400" dirty="0">
                <a:latin typeface="+mn-ea"/>
                <a:ea typeface="+mn-ea"/>
              </a:rPr>
              <a:t>第三章 血液</a:t>
            </a:r>
          </a:p>
        </p:txBody>
      </p:sp>
      <p:pic>
        <p:nvPicPr>
          <p:cNvPr id="5123" name="Picture 5" descr="blood07c"/>
          <p:cNvPicPr>
            <a:picLocks noChangeAspect="1" noChangeArrowheads="1"/>
          </p:cNvPicPr>
          <p:nvPr/>
        </p:nvPicPr>
        <p:blipFill>
          <a:blip r:embed="rId2" cstate="print"/>
          <a:srcRect/>
          <a:stretch>
            <a:fillRect/>
          </a:stretch>
        </p:blipFill>
        <p:spPr bwMode="auto">
          <a:xfrm>
            <a:off x="2121791" y="1759945"/>
            <a:ext cx="6400800" cy="38036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016001" y="1132764"/>
            <a:ext cx="10188811" cy="5268036"/>
          </a:xfrm>
          <a:noFill/>
        </p:spPr>
        <p:txBody>
          <a:bodyPr>
            <a:normAutofit/>
          </a:bodyPr>
          <a:lstStyle/>
          <a:p>
            <a:pPr eaLnBrk="1" hangingPunct="1">
              <a:buFont typeface="Wingdings" panose="05000000000000000000" pitchFamily="2" charset="2"/>
              <a:buNone/>
            </a:pPr>
            <a:r>
              <a:rPr lang="en-US" altLang="zh-CN" b="1" dirty="0"/>
              <a:t>1.</a:t>
            </a:r>
            <a:r>
              <a:rPr lang="zh-CN" altLang="en-US" b="1" dirty="0"/>
              <a:t>维持内环境稳定是机体内环境的重要组成部分</a:t>
            </a:r>
          </a:p>
          <a:p>
            <a:pPr eaLnBrk="1" hangingPunct="1">
              <a:buFont typeface="Wingdings" panose="05000000000000000000" pitchFamily="2" charset="2"/>
              <a:buNone/>
            </a:pPr>
            <a:r>
              <a:rPr lang="en-US" altLang="zh-CN" b="1" dirty="0"/>
              <a:t>2.</a:t>
            </a:r>
            <a:r>
              <a:rPr lang="zh-CN" altLang="en-US" b="1" dirty="0"/>
              <a:t>运输功能： 营养物质、激素等</a:t>
            </a:r>
          </a:p>
          <a:p>
            <a:pPr eaLnBrk="1" hangingPunct="1">
              <a:buFont typeface="Wingdings" panose="05000000000000000000" pitchFamily="2" charset="2"/>
              <a:buNone/>
            </a:pPr>
            <a:r>
              <a:rPr lang="en-US" altLang="zh-CN" b="1" dirty="0"/>
              <a:t>3.</a:t>
            </a:r>
            <a:r>
              <a:rPr lang="zh-CN" altLang="en-US" b="1" dirty="0"/>
              <a:t>调节体温</a:t>
            </a:r>
          </a:p>
          <a:p>
            <a:pPr eaLnBrk="1" hangingPunct="1">
              <a:buFont typeface="Wingdings" panose="05000000000000000000" pitchFamily="2" charset="2"/>
              <a:buNone/>
            </a:pPr>
            <a:r>
              <a:rPr lang="en-US" altLang="zh-CN" b="1" dirty="0"/>
              <a:t>4.</a:t>
            </a:r>
            <a:r>
              <a:rPr lang="zh-CN" altLang="en-US" b="1" dirty="0"/>
              <a:t>免疫和防御功能</a:t>
            </a:r>
            <a:r>
              <a:rPr lang="zh-CN" altLang="en-US" sz="2000" b="1" dirty="0"/>
              <a:t>（</a:t>
            </a:r>
            <a:r>
              <a:rPr kumimoji="1" lang="zh-CN" altLang="en-US" sz="3200" b="1" dirty="0"/>
              <a:t>含有白细胞、淋巴细胞、巨噬 细胞、各种免疫抗体和补体系统。）</a:t>
            </a:r>
          </a:p>
        </p:txBody>
      </p:sp>
      <p:sp>
        <p:nvSpPr>
          <p:cNvPr id="3" name="TextBox 2"/>
          <p:cNvSpPr txBox="1"/>
          <p:nvPr/>
        </p:nvSpPr>
        <p:spPr>
          <a:xfrm>
            <a:off x="1460310" y="218364"/>
            <a:ext cx="5322627" cy="923330"/>
          </a:xfrm>
          <a:prstGeom prst="rect">
            <a:avLst/>
          </a:prstGeom>
          <a:noFill/>
        </p:spPr>
        <p:txBody>
          <a:bodyPr wrap="square" rtlCol="0">
            <a:spAutoFit/>
          </a:bodyPr>
          <a:lstStyle/>
          <a:p>
            <a:r>
              <a:rPr lang="zh-CN" altLang="en-US" sz="3600" b="1" dirty="0"/>
              <a:t>三、血液的生理功能：</a:t>
            </a:r>
          </a:p>
          <a:p>
            <a:endParaRPr lang="zh-CN"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404475" y="4519295"/>
            <a:ext cx="1788160" cy="230695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12290" name="Rectangle 2"/>
          <p:cNvSpPr>
            <a:spLocks noChangeArrowheads="1"/>
          </p:cNvSpPr>
          <p:nvPr/>
        </p:nvSpPr>
        <p:spPr bwMode="auto">
          <a:xfrm>
            <a:off x="711200" y="2286000"/>
            <a:ext cx="1016000" cy="1569660"/>
          </a:xfrm>
          <a:prstGeom prst="rect">
            <a:avLst/>
          </a:prstGeom>
          <a:noFill/>
          <a:ln w="9525">
            <a:noFill/>
            <a:miter lim="800000"/>
          </a:ln>
        </p:spPr>
        <p:txBody>
          <a:bodyPr>
            <a:spAutoFit/>
          </a:bodyPr>
          <a:lstStyle/>
          <a:p>
            <a:pPr algn="ctr"/>
            <a:r>
              <a:rPr kumimoji="1" lang="zh-CN" altLang="en-US" sz="3200" b="1">
                <a:latin typeface="+mn-ea"/>
              </a:rPr>
              <a:t>血</a:t>
            </a:r>
          </a:p>
          <a:p>
            <a:pPr algn="ctr"/>
            <a:endParaRPr kumimoji="1" lang="zh-CN" altLang="en-US" sz="3200" b="1">
              <a:latin typeface="+mn-ea"/>
            </a:endParaRPr>
          </a:p>
          <a:p>
            <a:pPr algn="ctr"/>
            <a:r>
              <a:rPr kumimoji="1" lang="zh-CN" altLang="en-US" sz="3200" b="1">
                <a:latin typeface="+mn-ea"/>
              </a:rPr>
              <a:t>液</a:t>
            </a:r>
          </a:p>
        </p:txBody>
      </p:sp>
      <p:sp>
        <p:nvSpPr>
          <p:cNvPr id="12291" name="Rectangle 3"/>
          <p:cNvSpPr>
            <a:spLocks noChangeArrowheads="1"/>
          </p:cNvSpPr>
          <p:nvPr/>
        </p:nvSpPr>
        <p:spPr bwMode="auto">
          <a:xfrm>
            <a:off x="2239359" y="375503"/>
            <a:ext cx="609600" cy="2061210"/>
          </a:xfrm>
          <a:prstGeom prst="rect">
            <a:avLst/>
          </a:prstGeom>
          <a:noFill/>
          <a:ln w="9525">
            <a:noFill/>
            <a:miter lim="800000"/>
          </a:ln>
        </p:spPr>
        <p:txBody>
          <a:bodyPr wrap="square">
            <a:spAutoFit/>
          </a:bodyPr>
          <a:lstStyle/>
          <a:p>
            <a:r>
              <a:rPr kumimoji="1" lang="zh-CN" altLang="en-US" sz="3200" b="1" dirty="0">
                <a:solidFill>
                  <a:srgbClr val="FF0000"/>
                </a:solidFill>
                <a:latin typeface="Times New Roman" panose="02020603050405020304" pitchFamily="18" charset="0"/>
              </a:rPr>
              <a:t>二、血  </a:t>
            </a:r>
          </a:p>
          <a:p>
            <a:endParaRPr kumimoji="1" lang="zh-CN" altLang="en-US" sz="3200" b="1" dirty="0">
              <a:solidFill>
                <a:srgbClr val="FF0000"/>
              </a:solidFill>
              <a:latin typeface="Times New Roman" panose="02020603050405020304" pitchFamily="18" charset="0"/>
            </a:endParaRPr>
          </a:p>
          <a:p>
            <a:r>
              <a:rPr kumimoji="1" lang="zh-CN" altLang="en-US" sz="3200" b="1" dirty="0">
                <a:solidFill>
                  <a:srgbClr val="FF0000"/>
                </a:solidFill>
                <a:latin typeface="Times New Roman" panose="02020603050405020304" pitchFamily="18" charset="0"/>
              </a:rPr>
              <a:t>浆</a:t>
            </a:r>
          </a:p>
        </p:txBody>
      </p:sp>
      <p:sp>
        <p:nvSpPr>
          <p:cNvPr id="12292" name="Rectangle 4"/>
          <p:cNvSpPr>
            <a:spLocks noChangeArrowheads="1"/>
          </p:cNvSpPr>
          <p:nvPr/>
        </p:nvSpPr>
        <p:spPr bwMode="auto">
          <a:xfrm>
            <a:off x="2231900" y="4648201"/>
            <a:ext cx="595035" cy="1569660"/>
          </a:xfrm>
          <a:prstGeom prst="rect">
            <a:avLst/>
          </a:prstGeom>
          <a:noFill/>
          <a:ln w="9525">
            <a:noFill/>
            <a:miter lim="800000"/>
          </a:ln>
        </p:spPr>
        <p:txBody>
          <a:bodyPr wrap="none">
            <a:spAutoFit/>
          </a:bodyPr>
          <a:lstStyle/>
          <a:p>
            <a:pPr algn="ctr"/>
            <a:r>
              <a:rPr kumimoji="1" lang="zh-CN" altLang="en-US" sz="3200" b="1">
                <a:latin typeface="+mn-ea"/>
              </a:rPr>
              <a:t>血</a:t>
            </a:r>
          </a:p>
          <a:p>
            <a:pPr algn="ctr"/>
            <a:r>
              <a:rPr kumimoji="1" lang="zh-CN" altLang="en-US" sz="3200" b="1">
                <a:latin typeface="+mn-ea"/>
              </a:rPr>
              <a:t>细</a:t>
            </a:r>
          </a:p>
          <a:p>
            <a:pPr algn="ctr"/>
            <a:r>
              <a:rPr kumimoji="1" lang="zh-CN" altLang="en-US" sz="3200" b="1">
                <a:latin typeface="+mn-ea"/>
              </a:rPr>
              <a:t>胞</a:t>
            </a:r>
          </a:p>
        </p:txBody>
      </p:sp>
      <p:sp>
        <p:nvSpPr>
          <p:cNvPr id="12293" name="Rectangle 5"/>
          <p:cNvSpPr>
            <a:spLocks noChangeArrowheads="1"/>
          </p:cNvSpPr>
          <p:nvPr/>
        </p:nvSpPr>
        <p:spPr bwMode="auto">
          <a:xfrm>
            <a:off x="3962400" y="4572001"/>
            <a:ext cx="1828800" cy="2062103"/>
          </a:xfrm>
          <a:prstGeom prst="rect">
            <a:avLst/>
          </a:prstGeom>
          <a:noFill/>
          <a:ln w="9525">
            <a:noFill/>
            <a:miter lim="800000"/>
          </a:ln>
        </p:spPr>
        <p:txBody>
          <a:bodyPr>
            <a:spAutoFit/>
          </a:bodyPr>
          <a:lstStyle/>
          <a:p>
            <a:pPr>
              <a:spcBef>
                <a:spcPct val="50000"/>
              </a:spcBef>
            </a:pPr>
            <a:r>
              <a:rPr kumimoji="1" lang="zh-CN" altLang="en-US" sz="3200" b="1" dirty="0">
                <a:latin typeface="+mn-ea"/>
              </a:rPr>
              <a:t>红细胞</a:t>
            </a:r>
          </a:p>
          <a:p>
            <a:pPr>
              <a:spcBef>
                <a:spcPct val="50000"/>
              </a:spcBef>
            </a:pPr>
            <a:r>
              <a:rPr kumimoji="1" lang="zh-CN" altLang="en-US" sz="3200" b="1" dirty="0">
                <a:latin typeface="+mn-ea"/>
              </a:rPr>
              <a:t>白细胞</a:t>
            </a:r>
          </a:p>
          <a:p>
            <a:pPr>
              <a:spcBef>
                <a:spcPct val="50000"/>
              </a:spcBef>
            </a:pPr>
            <a:r>
              <a:rPr kumimoji="1" lang="zh-CN" altLang="en-US" sz="3200" b="1" dirty="0">
                <a:latin typeface="+mn-ea"/>
              </a:rPr>
              <a:t>血小板</a:t>
            </a:r>
            <a:r>
              <a:rPr kumimoji="1" lang="en-US" altLang="zh-CN" sz="3200" b="1" dirty="0">
                <a:latin typeface="+mn-ea"/>
              </a:rPr>
              <a:t>:         </a:t>
            </a:r>
          </a:p>
        </p:txBody>
      </p:sp>
      <p:sp>
        <p:nvSpPr>
          <p:cNvPr id="12294" name="Rectangle 6"/>
          <p:cNvSpPr>
            <a:spLocks noChangeArrowheads="1"/>
          </p:cNvSpPr>
          <p:nvPr/>
        </p:nvSpPr>
        <p:spPr bwMode="auto">
          <a:xfrm>
            <a:off x="3620135" y="381001"/>
            <a:ext cx="2811780" cy="583565"/>
          </a:xfrm>
          <a:prstGeom prst="rect">
            <a:avLst/>
          </a:prstGeom>
          <a:noFill/>
          <a:ln w="9525">
            <a:noFill/>
            <a:miter lim="800000"/>
          </a:ln>
        </p:spPr>
        <p:txBody>
          <a:bodyPr wrap="none">
            <a:spAutoFit/>
          </a:bodyPr>
          <a:lstStyle/>
          <a:p>
            <a:pPr algn="ctr">
              <a:spcBef>
                <a:spcPct val="50000"/>
              </a:spcBef>
            </a:pPr>
            <a:r>
              <a:rPr kumimoji="1" lang="zh-CN" altLang="en-US" sz="3200" b="1" dirty="0">
                <a:latin typeface="+mn-ea"/>
              </a:rPr>
              <a:t>水：</a:t>
            </a:r>
            <a:r>
              <a:rPr kumimoji="1" lang="en-US" altLang="zh-CN" sz="3200" b="1" dirty="0">
                <a:latin typeface="+mn-ea"/>
              </a:rPr>
              <a:t>91</a:t>
            </a:r>
            <a:r>
              <a:rPr kumimoji="1" lang="zh-CN" altLang="en-US" sz="3200" b="1" dirty="0">
                <a:latin typeface="+mn-ea"/>
              </a:rPr>
              <a:t>～</a:t>
            </a:r>
            <a:r>
              <a:rPr kumimoji="1" lang="en-US" altLang="zh-CN" sz="3200" b="1" dirty="0">
                <a:latin typeface="+mn-ea"/>
              </a:rPr>
              <a:t>92</a:t>
            </a:r>
            <a:r>
              <a:rPr kumimoji="1" lang="zh-CN" altLang="en-US" sz="3200" b="1" dirty="0">
                <a:latin typeface="+mn-ea"/>
              </a:rPr>
              <a:t>％ </a:t>
            </a:r>
          </a:p>
        </p:txBody>
      </p:sp>
      <p:sp>
        <p:nvSpPr>
          <p:cNvPr id="12295" name="Rectangle 7"/>
          <p:cNvSpPr>
            <a:spLocks noChangeArrowheads="1"/>
          </p:cNvSpPr>
          <p:nvPr/>
        </p:nvSpPr>
        <p:spPr bwMode="auto">
          <a:xfrm>
            <a:off x="5384800" y="1219200"/>
            <a:ext cx="1930400" cy="583565"/>
          </a:xfrm>
          <a:prstGeom prst="rect">
            <a:avLst/>
          </a:prstGeom>
          <a:noFill/>
          <a:ln w="9525">
            <a:noFill/>
            <a:miter lim="800000"/>
          </a:ln>
        </p:spPr>
        <p:txBody>
          <a:bodyPr>
            <a:spAutoFit/>
          </a:bodyPr>
          <a:lstStyle/>
          <a:p>
            <a:pPr>
              <a:spcBef>
                <a:spcPct val="50000"/>
              </a:spcBef>
            </a:pPr>
            <a:r>
              <a:rPr kumimoji="1" lang="zh-CN" altLang="en-US" sz="3200" b="1" dirty="0">
                <a:latin typeface="+mn-ea"/>
              </a:rPr>
              <a:t>血浆蛋白</a:t>
            </a:r>
            <a:endParaRPr kumimoji="1" lang="en-US" altLang="zh-CN" sz="2000" b="1" dirty="0">
              <a:latin typeface="+mn-ea"/>
            </a:endParaRPr>
          </a:p>
        </p:txBody>
      </p:sp>
      <p:sp>
        <p:nvSpPr>
          <p:cNvPr id="12296" name="Rectangle 8"/>
          <p:cNvSpPr>
            <a:spLocks noChangeArrowheads="1"/>
          </p:cNvSpPr>
          <p:nvPr/>
        </p:nvSpPr>
        <p:spPr bwMode="auto">
          <a:xfrm>
            <a:off x="3149600" y="1371601"/>
            <a:ext cx="2133600" cy="1322070"/>
          </a:xfrm>
          <a:prstGeom prst="rect">
            <a:avLst/>
          </a:prstGeom>
          <a:noFill/>
          <a:ln w="9525">
            <a:noFill/>
            <a:miter lim="800000"/>
          </a:ln>
        </p:spPr>
        <p:txBody>
          <a:bodyPr>
            <a:spAutoFit/>
          </a:bodyPr>
          <a:lstStyle/>
          <a:p>
            <a:pPr>
              <a:spcBef>
                <a:spcPct val="50000"/>
              </a:spcBef>
            </a:pPr>
            <a:r>
              <a:rPr kumimoji="1" lang="en-US" altLang="zh-CN" sz="3200" b="1">
                <a:latin typeface="+mn-ea"/>
              </a:rPr>
              <a:t> </a:t>
            </a:r>
            <a:r>
              <a:rPr kumimoji="1" lang="zh-CN" altLang="en-US" sz="3200" b="1">
                <a:latin typeface="+mn-ea"/>
              </a:rPr>
              <a:t>溶质：</a:t>
            </a:r>
          </a:p>
          <a:p>
            <a:pPr>
              <a:spcBef>
                <a:spcPct val="50000"/>
              </a:spcBef>
            </a:pPr>
            <a:r>
              <a:rPr kumimoji="1" lang="en-US" altLang="zh-CN" sz="3200" b="1">
                <a:latin typeface="+mn-ea"/>
              </a:rPr>
              <a:t>8</a:t>
            </a:r>
            <a:r>
              <a:rPr kumimoji="1" lang="zh-CN" altLang="en-US" sz="3200" b="1">
                <a:latin typeface="+mn-ea"/>
              </a:rPr>
              <a:t>～</a:t>
            </a:r>
            <a:r>
              <a:rPr kumimoji="1" lang="en-US" altLang="zh-CN" sz="3200" b="1">
                <a:latin typeface="+mn-ea"/>
              </a:rPr>
              <a:t>9</a:t>
            </a:r>
            <a:r>
              <a:rPr kumimoji="1" lang="zh-CN" altLang="en-US" sz="3200" b="1">
                <a:latin typeface="+mn-ea"/>
              </a:rPr>
              <a:t>％</a:t>
            </a:r>
          </a:p>
        </p:txBody>
      </p:sp>
      <p:sp>
        <p:nvSpPr>
          <p:cNvPr id="12297" name="Line 9"/>
          <p:cNvSpPr>
            <a:spLocks noChangeShapeType="1"/>
          </p:cNvSpPr>
          <p:nvPr/>
        </p:nvSpPr>
        <p:spPr bwMode="auto">
          <a:xfrm>
            <a:off x="2946400" y="5486400"/>
            <a:ext cx="609600" cy="0"/>
          </a:xfrm>
          <a:prstGeom prst="line">
            <a:avLst/>
          </a:prstGeom>
          <a:noFill/>
          <a:ln w="38100">
            <a:solidFill>
              <a:schemeClr val="tx2"/>
            </a:solidFill>
            <a:round/>
            <a:tailEnd type="triangle" w="med" len="med"/>
          </a:ln>
        </p:spPr>
        <p:txBody>
          <a:bodyPr/>
          <a:lstStyle/>
          <a:p>
            <a:endParaRPr lang="zh-CN" altLang="en-US" sz="3200">
              <a:latin typeface="+mn-ea"/>
            </a:endParaRPr>
          </a:p>
        </p:txBody>
      </p:sp>
      <p:sp>
        <p:nvSpPr>
          <p:cNvPr id="12298" name="AutoShape 10"/>
          <p:cNvSpPr/>
          <p:nvPr/>
        </p:nvSpPr>
        <p:spPr bwMode="auto">
          <a:xfrm>
            <a:off x="2946400" y="609600"/>
            <a:ext cx="203200" cy="1143000"/>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299" name="Rectangle 11"/>
          <p:cNvSpPr>
            <a:spLocks noChangeArrowheads="1"/>
          </p:cNvSpPr>
          <p:nvPr/>
        </p:nvSpPr>
        <p:spPr bwMode="auto">
          <a:xfrm>
            <a:off x="4978400" y="3048000"/>
            <a:ext cx="2946400" cy="584775"/>
          </a:xfrm>
          <a:prstGeom prst="rect">
            <a:avLst/>
          </a:prstGeom>
          <a:noFill/>
          <a:ln w="9525">
            <a:noFill/>
            <a:miter lim="800000"/>
          </a:ln>
        </p:spPr>
        <p:txBody>
          <a:bodyPr>
            <a:spAutoFit/>
          </a:bodyPr>
          <a:lstStyle/>
          <a:p>
            <a:pPr algn="ctr"/>
            <a:r>
              <a:rPr kumimoji="1" lang="zh-CN" altLang="en-US" sz="3200" b="1">
                <a:latin typeface="+mn-ea"/>
              </a:rPr>
              <a:t>小分子物质</a:t>
            </a:r>
          </a:p>
        </p:txBody>
      </p:sp>
      <p:sp>
        <p:nvSpPr>
          <p:cNvPr id="12300" name="Rectangle 12"/>
          <p:cNvSpPr>
            <a:spLocks noChangeArrowheads="1"/>
          </p:cNvSpPr>
          <p:nvPr/>
        </p:nvSpPr>
        <p:spPr bwMode="auto">
          <a:xfrm>
            <a:off x="9448800" y="3276601"/>
            <a:ext cx="1930400" cy="2062103"/>
          </a:xfrm>
          <a:prstGeom prst="rect">
            <a:avLst/>
          </a:prstGeom>
          <a:noFill/>
          <a:ln w="9525">
            <a:noFill/>
            <a:miter lim="800000"/>
          </a:ln>
        </p:spPr>
        <p:txBody>
          <a:bodyPr>
            <a:spAutoFit/>
          </a:bodyPr>
          <a:lstStyle/>
          <a:p>
            <a:pPr>
              <a:spcBef>
                <a:spcPct val="50000"/>
              </a:spcBef>
            </a:pPr>
            <a:r>
              <a:rPr kumimoji="1" lang="zh-CN" altLang="en-US" sz="3200" b="1" dirty="0">
                <a:latin typeface="+mn-ea"/>
              </a:rPr>
              <a:t>营养物质</a:t>
            </a:r>
          </a:p>
          <a:p>
            <a:pPr>
              <a:spcBef>
                <a:spcPct val="50000"/>
              </a:spcBef>
            </a:pPr>
            <a:r>
              <a:rPr kumimoji="1" lang="zh-CN" altLang="en-US" sz="3200" b="1" dirty="0">
                <a:latin typeface="+mn-ea"/>
              </a:rPr>
              <a:t>代谢产物</a:t>
            </a:r>
          </a:p>
          <a:p>
            <a:pPr>
              <a:spcBef>
                <a:spcPct val="50000"/>
              </a:spcBef>
            </a:pPr>
            <a:r>
              <a:rPr kumimoji="1" lang="zh-CN" altLang="en-US" sz="3200" b="1" dirty="0">
                <a:latin typeface="+mn-ea"/>
              </a:rPr>
              <a:t>激素</a:t>
            </a:r>
          </a:p>
        </p:txBody>
      </p:sp>
      <p:sp>
        <p:nvSpPr>
          <p:cNvPr id="12301" name="Rectangle 13"/>
          <p:cNvSpPr>
            <a:spLocks noChangeArrowheads="1"/>
          </p:cNvSpPr>
          <p:nvPr/>
        </p:nvSpPr>
        <p:spPr bwMode="auto">
          <a:xfrm>
            <a:off x="7850856" y="3886200"/>
            <a:ext cx="1415773" cy="584775"/>
          </a:xfrm>
          <a:prstGeom prst="rect">
            <a:avLst/>
          </a:prstGeom>
          <a:noFill/>
          <a:ln w="9525">
            <a:noFill/>
            <a:miter lim="800000"/>
          </a:ln>
        </p:spPr>
        <p:txBody>
          <a:bodyPr wrap="none">
            <a:spAutoFit/>
          </a:bodyPr>
          <a:lstStyle/>
          <a:p>
            <a:pPr algn="ctr">
              <a:spcBef>
                <a:spcPct val="50000"/>
              </a:spcBef>
            </a:pPr>
            <a:r>
              <a:rPr kumimoji="1" lang="zh-CN" altLang="en-US" sz="3200" b="1">
                <a:latin typeface="+mn-ea"/>
              </a:rPr>
              <a:t>有机物</a:t>
            </a:r>
          </a:p>
        </p:txBody>
      </p:sp>
      <p:sp>
        <p:nvSpPr>
          <p:cNvPr id="12302" name="Rectangle 14"/>
          <p:cNvSpPr>
            <a:spLocks noChangeArrowheads="1"/>
          </p:cNvSpPr>
          <p:nvPr/>
        </p:nvSpPr>
        <p:spPr bwMode="auto">
          <a:xfrm>
            <a:off x="7721600" y="2463165"/>
            <a:ext cx="3454400" cy="584775"/>
          </a:xfrm>
          <a:prstGeom prst="rect">
            <a:avLst/>
          </a:prstGeom>
          <a:noFill/>
          <a:ln w="9525">
            <a:noFill/>
            <a:miter lim="800000"/>
          </a:ln>
        </p:spPr>
        <p:txBody>
          <a:bodyPr>
            <a:spAutoFit/>
          </a:bodyPr>
          <a:lstStyle/>
          <a:p>
            <a:pPr algn="ctr">
              <a:spcBef>
                <a:spcPct val="50000"/>
              </a:spcBef>
            </a:pPr>
            <a:r>
              <a:rPr kumimoji="1" lang="zh-CN" altLang="en-US" sz="3200" b="1">
                <a:latin typeface="+mn-ea"/>
              </a:rPr>
              <a:t>无机盐（电解质）</a:t>
            </a:r>
          </a:p>
        </p:txBody>
      </p:sp>
      <p:sp>
        <p:nvSpPr>
          <p:cNvPr id="12303" name="Rectangle 15"/>
          <p:cNvSpPr>
            <a:spLocks noChangeArrowheads="1"/>
          </p:cNvSpPr>
          <p:nvPr/>
        </p:nvSpPr>
        <p:spPr bwMode="auto">
          <a:xfrm>
            <a:off x="7721600" y="385550"/>
            <a:ext cx="2540000" cy="2062103"/>
          </a:xfrm>
          <a:prstGeom prst="rect">
            <a:avLst/>
          </a:prstGeom>
          <a:noFill/>
          <a:ln w="9525">
            <a:noFill/>
            <a:miter lim="800000"/>
          </a:ln>
        </p:spPr>
        <p:txBody>
          <a:bodyPr>
            <a:spAutoFit/>
          </a:bodyPr>
          <a:lstStyle/>
          <a:p>
            <a:pPr>
              <a:spcBef>
                <a:spcPct val="50000"/>
              </a:spcBef>
            </a:pPr>
            <a:r>
              <a:rPr kumimoji="1" lang="zh-CN" altLang="en-US" sz="3200" b="1" dirty="0">
                <a:latin typeface="+mn-ea"/>
              </a:rPr>
              <a:t>白蛋白</a:t>
            </a:r>
          </a:p>
          <a:p>
            <a:pPr>
              <a:spcBef>
                <a:spcPct val="50000"/>
              </a:spcBef>
            </a:pPr>
            <a:r>
              <a:rPr kumimoji="1" lang="zh-CN" altLang="en-US" sz="3200" b="1" dirty="0">
                <a:latin typeface="+mn-ea"/>
              </a:rPr>
              <a:t>球蛋白</a:t>
            </a:r>
          </a:p>
          <a:p>
            <a:pPr>
              <a:spcBef>
                <a:spcPct val="50000"/>
              </a:spcBef>
            </a:pPr>
            <a:r>
              <a:rPr kumimoji="1" lang="zh-CN" altLang="en-US" sz="3200" b="1" dirty="0">
                <a:latin typeface="+mn-ea"/>
              </a:rPr>
              <a:t>纤维蛋白原</a:t>
            </a:r>
          </a:p>
        </p:txBody>
      </p:sp>
      <p:sp>
        <p:nvSpPr>
          <p:cNvPr id="12304" name="AutoShape 16"/>
          <p:cNvSpPr/>
          <p:nvPr/>
        </p:nvSpPr>
        <p:spPr bwMode="auto">
          <a:xfrm>
            <a:off x="7416800" y="914400"/>
            <a:ext cx="203200" cy="1143000"/>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5" name="AutoShape 17"/>
          <p:cNvSpPr/>
          <p:nvPr/>
        </p:nvSpPr>
        <p:spPr bwMode="auto">
          <a:xfrm>
            <a:off x="7518400" y="2895600"/>
            <a:ext cx="203200" cy="1143000"/>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6" name="AutoShape 18"/>
          <p:cNvSpPr/>
          <p:nvPr/>
        </p:nvSpPr>
        <p:spPr bwMode="auto">
          <a:xfrm>
            <a:off x="9144000" y="3581400"/>
            <a:ext cx="304799" cy="1550158"/>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7" name="AutoShape 19"/>
          <p:cNvSpPr/>
          <p:nvPr/>
        </p:nvSpPr>
        <p:spPr bwMode="auto">
          <a:xfrm>
            <a:off x="5080000" y="1524000"/>
            <a:ext cx="203200" cy="1828800"/>
          </a:xfrm>
          <a:prstGeom prst="leftBrace">
            <a:avLst>
              <a:gd name="adj1" fmla="val 1000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8" name="AutoShape 20"/>
          <p:cNvSpPr/>
          <p:nvPr/>
        </p:nvSpPr>
        <p:spPr bwMode="auto">
          <a:xfrm>
            <a:off x="1625600" y="1066800"/>
            <a:ext cx="406400" cy="4495800"/>
          </a:xfrm>
          <a:prstGeom prst="leftBrace">
            <a:avLst>
              <a:gd name="adj1" fmla="val 122917"/>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9" name="AutoShape 21"/>
          <p:cNvSpPr/>
          <p:nvPr/>
        </p:nvSpPr>
        <p:spPr bwMode="auto">
          <a:xfrm>
            <a:off x="3657599" y="4876799"/>
            <a:ext cx="259307" cy="1592239"/>
          </a:xfrm>
          <a:prstGeom prst="leftBrace">
            <a:avLst>
              <a:gd name="adj1" fmla="val 66667"/>
              <a:gd name="adj2" fmla="val 50000"/>
            </a:avLst>
          </a:prstGeom>
          <a:noFill/>
          <a:ln w="57150">
            <a:solidFill>
              <a:schemeClr val="accent2"/>
            </a:solidFill>
            <a:round/>
          </a:ln>
        </p:spPr>
        <p:txBody>
          <a:bodyPr wrap="none" anchor="ctr"/>
          <a:lstStyle/>
          <a:p>
            <a:endParaRPr lang="zh-CN" altLang="en-US" sz="3200">
              <a:latin typeface="+mn-ea"/>
            </a:endParaRPr>
          </a:p>
        </p:txBody>
      </p:sp>
      <p:pic>
        <p:nvPicPr>
          <p:cNvPr id="12310" name="Picture 22"/>
          <p:cNvPicPr>
            <a:picLocks noChangeAspect="1" noChangeArrowheads="1"/>
          </p:cNvPicPr>
          <p:nvPr/>
        </p:nvPicPr>
        <p:blipFill>
          <a:blip r:embed="rId2" cstate="print"/>
          <a:srcRect/>
          <a:stretch>
            <a:fillRect/>
          </a:stretch>
        </p:blipFill>
        <p:spPr bwMode="auto">
          <a:xfrm>
            <a:off x="5791200" y="5418161"/>
            <a:ext cx="6400800" cy="143984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12291"/>
                                        </p:tgtEl>
                                      </p:cBhvr>
                                    </p:animEffect>
                                    <p:set>
                                      <p:cBhvr>
                                        <p:cTn id="7" dur="1" fill="hold">
                                          <p:stCondLst>
                                            <p:cond delay="1999"/>
                                          </p:stCondLst>
                                        </p:cTn>
                                        <p:tgtEl>
                                          <p:spTgt spid="12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480" y="3364231"/>
            <a:ext cx="10363200" cy="2245360"/>
          </a:xfrm>
          <a:prstGeom prst="rect">
            <a:avLst/>
          </a:prstGeom>
        </p:spPr>
        <p:txBody>
          <a:bodyPr wrap="square">
            <a:spAutoFit/>
          </a:bodyPr>
          <a:lstStyle/>
          <a:p>
            <a:endParaRPr lang="zh-CN" altLang="en-US" sz="3600" b="1" dirty="0">
              <a:latin typeface="+mn-ea"/>
            </a:endParaRPr>
          </a:p>
          <a:p>
            <a:r>
              <a:rPr lang="zh-CN" sz="3600" b="1" dirty="0">
                <a:latin typeface="+mn-ea"/>
              </a:rPr>
              <a:t>血浆蛋白功能：运输、构成</a:t>
            </a:r>
            <a:r>
              <a:rPr lang="zh-CN" sz="3600" b="1" dirty="0">
                <a:solidFill>
                  <a:srgbClr val="FF0000"/>
                </a:solidFill>
                <a:latin typeface="+mn-ea"/>
              </a:rPr>
              <a:t>血浆胶体渗透压</a:t>
            </a:r>
            <a:r>
              <a:rPr lang="zh-CN" sz="3600" b="1" dirty="0">
                <a:latin typeface="+mn-ea"/>
              </a:rPr>
              <a:t>、参与血液凝固、免疫、营养作用、参与稳定血浆</a:t>
            </a:r>
            <a:r>
              <a:rPr lang="en-US" altLang="zh-CN" sz="3600" b="1" dirty="0">
                <a:latin typeface="+mn-ea"/>
              </a:rPr>
              <a:t>pH</a:t>
            </a:r>
            <a:endParaRPr lang="en-US" altLang="zh-CN" sz="3200" b="1" dirty="0">
              <a:solidFill>
                <a:srgbClr val="FF0000"/>
              </a:solidFill>
              <a:latin typeface="华文中宋" panose="02010600040101010101" pitchFamily="2" charset="-122"/>
              <a:ea typeface="华文中宋" panose="02010600040101010101" pitchFamily="2" charset="-122"/>
            </a:endParaRPr>
          </a:p>
          <a:p>
            <a:endParaRPr lang="en-US" altLang="zh-CN" sz="3200" b="1" dirty="0">
              <a:solidFill>
                <a:srgbClr val="FF0000"/>
              </a:solidFill>
              <a:latin typeface="华文中宋" panose="02010600040101010101" pitchFamily="2" charset="-122"/>
              <a:ea typeface="华文中宋" panose="02010600040101010101" pitchFamily="2" charset="-122"/>
            </a:endParaRPr>
          </a:p>
        </p:txBody>
      </p:sp>
      <p:sp>
        <p:nvSpPr>
          <p:cNvPr id="3" name="文本框 2"/>
          <p:cNvSpPr txBox="1"/>
          <p:nvPr/>
        </p:nvSpPr>
        <p:spPr>
          <a:xfrm>
            <a:off x="1320800" y="527901"/>
            <a:ext cx="4071332" cy="584775"/>
          </a:xfrm>
          <a:prstGeom prst="rect">
            <a:avLst/>
          </a:prstGeom>
          <a:noFill/>
        </p:spPr>
        <p:txBody>
          <a:bodyPr wrap="square" rtlCol="0">
            <a:spAutoFit/>
          </a:bodyPr>
          <a:lstStyle/>
          <a:p>
            <a:r>
              <a:rPr lang="zh-CN" altLang="en-US" sz="3200" b="1" dirty="0">
                <a:latin typeface="+mj-ea"/>
                <a:ea typeface="+mj-ea"/>
              </a:rPr>
              <a:t>（一）血浆蛋白 </a:t>
            </a:r>
          </a:p>
        </p:txBody>
      </p:sp>
      <p:sp>
        <p:nvSpPr>
          <p:cNvPr id="12295" name="Rectangle 7"/>
          <p:cNvSpPr>
            <a:spLocks noChangeArrowheads="1"/>
          </p:cNvSpPr>
          <p:nvPr/>
        </p:nvSpPr>
        <p:spPr bwMode="auto">
          <a:xfrm>
            <a:off x="593090" y="1931670"/>
            <a:ext cx="1930400" cy="583565"/>
          </a:xfrm>
          <a:prstGeom prst="rect">
            <a:avLst/>
          </a:prstGeom>
          <a:noFill/>
          <a:ln w="9525">
            <a:noFill/>
            <a:miter lim="800000"/>
          </a:ln>
        </p:spPr>
        <p:txBody>
          <a:bodyPr>
            <a:spAutoFit/>
          </a:bodyPr>
          <a:lstStyle/>
          <a:p>
            <a:pPr>
              <a:spcBef>
                <a:spcPct val="50000"/>
              </a:spcBef>
            </a:pPr>
            <a:r>
              <a:rPr kumimoji="1" lang="zh-CN" altLang="en-US" sz="3200" b="1" dirty="0">
                <a:latin typeface="+mn-ea"/>
              </a:rPr>
              <a:t>血浆蛋白</a:t>
            </a:r>
            <a:endParaRPr kumimoji="1" lang="en-US" altLang="zh-CN" sz="2000" b="1" dirty="0">
              <a:latin typeface="+mn-ea"/>
            </a:endParaRPr>
          </a:p>
        </p:txBody>
      </p:sp>
      <p:sp>
        <p:nvSpPr>
          <p:cNvPr id="12303" name="Rectangle 15"/>
          <p:cNvSpPr>
            <a:spLocks noChangeArrowheads="1"/>
          </p:cNvSpPr>
          <p:nvPr/>
        </p:nvSpPr>
        <p:spPr bwMode="auto">
          <a:xfrm>
            <a:off x="2929890" y="1097915"/>
            <a:ext cx="2931795" cy="2061210"/>
          </a:xfrm>
          <a:prstGeom prst="rect">
            <a:avLst/>
          </a:prstGeom>
          <a:noFill/>
          <a:ln w="9525">
            <a:noFill/>
            <a:miter lim="800000"/>
          </a:ln>
        </p:spPr>
        <p:txBody>
          <a:bodyPr wrap="square">
            <a:spAutoFit/>
          </a:bodyPr>
          <a:lstStyle/>
          <a:p>
            <a:pPr>
              <a:spcBef>
                <a:spcPct val="50000"/>
              </a:spcBef>
            </a:pPr>
            <a:r>
              <a:rPr kumimoji="1" lang="zh-CN" altLang="en-US" sz="3200" b="1" dirty="0">
                <a:latin typeface="+mn-ea"/>
              </a:rPr>
              <a:t>白蛋白（</a:t>
            </a:r>
            <a:r>
              <a:rPr kumimoji="1" lang="en-US" altLang="zh-CN" sz="3200" b="1" dirty="0">
                <a:latin typeface="+mn-ea"/>
              </a:rPr>
              <a:t>A</a:t>
            </a:r>
            <a:r>
              <a:rPr kumimoji="1" lang="zh-CN" altLang="en-US" sz="3200" b="1" dirty="0">
                <a:latin typeface="+mn-ea"/>
              </a:rPr>
              <a:t>）</a:t>
            </a:r>
          </a:p>
          <a:p>
            <a:pPr>
              <a:spcBef>
                <a:spcPct val="50000"/>
              </a:spcBef>
            </a:pPr>
            <a:r>
              <a:rPr kumimoji="1" lang="zh-CN" altLang="en-US" sz="3200" b="1" dirty="0">
                <a:latin typeface="+mn-ea"/>
              </a:rPr>
              <a:t>球蛋白（</a:t>
            </a:r>
            <a:r>
              <a:rPr kumimoji="1" lang="en-US" altLang="zh-CN" sz="3200" b="1" dirty="0">
                <a:latin typeface="+mn-ea"/>
              </a:rPr>
              <a:t>G</a:t>
            </a:r>
            <a:r>
              <a:rPr kumimoji="1" lang="zh-CN" altLang="en-US" sz="3200" b="1" dirty="0">
                <a:latin typeface="+mn-ea"/>
              </a:rPr>
              <a:t>）</a:t>
            </a:r>
          </a:p>
          <a:p>
            <a:pPr>
              <a:spcBef>
                <a:spcPct val="50000"/>
              </a:spcBef>
            </a:pPr>
            <a:r>
              <a:rPr kumimoji="1" lang="zh-CN" altLang="en-US" sz="3200" b="1" dirty="0">
                <a:latin typeface="+mn-ea"/>
              </a:rPr>
              <a:t>纤维蛋白原（</a:t>
            </a:r>
            <a:r>
              <a:rPr kumimoji="1" lang="en-US" altLang="zh-CN" sz="3200" b="1" dirty="0">
                <a:latin typeface="+mn-ea"/>
              </a:rPr>
              <a:t>F</a:t>
            </a:r>
            <a:r>
              <a:rPr kumimoji="1" lang="zh-CN" altLang="en-US" sz="3200" b="1" dirty="0">
                <a:latin typeface="+mn-ea"/>
              </a:rPr>
              <a:t>）</a:t>
            </a:r>
          </a:p>
        </p:txBody>
      </p:sp>
      <p:sp>
        <p:nvSpPr>
          <p:cNvPr id="12304" name="AutoShape 16"/>
          <p:cNvSpPr/>
          <p:nvPr/>
        </p:nvSpPr>
        <p:spPr bwMode="auto">
          <a:xfrm>
            <a:off x="2625090" y="1626870"/>
            <a:ext cx="203200" cy="1143000"/>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4" name="文本框 3"/>
          <p:cNvSpPr txBox="1"/>
          <p:nvPr/>
        </p:nvSpPr>
        <p:spPr>
          <a:xfrm>
            <a:off x="5392420" y="1626870"/>
            <a:ext cx="2645410" cy="521970"/>
          </a:xfrm>
          <a:prstGeom prst="rect">
            <a:avLst/>
          </a:prstGeom>
          <a:noFill/>
        </p:spPr>
        <p:txBody>
          <a:bodyPr wrap="square" rtlCol="0">
            <a:spAutoFit/>
          </a:bodyPr>
          <a:lstStyle/>
          <a:p>
            <a:r>
              <a:rPr lang="en-US" altLang="zh-CN" sz="2800" b="1"/>
              <a:t>A:G=1.5—2.5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0800" y="527901"/>
            <a:ext cx="4071332" cy="583565"/>
          </a:xfrm>
          <a:prstGeom prst="rect">
            <a:avLst/>
          </a:prstGeom>
          <a:noFill/>
        </p:spPr>
        <p:txBody>
          <a:bodyPr wrap="square" rtlCol="0">
            <a:spAutoFit/>
          </a:bodyPr>
          <a:lstStyle/>
          <a:p>
            <a:r>
              <a:rPr lang="zh-CN" altLang="en-US" sz="3200" b="1" dirty="0">
                <a:latin typeface="+mj-ea"/>
                <a:ea typeface="+mj-ea"/>
              </a:rPr>
              <a:t>（二）电解质 </a:t>
            </a:r>
          </a:p>
        </p:txBody>
      </p:sp>
      <p:sp>
        <p:nvSpPr>
          <p:cNvPr id="5" name="文本框 4"/>
          <p:cNvSpPr txBox="1"/>
          <p:nvPr/>
        </p:nvSpPr>
        <p:spPr>
          <a:xfrm>
            <a:off x="1420495" y="1748790"/>
            <a:ext cx="9111615" cy="3969385"/>
          </a:xfrm>
          <a:prstGeom prst="rect">
            <a:avLst/>
          </a:prstGeom>
          <a:noFill/>
        </p:spPr>
        <p:txBody>
          <a:bodyPr wrap="square" rtlCol="0">
            <a:spAutoFit/>
          </a:bodyPr>
          <a:lstStyle/>
          <a:p>
            <a:r>
              <a:rPr lang="en-US" altLang="zh-CN" sz="3600" b="1">
                <a:latin typeface="微软雅黑" panose="020B0503020204020204" charset="-122"/>
                <a:ea typeface="微软雅黑" panose="020B0503020204020204" charset="-122"/>
                <a:cs typeface="微软雅黑" panose="020B0503020204020204" charset="-122"/>
                <a:sym typeface="+mn-ea"/>
              </a:rPr>
              <a:t>1.</a:t>
            </a:r>
            <a:r>
              <a:rPr lang="zh-CN" altLang="en-US" sz="3600" b="1">
                <a:latin typeface="微软雅黑" panose="020B0503020204020204" charset="-122"/>
                <a:ea typeface="微软雅黑" panose="020B0503020204020204" charset="-122"/>
                <a:cs typeface="微软雅黑" panose="020B0503020204020204" charset="-122"/>
                <a:sym typeface="+mn-ea"/>
              </a:rPr>
              <a:t>主要是</a:t>
            </a:r>
            <a:r>
              <a:rPr lang="en-US" altLang="zh-CN" sz="3600" b="1">
                <a:latin typeface="微软雅黑" panose="020B0503020204020204" charset="-122"/>
                <a:ea typeface="微软雅黑" panose="020B0503020204020204" charset="-122"/>
                <a:cs typeface="微软雅黑" panose="020B0503020204020204" charset="-122"/>
                <a:sym typeface="+mn-ea"/>
              </a:rPr>
              <a:t>Na</a:t>
            </a:r>
            <a:r>
              <a:rPr lang="en-US" altLang="zh-CN" sz="3600" b="1" baseline="30000">
                <a:uFillTx/>
                <a:latin typeface="微软雅黑" panose="020B0503020204020204" charset="-122"/>
                <a:ea typeface="微软雅黑" panose="020B0503020204020204" charset="-122"/>
                <a:cs typeface="微软雅黑" panose="020B0503020204020204" charset="-122"/>
                <a:sym typeface="+mn-ea"/>
              </a:rPr>
              <a:t>+</a:t>
            </a:r>
            <a:r>
              <a:rPr lang="zh-CN" altLang="en-US" sz="3600" b="1">
                <a:latin typeface="微软雅黑" panose="020B0503020204020204" charset="-122"/>
                <a:ea typeface="微软雅黑" panose="020B0503020204020204" charset="-122"/>
                <a:cs typeface="微软雅黑" panose="020B0503020204020204" charset="-122"/>
                <a:sym typeface="+mn-ea"/>
              </a:rPr>
              <a:t>、</a:t>
            </a:r>
            <a:r>
              <a:rPr lang="en-US" altLang="zh-CN" sz="3600" b="1">
                <a:latin typeface="微软雅黑" panose="020B0503020204020204" charset="-122"/>
                <a:ea typeface="微软雅黑" panose="020B0503020204020204" charset="-122"/>
                <a:cs typeface="微软雅黑" panose="020B0503020204020204" charset="-122"/>
                <a:sym typeface="+mn-ea"/>
              </a:rPr>
              <a:t>Cl</a:t>
            </a:r>
            <a:r>
              <a:rPr lang="en-US" altLang="zh-CN" sz="3600" b="1" baseline="30000">
                <a:uFillTx/>
                <a:latin typeface="微软雅黑" panose="020B0503020204020204" charset="-122"/>
                <a:ea typeface="微软雅黑" panose="020B0503020204020204" charset="-122"/>
                <a:cs typeface="微软雅黑" panose="020B0503020204020204" charset="-122"/>
                <a:sym typeface="+mn-ea"/>
              </a:rPr>
              <a:t>-</a:t>
            </a:r>
            <a:endParaRPr lang="en-US" altLang="zh-CN" sz="3600" b="1" baseline="30000">
              <a:solidFill>
                <a:schemeClr val="tx1"/>
              </a:solidFill>
              <a:uFillTx/>
              <a:latin typeface="微软雅黑" panose="020B0503020204020204" charset="-122"/>
              <a:ea typeface="微软雅黑" panose="020B0503020204020204" charset="-122"/>
              <a:cs typeface="微软雅黑" panose="020B0503020204020204" charset="-122"/>
            </a:endParaRPr>
          </a:p>
          <a:p>
            <a:endParaRPr lang="en-US" altLang="zh-CN" sz="3600" b="1">
              <a:latin typeface="微软雅黑" panose="020B0503020204020204" charset="-122"/>
              <a:ea typeface="微软雅黑" panose="020B0503020204020204" charset="-122"/>
              <a:cs typeface="微软雅黑" panose="020B0503020204020204" charset="-122"/>
            </a:endParaRPr>
          </a:p>
          <a:p>
            <a:r>
              <a:rPr lang="en-US" altLang="zh-CN" sz="3600" b="1">
                <a:latin typeface="微软雅黑" panose="020B0503020204020204" charset="-122"/>
                <a:ea typeface="微软雅黑" panose="020B0503020204020204" charset="-122"/>
                <a:cs typeface="微软雅黑" panose="020B0503020204020204" charset="-122"/>
              </a:rPr>
              <a:t>2.</a:t>
            </a:r>
            <a:r>
              <a:rPr lang="zh-CN" altLang="en-US" sz="3600" b="1">
                <a:latin typeface="微软雅黑" panose="020B0503020204020204" charset="-122"/>
                <a:ea typeface="微软雅黑" panose="020B0503020204020204" charset="-122"/>
                <a:cs typeface="微软雅黑" panose="020B0503020204020204" charset="-122"/>
              </a:rPr>
              <a:t>主要功能：维持</a:t>
            </a:r>
            <a:r>
              <a:rPr lang="zh-CN" altLang="en-US" sz="3600" b="1">
                <a:solidFill>
                  <a:srgbClr val="FF0000"/>
                </a:solidFill>
                <a:latin typeface="微软雅黑" panose="020B0503020204020204" charset="-122"/>
                <a:ea typeface="微软雅黑" panose="020B0503020204020204" charset="-122"/>
                <a:cs typeface="微软雅黑" panose="020B0503020204020204" charset="-122"/>
              </a:rPr>
              <a:t>血浆晶体渗透压</a:t>
            </a:r>
            <a:r>
              <a:rPr lang="zh-CN" altLang="en-US" sz="3600" b="1">
                <a:latin typeface="微软雅黑" panose="020B0503020204020204" charset="-122"/>
                <a:ea typeface="微软雅黑" panose="020B0503020204020204" charset="-122"/>
                <a:cs typeface="微软雅黑" panose="020B0503020204020204" charset="-122"/>
              </a:rPr>
              <a:t>、保持神经细胞兴奋性、维持血浆酸碱平衡等</a:t>
            </a:r>
          </a:p>
          <a:p>
            <a:pPr algn="l">
              <a:buClrTx/>
              <a:buSzTx/>
              <a:buFontTx/>
            </a:pPr>
            <a:endParaRPr lang="en-US" altLang="zh-CN" sz="3600" b="1">
              <a:solidFill>
                <a:schemeClr val="tx1"/>
              </a:solidFill>
              <a:latin typeface="微软雅黑" panose="020B0503020204020204" charset="-122"/>
              <a:ea typeface="微软雅黑" panose="020B0503020204020204" charset="-122"/>
              <a:cs typeface="微软雅黑" panose="020B0503020204020204" charset="-122"/>
            </a:endParaRPr>
          </a:p>
          <a:p>
            <a:pPr algn="l">
              <a:buClrTx/>
              <a:buSzTx/>
              <a:buFontTx/>
            </a:pPr>
            <a:r>
              <a:rPr lang="en-US" altLang="zh-CN" sz="3600" b="1">
                <a:solidFill>
                  <a:schemeClr val="tx1"/>
                </a:solidFill>
                <a:latin typeface="微软雅黑" panose="020B0503020204020204" charset="-122"/>
                <a:ea typeface="微软雅黑" panose="020B0503020204020204" charset="-122"/>
                <a:cs typeface="微软雅黑" panose="020B0503020204020204" charset="-122"/>
              </a:rPr>
              <a:t>3.分子量小，能够自由透过细胞膜间隙进入组织液。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6105" y="1783081"/>
            <a:ext cx="10363200" cy="3291840"/>
          </a:xfrm>
          <a:prstGeom prst="rect">
            <a:avLst/>
          </a:prstGeom>
        </p:spPr>
        <p:txBody>
          <a:bodyPr wrap="square">
            <a:spAutoFit/>
          </a:bodyPr>
          <a:lstStyle/>
          <a:p>
            <a:endParaRPr lang="zh-CN" altLang="en-US" sz="3600" b="1" dirty="0">
              <a:latin typeface="+mn-ea"/>
            </a:endParaRPr>
          </a:p>
          <a:p>
            <a:r>
              <a:rPr lang="zh-CN" altLang="en-US" sz="3600" b="1" dirty="0">
                <a:latin typeface="+mn-ea"/>
              </a:rPr>
              <a:t>血浆渗透压：</a:t>
            </a:r>
            <a:r>
              <a:rPr lang="en-US" altLang="zh-CN" sz="3600" b="1" dirty="0">
                <a:latin typeface="+mn-ea"/>
              </a:rPr>
              <a:t>300mmol/L=5790mmHg</a:t>
            </a:r>
            <a:endParaRPr lang="zh-CN" altLang="en-US" sz="3600" b="1" dirty="0">
              <a:latin typeface="+mn-ea"/>
            </a:endParaRPr>
          </a:p>
          <a:p>
            <a:endParaRPr lang="en-US" altLang="zh-CN" sz="3600" b="1" dirty="0">
              <a:latin typeface="+mn-ea"/>
            </a:endParaRPr>
          </a:p>
          <a:p>
            <a:r>
              <a:rPr lang="zh-CN" altLang="en-US" sz="3600" b="1" dirty="0">
                <a:latin typeface="+mn-ea"/>
              </a:rPr>
              <a:t>血浆</a:t>
            </a:r>
            <a:r>
              <a:rPr lang="zh-CN" altLang="en-US" sz="3600" b="1" dirty="0">
                <a:solidFill>
                  <a:srgbClr val="FF0000"/>
                </a:solidFill>
                <a:latin typeface="+mn-ea"/>
              </a:rPr>
              <a:t>晶体渗透压</a:t>
            </a:r>
            <a:r>
              <a:rPr lang="zh-CN" altLang="en-US" sz="3600" b="1" dirty="0">
                <a:latin typeface="+mn-ea"/>
              </a:rPr>
              <a:t>与</a:t>
            </a:r>
            <a:r>
              <a:rPr lang="zh-CN" altLang="en-US" sz="3600" b="1" dirty="0">
                <a:solidFill>
                  <a:srgbClr val="FF0000"/>
                </a:solidFill>
                <a:latin typeface="+mn-ea"/>
              </a:rPr>
              <a:t>血浆胶体渗透压</a:t>
            </a:r>
            <a:endParaRPr lang="en-US" altLang="zh-CN" sz="3600" b="1" dirty="0">
              <a:solidFill>
                <a:srgbClr val="FF0000"/>
              </a:solidFill>
              <a:latin typeface="+mn-ea"/>
            </a:endParaRPr>
          </a:p>
          <a:p>
            <a:endParaRPr lang="en-US" altLang="zh-CN" sz="3200" b="1" dirty="0">
              <a:solidFill>
                <a:srgbClr val="FF0000"/>
              </a:solidFill>
              <a:latin typeface="华文中宋" panose="02010600040101010101" pitchFamily="2" charset="-122"/>
              <a:ea typeface="华文中宋" panose="02010600040101010101" pitchFamily="2" charset="-122"/>
            </a:endParaRPr>
          </a:p>
          <a:p>
            <a:endParaRPr lang="en-US" altLang="zh-CN" sz="3200" b="1" dirty="0">
              <a:solidFill>
                <a:srgbClr val="FF0000"/>
              </a:solidFill>
              <a:latin typeface="华文中宋" panose="02010600040101010101" pitchFamily="2" charset="-122"/>
              <a:ea typeface="华文中宋" panose="02010600040101010101" pitchFamily="2" charset="-122"/>
            </a:endParaRPr>
          </a:p>
        </p:txBody>
      </p:sp>
      <p:sp>
        <p:nvSpPr>
          <p:cNvPr id="3" name="文本框 2"/>
          <p:cNvSpPr txBox="1"/>
          <p:nvPr/>
        </p:nvSpPr>
        <p:spPr>
          <a:xfrm>
            <a:off x="1320800" y="527901"/>
            <a:ext cx="4071332" cy="583565"/>
          </a:xfrm>
          <a:prstGeom prst="rect">
            <a:avLst/>
          </a:prstGeom>
          <a:noFill/>
        </p:spPr>
        <p:txBody>
          <a:bodyPr wrap="square" rtlCol="0">
            <a:spAutoFit/>
          </a:bodyPr>
          <a:lstStyle/>
          <a:p>
            <a:r>
              <a:rPr lang="zh-CN" altLang="en-US" sz="3200" b="1" dirty="0">
                <a:latin typeface="+mj-ea"/>
                <a:ea typeface="+mj-ea"/>
              </a:rPr>
              <a:t>二、血浆渗透压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203200" y="1241946"/>
            <a:ext cx="11988800" cy="3711785"/>
          </a:xfrm>
          <a:prstGeom prst="rect">
            <a:avLst/>
          </a:prstGeom>
          <a:noFill/>
          <a:ln w="9525">
            <a:noFill/>
            <a:miter lim="800000"/>
          </a:ln>
        </p:spPr>
        <p:txBody>
          <a:bodyPr wrap="square">
            <a:spAutoFit/>
          </a:bodyPr>
          <a:lstStyle/>
          <a:p>
            <a:pPr>
              <a:lnSpc>
                <a:spcPct val="120000"/>
              </a:lnSpc>
            </a:pPr>
            <a:r>
              <a:rPr kumimoji="1" lang="zh-CN" altLang="en-US" sz="2800" b="1" dirty="0">
                <a:latin typeface="+mn-ea"/>
              </a:rPr>
              <a:t>            晶体渗透压                                             胶体渗透压</a:t>
            </a:r>
          </a:p>
          <a:p>
            <a:pPr>
              <a:lnSpc>
                <a:spcPct val="120000"/>
              </a:lnSpc>
            </a:pPr>
            <a:r>
              <a:rPr kumimoji="1" lang="zh-CN" altLang="en-US" sz="2800" b="1" dirty="0">
                <a:latin typeface="+mn-ea"/>
              </a:rPr>
              <a:t>   形成  无机盐、糖等晶体物质                     血浆蛋白等胶体物质</a:t>
            </a:r>
          </a:p>
          <a:p>
            <a:pPr>
              <a:lnSpc>
                <a:spcPct val="120000"/>
              </a:lnSpc>
            </a:pPr>
            <a:r>
              <a:rPr kumimoji="1" lang="zh-CN" altLang="en-US" sz="2800" b="1" dirty="0">
                <a:latin typeface="+mn-ea"/>
              </a:rPr>
              <a:t>　　　  </a:t>
            </a:r>
            <a:r>
              <a:rPr kumimoji="1" lang="en-US" altLang="zh-CN" sz="2800" b="1" dirty="0">
                <a:latin typeface="+mn-ea"/>
              </a:rPr>
              <a:t>(</a:t>
            </a:r>
            <a:r>
              <a:rPr kumimoji="1" lang="zh-CN" altLang="en-US" sz="2800" b="1" dirty="0">
                <a:latin typeface="+mn-ea"/>
              </a:rPr>
              <a:t>主要为</a:t>
            </a:r>
            <a:r>
              <a:rPr kumimoji="1" lang="en-US" altLang="zh-CN" sz="2800" b="1" dirty="0" err="1">
                <a:latin typeface="+mn-ea"/>
              </a:rPr>
              <a:t>NaCl</a:t>
            </a:r>
            <a:r>
              <a:rPr kumimoji="1" lang="en-US" altLang="zh-CN" sz="2800" b="1" dirty="0">
                <a:latin typeface="+mn-ea"/>
              </a:rPr>
              <a:t>)                                   (</a:t>
            </a:r>
            <a:r>
              <a:rPr kumimoji="1" lang="zh-CN" altLang="en-US" sz="2800" b="1" dirty="0">
                <a:latin typeface="+mn-ea"/>
              </a:rPr>
              <a:t>主要为白蛋白</a:t>
            </a:r>
            <a:r>
              <a:rPr kumimoji="1" lang="en-US" altLang="zh-CN" sz="2800" b="1" dirty="0">
                <a:latin typeface="+mn-ea"/>
              </a:rPr>
              <a:t>)               </a:t>
            </a:r>
          </a:p>
          <a:p>
            <a:pPr>
              <a:lnSpc>
                <a:spcPct val="120000"/>
              </a:lnSpc>
            </a:pPr>
            <a:r>
              <a:rPr kumimoji="1" lang="en-US" altLang="zh-CN" sz="2800" b="1" dirty="0">
                <a:latin typeface="+mn-ea"/>
              </a:rPr>
              <a:t>   </a:t>
            </a:r>
            <a:r>
              <a:rPr kumimoji="1" lang="zh-CN" altLang="en-US" sz="2800" b="1" dirty="0">
                <a:latin typeface="+mn-ea"/>
              </a:rPr>
              <a:t>压力    大</a:t>
            </a:r>
            <a:r>
              <a:rPr kumimoji="1" lang="en-US" altLang="zh-CN" sz="2800" b="1" dirty="0">
                <a:latin typeface="+mn-ea"/>
              </a:rPr>
              <a:t>(300mmol/L)                             </a:t>
            </a:r>
            <a:r>
              <a:rPr kumimoji="1" lang="zh-CN" altLang="en-US" sz="2800" b="1" dirty="0">
                <a:latin typeface="+mn-ea"/>
              </a:rPr>
              <a:t>小（</a:t>
            </a:r>
            <a:r>
              <a:rPr kumimoji="1" lang="en-US" altLang="zh-CN" sz="2800" b="1" dirty="0">
                <a:latin typeface="+mn-ea"/>
              </a:rPr>
              <a:t>1.3mmol/L</a:t>
            </a:r>
            <a:r>
              <a:rPr kumimoji="1" lang="zh-CN" altLang="en-US" sz="2800" b="1" dirty="0">
                <a:latin typeface="+mn-ea"/>
              </a:rPr>
              <a:t>）</a:t>
            </a:r>
          </a:p>
          <a:p>
            <a:pPr>
              <a:lnSpc>
                <a:spcPct val="120000"/>
              </a:lnSpc>
            </a:pPr>
            <a:r>
              <a:rPr kumimoji="1" lang="zh-CN" altLang="en-US" sz="2800" b="1" dirty="0">
                <a:latin typeface="+mn-ea"/>
              </a:rPr>
              <a:t>   </a:t>
            </a:r>
            <a:endParaRPr kumimoji="1" lang="en-US" altLang="zh-CN" sz="2800" b="1" dirty="0">
              <a:latin typeface="+mn-ea"/>
            </a:endParaRPr>
          </a:p>
          <a:p>
            <a:pPr>
              <a:lnSpc>
                <a:spcPct val="120000"/>
              </a:lnSpc>
            </a:pPr>
            <a:r>
              <a:rPr kumimoji="1" lang="zh-CN" altLang="en-US" sz="2800" b="1" dirty="0">
                <a:latin typeface="+mn-ea"/>
              </a:rPr>
              <a:t>意义 </a:t>
            </a:r>
            <a:r>
              <a:rPr kumimoji="1" lang="zh-CN" altLang="en-US" sz="2800" b="1" dirty="0">
                <a:solidFill>
                  <a:srgbClr val="FF0000"/>
                </a:solidFill>
                <a:latin typeface="+mn-ea"/>
              </a:rPr>
              <a:t>维持细胞内外水分交换                       调节毛细血管内外水平</a:t>
            </a:r>
          </a:p>
          <a:p>
            <a:pPr>
              <a:lnSpc>
                <a:spcPct val="120000"/>
              </a:lnSpc>
            </a:pPr>
            <a:r>
              <a:rPr kumimoji="1" lang="zh-CN" altLang="en-US" sz="2800" b="1" dirty="0">
                <a:solidFill>
                  <a:srgbClr val="FF0000"/>
                </a:solidFill>
                <a:latin typeface="+mn-ea"/>
              </a:rPr>
              <a:t>　　   保持</a:t>
            </a:r>
            <a:r>
              <a:rPr kumimoji="1" lang="en-US" altLang="zh-CN" sz="2800" b="1" dirty="0">
                <a:solidFill>
                  <a:srgbClr val="FF0000"/>
                </a:solidFill>
                <a:latin typeface="+mn-ea"/>
              </a:rPr>
              <a:t>RBC</a:t>
            </a:r>
            <a:r>
              <a:rPr kumimoji="1" lang="zh-CN" altLang="en-US" sz="2800" b="1" dirty="0">
                <a:solidFill>
                  <a:srgbClr val="FF0000"/>
                </a:solidFill>
                <a:latin typeface="+mn-ea"/>
              </a:rPr>
              <a:t>正常形态和功能                       衡和维持血浆容量 </a:t>
            </a:r>
          </a:p>
        </p:txBody>
      </p:sp>
      <p:sp>
        <p:nvSpPr>
          <p:cNvPr id="2052" name="Line 5"/>
          <p:cNvSpPr>
            <a:spLocks noChangeShapeType="1"/>
          </p:cNvSpPr>
          <p:nvPr/>
        </p:nvSpPr>
        <p:spPr bwMode="auto">
          <a:xfrm flipV="1">
            <a:off x="419417" y="1810793"/>
            <a:ext cx="11137900" cy="0"/>
          </a:xfrm>
          <a:prstGeom prst="line">
            <a:avLst/>
          </a:prstGeom>
          <a:noFill/>
          <a:ln w="38100">
            <a:solidFill>
              <a:schemeClr val="tx1"/>
            </a:solidFill>
            <a:round/>
          </a:ln>
        </p:spPr>
        <p:txBody>
          <a:bodyPr/>
          <a:lstStyle/>
          <a:p>
            <a:endParaRPr lang="zh-CN" altLang="en-US"/>
          </a:p>
        </p:txBody>
      </p:sp>
      <p:sp>
        <p:nvSpPr>
          <p:cNvPr id="2053" name="Line 3"/>
          <p:cNvSpPr>
            <a:spLocks noChangeShapeType="1"/>
          </p:cNvSpPr>
          <p:nvPr/>
        </p:nvSpPr>
        <p:spPr bwMode="auto">
          <a:xfrm flipV="1">
            <a:off x="351177" y="2863732"/>
            <a:ext cx="11137900" cy="0"/>
          </a:xfrm>
          <a:prstGeom prst="line">
            <a:avLst/>
          </a:prstGeom>
          <a:noFill/>
          <a:ln w="38100">
            <a:solidFill>
              <a:schemeClr val="tx1"/>
            </a:solidFill>
            <a:round/>
          </a:ln>
        </p:spPr>
        <p:txBody>
          <a:bodyPr/>
          <a:lstStyle/>
          <a:p>
            <a:endParaRPr lang="zh-CN" altLang="en-US"/>
          </a:p>
        </p:txBody>
      </p:sp>
      <p:sp>
        <p:nvSpPr>
          <p:cNvPr id="2054" name="Line 4"/>
          <p:cNvSpPr>
            <a:spLocks noChangeShapeType="1"/>
          </p:cNvSpPr>
          <p:nvPr/>
        </p:nvSpPr>
        <p:spPr bwMode="auto">
          <a:xfrm>
            <a:off x="282939" y="4973923"/>
            <a:ext cx="11137900" cy="0"/>
          </a:xfrm>
          <a:prstGeom prst="line">
            <a:avLst/>
          </a:prstGeom>
          <a:noFill/>
          <a:ln w="38100">
            <a:solidFill>
              <a:schemeClr val="tx1"/>
            </a:solidFill>
            <a:round/>
          </a:ln>
        </p:spPr>
        <p:txBody>
          <a:bodyPr/>
          <a:lstStyle/>
          <a:p>
            <a:endParaRPr lang="zh-CN" altLang="en-US"/>
          </a:p>
        </p:txBody>
      </p:sp>
      <p:sp>
        <p:nvSpPr>
          <p:cNvPr id="7" name="Line 3"/>
          <p:cNvSpPr>
            <a:spLocks noChangeShapeType="1"/>
          </p:cNvSpPr>
          <p:nvPr/>
        </p:nvSpPr>
        <p:spPr bwMode="auto">
          <a:xfrm flipV="1">
            <a:off x="326157" y="3507452"/>
            <a:ext cx="11137900" cy="0"/>
          </a:xfrm>
          <a:prstGeom prst="line">
            <a:avLst/>
          </a:prstGeom>
          <a:noFill/>
          <a:ln w="38100">
            <a:solidFill>
              <a:schemeClr val="tx1"/>
            </a:solidFill>
            <a:round/>
          </a:ln>
        </p:spPr>
        <p:txBody>
          <a:bodyPr/>
          <a:lstStyle/>
          <a:p>
            <a:endParaRPr lang="zh-CN" altLang="en-US"/>
          </a:p>
        </p:txBody>
      </p:sp>
      <p:sp>
        <p:nvSpPr>
          <p:cNvPr id="8" name="TextBox 7"/>
          <p:cNvSpPr txBox="1"/>
          <p:nvPr/>
        </p:nvSpPr>
        <p:spPr>
          <a:xfrm>
            <a:off x="1501254" y="272955"/>
            <a:ext cx="7312808" cy="646331"/>
          </a:xfrm>
          <a:prstGeom prst="rect">
            <a:avLst/>
          </a:prstGeom>
          <a:noFill/>
        </p:spPr>
        <p:txBody>
          <a:bodyPr wrap="square" rtlCol="0">
            <a:spAutoFit/>
          </a:bodyPr>
          <a:lstStyle/>
          <a:p>
            <a:r>
              <a:rPr kumimoji="1" lang="en-US" altLang="zh-CN" sz="3600" b="1" dirty="0">
                <a:latin typeface="+mn-ea"/>
              </a:rPr>
              <a:t> </a:t>
            </a:r>
            <a:r>
              <a:rPr kumimoji="1" lang="zh-CN" altLang="en-US" sz="3600" b="1" dirty="0">
                <a:latin typeface="+mn-ea"/>
              </a:rPr>
              <a:t>血浆渗透压分类及作用（</a:t>
            </a:r>
            <a:r>
              <a:rPr kumimoji="1" lang="en-US" altLang="zh-CN" sz="3600" b="1" dirty="0">
                <a:latin typeface="+mn-ea"/>
              </a:rPr>
              <a:t>P30</a:t>
            </a:r>
            <a:r>
              <a:rPr kumimoji="1" lang="zh-CN" altLang="en-US" sz="3600" b="1" dirty="0">
                <a:latin typeface="+mn-ea"/>
              </a:rPr>
              <a:t>）</a:t>
            </a:r>
            <a:endParaRPr lang="zh-CN" alt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灯片编号占位符 2"/>
          <p:cNvSpPr>
            <a:spLocks noGrp="1"/>
          </p:cNvSpPr>
          <p:nvPr>
            <p:ph type="sldNum" sz="quarter" idx="12"/>
          </p:nvPr>
        </p:nvSpPr>
        <p:spPr/>
        <p:txBody>
          <a:bodyPr/>
          <a:lstStyle/>
          <a:p>
            <a:pPr>
              <a:defRPr/>
            </a:pPr>
            <a:fld id="{228485CA-CB7C-4182-915B-90558D7CA2EC}" type="slidenum">
              <a:rPr lang="en-US" altLang="zh-CN"/>
              <a:t>16</a:t>
            </a:fld>
            <a:endParaRPr lang="en-US" altLang="zh-CN"/>
          </a:p>
        </p:txBody>
      </p:sp>
      <p:graphicFrame>
        <p:nvGraphicFramePr>
          <p:cNvPr id="2050" name="Object 7">
            <a:hlinkClick r:id="" action="ppaction://ole?verb=0"/>
          </p:cNvPr>
          <p:cNvGraphicFramePr>
            <a:graphicFrameLocks noChangeAspect="1"/>
          </p:cNvGraphicFramePr>
          <p:nvPr/>
        </p:nvGraphicFramePr>
        <p:xfrm>
          <a:off x="425450" y="1300480"/>
          <a:ext cx="9882505" cy="5348605"/>
        </p:xfrm>
        <a:graphic>
          <a:graphicData uri="http://schemas.openxmlformats.org/presentationml/2006/ole">
            <mc:AlternateContent xmlns:mc="http://schemas.openxmlformats.org/markup-compatibility/2006">
              <mc:Choice xmlns:v="urn:schemas-microsoft-com:vml" Requires="v">
                <p:oleObj name="演示文稿" r:id="rId2" imgW="4203065" imgH="3153410" progId="">
                  <p:embed/>
                </p:oleObj>
              </mc:Choice>
              <mc:Fallback>
                <p:oleObj name="演示文稿" r:id="rId2" imgW="4203065" imgH="3153410" progId="">
                  <p:embed/>
                  <p:pic>
                    <p:nvPicPr>
                      <p:cNvPr id="0" name="Object 7" descr="imag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300480"/>
                        <a:ext cx="9882505" cy="5348605"/>
                      </a:xfrm>
                      <a:prstGeom prst="rect">
                        <a:avLst/>
                      </a:prstGeom>
                      <a:noFill/>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灯片编号占位符 2"/>
          <p:cNvSpPr>
            <a:spLocks noGrp="1"/>
          </p:cNvSpPr>
          <p:nvPr>
            <p:ph type="sldNum" sz="quarter" idx="12"/>
          </p:nvPr>
        </p:nvSpPr>
        <p:spPr/>
        <p:txBody>
          <a:bodyPr/>
          <a:lstStyle/>
          <a:p>
            <a:pPr>
              <a:defRPr/>
            </a:pPr>
            <a:fld id="{228485CA-CB7C-4182-915B-90558D7CA2EC}" type="slidenum">
              <a:rPr lang="en-US" altLang="zh-CN" smtClean="0"/>
              <a:t>17</a:t>
            </a:fld>
            <a:endParaRPr lang="en-US" altLang="zh-CN"/>
          </a:p>
        </p:txBody>
      </p:sp>
      <p:sp>
        <p:nvSpPr>
          <p:cNvPr id="5" name="文本框 4"/>
          <p:cNvSpPr txBox="1"/>
          <p:nvPr/>
        </p:nvSpPr>
        <p:spPr>
          <a:xfrm>
            <a:off x="797559" y="1746316"/>
            <a:ext cx="6380899" cy="1569660"/>
          </a:xfrm>
          <a:prstGeom prst="rect">
            <a:avLst/>
          </a:prstGeom>
          <a:noFill/>
        </p:spPr>
        <p:txBody>
          <a:bodyPr wrap="square" rtlCol="0">
            <a:spAutoFit/>
          </a:bodyPr>
          <a:lstStyle/>
          <a:p>
            <a:r>
              <a:rPr lang="zh-CN" altLang="en-US" sz="3200" b="1" dirty="0">
                <a:latin typeface="+mj-ea"/>
                <a:ea typeface="+mj-ea"/>
              </a:rPr>
              <a:t>（三）非蛋白氮</a:t>
            </a:r>
            <a:endParaRPr lang="en-US" altLang="zh-CN" sz="3200" b="1" dirty="0">
              <a:latin typeface="+mj-ea"/>
              <a:ea typeface="+mj-ea"/>
            </a:endParaRPr>
          </a:p>
          <a:p>
            <a:r>
              <a:rPr lang="en-US" altLang="zh-CN" sz="3200" b="1" dirty="0">
                <a:latin typeface="+mj-ea"/>
                <a:ea typeface="+mj-ea"/>
              </a:rPr>
              <a:t>1.</a:t>
            </a:r>
            <a:r>
              <a:rPr lang="zh-CN" altLang="en-US" sz="3200" b="1" dirty="0">
                <a:latin typeface="+mj-ea"/>
                <a:ea typeface="+mj-ea"/>
              </a:rPr>
              <a:t>测定血液中</a:t>
            </a:r>
            <a:r>
              <a:rPr lang="en-US" altLang="zh-CN" sz="3200" b="1" dirty="0">
                <a:latin typeface="+mj-ea"/>
                <a:ea typeface="+mj-ea"/>
              </a:rPr>
              <a:t>NPN</a:t>
            </a:r>
            <a:r>
              <a:rPr lang="zh-CN" altLang="en-US" sz="3200" b="1" dirty="0">
                <a:latin typeface="+mj-ea"/>
                <a:ea typeface="+mj-ea"/>
              </a:rPr>
              <a:t>和</a:t>
            </a:r>
            <a:r>
              <a:rPr lang="en-US" altLang="zh-CN" sz="3200" b="1" dirty="0">
                <a:latin typeface="+mj-ea"/>
                <a:ea typeface="+mj-ea"/>
              </a:rPr>
              <a:t>BUN</a:t>
            </a:r>
            <a:r>
              <a:rPr lang="zh-CN" altLang="en-US" sz="3200" b="1" dirty="0">
                <a:latin typeface="+mj-ea"/>
                <a:ea typeface="+mj-ea"/>
              </a:rPr>
              <a:t>含量来判断肾功能。</a:t>
            </a:r>
          </a:p>
        </p:txBody>
      </p:sp>
      <p:sp>
        <p:nvSpPr>
          <p:cNvPr id="6" name="文本框 5"/>
          <p:cNvSpPr txBox="1"/>
          <p:nvPr/>
        </p:nvSpPr>
        <p:spPr>
          <a:xfrm>
            <a:off x="797559" y="3982020"/>
            <a:ext cx="9994868" cy="1077218"/>
          </a:xfrm>
          <a:prstGeom prst="rect">
            <a:avLst/>
          </a:prstGeom>
          <a:noFill/>
        </p:spPr>
        <p:txBody>
          <a:bodyPr wrap="square" rtlCol="0">
            <a:spAutoFit/>
          </a:bodyPr>
          <a:lstStyle/>
          <a:p>
            <a:r>
              <a:rPr lang="zh-CN" altLang="en-US" sz="3200" b="1" dirty="0">
                <a:latin typeface="+mj-ea"/>
                <a:ea typeface="+mj-ea"/>
              </a:rPr>
              <a:t>（四）脂质</a:t>
            </a:r>
            <a:endParaRPr lang="en-US" altLang="zh-CN" sz="3200" b="1" dirty="0">
              <a:latin typeface="+mj-ea"/>
              <a:ea typeface="+mj-ea"/>
            </a:endParaRPr>
          </a:p>
          <a:p>
            <a:r>
              <a:rPr lang="en-US" altLang="zh-CN" sz="3200" b="1" dirty="0">
                <a:latin typeface="+mj-ea"/>
                <a:ea typeface="+mj-ea"/>
              </a:rPr>
              <a:t>1.</a:t>
            </a:r>
            <a:r>
              <a:rPr lang="zh-CN" altLang="en-US" sz="3200" b="1" dirty="0">
                <a:latin typeface="+mj-ea"/>
                <a:ea typeface="+mj-ea"/>
              </a:rPr>
              <a:t>总胆固醇，甘油三酯，低密度脂蛋白，高密度脂蛋白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41946" y="1"/>
            <a:ext cx="10278541" cy="1028699"/>
          </a:xfrm>
        </p:spPr>
        <p:txBody>
          <a:bodyPr/>
          <a:lstStyle/>
          <a:p>
            <a:pPr eaLnBrk="1" hangingPunct="1"/>
            <a:r>
              <a:rPr lang="zh-CN" altLang="en-US" dirty="0">
                <a:latin typeface="+mn-ea"/>
                <a:ea typeface="+mn-ea"/>
              </a:rPr>
              <a:t>第三节  血细胞</a:t>
            </a:r>
          </a:p>
        </p:txBody>
      </p:sp>
      <p:sp>
        <p:nvSpPr>
          <p:cNvPr id="21507" name="Rectangle 5"/>
          <p:cNvSpPr>
            <a:spLocks noChangeArrowheads="1"/>
          </p:cNvSpPr>
          <p:nvPr/>
        </p:nvSpPr>
        <p:spPr bwMode="auto">
          <a:xfrm>
            <a:off x="900752" y="1087272"/>
            <a:ext cx="3911600" cy="560388"/>
          </a:xfrm>
          <a:prstGeom prst="rect">
            <a:avLst/>
          </a:prstGeom>
          <a:noFill/>
          <a:ln w="9525">
            <a:noFill/>
            <a:miter lim="800000"/>
          </a:ln>
        </p:spPr>
        <p:txBody>
          <a:bodyPr/>
          <a:lstStyle/>
          <a:p>
            <a:pPr marL="955675" indent="-955675">
              <a:spcBef>
                <a:spcPct val="20000"/>
              </a:spcBef>
              <a:buClr>
                <a:schemeClr val="folHlink"/>
              </a:buClr>
              <a:buSzPct val="90000"/>
              <a:buFont typeface="Wingdings" panose="05000000000000000000" pitchFamily="2" charset="2"/>
              <a:buNone/>
            </a:pPr>
            <a:r>
              <a:rPr lang="zh-CN" altLang="en-US" sz="3600" b="1" dirty="0"/>
              <a:t>一、红细胞</a:t>
            </a:r>
          </a:p>
        </p:txBody>
      </p:sp>
      <p:sp>
        <p:nvSpPr>
          <p:cNvPr id="21508" name="Rectangle 7"/>
          <p:cNvSpPr>
            <a:spLocks noChangeArrowheads="1"/>
          </p:cNvSpPr>
          <p:nvPr/>
        </p:nvSpPr>
        <p:spPr bwMode="auto">
          <a:xfrm>
            <a:off x="600500" y="2073322"/>
            <a:ext cx="3835021" cy="646331"/>
          </a:xfrm>
          <a:prstGeom prst="rect">
            <a:avLst/>
          </a:prstGeom>
          <a:noFill/>
          <a:ln w="9525">
            <a:noFill/>
            <a:miter lim="800000"/>
          </a:ln>
        </p:spPr>
        <p:txBody>
          <a:bodyPr wrap="square">
            <a:spAutoFit/>
          </a:bodyPr>
          <a:lstStyle/>
          <a:p>
            <a:pPr algn="ctr"/>
            <a:r>
              <a:rPr kumimoji="1" lang="en-US" altLang="zh-CN" sz="3600" b="1" dirty="0">
                <a:latin typeface="+mn-ea"/>
              </a:rPr>
              <a:t>1.</a:t>
            </a:r>
            <a:r>
              <a:rPr kumimoji="1" lang="zh-CN" altLang="en-US" sz="3600" b="1" dirty="0">
                <a:latin typeface="+mn-ea"/>
              </a:rPr>
              <a:t>红细胞的形态</a:t>
            </a:r>
          </a:p>
        </p:txBody>
      </p:sp>
      <p:pic>
        <p:nvPicPr>
          <p:cNvPr id="5" name="Picture 4" descr="红细胞-2"/>
          <p:cNvPicPr>
            <a:picLocks noGrp="1" noChangeAspect="1" noChangeArrowheads="1"/>
          </p:cNvPicPr>
          <p:nvPr>
            <p:ph sz="half" idx="1"/>
          </p:nvPr>
        </p:nvPicPr>
        <p:blipFill>
          <a:blip r:embed="rId2" cstate="print"/>
          <a:srcRect/>
          <a:stretch>
            <a:fillRect/>
          </a:stretch>
        </p:blipFill>
        <p:spPr>
          <a:xfrm>
            <a:off x="747594" y="2879677"/>
            <a:ext cx="9099551" cy="376138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38078" y="1005385"/>
            <a:ext cx="11294280" cy="4343400"/>
          </a:xfrm>
          <a:prstGeom prst="rect">
            <a:avLst/>
          </a:prstGeom>
          <a:noFill/>
          <a:ln w="9525">
            <a:noFill/>
            <a:miter lim="800000"/>
          </a:ln>
        </p:spPr>
        <p:txBody>
          <a:bodyPr/>
          <a:lstStyle/>
          <a:p>
            <a:pPr marL="955675" indent="-955675">
              <a:spcBef>
                <a:spcPct val="20000"/>
              </a:spcBef>
              <a:buClr>
                <a:schemeClr val="folHlink"/>
              </a:buClr>
              <a:buSzPct val="90000"/>
              <a:buFont typeface="Wingdings" panose="05000000000000000000" pitchFamily="2" charset="2"/>
              <a:buNone/>
            </a:pPr>
            <a:endParaRPr lang="en-US" altLang="zh-CN" sz="2800" b="1" dirty="0"/>
          </a:p>
          <a:p>
            <a:pPr marL="955675" indent="-955675">
              <a:spcBef>
                <a:spcPct val="20000"/>
              </a:spcBef>
              <a:buClr>
                <a:schemeClr val="folHlink"/>
              </a:buClr>
              <a:buSzPct val="90000"/>
              <a:buFont typeface="Wingdings" panose="05000000000000000000" pitchFamily="2" charset="2"/>
              <a:buNone/>
            </a:pPr>
            <a:r>
              <a:rPr lang="en-US" altLang="zh-CN" sz="3600" b="1" dirty="0">
                <a:latin typeface="+mn-ea"/>
              </a:rPr>
              <a:t>      </a:t>
            </a:r>
            <a:r>
              <a:rPr lang="zh-CN" altLang="en-US" sz="3200" b="1" dirty="0">
                <a:latin typeface="+mn-ea"/>
              </a:rPr>
              <a:t>正常成年男性</a:t>
            </a:r>
            <a:r>
              <a:rPr lang="en-US" altLang="zh-CN" sz="3200" b="1" dirty="0">
                <a:latin typeface="+mn-ea"/>
              </a:rPr>
              <a:t>: RBC 4.5--5.5×10</a:t>
            </a:r>
            <a:r>
              <a:rPr lang="en-US" altLang="zh-CN" sz="3200" b="1" baseline="30000" dirty="0">
                <a:latin typeface="+mn-ea"/>
              </a:rPr>
              <a:t>12/</a:t>
            </a:r>
            <a:r>
              <a:rPr lang="en-US" altLang="zh-CN" sz="3200" b="1" dirty="0">
                <a:latin typeface="+mn-ea"/>
              </a:rPr>
              <a:t>/L,    </a:t>
            </a:r>
          </a:p>
          <a:p>
            <a:pPr marL="955675" indent="-955675">
              <a:spcBef>
                <a:spcPct val="20000"/>
              </a:spcBef>
              <a:buClr>
                <a:schemeClr val="folHlink"/>
              </a:buClr>
              <a:buSzPct val="90000"/>
              <a:buFont typeface="Wingdings" panose="05000000000000000000" pitchFamily="2" charset="2"/>
              <a:buNone/>
            </a:pPr>
            <a:r>
              <a:rPr lang="en-US" altLang="zh-CN" sz="3200" b="1" dirty="0">
                <a:latin typeface="+mn-ea"/>
              </a:rPr>
              <a:t>                                 </a:t>
            </a:r>
            <a:r>
              <a:rPr lang="en-US" altLang="zh-CN" sz="3200" b="1" dirty="0" err="1">
                <a:latin typeface="+mn-ea"/>
              </a:rPr>
              <a:t>Hb</a:t>
            </a:r>
            <a:r>
              <a:rPr lang="en-US" altLang="zh-CN" sz="3200" b="1" dirty="0">
                <a:latin typeface="+mn-ea"/>
              </a:rPr>
              <a:t> 120--160g /L   </a:t>
            </a:r>
          </a:p>
          <a:p>
            <a:pPr marL="955675" indent="-955675">
              <a:spcBef>
                <a:spcPct val="20000"/>
              </a:spcBef>
              <a:buClr>
                <a:schemeClr val="folHlink"/>
              </a:buClr>
              <a:buSzPct val="90000"/>
              <a:buFont typeface="Wingdings" panose="05000000000000000000" pitchFamily="2" charset="2"/>
              <a:buNone/>
            </a:pPr>
            <a:r>
              <a:rPr lang="en-US" altLang="zh-CN" sz="3200" b="1" dirty="0">
                <a:latin typeface="+mn-ea"/>
              </a:rPr>
              <a:t>      </a:t>
            </a:r>
            <a:r>
              <a:rPr lang="zh-CN" altLang="en-US" sz="3200" b="1" dirty="0">
                <a:latin typeface="+mn-ea"/>
              </a:rPr>
              <a:t>正常成年女性</a:t>
            </a:r>
            <a:r>
              <a:rPr lang="en-US" altLang="zh-CN" sz="3200" b="1" dirty="0">
                <a:latin typeface="+mn-ea"/>
              </a:rPr>
              <a:t>: RBC 3.8—4.6×10</a:t>
            </a:r>
            <a:r>
              <a:rPr lang="en-US" altLang="zh-CN" sz="3200" b="1" baseline="30000" dirty="0">
                <a:latin typeface="+mn-ea"/>
              </a:rPr>
              <a:t>12/</a:t>
            </a:r>
            <a:r>
              <a:rPr lang="en-US" altLang="zh-CN" sz="3200" b="1" dirty="0">
                <a:latin typeface="+mn-ea"/>
              </a:rPr>
              <a:t>/L,    </a:t>
            </a:r>
          </a:p>
          <a:p>
            <a:pPr marL="955675" indent="-955675">
              <a:spcBef>
                <a:spcPct val="20000"/>
              </a:spcBef>
              <a:buClr>
                <a:schemeClr val="folHlink"/>
              </a:buClr>
              <a:buSzPct val="90000"/>
              <a:buFont typeface="Wingdings" panose="05000000000000000000" pitchFamily="2" charset="2"/>
              <a:buNone/>
            </a:pPr>
            <a:r>
              <a:rPr lang="en-US" altLang="zh-CN" sz="3200" b="1" dirty="0">
                <a:latin typeface="+mn-ea"/>
              </a:rPr>
              <a:t>                                 </a:t>
            </a:r>
            <a:r>
              <a:rPr lang="en-US" altLang="zh-CN" sz="3200" b="1" dirty="0" err="1">
                <a:latin typeface="+mn-ea"/>
              </a:rPr>
              <a:t>Hb</a:t>
            </a:r>
            <a:r>
              <a:rPr lang="en-US" altLang="zh-CN" sz="3200" b="1" dirty="0">
                <a:latin typeface="+mn-ea"/>
              </a:rPr>
              <a:t> 110--150g /L</a:t>
            </a:r>
          </a:p>
          <a:p>
            <a:pPr marL="955675" indent="-955675">
              <a:spcBef>
                <a:spcPct val="20000"/>
              </a:spcBef>
              <a:buClr>
                <a:schemeClr val="folHlink"/>
              </a:buClr>
              <a:buSzPct val="90000"/>
              <a:buFont typeface="Wingdings" panose="05000000000000000000" pitchFamily="2" charset="2"/>
              <a:buNone/>
            </a:pPr>
            <a:r>
              <a:rPr lang="en-US" altLang="zh-CN" sz="3200" b="1" dirty="0">
                <a:latin typeface="+mn-ea"/>
              </a:rPr>
              <a:t>      </a:t>
            </a:r>
            <a:r>
              <a:rPr lang="zh-CN" altLang="en-US" sz="3200" b="1" dirty="0">
                <a:latin typeface="+mn-ea"/>
              </a:rPr>
              <a:t>高原地区居民的红细胞数量和血红蛋白含量均较高。</a:t>
            </a:r>
            <a:endParaRPr lang="zh-CN" altLang="zh-CN" sz="3200" b="1" dirty="0">
              <a:latin typeface="+mn-ea"/>
            </a:endParaRPr>
          </a:p>
          <a:p>
            <a:pPr marL="955675" indent="-955675">
              <a:spcBef>
                <a:spcPct val="50000"/>
              </a:spcBef>
              <a:buClr>
                <a:schemeClr val="folHlink"/>
              </a:buClr>
              <a:buSzPct val="90000"/>
              <a:buFont typeface="Wingdings" panose="05000000000000000000" pitchFamily="2" charset="2"/>
              <a:buNone/>
            </a:pPr>
            <a:endParaRPr lang="en-US" altLang="zh-CN" sz="2000" b="1" dirty="0">
              <a:ea typeface="楷体_GB2312" pitchFamily="49" charset="-122"/>
            </a:endParaRPr>
          </a:p>
        </p:txBody>
      </p:sp>
      <p:sp>
        <p:nvSpPr>
          <p:cNvPr id="24579" name="Rectangle 4"/>
          <p:cNvSpPr>
            <a:spLocks noChangeArrowheads="1"/>
          </p:cNvSpPr>
          <p:nvPr/>
        </p:nvSpPr>
        <p:spPr bwMode="auto">
          <a:xfrm>
            <a:off x="927682" y="325272"/>
            <a:ext cx="3300905" cy="646331"/>
          </a:xfrm>
          <a:prstGeom prst="rect">
            <a:avLst/>
          </a:prstGeom>
          <a:noFill/>
          <a:ln w="9525">
            <a:noFill/>
            <a:miter lim="800000"/>
          </a:ln>
        </p:spPr>
        <p:txBody>
          <a:bodyPr wrap="none">
            <a:spAutoFit/>
          </a:bodyPr>
          <a:lstStyle/>
          <a:p>
            <a:pPr algn="ctr">
              <a:spcBef>
                <a:spcPct val="20000"/>
              </a:spcBef>
            </a:pPr>
            <a:r>
              <a:rPr kumimoji="1" lang="en-US" altLang="zh-CN" sz="3600" b="1" dirty="0">
                <a:latin typeface="Times New Roman" panose="02020603050405020304" pitchFamily="18" charset="0"/>
              </a:rPr>
              <a:t>2.</a:t>
            </a:r>
            <a:r>
              <a:rPr kumimoji="1" lang="zh-CN" altLang="en-US" sz="3600" b="1" dirty="0">
                <a:latin typeface="Times New Roman" panose="02020603050405020304" pitchFamily="18" charset="0"/>
              </a:rPr>
              <a:t>红细胞的数量</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955344" y="1310935"/>
            <a:ext cx="10464800" cy="3539430"/>
          </a:xfrm>
          <a:prstGeom prst="rect">
            <a:avLst/>
          </a:prstGeom>
          <a:noFill/>
          <a:ln w="9525">
            <a:noFill/>
            <a:miter lim="800000"/>
          </a:ln>
        </p:spPr>
        <p:txBody>
          <a:bodyPr anchor="ctr">
            <a:spAutoFit/>
          </a:bodyPr>
          <a:lstStyle/>
          <a:p>
            <a:pPr eaLnBrk="0" hangingPunct="0"/>
            <a:r>
              <a:rPr lang="zh-CN" altLang="en-US" sz="3200" b="1" dirty="0">
                <a:solidFill>
                  <a:srgbClr val="000000"/>
                </a:solidFill>
                <a:latin typeface="Times New Roman" panose="02020603050405020304" pitchFamily="18" charset="0"/>
              </a:rPr>
              <a:t>了</a:t>
            </a:r>
            <a:r>
              <a:rPr lang="zh-CN" altLang="en-US" sz="3200" b="1" dirty="0">
                <a:solidFill>
                  <a:srgbClr val="000000"/>
                </a:solidFill>
                <a:latin typeface="+mn-ea"/>
              </a:rPr>
              <a:t>解：血液理化性质；纤溶系统；</a:t>
            </a:r>
            <a:endParaRPr lang="zh-CN" altLang="en-US" sz="2400" b="1" dirty="0">
              <a:latin typeface="+mn-ea"/>
            </a:endParaRPr>
          </a:p>
          <a:p>
            <a:pPr eaLnBrk="0" hangingPunct="0"/>
            <a:r>
              <a:rPr lang="zh-CN" altLang="en-US" sz="3200" b="1" dirty="0">
                <a:solidFill>
                  <a:srgbClr val="000000"/>
                </a:solidFill>
                <a:latin typeface="+mn-ea"/>
              </a:rPr>
              <a:t>理解：血液凝固现象；生理性止血过程；各种血细胞的生理特性；</a:t>
            </a:r>
          </a:p>
          <a:p>
            <a:pPr eaLnBrk="0" hangingPunct="0"/>
            <a:r>
              <a:rPr lang="zh-CN" altLang="en-US" sz="3200" b="1" dirty="0">
                <a:solidFill>
                  <a:srgbClr val="000000"/>
                </a:solidFill>
                <a:latin typeface="+mn-ea"/>
              </a:rPr>
              <a:t>掌握：血液的组成、正常值和功能；血细胞比容、红细胞沉降率概念、正常值及意义；血浆渗透压及其生理意义；各类血细胞的正常值及基本功能；红细胞的生产与调节；血液凝固的基本步骤及影响因素。</a:t>
            </a:r>
            <a:r>
              <a:rPr lang="zh-CN" altLang="en-US" sz="2400" b="1" dirty="0">
                <a:latin typeface="+mn-ea"/>
              </a:rPr>
              <a:t> </a:t>
            </a:r>
            <a:endParaRPr lang="zh-CN" altLang="en-US" sz="6000" b="1" dirty="0">
              <a:latin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11200" y="533401"/>
            <a:ext cx="7010400" cy="590931"/>
          </a:xfrm>
          <a:prstGeom prst="rect">
            <a:avLst/>
          </a:prstGeom>
          <a:noFill/>
          <a:ln w="9525">
            <a:noFill/>
            <a:miter lim="800000"/>
          </a:ln>
        </p:spPr>
        <p:txBody>
          <a:bodyPr>
            <a:spAutoFit/>
          </a:bodyPr>
          <a:lstStyle/>
          <a:p>
            <a:pPr>
              <a:lnSpc>
                <a:spcPct val="90000"/>
              </a:lnSpc>
              <a:spcBef>
                <a:spcPct val="50000"/>
              </a:spcBef>
            </a:pPr>
            <a:r>
              <a:rPr kumimoji="1" lang="zh-CN" altLang="en-US" sz="3600" b="1" dirty="0">
                <a:latin typeface="宋体" panose="02010600030101010101" pitchFamily="2" charset="-122"/>
              </a:rPr>
              <a:t>（二）红细胞的生理特性</a:t>
            </a:r>
          </a:p>
        </p:txBody>
      </p:sp>
      <p:sp>
        <p:nvSpPr>
          <p:cNvPr id="25603" name="Rectangle 5"/>
          <p:cNvSpPr>
            <a:spLocks noChangeArrowheads="1"/>
          </p:cNvSpPr>
          <p:nvPr/>
        </p:nvSpPr>
        <p:spPr bwMode="auto">
          <a:xfrm>
            <a:off x="529230" y="1297674"/>
            <a:ext cx="4274782" cy="535531"/>
          </a:xfrm>
          <a:prstGeom prst="rect">
            <a:avLst/>
          </a:prstGeom>
          <a:noFill/>
          <a:ln w="9525">
            <a:noFill/>
            <a:miter lim="800000"/>
          </a:ln>
        </p:spPr>
        <p:txBody>
          <a:bodyPr wrap="square">
            <a:spAutoFit/>
          </a:bodyPr>
          <a:lstStyle/>
          <a:p>
            <a:pPr algn="ctr">
              <a:lnSpc>
                <a:spcPct val="90000"/>
              </a:lnSpc>
              <a:spcBef>
                <a:spcPct val="50000"/>
              </a:spcBef>
            </a:pPr>
            <a:r>
              <a:rPr kumimoji="1" lang="en-US" altLang="zh-CN" sz="3200" b="1" dirty="0">
                <a:latin typeface="+mn-ea"/>
              </a:rPr>
              <a:t>1.</a:t>
            </a:r>
            <a:r>
              <a:rPr kumimoji="1" lang="zh-CN" altLang="en-US" sz="3200" b="1" dirty="0">
                <a:latin typeface="+mn-ea"/>
              </a:rPr>
              <a:t>红细胞的可塑变形性</a:t>
            </a:r>
            <a:r>
              <a:rPr kumimoji="1" lang="zh-CN" altLang="en-US" sz="2800" b="1" dirty="0">
                <a:latin typeface="宋体" panose="02010600030101010101" pitchFamily="2" charset="-122"/>
              </a:rPr>
              <a:t>    </a:t>
            </a:r>
          </a:p>
        </p:txBody>
      </p:sp>
      <p:sp>
        <p:nvSpPr>
          <p:cNvPr id="25604" name="Rectangle 6"/>
          <p:cNvSpPr>
            <a:spLocks noChangeArrowheads="1"/>
          </p:cNvSpPr>
          <p:nvPr/>
        </p:nvSpPr>
        <p:spPr bwMode="auto">
          <a:xfrm>
            <a:off x="464024" y="2362200"/>
            <a:ext cx="4412776" cy="2031325"/>
          </a:xfrm>
          <a:prstGeom prst="rect">
            <a:avLst/>
          </a:prstGeom>
          <a:noFill/>
          <a:ln w="9525">
            <a:noFill/>
            <a:miter lim="800000"/>
          </a:ln>
        </p:spPr>
        <p:txBody>
          <a:bodyPr wrap="square">
            <a:spAutoFit/>
          </a:bodyPr>
          <a:lstStyle/>
          <a:p>
            <a:pPr>
              <a:lnSpc>
                <a:spcPct val="90000"/>
              </a:lnSpc>
              <a:spcBef>
                <a:spcPct val="50000"/>
              </a:spcBef>
            </a:pPr>
            <a:r>
              <a:rPr kumimoji="1" lang="zh-CN" altLang="en-US" sz="2800" b="1" dirty="0">
                <a:latin typeface="宋体" panose="02010600030101010101" pitchFamily="2" charset="-122"/>
              </a:rPr>
              <a:t>红细胞在循环中，常要挤过直径比它小的毛细血管和血窦孔隙，这时红细胞将发生卷曲变形，称为</a:t>
            </a:r>
            <a:r>
              <a:rPr kumimoji="1" lang="zh-CN" altLang="en-US" sz="2800" b="1" dirty="0">
                <a:solidFill>
                  <a:srgbClr val="FF0000"/>
                </a:solidFill>
                <a:latin typeface="宋体" panose="02010600030101010101" pitchFamily="2" charset="-122"/>
              </a:rPr>
              <a:t>可塑性变形</a:t>
            </a:r>
            <a:r>
              <a:rPr kumimoji="1" lang="zh-CN" altLang="en-US" sz="2800" b="1" dirty="0">
                <a:latin typeface="宋体" panose="02010600030101010101" pitchFamily="2" charset="-122"/>
              </a:rPr>
              <a:t>。 </a:t>
            </a:r>
          </a:p>
        </p:txBody>
      </p:sp>
      <p:pic>
        <p:nvPicPr>
          <p:cNvPr id="25605" name="Picture 7" descr="tu3-07"/>
          <p:cNvPicPr>
            <a:picLocks noChangeAspect="1" noChangeArrowheads="1"/>
          </p:cNvPicPr>
          <p:nvPr/>
        </p:nvPicPr>
        <p:blipFill>
          <a:blip r:embed="rId2" cstate="print"/>
          <a:srcRect/>
          <a:stretch>
            <a:fillRect/>
          </a:stretch>
        </p:blipFill>
        <p:spPr bwMode="auto">
          <a:xfrm>
            <a:off x="4876800" y="2743200"/>
            <a:ext cx="7315200" cy="4114800"/>
          </a:xfrm>
          <a:prstGeom prst="rect">
            <a:avLst/>
          </a:prstGeom>
          <a:noFill/>
          <a:ln w="9525">
            <a:noFill/>
            <a:miter lim="800000"/>
            <a:headEnd/>
            <a:tailEnd/>
          </a:ln>
        </p:spPr>
      </p:pic>
      <p:sp>
        <p:nvSpPr>
          <p:cNvPr id="25606" name="Rectangle 8"/>
          <p:cNvSpPr>
            <a:spLocks noChangeArrowheads="1"/>
          </p:cNvSpPr>
          <p:nvPr/>
        </p:nvSpPr>
        <p:spPr bwMode="auto">
          <a:xfrm>
            <a:off x="5486400" y="2133600"/>
            <a:ext cx="6400800" cy="381000"/>
          </a:xfrm>
          <a:prstGeom prst="rect">
            <a:avLst/>
          </a:prstGeom>
          <a:solidFill>
            <a:schemeClr val="bg1"/>
          </a:solidFill>
          <a:ln w="9525">
            <a:solidFill>
              <a:schemeClr val="tx1"/>
            </a:solidFill>
            <a:miter lim="800000"/>
          </a:ln>
        </p:spPr>
        <p:txBody>
          <a:bodyPr wrap="none" anchor="ctr"/>
          <a:lstStyle/>
          <a:p>
            <a:pPr algn="ctr"/>
            <a:r>
              <a:rPr kumimoji="1" lang="zh-CN" altLang="en-US" sz="2400" b="1" dirty="0">
                <a:latin typeface="Times New Roman" panose="02020603050405020304" pitchFamily="18" charset="0"/>
              </a:rPr>
              <a:t>红细胞挤过脾窦的内皮细胞裂隙</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4"/>
          <p:cNvSpPr>
            <a:spLocks noGrp="1"/>
          </p:cNvSpPr>
          <p:nvPr>
            <p:ph type="title"/>
          </p:nvPr>
        </p:nvSpPr>
        <p:spPr>
          <a:xfrm>
            <a:off x="1228299" y="1"/>
            <a:ext cx="10292188" cy="1028699"/>
          </a:xfrm>
        </p:spPr>
        <p:txBody>
          <a:bodyPr/>
          <a:lstStyle/>
          <a:p>
            <a:r>
              <a:rPr lang="zh-CN" altLang="en-US" dirty="0"/>
              <a:t>镰状贫血</a:t>
            </a:r>
          </a:p>
        </p:txBody>
      </p:sp>
      <p:sp>
        <p:nvSpPr>
          <p:cNvPr id="23555" name="内容占位符 5"/>
          <p:cNvSpPr>
            <a:spLocks noGrp="1"/>
          </p:cNvSpPr>
          <p:nvPr>
            <p:ph idx="1"/>
          </p:nvPr>
        </p:nvSpPr>
        <p:spPr>
          <a:xfrm>
            <a:off x="4876800" y="1600201"/>
            <a:ext cx="6705600" cy="4530725"/>
          </a:xfrm>
        </p:spPr>
        <p:txBody>
          <a:bodyPr>
            <a:normAutofit fontScale="70000" lnSpcReduction="20000"/>
          </a:bodyPr>
          <a:lstStyle/>
          <a:p>
            <a:r>
              <a:rPr lang="zh-CN" altLang="en-US" b="1" dirty="0">
                <a:latin typeface="+mn-ea"/>
              </a:rPr>
              <a:t>镰状细胞贫血是一种常染色体显性遗传血红蛋白</a:t>
            </a:r>
            <a:r>
              <a:rPr lang="en-US" altLang="zh-CN" b="1" dirty="0">
                <a:latin typeface="+mn-ea"/>
              </a:rPr>
              <a:t>(</a:t>
            </a:r>
            <a:r>
              <a:rPr lang="en-US" altLang="zh-CN" b="1" dirty="0" err="1">
                <a:latin typeface="+mn-ea"/>
              </a:rPr>
              <a:t>Hb</a:t>
            </a:r>
            <a:r>
              <a:rPr lang="en-US" altLang="zh-CN" b="1" dirty="0">
                <a:latin typeface="+mn-ea"/>
              </a:rPr>
              <a:t>)</a:t>
            </a:r>
            <a:r>
              <a:rPr lang="zh-CN" altLang="en-US" b="1" dirty="0">
                <a:latin typeface="+mn-ea"/>
              </a:rPr>
              <a:t>病，因受血管的机制破坏和单核巨噬系统吞噬临床表现为慢性溶血性贫血、还可使血液黏滞性增加，血流缓慢，加之变形性差，易堵塞毛细血管引起局部缺氧和炎症反应，导致相应部位产生疼痛危象，多发生于肌肉、骨骼、四肢关节、胸腹部，尤以关节和胸腹部为常见</a:t>
            </a:r>
            <a:endParaRPr lang="en-US" altLang="zh-CN" b="1" dirty="0">
              <a:latin typeface="+mn-ea"/>
            </a:endParaRPr>
          </a:p>
          <a:p>
            <a:endParaRPr lang="zh-CN" altLang="en-US" dirty="0"/>
          </a:p>
        </p:txBody>
      </p:sp>
      <p:pic>
        <p:nvPicPr>
          <p:cNvPr id="23556" name="Picture 3" descr="镰状贫血红细胞"/>
          <p:cNvPicPr>
            <a:picLocks noChangeAspect="1" noChangeArrowheads="1"/>
          </p:cNvPicPr>
          <p:nvPr/>
        </p:nvPicPr>
        <p:blipFill>
          <a:blip r:embed="rId2" cstate="print"/>
          <a:srcRect/>
          <a:stretch>
            <a:fillRect/>
          </a:stretch>
        </p:blipFill>
        <p:spPr bwMode="auto">
          <a:xfrm>
            <a:off x="814918" y="1341438"/>
            <a:ext cx="4131733" cy="50403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2"/>
          <p:cNvSpPr>
            <a:spLocks noChangeShapeType="1"/>
          </p:cNvSpPr>
          <p:nvPr/>
        </p:nvSpPr>
        <p:spPr bwMode="auto">
          <a:xfrm flipV="1">
            <a:off x="2506133" y="3622675"/>
            <a:ext cx="0" cy="1219200"/>
          </a:xfrm>
          <a:prstGeom prst="line">
            <a:avLst/>
          </a:prstGeom>
          <a:noFill/>
          <a:ln w="9525">
            <a:solidFill>
              <a:srgbClr val="FFFFFF"/>
            </a:solidFill>
            <a:round/>
            <a:tailEnd type="arrow" w="med" len="med"/>
          </a:ln>
        </p:spPr>
        <p:txBody>
          <a:bodyPr wrap="none" anchor="ctr"/>
          <a:lstStyle/>
          <a:p>
            <a:endParaRPr lang="zh-CN" altLang="en-US"/>
          </a:p>
        </p:txBody>
      </p:sp>
      <p:sp>
        <p:nvSpPr>
          <p:cNvPr id="26627" name="Line 3"/>
          <p:cNvSpPr>
            <a:spLocks noChangeShapeType="1"/>
          </p:cNvSpPr>
          <p:nvPr/>
        </p:nvSpPr>
        <p:spPr bwMode="auto">
          <a:xfrm flipV="1">
            <a:off x="5350933" y="3622675"/>
            <a:ext cx="0" cy="1295400"/>
          </a:xfrm>
          <a:prstGeom prst="line">
            <a:avLst/>
          </a:prstGeom>
          <a:noFill/>
          <a:ln w="9525">
            <a:solidFill>
              <a:srgbClr val="FFFFFF"/>
            </a:solidFill>
            <a:round/>
            <a:tailEnd type="arrow" w="med" len="med"/>
          </a:ln>
        </p:spPr>
        <p:txBody>
          <a:bodyPr wrap="none" anchor="ctr"/>
          <a:lstStyle/>
          <a:p>
            <a:endParaRPr lang="zh-CN" altLang="en-US"/>
          </a:p>
        </p:txBody>
      </p:sp>
      <p:sp>
        <p:nvSpPr>
          <p:cNvPr id="26628" name="Line 4"/>
          <p:cNvSpPr>
            <a:spLocks noChangeShapeType="1"/>
          </p:cNvSpPr>
          <p:nvPr/>
        </p:nvSpPr>
        <p:spPr bwMode="auto">
          <a:xfrm>
            <a:off x="11446933" y="2555875"/>
            <a:ext cx="0" cy="1524000"/>
          </a:xfrm>
          <a:prstGeom prst="line">
            <a:avLst/>
          </a:prstGeom>
          <a:noFill/>
          <a:ln w="9525">
            <a:solidFill>
              <a:srgbClr val="FFFFFF"/>
            </a:solidFill>
            <a:round/>
            <a:tailEnd type="arrow" w="med" len="med"/>
          </a:ln>
        </p:spPr>
        <p:txBody>
          <a:bodyPr wrap="none" anchor="ctr"/>
          <a:lstStyle/>
          <a:p>
            <a:endParaRPr lang="zh-CN" altLang="en-US"/>
          </a:p>
        </p:txBody>
      </p:sp>
      <p:sp>
        <p:nvSpPr>
          <p:cNvPr id="26629" name="Line 5"/>
          <p:cNvSpPr>
            <a:spLocks noChangeShapeType="1"/>
          </p:cNvSpPr>
          <p:nvPr/>
        </p:nvSpPr>
        <p:spPr bwMode="auto">
          <a:xfrm>
            <a:off x="6671733" y="2327275"/>
            <a:ext cx="1625600" cy="0"/>
          </a:xfrm>
          <a:prstGeom prst="line">
            <a:avLst/>
          </a:prstGeom>
          <a:noFill/>
          <a:ln w="9525">
            <a:solidFill>
              <a:srgbClr val="FFFFFF"/>
            </a:solidFill>
            <a:round/>
            <a:tailEnd type="arrow" w="med" len="med"/>
          </a:ln>
        </p:spPr>
        <p:txBody>
          <a:bodyPr wrap="none" anchor="ctr"/>
          <a:lstStyle/>
          <a:p>
            <a:endParaRPr lang="zh-CN" altLang="en-US"/>
          </a:p>
        </p:txBody>
      </p:sp>
      <p:sp>
        <p:nvSpPr>
          <p:cNvPr id="26630" name="Line 6"/>
          <p:cNvSpPr>
            <a:spLocks noChangeShapeType="1"/>
          </p:cNvSpPr>
          <p:nvPr/>
        </p:nvSpPr>
        <p:spPr bwMode="auto">
          <a:xfrm flipH="1">
            <a:off x="6163733" y="5222875"/>
            <a:ext cx="5181600" cy="0"/>
          </a:xfrm>
          <a:prstGeom prst="line">
            <a:avLst/>
          </a:prstGeom>
          <a:noFill/>
          <a:ln w="9525">
            <a:solidFill>
              <a:srgbClr val="FFFFFF"/>
            </a:solidFill>
            <a:round/>
            <a:tailEnd type="arrow" w="med" len="med"/>
          </a:ln>
        </p:spPr>
        <p:txBody>
          <a:bodyPr wrap="none" anchor="ctr"/>
          <a:lstStyle/>
          <a:p>
            <a:endParaRPr lang="zh-CN" altLang="en-US"/>
          </a:p>
        </p:txBody>
      </p:sp>
      <p:sp>
        <p:nvSpPr>
          <p:cNvPr id="26631" name="Line 7"/>
          <p:cNvSpPr>
            <a:spLocks noChangeShapeType="1"/>
          </p:cNvSpPr>
          <p:nvPr/>
        </p:nvSpPr>
        <p:spPr bwMode="auto">
          <a:xfrm>
            <a:off x="11345333" y="4765675"/>
            <a:ext cx="0" cy="457200"/>
          </a:xfrm>
          <a:prstGeom prst="line">
            <a:avLst/>
          </a:prstGeom>
          <a:noFill/>
          <a:ln w="9525">
            <a:solidFill>
              <a:srgbClr val="FFFFFF"/>
            </a:solidFill>
            <a:round/>
          </a:ln>
        </p:spPr>
        <p:txBody>
          <a:bodyPr wrap="none" anchor="ctr"/>
          <a:lstStyle/>
          <a:p>
            <a:endParaRPr lang="zh-CN" altLang="en-US"/>
          </a:p>
        </p:txBody>
      </p:sp>
      <p:sp>
        <p:nvSpPr>
          <p:cNvPr id="26632" name="Line 8"/>
          <p:cNvSpPr>
            <a:spLocks noChangeShapeType="1"/>
          </p:cNvSpPr>
          <p:nvPr/>
        </p:nvSpPr>
        <p:spPr bwMode="auto">
          <a:xfrm flipH="1">
            <a:off x="3623733" y="5222875"/>
            <a:ext cx="1219200" cy="0"/>
          </a:xfrm>
          <a:prstGeom prst="line">
            <a:avLst/>
          </a:prstGeom>
          <a:noFill/>
          <a:ln w="9525">
            <a:solidFill>
              <a:srgbClr val="FFFFFF"/>
            </a:solidFill>
            <a:round/>
            <a:tailEnd type="arrow" w="med" len="med"/>
          </a:ln>
        </p:spPr>
        <p:txBody>
          <a:bodyPr wrap="none" anchor="ctr"/>
          <a:lstStyle/>
          <a:p>
            <a:endParaRPr lang="zh-CN" altLang="en-US"/>
          </a:p>
        </p:txBody>
      </p:sp>
      <p:sp>
        <p:nvSpPr>
          <p:cNvPr id="26633" name="Text Box 9"/>
          <p:cNvSpPr txBox="1">
            <a:spLocks noChangeArrowheads="1"/>
          </p:cNvSpPr>
          <p:nvPr/>
        </p:nvSpPr>
        <p:spPr bwMode="auto">
          <a:xfrm>
            <a:off x="406400" y="457200"/>
            <a:ext cx="10972800" cy="457200"/>
          </a:xfrm>
          <a:prstGeom prst="rect">
            <a:avLst/>
          </a:prstGeom>
          <a:noFill/>
          <a:ln w="9525">
            <a:noFill/>
            <a:miter lim="800000"/>
          </a:ln>
        </p:spPr>
        <p:txBody>
          <a:bodyPr>
            <a:spAutoFit/>
          </a:bodyPr>
          <a:lstStyle/>
          <a:p>
            <a:pPr>
              <a:spcBef>
                <a:spcPct val="50000"/>
              </a:spcBef>
            </a:pPr>
            <a:endParaRPr kumimoji="1" lang="zh-CN" altLang="zh-CN" sz="2400">
              <a:latin typeface="Times New Roman" panose="02020603050405020304" pitchFamily="18" charset="0"/>
            </a:endParaRPr>
          </a:p>
        </p:txBody>
      </p:sp>
      <p:sp>
        <p:nvSpPr>
          <p:cNvPr id="26634" name="Rectangle 10"/>
          <p:cNvSpPr>
            <a:spLocks noChangeArrowheads="1"/>
          </p:cNvSpPr>
          <p:nvPr/>
        </p:nvSpPr>
        <p:spPr bwMode="auto">
          <a:xfrm>
            <a:off x="300251" y="1337481"/>
            <a:ext cx="10849970" cy="5761577"/>
          </a:xfrm>
          <a:prstGeom prst="rect">
            <a:avLst/>
          </a:prstGeom>
          <a:noFill/>
          <a:ln w="9525">
            <a:noFill/>
            <a:miter lim="800000"/>
          </a:ln>
        </p:spPr>
        <p:txBody>
          <a:bodyPr wrap="square">
            <a:spAutoFit/>
          </a:bodyPr>
          <a:lstStyle/>
          <a:p>
            <a:pPr>
              <a:lnSpc>
                <a:spcPct val="90000"/>
              </a:lnSpc>
              <a:spcBef>
                <a:spcPct val="20000"/>
              </a:spcBef>
            </a:pPr>
            <a:r>
              <a:rPr kumimoji="1" lang="zh-CN" altLang="en-US" sz="2800" b="1" dirty="0">
                <a:latin typeface="+mn-ea"/>
              </a:rPr>
              <a:t>红细胞能相对称定地分散悬浮于血浆中不易下沉的特性。通常用</a:t>
            </a:r>
            <a:endParaRPr kumimoji="1" lang="en-US" altLang="zh-CN" sz="2800" b="1" dirty="0">
              <a:latin typeface="+mn-ea"/>
            </a:endParaRPr>
          </a:p>
          <a:p>
            <a:pPr>
              <a:lnSpc>
                <a:spcPct val="90000"/>
              </a:lnSpc>
              <a:spcBef>
                <a:spcPct val="20000"/>
              </a:spcBef>
            </a:pPr>
            <a:r>
              <a:rPr kumimoji="1" lang="zh-CN" altLang="en-US" sz="2800" b="1" dirty="0">
                <a:solidFill>
                  <a:srgbClr val="FF0000"/>
                </a:solidFill>
                <a:latin typeface="+mn-ea"/>
              </a:rPr>
              <a:t>血沉</a:t>
            </a:r>
            <a:r>
              <a:rPr kumimoji="1" lang="zh-CN" altLang="en-US" sz="2800" b="1" dirty="0">
                <a:latin typeface="+mn-ea"/>
              </a:rPr>
              <a:t>反映红细胞悬浮稳定性。</a:t>
            </a:r>
          </a:p>
          <a:p>
            <a:pPr>
              <a:lnSpc>
                <a:spcPct val="90000"/>
              </a:lnSpc>
              <a:spcBef>
                <a:spcPct val="20000"/>
              </a:spcBef>
            </a:pPr>
            <a:r>
              <a:rPr kumimoji="1" lang="zh-CN" altLang="en-US" sz="2800" b="1" dirty="0">
                <a:latin typeface="+mn-ea"/>
              </a:rPr>
              <a:t>   </a:t>
            </a:r>
            <a:endParaRPr kumimoji="1" lang="en-US" altLang="zh-CN" sz="2800" b="1" dirty="0">
              <a:latin typeface="+mn-ea"/>
            </a:endParaRPr>
          </a:p>
          <a:p>
            <a:pPr>
              <a:lnSpc>
                <a:spcPct val="90000"/>
              </a:lnSpc>
              <a:spcBef>
                <a:spcPct val="20000"/>
              </a:spcBef>
            </a:pPr>
            <a:r>
              <a:rPr kumimoji="1" lang="zh-CN" altLang="en-US" sz="2800" b="1" dirty="0">
                <a:latin typeface="+mn-ea"/>
              </a:rPr>
              <a:t>血沉：</a:t>
            </a:r>
            <a:r>
              <a:rPr kumimoji="1" lang="en-US" altLang="zh-CN" sz="2800" b="1" dirty="0">
                <a:latin typeface="+mn-ea"/>
              </a:rPr>
              <a:t>RBC</a:t>
            </a:r>
            <a:r>
              <a:rPr kumimoji="1" lang="zh-CN" altLang="en-US" sz="2800" b="1" dirty="0">
                <a:latin typeface="+mn-ea"/>
              </a:rPr>
              <a:t>在静置血沉试管中单位时间</a:t>
            </a:r>
            <a:r>
              <a:rPr kumimoji="1" lang="en-US" altLang="zh-CN" sz="2800" b="1" dirty="0">
                <a:latin typeface="+mn-ea"/>
              </a:rPr>
              <a:t>(1h)</a:t>
            </a:r>
            <a:r>
              <a:rPr kumimoji="1" lang="zh-CN" altLang="en-US" sz="2800" b="1" dirty="0">
                <a:latin typeface="+mn-ea"/>
              </a:rPr>
              <a:t>内的沉降速度。</a:t>
            </a:r>
          </a:p>
          <a:p>
            <a:pPr>
              <a:lnSpc>
                <a:spcPct val="90000"/>
              </a:lnSpc>
              <a:spcBef>
                <a:spcPct val="20000"/>
              </a:spcBef>
            </a:pPr>
            <a:r>
              <a:rPr kumimoji="1" lang="zh-CN" altLang="en-US" sz="2800" b="1" dirty="0">
                <a:latin typeface="+mn-ea"/>
              </a:rPr>
              <a:t>  </a:t>
            </a:r>
            <a:endParaRPr kumimoji="1" lang="en-US" altLang="zh-CN" sz="2800" b="1" dirty="0">
              <a:latin typeface="+mn-ea"/>
            </a:endParaRPr>
          </a:p>
          <a:p>
            <a:pPr>
              <a:lnSpc>
                <a:spcPct val="90000"/>
              </a:lnSpc>
              <a:spcBef>
                <a:spcPct val="20000"/>
              </a:spcBef>
            </a:pPr>
            <a:r>
              <a:rPr kumimoji="1" lang="zh-CN" altLang="en-US" sz="2800" b="1" dirty="0">
                <a:latin typeface="+mn-ea"/>
              </a:rPr>
              <a:t>正常值：男性第一小时约</a:t>
            </a:r>
            <a:r>
              <a:rPr kumimoji="1" lang="en-US" altLang="zh-CN" sz="2800" b="1" dirty="0">
                <a:latin typeface="+mn-ea"/>
              </a:rPr>
              <a:t>0</a:t>
            </a:r>
            <a:r>
              <a:rPr kumimoji="1" lang="zh-CN" altLang="en-US" sz="2800" b="1" dirty="0">
                <a:latin typeface="+mn-ea"/>
              </a:rPr>
              <a:t>～</a:t>
            </a:r>
            <a:r>
              <a:rPr kumimoji="1" lang="en-US" altLang="zh-CN" sz="2800" b="1" dirty="0">
                <a:latin typeface="+mn-ea"/>
              </a:rPr>
              <a:t>15mm</a:t>
            </a:r>
            <a:r>
              <a:rPr kumimoji="1" lang="zh-CN" altLang="en-US" sz="2800" b="1" dirty="0">
                <a:latin typeface="+mn-ea"/>
              </a:rPr>
              <a:t>， 女性第一小时约</a:t>
            </a:r>
            <a:r>
              <a:rPr kumimoji="1" lang="en-US" altLang="zh-CN" sz="2800" b="1" dirty="0">
                <a:latin typeface="+mn-ea"/>
              </a:rPr>
              <a:t>0</a:t>
            </a:r>
            <a:r>
              <a:rPr kumimoji="1" lang="zh-CN" altLang="en-US" sz="2800" b="1" dirty="0">
                <a:latin typeface="+mn-ea"/>
              </a:rPr>
              <a:t>～</a:t>
            </a:r>
            <a:r>
              <a:rPr kumimoji="1" lang="en-US" altLang="zh-CN" sz="2800" b="1" dirty="0">
                <a:latin typeface="+mn-ea"/>
              </a:rPr>
              <a:t>20mm</a:t>
            </a:r>
            <a:r>
              <a:rPr kumimoji="1" lang="zh-CN" altLang="en-US" sz="2800" b="1" dirty="0">
                <a:latin typeface="+mn-ea"/>
              </a:rPr>
              <a:t>。 </a:t>
            </a:r>
          </a:p>
          <a:p>
            <a:pPr>
              <a:lnSpc>
                <a:spcPct val="90000"/>
              </a:lnSpc>
              <a:spcBef>
                <a:spcPct val="20000"/>
              </a:spcBef>
            </a:pPr>
            <a:endParaRPr kumimoji="1" lang="en-US" altLang="zh-CN" sz="2800" b="1" dirty="0">
              <a:latin typeface="+mn-ea"/>
            </a:endParaRPr>
          </a:p>
          <a:p>
            <a:pPr>
              <a:lnSpc>
                <a:spcPct val="90000"/>
              </a:lnSpc>
              <a:spcBef>
                <a:spcPct val="20000"/>
              </a:spcBef>
            </a:pPr>
            <a:r>
              <a:rPr kumimoji="1" lang="zh-CN" altLang="en-US" sz="2800" b="1" dirty="0">
                <a:latin typeface="+mn-ea"/>
              </a:rPr>
              <a:t>意义</a:t>
            </a:r>
            <a:r>
              <a:rPr kumimoji="1" lang="en-US" altLang="zh-CN" sz="2800" b="1" dirty="0">
                <a:latin typeface="+mn-ea"/>
              </a:rPr>
              <a:t>:</a:t>
            </a:r>
            <a:r>
              <a:rPr kumimoji="1" lang="en-US" altLang="zh-CN" sz="2800" b="1" dirty="0">
                <a:solidFill>
                  <a:srgbClr val="CC0000"/>
                </a:solidFill>
                <a:latin typeface="+mn-ea"/>
              </a:rPr>
              <a:t> </a:t>
            </a:r>
            <a:r>
              <a:rPr kumimoji="1" lang="en-US" altLang="zh-CN" sz="2800" b="1" dirty="0">
                <a:latin typeface="+mn-ea"/>
              </a:rPr>
              <a:t>①</a:t>
            </a:r>
            <a:r>
              <a:rPr kumimoji="1" lang="zh-CN" altLang="en-US" sz="2800" b="1" dirty="0">
                <a:latin typeface="+mn-ea"/>
              </a:rPr>
              <a:t>血沉愈慢，表示悬浮稳定性愈好；血沉愈快，表示悬浮稳定  </a:t>
            </a:r>
            <a:endParaRPr kumimoji="1" lang="en-US" altLang="zh-CN" sz="2800" b="1" dirty="0">
              <a:latin typeface="+mn-ea"/>
            </a:endParaRPr>
          </a:p>
          <a:p>
            <a:pPr>
              <a:lnSpc>
                <a:spcPct val="90000"/>
              </a:lnSpc>
              <a:spcBef>
                <a:spcPct val="20000"/>
              </a:spcBef>
            </a:pPr>
            <a:r>
              <a:rPr kumimoji="1" lang="en-US" altLang="zh-CN" sz="2800" b="1" dirty="0">
                <a:latin typeface="+mn-ea"/>
              </a:rPr>
              <a:t>            </a:t>
            </a:r>
            <a:r>
              <a:rPr kumimoji="1" lang="zh-CN" altLang="en-US" sz="2800" b="1" dirty="0">
                <a:latin typeface="+mn-ea"/>
              </a:rPr>
              <a:t>性愈差。</a:t>
            </a:r>
          </a:p>
          <a:p>
            <a:pPr>
              <a:lnSpc>
                <a:spcPct val="90000"/>
              </a:lnSpc>
              <a:spcBef>
                <a:spcPct val="20000"/>
              </a:spcBef>
            </a:pPr>
            <a:r>
              <a:rPr kumimoji="1" lang="zh-CN" altLang="en-US" sz="2800" b="1" dirty="0">
                <a:latin typeface="+mn-ea"/>
              </a:rPr>
              <a:t>         ②测定血沉有助于某些疾病的诊断，也可作为判断病情变化</a:t>
            </a:r>
            <a:endParaRPr kumimoji="1" lang="en-US" altLang="zh-CN" sz="2800" b="1" dirty="0">
              <a:latin typeface="+mn-ea"/>
            </a:endParaRPr>
          </a:p>
          <a:p>
            <a:pPr>
              <a:lnSpc>
                <a:spcPct val="90000"/>
              </a:lnSpc>
              <a:spcBef>
                <a:spcPct val="20000"/>
              </a:spcBef>
            </a:pPr>
            <a:r>
              <a:rPr kumimoji="1" lang="en-US" altLang="zh-CN" sz="2800" b="1" dirty="0">
                <a:latin typeface="+mn-ea"/>
              </a:rPr>
              <a:t>            </a:t>
            </a:r>
            <a:r>
              <a:rPr kumimoji="1" lang="zh-CN" altLang="en-US" sz="2800" b="1" dirty="0">
                <a:latin typeface="+mn-ea"/>
              </a:rPr>
              <a:t>的参考</a:t>
            </a:r>
          </a:p>
          <a:p>
            <a:pPr>
              <a:lnSpc>
                <a:spcPct val="90000"/>
              </a:lnSpc>
              <a:spcBef>
                <a:spcPct val="20000"/>
              </a:spcBef>
            </a:pPr>
            <a:r>
              <a:rPr kumimoji="1" lang="zh-CN" altLang="en-US" sz="3200" b="1" dirty="0">
                <a:latin typeface="+mn-ea"/>
              </a:rPr>
              <a:t>           </a:t>
            </a:r>
          </a:p>
        </p:txBody>
      </p:sp>
      <p:sp>
        <p:nvSpPr>
          <p:cNvPr id="11" name="TextBox 10"/>
          <p:cNvSpPr txBox="1"/>
          <p:nvPr/>
        </p:nvSpPr>
        <p:spPr>
          <a:xfrm>
            <a:off x="1214651" y="436728"/>
            <a:ext cx="6496334" cy="646331"/>
          </a:xfrm>
          <a:prstGeom prst="rect">
            <a:avLst/>
          </a:prstGeom>
          <a:noFill/>
        </p:spPr>
        <p:txBody>
          <a:bodyPr wrap="square" rtlCol="0">
            <a:spAutoFit/>
          </a:bodyPr>
          <a:lstStyle/>
          <a:p>
            <a:r>
              <a:rPr kumimoji="1" lang="en-US" altLang="zh-CN" sz="3600" b="1" dirty="0">
                <a:latin typeface="+mn-ea"/>
              </a:rPr>
              <a:t>2.</a:t>
            </a:r>
            <a:r>
              <a:rPr kumimoji="1" lang="zh-CN" altLang="en-US" sz="3600" b="1" dirty="0">
                <a:latin typeface="+mn-ea"/>
              </a:rPr>
              <a:t>红细胞的悬浮稳定性和血沉</a:t>
            </a:r>
            <a:endParaRPr lang="zh-CN" altLang="en-US" sz="3600" dirty="0">
              <a:latin typeface="+mn-ea"/>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flipV="1">
            <a:off x="2506133" y="4332371"/>
            <a:ext cx="0" cy="1219200"/>
          </a:xfrm>
          <a:prstGeom prst="line">
            <a:avLst/>
          </a:prstGeom>
          <a:noFill/>
          <a:ln w="9525">
            <a:solidFill>
              <a:srgbClr val="FFFFFF"/>
            </a:solidFill>
            <a:round/>
            <a:tailEnd type="arrow" w="med" len="med"/>
          </a:ln>
        </p:spPr>
        <p:txBody>
          <a:bodyPr wrap="none" anchor="ctr"/>
          <a:lstStyle/>
          <a:p>
            <a:endParaRPr lang="zh-CN" altLang="en-US"/>
          </a:p>
        </p:txBody>
      </p:sp>
      <p:sp>
        <p:nvSpPr>
          <p:cNvPr id="27651" name="Line 3"/>
          <p:cNvSpPr>
            <a:spLocks noChangeShapeType="1"/>
          </p:cNvSpPr>
          <p:nvPr/>
        </p:nvSpPr>
        <p:spPr bwMode="auto">
          <a:xfrm flipV="1">
            <a:off x="5350933" y="4332371"/>
            <a:ext cx="0" cy="1295400"/>
          </a:xfrm>
          <a:prstGeom prst="line">
            <a:avLst/>
          </a:prstGeom>
          <a:noFill/>
          <a:ln w="9525">
            <a:solidFill>
              <a:srgbClr val="FFFFFF"/>
            </a:solidFill>
            <a:round/>
            <a:tailEnd type="arrow" w="med" len="med"/>
          </a:ln>
        </p:spPr>
        <p:txBody>
          <a:bodyPr wrap="none" anchor="ctr"/>
          <a:lstStyle/>
          <a:p>
            <a:endParaRPr lang="zh-CN" altLang="en-US"/>
          </a:p>
        </p:txBody>
      </p:sp>
      <p:sp>
        <p:nvSpPr>
          <p:cNvPr id="27652" name="Line 4"/>
          <p:cNvSpPr>
            <a:spLocks noChangeShapeType="1"/>
          </p:cNvSpPr>
          <p:nvPr/>
        </p:nvSpPr>
        <p:spPr bwMode="auto">
          <a:xfrm>
            <a:off x="11446933" y="3265571"/>
            <a:ext cx="0" cy="1524000"/>
          </a:xfrm>
          <a:prstGeom prst="line">
            <a:avLst/>
          </a:prstGeom>
          <a:noFill/>
          <a:ln w="9525">
            <a:solidFill>
              <a:srgbClr val="FFFFFF"/>
            </a:solidFill>
            <a:round/>
            <a:tailEnd type="arrow" w="med" len="med"/>
          </a:ln>
        </p:spPr>
        <p:txBody>
          <a:bodyPr wrap="none" anchor="ctr"/>
          <a:lstStyle/>
          <a:p>
            <a:endParaRPr lang="zh-CN" altLang="en-US"/>
          </a:p>
        </p:txBody>
      </p:sp>
      <p:sp>
        <p:nvSpPr>
          <p:cNvPr id="27653" name="Line 5"/>
          <p:cNvSpPr>
            <a:spLocks noChangeShapeType="1"/>
          </p:cNvSpPr>
          <p:nvPr/>
        </p:nvSpPr>
        <p:spPr bwMode="auto">
          <a:xfrm>
            <a:off x="6671733" y="3036971"/>
            <a:ext cx="1625600" cy="0"/>
          </a:xfrm>
          <a:prstGeom prst="line">
            <a:avLst/>
          </a:prstGeom>
          <a:noFill/>
          <a:ln w="9525">
            <a:solidFill>
              <a:srgbClr val="FFFFFF"/>
            </a:solidFill>
            <a:round/>
            <a:tailEnd type="arrow" w="med" len="med"/>
          </a:ln>
        </p:spPr>
        <p:txBody>
          <a:bodyPr wrap="none" anchor="ctr"/>
          <a:lstStyle/>
          <a:p>
            <a:endParaRPr lang="zh-CN" altLang="en-US"/>
          </a:p>
        </p:txBody>
      </p:sp>
      <p:sp>
        <p:nvSpPr>
          <p:cNvPr id="27654" name="Line 6"/>
          <p:cNvSpPr>
            <a:spLocks noChangeShapeType="1"/>
          </p:cNvSpPr>
          <p:nvPr/>
        </p:nvSpPr>
        <p:spPr bwMode="auto">
          <a:xfrm flipH="1">
            <a:off x="6163733" y="5932571"/>
            <a:ext cx="5181600" cy="0"/>
          </a:xfrm>
          <a:prstGeom prst="line">
            <a:avLst/>
          </a:prstGeom>
          <a:noFill/>
          <a:ln w="9525">
            <a:solidFill>
              <a:srgbClr val="FFFFFF"/>
            </a:solidFill>
            <a:round/>
            <a:tailEnd type="arrow" w="med" len="med"/>
          </a:ln>
        </p:spPr>
        <p:txBody>
          <a:bodyPr wrap="none" anchor="ctr"/>
          <a:lstStyle/>
          <a:p>
            <a:endParaRPr lang="zh-CN" altLang="en-US"/>
          </a:p>
        </p:txBody>
      </p:sp>
      <p:sp>
        <p:nvSpPr>
          <p:cNvPr id="27655" name="Line 7"/>
          <p:cNvSpPr>
            <a:spLocks noChangeShapeType="1"/>
          </p:cNvSpPr>
          <p:nvPr/>
        </p:nvSpPr>
        <p:spPr bwMode="auto">
          <a:xfrm>
            <a:off x="11345333" y="5475371"/>
            <a:ext cx="0" cy="457200"/>
          </a:xfrm>
          <a:prstGeom prst="line">
            <a:avLst/>
          </a:prstGeom>
          <a:noFill/>
          <a:ln w="9525">
            <a:solidFill>
              <a:srgbClr val="FFFFFF"/>
            </a:solidFill>
            <a:round/>
          </a:ln>
        </p:spPr>
        <p:txBody>
          <a:bodyPr wrap="none" anchor="ctr"/>
          <a:lstStyle/>
          <a:p>
            <a:endParaRPr lang="zh-CN" altLang="en-US"/>
          </a:p>
        </p:txBody>
      </p:sp>
      <p:sp>
        <p:nvSpPr>
          <p:cNvPr id="27656" name="Line 8"/>
          <p:cNvSpPr>
            <a:spLocks noChangeShapeType="1"/>
          </p:cNvSpPr>
          <p:nvPr/>
        </p:nvSpPr>
        <p:spPr bwMode="auto">
          <a:xfrm flipH="1">
            <a:off x="3623733" y="5932571"/>
            <a:ext cx="1219200" cy="0"/>
          </a:xfrm>
          <a:prstGeom prst="line">
            <a:avLst/>
          </a:prstGeom>
          <a:noFill/>
          <a:ln w="9525">
            <a:solidFill>
              <a:srgbClr val="FFFFFF"/>
            </a:solidFill>
            <a:round/>
            <a:tailEnd type="arrow" w="med" len="med"/>
          </a:ln>
        </p:spPr>
        <p:txBody>
          <a:bodyPr wrap="none" anchor="ctr"/>
          <a:lstStyle/>
          <a:p>
            <a:endParaRPr lang="zh-CN" altLang="en-US"/>
          </a:p>
        </p:txBody>
      </p:sp>
      <p:sp>
        <p:nvSpPr>
          <p:cNvPr id="27657" name="Text Box 9"/>
          <p:cNvSpPr txBox="1">
            <a:spLocks noChangeArrowheads="1"/>
          </p:cNvSpPr>
          <p:nvPr/>
        </p:nvSpPr>
        <p:spPr bwMode="auto">
          <a:xfrm>
            <a:off x="689970" y="518616"/>
            <a:ext cx="11074400" cy="590931"/>
          </a:xfrm>
          <a:prstGeom prst="rect">
            <a:avLst/>
          </a:prstGeom>
          <a:noFill/>
          <a:ln w="9525">
            <a:noFill/>
            <a:miter lim="800000"/>
          </a:ln>
        </p:spPr>
        <p:txBody>
          <a:bodyPr>
            <a:spAutoFit/>
          </a:bodyPr>
          <a:lstStyle/>
          <a:p>
            <a:pPr>
              <a:lnSpc>
                <a:spcPct val="90000"/>
              </a:lnSpc>
              <a:spcBef>
                <a:spcPct val="15000"/>
              </a:spcBef>
            </a:pPr>
            <a:r>
              <a:rPr kumimoji="1" lang="en-US" altLang="zh-CN" sz="3200" b="1" dirty="0">
                <a:latin typeface="楷体_GB2312" pitchFamily="49" charset="-122"/>
                <a:ea typeface="楷体_GB2312" pitchFamily="49" charset="-122"/>
              </a:rPr>
              <a:t>  </a:t>
            </a:r>
            <a:r>
              <a:rPr kumimoji="1" lang="en-US" altLang="zh-CN" sz="3600" b="1" dirty="0">
                <a:latin typeface="+mn-ea"/>
              </a:rPr>
              <a:t>3.</a:t>
            </a:r>
            <a:r>
              <a:rPr kumimoji="1" lang="zh-CN" altLang="en-US" sz="3600" b="1" dirty="0">
                <a:latin typeface="+mn-ea"/>
              </a:rPr>
              <a:t>红细胞的渗透脆性</a:t>
            </a:r>
          </a:p>
        </p:txBody>
      </p:sp>
      <p:pic>
        <p:nvPicPr>
          <p:cNvPr id="27658" name="Picture 11" descr="roredcell"/>
          <p:cNvPicPr>
            <a:picLocks noChangeAspect="1" noChangeArrowheads="1"/>
          </p:cNvPicPr>
          <p:nvPr/>
        </p:nvPicPr>
        <p:blipFill>
          <a:blip r:embed="rId2" cstate="print"/>
          <a:srcRect/>
          <a:stretch>
            <a:fillRect/>
          </a:stretch>
        </p:blipFill>
        <p:spPr bwMode="auto">
          <a:xfrm>
            <a:off x="536812" y="2100629"/>
            <a:ext cx="11655188" cy="4559478"/>
          </a:xfrm>
          <a:prstGeom prst="rect">
            <a:avLst/>
          </a:prstGeom>
          <a:noFill/>
          <a:ln w="9525">
            <a:noFill/>
            <a:miter lim="800000"/>
            <a:headEnd/>
            <a:tailEnd/>
          </a:ln>
        </p:spPr>
      </p:pic>
      <p:sp>
        <p:nvSpPr>
          <p:cNvPr id="27659" name="Rectangle 12"/>
          <p:cNvSpPr>
            <a:spLocks noChangeArrowheads="1"/>
          </p:cNvSpPr>
          <p:nvPr/>
        </p:nvSpPr>
        <p:spPr bwMode="auto">
          <a:xfrm>
            <a:off x="2658281" y="3112888"/>
            <a:ext cx="1210588" cy="707886"/>
          </a:xfrm>
          <a:prstGeom prst="rect">
            <a:avLst/>
          </a:prstGeom>
          <a:noFill/>
          <a:ln w="9525">
            <a:noFill/>
            <a:miter lim="800000"/>
          </a:ln>
        </p:spPr>
        <p:txBody>
          <a:bodyPr wrap="none">
            <a:spAutoFit/>
          </a:bodyPr>
          <a:lstStyle/>
          <a:p>
            <a:r>
              <a:rPr lang="zh-CN" altLang="en-US" sz="4000" b="1" dirty="0">
                <a:solidFill>
                  <a:srgbClr val="FF00FF"/>
                </a:solidFill>
                <a:latin typeface="+mn-ea"/>
              </a:rPr>
              <a:t>低渗</a:t>
            </a:r>
          </a:p>
        </p:txBody>
      </p:sp>
      <p:sp>
        <p:nvSpPr>
          <p:cNvPr id="27660" name="Rectangle 13"/>
          <p:cNvSpPr>
            <a:spLocks noChangeArrowheads="1"/>
          </p:cNvSpPr>
          <p:nvPr/>
        </p:nvSpPr>
        <p:spPr bwMode="auto">
          <a:xfrm>
            <a:off x="6352275" y="3099240"/>
            <a:ext cx="1213794" cy="707886"/>
          </a:xfrm>
          <a:prstGeom prst="rect">
            <a:avLst/>
          </a:prstGeom>
          <a:noFill/>
          <a:ln w="9525">
            <a:noFill/>
            <a:miter lim="800000"/>
          </a:ln>
        </p:spPr>
        <p:txBody>
          <a:bodyPr wrap="none">
            <a:spAutoFit/>
          </a:bodyPr>
          <a:lstStyle/>
          <a:p>
            <a:r>
              <a:rPr lang="zh-CN" altLang="en-US" sz="4000" b="1" dirty="0">
                <a:solidFill>
                  <a:srgbClr val="FF00FF"/>
                </a:solidFill>
                <a:latin typeface="+mn-ea"/>
              </a:rPr>
              <a:t>等渗</a:t>
            </a:r>
          </a:p>
        </p:txBody>
      </p:sp>
      <p:sp>
        <p:nvSpPr>
          <p:cNvPr id="27661" name="Rectangle 14"/>
          <p:cNvSpPr>
            <a:spLocks noChangeArrowheads="1"/>
          </p:cNvSpPr>
          <p:nvPr/>
        </p:nvSpPr>
        <p:spPr bwMode="auto">
          <a:xfrm>
            <a:off x="10241886" y="3071945"/>
            <a:ext cx="1213794" cy="707886"/>
          </a:xfrm>
          <a:prstGeom prst="rect">
            <a:avLst/>
          </a:prstGeom>
          <a:noFill/>
          <a:ln w="9525">
            <a:noFill/>
            <a:miter lim="800000"/>
          </a:ln>
        </p:spPr>
        <p:txBody>
          <a:bodyPr wrap="none">
            <a:spAutoFit/>
          </a:bodyPr>
          <a:lstStyle/>
          <a:p>
            <a:r>
              <a:rPr lang="zh-CN" altLang="en-US" sz="4000" b="1" dirty="0">
                <a:solidFill>
                  <a:srgbClr val="FF00FF"/>
                </a:solidFill>
                <a:latin typeface="+mn-ea"/>
              </a:rPr>
              <a:t>高渗</a:t>
            </a:r>
          </a:p>
        </p:txBody>
      </p:sp>
      <p:sp>
        <p:nvSpPr>
          <p:cNvPr id="14" name="TextBox 13"/>
          <p:cNvSpPr txBox="1"/>
          <p:nvPr/>
        </p:nvSpPr>
        <p:spPr>
          <a:xfrm>
            <a:off x="600502" y="1405733"/>
            <a:ext cx="9608024" cy="523220"/>
          </a:xfrm>
          <a:prstGeom prst="rect">
            <a:avLst/>
          </a:prstGeom>
          <a:noFill/>
        </p:spPr>
        <p:txBody>
          <a:bodyPr wrap="square" rtlCol="0">
            <a:spAutoFit/>
          </a:bodyPr>
          <a:lstStyle/>
          <a:p>
            <a:r>
              <a:rPr kumimoji="1" lang="zh-CN" altLang="en-US" b="1" dirty="0">
                <a:latin typeface="宋体" panose="02010600030101010101" pitchFamily="2" charset="-122"/>
              </a:rPr>
              <a:t> </a:t>
            </a:r>
            <a:r>
              <a:rPr kumimoji="1" lang="zh-CN" altLang="en-US" sz="2800" b="1" dirty="0">
                <a:latin typeface="宋体" panose="02010600030101010101" pitchFamily="2" charset="-122"/>
              </a:rPr>
              <a:t>红细胞在</a:t>
            </a:r>
            <a:r>
              <a:rPr kumimoji="1" lang="zh-CN" altLang="en-US" sz="2800" b="1" dirty="0">
                <a:solidFill>
                  <a:srgbClr val="E606C1"/>
                </a:solidFill>
                <a:latin typeface="宋体" panose="02010600030101010101" pitchFamily="2" charset="-122"/>
              </a:rPr>
              <a:t>低渗溶液</a:t>
            </a:r>
            <a:r>
              <a:rPr kumimoji="1" lang="zh-CN" altLang="en-US" sz="2800" b="1" dirty="0">
                <a:latin typeface="宋体" panose="02010600030101010101" pitchFamily="2" charset="-122"/>
              </a:rPr>
              <a:t>中发生膨胀、破裂的特性，称</a:t>
            </a:r>
            <a:r>
              <a:rPr kumimoji="1" lang="zh-CN" altLang="en-US" sz="2800" b="1" dirty="0">
                <a:solidFill>
                  <a:srgbClr val="FF0000"/>
                </a:solidFill>
                <a:latin typeface="Times New Roman" panose="02020603050405020304" pitchFamily="18" charset="0"/>
              </a:rPr>
              <a:t>渗透脆性</a:t>
            </a:r>
            <a:r>
              <a:rPr kumimoji="1" lang="zh-CN" altLang="en-US" sz="2800" b="1" dirty="0">
                <a:solidFill>
                  <a:srgbClr val="FF0000"/>
                </a:solidFill>
                <a:latin typeface="宋体" panose="02010600030101010101" pitchFamily="2" charset="-122"/>
              </a:rPr>
              <a:t>。</a:t>
            </a:r>
            <a:endParaRPr lang="zh-CN" altLang="en-US" sz="28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117600" y="1600200"/>
            <a:ext cx="9855200" cy="3748719"/>
          </a:xfrm>
          <a:prstGeom prst="rect">
            <a:avLst/>
          </a:prstGeom>
          <a:noFill/>
          <a:ln w="9525">
            <a:noFill/>
            <a:miter lim="800000"/>
          </a:ln>
        </p:spPr>
        <p:txBody>
          <a:bodyPr>
            <a:spAutoFit/>
          </a:bodyPr>
          <a:lstStyle/>
          <a:p>
            <a:pPr>
              <a:lnSpc>
                <a:spcPct val="110000"/>
              </a:lnSpc>
            </a:pPr>
            <a:r>
              <a:rPr kumimoji="1" lang="zh-CN" altLang="en-US" sz="3600" b="1" dirty="0">
                <a:latin typeface="+mn-ea"/>
              </a:rPr>
              <a:t>正常人的红细胞一般在</a:t>
            </a:r>
            <a:r>
              <a:rPr kumimoji="1" lang="en-US" altLang="zh-CN" sz="3600" b="1" dirty="0">
                <a:latin typeface="+mn-ea"/>
              </a:rPr>
              <a:t>0.45%</a:t>
            </a:r>
            <a:r>
              <a:rPr kumimoji="1" lang="zh-CN" altLang="en-US" sz="3600" b="1" dirty="0">
                <a:latin typeface="+mn-ea"/>
              </a:rPr>
              <a:t>的</a:t>
            </a:r>
            <a:r>
              <a:rPr kumimoji="1" lang="en-US" altLang="zh-CN" sz="3600" b="1" dirty="0" err="1">
                <a:latin typeface="+mn-ea"/>
              </a:rPr>
              <a:t>NaCI</a:t>
            </a:r>
            <a:r>
              <a:rPr kumimoji="1" lang="zh-CN" altLang="en-US" sz="3600" b="1" dirty="0">
                <a:latin typeface="+mn-ea"/>
              </a:rPr>
              <a:t>溶液中开始有部分破裂，在</a:t>
            </a:r>
            <a:r>
              <a:rPr kumimoji="1" lang="en-US" altLang="zh-CN" sz="3600" b="1" dirty="0">
                <a:latin typeface="+mn-ea"/>
              </a:rPr>
              <a:t>0.35%</a:t>
            </a:r>
            <a:r>
              <a:rPr kumimoji="1" lang="zh-CN" altLang="en-US" sz="3600" b="1" dirty="0">
                <a:latin typeface="+mn-ea"/>
              </a:rPr>
              <a:t>的</a:t>
            </a:r>
            <a:r>
              <a:rPr kumimoji="1" lang="en-US" altLang="zh-CN" sz="3600" b="1" dirty="0" err="1">
                <a:latin typeface="+mn-ea"/>
              </a:rPr>
              <a:t>NaCI</a:t>
            </a:r>
            <a:r>
              <a:rPr kumimoji="1" lang="zh-CN" altLang="en-US" sz="3600" b="1" dirty="0">
                <a:latin typeface="+mn-ea"/>
              </a:rPr>
              <a:t>溶液中几乎全部破裂。故临床上以</a:t>
            </a:r>
            <a:r>
              <a:rPr kumimoji="1" lang="en-US" altLang="zh-CN" sz="3600" b="1" dirty="0">
                <a:solidFill>
                  <a:srgbClr val="FF0000"/>
                </a:solidFill>
                <a:latin typeface="+mn-ea"/>
              </a:rPr>
              <a:t>0.35</a:t>
            </a:r>
            <a:r>
              <a:rPr kumimoji="1" lang="zh-CN" altLang="en-US" sz="3600" b="1" dirty="0">
                <a:solidFill>
                  <a:srgbClr val="FF0000"/>
                </a:solidFill>
                <a:latin typeface="+mn-ea"/>
              </a:rPr>
              <a:t>～</a:t>
            </a:r>
            <a:r>
              <a:rPr kumimoji="1" lang="en-US" altLang="zh-CN" sz="3600" b="1" dirty="0">
                <a:solidFill>
                  <a:srgbClr val="FF0000"/>
                </a:solidFill>
                <a:latin typeface="+mn-ea"/>
              </a:rPr>
              <a:t>0.45%NaCI</a:t>
            </a:r>
            <a:r>
              <a:rPr kumimoji="1" lang="zh-CN" altLang="en-US" sz="3600" b="1" dirty="0">
                <a:latin typeface="+mn-ea"/>
              </a:rPr>
              <a:t>溶液作为正常红细胞渗透脆性的范围。</a:t>
            </a:r>
          </a:p>
          <a:p>
            <a:pPr>
              <a:lnSpc>
                <a:spcPct val="110000"/>
              </a:lnSpc>
            </a:pPr>
            <a:r>
              <a:rPr kumimoji="1" lang="zh-CN" altLang="en-US" sz="3600" b="1" dirty="0">
                <a:latin typeface="+mn-ea"/>
              </a:rPr>
              <a:t>        </a:t>
            </a:r>
            <a:endParaRPr kumimoji="1" lang="en-US" altLang="zh-CN" sz="3600" b="1" dirty="0">
              <a:latin typeface="+mn-ea"/>
            </a:endParaRPr>
          </a:p>
          <a:p>
            <a:pPr>
              <a:lnSpc>
                <a:spcPct val="110000"/>
              </a:lnSpc>
            </a:pPr>
            <a:r>
              <a:rPr kumimoji="1" lang="zh-CN" altLang="en-US" sz="3600" b="1" dirty="0">
                <a:solidFill>
                  <a:srgbClr val="FF0000"/>
                </a:solidFill>
                <a:latin typeface="+mn-ea"/>
              </a:rPr>
              <a:t>渗透脆性大</a:t>
            </a:r>
            <a:r>
              <a:rPr kumimoji="1" lang="zh-CN" altLang="en-US" sz="3600" dirty="0">
                <a:solidFill>
                  <a:srgbClr val="FF0000"/>
                </a:solidFill>
                <a:latin typeface="+mn-ea"/>
              </a:rPr>
              <a:t>，</a:t>
            </a:r>
            <a:r>
              <a:rPr kumimoji="1" lang="zh-CN" altLang="en-US" sz="3600" b="1" dirty="0">
                <a:solidFill>
                  <a:srgbClr val="FF0000"/>
                </a:solidFill>
                <a:latin typeface="+mn-ea"/>
              </a:rPr>
              <a:t>表示对低渗溶液的抵抗力小。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86855" y="1660478"/>
            <a:ext cx="10943167" cy="3711785"/>
          </a:xfrm>
          <a:prstGeom prst="rect">
            <a:avLst/>
          </a:prstGeom>
          <a:noFill/>
          <a:ln w="9525">
            <a:noFill/>
            <a:miter lim="800000"/>
          </a:ln>
        </p:spPr>
        <p:txBody>
          <a:bodyPr>
            <a:spAutoFit/>
          </a:bodyPr>
          <a:lstStyle/>
          <a:p>
            <a:pPr>
              <a:lnSpc>
                <a:spcPct val="90000"/>
              </a:lnSpc>
              <a:spcBef>
                <a:spcPct val="50000"/>
              </a:spcBef>
              <a:buFont typeface="Wingdings" panose="05000000000000000000" pitchFamily="2" charset="2"/>
              <a:buChar char="l"/>
            </a:pPr>
            <a:r>
              <a:rPr kumimoji="1" lang="zh-CN" altLang="en-US" sz="2800" b="1" dirty="0">
                <a:solidFill>
                  <a:srgbClr val="FF0000"/>
                </a:solidFill>
                <a:latin typeface="宋体" panose="02010600030101010101" pitchFamily="2" charset="-122"/>
              </a:rPr>
              <a:t>运输</a:t>
            </a:r>
            <a:r>
              <a:rPr kumimoji="1" lang="en-US" altLang="zh-CN" sz="2800" b="1" dirty="0">
                <a:solidFill>
                  <a:srgbClr val="FF0000"/>
                </a:solidFill>
                <a:latin typeface="宋体" panose="02010600030101010101" pitchFamily="2" charset="-122"/>
              </a:rPr>
              <a:t>O</a:t>
            </a:r>
            <a:r>
              <a:rPr kumimoji="1" lang="en-US" altLang="zh-CN" sz="2800" b="1" baseline="-25000" dirty="0">
                <a:solidFill>
                  <a:srgbClr val="FF0000"/>
                </a:solidFill>
                <a:latin typeface="宋体" panose="02010600030101010101" pitchFamily="2" charset="-122"/>
              </a:rPr>
              <a:t>2</a:t>
            </a:r>
            <a:r>
              <a:rPr kumimoji="1" lang="zh-CN" altLang="en-US" sz="2800" b="1" dirty="0">
                <a:solidFill>
                  <a:srgbClr val="FF0000"/>
                </a:solidFill>
                <a:latin typeface="宋体" panose="02010600030101010101" pitchFamily="2" charset="-122"/>
              </a:rPr>
              <a:t>和</a:t>
            </a:r>
            <a:r>
              <a:rPr kumimoji="1" lang="en-US" altLang="zh-CN" sz="2800" b="1" dirty="0">
                <a:solidFill>
                  <a:srgbClr val="FF0000"/>
                </a:solidFill>
                <a:latin typeface="宋体" panose="02010600030101010101" pitchFamily="2" charset="-122"/>
              </a:rPr>
              <a:t>CO</a:t>
            </a:r>
            <a:r>
              <a:rPr kumimoji="1" lang="en-US" altLang="zh-CN" sz="2800" b="1" baseline="-25000" dirty="0">
                <a:solidFill>
                  <a:srgbClr val="FF0000"/>
                </a:solidFill>
                <a:latin typeface="宋体" panose="02010600030101010101" pitchFamily="2" charset="-122"/>
              </a:rPr>
              <a:t>2</a:t>
            </a:r>
            <a:r>
              <a:rPr kumimoji="1" lang="en-US" altLang="zh-CN" sz="2800" b="1" dirty="0">
                <a:latin typeface="宋体" panose="02010600030101010101" pitchFamily="2" charset="-122"/>
              </a:rPr>
              <a:t>   </a:t>
            </a:r>
          </a:p>
          <a:p>
            <a:pPr>
              <a:spcBef>
                <a:spcPct val="50000"/>
              </a:spcBef>
            </a:pPr>
            <a:r>
              <a:rPr kumimoji="1" lang="en-US" altLang="zh-CN" sz="2800" b="1" dirty="0">
                <a:latin typeface="宋体" panose="02010600030101010101" pitchFamily="2" charset="-122"/>
              </a:rPr>
              <a:t>   O</a:t>
            </a:r>
            <a:r>
              <a:rPr kumimoji="1" lang="en-US" altLang="zh-CN" sz="2800" b="1" baseline="-25000" dirty="0">
                <a:latin typeface="宋体" panose="02010600030101010101" pitchFamily="2" charset="-122"/>
              </a:rPr>
              <a:t>2</a:t>
            </a:r>
            <a:r>
              <a:rPr kumimoji="1" lang="zh-CN" altLang="en-US" sz="2800" b="1" dirty="0">
                <a:latin typeface="宋体" panose="02010600030101010101" pitchFamily="2" charset="-122"/>
              </a:rPr>
              <a:t>和</a:t>
            </a:r>
            <a:r>
              <a:rPr kumimoji="1" lang="en-US" altLang="zh-CN" sz="2800" b="1" dirty="0" err="1">
                <a:latin typeface="宋体" panose="02010600030101010101" pitchFamily="2" charset="-122"/>
              </a:rPr>
              <a:t>Hb</a:t>
            </a:r>
            <a:r>
              <a:rPr kumimoji="1" lang="zh-CN" altLang="en-US" sz="2800" b="1" dirty="0">
                <a:latin typeface="宋体" panose="02010600030101010101" pitchFamily="2" charset="-122"/>
              </a:rPr>
              <a:t>结合成</a:t>
            </a:r>
            <a:r>
              <a:rPr kumimoji="1" lang="en-US" altLang="zh-CN" sz="2800" b="1" dirty="0">
                <a:latin typeface="宋体" panose="02010600030101010101" pitchFamily="2" charset="-122"/>
              </a:rPr>
              <a:t>HbO</a:t>
            </a:r>
            <a:r>
              <a:rPr kumimoji="1" lang="en-US" altLang="zh-CN" sz="2800" b="1" baseline="-25000" dirty="0">
                <a:latin typeface="宋体" panose="02010600030101010101" pitchFamily="2" charset="-122"/>
              </a:rPr>
              <a:t>2</a:t>
            </a:r>
            <a:r>
              <a:rPr kumimoji="1" lang="en-US" altLang="zh-CN" sz="2800" b="1" dirty="0">
                <a:latin typeface="宋体" panose="02010600030101010101" pitchFamily="2" charset="-122"/>
              </a:rPr>
              <a:t>,100ml</a:t>
            </a:r>
            <a:r>
              <a:rPr kumimoji="1" lang="zh-CN" altLang="en-US" sz="2800" b="1" dirty="0">
                <a:latin typeface="宋体" panose="02010600030101010101" pitchFamily="2" charset="-122"/>
              </a:rPr>
              <a:t>血液可运送</a:t>
            </a:r>
            <a:r>
              <a:rPr kumimoji="1" lang="en-US" altLang="zh-CN" sz="2800" b="1" dirty="0">
                <a:latin typeface="宋体" panose="02010600030101010101" pitchFamily="2" charset="-122"/>
              </a:rPr>
              <a:t>20ml</a:t>
            </a:r>
            <a:r>
              <a:rPr kumimoji="1" lang="zh-CN" altLang="en-US" sz="2800" b="1" dirty="0">
                <a:latin typeface="宋体" panose="02010600030101010101" pitchFamily="2" charset="-122"/>
              </a:rPr>
              <a:t>的</a:t>
            </a:r>
            <a:r>
              <a:rPr kumimoji="1" lang="en-US" altLang="zh-CN" sz="2800" b="1" dirty="0">
                <a:latin typeface="宋体" panose="02010600030101010101" pitchFamily="2" charset="-122"/>
              </a:rPr>
              <a:t>O</a:t>
            </a:r>
            <a:r>
              <a:rPr kumimoji="1" lang="zh-CN" altLang="en-US" sz="2800" b="1" baseline="-25000" dirty="0">
                <a:latin typeface="宋体" panose="02010600030101010101" pitchFamily="2" charset="-122"/>
              </a:rPr>
              <a:t>２</a:t>
            </a:r>
            <a:r>
              <a:rPr kumimoji="1" lang="zh-CN" altLang="en-US" sz="2800" b="1" dirty="0">
                <a:latin typeface="宋体" panose="02010600030101010101" pitchFamily="2" charset="-122"/>
              </a:rPr>
              <a:t>，在血液中由红细胞运输的</a:t>
            </a:r>
            <a:r>
              <a:rPr kumimoji="1" lang="en-US" altLang="zh-CN" sz="2800" b="1" dirty="0">
                <a:latin typeface="宋体" panose="02010600030101010101" pitchFamily="2" charset="-122"/>
              </a:rPr>
              <a:t>O</a:t>
            </a:r>
            <a:r>
              <a:rPr kumimoji="1" lang="zh-CN" altLang="en-US" sz="2800" b="1" baseline="-25000" dirty="0">
                <a:latin typeface="宋体" panose="02010600030101010101" pitchFamily="2" charset="-122"/>
              </a:rPr>
              <a:t>２</a:t>
            </a:r>
            <a:r>
              <a:rPr kumimoji="1" lang="zh-CN" altLang="en-US" sz="2800" b="1" dirty="0">
                <a:latin typeface="宋体" panose="02010600030101010101" pitchFamily="2" charset="-122"/>
              </a:rPr>
              <a:t>比溶解于血浆的多</a:t>
            </a:r>
            <a:r>
              <a:rPr kumimoji="1" lang="en-US" altLang="zh-CN" sz="2800" b="1" dirty="0">
                <a:latin typeface="宋体" panose="02010600030101010101" pitchFamily="2" charset="-122"/>
              </a:rPr>
              <a:t>70</a:t>
            </a:r>
            <a:r>
              <a:rPr kumimoji="1" lang="zh-CN" altLang="en-US" sz="2800" b="1" dirty="0">
                <a:latin typeface="宋体" panose="02010600030101010101" pitchFamily="2" charset="-122"/>
              </a:rPr>
              <a:t>倍。</a:t>
            </a:r>
            <a:r>
              <a:rPr kumimoji="1" lang="en-US" altLang="zh-CN" sz="2800" b="1" dirty="0" err="1">
                <a:latin typeface="宋体" panose="02010600030101010101" pitchFamily="2" charset="-122"/>
              </a:rPr>
              <a:t>Hb</a:t>
            </a:r>
            <a:r>
              <a:rPr kumimoji="1" lang="zh-CN" altLang="en-US" sz="2800" b="1" dirty="0">
                <a:latin typeface="宋体" panose="02010600030101010101" pitchFamily="2" charset="-122"/>
              </a:rPr>
              <a:t>还可以和</a:t>
            </a:r>
            <a:r>
              <a:rPr kumimoji="1" lang="en-US" altLang="zh-CN" sz="2800" b="1" dirty="0">
                <a:latin typeface="宋体" panose="02010600030101010101" pitchFamily="2" charset="-122"/>
              </a:rPr>
              <a:t>CO</a:t>
            </a:r>
            <a:r>
              <a:rPr kumimoji="1" lang="zh-CN" altLang="en-US" sz="2800" b="1" baseline="-25000" dirty="0">
                <a:latin typeface="宋体" panose="02010600030101010101" pitchFamily="2" charset="-122"/>
              </a:rPr>
              <a:t>２</a:t>
            </a:r>
            <a:r>
              <a:rPr kumimoji="1" lang="zh-CN" altLang="en-US" sz="2800" b="1" dirty="0">
                <a:latin typeface="宋体" panose="02010600030101010101" pitchFamily="2" charset="-122"/>
              </a:rPr>
              <a:t>结合，以氨基甲酸血红蛋白</a:t>
            </a:r>
            <a:r>
              <a:rPr kumimoji="1" lang="en-US" altLang="zh-CN" sz="2800" b="1" dirty="0">
                <a:latin typeface="宋体" panose="02010600030101010101" pitchFamily="2" charset="-122"/>
              </a:rPr>
              <a:t>(</a:t>
            </a:r>
            <a:r>
              <a:rPr kumimoji="1" lang="en-US" altLang="zh-CN" sz="2800" b="1" dirty="0" err="1">
                <a:latin typeface="宋体" panose="02010600030101010101" pitchFamily="2" charset="-122"/>
              </a:rPr>
              <a:t>HbNHCOOH</a:t>
            </a:r>
            <a:r>
              <a:rPr kumimoji="1" lang="en-US" altLang="zh-CN" sz="2800" b="1" dirty="0">
                <a:latin typeface="宋体" panose="02010600030101010101" pitchFamily="2" charset="-122"/>
              </a:rPr>
              <a:t>)</a:t>
            </a:r>
            <a:r>
              <a:rPr kumimoji="1" lang="zh-CN" altLang="en-US" sz="2800" b="1" dirty="0">
                <a:latin typeface="宋体" panose="02010600030101010101" pitchFamily="2" charset="-122"/>
              </a:rPr>
              <a:t>的形式运输</a:t>
            </a:r>
            <a:r>
              <a:rPr kumimoji="1" lang="en-US" altLang="zh-CN" sz="2800" b="1" dirty="0">
                <a:latin typeface="宋体" panose="02010600030101010101" pitchFamily="2" charset="-122"/>
              </a:rPr>
              <a:t>CO</a:t>
            </a:r>
            <a:r>
              <a:rPr kumimoji="1" lang="zh-CN" altLang="en-US" sz="2800" b="1" baseline="-25000" dirty="0">
                <a:latin typeface="宋体" panose="02010600030101010101" pitchFamily="2" charset="-122"/>
              </a:rPr>
              <a:t>２</a:t>
            </a:r>
            <a:r>
              <a:rPr kumimoji="1" lang="zh-CN" altLang="en-US" sz="2800" b="1" dirty="0">
                <a:latin typeface="宋体" panose="02010600030101010101" pitchFamily="2" charset="-122"/>
              </a:rPr>
              <a:t>。在红细胞参与下，血浆运输</a:t>
            </a:r>
            <a:r>
              <a:rPr kumimoji="1" lang="en-US" altLang="zh-CN" sz="2800" b="1" dirty="0">
                <a:latin typeface="宋体" panose="02010600030101010101" pitchFamily="2" charset="-122"/>
              </a:rPr>
              <a:t>CO</a:t>
            </a:r>
            <a:r>
              <a:rPr kumimoji="1" lang="zh-CN" altLang="en-US" sz="2800" b="1" baseline="-25000" dirty="0">
                <a:latin typeface="宋体" panose="02010600030101010101" pitchFamily="2" charset="-122"/>
              </a:rPr>
              <a:t>２</a:t>
            </a:r>
            <a:r>
              <a:rPr kumimoji="1" lang="zh-CN" altLang="en-US" sz="2800" b="1" dirty="0">
                <a:latin typeface="宋体" panose="02010600030101010101" pitchFamily="2" charset="-122"/>
              </a:rPr>
              <a:t>的能力比直接溶解于血浆中的多</a:t>
            </a:r>
            <a:r>
              <a:rPr kumimoji="1" lang="en-US" altLang="zh-CN" sz="2800" b="1" dirty="0">
                <a:latin typeface="宋体" panose="02010600030101010101" pitchFamily="2" charset="-122"/>
              </a:rPr>
              <a:t>18</a:t>
            </a:r>
            <a:r>
              <a:rPr kumimoji="1" lang="zh-CN" altLang="en-US" sz="2800" b="1" dirty="0">
                <a:latin typeface="宋体" panose="02010600030101010101" pitchFamily="2" charset="-122"/>
              </a:rPr>
              <a:t>倍。</a:t>
            </a:r>
          </a:p>
          <a:p>
            <a:pPr>
              <a:spcBef>
                <a:spcPct val="50000"/>
              </a:spcBef>
              <a:buFont typeface="Wingdings" panose="05000000000000000000" pitchFamily="2" charset="2"/>
              <a:buChar char="l"/>
            </a:pPr>
            <a:r>
              <a:rPr kumimoji="1" lang="zh-CN" altLang="en-US" sz="2800" b="1" dirty="0">
                <a:solidFill>
                  <a:srgbClr val="FF0000"/>
                </a:solidFill>
                <a:latin typeface="宋体" panose="02010600030101010101" pitchFamily="2" charset="-122"/>
              </a:rPr>
              <a:t>缓冲作用</a:t>
            </a:r>
            <a:r>
              <a:rPr kumimoji="1" lang="zh-CN" altLang="en-US" sz="2800" b="1" dirty="0">
                <a:latin typeface="宋体" panose="02010600030101010101" pitchFamily="2" charset="-122"/>
              </a:rPr>
              <a:t> </a:t>
            </a:r>
          </a:p>
          <a:p>
            <a:pPr>
              <a:spcBef>
                <a:spcPct val="50000"/>
              </a:spcBef>
            </a:pPr>
            <a:r>
              <a:rPr kumimoji="1" lang="zh-CN" altLang="en-US" sz="2800" b="1" dirty="0">
                <a:latin typeface="宋体" panose="02010600030101010101" pitchFamily="2" charset="-122"/>
              </a:rPr>
              <a:t>   红细胞内的缓冲对可以缓冲血液的酸碱物质。</a:t>
            </a:r>
          </a:p>
        </p:txBody>
      </p:sp>
      <p:sp>
        <p:nvSpPr>
          <p:cNvPr id="3" name="TextBox 2"/>
          <p:cNvSpPr txBox="1"/>
          <p:nvPr/>
        </p:nvSpPr>
        <p:spPr>
          <a:xfrm>
            <a:off x="1569493" y="395785"/>
            <a:ext cx="5090614" cy="590931"/>
          </a:xfrm>
          <a:prstGeom prst="rect">
            <a:avLst/>
          </a:prstGeom>
          <a:noFill/>
        </p:spPr>
        <p:txBody>
          <a:bodyPr wrap="square" rtlCol="0">
            <a:spAutoFit/>
          </a:bodyPr>
          <a:lstStyle/>
          <a:p>
            <a:pPr>
              <a:lnSpc>
                <a:spcPct val="90000"/>
              </a:lnSpc>
              <a:spcBef>
                <a:spcPct val="50000"/>
              </a:spcBef>
            </a:pPr>
            <a:r>
              <a:rPr kumimoji="1" lang="zh-CN" altLang="en-US" sz="3600" b="1" dirty="0">
                <a:latin typeface="+mn-ea"/>
              </a:rPr>
              <a:t>（三）红细胞的功能</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97886" y="1253319"/>
            <a:ext cx="5486400" cy="838200"/>
          </a:xfrm>
        </p:spPr>
        <p:txBody>
          <a:bodyPr>
            <a:normAutofit/>
          </a:bodyPr>
          <a:lstStyle/>
          <a:p>
            <a:pPr eaLnBrk="1" hangingPunct="1"/>
            <a:r>
              <a:rPr lang="en-US" altLang="zh-CN" b="1" dirty="0">
                <a:solidFill>
                  <a:schemeClr val="tx1"/>
                </a:solidFill>
                <a:latin typeface="+mn-ea"/>
                <a:ea typeface="+mn-ea"/>
              </a:rPr>
              <a:t>1.</a:t>
            </a:r>
            <a:r>
              <a:rPr lang="zh-CN" altLang="en-US" b="1" dirty="0">
                <a:solidFill>
                  <a:schemeClr val="tx1"/>
                </a:solidFill>
                <a:latin typeface="+mn-ea"/>
                <a:ea typeface="+mn-ea"/>
              </a:rPr>
              <a:t>红细胞生成过程</a:t>
            </a:r>
          </a:p>
        </p:txBody>
      </p:sp>
      <p:pic>
        <p:nvPicPr>
          <p:cNvPr id="31747" name="Picture 3" descr="erythropoiesis红细胞生成"/>
          <p:cNvPicPr>
            <a:picLocks noChangeAspect="1" noChangeArrowheads="1"/>
          </p:cNvPicPr>
          <p:nvPr/>
        </p:nvPicPr>
        <p:blipFill>
          <a:blip r:embed="rId2" cstate="print"/>
          <a:srcRect/>
          <a:stretch>
            <a:fillRect/>
          </a:stretch>
        </p:blipFill>
        <p:spPr bwMode="auto">
          <a:xfrm>
            <a:off x="888621" y="2250831"/>
            <a:ext cx="11303379" cy="4607169"/>
          </a:xfrm>
          <a:prstGeom prst="rect">
            <a:avLst/>
          </a:prstGeom>
          <a:noFill/>
          <a:ln w="9525">
            <a:noFill/>
            <a:miter lim="800000"/>
            <a:headEnd/>
            <a:tailEnd/>
          </a:ln>
        </p:spPr>
      </p:pic>
      <p:sp>
        <p:nvSpPr>
          <p:cNvPr id="31748" name="Rectangle 4"/>
          <p:cNvSpPr>
            <a:spLocks noChangeArrowheads="1"/>
          </p:cNvSpPr>
          <p:nvPr/>
        </p:nvSpPr>
        <p:spPr bwMode="auto">
          <a:xfrm>
            <a:off x="6238241" y="6330463"/>
            <a:ext cx="2112433" cy="527538"/>
          </a:xfrm>
          <a:prstGeom prst="rect">
            <a:avLst/>
          </a:prstGeom>
          <a:noFill/>
          <a:ln w="9525">
            <a:noFill/>
            <a:miter lim="800000"/>
          </a:ln>
        </p:spPr>
        <p:txBody>
          <a:bodyPr/>
          <a:lstStyle/>
          <a:p>
            <a:pPr marL="342900" indent="-342900" algn="ctr">
              <a:lnSpc>
                <a:spcPct val="90000"/>
              </a:lnSpc>
              <a:spcBef>
                <a:spcPct val="20000"/>
              </a:spcBef>
              <a:buClr>
                <a:schemeClr val="folHlink"/>
              </a:buClr>
              <a:buSzPct val="90000"/>
              <a:buFont typeface="Wingdings" panose="05000000000000000000" pitchFamily="2" charset="2"/>
              <a:buNone/>
            </a:pPr>
            <a:r>
              <a:rPr lang="zh-CN" altLang="en-US" sz="1200" b="1" dirty="0"/>
              <a:t>血红蛋白累积</a:t>
            </a:r>
          </a:p>
        </p:txBody>
      </p:sp>
      <p:sp>
        <p:nvSpPr>
          <p:cNvPr id="31749" name="Rectangle 5"/>
          <p:cNvSpPr>
            <a:spLocks noChangeArrowheads="1"/>
          </p:cNvSpPr>
          <p:nvPr/>
        </p:nvSpPr>
        <p:spPr bwMode="auto">
          <a:xfrm>
            <a:off x="4477984" y="6302327"/>
            <a:ext cx="2112433" cy="555674"/>
          </a:xfrm>
          <a:prstGeom prst="rect">
            <a:avLst/>
          </a:prstGeom>
          <a:solidFill>
            <a:schemeClr val="bg1"/>
          </a:solidFill>
          <a:ln w="9525">
            <a:noFill/>
            <a:miter lim="800000"/>
          </a:ln>
        </p:spPr>
        <p:txBody>
          <a:bodyPr/>
          <a:lstStyle/>
          <a:p>
            <a:pPr marL="342900" indent="-342900" algn="ctr">
              <a:lnSpc>
                <a:spcPct val="90000"/>
              </a:lnSpc>
              <a:spcBef>
                <a:spcPct val="20000"/>
              </a:spcBef>
              <a:buClr>
                <a:schemeClr val="folHlink"/>
              </a:buClr>
              <a:buSzPct val="90000"/>
              <a:buFont typeface="Wingdings" panose="05000000000000000000" pitchFamily="2" charset="2"/>
              <a:buNone/>
            </a:pPr>
            <a:r>
              <a:rPr lang="zh-CN" altLang="en-US" sz="1200" b="1" dirty="0"/>
              <a:t>核糖体合成</a:t>
            </a:r>
          </a:p>
        </p:txBody>
      </p:sp>
      <p:sp>
        <p:nvSpPr>
          <p:cNvPr id="31750" name="Rectangle 6"/>
          <p:cNvSpPr>
            <a:spLocks noChangeArrowheads="1"/>
          </p:cNvSpPr>
          <p:nvPr/>
        </p:nvSpPr>
        <p:spPr bwMode="auto">
          <a:xfrm>
            <a:off x="7999828" y="6288259"/>
            <a:ext cx="2112433" cy="569742"/>
          </a:xfrm>
          <a:prstGeom prst="rect">
            <a:avLst/>
          </a:prstGeom>
          <a:noFill/>
          <a:ln w="9525">
            <a:noFill/>
            <a:miter lim="800000"/>
          </a:ln>
        </p:spPr>
        <p:txBody>
          <a:bodyPr/>
          <a:lstStyle/>
          <a:p>
            <a:pPr marL="342900" indent="-342900" algn="ctr">
              <a:lnSpc>
                <a:spcPct val="90000"/>
              </a:lnSpc>
              <a:spcBef>
                <a:spcPct val="20000"/>
              </a:spcBef>
              <a:buClr>
                <a:schemeClr val="folHlink"/>
              </a:buClr>
              <a:buSzPct val="90000"/>
              <a:buFont typeface="Wingdings" panose="05000000000000000000" pitchFamily="2" charset="2"/>
              <a:buNone/>
            </a:pPr>
            <a:r>
              <a:rPr lang="zh-CN" altLang="en-US" sz="1200" b="1" dirty="0"/>
              <a:t>细胞核排出</a:t>
            </a:r>
          </a:p>
        </p:txBody>
      </p:sp>
      <p:sp>
        <p:nvSpPr>
          <p:cNvPr id="31751" name="Rectangle 7"/>
          <p:cNvSpPr>
            <a:spLocks noChangeArrowheads="1"/>
          </p:cNvSpPr>
          <p:nvPr/>
        </p:nvSpPr>
        <p:spPr bwMode="auto">
          <a:xfrm>
            <a:off x="614150" y="6316395"/>
            <a:ext cx="2112433" cy="541606"/>
          </a:xfrm>
          <a:prstGeom prst="rect">
            <a:avLst/>
          </a:prstGeom>
          <a:solidFill>
            <a:srgbClr val="FFFFFF"/>
          </a:solidFill>
          <a:ln w="9525">
            <a:noFill/>
            <a:miter lim="800000"/>
          </a:ln>
        </p:spPr>
        <p:txBody>
          <a:bodyPr/>
          <a:lstStyle/>
          <a:p>
            <a:pPr marL="342900" indent="-342900" algn="ctr">
              <a:lnSpc>
                <a:spcPct val="90000"/>
              </a:lnSpc>
              <a:spcBef>
                <a:spcPct val="20000"/>
              </a:spcBef>
              <a:buClr>
                <a:schemeClr val="folHlink"/>
              </a:buClr>
              <a:buSzPct val="90000"/>
              <a:buFont typeface="Wingdings" panose="05000000000000000000" pitchFamily="2" charset="2"/>
              <a:buNone/>
            </a:pPr>
            <a:r>
              <a:rPr lang="en-US" altLang="en-US" sz="1200" b="1" dirty="0" err="1"/>
              <a:t>原始血细胞</a:t>
            </a:r>
            <a:endParaRPr lang="zh-CN" altLang="en-US" sz="1200" b="1" dirty="0"/>
          </a:p>
        </p:txBody>
      </p:sp>
      <p:sp>
        <p:nvSpPr>
          <p:cNvPr id="31752" name="Rectangle 8"/>
          <p:cNvSpPr>
            <a:spLocks noChangeArrowheads="1"/>
          </p:cNvSpPr>
          <p:nvPr/>
        </p:nvSpPr>
        <p:spPr bwMode="auto">
          <a:xfrm>
            <a:off x="9808191" y="6302325"/>
            <a:ext cx="1246717" cy="555675"/>
          </a:xfrm>
          <a:prstGeom prst="rect">
            <a:avLst/>
          </a:prstGeom>
          <a:solidFill>
            <a:srgbClr val="FFFFFF"/>
          </a:solidFill>
          <a:ln w="9525">
            <a:noFill/>
            <a:miter lim="800000"/>
          </a:ln>
        </p:spPr>
        <p:txBody>
          <a:bodyPr/>
          <a:lstStyle/>
          <a:p>
            <a:pPr marL="342900" indent="-342900" algn="ctr">
              <a:lnSpc>
                <a:spcPct val="90000"/>
              </a:lnSpc>
              <a:spcBef>
                <a:spcPct val="20000"/>
              </a:spcBef>
              <a:buClr>
                <a:schemeClr val="folHlink"/>
              </a:buClr>
              <a:buSzPct val="90000"/>
              <a:buFont typeface="Wingdings" panose="05000000000000000000" pitchFamily="2" charset="2"/>
              <a:buNone/>
            </a:pPr>
            <a:r>
              <a:rPr lang="en-US" altLang="en-US" sz="1200" b="1" dirty="0" err="1"/>
              <a:t>网状细胞</a:t>
            </a:r>
            <a:endParaRPr lang="zh-CN" altLang="en-US" sz="1200" b="1" dirty="0"/>
          </a:p>
        </p:txBody>
      </p:sp>
      <p:sp>
        <p:nvSpPr>
          <p:cNvPr id="31753" name="Rectangle 9"/>
          <p:cNvSpPr>
            <a:spLocks noChangeArrowheads="1"/>
          </p:cNvSpPr>
          <p:nvPr/>
        </p:nvSpPr>
        <p:spPr bwMode="auto">
          <a:xfrm>
            <a:off x="10945284" y="6302325"/>
            <a:ext cx="1246716" cy="555675"/>
          </a:xfrm>
          <a:prstGeom prst="rect">
            <a:avLst/>
          </a:prstGeom>
          <a:solidFill>
            <a:srgbClr val="FFFFFF"/>
          </a:solidFill>
          <a:ln w="9525">
            <a:noFill/>
            <a:miter lim="800000"/>
          </a:ln>
        </p:spPr>
        <p:txBody>
          <a:bodyPr/>
          <a:lstStyle/>
          <a:p>
            <a:pPr marL="342900" indent="-342900" algn="ctr">
              <a:lnSpc>
                <a:spcPct val="90000"/>
              </a:lnSpc>
              <a:spcBef>
                <a:spcPct val="20000"/>
              </a:spcBef>
              <a:buClr>
                <a:schemeClr val="folHlink"/>
              </a:buClr>
              <a:buSzPct val="90000"/>
              <a:buFont typeface="Wingdings" panose="05000000000000000000" pitchFamily="2" charset="2"/>
              <a:buNone/>
            </a:pPr>
            <a:r>
              <a:rPr lang="zh-CN" altLang="en-US" sz="1200" b="1" dirty="0"/>
              <a:t>成熟</a:t>
            </a:r>
            <a:r>
              <a:rPr lang="en-US" altLang="zh-CN" sz="1200" b="1" dirty="0"/>
              <a:t>RBC</a:t>
            </a:r>
          </a:p>
        </p:txBody>
      </p:sp>
      <p:sp>
        <p:nvSpPr>
          <p:cNvPr id="31754" name="Rectangle 10"/>
          <p:cNvSpPr>
            <a:spLocks noChangeArrowheads="1"/>
          </p:cNvSpPr>
          <p:nvPr/>
        </p:nvSpPr>
        <p:spPr bwMode="auto">
          <a:xfrm>
            <a:off x="2536969" y="6316395"/>
            <a:ext cx="2112433" cy="541606"/>
          </a:xfrm>
          <a:prstGeom prst="rect">
            <a:avLst/>
          </a:prstGeom>
          <a:solidFill>
            <a:srgbClr val="FFFFFF"/>
          </a:solidFill>
          <a:ln w="9525">
            <a:noFill/>
            <a:miter lim="800000"/>
          </a:ln>
        </p:spPr>
        <p:txBody>
          <a:bodyPr/>
          <a:lstStyle/>
          <a:p>
            <a:pPr marL="342900" indent="-342900" algn="ctr">
              <a:lnSpc>
                <a:spcPct val="90000"/>
              </a:lnSpc>
              <a:spcBef>
                <a:spcPct val="20000"/>
              </a:spcBef>
              <a:buClr>
                <a:schemeClr val="folHlink"/>
              </a:buClr>
              <a:buSzPct val="90000"/>
              <a:buFont typeface="Wingdings" panose="05000000000000000000" pitchFamily="2" charset="2"/>
              <a:buNone/>
            </a:pPr>
            <a:r>
              <a:rPr lang="zh-CN" altLang="en-US" sz="1200" b="1" dirty="0"/>
              <a:t>原始红细胞</a:t>
            </a:r>
          </a:p>
        </p:txBody>
      </p:sp>
      <p:sp>
        <p:nvSpPr>
          <p:cNvPr id="31755" name="Rectangle 11"/>
          <p:cNvSpPr>
            <a:spLocks noChangeArrowheads="1"/>
          </p:cNvSpPr>
          <p:nvPr/>
        </p:nvSpPr>
        <p:spPr bwMode="auto">
          <a:xfrm>
            <a:off x="1125182" y="274092"/>
            <a:ext cx="5436104" cy="757130"/>
          </a:xfrm>
          <a:prstGeom prst="rect">
            <a:avLst/>
          </a:prstGeom>
          <a:noFill/>
          <a:ln w="9525">
            <a:noFill/>
            <a:miter lim="800000"/>
          </a:ln>
        </p:spPr>
        <p:txBody>
          <a:bodyPr wrap="none">
            <a:spAutoFit/>
          </a:bodyPr>
          <a:lstStyle/>
          <a:p>
            <a:pPr>
              <a:lnSpc>
                <a:spcPct val="120000"/>
              </a:lnSpc>
            </a:pPr>
            <a:r>
              <a:rPr kumimoji="1" lang="en-US" altLang="zh-CN" sz="3600" b="1" dirty="0">
                <a:latin typeface="+mn-ea"/>
              </a:rPr>
              <a:t>(</a:t>
            </a:r>
            <a:r>
              <a:rPr kumimoji="1" lang="zh-CN" altLang="en-US" sz="3600" b="1" dirty="0">
                <a:latin typeface="+mn-ea"/>
              </a:rPr>
              <a:t>四</a:t>
            </a:r>
            <a:r>
              <a:rPr kumimoji="1" lang="en-US" altLang="zh-CN" sz="3600" b="1" dirty="0">
                <a:latin typeface="+mn-ea"/>
              </a:rPr>
              <a:t>)  </a:t>
            </a:r>
            <a:r>
              <a:rPr kumimoji="1" lang="zh-CN" altLang="en-US" sz="3600" b="1" dirty="0">
                <a:latin typeface="+mn-ea"/>
              </a:rPr>
              <a:t>红细胞的生成与调节</a:t>
            </a:r>
          </a:p>
        </p:txBody>
      </p:sp>
      <p:sp>
        <p:nvSpPr>
          <p:cNvPr id="12" name="TextBox 11"/>
          <p:cNvSpPr txBox="1"/>
          <p:nvPr/>
        </p:nvSpPr>
        <p:spPr>
          <a:xfrm>
            <a:off x="5759356" y="1856096"/>
            <a:ext cx="3998794" cy="584775"/>
          </a:xfrm>
          <a:prstGeom prst="rect">
            <a:avLst/>
          </a:prstGeom>
          <a:noFill/>
        </p:spPr>
        <p:txBody>
          <a:bodyPr wrap="square" rtlCol="0">
            <a:spAutoFit/>
          </a:bodyPr>
          <a:lstStyle/>
          <a:p>
            <a:r>
              <a:rPr lang="en-US" altLang="zh-CN" sz="3200" b="1" dirty="0">
                <a:latin typeface="+mn-ea"/>
              </a:rPr>
              <a:t>(1) </a:t>
            </a:r>
            <a:r>
              <a:rPr lang="zh-CN" altLang="en-US" sz="3200" b="1" dirty="0">
                <a:latin typeface="+mn-ea"/>
              </a:rPr>
              <a:t>生成部位</a:t>
            </a:r>
            <a:r>
              <a:rPr lang="en-US" altLang="zh-CN" sz="3200" b="1" dirty="0">
                <a:latin typeface="+mn-ea"/>
              </a:rPr>
              <a:t>:</a:t>
            </a:r>
            <a:r>
              <a:rPr lang="zh-CN" altLang="en-US" sz="3200" b="1" dirty="0">
                <a:latin typeface="+mn-ea"/>
              </a:rPr>
              <a:t>红骨髓</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77504" y="1050878"/>
            <a:ext cx="11074400" cy="5964710"/>
          </a:xfrm>
          <a:prstGeom prst="rect">
            <a:avLst/>
          </a:prstGeom>
          <a:noFill/>
          <a:ln w="9525">
            <a:noFill/>
            <a:miter lim="800000"/>
          </a:ln>
        </p:spPr>
        <p:txBody>
          <a:bodyPr wrap="square">
            <a:spAutoFit/>
          </a:bodyPr>
          <a:lstStyle/>
          <a:p>
            <a:pPr algn="just">
              <a:lnSpc>
                <a:spcPct val="120000"/>
              </a:lnSpc>
            </a:pPr>
            <a:r>
              <a:rPr kumimoji="1" lang="zh-CN" altLang="en-US" sz="2800" b="1" dirty="0">
                <a:solidFill>
                  <a:srgbClr val="CC3300"/>
                </a:solidFill>
                <a:latin typeface="+mn-ea"/>
              </a:rPr>
              <a:t>       蛋白质</a:t>
            </a:r>
            <a:r>
              <a:rPr kumimoji="1" lang="zh-CN" altLang="en-US" sz="2800" b="1" dirty="0">
                <a:latin typeface="+mn-ea"/>
              </a:rPr>
              <a:t>：来源于食物</a:t>
            </a:r>
          </a:p>
          <a:p>
            <a:pPr>
              <a:spcBef>
                <a:spcPct val="50000"/>
              </a:spcBef>
              <a:buClr>
                <a:schemeClr val="bg2"/>
              </a:buClr>
              <a:buFont typeface="Monotype Sorts"/>
              <a:buNone/>
            </a:pPr>
            <a:r>
              <a:rPr kumimoji="1" lang="zh-CN" altLang="en-US" sz="2800" b="1" dirty="0">
                <a:latin typeface="+mn-ea"/>
              </a:rPr>
              <a:t>       </a:t>
            </a:r>
            <a:r>
              <a:rPr kumimoji="1" lang="zh-CN" altLang="en-US" sz="2800" b="1" dirty="0">
                <a:solidFill>
                  <a:srgbClr val="CC3300"/>
                </a:solidFill>
                <a:latin typeface="+mn-ea"/>
              </a:rPr>
              <a:t>铁</a:t>
            </a:r>
            <a:r>
              <a:rPr kumimoji="1" lang="zh-CN" altLang="en-US" sz="2800" b="1" dirty="0">
                <a:latin typeface="+mn-ea"/>
              </a:rPr>
              <a:t>    外源性：来自于食物（</a:t>
            </a:r>
            <a:r>
              <a:rPr kumimoji="1" lang="en-US" altLang="zh-CN" sz="2800" b="1" dirty="0">
                <a:latin typeface="+mn-ea"/>
              </a:rPr>
              <a:t>1mg/d</a:t>
            </a:r>
            <a:r>
              <a:rPr kumimoji="1" lang="zh-CN" altLang="en-US" sz="2800" b="1" dirty="0">
                <a:latin typeface="+mn-ea"/>
              </a:rPr>
              <a:t>）</a:t>
            </a:r>
          </a:p>
          <a:p>
            <a:pPr>
              <a:spcBef>
                <a:spcPct val="50000"/>
              </a:spcBef>
              <a:buClr>
                <a:schemeClr val="bg2"/>
              </a:buClr>
              <a:buFont typeface="Monotype Sorts"/>
              <a:buNone/>
            </a:pPr>
            <a:r>
              <a:rPr kumimoji="1" lang="zh-CN" altLang="en-US" sz="2800" b="1" dirty="0">
                <a:latin typeface="+mn-ea"/>
              </a:rPr>
              <a:t>               内源性：红细胞破化</a:t>
            </a:r>
            <a:r>
              <a:rPr kumimoji="1" lang="en-US" altLang="zh-CN" sz="2800" b="1" dirty="0">
                <a:latin typeface="+mn-ea"/>
              </a:rPr>
              <a:t>HB</a:t>
            </a:r>
            <a:r>
              <a:rPr kumimoji="1" lang="zh-CN" altLang="en-US" sz="2800" b="1" dirty="0">
                <a:latin typeface="+mn-ea"/>
              </a:rPr>
              <a:t>所释（</a:t>
            </a:r>
            <a:r>
              <a:rPr kumimoji="1" lang="en-US" altLang="zh-CN" sz="2800" b="1" dirty="0">
                <a:latin typeface="+mn-ea"/>
              </a:rPr>
              <a:t>25mg/d) </a:t>
            </a:r>
          </a:p>
          <a:p>
            <a:pPr>
              <a:spcBef>
                <a:spcPct val="50000"/>
              </a:spcBef>
              <a:buClr>
                <a:schemeClr val="bg2"/>
              </a:buClr>
              <a:buFont typeface="Monotype Sorts"/>
              <a:buNone/>
            </a:pPr>
            <a:r>
              <a:rPr kumimoji="1" lang="en-US" altLang="zh-CN" sz="2800" b="1" dirty="0">
                <a:latin typeface="+mn-ea"/>
              </a:rPr>
              <a:t>       </a:t>
            </a:r>
            <a:r>
              <a:rPr kumimoji="1" lang="zh-CN" altLang="en-US" sz="2800" b="1" dirty="0">
                <a:latin typeface="+mn-ea"/>
              </a:rPr>
              <a:t>缺铁性贫血，又称低色素小细胞性贫血</a:t>
            </a:r>
          </a:p>
          <a:p>
            <a:pPr>
              <a:spcBef>
                <a:spcPct val="50000"/>
              </a:spcBef>
              <a:buClr>
                <a:schemeClr val="bg2"/>
              </a:buClr>
              <a:buFont typeface="Monotype Sorts"/>
              <a:buNone/>
            </a:pPr>
            <a:r>
              <a:rPr kumimoji="1" lang="zh-CN" altLang="en-US" sz="3200" b="1" dirty="0">
                <a:latin typeface="+mn-ea"/>
              </a:rPr>
              <a:t>    </a:t>
            </a:r>
            <a:r>
              <a:rPr kumimoji="1" lang="en-US" altLang="zh-CN" sz="3200" b="1" dirty="0">
                <a:latin typeface="+mn-ea"/>
              </a:rPr>
              <a:t>(3)</a:t>
            </a:r>
            <a:r>
              <a:rPr kumimoji="1" lang="zh-CN" altLang="en-US" sz="3200" b="1" dirty="0">
                <a:latin typeface="+mn-ea"/>
              </a:rPr>
              <a:t>影响红细胞成熟的因素：</a:t>
            </a:r>
          </a:p>
          <a:p>
            <a:pPr>
              <a:spcBef>
                <a:spcPct val="50000"/>
              </a:spcBef>
              <a:buClr>
                <a:schemeClr val="bg2"/>
              </a:buClr>
              <a:buFont typeface="Monotype Sorts"/>
              <a:buNone/>
            </a:pPr>
            <a:r>
              <a:rPr kumimoji="1" lang="zh-CN" altLang="en-US" sz="2800" b="1" dirty="0">
                <a:latin typeface="+mn-ea"/>
              </a:rPr>
              <a:t>　    叶酸、 维生素</a:t>
            </a:r>
            <a:r>
              <a:rPr kumimoji="1" lang="en-US" altLang="zh-CN" sz="2800" b="1" dirty="0">
                <a:latin typeface="+mn-ea"/>
              </a:rPr>
              <a:t>B</a:t>
            </a:r>
            <a:r>
              <a:rPr kumimoji="1" lang="en-US" altLang="zh-CN" sz="2800" b="1" baseline="-25000" dirty="0">
                <a:latin typeface="+mn-ea"/>
              </a:rPr>
              <a:t>12</a:t>
            </a:r>
            <a:r>
              <a:rPr kumimoji="1" lang="zh-CN" altLang="en-US" sz="2800" b="1" dirty="0">
                <a:latin typeface="+mn-ea"/>
              </a:rPr>
              <a:t>、内因子，这些物质的缺乏都可导致</a:t>
            </a:r>
            <a:endParaRPr kumimoji="1" lang="en-US" altLang="zh-CN" sz="2800" b="1" dirty="0">
              <a:latin typeface="+mn-ea"/>
            </a:endParaRPr>
          </a:p>
          <a:p>
            <a:pPr>
              <a:spcBef>
                <a:spcPct val="50000"/>
              </a:spcBef>
              <a:buClr>
                <a:schemeClr val="bg2"/>
              </a:buClr>
              <a:buFont typeface="Monotype Sorts"/>
              <a:buNone/>
            </a:pPr>
            <a:r>
              <a:rPr kumimoji="1" lang="en-US" altLang="zh-CN" sz="2800" b="1" dirty="0">
                <a:solidFill>
                  <a:srgbClr val="008000"/>
                </a:solidFill>
                <a:latin typeface="+mn-ea"/>
              </a:rPr>
              <a:t>       </a:t>
            </a:r>
            <a:r>
              <a:rPr kumimoji="1" lang="zh-CN" altLang="zh-CN" sz="2800" b="1" dirty="0">
                <a:solidFill>
                  <a:srgbClr val="FF0000"/>
                </a:solidFill>
                <a:latin typeface="+mn-ea"/>
              </a:rPr>
              <a:t>巨幼红细胞性贫血。</a:t>
            </a:r>
            <a:endParaRPr kumimoji="1" lang="zh-CN" altLang="en-US" sz="2800" b="1" dirty="0">
              <a:solidFill>
                <a:srgbClr val="FF0000"/>
              </a:solidFill>
              <a:latin typeface="+mn-ea"/>
            </a:endParaRPr>
          </a:p>
          <a:p>
            <a:pPr>
              <a:spcBef>
                <a:spcPct val="50000"/>
              </a:spcBef>
              <a:buClr>
                <a:schemeClr val="bg2"/>
              </a:buClr>
              <a:buFont typeface="Monotype Sorts"/>
              <a:buNone/>
            </a:pPr>
            <a:r>
              <a:rPr kumimoji="1" lang="zh-CN" altLang="en-US" sz="2800" b="1" dirty="0">
                <a:solidFill>
                  <a:schemeClr val="hlink"/>
                </a:solidFill>
                <a:latin typeface="+mn-ea"/>
              </a:rPr>
              <a:t>*</a:t>
            </a:r>
            <a:r>
              <a:rPr kumimoji="1" lang="en-US" altLang="zh-CN" sz="2800" b="1" dirty="0">
                <a:latin typeface="+mn-ea"/>
              </a:rPr>
              <a:t>DNA</a:t>
            </a:r>
            <a:r>
              <a:rPr kumimoji="1" lang="zh-CN" altLang="en-US" sz="2800" b="1" dirty="0">
                <a:latin typeface="+mn-ea"/>
              </a:rPr>
              <a:t>对于细胞分裂和</a:t>
            </a:r>
            <a:r>
              <a:rPr kumimoji="1" lang="en-US" altLang="zh-CN" sz="2800" b="1" dirty="0" err="1">
                <a:latin typeface="+mn-ea"/>
              </a:rPr>
              <a:t>Hb</a:t>
            </a:r>
            <a:r>
              <a:rPr kumimoji="1" lang="zh-CN" altLang="en-US" sz="2800" b="1" dirty="0">
                <a:latin typeface="+mn-ea"/>
              </a:rPr>
              <a:t>合成有密切关系，而合成</a:t>
            </a:r>
            <a:r>
              <a:rPr kumimoji="1" lang="en-US" altLang="zh-CN" sz="2800" b="1" dirty="0">
                <a:latin typeface="+mn-ea"/>
              </a:rPr>
              <a:t>DNA</a:t>
            </a:r>
            <a:r>
              <a:rPr kumimoji="1" lang="zh-CN" altLang="en-US" sz="2800" b="1" dirty="0">
                <a:latin typeface="+mn-ea"/>
              </a:rPr>
              <a:t>需</a:t>
            </a:r>
            <a:endParaRPr kumimoji="1" lang="en-US" altLang="zh-CN" sz="2800" b="1" dirty="0">
              <a:latin typeface="+mn-ea"/>
            </a:endParaRPr>
          </a:p>
          <a:p>
            <a:pPr>
              <a:spcBef>
                <a:spcPct val="50000"/>
              </a:spcBef>
              <a:buClr>
                <a:schemeClr val="bg2"/>
              </a:buClr>
              <a:buFont typeface="Monotype Sorts"/>
              <a:buNone/>
            </a:pPr>
            <a:r>
              <a:rPr kumimoji="1" lang="zh-CN" altLang="en-US" sz="2800" b="1" dirty="0">
                <a:solidFill>
                  <a:srgbClr val="CC0000"/>
                </a:solidFill>
                <a:latin typeface="+mn-ea"/>
              </a:rPr>
              <a:t>叶酸</a:t>
            </a:r>
            <a:r>
              <a:rPr kumimoji="1" lang="zh-CN" altLang="en-US" sz="2800" b="1" dirty="0">
                <a:latin typeface="+mn-ea"/>
              </a:rPr>
              <a:t>和</a:t>
            </a:r>
            <a:r>
              <a:rPr kumimoji="1" lang="zh-CN" altLang="en-US" sz="2800" b="1" dirty="0">
                <a:solidFill>
                  <a:srgbClr val="CC0000"/>
                </a:solidFill>
                <a:latin typeface="+mn-ea"/>
              </a:rPr>
              <a:t>维生素</a:t>
            </a:r>
            <a:r>
              <a:rPr kumimoji="1" lang="en-US" altLang="zh-CN" sz="2800" b="1" dirty="0">
                <a:solidFill>
                  <a:srgbClr val="CC0000"/>
                </a:solidFill>
                <a:latin typeface="+mn-ea"/>
              </a:rPr>
              <a:t>B</a:t>
            </a:r>
            <a:r>
              <a:rPr kumimoji="1" lang="en-US" altLang="zh-CN" sz="2800" b="1" baseline="-25000" dirty="0">
                <a:solidFill>
                  <a:srgbClr val="CC0000"/>
                </a:solidFill>
                <a:latin typeface="+mn-ea"/>
              </a:rPr>
              <a:t>12</a:t>
            </a:r>
            <a:r>
              <a:rPr kumimoji="1" lang="zh-CN" altLang="en-US" sz="2800" b="1" dirty="0">
                <a:latin typeface="+mn-ea"/>
              </a:rPr>
              <a:t>的参与。</a:t>
            </a:r>
          </a:p>
        </p:txBody>
      </p:sp>
      <p:sp>
        <p:nvSpPr>
          <p:cNvPr id="32771" name="AutoShape 3"/>
          <p:cNvSpPr/>
          <p:nvPr/>
        </p:nvSpPr>
        <p:spPr bwMode="auto">
          <a:xfrm>
            <a:off x="1622568" y="1893632"/>
            <a:ext cx="203200" cy="838200"/>
          </a:xfrm>
          <a:prstGeom prst="leftBrace">
            <a:avLst>
              <a:gd name="adj1" fmla="val 45833"/>
              <a:gd name="adj2" fmla="val 50000"/>
            </a:avLst>
          </a:prstGeom>
          <a:noFill/>
          <a:ln w="38100">
            <a:solidFill>
              <a:schemeClr val="tx1"/>
            </a:solidFill>
            <a:round/>
          </a:ln>
        </p:spPr>
        <p:txBody>
          <a:bodyPr wrap="none" anchor="ctr"/>
          <a:lstStyle/>
          <a:p>
            <a:endParaRPr lang="zh-CN" altLang="en-US"/>
          </a:p>
        </p:txBody>
      </p:sp>
      <p:sp>
        <p:nvSpPr>
          <p:cNvPr id="32772" name="AutoShape 4"/>
          <p:cNvSpPr/>
          <p:nvPr/>
        </p:nvSpPr>
        <p:spPr bwMode="auto">
          <a:xfrm>
            <a:off x="688453" y="1153236"/>
            <a:ext cx="203200" cy="914400"/>
          </a:xfrm>
          <a:prstGeom prst="leftBrace">
            <a:avLst>
              <a:gd name="adj1" fmla="val 50000"/>
              <a:gd name="adj2" fmla="val 50000"/>
            </a:avLst>
          </a:prstGeom>
          <a:noFill/>
          <a:ln w="38100">
            <a:solidFill>
              <a:schemeClr val="tx1"/>
            </a:solidFill>
            <a:round/>
          </a:ln>
        </p:spPr>
        <p:txBody>
          <a:bodyPr wrap="none" anchor="ctr"/>
          <a:lstStyle/>
          <a:p>
            <a:endParaRPr lang="zh-CN" altLang="en-US"/>
          </a:p>
        </p:txBody>
      </p:sp>
      <p:sp>
        <p:nvSpPr>
          <p:cNvPr id="5" name="TextBox 4"/>
          <p:cNvSpPr txBox="1"/>
          <p:nvPr/>
        </p:nvSpPr>
        <p:spPr>
          <a:xfrm>
            <a:off x="1119116" y="382138"/>
            <a:ext cx="5677469" cy="633187"/>
          </a:xfrm>
          <a:prstGeom prst="rect">
            <a:avLst/>
          </a:prstGeom>
          <a:noFill/>
        </p:spPr>
        <p:txBody>
          <a:bodyPr wrap="square" rtlCol="0">
            <a:spAutoFit/>
          </a:bodyPr>
          <a:lstStyle/>
          <a:p>
            <a:pPr algn="just">
              <a:lnSpc>
                <a:spcPct val="120000"/>
              </a:lnSpc>
            </a:pPr>
            <a:r>
              <a:rPr kumimoji="1" lang="en-US" altLang="zh-CN" sz="3200" b="1" dirty="0">
                <a:latin typeface="+mn-ea"/>
              </a:rPr>
              <a:t>(2)</a:t>
            </a:r>
            <a:r>
              <a:rPr kumimoji="1" lang="zh-CN" altLang="en-US" sz="3200" b="1" dirty="0">
                <a:latin typeface="+mn-ea"/>
              </a:rPr>
              <a:t>红细胞的生成所需的原料：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16000" y="762000"/>
            <a:ext cx="10668000" cy="5201424"/>
          </a:xfrm>
          <a:prstGeom prst="rect">
            <a:avLst/>
          </a:prstGeom>
          <a:noFill/>
          <a:ln w="9525">
            <a:noFill/>
            <a:miter lim="800000"/>
          </a:ln>
        </p:spPr>
        <p:txBody>
          <a:bodyPr>
            <a:spAutoFit/>
          </a:bodyPr>
          <a:lstStyle/>
          <a:p>
            <a:pPr>
              <a:spcBef>
                <a:spcPct val="50000"/>
              </a:spcBef>
              <a:buClr>
                <a:schemeClr val="bg2"/>
              </a:buClr>
              <a:buFont typeface="Monotype Sorts"/>
              <a:buNone/>
            </a:pPr>
            <a:endParaRPr kumimoji="1" lang="en-US" altLang="zh-CN" sz="3200" b="1" dirty="0">
              <a:latin typeface="Times New Roman" panose="02020603050405020304" pitchFamily="18" charset="0"/>
            </a:endParaRPr>
          </a:p>
          <a:p>
            <a:pPr>
              <a:spcBef>
                <a:spcPct val="50000"/>
              </a:spcBef>
              <a:buClr>
                <a:schemeClr val="bg2"/>
              </a:buClr>
              <a:buFont typeface="Monotype Sorts"/>
              <a:buNone/>
            </a:pPr>
            <a:r>
              <a:rPr kumimoji="1" lang="en-US" altLang="zh-CN" sz="3200" b="1" dirty="0">
                <a:latin typeface="+mn-ea"/>
              </a:rPr>
              <a:t>(4)</a:t>
            </a:r>
            <a:r>
              <a:rPr kumimoji="1" lang="zh-CN" altLang="en-US" sz="3200" b="1" dirty="0">
                <a:latin typeface="+mn-ea"/>
              </a:rPr>
              <a:t>红细胞生成的调节：</a:t>
            </a:r>
            <a:endParaRPr kumimoji="1" lang="en-US" altLang="zh-CN" sz="3200" b="1" dirty="0">
              <a:latin typeface="+mn-ea"/>
            </a:endParaRPr>
          </a:p>
          <a:p>
            <a:pPr>
              <a:spcBef>
                <a:spcPct val="50000"/>
              </a:spcBef>
              <a:buClr>
                <a:schemeClr val="bg2"/>
              </a:buClr>
              <a:buFont typeface="Monotype Sorts"/>
              <a:buNone/>
            </a:pPr>
            <a:r>
              <a:rPr kumimoji="1" lang="zh-CN" altLang="en-US" sz="2800" b="1" dirty="0">
                <a:latin typeface="宋体" panose="02010600030101010101" pitchFamily="2" charset="-122"/>
              </a:rPr>
              <a:t>●</a:t>
            </a:r>
            <a:r>
              <a:rPr kumimoji="1" lang="zh-CN" altLang="en-US" sz="2800" b="1" dirty="0">
                <a:latin typeface="Times New Roman" panose="02020603050405020304" pitchFamily="18" charset="0"/>
              </a:rPr>
              <a:t>促红细胞生成素：促进</a:t>
            </a:r>
            <a:r>
              <a:rPr kumimoji="1" lang="zh-CN" altLang="en-US" sz="2800" b="1" dirty="0">
                <a:solidFill>
                  <a:srgbClr val="CC0066"/>
                </a:solidFill>
                <a:latin typeface="Times New Roman" panose="02020603050405020304" pitchFamily="18" charset="0"/>
              </a:rPr>
              <a:t>晚期</a:t>
            </a:r>
            <a:r>
              <a:rPr kumimoji="1" lang="zh-CN" altLang="en-US" sz="2800" b="1" dirty="0">
                <a:latin typeface="Times New Roman" panose="02020603050405020304" pitchFamily="18" charset="0"/>
              </a:rPr>
              <a:t>红系祖细胞增殖 </a:t>
            </a:r>
          </a:p>
          <a:p>
            <a:pPr>
              <a:spcBef>
                <a:spcPct val="50000"/>
              </a:spcBef>
              <a:buClr>
                <a:schemeClr val="bg2"/>
              </a:buClr>
              <a:buFont typeface="Monotype Sorts"/>
              <a:buNone/>
            </a:pPr>
            <a:r>
              <a:rPr kumimoji="1" lang="zh-CN" altLang="en-US" sz="2800" b="1" dirty="0">
                <a:latin typeface="Times New Roman" panose="02020603050405020304" pitchFamily="18" charset="0"/>
              </a:rPr>
              <a:t>  </a:t>
            </a:r>
            <a:endParaRPr kumimoji="1" lang="en-US" altLang="zh-CN" sz="2800" b="1" dirty="0">
              <a:latin typeface="Times New Roman" panose="02020603050405020304" pitchFamily="18" charset="0"/>
            </a:endParaRPr>
          </a:p>
          <a:p>
            <a:pPr>
              <a:spcBef>
                <a:spcPct val="50000"/>
              </a:spcBef>
              <a:buClr>
                <a:schemeClr val="bg2"/>
              </a:buClr>
              <a:buFont typeface="Monotype Sorts"/>
              <a:buNone/>
            </a:pPr>
            <a:r>
              <a:rPr kumimoji="1" lang="zh-CN" altLang="en-US" sz="2800" b="1" dirty="0">
                <a:latin typeface="宋体" panose="02010600030101010101" pitchFamily="2" charset="-122"/>
              </a:rPr>
              <a:t>●</a:t>
            </a:r>
            <a:r>
              <a:rPr kumimoji="1" lang="zh-CN" altLang="en-US" sz="2800" b="1" dirty="0">
                <a:latin typeface="Times New Roman" panose="02020603050405020304" pitchFamily="18" charset="0"/>
              </a:rPr>
              <a:t>雄激素</a:t>
            </a:r>
            <a:r>
              <a:rPr kumimoji="1" lang="zh-CN" altLang="en-US" sz="2800" b="1" dirty="0">
                <a:solidFill>
                  <a:srgbClr val="CC3300"/>
                </a:solidFill>
                <a:latin typeface="Times New Roman" panose="02020603050405020304" pitchFamily="18" charset="0"/>
              </a:rPr>
              <a:t>　</a:t>
            </a:r>
            <a:r>
              <a:rPr kumimoji="1" lang="zh-CN" altLang="en-US" sz="2800" b="1" dirty="0">
                <a:latin typeface="Times New Roman" panose="02020603050405020304" pitchFamily="18" charset="0"/>
              </a:rPr>
              <a:t>肾→促红细胞生成素</a:t>
            </a:r>
          </a:p>
          <a:p>
            <a:pPr>
              <a:spcBef>
                <a:spcPct val="50000"/>
              </a:spcBef>
              <a:buClr>
                <a:schemeClr val="bg2"/>
              </a:buClr>
              <a:buFont typeface="Monotype Sorts"/>
              <a:buNone/>
            </a:pPr>
            <a:r>
              <a:rPr kumimoji="1" lang="zh-CN" altLang="en-US" sz="2800" b="1" dirty="0">
                <a:latin typeface="Times New Roman" panose="02020603050405020304" pitchFamily="18" charset="0"/>
              </a:rPr>
              <a:t>                   骨髓→</a:t>
            </a:r>
            <a:r>
              <a:rPr kumimoji="1" lang="zh-CN" altLang="en-US" sz="2800" b="1">
                <a:latin typeface="Times New Roman" panose="02020603050405020304" pitchFamily="18" charset="0"/>
              </a:rPr>
              <a:t>红系祖细胞</a:t>
            </a:r>
            <a:r>
              <a:rPr kumimoji="1" lang="zh-CN" altLang="en-US" sz="2800" b="1" dirty="0">
                <a:latin typeface="Times New Roman" panose="02020603050405020304" pitchFamily="18" charset="0"/>
              </a:rPr>
              <a:t>↑</a:t>
            </a:r>
            <a:endParaRPr kumimoji="1" lang="zh-CN" altLang="en-US" sz="2800" b="1" dirty="0">
              <a:solidFill>
                <a:srgbClr val="CC3300"/>
              </a:solidFill>
              <a:latin typeface="Times New Roman" panose="02020603050405020304" pitchFamily="18" charset="0"/>
            </a:endParaRPr>
          </a:p>
          <a:p>
            <a:pPr>
              <a:spcBef>
                <a:spcPct val="50000"/>
              </a:spcBef>
              <a:buClr>
                <a:schemeClr val="bg2"/>
              </a:buClr>
              <a:buFont typeface="Monotype Sorts"/>
              <a:buNone/>
            </a:pPr>
            <a:r>
              <a:rPr kumimoji="1" lang="zh-CN" altLang="en-US" sz="2800" b="1" dirty="0">
                <a:solidFill>
                  <a:srgbClr val="E606C1"/>
                </a:solidFill>
                <a:latin typeface="宋体" panose="02010600030101010101" pitchFamily="2" charset="-122"/>
              </a:rPr>
              <a:t> </a:t>
            </a:r>
            <a:r>
              <a:rPr kumimoji="1" lang="zh-CN" altLang="en-US" sz="2800" b="1" dirty="0">
                <a:latin typeface="宋体" panose="02010600030101010101" pitchFamily="2" charset="-122"/>
              </a:rPr>
              <a:t>●</a:t>
            </a:r>
            <a:r>
              <a:rPr kumimoji="1" lang="zh-CN" altLang="en-US" sz="2800" b="1" dirty="0">
                <a:latin typeface="Times New Roman" panose="02020603050405020304" pitchFamily="18" charset="0"/>
              </a:rPr>
              <a:t>此外， 甲状腺激素、生长激素、糖皮质激素也 </a:t>
            </a:r>
          </a:p>
          <a:p>
            <a:pPr>
              <a:spcBef>
                <a:spcPct val="50000"/>
              </a:spcBef>
              <a:buClr>
                <a:schemeClr val="bg2"/>
              </a:buClr>
              <a:buFont typeface="Monotype Sorts"/>
              <a:buNone/>
            </a:pPr>
            <a:r>
              <a:rPr kumimoji="1" lang="zh-CN" altLang="en-US" sz="2800" b="1" dirty="0">
                <a:latin typeface="Times New Roman" panose="02020603050405020304" pitchFamily="18" charset="0"/>
              </a:rPr>
              <a:t>                   可刺激红细胞生成。</a:t>
            </a:r>
          </a:p>
        </p:txBody>
      </p:sp>
      <p:sp>
        <p:nvSpPr>
          <p:cNvPr id="33795" name="AutoShape 3"/>
          <p:cNvSpPr/>
          <p:nvPr/>
        </p:nvSpPr>
        <p:spPr bwMode="auto">
          <a:xfrm>
            <a:off x="2514221" y="3584812"/>
            <a:ext cx="203200" cy="838200"/>
          </a:xfrm>
          <a:prstGeom prst="leftBrace">
            <a:avLst>
              <a:gd name="adj1" fmla="val 45833"/>
              <a:gd name="adj2" fmla="val 50000"/>
            </a:avLst>
          </a:prstGeom>
        </p:spPr>
        <p:style>
          <a:lnRef idx="3">
            <a:schemeClr val="dk1"/>
          </a:lnRef>
          <a:fillRef idx="0">
            <a:schemeClr val="dk1"/>
          </a:fillRef>
          <a:effectRef idx="2">
            <a:schemeClr val="dk1"/>
          </a:effectRef>
          <a:fontRef idx="minor">
            <a:schemeClr val="tx1"/>
          </a:fontRef>
        </p:style>
        <p:txBody>
          <a:bodyPr wrap="none" anchor="ctr"/>
          <a:lstStyle/>
          <a:p>
            <a:endParaRPr lang="zh-CN"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3009"/>
          <p:cNvPicPr>
            <a:picLocks noChangeAspect="1" noChangeArrowheads="1"/>
          </p:cNvPicPr>
          <p:nvPr/>
        </p:nvPicPr>
        <p:blipFill>
          <a:blip r:embed="rId3" cstate="print">
            <a:lum bright="-18000" contrast="42000"/>
          </a:blip>
          <a:srcRect l="12070" b="5063"/>
          <a:stretch>
            <a:fillRect/>
          </a:stretch>
        </p:blipFill>
        <p:spPr bwMode="auto">
          <a:xfrm>
            <a:off x="0" y="0"/>
            <a:ext cx="12192000" cy="6857999"/>
          </a:xfrm>
          <a:prstGeom prst="rect">
            <a:avLst/>
          </a:prstGeom>
          <a:noFill/>
          <a:ln w="9525">
            <a:solidFill>
              <a:srgbClr val="00FF00"/>
            </a:solidFill>
            <a:miter lim="800000"/>
            <a:headEnd/>
            <a:tailEnd/>
          </a:ln>
        </p:spPr>
      </p:pic>
      <p:sp>
        <p:nvSpPr>
          <p:cNvPr id="34819" name="Text Box 3"/>
          <p:cNvSpPr txBox="1">
            <a:spLocks noChangeArrowheads="1"/>
          </p:cNvSpPr>
          <p:nvPr/>
        </p:nvSpPr>
        <p:spPr bwMode="auto">
          <a:xfrm>
            <a:off x="2071427" y="296839"/>
            <a:ext cx="1016000" cy="1015663"/>
          </a:xfrm>
          <a:prstGeom prst="rect">
            <a:avLst/>
          </a:prstGeom>
          <a:noFill/>
          <a:ln w="9525">
            <a:noFill/>
            <a:miter lim="800000"/>
          </a:ln>
        </p:spPr>
        <p:txBody>
          <a:bodyPr>
            <a:spAutoFit/>
          </a:bodyPr>
          <a:lstStyle/>
          <a:p>
            <a:r>
              <a:rPr kumimoji="1" lang="en-US" altLang="zh-CN" sz="2000" b="1" dirty="0">
                <a:latin typeface="+mn-ea"/>
              </a:rPr>
              <a:t>PO</a:t>
            </a:r>
            <a:r>
              <a:rPr kumimoji="1" lang="en-US" altLang="zh-CN" sz="2000" b="1" baseline="-25000" dirty="0">
                <a:latin typeface="+mn-ea"/>
              </a:rPr>
              <a:t>2</a:t>
            </a:r>
            <a:r>
              <a:rPr kumimoji="1" lang="en-US" altLang="zh-CN" sz="2000" b="1" dirty="0">
                <a:latin typeface="+mn-ea"/>
              </a:rPr>
              <a:t>↓ RBC↓</a:t>
            </a:r>
          </a:p>
          <a:p>
            <a:r>
              <a:rPr kumimoji="1" lang="en-US" altLang="zh-CN" sz="2000" b="1" dirty="0" err="1">
                <a:latin typeface="+mn-ea"/>
              </a:rPr>
              <a:t>Hb</a:t>
            </a:r>
            <a:r>
              <a:rPr kumimoji="1" lang="en-US" altLang="zh-CN" sz="2000" b="1" dirty="0">
                <a:latin typeface="+mn-ea"/>
              </a:rPr>
              <a:t>↓</a:t>
            </a:r>
            <a:endParaRPr kumimoji="1" lang="en-US" altLang="zh-CN" sz="2000" dirty="0">
              <a:latin typeface="+mn-ea"/>
            </a:endParaRPr>
          </a:p>
        </p:txBody>
      </p:sp>
      <p:sp>
        <p:nvSpPr>
          <p:cNvPr id="34820" name="AutoShape 4"/>
          <p:cNvSpPr/>
          <p:nvPr/>
        </p:nvSpPr>
        <p:spPr bwMode="auto">
          <a:xfrm>
            <a:off x="2133600" y="457200"/>
            <a:ext cx="101600" cy="533400"/>
          </a:xfrm>
          <a:prstGeom prst="leftBrace">
            <a:avLst>
              <a:gd name="adj1" fmla="val 58333"/>
              <a:gd name="adj2" fmla="val 50000"/>
            </a:avLst>
          </a:prstGeom>
          <a:noFill/>
          <a:ln w="9525">
            <a:solidFill>
              <a:schemeClr val="tx1"/>
            </a:solidFill>
            <a:round/>
          </a:ln>
        </p:spPr>
        <p:txBody>
          <a:bodyPr wrap="none" anchor="ctr"/>
          <a:lstStyle/>
          <a:p>
            <a:endParaRPr lang="zh-CN" altLang="en-US"/>
          </a:p>
        </p:txBody>
      </p:sp>
      <p:sp>
        <p:nvSpPr>
          <p:cNvPr id="34821" name="Text Box 5"/>
          <p:cNvSpPr txBox="1">
            <a:spLocks noChangeArrowheads="1"/>
          </p:cNvSpPr>
          <p:nvPr/>
        </p:nvSpPr>
        <p:spPr bwMode="auto">
          <a:xfrm>
            <a:off x="2336800" y="2362200"/>
            <a:ext cx="1930400" cy="1015663"/>
          </a:xfrm>
          <a:prstGeom prst="rect">
            <a:avLst/>
          </a:prstGeom>
          <a:noFill/>
          <a:ln w="9525">
            <a:noFill/>
            <a:miter lim="800000"/>
          </a:ln>
        </p:spPr>
        <p:txBody>
          <a:bodyPr>
            <a:spAutoFit/>
          </a:bodyPr>
          <a:lstStyle/>
          <a:p>
            <a:pPr>
              <a:spcBef>
                <a:spcPct val="50000"/>
              </a:spcBef>
            </a:pPr>
            <a:r>
              <a:rPr kumimoji="1" lang="zh-CN" altLang="en-US" sz="2000" b="1" dirty="0">
                <a:latin typeface="+mn-ea"/>
              </a:rPr>
              <a:t>成纤维细胞</a:t>
            </a:r>
          </a:p>
          <a:p>
            <a:r>
              <a:rPr kumimoji="1" lang="zh-CN" altLang="en-US" sz="2000" b="1" dirty="0">
                <a:latin typeface="+mn-ea"/>
              </a:rPr>
              <a:t>  内皮细胞</a:t>
            </a:r>
          </a:p>
          <a:p>
            <a:pPr algn="ctr"/>
            <a:r>
              <a:rPr kumimoji="1" lang="zh-CN" altLang="en-US" sz="2000" b="1" dirty="0">
                <a:latin typeface="+mn-ea"/>
              </a:rPr>
              <a:t>（主）</a:t>
            </a:r>
          </a:p>
        </p:txBody>
      </p:sp>
      <p:sp>
        <p:nvSpPr>
          <p:cNvPr id="34822" name="Text Box 6"/>
          <p:cNvSpPr txBox="1">
            <a:spLocks noChangeArrowheads="1"/>
          </p:cNvSpPr>
          <p:nvPr/>
        </p:nvSpPr>
        <p:spPr bwMode="auto">
          <a:xfrm>
            <a:off x="2336800" y="3886201"/>
            <a:ext cx="2032000" cy="366713"/>
          </a:xfrm>
          <a:prstGeom prst="rect">
            <a:avLst/>
          </a:prstGeom>
          <a:noFill/>
          <a:ln w="9525">
            <a:noFill/>
            <a:miter lim="800000"/>
          </a:ln>
        </p:spPr>
        <p:txBody>
          <a:bodyPr>
            <a:spAutoFit/>
          </a:bodyPr>
          <a:lstStyle/>
          <a:p>
            <a:pPr>
              <a:spcBef>
                <a:spcPct val="50000"/>
              </a:spcBef>
            </a:pPr>
            <a:r>
              <a:rPr kumimoji="1" lang="zh-CN" altLang="en-US" b="1">
                <a:latin typeface="Times New Roman" panose="02020603050405020304" pitchFamily="18" charset="0"/>
                <a:ea typeface="楷体_GB2312" pitchFamily="49" charset="-122"/>
              </a:rPr>
              <a:t>肝细胞（次）</a:t>
            </a:r>
          </a:p>
        </p:txBody>
      </p:sp>
      <p:sp>
        <p:nvSpPr>
          <p:cNvPr id="34823" name="Text Box 7"/>
          <p:cNvSpPr txBox="1">
            <a:spLocks noChangeArrowheads="1"/>
          </p:cNvSpPr>
          <p:nvPr/>
        </p:nvSpPr>
        <p:spPr bwMode="auto">
          <a:xfrm>
            <a:off x="6096000" y="3124200"/>
            <a:ext cx="1625600" cy="457200"/>
          </a:xfrm>
          <a:prstGeom prst="rect">
            <a:avLst/>
          </a:prstGeom>
          <a:noFill/>
          <a:ln w="9525">
            <a:noFill/>
            <a:miter lim="800000"/>
          </a:ln>
        </p:spPr>
        <p:txBody>
          <a:bodyPr>
            <a:spAutoFit/>
          </a:bodyPr>
          <a:lstStyle/>
          <a:p>
            <a:pPr>
              <a:spcBef>
                <a:spcPct val="50000"/>
              </a:spcBef>
            </a:pPr>
            <a:endParaRPr kumimoji="1" lang="zh-CN" altLang="zh-CN" sz="2400">
              <a:latin typeface="Times New Roman" panose="02020603050405020304" pitchFamily="18" charset="0"/>
            </a:endParaRPr>
          </a:p>
        </p:txBody>
      </p:sp>
      <p:sp>
        <p:nvSpPr>
          <p:cNvPr id="34824" name="Text Box 8"/>
          <p:cNvSpPr txBox="1">
            <a:spLocks noChangeArrowheads="1"/>
          </p:cNvSpPr>
          <p:nvPr/>
        </p:nvSpPr>
        <p:spPr bwMode="auto">
          <a:xfrm>
            <a:off x="6096000" y="3657601"/>
            <a:ext cx="1320800" cy="400110"/>
          </a:xfrm>
          <a:prstGeom prst="rect">
            <a:avLst/>
          </a:prstGeom>
          <a:solidFill>
            <a:srgbClr val="7AECF8"/>
          </a:solidFill>
          <a:ln w="9525">
            <a:noFill/>
            <a:miter lim="800000"/>
          </a:ln>
        </p:spPr>
        <p:txBody>
          <a:bodyPr>
            <a:spAutoFit/>
          </a:bodyPr>
          <a:lstStyle/>
          <a:p>
            <a:r>
              <a:rPr kumimoji="1" lang="zh-CN" altLang="en-US" sz="2000" b="1" dirty="0">
                <a:latin typeface="宋体" panose="02010600030101010101" pitchFamily="2" charset="-122"/>
              </a:rPr>
              <a:t>雄激素</a:t>
            </a:r>
          </a:p>
        </p:txBody>
      </p:sp>
      <p:sp>
        <p:nvSpPr>
          <p:cNvPr id="34825" name="Line 9"/>
          <p:cNvSpPr>
            <a:spLocks noChangeShapeType="1"/>
          </p:cNvSpPr>
          <p:nvPr/>
        </p:nvSpPr>
        <p:spPr bwMode="auto">
          <a:xfrm>
            <a:off x="7416800" y="4038600"/>
            <a:ext cx="812800" cy="457200"/>
          </a:xfrm>
          <a:prstGeom prst="line">
            <a:avLst/>
          </a:prstGeom>
          <a:noFill/>
          <a:ln w="38100">
            <a:solidFill>
              <a:schemeClr val="accent2"/>
            </a:solidFill>
            <a:round/>
            <a:tailEnd type="triangle" w="med" len="med"/>
          </a:ln>
        </p:spPr>
        <p:txBody>
          <a:bodyPr/>
          <a:lstStyle/>
          <a:p>
            <a:endParaRPr lang="zh-CN" altLang="en-US"/>
          </a:p>
        </p:txBody>
      </p:sp>
      <p:sp>
        <p:nvSpPr>
          <p:cNvPr id="34826" name="Line 10"/>
          <p:cNvSpPr>
            <a:spLocks noChangeShapeType="1"/>
          </p:cNvSpPr>
          <p:nvPr/>
        </p:nvSpPr>
        <p:spPr bwMode="auto">
          <a:xfrm flipH="1" flipV="1">
            <a:off x="4470400" y="3505200"/>
            <a:ext cx="1524000" cy="304800"/>
          </a:xfrm>
          <a:prstGeom prst="line">
            <a:avLst/>
          </a:prstGeom>
          <a:noFill/>
          <a:ln w="38100">
            <a:solidFill>
              <a:schemeClr val="accent2"/>
            </a:solidFill>
            <a:round/>
            <a:tailEnd type="triangle" w="med" len="med"/>
          </a:ln>
        </p:spPr>
        <p:txBody>
          <a:bodyPr/>
          <a:lstStyle/>
          <a:p>
            <a:endParaRPr lang="zh-CN"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21-1_whole_blood_separ_c"/>
          <p:cNvPicPr>
            <a:picLocks noChangeAspect="1" noChangeArrowheads="1"/>
          </p:cNvPicPr>
          <p:nvPr/>
        </p:nvPicPr>
        <p:blipFill>
          <a:blip r:embed="rId3" cstate="print"/>
          <a:srcRect/>
          <a:stretch>
            <a:fillRect/>
          </a:stretch>
        </p:blipFill>
        <p:spPr bwMode="auto">
          <a:xfrm>
            <a:off x="0" y="2682875"/>
            <a:ext cx="12192000" cy="4175125"/>
          </a:xfrm>
          <a:prstGeom prst="rect">
            <a:avLst/>
          </a:prstGeom>
          <a:noFill/>
          <a:ln w="9525">
            <a:noFill/>
            <a:miter lim="800000"/>
            <a:headEnd/>
            <a:tailEnd/>
          </a:ln>
        </p:spPr>
      </p:pic>
      <p:sp>
        <p:nvSpPr>
          <p:cNvPr id="7171" name="Rectangle 3"/>
          <p:cNvSpPr>
            <a:spLocks noGrp="1" noChangeArrowheads="1"/>
          </p:cNvSpPr>
          <p:nvPr>
            <p:ph type="title"/>
          </p:nvPr>
        </p:nvSpPr>
        <p:spPr>
          <a:xfrm>
            <a:off x="2485409" y="1933433"/>
            <a:ext cx="6807200" cy="762000"/>
          </a:xfrm>
          <a:solidFill>
            <a:schemeClr val="bg1"/>
          </a:solidFill>
        </p:spPr>
        <p:txBody>
          <a:bodyPr/>
          <a:lstStyle/>
          <a:p>
            <a:pPr eaLnBrk="1" hangingPunct="1">
              <a:lnSpc>
                <a:spcPct val="80000"/>
              </a:lnSpc>
            </a:pPr>
            <a:r>
              <a:rPr lang="zh-CN" altLang="en-US" sz="2800" b="1" dirty="0">
                <a:solidFill>
                  <a:schemeClr val="tx1"/>
                </a:solidFill>
                <a:ea typeface="华文中宋" panose="02010600040101010101" pitchFamily="2" charset="-122"/>
              </a:rPr>
              <a:t>采血</a:t>
            </a:r>
            <a:r>
              <a:rPr lang="zh-CN" altLang="en-US" sz="2800" b="1" dirty="0"/>
              <a:t>→</a:t>
            </a:r>
            <a:r>
              <a:rPr lang="zh-CN" altLang="en-US" sz="2800" b="1" dirty="0">
                <a:solidFill>
                  <a:schemeClr val="tx1"/>
                </a:solidFill>
                <a:ea typeface="华文中宋" panose="02010600040101010101" pitchFamily="2" charset="-122"/>
              </a:rPr>
              <a:t>离心</a:t>
            </a:r>
            <a:r>
              <a:rPr lang="zh-CN" altLang="en-US" sz="2800" b="1" dirty="0"/>
              <a:t>→</a:t>
            </a:r>
            <a:r>
              <a:rPr lang="zh-CN" altLang="en-US" sz="2800" b="1" dirty="0">
                <a:solidFill>
                  <a:schemeClr val="tx1"/>
                </a:solidFill>
                <a:ea typeface="华文中宋" panose="02010600040101010101" pitchFamily="2" charset="-122"/>
              </a:rPr>
              <a:t>血浆</a:t>
            </a:r>
            <a:r>
              <a:rPr lang="en-US" altLang="zh-CN" sz="2800" b="1" dirty="0">
                <a:solidFill>
                  <a:schemeClr val="tx1"/>
                </a:solidFill>
                <a:ea typeface="华文中宋" panose="02010600040101010101" pitchFamily="2" charset="-122"/>
              </a:rPr>
              <a:t>-</a:t>
            </a:r>
            <a:r>
              <a:rPr lang="zh-CN" altLang="en-US" sz="2800" b="1" dirty="0">
                <a:solidFill>
                  <a:schemeClr val="tx1"/>
                </a:solidFill>
                <a:ea typeface="华文中宋" panose="02010600040101010101" pitchFamily="2" charset="-122"/>
              </a:rPr>
              <a:t>血细胞分离</a:t>
            </a:r>
          </a:p>
        </p:txBody>
      </p:sp>
      <p:sp>
        <p:nvSpPr>
          <p:cNvPr id="7172" name="Rectangle 4"/>
          <p:cNvSpPr>
            <a:spLocks noChangeArrowheads="1"/>
          </p:cNvSpPr>
          <p:nvPr/>
        </p:nvSpPr>
        <p:spPr bwMode="auto">
          <a:xfrm>
            <a:off x="400335" y="1001145"/>
            <a:ext cx="10363200" cy="1143000"/>
          </a:xfrm>
          <a:prstGeom prst="rect">
            <a:avLst/>
          </a:prstGeom>
          <a:noFill/>
          <a:ln w="9525">
            <a:noFill/>
            <a:miter lim="800000"/>
          </a:ln>
        </p:spPr>
        <p:txBody>
          <a:bodyPr anchor="ctr"/>
          <a:lstStyle/>
          <a:p>
            <a:r>
              <a:rPr kumimoji="1" lang="zh-CN" altLang="en-US" sz="3600" b="1" dirty="0">
                <a:latin typeface="Times New Roman" panose="02020603050405020304" pitchFamily="18" charset="0"/>
              </a:rPr>
              <a:t>一、血液的基本组成与功能</a:t>
            </a:r>
          </a:p>
        </p:txBody>
      </p:sp>
      <p:sp>
        <p:nvSpPr>
          <p:cNvPr id="5" name="TextBox 4"/>
          <p:cNvSpPr txBox="1"/>
          <p:nvPr/>
        </p:nvSpPr>
        <p:spPr>
          <a:xfrm>
            <a:off x="3425588" y="272955"/>
            <a:ext cx="4722126" cy="769441"/>
          </a:xfrm>
          <a:prstGeom prst="rect">
            <a:avLst/>
          </a:prstGeom>
          <a:noFill/>
        </p:spPr>
        <p:txBody>
          <a:bodyPr wrap="square" rtlCol="0">
            <a:spAutoFit/>
          </a:bodyPr>
          <a:lstStyle/>
          <a:p>
            <a:r>
              <a:rPr lang="zh-CN" altLang="en-US" sz="4400" b="1" dirty="0"/>
              <a:t>第一节 概述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灯片编号占位符 2"/>
          <p:cNvSpPr>
            <a:spLocks noGrp="1"/>
          </p:cNvSpPr>
          <p:nvPr>
            <p:ph type="sldNum" sz="quarter" idx="12"/>
          </p:nvPr>
        </p:nvSpPr>
        <p:spPr/>
        <p:txBody>
          <a:bodyPr/>
          <a:lstStyle/>
          <a:p>
            <a:pPr>
              <a:defRPr/>
            </a:pPr>
            <a:fld id="{228485CA-CB7C-4182-915B-90558D7CA2EC}" type="slidenum">
              <a:rPr lang="en-US" altLang="zh-CN" smtClean="0"/>
              <a:t>30</a:t>
            </a:fld>
            <a:endParaRPr lang="en-US" altLang="zh-CN"/>
          </a:p>
        </p:txBody>
      </p:sp>
      <p:sp>
        <p:nvSpPr>
          <p:cNvPr id="4" name="TextBox 3"/>
          <p:cNvSpPr txBox="1"/>
          <p:nvPr/>
        </p:nvSpPr>
        <p:spPr>
          <a:xfrm>
            <a:off x="1446663" y="300251"/>
            <a:ext cx="4299045" cy="646331"/>
          </a:xfrm>
          <a:prstGeom prst="rect">
            <a:avLst/>
          </a:prstGeom>
          <a:noFill/>
        </p:spPr>
        <p:txBody>
          <a:bodyPr wrap="square" rtlCol="0">
            <a:spAutoFit/>
          </a:bodyPr>
          <a:lstStyle/>
          <a:p>
            <a:r>
              <a:rPr lang="en-US" altLang="zh-CN" sz="3600" b="1" dirty="0">
                <a:latin typeface="+mn-ea"/>
              </a:rPr>
              <a:t>2.</a:t>
            </a:r>
            <a:r>
              <a:rPr lang="zh-CN" altLang="en-US" sz="3600" b="1" dirty="0">
                <a:latin typeface="+mn-ea"/>
              </a:rPr>
              <a:t>红细胞的破坏</a:t>
            </a:r>
          </a:p>
        </p:txBody>
      </p:sp>
      <p:pic>
        <p:nvPicPr>
          <p:cNvPr id="5" name="图片 4" descr="timg.jpg"/>
          <p:cNvPicPr>
            <a:picLocks noChangeAspect="1"/>
          </p:cNvPicPr>
          <p:nvPr/>
        </p:nvPicPr>
        <p:blipFill>
          <a:blip r:embed="rId2" cstate="print"/>
          <a:stretch>
            <a:fillRect/>
          </a:stretch>
        </p:blipFill>
        <p:spPr>
          <a:xfrm>
            <a:off x="0" y="3862316"/>
            <a:ext cx="12192000" cy="2995684"/>
          </a:xfrm>
          <a:prstGeom prst="rect">
            <a:avLst/>
          </a:prstGeom>
        </p:spPr>
      </p:pic>
      <p:sp>
        <p:nvSpPr>
          <p:cNvPr id="6" name="TextBox 5"/>
          <p:cNvSpPr txBox="1"/>
          <p:nvPr/>
        </p:nvSpPr>
        <p:spPr>
          <a:xfrm>
            <a:off x="614148" y="1460310"/>
            <a:ext cx="7397087" cy="1077218"/>
          </a:xfrm>
          <a:prstGeom prst="rect">
            <a:avLst/>
          </a:prstGeom>
          <a:noFill/>
        </p:spPr>
        <p:txBody>
          <a:bodyPr wrap="square" rtlCol="0">
            <a:spAutoFit/>
          </a:bodyPr>
          <a:lstStyle/>
          <a:p>
            <a:pPr>
              <a:buFont typeface="Wingdings" panose="05000000000000000000" pitchFamily="2" charset="2"/>
              <a:buChar char="ü"/>
            </a:pPr>
            <a:r>
              <a:rPr lang="zh-CN" altLang="en-US" sz="3200" b="1" dirty="0">
                <a:latin typeface="+mn-ea"/>
              </a:rPr>
              <a:t>正常红细胞寿命平均是</a:t>
            </a:r>
            <a:r>
              <a:rPr lang="en-US" altLang="zh-CN" sz="3200" b="1" dirty="0">
                <a:latin typeface="+mn-ea"/>
              </a:rPr>
              <a:t>120</a:t>
            </a:r>
            <a:r>
              <a:rPr lang="zh-CN" altLang="en-US" sz="3200" b="1" dirty="0">
                <a:latin typeface="+mn-ea"/>
              </a:rPr>
              <a:t>天</a:t>
            </a:r>
            <a:endParaRPr lang="en-US" altLang="zh-CN" sz="3200" b="1" dirty="0">
              <a:latin typeface="+mn-ea"/>
            </a:endParaRPr>
          </a:p>
          <a:p>
            <a:pPr>
              <a:buFont typeface="Wingdings" panose="05000000000000000000" pitchFamily="2" charset="2"/>
              <a:buChar char="ü"/>
            </a:pPr>
            <a:r>
              <a:rPr lang="en-US" altLang="zh-CN" sz="3200" b="1" dirty="0">
                <a:latin typeface="+mn-ea"/>
              </a:rPr>
              <a:t>10%</a:t>
            </a:r>
            <a:r>
              <a:rPr lang="zh-CN" altLang="en-US" sz="3200" b="1" dirty="0">
                <a:latin typeface="+mn-ea"/>
              </a:rPr>
              <a:t>血管内破坏；</a:t>
            </a:r>
            <a:r>
              <a:rPr lang="en-US" altLang="zh-CN" sz="3200" b="1" dirty="0">
                <a:latin typeface="+mn-ea"/>
              </a:rPr>
              <a:t>90%</a:t>
            </a:r>
            <a:r>
              <a:rPr lang="zh-CN" altLang="en-US" sz="3200" b="1" dirty="0">
                <a:latin typeface="+mn-ea"/>
              </a:rPr>
              <a:t>血管外被吞噬</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703092" y="971266"/>
            <a:ext cx="1117600" cy="4114800"/>
          </a:xfrm>
        </p:spPr>
        <p:txBody>
          <a:bodyPr/>
          <a:lstStyle/>
          <a:p>
            <a:pPr eaLnBrk="1" hangingPunct="1"/>
            <a:r>
              <a:rPr lang="zh-CN" altLang="en-US" b="1" dirty="0">
                <a:latin typeface="+mn-ea"/>
                <a:ea typeface="+mn-ea"/>
              </a:rPr>
              <a:t>白</a:t>
            </a:r>
            <a:br>
              <a:rPr lang="en-US" altLang="zh-CN" b="1" dirty="0">
                <a:latin typeface="+mn-ea"/>
                <a:ea typeface="+mn-ea"/>
              </a:rPr>
            </a:br>
            <a:r>
              <a:rPr lang="zh-CN" altLang="en-US" b="1" dirty="0">
                <a:latin typeface="+mn-ea"/>
                <a:ea typeface="+mn-ea"/>
              </a:rPr>
              <a:t>细</a:t>
            </a:r>
            <a:br>
              <a:rPr lang="en-US" altLang="zh-CN" b="1" dirty="0">
                <a:latin typeface="+mn-ea"/>
                <a:ea typeface="+mn-ea"/>
              </a:rPr>
            </a:br>
            <a:r>
              <a:rPr lang="zh-CN" altLang="en-US" b="1" dirty="0">
                <a:latin typeface="+mn-ea"/>
                <a:ea typeface="+mn-ea"/>
              </a:rPr>
              <a:t>胞</a:t>
            </a:r>
            <a:br>
              <a:rPr lang="en-US" altLang="zh-CN" b="1" dirty="0">
                <a:latin typeface="+mn-ea"/>
                <a:ea typeface="+mn-ea"/>
              </a:rPr>
            </a:br>
            <a:r>
              <a:rPr lang="zh-CN" altLang="en-US" b="1" dirty="0">
                <a:latin typeface="+mn-ea"/>
                <a:ea typeface="+mn-ea"/>
              </a:rPr>
              <a:t>形</a:t>
            </a:r>
            <a:br>
              <a:rPr lang="en-US" altLang="zh-CN" b="1" dirty="0">
                <a:latin typeface="+mn-ea"/>
                <a:ea typeface="+mn-ea"/>
              </a:rPr>
            </a:br>
            <a:r>
              <a:rPr lang="zh-CN" altLang="en-US" b="1" dirty="0">
                <a:latin typeface="+mn-ea"/>
                <a:ea typeface="+mn-ea"/>
              </a:rPr>
              <a:t>态</a:t>
            </a:r>
          </a:p>
        </p:txBody>
      </p:sp>
      <p:sp>
        <p:nvSpPr>
          <p:cNvPr id="35843" name="Rectangle 3"/>
          <p:cNvSpPr>
            <a:spLocks noChangeArrowheads="1"/>
          </p:cNvSpPr>
          <p:nvPr/>
        </p:nvSpPr>
        <p:spPr bwMode="auto">
          <a:xfrm>
            <a:off x="6333067" y="4412734"/>
            <a:ext cx="184731" cy="369332"/>
          </a:xfrm>
          <a:prstGeom prst="rect">
            <a:avLst/>
          </a:prstGeom>
          <a:noFill/>
          <a:ln w="9525">
            <a:noFill/>
            <a:miter lim="800000"/>
          </a:ln>
        </p:spPr>
        <p:txBody>
          <a:bodyPr wrap="none" anchor="ctr">
            <a:spAutoFit/>
          </a:bodyPr>
          <a:lstStyle/>
          <a:p>
            <a:endParaRPr lang="zh-CN" altLang="en-US"/>
          </a:p>
        </p:txBody>
      </p:sp>
      <p:pic>
        <p:nvPicPr>
          <p:cNvPr id="35844" name="Picture 4" descr="catcomp"/>
          <p:cNvPicPr>
            <a:picLocks noGrp="1" noChangeAspect="1" noChangeArrowheads="1"/>
          </p:cNvPicPr>
          <p:nvPr>
            <p:ph idx="1"/>
          </p:nvPr>
        </p:nvPicPr>
        <p:blipFill>
          <a:blip r:embed="rId2" cstate="print"/>
          <a:srcRect/>
          <a:stretch>
            <a:fillRect/>
          </a:stretch>
        </p:blipFill>
        <p:spPr>
          <a:xfrm>
            <a:off x="4876800" y="1023582"/>
            <a:ext cx="7315199" cy="5834418"/>
          </a:xfrm>
          <a:noFill/>
        </p:spPr>
      </p:pic>
      <p:sp>
        <p:nvSpPr>
          <p:cNvPr id="35845" name="Rectangle 6"/>
          <p:cNvSpPr>
            <a:spLocks noChangeArrowheads="1"/>
          </p:cNvSpPr>
          <p:nvPr/>
        </p:nvSpPr>
        <p:spPr bwMode="auto">
          <a:xfrm>
            <a:off x="914400" y="457201"/>
            <a:ext cx="3860800" cy="646331"/>
          </a:xfrm>
          <a:prstGeom prst="rect">
            <a:avLst/>
          </a:prstGeom>
          <a:noFill/>
          <a:ln w="9525">
            <a:noFill/>
            <a:miter lim="800000"/>
          </a:ln>
        </p:spPr>
        <p:txBody>
          <a:bodyPr>
            <a:spAutoFit/>
          </a:bodyPr>
          <a:lstStyle/>
          <a:p>
            <a:r>
              <a:rPr kumimoji="1" lang="zh-CN" altLang="en-US" sz="3600" b="1" dirty="0"/>
              <a:t>二、白细胞</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914400" y="997934"/>
            <a:ext cx="11277600" cy="4789003"/>
          </a:xfrm>
          <a:prstGeom prst="rect">
            <a:avLst/>
          </a:prstGeom>
          <a:noFill/>
          <a:ln w="9525">
            <a:noFill/>
            <a:miter lim="800000"/>
          </a:ln>
        </p:spPr>
        <p:txBody>
          <a:bodyPr>
            <a:spAutoFit/>
          </a:bodyPr>
          <a:lstStyle/>
          <a:p>
            <a:pPr>
              <a:spcBef>
                <a:spcPct val="15000"/>
              </a:spcBef>
            </a:pPr>
            <a:r>
              <a:rPr kumimoji="1" lang="zh-CN" altLang="en-US" sz="2800" b="1" dirty="0">
                <a:latin typeface="+mn-ea"/>
              </a:rPr>
              <a:t>正常成年人的白细胞数为（</a:t>
            </a:r>
            <a:r>
              <a:rPr kumimoji="1" lang="en-US" altLang="zh-CN" sz="2800" b="1" dirty="0">
                <a:latin typeface="+mn-ea"/>
              </a:rPr>
              <a:t>4.0-10.0</a:t>
            </a:r>
            <a:r>
              <a:rPr kumimoji="1" lang="zh-CN" altLang="en-US" sz="2800" b="1" dirty="0">
                <a:latin typeface="+mn-ea"/>
              </a:rPr>
              <a:t>）</a:t>
            </a:r>
            <a:r>
              <a:rPr kumimoji="1" lang="en-US" altLang="zh-CN" sz="2800" b="1" dirty="0">
                <a:latin typeface="+mn-ea"/>
              </a:rPr>
              <a:t>×10</a:t>
            </a:r>
            <a:r>
              <a:rPr kumimoji="1" lang="en-US" altLang="zh-CN" sz="2800" b="1" baseline="30000" dirty="0">
                <a:latin typeface="+mn-ea"/>
              </a:rPr>
              <a:t>9</a:t>
            </a:r>
            <a:r>
              <a:rPr kumimoji="1" lang="en-US" altLang="zh-CN" sz="2800" b="1" dirty="0">
                <a:latin typeface="+mn-ea"/>
              </a:rPr>
              <a:t>/L</a:t>
            </a:r>
            <a:r>
              <a:rPr kumimoji="1" lang="zh-CN" altLang="en-US" sz="2800" b="1" dirty="0">
                <a:latin typeface="+mn-ea"/>
              </a:rPr>
              <a:t>，平均为</a:t>
            </a:r>
            <a:r>
              <a:rPr kumimoji="1" lang="en-US" altLang="zh-CN" sz="2800" b="1" dirty="0">
                <a:latin typeface="+mn-ea"/>
              </a:rPr>
              <a:t>7×10</a:t>
            </a:r>
            <a:r>
              <a:rPr kumimoji="1" lang="en-US" altLang="zh-CN" sz="2800" b="1" baseline="30000" dirty="0">
                <a:latin typeface="+mn-ea"/>
              </a:rPr>
              <a:t>9</a:t>
            </a:r>
            <a:r>
              <a:rPr kumimoji="1" lang="en-US" altLang="zh-CN" sz="2800" b="1" dirty="0">
                <a:latin typeface="+mn-ea"/>
              </a:rPr>
              <a:t>/L</a:t>
            </a:r>
            <a:r>
              <a:rPr kumimoji="1" lang="zh-CN" altLang="en-US" sz="2800" b="1" dirty="0">
                <a:latin typeface="+mn-ea"/>
              </a:rPr>
              <a:t>。</a:t>
            </a:r>
          </a:p>
          <a:p>
            <a:pPr>
              <a:lnSpc>
                <a:spcPct val="90000"/>
              </a:lnSpc>
              <a:spcBef>
                <a:spcPct val="20000"/>
              </a:spcBef>
              <a:buClr>
                <a:schemeClr val="accent1"/>
              </a:buClr>
              <a:buSzPct val="80000"/>
              <a:buFont typeface="Wingdings" panose="05000000000000000000" pitchFamily="2" charset="2"/>
              <a:buNone/>
            </a:pPr>
            <a:r>
              <a:rPr kumimoji="1" lang="zh-CN" altLang="en-US" sz="2800" b="1" dirty="0">
                <a:latin typeface="+mn-ea"/>
              </a:rPr>
              <a:t>生理情况下，</a:t>
            </a:r>
            <a:r>
              <a:rPr kumimoji="1" lang="zh-CN" altLang="zh-CN" sz="2800" b="1" dirty="0">
                <a:latin typeface="+mn-ea"/>
              </a:rPr>
              <a:t>白细胞总数受剧烈运动、昼夜周期</a:t>
            </a:r>
            <a:r>
              <a:rPr kumimoji="1" lang="zh-CN" altLang="en-US" sz="2800" b="1" dirty="0">
                <a:latin typeface="+mn-ea"/>
              </a:rPr>
              <a:t> </a:t>
            </a:r>
            <a:r>
              <a:rPr kumimoji="1" lang="zh-CN" altLang="zh-CN" sz="2800" b="1" dirty="0">
                <a:latin typeface="+mn-ea"/>
              </a:rPr>
              <a:t>变化等因素的影响。</a:t>
            </a:r>
          </a:p>
          <a:p>
            <a:pPr>
              <a:lnSpc>
                <a:spcPct val="90000"/>
              </a:lnSpc>
              <a:spcBef>
                <a:spcPct val="20000"/>
              </a:spcBef>
              <a:buClr>
                <a:schemeClr val="accent1"/>
              </a:buClr>
              <a:buSzPct val="80000"/>
              <a:buFont typeface="Wingdings" panose="05000000000000000000" pitchFamily="2" charset="2"/>
              <a:buNone/>
            </a:pPr>
            <a:r>
              <a:rPr kumimoji="1" lang="zh-CN" altLang="zh-CN" sz="2800" b="1" dirty="0">
                <a:latin typeface="+mn-ea"/>
              </a:rPr>
              <a:t> </a:t>
            </a:r>
            <a:r>
              <a:rPr kumimoji="1" lang="zh-CN" altLang="en-US" sz="2800" b="1" dirty="0">
                <a:latin typeface="+mn-ea"/>
              </a:rPr>
              <a:t>                                     中性粒细胞     </a:t>
            </a:r>
            <a:r>
              <a:rPr kumimoji="1" lang="en-US" altLang="zh-CN" sz="2800" b="1" dirty="0">
                <a:latin typeface="+mn-ea"/>
              </a:rPr>
              <a:t>50%--70% </a:t>
            </a:r>
          </a:p>
          <a:p>
            <a:pPr>
              <a:lnSpc>
                <a:spcPct val="90000"/>
              </a:lnSpc>
              <a:spcBef>
                <a:spcPct val="20000"/>
              </a:spcBef>
              <a:buClr>
                <a:schemeClr val="accent1"/>
              </a:buClr>
              <a:buSzPct val="80000"/>
              <a:buFont typeface="Wingdings" panose="05000000000000000000" pitchFamily="2" charset="2"/>
              <a:buNone/>
            </a:pPr>
            <a:r>
              <a:rPr kumimoji="1" lang="en-US" altLang="zh-CN" sz="2800" b="1" dirty="0">
                <a:latin typeface="+mn-ea"/>
              </a:rPr>
              <a:t>            </a:t>
            </a:r>
            <a:r>
              <a:rPr kumimoji="1" lang="zh-CN" altLang="en-US" sz="2800" b="1" dirty="0">
                <a:solidFill>
                  <a:srgbClr val="F129DE"/>
                </a:solidFill>
                <a:latin typeface="+mn-ea"/>
              </a:rPr>
              <a:t>颗粒白细胞</a:t>
            </a:r>
            <a:r>
              <a:rPr kumimoji="1" lang="zh-CN" altLang="en-US" sz="2800" b="1" dirty="0">
                <a:latin typeface="+mn-ea"/>
              </a:rPr>
              <a:t>         嗜酸性粒细胞    </a:t>
            </a:r>
            <a:r>
              <a:rPr kumimoji="1" lang="en-US" altLang="zh-CN" sz="2800" b="1" dirty="0">
                <a:latin typeface="+mn-ea"/>
              </a:rPr>
              <a:t>0--7%</a:t>
            </a:r>
          </a:p>
          <a:p>
            <a:pPr>
              <a:lnSpc>
                <a:spcPct val="90000"/>
              </a:lnSpc>
              <a:spcBef>
                <a:spcPct val="20000"/>
              </a:spcBef>
              <a:buClr>
                <a:schemeClr val="accent1"/>
              </a:buClr>
              <a:buSzPct val="80000"/>
              <a:buFont typeface="Wingdings" panose="05000000000000000000" pitchFamily="2" charset="2"/>
              <a:buNone/>
            </a:pPr>
            <a:r>
              <a:rPr kumimoji="1" lang="en-US" altLang="zh-CN" sz="2800" b="1" dirty="0">
                <a:latin typeface="+mn-ea"/>
              </a:rPr>
              <a:t>                                      </a:t>
            </a:r>
            <a:r>
              <a:rPr kumimoji="1" lang="zh-CN" altLang="en-US" sz="2800" b="1" dirty="0">
                <a:latin typeface="+mn-ea"/>
              </a:rPr>
              <a:t>嗜碱性粒细胞    </a:t>
            </a:r>
            <a:r>
              <a:rPr kumimoji="1" lang="en-US" altLang="zh-CN" sz="2800" b="1" dirty="0">
                <a:latin typeface="+mn-ea"/>
              </a:rPr>
              <a:t>0--1%</a:t>
            </a:r>
          </a:p>
          <a:p>
            <a:pPr>
              <a:lnSpc>
                <a:spcPct val="90000"/>
              </a:lnSpc>
              <a:spcBef>
                <a:spcPct val="20000"/>
              </a:spcBef>
              <a:buClr>
                <a:schemeClr val="accent1"/>
              </a:buClr>
              <a:buSzPct val="80000"/>
              <a:buFont typeface="Wingdings" panose="05000000000000000000" pitchFamily="2" charset="2"/>
              <a:buNone/>
            </a:pPr>
            <a:r>
              <a:rPr kumimoji="1" lang="en-US" altLang="zh-CN" sz="2800" b="1" dirty="0">
                <a:latin typeface="+mn-ea"/>
              </a:rPr>
              <a:t>    </a:t>
            </a:r>
            <a:endParaRPr kumimoji="1" lang="en-US" altLang="zh-CN" sz="2800" b="1" dirty="0">
              <a:solidFill>
                <a:srgbClr val="FF6600"/>
              </a:solidFill>
              <a:latin typeface="+mn-ea"/>
            </a:endParaRPr>
          </a:p>
          <a:p>
            <a:pPr>
              <a:lnSpc>
                <a:spcPct val="90000"/>
              </a:lnSpc>
              <a:spcBef>
                <a:spcPct val="20000"/>
              </a:spcBef>
              <a:buClr>
                <a:schemeClr val="accent1"/>
              </a:buClr>
              <a:buSzPct val="80000"/>
              <a:buFont typeface="Wingdings" panose="05000000000000000000" pitchFamily="2" charset="2"/>
              <a:buNone/>
            </a:pPr>
            <a:r>
              <a:rPr kumimoji="1" lang="en-US" altLang="zh-CN" sz="2800" b="1" dirty="0">
                <a:latin typeface="+mn-ea"/>
              </a:rPr>
              <a:t>                                       </a:t>
            </a:r>
            <a:r>
              <a:rPr kumimoji="1" lang="zh-CN" altLang="en-US" sz="2800" b="1" dirty="0">
                <a:latin typeface="+mn-ea"/>
              </a:rPr>
              <a:t>单核细胞      </a:t>
            </a:r>
            <a:r>
              <a:rPr kumimoji="1" lang="en-US" altLang="zh-CN" sz="2800" b="1" dirty="0">
                <a:latin typeface="+mn-ea"/>
              </a:rPr>
              <a:t>2%--8%</a:t>
            </a:r>
          </a:p>
          <a:p>
            <a:pPr>
              <a:lnSpc>
                <a:spcPct val="90000"/>
              </a:lnSpc>
              <a:spcBef>
                <a:spcPct val="20000"/>
              </a:spcBef>
              <a:buClr>
                <a:schemeClr val="accent1"/>
              </a:buClr>
              <a:buSzPct val="80000"/>
              <a:buFont typeface="Wingdings" panose="05000000000000000000" pitchFamily="2" charset="2"/>
              <a:buNone/>
            </a:pPr>
            <a:r>
              <a:rPr kumimoji="1" lang="en-US" altLang="zh-CN" sz="2800" b="1" dirty="0">
                <a:latin typeface="+mn-ea"/>
              </a:rPr>
              <a:t>            </a:t>
            </a:r>
            <a:r>
              <a:rPr kumimoji="1" lang="zh-CN" altLang="en-US" sz="2800" b="1" dirty="0">
                <a:solidFill>
                  <a:srgbClr val="F129DE"/>
                </a:solidFill>
                <a:latin typeface="+mn-ea"/>
              </a:rPr>
              <a:t>无颗粒白细胞</a:t>
            </a:r>
          </a:p>
          <a:p>
            <a:pPr>
              <a:lnSpc>
                <a:spcPct val="90000"/>
              </a:lnSpc>
              <a:spcBef>
                <a:spcPct val="20000"/>
              </a:spcBef>
              <a:buClr>
                <a:schemeClr val="accent1"/>
              </a:buClr>
              <a:buSzPct val="80000"/>
              <a:buFont typeface="Wingdings" panose="05000000000000000000" pitchFamily="2" charset="2"/>
              <a:buNone/>
            </a:pPr>
            <a:r>
              <a:rPr kumimoji="1" lang="zh-CN" altLang="en-US" sz="2800" b="1" dirty="0">
                <a:latin typeface="+mn-ea"/>
              </a:rPr>
              <a:t>                                      淋巴细胞      </a:t>
            </a:r>
            <a:r>
              <a:rPr kumimoji="1" lang="en-US" altLang="zh-CN" sz="2800" b="1" dirty="0">
                <a:latin typeface="+mn-ea"/>
              </a:rPr>
              <a:t>20%--40% </a:t>
            </a:r>
          </a:p>
          <a:p>
            <a:pPr>
              <a:lnSpc>
                <a:spcPct val="90000"/>
              </a:lnSpc>
              <a:spcBef>
                <a:spcPct val="20000"/>
              </a:spcBef>
              <a:buClr>
                <a:schemeClr val="accent1"/>
              </a:buClr>
              <a:buSzPct val="80000"/>
              <a:buFont typeface="Wingdings" panose="05000000000000000000" pitchFamily="2" charset="2"/>
              <a:buNone/>
            </a:pPr>
            <a:endParaRPr kumimoji="1" lang="en-US" altLang="zh-CN" sz="2800" b="1" dirty="0">
              <a:latin typeface="+mn-ea"/>
            </a:endParaRPr>
          </a:p>
        </p:txBody>
      </p:sp>
      <p:sp>
        <p:nvSpPr>
          <p:cNvPr id="36867" name="AutoShape 3"/>
          <p:cNvSpPr/>
          <p:nvPr/>
        </p:nvSpPr>
        <p:spPr bwMode="auto">
          <a:xfrm>
            <a:off x="1906137" y="2629468"/>
            <a:ext cx="304800" cy="1676400"/>
          </a:xfrm>
          <a:prstGeom prst="leftBrace">
            <a:avLst>
              <a:gd name="adj1" fmla="val 61111"/>
              <a:gd name="adj2" fmla="val 50000"/>
            </a:avLst>
          </a:prstGeom>
          <a:noFill/>
          <a:ln w="38100">
            <a:solidFill>
              <a:schemeClr val="tx1"/>
            </a:solidFill>
            <a:round/>
          </a:ln>
        </p:spPr>
        <p:txBody>
          <a:bodyPr wrap="none" anchor="ctr"/>
          <a:lstStyle/>
          <a:p>
            <a:endParaRPr lang="zh-CN" altLang="en-US"/>
          </a:p>
        </p:txBody>
      </p:sp>
      <p:sp>
        <p:nvSpPr>
          <p:cNvPr id="36868" name="Rectangle 4"/>
          <p:cNvSpPr>
            <a:spLocks noChangeArrowheads="1"/>
          </p:cNvSpPr>
          <p:nvPr/>
        </p:nvSpPr>
        <p:spPr bwMode="auto">
          <a:xfrm>
            <a:off x="1577075" y="2321257"/>
            <a:ext cx="711200" cy="1938992"/>
          </a:xfrm>
          <a:prstGeom prst="rect">
            <a:avLst/>
          </a:prstGeom>
          <a:noFill/>
          <a:ln w="9525">
            <a:noFill/>
            <a:miter lim="800000"/>
          </a:ln>
        </p:spPr>
        <p:txBody>
          <a:bodyPr>
            <a:spAutoFit/>
          </a:bodyPr>
          <a:lstStyle/>
          <a:p>
            <a:r>
              <a:rPr kumimoji="1" lang="zh-CN" altLang="en-US" sz="2400" b="1" dirty="0">
                <a:solidFill>
                  <a:srgbClr val="008000"/>
                </a:solidFill>
                <a:latin typeface="宋体" panose="02010600030101010101" pitchFamily="2" charset="-122"/>
              </a:rPr>
              <a:t>白细胞分类</a:t>
            </a:r>
          </a:p>
        </p:txBody>
      </p:sp>
      <p:sp>
        <p:nvSpPr>
          <p:cNvPr id="36869" name="AutoShape 5"/>
          <p:cNvSpPr/>
          <p:nvPr/>
        </p:nvSpPr>
        <p:spPr bwMode="auto">
          <a:xfrm>
            <a:off x="4421875" y="3840707"/>
            <a:ext cx="591403" cy="1304498"/>
          </a:xfrm>
          <a:prstGeom prst="leftBrace">
            <a:avLst>
              <a:gd name="adj1" fmla="val 83333"/>
              <a:gd name="adj2" fmla="val 50000"/>
            </a:avLst>
          </a:prstGeom>
          <a:noFill/>
          <a:ln w="38100">
            <a:solidFill>
              <a:schemeClr val="tx1"/>
            </a:solidFill>
            <a:round/>
          </a:ln>
        </p:spPr>
        <p:txBody>
          <a:bodyPr wrap="none" anchor="ctr"/>
          <a:lstStyle/>
          <a:p>
            <a:endParaRPr lang="zh-CN" altLang="en-US"/>
          </a:p>
        </p:txBody>
      </p:sp>
      <p:sp>
        <p:nvSpPr>
          <p:cNvPr id="36870" name="AutoShape 6"/>
          <p:cNvSpPr/>
          <p:nvPr/>
        </p:nvSpPr>
        <p:spPr bwMode="auto">
          <a:xfrm>
            <a:off x="4238389" y="2074460"/>
            <a:ext cx="524680" cy="1241946"/>
          </a:xfrm>
          <a:prstGeom prst="leftBrace">
            <a:avLst>
              <a:gd name="adj1" fmla="val 50000"/>
              <a:gd name="adj2" fmla="val 50000"/>
            </a:avLst>
          </a:prstGeom>
          <a:noFill/>
          <a:ln w="38100">
            <a:solidFill>
              <a:schemeClr val="tx1"/>
            </a:solidFill>
            <a:round/>
          </a:ln>
        </p:spPr>
        <p:txBody>
          <a:bodyPr wrap="none" anchor="ctr"/>
          <a:lstStyle/>
          <a:p>
            <a:endParaRPr lang="zh-CN" altLang="en-US"/>
          </a:p>
        </p:txBody>
      </p:sp>
      <p:sp>
        <p:nvSpPr>
          <p:cNvPr id="7" name="TextBox 6"/>
          <p:cNvSpPr txBox="1"/>
          <p:nvPr/>
        </p:nvSpPr>
        <p:spPr>
          <a:xfrm>
            <a:off x="1433015" y="313899"/>
            <a:ext cx="5677469" cy="646331"/>
          </a:xfrm>
          <a:prstGeom prst="rect">
            <a:avLst/>
          </a:prstGeom>
          <a:noFill/>
        </p:spPr>
        <p:txBody>
          <a:bodyPr wrap="square" rtlCol="0">
            <a:spAutoFit/>
          </a:bodyPr>
          <a:lstStyle/>
          <a:p>
            <a:r>
              <a:rPr kumimoji="1" lang="en-US" altLang="zh-CN" sz="3600" b="1" dirty="0">
                <a:latin typeface="+mn-ea"/>
              </a:rPr>
              <a:t>(</a:t>
            </a:r>
            <a:r>
              <a:rPr kumimoji="1" lang="zh-CN" altLang="en-US" sz="3600" b="1" dirty="0">
                <a:latin typeface="+mn-ea"/>
              </a:rPr>
              <a:t>一</a:t>
            </a:r>
            <a:r>
              <a:rPr kumimoji="1" lang="en-US" altLang="zh-CN" sz="3600" b="1" dirty="0">
                <a:latin typeface="+mn-ea"/>
              </a:rPr>
              <a:t>)</a:t>
            </a:r>
            <a:r>
              <a:rPr kumimoji="1" lang="zh-CN" altLang="en-US" sz="3600" b="1" dirty="0">
                <a:latin typeface="+mn-ea"/>
              </a:rPr>
              <a:t>白细胞的数量和分类</a:t>
            </a:r>
            <a:endParaRPr lang="zh-CN" altLang="en-US" sz="3600" dirty="0">
              <a:latin typeface="+mn-ea"/>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88370" y="1578592"/>
            <a:ext cx="10871200" cy="2416810"/>
          </a:xfrm>
          <a:prstGeom prst="rect">
            <a:avLst/>
          </a:prstGeom>
          <a:noFill/>
          <a:ln w="9525">
            <a:noFill/>
            <a:miter lim="800000"/>
          </a:ln>
        </p:spPr>
        <p:txBody>
          <a:bodyPr wrap="square">
            <a:spAutoFit/>
          </a:bodyPr>
          <a:lstStyle/>
          <a:p>
            <a:pPr>
              <a:buFont typeface="Wingdings" panose="05000000000000000000" pitchFamily="2" charset="2"/>
              <a:buChar char="ü"/>
            </a:pPr>
            <a:r>
              <a:rPr kumimoji="1" lang="zh-CN" altLang="en-US" sz="2800" b="1" dirty="0">
                <a:latin typeface="Times New Roman" panose="02020603050405020304" pitchFamily="18" charset="0"/>
              </a:rPr>
              <a:t>除淋巴细胞外，所有的白细胞具有</a:t>
            </a:r>
            <a:r>
              <a:rPr kumimoji="1" lang="zh-CN" altLang="en-US" sz="2800" b="1" dirty="0">
                <a:solidFill>
                  <a:srgbClr val="FF0000"/>
                </a:solidFill>
                <a:latin typeface="Times New Roman" panose="02020603050405020304" pitchFamily="18" charset="0"/>
              </a:rPr>
              <a:t>变形运动</a:t>
            </a:r>
            <a:r>
              <a:rPr kumimoji="1" lang="zh-CN" altLang="en-US" sz="2800" b="1" dirty="0">
                <a:latin typeface="Times New Roman" panose="02020603050405020304" pitchFamily="18" charset="0"/>
              </a:rPr>
              <a:t>、</a:t>
            </a:r>
            <a:r>
              <a:rPr kumimoji="1" lang="zh-CN" altLang="en-US" sz="2800" b="1" dirty="0">
                <a:solidFill>
                  <a:srgbClr val="FF0000"/>
                </a:solidFill>
                <a:latin typeface="Times New Roman" panose="02020603050405020304" pitchFamily="18" charset="0"/>
              </a:rPr>
              <a:t>渗出、趋化性、入胞吞噬</a:t>
            </a:r>
            <a:r>
              <a:rPr kumimoji="1" lang="zh-CN" altLang="en-US" sz="2800" b="1" dirty="0">
                <a:latin typeface="Times New Roman" panose="02020603050405020304" pitchFamily="18" charset="0"/>
              </a:rPr>
              <a:t>的主要特性。</a:t>
            </a:r>
          </a:p>
          <a:p>
            <a:pPr>
              <a:lnSpc>
                <a:spcPct val="90000"/>
              </a:lnSpc>
              <a:spcBef>
                <a:spcPct val="50000"/>
              </a:spcBef>
              <a:buFont typeface="Wingdings" panose="05000000000000000000" pitchFamily="2" charset="2"/>
              <a:buChar char="ü"/>
            </a:pPr>
            <a:r>
              <a:rPr kumimoji="1" lang="zh-CN" altLang="en-US" sz="2800" b="1" dirty="0">
                <a:latin typeface="Times New Roman" panose="02020603050405020304" pitchFamily="18" charset="0"/>
              </a:rPr>
              <a:t>趋化物质：细胞的降解产物、细菌毒素、细菌、抗原－抗体复合物等。</a:t>
            </a:r>
            <a:endParaRPr kumimoji="1" lang="zh-CN" altLang="en-US" sz="2800" b="1" dirty="0">
              <a:latin typeface="宋体" panose="02010600030101010101" pitchFamily="2" charset="-122"/>
            </a:endParaRPr>
          </a:p>
          <a:p>
            <a:pPr indent="0">
              <a:lnSpc>
                <a:spcPct val="110000"/>
              </a:lnSpc>
              <a:buFont typeface="Wingdings" panose="05000000000000000000" pitchFamily="2" charset="2"/>
              <a:buNone/>
            </a:pPr>
            <a:endParaRPr kumimoji="1" lang="zh-CN" altLang="en-US" sz="2800" b="1" dirty="0">
              <a:latin typeface="宋体" panose="02010600030101010101" pitchFamily="2" charset="-122"/>
            </a:endParaRPr>
          </a:p>
        </p:txBody>
      </p:sp>
      <p:sp>
        <p:nvSpPr>
          <p:cNvPr id="3" name="TextBox 2"/>
          <p:cNvSpPr txBox="1"/>
          <p:nvPr/>
        </p:nvSpPr>
        <p:spPr>
          <a:xfrm>
            <a:off x="859809" y="409432"/>
            <a:ext cx="6250675" cy="646331"/>
          </a:xfrm>
          <a:prstGeom prst="rect">
            <a:avLst/>
          </a:prstGeom>
          <a:noFill/>
        </p:spPr>
        <p:txBody>
          <a:bodyPr wrap="square" rtlCol="0">
            <a:spAutoFit/>
          </a:bodyPr>
          <a:lstStyle/>
          <a:p>
            <a:r>
              <a:rPr kumimoji="1" lang="en-US" altLang="zh-CN" sz="3600" b="1" dirty="0">
                <a:latin typeface="+mn-ea"/>
              </a:rPr>
              <a:t>(</a:t>
            </a:r>
            <a:r>
              <a:rPr kumimoji="1" lang="zh-CN" altLang="en-US" sz="3600" b="1" dirty="0">
                <a:latin typeface="+mn-ea"/>
              </a:rPr>
              <a:t>二</a:t>
            </a:r>
            <a:r>
              <a:rPr kumimoji="1" lang="en-US" altLang="zh-CN" sz="3600" b="1" dirty="0">
                <a:latin typeface="+mn-ea"/>
              </a:rPr>
              <a:t>)</a:t>
            </a:r>
            <a:r>
              <a:rPr kumimoji="1" lang="zh-CN" altLang="en-US" sz="3600" b="1" dirty="0">
                <a:latin typeface="+mn-ea"/>
              </a:rPr>
              <a:t>白细胞的生理特性</a:t>
            </a:r>
            <a:endParaRPr lang="zh-CN" alt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1895" y="0"/>
            <a:ext cx="10328910" cy="1028700"/>
          </a:xfrm>
        </p:spPr>
        <p:txBody>
          <a:bodyPr/>
          <a:lstStyle/>
          <a:p>
            <a:r>
              <a:rPr lang="zh-CN" altLang="en-US"/>
              <a:t>白细胞的生理作用</a:t>
            </a:r>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34</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73554" y="1310187"/>
            <a:ext cx="10566400" cy="5367926"/>
            <a:chOff x="888365" y="1490074"/>
            <a:chExt cx="10566400" cy="5367926"/>
          </a:xfrm>
        </p:grpSpPr>
        <p:sp>
          <p:nvSpPr>
            <p:cNvPr id="7" name="işļíḍe"/>
            <p:cNvSpPr/>
            <p:nvPr/>
          </p:nvSpPr>
          <p:spPr>
            <a:xfrm>
              <a:off x="5676900" y="2619375"/>
              <a:ext cx="838200" cy="4238625"/>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 name="îṣḷîḑè"/>
            <p:cNvSpPr/>
            <p:nvPr/>
          </p:nvSpPr>
          <p:spPr>
            <a:xfrm rot="19398918" flipH="1">
              <a:off x="5455672" y="5623648"/>
              <a:ext cx="238688" cy="847141"/>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9" name="íṣḻîḓè"/>
            <p:cNvSpPr/>
            <p:nvPr/>
          </p:nvSpPr>
          <p:spPr>
            <a:xfrm rot="18459578" flipH="1">
              <a:off x="5509931" y="3854413"/>
              <a:ext cx="238688" cy="847141"/>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0" name="ïṡľiḍê"/>
            <p:cNvSpPr/>
            <p:nvPr/>
          </p:nvSpPr>
          <p:spPr>
            <a:xfrm rot="2398410" flipH="1">
              <a:off x="6290935" y="3368440"/>
              <a:ext cx="239629" cy="876101"/>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1" name="ïsḷiḍe"/>
            <p:cNvSpPr/>
            <p:nvPr/>
          </p:nvSpPr>
          <p:spPr>
            <a:xfrm rot="2619467" flipH="1">
              <a:off x="6484542" y="4962728"/>
              <a:ext cx="238688" cy="904473"/>
            </a:xfrm>
            <a:prstGeom prst="triangl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2" name="í$ḻiḑe"/>
            <p:cNvSpPr/>
            <p:nvPr/>
          </p:nvSpPr>
          <p:spPr>
            <a:xfrm>
              <a:off x="5276850" y="1490074"/>
              <a:ext cx="1638300" cy="163830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3" name="íṧ1îḑè"/>
            <p:cNvSpPr/>
            <p:nvPr/>
          </p:nvSpPr>
          <p:spPr>
            <a:xfrm>
              <a:off x="6314531" y="3065104"/>
              <a:ext cx="873396" cy="873396"/>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4" name="î$lîďe"/>
            <p:cNvSpPr/>
            <p:nvPr/>
          </p:nvSpPr>
          <p:spPr>
            <a:xfrm>
              <a:off x="6437562" y="4331616"/>
              <a:ext cx="1492920" cy="149292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5" name="îṡḷïḍe"/>
            <p:cNvSpPr/>
            <p:nvPr/>
          </p:nvSpPr>
          <p:spPr>
            <a:xfrm>
              <a:off x="4782143" y="5236954"/>
              <a:ext cx="877790" cy="877790"/>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6" name="íSļîḍè"/>
            <p:cNvSpPr/>
            <p:nvPr/>
          </p:nvSpPr>
          <p:spPr>
            <a:xfrm>
              <a:off x="4143697" y="2973566"/>
              <a:ext cx="1657686" cy="1657686"/>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17" name="íṩlîḋè"/>
            <p:cNvSpPr/>
            <p:nvPr/>
          </p:nvSpPr>
          <p:spPr bwMode="auto">
            <a:xfrm>
              <a:off x="6976503" y="4692381"/>
              <a:ext cx="516292" cy="691637"/>
            </a:xfrm>
            <a:custGeom>
              <a:avLst/>
              <a:gdLst>
                <a:gd name="connsiteX0" fmla="*/ 127000 w 252413"/>
                <a:gd name="connsiteY0" fmla="*/ 292100 h 338138"/>
                <a:gd name="connsiteX1" fmla="*/ 111125 w 252413"/>
                <a:gd name="connsiteY1" fmla="*/ 307975 h 338138"/>
                <a:gd name="connsiteX2" fmla="*/ 127000 w 252413"/>
                <a:gd name="connsiteY2" fmla="*/ 323850 h 338138"/>
                <a:gd name="connsiteX3" fmla="*/ 142875 w 252413"/>
                <a:gd name="connsiteY3" fmla="*/ 307975 h 338138"/>
                <a:gd name="connsiteX4" fmla="*/ 127000 w 252413"/>
                <a:gd name="connsiteY4" fmla="*/ 292100 h 338138"/>
                <a:gd name="connsiteX5" fmla="*/ 60637 w 252413"/>
                <a:gd name="connsiteY5" fmla="*/ 241300 h 338138"/>
                <a:gd name="connsiteX6" fmla="*/ 123259 w 252413"/>
                <a:gd name="connsiteY6" fmla="*/ 241300 h 338138"/>
                <a:gd name="connsiteX7" fmla="*/ 128588 w 252413"/>
                <a:gd name="connsiteY7" fmla="*/ 248356 h 338138"/>
                <a:gd name="connsiteX8" fmla="*/ 123259 w 252413"/>
                <a:gd name="connsiteY8" fmla="*/ 254000 h 338138"/>
                <a:gd name="connsiteX9" fmla="*/ 60637 w 252413"/>
                <a:gd name="connsiteY9" fmla="*/ 254000 h 338138"/>
                <a:gd name="connsiteX10" fmla="*/ 53975 w 252413"/>
                <a:gd name="connsiteY10" fmla="*/ 248356 h 338138"/>
                <a:gd name="connsiteX11" fmla="*/ 60637 w 252413"/>
                <a:gd name="connsiteY11" fmla="*/ 241300 h 338138"/>
                <a:gd name="connsiteX12" fmla="*/ 60637 w 252413"/>
                <a:gd name="connsiteY12" fmla="*/ 219075 h 338138"/>
                <a:gd name="connsiteX13" fmla="*/ 123259 w 252413"/>
                <a:gd name="connsiteY13" fmla="*/ 219075 h 338138"/>
                <a:gd name="connsiteX14" fmla="*/ 128588 w 252413"/>
                <a:gd name="connsiteY14" fmla="*/ 224720 h 338138"/>
                <a:gd name="connsiteX15" fmla="*/ 123259 w 252413"/>
                <a:gd name="connsiteY15" fmla="*/ 231775 h 338138"/>
                <a:gd name="connsiteX16" fmla="*/ 60637 w 252413"/>
                <a:gd name="connsiteY16" fmla="*/ 231775 h 338138"/>
                <a:gd name="connsiteX17" fmla="*/ 53975 w 252413"/>
                <a:gd name="connsiteY17" fmla="*/ 224720 h 338138"/>
                <a:gd name="connsiteX18" fmla="*/ 60637 w 252413"/>
                <a:gd name="connsiteY18" fmla="*/ 219075 h 338138"/>
                <a:gd name="connsiteX19" fmla="*/ 60637 w 252413"/>
                <a:gd name="connsiteY19" fmla="*/ 196850 h 338138"/>
                <a:gd name="connsiteX20" fmla="*/ 123259 w 252413"/>
                <a:gd name="connsiteY20" fmla="*/ 196850 h 338138"/>
                <a:gd name="connsiteX21" fmla="*/ 128588 w 252413"/>
                <a:gd name="connsiteY21" fmla="*/ 202407 h 338138"/>
                <a:gd name="connsiteX22" fmla="*/ 123259 w 252413"/>
                <a:gd name="connsiteY22" fmla="*/ 207963 h 338138"/>
                <a:gd name="connsiteX23" fmla="*/ 60637 w 252413"/>
                <a:gd name="connsiteY23" fmla="*/ 207963 h 338138"/>
                <a:gd name="connsiteX24" fmla="*/ 53975 w 252413"/>
                <a:gd name="connsiteY24" fmla="*/ 202407 h 338138"/>
                <a:gd name="connsiteX25" fmla="*/ 60637 w 252413"/>
                <a:gd name="connsiteY25" fmla="*/ 196850 h 338138"/>
                <a:gd name="connsiteX26" fmla="*/ 60637 w 252413"/>
                <a:gd name="connsiteY26" fmla="*/ 174625 h 338138"/>
                <a:gd name="connsiteX27" fmla="*/ 123259 w 252413"/>
                <a:gd name="connsiteY27" fmla="*/ 174625 h 338138"/>
                <a:gd name="connsiteX28" fmla="*/ 128588 w 252413"/>
                <a:gd name="connsiteY28" fmla="*/ 180182 h 338138"/>
                <a:gd name="connsiteX29" fmla="*/ 123259 w 252413"/>
                <a:gd name="connsiteY29" fmla="*/ 185738 h 338138"/>
                <a:gd name="connsiteX30" fmla="*/ 60637 w 252413"/>
                <a:gd name="connsiteY30" fmla="*/ 185738 h 338138"/>
                <a:gd name="connsiteX31" fmla="*/ 53975 w 252413"/>
                <a:gd name="connsiteY31" fmla="*/ 180182 h 338138"/>
                <a:gd name="connsiteX32" fmla="*/ 60637 w 252413"/>
                <a:gd name="connsiteY32" fmla="*/ 174625 h 338138"/>
                <a:gd name="connsiteX33" fmla="*/ 149784 w 252413"/>
                <a:gd name="connsiteY33" fmla="*/ 155575 h 338138"/>
                <a:gd name="connsiteX34" fmla="*/ 188356 w 252413"/>
                <a:gd name="connsiteY34" fmla="*/ 155575 h 338138"/>
                <a:gd name="connsiteX35" fmla="*/ 193676 w 252413"/>
                <a:gd name="connsiteY35" fmla="*/ 160852 h 338138"/>
                <a:gd name="connsiteX36" fmla="*/ 193676 w 252413"/>
                <a:gd name="connsiteY36" fmla="*/ 242642 h 338138"/>
                <a:gd name="connsiteX37" fmla="*/ 188356 w 252413"/>
                <a:gd name="connsiteY37" fmla="*/ 249238 h 338138"/>
                <a:gd name="connsiteX38" fmla="*/ 149784 w 252413"/>
                <a:gd name="connsiteY38" fmla="*/ 249238 h 338138"/>
                <a:gd name="connsiteX39" fmla="*/ 144463 w 252413"/>
                <a:gd name="connsiteY39" fmla="*/ 242642 h 338138"/>
                <a:gd name="connsiteX40" fmla="*/ 144463 w 252413"/>
                <a:gd name="connsiteY40" fmla="*/ 160852 h 338138"/>
                <a:gd name="connsiteX41" fmla="*/ 149784 w 252413"/>
                <a:gd name="connsiteY41" fmla="*/ 155575 h 338138"/>
                <a:gd name="connsiteX42" fmla="*/ 60637 w 252413"/>
                <a:gd name="connsiteY42" fmla="*/ 150813 h 338138"/>
                <a:gd name="connsiteX43" fmla="*/ 123259 w 252413"/>
                <a:gd name="connsiteY43" fmla="*/ 150813 h 338138"/>
                <a:gd name="connsiteX44" fmla="*/ 128588 w 252413"/>
                <a:gd name="connsiteY44" fmla="*/ 156987 h 338138"/>
                <a:gd name="connsiteX45" fmla="*/ 123259 w 252413"/>
                <a:gd name="connsiteY45" fmla="*/ 161926 h 338138"/>
                <a:gd name="connsiteX46" fmla="*/ 60637 w 252413"/>
                <a:gd name="connsiteY46" fmla="*/ 161926 h 338138"/>
                <a:gd name="connsiteX47" fmla="*/ 53975 w 252413"/>
                <a:gd name="connsiteY47" fmla="*/ 156987 h 338138"/>
                <a:gd name="connsiteX48" fmla="*/ 60637 w 252413"/>
                <a:gd name="connsiteY48" fmla="*/ 150813 h 338138"/>
                <a:gd name="connsiteX49" fmla="*/ 59267 w 252413"/>
                <a:gd name="connsiteY49" fmla="*/ 128588 h 338138"/>
                <a:gd name="connsiteX50" fmla="*/ 191559 w 252413"/>
                <a:gd name="connsiteY50" fmla="*/ 128588 h 338138"/>
                <a:gd name="connsiteX51" fmla="*/ 196850 w 252413"/>
                <a:gd name="connsiteY51" fmla="*/ 133527 h 338138"/>
                <a:gd name="connsiteX52" fmla="*/ 191559 w 252413"/>
                <a:gd name="connsiteY52" fmla="*/ 139701 h 338138"/>
                <a:gd name="connsiteX53" fmla="*/ 59267 w 252413"/>
                <a:gd name="connsiteY53" fmla="*/ 139701 h 338138"/>
                <a:gd name="connsiteX54" fmla="*/ 53975 w 252413"/>
                <a:gd name="connsiteY54" fmla="*/ 133527 h 338138"/>
                <a:gd name="connsiteX55" fmla="*/ 59267 w 252413"/>
                <a:gd name="connsiteY55" fmla="*/ 128588 h 338138"/>
                <a:gd name="connsiteX56" fmla="*/ 127568 w 252413"/>
                <a:gd name="connsiteY56" fmla="*/ 106363 h 338138"/>
                <a:gd name="connsiteX57" fmla="*/ 191522 w 252413"/>
                <a:gd name="connsiteY57" fmla="*/ 106363 h 338138"/>
                <a:gd name="connsiteX58" fmla="*/ 196851 w 252413"/>
                <a:gd name="connsiteY58" fmla="*/ 111125 h 338138"/>
                <a:gd name="connsiteX59" fmla="*/ 191522 w 252413"/>
                <a:gd name="connsiteY59" fmla="*/ 115888 h 338138"/>
                <a:gd name="connsiteX60" fmla="*/ 127568 w 252413"/>
                <a:gd name="connsiteY60" fmla="*/ 115888 h 338138"/>
                <a:gd name="connsiteX61" fmla="*/ 122238 w 252413"/>
                <a:gd name="connsiteY61" fmla="*/ 111125 h 338138"/>
                <a:gd name="connsiteX62" fmla="*/ 127568 w 252413"/>
                <a:gd name="connsiteY62" fmla="*/ 106363 h 338138"/>
                <a:gd name="connsiteX63" fmla="*/ 127568 w 252413"/>
                <a:gd name="connsiteY63" fmla="*/ 84138 h 338138"/>
                <a:gd name="connsiteX64" fmla="*/ 191522 w 252413"/>
                <a:gd name="connsiteY64" fmla="*/ 84138 h 338138"/>
                <a:gd name="connsiteX65" fmla="*/ 196851 w 252413"/>
                <a:gd name="connsiteY65" fmla="*/ 88900 h 338138"/>
                <a:gd name="connsiteX66" fmla="*/ 191522 w 252413"/>
                <a:gd name="connsiteY66" fmla="*/ 93663 h 338138"/>
                <a:gd name="connsiteX67" fmla="*/ 127568 w 252413"/>
                <a:gd name="connsiteY67" fmla="*/ 93663 h 338138"/>
                <a:gd name="connsiteX68" fmla="*/ 122238 w 252413"/>
                <a:gd name="connsiteY68" fmla="*/ 88900 h 338138"/>
                <a:gd name="connsiteX69" fmla="*/ 127568 w 252413"/>
                <a:gd name="connsiteY69" fmla="*/ 84138 h 338138"/>
                <a:gd name="connsiteX70" fmla="*/ 64136 w 252413"/>
                <a:gd name="connsiteY70" fmla="*/ 65088 h 338138"/>
                <a:gd name="connsiteX71" fmla="*/ 107316 w 252413"/>
                <a:gd name="connsiteY71" fmla="*/ 65088 h 338138"/>
                <a:gd name="connsiteX72" fmla="*/ 112713 w 252413"/>
                <a:gd name="connsiteY72" fmla="*/ 71702 h 338138"/>
                <a:gd name="connsiteX73" fmla="*/ 112713 w 252413"/>
                <a:gd name="connsiteY73" fmla="*/ 106098 h 338138"/>
                <a:gd name="connsiteX74" fmla="*/ 107316 w 252413"/>
                <a:gd name="connsiteY74" fmla="*/ 112713 h 338138"/>
                <a:gd name="connsiteX75" fmla="*/ 64136 w 252413"/>
                <a:gd name="connsiteY75" fmla="*/ 112713 h 338138"/>
                <a:gd name="connsiteX76" fmla="*/ 58738 w 252413"/>
                <a:gd name="connsiteY76" fmla="*/ 106098 h 338138"/>
                <a:gd name="connsiteX77" fmla="*/ 58738 w 252413"/>
                <a:gd name="connsiteY77" fmla="*/ 71702 h 338138"/>
                <a:gd name="connsiteX78" fmla="*/ 64136 w 252413"/>
                <a:gd name="connsiteY78" fmla="*/ 65088 h 338138"/>
                <a:gd name="connsiteX79" fmla="*/ 127568 w 252413"/>
                <a:gd name="connsiteY79" fmla="*/ 60325 h 338138"/>
                <a:gd name="connsiteX80" fmla="*/ 191522 w 252413"/>
                <a:gd name="connsiteY80" fmla="*/ 60325 h 338138"/>
                <a:gd name="connsiteX81" fmla="*/ 196851 w 252413"/>
                <a:gd name="connsiteY81" fmla="*/ 66499 h 338138"/>
                <a:gd name="connsiteX82" fmla="*/ 191522 w 252413"/>
                <a:gd name="connsiteY82" fmla="*/ 71438 h 338138"/>
                <a:gd name="connsiteX83" fmla="*/ 127568 w 252413"/>
                <a:gd name="connsiteY83" fmla="*/ 71438 h 338138"/>
                <a:gd name="connsiteX84" fmla="*/ 122238 w 252413"/>
                <a:gd name="connsiteY84" fmla="*/ 66499 h 338138"/>
                <a:gd name="connsiteX85" fmla="*/ 127568 w 252413"/>
                <a:gd name="connsiteY85" fmla="*/ 60325 h 338138"/>
                <a:gd name="connsiteX86" fmla="*/ 42572 w 252413"/>
                <a:gd name="connsiteY86" fmla="*/ 34925 h 338138"/>
                <a:gd name="connsiteX87" fmla="*/ 33338 w 252413"/>
                <a:gd name="connsiteY87" fmla="*/ 44126 h 338138"/>
                <a:gd name="connsiteX88" fmla="*/ 33338 w 252413"/>
                <a:gd name="connsiteY88" fmla="*/ 279400 h 338138"/>
                <a:gd name="connsiteX89" fmla="*/ 220663 w 252413"/>
                <a:gd name="connsiteY89" fmla="*/ 279400 h 338138"/>
                <a:gd name="connsiteX90" fmla="*/ 220663 w 252413"/>
                <a:gd name="connsiteY90" fmla="*/ 44126 h 338138"/>
                <a:gd name="connsiteX91" fmla="*/ 211429 w 252413"/>
                <a:gd name="connsiteY91" fmla="*/ 34925 h 338138"/>
                <a:gd name="connsiteX92" fmla="*/ 42572 w 252413"/>
                <a:gd name="connsiteY92" fmla="*/ 34925 h 338138"/>
                <a:gd name="connsiteX93" fmla="*/ 42069 w 252413"/>
                <a:gd name="connsiteY93" fmla="*/ 0 h 338138"/>
                <a:gd name="connsiteX94" fmla="*/ 210344 w 252413"/>
                <a:gd name="connsiteY94" fmla="*/ 0 h 338138"/>
                <a:gd name="connsiteX95" fmla="*/ 252413 w 252413"/>
                <a:gd name="connsiteY95" fmla="*/ 43588 h 338138"/>
                <a:gd name="connsiteX96" fmla="*/ 252413 w 252413"/>
                <a:gd name="connsiteY96" fmla="*/ 294550 h 338138"/>
                <a:gd name="connsiteX97" fmla="*/ 210344 w 252413"/>
                <a:gd name="connsiteY97" fmla="*/ 338138 h 338138"/>
                <a:gd name="connsiteX98" fmla="*/ 42069 w 252413"/>
                <a:gd name="connsiteY98" fmla="*/ 338138 h 338138"/>
                <a:gd name="connsiteX99" fmla="*/ 0 w 252413"/>
                <a:gd name="connsiteY99" fmla="*/ 294550 h 338138"/>
                <a:gd name="connsiteX100" fmla="*/ 0 w 252413"/>
                <a:gd name="connsiteY100" fmla="*/ 43588 h 338138"/>
                <a:gd name="connsiteX101" fmla="*/ 42069 w 252413"/>
                <a:gd name="connsiteY10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413" h="338138">
                  <a:moveTo>
                    <a:pt x="127000" y="292100"/>
                  </a:moveTo>
                  <a:cubicBezTo>
                    <a:pt x="118232" y="292100"/>
                    <a:pt x="111125" y="299207"/>
                    <a:pt x="111125" y="307975"/>
                  </a:cubicBezTo>
                  <a:cubicBezTo>
                    <a:pt x="111125" y="316743"/>
                    <a:pt x="118232" y="323850"/>
                    <a:pt x="127000" y="323850"/>
                  </a:cubicBezTo>
                  <a:cubicBezTo>
                    <a:pt x="135768" y="323850"/>
                    <a:pt x="142875" y="316743"/>
                    <a:pt x="142875" y="307975"/>
                  </a:cubicBezTo>
                  <a:cubicBezTo>
                    <a:pt x="142875" y="299207"/>
                    <a:pt x="135768" y="292100"/>
                    <a:pt x="127000" y="292100"/>
                  </a:cubicBezTo>
                  <a:close/>
                  <a:moveTo>
                    <a:pt x="60637" y="241300"/>
                  </a:moveTo>
                  <a:cubicBezTo>
                    <a:pt x="60637" y="241300"/>
                    <a:pt x="60637" y="241300"/>
                    <a:pt x="123259" y="241300"/>
                  </a:cubicBezTo>
                  <a:cubicBezTo>
                    <a:pt x="127256" y="241300"/>
                    <a:pt x="128588" y="244122"/>
                    <a:pt x="128588" y="248356"/>
                  </a:cubicBezTo>
                  <a:cubicBezTo>
                    <a:pt x="128588" y="251178"/>
                    <a:pt x="127256" y="254000"/>
                    <a:pt x="123259" y="254000"/>
                  </a:cubicBezTo>
                  <a:cubicBezTo>
                    <a:pt x="123259" y="254000"/>
                    <a:pt x="123259" y="254000"/>
                    <a:pt x="60637" y="254000"/>
                  </a:cubicBezTo>
                  <a:cubicBezTo>
                    <a:pt x="56640" y="254000"/>
                    <a:pt x="53975" y="251178"/>
                    <a:pt x="53975" y="248356"/>
                  </a:cubicBezTo>
                  <a:cubicBezTo>
                    <a:pt x="53975" y="244122"/>
                    <a:pt x="56640" y="241300"/>
                    <a:pt x="60637" y="241300"/>
                  </a:cubicBezTo>
                  <a:close/>
                  <a:moveTo>
                    <a:pt x="60637" y="219075"/>
                  </a:moveTo>
                  <a:cubicBezTo>
                    <a:pt x="60637" y="219075"/>
                    <a:pt x="60637" y="219075"/>
                    <a:pt x="123259" y="219075"/>
                  </a:cubicBezTo>
                  <a:cubicBezTo>
                    <a:pt x="127256" y="219075"/>
                    <a:pt x="128588" y="221897"/>
                    <a:pt x="128588" y="224720"/>
                  </a:cubicBezTo>
                  <a:cubicBezTo>
                    <a:pt x="128588" y="228953"/>
                    <a:pt x="127256" y="231775"/>
                    <a:pt x="123259" y="231775"/>
                  </a:cubicBezTo>
                  <a:cubicBezTo>
                    <a:pt x="123259" y="231775"/>
                    <a:pt x="123259" y="231775"/>
                    <a:pt x="60637" y="231775"/>
                  </a:cubicBezTo>
                  <a:cubicBezTo>
                    <a:pt x="56640" y="231775"/>
                    <a:pt x="53975" y="228953"/>
                    <a:pt x="53975" y="224720"/>
                  </a:cubicBezTo>
                  <a:cubicBezTo>
                    <a:pt x="53975" y="221897"/>
                    <a:pt x="56640" y="219075"/>
                    <a:pt x="60637" y="219075"/>
                  </a:cubicBezTo>
                  <a:close/>
                  <a:moveTo>
                    <a:pt x="60637" y="196850"/>
                  </a:moveTo>
                  <a:cubicBezTo>
                    <a:pt x="60637" y="196850"/>
                    <a:pt x="60637" y="196850"/>
                    <a:pt x="123259" y="196850"/>
                  </a:cubicBezTo>
                  <a:cubicBezTo>
                    <a:pt x="127256" y="196850"/>
                    <a:pt x="128588" y="199628"/>
                    <a:pt x="128588" y="202407"/>
                  </a:cubicBezTo>
                  <a:cubicBezTo>
                    <a:pt x="128588" y="206574"/>
                    <a:pt x="127256" y="207963"/>
                    <a:pt x="123259" y="207963"/>
                  </a:cubicBezTo>
                  <a:cubicBezTo>
                    <a:pt x="123259" y="207963"/>
                    <a:pt x="123259" y="207963"/>
                    <a:pt x="60637" y="207963"/>
                  </a:cubicBezTo>
                  <a:cubicBezTo>
                    <a:pt x="56640" y="207963"/>
                    <a:pt x="53975" y="206574"/>
                    <a:pt x="53975" y="202407"/>
                  </a:cubicBezTo>
                  <a:cubicBezTo>
                    <a:pt x="53975" y="199628"/>
                    <a:pt x="56640" y="196850"/>
                    <a:pt x="60637" y="196850"/>
                  </a:cubicBezTo>
                  <a:close/>
                  <a:moveTo>
                    <a:pt x="60637" y="174625"/>
                  </a:moveTo>
                  <a:cubicBezTo>
                    <a:pt x="60637" y="174625"/>
                    <a:pt x="60637" y="174625"/>
                    <a:pt x="123259" y="174625"/>
                  </a:cubicBezTo>
                  <a:cubicBezTo>
                    <a:pt x="127256" y="174625"/>
                    <a:pt x="128588" y="177403"/>
                    <a:pt x="128588" y="180182"/>
                  </a:cubicBezTo>
                  <a:cubicBezTo>
                    <a:pt x="128588" y="182960"/>
                    <a:pt x="127256" y="185738"/>
                    <a:pt x="123259" y="185738"/>
                  </a:cubicBezTo>
                  <a:cubicBezTo>
                    <a:pt x="123259" y="185738"/>
                    <a:pt x="123259" y="185738"/>
                    <a:pt x="60637" y="185738"/>
                  </a:cubicBezTo>
                  <a:cubicBezTo>
                    <a:pt x="56640" y="185738"/>
                    <a:pt x="53975" y="182960"/>
                    <a:pt x="53975" y="180182"/>
                  </a:cubicBezTo>
                  <a:cubicBezTo>
                    <a:pt x="53975" y="177403"/>
                    <a:pt x="56640" y="174625"/>
                    <a:pt x="60637" y="174625"/>
                  </a:cubicBezTo>
                  <a:close/>
                  <a:moveTo>
                    <a:pt x="149784" y="155575"/>
                  </a:moveTo>
                  <a:cubicBezTo>
                    <a:pt x="149784" y="155575"/>
                    <a:pt x="149784" y="155575"/>
                    <a:pt x="188356" y="155575"/>
                  </a:cubicBezTo>
                  <a:cubicBezTo>
                    <a:pt x="191016" y="155575"/>
                    <a:pt x="193676" y="158214"/>
                    <a:pt x="193676" y="160852"/>
                  </a:cubicBezTo>
                  <a:cubicBezTo>
                    <a:pt x="193676" y="160852"/>
                    <a:pt x="193676" y="160852"/>
                    <a:pt x="193676" y="242642"/>
                  </a:cubicBezTo>
                  <a:cubicBezTo>
                    <a:pt x="193676" y="246600"/>
                    <a:pt x="191016" y="249238"/>
                    <a:pt x="188356" y="249238"/>
                  </a:cubicBezTo>
                  <a:cubicBezTo>
                    <a:pt x="188356" y="249238"/>
                    <a:pt x="188356" y="249238"/>
                    <a:pt x="149784" y="249238"/>
                  </a:cubicBezTo>
                  <a:cubicBezTo>
                    <a:pt x="147123" y="249238"/>
                    <a:pt x="144463" y="246600"/>
                    <a:pt x="144463" y="242642"/>
                  </a:cubicBezTo>
                  <a:cubicBezTo>
                    <a:pt x="144463" y="242642"/>
                    <a:pt x="144463" y="242642"/>
                    <a:pt x="144463" y="160852"/>
                  </a:cubicBezTo>
                  <a:cubicBezTo>
                    <a:pt x="144463" y="158214"/>
                    <a:pt x="147123" y="155575"/>
                    <a:pt x="149784" y="155575"/>
                  </a:cubicBezTo>
                  <a:close/>
                  <a:moveTo>
                    <a:pt x="60637" y="150813"/>
                  </a:moveTo>
                  <a:cubicBezTo>
                    <a:pt x="60637" y="150813"/>
                    <a:pt x="60637" y="150813"/>
                    <a:pt x="123259" y="150813"/>
                  </a:cubicBezTo>
                  <a:cubicBezTo>
                    <a:pt x="127256" y="150813"/>
                    <a:pt x="128588" y="153283"/>
                    <a:pt x="128588" y="156987"/>
                  </a:cubicBezTo>
                  <a:cubicBezTo>
                    <a:pt x="128588" y="159457"/>
                    <a:pt x="127256" y="161926"/>
                    <a:pt x="123259" y="161926"/>
                  </a:cubicBezTo>
                  <a:cubicBezTo>
                    <a:pt x="123259" y="161926"/>
                    <a:pt x="123259" y="161926"/>
                    <a:pt x="60637" y="161926"/>
                  </a:cubicBezTo>
                  <a:cubicBezTo>
                    <a:pt x="56640" y="161926"/>
                    <a:pt x="53975" y="159457"/>
                    <a:pt x="53975" y="156987"/>
                  </a:cubicBezTo>
                  <a:cubicBezTo>
                    <a:pt x="53975" y="153283"/>
                    <a:pt x="56640" y="150813"/>
                    <a:pt x="60637" y="150813"/>
                  </a:cubicBezTo>
                  <a:close/>
                  <a:moveTo>
                    <a:pt x="59267" y="128588"/>
                  </a:moveTo>
                  <a:cubicBezTo>
                    <a:pt x="59267" y="128588"/>
                    <a:pt x="59267" y="128588"/>
                    <a:pt x="191559" y="128588"/>
                  </a:cubicBezTo>
                  <a:cubicBezTo>
                    <a:pt x="194204" y="128588"/>
                    <a:pt x="196850" y="131058"/>
                    <a:pt x="196850" y="133527"/>
                  </a:cubicBezTo>
                  <a:cubicBezTo>
                    <a:pt x="196850" y="137232"/>
                    <a:pt x="194204" y="139701"/>
                    <a:pt x="191559" y="139701"/>
                  </a:cubicBezTo>
                  <a:cubicBezTo>
                    <a:pt x="191559" y="139701"/>
                    <a:pt x="191559" y="139701"/>
                    <a:pt x="59267" y="139701"/>
                  </a:cubicBezTo>
                  <a:cubicBezTo>
                    <a:pt x="56621" y="139701"/>
                    <a:pt x="53975" y="137232"/>
                    <a:pt x="53975" y="133527"/>
                  </a:cubicBezTo>
                  <a:cubicBezTo>
                    <a:pt x="53975" y="131058"/>
                    <a:pt x="56621" y="128588"/>
                    <a:pt x="59267" y="128588"/>
                  </a:cubicBezTo>
                  <a:close/>
                  <a:moveTo>
                    <a:pt x="127568" y="106363"/>
                  </a:moveTo>
                  <a:cubicBezTo>
                    <a:pt x="127568" y="106363"/>
                    <a:pt x="127568" y="106363"/>
                    <a:pt x="191522" y="106363"/>
                  </a:cubicBezTo>
                  <a:cubicBezTo>
                    <a:pt x="194186" y="106363"/>
                    <a:pt x="196851" y="108744"/>
                    <a:pt x="196851" y="111125"/>
                  </a:cubicBezTo>
                  <a:cubicBezTo>
                    <a:pt x="196851" y="114697"/>
                    <a:pt x="194186" y="115888"/>
                    <a:pt x="191522" y="115888"/>
                  </a:cubicBezTo>
                  <a:cubicBezTo>
                    <a:pt x="191522" y="115888"/>
                    <a:pt x="191522" y="115888"/>
                    <a:pt x="127568" y="115888"/>
                  </a:cubicBezTo>
                  <a:cubicBezTo>
                    <a:pt x="124903" y="115888"/>
                    <a:pt x="122238" y="114697"/>
                    <a:pt x="122238" y="111125"/>
                  </a:cubicBezTo>
                  <a:cubicBezTo>
                    <a:pt x="122238" y="108744"/>
                    <a:pt x="124903" y="106363"/>
                    <a:pt x="127568" y="106363"/>
                  </a:cubicBezTo>
                  <a:close/>
                  <a:moveTo>
                    <a:pt x="127568" y="84138"/>
                  </a:moveTo>
                  <a:cubicBezTo>
                    <a:pt x="127568" y="84138"/>
                    <a:pt x="127568" y="84138"/>
                    <a:pt x="191522" y="84138"/>
                  </a:cubicBezTo>
                  <a:cubicBezTo>
                    <a:pt x="194186" y="84138"/>
                    <a:pt x="196851" y="86519"/>
                    <a:pt x="196851" y="88900"/>
                  </a:cubicBezTo>
                  <a:cubicBezTo>
                    <a:pt x="196851" y="91282"/>
                    <a:pt x="194186" y="93663"/>
                    <a:pt x="191522" y="93663"/>
                  </a:cubicBezTo>
                  <a:cubicBezTo>
                    <a:pt x="191522" y="93663"/>
                    <a:pt x="191522" y="93663"/>
                    <a:pt x="127568" y="93663"/>
                  </a:cubicBezTo>
                  <a:cubicBezTo>
                    <a:pt x="124903" y="93663"/>
                    <a:pt x="122238" y="91282"/>
                    <a:pt x="122238" y="88900"/>
                  </a:cubicBezTo>
                  <a:cubicBezTo>
                    <a:pt x="122238" y="86519"/>
                    <a:pt x="124903" y="84138"/>
                    <a:pt x="127568" y="84138"/>
                  </a:cubicBezTo>
                  <a:close/>
                  <a:moveTo>
                    <a:pt x="64136" y="65088"/>
                  </a:moveTo>
                  <a:cubicBezTo>
                    <a:pt x="64136" y="65088"/>
                    <a:pt x="64136" y="65088"/>
                    <a:pt x="107316" y="65088"/>
                  </a:cubicBezTo>
                  <a:cubicBezTo>
                    <a:pt x="110014" y="65088"/>
                    <a:pt x="112713" y="67734"/>
                    <a:pt x="112713" y="71702"/>
                  </a:cubicBezTo>
                  <a:cubicBezTo>
                    <a:pt x="112713" y="71702"/>
                    <a:pt x="112713" y="71702"/>
                    <a:pt x="112713" y="106098"/>
                  </a:cubicBezTo>
                  <a:cubicBezTo>
                    <a:pt x="112713" y="110067"/>
                    <a:pt x="110014" y="112713"/>
                    <a:pt x="107316" y="112713"/>
                  </a:cubicBezTo>
                  <a:cubicBezTo>
                    <a:pt x="107316" y="112713"/>
                    <a:pt x="107316" y="112713"/>
                    <a:pt x="64136" y="112713"/>
                  </a:cubicBezTo>
                  <a:cubicBezTo>
                    <a:pt x="61437" y="112713"/>
                    <a:pt x="58738" y="110067"/>
                    <a:pt x="58738" y="106098"/>
                  </a:cubicBezTo>
                  <a:cubicBezTo>
                    <a:pt x="58738" y="106098"/>
                    <a:pt x="58738" y="106098"/>
                    <a:pt x="58738" y="71702"/>
                  </a:cubicBezTo>
                  <a:cubicBezTo>
                    <a:pt x="58738" y="67734"/>
                    <a:pt x="61437" y="65088"/>
                    <a:pt x="64136" y="65088"/>
                  </a:cubicBezTo>
                  <a:close/>
                  <a:moveTo>
                    <a:pt x="127568" y="60325"/>
                  </a:moveTo>
                  <a:cubicBezTo>
                    <a:pt x="127568" y="60325"/>
                    <a:pt x="127568" y="60325"/>
                    <a:pt x="191522" y="60325"/>
                  </a:cubicBezTo>
                  <a:cubicBezTo>
                    <a:pt x="194186" y="60325"/>
                    <a:pt x="196851" y="62794"/>
                    <a:pt x="196851" y="66499"/>
                  </a:cubicBezTo>
                  <a:cubicBezTo>
                    <a:pt x="196851" y="68968"/>
                    <a:pt x="194186" y="71438"/>
                    <a:pt x="191522" y="71438"/>
                  </a:cubicBezTo>
                  <a:cubicBezTo>
                    <a:pt x="191522" y="71438"/>
                    <a:pt x="191522" y="71438"/>
                    <a:pt x="127568" y="71438"/>
                  </a:cubicBezTo>
                  <a:cubicBezTo>
                    <a:pt x="124903" y="71438"/>
                    <a:pt x="122238" y="68968"/>
                    <a:pt x="122238" y="66499"/>
                  </a:cubicBezTo>
                  <a:cubicBezTo>
                    <a:pt x="122238" y="62794"/>
                    <a:pt x="124903" y="60325"/>
                    <a:pt x="127568" y="60325"/>
                  </a:cubicBezTo>
                  <a:close/>
                  <a:moveTo>
                    <a:pt x="42572" y="34925"/>
                  </a:moveTo>
                  <a:cubicBezTo>
                    <a:pt x="37295" y="34925"/>
                    <a:pt x="33338" y="38868"/>
                    <a:pt x="33338" y="44126"/>
                  </a:cubicBezTo>
                  <a:lnTo>
                    <a:pt x="33338" y="279400"/>
                  </a:lnTo>
                  <a:cubicBezTo>
                    <a:pt x="33338" y="279400"/>
                    <a:pt x="33338" y="279400"/>
                    <a:pt x="220663" y="279400"/>
                  </a:cubicBezTo>
                  <a:cubicBezTo>
                    <a:pt x="220663" y="279400"/>
                    <a:pt x="220663" y="279400"/>
                    <a:pt x="220663" y="44126"/>
                  </a:cubicBezTo>
                  <a:cubicBezTo>
                    <a:pt x="220663" y="38868"/>
                    <a:pt x="216706" y="34925"/>
                    <a:pt x="211429" y="34925"/>
                  </a:cubicBezTo>
                  <a:cubicBezTo>
                    <a:pt x="211429" y="34925"/>
                    <a:pt x="211429" y="34925"/>
                    <a:pt x="42572" y="34925"/>
                  </a:cubicBezTo>
                  <a:close/>
                  <a:moveTo>
                    <a:pt x="42069" y="0"/>
                  </a:moveTo>
                  <a:cubicBezTo>
                    <a:pt x="42069" y="0"/>
                    <a:pt x="42069" y="0"/>
                    <a:pt x="210344" y="0"/>
                  </a:cubicBezTo>
                  <a:cubicBezTo>
                    <a:pt x="234008" y="0"/>
                    <a:pt x="252413" y="19813"/>
                    <a:pt x="252413" y="43588"/>
                  </a:cubicBezTo>
                  <a:cubicBezTo>
                    <a:pt x="252413" y="43588"/>
                    <a:pt x="252413" y="43588"/>
                    <a:pt x="252413" y="294550"/>
                  </a:cubicBezTo>
                  <a:cubicBezTo>
                    <a:pt x="252413" y="318325"/>
                    <a:pt x="234008" y="338138"/>
                    <a:pt x="210344" y="338138"/>
                  </a:cubicBezTo>
                  <a:cubicBezTo>
                    <a:pt x="210344" y="338138"/>
                    <a:pt x="210344" y="338138"/>
                    <a:pt x="42069" y="338138"/>
                  </a:cubicBezTo>
                  <a:cubicBezTo>
                    <a:pt x="18405" y="338138"/>
                    <a:pt x="0" y="318325"/>
                    <a:pt x="0" y="294550"/>
                  </a:cubicBezTo>
                  <a:cubicBezTo>
                    <a:pt x="0" y="294550"/>
                    <a:pt x="0" y="294550"/>
                    <a:pt x="0" y="43588"/>
                  </a:cubicBezTo>
                  <a:cubicBezTo>
                    <a:pt x="0" y="19813"/>
                    <a:pt x="18405" y="0"/>
                    <a:pt x="42069" y="0"/>
                  </a:cubicBezTo>
                  <a:close/>
                </a:path>
              </a:pathLst>
            </a:custGeom>
            <a:solidFill>
              <a:schemeClr val="bg1"/>
            </a:solidFill>
            <a:ln>
              <a:noFill/>
            </a:ln>
          </p:spPr>
          <p:txBody>
            <a:bodyPr wrap="square" lIns="91440" tIns="45720" rIns="91440" bIns="45720" anchor="ctr">
              <a:normAutofit/>
            </a:bodyPr>
            <a:lstStyle/>
            <a:p>
              <a:pPr algn="ctr"/>
              <a:endParaRPr/>
            </a:p>
          </p:txBody>
        </p:sp>
        <p:sp>
          <p:nvSpPr>
            <p:cNvPr id="18" name="îs1ïḋê"/>
            <p:cNvSpPr/>
            <p:nvPr/>
          </p:nvSpPr>
          <p:spPr bwMode="auto">
            <a:xfrm>
              <a:off x="5833803" y="1935670"/>
              <a:ext cx="547229" cy="686402"/>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solidFill>
            <a:ln>
              <a:noFill/>
            </a:ln>
          </p:spPr>
          <p:txBody>
            <a:bodyPr wrap="square" lIns="91440" tIns="45720" rIns="91440" bIns="45720" anchor="ctr">
              <a:normAutofit/>
            </a:bodyPr>
            <a:lstStyle/>
            <a:p>
              <a:pPr algn="ctr"/>
              <a:endParaRPr/>
            </a:p>
          </p:txBody>
        </p:sp>
        <p:sp>
          <p:nvSpPr>
            <p:cNvPr id="19" name="isḻiḍe"/>
            <p:cNvSpPr/>
            <p:nvPr/>
          </p:nvSpPr>
          <p:spPr bwMode="auto">
            <a:xfrm>
              <a:off x="4648106" y="3512564"/>
              <a:ext cx="673606" cy="5692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wrap="square" lIns="91440" tIns="45720" rIns="91440" bIns="45720" anchor="ctr">
              <a:normAutofit/>
            </a:bodyPr>
            <a:lstStyle/>
            <a:p>
              <a:pPr algn="ctr"/>
              <a:endParaRPr/>
            </a:p>
          </p:txBody>
        </p:sp>
        <p:sp>
          <p:nvSpPr>
            <p:cNvPr id="28" name="íṩḷïďé"/>
            <p:cNvSpPr txBox="1"/>
            <p:nvPr/>
          </p:nvSpPr>
          <p:spPr bwMode="auto">
            <a:xfrm>
              <a:off x="888365" y="3393804"/>
              <a:ext cx="3406775" cy="105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400" b="1" dirty="0">
                  <a:latin typeface="+mn-ea"/>
                  <a:cs typeface="+mn-ea"/>
                </a:rPr>
                <a:t>01.</a:t>
              </a:r>
              <a:r>
                <a:rPr kumimoji="1" lang="zh-CN" altLang="en-US" sz="2400" b="1" dirty="0">
                  <a:latin typeface="+mn-ea"/>
                  <a:cs typeface="+mn-ea"/>
                  <a:sym typeface="+mn-ea"/>
                </a:rPr>
                <a:t>将入侵细菌包围在</a:t>
              </a:r>
            </a:p>
            <a:p>
              <a:pPr algn="l" eaLnBrk="1" hangingPunct="1">
                <a:lnSpc>
                  <a:spcPct val="100000"/>
                </a:lnSpc>
                <a:spcBef>
                  <a:spcPct val="0"/>
                </a:spcBef>
                <a:buFontTx/>
                <a:buNone/>
              </a:pPr>
              <a:r>
                <a:rPr kumimoji="1" lang="zh-CN" altLang="en-US" sz="2400" b="1" dirty="0">
                  <a:latin typeface="+mn-ea"/>
                  <a:cs typeface="+mn-ea"/>
                  <a:sym typeface="+mn-ea"/>
                </a:rPr>
                <a:t>一个局部吞噬掉，防</a:t>
              </a:r>
            </a:p>
            <a:p>
              <a:pPr algn="l" eaLnBrk="1" hangingPunct="1">
                <a:lnSpc>
                  <a:spcPct val="100000"/>
                </a:lnSpc>
                <a:spcBef>
                  <a:spcPct val="0"/>
                </a:spcBef>
                <a:buFontTx/>
                <a:buNone/>
              </a:pPr>
              <a:r>
                <a:rPr kumimoji="1" lang="zh-CN" altLang="en-US" sz="2400" b="1" dirty="0">
                  <a:latin typeface="+mn-ea"/>
                  <a:cs typeface="+mn-ea"/>
                  <a:sym typeface="+mn-ea"/>
                </a:rPr>
                <a:t>止病原微生物在体内扩散</a:t>
              </a:r>
            </a:p>
          </p:txBody>
        </p:sp>
        <p:sp>
          <p:nvSpPr>
            <p:cNvPr id="31" name="iSḻïḋê"/>
            <p:cNvSpPr txBox="1"/>
            <p:nvPr/>
          </p:nvSpPr>
          <p:spPr bwMode="auto">
            <a:xfrm>
              <a:off x="8047990" y="4487909"/>
              <a:ext cx="3406775" cy="89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400" b="1" dirty="0">
                  <a:latin typeface="+mn-ea"/>
                  <a:cs typeface="+mn-ea"/>
                </a:rPr>
                <a:t>03.</a:t>
              </a:r>
              <a:r>
                <a:rPr kumimoji="1" lang="zh-CN" altLang="en-US" sz="2400" b="1" dirty="0">
                  <a:latin typeface="+mn-ea"/>
                  <a:cs typeface="+mn-ea"/>
                  <a:sym typeface="+mn-ea"/>
                </a:rPr>
                <a:t>参与坏死组织的清除</a:t>
              </a:r>
              <a:endParaRPr lang="en-US" altLang="zh-CN" sz="2400" b="1" dirty="0">
                <a:latin typeface="+mn-ea"/>
                <a:cs typeface="+mn-ea"/>
              </a:endParaRPr>
            </a:p>
          </p:txBody>
        </p:sp>
        <p:sp>
          <p:nvSpPr>
            <p:cNvPr id="34" name="i$ļíḋe"/>
            <p:cNvSpPr txBox="1"/>
            <p:nvPr/>
          </p:nvSpPr>
          <p:spPr bwMode="auto">
            <a:xfrm>
              <a:off x="6915571" y="1935861"/>
              <a:ext cx="3406775" cy="40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sz="2400" b="1" dirty="0">
                  <a:latin typeface="+mn-ea"/>
                  <a:cs typeface="+mn-ea"/>
                </a:rPr>
                <a:t>02.</a:t>
              </a:r>
              <a:r>
                <a:rPr kumimoji="1" lang="zh-CN" altLang="en-US" sz="2400" b="1" dirty="0">
                  <a:latin typeface="+mn-ea"/>
                  <a:cs typeface="+mn-ea"/>
                  <a:sym typeface="+mn-ea"/>
                </a:rPr>
                <a:t>可吞噬和清除衰老</a:t>
              </a:r>
            </a:p>
            <a:p>
              <a:pPr algn="l" eaLnBrk="1" hangingPunct="1">
                <a:lnSpc>
                  <a:spcPct val="100000"/>
                </a:lnSpc>
                <a:spcBef>
                  <a:spcPct val="0"/>
                </a:spcBef>
                <a:buFontTx/>
                <a:buNone/>
              </a:pPr>
              <a:r>
                <a:rPr kumimoji="1" lang="zh-CN" altLang="en-US" sz="2400" b="1" dirty="0">
                  <a:latin typeface="+mn-ea"/>
                  <a:cs typeface="+mn-ea"/>
                  <a:sym typeface="+mn-ea"/>
                </a:rPr>
                <a:t>红细胞和抗原</a:t>
              </a:r>
              <a:r>
                <a:rPr kumimoji="1" lang="en-US" altLang="zh-CN" sz="2400" b="1" dirty="0">
                  <a:latin typeface="+mn-ea"/>
                  <a:cs typeface="+mn-ea"/>
                  <a:sym typeface="+mn-ea"/>
                </a:rPr>
                <a:t>—</a:t>
              </a:r>
              <a:r>
                <a:rPr kumimoji="1" lang="zh-CN" altLang="en-US" sz="2400" b="1" dirty="0">
                  <a:latin typeface="+mn-ea"/>
                  <a:cs typeface="+mn-ea"/>
                  <a:sym typeface="+mn-ea"/>
                </a:rPr>
                <a:t>抗体复合物；</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61850" y="2966219"/>
            <a:ext cx="11176000" cy="2111347"/>
          </a:xfrm>
          <a:prstGeom prst="rect">
            <a:avLst/>
          </a:prstGeom>
          <a:noFill/>
          <a:ln w="9525">
            <a:noFill/>
            <a:miter lim="800000"/>
          </a:ln>
        </p:spPr>
        <p:txBody>
          <a:bodyPr>
            <a:spAutoFit/>
          </a:bodyPr>
          <a:lstStyle/>
          <a:p>
            <a:pPr>
              <a:lnSpc>
                <a:spcPct val="90000"/>
              </a:lnSpc>
              <a:spcBef>
                <a:spcPct val="50000"/>
              </a:spcBef>
              <a:buClr>
                <a:schemeClr val="tx1"/>
              </a:buClr>
              <a:buFont typeface="Wingdings" panose="05000000000000000000" pitchFamily="2" charset="2"/>
              <a:buChar char="l"/>
            </a:pPr>
            <a:r>
              <a:rPr kumimoji="1" lang="zh-CN" altLang="en-US" sz="3200" b="1" dirty="0">
                <a:latin typeface="+mn-ea"/>
              </a:rPr>
              <a:t>处于机体抵御微生物病原体、尤其是</a:t>
            </a:r>
            <a:r>
              <a:rPr kumimoji="1" lang="zh-CN" altLang="en-US" sz="3200" b="1" dirty="0">
                <a:solidFill>
                  <a:srgbClr val="FF0000"/>
                </a:solidFill>
                <a:latin typeface="+mn-ea"/>
              </a:rPr>
              <a:t>化脓性细菌</a:t>
            </a:r>
            <a:r>
              <a:rPr kumimoji="1" lang="zh-CN" altLang="en-US" sz="3200" b="1" dirty="0">
                <a:latin typeface="+mn-ea"/>
              </a:rPr>
              <a:t>入侵的第一线</a:t>
            </a:r>
            <a:endParaRPr kumimoji="1" lang="en-US" altLang="zh-CN" sz="3200" b="1" dirty="0">
              <a:latin typeface="+mn-ea"/>
            </a:endParaRPr>
          </a:p>
          <a:p>
            <a:pPr>
              <a:lnSpc>
                <a:spcPct val="90000"/>
              </a:lnSpc>
              <a:spcBef>
                <a:spcPct val="50000"/>
              </a:spcBef>
              <a:buClr>
                <a:schemeClr val="tx1"/>
              </a:buClr>
              <a:buFont typeface="Wingdings" panose="05000000000000000000" pitchFamily="2" charset="2"/>
              <a:buChar char="l"/>
            </a:pPr>
            <a:r>
              <a:rPr kumimoji="1" lang="zh-CN" altLang="en-US" sz="3200" b="1" dirty="0">
                <a:latin typeface="+mn-ea"/>
              </a:rPr>
              <a:t>当外周血中性粒细胞</a:t>
            </a:r>
            <a:r>
              <a:rPr kumimoji="1" lang="zh-CN" altLang="en-US" sz="3200" b="1" dirty="0">
                <a:solidFill>
                  <a:srgbClr val="FF0000"/>
                </a:solidFill>
                <a:latin typeface="+mn-ea"/>
              </a:rPr>
              <a:t>升高</a:t>
            </a:r>
            <a:r>
              <a:rPr kumimoji="1" lang="en-US" altLang="zh-CN" sz="3200" b="1" dirty="0">
                <a:latin typeface="+mn-ea"/>
              </a:rPr>
              <a:t>,</a:t>
            </a:r>
            <a:r>
              <a:rPr kumimoji="1" lang="zh-CN" altLang="en-US" sz="3200" b="1" dirty="0">
                <a:latin typeface="+mn-ea"/>
              </a:rPr>
              <a:t>意味着有</a:t>
            </a:r>
            <a:r>
              <a:rPr kumimoji="1" lang="zh-CN" altLang="en-US" sz="3200" b="1" dirty="0">
                <a:solidFill>
                  <a:srgbClr val="FF0000"/>
                </a:solidFill>
                <a:latin typeface="+mn-ea"/>
              </a:rPr>
              <a:t>炎症</a:t>
            </a:r>
            <a:r>
              <a:rPr kumimoji="1" lang="en-US" altLang="zh-CN" sz="3200" b="1" dirty="0">
                <a:latin typeface="+mn-ea"/>
              </a:rPr>
              <a:t>,</a:t>
            </a:r>
            <a:r>
              <a:rPr kumimoji="1" lang="zh-CN" altLang="en-US" sz="3200" b="1" dirty="0">
                <a:latin typeface="+mn-ea"/>
              </a:rPr>
              <a:t>如果外周血中性粒细胞</a:t>
            </a:r>
            <a:r>
              <a:rPr kumimoji="1" lang="zh-CN" altLang="en-US" sz="3200" b="1" dirty="0">
                <a:solidFill>
                  <a:srgbClr val="FF0000"/>
                </a:solidFill>
                <a:latin typeface="+mn-ea"/>
              </a:rPr>
              <a:t>下降</a:t>
            </a:r>
            <a:r>
              <a:rPr kumimoji="1" lang="en-US" altLang="zh-CN" sz="3200" b="1" dirty="0">
                <a:latin typeface="+mn-ea"/>
              </a:rPr>
              <a:t>,</a:t>
            </a:r>
            <a:r>
              <a:rPr kumimoji="1" lang="zh-CN" altLang="en-US" sz="3200" b="1" dirty="0">
                <a:latin typeface="+mn-ea"/>
              </a:rPr>
              <a:t>意味机体抵抗力差</a:t>
            </a:r>
            <a:r>
              <a:rPr kumimoji="1" lang="en-US" altLang="zh-CN" sz="3200" b="1" dirty="0">
                <a:latin typeface="+mn-ea"/>
              </a:rPr>
              <a:t>,</a:t>
            </a:r>
            <a:r>
              <a:rPr kumimoji="1" lang="zh-CN" altLang="en-US" sz="3200" b="1" dirty="0">
                <a:latin typeface="+mn-ea"/>
              </a:rPr>
              <a:t>易发生</a:t>
            </a:r>
            <a:r>
              <a:rPr kumimoji="1" lang="zh-CN" altLang="en-US" sz="3200" b="1" dirty="0">
                <a:solidFill>
                  <a:srgbClr val="FF0000"/>
                </a:solidFill>
                <a:latin typeface="+mn-ea"/>
              </a:rPr>
              <a:t>感染</a:t>
            </a:r>
          </a:p>
        </p:txBody>
      </p:sp>
      <p:sp>
        <p:nvSpPr>
          <p:cNvPr id="3" name="TextBox 2"/>
          <p:cNvSpPr txBox="1"/>
          <p:nvPr/>
        </p:nvSpPr>
        <p:spPr>
          <a:xfrm>
            <a:off x="461850" y="1950222"/>
            <a:ext cx="7806521" cy="590931"/>
          </a:xfrm>
          <a:prstGeom prst="rect">
            <a:avLst/>
          </a:prstGeom>
          <a:noFill/>
        </p:spPr>
        <p:txBody>
          <a:bodyPr wrap="square" rtlCol="0">
            <a:spAutoFit/>
          </a:bodyPr>
          <a:lstStyle/>
          <a:p>
            <a:pPr>
              <a:lnSpc>
                <a:spcPct val="90000"/>
              </a:lnSpc>
              <a:spcBef>
                <a:spcPct val="50000"/>
              </a:spcBef>
              <a:buClr>
                <a:schemeClr val="bg2"/>
              </a:buClr>
              <a:buFont typeface="Monotype Sorts"/>
              <a:buNone/>
            </a:pPr>
            <a:r>
              <a:rPr kumimoji="1" lang="en-US" altLang="zh-CN" sz="3600" b="1" dirty="0">
                <a:latin typeface="+mn-ea"/>
              </a:rPr>
              <a:t>1.</a:t>
            </a:r>
            <a:r>
              <a:rPr kumimoji="1" lang="zh-CN" altLang="en-US" sz="3600" b="1" dirty="0">
                <a:latin typeface="+mn-ea"/>
              </a:rPr>
              <a:t>中性粒细胞</a:t>
            </a:r>
            <a:r>
              <a:rPr kumimoji="1" lang="en-US" altLang="zh-CN" sz="3600" b="1" dirty="0">
                <a:latin typeface="+mn-ea"/>
              </a:rPr>
              <a:t>(</a:t>
            </a:r>
            <a:r>
              <a:rPr kumimoji="1" lang="zh-CN" altLang="en-US" sz="3600" b="1" dirty="0">
                <a:latin typeface="+mn-ea"/>
              </a:rPr>
              <a:t>血液中的主要巨噬细胞</a:t>
            </a:r>
            <a:r>
              <a:rPr kumimoji="1" lang="en-US" altLang="zh-CN" sz="3600" b="1" dirty="0">
                <a:latin typeface="+mn-ea"/>
              </a:rPr>
              <a:t>)</a:t>
            </a:r>
            <a:endParaRPr kumimoji="1" lang="zh-CN" altLang="en-US" sz="3600" b="1" dirty="0">
              <a:latin typeface="+mn-ea"/>
            </a:endParaRPr>
          </a:p>
        </p:txBody>
      </p:sp>
      <p:sp>
        <p:nvSpPr>
          <p:cNvPr id="6" name="TextBox 2"/>
          <p:cNvSpPr txBox="1"/>
          <p:nvPr/>
        </p:nvSpPr>
        <p:spPr>
          <a:xfrm>
            <a:off x="859809" y="409432"/>
            <a:ext cx="6250675" cy="646331"/>
          </a:xfrm>
          <a:prstGeom prst="rect">
            <a:avLst/>
          </a:prstGeom>
          <a:noFill/>
        </p:spPr>
        <p:txBody>
          <a:bodyPr wrap="square" rtlCol="0">
            <a:spAutoFit/>
          </a:bodyPr>
          <a:lstStyle/>
          <a:p>
            <a:r>
              <a:rPr kumimoji="1" lang="en-US" altLang="zh-CN" sz="3600" b="1" dirty="0">
                <a:latin typeface="+mn-ea"/>
              </a:rPr>
              <a:t>(</a:t>
            </a:r>
            <a:r>
              <a:rPr kumimoji="1" lang="zh-CN" altLang="en-US" sz="3600" b="1" dirty="0">
                <a:latin typeface="+mn-ea"/>
              </a:rPr>
              <a:t>三</a:t>
            </a:r>
            <a:r>
              <a:rPr kumimoji="1" lang="en-US" altLang="zh-CN" sz="3600" b="1" dirty="0">
                <a:latin typeface="+mn-ea"/>
              </a:rPr>
              <a:t>)</a:t>
            </a:r>
            <a:r>
              <a:rPr kumimoji="1" lang="zh-CN" altLang="en-US" sz="3600" b="1" dirty="0">
                <a:latin typeface="+mn-ea"/>
              </a:rPr>
              <a:t>白细胞的生理功能</a:t>
            </a:r>
            <a:endParaRPr lang="zh-CN" alt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2.</a:t>
            </a:r>
            <a:r>
              <a:rPr lang="zh-CN" altLang="en-US"/>
              <a:t>单核细胞（巨噬细胞）主要作用</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36</a:t>
            </a:fld>
            <a:endParaRPr lang="zh-CN" altLang="en-US"/>
          </a:p>
        </p:txBody>
      </p:sp>
      <p:grpSp>
        <p:nvGrpSpPr>
          <p:cNvPr id="20" name="30744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529838" y="1356698"/>
            <a:ext cx="10288905" cy="5337687"/>
            <a:chOff x="816858" y="1845648"/>
            <a:chExt cx="10288905" cy="5337687"/>
          </a:xfrm>
        </p:grpSpPr>
        <p:sp>
          <p:nvSpPr>
            <p:cNvPr id="38" name="íṡ1iḋè"/>
            <p:cNvSpPr/>
            <p:nvPr/>
          </p:nvSpPr>
          <p:spPr>
            <a:xfrm>
              <a:off x="1108838" y="1845648"/>
              <a:ext cx="1331418" cy="1329409"/>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iSḻîḑè"/>
            <p:cNvSpPr/>
            <p:nvPr/>
          </p:nvSpPr>
          <p:spPr>
            <a:xfrm>
              <a:off x="5577789" y="1897718"/>
              <a:ext cx="1331418" cy="1329409"/>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î$ľíḓè"/>
            <p:cNvSpPr/>
            <p:nvPr/>
          </p:nvSpPr>
          <p:spPr>
            <a:xfrm>
              <a:off x="8757690" y="1845648"/>
              <a:ext cx="1331418" cy="1329409"/>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îšḷïḋe"/>
            <p:cNvSpPr/>
            <p:nvPr/>
          </p:nvSpPr>
          <p:spPr>
            <a:xfrm>
              <a:off x="1108936" y="4916508"/>
              <a:ext cx="1331418" cy="1329409"/>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îşḷïdè"/>
            <p:cNvSpPr/>
            <p:nvPr/>
          </p:nvSpPr>
          <p:spPr>
            <a:xfrm>
              <a:off x="5511213" y="4916508"/>
              <a:ext cx="1331418" cy="1329409"/>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iṣḻïḓe"/>
            <p:cNvSpPr txBox="1"/>
            <p:nvPr/>
          </p:nvSpPr>
          <p:spPr bwMode="auto">
            <a:xfrm>
              <a:off x="816858" y="3478110"/>
              <a:ext cx="1915160" cy="902970"/>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p>
              <a:pPr algn="l" eaLnBrk="1" hangingPunct="1">
                <a:spcBef>
                  <a:spcPct val="0"/>
                </a:spcBef>
              </a:pPr>
              <a:r>
                <a:rPr kumimoji="1" lang="zh-CN" altLang="en-US" sz="2400" b="1" dirty="0">
                  <a:latin typeface="+mn-ea"/>
                  <a:sym typeface="+mn-ea"/>
                </a:rPr>
                <a:t>吞噬消灭</a:t>
              </a:r>
              <a:r>
                <a:rPr kumimoji="1" lang="zh-CN" altLang="en-US" sz="2400" b="1" dirty="0">
                  <a:solidFill>
                    <a:srgbClr val="C00000"/>
                  </a:solidFill>
                  <a:latin typeface="+mn-ea"/>
                  <a:sym typeface="+mn-ea"/>
                </a:rPr>
                <a:t>病毒</a:t>
              </a:r>
              <a:r>
                <a:rPr kumimoji="1" lang="zh-CN" altLang="en-US" sz="2400" b="1" dirty="0">
                  <a:latin typeface="+mn-ea"/>
                  <a:sym typeface="+mn-ea"/>
                </a:rPr>
                <a:t>、</a:t>
              </a:r>
              <a:r>
                <a:rPr kumimoji="1" lang="zh-CN" altLang="en-US" sz="2400" b="1" dirty="0">
                  <a:solidFill>
                    <a:srgbClr val="C00000"/>
                  </a:solidFill>
                  <a:latin typeface="+mn-ea"/>
                  <a:sym typeface="+mn-ea"/>
                </a:rPr>
                <a:t>疟原虫</a:t>
              </a:r>
              <a:r>
                <a:rPr kumimoji="1" lang="zh-CN" altLang="en-US" sz="2400" b="1" dirty="0">
                  <a:latin typeface="+mn-ea"/>
                  <a:sym typeface="+mn-ea"/>
                </a:rPr>
                <a:t>、</a:t>
              </a:r>
            </a:p>
            <a:p>
              <a:pPr algn="l" eaLnBrk="1" hangingPunct="1">
                <a:spcBef>
                  <a:spcPct val="0"/>
                </a:spcBef>
              </a:pPr>
              <a:r>
                <a:rPr kumimoji="1" lang="zh-CN" altLang="en-US" sz="2400" b="1" dirty="0">
                  <a:solidFill>
                    <a:srgbClr val="C00000"/>
                  </a:solidFill>
                  <a:latin typeface="+mn-ea"/>
                  <a:sym typeface="+mn-ea"/>
                </a:rPr>
                <a:t>真菌</a:t>
              </a:r>
              <a:r>
                <a:rPr kumimoji="1" lang="zh-CN" altLang="en-US" sz="2400" b="1" dirty="0">
                  <a:latin typeface="+mn-ea"/>
                  <a:sym typeface="+mn-ea"/>
                </a:rPr>
                <a:t>和</a:t>
              </a:r>
              <a:r>
                <a:rPr kumimoji="1" lang="zh-CN" altLang="en-US" sz="2400" b="1" dirty="0">
                  <a:solidFill>
                    <a:srgbClr val="C00000"/>
                  </a:solidFill>
                  <a:latin typeface="+mn-ea"/>
                  <a:sym typeface="+mn-ea"/>
                </a:rPr>
                <a:t>结核分支杆菌</a:t>
              </a:r>
              <a:r>
                <a:rPr kumimoji="1" lang="zh-CN" altLang="en-US" sz="2400" b="1" dirty="0">
                  <a:latin typeface="+mn-ea"/>
                  <a:sym typeface="+mn-ea"/>
                </a:rPr>
                <a:t>等</a:t>
              </a:r>
              <a:endParaRPr lang="en-US" altLang="zh-CN" sz="2400" b="1" dirty="0"/>
            </a:p>
          </p:txBody>
        </p:sp>
        <p:sp>
          <p:nvSpPr>
            <p:cNvPr id="46" name="iṥḻíḋe"/>
            <p:cNvSpPr txBox="1"/>
            <p:nvPr/>
          </p:nvSpPr>
          <p:spPr bwMode="auto">
            <a:xfrm>
              <a:off x="6036558" y="6734390"/>
              <a:ext cx="1915160" cy="448945"/>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p>
              <a:pPr algn="l" eaLnBrk="1" hangingPunct="1">
                <a:spcBef>
                  <a:spcPct val="0"/>
                </a:spcBef>
              </a:pPr>
              <a:r>
                <a:rPr kumimoji="1" lang="zh-CN" altLang="en-US" sz="2400" b="1" dirty="0">
                  <a:latin typeface="+mn-ea"/>
                  <a:sym typeface="+mn-ea"/>
                </a:rPr>
                <a:t>参与激活淋巴</a:t>
              </a:r>
            </a:p>
            <a:p>
              <a:pPr algn="l" eaLnBrk="1" hangingPunct="1">
                <a:spcBef>
                  <a:spcPct val="0"/>
                </a:spcBef>
              </a:pPr>
              <a:r>
                <a:rPr kumimoji="1" lang="zh-CN" altLang="en-US" sz="2400" b="1" dirty="0">
                  <a:latin typeface="+mn-ea"/>
                  <a:sym typeface="+mn-ea"/>
                </a:rPr>
                <a:t>细胞的</a:t>
              </a:r>
              <a:r>
                <a:rPr kumimoji="1" lang="zh-CN" altLang="en-US" sz="2400" b="1" dirty="0">
                  <a:solidFill>
                    <a:srgbClr val="C00000"/>
                  </a:solidFill>
                  <a:latin typeface="+mn-ea"/>
                  <a:sym typeface="+mn-ea"/>
                </a:rPr>
                <a:t>特异性免疫</a:t>
              </a:r>
              <a:r>
                <a:rPr kumimoji="1" lang="zh-CN" altLang="en-US" sz="2400" b="1" dirty="0">
                  <a:latin typeface="+mn-ea"/>
                  <a:sym typeface="+mn-ea"/>
                </a:rPr>
                <a:t>功能</a:t>
              </a:r>
            </a:p>
          </p:txBody>
        </p:sp>
        <p:sp>
          <p:nvSpPr>
            <p:cNvPr id="47" name="îṥľîḍê"/>
            <p:cNvSpPr txBox="1"/>
            <p:nvPr/>
          </p:nvSpPr>
          <p:spPr bwMode="auto">
            <a:xfrm>
              <a:off x="9190603" y="3495255"/>
              <a:ext cx="1915160" cy="744220"/>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p>
              <a:pPr algn="ctr" eaLnBrk="1" hangingPunct="1">
                <a:spcBef>
                  <a:spcPct val="0"/>
                </a:spcBef>
              </a:pPr>
              <a:r>
                <a:rPr kumimoji="1" lang="zh-CN" altLang="en-US" sz="2400" b="1" dirty="0">
                  <a:latin typeface="+mn-ea"/>
                  <a:sym typeface="+mn-ea"/>
                </a:rPr>
                <a:t>能合成和</a:t>
              </a:r>
              <a:r>
                <a:rPr kumimoji="1" lang="zh-CN" altLang="en-US" sz="2400" b="1" dirty="0">
                  <a:solidFill>
                    <a:srgbClr val="C00000"/>
                  </a:solidFill>
                  <a:latin typeface="+mn-ea"/>
                  <a:sym typeface="+mn-ea"/>
                </a:rPr>
                <a:t>释放</a:t>
              </a:r>
            </a:p>
            <a:p>
              <a:pPr algn="ctr" eaLnBrk="1" hangingPunct="1">
                <a:spcBef>
                  <a:spcPct val="0"/>
                </a:spcBef>
              </a:pPr>
              <a:r>
                <a:rPr kumimoji="1" lang="zh-CN" altLang="en-US" sz="2400" b="1" dirty="0">
                  <a:solidFill>
                    <a:srgbClr val="C00000"/>
                  </a:solidFill>
                  <a:latin typeface="+mn-ea"/>
                  <a:sym typeface="+mn-ea"/>
                </a:rPr>
                <a:t>多种细胞因子</a:t>
              </a:r>
            </a:p>
          </p:txBody>
        </p:sp>
        <p:sp>
          <p:nvSpPr>
            <p:cNvPr id="48" name="îṩḷíḓe"/>
            <p:cNvSpPr txBox="1"/>
            <p:nvPr/>
          </p:nvSpPr>
          <p:spPr bwMode="auto">
            <a:xfrm>
              <a:off x="816858" y="6130505"/>
              <a:ext cx="1915160" cy="1052830"/>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p>
              <a:pPr algn="ctr" eaLnBrk="1" hangingPunct="1">
                <a:spcBef>
                  <a:spcPct val="0"/>
                </a:spcBef>
              </a:pPr>
              <a:r>
                <a:rPr kumimoji="1" lang="zh-CN" altLang="en-US" sz="2400" b="1" dirty="0">
                  <a:latin typeface="+mn-ea"/>
                  <a:sym typeface="+mn-ea"/>
                </a:rPr>
                <a:t>识别和杀伤</a:t>
              </a:r>
            </a:p>
            <a:p>
              <a:pPr algn="ctr" eaLnBrk="1" hangingPunct="1">
                <a:spcBef>
                  <a:spcPct val="0"/>
                </a:spcBef>
              </a:pPr>
              <a:r>
                <a:rPr kumimoji="1" lang="zh-CN" altLang="en-US" sz="2400" b="1" dirty="0">
                  <a:solidFill>
                    <a:srgbClr val="C00000"/>
                  </a:solidFill>
                  <a:latin typeface="+mn-ea"/>
                  <a:sym typeface="+mn-ea"/>
                </a:rPr>
                <a:t>肿瘤细胞</a:t>
              </a:r>
              <a:endParaRPr lang="en-US" altLang="zh-CN" sz="2400" b="1" dirty="0"/>
            </a:p>
          </p:txBody>
        </p:sp>
        <p:sp>
          <p:nvSpPr>
            <p:cNvPr id="49" name="îṧlîḍê"/>
            <p:cNvSpPr txBox="1"/>
            <p:nvPr/>
          </p:nvSpPr>
          <p:spPr bwMode="auto">
            <a:xfrm>
              <a:off x="5285988" y="3932135"/>
              <a:ext cx="1915160" cy="448945"/>
            </a:xfrm>
            <a:custGeom>
              <a:avLst/>
              <a:gdLst>
                <a:gd name="connsiteX0" fmla="*/ 307736 w 607639"/>
                <a:gd name="connsiteY0" fmla="*/ 485279 h 606722"/>
                <a:gd name="connsiteX1" fmla="*/ 328341 w 607639"/>
                <a:gd name="connsiteY1" fmla="*/ 505849 h 606722"/>
                <a:gd name="connsiteX2" fmla="*/ 307736 w 607639"/>
                <a:gd name="connsiteY2" fmla="*/ 526419 h 606722"/>
                <a:gd name="connsiteX3" fmla="*/ 287131 w 607639"/>
                <a:gd name="connsiteY3" fmla="*/ 505849 h 606722"/>
                <a:gd name="connsiteX4" fmla="*/ 307736 w 607639"/>
                <a:gd name="connsiteY4" fmla="*/ 485279 h 606722"/>
                <a:gd name="connsiteX5" fmla="*/ 172921 w 607639"/>
                <a:gd name="connsiteY5" fmla="*/ 464603 h 606722"/>
                <a:gd name="connsiteX6" fmla="*/ 193562 w 607639"/>
                <a:gd name="connsiteY6" fmla="*/ 485173 h 606722"/>
                <a:gd name="connsiteX7" fmla="*/ 172921 w 607639"/>
                <a:gd name="connsiteY7" fmla="*/ 505743 h 606722"/>
                <a:gd name="connsiteX8" fmla="*/ 152280 w 607639"/>
                <a:gd name="connsiteY8" fmla="*/ 485173 h 606722"/>
                <a:gd name="connsiteX9" fmla="*/ 172921 w 607639"/>
                <a:gd name="connsiteY9" fmla="*/ 464603 h 606722"/>
                <a:gd name="connsiteX10" fmla="*/ 443010 w 607639"/>
                <a:gd name="connsiteY10" fmla="*/ 426568 h 606722"/>
                <a:gd name="connsiteX11" fmla="*/ 463615 w 607639"/>
                <a:gd name="connsiteY11" fmla="*/ 447209 h 606722"/>
                <a:gd name="connsiteX12" fmla="*/ 443010 w 607639"/>
                <a:gd name="connsiteY12" fmla="*/ 467850 h 606722"/>
                <a:gd name="connsiteX13" fmla="*/ 422405 w 607639"/>
                <a:gd name="connsiteY13" fmla="*/ 447209 h 606722"/>
                <a:gd name="connsiteX14" fmla="*/ 443010 w 607639"/>
                <a:gd name="connsiteY14" fmla="*/ 426568 h 606722"/>
                <a:gd name="connsiteX15" fmla="*/ 507154 w 607639"/>
                <a:gd name="connsiteY15" fmla="*/ 303290 h 606722"/>
                <a:gd name="connsiteX16" fmla="*/ 527759 w 607639"/>
                <a:gd name="connsiteY16" fmla="*/ 323931 h 606722"/>
                <a:gd name="connsiteX17" fmla="*/ 507154 w 607639"/>
                <a:gd name="connsiteY17" fmla="*/ 344572 h 606722"/>
                <a:gd name="connsiteX18" fmla="*/ 486549 w 607639"/>
                <a:gd name="connsiteY18" fmla="*/ 323931 h 606722"/>
                <a:gd name="connsiteX19" fmla="*/ 507154 w 607639"/>
                <a:gd name="connsiteY19" fmla="*/ 303290 h 606722"/>
                <a:gd name="connsiteX20" fmla="*/ 90888 w 607639"/>
                <a:gd name="connsiteY20" fmla="*/ 270336 h 606722"/>
                <a:gd name="connsiteX21" fmla="*/ 111493 w 607639"/>
                <a:gd name="connsiteY21" fmla="*/ 290977 h 606722"/>
                <a:gd name="connsiteX22" fmla="*/ 90888 w 607639"/>
                <a:gd name="connsiteY22" fmla="*/ 311618 h 606722"/>
                <a:gd name="connsiteX23" fmla="*/ 70283 w 607639"/>
                <a:gd name="connsiteY23" fmla="*/ 290977 h 606722"/>
                <a:gd name="connsiteX24" fmla="*/ 90888 w 607639"/>
                <a:gd name="connsiteY24" fmla="*/ 270336 h 606722"/>
                <a:gd name="connsiteX25" fmla="*/ 239946 w 607639"/>
                <a:gd name="connsiteY25" fmla="*/ 208520 h 606722"/>
                <a:gd name="connsiteX26" fmla="*/ 235140 w 607639"/>
                <a:gd name="connsiteY26" fmla="*/ 209586 h 606722"/>
                <a:gd name="connsiteX27" fmla="*/ 177290 w 607639"/>
                <a:gd name="connsiteY27" fmla="*/ 298182 h 606722"/>
                <a:gd name="connsiteX28" fmla="*/ 177290 w 607639"/>
                <a:gd name="connsiteY28" fmla="*/ 393443 h 606722"/>
                <a:gd name="connsiteX29" fmla="*/ 180939 w 607639"/>
                <a:gd name="connsiteY29" fmla="*/ 402063 h 606722"/>
                <a:gd name="connsiteX30" fmla="*/ 189661 w 607639"/>
                <a:gd name="connsiteY30" fmla="*/ 405439 h 606722"/>
                <a:gd name="connsiteX31" fmla="*/ 201142 w 607639"/>
                <a:gd name="connsiteY31" fmla="*/ 392643 h 606722"/>
                <a:gd name="connsiteX32" fmla="*/ 201142 w 607639"/>
                <a:gd name="connsiteY32" fmla="*/ 298182 h 606722"/>
                <a:gd name="connsiteX33" fmla="*/ 245108 w 607639"/>
                <a:gd name="connsiteY33" fmla="*/ 231268 h 606722"/>
                <a:gd name="connsiteX34" fmla="*/ 251961 w 607639"/>
                <a:gd name="connsiteY34" fmla="*/ 220516 h 606722"/>
                <a:gd name="connsiteX35" fmla="*/ 246443 w 607639"/>
                <a:gd name="connsiteY35" fmla="*/ 210475 h 606722"/>
                <a:gd name="connsiteX36" fmla="*/ 239946 w 607639"/>
                <a:gd name="connsiteY36" fmla="*/ 208520 h 606722"/>
                <a:gd name="connsiteX37" fmla="*/ 394745 w 607639"/>
                <a:gd name="connsiteY37" fmla="*/ 201322 h 606722"/>
                <a:gd name="connsiteX38" fmla="*/ 383264 w 607639"/>
                <a:gd name="connsiteY38" fmla="*/ 214119 h 606722"/>
                <a:gd name="connsiteX39" fmla="*/ 383264 w 607639"/>
                <a:gd name="connsiteY39" fmla="*/ 308491 h 606722"/>
                <a:gd name="connsiteX40" fmla="*/ 339298 w 607639"/>
                <a:gd name="connsiteY40" fmla="*/ 375405 h 606722"/>
                <a:gd name="connsiteX41" fmla="*/ 332534 w 607639"/>
                <a:gd name="connsiteY41" fmla="*/ 386246 h 606722"/>
                <a:gd name="connsiteX42" fmla="*/ 337963 w 607639"/>
                <a:gd name="connsiteY42" fmla="*/ 396287 h 606722"/>
                <a:gd name="connsiteX43" fmla="*/ 349355 w 607639"/>
                <a:gd name="connsiteY43" fmla="*/ 397176 h 606722"/>
                <a:gd name="connsiteX44" fmla="*/ 407205 w 607639"/>
                <a:gd name="connsiteY44" fmla="*/ 308491 h 606722"/>
                <a:gd name="connsiteX45" fmla="*/ 407205 w 607639"/>
                <a:gd name="connsiteY45" fmla="*/ 213230 h 606722"/>
                <a:gd name="connsiteX46" fmla="*/ 403556 w 607639"/>
                <a:gd name="connsiteY46" fmla="*/ 204699 h 606722"/>
                <a:gd name="connsiteX47" fmla="*/ 395190 w 607639"/>
                <a:gd name="connsiteY47" fmla="*/ 201322 h 606722"/>
                <a:gd name="connsiteX48" fmla="*/ 394745 w 607639"/>
                <a:gd name="connsiteY48" fmla="*/ 201322 h 606722"/>
                <a:gd name="connsiteX49" fmla="*/ 478822 w 607639"/>
                <a:gd name="connsiteY49" fmla="*/ 165053 h 606722"/>
                <a:gd name="connsiteX50" fmla="*/ 499463 w 607639"/>
                <a:gd name="connsiteY50" fmla="*/ 185623 h 606722"/>
                <a:gd name="connsiteX51" fmla="*/ 478822 w 607639"/>
                <a:gd name="connsiteY51" fmla="*/ 206193 h 606722"/>
                <a:gd name="connsiteX52" fmla="*/ 458181 w 607639"/>
                <a:gd name="connsiteY52" fmla="*/ 185623 h 606722"/>
                <a:gd name="connsiteX53" fmla="*/ 478822 w 607639"/>
                <a:gd name="connsiteY53" fmla="*/ 165053 h 606722"/>
                <a:gd name="connsiteX54" fmla="*/ 244451 w 607639"/>
                <a:gd name="connsiteY54" fmla="*/ 163977 h 606722"/>
                <a:gd name="connsiteX55" fmla="*/ 270918 w 607639"/>
                <a:gd name="connsiteY55" fmla="*/ 172975 h 606722"/>
                <a:gd name="connsiteX56" fmla="*/ 296728 w 607639"/>
                <a:gd name="connsiteY56" fmla="*/ 220516 h 606722"/>
                <a:gd name="connsiteX57" fmla="*/ 262997 w 607639"/>
                <a:gd name="connsiteY57" fmla="*/ 272234 h 606722"/>
                <a:gd name="connsiteX58" fmla="*/ 245909 w 607639"/>
                <a:gd name="connsiteY58" fmla="*/ 298182 h 606722"/>
                <a:gd name="connsiteX59" fmla="*/ 245909 w 607639"/>
                <a:gd name="connsiteY59" fmla="*/ 392643 h 606722"/>
                <a:gd name="connsiteX60" fmla="*/ 191263 w 607639"/>
                <a:gd name="connsiteY60" fmla="*/ 450137 h 606722"/>
                <a:gd name="connsiteX61" fmla="*/ 189216 w 607639"/>
                <a:gd name="connsiteY61" fmla="*/ 450137 h 606722"/>
                <a:gd name="connsiteX62" fmla="*/ 149788 w 607639"/>
                <a:gd name="connsiteY62" fmla="*/ 434231 h 606722"/>
                <a:gd name="connsiteX63" fmla="*/ 132522 w 607639"/>
                <a:gd name="connsiteY63" fmla="*/ 393443 h 606722"/>
                <a:gd name="connsiteX64" fmla="*/ 132522 w 607639"/>
                <a:gd name="connsiteY64" fmla="*/ 298182 h 606722"/>
                <a:gd name="connsiteX65" fmla="*/ 216984 w 607639"/>
                <a:gd name="connsiteY65" fmla="*/ 168709 h 606722"/>
                <a:gd name="connsiteX66" fmla="*/ 244451 w 607639"/>
                <a:gd name="connsiteY66" fmla="*/ 163977 h 606722"/>
                <a:gd name="connsiteX67" fmla="*/ 393232 w 607639"/>
                <a:gd name="connsiteY67" fmla="*/ 156624 h 606722"/>
                <a:gd name="connsiteX68" fmla="*/ 434617 w 607639"/>
                <a:gd name="connsiteY68" fmla="*/ 172442 h 606722"/>
                <a:gd name="connsiteX69" fmla="*/ 451972 w 607639"/>
                <a:gd name="connsiteY69" fmla="*/ 213230 h 606722"/>
                <a:gd name="connsiteX70" fmla="*/ 451972 w 607639"/>
                <a:gd name="connsiteY70" fmla="*/ 308491 h 606722"/>
                <a:gd name="connsiteX71" fmla="*/ 367511 w 607639"/>
                <a:gd name="connsiteY71" fmla="*/ 438053 h 606722"/>
                <a:gd name="connsiteX72" fmla="*/ 344460 w 607639"/>
                <a:gd name="connsiteY72" fmla="*/ 442940 h 606722"/>
                <a:gd name="connsiteX73" fmla="*/ 313576 w 607639"/>
                <a:gd name="connsiteY73" fmla="*/ 433699 h 606722"/>
                <a:gd name="connsiteX74" fmla="*/ 287766 w 607639"/>
                <a:gd name="connsiteY74" fmla="*/ 386246 h 606722"/>
                <a:gd name="connsiteX75" fmla="*/ 321408 w 607639"/>
                <a:gd name="connsiteY75" fmla="*/ 334439 h 606722"/>
                <a:gd name="connsiteX76" fmla="*/ 338497 w 607639"/>
                <a:gd name="connsiteY76" fmla="*/ 308491 h 606722"/>
                <a:gd name="connsiteX77" fmla="*/ 338497 w 607639"/>
                <a:gd name="connsiteY77" fmla="*/ 214119 h 606722"/>
                <a:gd name="connsiteX78" fmla="*/ 393232 w 607639"/>
                <a:gd name="connsiteY78" fmla="*/ 156624 h 606722"/>
                <a:gd name="connsiteX79" fmla="*/ 210144 w 607639"/>
                <a:gd name="connsiteY79" fmla="*/ 110717 h 606722"/>
                <a:gd name="connsiteX80" fmla="*/ 230820 w 607639"/>
                <a:gd name="connsiteY80" fmla="*/ 131358 h 606722"/>
                <a:gd name="connsiteX81" fmla="*/ 210144 w 607639"/>
                <a:gd name="connsiteY81" fmla="*/ 151999 h 606722"/>
                <a:gd name="connsiteX82" fmla="*/ 189468 w 607639"/>
                <a:gd name="connsiteY82" fmla="*/ 131358 h 606722"/>
                <a:gd name="connsiteX83" fmla="*/ 210144 w 607639"/>
                <a:gd name="connsiteY83" fmla="*/ 110717 h 606722"/>
                <a:gd name="connsiteX84" fmla="*/ 348946 w 607639"/>
                <a:gd name="connsiteY84" fmla="*/ 90183 h 606722"/>
                <a:gd name="connsiteX85" fmla="*/ 369551 w 607639"/>
                <a:gd name="connsiteY85" fmla="*/ 110753 h 606722"/>
                <a:gd name="connsiteX86" fmla="*/ 348946 w 607639"/>
                <a:gd name="connsiteY86" fmla="*/ 131323 h 606722"/>
                <a:gd name="connsiteX87" fmla="*/ 328341 w 607639"/>
                <a:gd name="connsiteY87" fmla="*/ 110753 h 606722"/>
                <a:gd name="connsiteX88" fmla="*/ 348946 w 607639"/>
                <a:gd name="connsiteY88" fmla="*/ 90183 h 606722"/>
                <a:gd name="connsiteX89" fmla="*/ 303775 w 607639"/>
                <a:gd name="connsiteY89" fmla="*/ 44702 h 606722"/>
                <a:gd name="connsiteX90" fmla="*/ 44770 w 607639"/>
                <a:gd name="connsiteY90" fmla="*/ 303317 h 606722"/>
                <a:gd name="connsiteX91" fmla="*/ 303775 w 607639"/>
                <a:gd name="connsiteY91" fmla="*/ 561931 h 606722"/>
                <a:gd name="connsiteX92" fmla="*/ 562781 w 607639"/>
                <a:gd name="connsiteY92" fmla="*/ 303317 h 606722"/>
                <a:gd name="connsiteX93" fmla="*/ 303775 w 607639"/>
                <a:gd name="connsiteY93" fmla="*/ 44702 h 606722"/>
                <a:gd name="connsiteX94" fmla="*/ 303775 w 607639"/>
                <a:gd name="connsiteY94" fmla="*/ 0 h 606722"/>
                <a:gd name="connsiteX95" fmla="*/ 607639 w 607639"/>
                <a:gd name="connsiteY95" fmla="*/ 303317 h 606722"/>
                <a:gd name="connsiteX96" fmla="*/ 303775 w 607639"/>
                <a:gd name="connsiteY96" fmla="*/ 606722 h 606722"/>
                <a:gd name="connsiteX97" fmla="*/ 0 w 607639"/>
                <a:gd name="connsiteY97" fmla="*/ 303317 h 606722"/>
                <a:gd name="connsiteX98" fmla="*/ 303775 w 607639"/>
                <a:gd name="connsiteY9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39" h="606722">
                  <a:moveTo>
                    <a:pt x="307736" y="485279"/>
                  </a:moveTo>
                  <a:cubicBezTo>
                    <a:pt x="319116" y="485279"/>
                    <a:pt x="328341" y="494489"/>
                    <a:pt x="328341" y="505849"/>
                  </a:cubicBezTo>
                  <a:cubicBezTo>
                    <a:pt x="328341" y="517209"/>
                    <a:pt x="319116" y="526419"/>
                    <a:pt x="307736" y="526419"/>
                  </a:cubicBezTo>
                  <a:cubicBezTo>
                    <a:pt x="296356" y="526419"/>
                    <a:pt x="287131" y="517209"/>
                    <a:pt x="287131" y="505849"/>
                  </a:cubicBezTo>
                  <a:cubicBezTo>
                    <a:pt x="287131" y="494489"/>
                    <a:pt x="296356" y="485279"/>
                    <a:pt x="307736" y="485279"/>
                  </a:cubicBezTo>
                  <a:close/>
                  <a:moveTo>
                    <a:pt x="172921" y="464603"/>
                  </a:moveTo>
                  <a:cubicBezTo>
                    <a:pt x="184321" y="464603"/>
                    <a:pt x="193562" y="473813"/>
                    <a:pt x="193562" y="485173"/>
                  </a:cubicBezTo>
                  <a:cubicBezTo>
                    <a:pt x="193562" y="496533"/>
                    <a:pt x="184321" y="505743"/>
                    <a:pt x="172921" y="505743"/>
                  </a:cubicBezTo>
                  <a:cubicBezTo>
                    <a:pt x="161521" y="505743"/>
                    <a:pt x="152280" y="496533"/>
                    <a:pt x="152280" y="485173"/>
                  </a:cubicBezTo>
                  <a:cubicBezTo>
                    <a:pt x="152280" y="473813"/>
                    <a:pt x="161521" y="464603"/>
                    <a:pt x="172921" y="464603"/>
                  </a:cubicBezTo>
                  <a:close/>
                  <a:moveTo>
                    <a:pt x="443010" y="426568"/>
                  </a:moveTo>
                  <a:cubicBezTo>
                    <a:pt x="454390" y="426568"/>
                    <a:pt x="463615" y="435809"/>
                    <a:pt x="463615" y="447209"/>
                  </a:cubicBezTo>
                  <a:cubicBezTo>
                    <a:pt x="463615" y="458609"/>
                    <a:pt x="454390" y="467850"/>
                    <a:pt x="443010" y="467850"/>
                  </a:cubicBezTo>
                  <a:cubicBezTo>
                    <a:pt x="431630" y="467850"/>
                    <a:pt x="422405" y="458609"/>
                    <a:pt x="422405" y="447209"/>
                  </a:cubicBezTo>
                  <a:cubicBezTo>
                    <a:pt x="422405" y="435809"/>
                    <a:pt x="431630" y="426568"/>
                    <a:pt x="443010" y="426568"/>
                  </a:cubicBezTo>
                  <a:close/>
                  <a:moveTo>
                    <a:pt x="507154" y="303290"/>
                  </a:moveTo>
                  <a:cubicBezTo>
                    <a:pt x="518534" y="303290"/>
                    <a:pt x="527759" y="312531"/>
                    <a:pt x="527759" y="323931"/>
                  </a:cubicBezTo>
                  <a:cubicBezTo>
                    <a:pt x="527759" y="335331"/>
                    <a:pt x="518534" y="344572"/>
                    <a:pt x="507154" y="344572"/>
                  </a:cubicBezTo>
                  <a:cubicBezTo>
                    <a:pt x="495774" y="344572"/>
                    <a:pt x="486549" y="335331"/>
                    <a:pt x="486549" y="323931"/>
                  </a:cubicBezTo>
                  <a:cubicBezTo>
                    <a:pt x="486549" y="312531"/>
                    <a:pt x="495774" y="303290"/>
                    <a:pt x="507154" y="303290"/>
                  </a:cubicBezTo>
                  <a:close/>
                  <a:moveTo>
                    <a:pt x="90888" y="270336"/>
                  </a:moveTo>
                  <a:cubicBezTo>
                    <a:pt x="102268" y="270336"/>
                    <a:pt x="111493" y="279577"/>
                    <a:pt x="111493" y="290977"/>
                  </a:cubicBezTo>
                  <a:cubicBezTo>
                    <a:pt x="111493" y="302377"/>
                    <a:pt x="102268" y="311618"/>
                    <a:pt x="90888" y="311618"/>
                  </a:cubicBezTo>
                  <a:cubicBezTo>
                    <a:pt x="79508" y="311618"/>
                    <a:pt x="70283" y="302377"/>
                    <a:pt x="70283" y="290977"/>
                  </a:cubicBezTo>
                  <a:cubicBezTo>
                    <a:pt x="70283" y="279577"/>
                    <a:pt x="79508" y="270336"/>
                    <a:pt x="90888" y="270336"/>
                  </a:cubicBezTo>
                  <a:close/>
                  <a:moveTo>
                    <a:pt x="239946" y="208520"/>
                  </a:moveTo>
                  <a:cubicBezTo>
                    <a:pt x="238433" y="208520"/>
                    <a:pt x="236831" y="208786"/>
                    <a:pt x="235140" y="209586"/>
                  </a:cubicBezTo>
                  <a:cubicBezTo>
                    <a:pt x="199985" y="225137"/>
                    <a:pt x="177290" y="259971"/>
                    <a:pt x="177290" y="298182"/>
                  </a:cubicBezTo>
                  <a:lnTo>
                    <a:pt x="177290" y="393443"/>
                  </a:lnTo>
                  <a:cubicBezTo>
                    <a:pt x="177290" y="397886"/>
                    <a:pt x="179515" y="400730"/>
                    <a:pt x="180939" y="402063"/>
                  </a:cubicBezTo>
                  <a:cubicBezTo>
                    <a:pt x="182274" y="403395"/>
                    <a:pt x="185211" y="405528"/>
                    <a:pt x="189661" y="405439"/>
                  </a:cubicBezTo>
                  <a:cubicBezTo>
                    <a:pt x="195980" y="405173"/>
                    <a:pt x="201142" y="399486"/>
                    <a:pt x="201142" y="392643"/>
                  </a:cubicBezTo>
                  <a:lnTo>
                    <a:pt x="201142" y="298182"/>
                  </a:lnTo>
                  <a:cubicBezTo>
                    <a:pt x="201142" y="269213"/>
                    <a:pt x="218408" y="242909"/>
                    <a:pt x="245108" y="231268"/>
                  </a:cubicBezTo>
                  <a:cubicBezTo>
                    <a:pt x="249202" y="229491"/>
                    <a:pt x="251961" y="225315"/>
                    <a:pt x="251961" y="220516"/>
                  </a:cubicBezTo>
                  <a:cubicBezTo>
                    <a:pt x="251961" y="214651"/>
                    <a:pt x="248134" y="211541"/>
                    <a:pt x="246443" y="210475"/>
                  </a:cubicBezTo>
                  <a:cubicBezTo>
                    <a:pt x="245375" y="209764"/>
                    <a:pt x="242972" y="208520"/>
                    <a:pt x="239946" y="208520"/>
                  </a:cubicBezTo>
                  <a:close/>
                  <a:moveTo>
                    <a:pt x="394745" y="201322"/>
                  </a:moveTo>
                  <a:cubicBezTo>
                    <a:pt x="388426" y="201500"/>
                    <a:pt x="383264" y="207276"/>
                    <a:pt x="383264" y="214119"/>
                  </a:cubicBezTo>
                  <a:lnTo>
                    <a:pt x="383264" y="308491"/>
                  </a:lnTo>
                  <a:cubicBezTo>
                    <a:pt x="383264" y="337549"/>
                    <a:pt x="365998" y="363852"/>
                    <a:pt x="339298" y="375405"/>
                  </a:cubicBezTo>
                  <a:cubicBezTo>
                    <a:pt x="335204" y="377271"/>
                    <a:pt x="332534" y="381447"/>
                    <a:pt x="332534" y="386246"/>
                  </a:cubicBezTo>
                  <a:cubicBezTo>
                    <a:pt x="332534" y="392111"/>
                    <a:pt x="336361" y="395221"/>
                    <a:pt x="337963" y="396287"/>
                  </a:cubicBezTo>
                  <a:cubicBezTo>
                    <a:pt x="339654" y="397354"/>
                    <a:pt x="344015" y="399486"/>
                    <a:pt x="349355" y="397176"/>
                  </a:cubicBezTo>
                  <a:cubicBezTo>
                    <a:pt x="384510" y="381625"/>
                    <a:pt x="407205" y="346791"/>
                    <a:pt x="407205" y="308491"/>
                  </a:cubicBezTo>
                  <a:lnTo>
                    <a:pt x="407205" y="213230"/>
                  </a:lnTo>
                  <a:cubicBezTo>
                    <a:pt x="407205" y="208876"/>
                    <a:pt x="404891" y="205943"/>
                    <a:pt x="403556" y="204699"/>
                  </a:cubicBezTo>
                  <a:cubicBezTo>
                    <a:pt x="402221" y="203366"/>
                    <a:pt x="399462" y="201322"/>
                    <a:pt x="395190" y="201322"/>
                  </a:cubicBezTo>
                  <a:cubicBezTo>
                    <a:pt x="395101" y="201322"/>
                    <a:pt x="394923" y="201322"/>
                    <a:pt x="394745" y="201322"/>
                  </a:cubicBezTo>
                  <a:close/>
                  <a:moveTo>
                    <a:pt x="478822" y="165053"/>
                  </a:moveTo>
                  <a:cubicBezTo>
                    <a:pt x="490222" y="165053"/>
                    <a:pt x="499463" y="174263"/>
                    <a:pt x="499463" y="185623"/>
                  </a:cubicBezTo>
                  <a:cubicBezTo>
                    <a:pt x="499463" y="196983"/>
                    <a:pt x="490222" y="206193"/>
                    <a:pt x="478822" y="206193"/>
                  </a:cubicBezTo>
                  <a:cubicBezTo>
                    <a:pt x="467422" y="206193"/>
                    <a:pt x="458181" y="196983"/>
                    <a:pt x="458181" y="185623"/>
                  </a:cubicBezTo>
                  <a:cubicBezTo>
                    <a:pt x="458181" y="174263"/>
                    <a:pt x="467422" y="165053"/>
                    <a:pt x="478822" y="165053"/>
                  </a:cubicBezTo>
                  <a:close/>
                  <a:moveTo>
                    <a:pt x="244451" y="163977"/>
                  </a:moveTo>
                  <a:cubicBezTo>
                    <a:pt x="253719" y="164710"/>
                    <a:pt x="262819" y="167732"/>
                    <a:pt x="270918" y="172975"/>
                  </a:cubicBezTo>
                  <a:cubicBezTo>
                    <a:pt x="287027" y="183460"/>
                    <a:pt x="296728" y="201233"/>
                    <a:pt x="296728" y="220516"/>
                  </a:cubicBezTo>
                  <a:cubicBezTo>
                    <a:pt x="296728" y="243087"/>
                    <a:pt x="283467" y="263348"/>
                    <a:pt x="262997" y="272234"/>
                  </a:cubicBezTo>
                  <a:cubicBezTo>
                    <a:pt x="252673" y="276766"/>
                    <a:pt x="245909" y="286985"/>
                    <a:pt x="245909" y="298182"/>
                  </a:cubicBezTo>
                  <a:lnTo>
                    <a:pt x="245909" y="392643"/>
                  </a:lnTo>
                  <a:cubicBezTo>
                    <a:pt x="245909" y="423745"/>
                    <a:pt x="221968" y="448982"/>
                    <a:pt x="191263" y="450137"/>
                  </a:cubicBezTo>
                  <a:cubicBezTo>
                    <a:pt x="190551" y="450137"/>
                    <a:pt x="189928" y="450137"/>
                    <a:pt x="189216" y="450137"/>
                  </a:cubicBezTo>
                  <a:cubicBezTo>
                    <a:pt x="174442" y="450137"/>
                    <a:pt x="160557" y="444539"/>
                    <a:pt x="149788" y="434231"/>
                  </a:cubicBezTo>
                  <a:cubicBezTo>
                    <a:pt x="138663" y="423478"/>
                    <a:pt x="132522" y="408994"/>
                    <a:pt x="132522" y="393443"/>
                  </a:cubicBezTo>
                  <a:lnTo>
                    <a:pt x="132522" y="298182"/>
                  </a:lnTo>
                  <a:cubicBezTo>
                    <a:pt x="132522" y="242287"/>
                    <a:pt x="165630" y="191458"/>
                    <a:pt x="216984" y="168709"/>
                  </a:cubicBezTo>
                  <a:cubicBezTo>
                    <a:pt x="225750" y="164799"/>
                    <a:pt x="235184" y="163244"/>
                    <a:pt x="244451" y="163977"/>
                  </a:cubicBezTo>
                  <a:close/>
                  <a:moveTo>
                    <a:pt x="393232" y="156624"/>
                  </a:moveTo>
                  <a:cubicBezTo>
                    <a:pt x="408718" y="156091"/>
                    <a:pt x="423403" y="161690"/>
                    <a:pt x="434617" y="172442"/>
                  </a:cubicBezTo>
                  <a:cubicBezTo>
                    <a:pt x="445831" y="183283"/>
                    <a:pt x="451972" y="197768"/>
                    <a:pt x="451972" y="213230"/>
                  </a:cubicBezTo>
                  <a:lnTo>
                    <a:pt x="451972" y="308491"/>
                  </a:lnTo>
                  <a:cubicBezTo>
                    <a:pt x="451972" y="364474"/>
                    <a:pt x="418864" y="415304"/>
                    <a:pt x="367511" y="438053"/>
                  </a:cubicBezTo>
                  <a:cubicBezTo>
                    <a:pt x="360124" y="441341"/>
                    <a:pt x="352292" y="442940"/>
                    <a:pt x="344460" y="442940"/>
                  </a:cubicBezTo>
                  <a:cubicBezTo>
                    <a:pt x="333691" y="442940"/>
                    <a:pt x="322921" y="439830"/>
                    <a:pt x="313576" y="433699"/>
                  </a:cubicBezTo>
                  <a:cubicBezTo>
                    <a:pt x="297378" y="423213"/>
                    <a:pt x="287766" y="405440"/>
                    <a:pt x="287766" y="386246"/>
                  </a:cubicBezTo>
                  <a:cubicBezTo>
                    <a:pt x="287766" y="363675"/>
                    <a:pt x="300938" y="343325"/>
                    <a:pt x="321408" y="334439"/>
                  </a:cubicBezTo>
                  <a:cubicBezTo>
                    <a:pt x="331822" y="329907"/>
                    <a:pt x="338497" y="319776"/>
                    <a:pt x="338497" y="308491"/>
                  </a:cubicBezTo>
                  <a:lnTo>
                    <a:pt x="338497" y="214119"/>
                  </a:lnTo>
                  <a:cubicBezTo>
                    <a:pt x="338497" y="182928"/>
                    <a:pt x="362527" y="157691"/>
                    <a:pt x="393232" y="156624"/>
                  </a:cubicBezTo>
                  <a:close/>
                  <a:moveTo>
                    <a:pt x="210144" y="110717"/>
                  </a:moveTo>
                  <a:cubicBezTo>
                    <a:pt x="221563" y="110717"/>
                    <a:pt x="230820" y="119958"/>
                    <a:pt x="230820" y="131358"/>
                  </a:cubicBezTo>
                  <a:cubicBezTo>
                    <a:pt x="230820" y="142758"/>
                    <a:pt x="221563" y="151999"/>
                    <a:pt x="210144" y="151999"/>
                  </a:cubicBezTo>
                  <a:cubicBezTo>
                    <a:pt x="198725" y="151999"/>
                    <a:pt x="189468" y="142758"/>
                    <a:pt x="189468" y="131358"/>
                  </a:cubicBezTo>
                  <a:cubicBezTo>
                    <a:pt x="189468" y="119958"/>
                    <a:pt x="198725" y="110717"/>
                    <a:pt x="210144" y="110717"/>
                  </a:cubicBezTo>
                  <a:close/>
                  <a:moveTo>
                    <a:pt x="348946" y="90183"/>
                  </a:moveTo>
                  <a:cubicBezTo>
                    <a:pt x="360326" y="90183"/>
                    <a:pt x="369551" y="99393"/>
                    <a:pt x="369551" y="110753"/>
                  </a:cubicBezTo>
                  <a:cubicBezTo>
                    <a:pt x="369551" y="122113"/>
                    <a:pt x="360326" y="131323"/>
                    <a:pt x="348946" y="131323"/>
                  </a:cubicBezTo>
                  <a:cubicBezTo>
                    <a:pt x="337566" y="131323"/>
                    <a:pt x="328341" y="122113"/>
                    <a:pt x="328341" y="110753"/>
                  </a:cubicBezTo>
                  <a:cubicBezTo>
                    <a:pt x="328341" y="99393"/>
                    <a:pt x="337566" y="90183"/>
                    <a:pt x="348946" y="90183"/>
                  </a:cubicBezTo>
                  <a:close/>
                  <a:moveTo>
                    <a:pt x="303775" y="44702"/>
                  </a:moveTo>
                  <a:cubicBezTo>
                    <a:pt x="161011" y="44702"/>
                    <a:pt x="44770" y="160768"/>
                    <a:pt x="44770" y="303317"/>
                  </a:cubicBezTo>
                  <a:cubicBezTo>
                    <a:pt x="44770" y="445955"/>
                    <a:pt x="161011" y="561931"/>
                    <a:pt x="303775" y="561931"/>
                  </a:cubicBezTo>
                  <a:cubicBezTo>
                    <a:pt x="446629" y="561931"/>
                    <a:pt x="562781" y="445955"/>
                    <a:pt x="562781" y="303317"/>
                  </a:cubicBezTo>
                  <a:cubicBezTo>
                    <a:pt x="562781" y="160768"/>
                    <a:pt x="446629" y="44702"/>
                    <a:pt x="303775" y="44702"/>
                  </a:cubicBezTo>
                  <a:close/>
                  <a:moveTo>
                    <a:pt x="303775" y="0"/>
                  </a:moveTo>
                  <a:cubicBezTo>
                    <a:pt x="471283" y="0"/>
                    <a:pt x="607639" y="136062"/>
                    <a:pt x="607639" y="303317"/>
                  </a:cubicBezTo>
                  <a:cubicBezTo>
                    <a:pt x="607639" y="470572"/>
                    <a:pt x="471283" y="606722"/>
                    <a:pt x="303775" y="606722"/>
                  </a:cubicBezTo>
                  <a:cubicBezTo>
                    <a:pt x="136267" y="606722"/>
                    <a:pt x="0" y="470572"/>
                    <a:pt x="0" y="303317"/>
                  </a:cubicBezTo>
                  <a:cubicBezTo>
                    <a:pt x="0" y="136062"/>
                    <a:pt x="136267" y="0"/>
                    <a:pt x="303775" y="0"/>
                  </a:cubicBezTo>
                  <a:close/>
                </a:path>
              </a:pathLst>
            </a:cu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p>
              <a:pPr algn="ctr" eaLnBrk="1" hangingPunct="1">
                <a:spcBef>
                  <a:spcPct val="0"/>
                </a:spcBef>
              </a:pPr>
              <a:r>
                <a:rPr kumimoji="1" lang="zh-CN" altLang="en-US" sz="2400" b="1" dirty="0">
                  <a:latin typeface="+mn-ea"/>
                  <a:sym typeface="+mn-ea"/>
                </a:rPr>
                <a:t>清除</a:t>
              </a:r>
              <a:r>
                <a:rPr kumimoji="1" lang="zh-CN" altLang="en-US" sz="2400" b="1" dirty="0">
                  <a:solidFill>
                    <a:srgbClr val="C00000"/>
                  </a:solidFill>
                  <a:latin typeface="+mn-ea"/>
                  <a:sym typeface="+mn-ea"/>
                </a:rPr>
                <a:t>变性的</a:t>
              </a:r>
            </a:p>
            <a:p>
              <a:pPr algn="l" eaLnBrk="1" hangingPunct="1">
                <a:spcBef>
                  <a:spcPct val="0"/>
                </a:spcBef>
              </a:pPr>
              <a:r>
                <a:rPr kumimoji="1" lang="zh-CN" altLang="en-US" sz="2400" b="1" dirty="0">
                  <a:solidFill>
                    <a:srgbClr val="C00000"/>
                  </a:solidFill>
                  <a:latin typeface="+mn-ea"/>
                  <a:sym typeface="+mn-ea"/>
                </a:rPr>
                <a:t>蛋白质</a:t>
              </a:r>
              <a:r>
                <a:rPr kumimoji="1" lang="zh-CN" altLang="en-US" sz="2400" b="1" dirty="0">
                  <a:latin typeface="+mn-ea"/>
                  <a:sym typeface="+mn-ea"/>
                </a:rPr>
                <a:t>、衰老受损的</a:t>
              </a:r>
            </a:p>
            <a:p>
              <a:pPr algn="ctr" eaLnBrk="1" hangingPunct="1">
                <a:spcBef>
                  <a:spcPct val="0"/>
                </a:spcBef>
              </a:pPr>
              <a:r>
                <a:rPr kumimoji="1" lang="zh-CN" altLang="en-US" sz="2400" b="1" dirty="0">
                  <a:latin typeface="+mn-ea"/>
                  <a:sym typeface="+mn-ea"/>
                </a:rPr>
                <a:t>细胞及其碎片</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561075" y="1605887"/>
            <a:ext cx="10769600" cy="5115246"/>
          </a:xfrm>
          <a:prstGeom prst="rect">
            <a:avLst/>
          </a:prstGeom>
          <a:noFill/>
          <a:ln w="9525">
            <a:noFill/>
            <a:miter lim="800000"/>
          </a:ln>
        </p:spPr>
        <p:txBody>
          <a:bodyPr>
            <a:spAutoFit/>
          </a:bodyPr>
          <a:lstStyle/>
          <a:p>
            <a:pPr>
              <a:lnSpc>
                <a:spcPct val="90000"/>
              </a:lnSpc>
              <a:spcBef>
                <a:spcPct val="50000"/>
              </a:spcBef>
            </a:pPr>
            <a:r>
              <a:rPr kumimoji="1" lang="zh-CN" altLang="en-US" sz="3200" b="1" dirty="0">
                <a:latin typeface="+mn-ea"/>
              </a:rPr>
              <a:t>胞内的颗粒中含有多种具有生物活性的物质：</a:t>
            </a:r>
          </a:p>
          <a:p>
            <a:pPr>
              <a:lnSpc>
                <a:spcPct val="90000"/>
              </a:lnSpc>
              <a:spcBef>
                <a:spcPct val="50000"/>
              </a:spcBef>
            </a:pPr>
            <a:r>
              <a:rPr kumimoji="1" lang="zh-CN" altLang="en-US" sz="3200" b="1" dirty="0">
                <a:latin typeface="+mn-ea"/>
              </a:rPr>
              <a:t>●肝素：具有抗凝血作用。</a:t>
            </a:r>
          </a:p>
          <a:p>
            <a:pPr>
              <a:lnSpc>
                <a:spcPct val="90000"/>
              </a:lnSpc>
              <a:spcBef>
                <a:spcPct val="50000"/>
              </a:spcBef>
            </a:pPr>
            <a:r>
              <a:rPr kumimoji="1" lang="zh-CN" altLang="en-US" sz="3200" b="1" dirty="0">
                <a:latin typeface="+mn-ea"/>
              </a:rPr>
              <a:t>●组胺、过敏性慢反应物质：</a:t>
            </a:r>
          </a:p>
          <a:p>
            <a:pPr>
              <a:lnSpc>
                <a:spcPct val="90000"/>
              </a:lnSpc>
              <a:spcBef>
                <a:spcPct val="50000"/>
              </a:spcBef>
            </a:pPr>
            <a:r>
              <a:rPr kumimoji="1" lang="zh-CN" altLang="en-US" sz="3200" b="1" dirty="0">
                <a:latin typeface="+mn-ea"/>
              </a:rPr>
              <a:t> 毛细血管壁通透性增加、支气管平滑肌收缩而引起荨麻疹、哮喘等过敏反应。  </a:t>
            </a:r>
          </a:p>
          <a:p>
            <a:pPr>
              <a:lnSpc>
                <a:spcPct val="90000"/>
              </a:lnSpc>
              <a:spcBef>
                <a:spcPct val="50000"/>
              </a:spcBef>
            </a:pPr>
            <a:r>
              <a:rPr kumimoji="1" lang="zh-CN" altLang="en-US" sz="3200" b="1" dirty="0">
                <a:latin typeface="+mn-ea"/>
              </a:rPr>
              <a:t>●趋化因子</a:t>
            </a:r>
            <a:r>
              <a:rPr kumimoji="1" lang="en-US" altLang="zh-CN" sz="3200" b="1" dirty="0">
                <a:latin typeface="+mn-ea"/>
              </a:rPr>
              <a:t>A</a:t>
            </a:r>
            <a:r>
              <a:rPr kumimoji="1" lang="zh-CN" altLang="en-US" sz="3200" b="1" dirty="0">
                <a:latin typeface="+mn-ea"/>
              </a:rPr>
              <a:t>：吸引并聚集嗜酸粒细胞，减轻过敏反应。</a:t>
            </a:r>
          </a:p>
          <a:p>
            <a:pPr>
              <a:lnSpc>
                <a:spcPct val="90000"/>
              </a:lnSpc>
              <a:spcBef>
                <a:spcPct val="50000"/>
              </a:spcBef>
            </a:pPr>
            <a:endParaRPr kumimoji="1" lang="zh-CN" altLang="en-US" sz="3200" b="1" dirty="0">
              <a:latin typeface="+mn-ea"/>
            </a:endParaRPr>
          </a:p>
          <a:p>
            <a:pPr>
              <a:lnSpc>
                <a:spcPct val="90000"/>
              </a:lnSpc>
              <a:spcBef>
                <a:spcPct val="50000"/>
              </a:spcBef>
            </a:pPr>
            <a:r>
              <a:rPr kumimoji="1" lang="zh-CN" altLang="en-US" sz="3200" b="1" dirty="0">
                <a:latin typeface="+mn-ea"/>
              </a:rPr>
              <a:t>        </a:t>
            </a:r>
          </a:p>
        </p:txBody>
      </p:sp>
      <p:sp>
        <p:nvSpPr>
          <p:cNvPr id="3" name="TextBox 2"/>
          <p:cNvSpPr txBox="1"/>
          <p:nvPr/>
        </p:nvSpPr>
        <p:spPr>
          <a:xfrm>
            <a:off x="1064525" y="436728"/>
            <a:ext cx="5800299" cy="923330"/>
          </a:xfrm>
          <a:prstGeom prst="rect">
            <a:avLst/>
          </a:prstGeom>
          <a:noFill/>
        </p:spPr>
        <p:txBody>
          <a:bodyPr wrap="square" rtlCol="0">
            <a:spAutoFit/>
          </a:bodyPr>
          <a:lstStyle/>
          <a:p>
            <a:r>
              <a:rPr kumimoji="1" lang="en-US" altLang="zh-CN" sz="3600" b="1" dirty="0">
                <a:latin typeface="+mn-ea"/>
              </a:rPr>
              <a:t>3.</a:t>
            </a:r>
            <a:r>
              <a:rPr kumimoji="1" lang="zh-CN" altLang="en-US" sz="3600" b="1" dirty="0">
                <a:latin typeface="+mn-ea"/>
              </a:rPr>
              <a:t>嗜碱粒细胞</a:t>
            </a:r>
          </a:p>
          <a:p>
            <a:endParaRPr lang="zh-CN" alt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灯片编号占位符 2"/>
          <p:cNvSpPr>
            <a:spLocks noGrp="1"/>
          </p:cNvSpPr>
          <p:nvPr>
            <p:ph type="sldNum" sz="quarter" idx="12"/>
          </p:nvPr>
        </p:nvSpPr>
        <p:spPr/>
        <p:txBody>
          <a:bodyPr/>
          <a:lstStyle/>
          <a:p>
            <a:pPr>
              <a:defRPr/>
            </a:pPr>
            <a:fld id="{228485CA-CB7C-4182-915B-90558D7CA2EC}" type="slidenum">
              <a:rPr lang="en-US" altLang="zh-CN" smtClean="0"/>
              <a:t>38</a:t>
            </a:fld>
            <a:endParaRPr lang="en-US" altLang="zh-CN"/>
          </a:p>
        </p:txBody>
      </p:sp>
      <p:sp>
        <p:nvSpPr>
          <p:cNvPr id="4" name="矩形 3"/>
          <p:cNvSpPr/>
          <p:nvPr/>
        </p:nvSpPr>
        <p:spPr>
          <a:xfrm>
            <a:off x="624590" y="1628306"/>
            <a:ext cx="10040202" cy="1969770"/>
          </a:xfrm>
          <a:prstGeom prst="rect">
            <a:avLst/>
          </a:prstGeom>
        </p:spPr>
        <p:txBody>
          <a:bodyPr wrap="square">
            <a:spAutoFit/>
          </a:bodyPr>
          <a:lstStyle/>
          <a:p>
            <a:pPr>
              <a:lnSpc>
                <a:spcPct val="90000"/>
              </a:lnSpc>
              <a:spcBef>
                <a:spcPct val="50000"/>
              </a:spcBef>
              <a:buClr>
                <a:schemeClr val="bg2"/>
              </a:buClr>
              <a:buFont typeface="Monotype Sorts"/>
              <a:buNone/>
            </a:pPr>
            <a:r>
              <a:rPr kumimoji="1" lang="en-US" altLang="zh-CN" sz="3600" b="1" dirty="0">
                <a:latin typeface="+mn-ea"/>
              </a:rPr>
              <a:t>4.</a:t>
            </a:r>
            <a:r>
              <a:rPr kumimoji="1" lang="zh-CN" altLang="en-US" sz="3600" b="1" dirty="0">
                <a:latin typeface="+mn-ea"/>
              </a:rPr>
              <a:t>嗜酸粒细胞（较弱的吞噬能力、无杀菌作用）</a:t>
            </a:r>
          </a:p>
          <a:p>
            <a:pPr>
              <a:lnSpc>
                <a:spcPct val="90000"/>
              </a:lnSpc>
              <a:spcBef>
                <a:spcPct val="50000"/>
              </a:spcBef>
              <a:buClr>
                <a:schemeClr val="bg2"/>
              </a:buClr>
              <a:buFont typeface="Monotype Sorts"/>
              <a:buNone/>
            </a:pPr>
            <a:r>
              <a:rPr kumimoji="1" lang="zh-CN" altLang="en-US" sz="3200" b="1" dirty="0">
                <a:latin typeface="Times New Roman" panose="02020603050405020304" pitchFamily="18" charset="0"/>
              </a:rPr>
              <a:t>☆</a:t>
            </a:r>
            <a:r>
              <a:rPr kumimoji="1" lang="zh-CN" altLang="en-US" sz="3200" b="1" dirty="0">
                <a:solidFill>
                  <a:srgbClr val="FF0000"/>
                </a:solidFill>
                <a:latin typeface="Times New Roman" panose="02020603050405020304" pitchFamily="18" charset="0"/>
              </a:rPr>
              <a:t>限制</a:t>
            </a:r>
            <a:r>
              <a:rPr kumimoji="1" lang="zh-CN" altLang="en-US" sz="3200" b="1" dirty="0">
                <a:latin typeface="Times New Roman" panose="02020603050405020304" pitchFamily="18" charset="0"/>
              </a:rPr>
              <a:t>嗜碱粒细胞在</a:t>
            </a:r>
            <a:r>
              <a:rPr kumimoji="1" lang="zh-CN" altLang="en-US" sz="3200" b="1" dirty="0">
                <a:solidFill>
                  <a:srgbClr val="FF0000"/>
                </a:solidFill>
                <a:latin typeface="Times New Roman" panose="02020603050405020304" pitchFamily="18" charset="0"/>
              </a:rPr>
              <a:t>速发型过敏反应</a:t>
            </a:r>
            <a:r>
              <a:rPr kumimoji="1" lang="zh-CN" altLang="en-US" sz="3200" b="1" dirty="0">
                <a:latin typeface="Times New Roman" panose="02020603050405020304" pitchFamily="18" charset="0"/>
              </a:rPr>
              <a:t>中的作用</a:t>
            </a:r>
          </a:p>
          <a:p>
            <a:pPr>
              <a:lnSpc>
                <a:spcPct val="90000"/>
              </a:lnSpc>
              <a:spcBef>
                <a:spcPct val="50000"/>
              </a:spcBef>
              <a:buClr>
                <a:schemeClr val="bg2"/>
              </a:buClr>
              <a:buFont typeface="Monotype Sorts"/>
              <a:buNone/>
            </a:pPr>
            <a:r>
              <a:rPr kumimoji="1" lang="zh-CN" altLang="en-US" sz="3200" b="1" dirty="0">
                <a:latin typeface="Times New Roman" panose="02020603050405020304" pitchFamily="18" charset="0"/>
              </a:rPr>
              <a:t>☆参与对</a:t>
            </a:r>
            <a:r>
              <a:rPr kumimoji="1" lang="zh-CN" altLang="en-US" sz="3200" b="1" dirty="0">
                <a:solidFill>
                  <a:srgbClr val="FF0000"/>
                </a:solidFill>
                <a:latin typeface="Times New Roman" panose="02020603050405020304" pitchFamily="18" charset="0"/>
              </a:rPr>
              <a:t>蠕虫的免疫</a:t>
            </a:r>
            <a:r>
              <a:rPr kumimoji="1" lang="zh-CN" altLang="en-US" sz="3200" b="1" dirty="0">
                <a:latin typeface="Times New Roman" panose="02020603050405020304" pitchFamily="18" charset="0"/>
              </a:rPr>
              <a:t>反应</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8249" y="101601"/>
            <a:ext cx="10850563" cy="1028699"/>
          </a:xfrm>
        </p:spPr>
        <p:txBody>
          <a:bodyPr/>
          <a:lstStyle/>
          <a:p>
            <a:r>
              <a:rPr lang="en-US" altLang="zh-CN"/>
              <a:t>5.</a:t>
            </a:r>
            <a:r>
              <a:rPr lang="zh-CN" altLang="en-US"/>
              <a:t>淋巴细胞</a:t>
            </a:r>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39</a:t>
            </a:fld>
            <a:endParaRPr lang="zh-CN" altLang="en-US"/>
          </a:p>
        </p:txBody>
      </p:sp>
      <p:grpSp>
        <p:nvGrpSpPr>
          <p:cNvPr id="5" name="30726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60399" y="1130300"/>
            <a:ext cx="10858501" cy="5003800"/>
            <a:chOff x="660399" y="1130300"/>
            <a:chExt cx="10858501" cy="5003800"/>
          </a:xfrm>
        </p:grpSpPr>
        <p:cxnSp>
          <p:nvCxnSpPr>
            <p:cNvPr id="32" name="直接连接符 31"/>
            <p:cNvCxnSpPr/>
            <p:nvPr/>
          </p:nvCxnSpPr>
          <p:spPr>
            <a:xfrm>
              <a:off x="660399" y="3632200"/>
              <a:ext cx="108585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20" name="iṧļïḋè"/>
            <p:cNvGrpSpPr/>
            <p:nvPr/>
          </p:nvGrpSpPr>
          <p:grpSpPr>
            <a:xfrm>
              <a:off x="660400" y="1130300"/>
              <a:ext cx="5051577" cy="5003800"/>
              <a:chOff x="660400" y="1130300"/>
              <a:chExt cx="5051577" cy="5003800"/>
            </a:xfrm>
          </p:grpSpPr>
          <p:cxnSp>
            <p:nvCxnSpPr>
              <p:cNvPr id="63" name="直接连接符 62"/>
              <p:cNvCxnSpPr/>
              <p:nvPr/>
            </p:nvCxnSpPr>
            <p:spPr>
              <a:xfrm flipH="1" flipV="1">
                <a:off x="4709205" y="1130300"/>
                <a:ext cx="1002772" cy="250190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709205" y="3632200"/>
                <a:ext cx="1002772" cy="250190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60400" y="1130300"/>
                <a:ext cx="404880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60400" y="6134100"/>
                <a:ext cx="404880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1" name="iṣ1iḋé"/>
            <p:cNvGrpSpPr/>
            <p:nvPr/>
          </p:nvGrpSpPr>
          <p:grpSpPr>
            <a:xfrm>
              <a:off x="1441078" y="2495589"/>
              <a:ext cx="3295396" cy="2851072"/>
              <a:chOff x="2779776" y="4128198"/>
              <a:chExt cx="3072384" cy="2851072"/>
            </a:xfrm>
          </p:grpSpPr>
          <p:sp>
            <p:nvSpPr>
              <p:cNvPr id="72" name="íṥḷïḍé"/>
              <p:cNvSpPr/>
              <p:nvPr/>
            </p:nvSpPr>
            <p:spPr bwMode="auto">
              <a:xfrm>
                <a:off x="2779776" y="4570003"/>
                <a:ext cx="3072384" cy="24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spcBef>
                    <a:spcPct val="0"/>
                  </a:spcBef>
                  <a:buFont typeface="Arial" panose="020B0604020202020204" pitchFamily="34" charset="0"/>
                  <a:buChar char="•"/>
                </a:pPr>
                <a:r>
                  <a:rPr kumimoji="1" lang="zh-CN" altLang="en-US" sz="2400" b="1" dirty="0">
                    <a:latin typeface="+mn-ea"/>
                    <a:cs typeface="+mn-ea"/>
                    <a:sym typeface="+mn-ea"/>
                  </a:rPr>
                  <a:t>血液中</a:t>
                </a:r>
                <a:r>
                  <a:rPr kumimoji="1" lang="en-US" altLang="zh-CN" sz="2400" b="1" dirty="0">
                    <a:latin typeface="+mn-ea"/>
                    <a:cs typeface="+mn-ea"/>
                    <a:sym typeface="+mn-ea"/>
                  </a:rPr>
                  <a:t>80% ~ 90%</a:t>
                </a:r>
                <a:endParaRPr lang="en-US" altLang="zh-CN" sz="2400" dirty="0">
                  <a:latin typeface="+mn-ea"/>
                  <a:cs typeface="+mn-ea"/>
                </a:endParaRPr>
              </a:p>
              <a:p>
                <a:pPr marL="171450" indent="-171450">
                  <a:lnSpc>
                    <a:spcPct val="150000"/>
                  </a:lnSpc>
                  <a:spcBef>
                    <a:spcPct val="0"/>
                  </a:spcBef>
                  <a:buFont typeface="Arial" panose="020B0604020202020204" pitchFamily="34" charset="0"/>
                  <a:buChar char="•"/>
                </a:pPr>
                <a:endParaRPr lang="en-US" altLang="zh-CN" sz="2400" dirty="0">
                  <a:latin typeface="+mn-ea"/>
                  <a:cs typeface="+mn-ea"/>
                </a:endParaRPr>
              </a:p>
              <a:p>
                <a:pPr>
                  <a:lnSpc>
                    <a:spcPct val="90000"/>
                  </a:lnSpc>
                  <a:spcBef>
                    <a:spcPct val="50000"/>
                  </a:spcBef>
                  <a:buClr>
                    <a:schemeClr val="bg2"/>
                  </a:buClr>
                  <a:buFont typeface="Monotype Sorts"/>
                  <a:buNone/>
                </a:pPr>
                <a:r>
                  <a:rPr kumimoji="1" lang="zh-CN" altLang="en-US" sz="2400" b="1" dirty="0">
                    <a:latin typeface="+mn-ea"/>
                    <a:cs typeface="+mn-ea"/>
                    <a:sym typeface="+mn-ea"/>
                  </a:rPr>
                  <a:t>主要在胸腺的作用下发育成熟，执行</a:t>
                </a:r>
                <a:r>
                  <a:rPr kumimoji="1" lang="zh-CN" altLang="en-US" sz="2400" b="1" dirty="0">
                    <a:solidFill>
                      <a:srgbClr val="FF0000"/>
                    </a:solidFill>
                    <a:latin typeface="+mn-ea"/>
                    <a:cs typeface="+mn-ea"/>
                    <a:sym typeface="+mn-ea"/>
                  </a:rPr>
                  <a:t>细胞免疫</a:t>
                </a:r>
                <a:r>
                  <a:rPr kumimoji="1" lang="zh-CN" altLang="en-US" sz="2400" b="1" dirty="0">
                    <a:latin typeface="+mn-ea"/>
                    <a:cs typeface="+mn-ea"/>
                    <a:sym typeface="+mn-ea"/>
                  </a:rPr>
                  <a:t>功能</a:t>
                </a:r>
                <a:endParaRPr lang="en-US" altLang="zh-CN" sz="2400" dirty="0">
                  <a:latin typeface="+mn-ea"/>
                  <a:cs typeface="+mn-ea"/>
                </a:endParaRPr>
              </a:p>
            </p:txBody>
          </p:sp>
          <p:sp>
            <p:nvSpPr>
              <p:cNvPr id="73" name="íSļîḑé"/>
              <p:cNvSpPr txBox="1"/>
              <p:nvPr/>
            </p:nvSpPr>
            <p:spPr bwMode="auto">
              <a:xfrm>
                <a:off x="2779776" y="4128198"/>
                <a:ext cx="307238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pPr>
                <a:r>
                  <a:rPr kumimoji="1" lang="en-US" altLang="zh-CN" sz="3200" b="1" dirty="0">
                    <a:latin typeface="+mn-ea"/>
                    <a:sym typeface="+mn-ea"/>
                  </a:rPr>
                  <a:t>T </a:t>
                </a:r>
                <a:r>
                  <a:rPr kumimoji="1" lang="zh-CN" altLang="en-US" sz="3200" b="1" dirty="0">
                    <a:latin typeface="+mn-ea"/>
                    <a:sym typeface="+mn-ea"/>
                  </a:rPr>
                  <a:t>淋巴细胞</a:t>
                </a:r>
              </a:p>
            </p:txBody>
          </p:sp>
        </p:grpSp>
        <p:grpSp>
          <p:nvGrpSpPr>
            <p:cNvPr id="77" name="ïṥļíďè"/>
            <p:cNvGrpSpPr/>
            <p:nvPr/>
          </p:nvGrpSpPr>
          <p:grpSpPr>
            <a:xfrm>
              <a:off x="660400" y="3343275"/>
              <a:ext cx="577851" cy="577851"/>
              <a:chOff x="800716" y="1726731"/>
              <a:chExt cx="577851" cy="577851"/>
            </a:xfrm>
          </p:grpSpPr>
          <p:sp>
            <p:nvSpPr>
              <p:cNvPr id="38" name="iṥḻídè"/>
              <p:cNvSpPr/>
              <p:nvPr/>
            </p:nvSpPr>
            <p:spPr>
              <a:xfrm>
                <a:off x="800716" y="1726731"/>
                <a:ext cx="577851" cy="577851"/>
              </a:xfrm>
              <a:prstGeom prst="ellipse">
                <a:avLst/>
              </a:prstGeom>
              <a:solidFill>
                <a:schemeClr val="accent1"/>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3200"/>
                </a:pPr>
                <a:endParaRPr sz="1600" b="1" dirty="0">
                  <a:solidFill>
                    <a:schemeClr val="bg1"/>
                  </a:solidFill>
                </a:endParaRPr>
              </a:p>
            </p:txBody>
          </p:sp>
          <p:sp>
            <p:nvSpPr>
              <p:cNvPr id="76" name="ïSľîḍé"/>
              <p:cNvSpPr/>
              <p:nvPr/>
            </p:nvSpPr>
            <p:spPr>
              <a:xfrm>
                <a:off x="944844" y="1884632"/>
                <a:ext cx="289596" cy="26204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chemeClr val="bg1"/>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3200"/>
                </a:pPr>
                <a:endParaRPr sz="1600" b="1" dirty="0">
                  <a:solidFill>
                    <a:schemeClr val="bg1"/>
                  </a:solidFill>
                </a:endParaRPr>
              </a:p>
            </p:txBody>
          </p:sp>
        </p:grpSp>
        <p:grpSp>
          <p:nvGrpSpPr>
            <p:cNvPr id="29" name="îS1îde"/>
            <p:cNvGrpSpPr/>
            <p:nvPr/>
          </p:nvGrpSpPr>
          <p:grpSpPr>
            <a:xfrm>
              <a:off x="7248001" y="2495589"/>
              <a:ext cx="3295396" cy="2851072"/>
              <a:chOff x="2779776" y="4128198"/>
              <a:chExt cx="3072384" cy="2851072"/>
            </a:xfrm>
          </p:grpSpPr>
          <p:sp>
            <p:nvSpPr>
              <p:cNvPr id="35" name="îṣḻîḍe"/>
              <p:cNvSpPr/>
              <p:nvPr/>
            </p:nvSpPr>
            <p:spPr bwMode="auto">
              <a:xfrm>
                <a:off x="2779776" y="4570003"/>
                <a:ext cx="3072384" cy="24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spcBef>
                    <a:spcPct val="0"/>
                  </a:spcBef>
                  <a:buFont typeface="Arial" panose="020B0604020202020204" pitchFamily="34" charset="0"/>
                  <a:buChar char="•"/>
                </a:pPr>
                <a:r>
                  <a:rPr kumimoji="1" lang="zh-CN" altLang="en-US" sz="2400" b="1" dirty="0">
                    <a:latin typeface="+mn-ea"/>
                    <a:cs typeface="+mn-ea"/>
                    <a:sym typeface="+mn-ea"/>
                  </a:rPr>
                  <a:t>淋巴组织中</a:t>
                </a:r>
                <a:endParaRPr lang="en-US" altLang="zh-CN" sz="2400" dirty="0">
                  <a:latin typeface="+mn-ea"/>
                  <a:cs typeface="+mn-ea"/>
                </a:endParaRPr>
              </a:p>
              <a:p>
                <a:pPr indent="0">
                  <a:lnSpc>
                    <a:spcPct val="150000"/>
                  </a:lnSpc>
                  <a:spcBef>
                    <a:spcPct val="0"/>
                  </a:spcBef>
                  <a:buFont typeface="Arial" panose="020B0604020202020204" pitchFamily="34" charset="0"/>
                  <a:buNone/>
                </a:pPr>
                <a:endParaRPr lang="en-US" altLang="zh-CN" sz="2400" dirty="0">
                  <a:latin typeface="+mn-ea"/>
                  <a:cs typeface="+mn-ea"/>
                </a:endParaRPr>
              </a:p>
              <a:p>
                <a:pPr>
                  <a:lnSpc>
                    <a:spcPct val="90000"/>
                  </a:lnSpc>
                  <a:spcBef>
                    <a:spcPct val="50000"/>
                  </a:spcBef>
                  <a:buClr>
                    <a:schemeClr val="bg2"/>
                  </a:buClr>
                  <a:buFont typeface="Monotype Sorts"/>
                  <a:buNone/>
                </a:pPr>
                <a:r>
                  <a:rPr kumimoji="1" lang="zh-CN" altLang="en-US" sz="2400" b="1" dirty="0">
                    <a:latin typeface="+mn-ea"/>
                    <a:cs typeface="+mn-ea"/>
                    <a:sym typeface="+mn-ea"/>
                  </a:rPr>
                  <a:t>淋巴细胞（淋巴组织中）主要在骨髓或肠道淋巴组织中发育成熟的，执行</a:t>
                </a:r>
                <a:r>
                  <a:rPr kumimoji="1" lang="zh-CN" altLang="en-US" sz="2400" b="1" dirty="0">
                    <a:solidFill>
                      <a:srgbClr val="FF0000"/>
                    </a:solidFill>
                    <a:latin typeface="+mn-ea"/>
                    <a:cs typeface="+mn-ea"/>
                    <a:sym typeface="+mn-ea"/>
                  </a:rPr>
                  <a:t>体液免疫</a:t>
                </a:r>
                <a:r>
                  <a:rPr kumimoji="1" lang="zh-CN" altLang="en-US" sz="2400" b="1" dirty="0">
                    <a:latin typeface="+mn-ea"/>
                    <a:cs typeface="+mn-ea"/>
                    <a:sym typeface="+mn-ea"/>
                  </a:rPr>
                  <a:t>功能</a:t>
                </a:r>
              </a:p>
            </p:txBody>
          </p:sp>
          <p:sp>
            <p:nvSpPr>
              <p:cNvPr id="36" name="îśḷiḍè"/>
              <p:cNvSpPr txBox="1"/>
              <p:nvPr/>
            </p:nvSpPr>
            <p:spPr bwMode="auto">
              <a:xfrm>
                <a:off x="2779776" y="4128198"/>
                <a:ext cx="307238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pPr>
                <a:r>
                  <a:rPr kumimoji="1" lang="en-US" altLang="zh-CN" sz="3200" b="1" dirty="0">
                    <a:latin typeface="+mn-ea"/>
                    <a:sym typeface="+mn-ea"/>
                  </a:rPr>
                  <a:t>B </a:t>
                </a:r>
                <a:r>
                  <a:rPr kumimoji="1" lang="zh-CN" altLang="en-US" sz="3200" b="1" dirty="0">
                    <a:latin typeface="+mn-ea"/>
                    <a:sym typeface="+mn-ea"/>
                  </a:rPr>
                  <a:t>淋巴细胞</a:t>
                </a:r>
              </a:p>
            </p:txBody>
          </p:sp>
        </p:grpSp>
        <p:grpSp>
          <p:nvGrpSpPr>
            <p:cNvPr id="28" name="îṡlïḍe"/>
            <p:cNvGrpSpPr/>
            <p:nvPr/>
          </p:nvGrpSpPr>
          <p:grpSpPr>
            <a:xfrm>
              <a:off x="6467323" y="1130300"/>
              <a:ext cx="5051577" cy="5003800"/>
              <a:chOff x="660400" y="1130300"/>
              <a:chExt cx="5051577" cy="5003800"/>
            </a:xfrm>
          </p:grpSpPr>
          <p:cxnSp>
            <p:nvCxnSpPr>
              <p:cNvPr id="37" name="直接连接符 36"/>
              <p:cNvCxnSpPr/>
              <p:nvPr/>
            </p:nvCxnSpPr>
            <p:spPr>
              <a:xfrm flipH="1" flipV="1">
                <a:off x="4709205" y="1130300"/>
                <a:ext cx="1002772" cy="250190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709205" y="3632200"/>
                <a:ext cx="1002772" cy="250190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60400" y="1130300"/>
                <a:ext cx="4048806"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660400" y="6134100"/>
                <a:ext cx="4048806"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30" name="ïsļîḑé"/>
            <p:cNvGrpSpPr/>
            <p:nvPr/>
          </p:nvGrpSpPr>
          <p:grpSpPr>
            <a:xfrm>
              <a:off x="6467323" y="3343275"/>
              <a:ext cx="577851" cy="577851"/>
              <a:chOff x="800716" y="1726731"/>
              <a:chExt cx="577851" cy="577851"/>
            </a:xfrm>
          </p:grpSpPr>
          <p:sp>
            <p:nvSpPr>
              <p:cNvPr id="31" name="íşḷîḓé"/>
              <p:cNvSpPr/>
              <p:nvPr/>
            </p:nvSpPr>
            <p:spPr>
              <a:xfrm>
                <a:off x="800716" y="1726731"/>
                <a:ext cx="577851" cy="577851"/>
              </a:xfrm>
              <a:prstGeom prst="ellipse">
                <a:avLst/>
              </a:prstGeom>
              <a:solidFill>
                <a:schemeClr val="accent2"/>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3200"/>
                </a:pPr>
                <a:endParaRPr sz="1600" b="1" dirty="0">
                  <a:solidFill>
                    <a:schemeClr val="bg1"/>
                  </a:solidFill>
                </a:endParaRPr>
              </a:p>
            </p:txBody>
          </p:sp>
          <p:sp>
            <p:nvSpPr>
              <p:cNvPr id="34" name="í$ḷîďe"/>
              <p:cNvSpPr/>
              <p:nvPr/>
            </p:nvSpPr>
            <p:spPr>
              <a:xfrm>
                <a:off x="944844" y="1884632"/>
                <a:ext cx="289596" cy="26204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chemeClr val="bg1"/>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3200"/>
                </a:pPr>
                <a:endParaRPr sz="1600" b="1" dirty="0">
                  <a:solidFill>
                    <a:schemeClr val="bg1"/>
                  </a:solidFil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blood-1"/>
          <p:cNvPicPr>
            <a:picLocks noChangeAspect="1" noChangeArrowheads="1"/>
          </p:cNvPicPr>
          <p:nvPr/>
        </p:nvPicPr>
        <p:blipFill>
          <a:blip r:embed="rId2" cstate="print"/>
          <a:srcRect/>
          <a:stretch>
            <a:fillRect/>
          </a:stretch>
        </p:blipFill>
        <p:spPr bwMode="auto">
          <a:xfrm>
            <a:off x="0" y="968991"/>
            <a:ext cx="12192000" cy="5889009"/>
          </a:xfrm>
          <a:prstGeom prst="rect">
            <a:avLst/>
          </a:prstGeom>
          <a:noFill/>
          <a:ln w="9525">
            <a:noFill/>
            <a:miter lim="800000"/>
            <a:headEnd/>
            <a:tailEnd/>
          </a:ln>
        </p:spPr>
      </p:pic>
      <p:sp>
        <p:nvSpPr>
          <p:cNvPr id="3" name="TextBox 2"/>
          <p:cNvSpPr txBox="1"/>
          <p:nvPr/>
        </p:nvSpPr>
        <p:spPr>
          <a:xfrm>
            <a:off x="1446662" y="395785"/>
            <a:ext cx="4981433" cy="646331"/>
          </a:xfrm>
          <a:prstGeom prst="rect">
            <a:avLst/>
          </a:prstGeom>
          <a:noFill/>
        </p:spPr>
        <p:txBody>
          <a:bodyPr wrap="square" rtlCol="0">
            <a:spAutoFit/>
          </a:bodyPr>
          <a:lstStyle/>
          <a:p>
            <a:r>
              <a:rPr lang="en-US" altLang="zh-CN" sz="3600" b="1" dirty="0">
                <a:latin typeface="+mn-ea"/>
              </a:rPr>
              <a:t>1.</a:t>
            </a:r>
            <a:r>
              <a:rPr lang="zh-CN" altLang="en-US" sz="3600" b="1" dirty="0">
                <a:latin typeface="+mn-ea"/>
              </a:rPr>
              <a:t>血液的组成</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433695" y="1235122"/>
            <a:ext cx="11277600" cy="2702278"/>
          </a:xfrm>
          <a:prstGeom prst="rect">
            <a:avLst/>
          </a:prstGeom>
          <a:noFill/>
          <a:ln w="9525">
            <a:noFill/>
            <a:miter lim="800000"/>
          </a:ln>
        </p:spPr>
        <p:txBody>
          <a:bodyPr>
            <a:spAutoFit/>
          </a:bodyPr>
          <a:lstStyle/>
          <a:p>
            <a:r>
              <a:rPr kumimoji="1" lang="zh-CN" altLang="en-US" sz="3200" b="1" dirty="0">
                <a:latin typeface="+mn-ea"/>
              </a:rPr>
              <a:t>血小板是从骨髓中成熟的巨核细胞胞浆裂解脱落下来的具有生物活性的小块胞质。 </a:t>
            </a:r>
          </a:p>
          <a:p>
            <a:pPr>
              <a:lnSpc>
                <a:spcPct val="110000"/>
              </a:lnSpc>
            </a:pPr>
            <a:r>
              <a:rPr kumimoji="1" lang="zh-CN" altLang="en-US" sz="3200" b="1" dirty="0">
                <a:latin typeface="+mn-ea"/>
              </a:rPr>
              <a:t>（一）血小板的形态</a:t>
            </a:r>
          </a:p>
          <a:p>
            <a:pPr>
              <a:lnSpc>
                <a:spcPct val="110000"/>
              </a:lnSpc>
            </a:pPr>
            <a:r>
              <a:rPr kumimoji="1" lang="zh-CN" altLang="en-US" sz="3200" b="1" dirty="0">
                <a:latin typeface="+mn-ea"/>
              </a:rPr>
              <a:t>        形态：血小板无细胞核，为两面凸起的椭圆形小体，直径</a:t>
            </a:r>
            <a:r>
              <a:rPr kumimoji="1" lang="en-US" altLang="zh-CN" sz="3200" b="1" dirty="0">
                <a:latin typeface="+mn-ea"/>
              </a:rPr>
              <a:t>2</a:t>
            </a:r>
            <a:r>
              <a:rPr kumimoji="1" lang="zh-CN" altLang="en-US" sz="3200" b="1" dirty="0">
                <a:latin typeface="+mn-ea"/>
              </a:rPr>
              <a:t>～</a:t>
            </a:r>
            <a:r>
              <a:rPr kumimoji="1" lang="en-US" altLang="zh-CN" sz="3200" b="1" dirty="0">
                <a:latin typeface="+mn-ea"/>
              </a:rPr>
              <a:t>4μm</a:t>
            </a:r>
            <a:r>
              <a:rPr kumimoji="1" lang="zh-CN" altLang="en-US" sz="3200" b="1" dirty="0">
                <a:latin typeface="+mn-ea"/>
              </a:rPr>
              <a:t>，内有各种细胞器。 </a:t>
            </a:r>
          </a:p>
        </p:txBody>
      </p:sp>
      <p:pic>
        <p:nvPicPr>
          <p:cNvPr id="43011" name="Picture 3" descr="图2-6"/>
          <p:cNvPicPr>
            <a:picLocks noChangeAspect="1" noChangeArrowheads="1"/>
          </p:cNvPicPr>
          <p:nvPr/>
        </p:nvPicPr>
        <p:blipFill>
          <a:blip r:embed="rId2" cstate="print"/>
          <a:srcRect/>
          <a:stretch>
            <a:fillRect/>
          </a:stretch>
        </p:blipFill>
        <p:spPr bwMode="auto">
          <a:xfrm>
            <a:off x="0" y="4261703"/>
            <a:ext cx="10261600" cy="2596297"/>
          </a:xfrm>
          <a:prstGeom prst="rect">
            <a:avLst/>
          </a:prstGeom>
          <a:noFill/>
          <a:ln w="9525">
            <a:noFill/>
            <a:miter lim="800000"/>
            <a:headEnd/>
            <a:tailEnd/>
          </a:ln>
        </p:spPr>
      </p:pic>
      <p:sp>
        <p:nvSpPr>
          <p:cNvPr id="4" name="TextBox 3"/>
          <p:cNvSpPr txBox="1"/>
          <p:nvPr/>
        </p:nvSpPr>
        <p:spPr>
          <a:xfrm>
            <a:off x="1050877" y="354842"/>
            <a:ext cx="5281684" cy="646331"/>
          </a:xfrm>
          <a:prstGeom prst="rect">
            <a:avLst/>
          </a:prstGeom>
          <a:noFill/>
        </p:spPr>
        <p:txBody>
          <a:bodyPr wrap="square" rtlCol="0">
            <a:spAutoFit/>
          </a:bodyPr>
          <a:lstStyle/>
          <a:p>
            <a:r>
              <a:rPr kumimoji="1" lang="zh-CN" altLang="en-US" sz="3600" b="1" dirty="0">
                <a:latin typeface="楷体_GB2312" pitchFamily="49" charset="-122"/>
              </a:rPr>
              <a:t>三、血小板</a:t>
            </a:r>
            <a:endParaRPr lang="zh-CN" altLang="en-US" sz="36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34433" y="1676400"/>
            <a:ext cx="11684000" cy="3810000"/>
          </a:xfrm>
        </p:spPr>
        <p:txBody>
          <a:bodyPr>
            <a:normAutofit/>
          </a:bodyPr>
          <a:lstStyle/>
          <a:p>
            <a:pPr>
              <a:spcBef>
                <a:spcPct val="10000"/>
              </a:spcBef>
              <a:buFont typeface="Wingdings" panose="05000000000000000000" pitchFamily="2" charset="2"/>
              <a:buNone/>
              <a:defRPr/>
            </a:pPr>
            <a:r>
              <a:rPr lang="en-US" altLang="zh-CN" sz="3500" b="1" dirty="0">
                <a:latin typeface="+mn-ea"/>
              </a:rPr>
              <a:t>(</a:t>
            </a:r>
            <a:r>
              <a:rPr lang="zh-CN" altLang="en-US" sz="3500" b="1" dirty="0">
                <a:latin typeface="+mn-ea"/>
              </a:rPr>
              <a:t>一</a:t>
            </a:r>
            <a:r>
              <a:rPr lang="en-US" altLang="zh-CN" sz="3500" b="1" dirty="0">
                <a:latin typeface="+mn-ea"/>
              </a:rPr>
              <a:t>)</a:t>
            </a:r>
            <a:r>
              <a:rPr lang="zh-CN" altLang="en-US" sz="3500" b="1" dirty="0">
                <a:latin typeface="+mn-ea"/>
              </a:rPr>
              <a:t>数量</a:t>
            </a:r>
          </a:p>
          <a:p>
            <a:pPr>
              <a:spcBef>
                <a:spcPct val="10000"/>
              </a:spcBef>
              <a:buFont typeface="Wingdings" panose="05000000000000000000" pitchFamily="2" charset="2"/>
              <a:buNone/>
              <a:defRPr/>
            </a:pPr>
            <a:r>
              <a:rPr lang="zh-CN" altLang="en-US" sz="3500" b="1" dirty="0">
                <a:latin typeface="+mn-ea"/>
              </a:rPr>
              <a:t>   </a:t>
            </a:r>
            <a:r>
              <a:rPr lang="en-US" altLang="zh-CN" sz="3500" b="1" dirty="0">
                <a:latin typeface="+mn-ea"/>
              </a:rPr>
              <a:t>1. </a:t>
            </a:r>
            <a:r>
              <a:rPr lang="zh-CN" altLang="en-US" sz="3500" b="1" dirty="0">
                <a:latin typeface="+mn-ea"/>
              </a:rPr>
              <a:t>正常值</a:t>
            </a:r>
            <a:r>
              <a:rPr lang="en-US" altLang="zh-CN" sz="3500" b="1" dirty="0">
                <a:latin typeface="+mn-ea"/>
              </a:rPr>
              <a:t>:(100-300)×10</a:t>
            </a:r>
            <a:r>
              <a:rPr lang="en-US" altLang="zh-CN" sz="3500" b="1" baseline="30000" dirty="0">
                <a:latin typeface="+mn-ea"/>
              </a:rPr>
              <a:t>9</a:t>
            </a:r>
            <a:r>
              <a:rPr lang="en-US" altLang="zh-CN" sz="3500" b="1" dirty="0">
                <a:latin typeface="+mn-ea"/>
              </a:rPr>
              <a:t>/L</a:t>
            </a:r>
          </a:p>
          <a:p>
            <a:pPr algn="ctr">
              <a:spcBef>
                <a:spcPct val="0"/>
              </a:spcBef>
              <a:buClrTx/>
              <a:buSzTx/>
              <a:buFontTx/>
              <a:buNone/>
              <a:defRPr/>
            </a:pPr>
            <a:r>
              <a:rPr lang="en-US" altLang="zh-CN" sz="3500" b="1" dirty="0">
                <a:latin typeface="+mn-ea"/>
              </a:rPr>
              <a:t>  &lt; 50 ×10</a:t>
            </a:r>
            <a:r>
              <a:rPr lang="en-US" altLang="zh-CN" sz="3500" b="1" baseline="30000" dirty="0">
                <a:latin typeface="+mn-ea"/>
              </a:rPr>
              <a:t>9</a:t>
            </a:r>
            <a:r>
              <a:rPr lang="en-US" altLang="zh-CN" sz="3500" b="1" dirty="0">
                <a:latin typeface="+mn-ea"/>
              </a:rPr>
              <a:t>/L</a:t>
            </a:r>
            <a:r>
              <a:rPr lang="zh-CN" altLang="en-US" sz="3500" b="1" dirty="0">
                <a:latin typeface="+mn-ea"/>
              </a:rPr>
              <a:t>有出血倾向</a:t>
            </a:r>
          </a:p>
          <a:p>
            <a:pPr>
              <a:spcBef>
                <a:spcPct val="0"/>
              </a:spcBef>
              <a:buClrTx/>
              <a:buSzTx/>
              <a:buFontTx/>
              <a:buNone/>
              <a:defRPr/>
            </a:pPr>
            <a:r>
              <a:rPr lang="zh-CN" altLang="en-US" b="1" dirty="0">
                <a:latin typeface="黑体" panose="02010609060101010101" pitchFamily="49" charset="-122"/>
                <a:ea typeface="黑体" panose="02010609060101010101" pitchFamily="49" charset="-122"/>
              </a:rPr>
              <a:t>   </a:t>
            </a:r>
            <a:endParaRPr lang="zh-CN" altLang="en-US" b="1" dirty="0">
              <a:ea typeface="黑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2849" y="11431"/>
            <a:ext cx="10850563" cy="1028699"/>
          </a:xfrm>
        </p:spPr>
        <p:txBody>
          <a:bodyPr/>
          <a:lstStyle/>
          <a:p>
            <a:r>
              <a:rPr lang="zh-CN" altLang="en-US"/>
              <a:t>（二）血小板的生理特性</a:t>
            </a:r>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42</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96107" y="1196240"/>
            <a:ext cx="10845746" cy="4535360"/>
            <a:chOff x="696106" y="1437180"/>
            <a:chExt cx="10845746" cy="4535360"/>
          </a:xfrm>
        </p:grpSpPr>
        <p:grpSp>
          <p:nvGrpSpPr>
            <p:cNvPr id="113" name="ïŝļíďê"/>
            <p:cNvGrpSpPr/>
            <p:nvPr/>
          </p:nvGrpSpPr>
          <p:grpSpPr>
            <a:xfrm>
              <a:off x="696106" y="1853930"/>
              <a:ext cx="10845746" cy="4118610"/>
              <a:chOff x="1200126" y="1853930"/>
              <a:chExt cx="9833420" cy="4118610"/>
            </a:xfrm>
          </p:grpSpPr>
          <p:sp>
            <p:nvSpPr>
              <p:cNvPr id="66" name="íšḻídê"/>
              <p:cNvSpPr/>
              <p:nvPr/>
            </p:nvSpPr>
            <p:spPr>
              <a:xfrm>
                <a:off x="1219620" y="2332843"/>
                <a:ext cx="1865194" cy="714021"/>
              </a:xfrm>
              <a:prstGeom prst="flowChartDocumen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0" name="ïṧľíḓê"/>
              <p:cNvSpPr/>
              <p:nvPr/>
            </p:nvSpPr>
            <p:spPr>
              <a:xfrm>
                <a:off x="1200126" y="3142271"/>
                <a:ext cx="1904178" cy="400110"/>
              </a:xfrm>
              <a:prstGeom prst="rect">
                <a:avLst/>
              </a:prstGeom>
            </p:spPr>
            <p:txBody>
              <a:bodyPr wrap="square" anchor="ctr">
                <a:noAutofit/>
              </a:bodyPr>
              <a:lstStyle/>
              <a:p>
                <a:pPr algn="ctr">
                  <a:spcBef>
                    <a:spcPct val="0"/>
                  </a:spcBef>
                </a:pPr>
                <a:r>
                  <a:rPr lang="zh-CN" altLang="en-US" sz="3600" b="1"/>
                  <a:t>粘附</a:t>
                </a:r>
              </a:p>
            </p:txBody>
          </p:sp>
          <p:sp>
            <p:nvSpPr>
              <p:cNvPr id="73" name="iślïde"/>
              <p:cNvSpPr/>
              <p:nvPr/>
            </p:nvSpPr>
            <p:spPr bwMode="auto">
              <a:xfrm>
                <a:off x="1294988" y="3979676"/>
                <a:ext cx="1905548" cy="9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spcBef>
                    <a:spcPct val="0"/>
                  </a:spcBef>
                  <a:buClrTx/>
                  <a:buSzTx/>
                  <a:buFontTx/>
                  <a:buNone/>
                  <a:defRPr/>
                </a:pPr>
                <a:r>
                  <a:rPr lang="zh-CN" altLang="en-US" sz="2400" b="1" dirty="0">
                    <a:latin typeface="+mn-ea"/>
                    <a:sym typeface="+mn-ea"/>
                  </a:rPr>
                  <a:t>粘着于损伤的血管内膜胶原纤维上</a:t>
                </a:r>
              </a:p>
            </p:txBody>
          </p:sp>
          <p:sp>
            <p:nvSpPr>
              <p:cNvPr id="76" name="iSḻïdê"/>
              <p:cNvSpPr/>
              <p:nvPr/>
            </p:nvSpPr>
            <p:spPr>
              <a:xfrm>
                <a:off x="3200820" y="2218543"/>
                <a:ext cx="1865194" cy="714021"/>
              </a:xfrm>
              <a:prstGeom prst="flowChartDocumen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0" name="íŝļiďé"/>
              <p:cNvSpPr/>
              <p:nvPr/>
            </p:nvSpPr>
            <p:spPr>
              <a:xfrm>
                <a:off x="3104178" y="3142271"/>
                <a:ext cx="1904178" cy="400110"/>
              </a:xfrm>
              <a:prstGeom prst="rect">
                <a:avLst/>
              </a:prstGeom>
            </p:spPr>
            <p:txBody>
              <a:bodyPr wrap="square" anchor="ctr">
                <a:noAutofit/>
              </a:bodyPr>
              <a:lstStyle/>
              <a:p>
                <a:pPr algn="ctr">
                  <a:spcBef>
                    <a:spcPct val="0"/>
                  </a:spcBef>
                </a:pPr>
                <a:r>
                  <a:rPr lang="zh-CN" altLang="en-US" sz="3600" b="1"/>
                  <a:t>聚集</a:t>
                </a:r>
              </a:p>
            </p:txBody>
          </p:sp>
          <p:sp>
            <p:nvSpPr>
              <p:cNvPr id="83" name="ïşḷiḍê"/>
              <p:cNvSpPr/>
              <p:nvPr/>
            </p:nvSpPr>
            <p:spPr bwMode="auto">
              <a:xfrm>
                <a:off x="3314782" y="4024360"/>
                <a:ext cx="1905666" cy="194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l"/>
                <a:r>
                  <a:rPr lang="zh-CN" altLang="en-US" sz="2400" b="1" dirty="0">
                    <a:latin typeface="+mn-ea"/>
                    <a:cs typeface="+mn-ea"/>
                    <a:sym typeface="+mn-ea"/>
                  </a:rPr>
                  <a:t>血小板之间相互粘着。分可逆与不可逆两个时相</a:t>
                </a:r>
                <a:endParaRPr lang="en-US" altLang="zh-CN" sz="2400" dirty="0">
                  <a:latin typeface="+mn-ea"/>
                  <a:cs typeface="+mn-ea"/>
                </a:endParaRPr>
              </a:p>
            </p:txBody>
          </p:sp>
          <p:sp>
            <p:nvSpPr>
              <p:cNvPr id="85" name="îṡ1îḓé"/>
              <p:cNvSpPr/>
              <p:nvPr/>
            </p:nvSpPr>
            <p:spPr>
              <a:xfrm>
                <a:off x="5220120" y="2067266"/>
                <a:ext cx="1865194" cy="714021"/>
              </a:xfrm>
              <a:prstGeom prst="flowChartDocumen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2" name="ïṩļïďe"/>
              <p:cNvSpPr/>
              <p:nvPr/>
            </p:nvSpPr>
            <p:spPr bwMode="auto">
              <a:xfrm>
                <a:off x="5439420" y="4123039"/>
                <a:ext cx="1905548" cy="9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l"/>
                <a:r>
                  <a:rPr lang="zh-CN" altLang="en-US" sz="2400" b="1" dirty="0">
                    <a:latin typeface="+mn-ea"/>
                    <a:cs typeface="+mn-ea"/>
                    <a:sym typeface="+mn-ea"/>
                  </a:rPr>
                  <a:t>血小板受刺激后</a:t>
                </a:r>
                <a:r>
                  <a:rPr lang="en-US" altLang="zh-CN" sz="2400" b="1" dirty="0">
                    <a:latin typeface="+mn-ea"/>
                    <a:cs typeface="+mn-ea"/>
                    <a:sym typeface="+mn-ea"/>
                  </a:rPr>
                  <a:t>,</a:t>
                </a:r>
                <a:r>
                  <a:rPr lang="zh-CN" altLang="en-US" sz="2400" b="1" dirty="0">
                    <a:latin typeface="+mn-ea"/>
                    <a:cs typeface="+mn-ea"/>
                    <a:sym typeface="+mn-ea"/>
                  </a:rPr>
                  <a:t>主动外排生物活性物质的现象</a:t>
                </a:r>
              </a:p>
            </p:txBody>
          </p:sp>
          <p:sp>
            <p:nvSpPr>
              <p:cNvPr id="94" name="í$ḻiḑê"/>
              <p:cNvSpPr/>
              <p:nvPr/>
            </p:nvSpPr>
            <p:spPr>
              <a:xfrm>
                <a:off x="7203015" y="1952966"/>
                <a:ext cx="1865194" cy="714021"/>
              </a:xfrm>
              <a:prstGeom prst="flowChartDocumen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1" name="íşlîḑè"/>
              <p:cNvSpPr/>
              <p:nvPr/>
            </p:nvSpPr>
            <p:spPr bwMode="auto">
              <a:xfrm>
                <a:off x="7345167" y="4123039"/>
                <a:ext cx="1905548" cy="9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p>
                <a:pPr algn="l"/>
                <a:r>
                  <a:rPr lang="zh-CN" altLang="en-US" sz="2400" b="1" dirty="0">
                    <a:latin typeface="+mn-ea"/>
                    <a:cs typeface="+mn-ea"/>
                    <a:sym typeface="+mn-ea"/>
                  </a:rPr>
                  <a:t>血小板表面可吸附凝血因子</a:t>
                </a:r>
                <a:r>
                  <a:rPr lang="en-US" altLang="zh-CN" sz="2400" dirty="0">
                    <a:latin typeface="+mn-ea"/>
                    <a:cs typeface="+mn-ea"/>
                  </a:rPr>
                  <a:t>….</a:t>
                </a:r>
              </a:p>
            </p:txBody>
          </p:sp>
          <p:sp>
            <p:nvSpPr>
              <p:cNvPr id="103" name="iṥ1îdê"/>
              <p:cNvSpPr/>
              <p:nvPr/>
            </p:nvSpPr>
            <p:spPr>
              <a:xfrm>
                <a:off x="9128051" y="1853930"/>
                <a:ext cx="1865194" cy="714021"/>
              </a:xfrm>
              <a:prstGeom prst="flowChartDocumen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7" name="íṡ1îḓé"/>
              <p:cNvSpPr/>
              <p:nvPr/>
            </p:nvSpPr>
            <p:spPr>
              <a:xfrm>
                <a:off x="9068256" y="3142148"/>
                <a:ext cx="1904178" cy="400110"/>
              </a:xfrm>
              <a:prstGeom prst="rect">
                <a:avLst/>
              </a:prstGeom>
            </p:spPr>
            <p:txBody>
              <a:bodyPr wrap="square" anchor="ctr">
                <a:noAutofit/>
              </a:bodyPr>
              <a:lstStyle/>
              <a:p>
                <a:pPr algn="ctr">
                  <a:spcBef>
                    <a:spcPct val="0"/>
                  </a:spcBef>
                </a:pPr>
                <a:r>
                  <a:rPr lang="zh-CN" altLang="en-US" sz="3600" b="1"/>
                  <a:t>收缩</a:t>
                </a:r>
              </a:p>
            </p:txBody>
          </p:sp>
          <p:sp>
            <p:nvSpPr>
              <p:cNvPr id="110" name="iSľíḓé"/>
              <p:cNvSpPr/>
              <p:nvPr/>
            </p:nvSpPr>
            <p:spPr bwMode="auto">
              <a:xfrm>
                <a:off x="9127998" y="4210693"/>
                <a:ext cx="1905548" cy="9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p>
                <a:pPr algn="l"/>
                <a:r>
                  <a:rPr lang="zh-CN" altLang="en-US" sz="2400" b="1" dirty="0">
                    <a:latin typeface="+mn-ea"/>
                    <a:cs typeface="+mn-ea"/>
                    <a:sym typeface="+mn-ea"/>
                  </a:rPr>
                  <a:t>与血小板收缩蛋白有关</a:t>
                </a:r>
                <a:r>
                  <a:rPr lang="en-US" altLang="zh-CN" sz="2400" dirty="0">
                    <a:latin typeface="+mn-ea"/>
                    <a:cs typeface="+mn-ea"/>
                  </a:rPr>
                  <a:t>….</a:t>
                </a:r>
              </a:p>
            </p:txBody>
          </p:sp>
          <p:sp>
            <p:nvSpPr>
              <p:cNvPr id="8" name="ïšľïdè"/>
              <p:cNvSpPr/>
              <p:nvPr/>
            </p:nvSpPr>
            <p:spPr>
              <a:xfrm>
                <a:off x="5179900" y="3142124"/>
                <a:ext cx="1904178" cy="400110"/>
              </a:xfrm>
              <a:prstGeom prst="rect">
                <a:avLst/>
              </a:prstGeom>
            </p:spPr>
            <p:txBody>
              <a:bodyPr wrap="square" anchor="ctr">
                <a:noAutofit/>
              </a:bodyPr>
              <a:lstStyle/>
              <a:p>
                <a:pPr algn="ctr">
                  <a:spcBef>
                    <a:spcPct val="0"/>
                  </a:spcBef>
                </a:pPr>
                <a:r>
                  <a:rPr lang="zh-CN" altLang="en-US" sz="3600" b="1"/>
                  <a:t>释放</a:t>
                </a:r>
              </a:p>
            </p:txBody>
          </p:sp>
          <p:sp>
            <p:nvSpPr>
              <p:cNvPr id="9" name="ïṩľîḓé"/>
              <p:cNvSpPr/>
              <p:nvPr/>
            </p:nvSpPr>
            <p:spPr>
              <a:xfrm>
                <a:off x="7203096" y="3142124"/>
                <a:ext cx="1904178" cy="400110"/>
              </a:xfrm>
              <a:prstGeom prst="rect">
                <a:avLst/>
              </a:prstGeom>
            </p:spPr>
            <p:txBody>
              <a:bodyPr wrap="square" anchor="ctr">
                <a:noAutofit/>
              </a:bodyPr>
              <a:lstStyle/>
              <a:p>
                <a:pPr algn="ctr">
                  <a:spcBef>
                    <a:spcPct val="0"/>
                  </a:spcBef>
                </a:pPr>
                <a:r>
                  <a:rPr lang="zh-CN" altLang="en-US" sz="3600" b="1"/>
                  <a:t>吸附</a:t>
                </a:r>
              </a:p>
            </p:txBody>
          </p:sp>
        </p:grpSp>
        <p:grpSp>
          <p:nvGrpSpPr>
            <p:cNvPr id="114" name="isḷiďé"/>
            <p:cNvGrpSpPr/>
            <p:nvPr/>
          </p:nvGrpSpPr>
          <p:grpSpPr>
            <a:xfrm>
              <a:off x="1369286" y="1852656"/>
              <a:ext cx="753848" cy="753848"/>
              <a:chOff x="1669994" y="1793498"/>
              <a:chExt cx="964442" cy="964442"/>
            </a:xfrm>
          </p:grpSpPr>
          <p:sp>
            <p:nvSpPr>
              <p:cNvPr id="68" name="îSlîḓè"/>
              <p:cNvSpPr/>
              <p:nvPr/>
            </p:nvSpPr>
            <p:spPr>
              <a:xfrm rot="18900000">
                <a:off x="1669994" y="1793498"/>
                <a:ext cx="964442" cy="964442"/>
              </a:xfrm>
              <a:prstGeom prst="teardrop">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9" name="ïsľîdê"/>
              <p:cNvSpPr/>
              <p:nvPr/>
            </p:nvSpPr>
            <p:spPr>
              <a:xfrm>
                <a:off x="1945368" y="2069234"/>
                <a:ext cx="413694" cy="412970"/>
              </a:xfrm>
              <a:custGeom>
                <a:avLst/>
                <a:gdLst>
                  <a:gd name="connsiteX0" fmla="*/ 380169 w 604110"/>
                  <a:gd name="connsiteY0" fmla="*/ 410268 h 603052"/>
                  <a:gd name="connsiteX1" fmla="*/ 371245 w 604110"/>
                  <a:gd name="connsiteY1" fmla="*/ 412598 h 603052"/>
                  <a:gd name="connsiteX2" fmla="*/ 368774 w 604110"/>
                  <a:gd name="connsiteY2" fmla="*/ 420548 h 603052"/>
                  <a:gd name="connsiteX3" fmla="*/ 368774 w 604110"/>
                  <a:gd name="connsiteY3" fmla="*/ 459474 h 603052"/>
                  <a:gd name="connsiteX4" fmla="*/ 380169 w 604110"/>
                  <a:gd name="connsiteY4" fmla="*/ 469754 h 603052"/>
                  <a:gd name="connsiteX5" fmla="*/ 389093 w 604110"/>
                  <a:gd name="connsiteY5" fmla="*/ 467287 h 603052"/>
                  <a:gd name="connsiteX6" fmla="*/ 391701 w 604110"/>
                  <a:gd name="connsiteY6" fmla="*/ 459474 h 603052"/>
                  <a:gd name="connsiteX7" fmla="*/ 391701 w 604110"/>
                  <a:gd name="connsiteY7" fmla="*/ 420548 h 603052"/>
                  <a:gd name="connsiteX8" fmla="*/ 380169 w 604110"/>
                  <a:gd name="connsiteY8" fmla="*/ 410268 h 603052"/>
                  <a:gd name="connsiteX9" fmla="*/ 380169 w 604110"/>
                  <a:gd name="connsiteY9" fmla="*/ 384088 h 603052"/>
                  <a:gd name="connsiteX10" fmla="*/ 407352 w 604110"/>
                  <a:gd name="connsiteY10" fmla="*/ 392449 h 603052"/>
                  <a:gd name="connsiteX11" fmla="*/ 419158 w 604110"/>
                  <a:gd name="connsiteY11" fmla="*/ 420548 h 603052"/>
                  <a:gd name="connsiteX12" fmla="*/ 419158 w 604110"/>
                  <a:gd name="connsiteY12" fmla="*/ 459474 h 603052"/>
                  <a:gd name="connsiteX13" fmla="*/ 380169 w 604110"/>
                  <a:gd name="connsiteY13" fmla="*/ 495934 h 603052"/>
                  <a:gd name="connsiteX14" fmla="*/ 341042 w 604110"/>
                  <a:gd name="connsiteY14" fmla="*/ 459474 h 603052"/>
                  <a:gd name="connsiteX15" fmla="*/ 341042 w 604110"/>
                  <a:gd name="connsiteY15" fmla="*/ 420548 h 603052"/>
                  <a:gd name="connsiteX16" fmla="*/ 352849 w 604110"/>
                  <a:gd name="connsiteY16" fmla="*/ 392449 h 603052"/>
                  <a:gd name="connsiteX17" fmla="*/ 380169 w 604110"/>
                  <a:gd name="connsiteY17" fmla="*/ 384088 h 603052"/>
                  <a:gd name="connsiteX18" fmla="*/ 223942 w 604110"/>
                  <a:gd name="connsiteY18" fmla="*/ 319665 h 603052"/>
                  <a:gd name="connsiteX19" fmla="*/ 212547 w 604110"/>
                  <a:gd name="connsiteY19" fmla="*/ 330081 h 603052"/>
                  <a:gd name="connsiteX20" fmla="*/ 212547 w 604110"/>
                  <a:gd name="connsiteY20" fmla="*/ 368870 h 603052"/>
                  <a:gd name="connsiteX21" fmla="*/ 223942 w 604110"/>
                  <a:gd name="connsiteY21" fmla="*/ 379286 h 603052"/>
                  <a:gd name="connsiteX22" fmla="*/ 235611 w 604110"/>
                  <a:gd name="connsiteY22" fmla="*/ 368870 h 603052"/>
                  <a:gd name="connsiteX23" fmla="*/ 235611 w 604110"/>
                  <a:gd name="connsiteY23" fmla="*/ 330081 h 603052"/>
                  <a:gd name="connsiteX24" fmla="*/ 223942 w 604110"/>
                  <a:gd name="connsiteY24" fmla="*/ 319665 h 603052"/>
                  <a:gd name="connsiteX25" fmla="*/ 223942 w 604110"/>
                  <a:gd name="connsiteY25" fmla="*/ 293623 h 603052"/>
                  <a:gd name="connsiteX26" fmla="*/ 263068 w 604110"/>
                  <a:gd name="connsiteY26" fmla="*/ 330081 h 603052"/>
                  <a:gd name="connsiteX27" fmla="*/ 263068 w 604110"/>
                  <a:gd name="connsiteY27" fmla="*/ 368870 h 603052"/>
                  <a:gd name="connsiteX28" fmla="*/ 251262 w 604110"/>
                  <a:gd name="connsiteY28" fmla="*/ 397104 h 603052"/>
                  <a:gd name="connsiteX29" fmla="*/ 223942 w 604110"/>
                  <a:gd name="connsiteY29" fmla="*/ 405328 h 603052"/>
                  <a:gd name="connsiteX30" fmla="*/ 184952 w 604110"/>
                  <a:gd name="connsiteY30" fmla="*/ 368870 h 603052"/>
                  <a:gd name="connsiteX31" fmla="*/ 184952 w 604110"/>
                  <a:gd name="connsiteY31" fmla="*/ 330081 h 603052"/>
                  <a:gd name="connsiteX32" fmla="*/ 223942 w 604110"/>
                  <a:gd name="connsiteY32" fmla="*/ 293623 h 603052"/>
                  <a:gd name="connsiteX33" fmla="*/ 351049 w 604110"/>
                  <a:gd name="connsiteY33" fmla="*/ 283885 h 603052"/>
                  <a:gd name="connsiteX34" fmla="*/ 365599 w 604110"/>
                  <a:gd name="connsiteY34" fmla="*/ 298001 h 603052"/>
                  <a:gd name="connsiteX35" fmla="*/ 364089 w 604110"/>
                  <a:gd name="connsiteY35" fmla="*/ 304717 h 603052"/>
                  <a:gd name="connsiteX36" fmla="*/ 266905 w 604110"/>
                  <a:gd name="connsiteY36" fmla="*/ 494261 h 603052"/>
                  <a:gd name="connsiteX37" fmla="*/ 254276 w 604110"/>
                  <a:gd name="connsiteY37" fmla="*/ 502073 h 603052"/>
                  <a:gd name="connsiteX38" fmla="*/ 240275 w 604110"/>
                  <a:gd name="connsiteY38" fmla="*/ 488368 h 603052"/>
                  <a:gd name="connsiteX39" fmla="*/ 241785 w 604110"/>
                  <a:gd name="connsiteY39" fmla="*/ 482063 h 603052"/>
                  <a:gd name="connsiteX40" fmla="*/ 339381 w 604110"/>
                  <a:gd name="connsiteY40" fmla="*/ 291012 h 603052"/>
                  <a:gd name="connsiteX41" fmla="*/ 351049 w 604110"/>
                  <a:gd name="connsiteY41" fmla="*/ 283885 h 603052"/>
                  <a:gd name="connsiteX42" fmla="*/ 54919 w 604110"/>
                  <a:gd name="connsiteY42" fmla="*/ 237520 h 603052"/>
                  <a:gd name="connsiteX43" fmla="*/ 54919 w 604110"/>
                  <a:gd name="connsiteY43" fmla="*/ 548229 h 603052"/>
                  <a:gd name="connsiteX44" fmla="*/ 549191 w 604110"/>
                  <a:gd name="connsiteY44" fmla="*/ 548229 h 603052"/>
                  <a:gd name="connsiteX45" fmla="*/ 549191 w 604110"/>
                  <a:gd name="connsiteY45" fmla="*/ 237520 h 603052"/>
                  <a:gd name="connsiteX46" fmla="*/ 140868 w 604110"/>
                  <a:gd name="connsiteY46" fmla="*/ 54823 h 603052"/>
                  <a:gd name="connsiteX47" fmla="*/ 73043 w 604110"/>
                  <a:gd name="connsiteY47" fmla="*/ 182697 h 603052"/>
                  <a:gd name="connsiteX48" fmla="*/ 531068 w 604110"/>
                  <a:gd name="connsiteY48" fmla="*/ 182697 h 603052"/>
                  <a:gd name="connsiteX49" fmla="*/ 463243 w 604110"/>
                  <a:gd name="connsiteY49" fmla="*/ 54823 h 603052"/>
                  <a:gd name="connsiteX50" fmla="*/ 124392 w 604110"/>
                  <a:gd name="connsiteY50" fmla="*/ 0 h 603052"/>
                  <a:gd name="connsiteX51" fmla="*/ 479718 w 604110"/>
                  <a:gd name="connsiteY51" fmla="*/ 0 h 603052"/>
                  <a:gd name="connsiteX52" fmla="*/ 504020 w 604110"/>
                  <a:gd name="connsiteY52" fmla="*/ 14528 h 603052"/>
                  <a:gd name="connsiteX53" fmla="*/ 600952 w 604110"/>
                  <a:gd name="connsiteY53" fmla="*/ 197363 h 603052"/>
                  <a:gd name="connsiteX54" fmla="*/ 604110 w 604110"/>
                  <a:gd name="connsiteY54" fmla="*/ 210109 h 603052"/>
                  <a:gd name="connsiteX55" fmla="*/ 604110 w 604110"/>
                  <a:gd name="connsiteY55" fmla="*/ 575641 h 603052"/>
                  <a:gd name="connsiteX56" fmla="*/ 576651 w 604110"/>
                  <a:gd name="connsiteY56" fmla="*/ 603052 h 603052"/>
                  <a:gd name="connsiteX57" fmla="*/ 27460 w 604110"/>
                  <a:gd name="connsiteY57" fmla="*/ 603052 h 603052"/>
                  <a:gd name="connsiteX58" fmla="*/ 0 w 604110"/>
                  <a:gd name="connsiteY58" fmla="*/ 575641 h 603052"/>
                  <a:gd name="connsiteX59" fmla="*/ 0 w 604110"/>
                  <a:gd name="connsiteY59" fmla="*/ 210109 h 603052"/>
                  <a:gd name="connsiteX60" fmla="*/ 3158 w 604110"/>
                  <a:gd name="connsiteY60" fmla="*/ 197363 h 603052"/>
                  <a:gd name="connsiteX61" fmla="*/ 100090 w 604110"/>
                  <a:gd name="connsiteY61" fmla="*/ 14665 h 603052"/>
                  <a:gd name="connsiteX62" fmla="*/ 124392 w 604110"/>
                  <a:gd name="connsiteY62"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110" h="603052">
                    <a:moveTo>
                      <a:pt x="380169" y="410268"/>
                    </a:moveTo>
                    <a:cubicBezTo>
                      <a:pt x="377286" y="410268"/>
                      <a:pt x="373442" y="410679"/>
                      <a:pt x="371245" y="412598"/>
                    </a:cubicBezTo>
                    <a:cubicBezTo>
                      <a:pt x="369598" y="414243"/>
                      <a:pt x="368774" y="416847"/>
                      <a:pt x="368774" y="420548"/>
                    </a:cubicBezTo>
                    <a:lnTo>
                      <a:pt x="368774" y="459474"/>
                    </a:lnTo>
                    <a:cubicBezTo>
                      <a:pt x="368774" y="465779"/>
                      <a:pt x="370696" y="469754"/>
                      <a:pt x="380169" y="469754"/>
                    </a:cubicBezTo>
                    <a:cubicBezTo>
                      <a:pt x="382915" y="469754"/>
                      <a:pt x="386896" y="469343"/>
                      <a:pt x="389093" y="467287"/>
                    </a:cubicBezTo>
                    <a:cubicBezTo>
                      <a:pt x="390877" y="465779"/>
                      <a:pt x="391701" y="463175"/>
                      <a:pt x="391701" y="459474"/>
                    </a:cubicBezTo>
                    <a:lnTo>
                      <a:pt x="391701" y="420548"/>
                    </a:lnTo>
                    <a:cubicBezTo>
                      <a:pt x="391701" y="414380"/>
                      <a:pt x="389779" y="410268"/>
                      <a:pt x="380169" y="410268"/>
                    </a:cubicBezTo>
                    <a:close/>
                    <a:moveTo>
                      <a:pt x="380169" y="384088"/>
                    </a:moveTo>
                    <a:cubicBezTo>
                      <a:pt x="391426" y="384088"/>
                      <a:pt x="400625" y="386966"/>
                      <a:pt x="407352" y="392449"/>
                    </a:cubicBezTo>
                    <a:cubicBezTo>
                      <a:pt x="412706" y="396972"/>
                      <a:pt x="419158" y="405333"/>
                      <a:pt x="419158" y="420548"/>
                    </a:cubicBezTo>
                    <a:lnTo>
                      <a:pt x="419158" y="459474"/>
                    </a:lnTo>
                    <a:cubicBezTo>
                      <a:pt x="419158" y="482227"/>
                      <a:pt x="404606" y="495934"/>
                      <a:pt x="380169" y="495934"/>
                    </a:cubicBezTo>
                    <a:cubicBezTo>
                      <a:pt x="355595" y="495934"/>
                      <a:pt x="341042" y="482227"/>
                      <a:pt x="341042" y="459474"/>
                    </a:cubicBezTo>
                    <a:lnTo>
                      <a:pt x="341042" y="420548"/>
                    </a:lnTo>
                    <a:cubicBezTo>
                      <a:pt x="341042" y="405333"/>
                      <a:pt x="347495" y="396835"/>
                      <a:pt x="352849" y="392449"/>
                    </a:cubicBezTo>
                    <a:cubicBezTo>
                      <a:pt x="359713" y="386966"/>
                      <a:pt x="368774" y="384088"/>
                      <a:pt x="380169" y="384088"/>
                    </a:cubicBezTo>
                    <a:close/>
                    <a:moveTo>
                      <a:pt x="223942" y="319665"/>
                    </a:moveTo>
                    <a:cubicBezTo>
                      <a:pt x="214469" y="319665"/>
                      <a:pt x="212547" y="323639"/>
                      <a:pt x="212547" y="330081"/>
                    </a:cubicBezTo>
                    <a:lnTo>
                      <a:pt x="212547" y="368870"/>
                    </a:lnTo>
                    <a:cubicBezTo>
                      <a:pt x="212547" y="375312"/>
                      <a:pt x="214469" y="379286"/>
                      <a:pt x="223942" y="379286"/>
                    </a:cubicBezTo>
                    <a:cubicBezTo>
                      <a:pt x="233689" y="379286"/>
                      <a:pt x="235611" y="375175"/>
                      <a:pt x="235611" y="368870"/>
                    </a:cubicBezTo>
                    <a:lnTo>
                      <a:pt x="235611" y="330081"/>
                    </a:lnTo>
                    <a:cubicBezTo>
                      <a:pt x="235611" y="323777"/>
                      <a:pt x="233689" y="319665"/>
                      <a:pt x="223942" y="319665"/>
                    </a:cubicBezTo>
                    <a:close/>
                    <a:moveTo>
                      <a:pt x="223942" y="293623"/>
                    </a:moveTo>
                    <a:cubicBezTo>
                      <a:pt x="248516" y="293623"/>
                      <a:pt x="263068" y="307192"/>
                      <a:pt x="263068" y="330081"/>
                    </a:cubicBezTo>
                    <a:lnTo>
                      <a:pt x="263068" y="368870"/>
                    </a:lnTo>
                    <a:cubicBezTo>
                      <a:pt x="263068" y="381205"/>
                      <a:pt x="259087" y="390662"/>
                      <a:pt x="251262" y="397104"/>
                    </a:cubicBezTo>
                    <a:cubicBezTo>
                      <a:pt x="244535" y="402587"/>
                      <a:pt x="235336" y="405328"/>
                      <a:pt x="223942" y="405328"/>
                    </a:cubicBezTo>
                    <a:cubicBezTo>
                      <a:pt x="199505" y="405328"/>
                      <a:pt x="184952" y="391759"/>
                      <a:pt x="184952" y="368870"/>
                    </a:cubicBezTo>
                    <a:lnTo>
                      <a:pt x="184952" y="330081"/>
                    </a:lnTo>
                    <a:cubicBezTo>
                      <a:pt x="184952" y="307192"/>
                      <a:pt x="199505" y="293623"/>
                      <a:pt x="223942" y="293623"/>
                    </a:cubicBezTo>
                    <a:close/>
                    <a:moveTo>
                      <a:pt x="351049" y="283885"/>
                    </a:moveTo>
                    <a:cubicBezTo>
                      <a:pt x="358050" y="283885"/>
                      <a:pt x="365599" y="289504"/>
                      <a:pt x="365599" y="298001"/>
                    </a:cubicBezTo>
                    <a:cubicBezTo>
                      <a:pt x="365599" y="300468"/>
                      <a:pt x="365050" y="302524"/>
                      <a:pt x="364089" y="304717"/>
                    </a:cubicBezTo>
                    <a:lnTo>
                      <a:pt x="266905" y="494261"/>
                    </a:lnTo>
                    <a:cubicBezTo>
                      <a:pt x="264571" y="499058"/>
                      <a:pt x="259767" y="502073"/>
                      <a:pt x="254276" y="502073"/>
                    </a:cubicBezTo>
                    <a:cubicBezTo>
                      <a:pt x="246727" y="502073"/>
                      <a:pt x="240275" y="495769"/>
                      <a:pt x="240275" y="488368"/>
                    </a:cubicBezTo>
                    <a:cubicBezTo>
                      <a:pt x="240275" y="486175"/>
                      <a:pt x="240824" y="484119"/>
                      <a:pt x="241785" y="482063"/>
                    </a:cubicBezTo>
                    <a:lnTo>
                      <a:pt x="339381" y="291012"/>
                    </a:lnTo>
                    <a:cubicBezTo>
                      <a:pt x="341440" y="286489"/>
                      <a:pt x="345833" y="283885"/>
                      <a:pt x="351049" y="283885"/>
                    </a:cubicBezTo>
                    <a:close/>
                    <a:moveTo>
                      <a:pt x="54919" y="237520"/>
                    </a:moveTo>
                    <a:lnTo>
                      <a:pt x="54919" y="548229"/>
                    </a:lnTo>
                    <a:lnTo>
                      <a:pt x="549191" y="548229"/>
                    </a:lnTo>
                    <a:lnTo>
                      <a:pt x="549191" y="237520"/>
                    </a:lnTo>
                    <a:close/>
                    <a:moveTo>
                      <a:pt x="140868" y="54823"/>
                    </a:moveTo>
                    <a:lnTo>
                      <a:pt x="73043" y="182697"/>
                    </a:lnTo>
                    <a:lnTo>
                      <a:pt x="531068" y="182697"/>
                    </a:lnTo>
                    <a:lnTo>
                      <a:pt x="463243" y="54823"/>
                    </a:lnTo>
                    <a:close/>
                    <a:moveTo>
                      <a:pt x="124392" y="0"/>
                    </a:moveTo>
                    <a:lnTo>
                      <a:pt x="479718" y="0"/>
                    </a:lnTo>
                    <a:cubicBezTo>
                      <a:pt x="489879" y="0"/>
                      <a:pt x="499215" y="5619"/>
                      <a:pt x="504020" y="14528"/>
                    </a:cubicBezTo>
                    <a:lnTo>
                      <a:pt x="600952" y="197363"/>
                    </a:lnTo>
                    <a:cubicBezTo>
                      <a:pt x="603012" y="201337"/>
                      <a:pt x="604110" y="205723"/>
                      <a:pt x="604110" y="210109"/>
                    </a:cubicBezTo>
                    <a:lnTo>
                      <a:pt x="604110" y="575641"/>
                    </a:lnTo>
                    <a:cubicBezTo>
                      <a:pt x="604110" y="590717"/>
                      <a:pt x="591753" y="603052"/>
                      <a:pt x="576651" y="603052"/>
                    </a:cubicBezTo>
                    <a:lnTo>
                      <a:pt x="27460" y="603052"/>
                    </a:lnTo>
                    <a:cubicBezTo>
                      <a:pt x="12357" y="603052"/>
                      <a:pt x="0" y="590717"/>
                      <a:pt x="0" y="575641"/>
                    </a:cubicBezTo>
                    <a:lnTo>
                      <a:pt x="0" y="210109"/>
                    </a:lnTo>
                    <a:cubicBezTo>
                      <a:pt x="0" y="205723"/>
                      <a:pt x="1099" y="201337"/>
                      <a:pt x="3158" y="197363"/>
                    </a:cubicBezTo>
                    <a:lnTo>
                      <a:pt x="100090" y="14665"/>
                    </a:lnTo>
                    <a:cubicBezTo>
                      <a:pt x="104896" y="5619"/>
                      <a:pt x="114232" y="0"/>
                      <a:pt x="124392" y="0"/>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15" name="íSḷídè"/>
            <p:cNvGrpSpPr/>
            <p:nvPr/>
          </p:nvGrpSpPr>
          <p:grpSpPr>
            <a:xfrm>
              <a:off x="3564709" y="1793937"/>
              <a:ext cx="753848" cy="753848"/>
              <a:chOff x="1669994" y="1793498"/>
              <a:chExt cx="964442" cy="964442"/>
            </a:xfrm>
          </p:grpSpPr>
          <p:sp>
            <p:nvSpPr>
              <p:cNvPr id="116" name="í$ļîḓè"/>
              <p:cNvSpPr/>
              <p:nvPr/>
            </p:nvSpPr>
            <p:spPr>
              <a:xfrm rot="18900000">
                <a:off x="1669994" y="1793498"/>
                <a:ext cx="964442" cy="964442"/>
              </a:xfrm>
              <a:prstGeom prst="teardrop">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7" name="íş1íḑè"/>
              <p:cNvSpPr/>
              <p:nvPr/>
            </p:nvSpPr>
            <p:spPr>
              <a:xfrm>
                <a:off x="1945368" y="2069234"/>
                <a:ext cx="413694" cy="412970"/>
              </a:xfrm>
              <a:custGeom>
                <a:avLst/>
                <a:gdLst>
                  <a:gd name="connsiteX0" fmla="*/ 380169 w 604110"/>
                  <a:gd name="connsiteY0" fmla="*/ 410268 h 603052"/>
                  <a:gd name="connsiteX1" fmla="*/ 371245 w 604110"/>
                  <a:gd name="connsiteY1" fmla="*/ 412598 h 603052"/>
                  <a:gd name="connsiteX2" fmla="*/ 368774 w 604110"/>
                  <a:gd name="connsiteY2" fmla="*/ 420548 h 603052"/>
                  <a:gd name="connsiteX3" fmla="*/ 368774 w 604110"/>
                  <a:gd name="connsiteY3" fmla="*/ 459474 h 603052"/>
                  <a:gd name="connsiteX4" fmla="*/ 380169 w 604110"/>
                  <a:gd name="connsiteY4" fmla="*/ 469754 h 603052"/>
                  <a:gd name="connsiteX5" fmla="*/ 389093 w 604110"/>
                  <a:gd name="connsiteY5" fmla="*/ 467287 h 603052"/>
                  <a:gd name="connsiteX6" fmla="*/ 391701 w 604110"/>
                  <a:gd name="connsiteY6" fmla="*/ 459474 h 603052"/>
                  <a:gd name="connsiteX7" fmla="*/ 391701 w 604110"/>
                  <a:gd name="connsiteY7" fmla="*/ 420548 h 603052"/>
                  <a:gd name="connsiteX8" fmla="*/ 380169 w 604110"/>
                  <a:gd name="connsiteY8" fmla="*/ 410268 h 603052"/>
                  <a:gd name="connsiteX9" fmla="*/ 380169 w 604110"/>
                  <a:gd name="connsiteY9" fmla="*/ 384088 h 603052"/>
                  <a:gd name="connsiteX10" fmla="*/ 407352 w 604110"/>
                  <a:gd name="connsiteY10" fmla="*/ 392449 h 603052"/>
                  <a:gd name="connsiteX11" fmla="*/ 419158 w 604110"/>
                  <a:gd name="connsiteY11" fmla="*/ 420548 h 603052"/>
                  <a:gd name="connsiteX12" fmla="*/ 419158 w 604110"/>
                  <a:gd name="connsiteY12" fmla="*/ 459474 h 603052"/>
                  <a:gd name="connsiteX13" fmla="*/ 380169 w 604110"/>
                  <a:gd name="connsiteY13" fmla="*/ 495934 h 603052"/>
                  <a:gd name="connsiteX14" fmla="*/ 341042 w 604110"/>
                  <a:gd name="connsiteY14" fmla="*/ 459474 h 603052"/>
                  <a:gd name="connsiteX15" fmla="*/ 341042 w 604110"/>
                  <a:gd name="connsiteY15" fmla="*/ 420548 h 603052"/>
                  <a:gd name="connsiteX16" fmla="*/ 352849 w 604110"/>
                  <a:gd name="connsiteY16" fmla="*/ 392449 h 603052"/>
                  <a:gd name="connsiteX17" fmla="*/ 380169 w 604110"/>
                  <a:gd name="connsiteY17" fmla="*/ 384088 h 603052"/>
                  <a:gd name="connsiteX18" fmla="*/ 223942 w 604110"/>
                  <a:gd name="connsiteY18" fmla="*/ 319665 h 603052"/>
                  <a:gd name="connsiteX19" fmla="*/ 212547 w 604110"/>
                  <a:gd name="connsiteY19" fmla="*/ 330081 h 603052"/>
                  <a:gd name="connsiteX20" fmla="*/ 212547 w 604110"/>
                  <a:gd name="connsiteY20" fmla="*/ 368870 h 603052"/>
                  <a:gd name="connsiteX21" fmla="*/ 223942 w 604110"/>
                  <a:gd name="connsiteY21" fmla="*/ 379286 h 603052"/>
                  <a:gd name="connsiteX22" fmla="*/ 235611 w 604110"/>
                  <a:gd name="connsiteY22" fmla="*/ 368870 h 603052"/>
                  <a:gd name="connsiteX23" fmla="*/ 235611 w 604110"/>
                  <a:gd name="connsiteY23" fmla="*/ 330081 h 603052"/>
                  <a:gd name="connsiteX24" fmla="*/ 223942 w 604110"/>
                  <a:gd name="connsiteY24" fmla="*/ 319665 h 603052"/>
                  <a:gd name="connsiteX25" fmla="*/ 223942 w 604110"/>
                  <a:gd name="connsiteY25" fmla="*/ 293623 h 603052"/>
                  <a:gd name="connsiteX26" fmla="*/ 263068 w 604110"/>
                  <a:gd name="connsiteY26" fmla="*/ 330081 h 603052"/>
                  <a:gd name="connsiteX27" fmla="*/ 263068 w 604110"/>
                  <a:gd name="connsiteY27" fmla="*/ 368870 h 603052"/>
                  <a:gd name="connsiteX28" fmla="*/ 251262 w 604110"/>
                  <a:gd name="connsiteY28" fmla="*/ 397104 h 603052"/>
                  <a:gd name="connsiteX29" fmla="*/ 223942 w 604110"/>
                  <a:gd name="connsiteY29" fmla="*/ 405328 h 603052"/>
                  <a:gd name="connsiteX30" fmla="*/ 184952 w 604110"/>
                  <a:gd name="connsiteY30" fmla="*/ 368870 h 603052"/>
                  <a:gd name="connsiteX31" fmla="*/ 184952 w 604110"/>
                  <a:gd name="connsiteY31" fmla="*/ 330081 h 603052"/>
                  <a:gd name="connsiteX32" fmla="*/ 223942 w 604110"/>
                  <a:gd name="connsiteY32" fmla="*/ 293623 h 603052"/>
                  <a:gd name="connsiteX33" fmla="*/ 351049 w 604110"/>
                  <a:gd name="connsiteY33" fmla="*/ 283885 h 603052"/>
                  <a:gd name="connsiteX34" fmla="*/ 365599 w 604110"/>
                  <a:gd name="connsiteY34" fmla="*/ 298001 h 603052"/>
                  <a:gd name="connsiteX35" fmla="*/ 364089 w 604110"/>
                  <a:gd name="connsiteY35" fmla="*/ 304717 h 603052"/>
                  <a:gd name="connsiteX36" fmla="*/ 266905 w 604110"/>
                  <a:gd name="connsiteY36" fmla="*/ 494261 h 603052"/>
                  <a:gd name="connsiteX37" fmla="*/ 254276 w 604110"/>
                  <a:gd name="connsiteY37" fmla="*/ 502073 h 603052"/>
                  <a:gd name="connsiteX38" fmla="*/ 240275 w 604110"/>
                  <a:gd name="connsiteY38" fmla="*/ 488368 h 603052"/>
                  <a:gd name="connsiteX39" fmla="*/ 241785 w 604110"/>
                  <a:gd name="connsiteY39" fmla="*/ 482063 h 603052"/>
                  <a:gd name="connsiteX40" fmla="*/ 339381 w 604110"/>
                  <a:gd name="connsiteY40" fmla="*/ 291012 h 603052"/>
                  <a:gd name="connsiteX41" fmla="*/ 351049 w 604110"/>
                  <a:gd name="connsiteY41" fmla="*/ 283885 h 603052"/>
                  <a:gd name="connsiteX42" fmla="*/ 54919 w 604110"/>
                  <a:gd name="connsiteY42" fmla="*/ 237520 h 603052"/>
                  <a:gd name="connsiteX43" fmla="*/ 54919 w 604110"/>
                  <a:gd name="connsiteY43" fmla="*/ 548229 h 603052"/>
                  <a:gd name="connsiteX44" fmla="*/ 549191 w 604110"/>
                  <a:gd name="connsiteY44" fmla="*/ 548229 h 603052"/>
                  <a:gd name="connsiteX45" fmla="*/ 549191 w 604110"/>
                  <a:gd name="connsiteY45" fmla="*/ 237520 h 603052"/>
                  <a:gd name="connsiteX46" fmla="*/ 140868 w 604110"/>
                  <a:gd name="connsiteY46" fmla="*/ 54823 h 603052"/>
                  <a:gd name="connsiteX47" fmla="*/ 73043 w 604110"/>
                  <a:gd name="connsiteY47" fmla="*/ 182697 h 603052"/>
                  <a:gd name="connsiteX48" fmla="*/ 531068 w 604110"/>
                  <a:gd name="connsiteY48" fmla="*/ 182697 h 603052"/>
                  <a:gd name="connsiteX49" fmla="*/ 463243 w 604110"/>
                  <a:gd name="connsiteY49" fmla="*/ 54823 h 603052"/>
                  <a:gd name="connsiteX50" fmla="*/ 124392 w 604110"/>
                  <a:gd name="connsiteY50" fmla="*/ 0 h 603052"/>
                  <a:gd name="connsiteX51" fmla="*/ 479718 w 604110"/>
                  <a:gd name="connsiteY51" fmla="*/ 0 h 603052"/>
                  <a:gd name="connsiteX52" fmla="*/ 504020 w 604110"/>
                  <a:gd name="connsiteY52" fmla="*/ 14528 h 603052"/>
                  <a:gd name="connsiteX53" fmla="*/ 600952 w 604110"/>
                  <a:gd name="connsiteY53" fmla="*/ 197363 h 603052"/>
                  <a:gd name="connsiteX54" fmla="*/ 604110 w 604110"/>
                  <a:gd name="connsiteY54" fmla="*/ 210109 h 603052"/>
                  <a:gd name="connsiteX55" fmla="*/ 604110 w 604110"/>
                  <a:gd name="connsiteY55" fmla="*/ 575641 h 603052"/>
                  <a:gd name="connsiteX56" fmla="*/ 576651 w 604110"/>
                  <a:gd name="connsiteY56" fmla="*/ 603052 h 603052"/>
                  <a:gd name="connsiteX57" fmla="*/ 27460 w 604110"/>
                  <a:gd name="connsiteY57" fmla="*/ 603052 h 603052"/>
                  <a:gd name="connsiteX58" fmla="*/ 0 w 604110"/>
                  <a:gd name="connsiteY58" fmla="*/ 575641 h 603052"/>
                  <a:gd name="connsiteX59" fmla="*/ 0 w 604110"/>
                  <a:gd name="connsiteY59" fmla="*/ 210109 h 603052"/>
                  <a:gd name="connsiteX60" fmla="*/ 3158 w 604110"/>
                  <a:gd name="connsiteY60" fmla="*/ 197363 h 603052"/>
                  <a:gd name="connsiteX61" fmla="*/ 100090 w 604110"/>
                  <a:gd name="connsiteY61" fmla="*/ 14665 h 603052"/>
                  <a:gd name="connsiteX62" fmla="*/ 124392 w 604110"/>
                  <a:gd name="connsiteY62"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110" h="603052">
                    <a:moveTo>
                      <a:pt x="380169" y="410268"/>
                    </a:moveTo>
                    <a:cubicBezTo>
                      <a:pt x="377286" y="410268"/>
                      <a:pt x="373442" y="410679"/>
                      <a:pt x="371245" y="412598"/>
                    </a:cubicBezTo>
                    <a:cubicBezTo>
                      <a:pt x="369598" y="414243"/>
                      <a:pt x="368774" y="416847"/>
                      <a:pt x="368774" y="420548"/>
                    </a:cubicBezTo>
                    <a:lnTo>
                      <a:pt x="368774" y="459474"/>
                    </a:lnTo>
                    <a:cubicBezTo>
                      <a:pt x="368774" y="465779"/>
                      <a:pt x="370696" y="469754"/>
                      <a:pt x="380169" y="469754"/>
                    </a:cubicBezTo>
                    <a:cubicBezTo>
                      <a:pt x="382915" y="469754"/>
                      <a:pt x="386896" y="469343"/>
                      <a:pt x="389093" y="467287"/>
                    </a:cubicBezTo>
                    <a:cubicBezTo>
                      <a:pt x="390877" y="465779"/>
                      <a:pt x="391701" y="463175"/>
                      <a:pt x="391701" y="459474"/>
                    </a:cubicBezTo>
                    <a:lnTo>
                      <a:pt x="391701" y="420548"/>
                    </a:lnTo>
                    <a:cubicBezTo>
                      <a:pt x="391701" y="414380"/>
                      <a:pt x="389779" y="410268"/>
                      <a:pt x="380169" y="410268"/>
                    </a:cubicBezTo>
                    <a:close/>
                    <a:moveTo>
                      <a:pt x="380169" y="384088"/>
                    </a:moveTo>
                    <a:cubicBezTo>
                      <a:pt x="391426" y="384088"/>
                      <a:pt x="400625" y="386966"/>
                      <a:pt x="407352" y="392449"/>
                    </a:cubicBezTo>
                    <a:cubicBezTo>
                      <a:pt x="412706" y="396972"/>
                      <a:pt x="419158" y="405333"/>
                      <a:pt x="419158" y="420548"/>
                    </a:cubicBezTo>
                    <a:lnTo>
                      <a:pt x="419158" y="459474"/>
                    </a:lnTo>
                    <a:cubicBezTo>
                      <a:pt x="419158" y="482227"/>
                      <a:pt x="404606" y="495934"/>
                      <a:pt x="380169" y="495934"/>
                    </a:cubicBezTo>
                    <a:cubicBezTo>
                      <a:pt x="355595" y="495934"/>
                      <a:pt x="341042" y="482227"/>
                      <a:pt x="341042" y="459474"/>
                    </a:cubicBezTo>
                    <a:lnTo>
                      <a:pt x="341042" y="420548"/>
                    </a:lnTo>
                    <a:cubicBezTo>
                      <a:pt x="341042" y="405333"/>
                      <a:pt x="347495" y="396835"/>
                      <a:pt x="352849" y="392449"/>
                    </a:cubicBezTo>
                    <a:cubicBezTo>
                      <a:pt x="359713" y="386966"/>
                      <a:pt x="368774" y="384088"/>
                      <a:pt x="380169" y="384088"/>
                    </a:cubicBezTo>
                    <a:close/>
                    <a:moveTo>
                      <a:pt x="223942" y="319665"/>
                    </a:moveTo>
                    <a:cubicBezTo>
                      <a:pt x="214469" y="319665"/>
                      <a:pt x="212547" y="323639"/>
                      <a:pt x="212547" y="330081"/>
                    </a:cubicBezTo>
                    <a:lnTo>
                      <a:pt x="212547" y="368870"/>
                    </a:lnTo>
                    <a:cubicBezTo>
                      <a:pt x="212547" y="375312"/>
                      <a:pt x="214469" y="379286"/>
                      <a:pt x="223942" y="379286"/>
                    </a:cubicBezTo>
                    <a:cubicBezTo>
                      <a:pt x="233689" y="379286"/>
                      <a:pt x="235611" y="375175"/>
                      <a:pt x="235611" y="368870"/>
                    </a:cubicBezTo>
                    <a:lnTo>
                      <a:pt x="235611" y="330081"/>
                    </a:lnTo>
                    <a:cubicBezTo>
                      <a:pt x="235611" y="323777"/>
                      <a:pt x="233689" y="319665"/>
                      <a:pt x="223942" y="319665"/>
                    </a:cubicBezTo>
                    <a:close/>
                    <a:moveTo>
                      <a:pt x="223942" y="293623"/>
                    </a:moveTo>
                    <a:cubicBezTo>
                      <a:pt x="248516" y="293623"/>
                      <a:pt x="263068" y="307192"/>
                      <a:pt x="263068" y="330081"/>
                    </a:cubicBezTo>
                    <a:lnTo>
                      <a:pt x="263068" y="368870"/>
                    </a:lnTo>
                    <a:cubicBezTo>
                      <a:pt x="263068" y="381205"/>
                      <a:pt x="259087" y="390662"/>
                      <a:pt x="251262" y="397104"/>
                    </a:cubicBezTo>
                    <a:cubicBezTo>
                      <a:pt x="244535" y="402587"/>
                      <a:pt x="235336" y="405328"/>
                      <a:pt x="223942" y="405328"/>
                    </a:cubicBezTo>
                    <a:cubicBezTo>
                      <a:pt x="199505" y="405328"/>
                      <a:pt x="184952" y="391759"/>
                      <a:pt x="184952" y="368870"/>
                    </a:cubicBezTo>
                    <a:lnTo>
                      <a:pt x="184952" y="330081"/>
                    </a:lnTo>
                    <a:cubicBezTo>
                      <a:pt x="184952" y="307192"/>
                      <a:pt x="199505" y="293623"/>
                      <a:pt x="223942" y="293623"/>
                    </a:cubicBezTo>
                    <a:close/>
                    <a:moveTo>
                      <a:pt x="351049" y="283885"/>
                    </a:moveTo>
                    <a:cubicBezTo>
                      <a:pt x="358050" y="283885"/>
                      <a:pt x="365599" y="289504"/>
                      <a:pt x="365599" y="298001"/>
                    </a:cubicBezTo>
                    <a:cubicBezTo>
                      <a:pt x="365599" y="300468"/>
                      <a:pt x="365050" y="302524"/>
                      <a:pt x="364089" y="304717"/>
                    </a:cubicBezTo>
                    <a:lnTo>
                      <a:pt x="266905" y="494261"/>
                    </a:lnTo>
                    <a:cubicBezTo>
                      <a:pt x="264571" y="499058"/>
                      <a:pt x="259767" y="502073"/>
                      <a:pt x="254276" y="502073"/>
                    </a:cubicBezTo>
                    <a:cubicBezTo>
                      <a:pt x="246727" y="502073"/>
                      <a:pt x="240275" y="495769"/>
                      <a:pt x="240275" y="488368"/>
                    </a:cubicBezTo>
                    <a:cubicBezTo>
                      <a:pt x="240275" y="486175"/>
                      <a:pt x="240824" y="484119"/>
                      <a:pt x="241785" y="482063"/>
                    </a:cubicBezTo>
                    <a:lnTo>
                      <a:pt x="339381" y="291012"/>
                    </a:lnTo>
                    <a:cubicBezTo>
                      <a:pt x="341440" y="286489"/>
                      <a:pt x="345833" y="283885"/>
                      <a:pt x="351049" y="283885"/>
                    </a:cubicBezTo>
                    <a:close/>
                    <a:moveTo>
                      <a:pt x="54919" y="237520"/>
                    </a:moveTo>
                    <a:lnTo>
                      <a:pt x="54919" y="548229"/>
                    </a:lnTo>
                    <a:lnTo>
                      <a:pt x="549191" y="548229"/>
                    </a:lnTo>
                    <a:lnTo>
                      <a:pt x="549191" y="237520"/>
                    </a:lnTo>
                    <a:close/>
                    <a:moveTo>
                      <a:pt x="140868" y="54823"/>
                    </a:moveTo>
                    <a:lnTo>
                      <a:pt x="73043" y="182697"/>
                    </a:lnTo>
                    <a:lnTo>
                      <a:pt x="531068" y="182697"/>
                    </a:lnTo>
                    <a:lnTo>
                      <a:pt x="463243" y="54823"/>
                    </a:lnTo>
                    <a:close/>
                    <a:moveTo>
                      <a:pt x="124392" y="0"/>
                    </a:moveTo>
                    <a:lnTo>
                      <a:pt x="479718" y="0"/>
                    </a:lnTo>
                    <a:cubicBezTo>
                      <a:pt x="489879" y="0"/>
                      <a:pt x="499215" y="5619"/>
                      <a:pt x="504020" y="14528"/>
                    </a:cubicBezTo>
                    <a:lnTo>
                      <a:pt x="600952" y="197363"/>
                    </a:lnTo>
                    <a:cubicBezTo>
                      <a:pt x="603012" y="201337"/>
                      <a:pt x="604110" y="205723"/>
                      <a:pt x="604110" y="210109"/>
                    </a:cubicBezTo>
                    <a:lnTo>
                      <a:pt x="604110" y="575641"/>
                    </a:lnTo>
                    <a:cubicBezTo>
                      <a:pt x="604110" y="590717"/>
                      <a:pt x="591753" y="603052"/>
                      <a:pt x="576651" y="603052"/>
                    </a:cubicBezTo>
                    <a:lnTo>
                      <a:pt x="27460" y="603052"/>
                    </a:lnTo>
                    <a:cubicBezTo>
                      <a:pt x="12357" y="603052"/>
                      <a:pt x="0" y="590717"/>
                      <a:pt x="0" y="575641"/>
                    </a:cubicBezTo>
                    <a:lnTo>
                      <a:pt x="0" y="210109"/>
                    </a:lnTo>
                    <a:cubicBezTo>
                      <a:pt x="0" y="205723"/>
                      <a:pt x="1099" y="201337"/>
                      <a:pt x="3158" y="197363"/>
                    </a:cubicBezTo>
                    <a:lnTo>
                      <a:pt x="100090" y="14665"/>
                    </a:lnTo>
                    <a:cubicBezTo>
                      <a:pt x="104896" y="5619"/>
                      <a:pt x="114232" y="0"/>
                      <a:pt x="124392" y="0"/>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18" name="îS1îḍê"/>
            <p:cNvGrpSpPr/>
            <p:nvPr/>
          </p:nvGrpSpPr>
          <p:grpSpPr>
            <a:xfrm>
              <a:off x="5781628" y="1650516"/>
              <a:ext cx="753848" cy="753848"/>
              <a:chOff x="1669994" y="1793498"/>
              <a:chExt cx="964442" cy="964442"/>
            </a:xfrm>
          </p:grpSpPr>
          <p:sp>
            <p:nvSpPr>
              <p:cNvPr id="119" name="îṡļiḑe"/>
              <p:cNvSpPr/>
              <p:nvPr/>
            </p:nvSpPr>
            <p:spPr>
              <a:xfrm rot="18900000">
                <a:off x="1669994" y="1793498"/>
                <a:ext cx="964442" cy="964442"/>
              </a:xfrm>
              <a:prstGeom prst="teardrop">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0" name="îś1îďè"/>
              <p:cNvSpPr/>
              <p:nvPr/>
            </p:nvSpPr>
            <p:spPr>
              <a:xfrm>
                <a:off x="1945368" y="2069234"/>
                <a:ext cx="413694" cy="412970"/>
              </a:xfrm>
              <a:custGeom>
                <a:avLst/>
                <a:gdLst>
                  <a:gd name="connsiteX0" fmla="*/ 380169 w 604110"/>
                  <a:gd name="connsiteY0" fmla="*/ 410268 h 603052"/>
                  <a:gd name="connsiteX1" fmla="*/ 371245 w 604110"/>
                  <a:gd name="connsiteY1" fmla="*/ 412598 h 603052"/>
                  <a:gd name="connsiteX2" fmla="*/ 368774 w 604110"/>
                  <a:gd name="connsiteY2" fmla="*/ 420548 h 603052"/>
                  <a:gd name="connsiteX3" fmla="*/ 368774 w 604110"/>
                  <a:gd name="connsiteY3" fmla="*/ 459474 h 603052"/>
                  <a:gd name="connsiteX4" fmla="*/ 380169 w 604110"/>
                  <a:gd name="connsiteY4" fmla="*/ 469754 h 603052"/>
                  <a:gd name="connsiteX5" fmla="*/ 389093 w 604110"/>
                  <a:gd name="connsiteY5" fmla="*/ 467287 h 603052"/>
                  <a:gd name="connsiteX6" fmla="*/ 391701 w 604110"/>
                  <a:gd name="connsiteY6" fmla="*/ 459474 h 603052"/>
                  <a:gd name="connsiteX7" fmla="*/ 391701 w 604110"/>
                  <a:gd name="connsiteY7" fmla="*/ 420548 h 603052"/>
                  <a:gd name="connsiteX8" fmla="*/ 380169 w 604110"/>
                  <a:gd name="connsiteY8" fmla="*/ 410268 h 603052"/>
                  <a:gd name="connsiteX9" fmla="*/ 380169 w 604110"/>
                  <a:gd name="connsiteY9" fmla="*/ 384088 h 603052"/>
                  <a:gd name="connsiteX10" fmla="*/ 407352 w 604110"/>
                  <a:gd name="connsiteY10" fmla="*/ 392449 h 603052"/>
                  <a:gd name="connsiteX11" fmla="*/ 419158 w 604110"/>
                  <a:gd name="connsiteY11" fmla="*/ 420548 h 603052"/>
                  <a:gd name="connsiteX12" fmla="*/ 419158 w 604110"/>
                  <a:gd name="connsiteY12" fmla="*/ 459474 h 603052"/>
                  <a:gd name="connsiteX13" fmla="*/ 380169 w 604110"/>
                  <a:gd name="connsiteY13" fmla="*/ 495934 h 603052"/>
                  <a:gd name="connsiteX14" fmla="*/ 341042 w 604110"/>
                  <a:gd name="connsiteY14" fmla="*/ 459474 h 603052"/>
                  <a:gd name="connsiteX15" fmla="*/ 341042 w 604110"/>
                  <a:gd name="connsiteY15" fmla="*/ 420548 h 603052"/>
                  <a:gd name="connsiteX16" fmla="*/ 352849 w 604110"/>
                  <a:gd name="connsiteY16" fmla="*/ 392449 h 603052"/>
                  <a:gd name="connsiteX17" fmla="*/ 380169 w 604110"/>
                  <a:gd name="connsiteY17" fmla="*/ 384088 h 603052"/>
                  <a:gd name="connsiteX18" fmla="*/ 223942 w 604110"/>
                  <a:gd name="connsiteY18" fmla="*/ 319665 h 603052"/>
                  <a:gd name="connsiteX19" fmla="*/ 212547 w 604110"/>
                  <a:gd name="connsiteY19" fmla="*/ 330081 h 603052"/>
                  <a:gd name="connsiteX20" fmla="*/ 212547 w 604110"/>
                  <a:gd name="connsiteY20" fmla="*/ 368870 h 603052"/>
                  <a:gd name="connsiteX21" fmla="*/ 223942 w 604110"/>
                  <a:gd name="connsiteY21" fmla="*/ 379286 h 603052"/>
                  <a:gd name="connsiteX22" fmla="*/ 235611 w 604110"/>
                  <a:gd name="connsiteY22" fmla="*/ 368870 h 603052"/>
                  <a:gd name="connsiteX23" fmla="*/ 235611 w 604110"/>
                  <a:gd name="connsiteY23" fmla="*/ 330081 h 603052"/>
                  <a:gd name="connsiteX24" fmla="*/ 223942 w 604110"/>
                  <a:gd name="connsiteY24" fmla="*/ 319665 h 603052"/>
                  <a:gd name="connsiteX25" fmla="*/ 223942 w 604110"/>
                  <a:gd name="connsiteY25" fmla="*/ 293623 h 603052"/>
                  <a:gd name="connsiteX26" fmla="*/ 263068 w 604110"/>
                  <a:gd name="connsiteY26" fmla="*/ 330081 h 603052"/>
                  <a:gd name="connsiteX27" fmla="*/ 263068 w 604110"/>
                  <a:gd name="connsiteY27" fmla="*/ 368870 h 603052"/>
                  <a:gd name="connsiteX28" fmla="*/ 251262 w 604110"/>
                  <a:gd name="connsiteY28" fmla="*/ 397104 h 603052"/>
                  <a:gd name="connsiteX29" fmla="*/ 223942 w 604110"/>
                  <a:gd name="connsiteY29" fmla="*/ 405328 h 603052"/>
                  <a:gd name="connsiteX30" fmla="*/ 184952 w 604110"/>
                  <a:gd name="connsiteY30" fmla="*/ 368870 h 603052"/>
                  <a:gd name="connsiteX31" fmla="*/ 184952 w 604110"/>
                  <a:gd name="connsiteY31" fmla="*/ 330081 h 603052"/>
                  <a:gd name="connsiteX32" fmla="*/ 223942 w 604110"/>
                  <a:gd name="connsiteY32" fmla="*/ 293623 h 603052"/>
                  <a:gd name="connsiteX33" fmla="*/ 351049 w 604110"/>
                  <a:gd name="connsiteY33" fmla="*/ 283885 h 603052"/>
                  <a:gd name="connsiteX34" fmla="*/ 365599 w 604110"/>
                  <a:gd name="connsiteY34" fmla="*/ 298001 h 603052"/>
                  <a:gd name="connsiteX35" fmla="*/ 364089 w 604110"/>
                  <a:gd name="connsiteY35" fmla="*/ 304717 h 603052"/>
                  <a:gd name="connsiteX36" fmla="*/ 266905 w 604110"/>
                  <a:gd name="connsiteY36" fmla="*/ 494261 h 603052"/>
                  <a:gd name="connsiteX37" fmla="*/ 254276 w 604110"/>
                  <a:gd name="connsiteY37" fmla="*/ 502073 h 603052"/>
                  <a:gd name="connsiteX38" fmla="*/ 240275 w 604110"/>
                  <a:gd name="connsiteY38" fmla="*/ 488368 h 603052"/>
                  <a:gd name="connsiteX39" fmla="*/ 241785 w 604110"/>
                  <a:gd name="connsiteY39" fmla="*/ 482063 h 603052"/>
                  <a:gd name="connsiteX40" fmla="*/ 339381 w 604110"/>
                  <a:gd name="connsiteY40" fmla="*/ 291012 h 603052"/>
                  <a:gd name="connsiteX41" fmla="*/ 351049 w 604110"/>
                  <a:gd name="connsiteY41" fmla="*/ 283885 h 603052"/>
                  <a:gd name="connsiteX42" fmla="*/ 54919 w 604110"/>
                  <a:gd name="connsiteY42" fmla="*/ 237520 h 603052"/>
                  <a:gd name="connsiteX43" fmla="*/ 54919 w 604110"/>
                  <a:gd name="connsiteY43" fmla="*/ 548229 h 603052"/>
                  <a:gd name="connsiteX44" fmla="*/ 549191 w 604110"/>
                  <a:gd name="connsiteY44" fmla="*/ 548229 h 603052"/>
                  <a:gd name="connsiteX45" fmla="*/ 549191 w 604110"/>
                  <a:gd name="connsiteY45" fmla="*/ 237520 h 603052"/>
                  <a:gd name="connsiteX46" fmla="*/ 140868 w 604110"/>
                  <a:gd name="connsiteY46" fmla="*/ 54823 h 603052"/>
                  <a:gd name="connsiteX47" fmla="*/ 73043 w 604110"/>
                  <a:gd name="connsiteY47" fmla="*/ 182697 h 603052"/>
                  <a:gd name="connsiteX48" fmla="*/ 531068 w 604110"/>
                  <a:gd name="connsiteY48" fmla="*/ 182697 h 603052"/>
                  <a:gd name="connsiteX49" fmla="*/ 463243 w 604110"/>
                  <a:gd name="connsiteY49" fmla="*/ 54823 h 603052"/>
                  <a:gd name="connsiteX50" fmla="*/ 124392 w 604110"/>
                  <a:gd name="connsiteY50" fmla="*/ 0 h 603052"/>
                  <a:gd name="connsiteX51" fmla="*/ 479718 w 604110"/>
                  <a:gd name="connsiteY51" fmla="*/ 0 h 603052"/>
                  <a:gd name="connsiteX52" fmla="*/ 504020 w 604110"/>
                  <a:gd name="connsiteY52" fmla="*/ 14528 h 603052"/>
                  <a:gd name="connsiteX53" fmla="*/ 600952 w 604110"/>
                  <a:gd name="connsiteY53" fmla="*/ 197363 h 603052"/>
                  <a:gd name="connsiteX54" fmla="*/ 604110 w 604110"/>
                  <a:gd name="connsiteY54" fmla="*/ 210109 h 603052"/>
                  <a:gd name="connsiteX55" fmla="*/ 604110 w 604110"/>
                  <a:gd name="connsiteY55" fmla="*/ 575641 h 603052"/>
                  <a:gd name="connsiteX56" fmla="*/ 576651 w 604110"/>
                  <a:gd name="connsiteY56" fmla="*/ 603052 h 603052"/>
                  <a:gd name="connsiteX57" fmla="*/ 27460 w 604110"/>
                  <a:gd name="connsiteY57" fmla="*/ 603052 h 603052"/>
                  <a:gd name="connsiteX58" fmla="*/ 0 w 604110"/>
                  <a:gd name="connsiteY58" fmla="*/ 575641 h 603052"/>
                  <a:gd name="connsiteX59" fmla="*/ 0 w 604110"/>
                  <a:gd name="connsiteY59" fmla="*/ 210109 h 603052"/>
                  <a:gd name="connsiteX60" fmla="*/ 3158 w 604110"/>
                  <a:gd name="connsiteY60" fmla="*/ 197363 h 603052"/>
                  <a:gd name="connsiteX61" fmla="*/ 100090 w 604110"/>
                  <a:gd name="connsiteY61" fmla="*/ 14665 h 603052"/>
                  <a:gd name="connsiteX62" fmla="*/ 124392 w 604110"/>
                  <a:gd name="connsiteY62"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110" h="603052">
                    <a:moveTo>
                      <a:pt x="380169" y="410268"/>
                    </a:moveTo>
                    <a:cubicBezTo>
                      <a:pt x="377286" y="410268"/>
                      <a:pt x="373442" y="410679"/>
                      <a:pt x="371245" y="412598"/>
                    </a:cubicBezTo>
                    <a:cubicBezTo>
                      <a:pt x="369598" y="414243"/>
                      <a:pt x="368774" y="416847"/>
                      <a:pt x="368774" y="420548"/>
                    </a:cubicBezTo>
                    <a:lnTo>
                      <a:pt x="368774" y="459474"/>
                    </a:lnTo>
                    <a:cubicBezTo>
                      <a:pt x="368774" y="465779"/>
                      <a:pt x="370696" y="469754"/>
                      <a:pt x="380169" y="469754"/>
                    </a:cubicBezTo>
                    <a:cubicBezTo>
                      <a:pt x="382915" y="469754"/>
                      <a:pt x="386896" y="469343"/>
                      <a:pt x="389093" y="467287"/>
                    </a:cubicBezTo>
                    <a:cubicBezTo>
                      <a:pt x="390877" y="465779"/>
                      <a:pt x="391701" y="463175"/>
                      <a:pt x="391701" y="459474"/>
                    </a:cubicBezTo>
                    <a:lnTo>
                      <a:pt x="391701" y="420548"/>
                    </a:lnTo>
                    <a:cubicBezTo>
                      <a:pt x="391701" y="414380"/>
                      <a:pt x="389779" y="410268"/>
                      <a:pt x="380169" y="410268"/>
                    </a:cubicBezTo>
                    <a:close/>
                    <a:moveTo>
                      <a:pt x="380169" y="384088"/>
                    </a:moveTo>
                    <a:cubicBezTo>
                      <a:pt x="391426" y="384088"/>
                      <a:pt x="400625" y="386966"/>
                      <a:pt x="407352" y="392449"/>
                    </a:cubicBezTo>
                    <a:cubicBezTo>
                      <a:pt x="412706" y="396972"/>
                      <a:pt x="419158" y="405333"/>
                      <a:pt x="419158" y="420548"/>
                    </a:cubicBezTo>
                    <a:lnTo>
                      <a:pt x="419158" y="459474"/>
                    </a:lnTo>
                    <a:cubicBezTo>
                      <a:pt x="419158" y="482227"/>
                      <a:pt x="404606" y="495934"/>
                      <a:pt x="380169" y="495934"/>
                    </a:cubicBezTo>
                    <a:cubicBezTo>
                      <a:pt x="355595" y="495934"/>
                      <a:pt x="341042" y="482227"/>
                      <a:pt x="341042" y="459474"/>
                    </a:cubicBezTo>
                    <a:lnTo>
                      <a:pt x="341042" y="420548"/>
                    </a:lnTo>
                    <a:cubicBezTo>
                      <a:pt x="341042" y="405333"/>
                      <a:pt x="347495" y="396835"/>
                      <a:pt x="352849" y="392449"/>
                    </a:cubicBezTo>
                    <a:cubicBezTo>
                      <a:pt x="359713" y="386966"/>
                      <a:pt x="368774" y="384088"/>
                      <a:pt x="380169" y="384088"/>
                    </a:cubicBezTo>
                    <a:close/>
                    <a:moveTo>
                      <a:pt x="223942" y="319665"/>
                    </a:moveTo>
                    <a:cubicBezTo>
                      <a:pt x="214469" y="319665"/>
                      <a:pt x="212547" y="323639"/>
                      <a:pt x="212547" y="330081"/>
                    </a:cubicBezTo>
                    <a:lnTo>
                      <a:pt x="212547" y="368870"/>
                    </a:lnTo>
                    <a:cubicBezTo>
                      <a:pt x="212547" y="375312"/>
                      <a:pt x="214469" y="379286"/>
                      <a:pt x="223942" y="379286"/>
                    </a:cubicBezTo>
                    <a:cubicBezTo>
                      <a:pt x="233689" y="379286"/>
                      <a:pt x="235611" y="375175"/>
                      <a:pt x="235611" y="368870"/>
                    </a:cubicBezTo>
                    <a:lnTo>
                      <a:pt x="235611" y="330081"/>
                    </a:lnTo>
                    <a:cubicBezTo>
                      <a:pt x="235611" y="323777"/>
                      <a:pt x="233689" y="319665"/>
                      <a:pt x="223942" y="319665"/>
                    </a:cubicBezTo>
                    <a:close/>
                    <a:moveTo>
                      <a:pt x="223942" y="293623"/>
                    </a:moveTo>
                    <a:cubicBezTo>
                      <a:pt x="248516" y="293623"/>
                      <a:pt x="263068" y="307192"/>
                      <a:pt x="263068" y="330081"/>
                    </a:cubicBezTo>
                    <a:lnTo>
                      <a:pt x="263068" y="368870"/>
                    </a:lnTo>
                    <a:cubicBezTo>
                      <a:pt x="263068" y="381205"/>
                      <a:pt x="259087" y="390662"/>
                      <a:pt x="251262" y="397104"/>
                    </a:cubicBezTo>
                    <a:cubicBezTo>
                      <a:pt x="244535" y="402587"/>
                      <a:pt x="235336" y="405328"/>
                      <a:pt x="223942" y="405328"/>
                    </a:cubicBezTo>
                    <a:cubicBezTo>
                      <a:pt x="199505" y="405328"/>
                      <a:pt x="184952" y="391759"/>
                      <a:pt x="184952" y="368870"/>
                    </a:cubicBezTo>
                    <a:lnTo>
                      <a:pt x="184952" y="330081"/>
                    </a:lnTo>
                    <a:cubicBezTo>
                      <a:pt x="184952" y="307192"/>
                      <a:pt x="199505" y="293623"/>
                      <a:pt x="223942" y="293623"/>
                    </a:cubicBezTo>
                    <a:close/>
                    <a:moveTo>
                      <a:pt x="351049" y="283885"/>
                    </a:moveTo>
                    <a:cubicBezTo>
                      <a:pt x="358050" y="283885"/>
                      <a:pt x="365599" y="289504"/>
                      <a:pt x="365599" y="298001"/>
                    </a:cubicBezTo>
                    <a:cubicBezTo>
                      <a:pt x="365599" y="300468"/>
                      <a:pt x="365050" y="302524"/>
                      <a:pt x="364089" y="304717"/>
                    </a:cubicBezTo>
                    <a:lnTo>
                      <a:pt x="266905" y="494261"/>
                    </a:lnTo>
                    <a:cubicBezTo>
                      <a:pt x="264571" y="499058"/>
                      <a:pt x="259767" y="502073"/>
                      <a:pt x="254276" y="502073"/>
                    </a:cubicBezTo>
                    <a:cubicBezTo>
                      <a:pt x="246727" y="502073"/>
                      <a:pt x="240275" y="495769"/>
                      <a:pt x="240275" y="488368"/>
                    </a:cubicBezTo>
                    <a:cubicBezTo>
                      <a:pt x="240275" y="486175"/>
                      <a:pt x="240824" y="484119"/>
                      <a:pt x="241785" y="482063"/>
                    </a:cubicBezTo>
                    <a:lnTo>
                      <a:pt x="339381" y="291012"/>
                    </a:lnTo>
                    <a:cubicBezTo>
                      <a:pt x="341440" y="286489"/>
                      <a:pt x="345833" y="283885"/>
                      <a:pt x="351049" y="283885"/>
                    </a:cubicBezTo>
                    <a:close/>
                    <a:moveTo>
                      <a:pt x="54919" y="237520"/>
                    </a:moveTo>
                    <a:lnTo>
                      <a:pt x="54919" y="548229"/>
                    </a:lnTo>
                    <a:lnTo>
                      <a:pt x="549191" y="548229"/>
                    </a:lnTo>
                    <a:lnTo>
                      <a:pt x="549191" y="237520"/>
                    </a:lnTo>
                    <a:close/>
                    <a:moveTo>
                      <a:pt x="140868" y="54823"/>
                    </a:moveTo>
                    <a:lnTo>
                      <a:pt x="73043" y="182697"/>
                    </a:lnTo>
                    <a:lnTo>
                      <a:pt x="531068" y="182697"/>
                    </a:lnTo>
                    <a:lnTo>
                      <a:pt x="463243" y="54823"/>
                    </a:lnTo>
                    <a:close/>
                    <a:moveTo>
                      <a:pt x="124392" y="0"/>
                    </a:moveTo>
                    <a:lnTo>
                      <a:pt x="479718" y="0"/>
                    </a:lnTo>
                    <a:cubicBezTo>
                      <a:pt x="489879" y="0"/>
                      <a:pt x="499215" y="5619"/>
                      <a:pt x="504020" y="14528"/>
                    </a:cubicBezTo>
                    <a:lnTo>
                      <a:pt x="600952" y="197363"/>
                    </a:lnTo>
                    <a:cubicBezTo>
                      <a:pt x="603012" y="201337"/>
                      <a:pt x="604110" y="205723"/>
                      <a:pt x="604110" y="210109"/>
                    </a:cubicBezTo>
                    <a:lnTo>
                      <a:pt x="604110" y="575641"/>
                    </a:lnTo>
                    <a:cubicBezTo>
                      <a:pt x="604110" y="590717"/>
                      <a:pt x="591753" y="603052"/>
                      <a:pt x="576651" y="603052"/>
                    </a:cubicBezTo>
                    <a:lnTo>
                      <a:pt x="27460" y="603052"/>
                    </a:lnTo>
                    <a:cubicBezTo>
                      <a:pt x="12357" y="603052"/>
                      <a:pt x="0" y="590717"/>
                      <a:pt x="0" y="575641"/>
                    </a:cubicBezTo>
                    <a:lnTo>
                      <a:pt x="0" y="210109"/>
                    </a:lnTo>
                    <a:cubicBezTo>
                      <a:pt x="0" y="205723"/>
                      <a:pt x="1099" y="201337"/>
                      <a:pt x="3158" y="197363"/>
                    </a:cubicBezTo>
                    <a:lnTo>
                      <a:pt x="100090" y="14665"/>
                    </a:lnTo>
                    <a:cubicBezTo>
                      <a:pt x="104896" y="5619"/>
                      <a:pt x="114232" y="0"/>
                      <a:pt x="124392" y="0"/>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21" name="íSḻîḍe"/>
            <p:cNvGrpSpPr/>
            <p:nvPr/>
          </p:nvGrpSpPr>
          <p:grpSpPr>
            <a:xfrm>
              <a:off x="7946405" y="1536216"/>
              <a:ext cx="753848" cy="753848"/>
              <a:chOff x="1669994" y="1793498"/>
              <a:chExt cx="964442" cy="964442"/>
            </a:xfrm>
          </p:grpSpPr>
          <p:sp>
            <p:nvSpPr>
              <p:cNvPr id="122" name="ïšḷîḓé"/>
              <p:cNvSpPr/>
              <p:nvPr/>
            </p:nvSpPr>
            <p:spPr>
              <a:xfrm rot="18900000">
                <a:off x="1669994" y="1793498"/>
                <a:ext cx="964442" cy="964442"/>
              </a:xfrm>
              <a:prstGeom prst="teardrop">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3" name="íṥ1ïḍê"/>
              <p:cNvSpPr/>
              <p:nvPr/>
            </p:nvSpPr>
            <p:spPr>
              <a:xfrm>
                <a:off x="1945368" y="2069234"/>
                <a:ext cx="413694" cy="412970"/>
              </a:xfrm>
              <a:custGeom>
                <a:avLst/>
                <a:gdLst>
                  <a:gd name="connsiteX0" fmla="*/ 380169 w 604110"/>
                  <a:gd name="connsiteY0" fmla="*/ 410268 h 603052"/>
                  <a:gd name="connsiteX1" fmla="*/ 371245 w 604110"/>
                  <a:gd name="connsiteY1" fmla="*/ 412598 h 603052"/>
                  <a:gd name="connsiteX2" fmla="*/ 368774 w 604110"/>
                  <a:gd name="connsiteY2" fmla="*/ 420548 h 603052"/>
                  <a:gd name="connsiteX3" fmla="*/ 368774 w 604110"/>
                  <a:gd name="connsiteY3" fmla="*/ 459474 h 603052"/>
                  <a:gd name="connsiteX4" fmla="*/ 380169 w 604110"/>
                  <a:gd name="connsiteY4" fmla="*/ 469754 h 603052"/>
                  <a:gd name="connsiteX5" fmla="*/ 389093 w 604110"/>
                  <a:gd name="connsiteY5" fmla="*/ 467287 h 603052"/>
                  <a:gd name="connsiteX6" fmla="*/ 391701 w 604110"/>
                  <a:gd name="connsiteY6" fmla="*/ 459474 h 603052"/>
                  <a:gd name="connsiteX7" fmla="*/ 391701 w 604110"/>
                  <a:gd name="connsiteY7" fmla="*/ 420548 h 603052"/>
                  <a:gd name="connsiteX8" fmla="*/ 380169 w 604110"/>
                  <a:gd name="connsiteY8" fmla="*/ 410268 h 603052"/>
                  <a:gd name="connsiteX9" fmla="*/ 380169 w 604110"/>
                  <a:gd name="connsiteY9" fmla="*/ 384088 h 603052"/>
                  <a:gd name="connsiteX10" fmla="*/ 407352 w 604110"/>
                  <a:gd name="connsiteY10" fmla="*/ 392449 h 603052"/>
                  <a:gd name="connsiteX11" fmla="*/ 419158 w 604110"/>
                  <a:gd name="connsiteY11" fmla="*/ 420548 h 603052"/>
                  <a:gd name="connsiteX12" fmla="*/ 419158 w 604110"/>
                  <a:gd name="connsiteY12" fmla="*/ 459474 h 603052"/>
                  <a:gd name="connsiteX13" fmla="*/ 380169 w 604110"/>
                  <a:gd name="connsiteY13" fmla="*/ 495934 h 603052"/>
                  <a:gd name="connsiteX14" fmla="*/ 341042 w 604110"/>
                  <a:gd name="connsiteY14" fmla="*/ 459474 h 603052"/>
                  <a:gd name="connsiteX15" fmla="*/ 341042 w 604110"/>
                  <a:gd name="connsiteY15" fmla="*/ 420548 h 603052"/>
                  <a:gd name="connsiteX16" fmla="*/ 352849 w 604110"/>
                  <a:gd name="connsiteY16" fmla="*/ 392449 h 603052"/>
                  <a:gd name="connsiteX17" fmla="*/ 380169 w 604110"/>
                  <a:gd name="connsiteY17" fmla="*/ 384088 h 603052"/>
                  <a:gd name="connsiteX18" fmla="*/ 223942 w 604110"/>
                  <a:gd name="connsiteY18" fmla="*/ 319665 h 603052"/>
                  <a:gd name="connsiteX19" fmla="*/ 212547 w 604110"/>
                  <a:gd name="connsiteY19" fmla="*/ 330081 h 603052"/>
                  <a:gd name="connsiteX20" fmla="*/ 212547 w 604110"/>
                  <a:gd name="connsiteY20" fmla="*/ 368870 h 603052"/>
                  <a:gd name="connsiteX21" fmla="*/ 223942 w 604110"/>
                  <a:gd name="connsiteY21" fmla="*/ 379286 h 603052"/>
                  <a:gd name="connsiteX22" fmla="*/ 235611 w 604110"/>
                  <a:gd name="connsiteY22" fmla="*/ 368870 h 603052"/>
                  <a:gd name="connsiteX23" fmla="*/ 235611 w 604110"/>
                  <a:gd name="connsiteY23" fmla="*/ 330081 h 603052"/>
                  <a:gd name="connsiteX24" fmla="*/ 223942 w 604110"/>
                  <a:gd name="connsiteY24" fmla="*/ 319665 h 603052"/>
                  <a:gd name="connsiteX25" fmla="*/ 223942 w 604110"/>
                  <a:gd name="connsiteY25" fmla="*/ 293623 h 603052"/>
                  <a:gd name="connsiteX26" fmla="*/ 263068 w 604110"/>
                  <a:gd name="connsiteY26" fmla="*/ 330081 h 603052"/>
                  <a:gd name="connsiteX27" fmla="*/ 263068 w 604110"/>
                  <a:gd name="connsiteY27" fmla="*/ 368870 h 603052"/>
                  <a:gd name="connsiteX28" fmla="*/ 251262 w 604110"/>
                  <a:gd name="connsiteY28" fmla="*/ 397104 h 603052"/>
                  <a:gd name="connsiteX29" fmla="*/ 223942 w 604110"/>
                  <a:gd name="connsiteY29" fmla="*/ 405328 h 603052"/>
                  <a:gd name="connsiteX30" fmla="*/ 184952 w 604110"/>
                  <a:gd name="connsiteY30" fmla="*/ 368870 h 603052"/>
                  <a:gd name="connsiteX31" fmla="*/ 184952 w 604110"/>
                  <a:gd name="connsiteY31" fmla="*/ 330081 h 603052"/>
                  <a:gd name="connsiteX32" fmla="*/ 223942 w 604110"/>
                  <a:gd name="connsiteY32" fmla="*/ 293623 h 603052"/>
                  <a:gd name="connsiteX33" fmla="*/ 351049 w 604110"/>
                  <a:gd name="connsiteY33" fmla="*/ 283885 h 603052"/>
                  <a:gd name="connsiteX34" fmla="*/ 365599 w 604110"/>
                  <a:gd name="connsiteY34" fmla="*/ 298001 h 603052"/>
                  <a:gd name="connsiteX35" fmla="*/ 364089 w 604110"/>
                  <a:gd name="connsiteY35" fmla="*/ 304717 h 603052"/>
                  <a:gd name="connsiteX36" fmla="*/ 266905 w 604110"/>
                  <a:gd name="connsiteY36" fmla="*/ 494261 h 603052"/>
                  <a:gd name="connsiteX37" fmla="*/ 254276 w 604110"/>
                  <a:gd name="connsiteY37" fmla="*/ 502073 h 603052"/>
                  <a:gd name="connsiteX38" fmla="*/ 240275 w 604110"/>
                  <a:gd name="connsiteY38" fmla="*/ 488368 h 603052"/>
                  <a:gd name="connsiteX39" fmla="*/ 241785 w 604110"/>
                  <a:gd name="connsiteY39" fmla="*/ 482063 h 603052"/>
                  <a:gd name="connsiteX40" fmla="*/ 339381 w 604110"/>
                  <a:gd name="connsiteY40" fmla="*/ 291012 h 603052"/>
                  <a:gd name="connsiteX41" fmla="*/ 351049 w 604110"/>
                  <a:gd name="connsiteY41" fmla="*/ 283885 h 603052"/>
                  <a:gd name="connsiteX42" fmla="*/ 54919 w 604110"/>
                  <a:gd name="connsiteY42" fmla="*/ 237520 h 603052"/>
                  <a:gd name="connsiteX43" fmla="*/ 54919 w 604110"/>
                  <a:gd name="connsiteY43" fmla="*/ 548229 h 603052"/>
                  <a:gd name="connsiteX44" fmla="*/ 549191 w 604110"/>
                  <a:gd name="connsiteY44" fmla="*/ 548229 h 603052"/>
                  <a:gd name="connsiteX45" fmla="*/ 549191 w 604110"/>
                  <a:gd name="connsiteY45" fmla="*/ 237520 h 603052"/>
                  <a:gd name="connsiteX46" fmla="*/ 140868 w 604110"/>
                  <a:gd name="connsiteY46" fmla="*/ 54823 h 603052"/>
                  <a:gd name="connsiteX47" fmla="*/ 73043 w 604110"/>
                  <a:gd name="connsiteY47" fmla="*/ 182697 h 603052"/>
                  <a:gd name="connsiteX48" fmla="*/ 531068 w 604110"/>
                  <a:gd name="connsiteY48" fmla="*/ 182697 h 603052"/>
                  <a:gd name="connsiteX49" fmla="*/ 463243 w 604110"/>
                  <a:gd name="connsiteY49" fmla="*/ 54823 h 603052"/>
                  <a:gd name="connsiteX50" fmla="*/ 124392 w 604110"/>
                  <a:gd name="connsiteY50" fmla="*/ 0 h 603052"/>
                  <a:gd name="connsiteX51" fmla="*/ 479718 w 604110"/>
                  <a:gd name="connsiteY51" fmla="*/ 0 h 603052"/>
                  <a:gd name="connsiteX52" fmla="*/ 504020 w 604110"/>
                  <a:gd name="connsiteY52" fmla="*/ 14528 h 603052"/>
                  <a:gd name="connsiteX53" fmla="*/ 600952 w 604110"/>
                  <a:gd name="connsiteY53" fmla="*/ 197363 h 603052"/>
                  <a:gd name="connsiteX54" fmla="*/ 604110 w 604110"/>
                  <a:gd name="connsiteY54" fmla="*/ 210109 h 603052"/>
                  <a:gd name="connsiteX55" fmla="*/ 604110 w 604110"/>
                  <a:gd name="connsiteY55" fmla="*/ 575641 h 603052"/>
                  <a:gd name="connsiteX56" fmla="*/ 576651 w 604110"/>
                  <a:gd name="connsiteY56" fmla="*/ 603052 h 603052"/>
                  <a:gd name="connsiteX57" fmla="*/ 27460 w 604110"/>
                  <a:gd name="connsiteY57" fmla="*/ 603052 h 603052"/>
                  <a:gd name="connsiteX58" fmla="*/ 0 w 604110"/>
                  <a:gd name="connsiteY58" fmla="*/ 575641 h 603052"/>
                  <a:gd name="connsiteX59" fmla="*/ 0 w 604110"/>
                  <a:gd name="connsiteY59" fmla="*/ 210109 h 603052"/>
                  <a:gd name="connsiteX60" fmla="*/ 3158 w 604110"/>
                  <a:gd name="connsiteY60" fmla="*/ 197363 h 603052"/>
                  <a:gd name="connsiteX61" fmla="*/ 100090 w 604110"/>
                  <a:gd name="connsiteY61" fmla="*/ 14665 h 603052"/>
                  <a:gd name="connsiteX62" fmla="*/ 124392 w 604110"/>
                  <a:gd name="connsiteY62"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110" h="603052">
                    <a:moveTo>
                      <a:pt x="380169" y="410268"/>
                    </a:moveTo>
                    <a:cubicBezTo>
                      <a:pt x="377286" y="410268"/>
                      <a:pt x="373442" y="410679"/>
                      <a:pt x="371245" y="412598"/>
                    </a:cubicBezTo>
                    <a:cubicBezTo>
                      <a:pt x="369598" y="414243"/>
                      <a:pt x="368774" y="416847"/>
                      <a:pt x="368774" y="420548"/>
                    </a:cubicBezTo>
                    <a:lnTo>
                      <a:pt x="368774" y="459474"/>
                    </a:lnTo>
                    <a:cubicBezTo>
                      <a:pt x="368774" y="465779"/>
                      <a:pt x="370696" y="469754"/>
                      <a:pt x="380169" y="469754"/>
                    </a:cubicBezTo>
                    <a:cubicBezTo>
                      <a:pt x="382915" y="469754"/>
                      <a:pt x="386896" y="469343"/>
                      <a:pt x="389093" y="467287"/>
                    </a:cubicBezTo>
                    <a:cubicBezTo>
                      <a:pt x="390877" y="465779"/>
                      <a:pt x="391701" y="463175"/>
                      <a:pt x="391701" y="459474"/>
                    </a:cubicBezTo>
                    <a:lnTo>
                      <a:pt x="391701" y="420548"/>
                    </a:lnTo>
                    <a:cubicBezTo>
                      <a:pt x="391701" y="414380"/>
                      <a:pt x="389779" y="410268"/>
                      <a:pt x="380169" y="410268"/>
                    </a:cubicBezTo>
                    <a:close/>
                    <a:moveTo>
                      <a:pt x="380169" y="384088"/>
                    </a:moveTo>
                    <a:cubicBezTo>
                      <a:pt x="391426" y="384088"/>
                      <a:pt x="400625" y="386966"/>
                      <a:pt x="407352" y="392449"/>
                    </a:cubicBezTo>
                    <a:cubicBezTo>
                      <a:pt x="412706" y="396972"/>
                      <a:pt x="419158" y="405333"/>
                      <a:pt x="419158" y="420548"/>
                    </a:cubicBezTo>
                    <a:lnTo>
                      <a:pt x="419158" y="459474"/>
                    </a:lnTo>
                    <a:cubicBezTo>
                      <a:pt x="419158" y="482227"/>
                      <a:pt x="404606" y="495934"/>
                      <a:pt x="380169" y="495934"/>
                    </a:cubicBezTo>
                    <a:cubicBezTo>
                      <a:pt x="355595" y="495934"/>
                      <a:pt x="341042" y="482227"/>
                      <a:pt x="341042" y="459474"/>
                    </a:cubicBezTo>
                    <a:lnTo>
                      <a:pt x="341042" y="420548"/>
                    </a:lnTo>
                    <a:cubicBezTo>
                      <a:pt x="341042" y="405333"/>
                      <a:pt x="347495" y="396835"/>
                      <a:pt x="352849" y="392449"/>
                    </a:cubicBezTo>
                    <a:cubicBezTo>
                      <a:pt x="359713" y="386966"/>
                      <a:pt x="368774" y="384088"/>
                      <a:pt x="380169" y="384088"/>
                    </a:cubicBezTo>
                    <a:close/>
                    <a:moveTo>
                      <a:pt x="223942" y="319665"/>
                    </a:moveTo>
                    <a:cubicBezTo>
                      <a:pt x="214469" y="319665"/>
                      <a:pt x="212547" y="323639"/>
                      <a:pt x="212547" y="330081"/>
                    </a:cubicBezTo>
                    <a:lnTo>
                      <a:pt x="212547" y="368870"/>
                    </a:lnTo>
                    <a:cubicBezTo>
                      <a:pt x="212547" y="375312"/>
                      <a:pt x="214469" y="379286"/>
                      <a:pt x="223942" y="379286"/>
                    </a:cubicBezTo>
                    <a:cubicBezTo>
                      <a:pt x="233689" y="379286"/>
                      <a:pt x="235611" y="375175"/>
                      <a:pt x="235611" y="368870"/>
                    </a:cubicBezTo>
                    <a:lnTo>
                      <a:pt x="235611" y="330081"/>
                    </a:lnTo>
                    <a:cubicBezTo>
                      <a:pt x="235611" y="323777"/>
                      <a:pt x="233689" y="319665"/>
                      <a:pt x="223942" y="319665"/>
                    </a:cubicBezTo>
                    <a:close/>
                    <a:moveTo>
                      <a:pt x="223942" y="293623"/>
                    </a:moveTo>
                    <a:cubicBezTo>
                      <a:pt x="248516" y="293623"/>
                      <a:pt x="263068" y="307192"/>
                      <a:pt x="263068" y="330081"/>
                    </a:cubicBezTo>
                    <a:lnTo>
                      <a:pt x="263068" y="368870"/>
                    </a:lnTo>
                    <a:cubicBezTo>
                      <a:pt x="263068" y="381205"/>
                      <a:pt x="259087" y="390662"/>
                      <a:pt x="251262" y="397104"/>
                    </a:cubicBezTo>
                    <a:cubicBezTo>
                      <a:pt x="244535" y="402587"/>
                      <a:pt x="235336" y="405328"/>
                      <a:pt x="223942" y="405328"/>
                    </a:cubicBezTo>
                    <a:cubicBezTo>
                      <a:pt x="199505" y="405328"/>
                      <a:pt x="184952" y="391759"/>
                      <a:pt x="184952" y="368870"/>
                    </a:cubicBezTo>
                    <a:lnTo>
                      <a:pt x="184952" y="330081"/>
                    </a:lnTo>
                    <a:cubicBezTo>
                      <a:pt x="184952" y="307192"/>
                      <a:pt x="199505" y="293623"/>
                      <a:pt x="223942" y="293623"/>
                    </a:cubicBezTo>
                    <a:close/>
                    <a:moveTo>
                      <a:pt x="351049" y="283885"/>
                    </a:moveTo>
                    <a:cubicBezTo>
                      <a:pt x="358050" y="283885"/>
                      <a:pt x="365599" y="289504"/>
                      <a:pt x="365599" y="298001"/>
                    </a:cubicBezTo>
                    <a:cubicBezTo>
                      <a:pt x="365599" y="300468"/>
                      <a:pt x="365050" y="302524"/>
                      <a:pt x="364089" y="304717"/>
                    </a:cubicBezTo>
                    <a:lnTo>
                      <a:pt x="266905" y="494261"/>
                    </a:lnTo>
                    <a:cubicBezTo>
                      <a:pt x="264571" y="499058"/>
                      <a:pt x="259767" y="502073"/>
                      <a:pt x="254276" y="502073"/>
                    </a:cubicBezTo>
                    <a:cubicBezTo>
                      <a:pt x="246727" y="502073"/>
                      <a:pt x="240275" y="495769"/>
                      <a:pt x="240275" y="488368"/>
                    </a:cubicBezTo>
                    <a:cubicBezTo>
                      <a:pt x="240275" y="486175"/>
                      <a:pt x="240824" y="484119"/>
                      <a:pt x="241785" y="482063"/>
                    </a:cubicBezTo>
                    <a:lnTo>
                      <a:pt x="339381" y="291012"/>
                    </a:lnTo>
                    <a:cubicBezTo>
                      <a:pt x="341440" y="286489"/>
                      <a:pt x="345833" y="283885"/>
                      <a:pt x="351049" y="283885"/>
                    </a:cubicBezTo>
                    <a:close/>
                    <a:moveTo>
                      <a:pt x="54919" y="237520"/>
                    </a:moveTo>
                    <a:lnTo>
                      <a:pt x="54919" y="548229"/>
                    </a:lnTo>
                    <a:lnTo>
                      <a:pt x="549191" y="548229"/>
                    </a:lnTo>
                    <a:lnTo>
                      <a:pt x="549191" y="237520"/>
                    </a:lnTo>
                    <a:close/>
                    <a:moveTo>
                      <a:pt x="140868" y="54823"/>
                    </a:moveTo>
                    <a:lnTo>
                      <a:pt x="73043" y="182697"/>
                    </a:lnTo>
                    <a:lnTo>
                      <a:pt x="531068" y="182697"/>
                    </a:lnTo>
                    <a:lnTo>
                      <a:pt x="463243" y="54823"/>
                    </a:lnTo>
                    <a:close/>
                    <a:moveTo>
                      <a:pt x="124392" y="0"/>
                    </a:moveTo>
                    <a:lnTo>
                      <a:pt x="479718" y="0"/>
                    </a:lnTo>
                    <a:cubicBezTo>
                      <a:pt x="489879" y="0"/>
                      <a:pt x="499215" y="5619"/>
                      <a:pt x="504020" y="14528"/>
                    </a:cubicBezTo>
                    <a:lnTo>
                      <a:pt x="600952" y="197363"/>
                    </a:lnTo>
                    <a:cubicBezTo>
                      <a:pt x="603012" y="201337"/>
                      <a:pt x="604110" y="205723"/>
                      <a:pt x="604110" y="210109"/>
                    </a:cubicBezTo>
                    <a:lnTo>
                      <a:pt x="604110" y="575641"/>
                    </a:lnTo>
                    <a:cubicBezTo>
                      <a:pt x="604110" y="590717"/>
                      <a:pt x="591753" y="603052"/>
                      <a:pt x="576651" y="603052"/>
                    </a:cubicBezTo>
                    <a:lnTo>
                      <a:pt x="27460" y="603052"/>
                    </a:lnTo>
                    <a:cubicBezTo>
                      <a:pt x="12357" y="603052"/>
                      <a:pt x="0" y="590717"/>
                      <a:pt x="0" y="575641"/>
                    </a:cubicBezTo>
                    <a:lnTo>
                      <a:pt x="0" y="210109"/>
                    </a:lnTo>
                    <a:cubicBezTo>
                      <a:pt x="0" y="205723"/>
                      <a:pt x="1099" y="201337"/>
                      <a:pt x="3158" y="197363"/>
                    </a:cubicBezTo>
                    <a:lnTo>
                      <a:pt x="100090" y="14665"/>
                    </a:lnTo>
                    <a:cubicBezTo>
                      <a:pt x="104896" y="5619"/>
                      <a:pt x="114232" y="0"/>
                      <a:pt x="124392" y="0"/>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24" name="îṣḷîḑê"/>
            <p:cNvGrpSpPr/>
            <p:nvPr/>
          </p:nvGrpSpPr>
          <p:grpSpPr>
            <a:xfrm>
              <a:off x="10091871" y="1437180"/>
              <a:ext cx="753848" cy="753848"/>
              <a:chOff x="1669994" y="1793498"/>
              <a:chExt cx="964442" cy="964442"/>
            </a:xfrm>
          </p:grpSpPr>
          <p:sp>
            <p:nvSpPr>
              <p:cNvPr id="125" name="íṥlïďê"/>
              <p:cNvSpPr/>
              <p:nvPr/>
            </p:nvSpPr>
            <p:spPr>
              <a:xfrm rot="18900000">
                <a:off x="1669994" y="1793498"/>
                <a:ext cx="964442" cy="964442"/>
              </a:xfrm>
              <a:prstGeom prst="teardrop">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6" name="î$ļïďè"/>
              <p:cNvSpPr/>
              <p:nvPr/>
            </p:nvSpPr>
            <p:spPr>
              <a:xfrm>
                <a:off x="1945368" y="2069234"/>
                <a:ext cx="413694" cy="412970"/>
              </a:xfrm>
              <a:custGeom>
                <a:avLst/>
                <a:gdLst>
                  <a:gd name="connsiteX0" fmla="*/ 380169 w 604110"/>
                  <a:gd name="connsiteY0" fmla="*/ 410268 h 603052"/>
                  <a:gd name="connsiteX1" fmla="*/ 371245 w 604110"/>
                  <a:gd name="connsiteY1" fmla="*/ 412598 h 603052"/>
                  <a:gd name="connsiteX2" fmla="*/ 368774 w 604110"/>
                  <a:gd name="connsiteY2" fmla="*/ 420548 h 603052"/>
                  <a:gd name="connsiteX3" fmla="*/ 368774 w 604110"/>
                  <a:gd name="connsiteY3" fmla="*/ 459474 h 603052"/>
                  <a:gd name="connsiteX4" fmla="*/ 380169 w 604110"/>
                  <a:gd name="connsiteY4" fmla="*/ 469754 h 603052"/>
                  <a:gd name="connsiteX5" fmla="*/ 389093 w 604110"/>
                  <a:gd name="connsiteY5" fmla="*/ 467287 h 603052"/>
                  <a:gd name="connsiteX6" fmla="*/ 391701 w 604110"/>
                  <a:gd name="connsiteY6" fmla="*/ 459474 h 603052"/>
                  <a:gd name="connsiteX7" fmla="*/ 391701 w 604110"/>
                  <a:gd name="connsiteY7" fmla="*/ 420548 h 603052"/>
                  <a:gd name="connsiteX8" fmla="*/ 380169 w 604110"/>
                  <a:gd name="connsiteY8" fmla="*/ 410268 h 603052"/>
                  <a:gd name="connsiteX9" fmla="*/ 380169 w 604110"/>
                  <a:gd name="connsiteY9" fmla="*/ 384088 h 603052"/>
                  <a:gd name="connsiteX10" fmla="*/ 407352 w 604110"/>
                  <a:gd name="connsiteY10" fmla="*/ 392449 h 603052"/>
                  <a:gd name="connsiteX11" fmla="*/ 419158 w 604110"/>
                  <a:gd name="connsiteY11" fmla="*/ 420548 h 603052"/>
                  <a:gd name="connsiteX12" fmla="*/ 419158 w 604110"/>
                  <a:gd name="connsiteY12" fmla="*/ 459474 h 603052"/>
                  <a:gd name="connsiteX13" fmla="*/ 380169 w 604110"/>
                  <a:gd name="connsiteY13" fmla="*/ 495934 h 603052"/>
                  <a:gd name="connsiteX14" fmla="*/ 341042 w 604110"/>
                  <a:gd name="connsiteY14" fmla="*/ 459474 h 603052"/>
                  <a:gd name="connsiteX15" fmla="*/ 341042 w 604110"/>
                  <a:gd name="connsiteY15" fmla="*/ 420548 h 603052"/>
                  <a:gd name="connsiteX16" fmla="*/ 352849 w 604110"/>
                  <a:gd name="connsiteY16" fmla="*/ 392449 h 603052"/>
                  <a:gd name="connsiteX17" fmla="*/ 380169 w 604110"/>
                  <a:gd name="connsiteY17" fmla="*/ 384088 h 603052"/>
                  <a:gd name="connsiteX18" fmla="*/ 223942 w 604110"/>
                  <a:gd name="connsiteY18" fmla="*/ 319665 h 603052"/>
                  <a:gd name="connsiteX19" fmla="*/ 212547 w 604110"/>
                  <a:gd name="connsiteY19" fmla="*/ 330081 h 603052"/>
                  <a:gd name="connsiteX20" fmla="*/ 212547 w 604110"/>
                  <a:gd name="connsiteY20" fmla="*/ 368870 h 603052"/>
                  <a:gd name="connsiteX21" fmla="*/ 223942 w 604110"/>
                  <a:gd name="connsiteY21" fmla="*/ 379286 h 603052"/>
                  <a:gd name="connsiteX22" fmla="*/ 235611 w 604110"/>
                  <a:gd name="connsiteY22" fmla="*/ 368870 h 603052"/>
                  <a:gd name="connsiteX23" fmla="*/ 235611 w 604110"/>
                  <a:gd name="connsiteY23" fmla="*/ 330081 h 603052"/>
                  <a:gd name="connsiteX24" fmla="*/ 223942 w 604110"/>
                  <a:gd name="connsiteY24" fmla="*/ 319665 h 603052"/>
                  <a:gd name="connsiteX25" fmla="*/ 223942 w 604110"/>
                  <a:gd name="connsiteY25" fmla="*/ 293623 h 603052"/>
                  <a:gd name="connsiteX26" fmla="*/ 263068 w 604110"/>
                  <a:gd name="connsiteY26" fmla="*/ 330081 h 603052"/>
                  <a:gd name="connsiteX27" fmla="*/ 263068 w 604110"/>
                  <a:gd name="connsiteY27" fmla="*/ 368870 h 603052"/>
                  <a:gd name="connsiteX28" fmla="*/ 251262 w 604110"/>
                  <a:gd name="connsiteY28" fmla="*/ 397104 h 603052"/>
                  <a:gd name="connsiteX29" fmla="*/ 223942 w 604110"/>
                  <a:gd name="connsiteY29" fmla="*/ 405328 h 603052"/>
                  <a:gd name="connsiteX30" fmla="*/ 184952 w 604110"/>
                  <a:gd name="connsiteY30" fmla="*/ 368870 h 603052"/>
                  <a:gd name="connsiteX31" fmla="*/ 184952 w 604110"/>
                  <a:gd name="connsiteY31" fmla="*/ 330081 h 603052"/>
                  <a:gd name="connsiteX32" fmla="*/ 223942 w 604110"/>
                  <a:gd name="connsiteY32" fmla="*/ 293623 h 603052"/>
                  <a:gd name="connsiteX33" fmla="*/ 351049 w 604110"/>
                  <a:gd name="connsiteY33" fmla="*/ 283885 h 603052"/>
                  <a:gd name="connsiteX34" fmla="*/ 365599 w 604110"/>
                  <a:gd name="connsiteY34" fmla="*/ 298001 h 603052"/>
                  <a:gd name="connsiteX35" fmla="*/ 364089 w 604110"/>
                  <a:gd name="connsiteY35" fmla="*/ 304717 h 603052"/>
                  <a:gd name="connsiteX36" fmla="*/ 266905 w 604110"/>
                  <a:gd name="connsiteY36" fmla="*/ 494261 h 603052"/>
                  <a:gd name="connsiteX37" fmla="*/ 254276 w 604110"/>
                  <a:gd name="connsiteY37" fmla="*/ 502073 h 603052"/>
                  <a:gd name="connsiteX38" fmla="*/ 240275 w 604110"/>
                  <a:gd name="connsiteY38" fmla="*/ 488368 h 603052"/>
                  <a:gd name="connsiteX39" fmla="*/ 241785 w 604110"/>
                  <a:gd name="connsiteY39" fmla="*/ 482063 h 603052"/>
                  <a:gd name="connsiteX40" fmla="*/ 339381 w 604110"/>
                  <a:gd name="connsiteY40" fmla="*/ 291012 h 603052"/>
                  <a:gd name="connsiteX41" fmla="*/ 351049 w 604110"/>
                  <a:gd name="connsiteY41" fmla="*/ 283885 h 603052"/>
                  <a:gd name="connsiteX42" fmla="*/ 54919 w 604110"/>
                  <a:gd name="connsiteY42" fmla="*/ 237520 h 603052"/>
                  <a:gd name="connsiteX43" fmla="*/ 54919 w 604110"/>
                  <a:gd name="connsiteY43" fmla="*/ 548229 h 603052"/>
                  <a:gd name="connsiteX44" fmla="*/ 549191 w 604110"/>
                  <a:gd name="connsiteY44" fmla="*/ 548229 h 603052"/>
                  <a:gd name="connsiteX45" fmla="*/ 549191 w 604110"/>
                  <a:gd name="connsiteY45" fmla="*/ 237520 h 603052"/>
                  <a:gd name="connsiteX46" fmla="*/ 140868 w 604110"/>
                  <a:gd name="connsiteY46" fmla="*/ 54823 h 603052"/>
                  <a:gd name="connsiteX47" fmla="*/ 73043 w 604110"/>
                  <a:gd name="connsiteY47" fmla="*/ 182697 h 603052"/>
                  <a:gd name="connsiteX48" fmla="*/ 531068 w 604110"/>
                  <a:gd name="connsiteY48" fmla="*/ 182697 h 603052"/>
                  <a:gd name="connsiteX49" fmla="*/ 463243 w 604110"/>
                  <a:gd name="connsiteY49" fmla="*/ 54823 h 603052"/>
                  <a:gd name="connsiteX50" fmla="*/ 124392 w 604110"/>
                  <a:gd name="connsiteY50" fmla="*/ 0 h 603052"/>
                  <a:gd name="connsiteX51" fmla="*/ 479718 w 604110"/>
                  <a:gd name="connsiteY51" fmla="*/ 0 h 603052"/>
                  <a:gd name="connsiteX52" fmla="*/ 504020 w 604110"/>
                  <a:gd name="connsiteY52" fmla="*/ 14528 h 603052"/>
                  <a:gd name="connsiteX53" fmla="*/ 600952 w 604110"/>
                  <a:gd name="connsiteY53" fmla="*/ 197363 h 603052"/>
                  <a:gd name="connsiteX54" fmla="*/ 604110 w 604110"/>
                  <a:gd name="connsiteY54" fmla="*/ 210109 h 603052"/>
                  <a:gd name="connsiteX55" fmla="*/ 604110 w 604110"/>
                  <a:gd name="connsiteY55" fmla="*/ 575641 h 603052"/>
                  <a:gd name="connsiteX56" fmla="*/ 576651 w 604110"/>
                  <a:gd name="connsiteY56" fmla="*/ 603052 h 603052"/>
                  <a:gd name="connsiteX57" fmla="*/ 27460 w 604110"/>
                  <a:gd name="connsiteY57" fmla="*/ 603052 h 603052"/>
                  <a:gd name="connsiteX58" fmla="*/ 0 w 604110"/>
                  <a:gd name="connsiteY58" fmla="*/ 575641 h 603052"/>
                  <a:gd name="connsiteX59" fmla="*/ 0 w 604110"/>
                  <a:gd name="connsiteY59" fmla="*/ 210109 h 603052"/>
                  <a:gd name="connsiteX60" fmla="*/ 3158 w 604110"/>
                  <a:gd name="connsiteY60" fmla="*/ 197363 h 603052"/>
                  <a:gd name="connsiteX61" fmla="*/ 100090 w 604110"/>
                  <a:gd name="connsiteY61" fmla="*/ 14665 h 603052"/>
                  <a:gd name="connsiteX62" fmla="*/ 124392 w 604110"/>
                  <a:gd name="connsiteY62"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110" h="603052">
                    <a:moveTo>
                      <a:pt x="380169" y="410268"/>
                    </a:moveTo>
                    <a:cubicBezTo>
                      <a:pt x="377286" y="410268"/>
                      <a:pt x="373442" y="410679"/>
                      <a:pt x="371245" y="412598"/>
                    </a:cubicBezTo>
                    <a:cubicBezTo>
                      <a:pt x="369598" y="414243"/>
                      <a:pt x="368774" y="416847"/>
                      <a:pt x="368774" y="420548"/>
                    </a:cubicBezTo>
                    <a:lnTo>
                      <a:pt x="368774" y="459474"/>
                    </a:lnTo>
                    <a:cubicBezTo>
                      <a:pt x="368774" y="465779"/>
                      <a:pt x="370696" y="469754"/>
                      <a:pt x="380169" y="469754"/>
                    </a:cubicBezTo>
                    <a:cubicBezTo>
                      <a:pt x="382915" y="469754"/>
                      <a:pt x="386896" y="469343"/>
                      <a:pt x="389093" y="467287"/>
                    </a:cubicBezTo>
                    <a:cubicBezTo>
                      <a:pt x="390877" y="465779"/>
                      <a:pt x="391701" y="463175"/>
                      <a:pt x="391701" y="459474"/>
                    </a:cubicBezTo>
                    <a:lnTo>
                      <a:pt x="391701" y="420548"/>
                    </a:lnTo>
                    <a:cubicBezTo>
                      <a:pt x="391701" y="414380"/>
                      <a:pt x="389779" y="410268"/>
                      <a:pt x="380169" y="410268"/>
                    </a:cubicBezTo>
                    <a:close/>
                    <a:moveTo>
                      <a:pt x="380169" y="384088"/>
                    </a:moveTo>
                    <a:cubicBezTo>
                      <a:pt x="391426" y="384088"/>
                      <a:pt x="400625" y="386966"/>
                      <a:pt x="407352" y="392449"/>
                    </a:cubicBezTo>
                    <a:cubicBezTo>
                      <a:pt x="412706" y="396972"/>
                      <a:pt x="419158" y="405333"/>
                      <a:pt x="419158" y="420548"/>
                    </a:cubicBezTo>
                    <a:lnTo>
                      <a:pt x="419158" y="459474"/>
                    </a:lnTo>
                    <a:cubicBezTo>
                      <a:pt x="419158" y="482227"/>
                      <a:pt x="404606" y="495934"/>
                      <a:pt x="380169" y="495934"/>
                    </a:cubicBezTo>
                    <a:cubicBezTo>
                      <a:pt x="355595" y="495934"/>
                      <a:pt x="341042" y="482227"/>
                      <a:pt x="341042" y="459474"/>
                    </a:cubicBezTo>
                    <a:lnTo>
                      <a:pt x="341042" y="420548"/>
                    </a:lnTo>
                    <a:cubicBezTo>
                      <a:pt x="341042" y="405333"/>
                      <a:pt x="347495" y="396835"/>
                      <a:pt x="352849" y="392449"/>
                    </a:cubicBezTo>
                    <a:cubicBezTo>
                      <a:pt x="359713" y="386966"/>
                      <a:pt x="368774" y="384088"/>
                      <a:pt x="380169" y="384088"/>
                    </a:cubicBezTo>
                    <a:close/>
                    <a:moveTo>
                      <a:pt x="223942" y="319665"/>
                    </a:moveTo>
                    <a:cubicBezTo>
                      <a:pt x="214469" y="319665"/>
                      <a:pt x="212547" y="323639"/>
                      <a:pt x="212547" y="330081"/>
                    </a:cubicBezTo>
                    <a:lnTo>
                      <a:pt x="212547" y="368870"/>
                    </a:lnTo>
                    <a:cubicBezTo>
                      <a:pt x="212547" y="375312"/>
                      <a:pt x="214469" y="379286"/>
                      <a:pt x="223942" y="379286"/>
                    </a:cubicBezTo>
                    <a:cubicBezTo>
                      <a:pt x="233689" y="379286"/>
                      <a:pt x="235611" y="375175"/>
                      <a:pt x="235611" y="368870"/>
                    </a:cubicBezTo>
                    <a:lnTo>
                      <a:pt x="235611" y="330081"/>
                    </a:lnTo>
                    <a:cubicBezTo>
                      <a:pt x="235611" y="323777"/>
                      <a:pt x="233689" y="319665"/>
                      <a:pt x="223942" y="319665"/>
                    </a:cubicBezTo>
                    <a:close/>
                    <a:moveTo>
                      <a:pt x="223942" y="293623"/>
                    </a:moveTo>
                    <a:cubicBezTo>
                      <a:pt x="248516" y="293623"/>
                      <a:pt x="263068" y="307192"/>
                      <a:pt x="263068" y="330081"/>
                    </a:cubicBezTo>
                    <a:lnTo>
                      <a:pt x="263068" y="368870"/>
                    </a:lnTo>
                    <a:cubicBezTo>
                      <a:pt x="263068" y="381205"/>
                      <a:pt x="259087" y="390662"/>
                      <a:pt x="251262" y="397104"/>
                    </a:cubicBezTo>
                    <a:cubicBezTo>
                      <a:pt x="244535" y="402587"/>
                      <a:pt x="235336" y="405328"/>
                      <a:pt x="223942" y="405328"/>
                    </a:cubicBezTo>
                    <a:cubicBezTo>
                      <a:pt x="199505" y="405328"/>
                      <a:pt x="184952" y="391759"/>
                      <a:pt x="184952" y="368870"/>
                    </a:cubicBezTo>
                    <a:lnTo>
                      <a:pt x="184952" y="330081"/>
                    </a:lnTo>
                    <a:cubicBezTo>
                      <a:pt x="184952" y="307192"/>
                      <a:pt x="199505" y="293623"/>
                      <a:pt x="223942" y="293623"/>
                    </a:cubicBezTo>
                    <a:close/>
                    <a:moveTo>
                      <a:pt x="351049" y="283885"/>
                    </a:moveTo>
                    <a:cubicBezTo>
                      <a:pt x="358050" y="283885"/>
                      <a:pt x="365599" y="289504"/>
                      <a:pt x="365599" y="298001"/>
                    </a:cubicBezTo>
                    <a:cubicBezTo>
                      <a:pt x="365599" y="300468"/>
                      <a:pt x="365050" y="302524"/>
                      <a:pt x="364089" y="304717"/>
                    </a:cubicBezTo>
                    <a:lnTo>
                      <a:pt x="266905" y="494261"/>
                    </a:lnTo>
                    <a:cubicBezTo>
                      <a:pt x="264571" y="499058"/>
                      <a:pt x="259767" y="502073"/>
                      <a:pt x="254276" y="502073"/>
                    </a:cubicBezTo>
                    <a:cubicBezTo>
                      <a:pt x="246727" y="502073"/>
                      <a:pt x="240275" y="495769"/>
                      <a:pt x="240275" y="488368"/>
                    </a:cubicBezTo>
                    <a:cubicBezTo>
                      <a:pt x="240275" y="486175"/>
                      <a:pt x="240824" y="484119"/>
                      <a:pt x="241785" y="482063"/>
                    </a:cubicBezTo>
                    <a:lnTo>
                      <a:pt x="339381" y="291012"/>
                    </a:lnTo>
                    <a:cubicBezTo>
                      <a:pt x="341440" y="286489"/>
                      <a:pt x="345833" y="283885"/>
                      <a:pt x="351049" y="283885"/>
                    </a:cubicBezTo>
                    <a:close/>
                    <a:moveTo>
                      <a:pt x="54919" y="237520"/>
                    </a:moveTo>
                    <a:lnTo>
                      <a:pt x="54919" y="548229"/>
                    </a:lnTo>
                    <a:lnTo>
                      <a:pt x="549191" y="548229"/>
                    </a:lnTo>
                    <a:lnTo>
                      <a:pt x="549191" y="237520"/>
                    </a:lnTo>
                    <a:close/>
                    <a:moveTo>
                      <a:pt x="140868" y="54823"/>
                    </a:moveTo>
                    <a:lnTo>
                      <a:pt x="73043" y="182697"/>
                    </a:lnTo>
                    <a:lnTo>
                      <a:pt x="531068" y="182697"/>
                    </a:lnTo>
                    <a:lnTo>
                      <a:pt x="463243" y="54823"/>
                    </a:lnTo>
                    <a:close/>
                    <a:moveTo>
                      <a:pt x="124392" y="0"/>
                    </a:moveTo>
                    <a:lnTo>
                      <a:pt x="479718" y="0"/>
                    </a:lnTo>
                    <a:cubicBezTo>
                      <a:pt x="489879" y="0"/>
                      <a:pt x="499215" y="5619"/>
                      <a:pt x="504020" y="14528"/>
                    </a:cubicBezTo>
                    <a:lnTo>
                      <a:pt x="600952" y="197363"/>
                    </a:lnTo>
                    <a:cubicBezTo>
                      <a:pt x="603012" y="201337"/>
                      <a:pt x="604110" y="205723"/>
                      <a:pt x="604110" y="210109"/>
                    </a:cubicBezTo>
                    <a:lnTo>
                      <a:pt x="604110" y="575641"/>
                    </a:lnTo>
                    <a:cubicBezTo>
                      <a:pt x="604110" y="590717"/>
                      <a:pt x="591753" y="603052"/>
                      <a:pt x="576651" y="603052"/>
                    </a:cubicBezTo>
                    <a:lnTo>
                      <a:pt x="27460" y="603052"/>
                    </a:lnTo>
                    <a:cubicBezTo>
                      <a:pt x="12357" y="603052"/>
                      <a:pt x="0" y="590717"/>
                      <a:pt x="0" y="575641"/>
                    </a:cubicBezTo>
                    <a:lnTo>
                      <a:pt x="0" y="210109"/>
                    </a:lnTo>
                    <a:cubicBezTo>
                      <a:pt x="0" y="205723"/>
                      <a:pt x="1099" y="201337"/>
                      <a:pt x="3158" y="197363"/>
                    </a:cubicBezTo>
                    <a:lnTo>
                      <a:pt x="100090" y="14665"/>
                    </a:lnTo>
                    <a:cubicBezTo>
                      <a:pt x="104896" y="5619"/>
                      <a:pt x="114232" y="0"/>
                      <a:pt x="124392" y="0"/>
                    </a:cubicBezTo>
                    <a:close/>
                  </a:path>
                </a:pathLst>
              </a:cu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（三）血小板的生理功能</a:t>
            </a:r>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43</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62940" y="1838325"/>
            <a:ext cx="8873490" cy="3892550"/>
            <a:chOff x="654631" y="1823490"/>
            <a:chExt cx="10665132" cy="3892812"/>
          </a:xfrm>
        </p:grpSpPr>
        <p:sp>
          <p:nvSpPr>
            <p:cNvPr id="22" name="ïśḷiḋê"/>
            <p:cNvSpPr txBox="1"/>
            <p:nvPr/>
          </p:nvSpPr>
          <p:spPr bwMode="auto">
            <a:xfrm>
              <a:off x="8684390" y="3856263"/>
              <a:ext cx="2635373" cy="8617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p>
              <a:pPr algn="l" eaLnBrk="1" hangingPunct="1">
                <a:spcBef>
                  <a:spcPct val="0"/>
                </a:spcBef>
              </a:pPr>
              <a:r>
                <a:rPr lang="zh-CN" altLang="en-US" sz="2800" b="1" dirty="0">
                  <a:latin typeface="+mn-ea"/>
                  <a:cs typeface="+mn-ea"/>
                  <a:sym typeface="+mn-ea"/>
                </a:rPr>
                <a:t>促进血液凝固维持</a:t>
              </a:r>
            </a:p>
            <a:p>
              <a:pPr algn="l" eaLnBrk="1" hangingPunct="1">
                <a:spcBef>
                  <a:spcPct val="0"/>
                </a:spcBef>
              </a:pPr>
              <a:r>
                <a:rPr lang="zh-CN" altLang="en-US" sz="2800" b="1" dirty="0">
                  <a:latin typeface="+mn-ea"/>
                  <a:cs typeface="+mn-ea"/>
                  <a:sym typeface="+mn-ea"/>
                </a:rPr>
                <a:t>血管内皮的完整</a:t>
              </a:r>
              <a:r>
                <a:rPr lang="en-US" altLang="zh-CN" sz="2800" b="1" dirty="0">
                  <a:latin typeface="+mn-ea"/>
                  <a:cs typeface="+mn-ea"/>
                  <a:sym typeface="+mn-ea"/>
                </a:rPr>
                <a:t>:</a:t>
              </a:r>
              <a:r>
                <a:rPr lang="zh-CN" altLang="en-US" sz="2800" b="1" dirty="0">
                  <a:latin typeface="+mn-ea"/>
                  <a:cs typeface="+mn-ea"/>
                  <a:sym typeface="+mn-ea"/>
                </a:rPr>
                <a:t>支持和修复</a:t>
              </a:r>
            </a:p>
          </p:txBody>
        </p:sp>
        <p:grpSp>
          <p:nvGrpSpPr>
            <p:cNvPr id="6" name="íş1iḍè"/>
            <p:cNvGrpSpPr/>
            <p:nvPr/>
          </p:nvGrpSpPr>
          <p:grpSpPr>
            <a:xfrm>
              <a:off x="3507672" y="2265198"/>
              <a:ext cx="5232400" cy="3451104"/>
              <a:chOff x="3507672" y="2557806"/>
              <a:chExt cx="5232400" cy="3451104"/>
            </a:xfrm>
          </p:grpSpPr>
          <p:grpSp>
            <p:nvGrpSpPr>
              <p:cNvPr id="12" name="îṧľidé"/>
              <p:cNvGrpSpPr>
                <a:grpSpLocks noChangeAspect="1"/>
              </p:cNvGrpSpPr>
              <p:nvPr/>
            </p:nvGrpSpPr>
            <p:grpSpPr bwMode="auto">
              <a:xfrm>
                <a:off x="3507672" y="2557806"/>
                <a:ext cx="5232400" cy="3451104"/>
                <a:chOff x="1797" y="798"/>
                <a:chExt cx="4130" cy="2724"/>
              </a:xfrm>
            </p:grpSpPr>
            <p:sp>
              <p:nvSpPr>
                <p:cNvPr id="13" name="íṥļiḑê"/>
                <p:cNvSpPr/>
                <p:nvPr/>
              </p:nvSpPr>
              <p:spPr bwMode="auto">
                <a:xfrm>
                  <a:off x="1797" y="798"/>
                  <a:ext cx="4130" cy="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 name="î$ļïdê"/>
                <p:cNvSpPr/>
                <p:nvPr/>
              </p:nvSpPr>
              <p:spPr bwMode="auto">
                <a:xfrm>
                  <a:off x="3055" y="798"/>
                  <a:ext cx="1590" cy="1587"/>
                </a:xfrm>
                <a:custGeom>
                  <a:avLst/>
                  <a:gdLst>
                    <a:gd name="T0" fmla="*/ 1590 w 1590"/>
                    <a:gd name="T1" fmla="*/ 794 h 1587"/>
                    <a:gd name="T2" fmla="*/ 795 w 1590"/>
                    <a:gd name="T3" fmla="*/ 1587 h 1587"/>
                    <a:gd name="T4" fmla="*/ 0 w 1590"/>
                    <a:gd name="T5" fmla="*/ 794 h 1587"/>
                    <a:gd name="T6" fmla="*/ 795 w 1590"/>
                    <a:gd name="T7" fmla="*/ 0 h 1587"/>
                    <a:gd name="T8" fmla="*/ 1590 w 1590"/>
                    <a:gd name="T9" fmla="*/ 794 h 1587"/>
                  </a:gdLst>
                  <a:ahLst/>
                  <a:cxnLst>
                    <a:cxn ang="0">
                      <a:pos x="T0" y="T1"/>
                    </a:cxn>
                    <a:cxn ang="0">
                      <a:pos x="T2" y="T3"/>
                    </a:cxn>
                    <a:cxn ang="0">
                      <a:pos x="T4" y="T5"/>
                    </a:cxn>
                    <a:cxn ang="0">
                      <a:pos x="T6" y="T7"/>
                    </a:cxn>
                    <a:cxn ang="0">
                      <a:pos x="T8" y="T9"/>
                    </a:cxn>
                  </a:cxnLst>
                  <a:rect l="0" t="0" r="r" b="b"/>
                  <a:pathLst>
                    <a:path w="1590" h="1587">
                      <a:moveTo>
                        <a:pt x="1590" y="794"/>
                      </a:moveTo>
                      <a:lnTo>
                        <a:pt x="795" y="1587"/>
                      </a:lnTo>
                      <a:lnTo>
                        <a:pt x="0" y="794"/>
                      </a:lnTo>
                      <a:lnTo>
                        <a:pt x="795" y="0"/>
                      </a:lnTo>
                      <a:lnTo>
                        <a:pt x="1590" y="794"/>
                      </a:lnTo>
                      <a:close/>
                    </a:path>
                  </a:pathLst>
                </a:custGeom>
                <a:solidFill>
                  <a:schemeClr val="accent1"/>
                </a:solidFill>
                <a:ln w="9525">
                  <a:noFill/>
                  <a:round/>
                </a:ln>
              </p:spPr>
              <p:txBody>
                <a:bodyPr anchor="ctr"/>
                <a:lstStyle/>
                <a:p>
                  <a:pPr algn="ctr"/>
                  <a:endParaRPr/>
                </a:p>
              </p:txBody>
            </p:sp>
            <p:sp>
              <p:nvSpPr>
                <p:cNvPr id="15" name="iṣḷîḓè"/>
                <p:cNvSpPr/>
                <p:nvPr/>
              </p:nvSpPr>
              <p:spPr bwMode="auto">
                <a:xfrm>
                  <a:off x="1921" y="1935"/>
                  <a:ext cx="1590" cy="1587"/>
                </a:xfrm>
                <a:custGeom>
                  <a:avLst/>
                  <a:gdLst>
                    <a:gd name="T0" fmla="*/ 1590 w 1590"/>
                    <a:gd name="T1" fmla="*/ 795 h 1587"/>
                    <a:gd name="T2" fmla="*/ 795 w 1590"/>
                    <a:gd name="T3" fmla="*/ 1587 h 1587"/>
                    <a:gd name="T4" fmla="*/ 0 w 1590"/>
                    <a:gd name="T5" fmla="*/ 795 h 1587"/>
                    <a:gd name="T6" fmla="*/ 795 w 1590"/>
                    <a:gd name="T7" fmla="*/ 0 h 1587"/>
                    <a:gd name="T8" fmla="*/ 1590 w 1590"/>
                    <a:gd name="T9" fmla="*/ 795 h 1587"/>
                  </a:gdLst>
                  <a:ahLst/>
                  <a:cxnLst>
                    <a:cxn ang="0">
                      <a:pos x="T0" y="T1"/>
                    </a:cxn>
                    <a:cxn ang="0">
                      <a:pos x="T2" y="T3"/>
                    </a:cxn>
                    <a:cxn ang="0">
                      <a:pos x="T4" y="T5"/>
                    </a:cxn>
                    <a:cxn ang="0">
                      <a:pos x="T6" y="T7"/>
                    </a:cxn>
                    <a:cxn ang="0">
                      <a:pos x="T8" y="T9"/>
                    </a:cxn>
                  </a:cxnLst>
                  <a:rect l="0" t="0" r="r" b="b"/>
                  <a:pathLst>
                    <a:path w="1590" h="1587">
                      <a:moveTo>
                        <a:pt x="1590" y="795"/>
                      </a:moveTo>
                      <a:lnTo>
                        <a:pt x="795" y="1587"/>
                      </a:lnTo>
                      <a:lnTo>
                        <a:pt x="0" y="795"/>
                      </a:lnTo>
                      <a:lnTo>
                        <a:pt x="795" y="0"/>
                      </a:lnTo>
                      <a:lnTo>
                        <a:pt x="1590" y="795"/>
                      </a:lnTo>
                      <a:close/>
                    </a:path>
                  </a:pathLst>
                </a:custGeom>
                <a:solidFill>
                  <a:schemeClr val="tx1">
                    <a:lumMod val="50000"/>
                    <a:lumOff val="50000"/>
                  </a:schemeClr>
                </a:solidFill>
                <a:ln w="9525">
                  <a:noFill/>
                  <a:round/>
                </a:ln>
              </p:spPr>
              <p:txBody>
                <a:bodyPr anchor="ctr"/>
                <a:lstStyle/>
                <a:p>
                  <a:pPr algn="ctr"/>
                  <a:endParaRPr/>
                </a:p>
              </p:txBody>
            </p:sp>
            <p:sp>
              <p:nvSpPr>
                <p:cNvPr id="16" name="ïşļïḋê"/>
                <p:cNvSpPr/>
                <p:nvPr/>
              </p:nvSpPr>
              <p:spPr bwMode="auto">
                <a:xfrm>
                  <a:off x="1797" y="1600"/>
                  <a:ext cx="4086" cy="1116"/>
                </a:xfrm>
                <a:custGeom>
                  <a:avLst/>
                  <a:gdLst>
                    <a:gd name="T0" fmla="*/ 4086 w 4086"/>
                    <a:gd name="T1" fmla="*/ 927 h 1116"/>
                    <a:gd name="T2" fmla="*/ 3159 w 4086"/>
                    <a:gd name="T3" fmla="*/ 0 h 1116"/>
                    <a:gd name="T4" fmla="*/ 2043 w 4086"/>
                    <a:gd name="T5" fmla="*/ 1116 h 1116"/>
                    <a:gd name="T6" fmla="*/ 927 w 4086"/>
                    <a:gd name="T7" fmla="*/ 0 h 1116"/>
                    <a:gd name="T8" fmla="*/ 0 w 4086"/>
                    <a:gd name="T9" fmla="*/ 927 h 1116"/>
                  </a:gdLst>
                  <a:ahLst/>
                  <a:cxnLst>
                    <a:cxn ang="0">
                      <a:pos x="T0" y="T1"/>
                    </a:cxn>
                    <a:cxn ang="0">
                      <a:pos x="T2" y="T3"/>
                    </a:cxn>
                    <a:cxn ang="0">
                      <a:pos x="T4" y="T5"/>
                    </a:cxn>
                    <a:cxn ang="0">
                      <a:pos x="T6" y="T7"/>
                    </a:cxn>
                    <a:cxn ang="0">
                      <a:pos x="T8" y="T9"/>
                    </a:cxn>
                  </a:cxnLst>
                  <a:rect l="0" t="0" r="r" b="b"/>
                  <a:pathLst>
                    <a:path w="4086" h="1116">
                      <a:moveTo>
                        <a:pt x="4086" y="927"/>
                      </a:moveTo>
                      <a:lnTo>
                        <a:pt x="3159" y="0"/>
                      </a:lnTo>
                      <a:lnTo>
                        <a:pt x="2043" y="1116"/>
                      </a:lnTo>
                      <a:lnTo>
                        <a:pt x="927" y="0"/>
                      </a:lnTo>
                      <a:lnTo>
                        <a:pt x="0" y="927"/>
                      </a:lnTo>
                    </a:path>
                  </a:pathLst>
                </a:custGeom>
                <a:noFill/>
                <a:ln w="88900" cap="flat">
                  <a:solidFill>
                    <a:schemeClr val="bg1">
                      <a:lumMod val="95000"/>
                    </a:schemeClr>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7" name="îṩḷiḋè"/>
                <p:cNvSpPr/>
                <p:nvPr/>
              </p:nvSpPr>
              <p:spPr bwMode="auto">
                <a:xfrm>
                  <a:off x="4193" y="1935"/>
                  <a:ext cx="1590" cy="1587"/>
                </a:xfrm>
                <a:custGeom>
                  <a:avLst/>
                  <a:gdLst>
                    <a:gd name="T0" fmla="*/ 1590 w 1590"/>
                    <a:gd name="T1" fmla="*/ 795 h 1587"/>
                    <a:gd name="T2" fmla="*/ 795 w 1590"/>
                    <a:gd name="T3" fmla="*/ 1587 h 1587"/>
                    <a:gd name="T4" fmla="*/ 0 w 1590"/>
                    <a:gd name="T5" fmla="*/ 795 h 1587"/>
                    <a:gd name="T6" fmla="*/ 795 w 1590"/>
                    <a:gd name="T7" fmla="*/ 0 h 1587"/>
                    <a:gd name="T8" fmla="*/ 1590 w 1590"/>
                    <a:gd name="T9" fmla="*/ 795 h 1587"/>
                  </a:gdLst>
                  <a:ahLst/>
                  <a:cxnLst>
                    <a:cxn ang="0">
                      <a:pos x="T0" y="T1"/>
                    </a:cxn>
                    <a:cxn ang="0">
                      <a:pos x="T2" y="T3"/>
                    </a:cxn>
                    <a:cxn ang="0">
                      <a:pos x="T4" y="T5"/>
                    </a:cxn>
                    <a:cxn ang="0">
                      <a:pos x="T6" y="T7"/>
                    </a:cxn>
                    <a:cxn ang="0">
                      <a:pos x="T8" y="T9"/>
                    </a:cxn>
                  </a:cxnLst>
                  <a:rect l="0" t="0" r="r" b="b"/>
                  <a:pathLst>
                    <a:path w="1590" h="1587">
                      <a:moveTo>
                        <a:pt x="1590" y="795"/>
                      </a:moveTo>
                      <a:lnTo>
                        <a:pt x="795" y="1587"/>
                      </a:lnTo>
                      <a:lnTo>
                        <a:pt x="0" y="795"/>
                      </a:lnTo>
                      <a:lnTo>
                        <a:pt x="795" y="0"/>
                      </a:lnTo>
                      <a:lnTo>
                        <a:pt x="1590" y="795"/>
                      </a:lnTo>
                      <a:close/>
                    </a:path>
                  </a:pathLst>
                </a:custGeom>
                <a:solidFill>
                  <a:schemeClr val="tx1">
                    <a:lumMod val="50000"/>
                    <a:lumOff val="50000"/>
                  </a:schemeClr>
                </a:solidFill>
                <a:ln w="9525">
                  <a:noFill/>
                  <a:round/>
                </a:ln>
              </p:spPr>
              <p:txBody>
                <a:bodyPr anchor="ctr"/>
                <a:lstStyle/>
                <a:p>
                  <a:pPr algn="ctr"/>
                  <a:endParaRPr/>
                </a:p>
              </p:txBody>
            </p:sp>
          </p:grpSp>
          <p:sp>
            <p:nvSpPr>
              <p:cNvPr id="25" name="ïSḷíḋê"/>
              <p:cNvSpPr/>
              <p:nvPr/>
            </p:nvSpPr>
            <p:spPr>
              <a:xfrm>
                <a:off x="5838824" y="3306469"/>
                <a:ext cx="514350" cy="513284"/>
              </a:xfrm>
              <a:custGeom>
                <a:avLst/>
                <a:gdLst>
                  <a:gd name="connsiteX0" fmla="*/ 294871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1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19 h 607568"/>
                  <a:gd name="connsiteX20" fmla="*/ 437602 w 608829"/>
                  <a:gd name="connsiteY20" fmla="*/ 386370 h 607568"/>
                  <a:gd name="connsiteX21" fmla="*/ 425004 w 608829"/>
                  <a:gd name="connsiteY21" fmla="*/ 397708 h 607568"/>
                  <a:gd name="connsiteX22" fmla="*/ 272905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7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1" y="177400"/>
                    </a:moveTo>
                    <a:cubicBezTo>
                      <a:pt x="308774" y="178830"/>
                      <a:pt x="322519" y="182168"/>
                      <a:pt x="335683" y="187426"/>
                    </a:cubicBezTo>
                    <a:cubicBezTo>
                      <a:pt x="354164" y="194642"/>
                      <a:pt x="371923" y="205983"/>
                      <a:pt x="387100" y="221138"/>
                    </a:cubicBezTo>
                    <a:lnTo>
                      <a:pt x="321745" y="286295"/>
                    </a:lnTo>
                    <a:cubicBezTo>
                      <a:pt x="298204" y="262789"/>
                      <a:pt x="259796"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3" y="459599"/>
                      <a:pt x="316685" y="461249"/>
                      <a:pt x="374814" y="447846"/>
                    </a:cubicBezTo>
                    <a:lnTo>
                      <a:pt x="260726" y="563108"/>
                    </a:lnTo>
                    <a:cubicBezTo>
                      <a:pt x="201255" y="622388"/>
                      <a:pt x="103996" y="622388"/>
                      <a:pt x="44526" y="563108"/>
                    </a:cubicBezTo>
                    <a:cubicBezTo>
                      <a:pt x="-14841" y="503724"/>
                      <a:pt x="-14841" y="406608"/>
                      <a:pt x="44526" y="347328"/>
                    </a:cubicBezTo>
                    <a:lnTo>
                      <a:pt x="170901" y="221138"/>
                    </a:lnTo>
                    <a:cubicBezTo>
                      <a:pt x="172656" y="219385"/>
                      <a:pt x="174721" y="217323"/>
                      <a:pt x="176889" y="215674"/>
                    </a:cubicBezTo>
                    <a:cubicBezTo>
                      <a:pt x="210031" y="185982"/>
                      <a:pt x="253163" y="173108"/>
                      <a:pt x="294871" y="177400"/>
                    </a:cubicBezTo>
                    <a:close/>
                    <a:moveTo>
                      <a:pt x="455930" y="0"/>
                    </a:moveTo>
                    <a:cubicBezTo>
                      <a:pt x="495117" y="0"/>
                      <a:pt x="534303" y="14818"/>
                      <a:pt x="563990" y="44453"/>
                    </a:cubicBezTo>
                    <a:cubicBezTo>
                      <a:pt x="623776" y="104136"/>
                      <a:pt x="623776" y="200929"/>
                      <a:pt x="563990" y="260200"/>
                    </a:cubicBezTo>
                    <a:lnTo>
                      <a:pt x="516388" y="307719"/>
                    </a:lnTo>
                    <a:lnTo>
                      <a:pt x="437602" y="386370"/>
                    </a:lnTo>
                    <a:cubicBezTo>
                      <a:pt x="433781" y="390596"/>
                      <a:pt x="429135" y="394410"/>
                      <a:pt x="425004" y="397708"/>
                    </a:cubicBezTo>
                    <a:cubicBezTo>
                      <a:pt x="381120" y="432240"/>
                      <a:pt x="322986" y="439765"/>
                      <a:pt x="272905"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3" y="171448"/>
                      <a:pt x="522273" y="133205"/>
                      <a:pt x="498731" y="109600"/>
                    </a:cubicBezTo>
                    <a:cubicBezTo>
                      <a:pt x="475085" y="86097"/>
                      <a:pt x="436776" y="86097"/>
                      <a:pt x="413130" y="109600"/>
                    </a:cubicBezTo>
                    <a:lnTo>
                      <a:pt x="352517" y="170211"/>
                    </a:lnTo>
                    <a:cubicBezTo>
                      <a:pt x="314622" y="152584"/>
                      <a:pt x="271150" y="149595"/>
                      <a:pt x="231189" y="160933"/>
                    </a:cubicBezTo>
                    <a:lnTo>
                      <a:pt x="347871" y="44453"/>
                    </a:lnTo>
                    <a:cubicBezTo>
                      <a:pt x="377557" y="14818"/>
                      <a:pt x="416744" y="0"/>
                      <a:pt x="455930"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îṩḻïďè"/>
              <p:cNvSpPr/>
              <p:nvPr/>
            </p:nvSpPr>
            <p:spPr>
              <a:xfrm>
                <a:off x="4414801" y="4727146"/>
                <a:ext cx="514350" cy="513284"/>
              </a:xfrm>
              <a:custGeom>
                <a:avLst/>
                <a:gdLst>
                  <a:gd name="connsiteX0" fmla="*/ 294871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1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19 h 607568"/>
                  <a:gd name="connsiteX20" fmla="*/ 437602 w 608829"/>
                  <a:gd name="connsiteY20" fmla="*/ 386370 h 607568"/>
                  <a:gd name="connsiteX21" fmla="*/ 425004 w 608829"/>
                  <a:gd name="connsiteY21" fmla="*/ 397708 h 607568"/>
                  <a:gd name="connsiteX22" fmla="*/ 272905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7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1" y="177400"/>
                    </a:moveTo>
                    <a:cubicBezTo>
                      <a:pt x="308774" y="178830"/>
                      <a:pt x="322519" y="182168"/>
                      <a:pt x="335683" y="187426"/>
                    </a:cubicBezTo>
                    <a:cubicBezTo>
                      <a:pt x="354164" y="194642"/>
                      <a:pt x="371923" y="205983"/>
                      <a:pt x="387100" y="221138"/>
                    </a:cubicBezTo>
                    <a:lnTo>
                      <a:pt x="321745" y="286295"/>
                    </a:lnTo>
                    <a:cubicBezTo>
                      <a:pt x="298204" y="262789"/>
                      <a:pt x="259796"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3" y="459599"/>
                      <a:pt x="316685" y="461249"/>
                      <a:pt x="374814" y="447846"/>
                    </a:cubicBezTo>
                    <a:lnTo>
                      <a:pt x="260726" y="563108"/>
                    </a:lnTo>
                    <a:cubicBezTo>
                      <a:pt x="201255" y="622388"/>
                      <a:pt x="103996" y="622388"/>
                      <a:pt x="44526" y="563108"/>
                    </a:cubicBezTo>
                    <a:cubicBezTo>
                      <a:pt x="-14841" y="503724"/>
                      <a:pt x="-14841" y="406608"/>
                      <a:pt x="44526" y="347328"/>
                    </a:cubicBezTo>
                    <a:lnTo>
                      <a:pt x="170901" y="221138"/>
                    </a:lnTo>
                    <a:cubicBezTo>
                      <a:pt x="172656" y="219385"/>
                      <a:pt x="174721" y="217323"/>
                      <a:pt x="176889" y="215674"/>
                    </a:cubicBezTo>
                    <a:cubicBezTo>
                      <a:pt x="210031" y="185982"/>
                      <a:pt x="253163" y="173108"/>
                      <a:pt x="294871" y="177400"/>
                    </a:cubicBezTo>
                    <a:close/>
                    <a:moveTo>
                      <a:pt x="455930" y="0"/>
                    </a:moveTo>
                    <a:cubicBezTo>
                      <a:pt x="495117" y="0"/>
                      <a:pt x="534303" y="14818"/>
                      <a:pt x="563990" y="44453"/>
                    </a:cubicBezTo>
                    <a:cubicBezTo>
                      <a:pt x="623776" y="104136"/>
                      <a:pt x="623776" y="200929"/>
                      <a:pt x="563990" y="260200"/>
                    </a:cubicBezTo>
                    <a:lnTo>
                      <a:pt x="516388" y="307719"/>
                    </a:lnTo>
                    <a:lnTo>
                      <a:pt x="437602" y="386370"/>
                    </a:lnTo>
                    <a:cubicBezTo>
                      <a:pt x="433781" y="390596"/>
                      <a:pt x="429135" y="394410"/>
                      <a:pt x="425004" y="397708"/>
                    </a:cubicBezTo>
                    <a:cubicBezTo>
                      <a:pt x="381120" y="432240"/>
                      <a:pt x="322986" y="439765"/>
                      <a:pt x="272905"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3" y="171448"/>
                      <a:pt x="522273" y="133205"/>
                      <a:pt x="498731" y="109600"/>
                    </a:cubicBezTo>
                    <a:cubicBezTo>
                      <a:pt x="475085" y="86097"/>
                      <a:pt x="436776" y="86097"/>
                      <a:pt x="413130" y="109600"/>
                    </a:cubicBezTo>
                    <a:lnTo>
                      <a:pt x="352517" y="170211"/>
                    </a:lnTo>
                    <a:cubicBezTo>
                      <a:pt x="314622" y="152584"/>
                      <a:pt x="271150" y="149595"/>
                      <a:pt x="231189" y="160933"/>
                    </a:cubicBezTo>
                    <a:lnTo>
                      <a:pt x="347871" y="44453"/>
                    </a:lnTo>
                    <a:cubicBezTo>
                      <a:pt x="377557" y="14818"/>
                      <a:pt x="416744" y="0"/>
                      <a:pt x="455930"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íşlïdé"/>
              <p:cNvSpPr/>
              <p:nvPr/>
            </p:nvSpPr>
            <p:spPr>
              <a:xfrm>
                <a:off x="7293255" y="4727146"/>
                <a:ext cx="514350" cy="513284"/>
              </a:xfrm>
              <a:custGeom>
                <a:avLst/>
                <a:gdLst>
                  <a:gd name="connsiteX0" fmla="*/ 294871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1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19 h 607568"/>
                  <a:gd name="connsiteX20" fmla="*/ 437602 w 608829"/>
                  <a:gd name="connsiteY20" fmla="*/ 386370 h 607568"/>
                  <a:gd name="connsiteX21" fmla="*/ 425004 w 608829"/>
                  <a:gd name="connsiteY21" fmla="*/ 397708 h 607568"/>
                  <a:gd name="connsiteX22" fmla="*/ 272905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7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1" y="177400"/>
                    </a:moveTo>
                    <a:cubicBezTo>
                      <a:pt x="308774" y="178830"/>
                      <a:pt x="322519" y="182168"/>
                      <a:pt x="335683" y="187426"/>
                    </a:cubicBezTo>
                    <a:cubicBezTo>
                      <a:pt x="354164" y="194642"/>
                      <a:pt x="371923" y="205983"/>
                      <a:pt x="387100" y="221138"/>
                    </a:cubicBezTo>
                    <a:lnTo>
                      <a:pt x="321745" y="286295"/>
                    </a:lnTo>
                    <a:cubicBezTo>
                      <a:pt x="298204" y="262789"/>
                      <a:pt x="259796"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3" y="459599"/>
                      <a:pt x="316685" y="461249"/>
                      <a:pt x="374814" y="447846"/>
                    </a:cubicBezTo>
                    <a:lnTo>
                      <a:pt x="260726" y="563108"/>
                    </a:lnTo>
                    <a:cubicBezTo>
                      <a:pt x="201255" y="622388"/>
                      <a:pt x="103996" y="622388"/>
                      <a:pt x="44526" y="563108"/>
                    </a:cubicBezTo>
                    <a:cubicBezTo>
                      <a:pt x="-14841" y="503724"/>
                      <a:pt x="-14841" y="406608"/>
                      <a:pt x="44526" y="347328"/>
                    </a:cubicBezTo>
                    <a:lnTo>
                      <a:pt x="170901" y="221138"/>
                    </a:lnTo>
                    <a:cubicBezTo>
                      <a:pt x="172656" y="219385"/>
                      <a:pt x="174721" y="217323"/>
                      <a:pt x="176889" y="215674"/>
                    </a:cubicBezTo>
                    <a:cubicBezTo>
                      <a:pt x="210031" y="185982"/>
                      <a:pt x="253163" y="173108"/>
                      <a:pt x="294871" y="177400"/>
                    </a:cubicBezTo>
                    <a:close/>
                    <a:moveTo>
                      <a:pt x="455930" y="0"/>
                    </a:moveTo>
                    <a:cubicBezTo>
                      <a:pt x="495117" y="0"/>
                      <a:pt x="534303" y="14818"/>
                      <a:pt x="563990" y="44453"/>
                    </a:cubicBezTo>
                    <a:cubicBezTo>
                      <a:pt x="623776" y="104136"/>
                      <a:pt x="623776" y="200929"/>
                      <a:pt x="563990" y="260200"/>
                    </a:cubicBezTo>
                    <a:lnTo>
                      <a:pt x="516388" y="307719"/>
                    </a:lnTo>
                    <a:lnTo>
                      <a:pt x="437602" y="386370"/>
                    </a:lnTo>
                    <a:cubicBezTo>
                      <a:pt x="433781" y="390596"/>
                      <a:pt x="429135" y="394410"/>
                      <a:pt x="425004" y="397708"/>
                    </a:cubicBezTo>
                    <a:cubicBezTo>
                      <a:pt x="381120" y="432240"/>
                      <a:pt x="322986" y="439765"/>
                      <a:pt x="272905"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3" y="171448"/>
                      <a:pt x="522273" y="133205"/>
                      <a:pt x="498731" y="109600"/>
                    </a:cubicBezTo>
                    <a:cubicBezTo>
                      <a:pt x="475085" y="86097"/>
                      <a:pt x="436776" y="86097"/>
                      <a:pt x="413130" y="109600"/>
                    </a:cubicBezTo>
                    <a:lnTo>
                      <a:pt x="352517" y="170211"/>
                    </a:lnTo>
                    <a:cubicBezTo>
                      <a:pt x="314622" y="152584"/>
                      <a:pt x="271150" y="149595"/>
                      <a:pt x="231189" y="160933"/>
                    </a:cubicBezTo>
                    <a:lnTo>
                      <a:pt x="347871" y="44453"/>
                    </a:lnTo>
                    <a:cubicBezTo>
                      <a:pt x="377557" y="14818"/>
                      <a:pt x="416744" y="0"/>
                      <a:pt x="455930"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8" name="iŝľîḑè"/>
            <p:cNvSpPr txBox="1"/>
            <p:nvPr/>
          </p:nvSpPr>
          <p:spPr bwMode="auto">
            <a:xfrm>
              <a:off x="654631" y="4375727"/>
              <a:ext cx="2634610" cy="3422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p>
              <a:pPr algn="r" eaLnBrk="1" hangingPunct="1">
                <a:spcBef>
                  <a:spcPct val="0"/>
                </a:spcBef>
              </a:pPr>
              <a:r>
                <a:rPr lang="zh-CN" altLang="en-US" sz="2800" b="1" dirty="0">
                  <a:latin typeface="+mn-ea"/>
                  <a:sym typeface="+mn-ea"/>
                </a:rPr>
                <a:t>促进血液凝固</a:t>
              </a:r>
            </a:p>
          </p:txBody>
        </p:sp>
        <p:sp>
          <p:nvSpPr>
            <p:cNvPr id="30" name="iṡḻiďe"/>
            <p:cNvSpPr txBox="1"/>
            <p:nvPr/>
          </p:nvSpPr>
          <p:spPr bwMode="auto">
            <a:xfrm>
              <a:off x="4414981" y="1823490"/>
              <a:ext cx="521817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p>
              <a:pPr algn="l">
                <a:spcBef>
                  <a:spcPct val="0"/>
                </a:spcBef>
                <a:buNone/>
              </a:pPr>
              <a:r>
                <a:rPr lang="zh-CN" altLang="en-US" sz="2800" b="1" dirty="0">
                  <a:solidFill>
                    <a:srgbClr val="FF0000"/>
                  </a:solidFill>
                  <a:latin typeface="+mn-ea"/>
                  <a:sym typeface="+mn-ea"/>
                </a:rPr>
                <a:t>参与生理止血全过程</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14650" y="381000"/>
            <a:ext cx="10367749" cy="685800"/>
          </a:xfrm>
        </p:spPr>
        <p:txBody>
          <a:bodyPr/>
          <a:lstStyle/>
          <a:p>
            <a:r>
              <a:rPr lang="zh-CN" altLang="en-US" b="1" dirty="0">
                <a:latin typeface="+mn-ea"/>
                <a:ea typeface="+mn-ea"/>
              </a:rPr>
              <a:t>生理性止血</a:t>
            </a:r>
            <a:endParaRPr lang="en-US" altLang="zh-CN" b="1" dirty="0">
              <a:solidFill>
                <a:schemeClr val="tx1"/>
              </a:solidFill>
              <a:latin typeface="+mn-ea"/>
              <a:ea typeface="+mn-ea"/>
            </a:endParaRPr>
          </a:p>
        </p:txBody>
      </p:sp>
      <p:sp>
        <p:nvSpPr>
          <p:cNvPr id="45059" name="Rectangle 3"/>
          <p:cNvSpPr>
            <a:spLocks noGrp="1" noChangeArrowheads="1"/>
          </p:cNvSpPr>
          <p:nvPr>
            <p:ph type="body" idx="1"/>
          </p:nvPr>
        </p:nvSpPr>
        <p:spPr>
          <a:xfrm>
            <a:off x="508000" y="1219200"/>
            <a:ext cx="11277600" cy="5257800"/>
          </a:xfrm>
        </p:spPr>
        <p:txBody>
          <a:bodyPr>
            <a:noAutofit/>
          </a:bodyPr>
          <a:lstStyle/>
          <a:p>
            <a:pPr>
              <a:spcBef>
                <a:spcPct val="0"/>
              </a:spcBef>
              <a:buClrTx/>
              <a:buSzTx/>
              <a:buFont typeface="Wingdings" panose="05000000000000000000" pitchFamily="2" charset="2"/>
              <a:buChar char="ü"/>
              <a:defRPr/>
            </a:pPr>
            <a:r>
              <a:rPr lang="zh-CN" altLang="en-US" b="1" dirty="0">
                <a:latin typeface="+mn-ea"/>
                <a:cs typeface="+mn-ea"/>
              </a:rPr>
              <a:t>生理性止血</a:t>
            </a:r>
            <a:r>
              <a:rPr lang="en-US" altLang="zh-CN" dirty="0">
                <a:latin typeface="+mn-ea"/>
                <a:cs typeface="+mn-ea"/>
              </a:rPr>
              <a:t>:</a:t>
            </a:r>
            <a:r>
              <a:rPr lang="zh-CN" altLang="en-US" b="1" dirty="0">
                <a:latin typeface="+mn-ea"/>
                <a:cs typeface="+mn-ea"/>
              </a:rPr>
              <a:t>血管损伤后血液从血管中流出</a:t>
            </a:r>
            <a:r>
              <a:rPr lang="en-US" altLang="zh-CN" b="1" dirty="0">
                <a:latin typeface="+mn-ea"/>
                <a:cs typeface="+mn-ea"/>
              </a:rPr>
              <a:t>,</a:t>
            </a:r>
            <a:r>
              <a:rPr lang="zh-CN" altLang="en-US" b="1" dirty="0">
                <a:latin typeface="+mn-ea"/>
                <a:cs typeface="+mn-ea"/>
              </a:rPr>
              <a:t>几分钟内自行停止的现象。</a:t>
            </a:r>
            <a:endParaRPr lang="en-US" altLang="zh-CN" b="1" dirty="0">
              <a:latin typeface="+mn-ea"/>
              <a:cs typeface="+mn-ea"/>
            </a:endParaRPr>
          </a:p>
          <a:p>
            <a:pPr>
              <a:spcBef>
                <a:spcPct val="0"/>
              </a:spcBef>
              <a:buClrTx/>
              <a:buSzTx/>
              <a:buFont typeface="Wingdings" panose="05000000000000000000" pitchFamily="2" charset="2"/>
              <a:buChar char="ü"/>
              <a:defRPr/>
            </a:pPr>
            <a:r>
              <a:rPr lang="zh-CN" altLang="en-US" b="1" dirty="0">
                <a:latin typeface="+mn-ea"/>
                <a:cs typeface="+mn-ea"/>
              </a:rPr>
              <a:t>出血时间</a:t>
            </a:r>
            <a:r>
              <a:rPr lang="en-US" altLang="zh-CN" dirty="0">
                <a:latin typeface="+mn-ea"/>
                <a:cs typeface="+mn-ea"/>
              </a:rPr>
              <a:t>:</a:t>
            </a:r>
            <a:r>
              <a:rPr lang="zh-CN" altLang="en-US" b="1" dirty="0">
                <a:latin typeface="+mn-ea"/>
                <a:cs typeface="+mn-ea"/>
              </a:rPr>
              <a:t>自血液从血管中流出到其自行停止的时间。正常</a:t>
            </a:r>
            <a:r>
              <a:rPr lang="en-US" altLang="zh-CN" b="1" dirty="0">
                <a:latin typeface="+mn-ea"/>
                <a:cs typeface="+mn-ea"/>
              </a:rPr>
              <a:t>1~3min,</a:t>
            </a:r>
            <a:r>
              <a:rPr lang="zh-CN" altLang="en-US" b="1" dirty="0">
                <a:latin typeface="+mn-ea"/>
                <a:cs typeface="+mn-ea"/>
              </a:rPr>
              <a:t>反映生理止血功能。</a:t>
            </a:r>
            <a:endParaRPr lang="zh-CN" altLang="en-US" dirty="0">
              <a:latin typeface="+mn-ea"/>
              <a:cs typeface="+mn-ea"/>
            </a:endParaRPr>
          </a:p>
          <a:p>
            <a:pPr>
              <a:spcBef>
                <a:spcPct val="0"/>
              </a:spcBef>
              <a:buClrTx/>
              <a:buSzTx/>
              <a:buFontTx/>
              <a:buNone/>
              <a:defRPr/>
            </a:pPr>
            <a:r>
              <a:rPr lang="en-US" altLang="zh-CN" b="1" baseline="-25000" dirty="0">
                <a:latin typeface="+mn-ea"/>
                <a:cs typeface="+mn-ea"/>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7010" y="0"/>
            <a:ext cx="10043795" cy="1028700"/>
          </a:xfrm>
        </p:spPr>
        <p:txBody>
          <a:bodyPr/>
          <a:lstStyle/>
          <a:p>
            <a:r>
              <a:rPr lang="zh-CN" altLang="en-US"/>
              <a:t>生理性止血过程 </a:t>
            </a:r>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45</a:t>
            </a:fld>
            <a:endParaRPr lang="zh-CN" altLang="en-US"/>
          </a:p>
        </p:txBody>
      </p:sp>
      <p:grpSp>
        <p:nvGrpSpPr>
          <p:cNvPr id="26" name="组合 2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69925" y="1433906"/>
            <a:ext cx="10587354" cy="4284904"/>
            <a:chOff x="1598634" y="1664329"/>
            <a:chExt cx="9492665" cy="4284951"/>
          </a:xfrm>
        </p:grpSpPr>
        <p:grpSp>
          <p:nvGrpSpPr>
            <p:cNvPr id="5" name="íşliḍè"/>
            <p:cNvGrpSpPr/>
            <p:nvPr/>
          </p:nvGrpSpPr>
          <p:grpSpPr>
            <a:xfrm>
              <a:off x="4092020" y="2222736"/>
              <a:ext cx="4007962" cy="3726544"/>
              <a:chOff x="4092020" y="2222736"/>
              <a:chExt cx="4007962" cy="3726544"/>
            </a:xfrm>
          </p:grpSpPr>
          <p:sp>
            <p:nvSpPr>
              <p:cNvPr id="13" name="ï$ľíḋé"/>
              <p:cNvSpPr/>
              <p:nvPr/>
            </p:nvSpPr>
            <p:spPr>
              <a:xfrm>
                <a:off x="4482570" y="2722687"/>
                <a:ext cx="3226593" cy="3226593"/>
              </a:xfrm>
              <a:prstGeom prst="arc">
                <a:avLst>
                  <a:gd name="adj1" fmla="val 17483415"/>
                  <a:gd name="adj2" fmla="val 60679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p>
            </p:txBody>
          </p:sp>
          <p:sp>
            <p:nvSpPr>
              <p:cNvPr id="14" name="îšḻîḓé"/>
              <p:cNvSpPr/>
              <p:nvPr/>
            </p:nvSpPr>
            <p:spPr>
              <a:xfrm flipH="1">
                <a:off x="4482570" y="2722687"/>
                <a:ext cx="3226593" cy="3226593"/>
              </a:xfrm>
              <a:prstGeom prst="arc">
                <a:avLst>
                  <a:gd name="adj1" fmla="val 17425353"/>
                  <a:gd name="adj2" fmla="val 618545"/>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a:bodyPr>
              <a:lstStyle/>
              <a:p>
                <a:pPr algn="ctr"/>
                <a:endParaRPr/>
              </a:p>
            </p:txBody>
          </p:sp>
          <p:sp>
            <p:nvSpPr>
              <p:cNvPr id="15" name="í$ḻiḑe"/>
              <p:cNvSpPr/>
              <p:nvPr/>
            </p:nvSpPr>
            <p:spPr>
              <a:xfrm>
                <a:off x="4482570" y="2722687"/>
                <a:ext cx="3226593" cy="3226593"/>
              </a:xfrm>
              <a:prstGeom prst="arc">
                <a:avLst>
                  <a:gd name="adj1" fmla="val 3093906"/>
                  <a:gd name="adj2" fmla="val 769795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wrap="square" lIns="91440" tIns="45720" rIns="91440" bIns="45720" anchor="ctr">
                <a:normAutofit fontScale="92500" lnSpcReduction="20000"/>
              </a:bodyPr>
              <a:lstStyle/>
              <a:p>
                <a:pPr algn="ctr"/>
                <a:endParaRPr/>
              </a:p>
            </p:txBody>
          </p:sp>
          <p:sp>
            <p:nvSpPr>
              <p:cNvPr id="16" name="íṩḷiḍé"/>
              <p:cNvSpPr/>
              <p:nvPr/>
            </p:nvSpPr>
            <p:spPr bwMode="auto">
              <a:xfrm>
                <a:off x="5481362" y="2222736"/>
                <a:ext cx="1285673" cy="1287819"/>
              </a:xfrm>
              <a:custGeom>
                <a:avLst/>
                <a:gdLst/>
                <a:ahLst/>
                <a:cxnLst>
                  <a:cxn ang="0">
                    <a:pos x="518" y="518"/>
                  </a:cxn>
                  <a:cxn ang="0">
                    <a:pos x="518" y="112"/>
                  </a:cxn>
                  <a:cxn ang="0">
                    <a:pos x="112" y="112"/>
                  </a:cxn>
                  <a:cxn ang="0">
                    <a:pos x="112" y="518"/>
                  </a:cxn>
                  <a:cxn ang="0">
                    <a:pos x="518" y="518"/>
                  </a:cxn>
                </a:cxnLst>
                <a:rect l="0" t="0" r="r" b="b"/>
                <a:pathLst>
                  <a:path w="630" h="630">
                    <a:moveTo>
                      <a:pt x="518" y="518"/>
                    </a:moveTo>
                    <a:cubicBezTo>
                      <a:pt x="630" y="406"/>
                      <a:pt x="630" y="224"/>
                      <a:pt x="518" y="112"/>
                    </a:cubicBezTo>
                    <a:cubicBezTo>
                      <a:pt x="406" y="0"/>
                      <a:pt x="224" y="0"/>
                      <a:pt x="112" y="112"/>
                    </a:cubicBezTo>
                    <a:cubicBezTo>
                      <a:pt x="0" y="224"/>
                      <a:pt x="0" y="406"/>
                      <a:pt x="112" y="518"/>
                    </a:cubicBezTo>
                    <a:cubicBezTo>
                      <a:pt x="224" y="630"/>
                      <a:pt x="406" y="630"/>
                      <a:pt x="518" y="518"/>
                    </a:cubicBezTo>
                    <a:close/>
                  </a:path>
                </a:pathLst>
              </a:custGeom>
              <a:solidFill>
                <a:schemeClr val="accent1">
                  <a:lumMod val="60000"/>
                  <a:lumOff val="40000"/>
                </a:schemeClr>
              </a:solidFill>
              <a:ln w="38100" cap="flat">
                <a:noFill/>
                <a:prstDash val="solid"/>
                <a:miter lim="800000"/>
              </a:ln>
            </p:spPr>
            <p:txBody>
              <a:bodyPr wrap="square" lIns="91440" tIns="45720" rIns="91440" bIns="45720" anchor="ctr">
                <a:normAutofit/>
              </a:bodyPr>
              <a:lstStyle/>
              <a:p>
                <a:pPr algn="ctr"/>
                <a:endParaRPr/>
              </a:p>
            </p:txBody>
          </p:sp>
          <p:sp>
            <p:nvSpPr>
              <p:cNvPr id="17" name="íš1ïdê"/>
              <p:cNvSpPr/>
              <p:nvPr/>
            </p:nvSpPr>
            <p:spPr bwMode="auto">
              <a:xfrm>
                <a:off x="6812163" y="4513842"/>
                <a:ext cx="1287819" cy="1285673"/>
              </a:xfrm>
              <a:custGeom>
                <a:avLst/>
                <a:gdLst/>
                <a:ahLst/>
                <a:cxnLst>
                  <a:cxn ang="0">
                    <a:pos x="518" y="518"/>
                  </a:cxn>
                  <a:cxn ang="0">
                    <a:pos x="518" y="112"/>
                  </a:cxn>
                  <a:cxn ang="0">
                    <a:pos x="112" y="112"/>
                  </a:cxn>
                  <a:cxn ang="0">
                    <a:pos x="112" y="518"/>
                  </a:cxn>
                  <a:cxn ang="0">
                    <a:pos x="518" y="518"/>
                  </a:cxn>
                </a:cxnLst>
                <a:rect l="0" t="0" r="r" b="b"/>
                <a:pathLst>
                  <a:path w="630" h="630">
                    <a:moveTo>
                      <a:pt x="518" y="518"/>
                    </a:moveTo>
                    <a:cubicBezTo>
                      <a:pt x="630" y="406"/>
                      <a:pt x="630" y="224"/>
                      <a:pt x="518" y="112"/>
                    </a:cubicBezTo>
                    <a:cubicBezTo>
                      <a:pt x="406" y="0"/>
                      <a:pt x="224" y="0"/>
                      <a:pt x="112" y="112"/>
                    </a:cubicBezTo>
                    <a:cubicBezTo>
                      <a:pt x="0" y="224"/>
                      <a:pt x="0" y="406"/>
                      <a:pt x="112" y="518"/>
                    </a:cubicBezTo>
                    <a:cubicBezTo>
                      <a:pt x="224" y="630"/>
                      <a:pt x="406" y="630"/>
                      <a:pt x="518" y="518"/>
                    </a:cubicBezTo>
                    <a:close/>
                  </a:path>
                </a:pathLst>
              </a:custGeom>
              <a:solidFill>
                <a:schemeClr val="accent1">
                  <a:lumMod val="60000"/>
                  <a:lumOff val="40000"/>
                </a:schemeClr>
              </a:solidFill>
              <a:ln w="38100" cap="flat">
                <a:noFill/>
                <a:prstDash val="solid"/>
                <a:miter lim="800000"/>
              </a:ln>
            </p:spPr>
            <p:txBody>
              <a:bodyPr wrap="square" lIns="91440" tIns="45720" rIns="91440" bIns="45720" anchor="ctr">
                <a:normAutofit/>
              </a:bodyPr>
              <a:lstStyle/>
              <a:p>
                <a:pPr algn="ctr"/>
                <a:endParaRPr/>
              </a:p>
            </p:txBody>
          </p:sp>
          <p:sp>
            <p:nvSpPr>
              <p:cNvPr id="18" name="îsľíḋê"/>
              <p:cNvSpPr/>
              <p:nvPr/>
            </p:nvSpPr>
            <p:spPr bwMode="auto">
              <a:xfrm>
                <a:off x="4092020" y="4513842"/>
                <a:ext cx="1287819" cy="1285673"/>
              </a:xfrm>
              <a:custGeom>
                <a:avLst/>
                <a:gdLst/>
                <a:ahLst/>
                <a:cxnLst>
                  <a:cxn ang="0">
                    <a:pos x="518" y="518"/>
                  </a:cxn>
                  <a:cxn ang="0">
                    <a:pos x="518" y="112"/>
                  </a:cxn>
                  <a:cxn ang="0">
                    <a:pos x="112" y="112"/>
                  </a:cxn>
                  <a:cxn ang="0">
                    <a:pos x="112" y="518"/>
                  </a:cxn>
                  <a:cxn ang="0">
                    <a:pos x="518" y="518"/>
                  </a:cxn>
                </a:cxnLst>
                <a:rect l="0" t="0" r="r" b="b"/>
                <a:pathLst>
                  <a:path w="630" h="630">
                    <a:moveTo>
                      <a:pt x="518" y="518"/>
                    </a:moveTo>
                    <a:cubicBezTo>
                      <a:pt x="630" y="406"/>
                      <a:pt x="630" y="224"/>
                      <a:pt x="518" y="112"/>
                    </a:cubicBezTo>
                    <a:cubicBezTo>
                      <a:pt x="406" y="0"/>
                      <a:pt x="224" y="0"/>
                      <a:pt x="112" y="112"/>
                    </a:cubicBezTo>
                    <a:cubicBezTo>
                      <a:pt x="0" y="224"/>
                      <a:pt x="0" y="406"/>
                      <a:pt x="112" y="518"/>
                    </a:cubicBezTo>
                    <a:cubicBezTo>
                      <a:pt x="224" y="630"/>
                      <a:pt x="406" y="630"/>
                      <a:pt x="518" y="518"/>
                    </a:cubicBezTo>
                    <a:close/>
                  </a:path>
                </a:pathLst>
              </a:custGeom>
              <a:solidFill>
                <a:schemeClr val="accent1">
                  <a:lumMod val="60000"/>
                  <a:lumOff val="40000"/>
                </a:schemeClr>
              </a:solidFill>
              <a:ln w="38100" cap="flat">
                <a:noFill/>
                <a:prstDash val="solid"/>
                <a:miter lim="800000"/>
              </a:ln>
            </p:spPr>
            <p:txBody>
              <a:bodyPr wrap="square" lIns="91440" tIns="45720" rIns="91440" bIns="45720" anchor="ctr">
                <a:normAutofit/>
              </a:bodyPr>
              <a:lstStyle/>
              <a:p>
                <a:pPr algn="ctr"/>
                <a:endParaRPr/>
              </a:p>
            </p:txBody>
          </p:sp>
          <p:sp>
            <p:nvSpPr>
              <p:cNvPr id="19" name="îṧļïde"/>
              <p:cNvSpPr/>
              <p:nvPr/>
            </p:nvSpPr>
            <p:spPr bwMode="auto">
              <a:xfrm>
                <a:off x="4466566" y="4953203"/>
                <a:ext cx="538726" cy="406951"/>
              </a:xfrm>
              <a:custGeom>
                <a:avLst/>
                <a:gdLst/>
                <a:ahLst/>
                <a:cxnLst>
                  <a:cxn ang="0">
                    <a:pos x="61" y="9"/>
                  </a:cxn>
                  <a:cxn ang="0">
                    <a:pos x="53" y="0"/>
                  </a:cxn>
                  <a:cxn ang="0">
                    <a:pos x="25" y="8"/>
                  </a:cxn>
                  <a:cxn ang="0">
                    <a:pos x="9" y="9"/>
                  </a:cxn>
                  <a:cxn ang="0">
                    <a:pos x="0" y="57"/>
                  </a:cxn>
                  <a:cxn ang="0">
                    <a:pos x="78" y="65"/>
                  </a:cxn>
                  <a:cxn ang="0">
                    <a:pos x="86" y="17"/>
                  </a:cxn>
                  <a:cxn ang="0">
                    <a:pos x="31" y="8"/>
                  </a:cxn>
                  <a:cxn ang="0">
                    <a:pos x="53" y="5"/>
                  </a:cxn>
                  <a:cxn ang="0">
                    <a:pos x="56" y="9"/>
                  </a:cxn>
                  <a:cxn ang="0">
                    <a:pos x="31" y="8"/>
                  </a:cxn>
                  <a:cxn ang="0">
                    <a:pos x="78" y="14"/>
                  </a:cxn>
                  <a:cxn ang="0">
                    <a:pos x="81" y="23"/>
                  </a:cxn>
                  <a:cxn ang="0">
                    <a:pos x="77" y="28"/>
                  </a:cxn>
                  <a:cxn ang="0">
                    <a:pos x="50" y="28"/>
                  </a:cxn>
                  <a:cxn ang="0">
                    <a:pos x="31" y="33"/>
                  </a:cxn>
                  <a:cxn ang="0">
                    <a:pos x="6" y="24"/>
                  </a:cxn>
                  <a:cxn ang="0">
                    <a:pos x="9" y="14"/>
                  </a:cxn>
                  <a:cxn ang="0">
                    <a:pos x="52" y="37"/>
                  </a:cxn>
                  <a:cxn ang="0">
                    <a:pos x="36" y="39"/>
                  </a:cxn>
                  <a:cxn ang="0">
                    <a:pos x="34" y="34"/>
                  </a:cxn>
                  <a:cxn ang="0">
                    <a:pos x="50" y="32"/>
                  </a:cxn>
                  <a:cxn ang="0">
                    <a:pos x="78" y="60"/>
                  </a:cxn>
                  <a:cxn ang="0">
                    <a:pos x="6" y="57"/>
                  </a:cxn>
                  <a:cxn ang="0">
                    <a:pos x="9" y="57"/>
                  </a:cxn>
                  <a:cxn ang="0">
                    <a:pos x="62" y="56"/>
                  </a:cxn>
                  <a:cxn ang="0">
                    <a:pos x="9" y="54"/>
                  </a:cxn>
                  <a:cxn ang="0">
                    <a:pos x="6" y="30"/>
                  </a:cxn>
                  <a:cxn ang="0">
                    <a:pos x="9" y="31"/>
                  </a:cxn>
                  <a:cxn ang="0">
                    <a:pos x="31" y="37"/>
                  </a:cxn>
                  <a:cxn ang="0">
                    <a:pos x="50" y="43"/>
                  </a:cxn>
                  <a:cxn ang="0">
                    <a:pos x="56" y="37"/>
                  </a:cxn>
                  <a:cxn ang="0">
                    <a:pos x="78" y="31"/>
                  </a:cxn>
                  <a:cxn ang="0">
                    <a:pos x="81" y="51"/>
                  </a:cxn>
                  <a:cxn ang="0">
                    <a:pos x="68" y="54"/>
                  </a:cxn>
                  <a:cxn ang="0">
                    <a:pos x="68" y="57"/>
                  </a:cxn>
                  <a:cxn ang="0">
                    <a:pos x="81" y="56"/>
                  </a:cxn>
                  <a:cxn ang="0">
                    <a:pos x="78" y="60"/>
                  </a:cxn>
                </a:cxnLst>
                <a:rect l="0" t="0" r="r" b="b"/>
                <a:pathLst>
                  <a:path w="86" h="65">
                    <a:moveTo>
                      <a:pt x="78" y="9"/>
                    </a:moveTo>
                    <a:cubicBezTo>
                      <a:pt x="61" y="9"/>
                      <a:pt x="61" y="9"/>
                      <a:pt x="61" y="9"/>
                    </a:cubicBezTo>
                    <a:cubicBezTo>
                      <a:pt x="61" y="8"/>
                      <a:pt x="61" y="8"/>
                      <a:pt x="61" y="8"/>
                    </a:cubicBezTo>
                    <a:cubicBezTo>
                      <a:pt x="61" y="4"/>
                      <a:pt x="57" y="0"/>
                      <a:pt x="53" y="0"/>
                    </a:cubicBezTo>
                    <a:cubicBezTo>
                      <a:pt x="34" y="0"/>
                      <a:pt x="34" y="0"/>
                      <a:pt x="34" y="0"/>
                    </a:cubicBezTo>
                    <a:cubicBezTo>
                      <a:pt x="29" y="0"/>
                      <a:pt x="25" y="4"/>
                      <a:pt x="25" y="8"/>
                    </a:cubicBezTo>
                    <a:cubicBezTo>
                      <a:pt x="25" y="9"/>
                      <a:pt x="25" y="9"/>
                      <a:pt x="25" y="9"/>
                    </a:cubicBezTo>
                    <a:cubicBezTo>
                      <a:pt x="9" y="9"/>
                      <a:pt x="9" y="9"/>
                      <a:pt x="9" y="9"/>
                    </a:cubicBezTo>
                    <a:cubicBezTo>
                      <a:pt x="4" y="9"/>
                      <a:pt x="0" y="13"/>
                      <a:pt x="0" y="17"/>
                    </a:cubicBezTo>
                    <a:cubicBezTo>
                      <a:pt x="0" y="57"/>
                      <a:pt x="0" y="57"/>
                      <a:pt x="0" y="57"/>
                    </a:cubicBezTo>
                    <a:cubicBezTo>
                      <a:pt x="0" y="62"/>
                      <a:pt x="4" y="65"/>
                      <a:pt x="9" y="65"/>
                    </a:cubicBezTo>
                    <a:cubicBezTo>
                      <a:pt x="78" y="65"/>
                      <a:pt x="78" y="65"/>
                      <a:pt x="78" y="65"/>
                    </a:cubicBezTo>
                    <a:cubicBezTo>
                      <a:pt x="82" y="65"/>
                      <a:pt x="86" y="62"/>
                      <a:pt x="86" y="57"/>
                    </a:cubicBezTo>
                    <a:cubicBezTo>
                      <a:pt x="86" y="17"/>
                      <a:pt x="86" y="17"/>
                      <a:pt x="86" y="17"/>
                    </a:cubicBezTo>
                    <a:cubicBezTo>
                      <a:pt x="86" y="13"/>
                      <a:pt x="82" y="9"/>
                      <a:pt x="78" y="9"/>
                    </a:cubicBezTo>
                    <a:close/>
                    <a:moveTo>
                      <a:pt x="31" y="8"/>
                    </a:moveTo>
                    <a:cubicBezTo>
                      <a:pt x="31" y="7"/>
                      <a:pt x="32" y="5"/>
                      <a:pt x="34" y="5"/>
                    </a:cubicBezTo>
                    <a:cubicBezTo>
                      <a:pt x="53" y="5"/>
                      <a:pt x="53" y="5"/>
                      <a:pt x="53" y="5"/>
                    </a:cubicBezTo>
                    <a:cubicBezTo>
                      <a:pt x="54" y="5"/>
                      <a:pt x="56" y="7"/>
                      <a:pt x="56" y="8"/>
                    </a:cubicBezTo>
                    <a:cubicBezTo>
                      <a:pt x="56" y="9"/>
                      <a:pt x="56" y="9"/>
                      <a:pt x="56" y="9"/>
                    </a:cubicBezTo>
                    <a:cubicBezTo>
                      <a:pt x="31" y="9"/>
                      <a:pt x="31" y="9"/>
                      <a:pt x="31" y="9"/>
                    </a:cubicBezTo>
                    <a:lnTo>
                      <a:pt x="31" y="8"/>
                    </a:lnTo>
                    <a:close/>
                    <a:moveTo>
                      <a:pt x="9" y="14"/>
                    </a:moveTo>
                    <a:cubicBezTo>
                      <a:pt x="78" y="14"/>
                      <a:pt x="78" y="14"/>
                      <a:pt x="78" y="14"/>
                    </a:cubicBezTo>
                    <a:cubicBezTo>
                      <a:pt x="79" y="14"/>
                      <a:pt x="81" y="16"/>
                      <a:pt x="81" y="17"/>
                    </a:cubicBezTo>
                    <a:cubicBezTo>
                      <a:pt x="81" y="23"/>
                      <a:pt x="81" y="23"/>
                      <a:pt x="81" y="23"/>
                    </a:cubicBezTo>
                    <a:cubicBezTo>
                      <a:pt x="81" y="23"/>
                      <a:pt x="81" y="23"/>
                      <a:pt x="81" y="23"/>
                    </a:cubicBezTo>
                    <a:cubicBezTo>
                      <a:pt x="81" y="25"/>
                      <a:pt x="80" y="27"/>
                      <a:pt x="77" y="28"/>
                    </a:cubicBezTo>
                    <a:cubicBezTo>
                      <a:pt x="56" y="33"/>
                      <a:pt x="56" y="33"/>
                      <a:pt x="56" y="33"/>
                    </a:cubicBezTo>
                    <a:cubicBezTo>
                      <a:pt x="56" y="31"/>
                      <a:pt x="53" y="28"/>
                      <a:pt x="50" y="28"/>
                    </a:cubicBezTo>
                    <a:cubicBezTo>
                      <a:pt x="36" y="28"/>
                      <a:pt x="36" y="28"/>
                      <a:pt x="36" y="28"/>
                    </a:cubicBezTo>
                    <a:cubicBezTo>
                      <a:pt x="33" y="28"/>
                      <a:pt x="31" y="31"/>
                      <a:pt x="31" y="33"/>
                    </a:cubicBezTo>
                    <a:cubicBezTo>
                      <a:pt x="10" y="28"/>
                      <a:pt x="10" y="28"/>
                      <a:pt x="10" y="28"/>
                    </a:cubicBezTo>
                    <a:cubicBezTo>
                      <a:pt x="7" y="27"/>
                      <a:pt x="6" y="25"/>
                      <a:pt x="6" y="24"/>
                    </a:cubicBezTo>
                    <a:cubicBezTo>
                      <a:pt x="6" y="17"/>
                      <a:pt x="6" y="17"/>
                      <a:pt x="6" y="17"/>
                    </a:cubicBezTo>
                    <a:cubicBezTo>
                      <a:pt x="6" y="16"/>
                      <a:pt x="7" y="14"/>
                      <a:pt x="9" y="14"/>
                    </a:cubicBezTo>
                    <a:close/>
                    <a:moveTo>
                      <a:pt x="52" y="34"/>
                    </a:moveTo>
                    <a:cubicBezTo>
                      <a:pt x="52" y="37"/>
                      <a:pt x="52" y="37"/>
                      <a:pt x="52" y="37"/>
                    </a:cubicBezTo>
                    <a:cubicBezTo>
                      <a:pt x="52" y="38"/>
                      <a:pt x="51" y="39"/>
                      <a:pt x="50" y="39"/>
                    </a:cubicBezTo>
                    <a:cubicBezTo>
                      <a:pt x="36" y="39"/>
                      <a:pt x="36" y="39"/>
                      <a:pt x="36" y="39"/>
                    </a:cubicBezTo>
                    <a:cubicBezTo>
                      <a:pt x="35" y="39"/>
                      <a:pt x="34" y="38"/>
                      <a:pt x="34" y="37"/>
                    </a:cubicBezTo>
                    <a:cubicBezTo>
                      <a:pt x="34" y="34"/>
                      <a:pt x="34" y="34"/>
                      <a:pt x="34" y="34"/>
                    </a:cubicBezTo>
                    <a:cubicBezTo>
                      <a:pt x="34" y="33"/>
                      <a:pt x="35" y="32"/>
                      <a:pt x="36" y="32"/>
                    </a:cubicBezTo>
                    <a:cubicBezTo>
                      <a:pt x="50" y="32"/>
                      <a:pt x="50" y="32"/>
                      <a:pt x="50" y="32"/>
                    </a:cubicBezTo>
                    <a:cubicBezTo>
                      <a:pt x="51" y="32"/>
                      <a:pt x="52" y="33"/>
                      <a:pt x="52" y="34"/>
                    </a:cubicBezTo>
                    <a:close/>
                    <a:moveTo>
                      <a:pt x="78" y="60"/>
                    </a:moveTo>
                    <a:cubicBezTo>
                      <a:pt x="9" y="60"/>
                      <a:pt x="9" y="60"/>
                      <a:pt x="9" y="60"/>
                    </a:cubicBezTo>
                    <a:cubicBezTo>
                      <a:pt x="7" y="60"/>
                      <a:pt x="6" y="59"/>
                      <a:pt x="6" y="57"/>
                    </a:cubicBezTo>
                    <a:cubicBezTo>
                      <a:pt x="6" y="56"/>
                      <a:pt x="6" y="56"/>
                      <a:pt x="6" y="56"/>
                    </a:cubicBezTo>
                    <a:cubicBezTo>
                      <a:pt x="7" y="57"/>
                      <a:pt x="8" y="57"/>
                      <a:pt x="9" y="57"/>
                    </a:cubicBezTo>
                    <a:cubicBezTo>
                      <a:pt x="60" y="57"/>
                      <a:pt x="60" y="57"/>
                      <a:pt x="60" y="57"/>
                    </a:cubicBezTo>
                    <a:cubicBezTo>
                      <a:pt x="61" y="57"/>
                      <a:pt x="62" y="57"/>
                      <a:pt x="62" y="56"/>
                    </a:cubicBezTo>
                    <a:cubicBezTo>
                      <a:pt x="62" y="55"/>
                      <a:pt x="61" y="54"/>
                      <a:pt x="60" y="54"/>
                    </a:cubicBezTo>
                    <a:cubicBezTo>
                      <a:pt x="9" y="54"/>
                      <a:pt x="9" y="54"/>
                      <a:pt x="9" y="54"/>
                    </a:cubicBezTo>
                    <a:cubicBezTo>
                      <a:pt x="8" y="54"/>
                      <a:pt x="6" y="53"/>
                      <a:pt x="6" y="51"/>
                    </a:cubicBezTo>
                    <a:cubicBezTo>
                      <a:pt x="6" y="30"/>
                      <a:pt x="6" y="30"/>
                      <a:pt x="6" y="30"/>
                    </a:cubicBezTo>
                    <a:cubicBezTo>
                      <a:pt x="7" y="31"/>
                      <a:pt x="8" y="31"/>
                      <a:pt x="9" y="31"/>
                    </a:cubicBezTo>
                    <a:cubicBezTo>
                      <a:pt x="9" y="31"/>
                      <a:pt x="9" y="31"/>
                      <a:pt x="9" y="31"/>
                    </a:cubicBezTo>
                    <a:cubicBezTo>
                      <a:pt x="31" y="37"/>
                      <a:pt x="31" y="37"/>
                      <a:pt x="31" y="37"/>
                    </a:cubicBezTo>
                    <a:cubicBezTo>
                      <a:pt x="31" y="37"/>
                      <a:pt x="31" y="37"/>
                      <a:pt x="31" y="37"/>
                    </a:cubicBezTo>
                    <a:cubicBezTo>
                      <a:pt x="31" y="40"/>
                      <a:pt x="33" y="43"/>
                      <a:pt x="36" y="43"/>
                    </a:cubicBezTo>
                    <a:cubicBezTo>
                      <a:pt x="50" y="43"/>
                      <a:pt x="50" y="43"/>
                      <a:pt x="50" y="43"/>
                    </a:cubicBezTo>
                    <a:cubicBezTo>
                      <a:pt x="53" y="43"/>
                      <a:pt x="56" y="40"/>
                      <a:pt x="56" y="37"/>
                    </a:cubicBezTo>
                    <a:cubicBezTo>
                      <a:pt x="56" y="37"/>
                      <a:pt x="56" y="37"/>
                      <a:pt x="56" y="37"/>
                    </a:cubicBezTo>
                    <a:cubicBezTo>
                      <a:pt x="77" y="31"/>
                      <a:pt x="77" y="31"/>
                      <a:pt x="77" y="31"/>
                    </a:cubicBezTo>
                    <a:cubicBezTo>
                      <a:pt x="78" y="31"/>
                      <a:pt x="78" y="31"/>
                      <a:pt x="78" y="31"/>
                    </a:cubicBezTo>
                    <a:cubicBezTo>
                      <a:pt x="79" y="31"/>
                      <a:pt x="80" y="31"/>
                      <a:pt x="81" y="30"/>
                    </a:cubicBezTo>
                    <a:cubicBezTo>
                      <a:pt x="81" y="51"/>
                      <a:pt x="81" y="51"/>
                      <a:pt x="81" y="51"/>
                    </a:cubicBezTo>
                    <a:cubicBezTo>
                      <a:pt x="80" y="53"/>
                      <a:pt x="79" y="54"/>
                      <a:pt x="77" y="54"/>
                    </a:cubicBezTo>
                    <a:cubicBezTo>
                      <a:pt x="68" y="54"/>
                      <a:pt x="68" y="54"/>
                      <a:pt x="68" y="54"/>
                    </a:cubicBezTo>
                    <a:cubicBezTo>
                      <a:pt x="67" y="54"/>
                      <a:pt x="67" y="55"/>
                      <a:pt x="67" y="56"/>
                    </a:cubicBezTo>
                    <a:cubicBezTo>
                      <a:pt x="67" y="57"/>
                      <a:pt x="67" y="57"/>
                      <a:pt x="68" y="57"/>
                    </a:cubicBezTo>
                    <a:cubicBezTo>
                      <a:pt x="77" y="57"/>
                      <a:pt x="77" y="57"/>
                      <a:pt x="77" y="57"/>
                    </a:cubicBezTo>
                    <a:cubicBezTo>
                      <a:pt x="78" y="57"/>
                      <a:pt x="80" y="57"/>
                      <a:pt x="81" y="56"/>
                    </a:cubicBezTo>
                    <a:cubicBezTo>
                      <a:pt x="81" y="57"/>
                      <a:pt x="81" y="57"/>
                      <a:pt x="81" y="57"/>
                    </a:cubicBezTo>
                    <a:cubicBezTo>
                      <a:pt x="81" y="59"/>
                      <a:pt x="79" y="60"/>
                      <a:pt x="78" y="60"/>
                    </a:cubicBezTo>
                    <a:close/>
                  </a:path>
                </a:pathLst>
              </a:custGeom>
              <a:solidFill>
                <a:schemeClr val="bg1"/>
              </a:solidFill>
              <a:ln w="9525">
                <a:noFill/>
                <a:round/>
              </a:ln>
            </p:spPr>
            <p:txBody>
              <a:bodyPr wrap="square" lIns="91440" tIns="45720" rIns="91440" bIns="45720" anchor="ctr">
                <a:normAutofit/>
              </a:bodyPr>
              <a:lstStyle/>
              <a:p>
                <a:pPr algn="ctr"/>
                <a:endParaRPr/>
              </a:p>
            </p:txBody>
          </p:sp>
          <p:grpSp>
            <p:nvGrpSpPr>
              <p:cNvPr id="20" name="íšliḑé"/>
              <p:cNvGrpSpPr/>
              <p:nvPr/>
            </p:nvGrpSpPr>
            <p:grpSpPr>
              <a:xfrm>
                <a:off x="7193357" y="4893966"/>
                <a:ext cx="525430" cy="525426"/>
                <a:chOff x="2474913" y="4014788"/>
                <a:chExt cx="195263" cy="195262"/>
              </a:xfrm>
              <a:solidFill>
                <a:schemeClr val="bg1"/>
              </a:solidFill>
            </p:grpSpPr>
            <p:sp>
              <p:nvSpPr>
                <p:cNvPr id="22" name="íṣlíḓè"/>
                <p:cNvSpPr/>
                <p:nvPr/>
              </p:nvSpPr>
              <p:spPr bwMode="auto">
                <a:xfrm>
                  <a:off x="2503488" y="4056063"/>
                  <a:ext cx="161925" cy="103188"/>
                </a:xfrm>
                <a:custGeom>
                  <a:avLst/>
                  <a:gdLst/>
                  <a:ahLst/>
                  <a:cxnLst>
                    <a:cxn ang="0">
                      <a:pos x="60" y="0"/>
                    </a:cxn>
                    <a:cxn ang="0">
                      <a:pos x="3" y="0"/>
                    </a:cxn>
                    <a:cxn ang="0">
                      <a:pos x="1" y="0"/>
                    </a:cxn>
                    <a:cxn ang="0">
                      <a:pos x="0" y="2"/>
                    </a:cxn>
                    <a:cxn ang="0">
                      <a:pos x="6" y="25"/>
                    </a:cxn>
                    <a:cxn ang="0">
                      <a:pos x="6" y="25"/>
                    </a:cxn>
                    <a:cxn ang="0">
                      <a:pos x="6" y="26"/>
                    </a:cxn>
                    <a:cxn ang="0">
                      <a:pos x="9" y="39"/>
                    </a:cxn>
                    <a:cxn ang="0">
                      <a:pos x="11" y="40"/>
                    </a:cxn>
                    <a:cxn ang="0">
                      <a:pos x="52" y="40"/>
                    </a:cxn>
                    <a:cxn ang="0">
                      <a:pos x="55" y="39"/>
                    </a:cxn>
                    <a:cxn ang="0">
                      <a:pos x="63" y="2"/>
                    </a:cxn>
                    <a:cxn ang="0">
                      <a:pos x="62" y="0"/>
                    </a:cxn>
                    <a:cxn ang="0">
                      <a:pos x="60" y="0"/>
                    </a:cxn>
                    <a:cxn ang="0">
                      <a:pos x="23" y="36"/>
                    </a:cxn>
                    <a:cxn ang="0">
                      <a:pos x="22" y="27"/>
                    </a:cxn>
                    <a:cxn ang="0">
                      <a:pos x="30" y="27"/>
                    </a:cxn>
                    <a:cxn ang="0">
                      <a:pos x="30" y="36"/>
                    </a:cxn>
                    <a:cxn ang="0">
                      <a:pos x="23" y="36"/>
                    </a:cxn>
                    <a:cxn ang="0">
                      <a:pos x="22" y="24"/>
                    </a:cxn>
                    <a:cxn ang="0">
                      <a:pos x="21" y="16"/>
                    </a:cxn>
                    <a:cxn ang="0">
                      <a:pos x="30" y="16"/>
                    </a:cxn>
                    <a:cxn ang="0">
                      <a:pos x="30" y="24"/>
                    </a:cxn>
                    <a:cxn ang="0">
                      <a:pos x="22" y="24"/>
                    </a:cxn>
                    <a:cxn ang="0">
                      <a:pos x="8" y="16"/>
                    </a:cxn>
                    <a:cxn ang="0">
                      <a:pos x="18" y="16"/>
                    </a:cxn>
                    <a:cxn ang="0">
                      <a:pos x="19" y="24"/>
                    </a:cxn>
                    <a:cxn ang="0">
                      <a:pos x="10" y="24"/>
                    </a:cxn>
                    <a:cxn ang="0">
                      <a:pos x="8" y="16"/>
                    </a:cxn>
                    <a:cxn ang="0">
                      <a:pos x="21" y="13"/>
                    </a:cxn>
                    <a:cxn ang="0">
                      <a:pos x="19" y="4"/>
                    </a:cxn>
                    <a:cxn ang="0">
                      <a:pos x="30" y="4"/>
                    </a:cxn>
                    <a:cxn ang="0">
                      <a:pos x="30" y="13"/>
                    </a:cxn>
                    <a:cxn ang="0">
                      <a:pos x="21" y="13"/>
                    </a:cxn>
                    <a:cxn ang="0">
                      <a:pos x="16" y="4"/>
                    </a:cxn>
                    <a:cxn ang="0">
                      <a:pos x="17" y="13"/>
                    </a:cxn>
                    <a:cxn ang="0">
                      <a:pos x="8" y="13"/>
                    </a:cxn>
                    <a:cxn ang="0">
                      <a:pos x="6" y="4"/>
                    </a:cxn>
                    <a:cxn ang="0">
                      <a:pos x="16" y="4"/>
                    </a:cxn>
                    <a:cxn ang="0">
                      <a:pos x="11" y="27"/>
                    </a:cxn>
                    <a:cxn ang="0">
                      <a:pos x="19" y="27"/>
                    </a:cxn>
                    <a:cxn ang="0">
                      <a:pos x="20" y="36"/>
                    </a:cxn>
                    <a:cxn ang="0">
                      <a:pos x="13" y="36"/>
                    </a:cxn>
                    <a:cxn ang="0">
                      <a:pos x="11" y="27"/>
                    </a:cxn>
                    <a:cxn ang="0">
                      <a:pos x="50" y="36"/>
                    </a:cxn>
                    <a:cxn ang="0">
                      <a:pos x="33" y="36"/>
                    </a:cxn>
                    <a:cxn ang="0">
                      <a:pos x="33" y="27"/>
                    </a:cxn>
                    <a:cxn ang="0">
                      <a:pos x="43" y="27"/>
                    </a:cxn>
                    <a:cxn ang="0">
                      <a:pos x="45" y="25"/>
                    </a:cxn>
                    <a:cxn ang="0">
                      <a:pos x="43" y="24"/>
                    </a:cxn>
                    <a:cxn ang="0">
                      <a:pos x="33" y="24"/>
                    </a:cxn>
                    <a:cxn ang="0">
                      <a:pos x="33" y="16"/>
                    </a:cxn>
                    <a:cxn ang="0">
                      <a:pos x="47" y="16"/>
                    </a:cxn>
                    <a:cxn ang="0">
                      <a:pos x="48" y="15"/>
                    </a:cxn>
                    <a:cxn ang="0">
                      <a:pos x="47" y="13"/>
                    </a:cxn>
                    <a:cxn ang="0">
                      <a:pos x="33" y="13"/>
                    </a:cxn>
                    <a:cxn ang="0">
                      <a:pos x="33" y="4"/>
                    </a:cxn>
                    <a:cxn ang="0">
                      <a:pos x="58" y="4"/>
                    </a:cxn>
                    <a:cxn ang="0">
                      <a:pos x="50" y="36"/>
                    </a:cxn>
                  </a:cxnLst>
                  <a:rect l="0" t="0" r="r" b="b"/>
                  <a:pathLst>
                    <a:path w="63" h="40">
                      <a:moveTo>
                        <a:pt x="60" y="0"/>
                      </a:moveTo>
                      <a:cubicBezTo>
                        <a:pt x="3" y="0"/>
                        <a:pt x="3" y="0"/>
                        <a:pt x="3" y="0"/>
                      </a:cubicBezTo>
                      <a:cubicBezTo>
                        <a:pt x="2" y="0"/>
                        <a:pt x="1" y="0"/>
                        <a:pt x="1" y="0"/>
                      </a:cubicBezTo>
                      <a:cubicBezTo>
                        <a:pt x="0" y="1"/>
                        <a:pt x="0" y="2"/>
                        <a:pt x="0" y="2"/>
                      </a:cubicBezTo>
                      <a:cubicBezTo>
                        <a:pt x="6" y="25"/>
                        <a:pt x="6" y="25"/>
                        <a:pt x="6" y="25"/>
                      </a:cubicBezTo>
                      <a:cubicBezTo>
                        <a:pt x="6" y="25"/>
                        <a:pt x="6" y="25"/>
                        <a:pt x="6" y="25"/>
                      </a:cubicBezTo>
                      <a:cubicBezTo>
                        <a:pt x="6" y="26"/>
                        <a:pt x="6" y="26"/>
                        <a:pt x="6" y="26"/>
                      </a:cubicBezTo>
                      <a:cubicBezTo>
                        <a:pt x="9" y="39"/>
                        <a:pt x="9" y="39"/>
                        <a:pt x="9" y="39"/>
                      </a:cubicBezTo>
                      <a:cubicBezTo>
                        <a:pt x="9" y="40"/>
                        <a:pt x="10" y="40"/>
                        <a:pt x="11" y="40"/>
                      </a:cubicBezTo>
                      <a:cubicBezTo>
                        <a:pt x="52" y="40"/>
                        <a:pt x="52" y="40"/>
                        <a:pt x="52" y="40"/>
                      </a:cubicBezTo>
                      <a:cubicBezTo>
                        <a:pt x="53" y="40"/>
                        <a:pt x="54" y="40"/>
                        <a:pt x="55" y="39"/>
                      </a:cubicBezTo>
                      <a:cubicBezTo>
                        <a:pt x="63" y="2"/>
                        <a:pt x="63" y="2"/>
                        <a:pt x="63" y="2"/>
                      </a:cubicBezTo>
                      <a:cubicBezTo>
                        <a:pt x="63" y="2"/>
                        <a:pt x="63" y="1"/>
                        <a:pt x="62" y="0"/>
                      </a:cubicBezTo>
                      <a:cubicBezTo>
                        <a:pt x="62" y="0"/>
                        <a:pt x="61" y="0"/>
                        <a:pt x="60" y="0"/>
                      </a:cubicBezTo>
                      <a:close/>
                      <a:moveTo>
                        <a:pt x="23" y="36"/>
                      </a:moveTo>
                      <a:cubicBezTo>
                        <a:pt x="22" y="27"/>
                        <a:pt x="22" y="27"/>
                        <a:pt x="22" y="27"/>
                      </a:cubicBezTo>
                      <a:cubicBezTo>
                        <a:pt x="30" y="27"/>
                        <a:pt x="30" y="27"/>
                        <a:pt x="30" y="27"/>
                      </a:cubicBezTo>
                      <a:cubicBezTo>
                        <a:pt x="30" y="36"/>
                        <a:pt x="30" y="36"/>
                        <a:pt x="30" y="36"/>
                      </a:cubicBezTo>
                      <a:lnTo>
                        <a:pt x="23" y="36"/>
                      </a:lnTo>
                      <a:close/>
                      <a:moveTo>
                        <a:pt x="22" y="24"/>
                      </a:moveTo>
                      <a:cubicBezTo>
                        <a:pt x="21" y="16"/>
                        <a:pt x="21" y="16"/>
                        <a:pt x="21" y="16"/>
                      </a:cubicBezTo>
                      <a:cubicBezTo>
                        <a:pt x="30" y="16"/>
                        <a:pt x="30" y="16"/>
                        <a:pt x="30" y="16"/>
                      </a:cubicBezTo>
                      <a:cubicBezTo>
                        <a:pt x="30" y="24"/>
                        <a:pt x="30" y="24"/>
                        <a:pt x="30" y="24"/>
                      </a:cubicBezTo>
                      <a:lnTo>
                        <a:pt x="22" y="24"/>
                      </a:lnTo>
                      <a:close/>
                      <a:moveTo>
                        <a:pt x="8" y="16"/>
                      </a:moveTo>
                      <a:cubicBezTo>
                        <a:pt x="18" y="16"/>
                        <a:pt x="18" y="16"/>
                        <a:pt x="18" y="16"/>
                      </a:cubicBezTo>
                      <a:cubicBezTo>
                        <a:pt x="19" y="24"/>
                        <a:pt x="19" y="24"/>
                        <a:pt x="19" y="24"/>
                      </a:cubicBezTo>
                      <a:cubicBezTo>
                        <a:pt x="10" y="24"/>
                        <a:pt x="10" y="24"/>
                        <a:pt x="10" y="24"/>
                      </a:cubicBezTo>
                      <a:lnTo>
                        <a:pt x="8" y="16"/>
                      </a:lnTo>
                      <a:close/>
                      <a:moveTo>
                        <a:pt x="21" y="13"/>
                      </a:moveTo>
                      <a:cubicBezTo>
                        <a:pt x="19" y="4"/>
                        <a:pt x="19" y="4"/>
                        <a:pt x="19" y="4"/>
                      </a:cubicBezTo>
                      <a:cubicBezTo>
                        <a:pt x="30" y="4"/>
                        <a:pt x="30" y="4"/>
                        <a:pt x="30" y="4"/>
                      </a:cubicBezTo>
                      <a:cubicBezTo>
                        <a:pt x="30" y="13"/>
                        <a:pt x="30" y="13"/>
                        <a:pt x="30" y="13"/>
                      </a:cubicBezTo>
                      <a:lnTo>
                        <a:pt x="21" y="13"/>
                      </a:lnTo>
                      <a:close/>
                      <a:moveTo>
                        <a:pt x="16" y="4"/>
                      </a:moveTo>
                      <a:cubicBezTo>
                        <a:pt x="17" y="13"/>
                        <a:pt x="17" y="13"/>
                        <a:pt x="17" y="13"/>
                      </a:cubicBezTo>
                      <a:cubicBezTo>
                        <a:pt x="8" y="13"/>
                        <a:pt x="8" y="13"/>
                        <a:pt x="8" y="13"/>
                      </a:cubicBezTo>
                      <a:cubicBezTo>
                        <a:pt x="6" y="4"/>
                        <a:pt x="6" y="4"/>
                        <a:pt x="6" y="4"/>
                      </a:cubicBezTo>
                      <a:lnTo>
                        <a:pt x="16" y="4"/>
                      </a:lnTo>
                      <a:close/>
                      <a:moveTo>
                        <a:pt x="11" y="27"/>
                      </a:moveTo>
                      <a:cubicBezTo>
                        <a:pt x="19" y="27"/>
                        <a:pt x="19" y="27"/>
                        <a:pt x="19" y="27"/>
                      </a:cubicBezTo>
                      <a:cubicBezTo>
                        <a:pt x="20" y="36"/>
                        <a:pt x="20" y="36"/>
                        <a:pt x="20" y="36"/>
                      </a:cubicBezTo>
                      <a:cubicBezTo>
                        <a:pt x="13" y="36"/>
                        <a:pt x="13" y="36"/>
                        <a:pt x="13" y="36"/>
                      </a:cubicBezTo>
                      <a:lnTo>
                        <a:pt x="11" y="27"/>
                      </a:lnTo>
                      <a:close/>
                      <a:moveTo>
                        <a:pt x="50" y="36"/>
                      </a:moveTo>
                      <a:cubicBezTo>
                        <a:pt x="33" y="36"/>
                        <a:pt x="33" y="36"/>
                        <a:pt x="33" y="36"/>
                      </a:cubicBezTo>
                      <a:cubicBezTo>
                        <a:pt x="33" y="27"/>
                        <a:pt x="33" y="27"/>
                        <a:pt x="33" y="27"/>
                      </a:cubicBezTo>
                      <a:cubicBezTo>
                        <a:pt x="43" y="27"/>
                        <a:pt x="43" y="27"/>
                        <a:pt x="43" y="27"/>
                      </a:cubicBezTo>
                      <a:cubicBezTo>
                        <a:pt x="44" y="27"/>
                        <a:pt x="45" y="26"/>
                        <a:pt x="45" y="25"/>
                      </a:cubicBezTo>
                      <a:cubicBezTo>
                        <a:pt x="45" y="24"/>
                        <a:pt x="44" y="24"/>
                        <a:pt x="43" y="24"/>
                      </a:cubicBezTo>
                      <a:cubicBezTo>
                        <a:pt x="33" y="24"/>
                        <a:pt x="33" y="24"/>
                        <a:pt x="33" y="24"/>
                      </a:cubicBezTo>
                      <a:cubicBezTo>
                        <a:pt x="33" y="16"/>
                        <a:pt x="33" y="16"/>
                        <a:pt x="33" y="16"/>
                      </a:cubicBezTo>
                      <a:cubicBezTo>
                        <a:pt x="47" y="16"/>
                        <a:pt x="47" y="16"/>
                        <a:pt x="47" y="16"/>
                      </a:cubicBezTo>
                      <a:cubicBezTo>
                        <a:pt x="48" y="16"/>
                        <a:pt x="48" y="15"/>
                        <a:pt x="48" y="15"/>
                      </a:cubicBezTo>
                      <a:cubicBezTo>
                        <a:pt x="48" y="14"/>
                        <a:pt x="48" y="13"/>
                        <a:pt x="47" y="13"/>
                      </a:cubicBezTo>
                      <a:cubicBezTo>
                        <a:pt x="33" y="13"/>
                        <a:pt x="33" y="13"/>
                        <a:pt x="33" y="13"/>
                      </a:cubicBezTo>
                      <a:cubicBezTo>
                        <a:pt x="33" y="4"/>
                        <a:pt x="33" y="4"/>
                        <a:pt x="33" y="4"/>
                      </a:cubicBezTo>
                      <a:cubicBezTo>
                        <a:pt x="58" y="4"/>
                        <a:pt x="58" y="4"/>
                        <a:pt x="58" y="4"/>
                      </a:cubicBezTo>
                      <a:lnTo>
                        <a:pt x="50" y="36"/>
                      </a:lnTo>
                      <a:close/>
                    </a:path>
                  </a:pathLst>
                </a:custGeom>
                <a:grpFill/>
                <a:ln w="9525">
                  <a:noFill/>
                  <a:round/>
                </a:ln>
              </p:spPr>
              <p:txBody>
                <a:bodyPr wrap="square" lIns="91440" tIns="45720" rIns="91440" bIns="45720" anchor="ctr">
                  <a:normAutofit fontScale="80000" lnSpcReduction="20000"/>
                </a:bodyPr>
                <a:lstStyle/>
                <a:p>
                  <a:pPr algn="ctr"/>
                  <a:endParaRPr/>
                </a:p>
              </p:txBody>
            </p:sp>
            <p:sp>
              <p:nvSpPr>
                <p:cNvPr id="23" name="íṩliḓé"/>
                <p:cNvSpPr/>
                <p:nvPr/>
              </p:nvSpPr>
              <p:spPr bwMode="auto">
                <a:xfrm>
                  <a:off x="2533650" y="4168775"/>
                  <a:ext cx="41275" cy="41275"/>
                </a:xfrm>
                <a:custGeom>
                  <a:avLst/>
                  <a:gdLst/>
                  <a:ahLst/>
                  <a:cxnLst>
                    <a:cxn ang="0">
                      <a:pos x="8" y="0"/>
                    </a:cxn>
                    <a:cxn ang="0">
                      <a:pos x="0" y="8"/>
                    </a:cxn>
                    <a:cxn ang="0">
                      <a:pos x="8" y="16"/>
                    </a:cxn>
                    <a:cxn ang="0">
                      <a:pos x="16" y="8"/>
                    </a:cxn>
                    <a:cxn ang="0">
                      <a:pos x="8" y="0"/>
                    </a:cxn>
                    <a:cxn ang="0">
                      <a:pos x="8" y="11"/>
                    </a:cxn>
                    <a:cxn ang="0">
                      <a:pos x="5" y="8"/>
                    </a:cxn>
                    <a:cxn ang="0">
                      <a:pos x="8" y="5"/>
                    </a:cxn>
                    <a:cxn ang="0">
                      <a:pos x="11" y="8"/>
                    </a:cxn>
                    <a:cxn ang="0">
                      <a:pos x="8" y="11"/>
                    </a:cxn>
                  </a:cxnLst>
                  <a:rect l="0" t="0" r="r" b="b"/>
                  <a:pathLst>
                    <a:path w="16" h="16">
                      <a:moveTo>
                        <a:pt x="8" y="0"/>
                      </a:moveTo>
                      <a:cubicBezTo>
                        <a:pt x="3" y="0"/>
                        <a:pt x="0" y="4"/>
                        <a:pt x="0" y="8"/>
                      </a:cubicBezTo>
                      <a:cubicBezTo>
                        <a:pt x="0" y="13"/>
                        <a:pt x="3" y="16"/>
                        <a:pt x="8" y="16"/>
                      </a:cubicBezTo>
                      <a:cubicBezTo>
                        <a:pt x="12" y="16"/>
                        <a:pt x="16" y="13"/>
                        <a:pt x="16" y="8"/>
                      </a:cubicBezTo>
                      <a:cubicBezTo>
                        <a:pt x="16" y="4"/>
                        <a:pt x="12" y="0"/>
                        <a:pt x="8" y="0"/>
                      </a:cubicBezTo>
                      <a:close/>
                      <a:moveTo>
                        <a:pt x="8" y="11"/>
                      </a:moveTo>
                      <a:cubicBezTo>
                        <a:pt x="6" y="11"/>
                        <a:pt x="5" y="10"/>
                        <a:pt x="5" y="8"/>
                      </a:cubicBezTo>
                      <a:cubicBezTo>
                        <a:pt x="5" y="6"/>
                        <a:pt x="6" y="5"/>
                        <a:pt x="8" y="5"/>
                      </a:cubicBezTo>
                      <a:cubicBezTo>
                        <a:pt x="9" y="5"/>
                        <a:pt x="11" y="6"/>
                        <a:pt x="11" y="8"/>
                      </a:cubicBezTo>
                      <a:cubicBezTo>
                        <a:pt x="11" y="10"/>
                        <a:pt x="9" y="11"/>
                        <a:pt x="8" y="11"/>
                      </a:cubicBezTo>
                      <a:close/>
                    </a:path>
                  </a:pathLst>
                </a:custGeom>
                <a:grpFill/>
                <a:ln w="9525">
                  <a:noFill/>
                  <a:round/>
                </a:ln>
              </p:spPr>
              <p:txBody>
                <a:bodyPr wrap="square" lIns="91440" tIns="45720" rIns="91440" bIns="45720" anchor="ctr">
                  <a:normAutofit fontScale="25000" lnSpcReduction="20000"/>
                </a:bodyPr>
                <a:lstStyle/>
                <a:p>
                  <a:pPr algn="ctr"/>
                  <a:endParaRPr/>
                </a:p>
              </p:txBody>
            </p:sp>
            <p:sp>
              <p:nvSpPr>
                <p:cNvPr id="24" name="ïšḻïḋè"/>
                <p:cNvSpPr/>
                <p:nvPr/>
              </p:nvSpPr>
              <p:spPr bwMode="auto">
                <a:xfrm>
                  <a:off x="2595563" y="4168775"/>
                  <a:ext cx="38100" cy="41275"/>
                </a:xfrm>
                <a:custGeom>
                  <a:avLst/>
                  <a:gdLst/>
                  <a:ahLst/>
                  <a:cxnLst>
                    <a:cxn ang="0">
                      <a:pos x="7" y="0"/>
                    </a:cxn>
                    <a:cxn ang="0">
                      <a:pos x="0" y="8"/>
                    </a:cxn>
                    <a:cxn ang="0">
                      <a:pos x="7" y="16"/>
                    </a:cxn>
                    <a:cxn ang="0">
                      <a:pos x="15" y="8"/>
                    </a:cxn>
                    <a:cxn ang="0">
                      <a:pos x="7" y="0"/>
                    </a:cxn>
                    <a:cxn ang="0">
                      <a:pos x="7" y="11"/>
                    </a:cxn>
                    <a:cxn ang="0">
                      <a:pos x="4" y="8"/>
                    </a:cxn>
                    <a:cxn ang="0">
                      <a:pos x="7" y="5"/>
                    </a:cxn>
                    <a:cxn ang="0">
                      <a:pos x="11" y="8"/>
                    </a:cxn>
                    <a:cxn ang="0">
                      <a:pos x="7" y="11"/>
                    </a:cxn>
                  </a:cxnLst>
                  <a:rect l="0" t="0" r="r" b="b"/>
                  <a:pathLst>
                    <a:path w="15" h="16">
                      <a:moveTo>
                        <a:pt x="7" y="0"/>
                      </a:moveTo>
                      <a:cubicBezTo>
                        <a:pt x="3" y="0"/>
                        <a:pt x="0" y="4"/>
                        <a:pt x="0" y="8"/>
                      </a:cubicBezTo>
                      <a:cubicBezTo>
                        <a:pt x="0" y="13"/>
                        <a:pt x="3" y="16"/>
                        <a:pt x="7" y="16"/>
                      </a:cubicBezTo>
                      <a:cubicBezTo>
                        <a:pt x="12" y="16"/>
                        <a:pt x="15" y="13"/>
                        <a:pt x="15" y="8"/>
                      </a:cubicBezTo>
                      <a:cubicBezTo>
                        <a:pt x="15" y="4"/>
                        <a:pt x="12" y="0"/>
                        <a:pt x="7" y="0"/>
                      </a:cubicBezTo>
                      <a:close/>
                      <a:moveTo>
                        <a:pt x="7" y="11"/>
                      </a:moveTo>
                      <a:cubicBezTo>
                        <a:pt x="6" y="11"/>
                        <a:pt x="4" y="10"/>
                        <a:pt x="4" y="8"/>
                      </a:cubicBezTo>
                      <a:cubicBezTo>
                        <a:pt x="4" y="6"/>
                        <a:pt x="6" y="5"/>
                        <a:pt x="7" y="5"/>
                      </a:cubicBezTo>
                      <a:cubicBezTo>
                        <a:pt x="9" y="5"/>
                        <a:pt x="11" y="6"/>
                        <a:pt x="11" y="8"/>
                      </a:cubicBezTo>
                      <a:cubicBezTo>
                        <a:pt x="11" y="10"/>
                        <a:pt x="9" y="11"/>
                        <a:pt x="7" y="11"/>
                      </a:cubicBezTo>
                      <a:close/>
                    </a:path>
                  </a:pathLst>
                </a:custGeom>
                <a:grpFill/>
                <a:ln w="9525">
                  <a:noFill/>
                  <a:round/>
                </a:ln>
              </p:spPr>
              <p:txBody>
                <a:bodyPr wrap="square" lIns="91440" tIns="45720" rIns="91440" bIns="45720" anchor="ctr">
                  <a:normAutofit fontScale="25000" lnSpcReduction="20000"/>
                </a:bodyPr>
                <a:lstStyle/>
                <a:p>
                  <a:pPr algn="ctr"/>
                  <a:endParaRPr/>
                </a:p>
              </p:txBody>
            </p:sp>
            <p:sp>
              <p:nvSpPr>
                <p:cNvPr id="25" name="îŝḷidé"/>
                <p:cNvSpPr/>
                <p:nvPr/>
              </p:nvSpPr>
              <p:spPr bwMode="auto">
                <a:xfrm>
                  <a:off x="2474913" y="4014788"/>
                  <a:ext cx="195263" cy="31750"/>
                </a:xfrm>
                <a:custGeom>
                  <a:avLst/>
                  <a:gdLst/>
                  <a:ahLst/>
                  <a:cxnLst>
                    <a:cxn ang="0">
                      <a:pos x="74" y="8"/>
                    </a:cxn>
                    <a:cxn ang="0">
                      <a:pos x="14" y="8"/>
                    </a:cxn>
                    <a:cxn ang="0">
                      <a:pos x="13" y="2"/>
                    </a:cxn>
                    <a:cxn ang="0">
                      <a:pos x="13" y="2"/>
                    </a:cxn>
                    <a:cxn ang="0">
                      <a:pos x="13" y="2"/>
                    </a:cxn>
                    <a:cxn ang="0">
                      <a:pos x="13" y="2"/>
                    </a:cxn>
                    <a:cxn ang="0">
                      <a:pos x="12" y="2"/>
                    </a:cxn>
                    <a:cxn ang="0">
                      <a:pos x="12" y="1"/>
                    </a:cxn>
                    <a:cxn ang="0">
                      <a:pos x="12" y="1"/>
                    </a:cxn>
                    <a:cxn ang="0">
                      <a:pos x="12" y="1"/>
                    </a:cxn>
                    <a:cxn ang="0">
                      <a:pos x="12" y="1"/>
                    </a:cxn>
                    <a:cxn ang="0">
                      <a:pos x="12" y="1"/>
                    </a:cxn>
                    <a:cxn ang="0">
                      <a:pos x="11" y="1"/>
                    </a:cxn>
                    <a:cxn ang="0">
                      <a:pos x="11" y="1"/>
                    </a:cxn>
                    <a:cxn ang="0">
                      <a:pos x="11" y="1"/>
                    </a:cxn>
                    <a:cxn ang="0">
                      <a:pos x="11" y="1"/>
                    </a:cxn>
                    <a:cxn ang="0">
                      <a:pos x="10" y="0"/>
                    </a:cxn>
                    <a:cxn ang="0">
                      <a:pos x="2" y="0"/>
                    </a:cxn>
                    <a:cxn ang="0">
                      <a:pos x="0" y="3"/>
                    </a:cxn>
                    <a:cxn ang="0">
                      <a:pos x="2" y="5"/>
                    </a:cxn>
                    <a:cxn ang="0">
                      <a:pos x="9" y="5"/>
                    </a:cxn>
                    <a:cxn ang="0">
                      <a:pos x="10" y="11"/>
                    </a:cxn>
                    <a:cxn ang="0">
                      <a:pos x="10" y="11"/>
                    </a:cxn>
                    <a:cxn ang="0">
                      <a:pos x="10" y="11"/>
                    </a:cxn>
                    <a:cxn ang="0">
                      <a:pos x="10" y="11"/>
                    </a:cxn>
                    <a:cxn ang="0">
                      <a:pos x="10" y="11"/>
                    </a:cxn>
                    <a:cxn ang="0">
                      <a:pos x="10" y="12"/>
                    </a:cxn>
                    <a:cxn ang="0">
                      <a:pos x="10" y="12"/>
                    </a:cxn>
                    <a:cxn ang="0">
                      <a:pos x="11" y="12"/>
                    </a:cxn>
                    <a:cxn ang="0">
                      <a:pos x="11" y="12"/>
                    </a:cxn>
                    <a:cxn ang="0">
                      <a:pos x="11" y="12"/>
                    </a:cxn>
                    <a:cxn ang="0">
                      <a:pos x="11" y="12"/>
                    </a:cxn>
                    <a:cxn ang="0">
                      <a:pos x="11" y="12"/>
                    </a:cxn>
                    <a:cxn ang="0">
                      <a:pos x="12" y="12"/>
                    </a:cxn>
                    <a:cxn ang="0">
                      <a:pos x="12" y="12"/>
                    </a:cxn>
                    <a:cxn ang="0">
                      <a:pos x="12" y="12"/>
                    </a:cxn>
                    <a:cxn ang="0">
                      <a:pos x="74" y="12"/>
                    </a:cxn>
                    <a:cxn ang="0">
                      <a:pos x="76" y="10"/>
                    </a:cxn>
                    <a:cxn ang="0">
                      <a:pos x="74" y="8"/>
                    </a:cxn>
                  </a:cxnLst>
                  <a:rect l="0" t="0" r="r" b="b"/>
                  <a:pathLst>
                    <a:path w="76" h="12">
                      <a:moveTo>
                        <a:pt x="74" y="8"/>
                      </a:moveTo>
                      <a:cubicBezTo>
                        <a:pt x="14" y="8"/>
                        <a:pt x="14" y="8"/>
                        <a:pt x="14" y="8"/>
                      </a:cubicBezTo>
                      <a:cubicBezTo>
                        <a:pt x="13" y="2"/>
                        <a:pt x="13" y="2"/>
                        <a:pt x="13" y="2"/>
                      </a:cubicBezTo>
                      <a:cubicBezTo>
                        <a:pt x="13" y="2"/>
                        <a:pt x="13" y="2"/>
                        <a:pt x="13" y="2"/>
                      </a:cubicBezTo>
                      <a:cubicBezTo>
                        <a:pt x="13" y="2"/>
                        <a:pt x="13" y="2"/>
                        <a:pt x="13" y="2"/>
                      </a:cubicBezTo>
                      <a:cubicBezTo>
                        <a:pt x="13" y="2"/>
                        <a:pt x="13" y="2"/>
                        <a:pt x="13" y="2"/>
                      </a:cubicBezTo>
                      <a:cubicBezTo>
                        <a:pt x="12" y="2"/>
                        <a:pt x="12" y="2"/>
                        <a:pt x="12" y="2"/>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1" y="1"/>
                        <a:pt x="11" y="1"/>
                      </a:cubicBezTo>
                      <a:cubicBezTo>
                        <a:pt x="11" y="1"/>
                        <a:pt x="11" y="1"/>
                        <a:pt x="11" y="1"/>
                      </a:cubicBezTo>
                      <a:cubicBezTo>
                        <a:pt x="11" y="1"/>
                        <a:pt x="11" y="1"/>
                        <a:pt x="11" y="1"/>
                      </a:cubicBezTo>
                      <a:cubicBezTo>
                        <a:pt x="11" y="1"/>
                        <a:pt x="11" y="1"/>
                        <a:pt x="11" y="1"/>
                      </a:cubicBezTo>
                      <a:cubicBezTo>
                        <a:pt x="11" y="0"/>
                        <a:pt x="11" y="0"/>
                        <a:pt x="10" y="0"/>
                      </a:cubicBezTo>
                      <a:cubicBezTo>
                        <a:pt x="2" y="0"/>
                        <a:pt x="2" y="0"/>
                        <a:pt x="2" y="0"/>
                      </a:cubicBezTo>
                      <a:cubicBezTo>
                        <a:pt x="1" y="0"/>
                        <a:pt x="0" y="2"/>
                        <a:pt x="0" y="3"/>
                      </a:cubicBezTo>
                      <a:cubicBezTo>
                        <a:pt x="0" y="4"/>
                        <a:pt x="1" y="5"/>
                        <a:pt x="2" y="5"/>
                      </a:cubicBezTo>
                      <a:cubicBezTo>
                        <a:pt x="9" y="5"/>
                        <a:pt x="9" y="5"/>
                        <a:pt x="9" y="5"/>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2" y="12"/>
                        <a:pt x="12" y="12"/>
                        <a:pt x="12" y="12"/>
                      </a:cubicBezTo>
                      <a:cubicBezTo>
                        <a:pt x="12" y="12"/>
                        <a:pt x="12" y="12"/>
                        <a:pt x="12" y="12"/>
                      </a:cubicBezTo>
                      <a:cubicBezTo>
                        <a:pt x="12" y="12"/>
                        <a:pt x="12" y="12"/>
                        <a:pt x="12" y="12"/>
                      </a:cubicBezTo>
                      <a:cubicBezTo>
                        <a:pt x="74" y="12"/>
                        <a:pt x="74" y="12"/>
                        <a:pt x="74" y="12"/>
                      </a:cubicBezTo>
                      <a:cubicBezTo>
                        <a:pt x="75" y="12"/>
                        <a:pt x="76" y="11"/>
                        <a:pt x="76" y="10"/>
                      </a:cubicBezTo>
                      <a:cubicBezTo>
                        <a:pt x="76" y="9"/>
                        <a:pt x="75" y="8"/>
                        <a:pt x="74" y="8"/>
                      </a:cubicBezTo>
                      <a:close/>
                    </a:path>
                  </a:pathLst>
                </a:custGeom>
                <a:grpFill/>
                <a:ln w="9525">
                  <a:noFill/>
                  <a:round/>
                </a:ln>
              </p:spPr>
              <p:txBody>
                <a:bodyPr wrap="square" lIns="91440" tIns="45720" rIns="91440" bIns="45720" anchor="ctr">
                  <a:normAutofit fontScale="25000" lnSpcReduction="20000"/>
                </a:bodyPr>
                <a:lstStyle/>
                <a:p>
                  <a:pPr algn="ctr"/>
                  <a:endParaRPr/>
                </a:p>
              </p:txBody>
            </p:sp>
          </p:grpSp>
          <p:sp>
            <p:nvSpPr>
              <p:cNvPr id="21" name="is1iḑé"/>
              <p:cNvSpPr/>
              <p:nvPr/>
            </p:nvSpPr>
            <p:spPr bwMode="auto">
              <a:xfrm>
                <a:off x="5860491" y="2571772"/>
                <a:ext cx="527415" cy="589749"/>
              </a:xfrm>
              <a:custGeom>
                <a:avLst/>
                <a:gdLst/>
                <a:ahLst/>
                <a:cxnLst>
                  <a:cxn ang="0">
                    <a:pos x="36" y="4"/>
                  </a:cxn>
                  <a:cxn ang="0">
                    <a:pos x="34" y="0"/>
                  </a:cxn>
                  <a:cxn ang="0">
                    <a:pos x="32" y="4"/>
                  </a:cxn>
                  <a:cxn ang="0">
                    <a:pos x="32" y="72"/>
                  </a:cxn>
                  <a:cxn ang="0">
                    <a:pos x="34" y="76"/>
                  </a:cxn>
                  <a:cxn ang="0">
                    <a:pos x="36" y="72"/>
                  </a:cxn>
                  <a:cxn ang="0">
                    <a:pos x="61" y="49"/>
                  </a:cxn>
                  <a:cxn ang="0">
                    <a:pos x="54" y="38"/>
                  </a:cxn>
                  <a:cxn ang="0">
                    <a:pos x="61" y="28"/>
                  </a:cxn>
                  <a:cxn ang="0">
                    <a:pos x="61" y="49"/>
                  </a:cxn>
                  <a:cxn ang="0">
                    <a:pos x="36" y="67"/>
                  </a:cxn>
                  <a:cxn ang="0">
                    <a:pos x="50" y="50"/>
                  </a:cxn>
                  <a:cxn ang="0">
                    <a:pos x="18" y="50"/>
                  </a:cxn>
                  <a:cxn ang="0">
                    <a:pos x="32" y="67"/>
                  </a:cxn>
                  <a:cxn ang="0">
                    <a:pos x="18" y="50"/>
                  </a:cxn>
                  <a:cxn ang="0">
                    <a:pos x="18" y="30"/>
                  </a:cxn>
                  <a:cxn ang="0">
                    <a:pos x="32" y="46"/>
                  </a:cxn>
                  <a:cxn ang="0">
                    <a:pos x="17" y="38"/>
                  </a:cxn>
                  <a:cxn ang="0">
                    <a:pos x="36" y="30"/>
                  </a:cxn>
                  <a:cxn ang="0">
                    <a:pos x="51" y="38"/>
                  </a:cxn>
                  <a:cxn ang="0">
                    <a:pos x="36" y="46"/>
                  </a:cxn>
                  <a:cxn ang="0">
                    <a:pos x="21" y="13"/>
                  </a:cxn>
                  <a:cxn ang="0">
                    <a:pos x="23" y="15"/>
                  </a:cxn>
                  <a:cxn ang="0">
                    <a:pos x="32" y="9"/>
                  </a:cxn>
                  <a:cxn ang="0">
                    <a:pos x="34" y="17"/>
                  </a:cxn>
                  <a:cxn ang="0">
                    <a:pos x="36" y="9"/>
                  </a:cxn>
                  <a:cxn ang="0">
                    <a:pos x="45" y="15"/>
                  </a:cxn>
                  <a:cxn ang="0">
                    <a:pos x="47" y="15"/>
                  </a:cxn>
                  <a:cxn ang="0">
                    <a:pos x="46" y="12"/>
                  </a:cxn>
                  <a:cxn ang="0">
                    <a:pos x="53" y="26"/>
                  </a:cxn>
                  <a:cxn ang="0">
                    <a:pos x="49" y="19"/>
                  </a:cxn>
                  <a:cxn ang="0">
                    <a:pos x="50" y="27"/>
                  </a:cxn>
                  <a:cxn ang="0">
                    <a:pos x="36" y="22"/>
                  </a:cxn>
                  <a:cxn ang="0">
                    <a:pos x="32" y="22"/>
                  </a:cxn>
                  <a:cxn ang="0">
                    <a:pos x="18" y="27"/>
                  </a:cxn>
                  <a:cxn ang="0">
                    <a:pos x="19" y="19"/>
                  </a:cxn>
                  <a:cxn ang="0">
                    <a:pos x="15" y="26"/>
                  </a:cxn>
                  <a:cxn ang="0">
                    <a:pos x="22" y="12"/>
                  </a:cxn>
                  <a:cxn ang="0">
                    <a:pos x="14" y="29"/>
                  </a:cxn>
                  <a:cxn ang="0">
                    <a:pos x="14" y="47"/>
                  </a:cxn>
                  <a:cxn ang="0">
                    <a:pos x="5" y="38"/>
                  </a:cxn>
                  <a:cxn ang="0">
                    <a:pos x="8" y="51"/>
                  </a:cxn>
                  <a:cxn ang="0">
                    <a:pos x="22" y="65"/>
                  </a:cxn>
                  <a:cxn ang="0">
                    <a:pos x="46" y="65"/>
                  </a:cxn>
                  <a:cxn ang="0">
                    <a:pos x="60" y="51"/>
                  </a:cxn>
                </a:cxnLst>
                <a:rect l="0" t="0" r="r" b="b"/>
                <a:pathLst>
                  <a:path w="68" h="76">
                    <a:moveTo>
                      <a:pt x="68" y="38"/>
                    </a:moveTo>
                    <a:cubicBezTo>
                      <a:pt x="68" y="20"/>
                      <a:pt x="54" y="5"/>
                      <a:pt x="36" y="4"/>
                    </a:cubicBezTo>
                    <a:cubicBezTo>
                      <a:pt x="36" y="2"/>
                      <a:pt x="36" y="2"/>
                      <a:pt x="36" y="2"/>
                    </a:cubicBezTo>
                    <a:cubicBezTo>
                      <a:pt x="36" y="1"/>
                      <a:pt x="35" y="0"/>
                      <a:pt x="34" y="0"/>
                    </a:cubicBezTo>
                    <a:cubicBezTo>
                      <a:pt x="33" y="0"/>
                      <a:pt x="32" y="1"/>
                      <a:pt x="32" y="2"/>
                    </a:cubicBezTo>
                    <a:cubicBezTo>
                      <a:pt x="32" y="4"/>
                      <a:pt x="32" y="4"/>
                      <a:pt x="32" y="4"/>
                    </a:cubicBezTo>
                    <a:cubicBezTo>
                      <a:pt x="15" y="5"/>
                      <a:pt x="0" y="20"/>
                      <a:pt x="0" y="38"/>
                    </a:cubicBezTo>
                    <a:cubicBezTo>
                      <a:pt x="0" y="56"/>
                      <a:pt x="15" y="71"/>
                      <a:pt x="32" y="72"/>
                    </a:cubicBezTo>
                    <a:cubicBezTo>
                      <a:pt x="32" y="75"/>
                      <a:pt x="32" y="75"/>
                      <a:pt x="32" y="75"/>
                    </a:cubicBezTo>
                    <a:cubicBezTo>
                      <a:pt x="32" y="76"/>
                      <a:pt x="33" y="76"/>
                      <a:pt x="34" y="76"/>
                    </a:cubicBezTo>
                    <a:cubicBezTo>
                      <a:pt x="35" y="76"/>
                      <a:pt x="36" y="76"/>
                      <a:pt x="36" y="75"/>
                    </a:cubicBezTo>
                    <a:cubicBezTo>
                      <a:pt x="36" y="72"/>
                      <a:pt x="36" y="72"/>
                      <a:pt x="36" y="72"/>
                    </a:cubicBezTo>
                    <a:cubicBezTo>
                      <a:pt x="54" y="71"/>
                      <a:pt x="68" y="56"/>
                      <a:pt x="68" y="38"/>
                    </a:cubicBezTo>
                    <a:close/>
                    <a:moveTo>
                      <a:pt x="61" y="49"/>
                    </a:moveTo>
                    <a:cubicBezTo>
                      <a:pt x="60" y="48"/>
                      <a:pt x="58" y="47"/>
                      <a:pt x="54" y="47"/>
                    </a:cubicBezTo>
                    <a:cubicBezTo>
                      <a:pt x="54" y="44"/>
                      <a:pt x="54" y="41"/>
                      <a:pt x="54" y="38"/>
                    </a:cubicBezTo>
                    <a:cubicBezTo>
                      <a:pt x="54" y="35"/>
                      <a:pt x="54" y="32"/>
                      <a:pt x="54" y="29"/>
                    </a:cubicBezTo>
                    <a:cubicBezTo>
                      <a:pt x="58" y="29"/>
                      <a:pt x="60" y="28"/>
                      <a:pt x="61" y="28"/>
                    </a:cubicBezTo>
                    <a:cubicBezTo>
                      <a:pt x="63" y="31"/>
                      <a:pt x="63" y="34"/>
                      <a:pt x="63" y="38"/>
                    </a:cubicBezTo>
                    <a:cubicBezTo>
                      <a:pt x="63" y="42"/>
                      <a:pt x="63" y="45"/>
                      <a:pt x="61" y="49"/>
                    </a:cubicBezTo>
                    <a:close/>
                    <a:moveTo>
                      <a:pt x="39" y="67"/>
                    </a:moveTo>
                    <a:cubicBezTo>
                      <a:pt x="38" y="67"/>
                      <a:pt x="37" y="67"/>
                      <a:pt x="36" y="67"/>
                    </a:cubicBezTo>
                    <a:cubicBezTo>
                      <a:pt x="36" y="49"/>
                      <a:pt x="36" y="49"/>
                      <a:pt x="36" y="49"/>
                    </a:cubicBezTo>
                    <a:cubicBezTo>
                      <a:pt x="41" y="49"/>
                      <a:pt x="46" y="49"/>
                      <a:pt x="50" y="50"/>
                    </a:cubicBezTo>
                    <a:cubicBezTo>
                      <a:pt x="48" y="58"/>
                      <a:pt x="44" y="64"/>
                      <a:pt x="39" y="67"/>
                    </a:cubicBezTo>
                    <a:close/>
                    <a:moveTo>
                      <a:pt x="18" y="50"/>
                    </a:moveTo>
                    <a:cubicBezTo>
                      <a:pt x="22" y="49"/>
                      <a:pt x="27" y="49"/>
                      <a:pt x="32" y="49"/>
                    </a:cubicBezTo>
                    <a:cubicBezTo>
                      <a:pt x="32" y="67"/>
                      <a:pt x="32" y="67"/>
                      <a:pt x="32" y="67"/>
                    </a:cubicBezTo>
                    <a:cubicBezTo>
                      <a:pt x="31" y="67"/>
                      <a:pt x="30" y="67"/>
                      <a:pt x="29" y="67"/>
                    </a:cubicBezTo>
                    <a:cubicBezTo>
                      <a:pt x="24" y="64"/>
                      <a:pt x="20" y="58"/>
                      <a:pt x="18" y="50"/>
                    </a:cubicBezTo>
                    <a:close/>
                    <a:moveTo>
                      <a:pt x="17" y="38"/>
                    </a:moveTo>
                    <a:cubicBezTo>
                      <a:pt x="17" y="35"/>
                      <a:pt x="17" y="32"/>
                      <a:pt x="18" y="30"/>
                    </a:cubicBezTo>
                    <a:cubicBezTo>
                      <a:pt x="22" y="30"/>
                      <a:pt x="27" y="30"/>
                      <a:pt x="32" y="30"/>
                    </a:cubicBezTo>
                    <a:cubicBezTo>
                      <a:pt x="32" y="46"/>
                      <a:pt x="32" y="46"/>
                      <a:pt x="32" y="46"/>
                    </a:cubicBezTo>
                    <a:cubicBezTo>
                      <a:pt x="27" y="46"/>
                      <a:pt x="22" y="46"/>
                      <a:pt x="18" y="47"/>
                    </a:cubicBezTo>
                    <a:cubicBezTo>
                      <a:pt x="17" y="44"/>
                      <a:pt x="17" y="41"/>
                      <a:pt x="17" y="38"/>
                    </a:cubicBezTo>
                    <a:close/>
                    <a:moveTo>
                      <a:pt x="36" y="46"/>
                    </a:moveTo>
                    <a:cubicBezTo>
                      <a:pt x="36" y="30"/>
                      <a:pt x="36" y="30"/>
                      <a:pt x="36" y="30"/>
                    </a:cubicBezTo>
                    <a:cubicBezTo>
                      <a:pt x="41" y="30"/>
                      <a:pt x="46" y="30"/>
                      <a:pt x="51" y="30"/>
                    </a:cubicBezTo>
                    <a:cubicBezTo>
                      <a:pt x="51" y="32"/>
                      <a:pt x="51" y="35"/>
                      <a:pt x="51" y="38"/>
                    </a:cubicBezTo>
                    <a:cubicBezTo>
                      <a:pt x="51" y="41"/>
                      <a:pt x="51" y="44"/>
                      <a:pt x="51" y="47"/>
                    </a:cubicBezTo>
                    <a:cubicBezTo>
                      <a:pt x="46" y="46"/>
                      <a:pt x="41" y="46"/>
                      <a:pt x="36" y="46"/>
                    </a:cubicBezTo>
                    <a:close/>
                    <a:moveTo>
                      <a:pt x="22" y="12"/>
                    </a:moveTo>
                    <a:cubicBezTo>
                      <a:pt x="21" y="12"/>
                      <a:pt x="21" y="13"/>
                      <a:pt x="21" y="13"/>
                    </a:cubicBezTo>
                    <a:cubicBezTo>
                      <a:pt x="20" y="14"/>
                      <a:pt x="20" y="15"/>
                      <a:pt x="21" y="15"/>
                    </a:cubicBezTo>
                    <a:cubicBezTo>
                      <a:pt x="22" y="16"/>
                      <a:pt x="23" y="16"/>
                      <a:pt x="23" y="15"/>
                    </a:cubicBezTo>
                    <a:cubicBezTo>
                      <a:pt x="25" y="12"/>
                      <a:pt x="27" y="11"/>
                      <a:pt x="29" y="9"/>
                    </a:cubicBezTo>
                    <a:cubicBezTo>
                      <a:pt x="30" y="9"/>
                      <a:pt x="31" y="9"/>
                      <a:pt x="32" y="9"/>
                    </a:cubicBezTo>
                    <a:cubicBezTo>
                      <a:pt x="32" y="15"/>
                      <a:pt x="32" y="15"/>
                      <a:pt x="32" y="15"/>
                    </a:cubicBezTo>
                    <a:cubicBezTo>
                      <a:pt x="32" y="16"/>
                      <a:pt x="33" y="17"/>
                      <a:pt x="34" y="17"/>
                    </a:cubicBezTo>
                    <a:cubicBezTo>
                      <a:pt x="35" y="17"/>
                      <a:pt x="36" y="16"/>
                      <a:pt x="36" y="15"/>
                    </a:cubicBezTo>
                    <a:cubicBezTo>
                      <a:pt x="36" y="9"/>
                      <a:pt x="36" y="9"/>
                      <a:pt x="36" y="9"/>
                    </a:cubicBezTo>
                    <a:cubicBezTo>
                      <a:pt x="37" y="9"/>
                      <a:pt x="38" y="9"/>
                      <a:pt x="39" y="9"/>
                    </a:cubicBezTo>
                    <a:cubicBezTo>
                      <a:pt x="41" y="11"/>
                      <a:pt x="43" y="12"/>
                      <a:pt x="45" y="15"/>
                    </a:cubicBezTo>
                    <a:cubicBezTo>
                      <a:pt x="45" y="15"/>
                      <a:pt x="46" y="16"/>
                      <a:pt x="46" y="16"/>
                    </a:cubicBezTo>
                    <a:cubicBezTo>
                      <a:pt x="46" y="16"/>
                      <a:pt x="47" y="15"/>
                      <a:pt x="47" y="15"/>
                    </a:cubicBezTo>
                    <a:cubicBezTo>
                      <a:pt x="48" y="15"/>
                      <a:pt x="48" y="14"/>
                      <a:pt x="47" y="13"/>
                    </a:cubicBezTo>
                    <a:cubicBezTo>
                      <a:pt x="47" y="13"/>
                      <a:pt x="47" y="12"/>
                      <a:pt x="46" y="12"/>
                    </a:cubicBezTo>
                    <a:cubicBezTo>
                      <a:pt x="52" y="15"/>
                      <a:pt x="57" y="19"/>
                      <a:pt x="60" y="25"/>
                    </a:cubicBezTo>
                    <a:cubicBezTo>
                      <a:pt x="59" y="25"/>
                      <a:pt x="57" y="26"/>
                      <a:pt x="53" y="26"/>
                    </a:cubicBezTo>
                    <a:cubicBezTo>
                      <a:pt x="53" y="24"/>
                      <a:pt x="52" y="22"/>
                      <a:pt x="51" y="20"/>
                    </a:cubicBezTo>
                    <a:cubicBezTo>
                      <a:pt x="51" y="19"/>
                      <a:pt x="50" y="19"/>
                      <a:pt x="49" y="19"/>
                    </a:cubicBezTo>
                    <a:cubicBezTo>
                      <a:pt x="48" y="19"/>
                      <a:pt x="48" y="20"/>
                      <a:pt x="48" y="21"/>
                    </a:cubicBezTo>
                    <a:cubicBezTo>
                      <a:pt x="49" y="23"/>
                      <a:pt x="49" y="25"/>
                      <a:pt x="50" y="27"/>
                    </a:cubicBezTo>
                    <a:cubicBezTo>
                      <a:pt x="46" y="27"/>
                      <a:pt x="41" y="27"/>
                      <a:pt x="36" y="27"/>
                    </a:cubicBezTo>
                    <a:cubicBezTo>
                      <a:pt x="36" y="22"/>
                      <a:pt x="36" y="22"/>
                      <a:pt x="36" y="22"/>
                    </a:cubicBezTo>
                    <a:cubicBezTo>
                      <a:pt x="36" y="21"/>
                      <a:pt x="35" y="21"/>
                      <a:pt x="34" y="21"/>
                    </a:cubicBezTo>
                    <a:cubicBezTo>
                      <a:pt x="33" y="21"/>
                      <a:pt x="32" y="21"/>
                      <a:pt x="32" y="22"/>
                    </a:cubicBezTo>
                    <a:cubicBezTo>
                      <a:pt x="32" y="27"/>
                      <a:pt x="32" y="27"/>
                      <a:pt x="32" y="27"/>
                    </a:cubicBezTo>
                    <a:cubicBezTo>
                      <a:pt x="27" y="27"/>
                      <a:pt x="22" y="27"/>
                      <a:pt x="18" y="27"/>
                    </a:cubicBezTo>
                    <a:cubicBezTo>
                      <a:pt x="19" y="25"/>
                      <a:pt x="19" y="23"/>
                      <a:pt x="20" y="21"/>
                    </a:cubicBezTo>
                    <a:cubicBezTo>
                      <a:pt x="20" y="20"/>
                      <a:pt x="20" y="19"/>
                      <a:pt x="19" y="19"/>
                    </a:cubicBezTo>
                    <a:cubicBezTo>
                      <a:pt x="18" y="19"/>
                      <a:pt x="17" y="19"/>
                      <a:pt x="17" y="20"/>
                    </a:cubicBezTo>
                    <a:cubicBezTo>
                      <a:pt x="16" y="22"/>
                      <a:pt x="16" y="24"/>
                      <a:pt x="15" y="26"/>
                    </a:cubicBezTo>
                    <a:cubicBezTo>
                      <a:pt x="11" y="26"/>
                      <a:pt x="9" y="25"/>
                      <a:pt x="8" y="25"/>
                    </a:cubicBezTo>
                    <a:cubicBezTo>
                      <a:pt x="11" y="19"/>
                      <a:pt x="16" y="15"/>
                      <a:pt x="22" y="12"/>
                    </a:cubicBezTo>
                    <a:close/>
                    <a:moveTo>
                      <a:pt x="7" y="28"/>
                    </a:moveTo>
                    <a:cubicBezTo>
                      <a:pt x="8" y="28"/>
                      <a:pt x="11" y="29"/>
                      <a:pt x="14" y="29"/>
                    </a:cubicBezTo>
                    <a:cubicBezTo>
                      <a:pt x="14" y="32"/>
                      <a:pt x="14" y="35"/>
                      <a:pt x="14" y="38"/>
                    </a:cubicBezTo>
                    <a:cubicBezTo>
                      <a:pt x="14" y="41"/>
                      <a:pt x="14" y="44"/>
                      <a:pt x="14" y="47"/>
                    </a:cubicBezTo>
                    <a:cubicBezTo>
                      <a:pt x="11" y="47"/>
                      <a:pt x="8" y="48"/>
                      <a:pt x="7" y="49"/>
                    </a:cubicBezTo>
                    <a:cubicBezTo>
                      <a:pt x="6" y="45"/>
                      <a:pt x="5" y="42"/>
                      <a:pt x="5" y="38"/>
                    </a:cubicBezTo>
                    <a:cubicBezTo>
                      <a:pt x="5" y="34"/>
                      <a:pt x="6" y="31"/>
                      <a:pt x="7" y="28"/>
                    </a:cubicBezTo>
                    <a:close/>
                    <a:moveTo>
                      <a:pt x="8" y="51"/>
                    </a:moveTo>
                    <a:cubicBezTo>
                      <a:pt x="9" y="51"/>
                      <a:pt x="11" y="50"/>
                      <a:pt x="15" y="50"/>
                    </a:cubicBezTo>
                    <a:cubicBezTo>
                      <a:pt x="16" y="56"/>
                      <a:pt x="19" y="61"/>
                      <a:pt x="22" y="65"/>
                    </a:cubicBezTo>
                    <a:cubicBezTo>
                      <a:pt x="16" y="62"/>
                      <a:pt x="11" y="57"/>
                      <a:pt x="8" y="51"/>
                    </a:cubicBezTo>
                    <a:close/>
                    <a:moveTo>
                      <a:pt x="46" y="65"/>
                    </a:moveTo>
                    <a:cubicBezTo>
                      <a:pt x="49" y="61"/>
                      <a:pt x="52" y="56"/>
                      <a:pt x="53" y="50"/>
                    </a:cubicBezTo>
                    <a:cubicBezTo>
                      <a:pt x="57" y="50"/>
                      <a:pt x="59" y="51"/>
                      <a:pt x="60" y="51"/>
                    </a:cubicBezTo>
                    <a:cubicBezTo>
                      <a:pt x="57" y="57"/>
                      <a:pt x="52" y="62"/>
                      <a:pt x="46" y="65"/>
                    </a:cubicBezTo>
                    <a:close/>
                  </a:path>
                </a:pathLst>
              </a:custGeom>
              <a:solidFill>
                <a:schemeClr val="bg1"/>
              </a:solidFill>
              <a:ln w="9525">
                <a:noFill/>
                <a:round/>
              </a:ln>
            </p:spPr>
            <p:txBody>
              <a:bodyPr wrap="square" lIns="91440" tIns="45720" rIns="91440" bIns="45720" anchor="ctr">
                <a:normAutofit/>
              </a:bodyPr>
              <a:lstStyle/>
              <a:p>
                <a:pPr algn="ctr"/>
                <a:endParaRPr/>
              </a:p>
            </p:txBody>
          </p:sp>
        </p:grpSp>
        <p:sp>
          <p:nvSpPr>
            <p:cNvPr id="12" name="íṧ1îḑé"/>
            <p:cNvSpPr txBox="1"/>
            <p:nvPr/>
          </p:nvSpPr>
          <p:spPr bwMode="auto">
            <a:xfrm>
              <a:off x="8359033" y="4659259"/>
              <a:ext cx="2732266" cy="556179"/>
            </a:xfrm>
            <a:prstGeom prst="rect">
              <a:avLst/>
            </a:prstGeom>
            <a:noFill/>
          </p:spPr>
          <p:txBody>
            <a:bodyPr wrap="square" lIns="91440" tIns="45720" rIns="91440" bIns="45720" anchor="ctr" anchorCtr="0">
              <a:noAutofit/>
            </a:bodyPr>
            <a:lstStyle/>
            <a:p>
              <a:pPr algn="l">
                <a:lnSpc>
                  <a:spcPct val="120000"/>
                </a:lnSpc>
              </a:pPr>
              <a:r>
                <a:rPr lang="zh-CN" altLang="en-US" sz="2400" b="1" dirty="0">
                  <a:latin typeface="+mn-ea"/>
                  <a:cs typeface="+mn-ea"/>
                  <a:sym typeface="+mn-ea"/>
                </a:rPr>
                <a:t>损伤引起局部血管肌源性收缩</a:t>
              </a:r>
            </a:p>
          </p:txBody>
        </p:sp>
        <p:sp>
          <p:nvSpPr>
            <p:cNvPr id="10" name="ïŝļiḋè"/>
            <p:cNvSpPr txBox="1"/>
            <p:nvPr/>
          </p:nvSpPr>
          <p:spPr bwMode="auto">
            <a:xfrm>
              <a:off x="1598634" y="4804015"/>
              <a:ext cx="2299240" cy="556179"/>
            </a:xfrm>
            <a:prstGeom prst="rect">
              <a:avLst/>
            </a:prstGeom>
            <a:noFill/>
          </p:spPr>
          <p:txBody>
            <a:bodyPr wrap="square" lIns="91440" tIns="45720" rIns="91440" bIns="45720" anchor="ctr" anchorCtr="0">
              <a:noAutofit/>
            </a:bodyPr>
            <a:lstStyle/>
            <a:p>
              <a:pPr algn="l">
                <a:lnSpc>
                  <a:spcPct val="120000"/>
                </a:lnSpc>
              </a:pPr>
              <a:r>
                <a:rPr lang="zh-CN" altLang="en-US" sz="2400" b="1" dirty="0">
                  <a:latin typeface="+mn-ea"/>
                  <a:cs typeface="+mn-ea"/>
                  <a:sym typeface="+mn-ea"/>
                </a:rPr>
                <a:t>损伤刺激血管反射性收缩</a:t>
              </a:r>
            </a:p>
          </p:txBody>
        </p:sp>
        <p:sp>
          <p:nvSpPr>
            <p:cNvPr id="28" name="ísḷíḑè"/>
            <p:cNvSpPr txBox="1"/>
            <p:nvPr/>
          </p:nvSpPr>
          <p:spPr bwMode="auto">
            <a:xfrm>
              <a:off x="3441599" y="1664329"/>
              <a:ext cx="4985742" cy="653422"/>
            </a:xfrm>
            <a:prstGeom prst="rect">
              <a:avLst/>
            </a:prstGeom>
            <a:noFill/>
          </p:spPr>
          <p:txBody>
            <a:bodyPr wrap="square" lIns="91440" tIns="45720" rIns="91440" bIns="45720" anchor="t" anchorCtr="1">
              <a:noAutofit/>
            </a:bodyPr>
            <a:lstStyle/>
            <a:p>
              <a:pPr algn="l">
                <a:lnSpc>
                  <a:spcPct val="120000"/>
                </a:lnSpc>
              </a:pPr>
              <a:r>
                <a:rPr lang="zh-CN" altLang="en-US" sz="2400" b="1" dirty="0">
                  <a:latin typeface="+mn-ea"/>
                  <a:cs typeface="+mn-ea"/>
                  <a:sym typeface="+mn-ea"/>
                </a:rPr>
                <a:t>粘附于损伤处的血小板释放缩血管物质</a:t>
              </a:r>
            </a:p>
          </p:txBody>
        </p:sp>
      </p:grpSp>
      <p:sp>
        <p:nvSpPr>
          <p:cNvPr id="29" name="文本框 28"/>
          <p:cNvSpPr txBox="1"/>
          <p:nvPr/>
        </p:nvSpPr>
        <p:spPr>
          <a:xfrm>
            <a:off x="4505325" y="3637915"/>
            <a:ext cx="2424430" cy="645160"/>
          </a:xfrm>
          <a:prstGeom prst="rect">
            <a:avLst/>
          </a:prstGeom>
          <a:noFill/>
        </p:spPr>
        <p:txBody>
          <a:bodyPr wrap="none" rtlCol="0" anchor="t">
            <a:spAutoFit/>
          </a:bodyPr>
          <a:lstStyle/>
          <a:p>
            <a:r>
              <a:rPr lang="en-US" altLang="zh-CN" sz="3600" b="1" dirty="0">
                <a:latin typeface="+mn-ea"/>
                <a:cs typeface="+mn-ea"/>
                <a:sym typeface="+mn-ea"/>
              </a:rPr>
              <a:t>1.</a:t>
            </a:r>
            <a:r>
              <a:rPr lang="zh-CN" altLang="en-US" sz="3600" b="1" dirty="0">
                <a:solidFill>
                  <a:srgbClr val="FF0000"/>
                </a:solidFill>
                <a:latin typeface="+mn-ea"/>
                <a:cs typeface="+mn-ea"/>
                <a:sym typeface="+mn-ea"/>
              </a:rPr>
              <a:t>血管收缩</a:t>
            </a:r>
            <a:endParaRPr lang="zh-CN" altLang="en-US" sz="3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46</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497965" y="1486535"/>
            <a:ext cx="8051800" cy="3169920"/>
            <a:chOff x="2070102" y="1516087"/>
            <a:chExt cx="8051798" cy="3842336"/>
          </a:xfrm>
        </p:grpSpPr>
        <p:grpSp>
          <p:nvGrpSpPr>
            <p:cNvPr id="6" name="iśḻîḋê"/>
            <p:cNvGrpSpPr/>
            <p:nvPr/>
          </p:nvGrpSpPr>
          <p:grpSpPr>
            <a:xfrm>
              <a:off x="2070102" y="1516087"/>
              <a:ext cx="3667227" cy="3825826"/>
              <a:chOff x="945391" y="1130300"/>
              <a:chExt cx="2315609" cy="2415754"/>
            </a:xfrm>
          </p:grpSpPr>
          <p:sp>
            <p:nvSpPr>
              <p:cNvPr id="18" name="ïSḻïḍé"/>
              <p:cNvSpPr/>
              <p:nvPr/>
            </p:nvSpPr>
            <p:spPr bwMode="auto">
              <a:xfrm>
                <a:off x="945391" y="1130300"/>
                <a:ext cx="2315609" cy="241575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1">
                  <a:lumMod val="60000"/>
                  <a:lumOff val="40000"/>
                </a:schemeClr>
              </a:solidFill>
              <a:ln>
                <a:noFill/>
              </a:ln>
            </p:spPr>
            <p:txBody>
              <a:bodyPr wrap="square" lIns="91440" tIns="45720" rIns="91440" bIns="45720" anchor="ctr">
                <a:normAutofit/>
              </a:bodyPr>
              <a:lstStyle/>
              <a:p>
                <a:pPr algn="ctr"/>
                <a:endParaRPr/>
              </a:p>
            </p:txBody>
          </p:sp>
          <p:sp>
            <p:nvSpPr>
              <p:cNvPr id="19" name="iṧliḓè"/>
              <p:cNvSpPr/>
              <p:nvPr/>
            </p:nvSpPr>
            <p:spPr bwMode="auto">
              <a:xfrm>
                <a:off x="1096631" y="1289716"/>
                <a:ext cx="2013129" cy="207750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22" name="iṣḷïḍe"/>
              <p:cNvSpPr/>
              <p:nvPr/>
            </p:nvSpPr>
            <p:spPr bwMode="auto">
              <a:xfrm>
                <a:off x="1323975" y="1484570"/>
                <a:ext cx="1558441" cy="77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en-US" altLang="zh-CN" sz="3200" b="1" dirty="0">
                    <a:latin typeface="+mn-ea"/>
                    <a:cs typeface="+mn-ea"/>
                    <a:sym typeface="+mn-ea"/>
                  </a:rPr>
                  <a:t>2.</a:t>
                </a:r>
                <a:r>
                  <a:rPr lang="zh-CN" altLang="en-US" sz="3200" b="1" dirty="0">
                    <a:solidFill>
                      <a:srgbClr val="FF0000"/>
                    </a:solidFill>
                    <a:latin typeface="+mn-ea"/>
                    <a:cs typeface="+mn-ea"/>
                    <a:sym typeface="+mn-ea"/>
                  </a:rPr>
                  <a:t>血小板止血栓的形成</a:t>
                </a:r>
                <a:endParaRPr lang="en-US" altLang="zh-CN" sz="3200" b="1" dirty="0">
                  <a:latin typeface="+mn-ea"/>
                  <a:cs typeface="+mn-ea"/>
                  <a:sym typeface="+mn-ea"/>
                </a:endParaRPr>
              </a:p>
            </p:txBody>
          </p:sp>
        </p:grpSp>
        <p:grpSp>
          <p:nvGrpSpPr>
            <p:cNvPr id="25" name="ïş1iḍè"/>
            <p:cNvGrpSpPr/>
            <p:nvPr/>
          </p:nvGrpSpPr>
          <p:grpSpPr>
            <a:xfrm>
              <a:off x="6454673" y="1532597"/>
              <a:ext cx="3667227" cy="3825826"/>
              <a:chOff x="945391" y="1140725"/>
              <a:chExt cx="2315609" cy="2415754"/>
            </a:xfrm>
          </p:grpSpPr>
          <p:sp>
            <p:nvSpPr>
              <p:cNvPr id="40" name="ïSľîḋé"/>
              <p:cNvSpPr/>
              <p:nvPr/>
            </p:nvSpPr>
            <p:spPr bwMode="auto">
              <a:xfrm>
                <a:off x="945391" y="1140725"/>
                <a:ext cx="2315609" cy="241575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chemeClr val="accent1">
                  <a:lumMod val="60000"/>
                  <a:lumOff val="40000"/>
                </a:schemeClr>
              </a:solidFill>
              <a:ln>
                <a:noFill/>
              </a:ln>
            </p:spPr>
            <p:txBody>
              <a:bodyPr wrap="square" lIns="91440" tIns="45720" rIns="91440" bIns="45720" anchor="ctr">
                <a:normAutofit/>
              </a:bodyPr>
              <a:lstStyle/>
              <a:p>
                <a:pPr algn="ctr"/>
                <a:endParaRPr/>
              </a:p>
            </p:txBody>
          </p:sp>
          <p:sp>
            <p:nvSpPr>
              <p:cNvPr id="41" name="î$ḻiḑé"/>
              <p:cNvSpPr/>
              <p:nvPr/>
            </p:nvSpPr>
            <p:spPr bwMode="auto">
              <a:xfrm>
                <a:off x="1096631" y="1289716"/>
                <a:ext cx="2013129" cy="207750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algn="ctr"/>
                <a:endParaRPr/>
              </a:p>
            </p:txBody>
          </p:sp>
          <p:sp>
            <p:nvSpPr>
              <p:cNvPr id="44" name="îslîḋê"/>
              <p:cNvSpPr/>
              <p:nvPr/>
            </p:nvSpPr>
            <p:spPr bwMode="auto">
              <a:xfrm>
                <a:off x="1398153" y="1484570"/>
                <a:ext cx="1558441" cy="77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en-US" altLang="zh-CN" sz="3200" b="1" dirty="0">
                    <a:latin typeface="+mn-ea"/>
                    <a:cs typeface="+mn-ea"/>
                    <a:sym typeface="+mn-ea"/>
                  </a:rPr>
                  <a:t>3. </a:t>
                </a:r>
                <a:r>
                  <a:rPr lang="zh-CN" altLang="en-US" sz="3200" b="1" dirty="0">
                    <a:solidFill>
                      <a:srgbClr val="FF0000"/>
                    </a:solidFill>
                    <a:latin typeface="+mn-ea"/>
                    <a:cs typeface="+mn-ea"/>
                    <a:sym typeface="+mn-ea"/>
                  </a:rPr>
                  <a:t>血液凝固</a:t>
                </a:r>
                <a:endParaRPr lang="en-US" altLang="zh-CN" sz="3200" dirty="0">
                  <a:latin typeface="+mn-ea"/>
                  <a:cs typeface="+mn-ea"/>
                </a:endParaRPr>
              </a:p>
            </p:txBody>
          </p:sp>
        </p:grpSp>
      </p:grpSp>
      <p:sp>
        <p:nvSpPr>
          <p:cNvPr id="7" name="文本框 6"/>
          <p:cNvSpPr txBox="1"/>
          <p:nvPr/>
        </p:nvSpPr>
        <p:spPr>
          <a:xfrm rot="10800000" flipV="1">
            <a:off x="1342390" y="4656455"/>
            <a:ext cx="3822700" cy="1938020"/>
          </a:xfrm>
          <a:prstGeom prst="rect">
            <a:avLst/>
          </a:prstGeom>
          <a:noFill/>
        </p:spPr>
        <p:txBody>
          <a:bodyPr wrap="square" rtlCol="0" anchor="t">
            <a:spAutoFit/>
          </a:bodyPr>
          <a:lstStyle/>
          <a:p>
            <a:pPr indent="-314325">
              <a:tabLst>
                <a:tab pos="2844800" algn="l"/>
              </a:tabLst>
              <a:defRPr/>
            </a:pPr>
            <a:r>
              <a:rPr lang="zh-CN" altLang="en-US" sz="2400" b="1" dirty="0">
                <a:latin typeface="+mn-ea"/>
                <a:sym typeface="+mn-ea"/>
              </a:rPr>
              <a:t>血管损伤，内皮下胶原纤维外露，</a:t>
            </a:r>
            <a:r>
              <a:rPr lang="en-US" altLang="zh-CN" sz="2400" b="1" dirty="0">
                <a:latin typeface="+mn-ea"/>
                <a:sym typeface="+mn-ea"/>
              </a:rPr>
              <a:t>TC</a:t>
            </a:r>
            <a:r>
              <a:rPr lang="zh-CN" altLang="en-US" sz="2400" b="1" dirty="0">
                <a:latin typeface="+mn-ea"/>
                <a:sym typeface="+mn-ea"/>
              </a:rPr>
              <a:t>粘附其上内、外源性</a:t>
            </a:r>
            <a:r>
              <a:rPr lang="en-US" altLang="zh-CN" sz="2400" b="1" dirty="0">
                <a:latin typeface="+mn-ea"/>
                <a:sym typeface="+mn-ea"/>
              </a:rPr>
              <a:t>ADP</a:t>
            </a:r>
            <a:r>
              <a:rPr lang="zh-CN" altLang="en-US" sz="2400" b="1" dirty="0">
                <a:latin typeface="+mn-ea"/>
                <a:sym typeface="+mn-ea"/>
              </a:rPr>
              <a:t>及</a:t>
            </a:r>
            <a:r>
              <a:rPr lang="en-US" altLang="zh-CN" sz="2400" b="1" dirty="0">
                <a:latin typeface="+mn-ea"/>
                <a:sym typeface="+mn-ea"/>
              </a:rPr>
              <a:t>TXA2</a:t>
            </a:r>
            <a:r>
              <a:rPr lang="zh-CN" altLang="en-US" sz="2400" b="1" dirty="0">
                <a:latin typeface="+mn-ea"/>
                <a:sym typeface="+mn-ea"/>
              </a:rPr>
              <a:t>活化并促使</a:t>
            </a:r>
            <a:r>
              <a:rPr lang="en-US" altLang="zh-CN" sz="2400" b="1" dirty="0">
                <a:latin typeface="+mn-ea"/>
                <a:sym typeface="+mn-ea"/>
              </a:rPr>
              <a:t>TC</a:t>
            </a:r>
            <a:r>
              <a:rPr lang="zh-CN" altLang="en-US" sz="2400" b="1" dirty="0">
                <a:latin typeface="+mn-ea"/>
                <a:sym typeface="+mn-ea"/>
              </a:rPr>
              <a:t>聚集→形成松软止血栓→堵塞伤口</a:t>
            </a:r>
            <a:endParaRPr lang="zh-CN" altLang="en-US" sz="2400"/>
          </a:p>
        </p:txBody>
      </p:sp>
      <p:sp>
        <p:nvSpPr>
          <p:cNvPr id="8" name="文本框 7"/>
          <p:cNvSpPr txBox="1"/>
          <p:nvPr/>
        </p:nvSpPr>
        <p:spPr>
          <a:xfrm>
            <a:off x="5443855" y="4656455"/>
            <a:ext cx="4544060" cy="1569660"/>
          </a:xfrm>
          <a:prstGeom prst="rect">
            <a:avLst/>
          </a:prstGeom>
          <a:noFill/>
        </p:spPr>
        <p:txBody>
          <a:bodyPr wrap="square" rtlCol="0" anchor="t">
            <a:spAutoFit/>
          </a:bodyPr>
          <a:lstStyle/>
          <a:p>
            <a:pPr indent="-314325">
              <a:tabLst>
                <a:tab pos="2844800" algn="l"/>
              </a:tabLst>
              <a:defRPr/>
            </a:pPr>
            <a:r>
              <a:rPr lang="zh-CN" altLang="en-US" sz="2400" b="1" dirty="0">
                <a:latin typeface="+mn-ea"/>
                <a:sym typeface="+mn-ea"/>
              </a:rPr>
              <a:t>吸附血浆中的凝血因子，通过激活一系列凝血因子，使纤维蛋白原变成纤维蛋白，形成牢固的止</a:t>
            </a:r>
            <a:r>
              <a:rPr lang="zh-CN" altLang="en-US" sz="2400" b="1">
                <a:latin typeface="+mn-ea"/>
                <a:sym typeface="+mn-ea"/>
              </a:rPr>
              <a:t>血栓，达到有效止血。</a:t>
            </a:r>
            <a:endParaRPr lang="zh-CN" alt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022066" y="350293"/>
            <a:ext cx="6006531" cy="641350"/>
          </a:xfrm>
          <a:prstGeom prst="rect">
            <a:avLst/>
          </a:prstGeom>
          <a:noFill/>
          <a:ln w="9525">
            <a:noFill/>
            <a:miter lim="800000"/>
          </a:ln>
          <a:effectLst>
            <a:outerShdw dist="35921" dir="2700000" algn="ctr" rotWithShape="0">
              <a:schemeClr val="bg2"/>
            </a:outerShdw>
          </a:effectLst>
        </p:spPr>
        <p:txBody>
          <a:bodyPr wrap="square">
            <a:spAutoFit/>
          </a:bodyPr>
          <a:lstStyle/>
          <a:p>
            <a:pPr algn="ctr">
              <a:defRPr/>
            </a:pPr>
            <a:r>
              <a:rPr lang="zh-CN" altLang="en-US" sz="3600" b="1" dirty="0">
                <a:latin typeface="+mn-ea"/>
              </a:rPr>
              <a:t>生理性止血过程示意图 </a:t>
            </a:r>
          </a:p>
        </p:txBody>
      </p:sp>
      <p:pic>
        <p:nvPicPr>
          <p:cNvPr id="49155" name="Picture 4"/>
          <p:cNvPicPr>
            <a:picLocks noChangeAspect="1" noChangeArrowheads="1"/>
          </p:cNvPicPr>
          <p:nvPr/>
        </p:nvPicPr>
        <p:blipFill>
          <a:blip r:embed="rId2" cstate="print"/>
          <a:srcRect/>
          <a:stretch>
            <a:fillRect/>
          </a:stretch>
        </p:blipFill>
        <p:spPr bwMode="auto">
          <a:xfrm>
            <a:off x="0" y="1023582"/>
            <a:ext cx="12192000" cy="5834418"/>
          </a:xfrm>
          <a:prstGeom prst="rect">
            <a:avLst/>
          </a:prstGeom>
          <a:noFill/>
          <a:ln w="9525">
            <a:solidFill>
              <a:schemeClr val="hlink"/>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812800" y="533400"/>
            <a:ext cx="10972800" cy="457200"/>
          </a:xfrm>
          <a:prstGeom prst="rect">
            <a:avLst/>
          </a:prstGeom>
          <a:noFill/>
          <a:ln w="9525">
            <a:noFill/>
            <a:miter lim="800000"/>
          </a:ln>
        </p:spPr>
        <p:txBody>
          <a:bodyPr>
            <a:spAutoFit/>
          </a:bodyPr>
          <a:lstStyle/>
          <a:p>
            <a:pPr>
              <a:spcBef>
                <a:spcPct val="50000"/>
              </a:spcBef>
            </a:pPr>
            <a:endParaRPr kumimoji="1" lang="zh-CN" altLang="zh-CN" sz="2400">
              <a:latin typeface="Times New Roman" panose="02020603050405020304" pitchFamily="18" charset="0"/>
            </a:endParaRPr>
          </a:p>
        </p:txBody>
      </p:sp>
      <p:sp>
        <p:nvSpPr>
          <p:cNvPr id="55299" name="Rectangle 4"/>
          <p:cNvSpPr>
            <a:spLocks noChangeArrowheads="1"/>
          </p:cNvSpPr>
          <p:nvPr/>
        </p:nvSpPr>
        <p:spPr bwMode="auto">
          <a:xfrm>
            <a:off x="914400" y="1371600"/>
            <a:ext cx="10769600" cy="5299912"/>
          </a:xfrm>
          <a:prstGeom prst="rect">
            <a:avLst/>
          </a:prstGeom>
          <a:noFill/>
          <a:ln w="9525">
            <a:noFill/>
            <a:miter lim="800000"/>
          </a:ln>
        </p:spPr>
        <p:txBody>
          <a:bodyPr wrap="square">
            <a:spAutoFit/>
          </a:bodyPr>
          <a:lstStyle/>
          <a:p>
            <a:pPr>
              <a:lnSpc>
                <a:spcPct val="110000"/>
              </a:lnSpc>
              <a:spcBef>
                <a:spcPct val="50000"/>
              </a:spcBef>
            </a:pPr>
            <a:r>
              <a:rPr kumimoji="1" lang="zh-CN" altLang="en-US" sz="3600" b="1" dirty="0">
                <a:latin typeface="+mn-ea"/>
              </a:rPr>
              <a:t>一、血液凝固</a:t>
            </a:r>
            <a:endParaRPr kumimoji="1" lang="en-US" altLang="zh-CN" sz="3600" b="1" dirty="0">
              <a:latin typeface="+mn-ea"/>
            </a:endParaRPr>
          </a:p>
          <a:p>
            <a:pPr>
              <a:lnSpc>
                <a:spcPct val="110000"/>
              </a:lnSpc>
              <a:spcBef>
                <a:spcPct val="50000"/>
              </a:spcBef>
            </a:pPr>
            <a:r>
              <a:rPr kumimoji="1" lang="zh-CN" altLang="en-US" sz="3600" b="1" dirty="0">
                <a:latin typeface="+mn-ea"/>
              </a:rPr>
              <a:t>血液由流动的</a:t>
            </a:r>
            <a:r>
              <a:rPr kumimoji="1" lang="zh-CN" altLang="en-US" sz="3600" b="1" dirty="0">
                <a:solidFill>
                  <a:srgbClr val="CC0099"/>
                </a:solidFill>
                <a:latin typeface="+mn-ea"/>
              </a:rPr>
              <a:t>液体</a:t>
            </a:r>
            <a:r>
              <a:rPr kumimoji="1" lang="zh-CN" altLang="en-US" sz="3600" b="1" dirty="0">
                <a:latin typeface="+mn-ea"/>
              </a:rPr>
              <a:t>状态变成不流动的</a:t>
            </a:r>
            <a:r>
              <a:rPr kumimoji="1" lang="zh-CN" altLang="en-US" sz="3600" b="1" dirty="0">
                <a:solidFill>
                  <a:srgbClr val="CC0099"/>
                </a:solidFill>
                <a:latin typeface="+mn-ea"/>
              </a:rPr>
              <a:t>凝胶状</a:t>
            </a:r>
            <a:r>
              <a:rPr kumimoji="1" lang="zh-CN" altLang="en-US" sz="3600" b="1" dirty="0">
                <a:latin typeface="+mn-ea"/>
              </a:rPr>
              <a:t>血块的过程        </a:t>
            </a:r>
          </a:p>
          <a:p>
            <a:pPr>
              <a:lnSpc>
                <a:spcPct val="90000"/>
              </a:lnSpc>
              <a:spcBef>
                <a:spcPct val="50000"/>
              </a:spcBef>
              <a:buClr>
                <a:schemeClr val="bg2"/>
              </a:buClr>
              <a:buFont typeface="Monotype Sorts"/>
              <a:buNone/>
            </a:pPr>
            <a:r>
              <a:rPr kumimoji="1" lang="zh-CN" altLang="en-US" sz="3600" b="1" dirty="0">
                <a:solidFill>
                  <a:srgbClr val="FF0000"/>
                </a:solidFill>
                <a:latin typeface="+mn-ea"/>
              </a:rPr>
              <a:t>血浆</a:t>
            </a:r>
            <a:r>
              <a:rPr kumimoji="1" lang="zh-CN" altLang="en-US" sz="3600" dirty="0">
                <a:latin typeface="+mn-ea"/>
              </a:rPr>
              <a:t>：</a:t>
            </a:r>
            <a:r>
              <a:rPr kumimoji="1" lang="zh-CN" altLang="en-US" sz="3600" b="1" dirty="0">
                <a:latin typeface="+mn-ea"/>
              </a:rPr>
              <a:t>内有纤维蛋白原和凝血因子                              </a:t>
            </a:r>
          </a:p>
          <a:p>
            <a:pPr>
              <a:lnSpc>
                <a:spcPct val="90000"/>
              </a:lnSpc>
              <a:spcBef>
                <a:spcPct val="50000"/>
              </a:spcBef>
              <a:buClr>
                <a:schemeClr val="bg2"/>
              </a:buClr>
              <a:buFont typeface="Monotype Sorts"/>
              <a:buNone/>
            </a:pPr>
            <a:r>
              <a:rPr kumimoji="1" lang="zh-CN" altLang="en-US" sz="3600" b="1" dirty="0">
                <a:solidFill>
                  <a:srgbClr val="FF0000"/>
                </a:solidFill>
                <a:latin typeface="+mn-ea"/>
              </a:rPr>
              <a:t>血清</a:t>
            </a:r>
            <a:r>
              <a:rPr kumimoji="1" lang="zh-CN" altLang="en-US" sz="3600" b="1" dirty="0">
                <a:latin typeface="+mn-ea"/>
              </a:rPr>
              <a:t>：缺少纤维蛋白原和部分凝血因子，但</a:t>
            </a:r>
          </a:p>
          <a:p>
            <a:pPr>
              <a:lnSpc>
                <a:spcPct val="90000"/>
              </a:lnSpc>
              <a:spcBef>
                <a:spcPct val="50000"/>
              </a:spcBef>
              <a:buClr>
                <a:schemeClr val="bg2"/>
              </a:buClr>
              <a:buFont typeface="Monotype Sorts"/>
              <a:buNone/>
            </a:pPr>
            <a:r>
              <a:rPr kumimoji="1" lang="zh-CN" altLang="en-US" sz="3600" b="1" dirty="0">
                <a:latin typeface="+mn-ea"/>
              </a:rPr>
              <a:t>             增添了一些由血管内皮细胞和血小板</a:t>
            </a:r>
          </a:p>
          <a:p>
            <a:pPr>
              <a:lnSpc>
                <a:spcPct val="90000"/>
              </a:lnSpc>
              <a:spcBef>
                <a:spcPct val="50000"/>
              </a:spcBef>
              <a:buClr>
                <a:schemeClr val="bg2"/>
              </a:buClr>
              <a:buFont typeface="Monotype Sorts"/>
              <a:buNone/>
            </a:pPr>
            <a:r>
              <a:rPr kumimoji="1" lang="zh-CN" altLang="en-US" sz="3600" b="1" dirty="0">
                <a:latin typeface="+mn-ea"/>
              </a:rPr>
              <a:t>              释放的化学物质。</a:t>
            </a:r>
          </a:p>
        </p:txBody>
      </p:sp>
      <p:sp>
        <p:nvSpPr>
          <p:cNvPr id="55300" name="Rectangle 5"/>
          <p:cNvSpPr>
            <a:spLocks noChangeArrowheads="1"/>
          </p:cNvSpPr>
          <p:nvPr/>
        </p:nvSpPr>
        <p:spPr bwMode="auto">
          <a:xfrm>
            <a:off x="1219200" y="277813"/>
            <a:ext cx="10363200" cy="827656"/>
          </a:xfrm>
          <a:prstGeom prst="rect">
            <a:avLst/>
          </a:prstGeom>
          <a:noFill/>
          <a:ln w="9525">
            <a:noFill/>
            <a:miter lim="800000"/>
          </a:ln>
        </p:spPr>
        <p:txBody>
          <a:bodyPr anchor="ctr"/>
          <a:lstStyle/>
          <a:p>
            <a:r>
              <a:rPr lang="zh-CN" altLang="en-US" sz="4200" b="1" dirty="0">
                <a:latin typeface="+mn-ea"/>
              </a:rPr>
              <a:t>第三节  血液凝固与纤维蛋白溶解 </a:t>
            </a:r>
          </a:p>
        </p:txBody>
      </p:sp>
      <p:pic>
        <p:nvPicPr>
          <p:cNvPr id="55301" name="Picture 6" descr="血液凝固"/>
          <p:cNvPicPr>
            <a:picLocks noChangeAspect="1" noChangeArrowheads="1"/>
          </p:cNvPicPr>
          <p:nvPr/>
        </p:nvPicPr>
        <p:blipFill>
          <a:blip r:embed="rId2" cstate="print"/>
          <a:srcRect/>
          <a:stretch>
            <a:fillRect/>
          </a:stretch>
        </p:blipFill>
        <p:spPr bwMode="auto">
          <a:xfrm>
            <a:off x="0" y="5527343"/>
            <a:ext cx="2238233" cy="1330657"/>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800668" y="1787857"/>
            <a:ext cx="10972800" cy="867930"/>
          </a:xfrm>
          <a:prstGeom prst="rect">
            <a:avLst/>
          </a:prstGeom>
          <a:noFill/>
          <a:ln w="9525">
            <a:noFill/>
            <a:miter lim="800000"/>
          </a:ln>
        </p:spPr>
        <p:txBody>
          <a:bodyPr>
            <a:spAutoFit/>
          </a:bodyPr>
          <a:lstStyle/>
          <a:p>
            <a:pPr>
              <a:lnSpc>
                <a:spcPct val="90000"/>
              </a:lnSpc>
              <a:spcBef>
                <a:spcPct val="50000"/>
              </a:spcBef>
              <a:buClr>
                <a:schemeClr val="bg2"/>
              </a:buClr>
              <a:buFont typeface="Monotype Sorts"/>
              <a:buNone/>
            </a:pPr>
            <a:r>
              <a:rPr kumimoji="1" lang="zh-CN" altLang="en-US" sz="2800" b="1" dirty="0">
                <a:latin typeface="Times New Roman" panose="02020603050405020304" pitchFamily="18" charset="0"/>
              </a:rPr>
              <a:t>是指血浆和组织中直接参与凝血的物质。根据发现的先后顺序，以罗马数字编号：见表</a:t>
            </a:r>
            <a:r>
              <a:rPr kumimoji="1" lang="en-US" altLang="zh-CN" sz="2800" b="1" dirty="0">
                <a:latin typeface="Times New Roman" panose="02020603050405020304" pitchFamily="18" charset="0"/>
              </a:rPr>
              <a:t>3-3</a:t>
            </a:r>
          </a:p>
        </p:txBody>
      </p:sp>
      <p:pic>
        <p:nvPicPr>
          <p:cNvPr id="56323" name="Picture 3" descr="2"/>
          <p:cNvPicPr>
            <a:picLocks noChangeAspect="1" noChangeArrowheads="1"/>
          </p:cNvPicPr>
          <p:nvPr/>
        </p:nvPicPr>
        <p:blipFill>
          <a:blip r:embed="rId3" cstate="print"/>
          <a:srcRect/>
          <a:stretch>
            <a:fillRect/>
          </a:stretch>
        </p:blipFill>
        <p:spPr bwMode="auto">
          <a:xfrm>
            <a:off x="914400" y="2590800"/>
            <a:ext cx="11277600" cy="4267200"/>
          </a:xfrm>
          <a:prstGeom prst="rect">
            <a:avLst/>
          </a:prstGeom>
          <a:noFill/>
          <a:ln w="9525">
            <a:noFill/>
            <a:miter lim="800000"/>
            <a:headEnd/>
            <a:tailEnd/>
          </a:ln>
        </p:spPr>
      </p:pic>
      <p:sp>
        <p:nvSpPr>
          <p:cNvPr id="4" name="TextBox 3"/>
          <p:cNvSpPr txBox="1"/>
          <p:nvPr/>
        </p:nvSpPr>
        <p:spPr>
          <a:xfrm>
            <a:off x="1828800" y="2656538"/>
            <a:ext cx="259307" cy="461665"/>
          </a:xfrm>
          <a:prstGeom prst="rect">
            <a:avLst/>
          </a:prstGeom>
          <a:solidFill>
            <a:schemeClr val="bg1"/>
          </a:solidFill>
        </p:spPr>
        <p:txBody>
          <a:bodyPr wrap="square" rtlCol="0">
            <a:spAutoFit/>
          </a:bodyPr>
          <a:lstStyle/>
          <a:p>
            <a:r>
              <a:rPr lang="en-US" altLang="zh-CN" sz="2400" dirty="0"/>
              <a:t>3</a:t>
            </a:r>
            <a:endParaRPr lang="zh-CN" altLang="en-US" sz="2400" dirty="0"/>
          </a:p>
        </p:txBody>
      </p:sp>
      <p:sp>
        <p:nvSpPr>
          <p:cNvPr id="5" name="TextBox 4"/>
          <p:cNvSpPr txBox="1"/>
          <p:nvPr/>
        </p:nvSpPr>
        <p:spPr>
          <a:xfrm>
            <a:off x="1201003" y="409433"/>
            <a:ext cx="5732060" cy="923330"/>
          </a:xfrm>
          <a:prstGeom prst="rect">
            <a:avLst/>
          </a:prstGeom>
          <a:noFill/>
        </p:spPr>
        <p:txBody>
          <a:bodyPr wrap="square" rtlCol="0">
            <a:spAutoFit/>
          </a:bodyPr>
          <a:lstStyle/>
          <a:p>
            <a:r>
              <a:rPr kumimoji="1" lang="zh-CN" altLang="en-US" sz="3600" b="1" dirty="0">
                <a:latin typeface="Times New Roman" panose="02020603050405020304" pitchFamily="18" charset="0"/>
              </a:rPr>
              <a:t>（一）凝血因子</a:t>
            </a:r>
          </a:p>
          <a:p>
            <a:endParaRPr lang="zh-CN"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331777" y="4519295"/>
            <a:ext cx="1860858" cy="2306955"/>
          </a:xfrm>
          <a:prstGeom prst="rect">
            <a:avLst/>
          </a:prstGeom>
          <a:solidFill>
            <a:schemeClr val="bg1"/>
          </a:solidFill>
        </p:spPr>
        <p:txBody>
          <a:bodyPr wrap="square" rtlCol="0">
            <a:spAutoFit/>
          </a:bodyPr>
          <a:lstStyle/>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sp>
        <p:nvSpPr>
          <p:cNvPr id="12290" name="Rectangle 2"/>
          <p:cNvSpPr>
            <a:spLocks noChangeArrowheads="1"/>
          </p:cNvSpPr>
          <p:nvPr/>
        </p:nvSpPr>
        <p:spPr bwMode="auto">
          <a:xfrm>
            <a:off x="711200" y="2286000"/>
            <a:ext cx="1016000" cy="1569660"/>
          </a:xfrm>
          <a:prstGeom prst="rect">
            <a:avLst/>
          </a:prstGeom>
          <a:noFill/>
          <a:ln w="9525">
            <a:noFill/>
            <a:miter lim="800000"/>
          </a:ln>
        </p:spPr>
        <p:txBody>
          <a:bodyPr>
            <a:spAutoFit/>
          </a:bodyPr>
          <a:lstStyle/>
          <a:p>
            <a:pPr algn="ctr"/>
            <a:r>
              <a:rPr kumimoji="1" lang="zh-CN" altLang="en-US" sz="3200" b="1">
                <a:latin typeface="+mn-ea"/>
              </a:rPr>
              <a:t>血</a:t>
            </a:r>
          </a:p>
          <a:p>
            <a:pPr algn="ctr"/>
            <a:endParaRPr kumimoji="1" lang="zh-CN" altLang="en-US" sz="3200" b="1">
              <a:latin typeface="+mn-ea"/>
            </a:endParaRPr>
          </a:p>
          <a:p>
            <a:pPr algn="ctr"/>
            <a:r>
              <a:rPr kumimoji="1" lang="zh-CN" altLang="en-US" sz="3200" b="1">
                <a:latin typeface="+mn-ea"/>
              </a:rPr>
              <a:t>液</a:t>
            </a:r>
          </a:p>
        </p:txBody>
      </p:sp>
      <p:sp>
        <p:nvSpPr>
          <p:cNvPr id="12291" name="Rectangle 3"/>
          <p:cNvSpPr>
            <a:spLocks noChangeArrowheads="1"/>
          </p:cNvSpPr>
          <p:nvPr/>
        </p:nvSpPr>
        <p:spPr bwMode="auto">
          <a:xfrm>
            <a:off x="2032000" y="381001"/>
            <a:ext cx="914400" cy="1569660"/>
          </a:xfrm>
          <a:prstGeom prst="rect">
            <a:avLst/>
          </a:prstGeom>
          <a:noFill/>
          <a:ln w="9525">
            <a:noFill/>
            <a:miter lim="800000"/>
          </a:ln>
        </p:spPr>
        <p:txBody>
          <a:bodyPr>
            <a:spAutoFit/>
          </a:bodyPr>
          <a:lstStyle/>
          <a:p>
            <a:r>
              <a:rPr kumimoji="1" lang="zh-CN" altLang="en-US" sz="3200" b="1">
                <a:latin typeface="Times New Roman" panose="02020603050405020304" pitchFamily="18" charset="0"/>
              </a:rPr>
              <a:t>血  </a:t>
            </a:r>
          </a:p>
          <a:p>
            <a:endParaRPr kumimoji="1" lang="zh-CN" altLang="en-US" sz="3200" b="1">
              <a:latin typeface="Times New Roman" panose="02020603050405020304" pitchFamily="18" charset="0"/>
            </a:endParaRPr>
          </a:p>
          <a:p>
            <a:r>
              <a:rPr kumimoji="1" lang="zh-CN" altLang="en-US" sz="3200" b="1">
                <a:latin typeface="Times New Roman" panose="02020603050405020304" pitchFamily="18" charset="0"/>
              </a:rPr>
              <a:t>浆</a:t>
            </a:r>
          </a:p>
        </p:txBody>
      </p:sp>
      <p:sp>
        <p:nvSpPr>
          <p:cNvPr id="12292" name="Rectangle 4"/>
          <p:cNvSpPr>
            <a:spLocks noChangeArrowheads="1"/>
          </p:cNvSpPr>
          <p:nvPr/>
        </p:nvSpPr>
        <p:spPr bwMode="auto">
          <a:xfrm>
            <a:off x="2231900" y="4648201"/>
            <a:ext cx="595035" cy="1569660"/>
          </a:xfrm>
          <a:prstGeom prst="rect">
            <a:avLst/>
          </a:prstGeom>
          <a:noFill/>
          <a:ln w="9525">
            <a:noFill/>
            <a:miter lim="800000"/>
          </a:ln>
        </p:spPr>
        <p:txBody>
          <a:bodyPr wrap="none">
            <a:spAutoFit/>
          </a:bodyPr>
          <a:lstStyle/>
          <a:p>
            <a:pPr algn="ctr"/>
            <a:r>
              <a:rPr kumimoji="1" lang="zh-CN" altLang="en-US" sz="3200" b="1">
                <a:latin typeface="+mn-ea"/>
              </a:rPr>
              <a:t>血</a:t>
            </a:r>
          </a:p>
          <a:p>
            <a:pPr algn="ctr"/>
            <a:r>
              <a:rPr kumimoji="1" lang="zh-CN" altLang="en-US" sz="3200" b="1">
                <a:latin typeface="+mn-ea"/>
              </a:rPr>
              <a:t>细</a:t>
            </a:r>
          </a:p>
          <a:p>
            <a:pPr algn="ctr"/>
            <a:r>
              <a:rPr kumimoji="1" lang="zh-CN" altLang="en-US" sz="3200" b="1">
                <a:latin typeface="+mn-ea"/>
              </a:rPr>
              <a:t>胞</a:t>
            </a:r>
          </a:p>
        </p:txBody>
      </p:sp>
      <p:sp>
        <p:nvSpPr>
          <p:cNvPr id="12293" name="Rectangle 5"/>
          <p:cNvSpPr>
            <a:spLocks noChangeArrowheads="1"/>
          </p:cNvSpPr>
          <p:nvPr/>
        </p:nvSpPr>
        <p:spPr bwMode="auto">
          <a:xfrm>
            <a:off x="3962400" y="4572001"/>
            <a:ext cx="1828800" cy="2062103"/>
          </a:xfrm>
          <a:prstGeom prst="rect">
            <a:avLst/>
          </a:prstGeom>
          <a:noFill/>
          <a:ln w="9525">
            <a:noFill/>
            <a:miter lim="800000"/>
          </a:ln>
        </p:spPr>
        <p:txBody>
          <a:bodyPr>
            <a:spAutoFit/>
          </a:bodyPr>
          <a:lstStyle/>
          <a:p>
            <a:pPr>
              <a:spcBef>
                <a:spcPct val="50000"/>
              </a:spcBef>
            </a:pPr>
            <a:r>
              <a:rPr kumimoji="1" lang="zh-CN" altLang="en-US" sz="3200" b="1" dirty="0">
                <a:latin typeface="+mn-ea"/>
              </a:rPr>
              <a:t>红细胞</a:t>
            </a:r>
          </a:p>
          <a:p>
            <a:pPr>
              <a:spcBef>
                <a:spcPct val="50000"/>
              </a:spcBef>
            </a:pPr>
            <a:r>
              <a:rPr kumimoji="1" lang="zh-CN" altLang="en-US" sz="3200" b="1" dirty="0">
                <a:latin typeface="+mn-ea"/>
              </a:rPr>
              <a:t>白细胞</a:t>
            </a:r>
          </a:p>
          <a:p>
            <a:pPr>
              <a:spcBef>
                <a:spcPct val="50000"/>
              </a:spcBef>
            </a:pPr>
            <a:r>
              <a:rPr kumimoji="1" lang="zh-CN" altLang="en-US" sz="3200" b="1" dirty="0">
                <a:latin typeface="+mn-ea"/>
              </a:rPr>
              <a:t>血小板</a:t>
            </a:r>
            <a:r>
              <a:rPr kumimoji="1" lang="en-US" altLang="zh-CN" sz="3200" b="1" dirty="0">
                <a:latin typeface="+mn-ea"/>
              </a:rPr>
              <a:t>:         </a:t>
            </a:r>
          </a:p>
        </p:txBody>
      </p:sp>
      <p:sp>
        <p:nvSpPr>
          <p:cNvPr id="12294" name="Rectangle 6"/>
          <p:cNvSpPr>
            <a:spLocks noChangeArrowheads="1"/>
          </p:cNvSpPr>
          <p:nvPr/>
        </p:nvSpPr>
        <p:spPr bwMode="auto">
          <a:xfrm>
            <a:off x="3545491" y="381001"/>
            <a:ext cx="2961068" cy="584775"/>
          </a:xfrm>
          <a:prstGeom prst="rect">
            <a:avLst/>
          </a:prstGeom>
          <a:noFill/>
          <a:ln w="9525">
            <a:noFill/>
            <a:miter lim="800000"/>
          </a:ln>
        </p:spPr>
        <p:txBody>
          <a:bodyPr wrap="none">
            <a:spAutoFit/>
          </a:bodyPr>
          <a:lstStyle/>
          <a:p>
            <a:pPr algn="ctr">
              <a:spcBef>
                <a:spcPct val="50000"/>
              </a:spcBef>
            </a:pPr>
            <a:r>
              <a:rPr kumimoji="1" lang="zh-CN" altLang="en-US" sz="3200" b="1" dirty="0">
                <a:latin typeface="+mn-ea"/>
              </a:rPr>
              <a:t>水：</a:t>
            </a:r>
            <a:r>
              <a:rPr kumimoji="1" lang="en-US" altLang="zh-CN" sz="3200" b="1" dirty="0">
                <a:latin typeface="+mn-ea"/>
              </a:rPr>
              <a:t>90</a:t>
            </a:r>
            <a:r>
              <a:rPr kumimoji="1" lang="zh-CN" altLang="en-US" sz="3200" b="1" dirty="0">
                <a:latin typeface="+mn-ea"/>
              </a:rPr>
              <a:t>～</a:t>
            </a:r>
            <a:r>
              <a:rPr kumimoji="1" lang="en-US" altLang="zh-CN" sz="3200" b="1" dirty="0">
                <a:latin typeface="+mn-ea"/>
              </a:rPr>
              <a:t>92</a:t>
            </a:r>
            <a:r>
              <a:rPr kumimoji="1" lang="zh-CN" altLang="en-US" sz="3200" b="1" dirty="0">
                <a:latin typeface="+mn-ea"/>
              </a:rPr>
              <a:t>％ </a:t>
            </a:r>
          </a:p>
        </p:txBody>
      </p:sp>
      <p:sp>
        <p:nvSpPr>
          <p:cNvPr id="12295" name="Rectangle 7"/>
          <p:cNvSpPr>
            <a:spLocks noChangeArrowheads="1"/>
          </p:cNvSpPr>
          <p:nvPr/>
        </p:nvSpPr>
        <p:spPr bwMode="auto">
          <a:xfrm>
            <a:off x="5384800" y="1219200"/>
            <a:ext cx="1930400" cy="584775"/>
          </a:xfrm>
          <a:prstGeom prst="rect">
            <a:avLst/>
          </a:prstGeom>
          <a:noFill/>
          <a:ln w="9525">
            <a:noFill/>
            <a:miter lim="800000"/>
          </a:ln>
        </p:spPr>
        <p:txBody>
          <a:bodyPr>
            <a:spAutoFit/>
          </a:bodyPr>
          <a:lstStyle/>
          <a:p>
            <a:pPr>
              <a:spcBef>
                <a:spcPct val="50000"/>
              </a:spcBef>
            </a:pPr>
            <a:r>
              <a:rPr kumimoji="1" lang="zh-CN" altLang="en-US" sz="3200" b="1" dirty="0">
                <a:latin typeface="+mn-ea"/>
              </a:rPr>
              <a:t>血浆蛋白</a:t>
            </a:r>
          </a:p>
        </p:txBody>
      </p:sp>
      <p:sp>
        <p:nvSpPr>
          <p:cNvPr id="12296" name="Rectangle 8"/>
          <p:cNvSpPr>
            <a:spLocks noChangeArrowheads="1"/>
          </p:cNvSpPr>
          <p:nvPr/>
        </p:nvSpPr>
        <p:spPr bwMode="auto">
          <a:xfrm>
            <a:off x="3149600" y="1371601"/>
            <a:ext cx="2133600" cy="1323439"/>
          </a:xfrm>
          <a:prstGeom prst="rect">
            <a:avLst/>
          </a:prstGeom>
          <a:noFill/>
          <a:ln w="9525">
            <a:noFill/>
            <a:miter lim="800000"/>
          </a:ln>
        </p:spPr>
        <p:txBody>
          <a:bodyPr>
            <a:spAutoFit/>
          </a:bodyPr>
          <a:lstStyle/>
          <a:p>
            <a:pPr>
              <a:spcBef>
                <a:spcPct val="50000"/>
              </a:spcBef>
            </a:pPr>
            <a:r>
              <a:rPr kumimoji="1" lang="en-US" altLang="zh-CN" sz="3200" b="1">
                <a:latin typeface="+mn-ea"/>
              </a:rPr>
              <a:t> </a:t>
            </a:r>
            <a:r>
              <a:rPr kumimoji="1" lang="zh-CN" altLang="en-US" sz="3200" b="1">
                <a:latin typeface="+mn-ea"/>
              </a:rPr>
              <a:t>溶质：</a:t>
            </a:r>
          </a:p>
          <a:p>
            <a:pPr>
              <a:spcBef>
                <a:spcPct val="50000"/>
              </a:spcBef>
            </a:pPr>
            <a:r>
              <a:rPr kumimoji="1" lang="en-US" altLang="zh-CN" sz="3200" b="1">
                <a:latin typeface="+mn-ea"/>
              </a:rPr>
              <a:t>8</a:t>
            </a:r>
            <a:r>
              <a:rPr kumimoji="1" lang="zh-CN" altLang="en-US" sz="3200" b="1">
                <a:latin typeface="+mn-ea"/>
              </a:rPr>
              <a:t>～</a:t>
            </a:r>
            <a:r>
              <a:rPr kumimoji="1" lang="en-US" altLang="zh-CN" sz="3200" b="1">
                <a:latin typeface="+mn-ea"/>
              </a:rPr>
              <a:t>10</a:t>
            </a:r>
            <a:r>
              <a:rPr kumimoji="1" lang="zh-CN" altLang="en-US" sz="3200" b="1">
                <a:latin typeface="+mn-ea"/>
              </a:rPr>
              <a:t>％</a:t>
            </a:r>
          </a:p>
        </p:txBody>
      </p:sp>
      <p:sp>
        <p:nvSpPr>
          <p:cNvPr id="12297" name="Line 9"/>
          <p:cNvSpPr>
            <a:spLocks noChangeShapeType="1"/>
          </p:cNvSpPr>
          <p:nvPr/>
        </p:nvSpPr>
        <p:spPr bwMode="auto">
          <a:xfrm>
            <a:off x="2946400" y="5486400"/>
            <a:ext cx="609600" cy="0"/>
          </a:xfrm>
          <a:prstGeom prst="line">
            <a:avLst/>
          </a:prstGeom>
          <a:noFill/>
          <a:ln w="38100">
            <a:solidFill>
              <a:schemeClr val="tx2"/>
            </a:solidFill>
            <a:round/>
            <a:tailEnd type="triangle" w="med" len="med"/>
          </a:ln>
        </p:spPr>
        <p:txBody>
          <a:bodyPr/>
          <a:lstStyle/>
          <a:p>
            <a:endParaRPr lang="zh-CN" altLang="en-US" sz="3200">
              <a:latin typeface="+mn-ea"/>
            </a:endParaRPr>
          </a:p>
        </p:txBody>
      </p:sp>
      <p:sp>
        <p:nvSpPr>
          <p:cNvPr id="12298" name="AutoShape 10"/>
          <p:cNvSpPr/>
          <p:nvPr/>
        </p:nvSpPr>
        <p:spPr bwMode="auto">
          <a:xfrm>
            <a:off x="2946400" y="609600"/>
            <a:ext cx="203200" cy="1143000"/>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299" name="Rectangle 11"/>
          <p:cNvSpPr>
            <a:spLocks noChangeArrowheads="1"/>
          </p:cNvSpPr>
          <p:nvPr/>
        </p:nvSpPr>
        <p:spPr bwMode="auto">
          <a:xfrm>
            <a:off x="4978400" y="3048000"/>
            <a:ext cx="2946400" cy="584775"/>
          </a:xfrm>
          <a:prstGeom prst="rect">
            <a:avLst/>
          </a:prstGeom>
          <a:noFill/>
          <a:ln w="9525">
            <a:noFill/>
            <a:miter lim="800000"/>
          </a:ln>
        </p:spPr>
        <p:txBody>
          <a:bodyPr>
            <a:spAutoFit/>
          </a:bodyPr>
          <a:lstStyle/>
          <a:p>
            <a:pPr algn="ctr"/>
            <a:r>
              <a:rPr kumimoji="1" lang="zh-CN" altLang="en-US" sz="3200" b="1">
                <a:latin typeface="+mn-ea"/>
              </a:rPr>
              <a:t>小分子物质</a:t>
            </a:r>
          </a:p>
        </p:txBody>
      </p:sp>
      <p:sp>
        <p:nvSpPr>
          <p:cNvPr id="12300" name="Rectangle 12"/>
          <p:cNvSpPr>
            <a:spLocks noChangeArrowheads="1"/>
          </p:cNvSpPr>
          <p:nvPr/>
        </p:nvSpPr>
        <p:spPr bwMode="auto">
          <a:xfrm>
            <a:off x="9448800" y="3276601"/>
            <a:ext cx="1930400" cy="2062103"/>
          </a:xfrm>
          <a:prstGeom prst="rect">
            <a:avLst/>
          </a:prstGeom>
          <a:noFill/>
          <a:ln w="9525">
            <a:noFill/>
            <a:miter lim="800000"/>
          </a:ln>
        </p:spPr>
        <p:txBody>
          <a:bodyPr>
            <a:spAutoFit/>
          </a:bodyPr>
          <a:lstStyle/>
          <a:p>
            <a:pPr>
              <a:spcBef>
                <a:spcPct val="50000"/>
              </a:spcBef>
            </a:pPr>
            <a:r>
              <a:rPr kumimoji="1" lang="zh-CN" altLang="en-US" sz="3200" b="1" dirty="0">
                <a:latin typeface="+mn-ea"/>
              </a:rPr>
              <a:t>营养物质</a:t>
            </a:r>
          </a:p>
          <a:p>
            <a:pPr>
              <a:spcBef>
                <a:spcPct val="50000"/>
              </a:spcBef>
            </a:pPr>
            <a:r>
              <a:rPr kumimoji="1" lang="zh-CN" altLang="en-US" sz="3200" b="1" dirty="0">
                <a:latin typeface="+mn-ea"/>
              </a:rPr>
              <a:t>代谢产物</a:t>
            </a:r>
          </a:p>
          <a:p>
            <a:pPr>
              <a:spcBef>
                <a:spcPct val="50000"/>
              </a:spcBef>
            </a:pPr>
            <a:r>
              <a:rPr kumimoji="1" lang="zh-CN" altLang="en-US" sz="3200" b="1" dirty="0">
                <a:latin typeface="+mn-ea"/>
              </a:rPr>
              <a:t>激素</a:t>
            </a:r>
          </a:p>
        </p:txBody>
      </p:sp>
      <p:sp>
        <p:nvSpPr>
          <p:cNvPr id="12301" name="Rectangle 13"/>
          <p:cNvSpPr>
            <a:spLocks noChangeArrowheads="1"/>
          </p:cNvSpPr>
          <p:nvPr/>
        </p:nvSpPr>
        <p:spPr bwMode="auto">
          <a:xfrm>
            <a:off x="7850856" y="3886200"/>
            <a:ext cx="1415773" cy="584775"/>
          </a:xfrm>
          <a:prstGeom prst="rect">
            <a:avLst/>
          </a:prstGeom>
          <a:noFill/>
          <a:ln w="9525">
            <a:noFill/>
            <a:miter lim="800000"/>
          </a:ln>
        </p:spPr>
        <p:txBody>
          <a:bodyPr wrap="none">
            <a:spAutoFit/>
          </a:bodyPr>
          <a:lstStyle/>
          <a:p>
            <a:pPr algn="ctr">
              <a:spcBef>
                <a:spcPct val="50000"/>
              </a:spcBef>
            </a:pPr>
            <a:r>
              <a:rPr kumimoji="1" lang="zh-CN" altLang="en-US" sz="3200" b="1">
                <a:latin typeface="+mn-ea"/>
              </a:rPr>
              <a:t>有机物</a:t>
            </a:r>
          </a:p>
        </p:txBody>
      </p:sp>
      <p:sp>
        <p:nvSpPr>
          <p:cNvPr id="12302" name="Rectangle 14"/>
          <p:cNvSpPr>
            <a:spLocks noChangeArrowheads="1"/>
          </p:cNvSpPr>
          <p:nvPr/>
        </p:nvSpPr>
        <p:spPr bwMode="auto">
          <a:xfrm>
            <a:off x="7721600" y="2463165"/>
            <a:ext cx="3454400" cy="584775"/>
          </a:xfrm>
          <a:prstGeom prst="rect">
            <a:avLst/>
          </a:prstGeom>
          <a:noFill/>
          <a:ln w="9525">
            <a:noFill/>
            <a:miter lim="800000"/>
          </a:ln>
        </p:spPr>
        <p:txBody>
          <a:bodyPr>
            <a:spAutoFit/>
          </a:bodyPr>
          <a:lstStyle/>
          <a:p>
            <a:pPr algn="ctr">
              <a:spcBef>
                <a:spcPct val="50000"/>
              </a:spcBef>
            </a:pPr>
            <a:r>
              <a:rPr kumimoji="1" lang="zh-CN" altLang="en-US" sz="3200" b="1">
                <a:latin typeface="+mn-ea"/>
              </a:rPr>
              <a:t>无机盐（电解质）</a:t>
            </a:r>
          </a:p>
        </p:txBody>
      </p:sp>
      <p:sp>
        <p:nvSpPr>
          <p:cNvPr id="12303" name="Rectangle 15"/>
          <p:cNvSpPr>
            <a:spLocks noChangeArrowheads="1"/>
          </p:cNvSpPr>
          <p:nvPr/>
        </p:nvSpPr>
        <p:spPr bwMode="auto">
          <a:xfrm>
            <a:off x="7721600" y="385550"/>
            <a:ext cx="2540000" cy="2062103"/>
          </a:xfrm>
          <a:prstGeom prst="rect">
            <a:avLst/>
          </a:prstGeom>
          <a:noFill/>
          <a:ln w="9525">
            <a:noFill/>
            <a:miter lim="800000"/>
          </a:ln>
        </p:spPr>
        <p:txBody>
          <a:bodyPr>
            <a:spAutoFit/>
          </a:bodyPr>
          <a:lstStyle/>
          <a:p>
            <a:pPr>
              <a:spcBef>
                <a:spcPct val="50000"/>
              </a:spcBef>
            </a:pPr>
            <a:r>
              <a:rPr kumimoji="1" lang="zh-CN" altLang="en-US" sz="3200" b="1" dirty="0">
                <a:latin typeface="+mn-ea"/>
              </a:rPr>
              <a:t>白蛋白</a:t>
            </a:r>
          </a:p>
          <a:p>
            <a:pPr>
              <a:spcBef>
                <a:spcPct val="50000"/>
              </a:spcBef>
            </a:pPr>
            <a:r>
              <a:rPr kumimoji="1" lang="zh-CN" altLang="en-US" sz="3200" b="1" dirty="0">
                <a:latin typeface="+mn-ea"/>
              </a:rPr>
              <a:t>球蛋白</a:t>
            </a:r>
          </a:p>
          <a:p>
            <a:pPr>
              <a:spcBef>
                <a:spcPct val="50000"/>
              </a:spcBef>
            </a:pPr>
            <a:r>
              <a:rPr kumimoji="1" lang="zh-CN" altLang="en-US" sz="3200" b="1" dirty="0">
                <a:latin typeface="+mn-ea"/>
              </a:rPr>
              <a:t>纤维蛋白原</a:t>
            </a:r>
          </a:p>
        </p:txBody>
      </p:sp>
      <p:sp>
        <p:nvSpPr>
          <p:cNvPr id="12304" name="AutoShape 16"/>
          <p:cNvSpPr/>
          <p:nvPr/>
        </p:nvSpPr>
        <p:spPr bwMode="auto">
          <a:xfrm>
            <a:off x="7416800" y="914400"/>
            <a:ext cx="203200" cy="1143000"/>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5" name="AutoShape 17"/>
          <p:cNvSpPr/>
          <p:nvPr/>
        </p:nvSpPr>
        <p:spPr bwMode="auto">
          <a:xfrm>
            <a:off x="7518400" y="2895600"/>
            <a:ext cx="203200" cy="1143000"/>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6" name="AutoShape 18"/>
          <p:cNvSpPr/>
          <p:nvPr/>
        </p:nvSpPr>
        <p:spPr bwMode="auto">
          <a:xfrm>
            <a:off x="9144000" y="3581400"/>
            <a:ext cx="304799" cy="1550158"/>
          </a:xfrm>
          <a:prstGeom prst="leftBrace">
            <a:avLst>
              <a:gd name="adj1" fmla="val 625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7" name="AutoShape 19"/>
          <p:cNvSpPr/>
          <p:nvPr/>
        </p:nvSpPr>
        <p:spPr bwMode="auto">
          <a:xfrm>
            <a:off x="5080000" y="1524000"/>
            <a:ext cx="203200" cy="1828800"/>
          </a:xfrm>
          <a:prstGeom prst="leftBrace">
            <a:avLst>
              <a:gd name="adj1" fmla="val 100000"/>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8" name="AutoShape 20"/>
          <p:cNvSpPr/>
          <p:nvPr/>
        </p:nvSpPr>
        <p:spPr bwMode="auto">
          <a:xfrm>
            <a:off x="1625600" y="1066800"/>
            <a:ext cx="406400" cy="4495800"/>
          </a:xfrm>
          <a:prstGeom prst="leftBrace">
            <a:avLst>
              <a:gd name="adj1" fmla="val 122917"/>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12309" name="AutoShape 21"/>
          <p:cNvSpPr/>
          <p:nvPr/>
        </p:nvSpPr>
        <p:spPr bwMode="auto">
          <a:xfrm>
            <a:off x="3657599" y="4876799"/>
            <a:ext cx="259307" cy="1592239"/>
          </a:xfrm>
          <a:prstGeom prst="leftBrace">
            <a:avLst>
              <a:gd name="adj1" fmla="val 66667"/>
              <a:gd name="adj2" fmla="val 50000"/>
            </a:avLst>
          </a:prstGeom>
          <a:noFill/>
          <a:ln w="57150">
            <a:solidFill>
              <a:schemeClr val="accent2"/>
            </a:solidFill>
            <a:round/>
          </a:ln>
        </p:spPr>
        <p:txBody>
          <a:bodyPr wrap="none" anchor="ctr"/>
          <a:lstStyle/>
          <a:p>
            <a:endParaRPr lang="zh-CN" altLang="en-US" sz="3200">
              <a:latin typeface="+mn-ea"/>
            </a:endParaRPr>
          </a:p>
        </p:txBody>
      </p:sp>
      <p:sp>
        <p:nvSpPr>
          <p:cNvPr id="3" name="右大括号 2"/>
          <p:cNvSpPr/>
          <p:nvPr/>
        </p:nvSpPr>
        <p:spPr>
          <a:xfrm>
            <a:off x="5571241" y="4807670"/>
            <a:ext cx="772998" cy="1661368"/>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4" name="文本框 3"/>
          <p:cNvSpPr txBox="1"/>
          <p:nvPr/>
        </p:nvSpPr>
        <p:spPr>
          <a:xfrm>
            <a:off x="6432222" y="5453389"/>
            <a:ext cx="2834407" cy="523220"/>
          </a:xfrm>
          <a:prstGeom prst="rect">
            <a:avLst/>
          </a:prstGeom>
          <a:noFill/>
        </p:spPr>
        <p:txBody>
          <a:bodyPr wrap="square" rtlCol="0">
            <a:spAutoFit/>
          </a:bodyPr>
          <a:lstStyle/>
          <a:p>
            <a:r>
              <a:rPr lang="zh-CN" altLang="en-US" sz="2800" b="1" dirty="0">
                <a:solidFill>
                  <a:srgbClr val="FF0000"/>
                </a:solidFill>
              </a:rPr>
              <a:t>血细胞比容概念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982639" y="1310185"/>
            <a:ext cx="10566400" cy="1323439"/>
          </a:xfrm>
          <a:prstGeom prst="rect">
            <a:avLst/>
          </a:prstGeom>
          <a:noFill/>
          <a:ln w="9525">
            <a:noFill/>
            <a:miter lim="800000"/>
          </a:ln>
        </p:spPr>
        <p:txBody>
          <a:bodyPr wrap="square">
            <a:spAutoFit/>
          </a:bodyPr>
          <a:lstStyle/>
          <a:p>
            <a:pPr>
              <a:spcBef>
                <a:spcPct val="50000"/>
              </a:spcBef>
              <a:buClr>
                <a:schemeClr val="accent1"/>
              </a:buClr>
              <a:buSzPct val="80000"/>
              <a:buFont typeface="Wingdings" panose="05000000000000000000" pitchFamily="2" charset="2"/>
              <a:buNone/>
            </a:pPr>
            <a:r>
              <a:rPr kumimoji="1" lang="zh-CN" altLang="en-US" sz="3200" b="1" dirty="0"/>
              <a:t>凝血过程大体上分为三个基本步骤：</a:t>
            </a:r>
          </a:p>
          <a:p>
            <a:pPr>
              <a:spcBef>
                <a:spcPct val="50000"/>
              </a:spcBef>
              <a:buClr>
                <a:schemeClr val="accent1"/>
              </a:buClr>
              <a:buSzPct val="80000"/>
              <a:buFont typeface="Wingdings" panose="05000000000000000000" pitchFamily="2" charset="2"/>
              <a:buNone/>
            </a:pPr>
            <a:r>
              <a:rPr kumimoji="1" lang="zh-CN" altLang="en-US" sz="3200" b="1" dirty="0"/>
              <a:t>        </a:t>
            </a:r>
          </a:p>
        </p:txBody>
      </p:sp>
      <p:sp>
        <p:nvSpPr>
          <p:cNvPr id="57349" name="Line 5"/>
          <p:cNvSpPr>
            <a:spLocks noChangeShapeType="1"/>
          </p:cNvSpPr>
          <p:nvPr/>
        </p:nvSpPr>
        <p:spPr bwMode="auto">
          <a:xfrm flipV="1">
            <a:off x="4367284" y="5486399"/>
            <a:ext cx="3049516" cy="40943"/>
          </a:xfrm>
          <a:prstGeom prst="line">
            <a:avLst/>
          </a:prstGeom>
          <a:noFill/>
          <a:ln w="38100">
            <a:solidFill>
              <a:schemeClr val="accent2"/>
            </a:solidFill>
            <a:round/>
            <a:tailEnd type="triangle" w="med" len="med"/>
          </a:ln>
        </p:spPr>
        <p:txBody>
          <a:bodyPr/>
          <a:lstStyle/>
          <a:p>
            <a:endParaRPr lang="zh-CN" altLang="en-US"/>
          </a:p>
        </p:txBody>
      </p:sp>
      <p:sp>
        <p:nvSpPr>
          <p:cNvPr id="57350" name="Line 6"/>
          <p:cNvSpPr>
            <a:spLocks noChangeShapeType="1"/>
          </p:cNvSpPr>
          <p:nvPr/>
        </p:nvSpPr>
        <p:spPr bwMode="auto">
          <a:xfrm>
            <a:off x="4775200" y="2667000"/>
            <a:ext cx="0" cy="1066800"/>
          </a:xfrm>
          <a:prstGeom prst="line">
            <a:avLst/>
          </a:prstGeom>
          <a:noFill/>
          <a:ln w="38100">
            <a:solidFill>
              <a:schemeClr val="accent2"/>
            </a:solidFill>
            <a:round/>
            <a:tailEnd type="triangle" w="med" len="med"/>
          </a:ln>
        </p:spPr>
        <p:txBody>
          <a:bodyPr/>
          <a:lstStyle/>
          <a:p>
            <a:endParaRPr lang="zh-CN" altLang="en-US"/>
          </a:p>
        </p:txBody>
      </p:sp>
      <p:sp>
        <p:nvSpPr>
          <p:cNvPr id="7" name="TextBox 6"/>
          <p:cNvSpPr txBox="1"/>
          <p:nvPr/>
        </p:nvSpPr>
        <p:spPr>
          <a:xfrm>
            <a:off x="2032000" y="5105401"/>
            <a:ext cx="3352800" cy="646331"/>
          </a:xfrm>
          <a:prstGeom prst="rect">
            <a:avLst/>
          </a:prstGeom>
          <a:noFill/>
        </p:spPr>
        <p:txBody>
          <a:bodyPr wrap="square" rtlCol="0">
            <a:spAutoFit/>
          </a:bodyPr>
          <a:lstStyle/>
          <a:p>
            <a:r>
              <a:rPr lang="zh-CN" altLang="en-US" sz="3600" b="1"/>
              <a:t>纤维蛋白原</a:t>
            </a:r>
          </a:p>
        </p:txBody>
      </p:sp>
      <p:sp>
        <p:nvSpPr>
          <p:cNvPr id="8" name="TextBox 7"/>
          <p:cNvSpPr txBox="1"/>
          <p:nvPr/>
        </p:nvSpPr>
        <p:spPr>
          <a:xfrm>
            <a:off x="7620000" y="5105401"/>
            <a:ext cx="3657600" cy="646331"/>
          </a:xfrm>
          <a:prstGeom prst="rect">
            <a:avLst/>
          </a:prstGeom>
          <a:noFill/>
        </p:spPr>
        <p:txBody>
          <a:bodyPr wrap="square" rtlCol="0">
            <a:spAutoFit/>
          </a:bodyPr>
          <a:lstStyle/>
          <a:p>
            <a:r>
              <a:rPr lang="zh-CN" altLang="en-US" sz="3600" b="1"/>
              <a:t>纤维蛋白</a:t>
            </a:r>
          </a:p>
        </p:txBody>
      </p:sp>
      <p:sp>
        <p:nvSpPr>
          <p:cNvPr id="9" name="TextBox 8"/>
          <p:cNvSpPr txBox="1"/>
          <p:nvPr/>
        </p:nvSpPr>
        <p:spPr>
          <a:xfrm>
            <a:off x="5892800" y="3505200"/>
            <a:ext cx="2743200" cy="646331"/>
          </a:xfrm>
          <a:prstGeom prst="rect">
            <a:avLst/>
          </a:prstGeom>
          <a:noFill/>
        </p:spPr>
        <p:txBody>
          <a:bodyPr wrap="square" rtlCol="0">
            <a:spAutoFit/>
          </a:bodyPr>
          <a:lstStyle/>
          <a:p>
            <a:r>
              <a:rPr lang="zh-CN" altLang="en-US" sz="3600" b="1"/>
              <a:t>凝血酶</a:t>
            </a:r>
          </a:p>
        </p:txBody>
      </p:sp>
      <p:sp>
        <p:nvSpPr>
          <p:cNvPr id="10" name="Line 5"/>
          <p:cNvSpPr>
            <a:spLocks noChangeShapeType="1"/>
          </p:cNvSpPr>
          <p:nvPr/>
        </p:nvSpPr>
        <p:spPr bwMode="auto">
          <a:xfrm flipV="1">
            <a:off x="3234519" y="3962399"/>
            <a:ext cx="2556681" cy="9099"/>
          </a:xfrm>
          <a:prstGeom prst="line">
            <a:avLst/>
          </a:prstGeom>
          <a:noFill/>
          <a:ln w="38100">
            <a:solidFill>
              <a:schemeClr val="accent2"/>
            </a:solidFill>
            <a:round/>
            <a:tailEnd type="triangle" w="med" len="med"/>
          </a:ln>
        </p:spPr>
        <p:txBody>
          <a:bodyPr/>
          <a:lstStyle/>
          <a:p>
            <a:endParaRPr lang="zh-CN" altLang="en-US"/>
          </a:p>
        </p:txBody>
      </p:sp>
      <p:sp>
        <p:nvSpPr>
          <p:cNvPr id="11" name="TextBox 10"/>
          <p:cNvSpPr txBox="1"/>
          <p:nvPr/>
        </p:nvSpPr>
        <p:spPr>
          <a:xfrm>
            <a:off x="1219200" y="3657601"/>
            <a:ext cx="2743200" cy="646331"/>
          </a:xfrm>
          <a:prstGeom prst="rect">
            <a:avLst/>
          </a:prstGeom>
          <a:noFill/>
        </p:spPr>
        <p:txBody>
          <a:bodyPr wrap="square" rtlCol="0">
            <a:spAutoFit/>
          </a:bodyPr>
          <a:lstStyle/>
          <a:p>
            <a:r>
              <a:rPr lang="zh-CN" altLang="en-US" sz="3600" b="1"/>
              <a:t>凝血酶原</a:t>
            </a:r>
          </a:p>
        </p:txBody>
      </p:sp>
      <p:sp>
        <p:nvSpPr>
          <p:cNvPr id="12" name="Line 6"/>
          <p:cNvSpPr>
            <a:spLocks noChangeShapeType="1"/>
          </p:cNvSpPr>
          <p:nvPr/>
        </p:nvSpPr>
        <p:spPr bwMode="auto">
          <a:xfrm>
            <a:off x="6705600" y="4343400"/>
            <a:ext cx="0" cy="1066800"/>
          </a:xfrm>
          <a:prstGeom prst="line">
            <a:avLst/>
          </a:prstGeom>
          <a:noFill/>
          <a:ln w="38100">
            <a:solidFill>
              <a:schemeClr val="accent2"/>
            </a:solidFill>
            <a:round/>
            <a:tailEnd type="triangle" w="med" len="med"/>
          </a:ln>
        </p:spPr>
        <p:txBody>
          <a:bodyPr/>
          <a:lstStyle/>
          <a:p>
            <a:endParaRPr lang="zh-CN" altLang="en-US"/>
          </a:p>
        </p:txBody>
      </p:sp>
      <p:sp>
        <p:nvSpPr>
          <p:cNvPr id="13" name="TextBox 12"/>
          <p:cNvSpPr txBox="1"/>
          <p:nvPr/>
        </p:nvSpPr>
        <p:spPr>
          <a:xfrm>
            <a:off x="3251200" y="1981201"/>
            <a:ext cx="4876800" cy="646331"/>
          </a:xfrm>
          <a:prstGeom prst="rect">
            <a:avLst/>
          </a:prstGeom>
          <a:noFill/>
        </p:spPr>
        <p:txBody>
          <a:bodyPr wrap="square" rtlCol="0">
            <a:spAutoFit/>
          </a:bodyPr>
          <a:lstStyle/>
          <a:p>
            <a:r>
              <a:rPr lang="zh-CN" altLang="en-US" sz="3600" b="1" dirty="0"/>
              <a:t>凝血酶原激活物</a:t>
            </a:r>
          </a:p>
        </p:txBody>
      </p:sp>
      <p:sp>
        <p:nvSpPr>
          <p:cNvPr id="14" name="TextBox 13"/>
          <p:cNvSpPr txBox="1"/>
          <p:nvPr/>
        </p:nvSpPr>
        <p:spPr>
          <a:xfrm>
            <a:off x="1323832" y="382137"/>
            <a:ext cx="7615451" cy="923330"/>
          </a:xfrm>
          <a:prstGeom prst="rect">
            <a:avLst/>
          </a:prstGeom>
          <a:noFill/>
        </p:spPr>
        <p:txBody>
          <a:bodyPr wrap="square" rtlCol="0">
            <a:spAutoFit/>
          </a:bodyPr>
          <a:lstStyle/>
          <a:p>
            <a:r>
              <a:rPr kumimoji="1" lang="zh-CN" altLang="en-US" sz="3600" b="1" dirty="0">
                <a:latin typeface="+mn-ea"/>
              </a:rPr>
              <a:t>（二）凝血过程  </a:t>
            </a:r>
            <a:r>
              <a:rPr kumimoji="1" lang="en-US" altLang="zh-CN" sz="3600" b="1" dirty="0">
                <a:solidFill>
                  <a:srgbClr val="CC3300"/>
                </a:solidFill>
                <a:latin typeface="+mn-ea"/>
              </a:rPr>
              <a:t>(</a:t>
            </a:r>
            <a:r>
              <a:rPr kumimoji="1" lang="zh-CN" altLang="en-US" sz="3600" b="1" dirty="0">
                <a:solidFill>
                  <a:srgbClr val="CC3300"/>
                </a:solidFill>
                <a:latin typeface="+mn-ea"/>
              </a:rPr>
              <a:t>瀑布学说</a:t>
            </a:r>
            <a:r>
              <a:rPr kumimoji="1" lang="en-US" altLang="zh-CN" sz="3600" b="1" dirty="0">
                <a:solidFill>
                  <a:srgbClr val="CC3300"/>
                </a:solidFill>
                <a:latin typeface="+mn-ea"/>
              </a:rPr>
              <a:t>)</a:t>
            </a:r>
          </a:p>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9"/>
                                        </p:tgtEl>
                                        <p:attrNameLst>
                                          <p:attrName>style.visibility</p:attrName>
                                        </p:attrNameLst>
                                      </p:cBhvr>
                                      <p:to>
                                        <p:strVal val="visible"/>
                                      </p:to>
                                    </p:set>
                                    <p:anim calcmode="lin" valueType="num">
                                      <p:cBhvr additive="base">
                                        <p:cTn id="13" dur="500" fill="hold"/>
                                        <p:tgtEl>
                                          <p:spTgt spid="57349"/>
                                        </p:tgtEl>
                                        <p:attrNameLst>
                                          <p:attrName>ppt_x</p:attrName>
                                        </p:attrNameLst>
                                      </p:cBhvr>
                                      <p:tavLst>
                                        <p:tav tm="0">
                                          <p:val>
                                            <p:strVal val="#ppt_x"/>
                                          </p:val>
                                        </p:tav>
                                        <p:tav tm="100000">
                                          <p:val>
                                            <p:strVal val="#ppt_x"/>
                                          </p:val>
                                        </p:tav>
                                      </p:tavLst>
                                    </p:anim>
                                    <p:anim calcmode="lin" valueType="num">
                                      <p:cBhvr additive="base">
                                        <p:cTn id="14" dur="500" fill="hold"/>
                                        <p:tgtEl>
                                          <p:spTgt spid="573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7350"/>
                                        </p:tgtEl>
                                        <p:attrNameLst>
                                          <p:attrName>style.visibility</p:attrName>
                                        </p:attrNameLst>
                                      </p:cBhvr>
                                      <p:to>
                                        <p:strVal val="visible"/>
                                      </p:to>
                                    </p:set>
                                    <p:anim calcmode="lin" valueType="num">
                                      <p:cBhvr additive="base">
                                        <p:cTn id="49" dur="500" fill="hold"/>
                                        <p:tgtEl>
                                          <p:spTgt spid="57350"/>
                                        </p:tgtEl>
                                        <p:attrNameLst>
                                          <p:attrName>ppt_x</p:attrName>
                                        </p:attrNameLst>
                                      </p:cBhvr>
                                      <p:tavLst>
                                        <p:tav tm="0">
                                          <p:val>
                                            <p:strVal val="#ppt_x"/>
                                          </p:val>
                                        </p:tav>
                                        <p:tav tm="100000">
                                          <p:val>
                                            <p:strVal val="#ppt_x"/>
                                          </p:val>
                                        </p:tav>
                                      </p:tavLst>
                                    </p:anim>
                                    <p:anim calcmode="lin" valueType="num">
                                      <p:cBhvr additive="base">
                                        <p:cTn id="50" dur="500" fill="hold"/>
                                        <p:tgtEl>
                                          <p:spTgt spid="573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P spid="57350" grpId="0" animBg="1"/>
      <p:bldP spid="7" grpId="0"/>
      <p:bldP spid="8" grpId="0"/>
      <p:bldP spid="9" grpId="0"/>
      <p:bldP spid="10" grpId="0" animBg="1"/>
      <p:bldP spid="11" grpId="0"/>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p:txBody>
          <a:bodyPr/>
          <a:lstStyle/>
          <a:p>
            <a:endParaRPr lang="zh-CN" altLang="en-US" dirty="0"/>
          </a:p>
        </p:txBody>
      </p:sp>
      <p:sp>
        <p:nvSpPr>
          <p:cNvPr id="58371" name="内容占位符 2"/>
          <p:cNvSpPr>
            <a:spLocks noGrp="1"/>
          </p:cNvSpPr>
          <p:nvPr>
            <p:ph idx="1"/>
          </p:nvPr>
        </p:nvSpPr>
        <p:spPr>
          <a:xfrm>
            <a:off x="1219200" y="1600201"/>
            <a:ext cx="10363200" cy="4454525"/>
          </a:xfrm>
        </p:spPr>
        <p:txBody>
          <a:bodyPr>
            <a:normAutofit lnSpcReduction="10000"/>
          </a:bodyPr>
          <a:lstStyle/>
          <a:p>
            <a:pPr>
              <a:buFont typeface="Wingdings" panose="05000000000000000000" pitchFamily="2" charset="2"/>
              <a:buNone/>
            </a:pPr>
            <a:r>
              <a:rPr kumimoji="1" lang="en-US" altLang="zh-CN" sz="3600" b="1" dirty="0">
                <a:solidFill>
                  <a:srgbClr val="FF0000"/>
                </a:solidFill>
                <a:latin typeface="Times New Roman" panose="02020603050405020304" pitchFamily="18" charset="0"/>
                <a:ea typeface="仿宋_GB2312" pitchFamily="49" charset="-122"/>
              </a:rPr>
              <a:t>                        </a:t>
            </a:r>
            <a:endParaRPr lang="en-US" altLang="zh-CN" sz="3600" u="sng" dirty="0">
              <a:hlinkClick r:id="rId3" action="ppaction://hlinkfile"/>
            </a:endParaRPr>
          </a:p>
          <a:p>
            <a:pPr>
              <a:buNone/>
            </a:pPr>
            <a:r>
              <a:rPr kumimoji="1" lang="zh-CN" altLang="en-US" b="1" dirty="0">
                <a:solidFill>
                  <a:srgbClr val="FF0000"/>
                </a:solidFill>
                <a:latin typeface="+mn-ea"/>
              </a:rPr>
              <a:t>                        凝血酶原激活物</a:t>
            </a:r>
            <a:endParaRPr lang="en-US" altLang="zh-CN" sz="3600" u="sng" dirty="0">
              <a:hlinkClick r:id="rId3" action="ppaction://hlinkfile"/>
            </a:endParaRPr>
          </a:p>
          <a:p>
            <a:pPr>
              <a:buFont typeface="Wingdings" panose="05000000000000000000" pitchFamily="2" charset="2"/>
              <a:buNone/>
            </a:pPr>
            <a:endParaRPr lang="en-US" altLang="zh-CN" sz="3600" u="sng" dirty="0">
              <a:hlinkClick r:id="rId3" action="ppaction://hlinkfile"/>
            </a:endParaRPr>
          </a:p>
          <a:p>
            <a:r>
              <a:rPr lang="zh-CN" altLang="en-US" sz="3600" b="1" dirty="0">
                <a:latin typeface="+mn-ea"/>
              </a:rPr>
              <a:t>内源性凝血途径（</a:t>
            </a:r>
            <a:r>
              <a:rPr lang="en-US" altLang="zh-CN" sz="3600" b="1" dirty="0">
                <a:latin typeface="+mn-ea"/>
              </a:rPr>
              <a:t>XII</a:t>
            </a:r>
            <a:r>
              <a:rPr lang="zh-CN" altLang="en-US" sz="3600" b="1" dirty="0">
                <a:latin typeface="+mn-ea"/>
              </a:rPr>
              <a:t>因子启动）</a:t>
            </a:r>
            <a:endParaRPr lang="en-US" altLang="zh-CN" sz="3600" b="1" dirty="0">
              <a:latin typeface="+mn-ea"/>
            </a:endParaRPr>
          </a:p>
          <a:p>
            <a:r>
              <a:rPr lang="zh-CN" altLang="en-US" sz="3600" b="1" dirty="0">
                <a:latin typeface="+mn-ea"/>
              </a:rPr>
              <a:t>外源性凝血途径（</a:t>
            </a:r>
            <a:r>
              <a:rPr lang="en-US" altLang="zh-CN" sz="3600" b="1" dirty="0">
                <a:latin typeface="+mn-ea"/>
              </a:rPr>
              <a:t>III</a:t>
            </a:r>
            <a:r>
              <a:rPr lang="zh-CN" altLang="en-US" sz="3600" b="1" dirty="0">
                <a:latin typeface="+mn-ea"/>
              </a:rPr>
              <a:t>因子启动）</a:t>
            </a:r>
            <a:endParaRPr lang="en-US" altLang="zh-CN" sz="3600" b="1" dirty="0">
              <a:latin typeface="+mn-ea"/>
            </a:endParaRPr>
          </a:p>
          <a:p>
            <a:endParaRPr lang="zh-CN" altLang="en-US" dirty="0"/>
          </a:p>
        </p:txBody>
      </p:sp>
      <p:sp>
        <p:nvSpPr>
          <p:cNvPr id="9" name="椭圆 8"/>
          <p:cNvSpPr/>
          <p:nvPr/>
        </p:nvSpPr>
        <p:spPr>
          <a:xfrm>
            <a:off x="4634173" y="1104332"/>
            <a:ext cx="2946400" cy="1524000"/>
          </a:xfrm>
          <a:prstGeom prst="ellipse">
            <a:avLst/>
          </a:prstGeom>
          <a:solidFill>
            <a:schemeClr val="tx1"/>
          </a:solidFill>
        </p:spPr>
        <p:style>
          <a:lnRef idx="1">
            <a:schemeClr val="accent2"/>
          </a:lnRef>
          <a:fillRef idx="2">
            <a:schemeClr val="accent2"/>
          </a:fillRef>
          <a:effectRef idx="1">
            <a:schemeClr val="accent2"/>
          </a:effectRef>
          <a:fontRef idx="minor">
            <a:schemeClr val="dk1"/>
          </a:fontRef>
        </p:style>
        <p:txBody>
          <a:bodyPr anchor="ctr"/>
          <a:lstStyle/>
          <a:p>
            <a:pPr>
              <a:defRPr/>
            </a:pPr>
            <a:endParaRPr kumimoji="1" lang="en-US" altLang="zh-CN" sz="2400" b="1" dirty="0">
              <a:solidFill>
                <a:schemeClr val="bg2"/>
              </a:solidFill>
              <a:latin typeface="+mn-ea"/>
            </a:endParaRPr>
          </a:p>
          <a:p>
            <a:pPr>
              <a:defRPr/>
            </a:pPr>
            <a:endParaRPr kumimoji="1" lang="en-US" altLang="zh-CN" sz="2400" b="1" dirty="0">
              <a:solidFill>
                <a:schemeClr val="bg2"/>
              </a:solidFill>
              <a:latin typeface="+mn-ea"/>
            </a:endParaRPr>
          </a:p>
          <a:p>
            <a:pPr>
              <a:defRPr/>
            </a:pPr>
            <a:r>
              <a:rPr kumimoji="1" lang="en-US" altLang="zh-CN" sz="2400" b="1" dirty="0">
                <a:solidFill>
                  <a:schemeClr val="bg2"/>
                </a:solidFill>
                <a:latin typeface="+mn-ea"/>
              </a:rPr>
              <a:t>Ⅹa       V </a:t>
            </a:r>
          </a:p>
          <a:p>
            <a:pPr>
              <a:defRPr/>
            </a:pPr>
            <a:endParaRPr kumimoji="1" lang="en-US" altLang="zh-CN" sz="2400" b="1" dirty="0">
              <a:solidFill>
                <a:schemeClr val="bg2"/>
              </a:solidFill>
              <a:latin typeface="+mn-ea"/>
            </a:endParaRPr>
          </a:p>
          <a:p>
            <a:pPr>
              <a:defRPr/>
            </a:pPr>
            <a:r>
              <a:rPr kumimoji="1" lang="en-US" altLang="zh-CN" sz="2400" b="1" dirty="0">
                <a:solidFill>
                  <a:schemeClr val="bg2"/>
                </a:solidFill>
                <a:latin typeface="+mn-ea"/>
              </a:rPr>
              <a:t>PL       Ca2+</a:t>
            </a:r>
          </a:p>
          <a:p>
            <a:pPr>
              <a:defRPr/>
            </a:pPr>
            <a:endParaRPr lang="en-US" altLang="zh-CN" sz="2400" u="sng" dirty="0">
              <a:latin typeface="+mn-ea"/>
              <a:hlinkClick r:id="rId3" action="ppaction://hlinkfile"/>
            </a:endParaRPr>
          </a:p>
          <a:p>
            <a:pPr algn="ctr">
              <a:defRPr/>
            </a:pPr>
            <a:endParaRPr lang="zh-CN" altLang="en-US" sz="2400" dirty="0">
              <a:latin typeface="+mn-e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descr="f30c3cb7265a459aadbae47fa77e1780_th"/>
          <p:cNvPicPr>
            <a:picLocks noGrp="1" noChangeAspect="1"/>
          </p:cNvPicPr>
          <p:nvPr>
            <p:ph idx="1"/>
          </p:nvPr>
        </p:nvPicPr>
        <p:blipFill>
          <a:blip r:embed="rId2"/>
          <a:stretch>
            <a:fillRect/>
          </a:stretch>
        </p:blipFill>
        <p:spPr>
          <a:xfrm>
            <a:off x="984250" y="1307465"/>
            <a:ext cx="9116695" cy="4836160"/>
          </a:xfrm>
          <a:prstGeom prst="rect">
            <a:avLst/>
          </a:prstGeom>
        </p:spPr>
      </p:pic>
      <p:sp>
        <p:nvSpPr>
          <p:cNvPr id="4" name="页脚占位符 3"/>
          <p:cNvSpPr>
            <a:spLocks noGrp="1"/>
          </p:cNvSpPr>
          <p:nvPr>
            <p:ph type="ftr" sz="quarter" idx="11"/>
          </p:nvPr>
        </p:nvSpPr>
        <p:spPr/>
        <p:txBody>
          <a:bodyPr/>
          <a:lstStyle/>
          <a:p>
            <a:r>
              <a:rPr lang="zh-CN" altLang="en-US" dirty="0"/>
              <a:t>请修改这里的课程名称</a:t>
            </a:r>
          </a:p>
        </p:txBody>
      </p:sp>
      <p:sp>
        <p:nvSpPr>
          <p:cNvPr id="5" name="灯片编号占位符 4"/>
          <p:cNvSpPr>
            <a:spLocks noGrp="1"/>
          </p:cNvSpPr>
          <p:nvPr>
            <p:ph type="sldNum" sz="quarter" idx="12"/>
          </p:nvPr>
        </p:nvSpPr>
        <p:spPr/>
        <p:txBody>
          <a:bodyPr/>
          <a:lstStyle/>
          <a:p>
            <a:fld id="{5DD3DB80-B894-403A-B48E-6FDC1A72010E}" type="slidenum">
              <a:rPr lang="zh-CN" altLang="en-US" smtClean="0"/>
              <a:t>52</a:t>
            </a:fld>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23582" y="1"/>
            <a:ext cx="10496905" cy="1028699"/>
          </a:xfrm>
        </p:spPr>
        <p:txBody>
          <a:bodyPr/>
          <a:lstStyle/>
          <a:p>
            <a:r>
              <a:rPr lang="zh-CN" altLang="en-US" dirty="0"/>
              <a:t>血液凝固动画图</a:t>
            </a:r>
          </a:p>
        </p:txBody>
      </p:sp>
      <p:pic>
        <p:nvPicPr>
          <p:cNvPr id="8" name="内容占位符 7" descr="QQ图片20140402000718.jpg"/>
          <p:cNvPicPr>
            <a:picLocks noGrp="1" noChangeAspect="1"/>
          </p:cNvPicPr>
          <p:nvPr>
            <p:ph idx="1"/>
          </p:nvPr>
        </p:nvPicPr>
        <p:blipFill>
          <a:blip r:embed="rId3" cstate="print"/>
          <a:stretch>
            <a:fillRect/>
          </a:stretch>
        </p:blipFill>
        <p:spPr>
          <a:xfrm>
            <a:off x="576580" y="1235710"/>
            <a:ext cx="9040495" cy="4530725"/>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7230" y="1"/>
            <a:ext cx="10483257" cy="1028699"/>
          </a:xfrm>
        </p:spPr>
        <p:txBody>
          <a:bodyPr/>
          <a:lstStyle/>
          <a:p>
            <a:r>
              <a:rPr lang="zh-CN" altLang="en-US" dirty="0"/>
              <a:t>血友病</a:t>
            </a:r>
          </a:p>
        </p:txBody>
      </p:sp>
      <p:sp>
        <p:nvSpPr>
          <p:cNvPr id="3" name="内容占位符 2"/>
          <p:cNvSpPr>
            <a:spLocks noGrp="1"/>
          </p:cNvSpPr>
          <p:nvPr>
            <p:ph idx="1"/>
          </p:nvPr>
        </p:nvSpPr>
        <p:spPr>
          <a:xfrm>
            <a:off x="565624" y="1108881"/>
            <a:ext cx="10668000" cy="4530725"/>
          </a:xfrm>
        </p:spPr>
        <p:txBody>
          <a:bodyPr>
            <a:noAutofit/>
          </a:bodyPr>
          <a:lstStyle/>
          <a:p>
            <a:r>
              <a:rPr lang="zh-CN" altLang="en-US" sz="2400" b="1" dirty="0">
                <a:latin typeface="+mn-ea"/>
              </a:rPr>
              <a:t>血友病为一组遗传性凝血功能障碍的</a:t>
            </a:r>
            <a:r>
              <a:rPr lang="zh-CN" altLang="en-US" sz="2400" b="1" dirty="0">
                <a:solidFill>
                  <a:srgbClr val="FF0000"/>
                </a:solidFill>
                <a:latin typeface="+mn-ea"/>
              </a:rPr>
              <a:t>出血性疾病</a:t>
            </a:r>
            <a:r>
              <a:rPr lang="zh-CN" altLang="en-US" sz="2400" b="1" dirty="0">
                <a:latin typeface="+mn-ea"/>
              </a:rPr>
              <a:t>。其共同的特征是活性凝血活酶生成障碍，凝血时间延长，终身具有轻微创伤后出血倾向。</a:t>
            </a:r>
            <a:endParaRPr lang="en-US" altLang="zh-CN" sz="2400" b="1" dirty="0">
              <a:latin typeface="+mn-ea"/>
            </a:endParaRPr>
          </a:p>
          <a:p>
            <a:r>
              <a:rPr lang="en-US" altLang="zh-CN" sz="2400" b="1" dirty="0">
                <a:latin typeface="+mn-ea"/>
              </a:rPr>
              <a:t>1.</a:t>
            </a:r>
            <a:r>
              <a:rPr lang="zh-CN" altLang="en-US" sz="2400" b="1" dirty="0">
                <a:latin typeface="+mn-ea"/>
              </a:rPr>
              <a:t>血友病</a:t>
            </a:r>
            <a:r>
              <a:rPr lang="en-US" altLang="zh-CN" sz="2400" b="1" dirty="0">
                <a:latin typeface="+mn-ea"/>
              </a:rPr>
              <a:t>A</a:t>
            </a:r>
            <a:r>
              <a:rPr lang="zh-CN" altLang="en-US" sz="2400" b="1" dirty="0">
                <a:latin typeface="+mn-ea"/>
              </a:rPr>
              <a:t>（血友病甲）</a:t>
            </a:r>
          </a:p>
          <a:p>
            <a:r>
              <a:rPr lang="zh-CN" altLang="en-US" sz="2400" b="1" dirty="0">
                <a:latin typeface="+mn-ea"/>
              </a:rPr>
              <a:t>即因子</a:t>
            </a:r>
            <a:r>
              <a:rPr lang="en-US" altLang="zh-CN" sz="2400" b="1" dirty="0">
                <a:latin typeface="+mn-ea"/>
              </a:rPr>
              <a:t>Ⅷ</a:t>
            </a:r>
            <a:r>
              <a:rPr lang="zh-CN" altLang="en-US" sz="2400" b="1" dirty="0">
                <a:latin typeface="+mn-ea"/>
              </a:rPr>
              <a:t>促凝成分（</a:t>
            </a:r>
            <a:r>
              <a:rPr lang="en-US" altLang="zh-CN" sz="2400" b="1" dirty="0">
                <a:latin typeface="+mn-ea"/>
              </a:rPr>
              <a:t>Ⅷ</a:t>
            </a:r>
            <a:r>
              <a:rPr lang="zh-CN" altLang="en-US" sz="2400" b="1" dirty="0">
                <a:latin typeface="+mn-ea"/>
              </a:rPr>
              <a:t>：</a:t>
            </a:r>
            <a:r>
              <a:rPr lang="en-US" altLang="zh-CN" sz="2400" b="1" dirty="0">
                <a:latin typeface="+mn-ea"/>
              </a:rPr>
              <a:t>C</a:t>
            </a:r>
            <a:r>
              <a:rPr lang="zh-CN" altLang="en-US" sz="2400" b="1" dirty="0">
                <a:latin typeface="+mn-ea"/>
              </a:rPr>
              <a:t>）缺乏症，也称</a:t>
            </a:r>
            <a:r>
              <a:rPr lang="en-US" altLang="zh-CN" sz="2400" b="1" dirty="0">
                <a:latin typeface="+mn-ea"/>
              </a:rPr>
              <a:t>AGH</a:t>
            </a:r>
            <a:r>
              <a:rPr lang="zh-CN" altLang="en-US" sz="2400" b="1" dirty="0">
                <a:latin typeface="+mn-ea"/>
              </a:rPr>
              <a:t>缺乏症；</a:t>
            </a:r>
          </a:p>
          <a:p>
            <a:r>
              <a:rPr lang="en-US" altLang="zh-CN" sz="2400" b="1" dirty="0">
                <a:latin typeface="+mn-ea"/>
              </a:rPr>
              <a:t>2.</a:t>
            </a:r>
            <a:r>
              <a:rPr lang="zh-CN" altLang="en-US" sz="2400" b="1" dirty="0">
                <a:latin typeface="+mn-ea"/>
              </a:rPr>
              <a:t>血友病</a:t>
            </a:r>
            <a:r>
              <a:rPr lang="en-US" altLang="zh-CN" sz="2400" b="1" dirty="0">
                <a:latin typeface="+mn-ea"/>
              </a:rPr>
              <a:t>B</a:t>
            </a:r>
            <a:r>
              <a:rPr lang="zh-CN" altLang="en-US" sz="2400" b="1" dirty="0">
                <a:latin typeface="+mn-ea"/>
              </a:rPr>
              <a:t>（血友病乙）</a:t>
            </a:r>
          </a:p>
          <a:p>
            <a:r>
              <a:rPr lang="zh-CN" altLang="en-US" sz="2400" b="1" dirty="0">
                <a:latin typeface="+mn-ea"/>
              </a:rPr>
              <a:t>即因子</a:t>
            </a:r>
            <a:r>
              <a:rPr lang="en-US" altLang="zh-CN" sz="2400" b="1" dirty="0">
                <a:latin typeface="+mn-ea"/>
              </a:rPr>
              <a:t>Ⅸ</a:t>
            </a:r>
            <a:r>
              <a:rPr lang="zh-CN" altLang="en-US" sz="2400" b="1" dirty="0">
                <a:latin typeface="+mn-ea"/>
              </a:rPr>
              <a:t>缺乏症，又称</a:t>
            </a:r>
            <a:r>
              <a:rPr lang="en-US" altLang="zh-CN" sz="2400" b="1" dirty="0">
                <a:latin typeface="+mn-ea"/>
              </a:rPr>
              <a:t>PTC</a:t>
            </a:r>
            <a:r>
              <a:rPr lang="zh-CN" altLang="en-US" sz="2400" b="1" dirty="0">
                <a:latin typeface="+mn-ea"/>
              </a:rPr>
              <a:t>缺乏症、凝血活酶成分缺乏症；</a:t>
            </a:r>
          </a:p>
          <a:p>
            <a:r>
              <a:rPr lang="en-US" altLang="zh-CN" sz="2400" b="1" dirty="0">
                <a:latin typeface="+mn-ea"/>
              </a:rPr>
              <a:t>3.</a:t>
            </a:r>
            <a:r>
              <a:rPr lang="zh-CN" altLang="en-US" sz="2400" b="1" dirty="0">
                <a:latin typeface="+mn-ea"/>
              </a:rPr>
              <a:t>因子</a:t>
            </a:r>
            <a:r>
              <a:rPr lang="en-US" altLang="zh-CN" sz="2400" b="1" dirty="0">
                <a:latin typeface="+mn-ea"/>
              </a:rPr>
              <a:t>Ⅺ</a:t>
            </a:r>
            <a:r>
              <a:rPr lang="zh-CN" altLang="en-US" sz="2400" b="1" dirty="0">
                <a:latin typeface="+mn-ea"/>
              </a:rPr>
              <a:t>缺乏症（血友病丙）</a:t>
            </a:r>
          </a:p>
          <a:p>
            <a:r>
              <a:rPr lang="zh-CN" altLang="en-US" sz="2400" b="1" dirty="0">
                <a:latin typeface="+mn-ea"/>
              </a:rPr>
              <a:t>即</a:t>
            </a:r>
            <a:r>
              <a:rPr lang="en-US" altLang="zh-CN" sz="2400" b="1" dirty="0">
                <a:latin typeface="+mn-ea"/>
              </a:rPr>
              <a:t>Ⅺ</a:t>
            </a:r>
            <a:r>
              <a:rPr lang="zh-CN" altLang="en-US" sz="2400" b="1" dirty="0">
                <a:latin typeface="+mn-ea"/>
              </a:rPr>
              <a:t>因子缺乏症，又称</a:t>
            </a:r>
            <a:r>
              <a:rPr lang="en-US" altLang="zh-CN" sz="2400" b="1" dirty="0">
                <a:latin typeface="+mn-ea"/>
              </a:rPr>
              <a:t>PTA</a:t>
            </a:r>
            <a:r>
              <a:rPr lang="zh-CN" altLang="en-US" sz="2400" b="1" dirty="0">
                <a:latin typeface="+mn-ea"/>
              </a:rPr>
              <a:t>缺乏症、凝血活酶前质缺乏症。</a:t>
            </a:r>
          </a:p>
          <a:p>
            <a:br>
              <a:rPr lang="zh-CN" altLang="en-US" sz="2400" b="1" dirty="0">
                <a:latin typeface="+mn-ea"/>
              </a:rPr>
            </a:br>
            <a:endParaRPr lang="zh-CN" altLang="en-US" sz="2400" b="1" dirty="0">
              <a:latin typeface="+mn-e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a:t>请修改这里的课程名称</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t>55</a:t>
            </a:fld>
            <a:endParaRPr lang="zh-CN" altLang="en-US"/>
          </a:p>
        </p:txBody>
      </p:sp>
      <p:sp>
        <p:nvSpPr>
          <p:cNvPr id="6" name="内容占位符 5"/>
          <p:cNvSpPr>
            <a:spLocks noGrp="1"/>
          </p:cNvSpPr>
          <p:nvPr>
            <p:ph idx="1"/>
          </p:nvPr>
        </p:nvSpPr>
        <p:spPr bwMode="auto">
          <a:prstGeom prst="cloud">
            <a:avLst/>
          </a:prstGeom>
          <a:solidFill>
            <a:srgbClr val="FFFF00"/>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eaLnBrk="1" hangingPunct="1">
              <a:buNone/>
              <a:defRPr/>
            </a:pPr>
            <a:r>
              <a:rPr lang="zh-CN" altLang="en-US" sz="3600" b="1" dirty="0">
                <a:solidFill>
                  <a:srgbClr val="000000"/>
                </a:solidFill>
                <a:effectLst>
                  <a:glow rad="63500">
                    <a:schemeClr val="accent1">
                      <a:satMod val="175000"/>
                      <a:alpha val="40000"/>
                    </a:schemeClr>
                  </a:glow>
                </a:effectLst>
                <a:latin typeface="+mn-ea"/>
              </a:rPr>
              <a:t>正常人在日常生活中轻微的血管损伤，是否会使循环的血液凝固？</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
          <p:cNvSpPr txBox="1">
            <a:spLocks noChangeArrowheads="1"/>
          </p:cNvSpPr>
          <p:nvPr/>
        </p:nvSpPr>
        <p:spPr bwMode="auto">
          <a:xfrm>
            <a:off x="803369" y="333215"/>
            <a:ext cx="7823891" cy="663901"/>
          </a:xfrm>
          <a:prstGeom prst="rect">
            <a:avLst/>
          </a:prstGeom>
          <a:noFill/>
          <a:ln w="9525">
            <a:noFill/>
            <a:miter lim="800000"/>
          </a:ln>
        </p:spPr>
        <p:txBody>
          <a:bodyPr lIns="108841" tIns="54420" rIns="108841" bIns="54420">
            <a:spAutoFit/>
          </a:bodyPr>
          <a:lstStyle/>
          <a:p>
            <a:pPr eaLnBrk="1" hangingPunct="1"/>
            <a:r>
              <a:rPr lang="zh-CN" altLang="en-US" sz="3600" b="1" dirty="0">
                <a:solidFill>
                  <a:srgbClr val="000000"/>
                </a:solidFill>
                <a:latin typeface="+mn-ea"/>
              </a:rPr>
              <a:t>（三）抗凝系统与促凝系统</a:t>
            </a:r>
          </a:p>
        </p:txBody>
      </p:sp>
      <p:sp>
        <p:nvSpPr>
          <p:cNvPr id="78851" name="TextBox 2"/>
          <p:cNvSpPr txBox="1">
            <a:spLocks noChangeArrowheads="1"/>
          </p:cNvSpPr>
          <p:nvPr/>
        </p:nvSpPr>
        <p:spPr bwMode="auto">
          <a:xfrm>
            <a:off x="729555" y="1453847"/>
            <a:ext cx="10524599" cy="3803222"/>
          </a:xfrm>
          <a:prstGeom prst="rect">
            <a:avLst/>
          </a:prstGeom>
          <a:noFill/>
          <a:ln w="9525">
            <a:noFill/>
            <a:miter lim="800000"/>
          </a:ln>
        </p:spPr>
        <p:txBody>
          <a:bodyPr wrap="square" lIns="108841" tIns="54420" rIns="108841" bIns="54420">
            <a:spAutoFit/>
          </a:bodyPr>
          <a:lstStyle/>
          <a:p>
            <a:pPr eaLnBrk="1" hangingPunct="1">
              <a:lnSpc>
                <a:spcPct val="150000"/>
              </a:lnSpc>
            </a:pPr>
            <a:r>
              <a:rPr lang="zh-CN" altLang="en-US" sz="3200" b="1" dirty="0">
                <a:solidFill>
                  <a:srgbClr val="000000"/>
                </a:solidFill>
                <a:latin typeface="+mn-ea"/>
              </a:rPr>
              <a:t>正常情况下，血流速度快，不利于凝血因子聚集</a:t>
            </a:r>
            <a:r>
              <a:rPr lang="en-US" altLang="zh-CN" sz="3200" b="1" dirty="0">
                <a:solidFill>
                  <a:srgbClr val="000000"/>
                </a:solidFill>
                <a:latin typeface="+mn-ea"/>
              </a:rPr>
              <a:t>,</a:t>
            </a:r>
            <a:r>
              <a:rPr lang="zh-CN" altLang="en-US" sz="3200" b="1" dirty="0">
                <a:solidFill>
                  <a:srgbClr val="000000"/>
                </a:solidFill>
                <a:latin typeface="+mn-ea"/>
              </a:rPr>
              <a:t>即使泥古激活也仅限于局部地方</a:t>
            </a:r>
            <a:r>
              <a:rPr lang="en-US" altLang="zh-CN" sz="3200" b="1" dirty="0">
                <a:solidFill>
                  <a:srgbClr val="000000"/>
                </a:solidFill>
                <a:latin typeface="+mn-ea"/>
              </a:rPr>
              <a:t>;</a:t>
            </a:r>
          </a:p>
          <a:p>
            <a:pPr eaLnBrk="1" hangingPunct="1">
              <a:lnSpc>
                <a:spcPct val="150000"/>
              </a:lnSpc>
            </a:pPr>
            <a:r>
              <a:rPr lang="zh-CN" altLang="en-US" sz="3200" b="1" dirty="0">
                <a:solidFill>
                  <a:srgbClr val="000000"/>
                </a:solidFill>
                <a:latin typeface="+mn-ea"/>
              </a:rPr>
              <a:t>正常情况下，血管内皮光滑完整，不能激活凝血因子</a:t>
            </a:r>
            <a:r>
              <a:rPr lang="en-US" altLang="zh-CN" sz="3200" b="1" dirty="0">
                <a:solidFill>
                  <a:srgbClr val="000000"/>
                </a:solidFill>
                <a:latin typeface="+mn-ea"/>
              </a:rPr>
              <a:t>;</a:t>
            </a:r>
          </a:p>
          <a:p>
            <a:pPr eaLnBrk="1" hangingPunct="1">
              <a:lnSpc>
                <a:spcPct val="150000"/>
              </a:lnSpc>
            </a:pPr>
            <a:r>
              <a:rPr lang="zh-CN" altLang="en-US" sz="3200" b="1" dirty="0">
                <a:solidFill>
                  <a:srgbClr val="000000"/>
                </a:solidFill>
                <a:latin typeface="+mn-ea"/>
              </a:rPr>
              <a:t>正常情况下，血液中还存在着重要的</a:t>
            </a:r>
            <a:r>
              <a:rPr lang="zh-CN" altLang="en-US" sz="3200" b="1" dirty="0">
                <a:solidFill>
                  <a:srgbClr val="FF0000"/>
                </a:solidFill>
                <a:latin typeface="+mn-ea"/>
              </a:rPr>
              <a:t>抗凝物质</a:t>
            </a:r>
            <a:r>
              <a:rPr lang="zh-CN" altLang="en-US" sz="3200" b="1" dirty="0">
                <a:latin typeface="+mn-ea"/>
              </a:rPr>
              <a:t>和存在</a:t>
            </a:r>
            <a:r>
              <a:rPr lang="zh-CN" altLang="en-US" sz="3200" b="1" dirty="0">
                <a:solidFill>
                  <a:srgbClr val="FF0000"/>
                </a:solidFill>
                <a:latin typeface="+mn-ea"/>
              </a:rPr>
              <a:t>纤维蛋白溶解系统</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1570" y="0"/>
            <a:ext cx="10389235" cy="1028700"/>
          </a:xfrm>
        </p:spPr>
        <p:txBody>
          <a:bodyPr/>
          <a:lstStyle/>
          <a:p>
            <a:r>
              <a:rPr lang="en-US" altLang="zh-CN"/>
              <a:t>1.</a:t>
            </a:r>
            <a:r>
              <a:rPr lang="zh-CN" altLang="en-US"/>
              <a:t>体内抗凝因素</a:t>
            </a:r>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57</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59385" y="1028700"/>
            <a:ext cx="11456671" cy="3679825"/>
            <a:chOff x="709814" y="1479439"/>
            <a:chExt cx="10870211" cy="3679917"/>
          </a:xfrm>
        </p:grpSpPr>
        <p:sp>
          <p:nvSpPr>
            <p:cNvPr id="28" name="îŝ1ïdê"/>
            <p:cNvSpPr/>
            <p:nvPr/>
          </p:nvSpPr>
          <p:spPr>
            <a:xfrm>
              <a:off x="4633154" y="1987012"/>
              <a:ext cx="2331526" cy="2331526"/>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íṥḷíḍê"/>
            <p:cNvSpPr/>
            <p:nvPr/>
          </p:nvSpPr>
          <p:spPr>
            <a:xfrm>
              <a:off x="4633154" y="1987012"/>
              <a:ext cx="2331526" cy="2331526"/>
            </a:xfrm>
            <a:prstGeom prst="plus">
              <a:avLst>
                <a:gd name="adj" fmla="val 485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i$ḷîḍe"/>
            <p:cNvSpPr/>
            <p:nvPr/>
          </p:nvSpPr>
          <p:spPr>
            <a:xfrm>
              <a:off x="6155553" y="1479439"/>
              <a:ext cx="1368956" cy="13689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ïṧḻídè"/>
            <p:cNvSpPr/>
            <p:nvPr/>
          </p:nvSpPr>
          <p:spPr>
            <a:xfrm>
              <a:off x="6155553" y="3499894"/>
              <a:ext cx="1368956" cy="13689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ïSḷïḑê"/>
            <p:cNvSpPr/>
            <p:nvPr/>
          </p:nvSpPr>
          <p:spPr>
            <a:xfrm>
              <a:off x="4061000" y="1479439"/>
              <a:ext cx="1368956" cy="13689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îṡ1íḍê"/>
            <p:cNvSpPr/>
            <p:nvPr/>
          </p:nvSpPr>
          <p:spPr>
            <a:xfrm>
              <a:off x="4061000" y="3499894"/>
              <a:ext cx="1368956" cy="136895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íṣļidè"/>
            <p:cNvSpPr/>
            <p:nvPr/>
          </p:nvSpPr>
          <p:spPr>
            <a:xfrm>
              <a:off x="6240684" y="1564570"/>
              <a:ext cx="1198694" cy="11986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ïṣļíḑé"/>
            <p:cNvSpPr/>
            <p:nvPr/>
          </p:nvSpPr>
          <p:spPr>
            <a:xfrm>
              <a:off x="6240684" y="3585025"/>
              <a:ext cx="1198694" cy="11986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íṧḻîḓe"/>
            <p:cNvSpPr/>
            <p:nvPr/>
          </p:nvSpPr>
          <p:spPr>
            <a:xfrm>
              <a:off x="4146131" y="1564570"/>
              <a:ext cx="1198694" cy="11986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ï$ḷïḋe"/>
            <p:cNvSpPr/>
            <p:nvPr/>
          </p:nvSpPr>
          <p:spPr>
            <a:xfrm>
              <a:off x="4146131" y="3585025"/>
              <a:ext cx="1198694" cy="1198694"/>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íśḻïḓê"/>
            <p:cNvSpPr txBox="1"/>
            <p:nvPr/>
          </p:nvSpPr>
          <p:spPr>
            <a:xfrm>
              <a:off x="709814" y="2271939"/>
              <a:ext cx="4022858" cy="724553"/>
            </a:xfrm>
            <a:prstGeom prst="rect">
              <a:avLst/>
            </a:prstGeom>
            <a:noFill/>
          </p:spPr>
          <p:txBody>
            <a:bodyPr wrap="square" lIns="91440" tIns="45720" rIns="91440" bIns="45720" anchor="t" anchorCtr="0">
              <a:noAutofit/>
            </a:bodyPr>
            <a:lstStyle/>
            <a:p>
              <a:pPr lvl="0" algn="l" defTabSz="914400">
                <a:spcBef>
                  <a:spcPct val="0"/>
                </a:spcBef>
                <a:defRPr/>
              </a:pPr>
              <a:r>
                <a:rPr kumimoji="1" lang="zh-CN" altLang="en-US" sz="2000" b="1" dirty="0">
                  <a:latin typeface="+mn-ea"/>
                  <a:sym typeface="+mn-ea"/>
                </a:rPr>
                <a:t>丝氨酸蛋白酶抑制物</a:t>
              </a:r>
            </a:p>
            <a:p>
              <a:pPr lvl="0" algn="l" defTabSz="914400">
                <a:spcBef>
                  <a:spcPct val="0"/>
                </a:spcBef>
                <a:defRPr/>
              </a:pPr>
              <a:r>
                <a:rPr kumimoji="1" lang="zh-CN" altLang="en-US" sz="2000" b="1" dirty="0">
                  <a:solidFill>
                    <a:srgbClr val="FF0000"/>
                  </a:solidFill>
                  <a:latin typeface="+mn-ea"/>
                  <a:sym typeface="+mn-ea"/>
                </a:rPr>
                <a:t>抑制凝血因子</a:t>
              </a:r>
              <a:r>
                <a:rPr kumimoji="1" lang="en-US" altLang="zh-CN" sz="2000" b="1" dirty="0">
                  <a:solidFill>
                    <a:srgbClr val="FF0000"/>
                  </a:solidFill>
                  <a:latin typeface="+mn-ea"/>
                  <a:sym typeface="+mn-ea"/>
                </a:rPr>
                <a:t>Ⅱa</a:t>
              </a:r>
              <a:r>
                <a:rPr kumimoji="1" lang="zh-CN" altLang="en-US" sz="2000" b="1" dirty="0">
                  <a:solidFill>
                    <a:srgbClr val="FF0000"/>
                  </a:solidFill>
                  <a:latin typeface="+mn-ea"/>
                  <a:sym typeface="+mn-ea"/>
                </a:rPr>
                <a:t>、</a:t>
              </a:r>
              <a:r>
                <a:rPr kumimoji="1" lang="en-US" altLang="zh-CN" sz="2000" b="1" dirty="0">
                  <a:solidFill>
                    <a:srgbClr val="FF0000"/>
                  </a:solidFill>
                  <a:latin typeface="+mn-ea"/>
                  <a:sym typeface="+mn-ea"/>
                </a:rPr>
                <a:t>Ⅶ</a:t>
              </a:r>
              <a:r>
                <a:rPr kumimoji="1" lang="zh-CN" altLang="en-US" sz="2000" b="1" dirty="0">
                  <a:solidFill>
                    <a:srgbClr val="FF0000"/>
                  </a:solidFill>
                  <a:latin typeface="+mn-ea"/>
                  <a:sym typeface="+mn-ea"/>
                </a:rPr>
                <a:t>、</a:t>
              </a:r>
              <a:r>
                <a:rPr kumimoji="1" lang="en-US" altLang="zh-CN" sz="2000" b="1" dirty="0">
                  <a:solidFill>
                    <a:srgbClr val="FF0000"/>
                  </a:solidFill>
                  <a:latin typeface="+mn-ea"/>
                  <a:sym typeface="+mn-ea"/>
                </a:rPr>
                <a:t>Ⅸa</a:t>
              </a:r>
              <a:r>
                <a:rPr kumimoji="1" lang="zh-CN" altLang="en-US" sz="2000" b="1" dirty="0">
                  <a:solidFill>
                    <a:srgbClr val="FF0000"/>
                  </a:solidFill>
                  <a:latin typeface="+mn-ea"/>
                  <a:sym typeface="+mn-ea"/>
                </a:rPr>
                <a:t>、</a:t>
              </a:r>
              <a:r>
                <a:rPr kumimoji="1" lang="en-US" altLang="zh-CN" sz="2000" b="1" dirty="0">
                  <a:solidFill>
                    <a:srgbClr val="FF0000"/>
                  </a:solidFill>
                  <a:latin typeface="+mn-ea"/>
                  <a:sym typeface="+mn-ea"/>
                </a:rPr>
                <a:t>Ⅹa</a:t>
              </a:r>
            </a:p>
          </p:txBody>
        </p:sp>
        <p:sp>
          <p:nvSpPr>
            <p:cNvPr id="42" name="îŝḷiḋê"/>
            <p:cNvSpPr/>
            <p:nvPr/>
          </p:nvSpPr>
          <p:spPr>
            <a:xfrm>
              <a:off x="1041467" y="1770911"/>
              <a:ext cx="2730249" cy="320048"/>
            </a:xfrm>
            <a:prstGeom prst="rect">
              <a:avLst/>
            </a:prstGeom>
          </p:spPr>
          <p:txBody>
            <a:bodyPr wrap="square" lIns="91440" tIns="45720" rIns="91440" bIns="45720" anchor="t" anchorCtr="0">
              <a:noAutofit/>
            </a:bodyPr>
            <a:lstStyle/>
            <a:p>
              <a:pPr algn="r"/>
              <a:r>
                <a:rPr kumimoji="1" lang="zh-CN" altLang="en-US" sz="3200" b="1" dirty="0">
                  <a:solidFill>
                    <a:srgbClr val="FF0000"/>
                  </a:solidFill>
                  <a:latin typeface="+mn-ea"/>
                  <a:sym typeface="+mn-ea"/>
                </a:rPr>
                <a:t>抗凝血酶</a:t>
              </a:r>
              <a:r>
                <a:rPr kumimoji="1" lang="en-US" altLang="zh-CN" sz="3200" b="1" dirty="0">
                  <a:solidFill>
                    <a:srgbClr val="FF0000"/>
                  </a:solidFill>
                  <a:latin typeface="+mn-ea"/>
                  <a:sym typeface="+mn-ea"/>
                </a:rPr>
                <a:t>Ⅲ</a:t>
              </a:r>
            </a:p>
          </p:txBody>
        </p:sp>
        <p:sp>
          <p:nvSpPr>
            <p:cNvPr id="43" name="îṧḷîḍè"/>
            <p:cNvSpPr txBox="1"/>
            <p:nvPr/>
          </p:nvSpPr>
          <p:spPr>
            <a:xfrm>
              <a:off x="7701765" y="4434803"/>
              <a:ext cx="3527607" cy="724553"/>
            </a:xfrm>
            <a:prstGeom prst="rect">
              <a:avLst/>
            </a:prstGeom>
            <a:noFill/>
          </p:spPr>
          <p:txBody>
            <a:bodyPr wrap="square" lIns="91440" tIns="45720" rIns="91440" bIns="45720" anchor="t" anchorCtr="0">
              <a:noAutofit/>
            </a:bodyPr>
            <a:lstStyle/>
            <a:p>
              <a:pPr lvl="0" defTabSz="914400">
                <a:spcBef>
                  <a:spcPct val="0"/>
                </a:spcBef>
                <a:defRPr/>
              </a:pPr>
              <a:r>
                <a:rPr kumimoji="1" lang="zh-CN" altLang="en-US" sz="2000" b="1" dirty="0">
                  <a:latin typeface="+mn-ea"/>
                  <a:sym typeface="+mn-ea"/>
                </a:rPr>
                <a:t>直接抑制</a:t>
              </a:r>
              <a:r>
                <a:rPr kumimoji="1" lang="en-US" altLang="zh-CN" sz="2000" b="1" dirty="0" err="1">
                  <a:latin typeface="+mn-ea"/>
                  <a:sym typeface="+mn-ea"/>
                </a:rPr>
                <a:t>Fxa</a:t>
              </a:r>
              <a:r>
                <a:rPr kumimoji="1" lang="zh-CN" altLang="en-US" sz="2000" b="1" dirty="0">
                  <a:latin typeface="+mn-ea"/>
                  <a:sym typeface="+mn-ea"/>
                </a:rPr>
                <a:t>的活性</a:t>
              </a:r>
            </a:p>
            <a:p>
              <a:pPr lvl="0" defTabSz="914400">
                <a:spcBef>
                  <a:spcPct val="0"/>
                </a:spcBef>
                <a:defRPr/>
              </a:pPr>
              <a:r>
                <a:rPr kumimoji="1" lang="zh-CN" altLang="en-US" sz="2000" b="1" dirty="0">
                  <a:latin typeface="+mn-ea"/>
                  <a:sym typeface="+mn-ea"/>
                </a:rPr>
                <a:t>灭活</a:t>
              </a:r>
              <a:r>
                <a:rPr kumimoji="1" lang="en-US" altLang="zh-CN" sz="2000" b="1" dirty="0" err="1">
                  <a:solidFill>
                    <a:srgbClr val="FF0000"/>
                  </a:solidFill>
                  <a:latin typeface="+mn-ea"/>
                  <a:sym typeface="+mn-ea"/>
                </a:rPr>
                <a:t>FVIIa</a:t>
              </a:r>
              <a:r>
                <a:rPr kumimoji="1" lang="en-US" altLang="zh-CN" sz="2000" b="1" dirty="0">
                  <a:solidFill>
                    <a:srgbClr val="FF0000"/>
                  </a:solidFill>
                  <a:latin typeface="+mn-ea"/>
                  <a:sym typeface="+mn-ea"/>
                </a:rPr>
                <a:t>-</a:t>
              </a:r>
              <a:r>
                <a:rPr kumimoji="1" lang="zh-CN" altLang="en-US" sz="2000" b="1" dirty="0">
                  <a:solidFill>
                    <a:srgbClr val="FF0000"/>
                  </a:solidFill>
                  <a:latin typeface="+mn-ea"/>
                  <a:sym typeface="+mn-ea"/>
                </a:rPr>
                <a:t>组织因子</a:t>
              </a:r>
              <a:r>
                <a:rPr kumimoji="1" lang="zh-CN" altLang="en-US" sz="2000" b="1" dirty="0">
                  <a:latin typeface="+mn-ea"/>
                  <a:sym typeface="+mn-ea"/>
                </a:rPr>
                <a:t>复合物</a:t>
              </a:r>
              <a:endParaRPr kumimoji="1" lang="zh-CN" altLang="en-US" sz="2000" b="1" dirty="0">
                <a:solidFill>
                  <a:schemeClr val="dk1">
                    <a:lumMod val="100000"/>
                  </a:schemeClr>
                </a:solidFill>
                <a:latin typeface="+mn-ea"/>
                <a:sym typeface="+mn-ea"/>
              </a:endParaRPr>
            </a:p>
          </p:txBody>
        </p:sp>
        <p:sp>
          <p:nvSpPr>
            <p:cNvPr id="44" name="îṡľiḑê"/>
            <p:cNvSpPr/>
            <p:nvPr/>
          </p:nvSpPr>
          <p:spPr>
            <a:xfrm>
              <a:off x="7619224" y="3797247"/>
              <a:ext cx="3960801" cy="358784"/>
            </a:xfrm>
            <a:prstGeom prst="rect">
              <a:avLst/>
            </a:prstGeom>
          </p:spPr>
          <p:txBody>
            <a:bodyPr wrap="square" lIns="91440" tIns="45720" rIns="91440" bIns="45720" anchor="t" anchorCtr="0">
              <a:noAutofit/>
            </a:bodyPr>
            <a:lstStyle/>
            <a:p>
              <a:r>
                <a:rPr kumimoji="1" lang="zh-CN" altLang="en-US" sz="3200" b="1" dirty="0">
                  <a:latin typeface="+mn-ea"/>
                  <a:sym typeface="+mn-ea"/>
                </a:rPr>
                <a:t>组织因子途径抑制物</a:t>
              </a:r>
            </a:p>
          </p:txBody>
        </p:sp>
        <p:sp>
          <p:nvSpPr>
            <p:cNvPr id="45" name="išḷïḍe"/>
            <p:cNvSpPr txBox="1"/>
            <p:nvPr/>
          </p:nvSpPr>
          <p:spPr>
            <a:xfrm>
              <a:off x="709814" y="4434803"/>
              <a:ext cx="3922843" cy="724553"/>
            </a:xfrm>
            <a:prstGeom prst="rect">
              <a:avLst/>
            </a:prstGeom>
            <a:noFill/>
          </p:spPr>
          <p:txBody>
            <a:bodyPr wrap="square" lIns="91440" tIns="45720" rIns="91440" bIns="45720" anchor="t" anchorCtr="0">
              <a:noAutofit/>
            </a:bodyPr>
            <a:lstStyle/>
            <a:p>
              <a:pPr lvl="0" algn="l" defTabSz="914400">
                <a:spcBef>
                  <a:spcPct val="0"/>
                </a:spcBef>
                <a:defRPr/>
              </a:pPr>
              <a:r>
                <a:rPr kumimoji="1" lang="zh-CN" altLang="en-US" sz="2000" b="1" dirty="0">
                  <a:latin typeface="+mn-ea"/>
                  <a:sym typeface="+mn-ea"/>
                </a:rPr>
                <a:t>促进纤维蛋白的溶解</a:t>
              </a:r>
            </a:p>
            <a:p>
              <a:pPr lvl="0" algn="l" defTabSz="914400">
                <a:spcBef>
                  <a:spcPct val="0"/>
                </a:spcBef>
                <a:defRPr/>
              </a:pPr>
              <a:r>
                <a:rPr kumimoji="1" lang="zh-CN" altLang="en-US" sz="2000" b="1" dirty="0">
                  <a:latin typeface="+mn-ea"/>
                  <a:sym typeface="+mn-ea"/>
                </a:rPr>
                <a:t>灭活</a:t>
              </a:r>
              <a:r>
                <a:rPr kumimoji="1" lang="en-US" altLang="zh-CN" sz="2000" b="1" dirty="0" err="1">
                  <a:solidFill>
                    <a:srgbClr val="FF0000"/>
                  </a:solidFill>
                  <a:latin typeface="+mn-ea"/>
                  <a:sym typeface="+mn-ea"/>
                </a:rPr>
                <a:t>Fva</a:t>
              </a:r>
              <a:r>
                <a:rPr kumimoji="1" lang="zh-CN" altLang="en-US" sz="2000" b="1" dirty="0">
                  <a:latin typeface="+mn-ea"/>
                  <a:sym typeface="+mn-ea"/>
                </a:rPr>
                <a:t>和</a:t>
              </a:r>
              <a:r>
                <a:rPr kumimoji="1" lang="en-US" altLang="zh-CN" sz="2000" b="1" dirty="0" err="1">
                  <a:solidFill>
                    <a:srgbClr val="FF0000"/>
                  </a:solidFill>
                  <a:latin typeface="+mn-ea"/>
                  <a:sym typeface="+mn-ea"/>
                </a:rPr>
                <a:t>FVIIIa</a:t>
              </a:r>
              <a:r>
                <a:rPr kumimoji="1" lang="en-US" altLang="zh-CN" sz="2000" b="1" dirty="0">
                  <a:latin typeface="+mn-ea"/>
                  <a:sym typeface="+mn-ea"/>
                </a:rPr>
                <a:t>；</a:t>
              </a:r>
              <a:r>
                <a:rPr kumimoji="1" lang="zh-CN" altLang="en-US" sz="2000" b="1" dirty="0">
                  <a:latin typeface="+mn-ea"/>
                  <a:sym typeface="+mn-ea"/>
                </a:rPr>
                <a:t>抑制</a:t>
              </a:r>
              <a:r>
                <a:rPr kumimoji="1" lang="en-US" altLang="zh-CN" sz="2000" b="1" dirty="0">
                  <a:solidFill>
                    <a:srgbClr val="FF0000"/>
                  </a:solidFill>
                  <a:latin typeface="+mn-ea"/>
                  <a:sym typeface="+mn-ea"/>
                </a:rPr>
                <a:t>FX</a:t>
              </a:r>
              <a:r>
                <a:rPr kumimoji="1" lang="zh-CN" altLang="en-US" sz="2000" b="1" dirty="0">
                  <a:solidFill>
                    <a:srgbClr val="FF0000"/>
                  </a:solidFill>
                  <a:latin typeface="+mn-ea"/>
                  <a:sym typeface="+mn-ea"/>
                </a:rPr>
                <a:t>和</a:t>
              </a:r>
              <a:r>
                <a:rPr kumimoji="1" lang="en-US" altLang="zh-CN" sz="2000" b="1" dirty="0">
                  <a:solidFill>
                    <a:srgbClr val="FF0000"/>
                  </a:solidFill>
                  <a:latin typeface="+mn-ea"/>
                  <a:sym typeface="+mn-ea"/>
                </a:rPr>
                <a:t>FII</a:t>
              </a:r>
              <a:endParaRPr lang="zh-CN" altLang="en-US" sz="2000" b="1" dirty="0">
                <a:solidFill>
                  <a:srgbClr val="FF0000"/>
                </a:solidFill>
                <a:latin typeface="+mn-ea"/>
              </a:endParaRPr>
            </a:p>
            <a:p>
              <a:pPr lvl="0" algn="l" defTabSz="914400">
                <a:spcBef>
                  <a:spcPct val="0"/>
                </a:spcBef>
                <a:defRPr/>
              </a:pPr>
              <a:endParaRPr lang="zh-CN" altLang="en-US" sz="2000" b="1" dirty="0">
                <a:solidFill>
                  <a:srgbClr val="FF0000"/>
                </a:solidFill>
                <a:latin typeface="+mn-ea"/>
              </a:endParaRPr>
            </a:p>
          </p:txBody>
        </p:sp>
        <p:sp>
          <p:nvSpPr>
            <p:cNvPr id="46" name="iṩľîďê"/>
            <p:cNvSpPr/>
            <p:nvPr/>
          </p:nvSpPr>
          <p:spPr>
            <a:xfrm>
              <a:off x="1337505" y="3808988"/>
              <a:ext cx="2434088" cy="335557"/>
            </a:xfrm>
            <a:prstGeom prst="rect">
              <a:avLst/>
            </a:prstGeom>
          </p:spPr>
          <p:txBody>
            <a:bodyPr wrap="square" lIns="91440" tIns="45720" rIns="91440" bIns="45720" anchor="t" anchorCtr="0">
              <a:noAutofit/>
            </a:bodyPr>
            <a:lstStyle/>
            <a:p>
              <a:pPr algn="r"/>
              <a:r>
                <a:rPr kumimoji="1" lang="zh-CN" altLang="en-US" sz="3200" b="1" dirty="0">
                  <a:latin typeface="+mn-ea"/>
                  <a:sym typeface="+mn-ea"/>
                </a:rPr>
                <a:t>蛋白质</a:t>
              </a:r>
              <a:r>
                <a:rPr kumimoji="1" lang="en-US" altLang="zh-CN" sz="3200" b="1" dirty="0">
                  <a:latin typeface="+mn-ea"/>
                  <a:sym typeface="+mn-ea"/>
                </a:rPr>
                <a:t>C</a:t>
              </a:r>
              <a:r>
                <a:rPr kumimoji="1" lang="zh-CN" altLang="en-US" sz="3200" b="1" dirty="0">
                  <a:latin typeface="+mn-ea"/>
                  <a:sym typeface="+mn-ea"/>
                </a:rPr>
                <a:t>系统</a:t>
              </a:r>
            </a:p>
          </p:txBody>
        </p:sp>
        <p:sp>
          <p:nvSpPr>
            <p:cNvPr id="47" name="ísḻîḑê"/>
            <p:cNvSpPr txBox="1"/>
            <p:nvPr/>
          </p:nvSpPr>
          <p:spPr>
            <a:xfrm>
              <a:off x="7524632" y="2440853"/>
              <a:ext cx="3704740" cy="724553"/>
            </a:xfrm>
            <a:prstGeom prst="rect">
              <a:avLst/>
            </a:prstGeom>
            <a:noFill/>
          </p:spPr>
          <p:txBody>
            <a:bodyPr wrap="square" lIns="91440" tIns="45720" rIns="91440" bIns="45720" anchor="t" anchorCtr="0">
              <a:noAutofit/>
            </a:bodyPr>
            <a:lstStyle/>
            <a:p>
              <a:pPr lvl="0" defTabSz="914400">
                <a:spcBef>
                  <a:spcPct val="0"/>
                </a:spcBef>
                <a:defRPr/>
              </a:pPr>
              <a:r>
                <a:rPr kumimoji="1" lang="zh-CN" altLang="en-US" sz="2000" b="1" dirty="0">
                  <a:latin typeface="+mn-ea"/>
                  <a:sym typeface="+mn-ea"/>
                </a:rPr>
                <a:t>抑制凝血酶原的激活，抑制纤维蛋白原转变为纤维蛋白辅助抗凝血酶</a:t>
              </a:r>
              <a:r>
                <a:rPr kumimoji="1" lang="en-US" altLang="zh-CN" sz="2000" b="1" dirty="0">
                  <a:latin typeface="+mn-ea"/>
                  <a:sym typeface="+mn-ea"/>
                </a:rPr>
                <a:t>Ⅲ</a:t>
              </a:r>
              <a:endParaRPr kumimoji="1" lang="en-US" altLang="zh-CN" sz="2000" b="1" dirty="0">
                <a:solidFill>
                  <a:schemeClr val="dk1">
                    <a:lumMod val="100000"/>
                  </a:schemeClr>
                </a:solidFill>
                <a:latin typeface="+mn-ea"/>
                <a:sym typeface="+mn-ea"/>
              </a:endParaRPr>
            </a:p>
          </p:txBody>
        </p:sp>
        <p:sp>
          <p:nvSpPr>
            <p:cNvPr id="48" name="ïśļidê"/>
            <p:cNvSpPr/>
            <p:nvPr/>
          </p:nvSpPr>
          <p:spPr>
            <a:xfrm>
              <a:off x="7793658" y="1771118"/>
              <a:ext cx="2434088" cy="335557"/>
            </a:xfrm>
            <a:prstGeom prst="rect">
              <a:avLst/>
            </a:prstGeom>
          </p:spPr>
          <p:txBody>
            <a:bodyPr wrap="square" lIns="91440" tIns="45720" rIns="91440" bIns="45720" anchor="t" anchorCtr="0">
              <a:noAutofit/>
            </a:bodyPr>
            <a:lstStyle/>
            <a:p>
              <a:r>
                <a:rPr kumimoji="1" lang="zh-CN" altLang="en-US" sz="3200" b="1" dirty="0">
                  <a:solidFill>
                    <a:srgbClr val="FF0000"/>
                  </a:solidFill>
                  <a:latin typeface="+mn-ea"/>
                  <a:sym typeface="+mn-ea"/>
                </a:rPr>
                <a:t>肝素</a:t>
              </a: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1100" y="0"/>
            <a:ext cx="10339705" cy="1028700"/>
          </a:xfrm>
        </p:spPr>
        <p:txBody>
          <a:bodyPr/>
          <a:lstStyle/>
          <a:p>
            <a:r>
              <a:rPr lang="en-US" altLang="zh-CN"/>
              <a:t>2.</a:t>
            </a:r>
            <a:r>
              <a:rPr lang="zh-CN" altLang="en-US"/>
              <a:t>体外因素</a:t>
            </a:r>
          </a:p>
        </p:txBody>
      </p:sp>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58</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66750" y="927100"/>
            <a:ext cx="10858611" cy="5003800"/>
            <a:chOff x="660399" y="1130300"/>
            <a:chExt cx="10858611" cy="5003800"/>
          </a:xfrm>
        </p:grpSpPr>
        <p:cxnSp>
          <p:nvCxnSpPr>
            <p:cNvPr id="32" name="直接连接符 31"/>
            <p:cNvCxnSpPr/>
            <p:nvPr/>
          </p:nvCxnSpPr>
          <p:spPr>
            <a:xfrm>
              <a:off x="660399" y="3632200"/>
              <a:ext cx="108585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20" name="ïŝlîḓe"/>
            <p:cNvGrpSpPr/>
            <p:nvPr/>
          </p:nvGrpSpPr>
          <p:grpSpPr>
            <a:xfrm>
              <a:off x="660400" y="1130300"/>
              <a:ext cx="5051577" cy="5003800"/>
              <a:chOff x="660400" y="1130300"/>
              <a:chExt cx="5051577" cy="5003800"/>
            </a:xfrm>
          </p:grpSpPr>
          <p:cxnSp>
            <p:nvCxnSpPr>
              <p:cNvPr id="63" name="直接连接符 62"/>
              <p:cNvCxnSpPr/>
              <p:nvPr/>
            </p:nvCxnSpPr>
            <p:spPr>
              <a:xfrm flipH="1" flipV="1">
                <a:off x="4709205" y="1130300"/>
                <a:ext cx="1002772" cy="250190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709205" y="3632200"/>
                <a:ext cx="1002772" cy="250190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660400" y="1130300"/>
                <a:ext cx="404880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660400" y="6134100"/>
                <a:ext cx="404880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grpSp>
        <p:grpSp>
          <p:nvGrpSpPr>
            <p:cNvPr id="71" name="íš1íḓé"/>
            <p:cNvGrpSpPr/>
            <p:nvPr/>
          </p:nvGrpSpPr>
          <p:grpSpPr>
            <a:xfrm>
              <a:off x="1238513" y="2495589"/>
              <a:ext cx="3801745" cy="3051175"/>
              <a:chOff x="2590919" y="4128198"/>
              <a:chExt cx="3544466" cy="3051175"/>
            </a:xfrm>
          </p:grpSpPr>
          <p:sp>
            <p:nvSpPr>
              <p:cNvPr id="72" name="íṧlîďé"/>
              <p:cNvSpPr/>
              <p:nvPr/>
            </p:nvSpPr>
            <p:spPr bwMode="auto">
              <a:xfrm>
                <a:off x="2590919" y="4770183"/>
                <a:ext cx="3544466" cy="240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20000"/>
                  </a:spcBef>
                  <a:buClr>
                    <a:schemeClr val="bg2"/>
                  </a:buClr>
                  <a:buFont typeface="Monotype Sorts"/>
                  <a:buNone/>
                </a:pPr>
                <a:r>
                  <a:rPr kumimoji="1" lang="zh-CN" altLang="en-US" sz="2800" b="1" dirty="0">
                    <a:solidFill>
                      <a:schemeClr val="accent1"/>
                    </a:solidFill>
                    <a:effectLst>
                      <a:outerShdw blurRad="38100" dist="25400" dir="5400000" algn="ctr" rotWithShape="0">
                        <a:srgbClr val="6E747A">
                          <a:alpha val="43000"/>
                        </a:srgbClr>
                      </a:outerShdw>
                    </a:effectLst>
                    <a:latin typeface="+mn-ea"/>
                    <a:sym typeface="+mn-ea"/>
                  </a:rPr>
                  <a:t>①</a:t>
                </a:r>
                <a:r>
                  <a:rPr kumimoji="1" lang="zh-CN" altLang="en-US" sz="2800" b="1" dirty="0">
                    <a:latin typeface="+mn-ea"/>
                    <a:sym typeface="+mn-ea"/>
                  </a:rPr>
                  <a:t>粗糙</a:t>
                </a:r>
                <a:r>
                  <a:rPr kumimoji="1" lang="en-US" altLang="zh-CN" sz="2800" b="1" dirty="0">
                    <a:latin typeface="+mn-ea"/>
                    <a:sym typeface="+mn-ea"/>
                  </a:rPr>
                  <a:t>---</a:t>
                </a:r>
                <a:r>
                  <a:rPr kumimoji="1" lang="zh-CN" altLang="en-US" sz="2800" b="1" dirty="0">
                    <a:latin typeface="+mn-ea"/>
                    <a:sym typeface="+mn-ea"/>
                  </a:rPr>
                  <a:t>激活因子</a:t>
                </a:r>
                <a:r>
                  <a:rPr kumimoji="1" lang="en-US" altLang="zh-CN" sz="2800" dirty="0">
                    <a:latin typeface="+mn-ea"/>
                    <a:sym typeface="+mn-ea"/>
                  </a:rPr>
                  <a:t>XII</a:t>
                </a:r>
                <a:r>
                  <a:rPr kumimoji="1" lang="zh-CN" altLang="en-US" sz="2800" b="1" dirty="0">
                    <a:latin typeface="+mn-ea"/>
                    <a:sym typeface="+mn-ea"/>
                  </a:rPr>
                  <a:t>和血小板</a:t>
                </a:r>
                <a:endParaRPr kumimoji="1" lang="en-US" altLang="zh-CN" sz="2800" b="1" dirty="0">
                  <a:latin typeface="+mn-ea"/>
                </a:endParaRPr>
              </a:p>
              <a:p>
                <a:pPr algn="l">
                  <a:spcBef>
                    <a:spcPct val="20000"/>
                  </a:spcBef>
                  <a:buClr>
                    <a:schemeClr val="bg2"/>
                  </a:buClr>
                  <a:buFont typeface="Monotype Sorts"/>
                  <a:buNone/>
                </a:pPr>
                <a:r>
                  <a:rPr kumimoji="1" lang="en-US" altLang="zh-CN" sz="2800" b="1" dirty="0">
                    <a:solidFill>
                      <a:schemeClr val="accent1"/>
                    </a:solidFill>
                    <a:effectLst>
                      <a:outerShdw blurRad="38100" dist="25400" dir="5400000" algn="ctr" rotWithShape="0">
                        <a:srgbClr val="6E747A">
                          <a:alpha val="43000"/>
                        </a:srgbClr>
                      </a:outerShdw>
                    </a:effectLst>
                    <a:latin typeface="+mn-ea"/>
                    <a:sym typeface="+mn-ea"/>
                  </a:rPr>
                  <a:t>②</a:t>
                </a:r>
                <a:r>
                  <a:rPr kumimoji="1" lang="zh-CN" altLang="en-US" sz="2800" b="1" dirty="0">
                    <a:latin typeface="+mn-ea"/>
                    <a:sym typeface="+mn-ea"/>
                  </a:rPr>
                  <a:t>高温</a:t>
                </a:r>
                <a:endParaRPr lang="en-US" altLang="zh-CN" sz="2800" dirty="0"/>
              </a:p>
            </p:txBody>
          </p:sp>
          <p:sp>
            <p:nvSpPr>
              <p:cNvPr id="73" name="iṩľïḍê"/>
              <p:cNvSpPr txBox="1"/>
              <p:nvPr/>
            </p:nvSpPr>
            <p:spPr bwMode="auto">
              <a:xfrm>
                <a:off x="2779776" y="4128198"/>
                <a:ext cx="3072384"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kumimoji="1" lang="zh-CN" altLang="en-US" sz="3200" b="1" dirty="0">
                    <a:latin typeface="+mn-ea"/>
                    <a:sym typeface="+mn-ea"/>
                  </a:rPr>
                  <a:t>加速凝血的方法</a:t>
                </a:r>
              </a:p>
            </p:txBody>
          </p:sp>
        </p:grpSp>
        <p:grpSp>
          <p:nvGrpSpPr>
            <p:cNvPr id="77" name="ïṥḷîḓê"/>
            <p:cNvGrpSpPr/>
            <p:nvPr/>
          </p:nvGrpSpPr>
          <p:grpSpPr>
            <a:xfrm>
              <a:off x="660400" y="3343275"/>
              <a:ext cx="577851" cy="577851"/>
              <a:chOff x="800716" y="1726731"/>
              <a:chExt cx="577851" cy="577851"/>
            </a:xfrm>
          </p:grpSpPr>
          <p:sp>
            <p:nvSpPr>
              <p:cNvPr id="38" name="î$ľîḑe"/>
              <p:cNvSpPr/>
              <p:nvPr/>
            </p:nvSpPr>
            <p:spPr>
              <a:xfrm>
                <a:off x="800716" y="1726731"/>
                <a:ext cx="577851" cy="577851"/>
              </a:xfrm>
              <a:prstGeom prst="ellipse">
                <a:avLst/>
              </a:prstGeom>
              <a:solidFill>
                <a:schemeClr val="accent1"/>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sz="3200"/>
                </a:pPr>
                <a:endParaRPr sz="1600" b="1" dirty="0">
                  <a:solidFill>
                    <a:schemeClr val="bg1"/>
                  </a:solidFill>
                </a:endParaRPr>
              </a:p>
            </p:txBody>
          </p:sp>
          <p:sp>
            <p:nvSpPr>
              <p:cNvPr id="76" name="iṩľíḓê"/>
              <p:cNvSpPr/>
              <p:nvPr/>
            </p:nvSpPr>
            <p:spPr>
              <a:xfrm>
                <a:off x="944844" y="1884632"/>
                <a:ext cx="289596" cy="26204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chemeClr val="bg1"/>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sz="3200"/>
                </a:pPr>
                <a:endParaRPr sz="1600" b="1" dirty="0">
                  <a:solidFill>
                    <a:schemeClr val="bg1"/>
                  </a:solidFill>
                </a:endParaRPr>
              </a:p>
            </p:txBody>
          </p:sp>
        </p:grpSp>
        <p:grpSp>
          <p:nvGrpSpPr>
            <p:cNvPr id="29" name="î$1idê"/>
            <p:cNvGrpSpPr/>
            <p:nvPr/>
          </p:nvGrpSpPr>
          <p:grpSpPr>
            <a:xfrm>
              <a:off x="6611096" y="2495589"/>
              <a:ext cx="4907914" cy="2851150"/>
              <a:chOff x="2185973" y="4128198"/>
              <a:chExt cx="4575777" cy="2851150"/>
            </a:xfrm>
          </p:grpSpPr>
          <p:sp>
            <p:nvSpPr>
              <p:cNvPr id="35" name="ï$ḷíḓê"/>
              <p:cNvSpPr/>
              <p:nvPr/>
            </p:nvSpPr>
            <p:spPr bwMode="auto">
              <a:xfrm>
                <a:off x="2779776" y="4570158"/>
                <a:ext cx="3981974" cy="240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spcBef>
                    <a:spcPct val="20000"/>
                  </a:spcBef>
                  <a:buClr>
                    <a:schemeClr val="accent1"/>
                  </a:buClr>
                  <a:buSzPct val="80000"/>
                  <a:buFont typeface="+mj-ea"/>
                  <a:buNone/>
                </a:pPr>
                <a:r>
                  <a:rPr kumimoji="1" lang="zh-CN" altLang="en-US" sz="2800" b="1" dirty="0">
                    <a:ln w="22225">
                      <a:solidFill>
                        <a:schemeClr val="accent2"/>
                      </a:solidFill>
                      <a:prstDash val="solid"/>
                    </a:ln>
                    <a:solidFill>
                      <a:schemeClr val="accent2">
                        <a:lumMod val="40000"/>
                        <a:lumOff val="60000"/>
                      </a:schemeClr>
                    </a:solidFill>
                    <a:effectLst/>
                    <a:latin typeface="+mn-ea"/>
                    <a:sym typeface="+mn-ea"/>
                  </a:rPr>
                  <a:t>①</a:t>
                </a:r>
                <a:r>
                  <a:rPr kumimoji="1" lang="zh-CN" altLang="en-US" sz="2800" b="1" dirty="0">
                    <a:solidFill>
                      <a:schemeClr val="tx1"/>
                    </a:solidFill>
                    <a:effectLst>
                      <a:outerShdw blurRad="38100" dist="19050" dir="2700000" algn="tl" rotWithShape="0">
                        <a:schemeClr val="dk1">
                          <a:alpha val="40000"/>
                        </a:schemeClr>
                      </a:outerShdw>
                    </a:effectLst>
                    <a:latin typeface="+mn-ea"/>
                    <a:sym typeface="+mn-ea"/>
                  </a:rPr>
                  <a:t>光滑、低温、</a:t>
                </a:r>
                <a:endParaRPr kumimoji="1" lang="zh-CN" altLang="en-US" sz="2800" b="1" dirty="0">
                  <a:solidFill>
                    <a:schemeClr val="tx1"/>
                  </a:solidFill>
                  <a:effectLst>
                    <a:outerShdw blurRad="38100" dist="19050" dir="2700000" algn="tl" rotWithShape="0">
                      <a:schemeClr val="dk1">
                        <a:alpha val="40000"/>
                      </a:schemeClr>
                    </a:outerShdw>
                  </a:effectLst>
                  <a:latin typeface="+mn-ea"/>
                </a:endParaRPr>
              </a:p>
              <a:p>
                <a:pPr indent="0">
                  <a:spcBef>
                    <a:spcPct val="20000"/>
                  </a:spcBef>
                  <a:buClr>
                    <a:schemeClr val="accent1"/>
                  </a:buClr>
                  <a:buSzPct val="80000"/>
                  <a:buFont typeface="+mj-ea"/>
                  <a:buNone/>
                </a:pPr>
                <a:r>
                  <a:rPr kumimoji="1" lang="en-US" altLang="zh-CN" sz="2800" b="1" dirty="0">
                    <a:ln w="22225">
                      <a:solidFill>
                        <a:schemeClr val="accent2"/>
                      </a:solidFill>
                      <a:prstDash val="solid"/>
                    </a:ln>
                    <a:solidFill>
                      <a:schemeClr val="accent2">
                        <a:lumMod val="40000"/>
                        <a:lumOff val="60000"/>
                      </a:schemeClr>
                    </a:solidFill>
                    <a:effectLst/>
                    <a:latin typeface="+mn-ea"/>
                    <a:sym typeface="+mn-ea"/>
                  </a:rPr>
                  <a:t>②</a:t>
                </a:r>
                <a:r>
                  <a:rPr kumimoji="1" lang="zh-CN" altLang="en-US" sz="2800" b="1" dirty="0">
                    <a:solidFill>
                      <a:schemeClr val="tx1"/>
                    </a:solidFill>
                    <a:effectLst>
                      <a:outerShdw blurRad="38100" dist="19050" dir="2700000" algn="tl" rotWithShape="0">
                        <a:schemeClr val="dk1">
                          <a:alpha val="40000"/>
                        </a:schemeClr>
                      </a:outerShdw>
                    </a:effectLst>
                    <a:latin typeface="+mn-ea"/>
                    <a:sym typeface="+mn-ea"/>
                  </a:rPr>
                  <a:t>降低血钙浓度而妨碍血液凝固，如：</a:t>
                </a:r>
                <a:endParaRPr kumimoji="1" lang="zh-CN" altLang="en-US" sz="2800" b="1" dirty="0">
                  <a:solidFill>
                    <a:schemeClr val="tx1"/>
                  </a:solidFill>
                  <a:effectLst>
                    <a:outerShdw blurRad="38100" dist="19050" dir="2700000" algn="tl" rotWithShape="0">
                      <a:schemeClr val="dk1">
                        <a:alpha val="40000"/>
                      </a:schemeClr>
                    </a:outerShdw>
                  </a:effectLst>
                  <a:latin typeface="+mn-ea"/>
                </a:endParaRPr>
              </a:p>
              <a:p>
                <a:pPr marL="457200" indent="-457200">
                  <a:spcBef>
                    <a:spcPct val="20000"/>
                  </a:spcBef>
                  <a:buClr>
                    <a:schemeClr val="accent1"/>
                  </a:buClr>
                  <a:buSzPct val="80000"/>
                  <a:buFont typeface="Wingdings" panose="05000000000000000000" charset="0"/>
                  <a:buChar char="n"/>
                </a:pPr>
                <a:r>
                  <a:rPr kumimoji="1" lang="zh-CN" altLang="en-US" sz="2800" b="1" dirty="0">
                    <a:solidFill>
                      <a:schemeClr val="tx1"/>
                    </a:solidFill>
                    <a:effectLst>
                      <a:outerShdw blurRad="38100" dist="19050" dir="2700000" algn="tl" rotWithShape="0">
                        <a:schemeClr val="dk1">
                          <a:alpha val="40000"/>
                        </a:schemeClr>
                      </a:outerShdw>
                    </a:effectLst>
                    <a:latin typeface="+mn-ea"/>
                    <a:sym typeface="+mn-ea"/>
                  </a:rPr>
                  <a:t>草酸盐</a:t>
                </a:r>
                <a:endParaRPr kumimoji="1" lang="zh-CN" altLang="en-US" sz="2800" b="1" dirty="0">
                  <a:solidFill>
                    <a:schemeClr val="tx1"/>
                  </a:solidFill>
                  <a:effectLst>
                    <a:outerShdw blurRad="38100" dist="19050" dir="2700000" algn="tl" rotWithShape="0">
                      <a:schemeClr val="dk1">
                        <a:alpha val="40000"/>
                      </a:schemeClr>
                    </a:outerShdw>
                  </a:effectLst>
                  <a:latin typeface="+mn-ea"/>
                </a:endParaRPr>
              </a:p>
              <a:p>
                <a:pPr marL="457200" indent="-457200">
                  <a:spcBef>
                    <a:spcPct val="20000"/>
                  </a:spcBef>
                  <a:buClr>
                    <a:schemeClr val="accent1"/>
                  </a:buClr>
                  <a:buSzPct val="80000"/>
                  <a:buFont typeface="Wingdings" panose="05000000000000000000" charset="0"/>
                  <a:buChar char="n"/>
                </a:pPr>
                <a:r>
                  <a:rPr kumimoji="1" lang="zh-CN" altLang="en-US" sz="2800" b="1" dirty="0">
                    <a:solidFill>
                      <a:schemeClr val="tx1"/>
                    </a:solidFill>
                    <a:effectLst>
                      <a:outerShdw blurRad="38100" dist="19050" dir="2700000" algn="tl" rotWithShape="0">
                        <a:schemeClr val="dk1">
                          <a:alpha val="40000"/>
                        </a:schemeClr>
                      </a:outerShdw>
                    </a:effectLst>
                    <a:latin typeface="+mn-ea"/>
                    <a:sym typeface="+mn-ea"/>
                  </a:rPr>
                  <a:t>柠檬酸盐</a:t>
                </a:r>
                <a:endParaRPr kumimoji="1" lang="zh-CN" altLang="en-US" sz="2800" b="1" dirty="0">
                  <a:solidFill>
                    <a:schemeClr val="tx1"/>
                  </a:solidFill>
                  <a:effectLst>
                    <a:outerShdw blurRad="38100" dist="19050" dir="2700000" algn="tl" rotWithShape="0">
                      <a:schemeClr val="dk1">
                        <a:alpha val="40000"/>
                      </a:schemeClr>
                    </a:outerShdw>
                  </a:effectLst>
                  <a:latin typeface="+mn-ea"/>
                </a:endParaRPr>
              </a:p>
              <a:p>
                <a:pPr marL="171450" indent="-171450">
                  <a:lnSpc>
                    <a:spcPct val="150000"/>
                  </a:lnSpc>
                  <a:spcBef>
                    <a:spcPct val="0"/>
                  </a:spcBef>
                  <a:buFont typeface="Arial" panose="020B0604020202020204" pitchFamily="34" charset="0"/>
                  <a:buChar char="•"/>
                </a:pPr>
                <a:endParaRPr kumimoji="1" lang="zh-CN" altLang="en-US" sz="2800" b="1" dirty="0">
                  <a:solidFill>
                    <a:schemeClr val="tx1"/>
                  </a:solidFill>
                  <a:effectLst>
                    <a:outerShdw blurRad="38100" dist="19050" dir="2700000" algn="tl" rotWithShape="0">
                      <a:schemeClr val="dk1">
                        <a:alpha val="40000"/>
                      </a:schemeClr>
                    </a:outerShdw>
                  </a:effectLst>
                  <a:latin typeface="+mn-ea"/>
                </a:endParaRPr>
              </a:p>
            </p:txBody>
          </p:sp>
          <p:sp>
            <p:nvSpPr>
              <p:cNvPr id="36" name="iṩlíḋe"/>
              <p:cNvSpPr txBox="1"/>
              <p:nvPr/>
            </p:nvSpPr>
            <p:spPr bwMode="auto">
              <a:xfrm>
                <a:off x="2185973" y="4128198"/>
                <a:ext cx="3666424"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pPr>
                <a:r>
                  <a:rPr kumimoji="1" lang="zh-CN" altLang="en-US" sz="3200" b="1" dirty="0">
                    <a:latin typeface="+mn-ea"/>
                    <a:sym typeface="+mn-ea"/>
                  </a:rPr>
                  <a:t>延缓或防止血液凝固</a:t>
                </a:r>
              </a:p>
            </p:txBody>
          </p:sp>
        </p:grpSp>
        <p:grpSp>
          <p:nvGrpSpPr>
            <p:cNvPr id="28" name="ïšļïḑe"/>
            <p:cNvGrpSpPr/>
            <p:nvPr/>
          </p:nvGrpSpPr>
          <p:grpSpPr>
            <a:xfrm>
              <a:off x="6467323" y="1130300"/>
              <a:ext cx="5051577" cy="5003800"/>
              <a:chOff x="660400" y="1130300"/>
              <a:chExt cx="5051577" cy="5003800"/>
            </a:xfrm>
          </p:grpSpPr>
          <p:cxnSp>
            <p:nvCxnSpPr>
              <p:cNvPr id="37" name="直接连接符 36"/>
              <p:cNvCxnSpPr/>
              <p:nvPr/>
            </p:nvCxnSpPr>
            <p:spPr>
              <a:xfrm flipH="1" flipV="1">
                <a:off x="4709205" y="1130300"/>
                <a:ext cx="1002772" cy="250190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709205" y="3632200"/>
                <a:ext cx="1002772" cy="250190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660400" y="1130300"/>
                <a:ext cx="4048806"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660400" y="6134100"/>
                <a:ext cx="4048806"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nvGrpSpPr>
            <p:cNvPr id="30" name="iSľîḑe"/>
            <p:cNvGrpSpPr/>
            <p:nvPr/>
          </p:nvGrpSpPr>
          <p:grpSpPr>
            <a:xfrm>
              <a:off x="6467323" y="3343275"/>
              <a:ext cx="577851" cy="577851"/>
              <a:chOff x="800716" y="1726731"/>
              <a:chExt cx="577851" cy="577851"/>
            </a:xfrm>
          </p:grpSpPr>
          <p:sp>
            <p:nvSpPr>
              <p:cNvPr id="31" name="îŝ1iďé"/>
              <p:cNvSpPr/>
              <p:nvPr/>
            </p:nvSpPr>
            <p:spPr>
              <a:xfrm>
                <a:off x="800716" y="1726731"/>
                <a:ext cx="577851" cy="577851"/>
              </a:xfrm>
              <a:prstGeom prst="ellipse">
                <a:avLst/>
              </a:prstGeom>
              <a:solidFill>
                <a:schemeClr val="accent2"/>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sz="3200"/>
                </a:pPr>
                <a:endParaRPr sz="1600" b="1" dirty="0">
                  <a:solidFill>
                    <a:schemeClr val="bg1"/>
                  </a:solidFill>
                </a:endParaRPr>
              </a:p>
            </p:txBody>
          </p:sp>
          <p:sp>
            <p:nvSpPr>
              <p:cNvPr id="34" name="ïṣḷïḓe"/>
              <p:cNvSpPr/>
              <p:nvPr/>
            </p:nvSpPr>
            <p:spPr>
              <a:xfrm>
                <a:off x="944844" y="1884632"/>
                <a:ext cx="289596" cy="26204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8039" h="550199">
                    <a:moveTo>
                      <a:pt x="461128" y="431155"/>
                    </a:moveTo>
                    <a:lnTo>
                      <a:pt x="501529" y="431155"/>
                    </a:lnTo>
                    <a:lnTo>
                      <a:pt x="534583" y="431155"/>
                    </a:lnTo>
                    <a:lnTo>
                      <a:pt x="574984" y="431155"/>
                    </a:lnTo>
                    <a:cubicBezTo>
                      <a:pt x="593159" y="431155"/>
                      <a:pt x="608133" y="446024"/>
                      <a:pt x="608039" y="464280"/>
                    </a:cubicBezTo>
                    <a:lnTo>
                      <a:pt x="608039" y="517074"/>
                    </a:lnTo>
                    <a:cubicBezTo>
                      <a:pt x="608039" y="535236"/>
                      <a:pt x="593065" y="550199"/>
                      <a:pt x="574890" y="550199"/>
                    </a:cubicBezTo>
                    <a:lnTo>
                      <a:pt x="461128" y="550199"/>
                    </a:lnTo>
                    <a:cubicBezTo>
                      <a:pt x="442858" y="550199"/>
                      <a:pt x="427979" y="535236"/>
                      <a:pt x="427979" y="517074"/>
                    </a:cubicBezTo>
                    <a:lnTo>
                      <a:pt x="427979" y="464280"/>
                    </a:lnTo>
                    <a:cubicBezTo>
                      <a:pt x="427979" y="446024"/>
                      <a:pt x="442858" y="431155"/>
                      <a:pt x="461128" y="431155"/>
                    </a:cubicBezTo>
                    <a:close/>
                    <a:moveTo>
                      <a:pt x="247103" y="431155"/>
                    </a:moveTo>
                    <a:lnTo>
                      <a:pt x="287504" y="431155"/>
                    </a:lnTo>
                    <a:lnTo>
                      <a:pt x="320558" y="431155"/>
                    </a:lnTo>
                    <a:lnTo>
                      <a:pt x="360959" y="431155"/>
                    </a:lnTo>
                    <a:cubicBezTo>
                      <a:pt x="379134" y="431155"/>
                      <a:pt x="394108" y="446024"/>
                      <a:pt x="394014" y="464280"/>
                    </a:cubicBezTo>
                    <a:lnTo>
                      <a:pt x="394014" y="517074"/>
                    </a:lnTo>
                    <a:cubicBezTo>
                      <a:pt x="394014" y="535236"/>
                      <a:pt x="379040" y="550199"/>
                      <a:pt x="360865" y="550199"/>
                    </a:cubicBezTo>
                    <a:lnTo>
                      <a:pt x="247103" y="550199"/>
                    </a:lnTo>
                    <a:cubicBezTo>
                      <a:pt x="228833" y="550199"/>
                      <a:pt x="213954" y="535236"/>
                      <a:pt x="213954" y="517074"/>
                    </a:cubicBezTo>
                    <a:lnTo>
                      <a:pt x="213954" y="464280"/>
                    </a:lnTo>
                    <a:cubicBezTo>
                      <a:pt x="213954" y="446024"/>
                      <a:pt x="228833" y="431155"/>
                      <a:pt x="247103" y="431155"/>
                    </a:cubicBezTo>
                    <a:close/>
                    <a:moveTo>
                      <a:pt x="33162" y="431155"/>
                    </a:moveTo>
                    <a:lnTo>
                      <a:pt x="73578" y="431155"/>
                    </a:lnTo>
                    <a:lnTo>
                      <a:pt x="106646" y="431155"/>
                    </a:lnTo>
                    <a:lnTo>
                      <a:pt x="146968" y="431155"/>
                    </a:lnTo>
                    <a:cubicBezTo>
                      <a:pt x="165339" y="431155"/>
                      <a:pt x="180224" y="446024"/>
                      <a:pt x="180130" y="464280"/>
                    </a:cubicBezTo>
                    <a:lnTo>
                      <a:pt x="180130" y="517074"/>
                    </a:lnTo>
                    <a:cubicBezTo>
                      <a:pt x="180130" y="535236"/>
                      <a:pt x="165150" y="550199"/>
                      <a:pt x="146968" y="550199"/>
                    </a:cubicBezTo>
                    <a:lnTo>
                      <a:pt x="33162" y="550199"/>
                    </a:lnTo>
                    <a:cubicBezTo>
                      <a:pt x="14979" y="550199"/>
                      <a:pt x="0" y="535236"/>
                      <a:pt x="0" y="517074"/>
                    </a:cubicBezTo>
                    <a:lnTo>
                      <a:pt x="0" y="464280"/>
                    </a:lnTo>
                    <a:cubicBezTo>
                      <a:pt x="0" y="446024"/>
                      <a:pt x="14979" y="431155"/>
                      <a:pt x="33162" y="431155"/>
                    </a:cubicBezTo>
                    <a:close/>
                    <a:moveTo>
                      <a:pt x="163140" y="99327"/>
                    </a:moveTo>
                    <a:cubicBezTo>
                      <a:pt x="163046" y="101208"/>
                      <a:pt x="162857" y="102713"/>
                      <a:pt x="162857" y="104218"/>
                    </a:cubicBezTo>
                    <a:lnTo>
                      <a:pt x="162857" y="157362"/>
                    </a:lnTo>
                    <a:lnTo>
                      <a:pt x="162857" y="217184"/>
                    </a:lnTo>
                    <a:cubicBezTo>
                      <a:pt x="162857" y="234021"/>
                      <a:pt x="173220" y="244273"/>
                      <a:pt x="190176" y="244273"/>
                    </a:cubicBezTo>
                    <a:lnTo>
                      <a:pt x="249053" y="244273"/>
                    </a:lnTo>
                    <a:cubicBezTo>
                      <a:pt x="305480" y="244273"/>
                      <a:pt x="361813" y="244273"/>
                      <a:pt x="418146" y="244367"/>
                    </a:cubicBezTo>
                    <a:cubicBezTo>
                      <a:pt x="434443" y="244367"/>
                      <a:pt x="444994" y="233833"/>
                      <a:pt x="444994" y="217466"/>
                    </a:cubicBezTo>
                    <a:lnTo>
                      <a:pt x="444994" y="140525"/>
                    </a:lnTo>
                    <a:lnTo>
                      <a:pt x="444994" y="104971"/>
                    </a:lnTo>
                    <a:lnTo>
                      <a:pt x="444994" y="99327"/>
                    </a:lnTo>
                    <a:lnTo>
                      <a:pt x="248958" y="99327"/>
                    </a:lnTo>
                    <a:close/>
                    <a:moveTo>
                      <a:pt x="415226" y="33955"/>
                    </a:moveTo>
                    <a:cubicBezTo>
                      <a:pt x="406465" y="33955"/>
                      <a:pt x="399306" y="41104"/>
                      <a:pt x="399306" y="49852"/>
                    </a:cubicBezTo>
                    <a:cubicBezTo>
                      <a:pt x="399306" y="58693"/>
                      <a:pt x="406465" y="65842"/>
                      <a:pt x="415226" y="65842"/>
                    </a:cubicBezTo>
                    <a:cubicBezTo>
                      <a:pt x="423987" y="65842"/>
                      <a:pt x="431146" y="58693"/>
                      <a:pt x="431146" y="49852"/>
                    </a:cubicBezTo>
                    <a:cubicBezTo>
                      <a:pt x="431146" y="41104"/>
                      <a:pt x="423987" y="33955"/>
                      <a:pt x="415226" y="33955"/>
                    </a:cubicBezTo>
                    <a:close/>
                    <a:moveTo>
                      <a:pt x="360306" y="33955"/>
                    </a:moveTo>
                    <a:cubicBezTo>
                      <a:pt x="351545" y="33955"/>
                      <a:pt x="344386" y="41104"/>
                      <a:pt x="344386" y="49852"/>
                    </a:cubicBezTo>
                    <a:cubicBezTo>
                      <a:pt x="344386" y="58693"/>
                      <a:pt x="351545" y="65842"/>
                      <a:pt x="360306" y="65842"/>
                    </a:cubicBezTo>
                    <a:cubicBezTo>
                      <a:pt x="369161" y="65842"/>
                      <a:pt x="376320" y="58693"/>
                      <a:pt x="376320" y="49852"/>
                    </a:cubicBezTo>
                    <a:cubicBezTo>
                      <a:pt x="376320" y="41104"/>
                      <a:pt x="369161" y="33955"/>
                      <a:pt x="360306" y="33955"/>
                    </a:cubicBezTo>
                    <a:close/>
                    <a:moveTo>
                      <a:pt x="305480" y="33955"/>
                    </a:moveTo>
                    <a:cubicBezTo>
                      <a:pt x="296625" y="33955"/>
                      <a:pt x="289466" y="41104"/>
                      <a:pt x="289466" y="49852"/>
                    </a:cubicBezTo>
                    <a:cubicBezTo>
                      <a:pt x="289466" y="58693"/>
                      <a:pt x="296625" y="65842"/>
                      <a:pt x="305480" y="65842"/>
                    </a:cubicBezTo>
                    <a:cubicBezTo>
                      <a:pt x="314241" y="65842"/>
                      <a:pt x="321400" y="58693"/>
                      <a:pt x="321400" y="49852"/>
                    </a:cubicBezTo>
                    <a:cubicBezTo>
                      <a:pt x="321400" y="41104"/>
                      <a:pt x="314241" y="33955"/>
                      <a:pt x="305480" y="33955"/>
                    </a:cubicBezTo>
                    <a:close/>
                    <a:moveTo>
                      <a:pt x="189611" y="0"/>
                    </a:moveTo>
                    <a:lnTo>
                      <a:pt x="248958" y="0"/>
                    </a:lnTo>
                    <a:lnTo>
                      <a:pt x="417770" y="0"/>
                    </a:lnTo>
                    <a:cubicBezTo>
                      <a:pt x="452813" y="0"/>
                      <a:pt x="477871" y="25396"/>
                      <a:pt x="477871" y="60386"/>
                    </a:cubicBezTo>
                    <a:lnTo>
                      <a:pt x="477871" y="157456"/>
                    </a:lnTo>
                    <a:lnTo>
                      <a:pt x="477871" y="217560"/>
                    </a:lnTo>
                    <a:cubicBezTo>
                      <a:pt x="477871" y="242016"/>
                      <a:pt x="466755" y="260169"/>
                      <a:pt x="444712" y="271457"/>
                    </a:cubicBezTo>
                    <a:cubicBezTo>
                      <a:pt x="436045" y="275877"/>
                      <a:pt x="426625" y="277288"/>
                      <a:pt x="417016" y="277288"/>
                    </a:cubicBezTo>
                    <a:lnTo>
                      <a:pt x="320552" y="277288"/>
                    </a:lnTo>
                    <a:lnTo>
                      <a:pt x="320552" y="340685"/>
                    </a:lnTo>
                    <a:lnTo>
                      <a:pt x="518095" y="340685"/>
                    </a:lnTo>
                    <a:cubicBezTo>
                      <a:pt x="527233" y="340685"/>
                      <a:pt x="534675" y="348021"/>
                      <a:pt x="534675" y="357145"/>
                    </a:cubicBezTo>
                    <a:lnTo>
                      <a:pt x="534675" y="402294"/>
                    </a:lnTo>
                    <a:lnTo>
                      <a:pt x="501610" y="402294"/>
                    </a:lnTo>
                    <a:lnTo>
                      <a:pt x="501610" y="373606"/>
                    </a:lnTo>
                    <a:lnTo>
                      <a:pt x="320647" y="373606"/>
                    </a:lnTo>
                    <a:lnTo>
                      <a:pt x="320647" y="402294"/>
                    </a:lnTo>
                    <a:lnTo>
                      <a:pt x="287582" y="402294"/>
                    </a:lnTo>
                    <a:lnTo>
                      <a:pt x="287582" y="373606"/>
                    </a:lnTo>
                    <a:lnTo>
                      <a:pt x="106618" y="373606"/>
                    </a:lnTo>
                    <a:lnTo>
                      <a:pt x="106524" y="373606"/>
                    </a:lnTo>
                    <a:lnTo>
                      <a:pt x="106524" y="402294"/>
                    </a:lnTo>
                    <a:lnTo>
                      <a:pt x="73459" y="402294"/>
                    </a:lnTo>
                    <a:lnTo>
                      <a:pt x="73459" y="357145"/>
                    </a:lnTo>
                    <a:cubicBezTo>
                      <a:pt x="73459" y="348115"/>
                      <a:pt x="80901" y="340685"/>
                      <a:pt x="90039" y="340685"/>
                    </a:cubicBezTo>
                    <a:lnTo>
                      <a:pt x="287393" y="340685"/>
                    </a:lnTo>
                    <a:lnTo>
                      <a:pt x="287393" y="277288"/>
                    </a:lnTo>
                    <a:lnTo>
                      <a:pt x="248770" y="277288"/>
                    </a:lnTo>
                    <a:cubicBezTo>
                      <a:pt x="228328" y="277382"/>
                      <a:pt x="207980" y="277382"/>
                      <a:pt x="187633" y="277288"/>
                    </a:cubicBezTo>
                    <a:cubicBezTo>
                      <a:pt x="161727" y="277100"/>
                      <a:pt x="139778" y="260734"/>
                      <a:pt x="132524" y="236090"/>
                    </a:cubicBezTo>
                    <a:cubicBezTo>
                      <a:pt x="130828" y="230352"/>
                      <a:pt x="129981" y="224239"/>
                      <a:pt x="129981" y="218219"/>
                    </a:cubicBezTo>
                    <a:lnTo>
                      <a:pt x="129981" y="157456"/>
                    </a:lnTo>
                    <a:lnTo>
                      <a:pt x="129981" y="58881"/>
                    </a:lnTo>
                    <a:cubicBezTo>
                      <a:pt x="130075" y="25208"/>
                      <a:pt x="155698" y="0"/>
                      <a:pt x="189611" y="0"/>
                    </a:cubicBezTo>
                    <a:close/>
                  </a:path>
                </a:pathLst>
              </a:custGeom>
              <a:solidFill>
                <a:schemeClr val="bg1"/>
              </a:solidFill>
              <a:ln w="12700" cap="flat">
                <a:noFill/>
                <a:miter lim="400000"/>
              </a:ln>
              <a:effectLst/>
            </p:spPr>
            <p:txBody>
              <a:bodyPr wrap="none" lIns="0" tIns="0" rIns="0" bIns="0" numCol="1"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a:defRPr sz="3200"/>
                </a:pPr>
                <a:endParaRPr sz="1600" b="1" dirty="0">
                  <a:solidFill>
                    <a:schemeClr val="bg1"/>
                  </a:solidFill>
                </a:endParaRPr>
              </a:p>
            </p:txBody>
          </p:sp>
        </p:gr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91320" y="1471683"/>
            <a:ext cx="10363200" cy="2800767"/>
          </a:xfrm>
          <a:prstGeom prst="rect">
            <a:avLst/>
          </a:prstGeom>
          <a:noFill/>
          <a:ln w="9525">
            <a:noFill/>
            <a:miter lim="800000"/>
          </a:ln>
        </p:spPr>
        <p:txBody>
          <a:bodyPr>
            <a:spAutoFit/>
          </a:bodyPr>
          <a:lstStyle/>
          <a:p>
            <a:pPr>
              <a:spcBef>
                <a:spcPct val="50000"/>
              </a:spcBef>
              <a:buClr>
                <a:schemeClr val="bg2"/>
              </a:buClr>
              <a:buFont typeface="Monotype Sorts"/>
              <a:buNone/>
            </a:pPr>
            <a:r>
              <a:rPr kumimoji="1" lang="zh-CN" altLang="en-US" sz="3200" b="1" dirty="0">
                <a:solidFill>
                  <a:srgbClr val="CC0000"/>
                </a:solidFill>
                <a:latin typeface="+mn-ea"/>
              </a:rPr>
              <a:t>概念</a:t>
            </a:r>
            <a:r>
              <a:rPr kumimoji="1" lang="en-US" altLang="zh-CN" sz="3200" b="1" dirty="0">
                <a:solidFill>
                  <a:srgbClr val="CC0000"/>
                </a:solidFill>
                <a:latin typeface="+mn-ea"/>
              </a:rPr>
              <a:t>:</a:t>
            </a:r>
            <a:r>
              <a:rPr kumimoji="1" lang="en-US" altLang="zh-CN" sz="3200" b="1" dirty="0">
                <a:latin typeface="+mn-ea"/>
              </a:rPr>
              <a:t> </a:t>
            </a:r>
            <a:r>
              <a:rPr kumimoji="1" lang="zh-CN" altLang="en-US" sz="3200" b="1" dirty="0">
                <a:latin typeface="+mn-ea"/>
              </a:rPr>
              <a:t>纤维蛋白或纤维蛋白原被纤维蛋白溶解酶   </a:t>
            </a:r>
          </a:p>
          <a:p>
            <a:pPr>
              <a:spcBef>
                <a:spcPct val="50000"/>
              </a:spcBef>
              <a:buClr>
                <a:schemeClr val="bg2"/>
              </a:buClr>
              <a:buFont typeface="Monotype Sorts"/>
              <a:buNone/>
            </a:pPr>
            <a:r>
              <a:rPr kumimoji="1" lang="zh-CN" altLang="en-US" sz="3200" b="1" dirty="0">
                <a:latin typeface="+mn-ea"/>
              </a:rPr>
              <a:t>     （简称纤溶酶）水解的过程，简称纤溶。</a:t>
            </a:r>
          </a:p>
          <a:p>
            <a:pPr>
              <a:spcBef>
                <a:spcPct val="50000"/>
              </a:spcBef>
              <a:buClr>
                <a:schemeClr val="bg2"/>
              </a:buClr>
              <a:buFont typeface="Monotype Sorts"/>
              <a:buNone/>
            </a:pPr>
            <a:r>
              <a:rPr kumimoji="1" lang="zh-CN" altLang="en-US" sz="3200" b="1" dirty="0">
                <a:solidFill>
                  <a:srgbClr val="CC0000"/>
                </a:solidFill>
                <a:latin typeface="+mn-ea"/>
              </a:rPr>
              <a:t>意义</a:t>
            </a:r>
            <a:r>
              <a:rPr kumimoji="1" lang="en-US" altLang="zh-CN" sz="3200" b="1" dirty="0">
                <a:solidFill>
                  <a:srgbClr val="CC0000"/>
                </a:solidFill>
                <a:latin typeface="+mn-ea"/>
              </a:rPr>
              <a:t>:</a:t>
            </a:r>
            <a:r>
              <a:rPr kumimoji="1" lang="zh-CN" altLang="en-US" sz="3200" b="1" dirty="0">
                <a:latin typeface="+mn-ea"/>
              </a:rPr>
              <a:t>使血液经常保持液态</a:t>
            </a:r>
            <a:r>
              <a:rPr kumimoji="1" lang="en-US" altLang="zh-CN" sz="3200" b="1" dirty="0">
                <a:latin typeface="+mn-ea"/>
              </a:rPr>
              <a:t>,</a:t>
            </a:r>
            <a:r>
              <a:rPr kumimoji="1" lang="zh-CN" altLang="en-US" sz="3200" b="1" dirty="0">
                <a:latin typeface="+mn-ea"/>
              </a:rPr>
              <a:t>血流通畅</a:t>
            </a:r>
            <a:r>
              <a:rPr kumimoji="1" lang="en-US" altLang="zh-CN" sz="3200" b="1" dirty="0">
                <a:latin typeface="+mn-ea"/>
              </a:rPr>
              <a:t>,</a:t>
            </a:r>
            <a:r>
              <a:rPr kumimoji="1" lang="zh-CN" altLang="en-US" sz="3200" b="1" dirty="0">
                <a:latin typeface="+mn-ea"/>
              </a:rPr>
              <a:t>防血栓形成。</a:t>
            </a:r>
          </a:p>
          <a:p>
            <a:pPr>
              <a:spcBef>
                <a:spcPct val="50000"/>
              </a:spcBef>
              <a:buClr>
                <a:schemeClr val="bg2"/>
              </a:buClr>
              <a:buFont typeface="Monotype Sorts"/>
              <a:buNone/>
            </a:pPr>
            <a:r>
              <a:rPr kumimoji="1" lang="zh-CN" altLang="en-US" sz="3200" b="1" dirty="0">
                <a:latin typeface="+mn-ea"/>
              </a:rPr>
              <a:t>  纤溶的基本过程包括：（见</a:t>
            </a:r>
            <a:r>
              <a:rPr kumimoji="1" lang="en-US" altLang="zh-CN" sz="3200" b="1" dirty="0">
                <a:latin typeface="+mn-ea"/>
              </a:rPr>
              <a:t>P49</a:t>
            </a:r>
            <a:r>
              <a:rPr kumimoji="1" lang="zh-CN" altLang="en-US" sz="3200" b="1" dirty="0">
                <a:latin typeface="+mn-ea"/>
              </a:rPr>
              <a:t>图</a:t>
            </a:r>
            <a:r>
              <a:rPr kumimoji="1" lang="en-US" altLang="zh-CN" sz="3200" b="1" dirty="0">
                <a:latin typeface="+mn-ea"/>
              </a:rPr>
              <a:t>3-6</a:t>
            </a:r>
            <a:r>
              <a:rPr kumimoji="1" lang="zh-CN" altLang="en-US" sz="3200" b="1" dirty="0">
                <a:latin typeface="+mn-ea"/>
              </a:rPr>
              <a:t>所示</a:t>
            </a:r>
            <a:r>
              <a:rPr kumimoji="1" lang="en-US" altLang="zh-CN" sz="3200" b="1" dirty="0">
                <a:latin typeface="+mn-ea"/>
              </a:rPr>
              <a:t>:</a:t>
            </a:r>
            <a:r>
              <a:rPr kumimoji="1" lang="zh-CN" altLang="en-US" sz="3200" b="1" dirty="0">
                <a:latin typeface="+mn-ea"/>
              </a:rPr>
              <a:t>）</a:t>
            </a:r>
          </a:p>
        </p:txBody>
      </p:sp>
      <p:sp>
        <p:nvSpPr>
          <p:cNvPr id="3" name="TextBox 2"/>
          <p:cNvSpPr txBox="1"/>
          <p:nvPr/>
        </p:nvSpPr>
        <p:spPr>
          <a:xfrm>
            <a:off x="982638" y="327546"/>
            <a:ext cx="4804012" cy="923330"/>
          </a:xfrm>
          <a:prstGeom prst="rect">
            <a:avLst/>
          </a:prstGeom>
          <a:noFill/>
        </p:spPr>
        <p:txBody>
          <a:bodyPr wrap="square" rtlCol="0">
            <a:spAutoFit/>
          </a:bodyPr>
          <a:lstStyle/>
          <a:p>
            <a:r>
              <a:rPr kumimoji="1" lang="zh-CN" altLang="en-US" sz="3600" b="1" dirty="0">
                <a:latin typeface="Times New Roman" panose="02020603050405020304" pitchFamily="18" charset="0"/>
              </a:rPr>
              <a:t>二、纤维蛋白溶解</a:t>
            </a:r>
          </a:p>
          <a:p>
            <a:endParaRPr lang="zh-CN"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78424" y="0"/>
            <a:ext cx="4462818" cy="1028699"/>
          </a:xfrm>
        </p:spPr>
        <p:txBody>
          <a:bodyPr/>
          <a:lstStyle/>
          <a:p>
            <a:pPr eaLnBrk="1" hangingPunct="1"/>
            <a:r>
              <a:rPr lang="zh-CN" altLang="en-US" b="1" dirty="0"/>
              <a:t>二、血液的理化特性</a:t>
            </a:r>
          </a:p>
        </p:txBody>
      </p:sp>
      <p:sp>
        <p:nvSpPr>
          <p:cNvPr id="18435" name="Rectangle 4"/>
          <p:cNvSpPr>
            <a:spLocks noGrp="1" noChangeArrowheads="1"/>
          </p:cNvSpPr>
          <p:nvPr>
            <p:ph type="body" idx="1"/>
          </p:nvPr>
        </p:nvSpPr>
        <p:spPr>
          <a:xfrm>
            <a:off x="327546" y="1337481"/>
            <a:ext cx="11864454" cy="5520519"/>
          </a:xfrm>
          <a:noFill/>
        </p:spPr>
        <p:txBody>
          <a:bodyPr>
            <a:normAutofit fontScale="70000" lnSpcReduction="20000"/>
          </a:bodyPr>
          <a:lstStyle/>
          <a:p>
            <a:pPr eaLnBrk="1" hangingPunct="1">
              <a:lnSpc>
                <a:spcPct val="80000"/>
              </a:lnSpc>
              <a:buNone/>
            </a:pPr>
            <a:endParaRPr lang="en-US" altLang="zh-CN" sz="3400" b="1" dirty="0">
              <a:latin typeface="+mn-ea"/>
            </a:endParaRPr>
          </a:p>
          <a:p>
            <a:pPr eaLnBrk="1" hangingPunct="1">
              <a:lnSpc>
                <a:spcPct val="80000"/>
              </a:lnSpc>
              <a:buNone/>
            </a:pPr>
            <a:r>
              <a:rPr lang="en-US" altLang="zh-CN" sz="3400" b="1" dirty="0">
                <a:latin typeface="+mn-ea"/>
              </a:rPr>
              <a:t>(</a:t>
            </a:r>
            <a:r>
              <a:rPr lang="zh-CN" altLang="en-US" sz="3400" b="1" dirty="0">
                <a:latin typeface="+mn-ea"/>
              </a:rPr>
              <a:t>一</a:t>
            </a:r>
            <a:r>
              <a:rPr lang="en-US" altLang="zh-CN" sz="3400" b="1" dirty="0">
                <a:latin typeface="+mn-ea"/>
              </a:rPr>
              <a:t>)</a:t>
            </a:r>
            <a:r>
              <a:rPr lang="zh-CN" altLang="en-US" sz="3400" b="1" dirty="0">
                <a:latin typeface="+mn-ea"/>
              </a:rPr>
              <a:t>颜色与密度：动脉血是鲜红色的，静脉血是暗红色的。密度一般在</a:t>
            </a:r>
            <a:r>
              <a:rPr lang="en-US" altLang="zh-CN" sz="3400" b="1" dirty="0">
                <a:latin typeface="+mn-ea"/>
              </a:rPr>
              <a:t>1.050—</a:t>
            </a:r>
          </a:p>
          <a:p>
            <a:pPr eaLnBrk="1" hangingPunct="1">
              <a:lnSpc>
                <a:spcPct val="80000"/>
              </a:lnSpc>
              <a:buNone/>
            </a:pPr>
            <a:r>
              <a:rPr lang="en-US" altLang="zh-CN" sz="3400" b="1" dirty="0">
                <a:latin typeface="+mn-ea"/>
              </a:rPr>
              <a:t>                         1.060</a:t>
            </a:r>
            <a:r>
              <a:rPr lang="zh-CN" altLang="en-US" sz="3400" b="1" dirty="0">
                <a:latin typeface="+mn-ea"/>
              </a:rPr>
              <a:t>之间。与血细胞的数量</a:t>
            </a:r>
            <a:r>
              <a:rPr lang="en-US" altLang="zh-CN" sz="3400" b="1" dirty="0">
                <a:latin typeface="+mn-ea"/>
              </a:rPr>
              <a:t>(</a:t>
            </a:r>
            <a:r>
              <a:rPr lang="zh-CN" altLang="en-US" sz="3400" b="1" dirty="0">
                <a:latin typeface="+mn-ea"/>
              </a:rPr>
              <a:t>红细胞的浓度</a:t>
            </a:r>
            <a:r>
              <a:rPr lang="en-US" altLang="zh-CN" sz="3400" b="1" dirty="0">
                <a:latin typeface="+mn-ea"/>
              </a:rPr>
              <a:t>)</a:t>
            </a:r>
            <a:r>
              <a:rPr lang="zh-CN" altLang="en-US" sz="3400" b="1" dirty="0">
                <a:latin typeface="+mn-ea"/>
              </a:rPr>
              <a:t>和血浆的成分</a:t>
            </a:r>
            <a:r>
              <a:rPr lang="en-US" altLang="zh-CN" sz="3400" b="1" dirty="0">
                <a:latin typeface="+mn-ea"/>
              </a:rPr>
              <a:t>(</a:t>
            </a:r>
            <a:r>
              <a:rPr lang="zh-CN" altLang="en-US" sz="3400" b="1" dirty="0">
                <a:latin typeface="+mn-ea"/>
              </a:rPr>
              <a:t>血    </a:t>
            </a:r>
            <a:endParaRPr lang="en-US" altLang="zh-CN" sz="3400" b="1" dirty="0">
              <a:latin typeface="+mn-ea"/>
            </a:endParaRPr>
          </a:p>
          <a:p>
            <a:pPr eaLnBrk="1" hangingPunct="1">
              <a:lnSpc>
                <a:spcPct val="80000"/>
              </a:lnSpc>
              <a:buNone/>
            </a:pPr>
            <a:r>
              <a:rPr lang="en-US" altLang="zh-CN" sz="3400" b="1" dirty="0">
                <a:latin typeface="+mn-ea"/>
              </a:rPr>
              <a:t>                         </a:t>
            </a:r>
            <a:r>
              <a:rPr lang="zh-CN" altLang="en-US" sz="3400" b="1" dirty="0">
                <a:latin typeface="+mn-ea"/>
              </a:rPr>
              <a:t>浆蛋白的浓度</a:t>
            </a:r>
            <a:r>
              <a:rPr lang="en-US" altLang="zh-CN" sz="3400" b="1" dirty="0">
                <a:latin typeface="+mn-ea"/>
              </a:rPr>
              <a:t>)</a:t>
            </a:r>
            <a:r>
              <a:rPr lang="zh-CN" altLang="en-US" sz="3400" b="1" dirty="0">
                <a:latin typeface="+mn-ea"/>
              </a:rPr>
              <a:t>有关。红细胞的血液密度约</a:t>
            </a:r>
            <a:r>
              <a:rPr lang="en-US" altLang="zh-CN" sz="3400" b="1" dirty="0">
                <a:latin typeface="+mn-ea"/>
              </a:rPr>
              <a:t>1.115</a:t>
            </a:r>
            <a:r>
              <a:rPr lang="zh-CN" altLang="en-US" sz="3400" b="1" dirty="0">
                <a:latin typeface="+mn-ea"/>
              </a:rPr>
              <a:t>，白细胞约</a:t>
            </a:r>
            <a:r>
              <a:rPr lang="en-US" altLang="zh-CN" sz="3400" b="1" dirty="0">
                <a:latin typeface="+mn-ea"/>
              </a:rPr>
              <a:t>1.070</a:t>
            </a:r>
            <a:r>
              <a:rPr lang="zh-CN" altLang="en-US" sz="3400" b="1" dirty="0">
                <a:latin typeface="+mn-ea"/>
              </a:rPr>
              <a:t>。</a:t>
            </a:r>
          </a:p>
          <a:p>
            <a:pPr eaLnBrk="1" hangingPunct="1">
              <a:lnSpc>
                <a:spcPct val="80000"/>
              </a:lnSpc>
              <a:buNone/>
            </a:pPr>
            <a:endParaRPr lang="en-US" altLang="zh-CN" sz="3400" b="1" dirty="0">
              <a:latin typeface="+mn-ea"/>
            </a:endParaRPr>
          </a:p>
          <a:p>
            <a:pPr eaLnBrk="1" hangingPunct="1">
              <a:lnSpc>
                <a:spcPct val="80000"/>
              </a:lnSpc>
              <a:buNone/>
            </a:pPr>
            <a:r>
              <a:rPr lang="en-US" altLang="zh-CN" sz="3400" b="1" dirty="0">
                <a:latin typeface="+mn-ea"/>
              </a:rPr>
              <a:t>(</a:t>
            </a:r>
            <a:r>
              <a:rPr lang="zh-CN" altLang="en-US" sz="3400" b="1" dirty="0">
                <a:latin typeface="+mn-ea"/>
              </a:rPr>
              <a:t>二</a:t>
            </a:r>
            <a:r>
              <a:rPr lang="en-US" altLang="zh-CN" sz="3400" b="1" dirty="0">
                <a:latin typeface="+mn-ea"/>
              </a:rPr>
              <a:t>)</a:t>
            </a:r>
            <a:r>
              <a:rPr lang="zh-CN" altLang="en-US" sz="3400" b="1" dirty="0">
                <a:latin typeface="+mn-ea"/>
              </a:rPr>
              <a:t>粘滞性：是指液体流动阻力的大小</a:t>
            </a:r>
            <a:r>
              <a:rPr lang="en-US" altLang="zh-CN" sz="3400" b="1" dirty="0">
                <a:latin typeface="+mn-ea"/>
              </a:rPr>
              <a:t>(</a:t>
            </a:r>
            <a:r>
              <a:rPr lang="zh-CN" altLang="en-US" sz="3400" b="1" dirty="0">
                <a:latin typeface="+mn-ea"/>
              </a:rPr>
              <a:t>液体内部分子与颗粒间的摩擦力</a:t>
            </a:r>
            <a:r>
              <a:rPr lang="en-US" altLang="zh-CN" sz="3400" b="1" dirty="0">
                <a:latin typeface="+mn-ea"/>
              </a:rPr>
              <a:t>)</a:t>
            </a:r>
            <a:r>
              <a:rPr lang="zh-CN" altLang="en-US" sz="3400" b="1" dirty="0">
                <a:latin typeface="+mn-ea"/>
              </a:rPr>
              <a:t>。其高低主</a:t>
            </a:r>
            <a:endParaRPr lang="en-US" altLang="zh-CN" sz="3400" b="1" dirty="0">
              <a:latin typeface="+mn-ea"/>
            </a:endParaRPr>
          </a:p>
          <a:p>
            <a:pPr eaLnBrk="1" hangingPunct="1">
              <a:lnSpc>
                <a:spcPct val="80000"/>
              </a:lnSpc>
              <a:buNone/>
            </a:pPr>
            <a:r>
              <a:rPr lang="en-US" altLang="zh-CN" sz="3400" b="1" dirty="0">
                <a:latin typeface="+mn-ea"/>
              </a:rPr>
              <a:t>                   </a:t>
            </a:r>
            <a:r>
              <a:rPr lang="zh-CN" altLang="en-US" sz="3400" b="1" dirty="0">
                <a:latin typeface="+mn-ea"/>
              </a:rPr>
              <a:t>要取决于血液中血细胞的数量和血浆的成分。通常其值是水的</a:t>
            </a:r>
            <a:r>
              <a:rPr lang="en-US" altLang="zh-CN" sz="3400" b="1" dirty="0">
                <a:latin typeface="+mn-ea"/>
              </a:rPr>
              <a:t>3.5—5.5</a:t>
            </a:r>
            <a:r>
              <a:rPr lang="zh-CN" altLang="en-US" sz="3400" b="1" dirty="0">
                <a:latin typeface="+mn-ea"/>
              </a:rPr>
              <a:t>倍。</a:t>
            </a:r>
          </a:p>
          <a:p>
            <a:pPr eaLnBrk="1" hangingPunct="1">
              <a:lnSpc>
                <a:spcPct val="80000"/>
              </a:lnSpc>
              <a:buNone/>
            </a:pPr>
            <a:endParaRPr lang="en-US" altLang="zh-CN" sz="2800" b="1" dirty="0">
              <a:latin typeface="+mn-ea"/>
            </a:endParaRPr>
          </a:p>
          <a:p>
            <a:pPr eaLnBrk="1" hangingPunct="1">
              <a:lnSpc>
                <a:spcPct val="80000"/>
              </a:lnSpc>
              <a:buNone/>
            </a:pPr>
            <a:r>
              <a:rPr lang="en-US" altLang="zh-CN" sz="2800" b="1" dirty="0">
                <a:latin typeface="+mn-ea"/>
              </a:rPr>
              <a:t>(</a:t>
            </a:r>
            <a:r>
              <a:rPr lang="zh-CN" altLang="en-US" sz="2800" b="1" dirty="0">
                <a:latin typeface="+mn-ea"/>
              </a:rPr>
              <a:t>三</a:t>
            </a:r>
            <a:r>
              <a:rPr lang="en-US" altLang="zh-CN" sz="2800" b="1" dirty="0">
                <a:latin typeface="+mn-ea"/>
              </a:rPr>
              <a:t>)</a:t>
            </a:r>
            <a:r>
              <a:rPr lang="zh-CN" altLang="en-US" sz="2800" b="1" dirty="0">
                <a:latin typeface="+mn-ea"/>
              </a:rPr>
              <a:t>血浆的</a:t>
            </a:r>
            <a:r>
              <a:rPr lang="en-US" altLang="zh-CN" sz="2800" b="1" dirty="0">
                <a:latin typeface="+mn-ea"/>
              </a:rPr>
              <a:t>pH</a:t>
            </a:r>
            <a:r>
              <a:rPr lang="zh-CN" altLang="en-US" sz="2800" b="1" dirty="0">
                <a:latin typeface="+mn-ea"/>
              </a:rPr>
              <a:t>值：</a:t>
            </a:r>
          </a:p>
          <a:p>
            <a:pPr eaLnBrk="1" hangingPunct="1">
              <a:lnSpc>
                <a:spcPct val="130000"/>
              </a:lnSpc>
              <a:buFont typeface="Wingdings" panose="05000000000000000000" pitchFamily="2" charset="2"/>
              <a:buNone/>
            </a:pPr>
            <a:r>
              <a:rPr lang="zh-CN" altLang="en-US" sz="2800" b="1" dirty="0">
                <a:latin typeface="+mn-ea"/>
              </a:rPr>
              <a:t>              正常人血浆的</a:t>
            </a:r>
            <a:r>
              <a:rPr lang="en-US" altLang="zh-CN" sz="2800" b="1" dirty="0">
                <a:solidFill>
                  <a:srgbClr val="FF0000"/>
                </a:solidFill>
                <a:latin typeface="+mn-ea"/>
              </a:rPr>
              <a:t>pH</a:t>
            </a:r>
            <a:r>
              <a:rPr lang="zh-CN" altLang="en-US" sz="2800" b="1" dirty="0">
                <a:solidFill>
                  <a:srgbClr val="FF0000"/>
                </a:solidFill>
                <a:latin typeface="+mn-ea"/>
              </a:rPr>
              <a:t>为</a:t>
            </a:r>
            <a:r>
              <a:rPr lang="en-US" altLang="zh-CN" sz="2800" b="1" dirty="0">
                <a:solidFill>
                  <a:srgbClr val="FF0000"/>
                </a:solidFill>
                <a:latin typeface="+mn-ea"/>
              </a:rPr>
              <a:t>7.35—7.45</a:t>
            </a:r>
          </a:p>
          <a:p>
            <a:pPr eaLnBrk="1" hangingPunct="1">
              <a:lnSpc>
                <a:spcPct val="130000"/>
              </a:lnSpc>
              <a:buFont typeface="Wingdings" panose="05000000000000000000" pitchFamily="2" charset="2"/>
              <a:buNone/>
            </a:pPr>
            <a:r>
              <a:rPr lang="en-US" altLang="zh-CN" sz="2800" b="1" dirty="0">
                <a:latin typeface="+mn-ea"/>
              </a:rPr>
              <a:t>              </a:t>
            </a:r>
            <a:r>
              <a:rPr lang="zh-CN" altLang="en-US" sz="2800" b="1" dirty="0">
                <a:latin typeface="+mn-ea"/>
              </a:rPr>
              <a:t>主要的缓冲对</a:t>
            </a:r>
            <a:r>
              <a:rPr lang="en-US" altLang="zh-CN" sz="2800" b="1" dirty="0">
                <a:latin typeface="+mn-ea"/>
              </a:rPr>
              <a:t>:H</a:t>
            </a:r>
            <a:r>
              <a:rPr lang="en-US" altLang="zh-CN" sz="2800" b="1" baseline="-25000" dirty="0">
                <a:latin typeface="+mn-ea"/>
              </a:rPr>
              <a:t>2</a:t>
            </a:r>
            <a:r>
              <a:rPr lang="en-US" altLang="zh-CN" sz="2800" b="1" dirty="0">
                <a:latin typeface="+mn-ea"/>
              </a:rPr>
              <a:t>CO</a:t>
            </a:r>
            <a:r>
              <a:rPr lang="en-US" altLang="zh-CN" sz="2800" b="1" baseline="-25000" dirty="0">
                <a:latin typeface="+mn-ea"/>
              </a:rPr>
              <a:t>3</a:t>
            </a:r>
            <a:r>
              <a:rPr lang="en-US" altLang="zh-CN" sz="2800" b="1" dirty="0">
                <a:latin typeface="+mn-ea"/>
              </a:rPr>
              <a:t> /NaHCO</a:t>
            </a:r>
            <a:r>
              <a:rPr lang="en-US" altLang="zh-CN" sz="2800" b="1" baseline="-25000" dirty="0">
                <a:latin typeface="+mn-ea"/>
              </a:rPr>
              <a:t>3</a:t>
            </a:r>
          </a:p>
          <a:p>
            <a:pPr eaLnBrk="1" hangingPunct="1">
              <a:lnSpc>
                <a:spcPct val="80000"/>
              </a:lnSpc>
              <a:buFont typeface="Wingdings" panose="05000000000000000000" pitchFamily="2" charset="2"/>
              <a:buNone/>
            </a:pPr>
            <a:r>
              <a:rPr lang="en-US" altLang="zh-CN" sz="2800" dirty="0">
                <a:latin typeface="+mn-ea"/>
              </a:rPr>
              <a:t>                                    </a:t>
            </a:r>
            <a:r>
              <a:rPr lang="en-US" altLang="zh-CN" sz="2800" b="1" dirty="0">
                <a:latin typeface="+mn-ea"/>
              </a:rPr>
              <a:t>K</a:t>
            </a:r>
            <a:r>
              <a:rPr lang="en-US" altLang="zh-CN" sz="2800" b="1" baseline="-25000" dirty="0">
                <a:latin typeface="+mn-ea"/>
              </a:rPr>
              <a:t>2</a:t>
            </a:r>
            <a:r>
              <a:rPr lang="en-US" altLang="zh-CN" sz="2800" b="1" dirty="0">
                <a:latin typeface="+mn-ea"/>
              </a:rPr>
              <a:t>HPO</a:t>
            </a:r>
            <a:r>
              <a:rPr lang="en-US" altLang="zh-CN" sz="2800" b="1" baseline="-25000" dirty="0">
                <a:latin typeface="+mn-ea"/>
              </a:rPr>
              <a:t>4</a:t>
            </a:r>
            <a:r>
              <a:rPr lang="en-US" altLang="zh-CN" sz="2800" b="1" dirty="0">
                <a:latin typeface="+mn-ea"/>
              </a:rPr>
              <a:t>/KH</a:t>
            </a:r>
            <a:r>
              <a:rPr lang="en-US" altLang="zh-CN" sz="2800" b="1" baseline="-25000" dirty="0">
                <a:latin typeface="+mn-ea"/>
              </a:rPr>
              <a:t>2</a:t>
            </a:r>
            <a:r>
              <a:rPr lang="en-US" altLang="zh-CN" sz="2800" b="1" dirty="0">
                <a:latin typeface="+mn-ea"/>
              </a:rPr>
              <a:t>PO</a:t>
            </a:r>
            <a:r>
              <a:rPr lang="en-US" altLang="zh-CN" sz="2800" b="1" baseline="-25000" dirty="0">
                <a:latin typeface="+mn-ea"/>
              </a:rPr>
              <a:t>4</a:t>
            </a:r>
          </a:p>
          <a:p>
            <a:pPr eaLnBrk="1" hangingPunct="1">
              <a:lnSpc>
                <a:spcPct val="80000"/>
              </a:lnSpc>
              <a:buFont typeface="Wingdings" panose="05000000000000000000" pitchFamily="2" charset="2"/>
              <a:buNone/>
            </a:pPr>
            <a:r>
              <a:rPr lang="en-US" altLang="zh-CN" sz="2800" b="1" baseline="-25000" dirty="0">
                <a:latin typeface="+mn-ea"/>
              </a:rPr>
              <a:t> </a:t>
            </a:r>
            <a:r>
              <a:rPr lang="en-US" altLang="zh-CN" sz="2800" b="1" dirty="0">
                <a:latin typeface="+mn-ea"/>
              </a:rPr>
              <a:t>                                  KHCO</a:t>
            </a:r>
            <a:r>
              <a:rPr lang="en-US" altLang="zh-CN" sz="2800" b="1" baseline="-25000" dirty="0">
                <a:latin typeface="+mn-ea"/>
              </a:rPr>
              <a:t>3</a:t>
            </a:r>
            <a:r>
              <a:rPr lang="en-US" altLang="zh-CN" sz="2800" b="1" dirty="0">
                <a:latin typeface="+mn-ea"/>
              </a:rPr>
              <a:t>/H</a:t>
            </a:r>
            <a:r>
              <a:rPr lang="en-US" altLang="zh-CN" sz="2800" b="1" baseline="-25000" dirty="0">
                <a:latin typeface="+mn-ea"/>
              </a:rPr>
              <a:t>2</a:t>
            </a:r>
            <a:r>
              <a:rPr lang="en-US" altLang="zh-CN" sz="2800" b="1" dirty="0">
                <a:latin typeface="+mn-ea"/>
              </a:rPr>
              <a:t>CO</a:t>
            </a:r>
            <a:r>
              <a:rPr lang="en-US" altLang="zh-CN" sz="2800" b="1" baseline="-25000" dirty="0">
                <a:latin typeface="+mn-ea"/>
              </a:rPr>
              <a:t>3</a:t>
            </a:r>
          </a:p>
          <a:p>
            <a:pPr eaLnBrk="1" hangingPunct="1">
              <a:lnSpc>
                <a:spcPct val="80000"/>
              </a:lnSpc>
            </a:pPr>
            <a:endParaRPr lang="en-US" altLang="zh-CN" sz="2000"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灯片编号占位符 2"/>
          <p:cNvSpPr>
            <a:spLocks noGrp="1"/>
          </p:cNvSpPr>
          <p:nvPr>
            <p:ph type="sldNum" sz="quarter" idx="12"/>
          </p:nvPr>
        </p:nvSpPr>
        <p:spPr/>
        <p:txBody>
          <a:bodyPr/>
          <a:lstStyle/>
          <a:p>
            <a:pPr>
              <a:defRPr/>
            </a:pPr>
            <a:fld id="{228485CA-CB7C-4182-915B-90558D7CA2EC}" type="slidenum">
              <a:rPr lang="en-US" altLang="zh-CN"/>
              <a:t>60</a:t>
            </a:fld>
            <a:endParaRPr lang="en-US" altLang="zh-CN"/>
          </a:p>
        </p:txBody>
      </p:sp>
      <p:pic>
        <p:nvPicPr>
          <p:cNvPr id="4" name="图片 3" descr="u=1203680557,1347943693&amp;fm=26&amp;gp=0"/>
          <p:cNvPicPr>
            <a:picLocks noChangeAspect="1"/>
          </p:cNvPicPr>
          <p:nvPr/>
        </p:nvPicPr>
        <p:blipFill>
          <a:blip r:embed="rId2"/>
          <a:stretch>
            <a:fillRect/>
          </a:stretch>
        </p:blipFill>
        <p:spPr>
          <a:xfrm>
            <a:off x="669925" y="1485265"/>
            <a:ext cx="9748520" cy="431101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389718" y="2290712"/>
            <a:ext cx="11524777" cy="4567287"/>
          </a:xfrm>
        </p:spPr>
        <p:txBody>
          <a:bodyPr rtlCol="0">
            <a:normAutofit/>
          </a:bodyPr>
          <a:lstStyle/>
          <a:p>
            <a:pPr fontAlgn="auto">
              <a:lnSpc>
                <a:spcPct val="130000"/>
              </a:lnSpc>
              <a:spcAft>
                <a:spcPts val="0"/>
              </a:spcAft>
              <a:defRPr/>
            </a:pPr>
            <a:r>
              <a:rPr lang="zh-CN" altLang="en-US" sz="3200" b="1" dirty="0">
                <a:latin typeface="+mn-ea"/>
              </a:rPr>
              <a:t>定义：机体中血液的总量称为血量，是血浆量和血细胞的总和。</a:t>
            </a:r>
          </a:p>
          <a:p>
            <a:pPr fontAlgn="auto">
              <a:lnSpc>
                <a:spcPct val="130000"/>
              </a:lnSpc>
              <a:spcAft>
                <a:spcPts val="0"/>
              </a:spcAft>
              <a:buNone/>
              <a:defRPr/>
            </a:pPr>
            <a:r>
              <a:rPr lang="zh-CN" altLang="en-US" sz="3200" b="1" dirty="0">
                <a:latin typeface="+mn-ea"/>
              </a:rPr>
              <a:t>循环血量</a:t>
            </a:r>
            <a:r>
              <a:rPr lang="en-US" altLang="zh-CN" sz="3200" b="1" dirty="0">
                <a:latin typeface="+mn-ea"/>
              </a:rPr>
              <a:t>+</a:t>
            </a:r>
            <a:r>
              <a:rPr lang="zh-CN" altLang="en-US" sz="3200" b="1" dirty="0">
                <a:latin typeface="+mn-ea"/>
              </a:rPr>
              <a:t>储备血量。男：</a:t>
            </a:r>
            <a:r>
              <a:rPr lang="en-US" altLang="zh-CN" sz="3200" b="1" dirty="0">
                <a:latin typeface="+mn-ea"/>
              </a:rPr>
              <a:t>5-6L </a:t>
            </a:r>
            <a:r>
              <a:rPr lang="zh-CN" altLang="en-US" sz="3200" b="1" dirty="0">
                <a:latin typeface="+mn-ea"/>
              </a:rPr>
              <a:t>女：</a:t>
            </a:r>
            <a:r>
              <a:rPr lang="en-US" altLang="zh-CN" sz="3200" b="1" dirty="0">
                <a:latin typeface="+mn-ea"/>
              </a:rPr>
              <a:t>4.5-5.5L</a:t>
            </a:r>
          </a:p>
          <a:p>
            <a:pPr fontAlgn="auto">
              <a:lnSpc>
                <a:spcPct val="130000"/>
              </a:lnSpc>
              <a:spcAft>
                <a:spcPts val="0"/>
              </a:spcAft>
              <a:defRPr/>
            </a:pPr>
            <a:r>
              <a:rPr lang="zh-CN" altLang="en-US" sz="3200" b="1" dirty="0">
                <a:latin typeface="+mn-ea"/>
              </a:rPr>
              <a:t>血量的相对稳定是机体维持正常生命活动的重要保证。</a:t>
            </a:r>
          </a:p>
          <a:p>
            <a:pPr fontAlgn="auto">
              <a:lnSpc>
                <a:spcPct val="130000"/>
              </a:lnSpc>
              <a:spcAft>
                <a:spcPts val="0"/>
              </a:spcAft>
              <a:defRPr/>
            </a:pPr>
            <a:r>
              <a:rPr lang="zh-CN" altLang="en-US" sz="3200" b="1" dirty="0">
                <a:latin typeface="+mn-ea"/>
              </a:rPr>
              <a:t>血量相对稳定的维持主要与毛细血管的滤过和重吸收相对平衡有关。</a:t>
            </a:r>
            <a:r>
              <a:rPr lang="en-US" altLang="zh-CN" sz="3200" dirty="0">
                <a:solidFill>
                  <a:srgbClr val="FF0000"/>
                </a:solidFill>
                <a:latin typeface="+mn-ea"/>
              </a:rPr>
              <a:t>(</a:t>
            </a:r>
            <a:r>
              <a:rPr lang="zh-CN" altLang="en-US" sz="3200" dirty="0">
                <a:solidFill>
                  <a:srgbClr val="FF0000"/>
                </a:solidFill>
                <a:latin typeface="+mn-ea"/>
              </a:rPr>
              <a:t>主要是机体水平衡的调节问题</a:t>
            </a:r>
            <a:r>
              <a:rPr lang="en-US" altLang="zh-CN" sz="3200" dirty="0">
                <a:solidFill>
                  <a:srgbClr val="FF0000"/>
                </a:solidFill>
                <a:latin typeface="+mn-ea"/>
              </a:rPr>
              <a:t>)</a:t>
            </a:r>
            <a:endParaRPr lang="en-US" altLang="zh-CN" sz="3200" b="1" dirty="0">
              <a:solidFill>
                <a:srgbClr val="FF0000"/>
              </a:solidFill>
              <a:latin typeface="+mn-ea"/>
            </a:endParaRPr>
          </a:p>
          <a:p>
            <a:pPr fontAlgn="auto">
              <a:lnSpc>
                <a:spcPct val="130000"/>
              </a:lnSpc>
              <a:spcAft>
                <a:spcPts val="0"/>
              </a:spcAft>
              <a:buFont typeface="Cambria" panose="02040503050406030204"/>
              <a:buChar char="+"/>
              <a:defRPr/>
            </a:pPr>
            <a:endParaRPr lang="en-US" altLang="zh-CN" sz="2700" b="1" dirty="0"/>
          </a:p>
          <a:p>
            <a:pPr fontAlgn="auto">
              <a:spcAft>
                <a:spcPts val="0"/>
              </a:spcAft>
              <a:buFont typeface="Cambria" panose="02040503050406030204"/>
              <a:buChar char="+"/>
              <a:defRPr/>
            </a:pPr>
            <a:endParaRPr lang="en-US" altLang="zh-CN" sz="2400" b="1" dirty="0"/>
          </a:p>
        </p:txBody>
      </p:sp>
      <p:sp>
        <p:nvSpPr>
          <p:cNvPr id="3" name="TextBox 2"/>
          <p:cNvSpPr txBox="1"/>
          <p:nvPr/>
        </p:nvSpPr>
        <p:spPr>
          <a:xfrm>
            <a:off x="389718" y="1462702"/>
            <a:ext cx="4503761" cy="812530"/>
          </a:xfrm>
          <a:prstGeom prst="rect">
            <a:avLst/>
          </a:prstGeom>
          <a:noFill/>
        </p:spPr>
        <p:txBody>
          <a:bodyPr wrap="square" rtlCol="0">
            <a:spAutoFit/>
          </a:bodyPr>
          <a:lstStyle/>
          <a:p>
            <a:pPr fontAlgn="auto">
              <a:lnSpc>
                <a:spcPct val="130000"/>
              </a:lnSpc>
              <a:spcAft>
                <a:spcPts val="0"/>
              </a:spcAft>
              <a:buFont typeface="Wingdings" panose="05000000000000000000" pitchFamily="2" charset="2"/>
              <a:buNone/>
              <a:defRPr/>
            </a:pPr>
            <a:r>
              <a:rPr lang="en-US" altLang="zh-CN" sz="3600" b="1" dirty="0">
                <a:latin typeface="+mn-ea"/>
              </a:rPr>
              <a:t>1.</a:t>
            </a:r>
            <a:r>
              <a:rPr lang="zh-CN" altLang="en-US" sz="3600" b="1" dirty="0">
                <a:latin typeface="+mn-ea"/>
              </a:rPr>
              <a:t>血量</a:t>
            </a:r>
          </a:p>
        </p:txBody>
      </p:sp>
      <p:sp>
        <p:nvSpPr>
          <p:cNvPr id="4" name="Rectangle 2"/>
          <p:cNvSpPr>
            <a:spLocks noGrp="1" noChangeArrowheads="1"/>
          </p:cNvSpPr>
          <p:nvPr>
            <p:ph type="title"/>
          </p:nvPr>
        </p:nvSpPr>
        <p:spPr>
          <a:xfrm>
            <a:off x="1050878" y="1"/>
            <a:ext cx="10469609" cy="1028699"/>
          </a:xfrm>
        </p:spPr>
        <p:txBody>
          <a:bodyPr/>
          <a:lstStyle/>
          <a:p>
            <a:pPr eaLnBrk="1" hangingPunct="1"/>
            <a:r>
              <a:rPr lang="zh-CN" altLang="en-US" dirty="0">
                <a:latin typeface="+mn-ea"/>
                <a:ea typeface="+mn-ea"/>
              </a:rPr>
              <a:t>第四节 血量、血型与输血原则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zh-CN" altLang="en-US" dirty="0"/>
              <a:t>请修改这里的课程名称</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t>62</a:t>
            </a:fld>
            <a:endParaRPr lang="zh-CN" altLang="en-US"/>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213360" y="1002030"/>
            <a:ext cx="11305540" cy="5307965"/>
            <a:chOff x="2659424" y="1148292"/>
            <a:chExt cx="10187827" cy="4998508"/>
          </a:xfrm>
        </p:grpSpPr>
        <p:grpSp>
          <p:nvGrpSpPr>
            <p:cNvPr id="228" name="îṩḷïḋé"/>
            <p:cNvGrpSpPr/>
            <p:nvPr/>
          </p:nvGrpSpPr>
          <p:grpSpPr>
            <a:xfrm>
              <a:off x="2659424" y="4390486"/>
              <a:ext cx="1229420" cy="1756314"/>
              <a:chOff x="2659424" y="4390486"/>
              <a:chExt cx="1229420" cy="1756314"/>
            </a:xfrm>
          </p:grpSpPr>
          <p:sp>
            <p:nvSpPr>
              <p:cNvPr id="167" name="îśḷîďè"/>
              <p:cNvSpPr/>
              <p:nvPr/>
            </p:nvSpPr>
            <p:spPr>
              <a:xfrm>
                <a:off x="3537581" y="4396180"/>
                <a:ext cx="351263" cy="354351"/>
              </a:xfrm>
              <a:prstGeom prst="rect">
                <a:avLst/>
              </a:prstGeom>
              <a:solidFill>
                <a:schemeClr val="accent1">
                  <a:lumMod val="75000"/>
                </a:schemeClr>
              </a:solidFill>
              <a:ln w="12700" cap="flat">
                <a:noFill/>
                <a:miter lim="400000"/>
              </a:ln>
              <a:effectLst/>
            </p:spPr>
            <p:txBody>
              <a:bodyPr wrap="square" lIns="91440" tIns="45720" rIns="91440" bIns="45720" numCol="1" anchor="t">
                <a:normAutofit fontScale="57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endParaRPr/>
              </a:p>
            </p:txBody>
          </p:sp>
          <p:sp>
            <p:nvSpPr>
              <p:cNvPr id="168" name="ïŝlïďè"/>
              <p:cNvSpPr/>
              <p:nvPr/>
            </p:nvSpPr>
            <p:spPr>
              <a:xfrm>
                <a:off x="2659424" y="4390486"/>
                <a:ext cx="878157" cy="1756314"/>
              </a:xfrm>
              <a:prstGeom prst="rect">
                <a:avLst/>
              </a:prstGeom>
              <a:solidFill>
                <a:schemeClr val="accent1"/>
              </a:solidFill>
              <a:ln w="12700" cap="flat">
                <a:noFill/>
                <a:miter lim="400000"/>
              </a:ln>
              <a:effectLst/>
            </p:spPr>
            <p:txBody>
              <a:bodyPr wrap="square" lIns="91440" tIns="45720" rIns="91440" bIns="45720" numCol="1" anchor="ctr"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r>
                  <a:rPr lang="en-US" altLang="zh-CN" sz="3600" b="1" dirty="0">
                    <a:solidFill>
                      <a:schemeClr val="bg1"/>
                    </a:solidFill>
                  </a:rPr>
                  <a:t>1</a:t>
                </a:r>
                <a:endParaRPr sz="3600" b="1" dirty="0">
                  <a:solidFill>
                    <a:schemeClr val="bg1"/>
                  </a:solidFill>
                </a:endParaRPr>
              </a:p>
            </p:txBody>
          </p:sp>
        </p:grpSp>
        <p:grpSp>
          <p:nvGrpSpPr>
            <p:cNvPr id="229" name="íṥlîďê"/>
            <p:cNvGrpSpPr/>
            <p:nvPr/>
          </p:nvGrpSpPr>
          <p:grpSpPr>
            <a:xfrm>
              <a:off x="3888844" y="2994217"/>
              <a:ext cx="1229420" cy="1756314"/>
              <a:chOff x="3888844" y="2994217"/>
              <a:chExt cx="1229420" cy="1756314"/>
            </a:xfrm>
          </p:grpSpPr>
          <p:sp>
            <p:nvSpPr>
              <p:cNvPr id="166" name="îsļïde"/>
              <p:cNvSpPr/>
              <p:nvPr/>
            </p:nvSpPr>
            <p:spPr>
              <a:xfrm>
                <a:off x="4767001" y="2994217"/>
                <a:ext cx="351263" cy="354351"/>
              </a:xfrm>
              <a:prstGeom prst="rect">
                <a:avLst/>
              </a:prstGeom>
              <a:solidFill>
                <a:schemeClr val="accent2">
                  <a:lumMod val="75000"/>
                </a:schemeClr>
              </a:solidFill>
              <a:ln w="12700" cap="flat">
                <a:noFill/>
                <a:miter lim="400000"/>
              </a:ln>
              <a:effectLst/>
            </p:spPr>
            <p:txBody>
              <a:bodyPr wrap="square" lIns="91440" tIns="45720" rIns="91440" bIns="45720" numCol="1" anchor="t">
                <a:normAutofit fontScale="57500" lnSpcReduction="20000"/>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endParaRPr/>
              </a:p>
            </p:txBody>
          </p:sp>
          <p:sp>
            <p:nvSpPr>
              <p:cNvPr id="169" name="îṩļïḓè"/>
              <p:cNvSpPr/>
              <p:nvPr/>
            </p:nvSpPr>
            <p:spPr>
              <a:xfrm>
                <a:off x="3888844" y="2994217"/>
                <a:ext cx="878157" cy="1756314"/>
              </a:xfrm>
              <a:prstGeom prst="rect">
                <a:avLst/>
              </a:prstGeom>
              <a:solidFill>
                <a:schemeClr val="accent2"/>
              </a:solidFill>
              <a:ln w="12700" cap="flat">
                <a:noFill/>
                <a:miter lim="400000"/>
              </a:ln>
              <a:effectLst/>
            </p:spPr>
            <p:txBody>
              <a:bodyPr wrap="square" lIns="91440" tIns="45720" rIns="91440" bIns="45720" numCol="1" anchor="ctr" anchorCtr="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1pPr>
                <a:lvl2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2pPr>
                <a:lvl3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3pPr>
                <a:lvl4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4pPr>
                <a:lvl5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5pPr>
                <a:lvl6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6pPr>
                <a:lvl7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7pPr>
                <a:lvl8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8pPr>
                <a:lvl9pPr marL="0" marR="0" indent="0" algn="ctr" defTabSz="457200" rtl="0" fontAlgn="auto" latinLnBrk="0" hangingPunct="0">
                  <a:lnSpc>
                    <a:spcPct val="80000"/>
                  </a:lnSpc>
                  <a:spcBef>
                    <a:spcPts val="5500"/>
                  </a:spcBef>
                  <a:spcAft>
                    <a:spcPts val="0"/>
                  </a:spcAft>
                  <a:buClrTx/>
                  <a:buSzTx/>
                  <a:buFontTx/>
                  <a:buNone/>
                  <a:defRPr kumimoji="0" sz="5000" b="0" i="0" u="none" strike="noStrike" cap="none" spc="0" normalizeH="0" baseline="0">
                    <a:ln>
                      <a:noFill/>
                    </a:ln>
                    <a:solidFill>
                      <a:srgbClr val="333333"/>
                    </a:solidFill>
                    <a:effectLst/>
                    <a:uFillTx/>
                  </a:defRPr>
                </a:lvl9pPr>
              </a:lstStyle>
              <a:p>
                <a:r>
                  <a:rPr lang="en-US" altLang="zh-CN" sz="3600" b="1" dirty="0">
                    <a:solidFill>
                      <a:schemeClr val="bg1"/>
                    </a:solidFill>
                  </a:rPr>
                  <a:t>2</a:t>
                </a:r>
                <a:endParaRPr sz="3600" b="1" dirty="0">
                  <a:solidFill>
                    <a:schemeClr val="bg1"/>
                  </a:solidFill>
                </a:endParaRPr>
              </a:p>
            </p:txBody>
          </p:sp>
        </p:grpSp>
        <p:sp>
          <p:nvSpPr>
            <p:cNvPr id="178" name="ïṥļiḍê"/>
            <p:cNvSpPr/>
            <p:nvPr/>
          </p:nvSpPr>
          <p:spPr bwMode="auto">
            <a:xfrm>
              <a:off x="4899189" y="1148292"/>
              <a:ext cx="1320800" cy="2200276"/>
            </a:xfrm>
            <a:custGeom>
              <a:avLst/>
              <a:gdLst>
                <a:gd name="T0" fmla="*/ 138 w 832"/>
                <a:gd name="T1" fmla="*/ 1386 h 1386"/>
                <a:gd name="T2" fmla="*/ 138 w 832"/>
                <a:gd name="T3" fmla="*/ 330 h 1386"/>
                <a:gd name="T4" fmla="*/ 0 w 832"/>
                <a:gd name="T5" fmla="*/ 330 h 1386"/>
                <a:gd name="T6" fmla="*/ 416 w 832"/>
                <a:gd name="T7" fmla="*/ 0 h 1386"/>
                <a:gd name="T8" fmla="*/ 832 w 832"/>
                <a:gd name="T9" fmla="*/ 330 h 1386"/>
                <a:gd name="T10" fmla="*/ 694 w 832"/>
                <a:gd name="T11" fmla="*/ 330 h 1386"/>
                <a:gd name="T12" fmla="*/ 694 w 832"/>
                <a:gd name="T13" fmla="*/ 1386 h 1386"/>
                <a:gd name="T14" fmla="*/ 138 w 832"/>
                <a:gd name="T15" fmla="*/ 1386 h 1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1386">
                  <a:moveTo>
                    <a:pt x="138" y="1386"/>
                  </a:moveTo>
                  <a:lnTo>
                    <a:pt x="138" y="330"/>
                  </a:lnTo>
                  <a:lnTo>
                    <a:pt x="0" y="330"/>
                  </a:lnTo>
                  <a:lnTo>
                    <a:pt x="416" y="0"/>
                  </a:lnTo>
                  <a:lnTo>
                    <a:pt x="832" y="330"/>
                  </a:lnTo>
                  <a:lnTo>
                    <a:pt x="694" y="330"/>
                  </a:lnTo>
                  <a:lnTo>
                    <a:pt x="694" y="1386"/>
                  </a:lnTo>
                  <a:lnTo>
                    <a:pt x="138" y="1386"/>
                  </a:lnTo>
                  <a:close/>
                </a:path>
              </a:pathLst>
            </a:custGeom>
            <a:solidFill>
              <a:schemeClr val="accent3"/>
            </a:solidFill>
            <a:ln>
              <a:noFill/>
            </a:ln>
          </p:spPr>
          <p:txBody>
            <a:bodyPr vert="horz" wrap="square" lIns="91440" tIns="45720" rIns="91440" bIns="45720" numCol="1" anchor="ctr" anchorCtr="0" compatLnSpc="1">
              <a:normAutofit/>
            </a:bodyPr>
            <a:lstStyle/>
            <a:p>
              <a:pPr algn="ctr"/>
              <a:r>
                <a:rPr lang="en-US" altLang="zh-CN" sz="3600" b="1" dirty="0">
                  <a:solidFill>
                    <a:schemeClr val="bg1"/>
                  </a:solidFill>
                </a:rPr>
                <a:t>3</a:t>
              </a:r>
              <a:endParaRPr lang="zh-CN" altLang="en-US" sz="3600" b="1" dirty="0">
                <a:solidFill>
                  <a:schemeClr val="bg1"/>
                </a:solidFill>
              </a:endParaRPr>
            </a:p>
          </p:txBody>
        </p:sp>
        <p:grpSp>
          <p:nvGrpSpPr>
            <p:cNvPr id="208" name="iŝḷide"/>
            <p:cNvGrpSpPr/>
            <p:nvPr/>
          </p:nvGrpSpPr>
          <p:grpSpPr>
            <a:xfrm>
              <a:off x="3794756" y="5151617"/>
              <a:ext cx="478054" cy="478054"/>
              <a:chOff x="3552295" y="5250042"/>
              <a:chExt cx="478054" cy="478054"/>
            </a:xfrm>
          </p:grpSpPr>
          <p:sp>
            <p:nvSpPr>
              <p:cNvPr id="183" name="ís1iďe"/>
              <p:cNvSpPr/>
              <p:nvPr/>
            </p:nvSpPr>
            <p:spPr>
              <a:xfrm>
                <a:off x="3552295" y="5250042"/>
                <a:ext cx="478054" cy="478054"/>
              </a:xfrm>
              <a:prstGeom prst="ellipse">
                <a:avLst/>
              </a:prstGeom>
              <a:solidFill>
                <a:schemeClr val="accent1"/>
              </a:solidFill>
              <a:ln w="57150" cap="flat" cmpd="sng" algn="ctr">
                <a:noFill/>
                <a:prstDash val="solid"/>
                <a:miter lim="800000"/>
              </a:ln>
              <a:effectLst/>
            </p:spPr>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sysClr val="windowText" lastClr="000000"/>
                  </a:solidFill>
                  <a:effectLst/>
                  <a:uLnTx/>
                  <a:uFillTx/>
                </a:endParaRPr>
              </a:p>
            </p:txBody>
          </p:sp>
          <p:sp>
            <p:nvSpPr>
              <p:cNvPr id="184" name="iṡļíḍê"/>
              <p:cNvSpPr/>
              <p:nvPr/>
            </p:nvSpPr>
            <p:spPr>
              <a:xfrm>
                <a:off x="3669951" y="5373868"/>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ysClr val="window" lastClr="FFFFFF"/>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endParaRPr>
              </a:p>
            </p:txBody>
          </p:sp>
        </p:grpSp>
        <p:grpSp>
          <p:nvGrpSpPr>
            <p:cNvPr id="180" name="iṥľiḋè"/>
            <p:cNvGrpSpPr/>
            <p:nvPr/>
          </p:nvGrpSpPr>
          <p:grpSpPr>
            <a:xfrm>
              <a:off x="4318557" y="4948738"/>
              <a:ext cx="7200832" cy="1087126"/>
              <a:chOff x="673100" y="2962962"/>
              <a:chExt cx="7471139" cy="1087126"/>
            </a:xfrm>
          </p:grpSpPr>
          <p:sp>
            <p:nvSpPr>
              <p:cNvPr id="181" name="ïS1îḑè"/>
              <p:cNvSpPr/>
              <p:nvPr/>
            </p:nvSpPr>
            <p:spPr bwMode="auto">
              <a:xfrm>
                <a:off x="673100" y="3418024"/>
                <a:ext cx="7471139" cy="6320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r>
                  <a:rPr lang="zh-CN" altLang="en-US" sz="2000" b="1" dirty="0">
                    <a:latin typeface="微软雅黑" panose="020B0503020204020204" charset="-122"/>
                    <a:ea typeface="微软雅黑" panose="020B0503020204020204" charset="-122"/>
                    <a:sym typeface="+mn-ea"/>
                  </a:rPr>
                  <a:t>由于代偿功能，可无明显临床症状出现。水和电解质：1～2小时内恢复血浆蛋白质：24小时左右恢复红细胞：一个月内恢复</a:t>
                </a:r>
              </a:p>
            </p:txBody>
          </p:sp>
          <p:sp>
            <p:nvSpPr>
              <p:cNvPr id="182" name="ïṣ1îḍé"/>
              <p:cNvSpPr txBox="1"/>
              <p:nvPr/>
            </p:nvSpPr>
            <p:spPr bwMode="auto">
              <a:xfrm>
                <a:off x="673100" y="2962962"/>
                <a:ext cx="3455651"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500" b="1" dirty="0">
                    <a:latin typeface="微软雅黑" panose="020B0503020204020204" charset="-122"/>
                    <a:ea typeface="微软雅黑" panose="020B0503020204020204" charset="-122"/>
                    <a:sym typeface="+mn-ea"/>
                  </a:rPr>
                  <a:t>失血在</a:t>
                </a:r>
                <a:r>
                  <a:rPr lang="zh-CN" altLang="en-US" sz="2500" b="1" dirty="0">
                    <a:solidFill>
                      <a:srgbClr val="FF0000"/>
                    </a:solidFill>
                    <a:latin typeface="微软雅黑" panose="020B0503020204020204" charset="-122"/>
                    <a:ea typeface="微软雅黑" panose="020B0503020204020204" charset="-122"/>
                    <a:sym typeface="+mn-ea"/>
                  </a:rPr>
                  <a:t>５</a:t>
                </a:r>
                <a:r>
                  <a:rPr lang="en-US" altLang="zh-CN" sz="2500" b="1" dirty="0">
                    <a:solidFill>
                      <a:srgbClr val="FF0000"/>
                    </a:solidFill>
                    <a:latin typeface="微软雅黑" panose="020B0503020204020204" charset="-122"/>
                    <a:ea typeface="微软雅黑" panose="020B0503020204020204" charset="-122"/>
                    <a:sym typeface="+mn-ea"/>
                  </a:rPr>
                  <a:t>O0ml</a:t>
                </a:r>
                <a:r>
                  <a:rPr lang="zh-CN" altLang="en-US" sz="2500" b="1" dirty="0">
                    <a:latin typeface="微软雅黑" panose="020B0503020204020204" charset="-122"/>
                    <a:ea typeface="微软雅黑" panose="020B0503020204020204" charset="-122"/>
                    <a:sym typeface="+mn-ea"/>
                  </a:rPr>
                  <a:t>以下</a:t>
                </a:r>
              </a:p>
            </p:txBody>
          </p:sp>
        </p:grpSp>
        <p:grpSp>
          <p:nvGrpSpPr>
            <p:cNvPr id="205" name="iSľiḋê"/>
            <p:cNvGrpSpPr/>
            <p:nvPr/>
          </p:nvGrpSpPr>
          <p:grpSpPr>
            <a:xfrm>
              <a:off x="6248564" y="2131404"/>
              <a:ext cx="478054" cy="478054"/>
              <a:chOff x="6014698" y="2237237"/>
              <a:chExt cx="478054" cy="478054"/>
            </a:xfrm>
          </p:grpSpPr>
          <p:sp>
            <p:nvSpPr>
              <p:cNvPr id="194" name="iŝļíḓè"/>
              <p:cNvSpPr/>
              <p:nvPr/>
            </p:nvSpPr>
            <p:spPr>
              <a:xfrm>
                <a:off x="6014698" y="2237237"/>
                <a:ext cx="478054" cy="478054"/>
              </a:xfrm>
              <a:prstGeom prst="ellipse">
                <a:avLst/>
              </a:prstGeom>
              <a:solidFill>
                <a:schemeClr val="accent3"/>
              </a:solidFill>
              <a:ln w="57150" cap="flat" cmpd="sng" algn="ctr">
                <a:noFill/>
                <a:prstDash val="solid"/>
                <a:miter lim="800000"/>
              </a:ln>
              <a:effectLst/>
            </p:spPr>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sysClr val="windowText" lastClr="000000"/>
                  </a:solidFill>
                  <a:effectLst/>
                  <a:uLnTx/>
                  <a:uFillTx/>
                </a:endParaRPr>
              </a:p>
            </p:txBody>
          </p:sp>
          <p:sp>
            <p:nvSpPr>
              <p:cNvPr id="195" name="ïṥľîḑê"/>
              <p:cNvSpPr/>
              <p:nvPr/>
            </p:nvSpPr>
            <p:spPr>
              <a:xfrm>
                <a:off x="6132343" y="2361065"/>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ysClr val="window" lastClr="FFFFFF"/>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endParaRPr>
              </a:p>
            </p:txBody>
          </p:sp>
        </p:grpSp>
        <p:grpSp>
          <p:nvGrpSpPr>
            <p:cNvPr id="191" name="ï$ḷíḓè"/>
            <p:cNvGrpSpPr/>
            <p:nvPr/>
          </p:nvGrpSpPr>
          <p:grpSpPr>
            <a:xfrm>
              <a:off x="6772365" y="1928525"/>
              <a:ext cx="5492179" cy="1086528"/>
              <a:chOff x="673100" y="2962962"/>
              <a:chExt cx="5698346" cy="1086528"/>
            </a:xfrm>
          </p:grpSpPr>
          <p:sp>
            <p:nvSpPr>
              <p:cNvPr id="192" name="iṣlîḓé"/>
              <p:cNvSpPr/>
              <p:nvPr/>
            </p:nvSpPr>
            <p:spPr bwMode="auto">
              <a:xfrm>
                <a:off x="673100" y="3418024"/>
                <a:ext cx="5698346" cy="63146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2000" b="1" dirty="0">
                    <a:latin typeface="微软雅黑" panose="020B0503020204020204" charset="-122"/>
                    <a:ea typeface="微软雅黑" panose="020B0503020204020204" charset="-122"/>
                    <a:sym typeface="+mn-ea"/>
                  </a:rPr>
                  <a:t>如不及时进行抢救，可危及生命</a:t>
                </a:r>
              </a:p>
            </p:txBody>
          </p:sp>
          <p:sp>
            <p:nvSpPr>
              <p:cNvPr id="193" name="îs1ïďé"/>
              <p:cNvSpPr txBox="1"/>
              <p:nvPr/>
            </p:nvSpPr>
            <p:spPr bwMode="auto">
              <a:xfrm>
                <a:off x="673100" y="2962962"/>
                <a:ext cx="3455651" cy="45518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800" b="1" dirty="0">
                    <a:latin typeface="微软雅黑" panose="020B0503020204020204" charset="-122"/>
                    <a:ea typeface="微软雅黑" panose="020B0503020204020204" charset="-122"/>
                    <a:sym typeface="+mn-ea"/>
                  </a:rPr>
                  <a:t>失血达</a:t>
                </a:r>
                <a:r>
                  <a:rPr lang="zh-CN" altLang="en-US" sz="2800" b="1" dirty="0">
                    <a:solidFill>
                      <a:srgbClr val="FF0000"/>
                    </a:solidFill>
                    <a:latin typeface="微软雅黑" panose="020B0503020204020204" charset="-122"/>
                    <a:ea typeface="微软雅黑" panose="020B0503020204020204" charset="-122"/>
                    <a:sym typeface="+mn-ea"/>
                  </a:rPr>
                  <a:t>1500</a:t>
                </a:r>
                <a:r>
                  <a:rPr lang="en-US" altLang="zh-CN" sz="2800" b="1" dirty="0">
                    <a:solidFill>
                      <a:srgbClr val="FF0000"/>
                    </a:solidFill>
                    <a:latin typeface="微软雅黑" panose="020B0503020204020204" charset="-122"/>
                    <a:ea typeface="微软雅黑" panose="020B0503020204020204" charset="-122"/>
                    <a:sym typeface="+mn-ea"/>
                  </a:rPr>
                  <a:t>ml</a:t>
                </a:r>
              </a:p>
            </p:txBody>
          </p:sp>
        </p:grpSp>
        <p:grpSp>
          <p:nvGrpSpPr>
            <p:cNvPr id="206" name="íṩľïḑe"/>
            <p:cNvGrpSpPr/>
            <p:nvPr/>
          </p:nvGrpSpPr>
          <p:grpSpPr>
            <a:xfrm>
              <a:off x="5024176" y="3755348"/>
              <a:ext cx="478054" cy="478054"/>
              <a:chOff x="4687385" y="3853773"/>
              <a:chExt cx="478054" cy="478054"/>
            </a:xfrm>
          </p:grpSpPr>
          <p:sp>
            <p:nvSpPr>
              <p:cNvPr id="201" name="iS1íḍê"/>
              <p:cNvSpPr/>
              <p:nvPr/>
            </p:nvSpPr>
            <p:spPr>
              <a:xfrm>
                <a:off x="4687385" y="3853773"/>
                <a:ext cx="478054" cy="478054"/>
              </a:xfrm>
              <a:prstGeom prst="ellipse">
                <a:avLst/>
              </a:prstGeom>
              <a:solidFill>
                <a:schemeClr val="accent2"/>
              </a:solidFill>
              <a:ln w="57150" cap="flat" cmpd="sng" algn="ctr">
                <a:noFill/>
                <a:prstDash val="solid"/>
                <a:miter lim="800000"/>
              </a:ln>
              <a:effectLst/>
            </p:spPr>
            <p:txBody>
              <a:bodyPr wrap="square" lIns="91440" tIns="45720" rIns="91440" bIns="45720" rtlCol="0" anchor="ctr">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de-DE" sz="1800" b="0" i="0" u="none" strike="noStrike" kern="1200" cap="none" spc="0" normalizeH="0" baseline="0" noProof="0">
                  <a:ln>
                    <a:noFill/>
                  </a:ln>
                  <a:solidFill>
                    <a:sysClr val="windowText" lastClr="000000"/>
                  </a:solidFill>
                  <a:effectLst/>
                  <a:uLnTx/>
                  <a:uFillTx/>
                </a:endParaRPr>
              </a:p>
            </p:txBody>
          </p:sp>
          <p:sp>
            <p:nvSpPr>
              <p:cNvPr id="202" name="îŝḷíďe"/>
              <p:cNvSpPr/>
              <p:nvPr/>
            </p:nvSpPr>
            <p:spPr>
              <a:xfrm>
                <a:off x="4805030" y="3977601"/>
                <a:ext cx="242742" cy="230402"/>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ysClr val="window" lastClr="FFFFFF"/>
              </a:solidFill>
              <a:ln>
                <a:noFill/>
              </a:ln>
              <a:effectLst/>
            </p:spPr>
            <p:txBody>
              <a:bodyPr wrap="square" lIns="91440" tIns="45720" rIns="91440" bIns="45720" anchor="ctr" anchorCtr="0">
                <a:normAutofit fontScale="250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ysClr val="windowText" lastClr="000000"/>
                  </a:solidFill>
                  <a:effectLst/>
                  <a:uLnTx/>
                  <a:uFillTx/>
                </a:endParaRPr>
              </a:p>
            </p:txBody>
          </p:sp>
        </p:grpSp>
        <p:grpSp>
          <p:nvGrpSpPr>
            <p:cNvPr id="198" name="îşļîdê"/>
            <p:cNvGrpSpPr/>
            <p:nvPr/>
          </p:nvGrpSpPr>
          <p:grpSpPr>
            <a:xfrm>
              <a:off x="5547977" y="3552469"/>
              <a:ext cx="7299274" cy="1087126"/>
              <a:chOff x="673100" y="2962962"/>
              <a:chExt cx="7573276" cy="1087126"/>
            </a:xfrm>
          </p:grpSpPr>
          <p:sp>
            <p:nvSpPr>
              <p:cNvPr id="199" name="íṣļiḓê"/>
              <p:cNvSpPr/>
              <p:nvPr/>
            </p:nvSpPr>
            <p:spPr bwMode="auto">
              <a:xfrm>
                <a:off x="673100" y="3418024"/>
                <a:ext cx="7573276" cy="6320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2000" b="1" dirty="0">
                    <a:latin typeface="微软雅黑" panose="020B0503020204020204" charset="-122"/>
                    <a:ea typeface="微软雅黑" panose="020B0503020204020204" charset="-122"/>
                    <a:sym typeface="+mn-ea"/>
                  </a:rPr>
                  <a:t>机体失代偿,会出现血压下降,脉搏加快,四肢厥冷,眩晕,口渴,恶心,乏力等现象，甚至昏倒。</a:t>
                </a:r>
                <a:endParaRPr lang="zh-CN" altLang="en-US" sz="2000" b="1" dirty="0">
                  <a:latin typeface="微软雅黑" panose="020B0503020204020204" charset="-122"/>
                  <a:ea typeface="微软雅黑" panose="020B0503020204020204" charset="-122"/>
                </a:endParaRPr>
              </a:p>
              <a:p>
                <a:pPr>
                  <a:lnSpc>
                    <a:spcPct val="150000"/>
                  </a:lnSpc>
                </a:pPr>
                <a:endParaRPr lang="zh-CN" altLang="en-US" sz="2000" b="1" dirty="0">
                  <a:latin typeface="微软雅黑" panose="020B0503020204020204" charset="-122"/>
                  <a:ea typeface="微软雅黑" panose="020B0503020204020204" charset="-122"/>
                </a:endParaRPr>
              </a:p>
            </p:txBody>
          </p:sp>
          <p:sp>
            <p:nvSpPr>
              <p:cNvPr id="200" name="íṩļiḑê"/>
              <p:cNvSpPr txBox="1"/>
              <p:nvPr/>
            </p:nvSpPr>
            <p:spPr bwMode="auto">
              <a:xfrm>
                <a:off x="673100" y="2962962"/>
                <a:ext cx="5507876" cy="45529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spcBef>
                    <a:spcPct val="0"/>
                  </a:spcBef>
                </a:pPr>
                <a:r>
                  <a:rPr lang="zh-CN" altLang="en-US" sz="2800" b="1" dirty="0">
                    <a:latin typeface="微软雅黑" panose="020B0503020204020204" charset="-122"/>
                    <a:ea typeface="微软雅黑" panose="020B0503020204020204" charset="-122"/>
                    <a:sym typeface="+mn-ea"/>
                  </a:rPr>
                  <a:t>失血</a:t>
                </a:r>
                <a:r>
                  <a:rPr lang="zh-CN" altLang="en-US" sz="2800" b="1" dirty="0">
                    <a:solidFill>
                      <a:srgbClr val="FF0000"/>
                    </a:solidFill>
                    <a:latin typeface="微软雅黑" panose="020B0503020204020204" charset="-122"/>
                    <a:ea typeface="微软雅黑" panose="020B0503020204020204" charset="-122"/>
                    <a:sym typeface="+mn-ea"/>
                  </a:rPr>
                  <a:t>1000</a:t>
                </a:r>
                <a:r>
                  <a:rPr lang="en-US" altLang="zh-CN" sz="2800" b="1" dirty="0">
                    <a:solidFill>
                      <a:srgbClr val="FF0000"/>
                    </a:solidFill>
                    <a:latin typeface="微软雅黑" panose="020B0503020204020204" charset="-122"/>
                    <a:ea typeface="微软雅黑" panose="020B0503020204020204" charset="-122"/>
                    <a:sym typeface="+mn-ea"/>
                  </a:rPr>
                  <a:t>ml</a:t>
                </a:r>
                <a:r>
                  <a:rPr lang="zh-CN" altLang="en-US" sz="2800" b="1" dirty="0">
                    <a:latin typeface="微软雅黑" panose="020B0503020204020204" charset="-122"/>
                    <a:ea typeface="微软雅黑" panose="020B0503020204020204" charset="-122"/>
                    <a:sym typeface="+mn-ea"/>
                  </a:rPr>
                  <a:t>达血量的20％时</a:t>
                </a:r>
              </a:p>
            </p:txBody>
          </p:sp>
        </p:grpSp>
        <p:cxnSp>
          <p:nvCxnSpPr>
            <p:cNvPr id="215" name="直接连接符 214"/>
            <p:cNvCxnSpPr/>
            <p:nvPr/>
          </p:nvCxnSpPr>
          <p:spPr>
            <a:xfrm>
              <a:off x="6745220" y="3015462"/>
              <a:ext cx="477368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5576372" y="4639406"/>
              <a:ext cx="5942528"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4402720" y="6035675"/>
              <a:ext cx="711618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2"/>
          <p:cNvSpPr>
            <a:spLocks noGrp="1" noChangeArrowheads="1"/>
          </p:cNvSpPr>
          <p:nvPr>
            <p:ph type="body" idx="4294967295"/>
          </p:nvPr>
        </p:nvSpPr>
        <p:spPr>
          <a:xfrm>
            <a:off x="374555" y="1226024"/>
            <a:ext cx="11176000" cy="2514600"/>
          </a:xfrm>
          <a:noFill/>
        </p:spPr>
        <p:txBody>
          <a:bodyPr>
            <a:noAutofit/>
          </a:bodyPr>
          <a:lstStyle/>
          <a:p>
            <a:pPr>
              <a:buFont typeface="Wingdings" panose="05000000000000000000" pitchFamily="2" charset="2"/>
              <a:buNone/>
            </a:pPr>
            <a:r>
              <a:rPr kumimoji="1" lang="en-US" altLang="zh-CN" sz="3200" b="1" dirty="0">
                <a:latin typeface="+mn-ea"/>
              </a:rPr>
              <a:t>2.</a:t>
            </a:r>
            <a:r>
              <a:rPr kumimoji="1" lang="zh-CN" altLang="en-US" sz="3200" b="1" dirty="0">
                <a:latin typeface="+mn-ea"/>
              </a:rPr>
              <a:t>血型</a:t>
            </a:r>
          </a:p>
          <a:p>
            <a:pPr>
              <a:buFont typeface="Wingdings" panose="05000000000000000000" pitchFamily="2" charset="2"/>
              <a:buNone/>
            </a:pPr>
            <a:r>
              <a:rPr kumimoji="1" lang="zh-CN" altLang="en-US" sz="3200" b="1" dirty="0">
                <a:latin typeface="+mn-ea"/>
              </a:rPr>
              <a:t>    血型：指的是红细胞膜上特异性抗原的类型。</a:t>
            </a:r>
          </a:p>
          <a:p>
            <a:pPr>
              <a:buFont typeface="Wingdings" panose="05000000000000000000" pitchFamily="2" charset="2"/>
              <a:buNone/>
            </a:pPr>
            <a:r>
              <a:rPr kumimoji="1" lang="zh-CN" altLang="en-US" sz="3200" b="1" dirty="0">
                <a:latin typeface="+mn-ea"/>
              </a:rPr>
              <a:t>              所以，所谓的血型，主要指</a:t>
            </a:r>
            <a:r>
              <a:rPr kumimoji="1" lang="zh-CN" altLang="en-US" sz="3200" b="1" dirty="0">
                <a:solidFill>
                  <a:srgbClr val="FF0000"/>
                </a:solidFill>
                <a:latin typeface="+mn-ea"/>
              </a:rPr>
              <a:t>红细胞</a:t>
            </a:r>
            <a:r>
              <a:rPr kumimoji="1" lang="zh-CN" altLang="en-US" sz="3200" b="1" dirty="0">
                <a:latin typeface="+mn-ea"/>
              </a:rPr>
              <a:t>血型。</a:t>
            </a:r>
          </a:p>
          <a:p>
            <a:pPr>
              <a:buFont typeface="Wingdings" panose="05000000000000000000" pitchFamily="2" charset="2"/>
              <a:buNone/>
            </a:pPr>
            <a:r>
              <a:rPr kumimoji="1" lang="zh-CN" altLang="en-US" sz="3200" b="1" dirty="0">
                <a:latin typeface="+mn-ea"/>
              </a:rPr>
              <a:t>    血型的分类</a:t>
            </a:r>
            <a:r>
              <a:rPr kumimoji="1" lang="en-US" altLang="zh-CN" sz="3200" b="1" dirty="0">
                <a:latin typeface="+mn-ea"/>
              </a:rPr>
              <a:t>:</a:t>
            </a:r>
            <a:r>
              <a:rPr kumimoji="1" lang="zh-CN" altLang="en-US" sz="3200" b="1" dirty="0">
                <a:latin typeface="+mn-ea"/>
              </a:rPr>
              <a:t>目前已知人类的</a:t>
            </a:r>
            <a:r>
              <a:rPr kumimoji="1" lang="en-US" altLang="zh-CN" sz="3200" b="1" dirty="0">
                <a:latin typeface="+mn-ea"/>
              </a:rPr>
              <a:t>RBC</a:t>
            </a:r>
            <a:r>
              <a:rPr kumimoji="1" lang="zh-CN" altLang="en-US" sz="3200" b="1" dirty="0">
                <a:latin typeface="+mn-ea"/>
              </a:rPr>
              <a:t>除</a:t>
            </a:r>
            <a:r>
              <a:rPr kumimoji="1" lang="en-US" altLang="zh-CN" sz="3200" b="1" dirty="0">
                <a:latin typeface="+mn-ea"/>
              </a:rPr>
              <a:t>ABO</a:t>
            </a:r>
            <a:r>
              <a:rPr kumimoji="1" lang="zh-CN" altLang="en-US" sz="3200" b="1" dirty="0">
                <a:latin typeface="+mn-ea"/>
              </a:rPr>
              <a:t>血型系统外</a:t>
            </a:r>
            <a:r>
              <a:rPr kumimoji="1" lang="en-US" altLang="zh-CN" sz="3200" b="1" dirty="0">
                <a:latin typeface="+mn-ea"/>
              </a:rPr>
              <a:t>, </a:t>
            </a:r>
            <a:r>
              <a:rPr kumimoji="1" lang="zh-CN" altLang="en-US" sz="3200" b="1" dirty="0">
                <a:latin typeface="+mn-ea"/>
              </a:rPr>
              <a:t>还有</a:t>
            </a:r>
            <a:r>
              <a:rPr kumimoji="1" lang="en-US" altLang="zh-CN" sz="3200" b="1" dirty="0" err="1">
                <a:latin typeface="+mn-ea"/>
              </a:rPr>
              <a:t>Rh</a:t>
            </a:r>
            <a:r>
              <a:rPr kumimoji="1" lang="zh-CN" altLang="en-US" sz="3200" b="1" dirty="0">
                <a:latin typeface="+mn-ea"/>
              </a:rPr>
              <a:t>、</a:t>
            </a:r>
            <a:r>
              <a:rPr kumimoji="1" lang="en-US" altLang="zh-CN" sz="3200" b="1" dirty="0">
                <a:latin typeface="+mn-ea"/>
              </a:rPr>
              <a:t>P</a:t>
            </a:r>
            <a:r>
              <a:rPr kumimoji="1" lang="zh-CN" altLang="en-US" sz="3200" b="1" dirty="0">
                <a:latin typeface="+mn-ea"/>
              </a:rPr>
              <a:t>等</a:t>
            </a:r>
            <a:r>
              <a:rPr kumimoji="1" lang="en-US" altLang="zh-CN" sz="3200" b="1" dirty="0">
                <a:latin typeface="+mn-ea"/>
              </a:rPr>
              <a:t>29</a:t>
            </a:r>
            <a:r>
              <a:rPr kumimoji="1" lang="zh-CN" altLang="en-US" sz="3200" b="1" dirty="0">
                <a:latin typeface="+mn-ea"/>
              </a:rPr>
              <a:t>个血型系统。</a:t>
            </a:r>
          </a:p>
        </p:txBody>
      </p:sp>
      <p:sp>
        <p:nvSpPr>
          <p:cNvPr id="2" name="标题 1"/>
          <p:cNvSpPr>
            <a:spLocks noGrp="1"/>
          </p:cNvSpPr>
          <p:nvPr>
            <p:ph type="title"/>
          </p:nvPr>
        </p:nvSpPr>
        <p:spPr/>
        <p:txBody>
          <a:bodyPr/>
          <a:lstStyle/>
          <a:p>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727200" y="266701"/>
            <a:ext cx="2235200" cy="519113"/>
          </a:xfrm>
          <a:prstGeom prst="rect">
            <a:avLst/>
          </a:prstGeom>
          <a:noFill/>
          <a:ln w="9525">
            <a:noFill/>
            <a:miter lim="800000"/>
          </a:ln>
        </p:spPr>
        <p:txBody>
          <a:bodyPr>
            <a:spAutoFit/>
          </a:bodyPr>
          <a:lstStyle/>
          <a:p>
            <a:pPr>
              <a:spcBef>
                <a:spcPct val="50000"/>
              </a:spcBef>
            </a:pPr>
            <a:r>
              <a:rPr kumimoji="1" lang="zh-CN" altLang="en-US" sz="2800">
                <a:solidFill>
                  <a:schemeClr val="bg1"/>
                </a:solidFill>
                <a:latin typeface="方正姚体" panose="02010601030101010101" pitchFamily="2" charset="-122"/>
                <a:ea typeface="方正姚体" panose="02010601030101010101" pitchFamily="2" charset="-122"/>
              </a:rPr>
              <a:t>血液生理</a:t>
            </a:r>
          </a:p>
        </p:txBody>
      </p:sp>
      <p:sp>
        <p:nvSpPr>
          <p:cNvPr id="80899" name="Rectangle 4"/>
          <p:cNvSpPr>
            <a:spLocks noChangeArrowheads="1"/>
          </p:cNvSpPr>
          <p:nvPr/>
        </p:nvSpPr>
        <p:spPr bwMode="auto">
          <a:xfrm>
            <a:off x="1548256" y="1058824"/>
            <a:ext cx="5183717" cy="584775"/>
          </a:xfrm>
          <a:prstGeom prst="rect">
            <a:avLst/>
          </a:prstGeom>
          <a:noFill/>
          <a:ln w="9525">
            <a:noFill/>
            <a:miter lim="800000"/>
          </a:ln>
        </p:spPr>
        <p:txBody>
          <a:bodyPr>
            <a:spAutoFit/>
          </a:bodyPr>
          <a:lstStyle/>
          <a:p>
            <a:pPr marL="3492500" indent="-3492500"/>
            <a:r>
              <a:rPr kumimoji="1" lang="zh-CN" altLang="en-US" sz="3200" b="1">
                <a:solidFill>
                  <a:srgbClr val="008000"/>
                </a:solidFill>
                <a:latin typeface="+mn-ea"/>
              </a:rPr>
              <a:t>凝集原（</a:t>
            </a:r>
            <a:r>
              <a:rPr kumimoji="1" lang="en-US" altLang="zh-CN" sz="3200" b="1">
                <a:solidFill>
                  <a:srgbClr val="008000"/>
                </a:solidFill>
                <a:latin typeface="+mn-ea"/>
              </a:rPr>
              <a:t>agglutinogen</a:t>
            </a:r>
            <a:r>
              <a:rPr kumimoji="1" lang="zh-CN" altLang="en-US" sz="3200" b="1">
                <a:solidFill>
                  <a:srgbClr val="008000"/>
                </a:solidFill>
                <a:latin typeface="+mn-ea"/>
              </a:rPr>
              <a:t>）</a:t>
            </a:r>
            <a:r>
              <a:rPr kumimoji="1" lang="zh-CN" altLang="en-US" sz="3200" b="1">
                <a:solidFill>
                  <a:srgbClr val="660066"/>
                </a:solidFill>
                <a:latin typeface="+mn-ea"/>
              </a:rPr>
              <a:t>：</a:t>
            </a:r>
            <a:endParaRPr kumimoji="1" lang="zh-CN" altLang="en-US" sz="3200" b="1">
              <a:latin typeface="+mn-ea"/>
            </a:endParaRPr>
          </a:p>
        </p:txBody>
      </p:sp>
      <p:sp>
        <p:nvSpPr>
          <p:cNvPr id="80900" name="Rectangle 5"/>
          <p:cNvSpPr>
            <a:spLocks noChangeArrowheads="1"/>
          </p:cNvSpPr>
          <p:nvPr/>
        </p:nvSpPr>
        <p:spPr bwMode="auto">
          <a:xfrm>
            <a:off x="1663504" y="2722714"/>
            <a:ext cx="4893733" cy="584775"/>
          </a:xfrm>
          <a:prstGeom prst="rect">
            <a:avLst/>
          </a:prstGeom>
          <a:noFill/>
          <a:ln w="9525">
            <a:noFill/>
            <a:miter lim="800000"/>
          </a:ln>
        </p:spPr>
        <p:txBody>
          <a:bodyPr>
            <a:spAutoFit/>
          </a:bodyPr>
          <a:lstStyle/>
          <a:p>
            <a:pPr marL="3133725" indent="-3133725">
              <a:spcBef>
                <a:spcPct val="50000"/>
              </a:spcBef>
              <a:buClr>
                <a:schemeClr val="accent2"/>
              </a:buClr>
              <a:buSzPct val="80000"/>
              <a:buFont typeface="Wingdings" panose="05000000000000000000" pitchFamily="2" charset="2"/>
              <a:buNone/>
            </a:pPr>
            <a:r>
              <a:rPr kumimoji="1" lang="zh-CN" altLang="en-US" sz="3200" b="1" dirty="0">
                <a:solidFill>
                  <a:srgbClr val="008000"/>
                </a:solidFill>
                <a:latin typeface="+mn-ea"/>
              </a:rPr>
              <a:t>凝集素（</a:t>
            </a:r>
            <a:r>
              <a:rPr kumimoji="1" lang="en-US" altLang="zh-CN" sz="3200" b="1" dirty="0">
                <a:solidFill>
                  <a:srgbClr val="008000"/>
                </a:solidFill>
                <a:latin typeface="+mn-ea"/>
              </a:rPr>
              <a:t>agglutinin</a:t>
            </a:r>
            <a:r>
              <a:rPr kumimoji="1" lang="zh-CN" altLang="en-US" sz="3200" b="1" dirty="0">
                <a:solidFill>
                  <a:srgbClr val="008000"/>
                </a:solidFill>
                <a:latin typeface="+mn-ea"/>
              </a:rPr>
              <a:t>）：</a:t>
            </a:r>
            <a:endParaRPr kumimoji="1" lang="zh-CN" altLang="en-US" sz="3200" b="1" dirty="0">
              <a:latin typeface="+mn-ea"/>
            </a:endParaRPr>
          </a:p>
        </p:txBody>
      </p:sp>
      <p:sp>
        <p:nvSpPr>
          <p:cNvPr id="80901" name="AutoShape 6"/>
          <p:cNvSpPr/>
          <p:nvPr/>
        </p:nvSpPr>
        <p:spPr bwMode="auto">
          <a:xfrm>
            <a:off x="1446656" y="1287425"/>
            <a:ext cx="109189" cy="1769674"/>
          </a:xfrm>
          <a:prstGeom prst="leftBrace">
            <a:avLst>
              <a:gd name="adj1" fmla="val 151666"/>
              <a:gd name="adj2" fmla="val 50000"/>
            </a:avLst>
          </a:prstGeom>
          <a:noFill/>
          <a:ln w="9525">
            <a:solidFill>
              <a:srgbClr val="FF00FF"/>
            </a:solidFill>
            <a:round/>
          </a:ln>
        </p:spPr>
        <p:txBody>
          <a:bodyPr wrap="none" anchor="ctr"/>
          <a:lstStyle/>
          <a:p>
            <a:endParaRPr lang="zh-CN" altLang="en-US" sz="3200">
              <a:latin typeface="+mn-ea"/>
            </a:endParaRPr>
          </a:p>
        </p:txBody>
      </p:sp>
      <p:sp>
        <p:nvSpPr>
          <p:cNvPr id="80902" name="Rectangle 7"/>
          <p:cNvSpPr>
            <a:spLocks noChangeArrowheads="1"/>
          </p:cNvSpPr>
          <p:nvPr/>
        </p:nvSpPr>
        <p:spPr bwMode="auto">
          <a:xfrm>
            <a:off x="1446663" y="1611560"/>
            <a:ext cx="10085695" cy="584775"/>
          </a:xfrm>
          <a:prstGeom prst="rect">
            <a:avLst/>
          </a:prstGeom>
          <a:noFill/>
          <a:ln w="9525">
            <a:noFill/>
            <a:miter lim="800000"/>
          </a:ln>
        </p:spPr>
        <p:txBody>
          <a:bodyPr wrap="square">
            <a:spAutoFit/>
          </a:bodyPr>
          <a:lstStyle/>
          <a:p>
            <a:pPr indent="630555"/>
            <a:r>
              <a:rPr kumimoji="1" lang="zh-CN" altLang="en-US" sz="3200" b="1" dirty="0">
                <a:latin typeface="+mn-ea"/>
              </a:rPr>
              <a:t>人类红细胞膜上存在不同的特异糖蛋白抗原 </a:t>
            </a:r>
            <a:r>
              <a:rPr kumimoji="1" lang="en-US" altLang="zh-CN" sz="3200" b="1" dirty="0">
                <a:solidFill>
                  <a:srgbClr val="FF0000"/>
                </a:solidFill>
                <a:latin typeface="+mn-ea"/>
              </a:rPr>
              <a:t>—</a:t>
            </a:r>
            <a:r>
              <a:rPr kumimoji="1" lang="zh-CN" altLang="en-US" sz="3200" b="1" dirty="0">
                <a:solidFill>
                  <a:srgbClr val="FF0000"/>
                </a:solidFill>
                <a:latin typeface="+mn-ea"/>
              </a:rPr>
              <a:t>抗原</a:t>
            </a:r>
          </a:p>
        </p:txBody>
      </p:sp>
      <p:sp>
        <p:nvSpPr>
          <p:cNvPr id="80903" name="Rectangle 8"/>
          <p:cNvSpPr>
            <a:spLocks noChangeArrowheads="1"/>
          </p:cNvSpPr>
          <p:nvPr/>
        </p:nvSpPr>
        <p:spPr bwMode="auto">
          <a:xfrm>
            <a:off x="1228298" y="3324353"/>
            <a:ext cx="9894627" cy="1077218"/>
          </a:xfrm>
          <a:prstGeom prst="rect">
            <a:avLst/>
          </a:prstGeom>
          <a:noFill/>
          <a:ln w="9525">
            <a:noFill/>
            <a:miter lim="800000"/>
          </a:ln>
        </p:spPr>
        <p:txBody>
          <a:bodyPr wrap="square">
            <a:spAutoFit/>
          </a:bodyPr>
          <a:lstStyle/>
          <a:p>
            <a:pPr indent="630555"/>
            <a:r>
              <a:rPr kumimoji="1" lang="zh-CN" altLang="en-US" sz="3200" b="1" dirty="0">
                <a:latin typeface="+mn-ea"/>
              </a:rPr>
              <a:t>血浆中存在着能与红细胞膜上相应凝集原发生反应的抗体</a:t>
            </a:r>
            <a:r>
              <a:rPr kumimoji="1" lang="en-US" altLang="zh-CN" sz="3200" b="1" dirty="0">
                <a:solidFill>
                  <a:srgbClr val="FF0000"/>
                </a:solidFill>
                <a:latin typeface="+mn-ea"/>
              </a:rPr>
              <a:t>—</a:t>
            </a:r>
            <a:r>
              <a:rPr kumimoji="1" lang="zh-CN" altLang="en-US" sz="3200" b="1" dirty="0">
                <a:solidFill>
                  <a:srgbClr val="FF0000"/>
                </a:solidFill>
                <a:latin typeface="+mn-ea"/>
              </a:rPr>
              <a:t>抗体</a:t>
            </a:r>
          </a:p>
        </p:txBody>
      </p:sp>
      <p:sp>
        <p:nvSpPr>
          <p:cNvPr id="80904" name="Rectangle 9"/>
          <p:cNvSpPr>
            <a:spLocks noChangeArrowheads="1"/>
          </p:cNvSpPr>
          <p:nvPr/>
        </p:nvSpPr>
        <p:spPr bwMode="auto">
          <a:xfrm>
            <a:off x="0" y="4506021"/>
            <a:ext cx="10502900" cy="1224118"/>
          </a:xfrm>
          <a:prstGeom prst="rect">
            <a:avLst/>
          </a:prstGeom>
          <a:noFill/>
          <a:ln w="9525" algn="ctr">
            <a:noFill/>
            <a:miter lim="800000"/>
          </a:ln>
        </p:spPr>
        <p:txBody>
          <a:bodyPr>
            <a:spAutoFit/>
          </a:bodyPr>
          <a:lstStyle/>
          <a:p>
            <a:pPr>
              <a:lnSpc>
                <a:spcPct val="120000"/>
              </a:lnSpc>
            </a:pPr>
            <a:r>
              <a:rPr kumimoji="1" lang="zh-CN" altLang="en-US" sz="3200" b="1" dirty="0">
                <a:latin typeface="+mn-ea"/>
              </a:rPr>
              <a:t>        </a:t>
            </a:r>
            <a:r>
              <a:rPr kumimoji="1" lang="en-US" altLang="zh-CN" sz="3200" b="1" dirty="0">
                <a:latin typeface="+mn-ea"/>
              </a:rPr>
              <a:t>ABO</a:t>
            </a:r>
            <a:r>
              <a:rPr kumimoji="1" lang="zh-CN" altLang="en-US" sz="3200" b="1" dirty="0">
                <a:latin typeface="+mn-ea"/>
              </a:rPr>
              <a:t>血型是根据红细胞膜上存在的凝集原</a:t>
            </a:r>
            <a:r>
              <a:rPr kumimoji="1" lang="en-US" altLang="zh-CN" sz="3200" b="1" dirty="0">
                <a:latin typeface="+mn-ea"/>
              </a:rPr>
              <a:t>A</a:t>
            </a:r>
            <a:r>
              <a:rPr kumimoji="1" lang="zh-CN" altLang="en-US" sz="3200" b="1" dirty="0">
                <a:latin typeface="+mn-ea"/>
              </a:rPr>
              <a:t>与凝集原</a:t>
            </a:r>
            <a:r>
              <a:rPr kumimoji="1" lang="en-US" altLang="zh-CN" sz="3200" b="1" dirty="0">
                <a:latin typeface="+mn-ea"/>
              </a:rPr>
              <a:t>B</a:t>
            </a:r>
            <a:r>
              <a:rPr kumimoji="1" lang="zh-CN" altLang="en-US" sz="3200" b="1" dirty="0">
                <a:latin typeface="+mn-ea"/>
              </a:rPr>
              <a:t>的情况而将血液分成</a:t>
            </a:r>
            <a:r>
              <a:rPr kumimoji="1" lang="en-US" altLang="zh-CN" sz="3200" b="1" dirty="0">
                <a:latin typeface="+mn-ea"/>
              </a:rPr>
              <a:t>4</a:t>
            </a:r>
            <a:r>
              <a:rPr kumimoji="1" lang="zh-CN" altLang="en-US" sz="3200" b="1" dirty="0">
                <a:latin typeface="+mn-ea"/>
              </a:rPr>
              <a:t>型</a:t>
            </a:r>
          </a:p>
        </p:txBody>
      </p:sp>
      <p:sp>
        <p:nvSpPr>
          <p:cNvPr id="80905" name="Rectangle 10">
            <a:hlinkClick r:id="rId2" action="ppaction://hlinksldjump"/>
          </p:cNvPr>
          <p:cNvSpPr>
            <a:spLocks noChangeArrowheads="1"/>
          </p:cNvSpPr>
          <p:nvPr/>
        </p:nvSpPr>
        <p:spPr bwMode="auto">
          <a:xfrm>
            <a:off x="6001724" y="5607012"/>
            <a:ext cx="1056217" cy="404812"/>
          </a:xfrm>
          <a:prstGeom prst="rect">
            <a:avLst/>
          </a:prstGeom>
          <a:noFill/>
          <a:ln w="9525">
            <a:noFill/>
            <a:miter lim="800000"/>
          </a:ln>
        </p:spPr>
        <p:txBody>
          <a:bodyPr wrap="none" anchor="ctr"/>
          <a:lstStyle/>
          <a:p>
            <a:endParaRPr lang="zh-CN" altLang="en-US" sz="3200">
              <a:latin typeface="+mn-ea"/>
            </a:endParaRPr>
          </a:p>
        </p:txBody>
      </p: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p:txBody>
          <a:bodyPr/>
          <a:lstStyle/>
          <a:p>
            <a:endParaRPr lang="zh-CN" altLang="en-US"/>
          </a:p>
        </p:txBody>
      </p:sp>
      <p:pic>
        <p:nvPicPr>
          <p:cNvPr id="82947" name="Picture 3" descr="f21-7a_abo_blood_types_c"/>
          <p:cNvPicPr>
            <a:picLocks noChangeAspect="1" noChangeArrowheads="1"/>
          </p:cNvPicPr>
          <p:nvPr/>
        </p:nvPicPr>
        <p:blipFill>
          <a:blip r:embed="rId3" cstate="print"/>
          <a:srcRect/>
          <a:stretch>
            <a:fillRect/>
          </a:stretch>
        </p:blipFill>
        <p:spPr bwMode="auto">
          <a:xfrm>
            <a:off x="0" y="880021"/>
            <a:ext cx="12192000" cy="6435725"/>
          </a:xfrm>
          <a:prstGeom prst="rect">
            <a:avLst/>
          </a:prstGeom>
          <a:noFill/>
          <a:ln w="9525">
            <a:noFill/>
            <a:miter lim="800000"/>
            <a:headEnd/>
            <a:tailEnd/>
          </a:ln>
        </p:spPr>
      </p:pic>
      <p:sp>
        <p:nvSpPr>
          <p:cNvPr id="82948" name="Rectangle 4"/>
          <p:cNvSpPr>
            <a:spLocks noGrp="1" noChangeArrowheads="1"/>
          </p:cNvSpPr>
          <p:nvPr>
            <p:ph type="title"/>
          </p:nvPr>
        </p:nvSpPr>
        <p:spPr>
          <a:xfrm>
            <a:off x="0" y="0"/>
            <a:ext cx="12192000" cy="908050"/>
          </a:xfrm>
          <a:solidFill>
            <a:schemeClr val="bg1"/>
          </a:solidFill>
        </p:spPr>
        <p:txBody>
          <a:bodyPr/>
          <a:lstStyle/>
          <a:p>
            <a:r>
              <a:rPr lang="zh-CN" altLang="en-US" b="1" dirty="0">
                <a:latin typeface="+mn-ea"/>
                <a:ea typeface="+mn-ea"/>
              </a:rPr>
              <a:t>（一）</a:t>
            </a:r>
            <a:r>
              <a:rPr lang="en-US" altLang="zh-CN" b="1" dirty="0">
                <a:latin typeface="+mn-ea"/>
                <a:ea typeface="+mn-ea"/>
              </a:rPr>
              <a:t>ABO</a:t>
            </a:r>
            <a:r>
              <a:rPr lang="zh-CN" altLang="en-US" b="1" dirty="0">
                <a:latin typeface="+mn-ea"/>
                <a:ea typeface="+mn-ea"/>
              </a:rPr>
              <a:t>血型系统</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364776" y="218365"/>
            <a:ext cx="11018292" cy="765175"/>
          </a:xfrm>
        </p:spPr>
        <p:txBody>
          <a:bodyPr anchor="t">
            <a:normAutofit/>
          </a:bodyPr>
          <a:lstStyle/>
          <a:p>
            <a:pPr eaLnBrk="1" hangingPunct="1"/>
            <a:r>
              <a:rPr lang="zh-CN" altLang="en-US" sz="3600" b="1" dirty="0">
                <a:solidFill>
                  <a:srgbClr val="CC0000"/>
                </a:solidFill>
                <a:latin typeface="+mn-ea"/>
                <a:ea typeface="+mn-ea"/>
              </a:rPr>
              <a:t>血型</a:t>
            </a:r>
            <a:r>
              <a:rPr lang="zh-CN" altLang="en-US" sz="3600" b="1" dirty="0">
                <a:solidFill>
                  <a:schemeClr val="tx1"/>
                </a:solidFill>
                <a:latin typeface="+mn-ea"/>
                <a:ea typeface="+mn-ea"/>
              </a:rPr>
              <a:t> </a:t>
            </a:r>
            <a:r>
              <a:rPr lang="en-US" altLang="zh-CN" sz="3600" b="1" dirty="0">
                <a:solidFill>
                  <a:schemeClr val="tx1"/>
                </a:solidFill>
                <a:latin typeface="+mn-ea"/>
                <a:ea typeface="+mn-ea"/>
              </a:rPr>
              <a:t>: </a:t>
            </a:r>
            <a:r>
              <a:rPr lang="zh-CN" altLang="en-US" sz="3600" b="1" dirty="0">
                <a:latin typeface="+mn-ea"/>
                <a:ea typeface="+mn-ea"/>
              </a:rPr>
              <a:t>红细胞上特异性抗原类型</a:t>
            </a:r>
            <a:r>
              <a:rPr lang="zh-CN" altLang="en-US" sz="3600" dirty="0">
                <a:latin typeface="+mn-ea"/>
                <a:ea typeface="+mn-ea"/>
              </a:rPr>
              <a:t> </a:t>
            </a:r>
          </a:p>
        </p:txBody>
      </p:sp>
      <p:sp>
        <p:nvSpPr>
          <p:cNvPr id="81923" name="Rectangle 3"/>
          <p:cNvSpPr>
            <a:spLocks noChangeArrowheads="1"/>
          </p:cNvSpPr>
          <p:nvPr/>
        </p:nvSpPr>
        <p:spPr bwMode="auto">
          <a:xfrm>
            <a:off x="4464051" y="1012309"/>
            <a:ext cx="184731" cy="369332"/>
          </a:xfrm>
          <a:prstGeom prst="rect">
            <a:avLst/>
          </a:prstGeom>
          <a:noFill/>
          <a:ln w="9525">
            <a:noFill/>
            <a:miter lim="800000"/>
          </a:ln>
        </p:spPr>
        <p:txBody>
          <a:bodyPr wrap="none" anchor="ctr">
            <a:spAutoFit/>
          </a:bodyPr>
          <a:lstStyle/>
          <a:p>
            <a:endParaRPr lang="zh-CN" altLang="en-US"/>
          </a:p>
        </p:txBody>
      </p:sp>
      <p:pic>
        <p:nvPicPr>
          <p:cNvPr id="81924" name="Picture 4" descr="landsteiner肖像-血型发现者-1930年Nobel%20Prize"/>
          <p:cNvPicPr>
            <a:picLocks noChangeAspect="1" noChangeArrowheads="1"/>
          </p:cNvPicPr>
          <p:nvPr/>
        </p:nvPicPr>
        <p:blipFill>
          <a:blip r:embed="rId2" cstate="print"/>
          <a:srcRect/>
          <a:stretch>
            <a:fillRect/>
          </a:stretch>
        </p:blipFill>
        <p:spPr bwMode="auto">
          <a:xfrm>
            <a:off x="0" y="2022096"/>
            <a:ext cx="2317751" cy="2457450"/>
          </a:xfrm>
          <a:prstGeom prst="rect">
            <a:avLst/>
          </a:prstGeom>
          <a:noFill/>
          <a:ln w="9525">
            <a:noFill/>
            <a:miter lim="800000"/>
            <a:headEnd/>
            <a:tailEnd/>
          </a:ln>
        </p:spPr>
      </p:pic>
      <p:sp>
        <p:nvSpPr>
          <p:cNvPr id="81925" name="Rectangle 6"/>
          <p:cNvSpPr>
            <a:spLocks noChangeArrowheads="1"/>
          </p:cNvSpPr>
          <p:nvPr/>
        </p:nvSpPr>
        <p:spPr bwMode="auto">
          <a:xfrm>
            <a:off x="1555844" y="1002120"/>
            <a:ext cx="9362365" cy="1015663"/>
          </a:xfrm>
          <a:prstGeom prst="rect">
            <a:avLst/>
          </a:prstGeom>
          <a:noFill/>
          <a:ln w="9525">
            <a:noFill/>
            <a:miter lim="800000"/>
          </a:ln>
        </p:spPr>
        <p:txBody>
          <a:bodyPr wrap="square" anchor="ctr">
            <a:spAutoFit/>
          </a:bodyPr>
          <a:lstStyle/>
          <a:p>
            <a:r>
              <a:rPr lang="en-US" altLang="zh-CN" sz="3000" b="1" dirty="0">
                <a:latin typeface="Times New Roman" panose="02020603050405020304" pitchFamily="18" charset="0"/>
                <a:cs typeface="Times New Roman" panose="02020603050405020304" pitchFamily="18" charset="0"/>
              </a:rPr>
              <a:t>The Nobel Prize in Physiology or Medicine 1930</a:t>
            </a:r>
            <a:endParaRPr lang="en-US" altLang="zh-CN" sz="3000" b="1" dirty="0">
              <a:solidFill>
                <a:srgbClr val="0000FF"/>
              </a:solidFill>
              <a:latin typeface="Times New Roman" panose="02020603050405020304" pitchFamily="18" charset="0"/>
              <a:cs typeface="Times New Roman" panose="02020603050405020304" pitchFamily="18" charset="0"/>
            </a:endParaRPr>
          </a:p>
          <a:p>
            <a:pPr algn="ctr"/>
            <a:r>
              <a:rPr lang="en-US" altLang="zh-CN" sz="3000" b="1" dirty="0">
                <a:solidFill>
                  <a:srgbClr val="FF0000"/>
                </a:solidFill>
                <a:latin typeface="Times New Roman" panose="02020603050405020304" pitchFamily="18" charset="0"/>
                <a:cs typeface="Times New Roman" panose="02020603050405020304" pitchFamily="18" charset="0"/>
              </a:rPr>
              <a:t>“for his discovery of human blood groups”</a:t>
            </a:r>
          </a:p>
        </p:txBody>
      </p:sp>
      <p:graphicFrame>
        <p:nvGraphicFramePr>
          <p:cNvPr id="115719" name="Group 7"/>
          <p:cNvGraphicFramePr>
            <a:graphicFrameLocks noGrp="1"/>
          </p:cNvGraphicFramePr>
          <p:nvPr>
            <p:ph sz="half" idx="2"/>
          </p:nvPr>
        </p:nvGraphicFramePr>
        <p:xfrm>
          <a:off x="0" y="4508498"/>
          <a:ext cx="3407833" cy="2349502"/>
        </p:xfrm>
        <a:graphic>
          <a:graphicData uri="http://schemas.openxmlformats.org/drawingml/2006/table">
            <a:tbl>
              <a:tblPr/>
              <a:tblGrid>
                <a:gridCol w="3407833">
                  <a:extLst>
                    <a:ext uri="{9D8B030D-6E8A-4147-A177-3AD203B41FA5}">
                      <a16:colId xmlns:a16="http://schemas.microsoft.com/office/drawing/2014/main" val="20000"/>
                    </a:ext>
                  </a:extLst>
                </a:gridCol>
              </a:tblGrid>
              <a:tr h="427038">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anose="05000000000000000000" pitchFamily="2" charset="2"/>
                        <a:buNone/>
                      </a:pPr>
                      <a:r>
                        <a:rPr kumimoji="0" lang="en-US" alt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Karl Landsteiner</a:t>
                      </a:r>
                      <a:endParaRPr kumimoji="0" lang="en-US" alt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27038">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anose="05000000000000000000" pitchFamily="2" charset="2"/>
                        <a:buNone/>
                      </a:pPr>
                      <a:r>
                        <a:rPr kumimoji="0" lang="en-US" alt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Austria</a:t>
                      </a:r>
                    </a:p>
                  </a:txBody>
                  <a:tcPr marL="121920" marR="121920"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068388">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anose="05000000000000000000" pitchFamily="2" charset="2"/>
                        <a:buNone/>
                      </a:pPr>
                      <a:r>
                        <a:rPr kumimoji="0" lang="en-US" alt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Rockefeller Institute for Medical Research </a:t>
                      </a:r>
                      <a:br>
                        <a:rPr kumimoji="0" lang="en-US" alt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br>
                      <a:r>
                        <a:rPr kumimoji="0" lang="en-US" alt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New York, NY, USA</a:t>
                      </a:r>
                    </a:p>
                  </a:txBody>
                  <a:tcPr marL="121920" marR="121920"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27038">
                <a:tc>
                  <a:txBody>
                    <a:bodyPr/>
                    <a:lstStyle/>
                    <a:p>
                      <a:pPr marL="0" marR="0" lvl="0" indent="0" algn="l" defTabSz="914400" rtl="0" eaLnBrk="1" fontAlgn="base" latinLnBrk="0" hangingPunct="1">
                        <a:lnSpc>
                          <a:spcPct val="100000"/>
                        </a:lnSpc>
                        <a:spcBef>
                          <a:spcPct val="0"/>
                        </a:spcBef>
                        <a:spcAft>
                          <a:spcPct val="0"/>
                        </a:spcAft>
                        <a:buClr>
                          <a:schemeClr val="folHlink"/>
                        </a:buClr>
                        <a:buSzPct val="90000"/>
                        <a:buFont typeface="Wingdings" panose="05000000000000000000" pitchFamily="2" charset="2"/>
                        <a:buNone/>
                      </a:pPr>
                      <a:r>
                        <a:rPr kumimoji="0" lang="en-US" altLang="zh-CN"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1868-1943</a:t>
                      </a:r>
                    </a:p>
                  </a:txBody>
                  <a:tcPr marL="121920" marR="121920"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1931" name="Rectangle 16"/>
          <p:cNvSpPr>
            <a:spLocks noChangeArrowheads="1"/>
          </p:cNvSpPr>
          <p:nvPr/>
        </p:nvSpPr>
        <p:spPr bwMode="auto">
          <a:xfrm>
            <a:off x="2310391" y="2025420"/>
            <a:ext cx="8089204" cy="2800767"/>
          </a:xfrm>
          <a:prstGeom prst="rect">
            <a:avLst/>
          </a:prstGeom>
          <a:noFill/>
          <a:ln w="9525">
            <a:noFill/>
            <a:miter lim="800000"/>
          </a:ln>
        </p:spPr>
        <p:txBody>
          <a:bodyPr wrap="square" anchor="ctr">
            <a:spAutoFit/>
          </a:bodyPr>
          <a:lstStyle/>
          <a:p>
            <a:r>
              <a:rPr lang="en-US" altLang="zh-CN" sz="1600" b="1" dirty="0"/>
              <a:t>Karl Landsteiner was born in Vienna on June 14, 1868. His father, Leopold Landsteiner, a doctor of law, was a well-known journalist and newspaper publisher, who died when Karl was six years old. Karl was brought up by his mother, Fanny Hess, to whom he was so devoted that a death mask of her hung on his wall until he died. After leaving school, Landsteiner studied medicine at the </a:t>
            </a:r>
            <a:r>
              <a:rPr lang="en-US" altLang="zh-CN" sz="1600" b="1" dirty="0" err="1">
                <a:solidFill>
                  <a:srgbClr val="CC0000"/>
                </a:solidFill>
              </a:rPr>
              <a:t>Univerisity</a:t>
            </a:r>
            <a:r>
              <a:rPr lang="en-US" altLang="zh-CN" sz="1600" b="1" dirty="0">
                <a:solidFill>
                  <a:srgbClr val="CC0000"/>
                </a:solidFill>
              </a:rPr>
              <a:t> of Vienna</a:t>
            </a:r>
            <a:r>
              <a:rPr lang="en-US" altLang="zh-CN" sz="1600" b="1" dirty="0"/>
              <a:t>, graduating in 1891. Even while he was a student he had begun to do biochemical research and in 1891 he published a paper on the influence of diet on the composition of blood ash. To gain further knowledge of chemistry he spent the next five years in the laboratories of </a:t>
            </a:r>
            <a:r>
              <a:rPr lang="en-US" altLang="zh-CN" sz="1600" b="1" dirty="0" err="1"/>
              <a:t>Hantzsch</a:t>
            </a:r>
            <a:r>
              <a:rPr lang="en-US" altLang="zh-CN" sz="1600" b="1" dirty="0"/>
              <a:t> at Zurich, </a:t>
            </a:r>
            <a:r>
              <a:rPr lang="en-US" altLang="zh-CN" sz="1600" b="1" dirty="0">
                <a:hlinkClick r:id="rId3"/>
              </a:rPr>
              <a:t>Emil Fischer</a:t>
            </a:r>
            <a:r>
              <a:rPr lang="en-US" altLang="zh-CN" sz="1600" b="1" dirty="0"/>
              <a:t> at Wurzburg, and E. Bamberger at Munich.</a:t>
            </a:r>
            <a:br>
              <a:rPr lang="en-US" altLang="zh-CN" sz="1600" b="1" dirty="0"/>
            </a:br>
            <a:endParaRPr lang="en-US" altLang="zh-CN" sz="16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a:xfrm>
            <a:off x="1310185" y="1"/>
            <a:ext cx="10210302" cy="1028699"/>
          </a:xfrm>
        </p:spPr>
        <p:txBody>
          <a:bodyPr/>
          <a:lstStyle/>
          <a:p>
            <a:r>
              <a:rPr lang="en-US" altLang="zh-CN" dirty="0"/>
              <a:t>1.ABO</a:t>
            </a:r>
            <a:r>
              <a:rPr lang="zh-CN" altLang="en-US" dirty="0"/>
              <a:t>血型的分型</a:t>
            </a:r>
          </a:p>
        </p:txBody>
      </p:sp>
      <p:pic>
        <p:nvPicPr>
          <p:cNvPr id="83971" name="内容占位符 3" descr="未命名4.jpg"/>
          <p:cNvPicPr>
            <a:picLocks noGrp="1" noChangeAspect="1"/>
          </p:cNvPicPr>
          <p:nvPr>
            <p:ph idx="1"/>
          </p:nvPr>
        </p:nvPicPr>
        <p:blipFill>
          <a:blip r:embed="rId2" cstate="print"/>
          <a:srcRect/>
          <a:stretch>
            <a:fillRect/>
          </a:stretch>
        </p:blipFill>
        <p:spPr>
          <a:xfrm>
            <a:off x="0" y="1371600"/>
            <a:ext cx="12192000" cy="5486400"/>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p:txBody>
          <a:bodyPr/>
          <a:lstStyle/>
          <a:p>
            <a:r>
              <a:rPr lang="en-US" altLang="zh-CN"/>
              <a:t>ABO</a:t>
            </a:r>
            <a:r>
              <a:rPr lang="zh-CN" altLang="en-US"/>
              <a:t>原型的亚型分类</a:t>
            </a:r>
          </a:p>
        </p:txBody>
      </p:sp>
      <p:pic>
        <p:nvPicPr>
          <p:cNvPr id="86019" name="内容占位符 3" descr="未命名.jpg"/>
          <p:cNvPicPr>
            <a:picLocks noGrp="1" noChangeAspect="1"/>
          </p:cNvPicPr>
          <p:nvPr>
            <p:ph idx="1"/>
          </p:nvPr>
        </p:nvPicPr>
        <p:blipFill>
          <a:blip r:embed="rId2" cstate="print"/>
          <a:srcRect/>
          <a:stretch>
            <a:fillRect/>
          </a:stretch>
        </p:blipFill>
        <p:spPr>
          <a:xfrm>
            <a:off x="0" y="1447800"/>
            <a:ext cx="12192000" cy="5410200"/>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p:cNvSpPr>
            <a:spLocks noGrp="1"/>
          </p:cNvSpPr>
          <p:nvPr>
            <p:ph type="title"/>
          </p:nvPr>
        </p:nvSpPr>
        <p:spPr>
          <a:xfrm>
            <a:off x="1201003" y="1"/>
            <a:ext cx="10319484" cy="1028699"/>
          </a:xfrm>
        </p:spPr>
        <p:txBody>
          <a:bodyPr/>
          <a:lstStyle/>
          <a:p>
            <a:r>
              <a:rPr lang="en-US" altLang="zh-CN" dirty="0"/>
              <a:t>2.ABO</a:t>
            </a:r>
            <a:r>
              <a:rPr lang="zh-CN" altLang="en-US" dirty="0"/>
              <a:t>血型系统的免疫反应</a:t>
            </a:r>
          </a:p>
        </p:txBody>
      </p:sp>
      <p:sp>
        <p:nvSpPr>
          <p:cNvPr id="84995" name="内容占位符 2"/>
          <p:cNvSpPr>
            <a:spLocks noGrp="1"/>
          </p:cNvSpPr>
          <p:nvPr>
            <p:ph idx="1"/>
          </p:nvPr>
        </p:nvSpPr>
        <p:spPr/>
        <p:txBody>
          <a:bodyPr>
            <a:noAutofit/>
          </a:bodyPr>
          <a:lstStyle/>
          <a:p>
            <a:r>
              <a:rPr lang="en-US" altLang="zh-CN" sz="3200" b="1" dirty="0">
                <a:latin typeface="+mn-ea"/>
              </a:rPr>
              <a:t>A</a:t>
            </a:r>
            <a:r>
              <a:rPr lang="zh-CN" altLang="en-US" sz="3200" b="1" dirty="0">
                <a:latin typeface="+mn-ea"/>
              </a:rPr>
              <a:t>抗原和</a:t>
            </a:r>
            <a:r>
              <a:rPr lang="en-US" altLang="zh-CN" sz="3200" b="1" dirty="0">
                <a:latin typeface="+mn-ea"/>
              </a:rPr>
              <a:t>B</a:t>
            </a:r>
            <a:r>
              <a:rPr lang="zh-CN" altLang="en-US" sz="3200" b="1" dirty="0">
                <a:latin typeface="+mn-ea"/>
              </a:rPr>
              <a:t>抗原的特异性取决定细胞膜上这些糖链的组成和连接顺序。</a:t>
            </a:r>
            <a:endParaRPr lang="en-US" altLang="zh-CN" sz="3200" b="1" dirty="0">
              <a:latin typeface="+mn-ea"/>
            </a:endParaRPr>
          </a:p>
          <a:p>
            <a:r>
              <a:rPr lang="en-US" altLang="zh-CN" sz="3200" b="1" dirty="0">
                <a:latin typeface="+mn-ea"/>
              </a:rPr>
              <a:t>ABO</a:t>
            </a:r>
            <a:r>
              <a:rPr lang="zh-CN" altLang="en-US" sz="3200" b="1" dirty="0">
                <a:latin typeface="+mn-ea"/>
              </a:rPr>
              <a:t>血型系统存在的是天然的抗体，可在人出生后</a:t>
            </a:r>
            <a:r>
              <a:rPr lang="en-US" altLang="zh-CN" sz="3200" b="1" dirty="0">
                <a:latin typeface="+mn-ea"/>
              </a:rPr>
              <a:t>2-8</a:t>
            </a:r>
            <a:r>
              <a:rPr lang="zh-CN" altLang="en-US" sz="3200" b="1" dirty="0">
                <a:latin typeface="+mn-ea"/>
              </a:rPr>
              <a:t>个月后出现在血液当中。</a:t>
            </a:r>
            <a:endParaRPr lang="en-US" altLang="zh-CN" sz="3200" b="1" dirty="0">
              <a:latin typeface="+mn-ea"/>
            </a:endParaRPr>
          </a:p>
          <a:p>
            <a:r>
              <a:rPr lang="zh-CN" altLang="en-US" sz="3200" b="1" dirty="0">
                <a:latin typeface="+mn-ea"/>
              </a:rPr>
              <a:t>这些抗体多属于</a:t>
            </a:r>
            <a:r>
              <a:rPr lang="en-US" altLang="zh-CN" sz="3200" b="1" dirty="0" err="1">
                <a:latin typeface="+mn-ea"/>
              </a:rPr>
              <a:t>IgM</a:t>
            </a:r>
            <a:r>
              <a:rPr lang="en-US" altLang="zh-CN" sz="3200" b="1" dirty="0">
                <a:latin typeface="+mn-ea"/>
              </a:rPr>
              <a:t>，</a:t>
            </a:r>
            <a:r>
              <a:rPr lang="zh-CN" altLang="en-US" sz="3200" b="1" dirty="0">
                <a:latin typeface="+mn-ea"/>
              </a:rPr>
              <a:t>分子量大，不能通过胎盘。</a:t>
            </a:r>
            <a:endParaRPr lang="en-US" altLang="zh-CN" sz="3200" b="1" dirty="0">
              <a:latin typeface="+mn-ea"/>
            </a:endParaRPr>
          </a:p>
          <a:p>
            <a:endParaRPr lang="zh-CN" altLang="en-US" sz="3200" b="1" dirty="0">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88705" y="378726"/>
            <a:ext cx="10261600" cy="608013"/>
          </a:xfrm>
        </p:spPr>
        <p:txBody>
          <a:bodyPr anchor="t"/>
          <a:lstStyle/>
          <a:p>
            <a:pPr eaLnBrk="1" hangingPunct="1"/>
            <a:r>
              <a:rPr lang="en-US" altLang="zh-CN" sz="2800" b="1" dirty="0">
                <a:solidFill>
                  <a:schemeClr val="tx1"/>
                </a:solidFill>
                <a:latin typeface="+mn-ea"/>
                <a:ea typeface="+mn-ea"/>
              </a:rPr>
              <a:t>(</a:t>
            </a:r>
            <a:r>
              <a:rPr lang="zh-CN" altLang="en-US" sz="2800" b="1" dirty="0">
                <a:solidFill>
                  <a:schemeClr val="tx1"/>
                </a:solidFill>
                <a:latin typeface="+mn-ea"/>
                <a:ea typeface="+mn-ea"/>
              </a:rPr>
              <a:t>四</a:t>
            </a:r>
            <a:r>
              <a:rPr lang="en-US" altLang="zh-CN" sz="2800" b="1" dirty="0">
                <a:solidFill>
                  <a:schemeClr val="tx1"/>
                </a:solidFill>
                <a:latin typeface="+mn-ea"/>
                <a:ea typeface="+mn-ea"/>
              </a:rPr>
              <a:t>)</a:t>
            </a:r>
            <a:r>
              <a:rPr lang="zh-CN" altLang="en-US" sz="2800" b="1" dirty="0">
                <a:solidFill>
                  <a:schemeClr val="tx1"/>
                </a:solidFill>
                <a:latin typeface="+mn-ea"/>
                <a:ea typeface="+mn-ea"/>
              </a:rPr>
              <a:t>血浆渗透压</a:t>
            </a:r>
            <a:endParaRPr lang="zh-CN" altLang="en-US" sz="2800" dirty="0">
              <a:solidFill>
                <a:schemeClr val="tx1"/>
              </a:solidFill>
              <a:latin typeface="+mn-ea"/>
              <a:ea typeface="+mn-ea"/>
            </a:endParaRPr>
          </a:p>
        </p:txBody>
      </p:sp>
      <p:sp>
        <p:nvSpPr>
          <p:cNvPr id="19459" name="Rectangle 3"/>
          <p:cNvSpPr>
            <a:spLocks noGrp="1" noChangeArrowheads="1"/>
          </p:cNvSpPr>
          <p:nvPr>
            <p:ph type="body" idx="1"/>
          </p:nvPr>
        </p:nvSpPr>
        <p:spPr>
          <a:xfrm>
            <a:off x="501935" y="1406620"/>
            <a:ext cx="11379200" cy="5788025"/>
          </a:xfrm>
        </p:spPr>
        <p:txBody>
          <a:bodyPr>
            <a:normAutofit fontScale="85000" lnSpcReduction="20000"/>
          </a:bodyPr>
          <a:lstStyle/>
          <a:p>
            <a:pPr eaLnBrk="1" hangingPunct="1">
              <a:buFont typeface="Wingdings" panose="05000000000000000000" pitchFamily="2" charset="2"/>
              <a:buNone/>
            </a:pPr>
            <a:r>
              <a:rPr lang="en-US" altLang="zh-CN" b="1" dirty="0">
                <a:latin typeface="华文中宋" panose="02010600040101010101" pitchFamily="2" charset="-122"/>
                <a:ea typeface="华文中宋" panose="02010600040101010101" pitchFamily="2" charset="-122"/>
              </a:rPr>
              <a:t> </a:t>
            </a:r>
            <a:r>
              <a:rPr lang="en-US" altLang="zh-CN" sz="3800" b="1" dirty="0">
                <a:latin typeface="+mn-ea"/>
              </a:rPr>
              <a:t>⑴ </a:t>
            </a:r>
            <a:r>
              <a:rPr lang="zh-CN" altLang="en-US" sz="3800" b="1" dirty="0">
                <a:latin typeface="+mn-ea"/>
              </a:rPr>
              <a:t>渗透现象 </a:t>
            </a:r>
          </a:p>
          <a:p>
            <a:pPr eaLnBrk="1" hangingPunct="1">
              <a:spcBef>
                <a:spcPct val="0"/>
              </a:spcBef>
              <a:buFont typeface="Wingdings" panose="05000000000000000000" pitchFamily="2" charset="2"/>
              <a:buNone/>
            </a:pPr>
            <a:r>
              <a:rPr lang="zh-CN" altLang="en-US" b="1" dirty="0">
                <a:latin typeface="华文中宋" panose="02010600040101010101" pitchFamily="2" charset="-122"/>
                <a:ea typeface="华文中宋" panose="02010600040101010101" pitchFamily="2" charset="-122"/>
              </a:rPr>
              <a:t> </a:t>
            </a:r>
          </a:p>
          <a:p>
            <a:pPr eaLnBrk="1" hangingPunct="1">
              <a:spcBef>
                <a:spcPct val="0"/>
              </a:spcBef>
              <a:buFont typeface="Wingdings" panose="05000000000000000000" pitchFamily="2" charset="2"/>
              <a:buNone/>
            </a:pPr>
            <a:endParaRPr lang="zh-CN" altLang="en-US" b="1" dirty="0">
              <a:latin typeface="华文中宋" panose="02010600040101010101" pitchFamily="2" charset="-122"/>
              <a:ea typeface="华文中宋" panose="02010600040101010101" pitchFamily="2" charset="-122"/>
            </a:endParaRPr>
          </a:p>
          <a:p>
            <a:pPr eaLnBrk="1" hangingPunct="1">
              <a:spcBef>
                <a:spcPct val="0"/>
              </a:spcBef>
              <a:buFont typeface="Wingdings" panose="05000000000000000000" pitchFamily="2" charset="2"/>
              <a:buNone/>
            </a:pPr>
            <a:endParaRPr lang="zh-CN" altLang="en-US" b="1" dirty="0">
              <a:latin typeface="华文中宋" panose="02010600040101010101" pitchFamily="2" charset="-122"/>
              <a:ea typeface="华文中宋" panose="02010600040101010101" pitchFamily="2" charset="-122"/>
            </a:endParaRPr>
          </a:p>
          <a:p>
            <a:pPr eaLnBrk="1" hangingPunct="1">
              <a:spcBef>
                <a:spcPct val="0"/>
              </a:spcBef>
              <a:buFont typeface="Wingdings" panose="05000000000000000000" pitchFamily="2" charset="2"/>
              <a:buNone/>
            </a:pPr>
            <a:endParaRPr lang="zh-CN" altLang="en-US" b="1" dirty="0">
              <a:latin typeface="华文中宋" panose="02010600040101010101" pitchFamily="2" charset="-122"/>
              <a:ea typeface="华文中宋" panose="02010600040101010101" pitchFamily="2" charset="-122"/>
            </a:endParaRPr>
          </a:p>
          <a:p>
            <a:pPr eaLnBrk="1" hangingPunct="1">
              <a:spcBef>
                <a:spcPct val="0"/>
              </a:spcBef>
              <a:buFont typeface="Wingdings" panose="05000000000000000000" pitchFamily="2" charset="2"/>
              <a:buNone/>
            </a:pPr>
            <a:endParaRPr lang="zh-CN" altLang="en-US" b="1" dirty="0">
              <a:latin typeface="华文中宋" panose="02010600040101010101" pitchFamily="2" charset="-122"/>
              <a:ea typeface="华文中宋" panose="02010600040101010101" pitchFamily="2" charset="-122"/>
            </a:endParaRPr>
          </a:p>
          <a:p>
            <a:pPr eaLnBrk="1" hangingPunct="1">
              <a:spcBef>
                <a:spcPct val="0"/>
              </a:spcBef>
              <a:buFont typeface="Wingdings" panose="05000000000000000000" pitchFamily="2" charset="2"/>
              <a:buNone/>
            </a:pPr>
            <a:endParaRPr lang="zh-CN" altLang="en-US" b="1" dirty="0">
              <a:latin typeface="华文中宋" panose="02010600040101010101" pitchFamily="2" charset="-122"/>
              <a:ea typeface="华文中宋" panose="02010600040101010101" pitchFamily="2" charset="-122"/>
            </a:endParaRPr>
          </a:p>
          <a:p>
            <a:pPr eaLnBrk="1" hangingPunct="1">
              <a:spcBef>
                <a:spcPct val="0"/>
              </a:spcBef>
              <a:buFont typeface="Wingdings" panose="05000000000000000000" pitchFamily="2" charset="2"/>
              <a:buNone/>
            </a:pPr>
            <a:endParaRPr lang="zh-CN" altLang="en-US" b="1" dirty="0">
              <a:latin typeface="华文中宋" panose="02010600040101010101" pitchFamily="2" charset="-122"/>
              <a:ea typeface="华文中宋" panose="02010600040101010101" pitchFamily="2" charset="-122"/>
            </a:endParaRPr>
          </a:p>
          <a:p>
            <a:pPr eaLnBrk="1" hangingPunct="1">
              <a:spcBef>
                <a:spcPct val="0"/>
              </a:spcBef>
              <a:buFont typeface="Wingdings" panose="05000000000000000000" pitchFamily="2" charset="2"/>
              <a:buNone/>
            </a:pPr>
            <a:r>
              <a:rPr lang="zh-CN" altLang="en-US" b="1" dirty="0">
                <a:latin typeface="华文中宋" panose="02010600040101010101" pitchFamily="2" charset="-122"/>
                <a:ea typeface="华文中宋" panose="02010600040101010101" pitchFamily="2" charset="-122"/>
              </a:rPr>
              <a:t> </a:t>
            </a:r>
            <a:endParaRPr lang="zh-CN" altLang="en-US" sz="2400" b="1" dirty="0">
              <a:latin typeface="华文中宋" panose="02010600040101010101" pitchFamily="2" charset="-122"/>
              <a:ea typeface="华文中宋" panose="02010600040101010101" pitchFamily="2" charset="-122"/>
            </a:endParaRPr>
          </a:p>
        </p:txBody>
      </p:sp>
      <p:pic>
        <p:nvPicPr>
          <p:cNvPr id="19460" name="Picture 4" descr="渗透"/>
          <p:cNvPicPr>
            <a:picLocks noChangeAspect="1" noChangeArrowheads="1"/>
          </p:cNvPicPr>
          <p:nvPr/>
        </p:nvPicPr>
        <p:blipFill>
          <a:blip r:embed="rId3" cstate="print"/>
          <a:srcRect/>
          <a:stretch>
            <a:fillRect/>
          </a:stretch>
        </p:blipFill>
        <p:spPr bwMode="auto">
          <a:xfrm>
            <a:off x="406400" y="2402006"/>
            <a:ext cx="5283200" cy="4455994"/>
          </a:xfrm>
          <a:prstGeom prst="rect">
            <a:avLst/>
          </a:prstGeom>
          <a:noFill/>
          <a:ln w="9525">
            <a:noFill/>
            <a:miter lim="800000"/>
            <a:headEnd/>
            <a:tailEnd/>
          </a:ln>
        </p:spPr>
      </p:pic>
      <p:pic>
        <p:nvPicPr>
          <p:cNvPr id="19461" name="Picture 5" descr="osmoticsetup"/>
          <p:cNvPicPr>
            <a:picLocks noChangeAspect="1" noChangeArrowheads="1"/>
          </p:cNvPicPr>
          <p:nvPr/>
        </p:nvPicPr>
        <p:blipFill>
          <a:blip r:embed="rId4" cstate="print"/>
          <a:srcRect/>
          <a:stretch>
            <a:fillRect/>
          </a:stretch>
        </p:blipFill>
        <p:spPr bwMode="auto">
          <a:xfrm>
            <a:off x="6105098" y="2388358"/>
            <a:ext cx="6086902" cy="446964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blood20"/>
          <p:cNvPicPr>
            <a:picLocks noChangeAspect="1" noChangeArrowheads="1"/>
          </p:cNvPicPr>
          <p:nvPr/>
        </p:nvPicPr>
        <p:blipFill>
          <a:blip r:embed="rId2" cstate="print"/>
          <a:srcRect/>
          <a:stretch>
            <a:fillRect/>
          </a:stretch>
        </p:blipFill>
        <p:spPr bwMode="auto">
          <a:xfrm>
            <a:off x="498901" y="1458912"/>
            <a:ext cx="7924800" cy="5399088"/>
          </a:xfrm>
          <a:prstGeom prst="rect">
            <a:avLst/>
          </a:prstGeom>
          <a:noFill/>
          <a:ln w="9525">
            <a:noFill/>
            <a:miter lim="800000"/>
            <a:headEnd/>
            <a:tailEnd/>
          </a:ln>
        </p:spPr>
      </p:pic>
      <p:sp>
        <p:nvSpPr>
          <p:cNvPr id="87043" name="Text Box 3"/>
          <p:cNvSpPr txBox="1">
            <a:spLocks noChangeArrowheads="1"/>
          </p:cNvSpPr>
          <p:nvPr/>
        </p:nvSpPr>
        <p:spPr bwMode="auto">
          <a:xfrm>
            <a:off x="711200" y="381000"/>
            <a:ext cx="4413388" cy="646331"/>
          </a:xfrm>
          <a:prstGeom prst="rect">
            <a:avLst/>
          </a:prstGeom>
          <a:noFill/>
          <a:ln w="9525">
            <a:noFill/>
            <a:miter lim="800000"/>
          </a:ln>
        </p:spPr>
        <p:txBody>
          <a:bodyPr wrap="none">
            <a:spAutoFit/>
          </a:bodyPr>
          <a:lstStyle/>
          <a:p>
            <a:r>
              <a:rPr kumimoji="1" lang="en-US" altLang="zh-CN" sz="3600" b="1" dirty="0">
                <a:latin typeface="+mn-ea"/>
              </a:rPr>
              <a:t>3.ABO</a:t>
            </a:r>
            <a:r>
              <a:rPr kumimoji="1" lang="zh-CN" altLang="en-US" sz="3600" b="1" dirty="0">
                <a:latin typeface="+mn-ea"/>
              </a:rPr>
              <a:t>血型系统鉴定</a:t>
            </a:r>
          </a:p>
        </p:txBody>
      </p:sp>
    </p:spTree>
  </p:cSld>
  <p:clrMapOvr>
    <a:masterClrMapping/>
  </p:clrMapOvr>
  <p:transition spd="slow">
    <p:strips/>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2444751" y="2562225"/>
            <a:ext cx="6824133" cy="1588"/>
          </a:xfrm>
          <a:prstGeom prst="line">
            <a:avLst/>
          </a:prstGeom>
          <a:noFill/>
          <a:ln w="38100">
            <a:solidFill>
              <a:schemeClr val="tx1"/>
            </a:solidFill>
            <a:round/>
          </a:ln>
        </p:spPr>
        <p:txBody>
          <a:bodyPr/>
          <a:lstStyle/>
          <a:p>
            <a:endParaRPr lang="zh-CN" altLang="en-US" sz="3200">
              <a:latin typeface="+mn-ea"/>
            </a:endParaRPr>
          </a:p>
        </p:txBody>
      </p:sp>
      <p:sp>
        <p:nvSpPr>
          <p:cNvPr id="88067" name="Line 3"/>
          <p:cNvSpPr>
            <a:spLocks noChangeShapeType="1"/>
          </p:cNvSpPr>
          <p:nvPr/>
        </p:nvSpPr>
        <p:spPr bwMode="auto">
          <a:xfrm>
            <a:off x="2444751" y="1628775"/>
            <a:ext cx="6824133" cy="1588"/>
          </a:xfrm>
          <a:prstGeom prst="line">
            <a:avLst/>
          </a:prstGeom>
          <a:noFill/>
          <a:ln w="38100">
            <a:solidFill>
              <a:schemeClr val="tx1"/>
            </a:solidFill>
            <a:round/>
          </a:ln>
        </p:spPr>
        <p:txBody>
          <a:bodyPr/>
          <a:lstStyle/>
          <a:p>
            <a:endParaRPr lang="zh-CN" altLang="en-US" sz="3200">
              <a:latin typeface="+mn-ea"/>
            </a:endParaRPr>
          </a:p>
        </p:txBody>
      </p:sp>
      <p:sp>
        <p:nvSpPr>
          <p:cNvPr id="88068" name="Line 4"/>
          <p:cNvSpPr>
            <a:spLocks noChangeShapeType="1"/>
          </p:cNvSpPr>
          <p:nvPr/>
        </p:nvSpPr>
        <p:spPr bwMode="auto">
          <a:xfrm>
            <a:off x="2444751" y="6019800"/>
            <a:ext cx="6824133" cy="1588"/>
          </a:xfrm>
          <a:prstGeom prst="line">
            <a:avLst/>
          </a:prstGeom>
          <a:noFill/>
          <a:ln w="38100">
            <a:solidFill>
              <a:schemeClr val="tx1"/>
            </a:solidFill>
            <a:round/>
          </a:ln>
        </p:spPr>
        <p:txBody>
          <a:bodyPr/>
          <a:lstStyle/>
          <a:p>
            <a:endParaRPr lang="zh-CN" altLang="en-US" sz="3200">
              <a:latin typeface="+mn-ea"/>
            </a:endParaRPr>
          </a:p>
        </p:txBody>
      </p:sp>
      <p:sp>
        <p:nvSpPr>
          <p:cNvPr id="88069" name="Rectangle 5"/>
          <p:cNvSpPr>
            <a:spLocks noChangeArrowheads="1"/>
          </p:cNvSpPr>
          <p:nvPr/>
        </p:nvSpPr>
        <p:spPr bwMode="auto">
          <a:xfrm>
            <a:off x="2544234" y="1771650"/>
            <a:ext cx="6625167" cy="579438"/>
          </a:xfrm>
          <a:prstGeom prst="rect">
            <a:avLst/>
          </a:prstGeom>
          <a:noFill/>
          <a:ln w="9525">
            <a:noFill/>
            <a:miter lim="800000"/>
          </a:ln>
        </p:spPr>
        <p:txBody>
          <a:bodyPr>
            <a:spAutoFit/>
          </a:bodyPr>
          <a:lstStyle/>
          <a:p>
            <a:pPr algn="ctr"/>
            <a:r>
              <a:rPr kumimoji="1" lang="zh-CN" altLang="en-US" sz="3200" b="1">
                <a:latin typeface="+mn-ea"/>
              </a:rPr>
              <a:t>基因型       表现型</a:t>
            </a:r>
          </a:p>
        </p:txBody>
      </p:sp>
      <p:sp>
        <p:nvSpPr>
          <p:cNvPr id="88070" name="Rectangle 6"/>
          <p:cNvSpPr>
            <a:spLocks noChangeArrowheads="1"/>
          </p:cNvSpPr>
          <p:nvPr/>
        </p:nvSpPr>
        <p:spPr bwMode="auto">
          <a:xfrm>
            <a:off x="7162800" y="2563814"/>
            <a:ext cx="2152651" cy="579437"/>
          </a:xfrm>
          <a:prstGeom prst="rect">
            <a:avLst/>
          </a:prstGeom>
          <a:noFill/>
          <a:ln w="9525">
            <a:noFill/>
            <a:miter lim="800000"/>
          </a:ln>
        </p:spPr>
        <p:txBody>
          <a:bodyPr>
            <a:spAutoFit/>
          </a:bodyPr>
          <a:lstStyle/>
          <a:p>
            <a:r>
              <a:rPr kumimoji="1" lang="zh-CN" altLang="en-US" sz="3200" b="1">
                <a:latin typeface="+mn-ea"/>
              </a:rPr>
              <a:t> </a:t>
            </a:r>
            <a:r>
              <a:rPr kumimoji="1" lang="en-US" altLang="zh-CN" sz="3200" b="1">
                <a:latin typeface="+mn-ea"/>
              </a:rPr>
              <a:t>O</a:t>
            </a:r>
          </a:p>
        </p:txBody>
      </p:sp>
      <p:sp>
        <p:nvSpPr>
          <p:cNvPr id="88071" name="Rectangle 7"/>
          <p:cNvSpPr>
            <a:spLocks noChangeArrowheads="1"/>
          </p:cNvSpPr>
          <p:nvPr/>
        </p:nvSpPr>
        <p:spPr bwMode="auto">
          <a:xfrm>
            <a:off x="7245351" y="3498850"/>
            <a:ext cx="1710267" cy="579438"/>
          </a:xfrm>
          <a:prstGeom prst="rect">
            <a:avLst/>
          </a:prstGeom>
          <a:noFill/>
          <a:ln w="9525">
            <a:noFill/>
            <a:miter lim="800000"/>
          </a:ln>
        </p:spPr>
        <p:txBody>
          <a:bodyPr>
            <a:spAutoFit/>
          </a:bodyPr>
          <a:lstStyle/>
          <a:p>
            <a:pPr>
              <a:spcBef>
                <a:spcPct val="20000"/>
              </a:spcBef>
            </a:pPr>
            <a:r>
              <a:rPr kumimoji="1" lang="en-US" altLang="zh-CN" sz="3200" b="1">
                <a:latin typeface="+mn-ea"/>
              </a:rPr>
              <a:t>A</a:t>
            </a:r>
          </a:p>
        </p:txBody>
      </p:sp>
      <p:sp>
        <p:nvSpPr>
          <p:cNvPr id="88072" name="Rectangle 8"/>
          <p:cNvSpPr>
            <a:spLocks noChangeArrowheads="1"/>
          </p:cNvSpPr>
          <p:nvPr/>
        </p:nvSpPr>
        <p:spPr bwMode="auto">
          <a:xfrm>
            <a:off x="7260168" y="4433889"/>
            <a:ext cx="1629833" cy="579437"/>
          </a:xfrm>
          <a:prstGeom prst="rect">
            <a:avLst/>
          </a:prstGeom>
          <a:noFill/>
          <a:ln w="9525">
            <a:noFill/>
            <a:miter lim="800000"/>
          </a:ln>
        </p:spPr>
        <p:txBody>
          <a:bodyPr>
            <a:spAutoFit/>
          </a:bodyPr>
          <a:lstStyle/>
          <a:p>
            <a:pPr>
              <a:spcBef>
                <a:spcPct val="20000"/>
              </a:spcBef>
            </a:pPr>
            <a:r>
              <a:rPr kumimoji="1" lang="en-US" altLang="zh-CN" sz="3200" b="1">
                <a:latin typeface="+mn-ea"/>
              </a:rPr>
              <a:t>B</a:t>
            </a:r>
          </a:p>
        </p:txBody>
      </p:sp>
      <p:sp>
        <p:nvSpPr>
          <p:cNvPr id="88073" name="Rectangle 9"/>
          <p:cNvSpPr>
            <a:spLocks noChangeArrowheads="1"/>
          </p:cNvSpPr>
          <p:nvPr/>
        </p:nvSpPr>
        <p:spPr bwMode="auto">
          <a:xfrm>
            <a:off x="7065434" y="5368925"/>
            <a:ext cx="2679700" cy="579438"/>
          </a:xfrm>
          <a:prstGeom prst="rect">
            <a:avLst/>
          </a:prstGeom>
          <a:noFill/>
          <a:ln w="9525">
            <a:noFill/>
            <a:miter lim="800000"/>
          </a:ln>
        </p:spPr>
        <p:txBody>
          <a:bodyPr>
            <a:spAutoFit/>
          </a:bodyPr>
          <a:lstStyle/>
          <a:p>
            <a:pPr>
              <a:spcBef>
                <a:spcPct val="20000"/>
              </a:spcBef>
            </a:pPr>
            <a:r>
              <a:rPr kumimoji="1" lang="en-US" altLang="zh-CN" sz="3200" b="1">
                <a:latin typeface="+mn-ea"/>
              </a:rPr>
              <a:t>AB</a:t>
            </a:r>
          </a:p>
        </p:txBody>
      </p:sp>
      <p:sp>
        <p:nvSpPr>
          <p:cNvPr id="88074" name="Rectangle 10"/>
          <p:cNvSpPr>
            <a:spLocks noChangeArrowheads="1"/>
          </p:cNvSpPr>
          <p:nvPr/>
        </p:nvSpPr>
        <p:spPr bwMode="auto">
          <a:xfrm>
            <a:off x="3781087" y="2549525"/>
            <a:ext cx="857927" cy="584775"/>
          </a:xfrm>
          <a:prstGeom prst="rect">
            <a:avLst/>
          </a:prstGeom>
          <a:noFill/>
          <a:ln w="9525">
            <a:noFill/>
            <a:miter lim="800000"/>
          </a:ln>
        </p:spPr>
        <p:txBody>
          <a:bodyPr wrap="none">
            <a:spAutoFit/>
          </a:bodyPr>
          <a:lstStyle/>
          <a:p>
            <a:pPr algn="ctr"/>
            <a:r>
              <a:rPr kumimoji="1" lang="en-US" altLang="zh-CN" sz="3200" b="1">
                <a:latin typeface="+mn-ea"/>
              </a:rPr>
              <a:t>OO</a:t>
            </a:r>
          </a:p>
        </p:txBody>
      </p:sp>
      <p:sp>
        <p:nvSpPr>
          <p:cNvPr id="88075" name="Rectangle 11"/>
          <p:cNvSpPr>
            <a:spLocks noChangeArrowheads="1"/>
          </p:cNvSpPr>
          <p:nvPr/>
        </p:nvSpPr>
        <p:spPr bwMode="auto">
          <a:xfrm>
            <a:off x="3284509" y="3489325"/>
            <a:ext cx="1853200" cy="584775"/>
          </a:xfrm>
          <a:prstGeom prst="rect">
            <a:avLst/>
          </a:prstGeom>
          <a:noFill/>
          <a:ln w="9525">
            <a:noFill/>
            <a:miter lim="800000"/>
          </a:ln>
        </p:spPr>
        <p:txBody>
          <a:bodyPr wrap="none">
            <a:spAutoFit/>
          </a:bodyPr>
          <a:lstStyle/>
          <a:p>
            <a:pPr algn="ctr"/>
            <a:r>
              <a:rPr kumimoji="1" lang="en-US" altLang="zh-CN" sz="3200" b="1">
                <a:latin typeface="+mn-ea"/>
              </a:rPr>
              <a:t>AA</a:t>
            </a:r>
            <a:r>
              <a:rPr kumimoji="1" lang="zh-CN" altLang="en-US" sz="3200" b="1">
                <a:latin typeface="+mn-ea"/>
              </a:rPr>
              <a:t>，</a:t>
            </a:r>
            <a:r>
              <a:rPr kumimoji="1" lang="en-US" altLang="zh-CN" sz="3200" b="1">
                <a:latin typeface="+mn-ea"/>
              </a:rPr>
              <a:t>AO</a:t>
            </a:r>
          </a:p>
        </p:txBody>
      </p:sp>
      <p:sp>
        <p:nvSpPr>
          <p:cNvPr id="88076" name="Rectangle 12"/>
          <p:cNvSpPr>
            <a:spLocks noChangeArrowheads="1"/>
          </p:cNvSpPr>
          <p:nvPr/>
        </p:nvSpPr>
        <p:spPr bwMode="auto">
          <a:xfrm>
            <a:off x="3324489" y="4429125"/>
            <a:ext cx="1773242" cy="584775"/>
          </a:xfrm>
          <a:prstGeom prst="rect">
            <a:avLst/>
          </a:prstGeom>
          <a:noFill/>
          <a:ln w="9525">
            <a:noFill/>
            <a:miter lim="800000"/>
          </a:ln>
        </p:spPr>
        <p:txBody>
          <a:bodyPr wrap="none">
            <a:spAutoFit/>
          </a:bodyPr>
          <a:lstStyle/>
          <a:p>
            <a:pPr algn="ctr"/>
            <a:r>
              <a:rPr kumimoji="1" lang="en-US" altLang="zh-CN" sz="3200" b="1">
                <a:latin typeface="+mn-ea"/>
              </a:rPr>
              <a:t>BB</a:t>
            </a:r>
            <a:r>
              <a:rPr kumimoji="1" lang="zh-CN" altLang="en-US" sz="3200" b="1">
                <a:latin typeface="+mn-ea"/>
              </a:rPr>
              <a:t>，</a:t>
            </a:r>
            <a:r>
              <a:rPr kumimoji="1" lang="en-US" altLang="zh-CN" sz="3200" b="1">
                <a:latin typeface="+mn-ea"/>
              </a:rPr>
              <a:t>BO</a:t>
            </a:r>
          </a:p>
        </p:txBody>
      </p:sp>
      <p:sp>
        <p:nvSpPr>
          <p:cNvPr id="88077" name="Rectangle 13"/>
          <p:cNvSpPr>
            <a:spLocks noChangeArrowheads="1"/>
          </p:cNvSpPr>
          <p:nvPr/>
        </p:nvSpPr>
        <p:spPr bwMode="auto">
          <a:xfrm>
            <a:off x="3703053" y="5368925"/>
            <a:ext cx="1018227" cy="584775"/>
          </a:xfrm>
          <a:prstGeom prst="rect">
            <a:avLst/>
          </a:prstGeom>
          <a:noFill/>
          <a:ln w="9525">
            <a:noFill/>
            <a:miter lim="800000"/>
          </a:ln>
        </p:spPr>
        <p:txBody>
          <a:bodyPr wrap="none">
            <a:spAutoFit/>
          </a:bodyPr>
          <a:lstStyle/>
          <a:p>
            <a:pPr algn="ctr"/>
            <a:r>
              <a:rPr kumimoji="1" lang="zh-CN" altLang="en-US" sz="3200" b="1">
                <a:latin typeface="+mn-ea"/>
              </a:rPr>
              <a:t> </a:t>
            </a:r>
            <a:r>
              <a:rPr kumimoji="1" lang="en-US" altLang="zh-CN" sz="3200" b="1">
                <a:latin typeface="+mn-ea"/>
              </a:rPr>
              <a:t>AB </a:t>
            </a:r>
          </a:p>
        </p:txBody>
      </p:sp>
      <p:sp>
        <p:nvSpPr>
          <p:cNvPr id="88078" name="Rectangle 14"/>
          <p:cNvSpPr>
            <a:spLocks noChangeArrowheads="1"/>
          </p:cNvSpPr>
          <p:nvPr/>
        </p:nvSpPr>
        <p:spPr bwMode="auto">
          <a:xfrm>
            <a:off x="1132764" y="217679"/>
            <a:ext cx="5320733" cy="757130"/>
          </a:xfrm>
          <a:prstGeom prst="rect">
            <a:avLst/>
          </a:prstGeom>
          <a:noFill/>
          <a:ln w="9525">
            <a:noFill/>
            <a:miter lim="800000"/>
          </a:ln>
        </p:spPr>
        <p:txBody>
          <a:bodyPr wrap="square">
            <a:spAutoFit/>
          </a:bodyPr>
          <a:lstStyle/>
          <a:p>
            <a:pPr algn="ctr">
              <a:lnSpc>
                <a:spcPct val="120000"/>
              </a:lnSpc>
            </a:pPr>
            <a:r>
              <a:rPr kumimoji="1" lang="en-US" altLang="zh-CN" sz="3600" b="1" dirty="0">
                <a:latin typeface="+mn-ea"/>
              </a:rPr>
              <a:t>ABO</a:t>
            </a:r>
            <a:r>
              <a:rPr kumimoji="1" lang="zh-CN" altLang="en-US" sz="3600" b="1" dirty="0">
                <a:latin typeface="+mn-ea"/>
              </a:rPr>
              <a:t>血型的遗传：</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图片 1" descr="d5462bfa68e53b9a9e514618.jpg"/>
          <p:cNvPicPr>
            <a:picLocks noChangeAspect="1"/>
          </p:cNvPicPr>
          <p:nvPr/>
        </p:nvPicPr>
        <p:blipFill>
          <a:blip r:embed="rId2" cstate="print"/>
          <a:srcRect/>
          <a:stretch>
            <a:fillRect/>
          </a:stretch>
        </p:blipFill>
        <p:spPr bwMode="auto">
          <a:xfrm>
            <a:off x="0" y="1037230"/>
            <a:ext cx="12192000" cy="582077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508000" y="1009934"/>
            <a:ext cx="9959833" cy="5059847"/>
          </a:xfrm>
          <a:prstGeom prst="rect">
            <a:avLst/>
          </a:prstGeom>
          <a:noFill/>
          <a:ln w="9525">
            <a:noFill/>
            <a:miter lim="800000"/>
          </a:ln>
        </p:spPr>
        <p:txBody>
          <a:bodyPr wrap="square">
            <a:spAutoFit/>
          </a:bodyPr>
          <a:lstStyle/>
          <a:p>
            <a:r>
              <a:rPr kumimoji="1" lang="en-US" altLang="zh-CN" sz="3200" b="1" dirty="0">
                <a:latin typeface="楷体_GB2312" pitchFamily="49" charset="-122"/>
              </a:rPr>
              <a:t>1.Rh</a:t>
            </a:r>
            <a:r>
              <a:rPr kumimoji="1" lang="zh-CN" altLang="en-US" sz="3200" b="1" dirty="0">
                <a:latin typeface="楷体_GB2312" pitchFamily="49" charset="-122"/>
              </a:rPr>
              <a:t>血型的抗原与分型</a:t>
            </a:r>
          </a:p>
          <a:p>
            <a:pPr>
              <a:lnSpc>
                <a:spcPct val="120000"/>
              </a:lnSpc>
            </a:pPr>
            <a:r>
              <a:rPr kumimoji="1" lang="zh-CN" altLang="en-US" sz="2800" b="1" dirty="0">
                <a:latin typeface="楷体_GB2312" pitchFamily="49" charset="-122"/>
              </a:rPr>
              <a:t>人类</a:t>
            </a:r>
            <a:r>
              <a:rPr kumimoji="1" lang="en-US" altLang="zh-CN" sz="2800" b="1" dirty="0">
                <a:latin typeface="楷体_GB2312" pitchFamily="49" charset="-122"/>
              </a:rPr>
              <a:t>RBC</a:t>
            </a:r>
            <a:r>
              <a:rPr kumimoji="1" lang="zh-CN" altLang="en-US" sz="2800" b="1" dirty="0">
                <a:latin typeface="楷体_GB2312" pitchFamily="49" charset="-122"/>
              </a:rPr>
              <a:t>膜上有</a:t>
            </a:r>
            <a:r>
              <a:rPr kumimoji="1" lang="en-US" altLang="zh-CN" sz="2800" b="1" dirty="0">
                <a:latin typeface="楷体_GB2312" pitchFamily="49" charset="-122"/>
              </a:rPr>
              <a:t>C</a:t>
            </a:r>
            <a:r>
              <a:rPr kumimoji="1" lang="zh-CN" altLang="en-US" sz="2800" b="1" dirty="0">
                <a:latin typeface="楷体_GB2312" pitchFamily="49" charset="-122"/>
              </a:rPr>
              <a:t>、</a:t>
            </a:r>
            <a:r>
              <a:rPr kumimoji="1" lang="en-US" altLang="zh-CN" sz="2800" b="1" dirty="0">
                <a:latin typeface="楷体_GB2312" pitchFamily="49" charset="-122"/>
              </a:rPr>
              <a:t>D</a:t>
            </a:r>
            <a:r>
              <a:rPr kumimoji="1" lang="zh-CN" altLang="en-US" sz="2800" b="1" dirty="0">
                <a:latin typeface="楷体_GB2312" pitchFamily="49" charset="-122"/>
              </a:rPr>
              <a:t>、</a:t>
            </a:r>
            <a:r>
              <a:rPr kumimoji="1" lang="en-US" altLang="zh-CN" sz="2800" b="1" dirty="0">
                <a:latin typeface="楷体_GB2312" pitchFamily="49" charset="-122"/>
              </a:rPr>
              <a:t>E</a:t>
            </a:r>
            <a:r>
              <a:rPr kumimoji="1" lang="zh-CN" altLang="en-US" sz="2800" b="1" dirty="0">
                <a:latin typeface="楷体_GB2312" pitchFamily="49" charset="-122"/>
              </a:rPr>
              <a:t>等</a:t>
            </a:r>
            <a:r>
              <a:rPr kumimoji="1" lang="en-US" altLang="zh-CN" sz="2800" b="1" dirty="0">
                <a:latin typeface="楷体_GB2312" pitchFamily="49" charset="-122"/>
              </a:rPr>
              <a:t>5</a:t>
            </a:r>
            <a:r>
              <a:rPr kumimoji="1" lang="zh-CN" altLang="en-US" sz="2800" b="1" dirty="0">
                <a:latin typeface="楷体_GB2312" pitchFamily="49" charset="-122"/>
              </a:rPr>
              <a:t>种抗原，以</a:t>
            </a:r>
            <a:r>
              <a:rPr kumimoji="1" lang="en-US" altLang="zh-CN" sz="2800" b="1" dirty="0">
                <a:solidFill>
                  <a:srgbClr val="FF0000"/>
                </a:solidFill>
                <a:latin typeface="楷体_GB2312" pitchFamily="49" charset="-122"/>
              </a:rPr>
              <a:t>D</a:t>
            </a:r>
            <a:r>
              <a:rPr kumimoji="1" lang="zh-CN" altLang="en-US" sz="2800" b="1" dirty="0">
                <a:solidFill>
                  <a:srgbClr val="FF0000"/>
                </a:solidFill>
                <a:latin typeface="楷体_GB2312" pitchFamily="49" charset="-122"/>
              </a:rPr>
              <a:t>抗原</a:t>
            </a:r>
            <a:r>
              <a:rPr kumimoji="1" lang="zh-CN" altLang="en-US" sz="2800" b="1" dirty="0">
                <a:latin typeface="楷体_GB2312" pitchFamily="49" charset="-122"/>
              </a:rPr>
              <a:t>的抗原性最强。</a:t>
            </a:r>
          </a:p>
          <a:p>
            <a:pPr>
              <a:lnSpc>
                <a:spcPct val="120000"/>
              </a:lnSpc>
            </a:pPr>
            <a:r>
              <a:rPr kumimoji="1" lang="zh-CN" altLang="en-US" sz="2800" b="1" dirty="0">
                <a:latin typeface="楷体_GB2312" pitchFamily="49" charset="-122"/>
              </a:rPr>
              <a:t>分型：</a:t>
            </a:r>
            <a:r>
              <a:rPr kumimoji="1" lang="en-US" altLang="zh-CN" sz="3200" b="1" dirty="0" err="1">
                <a:latin typeface="楷体_GB2312" pitchFamily="49" charset="-122"/>
              </a:rPr>
              <a:t>Rh</a:t>
            </a:r>
            <a:r>
              <a:rPr kumimoji="1" lang="en-US" altLang="zh-CN" sz="3200" b="1" baseline="30000" dirty="0">
                <a:latin typeface="楷体_GB2312" pitchFamily="49" charset="-122"/>
              </a:rPr>
              <a:t>+</a:t>
            </a:r>
            <a:r>
              <a:rPr kumimoji="1" lang="zh-CN" altLang="en-US" sz="2800" b="1" dirty="0">
                <a:latin typeface="楷体_GB2312" pitchFamily="49" charset="-122"/>
              </a:rPr>
              <a:t>：有</a:t>
            </a:r>
            <a:r>
              <a:rPr kumimoji="1" lang="en-US" altLang="zh-CN" sz="2800" b="1" dirty="0">
                <a:latin typeface="楷体_GB2312" pitchFamily="49" charset="-122"/>
              </a:rPr>
              <a:t>D</a:t>
            </a:r>
            <a:r>
              <a:rPr kumimoji="1" lang="zh-CN" altLang="en-US" sz="2800" b="1" dirty="0">
                <a:latin typeface="楷体_GB2312" pitchFamily="49" charset="-122"/>
              </a:rPr>
              <a:t>抗原为</a:t>
            </a:r>
            <a:r>
              <a:rPr kumimoji="1" lang="en-US" altLang="zh-CN" sz="2800" b="1" dirty="0" err="1">
                <a:latin typeface="楷体_GB2312" pitchFamily="49" charset="-122"/>
              </a:rPr>
              <a:t>Rh</a:t>
            </a:r>
            <a:r>
              <a:rPr kumimoji="1" lang="zh-CN" altLang="en-US" sz="2800" b="1" dirty="0">
                <a:latin typeface="楷体_GB2312" pitchFamily="49" charset="-122"/>
              </a:rPr>
              <a:t>阳性</a:t>
            </a:r>
            <a:r>
              <a:rPr kumimoji="1" lang="en-US" altLang="zh-CN" sz="2800" b="1" dirty="0">
                <a:latin typeface="楷体_GB2312" pitchFamily="49" charset="-122"/>
              </a:rPr>
              <a:t>(</a:t>
            </a:r>
            <a:r>
              <a:rPr kumimoji="1" lang="zh-CN" altLang="en-US" sz="2800" b="1" dirty="0">
                <a:latin typeface="楷体_GB2312" pitchFamily="49" charset="-122"/>
              </a:rPr>
              <a:t>汉族</a:t>
            </a:r>
            <a:r>
              <a:rPr kumimoji="1" lang="en-US" altLang="zh-CN" sz="2800" b="1" dirty="0">
                <a:latin typeface="楷体_GB2312" pitchFamily="49" charset="-122"/>
              </a:rPr>
              <a:t>99</a:t>
            </a:r>
            <a:r>
              <a:rPr kumimoji="1" lang="zh-CN" altLang="en-US" sz="2800" b="1" dirty="0">
                <a:latin typeface="楷体_GB2312" pitchFamily="49" charset="-122"/>
              </a:rPr>
              <a:t>％</a:t>
            </a:r>
            <a:r>
              <a:rPr kumimoji="1" lang="en-US" altLang="zh-CN" sz="2800" b="1" dirty="0">
                <a:latin typeface="楷体_GB2312" pitchFamily="49" charset="-122"/>
              </a:rPr>
              <a:t>)</a:t>
            </a:r>
            <a:r>
              <a:rPr kumimoji="1" lang="zh-CN" altLang="en-US" sz="2800" b="1" dirty="0">
                <a:latin typeface="楷体_GB2312" pitchFamily="49" charset="-122"/>
              </a:rPr>
              <a:t>；</a:t>
            </a:r>
            <a:r>
              <a:rPr kumimoji="1" lang="en-US" altLang="zh-CN" sz="3200" b="1" dirty="0" err="1">
                <a:latin typeface="楷体_GB2312" pitchFamily="49" charset="-122"/>
              </a:rPr>
              <a:t>Rh</a:t>
            </a:r>
            <a:r>
              <a:rPr kumimoji="1" lang="en-US" altLang="zh-CN" sz="3200" b="1" dirty="0">
                <a:latin typeface="楷体_GB2312" pitchFamily="49" charset="-122"/>
              </a:rPr>
              <a:t>-</a:t>
            </a:r>
            <a:r>
              <a:rPr kumimoji="1" lang="zh-CN" altLang="en-US" sz="2800" b="1" dirty="0">
                <a:latin typeface="楷体_GB2312" pitchFamily="49" charset="-122"/>
              </a:rPr>
              <a:t>：无</a:t>
            </a:r>
            <a:r>
              <a:rPr kumimoji="1" lang="en-US" altLang="zh-CN" sz="2800" b="1" dirty="0">
                <a:latin typeface="楷体_GB2312" pitchFamily="49" charset="-122"/>
              </a:rPr>
              <a:t>D</a:t>
            </a:r>
            <a:r>
              <a:rPr kumimoji="1" lang="zh-CN" altLang="en-US" sz="2800" b="1" dirty="0">
                <a:latin typeface="楷体_GB2312" pitchFamily="49" charset="-122"/>
              </a:rPr>
              <a:t>抗原为</a:t>
            </a:r>
            <a:r>
              <a:rPr kumimoji="1" lang="en-US" altLang="zh-CN" sz="2800" b="1" dirty="0" err="1">
                <a:latin typeface="楷体_GB2312" pitchFamily="49" charset="-122"/>
              </a:rPr>
              <a:t>Rh</a:t>
            </a:r>
            <a:r>
              <a:rPr kumimoji="1" lang="zh-CN" altLang="en-US" sz="2800" b="1" dirty="0">
                <a:latin typeface="楷体_GB2312" pitchFamily="49" charset="-122"/>
              </a:rPr>
              <a:t>阴性      </a:t>
            </a:r>
          </a:p>
          <a:p>
            <a:pPr>
              <a:lnSpc>
                <a:spcPct val="120000"/>
              </a:lnSpc>
            </a:pPr>
            <a:r>
              <a:rPr kumimoji="1" lang="en-US" altLang="zh-CN" sz="3200" b="1" dirty="0">
                <a:latin typeface="+mn-ea"/>
              </a:rPr>
              <a:t>2.Rh</a:t>
            </a:r>
            <a:r>
              <a:rPr kumimoji="1" lang="zh-CN" altLang="en-US" sz="3200" b="1" dirty="0">
                <a:latin typeface="+mn-ea"/>
              </a:rPr>
              <a:t>血型抗体的特点</a:t>
            </a:r>
          </a:p>
          <a:p>
            <a:pPr>
              <a:lnSpc>
                <a:spcPct val="120000"/>
              </a:lnSpc>
            </a:pPr>
            <a:r>
              <a:rPr kumimoji="1" lang="zh-CN" altLang="en-US" sz="2800" b="1" dirty="0">
                <a:latin typeface="楷体_GB2312" pitchFamily="49" charset="-122"/>
              </a:rPr>
              <a:t>主要是</a:t>
            </a:r>
            <a:r>
              <a:rPr kumimoji="1" lang="en-US" altLang="zh-CN" sz="2800" b="1" dirty="0" err="1">
                <a:latin typeface="+mn-ea"/>
              </a:rPr>
              <a:t>IgG</a:t>
            </a:r>
            <a:r>
              <a:rPr kumimoji="1" lang="en-US" altLang="zh-CN" sz="2800" b="1" dirty="0">
                <a:latin typeface="楷体_GB2312" pitchFamily="49" charset="-122"/>
              </a:rPr>
              <a:t>,</a:t>
            </a:r>
            <a:r>
              <a:rPr kumimoji="1" lang="zh-CN" altLang="en-US" sz="2800" b="1" dirty="0">
                <a:latin typeface="楷体_GB2312" pitchFamily="49" charset="-122"/>
              </a:rPr>
              <a:t>属免疫性抗体</a:t>
            </a:r>
            <a:r>
              <a:rPr kumimoji="1" lang="en-US" altLang="zh-CN" sz="2800" b="1" dirty="0">
                <a:latin typeface="楷体_GB2312" pitchFamily="49" charset="-122"/>
              </a:rPr>
              <a:t>,</a:t>
            </a:r>
            <a:r>
              <a:rPr kumimoji="1" lang="zh-CN" altLang="en-US" sz="2800" b="1" dirty="0">
                <a:latin typeface="楷体_GB2312" pitchFamily="49" charset="-122"/>
              </a:rPr>
              <a:t>故可通过胎盘。血清中不存在</a:t>
            </a:r>
            <a:r>
              <a:rPr kumimoji="1" lang="zh-CN" altLang="en-US" sz="3200" dirty="0">
                <a:latin typeface="Times New Roman" panose="02020603050405020304" pitchFamily="18" charset="0"/>
              </a:rPr>
              <a:t>“</a:t>
            </a:r>
            <a:r>
              <a:rPr kumimoji="1" lang="zh-CN" altLang="en-US" sz="2800" b="1" dirty="0">
                <a:latin typeface="楷体_GB2312" pitchFamily="49" charset="-122"/>
              </a:rPr>
              <a:t>天然</a:t>
            </a:r>
            <a:r>
              <a:rPr kumimoji="1" lang="zh-CN" altLang="en-US" sz="3200" dirty="0">
                <a:latin typeface="Times New Roman" panose="02020603050405020304" pitchFamily="18" charset="0"/>
              </a:rPr>
              <a:t>”</a:t>
            </a:r>
            <a:r>
              <a:rPr kumimoji="1" lang="zh-CN" altLang="en-US" sz="2800" b="1" dirty="0">
                <a:latin typeface="楷体_GB2312" pitchFamily="49" charset="-122"/>
              </a:rPr>
              <a:t>抗体。</a:t>
            </a:r>
          </a:p>
          <a:p>
            <a:pPr>
              <a:spcBef>
                <a:spcPct val="50000"/>
              </a:spcBef>
              <a:buClr>
                <a:schemeClr val="bg2"/>
              </a:buClr>
              <a:buFont typeface="Monotype Sorts"/>
              <a:buNone/>
            </a:pPr>
            <a:r>
              <a:rPr kumimoji="1" lang="zh-CN" altLang="en-US" sz="2800" b="1" dirty="0">
                <a:latin typeface="Times New Roman" panose="02020603050405020304" pitchFamily="18" charset="0"/>
              </a:rPr>
              <a:t>但</a:t>
            </a:r>
            <a:r>
              <a:rPr kumimoji="1" lang="en-US" altLang="zh-CN" sz="2800" b="1" dirty="0" err="1">
                <a:solidFill>
                  <a:srgbClr val="FF0000"/>
                </a:solidFill>
                <a:latin typeface="Times New Roman" panose="02020603050405020304" pitchFamily="18" charset="0"/>
              </a:rPr>
              <a:t>Rh</a:t>
            </a:r>
            <a:r>
              <a:rPr kumimoji="1" lang="zh-CN" altLang="en-US" sz="2800" b="1" dirty="0">
                <a:solidFill>
                  <a:srgbClr val="FF0000"/>
                </a:solidFill>
                <a:latin typeface="Times New Roman" panose="02020603050405020304" pitchFamily="18" charset="0"/>
              </a:rPr>
              <a:t>阴性</a:t>
            </a:r>
            <a:r>
              <a:rPr kumimoji="1" lang="zh-CN" altLang="en-US" sz="2800" b="1" dirty="0">
                <a:latin typeface="Times New Roman" panose="02020603050405020304" pitchFamily="18" charset="0"/>
              </a:rPr>
              <a:t>者若接受了</a:t>
            </a:r>
            <a:r>
              <a:rPr kumimoji="1" lang="en-US" altLang="zh-CN" sz="2800" b="1" dirty="0" err="1">
                <a:solidFill>
                  <a:srgbClr val="FF0000"/>
                </a:solidFill>
                <a:latin typeface="Times New Roman" panose="02020603050405020304" pitchFamily="18" charset="0"/>
              </a:rPr>
              <a:t>Rh</a:t>
            </a:r>
            <a:r>
              <a:rPr kumimoji="1" lang="zh-CN" altLang="en-US" sz="2800" b="1" dirty="0">
                <a:solidFill>
                  <a:srgbClr val="FF0000"/>
                </a:solidFill>
                <a:latin typeface="Times New Roman" panose="02020603050405020304" pitchFamily="18" charset="0"/>
              </a:rPr>
              <a:t>阳性</a:t>
            </a:r>
            <a:r>
              <a:rPr kumimoji="1" lang="zh-CN" altLang="en-US" sz="2800" b="1" dirty="0">
                <a:latin typeface="Times New Roman" panose="02020603050405020304" pitchFamily="18" charset="0"/>
              </a:rPr>
              <a:t>的血液后可通过</a:t>
            </a:r>
            <a:r>
              <a:rPr kumimoji="1" lang="zh-CN" altLang="en-US" sz="2800" b="1" dirty="0">
                <a:solidFill>
                  <a:srgbClr val="FF0000"/>
                </a:solidFill>
                <a:latin typeface="Times New Roman" panose="02020603050405020304" pitchFamily="18" charset="0"/>
              </a:rPr>
              <a:t>体液性免疫</a:t>
            </a:r>
            <a:r>
              <a:rPr kumimoji="1" lang="zh-CN" altLang="en-US" sz="2800" b="1" dirty="0">
                <a:latin typeface="Times New Roman" panose="02020603050405020304" pitchFamily="18" charset="0"/>
              </a:rPr>
              <a:t>产生</a:t>
            </a:r>
            <a:r>
              <a:rPr kumimoji="1" lang="zh-CN" altLang="en-US" sz="2800" b="1" dirty="0">
                <a:solidFill>
                  <a:srgbClr val="FF0000"/>
                </a:solidFill>
                <a:latin typeface="Times New Roman" panose="02020603050405020304" pitchFamily="18" charset="0"/>
              </a:rPr>
              <a:t>抗</a:t>
            </a:r>
            <a:r>
              <a:rPr kumimoji="1" lang="en-US" altLang="zh-CN" sz="2800" b="1" dirty="0" err="1">
                <a:solidFill>
                  <a:srgbClr val="FF0000"/>
                </a:solidFill>
                <a:latin typeface="Times New Roman" panose="02020603050405020304" pitchFamily="18" charset="0"/>
              </a:rPr>
              <a:t>Rh</a:t>
            </a:r>
            <a:r>
              <a:rPr kumimoji="1" lang="zh-CN" altLang="en-US" sz="2800" b="1" dirty="0">
                <a:solidFill>
                  <a:srgbClr val="FF0000"/>
                </a:solidFill>
                <a:latin typeface="Times New Roman" panose="02020603050405020304" pitchFamily="18" charset="0"/>
              </a:rPr>
              <a:t>抗体</a:t>
            </a:r>
            <a:r>
              <a:rPr kumimoji="1" lang="zh-CN" altLang="en-US" sz="2800" b="1" dirty="0">
                <a:latin typeface="Times New Roman" panose="02020603050405020304" pitchFamily="18" charset="0"/>
              </a:rPr>
              <a:t>。</a:t>
            </a:r>
            <a:r>
              <a:rPr kumimoji="1" lang="zh-CN" altLang="en-US" sz="2800" b="1" dirty="0">
                <a:latin typeface="楷体_GB2312" pitchFamily="49" charset="-122"/>
              </a:rPr>
              <a:t>     </a:t>
            </a:r>
          </a:p>
        </p:txBody>
      </p:sp>
      <p:sp>
        <p:nvSpPr>
          <p:cNvPr id="3" name="TextBox 2"/>
          <p:cNvSpPr txBox="1"/>
          <p:nvPr/>
        </p:nvSpPr>
        <p:spPr>
          <a:xfrm>
            <a:off x="1201003" y="300251"/>
            <a:ext cx="4913194" cy="646331"/>
          </a:xfrm>
          <a:prstGeom prst="rect">
            <a:avLst/>
          </a:prstGeom>
          <a:noFill/>
        </p:spPr>
        <p:txBody>
          <a:bodyPr wrap="square" rtlCol="0">
            <a:spAutoFit/>
          </a:bodyPr>
          <a:lstStyle/>
          <a:p>
            <a:r>
              <a:rPr kumimoji="1" lang="zh-CN" altLang="en-US" sz="3600" b="1" dirty="0">
                <a:latin typeface="+mn-ea"/>
              </a:rPr>
              <a:t>（二）</a:t>
            </a:r>
            <a:r>
              <a:rPr kumimoji="1" lang="en-US" altLang="zh-CN" sz="3600" b="1" dirty="0" err="1">
                <a:latin typeface="+mn-ea"/>
              </a:rPr>
              <a:t>Rh</a:t>
            </a:r>
            <a:r>
              <a:rPr kumimoji="1" lang="zh-CN" altLang="en-US" sz="3600" b="1" dirty="0">
                <a:latin typeface="+mn-ea"/>
              </a:rPr>
              <a:t>血型系统</a:t>
            </a:r>
            <a:endParaRPr lang="zh-CN" altLang="en-US" sz="3600" dirty="0">
              <a:latin typeface="+mn-ea"/>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图片 1" descr="19300447883009133170022325561.jpg"/>
          <p:cNvPicPr>
            <a:picLocks noChangeAspect="1"/>
          </p:cNvPicPr>
          <p:nvPr/>
        </p:nvPicPr>
        <p:blipFill>
          <a:blip r:embed="rId2" cstate="print"/>
          <a:srcRect/>
          <a:stretch>
            <a:fillRect/>
          </a:stretch>
        </p:blipFill>
        <p:spPr bwMode="auto">
          <a:xfrm>
            <a:off x="0" y="1091820"/>
            <a:ext cx="12192000" cy="5766179"/>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p:cNvSpPr>
          <p:nvPr>
            <p:ph type="title"/>
          </p:nvPr>
        </p:nvSpPr>
        <p:spPr>
          <a:xfrm>
            <a:off x="1296537" y="0"/>
            <a:ext cx="10401371" cy="1028699"/>
          </a:xfrm>
        </p:spPr>
        <p:txBody>
          <a:bodyPr/>
          <a:lstStyle/>
          <a:p>
            <a:r>
              <a:rPr lang="zh-CN" altLang="en-US" dirty="0"/>
              <a:t>二、输血原则</a:t>
            </a:r>
          </a:p>
        </p:txBody>
      </p:sp>
      <p:sp>
        <p:nvSpPr>
          <p:cNvPr id="3" name="内容占位符 2"/>
          <p:cNvSpPr>
            <a:spLocks noGrp="1"/>
          </p:cNvSpPr>
          <p:nvPr>
            <p:ph idx="1"/>
          </p:nvPr>
        </p:nvSpPr>
        <p:spPr/>
        <p:txBody>
          <a:bodyPr>
            <a:normAutofit fontScale="77500" lnSpcReduction="20000"/>
          </a:bodyPr>
          <a:lstStyle/>
          <a:p>
            <a:pPr>
              <a:buNone/>
              <a:defRPr/>
            </a:pPr>
            <a:r>
              <a:rPr lang="en-US" altLang="zh-CN" sz="4000" b="1" dirty="0">
                <a:solidFill>
                  <a:srgbClr val="FF0000"/>
                </a:solidFill>
                <a:latin typeface="+mn-ea"/>
              </a:rPr>
              <a:t>1.</a:t>
            </a:r>
            <a:r>
              <a:rPr lang="zh-CN" altLang="en-US" sz="4000" b="1" dirty="0">
                <a:solidFill>
                  <a:srgbClr val="FF0000"/>
                </a:solidFill>
                <a:latin typeface="+mn-ea"/>
              </a:rPr>
              <a:t>原则：供血者红细胞不得与受血者血清反生凝集</a:t>
            </a:r>
            <a:r>
              <a:rPr lang="zh-CN" altLang="en-US" b="1" dirty="0">
                <a:solidFill>
                  <a:srgbClr val="FF0000"/>
                </a:solidFill>
                <a:latin typeface="+mn-ea"/>
              </a:rPr>
              <a:t>。</a:t>
            </a:r>
            <a:endParaRPr lang="en-US" altLang="zh-CN" b="1" dirty="0">
              <a:solidFill>
                <a:srgbClr val="FF0000"/>
              </a:solidFill>
              <a:latin typeface="+mn-ea"/>
            </a:endParaRPr>
          </a:p>
          <a:p>
            <a:pPr>
              <a:buNone/>
              <a:defRPr/>
            </a:pPr>
            <a:r>
              <a:rPr lang="en-US" altLang="zh-CN" b="1" dirty="0">
                <a:latin typeface="+mn-ea"/>
              </a:rPr>
              <a:t>1</a:t>
            </a:r>
            <a:r>
              <a:rPr lang="zh-CN" altLang="en-US" b="1" dirty="0">
                <a:latin typeface="+mn-ea"/>
              </a:rPr>
              <a:t>）首选同型输血</a:t>
            </a:r>
            <a:endParaRPr lang="en-US" altLang="zh-CN" b="1" dirty="0">
              <a:latin typeface="+mn-ea"/>
            </a:endParaRPr>
          </a:p>
          <a:p>
            <a:pPr>
              <a:buNone/>
              <a:defRPr/>
            </a:pPr>
            <a:r>
              <a:rPr lang="en-US" altLang="zh-CN" b="1" dirty="0">
                <a:latin typeface="+mn-ea"/>
              </a:rPr>
              <a:t>2</a:t>
            </a:r>
            <a:r>
              <a:rPr lang="zh-CN" altLang="en-US" b="1" dirty="0">
                <a:latin typeface="+mn-ea"/>
              </a:rPr>
              <a:t>）必要时可选异型输血，即</a:t>
            </a:r>
            <a:r>
              <a:rPr lang="en-US" altLang="zh-CN" b="1" dirty="0">
                <a:latin typeface="+mn-ea"/>
              </a:rPr>
              <a:t>O</a:t>
            </a:r>
            <a:r>
              <a:rPr lang="zh-CN" altLang="en-US" b="1" dirty="0">
                <a:latin typeface="+mn-ea"/>
              </a:rPr>
              <a:t>型输给其他三种血型的人，</a:t>
            </a:r>
            <a:r>
              <a:rPr lang="en-US" altLang="zh-CN" b="1" dirty="0">
                <a:latin typeface="+mn-ea"/>
              </a:rPr>
              <a:t>AB</a:t>
            </a:r>
            <a:r>
              <a:rPr lang="zh-CN" altLang="en-US" b="1" dirty="0">
                <a:latin typeface="+mn-ea"/>
              </a:rPr>
              <a:t>血型接受其他三种血型的人的血液，但要注意要一少，二慢，三勤看。</a:t>
            </a:r>
            <a:endParaRPr lang="en-US" altLang="zh-CN" b="1" dirty="0">
              <a:latin typeface="+mn-ea"/>
            </a:endParaRPr>
          </a:p>
          <a:p>
            <a:pPr>
              <a:buNone/>
              <a:defRPr/>
            </a:pPr>
            <a:r>
              <a:rPr lang="en-US" altLang="zh-CN" b="1" dirty="0">
                <a:latin typeface="+mn-ea"/>
              </a:rPr>
              <a:t>3</a:t>
            </a:r>
            <a:r>
              <a:rPr lang="zh-CN" altLang="en-US" b="1" dirty="0">
                <a:latin typeface="+mn-ea"/>
              </a:rPr>
              <a:t>）每次输血前必须进行</a:t>
            </a:r>
            <a:r>
              <a:rPr lang="zh-CN" altLang="en-US" b="1" dirty="0">
                <a:solidFill>
                  <a:srgbClr val="FF0000"/>
                </a:solidFill>
                <a:latin typeface="+mn-ea"/>
              </a:rPr>
              <a:t>交叉配血</a:t>
            </a:r>
            <a:r>
              <a:rPr lang="zh-CN" altLang="en-US" b="1" dirty="0">
                <a:latin typeface="+mn-ea"/>
              </a:rPr>
              <a:t>。</a:t>
            </a:r>
            <a:endParaRPr lang="en-US" altLang="zh-CN" b="1" dirty="0">
              <a:latin typeface="+mn-ea"/>
            </a:endParaRPr>
          </a:p>
          <a:p>
            <a:pPr>
              <a:buNone/>
              <a:defRPr/>
            </a:pPr>
            <a:r>
              <a:rPr lang="en-US" altLang="zh-CN" b="1" dirty="0">
                <a:latin typeface="+mn-ea"/>
              </a:rPr>
              <a:t>4)</a:t>
            </a:r>
            <a:r>
              <a:rPr lang="zh-CN" altLang="en-US" b="1" dirty="0">
                <a:latin typeface="+mn-ea"/>
              </a:rPr>
              <a:t>验血型。</a:t>
            </a:r>
            <a:endParaRPr lang="en-US" altLang="zh-CN" b="1" dirty="0">
              <a:latin typeface="+mn-ea"/>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p:cNvSpPr>
          <p:nvPr>
            <p:ph type="title"/>
          </p:nvPr>
        </p:nvSpPr>
        <p:spPr>
          <a:xfrm>
            <a:off x="968991" y="1"/>
            <a:ext cx="10551496" cy="1028699"/>
          </a:xfrm>
        </p:spPr>
        <p:txBody>
          <a:bodyPr/>
          <a:lstStyle/>
          <a:p>
            <a:r>
              <a:rPr lang="en-US" altLang="zh-CN" dirty="0"/>
              <a:t>2.</a:t>
            </a:r>
            <a:r>
              <a:rPr lang="zh-CN" altLang="en-US" dirty="0"/>
              <a:t>交叉配血试验</a:t>
            </a:r>
          </a:p>
        </p:txBody>
      </p:sp>
      <p:pic>
        <p:nvPicPr>
          <p:cNvPr id="93187" name="内容占位符 3" descr="未命名2.jpg"/>
          <p:cNvPicPr>
            <a:picLocks noGrp="1" noChangeAspect="1"/>
          </p:cNvPicPr>
          <p:nvPr>
            <p:ph idx="1"/>
          </p:nvPr>
        </p:nvPicPr>
        <p:blipFill>
          <a:blip r:embed="rId2" cstate="print"/>
          <a:srcRect/>
          <a:stretch>
            <a:fillRect/>
          </a:stretch>
        </p:blipFill>
        <p:spPr>
          <a:xfrm>
            <a:off x="0" y="1447800"/>
            <a:ext cx="12191999" cy="54102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p:cNvSpPr>
          <p:nvPr>
            <p:ph type="title"/>
          </p:nvPr>
        </p:nvSpPr>
        <p:spPr>
          <a:xfrm>
            <a:off x="1037230" y="1"/>
            <a:ext cx="10483257" cy="1028699"/>
          </a:xfrm>
        </p:spPr>
        <p:txBody>
          <a:bodyPr/>
          <a:lstStyle/>
          <a:p>
            <a:r>
              <a:rPr lang="zh-CN" altLang="en-US" dirty="0"/>
              <a:t>交叉配血的意义</a:t>
            </a:r>
          </a:p>
        </p:txBody>
      </p:sp>
      <p:sp>
        <p:nvSpPr>
          <p:cNvPr id="94211" name="内容占位符 2"/>
          <p:cNvSpPr>
            <a:spLocks noGrp="1"/>
          </p:cNvSpPr>
          <p:nvPr>
            <p:ph idx="1"/>
          </p:nvPr>
        </p:nvSpPr>
        <p:spPr/>
        <p:txBody>
          <a:bodyPr/>
          <a:lstStyle/>
          <a:p>
            <a:endParaRPr lang="zh-CN" altLang="en-US"/>
          </a:p>
          <a:p>
            <a:pPr>
              <a:buFont typeface="Wingdings" panose="05000000000000000000" pitchFamily="2" charset="2"/>
              <a:buNone/>
            </a:pPr>
            <a:endParaRPr lang="zh-CN" altLang="en-US"/>
          </a:p>
        </p:txBody>
      </p:sp>
      <p:pic>
        <p:nvPicPr>
          <p:cNvPr id="94212" name="图片 3" descr="未命名3.jpg"/>
          <p:cNvPicPr>
            <a:picLocks noChangeAspect="1"/>
          </p:cNvPicPr>
          <p:nvPr/>
        </p:nvPicPr>
        <p:blipFill>
          <a:blip r:embed="rId2" cstate="print"/>
          <a:srcRect/>
          <a:stretch>
            <a:fillRect/>
          </a:stretch>
        </p:blipFill>
        <p:spPr bwMode="auto">
          <a:xfrm>
            <a:off x="0" y="1447800"/>
            <a:ext cx="12192000" cy="54102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132764" y="1"/>
            <a:ext cx="10387723" cy="1028699"/>
          </a:xfrm>
        </p:spPr>
        <p:txBody>
          <a:bodyPr>
            <a:normAutofit/>
          </a:bodyPr>
          <a:lstStyle/>
          <a:p>
            <a:r>
              <a:rPr lang="zh-CN" altLang="en-US" b="1" dirty="0">
                <a:latin typeface="+mn-ea"/>
                <a:ea typeface="+mn-ea"/>
              </a:rPr>
              <a:t>三</a:t>
            </a:r>
            <a:r>
              <a:rPr lang="zh-CN" altLang="en-US" dirty="0">
                <a:latin typeface="+mn-ea"/>
                <a:ea typeface="+mn-ea"/>
              </a:rPr>
              <a:t>、</a:t>
            </a:r>
            <a:r>
              <a:rPr lang="en-US" altLang="zh-CN" b="1" dirty="0">
                <a:latin typeface="+mn-ea"/>
                <a:ea typeface="+mn-ea"/>
              </a:rPr>
              <a:t> </a:t>
            </a:r>
            <a:r>
              <a:rPr lang="zh-CN" altLang="en-US" b="1" dirty="0">
                <a:latin typeface="+mn-ea"/>
                <a:ea typeface="+mn-ea"/>
              </a:rPr>
              <a:t>临床意义</a:t>
            </a:r>
            <a:endParaRPr lang="zh-CN" altLang="en-US" dirty="0">
              <a:latin typeface="+mn-ea"/>
              <a:ea typeface="+mn-ea"/>
            </a:endParaRPr>
          </a:p>
        </p:txBody>
      </p:sp>
      <p:sp>
        <p:nvSpPr>
          <p:cNvPr id="95235" name="Rectangle 3"/>
          <p:cNvSpPr>
            <a:spLocks noGrp="1" noChangeArrowheads="1"/>
          </p:cNvSpPr>
          <p:nvPr>
            <p:ph type="body" idx="1"/>
          </p:nvPr>
        </p:nvSpPr>
        <p:spPr>
          <a:xfrm>
            <a:off x="1117600" y="1600200"/>
            <a:ext cx="6891867" cy="2057400"/>
          </a:xfrm>
        </p:spPr>
        <p:txBody>
          <a:bodyPr>
            <a:noAutofit/>
          </a:bodyPr>
          <a:lstStyle/>
          <a:p>
            <a:pPr>
              <a:buFont typeface="Wingdings" panose="05000000000000000000" pitchFamily="2" charset="2"/>
              <a:buNone/>
            </a:pPr>
            <a:r>
              <a:rPr lang="en-US" altLang="zh-CN" sz="3200" b="1" dirty="0">
                <a:latin typeface="+mn-ea"/>
              </a:rPr>
              <a:t>1.</a:t>
            </a:r>
            <a:r>
              <a:rPr lang="zh-CN" altLang="en-US" sz="3200" b="1" dirty="0">
                <a:latin typeface="+mn-ea"/>
              </a:rPr>
              <a:t>保证输血安全。</a:t>
            </a:r>
          </a:p>
          <a:p>
            <a:pPr>
              <a:buFont typeface="Wingdings" panose="05000000000000000000" pitchFamily="2" charset="2"/>
              <a:buNone/>
            </a:pPr>
            <a:r>
              <a:rPr lang="en-US" altLang="zh-CN" sz="3200" b="1" dirty="0">
                <a:latin typeface="+mn-ea"/>
              </a:rPr>
              <a:t>2.</a:t>
            </a:r>
            <a:r>
              <a:rPr lang="zh-CN" altLang="en-US" sz="3200" b="1" dirty="0">
                <a:latin typeface="+mn-ea"/>
              </a:rPr>
              <a:t>法医学上亲子鉴定。</a:t>
            </a:r>
          </a:p>
          <a:p>
            <a:pPr>
              <a:buFont typeface="Wingdings" panose="05000000000000000000" pitchFamily="2" charset="2"/>
              <a:buNone/>
            </a:pPr>
            <a:r>
              <a:rPr lang="en-US" altLang="zh-CN" sz="3200" b="1" dirty="0">
                <a:latin typeface="+mn-ea"/>
              </a:rPr>
              <a:t>3.</a:t>
            </a:r>
            <a:r>
              <a:rPr lang="zh-CN" altLang="en-US" sz="3200" b="1" dirty="0">
                <a:latin typeface="+mn-ea"/>
              </a:rPr>
              <a:t>组织器官移植。</a:t>
            </a:r>
          </a:p>
        </p:txBody>
      </p:sp>
      <p:pic>
        <p:nvPicPr>
          <p:cNvPr id="4" name="血型（意义）.MPG">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cstate="print"/>
          <a:srcRect/>
          <a:stretch>
            <a:fillRect/>
          </a:stretch>
        </p:blipFill>
        <p:spPr bwMode="auto">
          <a:xfrm>
            <a:off x="6197600" y="2971800"/>
            <a:ext cx="59944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成份输血</a:t>
            </a:r>
          </a:p>
        </p:txBody>
      </p:sp>
      <p:sp>
        <p:nvSpPr>
          <p:cNvPr id="9219" name="内容占位符 2"/>
          <p:cNvSpPr>
            <a:spLocks noGrp="1"/>
          </p:cNvSpPr>
          <p:nvPr>
            <p:ph idx="1"/>
          </p:nvPr>
        </p:nvSpPr>
        <p:spPr>
          <a:xfrm>
            <a:off x="232012" y="1422780"/>
            <a:ext cx="10668000" cy="4530725"/>
          </a:xfrm>
        </p:spPr>
        <p:txBody>
          <a:bodyPr>
            <a:normAutofit/>
          </a:bodyPr>
          <a:lstStyle/>
          <a:p>
            <a:r>
              <a:rPr lang="zh-CN" sz="3200" b="1" dirty="0"/>
              <a:t>成分输血（</a:t>
            </a:r>
            <a:r>
              <a:rPr lang="en-US" altLang="zh-CN" sz="3200" b="1" dirty="0"/>
              <a:t>transfusion of blood components</a:t>
            </a:r>
            <a:r>
              <a:rPr lang="zh-CN" sz="3200" b="1" dirty="0"/>
              <a:t>）是根据血液比重不同，将血液的各种成分加以分离提纯，依据病情需要输注有关的成分。优点为：一血多用，节约血源，针对性强，疗效好，副作用少，便于保存和运输。成分输血是目前临床常用的输血类型。</a:t>
            </a:r>
            <a:endParaRPr lang="zh-CN" altLang="en-US"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1378424" y="1"/>
            <a:ext cx="10142063" cy="1028699"/>
          </a:xfrm>
        </p:spPr>
        <p:txBody>
          <a:bodyPr/>
          <a:lstStyle/>
          <a:p>
            <a:r>
              <a:rPr lang="zh-CN" altLang="en-US" dirty="0"/>
              <a:t>渗透性腹泻</a:t>
            </a:r>
          </a:p>
        </p:txBody>
      </p:sp>
      <p:sp>
        <p:nvSpPr>
          <p:cNvPr id="20483" name="内容占位符 2"/>
          <p:cNvSpPr>
            <a:spLocks noGrp="1"/>
          </p:cNvSpPr>
          <p:nvPr>
            <p:ph idx="1"/>
          </p:nvPr>
        </p:nvSpPr>
        <p:spPr>
          <a:xfrm>
            <a:off x="683572" y="1129809"/>
            <a:ext cx="11162685" cy="4836395"/>
          </a:xfrm>
        </p:spPr>
        <p:txBody>
          <a:bodyPr>
            <a:normAutofit fontScale="92500"/>
          </a:bodyPr>
          <a:lstStyle/>
          <a:p>
            <a:r>
              <a:rPr lang="zh-CN" altLang="en-US" b="1" dirty="0"/>
              <a:t>渗透性腹泻的发生，是由于肠腔内含有大量不被吸收的溶质（非电解质），肠腔内有效渗透压过高，阻碍肠壁对水和电解质的吸收所致。</a:t>
            </a:r>
          </a:p>
          <a:p>
            <a:pPr>
              <a:buFont typeface="Wingdings" panose="05000000000000000000" pitchFamily="2" charset="2"/>
              <a:buNone/>
            </a:pPr>
            <a:r>
              <a:rPr lang="zh-CN" altLang="en-US" sz="2400" b="1" dirty="0">
                <a:solidFill>
                  <a:srgbClr val="FF0000"/>
                </a:solidFill>
                <a:latin typeface="+mn-ea"/>
              </a:rPr>
              <a:t>如发生在小儿身上，多为先天性乳糖不耐受症，即缺乏乳糖酶，停吃乳制品后腹泻可停止。</a:t>
            </a:r>
            <a:endParaRPr lang="en-US" altLang="zh-CN" sz="2400" b="1" dirty="0">
              <a:solidFill>
                <a:srgbClr val="FF0000"/>
              </a:solidFill>
              <a:latin typeface="+mn-ea"/>
            </a:endParaRPr>
          </a:p>
          <a:p>
            <a:r>
              <a:rPr lang="zh-CN" altLang="en-US" b="1" dirty="0"/>
              <a:t>临床上可应用难于吸收的盐类（硫酸镁，磷酸钠）作为轻泻药产生渗透压性腹泻。</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a:t>输全血的缺点</a:t>
            </a:r>
          </a:p>
        </p:txBody>
      </p:sp>
      <p:sp>
        <p:nvSpPr>
          <p:cNvPr id="10243" name="内容占位符 2"/>
          <p:cNvSpPr>
            <a:spLocks noGrp="1"/>
          </p:cNvSpPr>
          <p:nvPr>
            <p:ph idx="1"/>
          </p:nvPr>
        </p:nvSpPr>
        <p:spPr/>
        <p:txBody>
          <a:bodyPr>
            <a:normAutofit/>
          </a:bodyPr>
          <a:lstStyle/>
          <a:p>
            <a:pPr>
              <a:buNone/>
            </a:pPr>
            <a:r>
              <a:rPr lang="en-US" altLang="zh-CN" sz="3200" b="1" dirty="0">
                <a:latin typeface="+mn-ea"/>
              </a:rPr>
              <a:t>1.</a:t>
            </a:r>
            <a:r>
              <a:rPr lang="zh-CN" sz="3200" b="1" dirty="0">
                <a:latin typeface="+mn-ea"/>
              </a:rPr>
              <a:t>大量输全血可使循环超负荷</a:t>
            </a:r>
          </a:p>
          <a:p>
            <a:pPr>
              <a:buNone/>
            </a:pPr>
            <a:r>
              <a:rPr lang="en-US" altLang="zh-CN" sz="3200" b="1" dirty="0">
                <a:latin typeface="+mn-ea"/>
              </a:rPr>
              <a:t>2.</a:t>
            </a:r>
            <a:r>
              <a:rPr lang="zh-CN" sz="3200" b="1" dirty="0">
                <a:latin typeface="+mn-ea"/>
              </a:rPr>
              <a:t>全血输入越多，代谢负担越重</a:t>
            </a:r>
          </a:p>
          <a:p>
            <a:pPr>
              <a:buNone/>
            </a:pPr>
            <a:r>
              <a:rPr lang="en-US" altLang="zh-CN" sz="3200" b="1" dirty="0">
                <a:latin typeface="+mn-ea"/>
              </a:rPr>
              <a:t>3.</a:t>
            </a:r>
            <a:r>
              <a:rPr lang="zh-CN" sz="3200" b="1" dirty="0">
                <a:latin typeface="+mn-ea"/>
              </a:rPr>
              <a:t>输全血比任何血液成分更容易产生同种免疫，不良反应多</a:t>
            </a:r>
          </a:p>
          <a:p>
            <a:pPr>
              <a:buFont typeface="Wingdings" panose="05000000000000000000" pitchFamily="2" charset="2"/>
              <a:buNone/>
            </a:pPr>
            <a:endParaRPr lang="zh-CN" altLang="en-US" sz="3200" b="1" dirty="0">
              <a:latin typeface="+mn-e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1351128" y="1"/>
            <a:ext cx="10169359" cy="1028699"/>
          </a:xfrm>
        </p:spPr>
        <p:txBody>
          <a:bodyPr/>
          <a:lstStyle/>
          <a:p>
            <a:r>
              <a:rPr lang="zh-CN" altLang="en-US" dirty="0"/>
              <a:t>成份输血的优点</a:t>
            </a:r>
          </a:p>
        </p:txBody>
      </p:sp>
      <p:sp>
        <p:nvSpPr>
          <p:cNvPr id="11267" name="内容占位符 2"/>
          <p:cNvSpPr>
            <a:spLocks noGrp="1"/>
          </p:cNvSpPr>
          <p:nvPr>
            <p:ph idx="1"/>
          </p:nvPr>
        </p:nvSpPr>
        <p:spPr>
          <a:xfrm>
            <a:off x="914400" y="1600201"/>
            <a:ext cx="10972800" cy="4530725"/>
          </a:xfrm>
        </p:spPr>
        <p:txBody>
          <a:bodyPr>
            <a:normAutofit/>
          </a:bodyPr>
          <a:lstStyle/>
          <a:p>
            <a:pPr>
              <a:buNone/>
            </a:pPr>
            <a:r>
              <a:rPr lang="en-US" altLang="zh-CN" sz="2800" b="1" dirty="0">
                <a:latin typeface="+mn-ea"/>
              </a:rPr>
              <a:t>1.</a:t>
            </a:r>
            <a:r>
              <a:rPr lang="zh-CN" sz="2800" b="1" dirty="0">
                <a:latin typeface="+mn-ea"/>
              </a:rPr>
              <a:t>提高疗效，患者需要什么成分，就补充什么</a:t>
            </a:r>
            <a:r>
              <a:rPr lang="zh-CN" altLang="en-US" sz="2800" b="1" dirty="0">
                <a:latin typeface="+mn-ea"/>
              </a:rPr>
              <a:t>；</a:t>
            </a:r>
            <a:endParaRPr lang="en-US" altLang="zh-CN" sz="2800" b="1" dirty="0">
              <a:latin typeface="+mn-ea"/>
            </a:endParaRPr>
          </a:p>
          <a:p>
            <a:pPr>
              <a:buNone/>
            </a:pPr>
            <a:r>
              <a:rPr lang="en-US" altLang="zh-CN" sz="2800" b="1" dirty="0">
                <a:latin typeface="+mn-ea"/>
              </a:rPr>
              <a:t>2.</a:t>
            </a:r>
            <a:r>
              <a:rPr lang="zh-CN" sz="2800" b="1" dirty="0">
                <a:latin typeface="+mn-ea"/>
              </a:rPr>
              <a:t>减少反应，血液成分复杂，有多种抗原系统，再加上血浆中的各种特异抗体，输血更容易引起各种不良反应；</a:t>
            </a:r>
            <a:endParaRPr lang="en-US" altLang="zh-CN" sz="2800" b="1" dirty="0">
              <a:latin typeface="+mn-ea"/>
            </a:endParaRPr>
          </a:p>
          <a:p>
            <a:pPr>
              <a:buNone/>
            </a:pPr>
            <a:r>
              <a:rPr lang="en-US" altLang="zh-CN" sz="2800" b="1" dirty="0">
                <a:latin typeface="+mn-ea"/>
              </a:rPr>
              <a:t>3.</a:t>
            </a:r>
            <a:r>
              <a:rPr lang="zh-CN" sz="2800" b="1" dirty="0">
                <a:latin typeface="+mn-ea"/>
              </a:rPr>
              <a:t>合理使用，将全血分离制成不同的细胞（红细胞、白细胞、血小板）及血浆蛋白（白蛋白、免疫球蛋白、凝血因子等）成分，供不同的目的就应用；</a:t>
            </a:r>
          </a:p>
          <a:p>
            <a:pPr>
              <a:buFont typeface="Wingdings" panose="05000000000000000000" pitchFamily="2" charset="2"/>
              <a:buNone/>
            </a:pPr>
            <a:endParaRPr lang="zh-CN" sz="2800" b="1" dirty="0">
              <a:latin typeface="+mn-ea"/>
            </a:endParaRPr>
          </a:p>
          <a:p>
            <a:endParaRPr lang="zh-CN" altLang="en-US" sz="2800" b="1" dirty="0">
              <a:latin typeface="+mn-ea"/>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44630" y="2631191"/>
            <a:ext cx="6702740" cy="1308001"/>
          </a:xfrm>
        </p:spPr>
        <p:txBody>
          <a:bodyPr anchor="ctr">
            <a:normAutofit/>
          </a:bodyPr>
          <a:lstStyle/>
          <a:p>
            <a:r>
              <a:rPr lang="en-US" altLang="zh-CN" sz="3600" dirty="0"/>
              <a:t>《</a:t>
            </a:r>
            <a:r>
              <a:rPr lang="zh-CN" altLang="en-US" sz="3600" dirty="0"/>
              <a:t>血液</a:t>
            </a:r>
            <a:r>
              <a:rPr lang="en-US" altLang="zh-CN" sz="3600" dirty="0"/>
              <a:t>》</a:t>
            </a:r>
            <a:endParaRPr lang="zh-CN" altLang="en-US" sz="3600" dirty="0"/>
          </a:p>
        </p:txBody>
      </p:sp>
      <p:sp>
        <p:nvSpPr>
          <p:cNvPr id="3" name="文本占位符 2"/>
          <p:cNvSpPr>
            <a:spLocks noGrp="1"/>
          </p:cNvSpPr>
          <p:nvPr>
            <p:ph type="body" sz="quarter" idx="17"/>
          </p:nvPr>
        </p:nvSpPr>
        <p:spPr>
          <a:xfrm>
            <a:off x="4032250" y="3689968"/>
            <a:ext cx="4127502" cy="436805"/>
          </a:xfrm>
        </p:spPr>
        <p:txBody>
          <a:bodyPr>
            <a:noAutofit/>
          </a:bodyPr>
          <a:lstStyle/>
          <a:p>
            <a:r>
              <a:rPr lang="zh-CN" altLang="en-US" dirty="0"/>
              <a:t>敬请关注下一章内容</a:t>
            </a:r>
          </a:p>
        </p:txBody>
      </p:sp>
      <p:sp>
        <p:nvSpPr>
          <p:cNvPr id="4" name="文本占位符 3"/>
          <p:cNvSpPr>
            <a:spLocks noGrp="1"/>
          </p:cNvSpPr>
          <p:nvPr>
            <p:ph type="body" sz="quarter" idx="18"/>
          </p:nvPr>
        </p:nvSpPr>
        <p:spPr>
          <a:xfrm>
            <a:off x="4032250" y="4361255"/>
            <a:ext cx="4127502" cy="563676"/>
          </a:xfrm>
        </p:spPr>
        <p:txBody>
          <a:bodyPr anchor="ctr"/>
          <a:lstStyle/>
          <a:p>
            <a:r>
              <a:rPr lang="en-US" altLang="zh-CN" sz="2800" b="1" dirty="0"/>
              <a:t>《</a:t>
            </a:r>
            <a:r>
              <a:rPr altLang="zh-CN" sz="2800" b="1" dirty="0"/>
              <a:t>血液循环</a:t>
            </a:r>
            <a:r>
              <a:rPr lang="en-US" altLang="zh-CN" sz="2800" b="1" dirty="0"/>
              <a:t>》</a:t>
            </a:r>
            <a:endParaRPr lang="zh-CN" altLang="en-US" sz="2800" b="1" dirty="0"/>
          </a:p>
        </p:txBody>
      </p:sp>
      <p:sp>
        <p:nvSpPr>
          <p:cNvPr id="5" name="文本占位符 2"/>
          <p:cNvSpPr txBox="1"/>
          <p:nvPr/>
        </p:nvSpPr>
        <p:spPr>
          <a:xfrm>
            <a:off x="4032250" y="2295548"/>
            <a:ext cx="4127502" cy="436805"/>
          </a:xfrm>
          <a:prstGeom prst="rect">
            <a:avLst/>
          </a:prstGeom>
        </p:spPr>
        <p:txBody>
          <a:bodyPr vert="horz" lIns="91440" tIns="45720" rIns="91440" bIns="45720" rtlCol="0">
            <a:noAutofit/>
          </a:bodyPr>
          <a:lstStyle>
            <a:lvl1pPr marL="0" indent="0" algn="ctr" defTabSz="913765" rtl="0" eaLnBrk="1" latinLnBrk="0" hangingPunct="1">
              <a:lnSpc>
                <a:spcPct val="150000"/>
              </a:lnSpc>
              <a:spcBef>
                <a:spcPts val="1000"/>
              </a:spcBef>
              <a:buFont typeface="Arial" panose="020B0604020202020204" pitchFamily="34" charset="0"/>
              <a:buNone/>
              <a:defRPr lang="zh-CN" altLang="en-US" sz="2000" kern="1200" smtClean="0">
                <a:solidFill>
                  <a:schemeClr val="tx1"/>
                </a:solidFill>
                <a:latin typeface="+mn-lt"/>
                <a:ea typeface="+mn-ea"/>
                <a:cs typeface="+mn-cs"/>
              </a:defRPr>
            </a:lvl1pPr>
            <a:lvl2pPr marL="685800" indent="-228600" algn="l" defTabSz="913765" rtl="0" eaLnBrk="1" latinLnBrk="0" hangingPunct="1">
              <a:lnSpc>
                <a:spcPct val="150000"/>
              </a:lnSpc>
              <a:spcBef>
                <a:spcPts val="500"/>
              </a:spcBef>
              <a:buFont typeface="Arial" panose="020B0604020202020204" pitchFamily="34" charset="0"/>
              <a:buChar char="•"/>
              <a:defRPr lang="zh-CN" altLang="en-US" sz="2000" kern="1200" smtClean="0">
                <a:solidFill>
                  <a:schemeClr val="tx1"/>
                </a:solidFill>
                <a:latin typeface="+mn-lt"/>
                <a:ea typeface="+mn-ea"/>
                <a:cs typeface="+mn-cs"/>
              </a:defRPr>
            </a:lvl2pPr>
            <a:lvl3pPr marL="1143000" indent="-228600" algn="l" defTabSz="913765" rtl="0" eaLnBrk="1" latinLnBrk="0" hangingPunct="1">
              <a:lnSpc>
                <a:spcPct val="150000"/>
              </a:lnSpc>
              <a:spcBef>
                <a:spcPts val="500"/>
              </a:spcBef>
              <a:buFont typeface="Arial" panose="020B0604020202020204" pitchFamily="34" charset="0"/>
              <a:buChar char="•"/>
              <a:defRPr lang="zh-CN" altLang="en-US" sz="1800" kern="1200" smtClean="0">
                <a:solidFill>
                  <a:schemeClr val="tx1"/>
                </a:solidFill>
                <a:latin typeface="+mn-lt"/>
                <a:ea typeface="+mn-ea"/>
                <a:cs typeface="+mn-cs"/>
              </a:defRPr>
            </a:lvl3pPr>
            <a:lvl4pPr marL="1600200" indent="-228600" algn="l" defTabSz="913765" rtl="0" eaLnBrk="1" latinLnBrk="0" hangingPunct="1">
              <a:lnSpc>
                <a:spcPct val="150000"/>
              </a:lnSpc>
              <a:spcBef>
                <a:spcPts val="500"/>
              </a:spcBef>
              <a:buFont typeface="Arial" panose="020B0604020202020204" pitchFamily="34" charset="0"/>
              <a:buChar char="•"/>
              <a:defRPr lang="zh-CN" altLang="en-US" sz="1600" kern="1200" smtClean="0">
                <a:solidFill>
                  <a:schemeClr val="tx1"/>
                </a:solidFill>
                <a:latin typeface="+mn-lt"/>
                <a:ea typeface="+mn-ea"/>
                <a:cs typeface="+mn-cs"/>
              </a:defRPr>
            </a:lvl4pPr>
            <a:lvl5pPr marL="2057400" indent="-228600" algn="l" defTabSz="913765" rtl="0" eaLnBrk="1" latinLnBrk="0" hangingPunct="1">
              <a:lnSpc>
                <a:spcPct val="150000"/>
              </a:lnSpc>
              <a:spcBef>
                <a:spcPts val="500"/>
              </a:spcBef>
              <a:buFont typeface="Arial" panose="020B0604020202020204" pitchFamily="34" charset="0"/>
              <a:buChar char="•"/>
              <a:defRPr lang="zh-CN" altLang="en-US" sz="16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a:t>
            </a:r>
            <a:r>
              <a:rPr dirty="0"/>
              <a:t>生理学</a:t>
            </a:r>
            <a:r>
              <a:rPr lang="en-US" altLang="zh-CN" dirty="0"/>
              <a:t>》</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p:nvPr>
        </p:nvSpPr>
        <p:spPr/>
        <p:txBody>
          <a:bodyPr/>
          <a:lstStyle/>
          <a:p>
            <a:r>
              <a:rPr lang="zh-CN" altLang="en-US" dirty="0"/>
              <a:t>渗透性利尿</a:t>
            </a:r>
          </a:p>
        </p:txBody>
      </p:sp>
      <p:sp>
        <p:nvSpPr>
          <p:cNvPr id="1028" name="内容占位符 2"/>
          <p:cNvSpPr>
            <a:spLocks noGrp="1"/>
          </p:cNvSpPr>
          <p:nvPr>
            <p:ph idx="1"/>
          </p:nvPr>
        </p:nvSpPr>
        <p:spPr>
          <a:xfrm>
            <a:off x="669925" y="1307230"/>
            <a:ext cx="9374828" cy="4836395"/>
          </a:xfrm>
        </p:spPr>
        <p:txBody>
          <a:bodyPr>
            <a:normAutofit fontScale="77500" lnSpcReduction="20000"/>
          </a:bodyPr>
          <a:lstStyle/>
          <a:p>
            <a:r>
              <a:rPr lang="zh-CN" altLang="en-US" sz="3800" b="1" dirty="0">
                <a:latin typeface="+mn-ea"/>
              </a:rPr>
              <a:t>由于小管液溶质的浓度增大，渗透压增高，妨碍肾小管对水的重吸收，使尿量增多的现象称为渗透性利尿。</a:t>
            </a:r>
            <a:endParaRPr lang="en-US" altLang="zh-CN" sz="3800" b="1" dirty="0">
              <a:latin typeface="+mn-ea"/>
            </a:endParaRPr>
          </a:p>
          <a:p>
            <a:pPr>
              <a:buFont typeface="Wingdings" panose="05000000000000000000" pitchFamily="2" charset="2"/>
              <a:buNone/>
            </a:pPr>
            <a:endParaRPr lang="zh-CN" altLang="en-US" dirty="0"/>
          </a:p>
          <a:p>
            <a:r>
              <a:rPr lang="zh-CN" altLang="en-US" b="1" dirty="0">
                <a:latin typeface="+mn-ea"/>
              </a:rPr>
              <a:t>例如</a:t>
            </a:r>
            <a:r>
              <a:rPr lang="en-US" altLang="zh-CN" b="1" dirty="0">
                <a:latin typeface="+mn-ea"/>
              </a:rPr>
              <a:t>:</a:t>
            </a:r>
            <a:r>
              <a:rPr lang="zh-CN" altLang="en-US" b="1" dirty="0">
                <a:latin typeface="+mn-ea"/>
              </a:rPr>
              <a:t>医学临床上使用甘露醇和山梨醇，就是因为肾小管不能重吸收甘露醇，从而提高了肾小管液的溶质浓度，使小管渗透压升高，利用渗透性利尿的原理，达到利尿消肿的目的。</a:t>
            </a:r>
          </a:p>
          <a:p>
            <a:endParaRPr lang="zh-CN" altLang="en-US" dirty="0"/>
          </a:p>
        </p:txBody>
      </p:sp>
      <p:graphicFrame>
        <p:nvGraphicFramePr>
          <p:cNvPr id="1026" name="Object 2">
            <a:hlinkClick r:id="" action="ppaction://ole?verb=0"/>
          </p:cNvPr>
          <p:cNvGraphicFramePr>
            <a:graphicFrameLocks noChangeAspect="1"/>
          </p:cNvGraphicFramePr>
          <p:nvPr/>
        </p:nvGraphicFramePr>
        <p:xfrm>
          <a:off x="9921922" y="2511187"/>
          <a:ext cx="2086718" cy="1173779"/>
        </p:xfrm>
        <a:graphic>
          <a:graphicData uri="http://schemas.openxmlformats.org/presentationml/2006/ole">
            <mc:AlternateContent xmlns:mc="http://schemas.openxmlformats.org/markup-compatibility/2006">
              <mc:Choice xmlns:v="urn:schemas-microsoft-com:vml" Requires="v">
                <p:oleObj name="演示文稿" r:id="rId2" imgW="4203065" imgH="3153410" progId="">
                  <p:embed/>
                </p:oleObj>
              </mc:Choice>
              <mc:Fallback>
                <p:oleObj name="演示文稿" r:id="rId2" imgW="4203065" imgH="3153410" progId="">
                  <p:embed/>
                  <p:pic>
                    <p:nvPicPr>
                      <p:cNvPr id="0" name="Object 2" descr="im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922" y="2511187"/>
                        <a:ext cx="2086718" cy="11737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82639" y="5964070"/>
            <a:ext cx="7820167" cy="584775"/>
          </a:xfrm>
          <a:prstGeom prst="rect">
            <a:avLst/>
          </a:prstGeom>
          <a:noFill/>
        </p:spPr>
        <p:txBody>
          <a:bodyPr wrap="square" rtlCol="0">
            <a:spAutoFit/>
          </a:bodyPr>
          <a:lstStyle/>
          <a:p>
            <a:pPr>
              <a:buFont typeface="Wingdings" panose="05000000000000000000" pitchFamily="2" charset="2"/>
              <a:buNone/>
            </a:pPr>
            <a:r>
              <a:rPr lang="zh-CN" altLang="en-US" sz="3200" b="1" dirty="0">
                <a:solidFill>
                  <a:srgbClr val="FF0000"/>
                </a:solidFill>
              </a:rPr>
              <a:t>糖尿病病人出现多尿即由渗透性利尿所致。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307267"/>
</p:tagLst>
</file>

<file path=ppt/theme/theme1.xml><?xml version="1.0" encoding="utf-8"?>
<a:theme xmlns:a="http://schemas.openxmlformats.org/drawingml/2006/main" name="主题5">
  <a:themeElements>
    <a:clrScheme name="沃博联">
      <a:dk1>
        <a:srgbClr val="000000"/>
      </a:dk1>
      <a:lt1>
        <a:srgbClr val="FFFFFF"/>
      </a:lt1>
      <a:dk2>
        <a:srgbClr val="778495"/>
      </a:dk2>
      <a:lt2>
        <a:srgbClr val="F0F0F0"/>
      </a:lt2>
      <a:accent1>
        <a:srgbClr val="00C3FF"/>
      </a:accent1>
      <a:accent2>
        <a:srgbClr val="75C400"/>
      </a:accent2>
      <a:accent3>
        <a:srgbClr val="90AEDA"/>
      </a:accent3>
      <a:accent4>
        <a:srgbClr val="57AEE1"/>
      </a:accent4>
      <a:accent5>
        <a:srgbClr val="7BC2B7"/>
      </a:accent5>
      <a:accent6>
        <a:srgbClr val="3F97CA"/>
      </a:accent6>
      <a:hlink>
        <a:srgbClr val="4276AA"/>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1</TotalTime>
  <Words>4185</Words>
  <Application>Microsoft Office PowerPoint</Application>
  <PresentationFormat>宽屏</PresentationFormat>
  <Paragraphs>532</Paragraphs>
  <Slides>82</Slides>
  <Notes>20</Notes>
  <HiddenSlides>0</HiddenSlides>
  <MMClips>1</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82</vt:i4>
      </vt:variant>
    </vt:vector>
  </HeadingPairs>
  <TitlesOfParts>
    <vt:vector size="96" baseType="lpstr">
      <vt:lpstr>Monotype Sorts</vt:lpstr>
      <vt:lpstr>方正姚体</vt:lpstr>
      <vt:lpstr>黑体</vt:lpstr>
      <vt:lpstr>华文中宋</vt:lpstr>
      <vt:lpstr>楷体_GB2312</vt:lpstr>
      <vt:lpstr>宋体</vt:lpstr>
      <vt:lpstr>微软雅黑</vt:lpstr>
      <vt:lpstr>Arial</vt:lpstr>
      <vt:lpstr>Calibri</vt:lpstr>
      <vt:lpstr>Cambria</vt:lpstr>
      <vt:lpstr>Times New Roman</vt:lpstr>
      <vt:lpstr>Wingdings</vt:lpstr>
      <vt:lpstr>主题5</vt:lpstr>
      <vt:lpstr>演示文稿</vt:lpstr>
      <vt:lpstr>第三章 血液</vt:lpstr>
      <vt:lpstr>PowerPoint 演示文稿</vt:lpstr>
      <vt:lpstr>采血→离心→血浆-血细胞分离</vt:lpstr>
      <vt:lpstr>PowerPoint 演示文稿</vt:lpstr>
      <vt:lpstr>PowerPoint 演示文稿</vt:lpstr>
      <vt:lpstr>二、血液的理化特性</vt:lpstr>
      <vt:lpstr>(四)血浆渗透压</vt:lpstr>
      <vt:lpstr>渗透性腹泻</vt:lpstr>
      <vt:lpstr>渗透性利尿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血细胞</vt:lpstr>
      <vt:lpstr>PowerPoint 演示文稿</vt:lpstr>
      <vt:lpstr>PowerPoint 演示文稿</vt:lpstr>
      <vt:lpstr>镰状贫血</vt:lpstr>
      <vt:lpstr>PowerPoint 演示文稿</vt:lpstr>
      <vt:lpstr>PowerPoint 演示文稿</vt:lpstr>
      <vt:lpstr>PowerPoint 演示文稿</vt:lpstr>
      <vt:lpstr>PowerPoint 演示文稿</vt:lpstr>
      <vt:lpstr>1.红细胞生成过程</vt:lpstr>
      <vt:lpstr>PowerPoint 演示文稿</vt:lpstr>
      <vt:lpstr>PowerPoint 演示文稿</vt:lpstr>
      <vt:lpstr>PowerPoint 演示文稿</vt:lpstr>
      <vt:lpstr>PowerPoint 演示文稿</vt:lpstr>
      <vt:lpstr>白 细 胞 形 态</vt:lpstr>
      <vt:lpstr>PowerPoint 演示文稿</vt:lpstr>
      <vt:lpstr>PowerPoint 演示文稿</vt:lpstr>
      <vt:lpstr>白细胞的生理作用</vt:lpstr>
      <vt:lpstr>PowerPoint 演示文稿</vt:lpstr>
      <vt:lpstr>2.单核细胞（巨噬细胞）主要作用</vt:lpstr>
      <vt:lpstr>PowerPoint 演示文稿</vt:lpstr>
      <vt:lpstr>PowerPoint 演示文稿</vt:lpstr>
      <vt:lpstr>5.淋巴细胞</vt:lpstr>
      <vt:lpstr>PowerPoint 演示文稿</vt:lpstr>
      <vt:lpstr>PowerPoint 演示文稿</vt:lpstr>
      <vt:lpstr>（二）血小板的生理特性</vt:lpstr>
      <vt:lpstr>（三）血小板的生理功能</vt:lpstr>
      <vt:lpstr>生理性止血</vt:lpstr>
      <vt:lpstr>生理性止血过程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血液凝固动画图</vt:lpstr>
      <vt:lpstr>血友病</vt:lpstr>
      <vt:lpstr>PowerPoint 演示文稿</vt:lpstr>
      <vt:lpstr>PowerPoint 演示文稿</vt:lpstr>
      <vt:lpstr>1.体内抗凝因素</vt:lpstr>
      <vt:lpstr>2.体外因素</vt:lpstr>
      <vt:lpstr>PowerPoint 演示文稿</vt:lpstr>
      <vt:lpstr>PowerPoint 演示文稿</vt:lpstr>
      <vt:lpstr>第四节 血量、血型与输血原则 </vt:lpstr>
      <vt:lpstr>PowerPoint 演示文稿</vt:lpstr>
      <vt:lpstr>PowerPoint 演示文稿</vt:lpstr>
      <vt:lpstr>PowerPoint 演示文稿</vt:lpstr>
      <vt:lpstr>（一）ABO血型系统</vt:lpstr>
      <vt:lpstr>血型 : 红细胞上特异性抗原类型 </vt:lpstr>
      <vt:lpstr>1.ABO血型的分型</vt:lpstr>
      <vt:lpstr>ABO原型的亚型分类</vt:lpstr>
      <vt:lpstr>2.ABO血型系统的免疫反应</vt:lpstr>
      <vt:lpstr>PowerPoint 演示文稿</vt:lpstr>
      <vt:lpstr>PowerPoint 演示文稿</vt:lpstr>
      <vt:lpstr>PowerPoint 演示文稿</vt:lpstr>
      <vt:lpstr>PowerPoint 演示文稿</vt:lpstr>
      <vt:lpstr>PowerPoint 演示文稿</vt:lpstr>
      <vt:lpstr>二、输血原则</vt:lpstr>
      <vt:lpstr>2.交叉配血试验</vt:lpstr>
      <vt:lpstr>交叉配血的意义</vt:lpstr>
      <vt:lpstr>三、 临床意义</vt:lpstr>
      <vt:lpstr>成份输血</vt:lpstr>
      <vt:lpstr>输全血的缺点</vt:lpstr>
      <vt:lpstr>成份输血的优点</vt:lpstr>
      <vt:lpstr>《血液》</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覃 小翠</cp:lastModifiedBy>
  <cp:revision>113</cp:revision>
  <cp:lastPrinted>2017-11-22T16:00:00Z</cp:lastPrinted>
  <dcterms:created xsi:type="dcterms:W3CDTF">2017-11-22T16:00:00Z</dcterms:created>
  <dcterms:modified xsi:type="dcterms:W3CDTF">2022-12-17T15:19:59Z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2052-11.1.0.9513</vt:lpwstr>
  </property>
</Properties>
</file>