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6"/>
  </p:notesMasterIdLst>
  <p:sldIdLst>
    <p:sldId id="276" r:id="rId2"/>
    <p:sldId id="280" r:id="rId3"/>
    <p:sldId id="283" r:id="rId4"/>
    <p:sldId id="469" r:id="rId5"/>
    <p:sldId id="285" r:id="rId6"/>
    <p:sldId id="286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620" r:id="rId23"/>
    <p:sldId id="305" r:id="rId24"/>
    <p:sldId id="304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313" r:id="rId37"/>
    <p:sldId id="472" r:id="rId38"/>
    <p:sldId id="315" r:id="rId39"/>
    <p:sldId id="316" r:id="rId40"/>
    <p:sldId id="318" r:id="rId41"/>
    <p:sldId id="319" r:id="rId42"/>
    <p:sldId id="320" r:id="rId43"/>
    <p:sldId id="321" r:id="rId44"/>
    <p:sldId id="322" r:id="rId45"/>
    <p:sldId id="765" r:id="rId46"/>
    <p:sldId id="323" r:id="rId47"/>
    <p:sldId id="324" r:id="rId48"/>
    <p:sldId id="326" r:id="rId49"/>
    <p:sldId id="327" r:id="rId50"/>
    <p:sldId id="328" r:id="rId51"/>
    <p:sldId id="329" r:id="rId52"/>
    <p:sldId id="330" r:id="rId53"/>
    <p:sldId id="766" r:id="rId54"/>
    <p:sldId id="331" r:id="rId55"/>
    <p:sldId id="332" r:id="rId56"/>
    <p:sldId id="334" r:id="rId57"/>
    <p:sldId id="333" r:id="rId58"/>
    <p:sldId id="336" r:id="rId59"/>
    <p:sldId id="337" r:id="rId60"/>
    <p:sldId id="339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478" r:id="rId69"/>
    <p:sldId id="479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767" r:id="rId83"/>
    <p:sldId id="772" r:id="rId84"/>
    <p:sldId id="773" r:id="rId85"/>
    <p:sldId id="774" r:id="rId86"/>
    <p:sldId id="775" r:id="rId87"/>
    <p:sldId id="776" r:id="rId88"/>
    <p:sldId id="777" r:id="rId89"/>
    <p:sldId id="778" r:id="rId90"/>
    <p:sldId id="779" r:id="rId91"/>
    <p:sldId id="780" r:id="rId92"/>
    <p:sldId id="781" r:id="rId93"/>
    <p:sldId id="782" r:id="rId94"/>
    <p:sldId id="783" r:id="rId9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2B7"/>
    <a:srgbClr val="57AEE1"/>
    <a:srgbClr val="90AEDA"/>
    <a:srgbClr val="75C400"/>
    <a:srgbClr val="2CCDFF"/>
    <a:srgbClr val="FFFFFF"/>
    <a:srgbClr val="00C3FF"/>
    <a:srgbClr val="A5F499"/>
    <a:srgbClr val="FFD979"/>
    <a:srgbClr val="99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72913" autoAdjust="0"/>
  </p:normalViewPr>
  <p:slideViewPr>
    <p:cSldViewPr snapToGrid="0">
      <p:cViewPr varScale="1">
        <p:scale>
          <a:sx n="60" d="100"/>
          <a:sy n="60" d="100"/>
        </p:scale>
        <p:origin x="1493" y="43"/>
      </p:cViewPr>
      <p:guideLst>
        <p:guide orient="horz" pos="2201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06556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ike.baidu.com/view/106538.htm" TargetMode="External"/><Relationship Id="rId4" Type="http://schemas.openxmlformats.org/officeDocument/2006/relationships/hyperlink" Target="http://baike.baidu.com/picview/811079/811079/0/c9d4cf43126fc95173f05dc3.htm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549400.htm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91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latinLnBrk="1"/>
            <a:r>
              <a:rPr lang="zh-CN" altLang="en-US"/>
              <a:t>房室瓣：包括二尖瓣（位于</a:t>
            </a:r>
            <a:r>
              <a:rPr lang="zh-CN" altLang="en-US" u="sng">
                <a:hlinkClick r:id="rId3"/>
              </a:rPr>
              <a:t>左心室</a:t>
            </a:r>
            <a:r>
              <a:rPr lang="zh-CN" altLang="en-US"/>
              <a:t>和左心房之间）、三尖</a:t>
            </a:r>
            <a:r>
              <a:rPr lang="zh-CN" altLang="en-US">
                <a:hlinkClick r:id="rId4" tooltip="查看图片"/>
              </a:rPr>
              <a:t>  </a:t>
            </a:r>
            <a:r>
              <a:rPr lang="zh-CN" altLang="en-US"/>
              <a:t>心脏瓣膜</a:t>
            </a:r>
          </a:p>
          <a:p>
            <a:r>
              <a:rPr lang="zh-CN" altLang="en-US"/>
              <a:t>瓣（位于右心室和</a:t>
            </a:r>
            <a:r>
              <a:rPr lang="zh-CN" altLang="en-US" u="sng">
                <a:hlinkClick r:id="rId5"/>
              </a:rPr>
              <a:t>右心房</a:t>
            </a:r>
            <a:r>
              <a:rPr lang="zh-CN" altLang="en-US"/>
              <a:t>之间）。</a:t>
            </a:r>
            <a:r>
              <a:rPr lang="en-US" altLang="zh-CN"/>
              <a:t>2.</a:t>
            </a:r>
            <a:r>
              <a:rPr lang="zh-CN" altLang="en-US"/>
              <a:t>半月瓣：包括肺动脉瓣（位于右心室出口）、主动脉瓣（位于左心室出口）。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B0B20-110D-4CDD-92F4-85A9549DC9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14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心室功能曲线图。横代表左心室舒张末期的压力，纵代表左室搏出量。左室舒张末期即收缩前，它的容积代表着左心室的前负荷或者是初长度。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17539-400E-4725-B0D7-7CD2B1FAF3F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24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心肌相对于骨骼肌有一个特点，有对抗过度延伸的特点（含大量的胶原纤维），即便初长度再拉长，它做的功也不变。</a:t>
            </a:r>
            <a:endParaRPr lang="en-US" altLang="zh-CN"/>
          </a:p>
          <a:p>
            <a:r>
              <a:rPr lang="zh-CN" altLang="en-US"/>
              <a:t>心肌的前负荷跟余血量</a:t>
            </a:r>
            <a:r>
              <a:rPr lang="en-US" altLang="zh-CN"/>
              <a:t>+</a:t>
            </a:r>
            <a:r>
              <a:rPr lang="zh-CN" altLang="en-US"/>
              <a:t>静脉回流量有关</a:t>
            </a:r>
            <a:endParaRPr lang="en-US" altLang="zh-CN"/>
          </a:p>
          <a:p>
            <a:r>
              <a:rPr lang="zh-CN" altLang="en-US"/>
              <a:t>输液时，防止过量，使心室初长度过大，发生急性心力衰竭。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54595-8CE3-4442-91DB-6285F016D3F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34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主动脉压长高到一定程度，使心室的等容收缩期延长，使射血期缩短，使搏出量减少。心搏出量减少，余血量就多，前负荷也大，通过心肌的自自调节可使心肌收缩力增强。进而搏出量恢复。</a:t>
            </a:r>
            <a:endParaRPr lang="en-US" altLang="zh-CN"/>
          </a:p>
          <a:p>
            <a:r>
              <a:rPr lang="zh-CN" altLang="en-US"/>
              <a:t>那如果大动脉血压持续上升呢？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963043-4CCF-4C10-9F05-406D993F16D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44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正性变力因素：使心肌收缩能力弯强，如去甲肾上腺素，钙离子。</a:t>
            </a:r>
            <a:endParaRPr lang="en-US" altLang="zh-CN"/>
          </a:p>
          <a:p>
            <a:r>
              <a:rPr lang="zh-CN" altLang="en-US"/>
              <a:t>负性变力因素：乙酰胆碱，</a:t>
            </a:r>
            <a:r>
              <a:rPr lang="en-US" altLang="zh-CN"/>
              <a:t>H</a:t>
            </a:r>
            <a:r>
              <a:rPr lang="zh-CN" altLang="en-US"/>
              <a:t>离子，缺</a:t>
            </a:r>
            <a:r>
              <a:rPr lang="en-US" altLang="zh-CN"/>
              <a:t>O2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12DF5-BD44-4995-99DE-8ABB260DF0E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65D21-D136-43F9-A467-C98751BE923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65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收缩期贮备是指收缩期肌肉有射出更多血的能力的贮备。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36FD0-FA10-4F58-81E5-9EFB5094C43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85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心肌细胞的生物电现像</a:t>
            </a:r>
            <a:r>
              <a:rPr lang="en-US" altLang="zh-CN"/>
              <a:t>.</a:t>
            </a:r>
            <a:r>
              <a:rPr lang="zh-CN" altLang="en-US"/>
              <a:t>这种生物电现像都是根据膜两侧的离子分布发生改变的所引起的</a:t>
            </a:r>
            <a:r>
              <a:rPr lang="en-US" altLang="zh-CN"/>
              <a:t>.</a:t>
            </a:r>
            <a:r>
              <a:rPr lang="zh-CN" altLang="en-US"/>
              <a:t>因此心脏各部分各不同类型的心肌细胞其动作电位也不一样</a:t>
            </a:r>
            <a:r>
              <a:rPr lang="en-US" altLang="zh-CN"/>
              <a:t>.</a:t>
            </a:r>
            <a:r>
              <a:rPr lang="zh-CN" altLang="en-US"/>
              <a:t>这个图显示的是整个心脏不同部分的细胞所显示的动作电位</a:t>
            </a:r>
            <a:r>
              <a:rPr lang="en-US" altLang="zh-CN"/>
              <a:t>.</a:t>
            </a:r>
            <a:r>
              <a:rPr lang="zh-CN" altLang="en-US"/>
              <a:t>窦房结的动作电位特点</a:t>
            </a:r>
            <a:r>
              <a:rPr lang="en-US" altLang="zh-CN"/>
              <a:t>:</a:t>
            </a:r>
            <a:r>
              <a:rPr lang="zh-CN" altLang="en-US"/>
              <a:t>去极化速度比较慢</a:t>
            </a:r>
            <a:r>
              <a:rPr lang="en-US" altLang="zh-CN"/>
              <a:t>,</a:t>
            </a:r>
            <a:r>
              <a:rPr lang="zh-CN" altLang="en-US"/>
              <a:t>所以也叫慢反应细胞</a:t>
            </a:r>
            <a:r>
              <a:rPr lang="en-US" altLang="zh-CN"/>
              <a:t>.</a:t>
            </a:r>
            <a:r>
              <a:rPr lang="zh-CN" altLang="en-US"/>
              <a:t>心房肌细胞的</a:t>
            </a:r>
            <a:r>
              <a:rPr lang="en-US" altLang="zh-CN"/>
              <a:t>0</a:t>
            </a:r>
            <a:r>
              <a:rPr lang="zh-CN" altLang="en-US"/>
              <a:t>期去极化速度快</a:t>
            </a:r>
            <a:r>
              <a:rPr lang="en-US" altLang="zh-CN"/>
              <a:t>,</a:t>
            </a:r>
            <a:r>
              <a:rPr lang="zh-CN" altLang="en-US"/>
              <a:t>但是不会自动去极化</a:t>
            </a:r>
            <a:r>
              <a:rPr lang="en-US" altLang="zh-CN"/>
              <a:t>,</a:t>
            </a:r>
            <a:r>
              <a:rPr lang="zh-CN" altLang="en-US"/>
              <a:t>所以是快反应的非自律细胞</a:t>
            </a:r>
            <a:r>
              <a:rPr lang="en-US" altLang="zh-CN"/>
              <a:t>.</a:t>
            </a:r>
            <a:r>
              <a:rPr lang="zh-CN" altLang="en-US"/>
              <a:t>比较这些动作电位发现什么特点</a:t>
            </a:r>
            <a:r>
              <a:rPr lang="en-US" altLang="zh-CN"/>
              <a:t>?</a:t>
            </a:r>
            <a:r>
              <a:rPr lang="zh-CN" altLang="en-US"/>
              <a:t>形状不一样</a:t>
            </a:r>
            <a:r>
              <a:rPr lang="en-US" altLang="zh-CN"/>
              <a:t>,</a:t>
            </a:r>
            <a:r>
              <a:rPr lang="zh-CN" altLang="en-US"/>
              <a:t>幅度不一样</a:t>
            </a:r>
            <a:r>
              <a:rPr lang="en-US" altLang="zh-CN"/>
              <a:t>,</a:t>
            </a:r>
            <a:r>
              <a:rPr lang="zh-CN" altLang="en-US"/>
              <a:t>持续时间不一样</a:t>
            </a:r>
            <a:r>
              <a:rPr lang="en-US" altLang="zh-CN"/>
              <a:t>?</a:t>
            </a:r>
            <a:r>
              <a:rPr lang="zh-CN" altLang="en-US"/>
              <a:t>这跟它们的结构与特点是相适应的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E7DB8-75C4-41C0-8B2F-A14A64492885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96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C3319-D7BB-4F1A-9DD0-27B445F02718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16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苯妥因钠的药理作用？抗癫癎药、抗心律失常</a:t>
            </a:r>
            <a:r>
              <a:rPr lang="en-US" altLang="zh-CN"/>
              <a:t>.TTX?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6A7D1-E8ED-43B5-B564-4EF2535455A2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26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/>
              <a:t>1</a:t>
            </a:r>
            <a:r>
              <a:rPr lang="zh-CN" altLang="en-US"/>
              <a:t>期</a:t>
            </a:r>
            <a:r>
              <a:rPr lang="en-US" altLang="zh-CN"/>
              <a:t>:</a:t>
            </a:r>
            <a:r>
              <a:rPr lang="zh-CN" altLang="en-US"/>
              <a:t>快速复极初期</a:t>
            </a:r>
            <a:r>
              <a:rPr lang="en-US" altLang="zh-CN"/>
              <a:t>.10ms,</a:t>
            </a:r>
            <a:r>
              <a:rPr lang="zh-CN" altLang="en-US"/>
              <a:t>从</a:t>
            </a:r>
            <a:r>
              <a:rPr lang="en-US" altLang="zh-CN"/>
              <a:t>20mv-0mv.Ito</a:t>
            </a:r>
            <a:r>
              <a:rPr lang="zh-CN" altLang="en-US"/>
              <a:t>通道</a:t>
            </a:r>
            <a:r>
              <a:rPr lang="en-US" altLang="zh-CN"/>
              <a:t>,</a:t>
            </a:r>
            <a:r>
              <a:rPr lang="zh-CN" altLang="en-US"/>
              <a:t>在去极化时已经被激活</a:t>
            </a:r>
            <a:r>
              <a:rPr lang="en-US" altLang="zh-CN"/>
              <a:t>,</a:t>
            </a:r>
            <a:r>
              <a:rPr lang="zh-CN" altLang="en-US"/>
              <a:t>在</a:t>
            </a:r>
            <a:r>
              <a:rPr lang="en-US" altLang="zh-CN"/>
              <a:t>Omv</a:t>
            </a:r>
            <a:r>
              <a:rPr lang="zh-CN" altLang="en-US"/>
              <a:t>时已经失活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EE589-BACA-4956-8492-446F6E53C624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心率可因生理情况而有差异，发烧每升高一度，心率加快</a:t>
            </a:r>
            <a:r>
              <a:rPr lang="en-US" altLang="zh-CN"/>
              <a:t>10-20</a:t>
            </a:r>
            <a:r>
              <a:rPr lang="zh-CN" altLang="en-US"/>
              <a:t>次</a:t>
            </a:r>
            <a:r>
              <a:rPr lang="en-US" altLang="zh-CN"/>
              <a:t>/</a:t>
            </a:r>
            <a:r>
              <a:rPr lang="zh-CN" altLang="en-US"/>
              <a:t>分。数的是桡动脉的脉搏。内尺外桡，内胫外腓。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37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平台期</a:t>
            </a:r>
            <a:r>
              <a:rPr lang="en-US" altLang="zh-CN"/>
              <a:t>=</a:t>
            </a:r>
            <a:r>
              <a:rPr lang="zh-CN" altLang="en-US"/>
              <a:t>缓慢复极期</a:t>
            </a:r>
            <a:r>
              <a:rPr lang="en-US" altLang="zh-CN"/>
              <a:t>.</a:t>
            </a:r>
            <a:r>
              <a:rPr lang="zh-CN" altLang="en-US"/>
              <a:t>持续时间</a:t>
            </a:r>
            <a:r>
              <a:rPr lang="en-US" altLang="zh-CN"/>
              <a:t>:100-150mv.</a:t>
            </a:r>
            <a:r>
              <a:rPr lang="zh-CN" altLang="en-US"/>
              <a:t>是心肌细胞动作电位的特点</a:t>
            </a:r>
            <a:r>
              <a:rPr lang="en-US" altLang="zh-CN"/>
              <a:t>,</a:t>
            </a:r>
            <a:r>
              <a:rPr lang="zh-CN" altLang="en-US"/>
              <a:t>是心室肌动作电位持续时间长的原因</a:t>
            </a:r>
            <a:r>
              <a:rPr lang="en-US" altLang="zh-CN"/>
              <a:t>.</a:t>
            </a:r>
            <a:r>
              <a:rPr lang="zh-CN" altLang="en-US"/>
              <a:t>这个时期为什么会稳定处于</a:t>
            </a:r>
            <a:r>
              <a:rPr lang="en-US" altLang="zh-CN"/>
              <a:t>0mv?</a:t>
            </a:r>
            <a:r>
              <a:rPr lang="zh-CN" altLang="en-US"/>
              <a:t>有进有出</a:t>
            </a:r>
            <a:r>
              <a:rPr lang="en-US" altLang="zh-CN"/>
              <a:t>.</a:t>
            </a:r>
            <a:r>
              <a:rPr lang="zh-CN" altLang="en-US"/>
              <a:t>慢通道</a:t>
            </a:r>
            <a:r>
              <a:rPr lang="en-US" altLang="zh-CN"/>
              <a:t>=</a:t>
            </a:r>
            <a:r>
              <a:rPr lang="zh-CN" altLang="en-US"/>
              <a:t>开得慢</a:t>
            </a:r>
            <a:r>
              <a:rPr lang="en-US" altLang="zh-CN"/>
              <a:t>,</a:t>
            </a:r>
            <a:r>
              <a:rPr lang="zh-CN" altLang="en-US"/>
              <a:t>关得也慢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85EBA-C716-4A02-849D-71FB37965FAE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47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/>
              <a:t>3</a:t>
            </a:r>
            <a:r>
              <a:rPr lang="zh-CN" altLang="en-US"/>
              <a:t>期</a:t>
            </a:r>
            <a:r>
              <a:rPr lang="en-US" altLang="zh-CN"/>
              <a:t>:</a:t>
            </a:r>
            <a:r>
              <a:rPr lang="zh-CN" altLang="en-US"/>
              <a:t>快速复极末期</a:t>
            </a:r>
            <a:r>
              <a:rPr lang="en-US" altLang="zh-CN"/>
              <a:t>.0—90mv.</a:t>
            </a:r>
            <a:r>
              <a:rPr lang="zh-CN" altLang="en-US"/>
              <a:t>持续时间</a:t>
            </a:r>
            <a:r>
              <a:rPr lang="en-US" altLang="zh-CN"/>
              <a:t>100-150mv.IK,</a:t>
            </a:r>
            <a:r>
              <a:rPr lang="zh-CN" altLang="en-US"/>
              <a:t>再生式外流</a:t>
            </a:r>
            <a:r>
              <a:rPr lang="en-US" altLang="zh-CN"/>
              <a:t>:</a:t>
            </a:r>
            <a:r>
              <a:rPr lang="zh-CN" altLang="en-US"/>
              <a:t>随着时间递增的处流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F8C8E-B514-4345-810A-979EBDDC657C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总结起来</a:t>
            </a:r>
            <a:r>
              <a:rPr lang="en-US" altLang="zh-CN"/>
              <a:t>:</a:t>
            </a:r>
            <a:r>
              <a:rPr lang="zh-CN" altLang="en-US"/>
              <a:t>动作电位有</a:t>
            </a:r>
            <a:r>
              <a:rPr lang="en-US" altLang="zh-CN"/>
              <a:t>0\1\2\3\4</a:t>
            </a:r>
            <a:r>
              <a:rPr lang="zh-CN" altLang="en-US"/>
              <a:t>期</a:t>
            </a:r>
            <a:r>
              <a:rPr lang="en-US" altLang="zh-CN"/>
              <a:t>,O</a:t>
            </a:r>
            <a:r>
              <a:rPr lang="zh-CN" altLang="en-US"/>
              <a:t>期是钠离子内流</a:t>
            </a:r>
            <a:r>
              <a:rPr lang="en-US" altLang="zh-CN"/>
              <a:t>,1</a:t>
            </a:r>
            <a:r>
              <a:rPr lang="zh-CN" altLang="en-US"/>
              <a:t>期是快速复极初期</a:t>
            </a:r>
            <a:r>
              <a:rPr lang="en-US" altLang="zh-CN"/>
              <a:t>,</a:t>
            </a:r>
            <a:r>
              <a:rPr lang="zh-CN" altLang="en-US"/>
              <a:t>是有一次性的</a:t>
            </a:r>
            <a:r>
              <a:rPr lang="en-US" altLang="zh-CN"/>
              <a:t>K</a:t>
            </a:r>
            <a:r>
              <a:rPr lang="zh-CN" altLang="en-US"/>
              <a:t>离子外流</a:t>
            </a:r>
            <a:r>
              <a:rPr lang="en-US" altLang="zh-CN"/>
              <a:t>,2</a:t>
            </a:r>
            <a:r>
              <a:rPr lang="zh-CN" altLang="en-US"/>
              <a:t>期是平台期</a:t>
            </a:r>
            <a:r>
              <a:rPr lang="en-US" altLang="zh-CN"/>
              <a:t>,</a:t>
            </a:r>
            <a:r>
              <a:rPr lang="zh-CN" altLang="en-US"/>
              <a:t>也叫缓慢复极期</a:t>
            </a:r>
            <a:r>
              <a:rPr lang="en-US" altLang="zh-CN"/>
              <a:t>,</a:t>
            </a:r>
            <a:r>
              <a:rPr lang="zh-CN" altLang="en-US"/>
              <a:t>即有钙子的内流也有</a:t>
            </a:r>
            <a:r>
              <a:rPr lang="en-US" altLang="zh-CN"/>
              <a:t>K</a:t>
            </a:r>
            <a:r>
              <a:rPr lang="zh-CN" altLang="en-US"/>
              <a:t>离子的外流</a:t>
            </a:r>
            <a:r>
              <a:rPr lang="en-US" altLang="zh-CN"/>
              <a:t>.3</a:t>
            </a:r>
            <a:r>
              <a:rPr lang="zh-CN" altLang="en-US"/>
              <a:t>期主要是由于</a:t>
            </a:r>
            <a:r>
              <a:rPr lang="en-US" altLang="zh-CN"/>
              <a:t>K</a:t>
            </a:r>
            <a:r>
              <a:rPr lang="zh-CN" altLang="en-US"/>
              <a:t>离子的外流</a:t>
            </a:r>
            <a:r>
              <a:rPr lang="en-US" altLang="zh-CN"/>
              <a:t>,4</a:t>
            </a:r>
            <a:r>
              <a:rPr lang="zh-CN" altLang="en-US"/>
              <a:t>期没有其它子的流动</a:t>
            </a:r>
            <a:r>
              <a:rPr lang="en-US" altLang="zh-CN"/>
              <a:t>,</a:t>
            </a:r>
            <a:r>
              <a:rPr lang="zh-CN" altLang="en-US"/>
              <a:t>只有钠泵的活动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5575E-380C-4837-8FE6-AF7537222C83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78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心肌细胞动作电位的</a:t>
            </a:r>
            <a:r>
              <a:rPr lang="en-US" altLang="zh-CN"/>
              <a:t>4</a:t>
            </a:r>
            <a:r>
              <a:rPr lang="zh-CN" altLang="en-US"/>
              <a:t>期是静息期，没有别的刺激它就一直处于静息水平。但是窦房结细胞的</a:t>
            </a:r>
            <a:r>
              <a:rPr lang="en-US" altLang="zh-CN"/>
              <a:t>4</a:t>
            </a:r>
            <a:r>
              <a:rPr lang="zh-CN" altLang="en-US"/>
              <a:t>期能够自动去极化。其阈电位是</a:t>
            </a:r>
            <a:r>
              <a:rPr lang="en-US" altLang="zh-CN"/>
              <a:t>-40mv</a:t>
            </a:r>
            <a:r>
              <a:rPr lang="zh-CN" altLang="en-US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B4532-33BC-4AF5-BC9F-6E02602C1094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78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心肌细胞动作电位的</a:t>
            </a:r>
            <a:r>
              <a:rPr lang="en-US" altLang="zh-CN"/>
              <a:t>4</a:t>
            </a:r>
            <a:r>
              <a:rPr lang="zh-CN" altLang="en-US"/>
              <a:t>期是静息期，没有别的刺激它就一直处于静息水平。但是窦房结细胞的</a:t>
            </a:r>
            <a:r>
              <a:rPr lang="en-US" altLang="zh-CN"/>
              <a:t>4</a:t>
            </a:r>
            <a:r>
              <a:rPr lang="zh-CN" altLang="en-US"/>
              <a:t>期能够自动去极化。其阈电位是</a:t>
            </a:r>
            <a:r>
              <a:rPr lang="en-US" altLang="zh-CN"/>
              <a:t>-40mv</a:t>
            </a:r>
            <a:r>
              <a:rPr lang="zh-CN" altLang="en-US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B4532-33BC-4AF5-BC9F-6E02602C1094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98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为什么平时的心跳没有达到</a:t>
            </a:r>
            <a:r>
              <a:rPr lang="en-US" altLang="zh-CN"/>
              <a:t>100</a:t>
            </a:r>
            <a:r>
              <a:rPr lang="zh-CN" altLang="en-US"/>
              <a:t>次</a:t>
            </a:r>
            <a:r>
              <a:rPr lang="en-US" altLang="zh-CN"/>
              <a:t>/</a:t>
            </a:r>
            <a:r>
              <a:rPr lang="zh-CN" altLang="en-US"/>
              <a:t>分？平时的窦房结还受到迷走神经的控制（抑制作用）。如果心电图上显示你的心律是窦性节律，那是代表正常的。心动过速</a:t>
            </a:r>
            <a:r>
              <a:rPr lang="en-US" altLang="zh-CN"/>
              <a:t>?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6F554-52B4-40BF-865C-3EFE34B16EAA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08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自律性高即是单位时间内产生兴奋或者是动作电位的频率高。</a:t>
            </a:r>
            <a:r>
              <a:rPr lang="en-US" altLang="zh-CN"/>
              <a:t>A：a 4</a:t>
            </a:r>
            <a:r>
              <a:rPr lang="zh-CN" altLang="en-US"/>
              <a:t>期去极化速度快于</a:t>
            </a:r>
            <a:r>
              <a:rPr lang="en-US" altLang="zh-CN"/>
              <a:t>B，</a:t>
            </a:r>
            <a:r>
              <a:rPr lang="zh-CN" altLang="en-US"/>
              <a:t>所以</a:t>
            </a:r>
            <a:r>
              <a:rPr lang="en-US" altLang="zh-CN"/>
              <a:t>a</a:t>
            </a:r>
            <a:r>
              <a:rPr lang="zh-CN" altLang="en-US"/>
              <a:t>单位时间内产生的动作电位的次数多。</a:t>
            </a:r>
            <a:r>
              <a:rPr lang="en-US" altLang="zh-CN"/>
              <a:t>C</a:t>
            </a:r>
            <a:r>
              <a:rPr lang="zh-CN" altLang="en-US"/>
              <a:t>和</a:t>
            </a:r>
            <a:r>
              <a:rPr lang="en-US" altLang="zh-CN"/>
              <a:t>D</a:t>
            </a:r>
            <a:r>
              <a:rPr lang="zh-CN" altLang="en-US"/>
              <a:t>比较，</a:t>
            </a:r>
            <a:r>
              <a:rPr lang="en-US" altLang="zh-CN"/>
              <a:t>D</a:t>
            </a:r>
            <a:r>
              <a:rPr lang="zh-CN" altLang="en-US"/>
              <a:t>的最大复极电位比</a:t>
            </a:r>
            <a:r>
              <a:rPr lang="en-US" altLang="zh-CN"/>
              <a:t>C</a:t>
            </a:r>
            <a:r>
              <a:rPr lang="zh-CN" altLang="en-US"/>
              <a:t>大，当他们的阈电位水平是一致的话，</a:t>
            </a:r>
            <a:r>
              <a:rPr lang="en-US" altLang="zh-CN"/>
              <a:t>C</a:t>
            </a:r>
            <a:r>
              <a:rPr lang="zh-CN" altLang="en-US"/>
              <a:t>到达阈电位水平距离短，它产生动作电位的时间短于</a:t>
            </a:r>
            <a:r>
              <a:rPr lang="en-US" altLang="zh-CN"/>
              <a:t>D，</a:t>
            </a:r>
            <a:r>
              <a:rPr lang="zh-CN" altLang="en-US"/>
              <a:t>单位时间内产生动作电位的次数多，自律性高。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37ED29-F79B-4301-833B-CA040B9ACAE8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19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钠通道的三种状态</a:t>
            </a:r>
            <a:r>
              <a:rPr lang="en-US" altLang="zh-CN"/>
              <a:t>?</a:t>
            </a:r>
            <a:r>
              <a:rPr lang="zh-CN" altLang="en-US"/>
              <a:t>为什么说钠通道的活性影响心肌的兴奋性</a:t>
            </a:r>
            <a:r>
              <a:rPr lang="en-US" altLang="zh-CN"/>
              <a:t>?</a:t>
            </a:r>
            <a:r>
              <a:rPr lang="zh-CN" altLang="en-US"/>
              <a:t>快反应细胞的上升支</a:t>
            </a:r>
            <a:r>
              <a:rPr lang="en-US" altLang="zh-CN"/>
              <a:t>,</a:t>
            </a:r>
            <a:r>
              <a:rPr lang="zh-CN" altLang="en-US"/>
              <a:t>即</a:t>
            </a:r>
            <a:r>
              <a:rPr lang="en-US" altLang="zh-CN"/>
              <a:t>0</a:t>
            </a:r>
            <a:r>
              <a:rPr lang="zh-CN" altLang="en-US"/>
              <a:t>期是由快钠通道引起的</a:t>
            </a:r>
            <a:r>
              <a:rPr lang="en-US" altLang="zh-CN"/>
              <a:t>,</a:t>
            </a:r>
            <a:r>
              <a:rPr lang="zh-CN" altLang="en-US"/>
              <a:t>也就是说钠通道的状态会影响动作电位是否能够产生</a:t>
            </a:r>
            <a:r>
              <a:rPr lang="en-US" altLang="zh-CN"/>
              <a:t>.</a:t>
            </a:r>
          </a:p>
          <a:p>
            <a:r>
              <a:rPr lang="zh-CN" altLang="en-US"/>
              <a:t>有效不应期长有什么意义？？？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6BD73-86BC-453E-99B5-562DE0D2605E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39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/>
              <a:t>1</a:t>
            </a:r>
            <a:r>
              <a:rPr lang="zh-CN" altLang="en-US"/>
              <a:t>期快钠通道在</a:t>
            </a:r>
            <a:r>
              <a:rPr lang="en-US" altLang="zh-CN"/>
              <a:t>-55mv</a:t>
            </a:r>
            <a:r>
              <a:rPr lang="zh-CN" altLang="en-US"/>
              <a:t>时已经失活</a:t>
            </a:r>
            <a:r>
              <a:rPr lang="en-US" altLang="zh-CN"/>
              <a:t>.</a:t>
            </a:r>
            <a:r>
              <a:rPr lang="zh-CN" altLang="en-US"/>
              <a:t>相对不应期动作电位产生的幅度也少，传导也慢。这时候钠通道处于渐渐恢复的状态。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694A0-9AE2-47C9-81FE-13A28BD6696E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开始除极到</a:t>
            </a: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-55mV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是绝对不应期。</a:t>
            </a: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-55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至</a:t>
            </a: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-60mV    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局部反应期。</a:t>
            </a: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-60mV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至</a:t>
            </a: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-80mV   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相对不应期。</a:t>
            </a: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-80mV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至</a:t>
            </a:r>
            <a:r>
              <a:rPr lang="en-US" altLang="zh-CN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-90mV    </a:t>
            </a: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超常期</a:t>
            </a: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b="1">
                <a:solidFill>
                  <a:schemeClr val="bg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所谓动作电位的全或无，是指膜电位不变的情况下。</a:t>
            </a: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b="1">
              <a:solidFill>
                <a:schemeClr val="bg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8EDF8-01A5-4616-9661-B99E3A590FFD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11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心率加快时，使心脏的工作时间相对廷长，休息时间相对缩短，不利于心脏的持久活动。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D3F45-88D7-4E50-AC47-C27955A01C0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70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这个图显示的都是心肌细胞的收缩曲线，不是动作电位。这跟心肌兴奋性的特点：有效不应期长有关系，长到舒张早期。在有效不应期给予任何刺激都不会产生动作电位，也是不能产生收缩。</a:t>
            </a:r>
            <a:endParaRPr lang="en-US" altLang="zh-CN"/>
          </a:p>
          <a:p>
            <a:r>
              <a:rPr lang="en-US" altLang="zh-CN"/>
              <a:t>123</a:t>
            </a:r>
            <a:r>
              <a:rPr lang="zh-CN" altLang="en-US"/>
              <a:t>分别在收缩的早，中，晚期给予了额外的刺激。</a:t>
            </a:r>
            <a:r>
              <a:rPr lang="en-US" altLang="zh-CN"/>
              <a:t>456</a:t>
            </a:r>
            <a:r>
              <a:rPr lang="zh-CN" altLang="en-US"/>
              <a:t>在舒张的早中晚期给予了额外的刺激。这种额外的刺激可能是生理性的，也可能是病理性的。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6FBFB-5CB9-4BF7-AF8B-633E9AB36B01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80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CE8C7-A948-4C2A-833A-27D077B0DF54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90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房室交界是心房的兴奋传入心室的唯一途径。两快一慢的意义？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F0945-028A-49CB-B36F-BD017AC286FB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兴奋传导原理：局部电流。兴奋部位与未兴奋部位产生电位差。</a:t>
            </a:r>
          </a:p>
          <a:p>
            <a:r>
              <a:rPr lang="zh-CN" altLang="en-US"/>
              <a:t>速度快，形成局部电流也快，使邻近未兴奋细胞膜去极化达阈电位所需的时间越短，兴奋传导越快。</a:t>
            </a:r>
            <a:endParaRPr lang="en-US" altLang="zh-CN"/>
          </a:p>
          <a:p>
            <a:r>
              <a:rPr lang="zh-CN" altLang="en-US"/>
              <a:t>幅度大，兴奋与未兴奋部位之间的电位差越大，局部电流越强，扩布越远，传导越快。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57846-DBF8-4E20-BDB5-881314258531}" type="slidenum">
              <a:rPr lang="zh-CN" altLang="en-US" smtClean="0"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1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兴奋传导原理：局部电流。兴奋部位与未兴奋部位产生电位差。</a:t>
            </a:r>
          </a:p>
          <a:p>
            <a:r>
              <a:rPr lang="zh-CN" altLang="en-US"/>
              <a:t>邻近未兴奋的细胞膜的兴奋性不正常时会怎样？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87864-2BCF-4D54-900E-1DAAB780E5F4}" type="slidenum">
              <a:rPr lang="zh-CN" altLang="en-US" smtClean="0"/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63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第一心音在心尖处听诊最清楚，第二心音在心底处听诊最清楚。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9C812-F90E-4D59-B55D-B1835400089D}" type="slidenum">
              <a:rPr lang="zh-CN" altLang="en-US" smtClean="0"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2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5750F-A800-4979-92EF-8D00E4D3F61A}" type="slidenum">
              <a:rPr lang="zh-CN" altLang="en-US" smtClean="0"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3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心脏兴奋的产生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传导到恢复过程综合电变化的波型。在心电图中找不到收缩波或者是舒张波的，因为它代表的不是机械的变化，而是电的变化。</a:t>
            </a:r>
            <a:endParaRPr lang="en-US" altLang="zh-CN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/>
              <a:t>心脏除极，复极过程中产生的心电向量，通过容积导电传至身体各部，并产生电位差，将两电极置于人体的任何两点与</a:t>
            </a:r>
            <a:r>
              <a:rPr lang="zh-CN" altLang="en-US">
                <a:hlinkClick r:id="rId3"/>
              </a:rPr>
              <a:t>心电图机</a:t>
            </a:r>
            <a:r>
              <a:rPr lang="zh-CN" altLang="en-US"/>
              <a:t>连接，就可描记出心电图，这种放置电极并与心电图机连接的线路，称为心电图导联（</a:t>
            </a:r>
            <a:r>
              <a:rPr lang="en-US" altLang="zh-CN"/>
              <a:t>lead</a:t>
            </a:r>
            <a:r>
              <a:rPr lang="zh-CN" altLang="en-US"/>
              <a:t>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8B9D5-C881-4785-B11E-B13ADA540397}" type="slidenum">
              <a:rPr lang="zh-CN" altLang="en-US" smtClean="0"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4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获取两个测试点的电位差时，用双极导联；获取某一点相对于参考点的电位时，用单极导联。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7267EA-78C9-4DE8-9AF5-796BEAE2540E}" type="slidenum">
              <a:rPr lang="zh-CN" altLang="en-US" smtClean="0"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52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dirty="0"/>
              <a:t>获取两个测试点的电位差时，用双极导联；获取某一点相对于参考点的电位时，用单极导联。</a:t>
            </a:r>
            <a:endParaRPr lang="en-US" altLang="zh-CN" dirty="0"/>
          </a:p>
          <a:p>
            <a:r>
              <a:rPr lang="zh-CN" altLang="en-US" dirty="0"/>
              <a:t>加压单极右上肢导联（</a:t>
            </a:r>
            <a:r>
              <a:rPr lang="en-US" altLang="zh-CN" dirty="0" err="1"/>
              <a:t>aVR</a:t>
            </a:r>
            <a:r>
              <a:rPr lang="zh-CN" altLang="en-US" dirty="0"/>
              <a:t>）：探查电极置于右上肢并与心电图正极相连；左上、下肢连接在一起，构成无干电极并与心电图机负极相连。</a:t>
            </a:r>
            <a:endParaRPr lang="en-US" altLang="zh-CN" dirty="0"/>
          </a:p>
          <a:p>
            <a:r>
              <a:rPr lang="zh-CN" altLang="en-US" dirty="0"/>
              <a:t>加压单极左上肢导联（</a:t>
            </a:r>
            <a:r>
              <a:rPr lang="en-US" altLang="zh-CN" dirty="0" err="1"/>
              <a:t>aVL</a:t>
            </a:r>
            <a:r>
              <a:rPr lang="zh-CN" altLang="en-US" dirty="0"/>
              <a:t>）：探查电极置于左上肢；右上肢与左下肢连在一起构成无干电极。</a:t>
            </a:r>
            <a:br>
              <a:rPr lang="zh-CN" altLang="en-US" dirty="0"/>
            </a:br>
            <a:r>
              <a:rPr lang="zh-CN" altLang="en-US" dirty="0"/>
              <a:t>加压单极左下肢导联（</a:t>
            </a:r>
            <a:r>
              <a:rPr lang="en-US" altLang="zh-CN" dirty="0" err="1"/>
              <a:t>aVL</a:t>
            </a:r>
            <a:r>
              <a:rPr lang="zh-CN" altLang="en-US" dirty="0"/>
              <a:t>）：探查电极置于左下肢；左、右上肢连在一起构成无干电极。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3E52-3782-4F2F-BE69-7F30F1CF1377}" type="slidenum">
              <a:rPr lang="zh-CN" altLang="en-US" smtClean="0"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/>
              <a:t>心脏的泵血功能是在心室活动的主导下进行的，心房压力变化小，不起主要作用。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将一个测量电极固定为零电位（中心电端法），把中心电端和心电描记器的负端相连，成为无关电极。另一个电极和描记器正端相连，作为探查电极，可放在胸壁的不同部位。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87A7F-DAED-474A-A350-89762F616463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7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心电图是细胞外记录的测定的是两点间的电位差，是兴奋部位与未兴奋部位，或者是兴奋部位与已经恢复的部位的电位差。</a:t>
            </a:r>
            <a:endParaRPr lang="en-US" altLang="zh-CN"/>
          </a:p>
          <a:p>
            <a:r>
              <a:rPr lang="zh-CN" altLang="en-US"/>
              <a:t>动作电位是细胞内记录的细胞膜内外两侧的电位差。</a:t>
            </a:r>
            <a:endParaRPr lang="en-US" altLang="zh-CN"/>
          </a:p>
          <a:p>
            <a:r>
              <a:rPr lang="zh-CN" altLang="en-US"/>
              <a:t>心电图测定的是一个心动周期里整个心脏电活动的变化，是一个综合的反应。动作电位记录的是一个细胞的膜电位的变化。</a:t>
            </a:r>
            <a:endParaRPr lang="en-US" altLang="zh-CN"/>
          </a:p>
          <a:p>
            <a:r>
              <a:rPr lang="zh-CN" altLang="en-US"/>
              <a:t>心电图是体表测量，应其所放的位置不同，如一导联，二导联。所出现的波型不一样。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6A931-09DB-46BC-958A-9CBD7DD2035D}" type="slidenum">
              <a:rPr lang="zh-CN" altLang="en-US" smtClean="0"/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8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B2C28-E573-4C2C-91F7-D0D7329D4CF3}" type="slidenum">
              <a:rPr lang="zh-CN" altLang="en-US" smtClean="0"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9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心房的复极化掩盖在</a:t>
            </a:r>
            <a:r>
              <a:rPr lang="en-US" altLang="zh-CN"/>
              <a:t>QRS</a:t>
            </a:r>
            <a:r>
              <a:rPr lang="zh-CN" altLang="en-US"/>
              <a:t>波群里。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109AE-EC94-4A60-A7B5-7B0E1B8CC9C8}" type="slidenum">
              <a:rPr lang="zh-CN" altLang="en-US" smtClean="0"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03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dirty="0"/>
              <a:t>心房的复极化过程呢？心房的复极化电位低，被</a:t>
            </a:r>
            <a:r>
              <a:rPr lang="en-US" altLang="zh-CN" dirty="0"/>
              <a:t>QRS</a:t>
            </a:r>
            <a:r>
              <a:rPr lang="zh-CN" altLang="en-US" dirty="0"/>
              <a:t>电位波群所掩盖。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E8AFF-CC79-4AE2-BFAC-F1DA1166BDE5}" type="slidenum">
              <a:rPr lang="zh-CN" altLang="en-US" smtClean="0"/>
              <a:t>81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42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在心动周期表中</a:t>
            </a:r>
            <a:r>
              <a:rPr lang="en-US" altLang="zh-CN"/>
              <a:t>,</a:t>
            </a:r>
            <a:r>
              <a:rPr lang="zh-CN" altLang="en-US"/>
              <a:t>心室舒张的最后</a:t>
            </a:r>
            <a:r>
              <a:rPr lang="en-US" altLang="zh-CN"/>
              <a:t>0.1</a:t>
            </a:r>
            <a:r>
              <a:rPr lang="zh-CN" altLang="en-US"/>
              <a:t>秒</a:t>
            </a:r>
            <a:r>
              <a:rPr lang="en-US" altLang="zh-CN"/>
              <a:t>,</a:t>
            </a:r>
            <a:r>
              <a:rPr lang="zh-CN" altLang="en-US"/>
              <a:t>心房进入收缩期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23710-D514-4E23-A4DF-4778C6D481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73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AB174-644E-451C-8BE4-048A186815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每搏输出量：正常人安静时平均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70ML</a:t>
            </a:r>
          </a:p>
          <a:p>
            <a:pPr>
              <a:defRPr/>
            </a:pP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射血分数：安静状态下，健康成年人的射血分数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70/125=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为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55%-65%。</a:t>
            </a:r>
          </a:p>
          <a:p>
            <a:pPr>
              <a:defRPr/>
            </a:pP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心排出量：正常人每分钟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5-6L。</a:t>
            </a:r>
          </a:p>
          <a:p>
            <a:pPr>
              <a:defRPr/>
            </a:pP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搏功：主要是指克服动脉压力所做的功。</a:t>
            </a:r>
            <a:endParaRPr lang="en-US" altLang="zh-CN" b="1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C3D6A3-D35F-4B6F-AA06-671D3CA3A61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93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心脏做功主要是指它的势能（因为血流速度变化小，动能可忽略），也就是指的是压强能。压强能主要用于维持血压，因此可用平元均动脉压用来表示这个压强能，也就是这个做功了。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8DEAA-695F-4A75-AF02-AB2C7D413D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04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/>
              <a:t>心泵功能的调节。神经，体液，自身。心排血量是衡量心功能的最重要的指标，有哪些因素可以调节心排血量呢？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CFB03-89C3-421E-9A00-3B227068BC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0" y="464820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636624" y="551329"/>
            <a:ext cx="1555376" cy="6306671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47650"/>
            <a:ext cx="7924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8448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962EB9-A87B-4C57-A6E3-D447A76C5E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f0057119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171980" y="4260656"/>
            <a:ext cx="2020020" cy="2597344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1" cstate="print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GIF"/><Relationship Id="rId4" Type="http://schemas.openxmlformats.org/officeDocument/2006/relationships/image" Target="../media/image2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G:\&#24352;&#38686;&#25945;&#23398;&#36164;&#26009;%20%20(11-12-1)\&#29983;&#29702;\&#19979;&#36733;&#35838;&#20214;\&#29983;&#29702;&#35838;&#20214;\&#24490;&#29615;\&#24515;&#23460;&#32908;&#32454;&#32990;&#21160;&#20316;&#30005;&#20301;.MPG" TargetMode="External"/><Relationship Id="rId1" Type="http://schemas.microsoft.com/office/2007/relationships/media" Target="file:///G:\&#24352;&#38686;&#25945;&#23398;&#36164;&#26009;%20%20(11-12-1)\&#29983;&#29702;\&#19979;&#36733;&#35838;&#20214;\&#29983;&#29702;&#35838;&#20214;\&#24490;&#29615;\&#24515;&#23460;&#32908;&#32454;&#32990;&#21160;&#20316;&#30005;&#20301;.MPG" TargetMode="Externa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I:\2019-2020-1&#25252;&#29702;\&#31532;&#22235;&#31456;\&#24515;&#32908;&#21160;&#20316;&#30005;&#20301;&#21608;&#26399;&#24615;&#21464;&#21270;.MPG" TargetMode="External"/><Relationship Id="rId1" Type="http://schemas.microsoft.com/office/2007/relationships/media" Target="file:///I:\2019-2020-1&#25252;&#29702;\&#31532;&#22235;&#31456;\&#24515;&#32908;&#21160;&#20316;&#30005;&#20301;&#21608;&#26399;&#24615;&#21464;&#21270;.MPG" TargetMode="External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I:\2019-2020-1&#25252;&#29702;\&#31532;&#22235;&#31456;\&#24515;&#38899;.avi" TargetMode="External"/><Relationship Id="rId1" Type="http://schemas.microsoft.com/office/2007/relationships/media" Target="file:///I:\2019-2020-1&#25252;&#29702;\&#31532;&#22235;&#31456;\&#24515;&#38899;.avi" TargetMode="External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0185" y="1"/>
            <a:ext cx="10210302" cy="1028699"/>
          </a:xfrm>
        </p:spPr>
        <p:txBody>
          <a:bodyPr/>
          <a:lstStyle/>
          <a:p>
            <a:r>
              <a:rPr lang="zh-CN" altLang="en-US" dirty="0"/>
              <a:t>第四章    血液循环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9925" y="909955"/>
            <a:ext cx="5374640" cy="5767070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10000"/>
              </a:bodyPr>
              <a:lstStyle/>
              <a:p>
                <a:r>
                  <a:rPr lang="en-US" altLang="zh-CN" sz="1600" b="1"/>
                  <a:t>CONTENT</a:t>
                </a:r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5697107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01</a:t>
            </a:r>
          </a:p>
        </p:txBody>
      </p:sp>
      <p:sp>
        <p:nvSpPr>
          <p:cNvPr id="20" name="ïṩľïḍê"/>
          <p:cNvSpPr txBox="1"/>
          <p:nvPr/>
        </p:nvSpPr>
        <p:spPr>
          <a:xfrm>
            <a:off x="5679497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02</a:t>
            </a:r>
          </a:p>
        </p:txBody>
      </p:sp>
      <p:sp>
        <p:nvSpPr>
          <p:cNvPr id="21" name="ïšlíḓè"/>
          <p:cNvSpPr txBox="1"/>
          <p:nvPr/>
        </p:nvSpPr>
        <p:spPr>
          <a:xfrm>
            <a:off x="57132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03</a:t>
            </a:r>
          </a:p>
        </p:txBody>
      </p:sp>
      <p:sp>
        <p:nvSpPr>
          <p:cNvPr id="22" name="îŝľíde"/>
          <p:cNvSpPr txBox="1"/>
          <p:nvPr/>
        </p:nvSpPr>
        <p:spPr>
          <a:xfrm>
            <a:off x="5775834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04</a:t>
            </a:r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6421295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  <a:latin typeface="+mn-ea"/>
              </a:rPr>
              <a:t>心脏生理</a:t>
            </a:r>
          </a:p>
        </p:txBody>
      </p:sp>
      <p:sp>
        <p:nvSpPr>
          <p:cNvPr id="28" name="文本占位符 5"/>
          <p:cNvSpPr txBox="1"/>
          <p:nvPr/>
        </p:nvSpPr>
        <p:spPr>
          <a:xfrm>
            <a:off x="6448591" y="2223430"/>
            <a:ext cx="5493200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血管生理</a:t>
            </a:r>
          </a:p>
        </p:txBody>
      </p:sp>
      <p:sp>
        <p:nvSpPr>
          <p:cNvPr id="29" name="文本占位符 5"/>
          <p:cNvSpPr txBox="1"/>
          <p:nvPr/>
        </p:nvSpPr>
        <p:spPr>
          <a:xfrm>
            <a:off x="653163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n-ea"/>
                <a:sym typeface="+mn-ea"/>
              </a:rPr>
              <a:t>心血管活动调节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文本占位符 5"/>
          <p:cNvSpPr txBox="1"/>
          <p:nvPr/>
        </p:nvSpPr>
        <p:spPr>
          <a:xfrm>
            <a:off x="6584616" y="410051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重要器官的血液循环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16" y="1"/>
            <a:ext cx="11377684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心动周期的分期（压力</a:t>
            </a:r>
            <a:r>
              <a:rPr lang="en-US" altLang="zh-CN" sz="3600" b="1" dirty="0">
                <a:latin typeface="+mn-ea"/>
                <a:ea typeface="+mn-ea"/>
              </a:rPr>
              <a:t>-</a:t>
            </a:r>
            <a:r>
              <a:rPr lang="zh-CN" altLang="en-US" sz="3600" b="1" dirty="0">
                <a:latin typeface="+mn-ea"/>
                <a:ea typeface="+mn-ea"/>
              </a:rPr>
              <a:t>瓣膜</a:t>
            </a:r>
            <a:r>
              <a:rPr lang="en-US" altLang="zh-CN" sz="3600" b="1" dirty="0">
                <a:latin typeface="+mn-ea"/>
                <a:ea typeface="+mn-ea"/>
              </a:rPr>
              <a:t>-</a:t>
            </a:r>
            <a:r>
              <a:rPr lang="zh-CN" altLang="en-US" sz="3600" b="1" dirty="0">
                <a:latin typeface="+mn-ea"/>
                <a:ea typeface="+mn-ea"/>
              </a:rPr>
              <a:t>血流</a:t>
            </a:r>
            <a:r>
              <a:rPr lang="en-US" altLang="zh-CN" sz="3600" b="1" dirty="0">
                <a:latin typeface="+mn-ea"/>
                <a:ea typeface="+mn-ea"/>
              </a:rPr>
              <a:t>-</a:t>
            </a:r>
            <a:r>
              <a:rPr lang="zh-CN" altLang="en-US" sz="3600" b="1" dirty="0">
                <a:latin typeface="+mn-ea"/>
                <a:ea typeface="+mn-ea"/>
              </a:rPr>
              <a:t>心室容积）</a:t>
            </a:r>
          </a:p>
        </p:txBody>
      </p:sp>
      <p:graphicFrame>
        <p:nvGraphicFramePr>
          <p:cNvPr id="5540" name="Group 420"/>
          <p:cNvGraphicFramePr>
            <a:graphicFrameLocks noGrp="1"/>
          </p:cNvGraphicFramePr>
          <p:nvPr>
            <p:ph type="tbl" idx="1"/>
          </p:nvPr>
        </p:nvGraphicFramePr>
        <p:xfrm>
          <a:off x="0" y="765176"/>
          <a:ext cx="12191999" cy="6092825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4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82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心室活动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压力变化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瓣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半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瓣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血流方向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心室容积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心动周期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    期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房压、室压、主动脉压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心室收缩前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房缩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房压＞室压＜主动脉压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血入室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最大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心房收缩期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9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心室开始收缩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房压＜室压≤主动脉压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血存室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不变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等容收缩期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心室继续收缩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房压＜室压＞主动脉压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血出室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快速射血期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心室继续收缩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房压＜室压＜主动脉压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血出室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↓↓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缓慢射血期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心室舒张开始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房压≤室压＜主动脉压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血存房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不变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等容舒张期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心室继续舒张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房压＞室压＜主动脉压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血入室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快速充盈期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2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心室继续舒张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房压＞室压＜主动脉压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关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血入室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↑↑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缓慢充盈期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323832" y="0"/>
            <a:ext cx="10574703" cy="941696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二、心脏泵血功能的评价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50460" y="1309751"/>
            <a:ext cx="10972800" cy="3643338"/>
          </a:xfrm>
        </p:spPr>
        <p:txBody>
          <a:bodyPr/>
          <a:lstStyle/>
          <a:p>
            <a:pPr marL="297180" indent="-297180">
              <a:spcBef>
                <a:spcPct val="50000"/>
              </a:spcBef>
              <a:buNone/>
            </a:pP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一</a:t>
            </a:r>
            <a:r>
              <a:rPr lang="en-US" altLang="zh-CN" b="1" dirty="0">
                <a:latin typeface="+mn-ea"/>
              </a:rPr>
              <a:t>)</a:t>
            </a:r>
            <a:r>
              <a:rPr lang="zh-CN" altLang="en-US" b="1" dirty="0">
                <a:latin typeface="+mn-ea"/>
              </a:rPr>
              <a:t>每搏输出量和射血分数</a:t>
            </a:r>
          </a:p>
          <a:p>
            <a:pPr marL="297180" indent="-297180">
              <a:spcBef>
                <a:spcPct val="50000"/>
              </a:spcBef>
              <a:buNone/>
            </a:pP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二</a:t>
            </a:r>
            <a:r>
              <a:rPr lang="en-US" altLang="zh-CN" b="1" dirty="0">
                <a:latin typeface="+mn-ea"/>
              </a:rPr>
              <a:t>)</a:t>
            </a:r>
            <a:r>
              <a:rPr lang="zh-CN" altLang="en-US" b="1" dirty="0">
                <a:latin typeface="+mn-ea"/>
              </a:rPr>
              <a:t>每分输出量和心指数</a:t>
            </a:r>
          </a:p>
          <a:p>
            <a:pPr marL="297180" indent="-297180">
              <a:spcBef>
                <a:spcPct val="50000"/>
              </a:spcBef>
              <a:buNone/>
            </a:pP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三</a:t>
            </a:r>
            <a:r>
              <a:rPr lang="en-US" altLang="zh-CN" b="1" dirty="0">
                <a:latin typeface="+mn-ea"/>
              </a:rPr>
              <a:t>)</a:t>
            </a:r>
            <a:r>
              <a:rPr lang="zh-CN" altLang="en-US" b="1" dirty="0">
                <a:latin typeface="+mn-ea"/>
              </a:rPr>
              <a:t>心脏做功</a:t>
            </a:r>
          </a:p>
          <a:p>
            <a:pPr marL="297180" indent="-29718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571501" y="1428736"/>
            <a:ext cx="116205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n-ea"/>
              </a:rPr>
              <a:t>1.</a:t>
            </a:r>
            <a:r>
              <a:rPr lang="zh-CN" altLang="en-US" sz="3600" b="1" dirty="0">
                <a:latin typeface="+mn-ea"/>
              </a:rPr>
              <a:t>每搏输出量：一次心搏由一侧心室射出的血量。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每次约</a:t>
            </a:r>
            <a:r>
              <a:rPr lang="en-US" altLang="zh-CN" sz="3600" b="1" dirty="0">
                <a:latin typeface="+mn-ea"/>
              </a:rPr>
              <a:t>70ml,</a:t>
            </a:r>
            <a:r>
              <a:rPr lang="zh-CN" altLang="en-US" sz="3600" b="1" dirty="0">
                <a:latin typeface="+mn-ea"/>
              </a:rPr>
              <a:t>而心室舒张末期容量约</a:t>
            </a:r>
            <a:r>
              <a:rPr lang="en-US" altLang="zh-CN" sz="3600" b="1" dirty="0">
                <a:latin typeface="+mn-ea"/>
              </a:rPr>
              <a:t>125ml</a:t>
            </a:r>
          </a:p>
          <a:p>
            <a:endParaRPr lang="en-US" altLang="zh-CN" sz="3600" b="1" dirty="0">
              <a:latin typeface="+mn-ea"/>
            </a:endParaRPr>
          </a:p>
          <a:p>
            <a:r>
              <a:rPr lang="en-US" altLang="zh-CN" sz="3600" b="1" dirty="0">
                <a:latin typeface="+mn-ea"/>
              </a:rPr>
              <a:t>2.</a:t>
            </a:r>
            <a:r>
              <a:rPr lang="zh-CN" altLang="en-US" sz="3600" b="1" dirty="0">
                <a:latin typeface="+mn-ea"/>
              </a:rPr>
              <a:t>射血分数：每搏量占心室舒张末期容积的容积百分比。</a:t>
            </a:r>
            <a:endParaRPr lang="en-US" altLang="zh-CN" sz="3600" b="1" dirty="0">
              <a:latin typeface="+mn-ea"/>
            </a:endParaRPr>
          </a:p>
          <a:p>
            <a:r>
              <a:rPr lang="en-US" altLang="zh-CN" sz="3600" b="1" dirty="0">
                <a:latin typeface="+mn-ea"/>
              </a:rPr>
              <a:t>70ml/125ml=56%</a:t>
            </a:r>
          </a:p>
          <a:p>
            <a:endParaRPr lang="en-US" altLang="zh-CN" sz="3600" b="1" dirty="0">
              <a:latin typeface="+mn-ea"/>
            </a:endParaRPr>
          </a:p>
          <a:p>
            <a:endParaRPr lang="en-US" altLang="zh-CN" sz="3600" b="1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467" y="5500703"/>
            <a:ext cx="923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射血分数比每搏量更有临床意义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1047751" y="1071564"/>
            <a:ext cx="9753600" cy="5214937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每分输出量</a:t>
            </a:r>
            <a:r>
              <a:rPr lang="zh-CN" altLang="en-US" sz="3600" b="1" dirty="0">
                <a:latin typeface="+mn-ea"/>
              </a:rPr>
              <a:t>：每一分钟一侧心室射出的血量。</a:t>
            </a:r>
            <a:endParaRPr lang="en-US" altLang="zh-CN" sz="36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 心输出量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每搏量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*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心率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=70ml*75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次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分</a:t>
            </a:r>
            <a:endParaRPr lang="en-US" altLang="zh-CN" sz="3600" b="1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心排血量是衡量心功能最重要的指标</a:t>
            </a:r>
            <a:r>
              <a:rPr lang="en-US" altLang="zh-CN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.</a:t>
            </a:r>
          </a:p>
          <a:p>
            <a:pPr>
              <a:buNone/>
              <a:defRPr/>
            </a:pPr>
            <a:endParaRPr lang="en-US" altLang="zh-CN" sz="3600" b="1" dirty="0">
              <a:solidFill>
                <a:srgbClr val="FF0000"/>
              </a:solidFill>
              <a:latin typeface="+mn-ea"/>
            </a:endParaRPr>
          </a:p>
          <a:p>
            <a:pPr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心指数</a:t>
            </a:r>
            <a:r>
              <a:rPr lang="zh-CN" altLang="en-US" sz="3600" b="1" dirty="0">
                <a:latin typeface="+mn-ea"/>
              </a:rPr>
              <a:t>：每平方米表面积所算得的心排出量</a:t>
            </a:r>
            <a:endParaRPr lang="en-US" altLang="zh-CN" sz="36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latin typeface="+mn-ea"/>
              </a:rPr>
              <a:t>中等身材的人</a:t>
            </a:r>
            <a:r>
              <a:rPr lang="en-US" altLang="zh-CN" sz="3600" b="1" dirty="0">
                <a:latin typeface="+mn-ea"/>
              </a:rPr>
              <a:t>,</a:t>
            </a:r>
            <a:r>
              <a:rPr lang="zh-CN" altLang="en-US" sz="3600" b="1" dirty="0">
                <a:latin typeface="+mn-ea"/>
              </a:rPr>
              <a:t>心指数</a:t>
            </a:r>
            <a:r>
              <a:rPr lang="en-US" altLang="zh-CN" sz="3600" b="1" dirty="0">
                <a:latin typeface="+mn-ea"/>
              </a:rPr>
              <a:t>3.0-3.5L/(min/m</a:t>
            </a:r>
            <a:r>
              <a:rPr lang="en-US" altLang="zh-CN" sz="3600" b="1" baseline="30000" dirty="0">
                <a:latin typeface="+mn-ea"/>
              </a:rPr>
              <a:t>2</a:t>
            </a:r>
            <a:r>
              <a:rPr lang="en-US" altLang="zh-CN" sz="3600" b="1" dirty="0">
                <a:latin typeface="+mn-ea"/>
              </a:rPr>
              <a:t>)</a:t>
            </a:r>
          </a:p>
          <a:p>
            <a:pPr>
              <a:defRPr/>
            </a:pPr>
            <a:endParaRPr lang="en-US" altLang="zh-CN" b="1" dirty="0">
              <a:latin typeface="+mn-ea"/>
            </a:endParaRPr>
          </a:p>
          <a:p>
            <a:pPr>
              <a:defRPr/>
            </a:pPr>
            <a:endParaRPr lang="en-US" altLang="zh-CN" b="1" dirty="0">
              <a:latin typeface="+mn-ea"/>
            </a:endParaRPr>
          </a:p>
          <a:p>
            <a:pPr>
              <a:defRPr/>
            </a:pPr>
            <a:endParaRPr lang="en-US" altLang="zh-CN" b="1" dirty="0">
              <a:latin typeface="+mn-ea"/>
            </a:endParaRPr>
          </a:p>
          <a:p>
            <a:pPr>
              <a:defRPr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952500" y="1142984"/>
            <a:ext cx="9753600" cy="535785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5.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心脏做功</a:t>
            </a:r>
            <a:r>
              <a:rPr lang="zh-CN" altLang="en-US" sz="3600" b="1" dirty="0">
                <a:latin typeface="+mn-ea"/>
              </a:rPr>
              <a:t>：心脏收缩一次所做的功称为每搏功。</a:t>
            </a:r>
          </a:p>
          <a:p>
            <a:pPr>
              <a:buNone/>
              <a:defRPr/>
            </a:pPr>
            <a:r>
              <a:rPr lang="zh-CN" altLang="en-US" sz="3600" b="1" dirty="0">
                <a:latin typeface="+mn-ea"/>
              </a:rPr>
              <a:t>搏功：心室一次收缩所做的功。</a:t>
            </a:r>
            <a:endParaRPr lang="en-US" altLang="zh-CN" sz="36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latin typeface="+mn-ea"/>
              </a:rPr>
              <a:t>分功：心室一分钟所做的功。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分功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搏功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*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心率</a:t>
            </a:r>
            <a:endParaRPr lang="en-US" altLang="zh-CN" sz="3600" b="1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   肺动脉压是主动脉压的</a:t>
            </a:r>
            <a:r>
              <a:rPr lang="en-US" altLang="zh-CN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1/6，</a:t>
            </a: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因此左室功是右室功的</a:t>
            </a:r>
            <a:r>
              <a:rPr lang="en-US" altLang="zh-CN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6</a:t>
            </a: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倍</a:t>
            </a:r>
            <a:r>
              <a:rPr lang="en-US" altLang="zh-CN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。</a:t>
            </a: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</a:rPr>
              <a:t>用做功来衡量心泵功能更全面。</a:t>
            </a:r>
            <a:endParaRPr lang="en-US" altLang="zh-CN" sz="3600" b="1" dirty="0">
              <a:solidFill>
                <a:schemeClr val="accent5">
                  <a:lumMod val="10000"/>
                </a:schemeClr>
              </a:solidFill>
              <a:latin typeface="+mn-ea"/>
            </a:endParaRPr>
          </a:p>
          <a:p>
            <a:pPr>
              <a:defRPr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034351" y="351414"/>
            <a:ext cx="9753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三、影响心输出量的因素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721019" y="1134034"/>
            <a:ext cx="10953784" cy="319230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zh-CN" altLang="en-US" sz="3600" b="1" dirty="0">
                <a:latin typeface="+mn-ea"/>
              </a:rPr>
              <a:t>心输出量</a:t>
            </a:r>
            <a:r>
              <a:rPr lang="en-US" altLang="zh-CN" sz="3600" b="1" dirty="0">
                <a:latin typeface="+mn-ea"/>
              </a:rPr>
              <a:t>=</a:t>
            </a:r>
            <a:r>
              <a:rPr lang="zh-CN" altLang="en-US" sz="3600" b="1" dirty="0">
                <a:latin typeface="+mn-ea"/>
              </a:rPr>
              <a:t>搏出量*心率</a:t>
            </a:r>
            <a:endParaRPr lang="en-US" altLang="zh-CN" sz="3600" b="1" dirty="0">
              <a:latin typeface="+mn-ea"/>
            </a:endParaRPr>
          </a:p>
          <a:p>
            <a:pPr eaLnBrk="1" hangingPunct="1">
              <a:buNone/>
            </a:pPr>
            <a:r>
              <a:rPr lang="zh-CN" altLang="en-US" sz="3600" b="1" dirty="0">
                <a:latin typeface="+mn-ea"/>
              </a:rPr>
              <a:t>在射血分数不变的情况下</a:t>
            </a:r>
            <a:r>
              <a:rPr lang="en-US" altLang="zh-CN" sz="3600" b="1" dirty="0">
                <a:latin typeface="+mn-ea"/>
              </a:rPr>
              <a:t>,</a:t>
            </a:r>
            <a:r>
              <a:rPr lang="zh-CN" altLang="en-US" sz="3600" b="1" dirty="0">
                <a:latin typeface="+mn-ea"/>
              </a:rPr>
              <a:t>搏出量主要取决于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静脉回心血量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eaLnBrk="1" hangingPunct="1"/>
            <a:endParaRPr lang="zh-CN" altLang="en-US" b="1" dirty="0">
              <a:latin typeface="+mn-ea"/>
            </a:endParaRPr>
          </a:p>
          <a:p>
            <a:pPr eaLnBrk="1" hangingPunct="1"/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28299" y="285751"/>
            <a:ext cx="10677952" cy="242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kern="0" dirty="0">
                <a:latin typeface="宋体" panose="02010600030101010101" pitchFamily="2" charset="-122"/>
                <a:ea typeface="+mn-ea"/>
              </a:rPr>
              <a:t>（一）影响每搏输出量的因素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kern="0" dirty="0">
                <a:latin typeface="宋体" panose="02010600030101010101" pitchFamily="2" charset="-122"/>
                <a:ea typeface="+mn-ea"/>
              </a:rPr>
              <a:t>  </a:t>
            </a:r>
            <a:endParaRPr lang="en-US" altLang="zh-CN" sz="3600" b="1" kern="0" dirty="0">
              <a:latin typeface="宋体" panose="02010600030101010101" pitchFamily="2" charset="-122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b="1" kern="0" dirty="0">
                <a:solidFill>
                  <a:schemeClr val="tx1"/>
                </a:solidFill>
                <a:latin typeface="宋体" panose="02010600030101010101" pitchFamily="2" charset="-122"/>
                <a:ea typeface="+mn-ea"/>
              </a:rPr>
              <a:t>1.</a:t>
            </a:r>
            <a:r>
              <a:rPr lang="zh-CN" altLang="en-US" sz="3600" b="1" kern="0" dirty="0">
                <a:solidFill>
                  <a:schemeClr val="tx1"/>
                </a:solidFill>
                <a:latin typeface="宋体" panose="02010600030101010101" pitchFamily="2" charset="-122"/>
                <a:ea typeface="+mn-ea"/>
              </a:rPr>
              <a:t>前负荷：心室收缩前所承受的负荷</a:t>
            </a:r>
          </a:p>
        </p:txBody>
      </p:sp>
      <p:pic>
        <p:nvPicPr>
          <p:cNvPr id="39939" name="Picture 4" descr="图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99" y="2565779"/>
            <a:ext cx="11239501" cy="42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21057" y="1032965"/>
            <a:ext cx="10953751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+mn-ea"/>
              </a:rPr>
              <a:t>充盈压</a:t>
            </a:r>
            <a:r>
              <a:rPr lang="en-US" altLang="zh-CN" sz="3600" b="1" dirty="0">
                <a:latin typeface="+mn-ea"/>
              </a:rPr>
              <a:t>12-15mmHg</a:t>
            </a:r>
            <a:r>
              <a:rPr lang="zh-CN" altLang="en-US" sz="3600" b="1" dirty="0">
                <a:latin typeface="+mn-ea"/>
              </a:rPr>
              <a:t>时，是心室的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最适前负荷</a:t>
            </a:r>
            <a:r>
              <a:rPr lang="zh-CN" altLang="en-US" sz="3600" b="1" dirty="0">
                <a:latin typeface="+mn-ea"/>
              </a:rPr>
              <a:t>，通常我们的心室的充盈压只有</a:t>
            </a:r>
            <a:r>
              <a:rPr lang="en-US" altLang="zh-CN" sz="3600" b="1" dirty="0">
                <a:latin typeface="+mn-ea"/>
              </a:rPr>
              <a:t>5-6mmHg。</a:t>
            </a:r>
            <a:r>
              <a:rPr lang="zh-CN" altLang="en-US" sz="3600" b="1" dirty="0">
                <a:latin typeface="+mn-ea"/>
              </a:rPr>
              <a:t>心室有较大的初长度贮备。</a:t>
            </a:r>
            <a:endParaRPr lang="en-US" altLang="zh-CN" sz="3600" b="1" dirty="0">
              <a:latin typeface="+mn-ea"/>
            </a:endParaRPr>
          </a:p>
          <a:p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充盈压</a:t>
            </a:r>
            <a:r>
              <a:rPr lang="en-US" altLang="zh-CN" sz="3600" b="1" dirty="0">
                <a:latin typeface="+mn-ea"/>
              </a:rPr>
              <a:t>15-20mmHg</a:t>
            </a:r>
            <a:r>
              <a:rPr lang="zh-CN" altLang="en-US" sz="3600" b="1" dirty="0">
                <a:latin typeface="+mn-ea"/>
              </a:rPr>
              <a:t>时，曲线趋平坦。</a:t>
            </a:r>
            <a:endParaRPr lang="en-US" altLang="zh-CN" sz="3600" b="1" dirty="0">
              <a:latin typeface="+mn-ea"/>
            </a:endParaRPr>
          </a:p>
          <a:p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超过</a:t>
            </a:r>
            <a:r>
              <a:rPr lang="en-US" altLang="zh-CN" sz="3600" b="1" dirty="0">
                <a:latin typeface="+mn-ea"/>
              </a:rPr>
              <a:t>15-20mmHg</a:t>
            </a:r>
            <a:r>
              <a:rPr lang="zh-CN" altLang="en-US" sz="3600" b="1" dirty="0">
                <a:latin typeface="+mn-ea"/>
              </a:rPr>
              <a:t>时，曲线趋平坦或下降，但不明显。</a:t>
            </a:r>
            <a:endParaRPr lang="en-US" altLang="zh-CN" sz="3600" b="1" dirty="0">
              <a:latin typeface="+mn-ea"/>
            </a:endParaRPr>
          </a:p>
          <a:p>
            <a:endParaRPr lang="en-US" altLang="zh-CN" sz="3600" b="1" dirty="0">
              <a:latin typeface="+mn-ea"/>
            </a:endParaRPr>
          </a:p>
          <a:p>
            <a:endParaRPr lang="zh-CN" altLang="en-US" sz="3600" b="1" dirty="0">
              <a:latin typeface="+mn-ea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0" y="5657671"/>
            <a:ext cx="9906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总结：在一定范围内，心肌初长度的增加，搏出量是增加的。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69242" y="0"/>
            <a:ext cx="10922758" cy="972418"/>
          </a:xfrm>
        </p:spPr>
        <p:txBody>
          <a:bodyPr>
            <a:normAutofit/>
          </a:bodyPr>
          <a:lstStyle/>
          <a:p>
            <a:pPr marL="2336800" indent="-2336800" eaLnBrk="1" hangingPunct="1"/>
            <a:r>
              <a:rPr lang="en-US" altLang="zh-CN" b="1" dirty="0">
                <a:latin typeface="+mn-ea"/>
                <a:ea typeface="+mn-ea"/>
              </a:rPr>
              <a:t>2.</a:t>
            </a:r>
            <a:r>
              <a:rPr lang="zh-CN" altLang="en-US" b="1" dirty="0">
                <a:latin typeface="+mn-ea"/>
                <a:ea typeface="+mn-ea"/>
              </a:rPr>
              <a:t>后负荷：</a:t>
            </a:r>
          </a:p>
        </p:txBody>
      </p:sp>
      <p:pic>
        <p:nvPicPr>
          <p:cNvPr id="41987" name="Picture 4" descr="4-5 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875" y="2114968"/>
            <a:ext cx="7770125" cy="47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0500" y="1405719"/>
            <a:ext cx="932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</a:rPr>
              <a:t>心室肌在收缩过程中所承受的负荷，即动脉血压。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48" y="2920621"/>
            <a:ext cx="4408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Questions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：高血压的早期，患者的心输出量为什么不减少反而正常或比正常水平还要高一点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Rot="1" noChangeArrowheads="1"/>
          </p:cNvSpPr>
          <p:nvPr/>
        </p:nvSpPr>
        <p:spPr bwMode="auto">
          <a:xfrm>
            <a:off x="981178" y="209390"/>
            <a:ext cx="8858251" cy="836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+mn-ea"/>
              </a:rPr>
              <a:t>(3)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心肌收缩力：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02371" y="1096289"/>
            <a:ext cx="1038232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3600" b="1" dirty="0"/>
              <a:t>是心肌的内在特性，但受神经和体液因素的影响。</a:t>
            </a:r>
          </a:p>
        </p:txBody>
      </p:sp>
      <p:pic>
        <p:nvPicPr>
          <p:cNvPr id="4" name="Picture 4" descr="图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38" y="2320119"/>
            <a:ext cx="7249805" cy="42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18913" y="2797791"/>
            <a:ext cx="290697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</a:rPr>
              <a:t>NE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、交感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N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兴奋、洋地黄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6722" y="4424149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</a:rPr>
              <a:t>Ach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、迷走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N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兴奋、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1282890" y="1"/>
            <a:ext cx="10237597" cy="1028699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+mn-ea"/>
                <a:ea typeface="+mn-ea"/>
              </a:rPr>
              <a:t> 血液循环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5125" y="1604645"/>
            <a:ext cx="24733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/>
              <a:t>全身血液在心血管系统中按一定方向周 而复始地流动</a:t>
            </a:r>
          </a:p>
        </p:txBody>
      </p:sp>
      <p:pic>
        <p:nvPicPr>
          <p:cNvPr id="16386" name="Picture 4" descr="circ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1295" y="1029335"/>
            <a:ext cx="9304655" cy="5746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43" y="245431"/>
            <a:ext cx="10503146" cy="792162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latin typeface="+mn-ea"/>
              </a:rPr>
              <a:t>（二）心率对心排血量的影响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239184" y="1351128"/>
            <a:ext cx="11952816" cy="4882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(1)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正常成年人：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在一定的范围内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Symbol" panose="05050102010706020507" pitchFamily="18" charset="2"/>
              </a:rPr>
              <a:t>，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HR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Symbol" panose="05050102010706020507" pitchFamily="18" charset="2"/>
              </a:rPr>
              <a:t>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Symbol" panose="05050102010706020507" pitchFamily="18" charset="2"/>
              </a:rPr>
              <a:t>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心输出量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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Symbol" panose="05050102010706020507" pitchFamily="18" charset="2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(2)</a:t>
            </a:r>
            <a:r>
              <a:rPr lang="en-US" altLang="zh-CN" sz="3600" b="1" dirty="0">
                <a:solidFill>
                  <a:schemeClr val="tx1"/>
                </a:solidFill>
                <a:latin typeface="+mn-ea"/>
              </a:rPr>
              <a:t>HR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＞</a:t>
            </a:r>
            <a:r>
              <a:rPr lang="en-US" altLang="zh-CN" sz="3600" b="1" dirty="0">
                <a:solidFill>
                  <a:schemeClr val="tx1"/>
                </a:solidFill>
                <a:latin typeface="+mn-ea"/>
              </a:rPr>
              <a:t>160~180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次</a:t>
            </a:r>
            <a:r>
              <a:rPr lang="en-US" altLang="zh-CN" sz="36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分（</a:t>
            </a:r>
            <a:r>
              <a:rPr lang="en-US" altLang="zh-CN" sz="36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HR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过快）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        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心室耗能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  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心室充盈时间明显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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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充盈量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</a:t>
            </a:r>
            <a:endParaRPr lang="zh-CN" altLang="en-US" sz="3600" b="1" dirty="0">
              <a:solidFill>
                <a:schemeClr val="tx1"/>
              </a:solidFill>
              <a:latin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Symbol" panose="05050102010706020507" pitchFamily="18" charset="2"/>
              </a:rPr>
              <a:t>                          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              搏 出 量 减 少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Symbol" panose="05050102010706020507" pitchFamily="18" charset="2"/>
              </a:rPr>
              <a:t>                    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                心输出量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sym typeface="Symbol" panose="05050102010706020507" pitchFamily="18" charset="2"/>
              </a:rPr>
              <a:t>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altLang="zh-CN" sz="3600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hlink"/>
              </a:buClr>
              <a:buSzPct val="70000"/>
              <a:buNone/>
              <a:defRPr/>
            </a:pPr>
            <a:r>
              <a:rPr lang="en-US" altLang="zh-CN" b="1" dirty="0">
                <a:latin typeface="+mn-ea"/>
              </a:rPr>
              <a:t>(3)HR</a:t>
            </a:r>
            <a:r>
              <a:rPr lang="zh-CN" altLang="en-US" b="1" dirty="0">
                <a:latin typeface="+mn-ea"/>
              </a:rPr>
              <a:t>＜</a:t>
            </a:r>
            <a:r>
              <a:rPr lang="en-US" altLang="zh-CN" b="1" dirty="0">
                <a:latin typeface="+mn-ea"/>
              </a:rPr>
              <a:t>40</a:t>
            </a:r>
            <a:r>
              <a:rPr lang="zh-CN" altLang="en-US" b="1" dirty="0">
                <a:latin typeface="+mn-ea"/>
              </a:rPr>
              <a:t>次</a:t>
            </a:r>
            <a:r>
              <a:rPr lang="en-US" altLang="zh-CN" b="1" dirty="0">
                <a:latin typeface="+mn-ea"/>
              </a:rPr>
              <a:t>/</a:t>
            </a:r>
            <a:r>
              <a:rPr lang="zh-CN" altLang="en-US" b="1" dirty="0">
                <a:latin typeface="+mn-ea"/>
              </a:rPr>
              <a:t>分（</a:t>
            </a:r>
            <a:r>
              <a:rPr lang="en-US" altLang="zh-CN" b="1" dirty="0">
                <a:latin typeface="+mn-ea"/>
                <a:sym typeface="Wingdings" panose="05000000000000000000" pitchFamily="2" charset="2"/>
              </a:rPr>
              <a:t>HR</a:t>
            </a:r>
            <a:r>
              <a:rPr lang="zh-CN" altLang="en-US" b="1" dirty="0">
                <a:latin typeface="+mn-ea"/>
                <a:sym typeface="Wingdings" panose="05000000000000000000" pitchFamily="2" charset="2"/>
              </a:rPr>
              <a:t>过慢）</a:t>
            </a:r>
          </a:p>
          <a:p>
            <a:pPr>
              <a:buClr>
                <a:schemeClr val="hlink"/>
              </a:buClr>
              <a:buSzPct val="70000"/>
              <a:buNone/>
              <a:defRPr/>
            </a:pPr>
            <a:r>
              <a:rPr lang="zh-CN" altLang="en-US" b="1" dirty="0">
                <a:latin typeface="+mn-ea"/>
              </a:rPr>
              <a:t>          心舒期过长</a:t>
            </a:r>
            <a:r>
              <a:rPr lang="zh-CN" altLang="en-US" b="1" dirty="0">
                <a:latin typeface="+mn-ea"/>
                <a:sym typeface="Symbol" panose="05050102010706020507" pitchFamily="18" charset="2"/>
              </a:rPr>
              <a:t> </a:t>
            </a:r>
            <a:r>
              <a:rPr lang="zh-CN" altLang="en-US" b="1" dirty="0">
                <a:latin typeface="+mn-ea"/>
              </a:rPr>
              <a:t>心室充盈达极限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None/>
              <a:defRPr/>
            </a:pPr>
            <a:r>
              <a:rPr lang="zh-CN" altLang="en-US" b="1" dirty="0">
                <a:latin typeface="+mn-ea"/>
                <a:sym typeface="Symbol" panose="05050102010706020507" pitchFamily="18" charset="2"/>
              </a:rPr>
              <a:t>               </a:t>
            </a:r>
            <a:endParaRPr lang="zh-CN" altLang="en-US" b="1" dirty="0">
              <a:latin typeface="+mn-ea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None/>
              <a:defRPr/>
            </a:pPr>
            <a:r>
              <a:rPr lang="zh-CN" altLang="en-US" b="1" dirty="0">
                <a:latin typeface="+mn-ea"/>
              </a:rPr>
              <a:t>        搏出量无法再增加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None/>
              <a:defRPr/>
            </a:pPr>
            <a:r>
              <a:rPr lang="zh-CN" altLang="en-US" b="1" dirty="0">
                <a:latin typeface="+mn-ea"/>
                <a:sym typeface="Symbol" panose="05050102010706020507" pitchFamily="18" charset="2"/>
              </a:rPr>
              <a:t>                </a:t>
            </a:r>
            <a:endParaRPr lang="zh-CN" altLang="en-US" b="1" dirty="0">
              <a:latin typeface="+mn-ea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None/>
              <a:defRPr/>
            </a:pPr>
            <a:r>
              <a:rPr lang="zh-CN" altLang="en-US" b="1" dirty="0">
                <a:latin typeface="+mn-ea"/>
              </a:rPr>
              <a:t>            心输出量</a:t>
            </a:r>
            <a:r>
              <a:rPr lang="zh-CN" altLang="en-US" b="1" dirty="0">
                <a:latin typeface="+mn-ea"/>
                <a:sym typeface="Symbol" panose="05050102010706020507" pitchFamily="18" charset="2"/>
              </a:rPr>
              <a:t>（心率低了）</a:t>
            </a:r>
            <a:r>
              <a:rPr lang="zh-CN" altLang="en-US" b="1" dirty="0">
                <a:latin typeface="+mn-ea"/>
              </a:rPr>
              <a:t>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9370" y="0"/>
            <a:ext cx="10211435" cy="1028700"/>
          </a:xfrm>
        </p:spPr>
        <p:txBody>
          <a:bodyPr/>
          <a:lstStyle/>
          <a:p>
            <a:r>
              <a:rPr lang="zh-CN" altLang="en-US"/>
              <a:t>影响心率的因素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心率减慢：迷走神经（副交感神经）、乙酰胆碱</a:t>
            </a:r>
          </a:p>
          <a:p>
            <a:r>
              <a:rPr lang="zh-CN" altLang="en-US"/>
              <a:t>心率加快：儿茶酚胺类（肾上腺素和去甲肾上腺素）</a:t>
            </a:r>
          </a:p>
          <a:p>
            <a:r>
              <a:rPr lang="zh-CN" altLang="en-US"/>
              <a:t>                  甲状腺激素、</a:t>
            </a:r>
            <a:r>
              <a:rPr lang="zh-CN" altLang="en-US">
                <a:sym typeface="+mn-ea"/>
              </a:rPr>
              <a:t>交感神经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0" y="2643182"/>
            <a:ext cx="1219200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100" b="1">
                <a:latin typeface="+mn-ea"/>
              </a:rPr>
              <a:t>                            </a:t>
            </a:r>
          </a:p>
          <a:p>
            <a:r>
              <a:rPr lang="en-US" altLang="zh-CN" sz="2100" b="1">
                <a:latin typeface="+mn-ea"/>
              </a:rPr>
              <a:t>                            </a:t>
            </a:r>
          </a:p>
        </p:txBody>
      </p:sp>
      <p:sp>
        <p:nvSpPr>
          <p:cNvPr id="46085" name="AutoShape 9"/>
          <p:cNvSpPr/>
          <p:nvPr/>
        </p:nvSpPr>
        <p:spPr bwMode="auto">
          <a:xfrm>
            <a:off x="2285974" y="2571744"/>
            <a:ext cx="476253" cy="2214578"/>
          </a:xfrm>
          <a:prstGeom prst="leftBrace">
            <a:avLst>
              <a:gd name="adj1" fmla="val 11759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sz="1800">
              <a:latin typeface="+mn-ea"/>
            </a:endParaRPr>
          </a:p>
        </p:txBody>
      </p:sp>
      <p:sp>
        <p:nvSpPr>
          <p:cNvPr id="46086" name="AutoShape 10"/>
          <p:cNvSpPr/>
          <p:nvPr/>
        </p:nvSpPr>
        <p:spPr bwMode="auto">
          <a:xfrm>
            <a:off x="5114486" y="2070580"/>
            <a:ext cx="190501" cy="1290641"/>
          </a:xfrm>
          <a:prstGeom prst="leftBrace">
            <a:avLst>
              <a:gd name="adj1" fmla="val 8388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sz="1800">
              <a:latin typeface="+mn-ea"/>
            </a:endParaRPr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464235" y="3458235"/>
            <a:ext cx="18261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+mn-ea"/>
              </a:rPr>
              <a:t>心力贮备</a:t>
            </a:r>
          </a:p>
        </p:txBody>
      </p:sp>
      <p:sp>
        <p:nvSpPr>
          <p:cNvPr id="10" name="矩形 9"/>
          <p:cNvSpPr/>
          <p:nvPr/>
        </p:nvSpPr>
        <p:spPr>
          <a:xfrm>
            <a:off x="2857478" y="242886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+mn-ea"/>
              </a:rPr>
              <a:t>搏出量贮备</a:t>
            </a:r>
            <a:endParaRPr lang="zh-CN" altLang="en-US" sz="32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86169" y="1552047"/>
            <a:ext cx="552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</a:rPr>
              <a:t>收缩期贮备</a:t>
            </a:r>
            <a:r>
              <a:rPr lang="en-US" altLang="zh-CN" sz="3200" b="1" dirty="0">
                <a:latin typeface="+mn-ea"/>
              </a:rPr>
              <a:t>( 60ml )</a:t>
            </a:r>
          </a:p>
          <a:p>
            <a:r>
              <a:rPr lang="zh-CN" altLang="en-US" sz="3200" b="1" dirty="0">
                <a:latin typeface="+mn-ea"/>
              </a:rPr>
              <a:t>＝心室收缩末容积－余血量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43967" y="2972237"/>
            <a:ext cx="418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+mn-ea"/>
              </a:rPr>
              <a:t>舒张期贮备</a:t>
            </a:r>
            <a:r>
              <a:rPr lang="en-US" altLang="zh-CN" sz="3200" b="1">
                <a:latin typeface="+mn-ea"/>
              </a:rPr>
              <a:t>( 15ml )</a:t>
            </a:r>
            <a:endParaRPr lang="zh-CN" altLang="en-US" sz="320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6184" y="4450320"/>
            <a:ext cx="928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>
                <a:latin typeface="+mn-ea"/>
              </a:rPr>
              <a:t>心率贮备</a:t>
            </a:r>
            <a:r>
              <a:rPr lang="en-US" altLang="zh-CN" sz="3600" b="1">
                <a:latin typeface="+mn-ea"/>
              </a:rPr>
              <a:t>( 60</a:t>
            </a:r>
            <a:r>
              <a:rPr lang="zh-CN" altLang="en-US" sz="3600" b="1">
                <a:latin typeface="+mn-ea"/>
              </a:rPr>
              <a:t>次</a:t>
            </a:r>
            <a:r>
              <a:rPr lang="en-US" altLang="zh-CN" sz="3600" b="1">
                <a:latin typeface="+mn-ea"/>
              </a:rPr>
              <a:t>/min</a:t>
            </a:r>
            <a:r>
              <a:rPr lang="zh-CN" altLang="en-US" sz="3600" b="1">
                <a:latin typeface="+mn-ea"/>
              </a:rPr>
              <a:t>～</a:t>
            </a:r>
            <a:r>
              <a:rPr lang="en-US" altLang="zh-CN" sz="3600" b="1">
                <a:latin typeface="+mn-ea"/>
              </a:rPr>
              <a:t>180</a:t>
            </a:r>
            <a:r>
              <a:rPr lang="zh-CN" altLang="en-US" sz="3600" b="1">
                <a:latin typeface="+mn-ea"/>
              </a:rPr>
              <a:t>次</a:t>
            </a:r>
            <a:r>
              <a:rPr lang="en-US" altLang="zh-CN" sz="3600" b="1">
                <a:latin typeface="+mn-ea"/>
              </a:rPr>
              <a:t>/min)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26" y="398496"/>
            <a:ext cx="12192000" cy="549275"/>
          </a:xfrm>
        </p:spPr>
        <p:txBody>
          <a:bodyPr anchor="t">
            <a:noAutofit/>
          </a:bodyPr>
          <a:lstStyle/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四、心脏泵功能的贮备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0" y="1569640"/>
            <a:ext cx="12192000" cy="36718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b="1" dirty="0">
                <a:latin typeface="+mn-ea"/>
              </a:rPr>
              <a:t>   安静时心输出量（</a:t>
            </a:r>
            <a:r>
              <a:rPr lang="en-US" altLang="zh-CN" b="1" dirty="0">
                <a:latin typeface="+mn-ea"/>
              </a:rPr>
              <a:t>CO</a:t>
            </a:r>
            <a:r>
              <a:rPr lang="zh-CN" altLang="en-US" b="1" dirty="0">
                <a:latin typeface="+mn-ea"/>
              </a:rPr>
              <a:t>）＝</a:t>
            </a:r>
            <a:r>
              <a:rPr lang="en-US" altLang="zh-CN" b="1" dirty="0">
                <a:latin typeface="+mn-ea"/>
              </a:rPr>
              <a:t>5 L/min</a:t>
            </a: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+mn-ea"/>
              </a:rPr>
              <a:t>   </a:t>
            </a:r>
            <a:r>
              <a:rPr lang="zh-CN" altLang="en-US" b="1" dirty="0">
                <a:latin typeface="+mn-ea"/>
              </a:rPr>
              <a:t>运动时心输出量（</a:t>
            </a:r>
            <a:r>
              <a:rPr lang="en-US" altLang="zh-CN" b="1" dirty="0">
                <a:latin typeface="+mn-ea"/>
              </a:rPr>
              <a:t>CO</a:t>
            </a:r>
            <a:r>
              <a:rPr lang="zh-CN" altLang="en-US" b="1" dirty="0">
                <a:latin typeface="+mn-ea"/>
              </a:rPr>
              <a:t>）＝</a:t>
            </a:r>
            <a:r>
              <a:rPr lang="en-US" altLang="zh-CN" b="1" dirty="0">
                <a:latin typeface="+mn-ea"/>
              </a:rPr>
              <a:t>30 L/min</a:t>
            </a: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+mn-ea"/>
              </a:rPr>
              <a:t>   </a:t>
            </a:r>
            <a:r>
              <a:rPr lang="zh-CN" altLang="en-US" b="1" dirty="0">
                <a:latin typeface="+mn-ea"/>
              </a:rPr>
              <a:t>心力贮备        </a:t>
            </a:r>
            <a:r>
              <a:rPr lang="en-US" altLang="zh-CN" b="1" dirty="0">
                <a:latin typeface="+mn-ea"/>
              </a:rPr>
              <a:t>CO  </a:t>
            </a:r>
            <a:r>
              <a:rPr lang="zh-CN" altLang="en-US" b="1" dirty="0">
                <a:latin typeface="+mn-ea"/>
              </a:rPr>
              <a:t>＝</a:t>
            </a:r>
            <a:r>
              <a:rPr lang="en-US" altLang="zh-CN" b="1" dirty="0">
                <a:latin typeface="+mn-ea"/>
              </a:rPr>
              <a:t>25 L/min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1.心动周期是指</a:t>
            </a:r>
          </a:p>
          <a:p>
            <a:r>
              <a:rPr lang="zh-CN" altLang="en-US"/>
              <a:t>A 心脏机械活动周期</a:t>
            </a:r>
          </a:p>
          <a:p>
            <a:r>
              <a:rPr lang="zh-CN" altLang="en-US"/>
              <a:t>B 心脏生物电活动周期</a:t>
            </a:r>
          </a:p>
          <a:p>
            <a:r>
              <a:rPr lang="zh-CN" altLang="en-US"/>
              <a:t>C 心音活动周期</a:t>
            </a:r>
          </a:p>
          <a:p>
            <a:r>
              <a:rPr lang="zh-CN" altLang="en-US"/>
              <a:t>D 心率变化周期</a:t>
            </a:r>
          </a:p>
          <a:p>
            <a:r>
              <a:rPr lang="zh-CN" altLang="en-US"/>
              <a:t>E 室内压变化周期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2.关于心动周期的论述，哪项是错误的？ </a:t>
            </a:r>
          </a:p>
          <a:p>
            <a:r>
              <a:rPr lang="zh-CN" altLang="en-US"/>
              <a:t>心房开始收缩，作为一个心动周期的开始 </a:t>
            </a:r>
          </a:p>
          <a:p>
            <a:r>
              <a:rPr lang="zh-CN" altLang="en-US"/>
              <a:t>B．通常心动周期是指心室的活动周期而言 </a:t>
            </a:r>
          </a:p>
          <a:p>
            <a:r>
              <a:rPr lang="zh-CN" altLang="en-US"/>
              <a:t>C．舒张期大于收缩期 </a:t>
            </a:r>
          </a:p>
          <a:p>
            <a:r>
              <a:rPr lang="zh-CN" altLang="en-US"/>
              <a:t>D．房室有共同收缩的时期 </a:t>
            </a:r>
          </a:p>
          <a:p>
            <a:r>
              <a:rPr lang="zh-CN" altLang="en-US"/>
              <a:t>E．心动周期持续的时间与心率有关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3.心动周期中，心室的血液充盈主要取决于：</a:t>
            </a:r>
          </a:p>
          <a:p>
            <a:r>
              <a:rPr lang="zh-CN" altLang="en-US"/>
              <a:t>A．胸内负压促进静脉血回流 </a:t>
            </a:r>
          </a:p>
          <a:p>
            <a:r>
              <a:rPr lang="zh-CN" altLang="en-US"/>
              <a:t>B．心房收缩的挤压作用 </a:t>
            </a:r>
          </a:p>
          <a:p>
            <a:r>
              <a:rPr lang="zh-CN" altLang="en-US"/>
              <a:t>C．心室舒张时的“抽吸”作用 </a:t>
            </a:r>
          </a:p>
          <a:p>
            <a:r>
              <a:rPr lang="zh-CN" altLang="en-US"/>
              <a:t>D．骨骼肌的挤压作用促进静脉血回流 </a:t>
            </a:r>
          </a:p>
          <a:p>
            <a:r>
              <a:rPr lang="zh-CN" altLang="en-US"/>
              <a:t>E．血液的重力作用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.在等容收缩期： </a:t>
            </a:r>
          </a:p>
          <a:p>
            <a:r>
              <a:rPr lang="zh-CN" altLang="en-US"/>
              <a:t>A．房内压＞室内压＞主动脉压 </a:t>
            </a:r>
          </a:p>
          <a:p>
            <a:r>
              <a:rPr lang="zh-CN" altLang="en-US"/>
              <a:t>B．房内压＜室内压＞主动脉压 </a:t>
            </a:r>
          </a:p>
          <a:p>
            <a:r>
              <a:rPr lang="zh-CN" altLang="en-US"/>
              <a:t>C．房内压＝室内压＞主动脉压 </a:t>
            </a:r>
          </a:p>
          <a:p>
            <a:r>
              <a:rPr lang="zh-CN" altLang="en-US"/>
              <a:t>D．房内压＜室内压＜主动脉压 </a:t>
            </a:r>
          </a:p>
          <a:p>
            <a:r>
              <a:rPr lang="zh-CN" altLang="en-US"/>
              <a:t>E．房内压＞室内压＜主动脉压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.主动脉瓣关闭发生在： </a:t>
            </a:r>
          </a:p>
          <a:p>
            <a:r>
              <a:rPr lang="zh-CN" altLang="en-US"/>
              <a:t>A．等容收缩期开始时 </a:t>
            </a:r>
          </a:p>
          <a:p>
            <a:r>
              <a:rPr lang="zh-CN" altLang="en-US"/>
              <a:t>B．快速射血期开始时 </a:t>
            </a:r>
          </a:p>
          <a:p>
            <a:r>
              <a:rPr lang="zh-CN" altLang="en-US"/>
              <a:t>C．等容舒张期开始时 </a:t>
            </a:r>
          </a:p>
          <a:p>
            <a:r>
              <a:rPr lang="zh-CN" altLang="en-US"/>
              <a:t>D．快速充盈期开始时 </a:t>
            </a:r>
          </a:p>
          <a:p>
            <a:r>
              <a:rPr lang="zh-CN" altLang="en-US"/>
              <a:t>E．减慢充盈期开始时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7230" y="1"/>
            <a:ext cx="10483257" cy="1028699"/>
          </a:xfrm>
        </p:spPr>
        <p:txBody>
          <a:bodyPr/>
          <a:lstStyle/>
          <a:p>
            <a:r>
              <a:rPr lang="zh-CN" altLang="en-US" dirty="0"/>
              <a:t>一、心脏的泵血过程及机制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idx="1"/>
          </p:nvPr>
        </p:nvSpPr>
        <p:spPr>
          <a:xfrm>
            <a:off x="609600" y="1446662"/>
            <a:ext cx="10731690" cy="1596789"/>
          </a:xfrm>
          <a:solidFill>
            <a:schemeClr val="bg1"/>
          </a:solidFill>
        </p:spPr>
        <p:txBody>
          <a:bodyPr>
            <a:normAutofit fontScale="75000" lnSpcReduction="20000"/>
          </a:bodyPr>
          <a:lstStyle/>
          <a:p>
            <a:pPr eaLnBrk="1" hangingPunct="1">
              <a:buNone/>
              <a:defRPr/>
            </a:pPr>
            <a:r>
              <a:rPr lang="zh-CN" altLang="en-US" sz="4700" b="1" dirty="0">
                <a:latin typeface="+mn-ea"/>
              </a:rPr>
              <a:t>（一）心动周期与心率</a:t>
            </a:r>
            <a:endParaRPr lang="en-US" altLang="zh-CN" sz="4700" b="1" dirty="0">
              <a:latin typeface="+mn-ea"/>
            </a:endParaRPr>
          </a:p>
          <a:p>
            <a:pPr eaLnBrk="1" hangingPunct="1">
              <a:buNone/>
              <a:defRPr/>
            </a:pPr>
            <a:r>
              <a:rPr lang="en-US" altLang="zh-CN" sz="4700" b="1" dirty="0">
                <a:solidFill>
                  <a:srgbClr val="0070C0"/>
                </a:solidFill>
                <a:latin typeface="+mn-ea"/>
              </a:rPr>
              <a:t>1.</a:t>
            </a:r>
            <a:r>
              <a:rPr lang="zh-CN" altLang="en-US" sz="4700" b="1" dirty="0">
                <a:solidFill>
                  <a:srgbClr val="0070C0"/>
                </a:solidFill>
                <a:latin typeface="+mn-ea"/>
              </a:rPr>
              <a:t>心率：每分钟心脏搏动的次数</a:t>
            </a:r>
            <a:endParaRPr lang="zh-CN" altLang="en-US" sz="47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76211" y="3133650"/>
            <a:ext cx="9715568" cy="1656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正常心率＝</a:t>
            </a:r>
            <a:r>
              <a:rPr kumimoji="0" lang="en-US" altLang="zh-CN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60</a:t>
            </a:r>
            <a:r>
              <a:rPr kumimoji="0" lang="zh-CN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～</a:t>
            </a:r>
            <a:r>
              <a:rPr kumimoji="0" lang="en-US" altLang="zh-CN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100 beat/min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</a:pPr>
            <a:r>
              <a:rPr kumimoji="0" lang="zh-CN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心率＜</a:t>
            </a:r>
            <a:r>
              <a:rPr kumimoji="0" lang="en-US" altLang="zh-CN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60 beat</a:t>
            </a:r>
            <a:r>
              <a:rPr kumimoji="0" lang="zh-CN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／</a:t>
            </a:r>
            <a:r>
              <a:rPr kumimoji="0" lang="en-US" altLang="zh-CN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min→</a:t>
            </a:r>
            <a:r>
              <a:rPr lang="zh-CN" altLang="en-US" sz="4100" b="1" dirty="0">
                <a:solidFill>
                  <a:srgbClr val="FF0000"/>
                </a:solidFill>
                <a:latin typeface="+mn-ea"/>
              </a:rPr>
              <a:t>心动过缓</a:t>
            </a:r>
            <a:endParaRPr lang="en-US" altLang="zh-CN" sz="4100" b="1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</a:pPr>
            <a:r>
              <a:rPr lang="zh-CN" altLang="en-US" sz="4100" b="1" dirty="0">
                <a:solidFill>
                  <a:srgbClr val="FF0000"/>
                </a:solidFill>
                <a:latin typeface="+mn-ea"/>
              </a:rPr>
              <a:t>心率＞</a:t>
            </a:r>
            <a:r>
              <a:rPr lang="en-US" altLang="zh-CN" sz="4100" b="1" dirty="0">
                <a:solidFill>
                  <a:srgbClr val="FF0000"/>
                </a:solidFill>
                <a:latin typeface="+mn-ea"/>
              </a:rPr>
              <a:t>100 beat</a:t>
            </a:r>
            <a:r>
              <a:rPr lang="zh-CN" altLang="en-US" sz="4100" b="1" dirty="0">
                <a:solidFill>
                  <a:srgbClr val="FF0000"/>
                </a:solidFill>
                <a:latin typeface="+mn-ea"/>
              </a:rPr>
              <a:t>／</a:t>
            </a:r>
            <a:r>
              <a:rPr lang="en-US" altLang="zh-CN" sz="4100" b="1" dirty="0">
                <a:solidFill>
                  <a:srgbClr val="FF0000"/>
                </a:solidFill>
                <a:latin typeface="+mn-ea"/>
              </a:rPr>
              <a:t>min→</a:t>
            </a:r>
            <a:r>
              <a:rPr lang="zh-CN" altLang="en-US" sz="4100" b="1" dirty="0">
                <a:solidFill>
                  <a:srgbClr val="FF0000"/>
                </a:solidFill>
                <a:latin typeface="+mn-ea"/>
              </a:rPr>
              <a:t>心动过速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1930" y="5072075"/>
            <a:ext cx="435679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平均心率</a:t>
            </a:r>
            <a:r>
              <a:rPr lang="en-US" altLang="zh-CN" sz="3600" b="1" dirty="0">
                <a:solidFill>
                  <a:srgbClr val="FF0000"/>
                </a:solidFill>
              </a:rPr>
              <a:t>=75</a:t>
            </a:r>
            <a:r>
              <a:rPr lang="zh-CN" altLang="en-US" sz="3600" b="1" dirty="0">
                <a:solidFill>
                  <a:srgbClr val="FF0000"/>
                </a:solidFill>
              </a:rPr>
              <a:t>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分</a:t>
            </a:r>
          </a:p>
        </p:txBody>
      </p:sp>
      <p:pic>
        <p:nvPicPr>
          <p:cNvPr id="7" name="Picture 1028" descr="wr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48967" y="2046321"/>
            <a:ext cx="5643033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 altLang="zh-CN"/>
              <a:t>6.</a:t>
            </a:r>
            <a:r>
              <a:rPr lang="zh-CN" altLang="en-US"/>
              <a:t>正常人心率超过180次/分时，引起心输出量减少的主要原因是： </a:t>
            </a:r>
          </a:p>
          <a:p>
            <a:r>
              <a:rPr lang="zh-CN" altLang="en-US"/>
              <a:t>A.等容收缩期缩短 </a:t>
            </a:r>
          </a:p>
          <a:p>
            <a:r>
              <a:rPr lang="zh-CN" altLang="en-US"/>
              <a:t>B.快速射血期缩短 </a:t>
            </a:r>
          </a:p>
          <a:p>
            <a:r>
              <a:rPr lang="zh-CN" altLang="en-US"/>
              <a:t>C.减慢射血期缩短 </a:t>
            </a:r>
          </a:p>
          <a:p>
            <a:r>
              <a:rPr lang="zh-CN" altLang="en-US"/>
              <a:t>D.等容舒张期缩短 </a:t>
            </a:r>
          </a:p>
          <a:p>
            <a:r>
              <a:rPr lang="zh-CN" altLang="en-US"/>
              <a:t>E．心室充盈期缩短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7.</a:t>
            </a:r>
            <a:r>
              <a:rPr lang="zh-CN" altLang="en-US"/>
              <a:t>心输出量是指：</a:t>
            </a:r>
          </a:p>
          <a:p>
            <a:r>
              <a:rPr lang="zh-CN" altLang="en-US"/>
              <a:t>A．每分钟由左、右心室射出的血量之和 </a:t>
            </a:r>
          </a:p>
          <a:p>
            <a:r>
              <a:rPr lang="zh-CN" altLang="en-US"/>
              <a:t>B．每分钟由一侧心房射出的血量 </a:t>
            </a:r>
          </a:p>
          <a:p>
            <a:r>
              <a:rPr lang="zh-CN" altLang="en-US"/>
              <a:t>C．每分钟由一侧心室射出的血量 </a:t>
            </a:r>
          </a:p>
          <a:p>
            <a:r>
              <a:rPr lang="zh-CN" altLang="en-US"/>
              <a:t>D．一次心跳一侧心室射出的血量 </a:t>
            </a:r>
          </a:p>
          <a:p>
            <a:r>
              <a:rPr lang="zh-CN" altLang="en-US"/>
              <a:t>E．一次心跳两侧心室同时射出的血量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8.</a:t>
            </a:r>
            <a:r>
              <a:rPr lang="zh-CN" altLang="en-US"/>
              <a:t>射血分数的概念与下列哪个因素有关？ </a:t>
            </a:r>
          </a:p>
          <a:p>
            <a:r>
              <a:rPr lang="zh-CN" altLang="en-US"/>
              <a:t>A.回心血量 </a:t>
            </a:r>
          </a:p>
          <a:p>
            <a:r>
              <a:rPr lang="zh-CN" altLang="en-US"/>
              <a:t>B.心输出量 </a:t>
            </a:r>
          </a:p>
          <a:p>
            <a:r>
              <a:rPr lang="zh-CN" altLang="en-US"/>
              <a:t>C.等容舒张期容积 </a:t>
            </a:r>
          </a:p>
          <a:p>
            <a:r>
              <a:rPr lang="zh-CN" altLang="en-US"/>
              <a:t>D.心室收缩末期容积 </a:t>
            </a:r>
          </a:p>
          <a:p>
            <a:r>
              <a:rPr lang="zh-CN" altLang="en-US"/>
              <a:t>E．心室舒张末期容积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9.</a:t>
            </a:r>
            <a:r>
              <a:rPr lang="zh-CN" altLang="en-US"/>
              <a:t>健康成年男性静息状态下，心输出量约为：</a:t>
            </a:r>
          </a:p>
          <a:p>
            <a:pPr marL="0" indent="0">
              <a:buNone/>
            </a:pPr>
            <a:r>
              <a:rPr lang="zh-CN" altLang="en-US"/>
              <a:t>A．3-4.5L/min  </a:t>
            </a:r>
          </a:p>
          <a:p>
            <a:pPr marL="0" indent="0">
              <a:buNone/>
            </a:pPr>
            <a:r>
              <a:rPr lang="zh-CN" altLang="en-US"/>
              <a:t>B．4.55-6L/min  </a:t>
            </a:r>
          </a:p>
          <a:p>
            <a:pPr marL="0" indent="0">
              <a:buNone/>
            </a:pPr>
            <a:r>
              <a:rPr lang="zh-CN" altLang="en-US"/>
              <a:t>C. 6.5-8L/min</a:t>
            </a:r>
          </a:p>
          <a:p>
            <a:pPr marL="0" indent="0">
              <a:buNone/>
            </a:pPr>
            <a:r>
              <a:rPr lang="zh-CN" altLang="en-US"/>
              <a:t>D．7.5-9L/min</a:t>
            </a:r>
          </a:p>
          <a:p>
            <a:pPr marL="0" indent="0">
              <a:buNone/>
            </a:pPr>
            <a:r>
              <a:rPr lang="zh-CN" altLang="en-US"/>
              <a:t>E．9-10L/min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10.</a:t>
            </a:r>
            <a:r>
              <a:rPr lang="zh-CN" altLang="en-US"/>
              <a:t>心室肌的前负荷可以用下列哪项来间接表示： </a:t>
            </a:r>
          </a:p>
          <a:p>
            <a:r>
              <a:rPr lang="zh-CN" altLang="en-US"/>
              <a:t>A. 收缩末期容积或压力 </a:t>
            </a:r>
          </a:p>
          <a:p>
            <a:r>
              <a:rPr lang="zh-CN" altLang="en-US"/>
              <a:t>B. 舒张末期容积或压力 </a:t>
            </a:r>
          </a:p>
          <a:p>
            <a:r>
              <a:rPr lang="zh-CN" altLang="en-US"/>
              <a:t>C. 等容收缩期容积或压力 </a:t>
            </a:r>
          </a:p>
          <a:p>
            <a:r>
              <a:rPr lang="zh-CN" altLang="en-US"/>
              <a:t>D．等容舒张期容积或压力 </a:t>
            </a:r>
          </a:p>
          <a:p>
            <a:r>
              <a:rPr lang="zh-CN" altLang="en-US"/>
              <a:t>E．舒张末期动脉压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/>
              <a:t>11.心室肌的后负荷是指： </a:t>
            </a:r>
          </a:p>
          <a:p>
            <a:pPr marL="0" indent="0">
              <a:buNone/>
            </a:pPr>
            <a:r>
              <a:rPr lang="en-US" altLang="zh-CN"/>
              <a:t>A.心房压力 </a:t>
            </a:r>
          </a:p>
          <a:p>
            <a:pPr marL="0" indent="0">
              <a:buNone/>
            </a:pPr>
            <a:r>
              <a:rPr lang="en-US" altLang="zh-CN"/>
              <a:t>B.快速射血期心室内压 </a:t>
            </a:r>
          </a:p>
          <a:p>
            <a:pPr marL="0" indent="0">
              <a:buNone/>
            </a:pPr>
            <a:r>
              <a:rPr lang="en-US" altLang="zh-CN"/>
              <a:t>C.减慢射血期心室内压 </a:t>
            </a:r>
          </a:p>
          <a:p>
            <a:pPr marL="0" indent="0">
              <a:buNone/>
            </a:pPr>
            <a:r>
              <a:rPr lang="en-US" altLang="zh-CN"/>
              <a:t>D.大动脉血压 </a:t>
            </a:r>
          </a:p>
          <a:p>
            <a:pPr marL="0" indent="0">
              <a:buNone/>
            </a:pPr>
            <a:r>
              <a:rPr lang="en-US" altLang="zh-CN"/>
              <a:t>E.等容收缩期初心室内压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666712" y="1000108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学习目标</a:t>
            </a:r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>
          <a:xfrm>
            <a:off x="568657" y="2375979"/>
            <a:ext cx="10972800" cy="426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b="1" dirty="0">
                <a:latin typeface="+mn-ea"/>
              </a:rPr>
              <a:t>掌握</a:t>
            </a:r>
            <a:r>
              <a:rPr lang="en-US" altLang="zh-CN" sz="3200" b="1" dirty="0">
                <a:latin typeface="+mn-ea"/>
              </a:rPr>
              <a:t>:</a:t>
            </a:r>
          </a:p>
          <a:p>
            <a:pPr>
              <a:buNone/>
            </a:pPr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心肌细胞的生物电现象与生理特性</a:t>
            </a:r>
            <a:endParaRPr lang="en-US" altLang="zh-CN" sz="3200" b="1" dirty="0">
              <a:latin typeface="+mn-ea"/>
            </a:endParaRPr>
          </a:p>
          <a:p>
            <a:pPr>
              <a:buFontTx/>
              <a:buNone/>
            </a:pPr>
            <a:r>
              <a:rPr lang="en-US" altLang="zh-CN" sz="3200" b="1" dirty="0">
                <a:latin typeface="+mn-ea"/>
              </a:rPr>
              <a:t>2.</a:t>
            </a:r>
            <a:r>
              <a:rPr lang="zh-CN" altLang="en-US" sz="3200" b="1" dirty="0">
                <a:latin typeface="+mn-ea"/>
              </a:rPr>
              <a:t>心电图的生理意义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411" y="286603"/>
            <a:ext cx="955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第二节    心脏生物电活动和生理特性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7618" y="1"/>
            <a:ext cx="10352869" cy="1028699"/>
          </a:xfrm>
        </p:spPr>
        <p:txBody>
          <a:bodyPr/>
          <a:lstStyle/>
          <a:p>
            <a:r>
              <a:rPr lang="zh-CN" altLang="en-US" dirty="0"/>
              <a:t>心肌细胞的分类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37</a:t>
            </a:fld>
            <a:endParaRPr lang="zh-CN" altLang="en-US"/>
          </a:p>
        </p:txBody>
      </p:sp>
      <p:graphicFrame>
        <p:nvGraphicFramePr>
          <p:cNvPr id="7" name="Group 153"/>
          <p:cNvGraphicFramePr/>
          <p:nvPr/>
        </p:nvGraphicFramePr>
        <p:xfrm>
          <a:off x="383618" y="1231801"/>
          <a:ext cx="11512961" cy="5415183"/>
        </p:xfrm>
        <a:graphic>
          <a:graphicData uri="http://schemas.openxmlformats.org/drawingml/2006/table">
            <a:tbl>
              <a:tblPr/>
              <a:tblGrid>
                <a:gridCol w="231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8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3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比较项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工作细胞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自律细胞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52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细  胞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心房肌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窦房结（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细胞、过渡细胞）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↓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房室交界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（房结区、结区、结希区）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↓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房室束（希氏束左支和右支）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↓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浦氏纤维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02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生理学特性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兴奋性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3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自律性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有（结区、过渡细胞除外）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传导性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收缩性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02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组织学特点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肌原纤维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丰富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缺少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0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属　  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心肌细胞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细胞、浦氏细胞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56323" name="Picture 4" descr="06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024" y="1119620"/>
            <a:ext cx="11727976" cy="573837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19164"/>
            <a:ext cx="12192000" cy="8382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（一）工作细胞的跨膜电位及其形成机制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655" y="2000272"/>
            <a:ext cx="10329563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+mn-ea"/>
              </a:rPr>
              <a:t>1.</a:t>
            </a:r>
            <a:r>
              <a:rPr lang="zh-CN" altLang="en-US" sz="3600" b="1" dirty="0">
                <a:latin typeface="+mn-ea"/>
              </a:rPr>
              <a:t>静息电位：正常心室肌细胞的</a:t>
            </a:r>
            <a:r>
              <a:rPr lang="en-US" altLang="zh-CN" sz="3600" b="1" dirty="0">
                <a:latin typeface="+mn-ea"/>
              </a:rPr>
              <a:t>RP</a:t>
            </a:r>
            <a:r>
              <a:rPr lang="zh-CN" altLang="en-US" sz="3600" b="1" dirty="0">
                <a:latin typeface="+mn-ea"/>
              </a:rPr>
              <a:t>为</a:t>
            </a:r>
            <a:r>
              <a:rPr lang="en-US" altLang="zh-CN" sz="3600" b="1" dirty="0">
                <a:latin typeface="+mn-ea"/>
              </a:rPr>
              <a:t>-90mv</a:t>
            </a:r>
            <a:r>
              <a:rPr lang="zh-CN" altLang="en-US" sz="3600" b="1" dirty="0">
                <a:latin typeface="+mn-ea"/>
              </a:rPr>
              <a:t>，其形成机制与骨骼肌和神经纤维相似。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+mn-ea"/>
              </a:rPr>
              <a:t>2.</a:t>
            </a:r>
            <a:r>
              <a:rPr lang="zh-CN" altLang="en-US" sz="3600" b="1" dirty="0">
                <a:latin typeface="+mn-ea"/>
              </a:rPr>
              <a:t>动作电位：心室肌细胞的</a:t>
            </a:r>
            <a:r>
              <a:rPr lang="en-US" altLang="zh-CN" sz="3600" b="1" dirty="0">
                <a:latin typeface="+mn-ea"/>
              </a:rPr>
              <a:t>AP</a:t>
            </a:r>
            <a:r>
              <a:rPr lang="zh-CN" altLang="en-US" sz="3600" b="1" dirty="0">
                <a:latin typeface="+mn-ea"/>
              </a:rPr>
              <a:t>与骨骼肌和神经纤维明显不同，其复极过程复杂，持续时间长，</a:t>
            </a:r>
            <a:r>
              <a:rPr lang="en-US" altLang="zh-CN" sz="3600" b="1" dirty="0">
                <a:latin typeface="+mn-ea"/>
              </a:rPr>
              <a:t>AP</a:t>
            </a:r>
            <a:r>
              <a:rPr lang="zh-CN" altLang="en-US" sz="3600" b="1" dirty="0">
                <a:latin typeface="+mn-ea"/>
              </a:rPr>
              <a:t>的升支与降支不对称，整个过程分为</a:t>
            </a:r>
            <a:r>
              <a:rPr lang="en-US" altLang="zh-CN" sz="3600" b="1" dirty="0">
                <a:latin typeface="+mn-ea"/>
              </a:rPr>
              <a:t>0</a:t>
            </a:r>
            <a:r>
              <a:rPr lang="zh-CN" altLang="en-US" sz="3600" b="1" dirty="0">
                <a:latin typeface="+mn-ea"/>
              </a:rPr>
              <a:t>、</a:t>
            </a:r>
            <a:r>
              <a:rPr lang="en-US" altLang="zh-CN" sz="3600" b="1" dirty="0">
                <a:latin typeface="+mn-ea"/>
              </a:rPr>
              <a:t>1</a:t>
            </a:r>
            <a:r>
              <a:rPr lang="zh-CN" altLang="en-US" sz="3600" b="1" dirty="0">
                <a:latin typeface="+mn-ea"/>
              </a:rPr>
              <a:t>、</a:t>
            </a:r>
            <a:r>
              <a:rPr lang="en-US" altLang="zh-CN" sz="3600" b="1" dirty="0">
                <a:latin typeface="+mn-ea"/>
              </a:rPr>
              <a:t>2</a:t>
            </a:r>
            <a:r>
              <a:rPr lang="zh-CN" altLang="en-US" sz="3600" b="1" dirty="0">
                <a:latin typeface="+mn-ea"/>
              </a:rPr>
              <a:t>、</a:t>
            </a:r>
            <a:r>
              <a:rPr lang="en-US" altLang="zh-CN" sz="3600" b="1" dirty="0">
                <a:latin typeface="+mn-ea"/>
              </a:rPr>
              <a:t>3</a:t>
            </a:r>
            <a:r>
              <a:rPr lang="zh-CN" altLang="en-US" sz="3600" b="1" dirty="0">
                <a:latin typeface="+mn-ea"/>
              </a:rPr>
              <a:t>、</a:t>
            </a:r>
            <a:r>
              <a:rPr lang="en-US" altLang="zh-CN" sz="3600" b="1" dirty="0">
                <a:latin typeface="+mn-ea"/>
              </a:rPr>
              <a:t>4</a:t>
            </a:r>
            <a:r>
              <a:rPr lang="zh-CN" altLang="en-US" sz="3600" b="1" dirty="0">
                <a:latin typeface="+mn-ea"/>
              </a:rPr>
              <a:t>五个时期。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5582" y="295422"/>
            <a:ext cx="628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一、心肌细胞的生物电现象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19367" y="423082"/>
            <a:ext cx="975815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．心动周期</a:t>
            </a:r>
          </a:p>
        </p:txBody>
      </p:sp>
      <p:pic>
        <p:nvPicPr>
          <p:cNvPr id="8" name="Picture 9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603" y="3930547"/>
            <a:ext cx="8286751" cy="292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动画beatnh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70" y="2115403"/>
            <a:ext cx="2857500" cy="356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546" y="5851698"/>
            <a:ext cx="3429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心动周期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=0.8s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0304" y="1569493"/>
            <a:ext cx="77382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latin typeface="+mn-ea"/>
              </a:rPr>
              <a:t>心房或心室每收缩和舒张一次构成的一个机械活动周期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54596" y="475089"/>
            <a:ext cx="3759200" cy="575542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0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期：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刺激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RP↓</a:t>
            </a:r>
          </a:p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阈电位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激活快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Na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通道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Na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再生式内流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Na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平衡电位</a:t>
            </a:r>
          </a:p>
          <a:p>
            <a:pPr algn="ctr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0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期）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484047" y="4918882"/>
            <a:ext cx="5874603" cy="1877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u="sng" dirty="0">
                <a:solidFill>
                  <a:srgbClr val="FF0000"/>
                </a:solidFill>
                <a:latin typeface="+mn-ea"/>
              </a:rPr>
              <a:t>快</a:t>
            </a:r>
            <a:r>
              <a:rPr kumimoji="1" lang="en-US" altLang="zh-CN" sz="2800" b="1" u="sng" dirty="0">
                <a:solidFill>
                  <a:srgbClr val="FF0000"/>
                </a:solidFill>
                <a:latin typeface="+mn-ea"/>
              </a:rPr>
              <a:t>Na</a:t>
            </a:r>
            <a:r>
              <a:rPr kumimoji="1" lang="en-US" altLang="zh-CN" sz="2800" b="1" u="sng" baseline="30000" dirty="0">
                <a:solidFill>
                  <a:srgbClr val="FF0000"/>
                </a:solidFill>
                <a:latin typeface="+mn-ea"/>
              </a:rPr>
              <a:t>+</a:t>
            </a:r>
            <a:r>
              <a:rPr kumimoji="1" lang="zh-CN" altLang="en-US" sz="2800" b="1" u="sng" dirty="0">
                <a:solidFill>
                  <a:srgbClr val="FF0000"/>
                </a:solidFill>
                <a:latin typeface="+mn-ea"/>
              </a:rPr>
              <a:t>通道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-70mV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激活，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-55mV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失活，持续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1-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２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ms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，特异性强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只对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Na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通透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阻断剂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(TTX)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，激活剂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苯妥因钠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kumimoji="1" lang="zh-CN" altLang="en-US" sz="2400" b="1" dirty="0">
                <a:solidFill>
                  <a:schemeClr val="tx1"/>
                </a:solidFill>
                <a:latin typeface="+mn-ea"/>
              </a:rPr>
              <a:t>                     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319439" y="4719851"/>
            <a:ext cx="13208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1061686" y="1219200"/>
            <a:ext cx="6815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+mn-ea"/>
              </a:rPr>
              <a:t>0</a:t>
            </a:r>
            <a:r>
              <a:rPr kumimoji="1" lang="zh-CN" altLang="en-US" sz="2400" b="1" dirty="0">
                <a:solidFill>
                  <a:schemeClr val="tx1"/>
                </a:solidFill>
                <a:latin typeface="+mn-ea"/>
              </a:rPr>
              <a:t>期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892800" y="3352800"/>
            <a:ext cx="4368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按任意键显示动画</a:t>
            </a:r>
            <a:r>
              <a:rPr kumimoji="1" lang="en-US" altLang="zh-CN" sz="24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59400" name="Picture 8" descr="0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170" y="1040642"/>
            <a:ext cx="66040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95601"/>
            <a:ext cx="5994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22326" y="572087"/>
            <a:ext cx="3759200" cy="35480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期：</a:t>
            </a:r>
            <a:endParaRPr kumimoji="1" lang="zh-CN" altLang="en-US" sz="24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快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Na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通道失活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+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激活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I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to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通道</a:t>
            </a:r>
            <a:endParaRPr kumimoji="1" lang="zh-CN" altLang="en-US" sz="32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K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一过性外流</a:t>
            </a:r>
            <a:endParaRPr kumimoji="1" lang="zh-CN" altLang="en-US" sz="32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 ↓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快速复极化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期）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1388575" y="1754874"/>
            <a:ext cx="8034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期</a:t>
            </a:r>
          </a:p>
        </p:txBody>
      </p:sp>
      <p:pic>
        <p:nvPicPr>
          <p:cNvPr id="60420" name="Picture 4" descr="04021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 l="57344" t="3488" r="10980" b="21729"/>
          <a:stretch>
            <a:fillRect/>
          </a:stretch>
        </p:blipFill>
        <p:spPr bwMode="auto">
          <a:xfrm>
            <a:off x="1420838" y="4165209"/>
            <a:ext cx="4267200" cy="1905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0421" name="Line 5"/>
          <p:cNvSpPr>
            <a:spLocks noChangeShapeType="1"/>
          </p:cNvSpPr>
          <p:nvPr/>
        </p:nvSpPr>
        <p:spPr bwMode="auto">
          <a:xfrm flipV="1">
            <a:off x="2335268" y="5715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038726" y="6096001"/>
            <a:ext cx="6671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Na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2513458" y="5562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447366" y="5119469"/>
            <a:ext cx="4860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K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91200" y="2819400"/>
            <a:ext cx="4368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按任意键显示动画</a:t>
            </a:r>
            <a:r>
              <a:rPr kumimoji="1" lang="en-US" altLang="zh-CN" sz="24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93546" name="Picture 10" descr="0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429000"/>
            <a:ext cx="5791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 descr="0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880" y="1143000"/>
            <a:ext cx="6096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98436" y="166255"/>
            <a:ext cx="3969178" cy="469667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期：</a:t>
            </a:r>
          </a:p>
          <a:p>
            <a:pPr algn="ctr">
              <a:lnSpc>
                <a:spcPct val="85000"/>
              </a:lnSpc>
            </a:pPr>
            <a:endParaRPr kumimoji="1"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85000"/>
              </a:lnSpc>
            </a:pP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O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期去极达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-40mV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时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已激活慢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Ca</a:t>
            </a:r>
            <a:r>
              <a:rPr kumimoji="1" lang="en-US" altLang="zh-CN" sz="32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通道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+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激活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I</a:t>
            </a:r>
            <a:r>
              <a:rPr kumimoji="1" lang="en-US" altLang="zh-CN" sz="3200" b="1" baseline="-25000" dirty="0">
                <a:solidFill>
                  <a:schemeClr val="tx1"/>
                </a:solidFill>
                <a:latin typeface="+mn-ea"/>
              </a:rPr>
              <a:t>K 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通道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Ca</a:t>
            </a:r>
            <a:r>
              <a:rPr kumimoji="1" lang="en-US" altLang="zh-CN" sz="32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缓慢内流 与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K</a:t>
            </a:r>
            <a:r>
              <a:rPr kumimoji="1" lang="en-US" altLang="zh-CN" sz="32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外流处于平衡状态 ↓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缓慢复极化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期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=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平台期）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211958" y="4136050"/>
            <a:ext cx="4943522" cy="26776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800" b="1" u="sng" dirty="0">
                <a:latin typeface="+mn-ea"/>
              </a:rPr>
              <a:t>慢</a:t>
            </a:r>
            <a:r>
              <a:rPr kumimoji="1" lang="en-US" altLang="zh-CN" sz="2800" b="1" u="sng" dirty="0">
                <a:latin typeface="+mn-ea"/>
              </a:rPr>
              <a:t>Ca</a:t>
            </a:r>
            <a:r>
              <a:rPr kumimoji="1" lang="en-US" altLang="zh-CN" sz="2800" b="1" u="sng" baseline="30000" dirty="0">
                <a:latin typeface="+mn-ea"/>
              </a:rPr>
              <a:t>2+</a:t>
            </a:r>
            <a:r>
              <a:rPr kumimoji="1" lang="zh-CN" altLang="en-US" sz="2800" b="1" u="sng" dirty="0">
                <a:latin typeface="+mn-ea"/>
              </a:rPr>
              <a:t>通道</a:t>
            </a:r>
            <a:r>
              <a:rPr kumimoji="1" lang="zh-CN" altLang="en-US" sz="2800" b="1" dirty="0">
                <a:latin typeface="+mn-ea"/>
              </a:rPr>
              <a:t>：激活与失活比</a:t>
            </a:r>
            <a:r>
              <a:rPr kumimoji="1" lang="en-US" altLang="zh-CN" sz="2800" b="1" dirty="0">
                <a:latin typeface="+mn-ea"/>
              </a:rPr>
              <a:t>Na</a:t>
            </a:r>
            <a:r>
              <a:rPr kumimoji="1" lang="en-US" altLang="zh-CN" sz="2800" b="1" baseline="30000" dirty="0">
                <a:latin typeface="+mn-ea"/>
              </a:rPr>
              <a:t>+</a:t>
            </a:r>
            <a:r>
              <a:rPr kumimoji="1" lang="zh-CN" altLang="en-US" sz="2800" b="1" dirty="0">
                <a:latin typeface="+mn-ea"/>
              </a:rPr>
              <a:t>通道慢，特异性不高：</a:t>
            </a:r>
            <a:r>
              <a:rPr kumimoji="1" lang="en-US" altLang="zh-CN" sz="2800" b="1" dirty="0">
                <a:latin typeface="+mn-ea"/>
              </a:rPr>
              <a:t>Ca</a:t>
            </a:r>
            <a:r>
              <a:rPr kumimoji="1" lang="en-US" altLang="zh-CN" sz="2800" b="1" baseline="30000" dirty="0">
                <a:latin typeface="+mn-ea"/>
              </a:rPr>
              <a:t>2+ </a:t>
            </a:r>
            <a:r>
              <a:rPr kumimoji="1" lang="zh-CN" altLang="en-US" sz="2800" b="1" dirty="0">
                <a:latin typeface="+mn-ea"/>
              </a:rPr>
              <a:t>（</a:t>
            </a:r>
            <a:r>
              <a:rPr kumimoji="1" lang="en-US" altLang="zh-CN" sz="2800" b="1" dirty="0">
                <a:latin typeface="+mn-ea"/>
              </a:rPr>
              <a:t>53%</a:t>
            </a:r>
            <a:r>
              <a:rPr kumimoji="1" lang="zh-CN" altLang="en-US" sz="2800" b="1" dirty="0">
                <a:latin typeface="+mn-ea"/>
              </a:rPr>
              <a:t>）、</a:t>
            </a:r>
            <a:r>
              <a:rPr kumimoji="1" lang="en-US" altLang="zh-CN" sz="2800" b="1" dirty="0">
                <a:latin typeface="+mn-ea"/>
              </a:rPr>
              <a:t>Na</a:t>
            </a:r>
            <a:r>
              <a:rPr kumimoji="1" lang="en-US" altLang="zh-CN" sz="2800" b="1" baseline="30000" dirty="0">
                <a:latin typeface="+mn-ea"/>
              </a:rPr>
              <a:t>+</a:t>
            </a:r>
            <a:r>
              <a:rPr kumimoji="1" lang="zh-CN" altLang="en-US" sz="2800" b="1" dirty="0">
                <a:latin typeface="+mn-ea"/>
              </a:rPr>
              <a:t>（</a:t>
            </a:r>
            <a:r>
              <a:rPr kumimoji="1" lang="en-US" altLang="zh-CN" sz="2800" b="1" dirty="0">
                <a:latin typeface="+mn-ea"/>
              </a:rPr>
              <a:t>27%</a:t>
            </a:r>
            <a:r>
              <a:rPr kumimoji="1" lang="zh-CN" altLang="en-US" sz="2800" b="1" dirty="0">
                <a:latin typeface="+mn-ea"/>
              </a:rPr>
              <a:t>）、</a:t>
            </a:r>
            <a:r>
              <a:rPr kumimoji="1" lang="en-US" altLang="zh-CN" sz="2800" b="1" dirty="0">
                <a:latin typeface="+mn-ea"/>
              </a:rPr>
              <a:t>K</a:t>
            </a:r>
            <a:r>
              <a:rPr kumimoji="1" lang="en-US" altLang="zh-CN" sz="2800" b="1" baseline="30000" dirty="0">
                <a:latin typeface="+mn-ea"/>
              </a:rPr>
              <a:t>+ </a:t>
            </a:r>
            <a:r>
              <a:rPr kumimoji="1" lang="zh-CN" altLang="en-US" sz="2800" b="1" dirty="0">
                <a:latin typeface="+mn-ea"/>
              </a:rPr>
              <a:t>（</a:t>
            </a:r>
            <a:r>
              <a:rPr kumimoji="1" lang="en-US" altLang="zh-CN" sz="2800" b="1" dirty="0">
                <a:latin typeface="+mn-ea"/>
              </a:rPr>
              <a:t>20%</a:t>
            </a:r>
            <a:r>
              <a:rPr kumimoji="1" lang="zh-CN" altLang="en-US" sz="2800" b="1" dirty="0">
                <a:latin typeface="+mn-ea"/>
              </a:rPr>
              <a:t>）都通透，阻断剂：</a:t>
            </a:r>
            <a:r>
              <a:rPr kumimoji="1" lang="en-US" altLang="zh-CN" sz="2800" b="1" dirty="0">
                <a:latin typeface="+mn-ea"/>
              </a:rPr>
              <a:t>Mn</a:t>
            </a:r>
            <a:r>
              <a:rPr kumimoji="1" lang="en-US" altLang="zh-CN" sz="2800" b="1" baseline="30000" dirty="0">
                <a:latin typeface="+mn-ea"/>
              </a:rPr>
              <a:t>2+</a:t>
            </a:r>
            <a:r>
              <a:rPr kumimoji="1" lang="zh-CN" altLang="en-US" sz="2800" b="1" dirty="0">
                <a:latin typeface="+mn-ea"/>
              </a:rPr>
              <a:t>和多种</a:t>
            </a:r>
            <a:r>
              <a:rPr kumimoji="1" lang="en-US" altLang="zh-CN" sz="2800" b="1" dirty="0">
                <a:latin typeface="+mn-ea"/>
              </a:rPr>
              <a:t>Ca</a:t>
            </a:r>
            <a:r>
              <a:rPr kumimoji="1" lang="en-US" altLang="zh-CN" sz="2800" b="1" baseline="30000" dirty="0">
                <a:latin typeface="+mn-ea"/>
              </a:rPr>
              <a:t>2+</a:t>
            </a:r>
            <a:r>
              <a:rPr kumimoji="1" lang="zh-CN" altLang="en-US" sz="2800" b="1" dirty="0">
                <a:latin typeface="+mn-ea"/>
              </a:rPr>
              <a:t>阻断剂（维拉帕米）。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721600" y="3657600"/>
            <a:ext cx="50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1000772" y="685800"/>
            <a:ext cx="8034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期</a:t>
            </a:r>
          </a:p>
        </p:txBody>
      </p:sp>
      <p:pic>
        <p:nvPicPr>
          <p:cNvPr id="61446" name="Picture 6" descr="04021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 l="57344" t="3488" r="10980" b="21729"/>
          <a:stretch>
            <a:fillRect/>
          </a:stretch>
        </p:blipFill>
        <p:spPr bwMode="auto">
          <a:xfrm>
            <a:off x="232633" y="4914900"/>
            <a:ext cx="4652836" cy="1905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1198436" y="5891214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444090" y="5323821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11200" y="6424614"/>
            <a:ext cx="914400" cy="433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Na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444091" y="5213268"/>
            <a:ext cx="5454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K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2133600" y="5943600"/>
            <a:ext cx="0" cy="533400"/>
          </a:xfrm>
          <a:prstGeom prst="line">
            <a:avLst/>
          </a:prstGeom>
          <a:noFill/>
          <a:ln w="57150">
            <a:solidFill>
              <a:srgbClr val="03650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739247" y="6491288"/>
            <a:ext cx="70403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kumimoji="1" lang="en-US" altLang="zh-CN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Ca</a:t>
            </a:r>
            <a:r>
              <a:rPr kumimoji="1" lang="en-US" altLang="zh-CN" sz="24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2+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438400" y="5943600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2316036" y="5486401"/>
            <a:ext cx="4860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K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096000" y="2743200"/>
            <a:ext cx="4368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按任意键显示动画</a:t>
            </a:r>
            <a:r>
              <a:rPr kumimoji="1" lang="en-US" altLang="zh-CN" sz="24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94576" name="Picture 16" descr="0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0" y="2057400"/>
            <a:ext cx="558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7" name="Picture 17" descr="0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0"/>
            <a:ext cx="6096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43902" y="600461"/>
            <a:ext cx="3860800" cy="38385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期：</a:t>
            </a:r>
            <a:endParaRPr kumimoji="1" lang="zh-CN" altLang="en-US" sz="24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慢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Ca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通道失活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+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I</a:t>
            </a:r>
            <a:r>
              <a:rPr kumimoji="1" lang="en-US" altLang="zh-CN" sz="2800" b="1" baseline="-25000" dirty="0">
                <a:solidFill>
                  <a:schemeClr val="tx1"/>
                </a:solidFill>
                <a:latin typeface="+mn-ea"/>
              </a:rPr>
              <a:t>K 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通道通透性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↑</a:t>
            </a:r>
            <a:endParaRPr kumimoji="1" lang="zh-CN" altLang="en-US" sz="28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K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再生式外流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↓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快速复极化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至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RP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水平</a:t>
            </a:r>
          </a:p>
          <a:p>
            <a:pPr algn="ctr">
              <a:lnSpc>
                <a:spcPct val="85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期）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694364" y="4883012"/>
            <a:ext cx="5588000" cy="1877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期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: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因膜内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[Na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]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和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[Ca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] 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升高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,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而膜外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[K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]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升高→激活离子泵→泵出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Na+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和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Ca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,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泵入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K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→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恢复正常离子分布。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248916" y="1219200"/>
            <a:ext cx="649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1" lang="zh-CN" altLang="en-US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期</a:t>
            </a:r>
          </a:p>
        </p:txBody>
      </p:sp>
      <p:pic>
        <p:nvPicPr>
          <p:cNvPr id="62469" name="Picture 5" descr="04021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 l="57344" t="3488" r="10980" b="21729"/>
          <a:stretch>
            <a:fillRect/>
          </a:stretch>
        </p:blipFill>
        <p:spPr bwMode="auto">
          <a:xfrm>
            <a:off x="0" y="4343400"/>
            <a:ext cx="4470400" cy="1905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1117600" y="58674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11200" y="6424614"/>
            <a:ext cx="914400" cy="433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Na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198436" y="5410201"/>
            <a:ext cx="4860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K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1320800" y="57912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2133600" y="5943600"/>
            <a:ext cx="0" cy="533400"/>
          </a:xfrm>
          <a:prstGeom prst="line">
            <a:avLst/>
          </a:prstGeom>
          <a:noFill/>
          <a:ln w="57150">
            <a:solidFill>
              <a:srgbClr val="03650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739247" y="6491288"/>
            <a:ext cx="70403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kumimoji="1" lang="en-US" altLang="zh-CN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Ca</a:t>
            </a:r>
            <a:r>
              <a:rPr kumimoji="1" lang="en-US" altLang="zh-CN" sz="24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2+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316036" y="5486401"/>
            <a:ext cx="4860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K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438400" y="5943600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3454400" y="5943600"/>
            <a:ext cx="0" cy="5334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230436" y="5486401"/>
            <a:ext cx="4860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K</a:t>
            </a:r>
            <a:r>
              <a:rPr kumimoji="1" lang="en-US" altLang="zh-CN" sz="2800" b="1" baseline="30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56000" y="5867400"/>
            <a:ext cx="1016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○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3839203" y="6096001"/>
            <a:ext cx="494045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CN" altLang="en-US" sz="24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泵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5486400" y="2819400"/>
            <a:ext cx="4368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按任意键显示动画</a:t>
            </a:r>
            <a:r>
              <a:rPr kumimoji="1" lang="en-US" altLang="zh-CN" sz="24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95603" name="Picture 19" descr="0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0751" y="2644746"/>
            <a:ext cx="599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20" descr="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4364" y="768871"/>
            <a:ext cx="6197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9347200" y="1752600"/>
            <a:ext cx="1016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○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9630403" y="1981201"/>
            <a:ext cx="494045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CN" altLang="en-US" sz="24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泵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9045716" y="1219200"/>
            <a:ext cx="649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1" lang="zh-CN" altLang="en-US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期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311576" y="465067"/>
            <a:ext cx="844761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工作细胞（心室肌）的动作电位</a:t>
            </a:r>
          </a:p>
        </p:txBody>
      </p:sp>
      <p:pic>
        <p:nvPicPr>
          <p:cNvPr id="196611" name="心室肌细胞动作电位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60310"/>
            <a:ext cx="10220121" cy="503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6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6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6611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09403" y="188914"/>
            <a:ext cx="813459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zh-CN" altLang="en-US" sz="3200" b="1" dirty="0">
                <a:latin typeface="+mn-ea"/>
              </a:rPr>
              <a:t>二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）自律细胞跨膜电位及形成机制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7423" y="1051778"/>
            <a:ext cx="614256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+mn-ea"/>
              </a:rPr>
              <a:t>1.</a:t>
            </a:r>
            <a:r>
              <a:rPr lang="zh-CN" sz="3600" b="1" dirty="0">
                <a:latin typeface="+mn-ea"/>
              </a:rPr>
              <a:t>普肯耶细胞 </a:t>
            </a:r>
          </a:p>
        </p:txBody>
      </p:sp>
      <p:pic>
        <p:nvPicPr>
          <p:cNvPr id="56323" name="Picture 4" descr="0607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1886585"/>
            <a:ext cx="8267700" cy="49714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1800" y="2524125"/>
            <a:ext cx="3492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期去极化速度快</a:t>
            </a:r>
          </a:p>
          <a:p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期能自动去极化</a:t>
            </a:r>
          </a:p>
        </p:txBody>
      </p:sp>
    </p:spTree>
  </p:cSld>
  <p:clrMapOvr>
    <a:masterClrMapping/>
  </p:clrMapOvr>
  <p:transition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Rot="1" noChangeArrowheads="1"/>
          </p:cNvSpPr>
          <p:nvPr/>
        </p:nvSpPr>
        <p:spPr bwMode="auto">
          <a:xfrm>
            <a:off x="142771" y="2867688"/>
            <a:ext cx="5173450" cy="284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(1)0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期由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Ca</a:t>
            </a:r>
            <a:r>
              <a:rPr lang="en-US" altLang="zh-CN" sz="28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缓慢</a:t>
            </a:r>
            <a:r>
              <a:rPr lang="zh-CN" altLang="zh-CN" sz="2800" b="1" dirty="0">
                <a:solidFill>
                  <a:schemeClr val="tx1"/>
                </a:solidFill>
                <a:latin typeface="+mn-ea"/>
              </a:rPr>
              <a:t>内流引起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(2)3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期由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K</a:t>
            </a:r>
            <a:r>
              <a:rPr lang="en-US" altLang="zh-CN" sz="2800" b="1" baseline="30000" dirty="0">
                <a:solidFill>
                  <a:schemeClr val="tx1"/>
                </a:solidFill>
                <a:latin typeface="+mn-ea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外</a:t>
            </a:r>
            <a:r>
              <a:rPr lang="zh-CN" altLang="zh-CN" sz="2800" b="1" dirty="0">
                <a:solidFill>
                  <a:schemeClr val="tx1"/>
                </a:solidFill>
                <a:latin typeface="+mn-ea"/>
              </a:rPr>
              <a:t>流引起；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(3)4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期缓慢自动去极化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由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K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外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流逐渐减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少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   Na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内流逐渐增加引起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。</a:t>
            </a:r>
          </a:p>
        </p:txBody>
      </p:sp>
      <p:pic>
        <p:nvPicPr>
          <p:cNvPr id="64516" name="Picture 4" descr="8-窦房结细胞动作电位和离子流示意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040" y="1106170"/>
            <a:ext cx="604266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7423" y="1051778"/>
            <a:ext cx="614256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+mn-ea"/>
              </a:rPr>
              <a:t>2.</a:t>
            </a:r>
            <a:r>
              <a:rPr lang="zh-CN" altLang="en-US" sz="3600" b="1" dirty="0">
                <a:latin typeface="+mn-ea"/>
              </a:rPr>
              <a:t>窦房结</a:t>
            </a:r>
            <a:r>
              <a:rPr lang="en-US" altLang="zh-CN" sz="3600" b="1" dirty="0">
                <a:latin typeface="+mn-ea"/>
              </a:rPr>
              <a:t>P</a:t>
            </a:r>
            <a:r>
              <a:rPr lang="zh-CN" altLang="en-US" sz="3600" b="1" dirty="0">
                <a:latin typeface="+mn-ea"/>
              </a:rPr>
              <a:t>细胞动作形成机制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997873" y="4836795"/>
            <a:ext cx="5179623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2800" b="1" dirty="0">
                <a:latin typeface="+mn-ea"/>
              </a:rPr>
              <a:t>特点：</a:t>
            </a:r>
            <a:r>
              <a:rPr kumimoji="1" lang="en-US" altLang="zh-CN" sz="2800" b="1" dirty="0">
                <a:latin typeface="+mn-ea"/>
              </a:rPr>
              <a:t>1. </a:t>
            </a:r>
            <a:r>
              <a:rPr kumimoji="1" lang="zh-CN" altLang="en-US" sz="2800" b="1" dirty="0">
                <a:latin typeface="+mn-ea"/>
              </a:rPr>
              <a:t>较</a:t>
            </a:r>
            <a:r>
              <a:rPr kumimoji="1" lang="en-US" altLang="zh-CN" sz="2800" b="1" dirty="0">
                <a:latin typeface="+mn-ea"/>
              </a:rPr>
              <a:t>0</a:t>
            </a:r>
            <a:r>
              <a:rPr kumimoji="1" lang="zh-CN" altLang="en-US" sz="2800" b="1" dirty="0">
                <a:latin typeface="+mn-ea"/>
              </a:rPr>
              <a:t>期去极化速度慢</a:t>
            </a:r>
          </a:p>
          <a:p>
            <a:pPr eaLnBrk="0" hangingPunct="0"/>
            <a:r>
              <a:rPr kumimoji="1" lang="zh-CN" altLang="en-US" sz="2800" b="1" dirty="0">
                <a:latin typeface="+mn-ea"/>
              </a:rPr>
              <a:t>      </a:t>
            </a:r>
            <a:r>
              <a:rPr kumimoji="1" lang="en-US" altLang="zh-CN" sz="2800" b="1" dirty="0">
                <a:latin typeface="+mn-ea"/>
              </a:rPr>
              <a:t>2. </a:t>
            </a:r>
            <a:r>
              <a:rPr kumimoji="1" lang="zh-CN" altLang="en-US" sz="2800" b="1" dirty="0">
                <a:latin typeface="+mn-ea"/>
              </a:rPr>
              <a:t>无明显的</a:t>
            </a:r>
            <a:r>
              <a:rPr kumimoji="1" lang="en-US" altLang="zh-CN" sz="2800" b="1" dirty="0">
                <a:latin typeface="+mn-ea"/>
              </a:rPr>
              <a:t>1 </a:t>
            </a:r>
            <a:r>
              <a:rPr kumimoji="1" lang="zh-CN" altLang="en-US" sz="2800" b="1" dirty="0">
                <a:latin typeface="+mn-ea"/>
              </a:rPr>
              <a:t>期和平台期；</a:t>
            </a:r>
          </a:p>
          <a:p>
            <a:pPr eaLnBrk="0" hangingPunct="0"/>
            <a:r>
              <a:rPr kumimoji="1" lang="zh-CN" altLang="en-US" sz="2800" b="1" dirty="0">
                <a:latin typeface="+mn-ea"/>
              </a:rPr>
              <a:t>      </a:t>
            </a:r>
            <a:r>
              <a:rPr kumimoji="1" lang="en-US" altLang="zh-CN" sz="2800" b="1" dirty="0">
                <a:latin typeface="+mn-ea"/>
              </a:rPr>
              <a:t>3. </a:t>
            </a:r>
            <a:r>
              <a:rPr kumimoji="1" lang="zh-CN" altLang="en-US" sz="2800" b="1" dirty="0">
                <a:latin typeface="+mn-ea"/>
              </a:rPr>
              <a:t>最大复极电位</a:t>
            </a:r>
            <a:r>
              <a:rPr kumimoji="1" lang="en-US" altLang="zh-CN" sz="2800" b="1" dirty="0">
                <a:latin typeface="+mn-ea"/>
              </a:rPr>
              <a:t>—60mv</a:t>
            </a:r>
            <a:r>
              <a:rPr kumimoji="1" lang="zh-CN" altLang="en-US" sz="2800" b="1" dirty="0">
                <a:latin typeface="+mn-ea"/>
              </a:rPr>
              <a:t>；</a:t>
            </a:r>
          </a:p>
          <a:p>
            <a:pPr eaLnBrk="0" hangingPunct="0"/>
            <a:r>
              <a:rPr kumimoji="1" lang="zh-CN" altLang="en-US" sz="2800" b="1" dirty="0">
                <a:latin typeface="+mn-ea"/>
              </a:rPr>
              <a:t>      </a:t>
            </a:r>
            <a:r>
              <a:rPr kumimoji="1" lang="en-US" altLang="zh-CN" sz="2800" b="1" dirty="0">
                <a:latin typeface="+mn-ea"/>
              </a:rPr>
              <a:t>4. 4</a:t>
            </a:r>
            <a:r>
              <a:rPr kumimoji="1" lang="zh-CN" altLang="en-US" sz="2800" b="1" dirty="0">
                <a:latin typeface="+mn-ea"/>
              </a:rPr>
              <a:t>期不稳定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566" y="531342"/>
            <a:ext cx="9753600" cy="381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心室肌细胞和窦房结细胞的</a:t>
            </a:r>
            <a:r>
              <a:rPr lang="en-US" altLang="zh-CN" sz="3200" b="1" dirty="0">
                <a:latin typeface="+mn-ea"/>
                <a:ea typeface="+mn-ea"/>
              </a:rPr>
              <a:t>RP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AP</a:t>
            </a:r>
            <a:r>
              <a:rPr lang="zh-CN" altLang="en-US" sz="3200" b="1" dirty="0">
                <a:latin typeface="+mn-ea"/>
                <a:ea typeface="+mn-ea"/>
              </a:rPr>
              <a:t>产生机制比较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76804" y="1677834"/>
            <a:ext cx="10478878" cy="49203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latin typeface="+mn-ea"/>
              </a:rPr>
              <a:t>RP        </a:t>
            </a:r>
            <a:r>
              <a:rPr lang="zh-CN" altLang="en-US" sz="2000" b="1" dirty="0">
                <a:latin typeface="+mn-ea"/>
              </a:rPr>
              <a:t>大量</a:t>
            </a:r>
            <a:r>
              <a:rPr lang="en-US" altLang="zh-CN" sz="2000" b="1" dirty="0">
                <a:latin typeface="+mn-ea"/>
              </a:rPr>
              <a:t>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外流达平衡，少量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内流                                同左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b="1" dirty="0">
                <a:latin typeface="+mn-ea"/>
              </a:rPr>
              <a:t>AP         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（快反应非自律细胞）                                        </a:t>
            </a:r>
            <a:r>
              <a:rPr lang="zh-CN" altLang="en-US" sz="2000" b="1" dirty="0">
                <a:latin typeface="+mn-ea"/>
              </a:rPr>
              <a:t>（慢反应自律细胞）                              </a:t>
            </a:r>
          </a:p>
          <a:p>
            <a:pPr>
              <a:lnSpc>
                <a:spcPct val="80000"/>
              </a:lnSpc>
              <a:buNone/>
            </a:pPr>
            <a:endParaRPr lang="en-US" altLang="zh-CN" sz="20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latin typeface="+mn-ea"/>
              </a:rPr>
              <a:t>0</a:t>
            </a:r>
            <a:r>
              <a:rPr lang="zh-CN" altLang="en-US" sz="2000" b="1" dirty="0">
                <a:latin typeface="+mn-ea"/>
              </a:rPr>
              <a:t>期            快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通道开放， 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内流                               </a:t>
            </a:r>
            <a:r>
              <a:rPr lang="en-US" altLang="zh-CN" sz="2000" b="1" dirty="0">
                <a:latin typeface="+mn-ea"/>
              </a:rPr>
              <a:t>Ca</a:t>
            </a:r>
            <a:r>
              <a:rPr lang="en-US" altLang="zh-CN" sz="2000" b="1" baseline="30000" dirty="0">
                <a:latin typeface="+mn-ea"/>
              </a:rPr>
              <a:t>2+</a:t>
            </a:r>
            <a:r>
              <a:rPr lang="zh-CN" altLang="en-US" sz="2000" b="1" dirty="0">
                <a:latin typeface="+mn-ea"/>
              </a:rPr>
              <a:t>缓慢内流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000" b="1" dirty="0">
              <a:solidFill>
                <a:schemeClr val="bg2"/>
              </a:solidFill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期              快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通道关闭， 瞬时性</a:t>
            </a:r>
            <a:r>
              <a:rPr lang="en-US" altLang="zh-CN" sz="2000" b="1" dirty="0">
                <a:latin typeface="+mn-ea"/>
              </a:rPr>
              <a:t>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外流                              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0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期           </a:t>
            </a:r>
            <a:r>
              <a:rPr lang="en-US" altLang="zh-CN" sz="2000" b="1" dirty="0">
                <a:latin typeface="+mn-ea"/>
              </a:rPr>
              <a:t>Ca</a:t>
            </a:r>
            <a:r>
              <a:rPr lang="en-US" altLang="zh-CN" sz="2000" b="1" baseline="30000" dirty="0">
                <a:latin typeface="+mn-ea"/>
              </a:rPr>
              <a:t>2+ </a:t>
            </a:r>
            <a:r>
              <a:rPr lang="zh-CN" altLang="en-US" sz="2000" b="1" dirty="0">
                <a:latin typeface="+mn-ea"/>
              </a:rPr>
              <a:t>、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  </a:t>
            </a:r>
            <a:r>
              <a:rPr lang="en-US" altLang="zh-CN" sz="2000" b="1" dirty="0">
                <a:latin typeface="+mn-ea"/>
              </a:rPr>
              <a:t>(</a:t>
            </a:r>
            <a:r>
              <a:rPr lang="zh-CN" altLang="en-US" sz="2000" b="1" dirty="0">
                <a:latin typeface="+mn-ea"/>
              </a:rPr>
              <a:t>少量</a:t>
            </a:r>
            <a:r>
              <a:rPr lang="en-US" altLang="zh-CN" sz="2000" b="1" dirty="0">
                <a:latin typeface="+mn-ea"/>
              </a:rPr>
              <a:t>)</a:t>
            </a:r>
            <a:r>
              <a:rPr lang="zh-CN" altLang="en-US" sz="2000" b="1" dirty="0">
                <a:latin typeface="+mn-ea"/>
              </a:rPr>
              <a:t>内流与</a:t>
            </a:r>
            <a:r>
              <a:rPr lang="en-US" altLang="zh-CN" sz="2000" b="1" dirty="0">
                <a:latin typeface="+mn-ea"/>
              </a:rPr>
              <a:t>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外流 处于平衡                  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0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期              </a:t>
            </a:r>
            <a:r>
              <a:rPr lang="en-US" altLang="zh-CN" sz="2000" b="1" dirty="0">
                <a:latin typeface="+mn-ea"/>
              </a:rPr>
              <a:t>Ca</a:t>
            </a:r>
            <a:r>
              <a:rPr lang="en-US" altLang="zh-CN" sz="2000" b="1" baseline="30000" dirty="0">
                <a:latin typeface="+mn-ea"/>
              </a:rPr>
              <a:t>2+</a:t>
            </a:r>
            <a:r>
              <a:rPr lang="zh-CN" altLang="en-US" sz="2000" b="1" dirty="0">
                <a:latin typeface="+mn-ea"/>
              </a:rPr>
              <a:t>内流停止，</a:t>
            </a:r>
            <a:r>
              <a:rPr lang="en-US" altLang="zh-CN" sz="2000" b="1" dirty="0">
                <a:latin typeface="+mn-ea"/>
              </a:rPr>
              <a:t>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外流增多                          </a:t>
            </a:r>
            <a:r>
              <a:rPr lang="en-US" altLang="zh-CN" sz="2000" b="1" dirty="0">
                <a:latin typeface="+mn-ea"/>
              </a:rPr>
              <a:t>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外流超过</a:t>
            </a:r>
            <a:r>
              <a:rPr lang="en-US" altLang="zh-CN" sz="2000" b="1" dirty="0">
                <a:latin typeface="+mn-ea"/>
              </a:rPr>
              <a:t>Ca</a:t>
            </a:r>
            <a:r>
              <a:rPr lang="en-US" altLang="zh-CN" sz="2000" b="1" baseline="30000" dirty="0">
                <a:latin typeface="+mn-ea"/>
              </a:rPr>
              <a:t>2+</a:t>
            </a:r>
            <a:r>
              <a:rPr lang="zh-CN" altLang="en-US" sz="2000" b="1" dirty="0">
                <a:latin typeface="+mn-ea"/>
              </a:rPr>
              <a:t>内流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0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期            钠泵转运（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en-US" altLang="zh-CN" sz="2000" b="1" dirty="0">
                <a:latin typeface="+mn-ea"/>
              </a:rPr>
              <a:t>-K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、</a:t>
            </a:r>
            <a:r>
              <a:rPr lang="en-US" altLang="zh-CN" sz="2000" b="1" dirty="0">
                <a:latin typeface="+mn-ea"/>
              </a:rPr>
              <a:t>Ca</a:t>
            </a:r>
            <a:r>
              <a:rPr lang="en-US" altLang="zh-CN" sz="2000" b="1" baseline="30000" dirty="0">
                <a:latin typeface="+mn-ea"/>
              </a:rPr>
              <a:t>++ </a:t>
            </a:r>
            <a:r>
              <a:rPr lang="en-US" altLang="zh-CN" sz="2000" b="1" dirty="0">
                <a:latin typeface="+mn-ea"/>
              </a:rPr>
              <a:t>-Na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交换）               </a:t>
            </a:r>
            <a:r>
              <a:rPr lang="en-US" altLang="zh-CN" sz="2000" b="1" dirty="0">
                <a:latin typeface="+mn-ea"/>
              </a:rPr>
              <a:t>K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外流逐渐下降，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                                                                                          </a:t>
            </a:r>
            <a:r>
              <a:rPr lang="en-US" altLang="zh-CN" sz="2000" b="1" dirty="0">
                <a:latin typeface="+mn-ea"/>
              </a:rPr>
              <a:t>Na</a:t>
            </a:r>
            <a:r>
              <a:rPr lang="en-US" altLang="zh-CN" sz="2000" b="1" baseline="30000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内流逐渐上升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000" b="1" dirty="0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47115" y="1477588"/>
            <a:ext cx="10743585" cy="69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69000" y="995446"/>
            <a:ext cx="1418" cy="5548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89318" y="2000047"/>
            <a:ext cx="10647074" cy="67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1391023" y="1023582"/>
            <a:ext cx="4858" cy="552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32523" y="6544114"/>
            <a:ext cx="10858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39911" y="1018908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</a:rPr>
              <a:t>心室肌细胞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44969" y="1048289"/>
            <a:ext cx="198002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latin typeface="+mn-ea"/>
              </a:rPr>
              <a:t>窦房结细胞</a:t>
            </a:r>
          </a:p>
        </p:txBody>
      </p:sp>
      <p:pic>
        <p:nvPicPr>
          <p:cNvPr id="20" name="图片 19" descr="QQ图片201804172118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36" y="1009934"/>
            <a:ext cx="10686197" cy="584806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2655" y="0"/>
            <a:ext cx="10363200" cy="941696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三、心肌细胞的生理特性</a:t>
            </a:r>
          </a:p>
        </p:txBody>
      </p:sp>
      <p:sp>
        <p:nvSpPr>
          <p:cNvPr id="66563" name="内容占位符 3"/>
          <p:cNvSpPr>
            <a:spLocks noGrp="1"/>
          </p:cNvSpPr>
          <p:nvPr>
            <p:ph idx="1"/>
          </p:nvPr>
        </p:nvSpPr>
        <p:spPr>
          <a:xfrm>
            <a:off x="746078" y="1310602"/>
            <a:ext cx="10972800" cy="398304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（一）自动节律性</a:t>
            </a: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（二）兴奋性</a:t>
            </a:r>
            <a:endParaRPr lang="en-US" altLang="zh-CN" sz="3600" b="1" dirty="0">
              <a:solidFill>
                <a:srgbClr val="002060"/>
              </a:solidFill>
              <a:latin typeface="+mn-ea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（三）传导性</a:t>
            </a: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（四）收缩性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559558" y="1357312"/>
            <a:ext cx="10241793" cy="4786331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marL="288925" indent="-288925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心肌细胞在没有外来刺激的条件下，自动地发生节律性兴奋的特性，称为自动节律性，简称自律性。自律性的高低可用自动兴奋的频率来表示，也就是单位时间内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期自动去极化的次数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060" y="354841"/>
            <a:ext cx="46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（一）自动节律性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7"/>
          <p:cNvSpPr>
            <a:spLocks noGrp="1"/>
          </p:cNvSpPr>
          <p:nvPr>
            <p:ph type="title"/>
          </p:nvPr>
        </p:nvSpPr>
        <p:spPr>
          <a:xfrm>
            <a:off x="1185327" y="0"/>
            <a:ext cx="9753600" cy="9636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>
                <a:latin typeface="+mn-ea"/>
                <a:ea typeface="+mn-ea"/>
              </a:rPr>
              <a:t>3.</a:t>
            </a:r>
            <a:r>
              <a:rPr lang="zh-CN" altLang="en-US" b="1" dirty="0">
                <a:latin typeface="+mn-ea"/>
                <a:ea typeface="+mn-ea"/>
              </a:rPr>
              <a:t>房室活动顺序和时间关系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2531" name="Picture 8" descr="4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961" y="1487607"/>
            <a:ext cx="6762751" cy="5084648"/>
          </a:xfrm>
        </p:spPr>
      </p:pic>
      <p:pic>
        <p:nvPicPr>
          <p:cNvPr id="22532" name="Picture 9" descr="image0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904" y="1583140"/>
            <a:ext cx="4904097" cy="527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内容占位符 2"/>
          <p:cNvSpPr>
            <a:spLocks noGrp="1"/>
          </p:cNvSpPr>
          <p:nvPr>
            <p:ph idx="1"/>
          </p:nvPr>
        </p:nvSpPr>
        <p:spPr>
          <a:xfrm>
            <a:off x="517479" y="1064312"/>
            <a:ext cx="11334751" cy="54292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latin typeface="+mn-ea"/>
              </a:rPr>
              <a:t>产生原因</a:t>
            </a:r>
            <a:r>
              <a:rPr kumimoji="1" lang="en-US" altLang="zh-CN" b="1" dirty="0">
                <a:latin typeface="+mn-ea"/>
              </a:rPr>
              <a:t>:</a:t>
            </a:r>
            <a:r>
              <a:rPr kumimoji="1" lang="zh-CN" altLang="en-US" b="1" dirty="0">
                <a:latin typeface="+mn-ea"/>
              </a:rPr>
              <a:t>自律细胞</a:t>
            </a:r>
            <a:r>
              <a:rPr kumimoji="1" lang="en-US" altLang="zh-CN" b="1" dirty="0">
                <a:latin typeface="+mn-ea"/>
              </a:rPr>
              <a:t>4</a:t>
            </a:r>
            <a:r>
              <a:rPr kumimoji="1" lang="zh-CN" altLang="en-US" b="1" dirty="0">
                <a:latin typeface="+mn-ea"/>
              </a:rPr>
              <a:t>相不稳定，能自动除极化</a:t>
            </a:r>
          </a:p>
          <a:p>
            <a:pPr>
              <a:spcBef>
                <a:spcPct val="50000"/>
              </a:spcBef>
            </a:pPr>
            <a:r>
              <a:rPr kumimoji="1" lang="zh-CN" altLang="en-US" b="1" dirty="0">
                <a:latin typeface="+mn-ea"/>
              </a:rPr>
              <a:t>特点</a:t>
            </a:r>
            <a:r>
              <a:rPr kumimoji="1" lang="en-US" altLang="zh-CN" b="1" dirty="0">
                <a:latin typeface="+mn-ea"/>
              </a:rPr>
              <a:t>: </a:t>
            </a:r>
            <a:r>
              <a:rPr kumimoji="1" lang="zh-CN" altLang="en-US" b="1" dirty="0">
                <a:latin typeface="+mn-ea"/>
              </a:rPr>
              <a:t>窦房结            房室交界         浦氏纤维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+mn-ea"/>
              </a:rPr>
              <a:t>       自律性最高            次之               最低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+mn-ea"/>
              </a:rPr>
              <a:t>       </a:t>
            </a:r>
            <a:r>
              <a:rPr kumimoji="1" lang="en-US" altLang="zh-CN" sz="3200" b="1" dirty="0">
                <a:latin typeface="+mn-ea"/>
              </a:rPr>
              <a:t>100</a:t>
            </a:r>
            <a:r>
              <a:rPr kumimoji="1" lang="zh-CN" altLang="en-US" sz="3200" b="1" dirty="0">
                <a:latin typeface="+mn-ea"/>
              </a:rPr>
              <a:t>次</a:t>
            </a:r>
            <a:r>
              <a:rPr kumimoji="1" lang="en-US" altLang="zh-CN" sz="3200" b="1" dirty="0">
                <a:latin typeface="+mn-ea"/>
              </a:rPr>
              <a:t>/</a:t>
            </a:r>
            <a:r>
              <a:rPr kumimoji="1" lang="zh-CN" altLang="en-US" sz="3200" b="1" dirty="0">
                <a:latin typeface="+mn-ea"/>
              </a:rPr>
              <a:t>分             </a:t>
            </a:r>
            <a:r>
              <a:rPr kumimoji="1" lang="en-US" altLang="zh-CN" sz="3200" b="1" dirty="0">
                <a:latin typeface="+mn-ea"/>
              </a:rPr>
              <a:t>50</a:t>
            </a:r>
            <a:r>
              <a:rPr kumimoji="1" lang="zh-CN" altLang="en-US" sz="3200" b="1" dirty="0">
                <a:latin typeface="+mn-ea"/>
              </a:rPr>
              <a:t>次</a:t>
            </a:r>
            <a:r>
              <a:rPr kumimoji="1" lang="en-US" altLang="zh-CN" sz="3200" b="1" dirty="0">
                <a:latin typeface="+mn-ea"/>
              </a:rPr>
              <a:t>/</a:t>
            </a:r>
            <a:r>
              <a:rPr kumimoji="1" lang="zh-CN" altLang="en-US" sz="3200" b="1" dirty="0">
                <a:latin typeface="+mn-ea"/>
              </a:rPr>
              <a:t>分           </a:t>
            </a:r>
            <a:r>
              <a:rPr kumimoji="1" lang="en-US" altLang="zh-CN" sz="3200" b="1" dirty="0">
                <a:latin typeface="+mn-ea"/>
              </a:rPr>
              <a:t>25</a:t>
            </a:r>
            <a:r>
              <a:rPr kumimoji="1" lang="zh-CN" altLang="en-US" sz="3200" b="1" dirty="0">
                <a:latin typeface="+mn-ea"/>
              </a:rPr>
              <a:t>次</a:t>
            </a:r>
            <a:r>
              <a:rPr kumimoji="1" lang="en-US" altLang="zh-CN" sz="3200" b="1" dirty="0">
                <a:latin typeface="+mn-ea"/>
              </a:rPr>
              <a:t>/</a:t>
            </a:r>
            <a:r>
              <a:rPr kumimoji="1" lang="zh-CN" altLang="en-US" sz="3200" b="1" dirty="0">
                <a:latin typeface="+mn-ea"/>
              </a:rPr>
              <a:t>分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+mn-ea"/>
              </a:rPr>
              <a:t>       正常起搏点                     潜在起搏点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+mn-ea"/>
              </a:rPr>
              <a:t>       窦性心律                         异位心律</a:t>
            </a:r>
          </a:p>
          <a:p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xfrm>
            <a:off x="1114853" y="354629"/>
            <a:ext cx="9753600" cy="71596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心脏的正常起搏点</a:t>
            </a:r>
          </a:p>
        </p:txBody>
      </p:sp>
      <p:pic>
        <p:nvPicPr>
          <p:cNvPr id="69635" name="内容占位符 3" descr="心脏正常起博点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1829" y="1187354"/>
            <a:ext cx="8572500" cy="5206621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87208" y="1323092"/>
            <a:ext cx="6096043" cy="3139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9900"/>
                </a:solidFill>
                <a:latin typeface="+mn-ea"/>
              </a:rPr>
              <a:t>   </a:t>
            </a:r>
            <a:r>
              <a:rPr kumimoji="1"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影响自律性的因素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  </a:t>
            </a:r>
            <a:r>
              <a:rPr kumimoji="1" lang="en-US" altLang="zh-CN" sz="3600" b="1" dirty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相自动除极化速度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  最大复极电位水平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  阈电位水平</a:t>
            </a:r>
          </a:p>
        </p:txBody>
      </p:sp>
      <p:pic>
        <p:nvPicPr>
          <p:cNvPr id="71683" name="Picture 3" descr="12-影响自律性的因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3" y="357167"/>
            <a:ext cx="571499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  <p:pic>
        <p:nvPicPr>
          <p:cNvPr id="4" name="图片 3" descr="微信图片_202111271617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" y="1253490"/>
            <a:ext cx="7126605" cy="3676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7365" y="5167630"/>
            <a:ext cx="3322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起博器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6" y="0"/>
            <a:ext cx="5753100" cy="11430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+mn-ea"/>
                <a:ea typeface="+mn-ea"/>
              </a:rPr>
              <a:t>（二）兴奋性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43063"/>
            <a:ext cx="11760200" cy="3060700"/>
          </a:xfrm>
        </p:spPr>
        <p:txBody>
          <a:bodyPr>
            <a:normAutofit/>
          </a:bodyPr>
          <a:lstStyle/>
          <a:p>
            <a:pPr marL="381000" indent="-3810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+mn-ea"/>
              </a:rPr>
              <a:t>1. </a:t>
            </a:r>
            <a:r>
              <a:rPr lang="zh-CN" altLang="en-US" sz="3600" b="1" dirty="0">
                <a:latin typeface="+mn-ea"/>
              </a:rPr>
              <a:t>影响兴奋性的因素</a:t>
            </a:r>
          </a:p>
          <a:p>
            <a:pPr marL="381000" indent="-3810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+mn-ea"/>
              </a:rPr>
              <a:t>（</a:t>
            </a:r>
            <a:r>
              <a:rPr lang="en-US" altLang="zh-CN" sz="3600" b="1" dirty="0">
                <a:latin typeface="+mn-ea"/>
              </a:rPr>
              <a:t>1</a:t>
            </a:r>
            <a:r>
              <a:rPr lang="zh-CN" altLang="en-US" sz="3600" b="1" dirty="0">
                <a:latin typeface="+mn-ea"/>
              </a:rPr>
              <a:t>）静息电位水平与阈电位之间的差距</a:t>
            </a:r>
          </a:p>
          <a:p>
            <a:pPr marL="381000" indent="-3810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+mn-ea"/>
              </a:rPr>
              <a:t>（</a:t>
            </a:r>
            <a:r>
              <a:rPr lang="en-US" altLang="zh-CN" sz="3600" b="1" dirty="0">
                <a:latin typeface="+mn-ea"/>
              </a:rPr>
              <a:t>2</a:t>
            </a:r>
            <a:r>
              <a:rPr lang="zh-CN" altLang="en-US" sz="3600" b="1" dirty="0">
                <a:latin typeface="+mn-ea"/>
              </a:rPr>
              <a:t>）引起</a:t>
            </a:r>
            <a:r>
              <a:rPr lang="en-US" altLang="zh-CN" sz="3600" b="1" dirty="0">
                <a:latin typeface="+mn-ea"/>
              </a:rPr>
              <a:t>0</a:t>
            </a:r>
            <a:r>
              <a:rPr lang="zh-CN" altLang="en-US" sz="3600" b="1" dirty="0">
                <a:latin typeface="+mn-ea"/>
              </a:rPr>
              <a:t>期去极化的离子通道状态</a:t>
            </a:r>
            <a:endParaRPr lang="en-US" altLang="zh-CN" sz="3600" b="1" dirty="0">
              <a:latin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233" y="1131685"/>
            <a:ext cx="11425767" cy="3972578"/>
          </a:xfrm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400" b="1" dirty="0">
                <a:latin typeface="+mn-ea"/>
              </a:rPr>
              <a:t>2. </a:t>
            </a:r>
            <a:r>
              <a:rPr lang="zh-CN" altLang="en-US" sz="4400" b="1" dirty="0">
                <a:latin typeface="+mn-ea"/>
              </a:rPr>
              <a:t>心肌细胞兴奋性的周期性变化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zh-CN" altLang="en-US" sz="3600" b="1" dirty="0">
                <a:latin typeface="+mn-ea"/>
              </a:rPr>
              <a:t> </a:t>
            </a:r>
            <a:r>
              <a:rPr lang="en-US" altLang="zh-CN" sz="4000" b="1" dirty="0">
                <a:latin typeface="+mn-ea"/>
              </a:rPr>
              <a:t>(1) </a:t>
            </a:r>
            <a:r>
              <a:rPr lang="zh-CN" altLang="en-US" sz="4000" b="1" dirty="0">
                <a:latin typeface="+mn-ea"/>
              </a:rPr>
              <a:t>有效不应期：</a:t>
            </a:r>
            <a:r>
              <a:rPr lang="en-US" altLang="zh-CN" sz="4000" b="1" dirty="0">
                <a:latin typeface="+mn-ea"/>
              </a:rPr>
              <a:t>0</a:t>
            </a:r>
            <a:r>
              <a:rPr lang="zh-CN" altLang="en-US" sz="4000" b="1" dirty="0">
                <a:latin typeface="+mn-ea"/>
              </a:rPr>
              <a:t>期去极化到</a:t>
            </a:r>
            <a:r>
              <a:rPr lang="en-US" altLang="zh-CN" sz="4000" b="1" dirty="0">
                <a:latin typeface="+mn-ea"/>
              </a:rPr>
              <a:t>3</a:t>
            </a:r>
            <a:r>
              <a:rPr lang="zh-CN" altLang="en-US" sz="4000" b="1" dirty="0">
                <a:latin typeface="+mn-ea"/>
              </a:rPr>
              <a:t>期复极至</a:t>
            </a:r>
            <a:r>
              <a:rPr lang="en-US" altLang="zh-CN" sz="4000" b="1" dirty="0">
                <a:latin typeface="+mn-ea"/>
              </a:rPr>
              <a:t>-60mV</a:t>
            </a:r>
            <a:endParaRPr lang="zh-CN" altLang="en-US" sz="4000" b="1" dirty="0">
              <a:latin typeface="+mn-ea"/>
            </a:endParaRPr>
          </a:p>
          <a:p>
            <a:pPr marL="381000" indent="-3810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+mn-ea"/>
              </a:rPr>
              <a:t> </a:t>
            </a:r>
            <a:r>
              <a:rPr lang="en-US" altLang="zh-CN" sz="4000" b="1" dirty="0">
                <a:latin typeface="+mn-ea"/>
              </a:rPr>
              <a:t>(2) </a:t>
            </a:r>
            <a:r>
              <a:rPr lang="zh-CN" altLang="en-US" sz="4000" b="1" dirty="0">
                <a:latin typeface="+mn-ea"/>
              </a:rPr>
              <a:t>相对不应期</a:t>
            </a:r>
            <a:r>
              <a:rPr lang="en-US" altLang="zh-CN" sz="4000" b="1" dirty="0">
                <a:latin typeface="+mn-ea"/>
              </a:rPr>
              <a:t>:-60mV</a:t>
            </a:r>
            <a:r>
              <a:rPr lang="zh-CN" altLang="en-US" sz="4000" b="1" dirty="0">
                <a:latin typeface="+mn-ea"/>
              </a:rPr>
              <a:t>到</a:t>
            </a:r>
            <a:r>
              <a:rPr lang="en-US" altLang="zh-CN" sz="4000" b="1" dirty="0">
                <a:latin typeface="+mn-ea"/>
              </a:rPr>
              <a:t>-80mV</a:t>
            </a:r>
          </a:p>
          <a:p>
            <a:pPr marL="381000" indent="-3810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+mn-ea"/>
              </a:rPr>
              <a:t> (3) </a:t>
            </a:r>
            <a:r>
              <a:rPr lang="zh-CN" altLang="en-US" sz="4000" b="1" dirty="0">
                <a:latin typeface="+mn-ea"/>
              </a:rPr>
              <a:t>超常期：</a:t>
            </a:r>
            <a:r>
              <a:rPr lang="en-US" altLang="zh-CN" sz="4000" b="1" dirty="0">
                <a:latin typeface="+mn-ea"/>
              </a:rPr>
              <a:t>-80mV</a:t>
            </a:r>
            <a:r>
              <a:rPr lang="zh-CN" altLang="en-US" sz="4000" b="1" dirty="0">
                <a:latin typeface="+mn-ea"/>
              </a:rPr>
              <a:t>到</a:t>
            </a:r>
            <a:r>
              <a:rPr lang="en-US" altLang="zh-CN" sz="4000" b="1" dirty="0">
                <a:latin typeface="+mn-ea"/>
              </a:rPr>
              <a:t>-90mV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207069" y="228600"/>
            <a:ext cx="97536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心肌兴奋性的周期性变化</a:t>
            </a:r>
          </a:p>
        </p:txBody>
      </p:sp>
      <p:graphicFrame>
        <p:nvGraphicFramePr>
          <p:cNvPr id="205827" name="Group 3"/>
          <p:cNvGraphicFramePr>
            <a:graphicFrameLocks noGrp="1"/>
          </p:cNvGraphicFramePr>
          <p:nvPr/>
        </p:nvGraphicFramePr>
        <p:xfrm>
          <a:off x="1798819" y="1542672"/>
          <a:ext cx="10081682" cy="5131082"/>
        </p:xfrm>
        <a:graphic>
          <a:graphicData uri="http://schemas.openxmlformats.org/drawingml/2006/table">
            <a:tbl>
              <a:tblPr/>
              <a:tblGrid>
                <a:gridCol w="153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范围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特点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机理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绝对不应期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开始除极到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-55mV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和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相初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无论多强的刺激均不反应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通道失活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局部反应期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-55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-60mV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相中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阈上刺激引起局部电位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通道少量复活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8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相对不应期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-60mV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-80mV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相中、末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阈上刺激引起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通道部分恢复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超常期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-80mV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-90mV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相末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阈下刺激引起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与阈电位差距小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817" name="AutoShape 41"/>
          <p:cNvSpPr/>
          <p:nvPr/>
        </p:nvSpPr>
        <p:spPr bwMode="auto">
          <a:xfrm>
            <a:off x="1319884" y="2584119"/>
            <a:ext cx="304800" cy="1524000"/>
          </a:xfrm>
          <a:prstGeom prst="leftBrace">
            <a:avLst>
              <a:gd name="adj1" fmla="val 5555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477671" y="2207645"/>
            <a:ext cx="812800" cy="2227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n-ea"/>
              </a:rPr>
              <a:t>有效不应期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心肌动作电位周期性变化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23888"/>
            <a:ext cx="12192000" cy="74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 bwMode="auto">
          <a:xfrm>
            <a:off x="1619251" y="4071939"/>
            <a:ext cx="5715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4756" name="TextBox 7"/>
          <p:cNvSpPr txBox="1">
            <a:spLocks noChangeArrowheads="1"/>
          </p:cNvSpPr>
          <p:nvPr/>
        </p:nvSpPr>
        <p:spPr bwMode="auto">
          <a:xfrm>
            <a:off x="285751" y="3857625"/>
            <a:ext cx="13335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/>
              <a:t>阈电位</a:t>
            </a: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2000251" y="3357564"/>
            <a:ext cx="3810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758" name="TextBox 10"/>
          <p:cNvSpPr txBox="1">
            <a:spLocks noChangeArrowheads="1"/>
          </p:cNvSpPr>
          <p:nvPr/>
        </p:nvSpPr>
        <p:spPr bwMode="auto">
          <a:xfrm>
            <a:off x="666751" y="3143250"/>
            <a:ext cx="152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800"/>
              <a:t>-55mv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/>
          </p:cNvSpPr>
          <p:nvPr>
            <p:ph type="title"/>
          </p:nvPr>
        </p:nvSpPr>
        <p:spPr>
          <a:xfrm>
            <a:off x="952500" y="354094"/>
            <a:ext cx="11239500" cy="715962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兴奋性的周期性变化的特点与意义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77827" name="内容占位符 2"/>
          <p:cNvSpPr>
            <a:spLocks noGrp="1"/>
          </p:cNvSpPr>
          <p:nvPr>
            <p:ph idx="1"/>
          </p:nvPr>
        </p:nvSpPr>
        <p:spPr>
          <a:xfrm>
            <a:off x="675249" y="1310923"/>
            <a:ext cx="10762410" cy="4267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 dirty="0">
                <a:solidFill>
                  <a:srgbClr val="FF0000"/>
                </a:solidFill>
                <a:latin typeface="+mn-ea"/>
              </a:rPr>
              <a:t>心肌细胞有效不应期特别长</a:t>
            </a:r>
            <a:r>
              <a:rPr kumimoji="1" lang="zh-CN" altLang="en-US" sz="3200" b="1" dirty="0">
                <a:latin typeface="+mn-ea"/>
              </a:rPr>
              <a:t>（约</a:t>
            </a:r>
            <a:r>
              <a:rPr kumimoji="1" lang="en-US" altLang="zh-CN" sz="3200" b="1" dirty="0">
                <a:latin typeface="+mn-ea"/>
              </a:rPr>
              <a:t>250ms</a:t>
            </a:r>
            <a:r>
              <a:rPr kumimoji="1" lang="zh-CN" altLang="en-US" sz="3200" b="1" dirty="0">
                <a:latin typeface="+mn-ea"/>
              </a:rPr>
              <a:t>）</a:t>
            </a:r>
          </a:p>
          <a:p>
            <a:pPr>
              <a:spcBef>
                <a:spcPct val="50000"/>
              </a:spcBef>
              <a:buNone/>
            </a:pPr>
            <a:r>
              <a:rPr kumimoji="1" lang="zh-CN" altLang="en-US" sz="3200" b="1" dirty="0">
                <a:latin typeface="+mn-ea"/>
              </a:rPr>
              <a:t>骨骼肌有效不应期约</a:t>
            </a:r>
            <a:r>
              <a:rPr kumimoji="1" lang="en-US" altLang="zh-CN" sz="3200" b="1" dirty="0">
                <a:latin typeface="+mn-ea"/>
              </a:rPr>
              <a:t>2-3ms</a:t>
            </a:r>
          </a:p>
          <a:p>
            <a:pPr>
              <a:spcBef>
                <a:spcPct val="50000"/>
              </a:spcBef>
              <a:buNone/>
            </a:pPr>
            <a:r>
              <a:rPr kumimoji="1" lang="zh-CN" altLang="en-US" sz="3200" b="1" dirty="0">
                <a:latin typeface="+mn-ea"/>
              </a:rPr>
              <a:t>神经有效不应期约</a:t>
            </a:r>
            <a:r>
              <a:rPr kumimoji="1" lang="en-US" altLang="zh-CN" sz="3200" b="1" dirty="0">
                <a:latin typeface="+mn-ea"/>
              </a:rPr>
              <a:t>1ms</a:t>
            </a:r>
            <a:endParaRPr lang="zh-CN" altLang="en-US" sz="3200" b="1" dirty="0">
              <a:solidFill>
                <a:srgbClr val="002060"/>
              </a:solidFill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08000" y="395787"/>
            <a:ext cx="116840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zh-CN" altLang="en-US" sz="3600" b="1" dirty="0">
                <a:solidFill>
                  <a:srgbClr val="FF0000"/>
                </a:solidFill>
                <a:latin typeface="+mn-ea"/>
              </a:rPr>
              <a:t>不应期长的意义</a:t>
            </a:r>
            <a:r>
              <a:rPr kumimoji="1" lang="en-US" altLang="zh-CN" sz="3600" b="1" dirty="0">
                <a:solidFill>
                  <a:srgbClr val="FF0000"/>
                </a:solidFill>
                <a:latin typeface="+mn-ea"/>
              </a:rPr>
              <a:t>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避免发生强直收缩</a:t>
            </a:r>
            <a:r>
              <a:rPr kumimoji="1" lang="en-US" altLang="zh-CN" sz="3600" b="1" dirty="0">
                <a:solidFill>
                  <a:schemeClr val="tx1"/>
                </a:solidFill>
                <a:latin typeface="+mn-ea"/>
              </a:rPr>
              <a:t>,</a:t>
            </a: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使心脏射血充盈交替进行</a:t>
            </a:r>
          </a:p>
        </p:txBody>
      </p:sp>
      <p:pic>
        <p:nvPicPr>
          <p:cNvPr id="78851" name="Picture 3" descr="13-心室肌动作电位期间兴奋性变化与机械收缩的关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2285993"/>
            <a:ext cx="8942731" cy="442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0" y="1000109"/>
            <a:ext cx="12192000" cy="5786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</a:rPr>
              <a:t>(1)</a:t>
            </a:r>
            <a:r>
              <a:rPr lang="zh-CN" altLang="en-US" sz="3200" b="1" dirty="0">
                <a:solidFill>
                  <a:schemeClr val="tx1"/>
                </a:solidFill>
              </a:rPr>
              <a:t>心房收缩在先，心室收缩在后；</a:t>
            </a:r>
          </a:p>
          <a:p>
            <a:endParaRPr lang="en-US" altLang="zh-CN" sz="3200" b="1" dirty="0">
              <a:solidFill>
                <a:schemeClr val="tx1"/>
              </a:solidFill>
            </a:endParaRPr>
          </a:p>
          <a:p>
            <a:r>
              <a:rPr lang="en-US" altLang="zh-CN" sz="3200" b="1" dirty="0">
                <a:solidFill>
                  <a:schemeClr val="tx1"/>
                </a:solidFill>
              </a:rPr>
              <a:t>(2)</a:t>
            </a:r>
            <a:r>
              <a:rPr lang="zh-CN" altLang="en-US" sz="3200" b="1" dirty="0">
                <a:solidFill>
                  <a:schemeClr val="tx1"/>
                </a:solidFill>
              </a:rPr>
              <a:t>全心舒张期：心室和心房都处于舒张状态的时期称全 心舒张期。即心室收缩末到心房舒张末的时间。</a:t>
            </a:r>
          </a:p>
          <a:p>
            <a:r>
              <a:rPr lang="zh-CN" altLang="en-US" sz="3200" b="1" dirty="0">
                <a:solidFill>
                  <a:schemeClr val="tx1"/>
                </a:solidFill>
              </a:rPr>
              <a:t>        全心舒张期＝房舒期－室缩期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endParaRPr lang="en-US" altLang="zh-CN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(3)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特点：</a:t>
            </a:r>
          </a:p>
          <a:p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两心房或两心室同步活动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;</a:t>
            </a:r>
          </a:p>
          <a:p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收缩期＜舒张期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当心率↑时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舒张期↓</a:t>
            </a:r>
          </a:p>
          <a:p>
            <a:endParaRPr lang="en-US" altLang="zh-CN" sz="3200" b="1" dirty="0">
              <a:solidFill>
                <a:schemeClr val="tx1"/>
              </a:solidFill>
            </a:endParaRPr>
          </a:p>
          <a:p>
            <a:endParaRPr lang="en-US" altLang="zh-CN" sz="3200" b="1" dirty="0">
              <a:solidFill>
                <a:schemeClr val="tx1"/>
              </a:solidFill>
            </a:endParaRPr>
          </a:p>
          <a:p>
            <a:endParaRPr lang="zh-CN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469" y="327546"/>
            <a:ext cx="10408692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b="1" dirty="0">
                <a:latin typeface="+mn-ea"/>
                <a:ea typeface="+mn-ea"/>
              </a:rPr>
              <a:t>期前收缩与代偿间歇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7926918" y="1801740"/>
            <a:ext cx="4176183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+mn-ea"/>
              </a:rPr>
              <a:t>在有效不应期之后，心室受到人工的或额外病理性刺激，可产生一次期前兴奋称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期前收缩，</a:t>
            </a:r>
            <a:r>
              <a:rPr lang="zh-CN" altLang="en-US" sz="2800" b="1" dirty="0">
                <a:latin typeface="+mn-ea"/>
              </a:rPr>
              <a:t>在期前收缩之后，通常出现一次较长的心室舒张期称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代偿间歇。 </a:t>
            </a:r>
          </a:p>
        </p:txBody>
      </p:sp>
      <p:pic>
        <p:nvPicPr>
          <p:cNvPr id="80901" name="Picture 15" descr="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43050"/>
            <a:ext cx="7833784" cy="4572032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12192000" cy="5643578"/>
          </a:xfrm>
        </p:spPr>
        <p:txBody>
          <a:bodyPr/>
          <a:lstStyle/>
          <a:p>
            <a:pPr marL="190500" indent="-190500" algn="just" defTabSz="9525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+mn-ea"/>
              </a:rPr>
              <a:t>1.</a:t>
            </a:r>
            <a:r>
              <a:rPr lang="zh-CN" altLang="en-US" sz="3600" b="1" dirty="0">
                <a:latin typeface="+mn-ea"/>
              </a:rPr>
              <a:t>心脏内兴奋传导的途径</a:t>
            </a:r>
          </a:p>
        </p:txBody>
      </p:sp>
      <p:sp>
        <p:nvSpPr>
          <p:cNvPr id="82948" name="Text Box 10"/>
          <p:cNvSpPr txBox="1">
            <a:spLocks noChangeArrowheads="1"/>
          </p:cNvSpPr>
          <p:nvPr/>
        </p:nvSpPr>
        <p:spPr bwMode="auto">
          <a:xfrm>
            <a:off x="265195" y="2101140"/>
            <a:ext cx="4800600" cy="40247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3600" b="1" dirty="0">
                <a:latin typeface="+mn-ea"/>
              </a:rPr>
              <a:t>窦房结</a:t>
            </a:r>
            <a:r>
              <a:rPr kumimoji="1" lang="zh-CN" altLang="en-US" sz="3600" b="1" dirty="0">
                <a:latin typeface="+mn-ea"/>
                <a:sym typeface="Symbol" panose="05050102010706020507" pitchFamily="18" charset="2"/>
              </a:rPr>
              <a:t>左右心房</a:t>
            </a:r>
            <a:r>
              <a:rPr kumimoji="1" lang="en-US" altLang="zh-CN" sz="3600" b="1" dirty="0">
                <a:latin typeface="+mn-ea"/>
                <a:sym typeface="Symbol" panose="05050102010706020507" pitchFamily="18" charset="2"/>
              </a:rPr>
              <a:t>(</a:t>
            </a:r>
            <a:r>
              <a:rPr kumimoji="1" lang="zh-CN" altLang="en-US" sz="3600" b="1" dirty="0">
                <a:latin typeface="+mn-ea"/>
                <a:sym typeface="Symbol" panose="05050102010706020507" pitchFamily="18" charset="2"/>
              </a:rPr>
              <a:t>优势传导通路</a:t>
            </a:r>
            <a:r>
              <a:rPr kumimoji="1" lang="en-US" altLang="zh-CN" sz="3600" b="1" dirty="0">
                <a:latin typeface="+mn-ea"/>
                <a:sym typeface="Symbol" panose="05050102010706020507" pitchFamily="18" charset="2"/>
              </a:rPr>
              <a:t>)</a:t>
            </a:r>
            <a:r>
              <a:rPr kumimoji="1" lang="en-US" altLang="zh-CN" sz="3600" b="1" dirty="0">
                <a:latin typeface="+mn-ea"/>
              </a:rPr>
              <a:t> </a:t>
            </a:r>
            <a:r>
              <a:rPr kumimoji="1" lang="en-US" altLang="zh-CN" sz="3600" b="1" dirty="0">
                <a:latin typeface="+mn-ea"/>
                <a:sym typeface="Symbol" panose="05050102010706020507" pitchFamily="18" charset="2"/>
              </a:rPr>
              <a:t></a:t>
            </a:r>
            <a:r>
              <a:rPr kumimoji="1" lang="zh-CN" altLang="en-US" sz="3600" b="1" dirty="0">
                <a:latin typeface="+mn-ea"/>
                <a:sym typeface="Symbol" panose="05050102010706020507" pitchFamily="18" charset="2"/>
              </a:rPr>
              <a:t>房室交界区房室束（左、右束支）末梢</a:t>
            </a:r>
            <a:r>
              <a:rPr kumimoji="1" lang="zh-CN" altLang="en-US" sz="3600" b="1" dirty="0">
                <a:latin typeface="+mn-ea"/>
              </a:rPr>
              <a:t>浦肯野细胞</a:t>
            </a:r>
            <a:r>
              <a:rPr kumimoji="1" lang="zh-CN" altLang="en-US" sz="3600" b="1" dirty="0">
                <a:latin typeface="+mn-ea"/>
                <a:sym typeface="Symbol" panose="05050102010706020507" pitchFamily="18" charset="2"/>
              </a:rPr>
              <a:t></a:t>
            </a:r>
            <a:r>
              <a:rPr kumimoji="1" lang="zh-CN" altLang="en-US" sz="3600" b="1" dirty="0">
                <a:latin typeface="+mn-ea"/>
              </a:rPr>
              <a:t>心室肌</a:t>
            </a:r>
            <a:r>
              <a:rPr kumimoji="1" lang="en-US" altLang="zh-CN" sz="3600" b="1" dirty="0">
                <a:latin typeface="+mn-ea"/>
              </a:rPr>
              <a:t>(</a:t>
            </a:r>
            <a:r>
              <a:rPr kumimoji="1" lang="zh-CN" altLang="en-US" sz="3600" b="1" dirty="0">
                <a:latin typeface="+mn-ea"/>
              </a:rPr>
              <a:t>内膜侧</a:t>
            </a:r>
            <a:r>
              <a:rPr kumimoji="1" lang="zh-CN" altLang="en-US" sz="3600" b="1" dirty="0">
                <a:latin typeface="+mn-ea"/>
                <a:sym typeface="Symbol" panose="05050102010706020507" pitchFamily="18" charset="2"/>
              </a:rPr>
              <a:t></a:t>
            </a:r>
            <a:r>
              <a:rPr kumimoji="1" lang="zh-CN" altLang="en-US" sz="3600" b="1" dirty="0">
                <a:latin typeface="+mn-ea"/>
              </a:rPr>
              <a:t>外膜侧</a:t>
            </a:r>
            <a:r>
              <a:rPr kumimoji="1" lang="en-US" altLang="zh-CN" sz="3600" b="1" dirty="0">
                <a:latin typeface="+mn-ea"/>
              </a:rPr>
              <a:t>)</a:t>
            </a:r>
            <a:endParaRPr kumimoji="1" lang="zh-CN" altLang="en-US" sz="3600" b="1" dirty="0">
              <a:latin typeface="+mn-ea"/>
            </a:endParaRPr>
          </a:p>
        </p:txBody>
      </p:sp>
      <p:pic>
        <p:nvPicPr>
          <p:cNvPr id="82949" name="内容占位符 3" descr="心脏正常起博点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636" y="1900896"/>
            <a:ext cx="6418971" cy="47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86054" y="33232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 defTabSz="952500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+mn-ea"/>
              </a:rPr>
              <a:t>（三）传导性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2284" y="188913"/>
            <a:ext cx="5588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1"/>
                </a:solidFill>
                <a:latin typeface="+mn-ea"/>
              </a:rPr>
              <a:t>2.</a:t>
            </a:r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传导速度的比较</a:t>
            </a:r>
          </a:p>
        </p:txBody>
      </p:sp>
      <p:graphicFrame>
        <p:nvGraphicFramePr>
          <p:cNvPr id="217091" name="Group 3"/>
          <p:cNvGraphicFramePr>
            <a:graphicFrameLocks noGrp="1"/>
          </p:cNvGraphicFramePr>
          <p:nvPr/>
        </p:nvGraphicFramePr>
        <p:xfrm>
          <a:off x="527051" y="836614"/>
          <a:ext cx="11074400" cy="3097213"/>
        </p:xfrm>
        <a:graphic>
          <a:graphicData uri="http://schemas.openxmlformats.org/drawingml/2006/table">
            <a:tbl>
              <a:tblPr/>
              <a:tblGrid>
                <a:gridCol w="44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部位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速度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纤维直径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房室束、束支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浦氏纤维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最快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2-4m/S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微米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心房及心室肌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0.4-1m/S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微米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房室交界（最慢）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0.05-0.2m/S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微米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529419" y="4335937"/>
            <a:ext cx="993351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+mn-ea"/>
              </a:rPr>
              <a:t>途径：特殊传导系统（含优势传导通路）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+mn-ea"/>
              </a:rPr>
              <a:t>特点：① 房室交界的传导速度最慢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+mn-ea"/>
              </a:rPr>
              <a:t>      ② 浦氏纤维网的传导速度最快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27051" y="1265239"/>
            <a:ext cx="10907183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kumimoji="1" lang="zh-CN" altLang="en-US" sz="3600" b="1" dirty="0">
              <a:solidFill>
                <a:schemeClr val="bg2"/>
              </a:solidFill>
              <a:latin typeface="+mn-ea"/>
            </a:endParaRPr>
          </a:p>
          <a:p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概念：兴奋由心房向心室传导过程中在房室交界处</a:t>
            </a:r>
          </a:p>
          <a:p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            速度突然减慢的现象。</a:t>
            </a:r>
          </a:p>
          <a:p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意义：使房缩在前，室缩在后，使心室得到更好的  </a:t>
            </a:r>
          </a:p>
          <a:p>
            <a:r>
              <a:rPr kumimoji="1" lang="zh-CN" altLang="en-US" sz="3600" b="1" dirty="0">
                <a:solidFill>
                  <a:schemeClr val="tx1"/>
                </a:solidFill>
                <a:latin typeface="+mn-ea"/>
              </a:rPr>
              <a:t>           充盈，以确保射血。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857214" y="4500571"/>
            <a:ext cx="475643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+mn-ea"/>
              </a:rPr>
              <a:t>3.</a:t>
            </a:r>
            <a:r>
              <a:rPr kumimoji="1" lang="zh-CN" altLang="en-US" sz="3600" b="1" dirty="0">
                <a:latin typeface="+mn-ea"/>
              </a:rPr>
              <a:t>影响传导性的因素：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952500" y="5143512"/>
            <a:ext cx="97536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+mn-ea"/>
              </a:rPr>
              <a:t>（</a:t>
            </a:r>
            <a:r>
              <a:rPr kumimoji="1" lang="en-US" altLang="zh-CN" sz="3200" b="1" dirty="0">
                <a:latin typeface="+mn-ea"/>
              </a:rPr>
              <a:t>1</a:t>
            </a:r>
            <a:r>
              <a:rPr kumimoji="1" lang="zh-CN" altLang="en-US" sz="3200" b="1" dirty="0">
                <a:latin typeface="+mn-ea"/>
              </a:rPr>
              <a:t>）</a:t>
            </a:r>
            <a:r>
              <a:rPr kumimoji="1" lang="en-US" altLang="zh-CN" sz="3200" b="1" dirty="0">
                <a:latin typeface="+mn-ea"/>
              </a:rPr>
              <a:t>0</a:t>
            </a:r>
            <a:r>
              <a:rPr kumimoji="1" lang="zh-CN" altLang="en-US" sz="3200" b="1" dirty="0">
                <a:latin typeface="+mn-ea"/>
              </a:rPr>
              <a:t>相除极化速度、幅度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+mn-ea"/>
              </a:rPr>
              <a:t>     </a:t>
            </a:r>
            <a:endParaRPr kumimoji="1" lang="zh-CN" altLang="en-US" sz="3200" dirty="0">
              <a:latin typeface="+mn-ea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047751" y="5786450"/>
            <a:ext cx="577273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）邻近部位细胞膜的兴奋性</a:t>
            </a:r>
          </a:p>
        </p:txBody>
      </p:sp>
      <p:sp>
        <p:nvSpPr>
          <p:cNvPr id="7" name="矩形 6"/>
          <p:cNvSpPr/>
          <p:nvPr/>
        </p:nvSpPr>
        <p:spPr>
          <a:xfrm>
            <a:off x="1220692" y="391951"/>
            <a:ext cx="4471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房室延搁及生理意义</a:t>
            </a:r>
            <a:r>
              <a:rPr kumimoji="1" lang="en-US" altLang="zh-CN" sz="3600" b="1" dirty="0">
                <a:latin typeface="+mn-ea"/>
              </a:rPr>
              <a:t>:</a:t>
            </a:r>
          </a:p>
        </p:txBody>
      </p:sp>
      <p:sp>
        <p:nvSpPr>
          <p:cNvPr id="8" name="矩形 7"/>
          <p:cNvSpPr/>
          <p:nvPr/>
        </p:nvSpPr>
        <p:spPr>
          <a:xfrm>
            <a:off x="5771231" y="324433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4D4D4D"/>
                </a:solidFill>
                <a:latin typeface="楷体_GB2312" pitchFamily="49" charset="-122"/>
                <a:ea typeface="楷体_GB2312" pitchFamily="49" charset="-122"/>
              </a:rPr>
              <a:t>幅度</a:t>
            </a:r>
            <a:endParaRPr kumimoji="1" lang="zh-CN" altLang="en-US" sz="2000" dirty="0">
              <a:solidFill>
                <a:srgbClr val="4D4D4D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20"/>
          <p:cNvSpPr txBox="1">
            <a:spLocks noChangeArrowheads="1"/>
          </p:cNvSpPr>
          <p:nvPr/>
        </p:nvSpPr>
        <p:spPr bwMode="auto">
          <a:xfrm>
            <a:off x="1142965" y="1571613"/>
            <a:ext cx="439419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+mn-ea"/>
              </a:rPr>
              <a:t>0 </a:t>
            </a:r>
            <a:r>
              <a:rPr kumimoji="1" lang="zh-CN" altLang="en-US" sz="3200" b="1">
                <a:latin typeface="+mn-ea"/>
              </a:rPr>
              <a:t>期除极速度快</a:t>
            </a:r>
          </a:p>
        </p:txBody>
      </p:sp>
      <p:sp>
        <p:nvSpPr>
          <p:cNvPr id="86019" name="Text Box 121"/>
          <p:cNvSpPr txBox="1">
            <a:spLocks noChangeArrowheads="1"/>
          </p:cNvSpPr>
          <p:nvPr/>
        </p:nvSpPr>
        <p:spPr bwMode="auto">
          <a:xfrm>
            <a:off x="1142965" y="2667001"/>
            <a:ext cx="438153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+mn-ea"/>
              </a:rPr>
              <a:t>局部电流形成快</a:t>
            </a:r>
          </a:p>
        </p:txBody>
      </p:sp>
      <p:sp>
        <p:nvSpPr>
          <p:cNvPr id="86020" name="Text Box 122"/>
          <p:cNvSpPr txBox="1">
            <a:spLocks noChangeArrowheads="1"/>
          </p:cNvSpPr>
          <p:nvPr/>
        </p:nvSpPr>
        <p:spPr bwMode="auto">
          <a:xfrm>
            <a:off x="1047715" y="3786191"/>
            <a:ext cx="4762533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+mn-ea"/>
              </a:rPr>
              <a:t>临近未兴奋膜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+mn-ea"/>
              </a:rPr>
              <a:t>达到阈电位快</a:t>
            </a:r>
          </a:p>
        </p:txBody>
      </p:sp>
      <p:sp>
        <p:nvSpPr>
          <p:cNvPr id="86021" name="Text Box 123"/>
          <p:cNvSpPr txBox="1">
            <a:spLocks noChangeArrowheads="1"/>
          </p:cNvSpPr>
          <p:nvPr/>
        </p:nvSpPr>
        <p:spPr bwMode="auto">
          <a:xfrm>
            <a:off x="1524000" y="5651501"/>
            <a:ext cx="342899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+mn-ea"/>
              </a:rPr>
              <a:t>兴奋传导快</a:t>
            </a:r>
          </a:p>
        </p:txBody>
      </p:sp>
      <p:sp>
        <p:nvSpPr>
          <p:cNvPr id="86022" name="Text Box 124"/>
          <p:cNvSpPr txBox="1">
            <a:spLocks noChangeArrowheads="1"/>
          </p:cNvSpPr>
          <p:nvPr/>
        </p:nvSpPr>
        <p:spPr bwMode="auto">
          <a:xfrm>
            <a:off x="7028596" y="1524001"/>
            <a:ext cx="39442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+mn-ea"/>
              </a:rPr>
              <a:t>0 </a:t>
            </a:r>
            <a:r>
              <a:rPr kumimoji="1" lang="zh-CN" altLang="en-US" sz="3200" b="1" dirty="0">
                <a:latin typeface="+mn-ea"/>
              </a:rPr>
              <a:t>期除极幅度大</a:t>
            </a:r>
          </a:p>
        </p:txBody>
      </p:sp>
      <p:sp>
        <p:nvSpPr>
          <p:cNvPr id="86023" name="Text Box 125"/>
          <p:cNvSpPr txBox="1">
            <a:spLocks noChangeArrowheads="1"/>
          </p:cNvSpPr>
          <p:nvPr/>
        </p:nvSpPr>
        <p:spPr bwMode="auto">
          <a:xfrm>
            <a:off x="5390866" y="2667000"/>
            <a:ext cx="66055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+mn-ea"/>
              </a:rPr>
              <a:t>(</a:t>
            </a:r>
            <a:r>
              <a:rPr kumimoji="1" lang="zh-CN" altLang="en-US" sz="3200" b="1" dirty="0">
                <a:latin typeface="+mn-ea"/>
              </a:rPr>
              <a:t>兴奋和未兴奋部位之间</a:t>
            </a:r>
            <a:r>
              <a:rPr kumimoji="1" lang="en-US" altLang="zh-CN" sz="3200" b="1" dirty="0">
                <a:latin typeface="+mn-ea"/>
              </a:rPr>
              <a:t>) </a:t>
            </a:r>
            <a:r>
              <a:rPr kumimoji="1" lang="zh-CN" altLang="en-US" sz="3200" b="1" dirty="0">
                <a:latin typeface="+mn-ea"/>
              </a:rPr>
              <a:t>电位差大</a:t>
            </a:r>
          </a:p>
        </p:txBody>
      </p:sp>
      <p:sp>
        <p:nvSpPr>
          <p:cNvPr id="86024" name="Text Box 126"/>
          <p:cNvSpPr txBox="1">
            <a:spLocks noChangeArrowheads="1"/>
          </p:cNvSpPr>
          <p:nvPr/>
        </p:nvSpPr>
        <p:spPr bwMode="auto">
          <a:xfrm>
            <a:off x="6000749" y="4114800"/>
            <a:ext cx="571504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+mn-ea"/>
              </a:rPr>
              <a:t>局部电流强，扩布距离大，使下游更远处兴奋</a:t>
            </a:r>
          </a:p>
        </p:txBody>
      </p:sp>
      <p:sp>
        <p:nvSpPr>
          <p:cNvPr id="86025" name="Text Box 127"/>
          <p:cNvSpPr txBox="1">
            <a:spLocks noChangeArrowheads="1"/>
          </p:cNvSpPr>
          <p:nvPr/>
        </p:nvSpPr>
        <p:spPr bwMode="auto">
          <a:xfrm>
            <a:off x="7518400" y="5705475"/>
            <a:ext cx="2438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+mn-ea"/>
              </a:rPr>
              <a:t>兴奋传导快</a:t>
            </a:r>
          </a:p>
        </p:txBody>
      </p:sp>
      <p:sp>
        <p:nvSpPr>
          <p:cNvPr id="86026" name="Line 128"/>
          <p:cNvSpPr>
            <a:spLocks noChangeShapeType="1"/>
          </p:cNvSpPr>
          <p:nvPr/>
        </p:nvSpPr>
        <p:spPr bwMode="auto">
          <a:xfrm>
            <a:off x="8636000" y="2039938"/>
            <a:ext cx="0" cy="601662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86027" name="Line 129"/>
          <p:cNvSpPr>
            <a:spLocks noChangeShapeType="1"/>
          </p:cNvSpPr>
          <p:nvPr/>
        </p:nvSpPr>
        <p:spPr bwMode="auto">
          <a:xfrm>
            <a:off x="8636000" y="3505201"/>
            <a:ext cx="0" cy="6016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86028" name="Line 130"/>
          <p:cNvSpPr>
            <a:spLocks noChangeShapeType="1"/>
          </p:cNvSpPr>
          <p:nvPr/>
        </p:nvSpPr>
        <p:spPr bwMode="auto">
          <a:xfrm>
            <a:off x="8636000" y="5049838"/>
            <a:ext cx="0" cy="601662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86029" name="Line 131"/>
          <p:cNvSpPr>
            <a:spLocks noChangeShapeType="1"/>
          </p:cNvSpPr>
          <p:nvPr/>
        </p:nvSpPr>
        <p:spPr bwMode="auto">
          <a:xfrm>
            <a:off x="2762251" y="3143251"/>
            <a:ext cx="0" cy="6016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86030" name="Line 132"/>
          <p:cNvSpPr>
            <a:spLocks noChangeShapeType="1"/>
          </p:cNvSpPr>
          <p:nvPr/>
        </p:nvSpPr>
        <p:spPr bwMode="auto">
          <a:xfrm>
            <a:off x="2743200" y="2039938"/>
            <a:ext cx="0" cy="601662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86031" name="Line 133"/>
          <p:cNvSpPr>
            <a:spLocks noChangeShapeType="1"/>
          </p:cNvSpPr>
          <p:nvPr/>
        </p:nvSpPr>
        <p:spPr bwMode="auto">
          <a:xfrm>
            <a:off x="2743200" y="5029201"/>
            <a:ext cx="0" cy="6016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>
              <a:latin typeface="+mn-e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885898" y="1471324"/>
            <a:ext cx="26744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兴      奋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585335" y="4289456"/>
            <a:ext cx="461715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不能引起兴奋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571403" y="5564892"/>
            <a:ext cx="313306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传导阻滞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553250" y="5356976"/>
            <a:ext cx="313306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传导减慢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3129582" y="3404053"/>
            <a:ext cx="68349" cy="6016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 b="1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>
            <a:off x="7505134" y="3395659"/>
            <a:ext cx="68349" cy="8302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 b="1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H="1">
            <a:off x="7505134" y="4919659"/>
            <a:ext cx="68349" cy="6016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 b="1"/>
          </a:p>
        </p:txBody>
      </p:sp>
      <p:sp>
        <p:nvSpPr>
          <p:cNvPr id="87056" name="Text Box 17"/>
          <p:cNvSpPr txBox="1">
            <a:spLocks noChangeArrowheads="1"/>
          </p:cNvSpPr>
          <p:nvPr/>
        </p:nvSpPr>
        <p:spPr bwMode="auto">
          <a:xfrm>
            <a:off x="341193" y="4214818"/>
            <a:ext cx="565017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升支缓慢、幅度小的动作电位</a:t>
            </a:r>
          </a:p>
        </p:txBody>
      </p:sp>
      <p:sp>
        <p:nvSpPr>
          <p:cNvPr id="87057" name="Rectangle 18"/>
          <p:cNvSpPr>
            <a:spLocks noChangeArrowheads="1"/>
          </p:cNvSpPr>
          <p:nvPr/>
        </p:nvSpPr>
        <p:spPr bwMode="auto">
          <a:xfrm>
            <a:off x="777922" y="2714620"/>
            <a:ext cx="486850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pitchFamily="18" charset="0"/>
              </a:rPr>
              <a:t>相对不应期或超常期内</a:t>
            </a:r>
          </a:p>
        </p:txBody>
      </p:sp>
      <p:sp>
        <p:nvSpPr>
          <p:cNvPr id="87058" name="Rectangle 19"/>
          <p:cNvSpPr>
            <a:spLocks noChangeArrowheads="1"/>
          </p:cNvSpPr>
          <p:nvPr/>
        </p:nvSpPr>
        <p:spPr bwMode="auto">
          <a:xfrm>
            <a:off x="6477003" y="2786059"/>
            <a:ext cx="485719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3200" b="1">
                <a:latin typeface="Times New Roman" panose="02020603050405020304" pitchFamily="18" charset="0"/>
              </a:rPr>
              <a:t>有效不应期</a:t>
            </a:r>
          </a:p>
        </p:txBody>
      </p:sp>
      <p:sp>
        <p:nvSpPr>
          <p:cNvPr id="87059" name="Line 20"/>
          <p:cNvSpPr>
            <a:spLocks noChangeShapeType="1"/>
          </p:cNvSpPr>
          <p:nvPr/>
        </p:nvSpPr>
        <p:spPr bwMode="auto">
          <a:xfrm flipH="1">
            <a:off x="3697655" y="2100258"/>
            <a:ext cx="1648983" cy="6096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 sz="3200" b="1"/>
          </a:p>
        </p:txBody>
      </p:sp>
      <p:sp>
        <p:nvSpPr>
          <p:cNvPr id="87060" name="Line 21"/>
          <p:cNvSpPr>
            <a:spLocks noChangeShapeType="1"/>
          </p:cNvSpPr>
          <p:nvPr/>
        </p:nvSpPr>
        <p:spPr bwMode="auto">
          <a:xfrm>
            <a:off x="6283125" y="2100258"/>
            <a:ext cx="1484084" cy="6858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 sz="3200" b="1"/>
          </a:p>
        </p:txBody>
      </p:sp>
      <p:sp>
        <p:nvSpPr>
          <p:cNvPr id="87061" name="Line 22"/>
          <p:cNvSpPr>
            <a:spLocks noChangeShapeType="1"/>
          </p:cNvSpPr>
          <p:nvPr/>
        </p:nvSpPr>
        <p:spPr bwMode="auto">
          <a:xfrm flipH="1">
            <a:off x="2952728" y="4730881"/>
            <a:ext cx="68349" cy="6016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39667" y="0"/>
            <a:ext cx="5774267" cy="996287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（四）收缩性</a:t>
            </a:r>
          </a:p>
        </p:txBody>
      </p:sp>
      <p:sp>
        <p:nvSpPr>
          <p:cNvPr id="88067" name="内容占位符 3"/>
          <p:cNvSpPr>
            <a:spLocks noGrp="1"/>
          </p:cNvSpPr>
          <p:nvPr>
            <p:ph idx="1"/>
          </p:nvPr>
        </p:nvSpPr>
        <p:spPr>
          <a:xfrm>
            <a:off x="569759" y="1184574"/>
            <a:ext cx="9753600" cy="42672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与骨骼机有收缩机制相似，心肌细胞也是先发生兴奋，然后经兴奋</a:t>
            </a:r>
            <a:r>
              <a:rPr lang="en-US" altLang="zh-CN" sz="3600" b="1" dirty="0">
                <a:latin typeface="+mn-ea"/>
              </a:rPr>
              <a:t>-</a:t>
            </a:r>
            <a:r>
              <a:rPr lang="zh-CN" altLang="en-US" sz="3600" b="1" dirty="0">
                <a:latin typeface="+mn-ea"/>
              </a:rPr>
              <a:t>收缩耦联导致肌丝滑行而引起收缩。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04505" y="1450074"/>
            <a:ext cx="11425767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（1）同步收缩  又称心肌收缩的“全或无”现象，由于心肌细胞间有低阻抗的</a:t>
            </a:r>
            <a:r>
              <a:rPr kumimoji="1" lang="zh-CN" altLang="en-US" sz="3200" b="1" dirty="0">
                <a:solidFill>
                  <a:srgbClr val="FF0000"/>
                </a:solidFill>
                <a:latin typeface="+mn-ea"/>
              </a:rPr>
              <a:t>闰盘相互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连接，使整个心房或心室几乎同时兴奋和收缩。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（2）对细胞外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Ca</a:t>
            </a:r>
            <a:r>
              <a:rPr kumimoji="1" lang="en-US" altLang="zh-CN" sz="3200" b="1" baseline="30000" dirty="0">
                <a:solidFill>
                  <a:schemeClr val="tx1"/>
                </a:solidFill>
                <a:latin typeface="+mn-ea"/>
              </a:rPr>
              <a:t>2+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的依赖性大  心肌细胞的终末池不发达，储存的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Ca2+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较少，兴奋—收缩藕联所需的</a:t>
            </a:r>
            <a:r>
              <a:rPr kumimoji="1" lang="en-US" altLang="zh-CN" sz="3200" b="1" dirty="0">
                <a:solidFill>
                  <a:schemeClr val="tx1"/>
                </a:solidFill>
                <a:latin typeface="+mn-ea"/>
              </a:rPr>
              <a:t>Ca</a:t>
            </a:r>
            <a:r>
              <a:rPr kumimoji="1" lang="en-US" altLang="zh-CN" sz="3200" b="1" baseline="30000" dirty="0">
                <a:latin typeface="+mn-ea"/>
                <a:sym typeface="+mn-ea"/>
              </a:rPr>
              <a:t>2+</a:t>
            </a: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来自细胞外液。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+mn-ea"/>
              </a:rPr>
              <a:t>（3）不发生强直收缩  心肌细胞有效不应期特别长，从心肌收缩开始一直到舒张中期，这保证了心肌总是收缩和舒张交替进行，有利于充盈和射血功能的完成。</a:t>
            </a:r>
          </a:p>
        </p:txBody>
      </p:sp>
      <p:sp>
        <p:nvSpPr>
          <p:cNvPr id="3" name="矩形 2"/>
          <p:cNvSpPr/>
          <p:nvPr/>
        </p:nvSpPr>
        <p:spPr>
          <a:xfrm>
            <a:off x="1232715" y="32371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其特点有：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心音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785" y="1062607"/>
            <a:ext cx="5306136" cy="5051590"/>
          </a:xfr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7712" y="1166883"/>
            <a:ext cx="4057935" cy="43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由于心肌的收缩和舒张、瓣膜的启闭、血液撞击心血管壁以及形成涡流等因素所引起的声音，称为心音。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800859" y="361026"/>
            <a:ext cx="110363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>
                <a:latin typeface="+mn-ea"/>
                <a:ea typeface="+mn-ea"/>
              </a:rPr>
              <a:t>四、心音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336" y="1178175"/>
            <a:ext cx="11161183" cy="4429125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zh-CN" altLang="en-US" b="1" dirty="0">
                <a:latin typeface="+mn-ea"/>
              </a:rPr>
              <a:t>第一心音：发生在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心室收缩开始</a:t>
            </a:r>
            <a:r>
              <a:rPr lang="zh-CN" altLang="en-US" b="1" dirty="0">
                <a:latin typeface="+mn-ea"/>
              </a:rPr>
              <a:t>阶段，由心室肌收缩和房室瓣关闭引起，其特点是音调低、持续时间长音量较大。</a:t>
            </a:r>
          </a:p>
          <a:p>
            <a:pPr algn="just" eaLnBrk="1" hangingPunct="1"/>
            <a:r>
              <a:rPr lang="zh-CN" altLang="en-US" b="1" dirty="0">
                <a:latin typeface="+mn-ea"/>
              </a:rPr>
              <a:t>第二心音：发生在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心室舒张期之初</a:t>
            </a:r>
            <a:r>
              <a:rPr lang="zh-CN" altLang="en-US" b="1" dirty="0">
                <a:latin typeface="+mn-ea"/>
              </a:rPr>
              <a:t>很短的时间内，主要是心室舒张主动脉瓣和肺动脉瓣关闭时，血液在大动脉根部以及在心室内振荡所引起的。其特点是持续时间较短、音调较高。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912371" y="0"/>
            <a:ext cx="10972800" cy="982639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>
                <a:latin typeface="+mn-ea"/>
                <a:ea typeface="+mn-ea"/>
              </a:rPr>
              <a:t>第一心音和第二心音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心脏血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156346"/>
            <a:ext cx="6318913" cy="4701654"/>
          </a:xfrm>
          <a:prstGeom prst="rect">
            <a:avLst/>
          </a:prstGeom>
        </p:spPr>
      </p:pic>
      <p:graphicFrame>
        <p:nvGraphicFramePr>
          <p:cNvPr id="4" name="Group 24"/>
          <p:cNvGraphicFramePr/>
          <p:nvPr/>
        </p:nvGraphicFramePr>
        <p:xfrm>
          <a:off x="6619164" y="1151906"/>
          <a:ext cx="5572836" cy="5706094"/>
        </p:xfrm>
        <a:graphic>
          <a:graphicData uri="http://schemas.openxmlformats.org/drawingml/2006/table">
            <a:tbl>
              <a:tblPr/>
              <a:tblGrid>
                <a:gridCol w="180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39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房室活动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产生压力梯度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作  用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心室收缩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心室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主动脉压力梯度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   　    　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半月瓣开放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心室舒张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房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室压力梯度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房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室瓣开放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1819" y="327546"/>
            <a:ext cx="9917373" cy="9890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j-cs"/>
              </a:rPr>
              <a:t>二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j-cs"/>
              </a:rPr>
              <a:t>心脏泵血过程及其机制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6" descr="11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481" y="1386840"/>
            <a:ext cx="9745133" cy="4709160"/>
          </a:xfr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97280" y="1"/>
            <a:ext cx="10423207" cy="1028699"/>
          </a:xfrm>
        </p:spPr>
        <p:txBody>
          <a:bodyPr/>
          <a:lstStyle/>
          <a:p>
            <a:r>
              <a:rPr lang="zh-CN" altLang="en-US" dirty="0"/>
              <a:t>三、体表心电图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内容占位符 2"/>
          <p:cNvSpPr>
            <a:spLocks noGrp="1"/>
          </p:cNvSpPr>
          <p:nvPr>
            <p:ph idx="1"/>
          </p:nvPr>
        </p:nvSpPr>
        <p:spPr>
          <a:xfrm>
            <a:off x="1238251" y="1428750"/>
            <a:ext cx="9753600" cy="4267200"/>
          </a:xfrm>
        </p:spPr>
        <p:txBody>
          <a:bodyPr/>
          <a:lstStyle/>
          <a:p>
            <a:r>
              <a:rPr lang="zh-CN" altLang="en-US" b="1" dirty="0">
                <a:latin typeface="+mn-ea"/>
              </a:rPr>
              <a:t>心电图（</a:t>
            </a:r>
            <a:r>
              <a:rPr lang="en-US" altLang="zh-CN" b="1" dirty="0">
                <a:latin typeface="+mn-ea"/>
              </a:rPr>
              <a:t>ECG</a:t>
            </a:r>
            <a:r>
              <a:rPr lang="zh-CN" altLang="en-US" b="1" dirty="0">
                <a:latin typeface="+mn-ea"/>
              </a:rPr>
              <a:t>）                                  </a:t>
            </a:r>
            <a:br>
              <a:rPr lang="zh-CN" altLang="en-US" b="1" dirty="0">
                <a:latin typeface="+mn-ea"/>
              </a:rPr>
            </a:br>
            <a:r>
              <a:rPr lang="zh-CN" altLang="en-US" b="1" dirty="0">
                <a:latin typeface="+mn-ea"/>
              </a:rPr>
              <a:t>定义：在体表记录心电变化。它是整个心脏兴奋的产生</a:t>
            </a:r>
            <a:r>
              <a:rPr lang="en-US" altLang="zh-CN" b="1" dirty="0">
                <a:latin typeface="+mn-ea"/>
              </a:rPr>
              <a:t>,</a:t>
            </a:r>
            <a:r>
              <a:rPr lang="zh-CN" altLang="en-US" b="1" dirty="0">
                <a:latin typeface="+mn-ea"/>
              </a:rPr>
              <a:t>传导到恢复过程综合电变化的反映。</a:t>
            </a:r>
            <a:br>
              <a:rPr lang="zh-CN" altLang="en-US" b="1" dirty="0">
                <a:latin typeface="+mn-ea"/>
              </a:rPr>
            </a:br>
            <a:r>
              <a:rPr lang="zh-CN" altLang="en-US" b="1" dirty="0">
                <a:latin typeface="+mn-ea"/>
              </a:rPr>
              <a:t>   </a:t>
            </a:r>
            <a:br>
              <a:rPr lang="zh-CN" altLang="en-US" b="1" dirty="0">
                <a:latin typeface="+mn-ea"/>
              </a:rPr>
            </a:br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92164" name="Picture 4" descr="877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699"/>
            <a:ext cx="121920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/>
          <p:cNvSpPr>
            <a:spLocks noGrp="1"/>
          </p:cNvSpPr>
          <p:nvPr>
            <p:ph type="title"/>
          </p:nvPr>
        </p:nvSpPr>
        <p:spPr>
          <a:xfrm>
            <a:off x="438151" y="1046798"/>
            <a:ext cx="9753600" cy="71596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常有的导联</a:t>
            </a:r>
          </a:p>
        </p:txBody>
      </p:sp>
      <p:sp>
        <p:nvSpPr>
          <p:cNvPr id="93187" name="内容占位符 2"/>
          <p:cNvSpPr>
            <a:spLocks noGrp="1"/>
          </p:cNvSpPr>
          <p:nvPr>
            <p:ph idx="1"/>
          </p:nvPr>
        </p:nvSpPr>
        <p:spPr>
          <a:xfrm>
            <a:off x="285751" y="1928813"/>
            <a:ext cx="11620500" cy="42672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</a:rPr>
              <a:t>三个标准导联（双极导联）：</a:t>
            </a:r>
            <a:r>
              <a:rPr lang="en-US" altLang="zh-CN" b="1" dirty="0">
                <a:latin typeface="+mn-ea"/>
              </a:rPr>
              <a:t>Ⅰ</a:t>
            </a:r>
            <a:r>
              <a:rPr lang="zh-CN" altLang="en-US" b="1" dirty="0">
                <a:latin typeface="+mn-ea"/>
              </a:rPr>
              <a:t>导联、</a:t>
            </a:r>
            <a:r>
              <a:rPr lang="en-US" altLang="zh-CN" b="1" dirty="0">
                <a:latin typeface="+mn-ea"/>
              </a:rPr>
              <a:t>Ⅱ</a:t>
            </a:r>
            <a:r>
              <a:rPr lang="zh-CN" altLang="en-US" b="1" dirty="0">
                <a:latin typeface="+mn-ea"/>
              </a:rPr>
              <a:t>导联、</a:t>
            </a:r>
            <a:r>
              <a:rPr lang="en-US" altLang="zh-CN" b="1" dirty="0">
                <a:latin typeface="+mn-ea"/>
              </a:rPr>
              <a:t>Ⅲ</a:t>
            </a:r>
            <a:r>
              <a:rPr lang="zh-CN" altLang="en-US" b="1" dirty="0">
                <a:latin typeface="+mn-ea"/>
              </a:rPr>
              <a:t>导联</a:t>
            </a:r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三个加压单极肢体导联：</a:t>
            </a:r>
            <a:r>
              <a:rPr lang="en-US" altLang="zh-CN" b="1" dirty="0" err="1">
                <a:latin typeface="+mn-ea"/>
              </a:rPr>
              <a:t>aVR</a:t>
            </a:r>
            <a:r>
              <a:rPr lang="zh-CN" altLang="en-US" b="1" dirty="0">
                <a:latin typeface="+mn-ea"/>
              </a:rPr>
              <a:t>、</a:t>
            </a:r>
            <a:r>
              <a:rPr lang="en-US" altLang="zh-CN" b="1" dirty="0" err="1">
                <a:latin typeface="+mn-ea"/>
              </a:rPr>
              <a:t>aVL、aVF</a:t>
            </a:r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六个单极胸导联：</a:t>
            </a:r>
            <a:r>
              <a:rPr lang="en-US" altLang="zh-CN" b="1" dirty="0">
                <a:latin typeface="+mn-ea"/>
              </a:rPr>
              <a:t>V1-V6</a:t>
            </a: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图片 4" descr="2006112517301592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内容占位符 7" descr="z1315187584q6kay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751" y="1500189"/>
            <a:ext cx="11049000" cy="5000625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图片 8" descr="2008771403024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800" y="3500438"/>
            <a:ext cx="85852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内容占位符 5" descr="11.htm2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0"/>
            <a:ext cx="6858000" cy="3429000"/>
          </a:xfrm>
        </p:spPr>
      </p:pic>
      <p:pic>
        <p:nvPicPr>
          <p:cNvPr id="96260" name="图片 6" descr="未命名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5429251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图片 7" descr="未命名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071814"/>
            <a:ext cx="7905751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1619251" y="1571626"/>
            <a:ext cx="9048749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+mn-ea"/>
              </a:rPr>
              <a:t>心电图和</a:t>
            </a:r>
            <a:r>
              <a:rPr lang="en-US" altLang="zh-CN" sz="4000" b="1" dirty="0">
                <a:latin typeface="+mn-ea"/>
              </a:rPr>
              <a:t>AP</a:t>
            </a:r>
            <a:r>
              <a:rPr lang="zh-CN" altLang="en-US" sz="4000" b="1" dirty="0">
                <a:latin typeface="+mn-ea"/>
              </a:rPr>
              <a:t>的关系</a:t>
            </a:r>
            <a:r>
              <a:rPr lang="en-US" altLang="zh-CN" sz="4000" b="1" dirty="0">
                <a:latin typeface="+mn-ea"/>
              </a:rPr>
              <a:t>:</a:t>
            </a:r>
            <a:br>
              <a:rPr lang="en-US" altLang="zh-CN" sz="4000" b="1" dirty="0">
                <a:latin typeface="+mn-ea"/>
              </a:rPr>
            </a:br>
            <a:r>
              <a:rPr lang="en-US" altLang="zh-CN" sz="4000" b="1" dirty="0">
                <a:latin typeface="+mn-ea"/>
              </a:rPr>
              <a:t>    </a:t>
            </a:r>
            <a:r>
              <a:rPr lang="zh-CN" altLang="en-US" sz="4000" b="1" dirty="0">
                <a:latin typeface="+mn-ea"/>
              </a:rPr>
              <a:t>共同点：都反映心脏的兴奋，而心肌细胞的电变化是心电图的来源。</a:t>
            </a:r>
            <a:br>
              <a:rPr lang="zh-CN" altLang="en-US" sz="4000" b="1" dirty="0">
                <a:latin typeface="+mn-ea"/>
              </a:rPr>
            </a:br>
            <a:r>
              <a:rPr lang="zh-CN" altLang="en-US" sz="4000" b="1" dirty="0">
                <a:latin typeface="+mn-ea"/>
              </a:rPr>
              <a:t>    不同点</a:t>
            </a:r>
            <a:r>
              <a:rPr lang="en-US" altLang="zh-CN" sz="4000" b="1" dirty="0">
                <a:latin typeface="+mn-ea"/>
              </a:rPr>
              <a:t>: ECG</a:t>
            </a:r>
            <a:r>
              <a:rPr lang="zh-CN" altLang="en-US" sz="4000" b="1" dirty="0">
                <a:latin typeface="+mn-ea"/>
              </a:rPr>
              <a:t>是细胞外记录的所有心肌细胞的综合电变化</a:t>
            </a:r>
            <a:endParaRPr lang="zh-CN" altLang="en-US" sz="4000" dirty="0">
              <a:latin typeface="+mn-e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1" y="0"/>
            <a:ext cx="9753600" cy="101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心电图与心肌细胞生物电的比较 </a:t>
            </a:r>
          </a:p>
        </p:txBody>
      </p:sp>
      <p:graphicFrame>
        <p:nvGraphicFramePr>
          <p:cNvPr id="188583" name="Group 167"/>
          <p:cNvGraphicFramePr>
            <a:graphicFrameLocks noGrp="1"/>
          </p:cNvGraphicFramePr>
          <p:nvPr>
            <p:ph idx="4294967295"/>
          </p:nvPr>
        </p:nvGraphicFramePr>
        <p:xfrm>
          <a:off x="533401" y="1314451"/>
          <a:ext cx="10991849" cy="5283204"/>
        </p:xfrm>
        <a:graphic>
          <a:graphicData uri="http://schemas.openxmlformats.org/drawingml/2006/table">
            <a:tbl>
              <a:tblPr/>
              <a:tblGrid>
                <a:gridCol w="296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比较项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心电图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心肌细胞生物电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记录法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体表记录（细胞外记录）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细胞内记录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5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反映水平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整个心脏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单个心肌细胞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波形易变程度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大（电极位置有关）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5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最大幅值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小于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 mV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100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120 mV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5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对应关系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0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QRS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波群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7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2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期（平台期）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ST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段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5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3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T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</a:t>
                      </a: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99331" name="Picture 8" descr="11-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192000" cy="699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52464" y="1285860"/>
            <a:ext cx="10287000" cy="4643438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b="1" dirty="0">
                <a:latin typeface="+mn-ea"/>
              </a:rPr>
              <a:t>(1)</a:t>
            </a:r>
            <a:r>
              <a:rPr lang="zh-CN" altLang="en-US" b="1" dirty="0">
                <a:latin typeface="+mn-ea"/>
              </a:rPr>
              <a:t>等容收缩期：压力逐渐增高，容积不变。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b="1" dirty="0">
                <a:latin typeface="+mn-ea"/>
              </a:rPr>
              <a:t>(2)</a:t>
            </a:r>
            <a:r>
              <a:rPr lang="zh-CN" altLang="en-US" b="1" dirty="0">
                <a:latin typeface="+mn-ea"/>
              </a:rPr>
              <a:t>快速射血期：压力高于动脉，容积开始减小。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b="1" dirty="0">
                <a:latin typeface="+mn-ea"/>
              </a:rPr>
              <a:t>(3)</a:t>
            </a:r>
            <a:r>
              <a:rPr lang="zh-CN" altLang="en-US" b="1" dirty="0">
                <a:latin typeface="+mn-ea"/>
              </a:rPr>
              <a:t>减慢射血期：压力开始下降，容积进一步减小。</a:t>
            </a:r>
          </a:p>
        </p:txBody>
      </p:sp>
      <p:pic>
        <p:nvPicPr>
          <p:cNvPr id="26628" name="Picture 21" descr="2-isocontrcth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173" y="4449171"/>
            <a:ext cx="2647666" cy="21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 descr="3-rapejeche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035" y="4449695"/>
            <a:ext cx="2770495" cy="22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4-redejecthe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0478" y="4421404"/>
            <a:ext cx="2660482" cy="22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3707" y="381059"/>
            <a:ext cx="1134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1.</a:t>
            </a:r>
            <a:r>
              <a:rPr lang="zh-CN" altLang="en-US" sz="3600" b="1" dirty="0"/>
              <a:t>心室收缩期与射血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1" descr="xin dia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1" y="1428750"/>
            <a:ext cx="94297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694" name="Group 254"/>
          <p:cNvGraphicFramePr>
            <a:graphicFrameLocks noGrp="1"/>
          </p:cNvGraphicFramePr>
          <p:nvPr>
            <p:ph idx="4294967295"/>
          </p:nvPr>
        </p:nvGraphicFramePr>
        <p:xfrm>
          <a:off x="0" y="914402"/>
          <a:ext cx="12192000" cy="5943599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生理意义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波幅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(mV)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6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两心房去极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&lt; 0.25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0.08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QRS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波群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两心室去极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0.06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3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波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心室复极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7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P-R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间期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兴奋由心房传到心室的时间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（房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室传导时间）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0.12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Q-T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间期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心室去极到完全复极的时间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0.36-0.44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S-T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段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心室完全去极的时间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与基线相同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1420" name="Rectangle 24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5400" b="1" dirty="0">
                <a:latin typeface="+mn-ea"/>
              </a:rPr>
              <a:t>心电图的意义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第一心音的产生主要是由于：</a:t>
            </a:r>
          </a:p>
          <a:p>
            <a:r>
              <a:rPr lang="zh-CN" altLang="en-US"/>
              <a:t>A．半月瓣关闭 </a:t>
            </a:r>
          </a:p>
          <a:p>
            <a:r>
              <a:rPr lang="zh-CN" altLang="en-US"/>
              <a:t>B．半月瓣开放 </a:t>
            </a:r>
          </a:p>
          <a:p>
            <a:r>
              <a:rPr lang="zh-CN" altLang="en-US"/>
              <a:t>C．房室瓣开放 </a:t>
            </a:r>
          </a:p>
          <a:p>
            <a:r>
              <a:rPr lang="zh-CN" altLang="en-US"/>
              <a:t>D．房室瓣关闭 </a:t>
            </a:r>
          </a:p>
          <a:p>
            <a:r>
              <a:rPr lang="zh-CN" altLang="en-US"/>
              <a:t>E．血液冲入心室，引起心室壁振动 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82</a:t>
            </a:fld>
            <a:endParaRPr lang="zh-CN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第二心音的产生主要是由于： </a:t>
            </a:r>
          </a:p>
          <a:p>
            <a:pPr marL="0" indent="0">
              <a:buNone/>
            </a:pPr>
            <a:r>
              <a:rPr lang="zh-CN" altLang="en-US"/>
              <a:t>A．心室收缩时，血液冲击半月瓣引起的振动 </a:t>
            </a:r>
          </a:p>
          <a:p>
            <a:pPr marL="0" indent="0">
              <a:buNone/>
            </a:pPr>
            <a:r>
              <a:rPr lang="zh-CN" altLang="en-US"/>
              <a:t>B．心室收缩时，动脉瓣突然开放时的振动 </a:t>
            </a:r>
          </a:p>
          <a:p>
            <a:pPr marL="0" indent="0">
              <a:buNone/>
            </a:pPr>
            <a:r>
              <a:rPr lang="zh-CN" altLang="en-US"/>
              <a:t>C．心室舒张时，动脉管壁弹性回缩引起的振动 </a:t>
            </a:r>
          </a:p>
          <a:p>
            <a:pPr marL="0" indent="0">
              <a:buNone/>
            </a:pPr>
            <a:r>
              <a:rPr lang="zh-CN" altLang="en-US"/>
              <a:t>D．心室舒张时，半月瓣迅速关闭时的振动 </a:t>
            </a:r>
          </a:p>
          <a:p>
            <a:pPr marL="0" indent="0">
              <a:buNone/>
            </a:pPr>
            <a:r>
              <a:rPr lang="zh-CN" altLang="en-US"/>
              <a:t>E．心室收缩时，血液射入大动脉时冲击管壁的振动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83</a:t>
            </a:fld>
            <a:endParaRPr lang="zh-CN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心室肌动作电位与骨骼肌动作电位的主要区别是： </a:t>
            </a:r>
          </a:p>
          <a:p>
            <a:r>
              <a:rPr lang="zh-CN" altLang="en-US"/>
              <a:t>A．前者去极化速度快 </a:t>
            </a:r>
          </a:p>
          <a:p>
            <a:r>
              <a:rPr lang="zh-CN" altLang="en-US"/>
              <a:t>B．前者有较大的幅度 </a:t>
            </a:r>
          </a:p>
          <a:p>
            <a:r>
              <a:rPr lang="zh-CN" altLang="en-US"/>
              <a:t>C．前者复极化时间短暂 </a:t>
            </a:r>
          </a:p>
          <a:p>
            <a:r>
              <a:rPr lang="zh-CN" altLang="en-US"/>
              <a:t>D．前者动作电位时间持续较长 </a:t>
            </a:r>
          </a:p>
          <a:p>
            <a:r>
              <a:rPr lang="zh-CN" altLang="en-US"/>
              <a:t>E．前者有超射现象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84</a:t>
            </a:fld>
            <a:endParaRPr lang="zh-CN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形成心室肌动作电位平台期的离子流包括： </a:t>
            </a:r>
          </a:p>
          <a:p>
            <a:r>
              <a:rPr lang="zh-CN" altLang="en-US"/>
              <a:t>A．Na＋内流，K＋内流 </a:t>
            </a:r>
          </a:p>
          <a:p>
            <a:r>
              <a:rPr lang="zh-CN" altLang="en-US"/>
              <a:t>B．Ca2＋内流，K＋外流 </a:t>
            </a:r>
          </a:p>
          <a:p>
            <a:r>
              <a:rPr lang="zh-CN" altLang="en-US"/>
              <a:t>C．K＋内流，Ca2＋外流 </a:t>
            </a:r>
          </a:p>
          <a:p>
            <a:r>
              <a:rPr lang="zh-CN" altLang="en-US"/>
              <a:t>D．Ca2＋、Na＋内流 ，K＋外流 </a:t>
            </a:r>
          </a:p>
          <a:p>
            <a:r>
              <a:rPr lang="zh-CN" altLang="en-US"/>
              <a:t>E．Ca2＋外流，Na＋内流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85</a:t>
            </a:fld>
            <a:endParaRPr lang="zh-CN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区分心肌快、慢反应细胞的主要依据是：</a:t>
            </a:r>
          </a:p>
          <a:p>
            <a:r>
              <a:rPr lang="zh-CN" altLang="en-US"/>
              <a:t>A．静息电位的大小 </a:t>
            </a:r>
          </a:p>
          <a:p>
            <a:r>
              <a:rPr lang="zh-CN" altLang="en-US"/>
              <a:t>B．0期去极化的速率 </a:t>
            </a:r>
          </a:p>
          <a:p>
            <a:r>
              <a:rPr lang="zh-CN" altLang="en-US"/>
              <a:t>C．平台期的长短 </a:t>
            </a:r>
          </a:p>
          <a:p>
            <a:r>
              <a:rPr lang="zh-CN" altLang="en-US"/>
              <a:t>D．动作电位复极化的速度 </a:t>
            </a:r>
          </a:p>
          <a:p>
            <a:r>
              <a:rPr lang="zh-CN" altLang="en-US"/>
              <a:t>E．4期有无自动去极化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86</a:t>
            </a:fld>
            <a:endParaRPr lang="zh-CN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心室肌细胞与浦肯野细胞动作电位的主要区别是： </a:t>
            </a:r>
          </a:p>
          <a:p>
            <a:r>
              <a:rPr lang="zh-CN" altLang="en-US"/>
              <a:t>A．0期去极化的速度和幅度 </a:t>
            </a:r>
          </a:p>
          <a:p>
            <a:r>
              <a:rPr lang="zh-CN" altLang="en-US"/>
              <a:t>B．1期复极化的速度 </a:t>
            </a:r>
          </a:p>
          <a:p>
            <a:r>
              <a:rPr lang="zh-CN" altLang="en-US"/>
              <a:t>C．平台期复极化的机制 </a:t>
            </a:r>
          </a:p>
          <a:p>
            <a:r>
              <a:rPr lang="zh-CN" altLang="en-US"/>
              <a:t>D．3期复极化的机制 </a:t>
            </a:r>
          </a:p>
          <a:p>
            <a:r>
              <a:rPr lang="zh-CN" altLang="en-US"/>
              <a:t>E．4期自动去极化的有无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87</a:t>
            </a:fld>
            <a:endParaRPr lang="zh-CN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轻度高血钾引起心肌兴奋性升高的原因是：</a:t>
            </a:r>
          </a:p>
          <a:p>
            <a:r>
              <a:rPr lang="zh-CN" altLang="en-US"/>
              <a:t>A．静息电位绝对值减小，距阈电位水平的差距缩小 </a:t>
            </a:r>
          </a:p>
          <a:p>
            <a:r>
              <a:rPr lang="zh-CN" altLang="en-US"/>
              <a:t>B．静息电位绝对值增大，距阈电位水平的差距增大 </a:t>
            </a:r>
          </a:p>
          <a:p>
            <a:r>
              <a:rPr lang="zh-CN" altLang="en-US"/>
              <a:t>C．阈电位水平下移 </a:t>
            </a:r>
          </a:p>
          <a:p>
            <a:r>
              <a:rPr lang="zh-CN" altLang="en-US"/>
              <a:t>D．细胞膜对钾的通透性减小 </a:t>
            </a:r>
          </a:p>
          <a:p>
            <a:r>
              <a:rPr lang="zh-CN" altLang="en-US"/>
              <a:t>E．细胞膜对钠的通透性增大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88</a:t>
            </a:fld>
            <a:endParaRPr lang="zh-CN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心脏的正常起搏点是</a:t>
            </a:r>
          </a:p>
          <a:p>
            <a:r>
              <a:rPr lang="zh-CN" altLang="en-US"/>
              <a:t>A．窦房结</a:t>
            </a:r>
          </a:p>
          <a:p>
            <a:r>
              <a:rPr lang="zh-CN" altLang="en-US"/>
              <a:t>B．房室交界</a:t>
            </a:r>
          </a:p>
          <a:p>
            <a:r>
              <a:rPr lang="zh-CN" altLang="en-US"/>
              <a:t>C．房室束</a:t>
            </a:r>
          </a:p>
          <a:p>
            <a:r>
              <a:rPr lang="zh-CN" altLang="en-US"/>
              <a:t>D．蒲肯野纤维</a:t>
            </a:r>
          </a:p>
          <a:p>
            <a:r>
              <a:rPr lang="zh-CN" altLang="en-US"/>
              <a:t>E．房室结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89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2" y="1146413"/>
            <a:ext cx="11782567" cy="3282714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ea"/>
              </a:rPr>
              <a:t>(1)</a:t>
            </a:r>
            <a:r>
              <a:rPr lang="zh-CN" altLang="en-US" sz="2800" b="1" dirty="0">
                <a:latin typeface="+mn-ea"/>
              </a:rPr>
              <a:t>等容舒张期：压力下降，容积不变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ea"/>
              </a:rPr>
              <a:t>(2)</a:t>
            </a:r>
            <a:r>
              <a:rPr lang="zh-CN" altLang="en-US" sz="2800" b="1" dirty="0">
                <a:latin typeface="+mn-ea"/>
              </a:rPr>
              <a:t>快速充盈期：压力低于心房压，容积增大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ea"/>
              </a:rPr>
              <a:t>(3)</a:t>
            </a:r>
            <a:r>
              <a:rPr lang="zh-CN" altLang="en-US" sz="2800" b="1" dirty="0">
                <a:latin typeface="+mn-ea"/>
              </a:rPr>
              <a:t>减慢充盈期：压力开始升高，容积进一步增大</a:t>
            </a:r>
            <a:endParaRPr lang="en-US" altLang="zh-CN" sz="2800" b="1" dirty="0">
              <a:latin typeface="+mn-ea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ea"/>
              </a:rPr>
              <a:t>(4)</a:t>
            </a:r>
            <a:r>
              <a:rPr lang="zh-CN" altLang="en-US" sz="2800" b="1" dirty="0">
                <a:latin typeface="+mn-ea"/>
              </a:rPr>
              <a:t>心房收缩期：房内压升高，血液顺压力差流入心室，进一步充盈心室</a:t>
            </a:r>
            <a:r>
              <a:rPr lang="en-US" altLang="zh-CN" sz="2800" b="1" dirty="0">
                <a:latin typeface="+mn-ea"/>
              </a:rPr>
              <a:t>,</a:t>
            </a:r>
            <a:r>
              <a:rPr lang="zh-CN" altLang="en-US" sz="2800" b="1" dirty="0">
                <a:latin typeface="+mn-ea"/>
              </a:rPr>
              <a:t>可使心室充盈量增加</a:t>
            </a:r>
            <a:r>
              <a:rPr lang="en-US" altLang="zh-CN" sz="2800" b="1" dirty="0">
                <a:latin typeface="+mn-ea"/>
              </a:rPr>
              <a:t>10-30% </a:t>
            </a:r>
            <a:r>
              <a:rPr lang="zh-CN" altLang="en-US" sz="2800" b="1" dirty="0">
                <a:latin typeface="+mn-ea"/>
              </a:rPr>
              <a:t>。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898440" y="246282"/>
            <a:ext cx="9753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dirty="0">
                <a:latin typeface="+mn-ea"/>
                <a:ea typeface="+mn-ea"/>
              </a:rPr>
              <a:t>2.</a:t>
            </a:r>
            <a:r>
              <a:rPr lang="zh-CN" altLang="en-US" sz="3600" b="1" dirty="0">
                <a:latin typeface="+mn-ea"/>
                <a:ea typeface="+mn-ea"/>
              </a:rPr>
              <a:t>心室舒张期与充盈</a:t>
            </a:r>
          </a:p>
        </p:txBody>
      </p:sp>
      <p:pic>
        <p:nvPicPr>
          <p:cNvPr id="27652" name="Picture 4" descr="5-isovolrelhe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819" y="4706937"/>
            <a:ext cx="253788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6-rapventfillhe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070" y="4729162"/>
            <a:ext cx="247226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7-redventfillhear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5286" y="4506762"/>
            <a:ext cx="2438400" cy="23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atrialheart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1124" y="4476466"/>
            <a:ext cx="2190748" cy="238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兴奋在心脏中传导时，传导速度最慢的部位是：</a:t>
            </a:r>
          </a:p>
          <a:p>
            <a:r>
              <a:rPr lang="zh-CN" altLang="en-US"/>
              <a:t>A．心房 </a:t>
            </a:r>
          </a:p>
          <a:p>
            <a:r>
              <a:rPr lang="zh-CN" altLang="en-US"/>
              <a:t>B．房室交界 </a:t>
            </a:r>
          </a:p>
          <a:p>
            <a:r>
              <a:rPr lang="zh-CN" altLang="en-US"/>
              <a:t>C．左、右束支 </a:t>
            </a:r>
          </a:p>
          <a:p>
            <a:r>
              <a:rPr lang="zh-CN" altLang="en-US"/>
              <a:t>D．浦肯野纤维 </a:t>
            </a:r>
          </a:p>
          <a:p>
            <a:r>
              <a:rPr lang="zh-CN" altLang="en-US"/>
              <a:t>E．心室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房室延搁的生理意义是： </a:t>
            </a:r>
          </a:p>
          <a:p>
            <a:r>
              <a:rPr lang="zh-CN" altLang="en-US"/>
              <a:t>A．使心室肌动作电位幅度增加 </a:t>
            </a:r>
          </a:p>
          <a:p>
            <a:r>
              <a:rPr lang="zh-CN" altLang="en-US"/>
              <a:t>B．使心肌有效不应期延长 </a:t>
            </a:r>
          </a:p>
          <a:p>
            <a:r>
              <a:rPr lang="zh-CN" altLang="en-US"/>
              <a:t>C．使心室肌不会产生完全强直收缩 </a:t>
            </a:r>
          </a:p>
          <a:p>
            <a:r>
              <a:rPr lang="zh-CN" altLang="en-US"/>
              <a:t>D．增强心室肌收缩能力 </a:t>
            </a:r>
          </a:p>
          <a:p>
            <a:r>
              <a:rPr lang="zh-CN" altLang="en-US"/>
              <a:t>E．使心房和心室不会同时收缩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91</a:t>
            </a:fld>
            <a:endParaRPr lang="zh-CN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心室肌的有效不应期较长，一直持续到： </a:t>
            </a:r>
          </a:p>
          <a:p>
            <a:r>
              <a:rPr lang="zh-CN" altLang="en-US"/>
              <a:t>A.收缩早期结束 </a:t>
            </a:r>
          </a:p>
          <a:p>
            <a:r>
              <a:rPr lang="zh-CN" altLang="en-US"/>
              <a:t>B.收缩期末 </a:t>
            </a:r>
          </a:p>
          <a:p>
            <a:r>
              <a:rPr lang="zh-CN" altLang="en-US"/>
              <a:t>C.舒张早期结束 </a:t>
            </a:r>
          </a:p>
          <a:p>
            <a:r>
              <a:rPr lang="zh-CN" altLang="en-US"/>
              <a:t>D.舒张中期末 </a:t>
            </a:r>
          </a:p>
          <a:p>
            <a:r>
              <a:rPr lang="zh-CN" altLang="en-US"/>
              <a:t>E.舒张期结束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92</a:t>
            </a:fld>
            <a:endParaRPr lang="zh-CN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zh-CN" altLang="en-US"/>
              <a:t>室性期前收缩之后出现代偿间期的原因是：</a:t>
            </a:r>
          </a:p>
          <a:p>
            <a:r>
              <a:rPr lang="zh-CN" altLang="en-US"/>
              <a:t>A．窦房结的节律性兴奋延迟发放 </a:t>
            </a:r>
          </a:p>
          <a:p>
            <a:r>
              <a:rPr lang="zh-CN" altLang="en-US"/>
              <a:t>B．窦房结的节律性兴奋少发放一次 </a:t>
            </a:r>
          </a:p>
          <a:p>
            <a:r>
              <a:rPr lang="zh-CN" altLang="en-US"/>
              <a:t>C. 窦房结的节律性兴奋传出速度大大减慢 </a:t>
            </a:r>
          </a:p>
          <a:p>
            <a:r>
              <a:rPr lang="zh-CN" altLang="en-US"/>
              <a:t>D．室性期前收缩的有效不应期特别长 </a:t>
            </a:r>
          </a:p>
          <a:p>
            <a:r>
              <a:rPr lang="zh-CN" altLang="en-US"/>
              <a:t>E．窦房结的一次节律性兴奋落在室性期前收缩的有效不应期内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93</a:t>
            </a:fld>
            <a:endParaRPr lang="zh-CN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心肌不产生强直收缩的原因是：</a:t>
            </a:r>
          </a:p>
          <a:p>
            <a:r>
              <a:rPr lang="zh-CN" altLang="en-US"/>
              <a:t>A．心脏是功能上的合胞体 </a:t>
            </a:r>
          </a:p>
          <a:p>
            <a:r>
              <a:rPr lang="zh-CN" altLang="en-US"/>
              <a:t>B．心肌肌浆网不发达，Ca2＋贮存少 </a:t>
            </a:r>
          </a:p>
          <a:p>
            <a:r>
              <a:rPr lang="zh-CN" altLang="en-US"/>
              <a:t>C．心肌有自律性，会自动节律性收缩 </a:t>
            </a:r>
          </a:p>
          <a:p>
            <a:r>
              <a:rPr lang="zh-CN" altLang="en-US"/>
              <a:t>D．心肌呈“全或无”收缩 </a:t>
            </a:r>
          </a:p>
          <a:p>
            <a:r>
              <a:rPr lang="zh-CN" altLang="en-US"/>
              <a:t>E．心肌的有效不应期长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94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28</TotalTime>
  <Words>6266</Words>
  <Application>Microsoft Office PowerPoint</Application>
  <PresentationFormat>宽屏</PresentationFormat>
  <Paragraphs>824</Paragraphs>
  <Slides>94</Slides>
  <Notes>44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105" baseType="lpstr">
      <vt:lpstr>华文细黑</vt:lpstr>
      <vt:lpstr>华文中宋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主题5</vt:lpstr>
      <vt:lpstr>第四章    血液循环</vt:lpstr>
      <vt:lpstr> 血液循环</vt:lpstr>
      <vt:lpstr>一、心脏的泵血过程及机制</vt:lpstr>
      <vt:lpstr>PowerPoint 演示文稿</vt:lpstr>
      <vt:lpstr>3.房室活动顺序和时间关系</vt:lpstr>
      <vt:lpstr>PowerPoint 演示文稿</vt:lpstr>
      <vt:lpstr>PowerPoint 演示文稿</vt:lpstr>
      <vt:lpstr>PowerPoint 演示文稿</vt:lpstr>
      <vt:lpstr>2.心室舒张期与充盈</vt:lpstr>
      <vt:lpstr>心动周期的分期（压力-瓣膜-血流-心室容积）</vt:lpstr>
      <vt:lpstr>二、心脏泵血功能的评价</vt:lpstr>
      <vt:lpstr>PowerPoint 演示文稿</vt:lpstr>
      <vt:lpstr>PowerPoint 演示文稿</vt:lpstr>
      <vt:lpstr>PowerPoint 演示文稿</vt:lpstr>
      <vt:lpstr>三、影响心输出量的因素</vt:lpstr>
      <vt:lpstr>PowerPoint 演示文稿</vt:lpstr>
      <vt:lpstr>PowerPoint 演示文稿</vt:lpstr>
      <vt:lpstr>2.后负荷：</vt:lpstr>
      <vt:lpstr>PowerPoint 演示文稿</vt:lpstr>
      <vt:lpstr>PowerPoint 演示文稿</vt:lpstr>
      <vt:lpstr>PowerPoint 演示文稿</vt:lpstr>
      <vt:lpstr>影响心率的因素</vt:lpstr>
      <vt:lpstr>四、心脏泵功能的贮备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学习目标</vt:lpstr>
      <vt:lpstr>心肌细胞的分类</vt:lpstr>
      <vt:lpstr>PowerPoint 演示文稿</vt:lpstr>
      <vt:lpstr>（一）工作细胞的跨膜电位及其形成机制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心室肌细胞和窦房结细胞的RP、AP产生机制比较</vt:lpstr>
      <vt:lpstr>三、心肌细胞的生理特性</vt:lpstr>
      <vt:lpstr>PowerPoint 演示文稿</vt:lpstr>
      <vt:lpstr>PowerPoint 演示文稿</vt:lpstr>
      <vt:lpstr>心脏的正常起搏点</vt:lpstr>
      <vt:lpstr>PowerPoint 演示文稿</vt:lpstr>
      <vt:lpstr>PowerPoint 演示文稿</vt:lpstr>
      <vt:lpstr>（二）兴奋性</vt:lpstr>
      <vt:lpstr>PowerPoint 演示文稿</vt:lpstr>
      <vt:lpstr>PowerPoint 演示文稿</vt:lpstr>
      <vt:lpstr>PowerPoint 演示文稿</vt:lpstr>
      <vt:lpstr>兴奋性的周期性变化的特点与意义</vt:lpstr>
      <vt:lpstr>PowerPoint 演示文稿</vt:lpstr>
      <vt:lpstr>期前收缩与代偿间歇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（四）收缩性</vt:lpstr>
      <vt:lpstr>PowerPoint 演示文稿</vt:lpstr>
      <vt:lpstr>四、心音</vt:lpstr>
      <vt:lpstr>第一心音和第二心音</vt:lpstr>
      <vt:lpstr>三、体表心电图</vt:lpstr>
      <vt:lpstr>PowerPoint 演示文稿</vt:lpstr>
      <vt:lpstr>PowerPoint 演示文稿</vt:lpstr>
      <vt:lpstr>常有的导联</vt:lpstr>
      <vt:lpstr>PowerPoint 演示文稿</vt:lpstr>
      <vt:lpstr>PowerPoint 演示文稿</vt:lpstr>
      <vt:lpstr>PowerPoint 演示文稿</vt:lpstr>
      <vt:lpstr>PowerPoint 演示文稿</vt:lpstr>
      <vt:lpstr>心电图与心肌细胞生物电的比较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覃 小翠</cp:lastModifiedBy>
  <cp:revision>138</cp:revision>
  <cp:lastPrinted>2017-11-22T16:00:00Z</cp:lastPrinted>
  <dcterms:created xsi:type="dcterms:W3CDTF">2017-11-22T16:00:00Z</dcterms:created>
  <dcterms:modified xsi:type="dcterms:W3CDTF">2022-12-17T15:23:40Z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2052-11.1.0.9513</vt:lpwstr>
  </property>
</Properties>
</file>