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1"/>
  </p:notesMasterIdLst>
  <p:sldIdLst>
    <p:sldId id="421" r:id="rId2"/>
    <p:sldId id="915" r:id="rId3"/>
    <p:sldId id="916" r:id="rId4"/>
    <p:sldId id="917" r:id="rId5"/>
    <p:sldId id="918" r:id="rId6"/>
    <p:sldId id="919" r:id="rId7"/>
    <p:sldId id="920" r:id="rId8"/>
    <p:sldId id="921" r:id="rId9"/>
    <p:sldId id="922" r:id="rId10"/>
    <p:sldId id="422" r:id="rId11"/>
    <p:sldId id="423" r:id="rId12"/>
    <p:sldId id="425" r:id="rId13"/>
    <p:sldId id="426" r:id="rId14"/>
    <p:sldId id="427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77" r:id="rId23"/>
    <p:sldId id="438" r:id="rId24"/>
    <p:sldId id="439" r:id="rId25"/>
    <p:sldId id="440" r:id="rId26"/>
    <p:sldId id="441" r:id="rId27"/>
    <p:sldId id="442" r:id="rId28"/>
    <p:sldId id="444" r:id="rId29"/>
    <p:sldId id="443" r:id="rId30"/>
    <p:sldId id="445" r:id="rId31"/>
    <p:sldId id="446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466" r:id="rId48"/>
    <p:sldId id="463" r:id="rId49"/>
    <p:sldId id="923" r:id="rId50"/>
    <p:sldId id="924" r:id="rId51"/>
    <p:sldId id="925" r:id="rId52"/>
    <p:sldId id="926" r:id="rId53"/>
    <p:sldId id="927" r:id="rId54"/>
    <p:sldId id="928" r:id="rId55"/>
    <p:sldId id="929" r:id="rId56"/>
    <p:sldId id="930" r:id="rId57"/>
    <p:sldId id="931" r:id="rId58"/>
    <p:sldId id="932" r:id="rId59"/>
    <p:sldId id="273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2B7"/>
    <a:srgbClr val="57AEE1"/>
    <a:srgbClr val="90AEDA"/>
    <a:srgbClr val="75C400"/>
    <a:srgbClr val="2CCDFF"/>
    <a:srgbClr val="FFFFFF"/>
    <a:srgbClr val="00C3FF"/>
    <a:srgbClr val="A5F499"/>
    <a:srgbClr val="FFD979"/>
    <a:srgbClr val="99D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72913" autoAdjust="0"/>
  </p:normalViewPr>
  <p:slideViewPr>
    <p:cSldViewPr snapToGrid="0">
      <p:cViewPr varScale="1">
        <p:scale>
          <a:sx n="57" d="100"/>
          <a:sy n="57" d="100"/>
        </p:scale>
        <p:origin x="1618" y="53"/>
      </p:cViewPr>
      <p:guideLst>
        <p:guide orient="horz" pos="2201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/>
              <a:t>在</a:t>
            </a:r>
            <a:r>
              <a:rPr lang="zh-CN" altLang="en-US" sz="1200">
                <a:solidFill>
                  <a:srgbClr val="FF0000"/>
                </a:solidFill>
              </a:rPr>
              <a:t>躯体神经</a:t>
            </a:r>
            <a:r>
              <a:rPr lang="zh-CN" altLang="en-US" sz="1200"/>
              <a:t>和</a:t>
            </a:r>
            <a:r>
              <a:rPr lang="zh-CN" altLang="en-US" sz="1200">
                <a:solidFill>
                  <a:srgbClr val="FF0000"/>
                </a:solidFill>
              </a:rPr>
              <a:t>内脏神经</a:t>
            </a:r>
            <a:r>
              <a:rPr lang="zh-CN" altLang="en-US" sz="1200"/>
              <a:t>（脑神经和脊神经），都含有传出神经</a:t>
            </a:r>
            <a:r>
              <a:rPr lang="zh-CN" altLang="en-US" sz="1200">
                <a:solidFill>
                  <a:srgbClr val="FF0000"/>
                </a:solidFill>
              </a:rPr>
              <a:t>（运动神经）</a:t>
            </a:r>
            <a:r>
              <a:rPr lang="zh-CN" altLang="en-US" sz="1200"/>
              <a:t>：</a:t>
            </a:r>
            <a:r>
              <a:rPr lang="zh-CN" altLang="en-US" sz="1200" b="1"/>
              <a:t>躯体神经</a:t>
            </a:r>
            <a:r>
              <a:rPr lang="zh-CN" altLang="en-US" sz="1200"/>
              <a:t>纤维的传出神经是支配</a:t>
            </a:r>
            <a:r>
              <a:rPr lang="zh-CN" altLang="en-US" sz="1200">
                <a:solidFill>
                  <a:srgbClr val="FF0000"/>
                </a:solidFill>
              </a:rPr>
              <a:t>骨骼肌</a:t>
            </a:r>
            <a:r>
              <a:rPr lang="zh-CN" altLang="en-US" sz="1200"/>
              <a:t>的躯体运动神经；</a:t>
            </a:r>
            <a:r>
              <a:rPr lang="zh-CN" altLang="en-US" sz="1200" b="1"/>
              <a:t>内脏神经</a:t>
            </a:r>
            <a:r>
              <a:rPr lang="zh-CN" altLang="en-US" sz="1200"/>
              <a:t>的传出神经分</a:t>
            </a:r>
            <a:r>
              <a:rPr lang="zh-CN" altLang="en-US" sz="1200" b="1">
                <a:solidFill>
                  <a:srgbClr val="FF0000"/>
                </a:solidFill>
              </a:rPr>
              <a:t>交感神经</a:t>
            </a:r>
            <a:r>
              <a:rPr lang="zh-CN" altLang="en-US" sz="1200"/>
              <a:t>及</a:t>
            </a:r>
            <a:r>
              <a:rPr lang="zh-CN" altLang="en-US" sz="1200" b="1">
                <a:solidFill>
                  <a:srgbClr val="FF0000"/>
                </a:solidFill>
              </a:rPr>
              <a:t>副交感神经</a:t>
            </a:r>
            <a:r>
              <a:rPr lang="zh-CN" altLang="en-US" sz="1200" i="1"/>
              <a:t>：</a:t>
            </a:r>
            <a:r>
              <a:rPr lang="zh-CN" altLang="en-US" sz="1200"/>
              <a:t>主要支配心脏、平滑肌、腺体及眼等效应器官；它们从中枢发出后，经</a:t>
            </a:r>
            <a:r>
              <a:rPr lang="zh-CN" altLang="en-US" sz="1200" b="1">
                <a:solidFill>
                  <a:srgbClr val="FF0000"/>
                </a:solidFill>
              </a:rPr>
              <a:t>神经节</a:t>
            </a:r>
            <a:r>
              <a:rPr lang="zh-CN" altLang="en-US" sz="1200"/>
              <a:t>更换神经元，然后才到达效应器，有</a:t>
            </a:r>
            <a:r>
              <a:rPr lang="zh-CN" altLang="en-US" sz="1200">
                <a:solidFill>
                  <a:srgbClr val="FF0000"/>
                </a:solidFill>
              </a:rPr>
              <a:t>节前纤维和节后纤维之分</a:t>
            </a:r>
            <a:r>
              <a:rPr lang="zh-CN" altLang="en-US" sz="1200"/>
              <a:t>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AD23-8311-4A55-AB85-BC207EE32E5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8D380-1839-45D5-B916-5CEBC086AED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0" y="464820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10636624" y="551329"/>
            <a:ext cx="1555376" cy="6306671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 cstate="print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47650"/>
            <a:ext cx="7924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28448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7200" y="6553200"/>
            <a:ext cx="28448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962EB9-A87B-4C57-A6E3-D447A76C5E2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f0057119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0171980" y="4260656"/>
            <a:ext cx="2020020" cy="2597344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2" cstate="print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230188"/>
            <a:ext cx="11271250" cy="914400"/>
          </a:xfrm>
        </p:spPr>
        <p:txBody>
          <a:bodyPr/>
          <a:lstStyle/>
          <a:p>
            <a:r>
              <a:rPr lang="zh-CN" altLang="en-US" sz="4800" b="1" dirty="0">
                <a:latin typeface="+mn-ea"/>
                <a:ea typeface="+mn-ea"/>
              </a:rPr>
              <a:t>第四节   心血管活动的调节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1" y="1462089"/>
            <a:ext cx="11239500" cy="4086225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意义：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1. 维持血压、血流量的相对稳定</a:t>
            </a:r>
          </a:p>
          <a:p>
            <a:pPr marL="808355" indent="-808355" algn="just" fontAlgn="auto">
              <a:lnSpc>
                <a:spcPct val="15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zh-CN" altLang="en-US" sz="40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2．满足机体各器官在不同状态下的血液需求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11377084" cy="1008063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一、神经调节</a:t>
            </a:r>
          </a:p>
        </p:txBody>
      </p:sp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380999" y="1319214"/>
            <a:ext cx="11334751" cy="2696123"/>
          </a:xfrm>
          <a:prstGeom prst="rect">
            <a:avLst/>
          </a:prstGeom>
          <a:noFill/>
          <a:ln w="12700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心肌和血管平滑肌接受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自主神经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支配。机体对心血管活动的神经调节主要通过各种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心血管反射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实现的</a:t>
            </a:r>
            <a:endParaRPr lang="en-US" altLang="zh-CN" sz="3600" b="1" dirty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 algn="just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07230"/>
            <a:ext cx="5372100" cy="4836395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心脏的神经支配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心交感神经、心迷走神经</a:t>
            </a:r>
          </a:p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162050" y="1"/>
            <a:ext cx="10358437" cy="1028699"/>
          </a:xfrm>
        </p:spPr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一</a:t>
            </a:r>
            <a:r>
              <a:rPr lang="en-US" altLang="zh-CN" dirty="0"/>
              <a:t>)  </a:t>
            </a:r>
            <a:r>
              <a:rPr lang="zh-CN" altLang="en-US" dirty="0"/>
              <a:t>心脏的神经支配</a:t>
            </a:r>
          </a:p>
        </p:txBody>
      </p:sp>
      <p:pic>
        <p:nvPicPr>
          <p:cNvPr id="5" name="Picture 1026" descr="04008"/>
          <p:cNvPicPr>
            <a:picLocks noChangeAspect="1" noChangeArrowheads="1"/>
          </p:cNvPicPr>
          <p:nvPr/>
        </p:nvPicPr>
        <p:blipFill>
          <a:blip r:embed="rId2" cstate="print">
            <a:lum bright="-30000" contrast="66000"/>
          </a:blip>
          <a:srcRect/>
          <a:stretch>
            <a:fillRect/>
          </a:stretch>
        </p:blipFill>
        <p:spPr bwMode="auto">
          <a:xfrm>
            <a:off x="5619750" y="1047750"/>
            <a:ext cx="6242050" cy="5810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8112" y="1214426"/>
            <a:ext cx="10972800" cy="278608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+mn-ea"/>
              </a:rPr>
              <a:t>分布特点及规律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节前神经元： </a:t>
            </a:r>
            <a:r>
              <a:rPr lang="en-US" altLang="zh-CN" sz="2800" b="1" dirty="0">
                <a:latin typeface="+mn-ea"/>
              </a:rPr>
              <a:t>T1~T5</a:t>
            </a:r>
            <a:r>
              <a:rPr lang="zh-CN" altLang="en-US" sz="2800" b="1" dirty="0">
                <a:latin typeface="+mn-ea"/>
              </a:rPr>
              <a:t>脊髓外侧柱    递质──</a:t>
            </a:r>
            <a:r>
              <a:rPr lang="en-US" altLang="zh-CN" sz="2800" b="1" dirty="0" err="1">
                <a:latin typeface="+mn-ea"/>
              </a:rPr>
              <a:t>ACh</a:t>
            </a:r>
            <a:endParaRPr lang="en-US" altLang="zh-CN" sz="2800" b="1" dirty="0"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节后神经元： 交感神经节，递质──</a:t>
            </a:r>
            <a:r>
              <a:rPr lang="en-US" altLang="zh-CN" sz="2800" b="1" dirty="0">
                <a:latin typeface="+mn-ea"/>
              </a:rPr>
              <a:t>NE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节后纤维分布：窦房结、房室交界、房室束、心房肌和心室肌。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 b="1" dirty="0">
              <a:latin typeface="+mn-ea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2800" b="1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412" y="4580395"/>
            <a:ext cx="11049077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左右侧交感神经的支配差异：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+mn-ea"/>
              </a:rPr>
              <a:t>  窦房结：右侧交感神经      功能：心率加快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+mn-ea"/>
              </a:rPr>
              <a:t>  房室交界：左侧交感神经      功能</a:t>
            </a:r>
            <a:r>
              <a:rPr lang="en-US" altLang="zh-CN" sz="2800" b="1" dirty="0">
                <a:latin typeface="+mn-ea"/>
              </a:rPr>
              <a:t>:</a:t>
            </a:r>
            <a:r>
              <a:rPr lang="zh-CN" altLang="en-US" sz="2800" b="1" dirty="0">
                <a:latin typeface="+mn-ea"/>
              </a:rPr>
              <a:t>传导速度加快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143000" y="838200"/>
            <a:ext cx="10434637" cy="60960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+mn-ea"/>
                <a:ea typeface="+mn-ea"/>
              </a:rPr>
              <a:t>1.</a:t>
            </a:r>
            <a:r>
              <a:rPr lang="zh-CN" altLang="en-US" sz="4000" dirty="0">
                <a:latin typeface="+mn-ea"/>
                <a:ea typeface="+mn-ea"/>
              </a:rPr>
              <a:t>心交感神经及其作用</a:t>
            </a:r>
            <a:br>
              <a:rPr lang="zh-CN" altLang="en-US" sz="4000" dirty="0">
                <a:latin typeface="+mn-ea"/>
                <a:ea typeface="+mn-ea"/>
              </a:rPr>
            </a:br>
            <a:endParaRPr lang="zh-CN" altLang="en-US" sz="40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6713" y="1714489"/>
            <a:ext cx="11239500" cy="2308324"/>
          </a:xfrm>
          <a:prstGeom prst="rect">
            <a:avLst/>
          </a:prstGeom>
          <a:noFill/>
          <a:ln w="12700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latin typeface="+mn-ea"/>
              </a:rPr>
              <a:t>节前神经元，节前纤维→</a:t>
            </a:r>
            <a:r>
              <a:rPr lang="en-US" altLang="zh-CN" sz="4000" b="1" dirty="0" err="1">
                <a:latin typeface="+mn-ea"/>
              </a:rPr>
              <a:t>ACh→N</a:t>
            </a:r>
            <a:r>
              <a:rPr lang="zh-CN" altLang="en-US" sz="4000" b="1" dirty="0">
                <a:latin typeface="+mn-ea"/>
              </a:rPr>
              <a:t>受体（节后神经元）→节后纤维→</a:t>
            </a:r>
            <a:r>
              <a:rPr lang="en-US" altLang="zh-CN" sz="4000" b="1" dirty="0" err="1">
                <a:latin typeface="+mn-ea"/>
              </a:rPr>
              <a:t>NE→β</a:t>
            </a:r>
            <a:r>
              <a:rPr lang="zh-CN" altLang="en-US" sz="4000" b="1" dirty="0">
                <a:latin typeface="+mn-ea"/>
              </a:rPr>
              <a:t>受体（心脏）→</a:t>
            </a:r>
            <a:r>
              <a:rPr lang="zh-CN" altLang="en-US" sz="4000" b="1" dirty="0">
                <a:solidFill>
                  <a:srgbClr val="FF0000"/>
                </a:solidFill>
                <a:latin typeface="+mn-ea"/>
              </a:rPr>
              <a:t>正性变力、变时、变传导作用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213099"/>
            <a:ext cx="11582400" cy="3644901"/>
          </a:xfrm>
        </p:spPr>
        <p:txBody>
          <a:bodyPr rtlCol="0">
            <a:noAutofit/>
          </a:bodyPr>
          <a:lstStyle/>
          <a:p>
            <a:pPr marL="274955">
              <a:lnSpc>
                <a:spcPct val="150000"/>
              </a:lnSpc>
              <a:defRPr/>
            </a:pPr>
            <a:br>
              <a:rPr lang="en-US" altLang="zh-CN" sz="36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膜对离子通透性改变</a:t>
            </a:r>
            <a:b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⑴ 使自律细胞4期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If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增加，自律性增加（正性变时效应）</a:t>
            </a:r>
            <a:b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⑵ 慢反应细胞：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Ca</a:t>
            </a:r>
            <a:r>
              <a:rPr lang="en-US" altLang="zh-CN" sz="3600" b="1" baseline="300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2+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内流增加→动作电位上升速度和幅度增加→传导速度加快（正性变传导效应</a:t>
            </a:r>
            <a:r>
              <a:rPr lang="zh-CN" altLang="en-US" sz="3600" b="1" dirty="0"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br>
              <a:rPr lang="en-US" altLang="zh-CN" sz="3600" b="1" dirty="0">
                <a:latin typeface="+mn-ea"/>
                <a:ea typeface="+mn-ea"/>
                <a:cs typeface="Times New Roman" panose="02020603050405020304" pitchFamily="18" charset="0"/>
              </a:rPr>
            </a:b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3) </a:t>
            </a: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增加细胞内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Ca2+</a:t>
            </a: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浓度→心肌收缩能力增加（正性变力效应）</a:t>
            </a:r>
            <a:br>
              <a:rPr kumimoji="1" lang="zh-CN" altLang="en-US" sz="3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3600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1990" y="329684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产生作用的离子机制：</a:t>
            </a:r>
            <a:endParaRPr lang="zh-CN" altLang="en-US" sz="3600" dirty="0">
              <a:latin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矩形 4"/>
          <p:cNvSpPr>
            <a:spLocks noChangeArrowheads="1"/>
          </p:cNvSpPr>
          <p:nvPr/>
        </p:nvSpPr>
        <p:spPr bwMode="auto">
          <a:xfrm>
            <a:off x="1206500" y="320676"/>
            <a:ext cx="521809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心迷走神经及其作用：</a:t>
            </a:r>
            <a:endParaRPr lang="zh-CN" altLang="en-US" sz="36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026"/>
          <p:cNvSpPr>
            <a:spLocks noChangeArrowheads="1"/>
          </p:cNvSpPr>
          <p:nvPr/>
        </p:nvSpPr>
        <p:spPr bwMode="auto">
          <a:xfrm>
            <a:off x="469901" y="1341439"/>
            <a:ext cx="11239500" cy="4426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lvl="2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节前神经元位于延髓迷走神经背核及疑核,节后纤维分布：窦房结、房室交界、心房肌、房室束及其分支</a:t>
            </a:r>
          </a:p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节前神经元→节前纤维→</a:t>
            </a:r>
            <a:r>
              <a:rPr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ACh→N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受体(节后神经元)→节后纤维→ 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Ach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 →M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受体 (心脏)→负性变力、变时、变传导作用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矩形 4"/>
          <p:cNvSpPr>
            <a:spLocks noChangeArrowheads="1"/>
          </p:cNvSpPr>
          <p:nvPr/>
        </p:nvSpPr>
        <p:spPr bwMode="auto">
          <a:xfrm>
            <a:off x="1149351" y="347663"/>
            <a:ext cx="574388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迷走神经和乙酰胆碱的作用</a:t>
            </a:r>
            <a:endParaRPr lang="zh-CN" altLang="en-US" sz="36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026"/>
          <p:cNvSpPr>
            <a:spLocks noChangeArrowheads="1"/>
          </p:cNvSpPr>
          <p:nvPr/>
        </p:nvSpPr>
        <p:spPr bwMode="auto">
          <a:xfrm>
            <a:off x="476211" y="1785926"/>
            <a:ext cx="11239500" cy="41494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心迷走神经→乙酰胆碱→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M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受体→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K+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通道通透性增加→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K+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外流增加，导致：⑴  静息电位绝对值增大，兴奋性下降。⑵ 窦房结细胞复极过程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K+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外流增加→最大复极电位增加→自律性下降，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期</a:t>
            </a: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K+</a:t>
            </a:r>
            <a:r>
              <a:rPr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外流增加→自动去极速度减慢→自律性下降（负性变时效应）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ChangeArrowheads="1"/>
          </p:cNvSpPr>
          <p:nvPr/>
        </p:nvSpPr>
        <p:spPr bwMode="auto">
          <a:xfrm>
            <a:off x="450851" y="1220789"/>
            <a:ext cx="11239500" cy="4426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2" indent="-549275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⑶ 复极2期过程加速，动作电位时程缩短。此外， </a:t>
            </a:r>
            <a:r>
              <a:rPr kumimoji="1" lang="en-US" altLang="zh-CN" sz="3600" b="1" dirty="0" err="1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ACh</a:t>
            </a:r>
            <a:r>
              <a:rPr kumimoji="1"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还可直接抑制</a:t>
            </a:r>
            <a:r>
              <a:rPr kumimoji="1"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Ca</a:t>
            </a:r>
            <a:r>
              <a:rPr kumimoji="1" lang="en-US" altLang="zh-CN" sz="3600" b="1" baseline="30000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2+</a:t>
            </a:r>
            <a:r>
              <a:rPr kumimoji="1"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通道，都使</a:t>
            </a:r>
            <a:r>
              <a:rPr kumimoji="1"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Ca</a:t>
            </a:r>
            <a:r>
              <a:rPr kumimoji="1" lang="en-US" altLang="zh-CN" sz="3600" b="1" baseline="30000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2+</a:t>
            </a:r>
            <a:r>
              <a:rPr kumimoji="1"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内流减少， 心房收缩功能下降（负性变力效应）</a:t>
            </a:r>
          </a:p>
          <a:p>
            <a:pPr lvl="2" indent="-64008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⑷ 房室交界细胞动作电位幅度变小，兴奋传导速度减慢（负性变传导效应）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945" name="Group 49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0" y="44450"/>
          <a:ext cx="12192000" cy="6904358"/>
        </p:xfrm>
        <a:graphic>
          <a:graphicData uri="http://schemas.openxmlformats.org/drawingml/2006/table">
            <a:tbl>
              <a:tblPr/>
              <a:tblGrid>
                <a:gridCol w="50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2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723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神经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比较项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r"/>
                          <a:tab pos="2636520" algn="ctr"/>
                          <a:tab pos="5273675" algn="r"/>
                        </a:tabLst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心交感神经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2395" algn="l"/>
                          <a:tab pos="179070" algn="l"/>
                        </a:tabLst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心迷走神经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分  布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整个心脏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2395" algn="l"/>
                          <a:tab pos="179070" algn="l"/>
                        </a:tabLst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心房肌、心室肌、冠状动脉（少量）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末梢释放递质</a:t>
                      </a:r>
                    </a:p>
                  </a:txBody>
                  <a:tcPr marL="121920" marR="12192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去甲肾上腺素（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2395" algn="l"/>
                          <a:tab pos="179070" algn="l"/>
                        </a:tabLst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乙酰胆碱（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Ach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  体</a:t>
                      </a:r>
                    </a:p>
                  </a:txBody>
                  <a:tcPr marL="121920" marR="12192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受体为主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2395" algn="l"/>
                          <a:tab pos="179070" algn="l"/>
                        </a:tabLst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受体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阻断剂</a:t>
                      </a:r>
                    </a:p>
                  </a:txBody>
                  <a:tcPr marL="121920" marR="12192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阻断剂：普萘</a:t>
                      </a:r>
                      <a:r>
                        <a:rPr lang="zh-CN" altLang="en-US" sz="2000" b="1">
                          <a:ln>
                            <a:noFill/>
                          </a:ln>
                          <a:effectLst/>
                          <a:latin typeface="+mn-ea"/>
                          <a:cs typeface="Times New Roman" panose="02020603050405020304" pitchFamily="18" charset="0"/>
                          <a:sym typeface="+mn-ea"/>
                        </a:rPr>
                        <a:t>洛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尔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心得安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2395" algn="l"/>
                          <a:tab pos="179070" algn="l"/>
                        </a:tabLst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阻断剂：阿托品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025">
                <a:tc row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生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理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作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用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变兴奋作用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（兴奋性）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正性变兴奋：静息电位变小，阈电位下移；快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通道激活率↑；激活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通道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2195" algn="l"/>
                          <a:tab pos="1118870" algn="l"/>
                        </a:tabLst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负性变兴奋：膜电位增大，静息电位与阈电位距离加大，兴奋性↓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93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变时作用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（自律性）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正性变时：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If↑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，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4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期自动除极速度↑，使复极相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K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+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外流↑，不应期缩短，加速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0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期离子通道复活，心率↑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2395" algn="l"/>
                          <a:tab pos="179070" algn="l"/>
                        </a:tabLst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负性变时：最大复极电位↑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慢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期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外流↑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,IK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衰减↓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,4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期自动除极速度↓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自律性↓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2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变传导作用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（传导性）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正性变传导：慢反应细胞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期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内流↑，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期去极速度与幅度↑，传导速度↑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2395" algn="l"/>
                          <a:tab pos="137795" algn="l"/>
                          <a:tab pos="179070" algn="l"/>
                        </a:tabLst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负性变传导：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Ach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直接抑制窦房结，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期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内流↓，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期去极速度与幅度↓，传导↓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93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变力作用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（收缩性）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2395" algn="l"/>
                        </a:tabLst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正性变力：提高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Ca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2+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通道开放概率，胞内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Ca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2+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↑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；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ATP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合成↑；传导↑，收缩同步平台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Ca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2+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华文细黑" panose="02010600040101010101" pitchFamily="2" charset="-122"/>
                        </a:rPr>
                        <a:t>内流↑；心肌收缩能力↑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52095" algn="l"/>
                          <a:tab pos="452120" algn="l"/>
                        </a:tabLst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负性变力：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期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外流↑→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期复极加速→平台期缩短→平台期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内流↓；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Ach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直接抑制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通道，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内流↓，心肌收缩力↓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4684" y="252414"/>
            <a:ext cx="10363200" cy="885825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（二）血管的神经支配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83" y="1476376"/>
            <a:ext cx="11952817" cy="3948113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除毛细血管外，多数血管平滑肌受自主神经支配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（1）缩血管纤维（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Vasoconstrictor fiber）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（2）舒血管神经纤维（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vasodilator fiber）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下列关于中心静脉压的叙述，哪一项是错误的？ </a:t>
            </a:r>
          </a:p>
          <a:p>
            <a:r>
              <a:rPr lang="zh-CN" altLang="en-US"/>
              <a:t>A．是指胸腔大静脉和右心房的血压 </a:t>
            </a:r>
          </a:p>
          <a:p>
            <a:r>
              <a:rPr lang="zh-CN" altLang="en-US"/>
              <a:t>B．是反映心血管机能状态的一个指标 </a:t>
            </a:r>
          </a:p>
          <a:p>
            <a:r>
              <a:rPr lang="zh-CN" altLang="en-US"/>
              <a:t>C．其正常变动范围为0.4~1.2kPa（4~12cmH2O） </a:t>
            </a:r>
          </a:p>
          <a:p>
            <a:r>
              <a:rPr lang="zh-CN" altLang="en-US"/>
              <a:t>D．心脏射血能力减弱时，中心静脉压较低 </a:t>
            </a:r>
          </a:p>
          <a:p>
            <a:r>
              <a:rPr lang="zh-CN" altLang="en-US"/>
              <a:t>E．外周静脉广泛收缩时中心静脉压升高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438151"/>
            <a:ext cx="11468100" cy="131444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  <a:t>缩血管纤维（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皆为交感神经纤维。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NA→α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&gt;β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受体）</a:t>
            </a:r>
            <a:br>
              <a:rPr lang="zh-CN" altLang="zh-CN" b="1" dirty="0">
                <a:solidFill>
                  <a:srgbClr val="FF0000"/>
                </a:solidFill>
                <a:latin typeface="+mj-ea"/>
                <a:cs typeface="Times New Roman" panose="02020603050405020304" pitchFamily="18" charset="0"/>
              </a:rPr>
            </a:br>
            <a:endParaRPr lang="zh-CN" altLang="en-US" b="1" dirty="0">
              <a:solidFill>
                <a:srgbClr val="FF0000"/>
              </a:solidFill>
              <a:latin typeface="+mj-ea"/>
              <a:cs typeface="Times New Roman" panose="02020603050405020304" pitchFamily="18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443039"/>
            <a:ext cx="11931650" cy="4537075"/>
          </a:xfrm>
        </p:spPr>
        <p:txBody>
          <a:bodyPr rtlCol="0">
            <a:noAutofit/>
          </a:bodyPr>
          <a:lstStyle/>
          <a:p>
            <a:pPr indent="45593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533650" algn="l"/>
              </a:tabLst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主要分布在交感神经节后纤维，释放去甲肾上腺素（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NA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）</a:t>
            </a:r>
          </a:p>
          <a:p>
            <a:pPr indent="45593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533650" algn="l"/>
              </a:tabLst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NA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与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α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受体结合产生缩血管（占优）作用</a:t>
            </a:r>
          </a:p>
          <a:p>
            <a:pPr indent="45593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533650" algn="l"/>
              </a:tabLst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NA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与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β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受体结合产生舒血管作用</a:t>
            </a:r>
          </a:p>
          <a:p>
            <a:pPr indent="45593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533650" algn="l"/>
              </a:tabLst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密度分布特点：皮肤＞骨骼肌或内脏＞冠状或脑；动脉＞静脉</a:t>
            </a:r>
          </a:p>
          <a:p>
            <a:pPr indent="45593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533650" algn="l"/>
              </a:tabLst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交感缩血管紧张性：在安静时，交感缩血管纤维持续发放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1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～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3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次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/</a:t>
            </a: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秒的低频冲动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109663"/>
            <a:ext cx="11677650" cy="2487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55930" algn="just">
              <a:lnSpc>
                <a:spcPct val="150000"/>
              </a:lnSpc>
              <a:tabLst>
                <a:tab pos="2533650" algn="l"/>
              </a:tabLst>
            </a:pP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）交感舒血管纤维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：支配骨骼肌微动脉的胆碱能纤维（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M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受体）。存在于某些动物骨骼肌的微动脉</a:t>
            </a:r>
          </a:p>
          <a:p>
            <a:pPr indent="455930" algn="just">
              <a:lnSpc>
                <a:spcPct val="150000"/>
              </a:lnSpc>
              <a:tabLst>
                <a:tab pos="2533650" algn="l"/>
              </a:tabLst>
            </a:pPr>
            <a:endParaRPr lang="zh-CN" altLang="en-US" sz="3600" b="1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5850" y="244834"/>
            <a:ext cx="4991100" cy="70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5930">
              <a:lnSpc>
                <a:spcPct val="120000"/>
              </a:lnSpc>
              <a:tabLst>
                <a:tab pos="2533650" algn="l"/>
              </a:tabLst>
            </a:pPr>
            <a:r>
              <a:rPr lang="en-US" altLang="zh-CN" sz="3600" b="1" dirty="0"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舒血管纤维</a:t>
            </a:r>
          </a:p>
        </p:txBody>
      </p:sp>
      <p:sp>
        <p:nvSpPr>
          <p:cNvPr id="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3119421"/>
            <a:ext cx="10248900" cy="3148029"/>
          </a:xfrm>
        </p:spPr>
        <p:txBody>
          <a:bodyPr/>
          <a:lstStyle/>
          <a:p>
            <a:pPr lvl="2" eaLnBrk="1" hangingPunct="1">
              <a:lnSpc>
                <a:spcPct val="110000"/>
              </a:lnSpc>
              <a:defRPr/>
            </a:pPr>
            <a:r>
              <a:rPr lang="zh-CN" altLang="en-US" sz="3200" b="1" dirty="0">
                <a:latin typeface="+mn-ea"/>
              </a:rPr>
              <a:t>节后纤维末梢释放递质──乙酰胆碱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zh-CN" altLang="en-US" sz="3200" b="1" dirty="0">
                <a:latin typeface="+mn-ea"/>
              </a:rPr>
              <a:t>血管平滑肌上的受体──</a:t>
            </a:r>
            <a:r>
              <a:rPr lang="en-US" altLang="zh-CN" sz="3200" b="1" dirty="0">
                <a:latin typeface="+mn-ea"/>
              </a:rPr>
              <a:t>M</a:t>
            </a:r>
            <a:r>
              <a:rPr lang="zh-CN" altLang="en-US" sz="3200" b="1" dirty="0">
                <a:latin typeface="+mn-ea"/>
              </a:rPr>
              <a:t>－型胆碱 能受体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zh-CN" altLang="en-US" sz="3200" b="1" dirty="0">
                <a:latin typeface="+mn-ea"/>
              </a:rPr>
              <a:t>效应──引起血管舒张</a:t>
            </a:r>
          </a:p>
          <a:p>
            <a:pPr lvl="2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200" b="1" dirty="0">
                <a:latin typeface="+mn-ea"/>
              </a:rPr>
              <a:t>平时无紧张性发放，只在激动和防御 反应时才发放冲动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CN" b="1" dirty="0">
              <a:latin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79424" y="1116730"/>
            <a:ext cx="10850563" cy="165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5930">
              <a:lnSpc>
                <a:spcPct val="150000"/>
              </a:lnSpc>
              <a:buNone/>
              <a:tabLst>
                <a:tab pos="2533650" algn="l"/>
              </a:tabLst>
            </a:pP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） 副交感舒血管纤维：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支配脑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唾液腺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胃肠道肠腺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外生殖器等副交感节后胆碱能纤维（</a:t>
            </a:r>
            <a:r>
              <a:rPr lang="en-US" altLang="zh-CN" sz="3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M</a:t>
            </a:r>
            <a:r>
              <a:rPr lang="zh-CN" altLang="en-US" sz="36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受体）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441324" y="3459881"/>
            <a:ext cx="10850563" cy="292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3765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节后纤维末梢释放递质──乙酰胆碱</a:t>
            </a:r>
          </a:p>
          <a:p>
            <a:pPr marL="1143000" marR="0" lvl="2" indent="-228600" algn="l" defTabSz="913765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血管平滑肌上的受体──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M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－型胆碱能受体</a:t>
            </a:r>
          </a:p>
          <a:p>
            <a:pPr marL="1143000" marR="0" lvl="2" indent="-228600" algn="l" defTabSz="913765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效应──引起血管舒张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1143000" marR="0" lvl="2" indent="-228600" algn="l" defTabSz="913765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主要对组织器官的局部血流起调节作用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7917" y="293688"/>
            <a:ext cx="11887200" cy="1192212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+mn-ea"/>
                <a:ea typeface="+mn-ea"/>
                <a:cs typeface="Times New Roman" panose="02020603050405020304" pitchFamily="18" charset="0"/>
              </a:rPr>
              <a:t>（三）心血管中枢</a:t>
            </a:r>
            <a:br>
              <a:rPr lang="en-US" altLang="zh-CN" sz="4000" b="1" dirty="0">
                <a:latin typeface="+mn-ea"/>
                <a:ea typeface="+mn-ea"/>
                <a:cs typeface="Times New Roman" panose="02020603050405020304" pitchFamily="18" charset="0"/>
              </a:rPr>
            </a:br>
            <a:endParaRPr lang="en-US" altLang="zh-CN" sz="4000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2994" name="Text Box 4"/>
          <p:cNvSpPr txBox="1">
            <a:spLocks noChangeArrowheads="1"/>
          </p:cNvSpPr>
          <p:nvPr/>
        </p:nvSpPr>
        <p:spPr bwMode="auto">
          <a:xfrm>
            <a:off x="510117" y="1487489"/>
            <a:ext cx="10871200" cy="2360774"/>
          </a:xfrm>
          <a:prstGeom prst="rect">
            <a:avLst/>
          </a:prstGeom>
          <a:noFill/>
          <a:ln w="12700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zh-CN" altLang="en-US" sz="4000" b="1" dirty="0">
                <a:latin typeface="+mn-ea"/>
                <a:cs typeface="Times New Roman" panose="02020603050405020304" pitchFamily="18" charset="0"/>
              </a:rPr>
              <a:t>指控制心血管活动的有关神经元集中的部位，分布在从脊髓到大脑的各级水平</a:t>
            </a:r>
            <a:r>
              <a:rPr lang="zh-CN" altLang="en-US" sz="4000" dirty="0">
                <a:latin typeface="+mn-ea"/>
                <a:cs typeface="Times New Roman" panose="02020603050405020304" pitchFamily="18" charset="0"/>
              </a:rPr>
              <a:t>。</a:t>
            </a:r>
            <a:endParaRPr lang="zh-CN" altLang="en-US" sz="3200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3783" y="2821185"/>
            <a:ext cx="11571816" cy="16453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fontAlgn="auto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kumimoji="1" lang="zh-CN" altLang="en-US" sz="3600" b="1" kern="0" dirty="0">
                <a:latin typeface="+mn-ea"/>
                <a:cs typeface="Times New Roman" panose="02020603050405020304" pitchFamily="18" charset="0"/>
              </a:rPr>
              <a:t>   延髓是最基本的心血管中枢，包括：心迷走中枢，心交感中枢，交感缩血管中枢；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2610" y="914400"/>
            <a:ext cx="111036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kumimoji="1" lang="en-US" altLang="zh-CN" sz="3600" b="1" kern="0" dirty="0">
                <a:latin typeface="+mn-ea"/>
                <a:cs typeface="Times New Roman" panose="02020603050405020304" pitchFamily="18" charset="0"/>
              </a:rPr>
              <a:t>1.</a:t>
            </a:r>
            <a:r>
              <a:rPr kumimoji="1" lang="zh-CN" altLang="en-US" sz="3600" b="1" kern="0" dirty="0">
                <a:latin typeface="+mn-ea"/>
                <a:cs typeface="Times New Roman" panose="02020603050405020304" pitchFamily="18" charset="0"/>
              </a:rPr>
              <a:t>脊髓心血管中枢：发出支配心血管活动的神经</a:t>
            </a:r>
            <a:endParaRPr kumimoji="1" lang="en-US" altLang="zh-CN" sz="3600" b="1" kern="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2707" y="1897855"/>
            <a:ext cx="3804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kumimoji="1" lang="en-US" altLang="zh-CN" sz="3600" b="1" kern="0" dirty="0">
                <a:latin typeface="+mn-ea"/>
                <a:cs typeface="Times New Roman" panose="02020603050405020304" pitchFamily="18" charset="0"/>
              </a:rPr>
              <a:t>2.</a:t>
            </a:r>
            <a:r>
              <a:rPr kumimoji="1" lang="zh-CN" altLang="en-US" sz="3600" b="1" kern="0" dirty="0">
                <a:latin typeface="+mn-ea"/>
                <a:cs typeface="Times New Roman" panose="02020603050405020304" pitchFamily="18" charset="0"/>
              </a:rPr>
              <a:t>延髓心血管中枢：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2707" y="4646583"/>
            <a:ext cx="4642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kumimoji="1" lang="en-US" altLang="zh-CN" sz="4000" b="1" kern="0" dirty="0">
                <a:latin typeface="+mn-ea"/>
                <a:cs typeface="Times New Roman" panose="02020603050405020304" pitchFamily="18" charset="0"/>
              </a:rPr>
              <a:t>3.</a:t>
            </a:r>
            <a:r>
              <a:rPr kumimoji="1" lang="zh-CN" altLang="en-US" sz="4000" b="1" kern="0" dirty="0">
                <a:latin typeface="+mn-ea"/>
                <a:cs typeface="Times New Roman" panose="02020603050405020304" pitchFamily="18" charset="0"/>
              </a:rPr>
              <a:t>延髓以上中枢：</a:t>
            </a:r>
            <a:endParaRPr kumimoji="1" lang="en-US" altLang="zh-CN" sz="4000" b="1" kern="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2707" y="5662246"/>
            <a:ext cx="8774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kumimoji="1" lang="zh-CN" altLang="en-US" sz="3600" b="1" kern="0" dirty="0">
                <a:latin typeface="+mn-ea"/>
                <a:cs typeface="Times New Roman" panose="02020603050405020304" pitchFamily="18" charset="0"/>
              </a:rPr>
              <a:t>脑干，大脑，小脑，下丘脑（防御反应区</a:t>
            </a:r>
            <a:r>
              <a:rPr kumimoji="1" lang="zh-CN" altLang="en-US" sz="3600" kern="0" dirty="0">
                <a:latin typeface="+mn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9650" y="369277"/>
            <a:ext cx="9563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+mn-ea"/>
              </a:rPr>
              <a:t>4.</a:t>
            </a:r>
            <a:r>
              <a:rPr lang="zh-CN" altLang="en-US" sz="3600" b="1" dirty="0">
                <a:latin typeface="+mn-ea"/>
              </a:rPr>
              <a:t>心血管中枢的紧张性活动</a:t>
            </a:r>
            <a:endParaRPr lang="en-US" altLang="zh-CN" sz="3600" b="1" dirty="0">
              <a:latin typeface="+mn-ea"/>
            </a:endParaRPr>
          </a:p>
          <a:p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延髓心血管中枢有心迷走中枢、心交感中枢和交感缩血管中枢。它们经常发放一定频率的冲动，通过各自的传出神经调节心脏和血管的活动，这种现象称为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心血管中枢的紧张性活动</a:t>
            </a:r>
            <a:endParaRPr lang="zh-CN" altLang="en-US" sz="3600" b="1" dirty="0">
              <a:latin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1413"/>
            <a:ext cx="12192000" cy="1439862"/>
          </a:xfrm>
        </p:spPr>
        <p:txBody>
          <a:bodyPr anchor="t">
            <a:normAutofit/>
          </a:bodyPr>
          <a:lstStyle/>
          <a:p>
            <a:r>
              <a:rPr lang="en-US" altLang="zh-CN" b="1" dirty="0">
                <a:latin typeface="+mn-ea"/>
                <a:ea typeface="+mn-ea"/>
              </a:rPr>
              <a:t>1</a:t>
            </a:r>
            <a:r>
              <a:rPr lang="en-US" altLang="zh-CN" dirty="0">
                <a:latin typeface="+mn-ea"/>
                <a:ea typeface="+mn-ea"/>
              </a:rPr>
              <a:t>.</a:t>
            </a:r>
            <a:r>
              <a:rPr lang="zh-CN" altLang="en-US" b="1" dirty="0">
                <a:latin typeface="+mn-ea"/>
                <a:ea typeface="+mn-ea"/>
              </a:rPr>
              <a:t>颈动脉窦</a:t>
            </a:r>
            <a:r>
              <a:rPr lang="en-US" altLang="zh-CN" b="1" dirty="0">
                <a:latin typeface="+mn-ea"/>
                <a:ea typeface="+mn-ea"/>
              </a:rPr>
              <a:t>-</a:t>
            </a:r>
            <a:r>
              <a:rPr lang="zh-CN" altLang="en-US" b="1" dirty="0">
                <a:latin typeface="+mn-ea"/>
                <a:ea typeface="+mn-ea"/>
              </a:rPr>
              <a:t>主动脉弓压力感受性反射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1781176"/>
            <a:ext cx="11233151" cy="4105275"/>
          </a:xfrm>
        </p:spPr>
        <p:txBody>
          <a:bodyPr rtlCol="0">
            <a:normAutofit/>
          </a:bodyPr>
          <a:lstStyle/>
          <a:p>
            <a:pPr marL="625475" indent="-625475" fontAlgn="auto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⑴ 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定义：当血压突然增加时，引起压力感受性反射，其反射效果是心率↓、外周阻力↓、血压回降又称减压反射。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433" y="0"/>
            <a:ext cx="11844867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j-cs"/>
              </a:rPr>
              <a:t>（四）心血管反射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89" grpId="0"/>
      <p:bldP spid="2764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ChangeArrowheads="1"/>
          </p:cNvSpPr>
          <p:nvPr>
            <p:ph type="title"/>
          </p:nvPr>
        </p:nvSpPr>
        <p:spPr>
          <a:xfrm>
            <a:off x="896815" y="0"/>
            <a:ext cx="11295185" cy="112553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  <a:ea typeface="+mn-ea"/>
              </a:rPr>
              <a:t>（</a:t>
            </a:r>
            <a:r>
              <a:rPr lang="en-US" altLang="zh-CN" sz="3600" b="1" dirty="0">
                <a:latin typeface="+mn-ea"/>
                <a:ea typeface="+mn-ea"/>
              </a:rPr>
              <a:t>2</a:t>
            </a:r>
            <a:r>
              <a:rPr lang="zh-CN" altLang="en-US" sz="3600" b="1" dirty="0">
                <a:latin typeface="+mn-ea"/>
                <a:ea typeface="+mn-ea"/>
              </a:rPr>
              <a:t>）反射弧：</a:t>
            </a:r>
            <a:br>
              <a:rPr lang="en-US" altLang="zh-CN" sz="3600" b="1" dirty="0">
                <a:latin typeface="+mn-ea"/>
                <a:ea typeface="+mn-ea"/>
              </a:rPr>
            </a:br>
            <a:r>
              <a:rPr lang="zh-CN" altLang="en-US" sz="3600" b="1" dirty="0">
                <a:latin typeface="+mn-ea"/>
                <a:ea typeface="+mn-ea"/>
              </a:rPr>
              <a:t>颈动脉窦</a:t>
            </a:r>
            <a:r>
              <a:rPr lang="en-US" altLang="zh-CN" sz="3600" b="1" dirty="0">
                <a:latin typeface="+mn-ea"/>
                <a:ea typeface="+mn-ea"/>
              </a:rPr>
              <a:t>-</a:t>
            </a:r>
            <a:r>
              <a:rPr lang="zh-CN" altLang="en-US" sz="3600" b="1" dirty="0">
                <a:latin typeface="+mn-ea"/>
                <a:ea typeface="+mn-ea"/>
              </a:rPr>
              <a:t>主动脉弓压力感受器</a:t>
            </a:r>
          </a:p>
        </p:txBody>
      </p:sp>
      <p:pic>
        <p:nvPicPr>
          <p:cNvPr id="218114" name="Picture 4" descr="4-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>
          <a:xfrm>
            <a:off x="1" y="1052514"/>
            <a:ext cx="6515100" cy="5805487"/>
          </a:xfrm>
        </p:spPr>
      </p:pic>
      <p:pic>
        <p:nvPicPr>
          <p:cNvPr id="218115" name="Picture 6" descr="image1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69051" y="1052514"/>
            <a:ext cx="5822949" cy="580548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4"/>
          <p:cNvSpPr>
            <a:spLocks noChangeArrowheads="1"/>
          </p:cNvSpPr>
          <p:nvPr/>
        </p:nvSpPr>
        <p:spPr bwMode="auto">
          <a:xfrm>
            <a:off x="431800" y="329922"/>
            <a:ext cx="11074400" cy="46228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306705" algn="ctr">
              <a:lnSpc>
                <a:spcPct val="80000"/>
              </a:lnSpc>
            </a:pP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血压↑</a:t>
            </a:r>
          </a:p>
          <a:p>
            <a:pPr indent="306705" algn="ctr">
              <a:lnSpc>
                <a:spcPct val="80000"/>
              </a:lnSpc>
            </a:pP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indent="306705" algn="ctr">
              <a:lnSpc>
                <a:spcPct val="80000"/>
              </a:lnSpc>
            </a:pP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压力感受器㈩（颈动脉窦</a:t>
            </a:r>
            <a:r>
              <a:rPr lang="en-US" altLang="zh-CN" sz="32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主动脉弓）</a:t>
            </a:r>
          </a:p>
          <a:p>
            <a:pPr indent="306705" algn="ctr">
              <a:lnSpc>
                <a:spcPct val="80000"/>
              </a:lnSpc>
            </a:pP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indent="306705" algn="ctr">
              <a:lnSpc>
                <a:spcPct val="80000"/>
              </a:lnSpc>
            </a:pP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传入神经（主动脉神经</a:t>
            </a:r>
            <a:r>
              <a:rPr lang="en-US" altLang="zh-CN" sz="32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窦神经）</a:t>
            </a:r>
          </a:p>
          <a:p>
            <a:pPr indent="306705" algn="ctr">
              <a:lnSpc>
                <a:spcPct val="80000"/>
              </a:lnSpc>
            </a:pP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indent="306705" algn="ctr"/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延髓心血管中枢</a:t>
            </a:r>
          </a:p>
          <a:p>
            <a:pPr indent="306705" algn="ctr"/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心迷走中枢㈩  心交感中枢㈠  交感缩血管中枢㈠ </a:t>
            </a:r>
          </a:p>
          <a:p>
            <a:pPr indent="306705" algn="ctr">
              <a:lnSpc>
                <a:spcPct val="80000"/>
              </a:lnSpc>
            </a:pP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indent="306705" algn="ctr">
              <a:lnSpc>
                <a:spcPct val="80000"/>
              </a:lnSpc>
            </a:pP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效应器</a:t>
            </a:r>
          </a:p>
          <a:p>
            <a:pPr indent="306705" algn="ctr">
              <a:lnSpc>
                <a:spcPct val="80000"/>
              </a:lnSpc>
            </a:pP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↓</a:t>
            </a:r>
          </a:p>
        </p:txBody>
      </p:sp>
      <p:grpSp>
        <p:nvGrpSpPr>
          <p:cNvPr id="2" name="组合 3"/>
          <p:cNvGrpSpPr/>
          <p:nvPr/>
        </p:nvGrpSpPr>
        <p:grpSpPr bwMode="auto">
          <a:xfrm>
            <a:off x="814918" y="4716979"/>
            <a:ext cx="10551583" cy="2208134"/>
            <a:chOff x="1230313" y="4533180"/>
            <a:chExt cx="7913687" cy="2207779"/>
          </a:xfrm>
        </p:grpSpPr>
        <p:sp>
          <p:nvSpPr>
            <p:cNvPr id="220163" name="Rectangle 5"/>
            <p:cNvSpPr>
              <a:spLocks noChangeArrowheads="1"/>
            </p:cNvSpPr>
            <p:nvPr/>
          </p:nvSpPr>
          <p:spPr bwMode="auto">
            <a:xfrm>
              <a:off x="1230313" y="4705737"/>
              <a:ext cx="2167901" cy="12739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>
                  <a:latin typeface="+mn-ea"/>
                  <a:cs typeface="Times New Roman" panose="02020603050405020304" pitchFamily="18" charset="0"/>
                </a:rPr>
                <a:t> 心脏负性作用 </a:t>
              </a:r>
            </a:p>
            <a:p>
              <a:pPr algn="ctr">
                <a:lnSpc>
                  <a:spcPct val="80000"/>
                </a:lnSpc>
              </a:pPr>
              <a:r>
                <a:rPr lang="zh-CN" altLang="en-US" sz="3200" b="1">
                  <a:latin typeface="+mn-ea"/>
                  <a:cs typeface="Times New Roman" panose="02020603050405020304" pitchFamily="18" charset="0"/>
                </a:rPr>
                <a:t>↓</a:t>
              </a:r>
            </a:p>
            <a:p>
              <a:pPr>
                <a:lnSpc>
                  <a:spcPct val="80000"/>
                </a:lnSpc>
              </a:pPr>
              <a:r>
                <a:rPr lang="zh-CN" altLang="en-US" sz="3200" b="1">
                  <a:latin typeface="+mn-ea"/>
                  <a:cs typeface="Times New Roman" panose="02020603050405020304" pitchFamily="18" charset="0"/>
                </a:rPr>
                <a:t>  心输出量↓ </a:t>
              </a:r>
            </a:p>
          </p:txBody>
        </p:sp>
        <p:sp>
          <p:nvSpPr>
            <p:cNvPr id="220164" name="Rectangle 6"/>
            <p:cNvSpPr>
              <a:spLocks noChangeArrowheads="1"/>
            </p:cNvSpPr>
            <p:nvPr/>
          </p:nvSpPr>
          <p:spPr bwMode="auto">
            <a:xfrm>
              <a:off x="4210050" y="4718437"/>
              <a:ext cx="3456715" cy="12739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 dirty="0">
                  <a:latin typeface="+mn-ea"/>
                  <a:cs typeface="Times New Roman" panose="02020603050405020304" pitchFamily="18" charset="0"/>
                </a:rPr>
                <a:t>          血管 舒张</a:t>
              </a:r>
            </a:p>
            <a:p>
              <a:pPr>
                <a:lnSpc>
                  <a:spcPct val="80000"/>
                </a:lnSpc>
              </a:pPr>
              <a:endParaRPr lang="zh-CN" altLang="en-US" sz="3200" b="1" dirty="0">
                <a:latin typeface="+mn-ea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zh-CN" altLang="en-US" sz="3200" b="1" dirty="0">
                  <a:latin typeface="+mn-ea"/>
                  <a:cs typeface="Times New Roman" panose="02020603050405020304" pitchFamily="18" charset="0"/>
                </a:rPr>
                <a:t>静脉回流↓     外周阻力 ↓</a:t>
              </a:r>
            </a:p>
          </p:txBody>
        </p:sp>
        <p:sp>
          <p:nvSpPr>
            <p:cNvPr id="220165" name="AutoShape 7"/>
            <p:cNvSpPr/>
            <p:nvPr/>
          </p:nvSpPr>
          <p:spPr bwMode="auto">
            <a:xfrm rot="5400000">
              <a:off x="6677819" y="2978944"/>
              <a:ext cx="215900" cy="4716462"/>
            </a:xfrm>
            <a:prstGeom prst="leftBrace">
              <a:avLst>
                <a:gd name="adj1" fmla="val 182047"/>
                <a:gd name="adj2" fmla="val 50000"/>
              </a:avLst>
            </a:prstGeom>
            <a:noFill/>
            <a:ln w="63500">
              <a:solidFill>
                <a:srgbClr val="660066"/>
              </a:solidFill>
              <a:round/>
            </a:ln>
          </p:spPr>
          <p:txBody>
            <a:bodyPr wrap="none" anchor="ctr"/>
            <a:lstStyle/>
            <a:p>
              <a:endParaRPr lang="zh-CN" altLang="en-US" sz="3200" b="1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0166" name="AutoShape 8"/>
            <p:cNvSpPr/>
            <p:nvPr/>
          </p:nvSpPr>
          <p:spPr bwMode="auto">
            <a:xfrm rot="5400000">
              <a:off x="5130155" y="1543917"/>
              <a:ext cx="287338" cy="6265863"/>
            </a:xfrm>
            <a:prstGeom prst="leftBrace">
              <a:avLst>
                <a:gd name="adj1" fmla="val 181722"/>
                <a:gd name="adj2" fmla="val 50000"/>
              </a:avLst>
            </a:prstGeom>
            <a:noFill/>
            <a:ln w="63500">
              <a:solidFill>
                <a:srgbClr val="660066"/>
              </a:solidFill>
              <a:round/>
            </a:ln>
          </p:spPr>
          <p:txBody>
            <a:bodyPr wrap="none" anchor="ctr"/>
            <a:lstStyle/>
            <a:p>
              <a:endParaRPr lang="zh-CN" altLang="en-US" sz="3200" b="1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0167" name="AutoShape 9"/>
            <p:cNvSpPr/>
            <p:nvPr/>
          </p:nvSpPr>
          <p:spPr bwMode="auto">
            <a:xfrm rot="16200000" flipV="1">
              <a:off x="5022056" y="2042320"/>
              <a:ext cx="358775" cy="7885112"/>
            </a:xfrm>
            <a:prstGeom prst="leftBrace">
              <a:avLst>
                <a:gd name="adj1" fmla="val 183149"/>
                <a:gd name="adj2" fmla="val 50000"/>
              </a:avLst>
            </a:prstGeom>
            <a:noFill/>
            <a:ln w="63500">
              <a:solidFill>
                <a:srgbClr val="660066"/>
              </a:solidFill>
              <a:round/>
            </a:ln>
          </p:spPr>
          <p:txBody>
            <a:bodyPr wrap="none" anchor="ctr"/>
            <a:lstStyle/>
            <a:p>
              <a:endParaRPr lang="zh-CN" altLang="en-US" sz="3200" b="1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0168" name="Rectangle 10"/>
            <p:cNvSpPr>
              <a:spLocks noChangeArrowheads="1"/>
            </p:cNvSpPr>
            <p:nvPr/>
          </p:nvSpPr>
          <p:spPr bwMode="auto">
            <a:xfrm>
              <a:off x="4595813" y="6254750"/>
              <a:ext cx="910345" cy="4862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>
                  <a:latin typeface="+mn-ea"/>
                  <a:cs typeface="Times New Roman" panose="02020603050405020304" pitchFamily="18" charset="0"/>
                </a:rPr>
                <a:t>血压↓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32708" y="239421"/>
            <a:ext cx="385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n-ea"/>
              </a:rPr>
              <a:t>（</a:t>
            </a:r>
            <a:r>
              <a:rPr lang="en-US" altLang="zh-CN" sz="4000" b="1" dirty="0">
                <a:latin typeface="+mn-ea"/>
              </a:rPr>
              <a:t>3</a:t>
            </a:r>
            <a:r>
              <a:rPr lang="zh-CN" altLang="en-US" sz="4000" b="1" dirty="0">
                <a:latin typeface="+mn-ea"/>
              </a:rPr>
              <a:t>）反射效应：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334434" y="1031876"/>
            <a:ext cx="11283951" cy="553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578963"/>
              </a:buClr>
              <a:buSzPct val="50000"/>
              <a:buFont typeface="Monotype Sorts" pitchFamily="2" charset="2"/>
              <a:buNone/>
              <a:defRPr/>
            </a:pPr>
            <a:r>
              <a:rPr kumimoji="1"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① 不是感受压力本身，而是压力对管壁机械牵张，是机械感受器或牵张感受器。</a:t>
            </a:r>
            <a:endParaRPr kumimoji="1" lang="en-US" altLang="zh-CN" sz="3600" b="1" dirty="0">
              <a:solidFill>
                <a:schemeClr val="tx1">
                  <a:lumMod val="50000"/>
                </a:schemeClr>
              </a:solidFill>
              <a:latin typeface="+mn-ea"/>
            </a:endParaRPr>
          </a:p>
          <a:p>
            <a:pPr lvl="1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578963"/>
              </a:buClr>
              <a:buSzPct val="50000"/>
              <a:buFont typeface="Monotype Sorts" pitchFamily="2" charset="2"/>
              <a:buNone/>
              <a:defRPr/>
            </a:pPr>
            <a:r>
              <a:rPr kumimoji="1"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② 在一定范围内，动脉管壁的扩张程度与压力感受器的传入冲动频率成正比。</a:t>
            </a:r>
          </a:p>
          <a:p>
            <a:pPr lvl="1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578963"/>
              </a:buClr>
              <a:buSzPct val="50000"/>
              <a:buFont typeface="Monotype Sorts" pitchFamily="2" charset="2"/>
              <a:buNone/>
              <a:defRPr/>
            </a:pPr>
            <a:r>
              <a:rPr kumimoji="1"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③ 对搏动性的压力变化比对非搏动性的压力变化更加敏感</a:t>
            </a:r>
            <a:r>
              <a:rPr kumimoji="1" lang="zh-CN" altLang="en-US" sz="3600" dirty="0">
                <a:solidFill>
                  <a:schemeClr val="tx1">
                    <a:lumMod val="50000"/>
                  </a:schemeClr>
                </a:solidFill>
                <a:latin typeface="+mn-ea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162050" y="342900"/>
            <a:ext cx="5143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50000"/>
              </a:spcBef>
              <a:buClr>
                <a:srgbClr val="578963"/>
              </a:buClr>
              <a:defRPr/>
            </a:pPr>
            <a:r>
              <a:rPr kumimoji="1" lang="zh-CN" altLang="en-US" sz="3600" b="1" dirty="0">
                <a:latin typeface="+mn-ea"/>
              </a:rPr>
              <a:t>压力感受器的某些特点：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患者的动脉血压降低、中心静脉压增高表示： </a:t>
            </a:r>
          </a:p>
          <a:p>
            <a:pPr marL="0" indent="0">
              <a:buNone/>
            </a:pPr>
            <a:r>
              <a:rPr lang="zh-CN" altLang="en-US"/>
              <a:t>A．重度静脉回流障碍 </a:t>
            </a:r>
          </a:p>
          <a:p>
            <a:pPr marL="0" indent="0">
              <a:buNone/>
            </a:pPr>
            <a:r>
              <a:rPr lang="zh-CN" altLang="en-US"/>
              <a:t>B．轻度静脉回流障碍 </a:t>
            </a:r>
          </a:p>
          <a:p>
            <a:pPr marL="0" indent="0">
              <a:buNone/>
            </a:pPr>
            <a:r>
              <a:rPr lang="zh-CN" altLang="en-US"/>
              <a:t>C．有效循环血量减少 </a:t>
            </a:r>
          </a:p>
          <a:p>
            <a:pPr marL="0" indent="0">
              <a:buNone/>
            </a:pPr>
            <a:r>
              <a:rPr lang="zh-CN" altLang="en-US"/>
              <a:t>D．左心功能不全 </a:t>
            </a:r>
          </a:p>
          <a:p>
            <a:pPr marL="0" indent="0">
              <a:buNone/>
            </a:pPr>
            <a:r>
              <a:rPr lang="zh-CN" altLang="en-US"/>
              <a:t>E．全心功能不全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26582" y="-228600"/>
            <a:ext cx="11165418" cy="120650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n-ea"/>
                <a:ea typeface="+mn-ea"/>
              </a:rPr>
              <a:t>减压反射的生理意义</a:t>
            </a:r>
          </a:p>
        </p:txBody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392238"/>
            <a:ext cx="11144251" cy="3529012"/>
          </a:xfrm>
        </p:spPr>
        <p:txBody>
          <a:bodyPr/>
          <a:lstStyle/>
          <a:p>
            <a:pPr marL="92075" indent="-92075">
              <a:lnSpc>
                <a:spcPct val="200000"/>
              </a:lnSpc>
              <a:buFontTx/>
              <a:buNone/>
            </a:pPr>
            <a:r>
              <a:rPr lang="zh-CN" altLang="en-US" sz="3600" b="1" dirty="0">
                <a:latin typeface="+mn-ea"/>
              </a:rPr>
              <a:t>当血压、心输血量、外周阻力、血量突然变化时，此反射快速调节血压，使血压保持相对稳定，属于负反馈调节。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标题 1"/>
          <p:cNvSpPr>
            <a:spLocks noGrp="1"/>
          </p:cNvSpPr>
          <p:nvPr>
            <p:ph type="title"/>
          </p:nvPr>
        </p:nvSpPr>
        <p:spPr>
          <a:xfrm>
            <a:off x="1200150" y="0"/>
            <a:ext cx="9637184" cy="919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+mn-ea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en-US" sz="4000" b="1" dirty="0">
                <a:latin typeface="+mn-ea"/>
                <a:ea typeface="+mn-ea"/>
                <a:cs typeface="Times New Roman" panose="02020603050405020304" pitchFamily="18" charset="0"/>
              </a:rPr>
              <a:t>颈动脉体</a:t>
            </a:r>
            <a:r>
              <a:rPr lang="en-US" altLang="zh-CN" sz="4000" b="1" dirty="0"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4000" b="1" dirty="0">
                <a:latin typeface="+mn-ea"/>
                <a:ea typeface="+mn-ea"/>
                <a:cs typeface="Times New Roman" panose="02020603050405020304" pitchFamily="18" charset="0"/>
              </a:rPr>
              <a:t>主动脉体化学感受性反射</a:t>
            </a:r>
          </a:p>
        </p:txBody>
      </p:sp>
      <p:sp>
        <p:nvSpPr>
          <p:cNvPr id="225282" name="矩形 3"/>
          <p:cNvSpPr>
            <a:spLocks noChangeArrowheads="1"/>
          </p:cNvSpPr>
          <p:nvPr/>
        </p:nvSpPr>
        <p:spPr bwMode="auto">
          <a:xfrm>
            <a:off x="642408" y="1414707"/>
            <a:ext cx="10752667" cy="1822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主要在缺氧、窒息、血压过低、酸中毒等情况下起重要作用</a:t>
            </a:r>
          </a:p>
        </p:txBody>
      </p:sp>
      <p:pic>
        <p:nvPicPr>
          <p:cNvPr id="5" name="Picture 4" descr="bp012_baroreceptor_ana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14900" y="2628900"/>
            <a:ext cx="7277100" cy="42291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" name="文本框 1"/>
          <p:cNvSpPr txBox="1"/>
          <p:nvPr/>
        </p:nvSpPr>
        <p:spPr>
          <a:xfrm>
            <a:off x="791308" y="3732416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主要意义是使机体在上述情况下，血液会重新分配，保证了心、脑的血液供应。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13"/>
          <p:cNvSpPr>
            <a:spLocks noChangeArrowheads="1"/>
          </p:cNvSpPr>
          <p:nvPr/>
        </p:nvSpPr>
        <p:spPr bwMode="auto">
          <a:xfrm>
            <a:off x="2544234" y="404813"/>
            <a:ext cx="7016751" cy="3046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latin typeface="+mn-ea"/>
                <a:cs typeface="Times New Roman" panose="02020603050405020304" pitchFamily="18" charset="0"/>
              </a:rPr>
              <a:t>PO</a:t>
            </a:r>
            <a:r>
              <a:rPr lang="en-US" altLang="zh-CN" sz="2800" b="1" baseline="-2500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+mn-ea"/>
                <a:cs typeface="Times New Roman" panose="02020603050405020304" pitchFamily="18" charset="0"/>
              </a:rPr>
              <a:t>↓</a:t>
            </a:r>
            <a:r>
              <a:rPr lang="zh-CN" altLang="en-US" sz="2800" b="1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+mn-ea"/>
                <a:cs typeface="Times New Roman" panose="02020603050405020304" pitchFamily="18" charset="0"/>
              </a:rPr>
              <a:t>PCO</a:t>
            </a:r>
            <a:r>
              <a:rPr lang="en-US" altLang="zh-CN" sz="2800" b="1" baseline="-2500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+mn-ea"/>
                <a:cs typeface="Times New Roman" panose="02020603050405020304" pitchFamily="18" charset="0"/>
              </a:rPr>
              <a:t>↑</a:t>
            </a:r>
            <a:r>
              <a:rPr lang="zh-CN" altLang="en-US" sz="2800" b="1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2800" b="1" baseline="30000">
                <a:latin typeface="+mn-ea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latin typeface="+mn-ea"/>
                <a:cs typeface="Times New Roman" panose="02020603050405020304" pitchFamily="18" charset="0"/>
              </a:rPr>
              <a:t>↑</a:t>
            </a:r>
          </a:p>
          <a:p>
            <a:pPr algn="ctr"/>
            <a:r>
              <a:rPr lang="en-US" altLang="zh-CN" sz="2800" b="1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zh-CN" altLang="en-US" sz="2800" b="1">
                <a:latin typeface="+mn-ea"/>
                <a:cs typeface="Times New Roman" panose="02020603050405020304" pitchFamily="18" charset="0"/>
              </a:rPr>
              <a:t>化学感受器</a:t>
            </a:r>
            <a:r>
              <a:rPr lang="en-US" altLang="zh-CN" sz="2800" b="1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latin typeface="+mn-ea"/>
                <a:cs typeface="Times New Roman" panose="02020603050405020304" pitchFamily="18" charset="0"/>
              </a:rPr>
              <a:t>颈动脉体</a:t>
            </a:r>
            <a:r>
              <a:rPr lang="en-US" altLang="zh-CN" sz="2800" b="1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2800" b="1">
                <a:latin typeface="+mn-ea"/>
                <a:cs typeface="Times New Roman" panose="02020603050405020304" pitchFamily="18" charset="0"/>
              </a:rPr>
              <a:t>主动脉体</a:t>
            </a:r>
            <a:r>
              <a:rPr lang="en-US" altLang="zh-CN" sz="2800" b="1">
                <a:latin typeface="+mn-ea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zh-CN" sz="2800" b="1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zh-CN" altLang="en-US" sz="2800" b="1">
                <a:latin typeface="+mn-ea"/>
                <a:cs typeface="Times New Roman" panose="02020603050405020304" pitchFamily="18" charset="0"/>
              </a:rPr>
              <a:t>传入神经（窦神经</a:t>
            </a:r>
            <a:r>
              <a:rPr lang="en-US" altLang="zh-CN" sz="2800" b="1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2800" b="1">
                <a:latin typeface="+mn-ea"/>
                <a:cs typeface="Times New Roman" panose="02020603050405020304" pitchFamily="18" charset="0"/>
              </a:rPr>
              <a:t>迷走神经</a:t>
            </a:r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）</a:t>
            </a:r>
            <a:endParaRPr lang="en-US" altLang="zh-CN" sz="2400" b="1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algn="ctr"/>
            <a:endParaRPr lang="zh-CN" altLang="en-US" sz="2400" b="1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7330" name="Rectangle 24"/>
          <p:cNvSpPr>
            <a:spLocks noChangeArrowheads="1"/>
          </p:cNvSpPr>
          <p:nvPr/>
        </p:nvSpPr>
        <p:spPr bwMode="auto">
          <a:xfrm>
            <a:off x="6864351" y="3357564"/>
            <a:ext cx="4993216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呼吸中枢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传出神经（迷走神经）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 ↓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呼吸加深加快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↓</a:t>
            </a:r>
          </a:p>
        </p:txBody>
      </p:sp>
      <p:sp>
        <p:nvSpPr>
          <p:cNvPr id="227331" name="Rectangle 25"/>
          <p:cNvSpPr>
            <a:spLocks noChangeArrowheads="1"/>
          </p:cNvSpPr>
          <p:nvPr/>
        </p:nvSpPr>
        <p:spPr bwMode="auto">
          <a:xfrm>
            <a:off x="334433" y="3213101"/>
            <a:ext cx="6223000" cy="2678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心血管中枢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传出神经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心交感</a:t>
            </a:r>
            <a:r>
              <a:rPr lang="en-US" altLang="zh-CN" sz="2400" b="1">
                <a:latin typeface="+mn-ea"/>
                <a:cs typeface="Times New Roman" panose="02020603050405020304" pitchFamily="18" charset="0"/>
              </a:rPr>
              <a:t>N-</a:t>
            </a:r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心迷走</a:t>
            </a:r>
            <a:r>
              <a:rPr lang="en-US" altLang="zh-CN" sz="2400" b="1">
                <a:latin typeface="+mn-ea"/>
                <a:cs typeface="Times New Roman" panose="02020603050405020304" pitchFamily="18" charset="0"/>
              </a:rPr>
              <a:t>N-</a:t>
            </a:r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交感缩血管</a:t>
            </a:r>
            <a:r>
              <a:rPr lang="en-US" altLang="zh-CN" sz="2400" b="1">
                <a:latin typeface="+mn-ea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altLang="zh-CN" sz="2400" b="1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心率↑</a:t>
            </a:r>
            <a:r>
              <a:rPr lang="en-US" altLang="zh-CN" sz="2400" b="1">
                <a:latin typeface="+mn-ea"/>
                <a:cs typeface="Times New Roman" panose="02020603050405020304" pitchFamily="18" charset="0"/>
              </a:rPr>
              <a:t>- </a:t>
            </a:r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心输出量↑</a:t>
            </a:r>
            <a:r>
              <a:rPr lang="en-US" altLang="zh-CN" sz="2400" b="1">
                <a:latin typeface="+mn-ea"/>
                <a:cs typeface="Times New Roman" panose="02020603050405020304" pitchFamily="18" charset="0"/>
              </a:rPr>
              <a:t>- </a:t>
            </a:r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外周阻↑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↓</a:t>
            </a:r>
          </a:p>
        </p:txBody>
      </p:sp>
      <p:sp>
        <p:nvSpPr>
          <p:cNvPr id="227332" name="AutoShape 26"/>
          <p:cNvSpPr/>
          <p:nvPr/>
        </p:nvSpPr>
        <p:spPr bwMode="auto">
          <a:xfrm rot="16200000" flipV="1">
            <a:off x="6348678" y="2288911"/>
            <a:ext cx="284162" cy="7317317"/>
          </a:xfrm>
          <a:prstGeom prst="leftBrace">
            <a:avLst>
              <a:gd name="adj1" fmla="val 239086"/>
              <a:gd name="adj2" fmla="val 50000"/>
            </a:avLst>
          </a:prstGeom>
          <a:noFill/>
          <a:ln w="63500">
            <a:solidFill>
              <a:srgbClr val="660066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b="1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7333" name="AutoShape 27"/>
          <p:cNvSpPr/>
          <p:nvPr/>
        </p:nvSpPr>
        <p:spPr bwMode="auto">
          <a:xfrm rot="5400000">
            <a:off x="5871104" y="-410104"/>
            <a:ext cx="288925" cy="7103533"/>
          </a:xfrm>
          <a:prstGeom prst="leftBrace">
            <a:avLst>
              <a:gd name="adj1" fmla="val 153663"/>
              <a:gd name="adj2" fmla="val 50000"/>
            </a:avLst>
          </a:prstGeom>
          <a:noFill/>
          <a:ln w="63500">
            <a:solidFill>
              <a:srgbClr val="660066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b="1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7334" name="Rectangle 29"/>
          <p:cNvSpPr>
            <a:spLocks noChangeArrowheads="1"/>
          </p:cNvSpPr>
          <p:nvPr/>
        </p:nvSpPr>
        <p:spPr bwMode="auto">
          <a:xfrm>
            <a:off x="6010861" y="6092825"/>
            <a:ext cx="121379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latin typeface="+mn-ea"/>
                <a:cs typeface="Times New Roman" panose="02020603050405020304" pitchFamily="18" charset="0"/>
              </a:rPr>
              <a:t>血压↑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388" name="Group 3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/>
              <a:tblGrid>
                <a:gridCol w="1644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5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比较项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降压反射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升压反射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感受刺激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血压搏动性变化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比非搏动性变化更敏感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缺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kumimoji="0" lang="en-US" altLang="zh-CN" sz="2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↑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感受器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颈动脉窦、主动脉弓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压力感受器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r"/>
                          <a:tab pos="2636520" algn="ctr"/>
                          <a:tab pos="5273675" algn="r"/>
                        </a:tabLst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颈动脉体、主动脉体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r"/>
                          <a:tab pos="2636520" algn="ctr"/>
                          <a:tab pos="5273675" algn="r"/>
                        </a:tabLst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化学感受器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中枢作用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心迷走中枢紧张性增强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心交感中枢紧张性减弱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交感缩血管中枢紧张性减弱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心迷走中枢紧张性减弱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心交感中枢紧张性增强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交感缩血管中枢紧张性增强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呼吸中枢紧张性增强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总的作用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血压↓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血压↑，呼吸↑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0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特点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平时经常起作用（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BP=8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24KPa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颈动脉窦比主动脉弓更敏感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属负反馈机制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平时不发生调节作用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在缺氧   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CO2↑ 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酸中毒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严重失血时起作用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生理意义</a:t>
                      </a: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经常监视血压波动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维持正常血压的相对稳定起作用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移缓济急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（首先保证心脑血液供应）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2033" y="908051"/>
            <a:ext cx="11770784" cy="3416320"/>
          </a:xfrm>
          <a:prstGeom prst="rect">
            <a:avLst/>
          </a:prstGeom>
          <a:noFill/>
          <a:ln w="12700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</a:rPr>
              <a:t>反射效应：降低交感紧张，对肾交感神经活动抑制特别明显，导致肾血流量增加，排钠利尿</a:t>
            </a:r>
            <a:endParaRPr lang="en-US" altLang="zh-CN" sz="3600" b="1" dirty="0">
              <a:latin typeface="+mn-ea"/>
            </a:endParaRPr>
          </a:p>
          <a:p>
            <a:pPr marL="1158875" indent="-7175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</a:rPr>
              <a:t>① 心房、心室、肺血管压力感受器又称心肺感受器</a:t>
            </a:r>
          </a:p>
          <a:p>
            <a:pPr marL="1249680" indent="-80835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</a:rPr>
              <a:t>② 容量感受器：心房壁牵张感受器</a:t>
            </a:r>
          </a:p>
        </p:txBody>
      </p:sp>
      <p:sp>
        <p:nvSpPr>
          <p:cNvPr id="6" name="矩形 5"/>
          <p:cNvSpPr/>
          <p:nvPr/>
        </p:nvSpPr>
        <p:spPr>
          <a:xfrm>
            <a:off x="1288315" y="0"/>
            <a:ext cx="2909771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3600" b="1" dirty="0">
                <a:latin typeface="+mn-ea"/>
              </a:rPr>
              <a:t>3.</a:t>
            </a:r>
            <a:r>
              <a:rPr lang="zh-CN" altLang="en-US" sz="3600" b="1" dirty="0">
                <a:latin typeface="+mn-ea"/>
              </a:rPr>
              <a:t>心肺感受器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4"/>
          <p:cNvSpPr>
            <a:spLocks noChangeArrowheads="1"/>
          </p:cNvSpPr>
          <p:nvPr/>
        </p:nvSpPr>
        <p:spPr bwMode="auto">
          <a:xfrm>
            <a:off x="0" y="117475"/>
            <a:ext cx="12192000" cy="674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endParaRPr lang="en-US" altLang="zh-CN" sz="2400" b="1">
              <a:latin typeface="+mn-ea"/>
              <a:cs typeface="Times New Roman" panose="02020603050405020304" pitchFamily="18" charset="0"/>
            </a:endParaRPr>
          </a:p>
          <a:p>
            <a:pPr algn="ctr"/>
            <a:endParaRPr lang="en-US" altLang="zh-CN" sz="2400" b="1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前列腺素、缓激肽、藜芦碱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心肺感受器㈩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迷走神经传入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中枢</a:t>
            </a:r>
          </a:p>
          <a:p>
            <a:pPr algn="ctr"/>
            <a:endParaRPr lang="zh-CN" altLang="en-US" sz="2400" b="1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  效应器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zh-CN" altLang="en-US" sz="2400" b="1">
              <a:latin typeface="+mn-ea"/>
              <a:cs typeface="Times New Roman" panose="02020603050405020304" pitchFamily="18" charset="0"/>
            </a:endParaRPr>
          </a:p>
          <a:p>
            <a:pPr algn="ctr"/>
            <a:endParaRPr lang="zh-CN" altLang="en-US" sz="2400" b="1"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↓</a:t>
            </a:r>
          </a:p>
          <a:p>
            <a:pPr algn="ctr"/>
            <a:r>
              <a:rPr lang="zh-CN" altLang="en-US" sz="2400" b="1">
                <a:latin typeface="+mn-ea"/>
                <a:cs typeface="Times New Roman" panose="02020603050405020304" pitchFamily="18" charset="0"/>
              </a:rPr>
              <a:t>血压↓ </a:t>
            </a:r>
          </a:p>
        </p:txBody>
      </p:sp>
      <p:graphicFrame>
        <p:nvGraphicFramePr>
          <p:cNvPr id="9" name="Group 36"/>
          <p:cNvGraphicFramePr>
            <a:graphicFrameLocks noGrp="1"/>
          </p:cNvGraphicFramePr>
          <p:nvPr/>
        </p:nvGraphicFramePr>
        <p:xfrm>
          <a:off x="3215218" y="5084764"/>
          <a:ext cx="6047316" cy="939483"/>
        </p:xfrm>
        <a:graphic>
          <a:graphicData uri="http://schemas.openxmlformats.org/drawingml/2006/table">
            <a:tbl>
              <a:tblPr/>
              <a:tblGrid>
                <a:gridCol w="211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心脏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血管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肾脏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心率↓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心输出量↓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外周阻力↓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排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Na+↑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排水↑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51"/>
          <p:cNvGraphicFramePr>
            <a:graphicFrameLocks noGrp="1"/>
          </p:cNvGraphicFramePr>
          <p:nvPr/>
        </p:nvGraphicFramePr>
        <p:xfrm>
          <a:off x="719667" y="3860800"/>
          <a:ext cx="11233151" cy="433388"/>
        </p:xfrm>
        <a:graphic>
          <a:graphicData uri="http://schemas.openxmlformats.org/drawingml/2006/table">
            <a:tbl>
              <a:tblPr/>
              <a:tblGrid>
                <a:gridCol w="11233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心交感中枢㈠    心迷走中枢㈩    交感缩血管中枢㈠ 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Group 61"/>
          <p:cNvGraphicFramePr>
            <a:graphicFrameLocks noGrp="1"/>
          </p:cNvGraphicFramePr>
          <p:nvPr/>
        </p:nvGraphicFramePr>
        <p:xfrm>
          <a:off x="3238501" y="84138"/>
          <a:ext cx="5715039" cy="896112"/>
        </p:xfrm>
        <a:graphic>
          <a:graphicData uri="http://schemas.openxmlformats.org/drawingml/2006/table">
            <a:tbl>
              <a:tblPr/>
              <a:tblGrid>
                <a:gridCol w="5715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血     压↑    血 容 量↑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心肌缺血       心肌负荷↑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3" y="241301"/>
            <a:ext cx="11946467" cy="792163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二、体液调节</a:t>
            </a:r>
          </a:p>
        </p:txBody>
      </p:sp>
      <p:sp>
        <p:nvSpPr>
          <p:cNvPr id="231426" name="矩形 4"/>
          <p:cNvSpPr>
            <a:spLocks noChangeArrowheads="1"/>
          </p:cNvSpPr>
          <p:nvPr/>
        </p:nvSpPr>
        <p:spPr bwMode="auto">
          <a:xfrm>
            <a:off x="700617" y="1322389"/>
            <a:ext cx="11184467" cy="49804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latin typeface="+mn-ea"/>
              </a:rPr>
              <a:t>1</a:t>
            </a:r>
            <a:r>
              <a:rPr lang="zh-CN" altLang="en-US" sz="3600" b="1">
                <a:latin typeface="+mn-ea"/>
              </a:rPr>
              <a:t>．肾素</a:t>
            </a:r>
            <a:r>
              <a:rPr lang="en-US" altLang="zh-CN" sz="3600" b="1">
                <a:latin typeface="+mn-ea"/>
              </a:rPr>
              <a:t>—</a:t>
            </a:r>
            <a:r>
              <a:rPr lang="zh-CN" altLang="en-US" sz="3600" b="1">
                <a:latin typeface="+mn-ea"/>
              </a:rPr>
              <a:t>血管紧张素系统 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n-ea"/>
              </a:rPr>
              <a:t>2</a:t>
            </a:r>
            <a:r>
              <a:rPr lang="zh-CN" altLang="en-US" sz="3600" b="1">
                <a:latin typeface="+mn-ea"/>
              </a:rPr>
              <a:t>．肾上腺素和去甲肾上腺素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n-ea"/>
              </a:rPr>
              <a:t>3</a:t>
            </a:r>
            <a:r>
              <a:rPr lang="zh-CN" altLang="en-US" sz="3600" b="1">
                <a:latin typeface="+mn-ea"/>
              </a:rPr>
              <a:t>．血管升压素（抗利尿激素</a:t>
            </a:r>
            <a:r>
              <a:rPr lang="en-US" altLang="zh-CN" sz="3600" b="1">
                <a:latin typeface="+mn-ea"/>
              </a:rPr>
              <a:t>ADH</a:t>
            </a:r>
            <a:r>
              <a:rPr lang="zh-CN" altLang="en-US" sz="3600" b="1">
                <a:latin typeface="+mn-ea"/>
              </a:rPr>
              <a:t>） 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n-ea"/>
              </a:rPr>
              <a:t>4</a:t>
            </a:r>
            <a:r>
              <a:rPr lang="zh-CN" altLang="en-US" sz="3600" b="1">
                <a:latin typeface="+mn-ea"/>
              </a:rPr>
              <a:t>．血管内皮生成的血管活性物质 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n-ea"/>
              </a:rPr>
              <a:t>5</a:t>
            </a:r>
            <a:r>
              <a:rPr lang="zh-CN" altLang="en-US" sz="3600" b="1">
                <a:latin typeface="+mn-ea"/>
              </a:rPr>
              <a:t>．激肽释放酶</a:t>
            </a:r>
            <a:r>
              <a:rPr lang="en-US" altLang="zh-CN" sz="3600" b="1">
                <a:latin typeface="+mn-ea"/>
              </a:rPr>
              <a:t>-</a:t>
            </a:r>
            <a:r>
              <a:rPr lang="zh-CN" altLang="en-US" sz="3600" b="1">
                <a:latin typeface="+mn-ea"/>
              </a:rPr>
              <a:t>激肽系统</a:t>
            </a:r>
          </a:p>
          <a:p>
            <a:pPr>
              <a:lnSpc>
                <a:spcPct val="150000"/>
              </a:lnSpc>
            </a:pPr>
            <a:r>
              <a:rPr lang="en-US" altLang="zh-CN" sz="3600" b="1">
                <a:latin typeface="+mn-ea"/>
              </a:rPr>
              <a:t>6</a:t>
            </a:r>
            <a:r>
              <a:rPr lang="zh-CN" altLang="en-US" sz="3600" b="1">
                <a:latin typeface="+mn-ea"/>
              </a:rPr>
              <a:t>．心房钠尿肽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/>
        </p:nvSpPr>
        <p:spPr>
          <a:xfrm>
            <a:off x="0" y="836614"/>
            <a:ext cx="12192000" cy="119697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（一）肾上腺素</a:t>
            </a:r>
            <a:r>
              <a:rPr lang="en-US" altLang="zh-CN" sz="3600" b="1" dirty="0">
                <a:latin typeface="+mn-ea"/>
                <a:cs typeface="Times New Roman" panose="02020603050405020304" pitchFamily="18" charset="0"/>
              </a:rPr>
              <a:t>(Epinephrine)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对动脉血压和心率的影响</a:t>
            </a:r>
          </a:p>
        </p:txBody>
      </p:sp>
      <p:pic>
        <p:nvPicPr>
          <p:cNvPr id="6" name="Picture 4" descr="BP018_ep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6250" y="2204864"/>
            <a:ext cx="11715749" cy="439248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381000"/>
            <a:ext cx="613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肾上腺素和去甲肾上腺素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5"/>
          <p:cNvSpPr>
            <a:spLocks noGrp="1" noChangeArrowheads="1"/>
          </p:cNvSpPr>
          <p:nvPr>
            <p:ph type="title"/>
          </p:nvPr>
        </p:nvSpPr>
        <p:spPr>
          <a:xfrm>
            <a:off x="114299" y="249115"/>
            <a:ext cx="12192000" cy="7683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000" b="1" dirty="0">
                <a:latin typeface="+mn-ea"/>
                <a:ea typeface="+mn-ea"/>
                <a:cs typeface="Times New Roman" panose="02020603050405020304" pitchFamily="18" charset="0"/>
              </a:rPr>
              <a:t>（一）去甲肾上腺素对动脉血压和心率的影响</a:t>
            </a:r>
          </a:p>
        </p:txBody>
      </p:sp>
      <p:pic>
        <p:nvPicPr>
          <p:cNvPr id="384004" name="Picture 4" descr="BP018_norep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314450"/>
            <a:ext cx="11277599" cy="526645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33475" name="Text Box 8"/>
          <p:cNvSpPr txBox="1">
            <a:spLocks noChangeArrowheads="1"/>
          </p:cNvSpPr>
          <p:nvPr/>
        </p:nvSpPr>
        <p:spPr bwMode="auto">
          <a:xfrm>
            <a:off x="6191251" y="4797426"/>
            <a:ext cx="1729316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0000FF"/>
                </a:solidFill>
                <a:latin typeface="Calibri" panose="020F0502020204030204" charset="0"/>
              </a:rPr>
              <a:t>翻转作用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Line 209"/>
          <p:cNvSpPr>
            <a:spLocks noChangeShapeType="1"/>
          </p:cNvSpPr>
          <p:nvPr/>
        </p:nvSpPr>
        <p:spPr bwMode="auto">
          <a:xfrm>
            <a:off x="3028951" y="312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4498" name="Line 210"/>
          <p:cNvSpPr>
            <a:spLocks noChangeShapeType="1"/>
          </p:cNvSpPr>
          <p:nvPr/>
        </p:nvSpPr>
        <p:spPr bwMode="auto">
          <a:xfrm>
            <a:off x="3028951" y="4206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4499" name="Line 262"/>
          <p:cNvSpPr>
            <a:spLocks noChangeShapeType="1"/>
          </p:cNvSpPr>
          <p:nvPr/>
        </p:nvSpPr>
        <p:spPr bwMode="auto">
          <a:xfrm>
            <a:off x="3028951" y="74453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4500" name="Line 321"/>
          <p:cNvSpPr>
            <a:spLocks noChangeShapeType="1"/>
          </p:cNvSpPr>
          <p:nvPr/>
        </p:nvSpPr>
        <p:spPr bwMode="auto">
          <a:xfrm>
            <a:off x="3028951" y="11271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4501" name="Line 322"/>
          <p:cNvSpPr>
            <a:spLocks noChangeShapeType="1"/>
          </p:cNvSpPr>
          <p:nvPr/>
        </p:nvSpPr>
        <p:spPr bwMode="auto">
          <a:xfrm>
            <a:off x="3028951" y="140176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4502" name="Line 374"/>
          <p:cNvSpPr>
            <a:spLocks noChangeShapeType="1"/>
          </p:cNvSpPr>
          <p:nvPr/>
        </p:nvSpPr>
        <p:spPr bwMode="auto">
          <a:xfrm>
            <a:off x="3028951" y="19510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4503" name="Line 375"/>
          <p:cNvSpPr>
            <a:spLocks noChangeShapeType="1"/>
          </p:cNvSpPr>
          <p:nvPr/>
        </p:nvSpPr>
        <p:spPr bwMode="auto">
          <a:xfrm>
            <a:off x="3028951" y="22256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4504" name="Line 445"/>
          <p:cNvSpPr>
            <a:spLocks noChangeShapeType="1"/>
          </p:cNvSpPr>
          <p:nvPr/>
        </p:nvSpPr>
        <p:spPr bwMode="auto">
          <a:xfrm>
            <a:off x="3028951" y="3049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4505" name="Line 446"/>
          <p:cNvSpPr>
            <a:spLocks noChangeShapeType="1"/>
          </p:cNvSpPr>
          <p:nvPr/>
        </p:nvSpPr>
        <p:spPr bwMode="auto">
          <a:xfrm>
            <a:off x="3028951" y="33242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34576" name="Group 80"/>
          <p:cNvGraphicFramePr>
            <a:graphicFrameLocks noGrp="1"/>
          </p:cNvGraphicFramePr>
          <p:nvPr/>
        </p:nvGraphicFramePr>
        <p:xfrm>
          <a:off x="105833" y="122238"/>
          <a:ext cx="11988801" cy="7188835"/>
        </p:xfrm>
        <a:graphic>
          <a:graphicData uri="http://schemas.openxmlformats.org/drawingml/2006/table">
            <a:tbl>
              <a:tblPr/>
              <a:tblGrid>
                <a:gridCol w="808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r"/>
                          <a:tab pos="2636520" algn="ctr"/>
                          <a:tab pos="5273675" algn="r"/>
                        </a:tabLst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比较项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肾上腺素（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Adr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去甲肾上腺素（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受体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r"/>
                          <a:tab pos="2636520" algn="ctr"/>
                          <a:tab pos="5273675" algn="r"/>
                        </a:tabLst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受体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+++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（为主）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kumimoji="0" lang="en-US" altLang="zh-CN" sz="2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受体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+++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（为主）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kumimoji="0" lang="en-US" altLang="zh-CN" sz="28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受体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心脏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心率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离体心脏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36520" algn="ctr"/>
                          <a:tab pos="5273675" algn="r"/>
                        </a:tabLst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在体心脏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（减压反射效应）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每搏输出量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r"/>
                          <a:tab pos="2636520" algn="ctr"/>
                          <a:tab pos="5273675" algn="r"/>
                        </a:tabLst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+++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（在体心脏）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0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r"/>
                          <a:tab pos="2636520" algn="ctr"/>
                          <a:tab pos="5273675" algn="r"/>
                        </a:tabLst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血管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r"/>
                          <a:tab pos="2636520" algn="ctr"/>
                          <a:tab pos="5273675" algn="r"/>
                        </a:tabLst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受体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皮肤、内脏、冠状血管收缩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全身各器官血管收缩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00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受体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骨骼肌，肝脏血管舒张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冠脉、骨骼肌、内脏血管（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kumimoji="0" lang="en-US" altLang="zh-CN" sz="2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）舒张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总外周阻力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4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血压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收缩压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+++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舒张压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—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平均动脉压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++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79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r"/>
                          <a:tab pos="2636520" algn="ctr"/>
                          <a:tab pos="5273675" algn="r"/>
                        </a:tabLst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临床应用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强心剂</a:t>
                      </a: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升压药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下列关于微循环直捷通路的叙述，哪项是错误的？ </a:t>
            </a:r>
          </a:p>
          <a:p>
            <a:pPr marL="0" indent="0">
              <a:buNone/>
            </a:pPr>
            <a:r>
              <a:rPr lang="zh-CN" altLang="en-US"/>
              <a:t>A．经常处于开放状态 </a:t>
            </a:r>
          </a:p>
          <a:p>
            <a:pPr marL="0" indent="0">
              <a:buNone/>
            </a:pPr>
            <a:r>
              <a:rPr lang="zh-CN" altLang="en-US"/>
              <a:t>B．血流速度较快 </a:t>
            </a:r>
          </a:p>
          <a:p>
            <a:pPr marL="0" indent="0">
              <a:buNone/>
            </a:pPr>
            <a:r>
              <a:rPr lang="zh-CN" altLang="en-US"/>
              <a:t>C．主要机能不是进行物质交换 </a:t>
            </a:r>
          </a:p>
          <a:p>
            <a:pPr marL="0" indent="0">
              <a:buNone/>
            </a:pPr>
            <a:r>
              <a:rPr lang="zh-CN" altLang="en-US"/>
              <a:t>D．主要机能是使一部分血液迅速通过微循环而进入静脉 </a:t>
            </a:r>
          </a:p>
          <a:p>
            <a:pPr marL="0" indent="0">
              <a:buNone/>
            </a:pPr>
            <a:r>
              <a:rPr lang="zh-CN" altLang="en-US"/>
              <a:t>E．在皮肤中较多见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1" y="371475"/>
            <a:ext cx="12469284" cy="719138"/>
          </a:xfrm>
        </p:spPr>
        <p:txBody>
          <a:bodyPr/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b="1" dirty="0">
                <a:latin typeface="+mn-ea"/>
                <a:ea typeface="+mn-ea"/>
              </a:rPr>
              <a:t>二）肾素-血管紧张素系统（</a:t>
            </a:r>
            <a:r>
              <a:rPr lang="en-US" altLang="zh-CN" b="1" dirty="0">
                <a:latin typeface="+mn-ea"/>
                <a:ea typeface="+mn-ea"/>
              </a:rPr>
              <a:t>RAS）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235522" name="Rectangle 15"/>
          <p:cNvSpPr>
            <a:spLocks noChangeArrowheads="1"/>
          </p:cNvSpPr>
          <p:nvPr/>
        </p:nvSpPr>
        <p:spPr bwMode="auto">
          <a:xfrm>
            <a:off x="1007533" y="1024800"/>
            <a:ext cx="10041467" cy="5833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        血管紧张素原（肾素底物，在肝脏合成）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             ↓←肾素（酶，由肾近球细胞分泌）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        血管紧张素</a:t>
            </a:r>
            <a:r>
              <a:rPr lang="en-US" altLang="zh-CN" sz="2800" b="1" dirty="0">
                <a:latin typeface="+mn-ea"/>
              </a:rPr>
              <a:t>Ⅰ</a:t>
            </a:r>
            <a:r>
              <a:rPr lang="zh-CN" altLang="en-US" sz="2800" b="1" dirty="0">
                <a:latin typeface="+mn-ea"/>
              </a:rPr>
              <a:t>（十肽）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             ↓←血管紧张素转化酶（主要在肺血管）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        血管紧张素</a:t>
            </a:r>
            <a:r>
              <a:rPr lang="en-US" altLang="zh-CN" sz="2800" b="1" dirty="0">
                <a:latin typeface="+mn-ea"/>
              </a:rPr>
              <a:t>Ⅱ</a:t>
            </a:r>
            <a:r>
              <a:rPr lang="zh-CN" altLang="en-US" sz="2800" b="1" dirty="0">
                <a:latin typeface="+mn-ea"/>
              </a:rPr>
              <a:t>（八肽）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             ↓←血管紧张素酶</a:t>
            </a:r>
            <a:r>
              <a:rPr lang="en-US" altLang="zh-CN" sz="2800" b="1" dirty="0">
                <a:latin typeface="+mn-ea"/>
              </a:rPr>
              <a:t>A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n-ea"/>
              </a:rPr>
              <a:t>        </a:t>
            </a:r>
            <a:r>
              <a:rPr lang="zh-CN" altLang="en-US" sz="2800" b="1" dirty="0">
                <a:latin typeface="+mn-ea"/>
              </a:rPr>
              <a:t>血管紧张素</a:t>
            </a:r>
            <a:r>
              <a:rPr lang="en-US" altLang="zh-CN" sz="2800" b="1" dirty="0">
                <a:latin typeface="+mn-ea"/>
              </a:rPr>
              <a:t>Ⅲ</a:t>
            </a:r>
            <a:r>
              <a:rPr lang="zh-CN" altLang="en-US" sz="2800" b="1" dirty="0">
                <a:latin typeface="+mn-ea"/>
              </a:rPr>
              <a:t>（七肽）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n-ea"/>
              </a:rPr>
              <a:t>             ↓←氨基肽酶</a:t>
            </a:r>
            <a:r>
              <a:rPr lang="en-US" altLang="zh-CN" sz="2800" b="1" dirty="0">
                <a:latin typeface="+mn-ea"/>
              </a:rPr>
              <a:t>N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n-ea"/>
              </a:rPr>
              <a:t>        </a:t>
            </a:r>
            <a:r>
              <a:rPr lang="zh-CN" altLang="en-US" sz="2800" b="1" dirty="0">
                <a:latin typeface="+mn-ea"/>
              </a:rPr>
              <a:t>血管紧张素</a:t>
            </a:r>
            <a:r>
              <a:rPr lang="en-US" altLang="zh-CN" sz="2800" b="1" dirty="0">
                <a:latin typeface="+mn-ea"/>
              </a:rPr>
              <a:t>Ⅳ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88772" name="Picture 4" descr="血管紧张素生成过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725" y="87608"/>
            <a:ext cx="12034600" cy="667512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719667" y="981076"/>
            <a:ext cx="10847917" cy="58113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2430780" indent="-243078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⑴ 中枢机制：中枢神经元血管紧张素</a:t>
            </a:r>
            <a:r>
              <a:rPr lang="en-US" altLang="zh-CN" sz="3600" b="1" dirty="0">
                <a:latin typeface="+mn-ea"/>
                <a:cs typeface="Times New Roman" panose="02020603050405020304" pitchFamily="18" charset="0"/>
              </a:rPr>
              <a:t>Ⅱ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受体→交感缩血管↑</a:t>
            </a:r>
          </a:p>
          <a:p>
            <a:pPr marL="2430780" indent="-243078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 ⑵ 外周机制：接头前调制作用即交感缩血管神经纤维接头前有血管紧张素</a:t>
            </a:r>
            <a:r>
              <a:rPr lang="en-US" altLang="zh-CN" sz="3600" b="1" dirty="0">
                <a:latin typeface="+mn-ea"/>
                <a:cs typeface="Times New Roman" panose="02020603050405020304" pitchFamily="18" charset="0"/>
              </a:rPr>
              <a:t>Ⅱ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受体</a:t>
            </a:r>
          </a:p>
          <a:p>
            <a:pPr marL="2430780" indent="-243078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 ⑶ 血管紧张素</a:t>
            </a:r>
            <a:r>
              <a:rPr lang="en-US" altLang="zh-CN" sz="3600" b="1" dirty="0">
                <a:latin typeface="+mn-ea"/>
                <a:cs typeface="Times New Roman" panose="02020603050405020304" pitchFamily="18" charset="0"/>
              </a:rPr>
              <a:t>Ⅱ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的直接作用：</a:t>
            </a:r>
          </a:p>
          <a:p>
            <a:pPr marL="2430780" indent="-243078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    ① 收缩血管效应→血压↑</a:t>
            </a:r>
          </a:p>
          <a:p>
            <a:pPr marL="2430780" indent="-243078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    ② 刺激肾上腺皮质球状带合成和释放醛固酮</a:t>
            </a:r>
          </a:p>
        </p:txBody>
      </p:sp>
      <p:sp>
        <p:nvSpPr>
          <p:cNvPr id="4" name="矩形 3"/>
          <p:cNvSpPr/>
          <p:nvPr/>
        </p:nvSpPr>
        <p:spPr>
          <a:xfrm>
            <a:off x="1028700" y="0"/>
            <a:ext cx="6115050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0780" lvl="0" indent="-2430780" algn="ctr">
              <a:lnSpc>
                <a:spcPct val="150000"/>
              </a:lnSpc>
              <a:defRPr/>
            </a:pP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血管紧张素</a:t>
            </a:r>
            <a:r>
              <a:rPr lang="en-US" altLang="zh-CN" sz="3600" b="1" dirty="0">
                <a:latin typeface="+mn-ea"/>
                <a:cs typeface="Times New Roman" panose="02020603050405020304" pitchFamily="18" charset="0"/>
              </a:rPr>
              <a:t>Ⅱ</a:t>
            </a:r>
            <a:r>
              <a:rPr lang="zh-CN" altLang="en-US" sz="3600" b="1" dirty="0">
                <a:latin typeface="+mn-ea"/>
                <a:cs typeface="Times New Roman" panose="02020603050405020304" pitchFamily="18" charset="0"/>
              </a:rPr>
              <a:t>升压机制：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7050" y="1125539"/>
            <a:ext cx="11664949" cy="4247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latin typeface="+mn-ea"/>
              </a:rPr>
              <a:t>(1)</a:t>
            </a:r>
            <a:r>
              <a:rPr kumimoji="1" lang="zh-CN" altLang="en-US" sz="3600" b="1" dirty="0">
                <a:latin typeface="+mn-ea"/>
              </a:rPr>
              <a:t>收缩血管</a:t>
            </a:r>
            <a:endParaRPr kumimoji="1" lang="en-US" altLang="zh-CN" sz="3600" b="1" dirty="0">
              <a:latin typeface="+mn-ea"/>
            </a:endParaRPr>
          </a:p>
          <a:p>
            <a:pPr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atin typeface="+mn-ea"/>
              </a:rPr>
              <a:t>(2)</a:t>
            </a:r>
            <a:r>
              <a:rPr lang="zh-CN" altLang="en-US" sz="3600" b="1" dirty="0">
                <a:latin typeface="+mn-ea"/>
              </a:rPr>
              <a:t>作用于室周核   渴觉   饮水</a:t>
            </a:r>
          </a:p>
          <a:p>
            <a:pPr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en-US" altLang="zh-CN" sz="3600" b="1" dirty="0">
                <a:latin typeface="+mn-ea"/>
              </a:rPr>
              <a:t>(3)</a:t>
            </a:r>
            <a:r>
              <a:rPr lang="zh-CN" altLang="en-US" sz="3600" b="1" dirty="0">
                <a:latin typeface="+mn-ea"/>
              </a:rPr>
              <a:t>抑制压力感受性反射:抑制心率减慢</a:t>
            </a:r>
            <a:endParaRPr lang="en-US" altLang="zh-CN" sz="3600" b="1" dirty="0">
              <a:latin typeface="+mn-ea"/>
            </a:endParaRPr>
          </a:p>
          <a:p>
            <a:pPr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zh-CN" altLang="en-US" sz="3600" b="1" dirty="0">
                <a:latin typeface="+mn-ea"/>
              </a:rPr>
              <a:t>(4) 增加醛固酮分泌并直接促进肾小管对</a:t>
            </a:r>
            <a:r>
              <a:rPr lang="en-US" altLang="zh-CN" sz="3600" b="1" dirty="0">
                <a:latin typeface="+mn-ea"/>
              </a:rPr>
              <a:t>Na</a:t>
            </a:r>
            <a:r>
              <a:rPr lang="en-US" altLang="zh-CN" sz="3600" b="1" baseline="30000" dirty="0">
                <a:latin typeface="+mn-ea"/>
              </a:rPr>
              <a:t>+</a:t>
            </a:r>
            <a:r>
              <a:rPr lang="zh-CN" altLang="en-US" sz="3600" b="1" dirty="0">
                <a:latin typeface="+mn-ea"/>
              </a:rPr>
              <a:t>和水的重吸收</a:t>
            </a:r>
            <a:endParaRPr kumimoji="1" lang="zh-CN" altLang="en-US" sz="3600" b="1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2500" y="266700"/>
            <a:ext cx="46863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defRPr/>
            </a:pPr>
            <a:r>
              <a:rPr kumimoji="1" lang="zh-CN" altLang="en-US" sz="3600" b="1" dirty="0">
                <a:latin typeface="+mn-ea"/>
              </a:rPr>
              <a:t>3．生理作用：</a:t>
            </a:r>
            <a:endParaRPr kumimoji="1" lang="en-US" altLang="zh-CN" sz="3600" b="1" dirty="0">
              <a:latin typeface="+mn-e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1243014"/>
            <a:ext cx="8688916" cy="6021387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合成和释放：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660066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660066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660066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660066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660066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zh-CN" altLang="en-US" sz="1800" b="1" dirty="0">
              <a:solidFill>
                <a:srgbClr val="0000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39619" name="Rectangle 5"/>
          <p:cNvSpPr>
            <a:spLocks noChangeArrowheads="1"/>
          </p:cNvSpPr>
          <p:nvPr/>
        </p:nvSpPr>
        <p:spPr bwMode="auto">
          <a:xfrm>
            <a:off x="1917701" y="2009775"/>
            <a:ext cx="7378699" cy="4425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+mn-ea"/>
              </a:rPr>
              <a:t>下丘脑（视上核和室旁核）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+mn-ea"/>
              </a:rPr>
              <a:t>↓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+mn-ea"/>
              </a:rPr>
              <a:t>合成</a:t>
            </a:r>
            <a:r>
              <a:rPr lang="en-US" altLang="zh-CN" sz="3200" b="1" dirty="0">
                <a:latin typeface="+mn-ea"/>
              </a:rPr>
              <a:t>ADH</a:t>
            </a:r>
          </a:p>
          <a:p>
            <a:pPr algn="ctr">
              <a:lnSpc>
                <a:spcPct val="80000"/>
              </a:lnSpc>
            </a:pPr>
            <a:r>
              <a:rPr lang="en-US" altLang="zh-CN" sz="3200" b="1" dirty="0">
                <a:latin typeface="+mn-ea"/>
              </a:rPr>
              <a:t>↓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+mn-ea"/>
              </a:rPr>
              <a:t>神经垂体（贮存）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+mn-ea"/>
              </a:rPr>
              <a:t>↓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+mn-ea"/>
              </a:rPr>
              <a:t>有效刺激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+mn-ea"/>
              </a:rPr>
              <a:t>↓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+mn-ea"/>
              </a:rPr>
              <a:t>释放入血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+mn-ea"/>
              </a:rPr>
              <a:t>↓</a:t>
            </a:r>
          </a:p>
          <a:p>
            <a:pPr algn="ctr">
              <a:lnSpc>
                <a:spcPct val="80000"/>
              </a:lnSpc>
            </a:pPr>
            <a:r>
              <a:rPr lang="zh-CN" altLang="en-US" sz="3200" b="1" dirty="0">
                <a:latin typeface="+mn-ea"/>
              </a:rPr>
              <a:t>神经分泌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333375"/>
            <a:ext cx="12192000" cy="692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(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三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)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血管升压素（抗利尿激素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ADH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）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83653" name="Picture 5" descr="image1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163509" y="114612"/>
            <a:ext cx="11865931" cy="669766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内容占位符 2"/>
          <p:cNvSpPr>
            <a:spLocks noGrp="1"/>
          </p:cNvSpPr>
          <p:nvPr>
            <p:ph idx="1"/>
          </p:nvPr>
        </p:nvSpPr>
        <p:spPr>
          <a:xfrm>
            <a:off x="1011932" y="0"/>
            <a:ext cx="10858500" cy="439261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FontTx/>
              <a:buNone/>
            </a:pP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2.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生理作用</a:t>
            </a: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  <a:buFontTx/>
              <a:buNone/>
            </a:pP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  ⑴ 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先抗利尿效应，后升高血压作用</a:t>
            </a:r>
          </a:p>
          <a:p>
            <a:pPr algn="just">
              <a:lnSpc>
                <a:spcPct val="200000"/>
              </a:lnSpc>
              <a:buFontTx/>
              <a:buNone/>
            </a:pP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  ⑵ 提高压力感受性反射的敏感性</a:t>
            </a:r>
          </a:p>
          <a:p>
            <a:pPr algn="just">
              <a:lnSpc>
                <a:spcPct val="200000"/>
              </a:lnSpc>
              <a:buFontTx/>
              <a:buNone/>
            </a:pP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3.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引起释放的因素：禁水，失水，失血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36550"/>
            <a:ext cx="12001500" cy="1296988"/>
          </a:xfrm>
        </p:spPr>
        <p:txBody>
          <a:bodyPr anchor="t"/>
          <a:lstStyle/>
          <a:p>
            <a:r>
              <a:rPr lang="en-US" altLang="zh-CN" sz="4000" b="1" dirty="0">
                <a:latin typeface="+mn-ea"/>
                <a:ea typeface="+mn-ea"/>
                <a:cs typeface="Times New Roman" panose="02020603050405020304" pitchFamily="18" charset="0"/>
              </a:rPr>
              <a:t>4.</a:t>
            </a:r>
            <a:r>
              <a:rPr lang="zh-CN" altLang="en-US" sz="4000" b="1" dirty="0">
                <a:latin typeface="+mn-ea"/>
                <a:ea typeface="+mn-ea"/>
                <a:cs typeface="Times New Roman" panose="02020603050405020304" pitchFamily="18" charset="0"/>
              </a:rPr>
              <a:t>心房钠尿肽</a:t>
            </a:r>
            <a:br>
              <a:rPr lang="en-US" altLang="zh-CN" sz="4000" b="1" dirty="0">
                <a:latin typeface="+mn-ea"/>
                <a:ea typeface="+mn-ea"/>
                <a:cs typeface="Times New Roman" panose="02020603050405020304" pitchFamily="18" charset="0"/>
              </a:rPr>
            </a:br>
            <a:endParaRPr lang="zh-CN" altLang="en-US" sz="2800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3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9676"/>
            <a:ext cx="12192000" cy="60928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）合成部位：心房肌胞浆嗜锇颗粒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）有效刺激：① 血容量↑，② 血</a:t>
            </a: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Na</a:t>
            </a:r>
            <a:r>
              <a:rPr lang="en-US" altLang="zh-CN" b="1" baseline="30000" dirty="0">
                <a:latin typeface="+mn-ea"/>
                <a:cs typeface="Times New Roman" panose="02020603050405020304" pitchFamily="18" charset="0"/>
              </a:rPr>
              <a:t>+</a:t>
            </a: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↑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）作用机理：</a:t>
            </a:r>
            <a:r>
              <a:rPr lang="en-US" altLang="zh-CN" b="1" dirty="0" err="1">
                <a:latin typeface="+mn-ea"/>
                <a:cs typeface="Times New Roman" panose="02020603050405020304" pitchFamily="18" charset="0"/>
              </a:rPr>
              <a:t>cGMP</a:t>
            </a: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第二信使学说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）生理作用：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        ⑴ 利钠，利尿：抑制集合管对</a:t>
            </a: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Na+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重吸收；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        ⑵ 拮抗肾素</a:t>
            </a: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血管紧张素</a:t>
            </a: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醛固酮系统；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        ⑶ 使</a:t>
            </a:r>
            <a:r>
              <a:rPr lang="en-US" altLang="zh-CN" b="1" dirty="0">
                <a:latin typeface="+mn-ea"/>
                <a:cs typeface="Times New Roman" panose="02020603050405020304" pitchFamily="18" charset="0"/>
              </a:rPr>
              <a:t>ADH↓</a:t>
            </a: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+mn-ea"/>
                <a:cs typeface="Times New Roman" panose="02020603050405020304" pitchFamily="18" charset="0"/>
              </a:rPr>
              <a:t>        ⑷ 舒张血管，降低血压。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内容占位符 4"/>
          <p:cNvSpPr>
            <a:spLocks noGrp="1"/>
          </p:cNvSpPr>
          <p:nvPr>
            <p:ph idx="1"/>
          </p:nvPr>
        </p:nvSpPr>
        <p:spPr>
          <a:xfrm>
            <a:off x="0" y="238125"/>
            <a:ext cx="10030883" cy="971550"/>
          </a:xfrm>
        </p:spPr>
        <p:txBody>
          <a:bodyPr/>
          <a:lstStyle/>
          <a:p>
            <a:pPr algn="ctr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latin typeface="+mn-ea"/>
              </a:rPr>
              <a:t>(</a:t>
            </a:r>
            <a:r>
              <a:rPr lang="zh-CN" altLang="en-US" sz="4000" b="1" dirty="0">
                <a:latin typeface="+mn-ea"/>
              </a:rPr>
              <a:t>五</a:t>
            </a:r>
            <a:r>
              <a:rPr lang="en-US" altLang="zh-CN" sz="4000" b="1" dirty="0">
                <a:latin typeface="+mn-ea"/>
              </a:rPr>
              <a:t>)</a:t>
            </a:r>
            <a:r>
              <a:rPr lang="zh-CN" altLang="en-US" sz="4000" b="1" dirty="0">
                <a:latin typeface="+mn-ea"/>
              </a:rPr>
              <a:t>血管内皮生成的血管活性物质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91067" y="1223963"/>
            <a:ext cx="11176000" cy="4862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zh-CN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NO</a:t>
            </a:r>
            <a:r>
              <a:rPr kumimoji="1" lang="zh-CN" altLang="en-US" sz="36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的作用：</a:t>
            </a:r>
            <a:endParaRPr kumimoji="1" lang="zh-CN" altLang="en-US" sz="3200" b="1" dirty="0">
              <a:solidFill>
                <a:schemeClr val="tx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1.使阻力血管扩张</a:t>
            </a:r>
            <a:r>
              <a:rPr kumimoji="1"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  <a:sym typeface="Symbol" panose="05050102010706020507" pitchFamily="18" charset="2"/>
              </a:rPr>
              <a:t>降低血压</a:t>
            </a:r>
          </a:p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2.降低延髓内交感缩血管神经活动</a:t>
            </a:r>
          </a:p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3.抑制交感神经末梢释放</a:t>
            </a:r>
            <a:r>
              <a:rPr kumimoji="1" lang="en-US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NE</a:t>
            </a:r>
          </a:p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zh-CN" sz="32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4.</a:t>
            </a:r>
            <a:r>
              <a:rPr kumimoji="1"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介导</a:t>
            </a:r>
            <a:r>
              <a:rPr kumimoji="1" lang="zh-CN" altLang="en-US" sz="3200" b="1" dirty="0">
                <a:solidFill>
                  <a:schemeClr val="tx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  <a:sym typeface="Symbol" panose="05050102010706020507" pitchFamily="18" charset="2"/>
              </a:rPr>
              <a:t>受体和胆碱能神经的舒血管作用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/>
              <a:t>平时维持心交感紧张、心迷走紧张、交感缩血管紧张的基本中枢位于</a:t>
            </a:r>
          </a:p>
          <a:p>
            <a:r>
              <a:rPr lang="zh-CN" altLang="en-US" sz="3200" b="1"/>
              <a:t>A．大脑      B．中脑</a:t>
            </a:r>
          </a:p>
          <a:p>
            <a:r>
              <a:rPr lang="zh-CN" altLang="en-US" sz="3200" b="1"/>
              <a:t>C．延髓      D．脑桥</a:t>
            </a:r>
          </a:p>
          <a:p>
            <a:r>
              <a:rPr lang="zh-CN" altLang="en-US" sz="3200" b="1"/>
              <a:t>E．下丘脑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/>
              <a:t>微循环的主要功能是</a:t>
            </a:r>
          </a:p>
          <a:p>
            <a:r>
              <a:rPr lang="zh-CN" altLang="en-US"/>
              <a:t>A．促进血液回流  </a:t>
            </a:r>
          </a:p>
          <a:p>
            <a:r>
              <a:rPr lang="zh-CN" altLang="en-US"/>
              <a:t>B．进行物质交换 </a:t>
            </a:r>
          </a:p>
          <a:p>
            <a:r>
              <a:rPr lang="zh-CN" altLang="en-US"/>
              <a:t>C．调节体温恒定 </a:t>
            </a:r>
          </a:p>
          <a:p>
            <a:r>
              <a:rPr lang="zh-CN" altLang="en-US"/>
              <a:t>D．贮存血量  </a:t>
            </a:r>
          </a:p>
          <a:p>
            <a:r>
              <a:rPr lang="zh-CN" altLang="en-US"/>
              <a:t>E．维持动脉血压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/>
              <a:t>在下列器官的血管中，缩血管神经纤维分布密度最大的是：</a:t>
            </a:r>
          </a:p>
          <a:p>
            <a:r>
              <a:rPr lang="zh-CN" altLang="en-US" b="1"/>
              <a:t>A．骨骼肌 B．心脏 C．脑 D．皮肤 E．肾脏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4" y="1331360"/>
            <a:ext cx="10850563" cy="4836395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 b="1"/>
              <a:t>关于人体内的多数血管的神经支配，下列哪一项是正确的？ </a:t>
            </a:r>
          </a:p>
          <a:p>
            <a:r>
              <a:rPr lang="zh-CN" altLang="en-US" b="1"/>
              <a:t>A．只接受交感舒血管神经纤维的单一支配 </a:t>
            </a:r>
          </a:p>
          <a:p>
            <a:r>
              <a:rPr lang="zh-CN" altLang="en-US" b="1"/>
              <a:t>B．只接受交感缩血管神经纤维的单一支配 </a:t>
            </a:r>
          </a:p>
          <a:p>
            <a:r>
              <a:rPr lang="zh-CN" altLang="en-US" b="1"/>
              <a:t>C．既有缩血管纤维也有舒血管纤维支配 </a:t>
            </a:r>
          </a:p>
          <a:p>
            <a:r>
              <a:rPr lang="zh-CN" altLang="en-US" b="1"/>
              <a:t>D．接受副交感舒血管纤维支配 </a:t>
            </a:r>
          </a:p>
          <a:p>
            <a:r>
              <a:rPr lang="zh-CN" altLang="en-US" b="1"/>
              <a:t>E．接受血管活性肠肽神经元的支配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4" y="1331360"/>
            <a:ext cx="10850563" cy="4836395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 b="1"/>
              <a:t>迷走神经末梢释放的乙酰胆可碱引起心率减慢是由于： </a:t>
            </a:r>
          </a:p>
          <a:p>
            <a:r>
              <a:rPr lang="zh-CN" altLang="en-US" b="1"/>
              <a:t>A.窦房结细胞对K+通透性降低 </a:t>
            </a:r>
          </a:p>
          <a:p>
            <a:r>
              <a:rPr lang="zh-CN" altLang="en-US" b="1"/>
              <a:t>B．窦房结细胞对K+通透性增加 </a:t>
            </a:r>
          </a:p>
          <a:p>
            <a:r>
              <a:rPr lang="zh-CN" altLang="en-US" b="1"/>
              <a:t>C. 窦房结细胞对Ca2+通透性增加 </a:t>
            </a:r>
          </a:p>
          <a:p>
            <a:r>
              <a:rPr lang="zh-CN" altLang="en-US" b="1"/>
              <a:t>D．窦房结细胞对Na+通透性增加 </a:t>
            </a:r>
          </a:p>
          <a:p>
            <a:r>
              <a:rPr lang="zh-CN" altLang="en-US" b="1"/>
              <a:t>E．窦房结细胞对Cl-通透性增加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 b="1"/>
              <a:t>动物实验时，暂时夹闭双侧颈总动脉可使：</a:t>
            </a:r>
          </a:p>
          <a:p>
            <a:r>
              <a:rPr lang="zh-CN" altLang="en-US" b="1"/>
              <a:t>A．窦神经传入冲动增多 </a:t>
            </a:r>
          </a:p>
          <a:p>
            <a:r>
              <a:rPr lang="zh-CN" altLang="en-US" b="1"/>
              <a:t>B．颈动脉体受刺激增多 </a:t>
            </a:r>
          </a:p>
          <a:p>
            <a:r>
              <a:rPr lang="zh-CN" altLang="en-US" b="1"/>
              <a:t>C．心迷走紧张增强 </a:t>
            </a:r>
          </a:p>
          <a:p>
            <a:r>
              <a:rPr lang="zh-CN" altLang="en-US" b="1"/>
              <a:t>D．心交感和交感缩血管紧张减弱 </a:t>
            </a:r>
          </a:p>
          <a:p>
            <a:r>
              <a:rPr lang="zh-CN" altLang="en-US" b="1"/>
              <a:t>E．血压升高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53</a:t>
            </a:fld>
            <a:endParaRPr lang="zh-CN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 b="1"/>
              <a:t>下列升高血压作用最强的物质是： </a:t>
            </a:r>
          </a:p>
          <a:p>
            <a:r>
              <a:rPr lang="zh-CN" altLang="en-US" b="1"/>
              <a:t>A．肾上腺素 </a:t>
            </a:r>
          </a:p>
          <a:p>
            <a:r>
              <a:rPr lang="zh-CN" altLang="en-US" b="1"/>
              <a:t>B．去甲肾上腺素 </a:t>
            </a:r>
          </a:p>
          <a:p>
            <a:r>
              <a:rPr lang="zh-CN" altLang="en-US" b="1"/>
              <a:t>C．抗利尿激素 </a:t>
            </a:r>
          </a:p>
          <a:p>
            <a:r>
              <a:rPr lang="zh-CN" altLang="en-US" b="1"/>
              <a:t>D．血管紧张素Ⅱ </a:t>
            </a:r>
          </a:p>
          <a:p>
            <a:r>
              <a:rPr lang="zh-CN" altLang="en-US" b="1"/>
              <a:t>E．醛固酮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54</a:t>
            </a:fld>
            <a:endParaRPr lang="zh-CN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/>
              <a:t>肾素-血管紧张素-醛固酮系统活动加强时： </a:t>
            </a:r>
          </a:p>
          <a:p>
            <a:r>
              <a:rPr lang="zh-CN" altLang="en-US" b="1"/>
              <a:t>A．醛固酮释放减少 B．肾脏排出钠量减少 </a:t>
            </a:r>
          </a:p>
          <a:p>
            <a:r>
              <a:rPr lang="zh-CN" altLang="en-US" b="1"/>
              <a:t>C．肾脏排出钾量减少 D．静脉回心血量减少 </a:t>
            </a:r>
          </a:p>
          <a:p>
            <a:r>
              <a:rPr lang="zh-CN" altLang="en-US" b="1"/>
              <a:t>E．抑制肾小管对水的重吸收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55</a:t>
            </a:fld>
            <a:endParaRPr lang="zh-CN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b="1"/>
              <a:t>肾上腺素和去甲肾上腺素对心血管的效应是： </a:t>
            </a:r>
          </a:p>
          <a:p>
            <a:r>
              <a:rPr lang="zh-CN" altLang="en-US" b="1"/>
              <a:t>A．两者的升压效应相近 </a:t>
            </a:r>
          </a:p>
          <a:p>
            <a:r>
              <a:rPr lang="zh-CN" altLang="en-US" b="1"/>
              <a:t>B．两者引起的心率变化相似 </a:t>
            </a:r>
          </a:p>
          <a:p>
            <a:r>
              <a:rPr lang="zh-CN" altLang="en-US" b="1"/>
              <a:t>C．小剂量的肾上腺素使皮肤微动脉舒张 </a:t>
            </a:r>
          </a:p>
          <a:p>
            <a:r>
              <a:rPr lang="zh-CN" altLang="en-US" b="1"/>
              <a:t>D．去甲肾上腺素使胃肠道微动脉舒张 </a:t>
            </a:r>
          </a:p>
          <a:p>
            <a:r>
              <a:rPr lang="zh-CN" altLang="en-US" b="1"/>
              <a:t>E．在完整机体中，注射去甲肾上腺素后引起血压升高，心率加快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20000"/>
          </a:bodyPr>
          <a:lstStyle/>
          <a:p>
            <a:r>
              <a:rPr lang="zh-CN" altLang="en-US" b="1"/>
              <a:t>心肌的等长调节是通过改变下列哪个因素来调节心脏的泵血功能？ </a:t>
            </a:r>
          </a:p>
          <a:p>
            <a:r>
              <a:rPr lang="zh-CN" altLang="en-US" b="1"/>
              <a:t>A．心肌初长度 </a:t>
            </a:r>
          </a:p>
          <a:p>
            <a:r>
              <a:rPr lang="zh-CN" altLang="en-US" b="1"/>
              <a:t>B．肌小节的初长度 </a:t>
            </a:r>
          </a:p>
          <a:p>
            <a:r>
              <a:rPr lang="zh-CN" altLang="en-US" b="1"/>
              <a:t>C．横桥联接的数目 </a:t>
            </a:r>
          </a:p>
          <a:p>
            <a:r>
              <a:rPr lang="zh-CN" altLang="en-US" b="1"/>
              <a:t>D．心肌收缩能力 </a:t>
            </a:r>
          </a:p>
          <a:p>
            <a:r>
              <a:rPr lang="zh-CN" altLang="en-US" b="1"/>
              <a:t>E．心室舒张末期容积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zh-CN" altLang="en-US" b="1"/>
              <a:t>异长调节是指心脏的搏出量取决于： </a:t>
            </a:r>
          </a:p>
          <a:p>
            <a:r>
              <a:rPr lang="zh-CN" altLang="en-US" b="1"/>
              <a:t>A．平均动脉压 </a:t>
            </a:r>
          </a:p>
          <a:p>
            <a:r>
              <a:rPr lang="zh-CN" altLang="en-US" b="1"/>
              <a:t>B．心率储备 </a:t>
            </a:r>
          </a:p>
          <a:p>
            <a:r>
              <a:rPr lang="zh-CN" altLang="en-US" b="1"/>
              <a:t>C．心力储备 </a:t>
            </a:r>
          </a:p>
          <a:p>
            <a:r>
              <a:rPr lang="zh-CN" altLang="en-US" b="1"/>
              <a:t>D．心室舒张末期容积 </a:t>
            </a:r>
          </a:p>
          <a:p>
            <a:r>
              <a:rPr lang="zh-CN" altLang="en-US" b="1"/>
              <a:t>E．心室收缩末期容积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58</a:t>
            </a:fld>
            <a:endParaRPr lang="zh-CN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血液循环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敬请关注下一章内容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b="1" dirty="0"/>
              <a:t>《</a:t>
            </a:r>
            <a:r>
              <a:rPr sz="2800" b="1" dirty="0"/>
              <a:t>呼吸</a:t>
            </a:r>
            <a:r>
              <a:rPr lang="en-US" altLang="zh-CN" sz="2800" b="1" dirty="0"/>
              <a:t>》</a:t>
            </a:r>
            <a:endParaRPr lang="zh-CN" altLang="en-US" sz="2800" b="1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altLang="zh-CN" dirty="0"/>
              <a:t>生理学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10000"/>
          </a:bodyPr>
          <a:lstStyle/>
          <a:p>
            <a:pPr marL="0" indent="0">
              <a:buNone/>
            </a:pPr>
            <a:r>
              <a:rPr lang="zh-CN" altLang="en-US" b="1"/>
              <a:t>生成组织液的有效滤过压等于： </a:t>
            </a:r>
          </a:p>
          <a:p>
            <a:r>
              <a:rPr lang="zh-CN" altLang="en-US" b="1"/>
              <a:t>A．(毛细血管压+组织液胶体渗透压) -(血浆胶体渗透压+组织液静水压)</a:t>
            </a:r>
          </a:p>
          <a:p>
            <a:r>
              <a:rPr lang="zh-CN" altLang="en-US" b="1"/>
              <a:t>B．(毛细血管压+血浆胶体渗透压)- (组织液胶体渗透压+组织液静水压)</a:t>
            </a:r>
          </a:p>
          <a:p>
            <a:r>
              <a:rPr lang="zh-CN" altLang="en-US" b="1"/>
              <a:t>C．(毛细血管压+组织液静水压)- (血浆胶体渗透压+组织液胶体渗透压)</a:t>
            </a:r>
          </a:p>
          <a:p>
            <a:r>
              <a:rPr lang="zh-CN" altLang="en-US" b="1"/>
              <a:t>D．毛细血管压+组织液胶体渗透压- 血浆胶体渗透压+组织液静水压 </a:t>
            </a:r>
          </a:p>
          <a:p>
            <a:r>
              <a:rPr lang="zh-CN" altLang="en-US" b="1"/>
              <a:t>E．毛细血管压-组织液胶体渗透压+血浆胶体渗透压-组织液静水压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下列情况下，能使组织液生成减少的是： </a:t>
            </a:r>
          </a:p>
          <a:p>
            <a:pPr marL="0" indent="0">
              <a:buNone/>
            </a:pPr>
            <a:r>
              <a:rPr lang="zh-CN" altLang="en-US"/>
              <a:t>A．大量血浆蛋白丢失 </a:t>
            </a:r>
          </a:p>
          <a:p>
            <a:pPr marL="0" indent="0">
              <a:buNone/>
            </a:pPr>
            <a:r>
              <a:rPr lang="zh-CN" altLang="en-US"/>
              <a:t>B．毛细血管前阻力减小 </a:t>
            </a:r>
          </a:p>
          <a:p>
            <a:pPr marL="0" indent="0">
              <a:buNone/>
            </a:pPr>
            <a:r>
              <a:rPr lang="zh-CN" altLang="en-US"/>
              <a:t>C．淋巴回流受阻 </a:t>
            </a:r>
          </a:p>
          <a:p>
            <a:pPr marL="0" indent="0">
              <a:buNone/>
            </a:pPr>
            <a:r>
              <a:rPr lang="zh-CN" altLang="en-US"/>
              <a:t>D．右心衰竭，静脉回流受阻 </a:t>
            </a:r>
          </a:p>
          <a:p>
            <a:pPr marL="0" indent="0">
              <a:buNone/>
            </a:pPr>
            <a:r>
              <a:rPr lang="zh-CN" altLang="en-US"/>
              <a:t>E．血浆胶体渗透压升高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右心衰竭时，组织液生成增多导致水肿的主要原因是： </a:t>
            </a:r>
          </a:p>
          <a:p>
            <a:pPr marL="0" indent="0">
              <a:buNone/>
            </a:pPr>
            <a:r>
              <a:rPr lang="zh-CN" altLang="en-US"/>
              <a:t>A．血浆胶体渗透压降低 </a:t>
            </a:r>
          </a:p>
          <a:p>
            <a:pPr marL="0" indent="0">
              <a:buNone/>
            </a:pPr>
            <a:r>
              <a:rPr lang="zh-CN" altLang="en-US"/>
              <a:t>B．组织液静水压降低 </a:t>
            </a:r>
          </a:p>
          <a:p>
            <a:pPr marL="0" indent="0">
              <a:buNone/>
            </a:pPr>
            <a:r>
              <a:rPr lang="zh-CN" altLang="en-US"/>
              <a:t>C．组织液胶体渗透压升高 </a:t>
            </a:r>
          </a:p>
          <a:p>
            <a:pPr marL="0" indent="0">
              <a:buNone/>
            </a:pPr>
            <a:r>
              <a:rPr lang="zh-CN" altLang="en-US"/>
              <a:t>D．毛细血管血压升高 </a:t>
            </a:r>
          </a:p>
          <a:p>
            <a:pPr marL="0" indent="0">
              <a:buNone/>
            </a:pPr>
            <a:r>
              <a:rPr lang="zh-CN" altLang="en-US"/>
              <a:t>E．淋巴回流受阻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/>
              <a:t>下列哪一项不属于淋巴循环的功能</a:t>
            </a:r>
          </a:p>
          <a:p>
            <a:r>
              <a:rPr lang="zh-CN" altLang="en-US"/>
              <a:t>A．淋巴液回流  </a:t>
            </a:r>
          </a:p>
          <a:p>
            <a:r>
              <a:rPr lang="zh-CN" altLang="en-US"/>
              <a:t>B．回收蛋白质  </a:t>
            </a:r>
          </a:p>
          <a:p>
            <a:r>
              <a:rPr lang="zh-CN" altLang="en-US"/>
              <a:t>C．吸收脂肪的重要途径 </a:t>
            </a:r>
          </a:p>
          <a:p>
            <a:r>
              <a:rPr lang="zh-CN" altLang="en-US"/>
              <a:t>D．具有组织灌流作用</a:t>
            </a:r>
          </a:p>
          <a:p>
            <a:r>
              <a:rPr lang="zh-CN" altLang="en-US"/>
              <a:t>E．清除组织中的细菌具有防御功能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请修改这里的课程名称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f36a87a-297c-4bf9-af12-dba2e6bbb331}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26</TotalTime>
  <Words>3423</Words>
  <Application>Microsoft Office PowerPoint</Application>
  <PresentationFormat>宽屏</PresentationFormat>
  <Paragraphs>496</Paragraphs>
  <Slides>59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8" baseType="lpstr">
      <vt:lpstr>Monotype Sorts</vt:lpstr>
      <vt:lpstr>黑体</vt:lpstr>
      <vt:lpstr>华文细黑</vt:lpstr>
      <vt:lpstr>微软雅黑</vt:lpstr>
      <vt:lpstr>Arial</vt:lpstr>
      <vt:lpstr>Calibri</vt:lpstr>
      <vt:lpstr>Times New Roman</vt:lpstr>
      <vt:lpstr>Wingdings</vt:lpstr>
      <vt:lpstr>主题5</vt:lpstr>
      <vt:lpstr>第四节   心血管活动的调节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一、神经调节</vt:lpstr>
      <vt:lpstr>(一)  心脏的神经支配</vt:lpstr>
      <vt:lpstr>1.心交感神经及其作用 </vt:lpstr>
      <vt:lpstr>PowerPoint 演示文稿</vt:lpstr>
      <vt:lpstr> 膜对离子通透性改变 ⑴ 使自律细胞4期If增加，自律性增加（正性变时效应） ⑵ 慢反应细胞：Ca2+内流增加→动作电位上升速度和幅度增加→传导速度加快（正性变传导效应） (3) 增加细胞内Ca2+浓度→心肌收缩能力增加（正性变力效应） </vt:lpstr>
      <vt:lpstr>PowerPoint 演示文稿</vt:lpstr>
      <vt:lpstr>PowerPoint 演示文稿</vt:lpstr>
      <vt:lpstr>PowerPoint 演示文稿</vt:lpstr>
      <vt:lpstr>PowerPoint 演示文稿</vt:lpstr>
      <vt:lpstr>（二）血管的神经支配</vt:lpstr>
      <vt:lpstr>1.缩血管纤维（皆为交感神经纤维。NA→α&gt;β受体） </vt:lpstr>
      <vt:lpstr>PowerPoint 演示文稿</vt:lpstr>
      <vt:lpstr>PowerPoint 演示文稿</vt:lpstr>
      <vt:lpstr>（三）心血管中枢 </vt:lpstr>
      <vt:lpstr>PowerPoint 演示文稿</vt:lpstr>
      <vt:lpstr>PowerPoint 演示文稿</vt:lpstr>
      <vt:lpstr>1.颈动脉窦-主动脉弓压力感受性反射</vt:lpstr>
      <vt:lpstr>（2）反射弧： 颈动脉窦-主动脉弓压力感受器</vt:lpstr>
      <vt:lpstr>PowerPoint 演示文稿</vt:lpstr>
      <vt:lpstr>PowerPoint 演示文稿</vt:lpstr>
      <vt:lpstr>减压反射的生理意义</vt:lpstr>
      <vt:lpstr>2.颈动脉体-主动脉体化学感受性反射</vt:lpstr>
      <vt:lpstr>PowerPoint 演示文稿</vt:lpstr>
      <vt:lpstr>PowerPoint 演示文稿</vt:lpstr>
      <vt:lpstr>PowerPoint 演示文稿</vt:lpstr>
      <vt:lpstr>PowerPoint 演示文稿</vt:lpstr>
      <vt:lpstr>二、体液调节</vt:lpstr>
      <vt:lpstr>PowerPoint 演示文稿</vt:lpstr>
      <vt:lpstr>（一）去甲肾上腺素对动脉血压和心率的影响</vt:lpstr>
      <vt:lpstr>PowerPoint 演示文稿</vt:lpstr>
      <vt:lpstr>（二）肾素-血管紧张素系统（RAS）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4.心房钠尿肽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《血液循环》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覃 小翠</cp:lastModifiedBy>
  <cp:revision>137</cp:revision>
  <cp:lastPrinted>2017-11-22T16:00:00Z</cp:lastPrinted>
  <dcterms:created xsi:type="dcterms:W3CDTF">2017-11-22T16:00:00Z</dcterms:created>
  <dcterms:modified xsi:type="dcterms:W3CDTF">2022-12-17T16:01:57Z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2052-11.1.0.9513</vt:lpwstr>
  </property>
</Properties>
</file>