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ptx" ContentType="application/vnd.openxmlformats-officedocument.presentationml.presentation"/>
  <Default Extension="bin" ContentType="application/vnd.openxmlformats-officedocument.oleObject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80" r:id="rId3"/>
    <p:sldId id="281" r:id="rId4"/>
    <p:sldId id="283" r:id="rId5"/>
    <p:sldId id="366" r:id="rId6"/>
    <p:sldId id="285" r:id="rId7"/>
    <p:sldId id="288" r:id="rId9"/>
    <p:sldId id="286" r:id="rId10"/>
    <p:sldId id="289" r:id="rId11"/>
    <p:sldId id="442" r:id="rId12"/>
    <p:sldId id="290" r:id="rId13"/>
    <p:sldId id="291" r:id="rId14"/>
    <p:sldId id="292" r:id="rId15"/>
    <p:sldId id="367" r:id="rId16"/>
    <p:sldId id="368" r:id="rId17"/>
    <p:sldId id="369" r:id="rId18"/>
    <p:sldId id="297" r:id="rId19"/>
    <p:sldId id="370" r:id="rId20"/>
    <p:sldId id="372" r:id="rId21"/>
    <p:sldId id="371" r:id="rId22"/>
    <p:sldId id="299" r:id="rId23"/>
    <p:sldId id="373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74" r:id="rId36"/>
    <p:sldId id="315" r:id="rId37"/>
    <p:sldId id="316" r:id="rId38"/>
    <p:sldId id="317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375" r:id="rId48"/>
    <p:sldId id="319" r:id="rId49"/>
    <p:sldId id="320" r:id="rId50"/>
    <p:sldId id="376" r:id="rId51"/>
    <p:sldId id="322" r:id="rId52"/>
    <p:sldId id="323" r:id="rId53"/>
    <p:sldId id="324" r:id="rId54"/>
    <p:sldId id="533" r:id="rId55"/>
    <p:sldId id="535" r:id="rId56"/>
    <p:sldId id="534" r:id="rId57"/>
    <p:sldId id="536" r:id="rId58"/>
    <p:sldId id="377" r:id="rId59"/>
    <p:sldId id="378" r:id="rId60"/>
    <p:sldId id="328" r:id="rId61"/>
    <p:sldId id="329" r:id="rId62"/>
    <p:sldId id="379" r:id="rId63"/>
    <p:sldId id="331" r:id="rId64"/>
    <p:sldId id="380" r:id="rId65"/>
    <p:sldId id="381" r:id="rId66"/>
    <p:sldId id="382" r:id="rId67"/>
    <p:sldId id="383" r:id="rId68"/>
    <p:sldId id="384" r:id="rId69"/>
    <p:sldId id="385" r:id="rId70"/>
    <p:sldId id="339" r:id="rId71"/>
    <p:sldId id="340" r:id="rId72"/>
    <p:sldId id="386" r:id="rId73"/>
    <p:sldId id="342" r:id="rId74"/>
    <p:sldId id="538" r:id="rId75"/>
    <p:sldId id="539" r:id="rId76"/>
    <p:sldId id="540" r:id="rId77"/>
    <p:sldId id="546" r:id="rId78"/>
    <p:sldId id="541" r:id="rId79"/>
    <p:sldId id="542" r:id="rId80"/>
    <p:sldId id="543" r:id="rId81"/>
    <p:sldId id="544" r:id="rId82"/>
    <p:sldId id="387" r:id="rId83"/>
    <p:sldId id="344" r:id="rId84"/>
    <p:sldId id="388" r:id="rId85"/>
    <p:sldId id="346" r:id="rId86"/>
    <p:sldId id="347" r:id="rId87"/>
    <p:sldId id="349" r:id="rId88"/>
    <p:sldId id="394" r:id="rId89"/>
    <p:sldId id="396" r:id="rId90"/>
    <p:sldId id="397" r:id="rId91"/>
    <p:sldId id="354" r:id="rId92"/>
    <p:sldId id="390" r:id="rId93"/>
    <p:sldId id="355" r:id="rId94"/>
    <p:sldId id="356" r:id="rId95"/>
    <p:sldId id="357" r:id="rId96"/>
    <p:sldId id="359" r:id="rId97"/>
    <p:sldId id="358" r:id="rId98"/>
    <p:sldId id="360" r:id="rId99"/>
    <p:sldId id="361" r:id="rId100"/>
    <p:sldId id="362" r:id="rId101"/>
    <p:sldId id="395" r:id="rId102"/>
    <p:sldId id="523" r:id="rId103"/>
    <p:sldId id="526" r:id="rId104"/>
    <p:sldId id="525" r:id="rId105"/>
    <p:sldId id="522" r:id="rId106"/>
    <p:sldId id="545" r:id="rId107"/>
    <p:sldId id="524" r:id="rId108"/>
    <p:sldId id="273" r:id="rId10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2B7"/>
    <a:srgbClr val="57AEE1"/>
    <a:srgbClr val="90AEDA"/>
    <a:srgbClr val="75C400"/>
    <a:srgbClr val="2CCDFF"/>
    <a:srgbClr val="FFFFFF"/>
    <a:srgbClr val="00C3FF"/>
    <a:srgbClr val="A5F499"/>
    <a:srgbClr val="FFD979"/>
    <a:srgbClr val="99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50" y="-108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notesMaster" Target="notesMasters/notesMaster1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2" Type="http://schemas.openxmlformats.org/officeDocument/2006/relationships/tableStyles" Target="tableStyles.xml"/><Relationship Id="rId111" Type="http://schemas.openxmlformats.org/officeDocument/2006/relationships/viewProps" Target="viewProps.xml"/><Relationship Id="rId110" Type="http://schemas.openxmlformats.org/officeDocument/2006/relationships/presProps" Target="presProps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吸气时呼吸肌是一个主动的过程，呼气则是由膈肌和肋间外肌舒张所致，是一个被动的过程。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9DA3F-6C46-4FEC-875C-4C487676A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吸气时呼吸肌是一个主动的过程，呼气则是由膈肌和肋间外肌舒张所致，是一个被动的过程。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9DA3F-6C46-4FEC-875C-4C487676A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 smtClean="0"/>
              <a:t>T:</a:t>
            </a:r>
            <a:r>
              <a:rPr lang="zh-CN" altLang="en-US" smtClean="0"/>
              <a:t>表面张力</a:t>
            </a:r>
            <a:r>
              <a:rPr lang="en-US" altLang="zh-CN" smtClean="0"/>
              <a:t>,P:</a:t>
            </a:r>
            <a:r>
              <a:rPr lang="zh-CN" altLang="en-US" smtClean="0"/>
              <a:t>回缩力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935B6-107B-4ADA-A113-81F8D37488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相对分子量的气体扩散速度较快</a:t>
            </a:r>
            <a:r>
              <a:rPr lang="en-US" altLang="zh-CN" smtClean="0"/>
              <a:t>,</a:t>
            </a:r>
            <a:r>
              <a:rPr lang="zh-CN" altLang="en-US" smtClean="0"/>
              <a:t>溶解度大的气体扩散得也快</a:t>
            </a:r>
            <a:r>
              <a:rPr lang="en-US" altLang="zh-CN" smtClean="0"/>
              <a:t>.</a:t>
            </a:r>
            <a:r>
              <a:rPr lang="zh-CN" altLang="en-US" smtClean="0"/>
              <a:t>氧气与二氧化碳的扩散速度比较</a:t>
            </a:r>
            <a:r>
              <a:rPr lang="en-US" altLang="zh-CN" smtClean="0"/>
              <a:t>.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21B27-6C74-4930-8FE3-118278DB6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4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上段：正常我们的氧分压是</a:t>
            </a:r>
            <a:r>
              <a:rPr lang="en-US" altLang="zh-CN" smtClean="0"/>
              <a:t>100mmH.</a:t>
            </a:r>
            <a:endParaRPr lang="en-US" altLang="zh-CN" smtClean="0"/>
          </a:p>
          <a:p>
            <a:r>
              <a:rPr lang="zh-CN" altLang="en-US" smtClean="0"/>
              <a:t>中段：组织中的氧分压是</a:t>
            </a:r>
            <a:r>
              <a:rPr lang="en-US" altLang="zh-CN" smtClean="0"/>
              <a:t>30mmH，</a:t>
            </a:r>
            <a:r>
              <a:rPr lang="zh-CN" altLang="en-US" smtClean="0"/>
              <a:t>保证血液流经组织时可释放适量的氧气供组织使用，保证的是安静状态下组织代谢的需要。</a:t>
            </a:r>
            <a:endParaRPr lang="en-US" altLang="zh-CN" smtClean="0"/>
          </a:p>
          <a:p>
            <a:r>
              <a:rPr lang="zh-CN" altLang="en-US" smtClean="0"/>
              <a:t>下段：保证组织活动加强时有足够的氧气供组织细胞摄取。组织活动加强时，氧分压是</a:t>
            </a:r>
            <a:r>
              <a:rPr lang="en-US" altLang="zh-CN" smtClean="0"/>
              <a:t>15mmH。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23476C-D09F-4FFA-8621-399EAED75D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5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 smtClean="0"/>
              <a:t>DPG：</a:t>
            </a:r>
            <a:r>
              <a:rPr lang="zh-CN" altLang="en-US" smtClean="0"/>
              <a:t>红细胞无氧酵解的产物二磷酸甘油酸。氧离曲线纵座标反映的是氧气与血液结合的量，越往下，代表释出来的氧气越多。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0A81E-03C8-43CD-8AAC-6DE501D3E4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87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大脑皮层和边缘系统，</a:t>
            </a:r>
            <a:r>
              <a:rPr lang="zh-CN" altLang="en-US" b="1" smtClean="0">
                <a:solidFill>
                  <a:srgbClr val="000000"/>
                </a:solidFill>
                <a:latin typeface="Gill Sans MT" panose="020B0502020104020203"/>
                <a:ea typeface="黑体" panose="02010609060101010101" pitchFamily="49" charset="-122"/>
              </a:rPr>
              <a:t>下丘脑对呼吸运动均有调节作用，尤其是大脑皮层可控制呼吸的频率和深度。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0FA66-1A9D-4F11-894A-83D2C7BBD8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9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当吸气切断机制神经元兴奋时，其以负反馈的形式抑制中枢吸气活动发生器神经元的活动，使吸气及时终止，转为呼气。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3ADF7-0BFB-4373-8AE8-5B44D7B30C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1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肺扩张反射的生理意义：防目吸气过深过长，加速吸气向呼气转换，以保持罗快的呼吸频率。切断动物颈部双侧迷走</a:t>
            </a:r>
            <a:r>
              <a:rPr lang="en-US" altLang="zh-CN" smtClean="0"/>
              <a:t>N</a:t>
            </a:r>
            <a:r>
              <a:rPr lang="zh-CN" altLang="en-US" smtClean="0"/>
              <a:t>后，可见吸气明显延长，吸气加深，表现为深而慢的呼吸。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D499E-4559-471A-AE5F-A9E5EB26D3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0" y="464820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10636624" y="551329"/>
            <a:ext cx="1555376" cy="6306671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0249-0E3C-4404-BC33-BF373A23CB5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938_08_15005610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125635" y="4324010"/>
            <a:ext cx="2066365" cy="2533990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20.png"/><Relationship Id="rId1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package" Target="../embeddings/Presentation1.pptx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5.e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6.emf"/><Relationship Id="rId1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GI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8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2.png"/><Relationship Id="rId3" Type="http://schemas.openxmlformats.org/officeDocument/2006/relationships/oleObject" Target="../embeddings/oleObject6.bin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4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6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 fontScale="90000"/>
          </a:bodyPr>
          <a:lstStyle/>
          <a:p>
            <a:br>
              <a:rPr kumimoji="1" lang="zh-CN" altLang="en-US" sz="48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  <a:ea typeface="楷体_GB2312" pitchFamily="49" charset="-122"/>
                <a:cs typeface="HGｺﾞｼｯｸE"/>
              </a:rPr>
            </a:br>
            <a:endParaRPr lang="zh-CN" altLang="en-US" sz="4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11" descr="呼吸系统-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77001" y="1000108"/>
            <a:ext cx="5473700" cy="56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18365" y="1552858"/>
            <a:ext cx="6762751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sz="3600" b="1" dirty="0">
                <a:latin typeface="+mn-ea"/>
                <a:cs typeface="HGｺﾞｼｯｸE"/>
              </a:rPr>
              <a:t>呼吸：</a:t>
            </a:r>
            <a:endParaRPr kumimoji="1" lang="zh-CN" altLang="en-US" sz="3600" b="1" dirty="0">
              <a:latin typeface="+mn-ea"/>
              <a:cs typeface="HGｺﾞｼｯｸE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sz="3600" b="1" dirty="0" smtClean="0">
                <a:latin typeface="+mn-ea"/>
                <a:cs typeface="HGｺﾞｼｯｸE"/>
              </a:rPr>
              <a:t>机</a:t>
            </a:r>
            <a:r>
              <a:rPr kumimoji="1" lang="zh-CN" altLang="en-US" sz="3600" b="1" dirty="0">
                <a:latin typeface="+mn-ea"/>
                <a:cs typeface="HGｺﾞｼｯｸE"/>
              </a:rPr>
              <a:t>体从外界摄取</a:t>
            </a:r>
            <a:r>
              <a:rPr kumimoji="1" lang="en-US" altLang="zh-CN" sz="3600" b="1" dirty="0">
                <a:latin typeface="+mn-ea"/>
                <a:cs typeface="HGｺﾞｼｯｸE"/>
              </a:rPr>
              <a:t>O</a:t>
            </a:r>
            <a:r>
              <a:rPr kumimoji="1" lang="en-US" altLang="zh-CN" sz="3600" b="1" baseline="-30000" dirty="0">
                <a:latin typeface="+mn-ea"/>
                <a:cs typeface="HGｺﾞｼｯｸE"/>
              </a:rPr>
              <a:t>2</a:t>
            </a:r>
            <a:r>
              <a:rPr kumimoji="1" lang="zh-CN" altLang="en-US" sz="3600" b="1" dirty="0">
                <a:latin typeface="+mn-ea"/>
                <a:cs typeface="HGｺﾞｼｯｸE"/>
              </a:rPr>
              <a:t>，把</a:t>
            </a:r>
            <a:r>
              <a:rPr kumimoji="1" lang="en-US" altLang="zh-CN" sz="3600" b="1" dirty="0">
                <a:latin typeface="+mn-ea"/>
                <a:cs typeface="HGｺﾞｼｯｸE"/>
              </a:rPr>
              <a:t>CO</a:t>
            </a:r>
            <a:r>
              <a:rPr kumimoji="1" lang="en-US" altLang="zh-CN" sz="3600" b="1" baseline="-30000" dirty="0">
                <a:latin typeface="+mn-ea"/>
                <a:cs typeface="HGｺﾞｼｯｸE"/>
              </a:rPr>
              <a:t>2</a:t>
            </a:r>
            <a:r>
              <a:rPr kumimoji="1" lang="zh-CN" altLang="en-US" sz="3600" b="1" dirty="0">
                <a:latin typeface="+mn-ea"/>
                <a:cs typeface="HGｺﾞｼｯｸE"/>
              </a:rPr>
              <a:t>排出体外， 机体与外界环境之间的这种气体交换过程，称为呼吸。</a:t>
            </a:r>
            <a:endParaRPr kumimoji="1" lang="zh-CN" altLang="en-US" sz="3600" b="1" dirty="0">
              <a:latin typeface="+mn-ea"/>
              <a:cs typeface="HGｺﾞｼｯｸE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sz="3600" b="1" dirty="0">
                <a:latin typeface="+mn-ea"/>
                <a:cs typeface="HGｺﾞｼｯｸE"/>
              </a:rPr>
              <a:t>      </a:t>
            </a:r>
            <a:endParaRPr kumimoji="1" lang="zh-CN" altLang="en-US" sz="3600" b="1" dirty="0">
              <a:latin typeface="+mn-ea"/>
              <a:cs typeface="HGｺﾞｼｯｸE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0" y="325294"/>
            <a:ext cx="5905905" cy="6846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j-cs"/>
              </a:rPr>
              <a:t>第五章    呼吸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968991" y="1074504"/>
            <a:ext cx="5689600" cy="6018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zh-CN" b="1" dirty="0">
                <a:latin typeface="+mn-ea"/>
              </a:rPr>
              <a:t>                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           </a:t>
            </a:r>
            <a:r>
              <a:rPr lang="zh-CN" altLang="en-US" sz="3200" b="1" dirty="0">
                <a:latin typeface="+mn-ea"/>
              </a:rPr>
              <a:t>吸气肌及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辅助吸气肌收缩</a:t>
            </a:r>
            <a:endParaRPr lang="zh-CN" altLang="en-US" sz="3200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   </a:t>
            </a:r>
            <a:endParaRPr lang="zh-CN" altLang="en-US" sz="3200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胸腔进一步扩大</a:t>
            </a:r>
            <a:endParaRPr lang="zh-CN" altLang="en-US" sz="3200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</a:t>
            </a:r>
            <a:endParaRPr lang="zh-CN" altLang="en-US" sz="3200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肺进一步扩张</a:t>
            </a:r>
            <a:endParaRPr lang="zh-CN" altLang="en-US" sz="3200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</a:t>
            </a:r>
            <a:endParaRPr lang="zh-CN" altLang="en-US" sz="3200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肺内压进一步下降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endParaRPr lang="zh-CN" altLang="en-US" sz="3200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           </a:t>
            </a:r>
            <a:r>
              <a:rPr lang="zh-CN" altLang="en-US" sz="3200" b="1" dirty="0">
                <a:latin typeface="+mn-ea"/>
              </a:rPr>
              <a:t>吸气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增多</a:t>
            </a:r>
            <a:r>
              <a:rPr lang="en-US" altLang="zh-CN" sz="3200" b="1" dirty="0">
                <a:latin typeface="+mn-ea"/>
              </a:rPr>
              <a:t>)</a:t>
            </a:r>
            <a:endParaRPr lang="en-US" altLang="zh-CN" sz="3200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          </a:t>
            </a:r>
            <a:endParaRPr lang="en-US" altLang="zh-CN" sz="3200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zh-CN" b="1" dirty="0">
                <a:latin typeface="+mn-ea"/>
              </a:rPr>
              <a:t>                                                           </a:t>
            </a:r>
            <a:endParaRPr lang="en-US" altLang="zh-CN" b="1" dirty="0">
              <a:latin typeface="+mn-ea"/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3454400" y="2500339"/>
            <a:ext cx="0" cy="3429000"/>
            <a:chOff x="2590800" y="2500339"/>
            <a:chExt cx="0" cy="34290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1584" y="102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1584" y="164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1584" y="227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584" y="284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7"/>
          <p:cNvGrpSpPr/>
          <p:nvPr/>
        </p:nvGrpSpPr>
        <p:grpSpPr bwMode="auto">
          <a:xfrm>
            <a:off x="6705600" y="779490"/>
            <a:ext cx="5080000" cy="6507163"/>
            <a:chOff x="3120" y="288"/>
            <a:chExt cx="2400" cy="4099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3120" y="288"/>
              <a:ext cx="2400" cy="40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b="1" dirty="0">
                  <a:latin typeface="+mn-ea"/>
                </a:rPr>
                <a:t>                </a:t>
              </a:r>
              <a:endParaRPr lang="en-US" altLang="zh-CN" b="1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3200" b="1" dirty="0">
                  <a:latin typeface="+mn-ea"/>
                </a:rPr>
                <a:t>            </a:t>
              </a:r>
              <a:endParaRPr lang="en-US" altLang="zh-CN" sz="3200" b="1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吸气肌舒张及</a:t>
              </a:r>
              <a:endParaRPr lang="zh-CN" altLang="en-US" sz="3200" b="1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      呼气肌收缩</a:t>
              </a:r>
              <a:endParaRPr lang="zh-CN" altLang="en-US" sz="3200" b="1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     </a:t>
              </a:r>
              <a:endParaRPr lang="zh-CN" altLang="en-US" sz="3200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 胸腔进一步缩小</a:t>
              </a:r>
              <a:endParaRPr lang="zh-CN" altLang="en-US" sz="3200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           </a:t>
              </a:r>
              <a:endParaRPr lang="zh-CN" altLang="en-US" sz="3200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   肺进一步回缩</a:t>
              </a:r>
              <a:endParaRPr lang="zh-CN" altLang="en-US" sz="3200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           </a:t>
              </a:r>
              <a:endParaRPr lang="zh-CN" altLang="en-US" sz="3200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肺内压进一步升高</a:t>
              </a:r>
              <a:endParaRPr lang="zh-CN" altLang="en-US" sz="3200" b="1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endParaRPr lang="zh-CN" altLang="en-US" sz="3200" b="1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dirty="0">
                  <a:latin typeface="+mn-ea"/>
                </a:rPr>
                <a:t>       </a:t>
              </a:r>
              <a:r>
                <a:rPr lang="zh-CN" altLang="en-US" sz="3200" b="1" dirty="0">
                  <a:latin typeface="+mn-ea"/>
                </a:rPr>
                <a:t>呼气</a:t>
              </a:r>
              <a:r>
                <a:rPr lang="en-US" altLang="zh-CN" sz="3200" b="1" dirty="0">
                  <a:latin typeface="+mn-ea"/>
                </a:rPr>
                <a:t>(</a:t>
              </a:r>
              <a:r>
                <a:rPr lang="zh-CN" altLang="en-US" sz="3200" b="1" dirty="0">
                  <a:latin typeface="+mn-ea"/>
                </a:rPr>
                <a:t>增多</a:t>
              </a:r>
              <a:r>
                <a:rPr lang="en-US" altLang="zh-CN" sz="3200" b="1" dirty="0">
                  <a:latin typeface="+mn-ea"/>
                </a:rPr>
                <a:t>)</a:t>
              </a:r>
              <a:endParaRPr lang="en-US" altLang="zh-CN" sz="3200" b="1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3200" b="1" dirty="0">
                  <a:latin typeface="+mn-ea"/>
                </a:rPr>
                <a:t>      </a:t>
              </a:r>
              <a:endParaRPr lang="en-US" altLang="zh-CN" sz="3200" b="1" dirty="0">
                <a:latin typeface="+mn-ea"/>
              </a:endParaRPr>
            </a:p>
            <a:p>
              <a:pPr algn="just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b="1" dirty="0">
                  <a:latin typeface="+mn-ea"/>
                </a:rPr>
                <a:t>                                                           </a:t>
              </a:r>
              <a:endParaRPr lang="en-US" altLang="zh-CN" b="1" dirty="0">
                <a:latin typeface="+mn-ea"/>
              </a:endParaRPr>
            </a:p>
          </p:txBody>
        </p:sp>
        <p:grpSp>
          <p:nvGrpSpPr>
            <p:cNvPr id="7" name="Group 16"/>
            <p:cNvGrpSpPr/>
            <p:nvPr/>
          </p:nvGrpSpPr>
          <p:grpSpPr bwMode="auto">
            <a:xfrm>
              <a:off x="4032" y="1344"/>
              <a:ext cx="0" cy="2160"/>
              <a:chOff x="4272" y="1083"/>
              <a:chExt cx="0" cy="2160"/>
            </a:xfrm>
          </p:grpSpPr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 flipH="1">
                <a:off x="4272" y="1083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4272" y="1707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4272" y="2331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4272" y="2907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</p:grp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64525" y="300873"/>
            <a:ext cx="10802704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Gill Sans MT" panose="020B0502020104020203"/>
                <a:ea typeface="黑体" panose="02010609060101010101" pitchFamily="49" charset="-122"/>
              </a:rPr>
              <a:t>用</a:t>
            </a:r>
            <a:r>
              <a:rPr lang="zh-CN" altLang="en-US" sz="3600" b="1" dirty="0">
                <a:latin typeface="Gill Sans MT" panose="020B0502020104020203"/>
                <a:ea typeface="黑体" panose="02010609060101010101" pitchFamily="49" charset="-122"/>
              </a:rPr>
              <a:t>力呼吸</a:t>
            </a:r>
            <a:r>
              <a:rPr lang="en-US" altLang="zh-CN" sz="3600" b="1" dirty="0">
                <a:latin typeface="Gill Sans MT" panose="020B0502020104020203"/>
                <a:ea typeface="黑体" panose="02010609060101010101" pitchFamily="49" charset="-122"/>
              </a:rPr>
              <a:t>(</a:t>
            </a:r>
            <a:r>
              <a:rPr lang="zh-CN" altLang="en-US" sz="3600" b="1" dirty="0">
                <a:latin typeface="Gill Sans MT" panose="020B0502020104020203"/>
                <a:ea typeface="黑体" panose="02010609060101010101" pitchFamily="49" charset="-122"/>
              </a:rPr>
              <a:t>深呼吸</a:t>
            </a:r>
            <a:r>
              <a:rPr lang="en-US" altLang="zh-CN" sz="3600" b="1" dirty="0">
                <a:latin typeface="Gill Sans MT" panose="020B0502020104020203"/>
                <a:ea typeface="黑体" panose="02010609060101010101" pitchFamily="49" charset="-122"/>
              </a:rPr>
              <a:t>)</a:t>
            </a:r>
            <a:r>
              <a:rPr lang="zh-CN" altLang="en-US" sz="3600" b="1" dirty="0">
                <a:latin typeface="Gill Sans MT" panose="020B0502020104020203"/>
                <a:ea typeface="黑体" panose="02010609060101010101" pitchFamily="49" charset="-122"/>
              </a:rPr>
              <a:t>时的肺通气原理：</a:t>
            </a:r>
            <a:endParaRPr lang="zh-CN" altLang="en-US" sz="3600" b="1" dirty="0">
              <a:latin typeface="Gill Sans MT" panose="020B0502020104020203"/>
              <a:ea typeface="黑体" panose="02010609060101010101" pitchFamily="49" charset="-122"/>
            </a:endParaRPr>
          </a:p>
        </p:txBody>
      </p:sp>
      <p:grpSp>
        <p:nvGrpSpPr>
          <p:cNvPr id="8" name="Group 15"/>
          <p:cNvGrpSpPr/>
          <p:nvPr/>
        </p:nvGrpSpPr>
        <p:grpSpPr bwMode="auto">
          <a:xfrm>
            <a:off x="3657600" y="2652739"/>
            <a:ext cx="0" cy="3429000"/>
            <a:chOff x="2743200" y="2652739"/>
            <a:chExt cx="0" cy="3429000"/>
          </a:xfrm>
        </p:grpSpPr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1584" y="102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1584" y="164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1584" y="227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1584" y="284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15"/>
          <p:cNvGrpSpPr/>
          <p:nvPr/>
        </p:nvGrpSpPr>
        <p:grpSpPr bwMode="auto">
          <a:xfrm>
            <a:off x="3809984" y="2484453"/>
            <a:ext cx="0" cy="3429000"/>
            <a:chOff x="2857488" y="2484453"/>
            <a:chExt cx="0" cy="3429000"/>
          </a:xfrm>
        </p:grpSpPr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H="1">
              <a:off x="1584" y="102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1584" y="164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1584" y="227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1584" y="284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" name="Line 10"/>
          <p:cNvSpPr>
            <a:spLocks noChangeShapeType="1"/>
          </p:cNvSpPr>
          <p:nvPr/>
        </p:nvSpPr>
        <p:spPr bwMode="auto">
          <a:xfrm flipH="1">
            <a:off x="3714733" y="2221947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 flipH="1">
            <a:off x="3742028" y="3164289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 flipH="1">
            <a:off x="3714733" y="4341841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 flipH="1">
            <a:off x="3714733" y="5341973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2571725" y="6334780"/>
            <a:ext cx="352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Gill Sans MT" panose="020B0502020104020203"/>
                <a:ea typeface="黑体" panose="02010609060101010101" pitchFamily="49" charset="-122"/>
              </a:rPr>
              <a:t>(</a:t>
            </a:r>
            <a:r>
              <a:rPr lang="zh-CN" altLang="en-US" sz="2800" b="1" dirty="0" smtClean="0">
                <a:solidFill>
                  <a:srgbClr val="FF0000"/>
                </a:solidFill>
                <a:latin typeface="Gill Sans MT" panose="020B0502020104020203"/>
                <a:ea typeface="黑体" panose="02010609060101010101" pitchFamily="49" charset="-122"/>
              </a:rPr>
              <a:t>主动过程</a:t>
            </a:r>
            <a:r>
              <a:rPr lang="en-US" altLang="zh-CN" sz="2800" b="1" dirty="0" smtClean="0">
                <a:latin typeface="Gill Sans MT" panose="020B0502020104020203"/>
                <a:ea typeface="黑体" panose="02010609060101010101" pitchFamily="49" charset="-122"/>
              </a:rPr>
              <a:t>)</a:t>
            </a:r>
            <a:endParaRPr lang="zh-CN" alt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7429509" y="6334780"/>
            <a:ext cx="352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latin typeface="Gill Sans MT" panose="020B0502020104020203"/>
                <a:ea typeface="黑体" panose="02010609060101010101" pitchFamily="49" charset="-122"/>
              </a:rPr>
              <a:t>(</a:t>
            </a:r>
            <a:r>
              <a:rPr lang="zh-CN" altLang="en-US" sz="2800" b="1" smtClean="0">
                <a:solidFill>
                  <a:srgbClr val="FF0000"/>
                </a:solidFill>
                <a:latin typeface="Gill Sans MT" panose="020B0502020104020203"/>
                <a:ea typeface="黑体" panose="02010609060101010101" pitchFamily="49" charset="-122"/>
              </a:rPr>
              <a:t>主动过程</a:t>
            </a:r>
            <a:r>
              <a:rPr lang="en-US" altLang="zh-CN" sz="2800" b="1" smtClean="0">
                <a:latin typeface="Gill Sans MT" panose="020B0502020104020203"/>
                <a:ea typeface="黑体" panose="02010609060101010101" pitchFamily="49" charset="-122"/>
              </a:rPr>
              <a:t>)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7" grpId="0" animBg="1"/>
      <p:bldP spid="58" grpId="0" animBg="1"/>
      <p:bldP spid="59" grpId="0" animBg="1"/>
      <p:bldP spid="60" grpId="0" animBg="1"/>
      <p:bldP spid="62" grpId="0" build="allAtOnce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基本的呼吸节律产生于:</a:t>
            </a:r>
            <a:endParaRPr lang="zh-CN" altLang="en-US"/>
          </a:p>
          <a:p>
            <a:r>
              <a:rPr lang="zh-CN" altLang="en-US"/>
              <a:t>A．脊髓</a:t>
            </a:r>
            <a:endParaRPr lang="zh-CN" altLang="en-US"/>
          </a:p>
          <a:p>
            <a:r>
              <a:rPr lang="zh-CN" altLang="en-US"/>
              <a:t>B．延髓</a:t>
            </a:r>
            <a:endParaRPr lang="zh-CN" altLang="en-US"/>
          </a:p>
          <a:p>
            <a:r>
              <a:rPr lang="zh-CN" altLang="en-US"/>
              <a:t>C．脑桥</a:t>
            </a:r>
            <a:endParaRPr lang="zh-CN" altLang="en-US"/>
          </a:p>
          <a:p>
            <a:r>
              <a:rPr lang="zh-CN" altLang="en-US"/>
              <a:t>D．中脑</a:t>
            </a:r>
            <a:endParaRPr lang="zh-CN" altLang="en-US"/>
          </a:p>
          <a:p>
            <a:r>
              <a:rPr lang="zh-CN" altLang="en-US"/>
              <a:t>E．大脑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呼吸调整中枢位于:</a:t>
            </a:r>
            <a:endParaRPr lang="zh-CN" altLang="en-US"/>
          </a:p>
          <a:p>
            <a:r>
              <a:rPr lang="zh-CN" altLang="en-US"/>
              <a:t>A. 脊髓</a:t>
            </a:r>
            <a:endParaRPr lang="zh-CN" altLang="en-US"/>
          </a:p>
          <a:p>
            <a:r>
              <a:rPr lang="zh-CN" altLang="en-US"/>
              <a:t>B. 延髓</a:t>
            </a:r>
            <a:endParaRPr lang="zh-CN" altLang="en-US"/>
          </a:p>
          <a:p>
            <a:r>
              <a:rPr lang="zh-CN" altLang="en-US"/>
              <a:t>C．脑桥</a:t>
            </a:r>
            <a:endParaRPr lang="zh-CN" altLang="en-US"/>
          </a:p>
          <a:p>
            <a:r>
              <a:rPr lang="zh-CN" altLang="en-US"/>
              <a:t>D．中脑</a:t>
            </a:r>
            <a:endParaRPr lang="zh-CN" altLang="en-US"/>
          </a:p>
          <a:p>
            <a:r>
              <a:rPr lang="zh-CN" altLang="en-US"/>
              <a:t>E．间脑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中枢化学感受器位于:</a:t>
            </a:r>
            <a:endParaRPr lang="zh-CN" altLang="en-US"/>
          </a:p>
          <a:p>
            <a:r>
              <a:rPr lang="zh-CN" altLang="en-US"/>
              <a:t>A. 大脑皮层</a:t>
            </a:r>
            <a:endParaRPr lang="zh-CN" altLang="en-US"/>
          </a:p>
          <a:p>
            <a:r>
              <a:rPr lang="zh-CN" altLang="en-US"/>
              <a:t>B. 延髓腹外侧部</a:t>
            </a:r>
            <a:endParaRPr lang="zh-CN" altLang="en-US"/>
          </a:p>
          <a:p>
            <a:r>
              <a:rPr lang="zh-CN" altLang="en-US"/>
              <a:t>C. 脑桥上部</a:t>
            </a:r>
            <a:endParaRPr lang="zh-CN" altLang="en-US"/>
          </a:p>
          <a:p>
            <a:r>
              <a:rPr lang="zh-CN" altLang="en-US"/>
              <a:t>D. 下丘脑</a:t>
            </a:r>
            <a:endParaRPr lang="zh-CN" altLang="en-US"/>
          </a:p>
          <a:p>
            <a:r>
              <a:rPr lang="zh-CN" altLang="en-US"/>
              <a:t>E．视前区—下丘脑前部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生理情况下，血液中调节呼吸的最重要因素是:</a:t>
            </a:r>
            <a:endParaRPr lang="zh-CN" altLang="en-US"/>
          </a:p>
          <a:p>
            <a:r>
              <a:rPr lang="zh-CN" altLang="en-US"/>
              <a:t>A．CO2</a:t>
            </a:r>
            <a:endParaRPr lang="zh-CN" altLang="en-US"/>
          </a:p>
          <a:p>
            <a:r>
              <a:rPr lang="zh-CN" altLang="en-US"/>
              <a:t>B. H＋</a:t>
            </a:r>
            <a:endParaRPr lang="zh-CN" altLang="en-US"/>
          </a:p>
          <a:p>
            <a:r>
              <a:rPr lang="zh-CN" altLang="en-US"/>
              <a:t>C．O2</a:t>
            </a:r>
            <a:endParaRPr lang="zh-CN" altLang="en-US"/>
          </a:p>
          <a:p>
            <a:r>
              <a:rPr lang="zh-CN" altLang="en-US"/>
              <a:t>D. OH＋</a:t>
            </a:r>
            <a:endParaRPr lang="zh-CN" altLang="en-US"/>
          </a:p>
          <a:p>
            <a:r>
              <a:rPr lang="zh-CN" altLang="en-US"/>
              <a:t>E. NaHCO3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缺氧兴奋呼吸的途径是通过刺激:</a:t>
            </a:r>
            <a:endParaRPr lang="zh-CN" altLang="en-US"/>
          </a:p>
          <a:p>
            <a:r>
              <a:rPr lang="zh-CN" altLang="en-US"/>
              <a:t>A．外周化学感受器</a:t>
            </a:r>
            <a:endParaRPr lang="zh-CN" altLang="en-US"/>
          </a:p>
          <a:p>
            <a:r>
              <a:rPr lang="zh-CN" altLang="en-US"/>
              <a:t>B．中枢化学感受器</a:t>
            </a:r>
            <a:endParaRPr lang="zh-CN" altLang="en-US"/>
          </a:p>
          <a:p>
            <a:r>
              <a:rPr lang="zh-CN" altLang="en-US"/>
              <a:t>C．延髓呼吸中枢</a:t>
            </a:r>
            <a:endParaRPr lang="zh-CN" altLang="en-US"/>
          </a:p>
          <a:p>
            <a:r>
              <a:rPr lang="zh-CN" altLang="en-US"/>
              <a:t>D．脑桥呼吸中枢</a:t>
            </a:r>
            <a:endParaRPr lang="zh-CN" altLang="en-US"/>
          </a:p>
          <a:p>
            <a:r>
              <a:rPr lang="zh-CN" altLang="en-US"/>
              <a:t>E.下丘脑呼吸中枢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pPr marL="0" indent="0">
              <a:buNone/>
            </a:pPr>
            <a:r>
              <a:rPr lang="zh-CN" altLang="en-US"/>
              <a:t>慢性肺心病患者经常有CO2潴留，若吸入纯O2可致呼吸暂停，因为这种病人呼吸中枢兴奋性的维持主要靠: </a:t>
            </a:r>
            <a:endParaRPr lang="zh-CN" altLang="en-US"/>
          </a:p>
          <a:p>
            <a:r>
              <a:rPr lang="zh-CN" altLang="en-US"/>
              <a:t>A.高CO2刺激外周化学感受器 </a:t>
            </a:r>
            <a:endParaRPr lang="zh-CN" altLang="en-US"/>
          </a:p>
          <a:p>
            <a:r>
              <a:rPr lang="zh-CN" altLang="en-US"/>
              <a:t>B.高CO2刺激中枢化学感受器 </a:t>
            </a:r>
            <a:endParaRPr lang="zh-CN" altLang="en-US"/>
          </a:p>
          <a:p>
            <a:r>
              <a:rPr lang="zh-CN" altLang="en-US"/>
              <a:t>C.缺O2刺激中枢化学感受器 </a:t>
            </a:r>
            <a:endParaRPr lang="zh-CN" altLang="en-US"/>
          </a:p>
          <a:p>
            <a:r>
              <a:rPr lang="zh-CN" altLang="en-US"/>
              <a:t>D.缺O2刺激外周化学感受器 </a:t>
            </a:r>
            <a:endParaRPr lang="zh-CN" altLang="en-US"/>
          </a:p>
          <a:p>
            <a:r>
              <a:rPr lang="zh-CN" altLang="en-US"/>
              <a:t>E.缺O2直接刺激呼吸中枢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呼吸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敬请关注下一章内容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消化与吸收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altLang="zh-CN" dirty="0"/>
              <a:t>生理学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83285" y="1466215"/>
            <a:ext cx="10521950" cy="2122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4400" b="1" dirty="0">
                <a:latin typeface="+mn-ea"/>
              </a:rPr>
              <a:t> </a:t>
            </a:r>
            <a:r>
              <a:rPr lang="zh-CN" altLang="en-US" sz="4400" b="1" dirty="0">
                <a:latin typeface="+mn-ea"/>
              </a:rPr>
              <a:t>说明：</a:t>
            </a:r>
            <a:endParaRPr lang="zh-CN" altLang="en-US" sz="4400" b="1" dirty="0">
              <a:latin typeface="+mn-ea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zh-CN" altLang="en-US" sz="4400" b="1" dirty="0">
                <a:latin typeface="+mn-ea"/>
              </a:rPr>
              <a:t>用力呼吸时，吸气和呼气均为</a:t>
            </a:r>
            <a:r>
              <a:rPr lang="zh-CN" altLang="en-US" sz="4400" b="1" dirty="0">
                <a:solidFill>
                  <a:srgbClr val="FF0000"/>
                </a:solidFill>
                <a:latin typeface="+mn-ea"/>
              </a:rPr>
              <a:t>主动过程</a:t>
            </a:r>
            <a:r>
              <a:rPr lang="zh-CN" altLang="en-US" sz="4400" b="1" dirty="0">
                <a:latin typeface="+mn-ea"/>
              </a:rPr>
              <a:t>。</a:t>
            </a:r>
            <a:endParaRPr lang="zh-CN" altLang="en-US" sz="4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9734" y="1395894"/>
            <a:ext cx="11334829" cy="4499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zh-CN" altLang="en-US" sz="3200" b="1" dirty="0" smtClean="0">
                <a:latin typeface="+mn-ea"/>
              </a:rPr>
              <a:t>胸</a:t>
            </a:r>
            <a:r>
              <a:rPr lang="zh-CN" altLang="en-US" sz="3200" b="1" dirty="0">
                <a:latin typeface="+mn-ea"/>
              </a:rPr>
              <a:t>式呼吸：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zh-CN" altLang="en-US" sz="3200" b="1" dirty="0">
                <a:latin typeface="+mn-ea"/>
              </a:rPr>
              <a:t>　　以肋间外肌舒缩，引起胸廓变化为主的呼吸运动称为胸式呼吸。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zh-CN" altLang="en-US" sz="3200" b="1" dirty="0">
                <a:latin typeface="+mn-ea"/>
              </a:rPr>
              <a:t>　　常发生于妊娠、腹水、腹腔肿瘤等。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zh-CN" altLang="en-US" sz="3200" b="1" dirty="0" smtClean="0">
                <a:latin typeface="+mn-ea"/>
              </a:rPr>
              <a:t>腹</a:t>
            </a:r>
            <a:r>
              <a:rPr lang="zh-CN" altLang="en-US" sz="3200" b="1" dirty="0">
                <a:latin typeface="+mn-ea"/>
              </a:rPr>
              <a:t>式呼吸：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zh-CN" altLang="en-US" sz="3200" b="1" dirty="0">
                <a:latin typeface="+mn-ea"/>
              </a:rPr>
              <a:t>　　以膈肌舒缩，引起腹壁变化为主的呼吸运动称为腹式呼吸。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zh-CN" altLang="en-US" sz="3200" b="1" dirty="0">
                <a:latin typeface="+mn-ea"/>
              </a:rPr>
              <a:t>　　常发生于胸膜炎、胸腔积水等。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5225" y="143901"/>
            <a:ext cx="5494020" cy="103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3600" b="1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3600" b="1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3600" b="1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en-US" sz="3600" b="1" dirty="0" smtClean="0">
                <a:latin typeface="+mn-ea"/>
                <a:cs typeface="Times New Roman" panose="02020603050405020304" pitchFamily="18" charset="0"/>
              </a:rPr>
              <a:t>胸式呼吸和腹式呼吸</a:t>
            </a:r>
            <a:endParaRPr lang="en-US" altLang="zh-CN" sz="3600" b="1" dirty="0" smtClean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373099" y="6442593"/>
            <a:ext cx="2054193" cy="20638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副标题 2"/>
          <p:cNvSpPr txBox="1"/>
          <p:nvPr/>
        </p:nvSpPr>
        <p:spPr>
          <a:xfrm>
            <a:off x="1175656" y="156774"/>
            <a:ext cx="10565591" cy="1214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altLang="zh-CN" b="1" dirty="0" smtClean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b="1" dirty="0" smtClean="0">
                <a:latin typeface="+mj-ea"/>
                <a:ea typeface="+mj-ea"/>
                <a:cs typeface="Times New Roman" panose="02020603050405020304" pitchFamily="18" charset="0"/>
              </a:rPr>
              <a:t>二</a:t>
            </a:r>
            <a:r>
              <a:rPr lang="en-US" altLang="zh-CN" b="1" dirty="0" smtClean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latin typeface="+mj-ea"/>
                <a:ea typeface="+mj-ea"/>
                <a:cs typeface="Times New Roman" panose="02020603050405020304" pitchFamily="18" charset="0"/>
              </a:rPr>
              <a:t>肺内压</a:t>
            </a:r>
            <a:endParaRPr lang="en-US" altLang="zh-CN" b="1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altLang="zh-CN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209" y="1319685"/>
            <a:ext cx="5810291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肺内压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: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肺泡内的压力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.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吸气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过程中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: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肺内压先降后升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;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呼气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过程中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: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肺内压先升后降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.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-535">
            <a:off x="6239512" y="1092530"/>
            <a:ext cx="1828800" cy="47891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-2399">
            <a:off x="8051367" y="1093167"/>
            <a:ext cx="2237317" cy="49530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-7317">
            <a:off x="6430000" y="243205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163300" y="1981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163300" y="1676400"/>
            <a:ext cx="40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163300" y="3124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163300" y="3886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163300" y="4191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6163300" y="4572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163300" y="4953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163300" y="5334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163300" y="5638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163300" y="6019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" name="Group 43"/>
          <p:cNvGrpSpPr/>
          <p:nvPr/>
        </p:nvGrpSpPr>
        <p:grpSpPr bwMode="auto">
          <a:xfrm>
            <a:off x="6049001" y="1214438"/>
            <a:ext cx="4129617" cy="4465637"/>
            <a:chOff x="3017" y="935"/>
            <a:chExt cx="1915" cy="2813"/>
          </a:xfrm>
        </p:grpSpPr>
        <p:sp>
          <p:nvSpPr>
            <p:cNvPr id="20" name="Freeform 19"/>
            <p:cNvSpPr/>
            <p:nvPr/>
          </p:nvSpPr>
          <p:spPr bwMode="auto">
            <a:xfrm rot="-41284">
              <a:off x="3023" y="2898"/>
              <a:ext cx="1906" cy="850"/>
            </a:xfrm>
            <a:custGeom>
              <a:avLst/>
              <a:gdLst>
                <a:gd name="T0" fmla="*/ 0 w 1906"/>
                <a:gd name="T1" fmla="*/ 83 h 850"/>
                <a:gd name="T2" fmla="*/ 156 w 1906"/>
                <a:gd name="T3" fmla="*/ 179 h 850"/>
                <a:gd name="T4" fmla="*/ 360 w 1906"/>
                <a:gd name="T5" fmla="*/ 383 h 850"/>
                <a:gd name="T6" fmla="*/ 564 w 1906"/>
                <a:gd name="T7" fmla="*/ 743 h 850"/>
                <a:gd name="T8" fmla="*/ 744 w 1906"/>
                <a:gd name="T9" fmla="*/ 846 h 850"/>
                <a:gd name="T10" fmla="*/ 941 w 1906"/>
                <a:gd name="T11" fmla="*/ 721 h 850"/>
                <a:gd name="T12" fmla="*/ 1478 w 1906"/>
                <a:gd name="T13" fmla="*/ 112 h 850"/>
                <a:gd name="T14" fmla="*/ 1733 w 1906"/>
                <a:gd name="T15" fmla="*/ 49 h 850"/>
                <a:gd name="T16" fmla="*/ 1906 w 1906"/>
                <a:gd name="T17" fmla="*/ 93 h 8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6"/>
                <a:gd name="T28" fmla="*/ 0 h 850"/>
                <a:gd name="T29" fmla="*/ 1906 w 1906"/>
                <a:gd name="T30" fmla="*/ 850 h 8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6" h="850">
                  <a:moveTo>
                    <a:pt x="0" y="83"/>
                  </a:moveTo>
                  <a:cubicBezTo>
                    <a:pt x="26" y="99"/>
                    <a:pt x="96" y="129"/>
                    <a:pt x="156" y="179"/>
                  </a:cubicBezTo>
                  <a:cubicBezTo>
                    <a:pt x="216" y="229"/>
                    <a:pt x="292" y="289"/>
                    <a:pt x="360" y="383"/>
                  </a:cubicBezTo>
                  <a:cubicBezTo>
                    <a:pt x="428" y="477"/>
                    <a:pt x="500" y="666"/>
                    <a:pt x="564" y="743"/>
                  </a:cubicBezTo>
                  <a:cubicBezTo>
                    <a:pt x="628" y="820"/>
                    <a:pt x="681" y="850"/>
                    <a:pt x="744" y="846"/>
                  </a:cubicBezTo>
                  <a:cubicBezTo>
                    <a:pt x="807" y="842"/>
                    <a:pt x="819" y="843"/>
                    <a:pt x="941" y="721"/>
                  </a:cubicBezTo>
                  <a:cubicBezTo>
                    <a:pt x="1063" y="599"/>
                    <a:pt x="1346" y="224"/>
                    <a:pt x="1478" y="112"/>
                  </a:cubicBezTo>
                  <a:cubicBezTo>
                    <a:pt x="1610" y="0"/>
                    <a:pt x="1662" y="52"/>
                    <a:pt x="1733" y="49"/>
                  </a:cubicBezTo>
                  <a:cubicBezTo>
                    <a:pt x="1804" y="46"/>
                    <a:pt x="1870" y="84"/>
                    <a:pt x="1906" y="93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 rot="-41284">
              <a:off x="3017" y="935"/>
              <a:ext cx="1891" cy="566"/>
            </a:xfrm>
            <a:custGeom>
              <a:avLst/>
              <a:gdLst>
                <a:gd name="T0" fmla="*/ 0 w 1891"/>
                <a:gd name="T1" fmla="*/ 566 h 566"/>
                <a:gd name="T2" fmla="*/ 336 w 1891"/>
                <a:gd name="T3" fmla="*/ 360 h 566"/>
                <a:gd name="T4" fmla="*/ 847 w 1891"/>
                <a:gd name="T5" fmla="*/ 7 h 566"/>
                <a:gd name="T6" fmla="*/ 1519 w 1891"/>
                <a:gd name="T7" fmla="*/ 403 h 566"/>
                <a:gd name="T8" fmla="*/ 1891 w 1891"/>
                <a:gd name="T9" fmla="*/ 547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1"/>
                <a:gd name="T16" fmla="*/ 0 h 566"/>
                <a:gd name="T17" fmla="*/ 1891 w 1891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1" h="566">
                  <a:moveTo>
                    <a:pt x="0" y="566"/>
                  </a:moveTo>
                  <a:cubicBezTo>
                    <a:pt x="56" y="532"/>
                    <a:pt x="195" y="453"/>
                    <a:pt x="336" y="360"/>
                  </a:cubicBezTo>
                  <a:cubicBezTo>
                    <a:pt x="477" y="267"/>
                    <a:pt x="650" y="0"/>
                    <a:pt x="847" y="7"/>
                  </a:cubicBezTo>
                  <a:cubicBezTo>
                    <a:pt x="1044" y="14"/>
                    <a:pt x="1345" y="313"/>
                    <a:pt x="1519" y="403"/>
                  </a:cubicBezTo>
                  <a:cubicBezTo>
                    <a:pt x="1693" y="493"/>
                    <a:pt x="1814" y="517"/>
                    <a:pt x="1891" y="547"/>
                  </a:cubicBezTo>
                </a:path>
              </a:pathLst>
            </a:custGeom>
            <a:noFill/>
            <a:ln w="38100">
              <a:solidFill>
                <a:srgbClr val="339933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 rot="-41284">
              <a:off x="3035" y="1881"/>
              <a:ext cx="1897" cy="597"/>
            </a:xfrm>
            <a:custGeom>
              <a:avLst/>
              <a:gdLst>
                <a:gd name="T0" fmla="*/ 0 w 1897"/>
                <a:gd name="T1" fmla="*/ 295 h 597"/>
                <a:gd name="T2" fmla="*/ 228 w 1897"/>
                <a:gd name="T3" fmla="*/ 475 h 597"/>
                <a:gd name="T4" fmla="*/ 427 w 1897"/>
                <a:gd name="T5" fmla="*/ 590 h 597"/>
                <a:gd name="T6" fmla="*/ 581 w 1897"/>
                <a:gd name="T7" fmla="*/ 518 h 597"/>
                <a:gd name="T8" fmla="*/ 888 w 1897"/>
                <a:gd name="T9" fmla="*/ 297 h 597"/>
                <a:gd name="T10" fmla="*/ 1282 w 1897"/>
                <a:gd name="T11" fmla="*/ 0 h 597"/>
                <a:gd name="T12" fmla="*/ 1795 w 1897"/>
                <a:gd name="T13" fmla="*/ 297 h 597"/>
                <a:gd name="T14" fmla="*/ 1896 w 1897"/>
                <a:gd name="T15" fmla="*/ 307 h 5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7"/>
                <a:gd name="T25" fmla="*/ 0 h 597"/>
                <a:gd name="T26" fmla="*/ 1897 w 1897"/>
                <a:gd name="T27" fmla="*/ 597 h 5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7" h="597">
                  <a:moveTo>
                    <a:pt x="0" y="295"/>
                  </a:moveTo>
                  <a:cubicBezTo>
                    <a:pt x="38" y="325"/>
                    <a:pt x="157" y="426"/>
                    <a:pt x="228" y="475"/>
                  </a:cubicBezTo>
                  <a:cubicBezTo>
                    <a:pt x="299" y="524"/>
                    <a:pt x="368" y="583"/>
                    <a:pt x="427" y="590"/>
                  </a:cubicBezTo>
                  <a:cubicBezTo>
                    <a:pt x="486" y="597"/>
                    <a:pt x="504" y="567"/>
                    <a:pt x="581" y="518"/>
                  </a:cubicBezTo>
                  <a:cubicBezTo>
                    <a:pt x="658" y="469"/>
                    <a:pt x="771" y="383"/>
                    <a:pt x="888" y="297"/>
                  </a:cubicBezTo>
                  <a:cubicBezTo>
                    <a:pt x="1005" y="211"/>
                    <a:pt x="1131" y="0"/>
                    <a:pt x="1282" y="0"/>
                  </a:cubicBezTo>
                  <a:cubicBezTo>
                    <a:pt x="1433" y="0"/>
                    <a:pt x="1693" y="246"/>
                    <a:pt x="1795" y="297"/>
                  </a:cubicBezTo>
                  <a:cubicBezTo>
                    <a:pt x="1897" y="348"/>
                    <a:pt x="1875" y="305"/>
                    <a:pt x="1896" y="30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rot="-7317">
            <a:off x="6264900" y="2743200"/>
            <a:ext cx="396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633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334751" y="6161460"/>
            <a:ext cx="1219200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+mn-ea"/>
              </a:rPr>
              <a:t>吸气</a:t>
            </a:r>
            <a:endParaRPr lang="zh-CN" altLang="en-US" sz="2400" b="1">
              <a:latin typeface="+mn-ea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8620751" y="6219063"/>
            <a:ext cx="1219200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呼气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0240001" y="2143125"/>
            <a:ext cx="1047751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Gill Sans MT" panose="020B0502020104020203"/>
                <a:ea typeface="华文中宋" panose="02010600040101010101" pitchFamily="2" charset="-122"/>
              </a:rPr>
              <a:t>+2</a:t>
            </a:r>
            <a:endParaRPr lang="en-US" altLang="zh-CN">
              <a:latin typeface="Gill Sans MT" panose="020B0502020104020203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latin typeface="Gill Sans MT" panose="020B0502020104020203"/>
                <a:ea typeface="华文中宋" panose="02010600040101010101" pitchFamily="2" charset="-122"/>
              </a:rPr>
              <a:t>+1</a:t>
            </a:r>
            <a:endParaRPr lang="en-US" altLang="zh-CN">
              <a:latin typeface="Gill Sans MT" panose="020B0502020104020203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rPr>
              <a:t>0</a:t>
            </a:r>
            <a:endParaRPr lang="en-US" altLang="zh-CN" b="1">
              <a:solidFill>
                <a:srgbClr val="FF0000"/>
              </a:solidFill>
              <a:latin typeface="Gill Sans MT" panose="020B0502020104020203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latin typeface="Gill Sans MT" panose="020B0502020104020203"/>
                <a:ea typeface="华文中宋" panose="02010600040101010101" pitchFamily="2" charset="-122"/>
              </a:rPr>
              <a:t>-1</a:t>
            </a:r>
            <a:endParaRPr lang="en-US" altLang="zh-CN">
              <a:latin typeface="Gill Sans MT" panose="020B0502020104020203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latin typeface="Gill Sans MT" panose="020B0502020104020203"/>
                <a:ea typeface="华文中宋" panose="02010600040101010101" pitchFamily="2" charset="-122"/>
              </a:rPr>
              <a:t>-2</a:t>
            </a:r>
            <a:endParaRPr lang="en-US" altLang="zh-CN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241617" y="3068638"/>
            <a:ext cx="18288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Gill Sans MT" panose="020B0502020104020203"/>
                <a:ea typeface="黑体" panose="02010609060101010101" pitchFamily="49" charset="-122"/>
              </a:rPr>
              <a:t>肺内压</a:t>
            </a:r>
            <a:endParaRPr lang="zh-CN" altLang="en-US">
              <a:latin typeface="Gill Sans MT" panose="020B0502020104020203"/>
              <a:ea typeface="黑体" panose="02010609060101010101" pitchFamily="49" charset="-122"/>
            </a:endParaRPr>
          </a:p>
        </p:txBody>
      </p:sp>
      <p:grpSp>
        <p:nvGrpSpPr>
          <p:cNvPr id="29" name="Group 35"/>
          <p:cNvGrpSpPr/>
          <p:nvPr/>
        </p:nvGrpSpPr>
        <p:grpSpPr bwMode="auto">
          <a:xfrm>
            <a:off x="507999" y="3124200"/>
            <a:ext cx="5012267" cy="3461844"/>
            <a:chOff x="1152" y="1296"/>
            <a:chExt cx="3744" cy="3024"/>
          </a:xfrm>
        </p:grpSpPr>
        <p:grpSp>
          <p:nvGrpSpPr>
            <p:cNvPr id="30" name="Group 36"/>
            <p:cNvGrpSpPr/>
            <p:nvPr/>
          </p:nvGrpSpPr>
          <p:grpSpPr bwMode="auto">
            <a:xfrm>
              <a:off x="1152" y="1296"/>
              <a:ext cx="3744" cy="3024"/>
              <a:chOff x="2160" y="1165"/>
              <a:chExt cx="3696" cy="2915"/>
            </a:xfrm>
          </p:grpSpPr>
          <p:pic>
            <p:nvPicPr>
              <p:cNvPr id="33" name="Picture 37" descr="未标题-2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2160" y="1165"/>
                <a:ext cx="3696" cy="2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Freeform 38"/>
              <p:cNvSpPr/>
              <p:nvPr/>
            </p:nvSpPr>
            <p:spPr bwMode="auto">
              <a:xfrm>
                <a:off x="2256" y="2781"/>
                <a:ext cx="195" cy="285"/>
              </a:xfrm>
              <a:custGeom>
                <a:avLst/>
                <a:gdLst>
                  <a:gd name="T0" fmla="*/ 195 w 195"/>
                  <a:gd name="T1" fmla="*/ 0 h 285"/>
                  <a:gd name="T2" fmla="*/ 186 w 195"/>
                  <a:gd name="T3" fmla="*/ 285 h 285"/>
                  <a:gd name="T4" fmla="*/ 0 w 195"/>
                  <a:gd name="T5" fmla="*/ 285 h 285"/>
                  <a:gd name="T6" fmla="*/ 0 w 195"/>
                  <a:gd name="T7" fmla="*/ 171 h 2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85"/>
                  <a:gd name="T14" fmla="*/ 195 w 195"/>
                  <a:gd name="T15" fmla="*/ 285 h 2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85">
                    <a:moveTo>
                      <a:pt x="195" y="0"/>
                    </a:moveTo>
                    <a:lnTo>
                      <a:pt x="186" y="285"/>
                    </a:lnTo>
                    <a:lnTo>
                      <a:pt x="0" y="285"/>
                    </a:lnTo>
                    <a:lnTo>
                      <a:pt x="0" y="171"/>
                    </a:lnTo>
                  </a:path>
                </a:pathLst>
              </a:custGeom>
              <a:noFill/>
              <a:ln w="1270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1" name="Freeform 39"/>
            <p:cNvSpPr/>
            <p:nvPr/>
          </p:nvSpPr>
          <p:spPr bwMode="auto">
            <a:xfrm>
              <a:off x="4224" y="2843"/>
              <a:ext cx="516" cy="457"/>
            </a:xfrm>
            <a:custGeom>
              <a:avLst/>
              <a:gdLst>
                <a:gd name="T0" fmla="*/ 0 w 516"/>
                <a:gd name="T1" fmla="*/ 229 h 457"/>
                <a:gd name="T2" fmla="*/ 0 w 516"/>
                <a:gd name="T3" fmla="*/ 9 h 457"/>
                <a:gd name="T4" fmla="*/ 308 w 516"/>
                <a:gd name="T5" fmla="*/ 5 h 457"/>
                <a:gd name="T6" fmla="*/ 312 w 516"/>
                <a:gd name="T7" fmla="*/ 437 h 457"/>
                <a:gd name="T8" fmla="*/ 328 w 516"/>
                <a:gd name="T9" fmla="*/ 457 h 457"/>
                <a:gd name="T10" fmla="*/ 504 w 516"/>
                <a:gd name="T11" fmla="*/ 445 h 457"/>
                <a:gd name="T12" fmla="*/ 516 w 516"/>
                <a:gd name="T13" fmla="*/ 437 h 457"/>
                <a:gd name="T14" fmla="*/ 507 w 516"/>
                <a:gd name="T15" fmla="*/ 0 h 4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6"/>
                <a:gd name="T25" fmla="*/ 0 h 457"/>
                <a:gd name="T26" fmla="*/ 516 w 516"/>
                <a:gd name="T27" fmla="*/ 457 h 4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6" h="457">
                  <a:moveTo>
                    <a:pt x="0" y="229"/>
                  </a:moveTo>
                  <a:lnTo>
                    <a:pt x="0" y="9"/>
                  </a:lnTo>
                  <a:lnTo>
                    <a:pt x="308" y="5"/>
                  </a:lnTo>
                  <a:lnTo>
                    <a:pt x="312" y="437"/>
                  </a:lnTo>
                  <a:lnTo>
                    <a:pt x="328" y="457"/>
                  </a:lnTo>
                  <a:lnTo>
                    <a:pt x="504" y="445"/>
                  </a:lnTo>
                  <a:lnTo>
                    <a:pt x="516" y="437"/>
                  </a:lnTo>
                  <a:lnTo>
                    <a:pt x="507" y="0"/>
                  </a:lnTo>
                </a:path>
              </a:pathLst>
            </a:custGeom>
            <a:noFill/>
            <a:ln w="571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2" name="Freeform 40"/>
            <p:cNvSpPr/>
            <p:nvPr/>
          </p:nvSpPr>
          <p:spPr bwMode="auto">
            <a:xfrm>
              <a:off x="4540" y="3016"/>
              <a:ext cx="200" cy="280"/>
            </a:xfrm>
            <a:custGeom>
              <a:avLst/>
              <a:gdLst>
                <a:gd name="T0" fmla="*/ 8 w 200"/>
                <a:gd name="T1" fmla="*/ 0 h 280"/>
                <a:gd name="T2" fmla="*/ 8 w 200"/>
                <a:gd name="T3" fmla="*/ 260 h 280"/>
                <a:gd name="T4" fmla="*/ 0 w 200"/>
                <a:gd name="T5" fmla="*/ 280 h 280"/>
                <a:gd name="T6" fmla="*/ 196 w 200"/>
                <a:gd name="T7" fmla="*/ 276 h 280"/>
                <a:gd name="T8" fmla="*/ 200 w 200"/>
                <a:gd name="T9" fmla="*/ 128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80"/>
                <a:gd name="T17" fmla="*/ 200 w 200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80">
                  <a:moveTo>
                    <a:pt x="8" y="0"/>
                  </a:moveTo>
                  <a:lnTo>
                    <a:pt x="8" y="260"/>
                  </a:lnTo>
                  <a:lnTo>
                    <a:pt x="0" y="280"/>
                  </a:lnTo>
                  <a:lnTo>
                    <a:pt x="196" y="276"/>
                  </a:lnTo>
                  <a:lnTo>
                    <a:pt x="200" y="128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8811251" y="5143500"/>
            <a:ext cx="152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/>
              <a:t>胸内压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副标题 2"/>
          <p:cNvSpPr txBox="1"/>
          <p:nvPr/>
        </p:nvSpPr>
        <p:spPr>
          <a:xfrm>
            <a:off x="621069" y="1214422"/>
            <a:ext cx="11570931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altLang="zh-CN" sz="2800" b="1" dirty="0" smtClean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+mn-ea"/>
                <a:cs typeface="Times New Roman" panose="02020603050405020304" pitchFamily="18" charset="0"/>
              </a:rPr>
              <a:t>胸膜腔内压数值与测定</a:t>
            </a:r>
            <a:endParaRPr lang="en-US" altLang="zh-CN" sz="2800" b="1" dirty="0" smtClean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77642" y="1475678"/>
            <a:ext cx="7014358" cy="538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21977" y="382380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（三</a:t>
            </a:r>
            <a:r>
              <a:rPr lang="zh-CN" altLang="en-US" sz="3600" b="1" dirty="0" smtClean="0">
                <a:latin typeface="+mn-ea"/>
                <a:cs typeface="Times New Roman" panose="02020603050405020304" pitchFamily="18" charset="0"/>
              </a:rPr>
              <a:t>）胸膜腔内压：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胸膜腔</a:t>
            </a:r>
            <a:r>
              <a:rPr lang="zh-CN" altLang="en-US" sz="3600" b="1" dirty="0"/>
              <a:t>内的压力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3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83200" y="4000504"/>
            <a:ext cx="690880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大气压＝０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800" b="1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胸内压＝ －肺回缩力</a:t>
            </a:r>
            <a:endParaRPr kumimoji="1" lang="zh-CN" altLang="en-US" sz="2800" b="1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平静呼气末：- 5～-3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平静吸气末：-10～-5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63722" y="1528754"/>
            <a:ext cx="2309284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胸内压＝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+mn-ea"/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rot="45353">
            <a:off x="1016000" y="5791200"/>
            <a:ext cx="1625600" cy="15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67176" y="1506548"/>
            <a:ext cx="172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肺内压</a:t>
            </a:r>
            <a:endParaRPr kumimoji="1" lang="zh-CN" altLang="en-US" sz="2800" b="1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21554647" flipH="1">
            <a:off x="914400" y="5486400"/>
            <a:ext cx="1625600" cy="1588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079610" y="1506548"/>
            <a:ext cx="2207684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肺回缩力</a:t>
            </a:r>
            <a:endParaRPr kumimoji="1" lang="zh-CN" altLang="en-US" sz="2800" b="1">
              <a:solidFill>
                <a:srgbClr val="0033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694376" y="1795473"/>
            <a:ext cx="38311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502400" y="2347916"/>
            <a:ext cx="4876800" cy="1509713"/>
            <a:chOff x="3120" y="1104"/>
            <a:chExt cx="2304" cy="951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16" y="1104"/>
              <a:ext cx="220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吸气末、呼气末</a:t>
              </a:r>
              <a:endPara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224" y="1488"/>
              <a:ext cx="0" cy="3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120" y="1728"/>
              <a:ext cx="220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肺内压＝大气压</a:t>
              </a:r>
              <a:endPara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1800" y="1942562"/>
            <a:ext cx="5283200" cy="422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副标题 2"/>
          <p:cNvSpPr txBox="1"/>
          <p:nvPr/>
        </p:nvSpPr>
        <p:spPr>
          <a:xfrm>
            <a:off x="431800" y="1021278"/>
            <a:ext cx="11233248" cy="9212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altLang="zh-CN" sz="2800" b="1" dirty="0" smtClean="0"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+mn-ea"/>
                <a:cs typeface="Times New Roman" panose="02020603050405020304" pitchFamily="18" charset="0"/>
              </a:rPr>
              <a:t>胸膜腔内压形成</a:t>
            </a:r>
            <a:endParaRPr lang="en-US" altLang="zh-CN" sz="2800" b="1" dirty="0" smtClean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 build="p"/>
      <p:bldP spid="5" grpId="0" autoUpdateAnimBg="0"/>
      <p:bldP spid="6" grpId="0" animBg="1"/>
      <p:bldP spid="7" grpId="0" autoUpdateAnimBg="0"/>
      <p:bldP spid="8" grpId="0" animBg="1"/>
      <p:bldP spid="9" grpId="0" autoUpdateAnimBg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08" y="1252537"/>
            <a:ext cx="7715992" cy="532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副标题 2"/>
          <p:cNvSpPr txBox="1"/>
          <p:nvPr/>
        </p:nvSpPr>
        <p:spPr>
          <a:xfrm>
            <a:off x="479247" y="1010293"/>
            <a:ext cx="11233248" cy="48375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胸膜腔内压的生理意义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70000"/>
              </a:lnSpc>
              <a:buFont typeface="+mj-ea"/>
              <a:buAutoNum type="circleNumDbPlain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保持肺的扩张状态不致萎缩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70000"/>
              </a:lnSpc>
              <a:buFont typeface="+mj-ea"/>
              <a:buAutoNum type="circleNumDbPlain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保持胸腔内静脉和胸导管扩张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降低中心静脉压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促血流和淋巴液回流和心房的充盈;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70000"/>
              </a:lnSpc>
              <a:buFont typeface="+mj-ea"/>
              <a:buAutoNum type="circleNumDbPlain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使肺可随胸廓扩张而扩张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缩小而缩小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104405" y="1"/>
            <a:ext cx="10416082" cy="1028699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  <a:ea typeface="+mn-ea"/>
                <a:cs typeface="Times New Roman" panose="02020603050405020304" pitchFamily="18" charset="0"/>
              </a:rPr>
              <a:t>二、肺通气过程中的阻力</a:t>
            </a:r>
            <a:endParaRPr lang="zh-CN" altLang="en-US" sz="3600" b="1" dirty="0">
              <a:latin typeface="+mn-ea"/>
              <a:ea typeface="+mn-ea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9095" y="1028700"/>
            <a:ext cx="10064750" cy="58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75657" y="279987"/>
            <a:ext cx="10002956" cy="7769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ea"/>
                <a:sym typeface="+mn-ea"/>
              </a:rPr>
              <a:t>(</a:t>
            </a:r>
            <a:r>
              <a:rPr lang="zh-CN" altLang="en-US" sz="3600" dirty="0">
                <a:latin typeface="+mn-ea"/>
                <a:sym typeface="+mn-ea"/>
              </a:rPr>
              <a:t>一</a:t>
            </a:r>
            <a:r>
              <a:rPr lang="en-US" altLang="zh-CN" sz="3600" dirty="0">
                <a:latin typeface="+mn-ea"/>
                <a:sym typeface="+mn-ea"/>
              </a:rPr>
              <a:t>) </a:t>
            </a:r>
            <a:r>
              <a:rPr lang="zh-CN" altLang="en-US" sz="3600" dirty="0" smtClean="0">
                <a:latin typeface="+mn-ea"/>
                <a:sym typeface="+mn-ea"/>
              </a:rPr>
              <a:t>弹性</a:t>
            </a:r>
            <a:r>
              <a:rPr lang="zh-CN" altLang="en-US" sz="3600" dirty="0">
                <a:latin typeface="+mn-ea"/>
                <a:sym typeface="+mn-ea"/>
              </a:rPr>
              <a:t>阻力 </a:t>
            </a:r>
            <a:endParaRPr lang="zh-CN" altLang="en-US" sz="3600" b="1" dirty="0">
              <a:latin typeface="+mn-ea"/>
            </a:endParaRPr>
          </a:p>
          <a:p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1262" y="1406475"/>
            <a:ext cx="11740738" cy="184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弹性阻力</a:t>
            </a:r>
            <a:r>
              <a:rPr lang="en-US" altLang="zh-CN" sz="3200" b="1" dirty="0" smtClean="0">
                <a:solidFill>
                  <a:schemeClr val="tx2"/>
                </a:solidFill>
                <a:latin typeface="+mn-ea"/>
              </a:rPr>
              <a:t>──</a:t>
            </a:r>
            <a:r>
              <a:rPr lang="zh-CN" altLang="en-US" sz="3200" b="1" dirty="0">
                <a:latin typeface="+mn-ea"/>
              </a:rPr>
              <a:t>弹性物体对抗</a:t>
            </a:r>
            <a:r>
              <a:rPr lang="zh-CN" altLang="en-US" sz="3200" b="1" dirty="0" smtClean="0">
                <a:latin typeface="+mn-ea"/>
              </a:rPr>
              <a:t>外力作用所引起</a:t>
            </a:r>
            <a:r>
              <a:rPr lang="zh-CN" altLang="en-US" sz="3200" b="1" dirty="0">
                <a:latin typeface="+mn-ea"/>
              </a:rPr>
              <a:t>的变形的力。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顺应性</a:t>
            </a:r>
            <a:r>
              <a:rPr lang="en-US" altLang="zh-CN" sz="3200" b="1" dirty="0" smtClean="0">
                <a:solidFill>
                  <a:schemeClr val="tx2"/>
                </a:solidFill>
                <a:latin typeface="+mn-ea"/>
              </a:rPr>
              <a:t>──</a:t>
            </a:r>
            <a:r>
              <a:rPr lang="zh-CN" altLang="en-US" sz="3200" b="1" dirty="0">
                <a:latin typeface="+mn-ea"/>
              </a:rPr>
              <a:t>在</a:t>
            </a:r>
            <a:r>
              <a:rPr lang="zh-CN" altLang="en-US" sz="3200" b="1" dirty="0" smtClean="0">
                <a:latin typeface="+mn-ea"/>
              </a:rPr>
              <a:t>外力作用</a:t>
            </a:r>
            <a:r>
              <a:rPr lang="zh-CN" altLang="en-US" sz="3200" b="1" dirty="0">
                <a:latin typeface="+mn-ea"/>
              </a:rPr>
              <a:t>下弹性组织的可扩张性。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zh-CN" sz="3600" b="1" dirty="0">
              <a:latin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753719"/>
            <a:ext cx="7670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形标注 6"/>
          <p:cNvSpPr/>
          <p:nvPr/>
        </p:nvSpPr>
        <p:spPr>
          <a:xfrm>
            <a:off x="7296923" y="3103372"/>
            <a:ext cx="3569814" cy="286486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17082" y="3753719"/>
            <a:ext cx="3129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肺和胸廓都为弹性阻织，均能产生弹性阻力，其大小可用顺应性来表示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44233" y="2157433"/>
            <a:ext cx="670984" cy="19446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肺  泡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95401" y="2157433"/>
            <a:ext cx="673100" cy="19446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呼吸道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31234" y="2151083"/>
            <a:ext cx="683684" cy="195103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空　气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176184" y="2030433"/>
            <a:ext cx="768349" cy="20716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肺毛细血管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712885" y="1077933"/>
            <a:ext cx="670983" cy="17287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肺静脉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208433" y="1077933"/>
            <a:ext cx="670984" cy="17287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　脉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12885" y="3525858"/>
            <a:ext cx="670983" cy="17287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肺动脉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959600" y="3525858"/>
            <a:ext cx="670984" cy="17287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右　心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208433" y="3525858"/>
            <a:ext cx="670984" cy="17287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静　脉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959600" y="1077933"/>
            <a:ext cx="670984" cy="1728787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左　心</a:t>
            </a:r>
            <a:endParaRPr lang="zh-CN" altLang="en-US" sz="2800" b="1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647767" y="1958995"/>
            <a:ext cx="670984" cy="2574925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组织毛细血管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1286067" y="2087583"/>
            <a:ext cx="670984" cy="2447925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</a:ln>
        </p:spPr>
        <p:txBody>
          <a:bodyPr vert="eaVert" lIns="0" tIns="0" rIns="0" bIns="0" anchor="ctr" anchorCtr="1"/>
          <a:lstStyle/>
          <a:p>
            <a:pPr algn="ctr">
              <a:lnSpc>
                <a:spcPct val="96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华文中宋" panose="02010600040101010101" pitchFamily="2" charset="-122"/>
              </a:rPr>
              <a:t>组 织 细 胞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10320867" y="3022619"/>
            <a:ext cx="96096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3215218" y="2806719"/>
            <a:ext cx="96096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4944534" y="1941533"/>
            <a:ext cx="768351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6383867" y="1941532"/>
            <a:ext cx="57573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7632700" y="1941532"/>
            <a:ext cx="57573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8879418" y="1941532"/>
            <a:ext cx="768349" cy="10080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>
            <a:off x="10320867" y="3597294"/>
            <a:ext cx="958851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8879418" y="3525857"/>
            <a:ext cx="768349" cy="863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H="1">
            <a:off x="6383867" y="4389457"/>
            <a:ext cx="575733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7632700" y="4389457"/>
            <a:ext cx="575733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H="1" flipV="1">
            <a:off x="4944534" y="3454419"/>
            <a:ext cx="768351" cy="9350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3215218" y="3381394"/>
            <a:ext cx="958849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H="1">
            <a:off x="1968500" y="3381394"/>
            <a:ext cx="575733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 flipH="1">
            <a:off x="814917" y="3381394"/>
            <a:ext cx="480483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>
            <a:off x="1968500" y="2806719"/>
            <a:ext cx="57573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>
            <a:off x="814917" y="2806719"/>
            <a:ext cx="48048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lg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10223500" y="3741757"/>
            <a:ext cx="143933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Gill Sans MT" panose="020B0502020104020203"/>
                <a:ea typeface="华文中宋" panose="02010600040101010101" pitchFamily="2" charset="-122"/>
              </a:rPr>
              <a:t>CO</a:t>
            </a:r>
            <a:r>
              <a:rPr lang="en-US" altLang="zh-CN" sz="2800" b="1" baseline="-25000">
                <a:solidFill>
                  <a:srgbClr val="0000FF"/>
                </a:solidFill>
                <a:latin typeface="Gill Sans MT" panose="020B0502020104020203"/>
                <a:ea typeface="华文中宋" panose="02010600040101010101" pitchFamily="2" charset="-122"/>
              </a:rPr>
              <a:t>2</a:t>
            </a:r>
            <a:endParaRPr lang="en-US" altLang="zh-CN" sz="2800" b="1" baseline="-25000">
              <a:solidFill>
                <a:srgbClr val="0000FF"/>
              </a:solidFill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10320868" y="2301894"/>
            <a:ext cx="105621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r>
              <a:rPr lang="en-US" altLang="zh-CN" sz="3200" b="1" baseline="-25000">
                <a:solidFill>
                  <a:srgbClr val="CC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endParaRPr lang="en-US" altLang="zh-CN" sz="3200" b="1" baseline="-25000">
              <a:solidFill>
                <a:srgbClr val="CC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3119967" y="3381395"/>
            <a:ext cx="143933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Gill Sans MT" panose="020B0502020104020203"/>
                <a:ea typeface="华文中宋" panose="02010600040101010101" pitchFamily="2" charset="-122"/>
              </a:rPr>
              <a:t>CO</a:t>
            </a:r>
            <a:r>
              <a:rPr lang="en-US" altLang="zh-CN" sz="2800" b="1" baseline="-25000">
                <a:solidFill>
                  <a:srgbClr val="0000FF"/>
                </a:solidFill>
                <a:latin typeface="Gill Sans MT" panose="020B0502020104020203"/>
                <a:ea typeface="华文中宋" panose="02010600040101010101" pitchFamily="2" charset="-122"/>
              </a:rPr>
              <a:t>2</a:t>
            </a:r>
            <a:endParaRPr lang="en-US" altLang="zh-CN" sz="2800" b="1" baseline="-25000">
              <a:solidFill>
                <a:srgbClr val="0000FF"/>
              </a:solidFill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3215217" y="2157433"/>
            <a:ext cx="1056216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r>
              <a:rPr lang="en-US" altLang="zh-CN" sz="3200" b="1" baseline="-25000">
                <a:solidFill>
                  <a:srgbClr val="CC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endParaRPr lang="en-US" altLang="zh-CN" sz="3200" b="1" baseline="-25000">
              <a:solidFill>
                <a:srgbClr val="CC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2832100" y="4462483"/>
            <a:ext cx="1921933" cy="579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Gill Sans MT" panose="020B0502020104020203"/>
                <a:ea typeface="楷体_GB2312" pitchFamily="49" charset="-122"/>
              </a:rPr>
              <a:t>肺换气</a:t>
            </a:r>
            <a:endParaRPr lang="zh-CN" altLang="en-US" sz="3200" b="1" dirty="0">
              <a:solidFill>
                <a:srgbClr val="CC0000"/>
              </a:solidFill>
              <a:latin typeface="Gill Sans MT" panose="020B0502020104020203"/>
              <a:ea typeface="楷体_GB2312" pitchFamily="49" charset="-122"/>
            </a:endParaRP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719667" y="4462483"/>
            <a:ext cx="1805517" cy="579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lIns="0" r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Gill Sans MT" panose="020B0502020104020203"/>
                <a:ea typeface="楷体_GB2312" pitchFamily="49" charset="-122"/>
              </a:rPr>
              <a:t>肺通气</a:t>
            </a:r>
            <a:endParaRPr lang="zh-CN" altLang="en-US" sz="3200" b="1" dirty="0">
              <a:solidFill>
                <a:srgbClr val="CC0000"/>
              </a:solidFill>
              <a:latin typeface="Gill Sans MT" panose="020B0502020104020203"/>
              <a:ea typeface="楷体_GB2312" pitchFamily="49" charset="-122"/>
            </a:endParaRP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5903385" y="5615008"/>
            <a:ext cx="2688167" cy="579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Gill Sans MT" panose="020B0502020104020203"/>
                <a:ea typeface="楷体_GB2312" pitchFamily="49" charset="-122"/>
              </a:rPr>
              <a:t>气体运输</a:t>
            </a:r>
            <a:endParaRPr lang="zh-CN" altLang="en-US" sz="3200" b="1" dirty="0">
              <a:solidFill>
                <a:srgbClr val="CC0000"/>
              </a:solidFill>
              <a:latin typeface="Gill Sans MT" panose="020B0502020104020203"/>
              <a:ea typeface="楷体_GB2312" pitchFamily="49" charset="-122"/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9465734" y="4926033"/>
            <a:ext cx="2571751" cy="579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lIns="0" r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Gill Sans MT" panose="020B0502020104020203"/>
                <a:ea typeface="楷体_GB2312" pitchFamily="49" charset="-122"/>
              </a:rPr>
              <a:t>组织换气</a:t>
            </a:r>
            <a:endParaRPr lang="zh-CN" altLang="en-US" sz="3200" b="1" dirty="0">
              <a:solidFill>
                <a:srgbClr val="CC0000"/>
              </a:solidFill>
              <a:latin typeface="Gill Sans MT" panose="020B0502020104020203"/>
              <a:ea typeface="楷体_GB2312" pitchFamily="49" charset="-122"/>
            </a:endParaRPr>
          </a:p>
        </p:txBody>
      </p:sp>
      <p:sp>
        <p:nvSpPr>
          <p:cNvPr id="44" name="AutoShape 52"/>
          <p:cNvSpPr/>
          <p:nvPr/>
        </p:nvSpPr>
        <p:spPr bwMode="auto">
          <a:xfrm rot="-5400000">
            <a:off x="1488282" y="3045638"/>
            <a:ext cx="287338" cy="2400300"/>
          </a:xfrm>
          <a:prstGeom prst="leftBrace">
            <a:avLst>
              <a:gd name="adj1" fmla="val 52210"/>
              <a:gd name="adj2" fmla="val 50000"/>
            </a:avLst>
          </a:prstGeom>
          <a:noFill/>
          <a:ln w="38100">
            <a:solidFill>
              <a:srgbClr val="80008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45" name="AutoShape 53"/>
          <p:cNvSpPr/>
          <p:nvPr/>
        </p:nvSpPr>
        <p:spPr bwMode="auto">
          <a:xfrm rot="-5400000">
            <a:off x="3648340" y="3381130"/>
            <a:ext cx="287338" cy="1729316"/>
          </a:xfrm>
          <a:prstGeom prst="leftBrace">
            <a:avLst>
              <a:gd name="adj1" fmla="val 37615"/>
              <a:gd name="adj2" fmla="val 50000"/>
            </a:avLst>
          </a:prstGeom>
          <a:noFill/>
          <a:ln w="38100">
            <a:solidFill>
              <a:srgbClr val="80008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46" name="AutoShape 54"/>
          <p:cNvSpPr/>
          <p:nvPr/>
        </p:nvSpPr>
        <p:spPr bwMode="auto">
          <a:xfrm rot="-5400000">
            <a:off x="7152482" y="4102913"/>
            <a:ext cx="287338" cy="2590800"/>
          </a:xfrm>
          <a:prstGeom prst="leftBrace">
            <a:avLst>
              <a:gd name="adj1" fmla="val 56353"/>
              <a:gd name="adj2" fmla="val 50000"/>
            </a:avLst>
          </a:prstGeom>
          <a:noFill/>
          <a:ln w="38100">
            <a:solidFill>
              <a:srgbClr val="80008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47" name="AutoShape 55"/>
          <p:cNvSpPr/>
          <p:nvPr/>
        </p:nvSpPr>
        <p:spPr bwMode="auto">
          <a:xfrm rot="-5400000">
            <a:off x="10728061" y="3814518"/>
            <a:ext cx="144463" cy="1729317"/>
          </a:xfrm>
          <a:prstGeom prst="leftBrace">
            <a:avLst>
              <a:gd name="adj1" fmla="val 74817"/>
              <a:gd name="adj2" fmla="val 50000"/>
            </a:avLst>
          </a:prstGeom>
          <a:noFill/>
          <a:ln w="38100">
            <a:solidFill>
              <a:srgbClr val="80008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48" name="Text Box 56"/>
          <p:cNvSpPr txBox="1">
            <a:spLocks noChangeArrowheads="1"/>
          </p:cNvSpPr>
          <p:nvPr/>
        </p:nvSpPr>
        <p:spPr bwMode="auto">
          <a:xfrm>
            <a:off x="1295401" y="5541983"/>
            <a:ext cx="2688167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Gill Sans MT" panose="020B0502020104020203"/>
                <a:ea typeface="楷体_GB2312" pitchFamily="49" charset="-122"/>
              </a:rPr>
              <a:t>外呼吸</a:t>
            </a:r>
            <a:endParaRPr lang="zh-CN" altLang="en-US" sz="3200" b="1">
              <a:solidFill>
                <a:srgbClr val="0000FF"/>
              </a:solidFill>
              <a:latin typeface="Gill Sans MT" panose="020B0502020104020203"/>
              <a:ea typeface="楷体_GB2312" pitchFamily="49" charset="-122"/>
            </a:endParaRPr>
          </a:p>
        </p:txBody>
      </p:sp>
      <p:sp>
        <p:nvSpPr>
          <p:cNvPr id="49" name="AutoShape 57"/>
          <p:cNvSpPr/>
          <p:nvPr/>
        </p:nvSpPr>
        <p:spPr bwMode="auto">
          <a:xfrm rot="-5400000">
            <a:off x="2544500" y="4053701"/>
            <a:ext cx="287337" cy="2400300"/>
          </a:xfrm>
          <a:prstGeom prst="leftBrace">
            <a:avLst>
              <a:gd name="adj1" fmla="val 52210"/>
              <a:gd name="adj2" fmla="val 50000"/>
            </a:avLst>
          </a:prstGeom>
          <a:noFill/>
          <a:ln w="38100">
            <a:solidFill>
              <a:srgbClr val="80008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50" name="Text Box 58"/>
          <p:cNvSpPr txBox="1">
            <a:spLocks noChangeArrowheads="1"/>
          </p:cNvSpPr>
          <p:nvPr/>
        </p:nvSpPr>
        <p:spPr bwMode="auto">
          <a:xfrm>
            <a:off x="9442451" y="5635644"/>
            <a:ext cx="2571749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0" r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Gill Sans MT" panose="020B0502020104020203"/>
                <a:ea typeface="楷体_GB2312" pitchFamily="49" charset="-122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Gill Sans MT" panose="020B0502020104020203"/>
                <a:ea typeface="楷体_GB2312" pitchFamily="49" charset="-122"/>
              </a:rPr>
              <a:t>内呼吸</a:t>
            </a:r>
            <a:r>
              <a:rPr lang="en-US" altLang="zh-CN" sz="3200" b="1" dirty="0">
                <a:solidFill>
                  <a:srgbClr val="0000FF"/>
                </a:solidFill>
                <a:latin typeface="Gill Sans MT" panose="020B0502020104020203"/>
                <a:ea typeface="楷体_GB2312" pitchFamily="49" charset="-122"/>
              </a:rPr>
              <a:t>)</a:t>
            </a:r>
            <a:endParaRPr lang="en-US" altLang="zh-CN" sz="3200" b="1" dirty="0">
              <a:solidFill>
                <a:srgbClr val="0000FF"/>
              </a:solidFill>
              <a:latin typeface="Gill Sans MT" panose="020B0502020104020203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7214" y="1119421"/>
            <a:ext cx="10287071" cy="46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1201" y="1275762"/>
            <a:ext cx="10096571" cy="40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3770" y="0"/>
            <a:ext cx="10567035" cy="1028700"/>
          </a:xfrm>
        </p:spPr>
        <p:txBody>
          <a:bodyPr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）肺弹性纤维的回缩力</a:t>
            </a: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★ </a:t>
            </a:r>
            <a:r>
              <a:rPr lang="zh-CN" altLang="en-US" sz="4000" b="1" dirty="0" smtClean="0">
                <a:latin typeface="+mn-ea"/>
              </a:rPr>
              <a:t>肺组织本身的的</a:t>
            </a:r>
            <a:r>
              <a:rPr lang="zh-CN" altLang="en-US" sz="4000" b="1" dirty="0" smtClean="0">
                <a:solidFill>
                  <a:srgbClr val="FF0000"/>
                </a:solidFill>
                <a:latin typeface="+mn-ea"/>
              </a:rPr>
              <a:t>弹性回缩力</a:t>
            </a:r>
            <a:endParaRPr lang="zh-CN" altLang="en-US" sz="4000" b="1" dirty="0" smtClean="0">
              <a:solidFill>
                <a:srgbClr val="FF0000"/>
              </a:solidFill>
              <a:latin typeface="+mn-ea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4000" b="1" dirty="0" smtClean="0">
                <a:latin typeface="+mn-ea"/>
              </a:rPr>
              <a:t>     </a:t>
            </a:r>
            <a:r>
              <a:rPr lang="en-US" altLang="zh-CN" sz="4000" b="1" dirty="0" smtClean="0">
                <a:latin typeface="+mn-ea"/>
              </a:rPr>
              <a:t>(</a:t>
            </a:r>
            <a:r>
              <a:rPr lang="zh-CN" altLang="en-US" sz="3600" b="1" dirty="0" smtClean="0">
                <a:latin typeface="+mn-ea"/>
              </a:rPr>
              <a:t>是吸气的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阻力</a:t>
            </a:r>
            <a:r>
              <a:rPr lang="en-US" altLang="zh-CN" sz="3600" b="1" dirty="0" smtClean="0">
                <a:latin typeface="+mn-ea"/>
              </a:rPr>
              <a:t>,</a:t>
            </a:r>
            <a:r>
              <a:rPr lang="zh-CN" altLang="en-US" sz="3600" b="1" dirty="0" smtClean="0">
                <a:latin typeface="+mn-ea"/>
              </a:rPr>
              <a:t>呼气的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动力</a:t>
            </a:r>
            <a:r>
              <a:rPr lang="en-US" altLang="zh-CN" sz="4000" b="1" dirty="0" smtClean="0">
                <a:latin typeface="+mn-ea"/>
              </a:rPr>
              <a:t>)</a:t>
            </a:r>
            <a:endParaRPr lang="en-US" altLang="zh-CN" sz="4000" b="1" dirty="0" smtClean="0">
              <a:latin typeface="+mn-ea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+mn-ea"/>
              </a:rPr>
              <a:t>★</a:t>
            </a:r>
            <a:r>
              <a:rPr lang="zh-CN" altLang="en-US" sz="3600" b="1" dirty="0" smtClean="0">
                <a:latin typeface="+mn-ea"/>
              </a:rPr>
              <a:t>随肺的扩张程度而变</a:t>
            </a:r>
            <a:r>
              <a:rPr lang="en-US" altLang="zh-CN" sz="3600" b="1" dirty="0" smtClean="0">
                <a:latin typeface="+mn-ea"/>
              </a:rPr>
              <a:t>:</a:t>
            </a:r>
            <a:endParaRPr lang="en-US" altLang="zh-CN" sz="3600" b="1" dirty="0" smtClean="0">
              <a:latin typeface="+mn-ea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吸气</a:t>
            </a:r>
            <a:r>
              <a:rPr lang="zh-CN" altLang="en-US" sz="3600" b="1" dirty="0" smtClean="0">
                <a:latin typeface="+mn-ea"/>
              </a:rPr>
              <a:t>时→肺扩张→肺弹性回缩力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增大</a:t>
            </a:r>
            <a:r>
              <a:rPr lang="en-US" altLang="zh-CN" sz="3600" b="1" dirty="0" smtClean="0">
                <a:latin typeface="+mn-ea"/>
              </a:rPr>
              <a:t>;</a:t>
            </a:r>
            <a:endParaRPr lang="en-US" altLang="zh-CN" sz="3600" b="1" dirty="0" smtClean="0">
              <a:latin typeface="+mn-ea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600" b="1" dirty="0" smtClean="0">
                <a:latin typeface="+mn-ea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呼气</a:t>
            </a:r>
            <a:r>
              <a:rPr lang="zh-CN" altLang="en-US" sz="3600" b="1" dirty="0" smtClean="0">
                <a:latin typeface="+mn-ea"/>
              </a:rPr>
              <a:t>时→肺回缩→肺弹性回缩力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减小</a:t>
            </a:r>
            <a:r>
              <a:rPr lang="en-US" altLang="zh-CN" sz="3600" b="1" dirty="0" smtClean="0">
                <a:latin typeface="+mn-ea"/>
              </a:rPr>
              <a:t>.</a:t>
            </a:r>
            <a:endParaRPr lang="en-US" altLang="zh-CN" sz="3600" b="1" dirty="0" smtClean="0">
              <a:latin typeface="+mn-ea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600" b="1" dirty="0" smtClean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肺气肿→肺弹性回缩力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↓</a:t>
            </a:r>
            <a:r>
              <a:rPr lang="zh-CN" altLang="en-US" sz="3600" b="1" dirty="0" smtClean="0">
                <a:latin typeface="+mn-ea"/>
              </a:rPr>
              <a:t>→呼气困难</a:t>
            </a:r>
            <a:endParaRPr lang="zh-CN" altLang="en-US" sz="36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61" y="1571612"/>
            <a:ext cx="10972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zh-CN" altLang="en-US" sz="3200" b="1" dirty="0" smtClean="0">
                <a:latin typeface="+mn-ea"/>
              </a:rPr>
              <a:t>存在于液</a:t>
            </a:r>
            <a:r>
              <a:rPr lang="en-US" altLang="zh-CN" sz="3200" b="1" dirty="0" smtClean="0">
                <a:latin typeface="+mn-ea"/>
              </a:rPr>
              <a:t>-</a:t>
            </a:r>
            <a:r>
              <a:rPr lang="zh-CN" altLang="en-US" sz="3200" b="1" dirty="0" smtClean="0">
                <a:latin typeface="+mn-ea"/>
              </a:rPr>
              <a:t>气界面</a:t>
            </a:r>
            <a:r>
              <a:rPr lang="en-US" altLang="zh-CN" sz="3200" b="1" dirty="0" smtClean="0">
                <a:latin typeface="+mn-ea"/>
              </a:rPr>
              <a:t>(</a:t>
            </a:r>
            <a:r>
              <a:rPr lang="zh-CN" altLang="en-US" sz="3200" b="1" dirty="0" smtClean="0">
                <a:latin typeface="+mn-ea"/>
              </a:rPr>
              <a:t>表面</a:t>
            </a:r>
            <a:r>
              <a:rPr lang="en-US" altLang="zh-CN" sz="3200" b="1" dirty="0" smtClean="0">
                <a:latin typeface="+mn-ea"/>
              </a:rPr>
              <a:t>)</a:t>
            </a:r>
            <a:r>
              <a:rPr lang="zh-CN" altLang="en-US" sz="3200" b="1" dirty="0" smtClean="0">
                <a:latin typeface="+mn-ea"/>
              </a:rPr>
              <a:t>的一种力。使</a:t>
            </a:r>
            <a:r>
              <a:rPr lang="zh-CN" altLang="en-US" sz="3200" b="1" dirty="0">
                <a:latin typeface="+mn-ea"/>
              </a:rPr>
              <a:t>液</a:t>
            </a:r>
            <a:r>
              <a:rPr lang="en-US" altLang="zh-CN" sz="3200" b="1" dirty="0">
                <a:latin typeface="+mn-ea"/>
              </a:rPr>
              <a:t>-</a:t>
            </a:r>
            <a:r>
              <a:rPr lang="zh-CN" altLang="en-US" sz="3200" b="1" dirty="0">
                <a:latin typeface="+mn-ea"/>
              </a:rPr>
              <a:t>气表面尽量缩小的一种力</a:t>
            </a:r>
            <a:endParaRPr lang="zh-CN" altLang="en-US" sz="3200" b="1" dirty="0">
              <a:latin typeface="+mn-ea"/>
            </a:endParaRPr>
          </a:p>
          <a:p>
            <a:pPr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sz="3200" b="1" dirty="0" smtClean="0"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3200" b="1" dirty="0" smtClean="0">
                <a:latin typeface="+mn-ea"/>
              </a:rPr>
              <a:t> </a:t>
            </a:r>
            <a:endParaRPr lang="zh-CN" altLang="en-US" sz="3200" dirty="0">
              <a:latin typeface="+mn-ea"/>
            </a:endParaRPr>
          </a:p>
        </p:txBody>
      </p:sp>
      <p:grpSp>
        <p:nvGrpSpPr>
          <p:cNvPr id="9" name="Group 1051"/>
          <p:cNvGrpSpPr/>
          <p:nvPr/>
        </p:nvGrpSpPr>
        <p:grpSpPr bwMode="auto">
          <a:xfrm>
            <a:off x="862929" y="3175981"/>
            <a:ext cx="5181600" cy="2984792"/>
            <a:chOff x="1968" y="1104"/>
            <a:chExt cx="2448" cy="1440"/>
          </a:xfrm>
        </p:grpSpPr>
        <p:grpSp>
          <p:nvGrpSpPr>
            <p:cNvPr id="10" name="Group 1043"/>
            <p:cNvGrpSpPr/>
            <p:nvPr/>
          </p:nvGrpSpPr>
          <p:grpSpPr bwMode="auto">
            <a:xfrm>
              <a:off x="1968" y="1104"/>
              <a:ext cx="2448" cy="1392"/>
              <a:chOff x="2016" y="576"/>
              <a:chExt cx="2448" cy="1392"/>
            </a:xfrm>
          </p:grpSpPr>
          <p:sp>
            <p:nvSpPr>
              <p:cNvPr id="24" name="Freeform 1031"/>
              <p:cNvSpPr/>
              <p:nvPr/>
            </p:nvSpPr>
            <p:spPr bwMode="auto">
              <a:xfrm>
                <a:off x="2016" y="576"/>
                <a:ext cx="2448" cy="1064"/>
              </a:xfrm>
              <a:custGeom>
                <a:avLst/>
                <a:gdLst>
                  <a:gd name="T0" fmla="*/ 0 w 2880"/>
                  <a:gd name="T1" fmla="*/ 0 h 1006"/>
                  <a:gd name="T2" fmla="*/ 93 w 2880"/>
                  <a:gd name="T3" fmla="*/ 312 h 1006"/>
                  <a:gd name="T4" fmla="*/ 125 w 2880"/>
                  <a:gd name="T5" fmla="*/ 684 h 1006"/>
                  <a:gd name="T6" fmla="*/ 144 w 2880"/>
                  <a:gd name="T7" fmla="*/ 888 h 1006"/>
                  <a:gd name="T8" fmla="*/ 183 w 2880"/>
                  <a:gd name="T9" fmla="*/ 996 h 1006"/>
                  <a:gd name="T10" fmla="*/ 222 w 2880"/>
                  <a:gd name="T11" fmla="*/ 948 h 1006"/>
                  <a:gd name="T12" fmla="*/ 254 w 2880"/>
                  <a:gd name="T13" fmla="*/ 756 h 1006"/>
                  <a:gd name="T14" fmla="*/ 279 w 2880"/>
                  <a:gd name="T15" fmla="*/ 408 h 1006"/>
                  <a:gd name="T16" fmla="*/ 320 w 2880"/>
                  <a:gd name="T17" fmla="*/ 204 h 1006"/>
                  <a:gd name="T18" fmla="*/ 410 w 2880"/>
                  <a:gd name="T19" fmla="*/ 0 h 10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0"/>
                  <a:gd name="T31" fmla="*/ 0 h 1006"/>
                  <a:gd name="T32" fmla="*/ 2880 w 2880"/>
                  <a:gd name="T33" fmla="*/ 1006 h 10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0" h="1006">
                    <a:moveTo>
                      <a:pt x="0" y="0"/>
                    </a:moveTo>
                    <a:cubicBezTo>
                      <a:pt x="110" y="52"/>
                      <a:pt x="514" y="198"/>
                      <a:pt x="660" y="312"/>
                    </a:cubicBezTo>
                    <a:cubicBezTo>
                      <a:pt x="806" y="426"/>
                      <a:pt x="818" y="588"/>
                      <a:pt x="876" y="684"/>
                    </a:cubicBezTo>
                    <a:cubicBezTo>
                      <a:pt x="934" y="780"/>
                      <a:pt x="940" y="836"/>
                      <a:pt x="1008" y="888"/>
                    </a:cubicBezTo>
                    <a:cubicBezTo>
                      <a:pt x="1076" y="940"/>
                      <a:pt x="1192" y="986"/>
                      <a:pt x="1284" y="996"/>
                    </a:cubicBezTo>
                    <a:cubicBezTo>
                      <a:pt x="1376" y="1006"/>
                      <a:pt x="1476" y="988"/>
                      <a:pt x="1560" y="948"/>
                    </a:cubicBezTo>
                    <a:cubicBezTo>
                      <a:pt x="1644" y="908"/>
                      <a:pt x="1722" y="846"/>
                      <a:pt x="1788" y="756"/>
                    </a:cubicBezTo>
                    <a:cubicBezTo>
                      <a:pt x="1854" y="666"/>
                      <a:pt x="1878" y="500"/>
                      <a:pt x="1956" y="408"/>
                    </a:cubicBezTo>
                    <a:cubicBezTo>
                      <a:pt x="2034" y="316"/>
                      <a:pt x="2102" y="272"/>
                      <a:pt x="2256" y="204"/>
                    </a:cubicBezTo>
                    <a:cubicBezTo>
                      <a:pt x="2410" y="136"/>
                      <a:pt x="2750" y="42"/>
                      <a:pt x="2880" y="0"/>
                    </a:cubicBezTo>
                  </a:path>
                </a:pathLst>
              </a:custGeom>
              <a:solidFill>
                <a:srgbClr val="6666FF"/>
              </a:solidFill>
              <a:ln w="38100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Line 1041"/>
              <p:cNvSpPr>
                <a:spLocks noChangeShapeType="1"/>
              </p:cNvSpPr>
              <p:nvPr/>
            </p:nvSpPr>
            <p:spPr bwMode="auto">
              <a:xfrm>
                <a:off x="3120" y="1200"/>
                <a:ext cx="0" cy="768"/>
              </a:xfrm>
              <a:prstGeom prst="line">
                <a:avLst/>
              </a:prstGeom>
              <a:noFill/>
              <a:ln w="57150">
                <a:noFill/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Line 1050"/>
            <p:cNvSpPr>
              <a:spLocks noChangeShapeType="1"/>
            </p:cNvSpPr>
            <p:nvPr/>
          </p:nvSpPr>
          <p:spPr bwMode="auto">
            <a:xfrm>
              <a:off x="3120" y="1728"/>
              <a:ext cx="0" cy="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1042"/>
          <p:cNvGrpSpPr/>
          <p:nvPr/>
        </p:nvGrpSpPr>
        <p:grpSpPr bwMode="auto">
          <a:xfrm>
            <a:off x="1968464" y="4467228"/>
            <a:ext cx="2743200" cy="1143000"/>
            <a:chOff x="2496" y="1008"/>
            <a:chExt cx="1296" cy="720"/>
          </a:xfrm>
        </p:grpSpPr>
        <p:sp>
          <p:nvSpPr>
            <p:cNvPr id="27" name="Line 1032"/>
            <p:cNvSpPr>
              <a:spLocks noChangeShapeType="1"/>
            </p:cNvSpPr>
            <p:nvPr/>
          </p:nvSpPr>
          <p:spPr bwMode="auto">
            <a:xfrm flipV="1">
              <a:off x="2496" y="1008"/>
              <a:ext cx="288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033"/>
            <p:cNvSpPr>
              <a:spLocks noChangeShapeType="1"/>
            </p:cNvSpPr>
            <p:nvPr/>
          </p:nvSpPr>
          <p:spPr bwMode="auto">
            <a:xfrm flipH="1" flipV="1">
              <a:off x="3408" y="1200"/>
              <a:ext cx="24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034"/>
            <p:cNvSpPr>
              <a:spLocks noChangeShapeType="1"/>
            </p:cNvSpPr>
            <p:nvPr/>
          </p:nvSpPr>
          <p:spPr bwMode="auto">
            <a:xfrm flipV="1">
              <a:off x="2592" y="1248"/>
              <a:ext cx="288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035"/>
            <p:cNvSpPr>
              <a:spLocks noChangeShapeType="1"/>
            </p:cNvSpPr>
            <p:nvPr/>
          </p:nvSpPr>
          <p:spPr bwMode="auto">
            <a:xfrm flipH="1" flipV="1">
              <a:off x="3264" y="1344"/>
              <a:ext cx="192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1036"/>
            <p:cNvSpPr>
              <a:spLocks noChangeShapeType="1"/>
            </p:cNvSpPr>
            <p:nvPr/>
          </p:nvSpPr>
          <p:spPr bwMode="auto">
            <a:xfrm flipV="1">
              <a:off x="2736" y="1392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1037"/>
            <p:cNvSpPr>
              <a:spLocks noChangeShapeType="1"/>
            </p:cNvSpPr>
            <p:nvPr/>
          </p:nvSpPr>
          <p:spPr bwMode="auto">
            <a:xfrm flipH="1" flipV="1">
              <a:off x="3504" y="1056"/>
              <a:ext cx="288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1038"/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6044539" y="3772599"/>
            <a:ext cx="3510677" cy="2456057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肺泡表面张力</a:t>
            </a:r>
            <a:r>
              <a:rPr lang="en-US" altLang="zh-CN" sz="3200" b="1" dirty="0">
                <a:solidFill>
                  <a:schemeClr val="tx2"/>
                </a:solidFill>
                <a:latin typeface="+mn-ea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是向中心性的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使肺泡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趋于缩小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形成肺泡弹性阻力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为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吸气</a:t>
            </a:r>
            <a:r>
              <a:rPr lang="zh-CN" altLang="en-US" sz="3200" b="1" dirty="0">
                <a:latin typeface="+mn-ea"/>
              </a:rPr>
              <a:t>的阻力，呼气的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动力</a:t>
            </a:r>
            <a:r>
              <a:rPr lang="en-US" altLang="zh-CN" sz="3200" b="1" dirty="0">
                <a:latin typeface="+mn-ea"/>
              </a:rPr>
              <a:t>.</a:t>
            </a:r>
            <a:endParaRPr lang="en-US" altLang="zh-CN" sz="3200" b="1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481" y="346754"/>
            <a:ext cx="4163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）肺泡表面张力</a:t>
            </a:r>
            <a:endParaRPr lang="en-US" altLang="zh-CN" sz="3600" b="1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2464" y="3786206"/>
            <a:ext cx="6953299" cy="642942"/>
          </a:xfrm>
        </p:spPr>
        <p:txBody>
          <a:bodyPr>
            <a:noAutofit/>
          </a:bodyPr>
          <a:lstStyle/>
          <a:p>
            <a:pPr marL="514350" indent="-514350">
              <a:buFont typeface="+mj-ea"/>
              <a:buAutoNum type="circleNumDbPlain" startAt="3"/>
            </a:pPr>
            <a:r>
              <a:rPr lang="zh-CN" altLang="en-US" sz="3200" b="1" dirty="0" smtClean="0">
                <a:latin typeface="+mn-ea"/>
              </a:rPr>
              <a:t>使相通的大小肺泡压不稳定。</a:t>
            </a:r>
            <a:endParaRPr lang="en-US" altLang="zh-CN" sz="3200" b="1" dirty="0" smtClean="0">
              <a:latin typeface="+mn-ea"/>
            </a:endParaRPr>
          </a:p>
          <a:p>
            <a:pPr marL="514350" indent="-514350">
              <a:buNone/>
            </a:pPr>
            <a:endParaRPr lang="en-US" altLang="zh-CN" sz="3200" b="1" dirty="0" smtClean="0">
              <a:latin typeface="+mn-ea"/>
            </a:endParaRP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6395116" y="3658248"/>
            <a:ext cx="3860800" cy="2819400"/>
            <a:chOff x="2016" y="624"/>
            <a:chExt cx="1824" cy="1776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2016" y="816"/>
              <a:ext cx="1824" cy="1584"/>
            </a:xfrm>
            <a:prstGeom prst="ellipse">
              <a:avLst/>
            </a:prstGeom>
            <a:solidFill>
              <a:srgbClr val="FFCCFF"/>
            </a:solidFill>
            <a:ln w="76200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2784" y="624"/>
              <a:ext cx="288" cy="33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  <p:grpSp>
        <p:nvGrpSpPr>
          <p:cNvPr id="7" name="Group 22"/>
          <p:cNvGrpSpPr/>
          <p:nvPr/>
        </p:nvGrpSpPr>
        <p:grpSpPr bwMode="auto">
          <a:xfrm>
            <a:off x="6496716" y="4249048"/>
            <a:ext cx="3657600" cy="2057400"/>
            <a:chOff x="2064" y="1056"/>
            <a:chExt cx="1728" cy="1296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3264" y="1056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304" y="1056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2304" y="1920"/>
              <a:ext cx="33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 flipV="1">
              <a:off x="3264" y="1872"/>
              <a:ext cx="19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2928" y="196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 flipV="1">
              <a:off x="3408" y="1632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2064" y="1632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52464" y="200024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 smtClean="0">
                <a:latin typeface="+mn-ea"/>
              </a:rPr>
              <a:t>使肺泡回缩萎陷，形成回缩压力；</a:t>
            </a:r>
            <a:endParaRPr lang="en-US" altLang="zh-CN" sz="3200" b="1" dirty="0" smtClean="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2464" y="2928934"/>
            <a:ext cx="100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 startAt="2"/>
            </a:pPr>
            <a:r>
              <a:rPr lang="zh-CN" altLang="en-US" sz="3200" b="1" dirty="0" smtClean="0">
                <a:latin typeface="+mn-ea"/>
              </a:rPr>
              <a:t>促进肺部组织液生成，严重可致肺水肿</a:t>
            </a:r>
            <a:endParaRPr lang="en-US" altLang="zh-CN" sz="3200" b="1" dirty="0" smtClean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7715" y="39502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600" b="1" dirty="0" smtClean="0"/>
              <a:t>肺泡表面张力的作用：</a:t>
            </a:r>
            <a:endParaRPr lang="en-US" altLang="zh-CN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2" grpId="0" build="allAtOnce"/>
      <p:bldP spid="2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43345" y="1192179"/>
            <a:ext cx="7774380" cy="546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根据</a:t>
            </a:r>
            <a:r>
              <a:rPr lang="en-US" altLang="zh-CN" b="1" dirty="0">
                <a:latin typeface="+mn-ea"/>
              </a:rPr>
              <a:t>Laplace</a:t>
            </a:r>
            <a:r>
              <a:rPr lang="zh-CN" altLang="en-US" b="1" dirty="0">
                <a:latin typeface="+mn-ea"/>
              </a:rPr>
              <a:t>定律</a:t>
            </a:r>
            <a:r>
              <a:rPr lang="en-US" altLang="zh-CN" b="1" dirty="0" smtClean="0">
                <a:latin typeface="+mn-ea"/>
              </a:rPr>
              <a:t>:</a:t>
            </a:r>
            <a:endParaRPr lang="en-US" altLang="zh-CN" b="1" dirty="0" smtClean="0">
              <a:latin typeface="+mn-ea"/>
            </a:endParaRPr>
          </a:p>
          <a:p>
            <a:pPr algn="just">
              <a:spcBef>
                <a:spcPct val="50000"/>
              </a:spcBef>
              <a:buNone/>
            </a:pPr>
            <a:endParaRPr lang="en-US" altLang="zh-CN" b="1" dirty="0">
              <a:latin typeface="+mn-ea"/>
            </a:endParaRPr>
          </a:p>
          <a:p>
            <a:pPr algn="just">
              <a:spcBef>
                <a:spcPct val="50000"/>
              </a:spcBef>
              <a:buNone/>
            </a:pPr>
            <a:endParaRPr lang="en-US" altLang="zh-CN" dirty="0">
              <a:latin typeface="+mn-ea"/>
            </a:endParaRPr>
          </a:p>
          <a:p>
            <a:pPr algn="just">
              <a:lnSpc>
                <a:spcPct val="20000"/>
              </a:lnSpc>
              <a:spcBef>
                <a:spcPct val="50000"/>
              </a:spcBef>
              <a:buNone/>
            </a:pPr>
            <a:endParaRPr lang="en-US" altLang="zh-CN" dirty="0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肺泡回缩压</a:t>
            </a:r>
            <a:r>
              <a:rPr lang="en-US" altLang="zh-CN" b="1" dirty="0">
                <a:latin typeface="+mn-ea"/>
              </a:rPr>
              <a:t>(P)</a:t>
            </a:r>
            <a:r>
              <a:rPr lang="zh-CN" altLang="en-US" b="1" dirty="0">
                <a:latin typeface="+mn-ea"/>
              </a:rPr>
              <a:t>与肺泡半径</a:t>
            </a:r>
            <a:r>
              <a:rPr lang="en-US" altLang="zh-CN" b="1" dirty="0">
                <a:latin typeface="+mn-ea"/>
              </a:rPr>
              <a:t>(r)</a:t>
            </a:r>
            <a:r>
              <a:rPr lang="zh-CN" altLang="en-US" b="1" dirty="0">
                <a:latin typeface="+mn-ea"/>
              </a:rPr>
              <a:t>成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反比</a:t>
            </a:r>
            <a:r>
              <a:rPr lang="zh-CN" altLang="en-US" b="1" dirty="0">
                <a:latin typeface="+mn-ea"/>
              </a:rPr>
              <a:t>，与肺泡表面张力成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正比</a:t>
            </a:r>
            <a:r>
              <a:rPr lang="zh-CN" altLang="en-US" b="1" dirty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pic>
        <p:nvPicPr>
          <p:cNvPr id="7" name="图片 6" descr="QQ图片2015111016543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2425" y="2208421"/>
            <a:ext cx="4584127" cy="2161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66712" y="1039497"/>
            <a:ext cx="7416800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分析大小不同的两个相连的肺泡其回缩力和表面张力的关系</a:t>
            </a:r>
            <a:r>
              <a:rPr lang="en-US" altLang="zh-CN" sz="2400" b="1" dirty="0">
                <a:latin typeface="+mn-ea"/>
              </a:rPr>
              <a:t>:</a:t>
            </a:r>
            <a:endParaRPr lang="en-US" altLang="zh-CN" sz="2400" b="1" dirty="0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假设两肺泡的</a:t>
            </a:r>
            <a:r>
              <a:rPr lang="en-US" altLang="zh-CN" sz="2400" b="1" dirty="0">
                <a:latin typeface="+mn-ea"/>
              </a:rPr>
              <a:t>T</a:t>
            </a:r>
            <a:r>
              <a:rPr lang="zh-CN" altLang="en-US" sz="2400" b="1" dirty="0">
                <a:latin typeface="+mn-ea"/>
              </a:rPr>
              <a:t>＝</a:t>
            </a:r>
            <a:r>
              <a:rPr lang="en-US" altLang="zh-CN" sz="2400" b="1" dirty="0">
                <a:latin typeface="+mn-ea"/>
              </a:rPr>
              <a:t>20dyn/cm</a:t>
            </a:r>
            <a:r>
              <a:rPr lang="en-US" altLang="zh-CN" sz="2400" b="1" baseline="30000" dirty="0">
                <a:latin typeface="+mn-ea"/>
              </a:rPr>
              <a:t>2</a:t>
            </a:r>
            <a:endParaRPr lang="en-US" altLang="zh-CN" sz="2400" dirty="0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大肺泡</a:t>
            </a:r>
            <a:r>
              <a:rPr lang="en-US" altLang="zh-CN" sz="2400" b="1" dirty="0">
                <a:latin typeface="+mn-ea"/>
              </a:rPr>
              <a:t>r</a:t>
            </a:r>
            <a:r>
              <a:rPr lang="zh-CN" altLang="en-US" sz="2400" b="1" dirty="0">
                <a:latin typeface="+mn-ea"/>
              </a:rPr>
              <a:t>＝</a:t>
            </a:r>
            <a:r>
              <a:rPr lang="en-US" altLang="zh-CN" sz="2400" b="1" dirty="0">
                <a:latin typeface="+mn-ea"/>
              </a:rPr>
              <a:t>0.01cm</a:t>
            </a:r>
            <a:endParaRPr lang="en-US" altLang="zh-CN" sz="2400" dirty="0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小肺泡</a:t>
            </a:r>
            <a:r>
              <a:rPr lang="en-US" altLang="zh-CN" sz="2400" b="1" dirty="0">
                <a:latin typeface="+mn-ea"/>
              </a:rPr>
              <a:t>r</a:t>
            </a:r>
            <a:r>
              <a:rPr lang="zh-CN" altLang="en-US" sz="2400" b="1" dirty="0">
                <a:latin typeface="+mn-ea"/>
              </a:rPr>
              <a:t>＝</a:t>
            </a:r>
            <a:r>
              <a:rPr lang="en-US" altLang="zh-CN" sz="2400" b="1" dirty="0">
                <a:latin typeface="+mn-ea"/>
              </a:rPr>
              <a:t>0.005cm</a:t>
            </a:r>
            <a:endParaRPr lang="en-US" altLang="zh-CN" sz="2400" dirty="0">
              <a:latin typeface="+mn-ea"/>
            </a:endParaRPr>
          </a:p>
        </p:txBody>
      </p:sp>
      <p:pic>
        <p:nvPicPr>
          <p:cNvPr id="33795" name="Picture 3" descr="y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72517" y="1070418"/>
            <a:ext cx="313053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8572517" y="2499179"/>
            <a:ext cx="1524011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Gill Sans MT" panose="020B0502020104020203"/>
                <a:ea typeface="黑体" panose="02010609060101010101" pitchFamily="49" charset="-122"/>
              </a:rPr>
              <a:t>0.01cm</a:t>
            </a:r>
            <a:endParaRPr lang="en-US" altLang="zh-CN" sz="2000" b="1" dirty="0">
              <a:solidFill>
                <a:srgbClr val="FF0000"/>
              </a:solidFill>
              <a:latin typeface="Gill Sans MT" panose="020B0502020104020203"/>
              <a:ea typeface="黑体" panose="02010609060101010101" pitchFamily="49" charset="-122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0477531" y="2713492"/>
            <a:ext cx="1714469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FF0066"/>
                </a:solidFill>
                <a:latin typeface="Gill Sans MT" panose="020B0502020104020203"/>
                <a:ea typeface="黑体" panose="02010609060101010101" pitchFamily="49" charset="-122"/>
              </a:rPr>
              <a:t>0.005cm</a:t>
            </a:r>
            <a:endParaRPr lang="en-US" altLang="zh-CN" sz="1600" b="1">
              <a:solidFill>
                <a:srgbClr val="FF0066"/>
              </a:solidFill>
              <a:latin typeface="Gill Sans MT" panose="020B0502020104020203"/>
              <a:ea typeface="黑体" panose="02010609060101010101" pitchFamily="49" charset="-122"/>
            </a:endParaRP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508000" y="3837189"/>
            <a:ext cx="9969531" cy="11890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</a:rPr>
              <a:t>P</a:t>
            </a:r>
            <a:r>
              <a:rPr lang="en-US" altLang="zh-CN" sz="2800" b="1" baseline="-3000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2800" b="1" baseline="-30000">
                <a:solidFill>
                  <a:srgbClr val="FF0000"/>
                </a:solidFill>
                <a:latin typeface="+mn-ea"/>
              </a:rPr>
              <a:t>大</a:t>
            </a:r>
            <a:r>
              <a:rPr lang="en-US" altLang="zh-CN" sz="2800" b="1" baseline="-30000">
                <a:solidFill>
                  <a:srgbClr val="FF0000"/>
                </a:solidFill>
                <a:latin typeface="+mn-ea"/>
              </a:rPr>
              <a:t>)</a:t>
            </a:r>
            <a:r>
              <a:rPr lang="zh-CN" altLang="en-US" sz="2800" b="1">
                <a:latin typeface="+mn-ea"/>
              </a:rPr>
              <a:t>＝ </a:t>
            </a:r>
            <a:r>
              <a:rPr lang="en-US" altLang="zh-CN" sz="2800" b="1">
                <a:latin typeface="+mn-ea"/>
              </a:rPr>
              <a:t>2×20 / 0.01</a:t>
            </a:r>
            <a:r>
              <a:rPr lang="zh-CN" altLang="en-US" sz="2800" b="1">
                <a:latin typeface="+mn-ea"/>
              </a:rPr>
              <a:t>＝</a:t>
            </a:r>
            <a:r>
              <a:rPr lang="en-US" altLang="zh-CN" sz="2800" b="1">
                <a:latin typeface="+mn-ea"/>
              </a:rPr>
              <a:t>4000(dyn/cm</a:t>
            </a:r>
            <a:r>
              <a:rPr lang="en-US" altLang="zh-CN" sz="2800" b="1" baseline="30000">
                <a:latin typeface="+mn-ea"/>
              </a:rPr>
              <a:t>2</a:t>
            </a:r>
            <a:r>
              <a:rPr lang="en-US" altLang="zh-CN" sz="2800" b="1">
                <a:latin typeface="+mn-ea"/>
              </a:rPr>
              <a:t>)</a:t>
            </a:r>
            <a:endParaRPr lang="en-US" altLang="zh-CN" sz="2800" b="1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800" b="1">
                <a:latin typeface="+mn-ea"/>
              </a:rPr>
              <a:t>                                </a:t>
            </a:r>
            <a:r>
              <a:rPr lang="zh-CN" altLang="en-US" sz="2800" b="1">
                <a:latin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ea"/>
              </a:rPr>
              <a:t>4(cmH</a:t>
            </a:r>
            <a:r>
              <a:rPr lang="en-US" altLang="zh-CN" sz="2800" b="1" baseline="-3000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+mn-ea"/>
              </a:rPr>
              <a:t>O)</a:t>
            </a:r>
            <a:endParaRPr lang="en-US" altLang="zh-CN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571499" y="5257801"/>
            <a:ext cx="10191783" cy="1169551"/>
          </a:xfrm>
          <a:prstGeom prst="rect">
            <a:avLst/>
          </a:prstGeom>
          <a:noFill/>
          <a:ln w="28575">
            <a:solidFill>
              <a:srgbClr val="6666FF"/>
            </a:solidFill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</a:rPr>
              <a:t>P</a:t>
            </a:r>
            <a:r>
              <a:rPr lang="en-US" altLang="zh-CN" sz="2800" b="1" baseline="-3000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2800" b="1" baseline="-30000">
                <a:solidFill>
                  <a:srgbClr val="FF0000"/>
                </a:solidFill>
                <a:latin typeface="+mn-ea"/>
              </a:rPr>
              <a:t>小</a:t>
            </a:r>
            <a:r>
              <a:rPr lang="en-US" altLang="zh-CN" sz="2800" b="1" baseline="-30000">
                <a:solidFill>
                  <a:schemeClr val="accent2"/>
                </a:solidFill>
                <a:latin typeface="+mn-ea"/>
              </a:rPr>
              <a:t>)</a:t>
            </a:r>
            <a:r>
              <a:rPr lang="zh-CN" altLang="en-US" sz="2800" b="1">
                <a:latin typeface="+mn-ea"/>
              </a:rPr>
              <a:t>＝ </a:t>
            </a:r>
            <a:r>
              <a:rPr lang="en-US" altLang="zh-CN" sz="2800" b="1">
                <a:latin typeface="+mn-ea"/>
              </a:rPr>
              <a:t>2×20 / 0.005</a:t>
            </a:r>
            <a:r>
              <a:rPr lang="zh-CN" altLang="en-US" sz="2800" b="1">
                <a:latin typeface="+mn-ea"/>
              </a:rPr>
              <a:t>＝</a:t>
            </a:r>
            <a:r>
              <a:rPr lang="en-US" altLang="zh-CN" sz="2800" b="1">
                <a:latin typeface="+mn-ea"/>
              </a:rPr>
              <a:t>8000(dyn/cm</a:t>
            </a:r>
            <a:r>
              <a:rPr lang="en-US" altLang="zh-CN" sz="2800" b="1" baseline="30000">
                <a:latin typeface="+mn-ea"/>
              </a:rPr>
              <a:t>2</a:t>
            </a:r>
            <a:r>
              <a:rPr lang="en-US" altLang="zh-CN" sz="2800" b="1">
                <a:latin typeface="+mn-ea"/>
              </a:rPr>
              <a:t>)</a:t>
            </a:r>
            <a:endParaRPr lang="en-US" altLang="zh-CN" sz="2800" b="1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800" b="1">
                <a:latin typeface="+mn-ea"/>
              </a:rPr>
              <a:t>                                  </a:t>
            </a:r>
            <a:r>
              <a:rPr lang="zh-CN" altLang="en-US" sz="2800" b="1">
                <a:latin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ea"/>
              </a:rPr>
              <a:t>8(cmH</a:t>
            </a:r>
            <a:r>
              <a:rPr lang="en-US" altLang="zh-CN" sz="2800" b="1" baseline="-3000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+mn-ea"/>
              </a:rPr>
              <a:t>O)</a:t>
            </a:r>
            <a:endParaRPr lang="en-US" altLang="zh-CN" b="1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6" grpId="0" animBg="1" autoUpdateAnimBg="0"/>
      <p:bldP spid="24781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肺泡表面活性物质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7999" y="1072774"/>
            <a:ext cx="535332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877630" y="2291973"/>
            <a:ext cx="12847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肺泡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48800" y="2704724"/>
            <a:ext cx="256959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+mn-ea"/>
              </a:rPr>
              <a:t>肺泡内液层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48799" y="3146050"/>
            <a:ext cx="27432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肺泡表面活性物质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5569" y="1258202"/>
            <a:ext cx="5994400" cy="2354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 smtClean="0">
                <a:latin typeface="+mn-ea"/>
              </a:rPr>
              <a:t>合成</a:t>
            </a:r>
            <a:r>
              <a:rPr lang="zh-CN" altLang="en-US" sz="3200" b="1" dirty="0">
                <a:latin typeface="+mn-ea"/>
              </a:rPr>
              <a:t>与释放</a:t>
            </a:r>
            <a:r>
              <a:rPr lang="en-US" altLang="zh-CN" sz="3200" b="1" dirty="0">
                <a:latin typeface="+mn-ea"/>
              </a:rPr>
              <a:t>: 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肺泡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Ⅱ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型细胞</a:t>
            </a:r>
            <a:endParaRPr lang="en-US" altLang="zh-CN" sz="3200" b="1" dirty="0">
              <a:latin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200" b="1" dirty="0" smtClean="0">
                <a:latin typeface="+mn-ea"/>
              </a:rPr>
              <a:t>主要</a:t>
            </a:r>
            <a:r>
              <a:rPr lang="zh-CN" altLang="en-US" sz="3200" b="1" dirty="0">
                <a:latin typeface="+mn-ea"/>
              </a:rPr>
              <a:t>成份</a:t>
            </a:r>
            <a:r>
              <a:rPr lang="en-US" altLang="zh-CN" sz="3200" b="1" dirty="0" smtClean="0">
                <a:latin typeface="+mn-ea"/>
              </a:rPr>
              <a:t>:</a:t>
            </a:r>
            <a:r>
              <a:rPr lang="zh-CN" altLang="en-US" sz="3200" b="1" dirty="0">
                <a:solidFill>
                  <a:srgbClr val="FF0066"/>
                </a:solidFill>
                <a:latin typeface="+mn-ea"/>
              </a:rPr>
              <a:t>二棕榈酰</a:t>
            </a:r>
            <a:r>
              <a:rPr lang="zh-CN" altLang="en-US" sz="3200" b="1" dirty="0" smtClean="0">
                <a:solidFill>
                  <a:srgbClr val="FF0066"/>
                </a:solidFill>
                <a:latin typeface="+mn-ea"/>
              </a:rPr>
              <a:t>卵磷脂</a:t>
            </a:r>
            <a:endParaRPr lang="en-US" altLang="zh-CN" sz="3200" b="1" dirty="0">
              <a:latin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+mn-ea"/>
              </a:rPr>
              <a:t>      </a:t>
            </a:r>
            <a:endParaRPr lang="zh-CN" altLang="en-US" sz="3200" dirty="0">
              <a:latin typeface="+mn-ea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+mn-ea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8947785" y="2961640"/>
            <a:ext cx="646430" cy="6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657590" y="3358515"/>
            <a:ext cx="953135" cy="10858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2430" y="3467145"/>
            <a:ext cx="9857222" cy="2800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3200" b="1" dirty="0">
                <a:latin typeface="+mn-ea"/>
              </a:rPr>
              <a:t>分布及特点</a:t>
            </a:r>
            <a:r>
              <a:rPr lang="en-US" altLang="zh-CN" sz="3200" b="1" dirty="0">
                <a:latin typeface="+mn-ea"/>
              </a:rPr>
              <a:t>:</a:t>
            </a:r>
            <a:endParaRPr lang="en-US" altLang="zh-CN" sz="3200" b="1" dirty="0">
              <a:latin typeface="+mn-ea"/>
            </a:endParaRPr>
          </a:p>
          <a:p>
            <a:pPr algn="just" eaLnBrk="0" hangingPunct="0"/>
            <a:r>
              <a:rPr lang="en-US" altLang="zh-CN" sz="3200" b="1" dirty="0">
                <a:latin typeface="+mn-ea"/>
              </a:rPr>
              <a:t> </a:t>
            </a:r>
            <a:r>
              <a:rPr lang="en-US" altLang="zh-CN" sz="3200" b="1" dirty="0">
                <a:latin typeface="+mn-ea"/>
                <a:sym typeface="Wingdings" panose="05000000000000000000" pitchFamily="2" charset="2"/>
              </a:rPr>
              <a:t></a:t>
            </a:r>
            <a:r>
              <a:rPr lang="zh-CN" altLang="en-US" sz="3200" b="1" dirty="0">
                <a:latin typeface="+mn-ea"/>
              </a:rPr>
              <a:t>呈单分子层分布在肺泡液体层表面</a:t>
            </a:r>
            <a:endParaRPr lang="zh-CN" altLang="en-US" sz="3200" dirty="0">
              <a:latin typeface="+mn-ea"/>
            </a:endParaRPr>
          </a:p>
          <a:p>
            <a:pPr algn="just" eaLnBrk="0" hangingPunct="0"/>
            <a:r>
              <a:rPr lang="zh-CN" altLang="en-US" sz="3200" b="1" dirty="0">
                <a:latin typeface="+mn-ea"/>
                <a:sym typeface="Wingdings" panose="05000000000000000000" pitchFamily="2" charset="2"/>
              </a:rPr>
              <a:t> 极性端插入液体层</a:t>
            </a:r>
            <a:r>
              <a:rPr lang="en-US" altLang="zh-CN" sz="3200" b="1" dirty="0">
                <a:latin typeface="+mn-ea"/>
                <a:sym typeface="Wingdings" panose="05000000000000000000" pitchFamily="2" charset="2"/>
              </a:rPr>
              <a:t>,</a:t>
            </a:r>
            <a:r>
              <a:rPr lang="zh-CN" altLang="en-US" sz="3200" b="1" dirty="0">
                <a:latin typeface="+mn-ea"/>
                <a:sym typeface="Wingdings" panose="05000000000000000000" pitchFamily="2" charset="2"/>
              </a:rPr>
              <a:t>非极性端朝向肺泡腔</a:t>
            </a:r>
            <a:endParaRPr lang="zh-CN" altLang="en-US" sz="3200" b="1" dirty="0">
              <a:latin typeface="+mn-ea"/>
              <a:sym typeface="Wingdings" panose="05000000000000000000" pitchFamily="2" charset="2"/>
            </a:endParaRPr>
          </a:p>
          <a:p>
            <a:pPr algn="just" eaLnBrk="0" hangingPunct="0"/>
            <a:r>
              <a:rPr lang="zh-CN" altLang="en-US" sz="3200" b="1" dirty="0">
                <a:latin typeface="+mn-ea"/>
                <a:sym typeface="Wingdings" panose="05000000000000000000" pitchFamily="2" charset="2"/>
              </a:rPr>
              <a:t> </a:t>
            </a:r>
            <a:r>
              <a:rPr lang="zh-CN" altLang="en-US" sz="3200" b="1" dirty="0">
                <a:latin typeface="+mn-ea"/>
              </a:rPr>
              <a:t>分布密度与肺泡大小有关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小肺泡分布</a:t>
            </a:r>
            <a:r>
              <a:rPr lang="zh-CN" altLang="en-US" sz="3200" b="1" dirty="0" smtClean="0">
                <a:latin typeface="+mn-ea"/>
              </a:rPr>
              <a:t>密度</a:t>
            </a:r>
            <a:r>
              <a:rPr lang="zh-CN" altLang="en-US" sz="3200" b="1" dirty="0">
                <a:latin typeface="+mn-ea"/>
              </a:rPr>
              <a:t>大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大</a:t>
            </a:r>
            <a:r>
              <a:rPr lang="zh-CN" altLang="en-US" sz="3200" b="1" dirty="0" smtClean="0">
                <a:latin typeface="+mn-ea"/>
              </a:rPr>
              <a:t>肺泡  分布</a:t>
            </a:r>
            <a:r>
              <a:rPr lang="zh-CN" altLang="en-US" sz="3200" b="1" dirty="0">
                <a:latin typeface="+mn-ea"/>
              </a:rPr>
              <a:t>密度小。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47780" y="233388"/>
            <a:ext cx="46602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 b="1" dirty="0">
                <a:latin typeface="+mn-ea"/>
              </a:rPr>
              <a:t>(3) </a:t>
            </a:r>
            <a:r>
              <a:rPr lang="zh-CN" altLang="en-US" sz="3600" b="1" dirty="0">
                <a:latin typeface="+mn-ea"/>
              </a:rPr>
              <a:t>肺泡表面活性物质</a:t>
            </a:r>
            <a:endParaRPr lang="zh-CN" altLang="en-US" sz="3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3375050"/>
            <a:ext cx="121920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altLang="zh-CN" sz="2600" b="1">
                <a:latin typeface="Gill Sans MT" panose="020B0502020104020203"/>
                <a:ea typeface="黑体" panose="02010609060101010101" pitchFamily="49" charset="-122"/>
              </a:rPr>
              <a:t> </a:t>
            </a:r>
            <a:endParaRPr lang="en-US" altLang="zh-CN" sz="1000">
              <a:latin typeface="Gill Sans MT" panose="020B0502020104020203"/>
              <a:ea typeface="华文中宋" panose="02010600040101010101" pitchFamily="2" charset="-122"/>
            </a:endParaRPr>
          </a:p>
          <a:p>
            <a:pPr eaLnBrk="0" hangingPunct="0"/>
            <a:endParaRPr lang="en-US" altLang="zh-CN">
              <a:latin typeface="Gill Sans MT" panose="020B0502020104020203"/>
              <a:ea typeface="华文中宋" panose="02010600040101010101" pitchFamily="2" charset="-122"/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3904375" y="4121527"/>
            <a:ext cx="2235200" cy="1981200"/>
            <a:chOff x="4224" y="2064"/>
            <a:chExt cx="1200" cy="1488"/>
          </a:xfrm>
        </p:grpSpPr>
        <p:sp>
          <p:nvSpPr>
            <p:cNvPr id="35914" name="Oval 19"/>
            <p:cNvSpPr>
              <a:spLocks noChangeArrowheads="1"/>
            </p:cNvSpPr>
            <p:nvPr/>
          </p:nvSpPr>
          <p:spPr bwMode="auto">
            <a:xfrm>
              <a:off x="4224" y="2352"/>
              <a:ext cx="1200" cy="1200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5915" name="Rectangle 20"/>
            <p:cNvSpPr>
              <a:spLocks noChangeArrowheads="1"/>
            </p:cNvSpPr>
            <p:nvPr/>
          </p:nvSpPr>
          <p:spPr bwMode="auto">
            <a:xfrm>
              <a:off x="4704" y="2112"/>
              <a:ext cx="288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5916" name="Line 21"/>
            <p:cNvSpPr>
              <a:spLocks noChangeShapeType="1"/>
            </p:cNvSpPr>
            <p:nvPr/>
          </p:nvSpPr>
          <p:spPr bwMode="auto">
            <a:xfrm>
              <a:off x="4992" y="2064"/>
              <a:ext cx="0" cy="3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7" name="Line 22"/>
            <p:cNvSpPr>
              <a:spLocks noChangeShapeType="1"/>
            </p:cNvSpPr>
            <p:nvPr/>
          </p:nvSpPr>
          <p:spPr bwMode="auto">
            <a:xfrm>
              <a:off x="4704" y="2064"/>
              <a:ext cx="0" cy="3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4" name="Oval 40"/>
          <p:cNvSpPr>
            <a:spLocks noChangeArrowheads="1"/>
          </p:cNvSpPr>
          <p:nvPr/>
        </p:nvSpPr>
        <p:spPr bwMode="auto">
          <a:xfrm>
            <a:off x="4005975" y="49898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45" name="Oval 41"/>
          <p:cNvSpPr>
            <a:spLocks noChangeArrowheads="1"/>
          </p:cNvSpPr>
          <p:nvPr/>
        </p:nvSpPr>
        <p:spPr bwMode="auto">
          <a:xfrm>
            <a:off x="4513975" y="46088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46" name="Oval 42"/>
          <p:cNvSpPr>
            <a:spLocks noChangeArrowheads="1"/>
          </p:cNvSpPr>
          <p:nvPr/>
        </p:nvSpPr>
        <p:spPr bwMode="auto">
          <a:xfrm>
            <a:off x="5529975" y="59042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47" name="Oval 43"/>
          <p:cNvSpPr>
            <a:spLocks noChangeArrowheads="1"/>
          </p:cNvSpPr>
          <p:nvPr/>
        </p:nvSpPr>
        <p:spPr bwMode="auto">
          <a:xfrm>
            <a:off x="5936375" y="49898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48" name="Oval 44"/>
          <p:cNvSpPr>
            <a:spLocks noChangeArrowheads="1"/>
          </p:cNvSpPr>
          <p:nvPr/>
        </p:nvSpPr>
        <p:spPr bwMode="auto">
          <a:xfrm>
            <a:off x="5428375" y="46088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49" name="Oval 45"/>
          <p:cNvSpPr>
            <a:spLocks noChangeArrowheads="1"/>
          </p:cNvSpPr>
          <p:nvPr/>
        </p:nvSpPr>
        <p:spPr bwMode="auto">
          <a:xfrm>
            <a:off x="4209175" y="58280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50" name="Oval 46"/>
          <p:cNvSpPr>
            <a:spLocks noChangeArrowheads="1"/>
          </p:cNvSpPr>
          <p:nvPr/>
        </p:nvSpPr>
        <p:spPr bwMode="auto">
          <a:xfrm>
            <a:off x="3904375" y="54470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51" name="Oval 47"/>
          <p:cNvSpPr>
            <a:spLocks noChangeArrowheads="1"/>
          </p:cNvSpPr>
          <p:nvPr/>
        </p:nvSpPr>
        <p:spPr bwMode="auto">
          <a:xfrm>
            <a:off x="4920375" y="60566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52" name="Oval 48"/>
          <p:cNvSpPr>
            <a:spLocks noChangeArrowheads="1"/>
          </p:cNvSpPr>
          <p:nvPr/>
        </p:nvSpPr>
        <p:spPr bwMode="auto">
          <a:xfrm>
            <a:off x="6037975" y="5523297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5853" name="Rectangle 65"/>
          <p:cNvSpPr>
            <a:spLocks noChangeArrowheads="1"/>
          </p:cNvSpPr>
          <p:nvPr/>
        </p:nvSpPr>
        <p:spPr bwMode="auto">
          <a:xfrm>
            <a:off x="711200" y="1029125"/>
            <a:ext cx="1076960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+mn-ea"/>
              </a:rPr>
              <a:t> </a:t>
            </a:r>
            <a:r>
              <a:rPr lang="en-US" altLang="zh-CN" sz="3600" b="1" dirty="0" smtClean="0">
                <a:latin typeface="+mn-ea"/>
              </a:rPr>
              <a:t> </a:t>
            </a:r>
            <a:r>
              <a:rPr lang="zh-CN" altLang="en-US" sz="3600" b="1" dirty="0">
                <a:latin typeface="+mn-ea"/>
              </a:rPr>
              <a:t>肺表面活性物质的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分布密度</a:t>
            </a:r>
            <a:r>
              <a:rPr lang="zh-CN" altLang="en-US" sz="3600" b="1" dirty="0">
                <a:latin typeface="+mn-ea"/>
              </a:rPr>
              <a:t>可随肺泡</a:t>
            </a:r>
            <a:endParaRPr lang="zh-CN" altLang="en-US" sz="3600" b="1" dirty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+mn-ea"/>
              </a:rPr>
              <a:t>半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径</a:t>
            </a:r>
            <a:r>
              <a:rPr lang="zh-CN" altLang="en-US" sz="3600" b="1" dirty="0">
                <a:latin typeface="+mn-ea"/>
              </a:rPr>
              <a:t>的改变而改变</a:t>
            </a:r>
            <a:r>
              <a:rPr lang="en-US" altLang="zh-CN" sz="3600" b="1" dirty="0">
                <a:latin typeface="+mn-ea"/>
              </a:rPr>
              <a:t>:</a:t>
            </a:r>
            <a:endParaRPr lang="en-US" altLang="zh-CN" sz="3600" b="1" dirty="0">
              <a:latin typeface="+mn-ea"/>
            </a:endParaRPr>
          </a:p>
        </p:txBody>
      </p:sp>
      <p:grpSp>
        <p:nvGrpSpPr>
          <p:cNvPr id="3" name="Group 66"/>
          <p:cNvGrpSpPr/>
          <p:nvPr/>
        </p:nvGrpSpPr>
        <p:grpSpPr bwMode="auto">
          <a:xfrm>
            <a:off x="4209175" y="4685097"/>
            <a:ext cx="1727200" cy="1447800"/>
            <a:chOff x="2064" y="1056"/>
            <a:chExt cx="1728" cy="1296"/>
          </a:xfrm>
        </p:grpSpPr>
        <p:sp>
          <p:nvSpPr>
            <p:cNvPr id="35907" name="Line 67"/>
            <p:cNvSpPr>
              <a:spLocks noChangeShapeType="1"/>
            </p:cNvSpPr>
            <p:nvPr/>
          </p:nvSpPr>
          <p:spPr bwMode="auto">
            <a:xfrm flipH="1">
              <a:off x="3264" y="1056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8" name="Line 68"/>
            <p:cNvSpPr>
              <a:spLocks noChangeShapeType="1"/>
            </p:cNvSpPr>
            <p:nvPr/>
          </p:nvSpPr>
          <p:spPr bwMode="auto">
            <a:xfrm>
              <a:off x="2304" y="1056"/>
              <a:ext cx="24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9" name="Line 69"/>
            <p:cNvSpPr>
              <a:spLocks noChangeShapeType="1"/>
            </p:cNvSpPr>
            <p:nvPr/>
          </p:nvSpPr>
          <p:spPr bwMode="auto">
            <a:xfrm flipV="1">
              <a:off x="2304" y="1920"/>
              <a:ext cx="336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0" name="Line 70"/>
            <p:cNvSpPr>
              <a:spLocks noChangeShapeType="1"/>
            </p:cNvSpPr>
            <p:nvPr/>
          </p:nvSpPr>
          <p:spPr bwMode="auto">
            <a:xfrm flipH="1" flipV="1">
              <a:off x="3264" y="1872"/>
              <a:ext cx="192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1" name="Line 71"/>
            <p:cNvSpPr>
              <a:spLocks noChangeShapeType="1"/>
            </p:cNvSpPr>
            <p:nvPr/>
          </p:nvSpPr>
          <p:spPr bwMode="auto">
            <a:xfrm flipV="1">
              <a:off x="2928" y="1968"/>
              <a:ext cx="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2" name="Line 72"/>
            <p:cNvSpPr>
              <a:spLocks noChangeShapeType="1"/>
            </p:cNvSpPr>
            <p:nvPr/>
          </p:nvSpPr>
          <p:spPr bwMode="auto">
            <a:xfrm flipH="1" flipV="1">
              <a:off x="3408" y="1632"/>
              <a:ext cx="3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3" name="Line 73"/>
            <p:cNvSpPr>
              <a:spLocks noChangeShapeType="1"/>
            </p:cNvSpPr>
            <p:nvPr/>
          </p:nvSpPr>
          <p:spPr bwMode="auto">
            <a:xfrm flipV="1">
              <a:off x="2064" y="1632"/>
              <a:ext cx="3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2"/>
          <p:cNvGrpSpPr/>
          <p:nvPr/>
        </p:nvGrpSpPr>
        <p:grpSpPr bwMode="auto">
          <a:xfrm>
            <a:off x="6736070" y="3883050"/>
            <a:ext cx="2946400" cy="3028705"/>
            <a:chOff x="4032" y="2112"/>
            <a:chExt cx="1392" cy="2025"/>
          </a:xfrm>
        </p:grpSpPr>
        <p:grpSp>
          <p:nvGrpSpPr>
            <p:cNvPr id="5" name="Group 63"/>
            <p:cNvGrpSpPr/>
            <p:nvPr/>
          </p:nvGrpSpPr>
          <p:grpSpPr bwMode="auto">
            <a:xfrm>
              <a:off x="4032" y="2112"/>
              <a:ext cx="1392" cy="2025"/>
              <a:chOff x="4032" y="2112"/>
              <a:chExt cx="1392" cy="2025"/>
            </a:xfrm>
          </p:grpSpPr>
          <p:grpSp>
            <p:nvGrpSpPr>
              <p:cNvPr id="6" name="Group 13"/>
              <p:cNvGrpSpPr/>
              <p:nvPr/>
            </p:nvGrpSpPr>
            <p:grpSpPr bwMode="auto">
              <a:xfrm>
                <a:off x="4176" y="2112"/>
                <a:ext cx="1200" cy="1488"/>
                <a:chOff x="4224" y="2064"/>
                <a:chExt cx="1200" cy="1488"/>
              </a:xfrm>
            </p:grpSpPr>
            <p:sp>
              <p:nvSpPr>
                <p:cNvPr id="35903" name="Oval 14"/>
                <p:cNvSpPr>
                  <a:spLocks noChangeArrowheads="1"/>
                </p:cNvSpPr>
                <p:nvPr/>
              </p:nvSpPr>
              <p:spPr bwMode="auto">
                <a:xfrm>
                  <a:off x="4224" y="2352"/>
                  <a:ext cx="1200" cy="1200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Gill Sans MT" panose="020B0502020104020203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35904" name="Rectangle 15"/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288" cy="2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Gill Sans MT" panose="020B0502020104020203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35905" name="Line 16"/>
                <p:cNvSpPr>
                  <a:spLocks noChangeShapeType="1"/>
                </p:cNvSpPr>
                <p:nvPr/>
              </p:nvSpPr>
              <p:spPr bwMode="auto">
                <a:xfrm>
                  <a:off x="4992" y="206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06" name="Line 17"/>
                <p:cNvSpPr>
                  <a:spLocks noChangeShapeType="1"/>
                </p:cNvSpPr>
                <p:nvPr/>
              </p:nvSpPr>
              <p:spPr bwMode="auto">
                <a:xfrm>
                  <a:off x="4704" y="206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893" name="Oval 49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94" name="Oval 50"/>
              <p:cNvSpPr>
                <a:spLocks noChangeArrowheads="1"/>
              </p:cNvSpPr>
              <p:nvPr/>
            </p:nvSpPr>
            <p:spPr bwMode="auto">
              <a:xfrm>
                <a:off x="4272" y="268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95" name="Oval 51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96" name="Oval 52"/>
              <p:cNvSpPr>
                <a:spLocks noChangeArrowheads="1"/>
              </p:cNvSpPr>
              <p:nvPr/>
            </p:nvSpPr>
            <p:spPr bwMode="auto">
              <a:xfrm>
                <a:off x="5040" y="249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97" name="Oval 53"/>
              <p:cNvSpPr>
                <a:spLocks noChangeArrowheads="1"/>
              </p:cNvSpPr>
              <p:nvPr/>
            </p:nvSpPr>
            <p:spPr bwMode="auto">
              <a:xfrm>
                <a:off x="5040" y="34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98" name="Oval 54"/>
              <p:cNvSpPr>
                <a:spLocks noChangeArrowheads="1"/>
              </p:cNvSpPr>
              <p:nvPr/>
            </p:nvSpPr>
            <p:spPr bwMode="auto">
              <a:xfrm>
                <a:off x="4704" y="355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99" name="Oval 55"/>
              <p:cNvSpPr>
                <a:spLocks noChangeArrowheads="1"/>
              </p:cNvSpPr>
              <p:nvPr/>
            </p:nvSpPr>
            <p:spPr bwMode="auto">
              <a:xfrm>
                <a:off x="4320" y="336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900" name="Oval 56"/>
              <p:cNvSpPr>
                <a:spLocks noChangeArrowheads="1"/>
              </p:cNvSpPr>
              <p:nvPr/>
            </p:nvSpPr>
            <p:spPr bwMode="auto">
              <a:xfrm>
                <a:off x="5280" y="316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901" name="Oval 57"/>
              <p:cNvSpPr>
                <a:spLocks noChangeArrowheads="1"/>
              </p:cNvSpPr>
              <p:nvPr/>
            </p:nvSpPr>
            <p:spPr bwMode="auto">
              <a:xfrm>
                <a:off x="5280" y="27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902" name="Text Box 59"/>
              <p:cNvSpPr txBox="1">
                <a:spLocks noChangeArrowheads="1"/>
              </p:cNvSpPr>
              <p:nvPr/>
            </p:nvSpPr>
            <p:spPr bwMode="auto">
              <a:xfrm>
                <a:off x="4032" y="3581"/>
                <a:ext cx="1392" cy="5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+mn-ea"/>
                  </a:rPr>
                  <a:t>吸气时肺泡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增大</a:t>
                </a:r>
                <a:r>
                  <a:rPr lang="zh-CN" altLang="en-US" sz="2400" b="1" dirty="0">
                    <a:latin typeface="+mn-ea"/>
                  </a:rPr>
                  <a:t>：</a:t>
                </a:r>
                <a:endParaRPr lang="zh-CN" altLang="en-US" sz="2400" b="1" dirty="0">
                  <a:latin typeface="+mn-ea"/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2400" b="1" dirty="0">
                    <a:latin typeface="+mn-ea"/>
                  </a:rPr>
                  <a:t>   分布密度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下降</a:t>
                </a:r>
                <a:r>
                  <a:rPr lang="zh-CN" altLang="en-US" sz="2400" dirty="0">
                    <a:latin typeface="+mn-ea"/>
                  </a:rPr>
                  <a:t> </a:t>
                </a:r>
                <a:endParaRPr lang="zh-CN" altLang="en-US" sz="2400" dirty="0">
                  <a:latin typeface="+mn-ea"/>
                </a:endParaRPr>
              </a:p>
            </p:txBody>
          </p:sp>
        </p:grpSp>
        <p:grpSp>
          <p:nvGrpSpPr>
            <p:cNvPr id="7" name="Group 74"/>
            <p:cNvGrpSpPr/>
            <p:nvPr/>
          </p:nvGrpSpPr>
          <p:grpSpPr bwMode="auto">
            <a:xfrm>
              <a:off x="4224" y="2544"/>
              <a:ext cx="1104" cy="1008"/>
              <a:chOff x="2064" y="1056"/>
              <a:chExt cx="1728" cy="1296"/>
            </a:xfrm>
          </p:grpSpPr>
          <p:sp>
            <p:nvSpPr>
              <p:cNvPr id="35885" name="Line 75"/>
              <p:cNvSpPr>
                <a:spLocks noChangeShapeType="1"/>
              </p:cNvSpPr>
              <p:nvPr/>
            </p:nvSpPr>
            <p:spPr bwMode="auto">
              <a:xfrm flipH="1">
                <a:off x="3264" y="1056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6" name="Line 76"/>
              <p:cNvSpPr>
                <a:spLocks noChangeShapeType="1"/>
              </p:cNvSpPr>
              <p:nvPr/>
            </p:nvSpPr>
            <p:spPr bwMode="auto">
              <a:xfrm>
                <a:off x="2304" y="1056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7" name="Line 77"/>
              <p:cNvSpPr>
                <a:spLocks noChangeShapeType="1"/>
              </p:cNvSpPr>
              <p:nvPr/>
            </p:nvSpPr>
            <p:spPr bwMode="auto">
              <a:xfrm flipV="1">
                <a:off x="2304" y="1920"/>
                <a:ext cx="336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8" name="Line 78"/>
              <p:cNvSpPr>
                <a:spLocks noChangeShapeType="1"/>
              </p:cNvSpPr>
              <p:nvPr/>
            </p:nvSpPr>
            <p:spPr bwMode="auto">
              <a:xfrm flipH="1" flipV="1">
                <a:off x="3264" y="1872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9" name="Line 79"/>
              <p:cNvSpPr>
                <a:spLocks noChangeShapeType="1"/>
              </p:cNvSpPr>
              <p:nvPr/>
            </p:nvSpPr>
            <p:spPr bwMode="auto">
              <a:xfrm flipV="1">
                <a:off x="2928" y="196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0" name="Line 80"/>
              <p:cNvSpPr>
                <a:spLocks noChangeShapeType="1"/>
              </p:cNvSpPr>
              <p:nvPr/>
            </p:nvSpPr>
            <p:spPr bwMode="auto">
              <a:xfrm flipH="1" flipV="1">
                <a:off x="3408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1" name="Line 81"/>
              <p:cNvSpPr>
                <a:spLocks noChangeShapeType="1"/>
              </p:cNvSpPr>
              <p:nvPr/>
            </p:nvSpPr>
            <p:spPr bwMode="auto">
              <a:xfrm flipV="1">
                <a:off x="2064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93"/>
          <p:cNvGrpSpPr/>
          <p:nvPr/>
        </p:nvGrpSpPr>
        <p:grpSpPr bwMode="auto">
          <a:xfrm>
            <a:off x="711200" y="2592412"/>
            <a:ext cx="11176000" cy="4244976"/>
            <a:chOff x="336" y="1374"/>
            <a:chExt cx="5280" cy="2674"/>
          </a:xfrm>
        </p:grpSpPr>
        <p:grpSp>
          <p:nvGrpSpPr>
            <p:cNvPr id="9" name="Group 61"/>
            <p:cNvGrpSpPr/>
            <p:nvPr/>
          </p:nvGrpSpPr>
          <p:grpSpPr bwMode="auto">
            <a:xfrm>
              <a:off x="384" y="2208"/>
              <a:ext cx="1344" cy="1840"/>
              <a:chOff x="384" y="2208"/>
              <a:chExt cx="1344" cy="1840"/>
            </a:xfrm>
          </p:grpSpPr>
          <p:grpSp>
            <p:nvGrpSpPr>
              <p:cNvPr id="10" name="Group 12"/>
              <p:cNvGrpSpPr/>
              <p:nvPr/>
            </p:nvGrpSpPr>
            <p:grpSpPr bwMode="auto">
              <a:xfrm>
                <a:off x="672" y="2208"/>
                <a:ext cx="864" cy="1043"/>
                <a:chOff x="4224" y="2064"/>
                <a:chExt cx="1200" cy="1540"/>
              </a:xfrm>
            </p:grpSpPr>
            <p:sp>
              <p:nvSpPr>
                <p:cNvPr id="35878" name="Oval 8"/>
                <p:cNvSpPr>
                  <a:spLocks noChangeArrowheads="1"/>
                </p:cNvSpPr>
                <p:nvPr/>
              </p:nvSpPr>
              <p:spPr bwMode="auto">
                <a:xfrm>
                  <a:off x="4224" y="2404"/>
                  <a:ext cx="1200" cy="1200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Gill Sans MT" panose="020B0502020104020203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35879" name="Rectangle 9"/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288" cy="28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Gill Sans MT" panose="020B0502020104020203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35880" name="Line 10"/>
                <p:cNvSpPr>
                  <a:spLocks noChangeShapeType="1"/>
                </p:cNvSpPr>
                <p:nvPr/>
              </p:nvSpPr>
              <p:spPr bwMode="auto">
                <a:xfrm>
                  <a:off x="4992" y="206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81" name="Line 11"/>
                <p:cNvSpPr>
                  <a:spLocks noChangeShapeType="1"/>
                </p:cNvSpPr>
                <p:nvPr/>
              </p:nvSpPr>
              <p:spPr bwMode="auto">
                <a:xfrm>
                  <a:off x="4704" y="206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868" name="Oval 23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69" name="Oval 24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70" name="Oval 28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71" name="Oval 34"/>
              <p:cNvSpPr>
                <a:spLocks noChangeArrowheads="1"/>
              </p:cNvSpPr>
              <p:nvPr/>
            </p:nvSpPr>
            <p:spPr bwMode="auto">
              <a:xfrm>
                <a:off x="768" y="254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72" name="Oval 35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73" name="Oval 36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74" name="Oval 3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75" name="Oval 38"/>
              <p:cNvSpPr>
                <a:spLocks noChangeArrowheads="1"/>
              </p:cNvSpPr>
              <p:nvPr/>
            </p:nvSpPr>
            <p:spPr bwMode="auto">
              <a:xfrm>
                <a:off x="7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76" name="Oval 39"/>
              <p:cNvSpPr>
                <a:spLocks noChangeArrowheads="1"/>
              </p:cNvSpPr>
              <p:nvPr/>
            </p:nvSpPr>
            <p:spPr bwMode="auto">
              <a:xfrm>
                <a:off x="1296" y="30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35877" name="Text Box 58"/>
              <p:cNvSpPr txBox="1">
                <a:spLocks noChangeArrowheads="1"/>
              </p:cNvSpPr>
              <p:nvPr/>
            </p:nvSpPr>
            <p:spPr bwMode="auto">
              <a:xfrm>
                <a:off x="384" y="3408"/>
                <a:ext cx="1344" cy="6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+mn-ea"/>
                  </a:rPr>
                  <a:t>呼气时肺泡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缩小</a:t>
                </a:r>
                <a:r>
                  <a:rPr lang="zh-CN" altLang="en-US" sz="2400" b="1" dirty="0">
                    <a:latin typeface="+mn-ea"/>
                  </a:rPr>
                  <a:t>：</a:t>
                </a:r>
                <a:endParaRPr lang="zh-CN" altLang="en-US" sz="2400" b="1" dirty="0">
                  <a:latin typeface="+mn-ea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+mn-ea"/>
                  </a:rPr>
                  <a:t>   分布密度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增大</a:t>
                </a:r>
                <a:r>
                  <a:rPr lang="zh-CN" altLang="en-US" sz="2400" dirty="0">
                    <a:latin typeface="+mn-ea"/>
                  </a:rPr>
                  <a:t> </a:t>
                </a:r>
                <a:endParaRPr lang="zh-CN" altLang="en-US" sz="2400" dirty="0">
                  <a:latin typeface="+mn-ea"/>
                </a:endParaRPr>
              </a:p>
            </p:txBody>
          </p:sp>
        </p:grpSp>
        <p:grpSp>
          <p:nvGrpSpPr>
            <p:cNvPr id="11" name="Group 82"/>
            <p:cNvGrpSpPr/>
            <p:nvPr/>
          </p:nvGrpSpPr>
          <p:grpSpPr bwMode="auto">
            <a:xfrm>
              <a:off x="768" y="2592"/>
              <a:ext cx="672" cy="576"/>
              <a:chOff x="2064" y="1056"/>
              <a:chExt cx="1728" cy="1296"/>
            </a:xfrm>
          </p:grpSpPr>
          <p:sp>
            <p:nvSpPr>
              <p:cNvPr id="35860" name="Line 83"/>
              <p:cNvSpPr>
                <a:spLocks noChangeShapeType="1"/>
              </p:cNvSpPr>
              <p:nvPr/>
            </p:nvSpPr>
            <p:spPr bwMode="auto">
              <a:xfrm flipH="1">
                <a:off x="3264" y="1056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1" name="Line 84"/>
              <p:cNvSpPr>
                <a:spLocks noChangeShapeType="1"/>
              </p:cNvSpPr>
              <p:nvPr/>
            </p:nvSpPr>
            <p:spPr bwMode="auto">
              <a:xfrm>
                <a:off x="2304" y="1056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2" name="Line 85"/>
              <p:cNvSpPr>
                <a:spLocks noChangeShapeType="1"/>
              </p:cNvSpPr>
              <p:nvPr/>
            </p:nvSpPr>
            <p:spPr bwMode="auto">
              <a:xfrm flipV="1">
                <a:off x="2304" y="1920"/>
                <a:ext cx="336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3" name="Line 86"/>
              <p:cNvSpPr>
                <a:spLocks noChangeShapeType="1"/>
              </p:cNvSpPr>
              <p:nvPr/>
            </p:nvSpPr>
            <p:spPr bwMode="auto">
              <a:xfrm flipH="1" flipV="1">
                <a:off x="3264" y="1872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4" name="Line 87"/>
              <p:cNvSpPr>
                <a:spLocks noChangeShapeType="1"/>
              </p:cNvSpPr>
              <p:nvPr/>
            </p:nvSpPr>
            <p:spPr bwMode="auto">
              <a:xfrm flipV="1">
                <a:off x="2928" y="196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5" name="Line 88"/>
              <p:cNvSpPr>
                <a:spLocks noChangeShapeType="1"/>
              </p:cNvSpPr>
              <p:nvPr/>
            </p:nvSpPr>
            <p:spPr bwMode="auto">
              <a:xfrm flipH="1" flipV="1">
                <a:off x="3408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6" name="Line 89"/>
              <p:cNvSpPr>
                <a:spLocks noChangeShapeType="1"/>
              </p:cNvSpPr>
              <p:nvPr/>
            </p:nvSpPr>
            <p:spPr bwMode="auto">
              <a:xfrm flipV="1">
                <a:off x="2064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5859" name="Text Box 91"/>
            <p:cNvSpPr txBox="1">
              <a:spLocks noChangeArrowheads="1"/>
            </p:cNvSpPr>
            <p:nvPr/>
          </p:nvSpPr>
          <p:spPr bwMode="auto">
            <a:xfrm>
              <a:off x="336" y="1374"/>
              <a:ext cx="5280" cy="8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3200" b="1">
                  <a:latin typeface="+mn-ea"/>
                </a:defRPr>
              </a:lvl1pPr>
            </a:lstStyle>
            <a:p>
              <a:r>
                <a:rPr lang="zh-CN" altLang="en-US" dirty="0" smtClean="0"/>
                <a:t>吸气</a:t>
              </a:r>
              <a:r>
                <a:rPr lang="zh-CN" altLang="en-US" dirty="0"/>
                <a:t>时</a:t>
              </a:r>
              <a:r>
                <a:rPr lang="en-US" altLang="zh-CN" dirty="0"/>
                <a:t>: </a:t>
              </a:r>
              <a:r>
                <a:rPr lang="zh-CN" altLang="en-US" dirty="0"/>
                <a:t>密度</a:t>
              </a:r>
              <a:r>
                <a:rPr lang="zh-CN" altLang="en-US" dirty="0">
                  <a:solidFill>
                    <a:srgbClr val="FF0000"/>
                  </a:solidFill>
                </a:rPr>
                <a:t>↓</a:t>
              </a:r>
              <a:r>
                <a:rPr lang="zh-CN" altLang="en-US" dirty="0"/>
                <a:t>→使回缩力</a:t>
              </a:r>
              <a:r>
                <a:rPr lang="zh-CN" altLang="en-US" dirty="0">
                  <a:solidFill>
                    <a:srgbClr val="FF0000"/>
                  </a:solidFill>
                </a:rPr>
                <a:t>↑</a:t>
              </a:r>
              <a:r>
                <a:rPr lang="zh-CN" altLang="en-US" dirty="0"/>
                <a:t>→肺泡不致过大</a:t>
              </a:r>
              <a:endParaRPr lang="zh-CN" altLang="en-US" dirty="0"/>
            </a:p>
            <a:p>
              <a:r>
                <a:rPr lang="zh-CN" altLang="en-US" dirty="0" smtClean="0"/>
                <a:t>呼气</a:t>
              </a:r>
              <a:r>
                <a:rPr lang="zh-CN" altLang="en-US" dirty="0"/>
                <a:t>时</a:t>
              </a:r>
              <a:r>
                <a:rPr lang="en-US" altLang="zh-CN" dirty="0"/>
                <a:t>: </a:t>
              </a:r>
              <a:r>
                <a:rPr lang="zh-CN" altLang="en-US" dirty="0"/>
                <a:t>密度↑→使回缩力↓→肺泡不致塌陷</a:t>
              </a:r>
              <a:endParaRPr lang="zh-CN" alt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39150" y="6234545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正常肺泡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03"/>
          <p:cNvGrpSpPr/>
          <p:nvPr/>
        </p:nvGrpSpPr>
        <p:grpSpPr bwMode="auto">
          <a:xfrm>
            <a:off x="6280725" y="3050024"/>
            <a:ext cx="5892800" cy="3048000"/>
            <a:chOff x="2928" y="2112"/>
            <a:chExt cx="2784" cy="1920"/>
          </a:xfrm>
        </p:grpSpPr>
        <p:sp>
          <p:nvSpPr>
            <p:cNvPr id="36875" name="Oval 1027"/>
            <p:cNvSpPr>
              <a:spLocks noChangeArrowheads="1"/>
            </p:cNvSpPr>
            <p:nvPr/>
          </p:nvSpPr>
          <p:spPr bwMode="auto">
            <a:xfrm>
              <a:off x="4656" y="2832"/>
              <a:ext cx="1056" cy="960"/>
            </a:xfrm>
            <a:prstGeom prst="ellipse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6876" name="Oval 1028"/>
            <p:cNvSpPr>
              <a:spLocks noChangeArrowheads="1"/>
            </p:cNvSpPr>
            <p:nvPr/>
          </p:nvSpPr>
          <p:spPr bwMode="auto">
            <a:xfrm>
              <a:off x="2928" y="2832"/>
              <a:ext cx="1200" cy="1200"/>
            </a:xfrm>
            <a:prstGeom prst="ellipse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6877" name="Rectangle 1029"/>
            <p:cNvSpPr>
              <a:spLocks noChangeArrowheads="1"/>
            </p:cNvSpPr>
            <p:nvPr/>
          </p:nvSpPr>
          <p:spPr bwMode="auto">
            <a:xfrm rot="-2822975">
              <a:off x="3648" y="2688"/>
              <a:ext cx="1008" cy="288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6878" name="Line 1094"/>
            <p:cNvSpPr>
              <a:spLocks noChangeShapeType="1"/>
            </p:cNvSpPr>
            <p:nvPr/>
          </p:nvSpPr>
          <p:spPr bwMode="auto">
            <a:xfrm flipV="1">
              <a:off x="4032" y="2688"/>
              <a:ext cx="432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9" name="Line 1096"/>
            <p:cNvSpPr>
              <a:spLocks noChangeShapeType="1"/>
            </p:cNvSpPr>
            <p:nvPr/>
          </p:nvSpPr>
          <p:spPr bwMode="auto">
            <a:xfrm>
              <a:off x="4464" y="2688"/>
              <a:ext cx="33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0" name="Line 1098"/>
            <p:cNvSpPr>
              <a:spLocks noChangeShapeType="1"/>
            </p:cNvSpPr>
            <p:nvPr/>
          </p:nvSpPr>
          <p:spPr bwMode="auto">
            <a:xfrm flipH="1">
              <a:off x="3888" y="2496"/>
              <a:ext cx="38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1" name="Line 1099"/>
            <p:cNvSpPr>
              <a:spLocks noChangeShapeType="1"/>
            </p:cNvSpPr>
            <p:nvPr/>
          </p:nvSpPr>
          <p:spPr bwMode="auto">
            <a:xfrm>
              <a:off x="4656" y="2496"/>
              <a:ext cx="384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2" name="Line 1101"/>
            <p:cNvSpPr>
              <a:spLocks noChangeShapeType="1"/>
            </p:cNvSpPr>
            <p:nvPr/>
          </p:nvSpPr>
          <p:spPr bwMode="auto">
            <a:xfrm>
              <a:off x="4272" y="211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Line 1102"/>
            <p:cNvSpPr>
              <a:spLocks noChangeShapeType="1"/>
            </p:cNvSpPr>
            <p:nvPr/>
          </p:nvSpPr>
          <p:spPr bwMode="auto">
            <a:xfrm>
              <a:off x="4656" y="211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67" name="Rectangle 1031"/>
          <p:cNvSpPr>
            <a:spLocks noChangeArrowheads="1"/>
          </p:cNvSpPr>
          <p:nvPr/>
        </p:nvSpPr>
        <p:spPr bwMode="auto">
          <a:xfrm rot="-5404471">
            <a:off x="9233476" y="2940487"/>
            <a:ext cx="679450" cy="895351"/>
          </a:xfrm>
          <a:prstGeom prst="rect">
            <a:avLst/>
          </a:prstGeom>
          <a:solidFill>
            <a:srgbClr val="FFCCFF"/>
          </a:solidFill>
          <a:ln w="38100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6868" name="Text Box 1026"/>
          <p:cNvSpPr txBox="1">
            <a:spLocks noChangeArrowheads="1"/>
          </p:cNvSpPr>
          <p:nvPr/>
        </p:nvSpPr>
        <p:spPr bwMode="auto">
          <a:xfrm>
            <a:off x="1016000" y="441968"/>
            <a:ext cx="10363200" cy="306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肺泡表面活性物质的生理功能</a:t>
            </a:r>
            <a:r>
              <a:rPr lang="en-US" altLang="zh-CN" sz="3200" b="1" dirty="0">
                <a:latin typeface="+mn-ea"/>
              </a:rPr>
              <a:t>:</a:t>
            </a:r>
            <a:endParaRPr lang="en-US" altLang="zh-CN" sz="3200" b="1" dirty="0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600" b="1" dirty="0">
                <a:latin typeface="+mn-ea"/>
              </a:rPr>
              <a:t>     -----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降低肺泡表面张力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+mn-ea"/>
              </a:rPr>
              <a:t>① 有助于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维持肺泡的稳定性</a:t>
            </a:r>
            <a:r>
              <a:rPr lang="zh-CN" altLang="en-US" sz="3200" b="1" dirty="0">
                <a:latin typeface="+mn-ea"/>
              </a:rPr>
              <a:t>：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+mn-ea"/>
              </a:rPr>
              <a:t> </a:t>
            </a:r>
            <a:r>
              <a:rPr lang="en-US" altLang="zh-CN" sz="3200" b="1" dirty="0">
                <a:latin typeface="+mn-ea"/>
              </a:rPr>
              <a:t>1)</a:t>
            </a:r>
            <a:r>
              <a:rPr lang="zh-CN" altLang="en-US" sz="3200" b="1" dirty="0">
                <a:latin typeface="+mn-ea"/>
              </a:rPr>
              <a:t>防止吸气和呼气时肺泡过度膨胀和塌陷。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 </a:t>
            </a:r>
            <a:r>
              <a:rPr lang="en-US" altLang="zh-CN" sz="3200" b="1" dirty="0">
                <a:latin typeface="+mn-ea"/>
              </a:rPr>
              <a:t>2)</a:t>
            </a:r>
            <a:r>
              <a:rPr lang="zh-CN" altLang="en-US" sz="3200" b="1" dirty="0">
                <a:latin typeface="+mn-ea"/>
              </a:rPr>
              <a:t>保持大小肺泡容积的相对稳定。 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36869" name="Text Box 1038"/>
          <p:cNvSpPr txBox="1">
            <a:spLocks noChangeArrowheads="1"/>
          </p:cNvSpPr>
          <p:nvPr/>
        </p:nvSpPr>
        <p:spPr bwMode="auto">
          <a:xfrm>
            <a:off x="592667" y="3917180"/>
            <a:ext cx="4822481" cy="2071688"/>
          </a:xfrm>
          <a:prstGeom prst="rect">
            <a:avLst/>
          </a:prstGeom>
          <a:solidFill>
            <a:srgbClr val="CCECFF"/>
          </a:solidFill>
          <a:ln w="2857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Gill Sans MT" panose="020B0502020104020203"/>
                <a:ea typeface="华文中宋" panose="02010600040101010101" pitchFamily="2" charset="-122"/>
              </a:rPr>
              <a:t>Laplace</a:t>
            </a:r>
            <a:r>
              <a:rPr lang="zh-CN" altLang="en-US" sz="3200" b="1">
                <a:latin typeface="Gill Sans MT" panose="020B0502020104020203"/>
                <a:ea typeface="华文中宋" panose="02010600040101010101" pitchFamily="2" charset="-122"/>
              </a:rPr>
              <a:t>定律</a:t>
            </a:r>
            <a:r>
              <a:rPr lang="en-US" altLang="zh-CN" sz="3200" b="1">
                <a:latin typeface="Gill Sans MT" panose="020B0502020104020203"/>
                <a:ea typeface="华文中宋" panose="02010600040101010101" pitchFamily="2" charset="-122"/>
              </a:rPr>
              <a:t>:  P=2T/r</a:t>
            </a:r>
            <a:endParaRPr lang="en-US" altLang="zh-CN" sz="3200" b="1">
              <a:latin typeface="Gill Sans MT" panose="020B0502020104020203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Gill Sans MT" panose="020B0502020104020203"/>
                <a:ea typeface="华文中宋" panose="02010600040101010101" pitchFamily="2" charset="-122"/>
              </a:rPr>
              <a:t>因此</a:t>
            </a:r>
            <a:r>
              <a:rPr lang="en-US" altLang="zh-CN" sz="3200" b="1">
                <a:latin typeface="Gill Sans MT" panose="020B0502020104020203"/>
                <a:ea typeface="华文中宋" panose="02010600040101010101" pitchFamily="2" charset="-122"/>
              </a:rPr>
              <a:t>:</a:t>
            </a:r>
            <a:r>
              <a:rPr lang="zh-CN" altLang="en-US" sz="3200" b="1">
                <a:latin typeface="Gill Sans MT" panose="020B0502020104020203"/>
                <a:ea typeface="华文中宋" panose="02010600040101010101" pitchFamily="2" charset="-122"/>
              </a:rPr>
              <a:t>实际</a:t>
            </a:r>
            <a:endParaRPr lang="zh-CN" altLang="en-US" sz="3200" b="1">
              <a:latin typeface="Gill Sans MT" panose="020B0502020104020203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Gill Sans MT" panose="020B0502020104020203"/>
                <a:ea typeface="华文中宋" panose="02010600040101010101" pitchFamily="2" charset="-122"/>
              </a:rPr>
              <a:t> </a:t>
            </a:r>
            <a:r>
              <a:rPr lang="en-US" altLang="zh-CN" sz="3200" b="1">
                <a:latin typeface="Gill Sans MT" panose="020B0502020104020203"/>
                <a:ea typeface="华文中宋" panose="02010600040101010101" pitchFamily="2" charset="-122"/>
              </a:rPr>
              <a:t>P=2(T-</a:t>
            </a:r>
            <a:r>
              <a:rPr lang="en-US" altLang="zh-CN" sz="3200" b="1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rPr>
              <a:t>X</a:t>
            </a:r>
            <a:r>
              <a:rPr lang="en-US" altLang="zh-CN" sz="3200" b="1">
                <a:latin typeface="Gill Sans MT" panose="020B0502020104020203"/>
                <a:ea typeface="华文中宋" panose="02010600040101010101" pitchFamily="2" charset="-122"/>
              </a:rPr>
              <a:t>) / r</a:t>
            </a:r>
            <a:endParaRPr lang="en-US" altLang="zh-CN" sz="3200" b="1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6870" name="Rectangle 1030"/>
          <p:cNvSpPr>
            <a:spLocks noChangeArrowheads="1"/>
          </p:cNvSpPr>
          <p:nvPr/>
        </p:nvSpPr>
        <p:spPr bwMode="auto">
          <a:xfrm rot="-8366250">
            <a:off x="9023925" y="3812024"/>
            <a:ext cx="2133600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6871" name="Rectangle 1047"/>
          <p:cNvSpPr>
            <a:spLocks noChangeArrowheads="1"/>
          </p:cNvSpPr>
          <p:nvPr/>
        </p:nvSpPr>
        <p:spPr bwMode="auto">
          <a:xfrm rot="-8366250">
            <a:off x="9244058" y="3846950"/>
            <a:ext cx="1659467" cy="3714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grpSp>
        <p:nvGrpSpPr>
          <p:cNvPr id="3" name="Group 1042"/>
          <p:cNvGrpSpPr/>
          <p:nvPr/>
        </p:nvGrpSpPr>
        <p:grpSpPr bwMode="auto">
          <a:xfrm>
            <a:off x="6788725" y="4497824"/>
            <a:ext cx="4876800" cy="936625"/>
            <a:chOff x="2832" y="2736"/>
            <a:chExt cx="2304" cy="590"/>
          </a:xfrm>
        </p:grpSpPr>
        <p:sp>
          <p:nvSpPr>
            <p:cNvPr id="36873" name="Text Box 1035"/>
            <p:cNvSpPr txBox="1">
              <a:spLocks noChangeArrowheads="1"/>
            </p:cNvSpPr>
            <p:nvPr/>
          </p:nvSpPr>
          <p:spPr bwMode="auto">
            <a:xfrm>
              <a:off x="4512" y="2736"/>
              <a:ext cx="624" cy="49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Gill Sans MT" panose="020B0502020104020203"/>
                  <a:ea typeface="华文中宋" panose="02010600040101010101" pitchFamily="2" charset="-122"/>
                </a:rPr>
                <a:t>r=0.005</a:t>
              </a:r>
              <a:endParaRPr lang="en-US" altLang="zh-CN">
                <a:latin typeface="Gill Sans MT" panose="020B0502020104020203"/>
                <a:ea typeface="华文中宋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>
                  <a:latin typeface="Gill Sans MT" panose="020B0502020104020203"/>
                  <a:ea typeface="华文中宋" panose="02010600040101010101" pitchFamily="2" charset="-122"/>
                </a:rPr>
                <a:t>P</a:t>
              </a:r>
              <a:r>
                <a:rPr lang="zh-CN" altLang="en-US" baseline="-16000">
                  <a:latin typeface="Gill Sans MT" panose="020B0502020104020203"/>
                  <a:ea typeface="华文中宋" panose="02010600040101010101" pitchFamily="2" charset="-122"/>
                </a:rPr>
                <a:t>小</a:t>
              </a:r>
              <a:r>
                <a:rPr lang="en-US" altLang="zh-CN">
                  <a:latin typeface="Gill Sans MT" panose="020B0502020104020203"/>
                  <a:ea typeface="华文中宋" panose="02010600040101010101" pitchFamily="2" charset="-122"/>
                </a:rPr>
                <a:t>=8</a:t>
              </a:r>
              <a:endParaRPr lang="en-US" altLang="zh-CN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6874" name="Text Box 1037"/>
            <p:cNvSpPr txBox="1">
              <a:spLocks noChangeArrowheads="1"/>
            </p:cNvSpPr>
            <p:nvPr/>
          </p:nvSpPr>
          <p:spPr bwMode="auto">
            <a:xfrm>
              <a:off x="2832" y="2832"/>
              <a:ext cx="624" cy="49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Gill Sans MT" panose="020B0502020104020203"/>
                  <a:ea typeface="华文中宋" panose="02010600040101010101" pitchFamily="2" charset="-122"/>
                </a:rPr>
                <a:t>r=0.01</a:t>
              </a:r>
              <a:endParaRPr lang="en-US" altLang="zh-CN">
                <a:latin typeface="Gill Sans MT" panose="020B0502020104020203"/>
                <a:ea typeface="华文中宋" panose="0201060004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>
                  <a:latin typeface="Gill Sans MT" panose="020B0502020104020203"/>
                  <a:ea typeface="华文中宋" panose="02010600040101010101" pitchFamily="2" charset="-122"/>
                </a:rPr>
                <a:t>P</a:t>
              </a:r>
              <a:r>
                <a:rPr lang="zh-CN" altLang="en-US" baseline="-16000">
                  <a:latin typeface="Gill Sans MT" panose="020B0502020104020203"/>
                  <a:ea typeface="华文中宋" panose="02010600040101010101" pitchFamily="2" charset="-122"/>
                </a:rPr>
                <a:t>大</a:t>
              </a:r>
              <a:r>
                <a:rPr lang="en-US" altLang="zh-CN">
                  <a:latin typeface="Gill Sans MT" panose="020B0502020104020203"/>
                  <a:ea typeface="华文中宋" panose="02010600040101010101" pitchFamily="2" charset="-122"/>
                </a:rPr>
                <a:t>=4</a:t>
              </a:r>
              <a:endParaRPr lang="en-US" altLang="zh-CN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>
            <a:spLocks noGrp="1" noChangeArrowheads="1"/>
          </p:cNvSpPr>
          <p:nvPr>
            <p:ph idx="4294967295"/>
          </p:nvPr>
        </p:nvSpPr>
        <p:spPr bwMode="auto">
          <a:xfrm>
            <a:off x="600502" y="5515742"/>
            <a:ext cx="10462678" cy="1881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812800" indent="-812800">
              <a:buNone/>
            </a:pPr>
            <a:r>
              <a:rPr lang="en-US" altLang="zh-CN" b="1" dirty="0" smtClean="0">
                <a:latin typeface="+mn-ea"/>
              </a:rPr>
              <a:t>4</a:t>
            </a:r>
            <a:r>
              <a:rPr lang="en-US" altLang="zh-CN" b="1" dirty="0">
                <a:latin typeface="+mn-ea"/>
              </a:rPr>
              <a:t>.</a:t>
            </a:r>
            <a:r>
              <a:rPr lang="zh-CN" altLang="en-US" b="1" dirty="0">
                <a:latin typeface="+mn-ea"/>
              </a:rPr>
              <a:t>呼吸肌的收缩是肺通气的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原动力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812800" indent="-812800"/>
            <a:endParaRPr lang="zh-CN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047" y="3468714"/>
            <a:ext cx="981081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/>
            <a:r>
              <a:rPr lang="en-US" altLang="zh-CN" sz="3600" b="1" dirty="0" smtClean="0">
                <a:latin typeface="+mn-ea"/>
              </a:rPr>
              <a:t>1.</a:t>
            </a:r>
            <a:r>
              <a:rPr lang="zh-CN" altLang="en-US" sz="3600" b="1" dirty="0" smtClean="0">
                <a:latin typeface="+mn-ea"/>
              </a:rPr>
              <a:t>肺内压与大气压之差是肺通气的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直接动力</a:t>
            </a:r>
            <a:endParaRPr lang="en-US" altLang="zh-CN" sz="36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445" y="4183094"/>
            <a:ext cx="77661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+mn-ea"/>
              </a:rPr>
              <a:t>2.</a:t>
            </a:r>
            <a:r>
              <a:rPr lang="zh-CN" altLang="en-US" sz="3600" b="1" dirty="0" smtClean="0">
                <a:latin typeface="+mn-ea"/>
              </a:rPr>
              <a:t>肺本身不具有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主动张缩的</a:t>
            </a:r>
            <a:r>
              <a:rPr lang="zh-CN" altLang="en-US" sz="3600" b="1" dirty="0" smtClean="0">
                <a:latin typeface="+mn-ea"/>
              </a:rPr>
              <a:t>能力</a:t>
            </a:r>
            <a:endParaRPr lang="zh-CN" altLang="en-US" sz="3600" b="1" dirty="0" smtClean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004" y="4930494"/>
            <a:ext cx="98889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/>
            <a:r>
              <a:rPr lang="en-US" altLang="zh-CN" sz="3600" b="1" dirty="0" smtClean="0">
                <a:latin typeface="+mn-ea"/>
              </a:rPr>
              <a:t>3.</a:t>
            </a:r>
            <a:r>
              <a:rPr lang="zh-CN" altLang="en-US" sz="3600" b="1" dirty="0" smtClean="0">
                <a:latin typeface="+mn-ea"/>
              </a:rPr>
              <a:t>它的张缩是由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胸廓的扩大和缩小</a:t>
            </a:r>
            <a:r>
              <a:rPr lang="zh-CN" altLang="en-US" sz="3600" b="1" dirty="0" smtClean="0">
                <a:latin typeface="+mn-ea"/>
              </a:rPr>
              <a:t>所引起。</a:t>
            </a:r>
            <a:endParaRPr lang="en-US" altLang="zh-CN" sz="3600" b="1" dirty="0" smtClean="0">
              <a:latin typeface="+mn-ea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9039" y="1323812"/>
            <a:ext cx="11713633" cy="72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12800" marR="0" lvl="0" indent="-8128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肺通气的概念：肺泡与外环境之间进行气体交换的过程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1119115" y="264833"/>
            <a:ext cx="8613407" cy="78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第一节    肺通气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8535" y="2215327"/>
            <a:ext cx="3840480" cy="1032510"/>
          </a:xfrm>
          <a:prstGeom prst="rect">
            <a:avLst/>
          </a:prstGeom>
        </p:spPr>
        <p:txBody>
          <a:bodyPr wrap="none">
            <a:spAutoFit/>
          </a:bodyPr>
          <a:p>
            <a:pPr marL="228600" lvl="0" indent="-228600" defTabSz="913765">
              <a:lnSpc>
                <a:spcPct val="170000"/>
              </a:lnSpc>
              <a:spcBef>
                <a:spcPts val="1000"/>
              </a:spcBef>
              <a:defRPr/>
            </a:pPr>
            <a:r>
              <a:rPr lang="zh-CN" altLang="en-US" sz="3600" b="1" dirty="0" smtClean="0">
                <a:latin typeface="+mn-ea"/>
                <a:cs typeface="Times New Roman" panose="02020603050405020304" pitchFamily="18" charset="0"/>
              </a:rPr>
              <a:t>一、肺通气的动力</a:t>
            </a:r>
            <a:endParaRPr lang="zh-CN" altLang="en-US" sz="3600" b="1" dirty="0" smtClean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  <p:bldP spid="8" grpId="0" build="allAtOnce"/>
      <p:bldP spid="10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5709" y="1062038"/>
            <a:ext cx="11582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②</a:t>
            </a:r>
            <a:r>
              <a:rPr lang="zh-CN" altLang="en-US" sz="3200" b="1" dirty="0">
                <a:latin typeface="+mn-ea"/>
              </a:rPr>
              <a:t>减少肺间质和肺泡内组织液的生成</a:t>
            </a:r>
            <a:r>
              <a:rPr lang="en-US" altLang="zh-CN" sz="3200" b="1" dirty="0" smtClean="0">
                <a:latin typeface="+mn-ea"/>
              </a:rPr>
              <a:t>,</a:t>
            </a:r>
            <a:r>
              <a:rPr lang="zh-CN" altLang="en-US" sz="3200" b="1" dirty="0" smtClean="0">
                <a:latin typeface="+mn-ea"/>
              </a:rPr>
              <a:t>防止</a:t>
            </a:r>
            <a:r>
              <a:rPr lang="zh-CN" altLang="en-US" sz="3200" b="1" dirty="0">
                <a:latin typeface="+mn-ea"/>
              </a:rPr>
              <a:t>肺水肿的发生</a:t>
            </a:r>
            <a:r>
              <a:rPr lang="en-US" altLang="zh-CN" sz="3200" b="1" dirty="0">
                <a:latin typeface="+mn-ea"/>
              </a:rPr>
              <a:t>.</a:t>
            </a:r>
            <a:endParaRPr lang="en-US" altLang="zh-CN" sz="3200" b="1" dirty="0">
              <a:latin typeface="+mn-ea"/>
            </a:endParaRP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265600" y="2990273"/>
            <a:ext cx="4064000" cy="2667000"/>
          </a:xfrm>
          <a:prstGeom prst="ellipse">
            <a:avLst/>
          </a:prstGeom>
          <a:solidFill>
            <a:srgbClr val="FFFFCC"/>
          </a:solidFill>
          <a:ln w="76200">
            <a:solidFill>
              <a:srgbClr val="FF505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1859200" y="2990273"/>
            <a:ext cx="4978400" cy="3048000"/>
            <a:chOff x="1776" y="1776"/>
            <a:chExt cx="2352" cy="1920"/>
          </a:xfrm>
        </p:grpSpPr>
        <p:sp>
          <p:nvSpPr>
            <p:cNvPr id="37907" name="Oval 6"/>
            <p:cNvSpPr>
              <a:spLocks noChangeArrowheads="1"/>
            </p:cNvSpPr>
            <p:nvPr/>
          </p:nvSpPr>
          <p:spPr bwMode="auto">
            <a:xfrm>
              <a:off x="2016" y="1824"/>
              <a:ext cx="1824" cy="1584"/>
            </a:xfrm>
            <a:prstGeom prst="ellipse">
              <a:avLst/>
            </a:prstGeom>
            <a:solidFill>
              <a:srgbClr val="CCFF99"/>
            </a:solidFill>
            <a:ln w="38100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grpSp>
          <p:nvGrpSpPr>
            <p:cNvPr id="3" name="Group 8"/>
            <p:cNvGrpSpPr/>
            <p:nvPr/>
          </p:nvGrpSpPr>
          <p:grpSpPr bwMode="auto">
            <a:xfrm>
              <a:off x="1920" y="1872"/>
              <a:ext cx="2016" cy="1824"/>
              <a:chOff x="2064" y="1056"/>
              <a:chExt cx="1728" cy="1296"/>
            </a:xfrm>
          </p:grpSpPr>
          <p:sp>
            <p:nvSpPr>
              <p:cNvPr id="37916" name="Line 9"/>
              <p:cNvSpPr>
                <a:spLocks noChangeShapeType="1"/>
              </p:cNvSpPr>
              <p:nvPr/>
            </p:nvSpPr>
            <p:spPr bwMode="auto">
              <a:xfrm flipH="1">
                <a:off x="3264" y="105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7" name="Line 10"/>
              <p:cNvSpPr>
                <a:spLocks noChangeShapeType="1"/>
              </p:cNvSpPr>
              <p:nvPr/>
            </p:nvSpPr>
            <p:spPr bwMode="auto">
              <a:xfrm>
                <a:off x="2304" y="105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8" name="Line 11"/>
              <p:cNvSpPr>
                <a:spLocks noChangeShapeType="1"/>
              </p:cNvSpPr>
              <p:nvPr/>
            </p:nvSpPr>
            <p:spPr bwMode="auto">
              <a:xfrm flipV="1">
                <a:off x="2304" y="1920"/>
                <a:ext cx="33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9" name="Line 12"/>
              <p:cNvSpPr>
                <a:spLocks noChangeShapeType="1"/>
              </p:cNvSpPr>
              <p:nvPr/>
            </p:nvSpPr>
            <p:spPr bwMode="auto">
              <a:xfrm flipH="1" flipV="1">
                <a:off x="3264" y="1872"/>
                <a:ext cx="192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0" name="Line 13"/>
              <p:cNvSpPr>
                <a:spLocks noChangeShapeType="1"/>
              </p:cNvSpPr>
              <p:nvPr/>
            </p:nvSpPr>
            <p:spPr bwMode="auto">
              <a:xfrm flipV="1">
                <a:off x="2928" y="1968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1" name="Line 14"/>
              <p:cNvSpPr>
                <a:spLocks noChangeShapeType="1"/>
              </p:cNvSpPr>
              <p:nvPr/>
            </p:nvSpPr>
            <p:spPr bwMode="auto">
              <a:xfrm flipH="1" flipV="1">
                <a:off x="3408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2" name="Line 15"/>
              <p:cNvSpPr>
                <a:spLocks noChangeShapeType="1"/>
              </p:cNvSpPr>
              <p:nvPr/>
            </p:nvSpPr>
            <p:spPr bwMode="auto">
              <a:xfrm flipV="1">
                <a:off x="2064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909" name="Oval 25"/>
            <p:cNvSpPr>
              <a:spLocks noChangeArrowheads="1"/>
            </p:cNvSpPr>
            <p:nvPr/>
          </p:nvSpPr>
          <p:spPr bwMode="auto">
            <a:xfrm>
              <a:off x="3648" y="1776"/>
              <a:ext cx="48" cy="4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7910" name="Oval 27"/>
            <p:cNvSpPr>
              <a:spLocks noChangeArrowheads="1"/>
            </p:cNvSpPr>
            <p:nvPr/>
          </p:nvSpPr>
          <p:spPr bwMode="auto">
            <a:xfrm>
              <a:off x="2880" y="3600"/>
              <a:ext cx="48" cy="4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7911" name="Oval 28"/>
            <p:cNvSpPr>
              <a:spLocks noChangeArrowheads="1"/>
            </p:cNvSpPr>
            <p:nvPr/>
          </p:nvSpPr>
          <p:spPr bwMode="auto">
            <a:xfrm>
              <a:off x="3600" y="3360"/>
              <a:ext cx="48" cy="4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7912" name="Oval 29"/>
            <p:cNvSpPr>
              <a:spLocks noChangeArrowheads="1"/>
            </p:cNvSpPr>
            <p:nvPr/>
          </p:nvSpPr>
          <p:spPr bwMode="auto">
            <a:xfrm>
              <a:off x="2064" y="3360"/>
              <a:ext cx="48" cy="4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7913" name="Oval 30"/>
            <p:cNvSpPr>
              <a:spLocks noChangeArrowheads="1"/>
            </p:cNvSpPr>
            <p:nvPr/>
          </p:nvSpPr>
          <p:spPr bwMode="auto">
            <a:xfrm>
              <a:off x="1776" y="2592"/>
              <a:ext cx="48" cy="4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7914" name="Oval 31"/>
            <p:cNvSpPr>
              <a:spLocks noChangeArrowheads="1"/>
            </p:cNvSpPr>
            <p:nvPr/>
          </p:nvSpPr>
          <p:spPr bwMode="auto">
            <a:xfrm>
              <a:off x="2160" y="1824"/>
              <a:ext cx="48" cy="4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7915" name="Oval 32"/>
            <p:cNvSpPr>
              <a:spLocks noChangeArrowheads="1"/>
            </p:cNvSpPr>
            <p:nvPr/>
          </p:nvSpPr>
          <p:spPr bwMode="auto">
            <a:xfrm>
              <a:off x="4080" y="2592"/>
              <a:ext cx="48" cy="4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3992800" y="1923473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4602400" y="1923473"/>
            <a:ext cx="0" cy="10668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34"/>
          <p:cNvGrpSpPr/>
          <p:nvPr/>
        </p:nvGrpSpPr>
        <p:grpSpPr bwMode="auto">
          <a:xfrm>
            <a:off x="2367200" y="3066473"/>
            <a:ext cx="3860800" cy="2514600"/>
            <a:chOff x="2016" y="1824"/>
            <a:chExt cx="1824" cy="1584"/>
          </a:xfrm>
        </p:grpSpPr>
        <p:sp>
          <p:nvSpPr>
            <p:cNvPr id="37898" name="Oval 24"/>
            <p:cNvSpPr>
              <a:spLocks noChangeArrowheads="1"/>
            </p:cNvSpPr>
            <p:nvPr/>
          </p:nvSpPr>
          <p:spPr bwMode="auto">
            <a:xfrm>
              <a:off x="2016" y="1824"/>
              <a:ext cx="1824" cy="1584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grpSp>
          <p:nvGrpSpPr>
            <p:cNvPr id="5" name="Group 16"/>
            <p:cNvGrpSpPr/>
            <p:nvPr/>
          </p:nvGrpSpPr>
          <p:grpSpPr bwMode="auto">
            <a:xfrm>
              <a:off x="2064" y="2016"/>
              <a:ext cx="1728" cy="1296"/>
              <a:chOff x="2064" y="2544"/>
              <a:chExt cx="1728" cy="1296"/>
            </a:xfrm>
          </p:grpSpPr>
          <p:sp>
            <p:nvSpPr>
              <p:cNvPr id="37900" name="Line 17"/>
              <p:cNvSpPr>
                <a:spLocks noChangeShapeType="1"/>
              </p:cNvSpPr>
              <p:nvPr/>
            </p:nvSpPr>
            <p:spPr bwMode="auto">
              <a:xfrm flipH="1">
                <a:off x="3360" y="2544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1" name="Line 18"/>
              <p:cNvSpPr>
                <a:spLocks noChangeShapeType="1"/>
              </p:cNvSpPr>
              <p:nvPr/>
            </p:nvSpPr>
            <p:spPr bwMode="auto">
              <a:xfrm>
                <a:off x="2304" y="2544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2" name="Line 19"/>
              <p:cNvSpPr>
                <a:spLocks noChangeShapeType="1"/>
              </p:cNvSpPr>
              <p:nvPr/>
            </p:nvSpPr>
            <p:spPr bwMode="auto">
              <a:xfrm flipV="1">
                <a:off x="2304" y="3504"/>
                <a:ext cx="240" cy="9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3" name="Line 20"/>
              <p:cNvSpPr>
                <a:spLocks noChangeShapeType="1"/>
              </p:cNvSpPr>
              <p:nvPr/>
            </p:nvSpPr>
            <p:spPr bwMode="auto">
              <a:xfrm flipH="1" flipV="1">
                <a:off x="3312" y="3456"/>
                <a:ext cx="144" cy="19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4" name="Line 21"/>
              <p:cNvSpPr>
                <a:spLocks noChangeShapeType="1"/>
              </p:cNvSpPr>
              <p:nvPr/>
            </p:nvSpPr>
            <p:spPr bwMode="auto">
              <a:xfrm flipV="1">
                <a:off x="2928" y="3648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5" name="Line 22"/>
              <p:cNvSpPr>
                <a:spLocks noChangeShapeType="1"/>
              </p:cNvSpPr>
              <p:nvPr/>
            </p:nvSpPr>
            <p:spPr bwMode="auto">
              <a:xfrm flipH="1" flipV="1">
                <a:off x="3552" y="312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6" name="Line 23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7896" name="Oval 36"/>
          <p:cNvSpPr>
            <a:spLocks noChangeArrowheads="1"/>
          </p:cNvSpPr>
          <p:nvPr/>
        </p:nvSpPr>
        <p:spPr bwMode="auto">
          <a:xfrm>
            <a:off x="2367200" y="3066473"/>
            <a:ext cx="3860800" cy="25146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3992800" y="1923473"/>
            <a:ext cx="609600" cy="144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2871225" y="2943961"/>
            <a:ext cx="4064000" cy="2667000"/>
          </a:xfrm>
          <a:prstGeom prst="ellipse">
            <a:avLst/>
          </a:prstGeom>
          <a:solidFill>
            <a:srgbClr val="FFFFCC"/>
          </a:solidFill>
          <a:ln w="76200">
            <a:solidFill>
              <a:srgbClr val="FF505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4598425" y="1877161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5208025" y="1877161"/>
            <a:ext cx="0" cy="10668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972825" y="3020161"/>
            <a:ext cx="3860800" cy="2514600"/>
          </a:xfrm>
          <a:prstGeom prst="ellipse">
            <a:avLst/>
          </a:prstGeom>
          <a:solidFill>
            <a:srgbClr val="FFFFCC"/>
          </a:solidFill>
          <a:ln w="5715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406400" y="1090146"/>
            <a:ext cx="11582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③</a:t>
            </a:r>
            <a:r>
              <a:rPr lang="zh-CN" altLang="en-US" sz="3200" b="1" dirty="0">
                <a:latin typeface="+mn-ea"/>
              </a:rPr>
              <a:t>降低吸气阻力，减少吸气作功</a:t>
            </a:r>
            <a:r>
              <a:rPr lang="zh-CN" altLang="en-US" sz="3200" b="1" dirty="0" smtClean="0">
                <a:latin typeface="+mn-ea"/>
              </a:rPr>
              <a:t>，增加</a:t>
            </a:r>
            <a:r>
              <a:rPr lang="zh-CN" altLang="en-US" sz="3200" b="1" dirty="0">
                <a:latin typeface="+mn-ea"/>
              </a:rPr>
              <a:t>肺顺应性</a:t>
            </a:r>
            <a:r>
              <a:rPr lang="en-US" altLang="zh-CN" sz="3200" b="1" dirty="0">
                <a:latin typeface="+mn-ea"/>
              </a:rPr>
              <a:t>, </a:t>
            </a:r>
            <a:r>
              <a:rPr lang="zh-CN" altLang="en-US" sz="3200" b="1" dirty="0">
                <a:latin typeface="+mn-ea"/>
              </a:rPr>
              <a:t>利于肺扩张</a:t>
            </a:r>
            <a:r>
              <a:rPr lang="en-US" altLang="zh-CN" sz="3200" b="1" dirty="0">
                <a:latin typeface="+mn-ea"/>
              </a:rPr>
              <a:t>.</a:t>
            </a:r>
            <a:endParaRPr lang="en-US" altLang="zh-CN" sz="3200" b="1" dirty="0">
              <a:latin typeface="+mn-ea"/>
            </a:endParaRPr>
          </a:p>
        </p:txBody>
      </p:sp>
      <p:grpSp>
        <p:nvGrpSpPr>
          <p:cNvPr id="2" name="Group 19"/>
          <p:cNvGrpSpPr/>
          <p:nvPr/>
        </p:nvGrpSpPr>
        <p:grpSpPr bwMode="auto">
          <a:xfrm>
            <a:off x="3074425" y="3401161"/>
            <a:ext cx="3657600" cy="2057400"/>
            <a:chOff x="2064" y="1056"/>
            <a:chExt cx="1728" cy="1296"/>
          </a:xfrm>
        </p:grpSpPr>
        <p:sp>
          <p:nvSpPr>
            <p:cNvPr id="38931" name="Line 20"/>
            <p:cNvSpPr>
              <a:spLocks noChangeShapeType="1"/>
            </p:cNvSpPr>
            <p:nvPr/>
          </p:nvSpPr>
          <p:spPr bwMode="auto">
            <a:xfrm flipH="1">
              <a:off x="3264" y="1056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2" name="Line 21"/>
            <p:cNvSpPr>
              <a:spLocks noChangeShapeType="1"/>
            </p:cNvSpPr>
            <p:nvPr/>
          </p:nvSpPr>
          <p:spPr bwMode="auto">
            <a:xfrm>
              <a:off x="2304" y="1056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3" name="Line 22"/>
            <p:cNvSpPr>
              <a:spLocks noChangeShapeType="1"/>
            </p:cNvSpPr>
            <p:nvPr/>
          </p:nvSpPr>
          <p:spPr bwMode="auto">
            <a:xfrm flipV="1">
              <a:off x="2304" y="1920"/>
              <a:ext cx="33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4" name="Line 23"/>
            <p:cNvSpPr>
              <a:spLocks noChangeShapeType="1"/>
            </p:cNvSpPr>
            <p:nvPr/>
          </p:nvSpPr>
          <p:spPr bwMode="auto">
            <a:xfrm flipH="1" flipV="1">
              <a:off x="3264" y="1872"/>
              <a:ext cx="19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5" name="Line 24"/>
            <p:cNvSpPr>
              <a:spLocks noChangeShapeType="1"/>
            </p:cNvSpPr>
            <p:nvPr/>
          </p:nvSpPr>
          <p:spPr bwMode="auto">
            <a:xfrm flipV="1">
              <a:off x="2928" y="1968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6" name="Line 25"/>
            <p:cNvSpPr>
              <a:spLocks noChangeShapeType="1"/>
            </p:cNvSpPr>
            <p:nvPr/>
          </p:nvSpPr>
          <p:spPr bwMode="auto">
            <a:xfrm flipH="1" flipV="1">
              <a:off x="3408" y="1632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7" name="Line 26"/>
            <p:cNvSpPr>
              <a:spLocks noChangeShapeType="1"/>
            </p:cNvSpPr>
            <p:nvPr/>
          </p:nvSpPr>
          <p:spPr bwMode="auto">
            <a:xfrm flipV="1">
              <a:off x="2064" y="1632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8"/>
          <p:cNvGrpSpPr/>
          <p:nvPr/>
        </p:nvGrpSpPr>
        <p:grpSpPr bwMode="auto">
          <a:xfrm>
            <a:off x="3074425" y="3096361"/>
            <a:ext cx="3657600" cy="2362200"/>
            <a:chOff x="2064" y="2352"/>
            <a:chExt cx="1728" cy="1488"/>
          </a:xfrm>
        </p:grpSpPr>
        <p:sp>
          <p:nvSpPr>
            <p:cNvPr id="38922" name="Oval 27"/>
            <p:cNvSpPr>
              <a:spLocks noChangeArrowheads="1"/>
            </p:cNvSpPr>
            <p:nvPr/>
          </p:nvSpPr>
          <p:spPr bwMode="auto">
            <a:xfrm>
              <a:off x="2064" y="2352"/>
              <a:ext cx="1728" cy="1488"/>
            </a:xfrm>
            <a:prstGeom prst="ellipse">
              <a:avLst/>
            </a:prstGeom>
            <a:solidFill>
              <a:srgbClr val="FFFFCC"/>
            </a:solidFill>
            <a:ln w="57150">
              <a:solidFill>
                <a:srgbClr val="FF99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grpSp>
          <p:nvGrpSpPr>
            <p:cNvPr id="4" name="Group 18"/>
            <p:cNvGrpSpPr/>
            <p:nvPr/>
          </p:nvGrpSpPr>
          <p:grpSpPr bwMode="auto">
            <a:xfrm>
              <a:off x="2064" y="2544"/>
              <a:ext cx="1728" cy="1296"/>
              <a:chOff x="2064" y="2544"/>
              <a:chExt cx="1728" cy="1296"/>
            </a:xfrm>
          </p:grpSpPr>
          <p:sp>
            <p:nvSpPr>
              <p:cNvPr id="38924" name="Line 8"/>
              <p:cNvSpPr>
                <a:spLocks noChangeShapeType="1"/>
              </p:cNvSpPr>
              <p:nvPr/>
            </p:nvSpPr>
            <p:spPr bwMode="auto">
              <a:xfrm flipH="1">
                <a:off x="3360" y="254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5" name="Line 9"/>
              <p:cNvSpPr>
                <a:spLocks noChangeShapeType="1"/>
              </p:cNvSpPr>
              <p:nvPr/>
            </p:nvSpPr>
            <p:spPr bwMode="auto">
              <a:xfrm>
                <a:off x="2304" y="254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6" name="Line 10"/>
              <p:cNvSpPr>
                <a:spLocks noChangeShapeType="1"/>
              </p:cNvSpPr>
              <p:nvPr/>
            </p:nvSpPr>
            <p:spPr bwMode="auto">
              <a:xfrm flipV="1">
                <a:off x="2304" y="3504"/>
                <a:ext cx="24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7" name="Line 11"/>
              <p:cNvSpPr>
                <a:spLocks noChangeShapeType="1"/>
              </p:cNvSpPr>
              <p:nvPr/>
            </p:nvSpPr>
            <p:spPr bwMode="auto">
              <a:xfrm flipH="1" flipV="1">
                <a:off x="3312" y="3456"/>
                <a:ext cx="144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8" name="Line 12"/>
              <p:cNvSpPr>
                <a:spLocks noChangeShapeType="1"/>
              </p:cNvSpPr>
              <p:nvPr/>
            </p:nvSpPr>
            <p:spPr bwMode="auto">
              <a:xfrm flipV="1">
                <a:off x="2928" y="364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9" name="Line 13"/>
              <p:cNvSpPr>
                <a:spLocks noChangeShapeType="1"/>
              </p:cNvSpPr>
              <p:nvPr/>
            </p:nvSpPr>
            <p:spPr bwMode="auto">
              <a:xfrm flipH="1" flipV="1">
                <a:off x="3552" y="312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0" name="Line 14"/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8921" name="Rectangle 6"/>
          <p:cNvSpPr>
            <a:spLocks noChangeArrowheads="1"/>
          </p:cNvSpPr>
          <p:nvPr/>
        </p:nvSpPr>
        <p:spPr bwMode="auto">
          <a:xfrm>
            <a:off x="4598425" y="1877161"/>
            <a:ext cx="609600" cy="14478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504825" y="1741794"/>
            <a:ext cx="9776031" cy="4457500"/>
            <a:chOff x="0" y="1056"/>
            <a:chExt cx="5760" cy="2448"/>
          </a:xfrm>
        </p:grpSpPr>
        <p:graphicFrame>
          <p:nvGraphicFramePr>
            <p:cNvPr id="373770" name="Object 10"/>
            <p:cNvGraphicFramePr>
              <a:graphicFrameLocks noChangeAspect="1"/>
            </p:cNvGraphicFramePr>
            <p:nvPr/>
          </p:nvGraphicFramePr>
          <p:xfrm>
            <a:off x="0" y="1056"/>
            <a:ext cx="1856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位图图像" r:id="rId1" imgW="2714625" imgH="3581400" progId="PBrush">
                    <p:embed/>
                  </p:oleObj>
                </mc:Choice>
                <mc:Fallback>
                  <p:oleObj name="位图图像" r:id="rId1" imgW="2714625" imgH="3581400" progId="PBrush">
                    <p:embed/>
                    <p:pic>
                      <p:nvPicPr>
                        <p:cNvPr id="0" name="图片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0" y="1056"/>
                          <a:ext cx="1856" cy="2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3771" name="Object 11"/>
            <p:cNvGraphicFramePr>
              <a:graphicFrameLocks noChangeAspect="1"/>
            </p:cNvGraphicFramePr>
            <p:nvPr/>
          </p:nvGraphicFramePr>
          <p:xfrm>
            <a:off x="1824" y="1056"/>
            <a:ext cx="2064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位图图像" r:id="rId3" imgW="3000375" imgH="3562350" progId="PBrush">
                    <p:embed/>
                  </p:oleObj>
                </mc:Choice>
                <mc:Fallback>
                  <p:oleObj name="位图图像" r:id="rId3" imgW="3000375" imgH="3562350" progId="PBrush">
                    <p:embed/>
                    <p:pic>
                      <p:nvPicPr>
                        <p:cNvPr id="0" name="图片 10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24" y="1056"/>
                          <a:ext cx="2064" cy="2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3772" name="Object 12"/>
            <p:cNvGraphicFramePr>
              <a:graphicFrameLocks noChangeAspect="1"/>
            </p:cNvGraphicFramePr>
            <p:nvPr/>
          </p:nvGraphicFramePr>
          <p:xfrm>
            <a:off x="3876" y="1056"/>
            <a:ext cx="1884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位图图像" r:id="rId5" imgW="2990850" imgH="3619500" progId="PBrush">
                    <p:embed/>
                  </p:oleObj>
                </mc:Choice>
                <mc:Fallback>
                  <p:oleObj name="位图图像" r:id="rId5" imgW="2990850" imgH="3619500" progId="PBrush">
                    <p:embed/>
                    <p:pic>
                      <p:nvPicPr>
                        <p:cNvPr id="0" name="图片 10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76" y="1056"/>
                          <a:ext cx="1884" cy="2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38216" y="357166"/>
            <a:ext cx="1000132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altLang="zh-CN" sz="3600" b="1" dirty="0">
                <a:latin typeface="+mn-ea"/>
              </a:rPr>
              <a:t>2. </a:t>
            </a:r>
            <a:r>
              <a:rPr lang="zh-CN" altLang="en-US" sz="3600" b="1" dirty="0">
                <a:latin typeface="+mn-ea"/>
              </a:rPr>
              <a:t>胸廓的弹性</a:t>
            </a:r>
            <a:r>
              <a:rPr lang="zh-CN" altLang="en-US" sz="3600" b="1" dirty="0" smtClean="0">
                <a:latin typeface="+mn-ea"/>
              </a:rPr>
              <a:t>阻力</a:t>
            </a:r>
            <a:endParaRPr lang="en-US" altLang="zh-CN" sz="3600" b="1" dirty="0" smtClean="0">
              <a:latin typeface="+mn-ea"/>
            </a:endParaRPr>
          </a:p>
          <a:p>
            <a:pPr marL="457200" indent="-457200" algn="just">
              <a:spcBef>
                <a:spcPct val="50000"/>
              </a:spcBef>
            </a:pPr>
            <a:r>
              <a:rPr lang="zh-CN" altLang="en-US" sz="3200" b="1" dirty="0" smtClean="0">
                <a:latin typeface="+mn-ea"/>
              </a:rPr>
              <a:t>胸廓</a:t>
            </a:r>
            <a:r>
              <a:rPr lang="zh-CN" altLang="en-US" sz="3200" b="1" dirty="0">
                <a:latin typeface="+mn-ea"/>
              </a:rPr>
              <a:t>是</a:t>
            </a:r>
            <a:r>
              <a:rPr lang="zh-CN" altLang="en-US" sz="3200" b="1" dirty="0" smtClean="0">
                <a:latin typeface="+mn-ea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双向</a:t>
            </a:r>
            <a:r>
              <a:rPr lang="zh-CN" altLang="en-US" sz="3200" b="1" dirty="0">
                <a:latin typeface="+mn-ea"/>
              </a:rPr>
              <a:t>弹性体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弹性的作用依其所处位置而</a:t>
            </a:r>
            <a:r>
              <a:rPr lang="zh-CN" altLang="en-US" sz="3200" b="1" dirty="0" smtClean="0">
                <a:latin typeface="+mn-ea"/>
              </a:rPr>
              <a:t>变</a:t>
            </a:r>
            <a:r>
              <a:rPr lang="en-US" altLang="zh-CN" sz="2800" b="1" dirty="0" smtClean="0">
                <a:latin typeface="+mn-ea"/>
              </a:rPr>
              <a:t> </a:t>
            </a:r>
            <a:r>
              <a:rPr lang="en-US" altLang="zh-CN" sz="3200" b="1" dirty="0">
                <a:latin typeface="+mn-ea"/>
              </a:rPr>
              <a:t> </a:t>
            </a:r>
            <a:endParaRPr lang="en-US" altLang="zh-CN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8656" y="6127844"/>
            <a:ext cx="12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吸气末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6191534"/>
            <a:ext cx="12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呼</a:t>
            </a:r>
            <a:r>
              <a:rPr lang="zh-CN" altLang="en-US" b="1" dirty="0" smtClean="0"/>
              <a:t>气末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1233628" y="6083068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弹性阻力＝</a:t>
            </a:r>
            <a:r>
              <a:rPr lang="en-US" altLang="zh-CN" b="1" dirty="0" smtClean="0">
                <a:latin typeface="+mn-ea"/>
              </a:rPr>
              <a:t>0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69793" y="360945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latin typeface="+mn-ea"/>
                <a:ea typeface="+mn-ea"/>
                <a:cs typeface="Times New Roman" panose="02020603050405020304" pitchFamily="18" charset="0"/>
              </a:rPr>
              <a:t>二</a:t>
            </a:r>
            <a:r>
              <a:rPr lang="en-US" altLang="zh-CN" sz="3600" dirty="0" smtClean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3600" dirty="0" smtClean="0">
                <a:latin typeface="+mn-ea"/>
                <a:ea typeface="+mn-ea"/>
                <a:cs typeface="Times New Roman" panose="02020603050405020304" pitchFamily="18" charset="0"/>
              </a:rPr>
              <a:t>非弹性阻力</a:t>
            </a:r>
            <a:endParaRPr lang="zh-CN" altLang="en-US" sz="3600" dirty="0">
              <a:latin typeface="+mn-ea"/>
              <a:ea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5438" y="1311099"/>
            <a:ext cx="10382323" cy="489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ChangeArrowheads="1"/>
          </p:cNvSpPr>
          <p:nvPr/>
        </p:nvSpPr>
        <p:spPr bwMode="auto">
          <a:xfrm>
            <a:off x="641268" y="1175657"/>
            <a:ext cx="10941132" cy="56076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zh-CN" altLang="en-US" sz="3600" b="1" dirty="0">
                <a:latin typeface="+mn-ea"/>
              </a:rPr>
              <a:t>──气体流经呼吸道时</a:t>
            </a:r>
            <a:r>
              <a:rPr lang="en-US" altLang="zh-CN" sz="3600" b="1" dirty="0">
                <a:latin typeface="+mn-ea"/>
              </a:rPr>
              <a:t>,</a:t>
            </a:r>
            <a:r>
              <a:rPr lang="zh-CN" altLang="en-US" sz="3600" b="1" dirty="0">
                <a:latin typeface="+mn-ea"/>
              </a:rPr>
              <a:t>气体分子间和气体分子与气道壁之间的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摩擦力</a:t>
            </a:r>
            <a:endParaRPr lang="zh-CN" altLang="en-US" sz="36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3600" b="1" dirty="0"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+mn-ea"/>
              </a:rPr>
              <a:t>                           大气压</a:t>
            </a:r>
            <a:r>
              <a:rPr lang="zh-CN" altLang="en-US" sz="3200" b="1" dirty="0">
                <a:latin typeface="+mn-ea"/>
              </a:rPr>
              <a:t>与肺内压之差</a:t>
            </a:r>
            <a:r>
              <a:rPr lang="en-US" altLang="zh-CN" sz="3200" b="1" dirty="0">
                <a:latin typeface="+mn-ea"/>
              </a:rPr>
              <a:t>(cmH</a:t>
            </a:r>
            <a:r>
              <a:rPr lang="en-US" altLang="zh-CN" sz="3200" b="1" baseline="-10000" dirty="0">
                <a:latin typeface="+mn-ea"/>
              </a:rPr>
              <a:t>2</a:t>
            </a:r>
            <a:r>
              <a:rPr lang="en-US" altLang="zh-CN" sz="3200" b="1" dirty="0">
                <a:latin typeface="+mn-ea"/>
              </a:rPr>
              <a:t>O)</a:t>
            </a:r>
            <a:endParaRPr lang="en-US" altLang="zh-CN" sz="3200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zh-CN" altLang="en-US" sz="3200" b="1" dirty="0">
                <a:latin typeface="+mn-ea"/>
              </a:rPr>
              <a:t>气道阻力＝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               </a:t>
            </a:r>
            <a:r>
              <a:rPr lang="zh-CN" altLang="en-US" sz="2800" b="1" dirty="0" smtClean="0">
                <a:solidFill>
                  <a:schemeClr val="accent2"/>
                </a:solidFill>
                <a:latin typeface="+mn-ea"/>
              </a:rPr>
              <a:t>                </a:t>
            </a:r>
            <a:r>
              <a:rPr lang="zh-CN" altLang="en-US" sz="3200" b="1" dirty="0" smtClean="0">
                <a:latin typeface="+mn-ea"/>
              </a:rPr>
              <a:t>单位</a:t>
            </a:r>
            <a:r>
              <a:rPr lang="zh-CN" altLang="en-US" sz="3200" b="1" dirty="0">
                <a:latin typeface="+mn-ea"/>
              </a:rPr>
              <a:t>时间内气体流量</a:t>
            </a:r>
            <a:r>
              <a:rPr lang="en-US" altLang="zh-CN" sz="3200" b="1" dirty="0">
                <a:latin typeface="+mn-ea"/>
              </a:rPr>
              <a:t>(L/S)</a:t>
            </a:r>
            <a:endParaRPr lang="en-US" altLang="zh-CN" sz="3200" b="1" dirty="0">
              <a:latin typeface="+mn-ea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8000"/>
                </a:solidFill>
                <a:latin typeface="+mn-ea"/>
              </a:rPr>
              <a:t> </a:t>
            </a:r>
            <a:r>
              <a:rPr lang="zh-CN" altLang="en-US" sz="3200" b="1" dirty="0">
                <a:latin typeface="+mn-ea"/>
              </a:rPr>
              <a:t>产生气道阻力的主要部位</a:t>
            </a:r>
            <a:r>
              <a:rPr lang="en-US" altLang="zh-CN" sz="3200" b="1" dirty="0">
                <a:latin typeface="+mn-ea"/>
              </a:rPr>
              <a:t>:</a:t>
            </a:r>
            <a:endParaRPr lang="en-US" altLang="zh-CN" sz="3200" b="1" dirty="0">
              <a:latin typeface="+mn-ea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     </a:t>
            </a:r>
            <a:r>
              <a:rPr lang="zh-CN" altLang="en-US" sz="3200" b="1" dirty="0">
                <a:latin typeface="+mn-ea"/>
              </a:rPr>
              <a:t>主支气管以上气道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占总阻</a:t>
            </a:r>
            <a:r>
              <a:rPr lang="en-US" altLang="zh-CN" sz="3200" b="1" dirty="0">
                <a:latin typeface="+mn-ea"/>
              </a:rPr>
              <a:t>80% ~ 90%)</a:t>
            </a:r>
            <a:endParaRPr lang="en-US" altLang="zh-CN" sz="3200" b="1" dirty="0"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     </a:t>
            </a:r>
            <a:r>
              <a:rPr lang="zh-CN" altLang="en-US" sz="3200" b="1" dirty="0">
                <a:latin typeface="+mn-ea"/>
              </a:rPr>
              <a:t>小气道（口径＜</a:t>
            </a:r>
            <a:r>
              <a:rPr lang="en-US" altLang="zh-CN" sz="3200" b="1" dirty="0">
                <a:latin typeface="+mn-ea"/>
              </a:rPr>
              <a:t>2mm</a:t>
            </a:r>
            <a:r>
              <a:rPr lang="zh-CN" altLang="en-US" sz="3200" b="1" dirty="0">
                <a:latin typeface="+mn-ea"/>
              </a:rPr>
              <a:t>）（占总阻约</a:t>
            </a:r>
            <a:r>
              <a:rPr lang="en-US" altLang="zh-CN" sz="3200" b="1" dirty="0">
                <a:latin typeface="+mn-ea"/>
              </a:rPr>
              <a:t>10%</a:t>
            </a:r>
            <a:r>
              <a:rPr lang="zh-CN" altLang="en-US" sz="3200" b="1" dirty="0">
                <a:latin typeface="+mn-ea"/>
              </a:rPr>
              <a:t>）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41987" name="Line 1027"/>
          <p:cNvSpPr>
            <a:spLocks noChangeShapeType="1"/>
          </p:cNvSpPr>
          <p:nvPr/>
        </p:nvSpPr>
        <p:spPr bwMode="auto">
          <a:xfrm>
            <a:off x="3255159" y="3987327"/>
            <a:ext cx="701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16919" y="254264"/>
            <a:ext cx="2031325" cy="659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 dirty="0">
                <a:latin typeface="+mn-ea"/>
              </a:rPr>
              <a:t>气道阻力</a:t>
            </a:r>
            <a:endParaRPr lang="zh-CN" altLang="en-US" sz="3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1200" y="557273"/>
            <a:ext cx="11074400" cy="4728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 altLang="zh-CN" sz="3200" b="1" dirty="0" smtClean="0">
              <a:solidFill>
                <a:srgbClr val="FF0066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① </a:t>
            </a:r>
            <a:r>
              <a:rPr lang="zh-CN" altLang="en-US" sz="3200" b="1" dirty="0">
                <a:latin typeface="+mn-ea"/>
              </a:rPr>
              <a:t>气流速度</a:t>
            </a:r>
            <a:r>
              <a:rPr lang="en-US" altLang="zh-CN" sz="3200" b="1" dirty="0">
                <a:latin typeface="+mn-ea"/>
              </a:rPr>
              <a:t>: </a:t>
            </a:r>
            <a:r>
              <a:rPr lang="zh-CN" altLang="en-US" sz="3200" b="1" dirty="0">
                <a:latin typeface="+mn-ea"/>
              </a:rPr>
              <a:t>流速愈快→气流阻力愈大</a:t>
            </a:r>
            <a:r>
              <a:rPr lang="en-US" altLang="zh-CN" sz="3200" b="1" dirty="0" smtClean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呈正</a:t>
            </a:r>
            <a:r>
              <a:rPr lang="zh-CN" altLang="en-US" sz="3200" b="1" dirty="0" smtClean="0">
                <a:latin typeface="+mn-ea"/>
              </a:rPr>
              <a:t>相关</a:t>
            </a:r>
            <a:endParaRPr lang="en-US" altLang="zh-CN" sz="3200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② </a:t>
            </a:r>
            <a:r>
              <a:rPr lang="zh-CN" altLang="en-US" sz="3200" b="1" dirty="0">
                <a:latin typeface="+mn-ea"/>
              </a:rPr>
              <a:t>气流形式</a:t>
            </a:r>
            <a:r>
              <a:rPr lang="en-US" altLang="zh-CN" sz="3200" b="1" dirty="0">
                <a:latin typeface="+mn-ea"/>
              </a:rPr>
              <a:t>:  </a:t>
            </a:r>
            <a:r>
              <a:rPr lang="zh-CN" altLang="en-US" sz="3200" b="1" dirty="0">
                <a:latin typeface="+mn-ea"/>
              </a:rPr>
              <a:t>层流阻力小，湍流阻力大；</a:t>
            </a:r>
            <a:endParaRPr lang="zh-CN" altLang="en-US" sz="3200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③ 气道管径</a:t>
            </a:r>
            <a:r>
              <a:rPr lang="en-US" altLang="zh-CN" sz="3200" b="1" dirty="0">
                <a:latin typeface="+mn-ea"/>
              </a:rPr>
              <a:t>: </a:t>
            </a:r>
            <a:r>
              <a:rPr lang="zh-CN" altLang="en-US" sz="3200" b="1" dirty="0">
                <a:latin typeface="+mn-ea"/>
              </a:rPr>
              <a:t>为影响气道阻力的主要因素。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altLang="zh-CN" sz="36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★</a:t>
            </a:r>
            <a:r>
              <a:rPr lang="zh-CN" altLang="en-US" sz="3600" b="1" dirty="0">
                <a:latin typeface="+mn-ea"/>
              </a:rPr>
              <a:t>气道阻力与气道半径的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四次方</a:t>
            </a:r>
            <a:r>
              <a:rPr lang="zh-CN" altLang="en-US" sz="3600" b="1" dirty="0">
                <a:latin typeface="+mn-ea"/>
              </a:rPr>
              <a:t>成反比</a:t>
            </a:r>
            <a:r>
              <a:rPr lang="zh-CN" altLang="en-US" sz="3600" b="1" dirty="0">
                <a:solidFill>
                  <a:schemeClr val="tx2"/>
                </a:solidFill>
                <a:latin typeface="+mn-ea"/>
              </a:rPr>
              <a:t>。</a:t>
            </a:r>
            <a:endParaRPr lang="zh-CN" altLang="en-US" sz="3600" b="1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39068" y="5462598"/>
            <a:ext cx="60579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211282" y="379543"/>
            <a:ext cx="424629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影响气道阻力的因素</a:t>
            </a:r>
            <a:r>
              <a:rPr lang="en-US" altLang="zh-CN" sz="3200" b="1" dirty="0">
                <a:latin typeface="+mn-ea"/>
              </a:rPr>
              <a:t>:</a:t>
            </a:r>
            <a:endParaRPr lang="en-US" altLang="zh-CN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8967" y="426388"/>
            <a:ext cx="981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气道口径大小受神经与体液因素的影响</a:t>
            </a:r>
            <a:endParaRPr lang="zh-CN" alt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9087" y="1382723"/>
            <a:ext cx="10287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神经因素：</a:t>
            </a:r>
            <a:endParaRPr lang="en-US" altLang="zh-CN" sz="32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2800" b="1" dirty="0" smtClean="0"/>
              <a:t>交感神经：激动</a:t>
            </a:r>
            <a:r>
              <a:rPr lang="en-US" altLang="zh-CN" sz="2800" b="1" dirty="0" smtClean="0"/>
              <a:t>Beta-2</a:t>
            </a:r>
            <a:r>
              <a:rPr lang="zh-CN" altLang="en-US" sz="2800" b="1" dirty="0" smtClean="0"/>
              <a:t>受体，气道平滑肌舒张，口径增大，气道阻力减少；</a:t>
            </a:r>
            <a:endParaRPr lang="en-US" altLang="zh-CN" sz="2800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zh-CN" altLang="en-US" sz="2800" b="1" dirty="0" smtClean="0"/>
              <a:t> 副交感神经：激动</a:t>
            </a:r>
            <a:r>
              <a:rPr lang="en-US" altLang="zh-CN" sz="2800" b="1" dirty="0" smtClean="0"/>
              <a:t>M</a:t>
            </a:r>
            <a:r>
              <a:rPr lang="zh-CN" altLang="en-US" sz="2800" b="1" dirty="0" smtClean="0"/>
              <a:t>受体，气道平滑肌收缩，口径减少，气道阻力增大；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37" y="4133367"/>
            <a:ext cx="10382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体液因素</a:t>
            </a:r>
            <a:r>
              <a:rPr lang="zh-CN" altLang="en-US" sz="3200" dirty="0" smtClean="0"/>
              <a:t>：</a:t>
            </a:r>
            <a:r>
              <a:rPr lang="zh-CN" altLang="en-US" sz="2800" b="1" dirty="0" smtClean="0"/>
              <a:t>组胺、</a:t>
            </a:r>
            <a:r>
              <a:rPr lang="en-US" altLang="zh-CN" sz="2800" b="1" dirty="0" smtClean="0"/>
              <a:t>5-</a:t>
            </a:r>
            <a:r>
              <a:rPr lang="zh-CN" altLang="en-US" sz="2800" b="1" dirty="0" smtClean="0"/>
              <a:t>羟色胺、缓激肽等都可使气道平滑肌强烈收缩甚至痉挛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 b="1"/>
              <a:t>肺通气是指:</a:t>
            </a:r>
            <a:endParaRPr lang="zh-CN" altLang="en-US" b="1"/>
          </a:p>
          <a:p>
            <a:r>
              <a:rPr lang="zh-CN" altLang="en-US" b="1"/>
              <a:t>A．肺与血液之间的气体交换</a:t>
            </a:r>
            <a:endParaRPr lang="zh-CN" altLang="en-US" b="1"/>
          </a:p>
          <a:p>
            <a:r>
              <a:rPr lang="zh-CN" altLang="en-US" b="1"/>
              <a:t>B．外界环境与气道间的气体交换</a:t>
            </a:r>
            <a:endParaRPr lang="zh-CN" altLang="en-US" b="1"/>
          </a:p>
          <a:p>
            <a:r>
              <a:rPr lang="zh-CN" altLang="en-US" b="1"/>
              <a:t>C．肺与外环境之间的气体交换</a:t>
            </a:r>
            <a:endParaRPr lang="zh-CN" altLang="en-US" b="1"/>
          </a:p>
          <a:p>
            <a:r>
              <a:rPr lang="zh-CN" altLang="en-US" b="1"/>
              <a:t>D．外界O2进入肺的过程</a:t>
            </a:r>
            <a:endParaRPr lang="zh-CN" altLang="en-US" b="1"/>
          </a:p>
          <a:p>
            <a:r>
              <a:rPr lang="zh-CN" altLang="en-US" b="1"/>
              <a:t>E．肺泡中CO2排至外环境的过程 </a:t>
            </a:r>
            <a:endParaRPr lang="zh-CN" altLang="en-US" b="1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 b="1"/>
              <a:t>有关平静呼吸的叙述，错误的是:</a:t>
            </a:r>
            <a:endParaRPr lang="zh-CN" altLang="en-US" b="1"/>
          </a:p>
          <a:p>
            <a:r>
              <a:rPr lang="zh-CN" altLang="en-US" b="1"/>
              <a:t>A．吸气时肋间外肌收缩</a:t>
            </a:r>
            <a:endParaRPr lang="zh-CN" altLang="en-US" b="1"/>
          </a:p>
          <a:p>
            <a:r>
              <a:rPr lang="zh-CN" altLang="en-US" b="1"/>
              <a:t>B．吸气时膈肌收缩</a:t>
            </a:r>
            <a:endParaRPr lang="zh-CN" altLang="en-US" b="1"/>
          </a:p>
          <a:p>
            <a:r>
              <a:rPr lang="zh-CN" altLang="en-US" b="1"/>
              <a:t>C．呼气时肋间内肌收缩</a:t>
            </a:r>
            <a:endParaRPr lang="zh-CN" altLang="en-US" b="1"/>
          </a:p>
          <a:p>
            <a:r>
              <a:rPr lang="zh-CN" altLang="en-US" b="1"/>
              <a:t>D．呼气时胸廓自然回位</a:t>
            </a:r>
            <a:endParaRPr lang="zh-CN" altLang="en-US" b="1"/>
          </a:p>
          <a:p>
            <a:r>
              <a:rPr lang="zh-CN" altLang="en-US" b="1"/>
              <a:t>E． 吸气是主动的过程 </a:t>
            </a:r>
            <a:endParaRPr lang="zh-CN" altLang="en-US" b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 b="1"/>
              <a:t>有关胸膜腔内压的叙述，正确的是:</a:t>
            </a:r>
            <a:endParaRPr lang="zh-CN" altLang="en-US" b="1"/>
          </a:p>
          <a:p>
            <a:r>
              <a:rPr lang="zh-CN" altLang="en-US" b="1"/>
              <a:t>A．胸膜腔内存有少量气体</a:t>
            </a:r>
            <a:endParaRPr lang="zh-CN" altLang="en-US" b="1"/>
          </a:p>
          <a:p>
            <a:r>
              <a:rPr lang="zh-CN" altLang="en-US" b="1"/>
              <a:t>B．有利于胸腔内静脉血回流</a:t>
            </a:r>
            <a:endParaRPr lang="zh-CN" altLang="en-US" b="1"/>
          </a:p>
          <a:p>
            <a:r>
              <a:rPr lang="zh-CN" altLang="en-US" b="1"/>
              <a:t>C．在呼吸过程中胸内压无变化</a:t>
            </a:r>
            <a:endParaRPr lang="zh-CN" altLang="en-US" b="1"/>
          </a:p>
          <a:p>
            <a:r>
              <a:rPr lang="zh-CN" altLang="en-US" b="1"/>
              <a:t>D．胸内压大于肺回缩力</a:t>
            </a:r>
            <a:endParaRPr lang="zh-CN" altLang="en-US" b="1"/>
          </a:p>
          <a:p>
            <a:r>
              <a:rPr lang="zh-CN" altLang="en-US" b="1"/>
              <a:t>E．气胸时胸内压为负压 </a:t>
            </a:r>
            <a:endParaRPr lang="zh-CN" altLang="en-US" b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副标题 2"/>
          <p:cNvSpPr txBox="1"/>
          <p:nvPr/>
        </p:nvSpPr>
        <p:spPr>
          <a:xfrm>
            <a:off x="422910" y="737870"/>
            <a:ext cx="6477635" cy="59112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3765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（一）呼吸运动</a:t>
            </a:r>
            <a:endParaRPr kumimoji="0" lang="en-US" altLang="zh-CN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228600" marR="0" lvl="0" indent="-228600" algn="l" defTabSz="913765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   呼吸运动过程</a:t>
            </a:r>
            <a:r>
              <a:rPr kumimoji="0" lang="en-US" altLang="zh-C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:</a:t>
            </a:r>
            <a:r>
              <a:rPr kumimoji="0" lang="zh-CN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呼吸肌</a:t>
            </a:r>
            <a:r>
              <a:rPr kumimoji="0" lang="zh-CN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的收缩与舒张引起的胸廓节律性扩大和缩小</a:t>
            </a:r>
            <a:r>
              <a:rPr kumimoji="0" lang="en-US" altLang="zh-C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,</a:t>
            </a:r>
            <a:r>
              <a:rPr kumimoji="0" lang="zh-CN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，包括吸气运动和呼气运动。</a:t>
            </a:r>
            <a:endParaRPr kumimoji="0" lang="zh-CN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812800" marR="0" lvl="0" indent="-812800" algn="l" defTabSz="9137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 </a:t>
            </a:r>
            <a:endParaRPr kumimoji="0" lang="zh-CN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00545" y="1419225"/>
            <a:ext cx="5291455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 b="1"/>
              <a:t>维持胸膜腔内负压的必要条件是: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A.吸气肌收缩 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B.呼气肌收缩 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C.胸膜腔密闭 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D.肺内压高于大气压 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E.肺内压低于大气压 </a:t>
            </a:r>
            <a:endParaRPr lang="zh-CN" altLang="en-US" b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 b="1"/>
              <a:t>有关肺表面活性物质生理作用的叙述，正确的是: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A．增加肺泡表面张力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B．降低肺的顺应性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C．阻止血管内水分滤入肺泡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D．增强肺的回缩力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E．降低胸膜腔内压 </a:t>
            </a:r>
            <a:endParaRPr lang="zh-CN" altLang="en-US" b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4" y="1274845"/>
            <a:ext cx="10850563" cy="4836395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 b="1"/>
              <a:t>下列哪一种情况下呼吸道口径增大: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A．交感神经兴奋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B．副交感神经兴奋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C．组胺释放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D．内皮素释放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E．前列腺素释放 </a:t>
            </a:r>
            <a:endParaRPr lang="zh-CN" altLang="en-US" b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0559" y="1274845"/>
            <a:ext cx="10850563" cy="4836395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 b="1"/>
              <a:t>非弹性阻力主要组成是: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A．气道阻力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B．肺泡表面张力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C．组织粘滞阻力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D．肺回缩力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E．惯性阻力 </a:t>
            </a:r>
            <a:endParaRPr lang="zh-CN" altLang="en-US" b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 b="1"/>
              <a:t>下列关于肺表面活性物质的叙述，错误的是: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A．由肺泡Ⅱ型细胞合成和分泌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B．主要成分是二棕榈酰卵磷脂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C．减少时可引起肺不张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D．增加时可引起肺弹性阻力增大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E．增加时可阻止血管内水分进入肺泡 </a:t>
            </a:r>
            <a:endParaRPr lang="zh-CN" altLang="en-US" b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033153" y="432196"/>
            <a:ext cx="101454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 smtClean="0">
                <a:latin typeface="+mn-ea"/>
                <a:ea typeface="+mn-ea"/>
                <a:cs typeface="Times New Roman" panose="02020603050405020304" pitchFamily="18" charset="0"/>
              </a:rPr>
              <a:t>三、通气功能的评价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393565" y="1278588"/>
            <a:ext cx="1123324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（一）肺容积和肺容量</a:t>
            </a:r>
            <a:endParaRPr lang="en-US" altLang="zh-CN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altLang="zh-CN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3564" y="2381752"/>
            <a:ext cx="103823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肺容积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: </a:t>
            </a:r>
            <a:endParaRPr lang="en-US" altLang="zh-CN" sz="3200" b="1" dirty="0" smtClean="0">
              <a:solidFill>
                <a:srgbClr val="FF0000"/>
              </a:solidFill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----</a:t>
            </a:r>
            <a:r>
              <a:rPr lang="zh-CN" altLang="en-US" sz="3200" b="1" dirty="0" smtClean="0">
                <a:latin typeface="+mn-ea"/>
              </a:rPr>
              <a:t>肺内气体的容积</a:t>
            </a:r>
            <a:r>
              <a:rPr lang="en-US" altLang="zh-CN" sz="3200" b="1" dirty="0" smtClean="0">
                <a:latin typeface="+mn-ea"/>
              </a:rPr>
              <a:t>.</a:t>
            </a:r>
            <a:r>
              <a:rPr lang="zh-CN" altLang="en-US" sz="3200" b="1" dirty="0" smtClean="0">
                <a:latin typeface="+mn-ea"/>
              </a:rPr>
              <a:t>包括潮气量、补吸气量、补呼气量、余气量。</a:t>
            </a:r>
            <a:endParaRPr lang="en-US" altLang="zh-CN" sz="3200" b="1" dirty="0">
              <a:latin typeface="+mn-e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3566" y="4461674"/>
            <a:ext cx="8524804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肺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容 量 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----</a:t>
            </a:r>
            <a:r>
              <a:rPr lang="zh-CN" altLang="en-US" sz="3200" b="1" dirty="0" smtClean="0">
                <a:latin typeface="+mn-ea"/>
              </a:rPr>
              <a:t>指</a:t>
            </a:r>
            <a:r>
              <a:rPr lang="zh-CN" altLang="en-US" sz="3200" b="1" dirty="0">
                <a:latin typeface="+mn-ea"/>
              </a:rPr>
              <a:t>肺容积中两项或两项以上的联合气体量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包括深吸气量、功能余气量、肺活量和肺总量。</a:t>
            </a:r>
            <a:endParaRPr lang="en-US" altLang="zh-CN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812800" y="1041214"/>
            <a:ext cx="1046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 b="1">
              <a:latin typeface="+mn-ea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14400" y="5689414"/>
            <a:ext cx="1046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 b="1">
              <a:latin typeface="+mn-ea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14400" y="3327214"/>
            <a:ext cx="105664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 sz="2000" b="1">
              <a:latin typeface="+mn-ea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914400" y="2641414"/>
            <a:ext cx="105664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 sz="2000" b="1">
              <a:latin typeface="+mn-ea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812800" y="4317814"/>
            <a:ext cx="105664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 sz="2000" b="1">
              <a:latin typeface="+mn-ea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1016000" y="911039"/>
            <a:ext cx="10617200" cy="3665538"/>
          </a:xfrm>
          <a:custGeom>
            <a:avLst/>
            <a:gdLst>
              <a:gd name="T0" fmla="*/ 0 w 5016"/>
              <a:gd name="T1" fmla="*/ 2147483647 h 2309"/>
              <a:gd name="T2" fmla="*/ 2147483647 w 5016"/>
              <a:gd name="T3" fmla="*/ 2147483647 h 2309"/>
              <a:gd name="T4" fmla="*/ 2147483647 w 5016"/>
              <a:gd name="T5" fmla="*/ 2147483647 h 2309"/>
              <a:gd name="T6" fmla="*/ 2147483647 w 5016"/>
              <a:gd name="T7" fmla="*/ 2147483647 h 2309"/>
              <a:gd name="T8" fmla="*/ 2147483647 w 5016"/>
              <a:gd name="T9" fmla="*/ 2147483647 h 2309"/>
              <a:gd name="T10" fmla="*/ 2147483647 w 5016"/>
              <a:gd name="T11" fmla="*/ 2147483647 h 2309"/>
              <a:gd name="T12" fmla="*/ 2147483647 w 5016"/>
              <a:gd name="T13" fmla="*/ 2147483647 h 2309"/>
              <a:gd name="T14" fmla="*/ 2147483647 w 5016"/>
              <a:gd name="T15" fmla="*/ 2147483647 h 2309"/>
              <a:gd name="T16" fmla="*/ 2147483647 w 5016"/>
              <a:gd name="T17" fmla="*/ 2147483647 h 2309"/>
              <a:gd name="T18" fmla="*/ 2147483647 w 5016"/>
              <a:gd name="T19" fmla="*/ 2147483647 h 2309"/>
              <a:gd name="T20" fmla="*/ 2147483647 w 5016"/>
              <a:gd name="T21" fmla="*/ 2147483647 h 2309"/>
              <a:gd name="T22" fmla="*/ 2147483647 w 5016"/>
              <a:gd name="T23" fmla="*/ 2147483647 h 2309"/>
              <a:gd name="T24" fmla="*/ 2147483647 w 5016"/>
              <a:gd name="T25" fmla="*/ 2147483647 h 2309"/>
              <a:gd name="T26" fmla="*/ 2147483647 w 5016"/>
              <a:gd name="T27" fmla="*/ 2147483647 h 2309"/>
              <a:gd name="T28" fmla="*/ 2147483647 w 5016"/>
              <a:gd name="T29" fmla="*/ 2147483647 h 2309"/>
              <a:gd name="T30" fmla="*/ 2147483647 w 5016"/>
              <a:gd name="T31" fmla="*/ 2147483647 h 2309"/>
              <a:gd name="T32" fmla="*/ 2147483647 w 5016"/>
              <a:gd name="T33" fmla="*/ 2147483647 h 2309"/>
              <a:gd name="T34" fmla="*/ 2147483647 w 5016"/>
              <a:gd name="T35" fmla="*/ 2147483647 h 2309"/>
              <a:gd name="T36" fmla="*/ 2147483647 w 5016"/>
              <a:gd name="T37" fmla="*/ 2147483647 h 2309"/>
              <a:gd name="T38" fmla="*/ 2147483647 w 5016"/>
              <a:gd name="T39" fmla="*/ 2147483647 h 2309"/>
              <a:gd name="T40" fmla="*/ 2147483647 w 5016"/>
              <a:gd name="T41" fmla="*/ 2147483647 h 2309"/>
              <a:gd name="T42" fmla="*/ 2147483647 w 5016"/>
              <a:gd name="T43" fmla="*/ 2147483647 h 23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16"/>
              <a:gd name="T67" fmla="*/ 0 h 2309"/>
              <a:gd name="T68" fmla="*/ 5016 w 5016"/>
              <a:gd name="T69" fmla="*/ 2309 h 23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16" h="2309">
                <a:moveTo>
                  <a:pt x="0" y="1522"/>
                </a:moveTo>
                <a:cubicBezTo>
                  <a:pt x="31" y="1450"/>
                  <a:pt x="125" y="1091"/>
                  <a:pt x="187" y="1090"/>
                </a:cubicBezTo>
                <a:cubicBezTo>
                  <a:pt x="249" y="1089"/>
                  <a:pt x="302" y="1515"/>
                  <a:pt x="370" y="1517"/>
                </a:cubicBezTo>
                <a:cubicBezTo>
                  <a:pt x="438" y="1519"/>
                  <a:pt x="521" y="1101"/>
                  <a:pt x="595" y="1100"/>
                </a:cubicBezTo>
                <a:cubicBezTo>
                  <a:pt x="669" y="1099"/>
                  <a:pt x="728" y="1684"/>
                  <a:pt x="814" y="1510"/>
                </a:cubicBezTo>
                <a:cubicBezTo>
                  <a:pt x="900" y="1336"/>
                  <a:pt x="1008" y="58"/>
                  <a:pt x="1108" y="58"/>
                </a:cubicBezTo>
                <a:cubicBezTo>
                  <a:pt x="1208" y="58"/>
                  <a:pt x="1319" y="1337"/>
                  <a:pt x="1413" y="1510"/>
                </a:cubicBezTo>
                <a:cubicBezTo>
                  <a:pt x="1507" y="1683"/>
                  <a:pt x="1590" y="1093"/>
                  <a:pt x="1675" y="1095"/>
                </a:cubicBezTo>
                <a:cubicBezTo>
                  <a:pt x="1760" y="1097"/>
                  <a:pt x="1842" y="1521"/>
                  <a:pt x="1925" y="1522"/>
                </a:cubicBezTo>
                <a:cubicBezTo>
                  <a:pt x="2008" y="1523"/>
                  <a:pt x="2082" y="998"/>
                  <a:pt x="2174" y="1100"/>
                </a:cubicBezTo>
                <a:cubicBezTo>
                  <a:pt x="2266" y="1202"/>
                  <a:pt x="2374" y="2136"/>
                  <a:pt x="2476" y="2134"/>
                </a:cubicBezTo>
                <a:cubicBezTo>
                  <a:pt x="2578" y="2132"/>
                  <a:pt x="2693" y="1192"/>
                  <a:pt x="2784" y="1090"/>
                </a:cubicBezTo>
                <a:cubicBezTo>
                  <a:pt x="2875" y="988"/>
                  <a:pt x="2959" y="1509"/>
                  <a:pt x="3024" y="1522"/>
                </a:cubicBezTo>
                <a:cubicBezTo>
                  <a:pt x="3089" y="1535"/>
                  <a:pt x="3128" y="1234"/>
                  <a:pt x="3173" y="1167"/>
                </a:cubicBezTo>
                <a:cubicBezTo>
                  <a:pt x="3218" y="1100"/>
                  <a:pt x="3238" y="1063"/>
                  <a:pt x="3293" y="1119"/>
                </a:cubicBezTo>
                <a:cubicBezTo>
                  <a:pt x="3348" y="1175"/>
                  <a:pt x="3429" y="1672"/>
                  <a:pt x="3504" y="1503"/>
                </a:cubicBezTo>
                <a:cubicBezTo>
                  <a:pt x="3579" y="1334"/>
                  <a:pt x="3649" y="0"/>
                  <a:pt x="3744" y="106"/>
                </a:cubicBezTo>
                <a:cubicBezTo>
                  <a:pt x="3839" y="212"/>
                  <a:pt x="3961" y="1973"/>
                  <a:pt x="4075" y="2141"/>
                </a:cubicBezTo>
                <a:cubicBezTo>
                  <a:pt x="4189" y="2309"/>
                  <a:pt x="4336" y="1219"/>
                  <a:pt x="4426" y="1114"/>
                </a:cubicBezTo>
                <a:cubicBezTo>
                  <a:pt x="4516" y="1009"/>
                  <a:pt x="4549" y="1514"/>
                  <a:pt x="4618" y="1512"/>
                </a:cubicBezTo>
                <a:cubicBezTo>
                  <a:pt x="4687" y="1510"/>
                  <a:pt x="4772" y="1094"/>
                  <a:pt x="4838" y="1100"/>
                </a:cubicBezTo>
                <a:cubicBezTo>
                  <a:pt x="4904" y="1106"/>
                  <a:pt x="4979" y="1453"/>
                  <a:pt x="5016" y="154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</a:ln>
        </p:spPr>
        <p:txBody>
          <a:bodyPr wrap="none" anchor="ctr"/>
          <a:lstStyle/>
          <a:p>
            <a:endParaRPr lang="zh-CN" altLang="en-US" sz="2000" b="1">
              <a:latin typeface="+mn-ea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190459" y="1990810"/>
            <a:ext cx="1758951" cy="1336675"/>
            <a:chOff x="69" y="934"/>
            <a:chExt cx="831" cy="842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9" y="934"/>
              <a:ext cx="831" cy="543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+mn-ea"/>
                </a:rPr>
                <a:t>潮气量</a:t>
              </a:r>
              <a:endParaRPr lang="zh-CN" altLang="en-US" sz="2000" b="1">
                <a:latin typeface="+mn-ea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66"/>
                  </a:solidFill>
                  <a:latin typeface="+mn-ea"/>
                </a:rPr>
                <a:t>400~600ml</a:t>
              </a:r>
              <a:endParaRPr lang="en-US" altLang="zh-CN" sz="2000" b="1">
                <a:solidFill>
                  <a:srgbClr val="FF0066"/>
                </a:solidFill>
                <a:latin typeface="+mn-ea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864" y="1344"/>
              <a:ext cx="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 sz="2000" b="1">
                <a:latin typeface="+mn-ea"/>
              </a:endParaRPr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454673" y="977603"/>
            <a:ext cx="2900656" cy="1674107"/>
            <a:chOff x="192" y="268"/>
            <a:chExt cx="1392" cy="1536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92" y="268"/>
              <a:ext cx="1327" cy="79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+mn-ea"/>
                </a:rPr>
                <a:t>补吸气量</a:t>
              </a:r>
              <a:r>
                <a:rPr lang="en-US" altLang="zh-CN" sz="2000" b="1" dirty="0">
                  <a:latin typeface="+mn-ea"/>
                </a:rPr>
                <a:t>(</a:t>
              </a:r>
              <a:r>
                <a:rPr lang="zh-CN" altLang="en-US" sz="2000" b="1" dirty="0">
                  <a:latin typeface="+mn-ea"/>
                </a:rPr>
                <a:t>吸气储备量</a:t>
              </a:r>
              <a:r>
                <a:rPr lang="en-US" altLang="zh-CN" sz="2000" b="1" dirty="0">
                  <a:latin typeface="+mn-ea"/>
                </a:rPr>
                <a:t>)</a:t>
              </a:r>
              <a:endParaRPr lang="en-US" altLang="zh-CN" sz="2000" b="1" dirty="0">
                <a:latin typeface="+mn-ea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FF0066"/>
                  </a:solidFill>
                  <a:latin typeface="+mn-ea"/>
                </a:rPr>
                <a:t>      1500~2000ml</a:t>
              </a:r>
              <a:endParaRPr lang="en-US" altLang="zh-CN" sz="2000" b="1" dirty="0">
                <a:solidFill>
                  <a:srgbClr val="FF0066"/>
                </a:solidFill>
                <a:latin typeface="+mn-ea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584" y="336"/>
              <a:ext cx="0" cy="14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 sz="2000" b="1">
                <a:latin typeface="+mn-ea"/>
              </a:endParaRPr>
            </a:p>
          </p:txBody>
        </p:sp>
      </p:grpSp>
      <p:grpSp>
        <p:nvGrpSpPr>
          <p:cNvPr id="17" name="Group 15"/>
          <p:cNvGrpSpPr/>
          <p:nvPr/>
        </p:nvGrpSpPr>
        <p:grpSpPr bwMode="auto">
          <a:xfrm>
            <a:off x="6286501" y="3276694"/>
            <a:ext cx="3238523" cy="990909"/>
            <a:chOff x="1584" y="336"/>
            <a:chExt cx="1589" cy="1468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729" y="498"/>
              <a:ext cx="1444" cy="127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+mn-ea"/>
                </a:rPr>
                <a:t>补呼气量</a:t>
              </a:r>
              <a:r>
                <a:rPr lang="en-US" altLang="zh-CN" sz="2000" b="1">
                  <a:latin typeface="+mn-ea"/>
                </a:rPr>
                <a:t>(</a:t>
              </a:r>
              <a:r>
                <a:rPr lang="zh-CN" altLang="en-US" sz="2000" b="1">
                  <a:latin typeface="+mn-ea"/>
                </a:rPr>
                <a:t>呼气储备量</a:t>
              </a:r>
              <a:r>
                <a:rPr lang="en-US" altLang="zh-CN" sz="2000" b="1">
                  <a:latin typeface="+mn-ea"/>
                </a:rPr>
                <a:t>)</a:t>
              </a:r>
              <a:endParaRPr lang="en-US" altLang="zh-CN" sz="2000" b="1">
                <a:latin typeface="+mn-ea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66"/>
                  </a:solidFill>
                  <a:latin typeface="+mn-ea"/>
                </a:rPr>
                <a:t>        900~1200ml</a:t>
              </a:r>
              <a:endParaRPr lang="en-US" altLang="zh-CN" sz="2000" b="1">
                <a:solidFill>
                  <a:srgbClr val="FF0066"/>
                </a:solidFill>
                <a:latin typeface="+mn-ea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584" y="336"/>
              <a:ext cx="0" cy="14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 sz="2000" b="1">
                <a:latin typeface="+mn-ea"/>
              </a:endParaRPr>
            </a:p>
          </p:txBody>
        </p:sp>
      </p:grpSp>
      <p:grpSp>
        <p:nvGrpSpPr>
          <p:cNvPr id="20" name="Group 18"/>
          <p:cNvGrpSpPr/>
          <p:nvPr/>
        </p:nvGrpSpPr>
        <p:grpSpPr bwMode="auto">
          <a:xfrm>
            <a:off x="4095750" y="4317815"/>
            <a:ext cx="2203319" cy="1371884"/>
            <a:chOff x="-1747" y="336"/>
            <a:chExt cx="3331" cy="1468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-1747" y="798"/>
              <a:ext cx="3312" cy="92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+mn-ea"/>
                </a:rPr>
                <a:t>余气量</a:t>
              </a:r>
              <a:endParaRPr lang="zh-CN" altLang="en-US" sz="2000" b="1">
                <a:latin typeface="+mn-ea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66"/>
                  </a:solidFill>
                  <a:latin typeface="+mn-ea"/>
                </a:rPr>
                <a:t>1000~1500ml</a:t>
              </a:r>
              <a:endParaRPr lang="en-US" altLang="zh-CN" sz="2000" b="1">
                <a:solidFill>
                  <a:srgbClr val="FF0066"/>
                </a:solidFill>
                <a:latin typeface="+mn-ea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584" y="336"/>
              <a:ext cx="0" cy="14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 sz="2000" b="1">
                <a:latin typeface="+mn-ea"/>
              </a:endParaRPr>
            </a:p>
          </p:txBody>
        </p:sp>
      </p:grpSp>
      <p:grpSp>
        <p:nvGrpSpPr>
          <p:cNvPr id="23" name="Group 21"/>
          <p:cNvGrpSpPr/>
          <p:nvPr/>
        </p:nvGrpSpPr>
        <p:grpSpPr bwMode="auto">
          <a:xfrm>
            <a:off x="3524251" y="507814"/>
            <a:ext cx="2906183" cy="2895600"/>
            <a:chOff x="1571" y="5"/>
            <a:chExt cx="2929" cy="1799"/>
          </a:xfrm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571" y="5"/>
              <a:ext cx="2929" cy="2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+mn-ea"/>
                </a:rPr>
                <a:t>深吸气量</a:t>
              </a:r>
              <a:endParaRPr lang="zh-CN" altLang="en-US" sz="2000" b="1">
                <a:latin typeface="+mn-ea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584" y="336"/>
              <a:ext cx="0" cy="14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 sz="2000" b="1">
                <a:latin typeface="+mn-ea"/>
              </a:endParaRPr>
            </a:p>
          </p:txBody>
        </p:sp>
      </p:grpSp>
      <p:grpSp>
        <p:nvGrpSpPr>
          <p:cNvPr id="26" name="Group 27"/>
          <p:cNvGrpSpPr/>
          <p:nvPr/>
        </p:nvGrpSpPr>
        <p:grpSpPr bwMode="auto">
          <a:xfrm>
            <a:off x="1828801" y="3327215"/>
            <a:ext cx="3562351" cy="2362621"/>
            <a:chOff x="1584" y="336"/>
            <a:chExt cx="2992" cy="1468"/>
          </a:xfrm>
        </p:grpSpPr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1648" y="687"/>
              <a:ext cx="2928" cy="2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+mn-ea"/>
                </a:rPr>
                <a:t>功能余气量</a:t>
              </a:r>
              <a:endParaRPr lang="zh-CN" altLang="en-US" sz="2000" b="1">
                <a:latin typeface="+mn-ea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584" y="336"/>
              <a:ext cx="0" cy="14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 sz="2000" b="1">
                <a:latin typeface="+mn-ea"/>
              </a:endParaRPr>
            </a:p>
          </p:txBody>
        </p:sp>
      </p:grpSp>
      <p:grpSp>
        <p:nvGrpSpPr>
          <p:cNvPr id="29" name="Group 33"/>
          <p:cNvGrpSpPr/>
          <p:nvPr/>
        </p:nvGrpSpPr>
        <p:grpSpPr bwMode="auto">
          <a:xfrm>
            <a:off x="7402008" y="522164"/>
            <a:ext cx="2326216" cy="3776663"/>
            <a:chOff x="3461" y="21"/>
            <a:chExt cx="1099" cy="2379"/>
          </a:xfrm>
        </p:grpSpPr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461" y="21"/>
              <a:ext cx="1039" cy="54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+mn-ea"/>
                </a:rPr>
                <a:t>肺活量</a:t>
              </a:r>
              <a:endParaRPr lang="zh-CN" altLang="en-US" sz="2000" b="1">
                <a:latin typeface="+mn-ea"/>
              </a:endParaRPr>
            </a:p>
            <a:p>
              <a:pPr>
                <a:spcBef>
                  <a:spcPct val="50000"/>
                </a:spcBef>
              </a:pPr>
              <a:endParaRPr lang="en-US" altLang="zh-CN" sz="2000" b="1">
                <a:latin typeface="+mn-ea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560" y="336"/>
              <a:ext cx="0" cy="20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 sz="2000" b="1">
                <a:latin typeface="+mn-ea"/>
              </a:endParaRPr>
            </a:p>
          </p:txBody>
        </p:sp>
      </p:grpSp>
      <p:grpSp>
        <p:nvGrpSpPr>
          <p:cNvPr id="32" name="Group 34"/>
          <p:cNvGrpSpPr/>
          <p:nvPr/>
        </p:nvGrpSpPr>
        <p:grpSpPr bwMode="auto">
          <a:xfrm>
            <a:off x="10261600" y="1979339"/>
            <a:ext cx="2319867" cy="4648200"/>
            <a:chOff x="4560" y="336"/>
            <a:chExt cx="1096" cy="2064"/>
          </a:xfrm>
        </p:grpSpPr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4617" y="607"/>
              <a:ext cx="1039" cy="28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latin typeface="Gill Sans MT" panose="020B0502020104020203"/>
                  <a:ea typeface="华文中宋" panose="02010600040101010101" pitchFamily="2" charset="-122"/>
                </a:rPr>
                <a:t>肺总量</a:t>
              </a:r>
              <a:endParaRPr lang="zh-CN" altLang="en-US" sz="3600" b="1" dirty="0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4560" y="336"/>
              <a:ext cx="0" cy="20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237507" y="1074313"/>
            <a:ext cx="10534732" cy="4228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  </a:t>
            </a:r>
            <a:r>
              <a:rPr lang="en-US" altLang="zh-CN" sz="3200" b="1" dirty="0">
                <a:latin typeface="+mn-ea"/>
              </a:rPr>
              <a:t>----</a:t>
            </a:r>
            <a:r>
              <a:rPr lang="zh-CN" altLang="en-US" sz="3200" b="1" dirty="0">
                <a:latin typeface="+mn-ea"/>
              </a:rPr>
              <a:t>尽力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最大</a:t>
            </a:r>
            <a:r>
              <a:rPr lang="zh-CN" altLang="en-US" sz="3200" b="1" dirty="0">
                <a:latin typeface="+mn-ea"/>
              </a:rPr>
              <a:t>吸气后再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尽力尽快</a:t>
            </a:r>
            <a:r>
              <a:rPr lang="zh-CN" altLang="en-US" sz="3200" b="1" dirty="0">
                <a:latin typeface="+mn-ea"/>
              </a:rPr>
              <a:t>呼气</a:t>
            </a:r>
            <a:r>
              <a:rPr lang="en-US" altLang="zh-CN" sz="3200" b="1" dirty="0">
                <a:latin typeface="+mn-ea"/>
              </a:rPr>
              <a:t>, </a:t>
            </a:r>
            <a:r>
              <a:rPr lang="zh-CN" altLang="en-US" sz="3200" b="1" dirty="0">
                <a:latin typeface="+mn-ea"/>
              </a:rPr>
              <a:t>在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一定时间</a:t>
            </a:r>
            <a:r>
              <a:rPr lang="zh-CN" altLang="en-US" sz="3200" b="1" dirty="0">
                <a:latin typeface="+mn-ea"/>
              </a:rPr>
              <a:t>所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能呼出的气量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通常以它所占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用力肺活量百分比表示。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zh-CN" altLang="en-US" sz="3200" b="1" dirty="0">
              <a:latin typeface="+mn-ea"/>
            </a:endParaRPr>
          </a:p>
          <a:p>
            <a:r>
              <a:rPr lang="zh-CN" altLang="en-US" sz="3200" b="1" dirty="0">
                <a:solidFill>
                  <a:srgbClr val="008000"/>
                </a:solidFill>
                <a:latin typeface="+mn-ea"/>
              </a:rPr>
              <a:t>第一秒  第二秒  第三秒</a:t>
            </a:r>
            <a:endParaRPr lang="zh-CN" altLang="en-US" sz="3200" b="1" dirty="0">
              <a:solidFill>
                <a:srgbClr val="008000"/>
              </a:solidFill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83%     96%       99%</a:t>
            </a:r>
            <a:endParaRPr lang="en-US" altLang="zh-CN" sz="32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FF0066"/>
              </a:solidFill>
              <a:latin typeface="+mn-ea"/>
            </a:endParaRPr>
          </a:p>
        </p:txBody>
      </p:sp>
      <p:grpSp>
        <p:nvGrpSpPr>
          <p:cNvPr id="3" name="Group 1032"/>
          <p:cNvGrpSpPr/>
          <p:nvPr/>
        </p:nvGrpSpPr>
        <p:grpSpPr bwMode="auto">
          <a:xfrm>
            <a:off x="5580676" y="2236788"/>
            <a:ext cx="6611324" cy="4576762"/>
            <a:chOff x="2592" y="1547"/>
            <a:chExt cx="3137" cy="3253"/>
          </a:xfrm>
        </p:grpSpPr>
        <p:pic>
          <p:nvPicPr>
            <p:cNvPr id="4" name="Picture 1027" descr="y8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92" y="1547"/>
              <a:ext cx="3137" cy="3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reeform 1030"/>
            <p:cNvSpPr/>
            <p:nvPr/>
          </p:nvSpPr>
          <p:spPr bwMode="auto">
            <a:xfrm>
              <a:off x="3519" y="1843"/>
              <a:ext cx="783" cy="806"/>
            </a:xfrm>
            <a:custGeom>
              <a:avLst/>
              <a:gdLst>
                <a:gd name="T0" fmla="*/ 9 w 783"/>
                <a:gd name="T1" fmla="*/ 6 h 806"/>
                <a:gd name="T2" fmla="*/ 24 w 783"/>
                <a:gd name="T3" fmla="*/ 627 h 806"/>
                <a:gd name="T4" fmla="*/ 39 w 783"/>
                <a:gd name="T5" fmla="*/ 780 h 806"/>
                <a:gd name="T6" fmla="*/ 261 w 783"/>
                <a:gd name="T7" fmla="*/ 783 h 806"/>
                <a:gd name="T8" fmla="*/ 378 w 783"/>
                <a:gd name="T9" fmla="*/ 786 h 806"/>
                <a:gd name="T10" fmla="*/ 768 w 783"/>
                <a:gd name="T11" fmla="*/ 780 h 806"/>
                <a:gd name="T12" fmla="*/ 465 w 783"/>
                <a:gd name="T13" fmla="*/ 726 h 806"/>
                <a:gd name="T14" fmla="*/ 246 w 783"/>
                <a:gd name="T15" fmla="*/ 624 h 806"/>
                <a:gd name="T16" fmla="*/ 90 w 783"/>
                <a:gd name="T17" fmla="*/ 285 h 806"/>
                <a:gd name="T18" fmla="*/ 51 w 783"/>
                <a:gd name="T19" fmla="*/ 78 h 806"/>
                <a:gd name="T20" fmla="*/ 3 w 783"/>
                <a:gd name="T21" fmla="*/ 0 h 8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3"/>
                <a:gd name="T34" fmla="*/ 0 h 806"/>
                <a:gd name="T35" fmla="*/ 783 w 783"/>
                <a:gd name="T36" fmla="*/ 806 h 8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3" h="806">
                  <a:moveTo>
                    <a:pt x="9" y="6"/>
                  </a:moveTo>
                  <a:cubicBezTo>
                    <a:pt x="11" y="109"/>
                    <a:pt x="19" y="498"/>
                    <a:pt x="24" y="627"/>
                  </a:cubicBezTo>
                  <a:cubicBezTo>
                    <a:pt x="29" y="756"/>
                    <a:pt x="0" y="754"/>
                    <a:pt x="39" y="780"/>
                  </a:cubicBezTo>
                  <a:cubicBezTo>
                    <a:pt x="78" y="806"/>
                    <a:pt x="205" y="782"/>
                    <a:pt x="261" y="783"/>
                  </a:cubicBezTo>
                  <a:cubicBezTo>
                    <a:pt x="317" y="784"/>
                    <a:pt x="294" y="786"/>
                    <a:pt x="378" y="786"/>
                  </a:cubicBezTo>
                  <a:cubicBezTo>
                    <a:pt x="462" y="786"/>
                    <a:pt x="753" y="790"/>
                    <a:pt x="768" y="780"/>
                  </a:cubicBezTo>
                  <a:cubicBezTo>
                    <a:pt x="783" y="770"/>
                    <a:pt x="552" y="752"/>
                    <a:pt x="465" y="726"/>
                  </a:cubicBezTo>
                  <a:cubicBezTo>
                    <a:pt x="378" y="700"/>
                    <a:pt x="308" y="697"/>
                    <a:pt x="246" y="624"/>
                  </a:cubicBezTo>
                  <a:cubicBezTo>
                    <a:pt x="184" y="551"/>
                    <a:pt x="122" y="376"/>
                    <a:pt x="90" y="285"/>
                  </a:cubicBezTo>
                  <a:cubicBezTo>
                    <a:pt x="58" y="194"/>
                    <a:pt x="65" y="125"/>
                    <a:pt x="51" y="78"/>
                  </a:cubicBezTo>
                  <a:cubicBezTo>
                    <a:pt x="37" y="31"/>
                    <a:pt x="13" y="16"/>
                    <a:pt x="3" y="0"/>
                  </a:cubicBezTo>
                </a:path>
              </a:pathLst>
            </a:custGeom>
            <a:solidFill>
              <a:srgbClr val="FF7C80"/>
            </a:solidFill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6" name="Freeform 1031"/>
            <p:cNvSpPr/>
            <p:nvPr/>
          </p:nvSpPr>
          <p:spPr bwMode="auto">
            <a:xfrm>
              <a:off x="3495" y="3337"/>
              <a:ext cx="1901" cy="656"/>
            </a:xfrm>
            <a:custGeom>
              <a:avLst/>
              <a:gdLst>
                <a:gd name="T0" fmla="*/ 45 w 1901"/>
                <a:gd name="T1" fmla="*/ 108 h 656"/>
                <a:gd name="T2" fmla="*/ 51 w 1901"/>
                <a:gd name="T3" fmla="*/ 282 h 656"/>
                <a:gd name="T4" fmla="*/ 39 w 1901"/>
                <a:gd name="T5" fmla="*/ 504 h 656"/>
                <a:gd name="T6" fmla="*/ 39 w 1901"/>
                <a:gd name="T7" fmla="*/ 612 h 656"/>
                <a:gd name="T8" fmla="*/ 57 w 1901"/>
                <a:gd name="T9" fmla="*/ 630 h 656"/>
                <a:gd name="T10" fmla="*/ 381 w 1901"/>
                <a:gd name="T11" fmla="*/ 631 h 656"/>
                <a:gd name="T12" fmla="*/ 498 w 1901"/>
                <a:gd name="T13" fmla="*/ 634 h 656"/>
                <a:gd name="T14" fmla="*/ 1833 w 1901"/>
                <a:gd name="T15" fmla="*/ 636 h 656"/>
                <a:gd name="T16" fmla="*/ 909 w 1901"/>
                <a:gd name="T17" fmla="*/ 516 h 656"/>
                <a:gd name="T18" fmla="*/ 501 w 1901"/>
                <a:gd name="T19" fmla="*/ 414 h 656"/>
                <a:gd name="T20" fmla="*/ 267 w 1901"/>
                <a:gd name="T21" fmla="*/ 258 h 656"/>
                <a:gd name="T22" fmla="*/ 117 w 1901"/>
                <a:gd name="T23" fmla="*/ 54 h 656"/>
                <a:gd name="T24" fmla="*/ 45 w 1901"/>
                <a:gd name="T25" fmla="*/ 0 h 6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1"/>
                <a:gd name="T40" fmla="*/ 0 h 656"/>
                <a:gd name="T41" fmla="*/ 1901 w 1901"/>
                <a:gd name="T42" fmla="*/ 656 h 6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1" h="656">
                  <a:moveTo>
                    <a:pt x="45" y="108"/>
                  </a:moveTo>
                  <a:cubicBezTo>
                    <a:pt x="46" y="137"/>
                    <a:pt x="52" y="216"/>
                    <a:pt x="51" y="282"/>
                  </a:cubicBezTo>
                  <a:cubicBezTo>
                    <a:pt x="50" y="348"/>
                    <a:pt x="41" y="449"/>
                    <a:pt x="39" y="504"/>
                  </a:cubicBezTo>
                  <a:cubicBezTo>
                    <a:pt x="37" y="559"/>
                    <a:pt x="36" y="591"/>
                    <a:pt x="39" y="612"/>
                  </a:cubicBezTo>
                  <a:cubicBezTo>
                    <a:pt x="42" y="633"/>
                    <a:pt x="0" y="627"/>
                    <a:pt x="57" y="630"/>
                  </a:cubicBezTo>
                  <a:cubicBezTo>
                    <a:pt x="114" y="633"/>
                    <a:pt x="308" y="630"/>
                    <a:pt x="381" y="631"/>
                  </a:cubicBezTo>
                  <a:cubicBezTo>
                    <a:pt x="454" y="632"/>
                    <a:pt x="256" y="633"/>
                    <a:pt x="498" y="634"/>
                  </a:cubicBezTo>
                  <a:cubicBezTo>
                    <a:pt x="740" y="635"/>
                    <a:pt x="1765" y="656"/>
                    <a:pt x="1833" y="636"/>
                  </a:cubicBezTo>
                  <a:cubicBezTo>
                    <a:pt x="1901" y="616"/>
                    <a:pt x="1131" y="553"/>
                    <a:pt x="909" y="516"/>
                  </a:cubicBezTo>
                  <a:cubicBezTo>
                    <a:pt x="687" y="479"/>
                    <a:pt x="608" y="457"/>
                    <a:pt x="501" y="414"/>
                  </a:cubicBezTo>
                  <a:cubicBezTo>
                    <a:pt x="394" y="371"/>
                    <a:pt x="331" y="318"/>
                    <a:pt x="267" y="258"/>
                  </a:cubicBezTo>
                  <a:cubicBezTo>
                    <a:pt x="203" y="198"/>
                    <a:pt x="154" y="97"/>
                    <a:pt x="117" y="54"/>
                  </a:cubicBezTo>
                  <a:cubicBezTo>
                    <a:pt x="80" y="11"/>
                    <a:pt x="60" y="11"/>
                    <a:pt x="45" y="0"/>
                  </a:cubicBezTo>
                </a:path>
              </a:pathLst>
            </a:custGeom>
            <a:solidFill>
              <a:srgbClr val="0099FF"/>
            </a:solidFill>
            <a:ln w="19050">
              <a:solidFill>
                <a:srgbClr val="0099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6705600" y="5791200"/>
            <a:ext cx="4673600" cy="889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Gill Sans MT" panose="020B0502020104020203"/>
                <a:ea typeface="黑体" panose="02010609060101010101" pitchFamily="49" charset="-122"/>
              </a:rPr>
              <a:t>图</a:t>
            </a:r>
            <a:r>
              <a:rPr lang="en-US" altLang="zh-CN" b="1">
                <a:latin typeface="Gill Sans MT" panose="020B0502020104020203"/>
                <a:ea typeface="黑体" panose="02010609060101010101" pitchFamily="49" charset="-122"/>
              </a:rPr>
              <a:t>5-7  </a:t>
            </a:r>
            <a:r>
              <a:rPr lang="zh-CN" altLang="en-US" b="1">
                <a:latin typeface="Gill Sans MT" panose="020B0502020104020203"/>
                <a:ea typeface="黑体" panose="02010609060101010101" pitchFamily="49" charset="-122"/>
              </a:rPr>
              <a:t>用力肺活量和用力呼气量</a:t>
            </a:r>
            <a:r>
              <a:rPr lang="en-US" altLang="zh-CN" b="1">
                <a:latin typeface="Gill Sans MT" panose="020B0502020104020203"/>
                <a:ea typeface="黑体" panose="02010609060101010101" pitchFamily="49" charset="-122"/>
              </a:rPr>
              <a:t>A:</a:t>
            </a:r>
            <a:r>
              <a:rPr lang="zh-CN" altLang="en-US" b="1">
                <a:latin typeface="Gill Sans MT" panose="020B0502020104020203"/>
                <a:ea typeface="黑体" panose="02010609060101010101" pitchFamily="49" charset="-122"/>
              </a:rPr>
              <a:t>正常人    </a:t>
            </a:r>
            <a:r>
              <a:rPr lang="en-US" altLang="zh-CN" b="1">
                <a:latin typeface="Gill Sans MT" panose="020B0502020104020203"/>
                <a:ea typeface="黑体" panose="02010609060101010101" pitchFamily="49" charset="-122"/>
              </a:rPr>
              <a:t>B:</a:t>
            </a:r>
            <a:r>
              <a:rPr lang="zh-CN" altLang="en-US" b="1">
                <a:latin typeface="Gill Sans MT" panose="020B0502020104020203"/>
                <a:ea typeface="黑体" panose="02010609060101010101" pitchFamily="49" charset="-122"/>
              </a:rPr>
              <a:t>气道狭窄患者</a:t>
            </a:r>
            <a:endParaRPr lang="zh-CN" altLang="en-US" b="1">
              <a:latin typeface="Gill Sans MT" panose="020B0502020104020203"/>
              <a:ea typeface="黑体" panose="02010609060101010101" pitchFamily="49" charset="-122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zh-CN" altLang="en-US" b="1">
                <a:solidFill>
                  <a:srgbClr val="CC0000"/>
                </a:solidFill>
                <a:latin typeface="Gill Sans MT" panose="020B0502020104020203"/>
                <a:ea typeface="黑体" panose="02010609060101010101" pitchFamily="49" charset="-122"/>
              </a:rPr>
              <a:t>纵坐标的“</a:t>
            </a:r>
            <a:r>
              <a:rPr lang="en-US" altLang="zh-CN" b="1">
                <a:solidFill>
                  <a:srgbClr val="CC0000"/>
                </a:solidFill>
                <a:latin typeface="Gill Sans MT" panose="020B0502020104020203"/>
                <a:ea typeface="黑体" panose="02010609060101010101" pitchFamily="49" charset="-122"/>
              </a:rPr>
              <a:t>0”    </a:t>
            </a:r>
            <a:r>
              <a:rPr lang="zh-CN" altLang="en-US" b="1">
                <a:solidFill>
                  <a:srgbClr val="CC0000"/>
                </a:solidFill>
                <a:latin typeface="Gill Sans MT" panose="020B0502020104020203"/>
                <a:ea typeface="黑体" panose="02010609060101010101" pitchFamily="49" charset="-122"/>
              </a:rPr>
              <a:t>等于残气量</a:t>
            </a:r>
            <a:endParaRPr lang="zh-CN" altLang="en-US" b="1">
              <a:solidFill>
                <a:srgbClr val="CC0000"/>
              </a:solidFill>
              <a:latin typeface="Gill Sans MT" panose="020B0502020104020203"/>
              <a:ea typeface="黑体" panose="02010609060101010101" pitchFamily="49" charset="-122"/>
            </a:endParaRPr>
          </a:p>
        </p:txBody>
      </p:sp>
      <p:sp>
        <p:nvSpPr>
          <p:cNvPr id="8" name="Text Box 1034"/>
          <p:cNvSpPr txBox="1">
            <a:spLocks noChangeArrowheads="1"/>
          </p:cNvSpPr>
          <p:nvPr/>
        </p:nvSpPr>
        <p:spPr bwMode="auto">
          <a:xfrm>
            <a:off x="8128000" y="2011364"/>
            <a:ext cx="711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Gill Sans MT" panose="020B0502020104020203"/>
                <a:ea typeface="黑体" panose="02010609060101010101" pitchFamily="49" charset="-122"/>
              </a:rPr>
              <a:t>A</a:t>
            </a:r>
            <a:endParaRPr lang="en-US" altLang="zh-CN" sz="3200" b="1" dirty="0">
              <a:latin typeface="Gill Sans MT" panose="020B0502020104020203"/>
              <a:ea typeface="黑体" panose="02010609060101010101" pitchFamily="49" charset="-122"/>
            </a:endParaRPr>
          </a:p>
        </p:txBody>
      </p:sp>
      <p:sp>
        <p:nvSpPr>
          <p:cNvPr id="9" name="Text Box 1035"/>
          <p:cNvSpPr txBox="1">
            <a:spLocks noChangeArrowheads="1"/>
          </p:cNvSpPr>
          <p:nvPr/>
        </p:nvSpPr>
        <p:spPr bwMode="auto">
          <a:xfrm>
            <a:off x="8229600" y="4191000"/>
            <a:ext cx="812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Gill Sans MT" panose="020B0502020104020203"/>
                <a:ea typeface="黑体" panose="02010609060101010101" pitchFamily="49" charset="-122"/>
              </a:rPr>
              <a:t>B</a:t>
            </a:r>
            <a:endParaRPr lang="en-US" altLang="zh-CN" sz="3200" b="1" dirty="0">
              <a:latin typeface="Gill Sans MT" panose="020B0502020104020203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2745" y="396897"/>
            <a:ext cx="4852306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用力呼气量</a:t>
            </a:r>
            <a:r>
              <a:rPr lang="en-US" altLang="zh-CN" sz="3200" b="1" dirty="0">
                <a:solidFill>
                  <a:srgbClr val="000000"/>
                </a:solidFill>
                <a:latin typeface="+mn-ea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+mn-ea"/>
              </a:rPr>
              <a:t>时间肺活量</a:t>
            </a:r>
            <a:r>
              <a:rPr lang="en-US" altLang="zh-CN" sz="3200" b="1" dirty="0" smtClean="0">
                <a:solidFill>
                  <a:srgbClr val="000000"/>
                </a:solidFill>
                <a:latin typeface="+mn-ea"/>
              </a:rPr>
              <a:t>)  </a:t>
            </a:r>
            <a:endParaRPr lang="en-US" altLang="zh-CN" sz="3200" b="1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1460" y="1371965"/>
            <a:ext cx="113348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+mn-ea"/>
              </a:rPr>
              <a:t>1.</a:t>
            </a:r>
            <a:r>
              <a:rPr lang="zh-CN" altLang="en-US" sz="2800" b="1" dirty="0" smtClean="0">
                <a:latin typeface="+mn-ea"/>
              </a:rPr>
              <a:t>每分通气量</a:t>
            </a:r>
            <a:r>
              <a:rPr lang="en-US" altLang="zh-CN" sz="2800" b="1" dirty="0" smtClean="0">
                <a:latin typeface="+mn-ea"/>
              </a:rPr>
              <a:t>: </a:t>
            </a:r>
            <a:r>
              <a:rPr lang="zh-CN" altLang="en-US" sz="2800" b="1" dirty="0" smtClean="0">
                <a:latin typeface="+mn-ea"/>
              </a:rPr>
              <a:t>即肺通气量，指</a:t>
            </a:r>
            <a:r>
              <a:rPr lang="zh-CN" altLang="en-US" sz="2800" b="1" dirty="0" smtClean="0">
                <a:latin typeface="+mn-ea"/>
              </a:rPr>
              <a:t>每分钟吸入或呼出的气体总量。</a:t>
            </a:r>
            <a:endParaRPr lang="zh-CN" altLang="en-US" sz="2800" b="1" dirty="0" smtClean="0">
              <a:latin typeface="+mn-ea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+mn-ea"/>
              </a:rPr>
              <a:t>                  肺通气量 </a:t>
            </a:r>
            <a:r>
              <a:rPr lang="en-US" altLang="zh-CN" sz="2800" b="1" dirty="0" smtClean="0">
                <a:latin typeface="+mn-ea"/>
              </a:rPr>
              <a:t>= </a:t>
            </a:r>
            <a:r>
              <a:rPr lang="zh-CN" altLang="en-US" sz="2800" b="1" dirty="0" smtClean="0">
                <a:latin typeface="+mn-ea"/>
              </a:rPr>
              <a:t>潮气量</a:t>
            </a:r>
            <a:r>
              <a:rPr lang="en-US" altLang="zh-CN" sz="2800" b="1" dirty="0" smtClean="0">
                <a:latin typeface="+mn-ea"/>
              </a:rPr>
              <a:t>×</a:t>
            </a:r>
            <a:r>
              <a:rPr lang="zh-CN" altLang="en-US" sz="2800" b="1" dirty="0" smtClean="0">
                <a:latin typeface="+mn-ea"/>
              </a:rPr>
              <a:t>呼吸频率</a:t>
            </a:r>
            <a:endParaRPr lang="zh-CN" altLang="en-US" sz="2800" dirty="0" smtClean="0">
              <a:latin typeface="+mn-ea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en-US" altLang="zh-CN" sz="2800" b="1" dirty="0" smtClean="0">
              <a:latin typeface="+mn-ea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+mn-ea"/>
              </a:rPr>
              <a:t>平</a:t>
            </a:r>
            <a:r>
              <a:rPr lang="zh-CN" altLang="en-US" sz="2800" b="1" dirty="0" smtClean="0">
                <a:latin typeface="+mn-ea"/>
              </a:rPr>
              <a:t>静呼吸时</a:t>
            </a:r>
            <a:r>
              <a:rPr lang="en-US" altLang="zh-CN" sz="2800" b="1" dirty="0" smtClean="0">
                <a:latin typeface="+mn-ea"/>
              </a:rPr>
              <a:t>, </a:t>
            </a:r>
            <a:r>
              <a:rPr lang="zh-CN" altLang="en-US" sz="2800" b="1" dirty="0" smtClean="0">
                <a:latin typeface="+mn-ea"/>
              </a:rPr>
              <a:t>正常成人约为</a:t>
            </a:r>
            <a:r>
              <a:rPr lang="en-US" altLang="zh-CN" sz="2800" b="1" dirty="0" smtClean="0">
                <a:latin typeface="+mn-ea"/>
              </a:rPr>
              <a:t>:</a:t>
            </a:r>
            <a:endParaRPr lang="en-US" altLang="zh-CN" sz="2800" b="1" dirty="0" smtClean="0">
              <a:latin typeface="+mn-ea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+mn-ea"/>
              </a:rPr>
              <a:t>500ml×(12~18)</a:t>
            </a:r>
            <a:r>
              <a:rPr lang="zh-CN" altLang="en-US" sz="2800" b="1" dirty="0" smtClean="0">
                <a:latin typeface="+mn-ea"/>
              </a:rPr>
              <a:t>次</a:t>
            </a:r>
            <a:r>
              <a:rPr lang="en-US" altLang="zh-CN" sz="2800" b="1" dirty="0" smtClean="0">
                <a:latin typeface="+mn-ea"/>
              </a:rPr>
              <a:t>/</a:t>
            </a:r>
            <a:r>
              <a:rPr lang="zh-CN" altLang="en-US" sz="2800" b="1" dirty="0" smtClean="0">
                <a:latin typeface="+mn-ea"/>
              </a:rPr>
              <a:t>分＝ </a:t>
            </a:r>
            <a:r>
              <a:rPr lang="en-US" altLang="zh-CN" sz="2800" b="1" dirty="0" smtClean="0">
                <a:latin typeface="+mn-ea"/>
              </a:rPr>
              <a:t>6~9L/min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869" y="4385370"/>
            <a:ext cx="10287072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+mn-ea"/>
              </a:rPr>
              <a:t>最大通气</a:t>
            </a:r>
            <a:r>
              <a:rPr lang="zh-CN" altLang="en-US" sz="2800" b="1" dirty="0" smtClean="0">
                <a:latin typeface="+mn-ea"/>
              </a:rPr>
              <a:t>量</a:t>
            </a:r>
            <a:r>
              <a:rPr lang="en-US" altLang="zh-CN" sz="2800" b="1" dirty="0" smtClean="0">
                <a:latin typeface="+mn-ea"/>
              </a:rPr>
              <a:t>: </a:t>
            </a:r>
            <a:r>
              <a:rPr lang="zh-CN" altLang="en-US" sz="2800" b="1" dirty="0" smtClean="0">
                <a:latin typeface="+mn-ea"/>
              </a:rPr>
              <a:t>尽力作深、快 吸气时的肺通气量。</a:t>
            </a:r>
            <a:endParaRPr lang="zh-CN" altLang="en-US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+mn-ea"/>
              </a:rPr>
              <a:t>正常成人约为</a:t>
            </a:r>
            <a:r>
              <a:rPr lang="en-US" altLang="zh-CN" sz="2800" b="1" dirty="0" smtClean="0">
                <a:latin typeface="+mn-ea"/>
              </a:rPr>
              <a:t>70~120L/min。</a:t>
            </a:r>
            <a:r>
              <a:rPr lang="zh-CN" altLang="en-US" sz="2800" b="1" dirty="0" smtClean="0">
                <a:latin typeface="+mn-ea"/>
              </a:rPr>
              <a:t>反映了通气量的贮备潜能，是估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+mn-ea"/>
              </a:rPr>
              <a:t>算一个人能进行多大运动量的重要生理指标。</a:t>
            </a:r>
            <a:endParaRPr lang="en-US" altLang="zh-CN" sz="2800" b="1" dirty="0" smtClean="0">
              <a:latin typeface="+mn-ea"/>
            </a:endParaRPr>
          </a:p>
          <a:p>
            <a:endParaRPr lang="zh-CN" altLang="en-US" sz="2800" dirty="0">
              <a:latin typeface="+mn-ea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809215" y="241018"/>
            <a:ext cx="11233248" cy="866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（二）肺通气量和肺泡通气量</a:t>
            </a:r>
            <a:endParaRPr lang="en-US" altLang="zh-CN" sz="3200" b="1" dirty="0" smtClean="0"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zh-CN" sz="3200" b="1" dirty="0" smtClean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61" y="1196440"/>
            <a:ext cx="10725187" cy="2185990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zh-CN" altLang="en-US" sz="3200" b="1" dirty="0" smtClean="0">
                <a:latin typeface="+mn-ea"/>
              </a:rPr>
              <a:t>每分钟在肺泡中进行气体交换的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有效</a:t>
            </a:r>
            <a:r>
              <a:rPr lang="zh-CN" altLang="en-US" sz="3200" b="1" dirty="0" smtClean="0">
                <a:latin typeface="+mn-ea"/>
              </a:rPr>
              <a:t>通气量。</a:t>
            </a:r>
            <a:endParaRPr lang="zh-CN" altLang="en-US" sz="3200" dirty="0" smtClean="0">
              <a:latin typeface="+mn-ea"/>
            </a:endParaRPr>
          </a:p>
          <a:p>
            <a:endParaRPr lang="zh-CN" altLang="en-US" sz="3200" dirty="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61" y="2885712"/>
            <a:ext cx="1028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无效腔</a:t>
            </a:r>
            <a:r>
              <a:rPr lang="en-US" altLang="zh-CN" sz="3200" b="1" dirty="0" smtClean="0">
                <a:latin typeface="+mn-ea"/>
              </a:rPr>
              <a:t>-----</a:t>
            </a:r>
            <a:r>
              <a:rPr lang="zh-CN" altLang="en-US" sz="3200" b="1" dirty="0" smtClean="0">
                <a:latin typeface="+mn-ea"/>
              </a:rPr>
              <a:t>从鼻到肺泡</a:t>
            </a:r>
            <a:r>
              <a:rPr lang="en-US" altLang="zh-CN" sz="3200" b="1" dirty="0" smtClean="0">
                <a:latin typeface="+mn-ea"/>
              </a:rPr>
              <a:t>, </a:t>
            </a:r>
            <a:r>
              <a:rPr lang="zh-CN" altLang="en-US" sz="3200" b="1" dirty="0" smtClean="0">
                <a:latin typeface="+mn-ea"/>
              </a:rPr>
              <a:t>凡没有参与肺泡与血液间的气体交换的容积</a:t>
            </a:r>
            <a:r>
              <a:rPr lang="en-US" altLang="zh-CN" sz="3200" b="1" dirty="0" smtClean="0">
                <a:latin typeface="+mn-ea"/>
              </a:rPr>
              <a:t>.</a:t>
            </a:r>
            <a:endParaRPr lang="en-US" altLang="zh-CN" sz="3200" b="1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2115" y="239867"/>
            <a:ext cx="2728632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just" defTabSz="913765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2. </a:t>
            </a:r>
            <a:r>
              <a:rPr lang="zh-CN" altLang="en-US" sz="3200" b="1" dirty="0">
                <a:latin typeface="+mn-ea"/>
              </a:rPr>
              <a:t>肺泡通气量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1964" y="1187354"/>
            <a:ext cx="2275417" cy="42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5" y="1173707"/>
            <a:ext cx="2381251" cy="42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262" y="1146412"/>
            <a:ext cx="4000485" cy="43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下箭头 20"/>
          <p:cNvSpPr/>
          <p:nvPr/>
        </p:nvSpPr>
        <p:spPr>
          <a:xfrm>
            <a:off x="8513104" y="2992476"/>
            <a:ext cx="381003" cy="7858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160060" y="423081"/>
            <a:ext cx="54727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）吸气运动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85709" y="1214422"/>
            <a:ext cx="5810291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①</a:t>
            </a:r>
            <a:r>
              <a:rPr lang="zh-CN" altLang="en-US" sz="3200" b="1" dirty="0">
                <a:latin typeface="+mn-ea"/>
              </a:rPr>
              <a:t>解剖无效腔</a:t>
            </a:r>
            <a:r>
              <a:rPr lang="en-US" altLang="zh-CN" sz="3200" b="1" dirty="0">
                <a:latin typeface="+mn-ea"/>
              </a:rPr>
              <a:t>:</a:t>
            </a:r>
            <a:r>
              <a:rPr lang="zh-CN" altLang="en-US" sz="3200" b="1" dirty="0">
                <a:latin typeface="+mn-ea"/>
              </a:rPr>
              <a:t>从鼻到终末细支气管</a:t>
            </a:r>
            <a:r>
              <a:rPr lang="zh-CN" altLang="en-US" sz="3200" b="1" dirty="0" smtClean="0">
                <a:latin typeface="+mn-ea"/>
              </a:rPr>
              <a:t>的呼吸道</a:t>
            </a:r>
            <a:r>
              <a:rPr lang="zh-CN" altLang="en-US" sz="3200" b="1" dirty="0">
                <a:latin typeface="+mn-ea"/>
              </a:rPr>
              <a:t>容积</a:t>
            </a:r>
            <a:r>
              <a:rPr lang="en-US" altLang="zh-CN" sz="3200" b="1" dirty="0">
                <a:latin typeface="+mn-ea"/>
              </a:rPr>
              <a:t>, </a:t>
            </a:r>
            <a:r>
              <a:rPr lang="zh-CN" altLang="en-US" sz="3200" b="1" dirty="0">
                <a:latin typeface="+mn-ea"/>
              </a:rPr>
              <a:t>正常成人约</a:t>
            </a:r>
            <a:r>
              <a:rPr lang="en-US" altLang="zh-CN" sz="3200" b="1" dirty="0">
                <a:latin typeface="+mn-ea"/>
              </a:rPr>
              <a:t>150ml</a:t>
            </a:r>
            <a:r>
              <a:rPr lang="zh-CN" altLang="en-US" sz="3200" b="1" dirty="0">
                <a:latin typeface="+mn-ea"/>
              </a:rPr>
              <a:t>。</a:t>
            </a:r>
            <a:endParaRPr lang="zh-CN" altLang="en-US" sz="3200" b="1" dirty="0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②肺泡无效腔</a:t>
            </a:r>
            <a:r>
              <a:rPr lang="en-US" altLang="zh-CN" sz="3200" b="1" dirty="0">
                <a:latin typeface="+mn-ea"/>
              </a:rPr>
              <a:t>:</a:t>
            </a:r>
            <a:r>
              <a:rPr lang="zh-CN" altLang="en-US" sz="3200" b="1" dirty="0">
                <a:latin typeface="+mn-ea"/>
              </a:rPr>
              <a:t>没有与血液进行</a:t>
            </a:r>
            <a:r>
              <a:rPr lang="zh-CN" altLang="en-US" sz="3200" b="1" dirty="0" smtClean="0">
                <a:latin typeface="+mn-ea"/>
              </a:rPr>
              <a:t>气体交换</a:t>
            </a:r>
            <a:r>
              <a:rPr lang="zh-CN" altLang="en-US" sz="3200" b="1" dirty="0">
                <a:latin typeface="+mn-ea"/>
              </a:rPr>
              <a:t>的肺泡的容积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平卧时很小。</a:t>
            </a:r>
            <a:endParaRPr lang="zh-CN" altLang="en-US" sz="3200" b="1" dirty="0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③生理无效腔</a:t>
            </a:r>
            <a:r>
              <a:rPr lang="en-US" altLang="zh-CN" sz="3200" b="1" dirty="0">
                <a:latin typeface="+mn-ea"/>
              </a:rPr>
              <a:t>= </a:t>
            </a:r>
            <a:r>
              <a:rPr lang="zh-CN" altLang="en-US" sz="3200" b="1" dirty="0">
                <a:latin typeface="+mn-ea"/>
              </a:rPr>
              <a:t>解剖无效腔</a:t>
            </a:r>
            <a:r>
              <a:rPr lang="en-US" altLang="zh-CN" sz="3200" b="1" dirty="0">
                <a:latin typeface="+mn-ea"/>
              </a:rPr>
              <a:t>+</a:t>
            </a:r>
            <a:r>
              <a:rPr lang="zh-CN" altLang="en-US" sz="3200" b="1" dirty="0">
                <a:latin typeface="+mn-ea"/>
              </a:rPr>
              <a:t>肺泡无效腔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047714" y="5783850"/>
            <a:ext cx="428628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≈ 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解剖无效腔    </a:t>
            </a:r>
            <a:endParaRPr lang="zh-CN" altLang="en-US" sz="36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6813592" y="1585922"/>
            <a:ext cx="5283200" cy="5129226"/>
            <a:chOff x="336" y="144"/>
            <a:chExt cx="2448" cy="4032"/>
          </a:xfrm>
        </p:grpSpPr>
        <p:pic>
          <p:nvPicPr>
            <p:cNvPr id="5" name="Picture 3" descr="呼吸道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36" y="144"/>
              <a:ext cx="2304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256" y="201"/>
              <a:ext cx="528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Gill Sans MT" panose="020B0502020104020203"/>
                  <a:ea typeface="华文中宋" panose="02010600040101010101" pitchFamily="2" charset="-122"/>
                </a:rPr>
                <a:t>分级</a:t>
              </a:r>
              <a:endParaRPr lang="zh-CN" altLang="en-US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80" y="458"/>
              <a:ext cx="152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0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90" y="842"/>
              <a:ext cx="152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1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380" y="1200"/>
              <a:ext cx="152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2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380" y="1466"/>
              <a:ext cx="152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3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380" y="1658"/>
              <a:ext cx="152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4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448" y="201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304" y="2544"/>
              <a:ext cx="44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17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304" y="292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19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304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20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304" y="355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22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304" y="379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Gill Sans MT" panose="020B0502020104020203"/>
                  <a:ea typeface="华文中宋" panose="02010600040101010101" pitchFamily="2" charset="-122"/>
                </a:rPr>
                <a:t>23</a:t>
              </a:r>
              <a:endParaRPr lang="en-US" altLang="zh-CN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281167" y="2157426"/>
            <a:ext cx="615553" cy="2198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解剖无效腔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762755" y="1371608"/>
            <a:ext cx="5334037" cy="3257568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</a:ln>
        </p:spPr>
        <p:txBody>
          <a:bodyPr wrap="none" anchor="ctr"/>
          <a:lstStyle/>
          <a:p>
            <a:endParaRPr lang="zh-CN" altLang="en-US">
              <a:latin typeface="Gill Sans MT" panose="020B0502020104020203"/>
              <a:ea typeface="华文中宋" panose="0201060004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74095" y="1004512"/>
            <a:ext cx="12116740" cy="25189"/>
          </a:xfrm>
          <a:prstGeom prst="line">
            <a:avLst/>
          </a:prstGeom>
          <a:ln w="63500">
            <a:gradFill>
              <a:gsLst>
                <a:gs pos="0">
                  <a:srgbClr val="0070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 autoUpdateAnimBg="0"/>
      <p:bldP spid="18" grpId="0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4323" y="2679554"/>
            <a:ext cx="9029700" cy="277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64831" y="1275659"/>
            <a:ext cx="112395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latin typeface="+mn-ea"/>
              </a:rPr>
              <a:t>肺泡通气量＝</a:t>
            </a:r>
            <a:r>
              <a:rPr lang="en-US" altLang="zh-CN" sz="3200" b="1" dirty="0" smtClean="0">
                <a:latin typeface="+mn-ea"/>
              </a:rPr>
              <a:t>(</a:t>
            </a:r>
            <a:r>
              <a:rPr lang="zh-CN" altLang="en-US" sz="3200" b="1" dirty="0" smtClean="0">
                <a:latin typeface="+mn-ea"/>
              </a:rPr>
              <a:t>潮气量－无效腔气量</a:t>
            </a:r>
            <a:r>
              <a:rPr lang="en-US" altLang="zh-CN" sz="3200" b="1" dirty="0" smtClean="0">
                <a:latin typeface="+mn-ea"/>
              </a:rPr>
              <a:t>)×</a:t>
            </a:r>
            <a:r>
              <a:rPr lang="zh-CN" altLang="en-US" sz="3200" b="1" dirty="0" smtClean="0">
                <a:latin typeface="+mn-ea"/>
              </a:rPr>
              <a:t>呼吸频率</a:t>
            </a:r>
            <a:endParaRPr lang="zh-CN" altLang="en-US" sz="3200" dirty="0" smtClean="0"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339933"/>
                </a:solidFill>
                <a:latin typeface="+mn-ea"/>
              </a:rPr>
              <a:t>★</a:t>
            </a:r>
            <a:r>
              <a:rPr lang="zh-CN" altLang="en-US" sz="3200" b="1" dirty="0" smtClean="0">
                <a:solidFill>
                  <a:srgbClr val="CCFFFF"/>
                </a:solidFill>
                <a:latin typeface="+mn-ea"/>
              </a:rPr>
              <a:t> 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肺泡通气量比肺通气量更能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反映肺通气的真实效能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  <a:p>
            <a:pPr algn="just">
              <a:spcBef>
                <a:spcPct val="50000"/>
              </a:spcBef>
            </a:pPr>
            <a:endParaRPr lang="zh-CN" altLang="en-US" sz="3200" b="1" dirty="0" smtClean="0">
              <a:solidFill>
                <a:srgbClr val="FF0000"/>
              </a:solidFill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     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" y="5459144"/>
            <a:ext cx="11950700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表明</a:t>
            </a:r>
            <a:r>
              <a:rPr lang="en-US" altLang="zh-CN" sz="2800" b="1" dirty="0">
                <a:latin typeface="+mn-ea"/>
              </a:rPr>
              <a:t>:1.</a:t>
            </a:r>
            <a:r>
              <a:rPr lang="zh-CN" altLang="en-US" sz="2800" b="1" dirty="0">
                <a:latin typeface="+mn-ea"/>
              </a:rPr>
              <a:t>在一定范围内深而慢的呼吸更有效</a:t>
            </a:r>
            <a:endParaRPr lang="zh-CN" altLang="en-US" sz="2800" b="1" dirty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          </a:t>
            </a:r>
            <a:r>
              <a:rPr lang="en-US" altLang="zh-CN" sz="2800" b="1" dirty="0">
                <a:latin typeface="+mn-ea"/>
              </a:rPr>
              <a:t>2.</a:t>
            </a:r>
            <a:r>
              <a:rPr lang="zh-CN" altLang="en-US" sz="2800" b="1" dirty="0">
                <a:latin typeface="+mn-ea"/>
              </a:rPr>
              <a:t>肺泡通气量比肺通气量更能反应肺</a:t>
            </a:r>
            <a:r>
              <a:rPr lang="zh-CN" altLang="en-US" sz="2800" b="1" dirty="0" smtClean="0">
                <a:latin typeface="+mn-ea"/>
              </a:rPr>
              <a:t>通气的</a:t>
            </a:r>
            <a:r>
              <a:rPr lang="zh-CN" altLang="en-US" sz="2800" b="1" dirty="0">
                <a:latin typeface="+mn-ea"/>
              </a:rPr>
              <a:t>真实效能</a:t>
            </a:r>
            <a:r>
              <a:rPr lang="en-US" altLang="zh-CN" sz="2800" b="1" dirty="0">
                <a:latin typeface="+mn-ea"/>
              </a:rPr>
              <a:t>.</a:t>
            </a:r>
            <a:endParaRPr lang="en-US" altLang="zh-CN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潮气量增加(其他因素不变)时，下列项目中将增加的是:　 </a:t>
            </a:r>
            <a:endParaRPr lang="zh-CN" altLang="en-US"/>
          </a:p>
          <a:p>
            <a:r>
              <a:rPr lang="zh-CN" altLang="en-US"/>
              <a:t>A．补呼气量 </a:t>
            </a:r>
            <a:endParaRPr lang="zh-CN" altLang="en-US"/>
          </a:p>
          <a:p>
            <a:r>
              <a:rPr lang="zh-CN" altLang="en-US"/>
              <a:t>B．功能残气量 </a:t>
            </a:r>
            <a:endParaRPr lang="zh-CN" altLang="en-US"/>
          </a:p>
          <a:p>
            <a:r>
              <a:rPr lang="zh-CN" altLang="en-US"/>
              <a:t>C．补吸气量 </a:t>
            </a:r>
            <a:endParaRPr lang="zh-CN" altLang="en-US"/>
          </a:p>
          <a:p>
            <a:r>
              <a:rPr lang="zh-CN" altLang="en-US"/>
              <a:t>D．肺泡通气量 </a:t>
            </a:r>
            <a:endParaRPr lang="zh-CN" altLang="en-US"/>
          </a:p>
          <a:p>
            <a:r>
              <a:rPr lang="zh-CN" altLang="en-US"/>
              <a:t>E．肺泡C02张力 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评价肺通气功能，下列哪个指标较好:</a:t>
            </a:r>
            <a:endParaRPr lang="zh-CN" altLang="en-US"/>
          </a:p>
          <a:p>
            <a:r>
              <a:rPr lang="zh-CN" altLang="en-US"/>
              <a:t>A．潮气量</a:t>
            </a:r>
            <a:endParaRPr lang="zh-CN" altLang="en-US"/>
          </a:p>
          <a:p>
            <a:r>
              <a:rPr lang="zh-CN" altLang="en-US"/>
              <a:t>B．功能余气量</a:t>
            </a:r>
            <a:endParaRPr lang="zh-CN" altLang="en-US"/>
          </a:p>
          <a:p>
            <a:r>
              <a:rPr lang="zh-CN" altLang="en-US"/>
              <a:t>C．肺活量 </a:t>
            </a:r>
            <a:endParaRPr lang="zh-CN" altLang="en-US"/>
          </a:p>
          <a:p>
            <a:r>
              <a:rPr lang="zh-CN" altLang="en-US"/>
              <a:t>D．补吸气量</a:t>
            </a:r>
            <a:endParaRPr lang="zh-CN" altLang="en-US"/>
          </a:p>
          <a:p>
            <a:r>
              <a:rPr lang="zh-CN" altLang="en-US"/>
              <a:t>E．用力呼气量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pPr marL="0" indent="0">
              <a:buNone/>
            </a:pPr>
            <a:r>
              <a:rPr lang="zh-CN" altLang="en-US"/>
              <a:t>某人的最大通气量为70L／min，安静时肺通气量为6L／min，其通气贮量百分比为:</a:t>
            </a:r>
            <a:endParaRPr lang="zh-CN" altLang="en-US"/>
          </a:p>
          <a:p>
            <a:r>
              <a:rPr lang="zh-CN" altLang="en-US"/>
              <a:t>A.100％ </a:t>
            </a:r>
            <a:endParaRPr lang="zh-CN" altLang="en-US"/>
          </a:p>
          <a:p>
            <a:r>
              <a:rPr lang="zh-CN" altLang="en-US"/>
              <a:t>B.120％ </a:t>
            </a:r>
            <a:endParaRPr lang="zh-CN" altLang="en-US"/>
          </a:p>
          <a:p>
            <a:r>
              <a:rPr lang="zh-CN" altLang="en-US"/>
              <a:t>C.91％ </a:t>
            </a:r>
            <a:endParaRPr lang="zh-CN" altLang="en-US"/>
          </a:p>
          <a:p>
            <a:r>
              <a:rPr lang="zh-CN" altLang="en-US"/>
              <a:t>D.64％ </a:t>
            </a:r>
            <a:endParaRPr lang="zh-CN" altLang="en-US"/>
          </a:p>
          <a:p>
            <a:r>
              <a:rPr lang="zh-CN" altLang="en-US"/>
              <a:t>E.30％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每分肺通气量和每分肺泡通气量之差为:</a:t>
            </a:r>
            <a:endParaRPr lang="zh-CN" altLang="en-US"/>
          </a:p>
          <a:p>
            <a:r>
              <a:rPr lang="zh-CN" altLang="en-US"/>
              <a:t>A.肺活量×呼吸频率 </a:t>
            </a:r>
            <a:endParaRPr lang="zh-CN" altLang="en-US"/>
          </a:p>
          <a:p>
            <a:r>
              <a:rPr lang="zh-CN" altLang="en-US"/>
              <a:t>B.潮气量×呼吸频率 </a:t>
            </a:r>
            <a:endParaRPr lang="zh-CN" altLang="en-US"/>
          </a:p>
          <a:p>
            <a:r>
              <a:rPr lang="zh-CN" altLang="en-US"/>
              <a:t>C.余气量×呼吸频率 </a:t>
            </a:r>
            <a:endParaRPr lang="zh-CN" altLang="en-US"/>
          </a:p>
          <a:p>
            <a:r>
              <a:rPr lang="zh-CN" altLang="en-US"/>
              <a:t>D.功能余气量×呼吸频率 </a:t>
            </a:r>
            <a:endParaRPr lang="zh-CN" altLang="en-US"/>
          </a:p>
          <a:p>
            <a:r>
              <a:rPr lang="zh-CN" altLang="en-US"/>
              <a:t>E.无效腔气量×呼吸频率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11424" y="306104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 smtClean="0">
                <a:latin typeface="+mn-ea"/>
                <a:ea typeface="+mn-ea"/>
              </a:rPr>
              <a:t>第二节    气体交换</a:t>
            </a:r>
            <a:endParaRPr lang="zh-CN" altLang="en-US" sz="4400" dirty="0">
              <a:latin typeface="+mn-ea"/>
              <a:ea typeface="+mn-ea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462177" y="1187367"/>
            <a:ext cx="1036915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一、气体交换的原理</a:t>
            </a: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二、气体交换过程</a:t>
            </a: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三、影响气体交换的因素</a:t>
            </a: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副标题 2"/>
          <p:cNvSpPr txBox="1"/>
          <p:nvPr/>
        </p:nvSpPr>
        <p:spPr>
          <a:xfrm>
            <a:off x="623392" y="1516096"/>
            <a:ext cx="11233248" cy="35283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altLang="zh-CN" sz="2800" b="1" dirty="0" smtClean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+mn-ea"/>
                <a:cs typeface="Times New Roman" panose="02020603050405020304" pitchFamily="18" charset="0"/>
              </a:rPr>
              <a:t>气体的扩散</a:t>
            </a:r>
            <a:endParaRPr lang="en-US" altLang="zh-CN" sz="2800" b="1" dirty="0" smtClean="0">
              <a:latin typeface="+mn-ea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2800" b="1" dirty="0" smtClean="0">
                <a:latin typeface="+mn-ea"/>
              </a:rPr>
              <a:t>肺泡、组织与血液之间气体交换是通过扩散进行的；</a:t>
            </a:r>
            <a:endParaRPr lang="en-US" altLang="zh-CN" sz="2800" b="1" dirty="0" smtClean="0">
              <a:latin typeface="+mn-ea"/>
            </a:endParaRPr>
          </a:p>
          <a:p>
            <a:pPr marL="514350" indent="-514350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2800" b="1" dirty="0" smtClean="0">
                <a:latin typeface="+mn-ea"/>
              </a:rPr>
              <a:t>在海平面，空气的压力为</a:t>
            </a:r>
            <a:r>
              <a:rPr lang="en-US" altLang="zh-CN" sz="2800" b="1" dirty="0" smtClean="0">
                <a:latin typeface="+mn-ea"/>
              </a:rPr>
              <a:t>760 mm Hg</a:t>
            </a:r>
            <a:r>
              <a:rPr lang="zh-CN" altLang="en-US" sz="2800" b="1" dirty="0" smtClean="0">
                <a:latin typeface="+mn-ea"/>
              </a:rPr>
              <a:t>，由</a:t>
            </a:r>
            <a:r>
              <a:rPr lang="en-US" altLang="zh-CN" sz="2800" b="1" dirty="0" smtClean="0">
                <a:latin typeface="+mn-ea"/>
              </a:rPr>
              <a:t>O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zh-CN" altLang="en-US" sz="2800" b="1" dirty="0" smtClean="0">
                <a:latin typeface="+mn-ea"/>
              </a:rPr>
              <a:t>构成的压力为</a:t>
            </a:r>
            <a:r>
              <a:rPr lang="en-US" altLang="zh-CN" sz="2800" b="1" dirty="0" smtClean="0">
                <a:latin typeface="+mn-ea"/>
              </a:rPr>
              <a:t>158.4 mmHg</a:t>
            </a:r>
            <a:r>
              <a:rPr lang="zh-CN" altLang="en-US" sz="2800" b="1" dirty="0" smtClean="0">
                <a:latin typeface="+mn-ea"/>
              </a:rPr>
              <a:t>（</a:t>
            </a:r>
            <a:r>
              <a:rPr lang="en-US" altLang="zh-CN" sz="2800" b="1" dirty="0" smtClean="0">
                <a:latin typeface="+mn-ea"/>
              </a:rPr>
              <a:t>760 mm Hg </a:t>
            </a:r>
            <a:r>
              <a:rPr lang="en-US" altLang="zh-CN" sz="2800" b="1" dirty="0" smtClean="0">
                <a:latin typeface="+mn-ea"/>
                <a:sym typeface="Symbol" panose="05050102010706020507" pitchFamily="18" charset="2"/>
              </a:rPr>
              <a:t></a:t>
            </a:r>
            <a:r>
              <a:rPr lang="en-US" altLang="zh-CN" sz="2800" b="1" dirty="0" smtClean="0">
                <a:latin typeface="+mn-ea"/>
              </a:rPr>
              <a:t> 20.84%</a:t>
            </a:r>
            <a:r>
              <a:rPr lang="zh-CN" altLang="en-US" sz="2800" b="1" dirty="0" smtClean="0">
                <a:latin typeface="+mn-ea"/>
              </a:rPr>
              <a:t>），简称</a:t>
            </a:r>
            <a:r>
              <a:rPr lang="en-US" altLang="zh-CN" sz="2800" b="1" dirty="0" smtClean="0">
                <a:latin typeface="+mn-ea"/>
              </a:rPr>
              <a:t>O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分压</a:t>
            </a:r>
            <a:r>
              <a:rPr lang="zh-CN" altLang="en-US" sz="2800" b="1" dirty="0" smtClean="0">
                <a:latin typeface="+mn-ea"/>
              </a:rPr>
              <a:t>； </a:t>
            </a:r>
            <a:endParaRPr lang="en-US" altLang="zh-CN" sz="2800" b="1" dirty="0" smtClean="0">
              <a:latin typeface="+mn-ea"/>
            </a:endParaRPr>
          </a:p>
          <a:p>
            <a:pPr marL="514350" indent="-514350">
              <a:lnSpc>
                <a:spcPct val="170000"/>
              </a:lnSpc>
              <a:buFont typeface="+mj-ea"/>
              <a:buAutoNum type="circleNumDbPlain"/>
            </a:pPr>
            <a:r>
              <a:rPr lang="zh-CN" altLang="en-US" sz="2800" b="1" dirty="0" smtClean="0">
                <a:latin typeface="+mn-ea"/>
              </a:rPr>
              <a:t>肺泡气中，</a:t>
            </a:r>
            <a:r>
              <a:rPr lang="en-US" altLang="zh-CN" sz="2800" b="1" dirty="0" smtClean="0">
                <a:latin typeface="+mn-ea"/>
              </a:rPr>
              <a:t> O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zh-CN" altLang="en-US" sz="2800" b="1" dirty="0" smtClean="0">
                <a:latin typeface="+mn-ea"/>
              </a:rPr>
              <a:t>分压低于空气的</a:t>
            </a:r>
            <a:r>
              <a:rPr lang="en-US" altLang="zh-CN" sz="2800" b="1" dirty="0" smtClean="0">
                <a:latin typeface="+mn-ea"/>
              </a:rPr>
              <a:t>O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zh-CN" altLang="en-US" sz="2800" b="1" dirty="0" smtClean="0">
                <a:latin typeface="+mn-ea"/>
              </a:rPr>
              <a:t>分压，</a:t>
            </a:r>
            <a:endParaRPr lang="en-US" altLang="zh-CN" sz="2800" b="1" dirty="0" smtClean="0">
              <a:latin typeface="+mn-e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800" b="1" dirty="0" smtClean="0">
                <a:latin typeface="+mn-ea"/>
              </a:rPr>
              <a:t>                           CO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zh-CN" altLang="en-US" sz="2800" b="1" dirty="0" smtClean="0">
                <a:latin typeface="+mn-ea"/>
              </a:rPr>
              <a:t>分压则远大于空气的</a:t>
            </a:r>
            <a:r>
              <a:rPr lang="en-US" altLang="zh-CN" sz="2800" b="1" dirty="0" smtClean="0">
                <a:latin typeface="+mn-ea"/>
              </a:rPr>
              <a:t>CO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zh-CN" altLang="en-US" sz="2800" b="1" dirty="0" smtClean="0">
                <a:latin typeface="+mn-ea"/>
              </a:rPr>
              <a:t>分压。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zh-CN" sz="2800" b="1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altLang="zh-CN" sz="2800" b="1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910415" y="527198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3600" dirty="0" smtClean="0">
                <a:latin typeface="+mn-ea"/>
                <a:ea typeface="+mn-ea"/>
                <a:cs typeface="Times New Roman" panose="02020603050405020304" pitchFamily="18" charset="0"/>
              </a:rPr>
              <a:t>一</a:t>
            </a:r>
            <a:r>
              <a:rPr lang="en-US" altLang="zh-CN" sz="3600" dirty="0" smtClean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3600" dirty="0" smtClean="0">
                <a:latin typeface="+mn-ea"/>
                <a:ea typeface="+mn-ea"/>
                <a:cs typeface="Times New Roman" panose="02020603050405020304" pitchFamily="18" charset="0"/>
              </a:rPr>
              <a:t>气体交换的原理</a:t>
            </a:r>
            <a:endParaRPr lang="zh-CN" altLang="en-US" sz="36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31789" y="1294411"/>
            <a:ext cx="11377083" cy="500635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ea"/>
              </a:rPr>
              <a:t>1</a:t>
            </a:r>
            <a:r>
              <a:rPr lang="zh-CN" altLang="en-US" sz="2800" b="1" dirty="0" smtClean="0">
                <a:latin typeface="+mn-ea"/>
              </a:rPr>
              <a:t>.气体的分压差（</a:t>
            </a:r>
            <a:r>
              <a:rPr lang="zh-CN" altLang="en-US" sz="2800" b="1" dirty="0" smtClean="0">
                <a:latin typeface="+mn-ea"/>
                <a:sym typeface="Symbol" panose="05050102010706020507" pitchFamily="18" charset="2"/>
              </a:rPr>
              <a:t></a:t>
            </a:r>
            <a:r>
              <a:rPr lang="en-US" altLang="zh-CN" sz="2800" b="1" dirty="0" smtClean="0">
                <a:latin typeface="+mn-ea"/>
              </a:rPr>
              <a:t>P</a:t>
            </a:r>
            <a:r>
              <a:rPr lang="zh-CN" altLang="en-US" sz="2800" b="1" dirty="0" smtClean="0">
                <a:latin typeface="+mn-ea"/>
              </a:rPr>
              <a:t>）</a:t>
            </a:r>
            <a:endParaRPr lang="zh-CN" altLang="en-US" sz="2800" b="1" dirty="0" smtClean="0">
              <a:latin typeface="+mn-ea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ea"/>
              </a:rPr>
              <a:t>2.</a:t>
            </a:r>
            <a:r>
              <a:rPr lang="zh-CN" altLang="en-US" sz="2800" b="1" dirty="0" smtClean="0">
                <a:latin typeface="+mn-ea"/>
              </a:rPr>
              <a:t>气体分子量（</a:t>
            </a:r>
            <a:r>
              <a:rPr lang="en-US" altLang="zh-CN" sz="2800" b="1" dirty="0" smtClean="0">
                <a:latin typeface="+mn-ea"/>
              </a:rPr>
              <a:t>MW</a:t>
            </a:r>
            <a:r>
              <a:rPr lang="zh-CN" altLang="en-US" sz="2800" b="1" dirty="0" smtClean="0">
                <a:latin typeface="+mn-ea"/>
              </a:rPr>
              <a:t>）和物理溶解度（</a:t>
            </a:r>
            <a:r>
              <a:rPr lang="en-US" altLang="zh-CN" sz="2800" b="1" dirty="0" smtClean="0">
                <a:latin typeface="+mn-ea"/>
              </a:rPr>
              <a:t>S</a:t>
            </a:r>
            <a:r>
              <a:rPr lang="zh-CN" altLang="en-US" sz="2800" b="1" dirty="0" smtClean="0">
                <a:latin typeface="+mn-ea"/>
              </a:rPr>
              <a:t>）</a:t>
            </a:r>
            <a:endParaRPr lang="zh-CN" altLang="en-US" sz="2800" b="1" dirty="0" smtClean="0">
              <a:latin typeface="+mn-ea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ea"/>
              </a:rPr>
              <a:t>3</a:t>
            </a:r>
            <a:r>
              <a:rPr lang="zh-CN" altLang="en-US" sz="2800" b="1" dirty="0" smtClean="0">
                <a:latin typeface="+mn-ea"/>
              </a:rPr>
              <a:t>.扩散面积（</a:t>
            </a:r>
            <a:r>
              <a:rPr lang="en-US" altLang="zh-CN" sz="2800" b="1" dirty="0" smtClean="0">
                <a:latin typeface="+mn-ea"/>
              </a:rPr>
              <a:t>A</a:t>
            </a:r>
            <a:r>
              <a:rPr lang="zh-CN" altLang="en-US" sz="2800" b="1" dirty="0" smtClean="0">
                <a:latin typeface="+mn-ea"/>
              </a:rPr>
              <a:t>）和距离（</a:t>
            </a:r>
            <a:r>
              <a:rPr lang="en-US" altLang="zh-CN" sz="2800" b="1" dirty="0" smtClean="0">
                <a:latin typeface="+mn-ea"/>
              </a:rPr>
              <a:t>d</a:t>
            </a:r>
            <a:r>
              <a:rPr lang="zh-CN" altLang="en-US" sz="2800" b="1" dirty="0" smtClean="0">
                <a:latin typeface="+mn-ea"/>
              </a:rPr>
              <a:t>）</a:t>
            </a:r>
            <a:endParaRPr lang="zh-CN" altLang="en-US" sz="2800" b="1" dirty="0" smtClean="0">
              <a:latin typeface="+mn-ea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+mn-ea"/>
              </a:rPr>
              <a:t>4</a:t>
            </a:r>
            <a:r>
              <a:rPr lang="zh-CN" altLang="en-US" sz="2800" b="1" dirty="0" smtClean="0">
                <a:latin typeface="+mn-ea"/>
              </a:rPr>
              <a:t>.温度(</a:t>
            </a:r>
            <a:r>
              <a:rPr lang="en-US" altLang="zh-CN" sz="2800" b="1" dirty="0" smtClean="0">
                <a:latin typeface="+mn-ea"/>
              </a:rPr>
              <a:t>T)</a:t>
            </a:r>
            <a:endParaRPr lang="en-US" altLang="zh-CN" sz="2800" b="1" dirty="0" smtClean="0">
              <a:latin typeface="+mn-ea"/>
            </a:endParaRPr>
          </a:p>
          <a:p>
            <a:pPr lvl="2" eaLnBrk="1" hangingPunct="1">
              <a:lnSpc>
                <a:spcPct val="50000"/>
              </a:lnSpc>
              <a:buFontTx/>
              <a:buNone/>
            </a:pPr>
            <a:r>
              <a:rPr lang="zh-CN" altLang="en-US" b="1" dirty="0" smtClean="0">
                <a:latin typeface="+mn-ea"/>
              </a:rPr>
              <a:t>                                  </a:t>
            </a:r>
            <a:endParaRPr lang="en-US" altLang="zh-CN" b="1" dirty="0" smtClean="0">
              <a:latin typeface="+mn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17343" y="4502851"/>
            <a:ext cx="7581900" cy="189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1019752" y="219825"/>
            <a:ext cx="8896145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>
              <a:lnSpc>
                <a:spcPct val="150000"/>
              </a:lnSpc>
              <a:spcBef>
                <a:spcPts val="1000"/>
              </a:spcBef>
            </a:pPr>
            <a:r>
              <a:rPr lang="zh-CN" altLang="en-US" sz="3200" b="1" dirty="0">
                <a:latin typeface="+mn-ea"/>
              </a:rPr>
              <a:t>影响气体分子在液体和液</a:t>
            </a:r>
            <a:r>
              <a:rPr lang="en-US" altLang="zh-CN" sz="3200" b="1" dirty="0">
                <a:latin typeface="+mn-ea"/>
              </a:rPr>
              <a:t>-</a:t>
            </a:r>
            <a:r>
              <a:rPr lang="zh-CN" altLang="en-US" sz="3200" b="1" dirty="0">
                <a:latin typeface="+mn-ea"/>
              </a:rPr>
              <a:t>气之间扩散的</a:t>
            </a:r>
            <a:r>
              <a:rPr lang="zh-CN" altLang="en-US" sz="3200" b="1" dirty="0" smtClean="0">
                <a:latin typeface="+mn-ea"/>
              </a:rPr>
              <a:t>因素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59396" name="Picture 4" descr="200482917930996"/>
          <p:cNvPicPr>
            <a:picLocks noChangeAspect="1" noChangeArrowheads="1"/>
          </p:cNvPicPr>
          <p:nvPr/>
        </p:nvPicPr>
        <p:blipFill>
          <a:blip r:embed="rId1" cstate="print"/>
          <a:srcRect r="28825"/>
          <a:stretch>
            <a:fillRect/>
          </a:stretch>
        </p:blipFill>
        <p:spPr bwMode="auto">
          <a:xfrm>
            <a:off x="325169" y="1354096"/>
            <a:ext cx="11752035" cy="527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068778" y="415334"/>
            <a:ext cx="502722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+mn-ea"/>
                <a:cs typeface="Times New Roman" panose="02020603050405020304" pitchFamily="18" charset="0"/>
              </a:rPr>
              <a:t>二、气体交换的过程</a:t>
            </a:r>
            <a:endParaRPr lang="zh-CN" altLang="en-US" sz="3600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1764" y="1714487"/>
            <a:ext cx="27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肺换气过程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67269" y="6164766"/>
            <a:ext cx="276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组织换气过程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820221" y="1227137"/>
            <a:ext cx="7421539" cy="580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en-US" altLang="zh-CN" b="1" dirty="0">
                <a:latin typeface="+mn-ea"/>
              </a:rPr>
              <a:t>     </a:t>
            </a:r>
            <a:r>
              <a:rPr lang="zh-CN" altLang="en-US" sz="3200" b="1" dirty="0">
                <a:latin typeface="+mn-ea"/>
              </a:rPr>
              <a:t>膈肌收缩         肋间外肌收缩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   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膈肌下降        肋骨、胸骨上提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胸廓上下径    前后径、左右径增大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胸腔扩大                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       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肺扩张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肺内压暂时下降（＜大气压）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     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      空气进入肺泡（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吸气</a:t>
            </a:r>
            <a:r>
              <a:rPr lang="zh-CN" altLang="en-US" sz="3200" b="1" dirty="0">
                <a:latin typeface="+mn-ea"/>
              </a:rPr>
              <a:t>）</a:t>
            </a:r>
            <a:endParaRPr lang="zh-CN" altLang="en-US" b="1" dirty="0">
              <a:latin typeface="+mn-ea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0" y="3290888"/>
            <a:ext cx="321943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>
                <a:latin typeface="+mn-ea"/>
              </a:rPr>
              <a:t>(1</a:t>
            </a:r>
            <a:r>
              <a:rPr lang="en-US" altLang="zh-CN" sz="3200" b="1" smtClean="0">
                <a:latin typeface="+mn-ea"/>
              </a:rPr>
              <a:t>)</a:t>
            </a:r>
            <a:r>
              <a:rPr lang="zh-CN" altLang="en-US" sz="3200" b="1" smtClean="0">
                <a:latin typeface="+mn-ea"/>
              </a:rPr>
              <a:t>平静吸气</a:t>
            </a:r>
            <a:endParaRPr lang="zh-CN" altLang="en-US" sz="2800">
              <a:latin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latin typeface="+mn-ea"/>
              </a:rPr>
              <a:t>      </a:t>
            </a:r>
            <a:r>
              <a:rPr lang="en-US" altLang="zh-CN" sz="2800" b="1" smtClean="0">
                <a:latin typeface="+mn-ea"/>
              </a:rPr>
              <a:t> </a:t>
            </a:r>
            <a:endParaRPr lang="en-US" altLang="zh-CN" sz="2800" b="1">
              <a:latin typeface="+mn-ea"/>
            </a:endParaRP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4358685" y="3240635"/>
            <a:ext cx="577231" cy="4397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4706093" y="5027554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4706093" y="4247831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23549" y="2436019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3941774" y="1529281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6938294" y="1529281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6936877" y="2419350"/>
            <a:ext cx="0" cy="4143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 flipH="1">
            <a:off x="5183736" y="3278736"/>
            <a:ext cx="824615" cy="363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4706093" y="5767388"/>
            <a:ext cx="0" cy="3714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36478" y="1068779"/>
          <a:ext cx="3855522" cy="578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演示文稿" r:id="rId1" imgW="4029075" imgH="3020695" progId="">
                  <p:embed/>
                </p:oleObj>
              </mc:Choice>
              <mc:Fallback>
                <p:oleObj name="演示文稿" r:id="rId1" imgW="4029075" imgH="3020695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36478" y="1068779"/>
                        <a:ext cx="3855522" cy="57892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15413" y="368135"/>
            <a:ext cx="10363200" cy="70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三、影响气体交换的因素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285958" y="1118252"/>
            <a:ext cx="11233248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（一）影响肺换气的因素</a:t>
            </a:r>
            <a:endParaRPr lang="en-US" altLang="zh-CN" sz="3200" b="1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2956" y="3347576"/>
            <a:ext cx="6969122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呼吸膜的厚度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肺泡内气体与肺泡壁毛细血管之间共有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层结构</a:t>
            </a:r>
            <a:r>
              <a:rPr lang="en-US" altLang="zh-CN" sz="2800" b="1" dirty="0">
                <a:latin typeface="+mn-ea"/>
              </a:rPr>
              <a:t>(&lt;1</a:t>
            </a:r>
            <a:r>
              <a:rPr lang="en-US" altLang="zh-CN" sz="2800" b="1" dirty="0">
                <a:latin typeface="+mn-ea"/>
                <a:sym typeface="Symbol" panose="05050102010706020507" pitchFamily="18" charset="2"/>
              </a:rPr>
              <a:t></a:t>
            </a:r>
            <a:r>
              <a:rPr lang="en-US" altLang="zh-CN" sz="2800" b="1" dirty="0">
                <a:latin typeface="+mn-ea"/>
              </a:rPr>
              <a:t> m)</a:t>
            </a:r>
            <a:r>
              <a:rPr lang="zh-CN" altLang="en-US" sz="2800" b="1" dirty="0">
                <a:latin typeface="+mn-ea"/>
              </a:rPr>
              <a:t>，构成呼吸膜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830" y="5804862"/>
            <a:ext cx="797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</a:rPr>
              <a:t>呼吸膜厚度增加一倍，气体扩散速率即降低一倍。 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88" y="1923426"/>
            <a:ext cx="7301954" cy="11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77670" y="2101754"/>
            <a:ext cx="55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12427" y="345329"/>
            <a:ext cx="10850563" cy="48363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sz="3500" dirty="0" smtClean="0">
                <a:latin typeface="+mn-ea"/>
              </a:rPr>
              <a:t>2.</a:t>
            </a:r>
            <a:r>
              <a:rPr lang="zh-CN" altLang="en-US" sz="3500" b="1" dirty="0" smtClean="0">
                <a:latin typeface="+mn-ea"/>
              </a:rPr>
              <a:t>呼吸膜的面积：正常</a:t>
            </a:r>
            <a:r>
              <a:rPr lang="zh-CN" altLang="en-US" sz="3500" b="1" dirty="0">
                <a:latin typeface="+mn-ea"/>
              </a:rPr>
              <a:t>成年人呼吸膜总面积达</a:t>
            </a:r>
            <a:r>
              <a:rPr lang="en-US" altLang="zh-CN" sz="3500" b="1" dirty="0">
                <a:latin typeface="+mn-ea"/>
              </a:rPr>
              <a:t>70 m</a:t>
            </a:r>
            <a:r>
              <a:rPr lang="en-US" altLang="zh-CN" sz="3500" b="1" baseline="30000" dirty="0">
                <a:latin typeface="+mn-ea"/>
              </a:rPr>
              <a:t>2</a:t>
            </a:r>
            <a:r>
              <a:rPr lang="zh-CN" altLang="en-US" sz="3500" b="1" dirty="0" smtClean="0">
                <a:latin typeface="+mn-ea"/>
              </a:rPr>
              <a:t>。</a:t>
            </a:r>
            <a:endParaRPr lang="en-US" altLang="zh-CN" sz="3500" b="1" dirty="0" smtClean="0">
              <a:latin typeface="+mn-ea"/>
            </a:endParaRPr>
          </a:p>
          <a:p>
            <a:pPr>
              <a:buNone/>
            </a:pPr>
            <a:endParaRPr lang="zh-CN" altLang="en-US" sz="3500" b="1" dirty="0" smtClean="0">
              <a:latin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 smtClean="0">
                <a:latin typeface="+mn-ea"/>
              </a:rPr>
              <a:t>安静状态时仅有</a:t>
            </a:r>
            <a:r>
              <a:rPr lang="en-US" altLang="zh-CN" sz="3500" b="1" dirty="0" smtClean="0">
                <a:latin typeface="+mn-ea"/>
              </a:rPr>
              <a:t>40 m</a:t>
            </a:r>
            <a:r>
              <a:rPr lang="en-US" altLang="zh-CN" sz="3500" b="1" baseline="30000" dirty="0" smtClean="0">
                <a:latin typeface="+mn-ea"/>
              </a:rPr>
              <a:t>2</a:t>
            </a:r>
            <a:r>
              <a:rPr lang="zh-CN" altLang="en-US" sz="3500" b="1" dirty="0" smtClean="0">
                <a:latin typeface="+mn-ea"/>
              </a:rPr>
              <a:t>参与气体交换</a:t>
            </a:r>
            <a:r>
              <a:rPr lang="zh-CN" altLang="en-US" sz="3500" b="1" dirty="0">
                <a:latin typeface="+mn-ea"/>
              </a:rPr>
              <a:t>，很大的储备面积。</a:t>
            </a:r>
            <a:endParaRPr lang="zh-CN" altLang="en-US" sz="3500" b="1" dirty="0">
              <a:latin typeface="+mn-ea"/>
            </a:endParaRPr>
          </a:p>
          <a:p>
            <a:pPr marL="514350" indent="-514350" eaLnBrk="1" hangingPunct="1">
              <a:buFont typeface="+mj-ea"/>
              <a:buAutoNum type="circleNumDbPlain" startAt="2"/>
            </a:pPr>
            <a:r>
              <a:rPr lang="zh-CN" altLang="en-US" sz="3500" b="1" dirty="0" smtClean="0">
                <a:latin typeface="+mn-ea"/>
              </a:rPr>
              <a:t>运动，毛细血管开放数量、程度增加，面积</a:t>
            </a:r>
            <a:endParaRPr lang="zh-CN" altLang="en-US" sz="3500" b="1" dirty="0" smtClean="0">
              <a:latin typeface="+mn-ea"/>
            </a:endParaRPr>
          </a:p>
          <a:p>
            <a:pPr marL="514350" indent="-514350" eaLnBrk="1" hangingPunct="1">
              <a:buFont typeface="+mj-ea"/>
              <a:buAutoNum type="circleNumDbPlain" startAt="3"/>
            </a:pPr>
            <a:r>
              <a:rPr lang="zh-CN" altLang="en-US" sz="3500" b="1" dirty="0" smtClean="0">
                <a:latin typeface="+mn-ea"/>
              </a:rPr>
              <a:t>肺不张、肺气肿、肺叶切除等情况下呼吸膜面积减少。</a:t>
            </a:r>
            <a:endParaRPr lang="zh-CN" altLang="en-US" sz="3500" b="1" dirty="0" smtClean="0">
              <a:latin typeface="+mn-ea"/>
            </a:endParaRPr>
          </a:p>
          <a:p>
            <a:pPr eaLnBrk="1" hangingPunct="1"/>
            <a:endParaRPr lang="zh-CN" altLang="en-US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209" y="1075429"/>
            <a:ext cx="11049077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3200" b="1" dirty="0" smtClean="0">
                <a:latin typeface="+mn-ea"/>
              </a:rPr>
              <a:t>是指每分种肺泡通气量（</a:t>
            </a:r>
            <a:r>
              <a:rPr lang="en-US" altLang="zh-CN" sz="3200" b="1" dirty="0" smtClean="0">
                <a:latin typeface="+mn-ea"/>
              </a:rPr>
              <a:t>VA</a:t>
            </a:r>
            <a:r>
              <a:rPr lang="zh-CN" altLang="en-US" sz="3200" b="1" dirty="0" smtClean="0">
                <a:latin typeface="+mn-ea"/>
              </a:rPr>
              <a:t>）和每分肺血流 量（</a:t>
            </a:r>
            <a:r>
              <a:rPr lang="en-US" altLang="zh-CN" sz="3200" b="1" dirty="0" smtClean="0">
                <a:latin typeface="+mn-ea"/>
              </a:rPr>
              <a:t>Q</a:t>
            </a:r>
            <a:r>
              <a:rPr lang="zh-CN" altLang="en-US" sz="3200" b="1" dirty="0" smtClean="0">
                <a:latin typeface="+mn-ea"/>
              </a:rPr>
              <a:t>）之间的比值，简写为</a:t>
            </a:r>
            <a:r>
              <a:rPr lang="en-US" altLang="zh-CN" sz="3200" b="1" dirty="0" smtClean="0">
                <a:latin typeface="+mn-ea"/>
              </a:rPr>
              <a:t>VA/Q</a:t>
            </a:r>
            <a:r>
              <a:rPr lang="zh-CN" altLang="en-US" sz="3200" b="1" dirty="0" smtClean="0">
                <a:latin typeface="+mn-ea"/>
              </a:rPr>
              <a:t>。</a:t>
            </a:r>
            <a:endParaRPr lang="zh-CN" altLang="en-US" sz="3200" b="1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32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3200" dirty="0" smtClean="0">
              <a:latin typeface="+mn-ea"/>
            </a:endParaRPr>
          </a:p>
          <a:p>
            <a:endParaRPr lang="zh-CN" altLang="en-US" sz="3200" dirty="0" smtClean="0"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31154" y="3071810"/>
            <a:ext cx="2952771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标题 1"/>
          <p:cNvSpPr txBox="1"/>
          <p:nvPr/>
        </p:nvSpPr>
        <p:spPr>
          <a:xfrm>
            <a:off x="381208" y="2789937"/>
            <a:ext cx="11541617" cy="1571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50000"/>
              </a:lnSpc>
              <a:spcBef>
                <a:spcPts val="1000"/>
              </a:spcBef>
            </a:pPr>
            <a:r>
              <a:rPr lang="zh-CN" altLang="en-US" sz="3200" dirty="0">
                <a:latin typeface="+mn-ea"/>
                <a:ea typeface="+mn-ea"/>
                <a:cs typeface="+mn-cs"/>
              </a:rPr>
              <a:t>正常成年人安静时约为</a:t>
            </a:r>
            <a:r>
              <a:rPr lang="en-US" altLang="zh-CN" sz="3200" dirty="0" smtClean="0">
                <a:latin typeface="+mn-ea"/>
                <a:ea typeface="+mn-ea"/>
                <a:cs typeface="+mn-cs"/>
              </a:rPr>
              <a:t>0.84</a:t>
            </a:r>
            <a:r>
              <a:rPr lang="zh-CN" altLang="en-US" sz="3200" dirty="0" smtClean="0">
                <a:latin typeface="+mn-ea"/>
                <a:ea typeface="+mn-ea"/>
                <a:cs typeface="+mn-cs"/>
              </a:rPr>
              <a:t>（</a:t>
            </a:r>
            <a:r>
              <a:rPr lang="zh-CN" altLang="en-US" sz="2400" dirty="0">
                <a:latin typeface="+mn-ea"/>
                <a:ea typeface="+mn-ea"/>
                <a:cs typeface="+mn-cs"/>
              </a:rPr>
              <a:t>肺泡通气量</a:t>
            </a:r>
            <a:r>
              <a:rPr lang="en-US" altLang="zh-CN" sz="2400" dirty="0">
                <a:latin typeface="+mn-ea"/>
                <a:ea typeface="+mn-ea"/>
                <a:cs typeface="+mn-cs"/>
              </a:rPr>
              <a:t>4200 mL / </a:t>
            </a:r>
            <a:r>
              <a:rPr lang="zh-CN" altLang="en-US" sz="2400" dirty="0">
                <a:latin typeface="+mn-ea"/>
                <a:ea typeface="+mn-ea"/>
                <a:cs typeface="+mn-cs"/>
              </a:rPr>
              <a:t>肺血流量</a:t>
            </a:r>
            <a:r>
              <a:rPr lang="en-US" altLang="zh-CN" sz="2400" dirty="0">
                <a:latin typeface="+mn-ea"/>
                <a:ea typeface="+mn-ea"/>
                <a:cs typeface="+mn-cs"/>
              </a:rPr>
              <a:t>5000 mL</a:t>
            </a:r>
            <a:r>
              <a:rPr lang="zh-CN" altLang="en-US" sz="3200" dirty="0">
                <a:latin typeface="+mn-ea"/>
                <a:ea typeface="+mn-ea"/>
                <a:cs typeface="+mn-cs"/>
              </a:rPr>
              <a:t>）</a:t>
            </a:r>
            <a:br>
              <a:rPr lang="zh-CN" altLang="en-US" sz="3200" dirty="0">
                <a:latin typeface="+mn-ea"/>
                <a:ea typeface="+mn-ea"/>
                <a:cs typeface="+mn-cs"/>
              </a:rPr>
            </a:br>
            <a:endParaRPr lang="zh-CN" altLang="en-US" sz="3200" dirty="0">
              <a:latin typeface="+mn-ea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5093" y="305938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b="1" dirty="0">
                <a:latin typeface="+mn-ea"/>
              </a:rPr>
              <a:t>3.</a:t>
            </a:r>
            <a:r>
              <a:rPr lang="zh-CN" altLang="en-US" sz="3600" b="1" dirty="0">
                <a:latin typeface="+mn-ea"/>
              </a:rPr>
              <a:t>通气</a:t>
            </a:r>
            <a:r>
              <a:rPr lang="en-US" altLang="zh-CN" sz="3600" b="1" dirty="0">
                <a:latin typeface="+mn-ea"/>
              </a:rPr>
              <a:t>/</a:t>
            </a:r>
            <a:r>
              <a:rPr lang="zh-CN" altLang="en-US" sz="3600" b="1" dirty="0">
                <a:latin typeface="+mn-ea"/>
              </a:rPr>
              <a:t>血流比值</a:t>
            </a:r>
            <a:endParaRPr lang="en-US" altLang="zh-CN" sz="3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76456" y="1092530"/>
            <a:ext cx="4615543" cy="576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7529" y="1000481"/>
            <a:ext cx="7165796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VA/Q &gt;0.84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+mn-ea"/>
              </a:rPr>
              <a:t>肺泡气</a:t>
            </a:r>
            <a:r>
              <a:rPr lang="en-US" altLang="zh-CN" sz="2400" b="1" dirty="0" smtClean="0">
                <a:latin typeface="+mn-ea"/>
              </a:rPr>
              <a:t>CO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及</a:t>
            </a:r>
            <a:r>
              <a:rPr lang="en-US" altLang="zh-CN" sz="2400" b="1" dirty="0" smtClean="0">
                <a:latin typeface="+mn-ea"/>
              </a:rPr>
              <a:t>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分压与湿润的空气相等，但由于没有血流，同样不能进行气体交换，相当于出现了无效腔。这种无效腔称为生理无效腔。</a:t>
            </a:r>
            <a:endParaRPr lang="zh-CN" altLang="en-US" sz="2400" b="1" dirty="0" smtClean="0">
              <a:latin typeface="+mn-ea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VA/Q &lt;0.84</a:t>
            </a:r>
            <a:r>
              <a:rPr lang="zh-CN" altLang="en-US" sz="2400" b="1" dirty="0" smtClean="0">
                <a:latin typeface="+mn-ea"/>
              </a:rPr>
              <a:t>   </a:t>
            </a:r>
            <a:endParaRPr lang="en-US" altLang="zh-CN" sz="24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400" b="1" dirty="0">
                <a:latin typeface="+mn-ea"/>
              </a:rPr>
              <a:t>肺泡气</a:t>
            </a:r>
            <a:r>
              <a:rPr lang="en-US" altLang="zh-CN" sz="2400" b="1" dirty="0">
                <a:latin typeface="+mn-ea"/>
              </a:rPr>
              <a:t>CO2</a:t>
            </a:r>
            <a:r>
              <a:rPr lang="zh-CN" altLang="en-US" sz="2400" b="1" dirty="0">
                <a:latin typeface="+mn-ea"/>
              </a:rPr>
              <a:t>及</a:t>
            </a:r>
            <a:r>
              <a:rPr lang="en-US" altLang="zh-CN" sz="2400" b="1" dirty="0">
                <a:latin typeface="+mn-ea"/>
              </a:rPr>
              <a:t>O2</a:t>
            </a:r>
            <a:r>
              <a:rPr lang="zh-CN" altLang="en-US" sz="2400" b="1" dirty="0">
                <a:latin typeface="+mn-ea"/>
              </a:rPr>
              <a:t>分压很快与静脉血的</a:t>
            </a:r>
            <a:r>
              <a:rPr lang="en-US" altLang="zh-CN" sz="2400" b="1" dirty="0">
                <a:latin typeface="+mn-ea"/>
              </a:rPr>
              <a:t>CO2</a:t>
            </a:r>
            <a:r>
              <a:rPr lang="zh-CN" altLang="en-US" sz="2400" b="1" dirty="0">
                <a:latin typeface="+mn-ea"/>
              </a:rPr>
              <a:t>及</a:t>
            </a:r>
            <a:r>
              <a:rPr lang="en-US" altLang="zh-CN" sz="2400" b="1" dirty="0" smtClean="0">
                <a:latin typeface="+mn-ea"/>
              </a:rPr>
              <a:t>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分</a:t>
            </a:r>
            <a:r>
              <a:rPr lang="zh-CN" altLang="en-US" sz="2400" b="1" dirty="0">
                <a:latin typeface="+mn-ea"/>
              </a:rPr>
              <a:t>压达到平衡，流经肺泡的静脉血相当于未进行气体交换就回到心脏，犹如发生了动－静脉短路。</a:t>
            </a:r>
            <a:endParaRPr lang="zh-CN" altLang="en-US" sz="2400" b="1" dirty="0">
              <a:latin typeface="+mn-ea"/>
            </a:endParaRPr>
          </a:p>
          <a:p>
            <a:endParaRPr lang="zh-CN" altLang="en-US" sz="2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latin typeface="+mn-ea"/>
                <a:ea typeface="+mn-ea"/>
              </a:rPr>
              <a:t>第三节   气体在血液中的运输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577792" y="1753945"/>
            <a:ext cx="1123324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．物理溶解：占</a:t>
            </a:r>
            <a:r>
              <a:rPr lang="en-US" altLang="zh-CN" dirty="0" smtClean="0">
                <a:latin typeface="+mn-ea"/>
              </a:rPr>
              <a:t>1.5%            </a:t>
            </a:r>
            <a:endParaRPr lang="en-US" altLang="zh-CN" dirty="0" smtClean="0"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．化学结合： （占</a:t>
            </a:r>
            <a:r>
              <a:rPr lang="en-US" altLang="zh-CN" dirty="0" smtClean="0">
                <a:latin typeface="+mn-ea"/>
              </a:rPr>
              <a:t>98.5%</a:t>
            </a:r>
            <a:r>
              <a:rPr lang="zh-CN" altLang="en-US" dirty="0" smtClean="0">
                <a:latin typeface="+mn-ea"/>
              </a:rPr>
              <a:t>）</a:t>
            </a:r>
            <a:endParaRPr lang="zh-CN" altLang="en-US" dirty="0" smtClean="0">
              <a:latin typeface="+mn-ea"/>
            </a:endParaRPr>
          </a:p>
          <a:p>
            <a:pPr>
              <a:lnSpc>
                <a:spcPct val="170000"/>
              </a:lnSpc>
            </a:pP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9" descr="8-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1044" y="3643314"/>
            <a:ext cx="12100956" cy="3214686"/>
          </a:xfrm>
          <a:prstGeom prst="rect">
            <a:avLst/>
          </a:prstGeom>
          <a:ln w="31750">
            <a:solidFill>
              <a:srgbClr val="CC0000"/>
            </a:solidFill>
          </a:ln>
        </p:spPr>
      </p:pic>
      <p:sp>
        <p:nvSpPr>
          <p:cNvPr id="9" name="标题 1"/>
          <p:cNvSpPr txBox="1"/>
          <p:nvPr/>
        </p:nvSpPr>
        <p:spPr>
          <a:xfrm>
            <a:off x="623392" y="1142985"/>
            <a:ext cx="10363200" cy="88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一、氧的运输形式</a:t>
            </a:r>
            <a:b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endParaRPr lang="zh-CN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血红蛋白－1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1289" y="2405210"/>
            <a:ext cx="9827116" cy="285752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36022" y="499363"/>
            <a:ext cx="10363200" cy="83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2800" dirty="0" smtClean="0">
                <a:latin typeface="+mn-ea"/>
                <a:ea typeface="+mn-ea"/>
                <a:cs typeface="Times New Roman" panose="02020603050405020304" pitchFamily="18" charset="0"/>
              </a:rPr>
              <a:t>（一）氧和血红蛋白的结合</a:t>
            </a:r>
            <a:br>
              <a:rPr lang="en-US" altLang="zh-CN" sz="14400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</a:br>
            <a:endParaRPr lang="zh-CN" altLang="en-US" sz="144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02582" y="1295188"/>
            <a:ext cx="11430080" cy="908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Hb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＝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1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个珠蛋白 ＋ 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4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个血红素（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Fe</a:t>
            </a:r>
            <a:r>
              <a:rPr kumimoji="0" lang="en-US" altLang="zh-CN" sz="3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2+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＋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4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j-cs"/>
              </a:rPr>
              <a:t>个吡咯基）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99" y="5552234"/>
            <a:ext cx="100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一分子</a:t>
            </a:r>
            <a:r>
              <a:rPr lang="en-US" altLang="zh-CN" sz="3200" b="1" dirty="0" err="1" smtClean="0">
                <a:latin typeface="+mn-ea"/>
              </a:rPr>
              <a:t>Hb</a:t>
            </a:r>
            <a:r>
              <a:rPr lang="zh-CN" altLang="en-US" sz="3200" b="1" dirty="0" smtClean="0">
                <a:latin typeface="+mn-ea"/>
              </a:rPr>
              <a:t>可结合</a:t>
            </a:r>
            <a:r>
              <a:rPr lang="en-US" altLang="zh-CN" sz="3200" b="1" dirty="0" smtClean="0">
                <a:latin typeface="+mn-ea"/>
              </a:rPr>
              <a:t>4</a:t>
            </a:r>
            <a:r>
              <a:rPr lang="zh-CN" altLang="en-US" sz="3200" b="1" dirty="0" smtClean="0">
                <a:latin typeface="+mn-ea"/>
              </a:rPr>
              <a:t>分子</a:t>
            </a:r>
            <a:r>
              <a:rPr lang="en-US" altLang="zh-CN" sz="3200" b="1" dirty="0" smtClean="0">
                <a:latin typeface="+mn-ea"/>
              </a:rPr>
              <a:t>O</a:t>
            </a:r>
            <a:r>
              <a:rPr lang="en-US" altLang="zh-CN" sz="3200" b="1" baseline="-25000" dirty="0" smtClean="0">
                <a:latin typeface="+mn-ea"/>
              </a:rPr>
              <a:t>2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副标题 2"/>
          <p:cNvSpPr txBox="1"/>
          <p:nvPr/>
        </p:nvSpPr>
        <p:spPr>
          <a:xfrm>
            <a:off x="777772" y="87109"/>
            <a:ext cx="11233248" cy="294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（二）血氧饱和度</a:t>
            </a:r>
            <a:endParaRPr lang="en-US" altLang="zh-CN" sz="3200" b="1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217" y="1327976"/>
            <a:ext cx="9048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血氧含量：每升血液中的实际含氧量。</a:t>
            </a:r>
            <a:endParaRPr lang="en-US" altLang="zh-CN" sz="3200" b="1" dirty="0" smtClean="0">
              <a:latin typeface="+mn-ea"/>
            </a:endParaRPr>
          </a:p>
          <a:p>
            <a:endParaRPr lang="en-US" altLang="zh-CN" sz="3200" b="1" dirty="0" smtClean="0">
              <a:latin typeface="+mn-ea"/>
            </a:endParaRPr>
          </a:p>
          <a:p>
            <a:r>
              <a:rPr lang="zh-CN" altLang="en-US" sz="3200" b="1" dirty="0" smtClean="0">
                <a:latin typeface="+mn-ea"/>
              </a:rPr>
              <a:t>血氧容量：</a:t>
            </a:r>
            <a:r>
              <a:rPr lang="en-US" altLang="zh-CN" sz="3200" b="1" dirty="0" smtClean="0">
                <a:latin typeface="+mn-ea"/>
              </a:rPr>
              <a:t>1L</a:t>
            </a:r>
            <a:r>
              <a:rPr lang="zh-CN" altLang="en-US" sz="3200" b="1" dirty="0" smtClean="0">
                <a:latin typeface="+mn-ea"/>
              </a:rPr>
              <a:t>血液中</a:t>
            </a:r>
            <a:r>
              <a:rPr lang="en-US" altLang="zh-CN" sz="3200" b="1" dirty="0" err="1" smtClean="0">
                <a:latin typeface="+mn-ea"/>
              </a:rPr>
              <a:t>Hb</a:t>
            </a:r>
            <a:r>
              <a:rPr lang="zh-CN" altLang="en-US" sz="3200" b="1" dirty="0" smtClean="0">
                <a:latin typeface="+mn-ea"/>
              </a:rPr>
              <a:t>所能结合的最大</a:t>
            </a:r>
            <a:r>
              <a:rPr lang="en-US" altLang="zh-CN" sz="3200" b="1" dirty="0" smtClean="0">
                <a:latin typeface="+mn-ea"/>
              </a:rPr>
              <a:t>O</a:t>
            </a:r>
            <a:r>
              <a:rPr lang="en-US" altLang="zh-CN" sz="3200" b="1" baseline="-25000" dirty="0" smtClean="0">
                <a:latin typeface="+mn-ea"/>
              </a:rPr>
              <a:t>2</a:t>
            </a:r>
            <a:r>
              <a:rPr lang="zh-CN" altLang="en-US" sz="3200" b="1" dirty="0" smtClean="0">
                <a:latin typeface="+mn-ea"/>
              </a:rPr>
              <a:t>量。</a:t>
            </a:r>
            <a:endParaRPr lang="en-US" altLang="zh-CN" sz="3200" b="1" dirty="0" smtClean="0">
              <a:latin typeface="+mn-ea"/>
            </a:endParaRPr>
          </a:p>
          <a:p>
            <a:endParaRPr lang="en-US" altLang="zh-CN" sz="3200" b="1" dirty="0" smtClean="0">
              <a:latin typeface="+mn-ea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血氧饱合度：血氧含量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血氧容量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*100%</a:t>
            </a:r>
            <a:r>
              <a:rPr lang="zh-CN" altLang="en-US" sz="3200" b="1" dirty="0" smtClean="0">
                <a:solidFill>
                  <a:srgbClr val="660066"/>
                </a:solidFill>
                <a:latin typeface="+mn-ea"/>
              </a:rPr>
              <a:t>。</a:t>
            </a:r>
            <a:endParaRPr lang="en-US" altLang="zh-CN" sz="3200" b="1" dirty="0" smtClean="0">
              <a:solidFill>
                <a:srgbClr val="660066"/>
              </a:solidFill>
              <a:latin typeface="+mn-ea"/>
            </a:endParaRPr>
          </a:p>
          <a:p>
            <a:endParaRPr lang="en-US" altLang="zh-CN" sz="3200" b="1" dirty="0" smtClean="0">
              <a:solidFill>
                <a:srgbClr val="660066"/>
              </a:solidFill>
              <a:latin typeface="+mn-ea"/>
            </a:endParaRPr>
          </a:p>
          <a:p>
            <a:r>
              <a:rPr lang="zh-CN" altLang="en-US" sz="3200" b="1" dirty="0" smtClean="0">
                <a:solidFill>
                  <a:srgbClr val="660066"/>
                </a:solidFill>
                <a:latin typeface="+mn-ea"/>
              </a:rPr>
              <a:t>血氧饱合度：动脉血</a:t>
            </a:r>
            <a:r>
              <a:rPr lang="en-US" altLang="zh-CN" sz="3200" b="1" dirty="0" smtClean="0">
                <a:solidFill>
                  <a:srgbClr val="660066"/>
                </a:solidFill>
                <a:latin typeface="+mn-ea"/>
              </a:rPr>
              <a:t>98%，</a:t>
            </a:r>
            <a:r>
              <a:rPr lang="zh-CN" altLang="en-US" sz="3200" b="1" dirty="0" smtClean="0">
                <a:solidFill>
                  <a:srgbClr val="660066"/>
                </a:solidFill>
                <a:latin typeface="+mn-ea"/>
              </a:rPr>
              <a:t>静脉血</a:t>
            </a:r>
            <a:r>
              <a:rPr lang="en-US" altLang="zh-CN" sz="3200" b="1" dirty="0" smtClean="0">
                <a:solidFill>
                  <a:srgbClr val="660066"/>
                </a:solidFill>
                <a:latin typeface="+mn-ea"/>
              </a:rPr>
              <a:t>75%</a:t>
            </a:r>
            <a:endParaRPr lang="zh-CN" altLang="en-US" sz="3200" b="1" dirty="0" smtClean="0">
              <a:latin typeface="+mn-ea"/>
            </a:endParaRPr>
          </a:p>
          <a:p>
            <a:endParaRPr lang="en-US" altLang="zh-CN" sz="3200" b="1" dirty="0" smtClean="0">
              <a:latin typeface="+mn-ea"/>
            </a:endParaRPr>
          </a:p>
          <a:p>
            <a:endParaRPr lang="en-US" altLang="zh-CN" sz="32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14709" y="957795"/>
            <a:ext cx="10363200" cy="571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（三）氧解离曲线及其影响因素</a:t>
            </a:r>
            <a:b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endParaRPr lang="zh-CN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623391" y="1710542"/>
            <a:ext cx="2519837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氧解离曲线是表示氧分压与血氧饱和度关系的曲线。</a:t>
            </a:r>
            <a:endParaRPr lang="en-US" altLang="zh-CN" sz="3200" b="1" dirty="0" smtClean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altLang="zh-CN" sz="3200" b="1" dirty="0" smtClean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3" descr="image00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976975" y="1441355"/>
            <a:ext cx="6340699" cy="4575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7674" y="1798917"/>
            <a:ext cx="2190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表示不同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P0</a:t>
            </a:r>
            <a:r>
              <a:rPr lang="en-US" altLang="zh-CN" sz="32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下，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O</a:t>
            </a:r>
            <a:r>
              <a:rPr lang="en-US" altLang="zh-CN" sz="32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与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</a:rPr>
              <a:t>Hb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分离和结合情况。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74" name="Group 98"/>
          <p:cNvGraphicFramePr>
            <a:graphicFrameLocks noGrp="1"/>
          </p:cNvGraphicFramePr>
          <p:nvPr>
            <p:ph/>
          </p:nvPr>
        </p:nvGraphicFramePr>
        <p:xfrm>
          <a:off x="345017" y="1251606"/>
          <a:ext cx="11582400" cy="5442586"/>
        </p:xfrm>
        <a:graphic>
          <a:graphicData uri="http://schemas.openxmlformats.org/drawingml/2006/table">
            <a:tbl>
              <a:tblPr/>
              <a:tblGrid>
                <a:gridCol w="2573867"/>
                <a:gridCol w="3088216"/>
                <a:gridCol w="5920317"/>
              </a:tblGrid>
              <a:tr h="180975">
                <a:tc>
                  <a:txBody>
                    <a:bodyPr/>
                    <a:lstStyle/>
                    <a:p>
                      <a:pPr marL="342900" marR="0" lvl="0" indent="-3416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 比较项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163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分段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1445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特  点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生理意义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714375" marR="0" lvl="0" indent="-71310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上段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14375" marR="0" lvl="0" indent="-713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=60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 mmHg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坡度小、平坦，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较大变化，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饱和度变化小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在相当大范围波动时，血液仍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结合足够氧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供机体需要。轻度摄氧不足时，不影响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运输，安全系数大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714375" marR="0" lvl="0" indent="-71310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中段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14375" marR="0" lvl="0" indent="-713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=40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60 mmHg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坡度大、陡直，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轻度变化，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饱和度很大变化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组织细胞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en-US" altLang="zh-CN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低，可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释放大量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供组织细胞利用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714375" marR="0" lvl="0" indent="-71310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下段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14375" marR="0" lvl="0" indent="-7131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=15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 mmHg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坡度较陡直，组织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张力降低，可增加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解离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组织液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压力↓时，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解离↑，保证血液及时将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更多的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释出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供组织需要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60" y="1286049"/>
            <a:ext cx="6191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</a:rPr>
              <a:t>影响氧解离曲线的因素：血液</a:t>
            </a:r>
            <a:r>
              <a:rPr lang="en-US" altLang="zh-CN" sz="2400" b="1" dirty="0" smtClean="0">
                <a:latin typeface="+mn-ea"/>
              </a:rPr>
              <a:t>pH、PCO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en-US" altLang="zh-CN" sz="2400" b="1" dirty="0" smtClean="0">
                <a:latin typeface="+mn-ea"/>
              </a:rPr>
              <a:t>、</a:t>
            </a:r>
            <a:r>
              <a:rPr lang="zh-CN" altLang="en-US" sz="2400" b="1" dirty="0" smtClean="0">
                <a:latin typeface="+mn-ea"/>
              </a:rPr>
              <a:t>温度和二磷酸甘油酸</a:t>
            </a:r>
            <a:endParaRPr lang="en-US" altLang="zh-CN" sz="2400" b="1" dirty="0" smtClean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60" y="2571933"/>
            <a:ext cx="6191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2400" b="1" dirty="0" smtClean="0">
                <a:latin typeface="+mn-ea"/>
              </a:rPr>
              <a:t>血液</a:t>
            </a:r>
            <a:r>
              <a:rPr lang="en-US" altLang="zh-CN" sz="2400" b="1" dirty="0" smtClean="0">
                <a:latin typeface="+mn-ea"/>
              </a:rPr>
              <a:t>pH</a:t>
            </a:r>
            <a:r>
              <a:rPr lang="zh-CN" altLang="en-US" sz="2400" b="1" dirty="0" smtClean="0">
                <a:latin typeface="+mn-ea"/>
              </a:rPr>
              <a:t>降低，</a:t>
            </a:r>
            <a:r>
              <a:rPr lang="en-US" altLang="zh-CN" sz="2400" b="1" dirty="0" smtClean="0">
                <a:latin typeface="+mn-ea"/>
              </a:rPr>
              <a:t>PCO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增加均使氧解离曲线右移，可解离更多的供组织利用</a:t>
            </a:r>
            <a:r>
              <a:rPr lang="zh-CN" altLang="en-US" sz="2400" b="1" dirty="0">
                <a:latin typeface="+mn-ea"/>
              </a:rPr>
              <a:t>；血液</a:t>
            </a:r>
            <a:r>
              <a:rPr lang="en-US" altLang="zh-CN" sz="2400" b="1" dirty="0">
                <a:latin typeface="+mn-ea"/>
              </a:rPr>
              <a:t>pH</a:t>
            </a:r>
            <a:r>
              <a:rPr lang="zh-CN" altLang="en-US" sz="2400" b="1" dirty="0" smtClean="0">
                <a:latin typeface="+mn-ea"/>
              </a:rPr>
              <a:t>升高，</a:t>
            </a:r>
            <a:r>
              <a:rPr lang="en-US" altLang="zh-CN" sz="2400" b="1" dirty="0" smtClean="0">
                <a:latin typeface="+mn-ea"/>
              </a:rPr>
              <a:t>PCO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降低，曲线左移，有利于活动组织从血注中获得更多的</a:t>
            </a:r>
            <a:r>
              <a:rPr lang="en-US" altLang="zh-CN" sz="2400" b="1" dirty="0" smtClean="0">
                <a:latin typeface="+mn-ea"/>
              </a:rPr>
              <a:t>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也有利于肺泡毛细血管中的</a:t>
            </a:r>
            <a:r>
              <a:rPr lang="en-US" altLang="zh-CN" sz="2400" b="1" dirty="0" err="1" smtClean="0">
                <a:latin typeface="+mn-ea"/>
              </a:rPr>
              <a:t>Hb</a:t>
            </a:r>
            <a:r>
              <a:rPr lang="zh-CN" altLang="en-US" sz="2400" b="1" dirty="0" smtClean="0">
                <a:latin typeface="+mn-ea"/>
              </a:rPr>
              <a:t>与</a:t>
            </a:r>
            <a:r>
              <a:rPr lang="en-US" altLang="zh-CN" sz="2400" b="1" dirty="0" smtClean="0">
                <a:latin typeface="+mn-ea"/>
              </a:rPr>
              <a:t>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结合；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buFont typeface="+mj-ea"/>
              <a:buAutoNum type="circleNumDbPlain" startAt="2"/>
            </a:pPr>
            <a:r>
              <a:rPr lang="zh-CN" altLang="en-US" sz="2400" b="1" dirty="0" smtClean="0">
                <a:latin typeface="+mn-ea"/>
              </a:rPr>
              <a:t>温度升高，曲线右移可解离更多的</a:t>
            </a:r>
            <a:r>
              <a:rPr lang="en-US" altLang="zh-CN" sz="2400" b="1" dirty="0" smtClean="0">
                <a:latin typeface="+mn-ea"/>
              </a:rPr>
              <a:t>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供组织使用；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buFont typeface="+mj-ea"/>
              <a:buAutoNum type="circleNumDbPlain" startAt="2"/>
            </a:pPr>
            <a:r>
              <a:rPr lang="en-US" altLang="zh-CN" sz="2400" b="1" dirty="0" smtClean="0">
                <a:latin typeface="+mn-ea"/>
              </a:rPr>
              <a:t>2,3-DPG</a:t>
            </a:r>
            <a:r>
              <a:rPr lang="zh-CN" altLang="en-US" sz="2400" b="1" dirty="0" smtClean="0">
                <a:latin typeface="+mn-ea"/>
              </a:rPr>
              <a:t>浓度升高，</a:t>
            </a:r>
            <a:r>
              <a:rPr lang="en-US" altLang="zh-CN" sz="2400" b="1" dirty="0" smtClean="0">
                <a:latin typeface="+mn-ea"/>
              </a:rPr>
              <a:t> </a:t>
            </a:r>
            <a:r>
              <a:rPr lang="en-US" altLang="zh-CN" sz="2400" b="1" dirty="0" err="1" smtClean="0">
                <a:latin typeface="+mn-ea"/>
              </a:rPr>
              <a:t>Hb</a:t>
            </a:r>
            <a:r>
              <a:rPr lang="zh-CN" altLang="en-US" sz="2400" b="1" dirty="0" smtClean="0">
                <a:latin typeface="+mn-ea"/>
              </a:rPr>
              <a:t>对</a:t>
            </a:r>
            <a:r>
              <a:rPr lang="en-US" altLang="zh-CN" sz="2400" b="1" dirty="0" smtClean="0">
                <a:latin typeface="+mn-ea"/>
              </a:rPr>
              <a:t>O</a:t>
            </a:r>
            <a:r>
              <a:rPr lang="en-US" altLang="zh-CN" sz="2400" b="1" baseline="-25000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的亲合力降低，氧解离曲线右移，相反，曲线左移；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buFont typeface="+mj-ea"/>
              <a:buAutoNum type="circleNumDbPlain" startAt="2"/>
            </a:pPr>
            <a:endParaRPr lang="zh-CN" altLang="en-US" sz="2400" dirty="0">
              <a:latin typeface="+mn-ea"/>
            </a:endParaRPr>
          </a:p>
        </p:txBody>
      </p:sp>
      <p:graphicFrame>
        <p:nvGraphicFramePr>
          <p:cNvPr id="9" name="内容占位符 8">
            <a:hlinkClick r:id="" action="ppaction://ole?verb=0"/>
          </p:cNvPr>
          <p:cNvGraphicFramePr>
            <a:graphicFrameLocks noGrp="1" noChangeAspect="1"/>
          </p:cNvGraphicFramePr>
          <p:nvPr>
            <p:ph/>
          </p:nvPr>
        </p:nvGraphicFramePr>
        <p:xfrm>
          <a:off x="6477003" y="1071734"/>
          <a:ext cx="5429288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演示文稿" r:id="rId1" imgW="4029075" imgH="3020695" progId="PowerPoint.Show.8">
                  <p:embed/>
                </p:oleObj>
              </mc:Choice>
              <mc:Fallback>
                <p:oleObj name="演示文稿" r:id="rId1" imgW="4029075" imgH="3020695" progId="PowerPoint.Show.8">
                  <p:embed/>
                  <p:pic>
                    <p:nvPicPr>
                      <p:cNvPr id="0" name="图片 307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7003" y="1071734"/>
                        <a:ext cx="5429288" cy="5429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02508" y="1214651"/>
            <a:ext cx="2416140" cy="402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11" y="1173706"/>
            <a:ext cx="2381251" cy="408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237" y="1228297"/>
            <a:ext cx="4000485" cy="405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上箭头 20"/>
          <p:cNvSpPr/>
          <p:nvPr/>
        </p:nvSpPr>
        <p:spPr>
          <a:xfrm rot="10800000" flipV="1">
            <a:off x="8158266" y="2060812"/>
            <a:ext cx="371586" cy="10271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160060" y="423081"/>
            <a:ext cx="54727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）呼气运动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E0249-0E3C-4404-BC33-BF373A23CB5B}" type="slidenum">
              <a:rPr lang="en-US" altLang="zh-CN" smtClean="0"/>
            </a:fld>
            <a:endParaRPr lang="en-US" altLang="zh-CN"/>
          </a:p>
        </p:txBody>
      </p:sp>
      <p:sp>
        <p:nvSpPr>
          <p:cNvPr id="5" name="标题 1"/>
          <p:cNvSpPr txBox="1"/>
          <p:nvPr/>
        </p:nvSpPr>
        <p:spPr>
          <a:xfrm>
            <a:off x="857213" y="23031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二、二氧化碳的运输</a:t>
            </a:r>
            <a:endParaRPr lang="zh-CN" altLang="en-US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9701" y="1466595"/>
            <a:ext cx="106680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 smtClean="0">
                <a:latin typeface="+mn-ea"/>
              </a:rPr>
              <a:t>1</a:t>
            </a:r>
            <a:r>
              <a:rPr lang="zh-CN" altLang="en-US" sz="3200" b="1" dirty="0" smtClean="0">
                <a:latin typeface="+mn-ea"/>
              </a:rPr>
              <a:t>．物理溶解：占</a:t>
            </a:r>
            <a:r>
              <a:rPr lang="en-US" altLang="zh-CN" sz="3200" b="1" dirty="0" smtClean="0">
                <a:latin typeface="+mn-ea"/>
              </a:rPr>
              <a:t>5%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200" b="1" dirty="0" smtClean="0">
                <a:latin typeface="+mn-ea"/>
              </a:rPr>
              <a:t> </a:t>
            </a:r>
            <a:r>
              <a:rPr lang="en-US" altLang="zh-CN" sz="3200" b="1" dirty="0" smtClean="0">
                <a:latin typeface="+mn-ea"/>
              </a:rPr>
              <a:t>2</a:t>
            </a:r>
            <a:r>
              <a:rPr lang="zh-CN" altLang="en-US" sz="3200" b="1" dirty="0" smtClean="0">
                <a:latin typeface="+mn-ea"/>
              </a:rPr>
              <a:t>．化学结合：占</a:t>
            </a:r>
            <a:r>
              <a:rPr lang="en-US" altLang="zh-CN" sz="3200" b="1" dirty="0" smtClean="0">
                <a:latin typeface="+mn-ea"/>
              </a:rPr>
              <a:t>95%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 smtClean="0">
                <a:latin typeface="+mn-ea"/>
              </a:rPr>
              <a:t>1</a:t>
            </a:r>
            <a:r>
              <a:rPr lang="zh-CN" altLang="en-US" sz="3200" b="1" dirty="0" smtClean="0">
                <a:latin typeface="+mn-ea"/>
              </a:rPr>
              <a:t>）碳酸氢盐方式         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dirty="0" smtClean="0">
                <a:latin typeface="+mn-ea"/>
              </a:rPr>
              <a:t>2</a:t>
            </a:r>
            <a:r>
              <a:rPr lang="zh-CN" altLang="en-US" sz="3200" b="1" dirty="0" smtClean="0">
                <a:latin typeface="+mn-ea"/>
              </a:rPr>
              <a:t>）氨基甲酸血红蛋白</a:t>
            </a:r>
            <a:endParaRPr lang="zh-CN" altLang="en-US" sz="3200" b="1" dirty="0" smtClean="0">
              <a:latin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200" b="1" dirty="0" smtClean="0">
                <a:latin typeface="+mn-ea"/>
              </a:rPr>
              <a:t>　　</a:t>
            </a:r>
            <a:endParaRPr lang="zh-CN" altLang="en-US" sz="3200" b="1" dirty="0" smtClean="0">
              <a:latin typeface="+mn-ea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87390" y="1905238"/>
          <a:ext cx="5619789" cy="48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演示文稿" r:id="rId1" imgW="4029075" imgH="3020695" progId="PowerPoint.Show.8">
                  <p:embed/>
                </p:oleObj>
              </mc:Choice>
              <mc:Fallback>
                <p:oleObj name="演示文稿" r:id="rId1" imgW="4029075" imgH="3020695" progId="PowerPoint.Show.8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87390" y="1905238"/>
                        <a:ext cx="5619789" cy="48577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956" y="1092179"/>
            <a:ext cx="10972800" cy="543401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、物理溶解方式</a:t>
            </a:r>
            <a:r>
              <a:rPr lang="zh-CN" altLang="en-US" b="1" dirty="0" smtClean="0"/>
              <a:t>：</a:t>
            </a:r>
            <a:r>
              <a:rPr lang="zh-CN" altLang="en-US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占</a:t>
            </a:r>
            <a:r>
              <a:rPr lang="en-US" altLang="zh-CN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5%</a:t>
            </a:r>
            <a:endParaRPr lang="zh-CN" altLang="en-US" b="1" dirty="0"/>
          </a:p>
          <a:p>
            <a:pPr>
              <a:buFontTx/>
              <a:buNone/>
            </a:pPr>
            <a:r>
              <a:rPr lang="zh-CN" altLang="en-US" b="1" dirty="0"/>
              <a:t>    </a:t>
            </a:r>
            <a:r>
              <a:rPr lang="zh-CN" altLang="en-US" sz="2800" b="1" dirty="0"/>
              <a:t>每</a:t>
            </a:r>
            <a:r>
              <a:rPr lang="en-US" altLang="zh-CN" sz="2800" b="1" dirty="0"/>
              <a:t>100 ml</a:t>
            </a:r>
            <a:r>
              <a:rPr lang="zh-CN" altLang="en-US" sz="2800" b="1" dirty="0"/>
              <a:t>的血液只能运输</a:t>
            </a:r>
            <a:r>
              <a:rPr lang="en-US" altLang="zh-CN" sz="2800" b="1" dirty="0"/>
              <a:t>0.3 ml</a:t>
            </a:r>
            <a:r>
              <a:rPr lang="zh-CN" altLang="en-US" sz="2800" b="1" dirty="0"/>
              <a:t>的</a:t>
            </a:r>
            <a:r>
              <a:rPr lang="en-US" altLang="zh-CN" sz="2800" b="1" dirty="0"/>
              <a:t>CO</a:t>
            </a:r>
            <a:r>
              <a:rPr lang="en-US" altLang="zh-CN" sz="2800" b="1" baseline="-25000" dirty="0"/>
              <a:t>2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buFontTx/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、碳酸氢盐结合方式</a:t>
            </a:r>
            <a:r>
              <a:rPr lang="zh-CN" altLang="en-US" b="1" dirty="0" smtClean="0"/>
              <a:t>：</a:t>
            </a:r>
            <a:r>
              <a:rPr lang="zh-CN" altLang="en-US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占</a:t>
            </a:r>
            <a:r>
              <a:rPr lang="en-US" altLang="zh-CN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88%</a:t>
            </a:r>
            <a:endParaRPr lang="zh-CN" altLang="en-US" b="1" dirty="0"/>
          </a:p>
          <a:p>
            <a:pPr>
              <a:buFontTx/>
              <a:buNone/>
            </a:pPr>
            <a:r>
              <a:rPr lang="zh-CN" altLang="en-US" b="1" dirty="0"/>
              <a:t>   </a:t>
            </a:r>
            <a:r>
              <a:rPr lang="zh-CN" altLang="en-US" sz="2800" b="1" dirty="0"/>
              <a:t>从组织扩散入血液的</a:t>
            </a:r>
            <a:r>
              <a:rPr lang="en-US" altLang="zh-CN" sz="2800" b="1" dirty="0"/>
              <a:t>CO</a:t>
            </a:r>
            <a:r>
              <a:rPr lang="en-US" altLang="zh-CN" sz="2800" b="1" baseline="-25000" dirty="0"/>
              <a:t>2</a:t>
            </a:r>
            <a:r>
              <a:rPr lang="zh-CN" altLang="en-US" sz="2800" b="1" dirty="0"/>
              <a:t>进入红细胞后形成</a:t>
            </a:r>
            <a:r>
              <a:rPr lang="en-US" altLang="zh-CN" sz="2800" b="1" dirty="0"/>
              <a:t>H</a:t>
            </a:r>
            <a:r>
              <a:rPr lang="en-US" altLang="zh-CN" sz="2800" b="1" baseline="-25000" dirty="0"/>
              <a:t>2</a:t>
            </a:r>
            <a:r>
              <a:rPr lang="en-US" altLang="zh-CN" sz="2800" b="1" dirty="0"/>
              <a:t>CO</a:t>
            </a:r>
            <a:r>
              <a:rPr lang="en-US" altLang="zh-CN" sz="2800" b="1" baseline="-25000" dirty="0"/>
              <a:t>3</a:t>
            </a:r>
            <a:r>
              <a:rPr lang="zh-CN" altLang="en-US" sz="2800" b="1" dirty="0"/>
              <a:t>，进一步解离成</a:t>
            </a:r>
            <a:r>
              <a:rPr lang="en-US" altLang="zh-CN" sz="2800" b="1" dirty="0"/>
              <a:t>HCO</a:t>
            </a:r>
            <a:r>
              <a:rPr lang="en-US" altLang="zh-CN" sz="2800" b="1" baseline="-25000" dirty="0"/>
              <a:t>3</a:t>
            </a:r>
            <a:r>
              <a:rPr lang="en-US" altLang="zh-CN" sz="2800" b="1" baseline="30000" dirty="0"/>
              <a:t>-</a:t>
            </a:r>
            <a:r>
              <a:rPr lang="zh-CN" altLang="en-US" sz="2800" b="1" dirty="0"/>
              <a:t>和</a:t>
            </a:r>
            <a:r>
              <a:rPr lang="en-US" altLang="zh-CN" sz="2800" b="1" dirty="0"/>
              <a:t>H</a:t>
            </a:r>
            <a:r>
              <a:rPr lang="en-US" altLang="zh-CN" sz="2800" b="1" baseline="30000" dirty="0"/>
              <a:t>+</a:t>
            </a:r>
            <a:r>
              <a:rPr lang="zh-CN" altLang="en-US" sz="2800" b="1" dirty="0"/>
              <a:t>。</a:t>
            </a:r>
            <a:r>
              <a:rPr lang="en-US" altLang="zh-CN" sz="2800" b="1" dirty="0"/>
              <a:t>HCO</a:t>
            </a:r>
            <a:r>
              <a:rPr lang="en-US" altLang="zh-CN" sz="2800" b="1" baseline="-25000" dirty="0"/>
              <a:t>3</a:t>
            </a:r>
            <a:r>
              <a:rPr lang="en-US" altLang="zh-CN" sz="2800" b="1" baseline="30000" dirty="0"/>
              <a:t>-</a:t>
            </a:r>
            <a:r>
              <a:rPr lang="zh-CN" altLang="en-US" sz="2800" b="1" dirty="0"/>
              <a:t>载体扩散入血液（</a:t>
            </a:r>
            <a:r>
              <a:rPr lang="en-US" altLang="zh-CN" sz="2800" b="1" dirty="0" err="1"/>
              <a:t>Cl</a:t>
            </a:r>
            <a:r>
              <a:rPr lang="en-US" altLang="zh-CN" sz="2800" b="1" baseline="30000" dirty="0"/>
              <a:t>-</a:t>
            </a:r>
            <a:r>
              <a:rPr lang="zh-CN" altLang="en-US" sz="2800" b="1" dirty="0"/>
              <a:t>同时进入红细胞），多余的</a:t>
            </a:r>
            <a:r>
              <a:rPr lang="en-US" altLang="zh-CN" sz="2800" b="1" dirty="0"/>
              <a:t>H</a:t>
            </a:r>
            <a:r>
              <a:rPr lang="en-US" altLang="zh-CN" sz="2800" b="1" baseline="30000" dirty="0"/>
              <a:t>+</a:t>
            </a:r>
            <a:r>
              <a:rPr lang="zh-CN" altLang="en-US" sz="2800" b="1" dirty="0"/>
              <a:t>与血红蛋白结合。</a:t>
            </a:r>
            <a:endParaRPr lang="zh-CN" altLang="en-US" sz="2800" b="1" dirty="0"/>
          </a:p>
          <a:p>
            <a:pPr>
              <a:buFontTx/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、氨基甲酸血红蛋白结合方式</a:t>
            </a:r>
            <a:r>
              <a:rPr lang="zh-CN" altLang="en-US" b="1" dirty="0" smtClean="0"/>
              <a:t>：</a:t>
            </a:r>
            <a:r>
              <a:rPr lang="zh-CN" altLang="en-US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占</a:t>
            </a:r>
            <a:r>
              <a:rPr lang="en-US" altLang="zh-CN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7%</a:t>
            </a:r>
            <a:endParaRPr lang="zh-CN" altLang="en-US" b="1" dirty="0"/>
          </a:p>
          <a:p>
            <a:pPr>
              <a:buFontTx/>
              <a:buNone/>
            </a:pPr>
            <a:r>
              <a:rPr lang="zh-CN" altLang="en-US" b="1" dirty="0"/>
              <a:t>   </a:t>
            </a:r>
            <a:r>
              <a:rPr lang="zh-CN" altLang="en-US" sz="2800" b="1" dirty="0"/>
              <a:t>一部分</a:t>
            </a:r>
            <a:r>
              <a:rPr lang="en-US" altLang="zh-CN" sz="2800" b="1" dirty="0"/>
              <a:t>CO</a:t>
            </a:r>
            <a:r>
              <a:rPr lang="en-US" altLang="zh-CN" sz="2800" b="1" baseline="-25000" dirty="0"/>
              <a:t>2</a:t>
            </a:r>
            <a:r>
              <a:rPr lang="zh-CN" altLang="en-US" sz="2800" b="1" dirty="0"/>
              <a:t>与血红蛋白的氨基结合生成氨基甲酸血红蛋白。</a:t>
            </a:r>
            <a:endParaRPr lang="zh-CN" altLang="en-US" sz="2800" b="1" dirty="0"/>
          </a:p>
          <a:p>
            <a:endParaRPr lang="zh-CN" altLang="en-US" sz="2800" b="1" dirty="0"/>
          </a:p>
        </p:txBody>
      </p:sp>
      <p:sp>
        <p:nvSpPr>
          <p:cNvPr id="3" name="标题 1"/>
          <p:cNvSpPr txBox="1"/>
          <p:nvPr/>
        </p:nvSpPr>
        <p:spPr>
          <a:xfrm>
            <a:off x="666712" y="357167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O2分压最高的部位是:</a:t>
            </a:r>
            <a:endParaRPr lang="zh-CN" altLang="en-US"/>
          </a:p>
          <a:p>
            <a:r>
              <a:rPr lang="zh-CN" altLang="en-US"/>
              <a:t>A．动脉血</a:t>
            </a:r>
            <a:endParaRPr lang="zh-CN" altLang="en-US"/>
          </a:p>
          <a:p>
            <a:r>
              <a:rPr lang="zh-CN" altLang="en-US"/>
              <a:t>B．静脉血</a:t>
            </a:r>
            <a:endParaRPr lang="zh-CN" altLang="en-US"/>
          </a:p>
          <a:p>
            <a:r>
              <a:rPr lang="zh-CN" altLang="en-US"/>
              <a:t>C．组织细胞</a:t>
            </a:r>
            <a:endParaRPr lang="zh-CN" altLang="en-US"/>
          </a:p>
          <a:p>
            <a:r>
              <a:rPr lang="zh-CN" altLang="en-US"/>
              <a:t>D．毛细血管</a:t>
            </a:r>
            <a:endParaRPr lang="zh-CN" altLang="en-US"/>
          </a:p>
          <a:p>
            <a:r>
              <a:rPr lang="zh-CN" altLang="en-US"/>
              <a:t>E．肺泡气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CO2分压最高的部位是:</a:t>
            </a:r>
            <a:endParaRPr lang="zh-CN" altLang="en-US"/>
          </a:p>
          <a:p>
            <a:r>
              <a:rPr lang="zh-CN" altLang="en-US"/>
              <a:t>A．动脉血</a:t>
            </a:r>
            <a:endParaRPr lang="zh-CN" altLang="en-US"/>
          </a:p>
          <a:p>
            <a:r>
              <a:rPr lang="zh-CN" altLang="en-US"/>
              <a:t>B．组织液</a:t>
            </a:r>
            <a:endParaRPr lang="zh-CN" altLang="en-US"/>
          </a:p>
          <a:p>
            <a:r>
              <a:rPr lang="zh-CN" altLang="en-US"/>
              <a:t>C．静脉血</a:t>
            </a:r>
            <a:endParaRPr lang="zh-CN" altLang="en-US"/>
          </a:p>
          <a:p>
            <a:r>
              <a:rPr lang="zh-CN" altLang="en-US"/>
              <a:t>D．肺泡气</a:t>
            </a:r>
            <a:endParaRPr lang="zh-CN" altLang="en-US"/>
          </a:p>
          <a:p>
            <a:r>
              <a:rPr lang="zh-CN" altLang="en-US"/>
              <a:t>E．毛细血管血液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有关紫绀的叙述中，错误的是:</a:t>
            </a:r>
            <a:endParaRPr lang="zh-CN" altLang="en-US"/>
          </a:p>
          <a:p>
            <a:r>
              <a:rPr lang="zh-CN" altLang="en-US"/>
              <a:t>A．1升血液中去氧血红蛋白量达50g以上时，可出现紫绀</a:t>
            </a:r>
            <a:endParaRPr lang="zh-CN" altLang="en-US"/>
          </a:p>
          <a:p>
            <a:r>
              <a:rPr lang="zh-CN" altLang="en-US"/>
              <a:t>B．CO中毒时不出现紫绀</a:t>
            </a:r>
            <a:endParaRPr lang="zh-CN" altLang="en-US"/>
          </a:p>
          <a:p>
            <a:r>
              <a:rPr lang="zh-CN" altLang="en-US"/>
              <a:t>C．贫血时一定出现紫绀</a:t>
            </a:r>
            <a:endParaRPr lang="zh-CN" altLang="en-US"/>
          </a:p>
          <a:p>
            <a:r>
              <a:rPr lang="zh-CN" altLang="en-US"/>
              <a:t>D．高原性红细胞增多症可出现紫绀</a:t>
            </a:r>
            <a:endParaRPr lang="zh-CN" altLang="en-US"/>
          </a:p>
          <a:p>
            <a:r>
              <a:rPr lang="zh-CN" altLang="en-US"/>
              <a:t>E．肺原性心脏病时可出现紫绀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对通气/血流比值的叙述，正确的是:</a:t>
            </a:r>
            <a:endParaRPr lang="zh-CN" altLang="en-US"/>
          </a:p>
          <a:p>
            <a:r>
              <a:rPr lang="zh-CN" altLang="en-US"/>
              <a:t>A．正常值为O.48</a:t>
            </a:r>
            <a:endParaRPr lang="zh-CN" altLang="en-US"/>
          </a:p>
          <a:p>
            <a:r>
              <a:rPr lang="zh-CN" altLang="en-US"/>
              <a:t>B．比值减小表示肺泡无效腔增大</a:t>
            </a:r>
            <a:endParaRPr lang="zh-CN" altLang="en-US"/>
          </a:p>
          <a:p>
            <a:r>
              <a:rPr lang="zh-CN" altLang="en-US"/>
              <a:t>C．比值增大表示功能性动—静脉短路增加</a:t>
            </a:r>
            <a:endParaRPr lang="zh-CN" altLang="en-US"/>
          </a:p>
          <a:p>
            <a:r>
              <a:rPr lang="zh-CN" altLang="en-US"/>
              <a:t>D．肺的各部分比值相同</a:t>
            </a:r>
            <a:endParaRPr lang="zh-CN" altLang="en-US"/>
          </a:p>
          <a:p>
            <a:r>
              <a:rPr lang="zh-CN" altLang="en-US"/>
              <a:t>E．比值增大或减小都可导致缺02与CO2潴留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关于影响肺换气的因素,错误的是:</a:t>
            </a:r>
            <a:endParaRPr lang="zh-CN" altLang="en-US"/>
          </a:p>
          <a:p>
            <a:r>
              <a:rPr lang="zh-CN" altLang="en-US"/>
              <a:t>A． 气体扩散速率与呼吸膜厚度成反变</a:t>
            </a:r>
            <a:endParaRPr lang="zh-CN" altLang="en-US"/>
          </a:p>
          <a:p>
            <a:r>
              <a:rPr lang="zh-CN" altLang="en-US"/>
              <a:t>B． 扩散速率与呼吸膜面积成正比</a:t>
            </a:r>
            <a:endParaRPr lang="zh-CN" altLang="en-US"/>
          </a:p>
          <a:p>
            <a:r>
              <a:rPr lang="zh-CN" altLang="en-US"/>
              <a:t>C． 通气/血流比值增大有利于换气</a:t>
            </a:r>
            <a:endParaRPr lang="zh-CN" altLang="en-US"/>
          </a:p>
          <a:p>
            <a:r>
              <a:rPr lang="zh-CN" altLang="en-US"/>
              <a:t>D． 通气/血流比值减小不利于换气</a:t>
            </a:r>
            <a:endParaRPr lang="zh-CN" altLang="en-US"/>
          </a:p>
          <a:p>
            <a:r>
              <a:rPr lang="zh-CN" altLang="en-US"/>
              <a:t>E． 扩散速率与温度成反比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氧离曲线是: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A．PO2与血氧容量间关系的曲线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B．PO2与血氧含量间关系的曲线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C．PO2与血氧饱和度间关系的曲线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D．PO2与血液pH间关系的曲线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E. PO2与PCO2间关系的曲线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zh-CN" altLang="en-US"/>
              <a:t>氧离曲线右移是因为:</a:t>
            </a:r>
            <a:endParaRPr lang="zh-CN" altLang="en-US"/>
          </a:p>
          <a:p>
            <a:r>
              <a:rPr lang="zh-CN" altLang="en-US"/>
              <a:t>A．体温升高</a:t>
            </a:r>
            <a:endParaRPr lang="zh-CN" altLang="en-US"/>
          </a:p>
          <a:p>
            <a:r>
              <a:rPr lang="zh-CN" altLang="en-US"/>
              <a:t>B．血液pH升高</a:t>
            </a:r>
            <a:endParaRPr lang="zh-CN" altLang="en-US"/>
          </a:p>
          <a:p>
            <a:r>
              <a:rPr lang="zh-CN" altLang="en-US"/>
              <a:t>C．血液PCO2降低</a:t>
            </a:r>
            <a:endParaRPr lang="zh-CN" altLang="en-US"/>
          </a:p>
          <a:p>
            <a:r>
              <a:rPr lang="zh-CN" altLang="en-US"/>
              <a:t>D．2，3-磷酸甘油酸减少</a:t>
            </a:r>
            <a:endParaRPr lang="zh-CN" altLang="en-US"/>
          </a:p>
          <a:p>
            <a:r>
              <a:rPr lang="zh-CN" altLang="en-US"/>
              <a:t>E．H＋浓度下降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pPr marL="0" indent="0">
              <a:buNone/>
            </a:pPr>
            <a:r>
              <a:rPr lang="zh-CN" altLang="en-US"/>
              <a:t>关于气体在血液中运输的叙述，下列哪项是错误的？ </a:t>
            </a:r>
            <a:endParaRPr lang="zh-CN" altLang="en-US"/>
          </a:p>
          <a:p>
            <a:r>
              <a:rPr lang="zh-CN" altLang="en-US"/>
              <a:t>A．O2和CO2都以物理溶解和化学结合两种形式存在于血液中 </a:t>
            </a:r>
            <a:endParaRPr lang="zh-CN" altLang="en-US"/>
          </a:p>
          <a:p>
            <a:r>
              <a:rPr lang="zh-CN" altLang="en-US"/>
              <a:t>B．O2的结合形式是氧合血红蛋白 </a:t>
            </a:r>
            <a:endParaRPr lang="zh-CN" altLang="en-US"/>
          </a:p>
          <a:p>
            <a:r>
              <a:rPr lang="zh-CN" altLang="en-US"/>
              <a:t>C．O2与血红蛋白结合快、可逆、需要酶催化 </a:t>
            </a:r>
            <a:endParaRPr lang="zh-CN" altLang="en-US"/>
          </a:p>
          <a:p>
            <a:r>
              <a:rPr lang="zh-CN" altLang="en-US"/>
              <a:t>D．CO2主要以HCO3—形式运输 </a:t>
            </a:r>
            <a:endParaRPr lang="zh-CN" altLang="en-US"/>
          </a:p>
          <a:p>
            <a:r>
              <a:rPr lang="zh-CN" altLang="en-US"/>
              <a:t>E．CO2和血红蛋白的氨基结合不需酶的催化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51200" y="1495494"/>
            <a:ext cx="9347200" cy="52990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altLang="zh-CN" b="1">
                <a:latin typeface="+mn-ea"/>
              </a:rPr>
              <a:t>                      </a:t>
            </a:r>
            <a:r>
              <a:rPr lang="zh-CN" altLang="en-US" sz="3200" b="1">
                <a:latin typeface="+mn-ea"/>
              </a:rPr>
              <a:t>吸气肌舒张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         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膈肌上升、肋骨、胸骨下降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      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胸廓上下径、前后径、左右径减小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      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                肺回缩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      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   肺内压升高＞大气压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      </a:t>
            </a:r>
            <a:endParaRPr lang="zh-CN" altLang="en-US" sz="3200" b="1">
              <a:latin typeface="+mn-ea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      气体由肺泡内排出（呼气）</a:t>
            </a:r>
            <a:endParaRPr lang="zh-CN" altLang="en-US" sz="3200" b="1">
              <a:latin typeface="+mn-ea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062075"/>
            <a:ext cx="4953000" cy="1231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（</a:t>
            </a:r>
            <a:r>
              <a:rPr lang="en-US" altLang="zh-CN" sz="3200" b="1">
                <a:latin typeface="+mn-ea"/>
              </a:rPr>
              <a:t>2</a:t>
            </a:r>
            <a:r>
              <a:rPr lang="zh-CN" altLang="en-US" sz="3200" b="1" smtClean="0">
                <a:latin typeface="+mn-ea"/>
              </a:rPr>
              <a:t>）平静呼气</a:t>
            </a:r>
            <a:r>
              <a:rPr lang="zh-CN" altLang="en-US" sz="2800" b="1" smtClean="0">
                <a:solidFill>
                  <a:schemeClr val="accent2"/>
                </a:solidFill>
                <a:latin typeface="+mn-ea"/>
              </a:rPr>
              <a:t>：</a:t>
            </a:r>
            <a:endParaRPr lang="zh-CN" altLang="en-US" sz="2800" b="1">
              <a:solidFill>
                <a:schemeClr val="accent2"/>
              </a:solidFill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+mn-ea"/>
              </a:rPr>
              <a:t>  </a:t>
            </a:r>
            <a:r>
              <a:rPr lang="en-US" altLang="zh-CN" sz="2800" b="1" smtClean="0">
                <a:latin typeface="+mn-ea"/>
              </a:rPr>
              <a:t>    </a:t>
            </a:r>
            <a:endParaRPr lang="en-US" altLang="zh-CN" sz="2800">
              <a:latin typeface="+mn-ea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6328000" y="1744732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328000" y="2735332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328000" y="3725932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328000" y="4664144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328000" y="5707132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11424" y="-370789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+mn-ea"/>
                <a:ea typeface="+mn-ea"/>
              </a:rPr>
              <a:t>第四节    呼吸运动的调节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770935" y="1329870"/>
            <a:ext cx="1036915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一、呼吸中枢与呼吸节律的形成</a:t>
            </a: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二、呼吸运动的反射性调节</a:t>
            </a: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83344739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071546"/>
            <a:ext cx="3429024" cy="250033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1214423"/>
            <a:ext cx="10972800" cy="4911741"/>
          </a:xfrm>
        </p:spPr>
        <p:txBody>
          <a:bodyPr/>
          <a:lstStyle/>
          <a:p>
            <a:pPr>
              <a:buNone/>
            </a:pPr>
            <a:endParaRPr lang="en-US" altLang="zh-CN" b="1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571461" y="3857628"/>
            <a:ext cx="10464800" cy="25003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呼吸运动的调节系统包括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: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(1)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自主呼吸节律调节系统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低位脑干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)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(2)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随意呼吸调节系统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大脑皮层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).    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984" y="1285861"/>
            <a:ext cx="809630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600" b="1" dirty="0" smtClean="0">
                <a:latin typeface="+mn-ea"/>
              </a:rPr>
              <a:t>呼吸运动的特点</a:t>
            </a:r>
            <a:r>
              <a:rPr lang="en-US" altLang="zh-CN" sz="3600" b="1" dirty="0" smtClean="0">
                <a:latin typeface="+mn-ea"/>
              </a:rPr>
              <a:t>:  </a:t>
            </a:r>
            <a:endParaRPr lang="en-US" altLang="zh-CN" sz="3600" b="1" dirty="0" smtClean="0">
              <a:latin typeface="+mn-ea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600" b="1" dirty="0" smtClean="0">
                <a:latin typeface="+mn-ea"/>
              </a:rPr>
              <a:t>有自律性但又受意识的控制</a:t>
            </a:r>
            <a:r>
              <a:rPr lang="en-US" altLang="zh-CN" sz="3600" b="1" dirty="0" smtClean="0">
                <a:latin typeface="+mn-ea"/>
              </a:rPr>
              <a:t>. </a:t>
            </a:r>
            <a:endParaRPr lang="en-US" altLang="zh-CN" sz="36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E0249-0E3C-4404-BC33-BF373A23CB5B}" type="slidenum">
              <a:rPr lang="en-US" altLang="zh-CN" smtClean="0"/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/>
          </p:nvPr>
        </p:nvSpPr>
        <p:spPr>
          <a:xfrm>
            <a:off x="1330036" y="274639"/>
            <a:ext cx="10252364" cy="71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一</a:t>
            </a:r>
            <a:r>
              <a:rPr lang="en-US" altLang="zh-CN" sz="3200" b="1" dirty="0" smtClean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呼吸中枢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516514" y="1266713"/>
            <a:ext cx="11233248" cy="15098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sz="3200" b="1" dirty="0" smtClean="0">
                <a:latin typeface="+mn-ea"/>
                <a:cs typeface="Times New Roman" panose="02020603050405020304" pitchFamily="18" charset="0"/>
              </a:rPr>
              <a:t>各级呼吸中枢：</a:t>
            </a:r>
            <a:r>
              <a:rPr lang="zh-CN" altLang="en-US" sz="3200" b="1" dirty="0" smtClean="0">
                <a:latin typeface="+mn-ea"/>
              </a:rPr>
              <a:t>中枢神经系统内产生和调节呼吸运动的神经细胞群。</a:t>
            </a:r>
            <a:endParaRPr lang="zh-CN" altLang="en-US" sz="3200" b="1" dirty="0" smtClean="0">
              <a:latin typeface="+mn-ea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zh-CN" sz="3200" b="1" dirty="0" smtClean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717960" y="3069127"/>
            <a:ext cx="5434660" cy="3177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514" y="3335859"/>
            <a:ext cx="400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   1.</a:t>
            </a:r>
            <a:r>
              <a:rPr lang="zh-CN" altLang="en-US" sz="3200" b="1" dirty="0" smtClean="0">
                <a:latin typeface="+mn-ea"/>
              </a:rPr>
              <a:t>脊髓</a:t>
            </a:r>
            <a:endParaRPr lang="zh-CN" altLang="en-US" sz="3200" b="1" dirty="0" smtClean="0">
              <a:latin typeface="+mn-ea"/>
            </a:endParaRPr>
          </a:p>
          <a:p>
            <a:r>
              <a:rPr lang="zh-CN" altLang="en-US" sz="3200" b="1" dirty="0" smtClean="0">
                <a:latin typeface="+mn-ea"/>
              </a:rPr>
              <a:t>   </a:t>
            </a:r>
            <a:r>
              <a:rPr lang="en-US" altLang="zh-CN" sz="3200" b="1" dirty="0" smtClean="0">
                <a:latin typeface="+mn-ea"/>
              </a:rPr>
              <a:t>2.</a:t>
            </a:r>
            <a:r>
              <a:rPr lang="zh-CN" altLang="en-US" sz="3200" b="1" dirty="0" smtClean="0">
                <a:latin typeface="+mn-ea"/>
              </a:rPr>
              <a:t>延髓</a:t>
            </a:r>
            <a:endParaRPr lang="zh-CN" altLang="en-US" sz="3200" b="1" dirty="0" smtClean="0">
              <a:latin typeface="+mn-ea"/>
            </a:endParaRPr>
          </a:p>
          <a:p>
            <a:r>
              <a:rPr lang="zh-CN" altLang="en-US" sz="3200" b="1" dirty="0" smtClean="0">
                <a:latin typeface="+mn-ea"/>
              </a:rPr>
              <a:t>   </a:t>
            </a:r>
            <a:r>
              <a:rPr lang="en-US" altLang="zh-CN" sz="3200" b="1" dirty="0" smtClean="0">
                <a:latin typeface="+mn-ea"/>
              </a:rPr>
              <a:t>3.</a:t>
            </a:r>
            <a:r>
              <a:rPr lang="zh-CN" altLang="en-US" sz="3200" b="1" dirty="0" smtClean="0">
                <a:latin typeface="+mn-ea"/>
              </a:rPr>
              <a:t>脑桥</a:t>
            </a:r>
            <a:endParaRPr lang="zh-CN" altLang="en-US" sz="3200" b="1" dirty="0" smtClean="0">
              <a:latin typeface="+mn-ea"/>
            </a:endParaRPr>
          </a:p>
          <a:p>
            <a:r>
              <a:rPr lang="zh-CN" altLang="en-US" sz="3200" b="1" dirty="0" smtClean="0">
                <a:latin typeface="+mn-ea"/>
              </a:rPr>
              <a:t>   </a:t>
            </a:r>
            <a:r>
              <a:rPr lang="en-US" altLang="zh-CN" sz="3200" b="1" dirty="0" smtClean="0">
                <a:latin typeface="+mn-ea"/>
              </a:rPr>
              <a:t>4.</a:t>
            </a:r>
            <a:r>
              <a:rPr lang="zh-CN" altLang="en-US" sz="3200" b="1" dirty="0" smtClean="0">
                <a:latin typeface="+mn-ea"/>
              </a:rPr>
              <a:t>高级中枢</a:t>
            </a:r>
            <a:endParaRPr lang="en-US" altLang="zh-CN" sz="3200" b="1" dirty="0" smtClean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646173" y="1069724"/>
            <a:ext cx="10850563" cy="4836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+mn-ea"/>
              </a:rPr>
              <a:t>1.</a:t>
            </a:r>
            <a:r>
              <a:rPr lang="zh-CN" altLang="en-US" b="1" dirty="0" smtClean="0">
                <a:latin typeface="+mn-ea"/>
              </a:rPr>
              <a:t>脊髓</a:t>
            </a:r>
            <a:endParaRPr lang="en-US" altLang="zh-CN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+mn-ea"/>
              </a:rPr>
              <a:t>本身不产生节律性的呼吸，高位脑和呼吸肌的中继站。</a:t>
            </a:r>
            <a:endParaRPr lang="en-US" altLang="zh-CN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b="1" dirty="0" smtClean="0">
                <a:latin typeface="+mn-ea"/>
              </a:rPr>
              <a:t>2.</a:t>
            </a:r>
            <a:r>
              <a:rPr lang="zh-CN" altLang="en-US" b="1" dirty="0" smtClean="0">
                <a:latin typeface="+mn-ea"/>
              </a:rPr>
              <a:t>延髓</a:t>
            </a:r>
            <a:endParaRPr lang="en-US" altLang="zh-CN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基本中枢</a:t>
            </a:r>
            <a:r>
              <a:rPr lang="zh-CN" altLang="en-US" b="1" dirty="0" smtClean="0">
                <a:latin typeface="+mn-ea"/>
              </a:rPr>
              <a:t>，产生自主无意识的呼吸节律，</a:t>
            </a:r>
            <a:endParaRPr lang="en-US" altLang="zh-CN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3000" b="1" dirty="0" smtClean="0">
                <a:solidFill>
                  <a:srgbClr val="002060"/>
                </a:solidFill>
                <a:latin typeface="+mn-ea"/>
              </a:rPr>
              <a:t>(1)</a:t>
            </a:r>
            <a:r>
              <a:rPr lang="zh-CN" altLang="en-US" sz="3000" b="1" dirty="0" smtClean="0">
                <a:solidFill>
                  <a:srgbClr val="002060"/>
                </a:solidFill>
                <a:latin typeface="+mn-ea"/>
              </a:rPr>
              <a:t>背侧呼吸组</a:t>
            </a:r>
            <a:r>
              <a:rPr lang="en-US" altLang="zh-CN" sz="3000" b="1" dirty="0" smtClean="0">
                <a:solidFill>
                  <a:srgbClr val="002060"/>
                </a:solidFill>
                <a:latin typeface="+mn-ea"/>
              </a:rPr>
              <a:t>(DRG):</a:t>
            </a:r>
            <a:r>
              <a:rPr lang="zh-CN" altLang="en-US" sz="3000" b="1" dirty="0" smtClean="0">
                <a:solidFill>
                  <a:srgbClr val="002060"/>
                </a:solidFill>
                <a:latin typeface="+mn-ea"/>
              </a:rPr>
              <a:t>主含吸气神经元，支配膈肌运动神经元；</a:t>
            </a:r>
            <a:endParaRPr lang="en-US" altLang="zh-CN" sz="3000" b="1" dirty="0" smtClean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000" b="1" dirty="0" smtClean="0">
                <a:solidFill>
                  <a:srgbClr val="002060"/>
                </a:solidFill>
                <a:latin typeface="+mn-ea"/>
              </a:rPr>
              <a:t>(2)</a:t>
            </a:r>
            <a:r>
              <a:rPr lang="zh-CN" altLang="en-US" sz="3000" b="1" dirty="0" smtClean="0">
                <a:solidFill>
                  <a:srgbClr val="002060"/>
                </a:solidFill>
                <a:latin typeface="+mn-ea"/>
              </a:rPr>
              <a:t>腹侧呼吸组</a:t>
            </a:r>
            <a:r>
              <a:rPr lang="en-US" altLang="zh-CN" sz="3000" b="1" dirty="0" smtClean="0">
                <a:solidFill>
                  <a:srgbClr val="002060"/>
                </a:solidFill>
                <a:latin typeface="+mn-ea"/>
              </a:rPr>
              <a:t>(VRG)：</a:t>
            </a:r>
            <a:r>
              <a:rPr lang="zh-CN" altLang="en-US" sz="3000" b="1" dirty="0" smtClean="0">
                <a:solidFill>
                  <a:srgbClr val="002060"/>
                </a:solidFill>
                <a:latin typeface="+mn-ea"/>
              </a:rPr>
              <a:t>含吸气和呼气两类神经元，支配肋间外肌、肋间内肌和腹壁肌的运动神经元，喉部的呼吸辅助肌；</a:t>
            </a:r>
            <a:endParaRPr lang="zh-CN" altLang="en-US" sz="30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711200" y="1227116"/>
            <a:ext cx="11176000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</a:rPr>
              <a:t>3.</a:t>
            </a:r>
            <a:r>
              <a:rPr lang="zh-CN" altLang="en-US" sz="3200" b="1" dirty="0">
                <a:latin typeface="+mn-ea"/>
              </a:rPr>
              <a:t>脑桥的呼吸神经元</a:t>
            </a:r>
            <a:r>
              <a:rPr lang="en-US" altLang="zh-CN" sz="3200" b="1" dirty="0" smtClean="0">
                <a:latin typeface="+mn-ea"/>
              </a:rPr>
              <a:t>:</a:t>
            </a:r>
            <a:endParaRPr lang="en-US" altLang="zh-CN" sz="3200" dirty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+mn-ea"/>
              </a:rPr>
              <a:t> </a:t>
            </a:r>
            <a:r>
              <a:rPr lang="zh-CN" altLang="en-US" sz="3200" b="1" dirty="0">
                <a:latin typeface="+mn-ea"/>
              </a:rPr>
              <a:t>呼吸调整中枢的作用是限制吸气，</a:t>
            </a:r>
            <a:r>
              <a:rPr lang="zh-CN" altLang="en-US" sz="3200" b="1" dirty="0" smtClean="0">
                <a:latin typeface="+mn-ea"/>
              </a:rPr>
              <a:t>促使</a:t>
            </a:r>
            <a:r>
              <a:rPr lang="zh-CN" altLang="en-US" sz="3200" b="1" dirty="0">
                <a:latin typeface="+mn-ea"/>
              </a:rPr>
              <a:t>吸气向呼气转换</a:t>
            </a:r>
            <a:r>
              <a:rPr lang="en-US" altLang="zh-CN" sz="3200" b="1" dirty="0">
                <a:latin typeface="+mn-ea"/>
              </a:rPr>
              <a:t>. </a:t>
            </a:r>
            <a:endParaRPr lang="en-US" altLang="zh-CN" sz="3200" b="1" dirty="0">
              <a:latin typeface="+mn-ea"/>
            </a:endParaRPr>
          </a:p>
          <a:p>
            <a:pPr>
              <a:spcBef>
                <a:spcPct val="20000"/>
              </a:spcBef>
            </a:pPr>
            <a:endParaRPr lang="en-US" altLang="zh-CN" sz="3200" b="1" dirty="0" smtClean="0"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en-US" altLang="zh-CN" sz="3200" b="1" dirty="0" smtClean="0">
                <a:latin typeface="+mn-ea"/>
              </a:rPr>
              <a:t>4.</a:t>
            </a:r>
            <a:r>
              <a:rPr lang="zh-CN" altLang="en-US" sz="3200" b="1" dirty="0" smtClean="0">
                <a:latin typeface="+mn-ea"/>
              </a:rPr>
              <a:t>高位中枢：</a:t>
            </a:r>
            <a:endParaRPr lang="zh-CN" altLang="en-US" sz="3200" dirty="0">
              <a:latin typeface="+mn-ea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大脑皮层（随意呼吸调节系统）、边缘系统、下丘脑等</a:t>
            </a:r>
            <a:endParaRPr lang="zh-CN" altLang="en-US" sz="3200" b="1" dirty="0">
              <a:latin typeface="+mn-ea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1219200" y="2509863"/>
            <a:ext cx="4978400" cy="1076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Gill Sans MT" panose="020B0502020104020203"/>
                <a:ea typeface="华文中宋" panose="02010600040101010101" pitchFamily="2" charset="-122"/>
              </a:rPr>
              <a:t>延髓</a:t>
            </a:r>
            <a:r>
              <a:rPr lang="zh-CN" altLang="en-US" sz="3200" b="1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rPr>
              <a:t>中枢吸气活动发生器</a:t>
            </a:r>
            <a:r>
              <a:rPr lang="en-US" altLang="zh-CN" sz="3200" b="1">
                <a:latin typeface="Gill Sans MT" panose="020B0502020104020203"/>
                <a:ea typeface="华文中宋" panose="02010600040101010101" pitchFamily="2" charset="-122"/>
              </a:rPr>
              <a:t>,</a:t>
            </a:r>
            <a:r>
              <a:rPr lang="zh-CN" altLang="en-US" sz="3200" b="1">
                <a:latin typeface="Gill Sans MT" panose="020B0502020104020203"/>
                <a:ea typeface="华文中宋" panose="02010600040101010101" pitchFamily="2" charset="-122"/>
              </a:rPr>
              <a:t>吸气神经元</a:t>
            </a:r>
            <a:endParaRPr lang="zh-CN" altLang="en-US" sz="3200" b="1">
              <a:latin typeface="Gill Sans MT" panose="020B0502020104020203"/>
              <a:ea typeface="华文中宋" panose="02010600040101010101" pitchFamily="2" charset="-122"/>
            </a:endParaRPr>
          </a:p>
        </p:txBody>
      </p:sp>
      <p:sp>
        <p:nvSpPr>
          <p:cNvPr id="91139" name="Text Box 7"/>
          <p:cNvSpPr txBox="1">
            <a:spLocks noChangeArrowheads="1"/>
          </p:cNvSpPr>
          <p:nvPr/>
        </p:nvSpPr>
        <p:spPr bwMode="auto">
          <a:xfrm>
            <a:off x="8229600" y="2509863"/>
            <a:ext cx="2540000" cy="107632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Gill Sans MT" panose="020B0502020104020203"/>
                <a:ea typeface="华文中宋" panose="02010600040101010101" pitchFamily="2" charset="-122"/>
              </a:rPr>
              <a:t>延髓吸气切断机制</a:t>
            </a:r>
            <a:endParaRPr lang="zh-CN" altLang="en-US" sz="3200" b="1" dirty="0">
              <a:latin typeface="Gill Sans MT" panose="020B0502020104020203"/>
              <a:ea typeface="华文中宋" panose="02010600040101010101" pitchFamily="2" charset="-122"/>
            </a:endParaRPr>
          </a:p>
        </p:txBody>
      </p:sp>
      <p:grpSp>
        <p:nvGrpSpPr>
          <p:cNvPr id="2" name="Group 24"/>
          <p:cNvGrpSpPr/>
          <p:nvPr/>
        </p:nvGrpSpPr>
        <p:grpSpPr bwMode="auto">
          <a:xfrm>
            <a:off x="2133600" y="3881462"/>
            <a:ext cx="3048000" cy="2971800"/>
            <a:chOff x="1008" y="2112"/>
            <a:chExt cx="1440" cy="1872"/>
          </a:xfrm>
        </p:grpSpPr>
        <p:sp>
          <p:nvSpPr>
            <p:cNvPr id="91182" name="Text Box 2"/>
            <p:cNvSpPr txBox="1">
              <a:spLocks noChangeArrowheads="1"/>
            </p:cNvSpPr>
            <p:nvPr/>
          </p:nvSpPr>
          <p:spPr bwMode="auto">
            <a:xfrm>
              <a:off x="1008" y="2496"/>
              <a:ext cx="1440" cy="67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Gill Sans MT" panose="020B0502020104020203"/>
                  <a:ea typeface="华文中宋" panose="02010600040101010101" pitchFamily="2" charset="-122"/>
                </a:rPr>
                <a:t>脊髓吸气肌运动神经元</a:t>
              </a:r>
              <a:endParaRPr lang="zh-CN" altLang="en-US" sz="3200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91183" name="Text Box 4"/>
            <p:cNvSpPr txBox="1">
              <a:spLocks noChangeArrowheads="1"/>
            </p:cNvSpPr>
            <p:nvPr/>
          </p:nvSpPr>
          <p:spPr bwMode="auto">
            <a:xfrm>
              <a:off x="1200" y="3613"/>
              <a:ext cx="672" cy="37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Gill Sans MT" panose="020B0502020104020203"/>
                  <a:ea typeface="华文中宋" panose="02010600040101010101" pitchFamily="2" charset="-122"/>
                </a:rPr>
                <a:t>吸气</a:t>
              </a:r>
              <a:endParaRPr lang="zh-CN" altLang="en-US" sz="3200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91184" name="Text Box 10"/>
            <p:cNvSpPr txBox="1">
              <a:spLocks noChangeArrowheads="1"/>
            </p:cNvSpPr>
            <p:nvPr/>
          </p:nvSpPr>
          <p:spPr bwMode="auto">
            <a:xfrm>
              <a:off x="1248" y="2112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Gill Sans MT" panose="020B0502020104020203"/>
                  <a:ea typeface="华文中宋" panose="02010600040101010101" pitchFamily="2" charset="-122"/>
                </a:rPr>
                <a:t>+</a:t>
              </a:r>
              <a:endParaRPr lang="en-US" altLang="zh-CN" sz="3200" b="1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91185" name="Line 11"/>
            <p:cNvSpPr>
              <a:spLocks noChangeShapeType="1"/>
            </p:cNvSpPr>
            <p:nvPr/>
          </p:nvSpPr>
          <p:spPr bwMode="auto">
            <a:xfrm>
              <a:off x="1536" y="3168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5"/>
          <p:cNvGrpSpPr/>
          <p:nvPr/>
        </p:nvGrpSpPr>
        <p:grpSpPr bwMode="auto">
          <a:xfrm>
            <a:off x="4267200" y="823938"/>
            <a:ext cx="4775200" cy="1122363"/>
            <a:chOff x="2016" y="186"/>
            <a:chExt cx="2256" cy="707"/>
          </a:xfrm>
        </p:grpSpPr>
        <p:sp>
          <p:nvSpPr>
            <p:cNvPr id="91180" name="Text Box 8"/>
            <p:cNvSpPr txBox="1">
              <a:spLocks noChangeArrowheads="1"/>
            </p:cNvSpPr>
            <p:nvPr/>
          </p:nvSpPr>
          <p:spPr bwMode="auto">
            <a:xfrm>
              <a:off x="2016" y="186"/>
              <a:ext cx="2256" cy="3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Gill Sans MT" panose="020B0502020104020203"/>
                  <a:ea typeface="华文中宋" panose="02010600040101010101" pitchFamily="2" charset="-122"/>
                </a:rPr>
                <a:t>脑桥呼吸调整中枢</a:t>
              </a:r>
              <a:endParaRPr lang="zh-CN" altLang="en-US" sz="3200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91181" name="Text Box 15"/>
            <p:cNvSpPr txBox="1">
              <a:spLocks noChangeArrowheads="1"/>
            </p:cNvSpPr>
            <p:nvPr/>
          </p:nvSpPr>
          <p:spPr bwMode="auto">
            <a:xfrm>
              <a:off x="2064" y="528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Gill Sans MT" panose="020B0502020104020203"/>
                  <a:ea typeface="华文中宋" panose="02010600040101010101" pitchFamily="2" charset="-122"/>
                </a:rPr>
                <a:t>+</a:t>
              </a:r>
              <a:endParaRPr lang="en-US" altLang="zh-CN" sz="3200" b="1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  <p:grpSp>
        <p:nvGrpSpPr>
          <p:cNvPr id="4" name="Group 26"/>
          <p:cNvGrpSpPr/>
          <p:nvPr/>
        </p:nvGrpSpPr>
        <p:grpSpPr bwMode="auto">
          <a:xfrm>
            <a:off x="8737600" y="1443062"/>
            <a:ext cx="711200" cy="1066800"/>
            <a:chOff x="4128" y="576"/>
            <a:chExt cx="336" cy="672"/>
          </a:xfrm>
        </p:grpSpPr>
        <p:sp>
          <p:nvSpPr>
            <p:cNvPr id="91178" name="Text Box 14"/>
            <p:cNvSpPr txBox="1">
              <a:spLocks noChangeArrowheads="1"/>
            </p:cNvSpPr>
            <p:nvPr/>
          </p:nvSpPr>
          <p:spPr bwMode="auto">
            <a:xfrm>
              <a:off x="4128" y="86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Gill Sans MT" panose="020B0502020104020203"/>
                  <a:ea typeface="华文中宋" panose="02010600040101010101" pitchFamily="2" charset="-122"/>
                </a:rPr>
                <a:t>+</a:t>
              </a:r>
              <a:endParaRPr lang="en-US" altLang="zh-CN" sz="3200" b="1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91179" name="Line 18"/>
            <p:cNvSpPr>
              <a:spLocks noChangeShapeType="1"/>
            </p:cNvSpPr>
            <p:nvPr/>
          </p:nvSpPr>
          <p:spPr bwMode="auto">
            <a:xfrm>
              <a:off x="4176" y="576"/>
              <a:ext cx="0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7"/>
          <p:cNvGrpSpPr/>
          <p:nvPr/>
        </p:nvGrpSpPr>
        <p:grpSpPr bwMode="auto">
          <a:xfrm>
            <a:off x="3962400" y="6243662"/>
            <a:ext cx="7721600" cy="609600"/>
            <a:chOff x="1872" y="3600"/>
            <a:chExt cx="3648" cy="384"/>
          </a:xfrm>
        </p:grpSpPr>
        <p:sp>
          <p:nvSpPr>
            <p:cNvPr id="91174" name="Text Box 5"/>
            <p:cNvSpPr txBox="1">
              <a:spLocks noChangeArrowheads="1"/>
            </p:cNvSpPr>
            <p:nvPr/>
          </p:nvSpPr>
          <p:spPr bwMode="auto">
            <a:xfrm>
              <a:off x="2304" y="3613"/>
              <a:ext cx="960" cy="37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Gill Sans MT" panose="020B0502020104020203"/>
                  <a:ea typeface="华文中宋" panose="02010600040101010101" pitchFamily="2" charset="-122"/>
                </a:rPr>
                <a:t>肺扩张</a:t>
              </a:r>
              <a:endParaRPr lang="zh-CN" altLang="en-US" sz="3200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91175" name="Text Box 6"/>
            <p:cNvSpPr txBox="1">
              <a:spLocks noChangeArrowheads="1"/>
            </p:cNvSpPr>
            <p:nvPr/>
          </p:nvSpPr>
          <p:spPr bwMode="auto">
            <a:xfrm>
              <a:off x="3696" y="3600"/>
              <a:ext cx="1824" cy="3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Gill Sans MT" panose="020B0502020104020203"/>
                  <a:ea typeface="华文中宋" panose="02010600040101010101" pitchFamily="2" charset="-122"/>
                </a:rPr>
                <a:t>肺牵张感受器</a:t>
              </a:r>
              <a:endParaRPr lang="zh-CN" altLang="en-US" sz="3200" b="1"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  <p:sp>
          <p:nvSpPr>
            <p:cNvPr id="91176" name="Line 19"/>
            <p:cNvSpPr>
              <a:spLocks noChangeShapeType="1"/>
            </p:cNvSpPr>
            <p:nvPr/>
          </p:nvSpPr>
          <p:spPr bwMode="auto">
            <a:xfrm>
              <a:off x="1872" y="3792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77" name="Line 21"/>
            <p:cNvSpPr>
              <a:spLocks noChangeShapeType="1"/>
            </p:cNvSpPr>
            <p:nvPr/>
          </p:nvSpPr>
          <p:spPr bwMode="auto">
            <a:xfrm>
              <a:off x="326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51"/>
          <p:cNvGrpSpPr/>
          <p:nvPr/>
        </p:nvGrpSpPr>
        <p:grpSpPr bwMode="auto">
          <a:xfrm>
            <a:off x="8737600" y="3652862"/>
            <a:ext cx="1422400" cy="2514600"/>
            <a:chOff x="4128" y="1968"/>
            <a:chExt cx="672" cy="1584"/>
          </a:xfrm>
        </p:grpSpPr>
        <p:grpSp>
          <p:nvGrpSpPr>
            <p:cNvPr id="7" name="Group 28"/>
            <p:cNvGrpSpPr/>
            <p:nvPr/>
          </p:nvGrpSpPr>
          <p:grpSpPr bwMode="auto">
            <a:xfrm>
              <a:off x="4464" y="1968"/>
              <a:ext cx="336" cy="1584"/>
              <a:chOff x="4512" y="1968"/>
              <a:chExt cx="336" cy="1584"/>
            </a:xfrm>
          </p:grpSpPr>
          <p:sp>
            <p:nvSpPr>
              <p:cNvPr id="91172" name="Text Box 13"/>
              <p:cNvSpPr txBox="1">
                <a:spLocks noChangeArrowheads="1"/>
              </p:cNvSpPr>
              <p:nvPr/>
            </p:nvSpPr>
            <p:spPr bwMode="auto">
              <a:xfrm>
                <a:off x="4512" y="2064"/>
                <a:ext cx="336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F0000"/>
                    </a:solidFill>
                    <a:latin typeface="Gill Sans MT" panose="020B0502020104020203"/>
                    <a:ea typeface="华文中宋" panose="02010600040101010101" pitchFamily="2" charset="-122"/>
                  </a:rPr>
                  <a:t>+</a:t>
                </a:r>
                <a:endParaRPr lang="en-US" altLang="zh-CN" sz="3200" b="1">
                  <a:solidFill>
                    <a:srgbClr val="FF0000"/>
                  </a:solidFill>
                  <a:latin typeface="Gill Sans MT" panose="020B0502020104020203"/>
                  <a:ea typeface="华文中宋" panose="02010600040101010101" pitchFamily="2" charset="-122"/>
                </a:endParaRPr>
              </a:p>
            </p:txBody>
          </p:sp>
          <p:sp>
            <p:nvSpPr>
              <p:cNvPr id="91173" name="Line 20"/>
              <p:cNvSpPr>
                <a:spLocks noChangeShapeType="1"/>
              </p:cNvSpPr>
              <p:nvPr/>
            </p:nvSpPr>
            <p:spPr bwMode="auto">
              <a:xfrm flipH="1" flipV="1">
                <a:off x="4512" y="1968"/>
                <a:ext cx="0" cy="15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1171" name="Text Box 49"/>
            <p:cNvSpPr txBox="1">
              <a:spLocks noChangeArrowheads="1"/>
            </p:cNvSpPr>
            <p:nvPr/>
          </p:nvSpPr>
          <p:spPr bwMode="auto">
            <a:xfrm>
              <a:off x="4128" y="2304"/>
              <a:ext cx="384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FF3399"/>
                  </a:solidFill>
                  <a:latin typeface="Gill Sans MT" panose="020B0502020104020203"/>
                  <a:ea typeface="黑体" panose="02010609060101010101" pitchFamily="49" charset="-122"/>
                </a:rPr>
                <a:t>迷走神经</a:t>
              </a:r>
              <a:endParaRPr lang="zh-CN" altLang="en-US" b="1">
                <a:solidFill>
                  <a:srgbClr val="FF3399"/>
                </a:solidFill>
                <a:latin typeface="Gill Sans MT" panose="020B0502020104020203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Group 54"/>
          <p:cNvGrpSpPr/>
          <p:nvPr/>
        </p:nvGrpSpPr>
        <p:grpSpPr bwMode="auto">
          <a:xfrm>
            <a:off x="3251200" y="1443062"/>
            <a:ext cx="4978400" cy="3048000"/>
            <a:chOff x="1536" y="576"/>
            <a:chExt cx="2352" cy="1920"/>
          </a:xfrm>
        </p:grpSpPr>
        <p:grpSp>
          <p:nvGrpSpPr>
            <p:cNvPr id="9" name="Group 23"/>
            <p:cNvGrpSpPr/>
            <p:nvPr/>
          </p:nvGrpSpPr>
          <p:grpSpPr bwMode="auto">
            <a:xfrm>
              <a:off x="1536" y="576"/>
              <a:ext cx="2352" cy="1920"/>
              <a:chOff x="1536" y="576"/>
              <a:chExt cx="2352" cy="1920"/>
            </a:xfrm>
          </p:grpSpPr>
          <p:sp>
            <p:nvSpPr>
              <p:cNvPr id="91167" name="Line 9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168" name="Line 12"/>
              <p:cNvSpPr>
                <a:spLocks noChangeShapeType="1"/>
              </p:cNvSpPr>
              <p:nvPr/>
            </p:nvSpPr>
            <p:spPr bwMode="auto">
              <a:xfrm>
                <a:off x="2928" y="1440"/>
                <a:ext cx="96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169" name="Line 17"/>
              <p:cNvSpPr>
                <a:spLocks noChangeShapeType="1"/>
              </p:cNvSpPr>
              <p:nvPr/>
            </p:nvSpPr>
            <p:spPr bwMode="auto">
              <a:xfrm flipV="1">
                <a:off x="2400" y="576"/>
                <a:ext cx="0" cy="67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1166" name="Text Box 53"/>
            <p:cNvSpPr txBox="1">
              <a:spLocks noChangeArrowheads="1"/>
            </p:cNvSpPr>
            <p:nvPr/>
          </p:nvSpPr>
          <p:spPr bwMode="auto">
            <a:xfrm>
              <a:off x="3552" y="1123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Gill Sans MT" panose="020B0502020104020203"/>
                  <a:ea typeface="华文中宋" panose="02010600040101010101" pitchFamily="2" charset="-122"/>
                </a:rPr>
                <a:t>+</a:t>
              </a:r>
              <a:endParaRPr lang="en-US" altLang="zh-CN" sz="3200" b="1">
                <a:solidFill>
                  <a:srgbClr val="FF0000"/>
                </a:solidFill>
                <a:latin typeface="Gill Sans MT" panose="020B0502020104020203"/>
                <a:ea typeface="华文中宋" panose="02010600040101010101" pitchFamily="2" charset="-122"/>
              </a:endParaRPr>
            </a:p>
          </p:txBody>
        </p:sp>
      </p:grpSp>
      <p:grpSp>
        <p:nvGrpSpPr>
          <p:cNvPr id="10" name="Group 56"/>
          <p:cNvGrpSpPr/>
          <p:nvPr/>
        </p:nvGrpSpPr>
        <p:grpSpPr bwMode="auto">
          <a:xfrm>
            <a:off x="1143000" y="1443062"/>
            <a:ext cx="10642600" cy="5486400"/>
            <a:chOff x="540" y="576"/>
            <a:chExt cx="5028" cy="3456"/>
          </a:xfrm>
        </p:grpSpPr>
        <p:grpSp>
          <p:nvGrpSpPr>
            <p:cNvPr id="11" name="Group 48"/>
            <p:cNvGrpSpPr/>
            <p:nvPr/>
          </p:nvGrpSpPr>
          <p:grpSpPr bwMode="auto">
            <a:xfrm>
              <a:off x="540" y="576"/>
              <a:ext cx="5028" cy="3456"/>
              <a:chOff x="540" y="576"/>
              <a:chExt cx="5028" cy="3456"/>
            </a:xfrm>
          </p:grpSpPr>
          <p:grpSp>
            <p:nvGrpSpPr>
              <p:cNvPr id="12" name="Group 46"/>
              <p:cNvGrpSpPr/>
              <p:nvPr/>
            </p:nvGrpSpPr>
            <p:grpSpPr bwMode="auto">
              <a:xfrm>
                <a:off x="540" y="576"/>
                <a:ext cx="5028" cy="3456"/>
                <a:chOff x="540" y="576"/>
                <a:chExt cx="5028" cy="3456"/>
              </a:xfrm>
            </p:grpSpPr>
            <p:grpSp>
              <p:nvGrpSpPr>
                <p:cNvPr id="13" name="Group 37"/>
                <p:cNvGrpSpPr/>
                <p:nvPr/>
              </p:nvGrpSpPr>
              <p:grpSpPr bwMode="auto">
                <a:xfrm>
                  <a:off x="540" y="1260"/>
                  <a:ext cx="3348" cy="679"/>
                  <a:chOff x="540" y="1260"/>
                  <a:chExt cx="3348" cy="679"/>
                </a:xfrm>
              </p:grpSpPr>
              <p:sp>
                <p:nvSpPr>
                  <p:cNvPr id="91163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8" y="1728"/>
                    <a:ext cx="96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tailEnd type="triangl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164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0" y="1260"/>
                    <a:ext cx="2529" cy="679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solidFill>
                      <a:schemeClr val="accent2"/>
                    </a:solidFill>
                    <a:miter lim="800000"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3200" b="1" dirty="0">
                        <a:latin typeface="Gill Sans MT" panose="020B0502020104020203"/>
                        <a:ea typeface="华文中宋" panose="02010600040101010101" pitchFamily="2" charset="-122"/>
                      </a:rPr>
                      <a:t>延髓中枢吸气活动发生器活动</a:t>
                    </a:r>
                    <a:r>
                      <a:rPr lang="zh-CN" altLang="en-US" sz="3200" b="1" dirty="0">
                        <a:solidFill>
                          <a:srgbClr val="0070C0"/>
                        </a:solidFill>
                        <a:latin typeface="Gill Sans MT" panose="020B0502020104020203"/>
                        <a:ea typeface="华文中宋" panose="02010600040101010101" pitchFamily="2" charset="-122"/>
                      </a:rPr>
                      <a:t>被抑制</a:t>
                    </a:r>
                    <a:endParaRPr lang="zh-CN" altLang="en-US" sz="3200" b="1" dirty="0">
                      <a:solidFill>
                        <a:srgbClr val="0070C0"/>
                      </a:solidFill>
                      <a:latin typeface="Gill Sans MT" panose="020B0502020104020203"/>
                      <a:ea typeface="华文中宋" panose="02010600040101010101" pitchFamily="2" charset="-122"/>
                    </a:endParaRPr>
                  </a:p>
                </p:txBody>
              </p:sp>
            </p:grpSp>
            <p:grpSp>
              <p:nvGrpSpPr>
                <p:cNvPr id="14" name="Group 44"/>
                <p:cNvGrpSpPr/>
                <p:nvPr/>
              </p:nvGrpSpPr>
              <p:grpSpPr bwMode="auto">
                <a:xfrm>
                  <a:off x="768" y="576"/>
                  <a:ext cx="4800" cy="3456"/>
                  <a:chOff x="768" y="576"/>
                  <a:chExt cx="4800" cy="3456"/>
                </a:xfrm>
              </p:grpSpPr>
              <p:grpSp>
                <p:nvGrpSpPr>
                  <p:cNvPr id="15" name="Group 38"/>
                  <p:cNvGrpSpPr/>
                  <p:nvPr/>
                </p:nvGrpSpPr>
                <p:grpSpPr bwMode="auto">
                  <a:xfrm>
                    <a:off x="768" y="1968"/>
                    <a:ext cx="1680" cy="2016"/>
                    <a:chOff x="768" y="1968"/>
                    <a:chExt cx="1680" cy="2016"/>
                  </a:xfrm>
                </p:grpSpPr>
                <p:sp>
                  <p:nvSpPr>
                    <p:cNvPr id="91159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8" y="2496"/>
                      <a:ext cx="1680" cy="678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accent2"/>
                      </a:solidFill>
                      <a:miter lim="800000"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>
                          <a:latin typeface="Gill Sans MT" panose="020B0502020104020203"/>
                          <a:ea typeface="华文中宋" panose="02010600040101010101" pitchFamily="2" charset="-122"/>
                        </a:rPr>
                        <a:t>脊髓吸气肌运动神经元</a:t>
                      </a:r>
                      <a:r>
                        <a:rPr lang="zh-CN" altLang="en-US" sz="3200" b="1">
                          <a:solidFill>
                            <a:srgbClr val="0070C0"/>
                          </a:solidFill>
                          <a:latin typeface="Gill Sans MT" panose="020B0502020104020203"/>
                          <a:ea typeface="华文中宋" panose="02010600040101010101" pitchFamily="2" charset="-122"/>
                        </a:rPr>
                        <a:t>舒张</a:t>
                      </a:r>
                      <a:endParaRPr lang="zh-CN" altLang="en-US" sz="3200" b="1">
                        <a:solidFill>
                          <a:srgbClr val="0070C0"/>
                        </a:solidFill>
                        <a:latin typeface="Gill Sans MT" panose="020B0502020104020203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1160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0" y="3613"/>
                      <a:ext cx="735" cy="371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accent2"/>
                      </a:solidFill>
                      <a:miter lim="800000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>
                          <a:latin typeface="Gill Sans MT" panose="020B0502020104020203"/>
                          <a:ea typeface="华文中宋" panose="02010600040101010101" pitchFamily="2" charset="-122"/>
                        </a:rPr>
                        <a:t>呼气</a:t>
                      </a:r>
                      <a:endParaRPr lang="zh-CN" altLang="en-US" sz="3200" b="1">
                        <a:latin typeface="Gill Sans MT" panose="020B0502020104020203"/>
                        <a:ea typeface="华文中宋" panose="02010600040101010101" pitchFamily="2" charset="-122"/>
                      </a:endParaRPr>
                    </a:p>
                  </p:txBody>
                </p:sp>
                <p:sp>
                  <p:nvSpPr>
                    <p:cNvPr id="91161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3168"/>
                      <a:ext cx="0" cy="43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116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4" y="1968"/>
                      <a:ext cx="672" cy="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Gill Sans MT" panose="020B0502020104020203"/>
                        <a:ea typeface="华文中宋" panose="02010600040101010101" pitchFamily="2" charset="-122"/>
                      </a:endParaRPr>
                    </a:p>
                  </p:txBody>
                </p:sp>
              </p:grpSp>
              <p:sp>
                <p:nvSpPr>
                  <p:cNvPr id="9115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576"/>
                    <a:ext cx="624" cy="6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Gill Sans MT" panose="020B0502020104020203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9115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008"/>
                    <a:ext cx="864" cy="6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Gill Sans MT" panose="020B0502020104020203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9115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3360"/>
                    <a:ext cx="3648" cy="6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Gill Sans MT" panose="020B0502020104020203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9115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968"/>
                    <a:ext cx="624" cy="139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Gill Sans MT" panose="020B0502020104020203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9115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576"/>
                    <a:ext cx="624" cy="6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Gill Sans MT" panose="020B0502020104020203"/>
                      <a:ea typeface="华文中宋" panose="02010600040101010101" pitchFamily="2" charset="-122"/>
                    </a:endParaRPr>
                  </a:p>
                </p:txBody>
              </p:sp>
            </p:grpSp>
          </p:grpSp>
          <p:sp>
            <p:nvSpPr>
              <p:cNvPr id="91150" name="Line 47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1148" name="Text Box 55"/>
            <p:cNvSpPr txBox="1">
              <a:spLocks noChangeArrowheads="1"/>
            </p:cNvSpPr>
            <p:nvPr/>
          </p:nvSpPr>
          <p:spPr bwMode="auto">
            <a:xfrm>
              <a:off x="3120" y="1632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>
                  <a:latin typeface="Gill Sans MT" panose="020B0502020104020203"/>
                  <a:ea typeface="华文中宋" panose="02010600040101010101" pitchFamily="2" charset="-122"/>
                  <a:cs typeface="Times New Roman" panose="02020603050405020304" pitchFamily="18" charset="0"/>
                </a:rPr>
                <a:t>–</a:t>
              </a:r>
              <a:endParaRPr lang="en-US" altLang="zh-CN" sz="4000" b="1">
                <a:latin typeface="Gill Sans MT" panose="020B0502020104020203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标题 1"/>
          <p:cNvSpPr txBox="1"/>
          <p:nvPr/>
        </p:nvSpPr>
        <p:spPr>
          <a:xfrm>
            <a:off x="1219200" y="350070"/>
            <a:ext cx="94276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3200" dirty="0" smtClean="0">
                <a:latin typeface="+mn-ea"/>
                <a:ea typeface="+mn-ea"/>
                <a:cs typeface="Times New Roman" panose="02020603050405020304" pitchFamily="18" charset="0"/>
              </a:rPr>
              <a:t>二</a:t>
            </a:r>
            <a:r>
              <a:rPr lang="en-US" altLang="zh-CN" sz="3200" dirty="0" smtClean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3200" dirty="0" smtClean="0">
                <a:latin typeface="+mn-ea"/>
                <a:ea typeface="+mn-ea"/>
                <a:cs typeface="Times New Roman" panose="02020603050405020304" pitchFamily="18" charset="0"/>
              </a:rPr>
              <a:t>呼吸节律的形成</a:t>
            </a:r>
            <a:r>
              <a:rPr lang="zh-CN" altLang="en-US" sz="3200" dirty="0">
                <a:latin typeface="+mn-ea"/>
                <a:ea typeface="+mn-ea"/>
                <a:cs typeface="Times New Roman" panose="02020603050405020304" pitchFamily="18" charset="0"/>
              </a:rPr>
              <a:t>（局部神经回路反馈控制假说）</a:t>
            </a:r>
            <a:br>
              <a:rPr lang="en-US" altLang="zh-CN" sz="3200" dirty="0">
                <a:latin typeface="+mn-ea"/>
                <a:ea typeface="+mn-ea"/>
                <a:cs typeface="Times New Roman" panose="02020603050405020304" pitchFamily="18" charset="0"/>
              </a:rPr>
            </a:br>
            <a:endParaRPr lang="zh-CN" altLang="en-US" sz="3200" dirty="0">
              <a:solidFill>
                <a:srgbClr val="0000FF"/>
              </a:solidFill>
              <a:latin typeface="+mn-ea"/>
              <a:ea typeface="+mn-ea"/>
            </a:endParaRPr>
          </a:p>
          <a:p>
            <a:br>
              <a:rPr lang="en-US" altLang="zh-CN" sz="3200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3200" dirty="0" smtClean="0">
                <a:latin typeface="+mn-ea"/>
                <a:ea typeface="+mn-ea"/>
                <a:cs typeface="Times New Roman" panose="02020603050405020304" pitchFamily="18" charset="0"/>
              </a:rPr>
              <a:t>                   </a:t>
            </a:r>
            <a:endParaRPr lang="zh-CN" altLang="en-US" sz="32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5333" y="1351129"/>
            <a:ext cx="10850563" cy="1028699"/>
          </a:xfrm>
        </p:spPr>
        <p:txBody>
          <a:bodyPr/>
          <a:lstStyle/>
          <a:p>
            <a:r>
              <a:rPr lang="en-US" altLang="zh-CN" dirty="0" smtClean="0"/>
              <a:t>(</a:t>
            </a:r>
            <a:r>
              <a:rPr lang="zh-CN" altLang="en-US" dirty="0" smtClean="0"/>
              <a:t>一</a:t>
            </a:r>
            <a:r>
              <a:rPr lang="en-US" altLang="zh-CN" dirty="0" smtClean="0"/>
              <a:t>)  </a:t>
            </a:r>
            <a:r>
              <a:rPr lang="zh-CN" altLang="en-US" dirty="0" smtClean="0"/>
              <a:t>肺牵张反射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 txBox="1">
            <a:spLocks noGrp="1"/>
          </p:cNvSpPr>
          <p:nvPr>
            <p:ph idx="1"/>
          </p:nvPr>
        </p:nvSpPr>
        <p:spPr>
          <a:xfrm>
            <a:off x="669924" y="2442948"/>
            <a:ext cx="10850563" cy="505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3200" b="1" dirty="0" smtClean="0">
                <a:latin typeface="+mn-ea"/>
              </a:rPr>
              <a:t> 吸气时支气管、细支气管被扩张，管壁平滑肌层内的牵张感受器受到牵拉刺激而兴奋。牵张感受器的兴奋导致吸气抑制，促使吸气向呼气转化。这一反射称为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肺牵张反射</a:t>
            </a:r>
            <a:r>
              <a:rPr lang="zh-CN" altLang="en-US" sz="3200" b="1" dirty="0" smtClean="0">
                <a:latin typeface="+mn-ea"/>
              </a:rPr>
              <a:t>或</a:t>
            </a:r>
            <a:r>
              <a:rPr lang="en-US" altLang="zh-CN" sz="3200" b="1" dirty="0" err="1" smtClean="0">
                <a:latin typeface="+mn-ea"/>
              </a:rPr>
              <a:t>Hering</a:t>
            </a:r>
            <a:r>
              <a:rPr lang="en-US" altLang="zh-CN" sz="3200" b="1" dirty="0" smtClean="0">
                <a:latin typeface="+mn-ea"/>
              </a:rPr>
              <a:t>-Breuer</a:t>
            </a:r>
            <a:r>
              <a:rPr lang="zh-CN" altLang="en-US" sz="3200" b="1" dirty="0" smtClean="0">
                <a:latin typeface="+mn-ea"/>
              </a:rPr>
              <a:t>反射。</a:t>
            </a:r>
            <a:endParaRPr lang="zh-CN" altLang="en-US" sz="3200" b="1" dirty="0" smtClean="0">
              <a:latin typeface="+mn-ea"/>
            </a:endParaRPr>
          </a:p>
          <a:p>
            <a:pPr>
              <a:buNone/>
            </a:pPr>
            <a:r>
              <a:rPr lang="zh-CN" altLang="en-US" sz="3200" b="1" dirty="0" smtClean="0">
                <a:latin typeface="+mn-ea"/>
              </a:rPr>
              <a:t>包括：肺扩张反射和肺</a:t>
            </a:r>
            <a:r>
              <a:rPr lang="zh-CN" altLang="en-US" sz="3200" b="1" dirty="0">
                <a:latin typeface="+mn-ea"/>
              </a:rPr>
              <a:t>缩小反射</a:t>
            </a:r>
            <a:endParaRPr lang="zh-CN" altLang="en-US" sz="3200" dirty="0">
              <a:latin typeface="+mn-ea"/>
            </a:endParaRPr>
          </a:p>
          <a:p>
            <a:pPr>
              <a:buFontTx/>
              <a:buNone/>
            </a:pPr>
            <a:endParaRPr lang="zh-CN" altLang="en-US" sz="3200" b="1" dirty="0" smtClean="0">
              <a:solidFill>
                <a:srgbClr val="006699"/>
              </a:solidFill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solidFill>
                  <a:srgbClr val="006699"/>
                </a:solidFill>
                <a:latin typeface="+mn-ea"/>
              </a:rPr>
              <a:t>　　　</a:t>
            </a:r>
            <a:endParaRPr lang="zh-CN" altLang="en-US" sz="3200" dirty="0">
              <a:latin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187531" y="384695"/>
            <a:ext cx="999108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 smtClean="0">
                <a:latin typeface="+mn-ea"/>
                <a:ea typeface="+mn-ea"/>
                <a:cs typeface="Times New Roman" panose="02020603050405020304" pitchFamily="18" charset="0"/>
              </a:rPr>
              <a:t>二、呼吸运动的反射性调节</a:t>
            </a:r>
            <a:endParaRPr lang="zh-CN" altLang="en-US" sz="36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431801" y="1128156"/>
            <a:ext cx="6720417" cy="5253594"/>
          </a:xfrm>
          <a:noFill/>
        </p:spPr>
      </p:pic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7152218" y="1628775"/>
            <a:ext cx="4415367" cy="37548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１．肺扩张反射：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/>
              <a:t>　      肺扩张时</a:t>
            </a:r>
            <a:endParaRPr lang="zh-CN" altLang="en-US" sz="2800" b="1" dirty="0"/>
          </a:p>
          <a:p>
            <a:r>
              <a:rPr lang="zh-CN" altLang="en-US" sz="2800" b="1" dirty="0"/>
              <a:t>　　  抑制吸气的反射</a:t>
            </a:r>
            <a:endParaRPr lang="zh-CN" altLang="en-US" sz="2800" b="1" dirty="0"/>
          </a:p>
          <a:p>
            <a:r>
              <a:rPr lang="zh-CN" altLang="en-US" sz="2800" b="1" dirty="0"/>
              <a:t>　</a:t>
            </a:r>
            <a:endParaRPr lang="zh-CN" altLang="en-US" sz="2800" b="1" dirty="0"/>
          </a:p>
          <a:p>
            <a:r>
              <a:rPr lang="zh-CN" altLang="en-US" sz="2800" b="1" dirty="0">
                <a:solidFill>
                  <a:srgbClr val="FF0000"/>
                </a:solidFill>
              </a:rPr>
              <a:t>２．肺缩小反射：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/>
              <a:t>　　肺缩小时引起</a:t>
            </a:r>
            <a:endParaRPr lang="zh-CN" altLang="en-US" sz="2800" b="1" dirty="0"/>
          </a:p>
          <a:p>
            <a:r>
              <a:rPr lang="zh-CN" altLang="en-US" sz="2800" b="1" dirty="0"/>
              <a:t>　　吸气反射</a:t>
            </a:r>
            <a:endParaRPr lang="zh-CN" altLang="en-US" sz="2800" b="1" dirty="0"/>
          </a:p>
          <a:p>
            <a:pPr>
              <a:spcBef>
                <a:spcPct val="50000"/>
              </a:spcBef>
            </a:pPr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219200" y="327478"/>
            <a:ext cx="4572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600" b="1" dirty="0" smtClean="0">
                <a:latin typeface="+mn-ea"/>
              </a:rPr>
              <a:t>肺</a:t>
            </a:r>
            <a:r>
              <a:rPr lang="zh-CN" altLang="en-US" sz="3600" b="1" dirty="0">
                <a:latin typeface="+mn-ea"/>
              </a:rPr>
              <a:t>扩张反射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219200" y="1287364"/>
            <a:ext cx="1036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吸气      肺扩张         肺牵张感受器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7315200" y="2811364"/>
            <a:ext cx="1727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延髓</a:t>
            </a:r>
            <a:endParaRPr lang="zh-CN" altLang="en-US" sz="3200" b="1">
              <a:latin typeface="+mn-ea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821714" y="1820764"/>
            <a:ext cx="120468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+mn-ea"/>
              </a:rPr>
              <a:t>迷走神经</a:t>
            </a:r>
            <a:endParaRPr lang="zh-CN" altLang="en-US" sz="28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96000" y="3908328"/>
            <a:ext cx="36576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+mn-ea"/>
              </a:rPr>
              <a:t>吸气切断机制</a:t>
            </a:r>
            <a:endParaRPr lang="zh-CN" altLang="en-US" sz="3200" b="1">
              <a:latin typeface="+mn-ea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819397" y="3792068"/>
            <a:ext cx="34478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</a:rPr>
              <a:t>抑制吸气</a:t>
            </a:r>
            <a:r>
              <a:rPr lang="zh-CN" altLang="en-US" sz="3200" b="1" dirty="0">
                <a:solidFill>
                  <a:srgbClr val="006600"/>
                </a:solidFill>
                <a:latin typeface="+mn-ea"/>
              </a:rPr>
              <a:t>发生呼气</a:t>
            </a:r>
            <a:endParaRPr lang="zh-CN" altLang="en-US" sz="3200" b="1" dirty="0">
              <a:solidFill>
                <a:srgbClr val="006600"/>
              </a:solidFill>
              <a:latin typeface="+mn-ea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2254251" y="1577083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165600" y="1558827"/>
            <a:ext cx="101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7924800" y="1866802"/>
            <a:ext cx="0" cy="9763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7924800" y="3390803"/>
            <a:ext cx="0" cy="517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4267200" y="4182964"/>
            <a:ext cx="1828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7744718" y="1415946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54" y="4787826"/>
            <a:ext cx="10668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正常人体平静呼吸时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肺牵张反射不参与对呼吸的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调节 </a:t>
            </a:r>
            <a:endParaRPr lang="zh-CN" altLang="en-US" sz="3200" b="1" dirty="0" smtClean="0">
              <a:solidFill>
                <a:srgbClr val="FF0000"/>
              </a:solidFill>
              <a:latin typeface="+mn-ea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   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11" y="1071546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3200" b="1" dirty="0" smtClean="0">
                <a:latin typeface="+mn-ea"/>
                <a:ea typeface="+mn-ea"/>
                <a:cs typeface="Times New Roman" panose="02020603050405020304" pitchFamily="18" charset="0"/>
              </a:rPr>
              <a:t>二</a:t>
            </a:r>
            <a:r>
              <a:rPr lang="en-US" altLang="zh-CN" sz="3200" b="1" dirty="0" smtClean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3200" b="1" dirty="0" smtClean="0">
                <a:latin typeface="+mn-ea"/>
                <a:ea typeface="+mn-ea"/>
                <a:cs typeface="Times New Roman" panose="02020603050405020304" pitchFamily="18" charset="0"/>
              </a:rPr>
              <a:t>化学感受性反射</a:t>
            </a:r>
            <a:br>
              <a:rPr lang="en-US" altLang="zh-CN" sz="3200" b="1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062203"/>
            <a:ext cx="70618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外周感受器</a:t>
            </a:r>
            <a:endParaRPr lang="en-US" altLang="zh-CN" sz="32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 smtClean="0">
                <a:latin typeface="+mn-ea"/>
              </a:rPr>
              <a:t>-</a:t>
            </a:r>
            <a:r>
              <a:rPr lang="zh-CN" altLang="en-US" sz="3200" b="1" dirty="0" smtClean="0">
                <a:latin typeface="+mn-ea"/>
              </a:rPr>
              <a:t>颈动脉体、主动脉体，</a:t>
            </a:r>
            <a:endParaRPr lang="en-US" altLang="zh-CN" sz="32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+mn-ea"/>
              </a:rPr>
              <a:t>感受</a:t>
            </a:r>
            <a:r>
              <a:rPr lang="en-US" altLang="zh-CN" sz="3200" b="1" dirty="0" smtClean="0">
                <a:latin typeface="+mn-ea"/>
              </a:rPr>
              <a:t>PCO</a:t>
            </a:r>
            <a:r>
              <a:rPr lang="en-US" altLang="zh-CN" sz="3200" b="1" baseline="-25000" dirty="0" smtClean="0">
                <a:latin typeface="+mn-ea"/>
              </a:rPr>
              <a:t>2</a:t>
            </a:r>
            <a:r>
              <a:rPr lang="zh-CN" altLang="en-US" sz="3200" b="1" dirty="0" smtClean="0">
                <a:latin typeface="+mn-ea"/>
              </a:rPr>
              <a:t>、</a:t>
            </a:r>
            <a:r>
              <a:rPr lang="en-US" altLang="zh-CN" sz="3200" b="1" dirty="0" smtClean="0">
                <a:latin typeface="+mn-ea"/>
              </a:rPr>
              <a:t>PO</a:t>
            </a:r>
            <a:r>
              <a:rPr lang="en-US" altLang="zh-CN" sz="3200" b="1" baseline="-25000" dirty="0" smtClean="0">
                <a:latin typeface="+mn-ea"/>
              </a:rPr>
              <a:t>2</a:t>
            </a:r>
            <a:r>
              <a:rPr lang="zh-CN" altLang="en-US" sz="3200" b="1" dirty="0" smtClean="0">
                <a:latin typeface="+mn-ea"/>
              </a:rPr>
              <a:t>、</a:t>
            </a:r>
            <a:r>
              <a:rPr lang="en-US" altLang="zh-CN" sz="3200" b="1" dirty="0" smtClean="0">
                <a:latin typeface="+mn-ea"/>
              </a:rPr>
              <a:t>H+</a:t>
            </a:r>
            <a:endParaRPr lang="en-US" altLang="zh-CN" sz="3200" b="1" dirty="0" smtClean="0">
              <a:latin typeface="+mn-ea"/>
            </a:endParaRPr>
          </a:p>
          <a:p>
            <a:endParaRPr lang="zh-CN" altLang="en-US" sz="3200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80" y="4923430"/>
            <a:ext cx="447678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中枢</a:t>
            </a:r>
            <a:r>
              <a:rPr lang="zh-CN" altLang="en-US" sz="3200" b="1" dirty="0" smtClean="0">
                <a:latin typeface="+mn-ea"/>
              </a:rPr>
              <a:t>感受器：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-</a:t>
            </a:r>
            <a:r>
              <a:rPr lang="zh-CN" altLang="en-US" sz="3200" b="1" dirty="0" smtClean="0">
                <a:latin typeface="+mn-ea"/>
              </a:rPr>
              <a:t>延髓腹外侧</a:t>
            </a:r>
            <a:r>
              <a:rPr lang="en-US" altLang="zh-CN" sz="3200" b="1" dirty="0" smtClean="0">
                <a:latin typeface="+mn-ea"/>
              </a:rPr>
              <a:t>-H+</a:t>
            </a:r>
            <a:endParaRPr lang="en-US" altLang="zh-CN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09675" y="0"/>
            <a:ext cx="10311130" cy="1028700"/>
          </a:xfrm>
        </p:spPr>
        <p:txBody>
          <a:bodyPr/>
          <a:p>
            <a:r>
              <a:rPr lang="en-US" altLang="zh-CN"/>
              <a:t>2.</a:t>
            </a:r>
            <a:r>
              <a:rPr lang="zh-CN" altLang="en-US"/>
              <a:t>呼吸运动的形式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altLang="en-US" sz="4000" b="1"/>
              <a:t>平静呼吸：正常频率是</a:t>
            </a:r>
            <a:r>
              <a:rPr lang="en-US" altLang="zh-CN" sz="4000" b="1"/>
              <a:t>12-18</a:t>
            </a:r>
            <a:r>
              <a:rPr lang="zh-CN" altLang="en-US" sz="4000" b="1"/>
              <a:t>次</a:t>
            </a:r>
            <a:r>
              <a:rPr lang="en-US" altLang="zh-CN" sz="4000" b="1"/>
              <a:t>/</a:t>
            </a:r>
            <a:r>
              <a:rPr lang="zh-CN" altLang="en-US" sz="4000" b="1"/>
              <a:t>分。</a:t>
            </a:r>
            <a:endParaRPr lang="zh-CN" altLang="en-US" sz="4000" b="1"/>
          </a:p>
          <a:p>
            <a:pPr marL="0" indent="0">
              <a:buNone/>
            </a:pPr>
            <a:r>
              <a:rPr lang="zh-CN" altLang="en-US" sz="4000" b="1"/>
              <a:t>  </a:t>
            </a:r>
            <a:r>
              <a:rPr lang="zh-CN" altLang="en-US" sz="4000" b="1">
                <a:solidFill>
                  <a:srgbClr val="FF0000"/>
                </a:solidFill>
              </a:rPr>
              <a:t>吸气是主动过程，呼气是被动过程。</a:t>
            </a:r>
            <a:endParaRPr lang="zh-CN" altLang="en-US" sz="4000" b="1">
              <a:solidFill>
                <a:srgbClr val="FF0000"/>
              </a:solidFill>
            </a:endParaRPr>
          </a:p>
          <a:p>
            <a:r>
              <a:rPr lang="zh-CN" altLang="en-US" sz="4000" b="1"/>
              <a:t>用力呼吸：需要辅助呼吸肌参与。</a:t>
            </a:r>
            <a:endParaRPr lang="zh-CN" altLang="en-US" sz="4000" b="1"/>
          </a:p>
          <a:p>
            <a:pPr marL="0" indent="0">
              <a:buNone/>
            </a:pPr>
            <a:r>
              <a:rPr lang="zh-CN" altLang="en-US" sz="4000" b="1"/>
              <a:t>辅助吸气肌：胸</a:t>
            </a:r>
            <a:r>
              <a:rPr lang="zh-CN" altLang="en-US" sz="4000" b="1">
                <a:sym typeface="+mn-ea"/>
              </a:rPr>
              <a:t>锁</a:t>
            </a:r>
            <a:r>
              <a:rPr lang="zh-CN" altLang="en-US" sz="4000" b="1"/>
              <a:t>乳突肌</a:t>
            </a:r>
            <a:endParaRPr lang="zh-CN" altLang="en-US" sz="4000" b="1"/>
          </a:p>
          <a:p>
            <a:pPr marL="0" indent="0">
              <a:buNone/>
            </a:pPr>
            <a:r>
              <a:rPr lang="zh-CN" altLang="en-US" sz="4000" b="1"/>
              <a:t>辅助呼气肌：肋间内肌、腹肌</a:t>
            </a:r>
            <a:endParaRPr lang="zh-CN" altLang="en-US" sz="4000" b="1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03122" y="2643183"/>
            <a:ext cx="698887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9371" y="5376859"/>
            <a:ext cx="6512629" cy="13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内容占位符 7"/>
          <p:cNvGraphicFramePr>
            <a:graphicFrameLocks noGrp="1" noChangeAspect="1"/>
          </p:cNvGraphicFramePr>
          <p:nvPr>
            <p:ph idx="1"/>
          </p:nvPr>
        </p:nvGraphicFramePr>
        <p:xfrm>
          <a:off x="0" y="1114270"/>
          <a:ext cx="4762005" cy="460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Image" r:id="rId3" imgW="2788920" imgH="3511550" progId="">
                  <p:embed/>
                </p:oleObj>
              </mc:Choice>
              <mc:Fallback>
                <p:oleObj name="Image" r:id="rId3" imgW="2788920" imgH="3511550" progId="">
                  <p:embed/>
                  <p:pic>
                    <p:nvPicPr>
                      <p:cNvPr id="0" name="图片 5120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4">
                        <a:lum bright="-12000" contrast="42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1114270"/>
                        <a:ext cx="4762005" cy="4609636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C3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4395" y="5891590"/>
            <a:ext cx="268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外周化学感受器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8" y="1071547"/>
            <a:ext cx="11789833" cy="53578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dirty="0"/>
              <a:t>CO</a:t>
            </a:r>
            <a:r>
              <a:rPr lang="en-US" altLang="zh-CN" sz="3600" b="1" baseline="-25000" dirty="0"/>
              <a:t>2</a:t>
            </a:r>
            <a:r>
              <a:rPr lang="zh-CN" altLang="en-US" sz="3600" b="1" dirty="0"/>
              <a:t>、</a:t>
            </a:r>
            <a:r>
              <a:rPr lang="en-US" altLang="zh-CN" sz="3600" b="1" dirty="0"/>
              <a:t>H</a:t>
            </a:r>
            <a:r>
              <a:rPr lang="en-US" altLang="zh-CN" sz="3600" b="1" baseline="30000" dirty="0"/>
              <a:t>+</a:t>
            </a:r>
            <a:r>
              <a:rPr lang="zh-CN" altLang="en-US" sz="3600" b="1" dirty="0"/>
              <a:t>和</a:t>
            </a:r>
            <a:r>
              <a:rPr lang="en-US" altLang="zh-CN" sz="3600" b="1" dirty="0"/>
              <a:t>O</a:t>
            </a:r>
            <a:r>
              <a:rPr lang="en-US" altLang="zh-CN" sz="3600" b="1" baseline="-25000" dirty="0"/>
              <a:t>2</a:t>
            </a:r>
            <a:r>
              <a:rPr lang="zh-CN" altLang="en-US" sz="3600" b="1" dirty="0"/>
              <a:t>对呼吸的影响</a:t>
            </a:r>
            <a:endParaRPr lang="zh-CN" altLang="en-US" sz="3600" b="1" dirty="0"/>
          </a:p>
          <a:p>
            <a:pPr marL="609600" indent="-609600">
              <a:buNone/>
            </a:pPr>
            <a:r>
              <a:rPr lang="en-US" altLang="zh-CN" b="1" dirty="0" smtClean="0">
                <a:latin typeface="+mn-ea"/>
              </a:rPr>
              <a:t>1.CO</a:t>
            </a:r>
            <a:r>
              <a:rPr lang="en-US" altLang="zh-CN" b="1" baseline="-25000" dirty="0" smtClean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：</a:t>
            </a:r>
            <a:endParaRPr lang="zh-CN" altLang="en-US" b="1" dirty="0">
              <a:latin typeface="+mn-ea"/>
            </a:endParaRPr>
          </a:p>
          <a:p>
            <a:pPr marL="609600" indent="-609600">
              <a:buFont typeface="Wingdings 2" panose="05020102010507070707" pitchFamily="18" charset="2"/>
              <a:buNone/>
            </a:pPr>
            <a:r>
              <a:rPr lang="zh-CN" altLang="en-US" b="1" dirty="0"/>
              <a:t>     </a:t>
            </a:r>
            <a:endParaRPr lang="en-US" altLang="zh-CN" b="1" dirty="0" smtClean="0"/>
          </a:p>
          <a:p>
            <a:pPr marL="609600" indent="-609600">
              <a:buFont typeface="Wingdings 2" panose="05020102010507070707" pitchFamily="18" charset="2"/>
              <a:buNone/>
            </a:pPr>
            <a:endParaRPr lang="zh-CN" alt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9938" y="3092863"/>
            <a:ext cx="88773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974" y="1121621"/>
            <a:ext cx="10972800" cy="5289550"/>
          </a:xfrm>
        </p:spPr>
        <p:txBody>
          <a:bodyPr>
            <a:no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3200" b="1" dirty="0" smtClean="0">
                <a:latin typeface="+mn-ea"/>
              </a:rPr>
              <a:t>①</a:t>
            </a:r>
            <a:r>
              <a:rPr lang="zh-CN" altLang="en-US" sz="3200" b="1" dirty="0">
                <a:latin typeface="+mn-ea"/>
              </a:rPr>
              <a:t>刺激中枢化学感受器    主要，潜伏期较长</a:t>
            </a:r>
            <a:endParaRPr lang="en-US" altLang="zh-CN" sz="3200" b="1" dirty="0">
              <a:latin typeface="+mn-ea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3200" b="1" dirty="0">
                <a:latin typeface="+mn-ea"/>
              </a:rPr>
              <a:t>    CO</a:t>
            </a:r>
            <a:r>
              <a:rPr lang="en-US" altLang="zh-CN" sz="3200" b="1" baseline="-25000" dirty="0">
                <a:latin typeface="+mn-ea"/>
              </a:rPr>
              <a:t>2</a:t>
            </a:r>
            <a:r>
              <a:rPr lang="zh-CN" altLang="en-US" sz="3200" b="1" dirty="0">
                <a:latin typeface="+mn-ea"/>
              </a:rPr>
              <a:t>分压的升高导致脑脊液或血液</a:t>
            </a:r>
            <a:r>
              <a:rPr lang="en-US" altLang="zh-CN" sz="3200" b="1" dirty="0">
                <a:latin typeface="+mn-ea"/>
              </a:rPr>
              <a:t>H</a:t>
            </a:r>
            <a:r>
              <a:rPr lang="en-US" altLang="zh-CN" sz="3200" b="1" baseline="30000" dirty="0">
                <a:latin typeface="+mn-ea"/>
              </a:rPr>
              <a:t>+</a:t>
            </a:r>
            <a:r>
              <a:rPr lang="zh-CN" altLang="en-US" sz="3200" b="1" dirty="0">
                <a:latin typeface="+mn-ea"/>
              </a:rPr>
              <a:t>浓度的升高，兴奋中枢化学感受器。</a:t>
            </a:r>
            <a:endParaRPr lang="zh-CN" altLang="en-US" sz="3200" b="1" dirty="0">
              <a:latin typeface="+mn-ea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3200" b="1" dirty="0">
              <a:latin typeface="+mn-ea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3200" b="1" dirty="0" smtClean="0">
              <a:latin typeface="+mn-ea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3200" b="1" dirty="0" smtClean="0">
                <a:latin typeface="+mn-ea"/>
              </a:rPr>
              <a:t>②</a:t>
            </a:r>
            <a:r>
              <a:rPr lang="zh-CN" altLang="en-US" sz="3200" b="1" dirty="0">
                <a:latin typeface="+mn-ea"/>
              </a:rPr>
              <a:t>刺激外周化学感受器    次要，但潜伏期较短。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zh-CN" altLang="en-US" sz="3200" dirty="0">
                <a:latin typeface="+mn-ea"/>
              </a:rPr>
              <a:t>            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2940" y="3954120"/>
            <a:ext cx="88583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1355243" y="214409"/>
            <a:ext cx="2741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>
              <a:lnSpc>
                <a:spcPct val="150000"/>
              </a:lnSpc>
              <a:spcBef>
                <a:spcPts val="1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</a:rPr>
              <a:t>两条途径：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639484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6950" y="1285860"/>
            <a:ext cx="10572823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914027" y="142724"/>
            <a:ext cx="8657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defTabSz="913765">
              <a:lnSpc>
                <a:spcPct val="150000"/>
              </a:lnSpc>
              <a:spcBef>
                <a:spcPts val="1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CO</a:t>
            </a:r>
            <a:r>
              <a:rPr lang="en-US" altLang="zh-CN" sz="3600" b="1" baseline="-25000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调节呼吸最重要的生理性化学因素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7" y="1163662"/>
            <a:ext cx="11627537" cy="5694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 dirty="0" smtClean="0">
                <a:latin typeface="+mn-ea"/>
              </a:rPr>
              <a:t>影响</a:t>
            </a:r>
            <a:r>
              <a:rPr lang="zh-CN" altLang="en-US" sz="3200" b="1" dirty="0">
                <a:latin typeface="+mn-ea"/>
              </a:rPr>
              <a:t>：动脉血</a:t>
            </a:r>
            <a:r>
              <a:rPr lang="en-US" altLang="zh-CN" sz="3200" b="1" dirty="0">
                <a:latin typeface="+mn-ea"/>
              </a:rPr>
              <a:t>H</a:t>
            </a:r>
            <a:r>
              <a:rPr lang="en-US" altLang="zh-CN" sz="3200" b="1" baseline="30000" dirty="0">
                <a:latin typeface="+mn-ea"/>
              </a:rPr>
              <a:t>+</a:t>
            </a:r>
            <a:r>
              <a:rPr lang="zh-CN" altLang="en-US" sz="3200" b="1" dirty="0">
                <a:latin typeface="+mn-ea"/>
              </a:rPr>
              <a:t>浓度         呼吸加深</a:t>
            </a:r>
            <a:r>
              <a:rPr lang="zh-CN" altLang="en-US" sz="3200" b="1" dirty="0" smtClean="0">
                <a:latin typeface="+mn-ea"/>
              </a:rPr>
              <a:t>加快，降低</a:t>
            </a:r>
            <a:r>
              <a:rPr lang="zh-CN" altLang="en-US" sz="3200" b="1" dirty="0">
                <a:latin typeface="+mn-ea"/>
              </a:rPr>
              <a:t>则导致呼吸抑制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 dirty="0">
                <a:latin typeface="+mn-ea"/>
              </a:rPr>
              <a:t>途径</a:t>
            </a:r>
            <a:r>
              <a:rPr lang="zh-CN" altLang="en-US" sz="3200" b="1" dirty="0" smtClean="0">
                <a:latin typeface="+mn-ea"/>
              </a:rPr>
              <a:t>：</a:t>
            </a:r>
            <a:r>
              <a:rPr lang="en-US" altLang="zh-CN" sz="3200" b="1" dirty="0" smtClean="0">
                <a:latin typeface="+mn-ea"/>
              </a:rPr>
              <a:t>H</a:t>
            </a:r>
            <a:r>
              <a:rPr lang="en-US" altLang="zh-CN" sz="3200" b="1" baseline="30000" dirty="0">
                <a:latin typeface="+mn-ea"/>
              </a:rPr>
              <a:t>+</a:t>
            </a:r>
            <a:r>
              <a:rPr lang="zh-CN" altLang="en-US" sz="3200" b="1" dirty="0">
                <a:latin typeface="+mn-ea"/>
              </a:rPr>
              <a:t>通过刺激外周化学感受器兴奋呼吸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 dirty="0">
                <a:latin typeface="+mn-ea"/>
              </a:rPr>
              <a:t>   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latin typeface="+mn-ea"/>
              </a:rPr>
              <a:t>血液中的</a:t>
            </a:r>
            <a:r>
              <a:rPr lang="en-US" altLang="zh-CN" sz="3200" b="1" dirty="0">
                <a:latin typeface="+mn-ea"/>
              </a:rPr>
              <a:t>H</a:t>
            </a:r>
            <a:r>
              <a:rPr lang="en-US" altLang="zh-CN" sz="3200" b="1" baseline="30000" dirty="0">
                <a:latin typeface="+mn-ea"/>
              </a:rPr>
              <a:t>+</a:t>
            </a:r>
            <a:r>
              <a:rPr lang="zh-CN" altLang="en-US" sz="3200" b="1" dirty="0">
                <a:latin typeface="+mn-ea"/>
              </a:rPr>
              <a:t>难以通过血</a:t>
            </a:r>
            <a:r>
              <a:rPr lang="en-US" altLang="zh-CN" sz="3200" b="1" dirty="0">
                <a:latin typeface="+mn-ea"/>
              </a:rPr>
              <a:t>-</a:t>
            </a:r>
            <a:r>
              <a:rPr lang="zh-CN" altLang="en-US" sz="3200" b="1" dirty="0">
                <a:latin typeface="+mn-ea"/>
              </a:rPr>
              <a:t>脑脊液屏障血</a:t>
            </a:r>
            <a:r>
              <a:rPr lang="en-US" altLang="zh-CN" sz="3200" b="1" dirty="0">
                <a:latin typeface="+mn-ea"/>
              </a:rPr>
              <a:t>-</a:t>
            </a:r>
            <a:r>
              <a:rPr lang="zh-CN" altLang="en-US" sz="3200" b="1" dirty="0">
                <a:latin typeface="+mn-ea"/>
              </a:rPr>
              <a:t>脑</a:t>
            </a:r>
            <a:r>
              <a:rPr lang="zh-CN" altLang="en-US" sz="3200" b="1" dirty="0" smtClean="0">
                <a:latin typeface="+mn-ea"/>
              </a:rPr>
              <a:t>屏障</a:t>
            </a:r>
            <a:endParaRPr lang="zh-CN" altLang="en-US" sz="3200" b="1" dirty="0">
              <a:latin typeface="+mn-ea"/>
            </a:endParaRPr>
          </a:p>
          <a:p>
            <a:pPr>
              <a:lnSpc>
                <a:spcPct val="90000"/>
              </a:lnSpc>
            </a:pPr>
            <a:endParaRPr lang="zh-CN" altLang="en-US" sz="3200" b="1" dirty="0"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200" b="1" dirty="0" smtClean="0">
                <a:latin typeface="+mn-ea"/>
              </a:rPr>
              <a:t>外周化学感受器</a:t>
            </a:r>
            <a:r>
              <a:rPr lang="zh-CN" altLang="en-US" sz="3200" b="1" dirty="0">
                <a:latin typeface="+mn-ea"/>
              </a:rPr>
              <a:t>在</a:t>
            </a:r>
            <a:r>
              <a:rPr lang="en-US" altLang="zh-CN" sz="3200" b="1" dirty="0">
                <a:latin typeface="+mn-ea"/>
              </a:rPr>
              <a:t>H</a:t>
            </a:r>
            <a:r>
              <a:rPr lang="en-US" altLang="zh-CN" sz="3200" b="1" baseline="30000" dirty="0">
                <a:latin typeface="+mn-ea"/>
              </a:rPr>
              <a:t>+</a:t>
            </a:r>
            <a:r>
              <a:rPr lang="zh-CN" altLang="en-US" sz="3200" b="1" dirty="0">
                <a:latin typeface="+mn-ea"/>
              </a:rPr>
              <a:t>浓度升高导致的呼吸反应中起主要作用。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 flipV="1">
            <a:off x="4380482" y="123792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4514822" y="1453828"/>
            <a:ext cx="6709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39021" y="417591"/>
            <a:ext cx="45730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>
              <a:lnSpc>
                <a:spcPct val="90000"/>
              </a:lnSpc>
              <a:spcBef>
                <a:spcPts val="1000"/>
              </a:spcBef>
            </a:pPr>
            <a:r>
              <a:rPr lang="en-US" altLang="zh-CN" sz="3600" b="1" dirty="0" smtClean="0"/>
              <a:t>2.H</a:t>
            </a:r>
            <a:r>
              <a:rPr lang="en-US" altLang="zh-CN" sz="3600" b="1" baseline="30000" dirty="0"/>
              <a:t>+</a:t>
            </a:r>
            <a:r>
              <a:rPr lang="zh-CN" altLang="en-US" sz="3600" b="1" dirty="0"/>
              <a:t>对呼吸的影响：</a:t>
            </a:r>
            <a:endParaRPr lang="zh-CN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7" y="928670"/>
            <a:ext cx="11387667" cy="566898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+mn-ea"/>
              </a:rPr>
              <a:t>影响</a:t>
            </a:r>
            <a:r>
              <a:rPr lang="zh-CN" altLang="en-US" sz="2800" b="1" dirty="0">
                <a:latin typeface="+mn-ea"/>
              </a:rPr>
              <a:t>：动脉血</a:t>
            </a:r>
            <a:r>
              <a:rPr lang="en-US" altLang="zh-CN" sz="2800" b="1" dirty="0">
                <a:latin typeface="+mn-ea"/>
              </a:rPr>
              <a:t>PO</a:t>
            </a:r>
            <a:r>
              <a:rPr lang="en-US" altLang="zh-CN" sz="2800" b="1" baseline="-25000" dirty="0">
                <a:latin typeface="+mn-ea"/>
              </a:rPr>
              <a:t>2                </a:t>
            </a:r>
            <a:r>
              <a:rPr lang="zh-CN" altLang="en-US" sz="2800" b="1" dirty="0">
                <a:latin typeface="+mn-ea"/>
              </a:rPr>
              <a:t>呼吸兴奋</a:t>
            </a:r>
            <a:endParaRPr lang="zh-CN" altLang="en-US" sz="28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800" b="1" dirty="0">
                <a:latin typeface="+mn-ea"/>
              </a:rPr>
              <a:t>           动脉血</a:t>
            </a:r>
            <a:r>
              <a:rPr lang="en-US" altLang="zh-CN" sz="2800" b="1" dirty="0">
                <a:latin typeface="+mn-ea"/>
              </a:rPr>
              <a:t>PO</a:t>
            </a:r>
            <a:r>
              <a:rPr lang="en-US" altLang="zh-CN" sz="2800" b="1" baseline="-25000" dirty="0">
                <a:latin typeface="+mn-ea"/>
              </a:rPr>
              <a:t>2                 </a:t>
            </a:r>
            <a:r>
              <a:rPr lang="zh-CN" altLang="en-US" sz="2800" b="1" dirty="0">
                <a:latin typeface="+mn-ea"/>
              </a:rPr>
              <a:t>呼吸</a:t>
            </a:r>
            <a:r>
              <a:rPr lang="zh-CN" altLang="en-US" sz="2800" b="1" dirty="0" smtClean="0">
                <a:latin typeface="+mn-ea"/>
              </a:rPr>
              <a:t>抑制</a:t>
            </a:r>
            <a:endParaRPr lang="zh-CN" altLang="en-US" sz="28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800" b="1" dirty="0">
                <a:latin typeface="+mn-ea"/>
              </a:rPr>
              <a:t>途径：</a:t>
            </a:r>
            <a:endParaRPr lang="zh-CN" altLang="en-US" sz="2800" b="1" dirty="0">
              <a:latin typeface="+mn-ea"/>
            </a:endParaRPr>
          </a:p>
          <a:p>
            <a:r>
              <a:rPr lang="zh-CN" altLang="en-US" sz="2800" b="1" dirty="0">
                <a:latin typeface="+mn-ea"/>
              </a:rPr>
              <a:t>完全是通过刺激外周化学感受器所致。</a:t>
            </a:r>
            <a:endParaRPr lang="zh-CN" altLang="en-US" sz="2800" b="1" dirty="0">
              <a:latin typeface="+mn-ea"/>
            </a:endParaRPr>
          </a:p>
          <a:p>
            <a:r>
              <a:rPr lang="zh-CN" altLang="en-US" sz="2800" b="1" dirty="0">
                <a:latin typeface="+mn-ea"/>
              </a:rPr>
              <a:t>低氧对呼吸中枢的直接作用是抑制。</a:t>
            </a:r>
            <a:endParaRPr lang="zh-CN" altLang="en-US" sz="2800" b="1" dirty="0">
              <a:latin typeface="+mn-ea"/>
            </a:endParaRPr>
          </a:p>
          <a:p>
            <a:r>
              <a:rPr lang="zh-CN" altLang="en-US" sz="2800" b="1" dirty="0">
                <a:latin typeface="+mn-ea"/>
              </a:rPr>
              <a:t>严重缺氧时，当外周化学感受器的传入兴奋不足以克服低氧的直接抑制作用，终将导致呼吸抑制。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3527491" y="18690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3646955" y="1331801"/>
            <a:ext cx="575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>
            <a:off x="3432240" y="18690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3420381" y="113130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729" name="Line 9"/>
          <p:cNvSpPr>
            <a:spLocks noChangeShapeType="1"/>
          </p:cNvSpPr>
          <p:nvPr/>
        </p:nvSpPr>
        <p:spPr bwMode="auto">
          <a:xfrm>
            <a:off x="3777618" y="2084975"/>
            <a:ext cx="577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16787" y="121582"/>
            <a:ext cx="4407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>
              <a:lnSpc>
                <a:spcPct val="150000"/>
              </a:lnSpc>
              <a:spcBef>
                <a:spcPts val="1000"/>
              </a:spcBef>
            </a:pPr>
            <a:r>
              <a:rPr lang="en-US" altLang="zh-CN" sz="3600" b="1" dirty="0" smtClean="0">
                <a:latin typeface="+mn-ea"/>
              </a:rPr>
              <a:t>3.</a:t>
            </a:r>
            <a:r>
              <a:rPr lang="zh-CN" altLang="en-US" sz="3600" b="1" dirty="0">
                <a:latin typeface="+mn-ea"/>
              </a:rPr>
              <a:t>低氧对呼吸的影响：</a:t>
            </a:r>
            <a:endParaRPr lang="zh-CN" altLang="en-US" sz="3600" b="1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7" y="1357299"/>
            <a:ext cx="11387667" cy="4741877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zh-CN" sz="2400" b="1" dirty="0" smtClean="0">
                <a:latin typeface="+mn-ea"/>
              </a:rPr>
              <a:t>1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>
                <a:latin typeface="+mn-ea"/>
              </a:rPr>
              <a:t>咳嗽反射</a:t>
            </a:r>
            <a:endParaRPr lang="zh-CN" altLang="en-US" sz="24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latin typeface="+mn-ea"/>
              </a:rPr>
              <a:t>感受器</a:t>
            </a:r>
            <a:r>
              <a:rPr lang="en-US" altLang="zh-CN" sz="2400" b="1" dirty="0" smtClean="0">
                <a:latin typeface="+mn-ea"/>
              </a:rPr>
              <a:t>:  </a:t>
            </a:r>
            <a:r>
              <a:rPr lang="zh-CN" altLang="en-US" sz="2400" b="1" dirty="0">
                <a:latin typeface="+mn-ea"/>
              </a:rPr>
              <a:t>喉、气管、支气管的粘膜</a:t>
            </a:r>
            <a:endParaRPr lang="zh-CN" altLang="en-US" sz="24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400" b="1" dirty="0">
                <a:latin typeface="+mn-ea"/>
              </a:rPr>
              <a:t>                                   大支气管以上对机械刺激敏感</a:t>
            </a:r>
            <a:endParaRPr lang="zh-CN" altLang="en-US" sz="24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400" b="1" dirty="0">
                <a:latin typeface="+mn-ea"/>
              </a:rPr>
              <a:t>       </a:t>
            </a:r>
            <a:r>
              <a:rPr lang="zh-CN" altLang="en-US" sz="2400" b="1" dirty="0" smtClean="0">
                <a:latin typeface="+mn-ea"/>
              </a:rPr>
              <a:t>支气管</a:t>
            </a:r>
            <a:endParaRPr lang="zh-CN" altLang="en-US" sz="24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400" b="1" dirty="0">
                <a:latin typeface="+mn-ea"/>
              </a:rPr>
              <a:t>                                   二级支气管以下部位对化学刺激敏感</a:t>
            </a:r>
            <a:endParaRPr lang="zh-CN" altLang="en-US" sz="24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latin typeface="+mn-ea"/>
              </a:rPr>
              <a:t>传入神经</a:t>
            </a:r>
            <a:r>
              <a:rPr lang="zh-CN" altLang="en-US" sz="2400" b="1" dirty="0">
                <a:latin typeface="+mn-ea"/>
              </a:rPr>
              <a:t>：</a:t>
            </a:r>
            <a:r>
              <a:rPr lang="zh-CN" altLang="en-US" sz="2400" b="1" dirty="0" smtClean="0">
                <a:latin typeface="+mn-ea"/>
              </a:rPr>
              <a:t>迷走神经</a:t>
            </a:r>
            <a:endParaRPr lang="en-US" altLang="zh-CN" sz="2400" b="1" dirty="0" smtClean="0">
              <a:latin typeface="+mn-ea"/>
            </a:endParaRPr>
          </a:p>
          <a:p>
            <a:pPr>
              <a:buNone/>
            </a:pPr>
            <a:r>
              <a:rPr lang="zh-CN" altLang="en-US" sz="2400" b="1" dirty="0" smtClean="0">
                <a:latin typeface="+mn-ea"/>
              </a:rPr>
              <a:t>中枢</a:t>
            </a:r>
            <a:r>
              <a:rPr lang="zh-CN" altLang="en-US" sz="2400" b="1" dirty="0">
                <a:latin typeface="+mn-ea"/>
              </a:rPr>
              <a:t>：延髓触发一系列反射效应</a:t>
            </a:r>
            <a:endParaRPr lang="zh-CN" altLang="en-US" sz="2400" b="1" dirty="0">
              <a:latin typeface="+mn-ea"/>
            </a:endParaRPr>
          </a:p>
          <a:p>
            <a:pPr>
              <a:buFontTx/>
              <a:buNone/>
            </a:pPr>
            <a:endParaRPr lang="zh-CN" altLang="en-US" sz="24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400" b="1" dirty="0">
                <a:latin typeface="+mn-ea"/>
              </a:rPr>
              <a:t>   　　　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04132" name="AutoShape 4"/>
          <p:cNvSpPr/>
          <p:nvPr/>
        </p:nvSpPr>
        <p:spPr bwMode="auto">
          <a:xfrm>
            <a:off x="2680091" y="3016332"/>
            <a:ext cx="716251" cy="1259742"/>
          </a:xfrm>
          <a:prstGeom prst="leftBrace">
            <a:avLst>
              <a:gd name="adj1" fmla="val 5879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19397" y="84863"/>
            <a:ext cx="5605154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3765">
              <a:lnSpc>
                <a:spcPct val="150000"/>
              </a:lnSpc>
              <a:spcBef>
                <a:spcPts val="1000"/>
              </a:spcBef>
            </a:pPr>
            <a:r>
              <a:rPr lang="zh-CN" altLang="en-US" sz="3600" dirty="0"/>
              <a:t>（</a:t>
            </a:r>
            <a:r>
              <a:rPr lang="zh-CN" altLang="en-US" sz="3600" b="1" dirty="0"/>
              <a:t>三</a:t>
            </a:r>
            <a:r>
              <a:rPr lang="zh-CN" altLang="en-US" sz="3600" b="1" dirty="0" smtClean="0"/>
              <a:t>）其他反射</a:t>
            </a:r>
            <a:endParaRPr lang="zh-CN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4820" y="1507042"/>
            <a:ext cx="8877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7" y="1235034"/>
            <a:ext cx="11387667" cy="486414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3200" b="1" dirty="0" smtClean="0">
                <a:latin typeface="+mn-ea"/>
              </a:rPr>
              <a:t>２</a:t>
            </a:r>
            <a:r>
              <a:rPr lang="zh-CN" altLang="en-US" sz="3200" b="1" dirty="0">
                <a:latin typeface="+mn-ea"/>
              </a:rPr>
              <a:t>．喷嚏反射</a:t>
            </a:r>
            <a:r>
              <a:rPr lang="zh-CN" altLang="en-US" sz="3200" b="1" dirty="0" smtClean="0">
                <a:latin typeface="+mn-ea"/>
              </a:rPr>
              <a:t>：</a:t>
            </a:r>
            <a:endParaRPr lang="en-US" altLang="zh-CN" sz="3200" b="1" dirty="0" smtClean="0"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+mn-ea"/>
              </a:rPr>
              <a:t>感受器</a:t>
            </a:r>
            <a:r>
              <a:rPr lang="zh-CN" altLang="en-US" sz="3200" b="1" dirty="0">
                <a:latin typeface="+mn-ea"/>
              </a:rPr>
              <a:t>：鼻粘膜</a:t>
            </a:r>
            <a:endParaRPr lang="zh-CN" altLang="en-US" sz="32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+mn-ea"/>
              </a:rPr>
              <a:t>传入神经</a:t>
            </a:r>
            <a:r>
              <a:rPr lang="zh-CN" altLang="en-US" sz="3200" b="1" dirty="0">
                <a:latin typeface="+mn-ea"/>
              </a:rPr>
              <a:t>：三叉神经</a:t>
            </a:r>
            <a:endParaRPr lang="zh-CN" altLang="en-US" sz="32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+mn-ea"/>
              </a:rPr>
              <a:t>中枢</a:t>
            </a:r>
            <a:r>
              <a:rPr lang="zh-CN" altLang="en-US" sz="3200" b="1" dirty="0">
                <a:latin typeface="+mn-ea"/>
              </a:rPr>
              <a:t>：延髓</a:t>
            </a:r>
            <a:endParaRPr lang="zh-CN" altLang="en-US" sz="32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  反射效应：</a:t>
            </a:r>
            <a:endParaRPr lang="zh-CN" altLang="en-US" sz="32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 smtClean="0">
                <a:latin typeface="+mn-ea"/>
              </a:rPr>
              <a:t>腭垂</a:t>
            </a:r>
            <a:r>
              <a:rPr lang="zh-CN" altLang="en-US" sz="3200" b="1" dirty="0">
                <a:latin typeface="+mn-ea"/>
              </a:rPr>
              <a:t>下降，舌压向软腭，气流从鼻腔喷出排除鼻腔的刺激物</a:t>
            </a:r>
            <a:endParaRPr lang="zh-CN" altLang="en-US" sz="3200" b="1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3200" b="1" dirty="0">
                <a:latin typeface="+mn-ea"/>
              </a:rPr>
              <a:t>　　</a:t>
            </a:r>
            <a:endParaRPr lang="zh-CN" altLang="en-US" sz="3200" b="1" dirty="0">
              <a:latin typeface="+mn-ea"/>
            </a:endParaRPr>
          </a:p>
          <a:p>
            <a:pPr>
              <a:buFontTx/>
              <a:buNone/>
            </a:pP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52464" y="308758"/>
            <a:ext cx="10363200" cy="7737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500" dirty="0" smtClean="0">
                <a:latin typeface="+mn-ea"/>
                <a:ea typeface="+mn-ea"/>
                <a:cs typeface="Times New Roman" panose="02020603050405020304" pitchFamily="18" charset="0"/>
              </a:rPr>
              <a:t>（四）特殊环境呼吸</a:t>
            </a:r>
            <a:b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409636" y="1421092"/>
            <a:ext cx="1123324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高海拔</a:t>
            </a:r>
            <a:r>
              <a:rPr lang="en-US" altLang="zh-CN" b="1" dirty="0" smtClean="0">
                <a:latin typeface="+mn-ea"/>
                <a:cs typeface="Times New Roman" panose="02020603050405020304" pitchFamily="18" charset="0"/>
              </a:rPr>
              <a:t>: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呼吸加深加快</a:t>
            </a:r>
            <a:r>
              <a:rPr lang="en-US" altLang="zh-CN" b="1" dirty="0" smtClean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有一定程度缺氧；</a:t>
            </a: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潜水</a:t>
            </a:r>
            <a:r>
              <a:rPr lang="en-US" altLang="zh-CN" b="1" dirty="0" smtClean="0">
                <a:latin typeface="+mn-ea"/>
                <a:cs typeface="Times New Roman" panose="02020603050405020304" pitchFamily="18" charset="0"/>
              </a:rPr>
              <a:t>: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肺被压缩</a:t>
            </a:r>
            <a:r>
              <a:rPr lang="en-US" altLang="zh-CN" b="1" dirty="0" smtClean="0"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呼吸阻碍力增大</a:t>
            </a:r>
            <a:r>
              <a:rPr lang="en-US" altLang="zh-CN" b="1" dirty="0" smtClean="0"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呼吸深而慢；</a:t>
            </a: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运动</a:t>
            </a:r>
            <a:r>
              <a:rPr lang="en-US" altLang="zh-CN" b="1" dirty="0" smtClean="0">
                <a:latin typeface="+mn-ea"/>
                <a:cs typeface="Times New Roman" panose="02020603050405020304" pitchFamily="18" charset="0"/>
              </a:rPr>
              <a:t>: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呼吸运动被反射性刺激，呼吸加深加快；</a:t>
            </a:r>
            <a:endParaRPr lang="en-US" altLang="zh-CN" b="1" dirty="0" smtClean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9562</Words>
  <Application>WPS 演示</Application>
  <PresentationFormat>自定义</PresentationFormat>
  <Paragraphs>1178</Paragraphs>
  <Slides>106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106</vt:i4>
      </vt:variant>
    </vt:vector>
  </HeadingPairs>
  <TitlesOfParts>
    <vt:vector size="128" baseType="lpstr">
      <vt:lpstr>Arial</vt:lpstr>
      <vt:lpstr>宋体</vt:lpstr>
      <vt:lpstr>Wingdings</vt:lpstr>
      <vt:lpstr>楷体_GB2312</vt:lpstr>
      <vt:lpstr>HGｺﾞｼｯｸE</vt:lpstr>
      <vt:lpstr>黑体</vt:lpstr>
      <vt:lpstr>MS Gothic</vt:lpstr>
      <vt:lpstr>华文细黑</vt:lpstr>
      <vt:lpstr>微软雅黑</vt:lpstr>
      <vt:lpstr>华文中宋</vt:lpstr>
      <vt:lpstr>Gill Sans MT</vt:lpstr>
      <vt:lpstr>Times New Roman</vt:lpstr>
      <vt:lpstr>Wingdings 2</vt:lpstr>
      <vt:lpstr>Arial Unicode MS</vt:lpstr>
      <vt:lpstr>Calibri</vt:lpstr>
      <vt:lpstr>Symbol</vt:lpstr>
      <vt:lpstr>主题5</vt:lpstr>
      <vt:lpstr>PBrush</vt:lpstr>
      <vt:lpstr>PBrush</vt:lpstr>
      <vt:lpstr>PBrush</vt:lpstr>
      <vt:lpstr>PowerPoint.Show.8</vt:lpstr>
      <vt:lpstr>PowerPoint.Show.8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2.呼吸运动的形式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二、肺通气过程中的阻力</vt:lpstr>
      <vt:lpstr>PowerPoint 演示文稿</vt:lpstr>
      <vt:lpstr>PowerPoint 演示文稿</vt:lpstr>
      <vt:lpstr>PowerPoint 演示文稿</vt:lpstr>
      <vt:lpstr>（1）肺弹性纤维的回缩力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第三节   气体在血液中的运输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(一)  肺牵张反射</vt:lpstr>
      <vt:lpstr>PowerPoint 演示文稿</vt:lpstr>
      <vt:lpstr>PowerPoint 演示文稿</vt:lpstr>
      <vt:lpstr>(二)化学感受性反射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《呼吸》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小羽卒</cp:lastModifiedBy>
  <cp:revision>69</cp:revision>
  <cp:lastPrinted>2017-11-22T16:00:00Z</cp:lastPrinted>
  <dcterms:created xsi:type="dcterms:W3CDTF">2017-11-22T16:00:00Z</dcterms:created>
  <dcterms:modified xsi:type="dcterms:W3CDTF">2021-12-08T15:50:03Z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2052-11.1.0.9513</vt:lpwstr>
  </property>
</Properties>
</file>