
<file path=[Content_Types].xml><?xml version="1.0" encoding="utf-8"?>
<Types xmlns="http://schemas.openxmlformats.org/package/2006/content-types">
  <Default Extension="jpeg" ContentType="image/jpe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sldIdLst>
    <p:sldId id="280" r:id="rId3"/>
    <p:sldId id="282" r:id="rId4"/>
    <p:sldId id="283" r:id="rId6"/>
    <p:sldId id="284" r:id="rId7"/>
    <p:sldId id="285" r:id="rId8"/>
    <p:sldId id="286" r:id="rId9"/>
    <p:sldId id="287" r:id="rId10"/>
    <p:sldId id="288" r:id="rId11"/>
    <p:sldId id="384" r:id="rId12"/>
    <p:sldId id="290" r:id="rId13"/>
    <p:sldId id="385" r:id="rId14"/>
    <p:sldId id="291" r:id="rId15"/>
    <p:sldId id="292" r:id="rId16"/>
    <p:sldId id="293" r:id="rId17"/>
    <p:sldId id="294" r:id="rId18"/>
    <p:sldId id="295" r:id="rId19"/>
    <p:sldId id="296" r:id="rId20"/>
    <p:sldId id="297" r:id="rId21"/>
    <p:sldId id="298" r:id="rId22"/>
    <p:sldId id="299" r:id="rId23"/>
    <p:sldId id="341" r:id="rId24"/>
    <p:sldId id="302" r:id="rId25"/>
    <p:sldId id="353" r:id="rId26"/>
    <p:sldId id="354" r:id="rId27"/>
    <p:sldId id="350" r:id="rId28"/>
    <p:sldId id="351" r:id="rId29"/>
    <p:sldId id="352" r:id="rId30"/>
    <p:sldId id="300" r:id="rId31"/>
    <p:sldId id="301" r:id="rId32"/>
    <p:sldId id="308" r:id="rId33"/>
    <p:sldId id="309" r:id="rId34"/>
    <p:sldId id="343" r:id="rId35"/>
    <p:sldId id="310" r:id="rId36"/>
    <p:sldId id="344" r:id="rId37"/>
    <p:sldId id="345" r:id="rId38"/>
    <p:sldId id="311" r:id="rId39"/>
    <p:sldId id="346" r:id="rId40"/>
    <p:sldId id="355" r:id="rId41"/>
    <p:sldId id="356" r:id="rId42"/>
    <p:sldId id="357" r:id="rId43"/>
    <p:sldId id="349" r:id="rId44"/>
    <p:sldId id="315" r:id="rId45"/>
    <p:sldId id="318" r:id="rId46"/>
    <p:sldId id="319" r:id="rId47"/>
    <p:sldId id="320" r:id="rId48"/>
    <p:sldId id="321" r:id="rId49"/>
    <p:sldId id="322" r:id="rId50"/>
    <p:sldId id="323" r:id="rId51"/>
    <p:sldId id="324" r:id="rId52"/>
    <p:sldId id="325" r:id="rId53"/>
    <p:sldId id="326" r:id="rId54"/>
    <p:sldId id="327" r:id="rId55"/>
    <p:sldId id="386" r:id="rId56"/>
    <p:sldId id="387" r:id="rId57"/>
    <p:sldId id="388" r:id="rId58"/>
    <p:sldId id="389" r:id="rId59"/>
    <p:sldId id="390" r:id="rId60"/>
    <p:sldId id="395" r:id="rId61"/>
    <p:sldId id="396" r:id="rId62"/>
    <p:sldId id="397" r:id="rId63"/>
    <p:sldId id="398" r:id="rId64"/>
    <p:sldId id="391" r:id="rId65"/>
    <p:sldId id="392" r:id="rId66"/>
    <p:sldId id="393" r:id="rId67"/>
    <p:sldId id="394" r:id="rId68"/>
    <p:sldId id="399" r:id="rId69"/>
    <p:sldId id="273" r:id="rId7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C2B7"/>
    <a:srgbClr val="57AEE1"/>
    <a:srgbClr val="90AEDA"/>
    <a:srgbClr val="75C400"/>
    <a:srgbClr val="2CCDFF"/>
    <a:srgbClr val="FFFFFF"/>
    <a:srgbClr val="00C3FF"/>
    <a:srgbClr val="A5F499"/>
    <a:srgbClr val="FFD979"/>
    <a:srgbClr val="99D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702" y="-108"/>
      </p:cViewPr>
      <p:guideLst>
        <p:guide orient="horz" pos="2160"/>
        <p:guide pos="3839"/>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p:sp>
      <p:sp>
        <p:nvSpPr>
          <p:cNvPr id="55299" name="Rectangle 3"/>
          <p:cNvSpPr>
            <a:spLocks noGrp="1" noChangeArrowheads="1"/>
          </p:cNvSpPr>
          <p:nvPr>
            <p:ph type="body" idx="1"/>
          </p:nvPr>
        </p:nvSpPr>
        <p:spPr>
          <a:noFill/>
        </p:spPr>
        <p:txBody>
          <a:bodyPr/>
          <a:lstStyle/>
          <a:p>
            <a:pPr eaLnBrk="1" hangingPunct="1"/>
            <a:r>
              <a:rPr lang="zh-CN" altLang="en-US" smtClean="0"/>
              <a:t>整个消化功能的发挥不仅仅包括消化道，还包括附属的能够分泌消化液的器官。机械消化：靠消化道肌肉的舒缩活动。化学消化：靠消化腺分泌的消化液将食物中的大分子分解成可吸收的小份子，大分子物质：糖，脂肪，蛋白质。</a:t>
            </a:r>
            <a:endParaRPr lang="zh-CN" altLang="en-US" smtClean="0"/>
          </a:p>
          <a:p>
            <a:pPr eaLnBrk="1" hangingPunct="1"/>
            <a:r>
              <a:rPr lang="zh-CN" altLang="en-US" smtClean="0"/>
              <a:t>主要的消化液有唾液，胰液，胆汁，小肠液。</a:t>
            </a:r>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p:sp>
      <p:sp>
        <p:nvSpPr>
          <p:cNvPr id="70659" name="Rectangle 3"/>
          <p:cNvSpPr>
            <a:spLocks noGrp="1" noChangeArrowheads="1"/>
          </p:cNvSpPr>
          <p:nvPr>
            <p:ph type="body" idx="1"/>
          </p:nvPr>
        </p:nvSpPr>
        <p:spPr>
          <a:noFill/>
        </p:spPr>
        <p:txBody>
          <a:bodyPr/>
          <a:lstStyle/>
          <a:p>
            <a:pPr eaLnBrk="1" hangingPunct="1"/>
            <a:r>
              <a:rPr lang="zh-CN" altLang="en-US" smtClean="0"/>
              <a:t>补铁时补维</a:t>
            </a:r>
            <a:r>
              <a:rPr lang="en-US" altLang="zh-CN" smtClean="0"/>
              <a:t>C</a:t>
            </a:r>
            <a:r>
              <a:rPr lang="zh-CN" altLang="en-US" smtClean="0"/>
              <a:t>，有助吸收。</a:t>
            </a:r>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p:sp>
      <p:sp>
        <p:nvSpPr>
          <p:cNvPr id="69635" name="Rectangle 3"/>
          <p:cNvSpPr>
            <a:spLocks noGrp="1" noChangeArrowheads="1"/>
          </p:cNvSpPr>
          <p:nvPr>
            <p:ph type="body" idx="1"/>
          </p:nvPr>
        </p:nvSpPr>
        <p:spPr>
          <a:noFill/>
        </p:spPr>
        <p:txBody>
          <a:bodyPr/>
          <a:lstStyle/>
          <a:p>
            <a:pPr eaLnBrk="1" hangingPunct="1"/>
            <a:r>
              <a:rPr lang="zh-CN" altLang="en-US" smtClean="0"/>
              <a:t>在小肠内，脂肪消化后形成甘油，脂肪酸或者是甘油一酯这些形式，但它们都不溶于水，所以必须与胆盐结合，形成水生混合微胶凿，然后才被小肠吸收，胆盐在运送乳糜微粒的时候，会继续回到肠腔内，继续工作。</a:t>
            </a: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r>
              <a:rPr lang="zh-CN" altLang="en-US" smtClean="0"/>
              <a:t>第一期 </a:t>
            </a:r>
            <a:r>
              <a:rPr lang="en-US" altLang="zh-CN" smtClean="0"/>
              <a:t>:</a:t>
            </a:r>
            <a:r>
              <a:rPr lang="zh-CN" altLang="en-US" smtClean="0"/>
              <a:t>脑部发生损伤</a:t>
            </a:r>
            <a:r>
              <a:rPr lang="en-US" altLang="zh-CN" smtClean="0"/>
              <a:t>,</a:t>
            </a:r>
            <a:r>
              <a:rPr lang="zh-CN" altLang="en-US" smtClean="0"/>
              <a:t>比如说发生过脑缺血的话</a:t>
            </a:r>
            <a:r>
              <a:rPr lang="en-US" altLang="zh-CN" smtClean="0"/>
              <a:t>,</a:t>
            </a:r>
            <a:r>
              <a:rPr lang="zh-CN" altLang="en-US" smtClean="0"/>
              <a:t>会引发吞咽困难</a:t>
            </a:r>
            <a:r>
              <a:rPr lang="en-US" altLang="zh-CN" smtClean="0"/>
              <a:t>.</a:t>
            </a:r>
            <a:r>
              <a:rPr lang="zh-CN" altLang="en-US" smtClean="0"/>
              <a:t> </a:t>
            </a:r>
            <a:endParaRPr lang="en-US" altLang="zh-CN" smtClean="0"/>
          </a:p>
          <a:p>
            <a:pPr eaLnBrk="1" hangingPunct="1"/>
            <a:r>
              <a:rPr lang="zh-CN" altLang="en-US" smtClean="0"/>
              <a:t>第二期</a:t>
            </a:r>
            <a:r>
              <a:rPr lang="en-US" altLang="zh-CN" smtClean="0"/>
              <a:t>:</a:t>
            </a:r>
            <a:r>
              <a:rPr lang="zh-CN" altLang="en-US" smtClean="0"/>
              <a:t>咽与口腔、鼻腔、喉腔、食道相通，必须关闭咽与鼻腔、喉腔的通道，食物才能经咽入食道。</a:t>
            </a:r>
            <a:endParaRPr lang="en-US" altLang="zh-CN" smtClean="0"/>
          </a:p>
          <a:p>
            <a:pPr eaLnBrk="1" hangingPunct="1"/>
            <a:r>
              <a:rPr lang="zh-CN" altLang="en-US" smtClean="0"/>
              <a:t>第三期</a:t>
            </a:r>
            <a:r>
              <a:rPr lang="en-US" altLang="zh-CN" smtClean="0"/>
              <a:t>:</a:t>
            </a:r>
            <a:r>
              <a:rPr lang="zh-CN" altLang="en-US" smtClean="0"/>
              <a:t>食物靠食管的蠕动往下推送</a:t>
            </a:r>
            <a:r>
              <a:rPr lang="en-US" altLang="zh-CN" smtClean="0"/>
              <a:t>,</a:t>
            </a:r>
            <a:r>
              <a:rPr lang="zh-CN" altLang="en-US" smtClean="0"/>
              <a:t>胃的贲门开放</a:t>
            </a:r>
            <a:r>
              <a:rPr lang="en-US" altLang="zh-CN" smtClean="0"/>
              <a:t>,</a:t>
            </a:r>
            <a:r>
              <a:rPr lang="zh-CN" altLang="en-US" smtClean="0"/>
              <a:t>允许食物从食管到达胃</a:t>
            </a:r>
            <a:r>
              <a:rPr lang="en-US" altLang="zh-CN" smtClean="0"/>
              <a:t>.</a:t>
            </a:r>
            <a:r>
              <a:rPr lang="zh-CN" altLang="en-US" smtClean="0"/>
              <a:t>蠕动是消化道平滑肌的基本运动形式之一。一处收缩</a:t>
            </a:r>
            <a:r>
              <a:rPr lang="en-US" altLang="zh-CN" smtClean="0"/>
              <a:t>,</a:t>
            </a:r>
            <a:r>
              <a:rPr lang="zh-CN" altLang="en-US" smtClean="0"/>
              <a:t>一处舒张</a:t>
            </a:r>
            <a:r>
              <a:rPr lang="en-US" altLang="zh-CN" smtClean="0"/>
              <a:t>.</a:t>
            </a:r>
            <a:endParaRPr lang="zh-CN" altLang="en-US" smtClean="0"/>
          </a:p>
          <a:p>
            <a:endParaRPr lang="zh-CN" altLang="en-US" smtClean="0"/>
          </a:p>
          <a:p>
            <a:endParaRPr lang="zh-CN" altLang="en-US"/>
          </a:p>
        </p:txBody>
      </p:sp>
      <p:sp>
        <p:nvSpPr>
          <p:cNvPr id="4" name="灯片编号占位符 3"/>
          <p:cNvSpPr>
            <a:spLocks noGrp="1"/>
          </p:cNvSpPr>
          <p:nvPr>
            <p:ph type="sldNum" sz="quarter" idx="10"/>
          </p:nvPr>
        </p:nvSpPr>
        <p:spPr/>
        <p:txBody>
          <a:bodyPr/>
          <a:lstStyle/>
          <a:p>
            <a:pPr>
              <a:defRPr/>
            </a:pPr>
            <a:fld id="{F36EE03B-F9B3-4982-BA2D-35D37D00FC0A}"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p:sp>
      <p:sp>
        <p:nvSpPr>
          <p:cNvPr id="57347" name="Rectangle 3"/>
          <p:cNvSpPr>
            <a:spLocks noGrp="1" noChangeArrowheads="1"/>
          </p:cNvSpPr>
          <p:nvPr>
            <p:ph type="body" idx="1"/>
          </p:nvPr>
        </p:nvSpPr>
        <p:spPr>
          <a:noFill/>
        </p:spPr>
        <p:txBody>
          <a:bodyPr/>
          <a:lstStyle/>
          <a:p>
            <a:pPr eaLnBrk="1" hangingPunct="1"/>
            <a:r>
              <a:rPr lang="zh-CN" altLang="en-US" smtClean="0"/>
              <a:t>容受性舒张是食物刺激迷走</a:t>
            </a:r>
            <a:r>
              <a:rPr lang="en-US" altLang="zh-CN" smtClean="0"/>
              <a:t>N</a:t>
            </a:r>
            <a:r>
              <a:rPr lang="zh-CN" altLang="en-US" smtClean="0"/>
              <a:t>反射击性地引起的。防胃内压改变，防食物过早进入小肠。</a:t>
            </a:r>
            <a:endParaRPr lang="zh-CN" altLang="en-US" smtClean="0"/>
          </a:p>
          <a:p>
            <a:pPr eaLnBrk="1" hangingPunct="1"/>
            <a:r>
              <a:rPr lang="zh-CN" altLang="en-US" smtClean="0"/>
              <a:t>紧张性收缩是消化道平滑肌的共有的运动形式，</a:t>
            </a:r>
            <a:endParaRPr lang="zh-CN" altLang="en-US" smtClean="0"/>
          </a:p>
          <a:p>
            <a:pPr eaLnBrk="1" hangingPunct="1"/>
            <a:r>
              <a:rPr lang="zh-CN" altLang="en-US" smtClean="0"/>
              <a:t>平时胃不会发生蠕动</a:t>
            </a:r>
            <a:r>
              <a:rPr lang="en-US" altLang="zh-CN" smtClean="0"/>
              <a:t>,</a:t>
            </a:r>
            <a:r>
              <a:rPr lang="zh-CN" altLang="en-US" smtClean="0"/>
              <a:t>在食物进入胃</a:t>
            </a:r>
            <a:r>
              <a:rPr lang="en-US" altLang="zh-CN" smtClean="0"/>
              <a:t>5</a:t>
            </a:r>
            <a:r>
              <a:rPr lang="zh-CN" altLang="en-US" smtClean="0"/>
              <a:t>分钟即可引起胃蠕动，蠕动的频率</a:t>
            </a:r>
            <a:r>
              <a:rPr lang="en-US" altLang="zh-CN" smtClean="0"/>
              <a:t>,</a:t>
            </a:r>
            <a:r>
              <a:rPr lang="zh-CN" altLang="en-US" smtClean="0"/>
              <a:t>当蠕动波先于食物到达胃窦，会</a:t>
            </a:r>
            <a:r>
              <a:rPr lang="en-US" altLang="zh-CN" smtClean="0"/>
              <a:t>……</a:t>
            </a:r>
            <a:r>
              <a:rPr lang="zh-CN" altLang="en-US" smtClean="0"/>
              <a:t>使食物充分混合。</a:t>
            </a:r>
            <a:endParaRPr lang="en-US" altLang="zh-CN" smtClean="0"/>
          </a:p>
          <a:p>
            <a:pPr eaLnBrk="1" hangingPunct="1"/>
            <a:r>
              <a:rPr lang="zh-CN" altLang="en-US" smtClean="0"/>
              <a:t>胃的蠕动将食物从胃部往十二指肠推送</a:t>
            </a:r>
            <a:r>
              <a:rPr lang="en-US" altLang="zh-CN" smtClean="0"/>
              <a:t>,</a:t>
            </a:r>
            <a:r>
              <a:rPr lang="zh-CN" altLang="en-US" smtClean="0"/>
              <a:t>这就是我们说的胃排空</a:t>
            </a:r>
            <a:r>
              <a:rPr lang="en-US" altLang="zh-CN" smtClean="0"/>
              <a:t>.</a:t>
            </a: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p:sp>
      <p:sp>
        <p:nvSpPr>
          <p:cNvPr id="58371" name="Rectangle 3"/>
          <p:cNvSpPr>
            <a:spLocks noGrp="1" noChangeArrowheads="1"/>
          </p:cNvSpPr>
          <p:nvPr>
            <p:ph type="body" idx="1"/>
          </p:nvPr>
        </p:nvSpPr>
        <p:spPr>
          <a:noFill/>
        </p:spPr>
        <p:txBody>
          <a:bodyPr/>
          <a:lstStyle/>
          <a:p>
            <a:pPr eaLnBrk="1" hangingPunct="1"/>
            <a:r>
              <a:rPr lang="zh-CN" altLang="en-US" smtClean="0"/>
              <a:t>到达胃部的食物经又是如何进入十二指肠的？这个压力差是怎样造成的</a:t>
            </a:r>
            <a:r>
              <a:rPr lang="en-US" altLang="zh-CN" smtClean="0"/>
              <a:t>?</a:t>
            </a:r>
            <a:endParaRPr lang="zh-CN" altLang="en-US" smtClean="0"/>
          </a:p>
          <a:p>
            <a:pPr eaLnBrk="1" hangingPunct="1"/>
            <a:r>
              <a:rPr lang="zh-CN" altLang="en-US" smtClean="0"/>
              <a:t>胃的运动所引起的胃内压的升高是胃排空的动力，当胃内的食物越多，对胃壁的刺激也就越强，通过神经反射调节，使胃运动加强，另外，蛋白消化产物能使胃窦</a:t>
            </a:r>
            <a:r>
              <a:rPr lang="en-US" altLang="zh-CN" smtClean="0"/>
              <a:t>G</a:t>
            </a:r>
            <a:r>
              <a:rPr lang="zh-CN" altLang="en-US" smtClean="0"/>
              <a:t>细胞分泌促胃液素，使胃收缩，两者使胃内压高于十二指肠内压，推送食物进入十二指肠。</a:t>
            </a:r>
            <a:endParaRPr lang="zh-CN" altLang="en-US" smtClean="0"/>
          </a:p>
          <a:p>
            <a:pPr eaLnBrk="1" hangingPunct="1"/>
            <a:r>
              <a:rPr lang="zh-CN" altLang="en-US" smtClean="0"/>
              <a:t>对于胃排空的控制，除了上述的促进因素外，还有抑制因素，抑制因素来自于十二指肠，进入十二指肠的食糜里有盐酸，脂及可刺激小肠释放促胰液素，缩胆囊素，抑胃肽等，抑制胃的排空。</a:t>
            </a:r>
            <a:endParaRPr lang="zh-CN" altLang="en-US" smtClean="0"/>
          </a:p>
          <a:p>
            <a:pPr eaLnBrk="1" hangingPunct="1"/>
            <a:endParaRPr lang="zh-CN" altLang="en-US" smtClean="0"/>
          </a:p>
          <a:p>
            <a:pPr eaLnBrk="1" hangingPunct="1"/>
            <a:r>
              <a:rPr lang="zh-CN" altLang="en-US" smtClean="0"/>
              <a:t>胃溃疡（餐前痛）和十二指肠溃疡（餐后痛）</a:t>
            </a: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p:sp>
      <p:sp>
        <p:nvSpPr>
          <p:cNvPr id="67587" name="备注占位符 2"/>
          <p:cNvSpPr>
            <a:spLocks noGrp="1"/>
          </p:cNvSpPr>
          <p:nvPr>
            <p:ph type="body" idx="1"/>
          </p:nvPr>
        </p:nvSpPr>
        <p:spPr>
          <a:noFill/>
        </p:spPr>
        <p:txBody>
          <a:bodyPr/>
          <a:lstStyle/>
          <a:p>
            <a:pPr eaLnBrk="1" hangingPunct="1"/>
            <a:r>
              <a:rPr lang="zh-CN" altLang="en-US" smtClean="0"/>
              <a:t>消化性溃疡指胃肠黏膜被胃消化液自身消化而造成的超过粘膜肌层的组织损伤，可发生于消化道的任何部位，其中以胃及十二指肠最为常见，即胃溃疡和十二指肠溃疡。</a:t>
            </a:r>
            <a:endParaRPr lang="zh-CN" altLang="en-US" smtClean="0"/>
          </a:p>
          <a:p>
            <a:pPr eaLnBrk="1" hangingPunct="1"/>
            <a:r>
              <a:rPr lang="zh-CN" altLang="en-US" smtClean="0"/>
              <a:t>男性发病率明显高于女性，可能与吸烟、生活及饮食不规律、工作及外界压力以及精神心理因素密切相关。</a:t>
            </a:r>
            <a:endParaRPr lang="en-US" altLang="zh-CN" smtClean="0"/>
          </a:p>
          <a:p>
            <a:pPr eaLnBrk="1" hangingPunct="1"/>
            <a:r>
              <a:rPr lang="zh-CN" altLang="en-US" smtClean="0"/>
              <a:t>其发生主要与胃十二指肠黏膜的损害因素和黏膜自身防御修复因素之间失平衡有关。幽门螺杆菌</a:t>
            </a:r>
            <a:r>
              <a:rPr lang="en-US" altLang="zh-CN" smtClean="0"/>
              <a:t>(H. pylori)</a:t>
            </a:r>
            <a:r>
              <a:rPr lang="zh-CN" altLang="en-US" smtClean="0"/>
              <a:t>感染、非甾体抗炎药</a:t>
            </a:r>
            <a:r>
              <a:rPr lang="en-US" altLang="zh-CN" smtClean="0"/>
              <a:t>(NSAID</a:t>
            </a:r>
            <a:r>
              <a:rPr lang="zh-CN" altLang="en-US" smtClean="0"/>
              <a:t>，如阿司匹林</a:t>
            </a:r>
            <a:r>
              <a:rPr lang="en-US" altLang="zh-CN" smtClean="0"/>
              <a:t>)</a:t>
            </a:r>
            <a:r>
              <a:rPr lang="zh-CN" altLang="en-US" smtClean="0"/>
              <a:t>、胃酸分泌异常是引起溃疡的常见病因。</a:t>
            </a:r>
            <a:endParaRPr lang="zh-CN" altLang="en-US" smtClean="0"/>
          </a:p>
        </p:txBody>
      </p:sp>
      <p:sp>
        <p:nvSpPr>
          <p:cNvPr id="67588" name="灯片编号占位符 3"/>
          <p:cNvSpPr>
            <a:spLocks noGrp="1"/>
          </p:cNvSpPr>
          <p:nvPr>
            <p:ph type="sldNum" sz="quarter" idx="5"/>
          </p:nvPr>
        </p:nvSpPr>
        <p:spPr>
          <a:noFill/>
        </p:spPr>
        <p:txBody>
          <a:bodyPr/>
          <a:lstStyle/>
          <a:p>
            <a:fld id="{6F31A6B1-B50C-4750-B65B-0A735C8B499E}" type="slidenum">
              <a:rPr lang="zh-CN" altLang="en-US" smtClean="0"/>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a:noFill/>
        </p:spPr>
        <p:txBody>
          <a:bodyPr/>
          <a:lstStyle/>
          <a:p>
            <a:pPr eaLnBrk="1" hangingPunct="1"/>
            <a:endParaRPr lang="zh-CN" altLang="en-US" smtClean="0"/>
          </a:p>
        </p:txBody>
      </p:sp>
      <p:sp>
        <p:nvSpPr>
          <p:cNvPr id="68612" name="灯片编号占位符 3"/>
          <p:cNvSpPr>
            <a:spLocks noGrp="1"/>
          </p:cNvSpPr>
          <p:nvPr>
            <p:ph type="sldNum" sz="quarter" idx="5"/>
          </p:nvPr>
        </p:nvSpPr>
        <p:spPr>
          <a:noFill/>
        </p:spPr>
        <p:txBody>
          <a:bodyPr/>
          <a:lstStyle/>
          <a:p>
            <a:fld id="{52114FE1-2E72-4B33-A7C6-464A00CF6C3C}" type="slidenum">
              <a:rPr lang="zh-CN" altLang="en-US" smtClean="0"/>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p:sp>
      <p:sp>
        <p:nvSpPr>
          <p:cNvPr id="60419" name="Rectangle 3"/>
          <p:cNvSpPr>
            <a:spLocks noGrp="1" noChangeArrowheads="1"/>
          </p:cNvSpPr>
          <p:nvPr>
            <p:ph type="body" idx="1"/>
          </p:nvPr>
        </p:nvSpPr>
        <p:spPr>
          <a:noFill/>
        </p:spPr>
        <p:txBody>
          <a:bodyPr/>
          <a:lstStyle/>
          <a:p>
            <a:pPr eaLnBrk="1" hangingPunct="1"/>
            <a:r>
              <a:rPr lang="zh-CN" altLang="en-US" smtClean="0"/>
              <a:t>食物顺利进入小肠后又会被何进行机械消化呢？分节运动在空腹的时候几乎不存左，只有在进食物后才逐渐加强，分节运动的推进作用很小，它的作用在于使食糜与消化液充分混合，便于进行化学性消化 </a:t>
            </a: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a:noFill/>
        </p:spPr>
        <p:txBody>
          <a:bodyPr/>
          <a:lstStyle/>
          <a:p>
            <a:pPr eaLnBrk="1" hangingPunct="1"/>
            <a:r>
              <a:rPr lang="zh-CN" altLang="en-US" smtClean="0"/>
              <a:t>蠕动还有另外一种特殊形式，蠕动冲，是在我们做吞咽运动或者是食糜进入十二指肠时所引起的，一次快速的蠕动，它可以</a:t>
            </a:r>
            <a:r>
              <a:rPr kumimoji="1" lang="zh-CN" altLang="en-US" b="1" smtClean="0"/>
              <a:t>一</a:t>
            </a:r>
            <a:endParaRPr kumimoji="1" lang="zh-CN" altLang="en-US" b="1" smtClean="0"/>
          </a:p>
          <a:p>
            <a:pPr eaLnBrk="1" hangingPunct="1"/>
            <a:r>
              <a:rPr kumimoji="1" lang="zh-CN" altLang="en-US" b="1" smtClean="0"/>
              <a:t>　次将食糜从小肠始端推送到末端，甚至推送到大肠。</a:t>
            </a:r>
            <a:endParaRPr kumimoji="1" lang="zh-CN" altLang="en-US"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p:sp>
      <p:sp>
        <p:nvSpPr>
          <p:cNvPr id="62467" name="Rectangle 3"/>
          <p:cNvSpPr>
            <a:spLocks noGrp="1" noChangeArrowheads="1"/>
          </p:cNvSpPr>
          <p:nvPr>
            <p:ph type="body" idx="1"/>
          </p:nvPr>
        </p:nvSpPr>
        <p:spPr>
          <a:noFill/>
        </p:spPr>
        <p:txBody>
          <a:bodyPr/>
          <a:lstStyle/>
          <a:p>
            <a:pPr eaLnBrk="1" hangingPunct="1"/>
            <a:r>
              <a:rPr lang="zh-CN" altLang="en-US" smtClean="0"/>
              <a:t>大肠的主要功能不是消化，所以它的运动很少且很缓慢，与它储存粪便的功能是相适应的。袋状往返只是在短距离使内容物前后移动，大肠内容物主要靠分节和多袋推动还有蠕动。</a:t>
            </a: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封面页类型2">
    <p:spTree>
      <p:nvGrpSpPr>
        <p:cNvPr id="1" name=""/>
        <p:cNvGrpSpPr/>
        <p:nvPr/>
      </p:nvGrpSpPr>
      <p:grpSpPr>
        <a:xfrm>
          <a:off x="0" y="0"/>
          <a:ext cx="0" cy="0"/>
          <a:chOff x="0" y="0"/>
          <a:chExt cx="0" cy="0"/>
        </a:xfrm>
      </p:grpSpPr>
      <p:grpSp>
        <p:nvGrpSpPr>
          <p:cNvPr id="29" name="组合 28"/>
          <p:cNvGrpSpPr/>
          <p:nvPr userDrawn="1"/>
        </p:nvGrpSpPr>
        <p:grpSpPr>
          <a:xfrm>
            <a:off x="0" y="15562"/>
            <a:ext cx="12192000" cy="6858000"/>
            <a:chOff x="0" y="0"/>
            <a:chExt cx="12192000" cy="685800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6365875" y="1066800"/>
              <a:ext cx="3219450" cy="321945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1431925" y="9525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任意多边形: 形状 20"/>
            <p:cNvSpPr/>
            <p:nvPr userDrawn="1"/>
          </p:nvSpPr>
          <p:spPr>
            <a:xfrm>
              <a:off x="39659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 name="任意多边形: 形状 26"/>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2" name="任意多边形: 形状 31"/>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userDrawn="1"/>
          </p:nvSpPr>
          <p:spPr>
            <a:xfrm>
              <a:off x="9524998" y="1295884"/>
              <a:ext cx="2667002" cy="5562116"/>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8" name="椭圆 37"/>
            <p:cNvSpPr/>
            <p:nvPr userDrawn="1"/>
          </p:nvSpPr>
          <p:spPr>
            <a:xfrm rot="20486327">
              <a:off x="5394325" y="35433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9" name="椭圆 38"/>
            <p:cNvSpPr/>
            <p:nvPr userDrawn="1"/>
          </p:nvSpPr>
          <p:spPr>
            <a:xfrm rot="20486327">
              <a:off x="9947665" y="1843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0" name="椭圆 39"/>
            <p:cNvSpPr/>
            <p:nvPr userDrawn="1"/>
          </p:nvSpPr>
          <p:spPr>
            <a:xfrm rot="1973762">
              <a:off x="8823714" y="49849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
        <p:nvSpPr>
          <p:cNvPr id="9801" name="副标题 2"/>
          <p:cNvSpPr>
            <a:spLocks noGrp="1"/>
          </p:cNvSpPr>
          <p:nvPr userDrawn="1">
            <p:ph type="subTitle" idx="1"/>
          </p:nvPr>
        </p:nvSpPr>
        <p:spPr>
          <a:xfrm>
            <a:off x="3929087" y="3082164"/>
            <a:ext cx="5093834" cy="558799"/>
          </a:xfrm>
        </p:spPr>
        <p:txBody>
          <a:bodyPr anchor="ct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12" name="文本占位符 13"/>
          <p:cNvSpPr>
            <a:spLocks noGrp="1"/>
          </p:cNvSpPr>
          <p:nvPr userDrawn="1">
            <p:ph type="body" sz="quarter" idx="10" hasCustomPrompt="1"/>
          </p:nvPr>
        </p:nvSpPr>
        <p:spPr>
          <a:xfrm>
            <a:off x="3929087" y="4071645"/>
            <a:ext cx="5093834" cy="428596"/>
          </a:xfrm>
        </p:spPr>
        <p:txBody>
          <a:bodyPr anchor="ctr">
            <a:noAutofit/>
          </a:bodyPr>
          <a:lstStyle>
            <a:lvl1pPr marL="0" indent="0" algn="ctr">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署名</a:t>
            </a:r>
            <a:endParaRPr lang="zh-CN" altLang="en-US" dirty="0"/>
          </a:p>
        </p:txBody>
      </p:sp>
      <p:sp>
        <p:nvSpPr>
          <p:cNvPr id="13" name="文本占位符 13"/>
          <p:cNvSpPr>
            <a:spLocks noGrp="1"/>
          </p:cNvSpPr>
          <p:nvPr userDrawn="1">
            <p:ph type="body" sz="quarter" idx="11" hasCustomPrompt="1"/>
          </p:nvPr>
        </p:nvSpPr>
        <p:spPr>
          <a:xfrm>
            <a:off x="3929087" y="4560762"/>
            <a:ext cx="5093834" cy="428596"/>
          </a:xfrm>
        </p:spPr>
        <p:txBody>
          <a:bodyPr anchor="ctr">
            <a:noAutofit/>
          </a:bodyPr>
          <a:lstStyle>
            <a:lvl1pPr marL="0" indent="0" algn="ctr">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日期</a:t>
            </a:r>
            <a:endParaRPr lang="zh-CN" altLang="en-US" dirty="0"/>
          </a:p>
        </p:txBody>
      </p:sp>
      <p:sp>
        <p:nvSpPr>
          <p:cNvPr id="9802" name="标题 1"/>
          <p:cNvSpPr>
            <a:spLocks noGrp="1"/>
          </p:cNvSpPr>
          <p:nvPr userDrawn="1">
            <p:ph type="ctrTitle"/>
          </p:nvPr>
        </p:nvSpPr>
        <p:spPr>
          <a:xfrm>
            <a:off x="3929087" y="2231627"/>
            <a:ext cx="5093834" cy="698591"/>
          </a:xfrm>
        </p:spPr>
        <p:txBody>
          <a:bodyPr anchor="ctr">
            <a:normAutofit/>
          </a:bodyPr>
          <a:lstStyle>
            <a:lvl1pPr algn="ctr">
              <a:defRPr sz="4000">
                <a:solidFill>
                  <a:schemeClr val="tx1"/>
                </a:solidFill>
              </a:defRPr>
            </a:lvl1pPr>
          </a:lstStyle>
          <a:p>
            <a:endParaRPr lang="zh-CN" altLang="en-US" dirty="0"/>
          </a:p>
        </p:txBody>
      </p:sp>
      <p:pic>
        <p:nvPicPr>
          <p:cNvPr id="18" name="图片 17"/>
          <p:cNvPicPr>
            <a:picLocks noChangeAspect="1"/>
          </p:cNvPicPr>
          <p:nvPr userDrawn="1"/>
        </p:nvPicPr>
        <p:blipFill rotWithShape="1">
          <a:blip r:embed="rId2" cstate="print"/>
          <a:srcRect r="10435" b="15824"/>
          <a:stretch>
            <a:fillRect/>
          </a:stretch>
        </p:blipFill>
        <p:spPr>
          <a:xfrm>
            <a:off x="5149137" y="1113865"/>
            <a:ext cx="2653735" cy="85701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页类型1">
    <p:spTree>
      <p:nvGrpSpPr>
        <p:cNvPr id="1" name=""/>
        <p:cNvGrpSpPr/>
        <p:nvPr/>
      </p:nvGrpSpPr>
      <p:grpSpPr>
        <a:xfrm>
          <a:off x="0" y="0"/>
          <a:ext cx="0" cy="0"/>
          <a:chOff x="0" y="0"/>
          <a:chExt cx="0" cy="0"/>
        </a:xfrm>
      </p:grpSpPr>
      <p:sp>
        <p:nvSpPr>
          <p:cNvPr id="9" name="椭圆 8"/>
          <p:cNvSpPr/>
          <p:nvPr userDrawn="1"/>
        </p:nvSpPr>
        <p:spPr>
          <a:xfrm>
            <a:off x="0" y="46482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任意多边形: 形状 12"/>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61000"/>
                </a:schemeClr>
              </a:gs>
              <a:gs pos="83000">
                <a:schemeClr val="accent2">
                  <a:alpha val="5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任意多边形: 形状 13"/>
          <p:cNvSpPr/>
          <p:nvPr userDrawn="1"/>
        </p:nvSpPr>
        <p:spPr>
          <a:xfrm>
            <a:off x="10636624" y="551329"/>
            <a:ext cx="1555376" cy="6306671"/>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hasCustomPrompt="1"/>
          </p:nvPr>
        </p:nvSpPr>
        <p:spPr>
          <a:xfrm>
            <a:off x="3667225" y="2533650"/>
            <a:ext cx="5506959" cy="656792"/>
          </a:xfrm>
        </p:spPr>
        <p:txBody>
          <a:bodyPr anchor="b">
            <a:normAutofit/>
          </a:bodyPr>
          <a:lstStyle>
            <a:lvl1pPr algn="ctr">
              <a:defRPr sz="3200" b="1">
                <a:solidFill>
                  <a:schemeClr val="tx1"/>
                </a:solidFill>
              </a:defRPr>
            </a:lvl1pPr>
          </a:lstStyle>
          <a:p>
            <a:r>
              <a:rPr lang="zh-CN" altLang="en-US" dirty="0"/>
              <a:t>单击此处添加幻灯片章节标题</a:t>
            </a:r>
            <a:endParaRPr lang="zh-CN" altLang="en-US" dirty="0"/>
          </a:p>
        </p:txBody>
      </p:sp>
      <p:sp>
        <p:nvSpPr>
          <p:cNvPr id="21" name="文本占位符 2"/>
          <p:cNvSpPr>
            <a:spLocks noGrp="1"/>
          </p:cNvSpPr>
          <p:nvPr userDrawn="1">
            <p:ph type="body" idx="1"/>
          </p:nvPr>
        </p:nvSpPr>
        <p:spPr>
          <a:xfrm>
            <a:off x="3678770" y="3311091"/>
            <a:ext cx="5506959" cy="933258"/>
          </a:xfrm>
        </p:spPr>
        <p:txBody>
          <a:bodyPr anchor="t">
            <a:normAutofit/>
          </a:bodyPr>
          <a:lstStyle>
            <a:lvl1pPr marL="0" indent="0" algn="ct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pic>
        <p:nvPicPr>
          <p:cNvPr id="10" name="图片 9"/>
          <p:cNvPicPr>
            <a:picLocks noChangeAspect="1"/>
          </p:cNvPicPr>
          <p:nvPr userDrawn="1"/>
        </p:nvPicPr>
        <p:blipFill rotWithShape="1">
          <a:blip r:embed="rId2" cstate="print"/>
          <a:srcRect r="10435" b="15824"/>
          <a:stretch>
            <a:fillRect/>
          </a:stretch>
        </p:blipFill>
        <p:spPr>
          <a:xfrm>
            <a:off x="10599403" y="44717"/>
            <a:ext cx="1460420" cy="47163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页脚占位符 6"/>
          <p:cNvSpPr>
            <a:spLocks noGrp="1"/>
          </p:cNvSpPr>
          <p:nvPr>
            <p:ph type="ftr" sz="quarter" idx="11"/>
          </p:nvPr>
        </p:nvSpPr>
        <p:spPr>
          <a:xfrm>
            <a:off x="669924" y="6471469"/>
            <a:ext cx="4140201" cy="206381"/>
          </a:xfrm>
        </p:spPr>
        <p:txBody>
          <a:bodyPr/>
          <a:lstStyle/>
          <a:p>
            <a:r>
              <a:rPr lang="zh-CN" altLang="en-US" dirty="0"/>
              <a:t>请修改这里的课程名称</a:t>
            </a:r>
            <a:endParaRPr lang="zh-CN" altLang="en-US" dirty="0"/>
          </a:p>
        </p:txBody>
      </p:sp>
      <p:sp>
        <p:nvSpPr>
          <p:cNvPr id="12" name="灯片编号占位符 7"/>
          <p:cNvSpPr>
            <a:spLocks noGrp="1"/>
          </p:cNvSpPr>
          <p:nvPr>
            <p:ph type="sldNum" sz="quarter" idx="12"/>
          </p:nvPr>
        </p:nvSpPr>
        <p:spPr>
          <a:xfrm>
            <a:off x="8610599" y="6471469"/>
            <a:ext cx="2246698" cy="206381"/>
          </a:xfrm>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p:spPr>
        <p:txBody>
          <a:bodyPr>
            <a:normAutofit/>
          </a:bodyPr>
          <a:lstStyle>
            <a:lvl1pPr>
              <a:defRPr sz="3600"/>
            </a:lvl1pPr>
          </a:lstStyle>
          <a:p>
            <a:r>
              <a:rPr lang="zh-CN" altLang="en-US" dirty="0"/>
              <a:t>单击此处编辑母版标题样式</a:t>
            </a:r>
            <a:endParaRPr lang="zh-CN" altLang="en-US" dirty="0"/>
          </a:p>
        </p:txBody>
      </p:sp>
      <p:sp>
        <p:nvSpPr>
          <p:cNvPr id="10" name="页脚占位符 6"/>
          <p:cNvSpPr>
            <a:spLocks noGrp="1"/>
          </p:cNvSpPr>
          <p:nvPr>
            <p:ph type="ftr" sz="quarter" idx="11"/>
          </p:nvPr>
        </p:nvSpPr>
        <p:spPr>
          <a:xfrm>
            <a:off x="669924" y="6471469"/>
            <a:ext cx="4140201" cy="206381"/>
          </a:xfrm>
        </p:spPr>
        <p:txBody>
          <a:bodyPr/>
          <a:lstStyle/>
          <a:p>
            <a:r>
              <a:rPr lang="zh-CN" altLang="en-US" dirty="0"/>
              <a:t>请修改这里的课程名称</a:t>
            </a:r>
            <a:endParaRPr lang="zh-CN" altLang="en-US" dirty="0"/>
          </a:p>
        </p:txBody>
      </p:sp>
      <p:sp>
        <p:nvSpPr>
          <p:cNvPr id="11" name="灯片编号占位符 7"/>
          <p:cNvSpPr>
            <a:spLocks noGrp="1"/>
          </p:cNvSpPr>
          <p:nvPr>
            <p:ph type="sldNum" sz="quarter" idx="12"/>
          </p:nvPr>
        </p:nvSpPr>
        <p:spPr>
          <a:xfrm>
            <a:off x="8610599" y="6471469"/>
            <a:ext cx="2246698" cy="206381"/>
          </a:xfrm>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2" name="椭圆 11"/>
          <p:cNvSpPr/>
          <p:nvPr userDrawn="1"/>
        </p:nvSpPr>
        <p:spPr>
          <a:xfrm>
            <a:off x="536575" y="245745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任意多边形: 形状 15"/>
          <p:cNvSpPr/>
          <p:nvPr userDrawn="1"/>
        </p:nvSpPr>
        <p:spPr>
          <a:xfrm>
            <a:off x="40040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3546475" y="2441574"/>
            <a:ext cx="339725" cy="339725"/>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形状 17"/>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gs>
              <a:gs pos="100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nvSpPr>
        <p:spPr>
          <a:xfrm>
            <a:off x="9524998" y="1295884"/>
            <a:ext cx="2667002" cy="5562116"/>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p:cNvSpPr/>
          <p:nvPr userDrawn="1"/>
        </p:nvSpPr>
        <p:spPr>
          <a:xfrm rot="20486327">
            <a:off x="5813425" y="4191000"/>
            <a:ext cx="2209800" cy="220980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0486327">
            <a:off x="10004815" y="7558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椭圆 22"/>
          <p:cNvSpPr/>
          <p:nvPr userDrawn="1"/>
        </p:nvSpPr>
        <p:spPr>
          <a:xfrm rot="1973762">
            <a:off x="9338064" y="33466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4032249" y="2149649"/>
            <a:ext cx="4127502" cy="805458"/>
          </a:xfrm>
        </p:spPr>
        <p:txBody>
          <a:bodyPr anchor="b">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endParaRPr lang="zh-CN" altLang="en-US" dirty="0"/>
          </a:p>
        </p:txBody>
      </p:sp>
      <p:sp>
        <p:nvSpPr>
          <p:cNvPr id="14" name="文本占位符 62"/>
          <p:cNvSpPr>
            <a:spLocks noGrp="1"/>
          </p:cNvSpPr>
          <p:nvPr userDrawn="1">
            <p:ph type="body" sz="quarter" idx="17" hasCustomPrompt="1"/>
          </p:nvPr>
        </p:nvSpPr>
        <p:spPr>
          <a:xfrm>
            <a:off x="4032250" y="3354656"/>
            <a:ext cx="4127502" cy="310871"/>
          </a:xfrm>
        </p:spPr>
        <p:txBody>
          <a:bodyPr vert="horz" lIns="91440" tIns="45720" rIns="91440" bIns="45720" rtlCol="0">
            <a:norm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4032250" y="3765563"/>
            <a:ext cx="4127502" cy="310871"/>
          </a:xfrm>
        </p:spPr>
        <p:txBody>
          <a:bodyPr vert="horz" lIns="91440" tIns="45720" rIns="91440" bIns="45720" rtlCol="0">
            <a:no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时间日期</a:t>
            </a:r>
            <a:endParaRPr lang="en-US" altLang="zh-CN" dirty="0"/>
          </a:p>
        </p:txBody>
      </p:sp>
      <p:pic>
        <p:nvPicPr>
          <p:cNvPr id="25" name="图片 24"/>
          <p:cNvPicPr>
            <a:picLocks noChangeAspect="1"/>
          </p:cNvPicPr>
          <p:nvPr userDrawn="1"/>
        </p:nvPicPr>
        <p:blipFill rotWithShape="1">
          <a:blip r:embed="rId2" cstate="print"/>
          <a:srcRect r="10435" b="15824"/>
          <a:stretch>
            <a:fillRect/>
          </a:stretch>
        </p:blipFill>
        <p:spPr>
          <a:xfrm>
            <a:off x="5073228" y="1424745"/>
            <a:ext cx="2045544" cy="660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2">
    <p:spTree>
      <p:nvGrpSpPr>
        <p:cNvPr id="1" name=""/>
        <p:cNvGrpSpPr/>
        <p:nvPr/>
      </p:nvGrpSpPr>
      <p:grpSpPr>
        <a:xfrm>
          <a:off x="0" y="0"/>
          <a:ext cx="0" cy="0"/>
          <a:chOff x="0" y="0"/>
          <a:chExt cx="0" cy="0"/>
        </a:xfrm>
      </p:grpSpPr>
      <p:sp>
        <p:nvSpPr>
          <p:cNvPr id="12" name="椭圆 11"/>
          <p:cNvSpPr/>
          <p:nvPr userDrawn="1"/>
        </p:nvSpPr>
        <p:spPr>
          <a:xfrm>
            <a:off x="536575" y="245745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任意多边形: 形状 15"/>
          <p:cNvSpPr/>
          <p:nvPr userDrawn="1"/>
        </p:nvSpPr>
        <p:spPr>
          <a:xfrm>
            <a:off x="40040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3546475" y="2441574"/>
            <a:ext cx="339725" cy="339725"/>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形状 17"/>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gs>
              <a:gs pos="100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rot="20486327">
            <a:off x="5813425" y="4191000"/>
            <a:ext cx="2209800" cy="220980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0486327">
            <a:off x="10004815" y="7558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椭圆 22"/>
          <p:cNvSpPr/>
          <p:nvPr userDrawn="1"/>
        </p:nvSpPr>
        <p:spPr>
          <a:xfrm rot="1973762">
            <a:off x="9338064" y="33466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4032249" y="2149649"/>
            <a:ext cx="4127502" cy="805458"/>
          </a:xfrm>
        </p:spPr>
        <p:txBody>
          <a:bodyPr anchor="b">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endParaRPr lang="zh-CN" altLang="en-US" dirty="0"/>
          </a:p>
        </p:txBody>
      </p:sp>
      <p:sp>
        <p:nvSpPr>
          <p:cNvPr id="14" name="文本占位符 62"/>
          <p:cNvSpPr>
            <a:spLocks noGrp="1"/>
          </p:cNvSpPr>
          <p:nvPr userDrawn="1">
            <p:ph type="body" sz="quarter" idx="17" hasCustomPrompt="1"/>
          </p:nvPr>
        </p:nvSpPr>
        <p:spPr>
          <a:xfrm>
            <a:off x="4032250" y="3354656"/>
            <a:ext cx="4127502" cy="310871"/>
          </a:xfrm>
        </p:spPr>
        <p:txBody>
          <a:bodyPr vert="horz" lIns="91440" tIns="45720" rIns="91440" bIns="45720" rtlCol="0">
            <a:norm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4032250" y="3765563"/>
            <a:ext cx="4127502" cy="310871"/>
          </a:xfrm>
        </p:spPr>
        <p:txBody>
          <a:bodyPr vert="horz" lIns="91440" tIns="45720" rIns="91440" bIns="45720" rtlCol="0">
            <a:no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时间日期</a:t>
            </a:r>
            <a:endParaRPr lang="en-US" altLang="zh-CN" dirty="0"/>
          </a:p>
        </p:txBody>
      </p:sp>
      <p:pic>
        <p:nvPicPr>
          <p:cNvPr id="25" name="图片 24"/>
          <p:cNvPicPr>
            <a:picLocks noChangeAspect="1"/>
          </p:cNvPicPr>
          <p:nvPr userDrawn="1"/>
        </p:nvPicPr>
        <p:blipFill rotWithShape="1">
          <a:blip r:embed="rId2" cstate="print"/>
          <a:srcRect r="10435" b="15824"/>
          <a:stretch>
            <a:fillRect/>
          </a:stretch>
        </p:blipFill>
        <p:spPr>
          <a:xfrm>
            <a:off x="5073228" y="1424745"/>
            <a:ext cx="2045544" cy="660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a:defRPr/>
            </a:pPr>
            <a:fld id="{C0014949-176E-4F2F-80A6-35B5FAD13143}"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C0979A18-EA74-4309-9C9B-7414EB83833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a:defRPr/>
            </a:pPr>
            <a:fld id="{9233F83C-4264-41CA-98A6-E42ED52F9D16}" type="datetimeFigureOut">
              <a:rPr lang="zh-CN" altLang="en-US" smtClean="0"/>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14AB4511-C71C-496F-93AA-B4C8EE92081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descr="消化道.jpg"/>
          <p:cNvPicPr>
            <a:picLocks noChangeAspect="1"/>
          </p:cNvPicPr>
          <p:nvPr userDrawn="1"/>
        </p:nvPicPr>
        <p:blipFill>
          <a:blip r:embed="rId9" cstate="print"/>
          <a:stretch>
            <a:fillRect/>
          </a:stretch>
        </p:blipFill>
        <p:spPr>
          <a:xfrm>
            <a:off x="10300447" y="4369398"/>
            <a:ext cx="1891553" cy="2488602"/>
          </a:xfrm>
          <a:prstGeom prst="rect">
            <a:avLst/>
          </a:prstGeom>
        </p:spPr>
      </p:pic>
      <p:sp>
        <p:nvSpPr>
          <p:cNvPr id="11" name="任意多边形: 形状 10"/>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61000"/>
                </a:schemeClr>
              </a:gs>
              <a:gs pos="83000">
                <a:schemeClr val="accent2">
                  <a:alpha val="5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69924" y="1307230"/>
            <a:ext cx="10850563" cy="483639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页脚占位符 4"/>
          <p:cNvSpPr>
            <a:spLocks noGrp="1"/>
          </p:cNvSpPr>
          <p:nvPr>
            <p:ph type="ftr" sz="quarter" idx="3"/>
          </p:nvPr>
        </p:nvSpPr>
        <p:spPr>
          <a:xfrm>
            <a:off x="669924" y="644259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zh-CN" altLang="en-US" dirty="0"/>
              <a:t>请修改这里的课程名称</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4"/>
          </p:nvPr>
        </p:nvSpPr>
        <p:spPr>
          <a:xfrm>
            <a:off x="8610599" y="6442593"/>
            <a:ext cx="2054193"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fld>
            <a:endParaRPr lang="zh-CN" altLang="en-US"/>
          </a:p>
        </p:txBody>
      </p:sp>
      <p:pic>
        <p:nvPicPr>
          <p:cNvPr id="10" name="图片 9"/>
          <p:cNvPicPr>
            <a:picLocks noChangeAspect="1"/>
          </p:cNvPicPr>
          <p:nvPr userDrawn="1"/>
        </p:nvPicPr>
        <p:blipFill rotWithShape="1">
          <a:blip r:embed="rId10" cstate="print"/>
          <a:srcRect r="10435" b="15824"/>
          <a:stretch>
            <a:fillRect/>
          </a:stretch>
        </p:blipFill>
        <p:spPr>
          <a:xfrm>
            <a:off x="10445399" y="278531"/>
            <a:ext cx="1460420" cy="4716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15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3765" rtl="0" eaLnBrk="1" latinLnBrk="0" hangingPunct="1">
        <a:lnSpc>
          <a:spcPct val="15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3765" rtl="0" eaLnBrk="1" latinLnBrk="0" hangingPunct="1">
        <a:lnSpc>
          <a:spcPct val="15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3765"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3765"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0.png"/><Relationship Id="rId1" Type="http://schemas.openxmlformats.org/officeDocument/2006/relationships/video" Target="NUL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1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9.jpeg"/><Relationship Id="rId1"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GIF"/></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2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74264" y="0"/>
            <a:ext cx="6953299" cy="839953"/>
          </a:xfrm>
          <a:solidFill>
            <a:schemeClr val="bg1"/>
          </a:solidFill>
        </p:spPr>
        <p:txBody>
          <a:bodyPr>
            <a:normAutofit/>
          </a:bodyPr>
          <a:lstStyle/>
          <a:p>
            <a:pPr eaLnBrk="1" hangingPunct="1">
              <a:defRPr/>
            </a:pPr>
            <a:r>
              <a:rPr lang="zh-CN" altLang="en-US" sz="4400" b="1" dirty="0" smtClean="0">
                <a:latin typeface="+mn-ea"/>
                <a:ea typeface="+mn-ea"/>
              </a:rPr>
              <a:t>第六章   消化和吸收</a:t>
            </a:r>
            <a:endParaRPr lang="zh-CN" altLang="en-US" sz="4400" b="1" dirty="0">
              <a:latin typeface="+mn-ea"/>
              <a:ea typeface="+mn-ea"/>
            </a:endParaRPr>
          </a:p>
        </p:txBody>
      </p:sp>
      <p:sp>
        <p:nvSpPr>
          <p:cNvPr id="3076" name="矩形 5"/>
          <p:cNvSpPr>
            <a:spLocks noChangeArrowheads="1"/>
          </p:cNvSpPr>
          <p:nvPr/>
        </p:nvSpPr>
        <p:spPr bwMode="auto">
          <a:xfrm>
            <a:off x="5867109" y="1019949"/>
            <a:ext cx="6096000" cy="3416320"/>
          </a:xfrm>
          <a:prstGeom prst="rect">
            <a:avLst/>
          </a:prstGeom>
          <a:noFill/>
          <a:ln w="9525">
            <a:noFill/>
            <a:miter lim="800000"/>
          </a:ln>
        </p:spPr>
        <p:txBody>
          <a:bodyPr wrap="square">
            <a:spAutoFit/>
          </a:bodyPr>
          <a:lstStyle/>
          <a:p>
            <a:r>
              <a:rPr lang="zh-CN" altLang="en-US" sz="3600" b="1" dirty="0">
                <a:solidFill>
                  <a:srgbClr val="920049"/>
                </a:solidFill>
                <a:latin typeface="+mn-ea"/>
                <a:ea typeface="+mn-ea"/>
              </a:rPr>
              <a:t>消化</a:t>
            </a:r>
            <a:r>
              <a:rPr lang="zh-CN" altLang="en-US" sz="3600" b="1" dirty="0">
                <a:latin typeface="+mn-ea"/>
                <a:ea typeface="+mn-ea"/>
              </a:rPr>
              <a:t>：食物在消化管内被分解为小分子物质的过程。</a:t>
            </a:r>
            <a:endParaRPr lang="en-US" altLang="zh-CN" sz="3600" b="1" dirty="0">
              <a:latin typeface="+mn-ea"/>
              <a:ea typeface="+mn-ea"/>
            </a:endParaRPr>
          </a:p>
          <a:p>
            <a:endParaRPr lang="zh-CN" altLang="en-US" sz="3600" b="1" dirty="0">
              <a:latin typeface="+mn-ea"/>
              <a:ea typeface="+mn-ea"/>
            </a:endParaRPr>
          </a:p>
          <a:p>
            <a:r>
              <a:rPr lang="zh-CN" altLang="en-US" sz="3600" b="1" dirty="0">
                <a:solidFill>
                  <a:srgbClr val="920049"/>
                </a:solidFill>
                <a:latin typeface="+mn-ea"/>
                <a:ea typeface="+mn-ea"/>
              </a:rPr>
              <a:t>吸收</a:t>
            </a:r>
            <a:r>
              <a:rPr lang="zh-CN" altLang="en-US" sz="3600" b="1" dirty="0">
                <a:latin typeface="+mn-ea"/>
                <a:ea typeface="+mn-ea"/>
              </a:rPr>
              <a:t>：消化后的食物通过消化道粘膜进入血液和淋巴液的过程。</a:t>
            </a:r>
            <a:endParaRPr lang="zh-CN" altLang="en-US" sz="3600" b="1" dirty="0">
              <a:latin typeface="+mn-ea"/>
              <a:ea typeface="+mn-ea"/>
            </a:endParaRPr>
          </a:p>
        </p:txBody>
      </p:sp>
      <p:pic>
        <p:nvPicPr>
          <p:cNvPr id="5" name="图片 4" descr="483-0480.jpg"/>
          <p:cNvPicPr>
            <a:picLocks noChangeAspect="1"/>
          </p:cNvPicPr>
          <p:nvPr/>
        </p:nvPicPr>
        <p:blipFill>
          <a:blip r:embed="rId1" cstate="print"/>
          <a:stretch>
            <a:fillRect/>
          </a:stretch>
        </p:blipFill>
        <p:spPr>
          <a:xfrm>
            <a:off x="-1" y="1023582"/>
            <a:ext cx="5513697" cy="58344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2206" y="326672"/>
            <a:ext cx="8667811" cy="646331"/>
          </a:xfrm>
          <a:prstGeom prst="rect">
            <a:avLst/>
          </a:prstGeom>
          <a:noFill/>
        </p:spPr>
        <p:txBody>
          <a:bodyPr wrap="square" rtlCol="0">
            <a:spAutoFit/>
          </a:bodyPr>
          <a:lstStyle/>
          <a:p>
            <a:r>
              <a:rPr lang="zh-CN" altLang="en-US" sz="3600" b="1" dirty="0" smtClean="0"/>
              <a:t>四、消化系统的内分泌功能</a:t>
            </a:r>
            <a:endParaRPr lang="zh-CN" altLang="en-US" sz="3600" b="1" dirty="0"/>
          </a:p>
        </p:txBody>
      </p:sp>
      <p:graphicFrame>
        <p:nvGraphicFramePr>
          <p:cNvPr id="3" name="内容占位符 7"/>
          <p:cNvGraphicFramePr/>
          <p:nvPr/>
        </p:nvGraphicFramePr>
        <p:xfrm>
          <a:off x="1" y="1085194"/>
          <a:ext cx="12192000" cy="5772806"/>
        </p:xfrm>
        <a:graphic>
          <a:graphicData uri="http://schemas.openxmlformats.org/drawingml/2006/table">
            <a:tbl>
              <a:tblPr firstRow="1" bandRow="1">
                <a:tableStyleId>{5C22544A-7EE6-4342-B048-85BDC9FD1C3A}</a:tableStyleId>
              </a:tblPr>
              <a:tblGrid>
                <a:gridCol w="1943898"/>
                <a:gridCol w="3169314"/>
                <a:gridCol w="7078788"/>
              </a:tblGrid>
              <a:tr h="612547">
                <a:tc>
                  <a:txBody>
                    <a:bodyPr/>
                    <a:lstStyle/>
                    <a:p>
                      <a:r>
                        <a:rPr lang="zh-CN" altLang="en-US" sz="2800" b="1" dirty="0" smtClean="0">
                          <a:solidFill>
                            <a:schemeClr val="tx1"/>
                          </a:solidFill>
                        </a:rPr>
                        <a:t>胃肠激素</a:t>
                      </a:r>
                      <a:endParaRPr lang="zh-CN" altLang="en-US" sz="2800" b="1" dirty="0">
                        <a:solidFill>
                          <a:schemeClr val="tx1"/>
                        </a:solidFill>
                      </a:endParaRPr>
                    </a:p>
                  </a:txBody>
                  <a:tcPr marL="121920" marR="121920">
                    <a:solidFill>
                      <a:schemeClr val="accent5">
                        <a:lumMod val="20000"/>
                        <a:lumOff val="80000"/>
                      </a:schemeClr>
                    </a:solidFill>
                  </a:tcPr>
                </a:tc>
                <a:tc>
                  <a:txBody>
                    <a:bodyPr/>
                    <a:lstStyle/>
                    <a:p>
                      <a:r>
                        <a:rPr lang="zh-CN" altLang="en-US" sz="2800" b="1" dirty="0" smtClean="0">
                          <a:solidFill>
                            <a:schemeClr val="tx1"/>
                          </a:solidFill>
                        </a:rPr>
                        <a:t>引起分泌的因素</a:t>
                      </a:r>
                      <a:endParaRPr lang="zh-CN" altLang="en-US" sz="2800" b="1" dirty="0">
                        <a:solidFill>
                          <a:schemeClr val="tx1"/>
                        </a:solidFill>
                      </a:endParaRPr>
                    </a:p>
                  </a:txBody>
                  <a:tcPr marL="121920" marR="121920">
                    <a:solidFill>
                      <a:schemeClr val="accent5">
                        <a:lumMod val="20000"/>
                        <a:lumOff val="80000"/>
                      </a:schemeClr>
                    </a:solidFill>
                  </a:tcPr>
                </a:tc>
                <a:tc>
                  <a:txBody>
                    <a:bodyPr/>
                    <a:lstStyle/>
                    <a:p>
                      <a:r>
                        <a:rPr lang="zh-CN" altLang="en-US" sz="2800" b="1" dirty="0" smtClean="0">
                          <a:solidFill>
                            <a:schemeClr val="tx1"/>
                          </a:solidFill>
                        </a:rPr>
                        <a:t>主要生理作用</a:t>
                      </a:r>
                      <a:endParaRPr lang="zh-CN" altLang="en-US" sz="2800" b="1" dirty="0">
                        <a:solidFill>
                          <a:schemeClr val="tx1"/>
                        </a:solidFill>
                      </a:endParaRPr>
                    </a:p>
                  </a:txBody>
                  <a:tcPr marL="121920" marR="121920">
                    <a:solidFill>
                      <a:schemeClr val="accent5">
                        <a:lumMod val="20000"/>
                        <a:lumOff val="80000"/>
                      </a:schemeClr>
                    </a:solidFill>
                  </a:tcPr>
                </a:tc>
              </a:tr>
              <a:tr h="1105598">
                <a:tc>
                  <a:txBody>
                    <a:bodyPr/>
                    <a:lstStyle/>
                    <a:p>
                      <a:r>
                        <a:rPr lang="zh-CN" altLang="en-US" sz="2800" b="1" smtClean="0"/>
                        <a:t>促胃液素</a:t>
                      </a:r>
                      <a:endParaRPr lang="zh-CN" altLang="en-US" sz="2800" b="1"/>
                    </a:p>
                  </a:txBody>
                  <a:tcPr marL="121920" marR="121920">
                    <a:solidFill>
                      <a:schemeClr val="accent5">
                        <a:lumMod val="20000"/>
                        <a:lumOff val="80000"/>
                      </a:schemeClr>
                    </a:solidFill>
                  </a:tcPr>
                </a:tc>
                <a:tc>
                  <a:txBody>
                    <a:bodyPr/>
                    <a:lstStyle/>
                    <a:p>
                      <a:r>
                        <a:rPr lang="zh-CN" altLang="en-US" sz="2800" b="1" smtClean="0"/>
                        <a:t>蛋白质消化产物、迷走</a:t>
                      </a:r>
                      <a:r>
                        <a:rPr lang="en-US" altLang="zh-CN" sz="2800" b="1" smtClean="0"/>
                        <a:t>N</a:t>
                      </a:r>
                      <a:r>
                        <a:rPr lang="zh-CN" altLang="en-US" sz="2800" b="1" smtClean="0"/>
                        <a:t>兴奋</a:t>
                      </a:r>
                      <a:endParaRPr lang="zh-CN" altLang="en-US" sz="2800" b="1"/>
                    </a:p>
                  </a:txBody>
                  <a:tcPr marL="121920" marR="121920">
                    <a:solidFill>
                      <a:schemeClr val="accent5">
                        <a:lumMod val="20000"/>
                        <a:lumOff val="80000"/>
                      </a:schemeClr>
                    </a:solidFill>
                  </a:tcPr>
                </a:tc>
                <a:tc>
                  <a:txBody>
                    <a:bodyPr/>
                    <a:lstStyle/>
                    <a:p>
                      <a:r>
                        <a:rPr lang="zh-CN" altLang="en-US" sz="2400" b="1" dirty="0" smtClean="0"/>
                        <a:t>促胃液，胰液，胆汁分泌</a:t>
                      </a:r>
                      <a:endParaRPr lang="en-US" altLang="zh-CN" sz="2400" b="1" dirty="0" smtClean="0"/>
                    </a:p>
                    <a:p>
                      <a:r>
                        <a:rPr lang="zh-CN" altLang="en-US" sz="2400" b="1" dirty="0" smtClean="0"/>
                        <a:t>加强胃活动</a:t>
                      </a:r>
                      <a:endParaRPr lang="zh-CN" altLang="en-US" sz="2400" b="1" dirty="0"/>
                    </a:p>
                  </a:txBody>
                  <a:tcPr marL="121920" marR="121920">
                    <a:solidFill>
                      <a:schemeClr val="accent5">
                        <a:lumMod val="20000"/>
                        <a:lumOff val="80000"/>
                      </a:schemeClr>
                    </a:solidFill>
                  </a:tcPr>
                </a:tc>
              </a:tr>
              <a:tr h="1544730">
                <a:tc>
                  <a:txBody>
                    <a:bodyPr/>
                    <a:lstStyle/>
                    <a:p>
                      <a:r>
                        <a:rPr lang="zh-CN" altLang="en-US" sz="2800" b="1" smtClean="0"/>
                        <a:t>促胰液素</a:t>
                      </a:r>
                      <a:endParaRPr lang="zh-CN" altLang="en-US" sz="2800" b="1"/>
                    </a:p>
                  </a:txBody>
                  <a:tcPr marL="121920" marR="12192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800" b="1" dirty="0" smtClean="0"/>
                        <a:t>蛋白质消化产物、</a:t>
                      </a:r>
                      <a:r>
                        <a:rPr lang="zh-CN" altLang="en-US" sz="2800" b="1" dirty="0" smtClean="0">
                          <a:solidFill>
                            <a:srgbClr val="FF0000"/>
                          </a:solidFill>
                        </a:rPr>
                        <a:t>盐酸</a:t>
                      </a:r>
                      <a:r>
                        <a:rPr lang="zh-CN" altLang="en-US" sz="2800" b="1" dirty="0" smtClean="0"/>
                        <a:t>、脂肪酸</a:t>
                      </a:r>
                      <a:endParaRPr lang="zh-CN" altLang="en-US" sz="2800" b="1" dirty="0" smtClean="0"/>
                    </a:p>
                    <a:p>
                      <a:endParaRPr lang="zh-CN" altLang="en-US" sz="2800" b="1" dirty="0"/>
                    </a:p>
                  </a:txBody>
                  <a:tcPr marL="121920" marR="121920">
                    <a:solidFill>
                      <a:schemeClr val="accent5">
                        <a:lumMod val="20000"/>
                        <a:lumOff val="80000"/>
                      </a:schemeClr>
                    </a:solidFill>
                  </a:tcPr>
                </a:tc>
                <a:tc>
                  <a:txBody>
                    <a:bodyPr/>
                    <a:lstStyle/>
                    <a:p>
                      <a:r>
                        <a:rPr lang="zh-CN" altLang="en-US" sz="2400" b="1" dirty="0" smtClean="0"/>
                        <a:t>促进胰液，胆汁，小肠液分泌，加强胆囊收缩，</a:t>
                      </a:r>
                      <a:r>
                        <a:rPr lang="zh-CN" altLang="en-US" sz="2400" b="1" dirty="0" smtClean="0">
                          <a:solidFill>
                            <a:srgbClr val="FF0000"/>
                          </a:solidFill>
                        </a:rPr>
                        <a:t>抑制胃肠活动和胃液分泌</a:t>
                      </a:r>
                      <a:endParaRPr lang="zh-CN" altLang="en-US" sz="2400" b="1" dirty="0">
                        <a:solidFill>
                          <a:srgbClr val="FF0000"/>
                        </a:solidFill>
                      </a:endParaRPr>
                    </a:p>
                  </a:txBody>
                  <a:tcPr marL="121920" marR="121920">
                    <a:solidFill>
                      <a:schemeClr val="accent5">
                        <a:lumMod val="20000"/>
                        <a:lumOff val="80000"/>
                      </a:schemeClr>
                    </a:solidFill>
                  </a:tcPr>
                </a:tc>
              </a:tr>
              <a:tr h="1445783">
                <a:tc>
                  <a:txBody>
                    <a:bodyPr/>
                    <a:lstStyle/>
                    <a:p>
                      <a:r>
                        <a:rPr lang="zh-CN" altLang="en-US" sz="2800" b="1" smtClean="0"/>
                        <a:t>缩胆囊素</a:t>
                      </a:r>
                      <a:endParaRPr lang="zh-CN" altLang="en-US" sz="2800" b="1"/>
                    </a:p>
                  </a:txBody>
                  <a:tcPr marL="121920" marR="12192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800" b="1" smtClean="0"/>
                        <a:t>蛋白质消化产物、盐酸、脂肪酸</a:t>
                      </a:r>
                      <a:endParaRPr lang="zh-CN" altLang="en-US" sz="2800" b="1"/>
                    </a:p>
                  </a:txBody>
                  <a:tcPr marL="121920" marR="121920">
                    <a:solidFill>
                      <a:schemeClr val="accent5">
                        <a:lumMod val="20000"/>
                        <a:lumOff val="80000"/>
                      </a:schemeClr>
                    </a:solidFill>
                  </a:tcPr>
                </a:tc>
                <a:tc>
                  <a:txBody>
                    <a:bodyPr/>
                    <a:lstStyle/>
                    <a:p>
                      <a:r>
                        <a:rPr lang="zh-CN" altLang="en-US" sz="2400" b="1" smtClean="0"/>
                        <a:t>促进胰液，胆汁，小肠液分泌，加强胆囊收缩和胃肠活动</a:t>
                      </a:r>
                      <a:endParaRPr lang="zh-CN" altLang="en-US" sz="2400" b="1"/>
                    </a:p>
                  </a:txBody>
                  <a:tcPr marL="121920" marR="121920">
                    <a:solidFill>
                      <a:schemeClr val="accent5">
                        <a:lumMod val="20000"/>
                        <a:lumOff val="80000"/>
                      </a:schemeClr>
                    </a:solidFill>
                  </a:tcPr>
                </a:tc>
              </a:tr>
              <a:tr h="1064148">
                <a:tc>
                  <a:txBody>
                    <a:bodyPr/>
                    <a:lstStyle/>
                    <a:p>
                      <a:r>
                        <a:rPr lang="zh-CN" altLang="en-US" sz="2800" b="1" smtClean="0"/>
                        <a:t>抑胃肽</a:t>
                      </a:r>
                      <a:endParaRPr lang="zh-CN" altLang="en-US" sz="2800" b="1"/>
                    </a:p>
                  </a:txBody>
                  <a:tcPr marL="121920" marR="121920">
                    <a:solidFill>
                      <a:schemeClr val="accent5">
                        <a:lumMod val="20000"/>
                        <a:lumOff val="80000"/>
                      </a:schemeClr>
                    </a:solidFill>
                  </a:tcPr>
                </a:tc>
                <a:tc>
                  <a:txBody>
                    <a:bodyPr/>
                    <a:lstStyle/>
                    <a:p>
                      <a:r>
                        <a:rPr lang="zh-CN" altLang="en-US" sz="2800" b="1" smtClean="0"/>
                        <a:t>脂肪、葡萄糖、氨基酸</a:t>
                      </a:r>
                      <a:endParaRPr lang="zh-CN" altLang="en-US" sz="2800" b="1"/>
                    </a:p>
                  </a:txBody>
                  <a:tcPr marL="121920" marR="121920">
                    <a:solidFill>
                      <a:schemeClr val="accent5">
                        <a:lumMod val="20000"/>
                        <a:lumOff val="80000"/>
                      </a:schemeClr>
                    </a:solidFill>
                  </a:tcPr>
                </a:tc>
                <a:tc>
                  <a:txBody>
                    <a:bodyPr/>
                    <a:lstStyle/>
                    <a:p>
                      <a:r>
                        <a:rPr lang="zh-CN" altLang="en-US" sz="2400" b="1" dirty="0" smtClean="0"/>
                        <a:t>抑制胃肠运动和胃液分泌</a:t>
                      </a:r>
                      <a:endParaRPr lang="zh-CN" altLang="en-US" sz="2400" b="1" dirty="0"/>
                    </a:p>
                  </a:txBody>
                  <a:tcPr marL="121920" marR="121920">
                    <a:solidFill>
                      <a:schemeClr val="accent5">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1186180" y="0"/>
            <a:ext cx="10334625" cy="1028700"/>
          </a:xfrm>
        </p:spPr>
        <p:txBody>
          <a:bodyPr/>
          <a:p>
            <a:r>
              <a:rPr lang="zh-CN" altLang="en-US"/>
              <a:t>胃肠激素的功能</a:t>
            </a:r>
            <a:endParaRPr lang="zh-CN" altLang="en-US"/>
          </a:p>
        </p:txBody>
      </p:sp>
      <p:sp>
        <p:nvSpPr>
          <p:cNvPr id="5" name="内容占位符 4"/>
          <p:cNvSpPr>
            <a:spLocks noGrp="1"/>
          </p:cNvSpPr>
          <p:nvPr>
            <p:ph idx="1"/>
          </p:nvPr>
        </p:nvSpPr>
        <p:spPr/>
        <p:txBody>
          <a:bodyPr/>
          <a:p>
            <a:r>
              <a:rPr lang="zh-CN" altLang="en-US" b="1"/>
              <a:t>调节消化腺的分泌和消化道的运动</a:t>
            </a:r>
            <a:endParaRPr lang="zh-CN" altLang="en-US" b="1"/>
          </a:p>
          <a:p>
            <a:r>
              <a:rPr lang="zh-CN" b="1"/>
              <a:t>调节其他激素的释放</a:t>
            </a:r>
            <a:endParaRPr lang="zh-CN" altLang="en-US" b="1"/>
          </a:p>
          <a:p>
            <a:r>
              <a:rPr lang="zh-CN" altLang="en-US" b="1"/>
              <a:t>促代谢和营养作用</a:t>
            </a:r>
            <a:endParaRPr lang="zh-CN" altLang="en-US" b="1"/>
          </a:p>
          <a:p>
            <a:pPr marL="0" indent="0">
              <a:buNone/>
            </a:pPr>
            <a:endParaRPr lang="zh-CN" altLang="en-US" b="1"/>
          </a:p>
        </p:txBody>
      </p:sp>
      <p:sp>
        <p:nvSpPr>
          <p:cNvPr id="2" name="页脚占位符 1"/>
          <p:cNvSpPr>
            <a:spLocks noGrp="1"/>
          </p:cNvSpPr>
          <p:nvPr>
            <p:ph type="ftr" sz="quarter" idx="11"/>
          </p:nvPr>
        </p:nvSpPr>
        <p:spPr/>
        <p:txBody>
          <a:bodyPr/>
          <a:p>
            <a:pPr>
              <a:defRPr/>
            </a:pPr>
            <a:endParaRPr lang="zh-CN" altLang="en-US"/>
          </a:p>
        </p:txBody>
      </p:sp>
      <p:sp>
        <p:nvSpPr>
          <p:cNvPr id="3" name="灯片编号占位符 2"/>
          <p:cNvSpPr>
            <a:spLocks noGrp="1"/>
          </p:cNvSpPr>
          <p:nvPr>
            <p:ph type="sldNum" sz="quarter" idx="12"/>
          </p:nvPr>
        </p:nvSpPr>
        <p:spPr/>
        <p:txBody>
          <a:bodyPr/>
          <a:p>
            <a:pPr>
              <a:defRPr/>
            </a:pPr>
            <a:fld id="{14AB4511-C71C-496F-93AA-B4C8EE92081C}" type="slidenum">
              <a:rPr lang="zh-CN" altLang="en-US" smtClean="0"/>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1712" y="1293538"/>
            <a:ext cx="11430037" cy="5564462"/>
          </a:xfrm>
        </p:spPr>
        <p:txBody>
          <a:bodyPr>
            <a:normAutofit fontScale="70000" lnSpcReduction="20000"/>
          </a:bodyPr>
          <a:lstStyle/>
          <a:p>
            <a:pPr>
              <a:lnSpc>
                <a:spcPct val="90000"/>
              </a:lnSpc>
              <a:buNone/>
            </a:pPr>
            <a:r>
              <a:rPr kumimoji="1" lang="en-US" altLang="zh-CN" sz="4100" b="1" dirty="0" smtClean="0">
                <a:latin typeface="+mn-ea"/>
              </a:rPr>
              <a:t>(</a:t>
            </a:r>
            <a:r>
              <a:rPr kumimoji="1" lang="zh-CN" altLang="en-US" sz="4100" b="1" dirty="0" smtClean="0">
                <a:latin typeface="+mn-ea"/>
              </a:rPr>
              <a:t>一</a:t>
            </a:r>
            <a:r>
              <a:rPr kumimoji="1" lang="en-US" altLang="zh-CN" sz="4100" b="1" dirty="0" smtClean="0">
                <a:latin typeface="+mn-ea"/>
              </a:rPr>
              <a:t>)</a:t>
            </a:r>
            <a:r>
              <a:rPr kumimoji="1" lang="zh-CN" altLang="en-US" sz="4100" b="1" dirty="0" smtClean="0">
                <a:latin typeface="+mn-ea"/>
              </a:rPr>
              <a:t>唾液的性质、成分和作用</a:t>
            </a:r>
            <a:endParaRPr kumimoji="1" lang="zh-CN" altLang="en-US" sz="4100" b="1" dirty="0" smtClean="0">
              <a:latin typeface="+mn-ea"/>
            </a:endParaRPr>
          </a:p>
          <a:p>
            <a:r>
              <a:rPr kumimoji="1" lang="en-US" altLang="zh-CN" sz="4000" b="1" dirty="0" smtClean="0">
                <a:solidFill>
                  <a:srgbClr val="CC0000"/>
                </a:solidFill>
                <a:latin typeface="+mn-ea"/>
              </a:rPr>
              <a:t>pH</a:t>
            </a:r>
            <a:r>
              <a:rPr kumimoji="1" lang="zh-CN" altLang="en-US" sz="4000" b="1" dirty="0" smtClean="0">
                <a:solidFill>
                  <a:srgbClr val="CC0000"/>
                </a:solidFill>
                <a:latin typeface="+mn-ea"/>
              </a:rPr>
              <a:t>：</a:t>
            </a:r>
            <a:r>
              <a:rPr kumimoji="1" lang="en-US" altLang="zh-CN" sz="4000" b="1" dirty="0" smtClean="0">
                <a:solidFill>
                  <a:srgbClr val="CC0000"/>
                </a:solidFill>
                <a:latin typeface="+mn-ea"/>
              </a:rPr>
              <a:t> </a:t>
            </a:r>
            <a:r>
              <a:rPr kumimoji="1" lang="en-US" altLang="zh-CN" sz="4000" b="1" dirty="0" smtClean="0">
                <a:latin typeface="+mn-ea"/>
              </a:rPr>
              <a:t>6.6</a:t>
            </a:r>
            <a:r>
              <a:rPr kumimoji="1" lang="zh-CN" altLang="en-US" sz="4000" b="1" dirty="0" smtClean="0">
                <a:latin typeface="+mn-ea"/>
              </a:rPr>
              <a:t>～</a:t>
            </a:r>
            <a:r>
              <a:rPr kumimoji="1" lang="en-US" altLang="zh-CN" sz="4000" b="1" dirty="0" smtClean="0">
                <a:latin typeface="+mn-ea"/>
              </a:rPr>
              <a:t>7.1(</a:t>
            </a:r>
            <a:r>
              <a:rPr kumimoji="1" lang="zh-CN" altLang="en-US" sz="4000" b="1" dirty="0" smtClean="0">
                <a:latin typeface="+mn-ea"/>
              </a:rPr>
              <a:t>无色无味近于中性的液体</a:t>
            </a:r>
            <a:r>
              <a:rPr kumimoji="1" lang="en-US" altLang="zh-CN" sz="4000" b="1" dirty="0" smtClean="0">
                <a:latin typeface="+mn-ea"/>
              </a:rPr>
              <a:t>)</a:t>
            </a:r>
            <a:endParaRPr kumimoji="1" lang="zh-CN" altLang="en-US" sz="4000" b="1" dirty="0" smtClean="0">
              <a:latin typeface="+mn-ea"/>
            </a:endParaRPr>
          </a:p>
          <a:p>
            <a:r>
              <a:rPr kumimoji="1" lang="zh-CN" altLang="en-US" sz="4000" b="1" dirty="0" smtClean="0">
                <a:solidFill>
                  <a:srgbClr val="CC0000"/>
                </a:solidFill>
                <a:latin typeface="+mn-ea"/>
              </a:rPr>
              <a:t>成分 ： </a:t>
            </a:r>
            <a:r>
              <a:rPr kumimoji="1" lang="zh-CN" altLang="en-US" sz="4000" b="1" dirty="0" smtClean="0">
                <a:latin typeface="+mn-ea"/>
              </a:rPr>
              <a:t>水</a:t>
            </a:r>
            <a:r>
              <a:rPr kumimoji="1" lang="en-US" altLang="zh-CN" sz="4000" b="1" dirty="0" smtClean="0">
                <a:latin typeface="+mn-ea"/>
              </a:rPr>
              <a:t>(</a:t>
            </a:r>
            <a:r>
              <a:rPr kumimoji="1" lang="zh-CN" altLang="en-US" sz="4000" b="1" dirty="0" smtClean="0">
                <a:latin typeface="+mn-ea"/>
              </a:rPr>
              <a:t>占</a:t>
            </a:r>
            <a:r>
              <a:rPr kumimoji="1" lang="en-US" altLang="zh-CN" sz="4000" b="1" dirty="0" smtClean="0">
                <a:latin typeface="+mn-ea"/>
              </a:rPr>
              <a:t>99%)</a:t>
            </a:r>
            <a:r>
              <a:rPr kumimoji="1" lang="zh-CN" altLang="en-US" sz="4000" b="1" dirty="0" smtClean="0">
                <a:latin typeface="+mn-ea"/>
              </a:rPr>
              <a:t>，有机物</a:t>
            </a:r>
            <a:r>
              <a:rPr kumimoji="1" lang="en-US" altLang="zh-CN" sz="4000" b="1" dirty="0" smtClean="0">
                <a:latin typeface="+mn-ea"/>
              </a:rPr>
              <a:t>(</a:t>
            </a:r>
            <a:r>
              <a:rPr kumimoji="1" lang="zh-CN" altLang="en-US" sz="4000" b="1" dirty="0" smtClean="0">
                <a:latin typeface="+mn-ea"/>
              </a:rPr>
              <a:t>唾液淀粉酶、溶菌酶、粘蛋白、球蛋白</a:t>
            </a:r>
            <a:r>
              <a:rPr kumimoji="1" lang="en-US" altLang="zh-CN" sz="4000" b="1" dirty="0" smtClean="0">
                <a:latin typeface="+mn-ea"/>
              </a:rPr>
              <a:t>)</a:t>
            </a:r>
            <a:r>
              <a:rPr kumimoji="1" lang="zh-CN" altLang="en-US" sz="4000" b="1" dirty="0" smtClean="0">
                <a:latin typeface="+mn-ea"/>
              </a:rPr>
              <a:t>，无机物</a:t>
            </a:r>
            <a:r>
              <a:rPr kumimoji="1" lang="en-US" altLang="zh-CN" sz="4000" b="1" dirty="0" smtClean="0">
                <a:latin typeface="+mn-ea"/>
              </a:rPr>
              <a:t>(Na+</a:t>
            </a:r>
            <a:r>
              <a:rPr kumimoji="1" lang="zh-CN" altLang="en-US" sz="4000" b="1" dirty="0" smtClean="0">
                <a:latin typeface="+mn-ea"/>
              </a:rPr>
              <a:t>、</a:t>
            </a:r>
            <a:r>
              <a:rPr kumimoji="1" lang="en-US" altLang="zh-CN" sz="4000" b="1" dirty="0" smtClean="0">
                <a:latin typeface="+mn-ea"/>
              </a:rPr>
              <a:t>k+</a:t>
            </a:r>
            <a:r>
              <a:rPr kumimoji="1" lang="zh-CN" altLang="en-US" sz="4000" b="1" dirty="0" smtClean="0">
                <a:latin typeface="+mn-ea"/>
              </a:rPr>
              <a:t>、</a:t>
            </a:r>
            <a:r>
              <a:rPr kumimoji="1" lang="en-US" altLang="zh-CN" sz="4000" b="1" dirty="0" smtClean="0">
                <a:latin typeface="+mn-ea"/>
              </a:rPr>
              <a:t>HCO3-</a:t>
            </a:r>
            <a:r>
              <a:rPr kumimoji="1" lang="zh-CN" altLang="en-US" sz="4000" b="1" dirty="0" smtClean="0">
                <a:latin typeface="+mn-ea"/>
              </a:rPr>
              <a:t>、</a:t>
            </a:r>
            <a:r>
              <a:rPr kumimoji="1" lang="en-US" altLang="zh-CN" sz="4000" b="1" dirty="0" err="1" smtClean="0">
                <a:latin typeface="+mn-ea"/>
              </a:rPr>
              <a:t>Cl</a:t>
            </a:r>
            <a:r>
              <a:rPr kumimoji="1" lang="en-US" altLang="zh-CN" sz="4000" b="1" dirty="0" smtClean="0">
                <a:latin typeface="+mn-ea"/>
              </a:rPr>
              <a:t>-</a:t>
            </a:r>
            <a:r>
              <a:rPr kumimoji="1" lang="zh-CN" altLang="en-US" sz="4000" b="1" dirty="0" smtClean="0">
                <a:latin typeface="+mn-ea"/>
              </a:rPr>
              <a:t>等</a:t>
            </a:r>
            <a:r>
              <a:rPr kumimoji="1" lang="en-US" altLang="zh-CN" sz="4000" b="1" dirty="0" smtClean="0">
                <a:latin typeface="+mn-ea"/>
              </a:rPr>
              <a:t>)</a:t>
            </a:r>
            <a:endParaRPr kumimoji="1" lang="en-US" altLang="zh-CN" sz="4000" b="1" dirty="0" smtClean="0">
              <a:latin typeface="+mn-ea"/>
            </a:endParaRPr>
          </a:p>
          <a:p>
            <a:pPr>
              <a:lnSpc>
                <a:spcPct val="90000"/>
              </a:lnSpc>
            </a:pPr>
            <a:r>
              <a:rPr kumimoji="1" lang="zh-CN" altLang="en-US" sz="4100" b="1" dirty="0" smtClean="0">
                <a:solidFill>
                  <a:srgbClr val="C00000"/>
                </a:solidFill>
                <a:latin typeface="+mn-ea"/>
              </a:rPr>
              <a:t>唾液的作用</a:t>
            </a:r>
            <a:r>
              <a:rPr kumimoji="1" lang="zh-CN" altLang="en-US" sz="4100" b="1" dirty="0" smtClean="0">
                <a:latin typeface="+mn-ea"/>
              </a:rPr>
              <a:t>   </a:t>
            </a:r>
            <a:endParaRPr kumimoji="1" lang="zh-CN" altLang="en-US" sz="4100" b="1" dirty="0" smtClean="0">
              <a:latin typeface="+mn-ea"/>
            </a:endParaRPr>
          </a:p>
          <a:p>
            <a:pPr>
              <a:buNone/>
            </a:pPr>
            <a:r>
              <a:rPr kumimoji="1" lang="en-US" altLang="zh-CN" sz="3600" b="1" dirty="0" smtClean="0">
                <a:latin typeface="+mn-ea"/>
              </a:rPr>
              <a:t>1.</a:t>
            </a:r>
            <a:r>
              <a:rPr kumimoji="1" lang="zh-CN" altLang="en-US" sz="4000" b="1" dirty="0" smtClean="0">
                <a:latin typeface="+mn-ea"/>
              </a:rPr>
              <a:t>消化作用（湿润口腔及食物、引起味觉，消化淀粉）  </a:t>
            </a:r>
            <a:endParaRPr kumimoji="1" lang="zh-CN" altLang="en-US" sz="4000" b="1" dirty="0" smtClean="0">
              <a:latin typeface="+mn-ea"/>
            </a:endParaRPr>
          </a:p>
          <a:p>
            <a:pPr>
              <a:buNone/>
            </a:pPr>
            <a:r>
              <a:rPr kumimoji="1" lang="en-US" altLang="zh-CN" sz="4000" b="1" dirty="0" smtClean="0">
                <a:latin typeface="+mn-ea"/>
              </a:rPr>
              <a:t>2.</a:t>
            </a:r>
            <a:r>
              <a:rPr kumimoji="1" lang="zh-CN" altLang="en-US" sz="4000" b="1" dirty="0" smtClean="0">
                <a:latin typeface="+mn-ea"/>
              </a:rPr>
              <a:t>清洁作用（清洁、保护口腔）</a:t>
            </a:r>
            <a:endParaRPr kumimoji="1" lang="zh-CN" altLang="en-US" sz="4000" b="1" dirty="0" smtClean="0">
              <a:latin typeface="+mn-ea"/>
            </a:endParaRPr>
          </a:p>
          <a:p>
            <a:pPr>
              <a:buNone/>
            </a:pPr>
            <a:r>
              <a:rPr kumimoji="1" lang="en-US" altLang="zh-CN" sz="4000" b="1" dirty="0" smtClean="0">
                <a:latin typeface="+mn-ea"/>
              </a:rPr>
              <a:t>3.</a:t>
            </a:r>
            <a:r>
              <a:rPr kumimoji="1" lang="zh-CN" altLang="en-US" sz="4000" b="1" dirty="0" smtClean="0">
                <a:latin typeface="+mn-ea"/>
              </a:rPr>
              <a:t>排泄作用（重金属、病毒） </a:t>
            </a:r>
            <a:endParaRPr kumimoji="1" lang="zh-CN" altLang="en-US" sz="4000" b="1" dirty="0" smtClean="0">
              <a:latin typeface="+mn-ea"/>
            </a:endParaRPr>
          </a:p>
          <a:p>
            <a:pPr>
              <a:buNone/>
            </a:pPr>
            <a:r>
              <a:rPr kumimoji="1" lang="en-US" altLang="zh-CN" sz="4000" b="1" dirty="0" smtClean="0">
                <a:latin typeface="+mn-ea"/>
              </a:rPr>
              <a:t>4.</a:t>
            </a:r>
            <a:r>
              <a:rPr kumimoji="1" lang="zh-CN" altLang="en-US" sz="4000" b="1" dirty="0" smtClean="0">
                <a:latin typeface="+mn-ea"/>
              </a:rPr>
              <a:t>免疫作用（杀菌）</a:t>
            </a:r>
            <a:endParaRPr kumimoji="1" lang="zh-CN" altLang="en-US" sz="4000" b="1" dirty="0" smtClean="0">
              <a:latin typeface="+mn-ea"/>
            </a:endParaRPr>
          </a:p>
          <a:p>
            <a:endParaRPr lang="zh-CN" altLang="en-US" dirty="0"/>
          </a:p>
        </p:txBody>
      </p:sp>
      <p:sp>
        <p:nvSpPr>
          <p:cNvPr id="4" name="标题 1"/>
          <p:cNvSpPr txBox="1"/>
          <p:nvPr/>
        </p:nvSpPr>
        <p:spPr>
          <a:xfrm>
            <a:off x="1132764" y="295421"/>
            <a:ext cx="10411213"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0" normalizeH="0" baseline="0" noProof="0" dirty="0" smtClean="0">
                <a:ln>
                  <a:noFill/>
                </a:ln>
                <a:solidFill>
                  <a:schemeClr val="tx1"/>
                </a:solidFill>
                <a:effectLst/>
                <a:uLnTx/>
                <a:uFillTx/>
                <a:latin typeface="+mn-ea"/>
                <a:ea typeface="+mn-ea"/>
                <a:cs typeface="+mj-cs"/>
              </a:rPr>
              <a:t>第二节   口腔内的消化</a:t>
            </a:r>
            <a:endParaRPr kumimoji="0" lang="zh-CN" altLang="en-US" sz="4400" b="1" i="0" u="none" strike="noStrike" kern="1200" cap="none" spc="0" normalizeH="0" baseline="0" noProof="0" dirty="0">
              <a:ln>
                <a:noFill/>
              </a:ln>
              <a:solidFill>
                <a:schemeClr val="tx1"/>
              </a:solidFill>
              <a:effectLst/>
              <a:uLnTx/>
              <a:uFillTx/>
              <a:latin typeface="+mn-ea"/>
              <a:ea typeface="+mn-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208965" y="214313"/>
            <a:ext cx="7905751" cy="762000"/>
          </a:xfrm>
          <a:prstGeom prst="rect">
            <a:avLst/>
          </a:prstGeom>
          <a:noFill/>
          <a:ln w="9525">
            <a:noFill/>
            <a:miter lim="800000"/>
          </a:ln>
        </p:spPr>
        <p:txBody>
          <a:bodyPr anchor="ctr"/>
          <a:lstStyle/>
          <a:p>
            <a:r>
              <a:rPr lang="zh-CN" altLang="en-US" sz="3600" b="1" dirty="0" smtClean="0">
                <a:latin typeface="楷体_GB2312" pitchFamily="49" charset="-122"/>
              </a:rPr>
              <a:t>（二）</a:t>
            </a:r>
            <a:r>
              <a:rPr lang="zh-CN" altLang="en-US" sz="3600" b="1" dirty="0">
                <a:latin typeface="楷体_GB2312" pitchFamily="49" charset="-122"/>
              </a:rPr>
              <a:t>唾液分泌的调节</a:t>
            </a:r>
            <a:endParaRPr lang="zh-CN" altLang="en-US" sz="3600" b="1" dirty="0">
              <a:latin typeface="楷体_GB2312" pitchFamily="49" charset="-122"/>
            </a:endParaRPr>
          </a:p>
        </p:txBody>
      </p:sp>
      <p:sp>
        <p:nvSpPr>
          <p:cNvPr id="21507" name="Rectangle 3"/>
          <p:cNvSpPr>
            <a:spLocks noChangeArrowheads="1"/>
          </p:cNvSpPr>
          <p:nvPr/>
        </p:nvSpPr>
        <p:spPr bwMode="auto">
          <a:xfrm>
            <a:off x="406400" y="1050926"/>
            <a:ext cx="11785600" cy="3870996"/>
          </a:xfrm>
          <a:prstGeom prst="rect">
            <a:avLst/>
          </a:prstGeom>
          <a:noFill/>
          <a:ln w="9525">
            <a:noFill/>
            <a:miter lim="800000"/>
          </a:ln>
        </p:spPr>
        <p:txBody>
          <a:bodyPr>
            <a:spAutoFit/>
          </a:bodyPr>
          <a:lstStyle/>
          <a:p>
            <a:pPr>
              <a:lnSpc>
                <a:spcPct val="130000"/>
              </a:lnSpc>
              <a:buClr>
                <a:schemeClr val="hlink"/>
              </a:buClr>
              <a:buSzPct val="110000"/>
              <a:buFont typeface="Wingdings" panose="05000000000000000000" pitchFamily="2" charset="2"/>
              <a:buNone/>
            </a:pPr>
            <a:r>
              <a:rPr lang="en-US" altLang="zh-CN" sz="3200" b="1" dirty="0" smtClean="0">
                <a:solidFill>
                  <a:srgbClr val="FF0000"/>
                </a:solidFill>
                <a:latin typeface="+mn-ea"/>
              </a:rPr>
              <a:t>1</a:t>
            </a:r>
            <a:r>
              <a:rPr lang="zh-CN" altLang="en-US" sz="3200" b="1" dirty="0">
                <a:solidFill>
                  <a:srgbClr val="FF0000"/>
                </a:solidFill>
                <a:latin typeface="+mn-ea"/>
              </a:rPr>
              <a:t>．条件反射性分泌</a:t>
            </a:r>
            <a:endParaRPr lang="zh-CN" altLang="en-US" sz="3200" b="1" dirty="0">
              <a:solidFill>
                <a:srgbClr val="FF0000"/>
              </a:solidFill>
              <a:latin typeface="+mn-ea"/>
            </a:endParaRPr>
          </a:p>
          <a:p>
            <a:pPr>
              <a:lnSpc>
                <a:spcPct val="130000"/>
              </a:lnSpc>
              <a:buClr>
                <a:schemeClr val="hlink"/>
              </a:buClr>
              <a:buSzPct val="110000"/>
              <a:buFont typeface="Wingdings" panose="05000000000000000000" pitchFamily="2" charset="2"/>
              <a:buNone/>
            </a:pPr>
            <a:r>
              <a:rPr lang="zh-CN" altLang="en-US" sz="3200" b="1" dirty="0" smtClean="0">
                <a:latin typeface="+mn-ea"/>
              </a:rPr>
              <a:t>在</a:t>
            </a:r>
            <a:r>
              <a:rPr lang="zh-CN" altLang="en-US" sz="3200" b="1" dirty="0">
                <a:latin typeface="+mn-ea"/>
              </a:rPr>
              <a:t>进食之前，食物的形状、颜色、气味和进食环境乃至语言文字的描述，所引起的唾液分泌。</a:t>
            </a:r>
            <a:endParaRPr lang="zh-CN" altLang="en-US" sz="3200" b="1" dirty="0">
              <a:latin typeface="+mn-ea"/>
            </a:endParaRPr>
          </a:p>
          <a:p>
            <a:pPr>
              <a:lnSpc>
                <a:spcPct val="130000"/>
              </a:lnSpc>
              <a:buClr>
                <a:schemeClr val="hlink"/>
              </a:buClr>
              <a:buSzPct val="110000"/>
              <a:buFont typeface="Wingdings" panose="05000000000000000000" pitchFamily="2" charset="2"/>
              <a:buNone/>
            </a:pPr>
            <a:r>
              <a:rPr lang="en-US" altLang="zh-CN" sz="3200" b="1" dirty="0" smtClean="0">
                <a:solidFill>
                  <a:srgbClr val="FF0000"/>
                </a:solidFill>
                <a:latin typeface="+mn-ea"/>
              </a:rPr>
              <a:t>2</a:t>
            </a:r>
            <a:r>
              <a:rPr lang="zh-CN" altLang="en-US" sz="3200" b="1" dirty="0">
                <a:solidFill>
                  <a:srgbClr val="FF0000"/>
                </a:solidFill>
                <a:latin typeface="+mn-ea"/>
              </a:rPr>
              <a:t>．非条件反射性分泌</a:t>
            </a:r>
            <a:endParaRPr lang="zh-CN" altLang="en-US" sz="3200" b="1" dirty="0">
              <a:solidFill>
                <a:srgbClr val="FF0000"/>
              </a:solidFill>
              <a:latin typeface="+mn-ea"/>
            </a:endParaRPr>
          </a:p>
          <a:p>
            <a:pPr>
              <a:lnSpc>
                <a:spcPct val="130000"/>
              </a:lnSpc>
              <a:buClr>
                <a:schemeClr val="hlink"/>
              </a:buClr>
              <a:buSzPct val="110000"/>
              <a:buFont typeface="Wingdings" panose="05000000000000000000" pitchFamily="2" charset="2"/>
              <a:buNone/>
            </a:pPr>
            <a:r>
              <a:rPr lang="zh-CN" altLang="en-US" sz="3200" b="1" dirty="0" smtClean="0">
                <a:latin typeface="+mn-ea"/>
              </a:rPr>
              <a:t>在</a:t>
            </a:r>
            <a:r>
              <a:rPr lang="zh-CN" altLang="en-US" sz="3200" b="1" dirty="0">
                <a:latin typeface="+mn-ea"/>
              </a:rPr>
              <a:t>进食过程中，食物对口腔粘膜机械性、温度和化学性的刺激所引起的唾液分泌。</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zh-CN" altLang="en-US"/>
              <a:t>二、咀嚼和吞咽</a:t>
            </a:r>
            <a:endParaRPr lang="zh-CN" altLang="en-US"/>
          </a:p>
        </p:txBody>
      </p:sp>
      <p:sp>
        <p:nvSpPr>
          <p:cNvPr id="6" name="内容占位符 2"/>
          <p:cNvSpPr txBox="1"/>
          <p:nvPr/>
        </p:nvSpPr>
        <p:spPr>
          <a:xfrm>
            <a:off x="384175" y="1466850"/>
            <a:ext cx="10972800" cy="484441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defRPr/>
            </a:pPr>
            <a:r>
              <a:rPr kumimoji="1" lang="zh-CN" altLang="en-US" sz="3200" b="1" i="0" u="none" strike="noStrike" kern="1200" cap="none" spc="0" normalizeH="0" baseline="0" noProof="0" dirty="0" smtClean="0">
                <a:ln>
                  <a:noFill/>
                </a:ln>
                <a:solidFill>
                  <a:schemeClr val="tx1"/>
                </a:solidFill>
                <a:effectLst/>
                <a:uLnTx/>
                <a:uFillTx/>
                <a:latin typeface="+mn-ea"/>
                <a:cs typeface="+mn-cs"/>
              </a:rPr>
              <a:t>（一）咀嚼：切碎、研磨、搅拌食物</a:t>
            </a:r>
            <a:endParaRPr kumimoji="1" lang="en-US" altLang="zh-CN" sz="3200" b="1"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defRPr/>
            </a:pPr>
            <a:r>
              <a:rPr kumimoji="1" lang="en-US" altLang="zh-CN" sz="3200" b="1" i="0" u="none" strike="noStrike" kern="1200" cap="none" spc="0" normalizeH="0" baseline="0" noProof="0" dirty="0" smtClean="0">
                <a:ln>
                  <a:noFill/>
                </a:ln>
                <a:solidFill>
                  <a:schemeClr val="tx1"/>
                </a:solidFill>
                <a:effectLst/>
                <a:uLnTx/>
                <a:uFillTx/>
                <a:latin typeface="+mn-ea"/>
                <a:cs typeface="+mn-cs"/>
              </a:rPr>
              <a:t>  (</a:t>
            </a:r>
            <a:r>
              <a:rPr kumimoji="1" lang="zh-CN" altLang="en-US" sz="3200" b="1" i="0" u="none" strike="noStrike" kern="1200" cap="none" spc="0" normalizeH="0" baseline="0" noProof="0" dirty="0" smtClean="0">
                <a:ln>
                  <a:noFill/>
                </a:ln>
                <a:solidFill>
                  <a:schemeClr val="tx1"/>
                </a:solidFill>
                <a:effectLst/>
                <a:uLnTx/>
                <a:uFillTx/>
                <a:latin typeface="+mn-ea"/>
                <a:cs typeface="+mn-cs"/>
              </a:rPr>
              <a:t>二</a:t>
            </a:r>
            <a:r>
              <a:rPr kumimoji="1" lang="en-US" altLang="zh-CN" sz="3200" b="1" i="0" u="none" strike="noStrike" kern="1200" cap="none" spc="0" normalizeH="0" baseline="0" noProof="0" dirty="0" smtClean="0">
                <a:ln>
                  <a:noFill/>
                </a:ln>
                <a:solidFill>
                  <a:schemeClr val="tx1"/>
                </a:solidFill>
                <a:effectLst/>
                <a:uLnTx/>
                <a:uFillTx/>
                <a:latin typeface="+mn-ea"/>
                <a:cs typeface="+mn-cs"/>
              </a:rPr>
              <a:t>)</a:t>
            </a:r>
            <a:r>
              <a:rPr kumimoji="1" lang="zh-CN" altLang="en-US" sz="3200" b="1" i="0" u="none" strike="noStrike" kern="1200" cap="none" spc="0" normalizeH="0" baseline="0" noProof="0" dirty="0" smtClean="0">
                <a:ln>
                  <a:noFill/>
                </a:ln>
                <a:solidFill>
                  <a:schemeClr val="tx1"/>
                </a:solidFill>
                <a:effectLst/>
                <a:uLnTx/>
                <a:uFillTx/>
                <a:latin typeface="+mn-ea"/>
                <a:cs typeface="+mn-cs"/>
              </a:rPr>
              <a:t>吞咽过程分三期：</a:t>
            </a:r>
            <a:endParaRPr kumimoji="1" lang="zh-CN" altLang="en-US" sz="3200" b="1"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defRPr/>
            </a:pPr>
            <a:r>
              <a:rPr kumimoji="1" lang="zh-CN" altLang="en-US" sz="4400" b="1" i="0" u="none" strike="noStrike" kern="1200" cap="none" spc="0" normalizeH="0" baseline="0" noProof="0" dirty="0" smtClean="0">
                <a:ln>
                  <a:noFill/>
                </a:ln>
                <a:solidFill>
                  <a:schemeClr val="tx1"/>
                </a:solidFill>
                <a:effectLst/>
                <a:uLnTx/>
                <a:uFillTx/>
                <a:latin typeface="+mn-ea"/>
                <a:cs typeface="+mn-cs"/>
              </a:rPr>
              <a:t>      </a:t>
            </a:r>
            <a:r>
              <a:rPr kumimoji="1" lang="zh-CN" altLang="en-US" sz="3200" b="1" i="0" u="none" strike="noStrike" kern="1200" cap="none" spc="0" normalizeH="0" baseline="0" noProof="0" dirty="0" smtClean="0">
                <a:ln>
                  <a:noFill/>
                </a:ln>
                <a:solidFill>
                  <a:schemeClr val="tx1"/>
                </a:solidFill>
                <a:effectLst/>
                <a:uLnTx/>
                <a:uFillTx/>
                <a:latin typeface="+mn-ea"/>
                <a:cs typeface="+mn-cs"/>
              </a:rPr>
              <a:t>第一期：口腔→咽部</a:t>
            </a:r>
            <a:r>
              <a:rPr kumimoji="1" lang="en-US" altLang="zh-CN" sz="3200" b="1" i="0" u="none" strike="noStrike" kern="1200" cap="none" spc="0" normalizeH="0" baseline="0" noProof="0" dirty="0" smtClean="0">
                <a:ln>
                  <a:noFill/>
                </a:ln>
                <a:solidFill>
                  <a:srgbClr val="FF0000"/>
                </a:solidFill>
                <a:effectLst/>
                <a:uLnTx/>
                <a:uFillTx/>
                <a:latin typeface="+mn-ea"/>
                <a:cs typeface="+mn-cs"/>
              </a:rPr>
              <a:t>(</a:t>
            </a:r>
            <a:r>
              <a:rPr kumimoji="1" lang="zh-CN" altLang="en-US" sz="3200" b="1" i="0" u="none" strike="noStrike" kern="1200" cap="none" spc="0" normalizeH="0" baseline="0" noProof="0" dirty="0" smtClean="0">
                <a:ln>
                  <a:noFill/>
                </a:ln>
                <a:solidFill>
                  <a:srgbClr val="FF0000"/>
                </a:solidFill>
                <a:effectLst/>
                <a:uLnTx/>
                <a:uFillTx/>
                <a:latin typeface="+mn-ea"/>
                <a:cs typeface="+mn-cs"/>
              </a:rPr>
              <a:t>随意动作</a:t>
            </a:r>
            <a:r>
              <a:rPr kumimoji="1" lang="en-US" altLang="zh-CN" sz="3200" b="1" i="0" u="none" strike="noStrike" kern="1200" cap="none" spc="0" normalizeH="0" baseline="0" noProof="0" dirty="0" smtClean="0">
                <a:ln>
                  <a:noFill/>
                </a:ln>
                <a:solidFill>
                  <a:srgbClr val="FF0000"/>
                </a:solidFill>
                <a:effectLst/>
                <a:uLnTx/>
                <a:uFillTx/>
                <a:latin typeface="+mn-ea"/>
                <a:cs typeface="+mn-cs"/>
              </a:rPr>
              <a:t>)</a:t>
            </a:r>
            <a:endParaRPr kumimoji="1" lang="en-US" altLang="zh-CN" sz="3200" b="1" i="0" u="none" strike="noStrike" kern="1200" cap="none" spc="0" normalizeH="0" baseline="0" noProof="0" dirty="0" smtClean="0">
              <a:ln>
                <a:noFill/>
              </a:ln>
              <a:solidFill>
                <a:srgbClr val="FF0000"/>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defRPr/>
            </a:pPr>
            <a:r>
              <a:rPr kumimoji="1" lang="en-US" altLang="zh-CN" sz="3200" b="1" i="0" u="none" strike="noStrike" kern="1200" cap="none" spc="0" normalizeH="0" baseline="0" noProof="0" dirty="0" smtClean="0">
                <a:ln>
                  <a:noFill/>
                </a:ln>
                <a:solidFill>
                  <a:schemeClr val="tx1"/>
                </a:solidFill>
                <a:effectLst/>
                <a:uLnTx/>
                <a:uFillTx/>
                <a:latin typeface="+mn-ea"/>
                <a:cs typeface="+mn-cs"/>
              </a:rPr>
              <a:t>         </a:t>
            </a:r>
            <a:r>
              <a:rPr kumimoji="1" lang="zh-CN" altLang="en-US" sz="3200" b="1" i="0" u="none" strike="noStrike" kern="1200" cap="none" spc="0" normalizeH="0" baseline="0" noProof="0" dirty="0" smtClean="0">
                <a:ln>
                  <a:noFill/>
                </a:ln>
                <a:solidFill>
                  <a:schemeClr val="tx1"/>
                </a:solidFill>
                <a:effectLst/>
                <a:uLnTx/>
                <a:uFillTx/>
                <a:latin typeface="+mn-ea"/>
                <a:cs typeface="+mn-cs"/>
              </a:rPr>
              <a:t>第二期：咽→食管上端</a:t>
            </a:r>
            <a:r>
              <a:rPr kumimoji="1" lang="en-US" altLang="zh-CN" sz="3200" b="1" i="0" u="none" strike="noStrike" kern="1200" cap="none" spc="0" normalizeH="0" baseline="0" noProof="0" dirty="0" smtClean="0">
                <a:ln>
                  <a:noFill/>
                </a:ln>
                <a:solidFill>
                  <a:srgbClr val="FF0000"/>
                </a:solidFill>
                <a:effectLst/>
                <a:uLnTx/>
                <a:uFillTx/>
                <a:latin typeface="+mn-ea"/>
                <a:cs typeface="+mn-cs"/>
              </a:rPr>
              <a:t>(</a:t>
            </a:r>
            <a:r>
              <a:rPr kumimoji="1" lang="zh-CN" altLang="en-US" sz="3200" b="1" i="0" u="none" strike="noStrike" kern="1200" cap="none" spc="0" normalizeH="0" baseline="0" noProof="0" dirty="0" smtClean="0">
                <a:ln>
                  <a:noFill/>
                </a:ln>
                <a:solidFill>
                  <a:srgbClr val="FF0000"/>
                </a:solidFill>
                <a:effectLst/>
                <a:uLnTx/>
                <a:uFillTx/>
                <a:latin typeface="+mn-ea"/>
                <a:cs typeface="+mn-cs"/>
              </a:rPr>
              <a:t>反射动作</a:t>
            </a:r>
            <a:r>
              <a:rPr kumimoji="1" lang="en-US" altLang="zh-CN" sz="3200" b="1" i="0" u="none" strike="noStrike" kern="1200" cap="none" spc="0" normalizeH="0" baseline="0" noProof="0" dirty="0" smtClean="0">
                <a:ln>
                  <a:noFill/>
                </a:ln>
                <a:solidFill>
                  <a:srgbClr val="FF0000"/>
                </a:solidFill>
                <a:effectLst/>
                <a:uLnTx/>
                <a:uFillTx/>
                <a:latin typeface="+mn-ea"/>
                <a:cs typeface="+mn-cs"/>
              </a:rPr>
              <a:t>)</a:t>
            </a:r>
            <a:endParaRPr kumimoji="1" lang="en-US" altLang="zh-CN" sz="3200" b="1" i="0" u="none" strike="noStrike" kern="1200" cap="none" spc="0" normalizeH="0" baseline="0" noProof="0" dirty="0" smtClean="0">
              <a:ln>
                <a:noFill/>
              </a:ln>
              <a:solidFill>
                <a:srgbClr val="FF0000"/>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defRPr/>
            </a:pPr>
            <a:r>
              <a:rPr kumimoji="1" lang="en-US" altLang="zh-CN" sz="3200" b="1" i="0" u="none" strike="noStrike" kern="1200" cap="none" spc="0" normalizeH="0" baseline="0" noProof="0" dirty="0" smtClean="0">
                <a:ln>
                  <a:noFill/>
                </a:ln>
                <a:solidFill>
                  <a:schemeClr val="tx1"/>
                </a:solidFill>
                <a:effectLst/>
                <a:uLnTx/>
                <a:uFillTx/>
                <a:latin typeface="+mn-ea"/>
                <a:cs typeface="+mn-cs"/>
              </a:rPr>
              <a:t>         </a:t>
            </a:r>
            <a:r>
              <a:rPr kumimoji="1" lang="zh-CN" altLang="en-US" sz="3200" b="1" i="0" u="none" strike="noStrike" kern="1200" cap="none" spc="0" normalizeH="0" baseline="0" noProof="0" dirty="0" smtClean="0">
                <a:ln>
                  <a:noFill/>
                </a:ln>
                <a:solidFill>
                  <a:schemeClr val="tx1"/>
                </a:solidFill>
                <a:effectLst/>
                <a:uLnTx/>
                <a:uFillTx/>
                <a:latin typeface="+mn-ea"/>
                <a:cs typeface="+mn-cs"/>
              </a:rPr>
              <a:t>第三期：食管→胃</a:t>
            </a:r>
            <a:r>
              <a:rPr kumimoji="1" lang="en-US" altLang="zh-CN" sz="3200" b="1" i="0" u="none" strike="noStrike" kern="1200" cap="none" spc="0" normalizeH="0" baseline="0" noProof="0" dirty="0" smtClean="0">
                <a:ln>
                  <a:noFill/>
                </a:ln>
                <a:solidFill>
                  <a:srgbClr val="FF0000"/>
                </a:solidFill>
                <a:effectLst/>
                <a:uLnTx/>
                <a:uFillTx/>
                <a:latin typeface="+mn-ea"/>
                <a:cs typeface="+mn-cs"/>
              </a:rPr>
              <a:t>(</a:t>
            </a:r>
            <a:r>
              <a:rPr kumimoji="1" lang="zh-CN" altLang="en-US" sz="3200" b="1" i="0" u="none" strike="noStrike" kern="1200" cap="none" spc="0" normalizeH="0" baseline="0" noProof="0" dirty="0" smtClean="0">
                <a:ln>
                  <a:noFill/>
                </a:ln>
                <a:solidFill>
                  <a:srgbClr val="FF0000"/>
                </a:solidFill>
                <a:effectLst/>
                <a:uLnTx/>
                <a:uFillTx/>
                <a:latin typeface="+mn-ea"/>
                <a:cs typeface="+mn-cs"/>
              </a:rPr>
              <a:t>食管蠕动</a:t>
            </a:r>
            <a:r>
              <a:rPr kumimoji="1" lang="en-US" altLang="zh-CN" sz="3200" b="1" i="0" u="none" strike="noStrike" kern="1200" cap="none" spc="0" normalizeH="0" baseline="0" noProof="0" dirty="0" smtClean="0">
                <a:ln>
                  <a:noFill/>
                </a:ln>
                <a:solidFill>
                  <a:srgbClr val="FF0000"/>
                </a:solidFill>
                <a:effectLst/>
                <a:uLnTx/>
                <a:uFillTx/>
                <a:latin typeface="+mn-ea"/>
                <a:cs typeface="+mn-cs"/>
              </a:rPr>
              <a:t>)</a:t>
            </a:r>
            <a:endParaRPr kumimoji="1" lang="en-US" altLang="zh-CN" sz="3200" b="1" i="0" u="none" strike="noStrike" kern="1200" cap="none" spc="0" normalizeH="0" baseline="0" noProof="0" dirty="0" smtClean="0">
              <a:ln>
                <a:noFill/>
              </a:ln>
              <a:solidFill>
                <a:srgbClr val="FF0000"/>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defRPr/>
            </a:pPr>
            <a:endParaRPr kumimoji="0" lang="zh-CN" altLang="en-US" sz="3200" b="1"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1" i="0" u="none" strike="noStrike" kern="1200" cap="none" spc="0" normalizeH="0" baseline="0" noProof="0" dirty="0">
              <a:ln>
                <a:noFill/>
              </a:ln>
              <a:solidFill>
                <a:schemeClr val="tx1"/>
              </a:solidFill>
              <a:effectLst/>
              <a:uLnTx/>
              <a:uFillTx/>
              <a:latin typeface="+mn-ea"/>
              <a:cs typeface="+mn-cs"/>
            </a:endParaRPr>
          </a:p>
        </p:txBody>
      </p:sp>
      <p:pic>
        <p:nvPicPr>
          <p:cNvPr id="7" name="Picture 9" descr="C:\Documents and Settings\sj\桌面\消化图片\supply3-13c.jpg"/>
          <p:cNvPicPr>
            <a:picLocks noChangeAspect="1" noChangeArrowheads="1"/>
          </p:cNvPicPr>
          <p:nvPr/>
        </p:nvPicPr>
        <p:blipFill>
          <a:blip r:embed="rId1" cstate="print"/>
          <a:srcRect/>
          <a:stretch>
            <a:fillRect/>
          </a:stretch>
        </p:blipFill>
        <p:spPr bwMode="auto">
          <a:xfrm>
            <a:off x="2591937" y="4967288"/>
            <a:ext cx="6096000" cy="1890712"/>
          </a:xfrm>
          <a:prstGeom prst="rect">
            <a:avLst/>
          </a:prstGeom>
          <a:noFill/>
          <a:ln w="9525">
            <a:noFill/>
            <a:miter lim="800000"/>
            <a:headEnd/>
            <a:tailEnd/>
          </a:ln>
        </p:spPr>
      </p:pic>
      <p:pic>
        <p:nvPicPr>
          <p:cNvPr id="8" name="Picture 8" descr="Untitled-8"/>
          <p:cNvPicPr>
            <a:picLocks noChangeAspect="1" noChangeArrowheads="1"/>
          </p:cNvPicPr>
          <p:nvPr/>
        </p:nvPicPr>
        <p:blipFill>
          <a:blip r:embed="rId2" cstate="print"/>
          <a:srcRect l="7037" t="12772" r="5185" b="17752"/>
          <a:stretch>
            <a:fillRect/>
          </a:stretch>
        </p:blipFill>
        <p:spPr bwMode="auto">
          <a:xfrm>
            <a:off x="8773560" y="4234375"/>
            <a:ext cx="3418440" cy="262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 action="ppaction://media"/>
          </p:cNvPr>
          <p:cNvPicPr>
            <a:picLocks noRot="1" noChangeAspect="1"/>
          </p:cNvPicPr>
          <p:nvPr>
            <a:videoFile r:link="rId1"/>
          </p:nvPr>
        </p:nvPicPr>
        <p:blipFill>
          <a:blip r:embed="rId2" cstate="print"/>
          <a:srcRect/>
          <a:stretch>
            <a:fillRect/>
          </a:stretch>
        </p:blipFill>
        <p:spPr bwMode="auto">
          <a:xfrm>
            <a:off x="1200151" y="1341438"/>
            <a:ext cx="9120716" cy="5129212"/>
          </a:xfrm>
          <a:prstGeom prst="rect">
            <a:avLst/>
          </a:prstGeom>
          <a:noFill/>
          <a:ln w="9525">
            <a:noFill/>
            <a:miter lim="800000"/>
            <a:headEnd/>
            <a:tailEnd/>
          </a:ln>
        </p:spPr>
      </p:pic>
      <p:sp>
        <p:nvSpPr>
          <p:cNvPr id="8195" name="矩形 2"/>
          <p:cNvSpPr>
            <a:spLocks noChangeArrowheads="1"/>
          </p:cNvSpPr>
          <p:nvPr/>
        </p:nvSpPr>
        <p:spPr bwMode="auto">
          <a:xfrm>
            <a:off x="1216040" y="306815"/>
            <a:ext cx="6987136" cy="618631"/>
          </a:xfrm>
          <a:prstGeom prst="rect">
            <a:avLst/>
          </a:prstGeom>
          <a:noFill/>
          <a:ln w="9525">
            <a:noFill/>
            <a:miter lim="800000"/>
          </a:ln>
        </p:spPr>
        <p:txBody>
          <a:bodyPr wrap="square">
            <a:spAutoFit/>
          </a:bodyPr>
          <a:lstStyle/>
          <a:p>
            <a:pPr>
              <a:lnSpc>
                <a:spcPct val="95000"/>
              </a:lnSpc>
            </a:pPr>
            <a:r>
              <a:rPr kumimoji="1" lang="zh-CN" altLang="en-US" sz="3600" b="1" dirty="0" smtClean="0">
                <a:latin typeface="+mn-ea"/>
                <a:ea typeface="+mn-ea"/>
              </a:rPr>
              <a:t>第三节 胃内消化</a:t>
            </a:r>
            <a:endParaRPr kumimoji="1" lang="zh-CN" altLang="en-US" sz="3600" b="1" dirty="0">
              <a:latin typeface="+mn-ea"/>
              <a:ea typeface="+mn-ea"/>
            </a:endParaRPr>
          </a:p>
        </p:txBody>
      </p:sp>
    </p:spTree>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515452" y="1350254"/>
            <a:ext cx="10668075" cy="4357283"/>
          </a:xfrm>
          <a:prstGeom prst="rect">
            <a:avLst/>
          </a:prstGeom>
          <a:noFill/>
          <a:ln w="9525">
            <a:noFill/>
            <a:miter lim="800000"/>
          </a:ln>
          <a:effectLst/>
        </p:spPr>
        <p:txBody>
          <a:bodyPr wrap="square">
            <a:spAutoFit/>
          </a:bodyPr>
          <a:lstStyle/>
          <a:p>
            <a:pPr>
              <a:spcBef>
                <a:spcPct val="50000"/>
              </a:spcBef>
            </a:pPr>
            <a:r>
              <a:rPr kumimoji="1" lang="en-US" altLang="zh-CN" sz="3200" b="1" dirty="0" smtClean="0">
                <a:latin typeface="+mn-ea"/>
              </a:rPr>
              <a:t>(</a:t>
            </a:r>
            <a:r>
              <a:rPr kumimoji="1" lang="zh-CN" altLang="en-US" sz="3200" b="1" dirty="0">
                <a:latin typeface="+mn-ea"/>
              </a:rPr>
              <a:t>一</a:t>
            </a:r>
            <a:r>
              <a:rPr kumimoji="1" lang="en-US" altLang="zh-CN" sz="3200" b="1" dirty="0">
                <a:latin typeface="+mn-ea"/>
              </a:rPr>
              <a:t>)</a:t>
            </a:r>
            <a:r>
              <a:rPr kumimoji="1" lang="zh-CN" altLang="en-US" sz="3200" b="1" dirty="0">
                <a:latin typeface="+mn-ea"/>
              </a:rPr>
              <a:t>胃液的性质、成分和作用</a:t>
            </a:r>
            <a:endParaRPr kumimoji="1" lang="zh-CN" altLang="en-US" sz="3200" b="1" dirty="0">
              <a:latin typeface="+mn-ea"/>
            </a:endParaRPr>
          </a:p>
          <a:p>
            <a:pPr>
              <a:lnSpc>
                <a:spcPct val="115000"/>
              </a:lnSpc>
              <a:spcBef>
                <a:spcPct val="50000"/>
              </a:spcBef>
            </a:pPr>
            <a:r>
              <a:rPr kumimoji="1" lang="zh-CN" altLang="en-US" sz="3200" b="1" dirty="0">
                <a:latin typeface="+mn-ea"/>
              </a:rPr>
              <a:t>  </a:t>
            </a:r>
            <a:r>
              <a:rPr kumimoji="1" lang="zh-CN" altLang="en-US" sz="3200" b="1" dirty="0">
                <a:solidFill>
                  <a:srgbClr val="FF0000"/>
                </a:solidFill>
                <a:latin typeface="+mn-ea"/>
              </a:rPr>
              <a:t>性  质 </a:t>
            </a:r>
            <a:r>
              <a:rPr kumimoji="1" lang="zh-CN" altLang="en-US" sz="3200" b="1" dirty="0">
                <a:latin typeface="+mn-ea"/>
              </a:rPr>
              <a:t>纯净胃液无色、透明，</a:t>
            </a:r>
            <a:r>
              <a:rPr kumimoji="1" lang="en-US" altLang="zh-CN" sz="3200" b="1" dirty="0">
                <a:latin typeface="+mn-ea"/>
              </a:rPr>
              <a:t>pH0.9</a:t>
            </a:r>
            <a:r>
              <a:rPr kumimoji="1" lang="zh-CN" altLang="en-US" sz="3200" b="1" dirty="0">
                <a:latin typeface="+mn-ea"/>
              </a:rPr>
              <a:t>～</a:t>
            </a:r>
            <a:r>
              <a:rPr kumimoji="1" lang="en-US" altLang="zh-CN" sz="3200" b="1" dirty="0">
                <a:latin typeface="+mn-ea"/>
              </a:rPr>
              <a:t>1.5</a:t>
            </a:r>
            <a:r>
              <a:rPr kumimoji="1" lang="zh-CN" altLang="en-US" sz="3200" b="1" dirty="0">
                <a:latin typeface="+mn-ea"/>
              </a:rPr>
              <a:t>，体内</a:t>
            </a:r>
            <a:r>
              <a:rPr kumimoji="1" lang="en-US" altLang="zh-CN" sz="3200" b="1" dirty="0">
                <a:latin typeface="+mn-ea"/>
              </a:rPr>
              <a:t>pH</a:t>
            </a:r>
            <a:r>
              <a:rPr kumimoji="1" lang="zh-CN" altLang="en-US" sz="3200" b="1" dirty="0">
                <a:latin typeface="+mn-ea"/>
              </a:rPr>
              <a:t>最低的液体</a:t>
            </a:r>
            <a:endParaRPr kumimoji="1" lang="zh-CN" altLang="en-US" sz="3200" b="1" dirty="0">
              <a:latin typeface="+mn-ea"/>
            </a:endParaRPr>
          </a:p>
          <a:p>
            <a:pPr>
              <a:lnSpc>
                <a:spcPct val="115000"/>
              </a:lnSpc>
              <a:spcBef>
                <a:spcPct val="50000"/>
              </a:spcBef>
            </a:pPr>
            <a:r>
              <a:rPr kumimoji="1" lang="zh-CN" altLang="en-US" sz="3200" b="1" dirty="0">
                <a:latin typeface="+mn-ea"/>
              </a:rPr>
              <a:t>  </a:t>
            </a:r>
            <a:r>
              <a:rPr kumimoji="1" lang="zh-CN" altLang="en-US" sz="3200" b="1" dirty="0">
                <a:solidFill>
                  <a:srgbClr val="FF0000"/>
                </a:solidFill>
                <a:latin typeface="+mn-ea"/>
              </a:rPr>
              <a:t>分泌量 </a:t>
            </a:r>
            <a:r>
              <a:rPr kumimoji="1" lang="en-US" altLang="zh-CN" sz="3200" b="1" dirty="0">
                <a:latin typeface="+mn-ea"/>
              </a:rPr>
              <a:t>1.5</a:t>
            </a:r>
            <a:r>
              <a:rPr kumimoji="1" lang="zh-CN" altLang="en-US" sz="3200" b="1" dirty="0">
                <a:latin typeface="+mn-ea"/>
              </a:rPr>
              <a:t>～</a:t>
            </a:r>
            <a:r>
              <a:rPr kumimoji="1" lang="en-US" altLang="zh-CN" sz="3200" b="1" dirty="0">
                <a:latin typeface="+mn-ea"/>
              </a:rPr>
              <a:t>2.5L/</a:t>
            </a:r>
            <a:r>
              <a:rPr kumimoji="1" lang="zh-CN" altLang="en-US" sz="3200" b="1" dirty="0">
                <a:latin typeface="+mn-ea"/>
              </a:rPr>
              <a:t>日 </a:t>
            </a:r>
            <a:endParaRPr kumimoji="1" lang="zh-CN" altLang="en-US" sz="3200" b="1" dirty="0">
              <a:latin typeface="+mn-ea"/>
            </a:endParaRPr>
          </a:p>
          <a:p>
            <a:pPr>
              <a:lnSpc>
                <a:spcPct val="115000"/>
              </a:lnSpc>
              <a:spcBef>
                <a:spcPct val="50000"/>
              </a:spcBef>
            </a:pPr>
            <a:r>
              <a:rPr kumimoji="1" lang="zh-CN" altLang="en-US" sz="3200" b="1" dirty="0">
                <a:latin typeface="+mn-ea"/>
              </a:rPr>
              <a:t>  </a:t>
            </a:r>
            <a:r>
              <a:rPr kumimoji="1" lang="zh-CN" altLang="en-US" sz="3200" b="1" dirty="0">
                <a:solidFill>
                  <a:srgbClr val="FF0000"/>
                </a:solidFill>
                <a:latin typeface="+mn-ea"/>
              </a:rPr>
              <a:t>成  分 </a:t>
            </a:r>
            <a:r>
              <a:rPr kumimoji="1" lang="zh-CN" altLang="en-US" sz="3200" b="1" dirty="0">
                <a:latin typeface="+mn-ea"/>
              </a:rPr>
              <a:t>盐酸、胃蛋白酶原、粘液、内因子等 。</a:t>
            </a:r>
            <a:endParaRPr kumimoji="1" lang="zh-CN" altLang="en-US" sz="3200" b="1" dirty="0">
              <a:latin typeface="+mn-ea"/>
            </a:endParaRPr>
          </a:p>
          <a:p>
            <a:pPr>
              <a:lnSpc>
                <a:spcPct val="115000"/>
              </a:lnSpc>
              <a:spcBef>
                <a:spcPct val="50000"/>
              </a:spcBef>
            </a:pPr>
            <a:r>
              <a:rPr kumimoji="1" lang="zh-CN" altLang="en-US" sz="3200" b="1" dirty="0">
                <a:latin typeface="+mn-ea"/>
              </a:rPr>
              <a:t>           </a:t>
            </a:r>
            <a:r>
              <a:rPr kumimoji="1" lang="zh-CN" altLang="en-US" sz="3200" b="1" dirty="0">
                <a:solidFill>
                  <a:srgbClr val="FF3300"/>
                </a:solidFill>
                <a:latin typeface="+mn-ea"/>
              </a:rPr>
              <a:t> </a:t>
            </a:r>
            <a:endParaRPr kumimoji="1" lang="zh-CN" altLang="en-US" sz="3200" b="1" dirty="0">
              <a:solidFill>
                <a:srgbClr val="FF3300"/>
              </a:solidFill>
              <a:latin typeface="+mn-ea"/>
            </a:endParaRPr>
          </a:p>
        </p:txBody>
      </p:sp>
      <p:sp>
        <p:nvSpPr>
          <p:cNvPr id="3" name="矩形 2"/>
          <p:cNvSpPr/>
          <p:nvPr/>
        </p:nvSpPr>
        <p:spPr>
          <a:xfrm>
            <a:off x="1145084" y="259213"/>
            <a:ext cx="4082007" cy="757130"/>
          </a:xfrm>
          <a:prstGeom prst="rect">
            <a:avLst/>
          </a:prstGeom>
        </p:spPr>
        <p:txBody>
          <a:bodyPr wrap="square">
            <a:spAutoFit/>
          </a:bodyPr>
          <a:lstStyle/>
          <a:p>
            <a:pPr lvl="0">
              <a:lnSpc>
                <a:spcPct val="120000"/>
              </a:lnSpc>
              <a:spcBef>
                <a:spcPct val="50000"/>
              </a:spcBef>
            </a:pPr>
            <a:r>
              <a:rPr kumimoji="1" lang="zh-CN" altLang="en-US" sz="3600" b="1" dirty="0" smtClean="0">
                <a:solidFill>
                  <a:srgbClr val="000000"/>
                </a:solidFill>
                <a:latin typeface="微软雅黑" panose="020B0503020204020204" charset="-122"/>
              </a:rPr>
              <a:t>一</a:t>
            </a:r>
            <a:r>
              <a:rPr kumimoji="1" lang="zh-CN" altLang="en-US" sz="3600" b="1" dirty="0" smtClean="0">
                <a:solidFill>
                  <a:srgbClr val="000000"/>
                </a:solidFill>
                <a:latin typeface="微软雅黑" panose="020B0503020204020204" charset="-122"/>
              </a:rPr>
              <a:t>、</a:t>
            </a:r>
            <a:r>
              <a:rPr kumimoji="1" lang="zh-CN" altLang="en-US" sz="3600" b="1" dirty="0" smtClean="0">
                <a:solidFill>
                  <a:srgbClr val="000000"/>
                </a:solidFill>
                <a:latin typeface="微软雅黑" panose="020B0503020204020204" charset="-122"/>
              </a:rPr>
              <a:t>胃液及其分泌</a:t>
            </a:r>
            <a:endParaRPr kumimoji="1" lang="zh-CN" altLang="en-US" sz="3600" b="1" dirty="0">
              <a:solidFill>
                <a:srgbClr val="0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611270" y="1241071"/>
            <a:ext cx="10096571" cy="5216813"/>
          </a:xfrm>
          <a:prstGeom prst="rect">
            <a:avLst/>
          </a:prstGeom>
          <a:noFill/>
          <a:ln w="9525">
            <a:noFill/>
            <a:miter lim="800000"/>
          </a:ln>
          <a:effectLst/>
        </p:spPr>
        <p:txBody>
          <a:bodyPr wrap="square">
            <a:spAutoFit/>
          </a:bodyPr>
          <a:lstStyle/>
          <a:p>
            <a:r>
              <a:rPr kumimoji="1" lang="zh-CN" altLang="en-US" sz="3600" b="1" dirty="0" smtClean="0">
                <a:latin typeface="+mn-ea"/>
              </a:rPr>
              <a:t>⑴</a:t>
            </a:r>
            <a:r>
              <a:rPr kumimoji="1" lang="zh-CN" altLang="en-US" sz="3600" b="1" dirty="0">
                <a:solidFill>
                  <a:srgbClr val="FF0000"/>
                </a:solidFill>
                <a:latin typeface="+mn-ea"/>
              </a:rPr>
              <a:t>来源 </a:t>
            </a:r>
            <a:r>
              <a:rPr kumimoji="1" lang="zh-CN" altLang="en-US" sz="3600" b="1" dirty="0">
                <a:latin typeface="+mn-ea"/>
              </a:rPr>
              <a:t>壁细胞主动分泌的。</a:t>
            </a:r>
            <a:endParaRPr kumimoji="1" lang="zh-CN" altLang="en-US" sz="3600" b="1" dirty="0">
              <a:latin typeface="+mn-ea"/>
            </a:endParaRPr>
          </a:p>
          <a:p>
            <a:r>
              <a:rPr kumimoji="1" lang="zh-CN" altLang="en-US" sz="3600" b="1" dirty="0" smtClean="0">
                <a:latin typeface="+mn-ea"/>
              </a:rPr>
              <a:t>⑵</a:t>
            </a:r>
            <a:r>
              <a:rPr kumimoji="1" lang="zh-CN" altLang="en-US" sz="3600" b="1" dirty="0">
                <a:solidFill>
                  <a:srgbClr val="FF0000"/>
                </a:solidFill>
                <a:latin typeface="+mn-ea"/>
              </a:rPr>
              <a:t>分泌量</a:t>
            </a:r>
            <a:endParaRPr kumimoji="1" lang="zh-CN" altLang="en-US" sz="3600" b="1" dirty="0">
              <a:latin typeface="+mn-ea"/>
            </a:endParaRPr>
          </a:p>
          <a:p>
            <a:r>
              <a:rPr kumimoji="1" lang="zh-CN" altLang="en-US" sz="3600" b="1" dirty="0">
                <a:latin typeface="+mn-ea"/>
              </a:rPr>
              <a:t>    基础排酸量 正常人</a:t>
            </a:r>
            <a:r>
              <a:rPr kumimoji="1" lang="en-US" altLang="zh-CN" sz="3600" b="1" dirty="0">
                <a:latin typeface="+mn-ea"/>
              </a:rPr>
              <a:t>0</a:t>
            </a:r>
            <a:r>
              <a:rPr kumimoji="1" lang="zh-CN" altLang="en-US" sz="3600" b="1" dirty="0">
                <a:latin typeface="+mn-ea"/>
              </a:rPr>
              <a:t>～</a:t>
            </a:r>
            <a:r>
              <a:rPr kumimoji="1" lang="en-US" altLang="zh-CN" sz="3600" b="1" dirty="0">
                <a:latin typeface="+mn-ea"/>
              </a:rPr>
              <a:t>5mmol/h</a:t>
            </a:r>
            <a:r>
              <a:rPr kumimoji="1" lang="zh-CN" altLang="en-US" sz="3600" b="1" dirty="0">
                <a:latin typeface="+mn-ea"/>
              </a:rPr>
              <a:t>（空腹）</a:t>
            </a:r>
            <a:endParaRPr kumimoji="1" lang="zh-CN" altLang="en-US" sz="3600" b="1" dirty="0">
              <a:latin typeface="+mn-ea"/>
            </a:endParaRPr>
          </a:p>
          <a:p>
            <a:r>
              <a:rPr kumimoji="1" lang="zh-CN" altLang="en-US" sz="3600" b="1" dirty="0">
                <a:latin typeface="+mn-ea"/>
              </a:rPr>
              <a:t>   最大排酸量 </a:t>
            </a:r>
            <a:r>
              <a:rPr kumimoji="1" lang="en-US" altLang="zh-CN" sz="3600" b="1" dirty="0">
                <a:latin typeface="+mn-ea"/>
              </a:rPr>
              <a:t>20</a:t>
            </a:r>
            <a:r>
              <a:rPr kumimoji="1" lang="zh-CN" altLang="en-US" sz="3600" b="1" dirty="0">
                <a:latin typeface="+mn-ea"/>
              </a:rPr>
              <a:t>～</a:t>
            </a:r>
            <a:r>
              <a:rPr kumimoji="1" lang="en-US" altLang="zh-CN" sz="3600" b="1" dirty="0">
                <a:latin typeface="+mn-ea"/>
              </a:rPr>
              <a:t>25mmol/h</a:t>
            </a:r>
            <a:r>
              <a:rPr kumimoji="1" lang="zh-CN" altLang="en-US" sz="3600" b="1" dirty="0">
                <a:latin typeface="+mn-ea"/>
              </a:rPr>
              <a:t>（组胺试验）</a:t>
            </a:r>
            <a:endParaRPr kumimoji="1" lang="zh-CN" altLang="en-US" sz="3600" b="1" dirty="0">
              <a:latin typeface="+mn-ea"/>
            </a:endParaRPr>
          </a:p>
          <a:p>
            <a:r>
              <a:rPr kumimoji="1" lang="zh-CN" altLang="en-US" sz="3600" b="1" dirty="0" smtClean="0">
                <a:latin typeface="+mn-ea"/>
              </a:rPr>
              <a:t>⑶</a:t>
            </a:r>
            <a:r>
              <a:rPr kumimoji="1" lang="zh-CN" altLang="en-US" sz="3600" b="1" dirty="0" smtClean="0">
                <a:solidFill>
                  <a:srgbClr val="000000"/>
                </a:solidFill>
                <a:latin typeface="+mn-ea"/>
              </a:rPr>
              <a:t> </a:t>
            </a:r>
            <a:r>
              <a:rPr kumimoji="1" lang="zh-CN" altLang="en-US" sz="3600" b="1" dirty="0">
                <a:solidFill>
                  <a:srgbClr val="FF0000"/>
                </a:solidFill>
                <a:latin typeface="+mn-ea"/>
              </a:rPr>
              <a:t>作</a:t>
            </a:r>
            <a:r>
              <a:rPr kumimoji="1" lang="zh-CN" altLang="en-US" sz="3600" b="1" dirty="0" smtClean="0">
                <a:solidFill>
                  <a:srgbClr val="FF0000"/>
                </a:solidFill>
                <a:latin typeface="+mn-ea"/>
              </a:rPr>
              <a:t>用</a:t>
            </a:r>
            <a:endParaRPr kumimoji="1" lang="en-US" altLang="zh-CN" sz="3600" b="1" dirty="0" smtClean="0">
              <a:solidFill>
                <a:srgbClr val="FF0000"/>
              </a:solidFill>
              <a:latin typeface="+mn-ea"/>
            </a:endParaRPr>
          </a:p>
          <a:p>
            <a:pPr>
              <a:lnSpc>
                <a:spcPct val="85000"/>
              </a:lnSpc>
            </a:pPr>
            <a:r>
              <a:rPr kumimoji="1" lang="en-US" altLang="zh-CN" sz="3600" b="1" dirty="0" smtClean="0">
                <a:latin typeface="+mn-ea"/>
              </a:rPr>
              <a:t>①</a:t>
            </a:r>
            <a:r>
              <a:rPr kumimoji="1" lang="zh-CN" altLang="en-US" sz="3600" b="1" dirty="0" smtClean="0">
                <a:latin typeface="+mn-ea"/>
              </a:rPr>
              <a:t>激活胃蛋白酶原，为之提供酸性环境；</a:t>
            </a:r>
            <a:endParaRPr kumimoji="1" lang="zh-CN" altLang="en-US" sz="3600" b="1" dirty="0" smtClean="0">
              <a:latin typeface="+mn-ea"/>
            </a:endParaRPr>
          </a:p>
          <a:p>
            <a:pPr>
              <a:lnSpc>
                <a:spcPct val="85000"/>
              </a:lnSpc>
            </a:pPr>
            <a:r>
              <a:rPr kumimoji="1" lang="zh-CN" altLang="en-US" sz="3600" b="1" dirty="0" smtClean="0">
                <a:latin typeface="+mn-ea"/>
              </a:rPr>
              <a:t>②使蛋白质变性，利于蛋白质的水解；</a:t>
            </a:r>
            <a:endParaRPr kumimoji="1" lang="zh-CN" altLang="en-US" sz="3600" b="1" dirty="0" smtClean="0">
              <a:latin typeface="+mn-ea"/>
            </a:endParaRPr>
          </a:p>
          <a:p>
            <a:pPr>
              <a:lnSpc>
                <a:spcPct val="85000"/>
              </a:lnSpc>
            </a:pPr>
            <a:r>
              <a:rPr kumimoji="1" lang="zh-CN" altLang="en-US" sz="3600" b="1" dirty="0" smtClean="0">
                <a:latin typeface="+mn-ea"/>
              </a:rPr>
              <a:t>③促进胰液、胆汁和小肠液的分泌；</a:t>
            </a:r>
            <a:endParaRPr kumimoji="1" lang="zh-CN" altLang="en-US" sz="3600" b="1" dirty="0" smtClean="0">
              <a:latin typeface="+mn-ea"/>
            </a:endParaRPr>
          </a:p>
          <a:p>
            <a:pPr>
              <a:lnSpc>
                <a:spcPct val="85000"/>
              </a:lnSpc>
            </a:pPr>
            <a:r>
              <a:rPr kumimoji="1" lang="zh-CN" altLang="en-US" sz="3600" b="1" dirty="0" smtClean="0">
                <a:latin typeface="+mn-ea"/>
              </a:rPr>
              <a:t>④有助于小肠对铁和钙的吸收；</a:t>
            </a:r>
            <a:endParaRPr kumimoji="1" lang="zh-CN" altLang="en-US" sz="3600" b="1" dirty="0" smtClean="0">
              <a:latin typeface="+mn-ea"/>
            </a:endParaRPr>
          </a:p>
          <a:p>
            <a:pPr>
              <a:lnSpc>
                <a:spcPct val="85000"/>
              </a:lnSpc>
            </a:pPr>
            <a:r>
              <a:rPr kumimoji="1" lang="zh-CN" altLang="en-US" sz="3600" b="1" dirty="0" smtClean="0">
                <a:latin typeface="+mn-ea"/>
              </a:rPr>
              <a:t>⑤抑制和杀死细菌。</a:t>
            </a:r>
            <a:endParaRPr kumimoji="1" lang="zh-CN" altLang="en-US" sz="3600" b="1" dirty="0">
              <a:solidFill>
                <a:srgbClr val="FF0000"/>
              </a:solidFill>
              <a:latin typeface="+mn-ea"/>
            </a:endParaRPr>
          </a:p>
        </p:txBody>
      </p:sp>
      <p:sp>
        <p:nvSpPr>
          <p:cNvPr id="4" name="矩形 3"/>
          <p:cNvSpPr/>
          <p:nvPr/>
        </p:nvSpPr>
        <p:spPr>
          <a:xfrm>
            <a:off x="1099464" y="430992"/>
            <a:ext cx="1524776" cy="646331"/>
          </a:xfrm>
          <a:prstGeom prst="rect">
            <a:avLst/>
          </a:prstGeom>
        </p:spPr>
        <p:txBody>
          <a:bodyPr wrap="none">
            <a:spAutoFit/>
          </a:bodyPr>
          <a:lstStyle/>
          <a:p>
            <a:pPr lvl="0"/>
            <a:r>
              <a:rPr kumimoji="1" lang="en-US" altLang="zh-CN" sz="3600" b="1" dirty="0" smtClean="0">
                <a:solidFill>
                  <a:srgbClr val="000000"/>
                </a:solidFill>
                <a:latin typeface="+mn-ea"/>
              </a:rPr>
              <a:t>1.</a:t>
            </a:r>
            <a:r>
              <a:rPr kumimoji="1" lang="zh-CN" altLang="en-US" sz="3600" b="1" dirty="0" smtClean="0">
                <a:solidFill>
                  <a:srgbClr val="000000"/>
                </a:solidFill>
                <a:latin typeface="+mn-ea"/>
              </a:rPr>
              <a:t>盐酸</a:t>
            </a:r>
            <a:endParaRPr kumimoji="1" lang="zh-CN" altLang="en-US" sz="3600" b="1" dirty="0">
              <a:solidFill>
                <a:srgbClr val="000000"/>
              </a:solidFill>
              <a:latin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441278" y="1103194"/>
            <a:ext cx="11074400" cy="4739759"/>
          </a:xfrm>
          <a:prstGeom prst="rect">
            <a:avLst/>
          </a:prstGeom>
          <a:noFill/>
          <a:ln w="9525">
            <a:noFill/>
            <a:miter lim="800000"/>
          </a:ln>
          <a:effectLst/>
        </p:spPr>
        <p:txBody>
          <a:bodyPr>
            <a:spAutoFit/>
          </a:bodyPr>
          <a:lstStyle/>
          <a:p>
            <a:pPr>
              <a:lnSpc>
                <a:spcPct val="90000"/>
              </a:lnSpc>
            </a:pPr>
            <a:r>
              <a:rPr kumimoji="1" lang="zh-CN" altLang="en-US" sz="3200" b="1" dirty="0" smtClean="0">
                <a:latin typeface="+mn-ea"/>
              </a:rPr>
              <a:t>⑴</a:t>
            </a:r>
            <a:r>
              <a:rPr kumimoji="1" lang="zh-CN" altLang="en-US" sz="3200" b="1" dirty="0">
                <a:solidFill>
                  <a:srgbClr val="FF0000"/>
                </a:solidFill>
                <a:latin typeface="+mn-ea"/>
              </a:rPr>
              <a:t>来源</a:t>
            </a:r>
            <a:r>
              <a:rPr kumimoji="1" lang="zh-CN" altLang="en-US" sz="3600" b="1" dirty="0">
                <a:latin typeface="+mn-ea"/>
              </a:rPr>
              <a:t> </a:t>
            </a:r>
            <a:r>
              <a:rPr kumimoji="1" lang="zh-CN" altLang="en-US" sz="3200" b="1" dirty="0">
                <a:latin typeface="+mn-ea"/>
              </a:rPr>
              <a:t>主细胞分泌（主要）</a:t>
            </a:r>
            <a:r>
              <a:rPr kumimoji="1" lang="zh-CN" altLang="en-US" sz="3600" b="1" dirty="0">
                <a:latin typeface="+mn-ea"/>
              </a:rPr>
              <a:t>     </a:t>
            </a:r>
            <a:endParaRPr kumimoji="1" lang="zh-CN" altLang="en-US" sz="3600" b="1" dirty="0">
              <a:latin typeface="+mn-ea"/>
            </a:endParaRPr>
          </a:p>
          <a:p>
            <a:pPr>
              <a:lnSpc>
                <a:spcPct val="90000"/>
              </a:lnSpc>
            </a:pPr>
            <a:r>
              <a:rPr kumimoji="1" lang="zh-CN" altLang="en-US" sz="3200" b="1" dirty="0" smtClean="0">
                <a:latin typeface="+mn-ea"/>
              </a:rPr>
              <a:t>⑵</a:t>
            </a:r>
            <a:r>
              <a:rPr kumimoji="1" lang="zh-CN" altLang="en-US" sz="3200" b="1" dirty="0">
                <a:solidFill>
                  <a:srgbClr val="FF0000"/>
                </a:solidFill>
                <a:latin typeface="+mn-ea"/>
              </a:rPr>
              <a:t>作用</a:t>
            </a:r>
            <a:r>
              <a:rPr kumimoji="1" lang="zh-CN" altLang="en-US" sz="3600" b="1" dirty="0">
                <a:latin typeface="+mn-ea"/>
              </a:rPr>
              <a:t> </a:t>
            </a:r>
            <a:endParaRPr kumimoji="1" lang="zh-CN" altLang="en-US" sz="3600" b="1" dirty="0">
              <a:latin typeface="+mn-ea"/>
            </a:endParaRPr>
          </a:p>
          <a:p>
            <a:pPr>
              <a:lnSpc>
                <a:spcPct val="90000"/>
              </a:lnSpc>
            </a:pPr>
            <a:r>
              <a:rPr kumimoji="1" lang="zh-CN" altLang="en-US" sz="3200" b="1" dirty="0">
                <a:latin typeface="+mn-ea"/>
              </a:rPr>
              <a:t>     胃蛋白酶原　　　</a:t>
            </a:r>
            <a:endParaRPr kumimoji="1" lang="zh-CN" altLang="en-US" sz="3200" b="1" dirty="0">
              <a:latin typeface="+mn-ea"/>
            </a:endParaRPr>
          </a:p>
          <a:p>
            <a:pPr>
              <a:lnSpc>
                <a:spcPct val="90000"/>
              </a:lnSpc>
            </a:pPr>
            <a:r>
              <a:rPr kumimoji="1" lang="zh-CN" altLang="en-US" sz="3200" b="1" dirty="0" smtClean="0">
                <a:latin typeface="+mn-ea"/>
              </a:rPr>
              <a:t>⑶</a:t>
            </a:r>
            <a:r>
              <a:rPr kumimoji="1" lang="zh-CN" altLang="en-US" sz="3200" b="1" dirty="0">
                <a:solidFill>
                  <a:srgbClr val="FF0000"/>
                </a:solidFill>
                <a:latin typeface="+mn-ea"/>
              </a:rPr>
              <a:t>特</a:t>
            </a:r>
            <a:r>
              <a:rPr kumimoji="1" lang="zh-CN" altLang="en-US" sz="3200" b="1" dirty="0" smtClean="0">
                <a:solidFill>
                  <a:srgbClr val="FF0000"/>
                </a:solidFill>
                <a:latin typeface="+mn-ea"/>
              </a:rPr>
              <a:t>点：</a:t>
            </a:r>
            <a:endParaRPr kumimoji="1" lang="en-US" altLang="zh-CN" sz="3200" b="1" dirty="0" smtClean="0">
              <a:solidFill>
                <a:srgbClr val="FF0000"/>
              </a:solidFill>
              <a:latin typeface="+mn-ea"/>
            </a:endParaRPr>
          </a:p>
          <a:p>
            <a:pPr>
              <a:lnSpc>
                <a:spcPct val="90000"/>
              </a:lnSpc>
              <a:spcBef>
                <a:spcPct val="25000"/>
              </a:spcBef>
            </a:pPr>
            <a:r>
              <a:rPr kumimoji="1" lang="en-US" altLang="zh-CN" sz="3200" b="1" dirty="0" smtClean="0">
                <a:latin typeface="+mn-ea"/>
              </a:rPr>
              <a:t>①</a:t>
            </a:r>
            <a:r>
              <a:rPr kumimoji="1" lang="zh-CN" altLang="en-US" sz="3200" b="1" dirty="0" smtClean="0">
                <a:latin typeface="+mn-ea"/>
              </a:rPr>
              <a:t>本身无活性；</a:t>
            </a:r>
            <a:endParaRPr kumimoji="1" lang="zh-CN" altLang="en-US" sz="3200" b="1" dirty="0" smtClean="0">
              <a:latin typeface="+mn-ea"/>
            </a:endParaRPr>
          </a:p>
          <a:p>
            <a:pPr>
              <a:lnSpc>
                <a:spcPct val="90000"/>
              </a:lnSpc>
              <a:spcBef>
                <a:spcPct val="25000"/>
              </a:spcBef>
            </a:pPr>
            <a:r>
              <a:rPr kumimoji="1" lang="zh-CN" altLang="en-US" sz="3200" b="1" dirty="0" smtClean="0">
                <a:latin typeface="+mn-ea"/>
              </a:rPr>
              <a:t>②最适</a:t>
            </a:r>
            <a:r>
              <a:rPr kumimoji="1" lang="en-US" altLang="zh-CN" sz="3200" b="1" dirty="0" smtClean="0">
                <a:latin typeface="+mn-ea"/>
              </a:rPr>
              <a:t>pH</a:t>
            </a:r>
            <a:r>
              <a:rPr kumimoji="1" lang="zh-CN" altLang="en-US" sz="3200" b="1" dirty="0" smtClean="0">
                <a:latin typeface="+mn-ea"/>
              </a:rPr>
              <a:t>＝</a:t>
            </a:r>
            <a:r>
              <a:rPr kumimoji="1" lang="en-US" altLang="zh-CN" sz="3200" b="1" dirty="0" smtClean="0">
                <a:latin typeface="+mn-ea"/>
              </a:rPr>
              <a:t>2.0</a:t>
            </a:r>
            <a:r>
              <a:rPr kumimoji="1" lang="zh-CN" altLang="en-US" sz="3200" b="1" dirty="0" smtClean="0">
                <a:latin typeface="+mn-ea"/>
              </a:rPr>
              <a:t>，</a:t>
            </a:r>
            <a:r>
              <a:rPr kumimoji="1" lang="en-US" altLang="zh-CN" sz="3200" b="1" dirty="0" smtClean="0">
                <a:latin typeface="+mn-ea"/>
              </a:rPr>
              <a:t>pH</a:t>
            </a:r>
            <a:r>
              <a:rPr kumimoji="1" lang="zh-CN" altLang="en-US" sz="3200" b="1" dirty="0" smtClean="0">
                <a:latin typeface="+mn-ea"/>
              </a:rPr>
              <a:t>＞６</a:t>
            </a:r>
            <a:r>
              <a:rPr kumimoji="1" lang="en-US" altLang="zh-CN" sz="3200" b="1" dirty="0" smtClean="0">
                <a:latin typeface="+mn-ea"/>
              </a:rPr>
              <a:t>.0</a:t>
            </a:r>
            <a:r>
              <a:rPr kumimoji="1" lang="zh-CN" altLang="en-US" sz="3200" b="1" dirty="0" smtClean="0">
                <a:latin typeface="+mn-ea"/>
              </a:rPr>
              <a:t>则失活；</a:t>
            </a:r>
            <a:endParaRPr kumimoji="1" lang="zh-CN" altLang="en-US" sz="3200" b="1" dirty="0" smtClean="0">
              <a:latin typeface="+mn-ea"/>
            </a:endParaRPr>
          </a:p>
          <a:p>
            <a:pPr>
              <a:lnSpc>
                <a:spcPct val="90000"/>
              </a:lnSpc>
              <a:spcBef>
                <a:spcPct val="25000"/>
              </a:spcBef>
            </a:pPr>
            <a:r>
              <a:rPr kumimoji="1" lang="zh-CN" altLang="en-US" sz="3200" b="1" dirty="0" smtClean="0">
                <a:latin typeface="+mn-ea"/>
              </a:rPr>
              <a:t>③安静时：少量、恒定的速率分泌；</a:t>
            </a:r>
            <a:endParaRPr kumimoji="1" lang="zh-CN" altLang="en-US" sz="3200" b="1" dirty="0" smtClean="0">
              <a:latin typeface="+mn-ea"/>
            </a:endParaRPr>
          </a:p>
          <a:p>
            <a:pPr>
              <a:lnSpc>
                <a:spcPct val="90000"/>
              </a:lnSpc>
              <a:spcBef>
                <a:spcPct val="25000"/>
              </a:spcBef>
            </a:pPr>
            <a:r>
              <a:rPr kumimoji="1" lang="zh-CN" altLang="en-US" sz="3200" b="1" dirty="0" smtClean="0">
                <a:latin typeface="+mn-ea"/>
              </a:rPr>
              <a:t>  刺激时：大量、迅速分泌。</a:t>
            </a:r>
            <a:endParaRPr kumimoji="1" lang="zh-CN" altLang="en-US" sz="2800" b="1" dirty="0" smtClean="0">
              <a:solidFill>
                <a:srgbClr val="000000"/>
              </a:solidFill>
              <a:latin typeface="+mn-ea"/>
            </a:endParaRPr>
          </a:p>
          <a:p>
            <a:pPr>
              <a:lnSpc>
                <a:spcPct val="90000"/>
              </a:lnSpc>
            </a:pPr>
            <a:r>
              <a:rPr kumimoji="1" lang="zh-CN" altLang="en-US" sz="3200" b="1" dirty="0" smtClean="0">
                <a:latin typeface="+mn-ea"/>
              </a:rPr>
              <a:t> </a:t>
            </a:r>
            <a:r>
              <a:rPr kumimoji="1" lang="zh-CN" altLang="en-US" sz="3600" b="1" dirty="0" smtClean="0">
                <a:latin typeface="+mn-ea"/>
              </a:rPr>
              <a:t>   </a:t>
            </a:r>
            <a:endParaRPr kumimoji="1" lang="zh-CN" altLang="en-US" sz="2800" b="1" dirty="0">
              <a:solidFill>
                <a:srgbClr val="000000"/>
              </a:solidFill>
              <a:latin typeface="+mn-ea"/>
            </a:endParaRPr>
          </a:p>
        </p:txBody>
      </p:sp>
      <p:sp>
        <p:nvSpPr>
          <p:cNvPr id="222211" name="AutoShape 3"/>
          <p:cNvSpPr/>
          <p:nvPr/>
        </p:nvSpPr>
        <p:spPr bwMode="auto">
          <a:xfrm>
            <a:off x="3962400" y="3657600"/>
            <a:ext cx="101600" cy="609600"/>
          </a:xfrm>
          <a:prstGeom prst="leftBrace">
            <a:avLst>
              <a:gd name="adj1" fmla="val 66667"/>
              <a:gd name="adj2" fmla="val 50000"/>
            </a:avLst>
          </a:prstGeom>
          <a:noFill/>
          <a:ln w="9525">
            <a:solidFill>
              <a:schemeClr val="bg1"/>
            </a:solidFill>
            <a:round/>
          </a:ln>
          <a:effectLst/>
        </p:spPr>
        <p:txBody>
          <a:bodyPr wrap="none" anchor="ctr"/>
          <a:lstStyle/>
          <a:p>
            <a:endParaRPr lang="zh-CN" altLang="en-US"/>
          </a:p>
        </p:txBody>
      </p:sp>
      <p:sp>
        <p:nvSpPr>
          <p:cNvPr id="222212" name="Line 4"/>
          <p:cNvSpPr>
            <a:spLocks noChangeShapeType="1"/>
          </p:cNvSpPr>
          <p:nvPr/>
        </p:nvSpPr>
        <p:spPr bwMode="auto">
          <a:xfrm>
            <a:off x="3578189" y="2349500"/>
            <a:ext cx="1524000" cy="0"/>
          </a:xfrm>
          <a:prstGeom prst="line">
            <a:avLst/>
          </a:prstGeom>
          <a:noFill/>
          <a:ln w="9525">
            <a:solidFill>
              <a:schemeClr val="tx1"/>
            </a:solidFill>
            <a:round/>
            <a:tailEnd type="triangle" w="med" len="med"/>
          </a:ln>
          <a:effectLst/>
        </p:spPr>
        <p:txBody>
          <a:bodyPr/>
          <a:lstStyle/>
          <a:p>
            <a:endParaRPr lang="zh-CN" altLang="en-US"/>
          </a:p>
        </p:txBody>
      </p:sp>
      <p:sp>
        <p:nvSpPr>
          <p:cNvPr id="222213" name="Text Box 5"/>
          <p:cNvSpPr txBox="1">
            <a:spLocks noChangeArrowheads="1"/>
          </p:cNvSpPr>
          <p:nvPr/>
        </p:nvSpPr>
        <p:spPr bwMode="auto">
          <a:xfrm>
            <a:off x="3728614" y="1759590"/>
            <a:ext cx="1422400" cy="519112"/>
          </a:xfrm>
          <a:prstGeom prst="rect">
            <a:avLst/>
          </a:prstGeom>
          <a:noFill/>
          <a:ln w="9525">
            <a:noFill/>
            <a:miter lim="800000"/>
          </a:ln>
          <a:effectLst/>
        </p:spPr>
        <p:txBody>
          <a:bodyPr>
            <a:spAutoFit/>
          </a:bodyPr>
          <a:lstStyle/>
          <a:p>
            <a:pPr algn="ctr">
              <a:spcBef>
                <a:spcPct val="50000"/>
              </a:spcBef>
            </a:pPr>
            <a:r>
              <a:rPr kumimoji="1" lang="zh-CN" altLang="en-US" sz="2800" b="1" dirty="0">
                <a:solidFill>
                  <a:schemeClr val="accent2"/>
                </a:solidFill>
                <a:latin typeface="Times New Roman" panose="02020603050405020304" charset="0"/>
                <a:ea typeface="楷体_GB2312" pitchFamily="49" charset="-122"/>
              </a:rPr>
              <a:t>胃酸</a:t>
            </a:r>
            <a:endParaRPr kumimoji="1" lang="zh-CN" altLang="en-US" sz="2800" b="1" dirty="0">
              <a:solidFill>
                <a:schemeClr val="accent2"/>
              </a:solidFill>
              <a:latin typeface="Times New Roman" panose="02020603050405020304" charset="0"/>
              <a:ea typeface="楷体_GB2312" pitchFamily="49" charset="-122"/>
            </a:endParaRPr>
          </a:p>
        </p:txBody>
      </p:sp>
      <p:sp>
        <p:nvSpPr>
          <p:cNvPr id="222214" name="Line 6"/>
          <p:cNvSpPr>
            <a:spLocks noChangeShapeType="1"/>
          </p:cNvSpPr>
          <p:nvPr/>
        </p:nvSpPr>
        <p:spPr bwMode="auto">
          <a:xfrm>
            <a:off x="6087673" y="2492375"/>
            <a:ext cx="0" cy="228600"/>
          </a:xfrm>
          <a:prstGeom prst="line">
            <a:avLst/>
          </a:prstGeom>
          <a:noFill/>
          <a:ln w="9525">
            <a:solidFill>
              <a:schemeClr val="tx1"/>
            </a:solidFill>
            <a:round/>
          </a:ln>
          <a:effectLst/>
        </p:spPr>
        <p:txBody>
          <a:bodyPr/>
          <a:lstStyle/>
          <a:p>
            <a:endParaRPr lang="zh-CN" altLang="en-US"/>
          </a:p>
        </p:txBody>
      </p:sp>
      <p:sp>
        <p:nvSpPr>
          <p:cNvPr id="222215" name="Line 7"/>
          <p:cNvSpPr>
            <a:spLocks noChangeShapeType="1"/>
          </p:cNvSpPr>
          <p:nvPr/>
        </p:nvSpPr>
        <p:spPr bwMode="auto">
          <a:xfrm flipH="1">
            <a:off x="4167856" y="2708275"/>
            <a:ext cx="1930400" cy="0"/>
          </a:xfrm>
          <a:prstGeom prst="line">
            <a:avLst/>
          </a:prstGeom>
          <a:noFill/>
          <a:ln w="9525">
            <a:solidFill>
              <a:schemeClr val="tx1"/>
            </a:solidFill>
            <a:round/>
          </a:ln>
          <a:effectLst/>
        </p:spPr>
        <p:txBody>
          <a:bodyPr/>
          <a:lstStyle/>
          <a:p>
            <a:endParaRPr lang="zh-CN" altLang="en-US"/>
          </a:p>
        </p:txBody>
      </p:sp>
      <p:sp>
        <p:nvSpPr>
          <p:cNvPr id="222216" name="Line 8"/>
          <p:cNvSpPr>
            <a:spLocks noChangeShapeType="1"/>
          </p:cNvSpPr>
          <p:nvPr/>
        </p:nvSpPr>
        <p:spPr bwMode="auto">
          <a:xfrm flipH="1" flipV="1">
            <a:off x="4167856" y="2420938"/>
            <a:ext cx="0" cy="304800"/>
          </a:xfrm>
          <a:prstGeom prst="line">
            <a:avLst/>
          </a:prstGeom>
          <a:noFill/>
          <a:ln w="9525">
            <a:solidFill>
              <a:schemeClr val="tx1"/>
            </a:solidFill>
            <a:round/>
            <a:tailEnd type="triangle" w="med" len="med"/>
          </a:ln>
          <a:effectLst/>
        </p:spPr>
        <p:txBody>
          <a:bodyPr/>
          <a:lstStyle/>
          <a:p>
            <a:endParaRPr lang="zh-CN" altLang="en-US"/>
          </a:p>
        </p:txBody>
      </p:sp>
      <p:sp>
        <p:nvSpPr>
          <p:cNvPr id="222217" name="Rectangle 9"/>
          <p:cNvSpPr>
            <a:spLocks noChangeArrowheads="1"/>
          </p:cNvSpPr>
          <p:nvPr/>
        </p:nvSpPr>
        <p:spPr bwMode="auto">
          <a:xfrm>
            <a:off x="5372669" y="1943409"/>
            <a:ext cx="3892412" cy="584775"/>
          </a:xfrm>
          <a:prstGeom prst="rect">
            <a:avLst/>
          </a:prstGeom>
          <a:noFill/>
          <a:ln w="9525">
            <a:noFill/>
            <a:miter lim="800000"/>
          </a:ln>
          <a:effectLst/>
        </p:spPr>
        <p:txBody>
          <a:bodyPr wrap="none">
            <a:spAutoFit/>
          </a:bodyPr>
          <a:lstStyle/>
          <a:p>
            <a:r>
              <a:rPr kumimoji="1" lang="zh-CN" altLang="en-US" sz="3200" b="1" dirty="0">
                <a:latin typeface="+mn-ea"/>
              </a:rPr>
              <a:t>胃蛋白酶→水解蛋白</a:t>
            </a:r>
            <a:endParaRPr kumimoji="1" lang="zh-CN" altLang="en-US" sz="3200" b="1" dirty="0">
              <a:latin typeface="+mn-ea"/>
            </a:endParaRPr>
          </a:p>
        </p:txBody>
      </p:sp>
      <p:sp>
        <p:nvSpPr>
          <p:cNvPr id="11" name="矩形 10"/>
          <p:cNvSpPr/>
          <p:nvPr/>
        </p:nvSpPr>
        <p:spPr>
          <a:xfrm>
            <a:off x="1119187" y="250538"/>
            <a:ext cx="2965877" cy="646331"/>
          </a:xfrm>
          <a:prstGeom prst="rect">
            <a:avLst/>
          </a:prstGeom>
        </p:spPr>
        <p:txBody>
          <a:bodyPr wrap="none">
            <a:spAutoFit/>
          </a:bodyPr>
          <a:lstStyle/>
          <a:p>
            <a:r>
              <a:rPr kumimoji="1" lang="en-US" altLang="zh-CN" sz="3600" b="1" dirty="0" smtClean="0">
                <a:solidFill>
                  <a:srgbClr val="000000"/>
                </a:solidFill>
                <a:latin typeface="+mn-ea"/>
              </a:rPr>
              <a:t>2.</a:t>
            </a:r>
            <a:r>
              <a:rPr kumimoji="1" lang="zh-CN" altLang="en-US" sz="3600" b="1" dirty="0" smtClean="0">
                <a:solidFill>
                  <a:srgbClr val="000000"/>
                </a:solidFill>
                <a:latin typeface="+mn-ea"/>
              </a:rPr>
              <a:t>胃蛋白酶原</a:t>
            </a:r>
            <a:endParaRPr lang="zh-CN" altLang="en-US" dirty="0">
              <a:latin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585784" y="1569492"/>
            <a:ext cx="11042109" cy="2234458"/>
          </a:xfrm>
          <a:prstGeom prst="rect">
            <a:avLst/>
          </a:prstGeom>
          <a:noFill/>
          <a:ln w="9525">
            <a:noFill/>
            <a:miter lim="800000"/>
          </a:ln>
          <a:effectLst/>
        </p:spPr>
        <p:txBody>
          <a:bodyPr wrap="square">
            <a:spAutoFit/>
          </a:bodyPr>
          <a:lstStyle/>
          <a:p>
            <a:pPr>
              <a:lnSpc>
                <a:spcPct val="90000"/>
              </a:lnSpc>
            </a:pPr>
            <a:r>
              <a:rPr kumimoji="1" lang="en-US" altLang="zh-CN" sz="3200" b="1" dirty="0" smtClean="0">
                <a:latin typeface="+mn-ea"/>
              </a:rPr>
              <a:t>(1)</a:t>
            </a:r>
            <a:r>
              <a:rPr kumimoji="1" lang="zh-CN" altLang="en-US" sz="3200" b="1" dirty="0" smtClean="0">
                <a:latin typeface="+mn-ea"/>
              </a:rPr>
              <a:t>来源</a:t>
            </a:r>
            <a:r>
              <a:rPr kumimoji="1" lang="en-US" altLang="zh-CN" sz="3200" b="1" dirty="0" smtClean="0">
                <a:latin typeface="+mn-ea"/>
              </a:rPr>
              <a:t>:</a:t>
            </a:r>
            <a:r>
              <a:rPr kumimoji="1" lang="zh-CN" altLang="en-US" sz="3200" b="1" dirty="0" smtClean="0">
                <a:latin typeface="+mn-ea"/>
              </a:rPr>
              <a:t>  </a:t>
            </a:r>
            <a:r>
              <a:rPr kumimoji="1" lang="zh-CN" altLang="en-US" sz="3200" b="1" dirty="0">
                <a:latin typeface="+mn-ea"/>
              </a:rPr>
              <a:t>壁细胞分泌 </a:t>
            </a:r>
            <a:endParaRPr kumimoji="1" lang="en-US" altLang="zh-CN" sz="3200" b="1" dirty="0" smtClean="0">
              <a:latin typeface="+mn-ea"/>
            </a:endParaRPr>
          </a:p>
          <a:p>
            <a:pPr>
              <a:lnSpc>
                <a:spcPct val="115000"/>
              </a:lnSpc>
            </a:pPr>
            <a:r>
              <a:rPr kumimoji="1" lang="en-US" altLang="zh-CN" sz="3200" b="1" dirty="0" smtClean="0">
                <a:latin typeface="+mn-ea"/>
              </a:rPr>
              <a:t>(2)</a:t>
            </a:r>
            <a:r>
              <a:rPr kumimoji="1" lang="zh-CN" altLang="en-US" sz="3200" b="1" dirty="0" smtClean="0">
                <a:latin typeface="+mn-ea"/>
              </a:rPr>
              <a:t>作用</a:t>
            </a:r>
            <a:r>
              <a:rPr kumimoji="1" lang="en-US" altLang="zh-CN" sz="3200" b="1" dirty="0" smtClean="0">
                <a:latin typeface="+mn-ea"/>
              </a:rPr>
              <a:t>:</a:t>
            </a:r>
            <a:r>
              <a:rPr kumimoji="1" lang="zh-CN" altLang="en-US" sz="3200" b="1" dirty="0" smtClean="0">
                <a:latin typeface="+mn-ea"/>
              </a:rPr>
              <a:t> </a:t>
            </a:r>
            <a:r>
              <a:rPr kumimoji="1" lang="zh-CN" altLang="en-US" sz="3200" b="1" dirty="0">
                <a:latin typeface="+mn-ea"/>
              </a:rPr>
              <a:t>促进回肠末端维生素Ｂ</a:t>
            </a:r>
            <a:r>
              <a:rPr kumimoji="1" lang="en-US" altLang="zh-CN" sz="3200" b="1" baseline="-25000" dirty="0">
                <a:latin typeface="+mn-ea"/>
              </a:rPr>
              <a:t>12</a:t>
            </a:r>
            <a:r>
              <a:rPr kumimoji="1" lang="zh-CN" altLang="en-US" sz="3200" b="1" dirty="0">
                <a:latin typeface="+mn-ea"/>
              </a:rPr>
              <a:t>的吸收。</a:t>
            </a:r>
            <a:endParaRPr kumimoji="1" lang="zh-CN" altLang="en-US" sz="3200" b="1" dirty="0">
              <a:latin typeface="+mn-ea"/>
            </a:endParaRPr>
          </a:p>
          <a:p>
            <a:pPr>
              <a:lnSpc>
                <a:spcPct val="115000"/>
              </a:lnSpc>
            </a:pPr>
            <a:r>
              <a:rPr kumimoji="1" lang="en-US" altLang="zh-CN" sz="3200" b="1" dirty="0" smtClean="0">
                <a:latin typeface="+mn-ea"/>
              </a:rPr>
              <a:t>(</a:t>
            </a:r>
            <a:r>
              <a:rPr kumimoji="1" lang="en-US" altLang="zh-CN" sz="3200" b="1" dirty="0">
                <a:latin typeface="+mn-ea"/>
              </a:rPr>
              <a:t>3</a:t>
            </a:r>
            <a:r>
              <a:rPr kumimoji="1" lang="en-US" altLang="zh-CN" sz="3200" b="1" dirty="0" smtClean="0">
                <a:latin typeface="+mn-ea"/>
              </a:rPr>
              <a:t>)</a:t>
            </a:r>
            <a:r>
              <a:rPr kumimoji="1" lang="zh-CN" altLang="en-US" sz="3200" b="1" dirty="0" smtClean="0">
                <a:latin typeface="+mn-ea"/>
              </a:rPr>
              <a:t>临</a:t>
            </a:r>
            <a:r>
              <a:rPr kumimoji="1" lang="zh-CN" altLang="en-US" sz="3200" b="1" dirty="0">
                <a:latin typeface="+mn-ea"/>
              </a:rPr>
              <a:t>床 </a:t>
            </a:r>
            <a:r>
              <a:rPr kumimoji="1" lang="en-US" altLang="zh-CN" sz="3200" b="1" dirty="0" smtClean="0">
                <a:latin typeface="+mn-ea"/>
              </a:rPr>
              <a:t>:</a:t>
            </a:r>
            <a:r>
              <a:rPr kumimoji="1" lang="zh-CN" altLang="en-US" sz="3200" b="1" dirty="0" smtClean="0">
                <a:latin typeface="+mn-ea"/>
              </a:rPr>
              <a:t>当</a:t>
            </a:r>
            <a:r>
              <a:rPr kumimoji="1" lang="zh-CN" altLang="en-US" sz="3200" b="1" dirty="0">
                <a:latin typeface="+mn-ea"/>
              </a:rPr>
              <a:t>壁细胞受损或减少时，可发生巨幼红细</a:t>
            </a:r>
            <a:r>
              <a:rPr kumimoji="1" lang="zh-CN" altLang="en-US" sz="3200" b="1" dirty="0" smtClean="0">
                <a:latin typeface="+mn-ea"/>
              </a:rPr>
              <a:t>胞性贫血。</a:t>
            </a:r>
            <a:endParaRPr kumimoji="1" lang="en-US" altLang="zh-CN" sz="3200" b="1" dirty="0" smtClean="0">
              <a:latin typeface="+mn-ea"/>
            </a:endParaRPr>
          </a:p>
          <a:p>
            <a:pPr>
              <a:lnSpc>
                <a:spcPct val="115000"/>
              </a:lnSpc>
            </a:pPr>
            <a:r>
              <a:rPr kumimoji="1" lang="en-US" altLang="zh-CN" sz="3200" b="1" dirty="0" smtClean="0">
                <a:latin typeface="+mn-ea"/>
              </a:rPr>
              <a:t>(</a:t>
            </a:r>
            <a:r>
              <a:rPr kumimoji="1" lang="en-US" altLang="zh-CN" sz="3200" b="1" dirty="0">
                <a:latin typeface="+mn-ea"/>
              </a:rPr>
              <a:t>4)</a:t>
            </a:r>
            <a:r>
              <a:rPr kumimoji="1" lang="zh-CN" altLang="en-US" sz="3200" b="1" dirty="0">
                <a:latin typeface="+mn-ea"/>
              </a:rPr>
              <a:t>特点 分泌能力和刺激因素与胃酸相当。 </a:t>
            </a:r>
            <a:endParaRPr kumimoji="1" lang="zh-CN" altLang="en-US" sz="3200" b="1" dirty="0">
              <a:latin typeface="+mn-ea"/>
            </a:endParaRPr>
          </a:p>
        </p:txBody>
      </p:sp>
      <p:sp>
        <p:nvSpPr>
          <p:cNvPr id="223235" name="AutoShape 3"/>
          <p:cNvSpPr/>
          <p:nvPr/>
        </p:nvSpPr>
        <p:spPr bwMode="auto">
          <a:xfrm>
            <a:off x="3962400" y="3657600"/>
            <a:ext cx="101600" cy="609600"/>
          </a:xfrm>
          <a:prstGeom prst="leftBrace">
            <a:avLst>
              <a:gd name="adj1" fmla="val 66667"/>
              <a:gd name="adj2" fmla="val 50000"/>
            </a:avLst>
          </a:prstGeom>
          <a:noFill/>
          <a:ln w="9525">
            <a:solidFill>
              <a:schemeClr val="bg1"/>
            </a:solidFill>
            <a:round/>
          </a:ln>
          <a:effectLst/>
        </p:spPr>
        <p:txBody>
          <a:bodyPr wrap="none" anchor="ctr"/>
          <a:lstStyle/>
          <a:p>
            <a:endParaRPr lang="zh-CN" altLang="en-US"/>
          </a:p>
        </p:txBody>
      </p:sp>
      <p:sp>
        <p:nvSpPr>
          <p:cNvPr id="4" name="矩形 3"/>
          <p:cNvSpPr/>
          <p:nvPr/>
        </p:nvSpPr>
        <p:spPr>
          <a:xfrm>
            <a:off x="1171719" y="373415"/>
            <a:ext cx="2039341" cy="646331"/>
          </a:xfrm>
          <a:prstGeom prst="rect">
            <a:avLst/>
          </a:prstGeom>
        </p:spPr>
        <p:txBody>
          <a:bodyPr wrap="none">
            <a:spAutoFit/>
          </a:bodyPr>
          <a:lstStyle/>
          <a:p>
            <a:r>
              <a:rPr kumimoji="1" lang="en-US" altLang="zh-CN" sz="3600" b="1" dirty="0" smtClean="0">
                <a:solidFill>
                  <a:srgbClr val="000000"/>
                </a:solidFill>
                <a:latin typeface="+mn-ea"/>
              </a:rPr>
              <a:t>3.</a:t>
            </a:r>
            <a:r>
              <a:rPr kumimoji="1" lang="zh-CN" altLang="en-US" sz="3600" b="1" dirty="0" smtClean="0">
                <a:solidFill>
                  <a:srgbClr val="000000"/>
                </a:solidFill>
                <a:latin typeface="+mn-ea"/>
              </a:rPr>
              <a:t>内因子</a:t>
            </a:r>
            <a:endParaRPr lang="zh-CN" altLang="en-US" dirty="0">
              <a:latin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3655484" y="5257801"/>
            <a:ext cx="508000" cy="2143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CN" sz="800">
                <a:solidFill>
                  <a:schemeClr val="tx2"/>
                </a:solidFill>
                <a:latin typeface="Book Antiqua" panose="02040602050305030304" pitchFamily="18" charset="0"/>
              </a:rPr>
              <a:t>(F)</a:t>
            </a:r>
            <a:endParaRPr kumimoji="1" lang="en-US" altLang="zh-CN" sz="2400">
              <a:latin typeface="Times New Roman" panose="02020603050405020304" charset="0"/>
            </a:endParaRPr>
          </a:p>
        </p:txBody>
      </p:sp>
      <p:sp>
        <p:nvSpPr>
          <p:cNvPr id="202756" name="Text Box 4"/>
          <p:cNvSpPr txBox="1">
            <a:spLocks noChangeArrowheads="1"/>
          </p:cNvSpPr>
          <p:nvPr/>
        </p:nvSpPr>
        <p:spPr bwMode="auto">
          <a:xfrm>
            <a:off x="2952751" y="1857375"/>
            <a:ext cx="1849967" cy="2324100"/>
          </a:xfrm>
          <a:prstGeom prst="rect">
            <a:avLst/>
          </a:prstGeom>
          <a:noFill/>
          <a:ln w="12700">
            <a:noFill/>
            <a:miter lim="800000"/>
            <a:headEnd type="none" w="sm" len="sm"/>
            <a:tailEnd type="none" w="sm" len="sm"/>
          </a:ln>
        </p:spPr>
        <p:txBody>
          <a:bodyPr>
            <a:spAutoFit/>
          </a:bodyPr>
          <a:lstStyle/>
          <a:p>
            <a:pPr marL="386080" indent="-295275" eaLnBrk="0" hangingPunct="0">
              <a:lnSpc>
                <a:spcPct val="145000"/>
              </a:lnSpc>
              <a:buSzPct val="70000"/>
            </a:pPr>
            <a:r>
              <a:rPr lang="en-US" altLang="zh-CN" sz="2000" dirty="0">
                <a:solidFill>
                  <a:schemeClr val="bg1"/>
                </a:solidFill>
                <a:latin typeface="+mn-ea"/>
              </a:rPr>
              <a:t>   </a:t>
            </a:r>
            <a:r>
              <a:rPr lang="zh-CN" altLang="en-US" sz="2000" b="1" dirty="0">
                <a:latin typeface="+mn-ea"/>
              </a:rPr>
              <a:t>口腔 </a:t>
            </a:r>
            <a:endParaRPr kumimoji="1" lang="zh-CN" altLang="en-US" sz="2000" dirty="0">
              <a:latin typeface="+mn-ea"/>
            </a:endParaRPr>
          </a:p>
          <a:p>
            <a:pPr marL="386080" indent="-295275" eaLnBrk="0" hangingPunct="0">
              <a:lnSpc>
                <a:spcPct val="145000"/>
              </a:lnSpc>
              <a:buSzPct val="70000"/>
            </a:pPr>
            <a:r>
              <a:rPr lang="zh-CN" altLang="en-US" sz="2000" dirty="0">
                <a:latin typeface="+mn-ea"/>
              </a:rPr>
              <a:t>   </a:t>
            </a:r>
            <a:r>
              <a:rPr lang="zh-CN" altLang="en-US" sz="2000" b="1" dirty="0">
                <a:latin typeface="+mn-ea"/>
              </a:rPr>
              <a:t>食管 </a:t>
            </a:r>
            <a:endParaRPr kumimoji="1" lang="zh-CN" altLang="en-US" sz="2000" dirty="0">
              <a:latin typeface="+mn-ea"/>
            </a:endParaRPr>
          </a:p>
          <a:p>
            <a:pPr marL="386080" indent="-295275" eaLnBrk="0" hangingPunct="0">
              <a:lnSpc>
                <a:spcPct val="145000"/>
              </a:lnSpc>
              <a:buSzPct val="70000"/>
            </a:pPr>
            <a:r>
              <a:rPr lang="zh-CN" altLang="en-US" sz="2000" dirty="0">
                <a:latin typeface="+mn-ea"/>
              </a:rPr>
              <a:t>   </a:t>
            </a:r>
            <a:r>
              <a:rPr lang="zh-CN" altLang="en-US" sz="2000" b="1" dirty="0">
                <a:latin typeface="+mn-ea"/>
              </a:rPr>
              <a:t>胃 </a:t>
            </a:r>
            <a:endParaRPr kumimoji="1" lang="zh-CN" altLang="en-US" sz="2000" dirty="0">
              <a:latin typeface="+mn-ea"/>
            </a:endParaRPr>
          </a:p>
          <a:p>
            <a:pPr marL="386080" indent="-295275" eaLnBrk="0" hangingPunct="0">
              <a:lnSpc>
                <a:spcPct val="145000"/>
              </a:lnSpc>
              <a:buSzPct val="70000"/>
            </a:pPr>
            <a:r>
              <a:rPr lang="zh-CN" altLang="en-US" sz="2000" dirty="0">
                <a:latin typeface="+mn-ea"/>
              </a:rPr>
              <a:t>   </a:t>
            </a:r>
            <a:r>
              <a:rPr lang="zh-CN" altLang="en-US" sz="2000" b="1" dirty="0">
                <a:latin typeface="+mn-ea"/>
              </a:rPr>
              <a:t>小肠 </a:t>
            </a:r>
            <a:endParaRPr kumimoji="1" lang="zh-CN" altLang="en-US" sz="2000" dirty="0">
              <a:latin typeface="+mn-ea"/>
            </a:endParaRPr>
          </a:p>
          <a:p>
            <a:pPr marL="386080" indent="-295275" eaLnBrk="0" hangingPunct="0">
              <a:lnSpc>
                <a:spcPct val="145000"/>
              </a:lnSpc>
              <a:buSzPct val="70000"/>
            </a:pPr>
            <a:r>
              <a:rPr lang="zh-CN" altLang="en-US" sz="2000" dirty="0">
                <a:latin typeface="+mn-ea"/>
              </a:rPr>
              <a:t>   </a:t>
            </a:r>
            <a:r>
              <a:rPr lang="zh-CN" altLang="en-US" sz="2000" b="1" dirty="0">
                <a:latin typeface="+mn-ea"/>
              </a:rPr>
              <a:t>大肠</a:t>
            </a:r>
            <a:endParaRPr lang="zh-CN" altLang="en-US" sz="2000" dirty="0">
              <a:latin typeface="+mn-ea"/>
            </a:endParaRPr>
          </a:p>
        </p:txBody>
      </p:sp>
      <p:sp>
        <p:nvSpPr>
          <p:cNvPr id="202757" name="Text Box 5"/>
          <p:cNvSpPr txBox="1">
            <a:spLocks noChangeArrowheads="1"/>
          </p:cNvSpPr>
          <p:nvPr/>
        </p:nvSpPr>
        <p:spPr bwMode="auto">
          <a:xfrm>
            <a:off x="2857500" y="4714876"/>
            <a:ext cx="2038351" cy="1877437"/>
          </a:xfrm>
          <a:prstGeom prst="rect">
            <a:avLst/>
          </a:prstGeom>
          <a:noFill/>
          <a:ln w="12700">
            <a:noFill/>
            <a:miter lim="800000"/>
            <a:headEnd type="none" w="sm" len="sm"/>
            <a:tailEnd type="none" w="sm" len="sm"/>
          </a:ln>
        </p:spPr>
        <p:txBody>
          <a:bodyPr>
            <a:spAutoFit/>
          </a:bodyPr>
          <a:lstStyle/>
          <a:p>
            <a:pPr marL="386080" indent="-386080" eaLnBrk="0" hangingPunct="0">
              <a:lnSpc>
                <a:spcPct val="145000"/>
              </a:lnSpc>
              <a:buSzPct val="70000"/>
            </a:pPr>
            <a:r>
              <a:rPr lang="en-US" altLang="zh-CN" sz="2000" dirty="0">
                <a:solidFill>
                  <a:schemeClr val="bg1"/>
                </a:solidFill>
                <a:latin typeface="+mn-ea"/>
              </a:rPr>
              <a:t>   </a:t>
            </a:r>
            <a:r>
              <a:rPr lang="zh-CN" altLang="en-US" sz="2000" b="1" dirty="0">
                <a:latin typeface="+mn-ea"/>
              </a:rPr>
              <a:t>唾液腺 </a:t>
            </a:r>
            <a:endParaRPr kumimoji="1" lang="zh-CN" altLang="en-US" sz="2000" dirty="0">
              <a:latin typeface="+mn-ea"/>
            </a:endParaRPr>
          </a:p>
          <a:p>
            <a:pPr marL="386080" indent="-386080" eaLnBrk="0" hangingPunct="0">
              <a:lnSpc>
                <a:spcPct val="145000"/>
              </a:lnSpc>
              <a:buSzPct val="70000"/>
            </a:pPr>
            <a:r>
              <a:rPr lang="zh-CN" altLang="en-US" sz="2000" dirty="0">
                <a:latin typeface="+mn-ea"/>
              </a:rPr>
              <a:t>   </a:t>
            </a:r>
            <a:r>
              <a:rPr lang="zh-CN" altLang="en-US" sz="2000" b="1" dirty="0">
                <a:latin typeface="+mn-ea"/>
              </a:rPr>
              <a:t>胰腺 </a:t>
            </a:r>
            <a:endParaRPr kumimoji="1" lang="zh-CN" altLang="en-US" sz="2000" dirty="0">
              <a:latin typeface="+mn-ea"/>
            </a:endParaRPr>
          </a:p>
          <a:p>
            <a:pPr marL="386080" indent="-386080" eaLnBrk="0" hangingPunct="0">
              <a:lnSpc>
                <a:spcPct val="145000"/>
              </a:lnSpc>
              <a:buSzPct val="70000"/>
            </a:pPr>
            <a:r>
              <a:rPr lang="zh-CN" altLang="en-US" sz="2000" dirty="0">
                <a:latin typeface="+mn-ea"/>
              </a:rPr>
              <a:t>   </a:t>
            </a:r>
            <a:r>
              <a:rPr lang="zh-CN" altLang="en-US" sz="2000" b="1" dirty="0">
                <a:latin typeface="+mn-ea"/>
              </a:rPr>
              <a:t>肝脏 </a:t>
            </a:r>
            <a:endParaRPr kumimoji="1" lang="zh-CN" altLang="en-US" sz="2000" dirty="0">
              <a:latin typeface="+mn-ea"/>
            </a:endParaRPr>
          </a:p>
          <a:p>
            <a:pPr marL="386080" indent="-386080" eaLnBrk="0" hangingPunct="0">
              <a:lnSpc>
                <a:spcPct val="145000"/>
              </a:lnSpc>
              <a:buSzPct val="70000"/>
            </a:pPr>
            <a:r>
              <a:rPr lang="zh-CN" altLang="en-US" sz="2000" dirty="0">
                <a:latin typeface="+mn-ea"/>
              </a:rPr>
              <a:t>   </a:t>
            </a:r>
            <a:r>
              <a:rPr lang="zh-CN" altLang="en-US" sz="2000" b="1" dirty="0">
                <a:latin typeface="+mn-ea"/>
              </a:rPr>
              <a:t>胆囊</a:t>
            </a:r>
            <a:endParaRPr lang="zh-CN" altLang="en-US" sz="2000" dirty="0">
              <a:latin typeface="+mn-ea"/>
            </a:endParaRPr>
          </a:p>
        </p:txBody>
      </p:sp>
      <p:sp>
        <p:nvSpPr>
          <p:cNvPr id="202758" name="Text Box 6"/>
          <p:cNvSpPr txBox="1">
            <a:spLocks noChangeArrowheads="1"/>
          </p:cNvSpPr>
          <p:nvPr/>
        </p:nvSpPr>
        <p:spPr bwMode="auto">
          <a:xfrm>
            <a:off x="3048001" y="1357313"/>
            <a:ext cx="2258484" cy="622300"/>
          </a:xfrm>
          <a:prstGeom prst="rect">
            <a:avLst/>
          </a:prstGeom>
          <a:noFill/>
          <a:ln w="9525">
            <a:noFill/>
            <a:miter lim="800000"/>
          </a:ln>
        </p:spPr>
        <p:txBody>
          <a:bodyPr>
            <a:spAutoFit/>
          </a:bodyPr>
          <a:lstStyle/>
          <a:p>
            <a:pPr eaLnBrk="0" hangingPunct="0">
              <a:lnSpc>
                <a:spcPct val="145000"/>
              </a:lnSpc>
            </a:pPr>
            <a:r>
              <a:rPr lang="zh-CN" altLang="en-US" sz="2400" b="1" dirty="0">
                <a:solidFill>
                  <a:srgbClr val="FF0000"/>
                </a:solidFill>
                <a:latin typeface="+mn-ea"/>
              </a:rPr>
              <a:t>消化道</a:t>
            </a:r>
            <a:r>
              <a:rPr lang="en-US" altLang="zh-CN" sz="2400" b="1" dirty="0">
                <a:solidFill>
                  <a:srgbClr val="FF0000"/>
                </a:solidFill>
                <a:latin typeface="+mn-ea"/>
              </a:rPr>
              <a:t>:</a:t>
            </a:r>
            <a:endParaRPr kumimoji="1" lang="en-US" altLang="zh-CN" sz="2400" dirty="0">
              <a:solidFill>
                <a:srgbClr val="FF0000"/>
              </a:solidFill>
              <a:latin typeface="+mn-ea"/>
            </a:endParaRPr>
          </a:p>
        </p:txBody>
      </p:sp>
      <p:sp>
        <p:nvSpPr>
          <p:cNvPr id="202759" name="Text Box 7"/>
          <p:cNvSpPr txBox="1">
            <a:spLocks noChangeArrowheads="1"/>
          </p:cNvSpPr>
          <p:nvPr/>
        </p:nvSpPr>
        <p:spPr bwMode="auto">
          <a:xfrm>
            <a:off x="2762251" y="4286250"/>
            <a:ext cx="2032000" cy="457200"/>
          </a:xfrm>
          <a:prstGeom prst="rect">
            <a:avLst/>
          </a:prstGeom>
          <a:noFill/>
          <a:ln w="9525">
            <a:noFill/>
            <a:miter lim="800000"/>
          </a:ln>
        </p:spPr>
        <p:txBody>
          <a:bodyPr>
            <a:spAutoFit/>
          </a:bodyPr>
          <a:lstStyle/>
          <a:p>
            <a:pPr eaLnBrk="0" hangingPunct="0">
              <a:spcBef>
                <a:spcPct val="50000"/>
              </a:spcBef>
            </a:pPr>
            <a:r>
              <a:rPr lang="zh-CN" altLang="en-US" sz="2400" b="1" dirty="0">
                <a:solidFill>
                  <a:srgbClr val="FF0000"/>
                </a:solidFill>
                <a:latin typeface="+mn-ea"/>
              </a:rPr>
              <a:t>附属器官</a:t>
            </a:r>
            <a:endParaRPr kumimoji="1" lang="zh-CN" altLang="en-US" sz="2400" dirty="0">
              <a:solidFill>
                <a:srgbClr val="FF0000"/>
              </a:solidFill>
              <a:latin typeface="+mn-ea"/>
            </a:endParaRPr>
          </a:p>
        </p:txBody>
      </p:sp>
      <p:pic>
        <p:nvPicPr>
          <p:cNvPr id="6151" name="Picture 8" descr="image010"/>
          <p:cNvPicPr>
            <a:picLocks noChangeAspect="1" noChangeArrowheads="1"/>
          </p:cNvPicPr>
          <p:nvPr/>
        </p:nvPicPr>
        <p:blipFill>
          <a:blip r:embed="rId1" cstate="print"/>
          <a:srcRect/>
          <a:stretch>
            <a:fillRect/>
          </a:stretch>
        </p:blipFill>
        <p:spPr bwMode="auto">
          <a:xfrm>
            <a:off x="3158068" y="2097089"/>
            <a:ext cx="182033" cy="136525"/>
          </a:xfrm>
          <a:prstGeom prst="rect">
            <a:avLst/>
          </a:prstGeom>
          <a:noFill/>
          <a:ln w="9525">
            <a:noFill/>
            <a:miter lim="800000"/>
            <a:headEnd/>
            <a:tailEnd/>
          </a:ln>
        </p:spPr>
      </p:pic>
      <p:pic>
        <p:nvPicPr>
          <p:cNvPr id="6152" name="Picture 9" descr="image010"/>
          <p:cNvPicPr>
            <a:picLocks noChangeAspect="1" noChangeArrowheads="1"/>
          </p:cNvPicPr>
          <p:nvPr/>
        </p:nvPicPr>
        <p:blipFill>
          <a:blip r:embed="rId1" cstate="print"/>
          <a:srcRect/>
          <a:stretch>
            <a:fillRect/>
          </a:stretch>
        </p:blipFill>
        <p:spPr bwMode="auto">
          <a:xfrm>
            <a:off x="3158068" y="2554289"/>
            <a:ext cx="182033" cy="136525"/>
          </a:xfrm>
          <a:prstGeom prst="rect">
            <a:avLst/>
          </a:prstGeom>
          <a:noFill/>
          <a:ln w="9525">
            <a:noFill/>
            <a:miter lim="800000"/>
            <a:headEnd/>
            <a:tailEnd/>
          </a:ln>
        </p:spPr>
      </p:pic>
      <p:pic>
        <p:nvPicPr>
          <p:cNvPr id="6153" name="Picture 10" descr="image010"/>
          <p:cNvPicPr>
            <a:picLocks noChangeAspect="1" noChangeArrowheads="1"/>
          </p:cNvPicPr>
          <p:nvPr/>
        </p:nvPicPr>
        <p:blipFill>
          <a:blip r:embed="rId1" cstate="print"/>
          <a:srcRect/>
          <a:stretch>
            <a:fillRect/>
          </a:stretch>
        </p:blipFill>
        <p:spPr bwMode="auto">
          <a:xfrm>
            <a:off x="3158068" y="3011489"/>
            <a:ext cx="182033" cy="136525"/>
          </a:xfrm>
          <a:prstGeom prst="rect">
            <a:avLst/>
          </a:prstGeom>
          <a:noFill/>
          <a:ln w="9525">
            <a:noFill/>
            <a:miter lim="800000"/>
            <a:headEnd/>
            <a:tailEnd/>
          </a:ln>
        </p:spPr>
      </p:pic>
      <p:pic>
        <p:nvPicPr>
          <p:cNvPr id="6154" name="Picture 11" descr="image010"/>
          <p:cNvPicPr>
            <a:picLocks noChangeAspect="1" noChangeArrowheads="1"/>
          </p:cNvPicPr>
          <p:nvPr/>
        </p:nvPicPr>
        <p:blipFill>
          <a:blip r:embed="rId1" cstate="print"/>
          <a:srcRect/>
          <a:stretch>
            <a:fillRect/>
          </a:stretch>
        </p:blipFill>
        <p:spPr bwMode="auto">
          <a:xfrm>
            <a:off x="3158068" y="3468689"/>
            <a:ext cx="182033" cy="136525"/>
          </a:xfrm>
          <a:prstGeom prst="rect">
            <a:avLst/>
          </a:prstGeom>
          <a:noFill/>
          <a:ln w="9525">
            <a:noFill/>
            <a:miter lim="800000"/>
            <a:headEnd/>
            <a:tailEnd/>
          </a:ln>
        </p:spPr>
      </p:pic>
      <p:pic>
        <p:nvPicPr>
          <p:cNvPr id="6155" name="Picture 12" descr="image010"/>
          <p:cNvPicPr>
            <a:picLocks noChangeAspect="1" noChangeArrowheads="1"/>
          </p:cNvPicPr>
          <p:nvPr/>
        </p:nvPicPr>
        <p:blipFill>
          <a:blip r:embed="rId1" cstate="print"/>
          <a:srcRect/>
          <a:stretch>
            <a:fillRect/>
          </a:stretch>
        </p:blipFill>
        <p:spPr bwMode="auto">
          <a:xfrm>
            <a:off x="3158068" y="3925888"/>
            <a:ext cx="182033" cy="136525"/>
          </a:xfrm>
          <a:prstGeom prst="rect">
            <a:avLst/>
          </a:prstGeom>
          <a:noFill/>
          <a:ln w="9525">
            <a:noFill/>
            <a:miter lim="800000"/>
            <a:headEnd/>
            <a:tailEnd/>
          </a:ln>
        </p:spPr>
      </p:pic>
      <p:pic>
        <p:nvPicPr>
          <p:cNvPr id="6156" name="Picture 13" descr="image010"/>
          <p:cNvPicPr>
            <a:picLocks noChangeAspect="1" noChangeArrowheads="1"/>
          </p:cNvPicPr>
          <p:nvPr/>
        </p:nvPicPr>
        <p:blipFill>
          <a:blip r:embed="rId1" cstate="print"/>
          <a:srcRect/>
          <a:stretch>
            <a:fillRect/>
          </a:stretch>
        </p:blipFill>
        <p:spPr bwMode="auto">
          <a:xfrm>
            <a:off x="2885018" y="4957764"/>
            <a:ext cx="182033" cy="136525"/>
          </a:xfrm>
          <a:prstGeom prst="rect">
            <a:avLst/>
          </a:prstGeom>
          <a:noFill/>
          <a:ln w="9525">
            <a:noFill/>
            <a:miter lim="800000"/>
            <a:headEnd/>
            <a:tailEnd/>
          </a:ln>
        </p:spPr>
      </p:pic>
      <p:pic>
        <p:nvPicPr>
          <p:cNvPr id="6157" name="Picture 14" descr="image010"/>
          <p:cNvPicPr>
            <a:picLocks noChangeAspect="1" noChangeArrowheads="1"/>
          </p:cNvPicPr>
          <p:nvPr/>
        </p:nvPicPr>
        <p:blipFill>
          <a:blip r:embed="rId1" cstate="print"/>
          <a:srcRect/>
          <a:stretch>
            <a:fillRect/>
          </a:stretch>
        </p:blipFill>
        <p:spPr bwMode="auto">
          <a:xfrm>
            <a:off x="2885018" y="5338764"/>
            <a:ext cx="182033" cy="136525"/>
          </a:xfrm>
          <a:prstGeom prst="rect">
            <a:avLst/>
          </a:prstGeom>
          <a:noFill/>
          <a:ln w="9525">
            <a:noFill/>
            <a:miter lim="800000"/>
            <a:headEnd/>
            <a:tailEnd/>
          </a:ln>
        </p:spPr>
      </p:pic>
      <p:pic>
        <p:nvPicPr>
          <p:cNvPr id="6158" name="Picture 15" descr="image010"/>
          <p:cNvPicPr>
            <a:picLocks noChangeAspect="1" noChangeArrowheads="1"/>
          </p:cNvPicPr>
          <p:nvPr/>
        </p:nvPicPr>
        <p:blipFill>
          <a:blip r:embed="rId1" cstate="print"/>
          <a:srcRect/>
          <a:stretch>
            <a:fillRect/>
          </a:stretch>
        </p:blipFill>
        <p:spPr bwMode="auto">
          <a:xfrm>
            <a:off x="2885018" y="5795964"/>
            <a:ext cx="182033" cy="136525"/>
          </a:xfrm>
          <a:prstGeom prst="rect">
            <a:avLst/>
          </a:prstGeom>
          <a:noFill/>
          <a:ln w="9525">
            <a:noFill/>
            <a:miter lim="800000"/>
            <a:headEnd/>
            <a:tailEnd/>
          </a:ln>
        </p:spPr>
      </p:pic>
      <p:pic>
        <p:nvPicPr>
          <p:cNvPr id="6159" name="Picture 16" descr="image010"/>
          <p:cNvPicPr>
            <a:picLocks noChangeAspect="1" noChangeArrowheads="1"/>
          </p:cNvPicPr>
          <p:nvPr/>
        </p:nvPicPr>
        <p:blipFill>
          <a:blip r:embed="rId1" cstate="print"/>
          <a:srcRect/>
          <a:stretch>
            <a:fillRect/>
          </a:stretch>
        </p:blipFill>
        <p:spPr bwMode="auto">
          <a:xfrm>
            <a:off x="2885018" y="6253164"/>
            <a:ext cx="182033" cy="136525"/>
          </a:xfrm>
          <a:prstGeom prst="rect">
            <a:avLst/>
          </a:prstGeom>
          <a:noFill/>
          <a:ln w="9525">
            <a:noFill/>
            <a:miter lim="800000"/>
            <a:headEnd/>
            <a:tailEnd/>
          </a:ln>
        </p:spPr>
      </p:pic>
      <p:sp>
        <p:nvSpPr>
          <p:cNvPr id="6160" name="Rectangle 17"/>
          <p:cNvSpPr>
            <a:spLocks noChangeArrowheads="1"/>
          </p:cNvSpPr>
          <p:nvPr/>
        </p:nvSpPr>
        <p:spPr bwMode="auto">
          <a:xfrm>
            <a:off x="1460311" y="273738"/>
            <a:ext cx="8362979" cy="769441"/>
          </a:xfrm>
          <a:prstGeom prst="rect">
            <a:avLst/>
          </a:prstGeom>
          <a:noFill/>
          <a:ln w="9525">
            <a:noFill/>
            <a:miter lim="800000"/>
          </a:ln>
        </p:spPr>
        <p:txBody>
          <a:bodyPr wrap="square">
            <a:spAutoFit/>
          </a:bodyPr>
          <a:lstStyle/>
          <a:p>
            <a:r>
              <a:rPr kumimoji="1" lang="zh-CN" altLang="en-US" sz="4400" b="1">
                <a:latin typeface="+mn-ea"/>
                <a:ea typeface="+mn-ea"/>
              </a:rPr>
              <a:t>第一节 概 述</a:t>
            </a:r>
            <a:endParaRPr kumimoji="1" lang="zh-CN" altLang="en-US" sz="4400" b="1">
              <a:latin typeface="+mn-ea"/>
              <a:ea typeface="+mn-ea"/>
            </a:endParaRPr>
          </a:p>
        </p:txBody>
      </p:sp>
      <p:sp>
        <p:nvSpPr>
          <p:cNvPr id="6161" name="Rectangle 3"/>
          <p:cNvSpPr txBox="1">
            <a:spLocks noChangeArrowheads="1"/>
          </p:cNvSpPr>
          <p:nvPr/>
        </p:nvSpPr>
        <p:spPr bwMode="auto">
          <a:xfrm>
            <a:off x="952500" y="1583141"/>
            <a:ext cx="1346200" cy="5079810"/>
          </a:xfrm>
          <a:prstGeom prst="rect">
            <a:avLst/>
          </a:prstGeom>
          <a:noFill/>
          <a:ln w="9525">
            <a:noFill/>
            <a:miter lim="800000"/>
          </a:ln>
        </p:spPr>
        <p:txBody>
          <a:bodyPr vert="eaVert"/>
          <a:lstStyle/>
          <a:p>
            <a:pPr marL="342900" indent="-342900" algn="just">
              <a:spcBef>
                <a:spcPct val="20000"/>
              </a:spcBef>
              <a:buFont typeface="Wingdings" panose="05000000000000000000" pitchFamily="2" charset="2"/>
              <a:buNone/>
            </a:pPr>
            <a:r>
              <a:rPr lang="zh-CN" altLang="en-US" sz="3200" b="1" dirty="0">
                <a:latin typeface="+mn-ea"/>
                <a:cs typeface="Arial" panose="020B0604020202020204" pitchFamily="34" charset="0"/>
              </a:rPr>
              <a:t>机械消化：消化道的运动</a:t>
            </a:r>
            <a:endParaRPr lang="zh-CN" altLang="en-US" sz="3200" b="1" dirty="0">
              <a:latin typeface="+mn-ea"/>
              <a:cs typeface="Arial" panose="020B0604020202020204" pitchFamily="34" charset="0"/>
            </a:endParaRPr>
          </a:p>
        </p:txBody>
      </p:sp>
      <p:sp>
        <p:nvSpPr>
          <p:cNvPr id="6162" name="Rectangle 5"/>
          <p:cNvSpPr>
            <a:spLocks noChangeArrowheads="1"/>
          </p:cNvSpPr>
          <p:nvPr/>
        </p:nvSpPr>
        <p:spPr bwMode="auto">
          <a:xfrm>
            <a:off x="5274959" y="1714500"/>
            <a:ext cx="677108" cy="4606389"/>
          </a:xfrm>
          <a:prstGeom prst="rect">
            <a:avLst/>
          </a:prstGeom>
          <a:noFill/>
          <a:ln w="9525">
            <a:noFill/>
            <a:miter lim="800000"/>
          </a:ln>
        </p:spPr>
        <p:txBody>
          <a:bodyPr vert="eaVert" wrap="none">
            <a:spAutoFit/>
          </a:bodyPr>
          <a:lstStyle/>
          <a:p>
            <a:r>
              <a:rPr lang="zh-CN" altLang="en-US" sz="3200" b="1" dirty="0">
                <a:latin typeface="+mn-ea"/>
              </a:rPr>
              <a:t>化学消化：消化腺的分泌</a:t>
            </a:r>
            <a:endParaRPr lang="zh-CN" altLang="en-US" sz="3200" b="1" dirty="0">
              <a:latin typeface="+mn-ea"/>
            </a:endParaRPr>
          </a:p>
        </p:txBody>
      </p:sp>
      <p:sp>
        <p:nvSpPr>
          <p:cNvPr id="6163" name="矩形 33"/>
          <p:cNvSpPr>
            <a:spLocks noChangeArrowheads="1"/>
          </p:cNvSpPr>
          <p:nvPr/>
        </p:nvSpPr>
        <p:spPr bwMode="auto">
          <a:xfrm>
            <a:off x="5810251" y="3071813"/>
            <a:ext cx="6381749" cy="1255728"/>
          </a:xfrm>
          <a:prstGeom prst="rect">
            <a:avLst/>
          </a:prstGeom>
          <a:noFill/>
          <a:ln w="9525">
            <a:noFill/>
            <a:miter lim="800000"/>
          </a:ln>
        </p:spPr>
        <p:txBody>
          <a:bodyPr>
            <a:spAutoFit/>
          </a:bodyPr>
          <a:lstStyle/>
          <a:p>
            <a:pPr marL="2776855" indent="-2776855">
              <a:lnSpc>
                <a:spcPct val="90000"/>
              </a:lnSpc>
            </a:pPr>
            <a:r>
              <a:rPr lang="zh-CN" altLang="en-US" sz="2800" b="1" dirty="0">
                <a:latin typeface="+mn-ea"/>
              </a:rPr>
              <a:t>　　　　　 →糖→葡萄糖</a:t>
            </a:r>
            <a:endParaRPr lang="zh-CN" altLang="en-US" sz="2800" b="1" dirty="0">
              <a:latin typeface="+mn-ea"/>
            </a:endParaRPr>
          </a:p>
          <a:p>
            <a:pPr marL="2776855" indent="-2776855">
              <a:lnSpc>
                <a:spcPct val="90000"/>
              </a:lnSpc>
            </a:pPr>
            <a:r>
              <a:rPr lang="zh-CN" altLang="en-US" sz="2800" b="1" dirty="0">
                <a:latin typeface="+mn-ea"/>
              </a:rPr>
              <a:t>混合食物　 →脂肪→脂肪酸</a:t>
            </a:r>
            <a:r>
              <a:rPr lang="en-US" altLang="zh-CN" sz="2800" b="1" dirty="0">
                <a:latin typeface="+mn-ea"/>
              </a:rPr>
              <a:t>+</a:t>
            </a:r>
            <a:r>
              <a:rPr lang="zh-CN" altLang="en-US" sz="2800" b="1" dirty="0">
                <a:latin typeface="+mn-ea"/>
              </a:rPr>
              <a:t>甘油</a:t>
            </a:r>
            <a:endParaRPr lang="zh-CN" altLang="en-US" sz="2800" b="1" dirty="0">
              <a:latin typeface="+mn-ea"/>
            </a:endParaRPr>
          </a:p>
          <a:p>
            <a:pPr marL="2776855" indent="-2776855">
              <a:lnSpc>
                <a:spcPct val="90000"/>
              </a:lnSpc>
            </a:pPr>
            <a:r>
              <a:rPr lang="zh-CN" altLang="en-US" sz="2800" b="1" dirty="0">
                <a:latin typeface="+mn-ea"/>
              </a:rPr>
              <a:t>　　　　　 →蛋白质→多肽→氨基酸</a:t>
            </a:r>
            <a:endParaRPr lang="zh-CN" altLang="en-US" sz="2800" dirty="0">
              <a:latin typeface="+mn-ea"/>
            </a:endParaRPr>
          </a:p>
        </p:txBody>
      </p:sp>
      <p:sp>
        <p:nvSpPr>
          <p:cNvPr id="6164" name="AutoShape 5"/>
          <p:cNvSpPr/>
          <p:nvPr/>
        </p:nvSpPr>
        <p:spPr bwMode="auto">
          <a:xfrm>
            <a:off x="7278800" y="3214688"/>
            <a:ext cx="287867" cy="863600"/>
          </a:xfrm>
          <a:prstGeom prst="leftBrace">
            <a:avLst>
              <a:gd name="adj1" fmla="val 33333"/>
              <a:gd name="adj2" fmla="val 50000"/>
            </a:avLst>
          </a:prstGeom>
          <a:noFill/>
          <a:ln w="38100">
            <a:solidFill>
              <a:srgbClr val="800000"/>
            </a:solidFill>
            <a:round/>
          </a:ln>
        </p:spPr>
        <p:txBody>
          <a:bodyPr wrap="none" anchor="ctr"/>
          <a:lstStyle/>
          <a:p>
            <a:endParaRPr lang="zh-CN" altLang="en-US">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2758"/>
                                        </p:tgtEl>
                                        <p:attrNameLst>
                                          <p:attrName>style.visibility</p:attrName>
                                        </p:attrNameLst>
                                      </p:cBhvr>
                                      <p:to>
                                        <p:strVal val="visible"/>
                                      </p:to>
                                    </p:set>
                                    <p:animEffect transition="in" filter="dissolve">
                                      <p:cBhvr>
                                        <p:cTn id="7" dur="500"/>
                                        <p:tgtEl>
                                          <p:spTgt spid="2027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02756"/>
                                        </p:tgtEl>
                                        <p:attrNameLst>
                                          <p:attrName>style.visibility</p:attrName>
                                        </p:attrNameLst>
                                      </p:cBhvr>
                                      <p:to>
                                        <p:strVal val="visible"/>
                                      </p:to>
                                    </p:set>
                                    <p:animEffect transition="in" filter="barn(outHorizontal)">
                                      <p:cBhvr>
                                        <p:cTn id="11" dur="500"/>
                                        <p:tgtEl>
                                          <p:spTgt spid="20275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2759"/>
                                        </p:tgtEl>
                                        <p:attrNameLst>
                                          <p:attrName>style.visibility</p:attrName>
                                        </p:attrNameLst>
                                      </p:cBhvr>
                                      <p:to>
                                        <p:strVal val="visible"/>
                                      </p:to>
                                    </p:set>
                                    <p:animEffect transition="in" filter="dissolve">
                                      <p:cBhvr>
                                        <p:cTn id="15" dur="500"/>
                                        <p:tgtEl>
                                          <p:spTgt spid="202759"/>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02757"/>
                                        </p:tgtEl>
                                        <p:attrNameLst>
                                          <p:attrName>style.visibility</p:attrName>
                                        </p:attrNameLst>
                                      </p:cBhvr>
                                      <p:to>
                                        <p:strVal val="visible"/>
                                      </p:to>
                                    </p:set>
                                    <p:animEffect transition="in" filter="barn(outHorizontal)">
                                      <p:cBhvr>
                                        <p:cTn id="19" dur="500"/>
                                        <p:tgtEl>
                                          <p:spTgt spid="202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utoUpdateAnimBg="0"/>
      <p:bldP spid="202757" grpId="0" autoUpdateAnimBg="0"/>
      <p:bldP spid="202758" grpId="0" autoUpdateAnimBg="0"/>
      <p:bldP spid="20275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420768" y="1322411"/>
            <a:ext cx="10483793" cy="1449628"/>
          </a:xfrm>
          <a:prstGeom prst="rect">
            <a:avLst/>
          </a:prstGeom>
          <a:noFill/>
          <a:ln w="9525">
            <a:noFill/>
            <a:miter lim="800000"/>
          </a:ln>
          <a:effectLst/>
        </p:spPr>
        <p:txBody>
          <a:bodyPr wrap="square">
            <a:spAutoFit/>
          </a:bodyPr>
          <a:lstStyle/>
          <a:p>
            <a:pPr algn="just">
              <a:lnSpc>
                <a:spcPct val="105000"/>
              </a:lnSpc>
            </a:pPr>
            <a:r>
              <a:rPr kumimoji="1" lang="en-US" altLang="zh-CN" sz="2800" b="1" dirty="0" smtClean="0">
                <a:latin typeface="+mn-ea"/>
              </a:rPr>
              <a:t>⑴ </a:t>
            </a:r>
            <a:r>
              <a:rPr kumimoji="1" lang="zh-CN" altLang="en-US" sz="2800" b="1" dirty="0">
                <a:solidFill>
                  <a:srgbClr val="FF0000"/>
                </a:solidFill>
                <a:latin typeface="+mn-ea"/>
              </a:rPr>
              <a:t>成分 </a:t>
            </a:r>
            <a:r>
              <a:rPr kumimoji="1" lang="zh-CN" altLang="en-US" sz="2800" b="1" dirty="0">
                <a:latin typeface="+mn-ea"/>
              </a:rPr>
              <a:t>粘液成分为糖蛋白</a:t>
            </a:r>
            <a:r>
              <a:rPr kumimoji="1" lang="zh-CN" altLang="en-US" sz="2000" b="1" dirty="0">
                <a:latin typeface="+mn-ea"/>
              </a:rPr>
              <a:t>，</a:t>
            </a:r>
            <a:r>
              <a:rPr kumimoji="1" lang="zh-CN" altLang="en-US" sz="2800" b="1" dirty="0">
                <a:latin typeface="+mn-ea"/>
              </a:rPr>
              <a:t>有较高的粘滞性和形成凝胶的特性。</a:t>
            </a:r>
            <a:r>
              <a:rPr kumimoji="1" lang="en-US" altLang="zh-CN" sz="2400" b="1" dirty="0">
                <a:latin typeface="+mn-ea"/>
              </a:rPr>
              <a:t>P</a:t>
            </a:r>
            <a:r>
              <a:rPr kumimoji="1" lang="en-US" altLang="zh-CN" sz="2800" b="1" dirty="0">
                <a:latin typeface="+mn-ea"/>
              </a:rPr>
              <a:t>H</a:t>
            </a:r>
            <a:r>
              <a:rPr kumimoji="1" lang="zh-CN" altLang="en-US" sz="2800" b="1" dirty="0">
                <a:latin typeface="+mn-ea"/>
              </a:rPr>
              <a:t>值为中性。</a:t>
            </a:r>
            <a:endParaRPr kumimoji="1" lang="zh-CN" altLang="en-US" sz="2800" b="1" dirty="0">
              <a:latin typeface="+mn-ea"/>
            </a:endParaRPr>
          </a:p>
          <a:p>
            <a:pPr algn="just">
              <a:lnSpc>
                <a:spcPct val="105000"/>
              </a:lnSpc>
            </a:pPr>
            <a:r>
              <a:rPr kumimoji="1" lang="zh-CN" altLang="en-US" sz="2800" b="1" dirty="0" smtClean="0">
                <a:latin typeface="+mn-ea"/>
              </a:rPr>
              <a:t>⑵ </a:t>
            </a:r>
            <a:r>
              <a:rPr kumimoji="1" lang="zh-CN" altLang="en-US" sz="2800" b="1" dirty="0">
                <a:solidFill>
                  <a:srgbClr val="FF0000"/>
                </a:solidFill>
                <a:latin typeface="+mn-ea"/>
              </a:rPr>
              <a:t>作用</a:t>
            </a:r>
            <a:r>
              <a:rPr kumimoji="1" lang="zh-CN" altLang="en-US" sz="2800" b="1" dirty="0">
                <a:latin typeface="+mn-ea"/>
              </a:rPr>
              <a:t> 形成</a:t>
            </a:r>
            <a:r>
              <a:rPr kumimoji="1" lang="zh-CN" altLang="en-US" sz="2800" b="1" dirty="0">
                <a:solidFill>
                  <a:srgbClr val="000099"/>
                </a:solidFill>
                <a:latin typeface="+mn-ea"/>
              </a:rPr>
              <a:t>胃粘液</a:t>
            </a:r>
            <a:r>
              <a:rPr kumimoji="1" lang="en-US" altLang="zh-CN" sz="2800" b="1" dirty="0">
                <a:solidFill>
                  <a:srgbClr val="000099"/>
                </a:solidFill>
                <a:latin typeface="+mn-ea"/>
              </a:rPr>
              <a:t>-HCO</a:t>
            </a:r>
            <a:r>
              <a:rPr kumimoji="1" lang="en-US" altLang="zh-CN" sz="2800" b="1" baseline="-25000" dirty="0">
                <a:solidFill>
                  <a:srgbClr val="000099"/>
                </a:solidFill>
                <a:latin typeface="+mn-ea"/>
              </a:rPr>
              <a:t>3</a:t>
            </a:r>
            <a:r>
              <a:rPr kumimoji="1" lang="en-US" altLang="zh-CN" sz="2800" b="1" baseline="30000" dirty="0">
                <a:solidFill>
                  <a:srgbClr val="000099"/>
                </a:solidFill>
                <a:latin typeface="+mn-ea"/>
              </a:rPr>
              <a:t>-</a:t>
            </a:r>
            <a:r>
              <a:rPr kumimoji="1" lang="zh-CN" altLang="en-US" sz="2800" b="1" dirty="0">
                <a:solidFill>
                  <a:srgbClr val="000099"/>
                </a:solidFill>
                <a:latin typeface="+mn-ea"/>
              </a:rPr>
              <a:t>屏障</a:t>
            </a:r>
            <a:r>
              <a:rPr kumimoji="1" lang="zh-CN" altLang="en-US" sz="2800" b="1" dirty="0">
                <a:latin typeface="+mn-ea"/>
              </a:rPr>
              <a:t>，保护胃粘膜。</a:t>
            </a:r>
            <a:endParaRPr kumimoji="1" lang="zh-CN" altLang="en-US" sz="2800" b="1" dirty="0">
              <a:latin typeface="+mn-ea"/>
            </a:endParaRPr>
          </a:p>
        </p:txBody>
      </p:sp>
      <p:sp>
        <p:nvSpPr>
          <p:cNvPr id="237571" name="AutoShape 3"/>
          <p:cNvSpPr/>
          <p:nvPr/>
        </p:nvSpPr>
        <p:spPr bwMode="auto">
          <a:xfrm>
            <a:off x="3962400" y="3657600"/>
            <a:ext cx="101600" cy="609600"/>
          </a:xfrm>
          <a:prstGeom prst="leftBrace">
            <a:avLst>
              <a:gd name="adj1" fmla="val 66667"/>
              <a:gd name="adj2" fmla="val 50000"/>
            </a:avLst>
          </a:prstGeom>
          <a:noFill/>
          <a:ln w="9525">
            <a:solidFill>
              <a:schemeClr val="bg1"/>
            </a:solidFill>
            <a:round/>
          </a:ln>
          <a:effectLst/>
        </p:spPr>
        <p:txBody>
          <a:bodyPr wrap="none" anchor="ctr"/>
          <a:lstStyle/>
          <a:p>
            <a:endParaRPr lang="zh-CN" altLang="en-US"/>
          </a:p>
        </p:txBody>
      </p:sp>
      <p:sp>
        <p:nvSpPr>
          <p:cNvPr id="237572" name="Rectangle 4"/>
          <p:cNvSpPr>
            <a:spLocks noChangeArrowheads="1"/>
          </p:cNvSpPr>
          <p:nvPr/>
        </p:nvSpPr>
        <p:spPr bwMode="auto">
          <a:xfrm>
            <a:off x="286602" y="3429000"/>
            <a:ext cx="4749421" cy="1815882"/>
          </a:xfrm>
          <a:prstGeom prst="rect">
            <a:avLst/>
          </a:prstGeom>
          <a:noFill/>
          <a:ln w="9525">
            <a:solidFill>
              <a:schemeClr val="accent2"/>
            </a:solidFill>
            <a:miter lim="800000"/>
          </a:ln>
          <a:effectLst/>
        </p:spPr>
        <p:txBody>
          <a:bodyPr wrap="square">
            <a:spAutoFit/>
          </a:bodyPr>
          <a:lstStyle/>
          <a:p>
            <a:pPr algn="just">
              <a:lnSpc>
                <a:spcPct val="80000"/>
              </a:lnSpc>
              <a:spcBef>
                <a:spcPct val="50000"/>
              </a:spcBef>
            </a:pPr>
            <a:r>
              <a:rPr kumimoji="1" lang="en-US" altLang="zh-CN" sz="2800" b="1" dirty="0">
                <a:latin typeface="+mn-ea"/>
              </a:rPr>
              <a:t>①</a:t>
            </a:r>
            <a:r>
              <a:rPr kumimoji="1" lang="zh-CN" altLang="en-US" sz="2800" b="1" dirty="0">
                <a:latin typeface="+mn-ea"/>
              </a:rPr>
              <a:t>润滑</a:t>
            </a:r>
            <a:r>
              <a:rPr kumimoji="1" lang="zh-CN" altLang="en-US" sz="2000" b="1" dirty="0">
                <a:latin typeface="+mn-ea"/>
              </a:rPr>
              <a:t>：</a:t>
            </a:r>
            <a:r>
              <a:rPr kumimoji="1" lang="zh-CN" altLang="en-US" sz="2800" b="1" dirty="0">
                <a:latin typeface="+mn-ea"/>
              </a:rPr>
              <a:t>防止食物机械损伤；</a:t>
            </a:r>
            <a:endParaRPr kumimoji="1" lang="zh-CN" altLang="en-US" sz="2800" b="1" dirty="0">
              <a:latin typeface="+mn-ea"/>
            </a:endParaRPr>
          </a:p>
          <a:p>
            <a:pPr algn="just">
              <a:lnSpc>
                <a:spcPct val="80000"/>
              </a:lnSpc>
            </a:pPr>
            <a:r>
              <a:rPr kumimoji="1" lang="zh-CN" altLang="en-US" sz="2800" b="1" dirty="0">
                <a:latin typeface="+mn-ea"/>
              </a:rPr>
              <a:t>②中和胃酸</a:t>
            </a:r>
            <a:r>
              <a:rPr kumimoji="1" lang="zh-CN" altLang="en-US" sz="2400" b="1" dirty="0">
                <a:latin typeface="+mn-ea"/>
              </a:rPr>
              <a:t>：</a:t>
            </a:r>
            <a:endParaRPr kumimoji="1" lang="zh-CN" altLang="en-US" sz="2400" b="1" dirty="0">
              <a:latin typeface="+mn-ea"/>
            </a:endParaRPr>
          </a:p>
          <a:p>
            <a:pPr>
              <a:lnSpc>
                <a:spcPct val="80000"/>
              </a:lnSpc>
            </a:pPr>
            <a:r>
              <a:rPr kumimoji="1" lang="zh-CN" altLang="en-US" sz="2400" b="1" dirty="0">
                <a:latin typeface="+mn-ea"/>
              </a:rPr>
              <a:t>   </a:t>
            </a:r>
            <a:r>
              <a:rPr kumimoji="1" lang="en-US" altLang="zh-CN" sz="2800" b="1" dirty="0">
                <a:latin typeface="+mn-ea"/>
              </a:rPr>
              <a:t>HCO</a:t>
            </a:r>
            <a:r>
              <a:rPr kumimoji="1" lang="en-US" altLang="zh-CN" sz="2800" b="1" baseline="-25000" dirty="0">
                <a:latin typeface="+mn-ea"/>
              </a:rPr>
              <a:t>3</a:t>
            </a:r>
            <a:r>
              <a:rPr kumimoji="1" lang="en-US" altLang="zh-CN" sz="2800" b="1" baseline="30000" dirty="0">
                <a:latin typeface="+mn-ea"/>
              </a:rPr>
              <a:t>-</a:t>
            </a:r>
            <a:r>
              <a:rPr kumimoji="1" lang="en-US" altLang="zh-CN" sz="2800" b="1" dirty="0">
                <a:latin typeface="+mn-ea"/>
              </a:rPr>
              <a:t> + H</a:t>
            </a:r>
            <a:r>
              <a:rPr kumimoji="1" lang="en-US" altLang="zh-CN" sz="2800" b="1" baseline="30000" dirty="0">
                <a:latin typeface="+mn-ea"/>
              </a:rPr>
              <a:t>+</a:t>
            </a:r>
            <a:r>
              <a:rPr kumimoji="1" lang="en-US" altLang="zh-CN" sz="2800" b="1" dirty="0">
                <a:latin typeface="+mn-ea"/>
              </a:rPr>
              <a:t> →H</a:t>
            </a:r>
            <a:r>
              <a:rPr kumimoji="1" lang="en-US" altLang="zh-CN" sz="2800" b="1" baseline="-25000" dirty="0">
                <a:latin typeface="+mn-ea"/>
              </a:rPr>
              <a:t>2</a:t>
            </a:r>
            <a:r>
              <a:rPr kumimoji="1" lang="en-US" altLang="zh-CN" sz="2800" b="1" dirty="0">
                <a:latin typeface="+mn-ea"/>
              </a:rPr>
              <a:t>CO</a:t>
            </a:r>
            <a:r>
              <a:rPr kumimoji="1" lang="en-US" altLang="zh-CN" sz="2800" b="1" baseline="-25000" dirty="0">
                <a:latin typeface="+mn-ea"/>
              </a:rPr>
              <a:t>3</a:t>
            </a:r>
            <a:endParaRPr kumimoji="1" lang="en-US" altLang="zh-CN" sz="2800" b="1" dirty="0">
              <a:latin typeface="+mn-ea"/>
            </a:endParaRPr>
          </a:p>
          <a:p>
            <a:pPr algn="just">
              <a:lnSpc>
                <a:spcPct val="80000"/>
              </a:lnSpc>
            </a:pPr>
            <a:r>
              <a:rPr kumimoji="1" lang="en-US" altLang="zh-CN" sz="2800" b="1" dirty="0">
                <a:latin typeface="+mn-ea"/>
              </a:rPr>
              <a:t>③</a:t>
            </a:r>
            <a:r>
              <a:rPr kumimoji="1" lang="zh-CN" altLang="en-US" sz="2800" b="1" dirty="0">
                <a:latin typeface="+mn-ea"/>
              </a:rPr>
              <a:t>减免高</a:t>
            </a:r>
            <a:r>
              <a:rPr kumimoji="1" lang="en-US" altLang="zh-CN" sz="2800" b="1" dirty="0">
                <a:latin typeface="+mn-ea"/>
              </a:rPr>
              <a:t>[H</a:t>
            </a:r>
            <a:r>
              <a:rPr kumimoji="1" lang="en-US" altLang="zh-CN" sz="2800" b="1" baseline="30000" dirty="0">
                <a:latin typeface="+mn-ea"/>
              </a:rPr>
              <a:t>+</a:t>
            </a:r>
            <a:r>
              <a:rPr kumimoji="1" lang="en-US" altLang="zh-CN" sz="2800" b="1" dirty="0">
                <a:latin typeface="+mn-ea"/>
              </a:rPr>
              <a:t>]</a:t>
            </a:r>
            <a:r>
              <a:rPr kumimoji="1" lang="zh-CN" altLang="en-US" sz="2800" b="1" dirty="0">
                <a:latin typeface="+mn-ea"/>
              </a:rPr>
              <a:t>和胃蛋白酶对自身的侵蚀。</a:t>
            </a:r>
            <a:endParaRPr kumimoji="1" lang="zh-CN" altLang="en-US" sz="2800" b="1" dirty="0">
              <a:latin typeface="+mn-ea"/>
            </a:endParaRPr>
          </a:p>
        </p:txBody>
      </p:sp>
      <p:pic>
        <p:nvPicPr>
          <p:cNvPr id="237573" name="Picture 5" descr="graft-52 copy"/>
          <p:cNvPicPr>
            <a:picLocks noChangeAspect="1" noChangeArrowheads="1"/>
          </p:cNvPicPr>
          <p:nvPr/>
        </p:nvPicPr>
        <p:blipFill>
          <a:blip r:embed="rId1" cstate="print">
            <a:lum bright="-36000" contrast="100000"/>
          </a:blip>
          <a:srcRect t="2139" b="18730"/>
          <a:stretch>
            <a:fillRect/>
          </a:stretch>
        </p:blipFill>
        <p:spPr bwMode="auto">
          <a:xfrm>
            <a:off x="5022376" y="3500439"/>
            <a:ext cx="7169624" cy="3357561"/>
          </a:xfrm>
          <a:prstGeom prst="rect">
            <a:avLst/>
          </a:prstGeom>
          <a:noFill/>
          <a:ln w="19050">
            <a:solidFill>
              <a:srgbClr val="F022CE"/>
            </a:solidFill>
            <a:miter lim="800000"/>
            <a:headEnd/>
            <a:tailEnd/>
          </a:ln>
        </p:spPr>
      </p:pic>
      <p:sp>
        <p:nvSpPr>
          <p:cNvPr id="6" name="矩形 5"/>
          <p:cNvSpPr/>
          <p:nvPr/>
        </p:nvSpPr>
        <p:spPr>
          <a:xfrm>
            <a:off x="1118100" y="390735"/>
            <a:ext cx="3511218" cy="646331"/>
          </a:xfrm>
          <a:prstGeom prst="rect">
            <a:avLst/>
          </a:prstGeom>
        </p:spPr>
        <p:txBody>
          <a:bodyPr wrap="none">
            <a:spAutoFit/>
          </a:bodyPr>
          <a:lstStyle/>
          <a:p>
            <a:r>
              <a:rPr kumimoji="1" lang="en-US" altLang="zh-CN" sz="3600" b="1" dirty="0" smtClean="0">
                <a:solidFill>
                  <a:srgbClr val="000000"/>
                </a:solidFill>
                <a:latin typeface="+mn-ea"/>
              </a:rPr>
              <a:t>4.</a:t>
            </a:r>
            <a:r>
              <a:rPr kumimoji="1" lang="zh-CN" altLang="en-US" sz="3600" b="1" dirty="0" smtClean="0">
                <a:solidFill>
                  <a:srgbClr val="000000"/>
                </a:solidFill>
                <a:latin typeface="+mn-ea"/>
              </a:rPr>
              <a:t>粘液和</a:t>
            </a:r>
            <a:r>
              <a:rPr kumimoji="1" lang="en-US" altLang="zh-CN" sz="3600" b="1" dirty="0" smtClean="0">
                <a:solidFill>
                  <a:srgbClr val="000000"/>
                </a:solidFill>
                <a:latin typeface="+mn-ea"/>
              </a:rPr>
              <a:t>HCO</a:t>
            </a:r>
            <a:r>
              <a:rPr kumimoji="1" lang="en-US" altLang="zh-CN" sz="3600" b="1" baseline="-25000" dirty="0" smtClean="0">
                <a:solidFill>
                  <a:srgbClr val="000000"/>
                </a:solidFill>
                <a:latin typeface="+mn-ea"/>
              </a:rPr>
              <a:t>3</a:t>
            </a:r>
            <a:r>
              <a:rPr kumimoji="1" lang="en-US" altLang="zh-CN" sz="3600" b="1" baseline="30000" dirty="0" smtClean="0">
                <a:solidFill>
                  <a:srgbClr val="000000"/>
                </a:solidFill>
                <a:latin typeface="+mn-ea"/>
              </a:rPr>
              <a:t>-</a:t>
            </a:r>
            <a:r>
              <a:rPr kumimoji="1" lang="en-US" altLang="zh-CN" sz="3600" b="1" dirty="0" smtClean="0">
                <a:solidFill>
                  <a:srgbClr val="FF3300"/>
                </a:solidFill>
                <a:latin typeface="+mn-ea"/>
              </a:rPr>
              <a:t> </a:t>
            </a:r>
            <a:endParaRPr lang="zh-CN" altLang="en-US" sz="3600" dirty="0">
              <a:latin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None/>
            </a:pPr>
            <a:r>
              <a:rPr lang="en-US" altLang="zh-CN" sz="3200" b="1" dirty="0" smtClean="0">
                <a:latin typeface="+mn-ea"/>
              </a:rPr>
              <a:t>1.</a:t>
            </a:r>
            <a:r>
              <a:rPr lang="zh-CN" altLang="en-US" sz="3200" b="1" dirty="0" smtClean="0">
                <a:latin typeface="+mn-ea"/>
              </a:rPr>
              <a:t>刺激胃酸分泌的主要内源性物质</a:t>
            </a:r>
            <a:endParaRPr lang="en-US" altLang="zh-CN" sz="3200" b="1" dirty="0" smtClean="0">
              <a:latin typeface="+mn-ea"/>
            </a:endParaRPr>
          </a:p>
          <a:p>
            <a:pPr>
              <a:buNone/>
            </a:pPr>
            <a:r>
              <a:rPr lang="en-US" altLang="zh-CN" sz="3200" b="1" dirty="0" smtClean="0">
                <a:latin typeface="+mn-ea"/>
              </a:rPr>
              <a:t>(1)</a:t>
            </a:r>
            <a:r>
              <a:rPr lang="zh-CN" altLang="en-US" sz="3200" b="1" dirty="0" smtClean="0">
                <a:latin typeface="+mn-ea"/>
              </a:rPr>
              <a:t>乙酰胆碱</a:t>
            </a:r>
            <a:r>
              <a:rPr lang="en-US" altLang="zh-CN" sz="3200" b="1" dirty="0" smtClean="0">
                <a:latin typeface="+mn-ea"/>
              </a:rPr>
              <a:t>:</a:t>
            </a:r>
            <a:r>
              <a:rPr lang="zh-CN" altLang="en-US" sz="3200" b="1" dirty="0" smtClean="0">
                <a:latin typeface="+mn-ea"/>
              </a:rPr>
              <a:t>作用于</a:t>
            </a:r>
            <a:r>
              <a:rPr lang="en-US" altLang="zh-CN" sz="3200" b="1" dirty="0" smtClean="0">
                <a:latin typeface="+mn-ea"/>
              </a:rPr>
              <a:t>M</a:t>
            </a:r>
            <a:r>
              <a:rPr lang="zh-CN" altLang="en-US" sz="3200" b="1" dirty="0" smtClean="0">
                <a:latin typeface="+mn-ea"/>
              </a:rPr>
              <a:t>受体刺激分泌</a:t>
            </a:r>
            <a:r>
              <a:rPr lang="en-US" altLang="zh-CN" sz="3200" b="1" dirty="0" smtClean="0">
                <a:latin typeface="+mn-ea"/>
              </a:rPr>
              <a:t>,</a:t>
            </a:r>
            <a:r>
              <a:rPr lang="zh-CN" altLang="en-US" sz="3200" b="1" dirty="0" smtClean="0">
                <a:latin typeface="+mn-ea"/>
              </a:rPr>
              <a:t>能被阿托品阻断</a:t>
            </a:r>
            <a:endParaRPr lang="en-US" altLang="zh-CN" sz="3200" b="1" dirty="0" smtClean="0">
              <a:latin typeface="+mn-ea"/>
            </a:endParaRPr>
          </a:p>
          <a:p>
            <a:pPr>
              <a:buNone/>
            </a:pPr>
            <a:r>
              <a:rPr lang="en-US" altLang="zh-CN" sz="3200" b="1" dirty="0" smtClean="0">
                <a:latin typeface="+mn-ea"/>
              </a:rPr>
              <a:t>(2)</a:t>
            </a:r>
            <a:r>
              <a:rPr lang="zh-CN" altLang="en-US" sz="3200" b="1" dirty="0" smtClean="0">
                <a:latin typeface="+mn-ea"/>
              </a:rPr>
              <a:t>促胃液素</a:t>
            </a:r>
            <a:r>
              <a:rPr lang="en-US" altLang="zh-CN" sz="3200" b="1" dirty="0" smtClean="0">
                <a:latin typeface="+mn-ea"/>
              </a:rPr>
              <a:t>:</a:t>
            </a:r>
            <a:r>
              <a:rPr lang="zh-CN" altLang="en-US" sz="3200" b="1" dirty="0" smtClean="0">
                <a:latin typeface="+mn-ea"/>
              </a:rPr>
              <a:t>作用于壁细胞</a:t>
            </a:r>
            <a:r>
              <a:rPr lang="en-US" altLang="zh-CN" sz="3200" b="1" dirty="0" smtClean="0">
                <a:latin typeface="+mn-ea"/>
              </a:rPr>
              <a:t>,</a:t>
            </a:r>
            <a:r>
              <a:rPr lang="zh-CN" altLang="en-US" sz="3200" b="1" dirty="0" smtClean="0">
                <a:latin typeface="+mn-ea"/>
              </a:rPr>
              <a:t>刺激分泌</a:t>
            </a:r>
            <a:endParaRPr lang="en-US" altLang="zh-CN" sz="3200" b="1" dirty="0" smtClean="0">
              <a:latin typeface="+mn-ea"/>
            </a:endParaRPr>
          </a:p>
          <a:p>
            <a:pPr>
              <a:buNone/>
            </a:pPr>
            <a:r>
              <a:rPr lang="en-US" altLang="zh-CN" sz="3200" b="1" dirty="0" smtClean="0">
                <a:latin typeface="+mn-ea"/>
              </a:rPr>
              <a:t>(3)</a:t>
            </a:r>
            <a:r>
              <a:rPr lang="zh-CN" altLang="en-US" sz="3200" b="1" dirty="0" smtClean="0">
                <a:latin typeface="+mn-ea"/>
              </a:rPr>
              <a:t>组胺</a:t>
            </a:r>
            <a:r>
              <a:rPr lang="en-US" altLang="zh-CN" sz="3200" b="1" dirty="0" smtClean="0">
                <a:latin typeface="+mn-ea"/>
              </a:rPr>
              <a:t>:</a:t>
            </a:r>
            <a:r>
              <a:rPr lang="zh-CN" altLang="en-US" sz="3200" b="1" dirty="0" smtClean="0">
                <a:latin typeface="+mn-ea"/>
              </a:rPr>
              <a:t>与</a:t>
            </a:r>
            <a:r>
              <a:rPr lang="en-US" altLang="zh-CN" sz="3200" b="1" dirty="0" smtClean="0">
                <a:latin typeface="+mn-ea"/>
              </a:rPr>
              <a:t>H</a:t>
            </a:r>
            <a:r>
              <a:rPr lang="en-US" altLang="zh-CN" sz="3200" b="1" baseline="-25000" dirty="0" smtClean="0">
                <a:latin typeface="+mn-ea"/>
              </a:rPr>
              <a:t>2</a:t>
            </a:r>
            <a:r>
              <a:rPr lang="zh-CN" altLang="en-US" sz="3200" b="1" dirty="0" smtClean="0">
                <a:latin typeface="+mn-ea"/>
              </a:rPr>
              <a:t>受体结合</a:t>
            </a:r>
            <a:r>
              <a:rPr lang="en-US" altLang="zh-CN" sz="3200" b="1" dirty="0" smtClean="0">
                <a:latin typeface="+mn-ea"/>
              </a:rPr>
              <a:t>,</a:t>
            </a:r>
            <a:r>
              <a:rPr lang="zh-CN" altLang="en-US" sz="3200" b="1" dirty="0" smtClean="0">
                <a:latin typeface="+mn-ea"/>
              </a:rPr>
              <a:t>刺激分泌</a:t>
            </a:r>
            <a:endParaRPr lang="zh-CN" altLang="en-US" sz="3200" b="1" dirty="0">
              <a:latin typeface="+mn-ea"/>
            </a:endParaRPr>
          </a:p>
        </p:txBody>
      </p:sp>
      <p:sp>
        <p:nvSpPr>
          <p:cNvPr id="4" name="页脚占位符 3"/>
          <p:cNvSpPr>
            <a:spLocks noGrp="1"/>
          </p:cNvSpPr>
          <p:nvPr>
            <p:ph type="ftr" sz="quarter" idx="11"/>
          </p:nvPr>
        </p:nvSpPr>
        <p:spPr/>
        <p:txBody>
          <a:bodyPr/>
          <a:lstStyle/>
          <a:p>
            <a:r>
              <a:rPr lang="zh-CN" altLang="en-US" smtClean="0"/>
              <a:t>请修改这里的课程名称</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标题 1"/>
          <p:cNvSpPr>
            <a:spLocks noGrp="1"/>
          </p:cNvSpPr>
          <p:nvPr>
            <p:ph type="title"/>
          </p:nvPr>
        </p:nvSpPr>
        <p:spPr/>
        <p:txBody>
          <a:bodyPr/>
          <a:lstStyle/>
          <a:p>
            <a:pPr eaLnBrk="1" hangingPunct="1">
              <a:defRPr/>
            </a:pPr>
            <a:r>
              <a:rPr lang="zh-CN" altLang="en-US" b="1" dirty="0" smtClean="0"/>
              <a:t>（二）胃液分泌的调节</a:t>
            </a:r>
            <a:endParaRPr lang="zh-CN" alt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None/>
              <a:defRPr/>
            </a:pPr>
            <a:r>
              <a:rPr lang="en-US" altLang="zh-CN" sz="3200" b="1" dirty="0" smtClean="0">
                <a:latin typeface="+mn-ea"/>
              </a:rPr>
              <a:t>(1)</a:t>
            </a:r>
            <a:r>
              <a:rPr lang="zh-CN" altLang="en-US" sz="3200" b="1" dirty="0" smtClean="0">
                <a:latin typeface="+mn-ea"/>
              </a:rPr>
              <a:t>头期（食物还没进入到胃）：包括条件反射和非条件反射</a:t>
            </a:r>
            <a:endParaRPr lang="en-US" altLang="zh-CN" sz="3200" b="1" dirty="0" smtClean="0">
              <a:latin typeface="+mn-ea"/>
            </a:endParaRPr>
          </a:p>
          <a:p>
            <a:pPr eaLnBrk="1" hangingPunct="1">
              <a:buFontTx/>
              <a:buNone/>
              <a:defRPr/>
            </a:pPr>
            <a:r>
              <a:rPr lang="zh-CN" altLang="en-US" sz="3200" b="1" dirty="0" smtClean="0">
                <a:solidFill>
                  <a:srgbClr val="FF0000"/>
                </a:solidFill>
                <a:latin typeface="+mn-ea"/>
              </a:rPr>
              <a:t>迷走</a:t>
            </a:r>
            <a:r>
              <a:rPr lang="en-US" altLang="zh-CN" sz="3200" b="1" dirty="0" smtClean="0">
                <a:solidFill>
                  <a:srgbClr val="FF0000"/>
                </a:solidFill>
                <a:latin typeface="+mn-ea"/>
              </a:rPr>
              <a:t>N</a:t>
            </a:r>
            <a:r>
              <a:rPr lang="zh-CN" altLang="en-US" sz="3200" b="1" dirty="0" smtClean="0">
                <a:latin typeface="+mn-ea"/>
              </a:rPr>
              <a:t>是两条反射的传出</a:t>
            </a:r>
            <a:r>
              <a:rPr lang="en-US" altLang="zh-CN" sz="3200" b="1" dirty="0" smtClean="0">
                <a:latin typeface="+mn-ea"/>
              </a:rPr>
              <a:t>N</a:t>
            </a:r>
            <a:endParaRPr lang="en-US" altLang="zh-CN" sz="3200" b="1" dirty="0" smtClean="0">
              <a:latin typeface="+mn-ea"/>
            </a:endParaRPr>
          </a:p>
          <a:p>
            <a:pPr>
              <a:buNone/>
              <a:defRPr/>
            </a:pPr>
            <a:r>
              <a:rPr lang="zh-CN" altLang="en-US" sz="3200" b="1" dirty="0" smtClean="0">
                <a:latin typeface="+mn-ea"/>
              </a:rPr>
              <a:t>特点：分泌量大，酸度和胃蛋白酶原含量很高。</a:t>
            </a:r>
            <a:endParaRPr lang="en-US" altLang="zh-CN" sz="3200" b="1" dirty="0" smtClean="0">
              <a:latin typeface="+mn-ea"/>
            </a:endParaRPr>
          </a:p>
          <a:p>
            <a:pPr eaLnBrk="1" hangingPunct="1">
              <a:buFontTx/>
              <a:buNone/>
              <a:defRPr/>
            </a:pPr>
            <a:r>
              <a:rPr lang="en-US" altLang="zh-CN" sz="3200" b="1" dirty="0" smtClean="0">
                <a:latin typeface="+mn-ea"/>
              </a:rPr>
              <a:t>          </a:t>
            </a:r>
            <a:r>
              <a:rPr lang="zh-CN" altLang="en-US" sz="3200" b="1" dirty="0" smtClean="0">
                <a:latin typeface="+mn-ea"/>
              </a:rPr>
              <a:t>  </a:t>
            </a:r>
            <a:endParaRPr lang="zh-CN" altLang="en-US" sz="3200" b="1" dirty="0">
              <a:latin typeface="+mn-ea"/>
            </a:endParaRPr>
          </a:p>
        </p:txBody>
      </p:sp>
      <p:sp>
        <p:nvSpPr>
          <p:cNvPr id="6" name="标题 3"/>
          <p:cNvSpPr>
            <a:spLocks noGrp="1"/>
          </p:cNvSpPr>
          <p:nvPr>
            <p:ph type="title"/>
          </p:nvPr>
        </p:nvSpPr>
        <p:spPr>
          <a:xfrm>
            <a:off x="1214438" y="0"/>
            <a:ext cx="10306050" cy="1028700"/>
          </a:xfrm>
        </p:spPr>
        <p:txBody>
          <a:bodyPr>
            <a:normAutofit/>
          </a:bodyPr>
          <a:lstStyle/>
          <a:p>
            <a:r>
              <a:rPr lang="en-US" altLang="zh-CN" dirty="0" smtClean="0"/>
              <a:t>2.</a:t>
            </a:r>
            <a:r>
              <a:rPr lang="zh-CN" altLang="en-US" dirty="0" smtClean="0"/>
              <a:t>消化期胃液分泌的调节</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251" y="1241947"/>
            <a:ext cx="11334749" cy="4979515"/>
          </a:xfrm>
        </p:spPr>
        <p:txBody>
          <a:bodyPr>
            <a:normAutofit/>
          </a:bodyPr>
          <a:lstStyle/>
          <a:p>
            <a:pPr marL="514350" indent="-514350">
              <a:buFont typeface="+mj-ea"/>
              <a:buAutoNum type="circleNumDbPlain"/>
              <a:defRPr/>
            </a:pPr>
            <a:r>
              <a:rPr lang="zh-CN" altLang="en-US" sz="3200" b="1" dirty="0" smtClean="0">
                <a:latin typeface="+mn-ea"/>
              </a:rPr>
              <a:t>食物扩张的刺激胃体</a:t>
            </a:r>
            <a:r>
              <a:rPr lang="en-US" altLang="zh-CN" sz="3200" b="1" dirty="0" smtClean="0">
                <a:latin typeface="+mn-ea"/>
              </a:rPr>
              <a:t>/</a:t>
            </a:r>
            <a:r>
              <a:rPr lang="zh-CN" altLang="en-US" sz="3200" b="1" dirty="0" smtClean="0">
                <a:latin typeface="+mn-ea"/>
              </a:rPr>
              <a:t>底       </a:t>
            </a:r>
            <a:r>
              <a:rPr lang="en-US" altLang="zh-CN" sz="3200" b="1" dirty="0" smtClean="0"/>
              <a:t>N</a:t>
            </a:r>
            <a:r>
              <a:rPr lang="zh-CN" altLang="en-US" sz="3200" b="1" dirty="0" smtClean="0"/>
              <a:t>反射        促胃液素分泌</a:t>
            </a:r>
            <a:endParaRPr lang="en-US" altLang="zh-CN" sz="3200" b="1" dirty="0" smtClean="0"/>
          </a:p>
          <a:p>
            <a:pPr marL="514350" indent="-514350">
              <a:buFont typeface="+mj-ea"/>
              <a:buAutoNum type="circleNumDbPlain"/>
              <a:defRPr/>
            </a:pPr>
            <a:r>
              <a:rPr lang="zh-CN" altLang="en-US" sz="3200" b="1" dirty="0" smtClean="0"/>
              <a:t>食物扩张和胃蛋白消化产物的刺激胃幽门        </a:t>
            </a:r>
            <a:r>
              <a:rPr lang="en-US" altLang="zh-CN" sz="3200" b="1" dirty="0" smtClean="0"/>
              <a:t>G</a:t>
            </a:r>
            <a:r>
              <a:rPr lang="zh-CN" altLang="en-US" sz="3200" b="1" dirty="0" smtClean="0"/>
              <a:t>细胞       促胃液素分泌</a:t>
            </a:r>
            <a:endParaRPr lang="en-US" altLang="zh-CN" sz="3200" b="1" dirty="0" smtClean="0"/>
          </a:p>
          <a:p>
            <a:pPr marL="514350" indent="-514350">
              <a:buFont typeface="+mj-ea"/>
              <a:buAutoNum type="circleNumDbPlain"/>
              <a:defRPr/>
            </a:pPr>
            <a:r>
              <a:rPr lang="zh-CN" altLang="en-US" sz="3200" b="1" dirty="0" smtClean="0"/>
              <a:t>胃期胃液分泌特点：分泌量大，酸度高，但胃蛋白酶原的含量较头期少</a:t>
            </a:r>
            <a:endParaRPr lang="zh-CN" altLang="en-US" sz="3200" b="1" dirty="0" smtClean="0"/>
          </a:p>
          <a:p>
            <a:pPr>
              <a:buNone/>
              <a:defRPr/>
            </a:pPr>
            <a:endParaRPr lang="zh-CN" altLang="en-US" sz="3200" b="1" dirty="0" smtClean="0"/>
          </a:p>
          <a:p>
            <a:pPr eaLnBrk="1" hangingPunct="1">
              <a:buFontTx/>
              <a:buNone/>
              <a:defRPr/>
            </a:pPr>
            <a:endParaRPr lang="zh-CN" altLang="en-US" sz="3200" b="1" dirty="0">
              <a:latin typeface="+mn-ea"/>
            </a:endParaRPr>
          </a:p>
        </p:txBody>
      </p:sp>
      <p:cxnSp>
        <p:nvCxnSpPr>
          <p:cNvPr id="8" name="直接箭头连接符 7"/>
          <p:cNvCxnSpPr/>
          <p:nvPr/>
        </p:nvCxnSpPr>
        <p:spPr>
          <a:xfrm>
            <a:off x="7392254" y="1839462"/>
            <a:ext cx="762005" cy="158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7" name="直接箭头连接符 16"/>
          <p:cNvCxnSpPr/>
          <p:nvPr/>
        </p:nvCxnSpPr>
        <p:spPr>
          <a:xfrm>
            <a:off x="10491714" y="2693959"/>
            <a:ext cx="762005" cy="158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10" name="矩形 9"/>
          <p:cNvSpPr/>
          <p:nvPr/>
        </p:nvSpPr>
        <p:spPr>
          <a:xfrm>
            <a:off x="1132764" y="191068"/>
            <a:ext cx="4452463" cy="923330"/>
          </a:xfrm>
          <a:prstGeom prst="rect">
            <a:avLst/>
          </a:prstGeom>
        </p:spPr>
        <p:txBody>
          <a:bodyPr wrap="square">
            <a:spAutoFit/>
          </a:bodyPr>
          <a:lstStyle/>
          <a:p>
            <a:pPr marL="228600" lvl="0" indent="-228600" defTabSz="913765">
              <a:lnSpc>
                <a:spcPct val="150000"/>
              </a:lnSpc>
              <a:spcBef>
                <a:spcPts val="1000"/>
              </a:spcBef>
              <a:defRPr/>
            </a:pPr>
            <a:r>
              <a:rPr lang="en-US" altLang="zh-CN" sz="3600" b="1" dirty="0" smtClean="0">
                <a:solidFill>
                  <a:srgbClr val="000000"/>
                </a:solidFill>
              </a:rPr>
              <a:t>(2)</a:t>
            </a:r>
            <a:r>
              <a:rPr lang="zh-CN" altLang="en-US" sz="3600" b="1" dirty="0" smtClean="0">
                <a:solidFill>
                  <a:srgbClr val="000000"/>
                </a:solidFill>
              </a:rPr>
              <a:t>胃期胃液的分泌</a:t>
            </a:r>
            <a:endParaRPr lang="en-US" altLang="zh-CN" sz="3600" b="1" dirty="0" smtClean="0">
              <a:solidFill>
                <a:srgbClr val="000000"/>
              </a:solidFill>
            </a:endParaRPr>
          </a:p>
        </p:txBody>
      </p:sp>
      <p:cxnSp>
        <p:nvCxnSpPr>
          <p:cNvPr id="12" name="直接箭头连接符 11"/>
          <p:cNvCxnSpPr/>
          <p:nvPr/>
        </p:nvCxnSpPr>
        <p:spPr>
          <a:xfrm flipV="1">
            <a:off x="5500048" y="1842448"/>
            <a:ext cx="682388" cy="1364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4" name="直接箭头连接符 13"/>
          <p:cNvCxnSpPr/>
          <p:nvPr/>
        </p:nvCxnSpPr>
        <p:spPr>
          <a:xfrm>
            <a:off x="8499997" y="2715195"/>
            <a:ext cx="762005" cy="158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7317" y="1090304"/>
            <a:ext cx="11934683" cy="2662830"/>
          </a:xfrm>
        </p:spPr>
        <p:txBody>
          <a:bodyPr>
            <a:normAutofit/>
          </a:bodyPr>
          <a:lstStyle/>
          <a:p>
            <a:pPr eaLnBrk="1" hangingPunct="1">
              <a:buFontTx/>
              <a:buNone/>
              <a:defRPr/>
            </a:pPr>
            <a:r>
              <a:rPr lang="zh-CN" altLang="en-US" sz="3200" b="1" dirty="0" smtClean="0">
                <a:solidFill>
                  <a:schemeClr val="tx1"/>
                </a:solidFill>
                <a:latin typeface="+mn-ea"/>
              </a:rPr>
              <a:t>十二指肠的</a:t>
            </a:r>
            <a:r>
              <a:rPr lang="en-US" altLang="zh-CN" sz="3200" b="1" dirty="0" smtClean="0">
                <a:solidFill>
                  <a:schemeClr val="tx1"/>
                </a:solidFill>
                <a:latin typeface="+mn-ea"/>
              </a:rPr>
              <a:t>G</a:t>
            </a:r>
            <a:r>
              <a:rPr lang="zh-CN" altLang="en-US" sz="3200" b="1" dirty="0" smtClean="0">
                <a:solidFill>
                  <a:schemeClr val="tx1"/>
                </a:solidFill>
                <a:latin typeface="+mn-ea"/>
              </a:rPr>
              <a:t>细胞在消化产物还有食物的刺激之下释放促胃液素。</a:t>
            </a:r>
            <a:endParaRPr lang="en-US" altLang="zh-CN" sz="3200" b="1" dirty="0" smtClean="0">
              <a:solidFill>
                <a:schemeClr val="tx1"/>
              </a:solidFill>
              <a:latin typeface="+mn-ea"/>
            </a:endParaRPr>
          </a:p>
          <a:p>
            <a:pPr eaLnBrk="1" hangingPunct="1">
              <a:buFontTx/>
              <a:buNone/>
              <a:defRPr/>
            </a:pPr>
            <a:r>
              <a:rPr lang="zh-CN" altLang="en-US" sz="3200" b="1" dirty="0" smtClean="0">
                <a:solidFill>
                  <a:schemeClr val="tx1"/>
                </a:solidFill>
                <a:latin typeface="+mn-ea"/>
              </a:rPr>
              <a:t>特点：分泌量少，酸度和胃蛋白酶原的含量都少。</a:t>
            </a:r>
            <a:endParaRPr lang="en-US" altLang="zh-CN" sz="3200" b="1" dirty="0" smtClean="0">
              <a:solidFill>
                <a:schemeClr val="tx1"/>
              </a:solidFill>
              <a:latin typeface="+mn-ea"/>
            </a:endParaRPr>
          </a:p>
        </p:txBody>
      </p:sp>
      <p:sp>
        <p:nvSpPr>
          <p:cNvPr id="4" name="矩形 3"/>
          <p:cNvSpPr/>
          <p:nvPr/>
        </p:nvSpPr>
        <p:spPr>
          <a:xfrm>
            <a:off x="1050877" y="188050"/>
            <a:ext cx="3770384" cy="825419"/>
          </a:xfrm>
          <a:prstGeom prst="rect">
            <a:avLst/>
          </a:prstGeom>
        </p:spPr>
        <p:txBody>
          <a:bodyPr wrap="square">
            <a:spAutoFit/>
          </a:bodyPr>
          <a:lstStyle/>
          <a:p>
            <a:pPr marL="228600" lvl="0" indent="-228600" defTabSz="913765">
              <a:lnSpc>
                <a:spcPct val="150000"/>
              </a:lnSpc>
              <a:spcBef>
                <a:spcPts val="1000"/>
              </a:spcBef>
              <a:defRPr/>
            </a:pPr>
            <a:r>
              <a:rPr lang="en-US" altLang="zh-CN" sz="3600" b="1" dirty="0" smtClean="0">
                <a:solidFill>
                  <a:srgbClr val="000000"/>
                </a:solidFill>
                <a:latin typeface="+mn-ea"/>
              </a:rPr>
              <a:t>(3)</a:t>
            </a:r>
            <a:r>
              <a:rPr lang="zh-CN" altLang="en-US" sz="3600" b="1" dirty="0" smtClean="0">
                <a:solidFill>
                  <a:srgbClr val="000000"/>
                </a:solidFill>
                <a:latin typeface="+mn-ea"/>
              </a:rPr>
              <a:t>肠期胃液分泌</a:t>
            </a:r>
            <a:endParaRPr lang="en-US" altLang="zh-CN" sz="3600" b="1" dirty="0" smtClean="0">
              <a:solidFill>
                <a:srgbClr val="000000"/>
              </a:solidFill>
              <a:latin typeface="+mn-ea"/>
            </a:endParaRPr>
          </a:p>
        </p:txBody>
      </p:sp>
      <p:sp>
        <p:nvSpPr>
          <p:cNvPr id="5" name="TextBox 4"/>
          <p:cNvSpPr txBox="1"/>
          <p:nvPr/>
        </p:nvSpPr>
        <p:spPr>
          <a:xfrm>
            <a:off x="1153551" y="3370577"/>
            <a:ext cx="9363624" cy="1200329"/>
          </a:xfrm>
          <a:prstGeom prst="rect">
            <a:avLst/>
          </a:prstGeom>
          <a:noFill/>
        </p:spPr>
        <p:txBody>
          <a:bodyPr wrap="square" rtlCol="0">
            <a:spAutoFit/>
          </a:bodyPr>
          <a:lstStyle/>
          <a:p>
            <a:r>
              <a:rPr lang="en-US" altLang="zh-CN" sz="3600" b="1" dirty="0" smtClean="0">
                <a:latin typeface="+mn-ea"/>
              </a:rPr>
              <a:t>3.</a:t>
            </a:r>
            <a:r>
              <a:rPr lang="zh-CN" altLang="en-US" sz="3600" b="1" dirty="0" smtClean="0">
                <a:latin typeface="+mn-ea"/>
              </a:rPr>
              <a:t>抑制胃液分泌的因素</a:t>
            </a:r>
            <a:endParaRPr lang="en-US" altLang="zh-CN" sz="3600" b="1" dirty="0" smtClean="0">
              <a:latin typeface="+mn-ea"/>
            </a:endParaRPr>
          </a:p>
          <a:p>
            <a:endParaRPr lang="zh-CN" altLang="en-US" sz="3600" b="1" dirty="0">
              <a:latin typeface="+mn-ea"/>
            </a:endParaRPr>
          </a:p>
        </p:txBody>
      </p:sp>
      <p:sp>
        <p:nvSpPr>
          <p:cNvPr id="6" name="TextBox 5"/>
          <p:cNvSpPr txBox="1"/>
          <p:nvPr/>
        </p:nvSpPr>
        <p:spPr>
          <a:xfrm>
            <a:off x="456885" y="4233956"/>
            <a:ext cx="8328074" cy="1077218"/>
          </a:xfrm>
          <a:prstGeom prst="rect">
            <a:avLst/>
          </a:prstGeom>
          <a:noFill/>
        </p:spPr>
        <p:txBody>
          <a:bodyPr wrap="square" rtlCol="0">
            <a:spAutoFit/>
          </a:bodyPr>
          <a:lstStyle/>
          <a:p>
            <a:r>
              <a:rPr lang="zh-CN" altLang="en-US" sz="3200" b="1" dirty="0" smtClean="0">
                <a:latin typeface="+mn-ea"/>
              </a:rPr>
              <a:t>前列腺素：抑制头期、胃期</a:t>
            </a:r>
            <a:endParaRPr lang="en-US" altLang="zh-CN" sz="3200" b="1" dirty="0" smtClean="0">
              <a:latin typeface="+mn-ea"/>
            </a:endParaRPr>
          </a:p>
          <a:p>
            <a:r>
              <a:rPr lang="zh-CN" altLang="en-US" sz="3200" b="1" dirty="0" smtClean="0">
                <a:latin typeface="+mn-ea"/>
              </a:rPr>
              <a:t>盐酸、脂肪和高张溶液：抑制肠期</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6003"/>
          <p:cNvPicPr>
            <a:picLocks noChangeAspect="1" noChangeArrowheads="1"/>
          </p:cNvPicPr>
          <p:nvPr/>
        </p:nvPicPr>
        <p:blipFill>
          <a:blip r:embed="rId1" cstate="print">
            <a:lum contrast="42000"/>
          </a:blip>
          <a:srcRect l="5661" t="4910" r="9435" b="4245"/>
          <a:stretch>
            <a:fillRect/>
          </a:stretch>
        </p:blipFill>
        <p:spPr bwMode="auto">
          <a:xfrm>
            <a:off x="9525024" y="4312693"/>
            <a:ext cx="2666976" cy="2545307"/>
          </a:xfrm>
          <a:prstGeom prst="rect">
            <a:avLst/>
          </a:prstGeom>
          <a:noFill/>
          <a:ln w="12700">
            <a:solidFill>
              <a:srgbClr val="FF0066"/>
            </a:solidFill>
            <a:miter lim="800000"/>
            <a:headEnd/>
            <a:tailEnd/>
          </a:ln>
        </p:spPr>
      </p:pic>
      <p:sp>
        <p:nvSpPr>
          <p:cNvPr id="9219" name="Rectangle 3"/>
          <p:cNvSpPr>
            <a:spLocks noChangeArrowheads="1"/>
          </p:cNvSpPr>
          <p:nvPr/>
        </p:nvSpPr>
        <p:spPr bwMode="auto">
          <a:xfrm>
            <a:off x="475644" y="1060085"/>
            <a:ext cx="9650995" cy="4770537"/>
          </a:xfrm>
          <a:prstGeom prst="rect">
            <a:avLst/>
          </a:prstGeom>
          <a:noFill/>
          <a:ln w="9525">
            <a:noFill/>
            <a:miter lim="800000"/>
          </a:ln>
        </p:spPr>
        <p:txBody>
          <a:bodyPr wrap="square">
            <a:spAutoFit/>
          </a:bodyPr>
          <a:lstStyle/>
          <a:p>
            <a:pPr>
              <a:lnSpc>
                <a:spcPct val="95000"/>
              </a:lnSpc>
            </a:pPr>
            <a:r>
              <a:rPr kumimoji="1" lang="en-US" altLang="zh-CN" sz="3200" b="1" dirty="0" smtClean="0">
                <a:latin typeface="+mn-ea"/>
              </a:rPr>
              <a:t>(</a:t>
            </a:r>
            <a:r>
              <a:rPr kumimoji="1" lang="zh-CN" altLang="en-US" sz="3200" b="1" dirty="0" smtClean="0">
                <a:latin typeface="+mn-ea"/>
              </a:rPr>
              <a:t>一</a:t>
            </a:r>
            <a:r>
              <a:rPr kumimoji="1" lang="en-US" altLang="zh-CN" sz="3200" b="1" dirty="0" smtClean="0">
                <a:latin typeface="+mn-ea"/>
              </a:rPr>
              <a:t>)</a:t>
            </a:r>
            <a:r>
              <a:rPr kumimoji="1" lang="zh-CN" altLang="en-US" sz="3200" b="1" dirty="0" smtClean="0">
                <a:latin typeface="+mn-ea"/>
              </a:rPr>
              <a:t>胃</a:t>
            </a:r>
            <a:r>
              <a:rPr kumimoji="1" lang="zh-CN" altLang="en-US" sz="3200" b="1" dirty="0">
                <a:latin typeface="+mn-ea"/>
              </a:rPr>
              <a:t>运动的主要形式</a:t>
            </a:r>
            <a:endParaRPr kumimoji="1" lang="zh-CN" altLang="en-US" sz="3200" b="1" dirty="0">
              <a:latin typeface="+mn-ea"/>
            </a:endParaRPr>
          </a:p>
          <a:p>
            <a:pPr>
              <a:lnSpc>
                <a:spcPct val="95000"/>
              </a:lnSpc>
            </a:pPr>
            <a:r>
              <a:rPr kumimoji="1" lang="zh-CN" altLang="en-US" sz="3200" b="1" dirty="0">
                <a:latin typeface="+mn-ea"/>
              </a:rPr>
              <a:t> </a:t>
            </a:r>
            <a:endParaRPr kumimoji="1" lang="en-US" altLang="zh-CN" sz="3200" b="1" dirty="0" smtClean="0">
              <a:latin typeface="+mn-ea"/>
            </a:endParaRPr>
          </a:p>
          <a:p>
            <a:pPr>
              <a:lnSpc>
                <a:spcPct val="95000"/>
              </a:lnSpc>
            </a:pPr>
            <a:r>
              <a:rPr kumimoji="1" lang="en-US" altLang="zh-CN" sz="3200" b="1" dirty="0" smtClean="0">
                <a:latin typeface="+mn-ea"/>
              </a:rPr>
              <a:t>1.</a:t>
            </a:r>
            <a:r>
              <a:rPr kumimoji="1" lang="zh-CN" altLang="en-US" sz="3200" b="1" dirty="0" smtClean="0">
                <a:solidFill>
                  <a:srgbClr val="FF0000"/>
                </a:solidFill>
                <a:latin typeface="+mn-ea"/>
              </a:rPr>
              <a:t>紧张性收缩</a:t>
            </a:r>
            <a:r>
              <a:rPr kumimoji="1" lang="zh-CN" altLang="en-US" sz="3200" b="1" dirty="0" smtClean="0">
                <a:latin typeface="+mn-ea"/>
              </a:rPr>
              <a:t> 胃壁平滑肌缓慢而持续的收缩。</a:t>
            </a:r>
            <a:endParaRPr kumimoji="1" lang="zh-CN" altLang="en-US" sz="3200" b="1" dirty="0" smtClean="0">
              <a:latin typeface="+mn-ea"/>
            </a:endParaRPr>
          </a:p>
          <a:p>
            <a:pPr algn="just">
              <a:lnSpc>
                <a:spcPct val="95000"/>
              </a:lnSpc>
            </a:pPr>
            <a:r>
              <a:rPr kumimoji="1" lang="zh-CN" altLang="en-US" sz="3200" b="1" dirty="0" smtClean="0">
                <a:solidFill>
                  <a:srgbClr val="000099"/>
                </a:solidFill>
                <a:latin typeface="+mn-ea"/>
              </a:rPr>
              <a:t>作用</a:t>
            </a:r>
            <a:r>
              <a:rPr kumimoji="1" lang="zh-CN" altLang="en-US" sz="3200" b="1" dirty="0" smtClean="0">
                <a:latin typeface="+mn-ea"/>
              </a:rPr>
              <a:t>：保持胃的正常形状和位置，不致出现胃下垂</a:t>
            </a:r>
            <a:endParaRPr kumimoji="1" lang="zh-CN" altLang="en-US" sz="3200" b="1" dirty="0" smtClean="0">
              <a:latin typeface="+mn-ea"/>
            </a:endParaRPr>
          </a:p>
          <a:p>
            <a:pPr>
              <a:lnSpc>
                <a:spcPct val="95000"/>
              </a:lnSpc>
            </a:pPr>
            <a:endParaRPr kumimoji="1" lang="en-US" altLang="zh-CN" sz="3200" b="1" dirty="0" smtClean="0">
              <a:latin typeface="+mn-ea"/>
            </a:endParaRPr>
          </a:p>
          <a:p>
            <a:pPr>
              <a:lnSpc>
                <a:spcPct val="95000"/>
              </a:lnSpc>
            </a:pPr>
            <a:r>
              <a:rPr kumimoji="1" lang="en-US" altLang="zh-CN" sz="3200" b="1" dirty="0" smtClean="0">
                <a:latin typeface="+mn-ea"/>
              </a:rPr>
              <a:t>2.</a:t>
            </a:r>
            <a:r>
              <a:rPr kumimoji="1" lang="zh-CN" altLang="en-US" sz="3200" b="1" dirty="0" smtClean="0">
                <a:solidFill>
                  <a:srgbClr val="FF0000"/>
                </a:solidFill>
                <a:latin typeface="+mn-ea"/>
              </a:rPr>
              <a:t>容受性舒张</a:t>
            </a:r>
            <a:r>
              <a:rPr kumimoji="1" lang="zh-CN" altLang="en-US" sz="3200" b="1" dirty="0" smtClean="0">
                <a:latin typeface="+mn-ea"/>
              </a:rPr>
              <a:t> 进食时反射性引起胃壁平滑肌的舒张。</a:t>
            </a:r>
            <a:r>
              <a:rPr kumimoji="1" lang="zh-CN" altLang="en-US" sz="3200" b="1" dirty="0" smtClean="0">
                <a:solidFill>
                  <a:srgbClr val="000099"/>
                </a:solidFill>
                <a:latin typeface="+mn-ea"/>
              </a:rPr>
              <a:t>作用</a:t>
            </a:r>
            <a:r>
              <a:rPr kumimoji="1" lang="zh-CN" altLang="en-US" sz="3200" b="1" dirty="0" smtClean="0">
                <a:latin typeface="+mn-ea"/>
              </a:rPr>
              <a:t>：增加胃容纳和贮存食物</a:t>
            </a:r>
            <a:endParaRPr kumimoji="1" lang="zh-CN" altLang="en-US" sz="3200" b="1" dirty="0">
              <a:latin typeface="+mn-ea"/>
            </a:endParaRPr>
          </a:p>
          <a:p>
            <a:pPr>
              <a:lnSpc>
                <a:spcPct val="95000"/>
              </a:lnSpc>
            </a:pPr>
            <a:endParaRPr kumimoji="1" lang="en-US" altLang="zh-CN" sz="3200" b="1" dirty="0" smtClean="0">
              <a:latin typeface="+mn-ea"/>
            </a:endParaRPr>
          </a:p>
          <a:p>
            <a:pPr>
              <a:lnSpc>
                <a:spcPct val="95000"/>
              </a:lnSpc>
            </a:pPr>
            <a:r>
              <a:rPr kumimoji="1" lang="en-US" altLang="zh-CN" sz="3200" b="1" dirty="0" smtClean="0">
                <a:latin typeface="+mn-ea"/>
              </a:rPr>
              <a:t>3.</a:t>
            </a:r>
            <a:r>
              <a:rPr kumimoji="1" lang="zh-CN" altLang="en-US" sz="3200" b="1" dirty="0" smtClean="0">
                <a:solidFill>
                  <a:srgbClr val="FF0000"/>
                </a:solidFill>
                <a:latin typeface="+mn-ea"/>
              </a:rPr>
              <a:t> 蠕动</a:t>
            </a:r>
            <a:r>
              <a:rPr kumimoji="1" lang="zh-CN" altLang="en-US" sz="3200" b="1" dirty="0" smtClean="0">
                <a:latin typeface="+mn-ea"/>
              </a:rPr>
              <a:t> 蠕动波起自胃体中部，逐步向幽门部推进。</a:t>
            </a:r>
            <a:r>
              <a:rPr kumimoji="1" lang="zh-CN" altLang="en-US" sz="3200" b="1" dirty="0" smtClean="0">
                <a:solidFill>
                  <a:srgbClr val="000099"/>
                </a:solidFill>
                <a:latin typeface="+mn-ea"/>
              </a:rPr>
              <a:t>作用</a:t>
            </a:r>
            <a:r>
              <a:rPr kumimoji="1" lang="zh-CN" altLang="en-US" sz="3200" b="1" dirty="0" smtClean="0">
                <a:latin typeface="+mn-ea"/>
              </a:rPr>
              <a:t>：使食物与胃液充分混合和研磨。促进排空。 </a:t>
            </a:r>
            <a:endParaRPr kumimoji="1" lang="zh-CN" altLang="en-US" sz="3200" b="1" dirty="0">
              <a:latin typeface="+mn-ea"/>
            </a:endParaRPr>
          </a:p>
        </p:txBody>
      </p:sp>
      <p:sp>
        <p:nvSpPr>
          <p:cNvPr id="4" name="矩形 3"/>
          <p:cNvSpPr/>
          <p:nvPr/>
        </p:nvSpPr>
        <p:spPr>
          <a:xfrm>
            <a:off x="1233341" y="374186"/>
            <a:ext cx="2954655" cy="618631"/>
          </a:xfrm>
          <a:prstGeom prst="rect">
            <a:avLst/>
          </a:prstGeom>
        </p:spPr>
        <p:txBody>
          <a:bodyPr wrap="none">
            <a:spAutoFit/>
          </a:bodyPr>
          <a:lstStyle/>
          <a:p>
            <a:pPr lvl="0" algn="ctr">
              <a:lnSpc>
                <a:spcPct val="95000"/>
              </a:lnSpc>
            </a:pPr>
            <a:r>
              <a:rPr kumimoji="1" lang="zh-CN" altLang="en-US" sz="3600" b="1" dirty="0" smtClean="0">
                <a:solidFill>
                  <a:srgbClr val="000000"/>
                </a:solidFill>
                <a:latin typeface="微软雅黑" panose="020B0503020204020204" charset="-122"/>
              </a:rPr>
              <a:t>二、</a:t>
            </a:r>
            <a:r>
              <a:rPr kumimoji="1" lang="zh-CN" altLang="en-US" sz="3600" b="1" dirty="0" smtClean="0">
                <a:solidFill>
                  <a:srgbClr val="000000"/>
                </a:solidFill>
                <a:latin typeface="微软雅黑" panose="020B0503020204020204" charset="-122"/>
              </a:rPr>
              <a:t>胃的运动</a:t>
            </a:r>
            <a:endParaRPr kumimoji="1" lang="en-US" altLang="zh-CN" sz="3600" b="1" dirty="0" smtClean="0">
              <a:solidFill>
                <a:srgbClr val="0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71461" y="1095185"/>
            <a:ext cx="11620539" cy="5189113"/>
          </a:xfrm>
          <a:prstGeom prst="rect">
            <a:avLst/>
          </a:prstGeom>
          <a:noFill/>
          <a:ln w="9525">
            <a:noFill/>
            <a:miter lim="800000"/>
          </a:ln>
        </p:spPr>
        <p:txBody>
          <a:bodyPr wrap="square">
            <a:spAutoFit/>
          </a:bodyPr>
          <a:lstStyle/>
          <a:p>
            <a:pPr>
              <a:lnSpc>
                <a:spcPct val="95000"/>
              </a:lnSpc>
            </a:pPr>
            <a:r>
              <a:rPr kumimoji="1" lang="en-US" altLang="zh-CN" sz="3200" b="1" dirty="0" smtClean="0">
                <a:latin typeface="+mn-ea"/>
              </a:rPr>
              <a:t>1.</a:t>
            </a:r>
            <a:r>
              <a:rPr kumimoji="1" lang="zh-CN" altLang="en-US" sz="3200" b="1" dirty="0" smtClean="0">
                <a:latin typeface="+mn-ea"/>
              </a:rPr>
              <a:t>胃排空的过程：食</a:t>
            </a:r>
            <a:r>
              <a:rPr kumimoji="1" lang="zh-CN" altLang="en-US" sz="3200" b="1" dirty="0">
                <a:latin typeface="+mn-ea"/>
              </a:rPr>
              <a:t>糜由胃排入十二指肠的过程。</a:t>
            </a:r>
            <a:endParaRPr kumimoji="1" lang="zh-CN" altLang="en-US" sz="3200" b="1" dirty="0">
              <a:latin typeface="+mn-ea"/>
            </a:endParaRPr>
          </a:p>
          <a:p>
            <a:pPr>
              <a:lnSpc>
                <a:spcPct val="110000"/>
              </a:lnSpc>
            </a:pPr>
            <a:r>
              <a:rPr kumimoji="1" lang="zh-CN" altLang="en-US" sz="3200" b="1" dirty="0">
                <a:solidFill>
                  <a:srgbClr val="CC0000"/>
                </a:solidFill>
                <a:latin typeface="+mn-ea"/>
              </a:rPr>
              <a:t>动</a:t>
            </a:r>
            <a:r>
              <a:rPr kumimoji="1" lang="zh-CN" altLang="en-US" sz="3200" b="1" dirty="0" smtClean="0">
                <a:solidFill>
                  <a:srgbClr val="CC0000"/>
                </a:solidFill>
                <a:latin typeface="+mn-ea"/>
              </a:rPr>
              <a:t>力：</a:t>
            </a:r>
            <a:r>
              <a:rPr kumimoji="1" lang="zh-CN" altLang="en-US" sz="3200" b="1" dirty="0" smtClean="0">
                <a:latin typeface="+mn-ea"/>
              </a:rPr>
              <a:t>原 </a:t>
            </a:r>
            <a:r>
              <a:rPr kumimoji="1" lang="zh-CN" altLang="en-US" sz="3200" b="1" dirty="0">
                <a:latin typeface="+mn-ea"/>
              </a:rPr>
              <a:t>动 力</a:t>
            </a:r>
            <a:r>
              <a:rPr kumimoji="1" lang="en-US" altLang="zh-CN" sz="3200" b="1" dirty="0">
                <a:latin typeface="+mn-ea"/>
              </a:rPr>
              <a:t>:</a:t>
            </a:r>
            <a:r>
              <a:rPr kumimoji="1" lang="zh-CN" altLang="en-US" sz="3200" b="1" dirty="0">
                <a:latin typeface="+mn-ea"/>
              </a:rPr>
              <a:t>胃的运动。</a:t>
            </a:r>
            <a:endParaRPr kumimoji="1" lang="zh-CN" altLang="en-US" sz="3200" b="1" dirty="0">
              <a:latin typeface="+mn-ea"/>
            </a:endParaRPr>
          </a:p>
          <a:p>
            <a:pPr>
              <a:lnSpc>
                <a:spcPct val="110000"/>
              </a:lnSpc>
            </a:pPr>
            <a:r>
              <a:rPr kumimoji="1" lang="zh-CN" altLang="en-US" sz="3200" b="1" dirty="0">
                <a:latin typeface="+mn-ea"/>
              </a:rPr>
              <a:t>    </a:t>
            </a:r>
            <a:r>
              <a:rPr kumimoji="1" lang="zh-CN" altLang="en-US" sz="3200" b="1" dirty="0" smtClean="0">
                <a:latin typeface="+mn-ea"/>
              </a:rPr>
              <a:t>      直</a:t>
            </a:r>
            <a:r>
              <a:rPr kumimoji="1" lang="zh-CN" altLang="en-US" sz="3200" b="1" dirty="0">
                <a:latin typeface="+mn-ea"/>
              </a:rPr>
              <a:t>接动力</a:t>
            </a:r>
            <a:r>
              <a:rPr kumimoji="1" lang="en-US" altLang="zh-CN" sz="3200" b="1" dirty="0" smtClean="0">
                <a:latin typeface="+mn-ea"/>
              </a:rPr>
              <a:t>:</a:t>
            </a:r>
            <a:r>
              <a:rPr kumimoji="1" lang="zh-CN" altLang="en-US" sz="3200" b="1" dirty="0" smtClean="0">
                <a:latin typeface="+mn-ea"/>
              </a:rPr>
              <a:t>胃</a:t>
            </a:r>
            <a:r>
              <a:rPr kumimoji="1" lang="zh-CN" altLang="en-US" sz="3200" b="1" dirty="0">
                <a:latin typeface="+mn-ea"/>
              </a:rPr>
              <a:t>与十二指肠的压力差。</a:t>
            </a:r>
            <a:endParaRPr kumimoji="1" lang="zh-CN" altLang="en-US" sz="3200" b="1" dirty="0">
              <a:latin typeface="+mn-ea"/>
            </a:endParaRPr>
          </a:p>
          <a:p>
            <a:pPr>
              <a:lnSpc>
                <a:spcPct val="105000"/>
              </a:lnSpc>
            </a:pPr>
            <a:r>
              <a:rPr kumimoji="1" lang="zh-CN" altLang="en-US" sz="3200" b="1" dirty="0">
                <a:solidFill>
                  <a:srgbClr val="CC0000"/>
                </a:solidFill>
                <a:latin typeface="+mn-ea"/>
              </a:rPr>
              <a:t>速度</a:t>
            </a:r>
            <a:r>
              <a:rPr kumimoji="1" lang="zh-CN" altLang="en-US" sz="3200" b="1" dirty="0">
                <a:latin typeface="+mn-ea"/>
              </a:rPr>
              <a:t> </a:t>
            </a:r>
            <a:r>
              <a:rPr kumimoji="1" lang="zh-CN" altLang="en-US" sz="3200" b="1" dirty="0" smtClean="0">
                <a:latin typeface="+mn-ea"/>
              </a:rPr>
              <a:t>：以</a:t>
            </a:r>
            <a:r>
              <a:rPr kumimoji="1" lang="zh-CN" altLang="en-US" sz="3200" b="1" dirty="0">
                <a:latin typeface="+mn-ea"/>
              </a:rPr>
              <a:t>食物而异（流体、粒小、等渗的快）</a:t>
            </a:r>
            <a:endParaRPr kumimoji="1" lang="zh-CN" altLang="en-US" sz="3200" b="1" dirty="0">
              <a:latin typeface="+mn-ea"/>
            </a:endParaRPr>
          </a:p>
          <a:p>
            <a:pPr>
              <a:lnSpc>
                <a:spcPct val="95000"/>
              </a:lnSpc>
            </a:pPr>
            <a:r>
              <a:rPr kumimoji="1" lang="zh-CN" altLang="en-US" sz="3200" b="1" dirty="0">
                <a:latin typeface="+mn-ea"/>
              </a:rPr>
              <a:t>            水  ＞   糖  ＞  蛋 ＞  脂</a:t>
            </a:r>
            <a:endParaRPr kumimoji="1" lang="zh-CN" altLang="en-US" sz="3200" b="1" dirty="0">
              <a:latin typeface="+mn-ea"/>
            </a:endParaRPr>
          </a:p>
          <a:p>
            <a:pPr>
              <a:lnSpc>
                <a:spcPct val="95000"/>
              </a:lnSpc>
            </a:pPr>
            <a:r>
              <a:rPr kumimoji="1" lang="zh-CN" altLang="en-US" sz="3200" b="1" dirty="0">
                <a:latin typeface="+mn-ea"/>
              </a:rPr>
              <a:t>          </a:t>
            </a:r>
            <a:r>
              <a:rPr kumimoji="1" lang="en-US" altLang="zh-CN" sz="3200" b="1" dirty="0">
                <a:latin typeface="+mn-ea"/>
              </a:rPr>
              <a:t>10min   </a:t>
            </a:r>
            <a:r>
              <a:rPr kumimoji="1" lang="en-US" altLang="zh-CN" sz="3200" b="1" dirty="0" smtClean="0">
                <a:latin typeface="+mn-ea"/>
              </a:rPr>
              <a:t>2h    </a:t>
            </a:r>
            <a:r>
              <a:rPr kumimoji="1" lang="en-US" altLang="zh-CN" sz="3200" b="1" dirty="0">
                <a:latin typeface="+mn-ea"/>
              </a:rPr>
              <a:t>2</a:t>
            </a:r>
            <a:r>
              <a:rPr kumimoji="1" lang="zh-CN" altLang="en-US" sz="3200" b="1" dirty="0">
                <a:latin typeface="+mn-ea"/>
              </a:rPr>
              <a:t>～</a:t>
            </a:r>
            <a:r>
              <a:rPr kumimoji="1" lang="en-US" altLang="zh-CN" sz="3200" b="1" dirty="0">
                <a:latin typeface="+mn-ea"/>
              </a:rPr>
              <a:t>3h  </a:t>
            </a:r>
            <a:r>
              <a:rPr kumimoji="1" lang="en-US" altLang="zh-CN" sz="3200" b="1" dirty="0" smtClean="0">
                <a:latin typeface="+mn-ea"/>
              </a:rPr>
              <a:t>5</a:t>
            </a:r>
            <a:r>
              <a:rPr kumimoji="1" lang="zh-CN" altLang="en-US" sz="3200" b="1" dirty="0">
                <a:latin typeface="+mn-ea"/>
              </a:rPr>
              <a:t>～</a:t>
            </a:r>
            <a:r>
              <a:rPr kumimoji="1" lang="en-US" altLang="zh-CN" sz="3200" b="1" dirty="0">
                <a:latin typeface="+mn-ea"/>
              </a:rPr>
              <a:t>6h </a:t>
            </a:r>
            <a:endParaRPr kumimoji="1" lang="en-US" altLang="zh-CN" sz="3200" b="1" dirty="0">
              <a:latin typeface="+mn-ea"/>
            </a:endParaRPr>
          </a:p>
          <a:p>
            <a:pPr>
              <a:lnSpc>
                <a:spcPct val="95000"/>
              </a:lnSpc>
            </a:pPr>
            <a:r>
              <a:rPr kumimoji="1" lang="zh-CN" altLang="en-US" sz="3200" b="1" dirty="0">
                <a:solidFill>
                  <a:srgbClr val="FF0000"/>
                </a:solidFill>
                <a:latin typeface="+mn-ea"/>
              </a:rPr>
              <a:t>   （一餐混合食物由胃完全排空约需</a:t>
            </a:r>
            <a:r>
              <a:rPr kumimoji="1" lang="en-US" altLang="zh-CN" sz="3200" b="1" dirty="0">
                <a:solidFill>
                  <a:srgbClr val="FF0000"/>
                </a:solidFill>
                <a:latin typeface="+mn-ea"/>
              </a:rPr>
              <a:t>4-6</a:t>
            </a:r>
            <a:r>
              <a:rPr kumimoji="1" lang="zh-CN" altLang="en-US" sz="3200" b="1" dirty="0">
                <a:solidFill>
                  <a:srgbClr val="FF0000"/>
                </a:solidFill>
                <a:latin typeface="+mn-ea"/>
              </a:rPr>
              <a:t>小时）</a:t>
            </a:r>
            <a:endParaRPr kumimoji="1" lang="zh-CN" altLang="en-US" sz="3200" b="1" dirty="0">
              <a:solidFill>
                <a:srgbClr val="FF0000"/>
              </a:solidFill>
              <a:latin typeface="+mn-ea"/>
            </a:endParaRPr>
          </a:p>
          <a:p>
            <a:pPr>
              <a:lnSpc>
                <a:spcPct val="95000"/>
              </a:lnSpc>
              <a:spcBef>
                <a:spcPct val="25000"/>
              </a:spcBef>
            </a:pPr>
            <a:r>
              <a:rPr kumimoji="1" lang="en-US" altLang="zh-CN" sz="3200" b="1" dirty="0" smtClean="0">
                <a:latin typeface="+mn-ea"/>
              </a:rPr>
              <a:t>2.</a:t>
            </a:r>
            <a:r>
              <a:rPr kumimoji="1" lang="zh-CN" altLang="en-US" sz="3200" b="1" dirty="0" smtClean="0">
                <a:latin typeface="+mn-ea"/>
              </a:rPr>
              <a:t>胃</a:t>
            </a:r>
            <a:r>
              <a:rPr kumimoji="1" lang="zh-CN" altLang="en-US" sz="3200" b="1" dirty="0">
                <a:latin typeface="+mn-ea"/>
              </a:rPr>
              <a:t>排空的控制 </a:t>
            </a:r>
            <a:endParaRPr kumimoji="1" lang="zh-CN" altLang="en-US" sz="3200" b="1" dirty="0">
              <a:latin typeface="+mn-ea"/>
            </a:endParaRPr>
          </a:p>
          <a:p>
            <a:pPr>
              <a:lnSpc>
                <a:spcPct val="105000"/>
              </a:lnSpc>
            </a:pPr>
            <a:r>
              <a:rPr kumimoji="1" lang="zh-CN" altLang="en-US" sz="3200" b="1" dirty="0">
                <a:latin typeface="+mn-ea"/>
              </a:rPr>
              <a:t>     ①胃内促进排空的因素</a:t>
            </a:r>
            <a:r>
              <a:rPr kumimoji="1" lang="zh-CN" altLang="en-US" sz="3200" b="1" dirty="0" smtClean="0">
                <a:latin typeface="+mn-ea"/>
              </a:rPr>
              <a:t>：</a:t>
            </a:r>
            <a:r>
              <a:rPr kumimoji="1" lang="zh-CN" altLang="en-US" sz="3200" b="1" dirty="0" smtClean="0">
                <a:solidFill>
                  <a:srgbClr val="FF0000"/>
                </a:solidFill>
                <a:latin typeface="+mn-ea"/>
              </a:rPr>
              <a:t>胃内容物量及其刺激</a:t>
            </a:r>
            <a:endParaRPr kumimoji="1" lang="zh-CN" altLang="en-US" sz="3200" b="1" dirty="0">
              <a:solidFill>
                <a:srgbClr val="FF0000"/>
              </a:solidFill>
              <a:latin typeface="+mn-ea"/>
            </a:endParaRPr>
          </a:p>
          <a:p>
            <a:pPr>
              <a:lnSpc>
                <a:spcPct val="105000"/>
              </a:lnSpc>
            </a:pPr>
            <a:r>
              <a:rPr kumimoji="1" lang="zh-CN" altLang="en-US" sz="3200" b="1" dirty="0">
                <a:latin typeface="+mn-ea"/>
              </a:rPr>
              <a:t>     ②十二指肠内抑制排空的因素</a:t>
            </a:r>
            <a:r>
              <a:rPr kumimoji="1" lang="zh-CN" altLang="en-US" sz="3200" b="1" dirty="0" smtClean="0">
                <a:latin typeface="+mn-ea"/>
              </a:rPr>
              <a:t>：</a:t>
            </a:r>
            <a:r>
              <a:rPr kumimoji="1" lang="zh-CN" altLang="en-US" sz="3200" b="1" dirty="0" smtClean="0">
                <a:solidFill>
                  <a:srgbClr val="FF0000"/>
                </a:solidFill>
                <a:latin typeface="+mn-ea"/>
              </a:rPr>
              <a:t>肠</a:t>
            </a:r>
            <a:r>
              <a:rPr kumimoji="1" lang="en-US" altLang="zh-CN" sz="3200" b="1" dirty="0" smtClean="0">
                <a:solidFill>
                  <a:srgbClr val="FF0000"/>
                </a:solidFill>
                <a:latin typeface="+mn-ea"/>
              </a:rPr>
              <a:t>-</a:t>
            </a:r>
            <a:r>
              <a:rPr kumimoji="1" lang="zh-CN" altLang="en-US" sz="3200" b="1" dirty="0" smtClean="0">
                <a:solidFill>
                  <a:srgbClr val="FF0000"/>
                </a:solidFill>
                <a:latin typeface="+mn-ea"/>
              </a:rPr>
              <a:t>胃反射</a:t>
            </a:r>
            <a:endParaRPr kumimoji="1" lang="zh-CN" altLang="en-US" sz="3200" b="1" dirty="0">
              <a:solidFill>
                <a:srgbClr val="FF0000"/>
              </a:solidFill>
              <a:latin typeface="+mn-ea"/>
            </a:endParaRPr>
          </a:p>
        </p:txBody>
      </p:sp>
      <p:sp>
        <p:nvSpPr>
          <p:cNvPr id="3" name="矩形 2"/>
          <p:cNvSpPr/>
          <p:nvPr/>
        </p:nvSpPr>
        <p:spPr>
          <a:xfrm>
            <a:off x="1009934" y="382136"/>
            <a:ext cx="6073254" cy="618631"/>
          </a:xfrm>
          <a:prstGeom prst="rect">
            <a:avLst/>
          </a:prstGeom>
        </p:spPr>
        <p:txBody>
          <a:bodyPr wrap="square">
            <a:spAutoFit/>
          </a:bodyPr>
          <a:lstStyle/>
          <a:p>
            <a:pPr lvl="0">
              <a:lnSpc>
                <a:spcPct val="95000"/>
              </a:lnSpc>
            </a:pPr>
            <a:r>
              <a:rPr kumimoji="1" lang="zh-CN" altLang="en-US" sz="3600" b="1" dirty="0" smtClean="0">
                <a:solidFill>
                  <a:srgbClr val="000000"/>
                </a:solidFill>
                <a:latin typeface="微软雅黑" panose="020B0503020204020204" charset="-122"/>
              </a:rPr>
              <a:t>（二）胃的排空及其控制</a:t>
            </a:r>
            <a:endParaRPr kumimoji="1" lang="zh-CN" altLang="en-US" sz="3600" b="1" dirty="0">
              <a:solidFill>
                <a:srgbClr val="0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3707" y="1"/>
            <a:ext cx="10346780" cy="1028699"/>
          </a:xfrm>
        </p:spPr>
        <p:txBody>
          <a:bodyPr/>
          <a:lstStyle/>
          <a:p>
            <a:pPr eaLnBrk="1" hangingPunct="1">
              <a:defRPr/>
            </a:pPr>
            <a:r>
              <a:rPr lang="en-US" altLang="zh-CN" b="1" dirty="0" smtClean="0"/>
              <a:t>(</a:t>
            </a:r>
            <a:r>
              <a:rPr lang="zh-CN" altLang="en-US" b="1" dirty="0" smtClean="0"/>
              <a:t>三</a:t>
            </a:r>
            <a:r>
              <a:rPr lang="en-US" altLang="zh-CN" b="1" dirty="0" smtClean="0"/>
              <a:t>)</a:t>
            </a:r>
            <a:r>
              <a:rPr lang="zh-CN" altLang="en-US" b="1" dirty="0" smtClean="0"/>
              <a:t>呕吐</a:t>
            </a:r>
            <a:endParaRPr lang="zh-CN" altLang="en-US" b="1" dirty="0"/>
          </a:p>
        </p:txBody>
      </p:sp>
      <p:sp>
        <p:nvSpPr>
          <p:cNvPr id="3" name="内容占位符 2"/>
          <p:cNvSpPr>
            <a:spLocks noGrp="1"/>
          </p:cNvSpPr>
          <p:nvPr>
            <p:ph idx="1"/>
          </p:nvPr>
        </p:nvSpPr>
        <p:spPr/>
        <p:txBody>
          <a:bodyPr/>
          <a:lstStyle/>
          <a:p>
            <a:pPr eaLnBrk="1" hangingPunct="1">
              <a:defRPr/>
            </a:pPr>
            <a:r>
              <a:rPr lang="zh-CN" altLang="en-US" b="1" dirty="0" smtClean="0">
                <a:latin typeface="+mn-ea"/>
              </a:rPr>
              <a:t>具有保护作用，但剧烈呕吐引起体内水份丢失过多，引起酸碱和电解质紊乱。</a:t>
            </a:r>
            <a:endParaRPr lang="en-US" altLang="zh-CN" b="1" dirty="0" smtClean="0">
              <a:latin typeface="+mn-ea"/>
            </a:endParaRPr>
          </a:p>
          <a:p>
            <a:pPr eaLnBrk="1" hangingPunct="1">
              <a:defRPr/>
            </a:pPr>
            <a:r>
              <a:rPr lang="zh-CN" altLang="en-US" b="1" dirty="0" smtClean="0">
                <a:latin typeface="+mn-ea"/>
              </a:rPr>
              <a:t>感受器主要分布在：胃肠、舌根、咽部、泌尿生殖器官、前庭器官等。</a:t>
            </a:r>
            <a:endParaRPr lang="zh-CN" altLang="en-US" b="1" dirty="0">
              <a:latin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6537" y="1"/>
            <a:ext cx="10223950" cy="1028699"/>
          </a:xfrm>
        </p:spPr>
        <p:txBody>
          <a:bodyPr/>
          <a:lstStyle/>
          <a:p>
            <a:pPr eaLnBrk="1" hangingPunct="1">
              <a:defRPr/>
            </a:pPr>
            <a:r>
              <a:rPr lang="zh-CN" altLang="en-US" dirty="0" smtClean="0"/>
              <a:t>胃溃疡</a:t>
            </a:r>
            <a:endParaRPr lang="zh-CN" altLang="en-US" dirty="0"/>
          </a:p>
        </p:txBody>
      </p:sp>
      <p:sp>
        <p:nvSpPr>
          <p:cNvPr id="3" name="内容占位符 2"/>
          <p:cNvSpPr>
            <a:spLocks noGrp="1"/>
          </p:cNvSpPr>
          <p:nvPr>
            <p:ph idx="1"/>
          </p:nvPr>
        </p:nvSpPr>
        <p:spPr>
          <a:xfrm>
            <a:off x="762000" y="1643063"/>
            <a:ext cx="6580496" cy="4525962"/>
          </a:xfrm>
        </p:spPr>
        <p:txBody>
          <a:bodyPr>
            <a:normAutofit fontScale="92500" lnSpcReduction="20000"/>
          </a:bodyPr>
          <a:lstStyle/>
          <a:p>
            <a:pPr eaLnBrk="1" hangingPunct="1">
              <a:defRPr/>
            </a:pPr>
            <a:r>
              <a:rPr lang="zh-CN" altLang="en-US" b="1" dirty="0" smtClean="0">
                <a:latin typeface="+mn-ea"/>
              </a:rPr>
              <a:t>胃溃疡疼痛多位于剑突下正中或偏左</a:t>
            </a:r>
            <a:endParaRPr lang="en-US" altLang="zh-CN" b="1" dirty="0" smtClean="0">
              <a:latin typeface="+mn-ea"/>
            </a:endParaRPr>
          </a:p>
          <a:p>
            <a:pPr eaLnBrk="1" hangingPunct="1">
              <a:defRPr/>
            </a:pPr>
            <a:endParaRPr lang="en-US" altLang="zh-CN" b="1" dirty="0" smtClean="0">
              <a:latin typeface="+mn-ea"/>
            </a:endParaRPr>
          </a:p>
          <a:p>
            <a:pPr eaLnBrk="1" hangingPunct="1">
              <a:defRPr/>
            </a:pPr>
            <a:r>
              <a:rPr lang="zh-CN" altLang="en-US" b="1" dirty="0" smtClean="0">
                <a:latin typeface="+mn-ea"/>
              </a:rPr>
              <a:t>多在餐后半小时出现，持续</a:t>
            </a:r>
            <a:r>
              <a:rPr lang="en-US" altLang="zh-CN" b="1" dirty="0" smtClean="0">
                <a:latin typeface="+mn-ea"/>
              </a:rPr>
              <a:t>1</a:t>
            </a:r>
            <a:r>
              <a:rPr lang="zh-CN" altLang="en-US" b="1" dirty="0" smtClean="0">
                <a:latin typeface="+mn-ea"/>
              </a:rPr>
              <a:t>～</a:t>
            </a:r>
            <a:r>
              <a:rPr lang="en-US" altLang="zh-CN" b="1" dirty="0" smtClean="0">
                <a:latin typeface="+mn-ea"/>
              </a:rPr>
              <a:t>2</a:t>
            </a:r>
            <a:r>
              <a:rPr lang="zh-CN" altLang="en-US" b="1" dirty="0" smtClean="0">
                <a:latin typeface="+mn-ea"/>
              </a:rPr>
              <a:t>小时，逐渐消失，再次进餐后疼痛重复出现，如此反复循环</a:t>
            </a:r>
            <a:endParaRPr lang="zh-CN" altLang="en-US" b="1" dirty="0">
              <a:latin typeface="+mn-ea"/>
            </a:endParaRPr>
          </a:p>
        </p:txBody>
      </p:sp>
      <p:pic>
        <p:nvPicPr>
          <p:cNvPr id="28676" name="图片 3" descr="u=3621366870,3171611289&amp;fm=23&amp;gp=0.jpg"/>
          <p:cNvPicPr>
            <a:picLocks noChangeAspect="1"/>
          </p:cNvPicPr>
          <p:nvPr/>
        </p:nvPicPr>
        <p:blipFill>
          <a:blip r:embed="rId1" cstate="print"/>
          <a:srcRect/>
          <a:stretch>
            <a:fillRect/>
          </a:stretch>
        </p:blipFill>
        <p:spPr bwMode="auto">
          <a:xfrm>
            <a:off x="7429500" y="968991"/>
            <a:ext cx="4762500" cy="5889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764" y="1"/>
            <a:ext cx="10387723" cy="1028699"/>
          </a:xfrm>
        </p:spPr>
        <p:txBody>
          <a:bodyPr/>
          <a:lstStyle/>
          <a:p>
            <a:pPr eaLnBrk="1" hangingPunct="1">
              <a:defRPr/>
            </a:pPr>
            <a:r>
              <a:rPr lang="zh-CN" altLang="en-US" dirty="0" smtClean="0"/>
              <a:t>十二指肠溃疡</a:t>
            </a:r>
            <a:endParaRPr lang="zh-CN" altLang="en-US" dirty="0"/>
          </a:p>
        </p:txBody>
      </p:sp>
      <p:sp>
        <p:nvSpPr>
          <p:cNvPr id="5" name="内容占位符 4"/>
          <p:cNvSpPr>
            <a:spLocks noGrp="1"/>
          </p:cNvSpPr>
          <p:nvPr>
            <p:ph idx="1"/>
          </p:nvPr>
        </p:nvSpPr>
        <p:spPr>
          <a:xfrm>
            <a:off x="611591" y="1097152"/>
            <a:ext cx="6512540" cy="4525962"/>
          </a:xfrm>
        </p:spPr>
        <p:txBody>
          <a:bodyPr>
            <a:normAutofit fontScale="92500" lnSpcReduction="20000"/>
          </a:bodyPr>
          <a:lstStyle/>
          <a:p>
            <a:pPr eaLnBrk="1" hangingPunct="1">
              <a:defRPr/>
            </a:pPr>
            <a:r>
              <a:rPr lang="zh-CN" altLang="en-US" b="1" dirty="0" smtClean="0">
                <a:latin typeface="+mn-ea"/>
              </a:rPr>
              <a:t>十二指肠溃疡多好发于十二指肠球部，与胃酸过高有关。</a:t>
            </a:r>
            <a:endParaRPr lang="en-US" altLang="zh-CN" b="1" dirty="0" smtClean="0">
              <a:latin typeface="+mn-ea"/>
            </a:endParaRPr>
          </a:p>
          <a:p>
            <a:pPr eaLnBrk="1" hangingPunct="1">
              <a:defRPr/>
            </a:pPr>
            <a:r>
              <a:rPr lang="zh-CN" altLang="en-US" b="1" dirty="0" smtClean="0">
                <a:latin typeface="+mn-ea"/>
              </a:rPr>
              <a:t>疼痛的部位：十二指肠溃疡位于上腹正中或偏右。</a:t>
            </a:r>
            <a:endParaRPr lang="en-US" altLang="zh-CN" b="1" dirty="0" smtClean="0">
              <a:latin typeface="+mn-ea"/>
            </a:endParaRPr>
          </a:p>
          <a:p>
            <a:pPr eaLnBrk="1" hangingPunct="1">
              <a:defRPr/>
            </a:pPr>
            <a:r>
              <a:rPr lang="zh-CN" altLang="en-US" b="1" dirty="0" smtClean="0">
                <a:latin typeface="+mn-ea"/>
              </a:rPr>
              <a:t>十二指肠溃疡疼痛多在餐前空腹时或半夜出现</a:t>
            </a:r>
            <a:endParaRPr lang="zh-CN" altLang="en-US" b="1" dirty="0">
              <a:latin typeface="+mn-ea"/>
            </a:endParaRPr>
          </a:p>
        </p:txBody>
      </p:sp>
      <p:pic>
        <p:nvPicPr>
          <p:cNvPr id="29700" name="图片 5" descr="pics_miyoyi_1229064071.jpg"/>
          <p:cNvPicPr>
            <a:picLocks noChangeAspect="1"/>
          </p:cNvPicPr>
          <p:nvPr/>
        </p:nvPicPr>
        <p:blipFill>
          <a:blip r:embed="rId1" cstate="print"/>
          <a:srcRect/>
          <a:stretch>
            <a:fillRect/>
          </a:stretch>
        </p:blipFill>
        <p:spPr bwMode="auto">
          <a:xfrm>
            <a:off x="7334250" y="1146412"/>
            <a:ext cx="4857749" cy="571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187355" y="274638"/>
            <a:ext cx="10395045" cy="11430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j-lt"/>
                <a:ea typeface="+mj-ea"/>
                <a:cs typeface="+mj-cs"/>
              </a:rPr>
              <a:t>一、消化道平滑肌的生理特性</a:t>
            </a:r>
            <a:endParaRPr kumimoji="0" lang="zh-CN" altLang="en-US" sz="36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内容占位符 2"/>
          <p:cNvSpPr txBox="1"/>
          <p:nvPr/>
        </p:nvSpPr>
        <p:spPr>
          <a:xfrm>
            <a:off x="486770" y="1245360"/>
            <a:ext cx="109728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mn-lt"/>
                <a:ea typeface="+mn-ea"/>
                <a:cs typeface="+mn-cs"/>
              </a:rPr>
              <a:t>（一）除了肌组织具有的共性之外，消化道平滑肌还具有：</a:t>
            </a:r>
            <a:endParaRPr kumimoji="0" lang="en-US" altLang="zh-CN"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3200" b="1" i="0" u="none" strike="noStrike" kern="1200" cap="none" spc="0" normalizeH="0" baseline="0" noProof="0" dirty="0" smtClean="0">
                <a:ln>
                  <a:noFill/>
                </a:ln>
                <a:solidFill>
                  <a:schemeClr val="tx1"/>
                </a:solidFill>
                <a:effectLst/>
                <a:uLnTx/>
                <a:uFillTx/>
                <a:latin typeface="+mn-lt"/>
                <a:ea typeface="+mn-ea"/>
                <a:cs typeface="+mn-cs"/>
              </a:rPr>
              <a:t>兴奋性低，舒缩缓慢</a:t>
            </a:r>
            <a:endParaRPr kumimoji="0" lang="en-US" altLang="zh-CN" sz="32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kumimoji="0" lang="en-US" altLang="zh-CN" sz="3200" b="1"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3200" b="1" i="0" u="none" strike="noStrike" kern="1200" cap="none" spc="0" normalizeH="0" baseline="0" noProof="0" dirty="0" smtClean="0">
                <a:ln>
                  <a:noFill/>
                </a:ln>
                <a:solidFill>
                  <a:schemeClr val="tx1"/>
                </a:solidFill>
                <a:effectLst/>
                <a:uLnTx/>
                <a:uFillTx/>
                <a:latin typeface="+mn-lt"/>
                <a:ea typeface="+mn-ea"/>
                <a:cs typeface="+mn-cs"/>
              </a:rPr>
              <a:t>具有</a:t>
            </a:r>
            <a:r>
              <a:rPr lang="zh-CN" altLang="en-US" sz="3200" b="1" dirty="0" smtClean="0"/>
              <a:t>紧张性</a:t>
            </a:r>
            <a:endParaRPr kumimoji="0" lang="en-US" altLang="zh-CN" sz="32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kumimoji="0" lang="en-US" altLang="zh-CN" sz="3200" b="1" i="0" u="none" strike="noStrike" kern="1200" cap="none" spc="0" normalizeH="0" baseline="0" noProof="0" dirty="0" smtClean="0">
                <a:ln>
                  <a:noFill/>
                </a:ln>
                <a:solidFill>
                  <a:schemeClr val="tx1"/>
                </a:solidFill>
                <a:effectLst/>
                <a:uLnTx/>
                <a:uFillTx/>
                <a:latin typeface="+mn-lt"/>
                <a:ea typeface="+mn-ea"/>
                <a:cs typeface="+mn-cs"/>
              </a:rPr>
              <a:t>3.</a:t>
            </a:r>
            <a:r>
              <a:rPr lang="zh-CN" altLang="en-US" sz="3200" b="1" dirty="0" smtClean="0"/>
              <a:t>富有伸展性</a:t>
            </a:r>
            <a:endParaRPr kumimoji="0" lang="en-US" altLang="zh-CN"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tx1"/>
                </a:solidFill>
                <a:effectLst/>
                <a:uLnTx/>
                <a:uFillTx/>
                <a:latin typeface="+mn-lt"/>
                <a:ea typeface="+mn-ea"/>
                <a:cs typeface="+mn-cs"/>
              </a:rPr>
              <a:t>4.</a:t>
            </a:r>
            <a:r>
              <a:rPr kumimoji="0" lang="zh-CN" altLang="en-US" sz="3200" b="1" i="0" u="none" strike="noStrike" kern="1200" cap="none" spc="0" normalizeH="0" baseline="0" noProof="0" dirty="0" smtClean="0">
                <a:ln>
                  <a:noFill/>
                </a:ln>
                <a:solidFill>
                  <a:schemeClr val="tx1"/>
                </a:solidFill>
                <a:effectLst/>
                <a:uLnTx/>
                <a:uFillTx/>
                <a:latin typeface="+mn-lt"/>
                <a:ea typeface="+mn-ea"/>
                <a:cs typeface="+mn-cs"/>
              </a:rPr>
              <a:t>自动节律性</a:t>
            </a:r>
            <a:endParaRPr kumimoji="0" lang="en-US" altLang="zh-CN"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3200" b="1" dirty="0" smtClean="0"/>
              <a:t>5.</a:t>
            </a:r>
            <a:r>
              <a:rPr kumimoji="0" lang="zh-CN" altLang="en-US" sz="3200" b="1" i="0" u="none" strike="noStrike" kern="1200" cap="none" spc="0" normalizeH="0" baseline="0" noProof="0" dirty="0" smtClean="0">
                <a:ln>
                  <a:noFill/>
                </a:ln>
                <a:solidFill>
                  <a:schemeClr val="tx1"/>
                </a:solidFill>
                <a:effectLst/>
                <a:uLnTx/>
                <a:uFillTx/>
                <a:latin typeface="+mn-lt"/>
                <a:ea typeface="+mn-ea"/>
                <a:cs typeface="+mn-cs"/>
              </a:rPr>
              <a:t>对不同性质的刺</a:t>
            </a:r>
            <a:endParaRPr kumimoji="0" lang="en-US" altLang="zh-CN"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mn-lt"/>
                <a:ea typeface="+mn-ea"/>
                <a:cs typeface="+mn-cs"/>
              </a:rPr>
              <a:t>激敏感性不同</a:t>
            </a:r>
            <a:endParaRPr kumimoji="0" lang="zh-CN" altLang="en-US" sz="3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图片 3" descr="QQ图片20161109101833.png"/>
          <p:cNvPicPr>
            <a:picLocks noChangeAspect="1"/>
          </p:cNvPicPr>
          <p:nvPr/>
        </p:nvPicPr>
        <p:blipFill>
          <a:blip r:embed="rId1" cstate="print"/>
          <a:stretch>
            <a:fillRect/>
          </a:stretch>
        </p:blipFill>
        <p:spPr>
          <a:xfrm>
            <a:off x="5810248" y="2285992"/>
            <a:ext cx="6381752" cy="457200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38759" y="1208055"/>
            <a:ext cx="9405993" cy="5649945"/>
          </a:xfrm>
          <a:prstGeom prst="rect">
            <a:avLst/>
          </a:prstGeom>
          <a:noFill/>
          <a:ln w="9525">
            <a:noFill/>
            <a:miter lim="800000"/>
          </a:ln>
        </p:spPr>
        <p:txBody>
          <a:bodyPr wrap="square">
            <a:spAutoFit/>
          </a:bodyPr>
          <a:lstStyle/>
          <a:p>
            <a:pPr>
              <a:lnSpc>
                <a:spcPct val="85000"/>
              </a:lnSpc>
            </a:pPr>
            <a:r>
              <a:rPr kumimoji="1" lang="en-US" altLang="zh-CN" sz="3200" b="1" dirty="0" smtClean="0">
                <a:latin typeface="+mn-ea"/>
              </a:rPr>
              <a:t>1.</a:t>
            </a:r>
            <a:r>
              <a:rPr kumimoji="1" lang="zh-CN" altLang="en-US" sz="3200" b="1" dirty="0" smtClean="0">
                <a:latin typeface="+mn-ea"/>
              </a:rPr>
              <a:t>胰</a:t>
            </a:r>
            <a:r>
              <a:rPr kumimoji="1" lang="zh-CN" altLang="en-US" sz="3200" b="1" dirty="0">
                <a:latin typeface="+mn-ea"/>
              </a:rPr>
              <a:t>液</a:t>
            </a:r>
            <a:r>
              <a:rPr kumimoji="1" lang="zh-CN" altLang="en-US" sz="3200" b="1" dirty="0" smtClean="0">
                <a:latin typeface="+mn-ea"/>
              </a:rPr>
              <a:t>的性质、成分</a:t>
            </a:r>
            <a:endParaRPr kumimoji="1" lang="zh-CN" altLang="en-US" sz="3200" b="1" dirty="0">
              <a:latin typeface="+mn-ea"/>
            </a:endParaRPr>
          </a:p>
          <a:p>
            <a:pPr algn="just">
              <a:lnSpc>
                <a:spcPct val="105000"/>
              </a:lnSpc>
              <a:buFont typeface="Arial" panose="020B0604020202020204" pitchFamily="34" charset="0"/>
              <a:buChar char="•"/>
            </a:pPr>
            <a:r>
              <a:rPr kumimoji="1" lang="zh-CN" altLang="en-US" sz="3200" b="1" dirty="0" smtClean="0">
                <a:latin typeface="+mn-ea"/>
              </a:rPr>
              <a:t>无</a:t>
            </a:r>
            <a:r>
              <a:rPr kumimoji="1" lang="zh-CN" altLang="en-US" sz="3200" b="1" dirty="0">
                <a:latin typeface="+mn-ea"/>
              </a:rPr>
              <a:t>色、无味，碱性液体，</a:t>
            </a:r>
            <a:r>
              <a:rPr kumimoji="1" lang="en-US" altLang="zh-CN" sz="3200" b="1" dirty="0">
                <a:latin typeface="+mn-ea"/>
              </a:rPr>
              <a:t>pH8.0</a:t>
            </a:r>
            <a:r>
              <a:rPr kumimoji="1" lang="zh-CN" altLang="en-US" sz="3200" b="1" dirty="0">
                <a:latin typeface="+mn-ea"/>
              </a:rPr>
              <a:t>，渗透压≈血浆。</a:t>
            </a:r>
            <a:endParaRPr kumimoji="1" lang="zh-CN" altLang="en-US" sz="3200" b="1" dirty="0">
              <a:latin typeface="+mn-ea"/>
            </a:endParaRPr>
          </a:p>
          <a:p>
            <a:pPr algn="just">
              <a:lnSpc>
                <a:spcPct val="105000"/>
              </a:lnSpc>
              <a:buFont typeface="Arial" panose="020B0604020202020204" pitchFamily="34" charset="0"/>
              <a:buChar char="•"/>
            </a:pPr>
            <a:r>
              <a:rPr kumimoji="1" lang="zh-CN" altLang="en-US" sz="3200" b="1" dirty="0" smtClean="0">
                <a:latin typeface="+mn-ea"/>
              </a:rPr>
              <a:t>呈</a:t>
            </a:r>
            <a:r>
              <a:rPr kumimoji="1" lang="zh-CN" altLang="en-US" sz="3200" b="1" dirty="0">
                <a:latin typeface="+mn-ea"/>
              </a:rPr>
              <a:t>间歇性分泌</a:t>
            </a:r>
            <a:r>
              <a:rPr kumimoji="1" lang="en-US" altLang="zh-CN" sz="3200" b="1" dirty="0">
                <a:latin typeface="+mn-ea"/>
              </a:rPr>
              <a:t>,</a:t>
            </a:r>
            <a:r>
              <a:rPr kumimoji="1" lang="zh-CN" altLang="en-US" sz="3200" b="1" dirty="0">
                <a:latin typeface="+mn-ea"/>
              </a:rPr>
              <a:t>分泌量约为</a:t>
            </a:r>
            <a:r>
              <a:rPr kumimoji="1" lang="en-US" altLang="zh-CN" sz="3200" b="1" dirty="0">
                <a:latin typeface="+mn-ea"/>
              </a:rPr>
              <a:t>1</a:t>
            </a:r>
            <a:r>
              <a:rPr kumimoji="1" lang="zh-CN" altLang="en-US" sz="3200" b="1" dirty="0">
                <a:latin typeface="+mn-ea"/>
              </a:rPr>
              <a:t>～</a:t>
            </a:r>
            <a:r>
              <a:rPr kumimoji="1" lang="en-US" altLang="zh-CN" sz="3200" b="1" dirty="0">
                <a:latin typeface="+mn-ea"/>
              </a:rPr>
              <a:t>2L/</a:t>
            </a:r>
            <a:r>
              <a:rPr kumimoji="1" lang="zh-CN" altLang="en-US" sz="3200" b="1" dirty="0">
                <a:latin typeface="+mn-ea"/>
              </a:rPr>
              <a:t>每日。</a:t>
            </a:r>
            <a:endParaRPr kumimoji="1" lang="zh-CN" altLang="en-US" sz="3200" b="1" dirty="0">
              <a:latin typeface="+mn-ea"/>
            </a:endParaRPr>
          </a:p>
          <a:p>
            <a:pPr algn="just">
              <a:lnSpc>
                <a:spcPct val="105000"/>
              </a:lnSpc>
            </a:pPr>
            <a:r>
              <a:rPr lang="zh-CN" altLang="en-US" sz="3200" b="1" dirty="0" smtClean="0">
                <a:solidFill>
                  <a:srgbClr val="FF0000"/>
                </a:solidFill>
                <a:latin typeface="+mn-ea"/>
              </a:rPr>
              <a:t>胰</a:t>
            </a:r>
            <a:r>
              <a:rPr lang="zh-CN" altLang="en-US" sz="3200" b="1" dirty="0">
                <a:solidFill>
                  <a:srgbClr val="FF0000"/>
                </a:solidFill>
                <a:latin typeface="+mn-ea"/>
              </a:rPr>
              <a:t>液是最全面、消化力最强的一种消化液，缺乏时，影响蛋白质和脂肪的消化和吸收，对糖类影响不</a:t>
            </a:r>
            <a:r>
              <a:rPr lang="zh-CN" altLang="en-US" sz="3200" b="1" dirty="0" smtClean="0">
                <a:solidFill>
                  <a:srgbClr val="FF0000"/>
                </a:solidFill>
                <a:latin typeface="+mn-ea"/>
              </a:rPr>
              <a:t>大</a:t>
            </a:r>
            <a:endParaRPr kumimoji="1" lang="zh-CN" altLang="en-US" sz="3200" b="1" dirty="0">
              <a:solidFill>
                <a:srgbClr val="FF0000"/>
              </a:solidFill>
              <a:latin typeface="+mn-ea"/>
            </a:endParaRPr>
          </a:p>
          <a:p>
            <a:pPr algn="just">
              <a:lnSpc>
                <a:spcPct val="105000"/>
              </a:lnSpc>
            </a:pPr>
            <a:r>
              <a:rPr kumimoji="1" lang="en-US" altLang="zh-CN" sz="3200" b="1" dirty="0" smtClean="0">
                <a:latin typeface="+mn-ea"/>
              </a:rPr>
              <a:t>2.</a:t>
            </a:r>
            <a:r>
              <a:rPr kumimoji="1" lang="zh-CN" altLang="en-US" sz="3200" b="1" dirty="0" smtClean="0">
                <a:latin typeface="+mn-ea"/>
              </a:rPr>
              <a:t>作用</a:t>
            </a:r>
            <a:endParaRPr kumimoji="1" lang="en-US" altLang="zh-CN" sz="3200" b="1" dirty="0" smtClean="0">
              <a:latin typeface="+mn-ea"/>
            </a:endParaRPr>
          </a:p>
          <a:p>
            <a:pPr algn="just">
              <a:lnSpc>
                <a:spcPct val="105000"/>
              </a:lnSpc>
            </a:pPr>
            <a:r>
              <a:rPr kumimoji="1" lang="en-US" altLang="zh-CN" sz="3200" b="1" dirty="0" smtClean="0">
                <a:latin typeface="+mn-ea"/>
              </a:rPr>
              <a:t>1</a:t>
            </a:r>
            <a:r>
              <a:rPr kumimoji="1" lang="en-US" altLang="zh-CN" sz="3200" b="1" dirty="0">
                <a:latin typeface="+mn-ea"/>
              </a:rPr>
              <a:t>.</a:t>
            </a:r>
            <a:r>
              <a:rPr kumimoji="1" lang="zh-CN" altLang="en-US" sz="3200" b="1" dirty="0">
                <a:solidFill>
                  <a:srgbClr val="FF0000"/>
                </a:solidFill>
                <a:latin typeface="+mn-ea"/>
              </a:rPr>
              <a:t>水和碳酸氢盐</a:t>
            </a:r>
            <a:r>
              <a:rPr kumimoji="1" lang="zh-CN" altLang="en-US" sz="3200" b="1" dirty="0">
                <a:latin typeface="+mn-ea"/>
              </a:rPr>
              <a:t> 主要作用为中和胃酸，保护肠粘膜不受胃酸的侵蚀；为小肠内多种消化酶的活动提供最适</a:t>
            </a:r>
            <a:r>
              <a:rPr kumimoji="1" lang="en-US" altLang="zh-CN" sz="3200" b="1" dirty="0">
                <a:latin typeface="+mn-ea"/>
              </a:rPr>
              <a:t>pH</a:t>
            </a:r>
            <a:r>
              <a:rPr kumimoji="1" lang="zh-CN" altLang="en-US" sz="3200" b="1" dirty="0">
                <a:latin typeface="+mn-ea"/>
              </a:rPr>
              <a:t>环境。</a:t>
            </a:r>
            <a:endParaRPr kumimoji="1" lang="zh-CN" altLang="en-US" sz="3200" b="1" dirty="0">
              <a:latin typeface="+mn-ea"/>
            </a:endParaRPr>
          </a:p>
          <a:p>
            <a:pPr algn="just">
              <a:lnSpc>
                <a:spcPct val="105000"/>
              </a:lnSpc>
            </a:pPr>
            <a:r>
              <a:rPr kumimoji="1" lang="en-US" altLang="zh-CN" sz="3200" b="1" dirty="0" smtClean="0">
                <a:latin typeface="+mn-ea"/>
              </a:rPr>
              <a:t>2</a:t>
            </a:r>
            <a:r>
              <a:rPr kumimoji="1" lang="en-US" altLang="zh-CN" sz="3200" b="1" dirty="0">
                <a:latin typeface="+mn-ea"/>
              </a:rPr>
              <a:t>.</a:t>
            </a:r>
            <a:r>
              <a:rPr kumimoji="1" lang="zh-CN" altLang="en-US" sz="3200" b="1" dirty="0">
                <a:solidFill>
                  <a:srgbClr val="FF0000"/>
                </a:solidFill>
                <a:latin typeface="+mn-ea"/>
              </a:rPr>
              <a:t>胰淀粉酶</a:t>
            </a:r>
            <a:r>
              <a:rPr kumimoji="1" lang="zh-CN" altLang="en-US" sz="3200" b="1" dirty="0">
                <a:latin typeface="+mn-ea"/>
              </a:rPr>
              <a:t> 水解淀粉为麦芽糖和葡萄糖，对生熟淀粉都能水解，效率高、速度快。</a:t>
            </a:r>
            <a:endParaRPr kumimoji="1" lang="zh-CN" altLang="en-US" sz="3200" b="1" dirty="0">
              <a:latin typeface="+mn-ea"/>
            </a:endParaRPr>
          </a:p>
        </p:txBody>
      </p:sp>
      <p:sp>
        <p:nvSpPr>
          <p:cNvPr id="3" name="矩形 2"/>
          <p:cNvSpPr/>
          <p:nvPr/>
        </p:nvSpPr>
        <p:spPr>
          <a:xfrm>
            <a:off x="1228298" y="424587"/>
            <a:ext cx="4561931" cy="561975"/>
          </a:xfrm>
          <a:prstGeom prst="rect">
            <a:avLst/>
          </a:prstGeom>
        </p:spPr>
        <p:txBody>
          <a:bodyPr wrap="square">
            <a:spAutoFit/>
          </a:bodyPr>
          <a:lstStyle/>
          <a:p>
            <a:pPr lvl="0">
              <a:lnSpc>
                <a:spcPct val="85000"/>
              </a:lnSpc>
            </a:pPr>
            <a:r>
              <a:rPr kumimoji="1" lang="zh-CN" altLang="en-US" sz="3600" b="1" dirty="0" smtClean="0">
                <a:solidFill>
                  <a:srgbClr val="000000"/>
                </a:solidFill>
                <a:latin typeface="+mn-ea"/>
              </a:rPr>
              <a:t>第四节  小肠内消化</a:t>
            </a:r>
            <a:endParaRPr kumimoji="1" lang="zh-CN" altLang="en-US" sz="3600" b="1" dirty="0">
              <a:solidFill>
                <a:srgbClr val="000000"/>
              </a:solidFill>
              <a:latin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Line 3"/>
          <p:cNvSpPr>
            <a:spLocks noChangeShapeType="1"/>
          </p:cNvSpPr>
          <p:nvPr/>
        </p:nvSpPr>
        <p:spPr bwMode="auto">
          <a:xfrm>
            <a:off x="844028" y="6508593"/>
            <a:ext cx="6502400" cy="0"/>
          </a:xfrm>
          <a:prstGeom prst="line">
            <a:avLst/>
          </a:prstGeom>
          <a:noFill/>
          <a:ln w="9525">
            <a:solidFill>
              <a:schemeClr val="tx1"/>
            </a:solidFill>
            <a:round/>
          </a:ln>
        </p:spPr>
        <p:txBody>
          <a:bodyPr/>
          <a:lstStyle/>
          <a:p>
            <a:endParaRPr lang="zh-CN" altLang="en-US" sz="2800" b="1">
              <a:latin typeface="+mn-ea"/>
            </a:endParaRPr>
          </a:p>
        </p:txBody>
      </p:sp>
      <p:sp>
        <p:nvSpPr>
          <p:cNvPr id="34820" name="Rectangle 4"/>
          <p:cNvSpPr>
            <a:spLocks noChangeArrowheads="1"/>
          </p:cNvSpPr>
          <p:nvPr/>
        </p:nvSpPr>
        <p:spPr bwMode="auto">
          <a:xfrm>
            <a:off x="633863" y="1215552"/>
            <a:ext cx="11176000" cy="1963614"/>
          </a:xfrm>
          <a:prstGeom prst="rect">
            <a:avLst/>
          </a:prstGeom>
          <a:noFill/>
          <a:ln w="9525">
            <a:noFill/>
            <a:miter lim="800000"/>
          </a:ln>
        </p:spPr>
        <p:txBody>
          <a:bodyPr>
            <a:spAutoFit/>
          </a:bodyPr>
          <a:lstStyle/>
          <a:p>
            <a:pPr algn="just">
              <a:lnSpc>
                <a:spcPct val="110000"/>
              </a:lnSpc>
              <a:spcBef>
                <a:spcPct val="50000"/>
              </a:spcBef>
            </a:pPr>
            <a:r>
              <a:rPr kumimoji="1" lang="en-US" altLang="zh-CN" sz="3200" b="1" dirty="0" smtClean="0">
                <a:latin typeface="+mn-ea"/>
              </a:rPr>
              <a:t>3</a:t>
            </a:r>
            <a:r>
              <a:rPr kumimoji="1" lang="en-US" altLang="zh-CN" sz="3200" b="1" dirty="0">
                <a:latin typeface="+mn-ea"/>
              </a:rPr>
              <a:t>.</a:t>
            </a:r>
            <a:r>
              <a:rPr kumimoji="1" lang="en-US" altLang="zh-CN" sz="3200" b="1" dirty="0">
                <a:solidFill>
                  <a:srgbClr val="FF0000"/>
                </a:solidFill>
                <a:latin typeface="+mn-ea"/>
              </a:rPr>
              <a:t> </a:t>
            </a:r>
            <a:r>
              <a:rPr kumimoji="1" lang="zh-CN" altLang="en-US" sz="3200" b="1" dirty="0">
                <a:solidFill>
                  <a:srgbClr val="FF0000"/>
                </a:solidFill>
                <a:latin typeface="+mn-ea"/>
              </a:rPr>
              <a:t>胰脂肪酶</a:t>
            </a:r>
            <a:r>
              <a:rPr kumimoji="1" lang="en-US" altLang="zh-CN" sz="3200" b="1" dirty="0">
                <a:solidFill>
                  <a:srgbClr val="FF0000"/>
                </a:solidFill>
                <a:latin typeface="+mn-ea"/>
              </a:rPr>
              <a:t>:</a:t>
            </a:r>
            <a:r>
              <a:rPr kumimoji="1" lang="zh-CN" altLang="en-US" sz="3200" b="1" dirty="0">
                <a:latin typeface="+mn-ea"/>
              </a:rPr>
              <a:t>消化脂肪的主要消化酶（需辅脂酶</a:t>
            </a:r>
            <a:r>
              <a:rPr kumimoji="1" lang="zh-CN" altLang="en-US" sz="3200" b="1" dirty="0" smtClean="0">
                <a:latin typeface="+mn-ea"/>
              </a:rPr>
              <a:t>）</a:t>
            </a:r>
            <a:endParaRPr kumimoji="1" lang="en-US" altLang="zh-CN" sz="3200" b="1" dirty="0" smtClean="0">
              <a:latin typeface="+mn-ea"/>
            </a:endParaRPr>
          </a:p>
          <a:p>
            <a:pPr algn="just">
              <a:lnSpc>
                <a:spcPct val="110000"/>
              </a:lnSpc>
              <a:spcBef>
                <a:spcPct val="50000"/>
              </a:spcBef>
            </a:pPr>
            <a:r>
              <a:rPr kumimoji="1" lang="en-US" altLang="zh-CN" sz="3200" b="1" dirty="0" smtClean="0">
                <a:latin typeface="+mn-ea"/>
              </a:rPr>
              <a:t>4.</a:t>
            </a:r>
            <a:r>
              <a:rPr kumimoji="1" lang="en-US" altLang="zh-CN" sz="3200" b="1" dirty="0" smtClean="0">
                <a:solidFill>
                  <a:srgbClr val="FF0000"/>
                </a:solidFill>
                <a:latin typeface="+mn-ea"/>
              </a:rPr>
              <a:t> </a:t>
            </a:r>
            <a:r>
              <a:rPr kumimoji="1" lang="zh-CN" altLang="en-US" sz="3200" b="1" dirty="0" smtClean="0">
                <a:solidFill>
                  <a:srgbClr val="FF0000"/>
                </a:solidFill>
                <a:latin typeface="+mn-ea"/>
              </a:rPr>
              <a:t>胰蛋白酶和糜蛋白酶：</a:t>
            </a:r>
            <a:r>
              <a:rPr kumimoji="1" lang="zh-CN" altLang="en-US" sz="3200" b="1" dirty="0" smtClean="0">
                <a:latin typeface="+mn-ea"/>
              </a:rPr>
              <a:t>腺细胞分泌，刚分泌出来是无活性的酶原</a:t>
            </a:r>
            <a:endParaRPr kumimoji="1" lang="zh-CN" altLang="en-US" sz="3200" b="1" dirty="0">
              <a:solidFill>
                <a:schemeClr val="tx2"/>
              </a:solidFill>
              <a:latin typeface="+mn-ea"/>
            </a:endParaRPr>
          </a:p>
        </p:txBody>
      </p:sp>
      <p:sp>
        <p:nvSpPr>
          <p:cNvPr id="34821" name="Rectangle 5"/>
          <p:cNvSpPr>
            <a:spLocks noChangeArrowheads="1"/>
          </p:cNvSpPr>
          <p:nvPr/>
        </p:nvSpPr>
        <p:spPr bwMode="auto">
          <a:xfrm>
            <a:off x="2471070" y="3732388"/>
            <a:ext cx="3588536" cy="830997"/>
          </a:xfrm>
          <a:prstGeom prst="rect">
            <a:avLst/>
          </a:prstGeom>
          <a:noFill/>
          <a:ln w="9525">
            <a:noFill/>
            <a:miter lim="800000"/>
          </a:ln>
        </p:spPr>
        <p:txBody>
          <a:bodyPr wrap="square">
            <a:spAutoFit/>
          </a:bodyPr>
          <a:lstStyle/>
          <a:p>
            <a:pPr algn="ctr"/>
            <a:r>
              <a:rPr kumimoji="1" lang="zh-CN" altLang="en-US" sz="2400" b="1" dirty="0">
                <a:latin typeface="+mn-ea"/>
              </a:rPr>
              <a:t>肠致活酶、胃酸、</a:t>
            </a:r>
            <a:endParaRPr kumimoji="1" lang="zh-CN" altLang="en-US" sz="2400" b="1" dirty="0">
              <a:latin typeface="+mn-ea"/>
            </a:endParaRPr>
          </a:p>
          <a:p>
            <a:pPr algn="ctr"/>
            <a:r>
              <a:rPr kumimoji="1" lang="zh-CN" altLang="en-US" sz="2400" b="1" dirty="0">
                <a:latin typeface="+mn-ea"/>
              </a:rPr>
              <a:t>组织液、胰蛋白酶</a:t>
            </a:r>
            <a:endParaRPr kumimoji="1" lang="zh-CN" altLang="en-US" sz="2400" b="1" dirty="0">
              <a:latin typeface="+mn-ea"/>
            </a:endParaRPr>
          </a:p>
        </p:txBody>
      </p:sp>
      <p:sp>
        <p:nvSpPr>
          <p:cNvPr id="34822" name="Rectangle 6"/>
          <p:cNvSpPr>
            <a:spLocks noChangeArrowheads="1"/>
          </p:cNvSpPr>
          <p:nvPr/>
        </p:nvSpPr>
        <p:spPr bwMode="auto">
          <a:xfrm>
            <a:off x="7073583" y="3849530"/>
            <a:ext cx="1620957" cy="523220"/>
          </a:xfrm>
          <a:prstGeom prst="rect">
            <a:avLst/>
          </a:prstGeom>
          <a:noFill/>
          <a:ln w="9525">
            <a:noFill/>
            <a:miter lim="800000"/>
          </a:ln>
        </p:spPr>
        <p:txBody>
          <a:bodyPr wrap="none">
            <a:spAutoFit/>
          </a:bodyPr>
          <a:lstStyle/>
          <a:p>
            <a:pPr algn="ctr"/>
            <a:r>
              <a:rPr kumimoji="1" lang="zh-CN" altLang="en-US" sz="2800" b="1">
                <a:latin typeface="+mn-ea"/>
              </a:rPr>
              <a:t>胰蛋白酶</a:t>
            </a:r>
            <a:endParaRPr kumimoji="1" lang="zh-CN" altLang="en-US" sz="2800" b="1">
              <a:latin typeface="+mn-ea"/>
            </a:endParaRPr>
          </a:p>
        </p:txBody>
      </p:sp>
      <p:sp>
        <p:nvSpPr>
          <p:cNvPr id="34823" name="Line 7"/>
          <p:cNvSpPr>
            <a:spLocks noChangeShapeType="1"/>
          </p:cNvSpPr>
          <p:nvPr/>
        </p:nvSpPr>
        <p:spPr bwMode="auto">
          <a:xfrm>
            <a:off x="2507728" y="3849530"/>
            <a:ext cx="0" cy="609600"/>
          </a:xfrm>
          <a:prstGeom prst="line">
            <a:avLst/>
          </a:prstGeom>
          <a:noFill/>
          <a:ln w="57150">
            <a:solidFill>
              <a:schemeClr val="tx1"/>
            </a:solidFill>
            <a:round/>
            <a:tailEnd type="triangle" w="med" len="med"/>
          </a:ln>
        </p:spPr>
        <p:txBody>
          <a:bodyPr/>
          <a:lstStyle/>
          <a:p>
            <a:endParaRPr lang="zh-CN" altLang="en-US" sz="2800" b="1">
              <a:latin typeface="+mn-ea"/>
            </a:endParaRPr>
          </a:p>
        </p:txBody>
      </p:sp>
      <p:sp>
        <p:nvSpPr>
          <p:cNvPr id="34824" name="Line 8"/>
          <p:cNvSpPr>
            <a:spLocks noChangeShapeType="1"/>
          </p:cNvSpPr>
          <p:nvPr/>
        </p:nvSpPr>
        <p:spPr bwMode="auto">
          <a:xfrm>
            <a:off x="7079728" y="3849530"/>
            <a:ext cx="0" cy="609600"/>
          </a:xfrm>
          <a:prstGeom prst="line">
            <a:avLst/>
          </a:prstGeom>
          <a:noFill/>
          <a:ln w="57150">
            <a:solidFill>
              <a:schemeClr val="tx1"/>
            </a:solidFill>
            <a:round/>
            <a:tailEnd type="triangle" w="med" len="med"/>
          </a:ln>
        </p:spPr>
        <p:txBody>
          <a:bodyPr/>
          <a:lstStyle/>
          <a:p>
            <a:endParaRPr lang="zh-CN" altLang="en-US" sz="2800" b="1">
              <a:latin typeface="+mn-ea"/>
            </a:endParaRPr>
          </a:p>
        </p:txBody>
      </p:sp>
      <p:sp>
        <p:nvSpPr>
          <p:cNvPr id="34825" name="Line 9"/>
          <p:cNvSpPr>
            <a:spLocks noChangeShapeType="1"/>
          </p:cNvSpPr>
          <p:nvPr/>
        </p:nvSpPr>
        <p:spPr bwMode="auto">
          <a:xfrm>
            <a:off x="2507728" y="4916330"/>
            <a:ext cx="0" cy="457200"/>
          </a:xfrm>
          <a:prstGeom prst="line">
            <a:avLst/>
          </a:prstGeom>
          <a:noFill/>
          <a:ln w="57150">
            <a:solidFill>
              <a:srgbClr val="000099"/>
            </a:solidFill>
            <a:round/>
            <a:tailEnd type="triangle" w="med" len="med"/>
          </a:ln>
        </p:spPr>
        <p:txBody>
          <a:bodyPr/>
          <a:lstStyle/>
          <a:p>
            <a:endParaRPr lang="zh-CN" altLang="en-US" sz="2800" b="1">
              <a:latin typeface="+mn-ea"/>
            </a:endParaRPr>
          </a:p>
        </p:txBody>
      </p:sp>
      <p:sp>
        <p:nvSpPr>
          <p:cNvPr id="34826" name="Rectangle 10"/>
          <p:cNvSpPr>
            <a:spLocks noChangeArrowheads="1"/>
          </p:cNvSpPr>
          <p:nvPr/>
        </p:nvSpPr>
        <p:spPr bwMode="auto">
          <a:xfrm>
            <a:off x="7486128" y="6287931"/>
            <a:ext cx="2367556" cy="442913"/>
          </a:xfrm>
          <a:prstGeom prst="rect">
            <a:avLst/>
          </a:prstGeom>
          <a:solidFill>
            <a:srgbClr val="FFFEBC"/>
          </a:solidFill>
          <a:ln w="9525">
            <a:solidFill>
              <a:srgbClr val="009900"/>
            </a:solidFill>
            <a:miter lim="800000"/>
          </a:ln>
        </p:spPr>
        <p:txBody>
          <a:bodyPr wrap="square">
            <a:spAutoFit/>
          </a:bodyPr>
          <a:lstStyle/>
          <a:p>
            <a:pPr>
              <a:lnSpc>
                <a:spcPct val="80000"/>
              </a:lnSpc>
              <a:spcBef>
                <a:spcPct val="50000"/>
              </a:spcBef>
            </a:pPr>
            <a:r>
              <a:rPr kumimoji="1" lang="zh-CN" altLang="en-US" sz="2800" b="1">
                <a:latin typeface="+mn-ea"/>
              </a:rPr>
              <a:t>多肽和氨基酸</a:t>
            </a:r>
            <a:endParaRPr kumimoji="1" lang="zh-CN" altLang="en-US" sz="2800" b="1">
              <a:latin typeface="+mn-ea"/>
            </a:endParaRPr>
          </a:p>
        </p:txBody>
      </p:sp>
      <p:sp>
        <p:nvSpPr>
          <p:cNvPr id="34827" name="Rectangle 11"/>
          <p:cNvSpPr>
            <a:spLocks noChangeArrowheads="1"/>
          </p:cNvSpPr>
          <p:nvPr/>
        </p:nvSpPr>
        <p:spPr bwMode="auto">
          <a:xfrm>
            <a:off x="1390128" y="3389156"/>
            <a:ext cx="1988045" cy="437043"/>
          </a:xfrm>
          <a:prstGeom prst="rect">
            <a:avLst/>
          </a:prstGeom>
          <a:solidFill>
            <a:srgbClr val="FFFEBC"/>
          </a:solidFill>
          <a:ln w="9525">
            <a:solidFill>
              <a:srgbClr val="009900"/>
            </a:solidFill>
            <a:miter lim="800000"/>
          </a:ln>
        </p:spPr>
        <p:txBody>
          <a:bodyPr wrap="none">
            <a:spAutoFit/>
          </a:bodyPr>
          <a:lstStyle/>
          <a:p>
            <a:pPr>
              <a:lnSpc>
                <a:spcPct val="80000"/>
              </a:lnSpc>
            </a:pPr>
            <a:r>
              <a:rPr kumimoji="1" lang="zh-CN" altLang="en-US" sz="2800" b="1">
                <a:latin typeface="+mn-ea"/>
              </a:rPr>
              <a:t>胰蛋白酶原</a:t>
            </a:r>
            <a:endParaRPr kumimoji="1" lang="zh-CN" altLang="en-US" sz="2800" b="1">
              <a:latin typeface="+mn-ea"/>
            </a:endParaRPr>
          </a:p>
        </p:txBody>
      </p:sp>
      <p:sp>
        <p:nvSpPr>
          <p:cNvPr id="34828" name="Rectangle 12"/>
          <p:cNvSpPr>
            <a:spLocks noChangeArrowheads="1"/>
          </p:cNvSpPr>
          <p:nvPr/>
        </p:nvSpPr>
        <p:spPr bwMode="auto">
          <a:xfrm>
            <a:off x="5758928" y="3389156"/>
            <a:ext cx="1988045" cy="437043"/>
          </a:xfrm>
          <a:prstGeom prst="rect">
            <a:avLst/>
          </a:prstGeom>
          <a:solidFill>
            <a:srgbClr val="FFFEBC"/>
          </a:solidFill>
          <a:ln w="9525">
            <a:solidFill>
              <a:srgbClr val="009900"/>
            </a:solidFill>
            <a:miter lim="800000"/>
          </a:ln>
        </p:spPr>
        <p:txBody>
          <a:bodyPr wrap="none">
            <a:spAutoFit/>
          </a:bodyPr>
          <a:lstStyle/>
          <a:p>
            <a:pPr>
              <a:lnSpc>
                <a:spcPct val="80000"/>
              </a:lnSpc>
            </a:pPr>
            <a:r>
              <a:rPr kumimoji="1" lang="zh-CN" altLang="en-US" sz="2800" b="1">
                <a:latin typeface="+mn-ea"/>
              </a:rPr>
              <a:t>糜蛋白酶原</a:t>
            </a:r>
            <a:endParaRPr kumimoji="1" lang="zh-CN" altLang="en-US" sz="2800" b="1">
              <a:latin typeface="+mn-ea"/>
            </a:endParaRPr>
          </a:p>
        </p:txBody>
      </p:sp>
      <p:sp>
        <p:nvSpPr>
          <p:cNvPr id="34829" name="Rectangle 13"/>
          <p:cNvSpPr>
            <a:spLocks noChangeArrowheads="1"/>
          </p:cNvSpPr>
          <p:nvPr/>
        </p:nvSpPr>
        <p:spPr bwMode="auto">
          <a:xfrm>
            <a:off x="1593329" y="4455956"/>
            <a:ext cx="1627369" cy="437043"/>
          </a:xfrm>
          <a:prstGeom prst="rect">
            <a:avLst/>
          </a:prstGeom>
          <a:solidFill>
            <a:srgbClr val="FFFEBC"/>
          </a:solidFill>
          <a:ln w="9525">
            <a:solidFill>
              <a:srgbClr val="009900"/>
            </a:solidFill>
            <a:miter lim="800000"/>
          </a:ln>
        </p:spPr>
        <p:txBody>
          <a:bodyPr wrap="none">
            <a:spAutoFit/>
          </a:bodyPr>
          <a:lstStyle/>
          <a:p>
            <a:pPr>
              <a:lnSpc>
                <a:spcPct val="80000"/>
              </a:lnSpc>
            </a:pPr>
            <a:r>
              <a:rPr kumimoji="1" lang="zh-CN" altLang="en-US" sz="2800" b="1">
                <a:latin typeface="+mn-ea"/>
              </a:rPr>
              <a:t>胰蛋白酶</a:t>
            </a:r>
            <a:endParaRPr kumimoji="1" lang="zh-CN" altLang="en-US" sz="2800" b="1">
              <a:latin typeface="+mn-ea"/>
            </a:endParaRPr>
          </a:p>
        </p:txBody>
      </p:sp>
      <p:sp>
        <p:nvSpPr>
          <p:cNvPr id="34830" name="Rectangle 14"/>
          <p:cNvSpPr>
            <a:spLocks noChangeArrowheads="1"/>
          </p:cNvSpPr>
          <p:nvPr/>
        </p:nvSpPr>
        <p:spPr bwMode="auto">
          <a:xfrm>
            <a:off x="6165329" y="4455956"/>
            <a:ext cx="1627369" cy="437043"/>
          </a:xfrm>
          <a:prstGeom prst="rect">
            <a:avLst/>
          </a:prstGeom>
          <a:solidFill>
            <a:srgbClr val="FFFEBC"/>
          </a:solidFill>
          <a:ln w="9525">
            <a:solidFill>
              <a:srgbClr val="009900"/>
            </a:solidFill>
            <a:miter lim="800000"/>
          </a:ln>
        </p:spPr>
        <p:txBody>
          <a:bodyPr wrap="none">
            <a:spAutoFit/>
          </a:bodyPr>
          <a:lstStyle/>
          <a:p>
            <a:pPr>
              <a:lnSpc>
                <a:spcPct val="80000"/>
              </a:lnSpc>
            </a:pPr>
            <a:r>
              <a:rPr kumimoji="1" lang="zh-CN" altLang="en-US" sz="2800" b="1">
                <a:latin typeface="+mn-ea"/>
              </a:rPr>
              <a:t>糜蛋白酶</a:t>
            </a:r>
            <a:endParaRPr kumimoji="1" lang="zh-CN" altLang="en-US" sz="2800" b="1">
              <a:latin typeface="+mn-ea"/>
            </a:endParaRPr>
          </a:p>
        </p:txBody>
      </p:sp>
      <p:sp>
        <p:nvSpPr>
          <p:cNvPr id="34831" name="Rectangle 15"/>
          <p:cNvSpPr>
            <a:spLocks noChangeArrowheads="1"/>
          </p:cNvSpPr>
          <p:nvPr/>
        </p:nvSpPr>
        <p:spPr bwMode="auto">
          <a:xfrm>
            <a:off x="7994129" y="5144931"/>
            <a:ext cx="1620957" cy="437043"/>
          </a:xfrm>
          <a:prstGeom prst="rect">
            <a:avLst/>
          </a:prstGeom>
          <a:solidFill>
            <a:srgbClr val="FFFEBC"/>
          </a:solidFill>
          <a:ln w="9525">
            <a:solidFill>
              <a:srgbClr val="009900"/>
            </a:solidFill>
            <a:miter lim="800000"/>
          </a:ln>
        </p:spPr>
        <p:txBody>
          <a:bodyPr wrap="none">
            <a:spAutoFit/>
          </a:bodyPr>
          <a:lstStyle/>
          <a:p>
            <a:pPr>
              <a:lnSpc>
                <a:spcPct val="80000"/>
              </a:lnSpc>
            </a:pPr>
            <a:r>
              <a:rPr kumimoji="1" lang="zh-CN" altLang="en-US" sz="2800" b="1">
                <a:latin typeface="+mn-ea"/>
              </a:rPr>
              <a:t>月示、胨</a:t>
            </a:r>
            <a:endParaRPr kumimoji="1" lang="zh-CN" altLang="en-US" sz="2800" b="1">
              <a:latin typeface="+mn-ea"/>
            </a:endParaRPr>
          </a:p>
        </p:txBody>
      </p:sp>
      <p:sp>
        <p:nvSpPr>
          <p:cNvPr id="34832" name="Rectangle 16"/>
          <p:cNvSpPr>
            <a:spLocks noChangeArrowheads="1"/>
          </p:cNvSpPr>
          <p:nvPr/>
        </p:nvSpPr>
        <p:spPr bwMode="auto">
          <a:xfrm>
            <a:off x="170929" y="5221131"/>
            <a:ext cx="1266693" cy="437043"/>
          </a:xfrm>
          <a:prstGeom prst="rect">
            <a:avLst/>
          </a:prstGeom>
          <a:solidFill>
            <a:srgbClr val="FFFEBC"/>
          </a:solidFill>
          <a:ln w="9525">
            <a:solidFill>
              <a:srgbClr val="009900"/>
            </a:solidFill>
            <a:miter lim="800000"/>
          </a:ln>
        </p:spPr>
        <p:txBody>
          <a:bodyPr wrap="none">
            <a:spAutoFit/>
          </a:bodyPr>
          <a:lstStyle/>
          <a:p>
            <a:pPr>
              <a:lnSpc>
                <a:spcPct val="80000"/>
              </a:lnSpc>
            </a:pPr>
            <a:r>
              <a:rPr kumimoji="1" lang="zh-CN" altLang="en-US" sz="2800" b="1">
                <a:latin typeface="+mn-ea"/>
              </a:rPr>
              <a:t>蛋白质</a:t>
            </a:r>
            <a:endParaRPr kumimoji="1" lang="zh-CN" altLang="en-US" sz="2800" b="1">
              <a:latin typeface="+mn-ea"/>
            </a:endParaRPr>
          </a:p>
        </p:txBody>
      </p:sp>
      <p:sp>
        <p:nvSpPr>
          <p:cNvPr id="34833" name="Line 17"/>
          <p:cNvSpPr>
            <a:spLocks noChangeShapeType="1"/>
          </p:cNvSpPr>
          <p:nvPr/>
        </p:nvSpPr>
        <p:spPr bwMode="auto">
          <a:xfrm>
            <a:off x="1898128" y="5373530"/>
            <a:ext cx="6096000" cy="0"/>
          </a:xfrm>
          <a:prstGeom prst="line">
            <a:avLst/>
          </a:prstGeom>
          <a:noFill/>
          <a:ln w="9525">
            <a:solidFill>
              <a:schemeClr val="tx1"/>
            </a:solidFill>
            <a:round/>
            <a:tailEnd type="triangle" w="med" len="med"/>
          </a:ln>
        </p:spPr>
        <p:txBody>
          <a:bodyPr/>
          <a:lstStyle/>
          <a:p>
            <a:endParaRPr lang="zh-CN" altLang="en-US" sz="2800" b="1">
              <a:latin typeface="+mn-ea"/>
            </a:endParaRPr>
          </a:p>
        </p:txBody>
      </p:sp>
      <p:sp>
        <p:nvSpPr>
          <p:cNvPr id="34834" name="Line 18"/>
          <p:cNvSpPr>
            <a:spLocks noChangeShapeType="1"/>
          </p:cNvSpPr>
          <p:nvPr/>
        </p:nvSpPr>
        <p:spPr bwMode="auto">
          <a:xfrm>
            <a:off x="7079728" y="4916330"/>
            <a:ext cx="0" cy="457200"/>
          </a:xfrm>
          <a:prstGeom prst="line">
            <a:avLst/>
          </a:prstGeom>
          <a:noFill/>
          <a:ln w="57150">
            <a:solidFill>
              <a:srgbClr val="000099"/>
            </a:solidFill>
            <a:round/>
            <a:tailEnd type="triangle" w="med" len="med"/>
          </a:ln>
        </p:spPr>
        <p:txBody>
          <a:bodyPr/>
          <a:lstStyle/>
          <a:p>
            <a:endParaRPr lang="zh-CN" altLang="en-US" sz="2800" b="1">
              <a:latin typeface="+mn-ea"/>
            </a:endParaRPr>
          </a:p>
        </p:txBody>
      </p:sp>
      <p:sp>
        <p:nvSpPr>
          <p:cNvPr id="34835" name="Line 19"/>
          <p:cNvSpPr>
            <a:spLocks noChangeShapeType="1"/>
          </p:cNvSpPr>
          <p:nvPr/>
        </p:nvSpPr>
        <p:spPr bwMode="auto">
          <a:xfrm>
            <a:off x="8908528" y="5602130"/>
            <a:ext cx="0" cy="685800"/>
          </a:xfrm>
          <a:prstGeom prst="line">
            <a:avLst/>
          </a:prstGeom>
          <a:noFill/>
          <a:ln w="57150">
            <a:solidFill>
              <a:schemeClr val="tx1"/>
            </a:solidFill>
            <a:round/>
            <a:tailEnd type="triangle" w="med" len="med"/>
          </a:ln>
        </p:spPr>
        <p:txBody>
          <a:bodyPr/>
          <a:lstStyle/>
          <a:p>
            <a:endParaRPr lang="zh-CN" altLang="en-US" sz="2800" b="1">
              <a:latin typeface="+mn-ea"/>
            </a:endParaRPr>
          </a:p>
        </p:txBody>
      </p:sp>
      <p:sp>
        <p:nvSpPr>
          <p:cNvPr id="34836" name="Rectangle 20"/>
          <p:cNvSpPr>
            <a:spLocks noChangeArrowheads="1"/>
          </p:cNvSpPr>
          <p:nvPr/>
        </p:nvSpPr>
        <p:spPr bwMode="auto">
          <a:xfrm>
            <a:off x="6978129" y="5678330"/>
            <a:ext cx="3594254" cy="523220"/>
          </a:xfrm>
          <a:prstGeom prst="rect">
            <a:avLst/>
          </a:prstGeom>
          <a:noFill/>
          <a:ln w="9525">
            <a:noFill/>
            <a:miter lim="800000"/>
          </a:ln>
        </p:spPr>
        <p:txBody>
          <a:bodyPr wrap="none">
            <a:spAutoFit/>
          </a:bodyPr>
          <a:lstStyle/>
          <a:p>
            <a:r>
              <a:rPr kumimoji="1" lang="zh-CN" altLang="en-US" sz="2800" b="1" dirty="0">
                <a:latin typeface="+mn-ea"/>
              </a:rPr>
              <a:t>胰蛋白酶  </a:t>
            </a:r>
            <a:r>
              <a:rPr kumimoji="1" lang="zh-CN" altLang="en-US" sz="2800" b="1" dirty="0" smtClean="0">
                <a:latin typeface="+mn-ea"/>
              </a:rPr>
              <a:t>   糜</a:t>
            </a:r>
            <a:r>
              <a:rPr kumimoji="1" lang="zh-CN" altLang="en-US" sz="2800" b="1" dirty="0">
                <a:latin typeface="+mn-ea"/>
              </a:rPr>
              <a:t>蛋白酶</a:t>
            </a:r>
            <a:endParaRPr kumimoji="1" lang="zh-CN" altLang="en-US" sz="2800" b="1" dirty="0">
              <a:latin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zh-CN" altLang="en-US"/>
          </a:p>
        </p:txBody>
      </p:sp>
      <p:sp>
        <p:nvSpPr>
          <p:cNvPr id="3" name="灯片编号占位符 2"/>
          <p:cNvSpPr>
            <a:spLocks noGrp="1"/>
          </p:cNvSpPr>
          <p:nvPr>
            <p:ph type="sldNum" sz="quarter" idx="12"/>
          </p:nvPr>
        </p:nvSpPr>
        <p:spPr/>
        <p:txBody>
          <a:bodyPr/>
          <a:lstStyle/>
          <a:p>
            <a:pPr>
              <a:defRPr/>
            </a:pPr>
            <a:fld id="{14AB4511-C71C-496F-93AA-B4C8EE92081C}" type="slidenum">
              <a:rPr lang="zh-CN" altLang="en-US" smtClean="0"/>
            </a:fld>
            <a:endParaRPr lang="zh-CN" altLang="en-US"/>
          </a:p>
        </p:txBody>
      </p:sp>
      <p:sp>
        <p:nvSpPr>
          <p:cNvPr id="4" name="TextBox 3"/>
          <p:cNvSpPr txBox="1"/>
          <p:nvPr/>
        </p:nvSpPr>
        <p:spPr>
          <a:xfrm>
            <a:off x="1078173" y="382137"/>
            <a:ext cx="4722125" cy="646331"/>
          </a:xfrm>
          <a:prstGeom prst="rect">
            <a:avLst/>
          </a:prstGeom>
          <a:noFill/>
        </p:spPr>
        <p:txBody>
          <a:bodyPr wrap="square" rtlCol="0">
            <a:spAutoFit/>
          </a:bodyPr>
          <a:lstStyle/>
          <a:p>
            <a:r>
              <a:rPr lang="en-US" altLang="zh-CN" sz="3600" b="1" dirty="0" smtClean="0">
                <a:latin typeface="+mn-ea"/>
              </a:rPr>
              <a:t>(</a:t>
            </a:r>
            <a:r>
              <a:rPr lang="zh-CN" altLang="en-US" sz="3600" b="1" dirty="0" smtClean="0">
                <a:latin typeface="+mn-ea"/>
              </a:rPr>
              <a:t>二</a:t>
            </a:r>
            <a:r>
              <a:rPr lang="en-US" altLang="zh-CN" sz="3600" b="1" dirty="0" smtClean="0">
                <a:latin typeface="+mn-ea"/>
              </a:rPr>
              <a:t>)  </a:t>
            </a:r>
            <a:r>
              <a:rPr lang="zh-CN" altLang="en-US" sz="3600" b="1" dirty="0" smtClean="0">
                <a:latin typeface="+mn-ea"/>
              </a:rPr>
              <a:t>胰液分泌的调节</a:t>
            </a:r>
            <a:endParaRPr lang="zh-CN" altLang="en-US" sz="3600" b="1" dirty="0">
              <a:latin typeface="+mn-ea"/>
            </a:endParaRPr>
          </a:p>
        </p:txBody>
      </p:sp>
      <p:sp>
        <p:nvSpPr>
          <p:cNvPr id="5" name="TextBox 4"/>
          <p:cNvSpPr txBox="1"/>
          <p:nvPr/>
        </p:nvSpPr>
        <p:spPr>
          <a:xfrm>
            <a:off x="750626" y="1460310"/>
            <a:ext cx="10672550" cy="3539430"/>
          </a:xfrm>
          <a:prstGeom prst="rect">
            <a:avLst/>
          </a:prstGeom>
          <a:noFill/>
        </p:spPr>
        <p:txBody>
          <a:bodyPr wrap="square" rtlCol="0">
            <a:spAutoFit/>
          </a:bodyPr>
          <a:lstStyle/>
          <a:p>
            <a:r>
              <a:rPr lang="en-US" altLang="zh-CN" sz="3200" b="1" dirty="0" smtClean="0">
                <a:latin typeface="+mn-ea"/>
              </a:rPr>
              <a:t>1.</a:t>
            </a:r>
            <a:r>
              <a:rPr lang="zh-CN" altLang="en-US" sz="3200" b="1" dirty="0" smtClean="0">
                <a:latin typeface="+mn-ea"/>
              </a:rPr>
              <a:t>进食后分泌会大量分泌</a:t>
            </a:r>
            <a:endParaRPr lang="en-US" altLang="zh-CN" sz="3200" b="1" dirty="0" smtClean="0">
              <a:latin typeface="+mn-ea"/>
            </a:endParaRPr>
          </a:p>
          <a:p>
            <a:r>
              <a:rPr lang="en-US" altLang="zh-CN" sz="3200" b="1" dirty="0" smtClean="0">
                <a:latin typeface="+mn-ea"/>
              </a:rPr>
              <a:t>2.</a:t>
            </a:r>
            <a:r>
              <a:rPr lang="zh-CN" altLang="en-US" sz="3200" b="1" dirty="0" smtClean="0">
                <a:latin typeface="+mn-ea"/>
              </a:rPr>
              <a:t>分泌受神经和体液因素双重调节</a:t>
            </a:r>
            <a:endParaRPr lang="en-US" altLang="zh-CN" sz="3200" b="1" dirty="0" smtClean="0">
              <a:latin typeface="+mn-ea"/>
            </a:endParaRPr>
          </a:p>
          <a:p>
            <a:pPr marL="342900" indent="-342900"/>
            <a:r>
              <a:rPr lang="en-US" altLang="zh-CN" sz="3200" b="1" dirty="0" smtClean="0">
                <a:latin typeface="+mn-ea"/>
              </a:rPr>
              <a:t> (1)</a:t>
            </a:r>
            <a:r>
              <a:rPr lang="zh-CN" altLang="en-US" sz="3200" b="1" dirty="0" smtClean="0">
                <a:latin typeface="+mn-ea"/>
              </a:rPr>
              <a:t>神经调节：迷走神经</a:t>
            </a:r>
            <a:r>
              <a:rPr lang="en-US" altLang="zh-CN" sz="3200" b="1" dirty="0" smtClean="0">
                <a:latin typeface="+mn-ea"/>
              </a:rPr>
              <a:t>/</a:t>
            </a:r>
            <a:r>
              <a:rPr lang="zh-CN" altLang="en-US" sz="3200" b="1" dirty="0" smtClean="0">
                <a:latin typeface="+mn-ea"/>
              </a:rPr>
              <a:t>促胃液素（间接作用）</a:t>
            </a:r>
            <a:endParaRPr lang="en-US" altLang="zh-CN" sz="3200" b="1" dirty="0" smtClean="0">
              <a:latin typeface="+mn-ea"/>
            </a:endParaRPr>
          </a:p>
          <a:p>
            <a:pPr marL="342900" indent="-342900"/>
            <a:r>
              <a:rPr lang="en-US" altLang="zh-CN" sz="3200" b="1" dirty="0" smtClean="0">
                <a:latin typeface="+mn-ea"/>
              </a:rPr>
              <a:t>(2)</a:t>
            </a:r>
            <a:r>
              <a:rPr lang="zh-CN" altLang="en-US" sz="3200" b="1" dirty="0" smtClean="0">
                <a:latin typeface="+mn-ea"/>
              </a:rPr>
              <a:t>体液调节</a:t>
            </a:r>
            <a:endParaRPr lang="en-US" altLang="zh-CN" sz="3200" b="1" dirty="0" smtClean="0">
              <a:latin typeface="+mn-ea"/>
            </a:endParaRPr>
          </a:p>
          <a:p>
            <a:pPr marL="514350" indent="-514350">
              <a:buFont typeface="+mj-ea"/>
              <a:buAutoNum type="circleNumDbPlain"/>
            </a:pPr>
            <a:r>
              <a:rPr lang="zh-CN" altLang="en-US" sz="3200" b="1" dirty="0" smtClean="0">
                <a:latin typeface="+mn-ea"/>
              </a:rPr>
              <a:t>促胰液素：盐酸（最强）、蛋白质消化产物、脂肪酸</a:t>
            </a:r>
            <a:endParaRPr lang="en-US" altLang="zh-CN" sz="3200" b="1" dirty="0" smtClean="0">
              <a:latin typeface="+mn-ea"/>
            </a:endParaRPr>
          </a:p>
          <a:p>
            <a:pPr marL="514350" indent="-514350">
              <a:buFont typeface="+mj-ea"/>
              <a:buAutoNum type="circleNumDbPlain"/>
            </a:pPr>
            <a:r>
              <a:rPr lang="zh-CN" altLang="en-US" sz="3200" b="1" dirty="0" smtClean="0">
                <a:latin typeface="+mn-ea"/>
              </a:rPr>
              <a:t>缩胆囊素：蛋白质消化产物、脂肪酸、盐酸等 。</a:t>
            </a:r>
            <a:endParaRPr lang="en-US" altLang="zh-CN" sz="3200" b="1" dirty="0" smtClean="0">
              <a:latin typeface="+mn-ea"/>
            </a:endParaRPr>
          </a:p>
          <a:p>
            <a:pPr marL="514350" indent="-514350"/>
            <a:r>
              <a:rPr lang="zh-CN" altLang="en-US" sz="3200" b="1" dirty="0" smtClean="0">
                <a:latin typeface="+mn-ea"/>
              </a:rPr>
              <a:t>其作用：促进胰腺的腺泡分泌多种消化酶</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80269" y="1101590"/>
            <a:ext cx="10898716" cy="2806922"/>
          </a:xfrm>
          <a:prstGeom prst="rect">
            <a:avLst/>
          </a:prstGeom>
          <a:noFill/>
          <a:ln w="9525">
            <a:noFill/>
            <a:miter lim="800000"/>
          </a:ln>
        </p:spPr>
        <p:txBody>
          <a:bodyPr wrap="square">
            <a:spAutoFit/>
          </a:bodyPr>
          <a:lstStyle/>
          <a:p>
            <a:pPr>
              <a:lnSpc>
                <a:spcPct val="90000"/>
              </a:lnSpc>
            </a:pPr>
            <a:r>
              <a:rPr kumimoji="1" lang="zh-CN" altLang="en-US" sz="2800" b="1" dirty="0" smtClean="0">
                <a:latin typeface="楷体_GB2312" pitchFamily="49" charset="-122"/>
                <a:ea typeface="楷体_GB2312" pitchFamily="49" charset="-122"/>
              </a:rPr>
              <a:t>（</a:t>
            </a:r>
            <a:r>
              <a:rPr kumimoji="1" lang="zh-CN" altLang="en-US" sz="2800" b="1" dirty="0" smtClean="0">
                <a:latin typeface="+mn-ea"/>
              </a:rPr>
              <a:t>一）胆汁的性质、成分和作用</a:t>
            </a:r>
            <a:endParaRPr kumimoji="1" lang="zh-CN" altLang="en-US" sz="2800" b="1" dirty="0" smtClean="0">
              <a:latin typeface="+mn-ea"/>
            </a:endParaRPr>
          </a:p>
          <a:p>
            <a:pPr>
              <a:lnSpc>
                <a:spcPct val="90000"/>
              </a:lnSpc>
            </a:pPr>
            <a:r>
              <a:rPr kumimoji="1" lang="zh-CN" altLang="en-US" sz="2800" b="1" dirty="0" smtClean="0">
                <a:latin typeface="楷体_GB2312" pitchFamily="49" charset="-122"/>
                <a:ea typeface="楷体_GB2312" pitchFamily="49" charset="-122"/>
              </a:rPr>
              <a:t>  </a:t>
            </a:r>
            <a:endParaRPr kumimoji="1" lang="en-US" altLang="zh-CN" sz="2800" b="1" dirty="0" smtClean="0">
              <a:latin typeface="楷体_GB2312" pitchFamily="49" charset="-122"/>
              <a:ea typeface="楷体_GB2312" pitchFamily="49" charset="-122"/>
            </a:endParaRPr>
          </a:p>
          <a:p>
            <a:pPr>
              <a:lnSpc>
                <a:spcPct val="90000"/>
              </a:lnSpc>
            </a:pPr>
            <a:endParaRPr kumimoji="1" lang="en-US" altLang="zh-CN" sz="2800" b="1" dirty="0">
              <a:latin typeface="楷体_GB2312" pitchFamily="49" charset="-122"/>
              <a:ea typeface="楷体_GB2312" pitchFamily="49" charset="-122"/>
            </a:endParaRPr>
          </a:p>
          <a:p>
            <a:pPr>
              <a:lnSpc>
                <a:spcPct val="90000"/>
              </a:lnSpc>
            </a:pPr>
            <a:endParaRPr kumimoji="1" lang="zh-CN" altLang="en-US" sz="2800" b="1" dirty="0">
              <a:latin typeface="楷体_GB2312" pitchFamily="49" charset="-122"/>
              <a:ea typeface="楷体_GB2312" pitchFamily="49" charset="-122"/>
            </a:endParaRPr>
          </a:p>
          <a:p>
            <a:pPr>
              <a:lnSpc>
                <a:spcPct val="90000"/>
              </a:lnSpc>
            </a:pPr>
            <a:endParaRPr kumimoji="1" lang="en-US" altLang="zh-CN" sz="2800" b="1" dirty="0">
              <a:solidFill>
                <a:srgbClr val="CC0000"/>
              </a:solidFill>
              <a:latin typeface="楷体_GB2312" pitchFamily="49" charset="-122"/>
              <a:ea typeface="楷体_GB2312" pitchFamily="49" charset="-122"/>
            </a:endParaRPr>
          </a:p>
          <a:p>
            <a:pPr>
              <a:lnSpc>
                <a:spcPct val="90000"/>
              </a:lnSpc>
            </a:pPr>
            <a:endParaRPr kumimoji="1" lang="en-US" altLang="zh-CN" sz="2800" b="1" dirty="0" smtClean="0">
              <a:solidFill>
                <a:srgbClr val="CC0000"/>
              </a:solidFill>
              <a:latin typeface="楷体_GB2312" pitchFamily="49" charset="-122"/>
              <a:ea typeface="楷体_GB2312" pitchFamily="49" charset="-122"/>
            </a:endParaRPr>
          </a:p>
          <a:p>
            <a:pPr>
              <a:lnSpc>
                <a:spcPct val="90000"/>
              </a:lnSpc>
            </a:pPr>
            <a:endParaRPr kumimoji="1" lang="zh-CN" altLang="en-US" sz="2800" b="1" dirty="0">
              <a:latin typeface="+mn-ea"/>
            </a:endParaRPr>
          </a:p>
        </p:txBody>
      </p:sp>
      <p:grpSp>
        <p:nvGrpSpPr>
          <p:cNvPr id="2" name="Group 17"/>
          <p:cNvGrpSpPr/>
          <p:nvPr/>
        </p:nvGrpSpPr>
        <p:grpSpPr bwMode="auto">
          <a:xfrm>
            <a:off x="613704" y="1967420"/>
            <a:ext cx="9798049" cy="1666876"/>
            <a:chOff x="376" y="1584"/>
            <a:chExt cx="4629" cy="1050"/>
          </a:xfrm>
        </p:grpSpPr>
        <p:sp>
          <p:nvSpPr>
            <p:cNvPr id="35844" name="AutoShape 4"/>
            <p:cNvSpPr/>
            <p:nvPr/>
          </p:nvSpPr>
          <p:spPr bwMode="auto">
            <a:xfrm>
              <a:off x="1151" y="1680"/>
              <a:ext cx="96" cy="864"/>
            </a:xfrm>
            <a:prstGeom prst="leftBrace">
              <a:avLst>
                <a:gd name="adj1" fmla="val 75000"/>
                <a:gd name="adj2" fmla="val 50000"/>
              </a:avLst>
            </a:prstGeom>
            <a:noFill/>
            <a:ln w="38100">
              <a:solidFill>
                <a:schemeClr val="tx2"/>
              </a:solidFill>
              <a:round/>
            </a:ln>
          </p:spPr>
          <p:txBody>
            <a:bodyPr/>
            <a:lstStyle/>
            <a:p>
              <a:endParaRPr lang="zh-CN" altLang="en-US" b="1">
                <a:latin typeface="+mn-ea"/>
              </a:endParaRPr>
            </a:p>
          </p:txBody>
        </p:sp>
        <p:sp>
          <p:nvSpPr>
            <p:cNvPr id="35845" name="Line 5"/>
            <p:cNvSpPr>
              <a:spLocks noChangeShapeType="1"/>
            </p:cNvSpPr>
            <p:nvPr/>
          </p:nvSpPr>
          <p:spPr bwMode="auto">
            <a:xfrm>
              <a:off x="2303" y="1728"/>
              <a:ext cx="529" cy="0"/>
            </a:xfrm>
            <a:prstGeom prst="line">
              <a:avLst/>
            </a:prstGeom>
            <a:noFill/>
            <a:ln w="38100">
              <a:solidFill>
                <a:schemeClr val="tx2"/>
              </a:solidFill>
              <a:round/>
              <a:tailEnd type="triangle" w="med" len="med"/>
            </a:ln>
          </p:spPr>
          <p:txBody>
            <a:bodyPr/>
            <a:lstStyle/>
            <a:p>
              <a:endParaRPr lang="zh-CN" altLang="en-US" b="1">
                <a:latin typeface="+mn-ea"/>
              </a:endParaRPr>
            </a:p>
          </p:txBody>
        </p:sp>
        <p:sp>
          <p:nvSpPr>
            <p:cNvPr id="35846" name="Rectangle 9"/>
            <p:cNvSpPr>
              <a:spLocks noChangeArrowheads="1"/>
            </p:cNvSpPr>
            <p:nvPr/>
          </p:nvSpPr>
          <p:spPr bwMode="auto">
            <a:xfrm>
              <a:off x="1247" y="1584"/>
              <a:ext cx="1056" cy="327"/>
            </a:xfrm>
            <a:prstGeom prst="rect">
              <a:avLst/>
            </a:prstGeom>
            <a:noFill/>
            <a:ln w="9525">
              <a:noFill/>
              <a:miter lim="800000"/>
            </a:ln>
          </p:spPr>
          <p:txBody>
            <a:bodyPr>
              <a:spAutoFit/>
            </a:bodyPr>
            <a:lstStyle/>
            <a:p>
              <a:r>
                <a:rPr lang="zh-CN" altLang="en-US" sz="2800" b="1" dirty="0">
                  <a:latin typeface="+mn-ea"/>
                </a:rPr>
                <a:t>直接分泌</a:t>
              </a:r>
              <a:endParaRPr lang="zh-CN" altLang="en-US" sz="2800" b="1" dirty="0">
                <a:latin typeface="+mn-ea"/>
              </a:endParaRPr>
            </a:p>
          </p:txBody>
        </p:sp>
        <p:sp>
          <p:nvSpPr>
            <p:cNvPr id="35847" name="Rectangle 10"/>
            <p:cNvSpPr>
              <a:spLocks noChangeArrowheads="1"/>
            </p:cNvSpPr>
            <p:nvPr/>
          </p:nvSpPr>
          <p:spPr bwMode="auto">
            <a:xfrm>
              <a:off x="1295" y="2304"/>
              <a:ext cx="1056" cy="327"/>
            </a:xfrm>
            <a:prstGeom prst="rect">
              <a:avLst/>
            </a:prstGeom>
            <a:noFill/>
            <a:ln w="9525">
              <a:noFill/>
              <a:miter lim="800000"/>
            </a:ln>
          </p:spPr>
          <p:txBody>
            <a:bodyPr>
              <a:spAutoFit/>
            </a:bodyPr>
            <a:lstStyle/>
            <a:p>
              <a:r>
                <a:rPr lang="zh-CN" altLang="en-US" sz="2800" b="1">
                  <a:latin typeface="+mn-ea"/>
                </a:rPr>
                <a:t>胆囊贮存</a:t>
              </a:r>
              <a:endParaRPr lang="zh-CN" altLang="en-US" sz="2800" b="1">
                <a:latin typeface="+mn-ea"/>
              </a:endParaRPr>
            </a:p>
          </p:txBody>
        </p:sp>
        <p:sp>
          <p:nvSpPr>
            <p:cNvPr id="35848" name="Rectangle 12"/>
            <p:cNvSpPr>
              <a:spLocks noChangeArrowheads="1"/>
            </p:cNvSpPr>
            <p:nvPr/>
          </p:nvSpPr>
          <p:spPr bwMode="auto">
            <a:xfrm>
              <a:off x="376" y="1824"/>
              <a:ext cx="766" cy="601"/>
            </a:xfrm>
            <a:prstGeom prst="rect">
              <a:avLst/>
            </a:prstGeom>
            <a:noFill/>
            <a:ln w="9525">
              <a:noFill/>
              <a:miter lim="800000"/>
            </a:ln>
          </p:spPr>
          <p:txBody>
            <a:bodyPr wrap="none">
              <a:spAutoFit/>
            </a:bodyPr>
            <a:lstStyle/>
            <a:p>
              <a:pPr eaLnBrk="0" hangingPunct="0"/>
              <a:r>
                <a:rPr lang="en-US" altLang="zh-CN" sz="2800" b="1" dirty="0" smtClean="0">
                  <a:latin typeface="+mn-ea"/>
                </a:rPr>
                <a:t>1.</a:t>
              </a:r>
              <a:r>
                <a:rPr lang="zh-CN" altLang="en-US" sz="2800" b="1" dirty="0" smtClean="0">
                  <a:latin typeface="+mn-ea"/>
                </a:rPr>
                <a:t>肝</a:t>
              </a:r>
              <a:r>
                <a:rPr lang="zh-CN" altLang="en-US" sz="2800" b="1" dirty="0">
                  <a:latin typeface="+mn-ea"/>
                </a:rPr>
                <a:t>细胞</a:t>
              </a:r>
              <a:endParaRPr lang="zh-CN" altLang="en-US" sz="2800" b="1" dirty="0">
                <a:latin typeface="+mn-ea"/>
              </a:endParaRPr>
            </a:p>
            <a:p>
              <a:pPr eaLnBrk="0" hangingPunct="0"/>
              <a:r>
                <a:rPr lang="zh-CN" altLang="en-US" sz="2800" b="1" dirty="0">
                  <a:latin typeface="+mn-ea"/>
                </a:rPr>
                <a:t>生成胆汁</a:t>
              </a:r>
              <a:endParaRPr lang="zh-CN" altLang="en-US" sz="2800" b="1" dirty="0">
                <a:latin typeface="+mn-ea"/>
              </a:endParaRPr>
            </a:p>
          </p:txBody>
        </p:sp>
        <p:sp>
          <p:nvSpPr>
            <p:cNvPr id="35849" name="Rectangle 13"/>
            <p:cNvSpPr>
              <a:spLocks noChangeArrowheads="1"/>
            </p:cNvSpPr>
            <p:nvPr/>
          </p:nvSpPr>
          <p:spPr bwMode="auto">
            <a:xfrm>
              <a:off x="2864" y="1584"/>
              <a:ext cx="2005" cy="330"/>
            </a:xfrm>
            <a:prstGeom prst="rect">
              <a:avLst/>
            </a:prstGeom>
            <a:noFill/>
            <a:ln w="9525">
              <a:noFill/>
              <a:miter lim="800000"/>
            </a:ln>
          </p:spPr>
          <p:txBody>
            <a:bodyPr wrap="none">
              <a:spAutoFit/>
            </a:bodyPr>
            <a:lstStyle/>
            <a:p>
              <a:r>
                <a:rPr lang="zh-CN" altLang="en-US" sz="2800" b="1">
                  <a:latin typeface="+mn-ea"/>
                </a:rPr>
                <a:t>肝胆汁：金黄色，</a:t>
              </a:r>
              <a:r>
                <a:rPr lang="en-US" altLang="zh-CN" sz="2800" b="1">
                  <a:latin typeface="+mn-ea"/>
                </a:rPr>
                <a:t>pH 7.4</a:t>
              </a:r>
              <a:endParaRPr lang="en-US" altLang="zh-CN" sz="2800" b="1">
                <a:latin typeface="+mn-ea"/>
              </a:endParaRPr>
            </a:p>
          </p:txBody>
        </p:sp>
        <p:sp>
          <p:nvSpPr>
            <p:cNvPr id="35850" name="Rectangle 14"/>
            <p:cNvSpPr>
              <a:spLocks noChangeArrowheads="1"/>
            </p:cNvSpPr>
            <p:nvPr/>
          </p:nvSpPr>
          <p:spPr bwMode="auto">
            <a:xfrm>
              <a:off x="2831" y="2304"/>
              <a:ext cx="2174" cy="330"/>
            </a:xfrm>
            <a:prstGeom prst="rect">
              <a:avLst/>
            </a:prstGeom>
            <a:noFill/>
            <a:ln w="9525">
              <a:noFill/>
              <a:miter lim="800000"/>
            </a:ln>
          </p:spPr>
          <p:txBody>
            <a:bodyPr wrap="none">
              <a:spAutoFit/>
            </a:bodyPr>
            <a:lstStyle/>
            <a:p>
              <a:r>
                <a:rPr lang="zh-CN" altLang="en-US" sz="2800" b="1" dirty="0">
                  <a:latin typeface="+mn-ea"/>
                </a:rPr>
                <a:t>胆囊胆汁：棕黄色，</a:t>
              </a:r>
              <a:r>
                <a:rPr lang="en-US" altLang="zh-CN" sz="2800" b="1" dirty="0">
                  <a:latin typeface="+mn-ea"/>
                </a:rPr>
                <a:t>pH 6.8</a:t>
              </a:r>
              <a:endParaRPr lang="en-US" altLang="zh-CN" sz="2800" b="1" dirty="0">
                <a:latin typeface="+mn-ea"/>
              </a:endParaRPr>
            </a:p>
          </p:txBody>
        </p:sp>
        <p:sp>
          <p:nvSpPr>
            <p:cNvPr id="35851" name="Line 15"/>
            <p:cNvSpPr>
              <a:spLocks noChangeShapeType="1"/>
            </p:cNvSpPr>
            <p:nvPr/>
          </p:nvSpPr>
          <p:spPr bwMode="auto">
            <a:xfrm>
              <a:off x="2351" y="2448"/>
              <a:ext cx="480" cy="0"/>
            </a:xfrm>
            <a:prstGeom prst="line">
              <a:avLst/>
            </a:prstGeom>
            <a:noFill/>
            <a:ln w="38100">
              <a:solidFill>
                <a:schemeClr val="tx2"/>
              </a:solidFill>
              <a:round/>
              <a:tailEnd type="triangle" w="med" len="med"/>
            </a:ln>
          </p:spPr>
          <p:txBody>
            <a:bodyPr/>
            <a:lstStyle/>
            <a:p>
              <a:endParaRPr lang="zh-CN" altLang="en-US" b="1">
                <a:latin typeface="+mn-ea"/>
              </a:endParaRPr>
            </a:p>
          </p:txBody>
        </p:sp>
      </p:grpSp>
      <p:sp>
        <p:nvSpPr>
          <p:cNvPr id="12" name="矩形 11"/>
          <p:cNvSpPr/>
          <p:nvPr/>
        </p:nvSpPr>
        <p:spPr>
          <a:xfrm>
            <a:off x="1290111" y="388156"/>
            <a:ext cx="2031325" cy="590931"/>
          </a:xfrm>
          <a:prstGeom prst="rect">
            <a:avLst/>
          </a:prstGeom>
        </p:spPr>
        <p:txBody>
          <a:bodyPr wrap="none">
            <a:spAutoFit/>
          </a:bodyPr>
          <a:lstStyle/>
          <a:p>
            <a:pPr lvl="0">
              <a:lnSpc>
                <a:spcPct val="90000"/>
              </a:lnSpc>
            </a:pPr>
            <a:r>
              <a:rPr kumimoji="1" lang="zh-CN" altLang="en-US" sz="3600" b="1" dirty="0" smtClean="0">
                <a:solidFill>
                  <a:srgbClr val="000000"/>
                </a:solidFill>
                <a:latin typeface="+mn-ea"/>
              </a:rPr>
              <a:t>二、</a:t>
            </a:r>
            <a:r>
              <a:rPr kumimoji="1" lang="zh-CN" altLang="en-US" sz="3600" b="1" dirty="0" smtClean="0">
                <a:solidFill>
                  <a:srgbClr val="000000"/>
                </a:solidFill>
                <a:latin typeface="+mn-ea"/>
              </a:rPr>
              <a:t>胆汁</a:t>
            </a:r>
            <a:endParaRPr kumimoji="1" lang="zh-CN" altLang="en-US" sz="3600" b="1" dirty="0">
              <a:solidFill>
                <a:srgbClr val="000000"/>
              </a:solidFill>
              <a:latin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zh-CN" altLang="en-US"/>
          </a:p>
        </p:txBody>
      </p:sp>
      <p:sp>
        <p:nvSpPr>
          <p:cNvPr id="3" name="灯片编号占位符 2"/>
          <p:cNvSpPr>
            <a:spLocks noGrp="1"/>
          </p:cNvSpPr>
          <p:nvPr>
            <p:ph type="sldNum" sz="quarter" idx="12"/>
          </p:nvPr>
        </p:nvSpPr>
        <p:spPr/>
        <p:txBody>
          <a:bodyPr/>
          <a:lstStyle/>
          <a:p>
            <a:pPr>
              <a:defRPr/>
            </a:pPr>
            <a:fld id="{14AB4511-C71C-496F-93AA-B4C8EE92081C}" type="slidenum">
              <a:rPr lang="zh-CN" altLang="en-US" smtClean="0"/>
            </a:fld>
            <a:endParaRPr lang="zh-CN" altLang="en-US"/>
          </a:p>
        </p:txBody>
      </p:sp>
      <p:sp>
        <p:nvSpPr>
          <p:cNvPr id="4" name="矩形 3"/>
          <p:cNvSpPr/>
          <p:nvPr/>
        </p:nvSpPr>
        <p:spPr>
          <a:xfrm>
            <a:off x="837063" y="1141872"/>
            <a:ext cx="10804478" cy="4081117"/>
          </a:xfrm>
          <a:prstGeom prst="rect">
            <a:avLst/>
          </a:prstGeom>
        </p:spPr>
        <p:txBody>
          <a:bodyPr wrap="square">
            <a:spAutoFit/>
          </a:bodyPr>
          <a:lstStyle/>
          <a:p>
            <a:pPr>
              <a:lnSpc>
                <a:spcPct val="90000"/>
              </a:lnSpc>
            </a:pPr>
            <a:r>
              <a:rPr kumimoji="1" lang="en-US" altLang="zh-CN" sz="3200" b="1" dirty="0" smtClean="0">
                <a:latin typeface="+mn-ea"/>
              </a:rPr>
              <a:t>2.</a:t>
            </a:r>
            <a:r>
              <a:rPr kumimoji="1" lang="zh-CN" altLang="en-US" sz="3200" b="1" dirty="0" smtClean="0">
                <a:latin typeface="+mn-ea"/>
              </a:rPr>
              <a:t>胆汁的成分和作用</a:t>
            </a:r>
            <a:endParaRPr kumimoji="1" lang="zh-CN" altLang="en-US" sz="3200" b="1" dirty="0" smtClean="0">
              <a:latin typeface="+mn-ea"/>
            </a:endParaRPr>
          </a:p>
          <a:p>
            <a:pPr>
              <a:lnSpc>
                <a:spcPct val="90000"/>
              </a:lnSpc>
            </a:pPr>
            <a:r>
              <a:rPr kumimoji="1" lang="en-US" altLang="zh-CN" sz="3200" b="1" dirty="0" smtClean="0">
                <a:latin typeface="+mn-ea"/>
              </a:rPr>
              <a:t>1</a:t>
            </a:r>
            <a:r>
              <a:rPr kumimoji="1" lang="zh-CN" altLang="en-US" sz="3200" b="1" dirty="0" smtClean="0">
                <a:latin typeface="+mn-ea"/>
              </a:rPr>
              <a:t>）胆盐</a:t>
            </a:r>
            <a:endParaRPr kumimoji="1" lang="zh-CN" altLang="en-US" sz="3200" b="1" dirty="0" smtClean="0">
              <a:latin typeface="+mn-ea"/>
            </a:endParaRPr>
          </a:p>
          <a:p>
            <a:pPr>
              <a:lnSpc>
                <a:spcPct val="90000"/>
              </a:lnSpc>
            </a:pPr>
            <a:r>
              <a:rPr kumimoji="1" lang="zh-CN" altLang="en-US" sz="3200" b="1" dirty="0" smtClean="0">
                <a:latin typeface="+mn-ea"/>
              </a:rPr>
              <a:t>促脂肪消化</a:t>
            </a:r>
            <a:r>
              <a:rPr kumimoji="1" lang="en-US" altLang="zh-CN" sz="3200" b="1" dirty="0" smtClean="0">
                <a:latin typeface="+mn-ea"/>
              </a:rPr>
              <a:t>:</a:t>
            </a:r>
            <a:r>
              <a:rPr kumimoji="1" lang="zh-CN" altLang="en-US" sz="3200" b="1" dirty="0" smtClean="0">
                <a:latin typeface="+mn-ea"/>
              </a:rPr>
              <a:t>乳化脂肪、增加酶作用面积</a:t>
            </a:r>
            <a:endParaRPr kumimoji="1" lang="zh-CN" altLang="en-US" sz="3200" b="1" dirty="0" smtClean="0">
              <a:latin typeface="+mn-ea"/>
            </a:endParaRPr>
          </a:p>
          <a:p>
            <a:pPr>
              <a:lnSpc>
                <a:spcPct val="90000"/>
              </a:lnSpc>
            </a:pPr>
            <a:r>
              <a:rPr kumimoji="1" lang="zh-CN" altLang="en-US" sz="3200" b="1" dirty="0" smtClean="0">
                <a:latin typeface="+mn-ea"/>
              </a:rPr>
              <a:t>促脂肪吸收</a:t>
            </a:r>
            <a:r>
              <a:rPr kumimoji="1" lang="en-US" altLang="zh-CN" sz="3200" b="1" dirty="0" smtClean="0">
                <a:latin typeface="+mn-ea"/>
              </a:rPr>
              <a:t>:</a:t>
            </a:r>
            <a:r>
              <a:rPr kumimoji="1" lang="zh-CN" altLang="en-US" sz="3200" b="1" dirty="0" smtClean="0">
                <a:latin typeface="+mn-ea"/>
              </a:rPr>
              <a:t>与脂肪形成水溶性复合物</a:t>
            </a:r>
            <a:endParaRPr kumimoji="1" lang="zh-CN" altLang="en-US" sz="3200" b="1" dirty="0" smtClean="0">
              <a:latin typeface="+mn-ea"/>
            </a:endParaRPr>
          </a:p>
          <a:p>
            <a:pPr>
              <a:lnSpc>
                <a:spcPct val="90000"/>
              </a:lnSpc>
            </a:pPr>
            <a:r>
              <a:rPr kumimoji="1" lang="zh-CN" altLang="en-US" sz="3200" b="1" dirty="0" smtClean="0">
                <a:latin typeface="+mn-ea"/>
              </a:rPr>
              <a:t>促脂溶性维生素吸收</a:t>
            </a:r>
            <a:endParaRPr kumimoji="1" lang="zh-CN" altLang="en-US" sz="3200" b="1" dirty="0" smtClean="0">
              <a:latin typeface="+mn-ea"/>
            </a:endParaRPr>
          </a:p>
          <a:p>
            <a:pPr>
              <a:lnSpc>
                <a:spcPct val="90000"/>
              </a:lnSpc>
            </a:pPr>
            <a:r>
              <a:rPr kumimoji="1" lang="zh-CN" altLang="en-US" sz="3200" b="1" dirty="0" smtClean="0">
                <a:latin typeface="+mn-ea"/>
              </a:rPr>
              <a:t>促胆汁的自身分泌</a:t>
            </a:r>
            <a:r>
              <a:rPr kumimoji="1" lang="en-US" altLang="zh-CN" sz="3200" b="1" dirty="0" smtClean="0">
                <a:latin typeface="+mn-ea"/>
              </a:rPr>
              <a:t>:</a:t>
            </a:r>
            <a:r>
              <a:rPr kumimoji="1" lang="zh-CN" altLang="en-US" sz="3200" b="1" dirty="0" smtClean="0">
                <a:latin typeface="+mn-ea"/>
              </a:rPr>
              <a:t>肠</a:t>
            </a:r>
            <a:r>
              <a:rPr kumimoji="1" lang="en-US" altLang="zh-CN" sz="3200" b="1" dirty="0" smtClean="0">
                <a:latin typeface="+mn-ea"/>
              </a:rPr>
              <a:t>--</a:t>
            </a:r>
            <a:r>
              <a:rPr kumimoji="1" lang="zh-CN" altLang="en-US" sz="3200" b="1" dirty="0" smtClean="0">
                <a:latin typeface="+mn-ea"/>
              </a:rPr>
              <a:t>肝循环</a:t>
            </a:r>
            <a:r>
              <a:rPr kumimoji="1" lang="zh-CN" altLang="en-US" sz="3200" b="1" dirty="0" smtClean="0">
                <a:solidFill>
                  <a:srgbClr val="000099"/>
                </a:solidFill>
                <a:latin typeface="+mn-ea"/>
              </a:rPr>
              <a:t>（利胆）</a:t>
            </a:r>
            <a:endParaRPr kumimoji="1" lang="zh-CN" altLang="en-US" sz="3200" b="1" dirty="0" smtClean="0">
              <a:solidFill>
                <a:srgbClr val="000099"/>
              </a:solidFill>
              <a:latin typeface="+mn-ea"/>
            </a:endParaRPr>
          </a:p>
          <a:p>
            <a:pPr>
              <a:lnSpc>
                <a:spcPct val="90000"/>
              </a:lnSpc>
            </a:pPr>
            <a:r>
              <a:rPr kumimoji="1" lang="en-US" altLang="zh-CN" sz="3200" b="1" dirty="0" smtClean="0">
                <a:latin typeface="+mn-ea"/>
              </a:rPr>
              <a:t>2</a:t>
            </a:r>
            <a:r>
              <a:rPr kumimoji="1" lang="zh-CN" altLang="en-US" sz="3200" b="1" dirty="0" smtClean="0">
                <a:latin typeface="+mn-ea"/>
              </a:rPr>
              <a:t>）胆固醇  正常时，胆固醇与胆盐的浓度呈一定的比例；</a:t>
            </a:r>
            <a:endParaRPr kumimoji="1" lang="en-US" altLang="zh-CN" sz="3200" b="1" dirty="0" smtClean="0">
              <a:latin typeface="+mn-ea"/>
            </a:endParaRPr>
          </a:p>
          <a:p>
            <a:pPr>
              <a:lnSpc>
                <a:spcPct val="90000"/>
              </a:lnSpc>
            </a:pPr>
            <a:r>
              <a:rPr kumimoji="1" lang="zh-CN" altLang="en-US" sz="3200" b="1" dirty="0" smtClean="0">
                <a:latin typeface="+mn-ea"/>
              </a:rPr>
              <a:t>胆固醇↑→胆石症。</a:t>
            </a:r>
            <a:endParaRPr kumimoji="1" lang="zh-CN" altLang="en-US" sz="3200" b="1" dirty="0" smtClean="0">
              <a:latin typeface="+mn-ea"/>
            </a:endParaRPr>
          </a:p>
          <a:p>
            <a:pPr>
              <a:lnSpc>
                <a:spcPct val="90000"/>
              </a:lnSpc>
            </a:pPr>
            <a:r>
              <a:rPr kumimoji="1" lang="en-US" altLang="zh-CN" sz="3200" b="1" dirty="0" smtClean="0">
                <a:latin typeface="+mn-ea"/>
              </a:rPr>
              <a:t>3</a:t>
            </a:r>
            <a:r>
              <a:rPr kumimoji="1" lang="zh-CN" altLang="en-US" sz="3200" b="1" dirty="0" smtClean="0">
                <a:latin typeface="+mn-ea"/>
              </a:rPr>
              <a:t>）胆色素</a:t>
            </a:r>
            <a:endParaRPr lang="zh-CN" alt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zh-CN" altLang="en-US"/>
          </a:p>
        </p:txBody>
      </p:sp>
      <p:sp>
        <p:nvSpPr>
          <p:cNvPr id="3" name="灯片编号占位符 2"/>
          <p:cNvSpPr>
            <a:spLocks noGrp="1"/>
          </p:cNvSpPr>
          <p:nvPr>
            <p:ph type="sldNum" sz="quarter" idx="12"/>
          </p:nvPr>
        </p:nvSpPr>
        <p:spPr/>
        <p:txBody>
          <a:bodyPr/>
          <a:lstStyle/>
          <a:p>
            <a:pPr>
              <a:defRPr/>
            </a:pPr>
            <a:fld id="{14AB4511-C71C-496F-93AA-B4C8EE92081C}" type="slidenum">
              <a:rPr lang="zh-CN" altLang="en-US" smtClean="0"/>
            </a:fld>
            <a:endParaRPr lang="zh-CN" altLang="en-US"/>
          </a:p>
        </p:txBody>
      </p:sp>
      <p:sp>
        <p:nvSpPr>
          <p:cNvPr id="4" name="TextBox 3"/>
          <p:cNvSpPr txBox="1"/>
          <p:nvPr/>
        </p:nvSpPr>
        <p:spPr>
          <a:xfrm>
            <a:off x="1146412" y="395785"/>
            <a:ext cx="7028597" cy="646331"/>
          </a:xfrm>
          <a:prstGeom prst="rect">
            <a:avLst/>
          </a:prstGeom>
          <a:noFill/>
        </p:spPr>
        <p:txBody>
          <a:bodyPr wrap="square" rtlCol="0">
            <a:spAutoFit/>
          </a:bodyPr>
          <a:lstStyle/>
          <a:p>
            <a:r>
              <a:rPr lang="en-US" altLang="zh-CN" sz="3600" b="1" dirty="0" smtClean="0">
                <a:latin typeface="+mn-ea"/>
              </a:rPr>
              <a:t>(</a:t>
            </a:r>
            <a:r>
              <a:rPr lang="zh-CN" altLang="en-US" sz="3600" b="1" dirty="0" smtClean="0">
                <a:latin typeface="+mn-ea"/>
              </a:rPr>
              <a:t>二</a:t>
            </a:r>
            <a:r>
              <a:rPr lang="en-US" altLang="zh-CN" sz="3600" b="1" dirty="0" smtClean="0">
                <a:latin typeface="+mn-ea"/>
              </a:rPr>
              <a:t>)  </a:t>
            </a:r>
            <a:r>
              <a:rPr lang="zh-CN" altLang="en-US" sz="3600" b="1" dirty="0" smtClean="0">
                <a:latin typeface="+mn-ea"/>
              </a:rPr>
              <a:t>胆汁分泌和排出的调节</a:t>
            </a:r>
            <a:endParaRPr lang="zh-CN" altLang="en-US" sz="3600" b="1" dirty="0">
              <a:latin typeface="+mn-ea"/>
            </a:endParaRPr>
          </a:p>
        </p:txBody>
      </p:sp>
      <p:sp>
        <p:nvSpPr>
          <p:cNvPr id="5" name="TextBox 4"/>
          <p:cNvSpPr txBox="1"/>
          <p:nvPr/>
        </p:nvSpPr>
        <p:spPr>
          <a:xfrm>
            <a:off x="491319" y="1637731"/>
            <a:ext cx="7820168" cy="3046988"/>
          </a:xfrm>
          <a:prstGeom prst="rect">
            <a:avLst/>
          </a:prstGeom>
          <a:noFill/>
        </p:spPr>
        <p:txBody>
          <a:bodyPr wrap="square" rtlCol="0">
            <a:spAutoFit/>
          </a:bodyPr>
          <a:lstStyle/>
          <a:p>
            <a:r>
              <a:rPr lang="en-US" altLang="zh-CN" sz="3200" b="1" dirty="0" smtClean="0">
                <a:latin typeface="+mn-ea"/>
              </a:rPr>
              <a:t>1.</a:t>
            </a:r>
            <a:r>
              <a:rPr lang="zh-CN" altLang="en-US" sz="3200" b="1" dirty="0" smtClean="0">
                <a:latin typeface="+mn-ea"/>
              </a:rPr>
              <a:t>神经调节：迷走神经（直接</a:t>
            </a:r>
            <a:r>
              <a:rPr lang="en-US" altLang="zh-CN" sz="3200" b="1" dirty="0" smtClean="0">
                <a:latin typeface="+mn-ea"/>
              </a:rPr>
              <a:t>/</a:t>
            </a:r>
            <a:r>
              <a:rPr lang="zh-CN" altLang="en-US" sz="3200" b="1" dirty="0" smtClean="0">
                <a:latin typeface="+mn-ea"/>
              </a:rPr>
              <a:t>间接）</a:t>
            </a:r>
            <a:endParaRPr lang="en-US" altLang="zh-CN" sz="3200" b="1" dirty="0" smtClean="0">
              <a:latin typeface="+mn-ea"/>
            </a:endParaRPr>
          </a:p>
          <a:p>
            <a:r>
              <a:rPr lang="en-US" altLang="zh-CN" sz="3200" b="1" dirty="0" smtClean="0">
                <a:latin typeface="+mn-ea"/>
              </a:rPr>
              <a:t>2.</a:t>
            </a:r>
            <a:r>
              <a:rPr lang="zh-CN" altLang="en-US" sz="3200" b="1" dirty="0" smtClean="0">
                <a:latin typeface="+mn-ea"/>
              </a:rPr>
              <a:t>体液调节：主要的调节方式</a:t>
            </a:r>
            <a:endParaRPr lang="en-US" altLang="zh-CN" sz="3200" b="1" dirty="0" smtClean="0">
              <a:latin typeface="+mn-ea"/>
            </a:endParaRPr>
          </a:p>
          <a:p>
            <a:r>
              <a:rPr lang="en-US" altLang="zh-CN" sz="3200" b="1" dirty="0" smtClean="0">
                <a:latin typeface="+mn-ea"/>
              </a:rPr>
              <a:t>(1)</a:t>
            </a:r>
            <a:r>
              <a:rPr lang="zh-CN" altLang="en-US" sz="3200" b="1" dirty="0" smtClean="0">
                <a:latin typeface="+mn-ea"/>
              </a:rPr>
              <a:t>缩胆囊素</a:t>
            </a:r>
            <a:endParaRPr lang="en-US" altLang="zh-CN" sz="3200" b="1" dirty="0" smtClean="0">
              <a:latin typeface="+mn-ea"/>
            </a:endParaRPr>
          </a:p>
          <a:p>
            <a:r>
              <a:rPr lang="en-US" altLang="zh-CN" sz="3200" b="1" dirty="0" smtClean="0">
                <a:latin typeface="+mn-ea"/>
              </a:rPr>
              <a:t>(2)</a:t>
            </a:r>
            <a:r>
              <a:rPr lang="zh-CN" altLang="en-US" sz="3200" b="1" dirty="0" smtClean="0">
                <a:latin typeface="+mn-ea"/>
              </a:rPr>
              <a:t>促胰液素</a:t>
            </a:r>
            <a:endParaRPr lang="en-US" altLang="zh-CN" sz="3200" b="1" dirty="0" smtClean="0">
              <a:latin typeface="+mn-ea"/>
            </a:endParaRPr>
          </a:p>
          <a:p>
            <a:r>
              <a:rPr lang="en-US" altLang="zh-CN" sz="3200" b="1" dirty="0" smtClean="0">
                <a:latin typeface="+mn-ea"/>
              </a:rPr>
              <a:t>(3)</a:t>
            </a:r>
            <a:r>
              <a:rPr lang="zh-CN" altLang="en-US" sz="3200" b="1" dirty="0" smtClean="0">
                <a:latin typeface="+mn-ea"/>
              </a:rPr>
              <a:t>促胃液素</a:t>
            </a:r>
            <a:endParaRPr lang="en-US" altLang="zh-CN" sz="3200" b="1" dirty="0" smtClean="0">
              <a:latin typeface="+mn-ea"/>
            </a:endParaRPr>
          </a:p>
          <a:p>
            <a:r>
              <a:rPr lang="en-US" altLang="zh-CN" sz="3200" b="1" dirty="0" smtClean="0">
                <a:latin typeface="+mn-ea"/>
              </a:rPr>
              <a:t>(4)</a:t>
            </a:r>
            <a:r>
              <a:rPr lang="zh-CN" altLang="en-US" sz="3200" b="1" dirty="0" smtClean="0">
                <a:latin typeface="+mn-ea"/>
              </a:rPr>
              <a:t>胆盐</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65174" y="1130962"/>
            <a:ext cx="11826826" cy="3970318"/>
          </a:xfrm>
          <a:prstGeom prst="rect">
            <a:avLst/>
          </a:prstGeom>
          <a:noFill/>
          <a:ln w="9525">
            <a:noFill/>
            <a:miter lim="800000"/>
          </a:ln>
        </p:spPr>
        <p:txBody>
          <a:bodyPr wrap="square">
            <a:spAutoFit/>
          </a:bodyPr>
          <a:lstStyle/>
          <a:p>
            <a:r>
              <a:rPr kumimoji="1" lang="zh-CN" altLang="en-US" sz="2800" b="1" dirty="0" smtClean="0">
                <a:latin typeface="+mn-ea"/>
              </a:rPr>
              <a:t>（</a:t>
            </a:r>
            <a:r>
              <a:rPr kumimoji="1" lang="zh-CN" altLang="en-US" sz="2800" b="1" dirty="0">
                <a:latin typeface="+mn-ea"/>
              </a:rPr>
              <a:t>一）小肠液的</a:t>
            </a:r>
            <a:r>
              <a:rPr kumimoji="1" lang="zh-CN" altLang="en-US" sz="2800" b="1" dirty="0" smtClean="0">
                <a:latin typeface="+mn-ea"/>
              </a:rPr>
              <a:t>性质、成分和作用</a:t>
            </a:r>
            <a:endParaRPr kumimoji="1" lang="zh-CN" altLang="en-US" sz="2800" b="1" dirty="0">
              <a:latin typeface="+mn-ea"/>
            </a:endParaRPr>
          </a:p>
          <a:p>
            <a:pPr>
              <a:buFont typeface="Arial" panose="020B0604020202020204" pitchFamily="34" charset="0"/>
              <a:buChar char="•"/>
            </a:pPr>
            <a:r>
              <a:rPr kumimoji="1" lang="zh-CN" altLang="en-US" sz="2800" b="1" dirty="0">
                <a:latin typeface="+mn-ea"/>
              </a:rPr>
              <a:t> </a:t>
            </a:r>
            <a:r>
              <a:rPr kumimoji="1" lang="zh-CN" altLang="en-US" sz="2800" b="1" dirty="0" smtClean="0">
                <a:latin typeface="+mn-ea"/>
              </a:rPr>
              <a:t>是</a:t>
            </a:r>
            <a:r>
              <a:rPr kumimoji="1" lang="zh-CN" altLang="en-US" sz="2800" b="1" dirty="0">
                <a:latin typeface="+mn-ea"/>
              </a:rPr>
              <a:t>弱碱性液体，</a:t>
            </a:r>
            <a:r>
              <a:rPr kumimoji="1" lang="en-US" altLang="zh-CN" sz="2800" b="1" dirty="0">
                <a:latin typeface="+mn-ea"/>
              </a:rPr>
              <a:t>pH≈7.6</a:t>
            </a:r>
            <a:r>
              <a:rPr kumimoji="1" lang="zh-CN" altLang="en-US" sz="2800" b="1" dirty="0">
                <a:latin typeface="+mn-ea"/>
              </a:rPr>
              <a:t>。渗透压与血浆相等。分泌量大</a:t>
            </a:r>
            <a:r>
              <a:rPr kumimoji="1" lang="en-US" altLang="zh-CN" sz="2800" b="1" dirty="0">
                <a:latin typeface="+mn-ea"/>
              </a:rPr>
              <a:t>(1</a:t>
            </a:r>
            <a:r>
              <a:rPr kumimoji="1" lang="zh-CN" altLang="en-US" sz="2800" b="1" dirty="0">
                <a:latin typeface="+mn-ea"/>
              </a:rPr>
              <a:t>～</a:t>
            </a:r>
            <a:r>
              <a:rPr kumimoji="1" lang="en-US" altLang="zh-CN" sz="2800" b="1" dirty="0">
                <a:latin typeface="+mn-ea"/>
              </a:rPr>
              <a:t>3L/</a:t>
            </a:r>
            <a:r>
              <a:rPr kumimoji="1" lang="zh-CN" altLang="en-US" sz="2800" b="1" dirty="0">
                <a:latin typeface="+mn-ea"/>
              </a:rPr>
              <a:t>日</a:t>
            </a:r>
            <a:r>
              <a:rPr kumimoji="1" lang="en-US" altLang="zh-CN" sz="2800" b="1" dirty="0">
                <a:latin typeface="+mn-ea"/>
              </a:rPr>
              <a:t>)</a:t>
            </a:r>
            <a:r>
              <a:rPr kumimoji="1" lang="zh-CN" altLang="en-US" sz="2800" b="1" dirty="0">
                <a:latin typeface="+mn-ea"/>
              </a:rPr>
              <a:t>。</a:t>
            </a:r>
            <a:endParaRPr kumimoji="1" lang="zh-CN" altLang="en-US" sz="2800" b="1" dirty="0">
              <a:latin typeface="+mn-ea"/>
            </a:endParaRPr>
          </a:p>
          <a:p>
            <a:pPr>
              <a:buFont typeface="Arial" panose="020B0604020202020204" pitchFamily="34" charset="0"/>
              <a:buChar char="•"/>
            </a:pPr>
            <a:r>
              <a:rPr kumimoji="1" lang="zh-CN" altLang="en-US" sz="2800" b="1" dirty="0">
                <a:latin typeface="+mn-ea"/>
              </a:rPr>
              <a:t>　</a:t>
            </a:r>
            <a:r>
              <a:rPr lang="zh-CN" altLang="en-US" sz="2800" b="1" dirty="0">
                <a:latin typeface="+mn-ea"/>
              </a:rPr>
              <a:t>成</a:t>
            </a:r>
            <a:r>
              <a:rPr lang="zh-CN" altLang="en-US" sz="2800" b="1" dirty="0" smtClean="0">
                <a:latin typeface="+mn-ea"/>
              </a:rPr>
              <a:t>分</a:t>
            </a:r>
            <a:r>
              <a:rPr lang="en-US" altLang="zh-CN" sz="2800" b="1" dirty="0" smtClean="0">
                <a:latin typeface="+mn-ea"/>
              </a:rPr>
              <a:t>:</a:t>
            </a:r>
            <a:r>
              <a:rPr lang="zh-CN" altLang="en-US" sz="2800" b="1" dirty="0" smtClean="0">
                <a:latin typeface="+mn-ea"/>
              </a:rPr>
              <a:t>水</a:t>
            </a:r>
            <a:r>
              <a:rPr lang="zh-CN" altLang="en-US" sz="2800" b="1" dirty="0">
                <a:latin typeface="+mn-ea"/>
              </a:rPr>
              <a:t>分、</a:t>
            </a:r>
            <a:r>
              <a:rPr lang="en-US" altLang="zh-CN" sz="2800" b="1" dirty="0">
                <a:latin typeface="+mn-ea"/>
              </a:rPr>
              <a:t>Na</a:t>
            </a:r>
            <a:r>
              <a:rPr lang="en-US" altLang="zh-CN" sz="2800" b="1" baseline="30000" dirty="0">
                <a:latin typeface="+mn-ea"/>
              </a:rPr>
              <a:t>+</a:t>
            </a:r>
            <a:r>
              <a:rPr lang="zh-CN" altLang="en-US" sz="2800" b="1" dirty="0">
                <a:latin typeface="+mn-ea"/>
              </a:rPr>
              <a:t>、 </a:t>
            </a:r>
            <a:r>
              <a:rPr lang="en-US" altLang="zh-CN" sz="2800" b="1" dirty="0">
                <a:latin typeface="+mn-ea"/>
              </a:rPr>
              <a:t>K</a:t>
            </a:r>
            <a:r>
              <a:rPr lang="en-US" altLang="zh-CN" sz="2800" b="1" baseline="30000" dirty="0">
                <a:latin typeface="+mn-ea"/>
              </a:rPr>
              <a:t>+</a:t>
            </a:r>
            <a:r>
              <a:rPr lang="zh-CN" altLang="en-US" sz="2800" b="1" dirty="0">
                <a:latin typeface="+mn-ea"/>
              </a:rPr>
              <a:t>、</a:t>
            </a:r>
            <a:r>
              <a:rPr lang="en-US" altLang="zh-CN" sz="2800" b="1" dirty="0" err="1">
                <a:latin typeface="+mn-ea"/>
              </a:rPr>
              <a:t>Cl</a:t>
            </a:r>
            <a:r>
              <a:rPr lang="en-US" altLang="zh-CN" sz="2800" b="1" dirty="0">
                <a:latin typeface="+mn-ea"/>
              </a:rPr>
              <a:t> </a:t>
            </a:r>
            <a:r>
              <a:rPr lang="en-US" altLang="zh-CN" sz="2800" b="1" baseline="30000" dirty="0">
                <a:latin typeface="+mn-ea"/>
              </a:rPr>
              <a:t>-</a:t>
            </a:r>
            <a:r>
              <a:rPr lang="zh-CN" altLang="en-US" sz="2800" b="1" dirty="0">
                <a:latin typeface="+mn-ea"/>
              </a:rPr>
              <a:t>、</a:t>
            </a:r>
            <a:r>
              <a:rPr lang="en-US" altLang="zh-CN" sz="2800" b="1" dirty="0">
                <a:latin typeface="+mn-ea"/>
              </a:rPr>
              <a:t>Ca</a:t>
            </a:r>
            <a:r>
              <a:rPr lang="en-US" altLang="zh-CN" sz="2800" b="1" baseline="30000" dirty="0">
                <a:latin typeface="+mn-ea"/>
              </a:rPr>
              <a:t>2+</a:t>
            </a:r>
            <a:br>
              <a:rPr lang="en-US" altLang="zh-CN" sz="2800" b="1" dirty="0">
                <a:latin typeface="+mn-ea"/>
              </a:rPr>
            </a:br>
            <a:r>
              <a:rPr lang="en-US" altLang="zh-CN" sz="2800" b="1" dirty="0">
                <a:latin typeface="+mn-ea"/>
              </a:rPr>
              <a:t>  </a:t>
            </a:r>
            <a:r>
              <a:rPr lang="en-US" altLang="zh-CN" sz="2800" b="1" dirty="0" smtClean="0">
                <a:latin typeface="+mn-ea"/>
              </a:rPr>
              <a:t>          </a:t>
            </a:r>
            <a:r>
              <a:rPr lang="zh-CN" altLang="en-US" sz="2800" b="1" dirty="0" smtClean="0">
                <a:latin typeface="+mn-ea"/>
              </a:rPr>
              <a:t>有机物</a:t>
            </a:r>
            <a:r>
              <a:rPr lang="zh-CN" altLang="en-US" sz="2800" b="1" dirty="0">
                <a:latin typeface="+mn-ea"/>
              </a:rPr>
              <a:t>：粘蛋白、肠致活酶、肽酶、蔗糖酶、麦芽糖酶、肠</a:t>
            </a:r>
            <a:r>
              <a:rPr lang="zh-CN" altLang="en-US" sz="2800" b="1" dirty="0" smtClean="0">
                <a:latin typeface="+mn-ea"/>
              </a:rPr>
              <a:t>脂肪酶</a:t>
            </a:r>
            <a:endParaRPr lang="en-US" altLang="zh-CN" sz="2800" b="1" dirty="0" smtClean="0">
              <a:latin typeface="+mn-ea"/>
            </a:endParaRPr>
          </a:p>
          <a:p>
            <a:pPr>
              <a:buFont typeface="Arial" panose="020B0604020202020204" pitchFamily="34" charset="0"/>
              <a:buChar char="•"/>
            </a:pPr>
            <a:r>
              <a:rPr kumimoji="1" lang="zh-CN" altLang="en-US" sz="2800" b="1" dirty="0" smtClean="0">
                <a:latin typeface="+mn-ea"/>
              </a:rPr>
              <a:t>作用</a:t>
            </a:r>
            <a:endParaRPr kumimoji="1" lang="en-US" altLang="zh-CN" sz="2800" b="1" dirty="0">
              <a:latin typeface="+mn-ea"/>
            </a:endParaRPr>
          </a:p>
          <a:p>
            <a:r>
              <a:rPr kumimoji="1" lang="en-US" altLang="zh-CN" sz="2800" b="1" dirty="0" smtClean="0">
                <a:latin typeface="+mn-ea"/>
              </a:rPr>
              <a:t> </a:t>
            </a:r>
            <a:r>
              <a:rPr kumimoji="1" lang="en-US" altLang="zh-CN" sz="2800" b="1" dirty="0">
                <a:latin typeface="+mn-ea"/>
              </a:rPr>
              <a:t>1.</a:t>
            </a:r>
            <a:r>
              <a:rPr kumimoji="1" lang="zh-CN" altLang="en-US" sz="2800" b="1" dirty="0">
                <a:latin typeface="+mn-ea"/>
              </a:rPr>
              <a:t>中和胃酸</a:t>
            </a:r>
            <a:r>
              <a:rPr kumimoji="1" lang="en-US" altLang="zh-CN" sz="2800" b="1" dirty="0">
                <a:latin typeface="+mn-ea"/>
              </a:rPr>
              <a:t>,</a:t>
            </a:r>
            <a:r>
              <a:rPr kumimoji="1" lang="zh-CN" altLang="en-US" sz="2800" b="1" dirty="0">
                <a:latin typeface="+mn-ea"/>
              </a:rPr>
              <a:t>保护十二指肠粘膜免遭胃酸侵蚀。</a:t>
            </a:r>
            <a:endParaRPr kumimoji="1" lang="zh-CN" altLang="en-US" sz="2800" b="1" dirty="0">
              <a:latin typeface="+mn-ea"/>
            </a:endParaRPr>
          </a:p>
          <a:p>
            <a:r>
              <a:rPr kumimoji="1" lang="zh-CN" altLang="en-US" sz="2800" b="1" dirty="0" smtClean="0">
                <a:latin typeface="+mn-ea"/>
              </a:rPr>
              <a:t> </a:t>
            </a:r>
            <a:r>
              <a:rPr kumimoji="1" lang="en-US" altLang="zh-CN" sz="2800" b="1" dirty="0" smtClean="0">
                <a:latin typeface="+mn-ea"/>
              </a:rPr>
              <a:t>2</a:t>
            </a:r>
            <a:r>
              <a:rPr kumimoji="1" lang="en-US" altLang="zh-CN" sz="2800" b="1" dirty="0">
                <a:latin typeface="+mn-ea"/>
              </a:rPr>
              <a:t>.</a:t>
            </a:r>
            <a:r>
              <a:rPr kumimoji="1" lang="zh-CN" altLang="en-US" sz="2800" b="1" dirty="0">
                <a:latin typeface="+mn-ea"/>
              </a:rPr>
              <a:t>肠激酶激活胰蛋白酶原为有活性的胰蛋白酶。</a:t>
            </a:r>
            <a:endParaRPr kumimoji="1" lang="zh-CN" altLang="en-US" sz="2800" b="1" dirty="0">
              <a:latin typeface="+mn-ea"/>
            </a:endParaRPr>
          </a:p>
          <a:p>
            <a:r>
              <a:rPr kumimoji="1" lang="zh-CN" altLang="en-US" sz="2800" b="1" dirty="0" smtClean="0">
                <a:latin typeface="+mn-ea"/>
              </a:rPr>
              <a:t> </a:t>
            </a:r>
            <a:r>
              <a:rPr kumimoji="1" lang="en-US" altLang="zh-CN" sz="2800" b="1" dirty="0" smtClean="0">
                <a:latin typeface="+mn-ea"/>
              </a:rPr>
              <a:t>3</a:t>
            </a:r>
            <a:r>
              <a:rPr kumimoji="1" lang="en-US" altLang="zh-CN" sz="2800" b="1" dirty="0">
                <a:latin typeface="+mn-ea"/>
              </a:rPr>
              <a:t>.</a:t>
            </a:r>
            <a:r>
              <a:rPr kumimoji="1" lang="zh-CN" altLang="en-US" sz="2800" b="1" dirty="0">
                <a:latin typeface="+mn-ea"/>
              </a:rPr>
              <a:t>稀释肠腔内容物，利于吸收。</a:t>
            </a:r>
            <a:endParaRPr kumimoji="1" lang="zh-CN" altLang="en-US" sz="2800" b="1" dirty="0">
              <a:latin typeface="+mn-ea"/>
            </a:endParaRPr>
          </a:p>
          <a:p>
            <a:r>
              <a:rPr kumimoji="1" lang="zh-CN" altLang="en-US" sz="2800" b="1" dirty="0">
                <a:latin typeface="+mn-ea"/>
              </a:rPr>
              <a:t>　</a:t>
            </a:r>
            <a:endParaRPr kumimoji="1" lang="zh-CN" altLang="en-US" sz="2800" b="1" dirty="0">
              <a:latin typeface="+mn-ea"/>
            </a:endParaRPr>
          </a:p>
        </p:txBody>
      </p:sp>
      <p:sp>
        <p:nvSpPr>
          <p:cNvPr id="3" name="矩形 2"/>
          <p:cNvSpPr/>
          <p:nvPr/>
        </p:nvSpPr>
        <p:spPr>
          <a:xfrm>
            <a:off x="1122861" y="359649"/>
            <a:ext cx="4339650" cy="646331"/>
          </a:xfrm>
          <a:prstGeom prst="rect">
            <a:avLst/>
          </a:prstGeom>
        </p:spPr>
        <p:txBody>
          <a:bodyPr wrap="none">
            <a:spAutoFit/>
          </a:bodyPr>
          <a:lstStyle/>
          <a:p>
            <a:pPr lvl="0"/>
            <a:r>
              <a:rPr kumimoji="1" lang="zh-CN" altLang="en-US" sz="3600" b="1" dirty="0" smtClean="0">
                <a:solidFill>
                  <a:srgbClr val="000000"/>
                </a:solidFill>
                <a:latin typeface="微软雅黑" panose="020B0503020204020204" charset="-122"/>
              </a:rPr>
              <a:t>三、</a:t>
            </a:r>
            <a:r>
              <a:rPr kumimoji="1" lang="zh-CN" altLang="en-US" sz="3600" b="1" dirty="0" smtClean="0">
                <a:solidFill>
                  <a:srgbClr val="000000"/>
                </a:solidFill>
                <a:latin typeface="微软雅黑" panose="020B0503020204020204" charset="-122"/>
              </a:rPr>
              <a:t>小肠液及其分泌</a:t>
            </a:r>
            <a:endParaRPr kumimoji="1" lang="zh-CN" altLang="en-US" sz="3600" b="1" dirty="0">
              <a:solidFill>
                <a:srgbClr val="0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zh-CN" altLang="en-US"/>
          </a:p>
        </p:txBody>
      </p:sp>
      <p:sp>
        <p:nvSpPr>
          <p:cNvPr id="3" name="灯片编号占位符 2"/>
          <p:cNvSpPr>
            <a:spLocks noGrp="1"/>
          </p:cNvSpPr>
          <p:nvPr>
            <p:ph type="sldNum" sz="quarter" idx="12"/>
          </p:nvPr>
        </p:nvSpPr>
        <p:spPr/>
        <p:txBody>
          <a:bodyPr/>
          <a:lstStyle/>
          <a:p>
            <a:pPr>
              <a:defRPr/>
            </a:pPr>
            <a:fld id="{14AB4511-C71C-496F-93AA-B4C8EE92081C}" type="slidenum">
              <a:rPr lang="zh-CN" altLang="en-US" smtClean="0"/>
            </a:fld>
            <a:endParaRPr lang="zh-CN" altLang="en-US"/>
          </a:p>
        </p:txBody>
      </p:sp>
      <p:sp>
        <p:nvSpPr>
          <p:cNvPr id="4" name="TextBox 3"/>
          <p:cNvSpPr txBox="1"/>
          <p:nvPr/>
        </p:nvSpPr>
        <p:spPr>
          <a:xfrm>
            <a:off x="1296537" y="368490"/>
            <a:ext cx="5390865" cy="646331"/>
          </a:xfrm>
          <a:prstGeom prst="rect">
            <a:avLst/>
          </a:prstGeom>
          <a:noFill/>
        </p:spPr>
        <p:txBody>
          <a:bodyPr wrap="square" rtlCol="0">
            <a:spAutoFit/>
          </a:bodyPr>
          <a:lstStyle/>
          <a:p>
            <a:r>
              <a:rPr lang="en-US" altLang="zh-CN" sz="3600" b="1" dirty="0" smtClean="0">
                <a:latin typeface="+mn-ea"/>
              </a:rPr>
              <a:t>(</a:t>
            </a:r>
            <a:r>
              <a:rPr lang="zh-CN" altLang="en-US" sz="3600" b="1" dirty="0" smtClean="0">
                <a:latin typeface="+mn-ea"/>
              </a:rPr>
              <a:t>二</a:t>
            </a:r>
            <a:r>
              <a:rPr lang="en-US" altLang="zh-CN" sz="3600" b="1" dirty="0" smtClean="0">
                <a:latin typeface="+mn-ea"/>
              </a:rPr>
              <a:t>)  </a:t>
            </a:r>
            <a:r>
              <a:rPr lang="zh-CN" altLang="en-US" sz="3600" b="1" dirty="0" smtClean="0">
                <a:latin typeface="+mn-ea"/>
              </a:rPr>
              <a:t>小肠液分泌的调节</a:t>
            </a:r>
            <a:endParaRPr lang="zh-CN" altLang="en-US" sz="3600" b="1" dirty="0">
              <a:latin typeface="+mn-ea"/>
            </a:endParaRPr>
          </a:p>
        </p:txBody>
      </p:sp>
      <p:sp>
        <p:nvSpPr>
          <p:cNvPr id="5" name="TextBox 4"/>
          <p:cNvSpPr txBox="1"/>
          <p:nvPr/>
        </p:nvSpPr>
        <p:spPr>
          <a:xfrm>
            <a:off x="928047" y="1651379"/>
            <a:ext cx="11027391" cy="1077218"/>
          </a:xfrm>
          <a:prstGeom prst="rect">
            <a:avLst/>
          </a:prstGeom>
          <a:noFill/>
        </p:spPr>
        <p:txBody>
          <a:bodyPr wrap="square" rtlCol="0">
            <a:spAutoFit/>
          </a:bodyPr>
          <a:lstStyle/>
          <a:p>
            <a:r>
              <a:rPr lang="en-US" altLang="zh-CN" sz="3200" b="1" dirty="0" smtClean="0">
                <a:latin typeface="+mn-ea"/>
              </a:rPr>
              <a:t>1.</a:t>
            </a:r>
            <a:r>
              <a:rPr lang="zh-CN" altLang="en-US" sz="3200" b="1" dirty="0" smtClean="0">
                <a:latin typeface="+mn-ea"/>
              </a:rPr>
              <a:t>食物及其消化物对壁内丛的局部反射调节</a:t>
            </a:r>
            <a:endParaRPr lang="en-US" altLang="zh-CN" sz="3200" b="1" dirty="0" smtClean="0">
              <a:latin typeface="+mn-ea"/>
            </a:endParaRPr>
          </a:p>
          <a:p>
            <a:r>
              <a:rPr lang="en-US" altLang="zh-CN" sz="3200" b="1" dirty="0" smtClean="0">
                <a:latin typeface="+mn-ea"/>
              </a:rPr>
              <a:t>2.</a:t>
            </a:r>
            <a:r>
              <a:rPr lang="zh-CN" altLang="en-US" sz="3200" b="1" dirty="0" smtClean="0">
                <a:latin typeface="+mn-ea"/>
              </a:rPr>
              <a:t>促胃液素、促胰液素、缩胆囊素等体液因素也可刺激分泌</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图5-19"/>
          <p:cNvPicPr>
            <a:picLocks noChangeAspect="1" noChangeArrowheads="1"/>
          </p:cNvPicPr>
          <p:nvPr/>
        </p:nvPicPr>
        <p:blipFill>
          <a:blip r:embed="rId1" cstate="print">
            <a:clrChange>
              <a:clrFrom>
                <a:srgbClr val="FFFFFF"/>
              </a:clrFrom>
              <a:clrTo>
                <a:srgbClr val="FFFFFF">
                  <a:alpha val="0"/>
                </a:srgbClr>
              </a:clrTo>
            </a:clrChange>
            <a:lum bright="-24000" contrast="18000"/>
          </a:blip>
          <a:srcRect/>
          <a:stretch>
            <a:fillRect/>
          </a:stretch>
        </p:blipFill>
        <p:spPr bwMode="auto">
          <a:xfrm>
            <a:off x="6616223" y="4558352"/>
            <a:ext cx="3948753" cy="2299648"/>
          </a:xfrm>
          <a:prstGeom prst="rect">
            <a:avLst/>
          </a:prstGeom>
          <a:noFill/>
          <a:ln w="9525">
            <a:noFill/>
            <a:miter lim="800000"/>
            <a:headEnd/>
            <a:tailEnd/>
          </a:ln>
        </p:spPr>
      </p:pic>
      <p:sp>
        <p:nvSpPr>
          <p:cNvPr id="13314" name="Text Box 2"/>
          <p:cNvSpPr txBox="1">
            <a:spLocks noChangeArrowheads="1"/>
          </p:cNvSpPr>
          <p:nvPr/>
        </p:nvSpPr>
        <p:spPr bwMode="auto">
          <a:xfrm>
            <a:off x="489054" y="1043539"/>
            <a:ext cx="10682816" cy="6309420"/>
          </a:xfrm>
          <a:prstGeom prst="rect">
            <a:avLst/>
          </a:prstGeom>
          <a:noFill/>
          <a:ln w="9525">
            <a:noFill/>
            <a:miter lim="800000"/>
          </a:ln>
        </p:spPr>
        <p:txBody>
          <a:bodyPr>
            <a:spAutoFit/>
          </a:bodyPr>
          <a:lstStyle/>
          <a:p>
            <a:r>
              <a:rPr kumimoji="1" lang="zh-CN" altLang="en-US" sz="3600" b="1" dirty="0" smtClean="0">
                <a:latin typeface="+mn-ea"/>
              </a:rPr>
              <a:t>四、</a:t>
            </a:r>
            <a:r>
              <a:rPr kumimoji="1" lang="zh-CN" altLang="en-US" sz="3600" b="1" dirty="0" smtClean="0">
                <a:latin typeface="+mn-ea"/>
              </a:rPr>
              <a:t>小肠的运动</a:t>
            </a:r>
            <a:endParaRPr kumimoji="1" lang="en-US" altLang="zh-CN" sz="3600" b="1" dirty="0" smtClean="0">
              <a:latin typeface="+mn-ea"/>
            </a:endParaRPr>
          </a:p>
          <a:p>
            <a:r>
              <a:rPr kumimoji="1" lang="en-US" altLang="zh-CN" sz="3200" b="1" dirty="0" smtClean="0">
                <a:latin typeface="+mn-ea"/>
              </a:rPr>
              <a:t>(</a:t>
            </a:r>
            <a:r>
              <a:rPr kumimoji="1" lang="zh-CN" altLang="en-US" sz="3200" b="1" dirty="0" smtClean="0">
                <a:latin typeface="+mn-ea"/>
              </a:rPr>
              <a:t>一</a:t>
            </a:r>
            <a:r>
              <a:rPr kumimoji="1" lang="en-US" altLang="zh-CN" sz="3200" b="1" dirty="0" smtClean="0">
                <a:latin typeface="+mn-ea"/>
              </a:rPr>
              <a:t>)</a:t>
            </a:r>
            <a:r>
              <a:rPr kumimoji="1" lang="zh-CN" altLang="en-US" sz="3200" b="1" dirty="0" smtClean="0">
                <a:latin typeface="+mn-ea"/>
              </a:rPr>
              <a:t>小肠的运动形式</a:t>
            </a:r>
            <a:endParaRPr kumimoji="1" lang="zh-CN" altLang="en-US" sz="3200" b="1" dirty="0">
              <a:latin typeface="+mn-ea"/>
            </a:endParaRPr>
          </a:p>
          <a:p>
            <a:r>
              <a:rPr kumimoji="1" lang="en-US" altLang="zh-CN" sz="2800" b="1" dirty="0" smtClean="0">
                <a:latin typeface="+mn-ea"/>
              </a:rPr>
              <a:t>1</a:t>
            </a:r>
            <a:r>
              <a:rPr kumimoji="1" lang="en-US" altLang="zh-CN" sz="2800" b="1" dirty="0">
                <a:latin typeface="+mn-ea"/>
              </a:rPr>
              <a:t>.</a:t>
            </a:r>
            <a:r>
              <a:rPr kumimoji="1" lang="zh-CN" altLang="en-US" sz="2800" b="1" dirty="0">
                <a:latin typeface="+mn-ea"/>
              </a:rPr>
              <a:t>紧张性收</a:t>
            </a:r>
            <a:r>
              <a:rPr kumimoji="1" lang="zh-CN" altLang="en-US" sz="2800" b="1" dirty="0" smtClean="0">
                <a:latin typeface="+mn-ea"/>
              </a:rPr>
              <a:t>缩：是</a:t>
            </a:r>
            <a:r>
              <a:rPr kumimoji="1" lang="zh-CN" altLang="en-US" sz="2800" b="1" dirty="0">
                <a:latin typeface="+mn-ea"/>
              </a:rPr>
              <a:t>小肠的一种微弱而持久的收缩，使小肠保持一定的形状和位置，是小肠其它运动形式的基础。        </a:t>
            </a:r>
            <a:endParaRPr kumimoji="1" lang="zh-CN" altLang="en-US" sz="2800" b="1" dirty="0">
              <a:latin typeface="+mn-ea"/>
            </a:endParaRPr>
          </a:p>
          <a:p>
            <a:endParaRPr kumimoji="1" lang="en-US" altLang="zh-CN" sz="2800" b="1" dirty="0" smtClean="0">
              <a:latin typeface="+mn-ea"/>
            </a:endParaRPr>
          </a:p>
          <a:p>
            <a:r>
              <a:rPr kumimoji="1" lang="en-US" altLang="zh-CN" sz="2800" b="1" dirty="0" smtClean="0">
                <a:latin typeface="+mn-ea"/>
              </a:rPr>
              <a:t>2</a:t>
            </a:r>
            <a:r>
              <a:rPr kumimoji="1" lang="en-US" altLang="zh-CN" sz="2800" b="1" dirty="0">
                <a:latin typeface="+mn-ea"/>
              </a:rPr>
              <a:t>.</a:t>
            </a:r>
            <a:r>
              <a:rPr kumimoji="1" lang="zh-CN" altLang="en-US" sz="2800" b="1" dirty="0">
                <a:solidFill>
                  <a:srgbClr val="FF0000"/>
                </a:solidFill>
                <a:latin typeface="+mn-ea"/>
              </a:rPr>
              <a:t>分节运动</a:t>
            </a:r>
            <a:r>
              <a:rPr kumimoji="1" lang="zh-CN" altLang="en-US" sz="2800" b="1" dirty="0">
                <a:latin typeface="+mn-ea"/>
              </a:rPr>
              <a:t> </a:t>
            </a:r>
            <a:endParaRPr kumimoji="1" lang="zh-CN" altLang="en-US" sz="2800" b="1" dirty="0">
              <a:latin typeface="+mn-ea"/>
            </a:endParaRPr>
          </a:p>
          <a:p>
            <a:r>
              <a:rPr kumimoji="1" lang="zh-CN" altLang="en-US" sz="2800" b="1" dirty="0">
                <a:latin typeface="+mn-ea"/>
              </a:rPr>
              <a:t>   以小肠环行肌为主舒缩的活动。小肠特有的运动</a:t>
            </a:r>
            <a:r>
              <a:rPr kumimoji="1" lang="zh-CN" altLang="en-US" sz="2800" b="1" dirty="0" smtClean="0">
                <a:latin typeface="+mn-ea"/>
              </a:rPr>
              <a:t>形式</a:t>
            </a:r>
            <a:endParaRPr kumimoji="1" lang="en-US" altLang="zh-CN" sz="2800" b="1" dirty="0" smtClean="0">
              <a:latin typeface="+mn-ea"/>
            </a:endParaRPr>
          </a:p>
          <a:p>
            <a:pPr>
              <a:buFont typeface="Arial" panose="020B0604020202020204" pitchFamily="34" charset="0"/>
              <a:buChar char="•"/>
            </a:pPr>
            <a:r>
              <a:rPr kumimoji="1" lang="zh-CN" altLang="en-US" sz="2800" b="1" dirty="0" smtClean="0">
                <a:latin typeface="+mn-ea"/>
              </a:rPr>
              <a:t>主要作用</a:t>
            </a:r>
            <a:endParaRPr kumimoji="1" lang="zh-CN" altLang="en-US" sz="2800" b="1" dirty="0">
              <a:latin typeface="+mn-ea"/>
            </a:endParaRPr>
          </a:p>
          <a:p>
            <a:r>
              <a:rPr kumimoji="1" lang="zh-CN" altLang="en-US" sz="2800" b="1" dirty="0">
                <a:latin typeface="+mn-ea"/>
              </a:rPr>
              <a:t>利消化</a:t>
            </a:r>
            <a:r>
              <a:rPr kumimoji="1" lang="en-US" altLang="zh-CN" sz="2800" b="1" dirty="0">
                <a:latin typeface="+mn-ea"/>
              </a:rPr>
              <a:t>:</a:t>
            </a:r>
            <a:r>
              <a:rPr kumimoji="1" lang="zh-CN" altLang="en-US" sz="2800" b="1" dirty="0">
                <a:latin typeface="+mn-ea"/>
              </a:rPr>
              <a:t>促进食糜与消化液充分混</a:t>
            </a:r>
            <a:r>
              <a:rPr kumimoji="1" lang="zh-CN" altLang="en-US" sz="2800" b="1" dirty="0" smtClean="0">
                <a:latin typeface="+mn-ea"/>
              </a:rPr>
              <a:t>合</a:t>
            </a:r>
            <a:endParaRPr kumimoji="1" lang="zh-CN" altLang="en-US" sz="2800" b="1" dirty="0">
              <a:latin typeface="+mn-ea"/>
            </a:endParaRPr>
          </a:p>
          <a:p>
            <a:r>
              <a:rPr kumimoji="1" lang="zh-CN" altLang="en-US" sz="2800" b="1" dirty="0">
                <a:latin typeface="+mn-ea"/>
              </a:rPr>
              <a:t>利吸收</a:t>
            </a:r>
            <a:r>
              <a:rPr kumimoji="1" lang="en-US" altLang="zh-CN" sz="2800" b="1" dirty="0">
                <a:latin typeface="+mn-ea"/>
              </a:rPr>
              <a:t>:</a:t>
            </a:r>
            <a:r>
              <a:rPr kumimoji="1" lang="zh-CN" altLang="en-US" sz="2800" b="1" dirty="0">
                <a:latin typeface="+mn-ea"/>
              </a:rPr>
              <a:t>增加食糜与肠壁的接</a:t>
            </a:r>
            <a:r>
              <a:rPr kumimoji="1" lang="zh-CN" altLang="en-US" sz="2800" b="1" dirty="0" smtClean="0">
                <a:latin typeface="+mn-ea"/>
              </a:rPr>
              <a:t>触</a:t>
            </a:r>
            <a:endParaRPr kumimoji="1" lang="zh-CN" altLang="en-US" sz="2800" b="1" dirty="0">
              <a:latin typeface="+mn-ea"/>
            </a:endParaRPr>
          </a:p>
          <a:p>
            <a:r>
              <a:rPr kumimoji="1" lang="zh-CN" altLang="en-US" sz="2800" b="1" dirty="0">
                <a:latin typeface="+mn-ea"/>
              </a:rPr>
              <a:t>助血循</a:t>
            </a:r>
            <a:r>
              <a:rPr kumimoji="1" lang="en-US" altLang="zh-CN" sz="2800" b="1" dirty="0">
                <a:latin typeface="+mn-ea"/>
              </a:rPr>
              <a:t>:</a:t>
            </a:r>
            <a:r>
              <a:rPr kumimoji="1" lang="zh-CN" altLang="en-US" sz="2800" b="1" dirty="0">
                <a:latin typeface="+mn-ea"/>
              </a:rPr>
              <a:t>挤压肠壁助于血液</a:t>
            </a:r>
            <a:r>
              <a:rPr kumimoji="1" lang="zh-CN" altLang="en-US" sz="2800" b="1" dirty="0" smtClean="0">
                <a:latin typeface="+mn-ea"/>
              </a:rPr>
              <a:t>和淋巴的回流</a:t>
            </a:r>
            <a:endParaRPr kumimoji="1" lang="en-US" altLang="zh-CN" sz="2800" b="1" dirty="0" smtClean="0">
              <a:latin typeface="+mn-ea"/>
            </a:endParaRPr>
          </a:p>
          <a:p>
            <a:endParaRPr kumimoji="1" lang="en-US" altLang="zh-CN" sz="2800" b="1" dirty="0" smtClean="0">
              <a:latin typeface="+mn-ea"/>
            </a:endParaRPr>
          </a:p>
          <a:p>
            <a:r>
              <a:rPr kumimoji="1" lang="en-US" altLang="zh-CN" sz="2800" b="1" dirty="0" smtClean="0">
                <a:latin typeface="+mn-ea"/>
              </a:rPr>
              <a:t>       </a:t>
            </a:r>
            <a:endParaRPr kumimoji="1" lang="zh-CN" altLang="en-US" sz="2800" b="1" dirty="0">
              <a:latin typeface="+mn-ea"/>
            </a:endParaRPr>
          </a:p>
          <a:p>
            <a:r>
              <a:rPr kumimoji="1" lang="zh-CN" altLang="en-US" sz="2800" b="1" dirty="0">
                <a:latin typeface="+mn-ea"/>
              </a:rPr>
              <a:t>　</a:t>
            </a:r>
            <a:endParaRPr kumimoji="1" lang="zh-CN" altLang="en-US" sz="2800" b="1" dirty="0">
              <a:latin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0451" y="405600"/>
            <a:ext cx="6995826" cy="523220"/>
          </a:xfrm>
          <a:prstGeom prst="rect">
            <a:avLst/>
          </a:prstGeom>
        </p:spPr>
        <p:txBody>
          <a:bodyPr wrap="none">
            <a:spAutoFit/>
          </a:bodyPr>
          <a:lstStyle/>
          <a:p>
            <a:r>
              <a:rPr kumimoji="1" lang="en-US" altLang="zh-CN" sz="2800" b="1" dirty="0" smtClean="0">
                <a:latin typeface="+mn-ea"/>
              </a:rPr>
              <a:t>3.</a:t>
            </a:r>
            <a:r>
              <a:rPr kumimoji="1" lang="zh-CN" altLang="en-US" sz="2800" b="1" dirty="0" smtClean="0">
                <a:latin typeface="+mn-ea"/>
              </a:rPr>
              <a:t>蠕动：自上而下顺序收缩和舒张的运动。</a:t>
            </a:r>
            <a:endParaRPr lang="zh-CN" altLang="en-US" sz="2800" dirty="0">
              <a:latin typeface="+mn-ea"/>
            </a:endParaRPr>
          </a:p>
        </p:txBody>
      </p:sp>
      <p:sp>
        <p:nvSpPr>
          <p:cNvPr id="5" name="TextBox 4"/>
          <p:cNvSpPr txBox="1"/>
          <p:nvPr/>
        </p:nvSpPr>
        <p:spPr>
          <a:xfrm>
            <a:off x="436727" y="1228298"/>
            <a:ext cx="11163870" cy="2554545"/>
          </a:xfrm>
          <a:prstGeom prst="rect">
            <a:avLst/>
          </a:prstGeom>
          <a:noFill/>
        </p:spPr>
        <p:txBody>
          <a:bodyPr wrap="square" rtlCol="0">
            <a:spAutoFit/>
          </a:bodyPr>
          <a:lstStyle/>
          <a:p>
            <a:pPr>
              <a:buFont typeface="Arial" panose="020B0604020202020204" pitchFamily="34" charset="0"/>
              <a:buChar char="•"/>
            </a:pPr>
            <a:r>
              <a:rPr kumimoji="1" lang="zh-CN" altLang="en-US" sz="3200" b="1" dirty="0" smtClean="0">
                <a:latin typeface="+mn-ea"/>
              </a:rPr>
              <a:t>特点　小肠近端的蠕动速度＞远端。</a:t>
            </a:r>
            <a:endParaRPr kumimoji="1" lang="zh-CN" altLang="en-US" sz="3200" b="1" dirty="0" smtClean="0">
              <a:latin typeface="+mn-ea"/>
            </a:endParaRPr>
          </a:p>
          <a:p>
            <a:pPr>
              <a:buFont typeface="Arial" panose="020B0604020202020204" pitchFamily="34" charset="0"/>
              <a:buChar char="•"/>
            </a:pPr>
            <a:r>
              <a:rPr kumimoji="1" lang="zh-CN" altLang="en-US" sz="3200" b="1" dirty="0" smtClean="0">
                <a:latin typeface="+mn-ea"/>
              </a:rPr>
              <a:t>作用　使经过分节运动的食糜向前推进，达到新的分节运动。　　　</a:t>
            </a:r>
            <a:endParaRPr kumimoji="1" lang="zh-CN" altLang="en-US" sz="3200" b="1" dirty="0" smtClean="0">
              <a:latin typeface="+mn-ea"/>
            </a:endParaRPr>
          </a:p>
          <a:p>
            <a:r>
              <a:rPr kumimoji="1" lang="zh-CN" altLang="en-US" sz="3200" b="1" dirty="0" smtClean="0">
                <a:solidFill>
                  <a:srgbClr val="FF0000"/>
                </a:solidFill>
                <a:latin typeface="+mn-ea"/>
              </a:rPr>
              <a:t>蠕动冲</a:t>
            </a:r>
            <a:r>
              <a:rPr kumimoji="1" lang="zh-CN" altLang="en-US" sz="3200" b="1" dirty="0" smtClean="0">
                <a:latin typeface="+mn-ea"/>
              </a:rPr>
              <a:t> 蠕动速度快，传播距离远的蠕动。可一次将食糜从小肠始端推送到末端，甚至推送到大肠。</a:t>
            </a:r>
            <a:endParaRPr kumimoji="1" lang="zh-CN" altLang="en-US" sz="3200" b="1" dirty="0" smtClean="0">
              <a:latin typeface="+mn-ea"/>
            </a:endParaRPr>
          </a:p>
          <a:p>
            <a:r>
              <a:rPr kumimoji="1" lang="zh-CN" altLang="en-US" sz="3200" b="1" dirty="0" smtClean="0">
                <a:latin typeface="+mn-ea"/>
              </a:rPr>
              <a:t>　</a:t>
            </a:r>
            <a:endParaRPr kumimoji="1" lang="zh-CN" altLang="en-US" sz="3200" b="1" dirty="0" smtClean="0">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146412" y="274638"/>
            <a:ext cx="10435988" cy="11430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smtClean="0">
                <a:ln>
                  <a:noFill/>
                </a:ln>
                <a:solidFill>
                  <a:schemeClr val="tx1"/>
                </a:solidFill>
                <a:effectLst/>
                <a:uLnTx/>
                <a:uFillTx/>
                <a:latin typeface="+mj-lt"/>
                <a:ea typeface="+mj-ea"/>
                <a:cs typeface="+mj-cs"/>
              </a:rPr>
              <a:t>(</a:t>
            </a:r>
            <a:r>
              <a:rPr kumimoji="0" lang="zh-CN" altLang="en-US" sz="3600" b="1" i="0" u="none" strike="noStrike" kern="1200" cap="none" spc="0" normalizeH="0" baseline="0" noProof="0" dirty="0" smtClean="0">
                <a:ln>
                  <a:noFill/>
                </a:ln>
                <a:solidFill>
                  <a:schemeClr val="tx1"/>
                </a:solidFill>
                <a:effectLst/>
                <a:uLnTx/>
                <a:uFillTx/>
                <a:latin typeface="+mj-lt"/>
                <a:ea typeface="+mj-ea"/>
                <a:cs typeface="+mj-cs"/>
              </a:rPr>
              <a:t>二</a:t>
            </a:r>
            <a:r>
              <a:rPr kumimoji="0" lang="en-US" altLang="zh-CN" sz="3600" b="1" i="0" u="none" strike="noStrike" kern="1200" cap="none" spc="0" normalizeH="0" baseline="0" noProof="0" dirty="0" smtClean="0">
                <a:ln>
                  <a:noFill/>
                </a:ln>
                <a:solidFill>
                  <a:schemeClr val="tx1"/>
                </a:solidFill>
                <a:effectLst/>
                <a:uLnTx/>
                <a:uFillTx/>
                <a:latin typeface="+mj-lt"/>
                <a:ea typeface="+mj-ea"/>
                <a:cs typeface="+mj-cs"/>
              </a:rPr>
              <a:t>)</a:t>
            </a:r>
            <a:r>
              <a:rPr kumimoji="0" lang="zh-CN" altLang="en-US" sz="3600" b="1" i="0" u="none" strike="noStrike" kern="1200" cap="none" spc="0" normalizeH="0" baseline="0" noProof="0" dirty="0" smtClean="0">
                <a:ln>
                  <a:noFill/>
                </a:ln>
                <a:solidFill>
                  <a:schemeClr val="tx1"/>
                </a:solidFill>
                <a:effectLst/>
                <a:uLnTx/>
                <a:uFillTx/>
                <a:latin typeface="+mj-lt"/>
                <a:ea typeface="+mj-ea"/>
                <a:cs typeface="+mj-cs"/>
              </a:rPr>
              <a:t>消化道平滑肌的电生理特性</a:t>
            </a:r>
            <a:endParaRPr kumimoji="0" lang="zh-CN" altLang="en-US" sz="36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内容占位符 2"/>
          <p:cNvSpPr txBox="1"/>
          <p:nvPr/>
        </p:nvSpPr>
        <p:spPr>
          <a:xfrm>
            <a:off x="609600" y="1600201"/>
            <a:ext cx="9789994" cy="45259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tx1"/>
                </a:solidFill>
                <a:effectLst/>
                <a:uLnTx/>
                <a:uFillTx/>
                <a:latin typeface="+mn-ea"/>
                <a:cs typeface="+mn-cs"/>
              </a:rPr>
              <a:t>1.</a:t>
            </a:r>
            <a:r>
              <a:rPr kumimoji="0" lang="zh-CN" altLang="en-US" sz="3200" b="1" i="0" u="none" strike="noStrike" kern="1200" cap="none" spc="0" normalizeH="0" baseline="0" noProof="0" dirty="0" smtClean="0">
                <a:ln>
                  <a:noFill/>
                </a:ln>
                <a:solidFill>
                  <a:schemeClr val="tx1"/>
                </a:solidFill>
                <a:effectLst/>
                <a:uLnTx/>
                <a:uFillTx/>
                <a:latin typeface="+mn-ea"/>
                <a:cs typeface="+mn-cs"/>
              </a:rPr>
              <a:t>静息电位</a:t>
            </a:r>
            <a:r>
              <a:rPr kumimoji="0" lang="en-US" altLang="zh-CN" sz="3200" b="1" i="0" u="none" strike="noStrike" kern="1200" cap="none" spc="0" normalizeH="0" baseline="0" noProof="0" dirty="0" smtClean="0">
                <a:ln>
                  <a:noFill/>
                </a:ln>
                <a:solidFill>
                  <a:schemeClr val="tx1"/>
                </a:solidFill>
                <a:effectLst/>
                <a:uLnTx/>
                <a:uFillTx/>
                <a:latin typeface="+mn-ea"/>
                <a:cs typeface="+mn-cs"/>
              </a:rPr>
              <a:t>:</a:t>
            </a:r>
            <a:r>
              <a:rPr kumimoji="0" lang="zh-CN" altLang="en-US" sz="3200" b="1" i="0" u="none" strike="noStrike" kern="1200" cap="none" spc="0" normalizeH="0" baseline="0" noProof="0" dirty="0" smtClean="0">
                <a:ln>
                  <a:noFill/>
                </a:ln>
                <a:solidFill>
                  <a:schemeClr val="tx1"/>
                </a:solidFill>
                <a:effectLst/>
                <a:uLnTx/>
                <a:uFillTx/>
                <a:latin typeface="+mn-ea"/>
                <a:cs typeface="+mn-cs"/>
              </a:rPr>
              <a:t> 不稳定</a:t>
            </a:r>
            <a:r>
              <a:rPr kumimoji="0" lang="en-US" altLang="zh-CN" sz="3200" b="1" i="0" u="none" strike="noStrike" kern="1200" cap="none" spc="0" normalizeH="0" baseline="0" noProof="0" dirty="0" smtClean="0">
                <a:ln>
                  <a:noFill/>
                </a:ln>
                <a:solidFill>
                  <a:schemeClr val="tx1"/>
                </a:solidFill>
                <a:effectLst/>
                <a:uLnTx/>
                <a:uFillTx/>
                <a:latin typeface="+mn-ea"/>
                <a:cs typeface="+mn-cs"/>
              </a:rPr>
              <a:t>, -60~-50mv，</a:t>
            </a:r>
            <a:r>
              <a:rPr kumimoji="0" lang="zh-CN" altLang="en-US" sz="3200" b="1" i="0" u="none" strike="noStrike" kern="1200" cap="none" spc="0" normalizeH="0" baseline="0" noProof="0" dirty="0" smtClean="0">
                <a:ln>
                  <a:noFill/>
                </a:ln>
                <a:solidFill>
                  <a:schemeClr val="tx1"/>
                </a:solidFill>
                <a:effectLst/>
                <a:uLnTx/>
                <a:uFillTx/>
                <a:latin typeface="+mn-ea"/>
                <a:cs typeface="+mn-cs"/>
              </a:rPr>
              <a:t>主要</a:t>
            </a:r>
            <a:r>
              <a:rPr kumimoji="0" lang="en-US" altLang="zh-CN" sz="3200" b="1" i="0" u="none" strike="noStrike" kern="1200" cap="none" spc="0" normalizeH="0" baseline="0" noProof="0" dirty="0" smtClean="0">
                <a:ln>
                  <a:noFill/>
                </a:ln>
                <a:solidFill>
                  <a:schemeClr val="tx1"/>
                </a:solidFill>
                <a:effectLst/>
                <a:uLnTx/>
                <a:uFillTx/>
                <a:latin typeface="+mn-ea"/>
                <a:cs typeface="+mn-cs"/>
              </a:rPr>
              <a:t>K+</a:t>
            </a:r>
            <a:r>
              <a:rPr kumimoji="0" lang="zh-CN" altLang="en-US" sz="3200" b="1" i="0" u="none" strike="noStrike" kern="1200" cap="none" spc="0" normalizeH="0" baseline="0" noProof="0" dirty="0" smtClean="0">
                <a:ln>
                  <a:noFill/>
                </a:ln>
                <a:solidFill>
                  <a:schemeClr val="tx1"/>
                </a:solidFill>
                <a:effectLst/>
                <a:uLnTx/>
                <a:uFillTx/>
                <a:latin typeface="+mn-ea"/>
                <a:cs typeface="+mn-cs"/>
              </a:rPr>
              <a:t>外流引起；</a:t>
            </a:r>
            <a:endParaRPr kumimoji="0" lang="en-US" altLang="zh-CN" sz="3200" b="1"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3200" b="1"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tx1"/>
                </a:solidFill>
                <a:effectLst/>
                <a:uLnTx/>
                <a:uFillTx/>
                <a:latin typeface="+mn-ea"/>
                <a:cs typeface="+mn-cs"/>
              </a:rPr>
              <a:t>2.</a:t>
            </a:r>
            <a:r>
              <a:rPr kumimoji="0" lang="zh-CN" altLang="en-US" sz="3200" b="1" i="0" u="none" strike="noStrike" kern="1200" cap="none" spc="0" normalizeH="0" baseline="0" noProof="0" dirty="0" smtClean="0">
                <a:ln>
                  <a:noFill/>
                </a:ln>
                <a:solidFill>
                  <a:schemeClr val="tx1"/>
                </a:solidFill>
                <a:effectLst/>
                <a:uLnTx/>
                <a:uFillTx/>
                <a:latin typeface="+mn-ea"/>
                <a:cs typeface="+mn-cs"/>
              </a:rPr>
              <a:t>慢波电位</a:t>
            </a:r>
            <a:r>
              <a:rPr kumimoji="0" lang="en-US" altLang="zh-CN" sz="3200" b="1" i="0" u="none" strike="noStrike" kern="1200" cap="none" spc="0" normalizeH="0" baseline="0" noProof="0" dirty="0" smtClean="0">
                <a:ln>
                  <a:noFill/>
                </a:ln>
                <a:solidFill>
                  <a:schemeClr val="tx1"/>
                </a:solidFill>
                <a:effectLst/>
                <a:uLnTx/>
                <a:uFillTx/>
                <a:latin typeface="+mn-ea"/>
                <a:cs typeface="+mn-cs"/>
              </a:rPr>
              <a:t>:</a:t>
            </a:r>
            <a:r>
              <a:rPr kumimoji="0" lang="zh-CN" altLang="en-US" sz="3200" b="1" i="0" u="none" strike="noStrike" kern="1200" cap="none" spc="0" normalizeH="0" baseline="0" noProof="0" dirty="0" smtClean="0">
                <a:ln>
                  <a:noFill/>
                </a:ln>
                <a:solidFill>
                  <a:schemeClr val="tx1"/>
                </a:solidFill>
                <a:effectLst/>
                <a:uLnTx/>
                <a:uFillTx/>
                <a:latin typeface="+mn-ea"/>
                <a:cs typeface="+mn-cs"/>
              </a:rPr>
              <a:t>消化道平滑肌细胞可在静息电位基础上</a:t>
            </a:r>
            <a:r>
              <a:rPr kumimoji="0" lang="en-US" altLang="zh-CN" sz="3200" b="1" i="0" u="none" strike="noStrike" kern="1200" cap="none" spc="0" normalizeH="0" baseline="0" noProof="0" dirty="0" smtClean="0">
                <a:ln>
                  <a:noFill/>
                </a:ln>
                <a:solidFill>
                  <a:schemeClr val="tx1"/>
                </a:solidFill>
                <a:effectLst/>
                <a:uLnTx/>
                <a:uFillTx/>
                <a:latin typeface="+mn-ea"/>
                <a:cs typeface="+mn-cs"/>
              </a:rPr>
              <a:t>,</a:t>
            </a:r>
            <a:r>
              <a:rPr kumimoji="0" lang="zh-CN" altLang="en-US" sz="3200" b="1" i="0" u="none" strike="noStrike" kern="1200" cap="none" spc="0" normalizeH="0" baseline="0" noProof="0" dirty="0" smtClean="0">
                <a:ln>
                  <a:noFill/>
                </a:ln>
                <a:solidFill>
                  <a:schemeClr val="tx1"/>
                </a:solidFill>
                <a:effectLst/>
                <a:uLnTx/>
                <a:uFillTx/>
                <a:latin typeface="+mn-ea"/>
                <a:cs typeface="+mn-cs"/>
              </a:rPr>
              <a:t>发生频率缓慢的，节律性的自动去极化和复极化电位波动，</a:t>
            </a:r>
            <a:r>
              <a:rPr kumimoji="0" lang="zh-CN" altLang="en-US" sz="3200" b="1" i="0" u="none" strike="noStrike" kern="1200" cap="none" spc="0" normalizeH="0" baseline="0" noProof="0" dirty="0" smtClean="0">
                <a:ln>
                  <a:noFill/>
                </a:ln>
                <a:solidFill>
                  <a:srgbClr val="FF0000"/>
                </a:solidFill>
                <a:effectLst/>
                <a:uLnTx/>
                <a:uFillTx/>
                <a:latin typeface="+mn-ea"/>
                <a:cs typeface="+mn-cs"/>
              </a:rPr>
              <a:t>决定了收缩节律，不能引起收缩，但是决定了肌肉收缩频率、传播速度的控制波</a:t>
            </a:r>
            <a:endParaRPr kumimoji="0" lang="en-US" altLang="zh-CN" sz="3200" b="1" i="0" u="none" strike="noStrike" kern="1200" cap="none" spc="0" normalizeH="0" baseline="0" noProof="0" dirty="0" smtClean="0">
              <a:ln>
                <a:noFill/>
              </a:ln>
              <a:solidFill>
                <a:srgbClr val="FF0000"/>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3200" b="1"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tx1"/>
                </a:solidFill>
                <a:effectLst/>
                <a:uLnTx/>
                <a:uFillTx/>
                <a:latin typeface="+mn-ea"/>
                <a:cs typeface="+mn-cs"/>
              </a:rPr>
              <a:t>3.</a:t>
            </a:r>
            <a:r>
              <a:rPr kumimoji="0" lang="zh-CN" altLang="en-US" sz="3200" b="1" i="0" u="none" strike="noStrike" kern="1200" cap="none" spc="0" normalizeH="0" baseline="0" noProof="0" dirty="0" smtClean="0">
                <a:ln>
                  <a:noFill/>
                </a:ln>
                <a:solidFill>
                  <a:schemeClr val="tx1"/>
                </a:solidFill>
                <a:effectLst/>
                <a:uLnTx/>
                <a:uFillTx/>
                <a:latin typeface="+mn-ea"/>
                <a:cs typeface="+mn-cs"/>
              </a:rPr>
              <a:t>动作电位</a:t>
            </a:r>
            <a:r>
              <a:rPr kumimoji="0" lang="en-US" altLang="zh-CN" sz="3200" b="1" i="0" u="none" strike="noStrike" kern="1200" cap="none" spc="0" normalizeH="0" baseline="0" noProof="0" dirty="0" smtClean="0">
                <a:ln>
                  <a:noFill/>
                </a:ln>
                <a:solidFill>
                  <a:schemeClr val="tx1"/>
                </a:solidFill>
                <a:effectLst/>
                <a:uLnTx/>
                <a:uFillTx/>
                <a:latin typeface="+mn-ea"/>
                <a:cs typeface="+mn-cs"/>
              </a:rPr>
              <a:t>:</a:t>
            </a:r>
            <a:r>
              <a:rPr kumimoji="0" lang="zh-CN" altLang="en-US" sz="3200" b="1" i="0" u="none" strike="noStrike" kern="1200" cap="none" spc="0" normalizeH="0" baseline="0" noProof="0" dirty="0" smtClean="0">
                <a:ln>
                  <a:noFill/>
                </a:ln>
                <a:solidFill>
                  <a:schemeClr val="tx1"/>
                </a:solidFill>
                <a:effectLst/>
                <a:uLnTx/>
                <a:uFillTx/>
                <a:latin typeface="+mn-ea"/>
                <a:cs typeface="+mn-cs"/>
              </a:rPr>
              <a:t>慢波电位基础上产生</a:t>
            </a:r>
            <a:r>
              <a:rPr kumimoji="0" lang="en-US" altLang="zh-CN" sz="3200" b="1" i="0" u="none" strike="noStrike" kern="1200" cap="none" spc="0" normalizeH="0" baseline="0" noProof="0" dirty="0" smtClean="0">
                <a:ln>
                  <a:noFill/>
                </a:ln>
                <a:solidFill>
                  <a:schemeClr val="tx1"/>
                </a:solidFill>
                <a:effectLst/>
                <a:uLnTx/>
                <a:uFillTx/>
                <a:latin typeface="+mn-ea"/>
                <a:cs typeface="+mn-cs"/>
              </a:rPr>
              <a:t>,</a:t>
            </a:r>
            <a:r>
              <a:rPr kumimoji="0" lang="zh-CN" altLang="en-US" sz="3200" b="1" i="0" u="none" strike="noStrike" kern="1200" cap="none" spc="0" normalizeH="0" baseline="0" noProof="0" dirty="0" smtClean="0">
                <a:ln>
                  <a:noFill/>
                </a:ln>
                <a:solidFill>
                  <a:schemeClr val="tx1"/>
                </a:solidFill>
                <a:effectLst/>
                <a:uLnTx/>
                <a:uFillTx/>
                <a:latin typeface="+mn-ea"/>
                <a:cs typeface="+mn-cs"/>
              </a:rPr>
              <a:t>由</a:t>
            </a:r>
            <a:r>
              <a:rPr kumimoji="0" lang="en-US" altLang="zh-CN" sz="3200" b="1" i="0" u="none" strike="noStrike" kern="1200" cap="none" spc="0" normalizeH="0" baseline="0" noProof="0" dirty="0" smtClean="0">
                <a:ln>
                  <a:noFill/>
                </a:ln>
                <a:solidFill>
                  <a:schemeClr val="tx1"/>
                </a:solidFill>
                <a:effectLst/>
                <a:uLnTx/>
                <a:uFillTx/>
                <a:latin typeface="+mn-ea"/>
                <a:cs typeface="+mn-cs"/>
              </a:rPr>
              <a:t>Ca2+</a:t>
            </a:r>
            <a:r>
              <a:rPr kumimoji="0" lang="zh-CN" altLang="en-US" sz="3200" b="1" i="0" u="none" strike="noStrike" kern="1200" cap="none" spc="0" normalizeH="0" baseline="0" noProof="0" dirty="0" smtClean="0">
                <a:ln>
                  <a:noFill/>
                </a:ln>
                <a:solidFill>
                  <a:schemeClr val="tx1"/>
                </a:solidFill>
                <a:effectLst/>
                <a:uLnTx/>
                <a:uFillTx/>
                <a:latin typeface="+mn-ea"/>
                <a:cs typeface="+mn-cs"/>
              </a:rPr>
              <a:t>同流引起，跟</a:t>
            </a:r>
            <a:r>
              <a:rPr kumimoji="0" lang="zh-CN" altLang="en-US" sz="3200" b="1" i="0" u="none" strike="noStrike" kern="1200" cap="none" spc="0" normalizeH="0" baseline="0" noProof="0" dirty="0" smtClean="0">
                <a:ln>
                  <a:noFill/>
                </a:ln>
                <a:solidFill>
                  <a:srgbClr val="FF0000"/>
                </a:solidFill>
                <a:effectLst/>
                <a:uLnTx/>
                <a:uFillTx/>
                <a:latin typeface="+mn-ea"/>
                <a:cs typeface="+mn-cs"/>
              </a:rPr>
              <a:t>平滑肌收缩张力有关</a:t>
            </a:r>
            <a:endParaRPr kumimoji="0" lang="zh-CN" altLang="en-US" sz="3200" b="1" i="0" u="none" strike="noStrike" kern="1200" cap="none" spc="0" normalizeH="0" baseline="0" noProof="0" dirty="0" smtClean="0">
              <a:ln>
                <a:noFill/>
              </a:ln>
              <a:solidFill>
                <a:srgbClr val="FF0000"/>
              </a:solidFill>
              <a:effectLst/>
              <a:uLnTx/>
              <a:uFillTx/>
              <a:latin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zh-CN" altLang="en-US"/>
          </a:p>
        </p:txBody>
      </p:sp>
      <p:sp>
        <p:nvSpPr>
          <p:cNvPr id="3" name="灯片编号占位符 2"/>
          <p:cNvSpPr>
            <a:spLocks noGrp="1"/>
          </p:cNvSpPr>
          <p:nvPr>
            <p:ph type="sldNum" sz="quarter" idx="12"/>
          </p:nvPr>
        </p:nvSpPr>
        <p:spPr/>
        <p:txBody>
          <a:bodyPr/>
          <a:lstStyle/>
          <a:p>
            <a:pPr>
              <a:defRPr/>
            </a:pPr>
            <a:fld id="{14AB4511-C71C-496F-93AA-B4C8EE92081C}" type="slidenum">
              <a:rPr lang="zh-CN" altLang="en-US" smtClean="0"/>
            </a:fld>
            <a:endParaRPr lang="zh-CN" altLang="en-US"/>
          </a:p>
        </p:txBody>
      </p:sp>
      <p:sp>
        <p:nvSpPr>
          <p:cNvPr id="4" name="TextBox 3"/>
          <p:cNvSpPr txBox="1"/>
          <p:nvPr/>
        </p:nvSpPr>
        <p:spPr>
          <a:xfrm>
            <a:off x="1228297" y="368489"/>
            <a:ext cx="5786651" cy="646331"/>
          </a:xfrm>
          <a:prstGeom prst="rect">
            <a:avLst/>
          </a:prstGeom>
          <a:noFill/>
        </p:spPr>
        <p:txBody>
          <a:bodyPr wrap="square" rtlCol="0">
            <a:spAutoFit/>
          </a:bodyPr>
          <a:lstStyle/>
          <a:p>
            <a:r>
              <a:rPr lang="en-US" altLang="zh-CN" sz="3600" b="1" dirty="0" smtClean="0">
                <a:latin typeface="+mn-ea"/>
              </a:rPr>
              <a:t>(</a:t>
            </a:r>
            <a:r>
              <a:rPr lang="zh-CN" altLang="en-US" sz="3600" b="1" dirty="0" smtClean="0">
                <a:latin typeface="+mn-ea"/>
              </a:rPr>
              <a:t>二</a:t>
            </a:r>
            <a:r>
              <a:rPr lang="en-US" altLang="zh-CN" sz="3600" b="1" dirty="0" smtClean="0">
                <a:latin typeface="+mn-ea"/>
              </a:rPr>
              <a:t>)  </a:t>
            </a:r>
            <a:r>
              <a:rPr lang="zh-CN" altLang="en-US" sz="3600" b="1" dirty="0" smtClean="0">
                <a:latin typeface="+mn-ea"/>
              </a:rPr>
              <a:t>回盲括约肌的作用</a:t>
            </a:r>
            <a:endParaRPr lang="zh-CN" altLang="en-US" sz="3600" b="1" dirty="0">
              <a:latin typeface="+mn-ea"/>
            </a:endParaRPr>
          </a:p>
        </p:txBody>
      </p:sp>
      <p:sp>
        <p:nvSpPr>
          <p:cNvPr id="5" name="TextBox 4"/>
          <p:cNvSpPr txBox="1"/>
          <p:nvPr/>
        </p:nvSpPr>
        <p:spPr>
          <a:xfrm>
            <a:off x="1091820" y="1487606"/>
            <a:ext cx="10099344" cy="2554545"/>
          </a:xfrm>
          <a:prstGeom prst="rect">
            <a:avLst/>
          </a:prstGeom>
          <a:noFill/>
        </p:spPr>
        <p:txBody>
          <a:bodyPr wrap="square" rtlCol="0">
            <a:spAutoFit/>
          </a:bodyPr>
          <a:lstStyle/>
          <a:p>
            <a:r>
              <a:rPr lang="en-US" altLang="zh-CN" sz="3200" b="1" dirty="0" smtClean="0">
                <a:latin typeface="+mn-ea"/>
              </a:rPr>
              <a:t>1.</a:t>
            </a:r>
            <a:r>
              <a:rPr lang="zh-CN" altLang="en-US" sz="3200" b="1" dirty="0" smtClean="0">
                <a:latin typeface="+mn-ea"/>
              </a:rPr>
              <a:t>回盲括约肌：在小肠末端与盲肠交界处</a:t>
            </a:r>
            <a:endParaRPr lang="en-US" altLang="zh-CN" sz="3200" b="1" dirty="0" smtClean="0">
              <a:latin typeface="+mn-ea"/>
            </a:endParaRPr>
          </a:p>
          <a:p>
            <a:endParaRPr lang="en-US" altLang="zh-CN" sz="3200" b="1" dirty="0" smtClean="0">
              <a:latin typeface="+mn-ea"/>
            </a:endParaRPr>
          </a:p>
          <a:p>
            <a:r>
              <a:rPr lang="en-US" altLang="zh-CN" sz="3200" b="1" dirty="0" smtClean="0">
                <a:latin typeface="+mn-ea"/>
              </a:rPr>
              <a:t>2.</a:t>
            </a:r>
            <a:r>
              <a:rPr lang="zh-CN" altLang="en-US" sz="3200" b="1" dirty="0" smtClean="0">
                <a:latin typeface="+mn-ea"/>
              </a:rPr>
              <a:t>作用：平时具一定紧张性，可以防止回肠内容物过快进入结肠，使食糜可在小肠充分消化与吸收，也可阻止盲肠内容物倒流入回肠</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06011"/>
          <p:cNvPicPr>
            <a:picLocks noChangeAspect="1" noChangeArrowheads="1"/>
          </p:cNvPicPr>
          <p:nvPr/>
        </p:nvPicPr>
        <p:blipFill>
          <a:blip r:embed="rId1" cstate="print">
            <a:lum bright="-18000" contrast="30000"/>
          </a:blip>
          <a:srcRect/>
          <a:stretch>
            <a:fillRect/>
          </a:stretch>
        </p:blipFill>
        <p:spPr bwMode="auto">
          <a:xfrm>
            <a:off x="6899640" y="2251881"/>
            <a:ext cx="5292360" cy="4606119"/>
          </a:xfrm>
          <a:prstGeom prst="rect">
            <a:avLst/>
          </a:prstGeom>
          <a:noFill/>
          <a:ln w="9525">
            <a:solidFill>
              <a:schemeClr val="accent1"/>
            </a:solidFill>
            <a:miter lim="800000"/>
            <a:headEnd/>
            <a:tailEnd/>
          </a:ln>
        </p:spPr>
      </p:pic>
      <p:sp>
        <p:nvSpPr>
          <p:cNvPr id="15362" name="Text Box 2"/>
          <p:cNvSpPr txBox="1">
            <a:spLocks noChangeArrowheads="1"/>
          </p:cNvSpPr>
          <p:nvPr/>
        </p:nvSpPr>
        <p:spPr bwMode="auto">
          <a:xfrm>
            <a:off x="283568" y="1125941"/>
            <a:ext cx="9802127" cy="1754326"/>
          </a:xfrm>
          <a:prstGeom prst="rect">
            <a:avLst/>
          </a:prstGeom>
          <a:noFill/>
          <a:ln w="9525">
            <a:noFill/>
            <a:miter lim="800000"/>
          </a:ln>
        </p:spPr>
        <p:txBody>
          <a:bodyPr wrap="square">
            <a:spAutoFit/>
          </a:bodyPr>
          <a:lstStyle/>
          <a:p>
            <a:r>
              <a:rPr kumimoji="1" lang="en-US" altLang="zh-CN" sz="3600" b="1" dirty="0" smtClean="0">
                <a:latin typeface="+mn-ea"/>
              </a:rPr>
              <a:t>(</a:t>
            </a:r>
            <a:r>
              <a:rPr kumimoji="1" lang="zh-CN" altLang="en-US" sz="3600" b="1" dirty="0">
                <a:latin typeface="+mn-ea"/>
              </a:rPr>
              <a:t>一</a:t>
            </a:r>
            <a:r>
              <a:rPr kumimoji="1" lang="en-US" altLang="zh-CN" sz="3600" b="1" dirty="0">
                <a:latin typeface="+mn-ea"/>
              </a:rPr>
              <a:t>)</a:t>
            </a:r>
            <a:r>
              <a:rPr kumimoji="1" lang="zh-CN" altLang="en-US" sz="3600" b="1" dirty="0">
                <a:latin typeface="+mn-ea"/>
              </a:rPr>
              <a:t>大肠的运动形式</a:t>
            </a:r>
            <a:endParaRPr kumimoji="1" lang="zh-CN" altLang="en-US" sz="3600" b="1" dirty="0">
              <a:latin typeface="+mn-ea"/>
            </a:endParaRPr>
          </a:p>
          <a:p>
            <a:r>
              <a:rPr kumimoji="1" lang="zh-CN" altLang="en-US" sz="3600" b="1" dirty="0">
                <a:latin typeface="+mn-ea"/>
              </a:rPr>
              <a:t> 袋状往返运动，分节</a:t>
            </a:r>
            <a:r>
              <a:rPr kumimoji="1" lang="zh-CN" altLang="en-US" sz="3600" b="1" dirty="0" smtClean="0">
                <a:latin typeface="+mn-ea"/>
              </a:rPr>
              <a:t>或多袋推进运动，蠕动</a:t>
            </a:r>
            <a:endParaRPr kumimoji="1" lang="zh-CN" altLang="en-US" sz="3600" b="1" dirty="0">
              <a:latin typeface="+mn-ea"/>
            </a:endParaRPr>
          </a:p>
          <a:p>
            <a:endParaRPr kumimoji="1" lang="zh-CN" altLang="en-US" sz="3600" b="1" dirty="0">
              <a:latin typeface="+mn-ea"/>
            </a:endParaRPr>
          </a:p>
        </p:txBody>
      </p:sp>
      <p:sp>
        <p:nvSpPr>
          <p:cNvPr id="15363" name="Rectangle 3"/>
          <p:cNvSpPr>
            <a:spLocks noChangeArrowheads="1"/>
          </p:cNvSpPr>
          <p:nvPr/>
        </p:nvSpPr>
        <p:spPr bwMode="auto">
          <a:xfrm>
            <a:off x="508001" y="2432713"/>
            <a:ext cx="4876800" cy="3170099"/>
          </a:xfrm>
          <a:prstGeom prst="rect">
            <a:avLst/>
          </a:prstGeom>
          <a:noFill/>
          <a:ln w="9525">
            <a:solidFill>
              <a:schemeClr val="accent2"/>
            </a:solidFill>
            <a:miter lim="800000"/>
          </a:ln>
        </p:spPr>
        <p:txBody>
          <a:bodyPr>
            <a:spAutoFit/>
          </a:bodyPr>
          <a:lstStyle/>
          <a:p>
            <a:r>
              <a:rPr kumimoji="1" lang="zh-CN" altLang="en-US" sz="3200" b="1" dirty="0">
                <a:solidFill>
                  <a:srgbClr val="FF0000"/>
                </a:solidFill>
                <a:latin typeface="+mn-ea"/>
              </a:rPr>
              <a:t>集团蠕动</a:t>
            </a:r>
            <a:endParaRPr kumimoji="1" lang="zh-CN" altLang="en-US" sz="3200" b="1" dirty="0">
              <a:latin typeface="+mn-ea"/>
            </a:endParaRPr>
          </a:p>
          <a:p>
            <a:pPr algn="just">
              <a:lnSpc>
                <a:spcPct val="105000"/>
              </a:lnSpc>
            </a:pPr>
            <a:r>
              <a:rPr kumimoji="1" lang="zh-CN" altLang="en-US" sz="3200" b="1" dirty="0">
                <a:latin typeface="+mn-ea"/>
              </a:rPr>
              <a:t> </a:t>
            </a:r>
            <a:r>
              <a:rPr kumimoji="1" lang="zh-CN" altLang="en-US" sz="3200" b="1" dirty="0" smtClean="0">
                <a:latin typeface="+mn-ea"/>
              </a:rPr>
              <a:t>通</a:t>
            </a:r>
            <a:r>
              <a:rPr kumimoji="1" lang="zh-CN" altLang="en-US" sz="3200" b="1" dirty="0">
                <a:latin typeface="+mn-ea"/>
              </a:rPr>
              <a:t>常始于横结肠，快速蠕动至降结肠或乙状结肠，产生便意。多在早餐或进食后发生，每日发生</a:t>
            </a:r>
            <a:r>
              <a:rPr kumimoji="1" lang="en-US" altLang="zh-CN" sz="3200" b="1" dirty="0">
                <a:latin typeface="+mn-ea"/>
              </a:rPr>
              <a:t>3</a:t>
            </a:r>
            <a:r>
              <a:rPr kumimoji="1" lang="zh-CN" altLang="en-US" sz="3200" b="1" dirty="0">
                <a:latin typeface="+mn-ea"/>
              </a:rPr>
              <a:t>～</a:t>
            </a:r>
            <a:r>
              <a:rPr kumimoji="1" lang="en-US" altLang="zh-CN" sz="3200" b="1" dirty="0">
                <a:latin typeface="+mn-ea"/>
              </a:rPr>
              <a:t>4</a:t>
            </a:r>
            <a:r>
              <a:rPr kumimoji="1" lang="zh-CN" altLang="en-US" sz="3200" b="1" dirty="0">
                <a:latin typeface="+mn-ea"/>
              </a:rPr>
              <a:t>次。</a:t>
            </a:r>
            <a:endParaRPr kumimoji="1" lang="zh-CN" altLang="en-US" sz="3200" b="1" dirty="0">
              <a:latin typeface="+mn-ea"/>
            </a:endParaRPr>
          </a:p>
        </p:txBody>
      </p:sp>
      <p:sp>
        <p:nvSpPr>
          <p:cNvPr id="6" name="TextBox 5"/>
          <p:cNvSpPr txBox="1"/>
          <p:nvPr/>
        </p:nvSpPr>
        <p:spPr>
          <a:xfrm>
            <a:off x="1187355" y="382137"/>
            <a:ext cx="4572000" cy="646331"/>
          </a:xfrm>
          <a:prstGeom prst="rect">
            <a:avLst/>
          </a:prstGeom>
          <a:noFill/>
        </p:spPr>
        <p:txBody>
          <a:bodyPr wrap="square" rtlCol="0">
            <a:spAutoFit/>
          </a:bodyPr>
          <a:lstStyle/>
          <a:p>
            <a:r>
              <a:rPr lang="zh-CN" altLang="en-US" sz="3600" b="1" dirty="0" smtClean="0"/>
              <a:t>第五节  大肠的功能</a:t>
            </a:r>
            <a:endParaRPr lang="zh-CN" altLang="en-US" sz="36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3556000" y="2590800"/>
            <a:ext cx="3962400" cy="1104900"/>
          </a:xfrm>
          <a:prstGeom prst="rect">
            <a:avLst/>
          </a:prstGeom>
          <a:noFill/>
          <a:ln w="38100">
            <a:solidFill>
              <a:srgbClr val="CC3300"/>
            </a:solidFill>
            <a:miter lim="800000"/>
          </a:ln>
        </p:spPr>
        <p:txBody>
          <a:bodyPr>
            <a:spAutoFit/>
          </a:bodyPr>
          <a:lstStyle/>
          <a:p>
            <a:pPr>
              <a:lnSpc>
                <a:spcPct val="75000"/>
              </a:lnSpc>
              <a:spcBef>
                <a:spcPct val="50000"/>
              </a:spcBef>
            </a:pPr>
            <a:r>
              <a:rPr lang="zh-CN" altLang="en-US" sz="3200" b="1" dirty="0">
                <a:latin typeface="+mn-ea"/>
              </a:rPr>
              <a:t>  脊髓腰骶段</a:t>
            </a:r>
            <a:endParaRPr lang="zh-CN" altLang="en-US" sz="3200" b="1" dirty="0">
              <a:latin typeface="+mn-ea"/>
            </a:endParaRPr>
          </a:p>
          <a:p>
            <a:pPr>
              <a:lnSpc>
                <a:spcPct val="75000"/>
              </a:lnSpc>
              <a:spcBef>
                <a:spcPct val="50000"/>
              </a:spcBef>
            </a:pPr>
            <a:r>
              <a:rPr lang="zh-CN" altLang="en-US" sz="3200" b="1" dirty="0">
                <a:latin typeface="+mn-ea"/>
              </a:rPr>
              <a:t>初级排便中枢</a:t>
            </a:r>
            <a:endParaRPr lang="zh-CN" altLang="en-US" sz="3200" b="1" dirty="0">
              <a:latin typeface="+mn-ea"/>
            </a:endParaRPr>
          </a:p>
        </p:txBody>
      </p:sp>
      <p:sp>
        <p:nvSpPr>
          <p:cNvPr id="16388" name="Text Box 6"/>
          <p:cNvSpPr txBox="1">
            <a:spLocks noChangeArrowheads="1"/>
          </p:cNvSpPr>
          <p:nvPr/>
        </p:nvSpPr>
        <p:spPr bwMode="auto">
          <a:xfrm>
            <a:off x="203200" y="1020764"/>
            <a:ext cx="3556000" cy="579437"/>
          </a:xfrm>
          <a:prstGeom prst="rect">
            <a:avLst/>
          </a:prstGeom>
          <a:noFill/>
          <a:ln w="9525">
            <a:noFill/>
            <a:miter lim="800000"/>
          </a:ln>
        </p:spPr>
        <p:txBody>
          <a:bodyPr>
            <a:spAutoFit/>
          </a:bodyPr>
          <a:lstStyle/>
          <a:p>
            <a:pPr>
              <a:spcBef>
                <a:spcPct val="50000"/>
              </a:spcBef>
            </a:pPr>
            <a:r>
              <a:rPr lang="zh-CN" altLang="en-US" sz="3200" b="1">
                <a:latin typeface="+mn-ea"/>
              </a:rPr>
              <a:t>粪便入直肠</a:t>
            </a:r>
            <a:endParaRPr lang="zh-CN" altLang="en-US" sz="3200" b="1">
              <a:latin typeface="+mn-ea"/>
            </a:endParaRPr>
          </a:p>
        </p:txBody>
      </p:sp>
      <p:sp>
        <p:nvSpPr>
          <p:cNvPr id="16389" name="Text Box 7"/>
          <p:cNvSpPr txBox="1">
            <a:spLocks noChangeArrowheads="1"/>
          </p:cNvSpPr>
          <p:nvPr/>
        </p:nvSpPr>
        <p:spPr bwMode="auto">
          <a:xfrm>
            <a:off x="203200" y="1935164"/>
            <a:ext cx="3048000" cy="579437"/>
          </a:xfrm>
          <a:prstGeom prst="rect">
            <a:avLst/>
          </a:prstGeom>
          <a:noFill/>
          <a:ln w="9525">
            <a:noFill/>
            <a:miter lim="800000"/>
          </a:ln>
        </p:spPr>
        <p:txBody>
          <a:bodyPr>
            <a:spAutoFit/>
          </a:bodyPr>
          <a:lstStyle/>
          <a:p>
            <a:pPr>
              <a:spcBef>
                <a:spcPct val="50000"/>
              </a:spcBef>
            </a:pPr>
            <a:r>
              <a:rPr lang="zh-CN" altLang="en-US" sz="3200" b="1">
                <a:latin typeface="+mn-ea"/>
              </a:rPr>
              <a:t>直肠感受器</a:t>
            </a:r>
            <a:endParaRPr lang="zh-CN" altLang="en-US" sz="3200" b="1">
              <a:latin typeface="+mn-ea"/>
            </a:endParaRPr>
          </a:p>
        </p:txBody>
      </p:sp>
      <p:sp>
        <p:nvSpPr>
          <p:cNvPr id="16390" name="Text Box 8"/>
          <p:cNvSpPr txBox="1">
            <a:spLocks noChangeArrowheads="1"/>
          </p:cNvSpPr>
          <p:nvPr/>
        </p:nvSpPr>
        <p:spPr bwMode="auto">
          <a:xfrm>
            <a:off x="304800" y="2849563"/>
            <a:ext cx="2438400" cy="1066800"/>
          </a:xfrm>
          <a:prstGeom prst="rect">
            <a:avLst/>
          </a:prstGeom>
          <a:noFill/>
          <a:ln w="9525">
            <a:noFill/>
            <a:miter lim="800000"/>
          </a:ln>
        </p:spPr>
        <p:txBody>
          <a:bodyPr>
            <a:spAutoFit/>
          </a:bodyPr>
          <a:lstStyle/>
          <a:p>
            <a:pPr>
              <a:spcBef>
                <a:spcPct val="50000"/>
              </a:spcBef>
            </a:pPr>
            <a:r>
              <a:rPr lang="zh-CN" altLang="en-US" sz="3200" b="1">
                <a:latin typeface="+mn-ea"/>
              </a:rPr>
              <a:t>腹下神经盆神经</a:t>
            </a:r>
            <a:endParaRPr lang="zh-CN" altLang="en-US" sz="3200" b="1">
              <a:latin typeface="+mn-ea"/>
            </a:endParaRPr>
          </a:p>
        </p:txBody>
      </p:sp>
      <p:sp>
        <p:nvSpPr>
          <p:cNvPr id="16391" name="Text Box 9"/>
          <p:cNvSpPr txBox="1">
            <a:spLocks noChangeArrowheads="1"/>
          </p:cNvSpPr>
          <p:nvPr/>
        </p:nvSpPr>
        <p:spPr bwMode="auto">
          <a:xfrm>
            <a:off x="4267200" y="1096964"/>
            <a:ext cx="5181600" cy="579437"/>
          </a:xfrm>
          <a:prstGeom prst="rect">
            <a:avLst/>
          </a:prstGeom>
          <a:noFill/>
          <a:ln w="9525">
            <a:noFill/>
            <a:miter lim="800000"/>
          </a:ln>
        </p:spPr>
        <p:txBody>
          <a:bodyPr>
            <a:spAutoFit/>
          </a:bodyPr>
          <a:lstStyle/>
          <a:p>
            <a:pPr>
              <a:spcBef>
                <a:spcPct val="50000"/>
              </a:spcBef>
            </a:pPr>
            <a:r>
              <a:rPr lang="zh-CN" altLang="en-US" sz="3200" b="1" dirty="0">
                <a:latin typeface="+mn-ea"/>
              </a:rPr>
              <a:t>大脑皮层    </a:t>
            </a:r>
            <a:r>
              <a:rPr lang="zh-CN" altLang="en-US" sz="3200" b="1" dirty="0" smtClean="0">
                <a:latin typeface="+mn-ea"/>
              </a:rPr>
              <a:t>    便</a:t>
            </a:r>
            <a:r>
              <a:rPr lang="zh-CN" altLang="en-US" sz="3200" b="1" dirty="0">
                <a:latin typeface="+mn-ea"/>
              </a:rPr>
              <a:t>意</a:t>
            </a:r>
            <a:endParaRPr lang="zh-CN" altLang="en-US" sz="3200" b="1" dirty="0">
              <a:latin typeface="+mn-ea"/>
            </a:endParaRPr>
          </a:p>
        </p:txBody>
      </p:sp>
      <p:sp>
        <p:nvSpPr>
          <p:cNvPr id="16392" name="Text Box 10"/>
          <p:cNvSpPr txBox="1">
            <a:spLocks noChangeArrowheads="1"/>
          </p:cNvSpPr>
          <p:nvPr/>
        </p:nvSpPr>
        <p:spPr bwMode="auto">
          <a:xfrm>
            <a:off x="1625600" y="5440364"/>
            <a:ext cx="4978400" cy="579437"/>
          </a:xfrm>
          <a:prstGeom prst="rect">
            <a:avLst/>
          </a:prstGeom>
          <a:noFill/>
          <a:ln w="38100">
            <a:noFill/>
            <a:miter lim="800000"/>
          </a:ln>
        </p:spPr>
        <p:txBody>
          <a:bodyPr>
            <a:spAutoFit/>
          </a:bodyPr>
          <a:lstStyle/>
          <a:p>
            <a:pPr>
              <a:spcBef>
                <a:spcPct val="50000"/>
              </a:spcBef>
            </a:pPr>
            <a:r>
              <a:rPr lang="zh-CN" altLang="en-US" sz="3200" b="1">
                <a:latin typeface="+mn-ea"/>
              </a:rPr>
              <a:t>肛门外括约肌舒张</a:t>
            </a:r>
            <a:endParaRPr lang="zh-CN" altLang="en-US" sz="3200" b="1">
              <a:latin typeface="+mn-ea"/>
            </a:endParaRPr>
          </a:p>
        </p:txBody>
      </p:sp>
      <p:sp>
        <p:nvSpPr>
          <p:cNvPr id="16393" name="Text Box 11"/>
          <p:cNvSpPr txBox="1">
            <a:spLocks noChangeArrowheads="1"/>
          </p:cNvSpPr>
          <p:nvPr/>
        </p:nvSpPr>
        <p:spPr bwMode="auto">
          <a:xfrm>
            <a:off x="6502400" y="6278564"/>
            <a:ext cx="1828800" cy="579437"/>
          </a:xfrm>
          <a:prstGeom prst="rect">
            <a:avLst/>
          </a:prstGeom>
          <a:noFill/>
          <a:ln w="9525">
            <a:noFill/>
            <a:miter lim="800000"/>
          </a:ln>
        </p:spPr>
        <p:txBody>
          <a:bodyPr>
            <a:spAutoFit/>
          </a:bodyPr>
          <a:lstStyle/>
          <a:p>
            <a:pPr>
              <a:spcBef>
                <a:spcPct val="50000"/>
              </a:spcBef>
            </a:pPr>
            <a:r>
              <a:rPr lang="zh-CN" altLang="en-US" sz="3200" b="1">
                <a:latin typeface="+mn-ea"/>
              </a:rPr>
              <a:t>排便</a:t>
            </a:r>
            <a:endParaRPr lang="zh-CN" altLang="en-US" sz="3200" b="1">
              <a:latin typeface="+mn-ea"/>
            </a:endParaRPr>
          </a:p>
        </p:txBody>
      </p:sp>
      <p:sp>
        <p:nvSpPr>
          <p:cNvPr id="16394" name="Text Box 12"/>
          <p:cNvSpPr txBox="1">
            <a:spLocks noChangeArrowheads="1"/>
          </p:cNvSpPr>
          <p:nvPr/>
        </p:nvSpPr>
        <p:spPr bwMode="auto">
          <a:xfrm>
            <a:off x="8839200" y="2849564"/>
            <a:ext cx="2438400" cy="579437"/>
          </a:xfrm>
          <a:prstGeom prst="rect">
            <a:avLst/>
          </a:prstGeom>
          <a:noFill/>
          <a:ln w="9525">
            <a:noFill/>
            <a:miter lim="800000"/>
          </a:ln>
        </p:spPr>
        <p:txBody>
          <a:bodyPr>
            <a:spAutoFit/>
          </a:bodyPr>
          <a:lstStyle/>
          <a:p>
            <a:pPr>
              <a:spcBef>
                <a:spcPct val="50000"/>
              </a:spcBef>
            </a:pPr>
            <a:r>
              <a:rPr lang="zh-CN" altLang="en-US" sz="3200" b="1">
                <a:latin typeface="+mn-ea"/>
              </a:rPr>
              <a:t>盆</a:t>
            </a:r>
            <a:r>
              <a:rPr lang="en-US" altLang="zh-CN" sz="3200" b="1">
                <a:latin typeface="+mn-ea"/>
              </a:rPr>
              <a:t>N</a:t>
            </a:r>
            <a:r>
              <a:rPr lang="en-US" altLang="zh-CN" sz="3200" b="1" baseline="30000">
                <a:latin typeface="+mn-ea"/>
              </a:rPr>
              <a:t>（+）</a:t>
            </a:r>
            <a:endParaRPr lang="en-US" altLang="zh-CN" sz="3200" b="1" baseline="30000">
              <a:latin typeface="+mn-ea"/>
            </a:endParaRPr>
          </a:p>
        </p:txBody>
      </p:sp>
      <p:sp>
        <p:nvSpPr>
          <p:cNvPr id="16395" name="Text Box 13"/>
          <p:cNvSpPr txBox="1">
            <a:spLocks noChangeArrowheads="1"/>
          </p:cNvSpPr>
          <p:nvPr/>
        </p:nvSpPr>
        <p:spPr bwMode="auto">
          <a:xfrm>
            <a:off x="3962400" y="4175125"/>
            <a:ext cx="2946400" cy="579438"/>
          </a:xfrm>
          <a:prstGeom prst="rect">
            <a:avLst/>
          </a:prstGeom>
          <a:noFill/>
          <a:ln w="9525">
            <a:noFill/>
            <a:miter lim="800000"/>
          </a:ln>
        </p:spPr>
        <p:txBody>
          <a:bodyPr>
            <a:spAutoFit/>
          </a:bodyPr>
          <a:lstStyle/>
          <a:p>
            <a:pPr>
              <a:spcBef>
                <a:spcPct val="50000"/>
              </a:spcBef>
            </a:pPr>
            <a:r>
              <a:rPr lang="zh-CN" altLang="en-US" sz="3200" b="1">
                <a:latin typeface="+mn-ea"/>
              </a:rPr>
              <a:t>阴部</a:t>
            </a:r>
            <a:r>
              <a:rPr lang="en-US" altLang="zh-CN" sz="3200" b="1">
                <a:latin typeface="+mn-ea"/>
              </a:rPr>
              <a:t>N</a:t>
            </a:r>
            <a:r>
              <a:rPr lang="en-US" altLang="zh-CN" sz="3200" b="1" baseline="30000">
                <a:latin typeface="+mn-ea"/>
              </a:rPr>
              <a:t>（—）</a:t>
            </a:r>
            <a:endParaRPr lang="en-US" altLang="zh-CN" sz="3200" b="1" baseline="30000">
              <a:latin typeface="+mn-ea"/>
            </a:endParaRPr>
          </a:p>
        </p:txBody>
      </p:sp>
      <p:sp>
        <p:nvSpPr>
          <p:cNvPr id="16396" name="Line 14"/>
          <p:cNvSpPr>
            <a:spLocks noChangeShapeType="1"/>
          </p:cNvSpPr>
          <p:nvPr/>
        </p:nvSpPr>
        <p:spPr bwMode="auto">
          <a:xfrm>
            <a:off x="1219200" y="1554163"/>
            <a:ext cx="0" cy="45720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397" name="Line 15"/>
          <p:cNvSpPr>
            <a:spLocks noChangeShapeType="1"/>
          </p:cNvSpPr>
          <p:nvPr/>
        </p:nvSpPr>
        <p:spPr bwMode="auto">
          <a:xfrm>
            <a:off x="2743200" y="3306763"/>
            <a:ext cx="812800" cy="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398" name="Line 16"/>
          <p:cNvSpPr>
            <a:spLocks noChangeShapeType="1"/>
          </p:cNvSpPr>
          <p:nvPr/>
        </p:nvSpPr>
        <p:spPr bwMode="auto">
          <a:xfrm>
            <a:off x="6042925" y="1415411"/>
            <a:ext cx="812800" cy="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399" name="Line 17"/>
          <p:cNvSpPr>
            <a:spLocks noChangeShapeType="1"/>
          </p:cNvSpPr>
          <p:nvPr/>
        </p:nvSpPr>
        <p:spPr bwMode="auto">
          <a:xfrm>
            <a:off x="4876800" y="6583363"/>
            <a:ext cx="1625600" cy="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400" name="Line 18"/>
          <p:cNvSpPr>
            <a:spLocks noChangeShapeType="1"/>
          </p:cNvSpPr>
          <p:nvPr/>
        </p:nvSpPr>
        <p:spPr bwMode="auto">
          <a:xfrm flipH="1">
            <a:off x="7823200" y="6583363"/>
            <a:ext cx="1828800" cy="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401" name="Text Box 19"/>
          <p:cNvSpPr txBox="1">
            <a:spLocks noChangeArrowheads="1"/>
          </p:cNvSpPr>
          <p:nvPr/>
        </p:nvSpPr>
        <p:spPr bwMode="auto">
          <a:xfrm>
            <a:off x="5791200" y="1630363"/>
            <a:ext cx="609600" cy="584775"/>
          </a:xfrm>
          <a:prstGeom prst="rect">
            <a:avLst/>
          </a:prstGeom>
          <a:noFill/>
          <a:ln w="9525">
            <a:noFill/>
            <a:miter lim="800000"/>
          </a:ln>
        </p:spPr>
        <p:txBody>
          <a:bodyPr>
            <a:spAutoFit/>
          </a:bodyPr>
          <a:lstStyle/>
          <a:p>
            <a:pPr>
              <a:spcBef>
                <a:spcPct val="50000"/>
              </a:spcBef>
            </a:pPr>
            <a:r>
              <a:rPr lang="zh-CN" altLang="en-US" sz="3200" b="1">
                <a:latin typeface="+mn-ea"/>
              </a:rPr>
              <a:t>＋</a:t>
            </a:r>
            <a:endParaRPr lang="zh-CN" altLang="en-US" sz="3200" b="1">
              <a:latin typeface="+mn-ea"/>
            </a:endParaRPr>
          </a:p>
        </p:txBody>
      </p:sp>
      <p:sp>
        <p:nvSpPr>
          <p:cNvPr id="16402" name="Text Box 20"/>
          <p:cNvSpPr txBox="1">
            <a:spLocks noChangeArrowheads="1"/>
          </p:cNvSpPr>
          <p:nvPr/>
        </p:nvSpPr>
        <p:spPr bwMode="auto">
          <a:xfrm>
            <a:off x="5283200" y="1630363"/>
            <a:ext cx="609600" cy="584775"/>
          </a:xfrm>
          <a:prstGeom prst="rect">
            <a:avLst/>
          </a:prstGeom>
          <a:noFill/>
          <a:ln w="9525">
            <a:noFill/>
            <a:miter lim="800000"/>
          </a:ln>
        </p:spPr>
        <p:txBody>
          <a:bodyPr>
            <a:spAutoFit/>
          </a:bodyPr>
          <a:lstStyle/>
          <a:p>
            <a:pPr>
              <a:spcBef>
                <a:spcPct val="50000"/>
              </a:spcBef>
            </a:pPr>
            <a:r>
              <a:rPr lang="zh-CN" altLang="en-US" sz="3200" b="1">
                <a:latin typeface="+mn-ea"/>
              </a:rPr>
              <a:t>－</a:t>
            </a:r>
            <a:endParaRPr lang="zh-CN" altLang="en-US" sz="3200" b="1">
              <a:latin typeface="+mn-ea"/>
            </a:endParaRPr>
          </a:p>
        </p:txBody>
      </p:sp>
      <p:sp>
        <p:nvSpPr>
          <p:cNvPr id="16403" name="Text Box 21"/>
          <p:cNvSpPr txBox="1">
            <a:spLocks noChangeArrowheads="1"/>
          </p:cNvSpPr>
          <p:nvPr/>
        </p:nvSpPr>
        <p:spPr bwMode="auto">
          <a:xfrm>
            <a:off x="7213600" y="5364164"/>
            <a:ext cx="4978400" cy="579437"/>
          </a:xfrm>
          <a:prstGeom prst="rect">
            <a:avLst/>
          </a:prstGeom>
          <a:noFill/>
          <a:ln w="9525">
            <a:noFill/>
            <a:miter lim="800000"/>
          </a:ln>
        </p:spPr>
        <p:txBody>
          <a:bodyPr>
            <a:spAutoFit/>
          </a:bodyPr>
          <a:lstStyle/>
          <a:p>
            <a:pPr>
              <a:spcBef>
                <a:spcPct val="50000"/>
              </a:spcBef>
            </a:pPr>
            <a:r>
              <a:rPr lang="zh-CN" altLang="en-US" sz="3200" b="1">
                <a:latin typeface="+mn-ea"/>
              </a:rPr>
              <a:t>肛门内括约肌舒张</a:t>
            </a:r>
            <a:endParaRPr lang="zh-CN" altLang="en-US" sz="3200" b="1">
              <a:latin typeface="+mn-ea"/>
            </a:endParaRPr>
          </a:p>
        </p:txBody>
      </p:sp>
      <p:grpSp>
        <p:nvGrpSpPr>
          <p:cNvPr id="2" name="Group 22"/>
          <p:cNvGrpSpPr/>
          <p:nvPr/>
        </p:nvGrpSpPr>
        <p:grpSpPr bwMode="auto">
          <a:xfrm>
            <a:off x="7518400" y="3763964"/>
            <a:ext cx="4572000" cy="1417637"/>
            <a:chOff x="1296" y="2496"/>
            <a:chExt cx="2160" cy="893"/>
          </a:xfrm>
        </p:grpSpPr>
        <p:sp>
          <p:nvSpPr>
            <p:cNvPr id="16417" name="AutoShape 23"/>
            <p:cNvSpPr/>
            <p:nvPr/>
          </p:nvSpPr>
          <p:spPr bwMode="auto">
            <a:xfrm>
              <a:off x="1968" y="2640"/>
              <a:ext cx="192" cy="624"/>
            </a:xfrm>
            <a:prstGeom prst="leftBrace">
              <a:avLst>
                <a:gd name="adj1" fmla="val 27083"/>
                <a:gd name="adj2" fmla="val 50000"/>
              </a:avLst>
            </a:prstGeom>
            <a:noFill/>
            <a:ln w="38100">
              <a:solidFill>
                <a:schemeClr val="tx1"/>
              </a:solidFill>
              <a:round/>
            </a:ln>
          </p:spPr>
          <p:txBody>
            <a:bodyPr wrap="none" anchor="ctr"/>
            <a:lstStyle/>
            <a:p>
              <a:endParaRPr lang="zh-CN" altLang="en-US" sz="3200">
                <a:latin typeface="+mn-ea"/>
              </a:endParaRPr>
            </a:p>
          </p:txBody>
        </p:sp>
        <p:grpSp>
          <p:nvGrpSpPr>
            <p:cNvPr id="3" name="Group 24"/>
            <p:cNvGrpSpPr/>
            <p:nvPr/>
          </p:nvGrpSpPr>
          <p:grpSpPr bwMode="auto">
            <a:xfrm>
              <a:off x="1296" y="2496"/>
              <a:ext cx="2160" cy="893"/>
              <a:chOff x="1296" y="2496"/>
              <a:chExt cx="2160" cy="893"/>
            </a:xfrm>
          </p:grpSpPr>
          <p:sp>
            <p:nvSpPr>
              <p:cNvPr id="16419" name="Text Box 25"/>
              <p:cNvSpPr txBox="1">
                <a:spLocks noChangeArrowheads="1"/>
              </p:cNvSpPr>
              <p:nvPr/>
            </p:nvSpPr>
            <p:spPr bwMode="auto">
              <a:xfrm>
                <a:off x="2160" y="2496"/>
                <a:ext cx="1296" cy="365"/>
              </a:xfrm>
              <a:prstGeom prst="rect">
                <a:avLst/>
              </a:prstGeom>
              <a:noFill/>
              <a:ln w="9525">
                <a:noFill/>
                <a:miter lim="800000"/>
              </a:ln>
            </p:spPr>
            <p:txBody>
              <a:bodyPr>
                <a:spAutoFit/>
              </a:bodyPr>
              <a:lstStyle/>
              <a:p>
                <a:pPr>
                  <a:spcBef>
                    <a:spcPct val="50000"/>
                  </a:spcBef>
                </a:pPr>
                <a:r>
                  <a:rPr lang="zh-CN" altLang="en-US" sz="3200" b="1">
                    <a:latin typeface="+mn-ea"/>
                  </a:rPr>
                  <a:t>降结肠</a:t>
                </a:r>
                <a:endParaRPr lang="zh-CN" altLang="en-US" sz="3200" b="1">
                  <a:latin typeface="+mn-ea"/>
                </a:endParaRPr>
              </a:p>
            </p:txBody>
          </p:sp>
          <p:sp>
            <p:nvSpPr>
              <p:cNvPr id="16420" name="Text Box 26"/>
              <p:cNvSpPr txBox="1">
                <a:spLocks noChangeArrowheads="1"/>
              </p:cNvSpPr>
              <p:nvPr/>
            </p:nvSpPr>
            <p:spPr bwMode="auto">
              <a:xfrm>
                <a:off x="2112" y="2755"/>
                <a:ext cx="1200" cy="365"/>
              </a:xfrm>
              <a:prstGeom prst="rect">
                <a:avLst/>
              </a:prstGeom>
              <a:noFill/>
              <a:ln w="9525">
                <a:noFill/>
                <a:miter lim="800000"/>
              </a:ln>
            </p:spPr>
            <p:txBody>
              <a:bodyPr>
                <a:spAutoFit/>
              </a:bodyPr>
              <a:lstStyle/>
              <a:p>
                <a:pPr>
                  <a:spcBef>
                    <a:spcPct val="50000"/>
                  </a:spcBef>
                </a:pPr>
                <a:r>
                  <a:rPr lang="zh-CN" altLang="en-US" sz="3200" b="1">
                    <a:latin typeface="+mn-ea"/>
                  </a:rPr>
                  <a:t>乙状结肠</a:t>
                </a:r>
                <a:endParaRPr lang="zh-CN" altLang="en-US" sz="3200" b="1">
                  <a:latin typeface="+mn-ea"/>
                </a:endParaRPr>
              </a:p>
            </p:txBody>
          </p:sp>
          <p:sp>
            <p:nvSpPr>
              <p:cNvPr id="16421" name="Text Box 27"/>
              <p:cNvSpPr txBox="1">
                <a:spLocks noChangeArrowheads="1"/>
              </p:cNvSpPr>
              <p:nvPr/>
            </p:nvSpPr>
            <p:spPr bwMode="auto">
              <a:xfrm>
                <a:off x="2160" y="3024"/>
                <a:ext cx="912" cy="365"/>
              </a:xfrm>
              <a:prstGeom prst="rect">
                <a:avLst/>
              </a:prstGeom>
              <a:noFill/>
              <a:ln w="9525">
                <a:noFill/>
                <a:miter lim="800000"/>
              </a:ln>
            </p:spPr>
            <p:txBody>
              <a:bodyPr>
                <a:spAutoFit/>
              </a:bodyPr>
              <a:lstStyle/>
              <a:p>
                <a:pPr>
                  <a:spcBef>
                    <a:spcPct val="50000"/>
                  </a:spcBef>
                </a:pPr>
                <a:r>
                  <a:rPr lang="zh-CN" altLang="en-US" sz="3200" b="1">
                    <a:latin typeface="+mn-ea"/>
                  </a:rPr>
                  <a:t>直肠</a:t>
                </a:r>
                <a:endParaRPr lang="zh-CN" altLang="en-US" sz="3200" b="1">
                  <a:latin typeface="+mn-ea"/>
                </a:endParaRPr>
              </a:p>
            </p:txBody>
          </p:sp>
          <p:sp>
            <p:nvSpPr>
              <p:cNvPr id="16422" name="Text Box 28"/>
              <p:cNvSpPr txBox="1">
                <a:spLocks noChangeArrowheads="1"/>
              </p:cNvSpPr>
              <p:nvPr/>
            </p:nvSpPr>
            <p:spPr bwMode="auto">
              <a:xfrm>
                <a:off x="1296" y="2736"/>
                <a:ext cx="672" cy="365"/>
              </a:xfrm>
              <a:prstGeom prst="rect">
                <a:avLst/>
              </a:prstGeom>
              <a:noFill/>
              <a:ln w="9525">
                <a:noFill/>
                <a:miter lim="800000"/>
              </a:ln>
            </p:spPr>
            <p:txBody>
              <a:bodyPr>
                <a:spAutoFit/>
              </a:bodyPr>
              <a:lstStyle/>
              <a:p>
                <a:pPr>
                  <a:spcBef>
                    <a:spcPct val="50000"/>
                  </a:spcBef>
                </a:pPr>
                <a:r>
                  <a:rPr lang="zh-CN" altLang="en-US" sz="3200" b="1">
                    <a:latin typeface="+mn-ea"/>
                  </a:rPr>
                  <a:t>收缩</a:t>
                </a:r>
                <a:endParaRPr lang="zh-CN" altLang="en-US" sz="3200" b="1">
                  <a:latin typeface="+mn-ea"/>
                </a:endParaRPr>
              </a:p>
            </p:txBody>
          </p:sp>
        </p:grpSp>
      </p:grpSp>
      <p:sp>
        <p:nvSpPr>
          <p:cNvPr id="16405" name="Line 29"/>
          <p:cNvSpPr>
            <a:spLocks noChangeShapeType="1"/>
          </p:cNvSpPr>
          <p:nvPr/>
        </p:nvSpPr>
        <p:spPr bwMode="auto">
          <a:xfrm>
            <a:off x="4876800" y="4754563"/>
            <a:ext cx="0" cy="68580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406" name="Line 30"/>
          <p:cNvSpPr>
            <a:spLocks noChangeShapeType="1"/>
          </p:cNvSpPr>
          <p:nvPr/>
        </p:nvSpPr>
        <p:spPr bwMode="auto">
          <a:xfrm>
            <a:off x="9448800" y="3306763"/>
            <a:ext cx="0" cy="53340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407" name="Line 31"/>
          <p:cNvSpPr>
            <a:spLocks noChangeShapeType="1"/>
          </p:cNvSpPr>
          <p:nvPr/>
        </p:nvSpPr>
        <p:spPr bwMode="auto">
          <a:xfrm>
            <a:off x="4876800" y="3687763"/>
            <a:ext cx="0" cy="53340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408" name="Line 32"/>
          <p:cNvSpPr>
            <a:spLocks noChangeShapeType="1"/>
          </p:cNvSpPr>
          <p:nvPr/>
        </p:nvSpPr>
        <p:spPr bwMode="auto">
          <a:xfrm>
            <a:off x="7518400" y="3154363"/>
            <a:ext cx="1422400" cy="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409" name="Line 33"/>
          <p:cNvSpPr>
            <a:spLocks noChangeShapeType="1"/>
          </p:cNvSpPr>
          <p:nvPr/>
        </p:nvSpPr>
        <p:spPr bwMode="auto">
          <a:xfrm>
            <a:off x="1219200" y="2468563"/>
            <a:ext cx="0" cy="45720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410" name="Line 34"/>
          <p:cNvSpPr>
            <a:spLocks noChangeShapeType="1"/>
          </p:cNvSpPr>
          <p:nvPr/>
        </p:nvSpPr>
        <p:spPr bwMode="auto">
          <a:xfrm>
            <a:off x="9652000" y="5135563"/>
            <a:ext cx="0" cy="38100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411" name="Line 35"/>
          <p:cNvSpPr>
            <a:spLocks noChangeShapeType="1"/>
          </p:cNvSpPr>
          <p:nvPr/>
        </p:nvSpPr>
        <p:spPr bwMode="auto">
          <a:xfrm>
            <a:off x="4876800" y="6049963"/>
            <a:ext cx="0" cy="533400"/>
          </a:xfrm>
          <a:prstGeom prst="line">
            <a:avLst/>
          </a:prstGeom>
          <a:noFill/>
          <a:ln w="38100">
            <a:solidFill>
              <a:srgbClr val="33CC33"/>
            </a:solidFill>
            <a:round/>
          </a:ln>
        </p:spPr>
        <p:txBody>
          <a:bodyPr/>
          <a:lstStyle/>
          <a:p>
            <a:endParaRPr lang="zh-CN" altLang="en-US" sz="3200">
              <a:latin typeface="+mn-ea"/>
            </a:endParaRPr>
          </a:p>
        </p:txBody>
      </p:sp>
      <p:sp>
        <p:nvSpPr>
          <p:cNvPr id="16412" name="Line 36"/>
          <p:cNvSpPr>
            <a:spLocks noChangeShapeType="1"/>
          </p:cNvSpPr>
          <p:nvPr/>
        </p:nvSpPr>
        <p:spPr bwMode="auto">
          <a:xfrm>
            <a:off x="9652000" y="5897563"/>
            <a:ext cx="0" cy="685800"/>
          </a:xfrm>
          <a:prstGeom prst="line">
            <a:avLst/>
          </a:prstGeom>
          <a:noFill/>
          <a:ln w="38100">
            <a:solidFill>
              <a:srgbClr val="33CC33"/>
            </a:solidFill>
            <a:round/>
          </a:ln>
        </p:spPr>
        <p:txBody>
          <a:bodyPr/>
          <a:lstStyle/>
          <a:p>
            <a:endParaRPr lang="zh-CN" altLang="en-US" sz="3200">
              <a:latin typeface="+mn-ea"/>
            </a:endParaRPr>
          </a:p>
        </p:txBody>
      </p:sp>
      <p:sp>
        <p:nvSpPr>
          <p:cNvPr id="16413" name="Line 37"/>
          <p:cNvSpPr>
            <a:spLocks noChangeShapeType="1"/>
          </p:cNvSpPr>
          <p:nvPr/>
        </p:nvSpPr>
        <p:spPr bwMode="auto">
          <a:xfrm>
            <a:off x="5384800" y="1630363"/>
            <a:ext cx="0" cy="914400"/>
          </a:xfrm>
          <a:prstGeom prst="line">
            <a:avLst/>
          </a:prstGeom>
          <a:noFill/>
          <a:ln w="38100">
            <a:solidFill>
              <a:schemeClr val="accent1"/>
            </a:solidFill>
            <a:prstDash val="dash"/>
            <a:round/>
            <a:tailEnd type="triangle" w="med" len="med"/>
          </a:ln>
        </p:spPr>
        <p:txBody>
          <a:bodyPr/>
          <a:lstStyle/>
          <a:p>
            <a:endParaRPr lang="zh-CN" altLang="en-US" sz="3200">
              <a:latin typeface="+mn-ea"/>
            </a:endParaRPr>
          </a:p>
        </p:txBody>
      </p:sp>
      <p:sp>
        <p:nvSpPr>
          <p:cNvPr id="16414" name="Line 38"/>
          <p:cNvSpPr>
            <a:spLocks noChangeShapeType="1"/>
          </p:cNvSpPr>
          <p:nvPr/>
        </p:nvSpPr>
        <p:spPr bwMode="auto">
          <a:xfrm flipV="1">
            <a:off x="4775200" y="1630363"/>
            <a:ext cx="0" cy="914400"/>
          </a:xfrm>
          <a:prstGeom prst="line">
            <a:avLst/>
          </a:prstGeom>
          <a:noFill/>
          <a:ln w="38100">
            <a:solidFill>
              <a:srgbClr val="33CC33"/>
            </a:solidFill>
            <a:round/>
            <a:tailEnd type="triangle" w="med" len="med"/>
          </a:ln>
        </p:spPr>
        <p:txBody>
          <a:bodyPr/>
          <a:lstStyle/>
          <a:p>
            <a:endParaRPr lang="zh-CN" altLang="en-US" sz="3200">
              <a:latin typeface="+mn-ea"/>
            </a:endParaRPr>
          </a:p>
        </p:txBody>
      </p:sp>
      <p:sp>
        <p:nvSpPr>
          <p:cNvPr id="16415" name="Line 39"/>
          <p:cNvSpPr>
            <a:spLocks noChangeShapeType="1"/>
          </p:cNvSpPr>
          <p:nvPr/>
        </p:nvSpPr>
        <p:spPr bwMode="auto">
          <a:xfrm>
            <a:off x="5892800" y="1630363"/>
            <a:ext cx="0" cy="914400"/>
          </a:xfrm>
          <a:prstGeom prst="line">
            <a:avLst/>
          </a:prstGeom>
          <a:noFill/>
          <a:ln w="38100">
            <a:solidFill>
              <a:srgbClr val="FF0000"/>
            </a:solidFill>
            <a:round/>
            <a:tailEnd type="triangle" w="med" len="med"/>
          </a:ln>
        </p:spPr>
        <p:txBody>
          <a:bodyPr/>
          <a:lstStyle/>
          <a:p>
            <a:endParaRPr lang="zh-CN" altLang="en-US" sz="3200">
              <a:latin typeface="+mn-ea"/>
            </a:endParaRPr>
          </a:p>
        </p:txBody>
      </p:sp>
      <p:sp>
        <p:nvSpPr>
          <p:cNvPr id="16416" name="Text Box 40"/>
          <p:cNvSpPr txBox="1">
            <a:spLocks noChangeArrowheads="1"/>
          </p:cNvSpPr>
          <p:nvPr/>
        </p:nvSpPr>
        <p:spPr bwMode="auto">
          <a:xfrm>
            <a:off x="1105468" y="269544"/>
            <a:ext cx="5568287" cy="707886"/>
          </a:xfrm>
          <a:prstGeom prst="rect">
            <a:avLst/>
          </a:prstGeom>
          <a:noFill/>
          <a:ln w="9525">
            <a:noFill/>
            <a:miter lim="800000"/>
          </a:ln>
        </p:spPr>
        <p:txBody>
          <a:bodyPr wrap="square">
            <a:spAutoFit/>
          </a:bodyPr>
          <a:lstStyle/>
          <a:p>
            <a:pPr>
              <a:spcBef>
                <a:spcPct val="50000"/>
              </a:spcBef>
            </a:pPr>
            <a:r>
              <a:rPr lang="zh-CN" altLang="en-US" sz="4000" b="1" dirty="0" smtClean="0">
                <a:latin typeface="+mn-ea"/>
              </a:rPr>
              <a:t>二、排便及排便反射</a:t>
            </a:r>
            <a:endParaRPr lang="zh-CN" altLang="en-US" sz="4000" b="1" dirty="0">
              <a:latin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raft-54 copy"/>
          <p:cNvPicPr>
            <a:picLocks noChangeAspect="1" noChangeArrowheads="1"/>
          </p:cNvPicPr>
          <p:nvPr/>
        </p:nvPicPr>
        <p:blipFill>
          <a:blip r:embed="rId1" cstate="print"/>
          <a:srcRect r="4445"/>
          <a:stretch>
            <a:fillRect/>
          </a:stretch>
        </p:blipFill>
        <p:spPr bwMode="auto">
          <a:xfrm>
            <a:off x="7520517" y="1524000"/>
            <a:ext cx="4671483" cy="5334000"/>
          </a:xfrm>
          <a:prstGeom prst="rect">
            <a:avLst/>
          </a:prstGeom>
          <a:noFill/>
          <a:ln w="12700">
            <a:solidFill>
              <a:srgbClr val="F022CE"/>
            </a:solidFill>
            <a:miter lim="800000"/>
            <a:headEnd/>
            <a:tailEnd/>
          </a:ln>
        </p:spPr>
      </p:pic>
      <p:sp>
        <p:nvSpPr>
          <p:cNvPr id="38915" name="Rectangle 3"/>
          <p:cNvSpPr>
            <a:spLocks noChangeArrowheads="1"/>
          </p:cNvSpPr>
          <p:nvPr/>
        </p:nvSpPr>
        <p:spPr bwMode="auto">
          <a:xfrm>
            <a:off x="1147802" y="367068"/>
            <a:ext cx="5344584" cy="661988"/>
          </a:xfrm>
          <a:prstGeom prst="rect">
            <a:avLst/>
          </a:prstGeom>
          <a:noFill/>
          <a:ln w="9525">
            <a:noFill/>
            <a:miter lim="800000"/>
          </a:ln>
        </p:spPr>
        <p:txBody>
          <a:bodyPr>
            <a:spAutoFit/>
          </a:bodyPr>
          <a:lstStyle/>
          <a:p>
            <a:pPr>
              <a:lnSpc>
                <a:spcPct val="90000"/>
              </a:lnSpc>
            </a:pPr>
            <a:r>
              <a:rPr kumimoji="1" lang="zh-CN" altLang="en-US" sz="4000" b="1" dirty="0" smtClean="0">
                <a:latin typeface="+mn-ea"/>
              </a:rPr>
              <a:t>第六节</a:t>
            </a:r>
            <a:r>
              <a:rPr kumimoji="1" lang="zh-CN" altLang="en-US" sz="4000" b="1" dirty="0">
                <a:latin typeface="+mn-ea"/>
              </a:rPr>
              <a:t>　吸   收</a:t>
            </a:r>
            <a:endParaRPr kumimoji="1" lang="zh-CN" altLang="en-US" sz="4000" b="1" dirty="0">
              <a:latin typeface="+mn-ea"/>
            </a:endParaRPr>
          </a:p>
        </p:txBody>
      </p:sp>
      <p:sp>
        <p:nvSpPr>
          <p:cNvPr id="38916" name="Rectangle 4"/>
          <p:cNvSpPr>
            <a:spLocks noChangeArrowheads="1"/>
          </p:cNvSpPr>
          <p:nvPr/>
        </p:nvSpPr>
        <p:spPr bwMode="auto">
          <a:xfrm>
            <a:off x="461560" y="1195743"/>
            <a:ext cx="7126595" cy="3490186"/>
          </a:xfrm>
          <a:prstGeom prst="rect">
            <a:avLst/>
          </a:prstGeom>
          <a:noFill/>
          <a:ln w="9525">
            <a:noFill/>
            <a:miter lim="800000"/>
          </a:ln>
        </p:spPr>
        <p:txBody>
          <a:bodyPr wrap="square">
            <a:spAutoFit/>
          </a:bodyPr>
          <a:lstStyle/>
          <a:p>
            <a:pPr>
              <a:lnSpc>
                <a:spcPct val="90000"/>
              </a:lnSpc>
              <a:spcBef>
                <a:spcPct val="50000"/>
              </a:spcBef>
            </a:pPr>
            <a:r>
              <a:rPr kumimoji="1" lang="zh-CN" altLang="en-US" sz="3200" b="1" dirty="0">
                <a:latin typeface="+mn-ea"/>
              </a:rPr>
              <a:t>一、各部位的吸收能力</a:t>
            </a:r>
            <a:endParaRPr kumimoji="1" lang="zh-CN" altLang="en-US" sz="3200" b="1" dirty="0">
              <a:latin typeface="+mn-ea"/>
            </a:endParaRPr>
          </a:p>
          <a:p>
            <a:pPr>
              <a:lnSpc>
                <a:spcPct val="120000"/>
              </a:lnSpc>
            </a:pPr>
            <a:r>
              <a:rPr kumimoji="1" lang="zh-CN" altLang="en-US" sz="3200" b="1" dirty="0">
                <a:latin typeface="+mn-ea"/>
              </a:rPr>
              <a:t> </a:t>
            </a:r>
            <a:r>
              <a:rPr kumimoji="1" lang="zh-CN" altLang="en-US" sz="3200" b="1" dirty="0">
                <a:solidFill>
                  <a:srgbClr val="FF0000"/>
                </a:solidFill>
                <a:latin typeface="+mn-ea"/>
              </a:rPr>
              <a:t>口腔、食管</a:t>
            </a:r>
            <a:r>
              <a:rPr kumimoji="1" lang="zh-CN" altLang="en-US" sz="3200" b="1" dirty="0">
                <a:latin typeface="+mn-ea"/>
              </a:rPr>
              <a:t> 基本无吸收功能。</a:t>
            </a:r>
            <a:endParaRPr kumimoji="1" lang="zh-CN" altLang="en-US" sz="3200" b="1" dirty="0">
              <a:latin typeface="+mn-ea"/>
            </a:endParaRPr>
          </a:p>
          <a:p>
            <a:pPr>
              <a:lnSpc>
                <a:spcPct val="120000"/>
              </a:lnSpc>
            </a:pPr>
            <a:r>
              <a:rPr kumimoji="1" lang="zh-CN" altLang="en-US" sz="3200" b="1" dirty="0">
                <a:latin typeface="+mn-ea"/>
              </a:rPr>
              <a:t> </a:t>
            </a:r>
            <a:r>
              <a:rPr kumimoji="1" lang="zh-CN" altLang="en-US" sz="3200" b="1" dirty="0" smtClean="0">
                <a:solidFill>
                  <a:srgbClr val="FF0000"/>
                </a:solidFill>
                <a:latin typeface="+mn-ea"/>
              </a:rPr>
              <a:t>胃</a:t>
            </a:r>
            <a:r>
              <a:rPr kumimoji="1" lang="zh-CN" altLang="en-US" sz="3200" b="1" dirty="0" smtClean="0">
                <a:latin typeface="+mn-ea"/>
              </a:rPr>
              <a:t> </a:t>
            </a:r>
            <a:r>
              <a:rPr kumimoji="1" lang="zh-CN" altLang="en-US" sz="3200" b="1" dirty="0">
                <a:latin typeface="+mn-ea"/>
              </a:rPr>
              <a:t>酒精和少量水分。</a:t>
            </a:r>
            <a:endParaRPr kumimoji="1" lang="zh-CN" altLang="en-US" sz="3200" b="1" dirty="0">
              <a:latin typeface="+mn-ea"/>
            </a:endParaRPr>
          </a:p>
          <a:p>
            <a:pPr>
              <a:lnSpc>
                <a:spcPct val="120000"/>
              </a:lnSpc>
            </a:pPr>
            <a:r>
              <a:rPr kumimoji="1" lang="zh-CN" altLang="en-US" sz="3200" b="1" dirty="0">
                <a:latin typeface="+mn-ea"/>
              </a:rPr>
              <a:t> </a:t>
            </a:r>
            <a:r>
              <a:rPr kumimoji="1" lang="zh-CN" altLang="en-US" sz="3200" b="1" dirty="0" smtClean="0">
                <a:solidFill>
                  <a:srgbClr val="FF0000"/>
                </a:solidFill>
                <a:latin typeface="+mn-ea"/>
              </a:rPr>
              <a:t>大</a:t>
            </a:r>
            <a:r>
              <a:rPr kumimoji="1" lang="zh-CN" altLang="en-US" sz="3200" b="1" dirty="0">
                <a:solidFill>
                  <a:srgbClr val="FF0000"/>
                </a:solidFill>
                <a:latin typeface="+mn-ea"/>
              </a:rPr>
              <a:t>肠  </a:t>
            </a:r>
            <a:r>
              <a:rPr kumimoji="1" lang="zh-CN" altLang="en-US" sz="3200" b="1" dirty="0">
                <a:latin typeface="+mn-ea"/>
              </a:rPr>
              <a:t>吸收水分和无机盐，吸收能</a:t>
            </a:r>
            <a:r>
              <a:rPr kumimoji="1" lang="zh-CN" altLang="en-US" sz="3200" b="1" dirty="0" smtClean="0">
                <a:latin typeface="+mn-ea"/>
              </a:rPr>
              <a:t>力小</a:t>
            </a:r>
            <a:endParaRPr kumimoji="1" lang="zh-CN" altLang="en-US" sz="3200" b="1" dirty="0">
              <a:latin typeface="+mn-ea"/>
            </a:endParaRPr>
          </a:p>
          <a:p>
            <a:pPr>
              <a:lnSpc>
                <a:spcPct val="120000"/>
              </a:lnSpc>
            </a:pPr>
            <a:r>
              <a:rPr kumimoji="1" lang="zh-CN" altLang="en-US" sz="3200" b="1" dirty="0">
                <a:latin typeface="+mn-ea"/>
              </a:rPr>
              <a:t> </a:t>
            </a:r>
            <a:r>
              <a:rPr kumimoji="1" lang="zh-CN" altLang="en-US" sz="3200" b="1" dirty="0" smtClean="0">
                <a:solidFill>
                  <a:srgbClr val="FF0000"/>
                </a:solidFill>
                <a:latin typeface="+mn-ea"/>
              </a:rPr>
              <a:t>小</a:t>
            </a:r>
            <a:r>
              <a:rPr kumimoji="1" lang="zh-CN" altLang="en-US" sz="3200" b="1" dirty="0">
                <a:solidFill>
                  <a:srgbClr val="FF0000"/>
                </a:solidFill>
                <a:latin typeface="+mn-ea"/>
              </a:rPr>
              <a:t>肠</a:t>
            </a:r>
            <a:r>
              <a:rPr kumimoji="1" lang="zh-CN" altLang="en-US" sz="3200" b="1" dirty="0">
                <a:latin typeface="+mn-ea"/>
              </a:rPr>
              <a:t> 能力最强、吸收物质种类最多，是吸收的主要部位。</a:t>
            </a:r>
            <a:endParaRPr kumimoji="1" lang="zh-CN" altLang="en-US" sz="3200" b="1" dirty="0">
              <a:latin typeface="+mn-e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raft-63 copy"/>
          <p:cNvPicPr>
            <a:picLocks noChangeAspect="1" noChangeArrowheads="1"/>
          </p:cNvPicPr>
          <p:nvPr/>
        </p:nvPicPr>
        <p:blipFill>
          <a:blip r:embed="rId1" cstate="print">
            <a:lum bright="-12000" contrast="82000"/>
          </a:blip>
          <a:srcRect b="14391"/>
          <a:stretch>
            <a:fillRect/>
          </a:stretch>
        </p:blipFill>
        <p:spPr bwMode="auto">
          <a:xfrm>
            <a:off x="6705600" y="1025857"/>
            <a:ext cx="5486400" cy="2590800"/>
          </a:xfrm>
          <a:prstGeom prst="rect">
            <a:avLst/>
          </a:prstGeom>
          <a:noFill/>
          <a:ln w="12700">
            <a:solidFill>
              <a:srgbClr val="F022CE"/>
            </a:solidFill>
            <a:miter lim="800000"/>
            <a:headEnd/>
            <a:tailEnd/>
          </a:ln>
        </p:spPr>
      </p:pic>
      <p:sp>
        <p:nvSpPr>
          <p:cNvPr id="39939" name="Rectangle 3"/>
          <p:cNvSpPr>
            <a:spLocks noChangeArrowheads="1"/>
          </p:cNvSpPr>
          <p:nvPr/>
        </p:nvSpPr>
        <p:spPr bwMode="auto">
          <a:xfrm>
            <a:off x="286603" y="1266969"/>
            <a:ext cx="5664200" cy="3841052"/>
          </a:xfrm>
          <a:prstGeom prst="rect">
            <a:avLst/>
          </a:prstGeom>
          <a:noFill/>
          <a:ln w="9525">
            <a:solidFill>
              <a:schemeClr val="accent2"/>
            </a:solidFill>
            <a:miter lim="800000"/>
          </a:ln>
        </p:spPr>
        <p:txBody>
          <a:bodyPr>
            <a:spAutoFit/>
          </a:bodyPr>
          <a:lstStyle/>
          <a:p>
            <a:pPr algn="just">
              <a:lnSpc>
                <a:spcPct val="90000"/>
              </a:lnSpc>
              <a:spcBef>
                <a:spcPct val="50000"/>
              </a:spcBef>
            </a:pPr>
            <a:r>
              <a:rPr kumimoji="1" lang="zh-CN" altLang="en-US" sz="2800" b="1" dirty="0" smtClean="0">
                <a:latin typeface="+mn-ea"/>
              </a:rPr>
              <a:t>①</a:t>
            </a:r>
            <a:r>
              <a:rPr kumimoji="1" lang="zh-CN" altLang="en-US" sz="2800" b="1" dirty="0">
                <a:latin typeface="+mn-ea"/>
              </a:rPr>
              <a:t>面积保证：长</a:t>
            </a:r>
            <a:r>
              <a:rPr kumimoji="1" lang="en-US" altLang="zh-CN" sz="2800" b="1" dirty="0">
                <a:latin typeface="+mn-ea"/>
              </a:rPr>
              <a:t>5</a:t>
            </a:r>
            <a:r>
              <a:rPr kumimoji="1" lang="zh-CN" altLang="en-US" sz="2800" b="1" dirty="0">
                <a:latin typeface="+mn-ea"/>
              </a:rPr>
              <a:t>～</a:t>
            </a:r>
            <a:r>
              <a:rPr kumimoji="1" lang="en-US" altLang="zh-CN" sz="2800" b="1" dirty="0">
                <a:latin typeface="+mn-ea"/>
              </a:rPr>
              <a:t>6</a:t>
            </a:r>
            <a:r>
              <a:rPr kumimoji="1" lang="zh-CN" altLang="en-US" sz="2800" b="1" dirty="0">
                <a:latin typeface="+mn-ea"/>
              </a:rPr>
              <a:t>米＋皱褶＋绒毛＋微绒毛→</a:t>
            </a:r>
            <a:r>
              <a:rPr kumimoji="1" lang="en-US" altLang="zh-CN" sz="2800" b="1" dirty="0">
                <a:latin typeface="+mn-ea"/>
              </a:rPr>
              <a:t>200m</a:t>
            </a:r>
            <a:r>
              <a:rPr kumimoji="1" lang="en-US" altLang="zh-CN" sz="2800" b="1" baseline="30000" dirty="0">
                <a:latin typeface="+mn-ea"/>
              </a:rPr>
              <a:t>2</a:t>
            </a:r>
            <a:r>
              <a:rPr kumimoji="1" lang="zh-CN" altLang="en-US" sz="2800" b="1" dirty="0">
                <a:latin typeface="+mn-ea"/>
              </a:rPr>
              <a:t>；                  </a:t>
            </a:r>
            <a:endParaRPr kumimoji="1" lang="zh-CN" altLang="en-US" sz="2800" b="1" baseline="30000" dirty="0">
              <a:latin typeface="+mn-ea"/>
            </a:endParaRPr>
          </a:p>
          <a:p>
            <a:pPr algn="just">
              <a:lnSpc>
                <a:spcPct val="90000"/>
              </a:lnSpc>
              <a:spcBef>
                <a:spcPct val="50000"/>
              </a:spcBef>
            </a:pPr>
            <a:r>
              <a:rPr kumimoji="1" lang="zh-CN" altLang="en-US" sz="2800" b="1" dirty="0">
                <a:latin typeface="+mn-ea"/>
              </a:rPr>
              <a:t>②食物在小肠内已被消化成可吸收的小分子物质；</a:t>
            </a:r>
            <a:endParaRPr kumimoji="1" lang="zh-CN" altLang="en-US" sz="2800" b="1" dirty="0">
              <a:latin typeface="+mn-ea"/>
            </a:endParaRPr>
          </a:p>
          <a:p>
            <a:pPr algn="just">
              <a:lnSpc>
                <a:spcPct val="90000"/>
              </a:lnSpc>
              <a:spcBef>
                <a:spcPct val="50000"/>
              </a:spcBef>
            </a:pPr>
            <a:r>
              <a:rPr kumimoji="1" lang="zh-CN" altLang="en-US" sz="2800" b="1" dirty="0">
                <a:latin typeface="+mn-ea"/>
              </a:rPr>
              <a:t>③时间保证：停留时间长，约</a:t>
            </a:r>
            <a:r>
              <a:rPr kumimoji="1" lang="en-US" altLang="zh-CN" sz="2800" b="1" dirty="0">
                <a:latin typeface="+mn-ea"/>
              </a:rPr>
              <a:t>3</a:t>
            </a:r>
            <a:r>
              <a:rPr kumimoji="1" lang="zh-CN" altLang="en-US" sz="2800" b="1" dirty="0">
                <a:latin typeface="+mn-ea"/>
              </a:rPr>
              <a:t>～</a:t>
            </a:r>
            <a:r>
              <a:rPr kumimoji="1" lang="en-US" altLang="zh-CN" sz="2800" b="1" dirty="0">
                <a:latin typeface="+mn-ea"/>
              </a:rPr>
              <a:t>8h</a:t>
            </a:r>
            <a:r>
              <a:rPr kumimoji="1" lang="zh-CN" altLang="en-US" sz="2800" b="1" dirty="0">
                <a:latin typeface="+mn-ea"/>
              </a:rPr>
              <a:t>；</a:t>
            </a:r>
            <a:endParaRPr kumimoji="1" lang="zh-CN" altLang="en-US" sz="2800" b="1" dirty="0">
              <a:latin typeface="+mn-ea"/>
            </a:endParaRPr>
          </a:p>
          <a:p>
            <a:pPr algn="just">
              <a:lnSpc>
                <a:spcPct val="90000"/>
              </a:lnSpc>
              <a:spcBef>
                <a:spcPct val="50000"/>
              </a:spcBef>
            </a:pPr>
            <a:r>
              <a:rPr kumimoji="1" lang="zh-CN" altLang="en-US" sz="2800" b="1" dirty="0">
                <a:latin typeface="+mn-ea"/>
              </a:rPr>
              <a:t>④小肠绒毛内含丰富毛细血管和毛细淋巴管。</a:t>
            </a:r>
            <a:endParaRPr kumimoji="1" lang="zh-CN" altLang="en-US" sz="2800" b="1" dirty="0">
              <a:latin typeface="+mn-ea"/>
            </a:endParaRPr>
          </a:p>
        </p:txBody>
      </p:sp>
      <p:pic>
        <p:nvPicPr>
          <p:cNvPr id="39940" name="Picture 4" descr="06002"/>
          <p:cNvPicPr>
            <a:picLocks noChangeAspect="1" noChangeArrowheads="1"/>
          </p:cNvPicPr>
          <p:nvPr/>
        </p:nvPicPr>
        <p:blipFill>
          <a:blip r:embed="rId2" cstate="print">
            <a:lum bright="-12000" contrast="54000"/>
          </a:blip>
          <a:srcRect l="15790" t="9149" b="23532"/>
          <a:stretch>
            <a:fillRect/>
          </a:stretch>
        </p:blipFill>
        <p:spPr bwMode="auto">
          <a:xfrm>
            <a:off x="6705600" y="3534770"/>
            <a:ext cx="5486400" cy="3323230"/>
          </a:xfrm>
          <a:prstGeom prst="rect">
            <a:avLst/>
          </a:prstGeom>
          <a:noFill/>
          <a:ln w="12700">
            <a:solidFill>
              <a:srgbClr val="F022CE"/>
            </a:solidFill>
            <a:miter lim="800000"/>
            <a:headEnd/>
            <a:tailEnd/>
          </a:ln>
        </p:spPr>
      </p:pic>
      <p:sp>
        <p:nvSpPr>
          <p:cNvPr id="5" name="矩形 4"/>
          <p:cNvSpPr/>
          <p:nvPr/>
        </p:nvSpPr>
        <p:spPr>
          <a:xfrm>
            <a:off x="1187355" y="303676"/>
            <a:ext cx="4285397" cy="535531"/>
          </a:xfrm>
          <a:prstGeom prst="rect">
            <a:avLst/>
          </a:prstGeom>
        </p:spPr>
        <p:txBody>
          <a:bodyPr wrap="square">
            <a:spAutoFit/>
          </a:bodyPr>
          <a:lstStyle/>
          <a:p>
            <a:pPr lvl="0">
              <a:lnSpc>
                <a:spcPct val="90000"/>
              </a:lnSpc>
              <a:spcBef>
                <a:spcPct val="50000"/>
              </a:spcBef>
            </a:pPr>
            <a:r>
              <a:rPr kumimoji="1" lang="zh-CN" altLang="en-US" sz="3200" b="1" dirty="0" smtClean="0">
                <a:latin typeface="+mn-ea"/>
              </a:rPr>
              <a:t>小肠吸收的有利条件</a:t>
            </a:r>
            <a:endParaRPr kumimoji="1" lang="zh-CN" altLang="en-US" sz="2800" b="1" dirty="0">
              <a:latin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88091" y="361658"/>
            <a:ext cx="9245600" cy="646331"/>
          </a:xfrm>
          <a:prstGeom prst="rect">
            <a:avLst/>
          </a:prstGeom>
          <a:noFill/>
          <a:ln w="9525">
            <a:noFill/>
            <a:miter lim="800000"/>
          </a:ln>
        </p:spPr>
        <p:txBody>
          <a:bodyPr>
            <a:spAutoFit/>
          </a:bodyPr>
          <a:lstStyle/>
          <a:p>
            <a:pPr>
              <a:spcBef>
                <a:spcPct val="50000"/>
              </a:spcBef>
            </a:pPr>
            <a:r>
              <a:rPr kumimoji="1" lang="zh-CN" altLang="en-US" sz="3600" b="1" dirty="0">
                <a:latin typeface="+mn-ea"/>
              </a:rPr>
              <a:t>二、几种主要营养物质的吸收</a:t>
            </a:r>
            <a:endParaRPr kumimoji="1" lang="zh-CN" altLang="en-US" sz="3600" b="1" dirty="0">
              <a:latin typeface="+mn-ea"/>
            </a:endParaRPr>
          </a:p>
        </p:txBody>
      </p:sp>
      <p:sp>
        <p:nvSpPr>
          <p:cNvPr id="3" name="Text Box 4"/>
          <p:cNvSpPr txBox="1">
            <a:spLocks noChangeArrowheads="1"/>
          </p:cNvSpPr>
          <p:nvPr/>
        </p:nvSpPr>
        <p:spPr bwMode="auto">
          <a:xfrm>
            <a:off x="750627" y="1426191"/>
            <a:ext cx="8393373" cy="2554545"/>
          </a:xfrm>
          <a:prstGeom prst="rect">
            <a:avLst/>
          </a:prstGeom>
          <a:noFill/>
          <a:ln w="9525">
            <a:noFill/>
            <a:miter lim="800000"/>
          </a:ln>
        </p:spPr>
        <p:txBody>
          <a:bodyPr wrap="square">
            <a:spAutoFit/>
          </a:bodyPr>
          <a:lstStyle/>
          <a:p>
            <a:pPr algn="just">
              <a:spcBef>
                <a:spcPct val="50000"/>
              </a:spcBef>
            </a:pPr>
            <a:r>
              <a:rPr kumimoji="1" lang="en-US" altLang="zh-CN" sz="3200" b="1" dirty="0" smtClean="0">
                <a:latin typeface="+mn-ea"/>
              </a:rPr>
              <a:t>(</a:t>
            </a:r>
            <a:r>
              <a:rPr kumimoji="1" lang="zh-CN" altLang="en-US" sz="3200" b="1" dirty="0" smtClean="0">
                <a:latin typeface="+mn-ea"/>
              </a:rPr>
              <a:t>一</a:t>
            </a:r>
            <a:r>
              <a:rPr kumimoji="1" lang="en-US" altLang="zh-CN" sz="3200" b="1" dirty="0" smtClean="0">
                <a:latin typeface="+mn-ea"/>
              </a:rPr>
              <a:t>)</a:t>
            </a:r>
            <a:r>
              <a:rPr kumimoji="1" lang="zh-CN" altLang="en-US" sz="3200" b="1" dirty="0" smtClean="0">
                <a:latin typeface="+mn-ea"/>
              </a:rPr>
              <a:t>水</a:t>
            </a:r>
            <a:r>
              <a:rPr kumimoji="1" lang="zh-CN" altLang="en-US" sz="3200" b="1" dirty="0">
                <a:latin typeface="+mn-ea"/>
              </a:rPr>
              <a:t>的吸</a:t>
            </a:r>
            <a:r>
              <a:rPr kumimoji="1" lang="zh-CN" altLang="en-US" sz="3200" b="1" dirty="0" smtClean="0">
                <a:latin typeface="+mn-ea"/>
              </a:rPr>
              <a:t>收：被</a:t>
            </a:r>
            <a:r>
              <a:rPr kumimoji="1" lang="zh-CN" altLang="en-US" sz="3200" b="1" dirty="0">
                <a:latin typeface="+mn-ea"/>
              </a:rPr>
              <a:t>动</a:t>
            </a:r>
            <a:r>
              <a:rPr kumimoji="1" lang="zh-CN" altLang="en-US" sz="3200" b="1" dirty="0" smtClean="0">
                <a:latin typeface="+mn-ea"/>
              </a:rPr>
              <a:t>的</a:t>
            </a:r>
            <a:endParaRPr kumimoji="1" lang="en-US" altLang="zh-CN" sz="3200" b="1" dirty="0" smtClean="0">
              <a:latin typeface="+mn-ea"/>
            </a:endParaRPr>
          </a:p>
          <a:p>
            <a:pPr algn="just">
              <a:spcBef>
                <a:spcPct val="50000"/>
              </a:spcBef>
            </a:pPr>
            <a:r>
              <a:rPr kumimoji="1" lang="en-US" altLang="zh-CN" sz="3200" b="1" dirty="0" smtClean="0">
                <a:latin typeface="+mn-ea"/>
              </a:rPr>
              <a:t>Na</a:t>
            </a:r>
            <a:r>
              <a:rPr kumimoji="1" lang="en-US" altLang="zh-CN" sz="3200" b="1" baseline="30000" dirty="0" smtClean="0">
                <a:latin typeface="+mn-ea"/>
              </a:rPr>
              <a:t>+</a:t>
            </a:r>
            <a:r>
              <a:rPr kumimoji="1" lang="zh-CN" altLang="en-US" sz="3200" b="1" dirty="0" smtClean="0">
                <a:latin typeface="+mn-ea"/>
              </a:rPr>
              <a:t>的吸收往往伴随着水、葡萄糖、氨基酸和负离子等物质的吸收</a:t>
            </a:r>
            <a:endParaRPr kumimoji="1" lang="zh-CN" altLang="en-US" sz="3200" b="1" dirty="0" smtClean="0">
              <a:latin typeface="+mn-ea"/>
            </a:endParaRPr>
          </a:p>
          <a:p>
            <a:pPr algn="just">
              <a:spcBef>
                <a:spcPct val="50000"/>
              </a:spcBef>
            </a:pPr>
            <a:endParaRPr kumimoji="1" lang="zh-CN" altLang="en-US" sz="3200" b="1" dirty="0">
              <a:latin typeface="+mn-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45660" y="1170296"/>
            <a:ext cx="11477766" cy="3108543"/>
          </a:xfrm>
          <a:prstGeom prst="rect">
            <a:avLst/>
          </a:prstGeom>
          <a:noFill/>
          <a:ln w="9525">
            <a:noFill/>
            <a:miter lim="800000"/>
          </a:ln>
        </p:spPr>
        <p:txBody>
          <a:bodyPr wrap="square">
            <a:spAutoFit/>
          </a:bodyPr>
          <a:lstStyle/>
          <a:p>
            <a:pPr algn="just"/>
            <a:r>
              <a:rPr kumimoji="1" lang="zh-CN" altLang="en-US" sz="2800" b="1" dirty="0" smtClean="0">
                <a:latin typeface="+mn-ea"/>
              </a:rPr>
              <a:t>一</a:t>
            </a:r>
            <a:r>
              <a:rPr kumimoji="1" lang="zh-CN" altLang="en-US" sz="2800" b="1" dirty="0">
                <a:latin typeface="+mn-ea"/>
              </a:rPr>
              <a:t>般单价碱性盐类如钠、钾、铵盐吸收快，而多价碱性盐类吸收很慢。凡与钙结合而形成沉淀的盐，如硫酸钙、磷酸钙、草酸钙等，则不能吸收。</a:t>
            </a:r>
            <a:endParaRPr kumimoji="1" lang="zh-CN" altLang="en-US" sz="2800" b="1" dirty="0">
              <a:latin typeface="+mn-ea"/>
            </a:endParaRPr>
          </a:p>
          <a:p>
            <a:pPr algn="just">
              <a:lnSpc>
                <a:spcPct val="80000"/>
              </a:lnSpc>
            </a:pPr>
            <a:r>
              <a:rPr kumimoji="1" lang="zh-CN" altLang="en-US" sz="2800" b="1" dirty="0">
                <a:latin typeface="+mn-ea"/>
              </a:rPr>
              <a:t> </a:t>
            </a:r>
            <a:r>
              <a:rPr kumimoji="1" lang="en-US" altLang="zh-CN" sz="2800" b="1" dirty="0">
                <a:latin typeface="+mn-ea"/>
              </a:rPr>
              <a:t>1.</a:t>
            </a:r>
            <a:r>
              <a:rPr kumimoji="1" lang="zh-CN" altLang="en-US" sz="2800" b="1" dirty="0" smtClean="0">
                <a:latin typeface="+mn-ea"/>
              </a:rPr>
              <a:t>钠的吸</a:t>
            </a:r>
            <a:r>
              <a:rPr kumimoji="1" lang="zh-CN" altLang="en-US" sz="2800" b="1" dirty="0">
                <a:latin typeface="+mn-ea"/>
              </a:rPr>
              <a:t>收</a:t>
            </a:r>
            <a:endParaRPr kumimoji="1" lang="zh-CN" altLang="en-US" sz="2800" b="1" dirty="0">
              <a:latin typeface="+mn-ea"/>
            </a:endParaRPr>
          </a:p>
          <a:p>
            <a:pPr algn="just">
              <a:lnSpc>
                <a:spcPct val="80000"/>
              </a:lnSpc>
            </a:pPr>
            <a:r>
              <a:rPr kumimoji="1" lang="zh-CN" altLang="en-US" sz="2800" b="1" dirty="0">
                <a:latin typeface="+mn-ea"/>
              </a:rPr>
              <a:t>    </a:t>
            </a:r>
            <a:endParaRPr kumimoji="1" lang="en-US" altLang="zh-CN" sz="2800" b="1" dirty="0" smtClean="0">
              <a:latin typeface="+mn-ea"/>
            </a:endParaRPr>
          </a:p>
          <a:p>
            <a:pPr algn="just">
              <a:lnSpc>
                <a:spcPct val="80000"/>
              </a:lnSpc>
            </a:pPr>
            <a:r>
              <a:rPr kumimoji="1" lang="zh-CN" altLang="en-US" sz="2800" b="1" dirty="0" smtClean="0">
                <a:latin typeface="+mn-ea"/>
              </a:rPr>
              <a:t>肠</a:t>
            </a:r>
            <a:r>
              <a:rPr kumimoji="1" lang="zh-CN" altLang="en-US" sz="2800" b="1" dirty="0">
                <a:latin typeface="+mn-ea"/>
              </a:rPr>
              <a:t>上皮细胞底</a:t>
            </a:r>
            <a:r>
              <a:rPr kumimoji="1" lang="en-US" altLang="zh-CN" sz="2800" b="1" dirty="0">
                <a:latin typeface="+mn-ea"/>
              </a:rPr>
              <a:t>-</a:t>
            </a:r>
            <a:r>
              <a:rPr kumimoji="1" lang="zh-CN" altLang="en-US" sz="2800" b="1" dirty="0">
                <a:latin typeface="+mn-ea"/>
              </a:rPr>
              <a:t>侧膜上存在着钠泵，使</a:t>
            </a:r>
            <a:r>
              <a:rPr kumimoji="1" lang="en-US" altLang="zh-CN" sz="2800" b="1" dirty="0">
                <a:latin typeface="+mn-ea"/>
              </a:rPr>
              <a:t>Na+</a:t>
            </a:r>
            <a:r>
              <a:rPr kumimoji="1" lang="zh-CN" altLang="en-US" sz="2800" b="1" dirty="0">
                <a:latin typeface="+mn-ea"/>
              </a:rPr>
              <a:t>逆电</a:t>
            </a:r>
            <a:r>
              <a:rPr kumimoji="1" lang="en-US" altLang="zh-CN" sz="2800" b="1" dirty="0">
                <a:latin typeface="+mn-ea"/>
              </a:rPr>
              <a:t>-</a:t>
            </a:r>
            <a:r>
              <a:rPr kumimoji="1" lang="zh-CN" altLang="en-US" sz="2800" b="1" dirty="0">
                <a:latin typeface="+mn-ea"/>
              </a:rPr>
              <a:t>化学梯度而主动转运</a:t>
            </a:r>
            <a:r>
              <a:rPr kumimoji="1" lang="zh-CN" altLang="en-US" sz="2800" b="1" dirty="0" smtClean="0">
                <a:latin typeface="+mn-ea"/>
              </a:rPr>
              <a:t>。</a:t>
            </a:r>
            <a:endParaRPr kumimoji="1" lang="en-US" altLang="zh-CN" sz="2800" b="1" dirty="0" smtClean="0">
              <a:latin typeface="+mn-ea"/>
            </a:endParaRPr>
          </a:p>
          <a:p>
            <a:pPr algn="just">
              <a:lnSpc>
                <a:spcPct val="80000"/>
              </a:lnSpc>
            </a:pPr>
            <a:endParaRPr kumimoji="1" lang="en-US" altLang="zh-CN" sz="2800" b="1" dirty="0" smtClean="0">
              <a:latin typeface="+mn-ea"/>
            </a:endParaRPr>
          </a:p>
          <a:p>
            <a:pPr algn="just">
              <a:lnSpc>
                <a:spcPct val="80000"/>
              </a:lnSpc>
            </a:pPr>
            <a:r>
              <a:rPr kumimoji="1" lang="zh-CN" altLang="en-US" sz="2800" b="1" dirty="0" smtClean="0">
                <a:latin typeface="+mn-ea"/>
              </a:rPr>
              <a:t>肠</a:t>
            </a:r>
            <a:r>
              <a:rPr kumimoji="1" lang="zh-CN" altLang="en-US" sz="2800" b="1" dirty="0">
                <a:latin typeface="+mn-ea"/>
              </a:rPr>
              <a:t>腔中的</a:t>
            </a:r>
            <a:r>
              <a:rPr kumimoji="1" lang="en-US" altLang="zh-CN" sz="2800" b="1" dirty="0">
                <a:latin typeface="+mn-ea"/>
              </a:rPr>
              <a:t>Na+</a:t>
            </a:r>
            <a:r>
              <a:rPr kumimoji="1" lang="zh-CN" altLang="en-US" sz="2800" b="1" dirty="0">
                <a:latin typeface="+mn-ea"/>
              </a:rPr>
              <a:t>，</a:t>
            </a:r>
            <a:r>
              <a:rPr kumimoji="1" lang="en-US" altLang="zh-CN" sz="2800" b="1" dirty="0">
                <a:latin typeface="+mn-ea"/>
              </a:rPr>
              <a:t>95</a:t>
            </a:r>
            <a:r>
              <a:rPr kumimoji="1" lang="zh-CN" altLang="en-US" sz="2800" b="1" dirty="0">
                <a:latin typeface="+mn-ea"/>
              </a:rPr>
              <a:t>～</a:t>
            </a:r>
            <a:r>
              <a:rPr kumimoji="1" lang="en-US" altLang="zh-CN" sz="2800" b="1" dirty="0">
                <a:latin typeface="+mn-ea"/>
              </a:rPr>
              <a:t>99</a:t>
            </a:r>
            <a:r>
              <a:rPr kumimoji="1" lang="zh-CN" altLang="en-US" sz="2800" b="1" dirty="0">
                <a:latin typeface="+mn-ea"/>
              </a:rPr>
              <a:t>％被主动吸收。</a:t>
            </a:r>
            <a:endParaRPr kumimoji="1" lang="zh-CN" altLang="en-US" sz="2800" b="1" dirty="0">
              <a:latin typeface="+mn-ea"/>
            </a:endParaRPr>
          </a:p>
        </p:txBody>
      </p:sp>
      <p:pic>
        <p:nvPicPr>
          <p:cNvPr id="44035" name="Picture 3"/>
          <p:cNvPicPr>
            <a:picLocks noChangeAspect="1" noChangeArrowheads="1"/>
          </p:cNvPicPr>
          <p:nvPr/>
        </p:nvPicPr>
        <p:blipFill>
          <a:blip r:embed="rId1" cstate="print"/>
          <a:srcRect t="10417" b="18663"/>
          <a:stretch>
            <a:fillRect/>
          </a:stretch>
        </p:blipFill>
        <p:spPr bwMode="auto">
          <a:xfrm>
            <a:off x="4148919" y="4572000"/>
            <a:ext cx="5991368" cy="2286000"/>
          </a:xfrm>
          <a:prstGeom prst="rect">
            <a:avLst/>
          </a:prstGeom>
          <a:noFill/>
          <a:ln w="9525">
            <a:solidFill>
              <a:schemeClr val="accent2"/>
            </a:solidFill>
            <a:miter lim="800000"/>
            <a:headEnd/>
            <a:tailEnd/>
          </a:ln>
        </p:spPr>
      </p:pic>
      <p:sp>
        <p:nvSpPr>
          <p:cNvPr id="5" name="矩形 4"/>
          <p:cNvSpPr/>
          <p:nvPr/>
        </p:nvSpPr>
        <p:spPr>
          <a:xfrm>
            <a:off x="982639" y="363637"/>
            <a:ext cx="4712363" cy="584775"/>
          </a:xfrm>
          <a:prstGeom prst="rect">
            <a:avLst/>
          </a:prstGeom>
        </p:spPr>
        <p:txBody>
          <a:bodyPr wrap="square">
            <a:spAutoFit/>
          </a:bodyPr>
          <a:lstStyle/>
          <a:p>
            <a:r>
              <a:rPr kumimoji="1" lang="en-US" altLang="zh-CN" sz="3200" b="1" dirty="0" smtClean="0">
                <a:solidFill>
                  <a:srgbClr val="000000"/>
                </a:solidFill>
                <a:latin typeface="+mn-ea"/>
              </a:rPr>
              <a:t>(</a:t>
            </a:r>
            <a:r>
              <a:rPr kumimoji="1" lang="zh-CN" altLang="en-US" sz="3200" b="1" dirty="0" smtClean="0">
                <a:solidFill>
                  <a:srgbClr val="000000"/>
                </a:solidFill>
                <a:latin typeface="+mn-ea"/>
              </a:rPr>
              <a:t>一</a:t>
            </a:r>
            <a:r>
              <a:rPr kumimoji="1" lang="en-US" altLang="zh-CN" sz="3200" b="1" dirty="0" smtClean="0">
                <a:solidFill>
                  <a:srgbClr val="000000"/>
                </a:solidFill>
                <a:latin typeface="+mn-ea"/>
              </a:rPr>
              <a:t>)</a:t>
            </a:r>
            <a:r>
              <a:rPr kumimoji="1" lang="zh-CN" altLang="en-US" sz="3200" b="1" dirty="0" smtClean="0">
                <a:solidFill>
                  <a:srgbClr val="000000"/>
                </a:solidFill>
                <a:latin typeface="+mn-ea"/>
              </a:rPr>
              <a:t>无机盐的吸收</a:t>
            </a:r>
            <a:endParaRPr lang="zh-CN" altLang="en-US" dirty="0">
              <a:latin typeface="+mn-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83570" y="1402307"/>
            <a:ext cx="9938603" cy="5607689"/>
          </a:xfrm>
          <a:prstGeom prst="rect">
            <a:avLst/>
          </a:prstGeom>
          <a:noFill/>
          <a:ln w="9525">
            <a:noFill/>
            <a:miter lim="800000"/>
          </a:ln>
        </p:spPr>
        <p:txBody>
          <a:bodyPr wrap="square">
            <a:spAutoFit/>
          </a:bodyPr>
          <a:lstStyle/>
          <a:p>
            <a:r>
              <a:rPr kumimoji="1" lang="zh-CN" altLang="en-US" sz="2800" b="1" dirty="0" smtClean="0">
                <a:solidFill>
                  <a:srgbClr val="FF0000"/>
                </a:solidFill>
                <a:latin typeface="+mn-ea"/>
              </a:rPr>
              <a:t>●</a:t>
            </a:r>
            <a:r>
              <a:rPr kumimoji="1" lang="zh-CN" altLang="en-US" sz="2800" b="1" dirty="0">
                <a:solidFill>
                  <a:srgbClr val="000099"/>
                </a:solidFill>
                <a:latin typeface="+mn-ea"/>
              </a:rPr>
              <a:t>吸收部位</a:t>
            </a:r>
            <a:r>
              <a:rPr kumimoji="1" lang="zh-CN" altLang="en-US" sz="2800" b="1" dirty="0">
                <a:latin typeface="+mn-ea"/>
              </a:rPr>
              <a:t>：小肠上段。</a:t>
            </a:r>
            <a:endParaRPr kumimoji="1" lang="zh-CN" altLang="en-US" sz="2800" b="1" dirty="0">
              <a:latin typeface="+mn-ea"/>
            </a:endParaRPr>
          </a:p>
          <a:p>
            <a:pPr algn="just"/>
            <a:r>
              <a:rPr kumimoji="1" lang="zh-CN" altLang="en-US" sz="2800" b="1" dirty="0" smtClean="0">
                <a:solidFill>
                  <a:srgbClr val="FF0000"/>
                </a:solidFill>
                <a:latin typeface="+mn-ea"/>
              </a:rPr>
              <a:t>●</a:t>
            </a:r>
            <a:r>
              <a:rPr kumimoji="1" lang="zh-CN" altLang="en-US" sz="2800" b="1" dirty="0">
                <a:solidFill>
                  <a:srgbClr val="000099"/>
                </a:solidFill>
                <a:latin typeface="+mn-ea"/>
              </a:rPr>
              <a:t>吸收量</a:t>
            </a:r>
            <a:r>
              <a:rPr kumimoji="1" lang="zh-CN" altLang="en-US" sz="2800" b="1" dirty="0">
                <a:latin typeface="+mn-ea"/>
              </a:rPr>
              <a:t>：约</a:t>
            </a:r>
            <a:r>
              <a:rPr kumimoji="1" lang="en-US" altLang="zh-CN" sz="2800" b="1" dirty="0">
                <a:latin typeface="+mn-ea"/>
              </a:rPr>
              <a:t>1mg/</a:t>
            </a:r>
            <a:r>
              <a:rPr kumimoji="1" lang="zh-CN" altLang="en-US" sz="2800" b="1" dirty="0">
                <a:latin typeface="+mn-ea"/>
              </a:rPr>
              <a:t>日，仅为一般饮食中含铁量的</a:t>
            </a:r>
            <a:r>
              <a:rPr kumimoji="1" lang="en-US" altLang="zh-CN" sz="2800" b="1" dirty="0">
                <a:latin typeface="+mn-ea"/>
              </a:rPr>
              <a:t>1/10</a:t>
            </a:r>
            <a:r>
              <a:rPr kumimoji="1" lang="zh-CN" altLang="en-US" sz="2800" b="1" dirty="0">
                <a:latin typeface="+mn-ea"/>
              </a:rPr>
              <a:t>。其吸收量与机体对铁的需要量有关，缺铁的患者，铁的吸收量可比正常人多</a:t>
            </a:r>
            <a:r>
              <a:rPr kumimoji="1" lang="en-US" altLang="zh-CN" sz="2800" b="1" dirty="0">
                <a:latin typeface="+mn-ea"/>
              </a:rPr>
              <a:t>1</a:t>
            </a:r>
            <a:r>
              <a:rPr kumimoji="1" lang="zh-CN" altLang="en-US" sz="2800" b="1" dirty="0">
                <a:latin typeface="+mn-ea"/>
              </a:rPr>
              <a:t>～</a:t>
            </a:r>
            <a:r>
              <a:rPr kumimoji="1" lang="en-US" altLang="zh-CN" sz="2800" b="1" dirty="0">
                <a:latin typeface="+mn-ea"/>
              </a:rPr>
              <a:t>4</a:t>
            </a:r>
            <a:r>
              <a:rPr kumimoji="1" lang="zh-CN" altLang="en-US" sz="2800" b="1" dirty="0">
                <a:latin typeface="+mn-ea"/>
              </a:rPr>
              <a:t>倍。</a:t>
            </a:r>
            <a:endParaRPr kumimoji="1" lang="zh-CN" altLang="en-US" sz="2800" b="1" dirty="0">
              <a:latin typeface="+mn-ea"/>
            </a:endParaRPr>
          </a:p>
          <a:p>
            <a:pPr>
              <a:lnSpc>
                <a:spcPct val="130000"/>
              </a:lnSpc>
            </a:pPr>
            <a:r>
              <a:rPr kumimoji="1" lang="zh-CN" altLang="en-US" sz="2800" b="1" dirty="0">
                <a:latin typeface="+mn-ea"/>
              </a:rPr>
              <a:t>   </a:t>
            </a:r>
            <a:endParaRPr kumimoji="1" lang="zh-CN" altLang="en-US" sz="2800" b="1" dirty="0">
              <a:latin typeface="+mn-ea"/>
            </a:endParaRPr>
          </a:p>
          <a:p>
            <a:r>
              <a:rPr kumimoji="1" lang="zh-CN" altLang="en-US" sz="2800" b="1" dirty="0" smtClean="0">
                <a:latin typeface="+mn-ea"/>
              </a:rPr>
              <a:t>食</a:t>
            </a:r>
            <a:r>
              <a:rPr kumimoji="1" lang="zh-CN" altLang="en-US" sz="2800" b="1" dirty="0">
                <a:latin typeface="+mn-ea"/>
              </a:rPr>
              <a:t>物中的植酸、草酸、磷酸等可与铁形成不溶性化合物而阻止铁的吸收。</a:t>
            </a:r>
            <a:endParaRPr kumimoji="1" lang="zh-CN" altLang="en-US" sz="2800" b="1" dirty="0">
              <a:latin typeface="+mn-ea"/>
            </a:endParaRPr>
          </a:p>
          <a:p>
            <a:pPr algn="just">
              <a:lnSpc>
                <a:spcPct val="110000"/>
              </a:lnSpc>
            </a:pPr>
            <a:r>
              <a:rPr kumimoji="1" lang="zh-CN" altLang="en-US" sz="2800" b="1" dirty="0" smtClean="0">
                <a:solidFill>
                  <a:srgbClr val="FF0000"/>
                </a:solidFill>
                <a:latin typeface="+mn-ea"/>
              </a:rPr>
              <a:t>●</a:t>
            </a:r>
            <a:r>
              <a:rPr kumimoji="1" lang="zh-CN" altLang="en-US" sz="2800" b="1" dirty="0">
                <a:solidFill>
                  <a:srgbClr val="000099"/>
                </a:solidFill>
                <a:latin typeface="+mn-ea"/>
              </a:rPr>
              <a:t>吸收机制</a:t>
            </a:r>
            <a:r>
              <a:rPr kumimoji="1" lang="zh-CN" altLang="en-US" sz="2800" b="1" dirty="0">
                <a:latin typeface="+mn-ea"/>
              </a:rPr>
              <a:t>：为主动吸收。</a:t>
            </a:r>
            <a:r>
              <a:rPr lang="zh-CN" altLang="en-US" sz="2800" b="1" dirty="0">
                <a:latin typeface="+mn-ea"/>
              </a:rPr>
              <a:t>肠上皮细胞释放转铁蛋白→转铁蛋白与</a:t>
            </a:r>
            <a:r>
              <a:rPr kumimoji="1" lang="en-US" altLang="zh-CN" sz="2800" b="1" dirty="0">
                <a:latin typeface="+mn-ea"/>
              </a:rPr>
              <a:t>Fe</a:t>
            </a:r>
            <a:r>
              <a:rPr kumimoji="1" lang="en-US" altLang="zh-CN" sz="2800" b="1" baseline="30000" dirty="0">
                <a:latin typeface="+mn-ea"/>
              </a:rPr>
              <a:t>2+</a:t>
            </a:r>
            <a:r>
              <a:rPr lang="zh-CN" altLang="en-US" sz="2800" b="1" dirty="0">
                <a:latin typeface="+mn-ea"/>
              </a:rPr>
              <a:t>结合成复合物→复合物与转铁蛋白受体结合→复合物入胞后</a:t>
            </a:r>
            <a:r>
              <a:rPr kumimoji="1" lang="en-US" altLang="zh-CN" sz="2800" b="1" dirty="0">
                <a:latin typeface="+mn-ea"/>
              </a:rPr>
              <a:t>Fe</a:t>
            </a:r>
            <a:r>
              <a:rPr kumimoji="1" lang="en-US" altLang="zh-CN" sz="2800" b="1" baseline="30000" dirty="0">
                <a:latin typeface="+mn-ea"/>
              </a:rPr>
              <a:t>2+</a:t>
            </a:r>
            <a:r>
              <a:rPr kumimoji="1" lang="zh-CN" altLang="en-US" sz="2800" b="1" dirty="0">
                <a:latin typeface="+mn-ea"/>
              </a:rPr>
              <a:t>游离</a:t>
            </a:r>
            <a:r>
              <a:rPr kumimoji="1" lang="zh-CN" altLang="en-US" sz="2400" b="1" dirty="0">
                <a:latin typeface="+mn-ea"/>
              </a:rPr>
              <a:t>：</a:t>
            </a:r>
            <a:r>
              <a:rPr kumimoji="1" lang="zh-CN" altLang="en-US" sz="2800" b="1" dirty="0">
                <a:latin typeface="+mn-ea"/>
              </a:rPr>
              <a:t>部分</a:t>
            </a:r>
            <a:r>
              <a:rPr kumimoji="1" lang="en-US" altLang="zh-CN" sz="2800" b="1" dirty="0">
                <a:latin typeface="+mn-ea"/>
              </a:rPr>
              <a:t>Fe</a:t>
            </a:r>
            <a:r>
              <a:rPr kumimoji="1" lang="en-US" altLang="zh-CN" sz="2800" b="1" baseline="30000" dirty="0">
                <a:latin typeface="+mn-ea"/>
              </a:rPr>
              <a:t>2+</a:t>
            </a:r>
            <a:r>
              <a:rPr kumimoji="1" lang="zh-CN" altLang="en-US" sz="2800" b="1" dirty="0">
                <a:latin typeface="+mn-ea"/>
              </a:rPr>
              <a:t>从细胞底侧膜以主动转运方式转移至血液；部分</a:t>
            </a:r>
            <a:r>
              <a:rPr kumimoji="1" lang="en-US" altLang="zh-CN" sz="2800" b="1" dirty="0">
                <a:latin typeface="+mn-ea"/>
              </a:rPr>
              <a:t>Fe</a:t>
            </a:r>
            <a:r>
              <a:rPr kumimoji="1" lang="en-US" altLang="zh-CN" sz="2800" b="1" baseline="30000" dirty="0">
                <a:latin typeface="+mn-ea"/>
              </a:rPr>
              <a:t>2+</a:t>
            </a:r>
            <a:r>
              <a:rPr kumimoji="1" lang="zh-CN" altLang="en-US" sz="2800" b="1" dirty="0">
                <a:latin typeface="+mn-ea"/>
              </a:rPr>
              <a:t>与胞内的铁蛋白结合成为胞内贮存铁，以防止铁的过量吸收。</a:t>
            </a:r>
            <a:endParaRPr kumimoji="1" lang="zh-CN" altLang="en-US" sz="2800" b="1" dirty="0">
              <a:latin typeface="+mn-ea"/>
            </a:endParaRPr>
          </a:p>
        </p:txBody>
      </p:sp>
      <p:sp>
        <p:nvSpPr>
          <p:cNvPr id="45059" name="Line 3"/>
          <p:cNvSpPr>
            <a:spLocks noChangeShapeType="1"/>
          </p:cNvSpPr>
          <p:nvPr/>
        </p:nvSpPr>
        <p:spPr bwMode="auto">
          <a:xfrm>
            <a:off x="3442269" y="3386920"/>
            <a:ext cx="3962400" cy="0"/>
          </a:xfrm>
          <a:prstGeom prst="line">
            <a:avLst/>
          </a:prstGeom>
          <a:noFill/>
          <a:ln w="9525">
            <a:solidFill>
              <a:schemeClr val="tx1"/>
            </a:solidFill>
            <a:round/>
            <a:tailEnd type="triangle" w="med" len="med"/>
          </a:ln>
        </p:spPr>
        <p:txBody>
          <a:bodyPr/>
          <a:lstStyle/>
          <a:p>
            <a:endParaRPr lang="zh-CN" altLang="en-US"/>
          </a:p>
        </p:txBody>
      </p:sp>
      <p:sp>
        <p:nvSpPr>
          <p:cNvPr id="45060" name="Rectangle 4"/>
          <p:cNvSpPr>
            <a:spLocks noChangeArrowheads="1"/>
          </p:cNvSpPr>
          <p:nvPr/>
        </p:nvSpPr>
        <p:spPr bwMode="auto">
          <a:xfrm>
            <a:off x="4311177" y="2896737"/>
            <a:ext cx="2172390" cy="437043"/>
          </a:xfrm>
          <a:prstGeom prst="rect">
            <a:avLst/>
          </a:prstGeom>
          <a:noFill/>
          <a:ln w="9525">
            <a:noFill/>
            <a:miter lim="800000"/>
          </a:ln>
        </p:spPr>
        <p:txBody>
          <a:bodyPr wrap="none">
            <a:spAutoFit/>
          </a:bodyPr>
          <a:lstStyle/>
          <a:p>
            <a:pPr>
              <a:lnSpc>
                <a:spcPct val="80000"/>
              </a:lnSpc>
            </a:pPr>
            <a:r>
              <a:rPr kumimoji="1" lang="zh-CN" altLang="en-US" sz="2800" b="1" dirty="0">
                <a:solidFill>
                  <a:srgbClr val="FF0000"/>
                </a:solidFill>
                <a:latin typeface="+mn-ea"/>
              </a:rPr>
              <a:t>胃酸、</a:t>
            </a:r>
            <a:r>
              <a:rPr kumimoji="1" lang="en-US" altLang="zh-CN" sz="2800" b="1" dirty="0" err="1">
                <a:solidFill>
                  <a:srgbClr val="FF0000"/>
                </a:solidFill>
                <a:latin typeface="+mn-ea"/>
              </a:rPr>
              <a:t>Vit</a:t>
            </a:r>
            <a:r>
              <a:rPr kumimoji="1" lang="en-US" altLang="zh-CN" sz="2800" b="1" dirty="0">
                <a:solidFill>
                  <a:srgbClr val="FF0000"/>
                </a:solidFill>
                <a:latin typeface="+mn-ea"/>
              </a:rPr>
              <a:t> C</a:t>
            </a:r>
            <a:endParaRPr kumimoji="1" lang="en-US" altLang="zh-CN" sz="2800" b="1" dirty="0">
              <a:solidFill>
                <a:srgbClr val="FF0000"/>
              </a:solidFill>
              <a:latin typeface="+mn-ea"/>
            </a:endParaRPr>
          </a:p>
        </p:txBody>
      </p:sp>
      <p:sp>
        <p:nvSpPr>
          <p:cNvPr id="45061" name="Rectangle 5"/>
          <p:cNvSpPr>
            <a:spLocks noChangeArrowheads="1"/>
          </p:cNvSpPr>
          <p:nvPr/>
        </p:nvSpPr>
        <p:spPr bwMode="auto">
          <a:xfrm>
            <a:off x="7533564" y="3087807"/>
            <a:ext cx="2170787" cy="523220"/>
          </a:xfrm>
          <a:prstGeom prst="rect">
            <a:avLst/>
          </a:prstGeom>
          <a:noFill/>
          <a:ln w="9525">
            <a:noFill/>
            <a:miter lim="800000"/>
          </a:ln>
        </p:spPr>
        <p:txBody>
          <a:bodyPr wrap="none">
            <a:spAutoFit/>
          </a:bodyPr>
          <a:lstStyle/>
          <a:p>
            <a:r>
              <a:rPr kumimoji="1" lang="en-US" altLang="zh-CN" sz="2800" b="1" dirty="0">
                <a:solidFill>
                  <a:srgbClr val="FF0000"/>
                </a:solidFill>
                <a:latin typeface="+mn-ea"/>
              </a:rPr>
              <a:t>Fe</a:t>
            </a:r>
            <a:r>
              <a:rPr kumimoji="1" lang="en-US" altLang="zh-CN" sz="2800" b="1" baseline="30000" dirty="0">
                <a:solidFill>
                  <a:srgbClr val="FF0000"/>
                </a:solidFill>
                <a:latin typeface="+mn-ea"/>
              </a:rPr>
              <a:t>2+ </a:t>
            </a:r>
            <a:r>
              <a:rPr kumimoji="1" lang="en-US" altLang="zh-CN" sz="2800" b="1" dirty="0">
                <a:solidFill>
                  <a:srgbClr val="FF0000"/>
                </a:solidFill>
                <a:latin typeface="+mn-ea"/>
              </a:rPr>
              <a:t>→ </a:t>
            </a:r>
            <a:r>
              <a:rPr kumimoji="1" lang="zh-CN" altLang="en-US" sz="2800" b="1" dirty="0">
                <a:solidFill>
                  <a:srgbClr val="FF0000"/>
                </a:solidFill>
                <a:latin typeface="+mn-ea"/>
              </a:rPr>
              <a:t>吸收</a:t>
            </a:r>
            <a:endParaRPr kumimoji="1" lang="zh-CN" altLang="en-US" sz="2800" b="1" dirty="0">
              <a:solidFill>
                <a:srgbClr val="FF0000"/>
              </a:solidFill>
              <a:latin typeface="+mn-ea"/>
            </a:endParaRPr>
          </a:p>
        </p:txBody>
      </p:sp>
      <p:sp>
        <p:nvSpPr>
          <p:cNvPr id="45062" name="Rectangle 6"/>
          <p:cNvSpPr>
            <a:spLocks noChangeArrowheads="1"/>
          </p:cNvSpPr>
          <p:nvPr/>
        </p:nvSpPr>
        <p:spPr bwMode="auto">
          <a:xfrm>
            <a:off x="1219200" y="3046873"/>
            <a:ext cx="2359941" cy="523220"/>
          </a:xfrm>
          <a:prstGeom prst="rect">
            <a:avLst/>
          </a:prstGeom>
          <a:noFill/>
          <a:ln w="9525">
            <a:noFill/>
            <a:miter lim="800000"/>
          </a:ln>
        </p:spPr>
        <p:txBody>
          <a:bodyPr wrap="none">
            <a:spAutoFit/>
          </a:bodyPr>
          <a:lstStyle/>
          <a:p>
            <a:r>
              <a:rPr kumimoji="1" lang="zh-CN" altLang="en-US" sz="2800" b="1" dirty="0">
                <a:solidFill>
                  <a:srgbClr val="FF0000"/>
                </a:solidFill>
                <a:latin typeface="+mn-ea"/>
              </a:rPr>
              <a:t>食物中的</a:t>
            </a:r>
            <a:r>
              <a:rPr kumimoji="1" lang="en-US" altLang="zh-CN" sz="2800" b="1" dirty="0">
                <a:solidFill>
                  <a:srgbClr val="FF0000"/>
                </a:solidFill>
                <a:latin typeface="+mn-ea"/>
              </a:rPr>
              <a:t>Fe</a:t>
            </a:r>
            <a:r>
              <a:rPr kumimoji="1" lang="en-US" altLang="zh-CN" sz="2800" b="1" baseline="30000" dirty="0">
                <a:solidFill>
                  <a:srgbClr val="FF0000"/>
                </a:solidFill>
                <a:latin typeface="+mn-ea"/>
              </a:rPr>
              <a:t>3+</a:t>
            </a:r>
            <a:endParaRPr kumimoji="1" lang="en-US" altLang="zh-CN" sz="2800" b="1" baseline="30000" dirty="0">
              <a:solidFill>
                <a:srgbClr val="FF0000"/>
              </a:solidFill>
              <a:latin typeface="+mn-ea"/>
            </a:endParaRPr>
          </a:p>
        </p:txBody>
      </p:sp>
      <p:sp>
        <p:nvSpPr>
          <p:cNvPr id="7" name="矩形 6"/>
          <p:cNvSpPr/>
          <p:nvPr/>
        </p:nvSpPr>
        <p:spPr>
          <a:xfrm>
            <a:off x="1272857" y="337360"/>
            <a:ext cx="2448106" cy="646331"/>
          </a:xfrm>
          <a:prstGeom prst="rect">
            <a:avLst/>
          </a:prstGeom>
        </p:spPr>
        <p:txBody>
          <a:bodyPr wrap="none">
            <a:spAutoFit/>
          </a:bodyPr>
          <a:lstStyle/>
          <a:p>
            <a:r>
              <a:rPr kumimoji="1" lang="en-US" altLang="zh-CN" sz="3600" b="1" dirty="0" smtClean="0">
                <a:latin typeface="+mn-ea"/>
              </a:rPr>
              <a:t>2.</a:t>
            </a:r>
            <a:r>
              <a:rPr kumimoji="1" lang="zh-CN" altLang="en-US" sz="3600" b="1" dirty="0" smtClean="0">
                <a:latin typeface="+mn-ea"/>
              </a:rPr>
              <a:t>铁的吸收</a:t>
            </a:r>
            <a:endParaRPr kumimoji="1" lang="zh-CN" altLang="en-US" sz="3600" b="1" dirty="0">
              <a:latin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15331" y="1192271"/>
            <a:ext cx="10047785" cy="5324535"/>
          </a:xfrm>
          <a:prstGeom prst="rect">
            <a:avLst/>
          </a:prstGeom>
          <a:noFill/>
          <a:ln w="9525">
            <a:noFill/>
            <a:miter lim="800000"/>
          </a:ln>
        </p:spPr>
        <p:txBody>
          <a:bodyPr wrap="square">
            <a:spAutoFit/>
          </a:bodyPr>
          <a:lstStyle/>
          <a:p>
            <a:r>
              <a:rPr kumimoji="1" lang="en-US" altLang="zh-CN" sz="2800" dirty="0">
                <a:latin typeface="+mn-ea"/>
              </a:rPr>
              <a:t> </a:t>
            </a:r>
            <a:r>
              <a:rPr kumimoji="1" lang="zh-CN" altLang="en-US" sz="3200" b="1" dirty="0" smtClean="0">
                <a:latin typeface="+mn-ea"/>
              </a:rPr>
              <a:t>  </a:t>
            </a:r>
            <a:r>
              <a:rPr kumimoji="1" lang="zh-CN" altLang="en-US" sz="2800" b="1" dirty="0" smtClean="0">
                <a:solidFill>
                  <a:srgbClr val="FF0000"/>
                </a:solidFill>
                <a:latin typeface="+mn-ea"/>
              </a:rPr>
              <a:t>●</a:t>
            </a:r>
            <a:r>
              <a:rPr kumimoji="1" lang="zh-CN" altLang="en-US" sz="2800" b="1" dirty="0">
                <a:solidFill>
                  <a:srgbClr val="000099"/>
                </a:solidFill>
                <a:latin typeface="+mn-ea"/>
              </a:rPr>
              <a:t>钙吸收的部位</a:t>
            </a:r>
            <a:r>
              <a:rPr kumimoji="1" lang="zh-CN" altLang="en-US" sz="2800" b="1" dirty="0">
                <a:latin typeface="+mn-ea"/>
              </a:rPr>
              <a:t>：小肠各部位都有吸收钙的能力，尤其十二指肠。</a:t>
            </a:r>
            <a:endParaRPr kumimoji="1" lang="zh-CN" altLang="en-US" sz="2800" b="1" dirty="0">
              <a:latin typeface="+mn-ea"/>
            </a:endParaRPr>
          </a:p>
          <a:p>
            <a:pPr algn="just"/>
            <a:r>
              <a:rPr kumimoji="1" lang="zh-CN" altLang="en-US" sz="2800" b="1" dirty="0">
                <a:latin typeface="+mn-ea"/>
              </a:rPr>
              <a:t>   </a:t>
            </a:r>
            <a:r>
              <a:rPr kumimoji="1" lang="zh-CN" altLang="en-US" sz="2800" b="1" dirty="0">
                <a:solidFill>
                  <a:srgbClr val="FF0000"/>
                </a:solidFill>
                <a:latin typeface="+mn-ea"/>
              </a:rPr>
              <a:t>●</a:t>
            </a:r>
            <a:r>
              <a:rPr kumimoji="1" lang="zh-CN" altLang="en-US" sz="2800" b="1" dirty="0">
                <a:solidFill>
                  <a:srgbClr val="000099"/>
                </a:solidFill>
                <a:latin typeface="+mn-ea"/>
              </a:rPr>
              <a:t>钙吸收的状态</a:t>
            </a:r>
            <a:r>
              <a:rPr kumimoji="1" lang="zh-CN" altLang="en-US" sz="2800" b="1" dirty="0">
                <a:latin typeface="+mn-ea"/>
              </a:rPr>
              <a:t>：可溶性钙</a:t>
            </a:r>
            <a:r>
              <a:rPr kumimoji="1" lang="en-US" altLang="zh-CN" sz="2800" b="1" dirty="0">
                <a:latin typeface="+mn-ea"/>
              </a:rPr>
              <a:t>(</a:t>
            </a:r>
            <a:r>
              <a:rPr kumimoji="1" lang="zh-CN" altLang="en-US" sz="2800" b="1" dirty="0">
                <a:latin typeface="+mn-ea"/>
              </a:rPr>
              <a:t>氯化钙、葡萄糖酸钙</a:t>
            </a:r>
            <a:r>
              <a:rPr kumimoji="1" lang="en-US" altLang="zh-CN" sz="2800" b="1" dirty="0">
                <a:latin typeface="+mn-ea"/>
              </a:rPr>
              <a:t>)</a:t>
            </a:r>
            <a:r>
              <a:rPr kumimoji="1" lang="zh-CN" altLang="en-US" sz="2800" b="1" dirty="0">
                <a:latin typeface="+mn-ea"/>
              </a:rPr>
              <a:t>才能被吸收，离子状态的钙最易被吸收。</a:t>
            </a:r>
            <a:endParaRPr kumimoji="1" lang="zh-CN" altLang="en-US" sz="2800" b="1" dirty="0">
              <a:latin typeface="+mn-ea"/>
            </a:endParaRPr>
          </a:p>
          <a:p>
            <a:r>
              <a:rPr kumimoji="1" lang="zh-CN" altLang="en-US" sz="2800" b="1" dirty="0">
                <a:latin typeface="+mn-ea"/>
              </a:rPr>
              <a:t>   </a:t>
            </a:r>
            <a:r>
              <a:rPr kumimoji="1" lang="zh-CN" altLang="en-US" sz="2800" b="1" dirty="0">
                <a:solidFill>
                  <a:srgbClr val="FF0000"/>
                </a:solidFill>
                <a:latin typeface="+mn-ea"/>
              </a:rPr>
              <a:t>●</a:t>
            </a:r>
            <a:r>
              <a:rPr kumimoji="1" lang="zh-CN" altLang="en-US" sz="2800" b="1" dirty="0">
                <a:solidFill>
                  <a:srgbClr val="000099"/>
                </a:solidFill>
                <a:latin typeface="+mn-ea"/>
              </a:rPr>
              <a:t>钙吸收的影响因素</a:t>
            </a:r>
            <a:r>
              <a:rPr kumimoji="1" lang="zh-CN" altLang="en-US" sz="2800" b="1" dirty="0">
                <a:latin typeface="+mn-ea"/>
              </a:rPr>
              <a:t>：</a:t>
            </a:r>
            <a:endParaRPr kumimoji="1" lang="zh-CN" altLang="en-US" sz="2800" b="1" dirty="0">
              <a:latin typeface="+mn-ea"/>
            </a:endParaRPr>
          </a:p>
          <a:p>
            <a:pPr algn="just"/>
            <a:r>
              <a:rPr kumimoji="1" lang="zh-CN" altLang="en-US" sz="2800" b="1" dirty="0">
                <a:latin typeface="+mn-ea"/>
              </a:rPr>
              <a:t>    ①维生素</a:t>
            </a:r>
            <a:r>
              <a:rPr kumimoji="1" lang="en-US" altLang="zh-CN" sz="2800" b="1" dirty="0">
                <a:latin typeface="+mn-ea"/>
              </a:rPr>
              <a:t>D</a:t>
            </a:r>
            <a:r>
              <a:rPr kumimoji="1" lang="zh-CN" altLang="en-US" sz="2800" b="1" dirty="0">
                <a:latin typeface="+mn-ea"/>
              </a:rPr>
              <a:t>、脂肪酸、酸性环境</a:t>
            </a:r>
            <a:r>
              <a:rPr kumimoji="1" lang="en-US" altLang="zh-CN" sz="2800" b="1" dirty="0">
                <a:latin typeface="+mn-ea"/>
              </a:rPr>
              <a:t>(pH</a:t>
            </a:r>
            <a:r>
              <a:rPr kumimoji="1" lang="zh-CN" altLang="en-US" sz="2800" b="1" dirty="0">
                <a:latin typeface="+mn-ea"/>
              </a:rPr>
              <a:t>＝</a:t>
            </a:r>
            <a:r>
              <a:rPr kumimoji="1" lang="en-US" altLang="zh-CN" sz="2800" b="1" dirty="0">
                <a:latin typeface="+mn-ea"/>
              </a:rPr>
              <a:t>3</a:t>
            </a:r>
            <a:r>
              <a:rPr kumimoji="1" lang="zh-CN" altLang="en-US" sz="2800" b="1" dirty="0">
                <a:latin typeface="+mn-ea"/>
              </a:rPr>
              <a:t>时，钙呈离子状态</a:t>
            </a:r>
            <a:r>
              <a:rPr kumimoji="1" lang="en-US" altLang="zh-CN" sz="2800" b="1" dirty="0">
                <a:latin typeface="+mn-ea"/>
              </a:rPr>
              <a:t>)</a:t>
            </a:r>
            <a:r>
              <a:rPr kumimoji="1" lang="zh-CN" altLang="en-US" sz="2800" b="1" dirty="0">
                <a:latin typeface="+mn-ea"/>
              </a:rPr>
              <a:t>促进钙的吸收；</a:t>
            </a:r>
            <a:endParaRPr kumimoji="1" lang="zh-CN" altLang="en-US" sz="2800" b="1" dirty="0">
              <a:latin typeface="+mn-ea"/>
            </a:endParaRPr>
          </a:p>
          <a:p>
            <a:pPr algn="just"/>
            <a:r>
              <a:rPr kumimoji="1" lang="zh-CN" altLang="en-US" sz="2800" b="1" dirty="0">
                <a:latin typeface="+mn-ea"/>
              </a:rPr>
              <a:t>    ②凡与钙结合而形成沉淀的盐，如硫酸钙、磷酸钙、草酸钙等，钙则不能被吸收；</a:t>
            </a:r>
            <a:endParaRPr kumimoji="1" lang="zh-CN" altLang="en-US" sz="2800" b="1" dirty="0">
              <a:latin typeface="+mn-ea"/>
            </a:endParaRPr>
          </a:p>
          <a:p>
            <a:r>
              <a:rPr kumimoji="1" lang="zh-CN" altLang="en-US" sz="2800" b="1" dirty="0">
                <a:latin typeface="+mn-ea"/>
              </a:rPr>
              <a:t>    ③钙吸收的量受机体需要的影响。</a:t>
            </a:r>
            <a:endParaRPr kumimoji="1" lang="zh-CN" altLang="en-US" sz="2800" b="1" dirty="0">
              <a:latin typeface="+mn-ea"/>
            </a:endParaRPr>
          </a:p>
          <a:p>
            <a:pPr algn="just"/>
            <a:r>
              <a:rPr kumimoji="1" lang="zh-CN" altLang="en-US" sz="2800" b="1" dirty="0">
                <a:latin typeface="+mn-ea"/>
              </a:rPr>
              <a:t>   </a:t>
            </a:r>
            <a:r>
              <a:rPr kumimoji="1" lang="zh-CN" altLang="en-US" sz="2800" b="1" dirty="0">
                <a:solidFill>
                  <a:srgbClr val="FF0000"/>
                </a:solidFill>
                <a:latin typeface="+mn-ea"/>
              </a:rPr>
              <a:t>●</a:t>
            </a:r>
            <a:r>
              <a:rPr kumimoji="1" lang="zh-CN" altLang="en-US" sz="2800" b="1" dirty="0">
                <a:solidFill>
                  <a:srgbClr val="000099"/>
                </a:solidFill>
                <a:latin typeface="+mn-ea"/>
              </a:rPr>
              <a:t>钙吸收的机制</a:t>
            </a:r>
            <a:r>
              <a:rPr kumimoji="1" lang="zh-CN" altLang="en-US" sz="2800" b="1" dirty="0">
                <a:latin typeface="+mn-ea"/>
              </a:rPr>
              <a:t>：主动转运过程。钙通过刷状缘膜上的钙通道进入细胞→基底膜钙泵、</a:t>
            </a:r>
            <a:r>
              <a:rPr kumimoji="1" lang="en-US" altLang="zh-CN" sz="2800" b="1" dirty="0">
                <a:latin typeface="+mn-ea"/>
              </a:rPr>
              <a:t>Na</a:t>
            </a:r>
            <a:r>
              <a:rPr kumimoji="1" lang="en-US" altLang="zh-CN" sz="2800" b="1" baseline="30000" dirty="0">
                <a:latin typeface="+mn-ea"/>
              </a:rPr>
              <a:t>+</a:t>
            </a:r>
            <a:r>
              <a:rPr kumimoji="1" lang="en-US" altLang="zh-CN" sz="2800" b="1" dirty="0">
                <a:latin typeface="+mn-ea"/>
              </a:rPr>
              <a:t>/Ca</a:t>
            </a:r>
            <a:r>
              <a:rPr kumimoji="1" lang="en-US" altLang="zh-CN" sz="2800" b="1" baseline="30000" dirty="0">
                <a:latin typeface="+mn-ea"/>
              </a:rPr>
              <a:t>2+</a:t>
            </a:r>
            <a:r>
              <a:rPr kumimoji="1" lang="zh-CN" altLang="en-US" sz="2800" b="1" dirty="0">
                <a:latin typeface="+mn-ea"/>
              </a:rPr>
              <a:t>交换机制进入血液。</a:t>
            </a:r>
            <a:r>
              <a:rPr kumimoji="1" lang="zh-CN" altLang="en-US" sz="2800" b="1" dirty="0">
                <a:solidFill>
                  <a:schemeClr val="bg1"/>
                </a:solidFill>
                <a:latin typeface="+mn-ea"/>
              </a:rPr>
              <a:t>　</a:t>
            </a:r>
            <a:endParaRPr kumimoji="1" lang="zh-CN" altLang="en-US" sz="2800" b="1" dirty="0">
              <a:latin typeface="+mn-ea"/>
            </a:endParaRPr>
          </a:p>
        </p:txBody>
      </p:sp>
      <p:sp>
        <p:nvSpPr>
          <p:cNvPr id="3" name="矩形 2"/>
          <p:cNvSpPr/>
          <p:nvPr/>
        </p:nvSpPr>
        <p:spPr>
          <a:xfrm>
            <a:off x="1078048" y="501135"/>
            <a:ext cx="3046027" cy="646331"/>
          </a:xfrm>
          <a:prstGeom prst="rect">
            <a:avLst/>
          </a:prstGeom>
        </p:spPr>
        <p:txBody>
          <a:bodyPr wrap="none">
            <a:spAutoFit/>
          </a:bodyPr>
          <a:lstStyle/>
          <a:p>
            <a:r>
              <a:rPr kumimoji="1" lang="en-US" altLang="zh-CN" sz="3600" dirty="0" smtClean="0">
                <a:latin typeface="+mn-ea"/>
              </a:rPr>
              <a:t> </a:t>
            </a:r>
            <a:r>
              <a:rPr kumimoji="1" lang="en-US" altLang="zh-CN" sz="3600" b="1" dirty="0" smtClean="0">
                <a:latin typeface="+mn-ea"/>
              </a:rPr>
              <a:t>3.</a:t>
            </a:r>
            <a:r>
              <a:rPr kumimoji="1" lang="zh-CN" altLang="en-US" sz="3600" b="1" dirty="0" smtClean="0">
                <a:latin typeface="+mn-ea"/>
              </a:rPr>
              <a:t>钙的吸收　</a:t>
            </a:r>
            <a:endParaRPr lang="zh-CN" altLang="en-US" sz="3600" dirty="0">
              <a:latin typeface="+mn-e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406400" y="1066801"/>
            <a:ext cx="11074400" cy="1791260"/>
          </a:xfrm>
          <a:prstGeom prst="rect">
            <a:avLst/>
          </a:prstGeom>
          <a:noFill/>
          <a:ln w="9525">
            <a:noFill/>
            <a:miter lim="800000"/>
          </a:ln>
        </p:spPr>
        <p:txBody>
          <a:bodyPr wrap="square">
            <a:spAutoFit/>
          </a:bodyPr>
          <a:lstStyle/>
          <a:p>
            <a:pPr>
              <a:lnSpc>
                <a:spcPct val="70000"/>
              </a:lnSpc>
              <a:spcBef>
                <a:spcPct val="50000"/>
              </a:spcBef>
            </a:pPr>
            <a:endParaRPr kumimoji="1" lang="en-US" altLang="zh-CN" sz="2400" b="1" dirty="0" smtClean="0">
              <a:latin typeface="+mn-ea"/>
            </a:endParaRPr>
          </a:p>
          <a:p>
            <a:pPr>
              <a:lnSpc>
                <a:spcPct val="70000"/>
              </a:lnSpc>
              <a:spcBef>
                <a:spcPct val="50000"/>
              </a:spcBef>
            </a:pPr>
            <a:r>
              <a:rPr kumimoji="1" lang="zh-CN" altLang="en-US" sz="2400" b="1" dirty="0" smtClean="0">
                <a:latin typeface="+mn-ea"/>
              </a:rPr>
              <a:t>食物中的淀粉</a:t>
            </a:r>
            <a:endParaRPr kumimoji="1" lang="zh-CN" altLang="en-US" sz="2400" b="1" dirty="0" smtClean="0">
              <a:latin typeface="+mn-ea"/>
            </a:endParaRPr>
          </a:p>
          <a:p>
            <a:pPr algn="just">
              <a:spcBef>
                <a:spcPct val="50000"/>
              </a:spcBef>
            </a:pPr>
            <a:r>
              <a:rPr kumimoji="1" lang="zh-CN" altLang="en-US" sz="2400" b="1" dirty="0" smtClean="0">
                <a:latin typeface="+mn-ea"/>
              </a:rPr>
              <a:t>糖</a:t>
            </a:r>
            <a:r>
              <a:rPr kumimoji="1" lang="zh-CN" altLang="en-US" sz="2400" b="1" dirty="0">
                <a:latin typeface="+mn-ea"/>
              </a:rPr>
              <a:t>、半乳糖、果糖</a:t>
            </a:r>
            <a:r>
              <a:rPr kumimoji="1" lang="en-US" altLang="zh-CN" sz="2400" b="1" dirty="0">
                <a:latin typeface="+mn-ea"/>
              </a:rPr>
              <a:t>)</a:t>
            </a:r>
            <a:r>
              <a:rPr kumimoji="1" lang="zh-CN" altLang="en-US" sz="2400" b="1" dirty="0">
                <a:latin typeface="+mn-ea"/>
              </a:rPr>
              <a:t>。糖类只有分解为单糖才能被吸收。</a:t>
            </a:r>
            <a:endParaRPr kumimoji="1" lang="zh-CN" altLang="en-US" sz="2400" b="1" dirty="0">
              <a:latin typeface="+mn-ea"/>
            </a:endParaRPr>
          </a:p>
          <a:p>
            <a:pPr>
              <a:lnSpc>
                <a:spcPct val="110000"/>
              </a:lnSpc>
              <a:spcBef>
                <a:spcPct val="10000"/>
              </a:spcBef>
            </a:pPr>
            <a:r>
              <a:rPr kumimoji="1" lang="zh-CN" altLang="en-US" sz="2400" b="1" dirty="0" smtClean="0">
                <a:solidFill>
                  <a:srgbClr val="FF0000"/>
                </a:solidFill>
                <a:latin typeface="+mn-ea"/>
              </a:rPr>
              <a:t>吸</a:t>
            </a:r>
            <a:r>
              <a:rPr kumimoji="1" lang="zh-CN" altLang="en-US" sz="2400" b="1" dirty="0">
                <a:solidFill>
                  <a:srgbClr val="FF0000"/>
                </a:solidFill>
                <a:latin typeface="+mn-ea"/>
              </a:rPr>
              <a:t>收机制</a:t>
            </a:r>
            <a:r>
              <a:rPr kumimoji="1" lang="zh-CN" altLang="en-US" sz="2400" b="1" dirty="0">
                <a:latin typeface="+mn-ea"/>
              </a:rPr>
              <a:t> 是逆浓度差、耗能</a:t>
            </a:r>
            <a:r>
              <a:rPr kumimoji="1" lang="en-US" altLang="zh-CN" sz="2400" b="1" dirty="0">
                <a:latin typeface="+mn-ea"/>
              </a:rPr>
              <a:t>(</a:t>
            </a:r>
            <a:r>
              <a:rPr kumimoji="1" lang="zh-CN" altLang="en-US" sz="2400" b="1" dirty="0">
                <a:latin typeface="+mn-ea"/>
              </a:rPr>
              <a:t>能量来自钠泵</a:t>
            </a:r>
            <a:r>
              <a:rPr kumimoji="1" lang="en-US" altLang="zh-CN" sz="2400" b="1" dirty="0">
                <a:latin typeface="+mn-ea"/>
              </a:rPr>
              <a:t>)</a:t>
            </a:r>
            <a:r>
              <a:rPr kumimoji="1" lang="zh-CN" altLang="en-US" sz="2400" b="1" dirty="0">
                <a:latin typeface="+mn-ea"/>
              </a:rPr>
              <a:t>的继发性主动转运。    </a:t>
            </a:r>
            <a:endParaRPr kumimoji="1" lang="zh-CN" altLang="en-US" sz="2400" b="1" dirty="0">
              <a:latin typeface="+mn-ea"/>
            </a:endParaRPr>
          </a:p>
        </p:txBody>
      </p:sp>
      <p:sp>
        <p:nvSpPr>
          <p:cNvPr id="40964" name="Rectangle 4"/>
          <p:cNvSpPr>
            <a:spLocks noChangeArrowheads="1"/>
          </p:cNvSpPr>
          <p:nvPr/>
        </p:nvSpPr>
        <p:spPr bwMode="auto">
          <a:xfrm>
            <a:off x="2641601" y="1145275"/>
            <a:ext cx="1266693" cy="523220"/>
          </a:xfrm>
          <a:prstGeom prst="rect">
            <a:avLst/>
          </a:prstGeom>
          <a:noFill/>
          <a:ln w="9525">
            <a:noFill/>
            <a:miter lim="800000"/>
          </a:ln>
        </p:spPr>
        <p:txBody>
          <a:bodyPr wrap="none">
            <a:spAutoFit/>
          </a:bodyPr>
          <a:lstStyle/>
          <a:p>
            <a:r>
              <a:rPr kumimoji="1" lang="zh-CN" altLang="en-US" sz="2800" b="1" dirty="0">
                <a:solidFill>
                  <a:srgbClr val="000099"/>
                </a:solidFill>
                <a:latin typeface="楷体_GB2312" pitchFamily="49" charset="-122"/>
                <a:ea typeface="楷体_GB2312" pitchFamily="49" charset="-122"/>
              </a:rPr>
              <a:t>淀粉酶</a:t>
            </a:r>
            <a:endParaRPr kumimoji="1" lang="zh-CN" altLang="en-US" sz="2800" b="1" dirty="0">
              <a:solidFill>
                <a:srgbClr val="000099"/>
              </a:solidFill>
              <a:latin typeface="楷体_GB2312" pitchFamily="49" charset="-122"/>
              <a:ea typeface="楷体_GB2312" pitchFamily="49" charset="-122"/>
            </a:endParaRPr>
          </a:p>
        </p:txBody>
      </p:sp>
      <p:sp>
        <p:nvSpPr>
          <p:cNvPr id="40965" name="Line 5"/>
          <p:cNvSpPr>
            <a:spLocks noChangeShapeType="1"/>
          </p:cNvSpPr>
          <p:nvPr/>
        </p:nvSpPr>
        <p:spPr bwMode="auto">
          <a:xfrm>
            <a:off x="2512704" y="1705970"/>
            <a:ext cx="1727200" cy="0"/>
          </a:xfrm>
          <a:prstGeom prst="line">
            <a:avLst/>
          </a:prstGeom>
          <a:noFill/>
          <a:ln w="9525">
            <a:solidFill>
              <a:schemeClr val="tx1"/>
            </a:solidFill>
            <a:round/>
            <a:tailEnd type="triangle" w="med" len="med"/>
          </a:ln>
        </p:spPr>
        <p:txBody>
          <a:bodyPr/>
          <a:lstStyle/>
          <a:p>
            <a:endParaRPr lang="zh-CN" altLang="en-US"/>
          </a:p>
        </p:txBody>
      </p:sp>
      <p:sp>
        <p:nvSpPr>
          <p:cNvPr id="40966" name="Line 6"/>
          <p:cNvSpPr>
            <a:spLocks noChangeShapeType="1"/>
          </p:cNvSpPr>
          <p:nvPr/>
        </p:nvSpPr>
        <p:spPr bwMode="auto">
          <a:xfrm>
            <a:off x="5401480" y="1746914"/>
            <a:ext cx="1524000" cy="0"/>
          </a:xfrm>
          <a:prstGeom prst="line">
            <a:avLst/>
          </a:prstGeom>
          <a:noFill/>
          <a:ln w="9525">
            <a:solidFill>
              <a:schemeClr val="tx1"/>
            </a:solidFill>
            <a:round/>
            <a:tailEnd type="triangle" w="med" len="med"/>
          </a:ln>
        </p:spPr>
        <p:txBody>
          <a:bodyPr/>
          <a:lstStyle/>
          <a:p>
            <a:endParaRPr lang="zh-CN" altLang="en-US"/>
          </a:p>
        </p:txBody>
      </p:sp>
      <p:sp>
        <p:nvSpPr>
          <p:cNvPr id="40967" name="Rectangle 7"/>
          <p:cNvSpPr>
            <a:spLocks noChangeArrowheads="1"/>
          </p:cNvSpPr>
          <p:nvPr/>
        </p:nvSpPr>
        <p:spPr bwMode="auto">
          <a:xfrm>
            <a:off x="5272586" y="1172571"/>
            <a:ext cx="1266693" cy="523220"/>
          </a:xfrm>
          <a:prstGeom prst="rect">
            <a:avLst/>
          </a:prstGeom>
          <a:noFill/>
          <a:ln w="9525">
            <a:noFill/>
            <a:miter lim="800000"/>
          </a:ln>
        </p:spPr>
        <p:txBody>
          <a:bodyPr wrap="none">
            <a:spAutoFit/>
          </a:bodyPr>
          <a:lstStyle/>
          <a:p>
            <a:r>
              <a:rPr kumimoji="1" lang="zh-CN" altLang="en-US" sz="2800" b="1" dirty="0">
                <a:solidFill>
                  <a:srgbClr val="000099"/>
                </a:solidFill>
                <a:latin typeface="楷体_GB2312" pitchFamily="49" charset="-122"/>
                <a:ea typeface="楷体_GB2312" pitchFamily="49" charset="-122"/>
              </a:rPr>
              <a:t>双糖酶</a:t>
            </a:r>
            <a:endParaRPr kumimoji="1" lang="zh-CN" altLang="en-US" sz="2800" b="1" dirty="0">
              <a:solidFill>
                <a:srgbClr val="000099"/>
              </a:solidFill>
              <a:latin typeface="楷体_GB2312" pitchFamily="49" charset="-122"/>
              <a:ea typeface="楷体_GB2312" pitchFamily="49" charset="-122"/>
            </a:endParaRPr>
          </a:p>
        </p:txBody>
      </p:sp>
      <p:sp>
        <p:nvSpPr>
          <p:cNvPr id="40968" name="Rectangle 8"/>
          <p:cNvSpPr>
            <a:spLocks noChangeArrowheads="1"/>
          </p:cNvSpPr>
          <p:nvPr/>
        </p:nvSpPr>
        <p:spPr bwMode="auto">
          <a:xfrm>
            <a:off x="6987655" y="1483057"/>
            <a:ext cx="1577676" cy="461665"/>
          </a:xfrm>
          <a:prstGeom prst="rect">
            <a:avLst/>
          </a:prstGeom>
          <a:noFill/>
          <a:ln w="9525">
            <a:noFill/>
            <a:miter lim="800000"/>
          </a:ln>
        </p:spPr>
        <p:txBody>
          <a:bodyPr wrap="none">
            <a:spAutoFit/>
          </a:bodyPr>
          <a:lstStyle/>
          <a:p>
            <a:r>
              <a:rPr kumimoji="1" lang="zh-CN" altLang="en-US" sz="2400" b="1" dirty="0">
                <a:latin typeface="+mn-ea"/>
              </a:rPr>
              <a:t>单糖</a:t>
            </a:r>
            <a:r>
              <a:rPr kumimoji="1" lang="en-US" altLang="zh-CN" sz="2400" b="1" dirty="0">
                <a:latin typeface="+mn-ea"/>
              </a:rPr>
              <a:t>(</a:t>
            </a:r>
            <a:r>
              <a:rPr kumimoji="1" lang="zh-CN" altLang="en-US" sz="2400" b="1" dirty="0">
                <a:latin typeface="+mn-ea"/>
              </a:rPr>
              <a:t>葡萄</a:t>
            </a:r>
            <a:endParaRPr kumimoji="1" lang="zh-CN" altLang="en-US" sz="2400" b="1" dirty="0">
              <a:latin typeface="+mn-ea"/>
            </a:endParaRPr>
          </a:p>
        </p:txBody>
      </p:sp>
      <p:sp>
        <p:nvSpPr>
          <p:cNvPr id="40969" name="Rectangle 9"/>
          <p:cNvSpPr>
            <a:spLocks noChangeArrowheads="1"/>
          </p:cNvSpPr>
          <p:nvPr/>
        </p:nvSpPr>
        <p:spPr bwMode="auto">
          <a:xfrm>
            <a:off x="4267200" y="1483058"/>
            <a:ext cx="1112805" cy="461665"/>
          </a:xfrm>
          <a:prstGeom prst="rect">
            <a:avLst/>
          </a:prstGeom>
          <a:noFill/>
          <a:ln w="9525">
            <a:noFill/>
            <a:miter lim="800000"/>
          </a:ln>
        </p:spPr>
        <p:txBody>
          <a:bodyPr wrap="none">
            <a:spAutoFit/>
          </a:bodyPr>
          <a:lstStyle/>
          <a:p>
            <a:r>
              <a:rPr kumimoji="1" lang="zh-CN" altLang="en-US" sz="2400" b="1" dirty="0">
                <a:latin typeface="+mn-ea"/>
              </a:rPr>
              <a:t>麦芽糖</a:t>
            </a:r>
            <a:endParaRPr kumimoji="1" lang="zh-CN" altLang="en-US" sz="2400" b="1" dirty="0">
              <a:latin typeface="+mn-ea"/>
            </a:endParaRPr>
          </a:p>
        </p:txBody>
      </p:sp>
      <p:sp>
        <p:nvSpPr>
          <p:cNvPr id="40970" name="Text Box 6"/>
          <p:cNvSpPr txBox="1">
            <a:spLocks noChangeArrowheads="1"/>
          </p:cNvSpPr>
          <p:nvPr/>
        </p:nvSpPr>
        <p:spPr bwMode="auto">
          <a:xfrm>
            <a:off x="451765" y="3102165"/>
            <a:ext cx="6344819" cy="2714589"/>
          </a:xfrm>
          <a:prstGeom prst="rect">
            <a:avLst/>
          </a:prstGeom>
          <a:noFill/>
          <a:ln w="9525">
            <a:solidFill>
              <a:schemeClr val="accent1"/>
            </a:solidFill>
            <a:miter lim="800000"/>
          </a:ln>
        </p:spPr>
        <p:txBody>
          <a:bodyPr wrap="square">
            <a:spAutoFit/>
          </a:bodyPr>
          <a:lstStyle/>
          <a:p>
            <a:pPr>
              <a:lnSpc>
                <a:spcPct val="95000"/>
              </a:lnSpc>
              <a:spcBef>
                <a:spcPct val="25000"/>
              </a:spcBef>
            </a:pPr>
            <a:r>
              <a:rPr kumimoji="1" lang="zh-CN" altLang="en-US" sz="2400" b="1" dirty="0">
                <a:latin typeface="+mn-ea"/>
              </a:rPr>
              <a:t>葡萄糖的吸收：</a:t>
            </a:r>
            <a:endParaRPr kumimoji="1" lang="zh-CN" altLang="en-US" sz="2400" b="1" dirty="0">
              <a:latin typeface="+mn-ea"/>
            </a:endParaRPr>
          </a:p>
          <a:p>
            <a:pPr algn="just">
              <a:lnSpc>
                <a:spcPct val="105000"/>
              </a:lnSpc>
              <a:spcBef>
                <a:spcPct val="25000"/>
              </a:spcBef>
            </a:pPr>
            <a:r>
              <a:rPr kumimoji="1" lang="zh-CN" altLang="en-US" sz="2400" b="1" dirty="0">
                <a:solidFill>
                  <a:srgbClr val="FF0000"/>
                </a:solidFill>
                <a:latin typeface="+mn-ea"/>
              </a:rPr>
              <a:t>    管腔侧</a:t>
            </a:r>
            <a:r>
              <a:rPr kumimoji="1" lang="zh-CN" altLang="en-US" sz="2400" b="1" dirty="0">
                <a:latin typeface="+mn-ea"/>
              </a:rPr>
              <a:t>：以</a:t>
            </a:r>
            <a:r>
              <a:rPr kumimoji="1" lang="en-US" altLang="zh-CN" sz="2400" b="1" dirty="0">
                <a:latin typeface="+mn-ea"/>
              </a:rPr>
              <a:t>Na</a:t>
            </a:r>
            <a:r>
              <a:rPr kumimoji="1" lang="en-US" altLang="zh-CN" sz="2400" b="1" baseline="30000" dirty="0">
                <a:latin typeface="+mn-ea"/>
              </a:rPr>
              <a:t>+</a:t>
            </a:r>
            <a:r>
              <a:rPr kumimoji="1" lang="zh-CN" altLang="en-US" sz="2400" b="1" dirty="0">
                <a:latin typeface="+mn-ea"/>
              </a:rPr>
              <a:t>－载体－葡萄糖</a:t>
            </a:r>
            <a:r>
              <a:rPr kumimoji="1" lang="zh-CN" altLang="en-US" sz="2400" b="1" dirty="0">
                <a:solidFill>
                  <a:srgbClr val="000099"/>
                </a:solidFill>
                <a:latin typeface="+mn-ea"/>
              </a:rPr>
              <a:t>复合物</a:t>
            </a:r>
            <a:r>
              <a:rPr kumimoji="1" lang="zh-CN" altLang="en-US" sz="2400" b="1" dirty="0">
                <a:latin typeface="+mn-ea"/>
              </a:rPr>
              <a:t>形式，与</a:t>
            </a:r>
            <a:r>
              <a:rPr kumimoji="1" lang="en-US" altLang="zh-CN" sz="2400" b="1" dirty="0">
                <a:latin typeface="+mn-ea"/>
              </a:rPr>
              <a:t>Na</a:t>
            </a:r>
            <a:r>
              <a:rPr kumimoji="1" lang="en-US" altLang="zh-CN" sz="2400" b="1" baseline="30000" dirty="0">
                <a:latin typeface="+mn-ea"/>
              </a:rPr>
              <a:t>+</a:t>
            </a:r>
            <a:r>
              <a:rPr kumimoji="1" lang="zh-CN" altLang="en-US" sz="2400" b="1" dirty="0">
                <a:latin typeface="+mn-ea"/>
              </a:rPr>
              <a:t>同向转运入肠粘膜上皮细胞内； </a:t>
            </a:r>
            <a:endParaRPr kumimoji="1" lang="zh-CN" altLang="en-US" sz="2400" b="1" dirty="0">
              <a:latin typeface="+mn-ea"/>
            </a:endParaRPr>
          </a:p>
          <a:p>
            <a:pPr>
              <a:lnSpc>
                <a:spcPct val="110000"/>
              </a:lnSpc>
              <a:spcBef>
                <a:spcPct val="25000"/>
              </a:spcBef>
            </a:pPr>
            <a:r>
              <a:rPr kumimoji="1" lang="zh-CN" altLang="en-US" sz="2400" b="1" dirty="0">
                <a:solidFill>
                  <a:srgbClr val="FF0000"/>
                </a:solidFill>
                <a:latin typeface="+mn-ea"/>
              </a:rPr>
              <a:t>    管底侧</a:t>
            </a:r>
            <a:r>
              <a:rPr kumimoji="1" lang="zh-CN" altLang="en-US" sz="2400" b="1" dirty="0">
                <a:latin typeface="+mn-ea"/>
              </a:rPr>
              <a:t>：葡萄糖通过易化扩散方式进入血液，</a:t>
            </a:r>
            <a:r>
              <a:rPr kumimoji="1" lang="en-US" altLang="zh-CN" sz="2400" b="1" dirty="0">
                <a:latin typeface="+mn-ea"/>
              </a:rPr>
              <a:t>Na</a:t>
            </a:r>
            <a:r>
              <a:rPr kumimoji="1" lang="en-US" altLang="zh-CN" sz="2400" b="1" baseline="30000" dirty="0">
                <a:latin typeface="+mn-ea"/>
              </a:rPr>
              <a:t>+ </a:t>
            </a:r>
            <a:r>
              <a:rPr kumimoji="1" lang="zh-CN" altLang="en-US" sz="2400" b="1" dirty="0">
                <a:latin typeface="+mn-ea"/>
              </a:rPr>
              <a:t>则由钠泵转运至细胞间隙。</a:t>
            </a:r>
            <a:endParaRPr kumimoji="1" lang="zh-CN" altLang="en-US" sz="2400" b="1" dirty="0">
              <a:solidFill>
                <a:srgbClr val="FF0000"/>
              </a:solidFill>
              <a:latin typeface="+mn-ea"/>
            </a:endParaRPr>
          </a:p>
          <a:p>
            <a:pPr algn="just">
              <a:lnSpc>
                <a:spcPct val="110000"/>
              </a:lnSpc>
              <a:spcBef>
                <a:spcPct val="25000"/>
              </a:spcBef>
            </a:pPr>
            <a:r>
              <a:rPr kumimoji="1" lang="zh-CN" altLang="en-US" sz="2400" b="1" dirty="0">
                <a:solidFill>
                  <a:srgbClr val="FF0000"/>
                </a:solidFill>
                <a:latin typeface="+mn-ea"/>
              </a:rPr>
              <a:t> </a:t>
            </a:r>
            <a:endParaRPr kumimoji="1" lang="zh-CN" altLang="en-US" sz="2400" b="1" dirty="0">
              <a:solidFill>
                <a:srgbClr val="FF0000"/>
              </a:solidFill>
              <a:latin typeface="+mn-ea"/>
            </a:endParaRPr>
          </a:p>
        </p:txBody>
      </p:sp>
      <p:pic>
        <p:nvPicPr>
          <p:cNvPr id="40971" name="Picture 2" descr="06012"/>
          <p:cNvPicPr>
            <a:picLocks noChangeAspect="1" noChangeArrowheads="1"/>
          </p:cNvPicPr>
          <p:nvPr/>
        </p:nvPicPr>
        <p:blipFill>
          <a:blip r:embed="rId1" cstate="print">
            <a:lum bright="-48000" contrast="70000"/>
          </a:blip>
          <a:srcRect l="18321" t="7114" r="43402" b="59096"/>
          <a:stretch>
            <a:fillRect/>
          </a:stretch>
        </p:blipFill>
        <p:spPr bwMode="auto">
          <a:xfrm>
            <a:off x="7239001" y="3143250"/>
            <a:ext cx="4248151" cy="1817688"/>
          </a:xfrm>
          <a:prstGeom prst="rect">
            <a:avLst/>
          </a:prstGeom>
          <a:noFill/>
          <a:ln w="12700">
            <a:noFill/>
            <a:miter lim="800000"/>
            <a:headEnd/>
            <a:tailEnd/>
          </a:ln>
        </p:spPr>
      </p:pic>
      <p:pic>
        <p:nvPicPr>
          <p:cNvPr id="40972" name="Picture 3" descr="06012"/>
          <p:cNvPicPr>
            <a:picLocks noChangeAspect="1" noChangeArrowheads="1"/>
          </p:cNvPicPr>
          <p:nvPr/>
        </p:nvPicPr>
        <p:blipFill>
          <a:blip r:embed="rId1" cstate="print">
            <a:lum bright="-42000" contrast="64000"/>
          </a:blip>
          <a:srcRect l="17693" t="63129" r="42992" b="13589"/>
          <a:stretch>
            <a:fillRect/>
          </a:stretch>
        </p:blipFill>
        <p:spPr bwMode="auto">
          <a:xfrm>
            <a:off x="7239001" y="4935538"/>
            <a:ext cx="4248151" cy="1922462"/>
          </a:xfrm>
          <a:prstGeom prst="rect">
            <a:avLst/>
          </a:prstGeom>
          <a:noFill/>
          <a:ln w="12700">
            <a:noFill/>
            <a:miter lim="800000"/>
            <a:headEnd/>
            <a:tailEnd/>
          </a:ln>
        </p:spPr>
      </p:pic>
      <p:sp>
        <p:nvSpPr>
          <p:cNvPr id="40973" name="Text Box 4"/>
          <p:cNvSpPr txBox="1">
            <a:spLocks noChangeArrowheads="1"/>
          </p:cNvSpPr>
          <p:nvPr/>
        </p:nvSpPr>
        <p:spPr bwMode="auto">
          <a:xfrm>
            <a:off x="11525251" y="3214688"/>
            <a:ext cx="404283" cy="868362"/>
          </a:xfrm>
          <a:prstGeom prst="rect">
            <a:avLst/>
          </a:prstGeom>
          <a:noFill/>
          <a:ln w="9525">
            <a:noFill/>
            <a:miter lim="800000"/>
          </a:ln>
        </p:spPr>
        <p:txBody>
          <a:bodyPr>
            <a:spAutoFit/>
          </a:bodyPr>
          <a:lstStyle/>
          <a:p>
            <a:pPr>
              <a:lnSpc>
                <a:spcPct val="70000"/>
              </a:lnSpc>
            </a:pPr>
            <a:r>
              <a:rPr kumimoji="1" lang="zh-CN" altLang="en-US" sz="2400" b="1">
                <a:latin typeface="Times New Roman" panose="02020603050405020304" charset="0"/>
                <a:ea typeface="隶书" panose="02010509060101010101" pitchFamily="49" charset="-122"/>
              </a:rPr>
              <a:t>葡萄糖</a:t>
            </a:r>
            <a:endParaRPr kumimoji="1" lang="zh-CN" altLang="en-US" sz="2400" b="1">
              <a:latin typeface="Times New Roman" panose="02020603050405020304" charset="0"/>
              <a:ea typeface="隶书" panose="02010509060101010101" pitchFamily="49" charset="-122"/>
            </a:endParaRPr>
          </a:p>
        </p:txBody>
      </p:sp>
      <p:sp>
        <p:nvSpPr>
          <p:cNvPr id="40974" name="Text Box 5"/>
          <p:cNvSpPr txBox="1">
            <a:spLocks noChangeArrowheads="1"/>
          </p:cNvSpPr>
          <p:nvPr/>
        </p:nvSpPr>
        <p:spPr bwMode="auto">
          <a:xfrm>
            <a:off x="11286067" y="5932489"/>
            <a:ext cx="404284" cy="866775"/>
          </a:xfrm>
          <a:prstGeom prst="rect">
            <a:avLst/>
          </a:prstGeom>
          <a:noFill/>
          <a:ln w="9525">
            <a:noFill/>
            <a:miter lim="800000"/>
          </a:ln>
        </p:spPr>
        <p:txBody>
          <a:bodyPr>
            <a:spAutoFit/>
          </a:bodyPr>
          <a:lstStyle/>
          <a:p>
            <a:pPr>
              <a:lnSpc>
                <a:spcPct val="70000"/>
              </a:lnSpc>
            </a:pPr>
            <a:r>
              <a:rPr kumimoji="1" lang="zh-CN" altLang="en-US" sz="2400" b="1">
                <a:latin typeface="Times New Roman" panose="02020603050405020304" charset="0"/>
                <a:ea typeface="隶书" panose="02010509060101010101" pitchFamily="49" charset="-122"/>
              </a:rPr>
              <a:t>葡萄糖</a:t>
            </a:r>
            <a:endParaRPr kumimoji="1" lang="zh-CN" altLang="en-US" sz="2400" b="1">
              <a:latin typeface="Times New Roman" panose="02020603050405020304" charset="0"/>
              <a:ea typeface="隶书" panose="02010509060101010101" pitchFamily="49" charset="-122"/>
            </a:endParaRPr>
          </a:p>
        </p:txBody>
      </p:sp>
      <p:sp>
        <p:nvSpPr>
          <p:cNvPr id="14" name="矩形 13"/>
          <p:cNvSpPr/>
          <p:nvPr/>
        </p:nvSpPr>
        <p:spPr>
          <a:xfrm>
            <a:off x="1125718" y="527611"/>
            <a:ext cx="2852063" cy="480131"/>
          </a:xfrm>
          <a:prstGeom prst="rect">
            <a:avLst/>
          </a:prstGeom>
        </p:spPr>
        <p:txBody>
          <a:bodyPr wrap="none">
            <a:spAutoFit/>
          </a:bodyPr>
          <a:lstStyle/>
          <a:p>
            <a:pPr lvl="0">
              <a:lnSpc>
                <a:spcPct val="70000"/>
              </a:lnSpc>
              <a:spcBef>
                <a:spcPct val="50000"/>
              </a:spcBef>
            </a:pPr>
            <a:r>
              <a:rPr kumimoji="1" lang="en-US" altLang="zh-CN" sz="3600" b="1" dirty="0" smtClean="0">
                <a:solidFill>
                  <a:srgbClr val="000000"/>
                </a:solidFill>
                <a:latin typeface="+mn-ea"/>
              </a:rPr>
              <a:t>(</a:t>
            </a:r>
            <a:r>
              <a:rPr kumimoji="1" lang="zh-CN" altLang="en-US" sz="3600" b="1" dirty="0" smtClean="0">
                <a:solidFill>
                  <a:srgbClr val="000000"/>
                </a:solidFill>
                <a:latin typeface="+mn-ea"/>
              </a:rPr>
              <a:t>二</a:t>
            </a:r>
            <a:r>
              <a:rPr kumimoji="1" lang="en-US" altLang="zh-CN" sz="3600" b="1" dirty="0" smtClean="0">
                <a:solidFill>
                  <a:srgbClr val="000000"/>
                </a:solidFill>
                <a:latin typeface="+mn-ea"/>
              </a:rPr>
              <a:t>)</a:t>
            </a:r>
            <a:r>
              <a:rPr kumimoji="1" lang="zh-CN" altLang="en-US" sz="3600" b="1" dirty="0" smtClean="0">
                <a:solidFill>
                  <a:srgbClr val="000000"/>
                </a:solidFill>
                <a:latin typeface="+mn-ea"/>
              </a:rPr>
              <a:t>糖的吸收</a:t>
            </a:r>
            <a:endParaRPr kumimoji="1" lang="zh-CN" altLang="en-US" sz="3600" b="1" dirty="0">
              <a:solidFill>
                <a:srgbClr val="000000"/>
              </a:solidFill>
              <a:latin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053456536.gif"/>
          <p:cNvPicPr>
            <a:picLocks noChangeAspect="1"/>
          </p:cNvPicPr>
          <p:nvPr/>
        </p:nvPicPr>
        <p:blipFill>
          <a:blip r:embed="rId1" cstate="print"/>
          <a:stretch>
            <a:fillRect/>
          </a:stretch>
        </p:blipFill>
        <p:spPr>
          <a:xfrm>
            <a:off x="1290254" y="1098592"/>
            <a:ext cx="8953563" cy="4572032"/>
          </a:xfrm>
          <a:prstGeom prst="rect">
            <a:avLst/>
          </a:prstGeom>
        </p:spPr>
      </p:pic>
      <p:sp>
        <p:nvSpPr>
          <p:cNvPr id="3" name="TextBox 2"/>
          <p:cNvSpPr txBox="1"/>
          <p:nvPr/>
        </p:nvSpPr>
        <p:spPr>
          <a:xfrm>
            <a:off x="746613" y="2038816"/>
            <a:ext cx="571504" cy="954107"/>
          </a:xfrm>
          <a:prstGeom prst="rect">
            <a:avLst/>
          </a:prstGeom>
          <a:noFill/>
        </p:spPr>
        <p:txBody>
          <a:bodyPr wrap="square" rtlCol="0">
            <a:spAutoFit/>
          </a:bodyPr>
          <a:lstStyle/>
          <a:p>
            <a:r>
              <a:rPr lang="zh-CN" altLang="en-US" sz="2800" dirty="0" smtClean="0"/>
              <a:t>张力</a:t>
            </a:r>
            <a:endParaRPr lang="zh-CN" altLang="en-US" sz="2800" dirty="0"/>
          </a:p>
        </p:txBody>
      </p:sp>
      <p:sp>
        <p:nvSpPr>
          <p:cNvPr id="4" name="TextBox 3"/>
          <p:cNvSpPr txBox="1"/>
          <p:nvPr/>
        </p:nvSpPr>
        <p:spPr>
          <a:xfrm>
            <a:off x="705670" y="4083221"/>
            <a:ext cx="571504" cy="954107"/>
          </a:xfrm>
          <a:prstGeom prst="rect">
            <a:avLst/>
          </a:prstGeom>
          <a:noFill/>
        </p:spPr>
        <p:txBody>
          <a:bodyPr wrap="square" rtlCol="0">
            <a:spAutoFit/>
          </a:bodyPr>
          <a:lstStyle/>
          <a:p>
            <a:r>
              <a:rPr lang="zh-CN" altLang="en-US" sz="2800" dirty="0" smtClean="0"/>
              <a:t>电位</a:t>
            </a:r>
            <a:endParaRPr lang="zh-CN" altLang="en-US" sz="2800" dirty="0"/>
          </a:p>
        </p:txBody>
      </p:sp>
      <p:sp>
        <p:nvSpPr>
          <p:cNvPr id="5" name="TextBox 4"/>
          <p:cNvSpPr txBox="1"/>
          <p:nvPr/>
        </p:nvSpPr>
        <p:spPr>
          <a:xfrm>
            <a:off x="2169994" y="5841243"/>
            <a:ext cx="5486400" cy="461665"/>
          </a:xfrm>
          <a:prstGeom prst="rect">
            <a:avLst/>
          </a:prstGeom>
          <a:noFill/>
        </p:spPr>
        <p:txBody>
          <a:bodyPr wrap="square" rtlCol="0">
            <a:spAutoFit/>
          </a:bodyPr>
          <a:lstStyle/>
          <a:p>
            <a:pPr algn="r"/>
            <a:r>
              <a:rPr lang="zh-CN" altLang="en-US" sz="2400" b="1" dirty="0" smtClean="0"/>
              <a:t>消化道平滑肌的电活动示意图</a:t>
            </a:r>
            <a:endParaRPr lang="zh-CN" altLang="en-US" sz="2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15681" y="1532626"/>
            <a:ext cx="6110816" cy="2246769"/>
          </a:xfrm>
          <a:prstGeom prst="rect">
            <a:avLst/>
          </a:prstGeom>
          <a:noFill/>
          <a:ln w="9525">
            <a:noFill/>
            <a:miter lim="800000"/>
          </a:ln>
        </p:spPr>
        <p:txBody>
          <a:bodyPr>
            <a:spAutoFit/>
          </a:bodyPr>
          <a:lstStyle/>
          <a:p>
            <a:pPr>
              <a:lnSpc>
                <a:spcPct val="70000"/>
              </a:lnSpc>
            </a:pPr>
            <a:r>
              <a:rPr kumimoji="1" lang="zh-CN" altLang="en-US" sz="3200" b="1" dirty="0" smtClean="0">
                <a:latin typeface="+mn-ea"/>
              </a:rPr>
              <a:t>    </a:t>
            </a:r>
            <a:endParaRPr kumimoji="1" lang="zh-CN" altLang="en-US" sz="3200" b="1" dirty="0">
              <a:latin typeface="+mn-ea"/>
            </a:endParaRPr>
          </a:p>
          <a:p>
            <a:pPr>
              <a:lnSpc>
                <a:spcPct val="105000"/>
              </a:lnSpc>
            </a:pPr>
            <a:r>
              <a:rPr kumimoji="1" lang="zh-CN" altLang="en-US" sz="2800" b="1" dirty="0" smtClean="0">
                <a:latin typeface="+mn-ea"/>
              </a:rPr>
              <a:t>食</a:t>
            </a:r>
            <a:r>
              <a:rPr kumimoji="1" lang="zh-CN" altLang="en-US" sz="2800" b="1" dirty="0">
                <a:latin typeface="+mn-ea"/>
              </a:rPr>
              <a:t>物中的蛋白质经消</a:t>
            </a:r>
            <a:r>
              <a:rPr kumimoji="1" lang="zh-CN" altLang="en-US" sz="2800" b="1" dirty="0" smtClean="0">
                <a:latin typeface="+mn-ea"/>
              </a:rPr>
              <a:t>化分</a:t>
            </a:r>
            <a:r>
              <a:rPr kumimoji="1" lang="zh-CN" altLang="en-US" sz="2800" b="1" dirty="0">
                <a:latin typeface="+mn-ea"/>
              </a:rPr>
              <a:t>解为氨基</a:t>
            </a:r>
            <a:r>
              <a:rPr kumimoji="1" lang="zh-CN" altLang="en-US" sz="2800" b="1" dirty="0" smtClean="0">
                <a:latin typeface="+mn-ea"/>
              </a:rPr>
              <a:t>酸</a:t>
            </a:r>
            <a:endParaRPr kumimoji="1" lang="en-US" altLang="zh-CN" sz="2800" b="1" dirty="0" smtClean="0">
              <a:latin typeface="+mn-ea"/>
            </a:endParaRPr>
          </a:p>
          <a:p>
            <a:pPr>
              <a:lnSpc>
                <a:spcPct val="105000"/>
              </a:lnSpc>
            </a:pPr>
            <a:r>
              <a:rPr kumimoji="1" lang="zh-CN" altLang="en-US" sz="2800" b="1" dirty="0" smtClean="0">
                <a:latin typeface="+mn-ea"/>
              </a:rPr>
              <a:t>才</a:t>
            </a:r>
            <a:r>
              <a:rPr kumimoji="1" lang="zh-CN" altLang="en-US" sz="2800" b="1" dirty="0">
                <a:latin typeface="+mn-ea"/>
              </a:rPr>
              <a:t>能被吸</a:t>
            </a:r>
            <a:r>
              <a:rPr kumimoji="1" lang="zh-CN" altLang="en-US" sz="2800" b="1" dirty="0" smtClean="0">
                <a:latin typeface="+mn-ea"/>
              </a:rPr>
              <a:t>收</a:t>
            </a:r>
            <a:endParaRPr kumimoji="1" lang="zh-CN" altLang="en-US" sz="2800" b="1" dirty="0">
              <a:latin typeface="+mn-ea"/>
            </a:endParaRPr>
          </a:p>
          <a:p>
            <a:pPr>
              <a:lnSpc>
                <a:spcPct val="105000"/>
              </a:lnSpc>
            </a:pPr>
            <a:r>
              <a:rPr kumimoji="1" lang="zh-CN" altLang="en-US" sz="2800" b="1" dirty="0" smtClean="0">
                <a:solidFill>
                  <a:srgbClr val="FF0000"/>
                </a:solidFill>
                <a:latin typeface="+mn-ea"/>
              </a:rPr>
              <a:t>吸</a:t>
            </a:r>
            <a:r>
              <a:rPr kumimoji="1" lang="zh-CN" altLang="en-US" sz="2800" b="1" dirty="0">
                <a:solidFill>
                  <a:srgbClr val="FF0000"/>
                </a:solidFill>
                <a:latin typeface="+mn-ea"/>
              </a:rPr>
              <a:t>收机制</a:t>
            </a:r>
            <a:r>
              <a:rPr kumimoji="1" lang="zh-CN" altLang="en-US" sz="2800" b="1" dirty="0">
                <a:latin typeface="+mn-ea"/>
              </a:rPr>
              <a:t> 与葡萄糖相似，为继发性主动转运</a:t>
            </a:r>
            <a:r>
              <a:rPr kumimoji="1" lang="zh-CN" altLang="en-US" sz="2800" b="1" dirty="0" smtClean="0">
                <a:latin typeface="+mn-ea"/>
              </a:rPr>
              <a:t>。</a:t>
            </a:r>
            <a:endParaRPr kumimoji="1" lang="zh-CN" altLang="en-US" sz="2800" b="1" dirty="0">
              <a:latin typeface="+mn-ea"/>
            </a:endParaRPr>
          </a:p>
        </p:txBody>
      </p:sp>
      <p:pic>
        <p:nvPicPr>
          <p:cNvPr id="41987" name="Picture 3" descr="06014"/>
          <p:cNvPicPr>
            <a:picLocks noChangeAspect="1" noChangeArrowheads="1"/>
          </p:cNvPicPr>
          <p:nvPr/>
        </p:nvPicPr>
        <p:blipFill>
          <a:blip r:embed="rId1" cstate="print">
            <a:lum bright="-6000" contrast="54000"/>
          </a:blip>
          <a:srcRect l="11539" t="10643" r="17677" b="1935"/>
          <a:stretch>
            <a:fillRect/>
          </a:stretch>
        </p:blipFill>
        <p:spPr bwMode="auto">
          <a:xfrm>
            <a:off x="7213600" y="1146412"/>
            <a:ext cx="4978400" cy="5711588"/>
          </a:xfrm>
          <a:prstGeom prst="rect">
            <a:avLst/>
          </a:prstGeom>
          <a:noFill/>
          <a:ln w="12700">
            <a:solidFill>
              <a:srgbClr val="F022CE"/>
            </a:solidFill>
            <a:miter lim="800000"/>
            <a:headEnd/>
            <a:tailEnd/>
          </a:ln>
        </p:spPr>
      </p:pic>
      <p:sp>
        <p:nvSpPr>
          <p:cNvPr id="41988" name="Text Box 4"/>
          <p:cNvSpPr txBox="1">
            <a:spLocks noChangeArrowheads="1"/>
          </p:cNvSpPr>
          <p:nvPr/>
        </p:nvSpPr>
        <p:spPr bwMode="auto">
          <a:xfrm>
            <a:off x="8229600" y="2362201"/>
            <a:ext cx="1219200" cy="823913"/>
          </a:xfrm>
          <a:prstGeom prst="rect">
            <a:avLst/>
          </a:prstGeom>
          <a:noFill/>
          <a:ln w="9525">
            <a:noFill/>
            <a:miter lim="800000"/>
          </a:ln>
        </p:spPr>
        <p:txBody>
          <a:bodyPr>
            <a:spAutoFit/>
          </a:bodyPr>
          <a:lstStyle/>
          <a:p>
            <a:pPr>
              <a:spcBef>
                <a:spcPct val="50000"/>
              </a:spcBef>
            </a:pPr>
            <a:r>
              <a:rPr kumimoji="1" lang="en-US" altLang="zh-CN" sz="4800">
                <a:solidFill>
                  <a:srgbClr val="FF0000"/>
                </a:solidFill>
                <a:latin typeface="Times New Roman" panose="02020603050405020304" charset="0"/>
              </a:rPr>
              <a:t>○</a:t>
            </a:r>
            <a:endParaRPr kumimoji="1" lang="en-US" altLang="zh-CN" sz="4800">
              <a:solidFill>
                <a:srgbClr val="FF0000"/>
              </a:solidFill>
              <a:latin typeface="Times New Roman" panose="02020603050405020304" charset="0"/>
            </a:endParaRPr>
          </a:p>
        </p:txBody>
      </p:sp>
      <p:sp>
        <p:nvSpPr>
          <p:cNvPr id="41989" name="Text Box 5"/>
          <p:cNvSpPr txBox="1">
            <a:spLocks noChangeArrowheads="1"/>
          </p:cNvSpPr>
          <p:nvPr/>
        </p:nvSpPr>
        <p:spPr bwMode="auto">
          <a:xfrm>
            <a:off x="6464490" y="2483892"/>
            <a:ext cx="711200" cy="3496342"/>
          </a:xfrm>
          <a:prstGeom prst="rect">
            <a:avLst/>
          </a:prstGeom>
          <a:noFill/>
          <a:ln w="9525">
            <a:noFill/>
            <a:miter lim="800000"/>
          </a:ln>
        </p:spPr>
        <p:txBody>
          <a:bodyPr wrap="square">
            <a:spAutoFit/>
          </a:bodyPr>
          <a:lstStyle/>
          <a:p>
            <a:pPr>
              <a:lnSpc>
                <a:spcPct val="70000"/>
              </a:lnSpc>
              <a:spcBef>
                <a:spcPct val="50000"/>
              </a:spcBef>
            </a:pPr>
            <a:r>
              <a:rPr kumimoji="1" lang="zh-CN" altLang="en-US" sz="2800" b="1" dirty="0" smtClean="0">
                <a:latin typeface="+mn-ea"/>
              </a:rPr>
              <a:t>氨</a:t>
            </a:r>
            <a:endParaRPr kumimoji="1" lang="en-US" altLang="zh-CN" sz="2800" b="1" dirty="0" smtClean="0">
              <a:latin typeface="+mn-ea"/>
            </a:endParaRPr>
          </a:p>
          <a:p>
            <a:pPr>
              <a:lnSpc>
                <a:spcPct val="70000"/>
              </a:lnSpc>
              <a:spcBef>
                <a:spcPct val="50000"/>
              </a:spcBef>
            </a:pPr>
            <a:r>
              <a:rPr kumimoji="1" lang="zh-CN" altLang="en-US" sz="2800" b="1" dirty="0" smtClean="0">
                <a:latin typeface="+mn-ea"/>
              </a:rPr>
              <a:t>基</a:t>
            </a:r>
            <a:endParaRPr kumimoji="1" lang="en-US" altLang="zh-CN" sz="2800" b="1" dirty="0" smtClean="0">
              <a:latin typeface="+mn-ea"/>
            </a:endParaRPr>
          </a:p>
          <a:p>
            <a:pPr>
              <a:lnSpc>
                <a:spcPct val="70000"/>
              </a:lnSpc>
              <a:spcBef>
                <a:spcPct val="50000"/>
              </a:spcBef>
            </a:pPr>
            <a:r>
              <a:rPr kumimoji="1" lang="zh-CN" altLang="en-US" sz="2800" b="1" dirty="0" smtClean="0">
                <a:latin typeface="+mn-ea"/>
              </a:rPr>
              <a:t>酸</a:t>
            </a:r>
            <a:endParaRPr kumimoji="1" lang="en-US" altLang="zh-CN" sz="2800" b="1" dirty="0" smtClean="0">
              <a:latin typeface="+mn-ea"/>
            </a:endParaRPr>
          </a:p>
          <a:p>
            <a:pPr>
              <a:lnSpc>
                <a:spcPct val="70000"/>
              </a:lnSpc>
              <a:spcBef>
                <a:spcPct val="50000"/>
              </a:spcBef>
            </a:pPr>
            <a:r>
              <a:rPr kumimoji="1" lang="zh-CN" altLang="en-US" sz="2800" b="1" dirty="0" smtClean="0">
                <a:latin typeface="+mn-ea"/>
              </a:rPr>
              <a:t>转</a:t>
            </a:r>
            <a:endParaRPr kumimoji="1" lang="en-US" altLang="zh-CN" sz="2800" b="1" dirty="0" smtClean="0">
              <a:latin typeface="+mn-ea"/>
            </a:endParaRPr>
          </a:p>
          <a:p>
            <a:pPr>
              <a:lnSpc>
                <a:spcPct val="70000"/>
              </a:lnSpc>
              <a:spcBef>
                <a:spcPct val="50000"/>
              </a:spcBef>
            </a:pPr>
            <a:r>
              <a:rPr kumimoji="1" lang="zh-CN" altLang="en-US" sz="2800" b="1" dirty="0" smtClean="0">
                <a:latin typeface="+mn-ea"/>
              </a:rPr>
              <a:t>运</a:t>
            </a:r>
            <a:endParaRPr kumimoji="1" lang="en-US" altLang="zh-CN" sz="2800" b="1" dirty="0" smtClean="0">
              <a:latin typeface="+mn-ea"/>
            </a:endParaRPr>
          </a:p>
          <a:p>
            <a:pPr>
              <a:lnSpc>
                <a:spcPct val="70000"/>
              </a:lnSpc>
              <a:spcBef>
                <a:spcPct val="50000"/>
              </a:spcBef>
            </a:pPr>
            <a:r>
              <a:rPr kumimoji="1" lang="zh-CN" altLang="en-US" sz="2800" b="1" dirty="0" smtClean="0">
                <a:latin typeface="+mn-ea"/>
              </a:rPr>
              <a:t>系</a:t>
            </a:r>
            <a:endParaRPr kumimoji="1" lang="en-US" altLang="zh-CN" sz="2800" b="1" dirty="0" smtClean="0">
              <a:latin typeface="+mn-ea"/>
            </a:endParaRPr>
          </a:p>
          <a:p>
            <a:pPr>
              <a:lnSpc>
                <a:spcPct val="70000"/>
              </a:lnSpc>
              <a:spcBef>
                <a:spcPct val="50000"/>
              </a:spcBef>
            </a:pPr>
            <a:r>
              <a:rPr kumimoji="1" lang="zh-CN" altLang="en-US" sz="2800" b="1" dirty="0" smtClean="0">
                <a:latin typeface="+mn-ea"/>
              </a:rPr>
              <a:t>统</a:t>
            </a:r>
            <a:endParaRPr kumimoji="1" lang="zh-CN" altLang="en-US" sz="2800" b="1" dirty="0">
              <a:latin typeface="+mn-ea"/>
            </a:endParaRPr>
          </a:p>
        </p:txBody>
      </p:sp>
      <p:sp>
        <p:nvSpPr>
          <p:cNvPr id="41990" name="Line 6"/>
          <p:cNvSpPr>
            <a:spLocks noChangeShapeType="1"/>
          </p:cNvSpPr>
          <p:nvPr/>
        </p:nvSpPr>
        <p:spPr bwMode="auto">
          <a:xfrm flipV="1">
            <a:off x="7620000" y="3124200"/>
            <a:ext cx="914400" cy="685800"/>
          </a:xfrm>
          <a:prstGeom prst="line">
            <a:avLst/>
          </a:prstGeom>
          <a:noFill/>
          <a:ln w="9525">
            <a:solidFill>
              <a:schemeClr val="tx1"/>
            </a:solidFill>
            <a:round/>
          </a:ln>
        </p:spPr>
        <p:txBody>
          <a:bodyPr/>
          <a:lstStyle/>
          <a:p>
            <a:endParaRPr lang="zh-CN" altLang="en-US"/>
          </a:p>
        </p:txBody>
      </p:sp>
      <p:sp>
        <p:nvSpPr>
          <p:cNvPr id="41991" name="Line 7"/>
          <p:cNvSpPr>
            <a:spLocks noChangeShapeType="1"/>
          </p:cNvSpPr>
          <p:nvPr/>
        </p:nvSpPr>
        <p:spPr bwMode="auto">
          <a:xfrm>
            <a:off x="8229600" y="2743200"/>
            <a:ext cx="1016000" cy="762000"/>
          </a:xfrm>
          <a:prstGeom prst="line">
            <a:avLst/>
          </a:prstGeom>
          <a:noFill/>
          <a:ln w="38100">
            <a:solidFill>
              <a:schemeClr val="tx1"/>
            </a:solidFill>
            <a:round/>
            <a:tailEnd type="triangle" w="med" len="med"/>
          </a:ln>
        </p:spPr>
        <p:txBody>
          <a:bodyPr/>
          <a:lstStyle/>
          <a:p>
            <a:endParaRPr lang="zh-CN" altLang="en-US"/>
          </a:p>
        </p:txBody>
      </p:sp>
      <p:sp>
        <p:nvSpPr>
          <p:cNvPr id="41992" name="Text Box 8"/>
          <p:cNvSpPr txBox="1">
            <a:spLocks noChangeArrowheads="1"/>
          </p:cNvSpPr>
          <p:nvPr/>
        </p:nvSpPr>
        <p:spPr bwMode="auto">
          <a:xfrm>
            <a:off x="7721600" y="2362200"/>
            <a:ext cx="812800" cy="457200"/>
          </a:xfrm>
          <a:prstGeom prst="rect">
            <a:avLst/>
          </a:prstGeom>
          <a:noFill/>
          <a:ln w="9525">
            <a:noFill/>
            <a:miter lim="800000"/>
          </a:ln>
        </p:spPr>
        <p:txBody>
          <a:bodyPr>
            <a:spAutoFit/>
          </a:bodyPr>
          <a:lstStyle/>
          <a:p>
            <a:pPr>
              <a:spcBef>
                <a:spcPct val="50000"/>
              </a:spcBef>
            </a:pPr>
            <a:r>
              <a:rPr kumimoji="1" lang="en-US" altLang="zh-CN" sz="2400" b="1">
                <a:latin typeface="隶书" panose="02010509060101010101" pitchFamily="49" charset="-122"/>
                <a:ea typeface="隶书" panose="02010509060101010101" pitchFamily="49" charset="-122"/>
              </a:rPr>
              <a:t>Na</a:t>
            </a:r>
            <a:r>
              <a:rPr kumimoji="1" lang="en-US" altLang="zh-CN" sz="2400" b="1" baseline="30000">
                <a:latin typeface="隶书" panose="02010509060101010101" pitchFamily="49" charset="-122"/>
                <a:ea typeface="隶书" panose="02010509060101010101" pitchFamily="49" charset="-122"/>
              </a:rPr>
              <a:t>+</a:t>
            </a:r>
            <a:endParaRPr kumimoji="1" lang="en-US" altLang="zh-CN" sz="2400" b="1" baseline="30000">
              <a:latin typeface="隶书" panose="02010509060101010101" pitchFamily="49" charset="-122"/>
              <a:ea typeface="隶书" panose="02010509060101010101" pitchFamily="49" charset="-122"/>
            </a:endParaRPr>
          </a:p>
        </p:txBody>
      </p:sp>
      <p:sp>
        <p:nvSpPr>
          <p:cNvPr id="41993" name="Text Box 9"/>
          <p:cNvSpPr txBox="1">
            <a:spLocks noChangeArrowheads="1"/>
          </p:cNvSpPr>
          <p:nvPr/>
        </p:nvSpPr>
        <p:spPr bwMode="auto">
          <a:xfrm>
            <a:off x="7873241" y="1543338"/>
            <a:ext cx="1524000" cy="396875"/>
          </a:xfrm>
          <a:prstGeom prst="rect">
            <a:avLst/>
          </a:prstGeom>
          <a:noFill/>
          <a:ln w="9525">
            <a:noFill/>
            <a:miter lim="800000"/>
          </a:ln>
        </p:spPr>
        <p:txBody>
          <a:bodyPr>
            <a:spAutoFit/>
          </a:bodyPr>
          <a:lstStyle/>
          <a:p>
            <a:pPr>
              <a:spcBef>
                <a:spcPct val="50000"/>
              </a:spcBef>
            </a:pPr>
            <a:r>
              <a:rPr kumimoji="1" lang="zh-CN" altLang="en-US" sz="2000" b="1" dirty="0">
                <a:latin typeface="Times New Roman" panose="02020603050405020304" charset="0"/>
                <a:ea typeface="隶书" panose="02010509060101010101" pitchFamily="49" charset="-122"/>
              </a:rPr>
              <a:t>蛋白酶</a:t>
            </a:r>
            <a:endParaRPr kumimoji="1" lang="zh-CN" altLang="en-US" sz="2000" b="1" dirty="0">
              <a:latin typeface="Times New Roman" panose="02020603050405020304" charset="0"/>
              <a:ea typeface="隶书" panose="02010509060101010101" pitchFamily="49" charset="-122"/>
            </a:endParaRPr>
          </a:p>
        </p:txBody>
      </p:sp>
      <p:sp>
        <p:nvSpPr>
          <p:cNvPr id="41994" name="Text Box 10"/>
          <p:cNvSpPr txBox="1">
            <a:spLocks noChangeArrowheads="1"/>
          </p:cNvSpPr>
          <p:nvPr/>
        </p:nvSpPr>
        <p:spPr bwMode="auto">
          <a:xfrm>
            <a:off x="7823200" y="1279481"/>
            <a:ext cx="2133600" cy="396875"/>
          </a:xfrm>
          <a:prstGeom prst="rect">
            <a:avLst/>
          </a:prstGeom>
          <a:noFill/>
          <a:ln w="9525">
            <a:noFill/>
            <a:miter lim="800000"/>
          </a:ln>
        </p:spPr>
        <p:txBody>
          <a:bodyPr>
            <a:spAutoFit/>
          </a:bodyPr>
          <a:lstStyle/>
          <a:p>
            <a:pPr>
              <a:spcBef>
                <a:spcPct val="50000"/>
              </a:spcBef>
            </a:pPr>
            <a:r>
              <a:rPr kumimoji="1" lang="zh-CN" altLang="en-US" sz="2000" b="1" dirty="0">
                <a:latin typeface="Times New Roman" panose="02020603050405020304" charset="0"/>
                <a:ea typeface="隶书" panose="02010509060101010101" pitchFamily="49" charset="-122"/>
              </a:rPr>
              <a:t>氨基肽酶</a:t>
            </a:r>
            <a:endParaRPr kumimoji="1" lang="zh-CN" altLang="en-US" sz="2000" b="1" dirty="0">
              <a:latin typeface="Times New Roman" panose="02020603050405020304" charset="0"/>
              <a:ea typeface="隶书" panose="02010509060101010101" pitchFamily="49" charset="-122"/>
            </a:endParaRPr>
          </a:p>
        </p:txBody>
      </p:sp>
      <p:sp>
        <p:nvSpPr>
          <p:cNvPr id="11" name="矩形 10"/>
          <p:cNvSpPr/>
          <p:nvPr/>
        </p:nvSpPr>
        <p:spPr>
          <a:xfrm>
            <a:off x="941696" y="524047"/>
            <a:ext cx="3770336" cy="480131"/>
          </a:xfrm>
          <a:prstGeom prst="rect">
            <a:avLst/>
          </a:prstGeom>
        </p:spPr>
        <p:txBody>
          <a:bodyPr wrap="square">
            <a:spAutoFit/>
          </a:bodyPr>
          <a:lstStyle/>
          <a:p>
            <a:pPr lvl="0">
              <a:lnSpc>
                <a:spcPct val="70000"/>
              </a:lnSpc>
            </a:pPr>
            <a:r>
              <a:rPr kumimoji="1" lang="en-US" altLang="zh-CN" sz="3600" b="1" dirty="0" smtClean="0">
                <a:solidFill>
                  <a:srgbClr val="000000"/>
                </a:solidFill>
                <a:latin typeface="+mn-ea"/>
              </a:rPr>
              <a:t>(</a:t>
            </a:r>
            <a:r>
              <a:rPr kumimoji="1" lang="zh-CN" altLang="en-US" sz="3600" b="1" dirty="0" smtClean="0">
                <a:solidFill>
                  <a:srgbClr val="000000"/>
                </a:solidFill>
                <a:latin typeface="+mn-ea"/>
              </a:rPr>
              <a:t>三</a:t>
            </a:r>
            <a:r>
              <a:rPr kumimoji="1" lang="en-US" altLang="zh-CN" sz="3600" b="1" dirty="0" smtClean="0">
                <a:solidFill>
                  <a:srgbClr val="000000"/>
                </a:solidFill>
                <a:latin typeface="+mn-ea"/>
              </a:rPr>
              <a:t>)</a:t>
            </a:r>
            <a:r>
              <a:rPr kumimoji="1" lang="zh-CN" altLang="en-US" sz="3600" b="1" dirty="0" smtClean="0">
                <a:solidFill>
                  <a:srgbClr val="000000"/>
                </a:solidFill>
                <a:latin typeface="+mn-ea"/>
              </a:rPr>
              <a:t>蛋白质的吸收</a:t>
            </a:r>
            <a:endParaRPr kumimoji="1" lang="zh-CN" altLang="en-US" sz="3600" b="1" dirty="0">
              <a:solidFill>
                <a:srgbClr val="000000"/>
              </a:solidFill>
              <a:latin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36561" y="991779"/>
            <a:ext cx="4572000" cy="5226046"/>
          </a:xfrm>
          <a:prstGeom prst="rect">
            <a:avLst/>
          </a:prstGeom>
          <a:noFill/>
          <a:ln w="9525">
            <a:noFill/>
            <a:miter lim="800000"/>
          </a:ln>
        </p:spPr>
        <p:txBody>
          <a:bodyPr>
            <a:spAutoFit/>
          </a:bodyPr>
          <a:lstStyle/>
          <a:p>
            <a:pPr>
              <a:lnSpc>
                <a:spcPct val="80000"/>
              </a:lnSpc>
              <a:spcBef>
                <a:spcPct val="50000"/>
              </a:spcBef>
            </a:pPr>
            <a:r>
              <a:rPr kumimoji="1" lang="zh-CN" altLang="en-US" sz="2400" b="1" dirty="0" smtClean="0">
                <a:solidFill>
                  <a:srgbClr val="FF0000"/>
                </a:solidFill>
                <a:latin typeface="+mn-ea"/>
              </a:rPr>
              <a:t>机</a:t>
            </a:r>
            <a:r>
              <a:rPr kumimoji="1" lang="zh-CN" altLang="en-US" sz="2400" b="1" dirty="0">
                <a:solidFill>
                  <a:srgbClr val="FF0000"/>
                </a:solidFill>
                <a:latin typeface="+mn-ea"/>
              </a:rPr>
              <a:t>制</a:t>
            </a:r>
            <a:r>
              <a:rPr kumimoji="1" lang="zh-CN" altLang="en-US" sz="2400" b="1" dirty="0">
                <a:latin typeface="+mn-ea"/>
              </a:rPr>
              <a:t> </a:t>
            </a:r>
            <a:r>
              <a:rPr kumimoji="1" lang="zh-CN" altLang="en-US" sz="2400" b="1" dirty="0" smtClean="0">
                <a:latin typeface="+mn-ea"/>
              </a:rPr>
              <a:t>：被</a:t>
            </a:r>
            <a:r>
              <a:rPr kumimoji="1" lang="zh-CN" altLang="en-US" sz="2400" b="1" dirty="0">
                <a:latin typeface="+mn-ea"/>
              </a:rPr>
              <a:t>动</a:t>
            </a:r>
            <a:endParaRPr kumimoji="1" lang="zh-CN" altLang="en-US" sz="2400" b="1" dirty="0">
              <a:latin typeface="+mn-ea"/>
            </a:endParaRPr>
          </a:p>
          <a:p>
            <a:pPr>
              <a:lnSpc>
                <a:spcPct val="80000"/>
              </a:lnSpc>
              <a:spcBef>
                <a:spcPct val="50000"/>
              </a:spcBef>
            </a:pPr>
            <a:r>
              <a:rPr kumimoji="1" lang="zh-CN" altLang="en-US" sz="2400" b="1" dirty="0">
                <a:latin typeface="+mn-ea"/>
              </a:rPr>
              <a:t>混合微胶粒</a:t>
            </a:r>
            <a:endParaRPr kumimoji="1" lang="zh-CN" altLang="en-US" sz="2400" b="1" dirty="0">
              <a:latin typeface="+mn-ea"/>
            </a:endParaRPr>
          </a:p>
          <a:p>
            <a:pPr>
              <a:lnSpc>
                <a:spcPct val="55000"/>
              </a:lnSpc>
              <a:spcBef>
                <a:spcPct val="50000"/>
              </a:spcBef>
            </a:pPr>
            <a:endParaRPr kumimoji="1" lang="zh-CN" altLang="en-US" sz="2400" b="1" dirty="0">
              <a:latin typeface="+mn-ea"/>
            </a:endParaRPr>
          </a:p>
          <a:p>
            <a:pPr>
              <a:lnSpc>
                <a:spcPct val="55000"/>
              </a:lnSpc>
              <a:spcBef>
                <a:spcPct val="50000"/>
              </a:spcBef>
            </a:pPr>
            <a:r>
              <a:rPr kumimoji="1" lang="zh-CN" altLang="en-US" sz="2400" b="1" dirty="0">
                <a:latin typeface="+mn-ea"/>
              </a:rPr>
              <a:t>长链脂肪酸</a:t>
            </a:r>
            <a:endParaRPr kumimoji="1" lang="zh-CN" altLang="en-US" sz="2400" b="1" dirty="0">
              <a:latin typeface="+mn-ea"/>
            </a:endParaRPr>
          </a:p>
          <a:p>
            <a:pPr>
              <a:lnSpc>
                <a:spcPct val="55000"/>
              </a:lnSpc>
              <a:spcBef>
                <a:spcPct val="50000"/>
              </a:spcBef>
            </a:pPr>
            <a:r>
              <a:rPr kumimoji="1" lang="zh-CN" altLang="en-US" sz="2400" b="1" dirty="0">
                <a:latin typeface="+mn-ea"/>
              </a:rPr>
              <a:t>甘油一脂</a:t>
            </a:r>
            <a:endParaRPr kumimoji="1" lang="zh-CN" altLang="en-US" sz="2400" b="1" dirty="0">
              <a:latin typeface="+mn-ea"/>
            </a:endParaRPr>
          </a:p>
          <a:p>
            <a:pPr>
              <a:lnSpc>
                <a:spcPct val="55000"/>
              </a:lnSpc>
              <a:spcBef>
                <a:spcPct val="50000"/>
              </a:spcBef>
            </a:pPr>
            <a:endParaRPr kumimoji="1" lang="zh-CN" altLang="en-US" sz="2400" b="1" dirty="0">
              <a:latin typeface="+mn-ea"/>
            </a:endParaRPr>
          </a:p>
          <a:p>
            <a:pPr>
              <a:lnSpc>
                <a:spcPct val="50000"/>
              </a:lnSpc>
              <a:spcBef>
                <a:spcPct val="50000"/>
              </a:spcBef>
            </a:pPr>
            <a:r>
              <a:rPr kumimoji="1" lang="zh-CN" altLang="en-US" sz="2400" b="1" dirty="0">
                <a:latin typeface="+mn-ea"/>
              </a:rPr>
              <a:t>甘油三脂</a:t>
            </a:r>
            <a:endParaRPr kumimoji="1" lang="zh-CN" altLang="en-US" sz="2400" b="1" dirty="0">
              <a:latin typeface="+mn-ea"/>
            </a:endParaRPr>
          </a:p>
          <a:p>
            <a:pPr>
              <a:lnSpc>
                <a:spcPct val="50000"/>
              </a:lnSpc>
              <a:spcBef>
                <a:spcPct val="50000"/>
              </a:spcBef>
            </a:pPr>
            <a:endParaRPr kumimoji="1" lang="zh-CN" altLang="en-US" sz="2400" b="1" dirty="0">
              <a:latin typeface="+mn-ea"/>
            </a:endParaRPr>
          </a:p>
          <a:p>
            <a:pPr>
              <a:lnSpc>
                <a:spcPct val="50000"/>
              </a:lnSpc>
              <a:spcBef>
                <a:spcPct val="50000"/>
              </a:spcBef>
            </a:pPr>
            <a:r>
              <a:rPr kumimoji="1" lang="zh-CN" altLang="en-US" sz="2400" b="1" dirty="0">
                <a:latin typeface="+mn-ea"/>
              </a:rPr>
              <a:t>乳糜微粒</a:t>
            </a:r>
            <a:endParaRPr kumimoji="1" lang="zh-CN" altLang="en-US" sz="2400" b="1" dirty="0">
              <a:latin typeface="+mn-ea"/>
            </a:endParaRPr>
          </a:p>
          <a:p>
            <a:pPr>
              <a:lnSpc>
                <a:spcPct val="50000"/>
              </a:lnSpc>
              <a:spcBef>
                <a:spcPct val="50000"/>
              </a:spcBef>
            </a:pPr>
            <a:r>
              <a:rPr kumimoji="1" lang="zh-CN" altLang="en-US" sz="2400" b="1" dirty="0">
                <a:latin typeface="+mn-ea"/>
              </a:rPr>
              <a:t> </a:t>
            </a:r>
            <a:endParaRPr kumimoji="1" lang="zh-CN" altLang="en-US" sz="2400" b="1" dirty="0">
              <a:latin typeface="+mn-ea"/>
            </a:endParaRPr>
          </a:p>
          <a:p>
            <a:pPr>
              <a:lnSpc>
                <a:spcPct val="50000"/>
              </a:lnSpc>
              <a:spcBef>
                <a:spcPct val="50000"/>
              </a:spcBef>
            </a:pPr>
            <a:endParaRPr kumimoji="1" lang="zh-CN" altLang="en-US" sz="2400" b="1" dirty="0">
              <a:latin typeface="+mn-ea"/>
            </a:endParaRPr>
          </a:p>
          <a:p>
            <a:pPr>
              <a:lnSpc>
                <a:spcPct val="80000"/>
              </a:lnSpc>
              <a:spcBef>
                <a:spcPct val="50000"/>
              </a:spcBef>
            </a:pPr>
            <a:r>
              <a:rPr kumimoji="1" lang="zh-CN" altLang="en-US" sz="2400" b="1" dirty="0">
                <a:latin typeface="+mn-ea"/>
              </a:rPr>
              <a:t>    </a:t>
            </a:r>
            <a:r>
              <a:rPr kumimoji="1" lang="zh-CN" altLang="en-US" sz="2400" b="1" dirty="0" smtClean="0">
                <a:latin typeface="+mn-ea"/>
              </a:rPr>
              <a:t>        </a:t>
            </a:r>
            <a:endParaRPr kumimoji="1" lang="en-US" altLang="zh-CN" sz="2400" b="1" dirty="0" smtClean="0">
              <a:latin typeface="+mn-ea"/>
            </a:endParaRPr>
          </a:p>
          <a:p>
            <a:pPr>
              <a:lnSpc>
                <a:spcPct val="80000"/>
              </a:lnSpc>
              <a:spcBef>
                <a:spcPct val="50000"/>
              </a:spcBef>
            </a:pPr>
            <a:r>
              <a:rPr kumimoji="1" lang="zh-CN" altLang="en-US" sz="2400" b="1" dirty="0" smtClean="0">
                <a:solidFill>
                  <a:srgbClr val="FF0000"/>
                </a:solidFill>
                <a:latin typeface="+mn-ea"/>
              </a:rPr>
              <a:t>途</a:t>
            </a:r>
            <a:r>
              <a:rPr kumimoji="1" lang="zh-CN" altLang="en-US" sz="2400" b="1" dirty="0">
                <a:solidFill>
                  <a:srgbClr val="FF0000"/>
                </a:solidFill>
                <a:latin typeface="+mn-ea"/>
              </a:rPr>
              <a:t>径</a:t>
            </a:r>
            <a:r>
              <a:rPr kumimoji="1" lang="zh-CN" altLang="en-US" sz="2400" b="1" dirty="0">
                <a:latin typeface="+mn-ea"/>
              </a:rPr>
              <a:t>：淋巴</a:t>
            </a:r>
            <a:r>
              <a:rPr kumimoji="1" lang="zh-CN" altLang="en-US" sz="2400" b="1" dirty="0" smtClean="0">
                <a:latin typeface="+mn-ea"/>
              </a:rPr>
              <a:t>途径</a:t>
            </a:r>
            <a:r>
              <a:rPr kumimoji="1" lang="zh-CN" altLang="en-US" sz="2400" b="1" dirty="0">
                <a:latin typeface="+mn-ea"/>
              </a:rPr>
              <a:t>为主。</a:t>
            </a:r>
            <a:endParaRPr kumimoji="1" lang="zh-CN" altLang="en-US" sz="2400" b="1" dirty="0">
              <a:latin typeface="+mn-ea"/>
            </a:endParaRPr>
          </a:p>
        </p:txBody>
      </p:sp>
      <p:pic>
        <p:nvPicPr>
          <p:cNvPr id="43011" name="Picture 3" descr="06001"/>
          <p:cNvPicPr>
            <a:picLocks noChangeAspect="1" noChangeArrowheads="1"/>
          </p:cNvPicPr>
          <p:nvPr/>
        </p:nvPicPr>
        <p:blipFill>
          <a:blip r:embed="rId1" cstate="print">
            <a:lum bright="-18000" contrast="48000"/>
          </a:blip>
          <a:srcRect l="13770" t="14113" r="41681" b="11526"/>
          <a:stretch>
            <a:fillRect/>
          </a:stretch>
        </p:blipFill>
        <p:spPr bwMode="auto">
          <a:xfrm>
            <a:off x="4876800" y="1050878"/>
            <a:ext cx="7315200" cy="5807122"/>
          </a:xfrm>
          <a:prstGeom prst="rect">
            <a:avLst/>
          </a:prstGeom>
          <a:noFill/>
          <a:ln w="12700">
            <a:solidFill>
              <a:srgbClr val="F022CE"/>
            </a:solidFill>
            <a:miter lim="800000"/>
            <a:headEnd/>
            <a:tailEnd/>
          </a:ln>
        </p:spPr>
      </p:pic>
      <p:sp>
        <p:nvSpPr>
          <p:cNvPr id="43012" name="Text Box 4"/>
          <p:cNvSpPr txBox="1">
            <a:spLocks noChangeArrowheads="1"/>
          </p:cNvSpPr>
          <p:nvPr/>
        </p:nvSpPr>
        <p:spPr bwMode="auto">
          <a:xfrm>
            <a:off x="3962400" y="1143000"/>
            <a:ext cx="1117600" cy="523220"/>
          </a:xfrm>
          <a:prstGeom prst="rect">
            <a:avLst/>
          </a:prstGeom>
          <a:noFill/>
          <a:ln w="9525">
            <a:noFill/>
            <a:miter lim="800000"/>
          </a:ln>
        </p:spPr>
        <p:txBody>
          <a:bodyPr>
            <a:spAutoFit/>
          </a:bodyPr>
          <a:lstStyle/>
          <a:p>
            <a:pPr>
              <a:spcBef>
                <a:spcPct val="50000"/>
              </a:spcBef>
            </a:pPr>
            <a:r>
              <a:rPr kumimoji="1" lang="zh-CN" altLang="en-US" sz="2800" b="1">
                <a:latin typeface="+mn-ea"/>
              </a:rPr>
              <a:t>甘油</a:t>
            </a:r>
            <a:endParaRPr kumimoji="1" lang="zh-CN" altLang="en-US" sz="2800" b="1">
              <a:latin typeface="+mn-ea"/>
            </a:endParaRPr>
          </a:p>
        </p:txBody>
      </p:sp>
      <p:sp>
        <p:nvSpPr>
          <p:cNvPr id="43013" name="Line 5"/>
          <p:cNvSpPr>
            <a:spLocks noChangeShapeType="1"/>
          </p:cNvSpPr>
          <p:nvPr/>
        </p:nvSpPr>
        <p:spPr bwMode="auto">
          <a:xfrm>
            <a:off x="4470400" y="1524000"/>
            <a:ext cx="0" cy="3429000"/>
          </a:xfrm>
          <a:prstGeom prst="line">
            <a:avLst/>
          </a:prstGeom>
          <a:noFill/>
          <a:ln w="38100">
            <a:solidFill>
              <a:srgbClr val="FF0000"/>
            </a:solidFill>
            <a:round/>
            <a:tailEnd type="triangle" w="med" len="med"/>
          </a:ln>
        </p:spPr>
        <p:txBody>
          <a:bodyPr/>
          <a:lstStyle/>
          <a:p>
            <a:endParaRPr lang="zh-CN" altLang="en-US" sz="2800">
              <a:latin typeface="+mn-ea"/>
            </a:endParaRPr>
          </a:p>
        </p:txBody>
      </p:sp>
      <p:sp>
        <p:nvSpPr>
          <p:cNvPr id="43014" name="Text Box 6"/>
          <p:cNvSpPr txBox="1">
            <a:spLocks noChangeArrowheads="1"/>
          </p:cNvSpPr>
          <p:nvPr/>
        </p:nvSpPr>
        <p:spPr bwMode="auto">
          <a:xfrm>
            <a:off x="7620000" y="3505201"/>
            <a:ext cx="1117600" cy="366713"/>
          </a:xfrm>
          <a:prstGeom prst="rect">
            <a:avLst/>
          </a:prstGeom>
          <a:noFill/>
          <a:ln w="9525">
            <a:noFill/>
            <a:miter lim="800000"/>
          </a:ln>
        </p:spPr>
        <p:txBody>
          <a:bodyPr>
            <a:spAutoFit/>
          </a:bodyPr>
          <a:lstStyle/>
          <a:p>
            <a:pPr>
              <a:spcBef>
                <a:spcPct val="50000"/>
              </a:spcBef>
            </a:pPr>
            <a:r>
              <a:rPr kumimoji="1" lang="zh-CN" altLang="en-US" b="1">
                <a:latin typeface="Times New Roman" panose="02020603050405020304" charset="0"/>
                <a:ea typeface="楷体_GB2312" pitchFamily="49" charset="-122"/>
              </a:rPr>
              <a:t>载脂</a:t>
            </a:r>
            <a:endParaRPr kumimoji="1" lang="zh-CN" altLang="en-US" b="1">
              <a:latin typeface="Times New Roman" panose="02020603050405020304" charset="0"/>
              <a:ea typeface="楷体_GB2312" pitchFamily="49" charset="-122"/>
            </a:endParaRPr>
          </a:p>
        </p:txBody>
      </p:sp>
      <p:sp>
        <p:nvSpPr>
          <p:cNvPr id="43015" name="Text Box 7"/>
          <p:cNvSpPr txBox="1">
            <a:spLocks noChangeArrowheads="1"/>
          </p:cNvSpPr>
          <p:nvPr/>
        </p:nvSpPr>
        <p:spPr bwMode="auto">
          <a:xfrm>
            <a:off x="955343" y="4413914"/>
            <a:ext cx="1290472" cy="369332"/>
          </a:xfrm>
          <a:prstGeom prst="rect">
            <a:avLst/>
          </a:prstGeom>
          <a:noFill/>
          <a:ln w="9525">
            <a:noFill/>
            <a:miter lim="800000"/>
          </a:ln>
        </p:spPr>
        <p:txBody>
          <a:bodyPr wrap="square">
            <a:spAutoFit/>
          </a:bodyPr>
          <a:lstStyle/>
          <a:p>
            <a:pPr>
              <a:spcBef>
                <a:spcPct val="50000"/>
              </a:spcBef>
            </a:pPr>
            <a:r>
              <a:rPr kumimoji="1" lang="zh-CN" altLang="en-US" b="1" dirty="0">
                <a:latin typeface="+mn-ea"/>
              </a:rPr>
              <a:t>胞吐</a:t>
            </a:r>
            <a:endParaRPr kumimoji="1" lang="zh-CN" altLang="en-US" b="1" dirty="0">
              <a:latin typeface="+mn-ea"/>
            </a:endParaRPr>
          </a:p>
        </p:txBody>
      </p:sp>
      <p:sp>
        <p:nvSpPr>
          <p:cNvPr id="43016" name="Line 8"/>
          <p:cNvSpPr>
            <a:spLocks noChangeShapeType="1"/>
          </p:cNvSpPr>
          <p:nvPr/>
        </p:nvSpPr>
        <p:spPr bwMode="auto">
          <a:xfrm>
            <a:off x="1034198" y="1733266"/>
            <a:ext cx="0" cy="457200"/>
          </a:xfrm>
          <a:prstGeom prst="line">
            <a:avLst/>
          </a:prstGeom>
          <a:noFill/>
          <a:ln w="9525">
            <a:solidFill>
              <a:srgbClr val="FF0000"/>
            </a:solidFill>
            <a:round/>
            <a:tailEnd type="triangle" w="med" len="med"/>
          </a:ln>
        </p:spPr>
        <p:txBody>
          <a:bodyPr/>
          <a:lstStyle/>
          <a:p>
            <a:endParaRPr lang="zh-CN" altLang="en-US" sz="2800">
              <a:latin typeface="+mn-ea"/>
            </a:endParaRPr>
          </a:p>
        </p:txBody>
      </p:sp>
      <p:sp>
        <p:nvSpPr>
          <p:cNvPr id="43017" name="Line 9"/>
          <p:cNvSpPr>
            <a:spLocks noChangeShapeType="1"/>
          </p:cNvSpPr>
          <p:nvPr/>
        </p:nvSpPr>
        <p:spPr bwMode="auto">
          <a:xfrm>
            <a:off x="911367" y="2952466"/>
            <a:ext cx="0" cy="381000"/>
          </a:xfrm>
          <a:prstGeom prst="line">
            <a:avLst/>
          </a:prstGeom>
          <a:noFill/>
          <a:ln w="9525">
            <a:solidFill>
              <a:srgbClr val="FF0000"/>
            </a:solidFill>
            <a:round/>
            <a:tailEnd type="triangle" w="med" len="med"/>
          </a:ln>
        </p:spPr>
        <p:txBody>
          <a:bodyPr/>
          <a:lstStyle/>
          <a:p>
            <a:endParaRPr lang="zh-CN" altLang="en-US" sz="2800">
              <a:latin typeface="+mn-ea"/>
            </a:endParaRPr>
          </a:p>
        </p:txBody>
      </p:sp>
      <p:sp>
        <p:nvSpPr>
          <p:cNvPr id="43018" name="Line 10"/>
          <p:cNvSpPr>
            <a:spLocks noChangeShapeType="1"/>
          </p:cNvSpPr>
          <p:nvPr/>
        </p:nvSpPr>
        <p:spPr bwMode="auto">
          <a:xfrm>
            <a:off x="884071" y="3741762"/>
            <a:ext cx="0" cy="381000"/>
          </a:xfrm>
          <a:prstGeom prst="line">
            <a:avLst/>
          </a:prstGeom>
          <a:noFill/>
          <a:ln w="9525">
            <a:solidFill>
              <a:srgbClr val="FF0000"/>
            </a:solidFill>
            <a:round/>
            <a:tailEnd type="triangle" w="med" len="med"/>
          </a:ln>
        </p:spPr>
        <p:txBody>
          <a:bodyPr/>
          <a:lstStyle/>
          <a:p>
            <a:endParaRPr lang="zh-CN" altLang="en-US" sz="2800">
              <a:latin typeface="+mn-ea"/>
            </a:endParaRPr>
          </a:p>
        </p:txBody>
      </p:sp>
      <p:sp>
        <p:nvSpPr>
          <p:cNvPr id="43019" name="Line 11"/>
          <p:cNvSpPr>
            <a:spLocks noChangeShapeType="1"/>
          </p:cNvSpPr>
          <p:nvPr/>
        </p:nvSpPr>
        <p:spPr bwMode="auto">
          <a:xfrm>
            <a:off x="3149600" y="2667000"/>
            <a:ext cx="0" cy="2286000"/>
          </a:xfrm>
          <a:prstGeom prst="line">
            <a:avLst/>
          </a:prstGeom>
          <a:noFill/>
          <a:ln w="38100">
            <a:solidFill>
              <a:srgbClr val="FF0000"/>
            </a:solidFill>
            <a:round/>
            <a:tailEnd type="triangle" w="med" len="med"/>
          </a:ln>
        </p:spPr>
        <p:txBody>
          <a:bodyPr/>
          <a:lstStyle/>
          <a:p>
            <a:endParaRPr lang="zh-CN" altLang="en-US" sz="2800">
              <a:latin typeface="+mn-ea"/>
            </a:endParaRPr>
          </a:p>
        </p:txBody>
      </p:sp>
      <p:sp>
        <p:nvSpPr>
          <p:cNvPr id="43020" name="Rectangle 12"/>
          <p:cNvSpPr>
            <a:spLocks noChangeArrowheads="1"/>
          </p:cNvSpPr>
          <p:nvPr/>
        </p:nvSpPr>
        <p:spPr bwMode="auto">
          <a:xfrm>
            <a:off x="2133601" y="1752601"/>
            <a:ext cx="1980029" cy="997196"/>
          </a:xfrm>
          <a:prstGeom prst="rect">
            <a:avLst/>
          </a:prstGeom>
          <a:noFill/>
          <a:ln w="9525">
            <a:noFill/>
            <a:miter lim="800000"/>
          </a:ln>
        </p:spPr>
        <p:txBody>
          <a:bodyPr wrap="none">
            <a:spAutoFit/>
          </a:bodyPr>
          <a:lstStyle/>
          <a:p>
            <a:pPr>
              <a:lnSpc>
                <a:spcPct val="80000"/>
              </a:lnSpc>
              <a:spcBef>
                <a:spcPct val="50000"/>
              </a:spcBef>
            </a:pPr>
            <a:r>
              <a:rPr kumimoji="1" lang="zh-CN" altLang="en-US" sz="2800" b="1" dirty="0">
                <a:latin typeface="+mn-ea"/>
              </a:rPr>
              <a:t>（中、短链</a:t>
            </a:r>
            <a:endParaRPr kumimoji="1" lang="zh-CN" altLang="en-US" sz="2800" b="1" dirty="0">
              <a:latin typeface="+mn-ea"/>
            </a:endParaRPr>
          </a:p>
          <a:p>
            <a:pPr>
              <a:lnSpc>
                <a:spcPct val="80000"/>
              </a:lnSpc>
              <a:spcBef>
                <a:spcPct val="50000"/>
              </a:spcBef>
            </a:pPr>
            <a:r>
              <a:rPr kumimoji="1" lang="zh-CN" altLang="en-US" sz="2800" b="1" dirty="0">
                <a:latin typeface="+mn-ea"/>
              </a:rPr>
              <a:t>  脂肪酸） </a:t>
            </a:r>
            <a:endParaRPr kumimoji="1" lang="zh-CN" altLang="en-US" sz="2800" b="1" dirty="0">
              <a:latin typeface="+mn-ea"/>
            </a:endParaRPr>
          </a:p>
        </p:txBody>
      </p:sp>
      <p:sp>
        <p:nvSpPr>
          <p:cNvPr id="43021" name="Line 13"/>
          <p:cNvSpPr>
            <a:spLocks noChangeShapeType="1"/>
          </p:cNvSpPr>
          <p:nvPr/>
        </p:nvSpPr>
        <p:spPr bwMode="auto">
          <a:xfrm>
            <a:off x="843128" y="4449170"/>
            <a:ext cx="0" cy="457200"/>
          </a:xfrm>
          <a:prstGeom prst="line">
            <a:avLst/>
          </a:prstGeom>
          <a:noFill/>
          <a:ln w="9525">
            <a:solidFill>
              <a:srgbClr val="FF0000"/>
            </a:solidFill>
            <a:round/>
            <a:tailEnd type="triangle" w="med" len="med"/>
          </a:ln>
        </p:spPr>
        <p:txBody>
          <a:bodyPr/>
          <a:lstStyle/>
          <a:p>
            <a:endParaRPr lang="zh-CN" altLang="en-US" sz="2800">
              <a:latin typeface="+mn-ea"/>
            </a:endParaRPr>
          </a:p>
        </p:txBody>
      </p:sp>
      <p:sp>
        <p:nvSpPr>
          <p:cNvPr id="43022" name="Text Box 14"/>
          <p:cNvSpPr txBox="1">
            <a:spLocks noChangeArrowheads="1"/>
          </p:cNvSpPr>
          <p:nvPr/>
        </p:nvSpPr>
        <p:spPr bwMode="auto">
          <a:xfrm>
            <a:off x="2540000" y="5029201"/>
            <a:ext cx="2540000" cy="523220"/>
          </a:xfrm>
          <a:prstGeom prst="rect">
            <a:avLst/>
          </a:prstGeom>
          <a:noFill/>
          <a:ln w="9525">
            <a:solidFill>
              <a:schemeClr val="accent1"/>
            </a:solidFill>
            <a:miter lim="800000"/>
          </a:ln>
        </p:spPr>
        <p:txBody>
          <a:bodyPr>
            <a:spAutoFit/>
          </a:bodyPr>
          <a:lstStyle/>
          <a:p>
            <a:pPr algn="ctr">
              <a:spcBef>
                <a:spcPct val="50000"/>
              </a:spcBef>
            </a:pPr>
            <a:r>
              <a:rPr kumimoji="1" lang="zh-CN" altLang="en-US" sz="2800" b="1">
                <a:latin typeface="+mn-ea"/>
              </a:rPr>
              <a:t>血     管</a:t>
            </a:r>
            <a:endParaRPr kumimoji="1" lang="zh-CN" altLang="en-US" sz="2800" b="1">
              <a:latin typeface="+mn-ea"/>
            </a:endParaRPr>
          </a:p>
        </p:txBody>
      </p:sp>
      <p:sp>
        <p:nvSpPr>
          <p:cNvPr id="43023" name="Rectangle 15"/>
          <p:cNvSpPr>
            <a:spLocks noChangeArrowheads="1"/>
          </p:cNvSpPr>
          <p:nvPr/>
        </p:nvSpPr>
        <p:spPr bwMode="auto">
          <a:xfrm>
            <a:off x="248693" y="4849577"/>
            <a:ext cx="1261884" cy="523220"/>
          </a:xfrm>
          <a:prstGeom prst="rect">
            <a:avLst/>
          </a:prstGeom>
          <a:noFill/>
          <a:ln w="9525">
            <a:solidFill>
              <a:schemeClr val="accent1"/>
            </a:solidFill>
            <a:miter lim="800000"/>
          </a:ln>
        </p:spPr>
        <p:txBody>
          <a:bodyPr wrap="none">
            <a:spAutoFit/>
          </a:bodyPr>
          <a:lstStyle/>
          <a:p>
            <a:r>
              <a:rPr kumimoji="1" lang="zh-CN" altLang="en-US" sz="2800" b="1">
                <a:latin typeface="+mn-ea"/>
              </a:rPr>
              <a:t>淋巴管</a:t>
            </a:r>
            <a:endParaRPr kumimoji="1" lang="zh-CN" altLang="en-US" sz="2800" b="1">
              <a:latin typeface="+mn-ea"/>
            </a:endParaRPr>
          </a:p>
        </p:txBody>
      </p:sp>
      <p:sp>
        <p:nvSpPr>
          <p:cNvPr id="16" name="矩形 15"/>
          <p:cNvSpPr/>
          <p:nvPr/>
        </p:nvSpPr>
        <p:spPr>
          <a:xfrm>
            <a:off x="1149603" y="296822"/>
            <a:ext cx="3313728" cy="535531"/>
          </a:xfrm>
          <a:prstGeom prst="rect">
            <a:avLst/>
          </a:prstGeom>
        </p:spPr>
        <p:txBody>
          <a:bodyPr wrap="none">
            <a:spAutoFit/>
          </a:bodyPr>
          <a:lstStyle/>
          <a:p>
            <a:pPr>
              <a:lnSpc>
                <a:spcPct val="80000"/>
              </a:lnSpc>
              <a:spcBef>
                <a:spcPct val="50000"/>
              </a:spcBef>
            </a:pPr>
            <a:r>
              <a:rPr kumimoji="1" lang="en-US" altLang="zh-CN" sz="3600" b="1" dirty="0" smtClean="0">
                <a:latin typeface="+mn-ea"/>
              </a:rPr>
              <a:t>(</a:t>
            </a:r>
            <a:r>
              <a:rPr kumimoji="1" lang="zh-CN" altLang="en-US" sz="3600" b="1" dirty="0" smtClean="0">
                <a:latin typeface="+mn-ea"/>
              </a:rPr>
              <a:t>四</a:t>
            </a:r>
            <a:r>
              <a:rPr kumimoji="1" lang="en-US" altLang="zh-CN" sz="3600" b="1" dirty="0" smtClean="0">
                <a:latin typeface="+mn-ea"/>
              </a:rPr>
              <a:t>)</a:t>
            </a:r>
            <a:r>
              <a:rPr kumimoji="1" lang="zh-CN" altLang="en-US" sz="3600" b="1" dirty="0" smtClean="0">
                <a:latin typeface="+mn-ea"/>
              </a:rPr>
              <a:t>脂肪的吸收</a:t>
            </a:r>
            <a:endParaRPr kumimoji="1" lang="zh-CN" altLang="en-US" sz="3600" b="1" dirty="0">
              <a:latin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22230" y="1433016"/>
            <a:ext cx="9567932" cy="4228850"/>
          </a:xfrm>
          <a:prstGeom prst="rect">
            <a:avLst/>
          </a:prstGeom>
          <a:noFill/>
          <a:ln w="9525">
            <a:noFill/>
            <a:miter lim="800000"/>
          </a:ln>
        </p:spPr>
        <p:txBody>
          <a:bodyPr wrap="square">
            <a:spAutoFit/>
          </a:bodyPr>
          <a:lstStyle/>
          <a:p>
            <a:pPr algn="just">
              <a:lnSpc>
                <a:spcPct val="120000"/>
              </a:lnSpc>
            </a:pPr>
            <a:r>
              <a:rPr kumimoji="1" lang="zh-CN" altLang="en-US" sz="3200" b="1" dirty="0" smtClean="0">
                <a:latin typeface="+mn-ea"/>
              </a:rPr>
              <a:t>水</a:t>
            </a:r>
            <a:r>
              <a:rPr kumimoji="1" lang="zh-CN" altLang="en-US" sz="3200" b="1" dirty="0">
                <a:latin typeface="+mn-ea"/>
              </a:rPr>
              <a:t>溶性维生素主要以易化扩散方式在小肠上段被吸收。而维生素</a:t>
            </a:r>
            <a:r>
              <a:rPr kumimoji="1" lang="en-US" altLang="zh-CN" sz="3200" b="1" dirty="0">
                <a:latin typeface="+mn-ea"/>
              </a:rPr>
              <a:t>B</a:t>
            </a:r>
            <a:r>
              <a:rPr kumimoji="1" lang="en-US" altLang="zh-CN" sz="3200" b="1" baseline="-25000" dirty="0">
                <a:latin typeface="+mn-ea"/>
              </a:rPr>
              <a:t>12</a:t>
            </a:r>
            <a:r>
              <a:rPr kumimoji="1" lang="zh-CN" altLang="en-US" sz="3200" b="1" dirty="0">
                <a:latin typeface="+mn-ea"/>
              </a:rPr>
              <a:t>必须与内因子结合成复合物，才能在回肠吸收。</a:t>
            </a:r>
            <a:endParaRPr kumimoji="1" lang="zh-CN" altLang="en-US" sz="3200" b="1" dirty="0">
              <a:latin typeface="+mn-ea"/>
            </a:endParaRPr>
          </a:p>
          <a:p>
            <a:pPr>
              <a:lnSpc>
                <a:spcPct val="120000"/>
              </a:lnSpc>
            </a:pPr>
            <a:r>
              <a:rPr kumimoji="1" lang="zh-CN" altLang="en-US" sz="3200" b="1" dirty="0" smtClean="0">
                <a:latin typeface="+mn-ea"/>
              </a:rPr>
              <a:t>脂</a:t>
            </a:r>
            <a:r>
              <a:rPr kumimoji="1" lang="zh-CN" altLang="en-US" sz="3200" b="1" dirty="0">
                <a:latin typeface="+mn-ea"/>
              </a:rPr>
              <a:t>溶性维生素</a:t>
            </a:r>
            <a:r>
              <a:rPr kumimoji="1" lang="en-US" altLang="zh-CN" sz="3200" b="1" dirty="0">
                <a:latin typeface="+mn-ea"/>
              </a:rPr>
              <a:t>A</a:t>
            </a:r>
            <a:r>
              <a:rPr kumimoji="1" lang="zh-CN" altLang="en-US" sz="3200" b="1" dirty="0">
                <a:latin typeface="+mn-ea"/>
              </a:rPr>
              <a:t>、</a:t>
            </a:r>
            <a:r>
              <a:rPr kumimoji="1" lang="en-US" altLang="zh-CN" sz="3200" b="1" dirty="0">
                <a:latin typeface="+mn-ea"/>
              </a:rPr>
              <a:t>D</a:t>
            </a:r>
            <a:r>
              <a:rPr kumimoji="1" lang="zh-CN" altLang="en-US" sz="3200" b="1" dirty="0">
                <a:latin typeface="+mn-ea"/>
              </a:rPr>
              <a:t>、</a:t>
            </a:r>
            <a:r>
              <a:rPr kumimoji="1" lang="en-US" altLang="zh-CN" sz="3200" b="1" dirty="0">
                <a:latin typeface="+mn-ea"/>
              </a:rPr>
              <a:t>E</a:t>
            </a:r>
            <a:r>
              <a:rPr kumimoji="1" lang="zh-CN" altLang="en-US" sz="3200" b="1" dirty="0">
                <a:latin typeface="+mn-ea"/>
              </a:rPr>
              <a:t>、</a:t>
            </a:r>
            <a:r>
              <a:rPr kumimoji="1" lang="en-US" altLang="zh-CN" sz="3200" b="1" dirty="0">
                <a:latin typeface="+mn-ea"/>
              </a:rPr>
              <a:t>K</a:t>
            </a:r>
            <a:r>
              <a:rPr kumimoji="1" lang="zh-CN" altLang="en-US" sz="3200" b="1" dirty="0">
                <a:latin typeface="+mn-ea"/>
              </a:rPr>
              <a:t>的吸收机制与脂肪相似。它们溶于脂肪，先与胆盐结合成水溶性复合物，通过小肠粘膜表面的静水层，然后与胆盐分离，溶于细胞膜进入淋巴或血液。 </a:t>
            </a:r>
            <a:endParaRPr lang="zh-CN" altLang="en-US" sz="6000" b="1" dirty="0">
              <a:latin typeface="+mn-ea"/>
            </a:endParaRPr>
          </a:p>
        </p:txBody>
      </p:sp>
      <p:sp>
        <p:nvSpPr>
          <p:cNvPr id="3" name="矩形 2"/>
          <p:cNvSpPr/>
          <p:nvPr/>
        </p:nvSpPr>
        <p:spPr>
          <a:xfrm>
            <a:off x="1023582" y="439585"/>
            <a:ext cx="4585648" cy="535531"/>
          </a:xfrm>
          <a:prstGeom prst="rect">
            <a:avLst/>
          </a:prstGeom>
        </p:spPr>
        <p:txBody>
          <a:bodyPr wrap="square">
            <a:spAutoFit/>
          </a:bodyPr>
          <a:lstStyle/>
          <a:p>
            <a:pPr lvl="0">
              <a:lnSpc>
                <a:spcPct val="80000"/>
              </a:lnSpc>
            </a:pPr>
            <a:r>
              <a:rPr kumimoji="1" lang="en-US" altLang="zh-CN" sz="3600" b="1" dirty="0" smtClean="0">
                <a:solidFill>
                  <a:srgbClr val="000000"/>
                </a:solidFill>
                <a:latin typeface="+mn-ea"/>
              </a:rPr>
              <a:t>(</a:t>
            </a:r>
            <a:r>
              <a:rPr kumimoji="1" lang="zh-CN" altLang="en-US" sz="3600" b="1" dirty="0" smtClean="0">
                <a:solidFill>
                  <a:srgbClr val="000000"/>
                </a:solidFill>
                <a:latin typeface="+mn-ea"/>
              </a:rPr>
              <a:t>五</a:t>
            </a:r>
            <a:r>
              <a:rPr kumimoji="1" lang="en-US" altLang="zh-CN" sz="3600" b="1" dirty="0" smtClean="0">
                <a:solidFill>
                  <a:srgbClr val="000000"/>
                </a:solidFill>
                <a:latin typeface="+mn-ea"/>
              </a:rPr>
              <a:t>)</a:t>
            </a:r>
            <a:r>
              <a:rPr kumimoji="1" lang="zh-CN" altLang="en-US" sz="3600" b="1" dirty="0" smtClean="0">
                <a:solidFill>
                  <a:srgbClr val="000000"/>
                </a:solidFill>
                <a:latin typeface="+mn-ea"/>
              </a:rPr>
              <a:t>维生素的吸收</a:t>
            </a:r>
            <a:endParaRPr kumimoji="1" lang="zh-CN" altLang="en-US" sz="3600" b="1" dirty="0">
              <a:solidFill>
                <a:srgbClr val="000000"/>
              </a:solidFill>
              <a:latin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endParaRPr lang="zh-CN" altLang="en-US"/>
          </a:p>
        </p:txBody>
      </p:sp>
      <p:sp>
        <p:nvSpPr>
          <p:cNvPr id="5" name="内容占位符 4"/>
          <p:cNvSpPr>
            <a:spLocks noGrp="1"/>
          </p:cNvSpPr>
          <p:nvPr>
            <p:ph idx="1"/>
          </p:nvPr>
        </p:nvSpPr>
        <p:spPr/>
        <p:txBody>
          <a:bodyPr>
            <a:normAutofit fontScale="80000"/>
          </a:bodyPr>
          <a:p>
            <a:r>
              <a:rPr lang="zh-CN" altLang="en-US"/>
              <a:t>关于消化器管神经支配的叙述，正确的是:</a:t>
            </a:r>
            <a:endParaRPr lang="zh-CN" altLang="en-US"/>
          </a:p>
          <a:p>
            <a:r>
              <a:rPr lang="zh-CN" altLang="en-US"/>
              <a:t>A．交感神经节后纤维释放乙酰胆碱</a:t>
            </a:r>
            <a:endParaRPr lang="zh-CN" altLang="en-US"/>
          </a:p>
          <a:p>
            <a:r>
              <a:rPr lang="zh-CN" altLang="en-US"/>
              <a:t>B．所有副交感神经节后纤维均以乙酰胆碱为递质</a:t>
            </a:r>
            <a:endParaRPr lang="zh-CN" altLang="en-US"/>
          </a:p>
          <a:p>
            <a:r>
              <a:rPr lang="zh-CN" altLang="en-US"/>
              <a:t>C．去除外来神经后，仍能完成局部反射</a:t>
            </a:r>
            <a:endParaRPr lang="zh-CN" altLang="en-US"/>
          </a:p>
          <a:p>
            <a:r>
              <a:rPr lang="zh-CN" altLang="en-US"/>
              <a:t>D．外来神经对内在神经无调制作用</a:t>
            </a:r>
            <a:endParaRPr lang="zh-CN" altLang="en-US"/>
          </a:p>
          <a:p>
            <a:r>
              <a:rPr lang="zh-CN" altLang="en-US"/>
              <a:t>E．内在神经丛存在于粘膜下和平滑肌间</a:t>
            </a:r>
            <a:endParaRPr lang="zh-CN" altLang="en-US"/>
          </a:p>
        </p:txBody>
      </p:sp>
      <p:sp>
        <p:nvSpPr>
          <p:cNvPr id="2" name="页脚占位符 1"/>
          <p:cNvSpPr>
            <a:spLocks noGrp="1"/>
          </p:cNvSpPr>
          <p:nvPr>
            <p:ph type="ftr" sz="quarter" idx="11"/>
          </p:nvPr>
        </p:nvSpPr>
        <p:spPr/>
        <p:txBody>
          <a:bodyPr/>
          <a:p>
            <a:pPr>
              <a:defRPr/>
            </a:pPr>
            <a:endParaRPr lang="zh-CN" altLang="en-US"/>
          </a:p>
        </p:txBody>
      </p:sp>
      <p:sp>
        <p:nvSpPr>
          <p:cNvPr id="3" name="灯片编号占位符 2"/>
          <p:cNvSpPr>
            <a:spLocks noGrp="1"/>
          </p:cNvSpPr>
          <p:nvPr>
            <p:ph type="sldNum" sz="quarter" idx="12"/>
          </p:nvPr>
        </p:nvSpPr>
        <p:spPr/>
        <p:txBody>
          <a:bodyPr/>
          <a:p>
            <a:pPr>
              <a:defRPr/>
            </a:pPr>
            <a:fld id="{14AB4511-C71C-496F-93AA-B4C8EE92081C}" type="slidenum">
              <a:rPr lang="zh-CN" altLang="en-US" smtClean="0"/>
            </a:fld>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60000"/>
          </a:bodyPr>
          <a:p>
            <a:r>
              <a:rPr lang="zh-CN" altLang="en-US"/>
              <a:t>人唾液中除含有唾液淀粉酶外，还含有:</a:t>
            </a:r>
            <a:endParaRPr lang="zh-CN" altLang="en-US"/>
          </a:p>
          <a:p>
            <a:r>
              <a:rPr lang="zh-CN" altLang="en-US"/>
              <a:t>A．凝乳酶</a:t>
            </a:r>
            <a:endParaRPr lang="zh-CN" altLang="en-US"/>
          </a:p>
          <a:p>
            <a:r>
              <a:rPr lang="zh-CN" altLang="en-US"/>
              <a:t>B．麦芽糖酶</a:t>
            </a:r>
            <a:endParaRPr lang="zh-CN" altLang="en-US"/>
          </a:p>
          <a:p>
            <a:r>
              <a:rPr lang="zh-CN" altLang="en-US"/>
              <a:t>C．溶菌酶</a:t>
            </a:r>
            <a:endParaRPr lang="zh-CN" altLang="en-US"/>
          </a:p>
          <a:p>
            <a:r>
              <a:rPr lang="zh-CN" altLang="en-US"/>
              <a:t>D．麦芽糖酶</a:t>
            </a:r>
            <a:endParaRPr lang="zh-CN" altLang="en-US"/>
          </a:p>
          <a:p>
            <a:r>
              <a:rPr lang="zh-CN" altLang="en-US"/>
              <a:t>C．蛋白水解酶</a:t>
            </a:r>
            <a:endParaRPr lang="zh-CN" altLang="en-US"/>
          </a:p>
          <a:p>
            <a:r>
              <a:rPr lang="zh-CN" altLang="en-US"/>
              <a:t>E．肽酶</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下列哪一项不是唾液的生理作用</a:t>
            </a:r>
            <a:endParaRPr lang="zh-CN" altLang="en-US"/>
          </a:p>
          <a:p>
            <a:r>
              <a:rPr lang="zh-CN" altLang="en-US"/>
              <a:t>A. 部分消化淀粉</a:t>
            </a:r>
            <a:endParaRPr lang="zh-CN" altLang="en-US"/>
          </a:p>
          <a:p>
            <a:r>
              <a:rPr lang="zh-CN" altLang="en-US"/>
              <a:t>B，部分消化蛋白质</a:t>
            </a:r>
            <a:endParaRPr lang="zh-CN" altLang="en-US"/>
          </a:p>
          <a:p>
            <a:r>
              <a:rPr lang="zh-CN" altLang="en-US"/>
              <a:t>C．湿润与溶解食物</a:t>
            </a:r>
            <a:endParaRPr lang="zh-CN" altLang="en-US"/>
          </a:p>
          <a:p>
            <a:r>
              <a:rPr lang="zh-CN" altLang="en-US"/>
              <a:t>D．清洁和保护口腔</a:t>
            </a:r>
            <a:endParaRPr lang="zh-CN" altLang="en-US"/>
          </a:p>
          <a:p>
            <a:r>
              <a:rPr lang="zh-CN" altLang="en-US"/>
              <a:t>E．杀灭食物中细菌</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80000"/>
          </a:bodyPr>
          <a:p>
            <a:r>
              <a:rPr lang="zh-CN" altLang="en-US"/>
              <a:t>66．关于紧张性收缩的叙述，下面哪一项是错误的 </a:t>
            </a:r>
            <a:endParaRPr lang="zh-CN" altLang="en-US"/>
          </a:p>
          <a:p>
            <a:r>
              <a:rPr lang="zh-CN" altLang="en-US"/>
              <a:t>A．是胃肠共有的运动形式</a:t>
            </a:r>
            <a:endParaRPr lang="zh-CN" altLang="en-US"/>
          </a:p>
          <a:p>
            <a:r>
              <a:rPr lang="zh-CN" altLang="en-US"/>
              <a:t>B．有助于消化管保持正常的形态和位置</a:t>
            </a:r>
            <a:endParaRPr lang="zh-CN" altLang="en-US"/>
          </a:p>
          <a:p>
            <a:r>
              <a:rPr lang="zh-CN" altLang="en-US"/>
              <a:t>C．有助于消化液渗入食物中</a:t>
            </a:r>
            <a:endParaRPr lang="zh-CN" altLang="en-US"/>
          </a:p>
          <a:p>
            <a:r>
              <a:rPr lang="zh-CN" altLang="en-US"/>
              <a:t>D．当紧张性收缩减弱时，食物吸收加快</a:t>
            </a:r>
            <a:endParaRPr lang="zh-CN" altLang="en-US"/>
          </a:p>
          <a:p>
            <a:r>
              <a:rPr lang="zh-CN" altLang="en-US"/>
              <a:t>E．是消化管其它运动形式有效进行的基础 </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下列哪一个激素不属于胃肠激素</a:t>
            </a:r>
            <a:endParaRPr lang="zh-CN" altLang="en-US"/>
          </a:p>
          <a:p>
            <a:r>
              <a:rPr lang="zh-CN" altLang="en-US"/>
              <a:t>A．促胃液素</a:t>
            </a:r>
            <a:endParaRPr lang="zh-CN" altLang="en-US"/>
          </a:p>
          <a:p>
            <a:r>
              <a:rPr lang="zh-CN" altLang="en-US"/>
              <a:t>B．缩胆囊素</a:t>
            </a:r>
            <a:endParaRPr lang="zh-CN" altLang="en-US"/>
          </a:p>
          <a:p>
            <a:r>
              <a:rPr lang="zh-CN" altLang="en-US"/>
              <a:t>C．肾上腺素</a:t>
            </a:r>
            <a:endParaRPr lang="zh-CN" altLang="en-US"/>
          </a:p>
          <a:p>
            <a:r>
              <a:rPr lang="zh-CN" altLang="en-US"/>
              <a:t>D．促胰液素</a:t>
            </a:r>
            <a:endParaRPr lang="zh-CN" altLang="en-US"/>
          </a:p>
          <a:p>
            <a:r>
              <a:rPr lang="zh-CN" altLang="en-US"/>
              <a:t>E．生长抑素</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关于消化道运动作用的描述，哪项是错误的</a:t>
            </a:r>
            <a:endParaRPr lang="zh-CN" altLang="en-US"/>
          </a:p>
          <a:p>
            <a:r>
              <a:rPr lang="zh-CN" altLang="en-US"/>
              <a:t>A．磨碎食物</a:t>
            </a:r>
            <a:endParaRPr lang="zh-CN" altLang="en-US"/>
          </a:p>
          <a:p>
            <a:r>
              <a:rPr lang="zh-CN" altLang="en-US"/>
              <a:t>B．使食物与消化液充分混合</a:t>
            </a:r>
            <a:endParaRPr lang="zh-CN" altLang="en-US"/>
          </a:p>
          <a:p>
            <a:r>
              <a:rPr lang="zh-CN" altLang="en-US"/>
              <a:t>C．使食物大分子水解成小分：</a:t>
            </a:r>
            <a:endParaRPr lang="zh-CN" altLang="en-US"/>
          </a:p>
          <a:p>
            <a:r>
              <a:rPr lang="zh-CN" altLang="en-US"/>
              <a:t>D．向消化道远端推送食物</a:t>
            </a:r>
            <a:endParaRPr lang="zh-CN" altLang="en-US"/>
          </a:p>
          <a:p>
            <a:r>
              <a:rPr lang="zh-CN" altLang="en-US"/>
              <a:t>E．使消化管内保持一定压力</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关于胃酸的生理作用，下列哪项是错误的： </a:t>
            </a:r>
            <a:endParaRPr lang="zh-CN" altLang="en-US"/>
          </a:p>
          <a:p>
            <a:r>
              <a:rPr lang="zh-CN" altLang="en-US"/>
              <a:t>A．能激活胃蛋白酶原，供给胃蛋白酶所需的酸性环境 </a:t>
            </a:r>
            <a:endParaRPr lang="zh-CN" altLang="en-US"/>
          </a:p>
          <a:p>
            <a:r>
              <a:rPr lang="zh-CN" altLang="en-US"/>
              <a:t>B．可使食物中的蛋白质性变易于分解 </a:t>
            </a:r>
            <a:endParaRPr lang="zh-CN" altLang="en-US"/>
          </a:p>
          <a:p>
            <a:r>
              <a:rPr lang="zh-CN" altLang="en-US"/>
              <a:t>C．可杀死随食物进入胃内的细菌 </a:t>
            </a:r>
            <a:endParaRPr lang="zh-CN" altLang="en-US"/>
          </a:p>
          <a:p>
            <a:r>
              <a:rPr lang="zh-CN" altLang="en-US"/>
              <a:t>D．可促进维生素B12的吸收 </a:t>
            </a:r>
            <a:endParaRPr lang="zh-CN" altLang="en-US"/>
          </a:p>
          <a:p>
            <a:r>
              <a:rPr lang="zh-CN" altLang="en-US"/>
              <a:t>E．盐酸进入小肠后，可促进胆汁、胰液、小肠液的分泌 </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968990" y="452059"/>
            <a:ext cx="10627057" cy="1143000"/>
          </a:xfrm>
          <a:prstGeom prst="rect">
            <a:avLst/>
          </a:prstGeom>
        </p:spPr>
        <p:txBody>
          <a:bodyPr>
            <a:normAutofit fontScale="97500"/>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1"/>
                </a:solidFill>
                <a:effectLst/>
                <a:uLnTx/>
                <a:uFillTx/>
                <a:latin typeface="+mj-lt"/>
                <a:ea typeface="+mj-ea"/>
                <a:cs typeface="+mj-cs"/>
              </a:rPr>
              <a:t>二、消化器官的神经支配及其作用</a:t>
            </a:r>
            <a:endParaRPr kumimoji="0" lang="zh-CN" altLang="en-US" sz="36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内容占位符 2"/>
          <p:cNvSpPr txBox="1"/>
          <p:nvPr/>
        </p:nvSpPr>
        <p:spPr>
          <a:xfrm>
            <a:off x="609600" y="1600201"/>
            <a:ext cx="109728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mn-ea"/>
                <a:cs typeface="+mn-cs"/>
              </a:rPr>
              <a:t>（一）内在神经系统（壁内神经丛）</a:t>
            </a:r>
            <a:endParaRPr kumimoji="0" lang="en-US" altLang="zh-CN" sz="3200" b="1"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3200" b="1" i="0" u="none" strike="noStrike" kern="1200" cap="none" spc="0" normalizeH="0" baseline="0" noProof="0" dirty="0" smtClean="0">
                <a:ln>
                  <a:noFill/>
                </a:ln>
                <a:solidFill>
                  <a:schemeClr val="tx1"/>
                </a:solidFill>
                <a:effectLst/>
                <a:uLnTx/>
                <a:uFillTx/>
                <a:latin typeface="+mn-ea"/>
                <a:cs typeface="+mn-cs"/>
              </a:rPr>
              <a:t>黏膜下神经丛：</a:t>
            </a:r>
            <a:r>
              <a:rPr kumimoji="0" lang="en-US" altLang="zh-CN" sz="3200" b="1" i="0" u="none" strike="noStrike" kern="1200" cap="none" spc="0" normalizeH="0" baseline="0" noProof="0" dirty="0" smtClean="0">
                <a:ln>
                  <a:noFill/>
                </a:ln>
                <a:solidFill>
                  <a:schemeClr val="tx1"/>
                </a:solidFill>
                <a:effectLst/>
                <a:uLnTx/>
                <a:uFillTx/>
                <a:latin typeface="+mn-ea"/>
                <a:cs typeface="+mn-cs"/>
              </a:rPr>
              <a:t>Ach：</a:t>
            </a:r>
            <a:r>
              <a:rPr kumimoji="0" lang="zh-CN" altLang="en-US" sz="3200" b="1" i="0" u="none" strike="noStrike" kern="1200" cap="none" spc="0" normalizeH="0" baseline="0" noProof="0" dirty="0" smtClean="0">
                <a:ln>
                  <a:noFill/>
                </a:ln>
                <a:solidFill>
                  <a:schemeClr val="tx1"/>
                </a:solidFill>
                <a:effectLst/>
                <a:uLnTx/>
                <a:uFillTx/>
                <a:latin typeface="+mn-ea"/>
                <a:cs typeface="+mn-cs"/>
              </a:rPr>
              <a:t>负责胃肠道的内分泌功能</a:t>
            </a:r>
            <a:endParaRPr kumimoji="0" lang="en-US" altLang="zh-CN" sz="3200" b="1"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mn-ea"/>
                <a:cs typeface="+mn-cs"/>
              </a:rPr>
              <a:t>                          血管活性肽：局部血流调节</a:t>
            </a:r>
            <a:endParaRPr kumimoji="0" lang="en-US" altLang="zh-CN" sz="3200" b="1"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3200" b="1"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3200" b="1" i="0" u="none" strike="noStrike" kern="1200" cap="none" spc="0" normalizeH="0" baseline="0" noProof="0" dirty="0" smtClean="0">
                <a:ln>
                  <a:noFill/>
                </a:ln>
                <a:solidFill>
                  <a:schemeClr val="tx1"/>
                </a:solidFill>
                <a:effectLst/>
                <a:uLnTx/>
                <a:uFillTx/>
                <a:latin typeface="+mn-ea"/>
                <a:cs typeface="+mn-cs"/>
              </a:rPr>
              <a:t>肌间神经丛：控制消化道的运动</a:t>
            </a:r>
            <a:endParaRPr kumimoji="0" lang="zh-CN" altLang="en-US" sz="3200" b="1" i="0" u="none" strike="noStrike" kern="1200" cap="none" spc="0" normalizeH="0" baseline="0" noProof="0" dirty="0" smtClean="0">
              <a:ln>
                <a:noFill/>
              </a:ln>
              <a:solidFill>
                <a:schemeClr val="tx1"/>
              </a:solidFill>
              <a:effectLst/>
              <a:uLnTx/>
              <a:uFillTx/>
              <a:latin typeface="+mn-ea"/>
              <a:cs typeface="+mn-cs"/>
            </a:endParaRPr>
          </a:p>
        </p:txBody>
      </p:sp>
      <p:sp>
        <p:nvSpPr>
          <p:cNvPr id="4" name="TextBox 3"/>
          <p:cNvSpPr txBox="1"/>
          <p:nvPr/>
        </p:nvSpPr>
        <p:spPr>
          <a:xfrm>
            <a:off x="1282889" y="4967785"/>
            <a:ext cx="8175009" cy="1384995"/>
          </a:xfrm>
          <a:prstGeom prst="rect">
            <a:avLst/>
          </a:prstGeom>
          <a:noFill/>
        </p:spPr>
        <p:txBody>
          <a:bodyPr wrap="square" rtlCol="0">
            <a:spAutoFit/>
          </a:bodyPr>
          <a:lstStyle/>
          <a:p>
            <a:r>
              <a:rPr lang="zh-CN" altLang="en-US" sz="2800" b="1" dirty="0" smtClean="0">
                <a:solidFill>
                  <a:srgbClr val="FF0000"/>
                </a:solidFill>
              </a:rPr>
              <a:t>壁内神经丛含有完整的反射结构，可以独立完成局部的反射活动调节，但整体上受外来神经系统（交感和副交感神经）的调节</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关于胃排空的叙述，下列哪一项不正确 </a:t>
            </a:r>
            <a:endParaRPr lang="zh-CN" altLang="en-US"/>
          </a:p>
          <a:p>
            <a:r>
              <a:rPr lang="zh-CN" altLang="en-US"/>
              <a:t>A．胃的蠕动是胃排空的动力</a:t>
            </a:r>
            <a:endParaRPr lang="zh-CN" altLang="en-US"/>
          </a:p>
          <a:p>
            <a:r>
              <a:rPr lang="zh-CN" altLang="en-US"/>
              <a:t>B．混合性食物在进餐后4～6小时完全排空</a:t>
            </a:r>
            <a:endParaRPr lang="zh-CN" altLang="en-US"/>
          </a:p>
          <a:p>
            <a:r>
              <a:rPr lang="zh-CN" altLang="en-US"/>
              <a:t>C．液体食物排空速度快于固体食物</a:t>
            </a:r>
            <a:endParaRPr lang="zh-CN" altLang="en-US"/>
          </a:p>
          <a:p>
            <a:r>
              <a:rPr lang="zh-CN" altLang="en-US"/>
              <a:t>D．糖类食物排空最快，蛋白质最慢</a:t>
            </a:r>
            <a:endParaRPr lang="zh-CN" altLang="en-US"/>
          </a:p>
          <a:p>
            <a:r>
              <a:rPr lang="zh-CN" altLang="en-US"/>
              <a:t>E．迷走神经兴奋促进胃排空</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下列哪一种因素促进胃的排空:</a:t>
            </a:r>
            <a:endParaRPr lang="zh-CN" altLang="en-US"/>
          </a:p>
          <a:p>
            <a:r>
              <a:rPr lang="zh-CN" altLang="en-US"/>
              <a:t>A．胃内的氨基酸和肽浓度升高</a:t>
            </a:r>
            <a:endParaRPr lang="zh-CN" altLang="en-US"/>
          </a:p>
          <a:p>
            <a:r>
              <a:rPr lang="zh-CN" altLang="en-US"/>
              <a:t>B．十二指肠内的酸刺激</a:t>
            </a:r>
            <a:endParaRPr lang="zh-CN" altLang="en-US"/>
          </a:p>
          <a:p>
            <a:r>
              <a:rPr lang="zh-CN" altLang="en-US"/>
              <a:t>C．十二指肠内的脂肪浓度升高</a:t>
            </a:r>
            <a:endParaRPr lang="zh-CN" altLang="en-US"/>
          </a:p>
          <a:p>
            <a:r>
              <a:rPr lang="zh-CN" altLang="en-US"/>
              <a:t>D．十二指肠内渗透压升高</a:t>
            </a:r>
            <a:endParaRPr lang="zh-CN" altLang="en-US"/>
          </a:p>
          <a:p>
            <a:r>
              <a:rPr lang="zh-CN" altLang="en-US"/>
              <a:t>E．扩张十二指肠</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消化力最强的消化液是:</a:t>
            </a:r>
            <a:endParaRPr lang="zh-CN" altLang="en-US"/>
          </a:p>
          <a:p>
            <a:r>
              <a:rPr lang="zh-CN" altLang="en-US"/>
              <a:t>A．唾液</a:t>
            </a:r>
            <a:endParaRPr lang="zh-CN" altLang="en-US"/>
          </a:p>
          <a:p>
            <a:r>
              <a:rPr lang="zh-CN" altLang="en-US"/>
              <a:t>B．胃液</a:t>
            </a:r>
            <a:endParaRPr lang="zh-CN" altLang="en-US"/>
          </a:p>
          <a:p>
            <a:r>
              <a:rPr lang="zh-CN" altLang="en-US"/>
              <a:t>C．胆汁</a:t>
            </a:r>
            <a:endParaRPr lang="zh-CN" altLang="en-US"/>
          </a:p>
          <a:p>
            <a:r>
              <a:rPr lang="zh-CN" altLang="en-US"/>
              <a:t>D．胰液</a:t>
            </a:r>
            <a:endParaRPr lang="zh-CN" altLang="en-US"/>
          </a:p>
          <a:p>
            <a:r>
              <a:rPr lang="zh-CN" altLang="en-US"/>
              <a:t>E．小肠液</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胆汁的生理作用不包括： </a:t>
            </a:r>
            <a:endParaRPr lang="zh-CN" altLang="en-US"/>
          </a:p>
          <a:p>
            <a:r>
              <a:rPr lang="zh-CN" altLang="en-US"/>
              <a:t>A．中和一部分胃酸 </a:t>
            </a:r>
            <a:endParaRPr lang="zh-CN" altLang="en-US"/>
          </a:p>
          <a:p>
            <a:r>
              <a:rPr lang="zh-CN" altLang="en-US"/>
              <a:t>B．乳化脂肪 </a:t>
            </a:r>
            <a:endParaRPr lang="zh-CN" altLang="en-US"/>
          </a:p>
          <a:p>
            <a:r>
              <a:rPr lang="zh-CN" altLang="en-US"/>
              <a:t>C．促进蛋白质的吸收 </a:t>
            </a:r>
            <a:endParaRPr lang="zh-CN" altLang="en-US"/>
          </a:p>
          <a:p>
            <a:r>
              <a:rPr lang="zh-CN" altLang="en-US"/>
              <a:t>D．促进脂肪酸的吸收 </a:t>
            </a:r>
            <a:endParaRPr lang="zh-CN" altLang="en-US"/>
          </a:p>
          <a:p>
            <a:r>
              <a:rPr lang="zh-CN" altLang="en-US"/>
              <a:t>E．促进维生素A．D．E．K的吸收 </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关于脂肪的吸收，下列哪项叙述是错误的? </a:t>
            </a:r>
            <a:endParaRPr lang="zh-CN" altLang="en-US"/>
          </a:p>
          <a:p>
            <a:r>
              <a:rPr lang="zh-CN" altLang="en-US"/>
              <a:t>A．需水解为脂肪酸、甘油—酯和甘油后才能吸收</a:t>
            </a:r>
            <a:endParaRPr lang="zh-CN" altLang="en-US"/>
          </a:p>
          <a:p>
            <a:r>
              <a:rPr lang="zh-CN" altLang="en-US"/>
              <a:t>B．吸收过程需要胆盐协助</a:t>
            </a:r>
            <a:endParaRPr lang="zh-CN" altLang="en-US"/>
          </a:p>
          <a:p>
            <a:r>
              <a:rPr lang="zh-CN" altLang="en-US"/>
              <a:t>C．进入肠上皮细胞的脂肪水解产物绝大部分在细胞内又合成为甘油三酯</a:t>
            </a:r>
            <a:endParaRPr lang="zh-CN" altLang="en-US"/>
          </a:p>
          <a:p>
            <a:r>
              <a:rPr lang="zh-CN" altLang="en-US"/>
              <a:t>D．长链脂肪酸可直接扩散入血液</a:t>
            </a:r>
            <a:endParaRPr lang="zh-CN" altLang="en-US"/>
          </a:p>
          <a:p>
            <a:r>
              <a:rPr lang="zh-CN" altLang="en-US"/>
              <a:t>E.细胞内合成的甘油三酯与载脂蛋白形成乳糜微粒后通过淋巴吸收 </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关于分节运动的叙述哪一项是错误的，</a:t>
            </a:r>
            <a:endParaRPr lang="zh-CN" altLang="en-US"/>
          </a:p>
          <a:p>
            <a:r>
              <a:rPr lang="zh-CN" altLang="en-US"/>
              <a:t>A．是一种以环形肌为主的节律性舒缩活</a:t>
            </a:r>
            <a:endParaRPr lang="zh-CN" altLang="en-US"/>
          </a:p>
          <a:p>
            <a:r>
              <a:rPr lang="zh-CN" altLang="en-US"/>
              <a:t>B．是小肠所特有的</a:t>
            </a:r>
            <a:endParaRPr lang="zh-CN" altLang="en-US"/>
          </a:p>
          <a:p>
            <a:r>
              <a:rPr lang="zh-CN" altLang="en-US"/>
              <a:t>C．空腹时即有明显分节运动</a:t>
            </a:r>
            <a:endParaRPr lang="zh-CN" altLang="en-US"/>
          </a:p>
          <a:p>
            <a:r>
              <a:rPr lang="zh-CN" altLang="en-US"/>
              <a:t>D．分节运动存在频率梯度</a:t>
            </a:r>
            <a:endParaRPr lang="zh-CN" altLang="en-US"/>
          </a:p>
          <a:p>
            <a:r>
              <a:rPr lang="zh-CN" altLang="en-US"/>
              <a:t>E．食糜对肠粘膜的刺激使分节运动增多</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小肠粘膜吸收葡萄糖时,同时转运的离子是:</a:t>
            </a:r>
            <a:endParaRPr lang="zh-CN" altLang="en-US"/>
          </a:p>
          <a:p>
            <a:r>
              <a:rPr lang="zh-CN" altLang="en-US"/>
              <a:t>A．Na+</a:t>
            </a:r>
            <a:endParaRPr lang="zh-CN" altLang="en-US"/>
          </a:p>
          <a:p>
            <a:r>
              <a:rPr lang="zh-CN" altLang="en-US"/>
              <a:t>B．Cl-</a:t>
            </a:r>
            <a:endParaRPr lang="zh-CN" altLang="en-US"/>
          </a:p>
          <a:p>
            <a:r>
              <a:rPr lang="zh-CN" altLang="en-US"/>
              <a:t>C．K+</a:t>
            </a:r>
            <a:endParaRPr lang="zh-CN" altLang="en-US"/>
          </a:p>
          <a:p>
            <a:r>
              <a:rPr lang="zh-CN" altLang="en-US"/>
              <a:t>D．Ca2+</a:t>
            </a:r>
            <a:endParaRPr lang="zh-CN" altLang="en-US"/>
          </a:p>
          <a:p>
            <a:r>
              <a:rPr lang="zh-CN" altLang="en-US"/>
              <a:t>E．Mg2+</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44630" y="2631191"/>
            <a:ext cx="6702740" cy="1308001"/>
          </a:xfrm>
        </p:spPr>
        <p:txBody>
          <a:bodyPr anchor="ctr">
            <a:normAutofit/>
          </a:bodyPr>
          <a:lstStyle/>
          <a:p>
            <a:r>
              <a:rPr lang="en-US" altLang="zh-CN" sz="3600" dirty="0"/>
              <a:t>《</a:t>
            </a:r>
            <a:r>
              <a:rPr lang="zh-CN" altLang="en-US" sz="3600" dirty="0"/>
              <a:t>消化与吸收</a:t>
            </a:r>
            <a:r>
              <a:rPr lang="en-US" altLang="zh-CN" sz="3600" dirty="0"/>
              <a:t>》</a:t>
            </a:r>
            <a:endParaRPr lang="zh-CN" altLang="en-US" sz="3600" dirty="0"/>
          </a:p>
        </p:txBody>
      </p:sp>
      <p:sp>
        <p:nvSpPr>
          <p:cNvPr id="3" name="文本占位符 2"/>
          <p:cNvSpPr>
            <a:spLocks noGrp="1"/>
          </p:cNvSpPr>
          <p:nvPr>
            <p:ph type="body" sz="quarter" idx="17"/>
          </p:nvPr>
        </p:nvSpPr>
        <p:spPr>
          <a:xfrm>
            <a:off x="4032250" y="3689968"/>
            <a:ext cx="4127502" cy="436805"/>
          </a:xfrm>
        </p:spPr>
        <p:txBody>
          <a:bodyPr>
            <a:noAutofit/>
          </a:bodyPr>
          <a:lstStyle/>
          <a:p>
            <a:r>
              <a:rPr lang="zh-CN" altLang="en-US" dirty="0"/>
              <a:t>敬请关注下一章内容</a:t>
            </a:r>
            <a:endParaRPr lang="zh-CN" altLang="en-US" dirty="0"/>
          </a:p>
        </p:txBody>
      </p:sp>
      <p:sp>
        <p:nvSpPr>
          <p:cNvPr id="4" name="文本占位符 3"/>
          <p:cNvSpPr>
            <a:spLocks noGrp="1"/>
          </p:cNvSpPr>
          <p:nvPr>
            <p:ph type="body" sz="quarter" idx="18"/>
          </p:nvPr>
        </p:nvSpPr>
        <p:spPr>
          <a:xfrm>
            <a:off x="4032250" y="4361255"/>
            <a:ext cx="4127502" cy="563676"/>
          </a:xfrm>
        </p:spPr>
        <p:txBody>
          <a:bodyPr anchor="ctr"/>
          <a:lstStyle/>
          <a:p>
            <a:r>
              <a:rPr lang="en-US" altLang="zh-CN" sz="2800" dirty="0"/>
              <a:t>《</a:t>
            </a:r>
            <a:r>
              <a:rPr altLang="zh-CN" sz="2800" b="1" dirty="0"/>
              <a:t>新陈</a:t>
            </a:r>
            <a:r>
              <a:rPr sz="2800" b="1" dirty="0"/>
              <a:t>代谢</a:t>
            </a:r>
            <a:r>
              <a:rPr lang="en-US" altLang="zh-CN" sz="2800" dirty="0"/>
              <a:t>》</a:t>
            </a:r>
            <a:endParaRPr lang="zh-CN" altLang="en-US" sz="2800" dirty="0"/>
          </a:p>
        </p:txBody>
      </p:sp>
      <p:sp>
        <p:nvSpPr>
          <p:cNvPr id="5" name="文本占位符 2"/>
          <p:cNvSpPr txBox="1"/>
          <p:nvPr/>
        </p:nvSpPr>
        <p:spPr>
          <a:xfrm>
            <a:off x="4032250" y="2295548"/>
            <a:ext cx="4127502" cy="436805"/>
          </a:xfrm>
          <a:prstGeom prst="rect">
            <a:avLst/>
          </a:prstGeom>
        </p:spPr>
        <p:txBody>
          <a:bodyPr vert="horz" lIns="91440" tIns="45720" rIns="91440" bIns="45720" rtlCol="0">
            <a:noAutofit/>
          </a:bodyPr>
          <a:lstStyle>
            <a:lvl1pPr marL="0" indent="0" algn="ctr" defTabSz="913765" rtl="0" eaLnBrk="1" latinLnBrk="0" hangingPunct="1">
              <a:lnSpc>
                <a:spcPct val="150000"/>
              </a:lnSpc>
              <a:spcBef>
                <a:spcPts val="1000"/>
              </a:spcBef>
              <a:buFont typeface="Arial" panose="020B0604020202020204" pitchFamily="34" charset="0"/>
              <a:buNone/>
              <a:defRPr lang="zh-CN" altLang="en-US" sz="2000" kern="1200" smtClean="0">
                <a:solidFill>
                  <a:schemeClr val="tx1"/>
                </a:solidFill>
                <a:latin typeface="+mn-lt"/>
                <a:ea typeface="+mn-ea"/>
                <a:cs typeface="+mn-cs"/>
              </a:defRPr>
            </a:lvl1pPr>
            <a:lvl2pPr marL="685800" indent="-228600" algn="l" defTabSz="913765" rtl="0" eaLnBrk="1" latinLnBrk="0" hangingPunct="1">
              <a:lnSpc>
                <a:spcPct val="15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2pPr>
            <a:lvl3pPr marL="1143000" indent="-228600" algn="l" defTabSz="913765" rtl="0" eaLnBrk="1" latinLnBrk="0" hangingPunct="1">
              <a:lnSpc>
                <a:spcPct val="15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3pPr>
            <a:lvl4pPr marL="1600200" indent="-228600" algn="l" defTabSz="913765" rtl="0" eaLnBrk="1" latinLnBrk="0" hangingPunct="1">
              <a:lnSpc>
                <a:spcPct val="150000"/>
              </a:lnSpc>
              <a:spcBef>
                <a:spcPts val="500"/>
              </a:spcBef>
              <a:buFont typeface="Arial" panose="020B0604020202020204" pitchFamily="34" charset="0"/>
              <a:buChar char="•"/>
              <a:defRPr lang="zh-CN" altLang="en-US" sz="1600" kern="1200" smtClean="0">
                <a:solidFill>
                  <a:schemeClr val="tx1"/>
                </a:solidFill>
                <a:latin typeface="+mn-lt"/>
                <a:ea typeface="+mn-ea"/>
                <a:cs typeface="+mn-cs"/>
              </a:defRPr>
            </a:lvl4pPr>
            <a:lvl5pPr marL="2057400" indent="-228600" algn="l" defTabSz="913765" rtl="0" eaLnBrk="1" latinLnBrk="0" hangingPunct="1">
              <a:lnSpc>
                <a:spcPct val="150000"/>
              </a:lnSpc>
              <a:spcBef>
                <a:spcPts val="500"/>
              </a:spcBef>
              <a:buFont typeface="Arial" panose="020B0604020202020204" pitchFamily="34" charset="0"/>
              <a:buChar char="•"/>
              <a:defRPr lang="zh-CN" altLang="en-US" sz="16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a:t>
            </a:r>
            <a:r>
              <a:rPr altLang="zh-CN" dirty="0"/>
              <a:t>生理学</a:t>
            </a:r>
            <a:r>
              <a:rPr lang="en-US" altLang="zh-CN" dirty="0"/>
              <a:t>》</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212" y="1357298"/>
            <a:ext cx="9200052" cy="4278094"/>
          </a:xfrm>
          <a:prstGeom prst="rect">
            <a:avLst/>
          </a:prstGeom>
          <a:noFill/>
        </p:spPr>
        <p:txBody>
          <a:bodyPr wrap="square" rtlCol="0">
            <a:spAutoFit/>
          </a:bodyPr>
          <a:lstStyle/>
          <a:p>
            <a:r>
              <a:rPr lang="en-US" altLang="zh-CN" sz="3600" b="1" dirty="0" smtClean="0">
                <a:latin typeface="+mn-ea"/>
              </a:rPr>
              <a:t>1.</a:t>
            </a:r>
            <a:r>
              <a:rPr lang="zh-CN" altLang="en-US" sz="3600" b="1" dirty="0" smtClean="0">
                <a:latin typeface="+mn-ea"/>
              </a:rPr>
              <a:t>交感神经</a:t>
            </a:r>
            <a:r>
              <a:rPr lang="en-US" altLang="zh-CN" sz="3600" b="1" dirty="0" smtClean="0">
                <a:latin typeface="+mn-ea"/>
              </a:rPr>
              <a:t>:</a:t>
            </a:r>
            <a:r>
              <a:rPr lang="zh-CN" altLang="en-US" sz="3600" b="1" dirty="0" smtClean="0">
                <a:solidFill>
                  <a:srgbClr val="FF0000"/>
                </a:solidFill>
                <a:latin typeface="+mn-ea"/>
              </a:rPr>
              <a:t>抑制作用</a:t>
            </a:r>
            <a:endParaRPr lang="en-US" altLang="zh-CN" sz="3600" b="1" dirty="0" smtClean="0">
              <a:solidFill>
                <a:srgbClr val="FF0000"/>
              </a:solidFill>
              <a:latin typeface="+mn-ea"/>
            </a:endParaRPr>
          </a:p>
          <a:p>
            <a:r>
              <a:rPr lang="zh-CN" altLang="en-US" sz="3200" b="1" dirty="0" smtClean="0">
                <a:latin typeface="+mn-ea"/>
              </a:rPr>
              <a:t>去甲肾上腺素</a:t>
            </a:r>
            <a:r>
              <a:rPr lang="en-US" altLang="zh-CN" sz="3200" b="1" dirty="0" smtClean="0">
                <a:latin typeface="+mn-ea"/>
              </a:rPr>
              <a:t>,</a:t>
            </a:r>
            <a:r>
              <a:rPr lang="zh-CN" altLang="en-US" sz="3200" b="1" dirty="0" smtClean="0">
                <a:latin typeface="+mn-ea"/>
              </a:rPr>
              <a:t>抑制胃肠运动</a:t>
            </a:r>
            <a:r>
              <a:rPr lang="en-US" altLang="zh-CN" sz="3200" b="1" dirty="0" smtClean="0">
                <a:latin typeface="+mn-ea"/>
              </a:rPr>
              <a:t>,</a:t>
            </a:r>
            <a:r>
              <a:rPr lang="zh-CN" altLang="en-US" sz="3200" b="1" dirty="0" smtClean="0">
                <a:latin typeface="+mn-ea"/>
              </a:rPr>
              <a:t>减少少腺体分泌</a:t>
            </a:r>
            <a:r>
              <a:rPr lang="en-US" altLang="zh-CN" sz="3200" b="1" dirty="0" smtClean="0">
                <a:latin typeface="+mn-ea"/>
              </a:rPr>
              <a:t>,</a:t>
            </a:r>
            <a:r>
              <a:rPr lang="zh-CN" altLang="en-US" sz="3200" b="1" dirty="0" smtClean="0">
                <a:latin typeface="+mn-ea"/>
              </a:rPr>
              <a:t>引起胃肠括约肌收缩</a:t>
            </a:r>
            <a:endParaRPr lang="en-US" altLang="zh-CN" sz="3200" b="1" dirty="0" smtClean="0">
              <a:latin typeface="+mn-ea"/>
            </a:endParaRPr>
          </a:p>
          <a:p>
            <a:endParaRPr lang="en-US" altLang="zh-CN" sz="3600" b="1" dirty="0" smtClean="0">
              <a:latin typeface="+mn-ea"/>
            </a:endParaRPr>
          </a:p>
          <a:p>
            <a:endParaRPr lang="en-US" altLang="zh-CN" sz="3600" b="1" dirty="0" smtClean="0">
              <a:latin typeface="+mn-ea"/>
            </a:endParaRPr>
          </a:p>
          <a:p>
            <a:r>
              <a:rPr lang="en-US" altLang="zh-CN" sz="3600" b="1" dirty="0" smtClean="0">
                <a:latin typeface="+mn-ea"/>
              </a:rPr>
              <a:t>2.</a:t>
            </a:r>
            <a:r>
              <a:rPr lang="zh-CN" altLang="en-US" sz="3600" b="1" dirty="0" smtClean="0">
                <a:latin typeface="+mn-ea"/>
              </a:rPr>
              <a:t>副交感神经</a:t>
            </a:r>
            <a:r>
              <a:rPr lang="en-US" altLang="zh-CN" sz="3600" b="1" dirty="0" smtClean="0">
                <a:latin typeface="+mn-ea"/>
              </a:rPr>
              <a:t>:</a:t>
            </a:r>
            <a:r>
              <a:rPr lang="zh-CN" altLang="en-US" sz="3600" b="1" dirty="0" smtClean="0">
                <a:solidFill>
                  <a:srgbClr val="FF0000"/>
                </a:solidFill>
                <a:latin typeface="+mn-ea"/>
              </a:rPr>
              <a:t>兴奋作用</a:t>
            </a:r>
            <a:endParaRPr lang="en-US" altLang="zh-CN" sz="3600" b="1" dirty="0" smtClean="0">
              <a:solidFill>
                <a:srgbClr val="FF0000"/>
              </a:solidFill>
              <a:latin typeface="+mn-ea"/>
            </a:endParaRPr>
          </a:p>
          <a:p>
            <a:r>
              <a:rPr lang="zh-CN" altLang="en-US" sz="3200" b="1" dirty="0" smtClean="0">
                <a:latin typeface="+mn-ea"/>
              </a:rPr>
              <a:t>乙酰胆碱</a:t>
            </a:r>
            <a:r>
              <a:rPr lang="en-US" altLang="zh-CN" sz="3200" b="1" dirty="0" smtClean="0">
                <a:latin typeface="+mn-ea"/>
              </a:rPr>
              <a:t>,</a:t>
            </a:r>
            <a:r>
              <a:rPr lang="zh-CN" altLang="en-US" sz="3200" b="1" dirty="0" smtClean="0">
                <a:latin typeface="+mn-ea"/>
              </a:rPr>
              <a:t>增强胃肠运动</a:t>
            </a:r>
            <a:r>
              <a:rPr lang="en-US" altLang="zh-CN" sz="3200" b="1" dirty="0" smtClean="0">
                <a:latin typeface="+mn-ea"/>
              </a:rPr>
              <a:t>,</a:t>
            </a:r>
            <a:r>
              <a:rPr lang="zh-CN" altLang="en-US" sz="3200" b="1" dirty="0" smtClean="0">
                <a:latin typeface="+mn-ea"/>
              </a:rPr>
              <a:t>增加腺体分泌</a:t>
            </a:r>
            <a:r>
              <a:rPr lang="en-US" altLang="zh-CN" sz="3200" b="1" dirty="0" smtClean="0">
                <a:latin typeface="+mn-ea"/>
              </a:rPr>
              <a:t>,</a:t>
            </a:r>
            <a:r>
              <a:rPr lang="zh-CN" altLang="en-US" sz="3200" b="1" dirty="0" smtClean="0">
                <a:latin typeface="+mn-ea"/>
              </a:rPr>
              <a:t>引起胃肠括约肌舒张</a:t>
            </a:r>
            <a:endParaRPr lang="zh-CN" altLang="en-US" sz="3200" b="1" dirty="0">
              <a:latin typeface="+mn-ea"/>
            </a:endParaRPr>
          </a:p>
        </p:txBody>
      </p:sp>
      <p:sp>
        <p:nvSpPr>
          <p:cNvPr id="3" name="矩形 2"/>
          <p:cNvSpPr/>
          <p:nvPr/>
        </p:nvSpPr>
        <p:spPr>
          <a:xfrm>
            <a:off x="1187355" y="233273"/>
            <a:ext cx="4426045" cy="646331"/>
          </a:xfrm>
          <a:prstGeom prst="rect">
            <a:avLst/>
          </a:prstGeom>
        </p:spPr>
        <p:txBody>
          <a:bodyPr wrap="square">
            <a:spAutoFit/>
          </a:bodyPr>
          <a:lstStyle/>
          <a:p>
            <a:pPr lvl="0"/>
            <a:r>
              <a:rPr lang="zh-CN" altLang="en-US" sz="3600" b="1" dirty="0" smtClean="0">
                <a:solidFill>
                  <a:srgbClr val="000000"/>
                </a:solidFill>
              </a:rPr>
              <a:t>（二）外来神经系统</a:t>
            </a:r>
            <a:endParaRPr lang="en-US" altLang="zh-CN" sz="3600" b="1" dirty="0"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711200" y="1600200"/>
            <a:ext cx="10566400" cy="369332"/>
          </a:xfrm>
          <a:prstGeom prst="rect">
            <a:avLst/>
          </a:prstGeom>
          <a:noFill/>
          <a:ln w="9525">
            <a:noFill/>
            <a:miter lim="800000"/>
          </a:ln>
        </p:spPr>
        <p:txBody>
          <a:bodyPr>
            <a:spAutoFit/>
          </a:bodyPr>
          <a:lstStyle/>
          <a:p>
            <a:pPr>
              <a:spcBef>
                <a:spcPct val="50000"/>
              </a:spcBef>
            </a:pPr>
            <a:endParaRPr lang="zh-CN" altLang="en-US">
              <a:latin typeface="Book Antiqua" panose="02040602050305030304" pitchFamily="18" charset="0"/>
            </a:endParaRPr>
          </a:p>
        </p:txBody>
      </p:sp>
      <p:graphicFrame>
        <p:nvGraphicFramePr>
          <p:cNvPr id="70705" name="Group 49"/>
          <p:cNvGraphicFramePr>
            <a:graphicFrameLocks noGrp="1"/>
          </p:cNvGraphicFramePr>
          <p:nvPr/>
        </p:nvGraphicFramePr>
        <p:xfrm>
          <a:off x="491319" y="1173708"/>
          <a:ext cx="9676264" cy="5659065"/>
        </p:xfrm>
        <a:graphic>
          <a:graphicData uri="http://schemas.openxmlformats.org/drawingml/2006/table">
            <a:tbl>
              <a:tblPr/>
              <a:tblGrid>
                <a:gridCol w="1116059"/>
                <a:gridCol w="1465531"/>
                <a:gridCol w="2401216"/>
                <a:gridCol w="1420438"/>
                <a:gridCol w="3273020"/>
              </a:tblGrid>
              <a:tr h="55379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消化液</a:t>
                      </a:r>
                      <a:endParaRPr kumimoji="1" lang="zh-CN" altLang="en-US" sz="2400" b="1" i="0" u="none" strike="noStrike" cap="none" normalizeH="0" baseline="0" dirty="0" smtClean="0">
                        <a:ln>
                          <a:noFill/>
                        </a:ln>
                        <a:solidFill>
                          <a:schemeClr val="tx1"/>
                        </a:solidFill>
                        <a:effectLst/>
                        <a:latin typeface="+mn-ea"/>
                        <a:ea typeface="+mn-ea"/>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400" b="1" i="0" u="none" strike="noStrike" cap="none" normalizeH="0" baseline="0" dirty="0" smtClean="0">
                          <a:ln>
                            <a:noFill/>
                          </a:ln>
                          <a:solidFill>
                            <a:schemeClr val="tx1"/>
                          </a:solidFill>
                          <a:effectLst/>
                          <a:latin typeface="+mn-ea"/>
                          <a:ea typeface="+mn-ea"/>
                        </a:rPr>
                        <a:t>pH</a:t>
                      </a:r>
                      <a:endParaRPr kumimoji="1" lang="en-US" altLang="zh-CN" sz="2400" b="1" i="0" u="none" strike="noStrike" cap="none" normalizeH="0" baseline="0" dirty="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主要成分</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酶的底物</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水解产物</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211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唾液</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6.6~7.1</a:t>
                      </a:r>
                      <a:endParaRPr kumimoji="1" lang="zh-CN" altLang="en-US" sz="2400" b="1" i="0" u="none" strike="noStrike" cap="none" normalizeH="0" baseline="0" dirty="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粘液</a:t>
                      </a:r>
                      <a:endParaRPr kumimoji="1" lang="zh-CN" altLang="en-US" sz="2400" b="1"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唾液淀粉酶</a:t>
                      </a:r>
                      <a:endParaRPr kumimoji="1" lang="zh-CN" altLang="en-US" sz="2400" b="1" i="0" u="none" strike="noStrike" cap="none" normalizeH="0" baseline="0" dirty="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en-US" sz="2400" b="1" i="0" u="none" strike="noStrike" cap="none" normalizeH="0" baseline="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淀粉</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en-US" sz="2400" b="1" i="0" u="none" strike="noStrike" cap="none" normalizeH="0" baseline="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麦芽糖</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390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en-US" sz="2400" b="1" i="0" u="none" strike="noStrike" cap="none" normalizeH="0" baseline="0" smtClean="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胃液</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en-US" sz="2400" b="1" i="0" u="none" strike="noStrike" cap="none" normalizeH="0" baseline="0" smtClean="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0.9~1.5</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粘液、盐酸胃蛋白酶原</a:t>
                      </a:r>
                      <a:endParaRPr kumimoji="1" lang="zh-CN" altLang="en-US" sz="2400" b="1"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内因子</a:t>
                      </a:r>
                      <a:endParaRPr kumimoji="1" lang="zh-CN" altLang="en-US" sz="2400" b="1" i="0" u="none" strike="noStrike" cap="none" normalizeH="0" baseline="0" dirty="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en-US" sz="2400" b="1" i="0" u="none" strike="noStrike" cap="none" normalizeH="0" baseline="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蛋白质</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月示、胨、多肽</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97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en-US" sz="2400" b="1" i="0" u="none" strike="noStrike" cap="none" normalizeH="0" baseline="0" smtClean="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胰液</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en-US" sz="2400" b="1" i="0" u="none" strike="noStrike" cap="none" normalizeH="0" baseline="0" smtClean="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7.8~8.4</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胰淀粉酶  胰蛋白酶原糜蛋白酶原胰脂肪酶等</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淀粉</a:t>
                      </a:r>
                      <a:endParaRPr kumimoji="1" lang="zh-CN" altLang="en-US" sz="2400" b="1"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蛋白质</a:t>
                      </a:r>
                      <a:endParaRPr kumimoji="1" lang="zh-CN" altLang="en-US" sz="2400" b="1"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脂肪 </a:t>
                      </a:r>
                      <a:endParaRPr kumimoji="1" lang="zh-CN" altLang="en-US" sz="2400" b="1" i="0" u="none" strike="noStrike" cap="none" normalizeH="0" baseline="0" dirty="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麦芽糖</a:t>
                      </a:r>
                      <a:endParaRPr kumimoji="1" lang="zh-CN" altLang="en-US" sz="2400" b="1"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氨基酸</a:t>
                      </a:r>
                      <a:endParaRPr kumimoji="1" lang="zh-CN" altLang="en-US" sz="2400" b="1"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脂肪酸等</a:t>
                      </a:r>
                      <a:endParaRPr kumimoji="1" lang="zh-CN" altLang="en-US" sz="2400" b="1" i="0" u="none" strike="noStrike" cap="none" normalizeH="0" baseline="0" dirty="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84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胆汁</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smtClean="0">
                          <a:ln>
                            <a:noFill/>
                          </a:ln>
                          <a:solidFill>
                            <a:schemeClr val="tx1"/>
                          </a:solidFill>
                          <a:effectLst/>
                          <a:latin typeface="+mn-ea"/>
                          <a:ea typeface="+mn-ea"/>
                        </a:rPr>
                        <a:t>6.8~7.4</a:t>
                      </a: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无消化酶</a:t>
                      </a:r>
                      <a:endParaRPr kumimoji="1" lang="zh-CN" altLang="en-US" sz="2400" b="1"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1" i="0" u="none" strike="noStrike" cap="none" normalizeH="0" baseline="0" dirty="0" smtClean="0">
                          <a:ln>
                            <a:noFill/>
                          </a:ln>
                          <a:solidFill>
                            <a:schemeClr val="tx1"/>
                          </a:solidFill>
                          <a:effectLst/>
                          <a:latin typeface="+mn-ea"/>
                          <a:ea typeface="+mn-ea"/>
                        </a:rPr>
                        <a:t>胆盐等</a:t>
                      </a:r>
                      <a:endParaRPr kumimoji="1" lang="zh-CN" altLang="en-US" sz="2400" b="1" i="0" u="none" strike="noStrike" cap="none" normalizeH="0" baseline="0" dirty="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en-US" sz="2400" b="1" i="0" u="none" strike="noStrike" cap="none" normalizeH="0" baseline="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en-US" sz="2400" b="1" i="0" u="none" strike="noStrike" cap="none" normalizeH="0" baseline="0" dirty="0" smtClean="0">
                        <a:ln>
                          <a:noFill/>
                        </a:ln>
                        <a:solidFill>
                          <a:schemeClr val="tx1"/>
                        </a:solidFill>
                        <a:effectLst/>
                        <a:latin typeface="+mn-ea"/>
                        <a:ea typeface="+mn-ea"/>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1195854" y="322622"/>
            <a:ext cx="8667811" cy="646331"/>
          </a:xfrm>
          <a:prstGeom prst="rect">
            <a:avLst/>
          </a:prstGeom>
          <a:noFill/>
        </p:spPr>
        <p:txBody>
          <a:bodyPr wrap="square" rtlCol="0">
            <a:spAutoFit/>
          </a:bodyPr>
          <a:lstStyle/>
          <a:p>
            <a:r>
              <a:rPr lang="zh-CN" altLang="en-US" sz="3600" b="1" dirty="0" smtClean="0"/>
              <a:t>三、消化系统的外分泌功能</a:t>
            </a:r>
            <a:endParaRPr lang="zh-CN" alt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1186180" y="0"/>
            <a:ext cx="10334625" cy="1028700"/>
          </a:xfrm>
        </p:spPr>
        <p:txBody>
          <a:bodyPr/>
          <a:p>
            <a:r>
              <a:rPr lang="zh-CN" altLang="en-US"/>
              <a:t>各种消化液的功能</a:t>
            </a:r>
            <a:endParaRPr lang="zh-CN" altLang="en-US"/>
          </a:p>
        </p:txBody>
      </p:sp>
      <p:sp>
        <p:nvSpPr>
          <p:cNvPr id="5" name="内容占位符 4"/>
          <p:cNvSpPr>
            <a:spLocks noGrp="1"/>
          </p:cNvSpPr>
          <p:nvPr>
            <p:ph idx="1"/>
          </p:nvPr>
        </p:nvSpPr>
        <p:spPr/>
        <p:txBody>
          <a:bodyPr/>
          <a:p>
            <a:r>
              <a:rPr lang="zh-CN" altLang="en-US" b="1"/>
              <a:t>将大分子营养物质水解为小分子物质</a:t>
            </a:r>
            <a:endParaRPr lang="zh-CN" altLang="en-US" b="1"/>
          </a:p>
          <a:p>
            <a:r>
              <a:rPr lang="zh-CN" altLang="en-US" b="1"/>
              <a:t>为消化酶提供适宜的</a:t>
            </a:r>
            <a:r>
              <a:rPr lang="en-US" altLang="zh-CN" b="1"/>
              <a:t>Ph</a:t>
            </a:r>
            <a:r>
              <a:rPr lang="zh-CN" altLang="en-US" b="1"/>
              <a:t>环境</a:t>
            </a:r>
            <a:endParaRPr lang="zh-CN" altLang="en-US" b="1"/>
          </a:p>
          <a:p>
            <a:r>
              <a:rPr lang="zh-CN" altLang="en-US" b="1"/>
              <a:t>稀释食物</a:t>
            </a:r>
            <a:endParaRPr lang="zh-CN" altLang="en-US" b="1"/>
          </a:p>
          <a:p>
            <a:r>
              <a:rPr lang="zh-CN" altLang="en-US" b="1"/>
              <a:t>保护胃粘膜</a:t>
            </a:r>
            <a:endParaRPr lang="zh-CN" altLang="en-US" b="1"/>
          </a:p>
          <a:p>
            <a:endParaRPr lang="zh-CN" altLang="en-US" b="1"/>
          </a:p>
        </p:txBody>
      </p:sp>
      <p:sp>
        <p:nvSpPr>
          <p:cNvPr id="2" name="页脚占位符 1"/>
          <p:cNvSpPr>
            <a:spLocks noGrp="1"/>
          </p:cNvSpPr>
          <p:nvPr>
            <p:ph type="ftr" sz="quarter" idx="11"/>
          </p:nvPr>
        </p:nvSpPr>
        <p:spPr/>
        <p:txBody>
          <a:bodyPr/>
          <a:p>
            <a:pPr>
              <a:defRPr/>
            </a:pPr>
            <a:endParaRPr lang="zh-CN" altLang="en-US"/>
          </a:p>
        </p:txBody>
      </p:sp>
      <p:sp>
        <p:nvSpPr>
          <p:cNvPr id="3" name="灯片编号占位符 2"/>
          <p:cNvSpPr>
            <a:spLocks noGrp="1"/>
          </p:cNvSpPr>
          <p:nvPr>
            <p:ph type="sldNum" sz="quarter" idx="12"/>
          </p:nvPr>
        </p:nvSpPr>
        <p:spPr/>
        <p:txBody>
          <a:bodyPr/>
          <a:p>
            <a:pPr>
              <a:defRPr/>
            </a:pPr>
            <a:fld id="{14AB4511-C71C-496F-93AA-B4C8EE92081C}" type="slidenum">
              <a:rPr lang="zh-CN" altLang="en-US" smtClean="0"/>
            </a:fld>
            <a:endParaRPr lang="zh-CN" altLang="en-US"/>
          </a:p>
        </p:txBody>
      </p:sp>
    </p:spTree>
  </p:cSld>
  <p:clrMapOvr>
    <a:masterClrMapping/>
  </p:clrMapOvr>
</p:sld>
</file>

<file path=ppt/theme/theme1.xml><?xml version="1.0" encoding="utf-8"?>
<a:theme xmlns:a="http://schemas.openxmlformats.org/drawingml/2006/main" name="主题5">
  <a:themeElements>
    <a:clrScheme name="沃博联">
      <a:dk1>
        <a:srgbClr val="000000"/>
      </a:dk1>
      <a:lt1>
        <a:srgbClr val="FFFFFF"/>
      </a:lt1>
      <a:dk2>
        <a:srgbClr val="778495"/>
      </a:dk2>
      <a:lt2>
        <a:srgbClr val="F0F0F0"/>
      </a:lt2>
      <a:accent1>
        <a:srgbClr val="00C3FF"/>
      </a:accent1>
      <a:accent2>
        <a:srgbClr val="75C400"/>
      </a:accent2>
      <a:accent3>
        <a:srgbClr val="90AEDA"/>
      </a:accent3>
      <a:accent4>
        <a:srgbClr val="57AEE1"/>
      </a:accent4>
      <a:accent5>
        <a:srgbClr val="7BC2B7"/>
      </a:accent5>
      <a:accent6>
        <a:srgbClr val="3F97CA"/>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7349</Words>
  <Application>WPS 演示</Application>
  <PresentationFormat>自定义</PresentationFormat>
  <Paragraphs>823</Paragraphs>
  <Slides>67</Slides>
  <Notes>11</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67</vt:i4>
      </vt:variant>
    </vt:vector>
  </HeadingPairs>
  <TitlesOfParts>
    <vt:vector size="78" baseType="lpstr">
      <vt:lpstr>Arial</vt:lpstr>
      <vt:lpstr>宋体</vt:lpstr>
      <vt:lpstr>Wingdings</vt:lpstr>
      <vt:lpstr>Book Antiqua</vt:lpstr>
      <vt:lpstr>Times New Roman</vt:lpstr>
      <vt:lpstr>微软雅黑</vt:lpstr>
      <vt:lpstr>Arial Unicode MS</vt:lpstr>
      <vt:lpstr>Calibri</vt:lpstr>
      <vt:lpstr>楷体_GB2312</vt:lpstr>
      <vt:lpstr>隶书</vt:lpstr>
      <vt:lpstr>主题5</vt:lpstr>
      <vt:lpstr>第六章   消化和吸收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各种消化液的功能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（二）胃液分泌的调节</vt:lpstr>
      <vt:lpstr>2.消化期胃液分泌的调节</vt:lpstr>
      <vt:lpstr>PowerPoint 演示文稿</vt:lpstr>
      <vt:lpstr>PowerPoint 演示文稿</vt:lpstr>
      <vt:lpstr>PowerPoint 演示文稿</vt:lpstr>
      <vt:lpstr>PowerPoint 演示文稿</vt:lpstr>
      <vt:lpstr>(三)呕吐</vt:lpstr>
      <vt:lpstr>胃溃疡</vt:lpstr>
      <vt:lpstr>十二指肠溃疡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《消化与吸收》</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小羽卒</cp:lastModifiedBy>
  <cp:revision>75</cp:revision>
  <cp:lastPrinted>2017-11-22T16:00:00Z</cp:lastPrinted>
  <dcterms:created xsi:type="dcterms:W3CDTF">2017-11-22T16:00:00Z</dcterms:created>
  <dcterms:modified xsi:type="dcterms:W3CDTF">2021-12-22T04:17:13Z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2052-11.1.0.9513</vt:lpwstr>
  </property>
</Properties>
</file>