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47"/>
  </p:notesMasterIdLst>
  <p:sldIdLst>
    <p:sldId id="280" r:id="rId2"/>
    <p:sldId id="406" r:id="rId3"/>
    <p:sldId id="407" r:id="rId4"/>
    <p:sldId id="408" r:id="rId5"/>
    <p:sldId id="614" r:id="rId6"/>
    <p:sldId id="409" r:id="rId7"/>
    <p:sldId id="290" r:id="rId8"/>
    <p:sldId id="411" r:id="rId9"/>
    <p:sldId id="412" r:id="rId10"/>
    <p:sldId id="413" r:id="rId11"/>
    <p:sldId id="415" r:id="rId12"/>
    <p:sldId id="414" r:id="rId13"/>
    <p:sldId id="418" r:id="rId14"/>
    <p:sldId id="419" r:id="rId15"/>
    <p:sldId id="420" r:id="rId16"/>
    <p:sldId id="421" r:id="rId17"/>
    <p:sldId id="422" r:id="rId18"/>
    <p:sldId id="426" r:id="rId19"/>
    <p:sldId id="617" r:id="rId20"/>
    <p:sldId id="423" r:id="rId21"/>
    <p:sldId id="619" r:id="rId22"/>
    <p:sldId id="620" r:id="rId23"/>
    <p:sldId id="424" r:id="rId24"/>
    <p:sldId id="427" r:id="rId25"/>
    <p:sldId id="430" r:id="rId26"/>
    <p:sldId id="431" r:id="rId27"/>
    <p:sldId id="432" r:id="rId28"/>
    <p:sldId id="433" r:id="rId29"/>
    <p:sldId id="527" r:id="rId30"/>
    <p:sldId id="735" r:id="rId31"/>
    <p:sldId id="736" r:id="rId32"/>
    <p:sldId id="733" r:id="rId33"/>
    <p:sldId id="621" r:id="rId34"/>
    <p:sldId id="734" r:id="rId35"/>
    <p:sldId id="623" r:id="rId36"/>
    <p:sldId id="622" r:id="rId37"/>
    <p:sldId id="624" r:id="rId38"/>
    <p:sldId id="625" r:id="rId39"/>
    <p:sldId id="626" r:id="rId40"/>
    <p:sldId id="737" r:id="rId41"/>
    <p:sldId id="738" r:id="rId42"/>
    <p:sldId id="434" r:id="rId43"/>
    <p:sldId id="436" r:id="rId44"/>
    <p:sldId id="437" r:id="rId45"/>
    <p:sldId id="438" r:id="rId46"/>
    <p:sldId id="832" r:id="rId47"/>
    <p:sldId id="439" r:id="rId48"/>
    <p:sldId id="440" r:id="rId49"/>
    <p:sldId id="833" r:id="rId50"/>
    <p:sldId id="441" r:id="rId51"/>
    <p:sldId id="442" r:id="rId52"/>
    <p:sldId id="443" r:id="rId53"/>
    <p:sldId id="528" r:id="rId54"/>
    <p:sldId id="444" r:id="rId55"/>
    <p:sldId id="836" r:id="rId56"/>
    <p:sldId id="835" r:id="rId57"/>
    <p:sldId id="454" r:id="rId58"/>
    <p:sldId id="457" r:id="rId59"/>
    <p:sldId id="455" r:id="rId60"/>
    <p:sldId id="458" r:id="rId61"/>
    <p:sldId id="459" r:id="rId62"/>
    <p:sldId id="460" r:id="rId63"/>
    <p:sldId id="461" r:id="rId64"/>
    <p:sldId id="462" r:id="rId65"/>
    <p:sldId id="463" r:id="rId66"/>
    <p:sldId id="465" r:id="rId67"/>
    <p:sldId id="468" r:id="rId68"/>
    <p:sldId id="469" r:id="rId69"/>
    <p:sldId id="472" r:id="rId70"/>
    <p:sldId id="470" r:id="rId71"/>
    <p:sldId id="473" r:id="rId72"/>
    <p:sldId id="475" r:id="rId73"/>
    <p:sldId id="530" r:id="rId74"/>
    <p:sldId id="476" r:id="rId75"/>
    <p:sldId id="477" r:id="rId76"/>
    <p:sldId id="478" r:id="rId77"/>
    <p:sldId id="479" r:id="rId78"/>
    <p:sldId id="529" r:id="rId79"/>
    <p:sldId id="480" r:id="rId80"/>
    <p:sldId id="845" r:id="rId81"/>
    <p:sldId id="848" r:id="rId82"/>
    <p:sldId id="849" r:id="rId83"/>
    <p:sldId id="482" r:id="rId84"/>
    <p:sldId id="919" r:id="rId85"/>
    <p:sldId id="484" r:id="rId86"/>
    <p:sldId id="485" r:id="rId87"/>
    <p:sldId id="486" r:id="rId88"/>
    <p:sldId id="487" r:id="rId89"/>
    <p:sldId id="536" r:id="rId90"/>
    <p:sldId id="488" r:id="rId91"/>
    <p:sldId id="532" r:id="rId92"/>
    <p:sldId id="533" r:id="rId93"/>
    <p:sldId id="534" r:id="rId94"/>
    <p:sldId id="535" r:id="rId95"/>
    <p:sldId id="494" r:id="rId96"/>
    <p:sldId id="537" r:id="rId97"/>
    <p:sldId id="538" r:id="rId98"/>
    <p:sldId id="539" r:id="rId99"/>
    <p:sldId id="540" r:id="rId100"/>
    <p:sldId id="968" r:id="rId101"/>
    <p:sldId id="541" r:id="rId102"/>
    <p:sldId id="542" r:id="rId103"/>
    <p:sldId id="543" r:id="rId104"/>
    <p:sldId id="544" r:id="rId105"/>
    <p:sldId id="545" r:id="rId106"/>
    <p:sldId id="546" r:id="rId107"/>
    <p:sldId id="547" r:id="rId108"/>
    <p:sldId id="548" r:id="rId109"/>
    <p:sldId id="550" r:id="rId110"/>
    <p:sldId id="969" r:id="rId111"/>
    <p:sldId id="986" r:id="rId112"/>
    <p:sldId id="985" r:id="rId113"/>
    <p:sldId id="983" r:id="rId114"/>
    <p:sldId id="984" r:id="rId115"/>
    <p:sldId id="551" r:id="rId116"/>
    <p:sldId id="552" r:id="rId117"/>
    <p:sldId id="553" r:id="rId118"/>
    <p:sldId id="554" r:id="rId119"/>
    <p:sldId id="555" r:id="rId120"/>
    <p:sldId id="556" r:id="rId121"/>
    <p:sldId id="557" r:id="rId122"/>
    <p:sldId id="558" r:id="rId123"/>
    <p:sldId id="559" r:id="rId124"/>
    <p:sldId id="560" r:id="rId125"/>
    <p:sldId id="561" r:id="rId126"/>
    <p:sldId id="562" r:id="rId127"/>
    <p:sldId id="974" r:id="rId128"/>
    <p:sldId id="975" r:id="rId129"/>
    <p:sldId id="976" r:id="rId130"/>
    <p:sldId id="978" r:id="rId131"/>
    <p:sldId id="979" r:id="rId132"/>
    <p:sldId id="980" r:id="rId133"/>
    <p:sldId id="981" r:id="rId134"/>
    <p:sldId id="563" r:id="rId135"/>
    <p:sldId id="564" r:id="rId136"/>
    <p:sldId id="565" r:id="rId137"/>
    <p:sldId id="566" r:id="rId138"/>
    <p:sldId id="567" r:id="rId139"/>
    <p:sldId id="568" r:id="rId140"/>
    <p:sldId id="569" r:id="rId141"/>
    <p:sldId id="570" r:id="rId142"/>
    <p:sldId id="573" r:id="rId143"/>
    <p:sldId id="571" r:id="rId144"/>
    <p:sldId id="572" r:id="rId145"/>
    <p:sldId id="273" r:id="rId14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7BC2B7"/>
    <a:srgbClr val="57AEE1"/>
    <a:srgbClr val="90AEDA"/>
    <a:srgbClr val="75C400"/>
    <a:srgbClr val="2CCDFF"/>
    <a:srgbClr val="FFFFFF"/>
    <a:srgbClr val="00C3FF"/>
    <a:srgbClr val="A5F499"/>
    <a:srgbClr val="FFD9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7217" autoAdjust="0"/>
  </p:normalViewPr>
  <p:slideViewPr>
    <p:cSldViewPr snapToGrid="0">
      <p:cViewPr varScale="1">
        <p:scale>
          <a:sx n="78" d="100"/>
          <a:sy n="78" d="100"/>
        </p:scale>
        <p:origin x="835" y="67"/>
      </p:cViewPr>
      <p:guideLst>
        <p:guide orient="horz" pos="2160"/>
        <p:guide pos="3840"/>
      </p:guideLst>
    </p:cSldViewPr>
  </p:slideViewPr>
  <p:notesTextViewPr>
    <p:cViewPr>
      <p:scale>
        <a:sx n="3" d="2"/>
        <a:sy n="3" d="2"/>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viewProps" Target="viewProp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D8963-CFCD-4740-AF60-049850373CDF}" type="datetimeFigureOut">
              <a:rPr lang="zh-CN" altLang="en-US" smtClean="0"/>
              <a:t>2022/12/18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6FDB6-6D2B-46C1-9FA1-D82906A37C3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幻灯片图像占位符 1"/>
          <p:cNvSpPr>
            <a:spLocks noGrp="1" noRot="1" noChangeAspect="1" noTextEdit="1"/>
          </p:cNvSpPr>
          <p:nvPr>
            <p:ph type="sldImg"/>
          </p:nvPr>
        </p:nvSpPr>
        <p:spPr bwMode="auto">
          <a:noFill/>
          <a:ln>
            <a:solidFill>
              <a:srgbClr val="000000"/>
            </a:solidFill>
            <a:miter lim="800000"/>
          </a:ln>
        </p:spPr>
      </p:sp>
      <p:sp>
        <p:nvSpPr>
          <p:cNvPr id="167939" name="备注占位符 2"/>
          <p:cNvSpPr>
            <a:spLocks noGrp="1"/>
          </p:cNvSpPr>
          <p:nvPr>
            <p:ph type="body" idx="1"/>
          </p:nvPr>
        </p:nvSpPr>
        <p:spPr bwMode="auto">
          <a:noFill/>
        </p:spPr>
        <p:txBody>
          <a:bodyPr wrap="square" numCol="1" anchor="t" anchorCtr="0" compatLnSpc="1"/>
          <a:lstStyle/>
          <a:p>
            <a:r>
              <a:rPr lang="zh-CN" altLang="en-US"/>
              <a:t>交感舒血管</a:t>
            </a:r>
            <a:r>
              <a:rPr lang="en-US" altLang="zh-CN"/>
              <a:t>N</a:t>
            </a:r>
            <a:r>
              <a:rPr lang="zh-CN" altLang="en-US"/>
              <a:t>节后神经纤维就是释放</a:t>
            </a:r>
            <a:r>
              <a:rPr lang="en-US" altLang="zh-CN"/>
              <a:t>ACH</a:t>
            </a:r>
            <a:r>
              <a:rPr lang="zh-CN" altLang="en-US"/>
              <a:t>的</a:t>
            </a:r>
            <a:r>
              <a:rPr lang="en-US" altLang="zh-CN"/>
              <a:t>,</a:t>
            </a:r>
            <a:r>
              <a:rPr lang="zh-CN" altLang="en-US"/>
              <a:t>全部副交感</a:t>
            </a:r>
            <a:r>
              <a:rPr lang="en-US" altLang="zh-CN"/>
              <a:t>N</a:t>
            </a:r>
            <a:r>
              <a:rPr lang="zh-CN" altLang="en-US"/>
              <a:t>节后纤维都是释放</a:t>
            </a:r>
            <a:r>
              <a:rPr lang="en-US" altLang="zh-CN"/>
              <a:t>ACH,</a:t>
            </a:r>
            <a:r>
              <a:rPr lang="zh-CN" altLang="en-US"/>
              <a:t>交感和副交感节前</a:t>
            </a:r>
            <a:r>
              <a:rPr lang="en-US" altLang="zh-CN"/>
              <a:t>N</a:t>
            </a:r>
            <a:r>
              <a:rPr lang="zh-CN" altLang="en-US"/>
              <a:t>纤维都释放</a:t>
            </a:r>
            <a:r>
              <a:rPr lang="en-US" altLang="zh-CN"/>
              <a:t>ACH.</a:t>
            </a:r>
            <a:r>
              <a:rPr lang="zh-CN" altLang="en-US"/>
              <a:t>支配射体运动</a:t>
            </a:r>
            <a:r>
              <a:rPr lang="en-US" altLang="zh-CN"/>
              <a:t>N</a:t>
            </a:r>
            <a:r>
              <a:rPr lang="zh-CN" altLang="en-US"/>
              <a:t>的都是释放</a:t>
            </a:r>
            <a:r>
              <a:rPr lang="en-US" altLang="zh-CN"/>
              <a:t>ACH.</a:t>
            </a:r>
            <a:endParaRPr lang="zh-CN" altLang="en-US"/>
          </a:p>
        </p:txBody>
      </p:sp>
      <p:sp>
        <p:nvSpPr>
          <p:cNvPr id="4" name="灯片编号占位符 3"/>
          <p:cNvSpPr>
            <a:spLocks noGrp="1"/>
          </p:cNvSpPr>
          <p:nvPr>
            <p:ph type="sldNum" sz="quarter" idx="5"/>
          </p:nvPr>
        </p:nvSpPr>
        <p:spPr/>
        <p:txBody>
          <a:bodyPr/>
          <a:lstStyle/>
          <a:p>
            <a:pPr>
              <a:defRPr/>
            </a:pPr>
            <a:fld id="{E309B266-17E2-4138-84C8-070F771471B1}" type="slidenum">
              <a:rPr lang="zh-CN" altLang="en-US" smtClean="0"/>
              <a:t>18</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幻灯片图像占位符 1"/>
          <p:cNvSpPr>
            <a:spLocks noGrp="1" noRot="1" noChangeAspect="1" noTextEdit="1"/>
          </p:cNvSpPr>
          <p:nvPr>
            <p:ph type="sldImg"/>
          </p:nvPr>
        </p:nvSpPr>
        <p:spPr bwMode="auto">
          <a:noFill/>
          <a:ln>
            <a:solidFill>
              <a:srgbClr val="000000"/>
            </a:solidFill>
            <a:miter lim="800000"/>
          </a:ln>
        </p:spPr>
      </p:sp>
      <p:sp>
        <p:nvSpPr>
          <p:cNvPr id="182275" name="备注占位符 2"/>
          <p:cNvSpPr>
            <a:spLocks noGrp="1"/>
          </p:cNvSpPr>
          <p:nvPr>
            <p:ph type="body" idx="1"/>
          </p:nvPr>
        </p:nvSpPr>
        <p:spPr bwMode="auto">
          <a:noFill/>
        </p:spPr>
        <p:txBody>
          <a:bodyPr wrap="square" numCol="1" anchor="t" anchorCtr="0" compatLnSpc="1"/>
          <a:lstStyle/>
          <a:p>
            <a:r>
              <a:rPr lang="zh-CN" altLang="en-US"/>
              <a:t>第一级的神经元是脊髓后根</a:t>
            </a:r>
            <a:r>
              <a:rPr lang="en-US" altLang="zh-CN"/>
              <a:t>N</a:t>
            </a:r>
            <a:r>
              <a:rPr lang="zh-CN" altLang="en-US"/>
              <a:t>节或脑神经感觉</a:t>
            </a:r>
            <a:r>
              <a:rPr lang="en-US" altLang="zh-CN"/>
              <a:t>N</a:t>
            </a:r>
            <a:r>
              <a:rPr lang="zh-CN" altLang="en-US"/>
              <a:t>节发出，它们上传到大脑皮质的感觉传导通路分成两类。一类是传导浅感觉的，一类是传导深感觉的。浅感觉来自于皮肤和粘膜上的感受器，因此，它主要传导的是痛，温和触觉。</a:t>
            </a:r>
            <a:endParaRPr lang="en-US" altLang="zh-CN"/>
          </a:p>
          <a:p>
            <a:r>
              <a:rPr lang="zh-CN" altLang="en-US"/>
              <a:t>深感觉的感受器主要分布在肌肉，肌腱，骨膜，关节这些地方，主要是指位置感，运动和两点间的距离感。</a:t>
            </a:r>
          </a:p>
        </p:txBody>
      </p:sp>
      <p:sp>
        <p:nvSpPr>
          <p:cNvPr id="4" name="灯片编号占位符 3"/>
          <p:cNvSpPr>
            <a:spLocks noGrp="1"/>
          </p:cNvSpPr>
          <p:nvPr>
            <p:ph type="sldNum" sz="quarter" idx="5"/>
          </p:nvPr>
        </p:nvSpPr>
        <p:spPr/>
        <p:txBody>
          <a:bodyPr/>
          <a:lstStyle/>
          <a:p>
            <a:pPr>
              <a:defRPr/>
            </a:pPr>
            <a:fld id="{A66B0C47-FFFD-481E-800D-0E68171E6848}" type="slidenum">
              <a:rPr lang="zh-CN" altLang="en-US" smtClean="0"/>
              <a:t>58</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幻灯片图像占位符 1"/>
          <p:cNvSpPr>
            <a:spLocks noGrp="1" noRot="1" noChangeAspect="1" noTextEdit="1"/>
          </p:cNvSpPr>
          <p:nvPr>
            <p:ph type="sldImg"/>
          </p:nvPr>
        </p:nvSpPr>
        <p:spPr bwMode="auto">
          <a:noFill/>
          <a:ln>
            <a:solidFill>
              <a:srgbClr val="000000"/>
            </a:solidFill>
            <a:miter lim="800000"/>
          </a:ln>
        </p:spPr>
      </p:sp>
      <p:sp>
        <p:nvSpPr>
          <p:cNvPr id="180227" name="备注占位符 2"/>
          <p:cNvSpPr>
            <a:spLocks noGrp="1"/>
          </p:cNvSpPr>
          <p:nvPr>
            <p:ph type="body" idx="1"/>
          </p:nvPr>
        </p:nvSpPr>
        <p:spPr bwMode="auto">
          <a:noFill/>
        </p:spPr>
        <p:txBody>
          <a:bodyPr wrap="square" numCol="1" anchor="t" anchorCtr="0" compatLnSpc="1"/>
          <a:lstStyle/>
          <a:p>
            <a:r>
              <a:rPr lang="zh-CN" altLang="en-US"/>
              <a:t>第一级神经元是脊神经节内的大型假单极神经元</a:t>
            </a:r>
            <a:r>
              <a:rPr lang="en-US" altLang="zh-CN"/>
              <a:t>,</a:t>
            </a:r>
            <a:r>
              <a:rPr lang="zh-CN" altLang="en-US"/>
              <a:t>其周围突构成脊神经的感觉纤维</a:t>
            </a:r>
            <a:r>
              <a:rPr lang="en-US" altLang="zh-CN"/>
              <a:t>,</a:t>
            </a:r>
            <a:r>
              <a:rPr lang="zh-CN" altLang="en-US"/>
              <a:t>分布于躯干</a:t>
            </a:r>
            <a:r>
              <a:rPr lang="en-US" altLang="zh-CN"/>
              <a:t>,</a:t>
            </a:r>
            <a:r>
              <a:rPr lang="zh-CN" altLang="en-US"/>
              <a:t>四肢的肌</a:t>
            </a:r>
            <a:r>
              <a:rPr lang="en-US" altLang="zh-CN"/>
              <a:t>,</a:t>
            </a:r>
            <a:r>
              <a:rPr lang="zh-CN" altLang="en-US"/>
              <a:t>腱</a:t>
            </a:r>
            <a:r>
              <a:rPr lang="en-US" altLang="zh-CN"/>
              <a:t>,</a:t>
            </a:r>
            <a:r>
              <a:rPr lang="zh-CN" altLang="en-US"/>
              <a:t>关节和皮肤的感受器</a:t>
            </a:r>
            <a:r>
              <a:rPr lang="en-US" altLang="zh-CN"/>
              <a:t>;</a:t>
            </a:r>
            <a:r>
              <a:rPr lang="zh-CN" altLang="en-US"/>
              <a:t>来自第</a:t>
            </a:r>
            <a:r>
              <a:rPr lang="en-US" altLang="zh-CN"/>
              <a:t>5</a:t>
            </a:r>
            <a:r>
              <a:rPr lang="zh-CN" altLang="en-US"/>
              <a:t>胸节以下的纤维形成薄束</a:t>
            </a:r>
            <a:r>
              <a:rPr lang="en-US" altLang="zh-CN"/>
              <a:t>,</a:t>
            </a:r>
            <a:r>
              <a:rPr lang="zh-CN" altLang="en-US"/>
              <a:t>来自第</a:t>
            </a:r>
            <a:r>
              <a:rPr lang="en-US" altLang="zh-CN"/>
              <a:t>4</a:t>
            </a:r>
            <a:r>
              <a:rPr lang="zh-CN" altLang="en-US"/>
              <a:t>胸节以上的纤维形成楔束</a:t>
            </a:r>
            <a:r>
              <a:rPr lang="en-US" altLang="zh-CN"/>
              <a:t>.</a:t>
            </a:r>
            <a:r>
              <a:rPr lang="zh-CN" altLang="en-US"/>
              <a:t>薄束和楔束的纤维至延髓后分别终止于薄束核与楔束核</a:t>
            </a:r>
            <a:r>
              <a:rPr lang="en-US" altLang="zh-CN"/>
              <a:t>.</a:t>
            </a:r>
            <a:endParaRPr lang="zh-CN" altLang="en-US"/>
          </a:p>
          <a:p>
            <a:r>
              <a:rPr lang="zh-CN" altLang="en-US"/>
              <a:t>第二级神经元是薄束核与楔束核的神经元</a:t>
            </a:r>
            <a:r>
              <a:rPr lang="en-US" altLang="zh-CN"/>
              <a:t>,</a:t>
            </a:r>
            <a:r>
              <a:rPr lang="zh-CN" altLang="en-US"/>
              <a:t>其发出纤维行向腹侧</a:t>
            </a:r>
            <a:r>
              <a:rPr lang="en-US" altLang="zh-CN"/>
              <a:t>,</a:t>
            </a:r>
            <a:r>
              <a:rPr lang="zh-CN" altLang="en-US"/>
              <a:t>左右交叉形成内侧丘系交叉</a:t>
            </a:r>
            <a:r>
              <a:rPr lang="en-US" altLang="zh-CN"/>
              <a:t>.</a:t>
            </a:r>
            <a:r>
              <a:rPr lang="zh-CN" altLang="en-US"/>
              <a:t>交叉后的纤维转向上行于锥体背侧中线的两侧</a:t>
            </a:r>
            <a:r>
              <a:rPr lang="en-US" altLang="zh-CN"/>
              <a:t>,</a:t>
            </a:r>
            <a:r>
              <a:rPr lang="zh-CN" altLang="en-US"/>
              <a:t>即内侧丘系</a:t>
            </a:r>
            <a:r>
              <a:rPr lang="en-US" altLang="zh-CN"/>
              <a:t>,</a:t>
            </a:r>
            <a:r>
              <a:rPr lang="zh-CN" altLang="en-US"/>
              <a:t>向上经脑桥</a:t>
            </a:r>
            <a:r>
              <a:rPr lang="en-US" altLang="zh-CN"/>
              <a:t>,</a:t>
            </a:r>
            <a:r>
              <a:rPr lang="zh-CN" altLang="en-US"/>
              <a:t>中脑</a:t>
            </a:r>
            <a:r>
              <a:rPr lang="en-US" altLang="zh-CN"/>
              <a:t>,</a:t>
            </a:r>
            <a:r>
              <a:rPr lang="zh-CN" altLang="en-US"/>
              <a:t>最后终止于丘脑腹后外侧核</a:t>
            </a:r>
            <a:r>
              <a:rPr lang="en-US" altLang="zh-CN"/>
              <a:t>.</a:t>
            </a:r>
            <a:endParaRPr lang="zh-CN" altLang="en-US"/>
          </a:p>
          <a:p>
            <a:endParaRPr lang="zh-CN" altLang="en-US"/>
          </a:p>
        </p:txBody>
      </p:sp>
      <p:sp>
        <p:nvSpPr>
          <p:cNvPr id="4" name="灯片编号占位符 3"/>
          <p:cNvSpPr>
            <a:spLocks noGrp="1"/>
          </p:cNvSpPr>
          <p:nvPr>
            <p:ph type="sldNum" sz="quarter" idx="5"/>
          </p:nvPr>
        </p:nvSpPr>
        <p:spPr/>
        <p:txBody>
          <a:bodyPr/>
          <a:lstStyle/>
          <a:p>
            <a:pPr>
              <a:defRPr/>
            </a:pPr>
            <a:fld id="{710664F0-D944-462B-BFBD-30932DF991D4}" type="slidenum">
              <a:rPr lang="zh-CN" altLang="en-US" smtClean="0"/>
              <a:t>59</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幻灯片图像占位符 1"/>
          <p:cNvSpPr>
            <a:spLocks noGrp="1" noRot="1" noChangeAspect="1" noTextEdit="1"/>
          </p:cNvSpPr>
          <p:nvPr>
            <p:ph type="sldImg"/>
          </p:nvPr>
        </p:nvSpPr>
        <p:spPr bwMode="auto">
          <a:noFill/>
          <a:ln>
            <a:solidFill>
              <a:srgbClr val="000000"/>
            </a:solidFill>
            <a:miter lim="800000"/>
          </a:ln>
        </p:spPr>
      </p:sp>
      <p:sp>
        <p:nvSpPr>
          <p:cNvPr id="183299" name="备注占位符 2"/>
          <p:cNvSpPr>
            <a:spLocks noGrp="1"/>
          </p:cNvSpPr>
          <p:nvPr>
            <p:ph type="body" idx="1"/>
          </p:nvPr>
        </p:nvSpPr>
        <p:spPr bwMode="auto">
          <a:noFill/>
        </p:spPr>
        <p:txBody>
          <a:bodyPr wrap="square" numCol="1" anchor="t" anchorCtr="0" compatLnSpc="1"/>
          <a:lstStyle/>
          <a:p>
            <a:r>
              <a:rPr lang="zh-CN" altLang="en-US"/>
              <a:t>浅感觉的传导通路具有先交叉后上行的特点。</a:t>
            </a:r>
          </a:p>
        </p:txBody>
      </p:sp>
      <p:sp>
        <p:nvSpPr>
          <p:cNvPr id="4" name="灯片编号占位符 3"/>
          <p:cNvSpPr>
            <a:spLocks noGrp="1"/>
          </p:cNvSpPr>
          <p:nvPr>
            <p:ph type="sldNum" sz="quarter" idx="5"/>
          </p:nvPr>
        </p:nvSpPr>
        <p:spPr/>
        <p:txBody>
          <a:bodyPr/>
          <a:lstStyle/>
          <a:p>
            <a:pPr>
              <a:defRPr/>
            </a:pPr>
            <a:fld id="{08A35597-4A0F-4A4E-9E78-0B1E90915221}" type="slidenum">
              <a:rPr lang="zh-CN" altLang="en-US" smtClean="0"/>
              <a:t>60</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幻灯片图像占位符 1"/>
          <p:cNvSpPr>
            <a:spLocks noGrp="1" noRot="1" noChangeAspect="1" noTextEdit="1"/>
          </p:cNvSpPr>
          <p:nvPr>
            <p:ph type="sldImg"/>
          </p:nvPr>
        </p:nvSpPr>
        <p:spPr bwMode="auto">
          <a:noFill/>
          <a:ln>
            <a:solidFill>
              <a:srgbClr val="000000"/>
            </a:solidFill>
            <a:miter lim="800000"/>
          </a:ln>
        </p:spPr>
      </p:sp>
      <p:sp>
        <p:nvSpPr>
          <p:cNvPr id="184323" name="备注占位符 2"/>
          <p:cNvSpPr>
            <a:spLocks noGrp="1"/>
          </p:cNvSpPr>
          <p:nvPr>
            <p:ph type="body" idx="1"/>
          </p:nvPr>
        </p:nvSpPr>
        <p:spPr bwMode="auto">
          <a:noFill/>
        </p:spPr>
        <p:txBody>
          <a:bodyPr wrap="square" numCol="1" anchor="t" anchorCtr="0" compatLnSpc="1"/>
          <a:lstStyle/>
          <a:p>
            <a:r>
              <a:rPr lang="zh-CN" altLang="en-US"/>
              <a:t>浅感觉的传入纤维在脊髓后角换元，第二级神经元经白质前连合交叉到对侧，经脊髓丘脑侧束和脊髓丘脑前束上行到丘脑。具有先交叉后上行的特点。</a:t>
            </a:r>
          </a:p>
        </p:txBody>
      </p:sp>
      <p:sp>
        <p:nvSpPr>
          <p:cNvPr id="4" name="灯片编号占位符 3"/>
          <p:cNvSpPr>
            <a:spLocks noGrp="1"/>
          </p:cNvSpPr>
          <p:nvPr>
            <p:ph type="sldNum" sz="quarter" idx="5"/>
          </p:nvPr>
        </p:nvSpPr>
        <p:spPr/>
        <p:txBody>
          <a:bodyPr/>
          <a:lstStyle/>
          <a:p>
            <a:pPr>
              <a:defRPr/>
            </a:pPr>
            <a:fld id="{7AA82586-F8BE-4C8E-A2E4-D5EA100F5D2B}" type="slidenum">
              <a:rPr lang="zh-CN" altLang="en-US" smtClean="0"/>
              <a:t>61</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幻灯片图像占位符 1"/>
          <p:cNvSpPr>
            <a:spLocks noGrp="1" noRot="1" noChangeAspect="1" noTextEdit="1"/>
          </p:cNvSpPr>
          <p:nvPr>
            <p:ph type="sldImg"/>
          </p:nvPr>
        </p:nvSpPr>
        <p:spPr bwMode="auto">
          <a:noFill/>
          <a:ln>
            <a:solidFill>
              <a:srgbClr val="000000"/>
            </a:solidFill>
            <a:miter lim="800000"/>
          </a:ln>
        </p:spPr>
      </p:sp>
      <p:sp>
        <p:nvSpPr>
          <p:cNvPr id="185347" name="备注占位符 2"/>
          <p:cNvSpPr>
            <a:spLocks noGrp="1"/>
          </p:cNvSpPr>
          <p:nvPr>
            <p:ph type="body" idx="1"/>
          </p:nvPr>
        </p:nvSpPr>
        <p:spPr bwMode="auto">
          <a:noFill/>
        </p:spPr>
        <p:txBody>
          <a:bodyPr wrap="square" numCol="1" anchor="t" anchorCtr="0" compatLnSpc="1"/>
          <a:lstStyle/>
          <a:p>
            <a:r>
              <a:rPr lang="zh-CN" altLang="en-US"/>
              <a:t>深感觉的传导通路则具有先上行再交叉的特点。</a:t>
            </a:r>
          </a:p>
        </p:txBody>
      </p:sp>
      <p:sp>
        <p:nvSpPr>
          <p:cNvPr id="4" name="灯片编号占位符 3"/>
          <p:cNvSpPr>
            <a:spLocks noGrp="1"/>
          </p:cNvSpPr>
          <p:nvPr>
            <p:ph type="sldNum" sz="quarter" idx="5"/>
          </p:nvPr>
        </p:nvSpPr>
        <p:spPr/>
        <p:txBody>
          <a:bodyPr/>
          <a:lstStyle/>
          <a:p>
            <a:pPr>
              <a:defRPr/>
            </a:pPr>
            <a:fld id="{5D4FC843-E3CC-43DE-A616-BE506A6BCFB0}" type="slidenum">
              <a:rPr lang="zh-CN" altLang="en-US" smtClean="0"/>
              <a:t>62</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幻灯片图像占位符 1"/>
          <p:cNvSpPr>
            <a:spLocks noGrp="1" noRot="1" noChangeAspect="1" noTextEdit="1"/>
          </p:cNvSpPr>
          <p:nvPr>
            <p:ph type="sldImg"/>
          </p:nvPr>
        </p:nvSpPr>
        <p:spPr bwMode="auto">
          <a:noFill/>
          <a:ln>
            <a:solidFill>
              <a:srgbClr val="000000"/>
            </a:solidFill>
            <a:miter lim="800000"/>
          </a:ln>
        </p:spPr>
      </p:sp>
      <p:sp>
        <p:nvSpPr>
          <p:cNvPr id="186371" name="备注占位符 2"/>
          <p:cNvSpPr>
            <a:spLocks noGrp="1"/>
          </p:cNvSpPr>
          <p:nvPr>
            <p:ph type="body" idx="1"/>
          </p:nvPr>
        </p:nvSpPr>
        <p:spPr bwMode="auto">
          <a:noFill/>
        </p:spPr>
        <p:txBody>
          <a:bodyPr wrap="square" numCol="1" anchor="t" anchorCtr="0" compatLnSpc="1"/>
          <a:lstStyle/>
          <a:p>
            <a:r>
              <a:rPr lang="zh-CN" altLang="en-US"/>
              <a:t>深感觉的传入纤维进入脊髓后沿同侧后索上行至薄束核和楔束核后换元经内侧丘系才交叉至对侧丘脑。具有先上行后交叉的特点。</a:t>
            </a:r>
          </a:p>
        </p:txBody>
      </p:sp>
      <p:sp>
        <p:nvSpPr>
          <p:cNvPr id="4" name="灯片编号占位符 3"/>
          <p:cNvSpPr>
            <a:spLocks noGrp="1"/>
          </p:cNvSpPr>
          <p:nvPr>
            <p:ph type="sldNum" sz="quarter" idx="5"/>
          </p:nvPr>
        </p:nvSpPr>
        <p:spPr/>
        <p:txBody>
          <a:bodyPr/>
          <a:lstStyle/>
          <a:p>
            <a:pPr>
              <a:defRPr/>
            </a:pPr>
            <a:fld id="{CEBDA631-5CB7-4671-AF03-E174A59239F6}" type="slidenum">
              <a:rPr lang="zh-CN" altLang="en-US" smtClean="0"/>
              <a:t>63</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幻灯片图像占位符 1"/>
          <p:cNvSpPr>
            <a:spLocks noGrp="1" noRot="1" noChangeAspect="1" noTextEdit="1"/>
          </p:cNvSpPr>
          <p:nvPr>
            <p:ph type="sldImg"/>
          </p:nvPr>
        </p:nvSpPr>
        <p:spPr bwMode="auto">
          <a:noFill/>
          <a:ln>
            <a:solidFill>
              <a:srgbClr val="000000"/>
            </a:solidFill>
            <a:miter lim="800000"/>
          </a:ln>
        </p:spPr>
      </p:sp>
      <p:sp>
        <p:nvSpPr>
          <p:cNvPr id="187395" name="备注占位符 2"/>
          <p:cNvSpPr>
            <a:spLocks noGrp="1"/>
          </p:cNvSpPr>
          <p:nvPr>
            <p:ph type="body" idx="1"/>
          </p:nvPr>
        </p:nvSpPr>
        <p:spPr bwMode="auto">
          <a:noFill/>
        </p:spPr>
        <p:txBody>
          <a:bodyPr wrap="square" numCol="1" anchor="t" anchorCtr="0" compatLnSpc="1"/>
          <a:lstStyle/>
          <a:p>
            <a:r>
              <a:rPr lang="zh-CN" altLang="en-US"/>
              <a:t>脊髓对于深浅感觉的传导是起到非常重要的作用的，当其反生病变，会影响到我们感觉的发生。</a:t>
            </a:r>
            <a:endParaRPr lang="en-US" altLang="zh-CN"/>
          </a:p>
          <a:p>
            <a:r>
              <a:rPr lang="zh-CN" altLang="en-US"/>
              <a:t>原因为：脊髓向大脑皮质传入的上行纤维束中，薄束和楔束传导来自身体同侧的本体感觉和精细性触觉，而脊髓丘脑束传导对侧痛觉、温觉等。</a:t>
            </a:r>
            <a:endParaRPr lang="en-US" altLang="zh-CN"/>
          </a:p>
          <a:p>
            <a:r>
              <a:rPr lang="zh-CN" altLang="en-US"/>
              <a:t>脊髓空洞症：是由于各种先天或后天因素导致产生进行性脊髓病的脊髓空穴样膨胀。</a:t>
            </a:r>
          </a:p>
        </p:txBody>
      </p:sp>
      <p:sp>
        <p:nvSpPr>
          <p:cNvPr id="4" name="灯片编号占位符 3"/>
          <p:cNvSpPr>
            <a:spLocks noGrp="1"/>
          </p:cNvSpPr>
          <p:nvPr>
            <p:ph type="sldNum" sz="quarter" idx="5"/>
          </p:nvPr>
        </p:nvSpPr>
        <p:spPr/>
        <p:txBody>
          <a:bodyPr/>
          <a:lstStyle/>
          <a:p>
            <a:pPr>
              <a:defRPr/>
            </a:pPr>
            <a:fld id="{B7330D8D-0825-4B81-B977-CD88106B3B47}" type="slidenum">
              <a:rPr lang="zh-CN" altLang="en-US" smtClean="0"/>
              <a:t>64</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幻灯片图像占位符 1"/>
          <p:cNvSpPr>
            <a:spLocks noGrp="1" noRot="1" noChangeAspect="1" noTextEdit="1"/>
          </p:cNvSpPr>
          <p:nvPr>
            <p:ph type="sldImg"/>
          </p:nvPr>
        </p:nvSpPr>
        <p:spPr bwMode="auto">
          <a:noFill/>
          <a:ln>
            <a:solidFill>
              <a:srgbClr val="000000"/>
            </a:solidFill>
            <a:miter lim="800000"/>
          </a:ln>
        </p:spPr>
      </p:sp>
      <p:sp>
        <p:nvSpPr>
          <p:cNvPr id="188419" name="备注占位符 2"/>
          <p:cNvSpPr>
            <a:spLocks noGrp="1"/>
          </p:cNvSpPr>
          <p:nvPr>
            <p:ph type="body" idx="1"/>
          </p:nvPr>
        </p:nvSpPr>
        <p:spPr bwMode="auto">
          <a:noFill/>
        </p:spPr>
        <p:txBody>
          <a:bodyPr wrap="square" numCol="1" anchor="t" anchorCtr="0" compatLnSpc="1"/>
          <a:lstStyle/>
          <a:p>
            <a:r>
              <a:rPr lang="zh-CN" altLang="en-US"/>
              <a:t>感觉传导通路的第二级神经元发出的神经纤维都投射到丘脑的腹后外侧核，经丘脑初步分析再投射到大脑皮质的。丘脑上的核团是这些感觉传入通路的换元接替站，分成三类，第一类是特异感觉接替核。</a:t>
            </a:r>
          </a:p>
        </p:txBody>
      </p:sp>
      <p:sp>
        <p:nvSpPr>
          <p:cNvPr id="4" name="灯片编号占位符 3"/>
          <p:cNvSpPr>
            <a:spLocks noGrp="1"/>
          </p:cNvSpPr>
          <p:nvPr>
            <p:ph type="sldNum" sz="quarter" idx="5"/>
          </p:nvPr>
        </p:nvSpPr>
        <p:spPr/>
        <p:txBody>
          <a:bodyPr/>
          <a:lstStyle/>
          <a:p>
            <a:pPr>
              <a:defRPr/>
            </a:pPr>
            <a:fld id="{92367111-7A01-4F6E-8456-2F3A23F8F48B}" type="slidenum">
              <a:rPr lang="zh-CN" altLang="en-US" smtClean="0"/>
              <a:t>65</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幻灯片图像占位符 1"/>
          <p:cNvSpPr>
            <a:spLocks noGrp="1" noRot="1" noChangeAspect="1" noTextEdit="1"/>
          </p:cNvSpPr>
          <p:nvPr>
            <p:ph type="sldImg"/>
          </p:nvPr>
        </p:nvSpPr>
        <p:spPr bwMode="auto">
          <a:noFill/>
          <a:ln>
            <a:solidFill>
              <a:srgbClr val="000000"/>
            </a:solidFill>
            <a:miter lim="800000"/>
          </a:ln>
        </p:spPr>
      </p:sp>
      <p:sp>
        <p:nvSpPr>
          <p:cNvPr id="190467" name="备注占位符 2"/>
          <p:cNvSpPr>
            <a:spLocks noGrp="1"/>
          </p:cNvSpPr>
          <p:nvPr>
            <p:ph type="body" idx="1"/>
          </p:nvPr>
        </p:nvSpPr>
        <p:spPr bwMode="auto">
          <a:noFill/>
        </p:spPr>
        <p:txBody>
          <a:bodyPr wrap="square" numCol="1" anchor="t" anchorCtr="0" compatLnSpc="1"/>
          <a:lstStyle/>
          <a:p>
            <a:r>
              <a:rPr lang="zh-CN" altLang="en-US"/>
              <a:t>联络核不直接接收感觉</a:t>
            </a:r>
            <a:r>
              <a:rPr lang="en-US" altLang="zh-CN"/>
              <a:t>N</a:t>
            </a:r>
            <a:r>
              <a:rPr lang="zh-CN" altLang="en-US"/>
              <a:t>纤维的投射</a:t>
            </a:r>
            <a:r>
              <a:rPr lang="en-US" altLang="zh-CN"/>
              <a:t>,</a:t>
            </a:r>
            <a:r>
              <a:rPr lang="zh-CN" altLang="en-US"/>
              <a:t>它接受的是来自特异感觉接替核和其他皮质下中枢传来的纤维</a:t>
            </a:r>
            <a:r>
              <a:rPr lang="en-US" altLang="zh-CN"/>
              <a:t>.</a:t>
            </a:r>
            <a:r>
              <a:rPr lang="zh-CN" altLang="en-US"/>
              <a:t>同样的</a:t>
            </a:r>
            <a:r>
              <a:rPr lang="en-US" altLang="zh-CN"/>
              <a:t>,</a:t>
            </a:r>
            <a:r>
              <a:rPr lang="zh-CN" altLang="en-US"/>
              <a:t>它与感觉特异接替核一样是投射到大脑皮质的特定区域的</a:t>
            </a:r>
            <a:r>
              <a:rPr lang="en-US" altLang="zh-CN"/>
              <a:t>,</a:t>
            </a:r>
            <a:r>
              <a:rPr lang="zh-CN" altLang="en-US"/>
              <a:t>作用</a:t>
            </a:r>
            <a:r>
              <a:rPr lang="en-US" altLang="zh-CN"/>
              <a:t>?</a:t>
            </a:r>
            <a:endParaRPr lang="zh-CN" altLang="en-US"/>
          </a:p>
        </p:txBody>
      </p:sp>
      <p:sp>
        <p:nvSpPr>
          <p:cNvPr id="4" name="灯片编号占位符 3"/>
          <p:cNvSpPr>
            <a:spLocks noGrp="1"/>
          </p:cNvSpPr>
          <p:nvPr>
            <p:ph type="sldNum" sz="quarter" idx="5"/>
          </p:nvPr>
        </p:nvSpPr>
        <p:spPr/>
        <p:txBody>
          <a:bodyPr/>
          <a:lstStyle/>
          <a:p>
            <a:pPr>
              <a:defRPr/>
            </a:pPr>
            <a:fld id="{7072A57F-4B32-491F-AF6B-CAACC58B74E5}" type="slidenum">
              <a:rPr lang="zh-CN" altLang="en-US" smtClean="0"/>
              <a:t>66</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幻灯片图像占位符 1"/>
          <p:cNvSpPr>
            <a:spLocks noGrp="1" noRot="1" noChangeAspect="1" noTextEdit="1"/>
          </p:cNvSpPr>
          <p:nvPr>
            <p:ph type="sldImg"/>
          </p:nvPr>
        </p:nvSpPr>
        <p:spPr bwMode="auto">
          <a:noFill/>
          <a:ln>
            <a:solidFill>
              <a:srgbClr val="000000"/>
            </a:solidFill>
            <a:miter lim="800000"/>
          </a:ln>
        </p:spPr>
      </p:sp>
      <p:sp>
        <p:nvSpPr>
          <p:cNvPr id="193539" name="备注占位符 2"/>
          <p:cNvSpPr>
            <a:spLocks noGrp="1"/>
          </p:cNvSpPr>
          <p:nvPr>
            <p:ph type="body" idx="1"/>
          </p:nvPr>
        </p:nvSpPr>
        <p:spPr bwMode="auto">
          <a:noFill/>
        </p:spPr>
        <p:txBody>
          <a:bodyPr wrap="square" numCol="1" anchor="t" anchorCtr="0" compatLnSpc="1"/>
          <a:lstStyle/>
          <a:p>
            <a:r>
              <a:rPr lang="zh-CN" altLang="en-US"/>
              <a:t>联络核也属于特异投射系统，但是它不引起特定的感觉，主要是起到联络和协调的作用。</a:t>
            </a:r>
          </a:p>
        </p:txBody>
      </p:sp>
      <p:sp>
        <p:nvSpPr>
          <p:cNvPr id="4" name="灯片编号占位符 3"/>
          <p:cNvSpPr>
            <a:spLocks noGrp="1"/>
          </p:cNvSpPr>
          <p:nvPr>
            <p:ph type="sldNum" sz="quarter" idx="5"/>
          </p:nvPr>
        </p:nvSpPr>
        <p:spPr/>
        <p:txBody>
          <a:bodyPr/>
          <a:lstStyle/>
          <a:p>
            <a:pPr>
              <a:defRPr/>
            </a:pPr>
            <a:fld id="{0ADB5D84-1729-4AF0-81B2-5883214F76ED}" type="slidenum">
              <a:rPr lang="zh-CN" altLang="en-US" smtClean="0"/>
              <a:t>67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幻灯片图像占位符 1"/>
          <p:cNvSpPr>
            <a:spLocks noGrp="1" noRot="1" noChangeAspect="1" noTextEdit="1"/>
          </p:cNvSpPr>
          <p:nvPr>
            <p:ph type="sldImg"/>
          </p:nvPr>
        </p:nvSpPr>
        <p:spPr bwMode="auto">
          <a:noFill/>
          <a:ln>
            <a:solidFill>
              <a:srgbClr val="000000"/>
            </a:solidFill>
            <a:miter lim="800000"/>
          </a:ln>
        </p:spPr>
      </p:sp>
      <p:sp>
        <p:nvSpPr>
          <p:cNvPr id="167939" name="备注占位符 2"/>
          <p:cNvSpPr>
            <a:spLocks noGrp="1"/>
          </p:cNvSpPr>
          <p:nvPr>
            <p:ph type="body" idx="1"/>
          </p:nvPr>
        </p:nvSpPr>
        <p:spPr bwMode="auto">
          <a:noFill/>
        </p:spPr>
        <p:txBody>
          <a:bodyPr wrap="square" numCol="1" anchor="t" anchorCtr="0" compatLnSpc="1"/>
          <a:lstStyle/>
          <a:p>
            <a:r>
              <a:rPr lang="zh-CN" altLang="en-US"/>
              <a:t>交感舒血管</a:t>
            </a:r>
            <a:r>
              <a:rPr lang="en-US" altLang="zh-CN"/>
              <a:t>N</a:t>
            </a:r>
            <a:r>
              <a:rPr lang="zh-CN" altLang="en-US"/>
              <a:t>节后神经纤维就是释放</a:t>
            </a:r>
            <a:r>
              <a:rPr lang="en-US" altLang="zh-CN"/>
              <a:t>ACH</a:t>
            </a:r>
            <a:r>
              <a:rPr lang="zh-CN" altLang="en-US"/>
              <a:t>的</a:t>
            </a:r>
            <a:r>
              <a:rPr lang="en-US" altLang="zh-CN"/>
              <a:t>,</a:t>
            </a:r>
            <a:r>
              <a:rPr lang="zh-CN" altLang="en-US"/>
              <a:t>全部副交感</a:t>
            </a:r>
            <a:r>
              <a:rPr lang="en-US" altLang="zh-CN"/>
              <a:t>N</a:t>
            </a:r>
            <a:r>
              <a:rPr lang="zh-CN" altLang="en-US"/>
              <a:t>节后纤维都是释放</a:t>
            </a:r>
            <a:r>
              <a:rPr lang="en-US" altLang="zh-CN"/>
              <a:t>ACH,</a:t>
            </a:r>
            <a:r>
              <a:rPr lang="zh-CN" altLang="en-US"/>
              <a:t>交感和副交感节前</a:t>
            </a:r>
            <a:r>
              <a:rPr lang="en-US" altLang="zh-CN"/>
              <a:t>N</a:t>
            </a:r>
            <a:r>
              <a:rPr lang="zh-CN" altLang="en-US"/>
              <a:t>纤维都释放</a:t>
            </a:r>
            <a:r>
              <a:rPr lang="en-US" altLang="zh-CN"/>
              <a:t>ACH.</a:t>
            </a:r>
            <a:r>
              <a:rPr lang="zh-CN" altLang="en-US"/>
              <a:t>支配射体运动</a:t>
            </a:r>
            <a:r>
              <a:rPr lang="en-US" altLang="zh-CN"/>
              <a:t>N</a:t>
            </a:r>
            <a:r>
              <a:rPr lang="zh-CN" altLang="en-US"/>
              <a:t>的都是释放</a:t>
            </a:r>
            <a:r>
              <a:rPr lang="en-US" altLang="zh-CN"/>
              <a:t>ACH.</a:t>
            </a:r>
            <a:endParaRPr lang="zh-CN" altLang="en-US"/>
          </a:p>
        </p:txBody>
      </p:sp>
      <p:sp>
        <p:nvSpPr>
          <p:cNvPr id="4" name="灯片编号占位符 3"/>
          <p:cNvSpPr>
            <a:spLocks noGrp="1"/>
          </p:cNvSpPr>
          <p:nvPr>
            <p:ph type="sldNum" sz="quarter" idx="5"/>
          </p:nvPr>
        </p:nvSpPr>
        <p:spPr/>
        <p:txBody>
          <a:bodyPr/>
          <a:lstStyle/>
          <a:p>
            <a:pPr>
              <a:defRPr/>
            </a:pPr>
            <a:fld id="{E309B266-17E2-4138-84C8-070F771471B1}" type="slidenum">
              <a:rPr lang="zh-CN" altLang="en-US" smtClean="0"/>
              <a:t>19</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幻灯片图像占位符 1"/>
          <p:cNvSpPr>
            <a:spLocks noGrp="1" noRot="1" noChangeAspect="1" noTextEdit="1"/>
          </p:cNvSpPr>
          <p:nvPr>
            <p:ph type="sldImg"/>
          </p:nvPr>
        </p:nvSpPr>
        <p:spPr bwMode="auto">
          <a:noFill/>
          <a:ln>
            <a:solidFill>
              <a:srgbClr val="000000"/>
            </a:solidFill>
            <a:miter lim="800000"/>
          </a:ln>
        </p:spPr>
      </p:sp>
      <p:sp>
        <p:nvSpPr>
          <p:cNvPr id="194563" name="备注占位符 2"/>
          <p:cNvSpPr>
            <a:spLocks noGrp="1"/>
          </p:cNvSpPr>
          <p:nvPr>
            <p:ph type="body" idx="1"/>
          </p:nvPr>
        </p:nvSpPr>
        <p:spPr bwMode="auto">
          <a:noFill/>
        </p:spPr>
        <p:txBody>
          <a:bodyPr wrap="square" numCol="1" anchor="t" anchorCtr="0" compatLnSpc="1"/>
          <a:lstStyle/>
          <a:p>
            <a:r>
              <a:rPr lang="zh-CN" altLang="en-US"/>
              <a:t>投射纤维可终目于皮质各层</a:t>
            </a:r>
            <a:r>
              <a:rPr lang="en-US" altLang="zh-CN"/>
              <a:t>.</a:t>
            </a:r>
            <a:r>
              <a:rPr lang="zh-CN" altLang="en-US"/>
              <a:t>不产生特定的感觉 </a:t>
            </a:r>
            <a:r>
              <a:rPr lang="en-US" altLang="zh-CN"/>
              <a:t>.</a:t>
            </a:r>
            <a:endParaRPr lang="zh-CN" altLang="en-US"/>
          </a:p>
        </p:txBody>
      </p:sp>
      <p:sp>
        <p:nvSpPr>
          <p:cNvPr id="4" name="灯片编号占位符 3"/>
          <p:cNvSpPr>
            <a:spLocks noGrp="1"/>
          </p:cNvSpPr>
          <p:nvPr>
            <p:ph type="sldNum" sz="quarter" idx="5"/>
          </p:nvPr>
        </p:nvSpPr>
        <p:spPr/>
        <p:txBody>
          <a:bodyPr/>
          <a:lstStyle/>
          <a:p>
            <a:pPr>
              <a:defRPr/>
            </a:pPr>
            <a:fld id="{5D7FBC65-BFE3-4B46-8E8E-161D1AD2BE9C}" type="slidenum">
              <a:rPr lang="zh-CN" altLang="en-US" smtClean="0"/>
              <a:t>68</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幻灯片图像占位符 1"/>
          <p:cNvSpPr>
            <a:spLocks noGrp="1" noRot="1" noChangeAspect="1" noTextEdit="1"/>
          </p:cNvSpPr>
          <p:nvPr>
            <p:ph type="sldImg"/>
          </p:nvPr>
        </p:nvSpPr>
        <p:spPr bwMode="auto">
          <a:noFill/>
          <a:ln>
            <a:solidFill>
              <a:srgbClr val="000000"/>
            </a:solidFill>
            <a:miter lim="800000"/>
          </a:ln>
        </p:spPr>
      </p:sp>
      <p:sp>
        <p:nvSpPr>
          <p:cNvPr id="195587" name="备注占位符 2"/>
          <p:cNvSpPr>
            <a:spLocks noGrp="1"/>
          </p:cNvSpPr>
          <p:nvPr>
            <p:ph type="body" idx="1"/>
          </p:nvPr>
        </p:nvSpPr>
        <p:spPr bwMode="auto">
          <a:noFill/>
        </p:spPr>
        <p:txBody>
          <a:bodyPr wrap="square" numCol="1" anchor="t" anchorCtr="0" compatLnSpc="1"/>
          <a:lstStyle/>
          <a:p>
            <a:r>
              <a:rPr lang="zh-CN" altLang="en-US"/>
              <a:t>网状结构在脑干部位</a:t>
            </a:r>
            <a:r>
              <a:rPr lang="en-US" altLang="zh-CN"/>
              <a:t>,</a:t>
            </a:r>
            <a:r>
              <a:rPr lang="zh-CN" altLang="en-US"/>
              <a:t>具有上行唤醒作用</a:t>
            </a:r>
            <a:r>
              <a:rPr lang="en-US" altLang="zh-CN"/>
              <a:t>,</a:t>
            </a:r>
            <a:r>
              <a:rPr lang="zh-CN" altLang="en-US"/>
              <a:t>它这个上行激动系统功能的发挥有赖于非特异投射系统</a:t>
            </a:r>
            <a:r>
              <a:rPr lang="en-US" altLang="zh-CN"/>
              <a:t>.</a:t>
            </a:r>
            <a:endParaRPr lang="zh-CN" altLang="en-US"/>
          </a:p>
        </p:txBody>
      </p:sp>
      <p:sp>
        <p:nvSpPr>
          <p:cNvPr id="4" name="灯片编号占位符 3"/>
          <p:cNvSpPr>
            <a:spLocks noGrp="1"/>
          </p:cNvSpPr>
          <p:nvPr>
            <p:ph type="sldNum" sz="quarter" idx="5"/>
          </p:nvPr>
        </p:nvSpPr>
        <p:spPr/>
        <p:txBody>
          <a:bodyPr/>
          <a:lstStyle/>
          <a:p>
            <a:pPr>
              <a:defRPr/>
            </a:pPr>
            <a:fld id="{CE3045D8-7B9E-4B17-870F-DD0B03FE799C}" type="slidenum">
              <a:rPr lang="zh-CN" altLang="en-US" smtClean="0"/>
              <a:t>70</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幻灯片图像占位符 1"/>
          <p:cNvSpPr>
            <a:spLocks noGrp="1" noRot="1" noChangeAspect="1" noTextEdit="1"/>
          </p:cNvSpPr>
          <p:nvPr>
            <p:ph type="sldImg"/>
          </p:nvPr>
        </p:nvSpPr>
        <p:spPr bwMode="auto">
          <a:noFill/>
          <a:ln>
            <a:solidFill>
              <a:srgbClr val="000000"/>
            </a:solidFill>
            <a:miter lim="800000"/>
          </a:ln>
        </p:spPr>
      </p:sp>
      <p:sp>
        <p:nvSpPr>
          <p:cNvPr id="197635" name="备注占位符 2"/>
          <p:cNvSpPr>
            <a:spLocks noGrp="1"/>
          </p:cNvSpPr>
          <p:nvPr>
            <p:ph type="body" idx="1"/>
          </p:nvPr>
        </p:nvSpPr>
        <p:spPr bwMode="auto">
          <a:noFill/>
        </p:spPr>
        <p:txBody>
          <a:bodyPr wrap="square" numCol="1" anchor="t" anchorCtr="0" compatLnSpc="1"/>
          <a:lstStyle/>
          <a:p>
            <a:r>
              <a:rPr lang="zh-CN" altLang="en-US"/>
              <a:t>丘脑中不同的核团投射到大脑不同的区域引起不同的特定的感觉，说明了大脑皮质上有代表着不同感觉的区域。大脑的感觉代表区分成体表感觉代表区，内脏感觉代表区，特殊感觉代表区。</a:t>
            </a:r>
            <a:endParaRPr lang="en-US" altLang="zh-CN"/>
          </a:p>
          <a:p>
            <a:r>
              <a:rPr lang="zh-CN" altLang="en-US"/>
              <a:t>躯体感觉代表区又分成体表还有本体的感觉代表区。</a:t>
            </a:r>
          </a:p>
        </p:txBody>
      </p:sp>
      <p:sp>
        <p:nvSpPr>
          <p:cNvPr id="4" name="灯片编号占位符 3"/>
          <p:cNvSpPr>
            <a:spLocks noGrp="1"/>
          </p:cNvSpPr>
          <p:nvPr>
            <p:ph type="sldNum" sz="quarter" idx="5"/>
          </p:nvPr>
        </p:nvSpPr>
        <p:spPr/>
        <p:txBody>
          <a:bodyPr/>
          <a:lstStyle/>
          <a:p>
            <a:pPr>
              <a:defRPr/>
            </a:pPr>
            <a:fld id="{E7C06E06-C10D-4215-AABC-931DF285E5F1}" type="slidenum">
              <a:rPr lang="zh-CN" altLang="en-US" smtClean="0"/>
              <a:t>71</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幻灯片图像占位符 1"/>
          <p:cNvSpPr>
            <a:spLocks noGrp="1" noRot="1" noChangeAspect="1" noTextEdit="1"/>
          </p:cNvSpPr>
          <p:nvPr>
            <p:ph type="sldImg"/>
          </p:nvPr>
        </p:nvSpPr>
        <p:spPr bwMode="auto">
          <a:noFill/>
          <a:ln>
            <a:solidFill>
              <a:srgbClr val="000000"/>
            </a:solidFill>
            <a:miter lim="800000"/>
          </a:ln>
        </p:spPr>
      </p:sp>
      <p:sp>
        <p:nvSpPr>
          <p:cNvPr id="199683" name="备注占位符 2"/>
          <p:cNvSpPr>
            <a:spLocks noGrp="1"/>
          </p:cNvSpPr>
          <p:nvPr>
            <p:ph type="body" idx="1"/>
          </p:nvPr>
        </p:nvSpPr>
        <p:spPr bwMode="auto">
          <a:noFill/>
        </p:spPr>
        <p:txBody>
          <a:bodyPr wrap="square" numCol="1" anchor="t" anchorCtr="0" compatLnSpc="1"/>
          <a:lstStyle/>
          <a:p>
            <a:r>
              <a:rPr lang="zh-CN" altLang="en-US"/>
              <a:t>本体感觉是指肌、腱、关节等运动器官本身在不同状态（运动或静止）时产生的感觉（例如，人在闭眼时能感知身体各部的位置）。因位置较深，又称深部感觉。主要投射到中央前回和中央后回。</a:t>
            </a:r>
            <a:endParaRPr lang="en-US" altLang="zh-CN"/>
          </a:p>
          <a:p>
            <a:r>
              <a:rPr lang="zh-CN" altLang="en-US"/>
              <a:t>内脏感觉代表区：同样对于感觉的定位也是不准确和模糊的。</a:t>
            </a:r>
          </a:p>
          <a:p>
            <a:endParaRPr lang="zh-CN" altLang="en-US"/>
          </a:p>
        </p:txBody>
      </p:sp>
      <p:sp>
        <p:nvSpPr>
          <p:cNvPr id="4" name="灯片编号占位符 3"/>
          <p:cNvSpPr>
            <a:spLocks noGrp="1"/>
          </p:cNvSpPr>
          <p:nvPr>
            <p:ph type="sldNum" sz="quarter" idx="5"/>
          </p:nvPr>
        </p:nvSpPr>
        <p:spPr/>
        <p:txBody>
          <a:bodyPr/>
          <a:lstStyle/>
          <a:p>
            <a:pPr>
              <a:defRPr/>
            </a:pPr>
            <a:fld id="{8685C053-3A6F-4B6F-9985-5447107A046D}" type="slidenum">
              <a:rPr lang="zh-CN" altLang="en-US" smtClean="0"/>
              <a:t>72</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幻灯片图像占位符 1"/>
          <p:cNvSpPr>
            <a:spLocks noGrp="1" noRot="1" noChangeAspect="1" noTextEdit="1"/>
          </p:cNvSpPr>
          <p:nvPr>
            <p:ph type="sldImg"/>
          </p:nvPr>
        </p:nvSpPr>
        <p:spPr bwMode="auto">
          <a:noFill/>
          <a:ln>
            <a:solidFill>
              <a:srgbClr val="000000"/>
            </a:solidFill>
            <a:miter lim="800000"/>
          </a:ln>
        </p:spPr>
      </p:sp>
      <p:sp>
        <p:nvSpPr>
          <p:cNvPr id="200707" name="备注占位符 2"/>
          <p:cNvSpPr>
            <a:spLocks noGrp="1"/>
          </p:cNvSpPr>
          <p:nvPr>
            <p:ph type="body" idx="1"/>
          </p:nvPr>
        </p:nvSpPr>
        <p:spPr bwMode="auto">
          <a:noFill/>
        </p:spPr>
        <p:txBody>
          <a:bodyPr wrap="square" numCol="1" anchor="t" anchorCtr="0" compatLnSpc="1"/>
          <a:lstStyle/>
          <a:p>
            <a:r>
              <a:rPr lang="zh-CN" altLang="en-US"/>
              <a:t>对于切割</a:t>
            </a:r>
            <a:r>
              <a:rPr lang="en-US" altLang="zh-CN"/>
              <a:t>,</a:t>
            </a:r>
            <a:r>
              <a:rPr lang="zh-CN" altLang="en-US"/>
              <a:t>烧灼反而不敏感</a:t>
            </a:r>
            <a:r>
              <a:rPr lang="en-US" altLang="zh-CN"/>
              <a:t>.</a:t>
            </a:r>
            <a:endParaRPr lang="zh-CN" altLang="en-US"/>
          </a:p>
        </p:txBody>
      </p:sp>
      <p:sp>
        <p:nvSpPr>
          <p:cNvPr id="4" name="灯片编号占位符 3"/>
          <p:cNvSpPr>
            <a:spLocks noGrp="1"/>
          </p:cNvSpPr>
          <p:nvPr>
            <p:ph type="sldNum" sz="quarter" idx="5"/>
          </p:nvPr>
        </p:nvSpPr>
        <p:spPr/>
        <p:txBody>
          <a:bodyPr/>
          <a:lstStyle/>
          <a:p>
            <a:pPr>
              <a:defRPr/>
            </a:pPr>
            <a:fld id="{0E058A01-AE4F-4169-9B50-FC515B5FC554}" type="slidenum">
              <a:rPr lang="zh-CN" altLang="en-US" smtClean="0"/>
              <a:t>76</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幻灯片图像占位符 1"/>
          <p:cNvSpPr>
            <a:spLocks noGrp="1" noRot="1" noChangeAspect="1" noTextEdit="1"/>
          </p:cNvSpPr>
          <p:nvPr>
            <p:ph type="sldImg"/>
          </p:nvPr>
        </p:nvSpPr>
        <p:spPr bwMode="auto">
          <a:noFill/>
          <a:ln>
            <a:solidFill>
              <a:srgbClr val="000000"/>
            </a:solidFill>
            <a:miter lim="800000"/>
          </a:ln>
        </p:spPr>
      </p:sp>
      <p:sp>
        <p:nvSpPr>
          <p:cNvPr id="201731" name="备注占位符 2"/>
          <p:cNvSpPr>
            <a:spLocks noGrp="1"/>
          </p:cNvSpPr>
          <p:nvPr>
            <p:ph type="body" idx="1"/>
          </p:nvPr>
        </p:nvSpPr>
        <p:spPr bwMode="auto">
          <a:noFill/>
        </p:spPr>
        <p:txBody>
          <a:bodyPr wrap="square" numCol="1" anchor="t" anchorCtr="0" compatLnSpc="1"/>
          <a:lstStyle/>
          <a:p>
            <a:r>
              <a:rPr lang="zh-CN" altLang="en-US"/>
              <a:t>躯体神经系统 英文名称</a:t>
            </a:r>
            <a:r>
              <a:rPr lang="en-US" altLang="zh-CN"/>
              <a:t>Somatic Nervous Systerm,</a:t>
            </a:r>
            <a:r>
              <a:rPr lang="zh-CN" altLang="en-US"/>
              <a:t>又称动物神经系统，和内脏神经系统共同组成脊椎动物的外周神经系统。这部分的神经可以通过意识加以控制，又被称为随意神经系统。</a:t>
            </a:r>
          </a:p>
        </p:txBody>
      </p:sp>
      <p:sp>
        <p:nvSpPr>
          <p:cNvPr id="4" name="灯片编号占位符 3"/>
          <p:cNvSpPr>
            <a:spLocks noGrp="1"/>
          </p:cNvSpPr>
          <p:nvPr>
            <p:ph type="sldNum" sz="quarter" idx="5"/>
          </p:nvPr>
        </p:nvSpPr>
        <p:spPr/>
        <p:txBody>
          <a:bodyPr/>
          <a:lstStyle/>
          <a:p>
            <a:pPr>
              <a:defRPr/>
            </a:pPr>
            <a:fld id="{4E769D18-2159-459A-A8A3-56F75EDE5F60}" type="slidenum">
              <a:rPr lang="zh-CN" altLang="en-US" smtClean="0"/>
              <a:t>79</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幻灯片图像占位符 1"/>
          <p:cNvSpPr>
            <a:spLocks noGrp="1" noRot="1" noChangeAspect="1" noTextEdit="1"/>
          </p:cNvSpPr>
          <p:nvPr>
            <p:ph type="sldImg"/>
          </p:nvPr>
        </p:nvSpPr>
        <p:spPr bwMode="auto">
          <a:noFill/>
          <a:ln>
            <a:solidFill>
              <a:srgbClr val="000000"/>
            </a:solidFill>
            <a:miter lim="800000"/>
          </a:ln>
        </p:spPr>
      </p:sp>
      <p:sp>
        <p:nvSpPr>
          <p:cNvPr id="202755" name="备注占位符 2"/>
          <p:cNvSpPr>
            <a:spLocks noGrp="1"/>
          </p:cNvSpPr>
          <p:nvPr>
            <p:ph type="body" idx="1"/>
          </p:nvPr>
        </p:nvSpPr>
        <p:spPr bwMode="auto">
          <a:noFill/>
        </p:spPr>
        <p:txBody>
          <a:bodyPr wrap="square" numCol="1" anchor="t" anchorCtr="0" compatLnSpc="1"/>
          <a:lstStyle/>
          <a:p>
            <a:r>
              <a:rPr lang="zh-CN" altLang="en-US"/>
              <a:t>上节课讲了神经系统对感觉的分析功能。神经系统对运动功能的控制是靠传出</a:t>
            </a:r>
            <a:r>
              <a:rPr lang="en-US" altLang="zh-CN"/>
              <a:t>N</a:t>
            </a:r>
            <a:r>
              <a:rPr lang="zh-CN" altLang="en-US"/>
              <a:t>支配的</a:t>
            </a:r>
            <a:r>
              <a:rPr lang="en-US" altLang="zh-CN"/>
              <a:t>.</a:t>
            </a:r>
            <a:endParaRPr lang="zh-CN" altLang="en-US"/>
          </a:p>
        </p:txBody>
      </p:sp>
      <p:sp>
        <p:nvSpPr>
          <p:cNvPr id="4" name="灯片编号占位符 3"/>
          <p:cNvSpPr>
            <a:spLocks noGrp="1"/>
          </p:cNvSpPr>
          <p:nvPr>
            <p:ph type="sldNum" sz="quarter" idx="5"/>
          </p:nvPr>
        </p:nvSpPr>
        <p:spPr/>
        <p:txBody>
          <a:bodyPr/>
          <a:lstStyle/>
          <a:p>
            <a:pPr>
              <a:defRPr/>
            </a:pPr>
            <a:fld id="{FBFD5E8B-A77B-48C8-A451-65AD4AA2A61E}" type="slidenum">
              <a:rPr lang="zh-CN" altLang="en-US" smtClean="0"/>
              <a:t>83</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幻灯片图像占位符 1"/>
          <p:cNvSpPr>
            <a:spLocks noGrp="1" noRot="1" noChangeAspect="1" noTextEdit="1"/>
          </p:cNvSpPr>
          <p:nvPr>
            <p:ph type="sldImg"/>
          </p:nvPr>
        </p:nvSpPr>
        <p:spPr bwMode="auto">
          <a:noFill/>
          <a:ln>
            <a:solidFill>
              <a:srgbClr val="000000"/>
            </a:solidFill>
            <a:miter lim="800000"/>
          </a:ln>
        </p:spPr>
      </p:sp>
      <p:sp>
        <p:nvSpPr>
          <p:cNvPr id="204803" name="备注占位符 2"/>
          <p:cNvSpPr>
            <a:spLocks noGrp="1"/>
          </p:cNvSpPr>
          <p:nvPr>
            <p:ph type="body" idx="1"/>
          </p:nvPr>
        </p:nvSpPr>
        <p:spPr bwMode="auto">
          <a:noFill/>
        </p:spPr>
        <p:txBody>
          <a:bodyPr wrap="square" numCol="1" anchor="t" anchorCtr="0" compatLnSpc="1"/>
          <a:lstStyle/>
          <a:p>
            <a:r>
              <a:rPr lang="zh-CN" altLang="en-US"/>
              <a:t>传出神经元是位于脊髓灰质前角的运动神经元。</a:t>
            </a:r>
          </a:p>
        </p:txBody>
      </p:sp>
      <p:sp>
        <p:nvSpPr>
          <p:cNvPr id="4" name="灯片编号占位符 3"/>
          <p:cNvSpPr>
            <a:spLocks noGrp="1"/>
          </p:cNvSpPr>
          <p:nvPr>
            <p:ph type="sldNum" sz="quarter" idx="5"/>
          </p:nvPr>
        </p:nvSpPr>
        <p:spPr/>
        <p:txBody>
          <a:bodyPr/>
          <a:lstStyle/>
          <a:p>
            <a:pPr>
              <a:defRPr/>
            </a:pPr>
            <a:fld id="{008EC3F7-F6BF-4E11-978D-4CEEA481E82D}" type="slidenum">
              <a:rPr lang="zh-CN" altLang="en-US" smtClean="0"/>
              <a:t>85</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幻灯片图像占位符 1"/>
          <p:cNvSpPr>
            <a:spLocks noGrp="1" noRot="1" noChangeAspect="1" noTextEdit="1"/>
          </p:cNvSpPr>
          <p:nvPr>
            <p:ph type="sldImg"/>
          </p:nvPr>
        </p:nvSpPr>
        <p:spPr bwMode="auto">
          <a:noFill/>
          <a:ln>
            <a:solidFill>
              <a:srgbClr val="000000"/>
            </a:solidFill>
            <a:miter lim="800000"/>
          </a:ln>
        </p:spPr>
      </p:sp>
      <p:sp>
        <p:nvSpPr>
          <p:cNvPr id="205827" name="备注占位符 2"/>
          <p:cNvSpPr>
            <a:spLocks noGrp="1"/>
          </p:cNvSpPr>
          <p:nvPr>
            <p:ph type="body" idx="1"/>
          </p:nvPr>
        </p:nvSpPr>
        <p:spPr bwMode="auto">
          <a:noFill/>
        </p:spPr>
        <p:txBody>
          <a:bodyPr wrap="square" numCol="1" anchor="t" anchorCtr="0" compatLnSpc="1"/>
          <a:lstStyle/>
          <a:p>
            <a:r>
              <a:rPr lang="en-US" altLang="zh-CN"/>
              <a:t>α</a:t>
            </a:r>
            <a:r>
              <a:rPr lang="zh-CN" altLang="en-US">
                <a:ea typeface="黑体" panose="02010609060101010101" pitchFamily="49" charset="-122"/>
              </a:rPr>
              <a:t>运动神经元主要支配梭外肌纤维。躯体运动反射的传出信息最后都是通过</a:t>
            </a:r>
            <a:r>
              <a:rPr lang="en-US" altLang="zh-CN"/>
              <a:t>α</a:t>
            </a:r>
            <a:r>
              <a:rPr lang="zh-CN" altLang="en-US">
                <a:ea typeface="黑体" panose="02010609060101010101" pitchFamily="49" charset="-122"/>
              </a:rPr>
              <a:t>运动神经元传到骨骼肌那的，因此，</a:t>
            </a:r>
            <a:r>
              <a:rPr lang="en-US" altLang="zh-CN"/>
              <a:t>α</a:t>
            </a:r>
            <a:r>
              <a:rPr lang="zh-CN" altLang="en-US"/>
              <a:t>运动神经元是躯体运动反射的最后通路。</a:t>
            </a:r>
            <a:endParaRPr lang="en-US" altLang="zh-CN"/>
          </a:p>
          <a:p>
            <a:r>
              <a:rPr lang="zh-CN" altLang="en-US"/>
              <a:t>运动单位的大小相差很大</a:t>
            </a:r>
            <a:r>
              <a:rPr lang="en-US" altLang="zh-CN"/>
              <a:t>,</a:t>
            </a:r>
            <a:r>
              <a:rPr lang="zh-CN" altLang="en-US"/>
              <a:t>运动单位小的有利于精细的活动</a:t>
            </a:r>
            <a:r>
              <a:rPr lang="en-US" altLang="zh-CN"/>
              <a:t>,</a:t>
            </a:r>
            <a:r>
              <a:rPr lang="zh-CN" altLang="en-US"/>
              <a:t>运动单位大的有利于产生较大的肌张力</a:t>
            </a:r>
            <a:r>
              <a:rPr lang="en-US" altLang="zh-CN"/>
              <a:t>.</a:t>
            </a:r>
            <a:endParaRPr lang="zh-CN" altLang="en-US"/>
          </a:p>
        </p:txBody>
      </p:sp>
      <p:sp>
        <p:nvSpPr>
          <p:cNvPr id="4" name="灯片编号占位符 3"/>
          <p:cNvSpPr>
            <a:spLocks noGrp="1"/>
          </p:cNvSpPr>
          <p:nvPr>
            <p:ph type="sldNum" sz="quarter" idx="5"/>
          </p:nvPr>
        </p:nvSpPr>
        <p:spPr/>
        <p:txBody>
          <a:bodyPr/>
          <a:lstStyle/>
          <a:p>
            <a:pPr>
              <a:defRPr/>
            </a:pPr>
            <a:fld id="{BE964B30-C116-490B-8DC3-1CE31E0F13E5}" type="slidenum">
              <a:rPr lang="zh-CN" altLang="en-US" smtClean="0"/>
              <a:t>87</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幻灯片图像占位符 1"/>
          <p:cNvSpPr>
            <a:spLocks noGrp="1" noRot="1" noChangeAspect="1" noTextEdit="1"/>
          </p:cNvSpPr>
          <p:nvPr>
            <p:ph type="sldImg"/>
          </p:nvPr>
        </p:nvSpPr>
        <p:spPr bwMode="auto">
          <a:noFill/>
          <a:ln>
            <a:solidFill>
              <a:srgbClr val="000000"/>
            </a:solidFill>
            <a:miter lim="800000"/>
          </a:ln>
        </p:spPr>
      </p:sp>
      <p:sp>
        <p:nvSpPr>
          <p:cNvPr id="206851" name="备注占位符 2"/>
          <p:cNvSpPr>
            <a:spLocks noGrp="1"/>
          </p:cNvSpPr>
          <p:nvPr>
            <p:ph type="body" idx="1"/>
          </p:nvPr>
        </p:nvSpPr>
        <p:spPr bwMode="auto">
          <a:noFill/>
        </p:spPr>
        <p:txBody>
          <a:bodyPr wrap="square" numCol="1" anchor="t" anchorCtr="0" compatLnSpc="1"/>
          <a:lstStyle/>
          <a:p>
            <a:r>
              <a:rPr lang="zh-CN" altLang="en-US"/>
              <a:t>梭内肌纤维：是肌梭内特化的肌纤维。肌梭是牵张反射的感觉器</a:t>
            </a:r>
            <a:r>
              <a:rPr lang="en-US" altLang="zh-CN"/>
              <a:t>.</a:t>
            </a:r>
            <a:endParaRPr lang="zh-CN" altLang="en-US"/>
          </a:p>
        </p:txBody>
      </p:sp>
      <p:sp>
        <p:nvSpPr>
          <p:cNvPr id="4" name="灯片编号占位符 3"/>
          <p:cNvSpPr>
            <a:spLocks noGrp="1"/>
          </p:cNvSpPr>
          <p:nvPr>
            <p:ph type="sldNum" sz="quarter" idx="5"/>
          </p:nvPr>
        </p:nvSpPr>
        <p:spPr/>
        <p:txBody>
          <a:bodyPr/>
          <a:lstStyle/>
          <a:p>
            <a:pPr>
              <a:defRPr/>
            </a:pPr>
            <a:fld id="{78BF21FC-8116-4E64-8D42-802E332F2251}" type="slidenum">
              <a:rPr lang="zh-CN" altLang="en-US" smtClean="0"/>
              <a:t>88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幻灯片图像占位符 1"/>
          <p:cNvSpPr>
            <a:spLocks noGrp="1" noRot="1" noChangeAspect="1" noTextEdit="1"/>
          </p:cNvSpPr>
          <p:nvPr>
            <p:ph type="sldImg"/>
          </p:nvPr>
        </p:nvSpPr>
        <p:spPr bwMode="auto">
          <a:noFill/>
          <a:ln>
            <a:solidFill>
              <a:srgbClr val="000000"/>
            </a:solidFill>
            <a:miter lim="800000"/>
          </a:ln>
        </p:spPr>
      </p:sp>
      <p:sp>
        <p:nvSpPr>
          <p:cNvPr id="172035" name="备注占位符 2"/>
          <p:cNvSpPr>
            <a:spLocks noGrp="1"/>
          </p:cNvSpPr>
          <p:nvPr>
            <p:ph type="body" idx="1"/>
          </p:nvPr>
        </p:nvSpPr>
        <p:spPr bwMode="auto">
          <a:noFill/>
        </p:spPr>
        <p:txBody>
          <a:bodyPr wrap="square" numCol="1" anchor="t" anchorCtr="0" compatLnSpc="1"/>
          <a:lstStyle/>
          <a:p>
            <a:r>
              <a:rPr lang="en-US" altLang="zh-CN"/>
              <a:t>ACH</a:t>
            </a:r>
            <a:r>
              <a:rPr lang="zh-CN" altLang="en-US"/>
              <a:t>的受体激动剂</a:t>
            </a:r>
            <a:r>
              <a:rPr lang="en-US" altLang="zh-CN"/>
              <a:t>:</a:t>
            </a:r>
            <a:r>
              <a:rPr lang="zh-CN" altLang="en-US"/>
              <a:t>毛果芸香碱</a:t>
            </a:r>
            <a:r>
              <a:rPr lang="en-US" altLang="zh-CN"/>
              <a:t>,</a:t>
            </a:r>
            <a:r>
              <a:rPr lang="zh-CN" altLang="en-US"/>
              <a:t>阻断剂是阿托品</a:t>
            </a:r>
            <a:r>
              <a:rPr lang="en-US" altLang="zh-CN"/>
              <a:t>.</a:t>
            </a:r>
            <a:endParaRPr lang="zh-CN" altLang="en-US"/>
          </a:p>
        </p:txBody>
      </p:sp>
      <p:sp>
        <p:nvSpPr>
          <p:cNvPr id="4" name="灯片编号占位符 3"/>
          <p:cNvSpPr>
            <a:spLocks noGrp="1"/>
          </p:cNvSpPr>
          <p:nvPr>
            <p:ph type="sldNum" sz="quarter" idx="5"/>
          </p:nvPr>
        </p:nvSpPr>
        <p:spPr/>
        <p:txBody>
          <a:bodyPr/>
          <a:lstStyle/>
          <a:p>
            <a:pPr>
              <a:defRPr/>
            </a:pPr>
            <a:fld id="{6F38DF46-05EA-49CB-A466-7520041532EF}" type="slidenum">
              <a:rPr lang="zh-CN" altLang="en-US" smtClean="0"/>
              <a:t>25</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幻灯片图像占位符 1"/>
          <p:cNvSpPr>
            <a:spLocks noGrp="1" noRot="1" noChangeAspect="1" noTextEdit="1"/>
          </p:cNvSpPr>
          <p:nvPr>
            <p:ph type="sldImg"/>
          </p:nvPr>
        </p:nvSpPr>
        <p:spPr bwMode="auto">
          <a:noFill/>
          <a:ln>
            <a:solidFill>
              <a:srgbClr val="000000"/>
            </a:solidFill>
            <a:miter lim="800000"/>
          </a:ln>
        </p:spPr>
      </p:sp>
      <p:sp>
        <p:nvSpPr>
          <p:cNvPr id="207875" name="备注占位符 2"/>
          <p:cNvSpPr>
            <a:spLocks noGrp="1"/>
          </p:cNvSpPr>
          <p:nvPr>
            <p:ph type="body" idx="1"/>
          </p:nvPr>
        </p:nvSpPr>
        <p:spPr bwMode="auto">
          <a:noFill/>
        </p:spPr>
        <p:txBody>
          <a:bodyPr wrap="square" numCol="1" anchor="t" anchorCtr="0" compatLnSpc="1"/>
          <a:lstStyle/>
          <a:p>
            <a:r>
              <a:rPr lang="zh-CN" altLang="en-US"/>
              <a:t>脊髓对躯体运动的调节都是通过脊反射来完成的，其中牵张反射包括了腱反射和肌紧张。腱反射又包括了膝反射和肘反射</a:t>
            </a:r>
            <a:r>
              <a:rPr lang="en-US" altLang="zh-CN"/>
              <a:t>.</a:t>
            </a:r>
            <a:endParaRPr lang="zh-CN" altLang="en-US"/>
          </a:p>
        </p:txBody>
      </p:sp>
      <p:sp>
        <p:nvSpPr>
          <p:cNvPr id="4" name="灯片编号占位符 3"/>
          <p:cNvSpPr>
            <a:spLocks noGrp="1"/>
          </p:cNvSpPr>
          <p:nvPr>
            <p:ph type="sldNum" sz="quarter" idx="5"/>
          </p:nvPr>
        </p:nvSpPr>
        <p:spPr/>
        <p:txBody>
          <a:bodyPr/>
          <a:lstStyle/>
          <a:p>
            <a:pPr>
              <a:defRPr/>
            </a:pPr>
            <a:fld id="{F1F2E621-833C-453B-8D6E-DA2439519605}" type="slidenum">
              <a:rPr lang="zh-CN" altLang="en-US" smtClean="0"/>
              <a:t>90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幻灯片图像占位符 1"/>
          <p:cNvSpPr>
            <a:spLocks noGrp="1" noRot="1" noChangeAspect="1" noTextEdit="1"/>
          </p:cNvSpPr>
          <p:nvPr>
            <p:ph type="sldImg"/>
          </p:nvPr>
        </p:nvSpPr>
        <p:spPr bwMode="auto">
          <a:noFill/>
          <a:ln>
            <a:solidFill>
              <a:srgbClr val="000000"/>
            </a:solidFill>
            <a:miter lim="800000"/>
          </a:ln>
        </p:spPr>
      </p:sp>
      <p:sp>
        <p:nvSpPr>
          <p:cNvPr id="212995" name="备注占位符 2"/>
          <p:cNvSpPr>
            <a:spLocks noGrp="1"/>
          </p:cNvSpPr>
          <p:nvPr>
            <p:ph type="body" idx="1"/>
          </p:nvPr>
        </p:nvSpPr>
        <p:spPr bwMode="auto">
          <a:noFill/>
        </p:spPr>
        <p:txBody>
          <a:bodyPr wrap="square" numCol="1" anchor="t" anchorCtr="0" compatLnSpc="1"/>
          <a:lstStyle/>
          <a:p>
            <a:r>
              <a:rPr lang="zh-CN" altLang="en-US"/>
              <a:t>脊髓的反射活动是在高位中枢的调控下过完成的，当与高位中枢断离后，其断面下就会丧失反射活动的能力。我们称之为脊休克现象。</a:t>
            </a:r>
            <a:endParaRPr lang="en-US" altLang="zh-CN"/>
          </a:p>
          <a:p>
            <a:r>
              <a:rPr lang="zh-CN" altLang="en-US"/>
              <a:t>脊休克是暂时的现象</a:t>
            </a:r>
            <a:r>
              <a:rPr lang="en-US" altLang="zh-CN"/>
              <a:t>,</a:t>
            </a:r>
            <a:r>
              <a:rPr lang="zh-CN" altLang="en-US"/>
              <a:t>是可以恢复的</a:t>
            </a:r>
            <a:r>
              <a:rPr lang="en-US" altLang="zh-CN"/>
              <a:t>,</a:t>
            </a:r>
            <a:r>
              <a:rPr lang="zh-CN" altLang="en-US"/>
              <a:t>越低等的动物恢复得越快</a:t>
            </a:r>
            <a:r>
              <a:rPr lang="en-US" altLang="zh-CN"/>
              <a:t>.</a:t>
            </a:r>
            <a:endParaRPr lang="zh-CN" altLang="en-US"/>
          </a:p>
        </p:txBody>
      </p:sp>
      <p:sp>
        <p:nvSpPr>
          <p:cNvPr id="4" name="灯片编号占位符 3"/>
          <p:cNvSpPr>
            <a:spLocks noGrp="1"/>
          </p:cNvSpPr>
          <p:nvPr>
            <p:ph type="sldNum" sz="quarter" idx="5"/>
          </p:nvPr>
        </p:nvSpPr>
        <p:spPr/>
        <p:txBody>
          <a:bodyPr/>
          <a:lstStyle/>
          <a:p>
            <a:pPr>
              <a:defRPr/>
            </a:pPr>
            <a:fld id="{24ECF2DB-4952-470E-8B58-509CC07CE932}" type="slidenum">
              <a:rPr lang="zh-CN" altLang="en-US" smtClean="0"/>
              <a:t>95</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a:t>脑干网状结构为躯体运动调节的中间通路</a:t>
            </a:r>
            <a:r>
              <a:rPr lang="en-US" altLang="zh-CN"/>
              <a:t>.</a:t>
            </a:r>
            <a:endParaRPr lang="zh-CN" altLang="en-US"/>
          </a:p>
          <a:p>
            <a:pPr marL="0" marR="0" indent="0" algn="l" defTabSz="914400" rtl="0" eaLnBrk="1" fontAlgn="auto" latinLnBrk="0" hangingPunct="1">
              <a:lnSpc>
                <a:spcPct val="100000"/>
              </a:lnSpc>
              <a:spcBef>
                <a:spcPts val="0"/>
              </a:spcBef>
              <a:spcAft>
                <a:spcPts val="0"/>
              </a:spcAft>
              <a:buClrTx/>
              <a:buSzTx/>
              <a:buFontTx/>
              <a:buNone/>
              <a:defRPr/>
            </a:pPr>
            <a:r>
              <a:rPr lang="zh-CN" altLang="en-US">
                <a:solidFill>
                  <a:srgbClr val="FF0000"/>
                </a:solidFill>
              </a:rPr>
              <a:t>易化区与抑制区活动保持平衡，维持正常肌紧张与身体姿势</a:t>
            </a:r>
            <a:r>
              <a:rPr lang="en-US" altLang="zh-CN">
                <a:solidFill>
                  <a:srgbClr val="FF0000"/>
                </a:solidFill>
              </a:rPr>
              <a:t>.</a:t>
            </a:r>
            <a:endParaRPr lang="zh-CN" altLang="en-US">
              <a:solidFill>
                <a:srgbClr val="FF0000"/>
              </a:solidFill>
            </a:endParaRPr>
          </a:p>
          <a:p>
            <a:endParaRPr lang="zh-CN" altLang="en-US"/>
          </a:p>
        </p:txBody>
      </p:sp>
      <p:sp>
        <p:nvSpPr>
          <p:cNvPr id="4" name="灯片编号占位符 3"/>
          <p:cNvSpPr>
            <a:spLocks noGrp="1"/>
          </p:cNvSpPr>
          <p:nvPr>
            <p:ph type="sldNum" sz="quarter" idx="10"/>
          </p:nvPr>
        </p:nvSpPr>
        <p:spPr/>
        <p:txBody>
          <a:bodyPr/>
          <a:lstStyle/>
          <a:p>
            <a:fld id="{AD4EAD23-8311-4A55-AB85-BC207EE32E56}" type="slidenum">
              <a:rPr lang="zh-CN" altLang="en-US" smtClean="0"/>
              <a:t>96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幻灯片图像占位符 1"/>
          <p:cNvSpPr>
            <a:spLocks noGrp="1" noRot="1" noChangeAspect="1" noTextEdit="1"/>
          </p:cNvSpPr>
          <p:nvPr>
            <p:ph type="sldImg"/>
          </p:nvPr>
        </p:nvSpPr>
        <p:spPr bwMode="auto">
          <a:noFill/>
          <a:ln>
            <a:solidFill>
              <a:srgbClr val="000000"/>
            </a:solidFill>
            <a:miter lim="800000"/>
          </a:ln>
        </p:spPr>
      </p:sp>
      <p:sp>
        <p:nvSpPr>
          <p:cNvPr id="174083" name="备注占位符 2"/>
          <p:cNvSpPr>
            <a:spLocks noGrp="1"/>
          </p:cNvSpPr>
          <p:nvPr>
            <p:ph type="body" idx="1"/>
          </p:nvPr>
        </p:nvSpPr>
        <p:spPr bwMode="auto">
          <a:noFill/>
        </p:spPr>
        <p:txBody>
          <a:bodyPr wrap="square" numCol="1" anchor="t" anchorCtr="0" compatLnSpc="1"/>
          <a:lstStyle/>
          <a:p>
            <a:endParaRPr lang="zh-CN" altLang="en-US"/>
          </a:p>
        </p:txBody>
      </p:sp>
      <p:sp>
        <p:nvSpPr>
          <p:cNvPr id="4" name="灯片编号占位符 3"/>
          <p:cNvSpPr>
            <a:spLocks noGrp="1"/>
          </p:cNvSpPr>
          <p:nvPr>
            <p:ph type="sldNum" sz="quarter" idx="5"/>
          </p:nvPr>
        </p:nvSpPr>
        <p:spPr/>
        <p:txBody>
          <a:bodyPr/>
          <a:lstStyle/>
          <a:p>
            <a:pPr>
              <a:defRPr/>
            </a:pPr>
            <a:fld id="{C2CFF6D0-FECA-4C08-9A57-6D2939CBC1E7}" type="slidenum">
              <a:rPr lang="zh-CN" altLang="en-US" smtClean="0"/>
              <a:t>42</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幻灯片图像占位符 1"/>
          <p:cNvSpPr>
            <a:spLocks noGrp="1" noRot="1" noChangeAspect="1" noTextEdit="1"/>
          </p:cNvSpPr>
          <p:nvPr>
            <p:ph type="sldImg"/>
          </p:nvPr>
        </p:nvSpPr>
        <p:spPr bwMode="auto">
          <a:noFill/>
          <a:ln>
            <a:solidFill>
              <a:srgbClr val="000000"/>
            </a:solidFill>
            <a:miter lim="800000"/>
          </a:ln>
        </p:spPr>
      </p:sp>
      <p:sp>
        <p:nvSpPr>
          <p:cNvPr id="175107" name="备注占位符 2"/>
          <p:cNvSpPr>
            <a:spLocks noGrp="1"/>
          </p:cNvSpPr>
          <p:nvPr>
            <p:ph type="body" idx="1"/>
          </p:nvPr>
        </p:nvSpPr>
        <p:spPr bwMode="auto">
          <a:noFill/>
        </p:spPr>
        <p:txBody>
          <a:bodyPr wrap="square" numCol="1" anchor="t" anchorCtr="0" compatLnSpc="1"/>
          <a:lstStyle/>
          <a:p>
            <a:r>
              <a:rPr lang="zh-CN" altLang="en-US"/>
              <a:t>中枢神经元之间的联系方式主要有四种</a:t>
            </a:r>
            <a:r>
              <a:rPr lang="en-US" altLang="zh-CN"/>
              <a:t>.</a:t>
            </a:r>
            <a:endParaRPr lang="zh-CN" altLang="en-US"/>
          </a:p>
        </p:txBody>
      </p:sp>
      <p:sp>
        <p:nvSpPr>
          <p:cNvPr id="4" name="灯片编号占位符 3"/>
          <p:cNvSpPr>
            <a:spLocks noGrp="1"/>
          </p:cNvSpPr>
          <p:nvPr>
            <p:ph type="sldNum" sz="quarter" idx="5"/>
          </p:nvPr>
        </p:nvSpPr>
        <p:spPr/>
        <p:txBody>
          <a:bodyPr/>
          <a:lstStyle/>
          <a:p>
            <a:pPr>
              <a:defRPr/>
            </a:pPr>
            <a:fld id="{8606DD9D-4F75-4109-9216-A868BF10604F}" type="slidenum">
              <a:rPr lang="zh-CN" altLang="en-US" smtClean="0"/>
              <a:t>43</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幻灯片图像占位符 1"/>
          <p:cNvSpPr>
            <a:spLocks noGrp="1" noRot="1" noChangeAspect="1" noTextEdit="1"/>
          </p:cNvSpPr>
          <p:nvPr>
            <p:ph type="sldImg"/>
          </p:nvPr>
        </p:nvSpPr>
        <p:spPr bwMode="auto">
          <a:noFill/>
          <a:ln>
            <a:solidFill>
              <a:srgbClr val="000000"/>
            </a:solidFill>
            <a:miter lim="800000"/>
          </a:ln>
        </p:spPr>
      </p:sp>
      <p:sp>
        <p:nvSpPr>
          <p:cNvPr id="176131" name="备注占位符 2"/>
          <p:cNvSpPr>
            <a:spLocks noGrp="1"/>
          </p:cNvSpPr>
          <p:nvPr>
            <p:ph type="body" idx="1"/>
          </p:nvPr>
        </p:nvSpPr>
        <p:spPr bwMode="auto">
          <a:noFill/>
        </p:spPr>
        <p:txBody>
          <a:bodyPr wrap="square" numCol="1" anchor="t" anchorCtr="0" compatLnSpc="1"/>
          <a:lstStyle/>
          <a:p>
            <a:r>
              <a:rPr lang="en-US" altLang="zh-CN"/>
              <a:t>1.</a:t>
            </a:r>
            <a:r>
              <a:rPr lang="zh-CN" altLang="en-US"/>
              <a:t>辐射式</a:t>
            </a:r>
            <a:r>
              <a:rPr lang="en-US" altLang="zh-CN"/>
              <a:t>:</a:t>
            </a:r>
            <a:r>
              <a:rPr lang="zh-CN" altLang="en-US"/>
              <a:t>扩大神经元的活动范围</a:t>
            </a:r>
            <a:r>
              <a:rPr lang="en-US" altLang="zh-CN"/>
              <a:t>.</a:t>
            </a:r>
          </a:p>
          <a:p>
            <a:r>
              <a:rPr lang="en-US" altLang="zh-CN"/>
              <a:t>2.</a:t>
            </a:r>
            <a:r>
              <a:rPr lang="zh-CN" altLang="en-US"/>
              <a:t>聚合式</a:t>
            </a:r>
            <a:r>
              <a:rPr lang="en-US" altLang="zh-CN"/>
              <a:t>:</a:t>
            </a:r>
            <a:r>
              <a:rPr lang="zh-CN" altLang="en-US"/>
              <a:t>主要是对信息的整合</a:t>
            </a:r>
            <a:r>
              <a:rPr lang="en-US" altLang="zh-CN"/>
              <a:t>.</a:t>
            </a:r>
          </a:p>
          <a:p>
            <a:r>
              <a:rPr lang="en-US" altLang="zh-CN"/>
              <a:t>3.4.</a:t>
            </a:r>
            <a:r>
              <a:rPr lang="zh-CN" altLang="en-US"/>
              <a:t>多个辐散式或聚合式的通过中间神经元的联系可以构成复杂的链琐式或者是环状回路</a:t>
            </a:r>
            <a:r>
              <a:rPr lang="en-US" altLang="zh-CN"/>
              <a:t>.</a:t>
            </a:r>
            <a:r>
              <a:rPr lang="zh-CN" altLang="en-US"/>
              <a:t>链琐式在空间上扩大了作用的范围</a:t>
            </a:r>
            <a:r>
              <a:rPr lang="en-US" altLang="zh-CN"/>
              <a:t>,</a:t>
            </a:r>
            <a:r>
              <a:rPr lang="zh-CN" altLang="en-US"/>
              <a:t>环式可以起到正反馈或者是负反馈的作用</a:t>
            </a:r>
            <a:r>
              <a:rPr lang="en-US" altLang="zh-CN"/>
              <a:t>.</a:t>
            </a:r>
            <a:endParaRPr lang="zh-CN" altLang="en-US"/>
          </a:p>
        </p:txBody>
      </p:sp>
      <p:sp>
        <p:nvSpPr>
          <p:cNvPr id="4" name="灯片编号占位符 3"/>
          <p:cNvSpPr>
            <a:spLocks noGrp="1"/>
          </p:cNvSpPr>
          <p:nvPr>
            <p:ph type="sldNum" sz="quarter" idx="5"/>
          </p:nvPr>
        </p:nvSpPr>
        <p:spPr/>
        <p:txBody>
          <a:bodyPr/>
          <a:lstStyle/>
          <a:p>
            <a:pPr>
              <a:defRPr/>
            </a:pPr>
            <a:fld id="{93200752-AB4C-4885-AB4F-B5A26FE1EAAC}" type="slidenum">
              <a:rPr lang="zh-CN" altLang="en-US" smtClean="0"/>
              <a:t>44</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幻灯片图像占位符 1"/>
          <p:cNvSpPr>
            <a:spLocks noGrp="1" noRot="1" noChangeAspect="1" noTextEdit="1"/>
          </p:cNvSpPr>
          <p:nvPr>
            <p:ph type="sldImg"/>
          </p:nvPr>
        </p:nvSpPr>
        <p:spPr bwMode="auto">
          <a:noFill/>
          <a:ln>
            <a:solidFill>
              <a:srgbClr val="000000"/>
            </a:solidFill>
            <a:miter lim="800000"/>
          </a:ln>
        </p:spPr>
      </p:sp>
      <p:sp>
        <p:nvSpPr>
          <p:cNvPr id="177155" name="备注占位符 2"/>
          <p:cNvSpPr>
            <a:spLocks noGrp="1"/>
          </p:cNvSpPr>
          <p:nvPr>
            <p:ph type="body" idx="1"/>
          </p:nvPr>
        </p:nvSpPr>
        <p:spPr bwMode="auto">
          <a:noFill/>
        </p:spPr>
        <p:txBody>
          <a:bodyPr wrap="square" numCol="1" anchor="t" anchorCtr="0" compatLnSpc="1"/>
          <a:lstStyle/>
          <a:p>
            <a:r>
              <a:rPr lang="zh-CN" altLang="en-US"/>
              <a:t>中枢的信息传达室递到少需要经过一个以上的突触传递</a:t>
            </a:r>
            <a:r>
              <a:rPr lang="en-US" altLang="zh-CN"/>
              <a:t>.</a:t>
            </a:r>
            <a:r>
              <a:rPr lang="zh-CN" altLang="en-US"/>
              <a:t>目前认为这种疲劳性与递质的耗竭有关</a:t>
            </a:r>
            <a:r>
              <a:rPr lang="en-US" altLang="zh-CN"/>
              <a:t>.</a:t>
            </a:r>
            <a:r>
              <a:rPr lang="zh-CN" altLang="en-US"/>
              <a:t>缺氧或药物都会影响到突触的传递</a:t>
            </a:r>
            <a:r>
              <a:rPr lang="en-US" altLang="zh-CN"/>
              <a:t>.</a:t>
            </a:r>
          </a:p>
          <a:p>
            <a:r>
              <a:rPr lang="zh-CN" altLang="en-US"/>
              <a:t>这种突触的信息传递</a:t>
            </a:r>
            <a:r>
              <a:rPr lang="en-US" altLang="zh-CN"/>
              <a:t>,</a:t>
            </a:r>
            <a:r>
              <a:rPr lang="zh-CN" altLang="en-US"/>
              <a:t>即便在刺激停目后</a:t>
            </a:r>
            <a:r>
              <a:rPr lang="en-US" altLang="zh-CN"/>
              <a:t>,</a:t>
            </a:r>
            <a:r>
              <a:rPr lang="zh-CN" altLang="en-US"/>
              <a:t>也会有一段时间仍发生神经冲动的发放</a:t>
            </a:r>
            <a:r>
              <a:rPr lang="en-US" altLang="zh-CN"/>
              <a:t>.</a:t>
            </a:r>
          </a:p>
          <a:p>
            <a:r>
              <a:rPr lang="zh-CN" altLang="en-US"/>
              <a:t>一个突触后的神经元是可以与多个突触前</a:t>
            </a:r>
            <a:r>
              <a:rPr lang="en-US" altLang="zh-CN"/>
              <a:t>N</a:t>
            </a:r>
            <a:r>
              <a:rPr lang="zh-CN" altLang="en-US"/>
              <a:t>联系的</a:t>
            </a:r>
            <a:r>
              <a:rPr lang="en-US" altLang="zh-CN"/>
              <a:t>,</a:t>
            </a:r>
            <a:r>
              <a:rPr lang="zh-CN" altLang="en-US"/>
              <a:t>因此</a:t>
            </a:r>
            <a:r>
              <a:rPr lang="en-US" altLang="zh-CN"/>
              <a:t>,</a:t>
            </a:r>
            <a:r>
              <a:rPr lang="zh-CN" altLang="en-US"/>
              <a:t>突触后的</a:t>
            </a:r>
            <a:r>
              <a:rPr lang="en-US" altLang="zh-CN"/>
              <a:t>N</a:t>
            </a:r>
            <a:r>
              <a:rPr lang="zh-CN" altLang="en-US"/>
              <a:t>的节律与突触前</a:t>
            </a:r>
            <a:r>
              <a:rPr lang="en-US" altLang="zh-CN"/>
              <a:t>N</a:t>
            </a:r>
            <a:r>
              <a:rPr lang="zh-CN" altLang="en-US"/>
              <a:t>的节律是不一样的</a:t>
            </a:r>
            <a:r>
              <a:rPr lang="en-US" altLang="zh-CN"/>
              <a:t>.</a:t>
            </a:r>
            <a:endParaRPr lang="zh-CN" altLang="en-US"/>
          </a:p>
        </p:txBody>
      </p:sp>
      <p:sp>
        <p:nvSpPr>
          <p:cNvPr id="4" name="灯片编号占位符 3"/>
          <p:cNvSpPr>
            <a:spLocks noGrp="1"/>
          </p:cNvSpPr>
          <p:nvPr>
            <p:ph type="sldNum" sz="quarter" idx="5"/>
          </p:nvPr>
        </p:nvSpPr>
        <p:spPr/>
        <p:txBody>
          <a:bodyPr/>
          <a:lstStyle/>
          <a:p>
            <a:pPr>
              <a:defRPr/>
            </a:pPr>
            <a:fld id="{DDF6A367-9E0F-4DEB-9175-132E8778570A}" type="slidenum">
              <a:rPr lang="zh-CN" altLang="en-US" smtClean="0"/>
              <a:t>45</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幻灯片图像占位符 1"/>
          <p:cNvSpPr>
            <a:spLocks noGrp="1" noRot="1" noChangeAspect="1" noTextEdit="1"/>
          </p:cNvSpPr>
          <p:nvPr>
            <p:ph type="sldImg"/>
          </p:nvPr>
        </p:nvSpPr>
        <p:spPr bwMode="auto">
          <a:noFill/>
          <a:ln>
            <a:solidFill>
              <a:srgbClr val="000000"/>
            </a:solidFill>
            <a:miter lim="800000"/>
          </a:ln>
        </p:spPr>
      </p:sp>
      <p:sp>
        <p:nvSpPr>
          <p:cNvPr id="178179" name="备注占位符 2"/>
          <p:cNvSpPr>
            <a:spLocks noGrp="1"/>
          </p:cNvSpPr>
          <p:nvPr>
            <p:ph type="body" idx="1"/>
          </p:nvPr>
        </p:nvSpPr>
        <p:spPr bwMode="auto">
          <a:noFill/>
        </p:spPr>
        <p:txBody>
          <a:bodyPr wrap="square" numCol="1" anchor="t" anchorCtr="0" compatLnSpc="1"/>
          <a:lstStyle/>
          <a:p>
            <a:r>
              <a:rPr lang="zh-CN" altLang="en-US"/>
              <a:t>根据抑制性中间神经元的联系方式</a:t>
            </a:r>
            <a:r>
              <a:rPr lang="en-US" altLang="zh-CN"/>
              <a:t>,</a:t>
            </a:r>
            <a:r>
              <a:rPr lang="zh-CN" altLang="en-US"/>
              <a:t>突触后抑制又分为侧支性抑制和回返性抑制</a:t>
            </a:r>
            <a:r>
              <a:rPr lang="en-US" altLang="zh-CN"/>
              <a:t>.</a:t>
            </a:r>
            <a:r>
              <a:rPr lang="zh-CN" altLang="en-US"/>
              <a:t>侧支性抑制</a:t>
            </a:r>
            <a:r>
              <a:rPr lang="en-US" altLang="zh-CN"/>
              <a:t>:</a:t>
            </a:r>
            <a:r>
              <a:rPr lang="zh-CN" altLang="en-US"/>
              <a:t>伸肌的活动</a:t>
            </a:r>
            <a:r>
              <a:rPr lang="en-US" altLang="zh-CN"/>
              <a:t>.</a:t>
            </a:r>
            <a:endParaRPr lang="zh-CN" altLang="en-US"/>
          </a:p>
        </p:txBody>
      </p:sp>
      <p:sp>
        <p:nvSpPr>
          <p:cNvPr id="4" name="灯片编号占位符 3"/>
          <p:cNvSpPr>
            <a:spLocks noGrp="1"/>
          </p:cNvSpPr>
          <p:nvPr>
            <p:ph type="sldNum" sz="quarter" idx="5"/>
          </p:nvPr>
        </p:nvSpPr>
        <p:spPr/>
        <p:txBody>
          <a:bodyPr/>
          <a:lstStyle/>
          <a:p>
            <a:pPr>
              <a:defRPr/>
            </a:pPr>
            <a:fld id="{B61F426D-C139-49B5-8C30-BE7A7AF1B104}" type="slidenum">
              <a:rPr lang="zh-CN" altLang="en-US" smtClean="0"/>
              <a:t>50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幻灯片图像占位符 1"/>
          <p:cNvSpPr>
            <a:spLocks noGrp="1" noRot="1" noChangeAspect="1" noTextEdit="1"/>
          </p:cNvSpPr>
          <p:nvPr>
            <p:ph type="sldImg"/>
          </p:nvPr>
        </p:nvSpPr>
        <p:spPr bwMode="auto">
          <a:noFill/>
          <a:ln>
            <a:solidFill>
              <a:srgbClr val="000000"/>
            </a:solidFill>
            <a:miter lim="800000"/>
          </a:ln>
        </p:spPr>
      </p:sp>
      <p:sp>
        <p:nvSpPr>
          <p:cNvPr id="179203" name="备注占位符 2"/>
          <p:cNvSpPr>
            <a:spLocks noGrp="1"/>
          </p:cNvSpPr>
          <p:nvPr>
            <p:ph type="body" idx="1"/>
          </p:nvPr>
        </p:nvSpPr>
        <p:spPr bwMode="auto">
          <a:noFill/>
        </p:spPr>
        <p:txBody>
          <a:bodyPr wrap="square" numCol="1" anchor="t" anchorCtr="0" compatLnSpc="1"/>
          <a:lstStyle/>
          <a:p>
            <a:r>
              <a:rPr lang="zh-CN" altLang="en-US"/>
              <a:t>反射是神经功能调节的基本方式</a:t>
            </a:r>
            <a:r>
              <a:rPr lang="en-US" altLang="zh-CN"/>
              <a:t>.</a:t>
            </a:r>
            <a:r>
              <a:rPr lang="zh-CN" altLang="en-US"/>
              <a:t> 感觉的形成是由刺激作用于感受器后经传入神经经感觉传入通路传向特定中枢经分析后形成的。上一节课我们已经讲过。中枢神经系统是包括大脑和脊髓，其中脊髓发出来的神经节分布在感受器上</a:t>
            </a:r>
            <a:r>
              <a:rPr lang="en-US" altLang="zh-CN"/>
              <a:t>,</a:t>
            </a:r>
            <a:r>
              <a:rPr lang="zh-CN" altLang="en-US"/>
              <a:t>接收各种感受器的传入冲动</a:t>
            </a:r>
            <a:r>
              <a:rPr lang="en-US" altLang="zh-CN"/>
              <a:t>,</a:t>
            </a:r>
            <a:r>
              <a:rPr lang="zh-CN" altLang="en-US"/>
              <a:t>因此</a:t>
            </a:r>
            <a:r>
              <a:rPr lang="en-US" altLang="zh-CN"/>
              <a:t>,</a:t>
            </a:r>
            <a:r>
              <a:rPr lang="zh-CN" altLang="en-US"/>
              <a:t>脊髓是感觉传导通路中的一个重要神经结构</a:t>
            </a:r>
            <a:r>
              <a:rPr lang="en-US" altLang="zh-CN"/>
              <a:t>.</a:t>
            </a:r>
          </a:p>
        </p:txBody>
      </p:sp>
      <p:sp>
        <p:nvSpPr>
          <p:cNvPr id="4" name="灯片编号占位符 3"/>
          <p:cNvSpPr>
            <a:spLocks noGrp="1"/>
          </p:cNvSpPr>
          <p:nvPr>
            <p:ph type="sldNum" sz="quarter" idx="5"/>
          </p:nvPr>
        </p:nvSpPr>
        <p:spPr/>
        <p:txBody>
          <a:bodyPr/>
          <a:lstStyle/>
          <a:p>
            <a:pPr>
              <a:defRPr/>
            </a:pPr>
            <a:fld id="{19C11268-C521-4B40-BF38-396E573F96E4}" type="slidenum">
              <a:rPr lang="zh-CN" altLang="en-US" smtClean="0"/>
              <a:t>57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封面页类型2">
    <p:spTree>
      <p:nvGrpSpPr>
        <p:cNvPr id="1" name=""/>
        <p:cNvGrpSpPr/>
        <p:nvPr/>
      </p:nvGrpSpPr>
      <p:grpSpPr>
        <a:xfrm>
          <a:off x="0" y="0"/>
          <a:ext cx="0" cy="0"/>
          <a:chOff x="0" y="0"/>
          <a:chExt cx="0" cy="0"/>
        </a:xfrm>
      </p:grpSpPr>
      <p:grpSp>
        <p:nvGrpSpPr>
          <p:cNvPr id="29" name="组合 28"/>
          <p:cNvGrpSpPr/>
          <p:nvPr userDrawn="1"/>
        </p:nvGrpSpPr>
        <p:grpSpPr>
          <a:xfrm>
            <a:off x="0" y="15562"/>
            <a:ext cx="12192000" cy="6858000"/>
            <a:chOff x="0" y="0"/>
            <a:chExt cx="12192000" cy="6858000"/>
          </a:xfrm>
        </p:grpSpPr>
        <p:sp>
          <p:nvSpPr>
            <p:cNvPr id="5" name="矩形 4"/>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userDrawn="1"/>
          </p:nvSpPr>
          <p:spPr>
            <a:xfrm>
              <a:off x="6365875" y="1066800"/>
              <a:ext cx="3219450" cy="3219450"/>
            </a:xfrm>
            <a:prstGeom prst="ellipse">
              <a:avLst/>
            </a:prstGeom>
            <a:gradFill>
              <a:gsLst>
                <a:gs pos="6000">
                  <a:schemeClr val="accent1"/>
                </a:gs>
                <a:gs pos="84000">
                  <a:schemeClr val="accent2">
                    <a:lumMod val="40000"/>
                    <a:lumOff val="60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userDrawn="1"/>
          </p:nvSpPr>
          <p:spPr>
            <a:xfrm>
              <a:off x="1431925" y="952500"/>
              <a:ext cx="2209800" cy="2209800"/>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1" name="任意多边形: 形状 20"/>
            <p:cNvSpPr/>
            <p:nvPr userDrawn="1"/>
          </p:nvSpPr>
          <p:spPr>
            <a:xfrm>
              <a:off x="3965976" y="0"/>
              <a:ext cx="4853774" cy="2419350"/>
            </a:xfrm>
            <a:custGeom>
              <a:avLst/>
              <a:gdLst>
                <a:gd name="connsiteX0" fmla="*/ 0 w 4853774"/>
                <a:gd name="connsiteY0" fmla="*/ 0 h 2419350"/>
                <a:gd name="connsiteX1" fmla="*/ 4853774 w 4853774"/>
                <a:gd name="connsiteY1" fmla="*/ 0 h 2419350"/>
                <a:gd name="connsiteX2" fmla="*/ 4841643 w 4853774"/>
                <a:gd name="connsiteY2" fmla="*/ 240238 h 2419350"/>
                <a:gd name="connsiteX3" fmla="*/ 2426887 w 4853774"/>
                <a:gd name="connsiteY3" fmla="*/ 2419350 h 2419350"/>
                <a:gd name="connsiteX4" fmla="*/ 12131 w 4853774"/>
                <a:gd name="connsiteY4" fmla="*/ 240238 h 241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3774" h="2419350">
                  <a:moveTo>
                    <a:pt x="0" y="0"/>
                  </a:moveTo>
                  <a:lnTo>
                    <a:pt x="4853774" y="0"/>
                  </a:lnTo>
                  <a:lnTo>
                    <a:pt x="4841643" y="240238"/>
                  </a:lnTo>
                  <a:cubicBezTo>
                    <a:pt x="4717342" y="1464213"/>
                    <a:pt x="3683657" y="2419350"/>
                    <a:pt x="2426887" y="2419350"/>
                  </a:cubicBezTo>
                  <a:cubicBezTo>
                    <a:pt x="1170118" y="2419350"/>
                    <a:pt x="136432" y="1464213"/>
                    <a:pt x="12131" y="240238"/>
                  </a:cubicBezTo>
                  <a:close/>
                </a:path>
              </a:pathLst>
            </a:cu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7" name="任意多边形: 形状 26"/>
            <p:cNvSpPr/>
            <p:nvPr userDrawn="1"/>
          </p:nvSpPr>
          <p:spPr>
            <a:xfrm>
              <a:off x="0" y="4076700"/>
              <a:ext cx="4800600" cy="2781300"/>
            </a:xfrm>
            <a:custGeom>
              <a:avLst/>
              <a:gdLst>
                <a:gd name="connsiteX0" fmla="*/ 2019300 w 4800600"/>
                <a:gd name="connsiteY0" fmla="*/ 0 h 2781300"/>
                <a:gd name="connsiteX1" fmla="*/ 4800600 w 4800600"/>
                <a:gd name="connsiteY1" fmla="*/ 2781300 h 2781300"/>
                <a:gd name="connsiteX2" fmla="*/ 0 w 4800600"/>
                <a:gd name="connsiteY2" fmla="*/ 2781300 h 2781300"/>
                <a:gd name="connsiteX3" fmla="*/ 0 w 4800600"/>
                <a:gd name="connsiteY3" fmla="*/ 872525 h 2781300"/>
                <a:gd name="connsiteX4" fmla="*/ 52624 w 4800600"/>
                <a:gd name="connsiteY4" fmla="*/ 814624 h 2781300"/>
                <a:gd name="connsiteX5" fmla="*/ 2019300 w 4800600"/>
                <a:gd name="connsiteY5" fmla="*/ 0 h 27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0600" h="2781300">
                  <a:moveTo>
                    <a:pt x="2019300" y="0"/>
                  </a:moveTo>
                  <a:cubicBezTo>
                    <a:pt x="3555370" y="0"/>
                    <a:pt x="4800600" y="1245230"/>
                    <a:pt x="4800600" y="2781300"/>
                  </a:cubicBezTo>
                  <a:lnTo>
                    <a:pt x="0" y="2781300"/>
                  </a:lnTo>
                  <a:lnTo>
                    <a:pt x="0" y="872525"/>
                  </a:lnTo>
                  <a:lnTo>
                    <a:pt x="52624" y="814624"/>
                  </a:lnTo>
                  <a:cubicBezTo>
                    <a:pt x="555940" y="311308"/>
                    <a:pt x="1251265" y="0"/>
                    <a:pt x="2019300" y="0"/>
                  </a:cubicBezTo>
                  <a:close/>
                </a:path>
              </a:pathLst>
            </a:cu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2" name="任意多边形: 形状 31"/>
            <p:cNvSpPr/>
            <p:nvPr userDrawn="1"/>
          </p:nvSpPr>
          <p:spPr>
            <a:xfrm>
              <a:off x="1" y="0"/>
              <a:ext cx="1241425" cy="1104900"/>
            </a:xfrm>
            <a:custGeom>
              <a:avLst/>
              <a:gdLst>
                <a:gd name="connsiteX0" fmla="*/ 0 w 1241425"/>
                <a:gd name="connsiteY0" fmla="*/ 0 h 1104900"/>
                <a:gd name="connsiteX1" fmla="*/ 1241425 w 1241425"/>
                <a:gd name="connsiteY1" fmla="*/ 0 h 1104900"/>
                <a:gd name="connsiteX2" fmla="*/ 136525 w 1241425"/>
                <a:gd name="connsiteY2" fmla="*/ 1104900 h 1104900"/>
                <a:gd name="connsiteX3" fmla="*/ 0 w 1241425"/>
                <a:gd name="connsiteY3" fmla="*/ 1091137 h 1104900"/>
              </a:gdLst>
              <a:ahLst/>
              <a:cxnLst>
                <a:cxn ang="0">
                  <a:pos x="connsiteX0" y="connsiteY0"/>
                </a:cxn>
                <a:cxn ang="0">
                  <a:pos x="connsiteX1" y="connsiteY1"/>
                </a:cxn>
                <a:cxn ang="0">
                  <a:pos x="connsiteX2" y="connsiteY2"/>
                </a:cxn>
                <a:cxn ang="0">
                  <a:pos x="connsiteX3" y="connsiteY3"/>
                </a:cxn>
              </a:cxnLst>
              <a:rect l="l" t="t" r="r" b="b"/>
              <a:pathLst>
                <a:path w="1241425" h="1104900">
                  <a:moveTo>
                    <a:pt x="0" y="0"/>
                  </a:moveTo>
                  <a:lnTo>
                    <a:pt x="1241425" y="0"/>
                  </a:lnTo>
                  <a:cubicBezTo>
                    <a:pt x="1241425" y="610219"/>
                    <a:pt x="746744" y="1104900"/>
                    <a:pt x="136525" y="1104900"/>
                  </a:cubicBezTo>
                  <a:lnTo>
                    <a:pt x="0" y="1091137"/>
                  </a:lnTo>
                  <a:close/>
                </a:path>
              </a:pathLst>
            </a:cu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形状 36"/>
            <p:cNvSpPr/>
            <p:nvPr userDrawn="1"/>
          </p:nvSpPr>
          <p:spPr>
            <a:xfrm>
              <a:off x="9524998" y="1295884"/>
              <a:ext cx="2667002" cy="5562116"/>
            </a:xfrm>
            <a:custGeom>
              <a:avLst/>
              <a:gdLst>
                <a:gd name="connsiteX0" fmla="*/ 2667002 w 2667002"/>
                <a:gd name="connsiteY0" fmla="*/ 0 h 5562116"/>
                <a:gd name="connsiteX1" fmla="*/ 2667002 w 2667002"/>
                <a:gd name="connsiteY1" fmla="*/ 5562116 h 5562116"/>
                <a:gd name="connsiteX2" fmla="*/ 321592 w 2667002"/>
                <a:gd name="connsiteY2" fmla="*/ 5562116 h 5562116"/>
                <a:gd name="connsiteX3" fmla="*/ 294666 w 2667002"/>
                <a:gd name="connsiteY3" fmla="*/ 5500556 h 5562116"/>
                <a:gd name="connsiteX4" fmla="*/ 0 w 2667002"/>
                <a:gd name="connsiteY4" fmla="*/ 3942866 h 5562116"/>
                <a:gd name="connsiteX5" fmla="*/ 2594579 w 2667002"/>
                <a:gd name="connsiteY5" fmla="*/ 28556 h 556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7002" h="5562116">
                  <a:moveTo>
                    <a:pt x="2667002" y="0"/>
                  </a:moveTo>
                  <a:lnTo>
                    <a:pt x="2667002" y="5562116"/>
                  </a:lnTo>
                  <a:lnTo>
                    <a:pt x="321592" y="5562116"/>
                  </a:lnTo>
                  <a:lnTo>
                    <a:pt x="294666" y="5500556"/>
                  </a:lnTo>
                  <a:cubicBezTo>
                    <a:pt x="104478" y="5018240"/>
                    <a:pt x="0" y="4492754"/>
                    <a:pt x="0" y="3942866"/>
                  </a:cubicBezTo>
                  <a:cubicBezTo>
                    <a:pt x="0" y="2183224"/>
                    <a:pt x="1069854" y="673460"/>
                    <a:pt x="2594579" y="28556"/>
                  </a:cubicBezTo>
                  <a:close/>
                </a:path>
              </a:pathLst>
            </a:cu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8" name="椭圆 37"/>
            <p:cNvSpPr/>
            <p:nvPr userDrawn="1"/>
          </p:nvSpPr>
          <p:spPr>
            <a:xfrm rot="20486327">
              <a:off x="5394325" y="3543300"/>
              <a:ext cx="2209800" cy="2209800"/>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9" name="椭圆 38"/>
            <p:cNvSpPr/>
            <p:nvPr userDrawn="1"/>
          </p:nvSpPr>
          <p:spPr>
            <a:xfrm rot="20486327">
              <a:off x="9947665" y="184366"/>
              <a:ext cx="1384639" cy="1384639"/>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40" name="椭圆 39"/>
            <p:cNvSpPr/>
            <p:nvPr userDrawn="1"/>
          </p:nvSpPr>
          <p:spPr>
            <a:xfrm rot="1973762">
              <a:off x="8823714" y="4984966"/>
              <a:ext cx="1384639" cy="1384639"/>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sp>
        <p:nvSpPr>
          <p:cNvPr id="9801" name="副标题 2"/>
          <p:cNvSpPr>
            <a:spLocks noGrp="1"/>
          </p:cNvSpPr>
          <p:nvPr userDrawn="1">
            <p:ph type="subTitle" idx="1"/>
          </p:nvPr>
        </p:nvSpPr>
        <p:spPr>
          <a:xfrm>
            <a:off x="3929087" y="3082164"/>
            <a:ext cx="5093834" cy="558799"/>
          </a:xfrm>
        </p:spPr>
        <p:txBody>
          <a:bodyPr anchor="ctr">
            <a:normAutofit/>
          </a:bodyPr>
          <a:lstStyle>
            <a:lvl1pPr marL="0" indent="0" algn="ctr">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zh-CN" altLang="en-US" dirty="0"/>
          </a:p>
        </p:txBody>
      </p:sp>
      <p:sp>
        <p:nvSpPr>
          <p:cNvPr id="12" name="文本占位符 13"/>
          <p:cNvSpPr>
            <a:spLocks noGrp="1"/>
          </p:cNvSpPr>
          <p:nvPr userDrawn="1">
            <p:ph type="body" sz="quarter" idx="10" hasCustomPrompt="1"/>
          </p:nvPr>
        </p:nvSpPr>
        <p:spPr>
          <a:xfrm>
            <a:off x="3929087" y="4071645"/>
            <a:ext cx="5093834" cy="428596"/>
          </a:xfrm>
        </p:spPr>
        <p:txBody>
          <a:bodyPr anchor="ctr">
            <a:noAutofit/>
          </a:bodyPr>
          <a:lstStyle>
            <a:lvl1pPr marL="0" indent="0" algn="ctr">
              <a:buNone/>
              <a:defRPr sz="1800"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署名</a:t>
            </a:r>
          </a:p>
        </p:txBody>
      </p:sp>
      <p:sp>
        <p:nvSpPr>
          <p:cNvPr id="13" name="文本占位符 13"/>
          <p:cNvSpPr>
            <a:spLocks noGrp="1"/>
          </p:cNvSpPr>
          <p:nvPr userDrawn="1">
            <p:ph type="body" sz="quarter" idx="11" hasCustomPrompt="1"/>
          </p:nvPr>
        </p:nvSpPr>
        <p:spPr>
          <a:xfrm>
            <a:off x="3929087" y="4560762"/>
            <a:ext cx="5093834" cy="428596"/>
          </a:xfrm>
        </p:spPr>
        <p:txBody>
          <a:bodyPr anchor="ctr">
            <a:noAutofit/>
          </a:bodyPr>
          <a:lstStyle>
            <a:lvl1pPr marL="0" indent="0" algn="ctr">
              <a:buNone/>
              <a:defRPr sz="1800"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日期</a:t>
            </a:r>
          </a:p>
        </p:txBody>
      </p:sp>
      <p:sp>
        <p:nvSpPr>
          <p:cNvPr id="9802" name="标题 1"/>
          <p:cNvSpPr>
            <a:spLocks noGrp="1"/>
          </p:cNvSpPr>
          <p:nvPr userDrawn="1">
            <p:ph type="ctrTitle"/>
          </p:nvPr>
        </p:nvSpPr>
        <p:spPr>
          <a:xfrm>
            <a:off x="3929087" y="2231627"/>
            <a:ext cx="5093834" cy="698591"/>
          </a:xfrm>
        </p:spPr>
        <p:txBody>
          <a:bodyPr anchor="ctr">
            <a:normAutofit/>
          </a:bodyPr>
          <a:lstStyle>
            <a:lvl1pPr algn="ctr">
              <a:defRPr sz="4000">
                <a:solidFill>
                  <a:schemeClr val="tx1"/>
                </a:solidFill>
              </a:defRPr>
            </a:lvl1pPr>
          </a:lstStyle>
          <a:p>
            <a:endParaRPr lang="zh-CN" altLang="en-US" dirty="0"/>
          </a:p>
        </p:txBody>
      </p:sp>
      <p:pic>
        <p:nvPicPr>
          <p:cNvPr id="18" name="图片 17"/>
          <p:cNvPicPr>
            <a:picLocks noChangeAspect="1"/>
          </p:cNvPicPr>
          <p:nvPr userDrawn="1"/>
        </p:nvPicPr>
        <p:blipFill rotWithShape="1">
          <a:blip r:embed="rId2" cstate="print"/>
          <a:srcRect r="10435" b="15824"/>
          <a:stretch>
            <a:fillRect/>
          </a:stretch>
        </p:blipFill>
        <p:spPr>
          <a:xfrm>
            <a:off x="5149137" y="1113865"/>
            <a:ext cx="2653735" cy="85701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71461" y="274638"/>
            <a:ext cx="11010939" cy="1143000"/>
          </a:xfrm>
        </p:spPr>
        <p:txBody>
          <a:bodyPr/>
          <a:lstStyle/>
          <a:p>
            <a:r>
              <a:rPr lang="zh-CN" altLang="en-US" dirty="0"/>
              <a:t>单击此处编辑母版标题样式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lvl1pPr>
              <a:defRPr/>
            </a:lvl1pPr>
          </a:lstStyle>
          <a:p>
            <a:pPr>
              <a:defRPr/>
            </a:pPr>
            <a:fld id="{62280918-AD66-4DD6-973D-A20F84D748E9}" type="datetimeFigureOut">
              <a:rPr lang="zh-CN" altLang="en-US"/>
              <a:t>2022/12/18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D530AF5-7C23-42F1-B095-5AF7154AF561}"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71461" y="274638"/>
            <a:ext cx="11010939" cy="1143000"/>
          </a:xfrm>
        </p:spPr>
        <p:txBody>
          <a:bodyPr/>
          <a:lstStyle/>
          <a:p>
            <a:r>
              <a:rPr lang="zh-CN" altLang="en-US" dirty="0"/>
              <a:t>单击此处编辑母版标题样式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lvl1pPr>
              <a:defRPr/>
            </a:lvl1pPr>
          </a:lstStyle>
          <a:p>
            <a:pPr>
              <a:defRPr/>
            </a:pPr>
            <a:fld id="{62280918-AD66-4DD6-973D-A20F84D748E9}" type="datetimeFigureOut">
              <a:rPr lang="zh-CN" altLang="en-US"/>
              <a:t>2022/12/18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D530AF5-7C23-42F1-B095-5AF7154AF561}" type="slidenum">
              <a:rPr lang="zh-CN" altLang="en-US"/>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71461" y="274638"/>
            <a:ext cx="11010939" cy="1143000"/>
          </a:xfrm>
        </p:spPr>
        <p:txBody>
          <a:bodyPr/>
          <a:lstStyle/>
          <a:p>
            <a:r>
              <a:rPr lang="zh-CN" altLang="en-US" dirty="0"/>
              <a:t>单击此处编辑母版标题样式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lvl1pPr>
              <a:defRPr/>
            </a:lvl1pPr>
          </a:lstStyle>
          <a:p>
            <a:pPr>
              <a:defRPr/>
            </a:pPr>
            <a:fld id="{62280918-AD66-4DD6-973D-A20F84D748E9}" type="datetimeFigureOut">
              <a:rPr lang="zh-CN" altLang="en-US"/>
              <a:t>2022/12/18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D530AF5-7C23-42F1-B095-5AF7154AF561}" type="slidenum">
              <a:rPr lang="zh-CN" altLang="en-US"/>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71461" y="274638"/>
            <a:ext cx="11010939" cy="1143000"/>
          </a:xfrm>
        </p:spPr>
        <p:txBody>
          <a:bodyPr/>
          <a:lstStyle/>
          <a:p>
            <a:r>
              <a:rPr lang="zh-CN" altLang="en-US" dirty="0"/>
              <a:t>单击此处编辑母版标题样式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lvl1pPr>
              <a:defRPr/>
            </a:lvl1pPr>
          </a:lstStyle>
          <a:p>
            <a:pPr>
              <a:defRPr/>
            </a:pPr>
            <a:fld id="{62280918-AD66-4DD6-973D-A20F84D748E9}" type="datetimeFigureOut">
              <a:rPr lang="zh-CN" altLang="en-US"/>
              <a:t>2022/12/18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D530AF5-7C23-42F1-B095-5AF7154AF561}" type="slidenum">
              <a:rPr lang="zh-CN" altLang="en-US"/>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71461" y="274638"/>
            <a:ext cx="11010939" cy="1143000"/>
          </a:xfrm>
        </p:spPr>
        <p:txBody>
          <a:bodyPr/>
          <a:lstStyle/>
          <a:p>
            <a:r>
              <a:rPr lang="zh-CN" altLang="en-US" dirty="0"/>
              <a:t>单击此处编辑母版标题样式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lvl1pPr>
              <a:defRPr/>
            </a:lvl1pPr>
          </a:lstStyle>
          <a:p>
            <a:pPr>
              <a:defRPr/>
            </a:pPr>
            <a:fld id="{62280918-AD66-4DD6-973D-A20F84D748E9}" type="datetimeFigureOut">
              <a:rPr lang="zh-CN" altLang="en-US"/>
              <a:t>2022/12/18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D530AF5-7C23-42F1-B095-5AF7154AF561}" type="slidenum">
              <a:rPr lang="zh-CN" altLang="en-US"/>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71461" y="274638"/>
            <a:ext cx="11010939" cy="1143000"/>
          </a:xfrm>
        </p:spPr>
        <p:txBody>
          <a:bodyPr/>
          <a:lstStyle/>
          <a:p>
            <a:r>
              <a:rPr lang="zh-CN" altLang="en-US" dirty="0"/>
              <a:t>单击此处编辑母版标题样式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lvl1pPr>
              <a:defRPr/>
            </a:lvl1pPr>
          </a:lstStyle>
          <a:p>
            <a:pPr>
              <a:defRPr/>
            </a:pPr>
            <a:fld id="{62280918-AD66-4DD6-973D-A20F84D748E9}" type="datetimeFigureOut">
              <a:rPr lang="zh-CN" altLang="en-US"/>
              <a:t>2022/12/18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D530AF5-7C23-42F1-B095-5AF7154AF561}" type="slidenum">
              <a:rPr lang="zh-CN" altLang="en-US"/>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71461" y="274638"/>
            <a:ext cx="11010939" cy="1143000"/>
          </a:xfrm>
        </p:spPr>
        <p:txBody>
          <a:bodyPr/>
          <a:lstStyle/>
          <a:p>
            <a:r>
              <a:rPr lang="zh-CN" altLang="en-US" dirty="0"/>
              <a:t>单击此处编辑母版标题样式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lvl1pPr>
              <a:defRPr/>
            </a:lvl1pPr>
          </a:lstStyle>
          <a:p>
            <a:pPr>
              <a:defRPr/>
            </a:pPr>
            <a:fld id="{62280918-AD66-4DD6-973D-A20F84D748E9}" type="datetimeFigureOut">
              <a:rPr lang="zh-CN" altLang="en-US"/>
              <a:t>2022/12/18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D530AF5-7C23-42F1-B095-5AF7154AF561}" type="slidenum">
              <a:rPr lang="zh-CN" altLang="en-US"/>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71461" y="274638"/>
            <a:ext cx="11010939" cy="1143000"/>
          </a:xfrm>
        </p:spPr>
        <p:txBody>
          <a:bodyPr/>
          <a:lstStyle/>
          <a:p>
            <a:r>
              <a:rPr lang="zh-CN" altLang="en-US" dirty="0"/>
              <a:t>单击此处编辑母版标题样式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lvl1pPr>
              <a:defRPr/>
            </a:lvl1pPr>
          </a:lstStyle>
          <a:p>
            <a:pPr>
              <a:defRPr/>
            </a:pPr>
            <a:fld id="{62280918-AD66-4DD6-973D-A20F84D748E9}" type="datetimeFigureOut">
              <a:rPr lang="zh-CN" altLang="en-US"/>
              <a:t>2022/12/18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D530AF5-7C23-42F1-B095-5AF7154AF561}" type="slidenum">
              <a:rPr lang="zh-CN" altLang="en-US"/>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71461" y="274638"/>
            <a:ext cx="11010939" cy="1143000"/>
          </a:xfrm>
        </p:spPr>
        <p:txBody>
          <a:bodyPr/>
          <a:lstStyle/>
          <a:p>
            <a:r>
              <a:rPr lang="zh-CN" altLang="en-US" dirty="0"/>
              <a:t>单击此处编辑母版标题样式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lvl1pPr>
              <a:defRPr/>
            </a:lvl1pPr>
          </a:lstStyle>
          <a:p>
            <a:pPr>
              <a:defRPr/>
            </a:pPr>
            <a:fld id="{62280918-AD66-4DD6-973D-A20F84D748E9}" type="datetimeFigureOut">
              <a:rPr lang="zh-CN" altLang="en-US"/>
              <a:t>2022/12/18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D530AF5-7C23-42F1-B095-5AF7154AF561}" type="slidenum">
              <a:rPr lang="zh-CN" altLang="en-US"/>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71461" y="274638"/>
            <a:ext cx="11010939" cy="1143000"/>
          </a:xfrm>
        </p:spPr>
        <p:txBody>
          <a:bodyPr/>
          <a:lstStyle/>
          <a:p>
            <a:r>
              <a:rPr lang="zh-CN" altLang="en-US" dirty="0"/>
              <a:t>单击此处编辑母版标题样式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lvl1pPr>
              <a:defRPr/>
            </a:lvl1pPr>
          </a:lstStyle>
          <a:p>
            <a:pPr>
              <a:defRPr/>
            </a:pPr>
            <a:fld id="{62280918-AD66-4DD6-973D-A20F84D748E9}" type="datetimeFigureOut">
              <a:rPr lang="zh-CN" altLang="en-US"/>
              <a:t>2022/12/18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D530AF5-7C23-42F1-B095-5AF7154AF561}"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页类型1">
    <p:spTree>
      <p:nvGrpSpPr>
        <p:cNvPr id="1" name=""/>
        <p:cNvGrpSpPr/>
        <p:nvPr/>
      </p:nvGrpSpPr>
      <p:grpSpPr>
        <a:xfrm>
          <a:off x="0" y="0"/>
          <a:ext cx="0" cy="0"/>
          <a:chOff x="0" y="0"/>
          <a:chExt cx="0" cy="0"/>
        </a:xfrm>
      </p:grpSpPr>
      <p:sp>
        <p:nvSpPr>
          <p:cNvPr id="9" name="椭圆 8"/>
          <p:cNvSpPr/>
          <p:nvPr userDrawn="1"/>
        </p:nvSpPr>
        <p:spPr>
          <a:xfrm>
            <a:off x="0" y="4648200"/>
            <a:ext cx="2209800" cy="2209800"/>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3" name="任意多边形: 形状 12"/>
          <p:cNvSpPr/>
          <p:nvPr userDrawn="1"/>
        </p:nvSpPr>
        <p:spPr>
          <a:xfrm>
            <a:off x="1" y="0"/>
            <a:ext cx="1241425" cy="1104900"/>
          </a:xfrm>
          <a:custGeom>
            <a:avLst/>
            <a:gdLst>
              <a:gd name="connsiteX0" fmla="*/ 0 w 1241425"/>
              <a:gd name="connsiteY0" fmla="*/ 0 h 1104900"/>
              <a:gd name="connsiteX1" fmla="*/ 1241425 w 1241425"/>
              <a:gd name="connsiteY1" fmla="*/ 0 h 1104900"/>
              <a:gd name="connsiteX2" fmla="*/ 136525 w 1241425"/>
              <a:gd name="connsiteY2" fmla="*/ 1104900 h 1104900"/>
              <a:gd name="connsiteX3" fmla="*/ 0 w 1241425"/>
              <a:gd name="connsiteY3" fmla="*/ 1091137 h 1104900"/>
            </a:gdLst>
            <a:ahLst/>
            <a:cxnLst>
              <a:cxn ang="0">
                <a:pos x="connsiteX0" y="connsiteY0"/>
              </a:cxn>
              <a:cxn ang="0">
                <a:pos x="connsiteX1" y="connsiteY1"/>
              </a:cxn>
              <a:cxn ang="0">
                <a:pos x="connsiteX2" y="connsiteY2"/>
              </a:cxn>
              <a:cxn ang="0">
                <a:pos x="connsiteX3" y="connsiteY3"/>
              </a:cxn>
            </a:cxnLst>
            <a:rect l="l" t="t" r="r" b="b"/>
            <a:pathLst>
              <a:path w="1241425" h="1104900">
                <a:moveTo>
                  <a:pt x="0" y="0"/>
                </a:moveTo>
                <a:lnTo>
                  <a:pt x="1241425" y="0"/>
                </a:lnTo>
                <a:cubicBezTo>
                  <a:pt x="1241425" y="610219"/>
                  <a:pt x="746744" y="1104900"/>
                  <a:pt x="136525" y="1104900"/>
                </a:cubicBezTo>
                <a:lnTo>
                  <a:pt x="0" y="1091137"/>
                </a:lnTo>
                <a:close/>
              </a:path>
            </a:pathLst>
          </a:custGeom>
          <a:gradFill>
            <a:gsLst>
              <a:gs pos="6000">
                <a:schemeClr val="accent1">
                  <a:alpha val="61000"/>
                </a:schemeClr>
              </a:gs>
              <a:gs pos="83000">
                <a:schemeClr val="accent2">
                  <a:alpha val="50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4" name="任意多边形: 形状 13"/>
          <p:cNvSpPr/>
          <p:nvPr userDrawn="1"/>
        </p:nvSpPr>
        <p:spPr>
          <a:xfrm>
            <a:off x="10636624" y="551329"/>
            <a:ext cx="1555376" cy="6306671"/>
          </a:xfrm>
          <a:custGeom>
            <a:avLst/>
            <a:gdLst>
              <a:gd name="connsiteX0" fmla="*/ 2667002 w 2667002"/>
              <a:gd name="connsiteY0" fmla="*/ 0 h 5562116"/>
              <a:gd name="connsiteX1" fmla="*/ 2667002 w 2667002"/>
              <a:gd name="connsiteY1" fmla="*/ 5562116 h 5562116"/>
              <a:gd name="connsiteX2" fmla="*/ 321592 w 2667002"/>
              <a:gd name="connsiteY2" fmla="*/ 5562116 h 5562116"/>
              <a:gd name="connsiteX3" fmla="*/ 294666 w 2667002"/>
              <a:gd name="connsiteY3" fmla="*/ 5500556 h 5562116"/>
              <a:gd name="connsiteX4" fmla="*/ 0 w 2667002"/>
              <a:gd name="connsiteY4" fmla="*/ 3942866 h 5562116"/>
              <a:gd name="connsiteX5" fmla="*/ 2594579 w 2667002"/>
              <a:gd name="connsiteY5" fmla="*/ 28556 h 556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7002" h="5562116">
                <a:moveTo>
                  <a:pt x="2667002" y="0"/>
                </a:moveTo>
                <a:lnTo>
                  <a:pt x="2667002" y="5562116"/>
                </a:lnTo>
                <a:lnTo>
                  <a:pt x="321592" y="5562116"/>
                </a:lnTo>
                <a:lnTo>
                  <a:pt x="294666" y="5500556"/>
                </a:lnTo>
                <a:cubicBezTo>
                  <a:pt x="104478" y="5018240"/>
                  <a:pt x="0" y="4492754"/>
                  <a:pt x="0" y="3942866"/>
                </a:cubicBezTo>
                <a:cubicBezTo>
                  <a:pt x="0" y="2183224"/>
                  <a:pt x="1069854" y="673460"/>
                  <a:pt x="2594579" y="28556"/>
                </a:cubicBezTo>
                <a:close/>
              </a:path>
            </a:pathLst>
          </a:custGeom>
          <a:gradFill>
            <a:gsLst>
              <a:gs pos="6000">
                <a:schemeClr val="accent1"/>
              </a:gs>
              <a:gs pos="84000">
                <a:schemeClr val="accent2">
                  <a:lumMod val="40000"/>
                  <a:lumOff val="60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标题 1"/>
          <p:cNvSpPr>
            <a:spLocks noGrp="1"/>
          </p:cNvSpPr>
          <p:nvPr userDrawn="1">
            <p:ph type="title" hasCustomPrompt="1"/>
          </p:nvPr>
        </p:nvSpPr>
        <p:spPr>
          <a:xfrm>
            <a:off x="3667225" y="2533650"/>
            <a:ext cx="5506959" cy="656792"/>
          </a:xfrm>
        </p:spPr>
        <p:txBody>
          <a:bodyPr anchor="b">
            <a:normAutofit/>
          </a:bodyPr>
          <a:lstStyle>
            <a:lvl1pPr algn="ctr">
              <a:defRPr sz="3200" b="1">
                <a:solidFill>
                  <a:schemeClr val="tx1"/>
                </a:solidFill>
              </a:defRPr>
            </a:lvl1pPr>
          </a:lstStyle>
          <a:p>
            <a:r>
              <a:rPr lang="zh-CN" altLang="en-US" dirty="0"/>
              <a:t>单击此处添加幻灯片章节标题</a:t>
            </a:r>
          </a:p>
        </p:txBody>
      </p:sp>
      <p:sp>
        <p:nvSpPr>
          <p:cNvPr id="21" name="文本占位符 2"/>
          <p:cNvSpPr>
            <a:spLocks noGrp="1"/>
          </p:cNvSpPr>
          <p:nvPr userDrawn="1">
            <p:ph type="body" idx="1"/>
          </p:nvPr>
        </p:nvSpPr>
        <p:spPr>
          <a:xfrm>
            <a:off x="3678770" y="3311091"/>
            <a:ext cx="5506959" cy="933258"/>
          </a:xfrm>
        </p:spPr>
        <p:txBody>
          <a:bodyPr anchor="t">
            <a:normAutofit/>
          </a:bodyPr>
          <a:lstStyle>
            <a:lvl1pPr marL="0" indent="0" algn="ct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pic>
        <p:nvPicPr>
          <p:cNvPr id="10" name="图片 9"/>
          <p:cNvPicPr>
            <a:picLocks noChangeAspect="1"/>
          </p:cNvPicPr>
          <p:nvPr userDrawn="1"/>
        </p:nvPicPr>
        <p:blipFill rotWithShape="1">
          <a:blip r:embed="rId2" cstate="print"/>
          <a:srcRect r="10435" b="15824"/>
          <a:stretch>
            <a:fillRect/>
          </a:stretch>
        </p:blipFill>
        <p:spPr>
          <a:xfrm>
            <a:off x="10599403" y="44717"/>
            <a:ext cx="1460420" cy="47163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71461" y="274638"/>
            <a:ext cx="11010939" cy="1143000"/>
          </a:xfrm>
        </p:spPr>
        <p:txBody>
          <a:bodyPr/>
          <a:lstStyle/>
          <a:p>
            <a:r>
              <a:rPr lang="zh-CN" altLang="en-US" dirty="0"/>
              <a:t>单击此处编辑母版标题样式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lvl1pPr>
              <a:defRPr/>
            </a:lvl1pPr>
          </a:lstStyle>
          <a:p>
            <a:pPr>
              <a:defRPr/>
            </a:pPr>
            <a:fld id="{62280918-AD66-4DD6-973D-A20F84D748E9}" type="datetimeFigureOut">
              <a:rPr lang="zh-CN" altLang="en-US"/>
              <a:t>2022/12/18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D530AF5-7C23-42F1-B095-5AF7154AF561}" type="slidenum">
              <a:rPr lang="zh-CN" altLang="en-US"/>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71461" y="274638"/>
            <a:ext cx="11010939" cy="1143000"/>
          </a:xfrm>
        </p:spPr>
        <p:txBody>
          <a:bodyPr/>
          <a:lstStyle/>
          <a:p>
            <a:r>
              <a:rPr lang="zh-CN" altLang="en-US" dirty="0"/>
              <a:t>单击此处编辑母版标题样式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lvl1pPr>
              <a:defRPr/>
            </a:lvl1pPr>
          </a:lstStyle>
          <a:p>
            <a:pPr>
              <a:defRPr/>
            </a:pPr>
            <a:fld id="{62280918-AD66-4DD6-973D-A20F84D748E9}" type="datetimeFigureOut">
              <a:rPr lang="zh-CN" altLang="en-US"/>
              <a:t>2022/12/18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D530AF5-7C23-42F1-B095-5AF7154AF561}" type="slidenum">
              <a:rPr lang="zh-CN" altLang="en-US"/>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71461" y="274638"/>
            <a:ext cx="11010939" cy="1143000"/>
          </a:xfrm>
        </p:spPr>
        <p:txBody>
          <a:bodyPr/>
          <a:lstStyle/>
          <a:p>
            <a:r>
              <a:rPr lang="zh-CN" altLang="en-US" dirty="0"/>
              <a:t>单击此处编辑母版标题样式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lvl1pPr>
              <a:defRPr/>
            </a:lvl1pPr>
          </a:lstStyle>
          <a:p>
            <a:pPr>
              <a:defRPr/>
            </a:pPr>
            <a:fld id="{62280918-AD66-4DD6-973D-A20F84D748E9}" type="datetimeFigureOut">
              <a:rPr lang="zh-CN" altLang="en-US"/>
              <a:t>2022/12/18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D530AF5-7C23-42F1-B095-5AF7154AF561}" type="slidenum">
              <a:rPr lang="zh-CN" altLang="en-US"/>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71461" y="274638"/>
            <a:ext cx="11010939" cy="1143000"/>
          </a:xfrm>
        </p:spPr>
        <p:txBody>
          <a:bodyPr/>
          <a:lstStyle/>
          <a:p>
            <a:r>
              <a:rPr lang="zh-CN" altLang="en-US" dirty="0"/>
              <a:t>单击此处编辑母版标题样式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lvl1pPr>
              <a:defRPr/>
            </a:lvl1pPr>
          </a:lstStyle>
          <a:p>
            <a:pPr>
              <a:defRPr/>
            </a:pPr>
            <a:fld id="{62280918-AD66-4DD6-973D-A20F84D748E9}" type="datetimeFigureOut">
              <a:rPr lang="zh-CN" altLang="en-US"/>
              <a:t>2022/12/18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D530AF5-7C23-42F1-B095-5AF7154AF561}" type="slidenum">
              <a:rPr lang="zh-CN" altLang="en-US"/>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71461" y="274638"/>
            <a:ext cx="11010939" cy="1143000"/>
          </a:xfrm>
        </p:spPr>
        <p:txBody>
          <a:bodyPr/>
          <a:lstStyle/>
          <a:p>
            <a:r>
              <a:rPr lang="zh-CN" altLang="en-US" dirty="0"/>
              <a:t>单击此处编辑母版标题样式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lvl1pPr>
              <a:defRPr/>
            </a:lvl1pPr>
          </a:lstStyle>
          <a:p>
            <a:pPr>
              <a:defRPr/>
            </a:pPr>
            <a:fld id="{62280918-AD66-4DD6-973D-A20F84D748E9}" type="datetimeFigureOut">
              <a:rPr lang="zh-CN" altLang="en-US"/>
              <a:t>2022/12/18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D530AF5-7C23-42F1-B095-5AF7154AF561}" type="slidenum">
              <a:rPr lang="zh-CN" altLang="en-US"/>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71461" y="274638"/>
            <a:ext cx="11010939" cy="1143000"/>
          </a:xfrm>
        </p:spPr>
        <p:txBody>
          <a:bodyPr/>
          <a:lstStyle/>
          <a:p>
            <a:r>
              <a:rPr lang="zh-CN" altLang="en-US" dirty="0"/>
              <a:t>单击此处编辑母版标题样式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lvl1pPr>
              <a:defRPr/>
            </a:lvl1pPr>
          </a:lstStyle>
          <a:p>
            <a:pPr>
              <a:defRPr/>
            </a:pPr>
            <a:fld id="{62280918-AD66-4DD6-973D-A20F84D748E9}" type="datetimeFigureOut">
              <a:rPr lang="zh-CN" altLang="en-US"/>
              <a:t>2022/12/18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D530AF5-7C23-42F1-B095-5AF7154AF561}" type="slidenum">
              <a:rPr lang="zh-CN" altLang="en-US"/>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71461" y="274638"/>
            <a:ext cx="11010939" cy="1143000"/>
          </a:xfrm>
        </p:spPr>
        <p:txBody>
          <a:bodyPr/>
          <a:lstStyle/>
          <a:p>
            <a:r>
              <a:rPr lang="zh-CN" altLang="en-US" dirty="0"/>
              <a:t>单击此处编辑母版标题样式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lvl1pPr>
              <a:defRPr/>
            </a:lvl1pPr>
          </a:lstStyle>
          <a:p>
            <a:pPr>
              <a:defRPr/>
            </a:pPr>
            <a:fld id="{62280918-AD66-4DD6-973D-A20F84D748E9}" type="datetimeFigureOut">
              <a:rPr lang="zh-CN" altLang="en-US"/>
              <a:t>2022/12/18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D530AF5-7C23-42F1-B095-5AF7154AF561}" type="slidenum">
              <a:rPr lang="zh-CN" altLang="en-US"/>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71461" y="274638"/>
            <a:ext cx="11010939" cy="1143000"/>
          </a:xfrm>
        </p:spPr>
        <p:txBody>
          <a:bodyPr/>
          <a:lstStyle/>
          <a:p>
            <a:r>
              <a:rPr lang="zh-CN" altLang="en-US" dirty="0"/>
              <a:t>单击此处编辑母版标题样式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lvl1pPr>
              <a:defRPr/>
            </a:lvl1pPr>
          </a:lstStyle>
          <a:p>
            <a:pPr>
              <a:defRPr/>
            </a:pPr>
            <a:fld id="{62280918-AD66-4DD6-973D-A20F84D748E9}" type="datetimeFigureOut">
              <a:rPr lang="zh-CN" altLang="en-US"/>
              <a:t>2022/12/18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D530AF5-7C23-42F1-B095-5AF7154AF561}" type="slidenum">
              <a:rPr lang="zh-CN" altLang="en-US"/>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6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71461" y="274638"/>
            <a:ext cx="11010939" cy="1143000"/>
          </a:xfrm>
        </p:spPr>
        <p:txBody>
          <a:bodyPr/>
          <a:lstStyle/>
          <a:p>
            <a:r>
              <a:rPr lang="zh-CN" altLang="en-US" dirty="0"/>
              <a:t>单击此处编辑母版标题样式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lvl1pPr>
              <a:defRPr/>
            </a:lvl1pPr>
          </a:lstStyle>
          <a:p>
            <a:pPr>
              <a:defRPr/>
            </a:pPr>
            <a:fld id="{62280918-AD66-4DD6-973D-A20F84D748E9}" type="datetimeFigureOut">
              <a:rPr lang="zh-CN" altLang="en-US"/>
              <a:t>2022/12/18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D530AF5-7C23-42F1-B095-5AF7154AF561}"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lvl1pPr>
              <a:defRPr sz="3600"/>
            </a:lvl1p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1" name="页脚占位符 6"/>
          <p:cNvSpPr>
            <a:spLocks noGrp="1"/>
          </p:cNvSpPr>
          <p:nvPr>
            <p:ph type="ftr" sz="quarter" idx="11"/>
          </p:nvPr>
        </p:nvSpPr>
        <p:spPr>
          <a:xfrm>
            <a:off x="669924" y="6471469"/>
            <a:ext cx="4140201" cy="206381"/>
          </a:xfrm>
        </p:spPr>
        <p:txBody>
          <a:bodyPr/>
          <a:lstStyle/>
          <a:p>
            <a:r>
              <a:rPr lang="zh-CN" altLang="en-US" dirty="0"/>
              <a:t>请修改这里的课程名称</a:t>
            </a:r>
          </a:p>
        </p:txBody>
      </p:sp>
      <p:sp>
        <p:nvSpPr>
          <p:cNvPr id="12" name="灯片编号占位符 7"/>
          <p:cNvSpPr>
            <a:spLocks noGrp="1"/>
          </p:cNvSpPr>
          <p:nvPr>
            <p:ph type="sldNum" sz="quarter" idx="12"/>
          </p:nvPr>
        </p:nvSpPr>
        <p:spPr>
          <a:xfrm>
            <a:off x="8610599" y="6471469"/>
            <a:ext cx="2246698" cy="206381"/>
          </a:xfrm>
        </p:spPr>
        <p:txBody>
          <a:bodyPr/>
          <a:lstStyle/>
          <a:p>
            <a:fld id="{5DD3DB80-B894-403A-B48E-6FDC1A72010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69924" y="1"/>
            <a:ext cx="10850563" cy="1028699"/>
          </a:xfrm>
        </p:spPr>
        <p:txBody>
          <a:bodyPr>
            <a:normAutofit/>
          </a:bodyPr>
          <a:lstStyle>
            <a:lvl1pPr>
              <a:defRPr sz="3600"/>
            </a:lvl1pPr>
          </a:lstStyle>
          <a:p>
            <a:r>
              <a:rPr lang="zh-CN" altLang="en-US" dirty="0"/>
              <a:t>单击此处编辑母版标题样式</a:t>
            </a:r>
          </a:p>
        </p:txBody>
      </p:sp>
      <p:sp>
        <p:nvSpPr>
          <p:cNvPr id="10" name="页脚占位符 6"/>
          <p:cNvSpPr>
            <a:spLocks noGrp="1"/>
          </p:cNvSpPr>
          <p:nvPr>
            <p:ph type="ftr" sz="quarter" idx="11"/>
          </p:nvPr>
        </p:nvSpPr>
        <p:spPr>
          <a:xfrm>
            <a:off x="669924" y="6471469"/>
            <a:ext cx="4140201" cy="206381"/>
          </a:xfrm>
        </p:spPr>
        <p:txBody>
          <a:bodyPr/>
          <a:lstStyle/>
          <a:p>
            <a:r>
              <a:rPr lang="zh-CN" altLang="en-US" dirty="0"/>
              <a:t>请修改这里的课程名称</a:t>
            </a:r>
          </a:p>
        </p:txBody>
      </p:sp>
      <p:sp>
        <p:nvSpPr>
          <p:cNvPr id="11" name="灯片编号占位符 7"/>
          <p:cNvSpPr>
            <a:spLocks noGrp="1"/>
          </p:cNvSpPr>
          <p:nvPr>
            <p:ph type="sldNum" sz="quarter" idx="12"/>
          </p:nvPr>
        </p:nvSpPr>
        <p:spPr>
          <a:xfrm>
            <a:off x="8610599" y="6471469"/>
            <a:ext cx="2246698" cy="206381"/>
          </a:xfrm>
        </p:spPr>
        <p:txBody>
          <a:bodyPr/>
          <a:lstStyle/>
          <a:p>
            <a:fld id="{5DD3DB80-B894-403A-B48E-6FDC1A72010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sp>
        <p:nvSpPr>
          <p:cNvPr id="12" name="椭圆 11"/>
          <p:cNvSpPr/>
          <p:nvPr userDrawn="1"/>
        </p:nvSpPr>
        <p:spPr>
          <a:xfrm>
            <a:off x="536575" y="2457450"/>
            <a:ext cx="2209800" cy="2209800"/>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6" name="任意多边形: 形状 15"/>
          <p:cNvSpPr/>
          <p:nvPr userDrawn="1"/>
        </p:nvSpPr>
        <p:spPr>
          <a:xfrm>
            <a:off x="4004076" y="0"/>
            <a:ext cx="4853774" cy="2419350"/>
          </a:xfrm>
          <a:custGeom>
            <a:avLst/>
            <a:gdLst>
              <a:gd name="connsiteX0" fmla="*/ 0 w 4853774"/>
              <a:gd name="connsiteY0" fmla="*/ 0 h 2419350"/>
              <a:gd name="connsiteX1" fmla="*/ 4853774 w 4853774"/>
              <a:gd name="connsiteY1" fmla="*/ 0 h 2419350"/>
              <a:gd name="connsiteX2" fmla="*/ 4841643 w 4853774"/>
              <a:gd name="connsiteY2" fmla="*/ 240238 h 2419350"/>
              <a:gd name="connsiteX3" fmla="*/ 2426887 w 4853774"/>
              <a:gd name="connsiteY3" fmla="*/ 2419350 h 2419350"/>
              <a:gd name="connsiteX4" fmla="*/ 12131 w 4853774"/>
              <a:gd name="connsiteY4" fmla="*/ 240238 h 241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3774" h="2419350">
                <a:moveTo>
                  <a:pt x="0" y="0"/>
                </a:moveTo>
                <a:lnTo>
                  <a:pt x="4853774" y="0"/>
                </a:lnTo>
                <a:lnTo>
                  <a:pt x="4841643" y="240238"/>
                </a:lnTo>
                <a:cubicBezTo>
                  <a:pt x="4717342" y="1464213"/>
                  <a:pt x="3683657" y="2419350"/>
                  <a:pt x="2426887" y="2419350"/>
                </a:cubicBezTo>
                <a:cubicBezTo>
                  <a:pt x="1170118" y="2419350"/>
                  <a:pt x="136432" y="1464213"/>
                  <a:pt x="12131" y="240238"/>
                </a:cubicBezTo>
                <a:close/>
              </a:path>
            </a:pathLst>
          </a:cu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7" name="椭圆 16"/>
          <p:cNvSpPr/>
          <p:nvPr userDrawn="1"/>
        </p:nvSpPr>
        <p:spPr>
          <a:xfrm>
            <a:off x="3546475" y="2441574"/>
            <a:ext cx="339725" cy="339725"/>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8" name="任意多边形: 形状 17"/>
          <p:cNvSpPr/>
          <p:nvPr userDrawn="1"/>
        </p:nvSpPr>
        <p:spPr>
          <a:xfrm>
            <a:off x="0" y="4076700"/>
            <a:ext cx="4800600" cy="2781300"/>
          </a:xfrm>
          <a:custGeom>
            <a:avLst/>
            <a:gdLst>
              <a:gd name="connsiteX0" fmla="*/ 2019300 w 4800600"/>
              <a:gd name="connsiteY0" fmla="*/ 0 h 2781300"/>
              <a:gd name="connsiteX1" fmla="*/ 4800600 w 4800600"/>
              <a:gd name="connsiteY1" fmla="*/ 2781300 h 2781300"/>
              <a:gd name="connsiteX2" fmla="*/ 0 w 4800600"/>
              <a:gd name="connsiteY2" fmla="*/ 2781300 h 2781300"/>
              <a:gd name="connsiteX3" fmla="*/ 0 w 4800600"/>
              <a:gd name="connsiteY3" fmla="*/ 872525 h 2781300"/>
              <a:gd name="connsiteX4" fmla="*/ 52624 w 4800600"/>
              <a:gd name="connsiteY4" fmla="*/ 814624 h 2781300"/>
              <a:gd name="connsiteX5" fmla="*/ 2019300 w 4800600"/>
              <a:gd name="connsiteY5" fmla="*/ 0 h 27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0600" h="2781300">
                <a:moveTo>
                  <a:pt x="2019300" y="0"/>
                </a:moveTo>
                <a:cubicBezTo>
                  <a:pt x="3555370" y="0"/>
                  <a:pt x="4800600" y="1245230"/>
                  <a:pt x="4800600" y="2781300"/>
                </a:cubicBezTo>
                <a:lnTo>
                  <a:pt x="0" y="2781300"/>
                </a:lnTo>
                <a:lnTo>
                  <a:pt x="0" y="872525"/>
                </a:lnTo>
                <a:lnTo>
                  <a:pt x="52624" y="814624"/>
                </a:lnTo>
                <a:cubicBezTo>
                  <a:pt x="555940" y="311308"/>
                  <a:pt x="1251265" y="0"/>
                  <a:pt x="2019300" y="0"/>
                </a:cubicBezTo>
                <a:close/>
              </a:path>
            </a:pathLst>
          </a:custGeom>
          <a:gradFill>
            <a:gsLst>
              <a:gs pos="6000">
                <a:schemeClr val="accent1"/>
              </a:gs>
              <a:gs pos="84000">
                <a:schemeClr val="accent2">
                  <a:lumMod val="40000"/>
                  <a:lumOff val="60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userDrawn="1"/>
        </p:nvSpPr>
        <p:spPr>
          <a:xfrm>
            <a:off x="1" y="0"/>
            <a:ext cx="1241425" cy="1104900"/>
          </a:xfrm>
          <a:custGeom>
            <a:avLst/>
            <a:gdLst>
              <a:gd name="connsiteX0" fmla="*/ 0 w 1241425"/>
              <a:gd name="connsiteY0" fmla="*/ 0 h 1104900"/>
              <a:gd name="connsiteX1" fmla="*/ 1241425 w 1241425"/>
              <a:gd name="connsiteY1" fmla="*/ 0 h 1104900"/>
              <a:gd name="connsiteX2" fmla="*/ 136525 w 1241425"/>
              <a:gd name="connsiteY2" fmla="*/ 1104900 h 1104900"/>
              <a:gd name="connsiteX3" fmla="*/ 0 w 1241425"/>
              <a:gd name="connsiteY3" fmla="*/ 1091137 h 1104900"/>
            </a:gdLst>
            <a:ahLst/>
            <a:cxnLst>
              <a:cxn ang="0">
                <a:pos x="connsiteX0" y="connsiteY0"/>
              </a:cxn>
              <a:cxn ang="0">
                <a:pos x="connsiteX1" y="connsiteY1"/>
              </a:cxn>
              <a:cxn ang="0">
                <a:pos x="connsiteX2" y="connsiteY2"/>
              </a:cxn>
              <a:cxn ang="0">
                <a:pos x="connsiteX3" y="connsiteY3"/>
              </a:cxn>
            </a:cxnLst>
            <a:rect l="l" t="t" r="r" b="b"/>
            <a:pathLst>
              <a:path w="1241425" h="1104900">
                <a:moveTo>
                  <a:pt x="0" y="0"/>
                </a:moveTo>
                <a:lnTo>
                  <a:pt x="1241425" y="0"/>
                </a:lnTo>
                <a:cubicBezTo>
                  <a:pt x="1241425" y="610219"/>
                  <a:pt x="746744" y="1104900"/>
                  <a:pt x="136525" y="1104900"/>
                </a:cubicBezTo>
                <a:lnTo>
                  <a:pt x="0" y="1091137"/>
                </a:lnTo>
                <a:close/>
              </a:path>
            </a:pathLst>
          </a:custGeom>
          <a:gradFill>
            <a:gsLst>
              <a:gs pos="6000">
                <a:schemeClr val="accent1"/>
              </a:gs>
              <a:gs pos="100000">
                <a:schemeClr val="accent2">
                  <a:lumMod val="40000"/>
                  <a:lumOff val="60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形状 19"/>
          <p:cNvSpPr/>
          <p:nvPr userDrawn="1"/>
        </p:nvSpPr>
        <p:spPr>
          <a:xfrm>
            <a:off x="9524998" y="1295884"/>
            <a:ext cx="2667002" cy="5562116"/>
          </a:xfrm>
          <a:custGeom>
            <a:avLst/>
            <a:gdLst>
              <a:gd name="connsiteX0" fmla="*/ 2667002 w 2667002"/>
              <a:gd name="connsiteY0" fmla="*/ 0 h 5562116"/>
              <a:gd name="connsiteX1" fmla="*/ 2667002 w 2667002"/>
              <a:gd name="connsiteY1" fmla="*/ 5562116 h 5562116"/>
              <a:gd name="connsiteX2" fmla="*/ 321592 w 2667002"/>
              <a:gd name="connsiteY2" fmla="*/ 5562116 h 5562116"/>
              <a:gd name="connsiteX3" fmla="*/ 294666 w 2667002"/>
              <a:gd name="connsiteY3" fmla="*/ 5500556 h 5562116"/>
              <a:gd name="connsiteX4" fmla="*/ 0 w 2667002"/>
              <a:gd name="connsiteY4" fmla="*/ 3942866 h 5562116"/>
              <a:gd name="connsiteX5" fmla="*/ 2594579 w 2667002"/>
              <a:gd name="connsiteY5" fmla="*/ 28556 h 556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7002" h="5562116">
                <a:moveTo>
                  <a:pt x="2667002" y="0"/>
                </a:moveTo>
                <a:lnTo>
                  <a:pt x="2667002" y="5562116"/>
                </a:lnTo>
                <a:lnTo>
                  <a:pt x="321592" y="5562116"/>
                </a:lnTo>
                <a:lnTo>
                  <a:pt x="294666" y="5500556"/>
                </a:lnTo>
                <a:cubicBezTo>
                  <a:pt x="104478" y="5018240"/>
                  <a:pt x="0" y="4492754"/>
                  <a:pt x="0" y="3942866"/>
                </a:cubicBezTo>
                <a:cubicBezTo>
                  <a:pt x="0" y="2183224"/>
                  <a:pt x="1069854" y="673460"/>
                  <a:pt x="2594579" y="28556"/>
                </a:cubicBezTo>
                <a:close/>
              </a:path>
            </a:pathLst>
          </a:cu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1" name="椭圆 20"/>
          <p:cNvSpPr/>
          <p:nvPr userDrawn="1"/>
        </p:nvSpPr>
        <p:spPr>
          <a:xfrm rot="20486327">
            <a:off x="5813425" y="4191000"/>
            <a:ext cx="2209800" cy="2209800"/>
          </a:xfrm>
          <a:prstGeom prst="ellipse">
            <a:avLst/>
          </a:prstGeom>
          <a:gradFill>
            <a:gsLst>
              <a:gs pos="6000">
                <a:schemeClr val="accent1"/>
              </a:gs>
              <a:gs pos="84000">
                <a:schemeClr val="accent2">
                  <a:lumMod val="40000"/>
                  <a:lumOff val="60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userDrawn="1"/>
        </p:nvSpPr>
        <p:spPr>
          <a:xfrm rot="20486327">
            <a:off x="10004815" y="755866"/>
            <a:ext cx="1384639" cy="1384639"/>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3" name="椭圆 22"/>
          <p:cNvSpPr/>
          <p:nvPr userDrawn="1"/>
        </p:nvSpPr>
        <p:spPr>
          <a:xfrm rot="1973762">
            <a:off x="9338064" y="3346666"/>
            <a:ext cx="1384639" cy="1384639"/>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3" name="标题 1"/>
          <p:cNvSpPr>
            <a:spLocks noGrp="1"/>
          </p:cNvSpPr>
          <p:nvPr userDrawn="1">
            <p:ph type="ctrTitle" hasCustomPrompt="1"/>
          </p:nvPr>
        </p:nvSpPr>
        <p:spPr>
          <a:xfrm>
            <a:off x="4032249" y="2149649"/>
            <a:ext cx="4127502" cy="805458"/>
          </a:xfrm>
        </p:spPr>
        <p:txBody>
          <a:bodyPr anchor="b">
            <a:normAutofit/>
          </a:bodyPr>
          <a:lstStyle>
            <a:lvl1pPr marL="0" indent="0" algn="ctr">
              <a:buFont typeface="Arial" panose="020B0604020202020204" pitchFamily="34" charset="0"/>
              <a:buNone/>
              <a:defRPr sz="3200">
                <a:solidFill>
                  <a:schemeClr val="tx1"/>
                </a:solidFill>
              </a:defRPr>
            </a:lvl1pPr>
          </a:lstStyle>
          <a:p>
            <a:r>
              <a:rPr lang="zh-CN" altLang="en-US" dirty="0"/>
              <a:t>结束语</a:t>
            </a:r>
          </a:p>
        </p:txBody>
      </p:sp>
      <p:sp>
        <p:nvSpPr>
          <p:cNvPr id="14" name="文本占位符 62"/>
          <p:cNvSpPr>
            <a:spLocks noGrp="1"/>
          </p:cNvSpPr>
          <p:nvPr userDrawn="1">
            <p:ph type="body" sz="quarter" idx="17" hasCustomPrompt="1"/>
          </p:nvPr>
        </p:nvSpPr>
        <p:spPr>
          <a:xfrm>
            <a:off x="4032250" y="3354656"/>
            <a:ext cx="4127502" cy="310871"/>
          </a:xfrm>
        </p:spPr>
        <p:txBody>
          <a:bodyPr vert="horz" lIns="91440" tIns="45720" rIns="91440" bIns="45720" rtlCol="0">
            <a:normAutofit/>
          </a:bodyPr>
          <a:lstStyle>
            <a:lvl1pPr marL="0" indent="0" algn="ctr">
              <a:buNone/>
              <a:defRPr lang="zh-CN" altLang="en-US" sz="20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fontAlgn="auto">
              <a:spcAft>
                <a:spcPts val="0"/>
              </a:spcAft>
              <a:buClrTx/>
              <a:buSzTx/>
            </a:pPr>
            <a:r>
              <a:rPr lang="zh-CN" altLang="en-US" dirty="0"/>
              <a:t>署名</a:t>
            </a:r>
            <a:endParaRPr lang="en-US" altLang="zh-CN" dirty="0"/>
          </a:p>
        </p:txBody>
      </p:sp>
      <p:sp>
        <p:nvSpPr>
          <p:cNvPr id="15" name="文本占位符 62"/>
          <p:cNvSpPr>
            <a:spLocks noGrp="1"/>
          </p:cNvSpPr>
          <p:nvPr userDrawn="1">
            <p:ph type="body" sz="quarter" idx="18" hasCustomPrompt="1"/>
          </p:nvPr>
        </p:nvSpPr>
        <p:spPr>
          <a:xfrm>
            <a:off x="4032250" y="3765563"/>
            <a:ext cx="4127502" cy="310871"/>
          </a:xfrm>
        </p:spPr>
        <p:txBody>
          <a:bodyPr vert="horz" lIns="91440" tIns="45720" rIns="91440" bIns="45720" rtlCol="0">
            <a:noAutofit/>
          </a:bodyPr>
          <a:lstStyle>
            <a:lvl1pPr marL="0" indent="0" algn="ctr">
              <a:buNone/>
              <a:defRPr lang="zh-CN" altLang="en-US" sz="20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fontAlgn="auto">
              <a:spcAft>
                <a:spcPts val="0"/>
              </a:spcAft>
              <a:buClrTx/>
              <a:buSzTx/>
            </a:pPr>
            <a:r>
              <a:rPr lang="zh-CN" altLang="en-US" dirty="0"/>
              <a:t>时间日期</a:t>
            </a:r>
            <a:endParaRPr lang="en-US" altLang="zh-CN" dirty="0"/>
          </a:p>
        </p:txBody>
      </p:sp>
      <p:pic>
        <p:nvPicPr>
          <p:cNvPr id="25" name="图片 24"/>
          <p:cNvPicPr>
            <a:picLocks noChangeAspect="1"/>
          </p:cNvPicPr>
          <p:nvPr userDrawn="1"/>
        </p:nvPicPr>
        <p:blipFill rotWithShape="1">
          <a:blip r:embed="rId2" cstate="print"/>
          <a:srcRect r="10435" b="15824"/>
          <a:stretch>
            <a:fillRect/>
          </a:stretch>
        </p:blipFill>
        <p:spPr>
          <a:xfrm>
            <a:off x="5073228" y="1424745"/>
            <a:ext cx="2045544" cy="660602"/>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末尾幻灯片2">
    <p:spTree>
      <p:nvGrpSpPr>
        <p:cNvPr id="1" name=""/>
        <p:cNvGrpSpPr/>
        <p:nvPr/>
      </p:nvGrpSpPr>
      <p:grpSpPr>
        <a:xfrm>
          <a:off x="0" y="0"/>
          <a:ext cx="0" cy="0"/>
          <a:chOff x="0" y="0"/>
          <a:chExt cx="0" cy="0"/>
        </a:xfrm>
      </p:grpSpPr>
      <p:sp>
        <p:nvSpPr>
          <p:cNvPr id="12" name="椭圆 11"/>
          <p:cNvSpPr/>
          <p:nvPr userDrawn="1"/>
        </p:nvSpPr>
        <p:spPr>
          <a:xfrm>
            <a:off x="536575" y="2457450"/>
            <a:ext cx="2209800" cy="2209800"/>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6" name="任意多边形: 形状 15"/>
          <p:cNvSpPr/>
          <p:nvPr userDrawn="1"/>
        </p:nvSpPr>
        <p:spPr>
          <a:xfrm>
            <a:off x="4004076" y="0"/>
            <a:ext cx="4853774" cy="2419350"/>
          </a:xfrm>
          <a:custGeom>
            <a:avLst/>
            <a:gdLst>
              <a:gd name="connsiteX0" fmla="*/ 0 w 4853774"/>
              <a:gd name="connsiteY0" fmla="*/ 0 h 2419350"/>
              <a:gd name="connsiteX1" fmla="*/ 4853774 w 4853774"/>
              <a:gd name="connsiteY1" fmla="*/ 0 h 2419350"/>
              <a:gd name="connsiteX2" fmla="*/ 4841643 w 4853774"/>
              <a:gd name="connsiteY2" fmla="*/ 240238 h 2419350"/>
              <a:gd name="connsiteX3" fmla="*/ 2426887 w 4853774"/>
              <a:gd name="connsiteY3" fmla="*/ 2419350 h 2419350"/>
              <a:gd name="connsiteX4" fmla="*/ 12131 w 4853774"/>
              <a:gd name="connsiteY4" fmla="*/ 240238 h 241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3774" h="2419350">
                <a:moveTo>
                  <a:pt x="0" y="0"/>
                </a:moveTo>
                <a:lnTo>
                  <a:pt x="4853774" y="0"/>
                </a:lnTo>
                <a:lnTo>
                  <a:pt x="4841643" y="240238"/>
                </a:lnTo>
                <a:cubicBezTo>
                  <a:pt x="4717342" y="1464213"/>
                  <a:pt x="3683657" y="2419350"/>
                  <a:pt x="2426887" y="2419350"/>
                </a:cubicBezTo>
                <a:cubicBezTo>
                  <a:pt x="1170118" y="2419350"/>
                  <a:pt x="136432" y="1464213"/>
                  <a:pt x="12131" y="240238"/>
                </a:cubicBezTo>
                <a:close/>
              </a:path>
            </a:pathLst>
          </a:cu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7" name="椭圆 16"/>
          <p:cNvSpPr/>
          <p:nvPr userDrawn="1"/>
        </p:nvSpPr>
        <p:spPr>
          <a:xfrm>
            <a:off x="3546475" y="2441574"/>
            <a:ext cx="339725" cy="339725"/>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8" name="任意多边形: 形状 17"/>
          <p:cNvSpPr/>
          <p:nvPr userDrawn="1"/>
        </p:nvSpPr>
        <p:spPr>
          <a:xfrm>
            <a:off x="0" y="4076700"/>
            <a:ext cx="4800600" cy="2781300"/>
          </a:xfrm>
          <a:custGeom>
            <a:avLst/>
            <a:gdLst>
              <a:gd name="connsiteX0" fmla="*/ 2019300 w 4800600"/>
              <a:gd name="connsiteY0" fmla="*/ 0 h 2781300"/>
              <a:gd name="connsiteX1" fmla="*/ 4800600 w 4800600"/>
              <a:gd name="connsiteY1" fmla="*/ 2781300 h 2781300"/>
              <a:gd name="connsiteX2" fmla="*/ 0 w 4800600"/>
              <a:gd name="connsiteY2" fmla="*/ 2781300 h 2781300"/>
              <a:gd name="connsiteX3" fmla="*/ 0 w 4800600"/>
              <a:gd name="connsiteY3" fmla="*/ 872525 h 2781300"/>
              <a:gd name="connsiteX4" fmla="*/ 52624 w 4800600"/>
              <a:gd name="connsiteY4" fmla="*/ 814624 h 2781300"/>
              <a:gd name="connsiteX5" fmla="*/ 2019300 w 4800600"/>
              <a:gd name="connsiteY5" fmla="*/ 0 h 27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0600" h="2781300">
                <a:moveTo>
                  <a:pt x="2019300" y="0"/>
                </a:moveTo>
                <a:cubicBezTo>
                  <a:pt x="3555370" y="0"/>
                  <a:pt x="4800600" y="1245230"/>
                  <a:pt x="4800600" y="2781300"/>
                </a:cubicBezTo>
                <a:lnTo>
                  <a:pt x="0" y="2781300"/>
                </a:lnTo>
                <a:lnTo>
                  <a:pt x="0" y="872525"/>
                </a:lnTo>
                <a:lnTo>
                  <a:pt x="52624" y="814624"/>
                </a:lnTo>
                <a:cubicBezTo>
                  <a:pt x="555940" y="311308"/>
                  <a:pt x="1251265" y="0"/>
                  <a:pt x="2019300" y="0"/>
                </a:cubicBezTo>
                <a:close/>
              </a:path>
            </a:pathLst>
          </a:custGeom>
          <a:gradFill>
            <a:gsLst>
              <a:gs pos="6000">
                <a:schemeClr val="accent1"/>
              </a:gs>
              <a:gs pos="84000">
                <a:schemeClr val="accent2">
                  <a:lumMod val="40000"/>
                  <a:lumOff val="60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userDrawn="1"/>
        </p:nvSpPr>
        <p:spPr>
          <a:xfrm>
            <a:off x="1" y="0"/>
            <a:ext cx="1241425" cy="1104900"/>
          </a:xfrm>
          <a:custGeom>
            <a:avLst/>
            <a:gdLst>
              <a:gd name="connsiteX0" fmla="*/ 0 w 1241425"/>
              <a:gd name="connsiteY0" fmla="*/ 0 h 1104900"/>
              <a:gd name="connsiteX1" fmla="*/ 1241425 w 1241425"/>
              <a:gd name="connsiteY1" fmla="*/ 0 h 1104900"/>
              <a:gd name="connsiteX2" fmla="*/ 136525 w 1241425"/>
              <a:gd name="connsiteY2" fmla="*/ 1104900 h 1104900"/>
              <a:gd name="connsiteX3" fmla="*/ 0 w 1241425"/>
              <a:gd name="connsiteY3" fmla="*/ 1091137 h 1104900"/>
            </a:gdLst>
            <a:ahLst/>
            <a:cxnLst>
              <a:cxn ang="0">
                <a:pos x="connsiteX0" y="connsiteY0"/>
              </a:cxn>
              <a:cxn ang="0">
                <a:pos x="connsiteX1" y="connsiteY1"/>
              </a:cxn>
              <a:cxn ang="0">
                <a:pos x="connsiteX2" y="connsiteY2"/>
              </a:cxn>
              <a:cxn ang="0">
                <a:pos x="connsiteX3" y="connsiteY3"/>
              </a:cxn>
            </a:cxnLst>
            <a:rect l="l" t="t" r="r" b="b"/>
            <a:pathLst>
              <a:path w="1241425" h="1104900">
                <a:moveTo>
                  <a:pt x="0" y="0"/>
                </a:moveTo>
                <a:lnTo>
                  <a:pt x="1241425" y="0"/>
                </a:lnTo>
                <a:cubicBezTo>
                  <a:pt x="1241425" y="610219"/>
                  <a:pt x="746744" y="1104900"/>
                  <a:pt x="136525" y="1104900"/>
                </a:cubicBezTo>
                <a:lnTo>
                  <a:pt x="0" y="1091137"/>
                </a:lnTo>
                <a:close/>
              </a:path>
            </a:pathLst>
          </a:custGeom>
          <a:gradFill>
            <a:gsLst>
              <a:gs pos="6000">
                <a:schemeClr val="accent1"/>
              </a:gs>
              <a:gs pos="100000">
                <a:schemeClr val="accent2">
                  <a:lumMod val="40000"/>
                  <a:lumOff val="60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userDrawn="1"/>
        </p:nvSpPr>
        <p:spPr>
          <a:xfrm rot="20486327">
            <a:off x="5813425" y="4191000"/>
            <a:ext cx="2209800" cy="2209800"/>
          </a:xfrm>
          <a:prstGeom prst="ellipse">
            <a:avLst/>
          </a:prstGeom>
          <a:gradFill>
            <a:gsLst>
              <a:gs pos="6000">
                <a:schemeClr val="accent1"/>
              </a:gs>
              <a:gs pos="84000">
                <a:schemeClr val="accent2">
                  <a:lumMod val="40000"/>
                  <a:lumOff val="60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userDrawn="1"/>
        </p:nvSpPr>
        <p:spPr>
          <a:xfrm rot="20486327">
            <a:off x="10004815" y="755866"/>
            <a:ext cx="1384639" cy="1384639"/>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3" name="椭圆 22"/>
          <p:cNvSpPr/>
          <p:nvPr userDrawn="1"/>
        </p:nvSpPr>
        <p:spPr>
          <a:xfrm rot="1973762">
            <a:off x="9338064" y="3346666"/>
            <a:ext cx="1384639" cy="1384639"/>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3" name="标题 1"/>
          <p:cNvSpPr>
            <a:spLocks noGrp="1"/>
          </p:cNvSpPr>
          <p:nvPr userDrawn="1">
            <p:ph type="ctrTitle" hasCustomPrompt="1"/>
          </p:nvPr>
        </p:nvSpPr>
        <p:spPr>
          <a:xfrm>
            <a:off x="4032249" y="2149649"/>
            <a:ext cx="4127502" cy="805458"/>
          </a:xfrm>
        </p:spPr>
        <p:txBody>
          <a:bodyPr anchor="b">
            <a:normAutofit/>
          </a:bodyPr>
          <a:lstStyle>
            <a:lvl1pPr marL="0" indent="0" algn="ctr">
              <a:buFont typeface="Arial" panose="020B0604020202020204" pitchFamily="34" charset="0"/>
              <a:buNone/>
              <a:defRPr sz="3200">
                <a:solidFill>
                  <a:schemeClr val="tx1"/>
                </a:solidFill>
              </a:defRPr>
            </a:lvl1pPr>
          </a:lstStyle>
          <a:p>
            <a:r>
              <a:rPr lang="zh-CN" altLang="en-US" dirty="0"/>
              <a:t>结束语</a:t>
            </a:r>
          </a:p>
        </p:txBody>
      </p:sp>
      <p:sp>
        <p:nvSpPr>
          <p:cNvPr id="14" name="文本占位符 62"/>
          <p:cNvSpPr>
            <a:spLocks noGrp="1"/>
          </p:cNvSpPr>
          <p:nvPr userDrawn="1">
            <p:ph type="body" sz="quarter" idx="17" hasCustomPrompt="1"/>
          </p:nvPr>
        </p:nvSpPr>
        <p:spPr>
          <a:xfrm>
            <a:off x="4032250" y="3354656"/>
            <a:ext cx="4127502" cy="310871"/>
          </a:xfrm>
        </p:spPr>
        <p:txBody>
          <a:bodyPr vert="horz" lIns="91440" tIns="45720" rIns="91440" bIns="45720" rtlCol="0">
            <a:normAutofit/>
          </a:bodyPr>
          <a:lstStyle>
            <a:lvl1pPr marL="0" indent="0" algn="ctr">
              <a:buNone/>
              <a:defRPr lang="zh-CN" altLang="en-US" sz="20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fontAlgn="auto">
              <a:spcAft>
                <a:spcPts val="0"/>
              </a:spcAft>
              <a:buClrTx/>
              <a:buSzTx/>
            </a:pPr>
            <a:r>
              <a:rPr lang="zh-CN" altLang="en-US" dirty="0"/>
              <a:t>署名</a:t>
            </a:r>
            <a:endParaRPr lang="en-US" altLang="zh-CN" dirty="0"/>
          </a:p>
        </p:txBody>
      </p:sp>
      <p:sp>
        <p:nvSpPr>
          <p:cNvPr id="15" name="文本占位符 62"/>
          <p:cNvSpPr>
            <a:spLocks noGrp="1"/>
          </p:cNvSpPr>
          <p:nvPr userDrawn="1">
            <p:ph type="body" sz="quarter" idx="18" hasCustomPrompt="1"/>
          </p:nvPr>
        </p:nvSpPr>
        <p:spPr>
          <a:xfrm>
            <a:off x="4032250" y="3765563"/>
            <a:ext cx="4127502" cy="310871"/>
          </a:xfrm>
        </p:spPr>
        <p:txBody>
          <a:bodyPr vert="horz" lIns="91440" tIns="45720" rIns="91440" bIns="45720" rtlCol="0">
            <a:noAutofit/>
          </a:bodyPr>
          <a:lstStyle>
            <a:lvl1pPr marL="0" indent="0" algn="ctr">
              <a:buNone/>
              <a:defRPr lang="zh-CN" altLang="en-US" sz="20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fontAlgn="auto">
              <a:spcAft>
                <a:spcPts val="0"/>
              </a:spcAft>
              <a:buClrTx/>
              <a:buSzTx/>
            </a:pPr>
            <a:r>
              <a:rPr lang="zh-CN" altLang="en-US" dirty="0"/>
              <a:t>时间日期</a:t>
            </a:r>
            <a:endParaRPr lang="en-US" altLang="zh-CN" dirty="0"/>
          </a:p>
        </p:txBody>
      </p:sp>
      <p:pic>
        <p:nvPicPr>
          <p:cNvPr id="25" name="图片 24"/>
          <p:cNvPicPr>
            <a:picLocks noChangeAspect="1"/>
          </p:cNvPicPr>
          <p:nvPr userDrawn="1"/>
        </p:nvPicPr>
        <p:blipFill rotWithShape="1">
          <a:blip r:embed="rId2" cstate="print"/>
          <a:srcRect r="10435" b="15824"/>
          <a:stretch>
            <a:fillRect/>
          </a:stretch>
        </p:blipFill>
        <p:spPr>
          <a:xfrm>
            <a:off x="5073228" y="1424745"/>
            <a:ext cx="2045544" cy="660602"/>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lvl1pPr>
              <a:defRPr/>
            </a:lvl1pPr>
          </a:lstStyle>
          <a:p>
            <a:pPr>
              <a:defRPr/>
            </a:pPr>
            <a:fld id="{EE4C8811-1902-4BA7-A126-D376F4532452}" type="datetimeFigureOut">
              <a:rPr lang="zh-CN" altLang="en-US"/>
              <a:t>2022/12/18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1A43D6C-41E6-451B-ACBB-D696C619C497}"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609600" y="6356351"/>
            <a:ext cx="2844800" cy="365125"/>
          </a:xfrm>
          <a:prstGeom prst="rect">
            <a:avLst/>
          </a:prstGeom>
        </p:spPr>
        <p:txBody>
          <a:bodyPr/>
          <a:lstStyle>
            <a:lvl1pPr>
              <a:defRPr/>
            </a:lvl1pPr>
          </a:lstStyle>
          <a:p>
            <a:pPr>
              <a:defRPr/>
            </a:pPr>
            <a:fld id="{DFA2B4F7-B42E-42BD-8387-C7B95F63B3DC}" type="datetimeFigureOut">
              <a:rPr lang="zh-CN" altLang="en-US"/>
              <a:t>2022/12/18</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8B568E3-8F2A-4934-B297-D952CBA83958}"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71461" y="274638"/>
            <a:ext cx="11010939" cy="1143000"/>
          </a:xfrm>
        </p:spPr>
        <p:txBody>
          <a:bodyPr/>
          <a:lstStyle/>
          <a:p>
            <a:r>
              <a:rPr lang="zh-CN" altLang="en-US" dirty="0"/>
              <a:t>单击此处编辑母版标题样式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lvl1pPr>
              <a:defRPr/>
            </a:lvl1pPr>
          </a:lstStyle>
          <a:p>
            <a:pPr>
              <a:defRPr/>
            </a:pPr>
            <a:fld id="{62280918-AD66-4DD6-973D-A20F84D748E9}" type="datetimeFigureOut">
              <a:rPr lang="zh-CN" altLang="en-US"/>
              <a:t>2022/12/18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D530AF5-7C23-42F1-B095-5AF7154AF561}"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图片 18" descr="ul1092-2691.jpg"/>
          <p:cNvPicPr>
            <a:picLocks noChangeAspect="1"/>
          </p:cNvPicPr>
          <p:nvPr userDrawn="1"/>
        </p:nvPicPr>
        <p:blipFill>
          <a:blip r:embed="rId30" cstate="print"/>
          <a:stretch>
            <a:fillRect/>
          </a:stretch>
        </p:blipFill>
        <p:spPr>
          <a:xfrm>
            <a:off x="10219765" y="4343401"/>
            <a:ext cx="1972235" cy="2514600"/>
          </a:xfrm>
          <a:prstGeom prst="rect">
            <a:avLst/>
          </a:prstGeom>
        </p:spPr>
      </p:pic>
      <p:sp>
        <p:nvSpPr>
          <p:cNvPr id="11" name="任意多边形: 形状 10"/>
          <p:cNvSpPr/>
          <p:nvPr userDrawn="1"/>
        </p:nvSpPr>
        <p:spPr>
          <a:xfrm>
            <a:off x="1" y="0"/>
            <a:ext cx="1241425" cy="1104900"/>
          </a:xfrm>
          <a:custGeom>
            <a:avLst/>
            <a:gdLst>
              <a:gd name="connsiteX0" fmla="*/ 0 w 1241425"/>
              <a:gd name="connsiteY0" fmla="*/ 0 h 1104900"/>
              <a:gd name="connsiteX1" fmla="*/ 1241425 w 1241425"/>
              <a:gd name="connsiteY1" fmla="*/ 0 h 1104900"/>
              <a:gd name="connsiteX2" fmla="*/ 136525 w 1241425"/>
              <a:gd name="connsiteY2" fmla="*/ 1104900 h 1104900"/>
              <a:gd name="connsiteX3" fmla="*/ 0 w 1241425"/>
              <a:gd name="connsiteY3" fmla="*/ 1091137 h 1104900"/>
            </a:gdLst>
            <a:ahLst/>
            <a:cxnLst>
              <a:cxn ang="0">
                <a:pos x="connsiteX0" y="connsiteY0"/>
              </a:cxn>
              <a:cxn ang="0">
                <a:pos x="connsiteX1" y="connsiteY1"/>
              </a:cxn>
              <a:cxn ang="0">
                <a:pos x="connsiteX2" y="connsiteY2"/>
              </a:cxn>
              <a:cxn ang="0">
                <a:pos x="connsiteX3" y="connsiteY3"/>
              </a:cxn>
            </a:cxnLst>
            <a:rect l="l" t="t" r="r" b="b"/>
            <a:pathLst>
              <a:path w="1241425" h="1104900">
                <a:moveTo>
                  <a:pt x="0" y="0"/>
                </a:moveTo>
                <a:lnTo>
                  <a:pt x="1241425" y="0"/>
                </a:lnTo>
                <a:cubicBezTo>
                  <a:pt x="1241425" y="610219"/>
                  <a:pt x="746744" y="1104900"/>
                  <a:pt x="136525" y="1104900"/>
                </a:cubicBezTo>
                <a:lnTo>
                  <a:pt x="0" y="1091137"/>
                </a:lnTo>
                <a:close/>
              </a:path>
            </a:pathLst>
          </a:custGeom>
          <a:gradFill>
            <a:gsLst>
              <a:gs pos="6000">
                <a:schemeClr val="accent1">
                  <a:alpha val="61000"/>
                </a:schemeClr>
              </a:gs>
              <a:gs pos="83000">
                <a:schemeClr val="accent2">
                  <a:alpha val="50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zh-CN" altLang="en-US" dirty="0"/>
              <a:t>单击此处编辑母版标题样式</a:t>
            </a:r>
          </a:p>
        </p:txBody>
      </p:sp>
      <p:sp>
        <p:nvSpPr>
          <p:cNvPr id="3" name="文本占位符 2"/>
          <p:cNvSpPr>
            <a:spLocks noGrp="1"/>
          </p:cNvSpPr>
          <p:nvPr>
            <p:ph type="body" idx="1"/>
          </p:nvPr>
        </p:nvSpPr>
        <p:spPr>
          <a:xfrm>
            <a:off x="669924" y="1307230"/>
            <a:ext cx="10850563" cy="4836395"/>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页脚占位符 4"/>
          <p:cNvSpPr>
            <a:spLocks noGrp="1"/>
          </p:cNvSpPr>
          <p:nvPr>
            <p:ph type="ftr" sz="quarter" idx="3"/>
          </p:nvPr>
        </p:nvSpPr>
        <p:spPr>
          <a:xfrm>
            <a:off x="669924" y="6442593"/>
            <a:ext cx="4140201" cy="20638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zh-CN" altLang="en-US" dirty="0"/>
              <a:t>请修改这里的课程名称</a:t>
            </a:r>
          </a:p>
        </p:txBody>
      </p:sp>
      <p:cxnSp>
        <p:nvCxnSpPr>
          <p:cNvPr id="7" name="直接连接符 6"/>
          <p:cNvCxnSpPr/>
          <p:nvPr userDrawn="1"/>
        </p:nvCxnSpPr>
        <p:spPr>
          <a:xfrm>
            <a:off x="669924" y="1028700"/>
            <a:ext cx="1085056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灯片编号占位符 5"/>
          <p:cNvSpPr>
            <a:spLocks noGrp="1"/>
          </p:cNvSpPr>
          <p:nvPr>
            <p:ph type="sldNum" sz="quarter" idx="4"/>
          </p:nvPr>
        </p:nvSpPr>
        <p:spPr>
          <a:xfrm>
            <a:off x="8610599" y="6442593"/>
            <a:ext cx="2054193" cy="206381"/>
          </a:xfrm>
          <a:prstGeom prst="rect">
            <a:avLst/>
          </a:prstGeom>
        </p:spPr>
        <p:txBody>
          <a:bodyPr vert="horz" lIns="91440" tIns="45720" rIns="91440" bIns="45720" rtlCol="0" anchor="ctr"/>
          <a:lstStyle>
            <a:lvl1pPr algn="r">
              <a:defRPr sz="1000">
                <a:solidFill>
                  <a:schemeClr val="tx1">
                    <a:tint val="75000"/>
                  </a:schemeClr>
                </a:solidFill>
              </a:defRPr>
            </a:lvl1pPr>
          </a:lstStyle>
          <a:p>
            <a:fld id="{5DD3DB80-B894-403A-B48E-6FDC1A72010E}" type="slidenum">
              <a:rPr lang="zh-CN" altLang="en-US" smtClean="0"/>
              <a:t>‹#›</a:t>
            </a:fld>
            <a:endParaRPr lang="zh-CN" altLang="en-US"/>
          </a:p>
        </p:txBody>
      </p:sp>
      <p:pic>
        <p:nvPicPr>
          <p:cNvPr id="10" name="图片 9"/>
          <p:cNvPicPr>
            <a:picLocks noChangeAspect="1"/>
          </p:cNvPicPr>
          <p:nvPr userDrawn="1"/>
        </p:nvPicPr>
        <p:blipFill rotWithShape="1">
          <a:blip r:embed="rId31" cstate="print"/>
          <a:srcRect r="10435" b="15824"/>
          <a:stretch>
            <a:fillRect/>
          </a:stretch>
        </p:blipFill>
        <p:spPr>
          <a:xfrm>
            <a:off x="10445399" y="278531"/>
            <a:ext cx="1460420" cy="47163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hf hdr="0" dt="0"/>
  <p:txStyles>
    <p:title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3765" rtl="0" eaLnBrk="1" latinLnBrk="0" hangingPunct="1">
        <a:lnSpc>
          <a:spcPct val="15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3765" rtl="0" eaLnBrk="1" latinLnBrk="0" hangingPunct="1">
        <a:lnSpc>
          <a:spcPct val="15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3765" rtl="0" eaLnBrk="1" latinLnBrk="0" hangingPunct="1">
        <a:lnSpc>
          <a:spcPct val="15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3765"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3765"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12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png"/></Relationships>
</file>

<file path=ppt/slides/_rels/slide12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7.xml"/><Relationship Id="rId4" Type="http://schemas.openxmlformats.org/officeDocument/2006/relationships/image" Target="../media/image8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7.xml"/><Relationship Id="rId4" Type="http://schemas.openxmlformats.org/officeDocument/2006/relationships/image" Target="../media/image85.jpeg"/></Relationships>
</file>

<file path=ppt/slides/_rels/slide14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7.xml"/><Relationship Id="rId6" Type="http://schemas.openxmlformats.org/officeDocument/2006/relationships/image" Target="../media/image91.jpeg"/><Relationship Id="rId5" Type="http://schemas.openxmlformats.org/officeDocument/2006/relationships/image" Target="../media/image90.jpeg"/><Relationship Id="rId4" Type="http://schemas.openxmlformats.org/officeDocument/2006/relationships/image" Target="../media/image89.jpe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slide" Target="slide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9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slide" Target="slide116.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slide" Target="slide95.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slide" Target="slide116.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slide" Target="slide9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slide" Target="slide95.xml"/><Relationship Id="rId2" Type="http://schemas.openxmlformats.org/officeDocument/2006/relationships/slide" Target="slide11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slide" Target="slide95.xml"/><Relationship Id="rId2" Type="http://schemas.openxmlformats.org/officeDocument/2006/relationships/slide" Target="slide11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slide" Target="slide116.xml"/><Relationship Id="rId2" Type="http://schemas.openxmlformats.org/officeDocument/2006/relationships/image" Target="../media/image21.jpeg"/><Relationship Id="rId1" Type="http://schemas.openxmlformats.org/officeDocument/2006/relationships/slideLayout" Target="../slideLayouts/slideLayout3.xml"/><Relationship Id="rId4" Type="http://schemas.openxmlformats.org/officeDocument/2006/relationships/slide" Target="slide9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3" Type="http://schemas.openxmlformats.org/officeDocument/2006/relationships/slide" Target="slide120.xml"/><Relationship Id="rId2" Type="http://schemas.openxmlformats.org/officeDocument/2006/relationships/slide" Target="slide92.xml"/><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77.xml.rels><?xml version="1.0" encoding="UTF-8" standalone="yes"?>
<Relationships xmlns="http://schemas.openxmlformats.org/package/2006/relationships"><Relationship Id="rId3" Type="http://schemas.openxmlformats.org/officeDocument/2006/relationships/slide" Target="slide120.xml"/><Relationship Id="rId2" Type="http://schemas.openxmlformats.org/officeDocument/2006/relationships/slide" Target="slide92.xml"/><Relationship Id="rId1" Type="http://schemas.openxmlformats.org/officeDocument/2006/relationships/slideLayout" Target="../slideLayouts/slideLayout21.xml"/><Relationship Id="rId4" Type="http://schemas.openxmlformats.org/officeDocument/2006/relationships/image" Target="../media/image28.jpeg"/></Relationships>
</file>

<file path=ppt/slides/_rels/slide7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8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8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9.xml"/><Relationship Id="rId1" Type="http://schemas.openxmlformats.org/officeDocument/2006/relationships/slideLayout" Target="../slideLayouts/slideLayout26.xml"/><Relationship Id="rId5" Type="http://schemas.openxmlformats.org/officeDocument/2006/relationships/image" Target="../media/image37.jpeg"/><Relationship Id="rId4" Type="http://schemas.openxmlformats.org/officeDocument/2006/relationships/slide" Target="slide92.xml"/></Relationships>
</file>

<file path=ppt/slides/_rels/slide8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91.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ctrTitle"/>
          </p:nvPr>
        </p:nvSpPr>
        <p:spPr>
          <a:xfrm>
            <a:off x="1384110" y="0"/>
            <a:ext cx="8477251" cy="1112838"/>
          </a:xfrm>
        </p:spPr>
        <p:txBody>
          <a:bodyPr>
            <a:normAutofit/>
          </a:bodyPr>
          <a:lstStyle/>
          <a:p>
            <a:pPr eaLnBrk="1" hangingPunct="1"/>
            <a:r>
              <a:rPr lang="zh-CN" altLang="en-US" sz="4400" b="1" dirty="0">
                <a:latin typeface="+mn-ea"/>
                <a:ea typeface="+mn-ea"/>
              </a:rPr>
              <a:t>第十章  神经系统的功能</a:t>
            </a:r>
          </a:p>
        </p:txBody>
      </p:sp>
      <p:pic>
        <p:nvPicPr>
          <p:cNvPr id="6" name="Picture 2" descr="http://a0.att.hudong.com/05/11/01000000000000119081108487805.jpg"/>
          <p:cNvPicPr>
            <a:picLocks noChangeAspect="1" noChangeArrowheads="1"/>
          </p:cNvPicPr>
          <p:nvPr/>
        </p:nvPicPr>
        <p:blipFill>
          <a:blip r:embed="rId2" cstate="print"/>
          <a:srcRect/>
          <a:stretch>
            <a:fillRect/>
          </a:stretch>
        </p:blipFill>
        <p:spPr bwMode="auto">
          <a:xfrm>
            <a:off x="0" y="1282890"/>
            <a:ext cx="4127500" cy="5575110"/>
          </a:xfrm>
          <a:prstGeom prst="rect">
            <a:avLst/>
          </a:prstGeom>
          <a:noFill/>
          <a:ln w="9525">
            <a:noFill/>
            <a:miter lim="800000"/>
            <a:headEnd/>
            <a:tailEnd/>
          </a:ln>
        </p:spPr>
      </p:pic>
      <p:sp>
        <p:nvSpPr>
          <p:cNvPr id="7" name="内容占位符 2"/>
          <p:cNvSpPr txBox="1"/>
          <p:nvPr/>
        </p:nvSpPr>
        <p:spPr>
          <a:xfrm>
            <a:off x="4394579" y="1168805"/>
            <a:ext cx="6127844" cy="5040927"/>
          </a:xfrm>
          <a:prstGeom prst="rect">
            <a:avLst/>
          </a:prstGeom>
        </p:spPr>
        <p:txBody>
          <a:bodyPr vert="horz" lIns="91440" tIns="45720" rIns="91440" bIns="45720" rtlCol="0">
            <a:noAutofit/>
          </a:bodyPr>
          <a:lstStyle/>
          <a:p>
            <a:pPr marL="228600" marR="0" lvl="0" indent="-228600" algn="l" defTabSz="913765" rtl="0" eaLnBrk="1" fontAlgn="auto" latinLnBrk="0" hangingPunct="1">
              <a:lnSpc>
                <a:spcPct val="170000"/>
              </a:lnSpc>
              <a:spcBef>
                <a:spcPts val="1000"/>
              </a:spcBef>
              <a:spcAft>
                <a:spcPts val="0"/>
              </a:spcAft>
              <a:buClrTx/>
              <a:buSzTx/>
              <a:defRPr/>
            </a:pPr>
            <a:r>
              <a:rPr kumimoji="0" lang="zh-CN" altLang="en-US" sz="2800" b="1" i="0" u="none" strike="noStrike" kern="1200" cap="none" spc="0" normalizeH="0" baseline="0" noProof="0" dirty="0">
                <a:ln>
                  <a:noFill/>
                </a:ln>
                <a:effectLst/>
                <a:uLnTx/>
                <a:uFillTx/>
                <a:latin typeface="+mn-ea"/>
                <a:cs typeface="+mn-cs"/>
              </a:rPr>
              <a:t>主要功能</a:t>
            </a:r>
          </a:p>
          <a:p>
            <a:pPr marL="819150" marR="0" lvl="1" indent="-228600" algn="l" defTabSz="913765" rtl="0" eaLnBrk="1" fontAlgn="auto" latinLnBrk="0" hangingPunct="1">
              <a:lnSpc>
                <a:spcPct val="170000"/>
              </a:lnSpc>
              <a:spcBef>
                <a:spcPts val="500"/>
              </a:spcBef>
              <a:spcAft>
                <a:spcPts val="0"/>
              </a:spcAft>
              <a:buClrTx/>
              <a:buSzTx/>
              <a:buFont typeface="Arial" panose="020B0604020202020204" pitchFamily="34" charset="0"/>
              <a:buChar char="•"/>
              <a:defRPr/>
            </a:pPr>
            <a:r>
              <a:rPr kumimoji="0" lang="zh-CN" altLang="en-US" sz="2800" b="1" i="0" u="none" strike="noStrike" kern="1200" cap="none" spc="0" normalizeH="0" baseline="0" noProof="0" dirty="0">
                <a:ln>
                  <a:noFill/>
                </a:ln>
                <a:effectLst/>
                <a:uLnTx/>
                <a:uFillTx/>
                <a:latin typeface="+mn-ea"/>
                <a:cs typeface="+mn-cs"/>
              </a:rPr>
              <a:t> 感觉分析功能</a:t>
            </a:r>
          </a:p>
          <a:p>
            <a:pPr marL="819150" marR="0" lvl="1" indent="-228600" algn="l" defTabSz="913765" rtl="0" eaLnBrk="1" fontAlgn="auto" latinLnBrk="0" hangingPunct="1">
              <a:lnSpc>
                <a:spcPct val="170000"/>
              </a:lnSpc>
              <a:spcBef>
                <a:spcPts val="500"/>
              </a:spcBef>
              <a:spcAft>
                <a:spcPts val="0"/>
              </a:spcAft>
              <a:buClrTx/>
              <a:buSzTx/>
              <a:buFont typeface="Arial" panose="020B0604020202020204" pitchFamily="34" charset="0"/>
              <a:buChar char="•"/>
              <a:defRPr/>
            </a:pPr>
            <a:r>
              <a:rPr kumimoji="0" lang="zh-CN" altLang="en-US" sz="2800" b="1" i="0" u="none" strike="noStrike" kern="1200" cap="none" spc="0" normalizeH="0" baseline="0" noProof="0" dirty="0">
                <a:ln>
                  <a:noFill/>
                </a:ln>
                <a:effectLst/>
                <a:uLnTx/>
                <a:uFillTx/>
                <a:latin typeface="+mn-ea"/>
                <a:cs typeface="+mn-cs"/>
              </a:rPr>
              <a:t> 躯体与内脏器官运动的调控</a:t>
            </a:r>
          </a:p>
          <a:p>
            <a:pPr marL="819150" marR="0" lvl="1" indent="-228600" algn="l" defTabSz="913765" rtl="0" eaLnBrk="1" fontAlgn="auto" latinLnBrk="0" hangingPunct="1">
              <a:lnSpc>
                <a:spcPct val="170000"/>
              </a:lnSpc>
              <a:spcBef>
                <a:spcPts val="500"/>
              </a:spcBef>
              <a:spcAft>
                <a:spcPts val="0"/>
              </a:spcAft>
              <a:buClrTx/>
              <a:buSzTx/>
              <a:buFont typeface="Arial" panose="020B0604020202020204" pitchFamily="34" charset="0"/>
              <a:buChar char="•"/>
              <a:defRPr/>
            </a:pPr>
            <a:r>
              <a:rPr kumimoji="0" lang="zh-CN" altLang="en-US" sz="2800" b="1" i="0" u="none" strike="noStrike" kern="1200" cap="none" spc="0" normalizeH="0" baseline="0" noProof="0" dirty="0">
                <a:ln>
                  <a:noFill/>
                </a:ln>
                <a:effectLst/>
                <a:uLnTx/>
                <a:uFillTx/>
                <a:latin typeface="+mn-ea"/>
                <a:cs typeface="+mn-cs"/>
              </a:rPr>
              <a:t> 高级整合功能</a:t>
            </a:r>
          </a:p>
          <a:p>
            <a:pPr marL="228600" marR="0" lvl="0" indent="-228600" algn="l" defTabSz="913765" rtl="0" eaLnBrk="1" fontAlgn="auto" latinLnBrk="0" hangingPunct="1">
              <a:lnSpc>
                <a:spcPct val="170000"/>
              </a:lnSpc>
              <a:spcBef>
                <a:spcPts val="1000"/>
              </a:spcBef>
              <a:spcAft>
                <a:spcPts val="0"/>
              </a:spcAft>
              <a:buClrTx/>
              <a:buSzTx/>
              <a:defRPr/>
            </a:pPr>
            <a:r>
              <a:rPr kumimoji="0" lang="zh-CN" altLang="en-US" sz="2800" b="1" i="0" u="none" strike="noStrike" kern="1200" cap="none" spc="0" normalizeH="0" baseline="0" noProof="0" dirty="0">
                <a:ln>
                  <a:noFill/>
                </a:ln>
                <a:effectLst/>
                <a:uLnTx/>
                <a:uFillTx/>
                <a:latin typeface="+mn-ea"/>
                <a:cs typeface="+mn-cs"/>
              </a:rPr>
              <a:t>功能意义  </a:t>
            </a:r>
          </a:p>
          <a:p>
            <a:pPr marL="819150" marR="0" lvl="1" indent="-228600" algn="l" defTabSz="913765" rtl="0" eaLnBrk="1" fontAlgn="auto" latinLnBrk="0" hangingPunct="1">
              <a:lnSpc>
                <a:spcPct val="170000"/>
              </a:lnSpc>
              <a:spcBef>
                <a:spcPts val="500"/>
              </a:spcBef>
              <a:spcAft>
                <a:spcPts val="0"/>
              </a:spcAft>
              <a:buClrTx/>
              <a:buSzTx/>
              <a:buFont typeface="Arial" panose="020B0604020202020204" pitchFamily="34" charset="0"/>
              <a:buChar char="•"/>
              <a:defRPr/>
            </a:pPr>
            <a:r>
              <a:rPr kumimoji="0" lang="zh-CN" altLang="en-US" sz="2800" b="1" i="0" u="none" strike="noStrike" kern="1200" cap="none" spc="0" normalizeH="0" baseline="0" noProof="0" dirty="0">
                <a:ln>
                  <a:noFill/>
                </a:ln>
                <a:effectLst/>
                <a:uLnTx/>
                <a:uFillTx/>
                <a:latin typeface="+mn-ea"/>
                <a:cs typeface="+mn-cs"/>
              </a:rPr>
              <a:t> 统一整体机能活动</a:t>
            </a:r>
          </a:p>
          <a:p>
            <a:pPr marL="819150" marR="0" lvl="1" indent="-228600" algn="l" defTabSz="913765" rtl="0" eaLnBrk="1" fontAlgn="auto" latinLnBrk="0" hangingPunct="1">
              <a:lnSpc>
                <a:spcPct val="170000"/>
              </a:lnSpc>
              <a:spcBef>
                <a:spcPts val="500"/>
              </a:spcBef>
              <a:spcAft>
                <a:spcPts val="0"/>
              </a:spcAft>
              <a:buClrTx/>
              <a:buSzTx/>
              <a:buFont typeface="Arial" panose="020B0604020202020204" pitchFamily="34" charset="0"/>
              <a:buChar char="•"/>
              <a:defRPr/>
            </a:pPr>
            <a:r>
              <a:rPr kumimoji="0" lang="zh-CN" altLang="en-US" sz="2800" b="1" i="0" u="none" strike="noStrike" kern="1200" cap="none" spc="0" normalizeH="0" baseline="0" noProof="0" dirty="0">
                <a:ln>
                  <a:noFill/>
                </a:ln>
                <a:effectLst/>
                <a:uLnTx/>
                <a:uFillTx/>
                <a:latin typeface="+mn-ea"/>
                <a:cs typeface="+mn-cs"/>
              </a:rPr>
              <a:t> 适应多变生存环境</a:t>
            </a:r>
          </a:p>
          <a:p>
            <a:pPr marL="228600" marR="0" lvl="0" indent="-228600" algn="l" defTabSz="913765" rtl="0" eaLnBrk="1" fontAlgn="auto" latinLnBrk="0" hangingPunct="1">
              <a:lnSpc>
                <a:spcPct val="150000"/>
              </a:lnSpc>
              <a:spcBef>
                <a:spcPts val="1000"/>
              </a:spcBef>
              <a:spcAft>
                <a:spcPts val="0"/>
              </a:spcAft>
              <a:buClrTx/>
              <a:buSzTx/>
              <a:buFont typeface="Arial" panose="020B0604020202020204" pitchFamily="34" charset="0"/>
              <a:buChar char="•"/>
              <a:defRPr/>
            </a:pPr>
            <a:endParaRPr kumimoji="0" lang="zh-CN" altLang="en-US" sz="2800" b="0" i="0" u="none" strike="noStrike" kern="1200" cap="none" spc="0" normalizeH="0" baseline="0" noProof="0" dirty="0">
              <a:ln>
                <a:noFill/>
              </a:ln>
              <a:effectLst/>
              <a:uLnTx/>
              <a:uFillTx/>
              <a:latin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E1A43D6C-41E6-451B-ACBB-D696C619C497}" type="slidenum">
              <a:rPr lang="zh-CN" altLang="en-US" smtClean="0"/>
              <a:t>10</a:t>
            </a:fld>
            <a:endParaRPr lang="zh-CN" altLang="en-US"/>
          </a:p>
        </p:txBody>
      </p:sp>
      <p:sp>
        <p:nvSpPr>
          <p:cNvPr id="6" name="Rectangle 2"/>
          <p:cNvSpPr txBox="1">
            <a:spLocks noChangeArrowheads="1"/>
          </p:cNvSpPr>
          <p:nvPr/>
        </p:nvSpPr>
        <p:spPr>
          <a:xfrm>
            <a:off x="1181100" y="-163773"/>
            <a:ext cx="11010900" cy="1143000"/>
          </a:xfrm>
          <a:prstGeom prst="rect">
            <a:avLst/>
          </a:prstGeom>
        </p:spPr>
        <p:txBody>
          <a:bodyPr vert="horz" lIns="91440" tIns="45720" rIns="91440" bIns="45720" rtlCol="0" anchor="b">
            <a:normAutofit/>
          </a:bodyPr>
          <a:lstStyle/>
          <a:p>
            <a:pPr marL="0" marR="0" lvl="0" indent="0" algn="l" defTabSz="913765" rtl="0" eaLnBrk="1" fontAlgn="auto" latinLnBrk="0" hangingPunct="1">
              <a:lnSpc>
                <a:spcPct val="90000"/>
              </a:lnSpc>
              <a:spcBef>
                <a:spcPct val="0"/>
              </a:spcBef>
              <a:spcAft>
                <a:spcPts val="0"/>
              </a:spcAft>
              <a:buClrTx/>
              <a:buSzTx/>
              <a:buFontTx/>
              <a:buNone/>
              <a:defRPr/>
            </a:pPr>
            <a:r>
              <a:rPr kumimoji="0" lang="zh-CN" altLang="en-US" sz="3600" b="1" i="0" u="none" strike="noStrike" kern="1200" cap="none" spc="0" normalizeH="0" baseline="0" noProof="0" dirty="0">
                <a:ln>
                  <a:noFill/>
                </a:ln>
                <a:effectLst/>
                <a:uLnTx/>
                <a:uFillTx/>
                <a:latin typeface="+mj-lt"/>
                <a:ea typeface="+mj-ea"/>
                <a:cs typeface="+mj-cs"/>
              </a:rPr>
              <a:t>二、突触传递</a:t>
            </a:r>
          </a:p>
        </p:txBody>
      </p:sp>
      <p:sp>
        <p:nvSpPr>
          <p:cNvPr id="7" name="Rectangle 7"/>
          <p:cNvSpPr txBox="1">
            <a:spLocks noChangeArrowheads="1"/>
          </p:cNvSpPr>
          <p:nvPr/>
        </p:nvSpPr>
        <p:spPr>
          <a:xfrm>
            <a:off x="380432" y="1663749"/>
            <a:ext cx="7334251" cy="3000375"/>
          </a:xfrm>
          <a:prstGeom prst="rect">
            <a:avLst/>
          </a:prstGeom>
        </p:spPr>
        <p:txBody>
          <a:bodyPr vert="horz" lIns="91440" tIns="45720" rIns="91440" bIns="45720" rtlCol="0">
            <a:normAutofit/>
          </a:bodyPr>
          <a:lstStyle/>
          <a:p>
            <a:pPr marL="228600" marR="0" lvl="0" indent="-228600" algn="l" defTabSz="913765" rtl="0" eaLnBrk="1" fontAlgn="auto" latinLnBrk="0" hangingPunct="1">
              <a:lnSpc>
                <a:spcPct val="150000"/>
              </a:lnSpc>
              <a:spcBef>
                <a:spcPts val="1000"/>
              </a:spcBef>
              <a:spcAft>
                <a:spcPts val="0"/>
              </a:spcAft>
              <a:buClrTx/>
              <a:buSzTx/>
              <a:buFont typeface="Arial" panose="020B0604020202020204" pitchFamily="34" charset="0"/>
              <a:buChar char="•"/>
              <a:defRPr/>
            </a:pPr>
            <a:r>
              <a:rPr kumimoji="0" lang="zh-CN" altLang="en-US" sz="3600" b="1" i="0" u="none" strike="noStrike" kern="1200" cap="none" spc="0" normalizeH="0" baseline="0" noProof="0" dirty="0">
                <a:ln>
                  <a:noFill/>
                </a:ln>
                <a:effectLst/>
                <a:uLnTx/>
                <a:uFillTx/>
                <a:latin typeface="+mn-lt"/>
                <a:ea typeface="+mn-ea"/>
                <a:cs typeface="+mn-cs"/>
              </a:rPr>
              <a:t>神经元之间的信息传递是通过相互联系实现的，是神经系统调节网络的结构功能基础</a:t>
            </a:r>
          </a:p>
          <a:p>
            <a:pPr marL="228600" marR="0" lvl="0" indent="-228600" algn="l" defTabSz="913765" rtl="0" eaLnBrk="1" fontAlgn="auto" latinLnBrk="0" hangingPunct="1">
              <a:lnSpc>
                <a:spcPct val="150000"/>
              </a:lnSpc>
              <a:spcBef>
                <a:spcPts val="1000"/>
              </a:spcBef>
              <a:spcAft>
                <a:spcPts val="0"/>
              </a:spcAft>
              <a:buClrTx/>
              <a:buSzTx/>
              <a:buFont typeface="Arial" panose="020B0604020202020204" pitchFamily="34" charset="0"/>
              <a:buChar char="•"/>
              <a:defRPr/>
            </a:pPr>
            <a:endParaRPr kumimoji="0" lang="zh-CN" altLang="en-US" sz="3600" b="1" i="0" u="none" strike="noStrike" kern="1200" cap="none" spc="0" normalizeH="0" baseline="0" noProof="0" dirty="0">
              <a:ln>
                <a:noFill/>
              </a:ln>
              <a:effectLst/>
              <a:uLnTx/>
              <a:uFillTx/>
              <a:latin typeface="+mn-lt"/>
              <a:ea typeface="黑体" panose="02010609060101010101" pitchFamily="49" charset="-122"/>
              <a:cs typeface="+mn-cs"/>
            </a:endParaRPr>
          </a:p>
        </p:txBody>
      </p:sp>
      <p:pic>
        <p:nvPicPr>
          <p:cNvPr id="8" name="Picture 5" descr="http://imgsrc.baidu.com/baike/abpic/item/35da1d3bc9e566d215cecbae.jpg"/>
          <p:cNvPicPr>
            <a:picLocks noChangeAspect="1" noChangeArrowheads="1"/>
          </p:cNvPicPr>
          <p:nvPr/>
        </p:nvPicPr>
        <p:blipFill>
          <a:blip r:embed="rId2" cstate="print"/>
          <a:srcRect/>
          <a:stretch>
            <a:fillRect/>
          </a:stretch>
        </p:blipFill>
        <p:spPr bwMode="auto">
          <a:xfrm>
            <a:off x="7659238" y="1084997"/>
            <a:ext cx="3238500" cy="3421063"/>
          </a:xfrm>
          <a:prstGeom prst="rect">
            <a:avLst/>
          </a:prstGeom>
          <a:noFill/>
          <a:ln w="9525">
            <a:noFill/>
            <a:miter lim="800000"/>
            <a:headEnd/>
            <a:tailEnd/>
          </a:ln>
        </p:spPr>
      </p:pic>
      <p:sp>
        <p:nvSpPr>
          <p:cNvPr id="9" name="TextBox 4"/>
          <p:cNvSpPr txBox="1">
            <a:spLocks noChangeArrowheads="1"/>
          </p:cNvSpPr>
          <p:nvPr/>
        </p:nvSpPr>
        <p:spPr bwMode="auto">
          <a:xfrm>
            <a:off x="7685396" y="4520396"/>
            <a:ext cx="2952751" cy="646113"/>
          </a:xfrm>
          <a:prstGeom prst="rect">
            <a:avLst/>
          </a:prstGeom>
          <a:noFill/>
          <a:ln w="9525">
            <a:noFill/>
            <a:miter lim="800000"/>
          </a:ln>
        </p:spPr>
        <p:txBody>
          <a:bodyPr>
            <a:spAutoFit/>
          </a:bodyPr>
          <a:lstStyle/>
          <a:p>
            <a:r>
              <a:rPr lang="en-US" altLang="zh-CN" b="1" dirty="0">
                <a:latin typeface="+mn-ea"/>
              </a:rPr>
              <a:t>C. S. Sherrington</a:t>
            </a:r>
          </a:p>
          <a:p>
            <a:r>
              <a:rPr lang="en-US" altLang="zh-CN" b="1" dirty="0">
                <a:latin typeface="+mn-ea"/>
              </a:rPr>
              <a:t>1932 Nobel prize</a:t>
            </a:r>
            <a:endParaRPr lang="zh-CN" altLang="en-US" b="1" dirty="0">
              <a:latin typeface="+mn-ea"/>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995545" y="1546860"/>
            <a:ext cx="6209030" cy="3310890"/>
          </a:xfrm>
        </p:spPr>
        <p:txBody>
          <a:bodyPr>
            <a:normAutofit/>
          </a:bodyPr>
          <a:lstStyle/>
          <a:p>
            <a:r>
              <a:rPr lang="zh-CN" altLang="en-US"/>
              <a:t>人类在中脑疾患时可出现去大脑僵直现象，表现为头后爷，上下肢僵硬伸直，上臂内旋，手指屈曲。</a:t>
            </a:r>
            <a:br>
              <a:rPr lang="zh-CN" altLang="en-US"/>
            </a:br>
            <a:br>
              <a:rPr lang="zh-CN" altLang="en-US"/>
            </a:br>
            <a:r>
              <a:rPr lang="zh-CN" altLang="en-US"/>
              <a:t>出现去大脑僵直往往提示病变已经严重侵犯脑干，是预后不良的信号。</a:t>
            </a:r>
            <a:br>
              <a:rPr lang="zh-CN" altLang="en-US"/>
            </a:b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E1A43D6C-41E6-451B-ACBB-D696C619C497}" type="slidenum">
              <a:rPr lang="zh-CN" altLang="en-US"/>
              <a:t>100</a:t>
            </a:fld>
            <a:endParaRPr lang="zh-CN" altLang="en-US"/>
          </a:p>
        </p:txBody>
      </p:sp>
      <p:pic>
        <p:nvPicPr>
          <p:cNvPr id="6" name="图片 5" descr="微信图片_20211215095446"/>
          <p:cNvPicPr>
            <a:picLocks noChangeAspect="1"/>
          </p:cNvPicPr>
          <p:nvPr/>
        </p:nvPicPr>
        <p:blipFill>
          <a:blip r:embed="rId2"/>
          <a:stretch>
            <a:fillRect/>
          </a:stretch>
        </p:blipFill>
        <p:spPr>
          <a:xfrm>
            <a:off x="779145" y="1260475"/>
            <a:ext cx="3922395" cy="4959985"/>
          </a:xfrm>
          <a:prstGeom prst="rect">
            <a:avLst/>
          </a:prstGeom>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31371" y="0"/>
            <a:ext cx="11137237" cy="923330"/>
          </a:xfrm>
          <a:prstGeom prst="rect">
            <a:avLst/>
          </a:prstGeom>
          <a:noFill/>
        </p:spPr>
        <p:txBody>
          <a:bodyPr wrap="square" rtlCol="0">
            <a:spAutoFit/>
          </a:bodyPr>
          <a:lstStyle/>
          <a:p>
            <a:pPr>
              <a:lnSpc>
                <a:spcPct val="150000"/>
              </a:lnSpc>
            </a:pPr>
            <a:r>
              <a:rPr lang="zh-CN" altLang="en-US" sz="3600" b="1" dirty="0">
                <a:latin typeface="+mn-ea"/>
              </a:rPr>
              <a:t> 三、小脑对运动的调控</a:t>
            </a:r>
            <a:endParaRPr lang="en-US" altLang="zh-CN" sz="1100" b="1" dirty="0">
              <a:latin typeface="+mn-ea"/>
            </a:endParaRPr>
          </a:p>
        </p:txBody>
      </p:sp>
      <p:pic>
        <p:nvPicPr>
          <p:cNvPr id="56323" name="Picture 3"/>
          <p:cNvPicPr>
            <a:picLocks noChangeAspect="1" noChangeArrowheads="1"/>
          </p:cNvPicPr>
          <p:nvPr/>
        </p:nvPicPr>
        <p:blipFill>
          <a:blip r:embed="rId2" cstate="print"/>
          <a:srcRect l="5155" t="3855" r="4124" b="4155"/>
          <a:stretch>
            <a:fillRect/>
          </a:stretch>
        </p:blipFill>
        <p:spPr bwMode="auto">
          <a:xfrm>
            <a:off x="6428935" y="1448972"/>
            <a:ext cx="5763065" cy="5409028"/>
          </a:xfrm>
          <a:prstGeom prst="rect">
            <a:avLst/>
          </a:prstGeom>
          <a:noFill/>
          <a:ln w="9525">
            <a:noFill/>
            <a:miter lim="800000"/>
            <a:headEnd/>
            <a:tailEnd/>
          </a:ln>
        </p:spPr>
      </p:pic>
      <p:pic>
        <p:nvPicPr>
          <p:cNvPr id="51202" name="Picture 2" descr="d:\program files\360se6\User Data\temp\u=3274665019,823160713&amp;fm=21&amp;gp=0.jpg"/>
          <p:cNvPicPr>
            <a:picLocks noChangeAspect="1" noChangeArrowheads="1"/>
          </p:cNvPicPr>
          <p:nvPr/>
        </p:nvPicPr>
        <p:blipFill>
          <a:blip r:embed="rId3" cstate="print"/>
          <a:srcRect/>
          <a:stretch>
            <a:fillRect/>
          </a:stretch>
        </p:blipFill>
        <p:spPr bwMode="auto">
          <a:xfrm>
            <a:off x="431374" y="1378634"/>
            <a:ext cx="5854903" cy="4754880"/>
          </a:xfrm>
          <a:prstGeom prst="rect">
            <a:avLst/>
          </a:prstGeom>
          <a:noFill/>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31370" y="890137"/>
            <a:ext cx="6432715" cy="2221314"/>
          </a:xfrm>
          <a:prstGeom prst="rect">
            <a:avLst/>
          </a:prstGeom>
          <a:noFill/>
        </p:spPr>
        <p:txBody>
          <a:bodyPr wrap="square" rtlCol="0">
            <a:spAutoFit/>
          </a:bodyPr>
          <a:lstStyle/>
          <a:p>
            <a:pPr>
              <a:lnSpc>
                <a:spcPct val="150000"/>
              </a:lnSpc>
            </a:pPr>
            <a:r>
              <a:rPr lang="zh-CN" altLang="en-US" sz="3200" b="1" dirty="0">
                <a:latin typeface="+mn-ea"/>
              </a:rPr>
              <a:t>（一）前庭小脑</a:t>
            </a:r>
            <a:endParaRPr lang="en-US" altLang="zh-CN" sz="3200" b="1" dirty="0">
              <a:latin typeface="+mn-ea"/>
            </a:endParaRPr>
          </a:p>
          <a:p>
            <a:pPr>
              <a:lnSpc>
                <a:spcPct val="150000"/>
              </a:lnSpc>
              <a:buFont typeface="Wingdings" panose="05000000000000000000" pitchFamily="2" charset="2"/>
              <a:buChar char="Ø"/>
            </a:pPr>
            <a:r>
              <a:rPr lang="zh-CN" altLang="en-US" sz="3200" b="1" dirty="0">
                <a:latin typeface="+mn-ea"/>
                <a:sym typeface="Symbol" panose="05050102010706020507" pitchFamily="18" charset="2"/>
              </a:rPr>
              <a:t>参与姿势平衡调节</a:t>
            </a:r>
            <a:endParaRPr lang="en-US" altLang="zh-CN" sz="3200" b="1" dirty="0">
              <a:latin typeface="+mn-ea"/>
              <a:sym typeface="Symbol" panose="05050102010706020507" pitchFamily="18" charset="2"/>
            </a:endParaRPr>
          </a:p>
          <a:p>
            <a:pPr>
              <a:lnSpc>
                <a:spcPct val="150000"/>
              </a:lnSpc>
              <a:buFont typeface="Wingdings" panose="05000000000000000000" pitchFamily="2" charset="2"/>
              <a:buChar char="Ø"/>
            </a:pPr>
            <a:r>
              <a:rPr lang="zh-CN" altLang="en-US" sz="3200" b="1" dirty="0">
                <a:latin typeface="+mn-ea"/>
                <a:sym typeface="Symbol" panose="05050102010706020507" pitchFamily="18" charset="2"/>
              </a:rPr>
              <a:t>调节眼球运动</a:t>
            </a:r>
            <a:endParaRPr lang="en-US" altLang="zh-CN" sz="3200" b="1" dirty="0">
              <a:latin typeface="+mn-ea"/>
              <a:sym typeface="Symbol" panose="05050102010706020507" pitchFamily="18" charset="2"/>
            </a:endParaRPr>
          </a:p>
        </p:txBody>
      </p:sp>
      <p:pic>
        <p:nvPicPr>
          <p:cNvPr id="48130" name="Picture 2" descr="d:\program files\360se6\User Data\temp\u=2571909780,2192163286&amp;fm=21&amp;gp=0.jpg"/>
          <p:cNvPicPr>
            <a:picLocks noChangeAspect="1" noChangeArrowheads="1"/>
          </p:cNvPicPr>
          <p:nvPr/>
        </p:nvPicPr>
        <p:blipFill>
          <a:blip r:embed="rId2" cstate="print"/>
          <a:srcRect l="2083" t="14710"/>
          <a:stretch>
            <a:fillRect/>
          </a:stretch>
        </p:blipFill>
        <p:spPr bwMode="auto">
          <a:xfrm>
            <a:off x="6480043" y="1448971"/>
            <a:ext cx="5472608" cy="2081529"/>
          </a:xfrm>
          <a:prstGeom prst="rect">
            <a:avLst/>
          </a:prstGeom>
          <a:noFill/>
        </p:spPr>
      </p:pic>
      <p:pic>
        <p:nvPicPr>
          <p:cNvPr id="48132" name="Picture 4" descr="d:\program files\360se6\User Data\temp\01300000248343122589152017446.jpg"/>
          <p:cNvPicPr>
            <a:picLocks noChangeAspect="1" noChangeArrowheads="1"/>
          </p:cNvPicPr>
          <p:nvPr/>
        </p:nvPicPr>
        <p:blipFill>
          <a:blip r:embed="rId3" cstate="print"/>
          <a:srcRect t="4545" b="13636"/>
          <a:stretch>
            <a:fillRect/>
          </a:stretch>
        </p:blipFill>
        <p:spPr bwMode="auto">
          <a:xfrm>
            <a:off x="213061" y="3337877"/>
            <a:ext cx="6170971" cy="2827428"/>
          </a:xfrm>
          <a:prstGeom prst="rect">
            <a:avLst/>
          </a:prstGeom>
          <a:noFill/>
        </p:spPr>
      </p:pic>
      <p:sp>
        <p:nvSpPr>
          <p:cNvPr id="8" name="TextBox 7"/>
          <p:cNvSpPr txBox="1"/>
          <p:nvPr/>
        </p:nvSpPr>
        <p:spPr>
          <a:xfrm>
            <a:off x="6599262" y="3622589"/>
            <a:ext cx="4992555" cy="1308179"/>
          </a:xfrm>
          <a:prstGeom prst="rect">
            <a:avLst/>
          </a:prstGeom>
          <a:noFill/>
        </p:spPr>
        <p:txBody>
          <a:bodyPr wrap="square" rtlCol="0">
            <a:spAutoFit/>
          </a:bodyPr>
          <a:lstStyle/>
          <a:p>
            <a:pPr>
              <a:lnSpc>
                <a:spcPct val="150000"/>
              </a:lnSpc>
            </a:pPr>
            <a:r>
              <a:rPr lang="zh-CN" altLang="en-US" sz="2800" b="1" dirty="0">
                <a:solidFill>
                  <a:srgbClr val="FF0000"/>
                </a:solidFill>
              </a:rPr>
              <a:t>切除前庭小脑，晕动病消失，出现眼震颤</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629304" y="4034871"/>
            <a:ext cx="4992555" cy="1481816"/>
          </a:xfrm>
          <a:prstGeom prst="rect">
            <a:avLst/>
          </a:prstGeom>
          <a:noFill/>
        </p:spPr>
        <p:txBody>
          <a:bodyPr wrap="square" rtlCol="0">
            <a:spAutoFit/>
          </a:bodyPr>
          <a:lstStyle/>
          <a:p>
            <a:pPr>
              <a:lnSpc>
                <a:spcPct val="150000"/>
              </a:lnSpc>
            </a:pPr>
            <a:r>
              <a:rPr lang="zh-CN" altLang="en-US" sz="3200" b="1" dirty="0">
                <a:solidFill>
                  <a:srgbClr val="0000FF"/>
                </a:solidFill>
              </a:rPr>
              <a:t>脊髓小脑受损，共济失调，四肢乏力</a:t>
            </a:r>
          </a:p>
        </p:txBody>
      </p:sp>
      <p:pic>
        <p:nvPicPr>
          <p:cNvPr id="56322" name="Picture 2" descr="d:\program files\360se6\User Data\temp\u=736123241,4019709425&amp;fm=21&amp;gp=0.jpg"/>
          <p:cNvPicPr>
            <a:picLocks noChangeAspect="1" noChangeArrowheads="1"/>
          </p:cNvPicPr>
          <p:nvPr/>
        </p:nvPicPr>
        <p:blipFill>
          <a:blip r:embed="rId2" cstate="print"/>
          <a:srcRect/>
          <a:stretch>
            <a:fillRect/>
          </a:stretch>
        </p:blipFill>
        <p:spPr bwMode="auto">
          <a:xfrm>
            <a:off x="5755913" y="1097280"/>
            <a:ext cx="5952661" cy="2857482"/>
          </a:xfrm>
          <a:prstGeom prst="rect">
            <a:avLst/>
          </a:prstGeom>
          <a:noFill/>
        </p:spPr>
      </p:pic>
      <p:pic>
        <p:nvPicPr>
          <p:cNvPr id="56324" name="Picture 4" descr="d:\program files\360se6\User Data\temp\u=2438535396,1326943969&amp;fm=21&amp;gp=0.jpg"/>
          <p:cNvPicPr>
            <a:picLocks noChangeAspect="1" noChangeArrowheads="1"/>
          </p:cNvPicPr>
          <p:nvPr/>
        </p:nvPicPr>
        <p:blipFill>
          <a:blip r:embed="rId3" cstate="print"/>
          <a:srcRect/>
          <a:stretch>
            <a:fillRect/>
          </a:stretch>
        </p:blipFill>
        <p:spPr bwMode="auto">
          <a:xfrm>
            <a:off x="431371" y="3165230"/>
            <a:ext cx="5244072" cy="3620761"/>
          </a:xfrm>
          <a:prstGeom prst="rect">
            <a:avLst/>
          </a:prstGeom>
          <a:noFill/>
        </p:spPr>
      </p:pic>
      <p:sp>
        <p:nvSpPr>
          <p:cNvPr id="16" name="TextBox 15"/>
          <p:cNvSpPr txBox="1"/>
          <p:nvPr/>
        </p:nvSpPr>
        <p:spPr>
          <a:xfrm>
            <a:off x="431370" y="890137"/>
            <a:ext cx="6432715" cy="2221314"/>
          </a:xfrm>
          <a:prstGeom prst="rect">
            <a:avLst/>
          </a:prstGeom>
          <a:noFill/>
        </p:spPr>
        <p:txBody>
          <a:bodyPr wrap="square" rtlCol="0">
            <a:spAutoFit/>
          </a:bodyPr>
          <a:lstStyle/>
          <a:p>
            <a:pPr>
              <a:lnSpc>
                <a:spcPct val="150000"/>
              </a:lnSpc>
            </a:pPr>
            <a:r>
              <a:rPr lang="zh-CN" altLang="en-US" sz="3200" b="1" dirty="0">
                <a:latin typeface="+mn-ea"/>
              </a:rPr>
              <a:t>（二）脊髓小脑</a:t>
            </a:r>
            <a:endParaRPr lang="en-US" altLang="zh-CN" sz="3200" b="1" dirty="0">
              <a:latin typeface="+mn-ea"/>
            </a:endParaRPr>
          </a:p>
          <a:p>
            <a:pPr>
              <a:lnSpc>
                <a:spcPct val="150000"/>
              </a:lnSpc>
              <a:buFont typeface="Wingdings" panose="05000000000000000000" pitchFamily="2" charset="2"/>
              <a:buChar char="Ø"/>
            </a:pPr>
            <a:r>
              <a:rPr lang="zh-CN" altLang="en-US" sz="3200" b="1" dirty="0">
                <a:latin typeface="+mn-ea"/>
                <a:sym typeface="Symbol" panose="05050102010706020507" pitchFamily="18" charset="2"/>
              </a:rPr>
              <a:t>协调运动，完成精细动作</a:t>
            </a:r>
            <a:endParaRPr lang="en-US" altLang="zh-CN" sz="3200" b="1" dirty="0">
              <a:latin typeface="+mn-ea"/>
              <a:sym typeface="Symbol" panose="05050102010706020507" pitchFamily="18" charset="2"/>
            </a:endParaRPr>
          </a:p>
          <a:p>
            <a:pPr>
              <a:lnSpc>
                <a:spcPct val="150000"/>
              </a:lnSpc>
              <a:buFont typeface="Wingdings" panose="05000000000000000000" pitchFamily="2" charset="2"/>
              <a:buChar char="Ø"/>
            </a:pPr>
            <a:r>
              <a:rPr lang="zh-CN" altLang="en-US" sz="3200" b="1" dirty="0">
                <a:latin typeface="+mn-ea"/>
                <a:sym typeface="Symbol" panose="05050102010706020507" pitchFamily="18" charset="2"/>
              </a:rPr>
              <a:t>调节肌紧张</a:t>
            </a:r>
            <a:endParaRPr lang="en-US" altLang="zh-CN" sz="3200" b="1" dirty="0">
              <a:latin typeface="+mn-ea"/>
              <a:sym typeface="Symbol" panose="05050102010706020507" pitchFamily="18" charset="2"/>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27259" y="5822671"/>
            <a:ext cx="10465163" cy="738664"/>
          </a:xfrm>
          <a:prstGeom prst="rect">
            <a:avLst/>
          </a:prstGeom>
          <a:noFill/>
        </p:spPr>
        <p:txBody>
          <a:bodyPr wrap="square" rtlCol="0">
            <a:spAutoFit/>
          </a:bodyPr>
          <a:lstStyle/>
          <a:p>
            <a:pPr algn="ctr">
              <a:lnSpc>
                <a:spcPct val="150000"/>
              </a:lnSpc>
            </a:pPr>
            <a:r>
              <a:rPr lang="zh-CN" altLang="en-US" sz="3200" b="1" dirty="0">
                <a:solidFill>
                  <a:srgbClr val="0000FF"/>
                </a:solidFill>
              </a:rPr>
              <a:t>皮层小脑使运动变得非常协调、精巧和快速</a:t>
            </a:r>
          </a:p>
        </p:txBody>
      </p:sp>
      <p:sp>
        <p:nvSpPr>
          <p:cNvPr id="16" name="TextBox 15"/>
          <p:cNvSpPr txBox="1"/>
          <p:nvPr/>
        </p:nvSpPr>
        <p:spPr>
          <a:xfrm>
            <a:off x="431371" y="890139"/>
            <a:ext cx="6236715" cy="1482650"/>
          </a:xfrm>
          <a:prstGeom prst="rect">
            <a:avLst/>
          </a:prstGeom>
          <a:noFill/>
        </p:spPr>
        <p:txBody>
          <a:bodyPr wrap="square" rtlCol="0">
            <a:spAutoFit/>
          </a:bodyPr>
          <a:lstStyle/>
          <a:p>
            <a:pPr>
              <a:lnSpc>
                <a:spcPct val="150000"/>
              </a:lnSpc>
            </a:pPr>
            <a:r>
              <a:rPr lang="zh-CN" altLang="en-US" sz="3200" b="1" dirty="0">
                <a:latin typeface="+mn-ea"/>
              </a:rPr>
              <a:t>（三）皮层小脑</a:t>
            </a:r>
            <a:endParaRPr lang="en-US" altLang="zh-CN" sz="3200" b="1" dirty="0">
              <a:latin typeface="+mn-ea"/>
            </a:endParaRPr>
          </a:p>
          <a:p>
            <a:pPr>
              <a:lnSpc>
                <a:spcPct val="150000"/>
              </a:lnSpc>
              <a:buFont typeface="Wingdings" panose="05000000000000000000" pitchFamily="2" charset="2"/>
              <a:buChar char="Ø"/>
            </a:pPr>
            <a:r>
              <a:rPr lang="zh-CN" altLang="en-US" sz="3200" b="1" dirty="0">
                <a:latin typeface="+mn-ea"/>
                <a:sym typeface="Symbol" panose="05050102010706020507" pitchFamily="18" charset="2"/>
              </a:rPr>
              <a:t>储存运动程序</a:t>
            </a:r>
            <a:endParaRPr lang="en-US" altLang="zh-CN" sz="3200" b="1" dirty="0">
              <a:latin typeface="+mn-ea"/>
              <a:sym typeface="Symbol" panose="05050102010706020507" pitchFamily="18" charset="2"/>
            </a:endParaRPr>
          </a:p>
        </p:txBody>
      </p:sp>
      <p:pic>
        <p:nvPicPr>
          <p:cNvPr id="57348" name="Picture 4" descr="d:\program files\360se6\User Data\temp\t0187667afc26fa0577.jpg"/>
          <p:cNvPicPr>
            <a:picLocks noChangeAspect="1" noChangeArrowheads="1"/>
          </p:cNvPicPr>
          <p:nvPr/>
        </p:nvPicPr>
        <p:blipFill>
          <a:blip r:embed="rId2" cstate="print"/>
          <a:srcRect b="32801"/>
          <a:stretch>
            <a:fillRect/>
          </a:stretch>
        </p:blipFill>
        <p:spPr bwMode="auto">
          <a:xfrm>
            <a:off x="2159563" y="2391508"/>
            <a:ext cx="7680853" cy="3559581"/>
          </a:xfrm>
          <a:prstGeom prst="rect">
            <a:avLst/>
          </a:prstGeom>
          <a:noFill/>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87791" y="173861"/>
            <a:ext cx="10837088" cy="1569660"/>
          </a:xfrm>
          <a:prstGeom prst="rect">
            <a:avLst/>
          </a:prstGeom>
          <a:noFill/>
        </p:spPr>
        <p:txBody>
          <a:bodyPr wrap="square" rtlCol="0">
            <a:spAutoFit/>
          </a:bodyPr>
          <a:lstStyle/>
          <a:p>
            <a:pPr>
              <a:lnSpc>
                <a:spcPct val="150000"/>
              </a:lnSpc>
            </a:pPr>
            <a:r>
              <a:rPr lang="zh-CN" altLang="en-US" sz="3600" b="1" dirty="0">
                <a:latin typeface="+mn-ea"/>
              </a:rPr>
              <a:t> 四、基底神经节对运动的调控</a:t>
            </a:r>
            <a:endParaRPr lang="en-US" altLang="zh-CN" sz="1100" b="1" dirty="0">
              <a:latin typeface="+mn-ea"/>
            </a:endParaRPr>
          </a:p>
          <a:p>
            <a:pPr>
              <a:lnSpc>
                <a:spcPct val="150000"/>
              </a:lnSpc>
            </a:pPr>
            <a:r>
              <a:rPr lang="zh-CN" altLang="en-US" sz="2800" b="1" dirty="0">
                <a:latin typeface="+mn-ea"/>
              </a:rPr>
              <a:t>（一）基底神经节的组成和纤维联系</a:t>
            </a:r>
            <a:endParaRPr lang="en-US" altLang="zh-CN" sz="2800" b="1" dirty="0">
              <a:latin typeface="+mn-ea"/>
              <a:sym typeface="Symbol" panose="05050102010706020507" pitchFamily="18" charset="2"/>
            </a:endParaRPr>
          </a:p>
        </p:txBody>
      </p:sp>
      <p:pic>
        <p:nvPicPr>
          <p:cNvPr id="53250" name="Picture 2" descr="d:\program files\360se6\User Data\temp\p01slx2331-1.jpg"/>
          <p:cNvPicPr>
            <a:picLocks noChangeAspect="1" noChangeArrowheads="1"/>
          </p:cNvPicPr>
          <p:nvPr/>
        </p:nvPicPr>
        <p:blipFill>
          <a:blip r:embed="rId2" cstate="print"/>
          <a:srcRect t="4438" b="11801"/>
          <a:stretch>
            <a:fillRect/>
          </a:stretch>
        </p:blipFill>
        <p:spPr bwMode="auto">
          <a:xfrm>
            <a:off x="1325221" y="1923510"/>
            <a:ext cx="8507805" cy="4581128"/>
          </a:xfrm>
          <a:prstGeom prst="rect">
            <a:avLst/>
          </a:prstGeom>
          <a:noFill/>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70671" y="272004"/>
            <a:ext cx="10794884" cy="830997"/>
          </a:xfrm>
          <a:prstGeom prst="rect">
            <a:avLst/>
          </a:prstGeom>
          <a:noFill/>
        </p:spPr>
        <p:txBody>
          <a:bodyPr wrap="square" rtlCol="0">
            <a:spAutoFit/>
          </a:bodyPr>
          <a:lstStyle/>
          <a:p>
            <a:pPr>
              <a:lnSpc>
                <a:spcPct val="150000"/>
              </a:lnSpc>
            </a:pPr>
            <a:r>
              <a:rPr lang="zh-CN" altLang="en-US" sz="3200" b="1" dirty="0">
                <a:latin typeface="+mn-ea"/>
              </a:rPr>
              <a:t>（二）与基底神经节损伤有关的疾病</a:t>
            </a:r>
            <a:endParaRPr lang="en-US" altLang="zh-CN" sz="3200" b="1" dirty="0">
              <a:latin typeface="+mn-ea"/>
              <a:sym typeface="Symbol" panose="05050102010706020507" pitchFamily="18" charset="2"/>
            </a:endParaRPr>
          </a:p>
        </p:txBody>
      </p:sp>
      <p:pic>
        <p:nvPicPr>
          <p:cNvPr id="53250" name="Picture 2" descr="d:\program files\360se6\User Data\temp\p01slx2331-1.jpg"/>
          <p:cNvPicPr>
            <a:picLocks noChangeAspect="1" noChangeArrowheads="1"/>
          </p:cNvPicPr>
          <p:nvPr/>
        </p:nvPicPr>
        <p:blipFill>
          <a:blip r:embed="rId2" cstate="print"/>
          <a:srcRect l="59374" t="4438" r="6771" b="11801"/>
          <a:stretch>
            <a:fillRect/>
          </a:stretch>
        </p:blipFill>
        <p:spPr bwMode="auto">
          <a:xfrm>
            <a:off x="399321" y="1772816"/>
            <a:ext cx="2880320" cy="4581128"/>
          </a:xfrm>
          <a:prstGeom prst="rect">
            <a:avLst/>
          </a:prstGeom>
          <a:noFill/>
        </p:spPr>
      </p:pic>
      <p:pic>
        <p:nvPicPr>
          <p:cNvPr id="54274" name="Picture 2" descr="d:\program files\360se6\User Data\temp\u=2599148385,1054442076&amp;fm=21&amp;gp=0.jpg"/>
          <p:cNvPicPr>
            <a:picLocks noChangeAspect="1" noChangeArrowheads="1" noCrop="1"/>
          </p:cNvPicPr>
          <p:nvPr/>
        </p:nvPicPr>
        <p:blipFill>
          <a:blip r:embed="rId3"/>
          <a:srcRect/>
          <a:stretch>
            <a:fillRect/>
          </a:stretch>
        </p:blipFill>
        <p:spPr bwMode="auto">
          <a:xfrm>
            <a:off x="3279209" y="1916832"/>
            <a:ext cx="6393433" cy="3600400"/>
          </a:xfrm>
          <a:prstGeom prst="rect">
            <a:avLst/>
          </a:prstGeom>
          <a:noFill/>
        </p:spPr>
      </p:pic>
      <p:sp>
        <p:nvSpPr>
          <p:cNvPr id="8" name="TextBox 7"/>
          <p:cNvSpPr txBox="1"/>
          <p:nvPr/>
        </p:nvSpPr>
        <p:spPr>
          <a:xfrm>
            <a:off x="3218438" y="5589242"/>
            <a:ext cx="6432715" cy="830997"/>
          </a:xfrm>
          <a:prstGeom prst="rect">
            <a:avLst/>
          </a:prstGeom>
          <a:noFill/>
        </p:spPr>
        <p:txBody>
          <a:bodyPr wrap="square" rtlCol="0">
            <a:spAutoFit/>
          </a:bodyPr>
          <a:lstStyle/>
          <a:p>
            <a:r>
              <a:rPr lang="zh-CN" altLang="en-US" sz="2400" b="1" dirty="0">
                <a:solidFill>
                  <a:srgbClr val="FF0000"/>
                </a:solidFill>
                <a:latin typeface="+mn-ea"/>
              </a:rPr>
              <a:t>帕金森病</a:t>
            </a:r>
            <a:r>
              <a:rPr lang="en-US" altLang="zh-CN" sz="2400" b="1" dirty="0">
                <a:solidFill>
                  <a:srgbClr val="FF0000"/>
                </a:solidFill>
                <a:latin typeface="+mn-ea"/>
              </a:rPr>
              <a:t>:</a:t>
            </a:r>
            <a:r>
              <a:rPr lang="zh-CN" altLang="en-US" sz="2400" b="1" dirty="0">
                <a:solidFill>
                  <a:srgbClr val="FF0000"/>
                </a:solidFill>
                <a:latin typeface="+mn-ea"/>
              </a:rPr>
              <a:t>肌紧张↑，运动少，动作缓，与黑质损伤、多巴胺不足、胆碱能神经元亢进有关</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d:\program files\360se6\User Data\temp\p01slx2331-1.jpg"/>
          <p:cNvPicPr>
            <a:picLocks noChangeAspect="1" noChangeArrowheads="1"/>
          </p:cNvPicPr>
          <p:nvPr/>
        </p:nvPicPr>
        <p:blipFill>
          <a:blip r:embed="rId2" cstate="print"/>
          <a:srcRect l="59374" t="4438" r="6771" b="11801"/>
          <a:stretch>
            <a:fillRect/>
          </a:stretch>
        </p:blipFill>
        <p:spPr bwMode="auto">
          <a:xfrm>
            <a:off x="563206" y="1561514"/>
            <a:ext cx="2880320" cy="4804829"/>
          </a:xfrm>
          <a:prstGeom prst="rect">
            <a:avLst/>
          </a:prstGeom>
          <a:noFill/>
        </p:spPr>
      </p:pic>
      <p:pic>
        <p:nvPicPr>
          <p:cNvPr id="8" name="Picture 2" descr="d:\program files\360se6\User Data\temp\xin_3101021315051792386129.jpg"/>
          <p:cNvPicPr>
            <a:picLocks noChangeAspect="1" noChangeArrowheads="1"/>
          </p:cNvPicPr>
          <p:nvPr/>
        </p:nvPicPr>
        <p:blipFill>
          <a:blip r:embed="rId3" cstate="print"/>
          <a:srcRect/>
          <a:stretch>
            <a:fillRect/>
          </a:stretch>
        </p:blipFill>
        <p:spPr bwMode="auto">
          <a:xfrm>
            <a:off x="3607415" y="1700810"/>
            <a:ext cx="3933916" cy="4434087"/>
          </a:xfrm>
          <a:prstGeom prst="rect">
            <a:avLst/>
          </a:prstGeom>
          <a:noFill/>
        </p:spPr>
      </p:pic>
      <p:sp>
        <p:nvSpPr>
          <p:cNvPr id="9" name="TextBox 8"/>
          <p:cNvSpPr txBox="1"/>
          <p:nvPr/>
        </p:nvSpPr>
        <p:spPr>
          <a:xfrm>
            <a:off x="7562853" y="1772816"/>
            <a:ext cx="2154436" cy="4320480"/>
          </a:xfrm>
          <a:prstGeom prst="rect">
            <a:avLst/>
          </a:prstGeom>
          <a:noFill/>
        </p:spPr>
        <p:txBody>
          <a:bodyPr vert="eaVert" wrap="square" rtlCol="0">
            <a:spAutoFit/>
          </a:bodyPr>
          <a:lstStyle/>
          <a:p>
            <a:r>
              <a:rPr lang="zh-CN" altLang="en-US" sz="3200" b="1" dirty="0"/>
              <a:t>舞蹈病：运动过多，上肢、头部不自主舞蹈动作。与纹状体损伤、多巴胺能神经元亢进有关</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cstate="print"/>
          <a:srcRect/>
          <a:stretch>
            <a:fillRect/>
          </a:stretch>
        </p:blipFill>
        <p:spPr bwMode="auto">
          <a:xfrm>
            <a:off x="7877908" y="2625151"/>
            <a:ext cx="4314092" cy="4232849"/>
          </a:xfrm>
          <a:prstGeom prst="rect">
            <a:avLst/>
          </a:prstGeom>
          <a:noFill/>
          <a:ln w="9525">
            <a:noFill/>
            <a:miter lim="800000"/>
            <a:headEnd/>
            <a:tailEnd/>
          </a:ln>
        </p:spPr>
      </p:pic>
      <p:sp>
        <p:nvSpPr>
          <p:cNvPr id="16" name="TextBox 15"/>
          <p:cNvSpPr txBox="1"/>
          <p:nvPr/>
        </p:nvSpPr>
        <p:spPr>
          <a:xfrm>
            <a:off x="318829" y="1439956"/>
            <a:ext cx="11137237" cy="3698641"/>
          </a:xfrm>
          <a:prstGeom prst="rect">
            <a:avLst/>
          </a:prstGeom>
          <a:noFill/>
        </p:spPr>
        <p:txBody>
          <a:bodyPr wrap="square" rtlCol="0">
            <a:spAutoFit/>
          </a:bodyPr>
          <a:lstStyle/>
          <a:p>
            <a:pPr>
              <a:lnSpc>
                <a:spcPct val="150000"/>
              </a:lnSpc>
            </a:pPr>
            <a:r>
              <a:rPr lang="zh-CN" altLang="en-US" sz="3200" b="1" dirty="0">
                <a:latin typeface="+mn-ea"/>
              </a:rPr>
              <a:t> （一）主要运动区：</a:t>
            </a:r>
            <a:r>
              <a:rPr lang="zh-CN" altLang="en-US" sz="3200" b="1" dirty="0">
                <a:latin typeface="+mn-ea"/>
                <a:sym typeface="Symbol" panose="05050102010706020507" pitchFamily="18" charset="2"/>
              </a:rPr>
              <a:t>中央前回</a:t>
            </a:r>
            <a:r>
              <a:rPr lang="en-US" altLang="zh-CN" sz="3200" b="1" dirty="0">
                <a:latin typeface="+mn-ea"/>
                <a:sym typeface="Symbol" panose="05050102010706020507" pitchFamily="18" charset="2"/>
              </a:rPr>
              <a:t>(4</a:t>
            </a:r>
            <a:r>
              <a:rPr lang="zh-CN" altLang="en-US" sz="3200" b="1" dirty="0">
                <a:latin typeface="+mn-ea"/>
                <a:sym typeface="Symbol" panose="05050102010706020507" pitchFamily="18" charset="2"/>
              </a:rPr>
              <a:t>区</a:t>
            </a:r>
            <a:r>
              <a:rPr lang="en-US" altLang="zh-CN" sz="3200" b="1" dirty="0">
                <a:latin typeface="+mn-ea"/>
                <a:sym typeface="Symbol" panose="05050102010706020507" pitchFamily="18" charset="2"/>
              </a:rPr>
              <a:t>)</a:t>
            </a:r>
            <a:r>
              <a:rPr lang="zh-CN" altLang="en-US" sz="3200" b="1" dirty="0">
                <a:latin typeface="+mn-ea"/>
                <a:sym typeface="Symbol" panose="05050102010706020507" pitchFamily="18" charset="2"/>
              </a:rPr>
              <a:t>和运动前区</a:t>
            </a:r>
            <a:r>
              <a:rPr lang="en-US" altLang="zh-CN" sz="3200" b="1" dirty="0">
                <a:latin typeface="+mn-ea"/>
                <a:sym typeface="Symbol" panose="05050102010706020507" pitchFamily="18" charset="2"/>
              </a:rPr>
              <a:t>(6</a:t>
            </a:r>
            <a:r>
              <a:rPr lang="zh-CN" altLang="en-US" sz="3200" b="1" dirty="0">
                <a:latin typeface="+mn-ea"/>
                <a:sym typeface="Symbol" panose="05050102010706020507" pitchFamily="18" charset="2"/>
              </a:rPr>
              <a:t>区</a:t>
            </a:r>
            <a:r>
              <a:rPr lang="en-US" altLang="zh-CN" sz="3200" b="1" dirty="0">
                <a:latin typeface="+mn-ea"/>
                <a:sym typeface="Symbol" panose="05050102010706020507" pitchFamily="18" charset="2"/>
              </a:rPr>
              <a:t>)</a:t>
            </a:r>
          </a:p>
          <a:p>
            <a:pPr>
              <a:lnSpc>
                <a:spcPct val="150000"/>
              </a:lnSpc>
            </a:pPr>
            <a:r>
              <a:rPr lang="zh-CN" altLang="en-US" sz="3200" b="1" dirty="0">
                <a:latin typeface="+mn-ea"/>
                <a:sym typeface="Symbol" panose="05050102010706020507" pitchFamily="18" charset="2"/>
              </a:rPr>
              <a:t>      交叉：躯体</a:t>
            </a:r>
            <a:r>
              <a:rPr lang="en-US" altLang="zh-CN" sz="3200" b="1" dirty="0">
                <a:latin typeface="+mn-ea"/>
                <a:sym typeface="Symbol" panose="05050102010706020507" pitchFamily="18" charset="2"/>
              </a:rPr>
              <a:t>—</a:t>
            </a:r>
            <a:r>
              <a:rPr lang="zh-CN" altLang="en-US" sz="3200" b="1" dirty="0">
                <a:latin typeface="+mn-ea"/>
                <a:sym typeface="Symbol" panose="05050102010706020507" pitchFamily="18" charset="2"/>
              </a:rPr>
              <a:t>对侧</a:t>
            </a:r>
            <a:r>
              <a:rPr lang="en-US" altLang="zh-CN" sz="3200" b="1" dirty="0">
                <a:latin typeface="+mn-ea"/>
                <a:sym typeface="Symbol" panose="05050102010706020507" pitchFamily="18" charset="2"/>
              </a:rPr>
              <a:t>, </a:t>
            </a:r>
            <a:r>
              <a:rPr lang="zh-CN" altLang="en-US" sz="3200" b="1" dirty="0">
                <a:latin typeface="+mn-ea"/>
                <a:sym typeface="Symbol" panose="05050102010706020507" pitchFamily="18" charset="2"/>
              </a:rPr>
              <a:t>头面部</a:t>
            </a:r>
            <a:r>
              <a:rPr lang="en-US" altLang="zh-CN" sz="3200" b="1" dirty="0">
                <a:latin typeface="+mn-ea"/>
                <a:sym typeface="Symbol" panose="05050102010706020507" pitchFamily="18" charset="2"/>
              </a:rPr>
              <a:t>—</a:t>
            </a:r>
            <a:r>
              <a:rPr lang="zh-CN" altLang="en-US" sz="3200" b="1" dirty="0">
                <a:latin typeface="+mn-ea"/>
                <a:sym typeface="Symbol" panose="05050102010706020507" pitchFamily="18" charset="2"/>
              </a:rPr>
              <a:t>多为双侧</a:t>
            </a:r>
            <a:endParaRPr lang="en-US" altLang="zh-CN" sz="3200" b="1" dirty="0">
              <a:latin typeface="+mn-ea"/>
              <a:sym typeface="Symbol" panose="05050102010706020507" pitchFamily="18" charset="2"/>
            </a:endParaRPr>
          </a:p>
          <a:p>
            <a:pPr>
              <a:lnSpc>
                <a:spcPct val="150000"/>
              </a:lnSpc>
            </a:pPr>
            <a:r>
              <a:rPr lang="zh-CN" altLang="en-US" sz="3200" b="1" dirty="0">
                <a:latin typeface="+mn-ea"/>
                <a:sym typeface="Symbol" panose="05050102010706020507" pitchFamily="18" charset="2"/>
              </a:rPr>
              <a:t>                下部面肌、舌肌</a:t>
            </a:r>
            <a:r>
              <a:rPr lang="en-US" altLang="zh-CN" sz="3200" b="1" dirty="0">
                <a:latin typeface="+mn-ea"/>
                <a:sym typeface="Symbol" panose="05050102010706020507" pitchFamily="18" charset="2"/>
              </a:rPr>
              <a:t>—</a:t>
            </a:r>
            <a:r>
              <a:rPr lang="zh-CN" altLang="en-US" sz="3200" b="1" dirty="0">
                <a:latin typeface="+mn-ea"/>
                <a:sym typeface="Symbol" panose="05050102010706020507" pitchFamily="18" charset="2"/>
              </a:rPr>
              <a:t>对侧</a:t>
            </a:r>
            <a:endParaRPr lang="en-US" altLang="zh-CN" sz="3200" b="1" dirty="0">
              <a:latin typeface="+mn-ea"/>
              <a:sym typeface="Symbol" panose="05050102010706020507" pitchFamily="18" charset="2"/>
            </a:endParaRPr>
          </a:p>
          <a:p>
            <a:pPr>
              <a:lnSpc>
                <a:spcPct val="150000"/>
              </a:lnSpc>
            </a:pPr>
            <a:r>
              <a:rPr lang="en-US" altLang="zh-CN" sz="3200" b="1" dirty="0">
                <a:latin typeface="+mn-ea"/>
                <a:sym typeface="Symbol" panose="05050102010706020507" pitchFamily="18" charset="2"/>
              </a:rPr>
              <a:t>      </a:t>
            </a:r>
            <a:r>
              <a:rPr lang="zh-CN" altLang="en-US" sz="3200" b="1" dirty="0">
                <a:latin typeface="+mn-ea"/>
                <a:sym typeface="Symbol" panose="05050102010706020507" pitchFamily="18" charset="2"/>
              </a:rPr>
              <a:t>大小：与运动的精细程度有关</a:t>
            </a:r>
            <a:endParaRPr lang="en-US" altLang="zh-CN" sz="3200" b="1" dirty="0">
              <a:latin typeface="+mn-ea"/>
              <a:sym typeface="Symbol" panose="05050102010706020507" pitchFamily="18" charset="2"/>
            </a:endParaRPr>
          </a:p>
          <a:p>
            <a:pPr>
              <a:lnSpc>
                <a:spcPct val="150000"/>
              </a:lnSpc>
            </a:pPr>
            <a:r>
              <a:rPr lang="en-US" altLang="zh-CN" sz="3200" b="1" dirty="0">
                <a:latin typeface="+mn-ea"/>
                <a:sym typeface="Symbol" panose="05050102010706020507" pitchFamily="18" charset="2"/>
              </a:rPr>
              <a:t>      </a:t>
            </a:r>
            <a:r>
              <a:rPr lang="zh-CN" altLang="en-US" sz="3200" b="1" dirty="0">
                <a:latin typeface="+mn-ea"/>
                <a:sym typeface="Symbol" panose="05050102010706020507" pitchFamily="18" charset="2"/>
              </a:rPr>
              <a:t>倒置：头面部</a:t>
            </a:r>
            <a:r>
              <a:rPr lang="en-US" altLang="zh-CN" sz="3200" b="1" dirty="0">
                <a:latin typeface="+mn-ea"/>
                <a:sym typeface="Symbol" panose="05050102010706020507" pitchFamily="18" charset="2"/>
              </a:rPr>
              <a:t>(</a:t>
            </a:r>
            <a:r>
              <a:rPr lang="zh-CN" altLang="en-US" sz="3200" b="1" dirty="0">
                <a:latin typeface="+mn-ea"/>
                <a:sym typeface="Symbol" panose="05050102010706020507" pitchFamily="18" charset="2"/>
              </a:rPr>
              <a:t>内部正立</a:t>
            </a:r>
            <a:r>
              <a:rPr lang="en-US" altLang="zh-CN" sz="3200" b="1" dirty="0">
                <a:latin typeface="+mn-ea"/>
                <a:sym typeface="Symbol" panose="05050102010706020507" pitchFamily="18" charset="2"/>
              </a:rPr>
              <a:t>)</a:t>
            </a:r>
          </a:p>
        </p:txBody>
      </p:sp>
      <p:sp>
        <p:nvSpPr>
          <p:cNvPr id="8" name="矩形 7"/>
          <p:cNvSpPr/>
          <p:nvPr/>
        </p:nvSpPr>
        <p:spPr>
          <a:xfrm>
            <a:off x="998806" y="300462"/>
            <a:ext cx="6400800" cy="646331"/>
          </a:xfrm>
          <a:prstGeom prst="rect">
            <a:avLst/>
          </a:prstGeom>
        </p:spPr>
        <p:txBody>
          <a:bodyPr wrap="square">
            <a:spAutoFit/>
          </a:bodyPr>
          <a:lstStyle/>
          <a:p>
            <a:r>
              <a:rPr lang="zh-CN" altLang="en-US" sz="3600" b="1" dirty="0">
                <a:solidFill>
                  <a:srgbClr val="000000"/>
                </a:solidFill>
                <a:latin typeface="微软雅黑" panose="020B0503020204020204" charset="-122"/>
              </a:rPr>
              <a:t>五、大脑皮层对运动的调控</a:t>
            </a:r>
            <a:endParaRPr lang="zh-CN" alt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d:\program files\360se6\User Data\temp\s-38.jpg"/>
          <p:cNvPicPr>
            <a:picLocks noChangeAspect="1" noChangeArrowheads="1"/>
          </p:cNvPicPr>
          <p:nvPr/>
        </p:nvPicPr>
        <p:blipFill>
          <a:blip r:embed="rId2" cstate="print"/>
          <a:srcRect l="4717" b="4984"/>
          <a:stretch>
            <a:fillRect/>
          </a:stretch>
        </p:blipFill>
        <p:spPr bwMode="auto">
          <a:xfrm>
            <a:off x="3171190" y="1557020"/>
            <a:ext cx="9020810" cy="5300980"/>
          </a:xfrm>
          <a:prstGeom prst="rect">
            <a:avLst/>
          </a:prstGeom>
          <a:noFill/>
        </p:spPr>
      </p:pic>
      <p:sp>
        <p:nvSpPr>
          <p:cNvPr id="16" name="TextBox 15"/>
          <p:cNvSpPr txBox="1"/>
          <p:nvPr/>
        </p:nvSpPr>
        <p:spPr>
          <a:xfrm>
            <a:off x="473575" y="1393798"/>
            <a:ext cx="6528725" cy="1482650"/>
          </a:xfrm>
          <a:prstGeom prst="rect">
            <a:avLst/>
          </a:prstGeom>
          <a:noFill/>
        </p:spPr>
        <p:txBody>
          <a:bodyPr wrap="square" rtlCol="0">
            <a:spAutoFit/>
          </a:bodyPr>
          <a:lstStyle/>
          <a:p>
            <a:pPr>
              <a:lnSpc>
                <a:spcPct val="150000"/>
              </a:lnSpc>
            </a:pPr>
            <a:r>
              <a:rPr lang="zh-CN" altLang="en-US" sz="3200" b="1" dirty="0">
                <a:latin typeface="+mn-ea"/>
                <a:sym typeface="Symbol" panose="05050102010706020507" pitchFamily="18" charset="2"/>
              </a:rPr>
              <a:t> 皮层脊髓束</a:t>
            </a:r>
            <a:endParaRPr lang="en-US" altLang="zh-CN" sz="3200" b="1" dirty="0">
              <a:latin typeface="+mn-ea"/>
              <a:sym typeface="Symbol" panose="05050102010706020507" pitchFamily="18" charset="2"/>
            </a:endParaRPr>
          </a:p>
          <a:p>
            <a:pPr>
              <a:lnSpc>
                <a:spcPct val="150000"/>
              </a:lnSpc>
            </a:pPr>
            <a:r>
              <a:rPr lang="zh-CN" altLang="en-US" sz="3200" b="1" dirty="0">
                <a:latin typeface="+mn-ea"/>
                <a:sym typeface="Symbol" panose="05050102010706020507" pitchFamily="18" charset="2"/>
              </a:rPr>
              <a:t> 皮层脑干束</a:t>
            </a:r>
            <a:endParaRPr lang="en-US" altLang="zh-CN" sz="3200" b="1" dirty="0">
              <a:latin typeface="+mn-ea"/>
              <a:sym typeface="Symbol" panose="05050102010706020507" pitchFamily="18" charset="2"/>
            </a:endParaRPr>
          </a:p>
        </p:txBody>
      </p:sp>
      <p:sp>
        <p:nvSpPr>
          <p:cNvPr id="8" name="矩形 7"/>
          <p:cNvSpPr/>
          <p:nvPr/>
        </p:nvSpPr>
        <p:spPr>
          <a:xfrm>
            <a:off x="984493" y="228241"/>
            <a:ext cx="4333093" cy="830997"/>
          </a:xfrm>
          <a:prstGeom prst="rect">
            <a:avLst/>
          </a:prstGeom>
        </p:spPr>
        <p:txBody>
          <a:bodyPr wrap="square">
            <a:spAutoFit/>
          </a:bodyPr>
          <a:lstStyle/>
          <a:p>
            <a:pPr lvl="0">
              <a:lnSpc>
                <a:spcPct val="150000"/>
              </a:lnSpc>
            </a:pPr>
            <a:r>
              <a:rPr lang="zh-CN" altLang="en-US" sz="3600" b="1" dirty="0">
                <a:solidFill>
                  <a:srgbClr val="000000"/>
                </a:solidFill>
                <a:latin typeface="微软雅黑" panose="020B0503020204020204" charset="-122"/>
              </a:rPr>
              <a:t>（二）运动传出通路</a:t>
            </a:r>
            <a:endParaRPr lang="en-US" altLang="zh-CN" sz="3600" b="1" dirty="0">
              <a:solidFill>
                <a:srgbClr val="000000"/>
              </a:solidFill>
              <a:latin typeface="微软雅黑" panose="020B0503020204020204" charset="-122"/>
              <a:sym typeface="Symbol" panose="05050102010706020507" pitchFamily="18" charset="2"/>
            </a:endParaRPr>
          </a:p>
        </p:txBody>
      </p:sp>
      <p:sp>
        <p:nvSpPr>
          <p:cNvPr id="2" name="文本框 1"/>
          <p:cNvSpPr txBox="1"/>
          <p:nvPr/>
        </p:nvSpPr>
        <p:spPr>
          <a:xfrm>
            <a:off x="782320" y="5687695"/>
            <a:ext cx="3226435" cy="829945"/>
          </a:xfrm>
          <a:prstGeom prst="rect">
            <a:avLst/>
          </a:prstGeom>
          <a:noFill/>
        </p:spPr>
        <p:txBody>
          <a:bodyPr wrap="square" rtlCol="0">
            <a:spAutoFit/>
          </a:bodyPr>
          <a:lstStyle/>
          <a:p>
            <a:r>
              <a:rPr lang="zh-CN" altLang="en-US" sz="2400" b="1"/>
              <a:t>控制四肢远端肌肉，与精细运动有关</a:t>
            </a:r>
          </a:p>
        </p:txBody>
      </p:sp>
      <p:sp>
        <p:nvSpPr>
          <p:cNvPr id="3" name="文本框 2"/>
          <p:cNvSpPr txBox="1"/>
          <p:nvPr/>
        </p:nvSpPr>
        <p:spPr>
          <a:xfrm>
            <a:off x="6684645" y="5687695"/>
            <a:ext cx="2298065" cy="645160"/>
          </a:xfrm>
          <a:prstGeom prst="rect">
            <a:avLst/>
          </a:prstGeom>
          <a:noFill/>
        </p:spPr>
        <p:txBody>
          <a:bodyPr wrap="square" rtlCol="0">
            <a:spAutoFit/>
          </a:bodyPr>
          <a:lstStyle/>
          <a:p>
            <a:r>
              <a:rPr lang="zh-CN" altLang="en-US" b="1"/>
              <a:t>控制四肢近端肌肉，与粗大运动有关</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E1A43D6C-41E6-451B-ACBB-D696C619C497}" type="slidenum">
              <a:rPr lang="zh-CN" altLang="en-US" smtClean="0"/>
              <a:t>11</a:t>
            </a:fld>
            <a:endParaRPr lang="zh-CN" altLang="en-US"/>
          </a:p>
        </p:txBody>
      </p:sp>
      <p:sp>
        <p:nvSpPr>
          <p:cNvPr id="6" name="Rectangle 2"/>
          <p:cNvSpPr txBox="1">
            <a:spLocks noChangeArrowheads="1"/>
          </p:cNvSpPr>
          <p:nvPr/>
        </p:nvSpPr>
        <p:spPr>
          <a:xfrm>
            <a:off x="941695" y="-191068"/>
            <a:ext cx="4819651" cy="1143000"/>
          </a:xfrm>
          <a:prstGeom prst="rect">
            <a:avLst/>
          </a:prstGeom>
        </p:spPr>
        <p:txBody>
          <a:bodyPr vert="horz" lIns="91440" tIns="45720" rIns="91440" bIns="45720" rtlCol="0" anchor="b">
            <a:normAutofit/>
          </a:bodyPr>
          <a:lstStyle/>
          <a:p>
            <a:pPr marL="0" marR="0" lvl="0" indent="0" algn="l" defTabSz="913765" rtl="0" eaLnBrk="1" fontAlgn="auto" latinLnBrk="0" hangingPunct="1">
              <a:lnSpc>
                <a:spcPct val="90000"/>
              </a:lnSpc>
              <a:spcBef>
                <a:spcPct val="0"/>
              </a:spcBef>
              <a:spcAft>
                <a:spcPts val="0"/>
              </a:spcAft>
              <a:buClrTx/>
              <a:buSzTx/>
              <a:buFontTx/>
              <a:buNone/>
              <a:defRPr/>
            </a:pPr>
            <a:r>
              <a:rPr kumimoji="0" lang="zh-CN" altLang="en-US" sz="3600" b="1" i="0" u="none" strike="noStrike" kern="1200" cap="none" spc="0" normalizeH="0" baseline="0" noProof="0" dirty="0">
                <a:ln>
                  <a:noFill/>
                </a:ln>
                <a:effectLst/>
                <a:uLnTx/>
                <a:uFillTx/>
                <a:latin typeface="+mj-lt"/>
                <a:ea typeface="+mj-ea"/>
                <a:cs typeface="+mj-cs"/>
              </a:rPr>
              <a:t>（一 ）突触结构</a:t>
            </a:r>
          </a:p>
        </p:txBody>
      </p:sp>
      <p:sp>
        <p:nvSpPr>
          <p:cNvPr id="7" name="Rectangle 3"/>
          <p:cNvSpPr>
            <a:spLocks noChangeArrowheads="1"/>
          </p:cNvSpPr>
          <p:nvPr/>
        </p:nvSpPr>
        <p:spPr bwMode="auto">
          <a:xfrm>
            <a:off x="271819" y="1241521"/>
            <a:ext cx="4857751" cy="1966913"/>
          </a:xfrm>
          <a:prstGeom prst="rect">
            <a:avLst/>
          </a:prstGeom>
          <a:noFill/>
          <a:ln w="9525">
            <a:noFill/>
            <a:miter lim="800000"/>
          </a:ln>
        </p:spPr>
        <p:txBody>
          <a:bodyPr>
            <a:spAutoFit/>
          </a:bodyPr>
          <a:lstStyle/>
          <a:p>
            <a:pPr>
              <a:lnSpc>
                <a:spcPct val="135000"/>
              </a:lnSpc>
              <a:spcBef>
                <a:spcPct val="50000"/>
              </a:spcBef>
            </a:pPr>
            <a:r>
              <a:rPr lang="en-US" altLang="zh-CN" sz="2800" b="1" dirty="0">
                <a:latin typeface="宋体" panose="02010600030101010101" pitchFamily="2" charset="-122"/>
              </a:rPr>
              <a:t> ①</a:t>
            </a:r>
            <a:r>
              <a:rPr lang="zh-CN" altLang="en-US" sz="2800" b="1" dirty="0">
                <a:latin typeface="宋体" panose="02010600030101010101" pitchFamily="2" charset="-122"/>
              </a:rPr>
              <a:t>突触前膜</a:t>
            </a:r>
          </a:p>
          <a:p>
            <a:pPr>
              <a:spcBef>
                <a:spcPct val="50000"/>
              </a:spcBef>
            </a:pPr>
            <a:r>
              <a:rPr lang="zh-CN" altLang="en-US" sz="2800" b="1" dirty="0">
                <a:latin typeface="宋体" panose="02010600030101010101" pitchFamily="2" charset="-122"/>
              </a:rPr>
              <a:t> ②突触间隙</a:t>
            </a:r>
          </a:p>
          <a:p>
            <a:pPr>
              <a:spcBef>
                <a:spcPct val="50000"/>
              </a:spcBef>
            </a:pPr>
            <a:r>
              <a:rPr lang="zh-CN" altLang="en-US" sz="2800" b="1" dirty="0">
                <a:latin typeface="宋体" panose="02010600030101010101" pitchFamily="2" charset="-122"/>
              </a:rPr>
              <a:t> ③突触后膜</a:t>
            </a:r>
          </a:p>
        </p:txBody>
      </p:sp>
      <p:pic>
        <p:nvPicPr>
          <p:cNvPr id="8" name="Picture 6" descr="突触01"/>
          <p:cNvPicPr>
            <a:picLocks noChangeAspect="1" noChangeArrowheads="1"/>
          </p:cNvPicPr>
          <p:nvPr/>
        </p:nvPicPr>
        <p:blipFill>
          <a:blip r:embed="rId2" cstate="print">
            <a:clrChange>
              <a:clrFrom>
                <a:srgbClr val="F9FDFA"/>
              </a:clrFrom>
              <a:clrTo>
                <a:srgbClr val="F9FDFA">
                  <a:alpha val="0"/>
                </a:srgbClr>
              </a:clrTo>
            </a:clrChange>
            <a:lum bright="-12000" contrast="18000"/>
          </a:blip>
          <a:srcRect l="6506" t="786" b="10599"/>
          <a:stretch>
            <a:fillRect/>
          </a:stretch>
        </p:blipFill>
        <p:spPr bwMode="auto">
          <a:xfrm>
            <a:off x="2742632" y="1037229"/>
            <a:ext cx="7429500" cy="4947313"/>
          </a:xfrm>
          <a:prstGeom prst="rect">
            <a:avLst/>
          </a:prstGeom>
          <a:noFill/>
          <a:ln w="9525">
            <a:noFill/>
            <a:miter lim="800000"/>
            <a:headEnd/>
            <a:tailEnd/>
          </a:ln>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E1A43D6C-41E6-451B-ACBB-D696C619C497}" type="slidenum">
              <a:rPr lang="zh-CN" altLang="en-US"/>
              <a:t>110</a:t>
            </a:fld>
            <a:endParaRPr lang="zh-CN" altLang="en-US"/>
          </a:p>
        </p:txBody>
      </p:sp>
      <p:pic>
        <p:nvPicPr>
          <p:cNvPr id="6" name="图片 5" descr="微信图片_20211215101241"/>
          <p:cNvPicPr>
            <a:picLocks noChangeAspect="1"/>
          </p:cNvPicPr>
          <p:nvPr/>
        </p:nvPicPr>
        <p:blipFill>
          <a:blip r:embed="rId2"/>
          <a:stretch>
            <a:fillRect/>
          </a:stretch>
        </p:blipFill>
        <p:spPr>
          <a:xfrm rot="16200000">
            <a:off x="3531870" y="-412115"/>
            <a:ext cx="4535805" cy="8201025"/>
          </a:xfrm>
          <a:prstGeom prst="rect">
            <a:avLst/>
          </a:prstGeom>
        </p:spPr>
      </p:pic>
      <p:sp>
        <p:nvSpPr>
          <p:cNvPr id="7" name="文本框 6"/>
          <p:cNvSpPr txBox="1"/>
          <p:nvPr/>
        </p:nvSpPr>
        <p:spPr>
          <a:xfrm>
            <a:off x="1348105" y="166370"/>
            <a:ext cx="6396355" cy="768350"/>
          </a:xfrm>
          <a:prstGeom prst="rect">
            <a:avLst/>
          </a:prstGeom>
          <a:noFill/>
        </p:spPr>
        <p:txBody>
          <a:bodyPr wrap="square" rtlCol="0">
            <a:spAutoFit/>
          </a:bodyPr>
          <a:lstStyle/>
          <a:p>
            <a:r>
              <a:rPr lang="zh-CN" altLang="en-US" sz="4400" b="1"/>
              <a:t>马宾斯基征</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endParaRPr lang="zh-CN" altLang="en-US"/>
          </a:p>
        </p:txBody>
      </p:sp>
      <p:sp>
        <p:nvSpPr>
          <p:cNvPr id="7" name="内容占位符 6"/>
          <p:cNvSpPr>
            <a:spLocks noGrp="1"/>
          </p:cNvSpPr>
          <p:nvPr>
            <p:ph idx="1"/>
          </p:nvPr>
        </p:nvSpPr>
        <p:spPr/>
        <p:txBody>
          <a:bodyPr>
            <a:normAutofit fontScale="90000" lnSpcReduction="10000"/>
          </a:bodyPr>
          <a:lstStyle/>
          <a:p>
            <a:pPr marL="0" indent="0">
              <a:buNone/>
            </a:pPr>
            <a:r>
              <a:rPr lang="zh-CN" altLang="en-US">
                <a:latin typeface="Arial" panose="020B0604020202020204" pitchFamily="34" charset="0"/>
                <a:cs typeface="Arial" panose="020B0604020202020204" pitchFamily="34" charset="0"/>
              </a:rPr>
              <a:t>γ</a:t>
            </a:r>
            <a:r>
              <a:rPr lang="zh-CN" altLang="en-US"/>
              <a:t>运动神经元的生理功能是：</a:t>
            </a:r>
          </a:p>
          <a:p>
            <a:r>
              <a:rPr lang="zh-CN" altLang="en-US"/>
              <a:t>A．引起梭外肌收缩</a:t>
            </a:r>
          </a:p>
          <a:p>
            <a:r>
              <a:rPr lang="zh-CN" altLang="en-US"/>
              <a:t>B．直接兴奋a—神经元</a:t>
            </a:r>
          </a:p>
          <a:p>
            <a:r>
              <a:rPr lang="zh-CN" altLang="en-US"/>
              <a:t>C. 引起梭内肌舒张</a:t>
            </a:r>
          </a:p>
          <a:p>
            <a:r>
              <a:rPr lang="zh-CN" altLang="en-US"/>
              <a:t>D．直接抑制a-神经元</a:t>
            </a:r>
          </a:p>
          <a:p>
            <a:r>
              <a:rPr lang="zh-CN" altLang="en-US"/>
              <a:t>E．调节肌梭的敏感性</a:t>
            </a:r>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E1A43D6C-41E6-451B-ACBB-D696C619C497}" type="slidenum">
              <a:rPr lang="zh-CN" altLang="en-US"/>
              <a:t>111</a:t>
            </a:fld>
            <a:endParaRPr lang="zh-CN" alt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endParaRPr lang="zh-CN" altLang="en-US"/>
          </a:p>
        </p:txBody>
      </p:sp>
      <p:sp>
        <p:nvSpPr>
          <p:cNvPr id="7" name="内容占位符 6"/>
          <p:cNvSpPr>
            <a:spLocks noGrp="1"/>
          </p:cNvSpPr>
          <p:nvPr>
            <p:ph idx="1"/>
          </p:nvPr>
        </p:nvSpPr>
        <p:spPr/>
        <p:txBody>
          <a:bodyPr>
            <a:normAutofit fontScale="90000" lnSpcReduction="10000"/>
          </a:bodyPr>
          <a:lstStyle/>
          <a:p>
            <a:pPr marL="0" indent="0">
              <a:buNone/>
            </a:pPr>
            <a:r>
              <a:rPr lang="zh-CN" altLang="en-US"/>
              <a:t>在中脑上下丘之间切断动物脑干，可出现：</a:t>
            </a:r>
          </a:p>
          <a:p>
            <a:r>
              <a:rPr lang="zh-CN" altLang="en-US"/>
              <a:t>    A．脊休克</a:t>
            </a:r>
          </a:p>
          <a:p>
            <a:r>
              <a:rPr lang="zh-CN" altLang="en-US"/>
              <a:t>    B．肢体痉挛性麻痹</a:t>
            </a:r>
          </a:p>
          <a:p>
            <a:r>
              <a:rPr lang="zh-CN" altLang="en-US"/>
              <a:t>    C. 去大脑僵直</a:t>
            </a:r>
          </a:p>
          <a:p>
            <a:r>
              <a:rPr lang="zh-CN" altLang="en-US"/>
              <a:t>    D．去皮质僵直</a:t>
            </a:r>
          </a:p>
          <a:p>
            <a:r>
              <a:rPr lang="zh-CN" altLang="en-US"/>
              <a:t>    E. 腱反射增强，肌张力降低</a:t>
            </a:r>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E1A43D6C-41E6-451B-ACBB-D696C619C497}" type="slidenum">
              <a:rPr lang="zh-CN" altLang="en-US"/>
              <a:t>112</a:t>
            </a:fld>
            <a:endParaRPr lang="zh-CN" alt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endParaRPr lang="zh-CN" altLang="en-US"/>
          </a:p>
        </p:txBody>
      </p:sp>
      <p:sp>
        <p:nvSpPr>
          <p:cNvPr id="7" name="内容占位符 6"/>
          <p:cNvSpPr>
            <a:spLocks noGrp="1"/>
          </p:cNvSpPr>
          <p:nvPr>
            <p:ph idx="1"/>
          </p:nvPr>
        </p:nvSpPr>
        <p:spPr/>
        <p:txBody>
          <a:bodyPr>
            <a:normAutofit fontScale="90000" lnSpcReduction="10000"/>
          </a:bodyPr>
          <a:lstStyle/>
          <a:p>
            <a:pPr marL="0" indent="0">
              <a:buNone/>
            </a:pPr>
            <a:r>
              <a:rPr lang="zh-CN" altLang="en-US"/>
              <a:t>震颤麻痹患者的病变主要部位是：</a:t>
            </a:r>
          </a:p>
          <a:p>
            <a:r>
              <a:rPr lang="zh-CN" altLang="en-US"/>
              <a:t>    A．尾核</a:t>
            </a:r>
          </a:p>
          <a:p>
            <a:r>
              <a:rPr lang="zh-CN" altLang="en-US"/>
              <a:t>    B．苍白球</a:t>
            </a:r>
          </a:p>
          <a:p>
            <a:r>
              <a:rPr lang="zh-CN" altLang="en-US"/>
              <a:t>    C．底丘脑</a:t>
            </a:r>
          </a:p>
          <a:p>
            <a:r>
              <a:rPr lang="zh-CN" altLang="en-US"/>
              <a:t>    D. 黑质</a:t>
            </a:r>
          </a:p>
          <a:p>
            <a:r>
              <a:rPr lang="zh-CN" altLang="en-US"/>
              <a:t>    E. 红核</a:t>
            </a:r>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E1A43D6C-41E6-451B-ACBB-D696C619C497}" type="slidenum">
              <a:rPr lang="zh-CN" altLang="en-US"/>
              <a:t>113</a:t>
            </a:fld>
            <a:endParaRPr lang="zh-CN" alt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0000" lnSpcReduction="10000"/>
          </a:bodyPr>
          <a:lstStyle/>
          <a:p>
            <a:pPr marL="0" indent="0">
              <a:buNone/>
            </a:pPr>
            <a:r>
              <a:rPr lang="zh-CN" altLang="en-US"/>
              <a:t>震颤麻痹的主要症状有：</a:t>
            </a:r>
          </a:p>
          <a:p>
            <a:pPr marL="0" indent="0">
              <a:buNone/>
            </a:pPr>
            <a:r>
              <a:rPr lang="zh-CN" altLang="en-US"/>
              <a:t>    A．全身肌紧张降低</a:t>
            </a:r>
          </a:p>
          <a:p>
            <a:pPr marL="0" indent="0">
              <a:buNone/>
            </a:pPr>
            <a:r>
              <a:rPr lang="zh-CN" altLang="en-US"/>
              <a:t>    B．腱反射减弱</a:t>
            </a:r>
          </a:p>
          <a:p>
            <a:pPr marL="0" indent="0">
              <a:buNone/>
            </a:pPr>
            <a:r>
              <a:rPr lang="zh-CN" altLang="en-US"/>
              <a:t>    C．面部表情呆板</a:t>
            </a:r>
          </a:p>
          <a:p>
            <a:pPr marL="0" indent="0">
              <a:buNone/>
            </a:pPr>
            <a:r>
              <a:rPr lang="zh-CN" altLang="en-US"/>
              <a:t>    D．运动多</a:t>
            </a:r>
          </a:p>
          <a:p>
            <a:pPr marL="0" indent="0">
              <a:buNone/>
            </a:pPr>
            <a:r>
              <a:rPr lang="zh-CN" altLang="en-US"/>
              <a:t>    E．意向性震颤</a:t>
            </a:r>
          </a:p>
        </p:txBody>
      </p:sp>
      <p:sp>
        <p:nvSpPr>
          <p:cNvPr id="4" name="页脚占位符 3"/>
          <p:cNvSpPr>
            <a:spLocks noGrp="1"/>
          </p:cNvSpPr>
          <p:nvPr>
            <p:ph type="ftr" sz="quarter" idx="11"/>
          </p:nvPr>
        </p:nvSpPr>
        <p:spPr/>
        <p:txBody>
          <a:bodyPr/>
          <a:lstStyle/>
          <a:p>
            <a:r>
              <a:rPr lang="zh-CN" altLang="en-US" dirty="0"/>
              <a:t>请修改这里的课程名称</a:t>
            </a:r>
          </a:p>
        </p:txBody>
      </p:sp>
      <p:sp>
        <p:nvSpPr>
          <p:cNvPr id="5" name="灯片编号占位符 4"/>
          <p:cNvSpPr>
            <a:spLocks noGrp="1"/>
          </p:cNvSpPr>
          <p:nvPr>
            <p:ph type="sldNum" sz="quarter" idx="12"/>
          </p:nvPr>
        </p:nvSpPr>
        <p:spPr/>
        <p:txBody>
          <a:bodyPr/>
          <a:lstStyle/>
          <a:p>
            <a:fld id="{5DD3DB80-B894-403A-B48E-6FDC1A72010E}" type="slidenum">
              <a:rPr lang="zh-CN" altLang="en-US" smtClean="0"/>
              <a:t>114</a:t>
            </a:fld>
            <a:endParaRPr lang="zh-CN" alt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981762" y="386549"/>
            <a:ext cx="10363200" cy="648071"/>
          </a:xfrm>
        </p:spPr>
        <p:txBody>
          <a:bodyPr>
            <a:normAutofit/>
          </a:bodyPr>
          <a:lstStyle/>
          <a:p>
            <a:pPr>
              <a:spcBef>
                <a:spcPct val="25000"/>
              </a:spcBef>
              <a:defRPr/>
            </a:pPr>
            <a:r>
              <a:rPr lang="zh-CN" altLang="en-US" sz="3600" b="1" dirty="0">
                <a:latin typeface="+mn-ea"/>
              </a:rPr>
              <a:t>第四节 神经系统对内脏活动的调节</a:t>
            </a:r>
            <a:endParaRPr lang="en-US" altLang="zh-CN" sz="3600" b="1" dirty="0">
              <a:latin typeface="+mn-ea"/>
            </a:endParaRPr>
          </a:p>
        </p:txBody>
      </p:sp>
      <p:pic>
        <p:nvPicPr>
          <p:cNvPr id="58370" name="Picture 2" descr="d:\program files\360se6\User Data\temp\20131114102847190.jpg"/>
          <p:cNvPicPr>
            <a:picLocks noChangeAspect="1" noChangeArrowheads="1"/>
          </p:cNvPicPr>
          <p:nvPr/>
        </p:nvPicPr>
        <p:blipFill>
          <a:blip r:embed="rId2" cstate="print"/>
          <a:srcRect/>
          <a:stretch>
            <a:fillRect/>
          </a:stretch>
        </p:blipFill>
        <p:spPr bwMode="auto">
          <a:xfrm>
            <a:off x="1103445" y="1855167"/>
            <a:ext cx="11088555" cy="5002833"/>
          </a:xfrm>
          <a:prstGeom prst="rect">
            <a:avLst/>
          </a:prstGeom>
          <a:noFill/>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911424" y="344346"/>
            <a:ext cx="10363200" cy="648071"/>
          </a:xfrm>
        </p:spPr>
        <p:txBody>
          <a:bodyPr>
            <a:normAutofit/>
          </a:bodyPr>
          <a:lstStyle/>
          <a:p>
            <a:pPr>
              <a:spcBef>
                <a:spcPct val="25000"/>
              </a:spcBef>
              <a:defRPr/>
            </a:pPr>
            <a:r>
              <a:rPr lang="zh-CN" altLang="en-US" sz="3600" b="1" dirty="0">
                <a:latin typeface="+mn-ea"/>
              </a:rPr>
              <a:t>一、自主神经系统的结构特征</a:t>
            </a:r>
            <a:endParaRPr lang="en-US" altLang="zh-CN" sz="3600" b="1" dirty="0">
              <a:latin typeface="+mn-ea"/>
            </a:endParaRPr>
          </a:p>
        </p:txBody>
      </p:sp>
      <p:pic>
        <p:nvPicPr>
          <p:cNvPr id="60418" name="Picture 2" descr="d:\program files\360se6\User Data\temp\%D7%D4%D6%F7%C9%F1%BE%AD%CF%B5%CD%B32.jpg"/>
          <p:cNvPicPr>
            <a:picLocks noChangeAspect="1" noChangeArrowheads="1"/>
          </p:cNvPicPr>
          <p:nvPr/>
        </p:nvPicPr>
        <p:blipFill>
          <a:blip r:embed="rId2" cstate="print"/>
          <a:srcRect/>
          <a:stretch>
            <a:fillRect/>
          </a:stretch>
        </p:blipFill>
        <p:spPr bwMode="auto">
          <a:xfrm>
            <a:off x="260095" y="1081831"/>
            <a:ext cx="5435600" cy="4829176"/>
          </a:xfrm>
          <a:prstGeom prst="rect">
            <a:avLst/>
          </a:prstGeom>
          <a:noFill/>
          <a:ln>
            <a:solidFill>
              <a:schemeClr val="tx1"/>
            </a:solidFill>
          </a:ln>
        </p:spPr>
      </p:pic>
      <p:sp>
        <p:nvSpPr>
          <p:cNvPr id="8" name="TextBox 7"/>
          <p:cNvSpPr txBox="1"/>
          <p:nvPr/>
        </p:nvSpPr>
        <p:spPr>
          <a:xfrm>
            <a:off x="6096000" y="1092560"/>
            <a:ext cx="6096000" cy="3539430"/>
          </a:xfrm>
          <a:prstGeom prst="rect">
            <a:avLst/>
          </a:prstGeom>
          <a:noFill/>
        </p:spPr>
        <p:txBody>
          <a:bodyPr wrap="square" rtlCol="0">
            <a:spAutoFit/>
          </a:bodyPr>
          <a:lstStyle/>
          <a:p>
            <a:pPr>
              <a:lnSpc>
                <a:spcPct val="200000"/>
              </a:lnSpc>
            </a:pPr>
            <a:r>
              <a:rPr lang="zh-CN" altLang="en-US" sz="2800" b="1" dirty="0">
                <a:latin typeface="+mn-ea"/>
              </a:rPr>
              <a:t>（一）自主神经的结构特点</a:t>
            </a:r>
            <a:endParaRPr lang="en-US" altLang="zh-CN" sz="2800" b="1" dirty="0">
              <a:latin typeface="+mn-ea"/>
            </a:endParaRPr>
          </a:p>
          <a:p>
            <a:pPr>
              <a:lnSpc>
                <a:spcPct val="200000"/>
              </a:lnSpc>
            </a:pPr>
            <a:r>
              <a:rPr lang="en-US" altLang="zh-CN" sz="2800" b="1" dirty="0">
                <a:latin typeface="+mn-ea"/>
              </a:rPr>
              <a:t>1.</a:t>
            </a:r>
            <a:r>
              <a:rPr lang="zh-CN" altLang="en-US" sz="2800" b="1" dirty="0">
                <a:latin typeface="+mn-ea"/>
              </a:rPr>
              <a:t>起源</a:t>
            </a:r>
            <a:endParaRPr lang="en-US" altLang="zh-CN" sz="2800" b="1" dirty="0">
              <a:latin typeface="+mn-ea"/>
            </a:endParaRPr>
          </a:p>
          <a:p>
            <a:pPr>
              <a:lnSpc>
                <a:spcPct val="200000"/>
              </a:lnSpc>
            </a:pPr>
            <a:r>
              <a:rPr lang="en-US" altLang="zh-CN" sz="2800" b="1" dirty="0">
                <a:latin typeface="+mn-ea"/>
              </a:rPr>
              <a:t>①</a:t>
            </a:r>
            <a:r>
              <a:rPr lang="zh-CN" altLang="en-US" sz="2800" b="1" dirty="0">
                <a:latin typeface="+mn-ea"/>
              </a:rPr>
              <a:t>交感神经：脊髓胸腰段</a:t>
            </a:r>
            <a:endParaRPr lang="en-US" altLang="zh-CN" sz="2800" b="1" dirty="0">
              <a:latin typeface="+mn-ea"/>
            </a:endParaRPr>
          </a:p>
          <a:p>
            <a:pPr>
              <a:lnSpc>
                <a:spcPct val="200000"/>
              </a:lnSpc>
            </a:pPr>
            <a:r>
              <a:rPr lang="en-US" altLang="zh-CN" sz="2800" b="1" dirty="0">
                <a:latin typeface="+mn-ea"/>
              </a:rPr>
              <a:t>②</a:t>
            </a:r>
            <a:r>
              <a:rPr lang="zh-CN" altLang="en-US" sz="2800" b="1" dirty="0">
                <a:latin typeface="+mn-ea"/>
              </a:rPr>
              <a:t>副交感神经：脑干、脊髓骶段</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5846" y="1104001"/>
            <a:ext cx="5709531" cy="2308324"/>
          </a:xfrm>
          <a:prstGeom prst="rect">
            <a:avLst/>
          </a:prstGeom>
          <a:noFill/>
        </p:spPr>
        <p:txBody>
          <a:bodyPr wrap="square" rtlCol="0">
            <a:spAutoFit/>
          </a:bodyPr>
          <a:lstStyle/>
          <a:p>
            <a:pPr>
              <a:lnSpc>
                <a:spcPct val="150000"/>
              </a:lnSpc>
            </a:pPr>
            <a:r>
              <a:rPr lang="en-US" altLang="zh-CN" sz="3200" b="1" dirty="0">
                <a:latin typeface="+mn-ea"/>
              </a:rPr>
              <a:t>2.</a:t>
            </a:r>
            <a:r>
              <a:rPr lang="zh-CN" altLang="en-US" sz="3200" b="1" dirty="0">
                <a:latin typeface="+mn-ea"/>
              </a:rPr>
              <a:t>神经纤维</a:t>
            </a:r>
            <a:endParaRPr lang="en-US" altLang="zh-CN" sz="3200" b="1" dirty="0">
              <a:latin typeface="+mn-ea"/>
            </a:endParaRPr>
          </a:p>
          <a:p>
            <a:pPr>
              <a:lnSpc>
                <a:spcPct val="150000"/>
              </a:lnSpc>
            </a:pPr>
            <a:r>
              <a:rPr lang="en-US" altLang="zh-CN" sz="3200" b="1" dirty="0">
                <a:latin typeface="+mn-ea"/>
              </a:rPr>
              <a:t>①</a:t>
            </a:r>
            <a:r>
              <a:rPr lang="zh-CN" altLang="en-US" sz="3200" b="1" dirty="0">
                <a:latin typeface="+mn-ea"/>
              </a:rPr>
              <a:t>交感神经</a:t>
            </a:r>
            <a:r>
              <a:rPr lang="en-US" altLang="zh-CN" sz="3200" b="1" dirty="0">
                <a:latin typeface="+mn-ea"/>
              </a:rPr>
              <a:t>:</a:t>
            </a:r>
            <a:r>
              <a:rPr lang="zh-CN" altLang="en-US" sz="3200" b="1" dirty="0">
                <a:latin typeface="+mn-ea"/>
              </a:rPr>
              <a:t>节前短、节后长</a:t>
            </a:r>
            <a:endParaRPr lang="en-US" altLang="zh-CN" sz="3200" b="1" dirty="0">
              <a:latin typeface="+mn-ea"/>
            </a:endParaRPr>
          </a:p>
          <a:p>
            <a:pPr>
              <a:lnSpc>
                <a:spcPct val="150000"/>
              </a:lnSpc>
            </a:pPr>
            <a:r>
              <a:rPr lang="en-US" altLang="zh-CN" sz="3200" b="1" dirty="0">
                <a:latin typeface="+mn-ea"/>
              </a:rPr>
              <a:t>②</a:t>
            </a:r>
            <a:r>
              <a:rPr lang="zh-CN" altLang="en-US" sz="3200" b="1" dirty="0">
                <a:latin typeface="+mn-ea"/>
              </a:rPr>
              <a:t>副交感神经</a:t>
            </a:r>
            <a:r>
              <a:rPr lang="en-US" altLang="zh-CN" sz="3200" b="1" dirty="0">
                <a:latin typeface="+mn-ea"/>
              </a:rPr>
              <a:t>:</a:t>
            </a:r>
            <a:r>
              <a:rPr lang="zh-CN" altLang="en-US" sz="3200" b="1" dirty="0">
                <a:latin typeface="+mn-ea"/>
              </a:rPr>
              <a:t>节前长、节后短</a:t>
            </a:r>
          </a:p>
        </p:txBody>
      </p:sp>
      <p:pic>
        <p:nvPicPr>
          <p:cNvPr id="61442" name="Picture 2" descr="d:\program files\360se6\User Data\temp\04306.gif"/>
          <p:cNvPicPr>
            <a:picLocks noChangeAspect="1" noChangeArrowheads="1"/>
          </p:cNvPicPr>
          <p:nvPr/>
        </p:nvPicPr>
        <p:blipFill>
          <a:blip r:embed="rId2" cstate="print"/>
          <a:srcRect/>
          <a:stretch>
            <a:fillRect/>
          </a:stretch>
        </p:blipFill>
        <p:spPr bwMode="auto">
          <a:xfrm>
            <a:off x="6344528" y="1167619"/>
            <a:ext cx="5847471" cy="5690382"/>
          </a:xfrm>
          <a:prstGeom prst="rect">
            <a:avLst/>
          </a:prstGeom>
          <a:noFill/>
          <a:ln>
            <a:solidFill>
              <a:schemeClr val="tx1"/>
            </a:solidFill>
          </a:ln>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27140" y="301156"/>
            <a:ext cx="11856640" cy="2221314"/>
          </a:xfrm>
          <a:prstGeom prst="rect">
            <a:avLst/>
          </a:prstGeom>
          <a:noFill/>
        </p:spPr>
        <p:txBody>
          <a:bodyPr wrap="square" rtlCol="0">
            <a:spAutoFit/>
          </a:bodyPr>
          <a:lstStyle/>
          <a:p>
            <a:pPr>
              <a:lnSpc>
                <a:spcPct val="150000"/>
              </a:lnSpc>
            </a:pPr>
            <a:r>
              <a:rPr lang="en-US" altLang="zh-CN" sz="3200" b="1" dirty="0">
                <a:latin typeface="+mn-ea"/>
              </a:rPr>
              <a:t>3.</a:t>
            </a:r>
            <a:r>
              <a:rPr lang="zh-CN" altLang="en-US" sz="3200" b="1" dirty="0">
                <a:latin typeface="+mn-ea"/>
              </a:rPr>
              <a:t>分布</a:t>
            </a:r>
            <a:endParaRPr lang="en-US" altLang="zh-CN" sz="3200" b="1" dirty="0">
              <a:latin typeface="+mn-ea"/>
            </a:endParaRPr>
          </a:p>
          <a:p>
            <a:pPr>
              <a:lnSpc>
                <a:spcPct val="150000"/>
              </a:lnSpc>
            </a:pPr>
            <a:r>
              <a:rPr lang="en-US" altLang="zh-CN" sz="3200" b="1" dirty="0">
                <a:latin typeface="+mn-ea"/>
              </a:rPr>
              <a:t>①</a:t>
            </a:r>
            <a:r>
              <a:rPr lang="zh-CN" altLang="en-US" sz="3200" b="1" dirty="0">
                <a:latin typeface="+mn-ea"/>
              </a:rPr>
              <a:t>交感神经：广泛、弥散</a:t>
            </a:r>
            <a:endParaRPr lang="en-US" altLang="zh-CN" sz="3200" b="1" dirty="0">
              <a:latin typeface="+mn-ea"/>
            </a:endParaRPr>
          </a:p>
          <a:p>
            <a:pPr>
              <a:lnSpc>
                <a:spcPct val="150000"/>
              </a:lnSpc>
            </a:pPr>
            <a:r>
              <a:rPr lang="en-US" altLang="zh-CN" sz="3200" b="1" dirty="0">
                <a:latin typeface="+mn-ea"/>
              </a:rPr>
              <a:t>②</a:t>
            </a:r>
            <a:r>
              <a:rPr lang="zh-CN" altLang="en-US" sz="3200" b="1" dirty="0">
                <a:latin typeface="+mn-ea"/>
              </a:rPr>
              <a:t>副交感神经：局限</a:t>
            </a:r>
          </a:p>
        </p:txBody>
      </p:sp>
      <p:pic>
        <p:nvPicPr>
          <p:cNvPr id="62466" name="Picture 2" descr="d:\program files\360se6\User Data\temp\20120828093152872.jpg"/>
          <p:cNvPicPr>
            <a:picLocks noChangeAspect="1" noChangeArrowheads="1"/>
          </p:cNvPicPr>
          <p:nvPr/>
        </p:nvPicPr>
        <p:blipFill>
          <a:blip r:embed="rId2" cstate="print"/>
          <a:srcRect b="8415"/>
          <a:stretch>
            <a:fillRect/>
          </a:stretch>
        </p:blipFill>
        <p:spPr bwMode="auto">
          <a:xfrm>
            <a:off x="5880294" y="998806"/>
            <a:ext cx="6311706" cy="5859194"/>
          </a:xfrm>
          <a:prstGeom prst="rect">
            <a:avLst/>
          </a:prstGeom>
          <a:noFill/>
          <a:ln>
            <a:solidFill>
              <a:schemeClr val="tx1"/>
            </a:solidFill>
          </a:ln>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69221" y="408964"/>
            <a:ext cx="10363200" cy="648071"/>
          </a:xfrm>
        </p:spPr>
        <p:txBody>
          <a:bodyPr>
            <a:normAutofit/>
          </a:bodyPr>
          <a:lstStyle/>
          <a:p>
            <a:pPr>
              <a:spcBef>
                <a:spcPct val="25000"/>
              </a:spcBef>
              <a:defRPr/>
            </a:pPr>
            <a:r>
              <a:rPr lang="zh-CN" altLang="en-US" sz="3600" b="1" dirty="0">
                <a:latin typeface="+mn-ea"/>
                <a:ea typeface="+mn-ea"/>
              </a:rPr>
              <a:t>交感神经  </a:t>
            </a:r>
            <a:r>
              <a:rPr lang="en-US" altLang="zh-CN" sz="3600" b="1" dirty="0">
                <a:latin typeface="+mn-ea"/>
                <a:ea typeface="+mn-ea"/>
              </a:rPr>
              <a:t>VS  </a:t>
            </a:r>
            <a:r>
              <a:rPr lang="zh-CN" altLang="en-US" sz="3600" b="1" dirty="0">
                <a:latin typeface="+mn-ea"/>
                <a:ea typeface="+mn-ea"/>
              </a:rPr>
              <a:t>副交感神经</a:t>
            </a:r>
            <a:endParaRPr lang="en-US" altLang="zh-CN" sz="3600" b="1" dirty="0">
              <a:latin typeface="+mn-ea"/>
              <a:ea typeface="+mn-ea"/>
            </a:endParaRPr>
          </a:p>
        </p:txBody>
      </p:sp>
      <p:graphicFrame>
        <p:nvGraphicFramePr>
          <p:cNvPr id="8" name="Group 76"/>
          <p:cNvGraphicFramePr>
            <a:graphicFrameLocks noGrp="1"/>
          </p:cNvGraphicFramePr>
          <p:nvPr/>
        </p:nvGraphicFramePr>
        <p:xfrm>
          <a:off x="419054" y="1249930"/>
          <a:ext cx="11552552" cy="5608070"/>
        </p:xfrm>
        <a:graphic>
          <a:graphicData uri="http://schemas.openxmlformats.org/drawingml/2006/table">
            <a:tbl>
              <a:tblPr/>
              <a:tblGrid>
                <a:gridCol w="2625579">
                  <a:extLst>
                    <a:ext uri="{9D8B030D-6E8A-4147-A177-3AD203B41FA5}">
                      <a16:colId xmlns:a16="http://schemas.microsoft.com/office/drawing/2014/main" val="20000"/>
                    </a:ext>
                  </a:extLst>
                </a:gridCol>
                <a:gridCol w="4594766">
                  <a:extLst>
                    <a:ext uri="{9D8B030D-6E8A-4147-A177-3AD203B41FA5}">
                      <a16:colId xmlns:a16="http://schemas.microsoft.com/office/drawing/2014/main" val="20001"/>
                    </a:ext>
                  </a:extLst>
                </a:gridCol>
                <a:gridCol w="4332207">
                  <a:extLst>
                    <a:ext uri="{9D8B030D-6E8A-4147-A177-3AD203B41FA5}">
                      <a16:colId xmlns:a16="http://schemas.microsoft.com/office/drawing/2014/main" val="20002"/>
                    </a:ext>
                  </a:extLst>
                </a:gridCol>
              </a:tblGrid>
              <a:tr h="951918">
                <a:tc>
                  <a:txBody>
                    <a:bodyPr/>
                    <a:lstStyle/>
                    <a:p>
                      <a:pPr marL="0" marR="0" lvl="0" indent="0" algn="ctr" defTabSz="914400" rtl="0" eaLnBrk="1" fontAlgn="base" latinLnBrk="0" hangingPunct="1">
                        <a:lnSpc>
                          <a:spcPct val="80000"/>
                        </a:lnSpc>
                        <a:spcBef>
                          <a:spcPct val="20000"/>
                        </a:spcBef>
                        <a:spcAft>
                          <a:spcPct val="0"/>
                        </a:spcAft>
                        <a:buClr>
                          <a:schemeClr val="hlink"/>
                        </a:buClr>
                        <a:buSzPct val="70000"/>
                        <a:buFont typeface="Wingdings" panose="05000000000000000000" pitchFamily="2" charset="2"/>
                        <a:buNone/>
                      </a:pPr>
                      <a:endParaRPr kumimoji="0" lang="zh-CN" altLang="zh-CN" sz="3600" b="1" i="0" u="none" strike="noStrike" cap="none" normalizeH="0" baseline="0" dirty="0">
                        <a:ln>
                          <a:noFill/>
                        </a:ln>
                        <a:solidFill>
                          <a:schemeClr val="tx1"/>
                        </a:solidFill>
                        <a:effectLst/>
                        <a:latin typeface="+mn-ea"/>
                        <a:ea typeface="+mn-ea"/>
                      </a:endParaRP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20000"/>
                        </a:spcBef>
                        <a:spcAft>
                          <a:spcPct val="0"/>
                        </a:spcAft>
                        <a:buClr>
                          <a:schemeClr val="hlink"/>
                        </a:buClr>
                        <a:buSzPct val="70000"/>
                        <a:buFont typeface="Wingdings" panose="05000000000000000000" pitchFamily="2" charset="2"/>
                        <a:buNone/>
                      </a:pPr>
                      <a:r>
                        <a:rPr kumimoji="0" lang="zh-CN" altLang="en-US" sz="3600" b="1" i="0" u="none" strike="noStrike" cap="none" normalizeH="0" baseline="0" dirty="0">
                          <a:ln>
                            <a:noFill/>
                          </a:ln>
                          <a:solidFill>
                            <a:schemeClr val="tx1"/>
                          </a:solidFill>
                          <a:effectLst/>
                          <a:latin typeface="+mn-ea"/>
                          <a:ea typeface="+mn-ea"/>
                          <a:sym typeface="Symbol" panose="05050102010706020507" pitchFamily="18" charset="2"/>
                        </a:rPr>
                        <a:t>交感神经</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20000"/>
                        </a:spcBef>
                        <a:spcAft>
                          <a:spcPct val="0"/>
                        </a:spcAft>
                        <a:buClr>
                          <a:schemeClr val="hlink"/>
                        </a:buClr>
                        <a:buSzPct val="70000"/>
                        <a:buFont typeface="Wingdings" panose="05000000000000000000" pitchFamily="2" charset="2"/>
                        <a:buNone/>
                      </a:pPr>
                      <a:r>
                        <a:rPr kumimoji="0" lang="zh-CN" altLang="en-US" sz="3600" b="1" i="0" u="none" strike="noStrike" cap="none" normalizeH="0" baseline="0">
                          <a:ln>
                            <a:noFill/>
                          </a:ln>
                          <a:solidFill>
                            <a:schemeClr val="tx1"/>
                          </a:solidFill>
                          <a:effectLst/>
                          <a:latin typeface="+mn-ea"/>
                          <a:ea typeface="+mn-ea"/>
                          <a:sym typeface="Symbol" panose="05050102010706020507" pitchFamily="18" charset="2"/>
                        </a:rPr>
                        <a:t>副交感神经</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233857">
                <a:tc>
                  <a:txBody>
                    <a:bodyPr/>
                    <a:lstStyle/>
                    <a:p>
                      <a:pPr marL="0" marR="0" lvl="0" indent="0" algn="ctr" defTabSz="914400" rtl="0" eaLnBrk="1" fontAlgn="base" latinLnBrk="0" hangingPunct="1">
                        <a:lnSpc>
                          <a:spcPct val="80000"/>
                        </a:lnSpc>
                        <a:spcBef>
                          <a:spcPct val="20000"/>
                        </a:spcBef>
                        <a:spcAft>
                          <a:spcPct val="0"/>
                        </a:spcAft>
                        <a:buClr>
                          <a:schemeClr val="hlink"/>
                        </a:buClr>
                        <a:buSzPct val="70000"/>
                        <a:buFont typeface="Wingdings" panose="05000000000000000000" pitchFamily="2" charset="2"/>
                        <a:buNone/>
                      </a:pPr>
                      <a:r>
                        <a:rPr kumimoji="0" lang="zh-CN" altLang="en-US" sz="3600" b="1" i="0" u="none" strike="noStrike" cap="none" normalizeH="0" baseline="0">
                          <a:ln>
                            <a:noFill/>
                          </a:ln>
                          <a:solidFill>
                            <a:schemeClr val="tx1"/>
                          </a:solidFill>
                          <a:effectLst/>
                          <a:latin typeface="+mn-ea"/>
                          <a:ea typeface="+mn-ea"/>
                        </a:rPr>
                        <a:t>纤  维</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anose="05000000000000000000" pitchFamily="2" charset="2"/>
                        <a:buNone/>
                      </a:pPr>
                      <a:r>
                        <a:rPr kumimoji="0" lang="en-US" altLang="zh-CN" sz="3600" b="1" i="0" u="none" strike="noStrike" cap="none" normalizeH="0" baseline="0">
                          <a:ln>
                            <a:noFill/>
                          </a:ln>
                          <a:solidFill>
                            <a:schemeClr val="tx1"/>
                          </a:solidFill>
                          <a:effectLst/>
                          <a:latin typeface="+mn-ea"/>
                          <a:ea typeface="+mn-ea"/>
                          <a:sym typeface="Symbol" panose="05050102010706020507" pitchFamily="18" charset="2"/>
                        </a:rPr>
                        <a:t> </a:t>
                      </a:r>
                      <a:r>
                        <a:rPr kumimoji="0" lang="zh-CN" altLang="en-US" sz="3600" b="1" i="0" u="none" strike="noStrike" cap="none" normalizeH="0" baseline="0">
                          <a:ln>
                            <a:noFill/>
                          </a:ln>
                          <a:solidFill>
                            <a:schemeClr val="tx1"/>
                          </a:solidFill>
                          <a:effectLst/>
                          <a:latin typeface="+mn-ea"/>
                          <a:ea typeface="+mn-ea"/>
                          <a:sym typeface="Symbol" panose="05050102010706020507" pitchFamily="18" charset="2"/>
                        </a:rPr>
                        <a:t>节前短</a:t>
                      </a:r>
                      <a:r>
                        <a:rPr kumimoji="0" lang="en-US" altLang="zh-CN" sz="3600" b="1" i="0" u="none" strike="noStrike" cap="none" normalizeH="0" baseline="0">
                          <a:ln>
                            <a:noFill/>
                          </a:ln>
                          <a:solidFill>
                            <a:schemeClr val="tx1"/>
                          </a:solidFill>
                          <a:effectLst/>
                          <a:latin typeface="+mn-ea"/>
                          <a:ea typeface="+mn-ea"/>
                          <a:sym typeface="Symbol" panose="05050102010706020507" pitchFamily="18" charset="2"/>
                        </a:rPr>
                        <a:t>,  </a:t>
                      </a:r>
                      <a:r>
                        <a:rPr kumimoji="0" lang="zh-CN" altLang="en-US" sz="3600" b="1" i="0" u="none" strike="noStrike" cap="none" normalizeH="0" baseline="0">
                          <a:ln>
                            <a:noFill/>
                          </a:ln>
                          <a:solidFill>
                            <a:schemeClr val="tx1"/>
                          </a:solidFill>
                          <a:effectLst/>
                          <a:latin typeface="+mn-ea"/>
                          <a:ea typeface="+mn-ea"/>
                          <a:sym typeface="Symbol" panose="05050102010706020507" pitchFamily="18" charset="2"/>
                        </a:rPr>
                        <a:t>节后长</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anose="05000000000000000000" pitchFamily="2" charset="2"/>
                        <a:buNone/>
                      </a:pPr>
                      <a:r>
                        <a:rPr kumimoji="0" lang="en-US" altLang="zh-CN" sz="3600" b="1" i="0" u="none" strike="noStrike" cap="none" normalizeH="0" baseline="0">
                          <a:ln>
                            <a:noFill/>
                          </a:ln>
                          <a:solidFill>
                            <a:schemeClr val="tx1"/>
                          </a:solidFill>
                          <a:effectLst/>
                          <a:latin typeface="+mn-ea"/>
                          <a:ea typeface="+mn-ea"/>
                          <a:sym typeface="Symbol" panose="05050102010706020507" pitchFamily="18" charset="2"/>
                        </a:rPr>
                        <a:t> </a:t>
                      </a:r>
                      <a:r>
                        <a:rPr kumimoji="0" lang="zh-CN" altLang="en-US" sz="3600" b="1" i="0" u="none" strike="noStrike" cap="none" normalizeH="0" baseline="0">
                          <a:ln>
                            <a:noFill/>
                          </a:ln>
                          <a:solidFill>
                            <a:schemeClr val="tx1"/>
                          </a:solidFill>
                          <a:effectLst/>
                          <a:latin typeface="+mn-ea"/>
                          <a:ea typeface="+mn-ea"/>
                          <a:sym typeface="Symbol" panose="05050102010706020507" pitchFamily="18" charset="2"/>
                        </a:rPr>
                        <a:t>节前长</a:t>
                      </a:r>
                      <a:r>
                        <a:rPr kumimoji="0" lang="en-US" altLang="zh-CN" sz="3600" b="1" i="0" u="none" strike="noStrike" cap="none" normalizeH="0" baseline="0">
                          <a:ln>
                            <a:noFill/>
                          </a:ln>
                          <a:solidFill>
                            <a:schemeClr val="tx1"/>
                          </a:solidFill>
                          <a:effectLst/>
                          <a:latin typeface="+mn-ea"/>
                          <a:ea typeface="+mn-ea"/>
                          <a:sym typeface="Symbol" panose="05050102010706020507" pitchFamily="18" charset="2"/>
                        </a:rPr>
                        <a:t>,  </a:t>
                      </a:r>
                      <a:r>
                        <a:rPr kumimoji="0" lang="zh-CN" altLang="en-US" sz="3600" b="1" i="0" u="none" strike="noStrike" cap="none" normalizeH="0" baseline="0">
                          <a:ln>
                            <a:noFill/>
                          </a:ln>
                          <a:solidFill>
                            <a:schemeClr val="tx1"/>
                          </a:solidFill>
                          <a:effectLst/>
                          <a:latin typeface="+mn-ea"/>
                          <a:ea typeface="+mn-ea"/>
                          <a:sym typeface="Symbol" panose="05050102010706020507" pitchFamily="18" charset="2"/>
                        </a:rPr>
                        <a:t>节后短</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894113">
                <a:tc>
                  <a:txBody>
                    <a:bodyPr/>
                    <a:lstStyle/>
                    <a:p>
                      <a:pPr marL="0" marR="0" lvl="0" indent="0" algn="ctr" defTabSz="914400" rtl="0" eaLnBrk="1" fontAlgn="base" latinLnBrk="0" hangingPunct="1">
                        <a:lnSpc>
                          <a:spcPct val="80000"/>
                        </a:lnSpc>
                        <a:spcBef>
                          <a:spcPct val="20000"/>
                        </a:spcBef>
                        <a:spcAft>
                          <a:spcPct val="0"/>
                        </a:spcAft>
                        <a:buClr>
                          <a:schemeClr val="hlink"/>
                        </a:buClr>
                        <a:buSzPct val="70000"/>
                        <a:buFont typeface="Wingdings" panose="05000000000000000000" pitchFamily="2" charset="2"/>
                        <a:buNone/>
                      </a:pPr>
                      <a:r>
                        <a:rPr kumimoji="0" lang="zh-CN" altLang="en-US" sz="3600" b="1" i="0" u="none" strike="noStrike" cap="none" normalizeH="0" baseline="0">
                          <a:ln>
                            <a:noFill/>
                          </a:ln>
                          <a:solidFill>
                            <a:schemeClr val="tx1"/>
                          </a:solidFill>
                          <a:effectLst/>
                          <a:latin typeface="+mn-ea"/>
                          <a:ea typeface="+mn-ea"/>
                        </a:rPr>
                        <a:t>起  源</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anose="05000000000000000000" pitchFamily="2" charset="2"/>
                        <a:buNone/>
                      </a:pPr>
                      <a:r>
                        <a:rPr kumimoji="0" lang="en-US" altLang="zh-CN" sz="3600" b="1" i="0" u="none" strike="noStrike" cap="none" normalizeH="0" baseline="0">
                          <a:ln>
                            <a:noFill/>
                          </a:ln>
                          <a:solidFill>
                            <a:schemeClr val="tx1"/>
                          </a:solidFill>
                          <a:effectLst/>
                          <a:latin typeface="+mn-ea"/>
                          <a:ea typeface="+mn-ea"/>
                          <a:sym typeface="Symbol" panose="05050102010706020507" pitchFamily="18" charset="2"/>
                        </a:rPr>
                        <a:t> </a:t>
                      </a:r>
                      <a:r>
                        <a:rPr kumimoji="0" lang="zh-CN" altLang="en-US" sz="3600" b="1" i="0" u="none" strike="noStrike" cap="none" normalizeH="0" baseline="0">
                          <a:ln>
                            <a:noFill/>
                          </a:ln>
                          <a:solidFill>
                            <a:schemeClr val="tx1"/>
                          </a:solidFill>
                          <a:effectLst/>
                          <a:latin typeface="+mn-ea"/>
                          <a:ea typeface="+mn-ea"/>
                          <a:sym typeface="Symbol" panose="05050102010706020507" pitchFamily="18" charset="2"/>
                        </a:rPr>
                        <a:t>脊髓胸腰段</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anose="05000000000000000000" pitchFamily="2" charset="2"/>
                        <a:buNone/>
                      </a:pPr>
                      <a:r>
                        <a:rPr kumimoji="0" lang="en-US" altLang="zh-CN" sz="3600" b="1" i="0" u="none" strike="noStrike" cap="none" normalizeH="0" baseline="0">
                          <a:ln>
                            <a:noFill/>
                          </a:ln>
                          <a:solidFill>
                            <a:schemeClr val="tx1"/>
                          </a:solidFill>
                          <a:effectLst/>
                          <a:latin typeface="+mn-ea"/>
                          <a:ea typeface="+mn-ea"/>
                          <a:sym typeface="Symbol" panose="05050102010706020507" pitchFamily="18" charset="2"/>
                        </a:rPr>
                        <a:t> </a:t>
                      </a:r>
                      <a:r>
                        <a:rPr kumimoji="0" lang="zh-CN" altLang="en-US" sz="3600" b="1" i="0" u="none" strike="noStrike" cap="none" normalizeH="0" baseline="0">
                          <a:ln>
                            <a:noFill/>
                          </a:ln>
                          <a:solidFill>
                            <a:schemeClr val="tx1"/>
                          </a:solidFill>
                          <a:effectLst/>
                          <a:latin typeface="+mn-ea"/>
                          <a:ea typeface="+mn-ea"/>
                          <a:sym typeface="Symbol" panose="05050102010706020507" pitchFamily="18" charset="2"/>
                        </a:rPr>
                        <a:t>脑干和脊髓骶段</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894113">
                <a:tc>
                  <a:txBody>
                    <a:bodyPr/>
                    <a:lstStyle/>
                    <a:p>
                      <a:pPr marL="0" marR="0" lvl="0" indent="0" algn="ctr" defTabSz="914400" rtl="0" eaLnBrk="1" fontAlgn="base" latinLnBrk="0" hangingPunct="1">
                        <a:lnSpc>
                          <a:spcPct val="80000"/>
                        </a:lnSpc>
                        <a:spcBef>
                          <a:spcPct val="20000"/>
                        </a:spcBef>
                        <a:spcAft>
                          <a:spcPct val="0"/>
                        </a:spcAft>
                        <a:buClr>
                          <a:schemeClr val="hlink"/>
                        </a:buClr>
                        <a:buSzPct val="70000"/>
                        <a:buFont typeface="Wingdings" panose="05000000000000000000" pitchFamily="2" charset="2"/>
                        <a:buNone/>
                      </a:pPr>
                      <a:r>
                        <a:rPr kumimoji="0" lang="zh-CN" altLang="en-US" sz="3600" b="1" i="0" u="none" strike="noStrike" cap="none" normalizeH="0" baseline="0">
                          <a:ln>
                            <a:noFill/>
                          </a:ln>
                          <a:solidFill>
                            <a:schemeClr val="tx1"/>
                          </a:solidFill>
                          <a:effectLst/>
                          <a:latin typeface="+mn-ea"/>
                          <a:ea typeface="+mn-ea"/>
                        </a:rPr>
                        <a:t>反  应</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anose="05000000000000000000" pitchFamily="2" charset="2"/>
                        <a:buNone/>
                      </a:pPr>
                      <a:r>
                        <a:rPr kumimoji="0" lang="en-US" altLang="zh-CN" sz="3600" b="1" i="0" u="none" strike="noStrike" cap="none" normalizeH="0" baseline="0">
                          <a:ln>
                            <a:noFill/>
                          </a:ln>
                          <a:solidFill>
                            <a:schemeClr val="tx1"/>
                          </a:solidFill>
                          <a:effectLst/>
                          <a:latin typeface="+mn-ea"/>
                          <a:ea typeface="+mn-ea"/>
                          <a:sym typeface="Symbol" panose="05050102010706020507" pitchFamily="18" charset="2"/>
                        </a:rPr>
                        <a:t> </a:t>
                      </a:r>
                      <a:r>
                        <a:rPr kumimoji="0" lang="zh-CN" altLang="en-US" sz="3600" b="1" i="0" u="none" strike="noStrike" cap="none" normalizeH="0" baseline="0">
                          <a:ln>
                            <a:noFill/>
                          </a:ln>
                          <a:solidFill>
                            <a:schemeClr val="tx1"/>
                          </a:solidFill>
                          <a:effectLst/>
                          <a:latin typeface="+mn-ea"/>
                          <a:ea typeface="+mn-ea"/>
                          <a:sym typeface="Symbol" panose="05050102010706020507" pitchFamily="18" charset="2"/>
                        </a:rPr>
                        <a:t>广泛和弥散</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anose="05000000000000000000" pitchFamily="2" charset="2"/>
                        <a:buNone/>
                      </a:pPr>
                      <a:r>
                        <a:rPr kumimoji="0" lang="en-US" altLang="zh-CN" sz="3600" b="1" i="0" u="none" strike="noStrike" cap="none" normalizeH="0" baseline="0">
                          <a:ln>
                            <a:noFill/>
                          </a:ln>
                          <a:solidFill>
                            <a:schemeClr val="tx1"/>
                          </a:solidFill>
                          <a:effectLst/>
                          <a:latin typeface="+mn-ea"/>
                          <a:ea typeface="+mn-ea"/>
                          <a:sym typeface="Symbol" panose="05050102010706020507" pitchFamily="18" charset="2"/>
                        </a:rPr>
                        <a:t> </a:t>
                      </a:r>
                      <a:r>
                        <a:rPr kumimoji="0" lang="zh-CN" altLang="en-US" sz="3600" b="1" i="0" u="none" strike="noStrike" cap="none" normalizeH="0" baseline="0">
                          <a:ln>
                            <a:noFill/>
                          </a:ln>
                          <a:solidFill>
                            <a:schemeClr val="tx1"/>
                          </a:solidFill>
                          <a:effectLst/>
                          <a:latin typeface="+mn-ea"/>
                          <a:ea typeface="+mn-ea"/>
                          <a:sym typeface="Symbol" panose="05050102010706020507" pitchFamily="18" charset="2"/>
                        </a:rPr>
                        <a:t>相对局限</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634069">
                <a:tc>
                  <a:txBody>
                    <a:bodyPr/>
                    <a:lstStyle/>
                    <a:p>
                      <a:pPr marL="0" marR="0" lvl="0" indent="0" algn="ctr" defTabSz="914400" rtl="0" eaLnBrk="1" fontAlgn="base" latinLnBrk="0" hangingPunct="1">
                        <a:lnSpc>
                          <a:spcPct val="80000"/>
                        </a:lnSpc>
                        <a:spcBef>
                          <a:spcPct val="20000"/>
                        </a:spcBef>
                        <a:spcAft>
                          <a:spcPct val="0"/>
                        </a:spcAft>
                        <a:buClr>
                          <a:schemeClr val="hlink"/>
                        </a:buClr>
                        <a:buSzPct val="70000"/>
                        <a:buFont typeface="Wingdings" panose="05000000000000000000" pitchFamily="2" charset="2"/>
                        <a:buNone/>
                      </a:pPr>
                      <a:r>
                        <a:rPr kumimoji="0" lang="zh-CN" altLang="en-US" sz="3600" b="1" i="0" u="none" strike="noStrike" cap="none" normalizeH="0" baseline="0">
                          <a:ln>
                            <a:noFill/>
                          </a:ln>
                          <a:solidFill>
                            <a:schemeClr val="tx1"/>
                          </a:solidFill>
                          <a:effectLst/>
                          <a:latin typeface="+mn-ea"/>
                          <a:ea typeface="+mn-ea"/>
                        </a:rPr>
                        <a:t>辐  散</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anose="05000000000000000000" pitchFamily="2" charset="2"/>
                        <a:buNone/>
                      </a:pPr>
                      <a:r>
                        <a:rPr kumimoji="0" lang="en-US" altLang="zh-CN" sz="3600" b="1" i="0" u="none" strike="noStrike" cap="none" normalizeH="0" baseline="0" dirty="0">
                          <a:ln>
                            <a:noFill/>
                          </a:ln>
                          <a:solidFill>
                            <a:schemeClr val="tx1"/>
                          </a:solidFill>
                          <a:effectLst/>
                          <a:latin typeface="+mn-ea"/>
                          <a:ea typeface="+mn-ea"/>
                        </a:rPr>
                        <a:t> </a:t>
                      </a:r>
                      <a:r>
                        <a:rPr kumimoji="0" lang="zh-CN" altLang="en-US" sz="3600" b="1" i="0" u="none" strike="noStrike" cap="none" normalizeH="0" baseline="0" dirty="0">
                          <a:ln>
                            <a:noFill/>
                          </a:ln>
                          <a:solidFill>
                            <a:schemeClr val="tx1"/>
                          </a:solidFill>
                          <a:effectLst/>
                          <a:latin typeface="+mn-ea"/>
                          <a:ea typeface="+mn-ea"/>
                        </a:rPr>
                        <a:t>程度高</a:t>
                      </a:r>
                      <a:r>
                        <a:rPr kumimoji="0" lang="en-US" altLang="zh-CN" sz="3600" b="1" i="0" u="none" strike="noStrike" cap="none" normalizeH="0" baseline="0" dirty="0">
                          <a:ln>
                            <a:noFill/>
                          </a:ln>
                          <a:solidFill>
                            <a:schemeClr val="tx1"/>
                          </a:solidFill>
                          <a:effectLst/>
                          <a:latin typeface="+mn-ea"/>
                          <a:ea typeface="+mn-ea"/>
                        </a:rPr>
                        <a:t>(1:11~1:17)</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anose="05000000000000000000" pitchFamily="2" charset="2"/>
                        <a:buNone/>
                      </a:pPr>
                      <a:r>
                        <a:rPr kumimoji="0" lang="en-US" altLang="zh-CN" sz="3600" b="1" i="0" u="none" strike="noStrike" cap="none" normalizeH="0" baseline="0" dirty="0">
                          <a:ln>
                            <a:noFill/>
                          </a:ln>
                          <a:solidFill>
                            <a:schemeClr val="tx1"/>
                          </a:solidFill>
                          <a:effectLst/>
                          <a:latin typeface="+mn-ea"/>
                          <a:ea typeface="+mn-ea"/>
                        </a:rPr>
                        <a:t> </a:t>
                      </a:r>
                      <a:r>
                        <a:rPr kumimoji="0" lang="zh-CN" altLang="en-US" sz="3600" b="1" i="0" u="none" strike="noStrike" cap="none" normalizeH="0" baseline="0" dirty="0">
                          <a:ln>
                            <a:noFill/>
                          </a:ln>
                          <a:solidFill>
                            <a:schemeClr val="tx1"/>
                          </a:solidFill>
                          <a:effectLst/>
                          <a:latin typeface="+mn-ea"/>
                          <a:ea typeface="+mn-ea"/>
                        </a:rPr>
                        <a:t>程度低</a:t>
                      </a:r>
                      <a:r>
                        <a:rPr kumimoji="0" lang="en-US" altLang="zh-CN" sz="3600" b="1" i="0" u="none" strike="noStrike" cap="none" normalizeH="0" baseline="0" dirty="0">
                          <a:ln>
                            <a:noFill/>
                          </a:ln>
                          <a:solidFill>
                            <a:schemeClr val="tx1"/>
                          </a:solidFill>
                          <a:effectLst/>
                          <a:latin typeface="+mn-ea"/>
                          <a:ea typeface="+mn-ea"/>
                        </a:rPr>
                        <a:t>(1:2)</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E1A43D6C-41E6-451B-ACBB-D696C619C497}" type="slidenum">
              <a:rPr lang="zh-CN" altLang="en-US" smtClean="0"/>
              <a:t>12</a:t>
            </a:fld>
            <a:endParaRPr lang="zh-CN" altLang="en-US"/>
          </a:p>
        </p:txBody>
      </p:sp>
      <p:sp>
        <p:nvSpPr>
          <p:cNvPr id="6" name="Rectangle 2"/>
          <p:cNvSpPr txBox="1">
            <a:spLocks noChangeArrowheads="1"/>
          </p:cNvSpPr>
          <p:nvPr/>
        </p:nvSpPr>
        <p:spPr>
          <a:xfrm>
            <a:off x="1121959" y="313898"/>
            <a:ext cx="8248651" cy="678976"/>
          </a:xfrm>
          <a:prstGeom prst="rect">
            <a:avLst/>
          </a:prstGeom>
        </p:spPr>
        <p:txBody>
          <a:bodyPr vert="horz" lIns="91440" tIns="45720" rIns="91440" bIns="45720" rtlCol="0" anchor="b">
            <a:normAutofit/>
          </a:bodyPr>
          <a:lstStyle/>
          <a:p>
            <a:pPr marL="0" marR="0" lvl="0" indent="0" algn="l" defTabSz="913765" rtl="0" eaLnBrk="1" fontAlgn="auto" latinLnBrk="0" hangingPunct="1">
              <a:lnSpc>
                <a:spcPct val="90000"/>
              </a:lnSpc>
              <a:spcBef>
                <a:spcPct val="0"/>
              </a:spcBef>
              <a:spcAft>
                <a:spcPts val="0"/>
              </a:spcAft>
              <a:buClr>
                <a:srgbClr val="00FFCC"/>
              </a:buClr>
              <a:buSzTx/>
              <a:buFontTx/>
              <a:buNone/>
              <a:defRPr/>
            </a:pPr>
            <a:r>
              <a:rPr kumimoji="0" lang="en-US" altLang="zh-CN" sz="3600" b="1" i="0" u="none" strike="noStrike" kern="1200" cap="none" spc="0" normalizeH="0" baseline="0" noProof="0" dirty="0">
                <a:ln>
                  <a:noFill/>
                </a:ln>
                <a:solidFill>
                  <a:schemeClr val="tx1"/>
                </a:solidFill>
                <a:effectLst/>
                <a:uLnTx/>
                <a:uFillTx/>
                <a:latin typeface="+mn-ea"/>
                <a:cs typeface="+mj-cs"/>
              </a:rPr>
              <a:t>(</a:t>
            </a:r>
            <a:r>
              <a:rPr kumimoji="0" lang="zh-CN" altLang="en-US" sz="3600" b="1" i="0" u="none" strike="noStrike" kern="1200" cap="none" spc="0" normalizeH="0" baseline="0" noProof="0" dirty="0">
                <a:ln>
                  <a:noFill/>
                </a:ln>
                <a:solidFill>
                  <a:schemeClr val="tx1"/>
                </a:solidFill>
                <a:effectLst/>
                <a:uLnTx/>
                <a:uFillTx/>
                <a:latin typeface="+mn-ea"/>
                <a:cs typeface="+mj-cs"/>
              </a:rPr>
              <a:t>二</a:t>
            </a:r>
            <a:r>
              <a:rPr kumimoji="0" lang="en-US" altLang="zh-CN" sz="3600" b="1" i="0" u="none" strike="noStrike" kern="1200" cap="none" spc="0" normalizeH="0" baseline="0" noProof="0" dirty="0">
                <a:ln>
                  <a:noFill/>
                </a:ln>
                <a:solidFill>
                  <a:schemeClr val="tx1"/>
                </a:solidFill>
                <a:effectLst/>
                <a:uLnTx/>
                <a:uFillTx/>
                <a:latin typeface="+mn-ea"/>
                <a:cs typeface="+mj-cs"/>
              </a:rPr>
              <a:t>)</a:t>
            </a:r>
            <a:r>
              <a:rPr kumimoji="0" lang="zh-CN" altLang="en-US" sz="3600" b="1" i="0" u="none" strike="noStrike" kern="1200" cap="none" spc="0" normalizeH="0" baseline="0" noProof="0" dirty="0">
                <a:ln>
                  <a:noFill/>
                </a:ln>
                <a:solidFill>
                  <a:schemeClr val="tx1"/>
                </a:solidFill>
                <a:effectLst/>
                <a:uLnTx/>
                <a:uFillTx/>
                <a:latin typeface="+mn-ea"/>
                <a:cs typeface="+mj-cs"/>
              </a:rPr>
              <a:t>突触的分类</a:t>
            </a:r>
          </a:p>
        </p:txBody>
      </p:sp>
      <p:sp>
        <p:nvSpPr>
          <p:cNvPr id="7" name="Rectangle 4"/>
          <p:cNvSpPr txBox="1">
            <a:spLocks noChangeArrowheads="1"/>
          </p:cNvSpPr>
          <p:nvPr/>
        </p:nvSpPr>
        <p:spPr bwMode="auto">
          <a:xfrm>
            <a:off x="368489" y="1050878"/>
            <a:ext cx="6858000" cy="4915326"/>
          </a:xfrm>
          <a:prstGeom prst="rect">
            <a:avLst/>
          </a:prstGeom>
          <a:noFill/>
          <a:ln w="9525">
            <a:noFill/>
            <a:miter lim="800000"/>
          </a:ln>
        </p:spPr>
        <p:txBody>
          <a:bodyPr/>
          <a:lstStyle/>
          <a:p>
            <a:pPr marL="342900" indent="-342900">
              <a:spcBef>
                <a:spcPct val="20000"/>
              </a:spcBef>
              <a:buSzPct val="80000"/>
              <a:buFont typeface="Arial" panose="020B0604020202020204" pitchFamily="34" charset="0"/>
              <a:buChar char="•"/>
              <a:defRPr/>
            </a:pPr>
            <a:r>
              <a:rPr lang="zh-CN" altLang="en-US" sz="3200" b="1" dirty="0">
                <a:latin typeface="+mn-lt"/>
                <a:ea typeface="+mn-ea"/>
              </a:rPr>
              <a:t>接触部位不同</a:t>
            </a:r>
          </a:p>
          <a:p>
            <a:pPr marL="863600" lvl="1" indent="-298450">
              <a:spcBef>
                <a:spcPct val="20000"/>
              </a:spcBef>
              <a:buSzPct val="80000"/>
              <a:buFont typeface="Webdings" panose="05030102010509060703" pitchFamily="18" charset="2"/>
              <a:buNone/>
              <a:defRPr/>
            </a:pPr>
            <a:r>
              <a:rPr lang="zh-CN" altLang="en-US" sz="3200" b="1" dirty="0">
                <a:latin typeface="+mn-lt"/>
                <a:ea typeface="+mn-ea"/>
              </a:rPr>
              <a:t>轴</a:t>
            </a:r>
            <a:r>
              <a:rPr lang="en-US" altLang="zh-CN" sz="3200" b="1" dirty="0">
                <a:latin typeface="+mn-lt"/>
                <a:ea typeface="+mn-ea"/>
              </a:rPr>
              <a:t>~</a:t>
            </a:r>
            <a:r>
              <a:rPr lang="zh-CN" altLang="en-US" sz="3200" b="1" dirty="0">
                <a:latin typeface="+mn-lt"/>
                <a:ea typeface="+mn-ea"/>
              </a:rPr>
              <a:t>树突触</a:t>
            </a:r>
          </a:p>
          <a:p>
            <a:pPr marL="863600" lvl="1" indent="-298450">
              <a:spcBef>
                <a:spcPct val="20000"/>
              </a:spcBef>
              <a:buSzPct val="80000"/>
              <a:buFont typeface="Webdings" panose="05030102010509060703" pitchFamily="18" charset="2"/>
              <a:buNone/>
              <a:defRPr/>
            </a:pPr>
            <a:r>
              <a:rPr lang="zh-CN" altLang="en-US" sz="3200" b="1" dirty="0">
                <a:latin typeface="+mn-lt"/>
                <a:ea typeface="+mn-ea"/>
              </a:rPr>
              <a:t>轴</a:t>
            </a:r>
            <a:r>
              <a:rPr lang="en-US" altLang="zh-CN" sz="3200" b="1" dirty="0">
                <a:latin typeface="+mn-lt"/>
                <a:ea typeface="+mn-ea"/>
              </a:rPr>
              <a:t>~</a:t>
            </a:r>
            <a:r>
              <a:rPr lang="zh-CN" altLang="en-US" sz="3200" b="1" dirty="0">
                <a:latin typeface="+mn-lt"/>
                <a:ea typeface="+mn-ea"/>
              </a:rPr>
              <a:t>胞突触</a:t>
            </a:r>
          </a:p>
          <a:p>
            <a:pPr marL="863600" lvl="1" indent="-298450">
              <a:spcBef>
                <a:spcPct val="20000"/>
              </a:spcBef>
              <a:buSzPct val="80000"/>
              <a:buFont typeface="Webdings" panose="05030102010509060703" pitchFamily="18" charset="2"/>
              <a:buNone/>
              <a:defRPr/>
            </a:pPr>
            <a:r>
              <a:rPr lang="zh-CN" altLang="en-US" sz="3200" b="1" dirty="0">
                <a:latin typeface="+mn-lt"/>
                <a:ea typeface="+mn-ea"/>
              </a:rPr>
              <a:t>轴</a:t>
            </a:r>
            <a:r>
              <a:rPr lang="en-US" altLang="zh-CN" sz="3200" b="1" dirty="0">
                <a:latin typeface="+mn-lt"/>
                <a:ea typeface="+mn-ea"/>
              </a:rPr>
              <a:t>~</a:t>
            </a:r>
            <a:r>
              <a:rPr lang="zh-CN" altLang="en-US" sz="3200" b="1" dirty="0">
                <a:latin typeface="+mn-lt"/>
                <a:ea typeface="+mn-ea"/>
              </a:rPr>
              <a:t>轴突触</a:t>
            </a:r>
          </a:p>
          <a:p>
            <a:pPr marL="863600" lvl="1" indent="-298450">
              <a:spcBef>
                <a:spcPct val="20000"/>
              </a:spcBef>
              <a:buSzPct val="80000"/>
              <a:buFont typeface="Webdings" panose="05030102010509060703" pitchFamily="18" charset="2"/>
              <a:buNone/>
              <a:defRPr/>
            </a:pPr>
            <a:endParaRPr lang="zh-CN" altLang="en-US" sz="3200" b="1" dirty="0">
              <a:latin typeface="+mn-lt"/>
              <a:ea typeface="+mn-ea"/>
            </a:endParaRPr>
          </a:p>
          <a:p>
            <a:pPr marL="342900" indent="-342900">
              <a:spcBef>
                <a:spcPct val="20000"/>
              </a:spcBef>
              <a:buSzPct val="80000"/>
              <a:buFont typeface="Arial" panose="020B0604020202020204" pitchFamily="34" charset="0"/>
              <a:buChar char="•"/>
              <a:defRPr/>
            </a:pPr>
            <a:r>
              <a:rPr lang="zh-CN" altLang="en-US" sz="3200" b="1" dirty="0">
                <a:latin typeface="+mn-lt"/>
                <a:ea typeface="+mn-ea"/>
              </a:rPr>
              <a:t>实现功能不同</a:t>
            </a:r>
          </a:p>
          <a:p>
            <a:pPr marL="863600" lvl="1" indent="-298450">
              <a:spcBef>
                <a:spcPct val="20000"/>
              </a:spcBef>
              <a:buSzPct val="80000"/>
              <a:buFont typeface="Webdings" panose="05030102010509060703" pitchFamily="18" charset="2"/>
              <a:buNone/>
              <a:defRPr/>
            </a:pPr>
            <a:r>
              <a:rPr lang="zh-CN" altLang="en-US" sz="3200" b="1" dirty="0">
                <a:latin typeface="+mn-lt"/>
                <a:ea typeface="+mn-ea"/>
              </a:rPr>
              <a:t>兴奋性突触</a:t>
            </a:r>
          </a:p>
          <a:p>
            <a:pPr marL="863600" lvl="1" indent="-298450">
              <a:spcBef>
                <a:spcPct val="20000"/>
              </a:spcBef>
              <a:buSzPct val="80000"/>
              <a:buFont typeface="Webdings" panose="05030102010509060703" pitchFamily="18" charset="2"/>
              <a:buNone/>
              <a:defRPr/>
            </a:pPr>
            <a:r>
              <a:rPr lang="zh-CN" altLang="en-US" sz="3200" b="1" dirty="0">
                <a:latin typeface="+mn-lt"/>
                <a:ea typeface="+mn-ea"/>
              </a:rPr>
              <a:t>抑制性突触</a:t>
            </a:r>
          </a:p>
        </p:txBody>
      </p:sp>
      <p:pic>
        <p:nvPicPr>
          <p:cNvPr id="8" name="Picture 7" descr="突触分类"/>
          <p:cNvPicPr>
            <a:picLocks noChangeAspect="1" noChangeArrowheads="1"/>
          </p:cNvPicPr>
          <p:nvPr/>
        </p:nvPicPr>
        <p:blipFill>
          <a:blip r:embed="rId2" cstate="print">
            <a:clrChange>
              <a:clrFrom>
                <a:srgbClr val="F9FDFC"/>
              </a:clrFrom>
              <a:clrTo>
                <a:srgbClr val="F9FDFC">
                  <a:alpha val="0"/>
                </a:srgbClr>
              </a:clrTo>
            </a:clrChange>
            <a:lum bright="-12000" contrast="12000"/>
          </a:blip>
          <a:srcRect t="5406" r="4109" b="16205"/>
          <a:stretch>
            <a:fillRect/>
          </a:stretch>
        </p:blipFill>
        <p:spPr>
          <a:xfrm>
            <a:off x="3478156" y="1134043"/>
            <a:ext cx="7349067" cy="3357563"/>
          </a:xfrm>
          <a:prstGeom prst="rect">
            <a:avLst/>
          </a:prstGeom>
          <a:noFill/>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41086" y="414684"/>
            <a:ext cx="10363200" cy="648071"/>
          </a:xfrm>
        </p:spPr>
        <p:txBody>
          <a:bodyPr>
            <a:normAutofit/>
          </a:bodyPr>
          <a:lstStyle/>
          <a:p>
            <a:pPr>
              <a:spcBef>
                <a:spcPct val="25000"/>
              </a:spcBef>
              <a:defRPr/>
            </a:pPr>
            <a:r>
              <a:rPr lang="zh-CN" altLang="en-US" sz="3600" b="1" dirty="0">
                <a:latin typeface="+mn-ea"/>
              </a:rPr>
              <a:t>（二）自主神经系统的功能</a:t>
            </a:r>
            <a:endParaRPr lang="en-US" altLang="zh-CN" sz="3600" b="1" dirty="0">
              <a:latin typeface="+mn-ea"/>
            </a:endParaRPr>
          </a:p>
        </p:txBody>
      </p:sp>
      <p:sp>
        <p:nvSpPr>
          <p:cNvPr id="10" name="TextBox 9"/>
          <p:cNvSpPr txBox="1"/>
          <p:nvPr/>
        </p:nvSpPr>
        <p:spPr>
          <a:xfrm>
            <a:off x="773210" y="1203432"/>
            <a:ext cx="10800523" cy="2221314"/>
          </a:xfrm>
          <a:prstGeom prst="rect">
            <a:avLst/>
          </a:prstGeom>
          <a:noFill/>
        </p:spPr>
        <p:txBody>
          <a:bodyPr wrap="square" rtlCol="0">
            <a:spAutoFit/>
          </a:bodyPr>
          <a:lstStyle/>
          <a:p>
            <a:pPr>
              <a:lnSpc>
                <a:spcPct val="150000"/>
              </a:lnSpc>
              <a:buFont typeface="Wingdings" panose="05000000000000000000" pitchFamily="2" charset="2"/>
              <a:buChar char="Ø"/>
            </a:pPr>
            <a:r>
              <a:rPr lang="zh-CN" altLang="en-US" sz="3200" b="1" dirty="0">
                <a:latin typeface="+mn-ea"/>
                <a:sym typeface="Symbol" panose="05050102010706020507" pitchFamily="18" charset="2"/>
              </a:rPr>
              <a:t>调节心肌、平滑肌和腺体</a:t>
            </a:r>
            <a:r>
              <a:rPr lang="en-US" altLang="zh-CN" sz="3200" b="1" dirty="0">
                <a:latin typeface="+mn-ea"/>
                <a:sym typeface="Symbol" panose="05050102010706020507" pitchFamily="18" charset="2"/>
              </a:rPr>
              <a:t>（</a:t>
            </a:r>
            <a:r>
              <a:rPr lang="zh-CN" altLang="en-US" sz="3200" b="1" dirty="0">
                <a:latin typeface="+mn-ea"/>
                <a:sym typeface="Symbol" panose="05050102010706020507" pitchFamily="18" charset="2"/>
              </a:rPr>
              <a:t>见表</a:t>
            </a:r>
            <a:r>
              <a:rPr lang="en-US" altLang="zh-CN" sz="3200" b="1" dirty="0">
                <a:latin typeface="+mn-ea"/>
                <a:sym typeface="Symbol" panose="05050102010706020507" pitchFamily="18" charset="2"/>
              </a:rPr>
              <a:t>10-3</a:t>
            </a:r>
            <a:r>
              <a:rPr lang="zh-CN" altLang="en-US" sz="3200" b="1" dirty="0">
                <a:latin typeface="+mn-ea"/>
                <a:sym typeface="Symbol" panose="05050102010706020507" pitchFamily="18" charset="2"/>
              </a:rPr>
              <a:t>）</a:t>
            </a:r>
            <a:endParaRPr lang="en-US" altLang="zh-CN" sz="3200" b="1" dirty="0">
              <a:latin typeface="+mn-ea"/>
            </a:endParaRPr>
          </a:p>
          <a:p>
            <a:pPr>
              <a:lnSpc>
                <a:spcPct val="150000"/>
              </a:lnSpc>
              <a:buFont typeface="Wingdings" panose="05000000000000000000" pitchFamily="2" charset="2"/>
              <a:buChar char="Ø"/>
            </a:pPr>
            <a:r>
              <a:rPr lang="zh-CN" altLang="en-US" sz="3200" b="1" dirty="0">
                <a:latin typeface="+mn-ea"/>
                <a:sym typeface="Symbol" panose="05050102010706020507" pitchFamily="18" charset="2"/>
              </a:rPr>
              <a:t>除</a:t>
            </a:r>
            <a:r>
              <a:rPr lang="zh-CN" altLang="en-US" sz="3200" b="1" dirty="0">
                <a:solidFill>
                  <a:srgbClr val="FF0000"/>
                </a:solidFill>
                <a:latin typeface="+mn-ea"/>
                <a:sym typeface="Symbol" panose="05050102010706020507" pitchFamily="18" charset="2"/>
              </a:rPr>
              <a:t>胆碱能</a:t>
            </a:r>
            <a:r>
              <a:rPr lang="zh-CN" altLang="en-US" sz="3200" b="1" dirty="0">
                <a:latin typeface="+mn-ea"/>
                <a:sym typeface="Symbol" panose="05050102010706020507" pitchFamily="18" charset="2"/>
              </a:rPr>
              <a:t>、</a:t>
            </a:r>
            <a:r>
              <a:rPr lang="zh-CN" altLang="en-US" sz="3200" b="1" dirty="0">
                <a:solidFill>
                  <a:srgbClr val="FF0000"/>
                </a:solidFill>
                <a:latin typeface="+mn-ea"/>
                <a:sym typeface="Symbol" panose="05050102010706020507" pitchFamily="18" charset="2"/>
              </a:rPr>
              <a:t>肾上腺素能</a:t>
            </a:r>
            <a:r>
              <a:rPr lang="zh-CN" altLang="en-US" sz="3200" b="1" dirty="0">
                <a:latin typeface="+mn-ea"/>
                <a:sym typeface="Symbol" panose="05050102010706020507" pitchFamily="18" charset="2"/>
              </a:rPr>
              <a:t>系统外，还有肽能、嘌呤能和胺能递质系统</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939560" y="288075"/>
            <a:ext cx="10363200" cy="648071"/>
          </a:xfrm>
        </p:spPr>
        <p:txBody>
          <a:bodyPr>
            <a:normAutofit/>
          </a:bodyPr>
          <a:lstStyle/>
          <a:p>
            <a:pPr>
              <a:spcBef>
                <a:spcPct val="25000"/>
              </a:spcBef>
              <a:defRPr/>
            </a:pPr>
            <a:r>
              <a:rPr lang="zh-CN" altLang="en-US" sz="3600" b="1" dirty="0">
                <a:latin typeface="+mn-ea"/>
              </a:rPr>
              <a:t>（三）自主神经系统的功能特征</a:t>
            </a:r>
            <a:endParaRPr lang="en-US" altLang="zh-CN" sz="3600" b="1" dirty="0">
              <a:latin typeface="+mn-ea"/>
            </a:endParaRPr>
          </a:p>
        </p:txBody>
      </p:sp>
      <p:pic>
        <p:nvPicPr>
          <p:cNvPr id="63492" name="Picture 4" descr="d:\program files\360se6\User Data\temp\u=1571498714,2523968875&amp;fm=21&amp;gp=0.jpg"/>
          <p:cNvPicPr>
            <a:picLocks noChangeAspect="1" noChangeArrowheads="1"/>
          </p:cNvPicPr>
          <p:nvPr/>
        </p:nvPicPr>
        <p:blipFill>
          <a:blip r:embed="rId2" cstate="print"/>
          <a:srcRect r="1827" b="18919"/>
          <a:stretch>
            <a:fillRect/>
          </a:stretch>
        </p:blipFill>
        <p:spPr bwMode="auto">
          <a:xfrm>
            <a:off x="335360" y="1556794"/>
            <a:ext cx="5280000" cy="2241511"/>
          </a:xfrm>
          <a:prstGeom prst="rect">
            <a:avLst/>
          </a:prstGeom>
          <a:noFill/>
          <a:ln>
            <a:solidFill>
              <a:schemeClr val="tx1"/>
            </a:solidFill>
          </a:ln>
        </p:spPr>
      </p:pic>
      <p:sp>
        <p:nvSpPr>
          <p:cNvPr id="10" name="TextBox 9"/>
          <p:cNvSpPr txBox="1"/>
          <p:nvPr/>
        </p:nvSpPr>
        <p:spPr>
          <a:xfrm>
            <a:off x="5807968" y="1459989"/>
            <a:ext cx="5952661" cy="2221314"/>
          </a:xfrm>
          <a:prstGeom prst="rect">
            <a:avLst/>
          </a:prstGeom>
          <a:noFill/>
        </p:spPr>
        <p:txBody>
          <a:bodyPr wrap="square" rtlCol="0">
            <a:spAutoFit/>
          </a:bodyPr>
          <a:lstStyle/>
          <a:p>
            <a:pPr>
              <a:lnSpc>
                <a:spcPct val="150000"/>
              </a:lnSpc>
            </a:pPr>
            <a:r>
              <a:rPr lang="en-US" altLang="zh-CN" sz="3200" b="1" dirty="0">
                <a:latin typeface="+mn-ea"/>
              </a:rPr>
              <a:t>1.</a:t>
            </a:r>
            <a:r>
              <a:rPr lang="zh-CN" altLang="en-US" sz="3200" b="1" dirty="0">
                <a:latin typeface="+mn-ea"/>
              </a:rPr>
              <a:t>紧张性作用</a:t>
            </a:r>
            <a:endParaRPr lang="en-US" altLang="zh-CN" sz="3200" b="1" dirty="0">
              <a:latin typeface="+mn-ea"/>
            </a:endParaRPr>
          </a:p>
          <a:p>
            <a:pPr>
              <a:lnSpc>
                <a:spcPct val="150000"/>
              </a:lnSpc>
            </a:pPr>
            <a:r>
              <a:rPr lang="en-US" altLang="zh-CN" sz="3200" b="1" dirty="0">
                <a:latin typeface="+mn-ea"/>
              </a:rPr>
              <a:t>2.</a:t>
            </a:r>
            <a:r>
              <a:rPr lang="zh-CN" altLang="en-US" sz="3200" b="1" dirty="0">
                <a:latin typeface="+mn-ea"/>
              </a:rPr>
              <a:t>双重支配</a:t>
            </a:r>
          </a:p>
          <a:p>
            <a:pPr>
              <a:lnSpc>
                <a:spcPct val="150000"/>
              </a:lnSpc>
            </a:pPr>
            <a:r>
              <a:rPr lang="en-US" altLang="zh-CN" sz="3200" b="1" dirty="0">
                <a:latin typeface="+mn-ea"/>
              </a:rPr>
              <a:t>3.</a:t>
            </a:r>
            <a:r>
              <a:rPr lang="zh-CN" altLang="en-US" sz="3200" b="1" dirty="0">
                <a:latin typeface="+mn-ea"/>
              </a:rPr>
              <a:t>效应器功能状态的影响</a:t>
            </a:r>
          </a:p>
        </p:txBody>
      </p:sp>
      <p:pic>
        <p:nvPicPr>
          <p:cNvPr id="63494" name="Picture 6" descr="d:\program files\360se6\User Data\temp\20140427215018_YXhHk.jpeg"/>
          <p:cNvPicPr>
            <a:picLocks noChangeAspect="1" noChangeArrowheads="1"/>
          </p:cNvPicPr>
          <p:nvPr/>
        </p:nvPicPr>
        <p:blipFill>
          <a:blip r:embed="rId3" cstate="print"/>
          <a:srcRect l="3488" t="44219" r="4068" b="3873"/>
          <a:stretch>
            <a:fillRect/>
          </a:stretch>
        </p:blipFill>
        <p:spPr bwMode="auto">
          <a:xfrm>
            <a:off x="5626612" y="3760876"/>
            <a:ext cx="6407821" cy="3097124"/>
          </a:xfrm>
          <a:prstGeom prst="rect">
            <a:avLst/>
          </a:prstGeom>
          <a:noFill/>
          <a:ln>
            <a:solidFill>
              <a:schemeClr val="tx1"/>
            </a:solidFill>
          </a:ln>
        </p:spPr>
      </p:pic>
      <p:pic>
        <p:nvPicPr>
          <p:cNvPr id="66562" name="Picture 2" descr="d:\program files\360se6\User Data\temp\neizang.jpg"/>
          <p:cNvPicPr>
            <a:picLocks noChangeAspect="1" noChangeArrowheads="1"/>
          </p:cNvPicPr>
          <p:nvPr/>
        </p:nvPicPr>
        <p:blipFill>
          <a:blip r:embed="rId4" cstate="print"/>
          <a:srcRect l="995" t="1176" r="3512" b="11821"/>
          <a:stretch>
            <a:fillRect/>
          </a:stretch>
        </p:blipFill>
        <p:spPr bwMode="auto">
          <a:xfrm>
            <a:off x="335360" y="3760877"/>
            <a:ext cx="5280000" cy="3052500"/>
          </a:xfrm>
          <a:prstGeom prst="rect">
            <a:avLst/>
          </a:prstGeom>
          <a:noFill/>
          <a:ln>
            <a:solidFill>
              <a:schemeClr val="tx1"/>
            </a:solidFill>
          </a:ln>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08146" y="257092"/>
            <a:ext cx="7680853" cy="825419"/>
          </a:xfrm>
          <a:prstGeom prst="rect">
            <a:avLst/>
          </a:prstGeom>
          <a:noFill/>
        </p:spPr>
        <p:txBody>
          <a:bodyPr wrap="square" rtlCol="0">
            <a:spAutoFit/>
          </a:bodyPr>
          <a:lstStyle/>
          <a:p>
            <a:pPr>
              <a:lnSpc>
                <a:spcPct val="150000"/>
              </a:lnSpc>
            </a:pPr>
            <a:r>
              <a:rPr lang="en-US" altLang="zh-CN" sz="3600" b="1" dirty="0">
                <a:latin typeface="+mn-ea"/>
              </a:rPr>
              <a:t>(</a:t>
            </a:r>
            <a:r>
              <a:rPr lang="zh-CN" altLang="en-US" sz="3600" b="1" dirty="0">
                <a:latin typeface="+mn-ea"/>
              </a:rPr>
              <a:t>四</a:t>
            </a:r>
            <a:r>
              <a:rPr lang="en-US" altLang="zh-CN" sz="3600" b="1" dirty="0">
                <a:latin typeface="+mn-ea"/>
              </a:rPr>
              <a:t>)</a:t>
            </a:r>
            <a:r>
              <a:rPr lang="zh-CN" altLang="en-US" sz="3600" b="1" dirty="0">
                <a:latin typeface="+mn-ea"/>
              </a:rPr>
              <a:t>对整体生理功能的调节意义</a:t>
            </a:r>
            <a:endParaRPr lang="en-US" altLang="zh-CN" sz="3600" b="1" dirty="0">
              <a:latin typeface="+mn-ea"/>
            </a:endParaRPr>
          </a:p>
        </p:txBody>
      </p:sp>
      <p:pic>
        <p:nvPicPr>
          <p:cNvPr id="65538" name="Picture 2" descr="d:\program files\360se6\User Data\temp\u=943274175,3123193651&amp;fm=21&amp;gp=0.jpg"/>
          <p:cNvPicPr>
            <a:picLocks noChangeAspect="1" noChangeArrowheads="1"/>
          </p:cNvPicPr>
          <p:nvPr/>
        </p:nvPicPr>
        <p:blipFill>
          <a:blip r:embed="rId2" cstate="print"/>
          <a:srcRect/>
          <a:stretch>
            <a:fillRect/>
          </a:stretch>
        </p:blipFill>
        <p:spPr bwMode="auto">
          <a:xfrm>
            <a:off x="0" y="1325990"/>
            <a:ext cx="5807968" cy="2912813"/>
          </a:xfrm>
          <a:prstGeom prst="rect">
            <a:avLst/>
          </a:prstGeom>
          <a:noFill/>
          <a:ln>
            <a:solidFill>
              <a:schemeClr val="tx1"/>
            </a:solidFill>
          </a:ln>
        </p:spPr>
      </p:pic>
      <p:pic>
        <p:nvPicPr>
          <p:cNvPr id="65540" name="Picture 4" descr="d:\program files\360se6\User Data\temp\u=1259220903,3666564991&amp;fm=21&amp;gp=0.jpg"/>
          <p:cNvPicPr>
            <a:picLocks noChangeAspect="1" noChangeArrowheads="1"/>
          </p:cNvPicPr>
          <p:nvPr/>
        </p:nvPicPr>
        <p:blipFill>
          <a:blip r:embed="rId3" cstate="print"/>
          <a:srcRect b="5000"/>
          <a:stretch>
            <a:fillRect/>
          </a:stretch>
        </p:blipFill>
        <p:spPr bwMode="auto">
          <a:xfrm>
            <a:off x="5833640" y="1325990"/>
            <a:ext cx="6151500" cy="2913136"/>
          </a:xfrm>
          <a:prstGeom prst="rect">
            <a:avLst/>
          </a:prstGeom>
          <a:noFill/>
          <a:ln>
            <a:solidFill>
              <a:schemeClr val="tx1"/>
            </a:solidFill>
          </a:ln>
        </p:spPr>
      </p:pic>
      <p:sp>
        <p:nvSpPr>
          <p:cNvPr id="13" name="TextBox 12"/>
          <p:cNvSpPr txBox="1"/>
          <p:nvPr/>
        </p:nvSpPr>
        <p:spPr>
          <a:xfrm>
            <a:off x="0" y="4380132"/>
            <a:ext cx="11425269" cy="1308884"/>
          </a:xfrm>
          <a:prstGeom prst="rect">
            <a:avLst/>
          </a:prstGeom>
          <a:noFill/>
        </p:spPr>
        <p:txBody>
          <a:bodyPr wrap="square" rtlCol="0">
            <a:spAutoFit/>
          </a:bodyPr>
          <a:lstStyle/>
          <a:p>
            <a:pPr>
              <a:lnSpc>
                <a:spcPct val="150000"/>
              </a:lnSpc>
            </a:pPr>
            <a:r>
              <a:rPr lang="zh-CN" altLang="en-US" sz="2800" b="1" dirty="0">
                <a:latin typeface="+mn-ea"/>
              </a:rPr>
              <a:t>交感：</a:t>
            </a:r>
            <a:r>
              <a:rPr lang="zh-CN" altLang="en-US" sz="2800" b="1" dirty="0">
                <a:solidFill>
                  <a:srgbClr val="FF0000"/>
                </a:solidFill>
                <a:latin typeface="+mn-ea"/>
              </a:rPr>
              <a:t>适应</a:t>
            </a:r>
            <a:r>
              <a:rPr lang="zh-CN" altLang="en-US" sz="2800" b="1" dirty="0">
                <a:latin typeface="+mn-ea"/>
              </a:rPr>
              <a:t>。动员潜在力量，适应急剧变化的环境</a:t>
            </a:r>
            <a:endParaRPr lang="en-US" altLang="zh-CN" sz="2800" b="1" dirty="0">
              <a:latin typeface="+mn-ea"/>
            </a:endParaRPr>
          </a:p>
          <a:p>
            <a:pPr>
              <a:lnSpc>
                <a:spcPct val="150000"/>
              </a:lnSpc>
            </a:pPr>
            <a:r>
              <a:rPr lang="zh-CN" altLang="en-US" sz="2800" b="1" dirty="0">
                <a:latin typeface="+mn-ea"/>
              </a:rPr>
              <a:t>副交感：</a:t>
            </a:r>
            <a:r>
              <a:rPr lang="zh-CN" altLang="en-US" sz="2800" b="1" dirty="0">
                <a:solidFill>
                  <a:srgbClr val="0000FF"/>
                </a:solidFill>
                <a:latin typeface="+mn-ea"/>
              </a:rPr>
              <a:t>保护</a:t>
            </a:r>
            <a:r>
              <a:rPr lang="zh-CN" altLang="en-US" sz="2800" b="1" dirty="0">
                <a:latin typeface="+mn-ea"/>
              </a:rPr>
              <a:t>。休整积蓄力量，促消化，加强排泄与生殖能力</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953627" y="330278"/>
            <a:ext cx="10363200" cy="648071"/>
          </a:xfrm>
        </p:spPr>
        <p:txBody>
          <a:bodyPr>
            <a:normAutofit/>
          </a:bodyPr>
          <a:lstStyle/>
          <a:p>
            <a:pPr>
              <a:spcBef>
                <a:spcPct val="25000"/>
              </a:spcBef>
              <a:defRPr/>
            </a:pPr>
            <a:r>
              <a:rPr lang="zh-CN" altLang="en-US" sz="3200" b="1" dirty="0">
                <a:latin typeface="+mn-ea"/>
              </a:rPr>
              <a:t>四、中枢对内脏活动的调节</a:t>
            </a:r>
            <a:endParaRPr lang="en-US" altLang="zh-CN" sz="3200" b="1" dirty="0">
              <a:latin typeface="+mn-ea"/>
            </a:endParaRPr>
          </a:p>
        </p:txBody>
      </p:sp>
      <p:sp>
        <p:nvSpPr>
          <p:cNvPr id="8" name="TextBox 7"/>
          <p:cNvSpPr txBox="1"/>
          <p:nvPr/>
        </p:nvSpPr>
        <p:spPr>
          <a:xfrm>
            <a:off x="540538" y="1161230"/>
            <a:ext cx="9897690" cy="5016758"/>
          </a:xfrm>
          <a:prstGeom prst="rect">
            <a:avLst/>
          </a:prstGeom>
          <a:noFill/>
        </p:spPr>
        <p:txBody>
          <a:bodyPr wrap="square" rtlCol="0">
            <a:spAutoFit/>
          </a:bodyPr>
          <a:lstStyle/>
          <a:p>
            <a:pPr>
              <a:lnSpc>
                <a:spcPct val="150000"/>
              </a:lnSpc>
            </a:pPr>
            <a:r>
              <a:rPr lang="zh-CN" altLang="en-US" sz="3200" b="1" dirty="0">
                <a:latin typeface="+mn-ea"/>
              </a:rPr>
              <a:t>（一）脊髓对内脏的调节</a:t>
            </a:r>
            <a:endParaRPr lang="en-US" altLang="zh-CN" sz="3200" b="1" dirty="0">
              <a:latin typeface="+mn-ea"/>
            </a:endParaRPr>
          </a:p>
          <a:p>
            <a:pPr indent="-266700" eaLnBrk="0" hangingPunct="0">
              <a:lnSpc>
                <a:spcPct val="130000"/>
              </a:lnSpc>
              <a:tabLst>
                <a:tab pos="127000" algn="l"/>
              </a:tabLst>
              <a:defRPr/>
            </a:pPr>
            <a:r>
              <a:rPr lang="en-US" altLang="zh-CN" sz="3200" b="1" dirty="0">
                <a:latin typeface="+mn-ea"/>
              </a:rPr>
              <a:t>1.</a:t>
            </a:r>
            <a:r>
              <a:rPr lang="zh-CN" altLang="en-US" sz="3200" b="1" dirty="0">
                <a:latin typeface="+mn-ea"/>
              </a:rPr>
              <a:t>脊髓是内脏反射的初级中枢；</a:t>
            </a:r>
          </a:p>
          <a:p>
            <a:pPr indent="-266700" eaLnBrk="0" hangingPunct="0">
              <a:lnSpc>
                <a:spcPct val="120000"/>
              </a:lnSpc>
              <a:tabLst>
                <a:tab pos="127000" algn="l"/>
              </a:tabLst>
              <a:defRPr/>
            </a:pPr>
            <a:endParaRPr lang="en-US" altLang="zh-CN" sz="3200" b="1" dirty="0">
              <a:latin typeface="+mn-ea"/>
            </a:endParaRPr>
          </a:p>
          <a:p>
            <a:pPr indent="-266700" eaLnBrk="0" hangingPunct="0">
              <a:lnSpc>
                <a:spcPct val="120000"/>
              </a:lnSpc>
              <a:tabLst>
                <a:tab pos="127000" algn="l"/>
              </a:tabLst>
              <a:defRPr/>
            </a:pPr>
            <a:r>
              <a:rPr lang="en-US" altLang="zh-CN" sz="3200" b="1" dirty="0">
                <a:latin typeface="+mn-ea"/>
              </a:rPr>
              <a:t>2.</a:t>
            </a:r>
            <a:r>
              <a:rPr lang="zh-CN" altLang="en-US" sz="3200" b="1" dirty="0">
                <a:latin typeface="+mn-ea"/>
              </a:rPr>
              <a:t>这种反射调节的功能是初级的，不能很好地适应生理功能的需要。</a:t>
            </a:r>
          </a:p>
          <a:p>
            <a:pPr indent="-266700" eaLnBrk="0" hangingPunct="0">
              <a:lnSpc>
                <a:spcPct val="120000"/>
              </a:lnSpc>
              <a:tabLst>
                <a:tab pos="127000" algn="l"/>
              </a:tabLst>
              <a:defRPr/>
            </a:pPr>
            <a:endParaRPr lang="en-US" altLang="zh-CN" sz="3200" b="1" dirty="0">
              <a:latin typeface="+mn-ea"/>
            </a:endParaRPr>
          </a:p>
          <a:p>
            <a:pPr indent="-266700" eaLnBrk="0" hangingPunct="0">
              <a:lnSpc>
                <a:spcPct val="120000"/>
              </a:lnSpc>
              <a:tabLst>
                <a:tab pos="127000" algn="l"/>
              </a:tabLst>
              <a:defRPr/>
            </a:pPr>
            <a:r>
              <a:rPr lang="en-US" altLang="zh-CN" sz="3200" b="1" dirty="0">
                <a:latin typeface="+mn-ea"/>
              </a:rPr>
              <a:t>3.</a:t>
            </a:r>
            <a:r>
              <a:rPr lang="zh-CN" altLang="en-US" sz="3200" b="1" dirty="0">
                <a:latin typeface="+mn-ea"/>
              </a:rPr>
              <a:t>血管张力反射、发汗反射、排便反射、排尿反射、勃起反射等。受高位中枢控制，脊髓断离出现</a:t>
            </a:r>
            <a:r>
              <a:rPr lang="zh-CN" altLang="en-US" sz="3200" b="1" dirty="0">
                <a:solidFill>
                  <a:srgbClr val="FF0000"/>
                </a:solidFill>
                <a:latin typeface="+mn-ea"/>
              </a:rPr>
              <a:t>脊休克</a:t>
            </a:r>
            <a:endParaRPr lang="zh-CN" altLang="en-US" sz="3200" b="1" dirty="0">
              <a:latin typeface="+mn-ea"/>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07825" y="219403"/>
            <a:ext cx="9840416" cy="743986"/>
          </a:xfrm>
          <a:prstGeom prst="rect">
            <a:avLst/>
          </a:prstGeom>
          <a:noFill/>
        </p:spPr>
        <p:txBody>
          <a:bodyPr wrap="square" rtlCol="0">
            <a:spAutoFit/>
          </a:bodyPr>
          <a:lstStyle/>
          <a:p>
            <a:pPr>
              <a:lnSpc>
                <a:spcPct val="150000"/>
              </a:lnSpc>
            </a:pPr>
            <a:r>
              <a:rPr lang="zh-CN" altLang="en-US" sz="3200" b="1" dirty="0">
                <a:latin typeface="+mn-ea"/>
              </a:rPr>
              <a:t>（二）脑干对内脏活动的调节</a:t>
            </a:r>
            <a:endParaRPr lang="en-US" altLang="zh-CN" sz="3200" b="1" dirty="0">
              <a:latin typeface="+mn-ea"/>
            </a:endParaRPr>
          </a:p>
        </p:txBody>
      </p:sp>
      <p:pic>
        <p:nvPicPr>
          <p:cNvPr id="67588" name="Picture 4" descr="d:\program files\360se6\User Data\temp\u=583398353,2154548289&amp;fm=21&amp;gp=0.jpg"/>
          <p:cNvPicPr>
            <a:picLocks noChangeAspect="1" noChangeArrowheads="1"/>
          </p:cNvPicPr>
          <p:nvPr/>
        </p:nvPicPr>
        <p:blipFill>
          <a:blip r:embed="rId2" cstate="print"/>
          <a:srcRect/>
          <a:stretch>
            <a:fillRect/>
          </a:stretch>
        </p:blipFill>
        <p:spPr bwMode="auto">
          <a:xfrm>
            <a:off x="9144000" y="2262092"/>
            <a:ext cx="3047999" cy="4595907"/>
          </a:xfrm>
          <a:prstGeom prst="rect">
            <a:avLst/>
          </a:prstGeom>
          <a:noFill/>
          <a:ln>
            <a:solidFill>
              <a:schemeClr val="tx1"/>
            </a:solidFill>
          </a:ln>
        </p:spPr>
      </p:pic>
      <p:pic>
        <p:nvPicPr>
          <p:cNvPr id="67592" name="Picture 8" descr="d:\program files\360se6\User Data\temp\u=1023965574,1879343453&amp;fm=207.jpg"/>
          <p:cNvPicPr>
            <a:picLocks noChangeAspect="1" noChangeArrowheads="1"/>
          </p:cNvPicPr>
          <p:nvPr/>
        </p:nvPicPr>
        <p:blipFill>
          <a:blip r:embed="rId3" cstate="print"/>
          <a:srcRect/>
          <a:stretch>
            <a:fillRect/>
          </a:stretch>
        </p:blipFill>
        <p:spPr bwMode="auto">
          <a:xfrm>
            <a:off x="5936567" y="2276161"/>
            <a:ext cx="3179298" cy="4581839"/>
          </a:xfrm>
          <a:prstGeom prst="rect">
            <a:avLst/>
          </a:prstGeom>
          <a:noFill/>
          <a:ln>
            <a:solidFill>
              <a:schemeClr val="tx1"/>
            </a:solidFill>
          </a:ln>
        </p:spPr>
      </p:pic>
      <p:sp>
        <p:nvSpPr>
          <p:cNvPr id="9" name="Rectangle 1026"/>
          <p:cNvSpPr>
            <a:spLocks noChangeArrowheads="1"/>
          </p:cNvSpPr>
          <p:nvPr/>
        </p:nvSpPr>
        <p:spPr bwMode="auto">
          <a:xfrm>
            <a:off x="417733" y="1284849"/>
            <a:ext cx="4711700" cy="3933384"/>
          </a:xfrm>
          <a:prstGeom prst="rect">
            <a:avLst/>
          </a:prstGeom>
          <a:noFill/>
          <a:ln w="9525">
            <a:noFill/>
            <a:miter lim="800000"/>
          </a:ln>
          <a:effectLst>
            <a:outerShdw dist="35921" dir="2700000" algn="ctr" rotWithShape="0">
              <a:schemeClr val="bg2"/>
            </a:outerShdw>
          </a:effectLst>
        </p:spPr>
        <p:txBody>
          <a:bodyPr>
            <a:spAutoFit/>
          </a:bodyPr>
          <a:lstStyle/>
          <a:p>
            <a:pPr>
              <a:lnSpc>
                <a:spcPct val="130000"/>
              </a:lnSpc>
              <a:tabLst>
                <a:tab pos="127000" algn="l"/>
              </a:tabLst>
              <a:defRPr/>
            </a:pPr>
            <a:r>
              <a:rPr lang="en-US" altLang="zh-CN" sz="3200" b="1" dirty="0">
                <a:latin typeface="+mn-ea"/>
              </a:rPr>
              <a:t>1</a:t>
            </a:r>
            <a:r>
              <a:rPr lang="zh-CN" altLang="en-US" sz="3200" b="1" dirty="0">
                <a:latin typeface="+mn-ea"/>
              </a:rPr>
              <a:t>．延髓： </a:t>
            </a:r>
          </a:p>
          <a:p>
            <a:pPr>
              <a:lnSpc>
                <a:spcPct val="130000"/>
              </a:lnSpc>
              <a:tabLst>
                <a:tab pos="127000" algn="l"/>
              </a:tabLst>
              <a:defRPr/>
            </a:pPr>
            <a:r>
              <a:rPr lang="zh-CN" altLang="en-US" sz="3200" b="1" dirty="0">
                <a:latin typeface="+mn-ea"/>
              </a:rPr>
              <a:t>⑴ 是生命中枢所在部位</a:t>
            </a:r>
            <a:r>
              <a:rPr lang="en-US" altLang="zh-CN" sz="3200" b="1" dirty="0">
                <a:latin typeface="+mn-ea"/>
              </a:rPr>
              <a:t>,</a:t>
            </a:r>
            <a:r>
              <a:rPr lang="zh-CN" altLang="en-US" sz="3200" b="1" dirty="0">
                <a:latin typeface="+mn-ea"/>
              </a:rPr>
              <a:t>如</a:t>
            </a:r>
            <a:r>
              <a:rPr lang="en-US" altLang="zh-CN" sz="3200" b="1" dirty="0">
                <a:latin typeface="+mn-ea"/>
              </a:rPr>
              <a:t>:</a:t>
            </a:r>
            <a:r>
              <a:rPr lang="zh-CN" altLang="en-US" sz="3200" b="1" dirty="0">
                <a:latin typeface="+mn-ea"/>
              </a:rPr>
              <a:t>呼吸、循环系统等的基本中枢；延髓受损可迅速引起死亡。</a:t>
            </a:r>
          </a:p>
          <a:p>
            <a:pPr eaLnBrk="0" hangingPunct="0">
              <a:lnSpc>
                <a:spcPct val="130000"/>
              </a:lnSpc>
              <a:tabLst>
                <a:tab pos="127000" algn="l"/>
              </a:tabLst>
              <a:defRPr/>
            </a:pPr>
            <a:r>
              <a:rPr lang="zh-CN" altLang="en-US" sz="3200" b="1" dirty="0">
                <a:latin typeface="+mn-ea"/>
              </a:rPr>
              <a:t>   </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07825" y="233471"/>
            <a:ext cx="9840416" cy="1656415"/>
          </a:xfrm>
          <a:prstGeom prst="rect">
            <a:avLst/>
          </a:prstGeom>
          <a:noFill/>
        </p:spPr>
        <p:txBody>
          <a:bodyPr wrap="square" rtlCol="0">
            <a:spAutoFit/>
          </a:bodyPr>
          <a:lstStyle/>
          <a:p>
            <a:pPr>
              <a:lnSpc>
                <a:spcPct val="150000"/>
              </a:lnSpc>
            </a:pPr>
            <a:r>
              <a:rPr lang="zh-CN" altLang="en-US" sz="3600" b="1" dirty="0">
                <a:latin typeface="+mn-ea"/>
              </a:rPr>
              <a:t>（三）下丘脑对内脏活动的调节</a:t>
            </a:r>
            <a:endParaRPr lang="en-US" altLang="zh-CN" sz="3600" b="1" dirty="0">
              <a:latin typeface="+mn-ea"/>
            </a:endParaRPr>
          </a:p>
          <a:p>
            <a:pPr>
              <a:lnSpc>
                <a:spcPct val="150000"/>
              </a:lnSpc>
            </a:pPr>
            <a:r>
              <a:rPr lang="zh-CN" altLang="en-US" sz="3200" b="1" dirty="0">
                <a:solidFill>
                  <a:srgbClr val="0000FF"/>
                </a:solidFill>
                <a:latin typeface="+mn-ea"/>
              </a:rPr>
              <a:t>调节体温、水平衡、生物节律、情绪、摄食等</a:t>
            </a:r>
          </a:p>
        </p:txBody>
      </p:sp>
      <p:pic>
        <p:nvPicPr>
          <p:cNvPr id="68610" name="Picture 2" descr="d:\program files\360se6\User Data\temp\u=625442270,964515200&amp;fm=21&amp;gp=0.jpg"/>
          <p:cNvPicPr>
            <a:picLocks noChangeAspect="1" noChangeArrowheads="1"/>
          </p:cNvPicPr>
          <p:nvPr/>
        </p:nvPicPr>
        <p:blipFill>
          <a:blip r:embed="rId2" cstate="print"/>
          <a:srcRect/>
          <a:stretch>
            <a:fillRect/>
          </a:stretch>
        </p:blipFill>
        <p:spPr bwMode="auto">
          <a:xfrm>
            <a:off x="2171352" y="2578972"/>
            <a:ext cx="2879999" cy="2160000"/>
          </a:xfrm>
          <a:prstGeom prst="rect">
            <a:avLst/>
          </a:prstGeom>
          <a:noFill/>
          <a:ln>
            <a:solidFill>
              <a:schemeClr val="tx1"/>
            </a:solidFill>
          </a:ln>
        </p:spPr>
      </p:pic>
      <p:pic>
        <p:nvPicPr>
          <p:cNvPr id="68612" name="Picture 4" descr="d:\program files\360se6\User Data\temp\161209218.jpg"/>
          <p:cNvPicPr>
            <a:picLocks noChangeAspect="1" noChangeArrowheads="1"/>
          </p:cNvPicPr>
          <p:nvPr/>
        </p:nvPicPr>
        <p:blipFill>
          <a:blip r:embed="rId3" cstate="print"/>
          <a:srcRect/>
          <a:stretch>
            <a:fillRect/>
          </a:stretch>
        </p:blipFill>
        <p:spPr bwMode="auto">
          <a:xfrm>
            <a:off x="5052290" y="2564904"/>
            <a:ext cx="2988559" cy="2160000"/>
          </a:xfrm>
          <a:prstGeom prst="rect">
            <a:avLst/>
          </a:prstGeom>
          <a:noFill/>
          <a:ln>
            <a:solidFill>
              <a:schemeClr val="tx1"/>
            </a:solidFill>
          </a:ln>
        </p:spPr>
      </p:pic>
      <p:pic>
        <p:nvPicPr>
          <p:cNvPr id="68614" name="Picture 6" descr="d:\program files\360se6\User Data\temp\538-1503100U20U22.png"/>
          <p:cNvPicPr>
            <a:picLocks noChangeAspect="1" noChangeArrowheads="1"/>
          </p:cNvPicPr>
          <p:nvPr/>
        </p:nvPicPr>
        <p:blipFill>
          <a:blip r:embed="rId4" cstate="print"/>
          <a:srcRect/>
          <a:stretch>
            <a:fillRect/>
          </a:stretch>
        </p:blipFill>
        <p:spPr bwMode="auto">
          <a:xfrm>
            <a:off x="8088923" y="2564904"/>
            <a:ext cx="3179299" cy="2160000"/>
          </a:xfrm>
          <a:prstGeom prst="rect">
            <a:avLst/>
          </a:prstGeom>
          <a:noFill/>
          <a:ln>
            <a:solidFill>
              <a:schemeClr val="tx1"/>
            </a:solidFill>
          </a:ln>
        </p:spPr>
      </p:pic>
      <p:pic>
        <p:nvPicPr>
          <p:cNvPr id="68616" name="Picture 8" descr="d:\program files\360se6\User Data\temp\u=2253268522,3769510951&amp;fm=21&amp;gp=0.jpg"/>
          <p:cNvPicPr>
            <a:picLocks noChangeAspect="1" noChangeArrowheads="1"/>
          </p:cNvPicPr>
          <p:nvPr/>
        </p:nvPicPr>
        <p:blipFill>
          <a:blip r:embed="rId5" cstate="print"/>
          <a:srcRect/>
          <a:stretch>
            <a:fillRect/>
          </a:stretch>
        </p:blipFill>
        <p:spPr bwMode="auto">
          <a:xfrm>
            <a:off x="2166425" y="4717877"/>
            <a:ext cx="5134706" cy="2095501"/>
          </a:xfrm>
          <a:prstGeom prst="rect">
            <a:avLst/>
          </a:prstGeom>
          <a:noFill/>
          <a:ln>
            <a:solidFill>
              <a:schemeClr val="tx1"/>
            </a:solidFill>
          </a:ln>
        </p:spPr>
      </p:pic>
      <p:pic>
        <p:nvPicPr>
          <p:cNvPr id="68618" name="Picture 10" descr="d:\program files\360se6\User Data\temp\u=2692334077,4004596326&amp;fm=21&amp;gp=0.jpg"/>
          <p:cNvPicPr>
            <a:picLocks noChangeAspect="1" noChangeArrowheads="1"/>
          </p:cNvPicPr>
          <p:nvPr/>
        </p:nvPicPr>
        <p:blipFill>
          <a:blip r:embed="rId6" cstate="print"/>
          <a:srcRect/>
          <a:stretch>
            <a:fillRect/>
          </a:stretch>
        </p:blipFill>
        <p:spPr bwMode="auto">
          <a:xfrm>
            <a:off x="7315200" y="4717877"/>
            <a:ext cx="4876800" cy="2095501"/>
          </a:xfrm>
          <a:prstGeom prst="rect">
            <a:avLst/>
          </a:prstGeom>
          <a:noFill/>
          <a:ln>
            <a:solidFill>
              <a:schemeClr val="tx1"/>
            </a:solidFill>
          </a:ln>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15204" y="247929"/>
            <a:ext cx="10761785" cy="1661993"/>
          </a:xfrm>
          <a:prstGeom prst="rect">
            <a:avLst/>
          </a:prstGeom>
          <a:noFill/>
        </p:spPr>
        <p:txBody>
          <a:bodyPr wrap="square" rtlCol="0">
            <a:spAutoFit/>
          </a:bodyPr>
          <a:lstStyle/>
          <a:p>
            <a:pPr>
              <a:lnSpc>
                <a:spcPct val="150000"/>
              </a:lnSpc>
            </a:pPr>
            <a:r>
              <a:rPr lang="zh-CN" altLang="en-US" sz="3600" b="1" dirty="0">
                <a:latin typeface="+mn-ea"/>
              </a:rPr>
              <a:t>（四）大脑皮层对内脏活动的调节</a:t>
            </a:r>
            <a:endParaRPr lang="en-US" altLang="zh-CN" sz="3600" b="1" dirty="0">
              <a:latin typeface="+mn-ea"/>
            </a:endParaRPr>
          </a:p>
          <a:p>
            <a:pPr>
              <a:lnSpc>
                <a:spcPct val="150000"/>
              </a:lnSpc>
            </a:pPr>
            <a:r>
              <a:rPr lang="zh-CN" altLang="en-US" sz="3200" b="1" dirty="0">
                <a:latin typeface="+mn-ea"/>
                <a:sym typeface="Symbol" panose="05050102010706020507" pitchFamily="18" charset="2"/>
              </a:rPr>
              <a:t>嗅觉、内脏活动、摄食行为、性行为、和情绪，学习与记忆</a:t>
            </a:r>
            <a:endParaRPr lang="zh-CN" altLang="en-US" sz="3200" b="1" dirty="0">
              <a:latin typeface="+mn-ea"/>
            </a:endParaRPr>
          </a:p>
        </p:txBody>
      </p:sp>
      <p:pic>
        <p:nvPicPr>
          <p:cNvPr id="48130" name="Picture 2"/>
          <p:cNvPicPr>
            <a:picLocks noChangeAspect="1" noChangeArrowheads="1"/>
          </p:cNvPicPr>
          <p:nvPr/>
        </p:nvPicPr>
        <p:blipFill>
          <a:blip r:embed="rId2" cstate="print"/>
          <a:srcRect t="3478"/>
          <a:stretch>
            <a:fillRect/>
          </a:stretch>
        </p:blipFill>
        <p:spPr bwMode="auto">
          <a:xfrm>
            <a:off x="1035847" y="3001493"/>
            <a:ext cx="6500316" cy="3523853"/>
          </a:xfrm>
          <a:prstGeom prst="rect">
            <a:avLst/>
          </a:prstGeom>
          <a:noFill/>
          <a:ln w="9525">
            <a:noFill/>
            <a:miter lim="800000"/>
            <a:headEnd/>
            <a:tailEnd/>
          </a:ln>
        </p:spPr>
      </p:pic>
      <p:sp>
        <p:nvSpPr>
          <p:cNvPr id="12" name="TextBox 11"/>
          <p:cNvSpPr txBox="1"/>
          <p:nvPr/>
        </p:nvSpPr>
        <p:spPr>
          <a:xfrm>
            <a:off x="7652825" y="3140968"/>
            <a:ext cx="3627751" cy="1384995"/>
          </a:xfrm>
          <a:prstGeom prst="rect">
            <a:avLst/>
          </a:prstGeom>
          <a:noFill/>
        </p:spPr>
        <p:txBody>
          <a:bodyPr wrap="square" rtlCol="0">
            <a:spAutoFit/>
          </a:bodyPr>
          <a:lstStyle/>
          <a:p>
            <a:pPr>
              <a:lnSpc>
                <a:spcPct val="150000"/>
              </a:lnSpc>
              <a:buFont typeface="Wingdings" panose="05000000000000000000" pitchFamily="2" charset="2"/>
              <a:buChar char="Ø"/>
            </a:pPr>
            <a:r>
              <a:rPr lang="zh-CN" altLang="en-US" sz="2800" b="1" dirty="0">
                <a:latin typeface="+mn-ea"/>
                <a:sym typeface="Symbol" panose="05050102010706020507" pitchFamily="18" charset="2"/>
              </a:rPr>
              <a:t>边缘系统</a:t>
            </a:r>
            <a:endParaRPr lang="en-US" altLang="zh-CN" sz="2800" b="1" dirty="0">
              <a:latin typeface="+mn-ea"/>
              <a:sym typeface="Symbol" panose="05050102010706020507" pitchFamily="18" charset="2"/>
            </a:endParaRPr>
          </a:p>
          <a:p>
            <a:pPr>
              <a:lnSpc>
                <a:spcPct val="150000"/>
              </a:lnSpc>
            </a:pPr>
            <a:r>
              <a:rPr lang="zh-CN" altLang="en-US" sz="2800" b="1" dirty="0">
                <a:latin typeface="+mn-ea"/>
              </a:rPr>
              <a:t>调节作用复杂多变。</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endParaRPr lang="zh-CN" altLang="en-US"/>
          </a:p>
        </p:txBody>
      </p:sp>
      <p:sp>
        <p:nvSpPr>
          <p:cNvPr id="7" name="内容占位符 6"/>
          <p:cNvSpPr>
            <a:spLocks noGrp="1"/>
          </p:cNvSpPr>
          <p:nvPr>
            <p:ph idx="1"/>
          </p:nvPr>
        </p:nvSpPr>
        <p:spPr/>
        <p:txBody>
          <a:bodyPr>
            <a:normAutofit fontScale="90000" lnSpcReduction="10000"/>
          </a:bodyPr>
          <a:lstStyle/>
          <a:p>
            <a:pPr marL="0" indent="0">
              <a:buNone/>
            </a:pPr>
            <a:r>
              <a:rPr lang="zh-CN" altLang="en-US"/>
              <a:t>浅感觉传导路径传导：</a:t>
            </a:r>
          </a:p>
          <a:p>
            <a:pPr marL="0" indent="0">
              <a:buNone/>
            </a:pPr>
            <a:r>
              <a:rPr lang="zh-CN" altLang="en-US"/>
              <a:t> A、痛、温觉和压觉</a:t>
            </a:r>
          </a:p>
          <a:p>
            <a:pPr marL="0" indent="0">
              <a:buNone/>
            </a:pPr>
            <a:r>
              <a:rPr lang="zh-CN" altLang="en-US"/>
              <a:t>B．痛、温觉和深压觉</a:t>
            </a:r>
          </a:p>
          <a:p>
            <a:pPr marL="0" indent="0">
              <a:buNone/>
            </a:pPr>
            <a:r>
              <a:rPr lang="zh-CN" altLang="en-US"/>
              <a:t>C．痛、温觉和轻触觉</a:t>
            </a:r>
          </a:p>
          <a:p>
            <a:pPr marL="0" indent="0">
              <a:buNone/>
            </a:pPr>
            <a:r>
              <a:rPr lang="zh-CN" altLang="en-US"/>
              <a:t> D．本体觉和轻触觉</a:t>
            </a:r>
          </a:p>
          <a:p>
            <a:pPr marL="0" indent="0">
              <a:buNone/>
            </a:pPr>
            <a:r>
              <a:rPr lang="zh-CN" altLang="en-US"/>
              <a:t> E．痛、温觉和本体觉</a:t>
            </a:r>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E1A43D6C-41E6-451B-ACBB-D696C619C497}" type="slidenum">
              <a:rPr lang="zh-CN" altLang="en-US"/>
              <a:t>127</a:t>
            </a:fld>
            <a:endParaRPr lang="zh-CN" altLang="en-US"/>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0000" lnSpcReduction="10000"/>
          </a:bodyPr>
          <a:lstStyle/>
          <a:p>
            <a:r>
              <a:rPr lang="zh-CN" altLang="en-US"/>
              <a:t>骨骼肌终板膜上的受体是：</a:t>
            </a:r>
          </a:p>
          <a:p>
            <a:r>
              <a:rPr lang="zh-CN" altLang="en-US"/>
              <a:t>A．M受体</a:t>
            </a:r>
          </a:p>
          <a:p>
            <a:r>
              <a:rPr lang="zh-CN" altLang="en-US"/>
              <a:t>B．N1受体</a:t>
            </a:r>
          </a:p>
          <a:p>
            <a:r>
              <a:rPr lang="zh-CN" altLang="en-US"/>
              <a:t>C．N2受体</a:t>
            </a:r>
          </a:p>
          <a:p>
            <a:r>
              <a:rPr lang="zh-CN" altLang="en-US"/>
              <a:t>D．o受体</a:t>
            </a:r>
          </a:p>
          <a:p>
            <a:r>
              <a:rPr lang="zh-CN" altLang="en-US"/>
              <a:t>E．p受体    </a:t>
            </a:r>
          </a:p>
        </p:txBody>
      </p:sp>
      <p:sp>
        <p:nvSpPr>
          <p:cNvPr id="4" name="页脚占位符 3"/>
          <p:cNvSpPr>
            <a:spLocks noGrp="1"/>
          </p:cNvSpPr>
          <p:nvPr>
            <p:ph type="ftr" sz="quarter" idx="11"/>
          </p:nvPr>
        </p:nvSpPr>
        <p:spPr/>
        <p:txBody>
          <a:bodyPr/>
          <a:lstStyle/>
          <a:p>
            <a:r>
              <a:rPr lang="zh-CN" altLang="en-US" dirty="0"/>
              <a:t>请修改这里的课程名称</a:t>
            </a:r>
          </a:p>
        </p:txBody>
      </p:sp>
      <p:sp>
        <p:nvSpPr>
          <p:cNvPr id="5" name="灯片编号占位符 4"/>
          <p:cNvSpPr>
            <a:spLocks noGrp="1"/>
          </p:cNvSpPr>
          <p:nvPr>
            <p:ph type="sldNum" sz="quarter" idx="12"/>
          </p:nvPr>
        </p:nvSpPr>
        <p:spPr/>
        <p:txBody>
          <a:bodyPr/>
          <a:lstStyle/>
          <a:p>
            <a:fld id="{5DD3DB80-B894-403A-B48E-6FDC1A72010E}" type="slidenum">
              <a:rPr lang="zh-CN" altLang="en-US" smtClean="0"/>
              <a:t>128</a:t>
            </a:fld>
            <a:endParaRPr lang="zh-CN" altLang="en-US"/>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0000" lnSpcReduction="10000"/>
          </a:bodyPr>
          <a:lstStyle/>
          <a:p>
            <a:r>
              <a:rPr lang="zh-CN" altLang="en-US"/>
              <a:t>自主神经节的兴奋性递质是：</a:t>
            </a:r>
          </a:p>
          <a:p>
            <a:r>
              <a:rPr lang="zh-CN" altLang="en-US"/>
              <a:t>A、去甲肾上腺素</a:t>
            </a:r>
          </a:p>
          <a:p>
            <a:r>
              <a:rPr lang="zh-CN" altLang="en-US"/>
              <a:t>B．肾上腺素</a:t>
            </a:r>
          </a:p>
          <a:p>
            <a:r>
              <a:rPr lang="zh-CN" altLang="en-US"/>
              <a:t>C ATP</a:t>
            </a:r>
          </a:p>
          <a:p>
            <a:r>
              <a:rPr lang="zh-CN" altLang="en-US"/>
              <a:t>D．乙酰胆碱</a:t>
            </a:r>
          </a:p>
          <a:p>
            <a:r>
              <a:rPr lang="zh-CN" altLang="en-US"/>
              <a:t>E．GABA</a:t>
            </a:r>
          </a:p>
        </p:txBody>
      </p:sp>
      <p:sp>
        <p:nvSpPr>
          <p:cNvPr id="4" name="页脚占位符 3"/>
          <p:cNvSpPr>
            <a:spLocks noGrp="1"/>
          </p:cNvSpPr>
          <p:nvPr>
            <p:ph type="ftr" sz="quarter" idx="11"/>
          </p:nvPr>
        </p:nvSpPr>
        <p:spPr/>
        <p:txBody>
          <a:bodyPr/>
          <a:lstStyle/>
          <a:p>
            <a:r>
              <a:rPr lang="zh-CN" altLang="en-US" dirty="0"/>
              <a:t>请修改这里的课程名称</a:t>
            </a:r>
          </a:p>
        </p:txBody>
      </p:sp>
      <p:sp>
        <p:nvSpPr>
          <p:cNvPr id="5" name="灯片编号占位符 4"/>
          <p:cNvSpPr>
            <a:spLocks noGrp="1"/>
          </p:cNvSpPr>
          <p:nvPr>
            <p:ph type="sldNum" sz="quarter" idx="12"/>
          </p:nvPr>
        </p:nvSpPr>
        <p:spPr/>
        <p:txBody>
          <a:bodyPr/>
          <a:lstStyle/>
          <a:p>
            <a:fld id="{5DD3DB80-B894-403A-B48E-6FDC1A72010E}" type="slidenum">
              <a:rPr lang="zh-CN" altLang="en-US" smtClean="0"/>
              <a:t>129</a:t>
            </a:fld>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E1A43D6C-41E6-451B-ACBB-D696C619C497}" type="slidenum">
              <a:rPr lang="zh-CN" altLang="en-US" smtClean="0"/>
              <a:t>13</a:t>
            </a:fld>
            <a:endParaRPr lang="zh-CN" altLang="en-US"/>
          </a:p>
        </p:txBody>
      </p:sp>
      <p:sp>
        <p:nvSpPr>
          <p:cNvPr id="6" name="Rectangle 2051"/>
          <p:cNvSpPr txBox="1">
            <a:spLocks noChangeArrowheads="1"/>
          </p:cNvSpPr>
          <p:nvPr/>
        </p:nvSpPr>
        <p:spPr>
          <a:xfrm>
            <a:off x="5363584" y="1614992"/>
            <a:ext cx="2362200" cy="4724400"/>
          </a:xfrm>
          <a:prstGeom prst="rect">
            <a:avLst/>
          </a:prstGeom>
        </p:spPr>
        <p:txBody>
          <a:bodyPr vert="horz" lIns="91440" tIns="45720" rIns="91440" bIns="45720" rtlCol="0">
            <a:normAutofit fontScale="70000" lnSpcReduction="20000"/>
          </a:bodyPr>
          <a:lstStyle/>
          <a:p>
            <a:pPr marL="228600" marR="0" lvl="0" indent="-228600" algn="l" defTabSz="913765" rtl="0" eaLnBrk="1" fontAlgn="auto" latinLnBrk="0" hangingPunct="1">
              <a:lnSpc>
                <a:spcPct val="150000"/>
              </a:lnSpc>
              <a:spcBef>
                <a:spcPts val="1000"/>
              </a:spcBef>
              <a:spcAft>
                <a:spcPts val="0"/>
              </a:spcAft>
              <a:buClrTx/>
              <a:buSzTx/>
              <a:buFont typeface="Webdings" panose="05030102010509060703" pitchFamily="18" charset="2"/>
              <a:buNone/>
              <a:defRPr/>
            </a:pPr>
            <a:r>
              <a:rPr kumimoji="0" lang="en-US" altLang="zh-CN" sz="2400" b="0" i="0" u="none" strike="noStrike" kern="1200" cap="none" spc="0" normalizeH="0" baseline="0" noProof="0">
                <a:ln>
                  <a:noFill/>
                </a:ln>
                <a:solidFill>
                  <a:schemeClr val="tx1"/>
                </a:solidFill>
                <a:effectLst/>
                <a:uLnTx/>
                <a:uFillTx/>
                <a:latin typeface="+mn-lt"/>
                <a:ea typeface="+mn-ea"/>
                <a:cs typeface="+mn-cs"/>
              </a:rPr>
              <a:t>①</a:t>
            </a:r>
            <a:r>
              <a:rPr kumimoji="0" lang="zh-CN" altLang="en-US" sz="2400" b="0" i="0" u="none" strike="noStrike" kern="1200" cap="none" spc="0" normalizeH="0" baseline="0" noProof="0">
                <a:ln>
                  <a:noFill/>
                </a:ln>
                <a:solidFill>
                  <a:schemeClr val="tx1"/>
                </a:solidFill>
                <a:effectLst/>
                <a:uLnTx/>
                <a:uFillTx/>
                <a:latin typeface="+mn-lt"/>
                <a:ea typeface="+mn-ea"/>
                <a:cs typeface="+mn-cs"/>
              </a:rPr>
              <a:t>递质合成贮存</a:t>
            </a:r>
          </a:p>
          <a:p>
            <a:pPr marL="228600" marR="0" lvl="0" indent="-228600" algn="l" defTabSz="913765" rtl="0" eaLnBrk="1" fontAlgn="auto" latinLnBrk="0" hangingPunct="1">
              <a:lnSpc>
                <a:spcPct val="150000"/>
              </a:lnSpc>
              <a:spcBef>
                <a:spcPts val="1000"/>
              </a:spcBef>
              <a:spcAft>
                <a:spcPts val="0"/>
              </a:spcAft>
              <a:buClrTx/>
              <a:buSzTx/>
              <a:buFont typeface="Webdings" panose="05030102010509060703" pitchFamily="18" charset="2"/>
              <a:buNone/>
              <a:defRPr/>
            </a:pPr>
            <a:r>
              <a:rPr kumimoji="0" lang="zh-CN" altLang="en-US" sz="2400" b="0" i="0" u="none" strike="noStrike" kern="1200" cap="none" spc="0" normalizeH="0" baseline="0" noProof="0">
                <a:ln>
                  <a:noFill/>
                </a:ln>
                <a:solidFill>
                  <a:schemeClr val="tx1"/>
                </a:solidFill>
                <a:effectLst/>
                <a:uLnTx/>
                <a:uFillTx/>
                <a:latin typeface="+mn-lt"/>
                <a:ea typeface="+mn-ea"/>
                <a:cs typeface="+mn-cs"/>
              </a:rPr>
              <a:t>②</a:t>
            </a:r>
            <a:r>
              <a:rPr kumimoji="0" lang="en-US" altLang="zh-CN" sz="2400" b="0" i="0" u="none" strike="noStrike" kern="1200" cap="none" spc="0" normalizeH="0" baseline="0" noProof="0">
                <a:ln>
                  <a:noFill/>
                </a:ln>
                <a:solidFill>
                  <a:schemeClr val="tx1"/>
                </a:solidFill>
                <a:effectLst/>
                <a:uLnTx/>
                <a:uFillTx/>
                <a:latin typeface="+mn-lt"/>
                <a:ea typeface="+mn-ea"/>
                <a:cs typeface="+mn-cs"/>
              </a:rPr>
              <a:t>AP</a:t>
            </a:r>
            <a:r>
              <a:rPr kumimoji="0" lang="zh-CN" altLang="en-US" sz="2400" b="0" i="0" u="none" strike="noStrike" kern="1200" cap="none" spc="0" normalizeH="0" baseline="0" noProof="0">
                <a:ln>
                  <a:noFill/>
                </a:ln>
                <a:solidFill>
                  <a:schemeClr val="tx1"/>
                </a:solidFill>
                <a:effectLst/>
                <a:uLnTx/>
                <a:uFillTx/>
                <a:latin typeface="+mn-lt"/>
                <a:ea typeface="+mn-ea"/>
                <a:cs typeface="+mn-cs"/>
              </a:rPr>
              <a:t>抵达末梢</a:t>
            </a:r>
          </a:p>
          <a:p>
            <a:pPr marL="228600" marR="0" lvl="0" indent="-228600" algn="l" defTabSz="913765" rtl="0" eaLnBrk="1" fontAlgn="auto" latinLnBrk="0" hangingPunct="1">
              <a:lnSpc>
                <a:spcPct val="150000"/>
              </a:lnSpc>
              <a:spcBef>
                <a:spcPts val="1000"/>
              </a:spcBef>
              <a:spcAft>
                <a:spcPts val="0"/>
              </a:spcAft>
              <a:buClrTx/>
              <a:buSzTx/>
              <a:buFont typeface="Webdings" panose="05030102010509060703" pitchFamily="18" charset="2"/>
              <a:buNone/>
              <a:defRPr/>
            </a:pPr>
            <a:r>
              <a:rPr kumimoji="0" lang="zh-CN" altLang="en-US" sz="2400" b="0" i="0" u="none" strike="noStrike" kern="1200" cap="none" spc="0" normalizeH="0" baseline="0" noProof="0">
                <a:ln>
                  <a:noFill/>
                </a:ln>
                <a:solidFill>
                  <a:schemeClr val="tx1"/>
                </a:solidFill>
                <a:effectLst/>
                <a:uLnTx/>
                <a:uFillTx/>
                <a:latin typeface="+mn-lt"/>
                <a:ea typeface="+mn-ea"/>
                <a:cs typeface="+mn-cs"/>
              </a:rPr>
              <a:t>③</a:t>
            </a:r>
            <a:r>
              <a:rPr kumimoji="0" lang="en-US" altLang="zh-CN" sz="2400" b="0" i="0" u="none" strike="noStrike" kern="1200" cap="none" spc="0" normalizeH="0" baseline="0" noProof="0">
                <a:ln>
                  <a:noFill/>
                </a:ln>
                <a:solidFill>
                  <a:schemeClr val="tx1"/>
                </a:solidFill>
                <a:effectLst/>
                <a:uLnTx/>
                <a:uFillTx/>
                <a:latin typeface="+mn-lt"/>
                <a:ea typeface="+mn-ea"/>
                <a:cs typeface="+mn-cs"/>
              </a:rPr>
              <a:t>Ca</a:t>
            </a:r>
            <a:r>
              <a:rPr kumimoji="0" lang="en-US" altLang="zh-CN" sz="2400" b="0" i="0" u="none" strike="noStrike" kern="1200" cap="none" spc="0" normalizeH="0" baseline="30000" noProof="0">
                <a:ln>
                  <a:noFill/>
                </a:ln>
                <a:solidFill>
                  <a:schemeClr val="tx1"/>
                </a:solidFill>
                <a:effectLst/>
                <a:uLnTx/>
                <a:uFillTx/>
                <a:latin typeface="+mn-lt"/>
                <a:ea typeface="+mn-ea"/>
                <a:cs typeface="+mn-cs"/>
              </a:rPr>
              <a:t>2+</a:t>
            </a:r>
            <a:r>
              <a:rPr kumimoji="0" lang="zh-CN" altLang="en-US" sz="2400" b="0" i="0" u="none" strike="noStrike" kern="1200" cap="none" spc="0" normalizeH="0" baseline="0" noProof="0">
                <a:ln>
                  <a:noFill/>
                </a:ln>
                <a:solidFill>
                  <a:schemeClr val="tx1"/>
                </a:solidFill>
                <a:effectLst/>
                <a:uLnTx/>
                <a:uFillTx/>
                <a:latin typeface="+mn-lt"/>
                <a:ea typeface="+mn-ea"/>
                <a:cs typeface="+mn-cs"/>
              </a:rPr>
              <a:t>通道开放</a:t>
            </a:r>
          </a:p>
          <a:p>
            <a:pPr marL="228600" marR="0" lvl="0" indent="-228600" algn="l" defTabSz="913765" rtl="0" eaLnBrk="1" fontAlgn="auto" latinLnBrk="0" hangingPunct="1">
              <a:lnSpc>
                <a:spcPct val="150000"/>
              </a:lnSpc>
              <a:spcBef>
                <a:spcPts val="1000"/>
              </a:spcBef>
              <a:spcAft>
                <a:spcPts val="0"/>
              </a:spcAft>
              <a:buClrTx/>
              <a:buSzTx/>
              <a:buFont typeface="Webdings" panose="05030102010509060703" pitchFamily="18" charset="2"/>
              <a:buNone/>
              <a:defRPr/>
            </a:pPr>
            <a:r>
              <a:rPr kumimoji="0" lang="zh-CN" altLang="en-US" sz="2400" b="0" i="0" u="none" strike="noStrike" kern="1200" cap="none" spc="0" normalizeH="0" baseline="0" noProof="0">
                <a:ln>
                  <a:noFill/>
                </a:ln>
                <a:solidFill>
                  <a:schemeClr val="tx1"/>
                </a:solidFill>
                <a:effectLst/>
                <a:uLnTx/>
                <a:uFillTx/>
                <a:latin typeface="+mn-lt"/>
                <a:ea typeface="+mn-ea"/>
                <a:cs typeface="+mn-cs"/>
              </a:rPr>
              <a:t>④</a:t>
            </a:r>
            <a:r>
              <a:rPr kumimoji="0" lang="en-US" altLang="zh-CN" sz="2400" b="0" i="0" u="none" strike="noStrike" kern="1200" cap="none" spc="0" normalizeH="0" baseline="0" noProof="0">
                <a:ln>
                  <a:noFill/>
                </a:ln>
                <a:solidFill>
                  <a:schemeClr val="tx1"/>
                </a:solidFill>
                <a:effectLst/>
                <a:uLnTx/>
                <a:uFillTx/>
                <a:latin typeface="+mn-lt"/>
                <a:ea typeface="+mn-ea"/>
                <a:cs typeface="+mn-cs"/>
              </a:rPr>
              <a:t>Ca</a:t>
            </a:r>
            <a:r>
              <a:rPr kumimoji="0" lang="en-US" altLang="zh-CN" sz="2400" b="0" i="0" u="none" strike="noStrike" kern="1200" cap="none" spc="0" normalizeH="0" baseline="30000" noProof="0">
                <a:ln>
                  <a:noFill/>
                </a:ln>
                <a:solidFill>
                  <a:schemeClr val="tx1"/>
                </a:solidFill>
                <a:effectLst/>
                <a:uLnTx/>
                <a:uFillTx/>
                <a:latin typeface="+mn-lt"/>
                <a:ea typeface="+mn-ea"/>
                <a:cs typeface="+mn-cs"/>
              </a:rPr>
              <a:t>2+</a:t>
            </a:r>
            <a:r>
              <a:rPr kumimoji="0" lang="zh-CN" altLang="en-US" sz="2400" b="0" i="0" u="none" strike="noStrike" kern="1200" cap="none" spc="0" normalizeH="0" baseline="0" noProof="0">
                <a:ln>
                  <a:noFill/>
                </a:ln>
                <a:solidFill>
                  <a:schemeClr val="tx1"/>
                </a:solidFill>
                <a:effectLst/>
                <a:uLnTx/>
                <a:uFillTx/>
                <a:latin typeface="+mn-lt"/>
                <a:ea typeface="+mn-ea"/>
                <a:cs typeface="+mn-cs"/>
              </a:rPr>
              <a:t>内流</a:t>
            </a:r>
          </a:p>
          <a:p>
            <a:pPr marL="228600" marR="0" lvl="0" indent="-228600" algn="l" defTabSz="913765" rtl="0" eaLnBrk="1" fontAlgn="auto" latinLnBrk="0" hangingPunct="1">
              <a:lnSpc>
                <a:spcPct val="150000"/>
              </a:lnSpc>
              <a:spcBef>
                <a:spcPts val="1000"/>
              </a:spcBef>
              <a:spcAft>
                <a:spcPts val="0"/>
              </a:spcAft>
              <a:buClrTx/>
              <a:buSzTx/>
              <a:buFont typeface="Webdings" panose="05030102010509060703" pitchFamily="18" charset="2"/>
              <a:buNone/>
              <a:defRPr/>
            </a:pPr>
            <a:r>
              <a:rPr kumimoji="0" lang="zh-CN" altLang="en-US" sz="2400" b="0" i="0" u="none" strike="noStrike" kern="1200" cap="none" spc="0" normalizeH="0" baseline="0" noProof="0">
                <a:ln>
                  <a:noFill/>
                </a:ln>
                <a:solidFill>
                  <a:schemeClr val="tx1"/>
                </a:solidFill>
                <a:effectLst/>
                <a:uLnTx/>
                <a:uFillTx/>
                <a:latin typeface="+mn-lt"/>
                <a:ea typeface="+mn-ea"/>
                <a:cs typeface="+mn-cs"/>
              </a:rPr>
              <a:t>⑤囊泡移向前膜</a:t>
            </a:r>
          </a:p>
          <a:p>
            <a:pPr marL="228600" marR="0" lvl="0" indent="-228600" algn="l" defTabSz="913765" rtl="0" eaLnBrk="1" fontAlgn="auto" latinLnBrk="0" hangingPunct="1">
              <a:lnSpc>
                <a:spcPct val="150000"/>
              </a:lnSpc>
              <a:spcBef>
                <a:spcPts val="1000"/>
              </a:spcBef>
              <a:spcAft>
                <a:spcPts val="0"/>
              </a:spcAft>
              <a:buClrTx/>
              <a:buSzTx/>
              <a:buFont typeface="Webdings" panose="05030102010509060703" pitchFamily="18" charset="2"/>
              <a:buNone/>
              <a:defRPr/>
            </a:pPr>
            <a:r>
              <a:rPr kumimoji="0" lang="zh-CN" altLang="en-US" sz="2400" b="0" i="0" u="none" strike="noStrike" kern="1200" cap="none" spc="0" normalizeH="0" baseline="0" noProof="0">
                <a:ln>
                  <a:noFill/>
                </a:ln>
                <a:solidFill>
                  <a:schemeClr val="tx1"/>
                </a:solidFill>
                <a:effectLst/>
                <a:uLnTx/>
                <a:uFillTx/>
                <a:latin typeface="+mn-lt"/>
                <a:ea typeface="+mn-ea"/>
                <a:cs typeface="+mn-cs"/>
              </a:rPr>
              <a:t>⑥神经递质释放</a:t>
            </a:r>
          </a:p>
          <a:p>
            <a:pPr marL="228600" marR="0" lvl="0" indent="-228600" algn="l" defTabSz="913765" rtl="0" eaLnBrk="1" fontAlgn="auto" latinLnBrk="0" hangingPunct="1">
              <a:lnSpc>
                <a:spcPct val="150000"/>
              </a:lnSpc>
              <a:spcBef>
                <a:spcPts val="1000"/>
              </a:spcBef>
              <a:spcAft>
                <a:spcPts val="0"/>
              </a:spcAft>
              <a:buClrTx/>
              <a:buSzTx/>
              <a:buFont typeface="Webdings" panose="05030102010509060703" pitchFamily="18" charset="2"/>
              <a:buNone/>
              <a:defRPr/>
            </a:pPr>
            <a:r>
              <a:rPr kumimoji="0" lang="zh-CN" altLang="en-US" sz="2400" b="0" i="0" u="none" strike="noStrike" kern="1200" cap="none" spc="0" normalizeH="0" baseline="0" noProof="0">
                <a:ln>
                  <a:noFill/>
                </a:ln>
                <a:solidFill>
                  <a:schemeClr val="tx1"/>
                </a:solidFill>
                <a:effectLst/>
                <a:uLnTx/>
                <a:uFillTx/>
                <a:latin typeface="+mn-lt"/>
                <a:ea typeface="+mn-ea"/>
                <a:cs typeface="+mn-cs"/>
              </a:rPr>
              <a:t>⑦递质结合受体</a:t>
            </a:r>
          </a:p>
          <a:p>
            <a:pPr marL="228600" marR="0" lvl="0" indent="-228600" algn="l" defTabSz="913765" rtl="0" eaLnBrk="1" fontAlgn="auto" latinLnBrk="0" hangingPunct="1">
              <a:lnSpc>
                <a:spcPct val="150000"/>
              </a:lnSpc>
              <a:spcBef>
                <a:spcPts val="1000"/>
              </a:spcBef>
              <a:spcAft>
                <a:spcPts val="0"/>
              </a:spcAft>
              <a:buClrTx/>
              <a:buSzTx/>
              <a:buFont typeface="Webdings" panose="05030102010509060703" pitchFamily="18" charset="2"/>
              <a:buNone/>
              <a:defRPr/>
            </a:pPr>
            <a:r>
              <a:rPr kumimoji="0" lang="zh-CN" altLang="en-US" sz="2400" b="0" i="0" u="none" strike="noStrike" kern="1200" cap="none" spc="0" normalizeH="0" baseline="0" noProof="0">
                <a:ln>
                  <a:noFill/>
                </a:ln>
                <a:solidFill>
                  <a:schemeClr val="tx1"/>
                </a:solidFill>
                <a:effectLst/>
                <a:uLnTx/>
                <a:uFillTx/>
                <a:latin typeface="+mn-lt"/>
                <a:ea typeface="+mn-ea"/>
                <a:cs typeface="+mn-cs"/>
              </a:rPr>
              <a:t>⑧突触膜通道开</a:t>
            </a:r>
            <a:r>
              <a:rPr kumimoji="0" lang="en-US" altLang="zh-CN" sz="2400" b="0" i="0" u="none" strike="noStrike" kern="1200" cap="none" spc="0" normalizeH="0" baseline="0" noProof="0">
                <a:ln>
                  <a:noFill/>
                </a:ln>
                <a:solidFill>
                  <a:schemeClr val="tx1"/>
                </a:solidFill>
                <a:effectLst/>
                <a:uLnTx/>
                <a:uFillTx/>
                <a:latin typeface="+mn-lt"/>
                <a:ea typeface="+mn-ea"/>
                <a:cs typeface="+mn-cs"/>
              </a:rPr>
              <a:t>/</a:t>
            </a:r>
            <a:r>
              <a:rPr kumimoji="0" lang="zh-CN" altLang="en-US" sz="2400" b="0" i="0" u="none" strike="noStrike" kern="1200" cap="none" spc="0" normalizeH="0" baseline="0" noProof="0">
                <a:ln>
                  <a:noFill/>
                </a:ln>
                <a:solidFill>
                  <a:schemeClr val="tx1"/>
                </a:solidFill>
                <a:effectLst/>
                <a:uLnTx/>
                <a:uFillTx/>
                <a:latin typeface="+mn-lt"/>
                <a:ea typeface="+mn-ea"/>
                <a:cs typeface="+mn-cs"/>
              </a:rPr>
              <a:t>关</a:t>
            </a:r>
          </a:p>
          <a:p>
            <a:pPr marL="228600" marR="0" lvl="0" indent="-228600" algn="l" defTabSz="913765" rtl="0" eaLnBrk="1" fontAlgn="auto" latinLnBrk="0" hangingPunct="1">
              <a:lnSpc>
                <a:spcPct val="150000"/>
              </a:lnSpc>
              <a:spcBef>
                <a:spcPts val="1000"/>
              </a:spcBef>
              <a:spcAft>
                <a:spcPts val="0"/>
              </a:spcAft>
              <a:buClrTx/>
              <a:buSzTx/>
              <a:buFont typeface="Webdings" panose="05030102010509060703" pitchFamily="18" charset="2"/>
              <a:buNone/>
              <a:defRPr/>
            </a:pPr>
            <a:r>
              <a:rPr kumimoji="0" lang="zh-CN" altLang="en-US" sz="2400" b="0" i="0" u="none" strike="noStrike" kern="1200" cap="none" spc="0" normalizeH="0" baseline="0" noProof="0">
                <a:ln>
                  <a:noFill/>
                </a:ln>
                <a:solidFill>
                  <a:schemeClr val="tx1"/>
                </a:solidFill>
                <a:effectLst/>
                <a:uLnTx/>
                <a:uFillTx/>
                <a:latin typeface="+mn-lt"/>
                <a:ea typeface="+mn-ea"/>
                <a:cs typeface="+mn-cs"/>
              </a:rPr>
              <a:t>⑨引发离子电流</a:t>
            </a:r>
          </a:p>
          <a:p>
            <a:pPr marL="228600" marR="0" lvl="0" indent="-228600" algn="l" defTabSz="913765" rtl="0" eaLnBrk="1" fontAlgn="auto" latinLnBrk="0" hangingPunct="1">
              <a:lnSpc>
                <a:spcPct val="150000"/>
              </a:lnSpc>
              <a:spcBef>
                <a:spcPts val="1000"/>
              </a:spcBef>
              <a:spcAft>
                <a:spcPts val="0"/>
              </a:spcAft>
              <a:buClrTx/>
              <a:buSzTx/>
              <a:buFont typeface="Webdings" panose="05030102010509060703" pitchFamily="18" charset="2"/>
              <a:buNone/>
              <a:defRPr/>
            </a:pPr>
            <a:r>
              <a:rPr kumimoji="0" lang="zh-CN" altLang="en-US" sz="2400" b="0" i="0" u="none" strike="noStrike" kern="1200" cap="none" spc="0" normalizeH="0" baseline="0" noProof="0">
                <a:ln>
                  <a:noFill/>
                </a:ln>
                <a:solidFill>
                  <a:schemeClr val="tx1"/>
                </a:solidFill>
                <a:effectLst/>
                <a:uLnTx/>
                <a:uFillTx/>
                <a:latin typeface="+mn-lt"/>
                <a:ea typeface="+mn-ea"/>
                <a:cs typeface="+mn-cs"/>
              </a:rPr>
              <a:t>⑩囊泡膜复原</a:t>
            </a:r>
          </a:p>
        </p:txBody>
      </p:sp>
      <p:pic>
        <p:nvPicPr>
          <p:cNvPr id="7" name="Picture 2052" descr="递质20f"/>
          <p:cNvPicPr>
            <a:picLocks noChangeAspect="1" noChangeArrowheads="1"/>
          </p:cNvPicPr>
          <p:nvPr/>
        </p:nvPicPr>
        <p:blipFill>
          <a:blip r:embed="rId2" cstate="print">
            <a:lum bright="-12000" contrast="18000"/>
          </a:blip>
          <a:srcRect/>
          <a:stretch>
            <a:fillRect/>
          </a:stretch>
        </p:blipFill>
        <p:spPr bwMode="auto">
          <a:xfrm>
            <a:off x="3853872" y="1064524"/>
            <a:ext cx="5710237" cy="5808267"/>
          </a:xfrm>
          <a:prstGeom prst="rect">
            <a:avLst/>
          </a:prstGeom>
          <a:noFill/>
          <a:ln w="9525">
            <a:noFill/>
            <a:miter lim="800000"/>
            <a:headEnd/>
            <a:tailEnd/>
          </a:ln>
        </p:spPr>
      </p:pic>
      <p:sp>
        <p:nvSpPr>
          <p:cNvPr id="8" name="AutoShape 2053"/>
          <p:cNvSpPr>
            <a:spLocks noChangeArrowheads="1"/>
          </p:cNvSpPr>
          <p:nvPr/>
        </p:nvSpPr>
        <p:spPr bwMode="auto">
          <a:xfrm>
            <a:off x="6430384" y="3215192"/>
            <a:ext cx="1066800" cy="914400"/>
          </a:xfrm>
          <a:prstGeom prst="star16">
            <a:avLst>
              <a:gd name="adj" fmla="val 9375"/>
            </a:avLst>
          </a:prstGeom>
          <a:solidFill>
            <a:srgbClr val="00FFFF">
              <a:alpha val="50195"/>
            </a:srgbClr>
          </a:solidFill>
          <a:ln w="9525">
            <a:noFill/>
            <a:miter lim="800000"/>
          </a:ln>
        </p:spPr>
        <p:txBody>
          <a:bodyPr wrap="none" anchor="ctr"/>
          <a:lstStyle/>
          <a:p>
            <a:endParaRPr lang="zh-CN" altLang="en-US">
              <a:latin typeface="Calibri" panose="020F0502020204030204" charset="0"/>
            </a:endParaRPr>
          </a:p>
        </p:txBody>
      </p:sp>
      <p:sp>
        <p:nvSpPr>
          <p:cNvPr id="9" name="AutoShape 2054"/>
          <p:cNvSpPr>
            <a:spLocks noChangeArrowheads="1"/>
          </p:cNvSpPr>
          <p:nvPr/>
        </p:nvSpPr>
        <p:spPr bwMode="auto">
          <a:xfrm>
            <a:off x="6430384" y="3215192"/>
            <a:ext cx="1066800" cy="914400"/>
          </a:xfrm>
          <a:prstGeom prst="star16">
            <a:avLst>
              <a:gd name="adj" fmla="val 9375"/>
            </a:avLst>
          </a:prstGeom>
          <a:solidFill>
            <a:srgbClr val="00FFFF">
              <a:alpha val="50195"/>
            </a:srgbClr>
          </a:solidFill>
          <a:ln w="9525">
            <a:noFill/>
            <a:miter lim="800000"/>
          </a:ln>
        </p:spPr>
        <p:txBody>
          <a:bodyPr wrap="none" anchor="ctr"/>
          <a:lstStyle/>
          <a:p>
            <a:endParaRPr lang="zh-CN" altLang="en-US">
              <a:latin typeface="Calibri" panose="020F0502020204030204" charset="0"/>
            </a:endParaRPr>
          </a:p>
        </p:txBody>
      </p:sp>
      <p:sp>
        <p:nvSpPr>
          <p:cNvPr id="10" name="AutoShape 2055"/>
          <p:cNvSpPr>
            <a:spLocks noChangeArrowheads="1"/>
          </p:cNvSpPr>
          <p:nvPr/>
        </p:nvSpPr>
        <p:spPr bwMode="auto">
          <a:xfrm>
            <a:off x="6430384" y="3215192"/>
            <a:ext cx="1066800" cy="914400"/>
          </a:xfrm>
          <a:prstGeom prst="star16">
            <a:avLst>
              <a:gd name="adj" fmla="val 9375"/>
            </a:avLst>
          </a:prstGeom>
          <a:solidFill>
            <a:srgbClr val="00FFFF">
              <a:alpha val="50195"/>
            </a:srgbClr>
          </a:solidFill>
          <a:ln w="9525">
            <a:noFill/>
            <a:miter lim="800000"/>
          </a:ln>
        </p:spPr>
        <p:txBody>
          <a:bodyPr wrap="none" anchor="ctr"/>
          <a:lstStyle/>
          <a:p>
            <a:endParaRPr lang="zh-CN" altLang="en-US">
              <a:latin typeface="Calibri" panose="020F0502020204030204" charset="0"/>
            </a:endParaRPr>
          </a:p>
        </p:txBody>
      </p:sp>
      <p:sp>
        <p:nvSpPr>
          <p:cNvPr id="11" name="Rectangle 2057"/>
          <p:cNvSpPr>
            <a:spLocks noChangeArrowheads="1"/>
          </p:cNvSpPr>
          <p:nvPr/>
        </p:nvSpPr>
        <p:spPr bwMode="auto">
          <a:xfrm>
            <a:off x="754040" y="1165360"/>
            <a:ext cx="2698175" cy="523220"/>
          </a:xfrm>
          <a:prstGeom prst="rect">
            <a:avLst/>
          </a:prstGeom>
          <a:noFill/>
          <a:ln w="9525">
            <a:noFill/>
            <a:miter lim="800000"/>
          </a:ln>
        </p:spPr>
        <p:txBody>
          <a:bodyPr wrap="none">
            <a:spAutoFit/>
          </a:bodyPr>
          <a:lstStyle/>
          <a:p>
            <a:r>
              <a:rPr lang="en-US" altLang="zh-CN" sz="2800" b="1">
                <a:latin typeface="+mn-ea"/>
              </a:rPr>
              <a:t>①</a:t>
            </a:r>
            <a:r>
              <a:rPr lang="zh-CN" altLang="en-US" sz="2800" b="1">
                <a:latin typeface="+mn-ea"/>
              </a:rPr>
              <a:t>递质合成贮存</a:t>
            </a:r>
          </a:p>
        </p:txBody>
      </p:sp>
      <p:sp>
        <p:nvSpPr>
          <p:cNvPr id="12" name="Rectangle 2058"/>
          <p:cNvSpPr>
            <a:spLocks noChangeArrowheads="1"/>
          </p:cNvSpPr>
          <p:nvPr/>
        </p:nvSpPr>
        <p:spPr bwMode="auto">
          <a:xfrm>
            <a:off x="754039" y="1597160"/>
            <a:ext cx="3408528" cy="954107"/>
          </a:xfrm>
          <a:prstGeom prst="rect">
            <a:avLst/>
          </a:prstGeom>
          <a:noFill/>
          <a:ln w="9525">
            <a:noFill/>
            <a:miter lim="800000"/>
          </a:ln>
        </p:spPr>
        <p:txBody>
          <a:bodyPr wrap="square">
            <a:spAutoFit/>
          </a:bodyPr>
          <a:lstStyle/>
          <a:p>
            <a:pPr marL="282575" indent="-282575"/>
            <a:r>
              <a:rPr lang="en-US" altLang="zh-CN" sz="2800" b="1" dirty="0">
                <a:latin typeface="+mn-ea"/>
              </a:rPr>
              <a:t>②</a:t>
            </a:r>
            <a:r>
              <a:rPr lang="zh-CN" altLang="en-US" sz="2800" b="1" dirty="0">
                <a:latin typeface="+mn-ea"/>
              </a:rPr>
              <a:t>动作电位抵达</a:t>
            </a:r>
            <a:endParaRPr lang="en-US" altLang="zh-CN" sz="2800" b="1" dirty="0">
              <a:latin typeface="+mn-ea"/>
            </a:endParaRPr>
          </a:p>
          <a:p>
            <a:pPr marL="282575" indent="-282575"/>
            <a:r>
              <a:rPr lang="zh-CN" altLang="en-US" sz="2800" b="1" dirty="0">
                <a:latin typeface="+mn-ea"/>
              </a:rPr>
              <a:t>末梢</a:t>
            </a:r>
          </a:p>
        </p:txBody>
      </p:sp>
      <p:sp>
        <p:nvSpPr>
          <p:cNvPr id="13" name="Rectangle 2059"/>
          <p:cNvSpPr>
            <a:spLocks noChangeArrowheads="1"/>
          </p:cNvSpPr>
          <p:nvPr/>
        </p:nvSpPr>
        <p:spPr bwMode="auto">
          <a:xfrm>
            <a:off x="754040" y="2335348"/>
            <a:ext cx="2759089" cy="523220"/>
          </a:xfrm>
          <a:prstGeom prst="rect">
            <a:avLst/>
          </a:prstGeom>
          <a:noFill/>
          <a:ln w="9525">
            <a:noFill/>
            <a:miter lim="800000"/>
          </a:ln>
        </p:spPr>
        <p:txBody>
          <a:bodyPr wrap="none">
            <a:spAutoFit/>
          </a:bodyPr>
          <a:lstStyle/>
          <a:p>
            <a:r>
              <a:rPr lang="en-US" altLang="zh-CN" sz="2800" b="1">
                <a:latin typeface="+mn-ea"/>
              </a:rPr>
              <a:t>③Ca</a:t>
            </a:r>
            <a:r>
              <a:rPr lang="en-US" altLang="zh-CN" sz="2800" b="1" baseline="30000">
                <a:latin typeface="+mn-ea"/>
              </a:rPr>
              <a:t>2+</a:t>
            </a:r>
            <a:r>
              <a:rPr lang="zh-CN" altLang="en-US" sz="2800" b="1">
                <a:latin typeface="+mn-ea"/>
              </a:rPr>
              <a:t>通道开放</a:t>
            </a:r>
          </a:p>
        </p:txBody>
      </p:sp>
      <p:sp>
        <p:nvSpPr>
          <p:cNvPr id="14" name="Rectangle 2060"/>
          <p:cNvSpPr>
            <a:spLocks noChangeArrowheads="1"/>
          </p:cNvSpPr>
          <p:nvPr/>
        </p:nvSpPr>
        <p:spPr bwMode="auto">
          <a:xfrm>
            <a:off x="754040" y="2768735"/>
            <a:ext cx="2040943" cy="523220"/>
          </a:xfrm>
          <a:prstGeom prst="rect">
            <a:avLst/>
          </a:prstGeom>
          <a:noFill/>
          <a:ln w="9525">
            <a:noFill/>
            <a:miter lim="800000"/>
          </a:ln>
        </p:spPr>
        <p:txBody>
          <a:bodyPr wrap="none">
            <a:spAutoFit/>
          </a:bodyPr>
          <a:lstStyle/>
          <a:p>
            <a:r>
              <a:rPr lang="en-US" altLang="zh-CN" sz="2800" b="1">
                <a:latin typeface="+mn-ea"/>
              </a:rPr>
              <a:t>④Ca</a:t>
            </a:r>
            <a:r>
              <a:rPr lang="en-US" altLang="zh-CN" sz="2800" b="1" baseline="30000">
                <a:latin typeface="+mn-ea"/>
              </a:rPr>
              <a:t>2+</a:t>
            </a:r>
            <a:r>
              <a:rPr lang="zh-CN" altLang="en-US" sz="2800" b="1">
                <a:latin typeface="+mn-ea"/>
              </a:rPr>
              <a:t>内流</a:t>
            </a:r>
          </a:p>
        </p:txBody>
      </p:sp>
      <p:sp>
        <p:nvSpPr>
          <p:cNvPr id="15" name="Rectangle 2061"/>
          <p:cNvSpPr>
            <a:spLocks noChangeArrowheads="1"/>
          </p:cNvSpPr>
          <p:nvPr/>
        </p:nvSpPr>
        <p:spPr bwMode="auto">
          <a:xfrm>
            <a:off x="754040" y="3200535"/>
            <a:ext cx="2698175" cy="523220"/>
          </a:xfrm>
          <a:prstGeom prst="rect">
            <a:avLst/>
          </a:prstGeom>
          <a:noFill/>
          <a:ln w="9525">
            <a:noFill/>
            <a:miter lim="800000"/>
          </a:ln>
        </p:spPr>
        <p:txBody>
          <a:bodyPr wrap="none">
            <a:spAutoFit/>
          </a:bodyPr>
          <a:lstStyle/>
          <a:p>
            <a:r>
              <a:rPr lang="en-US" altLang="zh-CN" sz="2800" b="1">
                <a:latin typeface="+mn-ea"/>
              </a:rPr>
              <a:t>⑤</a:t>
            </a:r>
            <a:r>
              <a:rPr lang="zh-CN" altLang="en-US" sz="2800" b="1">
                <a:latin typeface="+mn-ea"/>
              </a:rPr>
              <a:t>囊泡移向前膜</a:t>
            </a:r>
          </a:p>
        </p:txBody>
      </p:sp>
      <p:sp>
        <p:nvSpPr>
          <p:cNvPr id="16" name="Rectangle 2062"/>
          <p:cNvSpPr>
            <a:spLocks noChangeArrowheads="1"/>
          </p:cNvSpPr>
          <p:nvPr/>
        </p:nvSpPr>
        <p:spPr bwMode="auto">
          <a:xfrm>
            <a:off x="754040" y="3633923"/>
            <a:ext cx="2698175" cy="523220"/>
          </a:xfrm>
          <a:prstGeom prst="rect">
            <a:avLst/>
          </a:prstGeom>
          <a:noFill/>
          <a:ln w="9525">
            <a:noFill/>
            <a:miter lim="800000"/>
          </a:ln>
        </p:spPr>
        <p:txBody>
          <a:bodyPr wrap="none">
            <a:spAutoFit/>
          </a:bodyPr>
          <a:lstStyle/>
          <a:p>
            <a:r>
              <a:rPr lang="en-US" altLang="zh-CN" sz="2800" b="1">
                <a:latin typeface="+mn-ea"/>
              </a:rPr>
              <a:t>⑥</a:t>
            </a:r>
            <a:r>
              <a:rPr lang="zh-CN" altLang="en-US" sz="2800" b="1">
                <a:latin typeface="+mn-ea"/>
              </a:rPr>
              <a:t>神经递质释放</a:t>
            </a:r>
          </a:p>
        </p:txBody>
      </p:sp>
      <p:sp>
        <p:nvSpPr>
          <p:cNvPr id="17" name="Rectangle 2063"/>
          <p:cNvSpPr>
            <a:spLocks noChangeArrowheads="1"/>
          </p:cNvSpPr>
          <p:nvPr/>
        </p:nvSpPr>
        <p:spPr bwMode="auto">
          <a:xfrm>
            <a:off x="754040" y="4067310"/>
            <a:ext cx="2698175" cy="523220"/>
          </a:xfrm>
          <a:prstGeom prst="rect">
            <a:avLst/>
          </a:prstGeom>
          <a:noFill/>
          <a:ln w="9525">
            <a:noFill/>
            <a:miter lim="800000"/>
          </a:ln>
        </p:spPr>
        <p:txBody>
          <a:bodyPr wrap="none">
            <a:spAutoFit/>
          </a:bodyPr>
          <a:lstStyle/>
          <a:p>
            <a:r>
              <a:rPr lang="en-US" altLang="zh-CN" sz="2800" b="1">
                <a:latin typeface="+mn-ea"/>
              </a:rPr>
              <a:t>⑦</a:t>
            </a:r>
            <a:r>
              <a:rPr lang="zh-CN" altLang="en-US" sz="2800" b="1">
                <a:latin typeface="+mn-ea"/>
              </a:rPr>
              <a:t>递质结合受体</a:t>
            </a:r>
          </a:p>
        </p:txBody>
      </p:sp>
      <p:sp>
        <p:nvSpPr>
          <p:cNvPr id="18" name="Rectangle 2064"/>
          <p:cNvSpPr>
            <a:spLocks noChangeArrowheads="1"/>
          </p:cNvSpPr>
          <p:nvPr/>
        </p:nvSpPr>
        <p:spPr bwMode="auto">
          <a:xfrm>
            <a:off x="754040" y="4499110"/>
            <a:ext cx="3135572" cy="954107"/>
          </a:xfrm>
          <a:prstGeom prst="rect">
            <a:avLst/>
          </a:prstGeom>
          <a:noFill/>
          <a:ln w="9525">
            <a:noFill/>
            <a:miter lim="800000"/>
          </a:ln>
        </p:spPr>
        <p:txBody>
          <a:bodyPr wrap="square">
            <a:spAutoFit/>
          </a:bodyPr>
          <a:lstStyle/>
          <a:p>
            <a:pPr marL="282575" indent="-282575"/>
            <a:r>
              <a:rPr lang="en-US" altLang="zh-CN" sz="2800" b="1" dirty="0">
                <a:latin typeface="+mn-ea"/>
              </a:rPr>
              <a:t>⑧</a:t>
            </a:r>
            <a:r>
              <a:rPr lang="zh-CN" altLang="en-US" sz="2800" b="1" dirty="0">
                <a:latin typeface="+mn-ea"/>
              </a:rPr>
              <a:t>突触后膜离子通道开</a:t>
            </a:r>
            <a:r>
              <a:rPr lang="en-US" altLang="zh-CN" sz="2800" b="1" dirty="0">
                <a:latin typeface="+mn-ea"/>
              </a:rPr>
              <a:t>/</a:t>
            </a:r>
            <a:r>
              <a:rPr lang="zh-CN" altLang="en-US" sz="2800" b="1" dirty="0">
                <a:latin typeface="+mn-ea"/>
              </a:rPr>
              <a:t>关</a:t>
            </a:r>
          </a:p>
        </p:txBody>
      </p:sp>
      <p:sp>
        <p:nvSpPr>
          <p:cNvPr id="19" name="Rectangle 2065"/>
          <p:cNvSpPr>
            <a:spLocks noChangeArrowheads="1"/>
          </p:cNvSpPr>
          <p:nvPr/>
        </p:nvSpPr>
        <p:spPr bwMode="auto">
          <a:xfrm>
            <a:off x="754040" y="5291890"/>
            <a:ext cx="2698175" cy="523220"/>
          </a:xfrm>
          <a:prstGeom prst="rect">
            <a:avLst/>
          </a:prstGeom>
          <a:noFill/>
          <a:ln w="9525">
            <a:noFill/>
            <a:miter lim="800000"/>
          </a:ln>
        </p:spPr>
        <p:txBody>
          <a:bodyPr wrap="none">
            <a:spAutoFit/>
          </a:bodyPr>
          <a:lstStyle/>
          <a:p>
            <a:r>
              <a:rPr lang="en-US" altLang="zh-CN" sz="2800" b="1" dirty="0">
                <a:latin typeface="+mn-ea"/>
              </a:rPr>
              <a:t>⑨</a:t>
            </a:r>
            <a:r>
              <a:rPr lang="zh-CN" altLang="en-US" sz="2800" b="1" dirty="0">
                <a:latin typeface="+mn-ea"/>
              </a:rPr>
              <a:t>引发离子电流</a:t>
            </a:r>
          </a:p>
        </p:txBody>
      </p:sp>
      <p:sp>
        <p:nvSpPr>
          <p:cNvPr id="20" name="Rectangle 2066"/>
          <p:cNvSpPr>
            <a:spLocks noChangeArrowheads="1"/>
          </p:cNvSpPr>
          <p:nvPr/>
        </p:nvSpPr>
        <p:spPr bwMode="auto">
          <a:xfrm>
            <a:off x="754040" y="5725277"/>
            <a:ext cx="2339102" cy="523220"/>
          </a:xfrm>
          <a:prstGeom prst="rect">
            <a:avLst/>
          </a:prstGeom>
          <a:noFill/>
          <a:ln w="9525">
            <a:noFill/>
            <a:miter lim="800000"/>
          </a:ln>
        </p:spPr>
        <p:txBody>
          <a:bodyPr wrap="none">
            <a:spAutoFit/>
          </a:bodyPr>
          <a:lstStyle/>
          <a:p>
            <a:r>
              <a:rPr lang="en-US" altLang="zh-CN" sz="2800" b="1" dirty="0">
                <a:latin typeface="+mn-ea"/>
              </a:rPr>
              <a:t>⑩</a:t>
            </a:r>
            <a:r>
              <a:rPr lang="zh-CN" altLang="en-US" sz="2800" b="1" dirty="0">
                <a:latin typeface="+mn-ea"/>
              </a:rPr>
              <a:t>囊泡膜复原</a:t>
            </a:r>
          </a:p>
        </p:txBody>
      </p:sp>
      <p:sp>
        <p:nvSpPr>
          <p:cNvPr id="21" name="AutoShape 2068"/>
          <p:cNvSpPr>
            <a:spLocks noChangeArrowheads="1"/>
          </p:cNvSpPr>
          <p:nvPr/>
        </p:nvSpPr>
        <p:spPr bwMode="auto">
          <a:xfrm>
            <a:off x="7344784" y="3748592"/>
            <a:ext cx="1066800" cy="914400"/>
          </a:xfrm>
          <a:prstGeom prst="star16">
            <a:avLst>
              <a:gd name="adj" fmla="val 9375"/>
            </a:avLst>
          </a:prstGeom>
          <a:solidFill>
            <a:srgbClr val="00FFFF">
              <a:alpha val="50195"/>
            </a:srgbClr>
          </a:solidFill>
          <a:ln w="9525">
            <a:noFill/>
            <a:miter lim="800000"/>
          </a:ln>
        </p:spPr>
        <p:txBody>
          <a:bodyPr wrap="none" anchor="ctr"/>
          <a:lstStyle/>
          <a:p>
            <a:endParaRPr lang="zh-CN" altLang="en-US">
              <a:latin typeface="Calibri" panose="020F0502020204030204" charset="0"/>
            </a:endParaRPr>
          </a:p>
        </p:txBody>
      </p:sp>
      <p:sp>
        <p:nvSpPr>
          <p:cNvPr id="22" name="AutoShape 2069"/>
          <p:cNvSpPr>
            <a:spLocks noChangeArrowheads="1"/>
          </p:cNvSpPr>
          <p:nvPr/>
        </p:nvSpPr>
        <p:spPr bwMode="auto">
          <a:xfrm>
            <a:off x="7344784" y="3748592"/>
            <a:ext cx="1066800" cy="914400"/>
          </a:xfrm>
          <a:prstGeom prst="star16">
            <a:avLst>
              <a:gd name="adj" fmla="val 9375"/>
            </a:avLst>
          </a:prstGeom>
          <a:solidFill>
            <a:srgbClr val="00FFFF">
              <a:alpha val="50195"/>
            </a:srgbClr>
          </a:solidFill>
          <a:ln w="9525">
            <a:noFill/>
            <a:miter lim="800000"/>
          </a:ln>
        </p:spPr>
        <p:txBody>
          <a:bodyPr wrap="none" anchor="ctr"/>
          <a:lstStyle/>
          <a:p>
            <a:endParaRPr lang="zh-CN" altLang="en-US">
              <a:latin typeface="Calibri" panose="020F0502020204030204" charset="0"/>
            </a:endParaRPr>
          </a:p>
        </p:txBody>
      </p:sp>
      <p:sp>
        <p:nvSpPr>
          <p:cNvPr id="23" name="AutoShape 2070"/>
          <p:cNvSpPr>
            <a:spLocks noChangeArrowheads="1"/>
          </p:cNvSpPr>
          <p:nvPr/>
        </p:nvSpPr>
        <p:spPr bwMode="auto">
          <a:xfrm>
            <a:off x="7344784" y="3980608"/>
            <a:ext cx="1066800" cy="914400"/>
          </a:xfrm>
          <a:prstGeom prst="star16">
            <a:avLst>
              <a:gd name="adj" fmla="val 9375"/>
            </a:avLst>
          </a:prstGeom>
          <a:solidFill>
            <a:srgbClr val="00FFFF">
              <a:alpha val="50195"/>
            </a:srgbClr>
          </a:solidFill>
          <a:ln w="9525">
            <a:noFill/>
            <a:miter lim="800000"/>
          </a:ln>
        </p:spPr>
        <p:txBody>
          <a:bodyPr wrap="none" anchor="ctr"/>
          <a:lstStyle/>
          <a:p>
            <a:endParaRPr lang="zh-CN" altLang="en-US">
              <a:latin typeface="Calibri" panose="020F0502020204030204" charset="0"/>
            </a:endParaRPr>
          </a:p>
        </p:txBody>
      </p:sp>
      <p:sp>
        <p:nvSpPr>
          <p:cNvPr id="24" name="AutoShape 2071"/>
          <p:cNvSpPr>
            <a:spLocks noChangeArrowheads="1"/>
          </p:cNvSpPr>
          <p:nvPr/>
        </p:nvSpPr>
        <p:spPr bwMode="auto">
          <a:xfrm>
            <a:off x="7649584" y="3900992"/>
            <a:ext cx="1066800" cy="914400"/>
          </a:xfrm>
          <a:prstGeom prst="star16">
            <a:avLst>
              <a:gd name="adj" fmla="val 9375"/>
            </a:avLst>
          </a:prstGeom>
          <a:solidFill>
            <a:srgbClr val="00FFFF">
              <a:alpha val="50195"/>
            </a:srgbClr>
          </a:solidFill>
          <a:ln w="9525">
            <a:noFill/>
            <a:miter lim="800000"/>
          </a:ln>
        </p:spPr>
        <p:txBody>
          <a:bodyPr wrap="none" anchor="ctr"/>
          <a:lstStyle/>
          <a:p>
            <a:endParaRPr lang="zh-CN" altLang="en-US">
              <a:latin typeface="Calibri" panose="020F0502020204030204" charset="0"/>
            </a:endParaRPr>
          </a:p>
        </p:txBody>
      </p:sp>
      <p:sp>
        <p:nvSpPr>
          <p:cNvPr id="25" name="AutoShape 2072"/>
          <p:cNvSpPr>
            <a:spLocks noChangeArrowheads="1"/>
          </p:cNvSpPr>
          <p:nvPr/>
        </p:nvSpPr>
        <p:spPr bwMode="auto">
          <a:xfrm>
            <a:off x="7649584" y="3900992"/>
            <a:ext cx="1066800" cy="914400"/>
          </a:xfrm>
          <a:prstGeom prst="star16">
            <a:avLst>
              <a:gd name="adj" fmla="val 9375"/>
            </a:avLst>
          </a:prstGeom>
          <a:solidFill>
            <a:srgbClr val="00FFFF">
              <a:alpha val="50195"/>
            </a:srgbClr>
          </a:solidFill>
          <a:ln w="9525">
            <a:noFill/>
            <a:miter lim="800000"/>
          </a:ln>
        </p:spPr>
        <p:txBody>
          <a:bodyPr wrap="none" anchor="ctr"/>
          <a:lstStyle/>
          <a:p>
            <a:endParaRPr lang="zh-CN" altLang="en-US">
              <a:latin typeface="Calibri" panose="020F0502020204030204" charset="0"/>
            </a:endParaRPr>
          </a:p>
        </p:txBody>
      </p:sp>
      <p:sp>
        <p:nvSpPr>
          <p:cNvPr id="26" name="AutoShape 2073"/>
          <p:cNvSpPr>
            <a:spLocks noChangeArrowheads="1"/>
          </p:cNvSpPr>
          <p:nvPr/>
        </p:nvSpPr>
        <p:spPr bwMode="auto">
          <a:xfrm>
            <a:off x="7649584" y="3900992"/>
            <a:ext cx="1066800" cy="914400"/>
          </a:xfrm>
          <a:prstGeom prst="star16">
            <a:avLst>
              <a:gd name="adj" fmla="val 9375"/>
            </a:avLst>
          </a:prstGeom>
          <a:solidFill>
            <a:srgbClr val="00FFFF">
              <a:alpha val="50195"/>
            </a:srgbClr>
          </a:solidFill>
          <a:ln w="9525">
            <a:noFill/>
            <a:miter lim="800000"/>
          </a:ln>
        </p:spPr>
        <p:txBody>
          <a:bodyPr wrap="none" anchor="ctr"/>
          <a:lstStyle/>
          <a:p>
            <a:endParaRPr lang="zh-CN" altLang="en-US">
              <a:latin typeface="Calibri" panose="020F0502020204030204" charset="0"/>
            </a:endParaRPr>
          </a:p>
        </p:txBody>
      </p:sp>
      <p:sp>
        <p:nvSpPr>
          <p:cNvPr id="27" name="AutoShape 2074"/>
          <p:cNvSpPr>
            <a:spLocks noChangeArrowheads="1"/>
          </p:cNvSpPr>
          <p:nvPr/>
        </p:nvSpPr>
        <p:spPr bwMode="auto">
          <a:xfrm>
            <a:off x="7039984" y="3672392"/>
            <a:ext cx="1066800" cy="914400"/>
          </a:xfrm>
          <a:prstGeom prst="star16">
            <a:avLst>
              <a:gd name="adj" fmla="val 9375"/>
            </a:avLst>
          </a:prstGeom>
          <a:solidFill>
            <a:srgbClr val="00FFFF">
              <a:alpha val="50195"/>
            </a:srgbClr>
          </a:solidFill>
          <a:ln w="9525">
            <a:noFill/>
            <a:miter lim="800000"/>
          </a:ln>
        </p:spPr>
        <p:txBody>
          <a:bodyPr wrap="none" anchor="ctr"/>
          <a:lstStyle/>
          <a:p>
            <a:endParaRPr lang="zh-CN" altLang="en-US">
              <a:latin typeface="Calibri" panose="020F0502020204030204" charset="0"/>
            </a:endParaRPr>
          </a:p>
        </p:txBody>
      </p:sp>
      <p:sp>
        <p:nvSpPr>
          <p:cNvPr id="28" name="AutoShape 2075"/>
          <p:cNvSpPr>
            <a:spLocks noChangeArrowheads="1"/>
          </p:cNvSpPr>
          <p:nvPr/>
        </p:nvSpPr>
        <p:spPr bwMode="auto">
          <a:xfrm>
            <a:off x="7039984" y="3900992"/>
            <a:ext cx="1066800" cy="914400"/>
          </a:xfrm>
          <a:prstGeom prst="star16">
            <a:avLst>
              <a:gd name="adj" fmla="val 9375"/>
            </a:avLst>
          </a:prstGeom>
          <a:solidFill>
            <a:srgbClr val="00FFFF">
              <a:alpha val="50195"/>
            </a:srgbClr>
          </a:solidFill>
          <a:ln w="9525">
            <a:noFill/>
            <a:miter lim="800000"/>
          </a:ln>
        </p:spPr>
        <p:txBody>
          <a:bodyPr wrap="none" anchor="ctr"/>
          <a:lstStyle/>
          <a:p>
            <a:endParaRPr lang="zh-CN" altLang="en-US">
              <a:latin typeface="Calibri" panose="020F0502020204030204" charset="0"/>
            </a:endParaRPr>
          </a:p>
        </p:txBody>
      </p:sp>
      <p:sp>
        <p:nvSpPr>
          <p:cNvPr id="29" name="AutoShape 2076"/>
          <p:cNvSpPr>
            <a:spLocks noChangeArrowheads="1"/>
          </p:cNvSpPr>
          <p:nvPr/>
        </p:nvSpPr>
        <p:spPr bwMode="auto">
          <a:xfrm>
            <a:off x="7039984" y="4281992"/>
            <a:ext cx="1066800" cy="914400"/>
          </a:xfrm>
          <a:prstGeom prst="star16">
            <a:avLst>
              <a:gd name="adj" fmla="val 9375"/>
            </a:avLst>
          </a:prstGeom>
          <a:solidFill>
            <a:srgbClr val="00FFFF">
              <a:alpha val="50195"/>
            </a:srgbClr>
          </a:solidFill>
          <a:ln w="9525">
            <a:noFill/>
            <a:miter lim="800000"/>
          </a:ln>
        </p:spPr>
        <p:txBody>
          <a:bodyPr wrap="none" anchor="ctr"/>
          <a:lstStyle/>
          <a:p>
            <a:endParaRPr lang="zh-CN" altLang="en-US">
              <a:latin typeface="Calibri" panose="020F0502020204030204" charset="0"/>
            </a:endParaRPr>
          </a:p>
        </p:txBody>
      </p:sp>
      <p:sp>
        <p:nvSpPr>
          <p:cNvPr id="30" name="AutoShape 2085"/>
          <p:cNvSpPr>
            <a:spLocks noChangeArrowheads="1"/>
          </p:cNvSpPr>
          <p:nvPr/>
        </p:nvSpPr>
        <p:spPr bwMode="auto">
          <a:xfrm>
            <a:off x="5134984" y="1050878"/>
            <a:ext cx="1981200" cy="868914"/>
          </a:xfrm>
          <a:prstGeom prst="star16">
            <a:avLst>
              <a:gd name="adj" fmla="val 9375"/>
            </a:avLst>
          </a:prstGeom>
          <a:solidFill>
            <a:srgbClr val="00FFFF">
              <a:alpha val="50195"/>
            </a:srgbClr>
          </a:solidFill>
          <a:ln w="9525">
            <a:noFill/>
            <a:miter lim="800000"/>
          </a:ln>
        </p:spPr>
        <p:txBody>
          <a:bodyPr wrap="none" anchor="ctr"/>
          <a:lstStyle/>
          <a:p>
            <a:endParaRPr lang="zh-CN" altLang="en-US">
              <a:latin typeface="Calibri" panose="020F0502020204030204" charset="0"/>
            </a:endParaRPr>
          </a:p>
        </p:txBody>
      </p:sp>
      <p:sp>
        <p:nvSpPr>
          <p:cNvPr id="31" name="AutoShape 2086"/>
          <p:cNvSpPr>
            <a:spLocks noChangeArrowheads="1"/>
          </p:cNvSpPr>
          <p:nvPr/>
        </p:nvSpPr>
        <p:spPr bwMode="auto">
          <a:xfrm>
            <a:off x="5134984" y="1005392"/>
            <a:ext cx="1981200" cy="1524000"/>
          </a:xfrm>
          <a:prstGeom prst="star16">
            <a:avLst>
              <a:gd name="adj" fmla="val 9375"/>
            </a:avLst>
          </a:prstGeom>
          <a:solidFill>
            <a:srgbClr val="00FFFF">
              <a:alpha val="50195"/>
            </a:srgbClr>
          </a:solidFill>
          <a:ln w="9525">
            <a:noFill/>
            <a:miter lim="800000"/>
          </a:ln>
        </p:spPr>
        <p:txBody>
          <a:bodyPr wrap="none" anchor="ctr"/>
          <a:lstStyle/>
          <a:p>
            <a:endParaRPr lang="zh-CN" altLang="en-US">
              <a:latin typeface="Calibri" panose="020F0502020204030204" charset="0"/>
            </a:endParaRPr>
          </a:p>
        </p:txBody>
      </p:sp>
      <p:sp>
        <p:nvSpPr>
          <p:cNvPr id="32" name="AutoShape 2087"/>
          <p:cNvSpPr>
            <a:spLocks noChangeArrowheads="1"/>
          </p:cNvSpPr>
          <p:nvPr/>
        </p:nvSpPr>
        <p:spPr bwMode="auto">
          <a:xfrm>
            <a:off x="4906384" y="1538792"/>
            <a:ext cx="2590800" cy="1981200"/>
          </a:xfrm>
          <a:prstGeom prst="star16">
            <a:avLst>
              <a:gd name="adj" fmla="val 9375"/>
            </a:avLst>
          </a:prstGeom>
          <a:solidFill>
            <a:srgbClr val="00FFFF">
              <a:alpha val="50195"/>
            </a:srgbClr>
          </a:solidFill>
          <a:ln w="9525">
            <a:noFill/>
            <a:miter lim="800000"/>
          </a:ln>
        </p:spPr>
        <p:txBody>
          <a:bodyPr wrap="none" anchor="ctr"/>
          <a:lstStyle/>
          <a:p>
            <a:endParaRPr lang="zh-CN" altLang="en-US">
              <a:latin typeface="Calibri" panose="020F0502020204030204" charset="0"/>
            </a:endParaRPr>
          </a:p>
        </p:txBody>
      </p:sp>
      <p:sp>
        <p:nvSpPr>
          <p:cNvPr id="33" name="AutoShape 2088"/>
          <p:cNvSpPr>
            <a:spLocks noChangeArrowheads="1"/>
          </p:cNvSpPr>
          <p:nvPr/>
        </p:nvSpPr>
        <p:spPr bwMode="auto">
          <a:xfrm>
            <a:off x="6125584" y="1919792"/>
            <a:ext cx="1295400" cy="1066800"/>
          </a:xfrm>
          <a:prstGeom prst="star16">
            <a:avLst>
              <a:gd name="adj" fmla="val 9375"/>
            </a:avLst>
          </a:prstGeom>
          <a:solidFill>
            <a:srgbClr val="00FFFF">
              <a:alpha val="50195"/>
            </a:srgbClr>
          </a:solidFill>
          <a:ln w="9525">
            <a:noFill/>
            <a:miter lim="800000"/>
          </a:ln>
        </p:spPr>
        <p:txBody>
          <a:bodyPr wrap="none" anchor="ctr"/>
          <a:lstStyle/>
          <a:p>
            <a:endParaRPr lang="zh-CN" altLang="en-US">
              <a:latin typeface="Calibri" panose="020F0502020204030204" charset="0"/>
            </a:endParaRPr>
          </a:p>
        </p:txBody>
      </p:sp>
      <p:sp>
        <p:nvSpPr>
          <p:cNvPr id="34" name="AutoShape 2089"/>
          <p:cNvSpPr>
            <a:spLocks noChangeArrowheads="1"/>
          </p:cNvSpPr>
          <p:nvPr/>
        </p:nvSpPr>
        <p:spPr bwMode="auto">
          <a:xfrm>
            <a:off x="6125584" y="1919792"/>
            <a:ext cx="1295400" cy="1066800"/>
          </a:xfrm>
          <a:prstGeom prst="star16">
            <a:avLst>
              <a:gd name="adj" fmla="val 9375"/>
            </a:avLst>
          </a:prstGeom>
          <a:solidFill>
            <a:srgbClr val="00FFFF">
              <a:alpha val="50195"/>
            </a:srgbClr>
          </a:solidFill>
          <a:ln w="9525">
            <a:noFill/>
            <a:miter lim="800000"/>
          </a:ln>
        </p:spPr>
        <p:txBody>
          <a:bodyPr wrap="none" anchor="ctr"/>
          <a:lstStyle/>
          <a:p>
            <a:endParaRPr lang="zh-CN" altLang="en-US">
              <a:latin typeface="Calibri" panose="020F0502020204030204" charset="0"/>
            </a:endParaRPr>
          </a:p>
        </p:txBody>
      </p:sp>
      <p:sp>
        <p:nvSpPr>
          <p:cNvPr id="35" name="AutoShape 2090"/>
          <p:cNvSpPr>
            <a:spLocks noChangeArrowheads="1"/>
          </p:cNvSpPr>
          <p:nvPr/>
        </p:nvSpPr>
        <p:spPr bwMode="auto">
          <a:xfrm>
            <a:off x="6125584" y="1919792"/>
            <a:ext cx="1295400" cy="1066800"/>
          </a:xfrm>
          <a:prstGeom prst="star16">
            <a:avLst>
              <a:gd name="adj" fmla="val 9375"/>
            </a:avLst>
          </a:prstGeom>
          <a:solidFill>
            <a:srgbClr val="00FFFF">
              <a:alpha val="50195"/>
            </a:srgbClr>
          </a:solidFill>
          <a:ln w="9525">
            <a:noFill/>
            <a:miter lim="800000"/>
          </a:ln>
        </p:spPr>
        <p:txBody>
          <a:bodyPr wrap="none" anchor="ctr"/>
          <a:lstStyle/>
          <a:p>
            <a:endParaRPr lang="zh-CN" altLang="en-US">
              <a:latin typeface="Calibri" panose="020F0502020204030204" charset="0"/>
            </a:endParaRPr>
          </a:p>
        </p:txBody>
      </p:sp>
      <p:sp>
        <p:nvSpPr>
          <p:cNvPr id="36" name="AutoShape 2091"/>
          <p:cNvSpPr>
            <a:spLocks noChangeArrowheads="1"/>
          </p:cNvSpPr>
          <p:nvPr/>
        </p:nvSpPr>
        <p:spPr bwMode="auto">
          <a:xfrm>
            <a:off x="6582784" y="4586792"/>
            <a:ext cx="1066800" cy="914400"/>
          </a:xfrm>
          <a:prstGeom prst="star16">
            <a:avLst>
              <a:gd name="adj" fmla="val 9375"/>
            </a:avLst>
          </a:prstGeom>
          <a:solidFill>
            <a:srgbClr val="00FFFF">
              <a:alpha val="50195"/>
            </a:srgbClr>
          </a:solidFill>
          <a:ln w="9525">
            <a:noFill/>
            <a:miter lim="800000"/>
          </a:ln>
        </p:spPr>
        <p:txBody>
          <a:bodyPr wrap="none" anchor="ctr"/>
          <a:lstStyle/>
          <a:p>
            <a:endParaRPr lang="zh-CN" altLang="en-US">
              <a:latin typeface="Calibri" panose="020F0502020204030204" charset="0"/>
            </a:endParaRPr>
          </a:p>
        </p:txBody>
      </p:sp>
      <p:sp>
        <p:nvSpPr>
          <p:cNvPr id="37" name="AutoShape 2092"/>
          <p:cNvSpPr>
            <a:spLocks noChangeArrowheads="1"/>
          </p:cNvSpPr>
          <p:nvPr/>
        </p:nvSpPr>
        <p:spPr bwMode="auto">
          <a:xfrm>
            <a:off x="6582784" y="4586792"/>
            <a:ext cx="1066800" cy="914400"/>
          </a:xfrm>
          <a:prstGeom prst="star16">
            <a:avLst>
              <a:gd name="adj" fmla="val 9375"/>
            </a:avLst>
          </a:prstGeom>
          <a:solidFill>
            <a:srgbClr val="00FFFF">
              <a:alpha val="50195"/>
            </a:srgbClr>
          </a:solidFill>
          <a:ln w="9525">
            <a:noFill/>
            <a:miter lim="800000"/>
          </a:ln>
        </p:spPr>
        <p:txBody>
          <a:bodyPr wrap="none" anchor="ctr"/>
          <a:lstStyle/>
          <a:p>
            <a:endParaRPr lang="zh-CN" altLang="en-US">
              <a:latin typeface="Calibri" panose="020F0502020204030204" charset="0"/>
            </a:endParaRPr>
          </a:p>
        </p:txBody>
      </p:sp>
      <p:sp>
        <p:nvSpPr>
          <p:cNvPr id="38" name="AutoShape 2093"/>
          <p:cNvSpPr>
            <a:spLocks noChangeArrowheads="1"/>
          </p:cNvSpPr>
          <p:nvPr/>
        </p:nvSpPr>
        <p:spPr bwMode="auto">
          <a:xfrm>
            <a:off x="5973184" y="4434392"/>
            <a:ext cx="2209800" cy="1219200"/>
          </a:xfrm>
          <a:prstGeom prst="star16">
            <a:avLst>
              <a:gd name="adj" fmla="val 9375"/>
            </a:avLst>
          </a:prstGeom>
          <a:solidFill>
            <a:srgbClr val="00FFFF">
              <a:alpha val="50195"/>
            </a:srgbClr>
          </a:solidFill>
          <a:ln w="9525">
            <a:noFill/>
            <a:miter lim="800000"/>
          </a:ln>
        </p:spPr>
        <p:txBody>
          <a:bodyPr wrap="none" anchor="ctr"/>
          <a:lstStyle/>
          <a:p>
            <a:endParaRPr lang="zh-CN" altLang="en-US">
              <a:latin typeface="Calibri" panose="020F0502020204030204" charset="0"/>
            </a:endParaRPr>
          </a:p>
        </p:txBody>
      </p:sp>
      <p:sp>
        <p:nvSpPr>
          <p:cNvPr id="39" name="AutoShape 2094"/>
          <p:cNvSpPr>
            <a:spLocks noChangeArrowheads="1"/>
          </p:cNvSpPr>
          <p:nvPr/>
        </p:nvSpPr>
        <p:spPr bwMode="auto">
          <a:xfrm>
            <a:off x="6582784" y="5043992"/>
            <a:ext cx="1066800" cy="914400"/>
          </a:xfrm>
          <a:prstGeom prst="star16">
            <a:avLst>
              <a:gd name="adj" fmla="val 9375"/>
            </a:avLst>
          </a:prstGeom>
          <a:solidFill>
            <a:srgbClr val="00FFFF">
              <a:alpha val="50195"/>
            </a:srgbClr>
          </a:solidFill>
          <a:ln w="9525">
            <a:noFill/>
            <a:miter lim="800000"/>
          </a:ln>
        </p:spPr>
        <p:txBody>
          <a:bodyPr wrap="none" anchor="ctr"/>
          <a:lstStyle/>
          <a:p>
            <a:endParaRPr lang="zh-CN" altLang="en-US">
              <a:latin typeface="Calibri" panose="020F0502020204030204" charset="0"/>
            </a:endParaRPr>
          </a:p>
        </p:txBody>
      </p:sp>
      <p:sp>
        <p:nvSpPr>
          <p:cNvPr id="40" name="AutoShape 2095"/>
          <p:cNvSpPr>
            <a:spLocks noChangeArrowheads="1"/>
          </p:cNvSpPr>
          <p:nvPr/>
        </p:nvSpPr>
        <p:spPr bwMode="auto">
          <a:xfrm>
            <a:off x="6582784" y="5043992"/>
            <a:ext cx="1066800" cy="914400"/>
          </a:xfrm>
          <a:prstGeom prst="star16">
            <a:avLst>
              <a:gd name="adj" fmla="val 9375"/>
            </a:avLst>
          </a:prstGeom>
          <a:solidFill>
            <a:srgbClr val="00FFFF">
              <a:alpha val="50195"/>
            </a:srgbClr>
          </a:solidFill>
          <a:ln w="9525">
            <a:noFill/>
            <a:miter lim="800000"/>
          </a:ln>
        </p:spPr>
        <p:txBody>
          <a:bodyPr wrap="none" anchor="ctr"/>
          <a:lstStyle/>
          <a:p>
            <a:endParaRPr lang="zh-CN" altLang="en-US">
              <a:latin typeface="Calibri" panose="020F0502020204030204" charset="0"/>
            </a:endParaRPr>
          </a:p>
        </p:txBody>
      </p:sp>
      <p:sp>
        <p:nvSpPr>
          <p:cNvPr id="41" name="AutoShape 2096"/>
          <p:cNvSpPr>
            <a:spLocks noChangeArrowheads="1"/>
          </p:cNvSpPr>
          <p:nvPr/>
        </p:nvSpPr>
        <p:spPr bwMode="auto">
          <a:xfrm>
            <a:off x="6582784" y="5043992"/>
            <a:ext cx="1066800" cy="914400"/>
          </a:xfrm>
          <a:prstGeom prst="star16">
            <a:avLst>
              <a:gd name="adj" fmla="val 9375"/>
            </a:avLst>
          </a:prstGeom>
          <a:solidFill>
            <a:srgbClr val="00FFFF">
              <a:alpha val="50195"/>
            </a:srgbClr>
          </a:solidFill>
          <a:ln w="9525">
            <a:noFill/>
            <a:miter lim="800000"/>
          </a:ln>
        </p:spPr>
        <p:txBody>
          <a:bodyPr wrap="none" anchor="ctr"/>
          <a:lstStyle/>
          <a:p>
            <a:endParaRPr lang="zh-CN" altLang="en-US">
              <a:latin typeface="Calibri" panose="020F0502020204030204" charset="0"/>
            </a:endParaRPr>
          </a:p>
        </p:txBody>
      </p:sp>
      <p:sp>
        <p:nvSpPr>
          <p:cNvPr id="42" name="AutoShape 2097"/>
          <p:cNvSpPr>
            <a:spLocks noChangeArrowheads="1"/>
          </p:cNvSpPr>
          <p:nvPr/>
        </p:nvSpPr>
        <p:spPr bwMode="auto">
          <a:xfrm>
            <a:off x="6506584" y="5120192"/>
            <a:ext cx="1066800" cy="914400"/>
          </a:xfrm>
          <a:prstGeom prst="star16">
            <a:avLst>
              <a:gd name="adj" fmla="val 9375"/>
            </a:avLst>
          </a:prstGeom>
          <a:solidFill>
            <a:srgbClr val="00FFFF">
              <a:alpha val="50195"/>
            </a:srgbClr>
          </a:solidFill>
          <a:ln w="9525">
            <a:noFill/>
            <a:miter lim="800000"/>
          </a:ln>
        </p:spPr>
        <p:txBody>
          <a:bodyPr wrap="none" anchor="ctr"/>
          <a:lstStyle/>
          <a:p>
            <a:endParaRPr lang="zh-CN" altLang="en-US">
              <a:latin typeface="Calibri" panose="020F0502020204030204" charset="0"/>
            </a:endParaRPr>
          </a:p>
        </p:txBody>
      </p:sp>
      <p:sp>
        <p:nvSpPr>
          <p:cNvPr id="43" name="AutoShape 2098"/>
          <p:cNvSpPr>
            <a:spLocks noChangeArrowheads="1"/>
          </p:cNvSpPr>
          <p:nvPr/>
        </p:nvSpPr>
        <p:spPr bwMode="auto">
          <a:xfrm>
            <a:off x="6506584" y="5120192"/>
            <a:ext cx="1066800" cy="914400"/>
          </a:xfrm>
          <a:prstGeom prst="star16">
            <a:avLst>
              <a:gd name="adj" fmla="val 9375"/>
            </a:avLst>
          </a:prstGeom>
          <a:solidFill>
            <a:srgbClr val="00FFFF">
              <a:alpha val="50195"/>
            </a:srgbClr>
          </a:solidFill>
          <a:ln w="9525">
            <a:noFill/>
            <a:miter lim="800000"/>
          </a:ln>
        </p:spPr>
        <p:txBody>
          <a:bodyPr wrap="none" anchor="ctr"/>
          <a:lstStyle/>
          <a:p>
            <a:endParaRPr lang="zh-CN" altLang="en-US">
              <a:latin typeface="Calibri" panose="020F0502020204030204" charset="0"/>
            </a:endParaRPr>
          </a:p>
        </p:txBody>
      </p:sp>
      <p:sp>
        <p:nvSpPr>
          <p:cNvPr id="44" name="AutoShape 2099"/>
          <p:cNvSpPr>
            <a:spLocks noChangeArrowheads="1"/>
          </p:cNvSpPr>
          <p:nvPr/>
        </p:nvSpPr>
        <p:spPr bwMode="auto">
          <a:xfrm>
            <a:off x="6506584" y="5120192"/>
            <a:ext cx="1066800" cy="914400"/>
          </a:xfrm>
          <a:prstGeom prst="star16">
            <a:avLst>
              <a:gd name="adj" fmla="val 9375"/>
            </a:avLst>
          </a:prstGeom>
          <a:solidFill>
            <a:srgbClr val="00FFFF">
              <a:alpha val="50195"/>
            </a:srgbClr>
          </a:solidFill>
          <a:ln w="9525">
            <a:noFill/>
            <a:miter lim="800000"/>
          </a:ln>
        </p:spPr>
        <p:txBody>
          <a:bodyPr wrap="none" anchor="ctr"/>
          <a:lstStyle/>
          <a:p>
            <a:endParaRPr lang="zh-CN" altLang="en-US">
              <a:latin typeface="Calibri" panose="020F0502020204030204" charset="0"/>
            </a:endParaRPr>
          </a:p>
        </p:txBody>
      </p:sp>
      <p:sp>
        <p:nvSpPr>
          <p:cNvPr id="45" name="AutoShape 2100"/>
          <p:cNvSpPr>
            <a:spLocks noChangeArrowheads="1"/>
          </p:cNvSpPr>
          <p:nvPr/>
        </p:nvSpPr>
        <p:spPr bwMode="auto">
          <a:xfrm>
            <a:off x="5134984" y="5348792"/>
            <a:ext cx="1066800" cy="914400"/>
          </a:xfrm>
          <a:prstGeom prst="star16">
            <a:avLst>
              <a:gd name="adj" fmla="val 9375"/>
            </a:avLst>
          </a:prstGeom>
          <a:solidFill>
            <a:srgbClr val="00FFFF">
              <a:alpha val="50195"/>
            </a:srgbClr>
          </a:solidFill>
          <a:ln w="9525">
            <a:noFill/>
            <a:miter lim="800000"/>
          </a:ln>
        </p:spPr>
        <p:txBody>
          <a:bodyPr wrap="none" anchor="ctr"/>
          <a:lstStyle/>
          <a:p>
            <a:endParaRPr lang="zh-CN" altLang="en-US">
              <a:latin typeface="Calibri" panose="020F0502020204030204" charset="0"/>
            </a:endParaRPr>
          </a:p>
        </p:txBody>
      </p:sp>
      <p:sp>
        <p:nvSpPr>
          <p:cNvPr id="46" name="AutoShape 2101"/>
          <p:cNvSpPr>
            <a:spLocks noChangeArrowheads="1"/>
          </p:cNvSpPr>
          <p:nvPr/>
        </p:nvSpPr>
        <p:spPr bwMode="auto">
          <a:xfrm>
            <a:off x="5134984" y="5348792"/>
            <a:ext cx="1066800" cy="914400"/>
          </a:xfrm>
          <a:prstGeom prst="star16">
            <a:avLst>
              <a:gd name="adj" fmla="val 9375"/>
            </a:avLst>
          </a:prstGeom>
          <a:solidFill>
            <a:srgbClr val="00FFFF">
              <a:alpha val="50195"/>
            </a:srgbClr>
          </a:solidFill>
          <a:ln w="9525">
            <a:noFill/>
            <a:miter lim="800000"/>
          </a:ln>
        </p:spPr>
        <p:txBody>
          <a:bodyPr wrap="none" anchor="ctr"/>
          <a:lstStyle/>
          <a:p>
            <a:endParaRPr lang="zh-CN" altLang="en-US">
              <a:latin typeface="Calibri" panose="020F0502020204030204" charset="0"/>
            </a:endParaRPr>
          </a:p>
        </p:txBody>
      </p:sp>
      <p:sp>
        <p:nvSpPr>
          <p:cNvPr id="47" name="AutoShape 2102"/>
          <p:cNvSpPr>
            <a:spLocks noChangeArrowheads="1"/>
          </p:cNvSpPr>
          <p:nvPr/>
        </p:nvSpPr>
        <p:spPr bwMode="auto">
          <a:xfrm>
            <a:off x="5134984" y="5348792"/>
            <a:ext cx="1066800" cy="914400"/>
          </a:xfrm>
          <a:prstGeom prst="star16">
            <a:avLst>
              <a:gd name="adj" fmla="val 9375"/>
            </a:avLst>
          </a:prstGeom>
          <a:solidFill>
            <a:srgbClr val="00FFFF">
              <a:alpha val="50195"/>
            </a:srgbClr>
          </a:solidFill>
          <a:ln w="9525">
            <a:noFill/>
            <a:miter lim="800000"/>
          </a:ln>
        </p:spPr>
        <p:txBody>
          <a:bodyPr wrap="none" anchor="ctr"/>
          <a:lstStyle/>
          <a:p>
            <a:endParaRPr lang="zh-CN" altLang="en-US">
              <a:latin typeface="Calibri" panose="020F0502020204030204" charset="0"/>
            </a:endParaRPr>
          </a:p>
        </p:txBody>
      </p:sp>
      <p:sp>
        <p:nvSpPr>
          <p:cNvPr id="48" name="AutoShape 2105"/>
          <p:cNvSpPr>
            <a:spLocks noChangeArrowheads="1"/>
          </p:cNvSpPr>
          <p:nvPr/>
        </p:nvSpPr>
        <p:spPr bwMode="auto">
          <a:xfrm>
            <a:off x="5134984" y="3900992"/>
            <a:ext cx="1066800" cy="914400"/>
          </a:xfrm>
          <a:prstGeom prst="star16">
            <a:avLst>
              <a:gd name="adj" fmla="val 9375"/>
            </a:avLst>
          </a:prstGeom>
          <a:solidFill>
            <a:srgbClr val="00FFFF">
              <a:alpha val="50195"/>
            </a:srgbClr>
          </a:solidFill>
          <a:ln w="9525">
            <a:noFill/>
            <a:miter lim="800000"/>
          </a:ln>
        </p:spPr>
        <p:txBody>
          <a:bodyPr wrap="none" anchor="ctr"/>
          <a:lstStyle/>
          <a:p>
            <a:endParaRPr lang="zh-CN" altLang="en-US">
              <a:latin typeface="Calibri" panose="020F0502020204030204" charset="0"/>
            </a:endParaRPr>
          </a:p>
        </p:txBody>
      </p:sp>
      <p:sp>
        <p:nvSpPr>
          <p:cNvPr id="49" name="AutoShape 2106"/>
          <p:cNvSpPr>
            <a:spLocks noChangeArrowheads="1"/>
          </p:cNvSpPr>
          <p:nvPr/>
        </p:nvSpPr>
        <p:spPr bwMode="auto">
          <a:xfrm>
            <a:off x="5134984" y="3900992"/>
            <a:ext cx="1066800" cy="914400"/>
          </a:xfrm>
          <a:prstGeom prst="star16">
            <a:avLst>
              <a:gd name="adj" fmla="val 9375"/>
            </a:avLst>
          </a:prstGeom>
          <a:solidFill>
            <a:srgbClr val="00FFFF">
              <a:alpha val="50195"/>
            </a:srgbClr>
          </a:solidFill>
          <a:ln w="9525">
            <a:noFill/>
            <a:miter lim="800000"/>
          </a:ln>
        </p:spPr>
        <p:txBody>
          <a:bodyPr wrap="none" anchor="ctr"/>
          <a:lstStyle/>
          <a:p>
            <a:endParaRPr lang="zh-CN" altLang="en-US">
              <a:latin typeface="Calibri" panose="020F0502020204030204" charset="0"/>
            </a:endParaRPr>
          </a:p>
        </p:txBody>
      </p:sp>
      <p:sp>
        <p:nvSpPr>
          <p:cNvPr id="50" name="AutoShape 2107"/>
          <p:cNvSpPr>
            <a:spLocks noChangeArrowheads="1"/>
          </p:cNvSpPr>
          <p:nvPr/>
        </p:nvSpPr>
        <p:spPr bwMode="auto">
          <a:xfrm>
            <a:off x="5134984" y="3900992"/>
            <a:ext cx="1066800" cy="914400"/>
          </a:xfrm>
          <a:prstGeom prst="star16">
            <a:avLst>
              <a:gd name="adj" fmla="val 9375"/>
            </a:avLst>
          </a:prstGeom>
          <a:solidFill>
            <a:srgbClr val="00FFFF">
              <a:alpha val="50195"/>
            </a:srgbClr>
          </a:solidFill>
          <a:ln w="9525">
            <a:noFill/>
            <a:miter lim="800000"/>
          </a:ln>
        </p:spPr>
        <p:txBody>
          <a:bodyPr wrap="none" anchor="ctr"/>
          <a:lstStyle/>
          <a:p>
            <a:endParaRPr lang="zh-CN" altLang="en-US">
              <a:latin typeface="Calibri" panose="020F0502020204030204" charset="0"/>
            </a:endParaRPr>
          </a:p>
        </p:txBody>
      </p:sp>
      <p:sp>
        <p:nvSpPr>
          <p:cNvPr id="51" name="AutoShape 2108"/>
          <p:cNvSpPr>
            <a:spLocks noChangeArrowheads="1"/>
          </p:cNvSpPr>
          <p:nvPr/>
        </p:nvSpPr>
        <p:spPr bwMode="auto">
          <a:xfrm>
            <a:off x="4753984" y="5577392"/>
            <a:ext cx="1066800" cy="914400"/>
          </a:xfrm>
          <a:prstGeom prst="star16">
            <a:avLst>
              <a:gd name="adj" fmla="val 9375"/>
            </a:avLst>
          </a:prstGeom>
          <a:solidFill>
            <a:srgbClr val="00FFFF">
              <a:alpha val="50195"/>
            </a:srgbClr>
          </a:solidFill>
          <a:ln w="9525">
            <a:noFill/>
            <a:miter lim="800000"/>
          </a:ln>
        </p:spPr>
        <p:txBody>
          <a:bodyPr wrap="none" anchor="ctr"/>
          <a:lstStyle/>
          <a:p>
            <a:endParaRPr lang="zh-CN" altLang="en-US">
              <a:latin typeface="Calibri" panose="020F0502020204030204" charset="0"/>
            </a:endParaRPr>
          </a:p>
        </p:txBody>
      </p:sp>
      <p:sp>
        <p:nvSpPr>
          <p:cNvPr id="52" name="AutoShape 2109"/>
          <p:cNvSpPr>
            <a:spLocks noChangeArrowheads="1"/>
          </p:cNvSpPr>
          <p:nvPr/>
        </p:nvSpPr>
        <p:spPr bwMode="auto">
          <a:xfrm>
            <a:off x="4372984" y="5577392"/>
            <a:ext cx="1066800" cy="914400"/>
          </a:xfrm>
          <a:prstGeom prst="star16">
            <a:avLst>
              <a:gd name="adj" fmla="val 9375"/>
            </a:avLst>
          </a:prstGeom>
          <a:solidFill>
            <a:srgbClr val="00FFFF">
              <a:alpha val="50195"/>
            </a:srgbClr>
          </a:solidFill>
          <a:ln w="9525">
            <a:noFill/>
            <a:miter lim="800000"/>
          </a:ln>
        </p:spPr>
        <p:txBody>
          <a:bodyPr wrap="none" anchor="ctr"/>
          <a:lstStyle/>
          <a:p>
            <a:endParaRPr lang="zh-CN" altLang="en-US">
              <a:latin typeface="Calibri" panose="020F0502020204030204" charset="0"/>
            </a:endParaRPr>
          </a:p>
        </p:txBody>
      </p:sp>
      <p:sp>
        <p:nvSpPr>
          <p:cNvPr id="53" name="AutoShape 2110"/>
          <p:cNvSpPr>
            <a:spLocks noChangeArrowheads="1"/>
          </p:cNvSpPr>
          <p:nvPr/>
        </p:nvSpPr>
        <p:spPr bwMode="auto">
          <a:xfrm>
            <a:off x="3991984" y="5577392"/>
            <a:ext cx="1066800" cy="914400"/>
          </a:xfrm>
          <a:prstGeom prst="star16">
            <a:avLst>
              <a:gd name="adj" fmla="val 9375"/>
            </a:avLst>
          </a:prstGeom>
          <a:solidFill>
            <a:srgbClr val="00FFFF">
              <a:alpha val="50195"/>
            </a:srgbClr>
          </a:solidFill>
          <a:ln w="9525">
            <a:noFill/>
            <a:miter lim="800000"/>
          </a:ln>
        </p:spPr>
        <p:txBody>
          <a:bodyPr wrap="none" anchor="ctr"/>
          <a:lstStyle/>
          <a:p>
            <a:endParaRPr lang="zh-CN" altLang="en-US">
              <a:latin typeface="Calibri" panose="020F0502020204030204" charset="0"/>
            </a:endParaRPr>
          </a:p>
        </p:txBody>
      </p:sp>
      <p:sp>
        <p:nvSpPr>
          <p:cNvPr id="54" name="AutoShape 2111"/>
          <p:cNvSpPr>
            <a:spLocks noChangeArrowheads="1"/>
          </p:cNvSpPr>
          <p:nvPr/>
        </p:nvSpPr>
        <p:spPr bwMode="auto">
          <a:xfrm>
            <a:off x="3687184" y="5577392"/>
            <a:ext cx="1066800" cy="914400"/>
          </a:xfrm>
          <a:prstGeom prst="star16">
            <a:avLst>
              <a:gd name="adj" fmla="val 9375"/>
            </a:avLst>
          </a:prstGeom>
          <a:solidFill>
            <a:srgbClr val="00FFFF">
              <a:alpha val="50195"/>
            </a:srgbClr>
          </a:solidFill>
          <a:ln w="9525">
            <a:noFill/>
            <a:miter lim="800000"/>
          </a:ln>
        </p:spPr>
        <p:txBody>
          <a:bodyPr wrap="none" anchor="ctr"/>
          <a:lstStyle/>
          <a:p>
            <a:endParaRPr lang="zh-CN" altLang="en-US">
              <a:latin typeface="Calibri" panose="020F0502020204030204" charset="0"/>
            </a:endParaRPr>
          </a:p>
        </p:txBody>
      </p:sp>
      <p:sp>
        <p:nvSpPr>
          <p:cNvPr id="55" name="AutoShape 2112"/>
          <p:cNvSpPr>
            <a:spLocks noChangeArrowheads="1"/>
          </p:cNvSpPr>
          <p:nvPr/>
        </p:nvSpPr>
        <p:spPr bwMode="auto">
          <a:xfrm>
            <a:off x="8030584" y="4967792"/>
            <a:ext cx="1066800" cy="914400"/>
          </a:xfrm>
          <a:prstGeom prst="star16">
            <a:avLst>
              <a:gd name="adj" fmla="val 9375"/>
            </a:avLst>
          </a:prstGeom>
          <a:solidFill>
            <a:srgbClr val="00FFFF">
              <a:alpha val="50195"/>
            </a:srgbClr>
          </a:solidFill>
          <a:ln w="9525">
            <a:noFill/>
            <a:miter lim="800000"/>
          </a:ln>
        </p:spPr>
        <p:txBody>
          <a:bodyPr wrap="none" anchor="ctr"/>
          <a:lstStyle/>
          <a:p>
            <a:endParaRPr lang="zh-CN" altLang="en-US">
              <a:latin typeface="Calibri" panose="020F0502020204030204" charset="0"/>
            </a:endParaRPr>
          </a:p>
        </p:txBody>
      </p:sp>
      <p:sp>
        <p:nvSpPr>
          <p:cNvPr id="56" name="AutoShape 2113"/>
          <p:cNvSpPr>
            <a:spLocks noChangeArrowheads="1"/>
          </p:cNvSpPr>
          <p:nvPr/>
        </p:nvSpPr>
        <p:spPr bwMode="auto">
          <a:xfrm>
            <a:off x="8563984" y="4815392"/>
            <a:ext cx="1066800" cy="914400"/>
          </a:xfrm>
          <a:prstGeom prst="star16">
            <a:avLst>
              <a:gd name="adj" fmla="val 9375"/>
            </a:avLst>
          </a:prstGeom>
          <a:solidFill>
            <a:srgbClr val="00FFFF">
              <a:alpha val="50195"/>
            </a:srgbClr>
          </a:solidFill>
          <a:ln w="9525">
            <a:noFill/>
            <a:miter lim="800000"/>
          </a:ln>
        </p:spPr>
        <p:txBody>
          <a:bodyPr wrap="none" anchor="ctr"/>
          <a:lstStyle/>
          <a:p>
            <a:endParaRPr lang="zh-CN" altLang="en-US">
              <a:latin typeface="Calibri" panose="020F0502020204030204" charset="0"/>
            </a:endParaRPr>
          </a:p>
        </p:txBody>
      </p:sp>
      <p:sp>
        <p:nvSpPr>
          <p:cNvPr id="57" name="TextBox 56"/>
          <p:cNvSpPr txBox="1"/>
          <p:nvPr/>
        </p:nvSpPr>
        <p:spPr>
          <a:xfrm>
            <a:off x="818866" y="423085"/>
            <a:ext cx="5964072" cy="646331"/>
          </a:xfrm>
          <a:prstGeom prst="rect">
            <a:avLst/>
          </a:prstGeom>
          <a:noFill/>
        </p:spPr>
        <p:txBody>
          <a:bodyPr wrap="square" rtlCol="0">
            <a:spAutoFit/>
          </a:bodyPr>
          <a:lstStyle/>
          <a:p>
            <a:r>
              <a:rPr lang="en-US" altLang="zh-CN" sz="3600" b="1" dirty="0">
                <a:latin typeface="+mn-ea"/>
              </a:rPr>
              <a:t>(</a:t>
            </a:r>
            <a:r>
              <a:rPr lang="zh-CN" altLang="en-US" sz="3600" b="1" dirty="0">
                <a:latin typeface="+mn-ea"/>
              </a:rPr>
              <a:t>三</a:t>
            </a:r>
            <a:r>
              <a:rPr lang="en-US" altLang="zh-CN" sz="3600" b="1" dirty="0">
                <a:latin typeface="+mn-ea"/>
              </a:rPr>
              <a:t>)  </a:t>
            </a:r>
            <a:r>
              <a:rPr lang="zh-CN" altLang="en-US" sz="3600" b="1" dirty="0">
                <a:latin typeface="+mn-ea"/>
              </a:rPr>
              <a:t>突触传递过程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5"/>
                                            </p:cond>
                                          </p:stCondLst>
                                        </p:cTn>
                                        <p:tgtEl>
                                          <p:spTgt spid="8"/>
                                        </p:tgtEl>
                                        <p:attrNameLst>
                                          <p:attrName>style.visibility</p:attrName>
                                        </p:attrNameLst>
                                      </p:cBhvr>
                                      <p:to>
                                        <p:strVal val="hidden"/>
                                      </p:to>
                                    </p:set>
                                  </p:sub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0"/>
                                            </p:cond>
                                          </p:stCondLst>
                                        </p:cTn>
                                        <p:tgtEl>
                                          <p:spTgt spid="9"/>
                                        </p:tgtEl>
                                        <p:attrNameLst>
                                          <p:attrName>style.visibility</p:attrName>
                                        </p:attrNameLst>
                                      </p:cBhvr>
                                      <p:to>
                                        <p:strVal val="hidden"/>
                                      </p:to>
                                    </p:set>
                                  </p:sub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5"/>
                                            </p:cond>
                                          </p:stCondLst>
                                        </p:cTn>
                                        <p:tgtEl>
                                          <p:spTgt spid="10"/>
                                        </p:tgtEl>
                                        <p:attrNameLst>
                                          <p:attrName>style.visibility</p:attrName>
                                        </p:attrNameLst>
                                      </p:cBhvr>
                                      <p:to>
                                        <p:strVal val="hidden"/>
                                      </p:to>
                                    </p:set>
                                  </p:sub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25"/>
                                            </p:cond>
                                          </p:stCondLst>
                                        </p:cTn>
                                        <p:tgtEl>
                                          <p:spTgt spid="30"/>
                                        </p:tgtEl>
                                        <p:attrNameLst>
                                          <p:attrName>style.visibility</p:attrName>
                                        </p:attrNameLst>
                                      </p:cBhvr>
                                      <p:to>
                                        <p:strVal val="hidden"/>
                                      </p:to>
                                    </p:set>
                                  </p:subTnLst>
                                </p:cTn>
                              </p:par>
                            </p:childTnLst>
                          </p:cTn>
                        </p:par>
                        <p:par>
                          <p:cTn id="29" fill="hold">
                            <p:stCondLst>
                              <p:cond delay="500"/>
                            </p:stCondLst>
                            <p:childTnLst>
                              <p:par>
                                <p:cTn id="30" presetID="23" presetClass="entr" presetSubtype="16"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30"/>
                                            </p:cond>
                                          </p:stCondLst>
                                        </p:cTn>
                                        <p:tgtEl>
                                          <p:spTgt spid="31"/>
                                        </p:tgtEl>
                                        <p:attrNameLst>
                                          <p:attrName>style.visibility</p:attrName>
                                        </p:attrNameLst>
                                      </p:cBhvr>
                                      <p:to>
                                        <p:strVal val="hidden"/>
                                      </p:to>
                                    </p:set>
                                  </p:subTnLst>
                                </p:cTn>
                              </p:par>
                            </p:childTnLst>
                          </p:cTn>
                        </p:par>
                        <p:par>
                          <p:cTn id="34" fill="hold">
                            <p:stCondLst>
                              <p:cond delay="1000"/>
                            </p:stCondLst>
                            <p:childTnLst>
                              <p:par>
                                <p:cTn id="35" presetID="2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500" fill="hold"/>
                                        <p:tgtEl>
                                          <p:spTgt spid="32"/>
                                        </p:tgtEl>
                                        <p:attrNameLst>
                                          <p:attrName>ppt_w</p:attrName>
                                        </p:attrNameLst>
                                      </p:cBhvr>
                                      <p:tavLst>
                                        <p:tav tm="0">
                                          <p:val>
                                            <p:fltVal val="0"/>
                                          </p:val>
                                        </p:tav>
                                        <p:tav tm="100000">
                                          <p:val>
                                            <p:strVal val="#ppt_w"/>
                                          </p:val>
                                        </p:tav>
                                      </p:tavLst>
                                    </p:anim>
                                    <p:anim calcmode="lin" valueType="num">
                                      <p:cBhvr>
                                        <p:cTn id="38" dur="500" fill="hold"/>
                                        <p:tgtEl>
                                          <p:spTgt spid="32"/>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35"/>
                                            </p:cond>
                                          </p:stCondLst>
                                        </p:cTn>
                                        <p:tgtEl>
                                          <p:spTgt spid="32"/>
                                        </p:tgtEl>
                                        <p:attrNameLst>
                                          <p:attrName>style.visibility</p:attrName>
                                        </p:attrNameLst>
                                      </p:cBhvr>
                                      <p:to>
                                        <p:strVal val="hidden"/>
                                      </p:to>
                                    </p:set>
                                  </p:subTnLst>
                                </p:cTn>
                              </p:par>
                            </p:childTnLst>
                          </p:cTn>
                        </p:par>
                        <p:par>
                          <p:cTn id="39" fill="hold">
                            <p:stCondLst>
                              <p:cond delay="1500"/>
                            </p:stCondLst>
                            <p:childTnLst>
                              <p:par>
                                <p:cTn id="40" presetID="23" presetClass="entr" presetSubtype="16"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40"/>
                                            </p:cond>
                                          </p:stCondLst>
                                        </p:cTn>
                                        <p:tgtEl>
                                          <p:spTgt spid="33"/>
                                        </p:tgtEl>
                                        <p:attrNameLst>
                                          <p:attrName>style.visibility</p:attrName>
                                        </p:attrNameLst>
                                      </p:cBhvr>
                                      <p:to>
                                        <p:strVal val="hidden"/>
                                      </p:to>
                                    </p:set>
                                  </p:subTnLst>
                                </p:cTn>
                              </p:par>
                            </p:childTnLst>
                          </p:cTn>
                        </p:par>
                        <p:par>
                          <p:cTn id="44" fill="hold">
                            <p:stCondLst>
                              <p:cond delay="2000"/>
                            </p:stCondLst>
                            <p:childTnLst>
                              <p:par>
                                <p:cTn id="45" presetID="23" presetClass="entr" presetSubtype="16"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500" fill="hold"/>
                                        <p:tgtEl>
                                          <p:spTgt spid="34"/>
                                        </p:tgtEl>
                                        <p:attrNameLst>
                                          <p:attrName>ppt_w</p:attrName>
                                        </p:attrNameLst>
                                      </p:cBhvr>
                                      <p:tavLst>
                                        <p:tav tm="0">
                                          <p:val>
                                            <p:fltVal val="0"/>
                                          </p:val>
                                        </p:tav>
                                        <p:tav tm="100000">
                                          <p:val>
                                            <p:strVal val="#ppt_w"/>
                                          </p:val>
                                        </p:tav>
                                      </p:tavLst>
                                    </p:anim>
                                    <p:anim calcmode="lin" valueType="num">
                                      <p:cBhvr>
                                        <p:cTn id="48" dur="500" fill="hold"/>
                                        <p:tgtEl>
                                          <p:spTgt spid="34"/>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45"/>
                                            </p:cond>
                                          </p:stCondLst>
                                        </p:cTn>
                                        <p:tgtEl>
                                          <p:spTgt spid="34"/>
                                        </p:tgtEl>
                                        <p:attrNameLst>
                                          <p:attrName>style.visibility</p:attrName>
                                        </p:attrNameLst>
                                      </p:cBhvr>
                                      <p:to>
                                        <p:strVal val="hidden"/>
                                      </p:to>
                                    </p:set>
                                  </p:subTnLst>
                                </p:cTn>
                              </p:par>
                            </p:childTnLst>
                          </p:cTn>
                        </p:par>
                        <p:par>
                          <p:cTn id="49" fill="hold">
                            <p:stCondLst>
                              <p:cond delay="2500"/>
                            </p:stCondLst>
                            <p:childTnLst>
                              <p:par>
                                <p:cTn id="50" presetID="23" presetClass="entr" presetSubtype="16"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50"/>
                                            </p:cond>
                                          </p:stCondLst>
                                        </p:cTn>
                                        <p:tgtEl>
                                          <p:spTgt spid="35"/>
                                        </p:tgtEl>
                                        <p:attrNameLst>
                                          <p:attrName>style.visibility</p:attrName>
                                        </p:attrNameLst>
                                      </p:cBhvr>
                                      <p:to>
                                        <p:strVal val="hidden"/>
                                      </p:to>
                                    </p:set>
                                  </p:subTnLst>
                                </p:cTn>
                              </p:par>
                            </p:childTnLst>
                          </p:cTn>
                        </p:par>
                        <p:par>
                          <p:cTn id="54" fill="hold">
                            <p:stCondLst>
                              <p:cond delay="3000"/>
                            </p:stCondLst>
                            <p:childTnLst>
                              <p:par>
                                <p:cTn id="55" presetID="22" presetClass="entr" presetSubtype="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23" presetClass="entr" presetSubtype="16"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60"/>
                                            </p:cond>
                                          </p:stCondLst>
                                        </p:cTn>
                                        <p:tgtEl>
                                          <p:spTgt spid="21"/>
                                        </p:tgtEl>
                                        <p:attrNameLst>
                                          <p:attrName>style.visibility</p:attrName>
                                        </p:attrNameLst>
                                      </p:cBhvr>
                                      <p:to>
                                        <p:strVal val="hidden"/>
                                      </p:to>
                                    </p:set>
                                  </p:subTnLst>
                                </p:cTn>
                              </p:par>
                            </p:childTnLst>
                          </p:cTn>
                        </p:par>
                        <p:par>
                          <p:cTn id="64" fill="hold">
                            <p:stCondLst>
                              <p:cond delay="500"/>
                            </p:stCondLst>
                            <p:childTnLst>
                              <p:par>
                                <p:cTn id="65" presetID="2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65"/>
                                            </p:cond>
                                          </p:stCondLst>
                                        </p:cTn>
                                        <p:tgtEl>
                                          <p:spTgt spid="22"/>
                                        </p:tgtEl>
                                        <p:attrNameLst>
                                          <p:attrName>style.visibility</p:attrName>
                                        </p:attrNameLst>
                                      </p:cBhvr>
                                      <p:to>
                                        <p:strVal val="hidden"/>
                                      </p:to>
                                    </p:set>
                                  </p:subTnLst>
                                </p:cTn>
                              </p:par>
                            </p:childTnLst>
                          </p:cTn>
                        </p:par>
                        <p:par>
                          <p:cTn id="69" fill="hold">
                            <p:stCondLst>
                              <p:cond delay="1000"/>
                            </p:stCondLst>
                            <p:childTnLst>
                              <p:par>
                                <p:cTn id="70" presetID="23" presetClass="entr" presetSubtype="16"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70"/>
                                            </p:cond>
                                          </p:stCondLst>
                                        </p:cTn>
                                        <p:tgtEl>
                                          <p:spTgt spid="23"/>
                                        </p:tgtEl>
                                        <p:attrNameLst>
                                          <p:attrName>style.visibility</p:attrName>
                                        </p:attrNameLst>
                                      </p:cBhvr>
                                      <p:to>
                                        <p:strVal val="hidden"/>
                                      </p:to>
                                    </p:set>
                                  </p:sub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wipe(left)">
                                      <p:cBhvr>
                                        <p:cTn id="77" dur="500"/>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23" presetClass="entr" presetSubtype="16"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p:cTn id="82" dur="500" fill="hold"/>
                                        <p:tgtEl>
                                          <p:spTgt spid="24"/>
                                        </p:tgtEl>
                                        <p:attrNameLst>
                                          <p:attrName>ppt_w</p:attrName>
                                        </p:attrNameLst>
                                      </p:cBhvr>
                                      <p:tavLst>
                                        <p:tav tm="0">
                                          <p:val>
                                            <p:fltVal val="0"/>
                                          </p:val>
                                        </p:tav>
                                        <p:tav tm="100000">
                                          <p:val>
                                            <p:strVal val="#ppt_w"/>
                                          </p:val>
                                        </p:tav>
                                      </p:tavLst>
                                    </p:anim>
                                    <p:anim calcmode="lin" valueType="num">
                                      <p:cBhvr>
                                        <p:cTn id="83" dur="500" fill="hold"/>
                                        <p:tgtEl>
                                          <p:spTgt spid="24"/>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80"/>
                                            </p:cond>
                                          </p:stCondLst>
                                        </p:cTn>
                                        <p:tgtEl>
                                          <p:spTgt spid="24"/>
                                        </p:tgtEl>
                                        <p:attrNameLst>
                                          <p:attrName>style.visibility</p:attrName>
                                        </p:attrNameLst>
                                      </p:cBhvr>
                                      <p:to>
                                        <p:strVal val="hidden"/>
                                      </p:to>
                                    </p:set>
                                  </p:subTnLst>
                                </p:cTn>
                              </p:par>
                            </p:childTnLst>
                          </p:cTn>
                        </p:par>
                        <p:par>
                          <p:cTn id="84" fill="hold">
                            <p:stCondLst>
                              <p:cond delay="500"/>
                            </p:stCondLst>
                            <p:childTnLst>
                              <p:par>
                                <p:cTn id="85" presetID="23" presetClass="entr" presetSubtype="16"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p:cTn id="87" dur="500" fill="hold"/>
                                        <p:tgtEl>
                                          <p:spTgt spid="25"/>
                                        </p:tgtEl>
                                        <p:attrNameLst>
                                          <p:attrName>ppt_w</p:attrName>
                                        </p:attrNameLst>
                                      </p:cBhvr>
                                      <p:tavLst>
                                        <p:tav tm="0">
                                          <p:val>
                                            <p:fltVal val="0"/>
                                          </p:val>
                                        </p:tav>
                                        <p:tav tm="100000">
                                          <p:val>
                                            <p:strVal val="#ppt_w"/>
                                          </p:val>
                                        </p:tav>
                                      </p:tavLst>
                                    </p:anim>
                                    <p:anim calcmode="lin" valueType="num">
                                      <p:cBhvr>
                                        <p:cTn id="88" dur="500" fill="hold"/>
                                        <p:tgtEl>
                                          <p:spTgt spid="25"/>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85"/>
                                            </p:cond>
                                          </p:stCondLst>
                                        </p:cTn>
                                        <p:tgtEl>
                                          <p:spTgt spid="25"/>
                                        </p:tgtEl>
                                        <p:attrNameLst>
                                          <p:attrName>style.visibility</p:attrName>
                                        </p:attrNameLst>
                                      </p:cBhvr>
                                      <p:to>
                                        <p:strVal val="hidden"/>
                                      </p:to>
                                    </p:set>
                                  </p:subTnLst>
                                </p:cTn>
                              </p:par>
                            </p:childTnLst>
                          </p:cTn>
                        </p:par>
                        <p:par>
                          <p:cTn id="89" fill="hold">
                            <p:stCondLst>
                              <p:cond delay="1000"/>
                            </p:stCondLst>
                            <p:childTnLst>
                              <p:par>
                                <p:cTn id="90" presetID="23" presetClass="entr" presetSubtype="16"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500" fill="hold"/>
                                        <p:tgtEl>
                                          <p:spTgt spid="26"/>
                                        </p:tgtEl>
                                        <p:attrNameLst>
                                          <p:attrName>ppt_w</p:attrName>
                                        </p:attrNameLst>
                                      </p:cBhvr>
                                      <p:tavLst>
                                        <p:tav tm="0">
                                          <p:val>
                                            <p:fltVal val="0"/>
                                          </p:val>
                                        </p:tav>
                                        <p:tav tm="100000">
                                          <p:val>
                                            <p:strVal val="#ppt_w"/>
                                          </p:val>
                                        </p:tav>
                                      </p:tavLst>
                                    </p:anim>
                                    <p:anim calcmode="lin" valueType="num">
                                      <p:cBhvr>
                                        <p:cTn id="93" dur="500" fill="hold"/>
                                        <p:tgtEl>
                                          <p:spTgt spid="26"/>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90"/>
                                            </p:cond>
                                          </p:stCondLst>
                                        </p:cTn>
                                        <p:tgtEl>
                                          <p:spTgt spid="26"/>
                                        </p:tgtEl>
                                        <p:attrNameLst>
                                          <p:attrName>style.visibility</p:attrName>
                                        </p:attrNameLst>
                                      </p:cBhvr>
                                      <p:to>
                                        <p:strVal val="hidden"/>
                                      </p:to>
                                    </p:set>
                                  </p:subTnLst>
                                </p:cTn>
                              </p:par>
                            </p:childTnLst>
                          </p:cTn>
                        </p:par>
                        <p:par>
                          <p:cTn id="94" fill="hold">
                            <p:stCondLst>
                              <p:cond delay="1500"/>
                            </p:stCondLst>
                            <p:childTnLst>
                              <p:par>
                                <p:cTn id="95" presetID="22" presetClass="entr" presetSubtype="8" fill="hold" grpId="0" nodeType="after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wipe(left)">
                                      <p:cBhvr>
                                        <p:cTn id="97" dur="500"/>
                                        <p:tgtEl>
                                          <p:spTgt spid="14"/>
                                        </p:tgtEl>
                                      </p:cBhvr>
                                    </p:animEffect>
                                  </p:childTnLst>
                                </p:cTn>
                              </p:par>
                            </p:childTnLst>
                          </p:cTn>
                        </p:par>
                      </p:childTnLst>
                    </p:cTn>
                  </p:par>
                  <p:par>
                    <p:cTn id="98" fill="hold">
                      <p:stCondLst>
                        <p:cond delay="indefinite"/>
                      </p:stCondLst>
                      <p:childTnLst>
                        <p:par>
                          <p:cTn id="99" fill="hold">
                            <p:stCondLst>
                              <p:cond delay="0"/>
                            </p:stCondLst>
                            <p:childTnLst>
                              <p:par>
                                <p:cTn id="100" presetID="23" presetClass="entr" presetSubtype="16" fill="hold" grpId="0" nodeType="click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00"/>
                                            </p:cond>
                                          </p:stCondLst>
                                        </p:cTn>
                                        <p:tgtEl>
                                          <p:spTgt spid="27"/>
                                        </p:tgtEl>
                                        <p:attrNameLst>
                                          <p:attrName>style.visibility</p:attrName>
                                        </p:attrNameLst>
                                      </p:cBhvr>
                                      <p:to>
                                        <p:strVal val="hidden"/>
                                      </p:to>
                                    </p:set>
                                  </p:subTnLst>
                                </p:cTn>
                              </p:par>
                            </p:childTnLst>
                          </p:cTn>
                        </p:par>
                        <p:par>
                          <p:cTn id="104" fill="hold">
                            <p:stCondLst>
                              <p:cond delay="500"/>
                            </p:stCondLst>
                            <p:childTnLst>
                              <p:par>
                                <p:cTn id="105" presetID="23" presetClass="entr" presetSubtype="16"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 calcmode="lin" valueType="num">
                                      <p:cBhvr>
                                        <p:cTn id="107" dur="500" fill="hold"/>
                                        <p:tgtEl>
                                          <p:spTgt spid="28"/>
                                        </p:tgtEl>
                                        <p:attrNameLst>
                                          <p:attrName>ppt_w</p:attrName>
                                        </p:attrNameLst>
                                      </p:cBhvr>
                                      <p:tavLst>
                                        <p:tav tm="0">
                                          <p:val>
                                            <p:fltVal val="0"/>
                                          </p:val>
                                        </p:tav>
                                        <p:tav tm="100000">
                                          <p:val>
                                            <p:strVal val="#ppt_w"/>
                                          </p:val>
                                        </p:tav>
                                      </p:tavLst>
                                    </p:anim>
                                    <p:anim calcmode="lin" valueType="num">
                                      <p:cBhvr>
                                        <p:cTn id="108" dur="500" fill="hold"/>
                                        <p:tgtEl>
                                          <p:spTgt spid="28"/>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05"/>
                                            </p:cond>
                                          </p:stCondLst>
                                        </p:cTn>
                                        <p:tgtEl>
                                          <p:spTgt spid="28"/>
                                        </p:tgtEl>
                                        <p:attrNameLst>
                                          <p:attrName>style.visibility</p:attrName>
                                        </p:attrNameLst>
                                      </p:cBhvr>
                                      <p:to>
                                        <p:strVal val="hidden"/>
                                      </p:to>
                                    </p:set>
                                  </p:subTnLst>
                                </p:cTn>
                              </p:par>
                            </p:childTnLst>
                          </p:cTn>
                        </p:par>
                        <p:par>
                          <p:cTn id="109" fill="hold">
                            <p:stCondLst>
                              <p:cond delay="1000"/>
                            </p:stCondLst>
                            <p:childTnLst>
                              <p:par>
                                <p:cTn id="110" presetID="23" presetClass="entr" presetSubtype="16" fill="hold" grpId="0" nodeType="afterEffect">
                                  <p:stCondLst>
                                    <p:cond delay="0"/>
                                  </p:stCondLst>
                                  <p:childTnLst>
                                    <p:set>
                                      <p:cBhvr>
                                        <p:cTn id="111" dur="1" fill="hold">
                                          <p:stCondLst>
                                            <p:cond delay="0"/>
                                          </p:stCondLst>
                                        </p:cTn>
                                        <p:tgtEl>
                                          <p:spTgt spid="29"/>
                                        </p:tgtEl>
                                        <p:attrNameLst>
                                          <p:attrName>style.visibility</p:attrName>
                                        </p:attrNameLst>
                                      </p:cBhvr>
                                      <p:to>
                                        <p:strVal val="visible"/>
                                      </p:to>
                                    </p:set>
                                    <p:anim calcmode="lin" valueType="num">
                                      <p:cBhvr>
                                        <p:cTn id="112" dur="500" fill="hold"/>
                                        <p:tgtEl>
                                          <p:spTgt spid="29"/>
                                        </p:tgtEl>
                                        <p:attrNameLst>
                                          <p:attrName>ppt_w</p:attrName>
                                        </p:attrNameLst>
                                      </p:cBhvr>
                                      <p:tavLst>
                                        <p:tav tm="0">
                                          <p:val>
                                            <p:fltVal val="0"/>
                                          </p:val>
                                        </p:tav>
                                        <p:tav tm="100000">
                                          <p:val>
                                            <p:strVal val="#ppt_w"/>
                                          </p:val>
                                        </p:tav>
                                      </p:tavLst>
                                    </p:anim>
                                    <p:anim calcmode="lin" valueType="num">
                                      <p:cBhvr>
                                        <p:cTn id="113" dur="500" fill="hold"/>
                                        <p:tgtEl>
                                          <p:spTgt spid="29"/>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10"/>
                                            </p:cond>
                                          </p:stCondLst>
                                        </p:cTn>
                                        <p:tgtEl>
                                          <p:spTgt spid="29"/>
                                        </p:tgtEl>
                                        <p:attrNameLst>
                                          <p:attrName>style.visibility</p:attrName>
                                        </p:attrNameLst>
                                      </p:cBhvr>
                                      <p:to>
                                        <p:strVal val="hidden"/>
                                      </p:to>
                                    </p:set>
                                  </p:subTnLst>
                                </p:cTn>
                              </p:par>
                            </p:childTnLst>
                          </p:cTn>
                        </p:par>
                        <p:par>
                          <p:cTn id="114" fill="hold">
                            <p:stCondLst>
                              <p:cond delay="1500"/>
                            </p:stCondLst>
                            <p:childTnLst>
                              <p:par>
                                <p:cTn id="115" presetID="22" presetClass="entr" presetSubtype="8" fill="hold" grpId="0" nodeType="afterEffect">
                                  <p:stCondLst>
                                    <p:cond delay="0"/>
                                  </p:stCondLst>
                                  <p:childTnLst>
                                    <p:set>
                                      <p:cBhvr>
                                        <p:cTn id="116" dur="1" fill="hold">
                                          <p:stCondLst>
                                            <p:cond delay="0"/>
                                          </p:stCondLst>
                                        </p:cTn>
                                        <p:tgtEl>
                                          <p:spTgt spid="15"/>
                                        </p:tgtEl>
                                        <p:attrNameLst>
                                          <p:attrName>style.visibility</p:attrName>
                                        </p:attrNameLst>
                                      </p:cBhvr>
                                      <p:to>
                                        <p:strVal val="visible"/>
                                      </p:to>
                                    </p:set>
                                    <p:animEffect transition="in" filter="wipe(left)">
                                      <p:cBhvr>
                                        <p:cTn id="117" dur="500"/>
                                        <p:tgtEl>
                                          <p:spTgt spid="15"/>
                                        </p:tgtEl>
                                      </p:cBhvr>
                                    </p:animEffect>
                                  </p:childTnLst>
                                </p:cTn>
                              </p:par>
                            </p:childTnLst>
                          </p:cTn>
                        </p:par>
                      </p:childTnLst>
                    </p:cTn>
                  </p:par>
                  <p:par>
                    <p:cTn id="118" fill="hold">
                      <p:stCondLst>
                        <p:cond delay="indefinite"/>
                      </p:stCondLst>
                      <p:childTnLst>
                        <p:par>
                          <p:cTn id="119" fill="hold">
                            <p:stCondLst>
                              <p:cond delay="0"/>
                            </p:stCondLst>
                            <p:childTnLst>
                              <p:par>
                                <p:cTn id="120" presetID="23" presetClass="entr" presetSubtype="16" fill="hold" grpId="0" nodeType="clickEffect">
                                  <p:stCondLst>
                                    <p:cond delay="0"/>
                                  </p:stCondLst>
                                  <p:childTnLst>
                                    <p:set>
                                      <p:cBhvr>
                                        <p:cTn id="121" dur="1" fill="hold">
                                          <p:stCondLst>
                                            <p:cond delay="0"/>
                                          </p:stCondLst>
                                        </p:cTn>
                                        <p:tgtEl>
                                          <p:spTgt spid="36"/>
                                        </p:tgtEl>
                                        <p:attrNameLst>
                                          <p:attrName>style.visibility</p:attrName>
                                        </p:attrNameLst>
                                      </p:cBhvr>
                                      <p:to>
                                        <p:strVal val="visible"/>
                                      </p:to>
                                    </p:set>
                                    <p:anim calcmode="lin" valueType="num">
                                      <p:cBhvr>
                                        <p:cTn id="122" dur="500" fill="hold"/>
                                        <p:tgtEl>
                                          <p:spTgt spid="36"/>
                                        </p:tgtEl>
                                        <p:attrNameLst>
                                          <p:attrName>ppt_w</p:attrName>
                                        </p:attrNameLst>
                                      </p:cBhvr>
                                      <p:tavLst>
                                        <p:tav tm="0">
                                          <p:val>
                                            <p:fltVal val="0"/>
                                          </p:val>
                                        </p:tav>
                                        <p:tav tm="100000">
                                          <p:val>
                                            <p:strVal val="#ppt_w"/>
                                          </p:val>
                                        </p:tav>
                                      </p:tavLst>
                                    </p:anim>
                                    <p:anim calcmode="lin" valueType="num">
                                      <p:cBhvr>
                                        <p:cTn id="123" dur="500" fill="hold"/>
                                        <p:tgtEl>
                                          <p:spTgt spid="36"/>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20"/>
                                            </p:cond>
                                          </p:stCondLst>
                                        </p:cTn>
                                        <p:tgtEl>
                                          <p:spTgt spid="36"/>
                                        </p:tgtEl>
                                        <p:attrNameLst>
                                          <p:attrName>style.visibility</p:attrName>
                                        </p:attrNameLst>
                                      </p:cBhvr>
                                      <p:to>
                                        <p:strVal val="hidden"/>
                                      </p:to>
                                    </p:set>
                                  </p:subTnLst>
                                </p:cTn>
                              </p:par>
                            </p:childTnLst>
                          </p:cTn>
                        </p:par>
                        <p:par>
                          <p:cTn id="124" fill="hold">
                            <p:stCondLst>
                              <p:cond delay="500"/>
                            </p:stCondLst>
                            <p:childTnLst>
                              <p:par>
                                <p:cTn id="125" presetID="23" presetClass="entr" presetSubtype="16" fill="hold" grpId="0" nodeType="afterEffect">
                                  <p:stCondLst>
                                    <p:cond delay="0"/>
                                  </p:stCondLst>
                                  <p:childTnLst>
                                    <p:set>
                                      <p:cBhvr>
                                        <p:cTn id="126" dur="1" fill="hold">
                                          <p:stCondLst>
                                            <p:cond delay="0"/>
                                          </p:stCondLst>
                                        </p:cTn>
                                        <p:tgtEl>
                                          <p:spTgt spid="37"/>
                                        </p:tgtEl>
                                        <p:attrNameLst>
                                          <p:attrName>style.visibility</p:attrName>
                                        </p:attrNameLst>
                                      </p:cBhvr>
                                      <p:to>
                                        <p:strVal val="visible"/>
                                      </p:to>
                                    </p:set>
                                    <p:anim calcmode="lin" valueType="num">
                                      <p:cBhvr>
                                        <p:cTn id="127" dur="500" fill="hold"/>
                                        <p:tgtEl>
                                          <p:spTgt spid="37"/>
                                        </p:tgtEl>
                                        <p:attrNameLst>
                                          <p:attrName>ppt_w</p:attrName>
                                        </p:attrNameLst>
                                      </p:cBhvr>
                                      <p:tavLst>
                                        <p:tav tm="0">
                                          <p:val>
                                            <p:fltVal val="0"/>
                                          </p:val>
                                        </p:tav>
                                        <p:tav tm="100000">
                                          <p:val>
                                            <p:strVal val="#ppt_w"/>
                                          </p:val>
                                        </p:tav>
                                      </p:tavLst>
                                    </p:anim>
                                    <p:anim calcmode="lin" valueType="num">
                                      <p:cBhvr>
                                        <p:cTn id="128" dur="500" fill="hold"/>
                                        <p:tgtEl>
                                          <p:spTgt spid="37"/>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25"/>
                                            </p:cond>
                                          </p:stCondLst>
                                        </p:cTn>
                                        <p:tgtEl>
                                          <p:spTgt spid="37"/>
                                        </p:tgtEl>
                                        <p:attrNameLst>
                                          <p:attrName>style.visibility</p:attrName>
                                        </p:attrNameLst>
                                      </p:cBhvr>
                                      <p:to>
                                        <p:strVal val="hidden"/>
                                      </p:to>
                                    </p:set>
                                  </p:subTnLst>
                                </p:cTn>
                              </p:par>
                            </p:childTnLst>
                          </p:cTn>
                        </p:par>
                        <p:par>
                          <p:cTn id="129" fill="hold">
                            <p:stCondLst>
                              <p:cond delay="1000"/>
                            </p:stCondLst>
                            <p:childTnLst>
                              <p:par>
                                <p:cTn id="130" presetID="23" presetClass="entr" presetSubtype="16"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 calcmode="lin" valueType="num">
                                      <p:cBhvr>
                                        <p:cTn id="132" dur="500" fill="hold"/>
                                        <p:tgtEl>
                                          <p:spTgt spid="38"/>
                                        </p:tgtEl>
                                        <p:attrNameLst>
                                          <p:attrName>ppt_w</p:attrName>
                                        </p:attrNameLst>
                                      </p:cBhvr>
                                      <p:tavLst>
                                        <p:tav tm="0">
                                          <p:val>
                                            <p:fltVal val="0"/>
                                          </p:val>
                                        </p:tav>
                                        <p:tav tm="100000">
                                          <p:val>
                                            <p:strVal val="#ppt_w"/>
                                          </p:val>
                                        </p:tav>
                                      </p:tavLst>
                                    </p:anim>
                                    <p:anim calcmode="lin" valueType="num">
                                      <p:cBhvr>
                                        <p:cTn id="133" dur="500" fill="hold"/>
                                        <p:tgtEl>
                                          <p:spTgt spid="38"/>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30"/>
                                            </p:cond>
                                          </p:stCondLst>
                                        </p:cTn>
                                        <p:tgtEl>
                                          <p:spTgt spid="38"/>
                                        </p:tgtEl>
                                        <p:attrNameLst>
                                          <p:attrName>style.visibility</p:attrName>
                                        </p:attrNameLst>
                                      </p:cBhvr>
                                      <p:to>
                                        <p:strVal val="hidden"/>
                                      </p:to>
                                    </p:set>
                                  </p:subTnLst>
                                </p:cTn>
                              </p:par>
                            </p:childTnLst>
                          </p:cTn>
                        </p:par>
                        <p:par>
                          <p:cTn id="134" fill="hold">
                            <p:stCondLst>
                              <p:cond delay="1500"/>
                            </p:stCondLst>
                            <p:childTnLst>
                              <p:par>
                                <p:cTn id="135" presetID="22" presetClass="entr" presetSubtype="8" fill="hold" grpId="0" nodeType="afterEffect">
                                  <p:stCondLst>
                                    <p:cond delay="0"/>
                                  </p:stCondLst>
                                  <p:childTnLst>
                                    <p:set>
                                      <p:cBhvr>
                                        <p:cTn id="136" dur="1" fill="hold">
                                          <p:stCondLst>
                                            <p:cond delay="0"/>
                                          </p:stCondLst>
                                        </p:cTn>
                                        <p:tgtEl>
                                          <p:spTgt spid="16"/>
                                        </p:tgtEl>
                                        <p:attrNameLst>
                                          <p:attrName>style.visibility</p:attrName>
                                        </p:attrNameLst>
                                      </p:cBhvr>
                                      <p:to>
                                        <p:strVal val="visible"/>
                                      </p:to>
                                    </p:set>
                                    <p:animEffect transition="in" filter="wipe(left)">
                                      <p:cBhvr>
                                        <p:cTn id="137" dur="500"/>
                                        <p:tgtEl>
                                          <p:spTgt spid="16"/>
                                        </p:tgtEl>
                                      </p:cBhvr>
                                    </p:animEffect>
                                  </p:childTnLst>
                                </p:cTn>
                              </p:par>
                            </p:childTnLst>
                          </p:cTn>
                        </p:par>
                      </p:childTnLst>
                    </p:cTn>
                  </p:par>
                  <p:par>
                    <p:cTn id="138" fill="hold">
                      <p:stCondLst>
                        <p:cond delay="indefinite"/>
                      </p:stCondLst>
                      <p:childTnLst>
                        <p:par>
                          <p:cTn id="139" fill="hold">
                            <p:stCondLst>
                              <p:cond delay="0"/>
                            </p:stCondLst>
                            <p:childTnLst>
                              <p:par>
                                <p:cTn id="140" presetID="23" presetClass="entr" presetSubtype="16" fill="hold" grpId="0" nodeType="clickEffect">
                                  <p:stCondLst>
                                    <p:cond delay="0"/>
                                  </p:stCondLst>
                                  <p:childTnLst>
                                    <p:set>
                                      <p:cBhvr>
                                        <p:cTn id="141" dur="1" fill="hold">
                                          <p:stCondLst>
                                            <p:cond delay="0"/>
                                          </p:stCondLst>
                                        </p:cTn>
                                        <p:tgtEl>
                                          <p:spTgt spid="39"/>
                                        </p:tgtEl>
                                        <p:attrNameLst>
                                          <p:attrName>style.visibility</p:attrName>
                                        </p:attrNameLst>
                                      </p:cBhvr>
                                      <p:to>
                                        <p:strVal val="visible"/>
                                      </p:to>
                                    </p:set>
                                    <p:anim calcmode="lin" valueType="num">
                                      <p:cBhvr>
                                        <p:cTn id="142" dur="500" fill="hold"/>
                                        <p:tgtEl>
                                          <p:spTgt spid="39"/>
                                        </p:tgtEl>
                                        <p:attrNameLst>
                                          <p:attrName>ppt_w</p:attrName>
                                        </p:attrNameLst>
                                      </p:cBhvr>
                                      <p:tavLst>
                                        <p:tav tm="0">
                                          <p:val>
                                            <p:fltVal val="0"/>
                                          </p:val>
                                        </p:tav>
                                        <p:tav tm="100000">
                                          <p:val>
                                            <p:strVal val="#ppt_w"/>
                                          </p:val>
                                        </p:tav>
                                      </p:tavLst>
                                    </p:anim>
                                    <p:anim calcmode="lin" valueType="num">
                                      <p:cBhvr>
                                        <p:cTn id="143" dur="500" fill="hold"/>
                                        <p:tgtEl>
                                          <p:spTgt spid="39"/>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40"/>
                                            </p:cond>
                                          </p:stCondLst>
                                        </p:cTn>
                                        <p:tgtEl>
                                          <p:spTgt spid="39"/>
                                        </p:tgtEl>
                                        <p:attrNameLst>
                                          <p:attrName>style.visibility</p:attrName>
                                        </p:attrNameLst>
                                      </p:cBhvr>
                                      <p:to>
                                        <p:strVal val="hidden"/>
                                      </p:to>
                                    </p:set>
                                  </p:subTnLst>
                                </p:cTn>
                              </p:par>
                            </p:childTnLst>
                          </p:cTn>
                        </p:par>
                        <p:par>
                          <p:cTn id="144" fill="hold">
                            <p:stCondLst>
                              <p:cond delay="500"/>
                            </p:stCondLst>
                            <p:childTnLst>
                              <p:par>
                                <p:cTn id="145" presetID="23" presetClass="entr" presetSubtype="16" fill="hold" grpId="0" nodeType="afterEffect">
                                  <p:stCondLst>
                                    <p:cond delay="0"/>
                                  </p:stCondLst>
                                  <p:childTnLst>
                                    <p:set>
                                      <p:cBhvr>
                                        <p:cTn id="146" dur="1" fill="hold">
                                          <p:stCondLst>
                                            <p:cond delay="0"/>
                                          </p:stCondLst>
                                        </p:cTn>
                                        <p:tgtEl>
                                          <p:spTgt spid="40"/>
                                        </p:tgtEl>
                                        <p:attrNameLst>
                                          <p:attrName>style.visibility</p:attrName>
                                        </p:attrNameLst>
                                      </p:cBhvr>
                                      <p:to>
                                        <p:strVal val="visible"/>
                                      </p:to>
                                    </p:set>
                                    <p:anim calcmode="lin" valueType="num">
                                      <p:cBhvr>
                                        <p:cTn id="147" dur="500" fill="hold"/>
                                        <p:tgtEl>
                                          <p:spTgt spid="40"/>
                                        </p:tgtEl>
                                        <p:attrNameLst>
                                          <p:attrName>ppt_w</p:attrName>
                                        </p:attrNameLst>
                                      </p:cBhvr>
                                      <p:tavLst>
                                        <p:tav tm="0">
                                          <p:val>
                                            <p:fltVal val="0"/>
                                          </p:val>
                                        </p:tav>
                                        <p:tav tm="100000">
                                          <p:val>
                                            <p:strVal val="#ppt_w"/>
                                          </p:val>
                                        </p:tav>
                                      </p:tavLst>
                                    </p:anim>
                                    <p:anim calcmode="lin" valueType="num">
                                      <p:cBhvr>
                                        <p:cTn id="148" dur="500" fill="hold"/>
                                        <p:tgtEl>
                                          <p:spTgt spid="40"/>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45"/>
                                            </p:cond>
                                          </p:stCondLst>
                                        </p:cTn>
                                        <p:tgtEl>
                                          <p:spTgt spid="40"/>
                                        </p:tgtEl>
                                        <p:attrNameLst>
                                          <p:attrName>style.visibility</p:attrName>
                                        </p:attrNameLst>
                                      </p:cBhvr>
                                      <p:to>
                                        <p:strVal val="hidden"/>
                                      </p:to>
                                    </p:set>
                                  </p:subTnLst>
                                </p:cTn>
                              </p:par>
                            </p:childTnLst>
                          </p:cTn>
                        </p:par>
                        <p:par>
                          <p:cTn id="149" fill="hold">
                            <p:stCondLst>
                              <p:cond delay="1000"/>
                            </p:stCondLst>
                            <p:childTnLst>
                              <p:par>
                                <p:cTn id="150" presetID="23" presetClass="entr" presetSubtype="16"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 calcmode="lin" valueType="num">
                                      <p:cBhvr>
                                        <p:cTn id="152" dur="500" fill="hold"/>
                                        <p:tgtEl>
                                          <p:spTgt spid="41"/>
                                        </p:tgtEl>
                                        <p:attrNameLst>
                                          <p:attrName>ppt_w</p:attrName>
                                        </p:attrNameLst>
                                      </p:cBhvr>
                                      <p:tavLst>
                                        <p:tav tm="0">
                                          <p:val>
                                            <p:fltVal val="0"/>
                                          </p:val>
                                        </p:tav>
                                        <p:tav tm="100000">
                                          <p:val>
                                            <p:strVal val="#ppt_w"/>
                                          </p:val>
                                        </p:tav>
                                      </p:tavLst>
                                    </p:anim>
                                    <p:anim calcmode="lin" valueType="num">
                                      <p:cBhvr>
                                        <p:cTn id="153" dur="500" fill="hold"/>
                                        <p:tgtEl>
                                          <p:spTgt spid="41"/>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50"/>
                                            </p:cond>
                                          </p:stCondLst>
                                        </p:cTn>
                                        <p:tgtEl>
                                          <p:spTgt spid="41"/>
                                        </p:tgtEl>
                                        <p:attrNameLst>
                                          <p:attrName>style.visibility</p:attrName>
                                        </p:attrNameLst>
                                      </p:cBhvr>
                                      <p:to>
                                        <p:strVal val="hidden"/>
                                      </p:to>
                                    </p:set>
                                  </p:subTnLst>
                                </p:cTn>
                              </p:par>
                            </p:childTnLst>
                          </p:cTn>
                        </p:par>
                        <p:par>
                          <p:cTn id="154" fill="hold">
                            <p:stCondLst>
                              <p:cond delay="1500"/>
                            </p:stCondLst>
                            <p:childTnLst>
                              <p:par>
                                <p:cTn id="155" presetID="22" presetClass="entr" presetSubtype="8" fill="hold" grpId="0" nodeType="afterEffect">
                                  <p:stCondLst>
                                    <p:cond delay="0"/>
                                  </p:stCondLst>
                                  <p:childTnLst>
                                    <p:set>
                                      <p:cBhvr>
                                        <p:cTn id="156" dur="1" fill="hold">
                                          <p:stCondLst>
                                            <p:cond delay="0"/>
                                          </p:stCondLst>
                                        </p:cTn>
                                        <p:tgtEl>
                                          <p:spTgt spid="17"/>
                                        </p:tgtEl>
                                        <p:attrNameLst>
                                          <p:attrName>style.visibility</p:attrName>
                                        </p:attrNameLst>
                                      </p:cBhvr>
                                      <p:to>
                                        <p:strVal val="visible"/>
                                      </p:to>
                                    </p:set>
                                    <p:animEffect transition="in" filter="wipe(left)">
                                      <p:cBhvr>
                                        <p:cTn id="157" dur="500"/>
                                        <p:tgtEl>
                                          <p:spTgt spid="17"/>
                                        </p:tgtEl>
                                      </p:cBhvr>
                                    </p:animEffect>
                                  </p:childTnLst>
                                </p:cTn>
                              </p:par>
                            </p:childTnLst>
                          </p:cTn>
                        </p:par>
                      </p:childTnLst>
                    </p:cTn>
                  </p:par>
                  <p:par>
                    <p:cTn id="158" fill="hold">
                      <p:stCondLst>
                        <p:cond delay="indefinite"/>
                      </p:stCondLst>
                      <p:childTnLst>
                        <p:par>
                          <p:cTn id="159" fill="hold">
                            <p:stCondLst>
                              <p:cond delay="0"/>
                            </p:stCondLst>
                            <p:childTnLst>
                              <p:par>
                                <p:cTn id="160" presetID="23" presetClass="entr" presetSubtype="16" fill="hold" grpId="0" nodeType="clickEffect">
                                  <p:stCondLst>
                                    <p:cond delay="0"/>
                                  </p:stCondLst>
                                  <p:childTnLst>
                                    <p:set>
                                      <p:cBhvr>
                                        <p:cTn id="161" dur="1" fill="hold">
                                          <p:stCondLst>
                                            <p:cond delay="0"/>
                                          </p:stCondLst>
                                        </p:cTn>
                                        <p:tgtEl>
                                          <p:spTgt spid="42"/>
                                        </p:tgtEl>
                                        <p:attrNameLst>
                                          <p:attrName>style.visibility</p:attrName>
                                        </p:attrNameLst>
                                      </p:cBhvr>
                                      <p:to>
                                        <p:strVal val="visible"/>
                                      </p:to>
                                    </p:set>
                                    <p:anim calcmode="lin" valueType="num">
                                      <p:cBhvr>
                                        <p:cTn id="162" dur="500" fill="hold"/>
                                        <p:tgtEl>
                                          <p:spTgt spid="42"/>
                                        </p:tgtEl>
                                        <p:attrNameLst>
                                          <p:attrName>ppt_w</p:attrName>
                                        </p:attrNameLst>
                                      </p:cBhvr>
                                      <p:tavLst>
                                        <p:tav tm="0">
                                          <p:val>
                                            <p:fltVal val="0"/>
                                          </p:val>
                                        </p:tav>
                                        <p:tav tm="100000">
                                          <p:val>
                                            <p:strVal val="#ppt_w"/>
                                          </p:val>
                                        </p:tav>
                                      </p:tavLst>
                                    </p:anim>
                                    <p:anim calcmode="lin" valueType="num">
                                      <p:cBhvr>
                                        <p:cTn id="163" dur="500" fill="hold"/>
                                        <p:tgtEl>
                                          <p:spTgt spid="42"/>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60"/>
                                            </p:cond>
                                          </p:stCondLst>
                                        </p:cTn>
                                        <p:tgtEl>
                                          <p:spTgt spid="42"/>
                                        </p:tgtEl>
                                        <p:attrNameLst>
                                          <p:attrName>style.visibility</p:attrName>
                                        </p:attrNameLst>
                                      </p:cBhvr>
                                      <p:to>
                                        <p:strVal val="hidden"/>
                                      </p:to>
                                    </p:set>
                                  </p:subTnLst>
                                </p:cTn>
                              </p:par>
                            </p:childTnLst>
                          </p:cTn>
                        </p:par>
                        <p:par>
                          <p:cTn id="164" fill="hold">
                            <p:stCondLst>
                              <p:cond delay="500"/>
                            </p:stCondLst>
                            <p:childTnLst>
                              <p:par>
                                <p:cTn id="165" presetID="23" presetClass="entr" presetSubtype="16" fill="hold" grpId="0" nodeType="afterEffect">
                                  <p:stCondLst>
                                    <p:cond delay="0"/>
                                  </p:stCondLst>
                                  <p:childTnLst>
                                    <p:set>
                                      <p:cBhvr>
                                        <p:cTn id="166" dur="1" fill="hold">
                                          <p:stCondLst>
                                            <p:cond delay="0"/>
                                          </p:stCondLst>
                                        </p:cTn>
                                        <p:tgtEl>
                                          <p:spTgt spid="43"/>
                                        </p:tgtEl>
                                        <p:attrNameLst>
                                          <p:attrName>style.visibility</p:attrName>
                                        </p:attrNameLst>
                                      </p:cBhvr>
                                      <p:to>
                                        <p:strVal val="visible"/>
                                      </p:to>
                                    </p:set>
                                    <p:anim calcmode="lin" valueType="num">
                                      <p:cBhvr>
                                        <p:cTn id="167" dur="500" fill="hold"/>
                                        <p:tgtEl>
                                          <p:spTgt spid="43"/>
                                        </p:tgtEl>
                                        <p:attrNameLst>
                                          <p:attrName>ppt_w</p:attrName>
                                        </p:attrNameLst>
                                      </p:cBhvr>
                                      <p:tavLst>
                                        <p:tav tm="0">
                                          <p:val>
                                            <p:fltVal val="0"/>
                                          </p:val>
                                        </p:tav>
                                        <p:tav tm="100000">
                                          <p:val>
                                            <p:strVal val="#ppt_w"/>
                                          </p:val>
                                        </p:tav>
                                      </p:tavLst>
                                    </p:anim>
                                    <p:anim calcmode="lin" valueType="num">
                                      <p:cBhvr>
                                        <p:cTn id="168" dur="500" fill="hold"/>
                                        <p:tgtEl>
                                          <p:spTgt spid="43"/>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65"/>
                                            </p:cond>
                                          </p:stCondLst>
                                        </p:cTn>
                                        <p:tgtEl>
                                          <p:spTgt spid="43"/>
                                        </p:tgtEl>
                                        <p:attrNameLst>
                                          <p:attrName>style.visibility</p:attrName>
                                        </p:attrNameLst>
                                      </p:cBhvr>
                                      <p:to>
                                        <p:strVal val="hidden"/>
                                      </p:to>
                                    </p:set>
                                  </p:subTnLst>
                                </p:cTn>
                              </p:par>
                            </p:childTnLst>
                          </p:cTn>
                        </p:par>
                        <p:par>
                          <p:cTn id="169" fill="hold">
                            <p:stCondLst>
                              <p:cond delay="1000"/>
                            </p:stCondLst>
                            <p:childTnLst>
                              <p:par>
                                <p:cTn id="170" presetID="23" presetClass="entr" presetSubtype="16" fill="hold" grpId="0" nodeType="afterEffect">
                                  <p:stCondLst>
                                    <p:cond delay="0"/>
                                  </p:stCondLst>
                                  <p:childTnLst>
                                    <p:set>
                                      <p:cBhvr>
                                        <p:cTn id="171" dur="1" fill="hold">
                                          <p:stCondLst>
                                            <p:cond delay="0"/>
                                          </p:stCondLst>
                                        </p:cTn>
                                        <p:tgtEl>
                                          <p:spTgt spid="44"/>
                                        </p:tgtEl>
                                        <p:attrNameLst>
                                          <p:attrName>style.visibility</p:attrName>
                                        </p:attrNameLst>
                                      </p:cBhvr>
                                      <p:to>
                                        <p:strVal val="visible"/>
                                      </p:to>
                                    </p:set>
                                    <p:anim calcmode="lin" valueType="num">
                                      <p:cBhvr>
                                        <p:cTn id="172" dur="500" fill="hold"/>
                                        <p:tgtEl>
                                          <p:spTgt spid="44"/>
                                        </p:tgtEl>
                                        <p:attrNameLst>
                                          <p:attrName>ppt_w</p:attrName>
                                        </p:attrNameLst>
                                      </p:cBhvr>
                                      <p:tavLst>
                                        <p:tav tm="0">
                                          <p:val>
                                            <p:fltVal val="0"/>
                                          </p:val>
                                        </p:tav>
                                        <p:tav tm="100000">
                                          <p:val>
                                            <p:strVal val="#ppt_w"/>
                                          </p:val>
                                        </p:tav>
                                      </p:tavLst>
                                    </p:anim>
                                    <p:anim calcmode="lin" valueType="num">
                                      <p:cBhvr>
                                        <p:cTn id="173" dur="500" fill="hold"/>
                                        <p:tgtEl>
                                          <p:spTgt spid="44"/>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70"/>
                                            </p:cond>
                                          </p:stCondLst>
                                        </p:cTn>
                                        <p:tgtEl>
                                          <p:spTgt spid="44"/>
                                        </p:tgtEl>
                                        <p:attrNameLst>
                                          <p:attrName>style.visibility</p:attrName>
                                        </p:attrNameLst>
                                      </p:cBhvr>
                                      <p:to>
                                        <p:strVal val="hidden"/>
                                      </p:to>
                                    </p:set>
                                  </p:subTnLst>
                                </p:cTn>
                              </p:par>
                            </p:childTnLst>
                          </p:cTn>
                        </p:par>
                        <p:par>
                          <p:cTn id="174" fill="hold">
                            <p:stCondLst>
                              <p:cond delay="1500"/>
                            </p:stCondLst>
                            <p:childTnLst>
                              <p:par>
                                <p:cTn id="175" presetID="22" presetClass="entr" presetSubtype="8" fill="hold" grpId="0" nodeType="afterEffect">
                                  <p:stCondLst>
                                    <p:cond delay="0"/>
                                  </p:stCondLst>
                                  <p:childTnLst>
                                    <p:set>
                                      <p:cBhvr>
                                        <p:cTn id="176" dur="1" fill="hold">
                                          <p:stCondLst>
                                            <p:cond delay="0"/>
                                          </p:stCondLst>
                                        </p:cTn>
                                        <p:tgtEl>
                                          <p:spTgt spid="18"/>
                                        </p:tgtEl>
                                        <p:attrNameLst>
                                          <p:attrName>style.visibility</p:attrName>
                                        </p:attrNameLst>
                                      </p:cBhvr>
                                      <p:to>
                                        <p:strVal val="visible"/>
                                      </p:to>
                                    </p:set>
                                    <p:animEffect transition="in" filter="wipe(left)">
                                      <p:cBhvr>
                                        <p:cTn id="177" dur="500"/>
                                        <p:tgtEl>
                                          <p:spTgt spid="18"/>
                                        </p:tgtEl>
                                      </p:cBhvr>
                                    </p:animEffect>
                                  </p:childTnLst>
                                </p:cTn>
                              </p:par>
                            </p:childTnLst>
                          </p:cTn>
                        </p:par>
                      </p:childTnLst>
                    </p:cTn>
                  </p:par>
                  <p:par>
                    <p:cTn id="178" fill="hold">
                      <p:stCondLst>
                        <p:cond delay="indefinite"/>
                      </p:stCondLst>
                      <p:childTnLst>
                        <p:par>
                          <p:cTn id="179" fill="hold">
                            <p:stCondLst>
                              <p:cond delay="0"/>
                            </p:stCondLst>
                            <p:childTnLst>
                              <p:par>
                                <p:cTn id="180" presetID="23" presetClass="entr" presetSubtype="16" fill="hold" grpId="0" nodeType="clickEffect">
                                  <p:stCondLst>
                                    <p:cond delay="0"/>
                                  </p:stCondLst>
                                  <p:childTnLst>
                                    <p:set>
                                      <p:cBhvr>
                                        <p:cTn id="181" dur="1" fill="hold">
                                          <p:stCondLst>
                                            <p:cond delay="0"/>
                                          </p:stCondLst>
                                        </p:cTn>
                                        <p:tgtEl>
                                          <p:spTgt spid="45"/>
                                        </p:tgtEl>
                                        <p:attrNameLst>
                                          <p:attrName>style.visibility</p:attrName>
                                        </p:attrNameLst>
                                      </p:cBhvr>
                                      <p:to>
                                        <p:strVal val="visible"/>
                                      </p:to>
                                    </p:set>
                                    <p:anim calcmode="lin" valueType="num">
                                      <p:cBhvr>
                                        <p:cTn id="182" dur="500" fill="hold"/>
                                        <p:tgtEl>
                                          <p:spTgt spid="45"/>
                                        </p:tgtEl>
                                        <p:attrNameLst>
                                          <p:attrName>ppt_w</p:attrName>
                                        </p:attrNameLst>
                                      </p:cBhvr>
                                      <p:tavLst>
                                        <p:tav tm="0">
                                          <p:val>
                                            <p:fltVal val="0"/>
                                          </p:val>
                                        </p:tav>
                                        <p:tav tm="100000">
                                          <p:val>
                                            <p:strVal val="#ppt_w"/>
                                          </p:val>
                                        </p:tav>
                                      </p:tavLst>
                                    </p:anim>
                                    <p:anim calcmode="lin" valueType="num">
                                      <p:cBhvr>
                                        <p:cTn id="183" dur="500" fill="hold"/>
                                        <p:tgtEl>
                                          <p:spTgt spid="45"/>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80"/>
                                            </p:cond>
                                          </p:stCondLst>
                                        </p:cTn>
                                        <p:tgtEl>
                                          <p:spTgt spid="45"/>
                                        </p:tgtEl>
                                        <p:attrNameLst>
                                          <p:attrName>style.visibility</p:attrName>
                                        </p:attrNameLst>
                                      </p:cBhvr>
                                      <p:to>
                                        <p:strVal val="hidden"/>
                                      </p:to>
                                    </p:set>
                                  </p:subTnLst>
                                </p:cTn>
                              </p:par>
                            </p:childTnLst>
                          </p:cTn>
                        </p:par>
                        <p:par>
                          <p:cTn id="184" fill="hold">
                            <p:stCondLst>
                              <p:cond delay="500"/>
                            </p:stCondLst>
                            <p:childTnLst>
                              <p:par>
                                <p:cTn id="185" presetID="23" presetClass="entr" presetSubtype="16" fill="hold" grpId="0" nodeType="afterEffect">
                                  <p:stCondLst>
                                    <p:cond delay="0"/>
                                  </p:stCondLst>
                                  <p:childTnLst>
                                    <p:set>
                                      <p:cBhvr>
                                        <p:cTn id="186" dur="1" fill="hold">
                                          <p:stCondLst>
                                            <p:cond delay="0"/>
                                          </p:stCondLst>
                                        </p:cTn>
                                        <p:tgtEl>
                                          <p:spTgt spid="46"/>
                                        </p:tgtEl>
                                        <p:attrNameLst>
                                          <p:attrName>style.visibility</p:attrName>
                                        </p:attrNameLst>
                                      </p:cBhvr>
                                      <p:to>
                                        <p:strVal val="visible"/>
                                      </p:to>
                                    </p:set>
                                    <p:anim calcmode="lin" valueType="num">
                                      <p:cBhvr>
                                        <p:cTn id="187" dur="500" fill="hold"/>
                                        <p:tgtEl>
                                          <p:spTgt spid="46"/>
                                        </p:tgtEl>
                                        <p:attrNameLst>
                                          <p:attrName>ppt_w</p:attrName>
                                        </p:attrNameLst>
                                      </p:cBhvr>
                                      <p:tavLst>
                                        <p:tav tm="0">
                                          <p:val>
                                            <p:fltVal val="0"/>
                                          </p:val>
                                        </p:tav>
                                        <p:tav tm="100000">
                                          <p:val>
                                            <p:strVal val="#ppt_w"/>
                                          </p:val>
                                        </p:tav>
                                      </p:tavLst>
                                    </p:anim>
                                    <p:anim calcmode="lin" valueType="num">
                                      <p:cBhvr>
                                        <p:cTn id="188" dur="500" fill="hold"/>
                                        <p:tgtEl>
                                          <p:spTgt spid="46"/>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85"/>
                                            </p:cond>
                                          </p:stCondLst>
                                        </p:cTn>
                                        <p:tgtEl>
                                          <p:spTgt spid="46"/>
                                        </p:tgtEl>
                                        <p:attrNameLst>
                                          <p:attrName>style.visibility</p:attrName>
                                        </p:attrNameLst>
                                      </p:cBhvr>
                                      <p:to>
                                        <p:strVal val="hidden"/>
                                      </p:to>
                                    </p:set>
                                  </p:subTnLst>
                                </p:cTn>
                              </p:par>
                            </p:childTnLst>
                          </p:cTn>
                        </p:par>
                        <p:par>
                          <p:cTn id="189" fill="hold">
                            <p:stCondLst>
                              <p:cond delay="1000"/>
                            </p:stCondLst>
                            <p:childTnLst>
                              <p:par>
                                <p:cTn id="190" presetID="23" presetClass="entr" presetSubtype="16" fill="hold" grpId="0" nodeType="afterEffect">
                                  <p:stCondLst>
                                    <p:cond delay="0"/>
                                  </p:stCondLst>
                                  <p:childTnLst>
                                    <p:set>
                                      <p:cBhvr>
                                        <p:cTn id="191" dur="1" fill="hold">
                                          <p:stCondLst>
                                            <p:cond delay="0"/>
                                          </p:stCondLst>
                                        </p:cTn>
                                        <p:tgtEl>
                                          <p:spTgt spid="47"/>
                                        </p:tgtEl>
                                        <p:attrNameLst>
                                          <p:attrName>style.visibility</p:attrName>
                                        </p:attrNameLst>
                                      </p:cBhvr>
                                      <p:to>
                                        <p:strVal val="visible"/>
                                      </p:to>
                                    </p:set>
                                    <p:anim calcmode="lin" valueType="num">
                                      <p:cBhvr>
                                        <p:cTn id="192" dur="500" fill="hold"/>
                                        <p:tgtEl>
                                          <p:spTgt spid="47"/>
                                        </p:tgtEl>
                                        <p:attrNameLst>
                                          <p:attrName>ppt_w</p:attrName>
                                        </p:attrNameLst>
                                      </p:cBhvr>
                                      <p:tavLst>
                                        <p:tav tm="0">
                                          <p:val>
                                            <p:fltVal val="0"/>
                                          </p:val>
                                        </p:tav>
                                        <p:tav tm="100000">
                                          <p:val>
                                            <p:strVal val="#ppt_w"/>
                                          </p:val>
                                        </p:tav>
                                      </p:tavLst>
                                    </p:anim>
                                    <p:anim calcmode="lin" valueType="num">
                                      <p:cBhvr>
                                        <p:cTn id="193" dur="500" fill="hold"/>
                                        <p:tgtEl>
                                          <p:spTgt spid="47"/>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90"/>
                                            </p:cond>
                                          </p:stCondLst>
                                        </p:cTn>
                                        <p:tgtEl>
                                          <p:spTgt spid="47"/>
                                        </p:tgtEl>
                                        <p:attrNameLst>
                                          <p:attrName>style.visibility</p:attrName>
                                        </p:attrNameLst>
                                      </p:cBhvr>
                                      <p:to>
                                        <p:strVal val="hidden"/>
                                      </p:to>
                                    </p:set>
                                  </p:subTnLst>
                                </p:cTn>
                              </p:par>
                            </p:childTnLst>
                          </p:cTn>
                        </p:par>
                        <p:par>
                          <p:cTn id="194" fill="hold">
                            <p:stCondLst>
                              <p:cond delay="1500"/>
                            </p:stCondLst>
                            <p:childTnLst>
                              <p:par>
                                <p:cTn id="195" presetID="23" presetClass="entr" presetSubtype="16" fill="hold" grpId="0" nodeType="afterEffect">
                                  <p:stCondLst>
                                    <p:cond delay="0"/>
                                  </p:stCondLst>
                                  <p:childTnLst>
                                    <p:set>
                                      <p:cBhvr>
                                        <p:cTn id="196" dur="1" fill="hold">
                                          <p:stCondLst>
                                            <p:cond delay="0"/>
                                          </p:stCondLst>
                                        </p:cTn>
                                        <p:tgtEl>
                                          <p:spTgt spid="51"/>
                                        </p:tgtEl>
                                        <p:attrNameLst>
                                          <p:attrName>style.visibility</p:attrName>
                                        </p:attrNameLst>
                                      </p:cBhvr>
                                      <p:to>
                                        <p:strVal val="visible"/>
                                      </p:to>
                                    </p:set>
                                    <p:anim calcmode="lin" valueType="num">
                                      <p:cBhvr>
                                        <p:cTn id="197" dur="500" fill="hold"/>
                                        <p:tgtEl>
                                          <p:spTgt spid="51"/>
                                        </p:tgtEl>
                                        <p:attrNameLst>
                                          <p:attrName>ppt_w</p:attrName>
                                        </p:attrNameLst>
                                      </p:cBhvr>
                                      <p:tavLst>
                                        <p:tav tm="0">
                                          <p:val>
                                            <p:fltVal val="0"/>
                                          </p:val>
                                        </p:tav>
                                        <p:tav tm="100000">
                                          <p:val>
                                            <p:strVal val="#ppt_w"/>
                                          </p:val>
                                        </p:tav>
                                      </p:tavLst>
                                    </p:anim>
                                    <p:anim calcmode="lin" valueType="num">
                                      <p:cBhvr>
                                        <p:cTn id="198" dur="500" fill="hold"/>
                                        <p:tgtEl>
                                          <p:spTgt spid="51"/>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95"/>
                                            </p:cond>
                                          </p:stCondLst>
                                        </p:cTn>
                                        <p:tgtEl>
                                          <p:spTgt spid="51"/>
                                        </p:tgtEl>
                                        <p:attrNameLst>
                                          <p:attrName>style.visibility</p:attrName>
                                        </p:attrNameLst>
                                      </p:cBhvr>
                                      <p:to>
                                        <p:strVal val="hidden"/>
                                      </p:to>
                                    </p:set>
                                  </p:subTnLst>
                                </p:cTn>
                              </p:par>
                            </p:childTnLst>
                          </p:cTn>
                        </p:par>
                        <p:par>
                          <p:cTn id="199" fill="hold">
                            <p:stCondLst>
                              <p:cond delay="2000"/>
                            </p:stCondLst>
                            <p:childTnLst>
                              <p:par>
                                <p:cTn id="200" presetID="23" presetClass="entr" presetSubtype="16" fill="hold" grpId="0" nodeType="afterEffect">
                                  <p:stCondLst>
                                    <p:cond delay="0"/>
                                  </p:stCondLst>
                                  <p:childTnLst>
                                    <p:set>
                                      <p:cBhvr>
                                        <p:cTn id="201" dur="1" fill="hold">
                                          <p:stCondLst>
                                            <p:cond delay="0"/>
                                          </p:stCondLst>
                                        </p:cTn>
                                        <p:tgtEl>
                                          <p:spTgt spid="52"/>
                                        </p:tgtEl>
                                        <p:attrNameLst>
                                          <p:attrName>style.visibility</p:attrName>
                                        </p:attrNameLst>
                                      </p:cBhvr>
                                      <p:to>
                                        <p:strVal val="visible"/>
                                      </p:to>
                                    </p:set>
                                    <p:anim calcmode="lin" valueType="num">
                                      <p:cBhvr>
                                        <p:cTn id="202" dur="500" fill="hold"/>
                                        <p:tgtEl>
                                          <p:spTgt spid="52"/>
                                        </p:tgtEl>
                                        <p:attrNameLst>
                                          <p:attrName>ppt_w</p:attrName>
                                        </p:attrNameLst>
                                      </p:cBhvr>
                                      <p:tavLst>
                                        <p:tav tm="0">
                                          <p:val>
                                            <p:fltVal val="0"/>
                                          </p:val>
                                        </p:tav>
                                        <p:tav tm="100000">
                                          <p:val>
                                            <p:strVal val="#ppt_w"/>
                                          </p:val>
                                        </p:tav>
                                      </p:tavLst>
                                    </p:anim>
                                    <p:anim calcmode="lin" valueType="num">
                                      <p:cBhvr>
                                        <p:cTn id="203" dur="500" fill="hold"/>
                                        <p:tgtEl>
                                          <p:spTgt spid="52"/>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200"/>
                                            </p:cond>
                                          </p:stCondLst>
                                        </p:cTn>
                                        <p:tgtEl>
                                          <p:spTgt spid="52"/>
                                        </p:tgtEl>
                                        <p:attrNameLst>
                                          <p:attrName>style.visibility</p:attrName>
                                        </p:attrNameLst>
                                      </p:cBhvr>
                                      <p:to>
                                        <p:strVal val="hidden"/>
                                      </p:to>
                                    </p:set>
                                  </p:subTnLst>
                                </p:cTn>
                              </p:par>
                            </p:childTnLst>
                          </p:cTn>
                        </p:par>
                        <p:par>
                          <p:cTn id="204" fill="hold">
                            <p:stCondLst>
                              <p:cond delay="2500"/>
                            </p:stCondLst>
                            <p:childTnLst>
                              <p:par>
                                <p:cTn id="205" presetID="23" presetClass="entr" presetSubtype="16" fill="hold" grpId="0" nodeType="afterEffect">
                                  <p:stCondLst>
                                    <p:cond delay="0"/>
                                  </p:stCondLst>
                                  <p:childTnLst>
                                    <p:set>
                                      <p:cBhvr>
                                        <p:cTn id="206" dur="1" fill="hold">
                                          <p:stCondLst>
                                            <p:cond delay="0"/>
                                          </p:stCondLst>
                                        </p:cTn>
                                        <p:tgtEl>
                                          <p:spTgt spid="53"/>
                                        </p:tgtEl>
                                        <p:attrNameLst>
                                          <p:attrName>style.visibility</p:attrName>
                                        </p:attrNameLst>
                                      </p:cBhvr>
                                      <p:to>
                                        <p:strVal val="visible"/>
                                      </p:to>
                                    </p:set>
                                    <p:anim calcmode="lin" valueType="num">
                                      <p:cBhvr>
                                        <p:cTn id="207" dur="500" fill="hold"/>
                                        <p:tgtEl>
                                          <p:spTgt spid="53"/>
                                        </p:tgtEl>
                                        <p:attrNameLst>
                                          <p:attrName>ppt_w</p:attrName>
                                        </p:attrNameLst>
                                      </p:cBhvr>
                                      <p:tavLst>
                                        <p:tav tm="0">
                                          <p:val>
                                            <p:fltVal val="0"/>
                                          </p:val>
                                        </p:tav>
                                        <p:tav tm="100000">
                                          <p:val>
                                            <p:strVal val="#ppt_w"/>
                                          </p:val>
                                        </p:tav>
                                      </p:tavLst>
                                    </p:anim>
                                    <p:anim calcmode="lin" valueType="num">
                                      <p:cBhvr>
                                        <p:cTn id="208" dur="500" fill="hold"/>
                                        <p:tgtEl>
                                          <p:spTgt spid="53"/>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205"/>
                                            </p:cond>
                                          </p:stCondLst>
                                        </p:cTn>
                                        <p:tgtEl>
                                          <p:spTgt spid="53"/>
                                        </p:tgtEl>
                                        <p:attrNameLst>
                                          <p:attrName>style.visibility</p:attrName>
                                        </p:attrNameLst>
                                      </p:cBhvr>
                                      <p:to>
                                        <p:strVal val="hidden"/>
                                      </p:to>
                                    </p:set>
                                  </p:subTnLst>
                                </p:cTn>
                              </p:par>
                            </p:childTnLst>
                          </p:cTn>
                        </p:par>
                        <p:par>
                          <p:cTn id="209" fill="hold">
                            <p:stCondLst>
                              <p:cond delay="3000"/>
                            </p:stCondLst>
                            <p:childTnLst>
                              <p:par>
                                <p:cTn id="210" presetID="23" presetClass="entr" presetSubtype="16" fill="hold" grpId="0" nodeType="afterEffect">
                                  <p:stCondLst>
                                    <p:cond delay="0"/>
                                  </p:stCondLst>
                                  <p:childTnLst>
                                    <p:set>
                                      <p:cBhvr>
                                        <p:cTn id="211" dur="1" fill="hold">
                                          <p:stCondLst>
                                            <p:cond delay="0"/>
                                          </p:stCondLst>
                                        </p:cTn>
                                        <p:tgtEl>
                                          <p:spTgt spid="54"/>
                                        </p:tgtEl>
                                        <p:attrNameLst>
                                          <p:attrName>style.visibility</p:attrName>
                                        </p:attrNameLst>
                                      </p:cBhvr>
                                      <p:to>
                                        <p:strVal val="visible"/>
                                      </p:to>
                                    </p:set>
                                    <p:anim calcmode="lin" valueType="num">
                                      <p:cBhvr>
                                        <p:cTn id="212" dur="500" fill="hold"/>
                                        <p:tgtEl>
                                          <p:spTgt spid="54"/>
                                        </p:tgtEl>
                                        <p:attrNameLst>
                                          <p:attrName>ppt_w</p:attrName>
                                        </p:attrNameLst>
                                      </p:cBhvr>
                                      <p:tavLst>
                                        <p:tav tm="0">
                                          <p:val>
                                            <p:fltVal val="0"/>
                                          </p:val>
                                        </p:tav>
                                        <p:tav tm="100000">
                                          <p:val>
                                            <p:strVal val="#ppt_w"/>
                                          </p:val>
                                        </p:tav>
                                      </p:tavLst>
                                    </p:anim>
                                    <p:anim calcmode="lin" valueType="num">
                                      <p:cBhvr>
                                        <p:cTn id="213" dur="500" fill="hold"/>
                                        <p:tgtEl>
                                          <p:spTgt spid="54"/>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210"/>
                                            </p:cond>
                                          </p:stCondLst>
                                        </p:cTn>
                                        <p:tgtEl>
                                          <p:spTgt spid="54"/>
                                        </p:tgtEl>
                                        <p:attrNameLst>
                                          <p:attrName>style.visibility</p:attrName>
                                        </p:attrNameLst>
                                      </p:cBhvr>
                                      <p:to>
                                        <p:strVal val="hidden"/>
                                      </p:to>
                                    </p:set>
                                  </p:subTnLst>
                                </p:cTn>
                              </p:par>
                            </p:childTnLst>
                          </p:cTn>
                        </p:par>
                        <p:par>
                          <p:cTn id="214" fill="hold">
                            <p:stCondLst>
                              <p:cond delay="3500"/>
                            </p:stCondLst>
                            <p:childTnLst>
                              <p:par>
                                <p:cTn id="215" presetID="23" presetClass="entr" presetSubtype="16" fill="hold" grpId="0" nodeType="afterEffect">
                                  <p:stCondLst>
                                    <p:cond delay="0"/>
                                  </p:stCondLst>
                                  <p:childTnLst>
                                    <p:set>
                                      <p:cBhvr>
                                        <p:cTn id="216" dur="1" fill="hold">
                                          <p:stCondLst>
                                            <p:cond delay="0"/>
                                          </p:stCondLst>
                                        </p:cTn>
                                        <p:tgtEl>
                                          <p:spTgt spid="55"/>
                                        </p:tgtEl>
                                        <p:attrNameLst>
                                          <p:attrName>style.visibility</p:attrName>
                                        </p:attrNameLst>
                                      </p:cBhvr>
                                      <p:to>
                                        <p:strVal val="visible"/>
                                      </p:to>
                                    </p:set>
                                    <p:anim calcmode="lin" valueType="num">
                                      <p:cBhvr>
                                        <p:cTn id="217" dur="500" fill="hold"/>
                                        <p:tgtEl>
                                          <p:spTgt spid="55"/>
                                        </p:tgtEl>
                                        <p:attrNameLst>
                                          <p:attrName>ppt_w</p:attrName>
                                        </p:attrNameLst>
                                      </p:cBhvr>
                                      <p:tavLst>
                                        <p:tav tm="0">
                                          <p:val>
                                            <p:fltVal val="0"/>
                                          </p:val>
                                        </p:tav>
                                        <p:tav tm="100000">
                                          <p:val>
                                            <p:strVal val="#ppt_w"/>
                                          </p:val>
                                        </p:tav>
                                      </p:tavLst>
                                    </p:anim>
                                    <p:anim calcmode="lin" valueType="num">
                                      <p:cBhvr>
                                        <p:cTn id="218" dur="500" fill="hold"/>
                                        <p:tgtEl>
                                          <p:spTgt spid="55"/>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215"/>
                                            </p:cond>
                                          </p:stCondLst>
                                        </p:cTn>
                                        <p:tgtEl>
                                          <p:spTgt spid="55"/>
                                        </p:tgtEl>
                                        <p:attrNameLst>
                                          <p:attrName>style.visibility</p:attrName>
                                        </p:attrNameLst>
                                      </p:cBhvr>
                                      <p:to>
                                        <p:strVal val="hidden"/>
                                      </p:to>
                                    </p:set>
                                  </p:subTnLst>
                                </p:cTn>
                              </p:par>
                            </p:childTnLst>
                          </p:cTn>
                        </p:par>
                        <p:par>
                          <p:cTn id="219" fill="hold">
                            <p:stCondLst>
                              <p:cond delay="4000"/>
                            </p:stCondLst>
                            <p:childTnLst>
                              <p:par>
                                <p:cTn id="220" presetID="23" presetClass="entr" presetSubtype="16" fill="hold" grpId="0" nodeType="afterEffect">
                                  <p:stCondLst>
                                    <p:cond delay="0"/>
                                  </p:stCondLst>
                                  <p:childTnLst>
                                    <p:set>
                                      <p:cBhvr>
                                        <p:cTn id="221" dur="1" fill="hold">
                                          <p:stCondLst>
                                            <p:cond delay="0"/>
                                          </p:stCondLst>
                                        </p:cTn>
                                        <p:tgtEl>
                                          <p:spTgt spid="56"/>
                                        </p:tgtEl>
                                        <p:attrNameLst>
                                          <p:attrName>style.visibility</p:attrName>
                                        </p:attrNameLst>
                                      </p:cBhvr>
                                      <p:to>
                                        <p:strVal val="visible"/>
                                      </p:to>
                                    </p:set>
                                    <p:anim calcmode="lin" valueType="num">
                                      <p:cBhvr>
                                        <p:cTn id="222" dur="500" fill="hold"/>
                                        <p:tgtEl>
                                          <p:spTgt spid="56"/>
                                        </p:tgtEl>
                                        <p:attrNameLst>
                                          <p:attrName>ppt_w</p:attrName>
                                        </p:attrNameLst>
                                      </p:cBhvr>
                                      <p:tavLst>
                                        <p:tav tm="0">
                                          <p:val>
                                            <p:fltVal val="0"/>
                                          </p:val>
                                        </p:tav>
                                        <p:tav tm="100000">
                                          <p:val>
                                            <p:strVal val="#ppt_w"/>
                                          </p:val>
                                        </p:tav>
                                      </p:tavLst>
                                    </p:anim>
                                    <p:anim calcmode="lin" valueType="num">
                                      <p:cBhvr>
                                        <p:cTn id="223" dur="500" fill="hold"/>
                                        <p:tgtEl>
                                          <p:spTgt spid="56"/>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220"/>
                                            </p:cond>
                                          </p:stCondLst>
                                        </p:cTn>
                                        <p:tgtEl>
                                          <p:spTgt spid="56"/>
                                        </p:tgtEl>
                                        <p:attrNameLst>
                                          <p:attrName>style.visibility</p:attrName>
                                        </p:attrNameLst>
                                      </p:cBhvr>
                                      <p:to>
                                        <p:strVal val="hidden"/>
                                      </p:to>
                                    </p:set>
                                  </p:subTnLst>
                                </p:cTn>
                              </p:par>
                            </p:childTnLst>
                          </p:cTn>
                        </p:par>
                        <p:par>
                          <p:cTn id="224" fill="hold">
                            <p:stCondLst>
                              <p:cond delay="4500"/>
                            </p:stCondLst>
                            <p:childTnLst>
                              <p:par>
                                <p:cTn id="225" presetID="22" presetClass="entr" presetSubtype="8" fill="hold" grpId="0" nodeType="afterEffect">
                                  <p:stCondLst>
                                    <p:cond delay="0"/>
                                  </p:stCondLst>
                                  <p:childTnLst>
                                    <p:set>
                                      <p:cBhvr>
                                        <p:cTn id="226" dur="1" fill="hold">
                                          <p:stCondLst>
                                            <p:cond delay="0"/>
                                          </p:stCondLst>
                                        </p:cTn>
                                        <p:tgtEl>
                                          <p:spTgt spid="19"/>
                                        </p:tgtEl>
                                        <p:attrNameLst>
                                          <p:attrName>style.visibility</p:attrName>
                                        </p:attrNameLst>
                                      </p:cBhvr>
                                      <p:to>
                                        <p:strVal val="visible"/>
                                      </p:to>
                                    </p:set>
                                    <p:animEffect transition="in" filter="wipe(left)">
                                      <p:cBhvr>
                                        <p:cTn id="227" dur="500"/>
                                        <p:tgtEl>
                                          <p:spTgt spid="19"/>
                                        </p:tgtEl>
                                      </p:cBhvr>
                                    </p:animEffect>
                                  </p:childTnLst>
                                </p:cTn>
                              </p:par>
                            </p:childTnLst>
                          </p:cTn>
                        </p:par>
                      </p:childTnLst>
                    </p:cTn>
                  </p:par>
                  <p:par>
                    <p:cTn id="228" fill="hold">
                      <p:stCondLst>
                        <p:cond delay="indefinite"/>
                      </p:stCondLst>
                      <p:childTnLst>
                        <p:par>
                          <p:cTn id="229" fill="hold">
                            <p:stCondLst>
                              <p:cond delay="0"/>
                            </p:stCondLst>
                            <p:childTnLst>
                              <p:par>
                                <p:cTn id="230" presetID="23" presetClass="entr" presetSubtype="16" fill="hold" grpId="0" nodeType="clickEffect">
                                  <p:stCondLst>
                                    <p:cond delay="0"/>
                                  </p:stCondLst>
                                  <p:childTnLst>
                                    <p:set>
                                      <p:cBhvr>
                                        <p:cTn id="231" dur="1" fill="hold">
                                          <p:stCondLst>
                                            <p:cond delay="0"/>
                                          </p:stCondLst>
                                        </p:cTn>
                                        <p:tgtEl>
                                          <p:spTgt spid="48"/>
                                        </p:tgtEl>
                                        <p:attrNameLst>
                                          <p:attrName>style.visibility</p:attrName>
                                        </p:attrNameLst>
                                      </p:cBhvr>
                                      <p:to>
                                        <p:strVal val="visible"/>
                                      </p:to>
                                    </p:set>
                                    <p:anim calcmode="lin" valueType="num">
                                      <p:cBhvr>
                                        <p:cTn id="232" dur="500" fill="hold"/>
                                        <p:tgtEl>
                                          <p:spTgt spid="48"/>
                                        </p:tgtEl>
                                        <p:attrNameLst>
                                          <p:attrName>ppt_w</p:attrName>
                                        </p:attrNameLst>
                                      </p:cBhvr>
                                      <p:tavLst>
                                        <p:tav tm="0">
                                          <p:val>
                                            <p:fltVal val="0"/>
                                          </p:val>
                                        </p:tav>
                                        <p:tav tm="100000">
                                          <p:val>
                                            <p:strVal val="#ppt_w"/>
                                          </p:val>
                                        </p:tav>
                                      </p:tavLst>
                                    </p:anim>
                                    <p:anim calcmode="lin" valueType="num">
                                      <p:cBhvr>
                                        <p:cTn id="233" dur="500" fill="hold"/>
                                        <p:tgtEl>
                                          <p:spTgt spid="48"/>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230"/>
                                            </p:cond>
                                          </p:stCondLst>
                                        </p:cTn>
                                        <p:tgtEl>
                                          <p:spTgt spid="48"/>
                                        </p:tgtEl>
                                        <p:attrNameLst>
                                          <p:attrName>style.visibility</p:attrName>
                                        </p:attrNameLst>
                                      </p:cBhvr>
                                      <p:to>
                                        <p:strVal val="hidden"/>
                                      </p:to>
                                    </p:set>
                                  </p:subTnLst>
                                </p:cTn>
                              </p:par>
                            </p:childTnLst>
                          </p:cTn>
                        </p:par>
                        <p:par>
                          <p:cTn id="234" fill="hold">
                            <p:stCondLst>
                              <p:cond delay="500"/>
                            </p:stCondLst>
                            <p:childTnLst>
                              <p:par>
                                <p:cTn id="235" presetID="23" presetClass="entr" presetSubtype="16" fill="hold" grpId="0" nodeType="afterEffect">
                                  <p:stCondLst>
                                    <p:cond delay="0"/>
                                  </p:stCondLst>
                                  <p:childTnLst>
                                    <p:set>
                                      <p:cBhvr>
                                        <p:cTn id="236" dur="1" fill="hold">
                                          <p:stCondLst>
                                            <p:cond delay="0"/>
                                          </p:stCondLst>
                                        </p:cTn>
                                        <p:tgtEl>
                                          <p:spTgt spid="49"/>
                                        </p:tgtEl>
                                        <p:attrNameLst>
                                          <p:attrName>style.visibility</p:attrName>
                                        </p:attrNameLst>
                                      </p:cBhvr>
                                      <p:to>
                                        <p:strVal val="visible"/>
                                      </p:to>
                                    </p:set>
                                    <p:anim calcmode="lin" valueType="num">
                                      <p:cBhvr>
                                        <p:cTn id="237" dur="500" fill="hold"/>
                                        <p:tgtEl>
                                          <p:spTgt spid="49"/>
                                        </p:tgtEl>
                                        <p:attrNameLst>
                                          <p:attrName>ppt_w</p:attrName>
                                        </p:attrNameLst>
                                      </p:cBhvr>
                                      <p:tavLst>
                                        <p:tav tm="0">
                                          <p:val>
                                            <p:fltVal val="0"/>
                                          </p:val>
                                        </p:tav>
                                        <p:tav tm="100000">
                                          <p:val>
                                            <p:strVal val="#ppt_w"/>
                                          </p:val>
                                        </p:tav>
                                      </p:tavLst>
                                    </p:anim>
                                    <p:anim calcmode="lin" valueType="num">
                                      <p:cBhvr>
                                        <p:cTn id="238" dur="500" fill="hold"/>
                                        <p:tgtEl>
                                          <p:spTgt spid="49"/>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235"/>
                                            </p:cond>
                                          </p:stCondLst>
                                        </p:cTn>
                                        <p:tgtEl>
                                          <p:spTgt spid="49"/>
                                        </p:tgtEl>
                                        <p:attrNameLst>
                                          <p:attrName>style.visibility</p:attrName>
                                        </p:attrNameLst>
                                      </p:cBhvr>
                                      <p:to>
                                        <p:strVal val="hidden"/>
                                      </p:to>
                                    </p:set>
                                  </p:subTnLst>
                                </p:cTn>
                              </p:par>
                            </p:childTnLst>
                          </p:cTn>
                        </p:par>
                        <p:par>
                          <p:cTn id="239" fill="hold">
                            <p:stCondLst>
                              <p:cond delay="1000"/>
                            </p:stCondLst>
                            <p:childTnLst>
                              <p:par>
                                <p:cTn id="240" presetID="23" presetClass="entr" presetSubtype="16" fill="hold" grpId="0" nodeType="afterEffect">
                                  <p:stCondLst>
                                    <p:cond delay="0"/>
                                  </p:stCondLst>
                                  <p:childTnLst>
                                    <p:set>
                                      <p:cBhvr>
                                        <p:cTn id="241" dur="1" fill="hold">
                                          <p:stCondLst>
                                            <p:cond delay="0"/>
                                          </p:stCondLst>
                                        </p:cTn>
                                        <p:tgtEl>
                                          <p:spTgt spid="50"/>
                                        </p:tgtEl>
                                        <p:attrNameLst>
                                          <p:attrName>style.visibility</p:attrName>
                                        </p:attrNameLst>
                                      </p:cBhvr>
                                      <p:to>
                                        <p:strVal val="visible"/>
                                      </p:to>
                                    </p:set>
                                    <p:anim calcmode="lin" valueType="num">
                                      <p:cBhvr>
                                        <p:cTn id="242" dur="500" fill="hold"/>
                                        <p:tgtEl>
                                          <p:spTgt spid="50"/>
                                        </p:tgtEl>
                                        <p:attrNameLst>
                                          <p:attrName>ppt_w</p:attrName>
                                        </p:attrNameLst>
                                      </p:cBhvr>
                                      <p:tavLst>
                                        <p:tav tm="0">
                                          <p:val>
                                            <p:fltVal val="0"/>
                                          </p:val>
                                        </p:tav>
                                        <p:tav tm="100000">
                                          <p:val>
                                            <p:strVal val="#ppt_w"/>
                                          </p:val>
                                        </p:tav>
                                      </p:tavLst>
                                    </p:anim>
                                    <p:anim calcmode="lin" valueType="num">
                                      <p:cBhvr>
                                        <p:cTn id="243" dur="500" fill="hold"/>
                                        <p:tgtEl>
                                          <p:spTgt spid="50"/>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240"/>
                                            </p:cond>
                                          </p:stCondLst>
                                        </p:cTn>
                                        <p:tgtEl>
                                          <p:spTgt spid="50"/>
                                        </p:tgtEl>
                                        <p:attrNameLst>
                                          <p:attrName>style.visibility</p:attrName>
                                        </p:attrNameLst>
                                      </p:cBhvr>
                                      <p:to>
                                        <p:strVal val="hidden"/>
                                      </p:to>
                                    </p:set>
                                  </p:subTnLst>
                                </p:cTn>
                              </p:par>
                            </p:childTnLst>
                          </p:cTn>
                        </p:par>
                        <p:par>
                          <p:cTn id="244" fill="hold">
                            <p:stCondLst>
                              <p:cond delay="1500"/>
                            </p:stCondLst>
                            <p:childTnLst>
                              <p:par>
                                <p:cTn id="245" presetID="22" presetClass="entr" presetSubtype="8" fill="hold" grpId="0" nodeType="afterEffect">
                                  <p:stCondLst>
                                    <p:cond delay="0"/>
                                  </p:stCondLst>
                                  <p:childTnLst>
                                    <p:set>
                                      <p:cBhvr>
                                        <p:cTn id="246" dur="1" fill="hold">
                                          <p:stCondLst>
                                            <p:cond delay="0"/>
                                          </p:stCondLst>
                                        </p:cTn>
                                        <p:tgtEl>
                                          <p:spTgt spid="20"/>
                                        </p:tgtEl>
                                        <p:attrNameLst>
                                          <p:attrName>style.visibility</p:attrName>
                                        </p:attrNameLst>
                                      </p:cBhvr>
                                      <p:to>
                                        <p:strVal val="visible"/>
                                      </p:to>
                                    </p:set>
                                    <p:animEffect transition="in" filter="wipe(left)">
                                      <p:cBhvr>
                                        <p:cTn id="2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utoUpdateAnimBg="0"/>
      <p:bldP spid="12" grpId="0" autoUpdateAnimBg="0"/>
      <p:bldP spid="13" grpId="0" autoUpdateAnimBg="0"/>
      <p:bldP spid="14" grpId="0" autoUpdateAnimBg="0"/>
      <p:bldP spid="15" grpId="0" autoUpdateAnimBg="0"/>
      <p:bldP spid="16" grpId="0" autoUpdateAnimBg="0"/>
      <p:bldP spid="17" grpId="0" autoUpdateAnimBg="0"/>
      <p:bldP spid="18" grpId="0" autoUpdateAnimBg="0"/>
      <p:bldP spid="19" grpId="0" autoUpdateAnimBg="0"/>
      <p:bldP spid="20" grpId="0" autoUpdateAnimBg="0"/>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0000" lnSpcReduction="10000"/>
          </a:bodyPr>
          <a:lstStyle/>
          <a:p>
            <a:r>
              <a:rPr lang="zh-CN" altLang="en-US"/>
              <a:t>可被箭毒阻断的受体是：</a:t>
            </a:r>
          </a:p>
          <a:p>
            <a:r>
              <a:rPr lang="zh-CN" altLang="en-US"/>
              <a:t>A．M受体</a:t>
            </a:r>
          </a:p>
          <a:p>
            <a:r>
              <a:rPr lang="zh-CN" altLang="en-US"/>
              <a:t>B．N受体</a:t>
            </a:r>
          </a:p>
          <a:p>
            <a:r>
              <a:rPr lang="zh-CN" altLang="en-US"/>
              <a:t>C．</a:t>
            </a:r>
            <a:r>
              <a:rPr lang="zh-CN" altLang="en-US">
                <a:latin typeface="Arial" panose="020B0604020202020204" pitchFamily="34" charset="0"/>
                <a:cs typeface="Arial" panose="020B0604020202020204" pitchFamily="34" charset="0"/>
              </a:rPr>
              <a:t>α</a:t>
            </a:r>
            <a:r>
              <a:rPr lang="zh-CN" altLang="en-US"/>
              <a:t>受体</a:t>
            </a:r>
          </a:p>
          <a:p>
            <a:r>
              <a:rPr lang="zh-CN" altLang="en-US"/>
              <a:t>D. </a:t>
            </a:r>
            <a:r>
              <a:rPr lang="zh-CN" altLang="en-US">
                <a:latin typeface="Arial" panose="020B0604020202020204" pitchFamily="34" charset="0"/>
                <a:cs typeface="Arial" panose="020B0604020202020204" pitchFamily="34" charset="0"/>
              </a:rPr>
              <a:t>β</a:t>
            </a:r>
            <a:r>
              <a:rPr lang="zh-CN" altLang="en-US"/>
              <a:t>受体</a:t>
            </a:r>
          </a:p>
          <a:p>
            <a:r>
              <a:rPr lang="zh-CN" altLang="en-US"/>
              <a:t>E．</a:t>
            </a:r>
            <a:r>
              <a:rPr lang="zh-CN" altLang="en-US">
                <a:latin typeface="Arial" panose="020B0604020202020204" pitchFamily="34" charset="0"/>
                <a:cs typeface="Arial" panose="020B0604020202020204" pitchFamily="34" charset="0"/>
              </a:rPr>
              <a:t>ɡ</a:t>
            </a:r>
            <a:r>
              <a:rPr lang="zh-CN" altLang="en-US"/>
              <a:t>受体</a:t>
            </a:r>
          </a:p>
        </p:txBody>
      </p:sp>
      <p:sp>
        <p:nvSpPr>
          <p:cNvPr id="4" name="页脚占位符 3"/>
          <p:cNvSpPr>
            <a:spLocks noGrp="1"/>
          </p:cNvSpPr>
          <p:nvPr>
            <p:ph type="ftr" sz="quarter" idx="11"/>
          </p:nvPr>
        </p:nvSpPr>
        <p:spPr/>
        <p:txBody>
          <a:bodyPr/>
          <a:lstStyle/>
          <a:p>
            <a:r>
              <a:rPr lang="zh-CN" altLang="en-US" dirty="0"/>
              <a:t>请修改这里的课程名称</a:t>
            </a:r>
          </a:p>
        </p:txBody>
      </p:sp>
      <p:sp>
        <p:nvSpPr>
          <p:cNvPr id="5" name="灯片编号占位符 4"/>
          <p:cNvSpPr>
            <a:spLocks noGrp="1"/>
          </p:cNvSpPr>
          <p:nvPr>
            <p:ph type="sldNum" sz="quarter" idx="12"/>
          </p:nvPr>
        </p:nvSpPr>
        <p:spPr/>
        <p:txBody>
          <a:bodyPr/>
          <a:lstStyle/>
          <a:p>
            <a:fld id="{5DD3DB80-B894-403A-B48E-6FDC1A72010E}" type="slidenum">
              <a:rPr lang="zh-CN" altLang="en-US" smtClean="0"/>
              <a:t>130</a:t>
            </a:fld>
            <a:endParaRPr lang="zh-CN" altLang="en-US"/>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0000" lnSpcReduction="10000"/>
          </a:bodyPr>
          <a:lstStyle/>
          <a:p>
            <a:r>
              <a:rPr lang="zh-CN" altLang="en-US"/>
              <a:t>支气管平滑肌的受体是：</a:t>
            </a:r>
          </a:p>
          <a:p>
            <a:r>
              <a:rPr lang="en-US" altLang="zh-CN"/>
              <a:t>A</a:t>
            </a:r>
            <a:r>
              <a:rPr lang="zh-CN" altLang="en-US"/>
              <a:t>．</a:t>
            </a:r>
            <a:r>
              <a:rPr lang="zh-CN" altLang="en-US">
                <a:latin typeface="Arial" panose="020B0604020202020204" pitchFamily="34" charset="0"/>
                <a:cs typeface="Arial" panose="020B0604020202020204" pitchFamily="34" charset="0"/>
              </a:rPr>
              <a:t>β</a:t>
            </a:r>
            <a:r>
              <a:rPr lang="en-US" altLang="zh-CN">
                <a:latin typeface="Arial" panose="020B0604020202020204" pitchFamily="34" charset="0"/>
                <a:cs typeface="Arial" panose="020B0604020202020204" pitchFamily="34" charset="0"/>
              </a:rPr>
              <a:t>2</a:t>
            </a:r>
            <a:r>
              <a:rPr lang="zh-CN" altLang="en-US"/>
              <a:t>受体</a:t>
            </a:r>
          </a:p>
          <a:p>
            <a:r>
              <a:rPr lang="zh-CN" altLang="en-US"/>
              <a:t>B、</a:t>
            </a:r>
            <a:r>
              <a:rPr lang="en-US" altLang="zh-CN"/>
              <a:t>M</a:t>
            </a:r>
            <a:r>
              <a:rPr lang="zh-CN" altLang="en-US"/>
              <a:t>受体</a:t>
            </a:r>
          </a:p>
          <a:p>
            <a:r>
              <a:rPr lang="zh-CN" altLang="en-US"/>
              <a:t>C．</a:t>
            </a:r>
            <a:r>
              <a:rPr lang="zh-CN" altLang="en-US">
                <a:latin typeface="Arial" panose="020B0604020202020204" pitchFamily="34" charset="0"/>
                <a:cs typeface="Arial" panose="020B0604020202020204" pitchFamily="34" charset="0"/>
              </a:rPr>
              <a:t>β</a:t>
            </a:r>
            <a:r>
              <a:rPr lang="en-US" altLang="zh-CN">
                <a:latin typeface="Arial" panose="020B0604020202020204" pitchFamily="34" charset="0"/>
                <a:cs typeface="Arial" panose="020B0604020202020204" pitchFamily="34" charset="0"/>
              </a:rPr>
              <a:t>1</a:t>
            </a:r>
            <a:r>
              <a:rPr lang="zh-CN" altLang="en-US"/>
              <a:t>受体</a:t>
            </a:r>
          </a:p>
          <a:p>
            <a:r>
              <a:rPr lang="en-US" altLang="zh-CN"/>
              <a:t>D</a:t>
            </a:r>
            <a:r>
              <a:rPr lang="zh-CN" altLang="en-US"/>
              <a:t>．N受体</a:t>
            </a:r>
          </a:p>
          <a:p>
            <a:r>
              <a:rPr lang="en-US" altLang="zh-CN"/>
              <a:t>E.   </a:t>
            </a:r>
            <a:r>
              <a:rPr lang="en-US" altLang="zh-CN">
                <a:latin typeface="Arial" panose="020B0604020202020204" pitchFamily="34" charset="0"/>
                <a:cs typeface="Arial" panose="020B0604020202020204" pitchFamily="34" charset="0"/>
              </a:rPr>
              <a:t>α</a:t>
            </a:r>
            <a:r>
              <a:rPr lang="zh-CN" altLang="en-US">
                <a:latin typeface="Arial" panose="020B0604020202020204" pitchFamily="34" charset="0"/>
                <a:cs typeface="Arial" panose="020B0604020202020204" pitchFamily="34" charset="0"/>
              </a:rPr>
              <a:t>受体</a:t>
            </a:r>
          </a:p>
        </p:txBody>
      </p:sp>
      <p:sp>
        <p:nvSpPr>
          <p:cNvPr id="4" name="页脚占位符 3"/>
          <p:cNvSpPr>
            <a:spLocks noGrp="1"/>
          </p:cNvSpPr>
          <p:nvPr>
            <p:ph type="ftr" sz="quarter" idx="11"/>
          </p:nvPr>
        </p:nvSpPr>
        <p:spPr/>
        <p:txBody>
          <a:bodyPr/>
          <a:lstStyle/>
          <a:p>
            <a:r>
              <a:rPr lang="zh-CN" altLang="en-US" dirty="0"/>
              <a:t>请修改这里的课程名称</a:t>
            </a:r>
          </a:p>
        </p:txBody>
      </p:sp>
      <p:sp>
        <p:nvSpPr>
          <p:cNvPr id="5" name="灯片编号占位符 4"/>
          <p:cNvSpPr>
            <a:spLocks noGrp="1"/>
          </p:cNvSpPr>
          <p:nvPr>
            <p:ph type="sldNum" sz="quarter" idx="12"/>
          </p:nvPr>
        </p:nvSpPr>
        <p:spPr/>
        <p:txBody>
          <a:bodyPr/>
          <a:lstStyle/>
          <a:p>
            <a:fld id="{5DD3DB80-B894-403A-B48E-6FDC1A72010E}" type="slidenum">
              <a:rPr lang="zh-CN" altLang="en-US" smtClean="0"/>
              <a:t>131</a:t>
            </a:fld>
            <a:endParaRPr lang="zh-CN" altLang="en-US"/>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0000" lnSpcReduction="10000"/>
          </a:bodyPr>
          <a:lstStyle/>
          <a:p>
            <a:r>
              <a:rPr lang="zh-CN" altLang="en-US"/>
              <a:t>注射肾上腺素后，血压：</a:t>
            </a:r>
          </a:p>
          <a:p>
            <a:r>
              <a:rPr lang="zh-CN" altLang="en-US"/>
              <a:t>A．上升</a:t>
            </a:r>
          </a:p>
          <a:p>
            <a:r>
              <a:rPr lang="zh-CN" altLang="en-US"/>
              <a:t>B．下降</a:t>
            </a:r>
          </a:p>
          <a:p>
            <a:r>
              <a:rPr lang="zh-CN" altLang="en-US"/>
              <a:t>C、先上升后下降</a:t>
            </a:r>
          </a:p>
          <a:p>
            <a:r>
              <a:rPr lang="zh-CN" altLang="en-US"/>
              <a:t>D．先下降后上升</a:t>
            </a:r>
          </a:p>
          <a:p>
            <a:r>
              <a:rPr lang="zh-CN" altLang="en-US"/>
              <a:t>E．不变</a:t>
            </a:r>
          </a:p>
        </p:txBody>
      </p:sp>
      <p:sp>
        <p:nvSpPr>
          <p:cNvPr id="4" name="页脚占位符 3"/>
          <p:cNvSpPr>
            <a:spLocks noGrp="1"/>
          </p:cNvSpPr>
          <p:nvPr>
            <p:ph type="ftr" sz="quarter" idx="11"/>
          </p:nvPr>
        </p:nvSpPr>
        <p:spPr/>
        <p:txBody>
          <a:bodyPr/>
          <a:lstStyle/>
          <a:p>
            <a:r>
              <a:rPr lang="zh-CN" altLang="en-US" dirty="0"/>
              <a:t>请修改这里的课程名称</a:t>
            </a:r>
          </a:p>
        </p:txBody>
      </p:sp>
      <p:sp>
        <p:nvSpPr>
          <p:cNvPr id="5" name="灯片编号占位符 4"/>
          <p:cNvSpPr>
            <a:spLocks noGrp="1"/>
          </p:cNvSpPr>
          <p:nvPr>
            <p:ph type="sldNum" sz="quarter" idx="12"/>
          </p:nvPr>
        </p:nvSpPr>
        <p:spPr/>
        <p:txBody>
          <a:bodyPr/>
          <a:lstStyle/>
          <a:p>
            <a:fld id="{5DD3DB80-B894-403A-B48E-6FDC1A72010E}" type="slidenum">
              <a:rPr lang="zh-CN" altLang="en-US" smtClean="0"/>
              <a:t>132</a:t>
            </a:fld>
            <a:endParaRPr lang="zh-CN" altLang="en-US"/>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0000" lnSpcReduction="10000"/>
          </a:bodyPr>
          <a:lstStyle/>
          <a:p>
            <a:r>
              <a:rPr lang="zh-CN" altLang="en-US"/>
              <a:t>交感节后神经末梢释放的去甲肾上腺素失活主要是；</a:t>
            </a:r>
          </a:p>
          <a:p>
            <a:r>
              <a:rPr lang="zh-CN" altLang="en-US"/>
              <a:t>A．单胺氧化酶破坏</a:t>
            </a:r>
          </a:p>
          <a:p>
            <a:r>
              <a:rPr lang="zh-CN" altLang="en-US"/>
              <a:t>B．弥散入血</a:t>
            </a:r>
          </a:p>
          <a:p>
            <a:r>
              <a:rPr lang="zh-CN" altLang="en-US"/>
              <a:t>C．神经末梢再摄取</a:t>
            </a:r>
          </a:p>
          <a:p>
            <a:r>
              <a:rPr lang="zh-CN" altLang="en-US"/>
              <a:t>D．胆碱酯酶破坏</a:t>
            </a:r>
          </a:p>
          <a:p>
            <a:r>
              <a:rPr lang="zh-CN" altLang="en-US"/>
              <a:t>E；肝内破坏</a:t>
            </a:r>
          </a:p>
        </p:txBody>
      </p:sp>
      <p:sp>
        <p:nvSpPr>
          <p:cNvPr id="4" name="页脚占位符 3"/>
          <p:cNvSpPr>
            <a:spLocks noGrp="1"/>
          </p:cNvSpPr>
          <p:nvPr>
            <p:ph type="ftr" sz="quarter" idx="11"/>
          </p:nvPr>
        </p:nvSpPr>
        <p:spPr/>
        <p:txBody>
          <a:bodyPr/>
          <a:lstStyle/>
          <a:p>
            <a:r>
              <a:rPr lang="zh-CN" altLang="en-US" dirty="0"/>
              <a:t>请修改这里的课程名称</a:t>
            </a:r>
          </a:p>
        </p:txBody>
      </p:sp>
      <p:sp>
        <p:nvSpPr>
          <p:cNvPr id="5" name="灯片编号占位符 4"/>
          <p:cNvSpPr>
            <a:spLocks noGrp="1"/>
          </p:cNvSpPr>
          <p:nvPr>
            <p:ph type="sldNum" sz="quarter" idx="12"/>
          </p:nvPr>
        </p:nvSpPr>
        <p:spPr/>
        <p:txBody>
          <a:bodyPr/>
          <a:lstStyle/>
          <a:p>
            <a:fld id="{5DD3DB80-B894-403A-B48E-6FDC1A72010E}" type="slidenum">
              <a:rPr lang="zh-CN" altLang="en-US" smtClean="0"/>
              <a:t>133</a:t>
            </a:fld>
            <a:endParaRPr lang="zh-CN" altLang="en-US"/>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953627" y="414684"/>
            <a:ext cx="10363200" cy="648071"/>
          </a:xfrm>
        </p:spPr>
        <p:txBody>
          <a:bodyPr>
            <a:normAutofit/>
          </a:bodyPr>
          <a:lstStyle/>
          <a:p>
            <a:pPr>
              <a:spcBef>
                <a:spcPct val="25000"/>
              </a:spcBef>
              <a:defRPr/>
            </a:pPr>
            <a:r>
              <a:rPr lang="zh-CN" altLang="en-US" sz="3600" b="1" dirty="0">
                <a:latin typeface="+mn-ea"/>
              </a:rPr>
              <a:t>第五节 脑的高级活动</a:t>
            </a:r>
            <a:endParaRPr lang="en-US" altLang="zh-CN" sz="3600" b="1" dirty="0">
              <a:latin typeface="+mn-ea"/>
            </a:endParaRPr>
          </a:p>
        </p:txBody>
      </p:sp>
      <p:sp>
        <p:nvSpPr>
          <p:cNvPr id="8" name="TextBox 7"/>
          <p:cNvSpPr txBox="1"/>
          <p:nvPr/>
        </p:nvSpPr>
        <p:spPr>
          <a:xfrm>
            <a:off x="667148" y="1072871"/>
            <a:ext cx="9840416" cy="830997"/>
          </a:xfrm>
          <a:prstGeom prst="rect">
            <a:avLst/>
          </a:prstGeom>
          <a:noFill/>
        </p:spPr>
        <p:txBody>
          <a:bodyPr wrap="square" rtlCol="0">
            <a:spAutoFit/>
          </a:bodyPr>
          <a:lstStyle/>
          <a:p>
            <a:pPr>
              <a:lnSpc>
                <a:spcPct val="150000"/>
              </a:lnSpc>
            </a:pPr>
            <a:r>
              <a:rPr lang="zh-CN" altLang="en-US" sz="3200" b="1" dirty="0">
                <a:latin typeface="+mn-ea"/>
              </a:rPr>
              <a:t>一、大脑皮层的电活动</a:t>
            </a:r>
            <a:endParaRPr lang="en-US" altLang="zh-CN" sz="3200" b="1" dirty="0">
              <a:latin typeface="+mn-ea"/>
            </a:endParaRPr>
          </a:p>
        </p:txBody>
      </p:sp>
      <p:pic>
        <p:nvPicPr>
          <p:cNvPr id="49155" name="Picture 3"/>
          <p:cNvPicPr>
            <a:picLocks noChangeAspect="1" noChangeArrowheads="1"/>
          </p:cNvPicPr>
          <p:nvPr/>
        </p:nvPicPr>
        <p:blipFill>
          <a:blip r:embed="rId2" cstate="print"/>
          <a:srcRect l="2783" t="6252"/>
          <a:stretch>
            <a:fillRect/>
          </a:stretch>
        </p:blipFill>
        <p:spPr bwMode="auto">
          <a:xfrm>
            <a:off x="1775524" y="2348882"/>
            <a:ext cx="6708841" cy="4005321"/>
          </a:xfrm>
          <a:prstGeom prst="rect">
            <a:avLst/>
          </a:prstGeom>
          <a:noFill/>
          <a:ln w="9525">
            <a:noFill/>
            <a:miter lim="800000"/>
            <a:headEnd/>
            <a:tailEnd/>
          </a:ln>
        </p:spPr>
      </p:pic>
      <p:sp>
        <p:nvSpPr>
          <p:cNvPr id="10" name="TextBox 9"/>
          <p:cNvSpPr txBox="1"/>
          <p:nvPr/>
        </p:nvSpPr>
        <p:spPr>
          <a:xfrm>
            <a:off x="7604856" y="2673394"/>
            <a:ext cx="677108" cy="2278433"/>
          </a:xfrm>
          <a:prstGeom prst="rect">
            <a:avLst/>
          </a:prstGeom>
          <a:noFill/>
        </p:spPr>
        <p:txBody>
          <a:bodyPr vert="eaVert" wrap="square" rtlCol="0">
            <a:spAutoFit/>
          </a:bodyPr>
          <a:lstStyle/>
          <a:p>
            <a:r>
              <a:rPr lang="zh-CN" altLang="en-US" sz="3200" b="1" dirty="0">
                <a:latin typeface="+mn-ea"/>
              </a:rPr>
              <a:t>脑电图波形</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12874" y="191270"/>
            <a:ext cx="9705706" cy="830997"/>
          </a:xfrm>
          <a:prstGeom prst="rect">
            <a:avLst/>
          </a:prstGeom>
          <a:noFill/>
        </p:spPr>
        <p:txBody>
          <a:bodyPr wrap="square" rtlCol="0">
            <a:spAutoFit/>
          </a:bodyPr>
          <a:lstStyle/>
          <a:p>
            <a:pPr>
              <a:lnSpc>
                <a:spcPct val="150000"/>
              </a:lnSpc>
            </a:pPr>
            <a:r>
              <a:rPr lang="zh-CN" altLang="en-US" sz="3600" b="1" dirty="0">
                <a:latin typeface="+mn-ea"/>
              </a:rPr>
              <a:t>一、大脑皮层的电活动</a:t>
            </a:r>
            <a:endParaRPr lang="en-US" altLang="zh-CN" sz="3600" b="1" dirty="0">
              <a:latin typeface="+mn-ea"/>
            </a:endParaRPr>
          </a:p>
        </p:txBody>
      </p:sp>
      <p:graphicFrame>
        <p:nvGraphicFramePr>
          <p:cNvPr id="11" name="Group 101"/>
          <p:cNvGraphicFramePr>
            <a:graphicFrameLocks noGrp="1"/>
          </p:cNvGraphicFramePr>
          <p:nvPr/>
        </p:nvGraphicFramePr>
        <p:xfrm>
          <a:off x="475326" y="1171245"/>
          <a:ext cx="10261600" cy="4846320"/>
        </p:xfrm>
        <a:graphic>
          <a:graphicData uri="http://schemas.openxmlformats.org/drawingml/2006/table">
            <a:tbl>
              <a:tblPr/>
              <a:tblGrid>
                <a:gridCol w="508000">
                  <a:extLst>
                    <a:ext uri="{9D8B030D-6E8A-4147-A177-3AD203B41FA5}">
                      <a16:colId xmlns:a16="http://schemas.microsoft.com/office/drawing/2014/main" val="20000"/>
                    </a:ext>
                  </a:extLst>
                </a:gridCol>
                <a:gridCol w="13208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1930400">
                  <a:extLst>
                    <a:ext uri="{9D8B030D-6E8A-4147-A177-3AD203B41FA5}">
                      <a16:colId xmlns:a16="http://schemas.microsoft.com/office/drawing/2014/main" val="20003"/>
                    </a:ext>
                  </a:extLst>
                </a:gridCol>
                <a:gridCol w="4876800">
                  <a:extLst>
                    <a:ext uri="{9D8B030D-6E8A-4147-A177-3AD203B41FA5}">
                      <a16:colId xmlns:a16="http://schemas.microsoft.com/office/drawing/2014/main" val="20004"/>
                    </a:ext>
                  </a:extLst>
                </a:gridCol>
              </a:tblGrid>
              <a:tr h="457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endParaRPr kumimoji="0" lang="zh-CN" altLang="zh-CN" sz="3200" b="1" i="0" u="none" strike="noStrike" cap="none" normalizeH="0" baseline="0" dirty="0">
                        <a:ln>
                          <a:noFill/>
                        </a:ln>
                        <a:solidFill>
                          <a:schemeClr val="tx1"/>
                        </a:solidFill>
                        <a:effectLst/>
                        <a:latin typeface="+mn-ea"/>
                        <a:ea typeface="+mn-ea"/>
                      </a:endParaRP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en-US" altLang="zh-CN" sz="3200" b="1" i="0" u="none" strike="noStrike" cap="none" normalizeH="0" baseline="0">
                          <a:ln>
                            <a:noFill/>
                          </a:ln>
                          <a:solidFill>
                            <a:schemeClr val="tx1"/>
                          </a:solidFill>
                          <a:effectLst/>
                          <a:latin typeface="+mn-ea"/>
                          <a:ea typeface="+mn-ea"/>
                        </a:rPr>
                        <a:t>Hz</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en-US" altLang="zh-CN" sz="3200" b="1" i="0" u="none" strike="noStrike" cap="none" normalizeH="0" baseline="0">
                          <a:ln>
                            <a:noFill/>
                          </a:ln>
                          <a:solidFill>
                            <a:schemeClr val="tx1"/>
                          </a:solidFill>
                          <a:effectLst/>
                          <a:latin typeface="+mn-ea"/>
                          <a:ea typeface="+mn-ea"/>
                          <a:sym typeface="Symbol" panose="05050102010706020507" pitchFamily="18" charset="2"/>
                        </a:rPr>
                        <a:t></a:t>
                      </a:r>
                      <a:r>
                        <a:rPr kumimoji="0" lang="en-US" altLang="zh-CN" sz="3200" b="1" i="0" u="none" strike="noStrike" cap="none" normalizeH="0" baseline="0">
                          <a:ln>
                            <a:noFill/>
                          </a:ln>
                          <a:solidFill>
                            <a:schemeClr val="tx1"/>
                          </a:solidFill>
                          <a:effectLst/>
                          <a:latin typeface="+mn-ea"/>
                          <a:ea typeface="+mn-ea"/>
                        </a:rPr>
                        <a:t>V</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3200" b="1" i="0" u="none" strike="noStrike" cap="none" normalizeH="0" baseline="0">
                          <a:ln>
                            <a:noFill/>
                          </a:ln>
                          <a:solidFill>
                            <a:schemeClr val="tx1"/>
                          </a:solidFill>
                          <a:effectLst/>
                          <a:latin typeface="+mn-ea"/>
                          <a:ea typeface="+mn-ea"/>
                        </a:rPr>
                        <a:t>常见部位</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3200" b="1" i="0" u="none" strike="noStrike" cap="none" normalizeH="0" baseline="0" dirty="0">
                          <a:ln>
                            <a:noFill/>
                          </a:ln>
                          <a:solidFill>
                            <a:schemeClr val="tx1"/>
                          </a:solidFill>
                          <a:effectLst/>
                          <a:latin typeface="+mn-ea"/>
                          <a:ea typeface="+mn-ea"/>
                        </a:rPr>
                        <a:t>出现条件</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en-US" altLang="zh-CN" sz="3200" b="1" i="0" u="none" strike="noStrike" cap="none" normalizeH="0" baseline="0" dirty="0">
                          <a:ln>
                            <a:noFill/>
                          </a:ln>
                          <a:solidFill>
                            <a:schemeClr val="tx1"/>
                          </a:solidFill>
                          <a:effectLst/>
                          <a:latin typeface="+mn-ea"/>
                          <a:ea typeface="+mn-ea"/>
                          <a:sym typeface="Symbol" panose="05050102010706020507" pitchFamily="18" charset="2"/>
                        </a:rPr>
                        <a:t></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en-US" altLang="zh-CN" sz="3200" b="1" i="0" u="none" strike="noStrike" cap="none" normalizeH="0" baseline="0">
                          <a:ln>
                            <a:noFill/>
                          </a:ln>
                          <a:solidFill>
                            <a:schemeClr val="tx1"/>
                          </a:solidFill>
                          <a:effectLst/>
                          <a:latin typeface="+mn-ea"/>
                          <a:ea typeface="+mn-ea"/>
                        </a:rPr>
                        <a:t>   8-13</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en-US" altLang="zh-CN" sz="3200" b="1" i="0" u="none" strike="noStrike" cap="none" normalizeH="0" baseline="0">
                          <a:ln>
                            <a:noFill/>
                          </a:ln>
                          <a:solidFill>
                            <a:schemeClr val="tx1"/>
                          </a:solidFill>
                          <a:effectLst/>
                          <a:latin typeface="+mn-ea"/>
                          <a:ea typeface="+mn-ea"/>
                        </a:rPr>
                        <a:t>  20-100</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3200" b="1" i="0" u="none" strike="noStrike" cap="none" normalizeH="0" baseline="0">
                          <a:ln>
                            <a:noFill/>
                          </a:ln>
                          <a:solidFill>
                            <a:schemeClr val="tx1"/>
                          </a:solidFill>
                          <a:effectLst/>
                          <a:latin typeface="+mn-ea"/>
                          <a:ea typeface="+mn-ea"/>
                        </a:rPr>
                        <a:t>枕叶</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3200" b="1" i="0" u="none" strike="noStrike" cap="none" normalizeH="0" baseline="0" dirty="0">
                          <a:ln>
                            <a:noFill/>
                          </a:ln>
                          <a:solidFill>
                            <a:schemeClr val="tx1"/>
                          </a:solidFill>
                          <a:effectLst/>
                          <a:latin typeface="+mn-ea"/>
                          <a:ea typeface="+mn-ea"/>
                        </a:rPr>
                        <a:t>成人安静、闭眼、清醒时</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en-US" altLang="zh-CN" sz="3200" b="1" i="0" u="none" strike="noStrike" cap="none" normalizeH="0" baseline="0">
                          <a:ln>
                            <a:noFill/>
                          </a:ln>
                          <a:solidFill>
                            <a:schemeClr val="tx1"/>
                          </a:solidFill>
                          <a:effectLst/>
                          <a:latin typeface="+mn-ea"/>
                          <a:ea typeface="+mn-ea"/>
                          <a:sym typeface="Symbol" panose="05050102010706020507" pitchFamily="18" charset="2"/>
                        </a:rPr>
                        <a:t></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en-US" altLang="zh-CN" sz="3200" b="1" i="0" u="none" strike="noStrike" cap="none" normalizeH="0" baseline="0">
                          <a:ln>
                            <a:noFill/>
                          </a:ln>
                          <a:solidFill>
                            <a:schemeClr val="tx1"/>
                          </a:solidFill>
                          <a:effectLst/>
                          <a:latin typeface="+mn-ea"/>
                          <a:ea typeface="+mn-ea"/>
                        </a:rPr>
                        <a:t> 14-30</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en-US" altLang="zh-CN" sz="3200" b="1" i="0" u="none" strike="noStrike" cap="none" normalizeH="0" baseline="0">
                          <a:ln>
                            <a:noFill/>
                          </a:ln>
                          <a:solidFill>
                            <a:schemeClr val="tx1"/>
                          </a:solidFill>
                          <a:effectLst/>
                          <a:latin typeface="+mn-ea"/>
                          <a:ea typeface="+mn-ea"/>
                        </a:rPr>
                        <a:t>  5-20</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3200" b="1" i="0" u="none" strike="noStrike" cap="none" normalizeH="0" baseline="0">
                          <a:ln>
                            <a:noFill/>
                          </a:ln>
                          <a:solidFill>
                            <a:schemeClr val="tx1"/>
                          </a:solidFill>
                          <a:effectLst/>
                          <a:latin typeface="+mn-ea"/>
                          <a:ea typeface="+mn-ea"/>
                        </a:rPr>
                        <a:t>额、顶叶</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3200" b="1" i="0" u="none" strike="noStrike" cap="none" normalizeH="0" baseline="0" dirty="0">
                          <a:ln>
                            <a:noFill/>
                          </a:ln>
                          <a:solidFill>
                            <a:schemeClr val="tx1"/>
                          </a:solidFill>
                          <a:effectLst/>
                          <a:latin typeface="+mn-ea"/>
                          <a:ea typeface="+mn-ea"/>
                        </a:rPr>
                        <a:t>成人活动时</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en-US" altLang="zh-CN" sz="3200" b="1" i="0" u="none" strike="noStrike" cap="none" normalizeH="0" baseline="0" dirty="0">
                          <a:ln>
                            <a:noFill/>
                          </a:ln>
                          <a:solidFill>
                            <a:schemeClr val="tx1"/>
                          </a:solidFill>
                          <a:effectLst/>
                          <a:latin typeface="+mn-ea"/>
                          <a:ea typeface="+mn-ea"/>
                          <a:sym typeface="Symbol" panose="05050102010706020507" pitchFamily="18" charset="2"/>
                        </a:rPr>
                        <a:t></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en-US" altLang="zh-CN" sz="3200" b="1" i="0" u="none" strike="noStrike" cap="none" normalizeH="0" baseline="0" dirty="0">
                          <a:ln>
                            <a:noFill/>
                          </a:ln>
                          <a:solidFill>
                            <a:schemeClr val="tx1"/>
                          </a:solidFill>
                          <a:effectLst/>
                          <a:latin typeface="+mn-ea"/>
                          <a:ea typeface="+mn-ea"/>
                        </a:rPr>
                        <a:t>  4-7</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en-US" altLang="zh-CN" sz="3200" b="1" i="0" u="none" strike="noStrike" cap="none" normalizeH="0" baseline="0" dirty="0">
                          <a:ln>
                            <a:noFill/>
                          </a:ln>
                          <a:solidFill>
                            <a:schemeClr val="tx1"/>
                          </a:solidFill>
                          <a:effectLst/>
                          <a:latin typeface="+mn-ea"/>
                          <a:ea typeface="+mn-ea"/>
                        </a:rPr>
                        <a:t>100-150</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3200" b="1" i="0" u="none" strike="noStrike" cap="none" normalizeH="0" baseline="0" dirty="0">
                          <a:ln>
                            <a:noFill/>
                          </a:ln>
                          <a:solidFill>
                            <a:schemeClr val="tx1"/>
                          </a:solidFill>
                          <a:effectLst/>
                          <a:latin typeface="+mn-ea"/>
                          <a:ea typeface="+mn-ea"/>
                        </a:rPr>
                        <a:t>颞、顶叶</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3200" b="1" i="0" u="none" strike="noStrike" cap="none" normalizeH="0" baseline="0" dirty="0">
                          <a:ln>
                            <a:noFill/>
                          </a:ln>
                          <a:solidFill>
                            <a:schemeClr val="tx1"/>
                          </a:solidFill>
                          <a:effectLst/>
                          <a:latin typeface="+mn-ea"/>
                          <a:ea typeface="+mn-ea"/>
                        </a:rPr>
                        <a:t>少年正常时</a:t>
                      </a:r>
                      <a:r>
                        <a:rPr kumimoji="0" lang="en-US" altLang="zh-CN" sz="3200" b="1" i="0" u="none" strike="noStrike" cap="none" normalizeH="0" baseline="0" dirty="0">
                          <a:ln>
                            <a:noFill/>
                          </a:ln>
                          <a:solidFill>
                            <a:schemeClr val="tx1"/>
                          </a:solidFill>
                          <a:effectLst/>
                          <a:latin typeface="+mn-ea"/>
                          <a:ea typeface="+mn-ea"/>
                        </a:rPr>
                        <a:t>, </a:t>
                      </a:r>
                      <a:r>
                        <a:rPr kumimoji="0" lang="zh-CN" altLang="en-US" sz="3200" b="1" i="0" u="none" strike="noStrike" cap="none" normalizeH="0" baseline="0" dirty="0">
                          <a:ln>
                            <a:noFill/>
                          </a:ln>
                          <a:solidFill>
                            <a:schemeClr val="tx1"/>
                          </a:solidFill>
                          <a:effectLst/>
                          <a:latin typeface="+mn-ea"/>
                          <a:ea typeface="+mn-ea"/>
                        </a:rPr>
                        <a:t>成人困倦时</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en-US" altLang="zh-CN" sz="3200" b="1" i="0" u="none" strike="noStrike" cap="none" normalizeH="0" baseline="0">
                          <a:ln>
                            <a:noFill/>
                          </a:ln>
                          <a:solidFill>
                            <a:schemeClr val="tx1"/>
                          </a:solidFill>
                          <a:effectLst/>
                          <a:latin typeface="+mn-ea"/>
                          <a:ea typeface="+mn-ea"/>
                          <a:sym typeface="Symbol" panose="05050102010706020507" pitchFamily="18" charset="2"/>
                        </a:rPr>
                        <a:t></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en-US" altLang="zh-CN" sz="3200" b="1" i="0" u="none" strike="noStrike" cap="none" normalizeH="0" baseline="0">
                          <a:ln>
                            <a:noFill/>
                          </a:ln>
                          <a:solidFill>
                            <a:schemeClr val="tx1"/>
                          </a:solidFill>
                          <a:effectLst/>
                          <a:latin typeface="+mn-ea"/>
                          <a:ea typeface="+mn-ea"/>
                        </a:rPr>
                        <a:t>0.5-3</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en-US" altLang="zh-CN" sz="3200" b="1" i="0" u="none" strike="noStrike" cap="none" normalizeH="0" baseline="0">
                          <a:ln>
                            <a:noFill/>
                          </a:ln>
                          <a:solidFill>
                            <a:schemeClr val="tx1"/>
                          </a:solidFill>
                          <a:effectLst/>
                          <a:latin typeface="+mn-ea"/>
                          <a:ea typeface="+mn-ea"/>
                        </a:rPr>
                        <a:t>  20-200</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3200" b="1" i="0" u="none" strike="noStrike" cap="none" normalizeH="0" baseline="0" dirty="0">
                          <a:ln>
                            <a:noFill/>
                          </a:ln>
                          <a:solidFill>
                            <a:schemeClr val="tx1"/>
                          </a:solidFill>
                          <a:effectLst/>
                          <a:latin typeface="+mn-ea"/>
                          <a:ea typeface="+mn-ea"/>
                        </a:rPr>
                        <a:t>颞、枕叶</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3200" b="1" i="0" u="none" strike="noStrike" cap="none" normalizeH="0" baseline="0" dirty="0">
                          <a:ln>
                            <a:noFill/>
                          </a:ln>
                          <a:solidFill>
                            <a:schemeClr val="tx1"/>
                          </a:solidFill>
                          <a:effectLst/>
                          <a:latin typeface="+mn-ea"/>
                          <a:ea typeface="+mn-ea"/>
                        </a:rPr>
                        <a:t>婴幼儿正常时</a:t>
                      </a:r>
                      <a:r>
                        <a:rPr kumimoji="0" lang="en-US" altLang="zh-CN" sz="3200" b="1" i="0" u="none" strike="noStrike" cap="none" normalizeH="0" baseline="0" dirty="0">
                          <a:ln>
                            <a:noFill/>
                          </a:ln>
                          <a:solidFill>
                            <a:schemeClr val="tx1"/>
                          </a:solidFill>
                          <a:effectLst/>
                          <a:latin typeface="+mn-ea"/>
                          <a:ea typeface="+mn-ea"/>
                        </a:rPr>
                        <a:t>,</a:t>
                      </a:r>
                      <a:r>
                        <a:rPr kumimoji="0" lang="zh-CN" altLang="en-US" sz="3200" b="1" i="0" u="none" strike="noStrike" cap="none" normalizeH="0" baseline="0" dirty="0">
                          <a:ln>
                            <a:noFill/>
                          </a:ln>
                          <a:solidFill>
                            <a:schemeClr val="tx1"/>
                          </a:solidFill>
                          <a:effectLst/>
                          <a:latin typeface="+mn-ea"/>
                          <a:ea typeface="+mn-ea"/>
                        </a:rPr>
                        <a:t>成人熟睡时</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64096" y="1124744"/>
            <a:ext cx="9840416" cy="2677656"/>
          </a:xfrm>
          <a:prstGeom prst="rect">
            <a:avLst/>
          </a:prstGeom>
          <a:noFill/>
        </p:spPr>
        <p:txBody>
          <a:bodyPr wrap="square" rtlCol="0">
            <a:spAutoFit/>
          </a:bodyPr>
          <a:lstStyle/>
          <a:p>
            <a:pPr>
              <a:lnSpc>
                <a:spcPct val="150000"/>
              </a:lnSpc>
            </a:pPr>
            <a:r>
              <a:rPr lang="zh-CN" altLang="en-US" sz="2800" b="1" dirty="0">
                <a:latin typeface="+mn-ea"/>
              </a:rPr>
              <a:t>（一）觉醒</a:t>
            </a:r>
            <a:endParaRPr lang="en-US" altLang="zh-CN" sz="2800" b="1" dirty="0">
              <a:latin typeface="+mn-ea"/>
            </a:endParaRPr>
          </a:p>
          <a:p>
            <a:pPr>
              <a:lnSpc>
                <a:spcPct val="150000"/>
              </a:lnSpc>
            </a:pPr>
            <a:r>
              <a:rPr lang="zh-CN" altLang="en-US" sz="2800" b="1" dirty="0">
                <a:latin typeface="+mn-ea"/>
                <a:sym typeface="Symbol" panose="05050102010706020507" pitchFamily="18" charset="2"/>
              </a:rPr>
              <a:t>行为觉醒：黑质</a:t>
            </a:r>
            <a:r>
              <a:rPr lang="en-US" altLang="zh-CN" sz="2800" b="1" dirty="0">
                <a:latin typeface="+mn-ea"/>
                <a:sym typeface="Symbol" panose="05050102010706020507" pitchFamily="18" charset="2"/>
              </a:rPr>
              <a:t>DA</a:t>
            </a:r>
            <a:r>
              <a:rPr lang="zh-CN" altLang="en-US" sz="2800" b="1" dirty="0">
                <a:latin typeface="+mn-ea"/>
                <a:sym typeface="Symbol" panose="05050102010706020507" pitchFamily="18" charset="2"/>
              </a:rPr>
              <a:t>系统</a:t>
            </a:r>
            <a:endParaRPr lang="en-US" altLang="zh-CN" sz="2800" b="1" dirty="0">
              <a:latin typeface="+mn-ea"/>
              <a:sym typeface="Symbol" panose="05050102010706020507" pitchFamily="18" charset="2"/>
            </a:endParaRPr>
          </a:p>
          <a:p>
            <a:pPr>
              <a:lnSpc>
                <a:spcPct val="150000"/>
              </a:lnSpc>
            </a:pPr>
            <a:r>
              <a:rPr lang="zh-CN" altLang="en-US" sz="2800" b="1" dirty="0">
                <a:latin typeface="+mn-ea"/>
                <a:sym typeface="Symbol" panose="05050102010706020507" pitchFamily="18" charset="2"/>
              </a:rPr>
              <a:t>脑电觉醒：蓝斑上部</a:t>
            </a:r>
            <a:r>
              <a:rPr lang="en-US" altLang="zh-CN" sz="2800" b="1" dirty="0">
                <a:latin typeface="+mn-ea"/>
                <a:sym typeface="Symbol" panose="05050102010706020507" pitchFamily="18" charset="2"/>
              </a:rPr>
              <a:t>NA</a:t>
            </a:r>
            <a:r>
              <a:rPr lang="zh-CN" altLang="en-US" sz="2800" b="1" dirty="0">
                <a:latin typeface="+mn-ea"/>
                <a:sym typeface="Symbol" panose="05050102010706020507" pitchFamily="18" charset="2"/>
              </a:rPr>
              <a:t>系统</a:t>
            </a:r>
            <a:endParaRPr lang="en-US" altLang="zh-CN" sz="2800" b="1" dirty="0">
              <a:latin typeface="+mn-ea"/>
              <a:sym typeface="Symbol" panose="05050102010706020507" pitchFamily="18" charset="2"/>
            </a:endParaRPr>
          </a:p>
          <a:p>
            <a:pPr>
              <a:lnSpc>
                <a:spcPct val="150000"/>
              </a:lnSpc>
            </a:pPr>
            <a:r>
              <a:rPr lang="zh-CN" altLang="en-US" sz="2800" b="1" dirty="0">
                <a:latin typeface="+mn-ea"/>
                <a:sym typeface="Symbol" panose="05050102010706020507" pitchFamily="18" charset="2"/>
              </a:rPr>
              <a:t>          脑干网状结构</a:t>
            </a:r>
            <a:r>
              <a:rPr lang="en-US" altLang="zh-CN" sz="2800" b="1" dirty="0" err="1">
                <a:latin typeface="+mn-ea"/>
                <a:sym typeface="Symbol" panose="05050102010706020507" pitchFamily="18" charset="2"/>
              </a:rPr>
              <a:t>ACh</a:t>
            </a:r>
            <a:r>
              <a:rPr lang="zh-CN" altLang="en-US" sz="2800" b="1" dirty="0">
                <a:latin typeface="+mn-ea"/>
                <a:sym typeface="Symbol" panose="05050102010706020507" pitchFamily="18" charset="2"/>
              </a:rPr>
              <a:t>系统</a:t>
            </a:r>
            <a:endParaRPr lang="en-US" altLang="zh-CN" sz="2800" b="1" dirty="0">
              <a:latin typeface="+mn-ea"/>
            </a:endParaRPr>
          </a:p>
        </p:txBody>
      </p:sp>
      <p:pic>
        <p:nvPicPr>
          <p:cNvPr id="50178" name="Picture 2" descr="d:\program files\360se6\User Data\temp\P01SLX2320-1.jpg"/>
          <p:cNvPicPr>
            <a:picLocks noChangeAspect="1" noChangeArrowheads="1"/>
          </p:cNvPicPr>
          <p:nvPr/>
        </p:nvPicPr>
        <p:blipFill>
          <a:blip r:embed="rId2" cstate="print"/>
          <a:srcRect l="3600" t="8400" r="4601" b="16001"/>
          <a:stretch>
            <a:fillRect/>
          </a:stretch>
        </p:blipFill>
        <p:spPr bwMode="auto">
          <a:xfrm>
            <a:off x="6864085" y="1112397"/>
            <a:ext cx="5327915" cy="2820661"/>
          </a:xfrm>
          <a:prstGeom prst="rect">
            <a:avLst/>
          </a:prstGeom>
          <a:noFill/>
        </p:spPr>
      </p:pic>
      <p:sp>
        <p:nvSpPr>
          <p:cNvPr id="9" name="矩形 8"/>
          <p:cNvSpPr/>
          <p:nvPr/>
        </p:nvSpPr>
        <p:spPr>
          <a:xfrm>
            <a:off x="1161751" y="176639"/>
            <a:ext cx="3416320" cy="825419"/>
          </a:xfrm>
          <a:prstGeom prst="rect">
            <a:avLst/>
          </a:prstGeom>
        </p:spPr>
        <p:txBody>
          <a:bodyPr wrap="none">
            <a:spAutoFit/>
          </a:bodyPr>
          <a:lstStyle/>
          <a:p>
            <a:pPr lvl="0">
              <a:lnSpc>
                <a:spcPct val="150000"/>
              </a:lnSpc>
            </a:pPr>
            <a:r>
              <a:rPr lang="zh-CN" altLang="en-US" sz="3600" b="1" dirty="0">
                <a:solidFill>
                  <a:srgbClr val="000000"/>
                </a:solidFill>
                <a:latin typeface="微软雅黑" panose="020B0503020204020204" charset="-122"/>
              </a:rPr>
              <a:t>二、觉醒与睡眠</a:t>
            </a:r>
            <a:endParaRPr lang="en-US" altLang="zh-CN" sz="3600" b="1" dirty="0">
              <a:solidFill>
                <a:srgbClr val="000000"/>
              </a:solidFill>
              <a:latin typeface="微软雅黑" panose="020B0503020204020204" charset="-122"/>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02915" y="1214870"/>
            <a:ext cx="9936427" cy="3970318"/>
          </a:xfrm>
          <a:prstGeom prst="rect">
            <a:avLst/>
          </a:prstGeom>
          <a:noFill/>
        </p:spPr>
        <p:txBody>
          <a:bodyPr wrap="square" rtlCol="0">
            <a:spAutoFit/>
          </a:bodyPr>
          <a:lstStyle/>
          <a:p>
            <a:pPr>
              <a:lnSpc>
                <a:spcPct val="150000"/>
              </a:lnSpc>
              <a:buFont typeface="Wingdings" panose="05000000000000000000" pitchFamily="2" charset="2"/>
              <a:buChar char="Ø"/>
            </a:pPr>
            <a:r>
              <a:rPr lang="zh-CN" altLang="en-US" sz="2800" b="1" dirty="0">
                <a:latin typeface="+mn-ea"/>
                <a:sym typeface="Symbol" panose="05050102010706020507" pitchFamily="18" charset="2"/>
              </a:rPr>
              <a:t>慢波睡眠：感觉、运动、自主神经活动减退，</a:t>
            </a:r>
            <a:r>
              <a:rPr lang="en-US" altLang="zh-CN" sz="2800" b="1" dirty="0">
                <a:latin typeface="+mn-ea"/>
                <a:sym typeface="Symbol" panose="05050102010706020507" pitchFamily="18" charset="2"/>
              </a:rPr>
              <a:t>GH</a:t>
            </a:r>
            <a:r>
              <a:rPr lang="zh-CN" altLang="en-US" sz="2800" b="1" dirty="0">
                <a:latin typeface="+mn-ea"/>
                <a:sym typeface="Symbol" panose="05050102010706020507" pitchFamily="18" charset="2"/>
              </a:rPr>
              <a:t>分泌增多</a:t>
            </a:r>
            <a:r>
              <a:rPr lang="en-US" altLang="zh-CN" sz="2800" b="1" dirty="0">
                <a:latin typeface="+mn-ea"/>
                <a:sym typeface="Symbol" panose="05050102010706020507" pitchFamily="18" charset="2"/>
              </a:rPr>
              <a:t>，</a:t>
            </a:r>
            <a:r>
              <a:rPr lang="zh-CN" altLang="en-US" sz="2800" b="1" dirty="0">
                <a:latin typeface="+mn-ea"/>
                <a:sym typeface="Symbol" panose="05050102010706020507" pitchFamily="18" charset="2"/>
              </a:rPr>
              <a:t>促进生长和体力恢复</a:t>
            </a:r>
            <a:endParaRPr lang="en-US" altLang="zh-CN" sz="2800" b="1" dirty="0">
              <a:latin typeface="+mn-ea"/>
              <a:sym typeface="Symbol" panose="05050102010706020507" pitchFamily="18" charset="2"/>
            </a:endParaRPr>
          </a:p>
          <a:p>
            <a:pPr>
              <a:lnSpc>
                <a:spcPct val="150000"/>
              </a:lnSpc>
              <a:buFont typeface="Wingdings" panose="05000000000000000000" pitchFamily="2" charset="2"/>
              <a:buChar char="Ø"/>
            </a:pPr>
            <a:r>
              <a:rPr lang="zh-CN" altLang="en-US" sz="2800" b="1" dirty="0">
                <a:latin typeface="+mn-ea"/>
                <a:sym typeface="Symbol" panose="05050102010706020507" pitchFamily="18" charset="2"/>
              </a:rPr>
              <a:t>异相睡眠：活动进一步减退</a:t>
            </a:r>
            <a:r>
              <a:rPr lang="en-US" altLang="zh-CN" sz="2800" b="1" dirty="0">
                <a:latin typeface="+mn-ea"/>
                <a:sym typeface="Symbol" panose="05050102010706020507" pitchFamily="18" charset="2"/>
              </a:rPr>
              <a:t>，</a:t>
            </a:r>
            <a:r>
              <a:rPr lang="zh-CN" altLang="en-US" sz="2800" b="1" dirty="0">
                <a:latin typeface="+mn-ea"/>
                <a:sym typeface="Symbol" panose="05050102010706020507" pitchFamily="18" charset="2"/>
              </a:rPr>
              <a:t>伴阵发性表现，</a:t>
            </a:r>
            <a:r>
              <a:rPr lang="en-US" altLang="zh-CN" sz="2800" b="1" dirty="0">
                <a:latin typeface="+mn-ea"/>
                <a:sym typeface="Symbol" panose="05050102010706020507" pitchFamily="18" charset="2"/>
              </a:rPr>
              <a:t>GH</a:t>
            </a:r>
            <a:r>
              <a:rPr lang="zh-CN" altLang="en-US" sz="2800" b="1" dirty="0">
                <a:latin typeface="+mn-ea"/>
                <a:sym typeface="Symbol" panose="05050102010706020507" pitchFamily="18" charset="2"/>
              </a:rPr>
              <a:t>分泌减少</a:t>
            </a:r>
            <a:r>
              <a:rPr lang="en-US" altLang="zh-CN" sz="2800" b="1" dirty="0">
                <a:latin typeface="+mn-ea"/>
                <a:sym typeface="Symbol" panose="05050102010706020507" pitchFamily="18" charset="2"/>
              </a:rPr>
              <a:t>，</a:t>
            </a:r>
            <a:r>
              <a:rPr lang="zh-CN" altLang="en-US" sz="2800" b="1" dirty="0">
                <a:latin typeface="+mn-ea"/>
                <a:sym typeface="Symbol" panose="05050102010706020507" pitchFamily="18" charset="2"/>
              </a:rPr>
              <a:t>脑内蛋白合成</a:t>
            </a:r>
            <a:r>
              <a:rPr lang="en-US" altLang="zh-CN" sz="2800" b="1" dirty="0">
                <a:latin typeface="+mn-ea"/>
                <a:sym typeface="Symbol" panose="05050102010706020507" pitchFamily="18" charset="2"/>
              </a:rPr>
              <a:t>，</a:t>
            </a:r>
            <a:r>
              <a:rPr lang="zh-CN" altLang="en-US" sz="2800" b="1" dirty="0">
                <a:latin typeface="+mn-ea"/>
                <a:sym typeface="Symbol" panose="05050102010706020507" pitchFamily="18" charset="2"/>
              </a:rPr>
              <a:t>建立新的突触联系，精力恢复</a:t>
            </a:r>
            <a:endParaRPr lang="en-US" altLang="zh-CN" sz="2800" b="1" dirty="0">
              <a:latin typeface="+mn-ea"/>
              <a:sym typeface="Symbol" panose="05050102010706020507" pitchFamily="18" charset="2"/>
            </a:endParaRPr>
          </a:p>
          <a:p>
            <a:pPr>
              <a:lnSpc>
                <a:spcPct val="150000"/>
              </a:lnSpc>
            </a:pPr>
            <a:r>
              <a:rPr lang="zh-CN" altLang="en-US" sz="2800" b="1" dirty="0">
                <a:latin typeface="+mn-ea"/>
                <a:sym typeface="Symbol" panose="05050102010706020507" pitchFamily="18" charset="2"/>
              </a:rPr>
              <a:t>          </a:t>
            </a:r>
            <a:endParaRPr lang="en-US" altLang="zh-CN" sz="2800" b="1" dirty="0">
              <a:latin typeface="+mn-ea"/>
              <a:sym typeface="Symbol" panose="05050102010706020507" pitchFamily="18" charset="2"/>
            </a:endParaRPr>
          </a:p>
          <a:p>
            <a:pPr>
              <a:lnSpc>
                <a:spcPct val="150000"/>
              </a:lnSpc>
            </a:pPr>
            <a:r>
              <a:rPr lang="en-US" altLang="zh-CN" sz="2800" b="1" dirty="0">
                <a:latin typeface="+mn-ea"/>
                <a:sym typeface="Symbol" panose="05050102010706020507" pitchFamily="18" charset="2"/>
              </a:rPr>
              <a:t>          </a:t>
            </a:r>
            <a:endParaRPr lang="en-US" altLang="zh-CN" sz="2800" b="1" dirty="0">
              <a:latin typeface="+mn-ea"/>
            </a:endParaRPr>
          </a:p>
        </p:txBody>
      </p:sp>
      <p:pic>
        <p:nvPicPr>
          <p:cNvPr id="9" name="图片 2"/>
          <p:cNvPicPr>
            <a:picLocks noChangeAspect="1"/>
          </p:cNvPicPr>
          <p:nvPr/>
        </p:nvPicPr>
        <p:blipFill>
          <a:blip r:embed="rId2" cstate="print"/>
          <a:srcRect/>
          <a:stretch>
            <a:fillRect/>
          </a:stretch>
        </p:blipFill>
        <p:spPr bwMode="auto">
          <a:xfrm>
            <a:off x="7866143" y="4290646"/>
            <a:ext cx="4325857" cy="2567354"/>
          </a:xfrm>
          <a:prstGeom prst="rect">
            <a:avLst/>
          </a:prstGeom>
          <a:noFill/>
          <a:ln w="9525">
            <a:solidFill>
              <a:schemeClr val="tx1"/>
            </a:solidFill>
            <a:miter lim="800000"/>
            <a:headEnd/>
            <a:tailEnd/>
          </a:ln>
        </p:spPr>
      </p:pic>
      <p:pic>
        <p:nvPicPr>
          <p:cNvPr id="10" name="图片 3"/>
          <p:cNvPicPr>
            <a:picLocks noChangeAspect="1"/>
          </p:cNvPicPr>
          <p:nvPr/>
        </p:nvPicPr>
        <p:blipFill>
          <a:blip r:embed="rId3" cstate="print"/>
          <a:srcRect t="1740"/>
          <a:stretch>
            <a:fillRect/>
          </a:stretch>
        </p:blipFill>
        <p:spPr bwMode="auto">
          <a:xfrm>
            <a:off x="3463644" y="4276578"/>
            <a:ext cx="4402333" cy="2581422"/>
          </a:xfrm>
          <a:prstGeom prst="rect">
            <a:avLst/>
          </a:prstGeom>
          <a:noFill/>
          <a:ln w="9525">
            <a:solidFill>
              <a:schemeClr val="tx1"/>
            </a:solidFill>
            <a:miter lim="800000"/>
            <a:headEnd/>
            <a:tailEnd/>
          </a:ln>
        </p:spPr>
      </p:pic>
      <p:sp>
        <p:nvSpPr>
          <p:cNvPr id="11" name="矩形 10"/>
          <p:cNvSpPr/>
          <p:nvPr/>
        </p:nvSpPr>
        <p:spPr>
          <a:xfrm>
            <a:off x="1138384" y="250282"/>
            <a:ext cx="2492990" cy="825419"/>
          </a:xfrm>
          <a:prstGeom prst="rect">
            <a:avLst/>
          </a:prstGeom>
        </p:spPr>
        <p:txBody>
          <a:bodyPr wrap="none">
            <a:spAutoFit/>
          </a:bodyPr>
          <a:lstStyle/>
          <a:p>
            <a:pPr lvl="0">
              <a:lnSpc>
                <a:spcPct val="150000"/>
              </a:lnSpc>
            </a:pPr>
            <a:r>
              <a:rPr lang="zh-CN" altLang="en-US" sz="3600" b="1" dirty="0">
                <a:solidFill>
                  <a:srgbClr val="000000"/>
                </a:solidFill>
                <a:latin typeface="微软雅黑" panose="020B0503020204020204" charset="-122"/>
              </a:rPr>
              <a:t>（二）睡眠</a:t>
            </a:r>
            <a:endParaRPr lang="en-US" altLang="zh-CN" sz="3600" b="1" dirty="0">
              <a:solidFill>
                <a:srgbClr val="000000"/>
              </a:solidFill>
              <a:latin typeface="微软雅黑" panose="020B0503020204020204" charset="-122"/>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39013" y="1158599"/>
            <a:ext cx="9840416" cy="2959977"/>
          </a:xfrm>
          <a:prstGeom prst="rect">
            <a:avLst/>
          </a:prstGeom>
          <a:noFill/>
        </p:spPr>
        <p:txBody>
          <a:bodyPr wrap="square" rtlCol="0">
            <a:spAutoFit/>
          </a:bodyPr>
          <a:lstStyle/>
          <a:p>
            <a:pPr>
              <a:lnSpc>
                <a:spcPct val="150000"/>
              </a:lnSpc>
            </a:pPr>
            <a:r>
              <a:rPr lang="zh-CN" altLang="en-US" sz="3200" b="1" dirty="0">
                <a:latin typeface="+mn-ea"/>
              </a:rPr>
              <a:t>（一）学习</a:t>
            </a:r>
            <a:endParaRPr lang="en-US" altLang="zh-CN" sz="3200" b="1" dirty="0">
              <a:latin typeface="+mn-ea"/>
            </a:endParaRPr>
          </a:p>
          <a:p>
            <a:pPr>
              <a:lnSpc>
                <a:spcPct val="150000"/>
              </a:lnSpc>
            </a:pPr>
            <a:r>
              <a:rPr lang="zh-CN" altLang="en-US" sz="3200" b="1" dirty="0">
                <a:latin typeface="+mn-ea"/>
              </a:rPr>
              <a:t>非联合性学习</a:t>
            </a:r>
            <a:r>
              <a:rPr lang="zh-CN" altLang="en-US" sz="3200" b="1" dirty="0">
                <a:latin typeface="+mn-ea"/>
                <a:sym typeface="Symbol" panose="05050102010706020507" pitchFamily="18" charset="2"/>
              </a:rPr>
              <a:t>：</a:t>
            </a:r>
            <a:r>
              <a:rPr lang="zh-CN" altLang="en-US" sz="3200" b="1" dirty="0">
                <a:latin typeface="+mn-ea"/>
              </a:rPr>
              <a:t>习惯化，敏感化</a:t>
            </a:r>
            <a:endParaRPr lang="en-US" altLang="zh-CN" sz="3200" b="1" dirty="0">
              <a:latin typeface="+mn-ea"/>
            </a:endParaRPr>
          </a:p>
          <a:p>
            <a:pPr>
              <a:lnSpc>
                <a:spcPct val="150000"/>
              </a:lnSpc>
            </a:pPr>
            <a:endParaRPr lang="en-US" altLang="zh-CN" sz="3200" b="1" dirty="0">
              <a:latin typeface="+mn-ea"/>
            </a:endParaRPr>
          </a:p>
          <a:p>
            <a:pPr>
              <a:lnSpc>
                <a:spcPct val="150000"/>
              </a:lnSpc>
            </a:pPr>
            <a:r>
              <a:rPr lang="zh-CN" altLang="en-US" sz="3200" b="1" dirty="0">
                <a:latin typeface="+mn-ea"/>
              </a:rPr>
              <a:t>联合性学习：条件反射</a:t>
            </a:r>
            <a:endParaRPr lang="en-US" altLang="zh-CN" sz="3200" b="1" dirty="0">
              <a:latin typeface="+mn-ea"/>
            </a:endParaRPr>
          </a:p>
        </p:txBody>
      </p:sp>
      <p:pic>
        <p:nvPicPr>
          <p:cNvPr id="9" name="图片 8"/>
          <p:cNvPicPr>
            <a:picLocks noChangeAspect="1"/>
          </p:cNvPicPr>
          <p:nvPr/>
        </p:nvPicPr>
        <p:blipFill>
          <a:blip r:embed="rId2" cstate="print"/>
          <a:srcRect/>
          <a:stretch>
            <a:fillRect/>
          </a:stretch>
        </p:blipFill>
        <p:spPr bwMode="auto">
          <a:xfrm>
            <a:off x="143933" y="4275411"/>
            <a:ext cx="11895667" cy="2393951"/>
          </a:xfrm>
          <a:prstGeom prst="rect">
            <a:avLst/>
          </a:prstGeom>
          <a:noFill/>
          <a:ln w="9525">
            <a:noFill/>
            <a:miter lim="800000"/>
            <a:headEnd/>
            <a:tailEnd/>
          </a:ln>
        </p:spPr>
      </p:pic>
      <p:sp>
        <p:nvSpPr>
          <p:cNvPr id="10" name="矩形 9"/>
          <p:cNvSpPr/>
          <p:nvPr/>
        </p:nvSpPr>
        <p:spPr>
          <a:xfrm>
            <a:off x="1217752" y="133777"/>
            <a:ext cx="3416320" cy="825419"/>
          </a:xfrm>
          <a:prstGeom prst="rect">
            <a:avLst/>
          </a:prstGeom>
        </p:spPr>
        <p:txBody>
          <a:bodyPr wrap="none">
            <a:spAutoFit/>
          </a:bodyPr>
          <a:lstStyle/>
          <a:p>
            <a:pPr lvl="0">
              <a:lnSpc>
                <a:spcPct val="150000"/>
              </a:lnSpc>
            </a:pPr>
            <a:r>
              <a:rPr lang="zh-CN" altLang="en-US" sz="3600" b="1" dirty="0">
                <a:solidFill>
                  <a:srgbClr val="000000"/>
                </a:solidFill>
                <a:latin typeface="微软雅黑" panose="020B0503020204020204" charset="-122"/>
              </a:rPr>
              <a:t>三、学习与记忆</a:t>
            </a:r>
            <a:endParaRPr lang="en-US" altLang="zh-CN" sz="3600" b="1" dirty="0">
              <a:solidFill>
                <a:srgbClr val="000000"/>
              </a:solidFill>
              <a:latin typeface="微软雅黑" panose="020B0503020204020204" charset="-122"/>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26471" y="1158602"/>
            <a:ext cx="10512491" cy="2959977"/>
          </a:xfrm>
          <a:prstGeom prst="rect">
            <a:avLst/>
          </a:prstGeom>
          <a:noFill/>
        </p:spPr>
        <p:txBody>
          <a:bodyPr wrap="square" rtlCol="0">
            <a:spAutoFit/>
          </a:bodyPr>
          <a:lstStyle/>
          <a:p>
            <a:pPr>
              <a:lnSpc>
                <a:spcPct val="150000"/>
              </a:lnSpc>
            </a:pPr>
            <a:r>
              <a:rPr lang="zh-CN" altLang="en-US" sz="3200" b="1" dirty="0">
                <a:solidFill>
                  <a:srgbClr val="FF0000"/>
                </a:solidFill>
                <a:latin typeface="+mn-ea"/>
              </a:rPr>
              <a:t>习惯化</a:t>
            </a:r>
            <a:r>
              <a:rPr lang="zh-CN" altLang="en-US" sz="3200" b="1" dirty="0">
                <a:latin typeface="+mn-ea"/>
              </a:rPr>
              <a:t>：当重复给予较温和的刺激，突触对刺激的反应逐渐减弱甚至消失的突触可塑性表现</a:t>
            </a:r>
            <a:endParaRPr lang="en-US" altLang="zh-CN" sz="3200" b="1" dirty="0">
              <a:latin typeface="+mn-ea"/>
            </a:endParaRPr>
          </a:p>
          <a:p>
            <a:pPr>
              <a:lnSpc>
                <a:spcPct val="150000"/>
              </a:lnSpc>
            </a:pPr>
            <a:r>
              <a:rPr lang="zh-CN" altLang="en-US" sz="3200" b="1" dirty="0">
                <a:solidFill>
                  <a:srgbClr val="0000FF"/>
                </a:solidFill>
                <a:latin typeface="+mn-ea"/>
              </a:rPr>
              <a:t>意义</a:t>
            </a:r>
            <a:r>
              <a:rPr lang="zh-CN" altLang="en-US" sz="3200" b="1" dirty="0">
                <a:latin typeface="+mn-ea"/>
              </a:rPr>
              <a:t>：可充分节约神经系统处理各种信息的有限资源，用于应付更重要的信息的分析</a:t>
            </a:r>
            <a:endParaRPr lang="en-US" altLang="zh-CN" sz="3200" b="1" dirty="0">
              <a:latin typeface="+mn-ea"/>
            </a:endParaRPr>
          </a:p>
        </p:txBody>
      </p:sp>
      <p:pic>
        <p:nvPicPr>
          <p:cNvPr id="10" name="图片 3"/>
          <p:cNvPicPr>
            <a:picLocks noChangeAspect="1"/>
          </p:cNvPicPr>
          <p:nvPr/>
        </p:nvPicPr>
        <p:blipFill>
          <a:blip r:embed="rId2" cstate="print"/>
          <a:srcRect l="13347" r="13313"/>
          <a:stretch>
            <a:fillRect/>
          </a:stretch>
        </p:blipFill>
        <p:spPr bwMode="auto">
          <a:xfrm>
            <a:off x="7009403" y="4189619"/>
            <a:ext cx="2605056" cy="2665415"/>
          </a:xfrm>
          <a:prstGeom prst="rect">
            <a:avLst/>
          </a:prstGeom>
          <a:noFill/>
          <a:ln w="9525">
            <a:noFill/>
            <a:miter lim="800000"/>
            <a:headEnd/>
            <a:tailEnd/>
          </a:ln>
        </p:spPr>
      </p:pic>
      <p:pic>
        <p:nvPicPr>
          <p:cNvPr id="11" name="图片 4"/>
          <p:cNvPicPr>
            <a:picLocks noChangeAspect="1"/>
          </p:cNvPicPr>
          <p:nvPr/>
        </p:nvPicPr>
        <p:blipFill>
          <a:blip r:embed="rId3" cstate="print"/>
          <a:srcRect/>
          <a:stretch>
            <a:fillRect/>
          </a:stretch>
        </p:blipFill>
        <p:spPr bwMode="auto">
          <a:xfrm>
            <a:off x="3397080" y="4189618"/>
            <a:ext cx="3612323" cy="2665415"/>
          </a:xfrm>
          <a:prstGeom prst="rect">
            <a:avLst/>
          </a:prstGeom>
          <a:noFill/>
          <a:ln w="9525">
            <a:noFill/>
            <a:miter lim="800000"/>
            <a:headEnd/>
            <a:tailEnd/>
          </a:ln>
        </p:spPr>
      </p:pic>
      <p:pic>
        <p:nvPicPr>
          <p:cNvPr id="12" name="图片 5"/>
          <p:cNvPicPr>
            <a:picLocks noChangeAspect="1"/>
          </p:cNvPicPr>
          <p:nvPr/>
        </p:nvPicPr>
        <p:blipFill>
          <a:blip r:embed="rId4" cstate="print"/>
          <a:srcRect/>
          <a:stretch>
            <a:fillRect/>
          </a:stretch>
        </p:blipFill>
        <p:spPr bwMode="auto">
          <a:xfrm>
            <a:off x="9601694" y="4189619"/>
            <a:ext cx="2558921" cy="2665415"/>
          </a:xfrm>
          <a:prstGeom prst="rect">
            <a:avLst/>
          </a:prstGeom>
          <a:noFill/>
          <a:ln w="9525">
            <a:noFill/>
            <a:miter lim="800000"/>
            <a:headEnd/>
            <a:tailEnd/>
          </a:ln>
        </p:spPr>
      </p:pic>
      <p:sp>
        <p:nvSpPr>
          <p:cNvPr id="9" name="矩形 8"/>
          <p:cNvSpPr/>
          <p:nvPr/>
        </p:nvSpPr>
        <p:spPr>
          <a:xfrm>
            <a:off x="1144606" y="263959"/>
            <a:ext cx="3057247" cy="743986"/>
          </a:xfrm>
          <a:prstGeom prst="rect">
            <a:avLst/>
          </a:prstGeom>
        </p:spPr>
        <p:txBody>
          <a:bodyPr wrap="none">
            <a:spAutoFit/>
          </a:bodyPr>
          <a:lstStyle/>
          <a:p>
            <a:pPr lvl="0">
              <a:lnSpc>
                <a:spcPct val="150000"/>
              </a:lnSpc>
            </a:pPr>
            <a:r>
              <a:rPr lang="zh-CN" altLang="en-US" sz="3200" b="1" dirty="0">
                <a:solidFill>
                  <a:srgbClr val="000000"/>
                </a:solidFill>
                <a:latin typeface="微软雅黑" panose="020B0503020204020204" charset="-122"/>
              </a:rPr>
              <a:t>非联合性学习</a:t>
            </a:r>
            <a:r>
              <a:rPr lang="zh-CN" altLang="en-US" sz="3200" b="1" dirty="0">
                <a:solidFill>
                  <a:srgbClr val="000000"/>
                </a:solidFill>
                <a:latin typeface="微软雅黑" panose="020B0503020204020204" charset="-122"/>
                <a:sym typeface="Symbol" panose="05050102010706020507" pitchFamily="18" charset="2"/>
              </a:rPr>
              <a:t>：</a:t>
            </a:r>
            <a:endParaRPr lang="en-US" altLang="zh-CN" sz="3200" b="1" dirty="0">
              <a:solidFill>
                <a:srgbClr val="000000"/>
              </a:solidFill>
              <a:latin typeface="微软雅黑" panose="020B0503020204020204" charset="-122"/>
              <a:sym typeface="Symbol" panose="05050102010706020507" pitchFamily="18" charset="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E1A43D6C-41E6-451B-ACBB-D696C619C497}" type="slidenum">
              <a:rPr lang="zh-CN" altLang="en-US" smtClean="0"/>
              <a:t>14</a:t>
            </a:fld>
            <a:endParaRPr lang="zh-CN" altLang="en-US"/>
          </a:p>
        </p:txBody>
      </p:sp>
      <p:sp>
        <p:nvSpPr>
          <p:cNvPr id="6" name="矩形 5"/>
          <p:cNvSpPr/>
          <p:nvPr/>
        </p:nvSpPr>
        <p:spPr>
          <a:xfrm>
            <a:off x="1335038" y="391953"/>
            <a:ext cx="2468880" cy="645160"/>
          </a:xfrm>
          <a:prstGeom prst="rect">
            <a:avLst/>
          </a:prstGeom>
        </p:spPr>
        <p:txBody>
          <a:bodyPr wrap="none">
            <a:spAutoFit/>
          </a:bodyPr>
          <a:lstStyle/>
          <a:p>
            <a:r>
              <a:rPr lang="zh-CN" altLang="en-US" sz="3600" b="1" dirty="0">
                <a:latin typeface="+mn-ea"/>
              </a:rPr>
              <a:t>突触后电位</a:t>
            </a:r>
          </a:p>
        </p:txBody>
      </p:sp>
      <p:sp>
        <p:nvSpPr>
          <p:cNvPr id="7" name="Rectangle 3"/>
          <p:cNvSpPr txBox="1">
            <a:spLocks noChangeArrowheads="1"/>
          </p:cNvSpPr>
          <p:nvPr/>
        </p:nvSpPr>
        <p:spPr>
          <a:xfrm>
            <a:off x="409433" y="1156647"/>
            <a:ext cx="10363200" cy="4114800"/>
          </a:xfrm>
          <a:prstGeom prst="rect">
            <a:avLst/>
          </a:prstGeom>
        </p:spPr>
        <p:txBody>
          <a:bodyPr vert="horz" lIns="91440" tIns="45720" rIns="91440" bIns="45720" rtlCol="0">
            <a:noAutofit/>
          </a:bodyPr>
          <a:lstStyle/>
          <a:p>
            <a:pPr marL="228600" marR="0" lvl="0" indent="-228600" algn="l" defTabSz="913765" rtl="0" eaLnBrk="1" fontAlgn="auto" latinLnBrk="0" hangingPunct="1">
              <a:lnSpc>
                <a:spcPct val="150000"/>
              </a:lnSpc>
              <a:spcBef>
                <a:spcPts val="1000"/>
              </a:spcBef>
              <a:spcAft>
                <a:spcPts val="0"/>
              </a:spcAft>
              <a:buClrTx/>
              <a:buSzTx/>
              <a:buFont typeface="Arial" panose="020B0604020202020204" pitchFamily="34" charset="0"/>
              <a:buChar char="•"/>
              <a:defRPr/>
            </a:pPr>
            <a:r>
              <a:rPr kumimoji="0" lang="zh-CN" altLang="en-US" sz="2800" b="1" i="0" u="none" strike="noStrike" kern="1200" cap="none" spc="0" normalizeH="0" baseline="0" noProof="0" dirty="0">
                <a:ln>
                  <a:noFill/>
                </a:ln>
                <a:effectLst/>
                <a:uLnTx/>
                <a:uFillTx/>
                <a:latin typeface="+mn-ea"/>
                <a:cs typeface="+mn-cs"/>
              </a:rPr>
              <a:t>突触后电位</a:t>
            </a:r>
            <a:endParaRPr kumimoji="0" lang="en-US" altLang="zh-CN" sz="2800" b="1" i="0" u="none" strike="noStrike" kern="1200" cap="none" spc="0" normalizeH="0" baseline="0" noProof="0" dirty="0">
              <a:ln>
                <a:noFill/>
              </a:ln>
              <a:effectLst/>
              <a:uLnTx/>
              <a:uFillTx/>
              <a:latin typeface="+mn-ea"/>
              <a:cs typeface="+mn-cs"/>
            </a:endParaRPr>
          </a:p>
          <a:p>
            <a:pPr marL="228600" marR="0" lvl="0" indent="-228600" algn="l" defTabSz="913765" rtl="0" eaLnBrk="1" fontAlgn="auto" latinLnBrk="0" hangingPunct="1">
              <a:lnSpc>
                <a:spcPct val="150000"/>
              </a:lnSpc>
              <a:spcBef>
                <a:spcPts val="1000"/>
              </a:spcBef>
              <a:spcAft>
                <a:spcPts val="0"/>
              </a:spcAft>
              <a:buClrTx/>
              <a:buSzTx/>
              <a:buFont typeface="Webdings" panose="05030102010509060703" pitchFamily="18" charset="2"/>
              <a:buNone/>
              <a:defRPr/>
            </a:pPr>
            <a:r>
              <a:rPr kumimoji="0" lang="zh-CN" altLang="en-US" sz="2800" b="1" i="0" u="none" strike="noStrike" kern="1200" cap="none" spc="0" normalizeH="0" baseline="0" noProof="0" dirty="0">
                <a:ln>
                  <a:noFill/>
                </a:ln>
                <a:effectLst/>
                <a:uLnTx/>
                <a:uFillTx/>
                <a:latin typeface="+mn-ea"/>
                <a:cs typeface="+mn-cs"/>
              </a:rPr>
              <a:t>  突触传递信息过程中</a:t>
            </a:r>
            <a:r>
              <a:rPr kumimoji="0" lang="en-US" altLang="zh-CN" sz="2800" b="1" i="0" u="none" strike="noStrike" kern="1200" cap="none" spc="0" normalizeH="0" baseline="0" noProof="0" dirty="0">
                <a:ln>
                  <a:noFill/>
                </a:ln>
                <a:effectLst/>
                <a:uLnTx/>
                <a:uFillTx/>
                <a:latin typeface="+mn-ea"/>
                <a:cs typeface="+mn-cs"/>
              </a:rPr>
              <a:t>, </a:t>
            </a:r>
            <a:r>
              <a:rPr kumimoji="0" lang="zh-CN" altLang="en-US" sz="2800" b="1" i="0" u="none" strike="noStrike" kern="1200" cap="none" spc="0" normalizeH="0" baseline="0" noProof="0" dirty="0">
                <a:ln>
                  <a:noFill/>
                </a:ln>
                <a:effectLst/>
                <a:uLnTx/>
                <a:uFillTx/>
                <a:latin typeface="+mn-ea"/>
                <a:cs typeface="+mn-cs"/>
              </a:rPr>
              <a:t>突触后膜处产生的局部电位。 是引起突触后神经元兴奋或抑制活动的基础。</a:t>
            </a:r>
          </a:p>
          <a:p>
            <a:pPr marL="228600" marR="0" lvl="0" indent="-228600" algn="l" defTabSz="913765" rtl="0" eaLnBrk="1" fontAlgn="auto" latinLnBrk="0" hangingPunct="1">
              <a:lnSpc>
                <a:spcPct val="150000"/>
              </a:lnSpc>
              <a:spcBef>
                <a:spcPts val="1000"/>
              </a:spcBef>
              <a:spcAft>
                <a:spcPts val="0"/>
              </a:spcAft>
              <a:buClrTx/>
              <a:buSzTx/>
              <a:buFont typeface="Arial" panose="020B0604020202020204" pitchFamily="34" charset="0"/>
              <a:buChar char="•"/>
              <a:defRPr/>
            </a:pPr>
            <a:r>
              <a:rPr kumimoji="0" lang="zh-CN" altLang="en-US" sz="2800" b="1" i="0" u="none" strike="noStrike" kern="1200" cap="none" spc="0" normalizeH="0" baseline="0" noProof="0" dirty="0">
                <a:ln>
                  <a:noFill/>
                </a:ln>
                <a:effectLst/>
                <a:uLnTx/>
                <a:uFillTx/>
                <a:latin typeface="+mn-ea"/>
                <a:cs typeface="+mn-cs"/>
              </a:rPr>
              <a:t>突触后电位类型</a:t>
            </a:r>
          </a:p>
          <a:p>
            <a:pPr marL="685800" marR="0" lvl="1" indent="-228600" algn="l" defTabSz="913765" rtl="0" eaLnBrk="1" fontAlgn="auto" latinLnBrk="0" hangingPunct="1">
              <a:lnSpc>
                <a:spcPct val="150000"/>
              </a:lnSpc>
              <a:spcBef>
                <a:spcPts val="500"/>
              </a:spcBef>
              <a:spcAft>
                <a:spcPts val="0"/>
              </a:spcAft>
              <a:buClrTx/>
              <a:buSzTx/>
              <a:buFont typeface="Webdings" panose="05030102010509060703" pitchFamily="18" charset="2"/>
              <a:buNone/>
              <a:defRPr/>
            </a:pPr>
            <a:r>
              <a:rPr kumimoji="0" lang="zh-CN" altLang="en-US" sz="2800" b="1" i="0" u="none" strike="noStrike" kern="1200" cap="none" spc="0" normalizeH="0" baseline="0" noProof="0" dirty="0">
                <a:ln>
                  <a:noFill/>
                </a:ln>
                <a:effectLst/>
                <a:uLnTx/>
                <a:uFillTx/>
                <a:latin typeface="+mn-ea"/>
                <a:cs typeface="+mn-cs"/>
              </a:rPr>
              <a:t>兴奋性突触后电位</a:t>
            </a:r>
            <a:endParaRPr kumimoji="0" lang="en-US" altLang="zh-CN" sz="2800" b="1" i="0" u="none" strike="noStrike" kern="1200" cap="none" spc="0" normalizeH="0" baseline="0" noProof="0" dirty="0">
              <a:ln>
                <a:noFill/>
              </a:ln>
              <a:effectLst/>
              <a:uLnTx/>
              <a:uFillTx/>
              <a:latin typeface="+mn-ea"/>
              <a:cs typeface="+mn-cs"/>
            </a:endParaRPr>
          </a:p>
          <a:p>
            <a:pPr marL="685800" marR="0" lvl="1" indent="-228600" algn="l" defTabSz="913765" rtl="0" eaLnBrk="1" fontAlgn="auto" latinLnBrk="0" hangingPunct="1">
              <a:lnSpc>
                <a:spcPct val="150000"/>
              </a:lnSpc>
              <a:spcBef>
                <a:spcPts val="500"/>
              </a:spcBef>
              <a:spcAft>
                <a:spcPts val="0"/>
              </a:spcAft>
              <a:buClrTx/>
              <a:buSzTx/>
              <a:buFont typeface="Webdings" panose="05030102010509060703" pitchFamily="18" charset="2"/>
              <a:buNone/>
              <a:defRPr/>
            </a:pPr>
            <a:r>
              <a:rPr kumimoji="0" lang="zh-CN" altLang="en-US" sz="2800" b="1" i="0" u="none" strike="noStrike" kern="1200" cap="none" spc="0" normalizeH="0" baseline="0" noProof="0" dirty="0">
                <a:ln>
                  <a:noFill/>
                </a:ln>
                <a:effectLst/>
                <a:uLnTx/>
                <a:uFillTx/>
                <a:latin typeface="+mn-ea"/>
                <a:cs typeface="+mn-cs"/>
              </a:rPr>
              <a:t>抑制性突触后电位</a:t>
            </a:r>
            <a:endParaRPr kumimoji="0" lang="en-US" altLang="zh-CN" sz="2800" b="1" i="0" u="none" strike="noStrike" kern="1200" cap="none" spc="0" normalizeH="0" baseline="0" noProof="0" dirty="0">
              <a:ln>
                <a:noFill/>
              </a:ln>
              <a:effectLst/>
              <a:uLnTx/>
              <a:uFillTx/>
              <a:latin typeface="+mn-ea"/>
              <a:cs typeface="+mn-cs"/>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20367" y="1088261"/>
            <a:ext cx="10512491" cy="2221314"/>
          </a:xfrm>
          <a:prstGeom prst="rect">
            <a:avLst/>
          </a:prstGeom>
          <a:noFill/>
        </p:spPr>
        <p:txBody>
          <a:bodyPr wrap="square" rtlCol="0">
            <a:spAutoFit/>
          </a:bodyPr>
          <a:lstStyle/>
          <a:p>
            <a:pPr>
              <a:lnSpc>
                <a:spcPct val="150000"/>
              </a:lnSpc>
            </a:pPr>
            <a:r>
              <a:rPr lang="zh-CN" altLang="en-US" sz="3200" b="1" dirty="0">
                <a:solidFill>
                  <a:srgbClr val="FF0000"/>
                </a:solidFill>
                <a:latin typeface="+mn-ea"/>
              </a:rPr>
              <a:t>敏感化</a:t>
            </a:r>
            <a:r>
              <a:rPr lang="zh-CN" altLang="en-US" sz="3200" b="1" dirty="0">
                <a:latin typeface="+mn-ea"/>
              </a:rPr>
              <a:t>：人或动物当受到某种强烈或伤害性刺激后对其他刺激甚致温和刺激的反应随之增强</a:t>
            </a:r>
            <a:endParaRPr lang="en-US" altLang="zh-CN" sz="3200" b="1" dirty="0">
              <a:latin typeface="+mn-ea"/>
            </a:endParaRPr>
          </a:p>
          <a:p>
            <a:pPr>
              <a:lnSpc>
                <a:spcPct val="150000"/>
              </a:lnSpc>
            </a:pPr>
            <a:r>
              <a:rPr lang="zh-CN" altLang="en-US" sz="3200" b="1" dirty="0">
                <a:solidFill>
                  <a:srgbClr val="0000FF"/>
                </a:solidFill>
                <a:latin typeface="+mn-ea"/>
              </a:rPr>
              <a:t>意义</a:t>
            </a:r>
            <a:r>
              <a:rPr lang="zh-CN" altLang="en-US" sz="3200" b="1" dirty="0">
                <a:latin typeface="+mn-ea"/>
              </a:rPr>
              <a:t>：敏感化能强化对有意义信息的应答</a:t>
            </a:r>
            <a:endParaRPr lang="en-US" altLang="zh-CN" sz="3200" b="1" dirty="0">
              <a:latin typeface="+mn-ea"/>
            </a:endParaRPr>
          </a:p>
        </p:txBody>
      </p:sp>
      <p:pic>
        <p:nvPicPr>
          <p:cNvPr id="9" name="图片 2"/>
          <p:cNvPicPr>
            <a:picLocks noChangeAspect="1"/>
          </p:cNvPicPr>
          <p:nvPr/>
        </p:nvPicPr>
        <p:blipFill>
          <a:blip r:embed="rId2" cstate="print"/>
          <a:srcRect/>
          <a:stretch>
            <a:fillRect/>
          </a:stretch>
        </p:blipFill>
        <p:spPr bwMode="auto">
          <a:xfrm>
            <a:off x="4064763" y="3429002"/>
            <a:ext cx="5132355" cy="3428997"/>
          </a:xfrm>
          <a:prstGeom prst="rect">
            <a:avLst/>
          </a:prstGeom>
          <a:noFill/>
          <a:ln w="9525">
            <a:noFill/>
            <a:miter lim="800000"/>
            <a:headEnd/>
            <a:tailEnd/>
          </a:ln>
        </p:spPr>
      </p:pic>
      <p:pic>
        <p:nvPicPr>
          <p:cNvPr id="13" name="图片 6"/>
          <p:cNvPicPr>
            <a:picLocks noChangeAspect="1"/>
          </p:cNvPicPr>
          <p:nvPr/>
        </p:nvPicPr>
        <p:blipFill>
          <a:blip r:embed="rId3" cstate="print"/>
          <a:srcRect/>
          <a:stretch>
            <a:fillRect/>
          </a:stretch>
        </p:blipFill>
        <p:spPr bwMode="auto">
          <a:xfrm>
            <a:off x="9153328" y="3429001"/>
            <a:ext cx="2961173" cy="3428999"/>
          </a:xfrm>
          <a:prstGeom prst="rect">
            <a:avLst/>
          </a:prstGeom>
          <a:noFill/>
          <a:ln w="9525">
            <a:noFill/>
            <a:miter lim="800000"/>
            <a:headEnd/>
            <a:tailEnd/>
          </a:ln>
        </p:spPr>
      </p:pic>
      <p:sp>
        <p:nvSpPr>
          <p:cNvPr id="10" name="矩形 9"/>
          <p:cNvSpPr/>
          <p:nvPr/>
        </p:nvSpPr>
        <p:spPr>
          <a:xfrm>
            <a:off x="1144728" y="264448"/>
            <a:ext cx="3057247" cy="743986"/>
          </a:xfrm>
          <a:prstGeom prst="rect">
            <a:avLst/>
          </a:prstGeom>
        </p:spPr>
        <p:txBody>
          <a:bodyPr wrap="none">
            <a:spAutoFit/>
          </a:bodyPr>
          <a:lstStyle/>
          <a:p>
            <a:pPr lvl="0">
              <a:lnSpc>
                <a:spcPct val="150000"/>
              </a:lnSpc>
            </a:pPr>
            <a:r>
              <a:rPr lang="zh-CN" altLang="en-US" sz="3200" b="1" dirty="0">
                <a:solidFill>
                  <a:srgbClr val="000000"/>
                </a:solidFill>
                <a:latin typeface="微软雅黑" panose="020B0503020204020204" charset="-122"/>
              </a:rPr>
              <a:t>非联合性学习</a:t>
            </a:r>
            <a:r>
              <a:rPr lang="zh-CN" altLang="en-US" sz="3200" b="1" dirty="0">
                <a:solidFill>
                  <a:srgbClr val="000000"/>
                </a:solidFill>
                <a:latin typeface="微软雅黑" panose="020B0503020204020204" charset="-122"/>
                <a:sym typeface="Symbol" panose="05050102010706020507" pitchFamily="18" charset="2"/>
              </a:rPr>
              <a:t>：</a:t>
            </a:r>
            <a:endParaRPr lang="en-US" altLang="zh-CN" sz="3200" b="1" dirty="0">
              <a:solidFill>
                <a:srgbClr val="000000"/>
              </a:solidFill>
              <a:latin typeface="微软雅黑" panose="020B0503020204020204" charset="-122"/>
              <a:sym typeface="Symbol" panose="05050102010706020507" pitchFamily="18" charset="2"/>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35360" y="1250176"/>
            <a:ext cx="5135893" cy="738664"/>
          </a:xfrm>
          <a:prstGeom prst="rect">
            <a:avLst/>
          </a:prstGeom>
          <a:noFill/>
        </p:spPr>
        <p:txBody>
          <a:bodyPr wrap="square" rtlCol="0">
            <a:spAutoFit/>
          </a:bodyPr>
          <a:lstStyle/>
          <a:p>
            <a:pPr>
              <a:lnSpc>
                <a:spcPct val="150000"/>
              </a:lnSpc>
            </a:pPr>
            <a:r>
              <a:rPr lang="zh-CN" altLang="en-US" sz="3200" b="1" dirty="0">
                <a:latin typeface="+mn-ea"/>
              </a:rPr>
              <a:t>联合性学习：条件反射</a:t>
            </a:r>
            <a:endParaRPr lang="en-US" altLang="zh-CN" sz="3200" b="1" dirty="0">
              <a:latin typeface="+mn-ea"/>
            </a:endParaRPr>
          </a:p>
        </p:txBody>
      </p:sp>
      <p:pic>
        <p:nvPicPr>
          <p:cNvPr id="10" name="图片 9"/>
          <p:cNvPicPr>
            <a:picLocks noChangeAspect="1"/>
          </p:cNvPicPr>
          <p:nvPr/>
        </p:nvPicPr>
        <p:blipFill>
          <a:blip r:embed="rId2" cstate="print"/>
          <a:srcRect/>
          <a:stretch>
            <a:fillRect/>
          </a:stretch>
        </p:blipFill>
        <p:spPr bwMode="auto">
          <a:xfrm>
            <a:off x="7242859" y="4077073"/>
            <a:ext cx="4870196" cy="2780927"/>
          </a:xfrm>
          <a:prstGeom prst="rect">
            <a:avLst/>
          </a:prstGeom>
          <a:noFill/>
          <a:ln w="9525">
            <a:solidFill>
              <a:srgbClr val="000000"/>
            </a:solidFill>
            <a:miter lim="800000"/>
            <a:headEnd/>
            <a:tailEnd/>
          </a:ln>
        </p:spPr>
      </p:pic>
      <p:pic>
        <p:nvPicPr>
          <p:cNvPr id="11" name="图片 10"/>
          <p:cNvPicPr>
            <a:picLocks noChangeAspect="1"/>
          </p:cNvPicPr>
          <p:nvPr/>
        </p:nvPicPr>
        <p:blipFill>
          <a:blip r:embed="rId3" cstate="print"/>
          <a:srcRect/>
          <a:stretch>
            <a:fillRect/>
          </a:stretch>
        </p:blipFill>
        <p:spPr bwMode="auto">
          <a:xfrm>
            <a:off x="1880687" y="4082356"/>
            <a:ext cx="5362171" cy="2783997"/>
          </a:xfrm>
          <a:prstGeom prst="rect">
            <a:avLst/>
          </a:prstGeom>
          <a:noFill/>
          <a:ln w="9525">
            <a:solidFill>
              <a:srgbClr val="000000"/>
            </a:solidFill>
            <a:miter lim="800000"/>
            <a:headEnd/>
            <a:tailEnd/>
          </a:ln>
        </p:spPr>
      </p:pic>
      <p:pic>
        <p:nvPicPr>
          <p:cNvPr id="12" name="Picture 4" descr="d:\program files\360se6\User Data\temp\20140318093134-99408612.jpg"/>
          <p:cNvPicPr>
            <a:picLocks noChangeAspect="1" noChangeArrowheads="1"/>
          </p:cNvPicPr>
          <p:nvPr/>
        </p:nvPicPr>
        <p:blipFill>
          <a:blip r:embed="rId4" cstate="print"/>
          <a:srcRect l="1219" t="13829"/>
          <a:stretch>
            <a:fillRect/>
          </a:stretch>
        </p:blipFill>
        <p:spPr bwMode="auto">
          <a:xfrm>
            <a:off x="5752598" y="1337437"/>
            <a:ext cx="6439402" cy="25956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64096" y="272335"/>
            <a:ext cx="9840416" cy="743986"/>
          </a:xfrm>
          <a:prstGeom prst="rect">
            <a:avLst/>
          </a:prstGeom>
          <a:noFill/>
        </p:spPr>
        <p:txBody>
          <a:bodyPr wrap="square" rtlCol="0">
            <a:spAutoFit/>
          </a:bodyPr>
          <a:lstStyle/>
          <a:p>
            <a:pPr>
              <a:lnSpc>
                <a:spcPct val="150000"/>
              </a:lnSpc>
            </a:pPr>
            <a:r>
              <a:rPr lang="zh-CN" altLang="en-US" sz="3200" b="1" dirty="0">
                <a:latin typeface="+mn-ea"/>
              </a:rPr>
              <a:t>四、大脑皮质的语言活动功能</a:t>
            </a:r>
            <a:r>
              <a:rPr lang="en-US" altLang="zh-CN" sz="3200" b="1" dirty="0">
                <a:latin typeface="+mn-ea"/>
              </a:rPr>
              <a:t> —</a:t>
            </a:r>
            <a:r>
              <a:rPr lang="zh-CN" altLang="en-US" sz="3200" b="1" dirty="0">
                <a:latin typeface="+mn-ea"/>
              </a:rPr>
              <a:t>优势半球</a:t>
            </a:r>
            <a:endParaRPr lang="en-US" altLang="zh-CN" sz="3200" b="1" dirty="0">
              <a:latin typeface="+mn-ea"/>
            </a:endParaRPr>
          </a:p>
        </p:txBody>
      </p:sp>
      <p:pic>
        <p:nvPicPr>
          <p:cNvPr id="73730" name="Picture 2"/>
          <p:cNvPicPr>
            <a:picLocks noChangeAspect="1" noChangeArrowheads="1"/>
          </p:cNvPicPr>
          <p:nvPr/>
        </p:nvPicPr>
        <p:blipFill>
          <a:blip r:embed="rId2" cstate="print"/>
          <a:srcRect/>
          <a:stretch>
            <a:fillRect/>
          </a:stretch>
        </p:blipFill>
        <p:spPr bwMode="auto">
          <a:xfrm>
            <a:off x="499599" y="1495763"/>
            <a:ext cx="3917656" cy="4173517"/>
          </a:xfrm>
          <a:prstGeom prst="rect">
            <a:avLst/>
          </a:prstGeom>
          <a:noFill/>
          <a:ln w="9525">
            <a:noFill/>
            <a:miter lim="800000"/>
            <a:headEnd/>
            <a:tailEnd/>
          </a:ln>
        </p:spPr>
      </p:pic>
      <p:sp>
        <p:nvSpPr>
          <p:cNvPr id="10" name="Text Box 4"/>
          <p:cNvSpPr txBox="1">
            <a:spLocks noChangeArrowheads="1"/>
          </p:cNvSpPr>
          <p:nvPr/>
        </p:nvSpPr>
        <p:spPr bwMode="auto">
          <a:xfrm>
            <a:off x="4560160" y="1397286"/>
            <a:ext cx="5568619" cy="4278094"/>
          </a:xfrm>
          <a:prstGeom prst="rect">
            <a:avLst/>
          </a:prstGeom>
          <a:noFill/>
          <a:ln w="9525">
            <a:noFill/>
            <a:miter lim="800000"/>
          </a:ln>
          <a:effectLst/>
        </p:spPr>
        <p:txBody>
          <a:bodyPr wrap="square">
            <a:spAutoFit/>
          </a:bodyPr>
          <a:lstStyle/>
          <a:p>
            <a:pPr>
              <a:spcBef>
                <a:spcPct val="50000"/>
              </a:spcBef>
              <a:defRPr/>
            </a:pPr>
            <a:r>
              <a:rPr kumimoji="1" lang="en-US" altLang="zh-CN" sz="3200" b="1" dirty="0">
                <a:latin typeface="+mn-ea"/>
              </a:rPr>
              <a:t>(</a:t>
            </a:r>
            <a:r>
              <a:rPr kumimoji="1" lang="zh-CN" altLang="en-US" sz="3200" b="1" dirty="0">
                <a:latin typeface="+mn-ea"/>
              </a:rPr>
              <a:t>一</a:t>
            </a:r>
            <a:r>
              <a:rPr kumimoji="1" lang="en-US" altLang="zh-CN" sz="3200" b="1" dirty="0">
                <a:latin typeface="+mn-ea"/>
              </a:rPr>
              <a:t>)</a:t>
            </a:r>
            <a:r>
              <a:rPr kumimoji="1" lang="zh-CN" altLang="en-US" sz="3200" b="1" dirty="0">
                <a:latin typeface="+mn-ea"/>
              </a:rPr>
              <a:t>失语症与损伤部位</a:t>
            </a:r>
          </a:p>
          <a:p>
            <a:pPr>
              <a:spcBef>
                <a:spcPct val="50000"/>
              </a:spcBef>
              <a:defRPr/>
            </a:pPr>
            <a:r>
              <a:rPr kumimoji="1" lang="zh-CN" altLang="en-US" sz="3200" b="1" dirty="0">
                <a:latin typeface="+mn-ea"/>
                <a:sym typeface="Wingdings" panose="05000000000000000000" pitchFamily="2" charset="2"/>
              </a:rPr>
              <a:t></a:t>
            </a:r>
            <a:r>
              <a:rPr kumimoji="1" lang="zh-CN" altLang="en-US" sz="3200" b="1" dirty="0">
                <a:latin typeface="+mn-ea"/>
              </a:rPr>
              <a:t> </a:t>
            </a:r>
            <a:r>
              <a:rPr kumimoji="1" lang="zh-CN" altLang="en-US" sz="3200" b="1" dirty="0">
                <a:solidFill>
                  <a:srgbClr val="FF0000"/>
                </a:solidFill>
                <a:latin typeface="+mn-ea"/>
              </a:rPr>
              <a:t>运动失语症：</a:t>
            </a:r>
            <a:r>
              <a:rPr kumimoji="1" lang="en-US" altLang="zh-CN" sz="3200" b="1" dirty="0" err="1">
                <a:solidFill>
                  <a:srgbClr val="FF0000"/>
                </a:solidFill>
                <a:latin typeface="+mn-ea"/>
              </a:rPr>
              <a:t>Broca</a:t>
            </a:r>
            <a:r>
              <a:rPr kumimoji="1" lang="zh-CN" altLang="en-US" sz="3200" b="1" dirty="0">
                <a:solidFill>
                  <a:srgbClr val="FF0000"/>
                </a:solidFill>
                <a:latin typeface="+mn-ea"/>
              </a:rPr>
              <a:t>区</a:t>
            </a:r>
          </a:p>
          <a:p>
            <a:pPr>
              <a:spcBef>
                <a:spcPct val="50000"/>
              </a:spcBef>
              <a:defRPr/>
            </a:pPr>
            <a:r>
              <a:rPr kumimoji="1" lang="zh-CN" altLang="en-US" sz="3200" b="1" dirty="0">
                <a:latin typeface="+mn-ea"/>
                <a:sym typeface="Wingdings" panose="05000000000000000000" pitchFamily="2" charset="2"/>
              </a:rPr>
              <a:t></a:t>
            </a:r>
            <a:r>
              <a:rPr kumimoji="1" lang="zh-CN" altLang="en-US" sz="3200" b="1" dirty="0">
                <a:latin typeface="+mn-ea"/>
              </a:rPr>
              <a:t> 感觉失语症：颞上回上部</a:t>
            </a:r>
          </a:p>
          <a:p>
            <a:pPr>
              <a:spcBef>
                <a:spcPct val="50000"/>
              </a:spcBef>
              <a:defRPr/>
            </a:pPr>
            <a:r>
              <a:rPr kumimoji="1" lang="zh-CN" altLang="en-US" sz="3200" b="1" dirty="0">
                <a:latin typeface="+mn-ea"/>
                <a:sym typeface="Wingdings" panose="05000000000000000000" pitchFamily="2" charset="2"/>
              </a:rPr>
              <a:t></a:t>
            </a:r>
            <a:r>
              <a:rPr kumimoji="1" lang="zh-CN" altLang="en-US" sz="3200" b="1" dirty="0">
                <a:latin typeface="+mn-ea"/>
              </a:rPr>
              <a:t> 失写症</a:t>
            </a:r>
            <a:r>
              <a:rPr kumimoji="1" lang="zh-CN" altLang="en-US" sz="3200" b="1" dirty="0">
                <a:latin typeface="+mn-ea"/>
                <a:sym typeface="Symbol" panose="05050102010706020507" pitchFamily="18" charset="2"/>
              </a:rPr>
              <a:t>：</a:t>
            </a:r>
            <a:r>
              <a:rPr kumimoji="1" lang="zh-CN" altLang="en-US" sz="3200" b="1" dirty="0">
                <a:latin typeface="+mn-ea"/>
              </a:rPr>
              <a:t>额中回后部</a:t>
            </a:r>
          </a:p>
          <a:p>
            <a:pPr>
              <a:spcBef>
                <a:spcPct val="50000"/>
              </a:spcBef>
              <a:defRPr/>
            </a:pPr>
            <a:r>
              <a:rPr kumimoji="1" lang="zh-CN" altLang="en-US" sz="3200" b="1" dirty="0">
                <a:latin typeface="+mn-ea"/>
                <a:sym typeface="Wingdings" panose="05000000000000000000" pitchFamily="2" charset="2"/>
              </a:rPr>
              <a:t></a:t>
            </a:r>
            <a:r>
              <a:rPr kumimoji="1" lang="zh-CN" altLang="en-US" sz="3200" b="1" dirty="0">
                <a:latin typeface="+mn-ea"/>
              </a:rPr>
              <a:t> 失读症</a:t>
            </a:r>
            <a:r>
              <a:rPr kumimoji="1" lang="zh-CN" altLang="en-US" sz="3200" b="1" dirty="0">
                <a:latin typeface="+mn-ea"/>
                <a:sym typeface="Symbol" panose="05050102010706020507" pitchFamily="18" charset="2"/>
              </a:rPr>
              <a:t>：</a:t>
            </a:r>
            <a:r>
              <a:rPr kumimoji="1" lang="zh-CN" altLang="en-US" sz="3200" b="1" dirty="0">
                <a:latin typeface="+mn-ea"/>
              </a:rPr>
              <a:t>角回</a:t>
            </a:r>
          </a:p>
          <a:p>
            <a:pPr>
              <a:spcBef>
                <a:spcPct val="50000"/>
              </a:spcBef>
              <a:defRPr/>
            </a:pPr>
            <a:r>
              <a:rPr kumimoji="1" lang="zh-CN" altLang="en-US" sz="3200" b="1" dirty="0">
                <a:latin typeface="+mn-ea"/>
                <a:sym typeface="Wingdings" panose="05000000000000000000" pitchFamily="2" charset="2"/>
              </a:rPr>
              <a:t></a:t>
            </a:r>
            <a:r>
              <a:rPr kumimoji="1" lang="zh-CN" altLang="en-US" sz="3200" b="1" dirty="0">
                <a:latin typeface="+mn-ea"/>
              </a:rPr>
              <a:t> 流畅失语症</a:t>
            </a:r>
            <a:r>
              <a:rPr kumimoji="1" lang="zh-CN" altLang="en-US" sz="3200" b="1" dirty="0">
                <a:latin typeface="+mn-ea"/>
                <a:sym typeface="Symbol" panose="05050102010706020507" pitchFamily="18" charset="2"/>
              </a:rPr>
              <a:t>：</a:t>
            </a:r>
            <a:r>
              <a:rPr kumimoji="1" lang="en-US" altLang="zh-CN" sz="3200" b="1" dirty="0" err="1">
                <a:latin typeface="+mn-ea"/>
              </a:rPr>
              <a:t>Wernicke</a:t>
            </a:r>
            <a:r>
              <a:rPr kumimoji="1" lang="zh-CN" altLang="en-US" sz="3200" b="1" dirty="0">
                <a:latin typeface="+mn-ea"/>
              </a:rPr>
              <a:t>区</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01300001224213130750245729961_02_250_250.jpg"/>
          <p:cNvPicPr>
            <a:picLocks noChangeAspect="1" noChangeArrowheads="1"/>
          </p:cNvPicPr>
          <p:nvPr/>
        </p:nvPicPr>
        <p:blipFill>
          <a:blip r:embed="rId2" cstate="print"/>
          <a:srcRect/>
          <a:stretch>
            <a:fillRect/>
          </a:stretch>
        </p:blipFill>
        <p:spPr bwMode="auto">
          <a:xfrm>
            <a:off x="422017" y="94055"/>
            <a:ext cx="816896" cy="612672"/>
          </a:xfrm>
          <a:prstGeom prst="rect">
            <a:avLst/>
          </a:prstGeom>
          <a:noFill/>
        </p:spPr>
      </p:pic>
      <p:sp>
        <p:nvSpPr>
          <p:cNvPr id="8" name="TextBox 7"/>
          <p:cNvSpPr txBox="1"/>
          <p:nvPr/>
        </p:nvSpPr>
        <p:spPr>
          <a:xfrm>
            <a:off x="1103247" y="201997"/>
            <a:ext cx="9840416" cy="830997"/>
          </a:xfrm>
          <a:prstGeom prst="rect">
            <a:avLst/>
          </a:prstGeom>
          <a:noFill/>
        </p:spPr>
        <p:txBody>
          <a:bodyPr wrap="square" rtlCol="0">
            <a:spAutoFit/>
          </a:bodyPr>
          <a:lstStyle/>
          <a:p>
            <a:pPr>
              <a:lnSpc>
                <a:spcPct val="150000"/>
              </a:lnSpc>
            </a:pPr>
            <a:r>
              <a:rPr lang="zh-CN" altLang="en-US" sz="3600" b="1" dirty="0">
                <a:latin typeface="+mn-ea"/>
              </a:rPr>
              <a:t>（二）记忆</a:t>
            </a:r>
            <a:endParaRPr lang="en-US" altLang="zh-CN" sz="3600" b="1" dirty="0">
              <a:latin typeface="+mn-ea"/>
            </a:endParaRPr>
          </a:p>
        </p:txBody>
      </p:sp>
      <p:grpSp>
        <p:nvGrpSpPr>
          <p:cNvPr id="2" name="组合 12"/>
          <p:cNvGrpSpPr/>
          <p:nvPr/>
        </p:nvGrpSpPr>
        <p:grpSpPr>
          <a:xfrm>
            <a:off x="938255" y="2087452"/>
            <a:ext cx="8108168" cy="4449016"/>
            <a:chOff x="1541498" y="1629040"/>
            <a:chExt cx="6081126" cy="4449016"/>
          </a:xfrm>
        </p:grpSpPr>
        <p:pic>
          <p:nvPicPr>
            <p:cNvPr id="9" name="图片 1"/>
            <p:cNvPicPr>
              <a:picLocks noChangeAspect="1"/>
            </p:cNvPicPr>
            <p:nvPr/>
          </p:nvPicPr>
          <p:blipFill>
            <a:blip r:embed="rId3" cstate="print"/>
            <a:srcRect l="7482" r="6194"/>
            <a:stretch>
              <a:fillRect/>
            </a:stretch>
          </p:blipFill>
          <p:spPr bwMode="auto">
            <a:xfrm>
              <a:off x="1541498" y="1629040"/>
              <a:ext cx="3024336" cy="2160000"/>
            </a:xfrm>
            <a:prstGeom prst="rect">
              <a:avLst/>
            </a:prstGeom>
            <a:noFill/>
            <a:ln w="9525">
              <a:solidFill>
                <a:srgbClr val="000000"/>
              </a:solidFill>
              <a:miter lim="800000"/>
              <a:headEnd/>
              <a:tailEnd/>
            </a:ln>
          </p:spPr>
        </p:pic>
        <p:pic>
          <p:nvPicPr>
            <p:cNvPr id="10" name="图片 2"/>
            <p:cNvPicPr>
              <a:picLocks noChangeAspect="1"/>
            </p:cNvPicPr>
            <p:nvPr/>
          </p:nvPicPr>
          <p:blipFill>
            <a:blip r:embed="rId4" cstate="print"/>
            <a:srcRect l="4864" b="9406"/>
            <a:stretch>
              <a:fillRect/>
            </a:stretch>
          </p:blipFill>
          <p:spPr bwMode="auto">
            <a:xfrm>
              <a:off x="4598288" y="1629040"/>
              <a:ext cx="3024336" cy="2160000"/>
            </a:xfrm>
            <a:prstGeom prst="rect">
              <a:avLst/>
            </a:prstGeom>
            <a:noFill/>
            <a:ln w="9525">
              <a:solidFill>
                <a:schemeClr val="tx1"/>
              </a:solidFill>
              <a:miter lim="800000"/>
              <a:headEnd/>
              <a:tailEnd/>
            </a:ln>
          </p:spPr>
        </p:pic>
        <p:pic>
          <p:nvPicPr>
            <p:cNvPr id="12" name="图片 2"/>
            <p:cNvPicPr>
              <a:picLocks noChangeAspect="1"/>
            </p:cNvPicPr>
            <p:nvPr/>
          </p:nvPicPr>
          <p:blipFill>
            <a:blip r:embed="rId5" cstate="print"/>
            <a:srcRect/>
            <a:stretch>
              <a:fillRect/>
            </a:stretch>
          </p:blipFill>
          <p:spPr bwMode="auto">
            <a:xfrm>
              <a:off x="1541498" y="3845808"/>
              <a:ext cx="3087270" cy="2232248"/>
            </a:xfrm>
            <a:prstGeom prst="rect">
              <a:avLst/>
            </a:prstGeom>
            <a:noFill/>
            <a:ln w="9525">
              <a:solidFill>
                <a:schemeClr val="tx1"/>
              </a:solidFill>
              <a:miter lim="800000"/>
              <a:headEnd/>
              <a:tailEnd/>
            </a:ln>
          </p:spPr>
        </p:pic>
        <p:pic>
          <p:nvPicPr>
            <p:cNvPr id="11" name="图片 1"/>
            <p:cNvPicPr>
              <a:picLocks noChangeAspect="1"/>
            </p:cNvPicPr>
            <p:nvPr/>
          </p:nvPicPr>
          <p:blipFill>
            <a:blip r:embed="rId6" cstate="print"/>
            <a:srcRect/>
            <a:stretch>
              <a:fillRect/>
            </a:stretch>
          </p:blipFill>
          <p:spPr bwMode="auto">
            <a:xfrm>
              <a:off x="4622766" y="3845808"/>
              <a:ext cx="2999858" cy="2232248"/>
            </a:xfrm>
            <a:prstGeom prst="rect">
              <a:avLst/>
            </a:prstGeom>
            <a:noFill/>
            <a:ln w="9525">
              <a:solidFill>
                <a:schemeClr val="tx1"/>
              </a:solidFill>
              <a:miter lim="800000"/>
              <a:headEnd/>
              <a:tailEnd/>
            </a:ln>
          </p:spPr>
        </p:pic>
      </p:grpSp>
      <p:sp>
        <p:nvSpPr>
          <p:cNvPr id="14" name="TextBox 13"/>
          <p:cNvSpPr txBox="1"/>
          <p:nvPr/>
        </p:nvSpPr>
        <p:spPr>
          <a:xfrm>
            <a:off x="382912" y="1195754"/>
            <a:ext cx="2784309" cy="584775"/>
          </a:xfrm>
          <a:prstGeom prst="rect">
            <a:avLst/>
          </a:prstGeom>
          <a:noFill/>
        </p:spPr>
        <p:txBody>
          <a:bodyPr wrap="square" rtlCol="0">
            <a:spAutoFit/>
          </a:bodyPr>
          <a:lstStyle/>
          <a:p>
            <a:r>
              <a:rPr lang="zh-CN" altLang="en-US" sz="3200" b="1" dirty="0"/>
              <a:t>记忆的形式</a:t>
            </a:r>
          </a:p>
        </p:txBody>
      </p:sp>
      <p:sp>
        <p:nvSpPr>
          <p:cNvPr id="15" name="TextBox 14"/>
          <p:cNvSpPr txBox="1"/>
          <p:nvPr/>
        </p:nvSpPr>
        <p:spPr>
          <a:xfrm>
            <a:off x="239151" y="2335564"/>
            <a:ext cx="553998" cy="1512168"/>
          </a:xfrm>
          <a:prstGeom prst="rect">
            <a:avLst/>
          </a:prstGeom>
          <a:noFill/>
        </p:spPr>
        <p:txBody>
          <a:bodyPr vert="eaVert" wrap="square" rtlCol="0">
            <a:spAutoFit/>
          </a:bodyPr>
          <a:lstStyle/>
          <a:p>
            <a:pPr algn="ctr"/>
            <a:r>
              <a:rPr lang="zh-CN" altLang="en-US" sz="2400" b="1" dirty="0"/>
              <a:t>形象记忆</a:t>
            </a:r>
          </a:p>
        </p:txBody>
      </p:sp>
      <p:sp>
        <p:nvSpPr>
          <p:cNvPr id="16" name="TextBox 15"/>
          <p:cNvSpPr txBox="1"/>
          <p:nvPr/>
        </p:nvSpPr>
        <p:spPr>
          <a:xfrm>
            <a:off x="9108699" y="2532511"/>
            <a:ext cx="553998" cy="1512168"/>
          </a:xfrm>
          <a:prstGeom prst="rect">
            <a:avLst/>
          </a:prstGeom>
          <a:noFill/>
        </p:spPr>
        <p:txBody>
          <a:bodyPr vert="eaVert" wrap="square" rtlCol="0">
            <a:spAutoFit/>
          </a:bodyPr>
          <a:lstStyle/>
          <a:p>
            <a:pPr algn="ctr"/>
            <a:r>
              <a:rPr lang="zh-CN" altLang="en-US" sz="2400" b="1" dirty="0"/>
              <a:t>逻辑记忆</a:t>
            </a:r>
          </a:p>
        </p:txBody>
      </p:sp>
      <p:sp>
        <p:nvSpPr>
          <p:cNvPr id="17" name="TextBox 16"/>
          <p:cNvSpPr txBox="1"/>
          <p:nvPr/>
        </p:nvSpPr>
        <p:spPr>
          <a:xfrm>
            <a:off x="225083" y="4669624"/>
            <a:ext cx="553998" cy="1512168"/>
          </a:xfrm>
          <a:prstGeom prst="rect">
            <a:avLst/>
          </a:prstGeom>
          <a:noFill/>
        </p:spPr>
        <p:txBody>
          <a:bodyPr vert="eaVert" wrap="square" rtlCol="0">
            <a:spAutoFit/>
          </a:bodyPr>
          <a:lstStyle/>
          <a:p>
            <a:pPr algn="ctr"/>
            <a:r>
              <a:rPr lang="zh-CN" altLang="en-US" sz="2400" b="1" dirty="0"/>
              <a:t>运动记忆</a:t>
            </a:r>
          </a:p>
        </p:txBody>
      </p:sp>
      <p:sp>
        <p:nvSpPr>
          <p:cNvPr id="18" name="TextBox 17"/>
          <p:cNvSpPr txBox="1"/>
          <p:nvPr/>
        </p:nvSpPr>
        <p:spPr>
          <a:xfrm>
            <a:off x="9094631" y="4768099"/>
            <a:ext cx="553998" cy="1512168"/>
          </a:xfrm>
          <a:prstGeom prst="rect">
            <a:avLst/>
          </a:prstGeom>
          <a:noFill/>
        </p:spPr>
        <p:txBody>
          <a:bodyPr vert="eaVert" wrap="square" rtlCol="0">
            <a:spAutoFit/>
          </a:bodyPr>
          <a:lstStyle/>
          <a:p>
            <a:pPr algn="ctr"/>
            <a:r>
              <a:rPr lang="zh-CN" altLang="en-US" sz="2400" b="1" dirty="0"/>
              <a:t>情绪记忆</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9678573" y="4360984"/>
            <a:ext cx="2513427" cy="2585323"/>
          </a:xfrm>
          <a:prstGeom prst="rect">
            <a:avLst/>
          </a:prstGeom>
          <a:solidFill>
            <a:schemeClr val="bg1"/>
          </a:solidFill>
        </p:spPr>
        <p:txBody>
          <a:bodyPr wrap="square" rtlCol="0">
            <a:spAutoFit/>
          </a:bodyPr>
          <a:lstStyle/>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p:txBody>
      </p:sp>
      <p:sp>
        <p:nvSpPr>
          <p:cNvPr id="8" name="TextBox 7"/>
          <p:cNvSpPr txBox="1"/>
          <p:nvPr/>
        </p:nvSpPr>
        <p:spPr>
          <a:xfrm>
            <a:off x="1026942" y="272336"/>
            <a:ext cx="9677570" cy="830997"/>
          </a:xfrm>
          <a:prstGeom prst="rect">
            <a:avLst/>
          </a:prstGeom>
          <a:noFill/>
        </p:spPr>
        <p:txBody>
          <a:bodyPr wrap="square" rtlCol="0">
            <a:spAutoFit/>
          </a:bodyPr>
          <a:lstStyle/>
          <a:p>
            <a:pPr>
              <a:lnSpc>
                <a:spcPct val="150000"/>
              </a:lnSpc>
            </a:pPr>
            <a:r>
              <a:rPr lang="zh-CN" altLang="en-US" sz="3200" b="1" dirty="0">
                <a:latin typeface="+mn-ea"/>
              </a:rPr>
              <a:t>记忆的过程</a:t>
            </a:r>
            <a:endParaRPr lang="en-US" altLang="zh-CN" sz="3200" b="1" dirty="0">
              <a:latin typeface="+mn-ea"/>
            </a:endParaRPr>
          </a:p>
        </p:txBody>
      </p:sp>
      <p:grpSp>
        <p:nvGrpSpPr>
          <p:cNvPr id="2" name="组合 36"/>
          <p:cNvGrpSpPr/>
          <p:nvPr/>
        </p:nvGrpSpPr>
        <p:grpSpPr>
          <a:xfrm>
            <a:off x="46567" y="1246913"/>
            <a:ext cx="12194117" cy="5062240"/>
            <a:chOff x="34925" y="1598613"/>
            <a:chExt cx="9145588" cy="5062240"/>
          </a:xfrm>
        </p:grpSpPr>
        <p:sp>
          <p:nvSpPr>
            <p:cNvPr id="10" name="右箭头 1"/>
            <p:cNvSpPr>
              <a:spLocks noChangeArrowheads="1"/>
            </p:cNvSpPr>
            <p:nvPr/>
          </p:nvSpPr>
          <p:spPr bwMode="auto">
            <a:xfrm>
              <a:off x="34925" y="3492500"/>
              <a:ext cx="865188" cy="1008063"/>
            </a:xfrm>
            <a:prstGeom prst="rightArrow">
              <a:avLst>
                <a:gd name="adj1" fmla="val 50000"/>
                <a:gd name="adj2" fmla="val 50000"/>
              </a:avLst>
            </a:prstGeom>
            <a:solidFill>
              <a:schemeClr val="accent6"/>
            </a:solidFill>
            <a:ln w="9525" algn="ctr">
              <a:solidFill>
                <a:schemeClr val="tx1"/>
              </a:solidFill>
              <a:round/>
            </a:ln>
            <a:effectLst/>
          </p:spPr>
          <p:txBody>
            <a:bodyPr/>
            <a:lstStyle/>
            <a:p>
              <a:pPr eaLnBrk="1" hangingPunct="1"/>
              <a:endParaRPr lang="zh-CN" altLang="en-US"/>
            </a:p>
          </p:txBody>
        </p:sp>
        <p:sp>
          <p:nvSpPr>
            <p:cNvPr id="11" name="文本框 2"/>
            <p:cNvSpPr txBox="1">
              <a:spLocks noChangeArrowheads="1"/>
            </p:cNvSpPr>
            <p:nvPr/>
          </p:nvSpPr>
          <p:spPr bwMode="auto">
            <a:xfrm>
              <a:off x="34925" y="3781425"/>
              <a:ext cx="865188" cy="461665"/>
            </a:xfrm>
            <a:prstGeom prst="rect">
              <a:avLst/>
            </a:prstGeom>
            <a:noFill/>
            <a:ln w="9525">
              <a:noFill/>
              <a:miter lim="800000"/>
            </a:ln>
          </p:spPr>
          <p:txBody>
            <a:bodyPr>
              <a:spAutoFit/>
            </a:bodyPr>
            <a:lstStyle/>
            <a:p>
              <a:r>
                <a:rPr lang="zh-CN" altLang="en-US" sz="2400" b="1" dirty="0">
                  <a:latin typeface="黑体" panose="02010609060101010101" pitchFamily="49" charset="-122"/>
                  <a:ea typeface="黑体" panose="02010609060101010101" pitchFamily="49" charset="-122"/>
                </a:rPr>
                <a:t>信息</a:t>
              </a:r>
            </a:p>
          </p:txBody>
        </p:sp>
        <p:sp>
          <p:nvSpPr>
            <p:cNvPr id="12" name="文本框 4"/>
            <p:cNvSpPr txBox="1">
              <a:spLocks noChangeArrowheads="1"/>
            </p:cNvSpPr>
            <p:nvPr/>
          </p:nvSpPr>
          <p:spPr bwMode="auto">
            <a:xfrm>
              <a:off x="944563" y="3060700"/>
              <a:ext cx="1120775" cy="1569660"/>
            </a:xfrm>
            <a:prstGeom prst="rect">
              <a:avLst/>
            </a:prstGeom>
            <a:solidFill>
              <a:schemeClr val="bg1"/>
            </a:solidFill>
            <a:ln w="9525">
              <a:solidFill>
                <a:schemeClr val="tx1"/>
              </a:solidFill>
              <a:miter lim="800000"/>
            </a:ln>
          </p:spPr>
          <p:txBody>
            <a:bodyPr>
              <a:spAutoFit/>
            </a:bodyPr>
            <a:lstStyle/>
            <a:p>
              <a:r>
                <a:rPr lang="zh-CN" altLang="en-US" sz="2400" b="1" dirty="0">
                  <a:latin typeface="黑体" panose="02010609060101010101" pitchFamily="49" charset="-122"/>
                  <a:ea typeface="黑体" panose="02010609060101010101" pitchFamily="49" charset="-122"/>
                </a:rPr>
                <a:t>感觉性记忆</a:t>
              </a:r>
              <a:endParaRPr lang="en-US" altLang="zh-CN" sz="2400" b="1" dirty="0">
                <a:latin typeface="黑体" panose="02010609060101010101" pitchFamily="49" charset="-122"/>
                <a:ea typeface="黑体" panose="02010609060101010101" pitchFamily="49" charset="-122"/>
              </a:endParaRPr>
            </a:p>
            <a:p>
              <a:r>
                <a:rPr lang="zh-CN" altLang="en-US" sz="2400" b="1" dirty="0">
                  <a:latin typeface="黑体" panose="02010609060101010101" pitchFamily="49" charset="-122"/>
                  <a:ea typeface="黑体" panose="02010609060101010101" pitchFamily="49" charset="-122"/>
                </a:rPr>
                <a:t>持续时间：＜</a:t>
              </a:r>
              <a:r>
                <a:rPr lang="en-US" altLang="zh-CN" sz="2400" b="1" dirty="0">
                  <a:latin typeface="黑体" panose="02010609060101010101" pitchFamily="49" charset="-122"/>
                  <a:ea typeface="黑体" panose="02010609060101010101" pitchFamily="49" charset="-122"/>
                </a:rPr>
                <a:t>1</a:t>
              </a:r>
              <a:r>
                <a:rPr lang="zh-CN" altLang="en-US" sz="2400" b="1" dirty="0">
                  <a:latin typeface="黑体" panose="02010609060101010101" pitchFamily="49" charset="-122"/>
                  <a:ea typeface="黑体" panose="02010609060101010101" pitchFamily="49" charset="-122"/>
                </a:rPr>
                <a:t>秒</a:t>
              </a:r>
            </a:p>
          </p:txBody>
        </p:sp>
        <p:sp>
          <p:nvSpPr>
            <p:cNvPr id="13" name="下箭头 5"/>
            <p:cNvSpPr>
              <a:spLocks noChangeArrowheads="1"/>
            </p:cNvSpPr>
            <p:nvPr/>
          </p:nvSpPr>
          <p:spPr bwMode="auto">
            <a:xfrm>
              <a:off x="998538" y="5005388"/>
              <a:ext cx="1009650" cy="1008062"/>
            </a:xfrm>
            <a:prstGeom prst="downArrow">
              <a:avLst>
                <a:gd name="adj1" fmla="val 50000"/>
                <a:gd name="adj2" fmla="val 50000"/>
              </a:avLst>
            </a:prstGeom>
            <a:solidFill>
              <a:schemeClr val="accent6"/>
            </a:solidFill>
            <a:ln w="9525" algn="ctr">
              <a:solidFill>
                <a:schemeClr val="tx1"/>
              </a:solidFill>
              <a:round/>
            </a:ln>
            <a:effectLst/>
          </p:spPr>
          <p:txBody>
            <a:bodyPr/>
            <a:lstStyle/>
            <a:p>
              <a:pPr eaLnBrk="1" hangingPunct="1"/>
              <a:endParaRPr lang="zh-CN" altLang="en-US"/>
            </a:p>
          </p:txBody>
        </p:sp>
        <p:sp>
          <p:nvSpPr>
            <p:cNvPr id="14" name="文本框 6"/>
            <p:cNvSpPr txBox="1">
              <a:spLocks noChangeArrowheads="1"/>
            </p:cNvSpPr>
            <p:nvPr/>
          </p:nvSpPr>
          <p:spPr bwMode="auto">
            <a:xfrm>
              <a:off x="684213" y="6013450"/>
              <a:ext cx="1727200" cy="461665"/>
            </a:xfrm>
            <a:prstGeom prst="rect">
              <a:avLst/>
            </a:prstGeom>
            <a:noFill/>
            <a:ln w="9525">
              <a:solidFill>
                <a:schemeClr val="tx1"/>
              </a:solidFill>
              <a:miter lim="800000"/>
            </a:ln>
          </p:spPr>
          <p:txBody>
            <a:bodyPr>
              <a:spAutoFit/>
            </a:bodyPr>
            <a:lstStyle/>
            <a:p>
              <a:r>
                <a:rPr lang="zh-CN" altLang="en-US" sz="2400" b="1" dirty="0">
                  <a:latin typeface="黑体" panose="02010609060101010101" pitchFamily="49" charset="-122"/>
                  <a:ea typeface="黑体" panose="02010609060101010101" pitchFamily="49" charset="-122"/>
                </a:rPr>
                <a:t>遗忘、消褪</a:t>
              </a:r>
            </a:p>
          </p:txBody>
        </p:sp>
        <p:sp>
          <p:nvSpPr>
            <p:cNvPr id="15" name="文本框 10"/>
            <p:cNvSpPr txBox="1">
              <a:spLocks noChangeArrowheads="1"/>
            </p:cNvSpPr>
            <p:nvPr/>
          </p:nvSpPr>
          <p:spPr bwMode="auto">
            <a:xfrm>
              <a:off x="2916238" y="3027364"/>
              <a:ext cx="1114425" cy="1569660"/>
            </a:xfrm>
            <a:prstGeom prst="rect">
              <a:avLst/>
            </a:prstGeom>
            <a:solidFill>
              <a:schemeClr val="bg1"/>
            </a:solidFill>
            <a:ln w="9525">
              <a:solidFill>
                <a:schemeClr val="tx1"/>
              </a:solidFill>
              <a:miter lim="800000"/>
            </a:ln>
          </p:spPr>
          <p:txBody>
            <a:bodyPr>
              <a:spAutoFit/>
            </a:bodyPr>
            <a:lstStyle/>
            <a:p>
              <a:r>
                <a:rPr lang="zh-CN" altLang="en-US" sz="2400" b="1">
                  <a:latin typeface="黑体" panose="02010609060101010101" pitchFamily="49" charset="-122"/>
                  <a:ea typeface="黑体" panose="02010609060101010101" pitchFamily="49" charset="-122"/>
                </a:rPr>
                <a:t>第一级记忆</a:t>
              </a:r>
              <a:endParaRPr lang="en-US" altLang="zh-CN" sz="2400" b="1">
                <a:latin typeface="黑体" panose="02010609060101010101" pitchFamily="49" charset="-122"/>
                <a:ea typeface="黑体" panose="02010609060101010101" pitchFamily="49" charset="-122"/>
              </a:endParaRPr>
            </a:p>
            <a:p>
              <a:r>
                <a:rPr lang="zh-CN" altLang="en-US" sz="2400" b="1">
                  <a:latin typeface="黑体" panose="02010609060101010101" pitchFamily="49" charset="-122"/>
                  <a:ea typeface="黑体" panose="02010609060101010101" pitchFamily="49" charset="-122"/>
                </a:rPr>
                <a:t>持续时间：</a:t>
              </a:r>
              <a:endParaRPr lang="en-US" altLang="zh-CN" sz="2400" b="1">
                <a:latin typeface="黑体" panose="02010609060101010101" pitchFamily="49" charset="-122"/>
                <a:ea typeface="黑体" panose="02010609060101010101" pitchFamily="49" charset="-122"/>
              </a:endParaRPr>
            </a:p>
            <a:p>
              <a:r>
                <a:rPr lang="zh-CN" altLang="en-US" sz="2400" b="1">
                  <a:latin typeface="黑体" panose="02010609060101010101" pitchFamily="49" charset="-122"/>
                  <a:ea typeface="黑体" panose="02010609060101010101" pitchFamily="49" charset="-122"/>
                </a:rPr>
                <a:t>数秒</a:t>
              </a:r>
            </a:p>
          </p:txBody>
        </p:sp>
        <p:sp>
          <p:nvSpPr>
            <p:cNvPr id="16" name="右箭头 11"/>
            <p:cNvSpPr>
              <a:spLocks noChangeArrowheads="1"/>
            </p:cNvSpPr>
            <p:nvPr/>
          </p:nvSpPr>
          <p:spPr bwMode="auto">
            <a:xfrm>
              <a:off x="2051050" y="3492500"/>
              <a:ext cx="865188" cy="1008063"/>
            </a:xfrm>
            <a:prstGeom prst="rightArrow">
              <a:avLst>
                <a:gd name="adj1" fmla="val 50000"/>
                <a:gd name="adj2" fmla="val 50000"/>
              </a:avLst>
            </a:prstGeom>
            <a:solidFill>
              <a:schemeClr val="accent6"/>
            </a:solidFill>
            <a:ln w="9525" algn="ctr">
              <a:solidFill>
                <a:schemeClr val="tx1"/>
              </a:solidFill>
              <a:round/>
            </a:ln>
            <a:effectLst/>
          </p:spPr>
          <p:txBody>
            <a:bodyPr/>
            <a:lstStyle/>
            <a:p>
              <a:pPr eaLnBrk="1" hangingPunct="1"/>
              <a:endParaRPr lang="zh-CN" altLang="en-US"/>
            </a:p>
          </p:txBody>
        </p:sp>
        <p:sp>
          <p:nvSpPr>
            <p:cNvPr id="17" name="文本框 12"/>
            <p:cNvSpPr txBox="1">
              <a:spLocks noChangeArrowheads="1"/>
            </p:cNvSpPr>
            <p:nvPr/>
          </p:nvSpPr>
          <p:spPr bwMode="auto">
            <a:xfrm>
              <a:off x="5707063" y="2857500"/>
              <a:ext cx="1152525" cy="1938992"/>
            </a:xfrm>
            <a:prstGeom prst="rect">
              <a:avLst/>
            </a:prstGeom>
            <a:solidFill>
              <a:schemeClr val="bg1"/>
            </a:solidFill>
            <a:ln w="9525">
              <a:solidFill>
                <a:schemeClr val="tx1"/>
              </a:solidFill>
              <a:miter lim="800000"/>
            </a:ln>
          </p:spPr>
          <p:txBody>
            <a:bodyPr>
              <a:spAutoFit/>
            </a:bodyPr>
            <a:lstStyle/>
            <a:p>
              <a:r>
                <a:rPr lang="zh-CN" altLang="en-US" sz="2400" b="1" dirty="0">
                  <a:latin typeface="黑体" panose="02010609060101010101" pitchFamily="49" charset="-122"/>
                  <a:ea typeface="黑体" panose="02010609060101010101" pitchFamily="49" charset="-122"/>
                </a:rPr>
                <a:t>第二级记忆</a:t>
              </a:r>
              <a:endParaRPr lang="en-US" altLang="zh-CN" sz="2400" b="1" dirty="0">
                <a:latin typeface="黑体" panose="02010609060101010101" pitchFamily="49" charset="-122"/>
                <a:ea typeface="黑体" panose="02010609060101010101" pitchFamily="49" charset="-122"/>
              </a:endParaRPr>
            </a:p>
            <a:p>
              <a:r>
                <a:rPr lang="zh-CN" altLang="en-US" sz="2400" b="1" dirty="0">
                  <a:latin typeface="黑体" panose="02010609060101010101" pitchFamily="49" charset="-122"/>
                  <a:ea typeface="黑体" panose="02010609060101010101" pitchFamily="49" charset="-122"/>
                </a:rPr>
                <a:t>持续时间：</a:t>
              </a:r>
              <a:endParaRPr lang="en-US" altLang="zh-CN" sz="2400" b="1" dirty="0">
                <a:latin typeface="黑体" panose="02010609060101010101" pitchFamily="49" charset="-122"/>
                <a:ea typeface="黑体" panose="02010609060101010101" pitchFamily="49" charset="-122"/>
              </a:endParaRPr>
            </a:p>
            <a:p>
              <a:r>
                <a:rPr lang="zh-CN" altLang="en-US" sz="2400" b="1" dirty="0">
                  <a:latin typeface="黑体" panose="02010609060101010101" pitchFamily="49" charset="-122"/>
                  <a:ea typeface="黑体" panose="02010609060101010101" pitchFamily="49" charset="-122"/>
                </a:rPr>
                <a:t>数分至数年</a:t>
              </a:r>
            </a:p>
          </p:txBody>
        </p:sp>
        <p:sp>
          <p:nvSpPr>
            <p:cNvPr id="18" name="文本框 13"/>
            <p:cNvSpPr txBox="1">
              <a:spLocks noChangeArrowheads="1"/>
            </p:cNvSpPr>
            <p:nvPr/>
          </p:nvSpPr>
          <p:spPr bwMode="auto">
            <a:xfrm>
              <a:off x="7740650" y="3044825"/>
              <a:ext cx="1152525" cy="1569660"/>
            </a:xfrm>
            <a:prstGeom prst="rect">
              <a:avLst/>
            </a:prstGeom>
            <a:solidFill>
              <a:schemeClr val="bg1"/>
            </a:solidFill>
            <a:ln w="9525">
              <a:solidFill>
                <a:schemeClr val="tx1"/>
              </a:solidFill>
              <a:miter lim="800000"/>
            </a:ln>
          </p:spPr>
          <p:txBody>
            <a:bodyPr>
              <a:spAutoFit/>
            </a:bodyPr>
            <a:lstStyle/>
            <a:p>
              <a:r>
                <a:rPr lang="zh-CN" altLang="en-US" sz="2400" b="1">
                  <a:latin typeface="黑体" panose="02010609060101010101" pitchFamily="49" charset="-122"/>
                  <a:ea typeface="黑体" panose="02010609060101010101" pitchFamily="49" charset="-122"/>
                </a:rPr>
                <a:t>第三级记忆</a:t>
              </a:r>
              <a:endParaRPr lang="en-US" altLang="zh-CN" sz="2400" b="1">
                <a:latin typeface="黑体" panose="02010609060101010101" pitchFamily="49" charset="-122"/>
                <a:ea typeface="黑体" panose="02010609060101010101" pitchFamily="49" charset="-122"/>
              </a:endParaRPr>
            </a:p>
            <a:p>
              <a:r>
                <a:rPr lang="zh-CN" altLang="en-US" sz="2400" b="1">
                  <a:latin typeface="黑体" panose="02010609060101010101" pitchFamily="49" charset="-122"/>
                  <a:ea typeface="黑体" panose="02010609060101010101" pitchFamily="49" charset="-122"/>
                </a:rPr>
                <a:t>持续时间：</a:t>
              </a:r>
              <a:endParaRPr lang="en-US" altLang="zh-CN" sz="2400" b="1">
                <a:latin typeface="黑体" panose="02010609060101010101" pitchFamily="49" charset="-122"/>
                <a:ea typeface="黑体" panose="02010609060101010101" pitchFamily="49" charset="-122"/>
              </a:endParaRPr>
            </a:p>
            <a:p>
              <a:r>
                <a:rPr lang="zh-CN" altLang="en-US" sz="2400" b="1">
                  <a:latin typeface="黑体" panose="02010609060101010101" pitchFamily="49" charset="-122"/>
                  <a:ea typeface="黑体" panose="02010609060101010101" pitchFamily="49" charset="-122"/>
                </a:rPr>
                <a:t>永久</a:t>
              </a:r>
            </a:p>
          </p:txBody>
        </p:sp>
        <p:sp>
          <p:nvSpPr>
            <p:cNvPr id="19" name="右箭头 14"/>
            <p:cNvSpPr>
              <a:spLocks noChangeArrowheads="1"/>
            </p:cNvSpPr>
            <p:nvPr/>
          </p:nvSpPr>
          <p:spPr bwMode="auto">
            <a:xfrm>
              <a:off x="4040188" y="3492500"/>
              <a:ext cx="1651000" cy="1008063"/>
            </a:xfrm>
            <a:prstGeom prst="rightArrow">
              <a:avLst>
                <a:gd name="adj1" fmla="val 50000"/>
                <a:gd name="adj2" fmla="val 50013"/>
              </a:avLst>
            </a:prstGeom>
            <a:solidFill>
              <a:schemeClr val="accent6"/>
            </a:solidFill>
            <a:ln w="9525" algn="ctr">
              <a:solidFill>
                <a:schemeClr val="tx1"/>
              </a:solidFill>
              <a:round/>
            </a:ln>
            <a:effectLst/>
          </p:spPr>
          <p:txBody>
            <a:bodyPr/>
            <a:lstStyle/>
            <a:p>
              <a:pPr eaLnBrk="1" hangingPunct="1"/>
              <a:endParaRPr lang="zh-CN" altLang="en-US"/>
            </a:p>
          </p:txBody>
        </p:sp>
        <p:sp>
          <p:nvSpPr>
            <p:cNvPr id="20" name="右箭头 15"/>
            <p:cNvSpPr>
              <a:spLocks noChangeArrowheads="1"/>
            </p:cNvSpPr>
            <p:nvPr/>
          </p:nvSpPr>
          <p:spPr bwMode="auto">
            <a:xfrm>
              <a:off x="6859588" y="3492500"/>
              <a:ext cx="863600" cy="1008063"/>
            </a:xfrm>
            <a:prstGeom prst="rightArrow">
              <a:avLst>
                <a:gd name="adj1" fmla="val 50000"/>
                <a:gd name="adj2" fmla="val 50000"/>
              </a:avLst>
            </a:prstGeom>
            <a:solidFill>
              <a:schemeClr val="accent6"/>
            </a:solidFill>
            <a:ln w="9525" algn="ctr">
              <a:solidFill>
                <a:schemeClr val="tx1"/>
              </a:solidFill>
              <a:round/>
            </a:ln>
            <a:effectLst/>
          </p:spPr>
          <p:txBody>
            <a:bodyPr/>
            <a:lstStyle/>
            <a:p>
              <a:pPr eaLnBrk="1" hangingPunct="1"/>
              <a:endParaRPr lang="zh-CN" altLang="en-US"/>
            </a:p>
          </p:txBody>
        </p:sp>
        <p:sp>
          <p:nvSpPr>
            <p:cNvPr id="21" name="手杖形箭头 20"/>
            <p:cNvSpPr/>
            <p:nvPr/>
          </p:nvSpPr>
          <p:spPr bwMode="auto">
            <a:xfrm flipH="1">
              <a:off x="3028950" y="2268538"/>
              <a:ext cx="1906588" cy="1454150"/>
            </a:xfrm>
            <a:prstGeom prst="uturnArrow">
              <a:avLst>
                <a:gd name="adj1" fmla="val 27025"/>
                <a:gd name="adj2" fmla="val 22975"/>
                <a:gd name="adj3" fmla="val 25000"/>
                <a:gd name="adj4" fmla="val 43750"/>
                <a:gd name="adj5" fmla="val 52025"/>
              </a:avLst>
            </a:prstGeom>
            <a:solidFill>
              <a:schemeClr val="accent6"/>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zh-CN" altLang="en-US">
                <a:ea typeface="宋体" panose="02010600030101010101" pitchFamily="2" charset="-122"/>
              </a:endParaRPr>
            </a:p>
          </p:txBody>
        </p:sp>
        <p:sp>
          <p:nvSpPr>
            <p:cNvPr id="22" name="文本框 9"/>
            <p:cNvSpPr txBox="1">
              <a:spLocks noChangeArrowheads="1"/>
            </p:cNvSpPr>
            <p:nvPr/>
          </p:nvSpPr>
          <p:spPr bwMode="auto">
            <a:xfrm>
              <a:off x="3708400" y="2205038"/>
              <a:ext cx="863600" cy="461665"/>
            </a:xfrm>
            <a:prstGeom prst="rect">
              <a:avLst/>
            </a:prstGeom>
            <a:noFill/>
            <a:ln w="9525">
              <a:noFill/>
              <a:miter lim="800000"/>
            </a:ln>
          </p:spPr>
          <p:txBody>
            <a:bodyPr>
              <a:spAutoFit/>
            </a:bodyPr>
            <a:lstStyle/>
            <a:p>
              <a:r>
                <a:rPr lang="zh-CN" altLang="en-US" sz="2400" b="1" dirty="0">
                  <a:latin typeface="黑体" panose="02010609060101010101" pitchFamily="49" charset="-122"/>
                  <a:ea typeface="黑体" panose="02010609060101010101" pitchFamily="49" charset="-122"/>
                </a:rPr>
                <a:t>运用</a:t>
              </a:r>
            </a:p>
          </p:txBody>
        </p:sp>
        <p:sp>
          <p:nvSpPr>
            <p:cNvPr id="23" name="下箭头 18"/>
            <p:cNvSpPr>
              <a:spLocks noChangeArrowheads="1"/>
            </p:cNvSpPr>
            <p:nvPr/>
          </p:nvSpPr>
          <p:spPr bwMode="auto">
            <a:xfrm>
              <a:off x="2973388" y="5005388"/>
              <a:ext cx="1008062" cy="1008062"/>
            </a:xfrm>
            <a:prstGeom prst="downArrow">
              <a:avLst>
                <a:gd name="adj1" fmla="val 50000"/>
                <a:gd name="adj2" fmla="val 50000"/>
              </a:avLst>
            </a:prstGeom>
            <a:solidFill>
              <a:schemeClr val="accent6"/>
            </a:solidFill>
            <a:ln w="9525" algn="ctr">
              <a:solidFill>
                <a:schemeClr val="tx1"/>
              </a:solidFill>
              <a:round/>
            </a:ln>
            <a:effectLst/>
          </p:spPr>
          <p:txBody>
            <a:bodyPr/>
            <a:lstStyle/>
            <a:p>
              <a:pPr eaLnBrk="1" hangingPunct="1"/>
              <a:endParaRPr lang="zh-CN" altLang="en-US"/>
            </a:p>
          </p:txBody>
        </p:sp>
        <p:sp>
          <p:nvSpPr>
            <p:cNvPr id="24" name="文本框 19"/>
            <p:cNvSpPr txBox="1">
              <a:spLocks noChangeArrowheads="1"/>
            </p:cNvSpPr>
            <p:nvPr/>
          </p:nvSpPr>
          <p:spPr bwMode="auto">
            <a:xfrm>
              <a:off x="2627313" y="6013450"/>
              <a:ext cx="1728787" cy="461665"/>
            </a:xfrm>
            <a:prstGeom prst="rect">
              <a:avLst/>
            </a:prstGeom>
            <a:noFill/>
            <a:ln w="9525">
              <a:solidFill>
                <a:schemeClr val="tx1"/>
              </a:solidFill>
              <a:miter lim="800000"/>
            </a:ln>
          </p:spPr>
          <p:txBody>
            <a:bodyPr>
              <a:spAutoFit/>
            </a:bodyPr>
            <a:lstStyle/>
            <a:p>
              <a:pPr algn="ctr"/>
              <a:r>
                <a:rPr lang="zh-CN" altLang="en-US" sz="2400" b="1">
                  <a:latin typeface="黑体" panose="02010609060101010101" pitchFamily="49" charset="-122"/>
                  <a:ea typeface="黑体" panose="02010609060101010101" pitchFamily="49" charset="-122"/>
                </a:rPr>
                <a:t>遗忘</a:t>
              </a:r>
            </a:p>
          </p:txBody>
        </p:sp>
        <p:sp>
          <p:nvSpPr>
            <p:cNvPr id="25" name="Line 26"/>
            <p:cNvSpPr>
              <a:spLocks noChangeShapeType="1"/>
            </p:cNvSpPr>
            <p:nvPr/>
          </p:nvSpPr>
          <p:spPr bwMode="auto">
            <a:xfrm>
              <a:off x="752475" y="2195513"/>
              <a:ext cx="4319588" cy="1587"/>
            </a:xfrm>
            <a:prstGeom prst="line">
              <a:avLst/>
            </a:prstGeom>
            <a:noFill/>
            <a:ln w="38100">
              <a:solidFill>
                <a:schemeClr val="tx1"/>
              </a:solidFill>
              <a:round/>
            </a:ln>
            <a:effectLst/>
          </p:spPr>
          <p:txBody>
            <a:bodyPr/>
            <a:lstStyle/>
            <a:p>
              <a:endParaRPr lang="zh-CN" altLang="en-US"/>
            </a:p>
          </p:txBody>
        </p:sp>
        <p:sp>
          <p:nvSpPr>
            <p:cNvPr id="26" name="Line 26"/>
            <p:cNvSpPr>
              <a:spLocks noChangeShapeType="1"/>
            </p:cNvSpPr>
            <p:nvPr/>
          </p:nvSpPr>
          <p:spPr bwMode="auto">
            <a:xfrm>
              <a:off x="5638800" y="2197100"/>
              <a:ext cx="3275013" cy="0"/>
            </a:xfrm>
            <a:prstGeom prst="line">
              <a:avLst/>
            </a:prstGeom>
            <a:noFill/>
            <a:ln w="38100">
              <a:solidFill>
                <a:schemeClr val="tx1"/>
              </a:solidFill>
              <a:round/>
            </a:ln>
            <a:effectLst/>
          </p:spPr>
          <p:txBody>
            <a:bodyPr/>
            <a:lstStyle/>
            <a:p>
              <a:endParaRPr lang="zh-CN" altLang="en-US"/>
            </a:p>
          </p:txBody>
        </p:sp>
        <p:sp>
          <p:nvSpPr>
            <p:cNvPr id="27" name="Line 13"/>
            <p:cNvSpPr>
              <a:spLocks noChangeShapeType="1"/>
            </p:cNvSpPr>
            <p:nvPr/>
          </p:nvSpPr>
          <p:spPr bwMode="auto">
            <a:xfrm>
              <a:off x="755650" y="2197100"/>
              <a:ext cx="0" cy="755650"/>
            </a:xfrm>
            <a:prstGeom prst="line">
              <a:avLst/>
            </a:prstGeom>
            <a:noFill/>
            <a:ln w="38100">
              <a:solidFill>
                <a:schemeClr val="tx1"/>
              </a:solidFill>
              <a:round/>
            </a:ln>
            <a:effectLst/>
          </p:spPr>
          <p:txBody>
            <a:bodyPr/>
            <a:lstStyle/>
            <a:p>
              <a:endParaRPr lang="zh-CN" altLang="en-US"/>
            </a:p>
          </p:txBody>
        </p:sp>
        <p:sp>
          <p:nvSpPr>
            <p:cNvPr id="28" name="Line 13"/>
            <p:cNvSpPr>
              <a:spLocks noChangeShapeType="1"/>
            </p:cNvSpPr>
            <p:nvPr/>
          </p:nvSpPr>
          <p:spPr bwMode="auto">
            <a:xfrm>
              <a:off x="5651500" y="2197100"/>
              <a:ext cx="0" cy="755650"/>
            </a:xfrm>
            <a:prstGeom prst="line">
              <a:avLst/>
            </a:prstGeom>
            <a:noFill/>
            <a:ln w="38100">
              <a:solidFill>
                <a:schemeClr val="tx1"/>
              </a:solidFill>
              <a:round/>
            </a:ln>
            <a:effectLst/>
          </p:spPr>
          <p:txBody>
            <a:bodyPr/>
            <a:lstStyle/>
            <a:p>
              <a:endParaRPr lang="zh-CN" altLang="en-US"/>
            </a:p>
          </p:txBody>
        </p:sp>
        <p:sp>
          <p:nvSpPr>
            <p:cNvPr id="29" name="Line 13"/>
            <p:cNvSpPr>
              <a:spLocks noChangeShapeType="1"/>
            </p:cNvSpPr>
            <p:nvPr/>
          </p:nvSpPr>
          <p:spPr bwMode="auto">
            <a:xfrm>
              <a:off x="8893175" y="2197100"/>
              <a:ext cx="0" cy="755650"/>
            </a:xfrm>
            <a:prstGeom prst="line">
              <a:avLst/>
            </a:prstGeom>
            <a:noFill/>
            <a:ln w="38100">
              <a:solidFill>
                <a:schemeClr val="tx1"/>
              </a:solidFill>
              <a:round/>
            </a:ln>
            <a:effectLst/>
          </p:spPr>
          <p:txBody>
            <a:bodyPr/>
            <a:lstStyle/>
            <a:p>
              <a:endParaRPr lang="zh-CN" altLang="en-US"/>
            </a:p>
          </p:txBody>
        </p:sp>
        <p:sp>
          <p:nvSpPr>
            <p:cNvPr id="30" name="Line 13"/>
            <p:cNvSpPr>
              <a:spLocks noChangeShapeType="1"/>
            </p:cNvSpPr>
            <p:nvPr/>
          </p:nvSpPr>
          <p:spPr bwMode="auto">
            <a:xfrm>
              <a:off x="5076825" y="2197100"/>
              <a:ext cx="0" cy="755650"/>
            </a:xfrm>
            <a:prstGeom prst="line">
              <a:avLst/>
            </a:prstGeom>
            <a:noFill/>
            <a:ln w="38100">
              <a:solidFill>
                <a:schemeClr val="tx1"/>
              </a:solidFill>
              <a:round/>
            </a:ln>
            <a:effectLst/>
          </p:spPr>
          <p:txBody>
            <a:bodyPr/>
            <a:lstStyle/>
            <a:p>
              <a:endParaRPr lang="zh-CN" altLang="en-US"/>
            </a:p>
          </p:txBody>
        </p:sp>
        <p:sp>
          <p:nvSpPr>
            <p:cNvPr id="31" name="下箭头 28"/>
            <p:cNvSpPr>
              <a:spLocks noChangeArrowheads="1"/>
            </p:cNvSpPr>
            <p:nvPr/>
          </p:nvSpPr>
          <p:spPr bwMode="auto">
            <a:xfrm>
              <a:off x="5781675" y="5191125"/>
              <a:ext cx="1008063" cy="1008063"/>
            </a:xfrm>
            <a:prstGeom prst="downArrow">
              <a:avLst>
                <a:gd name="adj1" fmla="val 50000"/>
                <a:gd name="adj2" fmla="val 50000"/>
              </a:avLst>
            </a:prstGeom>
            <a:solidFill>
              <a:schemeClr val="accent6"/>
            </a:solidFill>
            <a:ln w="9525" algn="ctr">
              <a:solidFill>
                <a:schemeClr val="tx1"/>
              </a:solidFill>
              <a:round/>
            </a:ln>
            <a:effectLst/>
          </p:spPr>
          <p:txBody>
            <a:bodyPr/>
            <a:lstStyle/>
            <a:p>
              <a:pPr eaLnBrk="1" hangingPunct="1"/>
              <a:endParaRPr lang="zh-CN" altLang="en-US"/>
            </a:p>
          </p:txBody>
        </p:sp>
        <p:sp>
          <p:nvSpPr>
            <p:cNvPr id="32" name="文本框 29"/>
            <p:cNvSpPr txBox="1">
              <a:spLocks noChangeArrowheads="1"/>
            </p:cNvSpPr>
            <p:nvPr/>
          </p:nvSpPr>
          <p:spPr bwMode="auto">
            <a:xfrm>
              <a:off x="5435600" y="6199188"/>
              <a:ext cx="1728788" cy="461665"/>
            </a:xfrm>
            <a:prstGeom prst="rect">
              <a:avLst/>
            </a:prstGeom>
            <a:noFill/>
            <a:ln w="9525">
              <a:solidFill>
                <a:schemeClr val="tx1"/>
              </a:solidFill>
              <a:miter lim="800000"/>
            </a:ln>
          </p:spPr>
          <p:txBody>
            <a:bodyPr>
              <a:spAutoFit/>
            </a:bodyPr>
            <a:lstStyle/>
            <a:p>
              <a:pPr algn="ctr"/>
              <a:r>
                <a:rPr lang="zh-CN" altLang="en-US" sz="2400" b="1">
                  <a:latin typeface="黑体" panose="02010609060101010101" pitchFamily="49" charset="-122"/>
                  <a:ea typeface="黑体" panose="02010609060101010101" pitchFamily="49" charset="-122"/>
                </a:rPr>
                <a:t>遗忘</a:t>
              </a:r>
            </a:p>
          </p:txBody>
        </p:sp>
        <p:sp>
          <p:nvSpPr>
            <p:cNvPr id="33" name="下箭头 30"/>
            <p:cNvSpPr>
              <a:spLocks noChangeArrowheads="1"/>
            </p:cNvSpPr>
            <p:nvPr/>
          </p:nvSpPr>
          <p:spPr bwMode="auto">
            <a:xfrm>
              <a:off x="7856538" y="5005388"/>
              <a:ext cx="1008062" cy="1008062"/>
            </a:xfrm>
            <a:prstGeom prst="downArrow">
              <a:avLst>
                <a:gd name="adj1" fmla="val 50000"/>
                <a:gd name="adj2" fmla="val 50000"/>
              </a:avLst>
            </a:prstGeom>
            <a:solidFill>
              <a:schemeClr val="accent6"/>
            </a:solidFill>
            <a:ln w="9525" algn="ctr">
              <a:solidFill>
                <a:schemeClr val="tx1"/>
              </a:solidFill>
              <a:round/>
            </a:ln>
            <a:effectLst/>
          </p:spPr>
          <p:txBody>
            <a:bodyPr/>
            <a:lstStyle/>
            <a:p>
              <a:pPr eaLnBrk="1" hangingPunct="1"/>
              <a:endParaRPr lang="zh-CN" altLang="en-US"/>
            </a:p>
          </p:txBody>
        </p:sp>
        <p:sp>
          <p:nvSpPr>
            <p:cNvPr id="34" name="文本框 31"/>
            <p:cNvSpPr txBox="1">
              <a:spLocks noChangeArrowheads="1"/>
            </p:cNvSpPr>
            <p:nvPr/>
          </p:nvSpPr>
          <p:spPr bwMode="auto">
            <a:xfrm>
              <a:off x="7451725" y="6013450"/>
              <a:ext cx="1728788" cy="461665"/>
            </a:xfrm>
            <a:prstGeom prst="rect">
              <a:avLst/>
            </a:prstGeom>
            <a:noFill/>
            <a:ln w="9525">
              <a:solidFill>
                <a:schemeClr val="tx1"/>
              </a:solidFill>
              <a:miter lim="800000"/>
            </a:ln>
          </p:spPr>
          <p:txBody>
            <a:bodyPr>
              <a:spAutoFit/>
            </a:bodyPr>
            <a:lstStyle/>
            <a:p>
              <a:pPr algn="ctr"/>
              <a:r>
                <a:rPr lang="zh-CN" altLang="en-US" sz="2400" b="1" dirty="0">
                  <a:latin typeface="黑体" panose="02010609060101010101" pitchFamily="49" charset="-122"/>
                  <a:ea typeface="黑体" panose="02010609060101010101" pitchFamily="49" charset="-122"/>
                </a:rPr>
                <a:t>可能不遗忘</a:t>
              </a:r>
            </a:p>
          </p:txBody>
        </p:sp>
        <p:sp>
          <p:nvSpPr>
            <p:cNvPr id="35" name="文本框 20"/>
            <p:cNvSpPr txBox="1">
              <a:spLocks noChangeArrowheads="1"/>
            </p:cNvSpPr>
            <p:nvPr/>
          </p:nvSpPr>
          <p:spPr bwMode="auto">
            <a:xfrm>
              <a:off x="1547813" y="1598613"/>
              <a:ext cx="2519362" cy="461665"/>
            </a:xfrm>
            <a:prstGeom prst="rect">
              <a:avLst/>
            </a:prstGeom>
            <a:noFill/>
            <a:ln w="9525">
              <a:noFill/>
              <a:miter lim="800000"/>
            </a:ln>
          </p:spPr>
          <p:txBody>
            <a:bodyPr>
              <a:spAutoFit/>
            </a:bodyPr>
            <a:lstStyle/>
            <a:p>
              <a:pPr algn="ctr"/>
              <a:r>
                <a:rPr lang="zh-CN" altLang="en-US" sz="2400" b="1" dirty="0">
                  <a:latin typeface="黑体" panose="02010609060101010101" pitchFamily="49" charset="-122"/>
                  <a:ea typeface="黑体" panose="02010609060101010101" pitchFamily="49" charset="-122"/>
                </a:rPr>
                <a:t>短时记忆</a:t>
              </a:r>
            </a:p>
          </p:txBody>
        </p:sp>
        <p:sp>
          <p:nvSpPr>
            <p:cNvPr id="36" name="文本框 33"/>
            <p:cNvSpPr txBox="1">
              <a:spLocks noChangeArrowheads="1"/>
            </p:cNvSpPr>
            <p:nvPr/>
          </p:nvSpPr>
          <p:spPr bwMode="auto">
            <a:xfrm>
              <a:off x="6011863" y="1598613"/>
              <a:ext cx="2520950" cy="461665"/>
            </a:xfrm>
            <a:prstGeom prst="rect">
              <a:avLst/>
            </a:prstGeom>
            <a:noFill/>
            <a:ln w="9525">
              <a:noFill/>
              <a:miter lim="800000"/>
            </a:ln>
          </p:spPr>
          <p:txBody>
            <a:bodyPr>
              <a:spAutoFit/>
            </a:bodyPr>
            <a:lstStyle/>
            <a:p>
              <a:pPr algn="ctr"/>
              <a:r>
                <a:rPr lang="zh-CN" altLang="en-US" sz="2400" b="1">
                  <a:latin typeface="黑体" panose="02010609060101010101" pitchFamily="49" charset="-122"/>
                  <a:ea typeface="黑体" panose="02010609060101010101" pitchFamily="49" charset="-122"/>
                </a:rPr>
                <a:t>长时记忆</a:t>
              </a:r>
            </a:p>
          </p:txBody>
        </p:sp>
      </p:gr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744630" y="2631191"/>
            <a:ext cx="6702740" cy="1308001"/>
          </a:xfrm>
        </p:spPr>
        <p:txBody>
          <a:bodyPr anchor="ctr">
            <a:normAutofit/>
          </a:bodyPr>
          <a:lstStyle/>
          <a:p>
            <a:r>
              <a:rPr lang="en-US" altLang="zh-CN" sz="3600" dirty="0"/>
              <a:t>《</a:t>
            </a:r>
            <a:r>
              <a:rPr lang="zh-CN" altLang="en-US" sz="3600" dirty="0"/>
              <a:t>神经系统的功能</a:t>
            </a:r>
            <a:r>
              <a:rPr lang="en-US" altLang="zh-CN" sz="3600" dirty="0"/>
              <a:t>》</a:t>
            </a:r>
            <a:endParaRPr lang="zh-CN" altLang="en-US" sz="3600" dirty="0"/>
          </a:p>
        </p:txBody>
      </p:sp>
      <p:sp>
        <p:nvSpPr>
          <p:cNvPr id="3" name="文本占位符 2"/>
          <p:cNvSpPr>
            <a:spLocks noGrp="1"/>
          </p:cNvSpPr>
          <p:nvPr>
            <p:ph type="body" sz="quarter" idx="17"/>
          </p:nvPr>
        </p:nvSpPr>
        <p:spPr>
          <a:xfrm>
            <a:off x="4032250" y="3689968"/>
            <a:ext cx="4127502" cy="436805"/>
          </a:xfrm>
        </p:spPr>
        <p:txBody>
          <a:bodyPr>
            <a:noAutofit/>
          </a:bodyPr>
          <a:lstStyle/>
          <a:p>
            <a:r>
              <a:rPr lang="zh-CN" altLang="en-US" dirty="0"/>
              <a:t>敬请关注下一章内容</a:t>
            </a:r>
          </a:p>
        </p:txBody>
      </p:sp>
      <p:sp>
        <p:nvSpPr>
          <p:cNvPr id="4" name="文本占位符 3"/>
          <p:cNvSpPr>
            <a:spLocks noGrp="1"/>
          </p:cNvSpPr>
          <p:nvPr>
            <p:ph type="body" sz="quarter" idx="18"/>
          </p:nvPr>
        </p:nvSpPr>
        <p:spPr>
          <a:xfrm>
            <a:off x="4032250" y="4361255"/>
            <a:ext cx="4127502" cy="563676"/>
          </a:xfrm>
        </p:spPr>
        <p:txBody>
          <a:bodyPr anchor="ctr"/>
          <a:lstStyle/>
          <a:p>
            <a:r>
              <a:rPr lang="en-US" altLang="zh-CN" sz="2800" b="1" dirty="0"/>
              <a:t>《</a:t>
            </a:r>
            <a:r>
              <a:rPr sz="2800" b="1" dirty="0"/>
              <a:t>内分泌</a:t>
            </a:r>
            <a:r>
              <a:rPr lang="en-US" altLang="zh-CN" sz="2800" b="1" dirty="0"/>
              <a:t>》</a:t>
            </a:r>
            <a:endParaRPr lang="zh-CN" altLang="en-US" sz="2800" b="1" dirty="0"/>
          </a:p>
        </p:txBody>
      </p:sp>
      <p:sp>
        <p:nvSpPr>
          <p:cNvPr id="5" name="文本占位符 2"/>
          <p:cNvSpPr txBox="1"/>
          <p:nvPr/>
        </p:nvSpPr>
        <p:spPr>
          <a:xfrm>
            <a:off x="4032250" y="2295548"/>
            <a:ext cx="4127502" cy="436805"/>
          </a:xfrm>
          <a:prstGeom prst="rect">
            <a:avLst/>
          </a:prstGeom>
        </p:spPr>
        <p:txBody>
          <a:bodyPr vert="horz" lIns="91440" tIns="45720" rIns="91440" bIns="45720" rtlCol="0">
            <a:noAutofit/>
          </a:bodyPr>
          <a:lstStyle>
            <a:lvl1pPr marL="0" indent="0" algn="ctr" defTabSz="913765" rtl="0" eaLnBrk="1" latinLnBrk="0" hangingPunct="1">
              <a:lnSpc>
                <a:spcPct val="150000"/>
              </a:lnSpc>
              <a:spcBef>
                <a:spcPts val="1000"/>
              </a:spcBef>
              <a:buFont typeface="Arial" panose="020B0604020202020204" pitchFamily="34" charset="0"/>
              <a:buNone/>
              <a:defRPr lang="zh-CN" altLang="en-US" sz="2000" kern="1200" smtClean="0">
                <a:solidFill>
                  <a:schemeClr val="tx1"/>
                </a:solidFill>
                <a:latin typeface="+mn-lt"/>
                <a:ea typeface="+mn-ea"/>
                <a:cs typeface="+mn-cs"/>
              </a:defRPr>
            </a:lvl1pPr>
            <a:lvl2pPr marL="685800" indent="-228600" algn="l" defTabSz="913765" rtl="0" eaLnBrk="1" latinLnBrk="0" hangingPunct="1">
              <a:lnSpc>
                <a:spcPct val="15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2pPr>
            <a:lvl3pPr marL="1143000" indent="-228600" algn="l" defTabSz="913765" rtl="0" eaLnBrk="1" latinLnBrk="0" hangingPunct="1">
              <a:lnSpc>
                <a:spcPct val="15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3pPr>
            <a:lvl4pPr marL="1600200" indent="-228600" algn="l" defTabSz="913765" rtl="0" eaLnBrk="1" latinLnBrk="0" hangingPunct="1">
              <a:lnSpc>
                <a:spcPct val="150000"/>
              </a:lnSpc>
              <a:spcBef>
                <a:spcPts val="500"/>
              </a:spcBef>
              <a:buFont typeface="Arial" panose="020B0604020202020204" pitchFamily="34" charset="0"/>
              <a:buChar char="•"/>
              <a:defRPr lang="zh-CN" altLang="en-US" sz="1600" kern="1200" smtClean="0">
                <a:solidFill>
                  <a:schemeClr val="tx1"/>
                </a:solidFill>
                <a:latin typeface="+mn-lt"/>
                <a:ea typeface="+mn-ea"/>
                <a:cs typeface="+mn-cs"/>
              </a:defRPr>
            </a:lvl4pPr>
            <a:lvl5pPr marL="2057400" indent="-228600" algn="l" defTabSz="913765" rtl="0" eaLnBrk="1" latinLnBrk="0" hangingPunct="1">
              <a:lnSpc>
                <a:spcPct val="150000"/>
              </a:lnSpc>
              <a:spcBef>
                <a:spcPts val="500"/>
              </a:spcBef>
              <a:buFont typeface="Arial" panose="020B0604020202020204" pitchFamily="34" charset="0"/>
              <a:buChar char="•"/>
              <a:defRPr lang="zh-CN" altLang="en-US" sz="16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a:t>
            </a:r>
            <a:r>
              <a:rPr dirty="0"/>
              <a:t>生理学</a:t>
            </a:r>
            <a:r>
              <a:rPr lang="en-US" altLang="zh-CN" dirty="0"/>
              <a:t>》</a:t>
            </a:r>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突触电位E"/>
          <p:cNvPicPr>
            <a:picLocks noChangeAspect="1" noChangeArrowheads="1"/>
          </p:cNvPicPr>
          <p:nvPr/>
        </p:nvPicPr>
        <p:blipFill>
          <a:blip r:embed="rId2" cstate="print">
            <a:clrChange>
              <a:clrFrom>
                <a:srgbClr val="F7FEFC"/>
              </a:clrFrom>
              <a:clrTo>
                <a:srgbClr val="F7FEFC">
                  <a:alpha val="0"/>
                </a:srgbClr>
              </a:clrTo>
            </a:clrChange>
            <a:lum bright="-18000" contrast="18000"/>
          </a:blip>
          <a:srcRect t="4654" r="3030" b="13837"/>
          <a:stretch>
            <a:fillRect/>
          </a:stretch>
        </p:blipFill>
        <p:spPr>
          <a:xfrm>
            <a:off x="369612" y="2777320"/>
            <a:ext cx="8001013" cy="3616656"/>
          </a:xfrm>
          <a:prstGeom prst="rect">
            <a:avLst/>
          </a:prstGeom>
          <a:noFill/>
        </p:spPr>
      </p:pic>
      <p:sp>
        <p:nvSpPr>
          <p:cNvPr id="5" name="灯片编号占位符 4"/>
          <p:cNvSpPr>
            <a:spLocks noGrp="1"/>
          </p:cNvSpPr>
          <p:nvPr>
            <p:ph type="sldNum" sz="quarter" idx="12"/>
          </p:nvPr>
        </p:nvSpPr>
        <p:spPr/>
        <p:txBody>
          <a:bodyPr/>
          <a:lstStyle/>
          <a:p>
            <a:pPr>
              <a:defRPr/>
            </a:pPr>
            <a:fld id="{E1A43D6C-41E6-451B-ACBB-D696C619C497}" type="slidenum">
              <a:rPr lang="zh-CN" altLang="en-US" smtClean="0"/>
              <a:t>15</a:t>
            </a:fld>
            <a:endParaRPr lang="zh-CN" altLang="en-US"/>
          </a:p>
        </p:txBody>
      </p:sp>
      <p:sp>
        <p:nvSpPr>
          <p:cNvPr id="7" name="Rectangle 7"/>
          <p:cNvSpPr txBox="1">
            <a:spLocks noChangeArrowheads="1"/>
          </p:cNvSpPr>
          <p:nvPr/>
        </p:nvSpPr>
        <p:spPr>
          <a:xfrm>
            <a:off x="1091820" y="245659"/>
            <a:ext cx="10449638" cy="747215"/>
          </a:xfrm>
          <a:prstGeom prst="rect">
            <a:avLst/>
          </a:prstGeom>
        </p:spPr>
        <p:txBody>
          <a:bodyPr vert="horz" lIns="91440" tIns="45720" rIns="91440" bIns="45720" rtlCol="0" anchor="b">
            <a:normAutofit/>
          </a:bodyPr>
          <a:lstStyle/>
          <a:p>
            <a:pPr marL="0" marR="0" lvl="0" indent="0" algn="l" defTabSz="913765" rtl="0" eaLnBrk="1" fontAlgn="auto" latinLnBrk="0" hangingPunct="1">
              <a:lnSpc>
                <a:spcPct val="90000"/>
              </a:lnSpc>
              <a:spcBef>
                <a:spcPct val="0"/>
              </a:spcBef>
              <a:spcAft>
                <a:spcPts val="0"/>
              </a:spcAft>
              <a:buClrTx/>
              <a:buSzTx/>
              <a:buFontTx/>
              <a:buNone/>
              <a:defRPr/>
            </a:pPr>
            <a:r>
              <a:rPr kumimoji="0" lang="en-US" altLang="zh-CN" sz="3600" b="1" i="0" u="none" strike="noStrike" kern="1200" cap="none" spc="0" normalizeH="0" baseline="0" noProof="0" dirty="0">
                <a:ln>
                  <a:noFill/>
                </a:ln>
                <a:solidFill>
                  <a:schemeClr val="tx1"/>
                </a:solidFill>
                <a:effectLst/>
                <a:uLnTx/>
                <a:uFillTx/>
                <a:latin typeface="+mn-ea"/>
                <a:cs typeface="+mj-cs"/>
              </a:rPr>
              <a:t>1.</a:t>
            </a:r>
            <a:r>
              <a:rPr kumimoji="0" lang="zh-CN" altLang="en-US" sz="3600" b="1" i="0" u="none" strike="noStrike" kern="1200" cap="none" spc="0" normalizeH="0" baseline="0" noProof="0" dirty="0">
                <a:ln>
                  <a:noFill/>
                </a:ln>
                <a:solidFill>
                  <a:schemeClr val="tx1"/>
                </a:solidFill>
                <a:effectLst/>
                <a:uLnTx/>
                <a:uFillTx/>
                <a:latin typeface="+mn-ea"/>
                <a:cs typeface="+mj-cs"/>
              </a:rPr>
              <a:t>兴奋性突触后电位</a:t>
            </a:r>
            <a:r>
              <a:rPr kumimoji="0" lang="en-US" altLang="zh-CN" sz="3600" b="1" i="0" u="none" strike="noStrike" kern="1200" cap="none" spc="0" normalizeH="0" baseline="0" noProof="0" dirty="0">
                <a:ln>
                  <a:noFill/>
                </a:ln>
                <a:solidFill>
                  <a:schemeClr val="tx1"/>
                </a:solidFill>
                <a:effectLst/>
                <a:uLnTx/>
                <a:uFillTx/>
                <a:latin typeface="+mn-ea"/>
                <a:cs typeface="+mj-cs"/>
              </a:rPr>
              <a:t>(EPSP)</a:t>
            </a:r>
          </a:p>
        </p:txBody>
      </p:sp>
      <p:sp>
        <p:nvSpPr>
          <p:cNvPr id="8" name="Rectangle 8"/>
          <p:cNvSpPr txBox="1">
            <a:spLocks noChangeArrowheads="1"/>
          </p:cNvSpPr>
          <p:nvPr/>
        </p:nvSpPr>
        <p:spPr bwMode="auto">
          <a:xfrm>
            <a:off x="232011" y="1629402"/>
            <a:ext cx="7656395" cy="1905000"/>
          </a:xfrm>
          <a:prstGeom prst="rect">
            <a:avLst/>
          </a:prstGeom>
          <a:noFill/>
          <a:ln w="9525">
            <a:noFill/>
            <a:miter lim="800000"/>
          </a:ln>
        </p:spPr>
        <p:txBody>
          <a:bodyPr/>
          <a:lstStyle/>
          <a:p>
            <a:pPr marL="342900" indent="-342900" eaLnBrk="0" hangingPunct="0">
              <a:spcBef>
                <a:spcPct val="20000"/>
              </a:spcBef>
              <a:buFont typeface="Webdings" panose="05030102010509060703" pitchFamily="18" charset="2"/>
              <a:buNone/>
              <a:defRPr/>
            </a:pPr>
            <a:r>
              <a:rPr lang="zh-CN" altLang="en-US" sz="3200" b="1" dirty="0">
                <a:latin typeface="+mn-ea"/>
              </a:rPr>
              <a:t>   突触小体囊泡释放</a:t>
            </a:r>
            <a:r>
              <a:rPr lang="zh-CN" altLang="en-US" sz="3200" b="1" dirty="0">
                <a:latin typeface="+mn-ea"/>
                <a:cs typeface="黑体" panose="02010609060101010101" pitchFamily="49" charset="-122"/>
              </a:rPr>
              <a:t>兴奋性递质</a:t>
            </a:r>
            <a:r>
              <a:rPr lang="zh-CN" altLang="en-US" sz="3200" b="1" dirty="0">
                <a:latin typeface="+mn-ea"/>
              </a:rPr>
              <a:t>，引起</a:t>
            </a:r>
            <a:r>
              <a:rPr lang="en-US" altLang="zh-CN" sz="3200" b="1" dirty="0">
                <a:latin typeface="+mn-ea"/>
              </a:rPr>
              <a:t>Na</a:t>
            </a:r>
            <a:r>
              <a:rPr lang="en-US" altLang="zh-CN" sz="3200" b="1" baseline="30000" dirty="0">
                <a:latin typeface="+mn-ea"/>
              </a:rPr>
              <a:t>+</a:t>
            </a:r>
            <a:r>
              <a:rPr lang="zh-CN" altLang="en-US" sz="3200" b="1" dirty="0">
                <a:latin typeface="+mn-ea"/>
              </a:rPr>
              <a:t>内流为主的内向离子电流，突触后膜形成</a:t>
            </a:r>
            <a:r>
              <a:rPr lang="zh-CN" altLang="en-US" sz="3200" b="1" dirty="0">
                <a:latin typeface="+mn-ea"/>
                <a:cs typeface="黑体" panose="02010609060101010101" pitchFamily="49" charset="-122"/>
              </a:rPr>
              <a:t>去级化</a:t>
            </a:r>
            <a:r>
              <a:rPr lang="zh-CN" altLang="en-US" sz="3200" b="1" dirty="0">
                <a:latin typeface="+mn-ea"/>
              </a:rPr>
              <a:t>局部电位</a:t>
            </a:r>
          </a:p>
          <a:p>
            <a:pPr marL="342900" indent="-342900" eaLnBrk="0" hangingPunct="0">
              <a:spcBef>
                <a:spcPct val="20000"/>
              </a:spcBef>
              <a:buFont typeface="Webdings" panose="05030102010509060703" pitchFamily="18" charset="2"/>
              <a:buNone/>
              <a:defRPr/>
            </a:pPr>
            <a:endParaRPr lang="en-US" altLang="zh-CN" sz="3200" b="1" dirty="0">
              <a:latin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E1A43D6C-41E6-451B-ACBB-D696C619C497}" type="slidenum">
              <a:rPr lang="zh-CN" altLang="en-US" smtClean="0"/>
              <a:t>16</a:t>
            </a:fld>
            <a:endParaRPr lang="zh-CN" altLang="en-US"/>
          </a:p>
        </p:txBody>
      </p:sp>
      <p:pic>
        <p:nvPicPr>
          <p:cNvPr id="6" name="Picture 4" descr="突触电位I"/>
          <p:cNvPicPr>
            <a:picLocks noChangeAspect="1" noChangeArrowheads="1"/>
          </p:cNvPicPr>
          <p:nvPr/>
        </p:nvPicPr>
        <p:blipFill>
          <a:blip r:embed="rId2" cstate="print">
            <a:clrChange>
              <a:clrFrom>
                <a:srgbClr val="FAFEFD"/>
              </a:clrFrom>
              <a:clrTo>
                <a:srgbClr val="FAFEFD">
                  <a:alpha val="0"/>
                </a:srgbClr>
              </a:clrTo>
            </a:clrChange>
            <a:lum bright="-12000" contrast="12000"/>
          </a:blip>
          <a:srcRect l="2617" t="2141" r="3719" b="14809"/>
          <a:stretch>
            <a:fillRect/>
          </a:stretch>
        </p:blipFill>
        <p:spPr>
          <a:xfrm>
            <a:off x="313900" y="2470245"/>
            <a:ext cx="8024568" cy="3601129"/>
          </a:xfrm>
          <a:prstGeom prst="rect">
            <a:avLst/>
          </a:prstGeom>
          <a:noFill/>
        </p:spPr>
      </p:pic>
      <p:sp>
        <p:nvSpPr>
          <p:cNvPr id="7" name="Rectangle 8"/>
          <p:cNvSpPr txBox="1">
            <a:spLocks noChangeArrowheads="1"/>
          </p:cNvSpPr>
          <p:nvPr/>
        </p:nvSpPr>
        <p:spPr bwMode="auto">
          <a:xfrm>
            <a:off x="338350" y="1169442"/>
            <a:ext cx="9351560" cy="1905000"/>
          </a:xfrm>
          <a:prstGeom prst="rect">
            <a:avLst/>
          </a:prstGeom>
          <a:noFill/>
          <a:ln w="9525">
            <a:noFill/>
            <a:miter lim="800000"/>
          </a:ln>
        </p:spPr>
        <p:txBody>
          <a:bodyPr/>
          <a:lstStyle/>
          <a:p>
            <a:pPr marL="282575" indent="-282575" eaLnBrk="0" hangingPunct="0">
              <a:spcBef>
                <a:spcPct val="20000"/>
              </a:spcBef>
              <a:buFont typeface="Webdings" panose="05030102010509060703" pitchFamily="18" charset="2"/>
              <a:buNone/>
              <a:defRPr/>
            </a:pPr>
            <a:r>
              <a:rPr lang="zh-CN" altLang="en-US" sz="3200" b="1" dirty="0">
                <a:latin typeface="+mn-ea"/>
              </a:rPr>
              <a:t>   突触小体囊泡释放</a:t>
            </a:r>
            <a:r>
              <a:rPr lang="zh-CN" altLang="en-US" sz="3200" b="1" dirty="0">
                <a:latin typeface="+mn-ea"/>
                <a:cs typeface="黑体" panose="02010609060101010101" pitchFamily="49" charset="-122"/>
              </a:rPr>
              <a:t>抑制性递质</a:t>
            </a:r>
            <a:r>
              <a:rPr lang="zh-CN" altLang="en-US" sz="3200" b="1" dirty="0">
                <a:latin typeface="+mn-ea"/>
              </a:rPr>
              <a:t>，引起</a:t>
            </a:r>
            <a:r>
              <a:rPr lang="en-US" altLang="zh-CN" sz="3200" b="1" dirty="0" err="1">
                <a:latin typeface="+mn-ea"/>
              </a:rPr>
              <a:t>Cl</a:t>
            </a:r>
            <a:r>
              <a:rPr lang="en-US" altLang="zh-CN" sz="3200" b="1" baseline="30000" dirty="0">
                <a:latin typeface="+mn-ea"/>
              </a:rPr>
              <a:t>-</a:t>
            </a:r>
            <a:r>
              <a:rPr lang="zh-CN" altLang="en-US" sz="3200" b="1" dirty="0">
                <a:latin typeface="+mn-ea"/>
              </a:rPr>
              <a:t>内流为主的外向离子电流，突触后膜形成</a:t>
            </a:r>
            <a:r>
              <a:rPr lang="zh-CN" altLang="en-US" sz="3200" b="1" dirty="0">
                <a:latin typeface="+mn-ea"/>
                <a:cs typeface="黑体" panose="02010609060101010101" pitchFamily="49" charset="-122"/>
              </a:rPr>
              <a:t>超级化</a:t>
            </a:r>
            <a:r>
              <a:rPr lang="zh-CN" altLang="en-US" sz="3200" b="1" dirty="0">
                <a:latin typeface="+mn-ea"/>
              </a:rPr>
              <a:t>局部电位</a:t>
            </a:r>
          </a:p>
        </p:txBody>
      </p:sp>
      <p:sp>
        <p:nvSpPr>
          <p:cNvPr id="8" name="Rectangle 7"/>
          <p:cNvSpPr txBox="1">
            <a:spLocks noChangeArrowheads="1"/>
          </p:cNvSpPr>
          <p:nvPr/>
        </p:nvSpPr>
        <p:spPr>
          <a:xfrm>
            <a:off x="1181100" y="-163773"/>
            <a:ext cx="11010900" cy="1143000"/>
          </a:xfrm>
          <a:prstGeom prst="rect">
            <a:avLst/>
          </a:prstGeom>
        </p:spPr>
        <p:txBody>
          <a:bodyPr vert="horz" lIns="91440" tIns="45720" rIns="91440" bIns="45720" rtlCol="0" anchor="b">
            <a:normAutofit/>
          </a:bodyPr>
          <a:lstStyle/>
          <a:p>
            <a:pPr marL="0" marR="0" lvl="0" indent="0" algn="l" defTabSz="913765" rtl="0" eaLnBrk="1" fontAlgn="auto" latinLnBrk="0" hangingPunct="1">
              <a:lnSpc>
                <a:spcPct val="90000"/>
              </a:lnSpc>
              <a:spcBef>
                <a:spcPct val="0"/>
              </a:spcBef>
              <a:spcAft>
                <a:spcPts val="0"/>
              </a:spcAft>
              <a:buClrTx/>
              <a:buSzTx/>
              <a:buFontTx/>
              <a:buNone/>
              <a:defRPr/>
            </a:pPr>
            <a:r>
              <a:rPr kumimoji="0" lang="en-US" altLang="zh-CN" sz="3600" b="1" i="0" u="none" strike="noStrike" kern="1200" cap="none" spc="0" normalizeH="0" baseline="0" noProof="0" dirty="0">
                <a:ln>
                  <a:noFill/>
                </a:ln>
                <a:solidFill>
                  <a:schemeClr val="tx1"/>
                </a:solidFill>
                <a:effectLst/>
                <a:uLnTx/>
                <a:uFillTx/>
                <a:latin typeface="+mn-ea"/>
                <a:cs typeface="+mj-cs"/>
              </a:rPr>
              <a:t>2</a:t>
            </a:r>
            <a:r>
              <a:rPr lang="en-US" altLang="zh-CN" sz="3600" b="1" noProof="0" dirty="0">
                <a:latin typeface="+mn-ea"/>
                <a:cs typeface="+mj-cs"/>
              </a:rPr>
              <a:t>.</a:t>
            </a:r>
            <a:r>
              <a:rPr kumimoji="0" lang="zh-CN" altLang="en-US" sz="3600" b="1" i="0" u="none" strike="noStrike" kern="1200" cap="none" spc="0" normalizeH="0" baseline="0" noProof="0" dirty="0">
                <a:ln>
                  <a:noFill/>
                </a:ln>
                <a:solidFill>
                  <a:schemeClr val="tx1"/>
                </a:solidFill>
                <a:effectLst/>
                <a:uLnTx/>
                <a:uFillTx/>
                <a:latin typeface="+mn-ea"/>
                <a:cs typeface="+mj-cs"/>
              </a:rPr>
              <a:t>抑制性突触后电位</a:t>
            </a:r>
            <a:r>
              <a:rPr kumimoji="0" lang="en-US" altLang="zh-CN" sz="3600" b="1" i="0" u="none" strike="noStrike" kern="1200" cap="none" spc="0" normalizeH="0" baseline="0" noProof="0" dirty="0">
                <a:ln>
                  <a:noFill/>
                </a:ln>
                <a:solidFill>
                  <a:schemeClr val="tx1"/>
                </a:solidFill>
                <a:effectLst/>
                <a:uLnTx/>
                <a:uFillTx/>
                <a:latin typeface="+mn-ea"/>
                <a:cs typeface="+mj-cs"/>
              </a:rPr>
              <a:t>(IPSP)</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E1A43D6C-41E6-451B-ACBB-D696C619C497}" type="slidenum">
              <a:rPr lang="zh-CN" altLang="en-US" smtClean="0"/>
              <a:t>17</a:t>
            </a:fld>
            <a:endParaRPr lang="zh-CN" altLang="en-US"/>
          </a:p>
        </p:txBody>
      </p:sp>
      <p:sp>
        <p:nvSpPr>
          <p:cNvPr id="6" name="Rectangle 2"/>
          <p:cNvSpPr txBox="1">
            <a:spLocks noChangeArrowheads="1"/>
          </p:cNvSpPr>
          <p:nvPr/>
        </p:nvSpPr>
        <p:spPr>
          <a:xfrm>
            <a:off x="939706" y="369130"/>
            <a:ext cx="11010900" cy="640805"/>
          </a:xfrm>
          <a:prstGeom prst="rect">
            <a:avLst/>
          </a:prstGeom>
        </p:spPr>
        <p:txBody>
          <a:bodyPr vert="horz" lIns="91440" tIns="45720" rIns="91440" bIns="45720" rtlCol="0" anchor="b">
            <a:normAutofit/>
          </a:bodyPr>
          <a:lstStyle/>
          <a:p>
            <a:pPr marL="0" marR="0" lvl="0" indent="0" algn="l" defTabSz="913765" rtl="0" eaLnBrk="1" fontAlgn="auto" latinLnBrk="0" hangingPunct="1">
              <a:lnSpc>
                <a:spcPct val="90000"/>
              </a:lnSpc>
              <a:spcBef>
                <a:spcPct val="0"/>
              </a:spcBef>
              <a:spcAft>
                <a:spcPts val="0"/>
              </a:spcAft>
              <a:buClrTx/>
              <a:buSzTx/>
              <a:buFontTx/>
              <a:buNone/>
              <a:defRPr/>
            </a:pPr>
            <a:r>
              <a:rPr kumimoji="0" lang="zh-CN" altLang="en-US" sz="3600" b="1" i="0" u="none" strike="noStrike" kern="1200" cap="none" spc="0" normalizeH="0" baseline="0" noProof="0" dirty="0">
                <a:ln>
                  <a:noFill/>
                </a:ln>
                <a:effectLst/>
                <a:uLnTx/>
                <a:uFillTx/>
                <a:latin typeface="+mn-ea"/>
                <a:cs typeface="+mj-cs"/>
              </a:rPr>
              <a:t>三、</a:t>
            </a:r>
            <a:r>
              <a:rPr kumimoji="0" lang="en-US" altLang="zh-CN" sz="3600" b="1" i="0" u="none" strike="noStrike" kern="1200" cap="none" spc="0" normalizeH="0" baseline="0" noProof="0" dirty="0">
                <a:ln>
                  <a:noFill/>
                </a:ln>
                <a:effectLst/>
                <a:uLnTx/>
                <a:uFillTx/>
                <a:latin typeface="+mn-ea"/>
                <a:cs typeface="+mj-cs"/>
              </a:rPr>
              <a:t> </a:t>
            </a:r>
            <a:r>
              <a:rPr kumimoji="0" lang="zh-CN" altLang="en-US" sz="3600" b="1" i="0" u="none" strike="noStrike" kern="1200" cap="none" spc="0" normalizeH="0" baseline="0" noProof="0" dirty="0">
                <a:ln>
                  <a:noFill/>
                </a:ln>
                <a:effectLst/>
                <a:uLnTx/>
                <a:uFillTx/>
                <a:latin typeface="+mn-ea"/>
                <a:cs typeface="+mj-cs"/>
              </a:rPr>
              <a:t>神经递质和受体</a:t>
            </a:r>
          </a:p>
        </p:txBody>
      </p:sp>
      <p:sp>
        <p:nvSpPr>
          <p:cNvPr id="7" name="Rectangle 3"/>
          <p:cNvSpPr txBox="1">
            <a:spLocks noChangeArrowheads="1"/>
          </p:cNvSpPr>
          <p:nvPr/>
        </p:nvSpPr>
        <p:spPr>
          <a:xfrm>
            <a:off x="272955" y="1103550"/>
            <a:ext cx="9335070" cy="4860521"/>
          </a:xfrm>
          <a:prstGeom prst="rect">
            <a:avLst/>
          </a:prstGeom>
        </p:spPr>
        <p:txBody>
          <a:bodyPr vert="horz" lIns="91440" tIns="45720" rIns="91440" bIns="45720" rtlCol="0">
            <a:noAutofit/>
          </a:bodyPr>
          <a:lstStyle/>
          <a:p>
            <a:pPr marL="685800" marR="0" lvl="1" indent="-228600" algn="l" defTabSz="913765" rtl="0" eaLnBrk="1" fontAlgn="auto" latinLnBrk="0" hangingPunct="1">
              <a:lnSpc>
                <a:spcPct val="150000"/>
              </a:lnSpc>
              <a:spcBef>
                <a:spcPts val="500"/>
              </a:spcBef>
              <a:spcAft>
                <a:spcPts val="0"/>
              </a:spcAft>
              <a:buClrTx/>
              <a:buSzTx/>
              <a:defRPr/>
            </a:pPr>
            <a:r>
              <a:rPr kumimoji="0" lang="en-US" altLang="zh-CN" sz="3600" b="1" i="0" u="none" strike="noStrike" kern="1200" cap="none" spc="0" normalizeH="0" baseline="0" noProof="0" dirty="0">
                <a:ln>
                  <a:noFill/>
                </a:ln>
                <a:effectLst/>
                <a:uLnTx/>
                <a:uFillTx/>
                <a:latin typeface="+mn-ea"/>
                <a:cs typeface="+mn-cs"/>
              </a:rPr>
              <a:t>(</a:t>
            </a:r>
            <a:r>
              <a:rPr kumimoji="0" lang="zh-CN" altLang="en-US" sz="3600" b="1" i="0" u="none" strike="noStrike" kern="1200" cap="none" spc="0" normalizeH="0" baseline="0" noProof="0" dirty="0">
                <a:ln>
                  <a:noFill/>
                </a:ln>
                <a:effectLst/>
                <a:uLnTx/>
                <a:uFillTx/>
                <a:latin typeface="+mn-ea"/>
                <a:cs typeface="+mn-cs"/>
              </a:rPr>
              <a:t>一</a:t>
            </a:r>
            <a:r>
              <a:rPr kumimoji="0" lang="en-US" altLang="zh-CN" sz="3600" b="1" i="0" u="none" strike="noStrike" kern="1200" cap="none" spc="0" normalizeH="0" baseline="0" noProof="0" dirty="0">
                <a:ln>
                  <a:noFill/>
                </a:ln>
                <a:effectLst/>
                <a:uLnTx/>
                <a:uFillTx/>
                <a:latin typeface="+mn-ea"/>
                <a:cs typeface="+mn-cs"/>
              </a:rPr>
              <a:t>)</a:t>
            </a:r>
            <a:r>
              <a:rPr kumimoji="0" lang="zh-CN" altLang="en-US" sz="3600" b="1" i="0" u="none" strike="noStrike" kern="1200" cap="none" spc="0" normalizeH="0" baseline="0" noProof="0" dirty="0">
                <a:ln>
                  <a:noFill/>
                </a:ln>
                <a:effectLst/>
                <a:uLnTx/>
                <a:uFillTx/>
                <a:latin typeface="+mn-ea"/>
                <a:cs typeface="+mn-cs"/>
              </a:rPr>
              <a:t>神经递质</a:t>
            </a:r>
            <a:endParaRPr kumimoji="0" lang="en-US" altLang="zh-CN" sz="3600" b="1" i="0" u="none" strike="noStrike" kern="1200" cap="none" spc="0" normalizeH="0" baseline="0" noProof="0" dirty="0">
              <a:ln>
                <a:noFill/>
              </a:ln>
              <a:effectLst/>
              <a:uLnTx/>
              <a:uFillTx/>
              <a:latin typeface="+mn-ea"/>
              <a:cs typeface="+mn-cs"/>
            </a:endParaRPr>
          </a:p>
          <a:p>
            <a:pPr marL="685800" marR="0" lvl="1" indent="-228600" algn="l" defTabSz="913765" rtl="0" eaLnBrk="1" fontAlgn="auto" latinLnBrk="0" hangingPunct="1">
              <a:lnSpc>
                <a:spcPct val="150000"/>
              </a:lnSpc>
              <a:spcBef>
                <a:spcPts val="500"/>
              </a:spcBef>
              <a:spcAft>
                <a:spcPts val="0"/>
              </a:spcAft>
              <a:buClrTx/>
              <a:buSzTx/>
              <a:buFont typeface="Arial" panose="020B0604020202020204" pitchFamily="34" charset="0"/>
              <a:buChar char="•"/>
              <a:defRPr/>
            </a:pPr>
            <a:r>
              <a:rPr kumimoji="0" lang="zh-CN" altLang="en-US" sz="2800" b="1" i="0" u="none" strike="noStrike" kern="1200" cap="none" spc="0" normalizeH="0" baseline="0" noProof="0" dirty="0">
                <a:ln>
                  <a:noFill/>
                </a:ln>
                <a:solidFill>
                  <a:srgbClr val="FF0000"/>
                </a:solidFill>
                <a:effectLst/>
                <a:uLnTx/>
                <a:uFillTx/>
                <a:latin typeface="+mn-ea"/>
                <a:cs typeface="+mn-cs"/>
              </a:rPr>
              <a:t>神经递质</a:t>
            </a:r>
            <a:r>
              <a:rPr kumimoji="0" lang="en-US" altLang="zh-CN" sz="2800" b="1" i="0" u="none" strike="noStrike" kern="1200" cap="none" spc="0" normalizeH="0" baseline="0" noProof="0" dirty="0">
                <a:ln>
                  <a:noFill/>
                </a:ln>
                <a:effectLst/>
                <a:uLnTx/>
                <a:uFillTx/>
                <a:latin typeface="+mn-ea"/>
                <a:cs typeface="+mn-cs"/>
              </a:rPr>
              <a:t>: </a:t>
            </a:r>
            <a:r>
              <a:rPr kumimoji="0" lang="zh-CN" altLang="en-US" sz="2800" b="1" i="0" u="none" strike="noStrike" kern="1200" cap="none" spc="0" normalizeH="0" baseline="0" noProof="0" dirty="0">
                <a:ln>
                  <a:noFill/>
                </a:ln>
                <a:effectLst/>
                <a:uLnTx/>
                <a:uFillTx/>
                <a:latin typeface="+mn-ea"/>
                <a:cs typeface="+mn-cs"/>
              </a:rPr>
              <a:t>由神经元产生和释放，并作用于相应受体传递神经信息的特定化学物质</a:t>
            </a:r>
            <a:endParaRPr kumimoji="0" lang="en-US" altLang="zh-CN" sz="2800" b="1" i="0" u="none" strike="noStrike" kern="1200" cap="none" spc="0" normalizeH="0" baseline="0" noProof="0" dirty="0">
              <a:ln>
                <a:noFill/>
              </a:ln>
              <a:effectLst/>
              <a:uLnTx/>
              <a:uFillTx/>
              <a:latin typeface="+mn-ea"/>
              <a:cs typeface="+mn-cs"/>
            </a:endParaRPr>
          </a:p>
          <a:p>
            <a:pPr marL="685800" lvl="1" indent="-228600" defTabSz="913765">
              <a:lnSpc>
                <a:spcPct val="150000"/>
              </a:lnSpc>
              <a:spcBef>
                <a:spcPts val="500"/>
              </a:spcBef>
              <a:buFont typeface="Arial" panose="020B0604020202020204" pitchFamily="34" charset="0"/>
              <a:buChar char="•"/>
            </a:pPr>
            <a:r>
              <a:rPr lang="zh-CN" altLang="en-US" sz="2800" b="1" dirty="0">
                <a:solidFill>
                  <a:srgbClr val="FF0000"/>
                </a:solidFill>
                <a:latin typeface="+mn-ea"/>
              </a:rPr>
              <a:t>神经调质</a:t>
            </a:r>
            <a:r>
              <a:rPr lang="en-US" altLang="zh-CN" sz="2800" b="1" dirty="0">
                <a:latin typeface="+mn-ea"/>
              </a:rPr>
              <a:t>:</a:t>
            </a:r>
            <a:r>
              <a:rPr lang="zh-CN" altLang="en-US" sz="2800" b="1" dirty="0">
                <a:latin typeface="+mn-ea"/>
              </a:rPr>
              <a:t>由神经元释放，本身不具有递质活性，不直接引起突触后生物学效应，但能调制神经递质在突触前的释放及突触后细胞的兴奋性，调制突触后细胞对递质的反应的一些化学物质</a:t>
            </a:r>
            <a:r>
              <a:rPr lang="en-US" altLang="zh-CN" sz="2800" b="1" dirty="0">
                <a:latin typeface="+mn-ea"/>
              </a:rPr>
              <a:t>.</a:t>
            </a:r>
            <a:endParaRPr lang="zh-CN" altLang="en-US" sz="2800" b="1" dirty="0">
              <a:latin typeface="+mn-ea"/>
            </a:endParaRPr>
          </a:p>
          <a:p>
            <a:pPr marL="685800" marR="0" lvl="1" indent="-228600" algn="l" defTabSz="913765" rtl="0" eaLnBrk="1" fontAlgn="auto" latinLnBrk="0" hangingPunct="1">
              <a:lnSpc>
                <a:spcPct val="150000"/>
              </a:lnSpc>
              <a:spcBef>
                <a:spcPts val="500"/>
              </a:spcBef>
              <a:spcAft>
                <a:spcPts val="0"/>
              </a:spcAft>
              <a:buClrTx/>
              <a:buSzTx/>
              <a:buFont typeface="Arial" panose="020B0604020202020204" pitchFamily="34" charset="0"/>
              <a:buChar char="•"/>
              <a:defRPr/>
            </a:pPr>
            <a:endParaRPr kumimoji="0" lang="en-US" altLang="zh-CN" sz="2800" b="1" i="0" u="none" strike="noStrike" kern="1200" cap="none" spc="0" normalizeH="0" baseline="0" noProof="0" dirty="0">
              <a:ln>
                <a:noFill/>
              </a:ln>
              <a:effectLst/>
              <a:uLnTx/>
              <a:uFillTx/>
              <a:latin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953639" y="-163773"/>
            <a:ext cx="11010900" cy="1143000"/>
          </a:xfrm>
        </p:spPr>
        <p:txBody>
          <a:bodyPr/>
          <a:lstStyle/>
          <a:p>
            <a:pPr eaLnBrk="1" hangingPunct="1"/>
            <a:r>
              <a:rPr lang="en-US" altLang="zh-CN" sz="3600" b="1" dirty="0">
                <a:latin typeface="+mn-ea"/>
                <a:ea typeface="+mn-ea"/>
              </a:rPr>
              <a:t>1.</a:t>
            </a:r>
            <a:r>
              <a:rPr lang="zh-CN" altLang="en-US" sz="3600" b="1" dirty="0">
                <a:latin typeface="+mn-ea"/>
                <a:ea typeface="+mn-ea"/>
              </a:rPr>
              <a:t>外周神经递质</a:t>
            </a:r>
          </a:p>
        </p:txBody>
      </p:sp>
      <p:sp>
        <p:nvSpPr>
          <p:cNvPr id="4" name="TextBox 3"/>
          <p:cNvSpPr txBox="1"/>
          <p:nvPr/>
        </p:nvSpPr>
        <p:spPr>
          <a:xfrm>
            <a:off x="464024" y="1487606"/>
            <a:ext cx="10890913" cy="4523105"/>
          </a:xfrm>
          <a:prstGeom prst="rect">
            <a:avLst/>
          </a:prstGeom>
          <a:noFill/>
        </p:spPr>
        <p:txBody>
          <a:bodyPr wrap="square" rtlCol="0">
            <a:spAutoFit/>
          </a:bodyPr>
          <a:lstStyle/>
          <a:p>
            <a:r>
              <a:rPr lang="zh-CN" altLang="en-US" sz="3200" b="1" dirty="0">
                <a:latin typeface="+mn-ea"/>
              </a:rPr>
              <a:t>是分布外周神经系统的一类神经递质，根据神经末梢释放的神经递质分为相应的神经纤维，主要是乙酰胆碱</a:t>
            </a:r>
            <a:r>
              <a:rPr lang="en-US" altLang="zh-CN" sz="3200" b="1" dirty="0">
                <a:latin typeface="+mn-ea"/>
              </a:rPr>
              <a:t>(ACH)</a:t>
            </a:r>
            <a:r>
              <a:rPr lang="zh-CN" altLang="en-US" sz="3200" b="1" dirty="0">
                <a:latin typeface="+mn-ea"/>
              </a:rPr>
              <a:t>和去甲肾上腺素</a:t>
            </a:r>
            <a:r>
              <a:rPr lang="en-US" altLang="zh-CN" sz="3200" b="1" dirty="0">
                <a:latin typeface="+mn-ea"/>
              </a:rPr>
              <a:t>(NA)</a:t>
            </a:r>
          </a:p>
          <a:p>
            <a:r>
              <a:rPr lang="en-US" altLang="zh-CN" sz="3200" b="1" dirty="0">
                <a:latin typeface="+mn-ea"/>
              </a:rPr>
              <a:t>(1)</a:t>
            </a:r>
            <a:r>
              <a:rPr lang="zh-CN" altLang="en-US" sz="3200" b="1" dirty="0">
                <a:latin typeface="+mn-ea"/>
              </a:rPr>
              <a:t>乙酰胆碱</a:t>
            </a:r>
            <a:endParaRPr lang="en-US" altLang="zh-CN" sz="3200" b="1" dirty="0">
              <a:latin typeface="+mn-ea"/>
            </a:endParaRPr>
          </a:p>
          <a:p>
            <a:pPr>
              <a:defRPr/>
            </a:pPr>
            <a:r>
              <a:rPr lang="zh-CN" altLang="en-US" sz="3200" b="1" dirty="0">
                <a:latin typeface="+mn-ea"/>
              </a:rPr>
              <a:t>胆碱能纤维分布</a:t>
            </a:r>
            <a:r>
              <a:rPr lang="en-US" altLang="zh-CN" sz="3200" b="1" dirty="0">
                <a:latin typeface="+mn-ea"/>
              </a:rPr>
              <a:t>:</a:t>
            </a:r>
            <a:r>
              <a:rPr lang="zh-CN" altLang="en-US" sz="3200" b="1" dirty="0">
                <a:latin typeface="+mn-ea"/>
              </a:rPr>
              <a:t>    躯体运动神经</a:t>
            </a:r>
            <a:r>
              <a:rPr lang="en-US" altLang="zh-CN" sz="3200" b="1" dirty="0">
                <a:latin typeface="+mn-ea"/>
              </a:rPr>
              <a:t>; </a:t>
            </a:r>
            <a:r>
              <a:rPr lang="zh-CN" altLang="en-US" sz="3200" b="1" dirty="0">
                <a:latin typeface="+mn-ea"/>
              </a:rPr>
              <a:t>植物神经节前纤维</a:t>
            </a:r>
            <a:r>
              <a:rPr lang="en-US" altLang="zh-CN" sz="3200" b="1" dirty="0">
                <a:latin typeface="+mn-ea"/>
              </a:rPr>
              <a:t>; </a:t>
            </a:r>
            <a:r>
              <a:rPr lang="zh-CN" altLang="en-US" sz="3200" b="1" dirty="0">
                <a:latin typeface="+mn-ea"/>
              </a:rPr>
              <a:t>副交   感神经节后纤维</a:t>
            </a:r>
            <a:r>
              <a:rPr lang="en-US" altLang="zh-CN" sz="3200" b="1" dirty="0">
                <a:latin typeface="+mn-ea"/>
              </a:rPr>
              <a:t>; </a:t>
            </a:r>
            <a:r>
              <a:rPr lang="zh-CN" altLang="en-US" sz="3200" b="1" dirty="0">
                <a:latin typeface="+mn-ea"/>
              </a:rPr>
              <a:t>部分交感神经节后纤维</a:t>
            </a:r>
          </a:p>
          <a:p>
            <a:pPr>
              <a:defRPr/>
            </a:pPr>
            <a:endParaRPr lang="zh-CN" altLang="en-US" sz="3200" b="1" dirty="0">
              <a:latin typeface="+mn-ea"/>
            </a:endParaRPr>
          </a:p>
          <a:p>
            <a:pPr>
              <a:defRPr/>
            </a:pPr>
            <a:endParaRPr lang="zh-CN" altLang="en-US" sz="3200" b="1" dirty="0">
              <a:latin typeface="+mn-ea"/>
            </a:endParaRPr>
          </a:p>
          <a:p>
            <a:endParaRPr lang="zh-CN" altLang="en-US" sz="3200" dirty="0"/>
          </a:p>
        </p:txBody>
      </p:sp>
      <p:sp>
        <p:nvSpPr>
          <p:cNvPr id="31747" name="矩形 2"/>
          <p:cNvSpPr>
            <a:spLocks noChangeArrowheads="1"/>
          </p:cNvSpPr>
          <p:nvPr/>
        </p:nvSpPr>
        <p:spPr bwMode="auto">
          <a:xfrm>
            <a:off x="-244475" y="4602480"/>
            <a:ext cx="10198100" cy="1076325"/>
          </a:xfrm>
          <a:prstGeom prst="rect">
            <a:avLst/>
          </a:prstGeom>
          <a:noFill/>
          <a:ln w="9525">
            <a:noFill/>
            <a:miter lim="800000"/>
          </a:ln>
        </p:spPr>
        <p:txBody>
          <a:bodyPr wrap="square">
            <a:spAutoFit/>
          </a:bodyPr>
          <a:lstStyle/>
          <a:p>
            <a:pPr lvl="1" algn="l">
              <a:buFont typeface="Webdings" panose="05030102010509060703" pitchFamily="18" charset="2"/>
              <a:buNone/>
            </a:pPr>
            <a:r>
              <a:rPr lang="zh-CN" altLang="en-US" sz="3200" b="1" dirty="0">
                <a:latin typeface="+mn-ea"/>
              </a:rPr>
              <a:t>（</a:t>
            </a:r>
            <a:r>
              <a:rPr lang="en-US" altLang="zh-CN" sz="3200" b="1" dirty="0">
                <a:latin typeface="+mn-ea"/>
              </a:rPr>
              <a:t>2</a:t>
            </a:r>
            <a:r>
              <a:rPr lang="zh-CN" altLang="en-US" sz="3200" b="1" dirty="0">
                <a:latin typeface="+mn-ea"/>
              </a:rPr>
              <a:t>）去甲肾上腺素</a:t>
            </a:r>
          </a:p>
          <a:p>
            <a:pPr lvl="1">
              <a:buFont typeface="Webdings" panose="05030102010509060703" pitchFamily="18" charset="2"/>
              <a:buNone/>
            </a:pPr>
            <a:r>
              <a:rPr lang="zh-CN" altLang="en-US" sz="3200" b="1" dirty="0">
                <a:latin typeface="+mn-ea"/>
              </a:rPr>
              <a:t>肾上腺素能纤维分布 </a:t>
            </a:r>
            <a:r>
              <a:rPr lang="en-US" altLang="zh-CN" sz="3200" b="1" dirty="0">
                <a:latin typeface="+mn-ea"/>
              </a:rPr>
              <a:t>:</a:t>
            </a:r>
            <a:r>
              <a:rPr lang="zh-CN" altLang="en-US" sz="3200" b="1" dirty="0">
                <a:latin typeface="+mn-ea"/>
              </a:rPr>
              <a:t>   大部分交感神经节后纤维</a:t>
            </a:r>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微信图片_20211208110244"/>
          <p:cNvPicPr>
            <a:picLocks noChangeAspect="1"/>
          </p:cNvPicPr>
          <p:nvPr/>
        </p:nvPicPr>
        <p:blipFill>
          <a:blip r:embed="rId3"/>
          <a:stretch>
            <a:fillRect/>
          </a:stretch>
        </p:blipFill>
        <p:spPr>
          <a:xfrm>
            <a:off x="1760220" y="1172845"/>
            <a:ext cx="7810500" cy="4133215"/>
          </a:xfrm>
          <a:prstGeom prst="rect">
            <a:avLst/>
          </a:prstGeom>
        </p:spPr>
      </p:pic>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5773420" y="1081405"/>
            <a:ext cx="6418580" cy="5752465"/>
          </a:xfrm>
          <a:prstGeom prst="rect">
            <a:avLst/>
          </a:prstGeom>
          <a:noFill/>
          <a:ln w="9525">
            <a:noFill/>
            <a:miter lim="800000"/>
            <a:headEnd/>
            <a:tailEnd/>
          </a:ln>
        </p:spPr>
      </p:pic>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E1A43D6C-41E6-451B-ACBB-D696C619C497}" type="slidenum">
              <a:rPr lang="zh-CN" altLang="en-US" smtClean="0"/>
              <a:t>2</a:t>
            </a:fld>
            <a:endParaRPr lang="zh-CN" altLang="en-US"/>
          </a:p>
        </p:txBody>
      </p:sp>
      <p:sp>
        <p:nvSpPr>
          <p:cNvPr id="6" name="标题 1"/>
          <p:cNvSpPr txBox="1"/>
          <p:nvPr/>
        </p:nvSpPr>
        <p:spPr>
          <a:xfrm>
            <a:off x="1378423" y="274638"/>
            <a:ext cx="10203977" cy="653410"/>
          </a:xfrm>
          <a:prstGeom prst="rect">
            <a:avLst/>
          </a:prstGeom>
        </p:spPr>
        <p:txBody>
          <a:bodyPr vert="horz" lIns="91440" tIns="45720" rIns="91440" bIns="45720" rtlCol="0" anchor="b">
            <a:normAutofit lnSpcReduction="20000"/>
          </a:bodyPr>
          <a:lstStyle/>
          <a:p>
            <a:pPr marL="0" marR="0" lvl="0" indent="0" algn="l" defTabSz="913765" rtl="0" eaLnBrk="1" fontAlgn="auto" latinLnBrk="0" hangingPunct="1">
              <a:lnSpc>
                <a:spcPct val="90000"/>
              </a:lnSpc>
              <a:spcBef>
                <a:spcPct val="0"/>
              </a:spcBef>
              <a:spcAft>
                <a:spcPts val="0"/>
              </a:spcAft>
              <a:buClrTx/>
              <a:buSzTx/>
              <a:buFontTx/>
              <a:buNone/>
              <a:defRPr/>
            </a:pPr>
            <a:r>
              <a:rPr kumimoji="0" lang="zh-CN" altLang="en-US" sz="3600" b="1" i="0" u="none" strike="noStrike" kern="1200" cap="none" spc="0" normalizeH="0" baseline="0" noProof="0" dirty="0">
                <a:ln>
                  <a:noFill/>
                </a:ln>
                <a:effectLst/>
                <a:uLnTx/>
                <a:uFillTx/>
                <a:latin typeface="+mn-ea"/>
                <a:cs typeface="+mj-cs"/>
              </a:rPr>
              <a:t>第一节 神经系统活动的一般规律</a:t>
            </a:r>
          </a:p>
        </p:txBody>
      </p:sp>
      <p:sp>
        <p:nvSpPr>
          <p:cNvPr id="7" name="Rectangle 7"/>
          <p:cNvSpPr txBox="1">
            <a:spLocks noChangeArrowheads="1"/>
          </p:cNvSpPr>
          <p:nvPr/>
        </p:nvSpPr>
        <p:spPr bwMode="auto">
          <a:xfrm>
            <a:off x="297656" y="1957799"/>
            <a:ext cx="5188744" cy="4000528"/>
          </a:xfrm>
          <a:prstGeom prst="rect">
            <a:avLst/>
          </a:prstGeom>
          <a:noFill/>
          <a:ln w="9525">
            <a:noFill/>
            <a:miter lim="800000"/>
          </a:ln>
        </p:spPr>
        <p:txBody>
          <a:bodyPr/>
          <a:lstStyle/>
          <a:p>
            <a:pPr marL="342900" indent="-342900">
              <a:lnSpc>
                <a:spcPct val="150000"/>
              </a:lnSpc>
              <a:spcBef>
                <a:spcPct val="20000"/>
              </a:spcBef>
              <a:buFont typeface="Arial" panose="020B0604020202020204" pitchFamily="34" charset="0"/>
              <a:buChar char="•"/>
            </a:pPr>
            <a:r>
              <a:rPr lang="zh-CN" altLang="en-US" sz="3200" b="1" dirty="0">
                <a:latin typeface="+mn-ea"/>
              </a:rPr>
              <a:t>神经细胞： 即神经元是神经系统调节功能的基础</a:t>
            </a:r>
          </a:p>
          <a:p>
            <a:pPr marL="342900" indent="-342900">
              <a:lnSpc>
                <a:spcPct val="150000"/>
              </a:lnSpc>
              <a:spcBef>
                <a:spcPct val="20000"/>
              </a:spcBef>
              <a:buFont typeface="Arial" panose="020B0604020202020204" pitchFamily="34" charset="0"/>
              <a:buChar char="•"/>
            </a:pPr>
            <a:r>
              <a:rPr lang="zh-CN" altLang="en-US" sz="3200" b="1" dirty="0">
                <a:latin typeface="+mn-ea"/>
              </a:rPr>
              <a:t>胶质细胞：构成神经系统的支持结构，辅助神经细胞发挥作用</a:t>
            </a:r>
          </a:p>
        </p:txBody>
      </p:sp>
      <p:sp>
        <p:nvSpPr>
          <p:cNvPr id="9" name="TextBox 8"/>
          <p:cNvSpPr txBox="1"/>
          <p:nvPr/>
        </p:nvSpPr>
        <p:spPr>
          <a:xfrm>
            <a:off x="286603" y="1241946"/>
            <a:ext cx="5486400" cy="584775"/>
          </a:xfrm>
          <a:prstGeom prst="rect">
            <a:avLst/>
          </a:prstGeom>
          <a:noFill/>
        </p:spPr>
        <p:txBody>
          <a:bodyPr wrap="square" rtlCol="0">
            <a:spAutoFit/>
          </a:bodyPr>
          <a:lstStyle/>
          <a:p>
            <a:r>
              <a:rPr lang="zh-CN" altLang="en-US" sz="3200" b="1" dirty="0"/>
              <a:t>一、神经元和神经胶质细胞</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E1A43D6C-41E6-451B-ACBB-D696C619C497}" type="slidenum">
              <a:rPr lang="zh-CN" altLang="en-US" smtClean="0"/>
              <a:t>20</a:t>
            </a:fld>
            <a:endParaRPr lang="zh-CN" altLang="en-US"/>
          </a:p>
        </p:txBody>
      </p:sp>
      <p:sp>
        <p:nvSpPr>
          <p:cNvPr id="6" name="Rectangle 2"/>
          <p:cNvSpPr txBox="1">
            <a:spLocks noChangeArrowheads="1"/>
          </p:cNvSpPr>
          <p:nvPr/>
        </p:nvSpPr>
        <p:spPr>
          <a:xfrm>
            <a:off x="1255593" y="0"/>
            <a:ext cx="10422057" cy="955343"/>
          </a:xfrm>
          <a:prstGeom prst="rect">
            <a:avLst/>
          </a:prstGeom>
        </p:spPr>
        <p:txBody>
          <a:bodyPr vert="horz" lIns="91440" tIns="45720" rIns="91440" bIns="45720" rtlCol="0" anchor="b">
            <a:normAutofit/>
          </a:bodyPr>
          <a:lstStyle/>
          <a:p>
            <a:pPr marL="0" marR="0" lvl="0" indent="0" algn="l" defTabSz="913765" rtl="0" eaLnBrk="1" fontAlgn="auto" latinLnBrk="0" hangingPunct="1">
              <a:lnSpc>
                <a:spcPct val="90000"/>
              </a:lnSpc>
              <a:spcBef>
                <a:spcPct val="0"/>
              </a:spcBef>
              <a:spcAft>
                <a:spcPts val="0"/>
              </a:spcAft>
              <a:buClrTx/>
              <a:buSzTx/>
              <a:buFontTx/>
              <a:buNone/>
              <a:defRPr/>
            </a:pPr>
            <a:r>
              <a:rPr kumimoji="0" lang="en-US" altLang="zh-CN" sz="3600" b="1" i="0" u="none" strike="noStrike" kern="1200" cap="none" spc="0" normalizeH="0" baseline="0" noProof="0" dirty="0">
                <a:ln>
                  <a:noFill/>
                </a:ln>
                <a:effectLst/>
                <a:uLnTx/>
                <a:uFillTx/>
                <a:latin typeface="+mn-ea"/>
                <a:cs typeface="+mj-cs"/>
              </a:rPr>
              <a:t>2.</a:t>
            </a:r>
            <a:r>
              <a:rPr kumimoji="0" lang="zh-CN" altLang="en-US" sz="3600" b="1" i="0" u="none" strike="noStrike" kern="1200" cap="none" spc="0" normalizeH="0" baseline="0" noProof="0" dirty="0">
                <a:ln>
                  <a:noFill/>
                </a:ln>
                <a:effectLst/>
                <a:uLnTx/>
                <a:uFillTx/>
                <a:latin typeface="+mn-ea"/>
                <a:cs typeface="+mj-cs"/>
              </a:rPr>
              <a:t>中枢神经递质</a:t>
            </a:r>
          </a:p>
        </p:txBody>
      </p:sp>
      <p:sp>
        <p:nvSpPr>
          <p:cNvPr id="7" name="Rectangle 3"/>
          <p:cNvSpPr txBox="1">
            <a:spLocks noChangeArrowheads="1"/>
          </p:cNvSpPr>
          <p:nvPr/>
        </p:nvSpPr>
        <p:spPr>
          <a:xfrm>
            <a:off x="313897" y="1148687"/>
            <a:ext cx="11627893" cy="5486400"/>
          </a:xfrm>
          <a:prstGeom prst="rect">
            <a:avLst/>
          </a:prstGeom>
        </p:spPr>
        <p:txBody>
          <a:bodyPr vert="horz" lIns="91440" tIns="45720" rIns="91440" bIns="45720" rtlCol="0">
            <a:normAutofit/>
          </a:bodyPr>
          <a:lstStyle/>
          <a:p>
            <a:pPr marL="228600" marR="0" lvl="0" indent="-228600" algn="l" defTabSz="913765" rtl="0" eaLnBrk="1" fontAlgn="auto" latinLnBrk="0" hangingPunct="1">
              <a:lnSpc>
                <a:spcPct val="90000"/>
              </a:lnSpc>
              <a:spcBef>
                <a:spcPct val="15000"/>
              </a:spcBef>
              <a:spcAft>
                <a:spcPts val="0"/>
              </a:spcAft>
              <a:buClrTx/>
              <a:buSzTx/>
              <a:defRPr/>
            </a:pPr>
            <a:r>
              <a:rPr kumimoji="0" lang="en-US" altLang="zh-CN" sz="3200" b="1" i="0" u="none" strike="noStrike" kern="1200" cap="none" spc="0" normalizeH="0" baseline="0" noProof="0" dirty="0">
                <a:ln>
                  <a:noFill/>
                </a:ln>
                <a:effectLst/>
                <a:uLnTx/>
                <a:uFillTx/>
                <a:latin typeface="+mn-ea"/>
                <a:cs typeface="+mn-cs"/>
              </a:rPr>
              <a:t>(1)</a:t>
            </a:r>
            <a:r>
              <a:rPr kumimoji="0" lang="zh-CN" altLang="en-US" sz="3200" b="1" i="0" u="none" strike="noStrike" kern="1200" cap="none" spc="0" normalizeH="0" baseline="0" noProof="0" dirty="0">
                <a:ln>
                  <a:noFill/>
                </a:ln>
                <a:effectLst/>
                <a:uLnTx/>
                <a:uFillTx/>
                <a:latin typeface="+mn-ea"/>
                <a:cs typeface="+mn-cs"/>
              </a:rPr>
              <a:t>乙酰胆碱</a:t>
            </a:r>
          </a:p>
          <a:p>
            <a:pPr marL="685800" marR="0" lvl="1" indent="-228600" algn="l" defTabSz="913765" rtl="0" eaLnBrk="1" fontAlgn="auto" latinLnBrk="0" hangingPunct="1">
              <a:lnSpc>
                <a:spcPct val="90000"/>
              </a:lnSpc>
              <a:spcBef>
                <a:spcPct val="15000"/>
              </a:spcBef>
              <a:spcAft>
                <a:spcPts val="0"/>
              </a:spcAft>
              <a:buClrTx/>
              <a:buSzTx/>
              <a:buFont typeface="Webdings" panose="05030102010509060703" pitchFamily="18" charset="2"/>
              <a:buNone/>
              <a:defRPr/>
            </a:pPr>
            <a:r>
              <a:rPr kumimoji="0" lang="zh-CN" altLang="en-US" sz="2800" b="1" i="0" u="none" strike="noStrike" kern="1200" cap="none" spc="0" normalizeH="0" baseline="0" noProof="0" dirty="0">
                <a:ln>
                  <a:noFill/>
                </a:ln>
                <a:effectLst/>
                <a:uLnTx/>
                <a:uFillTx/>
                <a:latin typeface="+mn-ea"/>
                <a:cs typeface="+mn-cs"/>
              </a:rPr>
              <a:t>胆碱能神经元 </a:t>
            </a:r>
            <a:r>
              <a:rPr kumimoji="0" lang="en-US" altLang="zh-CN" sz="2800" b="1" i="0" u="none" strike="noStrike" kern="1200" cap="none" spc="0" normalizeH="0" baseline="0" noProof="0" dirty="0">
                <a:ln>
                  <a:noFill/>
                </a:ln>
                <a:effectLst/>
                <a:uLnTx/>
                <a:uFillTx/>
                <a:latin typeface="+mn-ea"/>
                <a:cs typeface="+mn-cs"/>
              </a:rPr>
              <a:t>~ </a:t>
            </a:r>
            <a:r>
              <a:rPr kumimoji="0" lang="zh-CN" altLang="en-US" sz="2800" b="1" i="0" u="none" strike="noStrike" kern="1200" cap="none" spc="0" normalizeH="0" baseline="0" noProof="0" dirty="0">
                <a:ln>
                  <a:noFill/>
                </a:ln>
                <a:effectLst/>
                <a:uLnTx/>
                <a:uFillTx/>
                <a:latin typeface="+mn-ea"/>
                <a:cs typeface="+mn-cs"/>
              </a:rPr>
              <a:t>以释放乙酰胆碱作为神经递质发挥作用的神经元</a:t>
            </a:r>
          </a:p>
          <a:p>
            <a:pPr marL="228600" marR="0" lvl="0" indent="-228600" algn="l" defTabSz="913765" rtl="0" eaLnBrk="1" fontAlgn="auto" latinLnBrk="0" hangingPunct="1">
              <a:lnSpc>
                <a:spcPct val="90000"/>
              </a:lnSpc>
              <a:spcBef>
                <a:spcPct val="15000"/>
              </a:spcBef>
              <a:spcAft>
                <a:spcPts val="0"/>
              </a:spcAft>
              <a:buClrTx/>
              <a:buSzTx/>
              <a:defRPr/>
            </a:pPr>
            <a:r>
              <a:rPr kumimoji="0" lang="en-US" altLang="zh-CN" sz="3200" b="1" i="0" u="none" strike="noStrike" kern="1200" cap="none" spc="0" normalizeH="0" baseline="0" noProof="0" dirty="0">
                <a:ln>
                  <a:noFill/>
                </a:ln>
                <a:effectLst/>
                <a:uLnTx/>
                <a:uFillTx/>
                <a:latin typeface="+mn-ea"/>
                <a:cs typeface="+mn-cs"/>
              </a:rPr>
              <a:t>(2)</a:t>
            </a:r>
            <a:r>
              <a:rPr kumimoji="0" lang="zh-CN" altLang="en-US" sz="3200" b="1" i="0" u="none" strike="noStrike" kern="1200" cap="none" spc="0" normalizeH="0" baseline="0" noProof="0" dirty="0">
                <a:ln>
                  <a:noFill/>
                </a:ln>
                <a:effectLst/>
                <a:uLnTx/>
                <a:uFillTx/>
                <a:latin typeface="+mn-ea"/>
                <a:cs typeface="+mn-cs"/>
              </a:rPr>
              <a:t>单胺类（</a:t>
            </a:r>
            <a:r>
              <a:rPr kumimoji="0" lang="zh-CN" altLang="en-US" sz="3200" b="1" i="0" u="none" strike="noStrike" kern="1200" cap="none" spc="0" normalizeH="0" baseline="0" noProof="0" dirty="0">
                <a:ln>
                  <a:noFill/>
                </a:ln>
                <a:gradFill>
                  <a:gsLst>
                    <a:gs pos="0">
                      <a:srgbClr val="012D86"/>
                    </a:gs>
                    <a:gs pos="100000">
                      <a:srgbClr val="0E2557"/>
                    </a:gs>
                  </a:gsLst>
                  <a:lin scaled="0"/>
                </a:gradFill>
                <a:effectLst/>
                <a:uLnTx/>
                <a:uFillTx/>
                <a:latin typeface="+mn-ea"/>
                <a:cs typeface="+mn-cs"/>
              </a:rPr>
              <a:t>抗抑郁药作用靶点</a:t>
            </a:r>
            <a:r>
              <a:rPr kumimoji="0" lang="zh-CN" altLang="en-US" sz="3200" b="1" i="0" u="none" strike="noStrike" kern="1200" cap="none" spc="0" normalizeH="0" baseline="0" noProof="0" dirty="0">
                <a:ln>
                  <a:noFill/>
                </a:ln>
                <a:effectLst/>
                <a:uLnTx/>
                <a:uFillTx/>
                <a:latin typeface="+mn-ea"/>
                <a:cs typeface="+mn-cs"/>
              </a:rPr>
              <a:t>）</a:t>
            </a:r>
          </a:p>
          <a:p>
            <a:pPr marL="685800" marR="0" lvl="1" indent="-228600" algn="l" defTabSz="913765" rtl="0" eaLnBrk="1" fontAlgn="auto" latinLnBrk="0" hangingPunct="1">
              <a:lnSpc>
                <a:spcPct val="90000"/>
              </a:lnSpc>
              <a:spcBef>
                <a:spcPct val="15000"/>
              </a:spcBef>
              <a:spcAft>
                <a:spcPts val="0"/>
              </a:spcAft>
              <a:buClrTx/>
              <a:buSzTx/>
              <a:buFont typeface="Arial" panose="020B0604020202020204" pitchFamily="34" charset="0"/>
              <a:buChar char="•"/>
              <a:defRPr/>
            </a:pPr>
            <a:r>
              <a:rPr kumimoji="0" lang="zh-CN" altLang="en-US" sz="3200" b="1" i="0" u="none" strike="noStrike" kern="1200" cap="none" spc="0" normalizeH="0" baseline="0" noProof="0" dirty="0">
                <a:ln>
                  <a:noFill/>
                </a:ln>
                <a:effectLst/>
                <a:uLnTx/>
                <a:uFillTx/>
                <a:latin typeface="+mn-ea"/>
                <a:cs typeface="+mn-cs"/>
              </a:rPr>
              <a:t>去甲肾上腺素</a:t>
            </a:r>
            <a:r>
              <a:rPr kumimoji="0" lang="en-US" altLang="zh-CN" sz="3200" b="1" i="0" u="none" strike="noStrike" kern="1200" cap="none" spc="0" normalizeH="0" baseline="0" noProof="0" dirty="0">
                <a:ln>
                  <a:noFill/>
                </a:ln>
                <a:effectLst/>
                <a:uLnTx/>
                <a:uFillTx/>
                <a:latin typeface="+mn-ea"/>
                <a:cs typeface="+mn-cs"/>
              </a:rPr>
              <a:t>(</a:t>
            </a:r>
            <a:r>
              <a:rPr kumimoji="0" lang="zh-CN" altLang="en-US" sz="3200" b="1" i="0" u="none" strike="noStrike" kern="1200" cap="none" spc="0" normalizeH="0" baseline="0" noProof="0" dirty="0">
                <a:ln>
                  <a:noFill/>
                </a:ln>
                <a:effectLst/>
                <a:uLnTx/>
                <a:uFillTx/>
                <a:latin typeface="+mn-ea"/>
                <a:cs typeface="+mn-cs"/>
              </a:rPr>
              <a:t>延髓，中脑，脑桥</a:t>
            </a:r>
            <a:r>
              <a:rPr kumimoji="0" lang="en-US" altLang="zh-CN" sz="3200" b="1" i="0" u="none" strike="noStrike" kern="1200" cap="none" spc="0" normalizeH="0" baseline="0" noProof="0" dirty="0">
                <a:ln>
                  <a:noFill/>
                </a:ln>
                <a:effectLst/>
                <a:uLnTx/>
                <a:uFillTx/>
                <a:latin typeface="+mn-ea"/>
                <a:cs typeface="+mn-cs"/>
              </a:rPr>
              <a:t>)</a:t>
            </a:r>
          </a:p>
          <a:p>
            <a:pPr marL="685800" marR="0" lvl="1" indent="-228600" algn="l" defTabSz="913765" rtl="0" eaLnBrk="1" fontAlgn="auto" latinLnBrk="0" hangingPunct="1">
              <a:lnSpc>
                <a:spcPct val="90000"/>
              </a:lnSpc>
              <a:spcBef>
                <a:spcPct val="15000"/>
              </a:spcBef>
              <a:spcAft>
                <a:spcPts val="0"/>
              </a:spcAft>
              <a:buClrTx/>
              <a:buSzTx/>
              <a:buFont typeface="Arial" panose="020B0604020202020204" pitchFamily="34" charset="0"/>
              <a:buChar char="•"/>
              <a:defRPr/>
            </a:pPr>
            <a:r>
              <a:rPr kumimoji="0" lang="zh-CN" altLang="en-US" sz="3200" b="1" i="0" u="none" strike="noStrike" kern="1200" cap="none" spc="0" normalizeH="0" baseline="0" noProof="0" dirty="0">
                <a:ln>
                  <a:noFill/>
                </a:ln>
                <a:effectLst/>
                <a:uLnTx/>
                <a:uFillTx/>
                <a:latin typeface="+mn-ea"/>
                <a:cs typeface="+mn-cs"/>
              </a:rPr>
              <a:t>肾上腺素</a:t>
            </a:r>
            <a:r>
              <a:rPr kumimoji="0" lang="en-US" altLang="zh-CN" sz="3200" b="1" i="0" u="none" strike="noStrike" kern="1200" cap="none" spc="0" normalizeH="0" baseline="0" noProof="0" dirty="0">
                <a:ln>
                  <a:noFill/>
                </a:ln>
                <a:effectLst/>
                <a:uLnTx/>
                <a:uFillTx/>
                <a:latin typeface="+mn-ea"/>
                <a:cs typeface="+mn-cs"/>
              </a:rPr>
              <a:t>(</a:t>
            </a:r>
            <a:r>
              <a:rPr kumimoji="0" lang="zh-CN" altLang="en-US" sz="3200" b="1" i="0" u="none" strike="noStrike" kern="1200" cap="none" spc="0" normalizeH="0" baseline="0" noProof="0" dirty="0">
                <a:ln>
                  <a:noFill/>
                </a:ln>
                <a:effectLst/>
                <a:uLnTx/>
                <a:uFillTx/>
                <a:latin typeface="+mn-ea"/>
                <a:cs typeface="+mn-cs"/>
              </a:rPr>
              <a:t>延髓</a:t>
            </a:r>
            <a:r>
              <a:rPr kumimoji="0" lang="en-US" altLang="zh-CN" sz="3200" b="1" i="0" u="none" strike="noStrike" kern="1200" cap="none" spc="0" normalizeH="0" baseline="0" noProof="0" dirty="0">
                <a:ln>
                  <a:noFill/>
                </a:ln>
                <a:effectLst/>
                <a:uLnTx/>
                <a:uFillTx/>
                <a:latin typeface="+mn-ea"/>
                <a:cs typeface="+mn-cs"/>
              </a:rPr>
              <a:t>)</a:t>
            </a:r>
          </a:p>
          <a:p>
            <a:pPr marL="685800" marR="0" lvl="1" indent="-228600" algn="l" defTabSz="913765" rtl="0" eaLnBrk="1" fontAlgn="auto" latinLnBrk="0" hangingPunct="1">
              <a:lnSpc>
                <a:spcPct val="90000"/>
              </a:lnSpc>
              <a:spcBef>
                <a:spcPct val="15000"/>
              </a:spcBef>
              <a:spcAft>
                <a:spcPts val="0"/>
              </a:spcAft>
              <a:buClrTx/>
              <a:buSzTx/>
              <a:buFont typeface="Arial" panose="020B0604020202020204" pitchFamily="34" charset="0"/>
              <a:buChar char="•"/>
              <a:defRPr/>
            </a:pPr>
            <a:r>
              <a:rPr lang="zh-CN" altLang="en-US" sz="3200" b="1" dirty="0">
                <a:solidFill>
                  <a:srgbClr val="FF0000"/>
                </a:solidFill>
                <a:latin typeface="+mn-ea"/>
              </a:rPr>
              <a:t>多巴胺</a:t>
            </a:r>
            <a:r>
              <a:rPr kumimoji="0" lang="en-US" altLang="zh-CN" sz="3200" b="1" i="0" u="none" strike="noStrike" kern="1200" cap="none" spc="0" normalizeH="0" baseline="0" noProof="0" dirty="0">
                <a:ln>
                  <a:noFill/>
                </a:ln>
                <a:solidFill>
                  <a:srgbClr val="FF0000"/>
                </a:solidFill>
                <a:effectLst/>
                <a:uLnTx/>
                <a:uFillTx/>
                <a:latin typeface="+mn-ea"/>
                <a:cs typeface="+mn-cs"/>
              </a:rPr>
              <a:t>(</a:t>
            </a:r>
            <a:r>
              <a:rPr kumimoji="0" lang="zh-CN" altLang="en-US" sz="3200" b="1" i="0" u="none" strike="noStrike" kern="1200" cap="none" spc="0" normalizeH="0" baseline="0" noProof="0" dirty="0">
                <a:ln>
                  <a:noFill/>
                </a:ln>
                <a:solidFill>
                  <a:srgbClr val="FF0000"/>
                </a:solidFill>
                <a:effectLst/>
                <a:uLnTx/>
                <a:uFillTx/>
                <a:latin typeface="+mn-ea"/>
                <a:cs typeface="+mn-cs"/>
              </a:rPr>
              <a:t>黑质</a:t>
            </a:r>
            <a:r>
              <a:rPr kumimoji="0" lang="en-US" altLang="zh-CN" sz="3200" b="1" i="0" u="none" strike="noStrike" kern="1200" cap="none" spc="0" normalizeH="0" baseline="0" noProof="0" dirty="0">
                <a:ln>
                  <a:noFill/>
                </a:ln>
                <a:solidFill>
                  <a:srgbClr val="FF0000"/>
                </a:solidFill>
                <a:effectLst/>
                <a:uLnTx/>
                <a:uFillTx/>
                <a:latin typeface="+mn-ea"/>
                <a:cs typeface="+mn-cs"/>
              </a:rPr>
              <a:t>~</a:t>
            </a:r>
            <a:r>
              <a:rPr kumimoji="0" lang="zh-CN" altLang="en-US" sz="3200" b="1" i="0" u="none" strike="noStrike" kern="1200" cap="none" spc="0" normalizeH="0" baseline="0" noProof="0" dirty="0">
                <a:ln>
                  <a:noFill/>
                </a:ln>
                <a:solidFill>
                  <a:srgbClr val="FF0000"/>
                </a:solidFill>
                <a:effectLst/>
                <a:uLnTx/>
                <a:uFillTx/>
                <a:latin typeface="+mn-ea"/>
                <a:cs typeface="+mn-cs"/>
              </a:rPr>
              <a:t>纹状体</a:t>
            </a:r>
            <a:r>
              <a:rPr kumimoji="0" lang="en-US" altLang="zh-CN" sz="3200" b="1" i="0" u="none" strike="noStrike" kern="1200" cap="none" spc="0" normalizeH="0" baseline="0" noProof="0" dirty="0">
                <a:ln>
                  <a:noFill/>
                </a:ln>
                <a:solidFill>
                  <a:srgbClr val="FF0000"/>
                </a:solidFill>
                <a:effectLst/>
                <a:uLnTx/>
                <a:uFillTx/>
                <a:latin typeface="+mn-ea"/>
                <a:cs typeface="+mn-cs"/>
              </a:rPr>
              <a:t>/</a:t>
            </a:r>
            <a:r>
              <a:rPr kumimoji="0" lang="zh-CN" altLang="en-US" sz="3200" b="1" i="0" u="none" strike="noStrike" kern="1200" cap="none" spc="0" normalizeH="0" baseline="0" noProof="0" dirty="0">
                <a:ln>
                  <a:noFill/>
                </a:ln>
                <a:solidFill>
                  <a:srgbClr val="FF0000"/>
                </a:solidFill>
                <a:effectLst/>
                <a:uLnTx/>
                <a:uFillTx/>
                <a:latin typeface="+mn-ea"/>
                <a:cs typeface="+mn-cs"/>
              </a:rPr>
              <a:t>下丘脑结节</a:t>
            </a:r>
            <a:r>
              <a:rPr kumimoji="0" lang="en-US" altLang="zh-CN" sz="3200" b="1" i="0" u="none" strike="noStrike" kern="1200" cap="none" spc="0" normalizeH="0" baseline="0" noProof="0" dirty="0">
                <a:ln>
                  <a:noFill/>
                </a:ln>
                <a:solidFill>
                  <a:srgbClr val="FF0000"/>
                </a:solidFill>
                <a:effectLst/>
                <a:uLnTx/>
                <a:uFillTx/>
                <a:latin typeface="+mn-ea"/>
                <a:cs typeface="+mn-cs"/>
              </a:rPr>
              <a:t>~</a:t>
            </a:r>
            <a:r>
              <a:rPr kumimoji="0" lang="zh-CN" altLang="en-US" sz="3200" b="1" i="0" u="none" strike="noStrike" kern="1200" cap="none" spc="0" normalizeH="0" baseline="0" noProof="0" dirty="0">
                <a:ln>
                  <a:noFill/>
                </a:ln>
                <a:solidFill>
                  <a:srgbClr val="FF0000"/>
                </a:solidFill>
                <a:effectLst/>
                <a:uLnTx/>
                <a:uFillTx/>
                <a:latin typeface="+mn-ea"/>
                <a:cs typeface="+mn-cs"/>
              </a:rPr>
              <a:t>漏斗</a:t>
            </a:r>
            <a:r>
              <a:rPr kumimoji="0" lang="en-US" altLang="zh-CN" sz="3200" b="1" i="0" u="none" strike="noStrike" kern="1200" cap="none" spc="0" normalizeH="0" baseline="0" noProof="0" dirty="0">
                <a:ln>
                  <a:noFill/>
                </a:ln>
                <a:solidFill>
                  <a:srgbClr val="FF0000"/>
                </a:solidFill>
                <a:effectLst/>
                <a:uLnTx/>
                <a:uFillTx/>
                <a:latin typeface="+mn-ea"/>
                <a:cs typeface="+mn-cs"/>
              </a:rPr>
              <a:t>/</a:t>
            </a:r>
            <a:r>
              <a:rPr kumimoji="0" lang="zh-CN" altLang="en-US" sz="3200" b="1" i="0" u="none" strike="noStrike" kern="1200" cap="none" spc="0" normalizeH="0" baseline="0" noProof="0" dirty="0">
                <a:ln>
                  <a:noFill/>
                </a:ln>
                <a:solidFill>
                  <a:srgbClr val="FF0000"/>
                </a:solidFill>
                <a:effectLst/>
                <a:uLnTx/>
                <a:uFillTx/>
                <a:latin typeface="+mn-ea"/>
                <a:cs typeface="+mn-cs"/>
              </a:rPr>
              <a:t>中</a:t>
            </a:r>
            <a:r>
              <a:rPr kumimoji="0" lang="en-US" altLang="zh-CN" sz="3200" b="1" i="0" u="none" strike="noStrike" kern="1200" cap="none" spc="0" normalizeH="0" baseline="0" noProof="0" dirty="0">
                <a:ln>
                  <a:noFill/>
                </a:ln>
                <a:solidFill>
                  <a:srgbClr val="FF0000"/>
                </a:solidFill>
                <a:effectLst/>
                <a:uLnTx/>
                <a:uFillTx/>
                <a:latin typeface="+mn-ea"/>
                <a:cs typeface="+mn-cs"/>
              </a:rPr>
              <a:t>~</a:t>
            </a:r>
            <a:r>
              <a:rPr kumimoji="0" lang="zh-CN" altLang="en-US" sz="3200" b="1" i="0" u="none" strike="noStrike" kern="1200" cap="none" spc="0" normalizeH="0" baseline="0" noProof="0" dirty="0">
                <a:ln>
                  <a:noFill/>
                </a:ln>
                <a:solidFill>
                  <a:srgbClr val="FF0000"/>
                </a:solidFill>
                <a:effectLst/>
                <a:uLnTx/>
                <a:uFillTx/>
                <a:latin typeface="+mn-ea"/>
                <a:cs typeface="+mn-cs"/>
              </a:rPr>
              <a:t>大脑</a:t>
            </a:r>
            <a:r>
              <a:rPr kumimoji="0" lang="en-US" altLang="zh-CN" sz="3200" b="1" i="0" u="none" strike="noStrike" kern="1200" cap="none" spc="0" normalizeH="0" baseline="0" noProof="0" dirty="0">
                <a:ln>
                  <a:noFill/>
                </a:ln>
                <a:solidFill>
                  <a:srgbClr val="FF0000"/>
                </a:solidFill>
                <a:effectLst/>
                <a:uLnTx/>
                <a:uFillTx/>
                <a:latin typeface="+mn-ea"/>
                <a:cs typeface="+mn-cs"/>
              </a:rPr>
              <a:t>/</a:t>
            </a:r>
            <a:r>
              <a:rPr kumimoji="0" lang="zh-CN" altLang="en-US" sz="3200" b="1" i="0" u="none" strike="noStrike" kern="1200" cap="none" spc="0" normalizeH="0" baseline="0" noProof="0" dirty="0">
                <a:ln>
                  <a:noFill/>
                </a:ln>
                <a:solidFill>
                  <a:srgbClr val="FF0000"/>
                </a:solidFill>
                <a:effectLst/>
                <a:uLnTx/>
                <a:uFillTx/>
                <a:latin typeface="+mn-ea"/>
                <a:cs typeface="+mn-cs"/>
              </a:rPr>
              <a:t>边缘系通路等</a:t>
            </a:r>
            <a:r>
              <a:rPr kumimoji="0" lang="en-US" altLang="zh-CN" sz="3200" b="1" i="0" u="none" strike="noStrike" kern="1200" cap="none" spc="0" normalizeH="0" baseline="0" noProof="0" dirty="0">
                <a:ln>
                  <a:noFill/>
                </a:ln>
                <a:solidFill>
                  <a:srgbClr val="FF0000"/>
                </a:solidFill>
                <a:effectLst/>
                <a:uLnTx/>
                <a:uFillTx/>
                <a:latin typeface="+mn-ea"/>
                <a:cs typeface="+mn-cs"/>
              </a:rPr>
              <a:t>)</a:t>
            </a:r>
          </a:p>
          <a:p>
            <a:pPr marL="685800" marR="0" lvl="1" indent="-228600" algn="l" defTabSz="913765" rtl="0" eaLnBrk="1" fontAlgn="auto" latinLnBrk="0" hangingPunct="1">
              <a:lnSpc>
                <a:spcPct val="90000"/>
              </a:lnSpc>
              <a:spcBef>
                <a:spcPct val="15000"/>
              </a:spcBef>
              <a:spcAft>
                <a:spcPts val="0"/>
              </a:spcAft>
              <a:buClrTx/>
              <a:buSzTx/>
              <a:buFont typeface="Arial" panose="020B0604020202020204" pitchFamily="34" charset="0"/>
              <a:buChar char="•"/>
              <a:defRPr/>
            </a:pPr>
            <a:r>
              <a:rPr kumimoji="0" lang="en-US" altLang="zh-CN" sz="3200" b="1" i="0" u="none" strike="noStrike" kern="1200" cap="none" spc="0" normalizeH="0" baseline="0" noProof="0" dirty="0">
                <a:ln>
                  <a:noFill/>
                </a:ln>
                <a:effectLst/>
                <a:uLnTx/>
                <a:uFillTx/>
                <a:latin typeface="+mn-ea"/>
                <a:cs typeface="+mn-cs"/>
              </a:rPr>
              <a:t>5-</a:t>
            </a:r>
            <a:r>
              <a:rPr kumimoji="0" lang="zh-CN" altLang="en-US" sz="3200" b="1" i="0" u="none" strike="noStrike" kern="1200" cap="none" spc="0" normalizeH="0" baseline="0" noProof="0" dirty="0">
                <a:ln>
                  <a:noFill/>
                </a:ln>
                <a:effectLst/>
                <a:uLnTx/>
                <a:uFillTx/>
                <a:latin typeface="+mn-ea"/>
                <a:cs typeface="+mn-cs"/>
              </a:rPr>
              <a:t>羟色胺</a:t>
            </a:r>
            <a:r>
              <a:rPr kumimoji="0" lang="en-US" altLang="zh-CN" sz="3200" b="1" i="0" u="none" strike="noStrike" kern="1200" cap="none" spc="0" normalizeH="0" baseline="0" noProof="0" dirty="0">
                <a:ln>
                  <a:noFill/>
                </a:ln>
                <a:effectLst/>
                <a:uLnTx/>
                <a:uFillTx/>
                <a:latin typeface="+mn-ea"/>
                <a:cs typeface="+mn-cs"/>
              </a:rPr>
              <a:t>(</a:t>
            </a:r>
            <a:r>
              <a:rPr kumimoji="0" lang="zh-CN" altLang="en-US" sz="3200" b="1" i="0" u="none" strike="noStrike" kern="1200" cap="none" spc="0" normalizeH="0" baseline="0" noProof="0" dirty="0">
                <a:ln>
                  <a:noFill/>
                </a:ln>
                <a:effectLst/>
                <a:uLnTx/>
                <a:uFillTx/>
                <a:latin typeface="+mn-ea"/>
                <a:cs typeface="+mn-cs"/>
              </a:rPr>
              <a:t>脑干中线区等</a:t>
            </a:r>
            <a:r>
              <a:rPr kumimoji="0" lang="en-US" altLang="zh-CN" sz="3200" b="1" i="0" u="none" strike="noStrike" kern="1200" cap="none" spc="0" normalizeH="0" baseline="0" noProof="0" dirty="0">
                <a:ln>
                  <a:noFill/>
                </a:ln>
                <a:effectLst/>
                <a:uLnTx/>
                <a:uFillTx/>
                <a:latin typeface="+mn-ea"/>
                <a:cs typeface="+mn-cs"/>
              </a:rPr>
              <a:t>)</a:t>
            </a:r>
          </a:p>
          <a:p>
            <a:pPr marR="0" lvl="1" indent="0" algn="l" defTabSz="913765" rtl="0" eaLnBrk="1" fontAlgn="auto" latinLnBrk="0" hangingPunct="1">
              <a:lnSpc>
                <a:spcPct val="90000"/>
              </a:lnSpc>
              <a:spcBef>
                <a:spcPct val="15000"/>
              </a:spcBef>
              <a:spcAft>
                <a:spcPts val="0"/>
              </a:spcAft>
              <a:buClrTx/>
              <a:buSzTx/>
              <a:buFont typeface="Arial" panose="020B0604020202020204" pitchFamily="34" charset="0"/>
              <a:buNone/>
              <a:defRPr/>
            </a:pPr>
            <a:r>
              <a:rPr kumimoji="0" lang="en-US" altLang="zh-CN" sz="3200" b="1" i="0" u="none" strike="noStrike" kern="1200" cap="none" spc="0" normalizeH="0" baseline="0" noProof="0" dirty="0">
                <a:ln>
                  <a:noFill/>
                </a:ln>
                <a:effectLst/>
                <a:uLnTx/>
                <a:uFillTx/>
                <a:latin typeface="+mn-ea"/>
                <a:cs typeface="+mn-cs"/>
              </a:rPr>
              <a:t>  </a:t>
            </a:r>
            <a:r>
              <a:rPr lang="en-US" altLang="zh-CN" sz="3200" b="1" noProof="0" dirty="0">
                <a:ln>
                  <a:noFill/>
                </a:ln>
                <a:effectLst/>
                <a:uLnTx/>
                <a:uFillTx/>
                <a:latin typeface="+mn-ea"/>
                <a:sym typeface="+mn-ea"/>
              </a:rPr>
              <a:t>5-</a:t>
            </a:r>
            <a:r>
              <a:rPr lang="zh-CN" altLang="en-US" sz="3200" b="1" noProof="0" dirty="0">
                <a:ln>
                  <a:noFill/>
                </a:ln>
                <a:effectLst/>
                <a:uLnTx/>
                <a:uFillTx/>
                <a:latin typeface="+mn-ea"/>
                <a:sym typeface="+mn-ea"/>
              </a:rPr>
              <a:t>羟色胺再摄取抑制剂为</a:t>
            </a:r>
            <a:r>
              <a:rPr kumimoji="0" lang="zh-CN" altLang="en-US" sz="3200" b="1" i="0" u="none" strike="noStrike" kern="1200" cap="none" spc="0" normalizeH="0" baseline="0" noProof="0" dirty="0">
                <a:ln>
                  <a:noFill/>
                </a:ln>
                <a:effectLst/>
                <a:uLnTx/>
                <a:uFillTx/>
                <a:latin typeface="+mn-ea"/>
                <a:cs typeface="+mn-cs"/>
              </a:rPr>
              <a:t>一线抗抑郁药。代表药有</a:t>
            </a:r>
          </a:p>
          <a:p>
            <a:pPr marR="0" lvl="1" indent="0" algn="l" defTabSz="913765" rtl="0" eaLnBrk="1" fontAlgn="auto" latinLnBrk="0" hangingPunct="1">
              <a:lnSpc>
                <a:spcPct val="90000"/>
              </a:lnSpc>
              <a:spcBef>
                <a:spcPct val="15000"/>
              </a:spcBef>
              <a:spcAft>
                <a:spcPts val="0"/>
              </a:spcAft>
              <a:buClrTx/>
              <a:buSzTx/>
              <a:buFont typeface="Arial" panose="020B0604020202020204" pitchFamily="34" charset="0"/>
              <a:buNone/>
              <a:defRPr/>
            </a:pPr>
            <a:r>
              <a:rPr kumimoji="0" lang="zh-CN" altLang="en-US" sz="3200" b="1" i="0" u="none" strike="noStrike" kern="1200" cap="none" spc="0" normalizeH="0" baseline="0" noProof="0" dirty="0">
                <a:ln>
                  <a:noFill/>
                </a:ln>
                <a:effectLst/>
                <a:uLnTx/>
                <a:uFillTx/>
                <a:latin typeface="+mn-ea"/>
                <a:cs typeface="+mn-cs"/>
              </a:rPr>
              <a:t>  氟西汀、帕罗西汀、舍曲林、西酞普兰和氟伏沙明。</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1101090" y="0"/>
            <a:ext cx="10419715" cy="1028700"/>
          </a:xfrm>
        </p:spPr>
        <p:txBody>
          <a:bodyPr/>
          <a:lstStyle/>
          <a:p>
            <a:r>
              <a:rPr lang="zh-CN" altLang="en-US"/>
              <a:t>多巴胺能效应</a:t>
            </a:r>
          </a:p>
        </p:txBody>
      </p:sp>
      <p:sp>
        <p:nvSpPr>
          <p:cNvPr id="7" name="内容占位符 6"/>
          <p:cNvSpPr>
            <a:spLocks noGrp="1"/>
          </p:cNvSpPr>
          <p:nvPr>
            <p:ph idx="1"/>
          </p:nvPr>
        </p:nvSpPr>
        <p:spPr/>
        <p:txBody>
          <a:bodyPr/>
          <a:lstStyle/>
          <a:p>
            <a:r>
              <a:rPr lang="zh-CN" altLang="en-US" b="1">
                <a:solidFill>
                  <a:srgbClr val="FF0000"/>
                </a:solidFill>
                <a:latin typeface="微软雅黑" panose="020B0503020204020204" charset="-122"/>
                <a:ea typeface="微软雅黑" panose="020B0503020204020204" charset="-122"/>
                <a:cs typeface="微软雅黑" panose="020B0503020204020204" charset="-122"/>
              </a:rPr>
              <a:t>黑质</a:t>
            </a:r>
            <a:r>
              <a:rPr lang="en-US" altLang="zh-CN" b="1">
                <a:solidFill>
                  <a:srgbClr val="FF0000"/>
                </a:solidFill>
                <a:latin typeface="微软雅黑" panose="020B0503020204020204" charset="-122"/>
                <a:ea typeface="微软雅黑" panose="020B0503020204020204" charset="-122"/>
                <a:cs typeface="微软雅黑" panose="020B0503020204020204" charset="-122"/>
              </a:rPr>
              <a:t>-</a:t>
            </a:r>
            <a:r>
              <a:rPr lang="zh-CN" altLang="en-US" b="1">
                <a:solidFill>
                  <a:srgbClr val="FF0000"/>
                </a:solidFill>
                <a:latin typeface="微软雅黑" panose="020B0503020204020204" charset="-122"/>
                <a:ea typeface="微软雅黑" panose="020B0503020204020204" charset="-122"/>
                <a:cs typeface="微软雅黑" panose="020B0503020204020204" charset="-122"/>
              </a:rPr>
              <a:t>纹状体通路</a:t>
            </a:r>
            <a:r>
              <a:rPr lang="zh-CN" altLang="en-US" b="1">
                <a:solidFill>
                  <a:schemeClr val="tx1"/>
                </a:solidFill>
                <a:latin typeface="微软雅黑" panose="020B0503020204020204" charset="-122"/>
                <a:ea typeface="微软雅黑" panose="020B0503020204020204" charset="-122"/>
                <a:cs typeface="微软雅黑" panose="020B0503020204020204" charset="-122"/>
              </a:rPr>
              <a:t>：该通路兴奋，抑制肌张力，改善柏金森病症。</a:t>
            </a:r>
          </a:p>
          <a:p>
            <a:r>
              <a:rPr lang="zh-CN" altLang="en-US" b="1">
                <a:solidFill>
                  <a:srgbClr val="FF0000"/>
                </a:solidFill>
                <a:latin typeface="微软雅黑" panose="020B0503020204020204" charset="-122"/>
                <a:ea typeface="微软雅黑" panose="020B0503020204020204" charset="-122"/>
                <a:cs typeface="微软雅黑" panose="020B0503020204020204" charset="-122"/>
              </a:rPr>
              <a:t>下丘脑结节</a:t>
            </a:r>
            <a:r>
              <a:rPr lang="en-US" altLang="zh-CN" b="1">
                <a:solidFill>
                  <a:srgbClr val="FF0000"/>
                </a:solidFill>
                <a:latin typeface="微软雅黑" panose="020B0503020204020204" charset="-122"/>
                <a:ea typeface="微软雅黑" panose="020B0503020204020204" charset="-122"/>
                <a:cs typeface="微软雅黑" panose="020B0503020204020204" charset="-122"/>
              </a:rPr>
              <a:t>-</a:t>
            </a:r>
            <a:r>
              <a:rPr lang="zh-CN" altLang="en-US" b="1">
                <a:solidFill>
                  <a:srgbClr val="FF0000"/>
                </a:solidFill>
                <a:latin typeface="微软雅黑" panose="020B0503020204020204" charset="-122"/>
                <a:ea typeface="微软雅黑" panose="020B0503020204020204" charset="-122"/>
                <a:cs typeface="微软雅黑" panose="020B0503020204020204" charset="-122"/>
              </a:rPr>
              <a:t>漏斗通路</a:t>
            </a:r>
            <a:r>
              <a:rPr lang="zh-CN" altLang="en-US" b="1">
                <a:solidFill>
                  <a:schemeClr val="tx1"/>
                </a:solidFill>
                <a:latin typeface="微软雅黑" panose="020B0503020204020204" charset="-122"/>
                <a:ea typeface="微软雅黑" panose="020B0503020204020204" charset="-122"/>
                <a:cs typeface="微软雅黑" panose="020B0503020204020204" charset="-122"/>
              </a:rPr>
              <a:t>：该通路兴奋，能抑制催乳素分泌</a:t>
            </a:r>
          </a:p>
          <a:p>
            <a:pPr marL="0" indent="0">
              <a:buNone/>
            </a:pPr>
            <a:endParaRPr lang="zh-CN" altLang="en-US" b="1">
              <a:solidFill>
                <a:schemeClr val="tx1"/>
              </a:solidFill>
              <a:latin typeface="微软雅黑" panose="020B0503020204020204" charset="-122"/>
              <a:ea typeface="微软雅黑" panose="020B0503020204020204" charset="-122"/>
              <a:cs typeface="微软雅黑" panose="020B0503020204020204" charset="-122"/>
            </a:endParaRPr>
          </a:p>
          <a:p>
            <a:endParaRPr lang="zh-CN" altLang="en-US"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E1A43D6C-41E6-451B-ACBB-D696C619C497}" type="slidenum">
              <a:rPr lang="zh-CN" altLang="en-US"/>
              <a:t>21</a:t>
            </a:fld>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669925" y="1307465"/>
            <a:ext cx="9618980" cy="4836160"/>
          </a:xfrm>
        </p:spPr>
        <p:txBody>
          <a:bodyPr/>
          <a:lstStyle/>
          <a:p>
            <a:r>
              <a:rPr lang="zh-CN" altLang="en-US" b="1">
                <a:solidFill>
                  <a:srgbClr val="FF0000"/>
                </a:solidFill>
                <a:latin typeface="微软雅黑" panose="020B0503020204020204" charset="-122"/>
                <a:ea typeface="微软雅黑" panose="020B0503020204020204" charset="-122"/>
                <a:cs typeface="微软雅黑" panose="020B0503020204020204" charset="-122"/>
              </a:rPr>
              <a:t>中脑</a:t>
            </a:r>
            <a:r>
              <a:rPr lang="en-US" altLang="zh-CN" b="1">
                <a:solidFill>
                  <a:srgbClr val="FF0000"/>
                </a:solidFill>
                <a:latin typeface="微软雅黑" panose="020B0503020204020204" charset="-122"/>
                <a:ea typeface="微软雅黑" panose="020B0503020204020204" charset="-122"/>
                <a:cs typeface="微软雅黑" panose="020B0503020204020204" charset="-122"/>
              </a:rPr>
              <a:t>-</a:t>
            </a:r>
            <a:r>
              <a:rPr lang="zh-CN" altLang="en-US" b="1">
                <a:solidFill>
                  <a:srgbClr val="FF0000"/>
                </a:solidFill>
                <a:latin typeface="微软雅黑" panose="020B0503020204020204" charset="-122"/>
                <a:ea typeface="微软雅黑" panose="020B0503020204020204" charset="-122"/>
                <a:cs typeface="微软雅黑" panose="020B0503020204020204" charset="-122"/>
              </a:rPr>
              <a:t>皮层通路</a:t>
            </a:r>
            <a:r>
              <a:rPr lang="zh-CN" altLang="en-US" b="1">
                <a:latin typeface="微软雅黑" panose="020B0503020204020204" charset="-122"/>
                <a:ea typeface="微软雅黑" panose="020B0503020204020204" charset="-122"/>
                <a:cs typeface="微软雅黑" panose="020B0503020204020204" charset="-122"/>
              </a:rPr>
              <a:t>：该通路分泌多巴胺不足，能抑郁症，被激动能引起强迫症。</a:t>
            </a:r>
          </a:p>
          <a:p>
            <a:r>
              <a:rPr lang="zh-CN" altLang="en-US" b="1">
                <a:solidFill>
                  <a:srgbClr val="FF0000"/>
                </a:solidFill>
                <a:latin typeface="微软雅黑" panose="020B0503020204020204" charset="-122"/>
                <a:ea typeface="微软雅黑" panose="020B0503020204020204" charset="-122"/>
                <a:cs typeface="微软雅黑" panose="020B0503020204020204" charset="-122"/>
              </a:rPr>
              <a:t>中脑</a:t>
            </a:r>
            <a:r>
              <a:rPr lang="en-US" altLang="zh-CN" b="1">
                <a:solidFill>
                  <a:srgbClr val="FF0000"/>
                </a:solidFill>
                <a:latin typeface="微软雅黑" panose="020B0503020204020204" charset="-122"/>
                <a:ea typeface="微软雅黑" panose="020B0503020204020204" charset="-122"/>
                <a:cs typeface="微软雅黑" panose="020B0503020204020204" charset="-122"/>
              </a:rPr>
              <a:t>-</a:t>
            </a:r>
            <a:r>
              <a:rPr lang="zh-CN" altLang="en-US" b="1">
                <a:solidFill>
                  <a:srgbClr val="FF0000"/>
                </a:solidFill>
                <a:latin typeface="微软雅黑" panose="020B0503020204020204" charset="-122"/>
                <a:ea typeface="微软雅黑" panose="020B0503020204020204" charset="-122"/>
                <a:cs typeface="微软雅黑" panose="020B0503020204020204" charset="-122"/>
              </a:rPr>
              <a:t>边缘系统通路</a:t>
            </a:r>
            <a:r>
              <a:rPr lang="zh-CN" altLang="en-US" b="1">
                <a:latin typeface="微软雅黑" panose="020B0503020204020204" charset="-122"/>
                <a:ea typeface="微软雅黑" panose="020B0503020204020204" charset="-122"/>
                <a:cs typeface="微软雅黑" panose="020B0503020204020204" charset="-122"/>
              </a:rPr>
              <a:t>：该系统亢奋，能引起</a:t>
            </a:r>
            <a:r>
              <a:rPr lang="zh-CN" altLang="en-US" b="1">
                <a:gradFill>
                  <a:gsLst>
                    <a:gs pos="0">
                      <a:srgbClr val="7B32B2"/>
                    </a:gs>
                    <a:gs pos="100000">
                      <a:srgbClr val="401A5D"/>
                    </a:gs>
                  </a:gsLst>
                  <a:lin scaled="0"/>
                </a:gradFill>
                <a:latin typeface="微软雅黑" panose="020B0503020204020204" charset="-122"/>
                <a:ea typeface="微软雅黑" panose="020B0503020204020204" charset="-122"/>
                <a:cs typeface="微软雅黑" panose="020B0503020204020204" charset="-122"/>
              </a:rPr>
              <a:t>精神分裂症阳性症状、成瘾性</a:t>
            </a:r>
            <a:r>
              <a:rPr lang="zh-CN" altLang="en-US" b="1">
                <a:latin typeface="微软雅黑" panose="020B0503020204020204" charset="-122"/>
                <a:ea typeface="微软雅黑" panose="020B0503020204020204" charset="-122"/>
                <a:cs typeface="微软雅黑" panose="020B0503020204020204" charset="-122"/>
              </a:rPr>
              <a:t>。分泌不足能引起社交恐怖症和抑郁症。</a:t>
            </a:r>
          </a:p>
        </p:txBody>
      </p:sp>
      <p:sp>
        <p:nvSpPr>
          <p:cNvPr id="4" name="页脚占位符 3"/>
          <p:cNvSpPr>
            <a:spLocks noGrp="1"/>
          </p:cNvSpPr>
          <p:nvPr>
            <p:ph type="ftr" sz="quarter" idx="11"/>
          </p:nvPr>
        </p:nvSpPr>
        <p:spPr/>
        <p:txBody>
          <a:bodyPr/>
          <a:lstStyle/>
          <a:p>
            <a:r>
              <a:rPr lang="zh-CN" altLang="en-US" dirty="0"/>
              <a:t>请修改这里的课程名称</a:t>
            </a:r>
          </a:p>
        </p:txBody>
      </p:sp>
      <p:sp>
        <p:nvSpPr>
          <p:cNvPr id="5" name="灯片编号占位符 4"/>
          <p:cNvSpPr>
            <a:spLocks noGrp="1"/>
          </p:cNvSpPr>
          <p:nvPr>
            <p:ph type="sldNum" sz="quarter" idx="12"/>
          </p:nvPr>
        </p:nvSpPr>
        <p:spPr/>
        <p:txBody>
          <a:bodyPr/>
          <a:lstStyle/>
          <a:p>
            <a:fld id="{5DD3DB80-B894-403A-B48E-6FDC1A72010E}" type="slidenum">
              <a:rPr lang="zh-CN" altLang="en-US" smtClean="0"/>
              <a:t>22</a:t>
            </a:fld>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E1A43D6C-41E6-451B-ACBB-D696C619C497}" type="slidenum">
              <a:rPr lang="zh-CN" altLang="en-US" smtClean="0"/>
              <a:t>23</a:t>
            </a:fld>
            <a:endParaRPr lang="zh-CN" altLang="en-US"/>
          </a:p>
        </p:txBody>
      </p:sp>
      <p:sp>
        <p:nvSpPr>
          <p:cNvPr id="6" name="矩形 2"/>
          <p:cNvSpPr>
            <a:spLocks noChangeArrowheads="1"/>
          </p:cNvSpPr>
          <p:nvPr/>
        </p:nvSpPr>
        <p:spPr bwMode="auto">
          <a:xfrm>
            <a:off x="393228" y="1406455"/>
            <a:ext cx="10382249" cy="4004310"/>
          </a:xfrm>
          <a:prstGeom prst="rect">
            <a:avLst/>
          </a:prstGeom>
          <a:noFill/>
          <a:ln w="9525">
            <a:noFill/>
            <a:miter lim="800000"/>
          </a:ln>
        </p:spPr>
        <p:txBody>
          <a:bodyPr wrap="square">
            <a:spAutoFit/>
          </a:bodyPr>
          <a:lstStyle/>
          <a:p>
            <a:pPr>
              <a:lnSpc>
                <a:spcPct val="90000"/>
              </a:lnSpc>
              <a:spcBef>
                <a:spcPct val="15000"/>
              </a:spcBef>
            </a:pPr>
            <a:r>
              <a:rPr lang="en-US" altLang="zh-CN" sz="3200" b="1" dirty="0">
                <a:latin typeface="微软雅黑" panose="020B0503020204020204" charset="-122"/>
                <a:ea typeface="微软雅黑" panose="020B0503020204020204" charset="-122"/>
                <a:cs typeface="微软雅黑" panose="020B0503020204020204" charset="-122"/>
              </a:rPr>
              <a:t>(3)</a:t>
            </a:r>
            <a:r>
              <a:rPr lang="zh-CN" altLang="en-US" sz="3200" b="1" dirty="0">
                <a:latin typeface="微软雅黑" panose="020B0503020204020204" charset="-122"/>
                <a:ea typeface="微软雅黑" panose="020B0503020204020204" charset="-122"/>
                <a:cs typeface="微软雅黑" panose="020B0503020204020204" charset="-122"/>
              </a:rPr>
              <a:t>氨基酸类</a:t>
            </a:r>
          </a:p>
          <a:p>
            <a:pPr lvl="1">
              <a:lnSpc>
                <a:spcPct val="90000"/>
              </a:lnSpc>
              <a:spcBef>
                <a:spcPct val="15000"/>
              </a:spcBef>
              <a:buFont typeface="Webdings" panose="05030102010509060703" pitchFamily="18" charset="2"/>
              <a:buNone/>
            </a:pPr>
            <a:r>
              <a:rPr lang="zh-CN" altLang="en-US" sz="3200" b="1" dirty="0">
                <a:latin typeface="微软雅黑" panose="020B0503020204020204" charset="-122"/>
                <a:ea typeface="微软雅黑" panose="020B0503020204020204" charset="-122"/>
                <a:cs typeface="微软雅黑" panose="020B0503020204020204" charset="-122"/>
              </a:rPr>
              <a:t>甘氨酸</a:t>
            </a:r>
            <a:r>
              <a:rPr lang="en-US" altLang="zh-CN" sz="3200" b="1" dirty="0">
                <a:latin typeface="微软雅黑" panose="020B0503020204020204" charset="-122"/>
                <a:ea typeface="微软雅黑" panose="020B0503020204020204" charset="-122"/>
                <a:cs typeface="微软雅黑" panose="020B0503020204020204" charset="-122"/>
              </a:rPr>
              <a:t>(</a:t>
            </a:r>
            <a:r>
              <a:rPr lang="zh-CN" altLang="en-US" sz="3200" b="1" dirty="0">
                <a:latin typeface="微软雅黑" panose="020B0503020204020204" charset="-122"/>
                <a:ea typeface="微软雅黑" panose="020B0503020204020204" charset="-122"/>
                <a:cs typeface="微软雅黑" panose="020B0503020204020204" charset="-122"/>
              </a:rPr>
              <a:t>脊髓</a:t>
            </a:r>
            <a:r>
              <a:rPr lang="en-US" altLang="zh-CN" sz="3200" b="1" dirty="0">
                <a:latin typeface="微软雅黑" panose="020B0503020204020204" charset="-122"/>
                <a:ea typeface="微软雅黑" panose="020B0503020204020204" charset="-122"/>
                <a:cs typeface="微软雅黑" panose="020B0503020204020204" charset="-122"/>
              </a:rPr>
              <a:t>); γ~</a:t>
            </a:r>
            <a:r>
              <a:rPr lang="zh-CN" altLang="en-US" sz="3200" b="1" dirty="0">
                <a:latin typeface="微软雅黑" panose="020B0503020204020204" charset="-122"/>
                <a:ea typeface="微软雅黑" panose="020B0503020204020204" charset="-122"/>
                <a:cs typeface="微软雅黑" panose="020B0503020204020204" charset="-122"/>
              </a:rPr>
              <a:t>氨基丁酸</a:t>
            </a:r>
            <a:r>
              <a:rPr lang="en-US" altLang="zh-CN" sz="3200" b="1" dirty="0">
                <a:latin typeface="微软雅黑" panose="020B0503020204020204" charset="-122"/>
                <a:ea typeface="微软雅黑" panose="020B0503020204020204" charset="-122"/>
                <a:cs typeface="微软雅黑" panose="020B0503020204020204" charset="-122"/>
              </a:rPr>
              <a:t>(</a:t>
            </a:r>
            <a:r>
              <a:rPr lang="zh-CN" altLang="en-US" sz="3200" b="1" dirty="0">
                <a:latin typeface="微软雅黑" panose="020B0503020204020204" charset="-122"/>
                <a:ea typeface="微软雅黑" panose="020B0503020204020204" charset="-122"/>
                <a:cs typeface="微软雅黑" panose="020B0503020204020204" charset="-122"/>
              </a:rPr>
              <a:t>分布广泛</a:t>
            </a:r>
            <a:r>
              <a:rPr lang="en-US" altLang="zh-CN" sz="3200" b="1" dirty="0">
                <a:latin typeface="微软雅黑" panose="020B0503020204020204" charset="-122"/>
                <a:ea typeface="微软雅黑" panose="020B0503020204020204" charset="-122"/>
                <a:cs typeface="微软雅黑" panose="020B0503020204020204" charset="-122"/>
              </a:rPr>
              <a:t>); </a:t>
            </a:r>
            <a:r>
              <a:rPr lang="zh-CN" altLang="en-US" sz="3200" b="1" dirty="0">
                <a:latin typeface="微软雅黑" panose="020B0503020204020204" charset="-122"/>
                <a:ea typeface="微软雅黑" panose="020B0503020204020204" charset="-122"/>
                <a:cs typeface="微软雅黑" panose="020B0503020204020204" charset="-122"/>
              </a:rPr>
              <a:t>谷氨酸</a:t>
            </a:r>
            <a:r>
              <a:rPr lang="en-US" altLang="zh-CN" sz="3200" b="1" dirty="0">
                <a:latin typeface="微软雅黑" panose="020B0503020204020204" charset="-122"/>
                <a:ea typeface="微软雅黑" panose="020B0503020204020204" charset="-122"/>
                <a:cs typeface="微软雅黑" panose="020B0503020204020204" charset="-122"/>
              </a:rPr>
              <a:t>(</a:t>
            </a:r>
            <a:r>
              <a:rPr lang="zh-CN" altLang="en-US" sz="3200" b="1" dirty="0">
                <a:latin typeface="微软雅黑" panose="020B0503020204020204" charset="-122"/>
                <a:ea typeface="微软雅黑" panose="020B0503020204020204" charset="-122"/>
                <a:cs typeface="微软雅黑" panose="020B0503020204020204" charset="-122"/>
              </a:rPr>
              <a:t>大、小脑</a:t>
            </a:r>
            <a:r>
              <a:rPr lang="en-US" altLang="zh-CN" sz="3200" b="1" dirty="0">
                <a:latin typeface="微软雅黑" panose="020B0503020204020204" charset="-122"/>
                <a:ea typeface="微软雅黑" panose="020B0503020204020204" charset="-122"/>
                <a:cs typeface="微软雅黑" panose="020B0503020204020204" charset="-122"/>
              </a:rPr>
              <a:t>,</a:t>
            </a:r>
            <a:r>
              <a:rPr lang="zh-CN" altLang="en-US" sz="3200" b="1" dirty="0">
                <a:latin typeface="微软雅黑" panose="020B0503020204020204" charset="-122"/>
                <a:ea typeface="微软雅黑" panose="020B0503020204020204" charset="-122"/>
                <a:cs typeface="微软雅黑" panose="020B0503020204020204" charset="-122"/>
              </a:rPr>
              <a:t>纹状体</a:t>
            </a:r>
            <a:r>
              <a:rPr lang="en-US" altLang="zh-CN" sz="3200" b="1" dirty="0">
                <a:latin typeface="微软雅黑" panose="020B0503020204020204" charset="-122"/>
                <a:ea typeface="微软雅黑" panose="020B0503020204020204" charset="-122"/>
                <a:cs typeface="微软雅黑" panose="020B0503020204020204" charset="-122"/>
              </a:rPr>
              <a:t>);</a:t>
            </a:r>
            <a:r>
              <a:rPr lang="zh-CN" altLang="en-US" sz="3200" b="1" dirty="0">
                <a:latin typeface="微软雅黑" panose="020B0503020204020204" charset="-122"/>
                <a:ea typeface="微软雅黑" panose="020B0503020204020204" charset="-122"/>
                <a:cs typeface="微软雅黑" panose="020B0503020204020204" charset="-122"/>
              </a:rPr>
              <a:t>门冬氨酸</a:t>
            </a:r>
            <a:r>
              <a:rPr lang="en-US" altLang="zh-CN" sz="3200" b="1" dirty="0">
                <a:latin typeface="微软雅黑" panose="020B0503020204020204" charset="-122"/>
                <a:ea typeface="微软雅黑" panose="020B0503020204020204" charset="-122"/>
                <a:cs typeface="微软雅黑" panose="020B0503020204020204" charset="-122"/>
              </a:rPr>
              <a:t>(</a:t>
            </a:r>
            <a:r>
              <a:rPr lang="zh-CN" altLang="en-US" sz="3200" b="1" dirty="0">
                <a:latin typeface="微软雅黑" panose="020B0503020204020204" charset="-122"/>
                <a:ea typeface="微软雅黑" panose="020B0503020204020204" charset="-122"/>
                <a:cs typeface="微软雅黑" panose="020B0503020204020204" charset="-122"/>
              </a:rPr>
              <a:t>小脑</a:t>
            </a:r>
            <a:r>
              <a:rPr lang="en-US" altLang="zh-CN" sz="3200" b="1" dirty="0">
                <a:latin typeface="微软雅黑" panose="020B0503020204020204" charset="-122"/>
                <a:ea typeface="微软雅黑" panose="020B0503020204020204" charset="-122"/>
                <a:cs typeface="微软雅黑" panose="020B0503020204020204" charset="-122"/>
              </a:rPr>
              <a:t>,</a:t>
            </a:r>
            <a:r>
              <a:rPr lang="zh-CN" altLang="en-US" sz="3200" b="1" dirty="0">
                <a:latin typeface="微软雅黑" panose="020B0503020204020204" charset="-122"/>
                <a:ea typeface="微软雅黑" panose="020B0503020204020204" charset="-122"/>
                <a:cs typeface="微软雅黑" panose="020B0503020204020204" charset="-122"/>
              </a:rPr>
              <a:t>丘脑，下丘脑</a:t>
            </a:r>
            <a:r>
              <a:rPr lang="en-US" altLang="zh-CN" sz="3200" b="1" dirty="0">
                <a:latin typeface="微软雅黑" panose="020B0503020204020204" charset="-122"/>
                <a:ea typeface="微软雅黑" panose="020B0503020204020204" charset="-122"/>
                <a:cs typeface="微软雅黑" panose="020B0503020204020204" charset="-122"/>
              </a:rPr>
              <a:t>)</a:t>
            </a:r>
          </a:p>
          <a:p>
            <a:pPr>
              <a:lnSpc>
                <a:spcPct val="90000"/>
              </a:lnSpc>
              <a:spcBef>
                <a:spcPct val="15000"/>
              </a:spcBef>
            </a:pPr>
            <a:r>
              <a:rPr lang="en-US" altLang="zh-CN" sz="3200" b="1" dirty="0">
                <a:latin typeface="微软雅黑" panose="020B0503020204020204" charset="-122"/>
                <a:ea typeface="微软雅黑" panose="020B0503020204020204" charset="-122"/>
                <a:cs typeface="微软雅黑" panose="020B0503020204020204" charset="-122"/>
              </a:rPr>
              <a:t>(4)</a:t>
            </a:r>
            <a:r>
              <a:rPr lang="zh-CN" altLang="en-US" sz="3200" b="1" dirty="0">
                <a:latin typeface="微软雅黑" panose="020B0503020204020204" charset="-122"/>
                <a:ea typeface="微软雅黑" panose="020B0503020204020204" charset="-122"/>
                <a:cs typeface="微软雅黑" panose="020B0503020204020204" charset="-122"/>
              </a:rPr>
              <a:t>肽类</a:t>
            </a:r>
          </a:p>
          <a:p>
            <a:pPr lvl="1">
              <a:lnSpc>
                <a:spcPct val="90000"/>
              </a:lnSpc>
              <a:spcBef>
                <a:spcPct val="15000"/>
              </a:spcBef>
              <a:buFont typeface="Webdings" panose="05030102010509060703" pitchFamily="18" charset="2"/>
              <a:buNone/>
            </a:pPr>
            <a:r>
              <a:rPr lang="zh-CN" altLang="en-US" sz="3200" b="1" dirty="0">
                <a:latin typeface="微软雅黑" panose="020B0503020204020204" charset="-122"/>
                <a:ea typeface="微软雅黑" panose="020B0503020204020204" charset="-122"/>
                <a:cs typeface="微软雅黑" panose="020B0503020204020204" charset="-122"/>
              </a:rPr>
              <a:t>神经肽 </a:t>
            </a:r>
            <a:r>
              <a:rPr lang="en-US" altLang="zh-CN" sz="3200" b="1" dirty="0">
                <a:latin typeface="微软雅黑" panose="020B0503020204020204" charset="-122"/>
                <a:ea typeface="微软雅黑" panose="020B0503020204020204" charset="-122"/>
                <a:cs typeface="微软雅黑" panose="020B0503020204020204" charset="-122"/>
              </a:rPr>
              <a:t>~  </a:t>
            </a:r>
            <a:r>
              <a:rPr lang="zh-CN" altLang="en-US" sz="3200" b="1" dirty="0">
                <a:latin typeface="微软雅黑" panose="020B0503020204020204" charset="-122"/>
                <a:ea typeface="微软雅黑" panose="020B0503020204020204" charset="-122"/>
                <a:cs typeface="微软雅黑" panose="020B0503020204020204" charset="-122"/>
              </a:rPr>
              <a:t>内啡肽类、脑 肠肽类、</a:t>
            </a:r>
            <a:r>
              <a:rPr lang="en-US" altLang="zh-CN" sz="3200" b="1" dirty="0">
                <a:latin typeface="微软雅黑" panose="020B0503020204020204" charset="-122"/>
                <a:ea typeface="微软雅黑" panose="020B0503020204020204" charset="-122"/>
                <a:cs typeface="微软雅黑" panose="020B0503020204020204" charset="-122"/>
              </a:rPr>
              <a:t>P</a:t>
            </a:r>
            <a:r>
              <a:rPr lang="zh-CN" altLang="en-US" sz="3200" b="1" dirty="0">
                <a:latin typeface="微软雅黑" panose="020B0503020204020204" charset="-122"/>
                <a:ea typeface="微软雅黑" panose="020B0503020204020204" charset="-122"/>
                <a:cs typeface="微软雅黑" panose="020B0503020204020204" charset="-122"/>
              </a:rPr>
              <a:t>物质、神经降压素、血管紧张素</a:t>
            </a:r>
            <a:r>
              <a:rPr lang="en-US" altLang="zh-CN" sz="3200" b="1" dirty="0">
                <a:latin typeface="微软雅黑" panose="020B0503020204020204" charset="-122"/>
                <a:ea typeface="微软雅黑" panose="020B0503020204020204" charset="-122"/>
                <a:cs typeface="微软雅黑" panose="020B0503020204020204" charset="-122"/>
              </a:rPr>
              <a:t>Ⅱ</a:t>
            </a:r>
            <a:r>
              <a:rPr lang="zh-CN" altLang="en-US" sz="3200" b="1" dirty="0">
                <a:latin typeface="微软雅黑" panose="020B0503020204020204" charset="-122"/>
                <a:ea typeface="微软雅黑" panose="020B0503020204020204" charset="-122"/>
                <a:cs typeface="微软雅黑" panose="020B0503020204020204" charset="-122"/>
              </a:rPr>
              <a:t>等 均参与众多调节功能</a:t>
            </a:r>
            <a:endParaRPr lang="en-US" altLang="zh-CN" sz="3200" b="1" dirty="0">
              <a:latin typeface="微软雅黑" panose="020B0503020204020204" charset="-122"/>
              <a:ea typeface="微软雅黑" panose="020B0503020204020204" charset="-122"/>
              <a:cs typeface="微软雅黑" panose="020B0503020204020204" charset="-122"/>
            </a:endParaRPr>
          </a:p>
          <a:p>
            <a:pPr>
              <a:lnSpc>
                <a:spcPct val="90000"/>
              </a:lnSpc>
              <a:spcBef>
                <a:spcPct val="15000"/>
              </a:spcBef>
            </a:pPr>
            <a:r>
              <a:rPr lang="en-US" altLang="zh-CN" sz="3200" b="1" dirty="0">
                <a:latin typeface="微软雅黑" panose="020B0503020204020204" charset="-122"/>
                <a:ea typeface="微软雅黑" panose="020B0503020204020204" charset="-122"/>
                <a:cs typeface="微软雅黑" panose="020B0503020204020204" charset="-122"/>
              </a:rPr>
              <a:t>(5)</a:t>
            </a:r>
            <a:r>
              <a:rPr lang="zh-CN" altLang="en-US" sz="3200" b="1" dirty="0">
                <a:latin typeface="微软雅黑" panose="020B0503020204020204" charset="-122"/>
                <a:ea typeface="微软雅黑" panose="020B0503020204020204" charset="-122"/>
                <a:cs typeface="微软雅黑" panose="020B0503020204020204" charset="-122"/>
              </a:rPr>
              <a:t>其他递质：腺苷、一氧化碳、一氧化氮</a:t>
            </a:r>
            <a:endParaRPr lang="en-US" altLang="zh-CN" sz="3200" b="1" dirty="0">
              <a:latin typeface="微软雅黑" panose="020B0503020204020204" charset="-122"/>
              <a:ea typeface="微软雅黑" panose="020B0503020204020204" charset="-122"/>
              <a:cs typeface="微软雅黑" panose="020B0503020204020204" charset="-122"/>
            </a:endParaRPr>
          </a:p>
          <a:p>
            <a:pPr lvl="1">
              <a:lnSpc>
                <a:spcPct val="90000"/>
              </a:lnSpc>
              <a:spcBef>
                <a:spcPct val="15000"/>
              </a:spcBef>
              <a:buFont typeface="Webdings" panose="05030102010509060703" pitchFamily="18" charset="2"/>
              <a:buNone/>
            </a:pPr>
            <a:endParaRPr lang="en-US" altLang="zh-CN" sz="3200" b="1"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04306.gif"/>
          <p:cNvPicPr>
            <a:picLocks noChangeAspect="1"/>
          </p:cNvPicPr>
          <p:nvPr/>
        </p:nvPicPr>
        <p:blipFill>
          <a:blip r:embed="rId2" cstate="print"/>
          <a:stretch>
            <a:fillRect/>
          </a:stretch>
        </p:blipFill>
        <p:spPr>
          <a:xfrm>
            <a:off x="6801133" y="2251881"/>
            <a:ext cx="5390867" cy="4606119"/>
          </a:xfrm>
          <a:prstGeom prst="rect">
            <a:avLst/>
          </a:prstGeom>
        </p:spPr>
      </p:pic>
      <p:sp>
        <p:nvSpPr>
          <p:cNvPr id="5" name="TextBox 4"/>
          <p:cNvSpPr txBox="1"/>
          <p:nvPr/>
        </p:nvSpPr>
        <p:spPr>
          <a:xfrm>
            <a:off x="395785" y="1269422"/>
            <a:ext cx="5663821" cy="2616101"/>
          </a:xfrm>
          <a:prstGeom prst="rect">
            <a:avLst/>
          </a:prstGeom>
          <a:noFill/>
        </p:spPr>
        <p:txBody>
          <a:bodyPr wrap="square" rtlCol="0">
            <a:spAutoFit/>
          </a:bodyPr>
          <a:lstStyle/>
          <a:p>
            <a:r>
              <a:rPr lang="en-US" altLang="zh-CN" sz="3600" b="1" dirty="0">
                <a:latin typeface="+mn-ea"/>
              </a:rPr>
              <a:t>3.</a:t>
            </a:r>
            <a:r>
              <a:rPr lang="zh-CN" altLang="en-US" sz="3600" b="1" dirty="0">
                <a:latin typeface="+mn-ea"/>
              </a:rPr>
              <a:t>递质的代谢</a:t>
            </a:r>
            <a:endParaRPr lang="en-US" altLang="zh-CN" sz="3600" b="1" dirty="0">
              <a:latin typeface="+mn-ea"/>
            </a:endParaRPr>
          </a:p>
          <a:p>
            <a:r>
              <a:rPr lang="en-US" altLang="zh-CN" sz="3200" b="1" dirty="0">
                <a:latin typeface="+mn-ea"/>
              </a:rPr>
              <a:t>(1)</a:t>
            </a:r>
            <a:r>
              <a:rPr lang="zh-CN" altLang="en-US" sz="3200" b="1" dirty="0">
                <a:latin typeface="+mn-ea"/>
              </a:rPr>
              <a:t>乙酰胆碱被胆碱酯酶水解成胆碱和乙酸</a:t>
            </a:r>
            <a:endParaRPr lang="en-US" altLang="zh-CN" sz="3200" b="1" dirty="0">
              <a:latin typeface="+mn-ea"/>
            </a:endParaRPr>
          </a:p>
          <a:p>
            <a:r>
              <a:rPr lang="en-US" altLang="zh-CN" sz="3200" b="1" dirty="0">
                <a:latin typeface="+mn-ea"/>
              </a:rPr>
              <a:t>(2)</a:t>
            </a:r>
            <a:r>
              <a:rPr lang="zh-CN" altLang="en-US" sz="3200" b="1" dirty="0">
                <a:latin typeface="+mn-ea"/>
              </a:rPr>
              <a:t>去甲肾上腺素会在末梢被重摄取，且于再合成</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132764" y="1"/>
            <a:ext cx="10387723" cy="1028699"/>
          </a:xfrm>
        </p:spPr>
        <p:txBody>
          <a:bodyPr/>
          <a:lstStyle/>
          <a:p>
            <a:r>
              <a:rPr lang="en-US" altLang="zh-CN" sz="3600" dirty="0"/>
              <a:t>(</a:t>
            </a:r>
            <a:r>
              <a:rPr lang="zh-CN" altLang="en-US" sz="3600" dirty="0"/>
              <a:t>二</a:t>
            </a:r>
            <a:r>
              <a:rPr lang="en-US" altLang="zh-CN" sz="3600" dirty="0"/>
              <a:t>)</a:t>
            </a:r>
            <a:r>
              <a:rPr lang="zh-CN" altLang="en-US" sz="3600" dirty="0"/>
              <a:t>受体及其种类</a:t>
            </a:r>
          </a:p>
        </p:txBody>
      </p:sp>
      <p:sp>
        <p:nvSpPr>
          <p:cNvPr id="35843" name="Rectangle 3"/>
          <p:cNvSpPr>
            <a:spLocks noGrp="1" noChangeArrowheads="1"/>
          </p:cNvSpPr>
          <p:nvPr>
            <p:ph type="body" idx="1"/>
          </p:nvPr>
        </p:nvSpPr>
        <p:spPr>
          <a:xfrm>
            <a:off x="313899" y="1061113"/>
            <a:ext cx="10977349" cy="4114800"/>
          </a:xfrm>
        </p:spPr>
        <p:txBody>
          <a:bodyPr>
            <a:noAutofit/>
          </a:bodyPr>
          <a:lstStyle/>
          <a:p>
            <a:r>
              <a:rPr lang="zh-CN" altLang="en-US" sz="3200" b="1" dirty="0">
                <a:latin typeface="+mn-ea"/>
              </a:rPr>
              <a:t>受体：是指效应器细胞上能与神经递质特异结合，并进一步传递信息的特殊部位。</a:t>
            </a:r>
          </a:p>
          <a:p>
            <a:r>
              <a:rPr lang="zh-CN" altLang="en-US" sz="3200" b="1" dirty="0">
                <a:latin typeface="+mn-ea"/>
              </a:rPr>
              <a:t>受体激动剂：能与受体结合，并发挥与某种神经递质相类似作用的药物。</a:t>
            </a:r>
          </a:p>
          <a:p>
            <a:r>
              <a:rPr lang="zh-CN" altLang="en-US" sz="3200" b="1" dirty="0">
                <a:latin typeface="+mn-ea"/>
              </a:rPr>
              <a:t>受体阻断剂：受体阻断剂 </a:t>
            </a:r>
            <a:r>
              <a:rPr lang="en-US" altLang="zh-CN" sz="3200" b="1" dirty="0">
                <a:latin typeface="+mn-ea"/>
              </a:rPr>
              <a:t>~ </a:t>
            </a:r>
            <a:r>
              <a:rPr lang="zh-CN" altLang="en-US" sz="3200" b="1" dirty="0">
                <a:latin typeface="+mn-ea"/>
              </a:rPr>
              <a:t>能与受体结合，并通过一</a:t>
            </a:r>
            <a:endParaRPr lang="en-US" altLang="zh-CN" sz="3200" b="1" dirty="0">
              <a:latin typeface="+mn-ea"/>
            </a:endParaRPr>
          </a:p>
          <a:p>
            <a:pPr>
              <a:buNone/>
            </a:pPr>
            <a:r>
              <a:rPr lang="zh-CN" altLang="en-US" sz="3200" b="1" dirty="0">
                <a:latin typeface="+mn-ea"/>
              </a:rPr>
              <a:t>  定机制阻碍神经递质发挥作用的药物。</a:t>
            </a:r>
          </a:p>
        </p:txBody>
      </p:sp>
      <p:sp>
        <p:nvSpPr>
          <p:cNvPr id="35844" name="AutoShape 4">
            <a:hlinkClick r:id="" action="ppaction://hlinkshowjump?jump=previousslide" highlightClick="1"/>
          </p:cNvPr>
          <p:cNvSpPr>
            <a:spLocks noChangeArrowheads="1"/>
          </p:cNvSpPr>
          <p:nvPr/>
        </p:nvSpPr>
        <p:spPr bwMode="auto">
          <a:xfrm>
            <a:off x="10058400" y="6400800"/>
            <a:ext cx="508000" cy="381000"/>
          </a:xfrm>
          <a:prstGeom prst="actionButtonBackPrevious">
            <a:avLst/>
          </a:prstGeom>
          <a:solidFill>
            <a:schemeClr val="bg1"/>
          </a:solidFill>
          <a:ln w="9525">
            <a:noFill/>
            <a:miter lim="800000"/>
          </a:ln>
        </p:spPr>
        <p:txBody>
          <a:bodyPr wrap="none" anchor="ctr"/>
          <a:lstStyle/>
          <a:p>
            <a:endParaRPr lang="zh-CN" altLang="en-US"/>
          </a:p>
        </p:txBody>
      </p:sp>
      <p:sp>
        <p:nvSpPr>
          <p:cNvPr id="35845" name="AutoShape 5">
            <a:hlinkClick r:id="" action="ppaction://hlinkshowjump?jump=nextslide" highlightClick="1"/>
          </p:cNvPr>
          <p:cNvSpPr>
            <a:spLocks noChangeArrowheads="1"/>
          </p:cNvSpPr>
          <p:nvPr/>
        </p:nvSpPr>
        <p:spPr bwMode="auto">
          <a:xfrm>
            <a:off x="10566400" y="6400800"/>
            <a:ext cx="508000" cy="381000"/>
          </a:xfrm>
          <a:prstGeom prst="actionButtonForwardNext">
            <a:avLst/>
          </a:prstGeom>
          <a:solidFill>
            <a:schemeClr val="bg1"/>
          </a:solidFill>
          <a:ln w="9525">
            <a:noFill/>
            <a:miter lim="800000"/>
          </a:ln>
        </p:spPr>
        <p:txBody>
          <a:bodyPr wrap="none" anchor="ctr"/>
          <a:lstStyle/>
          <a:p>
            <a:endParaRPr lang="zh-CN" altLang="en-US"/>
          </a:p>
        </p:txBody>
      </p:sp>
      <p:sp>
        <p:nvSpPr>
          <p:cNvPr id="35846" name="AutoShape 6">
            <a:hlinkClick r:id="rId3" action="ppaction://hlinksldjump" highlightClick="1"/>
          </p:cNvPr>
          <p:cNvSpPr>
            <a:spLocks noChangeArrowheads="1"/>
          </p:cNvSpPr>
          <p:nvPr/>
        </p:nvSpPr>
        <p:spPr bwMode="auto">
          <a:xfrm>
            <a:off x="11074400" y="6400800"/>
            <a:ext cx="508000" cy="381000"/>
          </a:xfrm>
          <a:prstGeom prst="actionButtonEnd">
            <a:avLst/>
          </a:prstGeom>
          <a:solidFill>
            <a:schemeClr val="bg1"/>
          </a:solidFill>
          <a:ln w="9525">
            <a:noFill/>
            <a:miter lim="800000"/>
          </a:ln>
        </p:spPr>
        <p:txBody>
          <a:bodyPr wrap="none" anchor="ctr"/>
          <a:lstStyle/>
          <a:p>
            <a:endParaRPr lang="zh-CN" altLang="en-US"/>
          </a:p>
        </p:txBody>
      </p:sp>
      <p:sp>
        <p:nvSpPr>
          <p:cNvPr id="35847" name="AutoShape 7">
            <a:hlinkClick r:id="" action="ppaction://hlinkshowjump?jump=lastslideviewed" highlightClick="1"/>
          </p:cNvPr>
          <p:cNvSpPr>
            <a:spLocks noChangeArrowheads="1"/>
          </p:cNvSpPr>
          <p:nvPr/>
        </p:nvSpPr>
        <p:spPr bwMode="auto">
          <a:xfrm>
            <a:off x="11582400" y="6400800"/>
            <a:ext cx="508000" cy="381000"/>
          </a:xfrm>
          <a:prstGeom prst="actionButtonReturn">
            <a:avLst/>
          </a:prstGeom>
          <a:solidFill>
            <a:schemeClr val="bg1"/>
          </a:solidFill>
          <a:ln w="9525">
            <a:noFill/>
            <a:miter lim="800000"/>
          </a:ln>
        </p:spPr>
        <p:txBody>
          <a:bodyPr wrap="none" anchor="ctr"/>
          <a:lstStyle/>
          <a:p>
            <a:endParaRPr lang="zh-CN" altLang="en-US"/>
          </a:p>
        </p:txBody>
      </p:sp>
      <p:sp>
        <p:nvSpPr>
          <p:cNvPr id="35848" name="AutoShape 8">
            <a:hlinkClick r:id="" action="ppaction://noaction" highlightClick="1"/>
          </p:cNvPr>
          <p:cNvSpPr>
            <a:spLocks noChangeArrowheads="1"/>
          </p:cNvSpPr>
          <p:nvPr/>
        </p:nvSpPr>
        <p:spPr bwMode="auto">
          <a:xfrm>
            <a:off x="9042400" y="6400800"/>
            <a:ext cx="508000" cy="381000"/>
          </a:xfrm>
          <a:prstGeom prst="actionButtonDocument">
            <a:avLst/>
          </a:prstGeom>
          <a:solidFill>
            <a:schemeClr val="bg1"/>
          </a:solidFill>
          <a:ln w="9525">
            <a:noFill/>
            <a:miter lim="800000"/>
          </a:ln>
        </p:spPr>
        <p:txBody>
          <a:bodyPr wrap="none" anchor="ctr"/>
          <a:lstStyle/>
          <a:p>
            <a:endParaRPr lang="zh-CN" altLang="en-US"/>
          </a:p>
        </p:txBody>
      </p:sp>
      <p:sp>
        <p:nvSpPr>
          <p:cNvPr id="35849" name="AutoShape 9">
            <a:hlinkClick r:id="rId4" action="ppaction://hlinksldjump" highlightClick="1"/>
          </p:cNvPr>
          <p:cNvSpPr>
            <a:spLocks noChangeArrowheads="1"/>
          </p:cNvSpPr>
          <p:nvPr/>
        </p:nvSpPr>
        <p:spPr bwMode="auto">
          <a:xfrm>
            <a:off x="9550400" y="6400800"/>
            <a:ext cx="508000" cy="381000"/>
          </a:xfrm>
          <a:prstGeom prst="actionButtonBeginning">
            <a:avLst/>
          </a:prstGeom>
          <a:solidFill>
            <a:schemeClr val="bg1"/>
          </a:solidFill>
          <a:ln w="9525">
            <a:noFill/>
            <a:miter lim="800000"/>
          </a:ln>
        </p:spPr>
        <p:txBody>
          <a:bodyPr wrap="none" anchor="ctr"/>
          <a:lstStyle/>
          <a:p>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4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584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5844"/>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35845"/>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35846"/>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358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nimBg="1"/>
      <p:bldP spid="35845" grpId="0" animBg="1"/>
      <p:bldP spid="35846" grpId="0" animBg="1"/>
      <p:bldP spid="35847" grpId="0" animBg="1"/>
      <p:bldP spid="35848" grpId="0" animBg="1"/>
      <p:bldP spid="3584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a:xfrm>
            <a:off x="532263" y="1143000"/>
            <a:ext cx="11027391" cy="4114800"/>
          </a:xfrm>
        </p:spPr>
        <p:txBody>
          <a:bodyPr>
            <a:normAutofit/>
          </a:bodyPr>
          <a:lstStyle/>
          <a:p>
            <a:pPr>
              <a:buNone/>
            </a:pPr>
            <a:r>
              <a:rPr lang="zh-CN" altLang="en-US" sz="3200" b="1" dirty="0">
                <a:latin typeface="+mn-ea"/>
              </a:rPr>
              <a:t>能与乙酰胆碱特异结合，并可引发特定生理效应的受体</a:t>
            </a:r>
            <a:endParaRPr lang="en-US" altLang="zh-CN" sz="3200" b="1" dirty="0">
              <a:latin typeface="+mn-ea"/>
            </a:endParaRPr>
          </a:p>
          <a:p>
            <a:pPr>
              <a:buNone/>
            </a:pPr>
            <a:r>
              <a:rPr lang="zh-CN" altLang="en-US" sz="3200" b="1" dirty="0">
                <a:latin typeface="+mn-ea"/>
              </a:rPr>
              <a:t>胆碱能受体的实质是</a:t>
            </a:r>
            <a:r>
              <a:rPr lang="zh-CN" altLang="en-US" sz="3200" b="1" dirty="0">
                <a:solidFill>
                  <a:srgbClr val="FF0000"/>
                </a:solidFill>
                <a:latin typeface="+mn-ea"/>
              </a:rPr>
              <a:t>化学门控通道</a:t>
            </a:r>
          </a:p>
        </p:txBody>
      </p:sp>
      <p:sp>
        <p:nvSpPr>
          <p:cNvPr id="10" name="矩形 9"/>
          <p:cNvSpPr/>
          <p:nvPr/>
        </p:nvSpPr>
        <p:spPr>
          <a:xfrm>
            <a:off x="1108787" y="359815"/>
            <a:ext cx="2909771" cy="646331"/>
          </a:xfrm>
          <a:prstGeom prst="rect">
            <a:avLst/>
          </a:prstGeom>
        </p:spPr>
        <p:txBody>
          <a:bodyPr wrap="none">
            <a:spAutoFit/>
          </a:bodyPr>
          <a:lstStyle/>
          <a:p>
            <a:r>
              <a:rPr lang="en-US" altLang="zh-CN" sz="3600" b="1" dirty="0">
                <a:solidFill>
                  <a:srgbClr val="000000"/>
                </a:solidFill>
                <a:latin typeface="+mn-ea"/>
              </a:rPr>
              <a:t>1.</a:t>
            </a:r>
            <a:r>
              <a:rPr lang="zh-CN" altLang="en-US" sz="3600" b="1" dirty="0">
                <a:solidFill>
                  <a:srgbClr val="000000"/>
                </a:solidFill>
                <a:latin typeface="+mn-ea"/>
              </a:rPr>
              <a:t>胆碱能受体</a:t>
            </a:r>
            <a:endParaRPr lang="zh-CN" altLang="en-US" b="1" dirty="0">
              <a:latin typeface="+mn-ea"/>
            </a:endParaRPr>
          </a:p>
        </p:txBody>
      </p:sp>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1201003" y="1"/>
            <a:ext cx="10319484" cy="1028699"/>
          </a:xfrm>
        </p:spPr>
        <p:txBody>
          <a:bodyPr/>
          <a:lstStyle/>
          <a:p>
            <a:r>
              <a:rPr lang="zh-CN" altLang="en-US" dirty="0"/>
              <a:t>胆碱能受体分类</a:t>
            </a:r>
          </a:p>
        </p:txBody>
      </p:sp>
      <p:sp>
        <p:nvSpPr>
          <p:cNvPr id="12" name="Rectangle 1027"/>
          <p:cNvSpPr txBox="1">
            <a:spLocks noGrp="1" noChangeArrowheads="1"/>
          </p:cNvSpPr>
          <p:nvPr>
            <p:ph idx="1"/>
          </p:nvPr>
        </p:nvSpPr>
        <p:spPr>
          <a:prstGeom prst="rect">
            <a:avLst/>
          </a:prstGeom>
        </p:spPr>
        <p:txBody>
          <a:bodyPr vert="horz" lIns="91440" tIns="45720" rIns="91440" bIns="45720" rtlCol="0">
            <a:normAutofit fontScale="85000" lnSpcReduction="10000"/>
          </a:bodyPr>
          <a:lstStyle/>
          <a:p>
            <a:pPr marL="685800" lvl="1" indent="-228600" defTabSz="913765">
              <a:lnSpc>
                <a:spcPct val="150000"/>
              </a:lnSpc>
              <a:spcBef>
                <a:spcPts val="500"/>
              </a:spcBef>
              <a:buFont typeface="Arial" panose="020B0604020202020204" pitchFamily="34" charset="0"/>
              <a:buChar char="•"/>
            </a:pPr>
            <a:r>
              <a:rPr kumimoji="0" lang="en-US" altLang="zh-CN" sz="3300" b="1" i="0" u="none" strike="noStrike" kern="1200" cap="none" spc="0" normalizeH="0" baseline="0" noProof="0" dirty="0">
                <a:ln>
                  <a:noFill/>
                </a:ln>
                <a:solidFill>
                  <a:schemeClr val="tx1"/>
                </a:solidFill>
                <a:effectLst/>
                <a:uLnTx/>
                <a:uFillTx/>
                <a:latin typeface="+mn-ea"/>
                <a:cs typeface="+mn-cs"/>
              </a:rPr>
              <a:t>M</a:t>
            </a:r>
            <a:r>
              <a:rPr kumimoji="0" lang="zh-CN" altLang="en-US" sz="3300" b="1" i="0" u="none" strike="noStrike" kern="1200" cap="none" spc="0" normalizeH="0" baseline="0" noProof="0" dirty="0">
                <a:ln>
                  <a:noFill/>
                </a:ln>
                <a:solidFill>
                  <a:schemeClr val="tx1"/>
                </a:solidFill>
                <a:effectLst/>
                <a:uLnTx/>
                <a:uFillTx/>
                <a:latin typeface="+mn-ea"/>
                <a:cs typeface="+mn-cs"/>
              </a:rPr>
              <a:t>型</a:t>
            </a:r>
            <a:r>
              <a:rPr kumimoji="0" lang="en-US" altLang="zh-CN" sz="3300" b="1" i="0" u="none" strike="noStrike" kern="1200" cap="none" spc="0" normalizeH="0" baseline="0" noProof="0" dirty="0">
                <a:ln>
                  <a:noFill/>
                </a:ln>
                <a:solidFill>
                  <a:schemeClr val="tx1"/>
                </a:solidFill>
                <a:effectLst/>
                <a:uLnTx/>
                <a:uFillTx/>
                <a:latin typeface="+mn-ea"/>
                <a:cs typeface="+mn-cs"/>
              </a:rPr>
              <a:t>-</a:t>
            </a:r>
            <a:r>
              <a:rPr kumimoji="0" lang="zh-CN" altLang="en-US" sz="3300" b="1" i="0" u="none" strike="noStrike" kern="1200" cap="none" spc="0" normalizeH="0" baseline="0" noProof="0" dirty="0">
                <a:ln>
                  <a:noFill/>
                </a:ln>
                <a:solidFill>
                  <a:schemeClr val="tx1"/>
                </a:solidFill>
                <a:effectLst/>
                <a:uLnTx/>
                <a:uFillTx/>
                <a:latin typeface="+mn-ea"/>
                <a:cs typeface="+mn-cs"/>
              </a:rPr>
              <a:t>胆碱能受体</a:t>
            </a:r>
            <a:r>
              <a:rPr kumimoji="0" lang="en-US" altLang="zh-CN" sz="3300" b="1" i="0" u="none" strike="noStrike" kern="1200" cap="none" spc="0" normalizeH="0" baseline="0" noProof="0" dirty="0">
                <a:ln>
                  <a:noFill/>
                </a:ln>
                <a:solidFill>
                  <a:schemeClr val="tx1"/>
                </a:solidFill>
                <a:effectLst/>
                <a:uLnTx/>
                <a:uFillTx/>
                <a:latin typeface="+mn-ea"/>
                <a:cs typeface="+mn-cs"/>
              </a:rPr>
              <a:t>(</a:t>
            </a:r>
            <a:r>
              <a:rPr kumimoji="0" lang="zh-CN" altLang="en-US" sz="3300" b="1" i="0" u="none" strike="noStrike" kern="1200" cap="none" spc="0" normalizeH="0" baseline="0" noProof="0" dirty="0">
                <a:ln>
                  <a:noFill/>
                </a:ln>
                <a:solidFill>
                  <a:schemeClr val="tx1"/>
                </a:solidFill>
                <a:effectLst/>
                <a:uLnTx/>
                <a:uFillTx/>
                <a:latin typeface="+mn-ea"/>
                <a:cs typeface="+mn-cs"/>
              </a:rPr>
              <a:t>毒蕈碱受体</a:t>
            </a:r>
            <a:r>
              <a:rPr kumimoji="0" lang="en-US" altLang="zh-CN" sz="3300" b="1" i="0" u="none" strike="noStrike" kern="1200" cap="none" spc="0" normalizeH="0" baseline="0" noProof="0" dirty="0">
                <a:ln>
                  <a:noFill/>
                </a:ln>
                <a:solidFill>
                  <a:schemeClr val="tx1"/>
                </a:solidFill>
                <a:effectLst/>
                <a:uLnTx/>
                <a:uFillTx/>
                <a:latin typeface="+mn-ea"/>
                <a:cs typeface="+mn-cs"/>
              </a:rPr>
              <a:t>)</a:t>
            </a:r>
            <a:r>
              <a:rPr kumimoji="0" lang="zh-CN" altLang="en-US" sz="3300" b="1" i="0" u="none" strike="noStrike" kern="1200" cap="none" spc="0" normalizeH="0" baseline="0" noProof="0" dirty="0">
                <a:ln>
                  <a:noFill/>
                </a:ln>
                <a:solidFill>
                  <a:schemeClr val="tx1"/>
                </a:solidFill>
                <a:effectLst/>
                <a:uLnTx/>
                <a:uFillTx/>
                <a:latin typeface="+mn-ea"/>
                <a:cs typeface="+mn-cs"/>
              </a:rPr>
              <a:t>，</a:t>
            </a:r>
            <a:r>
              <a:rPr lang="zh-CN" altLang="en-US" sz="3300" b="1" dirty="0">
                <a:latin typeface="+mn-ea"/>
              </a:rPr>
              <a:t>分布副交感及部分交感神经节后纤维支配的效应器细胞</a:t>
            </a:r>
            <a:endParaRPr lang="en-US" altLang="zh-CN" sz="3300" b="1" dirty="0">
              <a:latin typeface="+mn-ea"/>
            </a:endParaRPr>
          </a:p>
          <a:p>
            <a:pPr marL="685800" lvl="1" indent="-228600" defTabSz="913765">
              <a:lnSpc>
                <a:spcPct val="150000"/>
              </a:lnSpc>
              <a:spcBef>
                <a:spcPts val="500"/>
              </a:spcBef>
              <a:buFont typeface="Arial" panose="020B0604020202020204" pitchFamily="34" charset="0"/>
              <a:buChar char="•"/>
            </a:pPr>
            <a:r>
              <a:rPr kumimoji="0" lang="zh-CN" altLang="en-US" sz="2800" b="0" i="0" u="none" strike="noStrike" kern="1200" cap="none" spc="0" normalizeH="0" baseline="0" noProof="0" dirty="0">
                <a:ln>
                  <a:noFill/>
                </a:ln>
                <a:solidFill>
                  <a:schemeClr val="tx1"/>
                </a:solidFill>
                <a:effectLst/>
                <a:uLnTx/>
                <a:uFillTx/>
                <a:latin typeface="+mn-lt"/>
                <a:ea typeface="+mn-ea"/>
                <a:cs typeface="+mn-cs"/>
              </a:rPr>
              <a:t>激动剂    乙酰胆碱、毒菌碱等</a:t>
            </a:r>
            <a:r>
              <a:rPr kumimoji="0" lang="zh-CN" altLang="en-US" sz="2800" b="0" i="0" u="none" strike="noStrike" kern="1200" cap="none" spc="0" normalizeH="0" noProof="0" dirty="0">
                <a:ln>
                  <a:noFill/>
                </a:ln>
                <a:solidFill>
                  <a:schemeClr val="tx1"/>
                </a:solidFill>
                <a:effectLst/>
                <a:uLnTx/>
                <a:uFillTx/>
                <a:latin typeface="+mn-lt"/>
                <a:ea typeface="+mn-ea"/>
                <a:cs typeface="+mn-cs"/>
              </a:rPr>
              <a:t>                                     </a:t>
            </a:r>
            <a:endParaRPr kumimoji="0" lang="en-US" altLang="zh-CN" sz="2800" b="0" i="0" u="none" strike="noStrike" kern="1200" cap="none" spc="0" normalizeH="0" noProof="0" dirty="0">
              <a:ln>
                <a:noFill/>
              </a:ln>
              <a:solidFill>
                <a:schemeClr val="tx1"/>
              </a:solidFill>
              <a:effectLst/>
              <a:uLnTx/>
              <a:uFillTx/>
              <a:latin typeface="+mn-lt"/>
              <a:ea typeface="+mn-ea"/>
              <a:cs typeface="+mn-cs"/>
            </a:endParaRPr>
          </a:p>
          <a:p>
            <a:pPr marL="685800" lvl="1" indent="-228600" defTabSz="913765">
              <a:lnSpc>
                <a:spcPct val="150000"/>
              </a:lnSpc>
              <a:spcBef>
                <a:spcPts val="500"/>
              </a:spcBef>
              <a:buFont typeface="Arial" panose="020B0604020202020204" pitchFamily="34" charset="0"/>
              <a:buChar char="•"/>
            </a:pPr>
            <a:r>
              <a:rPr kumimoji="0" lang="zh-CN" altLang="en-US" sz="2800" b="0" i="0" u="none" strike="noStrike" kern="1200" cap="none" spc="0" normalizeH="0" baseline="0" noProof="0" dirty="0">
                <a:ln>
                  <a:noFill/>
                </a:ln>
                <a:solidFill>
                  <a:schemeClr val="tx1"/>
                </a:solidFill>
                <a:effectLst/>
                <a:uLnTx/>
                <a:uFillTx/>
                <a:latin typeface="+mn-lt"/>
                <a:ea typeface="+mn-ea"/>
                <a:cs typeface="+mn-cs"/>
              </a:rPr>
              <a:t>阻断剂    阿托品</a:t>
            </a:r>
          </a:p>
          <a:p>
            <a:pPr marL="685800" lvl="1" indent="-228600" defTabSz="913765">
              <a:lnSpc>
                <a:spcPct val="150000"/>
              </a:lnSpc>
              <a:spcBef>
                <a:spcPts val="500"/>
              </a:spcBef>
              <a:buFont typeface="Arial" panose="020B0604020202020204" pitchFamily="34" charset="0"/>
              <a:buChar char="•"/>
            </a:pPr>
            <a:r>
              <a:rPr kumimoji="0" lang="en-US" altLang="zh-CN" sz="3200" b="1" i="0" u="none" strike="noStrike" kern="1200" cap="none" spc="0" normalizeH="0" baseline="0" noProof="0" dirty="0">
                <a:ln>
                  <a:noFill/>
                </a:ln>
                <a:solidFill>
                  <a:schemeClr val="tx1"/>
                </a:solidFill>
                <a:effectLst/>
                <a:uLnTx/>
                <a:uFillTx/>
                <a:latin typeface="+mn-lt"/>
                <a:ea typeface="+mn-ea"/>
                <a:cs typeface="+mn-cs"/>
              </a:rPr>
              <a:t>N</a:t>
            </a:r>
            <a:r>
              <a:rPr kumimoji="0" lang="zh-CN" altLang="en-US" sz="3200" b="1" i="0" u="none" strike="noStrike" kern="1200" cap="none" spc="0" normalizeH="0" baseline="0" noProof="0" dirty="0">
                <a:ln>
                  <a:noFill/>
                </a:ln>
                <a:solidFill>
                  <a:schemeClr val="tx1"/>
                </a:solidFill>
                <a:effectLst/>
                <a:uLnTx/>
                <a:uFillTx/>
                <a:latin typeface="+mn-lt"/>
                <a:ea typeface="+mn-ea"/>
                <a:cs typeface="+mn-cs"/>
              </a:rPr>
              <a:t>型</a:t>
            </a:r>
            <a:r>
              <a:rPr kumimoji="0" lang="en-US" altLang="zh-CN" sz="3200" b="1" i="0" u="none" strike="noStrike" kern="1200" cap="none" spc="0" normalizeH="0" baseline="0" noProof="0" dirty="0">
                <a:ln>
                  <a:noFill/>
                </a:ln>
                <a:solidFill>
                  <a:schemeClr val="tx1"/>
                </a:solidFill>
                <a:effectLst/>
                <a:uLnTx/>
                <a:uFillTx/>
                <a:latin typeface="+mn-lt"/>
                <a:ea typeface="+mn-ea"/>
                <a:cs typeface="+mn-cs"/>
              </a:rPr>
              <a:t>-</a:t>
            </a:r>
            <a:r>
              <a:rPr kumimoji="0" lang="zh-CN" altLang="en-US" sz="3200" b="1" i="0" u="none" strike="noStrike" kern="1200" cap="none" spc="0" normalizeH="0" baseline="0" noProof="0" dirty="0">
                <a:ln>
                  <a:noFill/>
                </a:ln>
                <a:solidFill>
                  <a:schemeClr val="tx1"/>
                </a:solidFill>
                <a:effectLst/>
                <a:uLnTx/>
                <a:uFillTx/>
                <a:latin typeface="+mn-lt"/>
                <a:ea typeface="+mn-ea"/>
                <a:cs typeface="+mn-cs"/>
              </a:rPr>
              <a:t>胆碱能受体</a:t>
            </a:r>
            <a:r>
              <a:rPr kumimoji="0" lang="en-US" altLang="zh-CN" sz="3200" b="1" i="0" u="none" strike="noStrike" kern="1200" cap="none" spc="0" normalizeH="0" baseline="0" noProof="0" dirty="0">
                <a:ln>
                  <a:noFill/>
                </a:ln>
                <a:solidFill>
                  <a:schemeClr val="tx1"/>
                </a:solidFill>
                <a:effectLst/>
                <a:uLnTx/>
                <a:uFillTx/>
                <a:latin typeface="+mn-lt"/>
                <a:ea typeface="+mn-ea"/>
                <a:cs typeface="+mn-cs"/>
              </a:rPr>
              <a:t>(</a:t>
            </a:r>
            <a:r>
              <a:rPr kumimoji="0" lang="zh-CN" altLang="en-US" sz="3200" b="1" i="0" u="none" strike="noStrike" kern="1200" cap="none" spc="0" normalizeH="0" baseline="0" noProof="0" dirty="0">
                <a:ln>
                  <a:noFill/>
                </a:ln>
                <a:solidFill>
                  <a:schemeClr val="tx1"/>
                </a:solidFill>
                <a:effectLst/>
                <a:uLnTx/>
                <a:uFillTx/>
                <a:latin typeface="+mn-lt"/>
                <a:ea typeface="+mn-ea"/>
                <a:cs typeface="+mn-cs"/>
              </a:rPr>
              <a:t>烟碱受体</a:t>
            </a:r>
            <a:r>
              <a:rPr kumimoji="0" lang="en-US" altLang="zh-CN" sz="3200" b="1" i="0" u="none" strike="noStrike" kern="1200" cap="none" spc="0" normalizeH="0" baseline="0" noProof="0" dirty="0">
                <a:ln>
                  <a:noFill/>
                </a:ln>
                <a:solidFill>
                  <a:schemeClr val="tx1"/>
                </a:solidFill>
                <a:effectLst/>
                <a:uLnTx/>
                <a:uFillTx/>
                <a:latin typeface="+mn-lt"/>
                <a:ea typeface="+mn-ea"/>
                <a:cs typeface="+mn-cs"/>
              </a:rPr>
              <a:t>)</a:t>
            </a:r>
            <a:r>
              <a:rPr kumimoji="0" lang="zh-CN" altLang="en-US" sz="3200" b="1" i="0" u="none" strike="noStrike" kern="1200" cap="none" spc="0" normalizeH="0" baseline="0" noProof="0" dirty="0">
                <a:ln>
                  <a:noFill/>
                </a:ln>
                <a:solidFill>
                  <a:schemeClr val="tx1"/>
                </a:solidFill>
                <a:effectLst/>
                <a:uLnTx/>
                <a:uFillTx/>
                <a:latin typeface="+mn-lt"/>
                <a:ea typeface="+mn-ea"/>
                <a:cs typeface="+mn-cs"/>
              </a:rPr>
              <a:t>，</a:t>
            </a:r>
            <a:r>
              <a:rPr lang="zh-CN" altLang="en-US" sz="3200" b="1" dirty="0"/>
              <a:t>分布于植物神经节的节后神经元与骨骼肌终板膜</a:t>
            </a:r>
            <a:endParaRPr lang="en-US" altLang="zh-CN" sz="3200" b="1" dirty="0"/>
          </a:p>
          <a:p>
            <a:pPr marL="685800" lvl="1" indent="-228600" defTabSz="913765">
              <a:lnSpc>
                <a:spcPct val="150000"/>
              </a:lnSpc>
              <a:spcBef>
                <a:spcPts val="500"/>
              </a:spcBef>
              <a:buFont typeface="Arial" panose="020B0604020202020204" pitchFamily="34" charset="0"/>
              <a:buChar char="•"/>
            </a:pPr>
            <a:r>
              <a:rPr kumimoji="0" lang="zh-CN" altLang="en-US" sz="2800" b="0" i="0" u="none" strike="noStrike" kern="1200" cap="none" spc="0" normalizeH="0" baseline="0" noProof="0" dirty="0">
                <a:ln>
                  <a:noFill/>
                </a:ln>
                <a:solidFill>
                  <a:schemeClr val="tx1"/>
                </a:solidFill>
                <a:effectLst/>
                <a:uLnTx/>
                <a:uFillTx/>
                <a:latin typeface="+mn-lt"/>
                <a:ea typeface="+mn-ea"/>
                <a:cs typeface="+mn-cs"/>
              </a:rPr>
              <a:t>激动剂    乙酰胆碱、烟碱等 </a:t>
            </a:r>
            <a:r>
              <a:rPr kumimoji="0" lang="zh-CN" altLang="en-US" sz="2800" b="0" i="0" u="none" strike="noStrike" kern="1200" cap="none" spc="0" normalizeH="0" noProof="0" dirty="0">
                <a:ln>
                  <a:noFill/>
                </a:ln>
                <a:solidFill>
                  <a:schemeClr val="tx1"/>
                </a:solidFill>
                <a:effectLst/>
                <a:uLnTx/>
                <a:uFillTx/>
                <a:latin typeface="+mn-lt"/>
                <a:ea typeface="+mn-ea"/>
                <a:cs typeface="+mn-cs"/>
              </a:rPr>
              <a:t>          </a:t>
            </a:r>
            <a:endParaRPr kumimoji="0" lang="en-US" altLang="zh-CN" sz="2800" b="0" i="0" u="none" strike="noStrike" kern="1200" cap="none" spc="0" normalizeH="0" noProof="0" dirty="0">
              <a:ln>
                <a:noFill/>
              </a:ln>
              <a:solidFill>
                <a:schemeClr val="tx1"/>
              </a:solidFill>
              <a:effectLst/>
              <a:uLnTx/>
              <a:uFillTx/>
              <a:latin typeface="+mn-lt"/>
              <a:ea typeface="+mn-ea"/>
              <a:cs typeface="+mn-cs"/>
            </a:endParaRPr>
          </a:p>
          <a:p>
            <a:pPr marL="685800" lvl="1" indent="-228600" defTabSz="913765">
              <a:lnSpc>
                <a:spcPct val="150000"/>
              </a:lnSpc>
              <a:spcBef>
                <a:spcPts val="500"/>
              </a:spcBef>
              <a:buFont typeface="Arial" panose="020B0604020202020204" pitchFamily="34" charset="0"/>
              <a:buChar char="•"/>
            </a:pPr>
            <a:r>
              <a:rPr kumimoji="0" lang="zh-CN" altLang="en-US" sz="2800" b="0" i="0" u="none" strike="noStrike" kern="1200" cap="none" spc="0" normalizeH="0" baseline="0" noProof="0" dirty="0">
                <a:ln>
                  <a:noFill/>
                </a:ln>
                <a:solidFill>
                  <a:schemeClr val="tx1"/>
                </a:solidFill>
                <a:effectLst/>
                <a:uLnTx/>
                <a:uFillTx/>
                <a:latin typeface="+mn-lt"/>
                <a:ea typeface="+mn-ea"/>
                <a:cs typeface="+mn-cs"/>
              </a:rPr>
              <a:t>阻断剂    箭毒</a:t>
            </a:r>
            <a:r>
              <a:rPr kumimoji="0" lang="en-US" altLang="zh-CN" sz="2800" b="0" i="0" u="none" strike="noStrike" kern="1200" cap="none" spc="0" normalizeH="0" baseline="0" noProof="0" dirty="0">
                <a:ln>
                  <a:noFill/>
                </a:ln>
                <a:solidFill>
                  <a:schemeClr val="tx1"/>
                </a:solidFill>
                <a:effectLst/>
                <a:uLnTx/>
                <a:uFillTx/>
                <a:latin typeface="+mn-lt"/>
                <a:ea typeface="+mn-ea"/>
                <a:cs typeface="+mn-cs"/>
              </a:rPr>
              <a:t>(N</a:t>
            </a:r>
            <a:r>
              <a:rPr kumimoji="0" lang="en-US" altLang="zh-CN" sz="2800" b="0" i="0" u="none" strike="noStrike" kern="1200" cap="none" spc="0" normalizeH="0" baseline="-25000" noProof="0" dirty="0">
                <a:ln>
                  <a:noFill/>
                </a:ln>
                <a:solidFill>
                  <a:schemeClr val="tx1"/>
                </a:solidFill>
                <a:effectLst/>
                <a:uLnTx/>
                <a:uFillTx/>
                <a:latin typeface="+mn-lt"/>
                <a:ea typeface="+mn-ea"/>
                <a:cs typeface="+mn-cs"/>
              </a:rPr>
              <a:t>2</a:t>
            </a:r>
            <a:r>
              <a:rPr kumimoji="0" lang="en-US" altLang="zh-CN" sz="2800" b="0" i="0" u="none" strike="noStrike" kern="1200" cap="none" spc="0" normalizeH="0" baseline="0" noProof="0" dirty="0">
                <a:ln>
                  <a:noFill/>
                </a:ln>
                <a:solidFill>
                  <a:schemeClr val="tx1"/>
                </a:solidFill>
                <a:effectLst/>
                <a:uLnTx/>
                <a:uFillTx/>
                <a:latin typeface="+mn-lt"/>
                <a:ea typeface="+mn-ea"/>
                <a:cs typeface="+mn-cs"/>
              </a:rPr>
              <a:t>)</a:t>
            </a:r>
            <a:r>
              <a:rPr kumimoji="0" lang="zh-CN" altLang="en-US" sz="2800" b="0" i="0" u="none" strike="noStrike" kern="1200" cap="none" spc="0" normalizeH="0" baseline="0" noProof="0" dirty="0">
                <a:ln>
                  <a:noFill/>
                </a:ln>
                <a:solidFill>
                  <a:schemeClr val="tx1"/>
                </a:solidFill>
                <a:effectLst/>
                <a:uLnTx/>
                <a:uFillTx/>
                <a:latin typeface="+mn-lt"/>
                <a:ea typeface="+mn-ea"/>
                <a:cs typeface="+mn-cs"/>
              </a:rPr>
              <a:t>、六烃季铵</a:t>
            </a:r>
            <a:r>
              <a:rPr kumimoji="0" lang="en-US" altLang="zh-CN" sz="2800" b="0" i="0" u="none" strike="noStrike" kern="1200" cap="none" spc="0" normalizeH="0" baseline="0" noProof="0" dirty="0">
                <a:ln>
                  <a:noFill/>
                </a:ln>
                <a:solidFill>
                  <a:schemeClr val="tx1"/>
                </a:solidFill>
                <a:effectLst/>
                <a:uLnTx/>
                <a:uFillTx/>
                <a:latin typeface="+mn-lt"/>
                <a:ea typeface="+mn-ea"/>
                <a:cs typeface="+mn-cs"/>
              </a:rPr>
              <a:t>(N</a:t>
            </a:r>
            <a:r>
              <a:rPr kumimoji="0" lang="en-US" altLang="zh-CN" sz="2800" b="0" i="0" u="none" strike="noStrike" kern="1200" cap="none" spc="0" normalizeH="0" baseline="-25000" noProof="0" dirty="0">
                <a:ln>
                  <a:noFill/>
                </a:ln>
                <a:solidFill>
                  <a:schemeClr val="tx1"/>
                </a:solidFill>
                <a:effectLst/>
                <a:uLnTx/>
                <a:uFillTx/>
                <a:latin typeface="+mn-lt"/>
                <a:ea typeface="+mn-ea"/>
                <a:cs typeface="+mn-cs"/>
              </a:rPr>
              <a:t>1</a:t>
            </a:r>
            <a:r>
              <a:rPr kumimoji="0" lang="en-US" altLang="zh-CN" sz="2800" b="0" i="0" u="none" strike="noStrike" kern="1200" cap="none" spc="0" normalizeH="0" baseline="0" noProof="0" dirty="0">
                <a:ln>
                  <a:noFill/>
                </a:ln>
                <a:solidFill>
                  <a:schemeClr val="tx1"/>
                </a:solidFill>
                <a:effectLst/>
                <a:uLnTx/>
                <a:uFillTx/>
                <a:latin typeface="+mn-lt"/>
                <a:ea typeface="+mn-ea"/>
                <a:cs typeface="+mn-cs"/>
              </a:rPr>
              <a:t>)</a:t>
            </a:r>
            <a:r>
              <a:rPr kumimoji="0" lang="zh-CN" altLang="en-US" sz="2800" b="0" i="0" u="none" strike="noStrike" kern="1200" cap="none" spc="0" normalizeH="0" baseline="0" noProof="0" dirty="0">
                <a:ln>
                  <a:noFill/>
                </a:ln>
                <a:solidFill>
                  <a:schemeClr val="tx1"/>
                </a:solidFill>
                <a:effectLst/>
                <a:uLnTx/>
                <a:uFillTx/>
                <a:latin typeface="+mn-lt"/>
                <a:ea typeface="+mn-ea"/>
                <a:cs typeface="+mn-cs"/>
              </a:rPr>
              <a:t>、十烃季铵等</a:t>
            </a:r>
          </a:p>
        </p:txBody>
      </p:sp>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241946" y="2"/>
            <a:ext cx="10278541" cy="955342"/>
          </a:xfrm>
        </p:spPr>
        <p:txBody>
          <a:bodyPr/>
          <a:lstStyle/>
          <a:p>
            <a:pPr>
              <a:buClr>
                <a:srgbClr val="00FFCC"/>
              </a:buClr>
              <a:buFont typeface="Webdings" panose="05030102010509060703" pitchFamily="18" charset="2"/>
              <a:buNone/>
            </a:pPr>
            <a:r>
              <a:rPr lang="en-US" altLang="zh-CN" sz="3600" dirty="0"/>
              <a:t>2 </a:t>
            </a:r>
            <a:r>
              <a:rPr lang="en-US" altLang="zh-CN" dirty="0"/>
              <a:t>.</a:t>
            </a:r>
            <a:r>
              <a:rPr lang="zh-CN" altLang="en-US" sz="3600" dirty="0"/>
              <a:t>肾上腺素能受体</a:t>
            </a:r>
          </a:p>
        </p:txBody>
      </p:sp>
      <p:sp>
        <p:nvSpPr>
          <p:cNvPr id="36868" name="AutoShape 4">
            <a:hlinkClick r:id="" action="ppaction://hlinkshowjump?jump=previousslide" highlightClick="1"/>
          </p:cNvPr>
          <p:cNvSpPr>
            <a:spLocks noChangeArrowheads="1"/>
          </p:cNvSpPr>
          <p:nvPr/>
        </p:nvSpPr>
        <p:spPr bwMode="auto">
          <a:xfrm>
            <a:off x="10058400" y="6400800"/>
            <a:ext cx="508000" cy="381000"/>
          </a:xfrm>
          <a:prstGeom prst="actionButtonBackPrevious">
            <a:avLst/>
          </a:prstGeom>
          <a:solidFill>
            <a:schemeClr val="bg1"/>
          </a:solidFill>
          <a:ln w="9525">
            <a:noFill/>
            <a:miter lim="800000"/>
          </a:ln>
        </p:spPr>
        <p:txBody>
          <a:bodyPr wrap="none" anchor="ctr"/>
          <a:lstStyle/>
          <a:p>
            <a:endParaRPr lang="zh-CN" altLang="en-US"/>
          </a:p>
        </p:txBody>
      </p:sp>
      <p:sp>
        <p:nvSpPr>
          <p:cNvPr id="36869" name="AutoShape 5">
            <a:hlinkClick r:id="" action="ppaction://hlinkshowjump?jump=nextslide" highlightClick="1"/>
          </p:cNvPr>
          <p:cNvSpPr>
            <a:spLocks noChangeArrowheads="1"/>
          </p:cNvSpPr>
          <p:nvPr/>
        </p:nvSpPr>
        <p:spPr bwMode="auto">
          <a:xfrm>
            <a:off x="10566400" y="6400800"/>
            <a:ext cx="508000" cy="381000"/>
          </a:xfrm>
          <a:prstGeom prst="actionButtonForwardNext">
            <a:avLst/>
          </a:prstGeom>
          <a:solidFill>
            <a:schemeClr val="bg1"/>
          </a:solidFill>
          <a:ln w="9525">
            <a:noFill/>
            <a:miter lim="800000"/>
          </a:ln>
        </p:spPr>
        <p:txBody>
          <a:bodyPr wrap="none" anchor="ctr"/>
          <a:lstStyle/>
          <a:p>
            <a:endParaRPr lang="zh-CN" altLang="en-US"/>
          </a:p>
        </p:txBody>
      </p:sp>
      <p:sp>
        <p:nvSpPr>
          <p:cNvPr id="36870" name="AutoShape 6">
            <a:hlinkClick r:id="rId2" action="ppaction://hlinksldjump" highlightClick="1"/>
          </p:cNvPr>
          <p:cNvSpPr>
            <a:spLocks noChangeArrowheads="1"/>
          </p:cNvSpPr>
          <p:nvPr/>
        </p:nvSpPr>
        <p:spPr bwMode="auto">
          <a:xfrm>
            <a:off x="11074400" y="6400800"/>
            <a:ext cx="508000" cy="381000"/>
          </a:xfrm>
          <a:prstGeom prst="actionButtonEnd">
            <a:avLst/>
          </a:prstGeom>
          <a:solidFill>
            <a:schemeClr val="bg1"/>
          </a:solidFill>
          <a:ln w="9525">
            <a:noFill/>
            <a:miter lim="800000"/>
          </a:ln>
        </p:spPr>
        <p:txBody>
          <a:bodyPr wrap="none" anchor="ctr"/>
          <a:lstStyle/>
          <a:p>
            <a:endParaRPr lang="zh-CN" altLang="en-US"/>
          </a:p>
        </p:txBody>
      </p:sp>
      <p:sp>
        <p:nvSpPr>
          <p:cNvPr id="36871" name="AutoShape 7">
            <a:hlinkClick r:id="" action="ppaction://hlinkshowjump?jump=lastslideviewed" highlightClick="1"/>
          </p:cNvPr>
          <p:cNvSpPr>
            <a:spLocks noChangeArrowheads="1"/>
          </p:cNvSpPr>
          <p:nvPr/>
        </p:nvSpPr>
        <p:spPr bwMode="auto">
          <a:xfrm>
            <a:off x="11582400" y="6400800"/>
            <a:ext cx="508000" cy="381000"/>
          </a:xfrm>
          <a:prstGeom prst="actionButtonReturn">
            <a:avLst/>
          </a:prstGeom>
          <a:solidFill>
            <a:schemeClr val="bg1"/>
          </a:solidFill>
          <a:ln w="9525">
            <a:noFill/>
            <a:miter lim="800000"/>
          </a:ln>
        </p:spPr>
        <p:txBody>
          <a:bodyPr wrap="none" anchor="ctr"/>
          <a:lstStyle/>
          <a:p>
            <a:endParaRPr lang="zh-CN" altLang="en-US"/>
          </a:p>
        </p:txBody>
      </p:sp>
      <p:sp>
        <p:nvSpPr>
          <p:cNvPr id="36872" name="AutoShape 8">
            <a:hlinkClick r:id="" action="ppaction://noaction" highlightClick="1"/>
          </p:cNvPr>
          <p:cNvSpPr>
            <a:spLocks noChangeArrowheads="1"/>
          </p:cNvSpPr>
          <p:nvPr/>
        </p:nvSpPr>
        <p:spPr bwMode="auto">
          <a:xfrm>
            <a:off x="9042400" y="6400800"/>
            <a:ext cx="508000" cy="381000"/>
          </a:xfrm>
          <a:prstGeom prst="actionButtonDocument">
            <a:avLst/>
          </a:prstGeom>
          <a:solidFill>
            <a:schemeClr val="bg1"/>
          </a:solidFill>
          <a:ln w="9525">
            <a:noFill/>
            <a:miter lim="800000"/>
          </a:ln>
        </p:spPr>
        <p:txBody>
          <a:bodyPr wrap="none" anchor="ctr"/>
          <a:lstStyle/>
          <a:p>
            <a:endParaRPr lang="zh-CN" altLang="en-US"/>
          </a:p>
        </p:txBody>
      </p:sp>
      <p:sp>
        <p:nvSpPr>
          <p:cNvPr id="36873" name="AutoShape 9">
            <a:hlinkClick r:id="rId3" action="ppaction://hlinksldjump" highlightClick="1"/>
          </p:cNvPr>
          <p:cNvSpPr>
            <a:spLocks noChangeArrowheads="1"/>
          </p:cNvSpPr>
          <p:nvPr/>
        </p:nvSpPr>
        <p:spPr bwMode="auto">
          <a:xfrm>
            <a:off x="9550400" y="6400800"/>
            <a:ext cx="508000" cy="381000"/>
          </a:xfrm>
          <a:prstGeom prst="actionButtonBeginning">
            <a:avLst/>
          </a:prstGeom>
          <a:solidFill>
            <a:schemeClr val="bg1"/>
          </a:solidFill>
          <a:ln w="9525">
            <a:noFill/>
            <a:miter lim="800000"/>
          </a:ln>
        </p:spPr>
        <p:txBody>
          <a:bodyPr wrap="none" anchor="ctr"/>
          <a:lstStyle/>
          <a:p>
            <a:endParaRPr lang="zh-CN" altLang="en-US"/>
          </a:p>
        </p:txBody>
      </p:sp>
      <p:sp>
        <p:nvSpPr>
          <p:cNvPr id="10" name="TextBox 9"/>
          <p:cNvSpPr txBox="1"/>
          <p:nvPr/>
        </p:nvSpPr>
        <p:spPr>
          <a:xfrm>
            <a:off x="559558" y="1132764"/>
            <a:ext cx="8379726" cy="2554545"/>
          </a:xfrm>
          <a:prstGeom prst="rect">
            <a:avLst/>
          </a:prstGeom>
          <a:noFill/>
        </p:spPr>
        <p:txBody>
          <a:bodyPr wrap="square" rtlCol="0">
            <a:spAutoFit/>
          </a:bodyPr>
          <a:lstStyle/>
          <a:p>
            <a:pPr marL="0" lvl="1"/>
            <a:r>
              <a:rPr lang="en-US" altLang="zh-CN" sz="3200" b="1" dirty="0">
                <a:latin typeface="+mn-ea"/>
              </a:rPr>
              <a:t>1)</a:t>
            </a:r>
            <a:r>
              <a:rPr lang="zh-CN" altLang="en-US" sz="3200" b="1" dirty="0">
                <a:latin typeface="+mn-ea"/>
              </a:rPr>
              <a:t>能与肾上腺素或去甲肾上腺素结合的受体称为肾上腺素能受体，可分为</a:t>
            </a:r>
            <a:r>
              <a:rPr lang="en-US" altLang="zh-CN" sz="3200" b="1" dirty="0">
                <a:solidFill>
                  <a:srgbClr val="FF0000"/>
                </a:solidFill>
                <a:latin typeface="+mn-ea"/>
              </a:rPr>
              <a:t>α-</a:t>
            </a:r>
            <a:r>
              <a:rPr lang="zh-CN" altLang="en-US" sz="3200" b="1" dirty="0">
                <a:solidFill>
                  <a:srgbClr val="FF0000"/>
                </a:solidFill>
                <a:latin typeface="+mn-ea"/>
              </a:rPr>
              <a:t>型肾上腺素能受体和</a:t>
            </a:r>
            <a:r>
              <a:rPr lang="en-US" altLang="zh-CN" sz="3200" b="1" dirty="0">
                <a:solidFill>
                  <a:srgbClr val="FF0000"/>
                </a:solidFill>
                <a:latin typeface="+mn-ea"/>
              </a:rPr>
              <a:t>β-</a:t>
            </a:r>
            <a:r>
              <a:rPr lang="zh-CN" altLang="en-US" sz="3200" b="1" dirty="0">
                <a:solidFill>
                  <a:srgbClr val="FF0000"/>
                </a:solidFill>
                <a:latin typeface="+mn-ea"/>
              </a:rPr>
              <a:t>型肾上腺素能受体</a:t>
            </a:r>
          </a:p>
          <a:p>
            <a:pPr marL="0" lvl="1"/>
            <a:endParaRPr lang="zh-CN" altLang="en-US" sz="3200" b="1" dirty="0">
              <a:latin typeface="+mn-ea"/>
            </a:endParaRPr>
          </a:p>
          <a:p>
            <a:endParaRPr lang="zh-CN" altLang="en-US" sz="3200" b="1" dirty="0">
              <a:latin typeface="+mn-ea"/>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7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6873"/>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6868"/>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36869"/>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36870"/>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368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animBg="1"/>
      <p:bldP spid="36869" grpId="0" animBg="1"/>
      <p:bldP spid="36870" grpId="0" animBg="1"/>
      <p:bldP spid="36871" grpId="0" animBg="1"/>
      <p:bldP spid="36872" grpId="0" animBg="1"/>
      <p:bldP spid="3687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4" name="页脚占位符 3"/>
          <p:cNvSpPr>
            <a:spLocks noGrp="1"/>
          </p:cNvSpPr>
          <p:nvPr>
            <p:ph type="ftr" sz="quarter" idx="11"/>
          </p:nvPr>
        </p:nvSpPr>
        <p:spPr/>
        <p:txBody>
          <a:bodyPr/>
          <a:lstStyle/>
          <a:p>
            <a:r>
              <a:rPr lang="zh-CN" altLang="en-US"/>
              <a:t>请修改这里的课程名称</a:t>
            </a:r>
            <a:endParaRPr lang="zh-CN" altLang="en-US" dirty="0"/>
          </a:p>
        </p:txBody>
      </p:sp>
      <p:sp>
        <p:nvSpPr>
          <p:cNvPr id="5" name="灯片编号占位符 4"/>
          <p:cNvSpPr>
            <a:spLocks noGrp="1"/>
          </p:cNvSpPr>
          <p:nvPr>
            <p:ph type="sldNum" sz="quarter" idx="12"/>
          </p:nvPr>
        </p:nvSpPr>
        <p:spPr/>
        <p:txBody>
          <a:bodyPr/>
          <a:lstStyle/>
          <a:p>
            <a:fld id="{5DD3DB80-B894-403A-B48E-6FDC1A72010E}" type="slidenum">
              <a:rPr lang="zh-CN" altLang="en-US" smtClean="0"/>
              <a:t>29</a:t>
            </a:fld>
            <a:endParaRPr lang="zh-CN" altLang="en-US"/>
          </a:p>
        </p:txBody>
      </p:sp>
      <p:sp>
        <p:nvSpPr>
          <p:cNvPr id="6" name="内容占位符 5"/>
          <p:cNvSpPr>
            <a:spLocks noGrp="1"/>
          </p:cNvSpPr>
          <p:nvPr>
            <p:ph idx="1"/>
          </p:nvPr>
        </p:nvSpPr>
        <p:spPr>
          <a:xfrm>
            <a:off x="287787" y="1279934"/>
            <a:ext cx="10850563" cy="4836395"/>
          </a:xfrm>
          <a:prstGeom prst="rect">
            <a:avLst/>
          </a:prstGeom>
        </p:spPr>
        <p:txBody>
          <a:bodyPr wrap="square">
            <a:spAutoFit/>
          </a:bodyPr>
          <a:lstStyle/>
          <a:p>
            <a:pPr lvl="1">
              <a:lnSpc>
                <a:spcPct val="80000"/>
              </a:lnSpc>
            </a:pPr>
            <a:r>
              <a:rPr lang="en-US" altLang="zh-CN" b="1" dirty="0">
                <a:solidFill>
                  <a:srgbClr val="FF0000"/>
                </a:solidFill>
                <a:latin typeface="+mn-ea"/>
              </a:rPr>
              <a:t>α-</a:t>
            </a:r>
            <a:r>
              <a:rPr lang="zh-CN" altLang="en-US" b="1" dirty="0">
                <a:solidFill>
                  <a:srgbClr val="FF0000"/>
                </a:solidFill>
                <a:latin typeface="+mn-ea"/>
              </a:rPr>
              <a:t>型肾上腺素能受体</a:t>
            </a:r>
          </a:p>
          <a:p>
            <a:pPr lvl="2">
              <a:lnSpc>
                <a:spcPct val="80000"/>
              </a:lnSpc>
              <a:buFont typeface="Webdings" panose="05030102010509060703" pitchFamily="18" charset="2"/>
              <a:buNone/>
            </a:pPr>
            <a:r>
              <a:rPr lang="zh-CN" altLang="en-US" sz="3200" b="1" dirty="0">
                <a:latin typeface="+mn-ea"/>
              </a:rPr>
              <a:t>以兴奋效应为主  血管平滑肌收缩，小肠平滑肌舒张</a:t>
            </a:r>
          </a:p>
          <a:p>
            <a:pPr lvl="2">
              <a:lnSpc>
                <a:spcPct val="80000"/>
              </a:lnSpc>
              <a:buFont typeface="Webdings" panose="05030102010509060703" pitchFamily="18" charset="2"/>
              <a:buNone/>
            </a:pPr>
            <a:r>
              <a:rPr lang="zh-CN" altLang="en-US" sz="3200" b="1" dirty="0">
                <a:latin typeface="+mn-ea"/>
              </a:rPr>
              <a:t>激动剂</a:t>
            </a:r>
            <a:r>
              <a:rPr lang="en-US" altLang="zh-CN" sz="3200" b="1" dirty="0">
                <a:latin typeface="+mn-ea"/>
              </a:rPr>
              <a:t>: </a:t>
            </a:r>
            <a:r>
              <a:rPr lang="zh-CN" altLang="en-US" sz="3200" b="1" dirty="0">
                <a:latin typeface="+mn-ea"/>
              </a:rPr>
              <a:t>去甲肾上腺素、新服林等</a:t>
            </a:r>
          </a:p>
          <a:p>
            <a:pPr lvl="2">
              <a:lnSpc>
                <a:spcPct val="80000"/>
              </a:lnSpc>
              <a:buFont typeface="Webdings" panose="05030102010509060703" pitchFamily="18" charset="2"/>
              <a:buNone/>
            </a:pPr>
            <a:r>
              <a:rPr lang="zh-CN" altLang="en-US" sz="3200" b="1" dirty="0">
                <a:latin typeface="+mn-ea"/>
              </a:rPr>
              <a:t>阻断剂</a:t>
            </a:r>
            <a:r>
              <a:rPr lang="en-US" altLang="zh-CN" sz="3200" b="1" dirty="0">
                <a:latin typeface="+mn-ea"/>
              </a:rPr>
              <a:t>: </a:t>
            </a:r>
            <a:r>
              <a:rPr lang="zh-CN" altLang="en-US" sz="3200" b="1" dirty="0">
                <a:latin typeface="+mn-ea"/>
              </a:rPr>
              <a:t>酚妥拉明等</a:t>
            </a:r>
          </a:p>
          <a:p>
            <a:pPr lvl="1">
              <a:lnSpc>
                <a:spcPct val="80000"/>
              </a:lnSpc>
            </a:pPr>
            <a:r>
              <a:rPr lang="en-US" altLang="zh-CN" b="1" dirty="0">
                <a:solidFill>
                  <a:srgbClr val="FF0000"/>
                </a:solidFill>
                <a:latin typeface="+mn-ea"/>
              </a:rPr>
              <a:t>β-</a:t>
            </a:r>
            <a:r>
              <a:rPr lang="zh-CN" altLang="en-US" b="1" dirty="0">
                <a:solidFill>
                  <a:srgbClr val="FF0000"/>
                </a:solidFill>
                <a:latin typeface="+mn-ea"/>
              </a:rPr>
              <a:t>型肾上腺素能受体</a:t>
            </a:r>
          </a:p>
          <a:p>
            <a:pPr lvl="2">
              <a:lnSpc>
                <a:spcPct val="80000"/>
              </a:lnSpc>
              <a:buFont typeface="Webdings" panose="05030102010509060703" pitchFamily="18" charset="2"/>
              <a:buNone/>
            </a:pPr>
            <a:r>
              <a:rPr lang="en-US" altLang="zh-CN" sz="3200" b="1" dirty="0">
                <a:latin typeface="+mn-ea"/>
              </a:rPr>
              <a:t>β</a:t>
            </a:r>
            <a:r>
              <a:rPr lang="en-US" altLang="zh-CN" sz="3200" b="1" baseline="-25000" dirty="0">
                <a:latin typeface="+mn-ea"/>
              </a:rPr>
              <a:t>1</a:t>
            </a:r>
            <a:r>
              <a:rPr lang="zh-CN" altLang="en-US" sz="3200" b="1" dirty="0">
                <a:latin typeface="+mn-ea"/>
              </a:rPr>
              <a:t>型   主要兴奋心肌，↑脂肪分解</a:t>
            </a:r>
          </a:p>
          <a:p>
            <a:pPr lvl="2">
              <a:lnSpc>
                <a:spcPct val="80000"/>
              </a:lnSpc>
              <a:buFont typeface="Webdings" panose="05030102010509060703" pitchFamily="18" charset="2"/>
              <a:buNone/>
            </a:pPr>
            <a:r>
              <a:rPr lang="en-US" altLang="zh-CN" sz="3200" b="1" dirty="0">
                <a:latin typeface="+mn-ea"/>
              </a:rPr>
              <a:t>β</a:t>
            </a:r>
            <a:r>
              <a:rPr lang="en-US" altLang="zh-CN" sz="3200" b="1" baseline="-25000" dirty="0">
                <a:latin typeface="+mn-ea"/>
              </a:rPr>
              <a:t>2</a:t>
            </a:r>
            <a:r>
              <a:rPr lang="zh-CN" altLang="en-US" sz="3200" b="1" dirty="0">
                <a:latin typeface="+mn-ea"/>
              </a:rPr>
              <a:t>型   多种平滑肌</a:t>
            </a:r>
            <a:r>
              <a:rPr lang="en-US" altLang="zh-CN" sz="3200" b="1" dirty="0">
                <a:latin typeface="+mn-ea"/>
              </a:rPr>
              <a:t>(</a:t>
            </a:r>
            <a:r>
              <a:rPr lang="zh-CN" altLang="en-US" sz="3200" b="1" dirty="0">
                <a:latin typeface="+mn-ea"/>
              </a:rPr>
              <a:t>血管，支气管，胃肠，子宫等</a:t>
            </a:r>
            <a:r>
              <a:rPr lang="en-US" altLang="zh-CN" sz="3200" b="1" dirty="0">
                <a:latin typeface="+mn-ea"/>
              </a:rPr>
              <a:t>)</a:t>
            </a:r>
            <a:r>
              <a:rPr lang="zh-CN" altLang="en-US" sz="3200" b="1" dirty="0">
                <a:latin typeface="+mn-ea"/>
              </a:rPr>
              <a:t>舒张，↑糖元分解</a:t>
            </a:r>
          </a:p>
          <a:p>
            <a:pPr lvl="2">
              <a:lnSpc>
                <a:spcPct val="80000"/>
              </a:lnSpc>
              <a:buFont typeface="Webdings" panose="05030102010509060703" pitchFamily="18" charset="2"/>
              <a:buNone/>
            </a:pPr>
            <a:r>
              <a:rPr lang="zh-CN" altLang="en-US" sz="3200" b="1" dirty="0">
                <a:latin typeface="+mn-ea"/>
              </a:rPr>
              <a:t>激动剂</a:t>
            </a:r>
            <a:r>
              <a:rPr lang="en-US" altLang="zh-CN" sz="3200" b="1" dirty="0">
                <a:latin typeface="+mn-ea"/>
              </a:rPr>
              <a:t>: </a:t>
            </a:r>
            <a:r>
              <a:rPr lang="zh-CN" altLang="en-US" sz="3200" b="1" dirty="0">
                <a:latin typeface="+mn-ea"/>
              </a:rPr>
              <a:t>异丙肾上腺素等 </a:t>
            </a:r>
          </a:p>
          <a:p>
            <a:pPr lvl="2">
              <a:lnSpc>
                <a:spcPct val="80000"/>
              </a:lnSpc>
              <a:buFont typeface="Webdings" panose="05030102010509060703" pitchFamily="18" charset="2"/>
              <a:buNone/>
            </a:pPr>
            <a:r>
              <a:rPr lang="zh-CN" altLang="en-US" sz="3200" b="1" dirty="0">
                <a:latin typeface="+mn-ea"/>
              </a:rPr>
              <a:t>阻断剂</a:t>
            </a:r>
            <a:r>
              <a:rPr lang="en-US" altLang="zh-CN" sz="3200" b="1" dirty="0">
                <a:latin typeface="+mn-ea"/>
              </a:rPr>
              <a:t>: </a:t>
            </a:r>
            <a:r>
              <a:rPr lang="zh-CN" altLang="en-US" sz="3200" b="1" dirty="0">
                <a:latin typeface="+mn-ea"/>
              </a:rPr>
              <a:t>心得安</a:t>
            </a:r>
            <a:r>
              <a:rPr lang="en-US" altLang="zh-CN" sz="3200" b="1" dirty="0">
                <a:latin typeface="+mn-ea"/>
              </a:rPr>
              <a:t>(β</a:t>
            </a:r>
            <a:r>
              <a:rPr lang="en-US" altLang="zh-CN" sz="3200" b="1" baseline="-25000" dirty="0">
                <a:latin typeface="+mn-ea"/>
              </a:rPr>
              <a:t>1</a:t>
            </a:r>
            <a:r>
              <a:rPr lang="zh-CN" altLang="en-US" sz="3200" b="1" dirty="0">
                <a:latin typeface="+mn-ea"/>
              </a:rPr>
              <a:t>，</a:t>
            </a:r>
            <a:r>
              <a:rPr lang="en-US" altLang="zh-CN" sz="3200" b="1" dirty="0">
                <a:latin typeface="+mn-ea"/>
              </a:rPr>
              <a:t>β</a:t>
            </a:r>
            <a:r>
              <a:rPr lang="en-US" altLang="zh-CN" sz="3200" b="1" baseline="-25000" dirty="0">
                <a:latin typeface="+mn-ea"/>
              </a:rPr>
              <a:t>2</a:t>
            </a:r>
            <a:r>
              <a:rPr lang="en-US" altLang="zh-CN" sz="3200" b="1" dirty="0">
                <a:latin typeface="+mn-ea"/>
              </a:rPr>
              <a:t>)</a:t>
            </a:r>
            <a:r>
              <a:rPr lang="zh-CN" altLang="en-US" sz="3200" b="1" dirty="0">
                <a:latin typeface="+mn-ea"/>
              </a:rPr>
              <a:t>、心得宁</a:t>
            </a:r>
            <a:r>
              <a:rPr lang="en-US" altLang="zh-CN" sz="3200" b="1" dirty="0">
                <a:latin typeface="+mn-ea"/>
              </a:rPr>
              <a:t>(β</a:t>
            </a:r>
            <a:r>
              <a:rPr lang="en-US" altLang="zh-CN" sz="3200" b="1" baseline="-25000" dirty="0">
                <a:latin typeface="+mn-ea"/>
              </a:rPr>
              <a:t>1</a:t>
            </a:r>
            <a:r>
              <a:rPr lang="en-US" altLang="zh-CN" sz="3200" b="1" dirty="0">
                <a:latin typeface="+mn-ea"/>
              </a:rPr>
              <a:t>)</a:t>
            </a:r>
            <a:r>
              <a:rPr lang="zh-CN" altLang="en-US" sz="3200" b="1" dirty="0">
                <a:latin typeface="+mn-ea"/>
              </a:rPr>
              <a:t>、心得乐</a:t>
            </a:r>
            <a:r>
              <a:rPr lang="en-US" altLang="zh-CN" sz="3200" b="1" dirty="0">
                <a:latin typeface="+mn-ea"/>
              </a:rPr>
              <a:t>(β</a:t>
            </a:r>
            <a:r>
              <a:rPr lang="en-US" altLang="zh-CN" sz="3200" b="1" baseline="-25000" dirty="0">
                <a:latin typeface="+mn-ea"/>
              </a:rPr>
              <a:t>2</a:t>
            </a:r>
            <a:r>
              <a:rPr lang="en-US" altLang="zh-CN" sz="3200" b="1" dirty="0">
                <a:latin typeface="+mn-ea"/>
              </a:rPr>
              <a:t>)</a:t>
            </a:r>
            <a:r>
              <a:rPr lang="zh-CN" altLang="en-US" sz="3200" b="1" dirty="0">
                <a:latin typeface="+mn-ea"/>
              </a:rPr>
              <a:t>等</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E1A43D6C-41E6-451B-ACBB-D696C619C497}" type="slidenum">
              <a:rPr lang="zh-CN" altLang="en-US" smtClean="0"/>
              <a:t>3</a:t>
            </a:fld>
            <a:endParaRPr lang="zh-CN" altLang="en-US"/>
          </a:p>
        </p:txBody>
      </p:sp>
      <p:sp>
        <p:nvSpPr>
          <p:cNvPr id="6" name="TextBox 5"/>
          <p:cNvSpPr txBox="1"/>
          <p:nvPr/>
        </p:nvSpPr>
        <p:spPr>
          <a:xfrm>
            <a:off x="1050878" y="395785"/>
            <a:ext cx="3862316" cy="646331"/>
          </a:xfrm>
          <a:prstGeom prst="rect">
            <a:avLst/>
          </a:prstGeom>
          <a:noFill/>
        </p:spPr>
        <p:txBody>
          <a:bodyPr wrap="square" rtlCol="0">
            <a:spAutoFit/>
          </a:bodyPr>
          <a:lstStyle/>
          <a:p>
            <a:r>
              <a:rPr lang="en-US" altLang="zh-CN" sz="3600" b="1" dirty="0">
                <a:latin typeface="+mn-ea"/>
              </a:rPr>
              <a:t>(</a:t>
            </a:r>
            <a:r>
              <a:rPr lang="zh-CN" altLang="en-US" sz="3600" b="1" dirty="0">
                <a:latin typeface="+mn-ea"/>
              </a:rPr>
              <a:t>一</a:t>
            </a:r>
            <a:r>
              <a:rPr lang="en-US" altLang="zh-CN" sz="3600" b="1" dirty="0">
                <a:latin typeface="+mn-ea"/>
              </a:rPr>
              <a:t>)  </a:t>
            </a:r>
            <a:r>
              <a:rPr lang="zh-CN" altLang="en-US" sz="3600" b="1" dirty="0">
                <a:latin typeface="+mn-ea"/>
              </a:rPr>
              <a:t>神经元</a:t>
            </a:r>
          </a:p>
        </p:txBody>
      </p:sp>
      <p:sp>
        <p:nvSpPr>
          <p:cNvPr id="7" name="TextBox 6"/>
          <p:cNvSpPr txBox="1"/>
          <p:nvPr/>
        </p:nvSpPr>
        <p:spPr>
          <a:xfrm>
            <a:off x="491320" y="1310185"/>
            <a:ext cx="5704764" cy="584775"/>
          </a:xfrm>
          <a:prstGeom prst="rect">
            <a:avLst/>
          </a:prstGeom>
          <a:noFill/>
        </p:spPr>
        <p:txBody>
          <a:bodyPr wrap="square" rtlCol="0">
            <a:spAutoFit/>
          </a:bodyPr>
          <a:lstStyle/>
          <a:p>
            <a:r>
              <a:rPr lang="en-US" altLang="zh-CN" sz="3200" b="1" dirty="0">
                <a:latin typeface="+mn-ea"/>
              </a:rPr>
              <a:t>1.</a:t>
            </a:r>
            <a:r>
              <a:rPr lang="zh-CN" altLang="en-US" sz="3200" b="1" dirty="0">
                <a:latin typeface="+mn-ea"/>
              </a:rPr>
              <a:t>神经元的一般结构和功能</a:t>
            </a:r>
          </a:p>
        </p:txBody>
      </p:sp>
      <p:pic>
        <p:nvPicPr>
          <p:cNvPr id="8" name="图片 7" descr="d439b6003af33a87a4d53e14c65c10385243fbf2b211953f.jpg"/>
          <p:cNvPicPr>
            <a:picLocks noChangeAspect="1"/>
          </p:cNvPicPr>
          <p:nvPr/>
        </p:nvPicPr>
        <p:blipFill>
          <a:blip r:embed="rId2" cstate="print"/>
          <a:stretch>
            <a:fillRect/>
          </a:stretch>
        </p:blipFill>
        <p:spPr>
          <a:xfrm>
            <a:off x="1" y="2060812"/>
            <a:ext cx="7478972" cy="4797188"/>
          </a:xfrm>
          <a:prstGeom prst="rect">
            <a:avLst/>
          </a:prstGeom>
        </p:spPr>
      </p:pic>
      <p:sp>
        <p:nvSpPr>
          <p:cNvPr id="9" name="右大括号 8"/>
          <p:cNvSpPr/>
          <p:nvPr/>
        </p:nvSpPr>
        <p:spPr>
          <a:xfrm>
            <a:off x="5065610" y="3334522"/>
            <a:ext cx="571504" cy="1346660"/>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10" name="TextBox 9"/>
          <p:cNvSpPr txBox="1"/>
          <p:nvPr/>
        </p:nvSpPr>
        <p:spPr>
          <a:xfrm>
            <a:off x="5705069" y="3792794"/>
            <a:ext cx="2571725" cy="369332"/>
          </a:xfrm>
          <a:prstGeom prst="rect">
            <a:avLst/>
          </a:prstGeom>
          <a:noFill/>
        </p:spPr>
        <p:txBody>
          <a:bodyPr wrap="square" rtlCol="0">
            <a:spAutoFit/>
          </a:bodyPr>
          <a:lstStyle/>
          <a:p>
            <a:r>
              <a:rPr lang="zh-CN" altLang="en-US" b="1" dirty="0"/>
              <a:t>神经纤维</a:t>
            </a:r>
          </a:p>
        </p:txBody>
      </p:sp>
      <p:sp>
        <p:nvSpPr>
          <p:cNvPr id="11" name="TextBox 10"/>
          <p:cNvSpPr txBox="1"/>
          <p:nvPr/>
        </p:nvSpPr>
        <p:spPr>
          <a:xfrm>
            <a:off x="1729817" y="4411640"/>
            <a:ext cx="1450110" cy="369332"/>
          </a:xfrm>
          <a:prstGeom prst="rect">
            <a:avLst/>
          </a:prstGeom>
          <a:noFill/>
        </p:spPr>
        <p:txBody>
          <a:bodyPr wrap="square" rtlCol="0">
            <a:spAutoFit/>
          </a:bodyPr>
          <a:lstStyle/>
          <a:p>
            <a:r>
              <a:rPr lang="zh-CN" altLang="en-US" b="1" dirty="0"/>
              <a:t>突触小体</a:t>
            </a:r>
          </a:p>
        </p:txBody>
      </p:sp>
      <p:sp>
        <p:nvSpPr>
          <p:cNvPr id="12" name="Rectangle 3"/>
          <p:cNvSpPr txBox="1">
            <a:spLocks noChangeArrowheads="1"/>
          </p:cNvSpPr>
          <p:nvPr/>
        </p:nvSpPr>
        <p:spPr>
          <a:xfrm>
            <a:off x="7670041" y="1224034"/>
            <a:ext cx="4162568" cy="2857500"/>
          </a:xfrm>
          <a:prstGeom prst="rect">
            <a:avLst/>
          </a:prstGeom>
        </p:spPr>
        <p:txBody>
          <a:bodyPr vert="horz" lIns="91440" tIns="45720" rIns="91440" bIns="45720" rtlCol="0">
            <a:normAutofit lnSpcReduction="10000"/>
          </a:bodyPr>
          <a:lstStyle/>
          <a:p>
            <a:pPr marL="685800" marR="0" lvl="1" indent="-228600" algn="l" defTabSz="913765" rtl="0" eaLnBrk="1" fontAlgn="auto" latinLnBrk="0" hangingPunct="1">
              <a:lnSpc>
                <a:spcPct val="150000"/>
              </a:lnSpc>
              <a:spcBef>
                <a:spcPts val="500"/>
              </a:spcBef>
              <a:spcAft>
                <a:spcPts val="0"/>
              </a:spcAft>
              <a:buClrTx/>
              <a:buSzTx/>
              <a:buFont typeface="Webdings" panose="05030102010509060703" pitchFamily="18" charset="2"/>
              <a:buNone/>
              <a:defRPr/>
            </a:pPr>
            <a:r>
              <a:rPr kumimoji="0" lang="zh-CN" altLang="en-US" sz="3200" b="1" i="0" u="none" strike="noStrike" kern="1200" cap="none" spc="0" normalizeH="0" baseline="0" noProof="0" dirty="0">
                <a:ln>
                  <a:noFill/>
                </a:ln>
                <a:effectLst/>
                <a:uLnTx/>
                <a:uFillTx/>
                <a:latin typeface="+mn-ea"/>
                <a:cs typeface="+mn-cs"/>
              </a:rPr>
              <a:t>胞体 </a:t>
            </a:r>
            <a:r>
              <a:rPr kumimoji="0" lang="en-US" altLang="zh-CN" sz="3200" b="1" i="0" u="none" strike="noStrike" kern="1200" cap="none" spc="0" normalizeH="0" baseline="0" noProof="0" dirty="0">
                <a:ln>
                  <a:noFill/>
                </a:ln>
                <a:effectLst/>
                <a:uLnTx/>
                <a:uFillTx/>
                <a:latin typeface="+mn-ea"/>
                <a:cs typeface="+mn-cs"/>
              </a:rPr>
              <a:t>soma</a:t>
            </a:r>
          </a:p>
          <a:p>
            <a:pPr marL="685800" marR="0" lvl="1" indent="-228600" algn="l" defTabSz="913765" rtl="0" eaLnBrk="1" fontAlgn="auto" latinLnBrk="0" hangingPunct="1">
              <a:lnSpc>
                <a:spcPct val="150000"/>
              </a:lnSpc>
              <a:spcBef>
                <a:spcPts val="500"/>
              </a:spcBef>
              <a:spcAft>
                <a:spcPts val="0"/>
              </a:spcAft>
              <a:buClrTx/>
              <a:buSzTx/>
              <a:buFont typeface="Webdings" panose="05030102010509060703" pitchFamily="18" charset="2"/>
              <a:buNone/>
              <a:defRPr/>
            </a:pPr>
            <a:r>
              <a:rPr kumimoji="0" lang="zh-CN" altLang="en-US" sz="3200" b="1" i="0" u="none" strike="noStrike" kern="1200" cap="none" spc="0" normalizeH="0" baseline="0" noProof="0" dirty="0">
                <a:ln>
                  <a:noFill/>
                </a:ln>
                <a:effectLst/>
                <a:uLnTx/>
                <a:uFillTx/>
                <a:latin typeface="+mn-ea"/>
                <a:cs typeface="+mn-cs"/>
              </a:rPr>
              <a:t>突起 </a:t>
            </a:r>
            <a:r>
              <a:rPr kumimoji="0" lang="en-US" altLang="zh-CN" sz="3200" b="1" i="0" u="none" strike="noStrike" kern="1200" cap="none" spc="0" normalizeH="0" baseline="0" noProof="0" dirty="0" err="1">
                <a:ln>
                  <a:noFill/>
                </a:ln>
                <a:effectLst/>
                <a:uLnTx/>
                <a:uFillTx/>
                <a:latin typeface="+mn-ea"/>
                <a:cs typeface="+mn-cs"/>
              </a:rPr>
              <a:t>neurite</a:t>
            </a:r>
            <a:endParaRPr lang="en-US" altLang="zh-CN" sz="3200" b="1" dirty="0">
              <a:latin typeface="+mn-ea"/>
            </a:endParaRPr>
          </a:p>
          <a:p>
            <a:pPr marL="685800" marR="0" lvl="1" indent="-228600" algn="l" defTabSz="913765" rtl="0" eaLnBrk="1" fontAlgn="auto" latinLnBrk="0" hangingPunct="1">
              <a:lnSpc>
                <a:spcPct val="150000"/>
              </a:lnSpc>
              <a:spcBef>
                <a:spcPts val="500"/>
              </a:spcBef>
              <a:spcAft>
                <a:spcPts val="0"/>
              </a:spcAft>
              <a:buClrTx/>
              <a:buSzTx/>
              <a:buFont typeface="Webdings" panose="05030102010509060703" pitchFamily="18" charset="2"/>
              <a:buNone/>
              <a:defRPr/>
            </a:pPr>
            <a:r>
              <a:rPr kumimoji="0" lang="zh-CN" altLang="en-US" sz="2800" b="1" i="0" u="none" strike="noStrike" kern="1200" cap="none" spc="0" normalizeH="0" baseline="0" noProof="0" dirty="0">
                <a:ln>
                  <a:noFill/>
                </a:ln>
                <a:effectLst/>
                <a:uLnTx/>
                <a:uFillTx/>
                <a:latin typeface="+mn-ea"/>
                <a:cs typeface="+mn-cs"/>
              </a:rPr>
              <a:t>树突 </a:t>
            </a:r>
            <a:r>
              <a:rPr kumimoji="0" lang="en-US" altLang="zh-CN" sz="2800" b="1" i="0" u="none" strike="noStrike" kern="1200" cap="none" spc="0" normalizeH="0" baseline="0" noProof="0" dirty="0">
                <a:ln>
                  <a:noFill/>
                </a:ln>
                <a:effectLst/>
                <a:uLnTx/>
                <a:uFillTx/>
                <a:latin typeface="+mn-ea"/>
                <a:cs typeface="+mn-cs"/>
              </a:rPr>
              <a:t>dendrite</a:t>
            </a:r>
          </a:p>
          <a:p>
            <a:pPr marL="685800" lvl="1" indent="-228600" defTabSz="913765">
              <a:lnSpc>
                <a:spcPct val="150000"/>
              </a:lnSpc>
              <a:spcBef>
                <a:spcPts val="500"/>
              </a:spcBef>
            </a:pPr>
            <a:r>
              <a:rPr kumimoji="0" lang="zh-CN" altLang="en-US" sz="2800" b="1" i="0" u="none" strike="noStrike" kern="1200" cap="none" spc="0" normalizeH="0" baseline="0" noProof="0" dirty="0">
                <a:ln>
                  <a:noFill/>
                </a:ln>
                <a:effectLst/>
                <a:uLnTx/>
                <a:uFillTx/>
                <a:latin typeface="+mn-ea"/>
                <a:cs typeface="+mn-cs"/>
              </a:rPr>
              <a:t>轴突 </a:t>
            </a:r>
            <a:r>
              <a:rPr lang="en-US" altLang="zh-CN" sz="2800" b="1" dirty="0">
                <a:latin typeface="+mn-ea"/>
              </a:rPr>
              <a:t>axon (</a:t>
            </a:r>
            <a:r>
              <a:rPr lang="zh-CN" altLang="en-US" sz="2800" b="1" dirty="0">
                <a:latin typeface="+mn-ea"/>
              </a:rPr>
              <a:t>神经纤维</a:t>
            </a:r>
            <a:r>
              <a:rPr lang="en-US" altLang="zh-CN" sz="2800" b="1" dirty="0">
                <a:latin typeface="+mn-ea"/>
              </a:rPr>
              <a:t>)</a:t>
            </a:r>
            <a:endParaRPr kumimoji="0" lang="en-US" altLang="zh-CN" sz="2800" b="1" i="0" u="none" strike="noStrike" kern="1200" cap="none" spc="0" normalizeH="0" baseline="0" noProof="0" dirty="0">
              <a:ln>
                <a:noFill/>
              </a:ln>
              <a:effectLst/>
              <a:uLnTx/>
              <a:uFillTx/>
              <a:latin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0000" lnSpcReduction="10000"/>
          </a:bodyPr>
          <a:lstStyle/>
          <a:p>
            <a:pPr marL="0" indent="0">
              <a:buNone/>
            </a:pPr>
            <a:r>
              <a:rPr lang="zh-CN" altLang="en-US"/>
              <a:t>神经冲动是沿着神经纤维传导的</a:t>
            </a:r>
          </a:p>
          <a:p>
            <a:pPr marL="0" indent="0">
              <a:buNone/>
            </a:pPr>
            <a:r>
              <a:rPr lang="zh-CN" altLang="en-US"/>
              <a:t>A．静息电位  </a:t>
            </a:r>
          </a:p>
          <a:p>
            <a:pPr marL="0" indent="0">
              <a:buNone/>
            </a:pPr>
            <a:r>
              <a:rPr lang="zh-CN" altLang="en-US"/>
              <a:t>B．动作电位  </a:t>
            </a:r>
          </a:p>
          <a:p>
            <a:pPr marL="0" indent="0">
              <a:buNone/>
            </a:pPr>
            <a:r>
              <a:rPr lang="zh-CN" altLang="en-US"/>
              <a:t>C．突触后电位 </a:t>
            </a:r>
          </a:p>
          <a:p>
            <a:pPr marL="0" indent="0">
              <a:buNone/>
            </a:pPr>
            <a:r>
              <a:rPr lang="zh-CN" altLang="en-US"/>
              <a:t>D．局部电位 </a:t>
            </a:r>
          </a:p>
          <a:p>
            <a:pPr marL="0" indent="0">
              <a:buNone/>
            </a:pPr>
            <a:r>
              <a:rPr lang="zh-CN" altLang="en-US"/>
              <a:t>E．突触前电位</a:t>
            </a:r>
          </a:p>
        </p:txBody>
      </p:sp>
      <p:sp>
        <p:nvSpPr>
          <p:cNvPr id="4" name="页脚占位符 3"/>
          <p:cNvSpPr>
            <a:spLocks noGrp="1"/>
          </p:cNvSpPr>
          <p:nvPr>
            <p:ph type="ftr" sz="quarter" idx="11"/>
          </p:nvPr>
        </p:nvSpPr>
        <p:spPr/>
        <p:txBody>
          <a:bodyPr/>
          <a:lstStyle/>
          <a:p>
            <a:r>
              <a:rPr lang="zh-CN" altLang="en-US" dirty="0"/>
              <a:t>请修改这里的课程名称</a:t>
            </a:r>
          </a:p>
        </p:txBody>
      </p:sp>
      <p:sp>
        <p:nvSpPr>
          <p:cNvPr id="5" name="灯片编号占位符 4"/>
          <p:cNvSpPr>
            <a:spLocks noGrp="1"/>
          </p:cNvSpPr>
          <p:nvPr>
            <p:ph type="sldNum" sz="quarter" idx="12"/>
          </p:nvPr>
        </p:nvSpPr>
        <p:spPr/>
        <p:txBody>
          <a:bodyPr/>
          <a:lstStyle/>
          <a:p>
            <a:fld id="{5DD3DB80-B894-403A-B48E-6FDC1A72010E}" type="slidenum">
              <a:rPr lang="zh-CN" altLang="en-US" smtClean="0"/>
              <a:t>30</a:t>
            </a:fld>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0000" lnSpcReduction="10000"/>
          </a:bodyPr>
          <a:lstStyle/>
          <a:p>
            <a:pPr marL="0" indent="0">
              <a:buNone/>
            </a:pPr>
            <a:r>
              <a:rPr lang="zh-CN" altLang="en-US"/>
              <a:t>神经纤维传导兴奋的特征中,不包括</a:t>
            </a:r>
          </a:p>
          <a:p>
            <a:pPr marL="0" indent="0">
              <a:buNone/>
            </a:pPr>
            <a:r>
              <a:rPr lang="zh-CN" altLang="en-US"/>
              <a:t>A. 生理完整  </a:t>
            </a:r>
          </a:p>
          <a:p>
            <a:pPr marL="0" indent="0">
              <a:buNone/>
            </a:pPr>
            <a:r>
              <a:rPr lang="zh-CN" altLang="en-US"/>
              <a:t>B．衰减性 </a:t>
            </a:r>
          </a:p>
          <a:p>
            <a:pPr marL="0" indent="0">
              <a:buNone/>
            </a:pPr>
            <a:r>
              <a:rPr lang="zh-CN" altLang="en-US"/>
              <a:t>C．双向性 </a:t>
            </a:r>
          </a:p>
          <a:p>
            <a:pPr marL="0" indent="0">
              <a:buNone/>
            </a:pPr>
            <a:r>
              <a:rPr lang="zh-CN" altLang="en-US"/>
              <a:t>D．绝缘性  </a:t>
            </a:r>
          </a:p>
          <a:p>
            <a:pPr marL="0" indent="0">
              <a:buNone/>
            </a:pPr>
            <a:r>
              <a:rPr lang="zh-CN" altLang="en-US"/>
              <a:t>E．相对不疲劳性</a:t>
            </a:r>
          </a:p>
        </p:txBody>
      </p:sp>
      <p:sp>
        <p:nvSpPr>
          <p:cNvPr id="4" name="页脚占位符 3"/>
          <p:cNvSpPr>
            <a:spLocks noGrp="1"/>
          </p:cNvSpPr>
          <p:nvPr>
            <p:ph type="ftr" sz="quarter" idx="11"/>
          </p:nvPr>
        </p:nvSpPr>
        <p:spPr/>
        <p:txBody>
          <a:bodyPr/>
          <a:lstStyle/>
          <a:p>
            <a:r>
              <a:rPr lang="zh-CN" altLang="en-US" dirty="0"/>
              <a:t>请修改这里的课程名称</a:t>
            </a:r>
          </a:p>
        </p:txBody>
      </p:sp>
      <p:sp>
        <p:nvSpPr>
          <p:cNvPr id="5" name="灯片编号占位符 4"/>
          <p:cNvSpPr>
            <a:spLocks noGrp="1"/>
          </p:cNvSpPr>
          <p:nvPr>
            <p:ph type="sldNum" sz="quarter" idx="12"/>
          </p:nvPr>
        </p:nvSpPr>
        <p:spPr/>
        <p:txBody>
          <a:bodyPr/>
          <a:lstStyle/>
          <a:p>
            <a:fld id="{5DD3DB80-B894-403A-B48E-6FDC1A72010E}" type="slidenum">
              <a:rPr lang="zh-CN" altLang="en-US" smtClean="0"/>
              <a:t>31</a:t>
            </a:fld>
            <a:endParaRPr lang="zh-C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0000" lnSpcReduction="10000"/>
          </a:bodyPr>
          <a:lstStyle/>
          <a:p>
            <a:pPr marL="0" indent="0">
              <a:buNone/>
            </a:pPr>
            <a:r>
              <a:rPr lang="zh-CN" altLang="en-US"/>
              <a:t>关于突触传递的叙述，错误的是</a:t>
            </a:r>
          </a:p>
          <a:p>
            <a:pPr marL="0" indent="0">
              <a:buNone/>
            </a:pPr>
            <a:r>
              <a:rPr lang="zh-CN" altLang="en-US"/>
              <a:t>A．兴奋性递质引起突触后膜产 生兴奋性突触后电位</a:t>
            </a:r>
          </a:p>
          <a:p>
            <a:pPr marL="0" indent="0">
              <a:buNone/>
            </a:pPr>
            <a:r>
              <a:rPr lang="zh-CN" altLang="en-US"/>
              <a:t>B．抑制性递质引起突触后膜产 生抑制性突触后电位</a:t>
            </a:r>
          </a:p>
          <a:p>
            <a:pPr marL="0" indent="0">
              <a:buNone/>
            </a:pPr>
            <a:r>
              <a:rPr lang="zh-CN" altLang="en-US"/>
              <a:t>C．突触后膜上的特异性受体是 一种化学门控通道</a:t>
            </a:r>
          </a:p>
          <a:p>
            <a:pPr marL="0" indent="0">
              <a:buNone/>
            </a:pPr>
            <a:r>
              <a:rPr lang="zh-CN" altLang="en-US"/>
              <a:t>D．兴奋性突触后电位是发生在 突触后膜的动作电位</a:t>
            </a:r>
          </a:p>
          <a:p>
            <a:pPr marL="0" indent="0">
              <a:buNone/>
            </a:pPr>
            <a:r>
              <a:rPr lang="zh-CN" altLang="en-US"/>
              <a:t>E．抑制性突触后电位降低突触 后神经元的兴奋性</a:t>
            </a:r>
          </a:p>
        </p:txBody>
      </p:sp>
      <p:sp>
        <p:nvSpPr>
          <p:cNvPr id="4" name="页脚占位符 3"/>
          <p:cNvSpPr>
            <a:spLocks noGrp="1"/>
          </p:cNvSpPr>
          <p:nvPr>
            <p:ph type="ftr" sz="quarter" idx="11"/>
          </p:nvPr>
        </p:nvSpPr>
        <p:spPr/>
        <p:txBody>
          <a:bodyPr/>
          <a:lstStyle/>
          <a:p>
            <a:r>
              <a:rPr lang="zh-CN" altLang="en-US" dirty="0"/>
              <a:t>请修改这里的课程名称</a:t>
            </a:r>
          </a:p>
        </p:txBody>
      </p:sp>
      <p:sp>
        <p:nvSpPr>
          <p:cNvPr id="5" name="灯片编号占位符 4"/>
          <p:cNvSpPr>
            <a:spLocks noGrp="1"/>
          </p:cNvSpPr>
          <p:nvPr>
            <p:ph type="sldNum" sz="quarter" idx="12"/>
          </p:nvPr>
        </p:nvSpPr>
        <p:spPr/>
        <p:txBody>
          <a:bodyPr/>
          <a:lstStyle/>
          <a:p>
            <a:fld id="{5DD3DB80-B894-403A-B48E-6FDC1A72010E}" type="slidenum">
              <a:rPr lang="zh-CN" altLang="en-US" smtClean="0"/>
              <a:t>32</a:t>
            </a:fld>
            <a:endParaRPr lang="zh-CN"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0000" lnSpcReduction="10000"/>
          </a:bodyPr>
          <a:lstStyle/>
          <a:p>
            <a:pPr marL="0" indent="0">
              <a:buNone/>
            </a:pPr>
            <a:r>
              <a:rPr lang="zh-CN" altLang="en-US"/>
              <a:t>当兴奋性递质与突触后膜结合后，引起突触后膜：</a:t>
            </a:r>
          </a:p>
          <a:p>
            <a:r>
              <a:rPr lang="zh-CN" altLang="en-US"/>
              <a:t>   A. 钠、钾离子通透性增加，出现去极化</a:t>
            </a:r>
          </a:p>
          <a:p>
            <a:r>
              <a:rPr lang="zh-CN" altLang="en-US"/>
              <a:t>   B．钠、钙离子通透性增加，出现超极化</a:t>
            </a:r>
          </a:p>
          <a:p>
            <a:r>
              <a:rPr lang="zh-CN" altLang="en-US"/>
              <a:t>   C. 钾、氯离子通透性增加，出现超极化</a:t>
            </a:r>
          </a:p>
          <a:p>
            <a:r>
              <a:rPr lang="zh-CN" altLang="en-US"/>
              <a:t>   D．钾、钙离子通透性增加，出现去极化    </a:t>
            </a:r>
          </a:p>
          <a:p>
            <a:r>
              <a:rPr lang="zh-CN" altLang="en-US"/>
              <a:t>   E. 钠、氯离子通透性增加，出现去极化</a:t>
            </a:r>
          </a:p>
        </p:txBody>
      </p:sp>
      <p:sp>
        <p:nvSpPr>
          <p:cNvPr id="4" name="页脚占位符 3"/>
          <p:cNvSpPr>
            <a:spLocks noGrp="1"/>
          </p:cNvSpPr>
          <p:nvPr>
            <p:ph type="ftr" sz="quarter" idx="11"/>
          </p:nvPr>
        </p:nvSpPr>
        <p:spPr/>
        <p:txBody>
          <a:bodyPr/>
          <a:lstStyle/>
          <a:p>
            <a:r>
              <a:rPr lang="zh-CN" altLang="en-US" dirty="0"/>
              <a:t>请修改这里的课程名称</a:t>
            </a:r>
          </a:p>
        </p:txBody>
      </p:sp>
      <p:sp>
        <p:nvSpPr>
          <p:cNvPr id="5" name="灯片编号占位符 4"/>
          <p:cNvSpPr>
            <a:spLocks noGrp="1"/>
          </p:cNvSpPr>
          <p:nvPr>
            <p:ph type="sldNum" sz="quarter" idx="12"/>
          </p:nvPr>
        </p:nvSpPr>
        <p:spPr/>
        <p:txBody>
          <a:bodyPr/>
          <a:lstStyle/>
          <a:p>
            <a:fld id="{5DD3DB80-B894-403A-B48E-6FDC1A72010E}" type="slidenum">
              <a:rPr lang="zh-CN" altLang="en-US" smtClean="0"/>
              <a:t>33</a:t>
            </a:fld>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0000" lnSpcReduction="10000"/>
          </a:bodyPr>
          <a:lstStyle/>
          <a:p>
            <a:pPr marL="0" indent="0">
              <a:buNone/>
            </a:pPr>
            <a:r>
              <a:rPr lang="zh-CN" altLang="en-US"/>
              <a:t>下列关于兴奋通过突触传递的特征，错误的是</a:t>
            </a:r>
          </a:p>
          <a:p>
            <a:pPr marL="0" indent="0">
              <a:buNone/>
            </a:pPr>
            <a:r>
              <a:rPr lang="zh-CN" altLang="en-US"/>
              <a:t>A．具有单向性  </a:t>
            </a:r>
          </a:p>
          <a:p>
            <a:pPr marL="0" indent="0">
              <a:buNone/>
            </a:pPr>
            <a:r>
              <a:rPr lang="zh-CN" altLang="en-US"/>
              <a:t>B．有一定的时间延搁  </a:t>
            </a:r>
          </a:p>
          <a:p>
            <a:pPr marL="0" indent="0">
              <a:buNone/>
            </a:pPr>
            <a:r>
              <a:rPr lang="zh-CN" altLang="en-US"/>
              <a:t>C．可以总和</a:t>
            </a:r>
          </a:p>
          <a:p>
            <a:pPr marL="0" indent="0">
              <a:buNone/>
            </a:pPr>
            <a:r>
              <a:rPr lang="zh-CN" altLang="en-US"/>
              <a:t>D．突触后神经元的兴奋节律与 突触前神经元不同    </a:t>
            </a:r>
          </a:p>
          <a:p>
            <a:pPr marL="0" indent="0">
              <a:buNone/>
            </a:pPr>
            <a:r>
              <a:rPr lang="zh-CN" altLang="en-US"/>
              <a:t>E．对内环境变化不敏感</a:t>
            </a:r>
          </a:p>
        </p:txBody>
      </p:sp>
      <p:sp>
        <p:nvSpPr>
          <p:cNvPr id="4" name="页脚占位符 3"/>
          <p:cNvSpPr>
            <a:spLocks noGrp="1"/>
          </p:cNvSpPr>
          <p:nvPr>
            <p:ph type="ftr" sz="quarter" idx="11"/>
          </p:nvPr>
        </p:nvSpPr>
        <p:spPr/>
        <p:txBody>
          <a:bodyPr/>
          <a:lstStyle/>
          <a:p>
            <a:r>
              <a:rPr lang="zh-CN" altLang="en-US" dirty="0"/>
              <a:t>请修改这里的课程名称</a:t>
            </a:r>
          </a:p>
        </p:txBody>
      </p:sp>
      <p:sp>
        <p:nvSpPr>
          <p:cNvPr id="5" name="灯片编号占位符 4"/>
          <p:cNvSpPr>
            <a:spLocks noGrp="1"/>
          </p:cNvSpPr>
          <p:nvPr>
            <p:ph type="sldNum" sz="quarter" idx="12"/>
          </p:nvPr>
        </p:nvSpPr>
        <p:spPr/>
        <p:txBody>
          <a:bodyPr/>
          <a:lstStyle/>
          <a:p>
            <a:fld id="{5DD3DB80-B894-403A-B48E-6FDC1A72010E}" type="slidenum">
              <a:rPr lang="zh-CN" altLang="en-US" smtClean="0"/>
              <a:t>34</a:t>
            </a:fld>
            <a:endParaRPr lang="zh-CN"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0000" lnSpcReduction="10000"/>
          </a:bodyPr>
          <a:lstStyle/>
          <a:p>
            <a:pPr marL="0" indent="0">
              <a:buNone/>
            </a:pPr>
            <a:r>
              <a:rPr lang="zh-CN" altLang="en-US"/>
              <a:t>关于突触传递的下述特征中，哪一项是错误的：</a:t>
            </a:r>
          </a:p>
          <a:p>
            <a:r>
              <a:rPr lang="zh-CN" altLang="en-US"/>
              <a:t>   A．单向传递</a:t>
            </a:r>
          </a:p>
          <a:p>
            <a:r>
              <a:rPr lang="zh-CN" altLang="en-US"/>
              <a:t>   B．中枢延搁</a:t>
            </a:r>
          </a:p>
          <a:p>
            <a:r>
              <a:rPr lang="zh-CN" altLang="en-US"/>
              <a:t>   C．兴奋节律不变</a:t>
            </a:r>
          </a:p>
          <a:p>
            <a:r>
              <a:rPr lang="zh-CN" altLang="en-US"/>
              <a:t>   D. 总和</a:t>
            </a:r>
          </a:p>
          <a:p>
            <a:r>
              <a:rPr lang="zh-CN" altLang="en-US"/>
              <a:t>   E．易疲劳</a:t>
            </a:r>
          </a:p>
        </p:txBody>
      </p:sp>
      <p:sp>
        <p:nvSpPr>
          <p:cNvPr id="4" name="页脚占位符 3"/>
          <p:cNvSpPr>
            <a:spLocks noGrp="1"/>
          </p:cNvSpPr>
          <p:nvPr>
            <p:ph type="ftr" sz="quarter" idx="11"/>
          </p:nvPr>
        </p:nvSpPr>
        <p:spPr/>
        <p:txBody>
          <a:bodyPr/>
          <a:lstStyle/>
          <a:p>
            <a:r>
              <a:rPr lang="zh-CN" altLang="en-US" dirty="0"/>
              <a:t>请修改这里的课程名称</a:t>
            </a:r>
          </a:p>
        </p:txBody>
      </p:sp>
      <p:sp>
        <p:nvSpPr>
          <p:cNvPr id="5" name="灯片编号占位符 4"/>
          <p:cNvSpPr>
            <a:spLocks noGrp="1"/>
          </p:cNvSpPr>
          <p:nvPr>
            <p:ph type="sldNum" sz="quarter" idx="12"/>
          </p:nvPr>
        </p:nvSpPr>
        <p:spPr/>
        <p:txBody>
          <a:bodyPr/>
          <a:lstStyle/>
          <a:p>
            <a:fld id="{5DD3DB80-B894-403A-B48E-6FDC1A72010E}" type="slidenum">
              <a:rPr lang="zh-CN" altLang="en-US" smtClean="0"/>
              <a:t>35</a:t>
            </a:fld>
            <a:endParaRPr lang="zh-CN"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zh-CN" altLang="en-US"/>
              <a:t>神经递质的释放过程是：</a:t>
            </a:r>
          </a:p>
          <a:p>
            <a:r>
              <a:rPr lang="zh-CN" altLang="en-US"/>
              <a:t>   A．入胞作用 B．出胞作用 C．易化扩散 D．主动运输  E．单纯扩散</a:t>
            </a:r>
          </a:p>
        </p:txBody>
      </p:sp>
      <p:sp>
        <p:nvSpPr>
          <p:cNvPr id="4" name="页脚占位符 3"/>
          <p:cNvSpPr>
            <a:spLocks noGrp="1"/>
          </p:cNvSpPr>
          <p:nvPr>
            <p:ph type="ftr" sz="quarter" idx="11"/>
          </p:nvPr>
        </p:nvSpPr>
        <p:spPr/>
        <p:txBody>
          <a:bodyPr/>
          <a:lstStyle/>
          <a:p>
            <a:r>
              <a:rPr lang="zh-CN" altLang="en-US" dirty="0"/>
              <a:t>请修改这里的课程名称</a:t>
            </a:r>
          </a:p>
        </p:txBody>
      </p:sp>
      <p:sp>
        <p:nvSpPr>
          <p:cNvPr id="5" name="灯片编号占位符 4"/>
          <p:cNvSpPr>
            <a:spLocks noGrp="1"/>
          </p:cNvSpPr>
          <p:nvPr>
            <p:ph type="sldNum" sz="quarter" idx="12"/>
          </p:nvPr>
        </p:nvSpPr>
        <p:spPr/>
        <p:txBody>
          <a:bodyPr/>
          <a:lstStyle/>
          <a:p>
            <a:fld id="{5DD3DB80-B894-403A-B48E-6FDC1A72010E}" type="slidenum">
              <a:rPr lang="zh-CN" altLang="en-US" smtClean="0"/>
              <a:t>36</a:t>
            </a:fld>
            <a:endParaRPr lang="zh-CN"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0000" lnSpcReduction="10000"/>
          </a:bodyPr>
          <a:lstStyle/>
          <a:p>
            <a:pPr marL="0" indent="0">
              <a:buNone/>
            </a:pPr>
            <a:r>
              <a:rPr lang="zh-CN" altLang="en-US"/>
              <a:t>自主神经系统神经末梢的化学递质主要是去甲肾上腺素和：</a:t>
            </a:r>
          </a:p>
          <a:p>
            <a:r>
              <a:rPr lang="zh-CN" altLang="en-US"/>
              <a:t>    A．GABA</a:t>
            </a:r>
          </a:p>
          <a:p>
            <a:r>
              <a:rPr lang="zh-CN" altLang="en-US"/>
              <a:t>    B．ATP</a:t>
            </a:r>
          </a:p>
          <a:p>
            <a:r>
              <a:rPr lang="zh-CN" altLang="en-US"/>
              <a:t>    C．多巴胺</a:t>
            </a:r>
          </a:p>
          <a:p>
            <a:r>
              <a:rPr lang="zh-CN" altLang="en-US"/>
              <a:t>    D．乙酰胆碱</a:t>
            </a:r>
          </a:p>
          <a:p>
            <a:r>
              <a:rPr lang="zh-CN" altLang="en-US"/>
              <a:t>    E．5—HT</a:t>
            </a:r>
          </a:p>
        </p:txBody>
      </p:sp>
      <p:sp>
        <p:nvSpPr>
          <p:cNvPr id="4" name="页脚占位符 3"/>
          <p:cNvSpPr>
            <a:spLocks noGrp="1"/>
          </p:cNvSpPr>
          <p:nvPr>
            <p:ph type="ftr" sz="quarter" idx="11"/>
          </p:nvPr>
        </p:nvSpPr>
        <p:spPr/>
        <p:txBody>
          <a:bodyPr/>
          <a:lstStyle/>
          <a:p>
            <a:r>
              <a:rPr lang="zh-CN" altLang="en-US" dirty="0"/>
              <a:t>请修改这里的课程名称</a:t>
            </a:r>
          </a:p>
        </p:txBody>
      </p:sp>
      <p:sp>
        <p:nvSpPr>
          <p:cNvPr id="5" name="灯片编号占位符 4"/>
          <p:cNvSpPr>
            <a:spLocks noGrp="1"/>
          </p:cNvSpPr>
          <p:nvPr>
            <p:ph type="sldNum" sz="quarter" idx="12"/>
          </p:nvPr>
        </p:nvSpPr>
        <p:spPr/>
        <p:txBody>
          <a:bodyPr/>
          <a:lstStyle/>
          <a:p>
            <a:fld id="{5DD3DB80-B894-403A-B48E-6FDC1A72010E}" type="slidenum">
              <a:rPr lang="zh-CN" altLang="en-US" smtClean="0"/>
              <a:t>37</a:t>
            </a:fld>
            <a:endParaRPr lang="zh-CN"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0000" lnSpcReduction="10000"/>
          </a:bodyPr>
          <a:lstStyle/>
          <a:p>
            <a:pPr marL="0" indent="0">
              <a:buNone/>
            </a:pPr>
            <a:r>
              <a:rPr lang="zh-CN" altLang="en-US"/>
              <a:t>肾上腺素能纤维包括：</a:t>
            </a:r>
          </a:p>
          <a:p>
            <a:pPr marL="0" indent="0">
              <a:buNone/>
            </a:pPr>
            <a:r>
              <a:rPr lang="zh-CN" altLang="en-US"/>
              <a:t>    A． 大部分交感神经节前纤维</a:t>
            </a:r>
          </a:p>
          <a:p>
            <a:pPr marL="0" indent="0">
              <a:buNone/>
            </a:pPr>
            <a:r>
              <a:rPr lang="zh-CN" altLang="en-US"/>
              <a:t>    B．大部分交感神经节后纤维</a:t>
            </a:r>
          </a:p>
          <a:p>
            <a:pPr marL="0" indent="0">
              <a:buNone/>
            </a:pPr>
            <a:r>
              <a:rPr lang="zh-CN" altLang="en-US"/>
              <a:t>    C．副交感神经节前纤维</a:t>
            </a:r>
          </a:p>
          <a:p>
            <a:pPr marL="0" indent="0">
              <a:buNone/>
            </a:pPr>
            <a:r>
              <a:rPr lang="zh-CN" altLang="en-US"/>
              <a:t>    D．副交感神经节后纤维</a:t>
            </a:r>
          </a:p>
          <a:p>
            <a:pPr marL="0" indent="0">
              <a:buNone/>
            </a:pPr>
            <a:r>
              <a:rPr lang="zh-CN" altLang="en-US"/>
              <a:t>    E．交感神经节前与节后纤维</a:t>
            </a:r>
          </a:p>
        </p:txBody>
      </p:sp>
      <p:sp>
        <p:nvSpPr>
          <p:cNvPr id="4" name="页脚占位符 3"/>
          <p:cNvSpPr>
            <a:spLocks noGrp="1"/>
          </p:cNvSpPr>
          <p:nvPr>
            <p:ph type="ftr" sz="quarter" idx="11"/>
          </p:nvPr>
        </p:nvSpPr>
        <p:spPr/>
        <p:txBody>
          <a:bodyPr/>
          <a:lstStyle/>
          <a:p>
            <a:r>
              <a:rPr lang="zh-CN" altLang="en-US" dirty="0"/>
              <a:t>请修改这里的课程名称</a:t>
            </a:r>
          </a:p>
        </p:txBody>
      </p:sp>
      <p:sp>
        <p:nvSpPr>
          <p:cNvPr id="5" name="灯片编号占位符 4"/>
          <p:cNvSpPr>
            <a:spLocks noGrp="1"/>
          </p:cNvSpPr>
          <p:nvPr>
            <p:ph type="sldNum" sz="quarter" idx="12"/>
          </p:nvPr>
        </p:nvSpPr>
        <p:spPr/>
        <p:txBody>
          <a:bodyPr/>
          <a:lstStyle/>
          <a:p>
            <a:fld id="{5DD3DB80-B894-403A-B48E-6FDC1A72010E}" type="slidenum">
              <a:rPr lang="zh-CN" altLang="en-US" smtClean="0"/>
              <a:t>38</a:t>
            </a:fld>
            <a:endParaRPr lang="zh-CN"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0000" lnSpcReduction="10000"/>
          </a:bodyPr>
          <a:lstStyle/>
          <a:p>
            <a:pPr marL="0" indent="0">
              <a:buNone/>
            </a:pPr>
            <a:r>
              <a:rPr lang="zh-CN" altLang="en-US"/>
              <a:t>交感神经节后纤维的递质是：</a:t>
            </a:r>
          </a:p>
          <a:p>
            <a:r>
              <a:rPr lang="zh-CN" altLang="en-US"/>
              <a:t>    A、去甲肾上腺素</a:t>
            </a:r>
          </a:p>
          <a:p>
            <a:r>
              <a:rPr lang="zh-CN" altLang="en-US"/>
              <a:t>    B．乙酰胆碱</a:t>
            </a:r>
          </a:p>
          <a:p>
            <a:r>
              <a:rPr lang="zh-CN" altLang="en-US"/>
              <a:t>    C．乙酰胆碱或去甲肾上腺素</a:t>
            </a:r>
          </a:p>
          <a:p>
            <a:r>
              <a:rPr lang="zh-CN" altLang="en-US"/>
              <a:t>    D．5—羟色胺</a:t>
            </a:r>
          </a:p>
          <a:p>
            <a:r>
              <a:rPr lang="zh-CN" altLang="en-US"/>
              <a:t>    E．多巴胺</a:t>
            </a:r>
          </a:p>
        </p:txBody>
      </p:sp>
      <p:sp>
        <p:nvSpPr>
          <p:cNvPr id="4" name="页脚占位符 3"/>
          <p:cNvSpPr>
            <a:spLocks noGrp="1"/>
          </p:cNvSpPr>
          <p:nvPr>
            <p:ph type="ftr" sz="quarter" idx="11"/>
          </p:nvPr>
        </p:nvSpPr>
        <p:spPr/>
        <p:txBody>
          <a:bodyPr/>
          <a:lstStyle/>
          <a:p>
            <a:r>
              <a:rPr lang="zh-CN" altLang="en-US" dirty="0"/>
              <a:t>请修改这里的课程名称</a:t>
            </a:r>
          </a:p>
        </p:txBody>
      </p:sp>
      <p:sp>
        <p:nvSpPr>
          <p:cNvPr id="5" name="灯片编号占位符 4"/>
          <p:cNvSpPr>
            <a:spLocks noGrp="1"/>
          </p:cNvSpPr>
          <p:nvPr>
            <p:ph type="sldNum" sz="quarter" idx="12"/>
          </p:nvPr>
        </p:nvSpPr>
        <p:spPr/>
        <p:txBody>
          <a:bodyPr/>
          <a:lstStyle/>
          <a:p>
            <a:fld id="{5DD3DB80-B894-403A-B48E-6FDC1A72010E}" type="slidenum">
              <a:rPr lang="zh-CN" altLang="en-US" smtClean="0"/>
              <a:t>39</a:t>
            </a:fld>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E1A43D6C-41E6-451B-ACBB-D696C619C497}" type="slidenum">
              <a:rPr lang="zh-CN" altLang="en-US" smtClean="0"/>
              <a:t>4</a:t>
            </a:fld>
            <a:endParaRPr lang="zh-CN" altLang="en-US"/>
          </a:p>
        </p:txBody>
      </p:sp>
      <p:sp>
        <p:nvSpPr>
          <p:cNvPr id="6" name="Rectangle 3"/>
          <p:cNvSpPr txBox="1">
            <a:spLocks noChangeArrowheads="1"/>
          </p:cNvSpPr>
          <p:nvPr/>
        </p:nvSpPr>
        <p:spPr>
          <a:xfrm>
            <a:off x="568656" y="1181005"/>
            <a:ext cx="10972800" cy="5218113"/>
          </a:xfrm>
          <a:prstGeom prst="rect">
            <a:avLst/>
          </a:prstGeom>
        </p:spPr>
        <p:txBody>
          <a:bodyPr vert="horz" lIns="91440" tIns="45720" rIns="91440" bIns="45720" rtlCol="0">
            <a:normAutofit lnSpcReduction="10000"/>
          </a:bodyPr>
          <a:lstStyle/>
          <a:p>
            <a:pPr marL="228600" marR="0" lvl="0" indent="-228600" algn="l" defTabSz="913765" rtl="0" eaLnBrk="1" fontAlgn="auto" latinLnBrk="0" hangingPunct="1">
              <a:lnSpc>
                <a:spcPct val="150000"/>
              </a:lnSpc>
              <a:spcBef>
                <a:spcPts val="1000"/>
              </a:spcBef>
              <a:spcAft>
                <a:spcPts val="0"/>
              </a:spcAft>
              <a:buClrTx/>
              <a:buSzTx/>
              <a:buFontTx/>
              <a:buNone/>
              <a:defRPr/>
            </a:pPr>
            <a:r>
              <a:rPr kumimoji="1" lang="zh-CN" altLang="en-US" sz="3600" b="1" i="0" u="none" strike="noStrike" kern="1200" cap="none" spc="0" normalizeH="0" baseline="0" noProof="0" dirty="0">
                <a:ln>
                  <a:noFill/>
                </a:ln>
                <a:effectLst/>
                <a:uLnTx/>
                <a:uFillTx/>
                <a:latin typeface="+mn-ea"/>
                <a:cs typeface="+mn-cs"/>
              </a:rPr>
              <a:t>有髓鞘或神经膜包裹的轴突及感觉神经元的长树突称之为神经纤维</a:t>
            </a:r>
          </a:p>
          <a:p>
            <a:pPr marL="228600" marR="0" lvl="0" indent="-228600" algn="l" defTabSz="913765" rtl="0" eaLnBrk="1" fontAlgn="auto" latinLnBrk="0" hangingPunct="1">
              <a:lnSpc>
                <a:spcPct val="150000"/>
              </a:lnSpc>
              <a:spcBef>
                <a:spcPts val="1000"/>
              </a:spcBef>
              <a:spcAft>
                <a:spcPts val="0"/>
              </a:spcAft>
              <a:buClrTx/>
              <a:buSzTx/>
              <a:buFontTx/>
              <a:buNone/>
              <a:defRPr/>
            </a:pPr>
            <a:r>
              <a:rPr kumimoji="1" lang="zh-CN" altLang="en-US" sz="3600" b="1" i="0" u="none" strike="noStrike" kern="1200" cap="none" spc="0" normalizeH="0" baseline="0" noProof="0" dirty="0">
                <a:ln>
                  <a:noFill/>
                </a:ln>
                <a:effectLst/>
                <a:uLnTx/>
                <a:uFillTx/>
                <a:latin typeface="+mn-ea"/>
                <a:cs typeface="+mn-cs"/>
              </a:rPr>
              <a:t>（</a:t>
            </a:r>
            <a:r>
              <a:rPr kumimoji="1" lang="en-US" altLang="zh-CN" sz="3600" b="1" i="0" u="none" strike="noStrike" kern="1200" cap="none" spc="0" normalizeH="0" baseline="0" noProof="0" dirty="0">
                <a:ln>
                  <a:noFill/>
                </a:ln>
                <a:effectLst/>
                <a:uLnTx/>
                <a:uFillTx/>
                <a:latin typeface="+mn-ea"/>
                <a:cs typeface="+mn-cs"/>
              </a:rPr>
              <a:t>1)</a:t>
            </a:r>
            <a:r>
              <a:rPr kumimoji="1" lang="zh-CN" altLang="en-US" sz="3600" b="1" i="0" u="none" strike="noStrike" kern="1200" cap="none" spc="0" normalizeH="0" baseline="0" noProof="0" dirty="0">
                <a:ln>
                  <a:noFill/>
                </a:ln>
                <a:effectLst/>
                <a:uLnTx/>
                <a:uFillTx/>
                <a:latin typeface="+mn-ea"/>
                <a:cs typeface="+mn-cs"/>
              </a:rPr>
              <a:t>神经纤维的主要功能性作用是</a:t>
            </a:r>
            <a:r>
              <a:rPr kumimoji="1" lang="zh-CN" altLang="en-US" sz="3600" b="1" i="0" u="none" strike="noStrike" kern="1200" cap="none" spc="0" normalizeH="0" baseline="0" noProof="0" dirty="0">
                <a:ln>
                  <a:noFill/>
                </a:ln>
                <a:solidFill>
                  <a:srgbClr val="FF0000"/>
                </a:solidFill>
                <a:effectLst/>
                <a:uLnTx/>
                <a:uFillTx/>
                <a:latin typeface="+mn-ea"/>
                <a:cs typeface="+mn-cs"/>
              </a:rPr>
              <a:t>传导兴奋</a:t>
            </a:r>
          </a:p>
          <a:p>
            <a:pPr marL="571500" marR="0" lvl="0" indent="-571500" algn="l" defTabSz="913765" rtl="0" eaLnBrk="1" fontAlgn="auto" latinLnBrk="0" hangingPunct="1">
              <a:lnSpc>
                <a:spcPct val="150000"/>
              </a:lnSpc>
              <a:spcBef>
                <a:spcPts val="1000"/>
              </a:spcBef>
              <a:spcAft>
                <a:spcPts val="0"/>
              </a:spcAft>
              <a:buClrTx/>
              <a:buSzTx/>
              <a:buFont typeface="Wingdings" panose="05000000000000000000" charset="0"/>
              <a:buChar char="l"/>
              <a:defRPr/>
            </a:pPr>
            <a:r>
              <a:rPr lang="zh-CN" altLang="en-US" sz="3600" b="1" dirty="0">
                <a:latin typeface="+mn-ea"/>
                <a:sym typeface="+mn-ea"/>
              </a:rPr>
              <a:t>神经的营养性作用</a:t>
            </a:r>
            <a:endParaRPr lang="en-US" altLang="zh-CN" sz="3600" b="1" dirty="0">
              <a:latin typeface="+mn-ea"/>
            </a:endParaRPr>
          </a:p>
          <a:p>
            <a:pPr marL="0" indent="0">
              <a:buNone/>
            </a:pPr>
            <a:r>
              <a:rPr lang="zh-CN" altLang="en-US" sz="3600" b="1" dirty="0">
                <a:latin typeface="+mn-ea"/>
                <a:sym typeface="+mn-ea"/>
              </a:rPr>
              <a:t>例：脊髓灰质炎（小儿麻痹症）</a:t>
            </a:r>
          </a:p>
          <a:p>
            <a:pPr marL="0" indent="0">
              <a:buNone/>
            </a:pPr>
            <a:endParaRPr lang="zh-CN" altLang="en-US" sz="3600" b="1" dirty="0">
              <a:latin typeface="+mn-ea"/>
              <a:sym typeface="+mn-ea"/>
            </a:endParaRPr>
          </a:p>
          <a:p>
            <a:pPr marL="0" indent="0">
              <a:buNone/>
            </a:pPr>
            <a:r>
              <a:rPr lang="en-US" altLang="zh-CN" sz="3600" b="1" dirty="0">
                <a:latin typeface="+mn-ea"/>
                <a:sym typeface="+mn-ea"/>
              </a:rPr>
              <a:t>       2</a:t>
            </a:r>
            <a:r>
              <a:rPr lang="zh-CN" altLang="en-US" sz="3600" b="1" dirty="0">
                <a:latin typeface="+mn-ea"/>
                <a:sym typeface="+mn-ea"/>
              </a:rPr>
              <a:t>、</a:t>
            </a:r>
            <a:r>
              <a:rPr lang="en-US" altLang="zh-CN" sz="3600" b="1" dirty="0">
                <a:latin typeface="+mn-ea"/>
                <a:sym typeface="+mn-ea"/>
              </a:rPr>
              <a:t>3</a:t>
            </a:r>
            <a:r>
              <a:rPr lang="zh-CN" altLang="en-US" sz="3600" b="1" dirty="0">
                <a:latin typeface="+mn-ea"/>
                <a:sym typeface="+mn-ea"/>
              </a:rPr>
              <a:t>、</a:t>
            </a:r>
            <a:r>
              <a:rPr lang="en-US" altLang="zh-CN" sz="3600" b="1" dirty="0">
                <a:latin typeface="+mn-ea"/>
                <a:sym typeface="+mn-ea"/>
              </a:rPr>
              <a:t>4</a:t>
            </a:r>
            <a:r>
              <a:rPr lang="zh-CN" altLang="en-US" sz="3600" b="1" dirty="0">
                <a:latin typeface="+mn-ea"/>
                <a:sym typeface="+mn-ea"/>
              </a:rPr>
              <a:t>月龄，</a:t>
            </a:r>
            <a:r>
              <a:rPr lang="en-US" altLang="zh-CN" sz="3600" b="1" dirty="0">
                <a:latin typeface="+mn-ea"/>
                <a:sym typeface="+mn-ea"/>
              </a:rPr>
              <a:t>4</a:t>
            </a:r>
            <a:r>
              <a:rPr lang="zh-CN" altLang="en-US" sz="3600" b="1" dirty="0">
                <a:latin typeface="+mn-ea"/>
                <a:sym typeface="+mn-ea"/>
              </a:rPr>
              <a:t>周岁</a:t>
            </a:r>
            <a:endParaRPr lang="zh-CN" altLang="en-US" sz="3600"/>
          </a:p>
          <a:p>
            <a:pPr marL="228600" marR="0" lvl="0" indent="-228600" algn="l" defTabSz="913765" rtl="0" eaLnBrk="1" fontAlgn="auto" latinLnBrk="0" hangingPunct="1">
              <a:lnSpc>
                <a:spcPct val="150000"/>
              </a:lnSpc>
              <a:spcBef>
                <a:spcPts val="1000"/>
              </a:spcBef>
              <a:spcAft>
                <a:spcPts val="0"/>
              </a:spcAft>
              <a:buClrTx/>
              <a:buSzTx/>
              <a:buFontTx/>
              <a:buNone/>
              <a:defRPr/>
            </a:pPr>
            <a:endParaRPr kumimoji="1" lang="en-US" altLang="zh-CN" sz="3600" b="1" i="0" u="none" strike="noStrike" kern="1200" cap="none" spc="0" normalizeH="0" baseline="0" noProof="0" dirty="0">
              <a:ln>
                <a:noFill/>
              </a:ln>
              <a:solidFill>
                <a:srgbClr val="FF0000"/>
              </a:solidFill>
              <a:effectLst/>
              <a:uLnTx/>
              <a:uFillTx/>
              <a:latin typeface="+mn-ea"/>
              <a:cs typeface="+mn-cs"/>
            </a:endParaRPr>
          </a:p>
          <a:p>
            <a:pPr marL="514350" marR="0" lvl="0" indent="-514350" algn="l" defTabSz="913765" rtl="0" eaLnBrk="1" fontAlgn="auto" latinLnBrk="0" hangingPunct="1">
              <a:lnSpc>
                <a:spcPct val="150000"/>
              </a:lnSpc>
              <a:spcBef>
                <a:spcPts val="1000"/>
              </a:spcBef>
              <a:spcAft>
                <a:spcPts val="0"/>
              </a:spcAft>
              <a:buClrTx/>
              <a:buSzTx/>
              <a:buFont typeface="+mj-ea"/>
              <a:buAutoNum type="circleNumDbPlain" startAt="4"/>
              <a:defRPr/>
            </a:pPr>
            <a:endParaRPr kumimoji="1" lang="en-US" altLang="zh-CN" sz="3600" b="1" i="0" u="none" strike="noStrike" kern="1200" cap="none" spc="0" normalizeH="0" baseline="0" noProof="0" dirty="0">
              <a:ln>
                <a:noFill/>
              </a:ln>
              <a:solidFill>
                <a:srgbClr val="FF0000"/>
              </a:solidFill>
              <a:effectLst/>
              <a:uLnTx/>
              <a:uFillTx/>
              <a:latin typeface="+mn-ea"/>
              <a:cs typeface="+mn-cs"/>
            </a:endParaRPr>
          </a:p>
        </p:txBody>
      </p:sp>
      <p:sp>
        <p:nvSpPr>
          <p:cNvPr id="7" name="矩形 6"/>
          <p:cNvSpPr/>
          <p:nvPr/>
        </p:nvSpPr>
        <p:spPr>
          <a:xfrm>
            <a:off x="996287" y="240218"/>
            <a:ext cx="4221186" cy="707886"/>
          </a:xfrm>
          <a:prstGeom prst="rect">
            <a:avLst/>
          </a:prstGeom>
        </p:spPr>
        <p:txBody>
          <a:bodyPr wrap="square">
            <a:spAutoFit/>
          </a:bodyPr>
          <a:lstStyle/>
          <a:p>
            <a:r>
              <a:rPr kumimoji="1" lang="en-US" altLang="zh-CN" sz="4000" b="1" dirty="0"/>
              <a:t> 2</a:t>
            </a:r>
            <a:r>
              <a:rPr kumimoji="1" lang="zh-CN" altLang="en-US" sz="4000" b="1" dirty="0"/>
              <a:t>．神经纤维</a:t>
            </a:r>
            <a:endParaRPr lang="zh-CN"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0000" lnSpcReduction="10000"/>
          </a:bodyPr>
          <a:lstStyle/>
          <a:p>
            <a:pPr marL="0" indent="0">
              <a:buNone/>
            </a:pPr>
            <a:r>
              <a:rPr lang="zh-CN" altLang="en-US"/>
              <a:t>使瞳孔缩小，心率减慢，胃肠收缩加强的递质是：</a:t>
            </a:r>
          </a:p>
          <a:p>
            <a:r>
              <a:rPr lang="zh-CN" altLang="en-US"/>
              <a:t>    A．去甲肾上腺素</a:t>
            </a:r>
          </a:p>
          <a:p>
            <a:r>
              <a:rPr lang="zh-CN" altLang="en-US"/>
              <a:t>    B．ATP</a:t>
            </a:r>
          </a:p>
          <a:p>
            <a:r>
              <a:rPr lang="zh-CN" altLang="en-US"/>
              <a:t>    C．5—HT</a:t>
            </a:r>
          </a:p>
          <a:p>
            <a:r>
              <a:rPr lang="zh-CN" altLang="en-US"/>
              <a:t>    D．乙酰胆碱</a:t>
            </a:r>
          </a:p>
          <a:p>
            <a:r>
              <a:rPr lang="zh-CN" altLang="en-US"/>
              <a:t>    E、P物质</a:t>
            </a:r>
          </a:p>
        </p:txBody>
      </p:sp>
      <p:sp>
        <p:nvSpPr>
          <p:cNvPr id="4" name="页脚占位符 3"/>
          <p:cNvSpPr>
            <a:spLocks noGrp="1"/>
          </p:cNvSpPr>
          <p:nvPr>
            <p:ph type="ftr" sz="quarter" idx="11"/>
          </p:nvPr>
        </p:nvSpPr>
        <p:spPr/>
        <p:txBody>
          <a:bodyPr/>
          <a:lstStyle/>
          <a:p>
            <a:r>
              <a:rPr lang="zh-CN" altLang="en-US" dirty="0"/>
              <a:t>请修改这里的课程名称</a:t>
            </a:r>
          </a:p>
        </p:txBody>
      </p:sp>
      <p:sp>
        <p:nvSpPr>
          <p:cNvPr id="5" name="灯片编号占位符 4"/>
          <p:cNvSpPr>
            <a:spLocks noGrp="1"/>
          </p:cNvSpPr>
          <p:nvPr>
            <p:ph type="sldNum" sz="quarter" idx="12"/>
          </p:nvPr>
        </p:nvSpPr>
        <p:spPr/>
        <p:txBody>
          <a:bodyPr/>
          <a:lstStyle/>
          <a:p>
            <a:fld id="{5DD3DB80-B894-403A-B48E-6FDC1A72010E}" type="slidenum">
              <a:rPr lang="zh-CN" altLang="en-US" smtClean="0"/>
              <a:t>40</a:t>
            </a:fld>
            <a:endParaRPr lang="zh-CN"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0000" lnSpcReduction="10000"/>
          </a:bodyPr>
          <a:lstStyle/>
          <a:p>
            <a:pPr marL="0" indent="0">
              <a:buNone/>
            </a:pPr>
            <a:r>
              <a:rPr lang="zh-CN" altLang="en-US"/>
              <a:t>骨骼肌终板膜上的受体是：</a:t>
            </a:r>
          </a:p>
          <a:p>
            <a:r>
              <a:rPr lang="zh-CN" altLang="en-US"/>
              <a:t>    A．M受体</a:t>
            </a:r>
          </a:p>
          <a:p>
            <a:r>
              <a:rPr lang="zh-CN" altLang="en-US"/>
              <a:t>    B．N1受体</a:t>
            </a:r>
          </a:p>
          <a:p>
            <a:r>
              <a:rPr lang="zh-CN" altLang="en-US"/>
              <a:t>    C．N2受体</a:t>
            </a:r>
          </a:p>
          <a:p>
            <a:r>
              <a:rPr lang="zh-CN" altLang="en-US"/>
              <a:t>    D．o受体</a:t>
            </a:r>
          </a:p>
          <a:p>
            <a:r>
              <a:rPr lang="zh-CN" altLang="en-US"/>
              <a:t>    E．p受体    </a:t>
            </a:r>
          </a:p>
        </p:txBody>
      </p:sp>
      <p:sp>
        <p:nvSpPr>
          <p:cNvPr id="4" name="页脚占位符 3"/>
          <p:cNvSpPr>
            <a:spLocks noGrp="1"/>
          </p:cNvSpPr>
          <p:nvPr>
            <p:ph type="ftr" sz="quarter" idx="11"/>
          </p:nvPr>
        </p:nvSpPr>
        <p:spPr/>
        <p:txBody>
          <a:bodyPr/>
          <a:lstStyle/>
          <a:p>
            <a:r>
              <a:rPr lang="zh-CN" altLang="en-US" dirty="0"/>
              <a:t>请修改这里的课程名称</a:t>
            </a:r>
          </a:p>
        </p:txBody>
      </p:sp>
      <p:sp>
        <p:nvSpPr>
          <p:cNvPr id="5" name="灯片编号占位符 4"/>
          <p:cNvSpPr>
            <a:spLocks noGrp="1"/>
          </p:cNvSpPr>
          <p:nvPr>
            <p:ph type="sldNum" sz="quarter" idx="12"/>
          </p:nvPr>
        </p:nvSpPr>
        <p:spPr/>
        <p:txBody>
          <a:bodyPr/>
          <a:lstStyle/>
          <a:p>
            <a:fld id="{5DD3DB80-B894-403A-B48E-6FDC1A72010E}" type="slidenum">
              <a:rPr lang="zh-CN" altLang="en-US" smtClean="0"/>
              <a:t>41</a:t>
            </a:fld>
            <a:endParaRPr lang="zh-CN"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051"/>
          <p:cNvSpPr>
            <a:spLocks noGrp="1" noChangeArrowheads="1"/>
          </p:cNvSpPr>
          <p:nvPr>
            <p:ph type="body" idx="1"/>
          </p:nvPr>
        </p:nvSpPr>
        <p:spPr>
          <a:xfrm>
            <a:off x="504825" y="1305560"/>
            <a:ext cx="11585575" cy="5262880"/>
          </a:xfrm>
        </p:spPr>
        <p:txBody>
          <a:bodyPr>
            <a:normAutofit/>
          </a:bodyPr>
          <a:lstStyle/>
          <a:p>
            <a:pPr>
              <a:lnSpc>
                <a:spcPct val="95000"/>
              </a:lnSpc>
              <a:buFont typeface="Wingdings" panose="05000000000000000000" pitchFamily="2" charset="2"/>
              <a:buChar char="Ø"/>
            </a:pPr>
            <a:r>
              <a:rPr lang="zh-CN" altLang="en-US" b="1" dirty="0">
                <a:latin typeface="+mn-ea"/>
              </a:rPr>
              <a:t>神经系统中神经活动的最基本方式是反射。</a:t>
            </a:r>
          </a:p>
          <a:p>
            <a:pPr>
              <a:lnSpc>
                <a:spcPct val="95000"/>
              </a:lnSpc>
              <a:buFont typeface="Wingdings" panose="05000000000000000000" pitchFamily="2" charset="2"/>
              <a:buChar char="Ø"/>
            </a:pPr>
            <a:endParaRPr lang="zh-CN" altLang="en-US" b="1" dirty="0">
              <a:latin typeface="+mn-ea"/>
            </a:endParaRPr>
          </a:p>
          <a:p>
            <a:pPr>
              <a:lnSpc>
                <a:spcPct val="95000"/>
              </a:lnSpc>
              <a:buFont typeface="Wingdings" panose="05000000000000000000" pitchFamily="2" charset="2"/>
              <a:buChar char="Ø"/>
            </a:pPr>
            <a:r>
              <a:rPr lang="zh-CN" altLang="en-US" b="1" dirty="0">
                <a:latin typeface="+mn-ea"/>
              </a:rPr>
              <a:t>中枢是反射弧中最复杂的部位。</a:t>
            </a:r>
          </a:p>
          <a:p>
            <a:pPr>
              <a:lnSpc>
                <a:spcPct val="95000"/>
              </a:lnSpc>
              <a:buFont typeface="Wingdings" panose="05000000000000000000" pitchFamily="2" charset="2"/>
              <a:buChar char="Ø"/>
            </a:pPr>
            <a:endParaRPr lang="en-US" altLang="zh-CN" b="1" dirty="0">
              <a:latin typeface="+mn-ea"/>
            </a:endParaRPr>
          </a:p>
          <a:p>
            <a:pPr>
              <a:lnSpc>
                <a:spcPct val="95000"/>
              </a:lnSpc>
              <a:buFont typeface="Wingdings" panose="05000000000000000000" pitchFamily="2" charset="2"/>
              <a:buChar char="Ø"/>
            </a:pPr>
            <a:r>
              <a:rPr lang="zh-CN" altLang="en-US" b="1" dirty="0">
                <a:latin typeface="+mn-ea"/>
              </a:rPr>
              <a:t>中枢内神经元主要是多突触联系。</a:t>
            </a:r>
          </a:p>
          <a:p>
            <a:pPr>
              <a:lnSpc>
                <a:spcPct val="95000"/>
              </a:lnSpc>
              <a:buFont typeface="Wingdings" panose="05000000000000000000" pitchFamily="2" charset="2"/>
              <a:buChar char="Ø"/>
            </a:pPr>
            <a:endParaRPr lang="en-US" altLang="zh-CN" b="1" dirty="0">
              <a:latin typeface="+mn-ea"/>
            </a:endParaRPr>
          </a:p>
          <a:p>
            <a:pPr>
              <a:lnSpc>
                <a:spcPct val="95000"/>
              </a:lnSpc>
              <a:buFont typeface="Wingdings" panose="05000000000000000000" pitchFamily="2" charset="2"/>
              <a:buChar char="Ø"/>
            </a:pPr>
            <a:r>
              <a:rPr lang="zh-CN" altLang="en-US" b="1" dirty="0">
                <a:latin typeface="+mn-ea"/>
              </a:rPr>
              <a:t>反射中枢分析、综合传入信息，并发出适应整体</a:t>
            </a:r>
          </a:p>
          <a:p>
            <a:pPr marL="0" indent="0">
              <a:lnSpc>
                <a:spcPct val="95000"/>
              </a:lnSpc>
              <a:buFont typeface="Wingdings" panose="05000000000000000000" pitchFamily="2" charset="2"/>
              <a:buNone/>
            </a:pPr>
            <a:r>
              <a:rPr lang="zh-CN" altLang="en-US" b="1" dirty="0">
                <a:latin typeface="+mn-ea"/>
              </a:rPr>
              <a:t>   活动调控反应的信息。</a:t>
            </a:r>
          </a:p>
        </p:txBody>
      </p:sp>
      <p:sp>
        <p:nvSpPr>
          <p:cNvPr id="177156" name="AutoShape 2052">
            <a:hlinkClick r:id="" action="ppaction://hlinkshowjump?jump=previousslide" highlightClick="1"/>
          </p:cNvPr>
          <p:cNvSpPr>
            <a:spLocks noChangeArrowheads="1"/>
          </p:cNvSpPr>
          <p:nvPr/>
        </p:nvSpPr>
        <p:spPr bwMode="auto">
          <a:xfrm>
            <a:off x="10058400" y="6400800"/>
            <a:ext cx="508000" cy="381000"/>
          </a:xfrm>
          <a:prstGeom prst="actionButtonBackPrevious">
            <a:avLst/>
          </a:prstGeom>
          <a:solidFill>
            <a:schemeClr val="bg1"/>
          </a:solidFill>
          <a:ln w="9525">
            <a:noFill/>
            <a:miter lim="800000"/>
          </a:ln>
        </p:spPr>
        <p:txBody>
          <a:bodyPr wrap="none" anchor="ctr"/>
          <a:lstStyle/>
          <a:p>
            <a:endParaRPr lang="zh-CN" altLang="en-US"/>
          </a:p>
        </p:txBody>
      </p:sp>
      <p:sp>
        <p:nvSpPr>
          <p:cNvPr id="177157" name="AutoShape 2053">
            <a:hlinkClick r:id="" action="ppaction://hlinkshowjump?jump=nextslide" highlightClick="1"/>
          </p:cNvPr>
          <p:cNvSpPr>
            <a:spLocks noChangeArrowheads="1"/>
          </p:cNvSpPr>
          <p:nvPr/>
        </p:nvSpPr>
        <p:spPr bwMode="auto">
          <a:xfrm>
            <a:off x="10566400" y="6400800"/>
            <a:ext cx="508000" cy="381000"/>
          </a:xfrm>
          <a:prstGeom prst="actionButtonForwardNext">
            <a:avLst/>
          </a:prstGeom>
          <a:solidFill>
            <a:schemeClr val="bg1"/>
          </a:solidFill>
          <a:ln w="9525">
            <a:noFill/>
            <a:miter lim="800000"/>
          </a:ln>
        </p:spPr>
        <p:txBody>
          <a:bodyPr wrap="none" anchor="ctr"/>
          <a:lstStyle/>
          <a:p>
            <a:endParaRPr lang="zh-CN" altLang="en-US"/>
          </a:p>
        </p:txBody>
      </p:sp>
      <p:sp>
        <p:nvSpPr>
          <p:cNvPr id="177158" name="AutoShape 2054">
            <a:hlinkClick r:id="rId3" action="ppaction://hlinksldjump" highlightClick="1"/>
          </p:cNvPr>
          <p:cNvSpPr>
            <a:spLocks noChangeArrowheads="1"/>
          </p:cNvSpPr>
          <p:nvPr/>
        </p:nvSpPr>
        <p:spPr bwMode="auto">
          <a:xfrm>
            <a:off x="11074400" y="6400800"/>
            <a:ext cx="508000" cy="381000"/>
          </a:xfrm>
          <a:prstGeom prst="actionButtonEnd">
            <a:avLst/>
          </a:prstGeom>
          <a:solidFill>
            <a:schemeClr val="bg1"/>
          </a:solidFill>
          <a:ln w="9525">
            <a:noFill/>
            <a:miter lim="800000"/>
          </a:ln>
        </p:spPr>
        <p:txBody>
          <a:bodyPr wrap="none" anchor="ctr"/>
          <a:lstStyle/>
          <a:p>
            <a:endParaRPr lang="zh-CN" altLang="en-US"/>
          </a:p>
        </p:txBody>
      </p:sp>
      <p:sp>
        <p:nvSpPr>
          <p:cNvPr id="177159" name="AutoShape 2055">
            <a:hlinkClick r:id="" action="ppaction://hlinkshowjump?jump=lastslideviewed" highlightClick="1"/>
          </p:cNvPr>
          <p:cNvSpPr>
            <a:spLocks noChangeArrowheads="1"/>
          </p:cNvSpPr>
          <p:nvPr/>
        </p:nvSpPr>
        <p:spPr bwMode="auto">
          <a:xfrm>
            <a:off x="11582400" y="6400800"/>
            <a:ext cx="508000" cy="381000"/>
          </a:xfrm>
          <a:prstGeom prst="actionButtonReturn">
            <a:avLst/>
          </a:prstGeom>
          <a:solidFill>
            <a:schemeClr val="bg1"/>
          </a:solidFill>
          <a:ln w="9525">
            <a:noFill/>
            <a:miter lim="800000"/>
          </a:ln>
        </p:spPr>
        <p:txBody>
          <a:bodyPr wrap="none" anchor="ctr"/>
          <a:lstStyle/>
          <a:p>
            <a:endParaRPr lang="zh-CN" altLang="en-US"/>
          </a:p>
        </p:txBody>
      </p:sp>
      <p:sp>
        <p:nvSpPr>
          <p:cNvPr id="177160" name="AutoShape 2056">
            <a:hlinkClick r:id="" action="ppaction://noaction" highlightClick="1"/>
          </p:cNvPr>
          <p:cNvSpPr>
            <a:spLocks noChangeArrowheads="1"/>
          </p:cNvSpPr>
          <p:nvPr/>
        </p:nvSpPr>
        <p:spPr bwMode="auto">
          <a:xfrm>
            <a:off x="9042400" y="6400800"/>
            <a:ext cx="508000" cy="381000"/>
          </a:xfrm>
          <a:prstGeom prst="actionButtonDocument">
            <a:avLst/>
          </a:prstGeom>
          <a:solidFill>
            <a:schemeClr val="bg1"/>
          </a:solidFill>
          <a:ln w="9525">
            <a:noFill/>
            <a:miter lim="800000"/>
          </a:ln>
        </p:spPr>
        <p:txBody>
          <a:bodyPr wrap="none" anchor="ctr"/>
          <a:lstStyle/>
          <a:p>
            <a:endParaRPr lang="zh-CN" altLang="en-US"/>
          </a:p>
        </p:txBody>
      </p:sp>
      <p:sp>
        <p:nvSpPr>
          <p:cNvPr id="177161" name="AutoShape 2057">
            <a:hlinkClick r:id="rId4" action="ppaction://hlinksldjump" highlightClick="1"/>
          </p:cNvPr>
          <p:cNvSpPr>
            <a:spLocks noChangeArrowheads="1"/>
          </p:cNvSpPr>
          <p:nvPr/>
        </p:nvSpPr>
        <p:spPr bwMode="auto">
          <a:xfrm>
            <a:off x="9550400" y="6400800"/>
            <a:ext cx="508000" cy="381000"/>
          </a:xfrm>
          <a:prstGeom prst="actionButtonBeginning">
            <a:avLst/>
          </a:prstGeom>
          <a:solidFill>
            <a:schemeClr val="bg1"/>
          </a:solidFill>
          <a:ln w="9525">
            <a:noFill/>
            <a:miter lim="800000"/>
          </a:ln>
        </p:spPr>
        <p:txBody>
          <a:bodyPr wrap="none" anchor="ctr"/>
          <a:lstStyle/>
          <a:p>
            <a:endParaRPr lang="zh-CN" altLang="en-US"/>
          </a:p>
        </p:txBody>
      </p:sp>
      <p:sp>
        <p:nvSpPr>
          <p:cNvPr id="9" name="矩形 8"/>
          <p:cNvSpPr/>
          <p:nvPr/>
        </p:nvSpPr>
        <p:spPr>
          <a:xfrm>
            <a:off x="1023582" y="313899"/>
            <a:ext cx="6469039" cy="617220"/>
          </a:xfrm>
          <a:prstGeom prst="rect">
            <a:avLst/>
          </a:prstGeom>
        </p:spPr>
        <p:txBody>
          <a:bodyPr wrap="square">
            <a:spAutoFit/>
          </a:bodyPr>
          <a:lstStyle/>
          <a:p>
            <a:pPr marL="228600" lvl="0" indent="-228600" defTabSz="913765">
              <a:lnSpc>
                <a:spcPct val="95000"/>
              </a:lnSpc>
              <a:spcBef>
                <a:spcPts val="1000"/>
              </a:spcBef>
            </a:pPr>
            <a:r>
              <a:rPr lang="zh-CN" altLang="en-US" sz="3600" b="1" dirty="0">
                <a:solidFill>
                  <a:srgbClr val="000000"/>
                </a:solidFill>
              </a:rPr>
              <a:t>四 反射活动的基本规律</a:t>
            </a:r>
            <a:endParaRPr lang="en-US" altLang="zh-CN" sz="3600" b="1" dirty="0">
              <a:solidFill>
                <a:srgbClr val="0000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716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77161"/>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77156"/>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177157"/>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177158"/>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177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6" grpId="0" animBg="1"/>
      <p:bldP spid="177157" grpId="0" animBg="1"/>
      <p:bldP spid="177158" grpId="0" animBg="1"/>
      <p:bldP spid="177159" grpId="0" animBg="1"/>
      <p:bldP spid="177160" grpId="0" animBg="1"/>
      <p:bldP spid="17716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078173" y="1"/>
            <a:ext cx="10442314" cy="1028699"/>
          </a:xfrm>
        </p:spPr>
        <p:txBody>
          <a:bodyPr/>
          <a:lstStyle/>
          <a:p>
            <a:r>
              <a:rPr lang="en-US" altLang="zh-CN" dirty="0"/>
              <a:t>(</a:t>
            </a:r>
            <a:r>
              <a:rPr lang="zh-CN" altLang="en-US" dirty="0"/>
              <a:t>一</a:t>
            </a:r>
            <a:r>
              <a:rPr lang="en-US" altLang="zh-CN" dirty="0"/>
              <a:t>)  </a:t>
            </a:r>
            <a:r>
              <a:rPr lang="zh-CN" altLang="en-US" dirty="0"/>
              <a:t>中枢神经元的联系方式</a:t>
            </a:r>
          </a:p>
        </p:txBody>
      </p:sp>
      <p:sp>
        <p:nvSpPr>
          <p:cNvPr id="41987" name="Rectangle 3"/>
          <p:cNvSpPr>
            <a:spLocks noGrp="1" noChangeArrowheads="1"/>
          </p:cNvSpPr>
          <p:nvPr>
            <p:ph type="body" idx="1"/>
          </p:nvPr>
        </p:nvSpPr>
        <p:spPr>
          <a:xfrm>
            <a:off x="272954" y="1298813"/>
            <a:ext cx="10363200" cy="4114800"/>
          </a:xfrm>
        </p:spPr>
        <p:txBody>
          <a:bodyPr>
            <a:noAutofit/>
          </a:bodyPr>
          <a:lstStyle/>
          <a:p>
            <a:r>
              <a:rPr lang="zh-CN" altLang="en-US" sz="3200" b="1" dirty="0">
                <a:latin typeface="+mn-ea"/>
              </a:rPr>
              <a:t>单线式联系</a:t>
            </a:r>
          </a:p>
          <a:p>
            <a:pPr marL="228600" lvl="1">
              <a:spcBef>
                <a:spcPts val="1000"/>
              </a:spcBef>
            </a:pPr>
            <a:r>
              <a:rPr lang="zh-CN" altLang="en-US" sz="3200" b="1" dirty="0">
                <a:latin typeface="+mn-ea"/>
              </a:rPr>
              <a:t>辐散式：扩大影响范围  如传入通路</a:t>
            </a:r>
          </a:p>
          <a:p>
            <a:pPr marL="228600" lvl="1">
              <a:spcBef>
                <a:spcPts val="1000"/>
              </a:spcBef>
            </a:pPr>
            <a:r>
              <a:rPr lang="zh-CN" altLang="en-US" sz="3200" b="1" dirty="0">
                <a:latin typeface="+mn-ea"/>
              </a:rPr>
              <a:t>聚合式：集中发挥作用   如传出通路</a:t>
            </a:r>
          </a:p>
          <a:p>
            <a:pPr marL="228600" lvl="1">
              <a:spcBef>
                <a:spcPts val="1000"/>
              </a:spcBef>
            </a:pPr>
            <a:r>
              <a:rPr lang="zh-CN" altLang="en-US" sz="3200" b="1" dirty="0">
                <a:latin typeface="+mn-ea"/>
              </a:rPr>
              <a:t>链锁式：延迟作用时间   扩大影响范围</a:t>
            </a:r>
            <a:endParaRPr lang="zh-CN" altLang="en-US" sz="3200" b="1" dirty="0">
              <a:latin typeface="+mn-ea"/>
              <a:hlinkClick r:id="" action="ppaction://noaction"/>
            </a:endParaRPr>
          </a:p>
          <a:p>
            <a:pPr marL="228600" lvl="1">
              <a:spcBef>
                <a:spcPts val="1000"/>
              </a:spcBef>
            </a:pPr>
            <a:r>
              <a:rPr lang="zh-CN" altLang="en-US" sz="3200" b="1" dirty="0">
                <a:latin typeface="+mn-ea"/>
              </a:rPr>
              <a:t>环式：通过中间神经元联系，正</a:t>
            </a:r>
            <a:r>
              <a:rPr lang="en-US" altLang="zh-CN" sz="3200" b="1" dirty="0">
                <a:latin typeface="+mn-ea"/>
              </a:rPr>
              <a:t>/</a:t>
            </a:r>
            <a:r>
              <a:rPr lang="zh-CN" altLang="en-US" sz="3200" b="1" dirty="0">
                <a:latin typeface="+mn-ea"/>
              </a:rPr>
              <a:t>负反馈活动的结构基础 </a:t>
            </a:r>
          </a:p>
          <a:p>
            <a:pPr marL="228600" lvl="1">
              <a:spcBef>
                <a:spcPts val="1000"/>
              </a:spcBef>
            </a:pPr>
            <a:endParaRPr lang="zh-CN" altLang="en-US" sz="3200" b="1" dirty="0">
              <a:latin typeface="+mn-ea"/>
            </a:endParaRPr>
          </a:p>
          <a:p>
            <a:endParaRPr lang="zh-CN" altLang="en-US" sz="3200" b="1" dirty="0">
              <a:latin typeface="+mn-ea"/>
            </a:endParaRPr>
          </a:p>
        </p:txBody>
      </p:sp>
      <p:pic>
        <p:nvPicPr>
          <p:cNvPr id="10" name="图片 9" descr="d6ca7bcb0a46f21fe1acb07dfc246b600c33ae00.jpg"/>
          <p:cNvPicPr>
            <a:picLocks noChangeAspect="1"/>
          </p:cNvPicPr>
          <p:nvPr/>
        </p:nvPicPr>
        <p:blipFill>
          <a:blip r:embed="rId3" cstate="print"/>
          <a:stretch>
            <a:fillRect/>
          </a:stretch>
        </p:blipFill>
        <p:spPr>
          <a:xfrm>
            <a:off x="9730854" y="4339988"/>
            <a:ext cx="2461146" cy="2518012"/>
          </a:xfrm>
          <a:prstGeom prst="rect">
            <a:avLst/>
          </a:prstGeom>
        </p:spPr>
      </p:pic>
    </p:spTree>
  </p:cSld>
  <p:clrMapOvr>
    <a:masterClrMapping/>
  </p:clrMapOvr>
  <p:transition>
    <p:dissolv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p:cNvSpPr>
            <a:spLocks noGrp="1"/>
          </p:cNvSpPr>
          <p:nvPr>
            <p:ph type="title"/>
          </p:nvPr>
        </p:nvSpPr>
        <p:spPr/>
        <p:txBody>
          <a:bodyPr/>
          <a:lstStyle/>
          <a:p>
            <a:endParaRPr lang="zh-CN" altLang="en-US"/>
          </a:p>
        </p:txBody>
      </p:sp>
      <p:pic>
        <p:nvPicPr>
          <p:cNvPr id="5" name="内容占位符 4" descr="110116000940-6260-15.gif"/>
          <p:cNvPicPr>
            <a:picLocks noGrp="1" noChangeAspect="1"/>
          </p:cNvPicPr>
          <p:nvPr>
            <p:ph idx="1"/>
          </p:nvPr>
        </p:nvPicPr>
        <p:blipFill>
          <a:blip r:embed="rId3" cstate="print"/>
          <a:stretch>
            <a:fillRect/>
          </a:stretch>
        </p:blipFill>
        <p:spPr>
          <a:xfrm>
            <a:off x="1078174" y="1446270"/>
            <a:ext cx="6305264" cy="4927234"/>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050878" y="1"/>
            <a:ext cx="10469609" cy="1028699"/>
          </a:xfrm>
        </p:spPr>
        <p:txBody>
          <a:bodyPr/>
          <a:lstStyle/>
          <a:p>
            <a:r>
              <a:rPr lang="en-US" altLang="zh-CN" sz="3600" dirty="0">
                <a:latin typeface="+mn-ea"/>
                <a:ea typeface="+mn-ea"/>
              </a:rPr>
              <a:t>(</a:t>
            </a:r>
            <a:r>
              <a:rPr lang="zh-CN" altLang="en-US" sz="3600" dirty="0">
                <a:latin typeface="+mn-ea"/>
                <a:ea typeface="+mn-ea"/>
              </a:rPr>
              <a:t>二</a:t>
            </a:r>
            <a:r>
              <a:rPr lang="en-US" altLang="zh-CN" sz="3600" dirty="0">
                <a:latin typeface="+mn-ea"/>
                <a:ea typeface="+mn-ea"/>
              </a:rPr>
              <a:t>)</a:t>
            </a:r>
            <a:r>
              <a:rPr lang="zh-CN" altLang="en-US" sz="3600" dirty="0">
                <a:latin typeface="+mn-ea"/>
                <a:ea typeface="+mn-ea"/>
              </a:rPr>
              <a:t>中枢兴奋传递的特征</a:t>
            </a:r>
          </a:p>
        </p:txBody>
      </p:sp>
      <p:sp>
        <p:nvSpPr>
          <p:cNvPr id="44035" name="Rectangle 3"/>
          <p:cNvSpPr>
            <a:spLocks noGrp="1" noChangeArrowheads="1"/>
          </p:cNvSpPr>
          <p:nvPr>
            <p:ph type="body" idx="1"/>
          </p:nvPr>
        </p:nvSpPr>
        <p:spPr>
          <a:xfrm>
            <a:off x="497385" y="984828"/>
            <a:ext cx="10363200" cy="5415888"/>
          </a:xfrm>
        </p:spPr>
        <p:txBody>
          <a:bodyPr>
            <a:noAutofit/>
          </a:bodyPr>
          <a:lstStyle/>
          <a:p>
            <a:pPr>
              <a:buFont typeface="Webdings" panose="05030102010509060703" pitchFamily="18" charset="2"/>
              <a:buNone/>
            </a:pPr>
            <a:r>
              <a:rPr lang="zh-CN" altLang="en-US" sz="3600" b="1" dirty="0">
                <a:latin typeface="+mn-ea"/>
              </a:rPr>
              <a:t>①单向传递</a:t>
            </a:r>
          </a:p>
          <a:p>
            <a:pPr>
              <a:buFont typeface="Webdings" panose="05030102010509060703" pitchFamily="18" charset="2"/>
              <a:buNone/>
            </a:pPr>
            <a:r>
              <a:rPr lang="zh-CN" altLang="en-US" sz="3600" b="1" dirty="0">
                <a:latin typeface="+mn-ea"/>
              </a:rPr>
              <a:t>②中枢延搁</a:t>
            </a:r>
            <a:r>
              <a:rPr lang="en-US" altLang="zh-CN" sz="3600" b="1" dirty="0">
                <a:latin typeface="+mn-ea"/>
              </a:rPr>
              <a:t>(</a:t>
            </a:r>
            <a:r>
              <a:rPr lang="zh-CN" altLang="en-US" sz="3600" b="1" dirty="0">
                <a:latin typeface="+mn-ea"/>
              </a:rPr>
              <a:t>突触延搁</a:t>
            </a:r>
            <a:r>
              <a:rPr lang="en-US" altLang="zh-CN" sz="3600" b="1" dirty="0">
                <a:latin typeface="+mn-ea"/>
              </a:rPr>
              <a:t>)</a:t>
            </a:r>
          </a:p>
          <a:p>
            <a:pPr marL="228600" lvl="1">
              <a:spcBef>
                <a:spcPts val="1000"/>
              </a:spcBef>
              <a:buNone/>
            </a:pPr>
            <a:r>
              <a:rPr lang="en-US" altLang="zh-CN" sz="3600" b="1" dirty="0">
                <a:latin typeface="+mn-ea"/>
              </a:rPr>
              <a:t>③</a:t>
            </a:r>
            <a:r>
              <a:rPr lang="zh-CN" altLang="en-US" sz="3600" b="1" dirty="0">
                <a:latin typeface="+mn-ea"/>
              </a:rPr>
              <a:t>局部电位总和      时间上总和空间上总和</a:t>
            </a:r>
          </a:p>
          <a:p>
            <a:pPr>
              <a:buFont typeface="Webdings" panose="05030102010509060703" pitchFamily="18" charset="2"/>
              <a:buNone/>
            </a:pPr>
            <a:r>
              <a:rPr lang="zh-CN" altLang="en-US" sz="3600" b="1" dirty="0">
                <a:latin typeface="+mn-ea"/>
              </a:rPr>
              <a:t>④兴奋节律改变</a:t>
            </a:r>
          </a:p>
          <a:p>
            <a:pPr>
              <a:buFont typeface="Webdings" panose="05030102010509060703" pitchFamily="18" charset="2"/>
              <a:buNone/>
            </a:pPr>
            <a:r>
              <a:rPr lang="zh-CN" altLang="en-US" sz="3600" b="1" dirty="0">
                <a:latin typeface="+mn-ea"/>
              </a:rPr>
              <a:t>⑤后放现象</a:t>
            </a:r>
          </a:p>
          <a:p>
            <a:pPr>
              <a:buFont typeface="Webdings" panose="05030102010509060703" pitchFamily="18" charset="2"/>
              <a:buNone/>
            </a:pPr>
            <a:r>
              <a:rPr lang="zh-CN" altLang="en-US" sz="3600" b="1" dirty="0">
                <a:latin typeface="+mn-ea"/>
              </a:rPr>
              <a:t>⑥容易受环境干扰和容易发生疲劳</a:t>
            </a:r>
          </a:p>
          <a:p>
            <a:pPr>
              <a:buFont typeface="Webdings" panose="05030102010509060703" pitchFamily="18" charset="2"/>
              <a:buNone/>
            </a:pPr>
            <a:endParaRPr lang="zh-CN" altLang="en-US" sz="3600" b="1" dirty="0">
              <a:latin typeface="+mn-ea"/>
            </a:endParaRPr>
          </a:p>
        </p:txBody>
      </p:sp>
      <p:sp>
        <p:nvSpPr>
          <p:cNvPr id="47108" name="AutoShape 4">
            <a:hlinkClick r:id="" action="ppaction://hlinkshowjump?jump=previousslide" highlightClick="1"/>
          </p:cNvPr>
          <p:cNvSpPr>
            <a:spLocks noChangeArrowheads="1"/>
          </p:cNvSpPr>
          <p:nvPr/>
        </p:nvSpPr>
        <p:spPr bwMode="auto">
          <a:xfrm>
            <a:off x="10058400" y="6400800"/>
            <a:ext cx="508000" cy="381000"/>
          </a:xfrm>
          <a:prstGeom prst="actionButtonBackPrevious">
            <a:avLst/>
          </a:prstGeom>
          <a:solidFill>
            <a:schemeClr val="bg1"/>
          </a:solidFill>
          <a:ln w="9525">
            <a:noFill/>
            <a:miter lim="800000"/>
          </a:ln>
        </p:spPr>
        <p:txBody>
          <a:bodyPr wrap="none" anchor="ctr"/>
          <a:lstStyle/>
          <a:p>
            <a:endParaRPr lang="zh-CN" altLang="en-US"/>
          </a:p>
        </p:txBody>
      </p:sp>
      <p:sp>
        <p:nvSpPr>
          <p:cNvPr id="47109" name="AutoShape 5">
            <a:hlinkClick r:id="" action="ppaction://hlinkshowjump?jump=nextslide" highlightClick="1"/>
          </p:cNvPr>
          <p:cNvSpPr>
            <a:spLocks noChangeArrowheads="1"/>
          </p:cNvSpPr>
          <p:nvPr/>
        </p:nvSpPr>
        <p:spPr bwMode="auto">
          <a:xfrm>
            <a:off x="10566400" y="6400800"/>
            <a:ext cx="508000" cy="381000"/>
          </a:xfrm>
          <a:prstGeom prst="actionButtonForwardNext">
            <a:avLst/>
          </a:prstGeom>
          <a:solidFill>
            <a:schemeClr val="bg1"/>
          </a:solidFill>
          <a:ln w="9525">
            <a:noFill/>
            <a:miter lim="800000"/>
          </a:ln>
        </p:spPr>
        <p:txBody>
          <a:bodyPr wrap="none" anchor="ctr"/>
          <a:lstStyle/>
          <a:p>
            <a:endParaRPr lang="zh-CN" altLang="en-US"/>
          </a:p>
        </p:txBody>
      </p:sp>
      <p:sp>
        <p:nvSpPr>
          <p:cNvPr id="47110" name="AutoShape 6">
            <a:hlinkClick r:id="rId3" action="ppaction://hlinksldjump" highlightClick="1"/>
          </p:cNvPr>
          <p:cNvSpPr>
            <a:spLocks noChangeArrowheads="1"/>
          </p:cNvSpPr>
          <p:nvPr/>
        </p:nvSpPr>
        <p:spPr bwMode="auto">
          <a:xfrm>
            <a:off x="11074400" y="6400800"/>
            <a:ext cx="508000" cy="381000"/>
          </a:xfrm>
          <a:prstGeom prst="actionButtonEnd">
            <a:avLst/>
          </a:prstGeom>
          <a:solidFill>
            <a:schemeClr val="bg1"/>
          </a:solidFill>
          <a:ln w="9525">
            <a:noFill/>
            <a:miter lim="800000"/>
          </a:ln>
        </p:spPr>
        <p:txBody>
          <a:bodyPr wrap="none" anchor="ctr"/>
          <a:lstStyle/>
          <a:p>
            <a:endParaRPr lang="zh-CN" altLang="en-US"/>
          </a:p>
        </p:txBody>
      </p:sp>
      <p:sp>
        <p:nvSpPr>
          <p:cNvPr id="47111" name="AutoShape 7">
            <a:hlinkClick r:id="" action="ppaction://hlinkshowjump?jump=lastslideviewed" highlightClick="1"/>
          </p:cNvPr>
          <p:cNvSpPr>
            <a:spLocks noChangeArrowheads="1"/>
          </p:cNvSpPr>
          <p:nvPr/>
        </p:nvSpPr>
        <p:spPr bwMode="auto">
          <a:xfrm>
            <a:off x="11582400" y="6400800"/>
            <a:ext cx="508000" cy="381000"/>
          </a:xfrm>
          <a:prstGeom prst="actionButtonReturn">
            <a:avLst/>
          </a:prstGeom>
          <a:solidFill>
            <a:schemeClr val="bg1"/>
          </a:solidFill>
          <a:ln w="9525">
            <a:noFill/>
            <a:miter lim="800000"/>
          </a:ln>
        </p:spPr>
        <p:txBody>
          <a:bodyPr wrap="none" anchor="ctr"/>
          <a:lstStyle/>
          <a:p>
            <a:endParaRPr lang="zh-CN" altLang="en-US"/>
          </a:p>
        </p:txBody>
      </p:sp>
      <p:sp>
        <p:nvSpPr>
          <p:cNvPr id="47112" name="AutoShape 8">
            <a:hlinkClick r:id="" action="ppaction://noaction" highlightClick="1"/>
          </p:cNvPr>
          <p:cNvSpPr>
            <a:spLocks noChangeArrowheads="1"/>
          </p:cNvSpPr>
          <p:nvPr/>
        </p:nvSpPr>
        <p:spPr bwMode="auto">
          <a:xfrm>
            <a:off x="9042400" y="6400800"/>
            <a:ext cx="508000" cy="381000"/>
          </a:xfrm>
          <a:prstGeom prst="actionButtonDocument">
            <a:avLst/>
          </a:prstGeom>
          <a:solidFill>
            <a:schemeClr val="bg1"/>
          </a:solidFill>
          <a:ln w="9525">
            <a:noFill/>
            <a:miter lim="800000"/>
          </a:ln>
        </p:spPr>
        <p:txBody>
          <a:bodyPr wrap="none" anchor="ctr"/>
          <a:lstStyle/>
          <a:p>
            <a:endParaRPr lang="zh-CN" altLang="en-US"/>
          </a:p>
        </p:txBody>
      </p:sp>
      <p:sp>
        <p:nvSpPr>
          <p:cNvPr id="47113" name="AutoShape 9">
            <a:hlinkClick r:id="rId4" action="ppaction://hlinksldjump" highlightClick="1"/>
          </p:cNvPr>
          <p:cNvSpPr>
            <a:spLocks noChangeArrowheads="1"/>
          </p:cNvSpPr>
          <p:nvPr/>
        </p:nvSpPr>
        <p:spPr bwMode="auto">
          <a:xfrm>
            <a:off x="9550400" y="6400800"/>
            <a:ext cx="508000" cy="381000"/>
          </a:xfrm>
          <a:prstGeom prst="actionButtonBeginning">
            <a:avLst/>
          </a:prstGeom>
          <a:solidFill>
            <a:schemeClr val="bg1"/>
          </a:solidFill>
          <a:ln w="9525">
            <a:noFill/>
            <a:miter lim="800000"/>
          </a:ln>
        </p:spPr>
        <p:txBody>
          <a:bodyPr wrap="none" anchor="ctr"/>
          <a:lstStyle/>
          <a:p>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11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7113"/>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47108"/>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47109"/>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47110"/>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47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animBg="1"/>
      <p:bldP spid="47109" grpId="0" animBg="1"/>
      <p:bldP spid="47110" grpId="0" animBg="1"/>
      <p:bldP spid="47111" grpId="0" animBg="1"/>
      <p:bldP spid="47112" grpId="0" animBg="1"/>
      <p:bldP spid="471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41119" y="1"/>
            <a:ext cx="10850563" cy="1028699"/>
          </a:xfrm>
        </p:spPr>
        <p:txBody>
          <a:bodyPr/>
          <a:lstStyle/>
          <a:p>
            <a:r>
              <a:rPr lang="zh-CN" altLang="en-US" sz="4000"/>
              <a:t>中枢抑制和中枢易化（中枢兴奋）</a:t>
            </a:r>
          </a:p>
        </p:txBody>
      </p:sp>
      <p:sp>
        <p:nvSpPr>
          <p:cNvPr id="3" name="内容占位符 2"/>
          <p:cNvSpPr>
            <a:spLocks noGrp="1"/>
          </p:cNvSpPr>
          <p:nvPr>
            <p:ph idx="1"/>
          </p:nvPr>
        </p:nvSpPr>
        <p:spPr>
          <a:xfrm>
            <a:off x="669924" y="1331360"/>
            <a:ext cx="10850563" cy="4836395"/>
          </a:xfrm>
        </p:spPr>
        <p:txBody>
          <a:bodyPr/>
          <a:lstStyle/>
          <a:p>
            <a:r>
              <a:rPr lang="zh-CN" altLang="en-US" b="1"/>
              <a:t>反射中枢的各类神经元通过在空间和时间上的多重复杂组合，可产生抑制和易化（兴奋）两种效应。</a:t>
            </a:r>
          </a:p>
          <a:p>
            <a:r>
              <a:rPr lang="zh-CN" altLang="en-US" b="1"/>
              <a:t>任何反射中，其中枢活动是既有抑制又有兴奋的，只有这样，反射活动才得以协调进行。</a:t>
            </a:r>
          </a:p>
        </p:txBody>
      </p:sp>
      <p:sp>
        <p:nvSpPr>
          <p:cNvPr id="4" name="页脚占位符 3"/>
          <p:cNvSpPr>
            <a:spLocks noGrp="1"/>
          </p:cNvSpPr>
          <p:nvPr>
            <p:ph type="ftr" sz="quarter" idx="11"/>
          </p:nvPr>
        </p:nvSpPr>
        <p:spPr/>
        <p:txBody>
          <a:bodyPr/>
          <a:lstStyle/>
          <a:p>
            <a:r>
              <a:rPr lang="zh-CN" altLang="en-US" dirty="0"/>
              <a:t>请修改这里的课程名称</a:t>
            </a:r>
          </a:p>
        </p:txBody>
      </p:sp>
      <p:sp>
        <p:nvSpPr>
          <p:cNvPr id="5" name="灯片编号占位符 4"/>
          <p:cNvSpPr>
            <a:spLocks noGrp="1"/>
          </p:cNvSpPr>
          <p:nvPr>
            <p:ph type="sldNum" sz="quarter" idx="12"/>
          </p:nvPr>
        </p:nvSpPr>
        <p:spPr/>
        <p:txBody>
          <a:bodyPr/>
          <a:lstStyle/>
          <a:p>
            <a:fld id="{5DD3DB80-B894-403A-B48E-6FDC1A72010E}" type="slidenum">
              <a:rPr lang="zh-CN" altLang="en-US" smtClean="0"/>
              <a:t>46</a:t>
            </a:fld>
            <a:endParaRPr lang="zh-CN"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105469" y="1"/>
            <a:ext cx="10415018" cy="1028699"/>
          </a:xfrm>
        </p:spPr>
        <p:txBody>
          <a:bodyPr/>
          <a:lstStyle/>
          <a:p>
            <a:r>
              <a:rPr lang="en-US" altLang="zh-CN" sz="4400" dirty="0">
                <a:latin typeface="微软雅黑" panose="020B0503020204020204" charset="-122"/>
                <a:ea typeface="微软雅黑" panose="020B0503020204020204" charset="-122"/>
                <a:cs typeface="微软雅黑" panose="020B0503020204020204" charset="-122"/>
              </a:rPr>
              <a:t>(</a:t>
            </a:r>
            <a:r>
              <a:rPr lang="zh-CN" altLang="en-US" sz="4400" dirty="0">
                <a:latin typeface="微软雅黑" panose="020B0503020204020204" charset="-122"/>
                <a:ea typeface="微软雅黑" panose="020B0503020204020204" charset="-122"/>
                <a:cs typeface="微软雅黑" panose="020B0503020204020204" charset="-122"/>
              </a:rPr>
              <a:t>三</a:t>
            </a:r>
            <a:r>
              <a:rPr lang="en-US" altLang="zh-CN" sz="4400" dirty="0">
                <a:latin typeface="微软雅黑" panose="020B0503020204020204" charset="-122"/>
                <a:ea typeface="微软雅黑" panose="020B0503020204020204" charset="-122"/>
                <a:cs typeface="微软雅黑" panose="020B0503020204020204" charset="-122"/>
              </a:rPr>
              <a:t>)</a:t>
            </a:r>
            <a:r>
              <a:rPr lang="zh-CN" altLang="en-US" sz="4400" dirty="0">
                <a:latin typeface="微软雅黑" panose="020B0503020204020204" charset="-122"/>
                <a:ea typeface="微软雅黑" panose="020B0503020204020204" charset="-122"/>
                <a:cs typeface="微软雅黑" panose="020B0503020204020204" charset="-122"/>
              </a:rPr>
              <a:t>中枢抑制</a:t>
            </a:r>
          </a:p>
        </p:txBody>
      </p:sp>
      <p:sp>
        <p:nvSpPr>
          <p:cNvPr id="45059" name="Rectangle 3"/>
          <p:cNvSpPr>
            <a:spLocks noGrp="1" noChangeArrowheads="1"/>
          </p:cNvSpPr>
          <p:nvPr>
            <p:ph type="body" idx="1"/>
          </p:nvPr>
        </p:nvSpPr>
        <p:spPr>
          <a:xfrm>
            <a:off x="440690" y="1525905"/>
            <a:ext cx="10363200" cy="4114800"/>
          </a:xfrm>
        </p:spPr>
        <p:txBody>
          <a:bodyPr>
            <a:noAutofit/>
          </a:bodyPr>
          <a:lstStyle/>
          <a:p>
            <a:r>
              <a:rPr lang="zh-CN" altLang="en-US" sz="4000" b="1" dirty="0">
                <a:latin typeface="+mn-ea"/>
              </a:rPr>
              <a:t>中枢抑制表现为两种基本抑制过程</a:t>
            </a:r>
          </a:p>
          <a:p>
            <a:pPr lvl="1"/>
            <a:r>
              <a:rPr lang="zh-CN" altLang="en-US" sz="4000" b="1" dirty="0">
                <a:latin typeface="+mn-ea"/>
              </a:rPr>
              <a:t>突触后抑制机制</a:t>
            </a:r>
          </a:p>
          <a:p>
            <a:pPr lvl="1"/>
            <a:r>
              <a:rPr lang="zh-CN" altLang="en-US" sz="4000" b="1" dirty="0">
                <a:latin typeface="+mn-ea"/>
              </a:rPr>
              <a:t>突触前抑制机制</a:t>
            </a:r>
          </a:p>
          <a:p>
            <a:pPr lvl="1"/>
            <a:endParaRPr lang="zh-CN" altLang="en-US" sz="4000" b="1" dirty="0">
              <a:latin typeface="+mn-ea"/>
            </a:endParaRPr>
          </a:p>
          <a:p>
            <a:endParaRPr lang="en-US" altLang="zh-CN" sz="4000" b="1" dirty="0">
              <a:latin typeface="+mn-ea"/>
            </a:endParaRPr>
          </a:p>
        </p:txBody>
      </p:sp>
      <p:sp>
        <p:nvSpPr>
          <p:cNvPr id="41988" name="AutoShape 4">
            <a:hlinkClick r:id="" action="ppaction://hlinkshowjump?jump=previousslide" highlightClick="1"/>
          </p:cNvPr>
          <p:cNvSpPr>
            <a:spLocks noChangeArrowheads="1"/>
          </p:cNvSpPr>
          <p:nvPr/>
        </p:nvSpPr>
        <p:spPr bwMode="auto">
          <a:xfrm>
            <a:off x="10058400" y="6400800"/>
            <a:ext cx="508000" cy="381000"/>
          </a:xfrm>
          <a:prstGeom prst="actionButtonBackPrevious">
            <a:avLst/>
          </a:prstGeom>
          <a:solidFill>
            <a:schemeClr val="bg1"/>
          </a:solidFill>
          <a:ln w="9525">
            <a:noFill/>
            <a:miter lim="800000"/>
          </a:ln>
        </p:spPr>
        <p:txBody>
          <a:bodyPr wrap="none" anchor="ctr"/>
          <a:lstStyle/>
          <a:p>
            <a:endParaRPr lang="zh-CN" altLang="en-US"/>
          </a:p>
        </p:txBody>
      </p:sp>
      <p:sp>
        <p:nvSpPr>
          <p:cNvPr id="41989" name="AutoShape 5">
            <a:hlinkClick r:id="" action="ppaction://hlinkshowjump?jump=nextslide" highlightClick="1"/>
          </p:cNvPr>
          <p:cNvSpPr>
            <a:spLocks noChangeArrowheads="1"/>
          </p:cNvSpPr>
          <p:nvPr/>
        </p:nvSpPr>
        <p:spPr bwMode="auto">
          <a:xfrm>
            <a:off x="10566400" y="6400800"/>
            <a:ext cx="508000" cy="381000"/>
          </a:xfrm>
          <a:prstGeom prst="actionButtonForwardNext">
            <a:avLst/>
          </a:prstGeom>
          <a:solidFill>
            <a:schemeClr val="bg1"/>
          </a:solidFill>
          <a:ln w="9525">
            <a:noFill/>
            <a:miter lim="800000"/>
          </a:ln>
        </p:spPr>
        <p:txBody>
          <a:bodyPr wrap="none" anchor="ctr"/>
          <a:lstStyle/>
          <a:p>
            <a:endParaRPr lang="zh-CN" altLang="en-US"/>
          </a:p>
        </p:txBody>
      </p:sp>
      <p:sp>
        <p:nvSpPr>
          <p:cNvPr id="41990" name="AutoShape 6">
            <a:hlinkClick r:id="rId2" action="ppaction://hlinksldjump" highlightClick="1"/>
          </p:cNvPr>
          <p:cNvSpPr>
            <a:spLocks noChangeArrowheads="1"/>
          </p:cNvSpPr>
          <p:nvPr/>
        </p:nvSpPr>
        <p:spPr bwMode="auto">
          <a:xfrm>
            <a:off x="11074400" y="6400800"/>
            <a:ext cx="508000" cy="381000"/>
          </a:xfrm>
          <a:prstGeom prst="actionButtonEnd">
            <a:avLst/>
          </a:prstGeom>
          <a:solidFill>
            <a:schemeClr val="bg1"/>
          </a:solidFill>
          <a:ln w="9525">
            <a:noFill/>
            <a:miter lim="800000"/>
          </a:ln>
        </p:spPr>
        <p:txBody>
          <a:bodyPr wrap="none" anchor="ctr"/>
          <a:lstStyle/>
          <a:p>
            <a:endParaRPr lang="zh-CN" altLang="en-US"/>
          </a:p>
        </p:txBody>
      </p:sp>
      <p:sp>
        <p:nvSpPr>
          <p:cNvPr id="41991" name="AutoShape 7">
            <a:hlinkClick r:id="" action="ppaction://hlinkshowjump?jump=lastslideviewed" highlightClick="1"/>
          </p:cNvPr>
          <p:cNvSpPr>
            <a:spLocks noChangeArrowheads="1"/>
          </p:cNvSpPr>
          <p:nvPr/>
        </p:nvSpPr>
        <p:spPr bwMode="auto">
          <a:xfrm>
            <a:off x="11582400" y="6400800"/>
            <a:ext cx="508000" cy="381000"/>
          </a:xfrm>
          <a:prstGeom prst="actionButtonReturn">
            <a:avLst/>
          </a:prstGeom>
          <a:solidFill>
            <a:schemeClr val="bg1"/>
          </a:solidFill>
          <a:ln w="9525">
            <a:noFill/>
            <a:miter lim="800000"/>
          </a:ln>
        </p:spPr>
        <p:txBody>
          <a:bodyPr wrap="none" anchor="ctr"/>
          <a:lstStyle/>
          <a:p>
            <a:endParaRPr lang="zh-CN" altLang="en-US"/>
          </a:p>
        </p:txBody>
      </p:sp>
      <p:sp>
        <p:nvSpPr>
          <p:cNvPr id="41992" name="AutoShape 8">
            <a:hlinkClick r:id="" action="ppaction://noaction" highlightClick="1"/>
          </p:cNvPr>
          <p:cNvSpPr>
            <a:spLocks noChangeArrowheads="1"/>
          </p:cNvSpPr>
          <p:nvPr/>
        </p:nvSpPr>
        <p:spPr bwMode="auto">
          <a:xfrm>
            <a:off x="9042400" y="6400800"/>
            <a:ext cx="508000" cy="381000"/>
          </a:xfrm>
          <a:prstGeom prst="actionButtonDocument">
            <a:avLst/>
          </a:prstGeom>
          <a:solidFill>
            <a:schemeClr val="bg1"/>
          </a:solidFill>
          <a:ln w="9525">
            <a:noFill/>
            <a:miter lim="800000"/>
          </a:ln>
        </p:spPr>
        <p:txBody>
          <a:bodyPr wrap="none" anchor="ctr"/>
          <a:lstStyle/>
          <a:p>
            <a:endParaRPr lang="zh-CN" altLang="en-US"/>
          </a:p>
        </p:txBody>
      </p:sp>
      <p:sp>
        <p:nvSpPr>
          <p:cNvPr id="41993" name="AutoShape 9">
            <a:hlinkClick r:id="rId3" action="ppaction://hlinksldjump" highlightClick="1"/>
          </p:cNvPr>
          <p:cNvSpPr>
            <a:spLocks noChangeArrowheads="1"/>
          </p:cNvSpPr>
          <p:nvPr/>
        </p:nvSpPr>
        <p:spPr bwMode="auto">
          <a:xfrm>
            <a:off x="9550400" y="6400800"/>
            <a:ext cx="508000" cy="381000"/>
          </a:xfrm>
          <a:prstGeom prst="actionButtonBeginning">
            <a:avLst/>
          </a:prstGeom>
          <a:solidFill>
            <a:schemeClr val="bg1"/>
          </a:solidFill>
          <a:ln w="9525">
            <a:noFill/>
            <a:miter lim="800000"/>
          </a:ln>
        </p:spPr>
        <p:txBody>
          <a:bodyPr wrap="none" anchor="ctr"/>
          <a:lstStyle/>
          <a:p>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9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1993"/>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41988"/>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41989"/>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41990"/>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419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nimBg="1"/>
      <p:bldP spid="41989" grpId="0" animBg="1"/>
      <p:bldP spid="41990" grpId="0" animBg="1"/>
      <p:bldP spid="41991" grpId="0" animBg="1"/>
      <p:bldP spid="41992" grpId="0" animBg="1"/>
      <p:bldP spid="4199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41696" y="1"/>
            <a:ext cx="10578791" cy="1028699"/>
          </a:xfrm>
        </p:spPr>
        <p:txBody>
          <a:bodyPr/>
          <a:lstStyle/>
          <a:p>
            <a:pPr>
              <a:buClr>
                <a:srgbClr val="00FFCC"/>
              </a:buClr>
            </a:pPr>
            <a:r>
              <a:rPr lang="en-US" altLang="zh-CN" sz="3200" dirty="0"/>
              <a:t>1.</a:t>
            </a:r>
            <a:r>
              <a:rPr lang="zh-CN" altLang="en-US" sz="3200" dirty="0"/>
              <a:t>突触后抑制</a:t>
            </a:r>
            <a:r>
              <a:rPr lang="en-US" altLang="zh-CN" sz="3200" dirty="0"/>
              <a:t>(postsynaptic inhibition)</a:t>
            </a:r>
          </a:p>
        </p:txBody>
      </p:sp>
      <p:sp>
        <p:nvSpPr>
          <p:cNvPr id="171011" name="Rectangle 3"/>
          <p:cNvSpPr>
            <a:spLocks noGrp="1" noChangeArrowheads="1"/>
          </p:cNvSpPr>
          <p:nvPr>
            <p:ph type="body" idx="1"/>
          </p:nvPr>
        </p:nvSpPr>
        <p:spPr>
          <a:xfrm>
            <a:off x="423081" y="1066800"/>
            <a:ext cx="11136573" cy="5552364"/>
          </a:xfrm>
        </p:spPr>
        <p:txBody>
          <a:bodyPr>
            <a:noAutofit/>
          </a:bodyPr>
          <a:lstStyle/>
          <a:p>
            <a:pPr>
              <a:buFont typeface="Webdings" panose="05030102010509060703" pitchFamily="18" charset="2"/>
              <a:buChar char="&lt;"/>
              <a:defRPr/>
            </a:pPr>
            <a:r>
              <a:rPr lang="zh-CN" altLang="en-US" b="1" dirty="0">
                <a:latin typeface="微软雅黑" panose="020B0503020204020204" charset="-122"/>
                <a:ea typeface="微软雅黑" panose="020B0503020204020204" charset="-122"/>
                <a:cs typeface="微软雅黑" panose="020B0503020204020204" charset="-122"/>
              </a:rPr>
              <a:t>突触后抑制</a:t>
            </a:r>
            <a:r>
              <a:rPr lang="en-US" altLang="zh-CN" b="1" dirty="0">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超极化抑制</a:t>
            </a:r>
            <a:r>
              <a:rPr lang="en-US" altLang="zh-CN" b="1" dirty="0">
                <a:latin typeface="微软雅黑" panose="020B0503020204020204" charset="-122"/>
                <a:ea typeface="微软雅黑" panose="020B0503020204020204" charset="-122"/>
                <a:cs typeface="微软雅黑" panose="020B0503020204020204" charset="-122"/>
              </a:rPr>
              <a:t>) </a:t>
            </a:r>
          </a:p>
          <a:p>
            <a:pPr>
              <a:buNone/>
              <a:defRPr/>
            </a:pPr>
            <a:r>
              <a:rPr lang="en-US" altLang="zh-CN" b="1" dirty="0">
                <a:latin typeface="微软雅黑" panose="020B0503020204020204" charset="-122"/>
                <a:ea typeface="微软雅黑" panose="020B0503020204020204" charset="-122"/>
                <a:cs typeface="微软雅黑" panose="020B0503020204020204" charset="-122"/>
              </a:rPr>
              <a:t>  </a:t>
            </a:r>
            <a:r>
              <a:rPr lang="zh-CN" altLang="en-US" b="1" dirty="0">
                <a:latin typeface="微软雅黑" panose="020B0503020204020204" charset="-122"/>
                <a:ea typeface="微软雅黑" panose="020B0503020204020204" charset="-122"/>
                <a:cs typeface="微软雅黑" panose="020B0503020204020204" charset="-122"/>
              </a:rPr>
              <a:t>由抑制性中间神经元释放抑制性神经递质，引起突触后膜超极化</a:t>
            </a:r>
            <a:r>
              <a:rPr lang="en-US" altLang="zh-CN" b="1" dirty="0">
                <a:latin typeface="微软雅黑" panose="020B0503020204020204" charset="-122"/>
                <a:ea typeface="微软雅黑" panose="020B0503020204020204" charset="-122"/>
                <a:cs typeface="微软雅黑" panose="020B0503020204020204" charset="-122"/>
              </a:rPr>
              <a:t>(IPSP)</a:t>
            </a:r>
            <a:r>
              <a:rPr lang="zh-CN" altLang="en-US" b="1" dirty="0">
                <a:latin typeface="微软雅黑" panose="020B0503020204020204" charset="-122"/>
                <a:ea typeface="微软雅黑" panose="020B0503020204020204" charset="-122"/>
                <a:cs typeface="微软雅黑" panose="020B0503020204020204" charset="-122"/>
              </a:rPr>
              <a:t>而产生的抑制效应。</a:t>
            </a:r>
            <a:endParaRPr lang="en-US" altLang="zh-CN" b="1" dirty="0">
              <a:latin typeface="微软雅黑" panose="020B0503020204020204" charset="-122"/>
              <a:ea typeface="微软雅黑" panose="020B0503020204020204" charset="-122"/>
              <a:cs typeface="微软雅黑" panose="020B0503020204020204" charset="-122"/>
            </a:endParaRPr>
          </a:p>
          <a:p>
            <a:pPr>
              <a:buFont typeface="Wingdings" panose="05000000000000000000" pitchFamily="2" charset="2"/>
              <a:buChar char="n"/>
              <a:defRPr/>
            </a:pPr>
            <a:endParaRPr lang="zh-CN" altLang="en-US" b="1" dirty="0">
              <a:latin typeface="微软雅黑" panose="020B0503020204020204" charset="-122"/>
              <a:ea typeface="微软雅黑" panose="020B0503020204020204" charset="-122"/>
              <a:cs typeface="微软雅黑" panose="020B0503020204020204" charset="-122"/>
            </a:endParaRPr>
          </a:p>
        </p:txBody>
      </p:sp>
      <p:sp>
        <p:nvSpPr>
          <p:cNvPr id="171012" name="AutoShape 4">
            <a:hlinkClick r:id="" action="ppaction://hlinkshowjump?jump=previousslide" highlightClick="1"/>
          </p:cNvPr>
          <p:cNvSpPr>
            <a:spLocks noChangeArrowheads="1"/>
          </p:cNvSpPr>
          <p:nvPr/>
        </p:nvSpPr>
        <p:spPr bwMode="auto">
          <a:xfrm>
            <a:off x="10058400" y="6400800"/>
            <a:ext cx="508000" cy="381000"/>
          </a:xfrm>
          <a:prstGeom prst="actionButtonBackPrevious">
            <a:avLst/>
          </a:prstGeom>
          <a:solidFill>
            <a:schemeClr val="bg1"/>
          </a:solidFill>
          <a:ln w="9525">
            <a:noFill/>
            <a:miter lim="800000"/>
          </a:ln>
        </p:spPr>
        <p:txBody>
          <a:bodyPr wrap="none" anchor="ctr"/>
          <a:lstStyle/>
          <a:p>
            <a:endParaRPr lang="zh-CN" altLang="en-US"/>
          </a:p>
        </p:txBody>
      </p:sp>
      <p:sp>
        <p:nvSpPr>
          <p:cNvPr id="171013" name="AutoShape 5">
            <a:hlinkClick r:id="" action="ppaction://hlinkshowjump?jump=nextslide" highlightClick="1"/>
          </p:cNvPr>
          <p:cNvSpPr>
            <a:spLocks noChangeArrowheads="1"/>
          </p:cNvSpPr>
          <p:nvPr/>
        </p:nvSpPr>
        <p:spPr bwMode="auto">
          <a:xfrm>
            <a:off x="10566400" y="6400800"/>
            <a:ext cx="508000" cy="381000"/>
          </a:xfrm>
          <a:prstGeom prst="actionButtonForwardNext">
            <a:avLst/>
          </a:prstGeom>
          <a:solidFill>
            <a:schemeClr val="bg1"/>
          </a:solidFill>
          <a:ln w="9525">
            <a:noFill/>
            <a:miter lim="800000"/>
          </a:ln>
        </p:spPr>
        <p:txBody>
          <a:bodyPr wrap="none" anchor="ctr"/>
          <a:lstStyle/>
          <a:p>
            <a:endParaRPr lang="zh-CN" altLang="en-US"/>
          </a:p>
        </p:txBody>
      </p:sp>
      <p:sp>
        <p:nvSpPr>
          <p:cNvPr id="171014" name="AutoShape 6">
            <a:hlinkClick r:id="rId2" action="ppaction://hlinksldjump" highlightClick="1"/>
          </p:cNvPr>
          <p:cNvSpPr>
            <a:spLocks noChangeArrowheads="1"/>
          </p:cNvSpPr>
          <p:nvPr/>
        </p:nvSpPr>
        <p:spPr bwMode="auto">
          <a:xfrm>
            <a:off x="11074400" y="6400800"/>
            <a:ext cx="508000" cy="381000"/>
          </a:xfrm>
          <a:prstGeom prst="actionButtonEnd">
            <a:avLst/>
          </a:prstGeom>
          <a:solidFill>
            <a:schemeClr val="bg1"/>
          </a:solidFill>
          <a:ln w="9525">
            <a:noFill/>
            <a:miter lim="800000"/>
          </a:ln>
        </p:spPr>
        <p:txBody>
          <a:bodyPr wrap="none" anchor="ctr"/>
          <a:lstStyle/>
          <a:p>
            <a:endParaRPr lang="zh-CN" altLang="en-US"/>
          </a:p>
        </p:txBody>
      </p:sp>
      <p:sp>
        <p:nvSpPr>
          <p:cNvPr id="171015" name="AutoShape 7">
            <a:hlinkClick r:id="" action="ppaction://hlinkshowjump?jump=lastslideviewed" highlightClick="1"/>
          </p:cNvPr>
          <p:cNvSpPr>
            <a:spLocks noChangeArrowheads="1"/>
          </p:cNvSpPr>
          <p:nvPr/>
        </p:nvSpPr>
        <p:spPr bwMode="auto">
          <a:xfrm>
            <a:off x="11582400" y="6400800"/>
            <a:ext cx="508000" cy="381000"/>
          </a:xfrm>
          <a:prstGeom prst="actionButtonReturn">
            <a:avLst/>
          </a:prstGeom>
          <a:solidFill>
            <a:schemeClr val="bg1"/>
          </a:solidFill>
          <a:ln w="9525">
            <a:noFill/>
            <a:miter lim="800000"/>
          </a:ln>
        </p:spPr>
        <p:txBody>
          <a:bodyPr wrap="none" anchor="ctr"/>
          <a:lstStyle/>
          <a:p>
            <a:endParaRPr lang="zh-CN" altLang="en-US"/>
          </a:p>
        </p:txBody>
      </p:sp>
      <p:sp>
        <p:nvSpPr>
          <p:cNvPr id="171016" name="AutoShape 8">
            <a:hlinkClick r:id="" action="ppaction://noaction" highlightClick="1"/>
          </p:cNvPr>
          <p:cNvSpPr>
            <a:spLocks noChangeArrowheads="1"/>
          </p:cNvSpPr>
          <p:nvPr/>
        </p:nvSpPr>
        <p:spPr bwMode="auto">
          <a:xfrm>
            <a:off x="9042400" y="6400800"/>
            <a:ext cx="508000" cy="381000"/>
          </a:xfrm>
          <a:prstGeom prst="actionButtonDocument">
            <a:avLst/>
          </a:prstGeom>
          <a:solidFill>
            <a:schemeClr val="bg1"/>
          </a:solidFill>
          <a:ln w="9525">
            <a:noFill/>
            <a:miter lim="800000"/>
          </a:ln>
        </p:spPr>
        <p:txBody>
          <a:bodyPr wrap="none" anchor="ctr"/>
          <a:lstStyle/>
          <a:p>
            <a:endParaRPr lang="zh-CN" altLang="en-US"/>
          </a:p>
        </p:txBody>
      </p:sp>
      <p:sp>
        <p:nvSpPr>
          <p:cNvPr id="171017" name="AutoShape 9">
            <a:hlinkClick r:id="rId3" action="ppaction://hlinksldjump" highlightClick="1"/>
          </p:cNvPr>
          <p:cNvSpPr>
            <a:spLocks noChangeArrowheads="1"/>
          </p:cNvSpPr>
          <p:nvPr/>
        </p:nvSpPr>
        <p:spPr bwMode="auto">
          <a:xfrm>
            <a:off x="9550400" y="6400800"/>
            <a:ext cx="508000" cy="381000"/>
          </a:xfrm>
          <a:prstGeom prst="actionButtonBeginning">
            <a:avLst/>
          </a:prstGeom>
          <a:solidFill>
            <a:schemeClr val="bg1"/>
          </a:solidFill>
          <a:ln w="9525">
            <a:noFill/>
            <a:miter lim="800000"/>
          </a:ln>
        </p:spPr>
        <p:txBody>
          <a:bodyPr wrap="none" anchor="ctr"/>
          <a:lstStyle/>
          <a:p>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101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71017"/>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71012"/>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171013"/>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171014"/>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1710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2" grpId="0" animBg="1"/>
      <p:bldP spid="171013" grpId="0" animBg="1"/>
      <p:bldP spid="171014" grpId="0" animBg="1"/>
      <p:bldP spid="171015" grpId="0" animBg="1"/>
      <p:bldP spid="171016" grpId="0" animBg="1"/>
      <p:bldP spid="17101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dirty="0"/>
              <a:t>请修改这里的课程名称</a:t>
            </a:r>
          </a:p>
        </p:txBody>
      </p:sp>
      <p:sp>
        <p:nvSpPr>
          <p:cNvPr id="5" name="灯片编号占位符 4"/>
          <p:cNvSpPr>
            <a:spLocks noGrp="1"/>
          </p:cNvSpPr>
          <p:nvPr>
            <p:ph type="sldNum" sz="quarter" idx="12"/>
          </p:nvPr>
        </p:nvSpPr>
        <p:spPr/>
        <p:txBody>
          <a:bodyPr/>
          <a:lstStyle/>
          <a:p>
            <a:fld id="{5DD3DB80-B894-403A-B48E-6FDC1A72010E}" type="slidenum">
              <a:rPr lang="zh-CN" altLang="en-US" smtClean="0"/>
              <a:t>49</a:t>
            </a:fld>
            <a:endParaRPr lang="zh-CN" altLang="en-US"/>
          </a:p>
        </p:txBody>
      </p:sp>
      <p:sp>
        <p:nvSpPr>
          <p:cNvPr id="6" name="Rectangle 3"/>
          <p:cNvSpPr>
            <a:spLocks noGrp="1" noChangeArrowheads="1"/>
          </p:cNvSpPr>
          <p:nvPr>
            <p:ph type="body" idx="1"/>
          </p:nvPr>
        </p:nvSpPr>
        <p:spPr>
          <a:xfrm>
            <a:off x="423081" y="1066800"/>
            <a:ext cx="11136573" cy="5552364"/>
          </a:xfrm>
        </p:spPr>
        <p:txBody>
          <a:bodyPr>
            <a:noAutofit/>
          </a:bodyPr>
          <a:lstStyle/>
          <a:p>
            <a:pPr>
              <a:buFont typeface="Wingdings" panose="05000000000000000000" pitchFamily="2" charset="2"/>
              <a:buChar char="n"/>
              <a:defRPr/>
            </a:pPr>
            <a:r>
              <a:rPr lang="zh-CN" altLang="en-US" sz="3200" b="1" dirty="0">
                <a:latin typeface="+mn-ea"/>
              </a:rPr>
              <a:t>抑制性突触后电位的形成过程与兴奋性突触后电位不同之处为</a:t>
            </a:r>
          </a:p>
          <a:p>
            <a:pPr lvl="1">
              <a:buFont typeface="Wingdings" panose="05000000000000000000" pitchFamily="2" charset="2"/>
              <a:buChar char="Ø"/>
              <a:defRPr/>
            </a:pPr>
            <a:r>
              <a:rPr lang="zh-CN" altLang="en-US" sz="3200" b="1" dirty="0">
                <a:latin typeface="+mn-ea"/>
              </a:rPr>
              <a:t>囊泡释放抑制性递质</a:t>
            </a:r>
          </a:p>
          <a:p>
            <a:pPr lvl="1">
              <a:buFont typeface="Wingdings" panose="05000000000000000000" pitchFamily="2" charset="2"/>
              <a:buChar char="Ø"/>
              <a:defRPr/>
            </a:pPr>
            <a:r>
              <a:rPr lang="en-US" altLang="zh-CN" sz="3200" b="1" dirty="0" err="1">
                <a:latin typeface="+mn-ea"/>
              </a:rPr>
              <a:t>Cl</a:t>
            </a:r>
            <a:r>
              <a:rPr lang="en-US" altLang="zh-CN" sz="3200" b="1" baseline="30000" dirty="0">
                <a:latin typeface="+mn-ea"/>
              </a:rPr>
              <a:t>-</a:t>
            </a:r>
            <a:r>
              <a:rPr lang="zh-CN" altLang="en-US" sz="3200" b="1" dirty="0">
                <a:latin typeface="+mn-ea"/>
              </a:rPr>
              <a:t>为主要跨膜离子流</a:t>
            </a:r>
          </a:p>
          <a:p>
            <a:pPr lvl="1">
              <a:buFont typeface="Wingdings" panose="05000000000000000000" pitchFamily="2" charset="2"/>
              <a:buChar char="Ø"/>
              <a:defRPr/>
            </a:pPr>
            <a:r>
              <a:rPr lang="zh-CN" altLang="en-US" sz="3200" b="1" dirty="0">
                <a:latin typeface="+mn-ea"/>
              </a:rPr>
              <a:t>突触后膜呈现超极化</a:t>
            </a:r>
            <a:r>
              <a:rPr lang="en-US" altLang="zh-CN" sz="3200" b="1" dirty="0">
                <a:latin typeface="+mn-ea"/>
              </a:rPr>
              <a:t>(</a:t>
            </a:r>
            <a:r>
              <a:rPr lang="zh-CN" altLang="en-US" sz="3200" b="1" dirty="0">
                <a:latin typeface="+mn-ea"/>
              </a:rPr>
              <a:t>抑制性突触后电位，</a:t>
            </a:r>
            <a:r>
              <a:rPr lang="en-US" altLang="zh-CN" sz="3200" b="1" dirty="0">
                <a:latin typeface="+mn-ea"/>
              </a:rPr>
              <a:t>IPSP)</a:t>
            </a:r>
          </a:p>
          <a:p>
            <a:pPr lvl="1">
              <a:buFont typeface="Wingdings" panose="05000000000000000000" pitchFamily="2" charset="2"/>
              <a:buChar char="Ø"/>
              <a:defRPr/>
            </a:pPr>
            <a:r>
              <a:rPr lang="zh-CN" altLang="en-US" sz="3200" b="1" dirty="0">
                <a:latin typeface="+mn-ea"/>
              </a:rPr>
              <a:t>静息电位远离阈电位，突触后神经元难以兴奋</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pPr marL="228600" marR="0" lvl="0" indent="-228600" algn="l" defTabSz="913765" rtl="0" eaLnBrk="1" fontAlgn="auto" latinLnBrk="0" hangingPunct="1">
              <a:lnSpc>
                <a:spcPct val="150000"/>
              </a:lnSpc>
              <a:spcBef>
                <a:spcPts val="1000"/>
              </a:spcBef>
              <a:spcAft>
                <a:spcPts val="0"/>
              </a:spcAft>
              <a:buClrTx/>
              <a:buSzTx/>
              <a:buFontTx/>
              <a:buNone/>
              <a:defRPr/>
            </a:pPr>
            <a:r>
              <a:rPr kumimoji="1" lang="zh-CN" altLang="en-US" b="1" noProof="0" dirty="0">
                <a:ln>
                  <a:noFill/>
                </a:ln>
                <a:effectLst/>
                <a:uLnTx/>
                <a:uFillTx/>
                <a:latin typeface="+mn-ea"/>
                <a:sym typeface="+mn-ea"/>
              </a:rPr>
              <a:t>（</a:t>
            </a:r>
            <a:r>
              <a:rPr kumimoji="1" lang="en-US" altLang="zh-CN" b="1" noProof="0" dirty="0">
                <a:ln>
                  <a:noFill/>
                </a:ln>
                <a:effectLst/>
                <a:uLnTx/>
                <a:uFillTx/>
                <a:latin typeface="+mn-ea"/>
                <a:sym typeface="+mn-ea"/>
              </a:rPr>
              <a:t>2</a:t>
            </a:r>
            <a:r>
              <a:rPr kumimoji="1" lang="zh-CN" altLang="en-US" b="1" noProof="0" dirty="0">
                <a:ln>
                  <a:noFill/>
                </a:ln>
                <a:effectLst/>
                <a:uLnTx/>
                <a:uFillTx/>
                <a:latin typeface="+mn-ea"/>
                <a:sym typeface="+mn-ea"/>
              </a:rPr>
              <a:t>）神经纤维兴奋的传导具有以下特点</a:t>
            </a:r>
            <a:r>
              <a:rPr kumimoji="1" lang="en-US" altLang="zh-CN" b="1" noProof="0" dirty="0">
                <a:ln>
                  <a:noFill/>
                </a:ln>
                <a:effectLst/>
                <a:uLnTx/>
                <a:uFillTx/>
                <a:latin typeface="+mn-ea"/>
                <a:sym typeface="+mn-ea"/>
              </a:rPr>
              <a:t>:</a:t>
            </a:r>
            <a:endParaRPr kumimoji="1" lang="zh-CN" altLang="en-US" b="1" i="0" u="none" strike="noStrike" kern="1200" cap="none" spc="0" normalizeH="0" baseline="0" noProof="0" dirty="0">
              <a:ln>
                <a:noFill/>
              </a:ln>
              <a:effectLst/>
              <a:uLnTx/>
              <a:uFillTx/>
              <a:latin typeface="+mn-ea"/>
              <a:cs typeface="+mn-cs"/>
            </a:endParaRPr>
          </a:p>
          <a:p>
            <a:pPr marL="228600" marR="0" lvl="0" indent="-228600" algn="l" defTabSz="913765" rtl="0" eaLnBrk="1" fontAlgn="auto" latinLnBrk="0" hangingPunct="1">
              <a:lnSpc>
                <a:spcPct val="150000"/>
              </a:lnSpc>
              <a:spcBef>
                <a:spcPts val="1000"/>
              </a:spcBef>
              <a:spcAft>
                <a:spcPts val="0"/>
              </a:spcAft>
              <a:buClrTx/>
              <a:buSzTx/>
              <a:buFontTx/>
              <a:buNone/>
              <a:defRPr/>
            </a:pPr>
            <a:r>
              <a:rPr kumimoji="1" lang="zh-CN" altLang="en-US" b="1" noProof="0" dirty="0">
                <a:ln>
                  <a:noFill/>
                </a:ln>
                <a:effectLst/>
                <a:uLnTx/>
                <a:uFillTx/>
                <a:latin typeface="+mn-ea"/>
                <a:sym typeface="+mn-ea"/>
              </a:rPr>
              <a:t>①  完整性</a:t>
            </a:r>
            <a:endParaRPr kumimoji="1" lang="zh-CN" altLang="en-US" b="1" i="0" u="none" strike="noStrike" kern="1200" cap="none" spc="0" normalizeH="0" baseline="0" noProof="0" dirty="0">
              <a:ln>
                <a:noFill/>
              </a:ln>
              <a:effectLst/>
              <a:uLnTx/>
              <a:uFillTx/>
              <a:latin typeface="+mn-ea"/>
              <a:cs typeface="+mn-cs"/>
            </a:endParaRPr>
          </a:p>
          <a:p>
            <a:pPr marL="228600" marR="0" lvl="0" indent="-228600" algn="l" defTabSz="913765" rtl="0" eaLnBrk="1" fontAlgn="auto" latinLnBrk="0" hangingPunct="1">
              <a:lnSpc>
                <a:spcPct val="150000"/>
              </a:lnSpc>
              <a:spcBef>
                <a:spcPts val="1000"/>
              </a:spcBef>
              <a:spcAft>
                <a:spcPts val="0"/>
              </a:spcAft>
              <a:buClrTx/>
              <a:buSzTx/>
              <a:buFontTx/>
              <a:buNone/>
              <a:defRPr/>
            </a:pPr>
            <a:r>
              <a:rPr kumimoji="1" lang="zh-CN" altLang="en-US" b="1" noProof="0" dirty="0">
                <a:ln>
                  <a:noFill/>
                </a:ln>
                <a:effectLst/>
                <a:uLnTx/>
                <a:uFillTx/>
                <a:latin typeface="+mn-ea"/>
                <a:sym typeface="+mn-ea"/>
              </a:rPr>
              <a:t>②  绝缘性</a:t>
            </a:r>
          </a:p>
          <a:p>
            <a:pPr marL="228600" marR="0" lvl="0" indent="-228600" algn="l" defTabSz="913765" rtl="0" eaLnBrk="1" fontAlgn="auto" latinLnBrk="0" hangingPunct="1">
              <a:lnSpc>
                <a:spcPct val="150000"/>
              </a:lnSpc>
              <a:spcBef>
                <a:spcPts val="1000"/>
              </a:spcBef>
              <a:spcAft>
                <a:spcPts val="0"/>
              </a:spcAft>
              <a:buClrTx/>
              <a:buSzTx/>
              <a:buFontTx/>
              <a:buNone/>
              <a:defRPr/>
            </a:pPr>
            <a:r>
              <a:rPr kumimoji="1" lang="zh-CN" altLang="en-US" b="1" noProof="0" dirty="0">
                <a:ln>
                  <a:noFill/>
                </a:ln>
                <a:effectLst/>
                <a:uLnTx/>
                <a:uFillTx/>
                <a:latin typeface="+mn-ea"/>
                <a:sym typeface="+mn-ea"/>
              </a:rPr>
              <a:t>③  双向性</a:t>
            </a:r>
          </a:p>
          <a:p>
            <a:pPr marL="742950" marR="0" lvl="0" indent="-742950" algn="l" defTabSz="913765" rtl="0" eaLnBrk="1" fontAlgn="auto" latinLnBrk="0" hangingPunct="1">
              <a:lnSpc>
                <a:spcPct val="150000"/>
              </a:lnSpc>
              <a:spcBef>
                <a:spcPts val="1000"/>
              </a:spcBef>
              <a:spcAft>
                <a:spcPts val="0"/>
              </a:spcAft>
              <a:buClr>
                <a:srgbClr val="000000"/>
              </a:buClr>
              <a:buSzTx/>
              <a:buFont typeface="+mj-ea"/>
              <a:buAutoNum type="circleNumDbPlain" startAt="4"/>
              <a:defRPr/>
            </a:pPr>
            <a:r>
              <a:rPr kumimoji="1" lang="zh-CN" altLang="en-US" b="1" noProof="0" dirty="0">
                <a:ln>
                  <a:noFill/>
                </a:ln>
                <a:effectLst/>
                <a:uLnTx/>
                <a:uFillTx/>
                <a:latin typeface="+mn-ea"/>
                <a:sym typeface="+mn-ea"/>
              </a:rPr>
              <a:t>相对不疲劳性</a:t>
            </a:r>
            <a:endParaRPr kumimoji="1" lang="en-US" altLang="zh-CN" b="1" i="0" u="none" strike="noStrike" kern="1200" cap="none" spc="0" normalizeH="0" baseline="0" noProof="0" dirty="0">
              <a:ln>
                <a:noFill/>
              </a:ln>
              <a:effectLst/>
              <a:uLnTx/>
              <a:uFillTx/>
              <a:latin typeface="+mn-ea"/>
              <a:cs typeface="+mn-cs"/>
            </a:endParaRPr>
          </a:p>
          <a:p>
            <a:endParaRPr lang="zh-CN" altLang="en-US"/>
          </a:p>
        </p:txBody>
      </p:sp>
      <p:sp>
        <p:nvSpPr>
          <p:cNvPr id="4" name="页脚占位符 3"/>
          <p:cNvSpPr>
            <a:spLocks noGrp="1"/>
          </p:cNvSpPr>
          <p:nvPr>
            <p:ph type="ftr" sz="quarter" idx="11"/>
          </p:nvPr>
        </p:nvSpPr>
        <p:spPr/>
        <p:txBody>
          <a:bodyPr/>
          <a:lstStyle/>
          <a:p>
            <a:r>
              <a:rPr lang="zh-CN" altLang="en-US" dirty="0"/>
              <a:t>请修改这里的课程名称</a:t>
            </a:r>
          </a:p>
        </p:txBody>
      </p:sp>
      <p:sp>
        <p:nvSpPr>
          <p:cNvPr id="5" name="灯片编号占位符 4"/>
          <p:cNvSpPr>
            <a:spLocks noGrp="1"/>
          </p:cNvSpPr>
          <p:nvPr>
            <p:ph type="sldNum" sz="quarter" idx="12"/>
          </p:nvPr>
        </p:nvSpPr>
        <p:spPr/>
        <p:txBody>
          <a:bodyPr/>
          <a:lstStyle/>
          <a:p>
            <a:fld id="{5DD3DB80-B894-403A-B48E-6FDC1A72010E}" type="slidenum">
              <a:rPr lang="zh-CN" altLang="en-US" smtClean="0"/>
              <a:t>5</a:t>
            </a:fld>
            <a:endParaRPr lang="zh-CN"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255594" y="163773"/>
            <a:ext cx="5019251" cy="856397"/>
          </a:xfrm>
        </p:spPr>
        <p:txBody>
          <a:bodyPr>
            <a:normAutofit/>
          </a:bodyPr>
          <a:lstStyle/>
          <a:p>
            <a:pPr>
              <a:buClr>
                <a:srgbClr val="00FFCC"/>
              </a:buClr>
            </a:pPr>
            <a:r>
              <a:rPr lang="zh-CN" altLang="en-US" dirty="0"/>
              <a:t>突触后抑制类型</a:t>
            </a:r>
          </a:p>
        </p:txBody>
      </p:sp>
      <p:pic>
        <p:nvPicPr>
          <p:cNvPr id="47108" name="Picture 5" descr="未标题-3"/>
          <p:cNvPicPr>
            <a:picLocks noChangeAspect="1" noChangeArrowheads="1"/>
          </p:cNvPicPr>
          <p:nvPr/>
        </p:nvPicPr>
        <p:blipFill>
          <a:blip r:embed="rId3" cstate="print">
            <a:clrChange>
              <a:clrFrom>
                <a:srgbClr val="F6FDF9"/>
              </a:clrFrom>
              <a:clrTo>
                <a:srgbClr val="F6FDF9">
                  <a:alpha val="0"/>
                </a:srgbClr>
              </a:clrTo>
            </a:clrChange>
            <a:lum bright="-36000" contrast="18000"/>
          </a:blip>
          <a:srcRect t="2644" b="27739"/>
          <a:stretch>
            <a:fillRect/>
          </a:stretch>
        </p:blipFill>
        <p:spPr bwMode="auto">
          <a:xfrm>
            <a:off x="5581936" y="1023581"/>
            <a:ext cx="5841242" cy="5240741"/>
          </a:xfrm>
          <a:prstGeom prst="rect">
            <a:avLst/>
          </a:prstGeom>
          <a:noFill/>
          <a:ln w="9525">
            <a:noFill/>
            <a:miter lim="800000"/>
            <a:headEnd/>
            <a:tailEnd/>
          </a:ln>
        </p:spPr>
      </p:pic>
      <p:sp>
        <p:nvSpPr>
          <p:cNvPr id="11" name="TextBox 10"/>
          <p:cNvSpPr txBox="1"/>
          <p:nvPr/>
        </p:nvSpPr>
        <p:spPr>
          <a:xfrm>
            <a:off x="627797" y="1187356"/>
            <a:ext cx="4995081" cy="5617948"/>
          </a:xfrm>
          <a:prstGeom prst="rect">
            <a:avLst/>
          </a:prstGeom>
          <a:noFill/>
        </p:spPr>
        <p:txBody>
          <a:bodyPr wrap="square" rtlCol="0">
            <a:spAutoFit/>
          </a:bodyPr>
          <a:lstStyle/>
          <a:p>
            <a:pPr>
              <a:buFont typeface="Webdings" panose="05030102010509060703" pitchFamily="18" charset="2"/>
              <a:buNone/>
              <a:defRPr/>
            </a:pPr>
            <a:r>
              <a:rPr lang="en-US" altLang="zh-CN" sz="3200" b="1" dirty="0">
                <a:latin typeface="+mn-ea"/>
              </a:rPr>
              <a:t>(1)</a:t>
            </a:r>
            <a:r>
              <a:rPr lang="zh-CN" altLang="en-US" sz="3200" b="1" dirty="0">
                <a:latin typeface="+mn-ea"/>
              </a:rPr>
              <a:t>传入侧支性抑制</a:t>
            </a:r>
            <a:endParaRPr lang="en-US" altLang="zh-CN" sz="3200" b="1" dirty="0">
              <a:latin typeface="+mn-ea"/>
            </a:endParaRPr>
          </a:p>
          <a:p>
            <a:pPr marL="228600" lvl="1">
              <a:spcBef>
                <a:spcPts val="1000"/>
              </a:spcBef>
              <a:buNone/>
              <a:defRPr/>
            </a:pPr>
            <a:r>
              <a:rPr lang="zh-CN" altLang="en-US" sz="3200" b="1" dirty="0">
                <a:latin typeface="+mn-ea"/>
              </a:rPr>
              <a:t>感觉传入纤维进入中枢，在兴奋某中枢神经元的同时，发出侧支经抑制性中间神经元的兴奋，对另一中枢神经元发挥抑制性效应</a:t>
            </a:r>
            <a:r>
              <a:rPr lang="en-US" altLang="zh-CN" sz="3200" b="1" dirty="0">
                <a:latin typeface="+mn-ea"/>
              </a:rPr>
              <a:t>(</a:t>
            </a:r>
            <a:r>
              <a:rPr lang="zh-CN" altLang="en-US" sz="3200" b="1" dirty="0">
                <a:latin typeface="+mn-ea"/>
              </a:rPr>
              <a:t>交互抑制</a:t>
            </a:r>
            <a:r>
              <a:rPr lang="en-US" altLang="zh-CN" sz="3200" b="1" dirty="0">
                <a:latin typeface="+mn-ea"/>
              </a:rPr>
              <a:t>)</a:t>
            </a:r>
            <a:r>
              <a:rPr lang="zh-CN" altLang="en-US" sz="3200" b="1" dirty="0">
                <a:latin typeface="+mn-ea"/>
              </a:rPr>
              <a:t>。</a:t>
            </a:r>
            <a:endParaRPr lang="en-US" altLang="zh-CN" sz="3200" b="1" dirty="0">
              <a:latin typeface="+mn-ea"/>
            </a:endParaRPr>
          </a:p>
          <a:p>
            <a:pPr>
              <a:lnSpc>
                <a:spcPct val="90000"/>
              </a:lnSpc>
              <a:buFont typeface="Webdings" panose="05030102010509060703" pitchFamily="18" charset="2"/>
              <a:buNone/>
              <a:defRPr/>
            </a:pPr>
            <a:endParaRPr lang="en-US" altLang="zh-CN" sz="3200" b="1" dirty="0">
              <a:latin typeface="+mn-ea"/>
            </a:endParaRPr>
          </a:p>
          <a:p>
            <a:pPr>
              <a:lnSpc>
                <a:spcPct val="90000"/>
              </a:lnSpc>
              <a:buFont typeface="Webdings" panose="05030102010509060703" pitchFamily="18" charset="2"/>
              <a:buNone/>
              <a:defRPr/>
            </a:pPr>
            <a:r>
              <a:rPr lang="zh-CN" altLang="en-US" sz="3200" b="1" dirty="0">
                <a:latin typeface="+mn-ea"/>
              </a:rPr>
              <a:t>意义：保证不同功能中枢之间的活动相互协调</a:t>
            </a:r>
          </a:p>
          <a:p>
            <a:pPr marL="228600" lvl="1">
              <a:spcBef>
                <a:spcPts val="1000"/>
              </a:spcBef>
              <a:buNone/>
              <a:defRPr/>
            </a:pPr>
            <a:endParaRPr lang="zh-CN" altLang="en-US" sz="3200" b="1" dirty="0">
              <a:latin typeface="+mn-ea"/>
            </a:endParaRPr>
          </a:p>
        </p:txBody>
      </p:sp>
    </p:spTree>
  </p:cSld>
  <p:clrMapOvr>
    <a:masterClrMapping/>
  </p:clrMapOvr>
  <p:transition>
    <p:dissolv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4" descr="未标题-2"/>
          <p:cNvPicPr>
            <a:picLocks noChangeAspect="1" noChangeArrowheads="1"/>
          </p:cNvPicPr>
          <p:nvPr/>
        </p:nvPicPr>
        <p:blipFill>
          <a:blip r:embed="rId2" cstate="print">
            <a:clrChange>
              <a:clrFrom>
                <a:srgbClr val="F5FCF8"/>
              </a:clrFrom>
              <a:clrTo>
                <a:srgbClr val="F5FCF8">
                  <a:alpha val="0"/>
                </a:srgbClr>
              </a:clrTo>
            </a:clrChange>
            <a:lum bright="-30000" contrast="12000"/>
          </a:blip>
          <a:srcRect t="4814" b="23520"/>
          <a:stretch>
            <a:fillRect/>
          </a:stretch>
        </p:blipFill>
        <p:spPr bwMode="auto">
          <a:xfrm>
            <a:off x="5421480" y="1091820"/>
            <a:ext cx="5886449" cy="5047397"/>
          </a:xfrm>
          <a:prstGeom prst="rect">
            <a:avLst/>
          </a:prstGeom>
          <a:noFill/>
          <a:ln w="9525">
            <a:noFill/>
            <a:miter lim="800000"/>
            <a:headEnd/>
            <a:tailEnd/>
          </a:ln>
        </p:spPr>
      </p:pic>
      <p:sp>
        <p:nvSpPr>
          <p:cNvPr id="44037" name="AutoShape 5">
            <a:hlinkClick r:id="" action="ppaction://hlinkshowjump?jump=previousslide" highlightClick="1"/>
          </p:cNvPr>
          <p:cNvSpPr>
            <a:spLocks noChangeArrowheads="1"/>
          </p:cNvSpPr>
          <p:nvPr/>
        </p:nvSpPr>
        <p:spPr bwMode="auto">
          <a:xfrm>
            <a:off x="10058400" y="6400800"/>
            <a:ext cx="508000" cy="381000"/>
          </a:xfrm>
          <a:prstGeom prst="actionButtonBackPrevious">
            <a:avLst/>
          </a:prstGeom>
          <a:solidFill>
            <a:schemeClr val="bg1"/>
          </a:solidFill>
          <a:ln w="9525">
            <a:noFill/>
            <a:miter lim="800000"/>
          </a:ln>
        </p:spPr>
        <p:txBody>
          <a:bodyPr wrap="none" anchor="ctr"/>
          <a:lstStyle/>
          <a:p>
            <a:endParaRPr lang="zh-CN" altLang="en-US"/>
          </a:p>
        </p:txBody>
      </p:sp>
      <p:sp>
        <p:nvSpPr>
          <p:cNvPr id="44038" name="AutoShape 6">
            <a:hlinkClick r:id="" action="ppaction://hlinkshowjump?jump=nextslide" highlightClick="1"/>
          </p:cNvPr>
          <p:cNvSpPr>
            <a:spLocks noChangeArrowheads="1"/>
          </p:cNvSpPr>
          <p:nvPr/>
        </p:nvSpPr>
        <p:spPr bwMode="auto">
          <a:xfrm>
            <a:off x="10566400" y="6400800"/>
            <a:ext cx="508000" cy="381000"/>
          </a:xfrm>
          <a:prstGeom prst="actionButtonForwardNext">
            <a:avLst/>
          </a:prstGeom>
          <a:solidFill>
            <a:schemeClr val="bg1"/>
          </a:solidFill>
          <a:ln w="9525">
            <a:noFill/>
            <a:miter lim="800000"/>
          </a:ln>
        </p:spPr>
        <p:txBody>
          <a:bodyPr wrap="none" anchor="ctr"/>
          <a:lstStyle/>
          <a:p>
            <a:endParaRPr lang="zh-CN" altLang="en-US"/>
          </a:p>
        </p:txBody>
      </p:sp>
      <p:sp>
        <p:nvSpPr>
          <p:cNvPr id="44039" name="AutoShape 7">
            <a:hlinkClick r:id="rId3" action="ppaction://hlinksldjump" highlightClick="1"/>
          </p:cNvPr>
          <p:cNvSpPr>
            <a:spLocks noChangeArrowheads="1"/>
          </p:cNvSpPr>
          <p:nvPr/>
        </p:nvSpPr>
        <p:spPr bwMode="auto">
          <a:xfrm>
            <a:off x="11074400" y="6400800"/>
            <a:ext cx="508000" cy="381000"/>
          </a:xfrm>
          <a:prstGeom prst="actionButtonEnd">
            <a:avLst/>
          </a:prstGeom>
          <a:solidFill>
            <a:schemeClr val="bg1"/>
          </a:solidFill>
          <a:ln w="9525">
            <a:noFill/>
            <a:miter lim="800000"/>
          </a:ln>
        </p:spPr>
        <p:txBody>
          <a:bodyPr wrap="none" anchor="ctr"/>
          <a:lstStyle/>
          <a:p>
            <a:endParaRPr lang="zh-CN" altLang="en-US"/>
          </a:p>
        </p:txBody>
      </p:sp>
      <p:sp>
        <p:nvSpPr>
          <p:cNvPr id="44040" name="AutoShape 8">
            <a:hlinkClick r:id="" action="ppaction://hlinkshowjump?jump=lastslideviewed" highlightClick="1"/>
          </p:cNvPr>
          <p:cNvSpPr>
            <a:spLocks noChangeArrowheads="1"/>
          </p:cNvSpPr>
          <p:nvPr/>
        </p:nvSpPr>
        <p:spPr bwMode="auto">
          <a:xfrm>
            <a:off x="11582400" y="6400800"/>
            <a:ext cx="508000" cy="381000"/>
          </a:xfrm>
          <a:prstGeom prst="actionButtonReturn">
            <a:avLst/>
          </a:prstGeom>
          <a:solidFill>
            <a:schemeClr val="bg1"/>
          </a:solidFill>
          <a:ln w="9525">
            <a:noFill/>
            <a:miter lim="800000"/>
          </a:ln>
        </p:spPr>
        <p:txBody>
          <a:bodyPr wrap="none" anchor="ctr"/>
          <a:lstStyle/>
          <a:p>
            <a:endParaRPr lang="zh-CN" altLang="en-US"/>
          </a:p>
        </p:txBody>
      </p:sp>
      <p:sp>
        <p:nvSpPr>
          <p:cNvPr id="44041" name="AutoShape 9">
            <a:hlinkClick r:id="" action="ppaction://noaction" highlightClick="1"/>
          </p:cNvPr>
          <p:cNvSpPr>
            <a:spLocks noChangeArrowheads="1"/>
          </p:cNvSpPr>
          <p:nvPr/>
        </p:nvSpPr>
        <p:spPr bwMode="auto">
          <a:xfrm>
            <a:off x="9042400" y="6400800"/>
            <a:ext cx="508000" cy="381000"/>
          </a:xfrm>
          <a:prstGeom prst="actionButtonDocument">
            <a:avLst/>
          </a:prstGeom>
          <a:solidFill>
            <a:schemeClr val="bg1"/>
          </a:solidFill>
          <a:ln w="9525">
            <a:noFill/>
            <a:miter lim="800000"/>
          </a:ln>
        </p:spPr>
        <p:txBody>
          <a:bodyPr wrap="none" anchor="ctr"/>
          <a:lstStyle/>
          <a:p>
            <a:endParaRPr lang="zh-CN" altLang="en-US"/>
          </a:p>
        </p:txBody>
      </p:sp>
      <p:sp>
        <p:nvSpPr>
          <p:cNvPr id="44042" name="AutoShape 10">
            <a:hlinkClick r:id="rId4" action="ppaction://hlinksldjump" highlightClick="1"/>
          </p:cNvPr>
          <p:cNvSpPr>
            <a:spLocks noChangeArrowheads="1"/>
          </p:cNvSpPr>
          <p:nvPr/>
        </p:nvSpPr>
        <p:spPr bwMode="auto">
          <a:xfrm>
            <a:off x="9550400" y="6400800"/>
            <a:ext cx="508000" cy="381000"/>
          </a:xfrm>
          <a:prstGeom prst="actionButtonBeginning">
            <a:avLst/>
          </a:prstGeom>
          <a:solidFill>
            <a:schemeClr val="bg1"/>
          </a:solidFill>
          <a:ln w="9525">
            <a:noFill/>
            <a:miter lim="800000"/>
          </a:ln>
        </p:spPr>
        <p:txBody>
          <a:bodyPr wrap="none" anchor="ctr"/>
          <a:lstStyle/>
          <a:p>
            <a:endParaRPr lang="zh-CN" altLang="en-US"/>
          </a:p>
        </p:txBody>
      </p:sp>
      <p:sp>
        <p:nvSpPr>
          <p:cNvPr id="10" name="TextBox 9"/>
          <p:cNvSpPr txBox="1"/>
          <p:nvPr/>
        </p:nvSpPr>
        <p:spPr>
          <a:xfrm>
            <a:off x="545910" y="1173707"/>
            <a:ext cx="5418162" cy="5509200"/>
          </a:xfrm>
          <a:prstGeom prst="rect">
            <a:avLst/>
          </a:prstGeom>
          <a:noFill/>
        </p:spPr>
        <p:txBody>
          <a:bodyPr wrap="square" rtlCol="0">
            <a:spAutoFit/>
          </a:bodyPr>
          <a:lstStyle/>
          <a:p>
            <a:pPr>
              <a:buFont typeface="Webdings" panose="05030102010509060703" pitchFamily="18" charset="2"/>
              <a:buNone/>
              <a:defRPr/>
            </a:pPr>
            <a:r>
              <a:rPr lang="en-US" altLang="zh-CN" sz="3200" b="1" dirty="0">
                <a:latin typeface="+mn-ea"/>
              </a:rPr>
              <a:t>(2)</a:t>
            </a:r>
            <a:r>
              <a:rPr lang="zh-CN" altLang="en-US" sz="3200" b="1" dirty="0">
                <a:latin typeface="+mn-ea"/>
              </a:rPr>
              <a:t>回返性抑制</a:t>
            </a:r>
            <a:endParaRPr lang="en-US" altLang="zh-CN" sz="3200" b="1" dirty="0">
              <a:latin typeface="+mn-ea"/>
            </a:endParaRPr>
          </a:p>
          <a:p>
            <a:pPr>
              <a:buFont typeface="Webdings" panose="05030102010509060703" pitchFamily="18" charset="2"/>
              <a:buNone/>
              <a:defRPr/>
            </a:pPr>
            <a:r>
              <a:rPr lang="zh-CN" altLang="en-US" sz="3200" b="1" dirty="0">
                <a:latin typeface="+mn-ea"/>
              </a:rPr>
              <a:t>某中枢神经元兴奋，在冲动传至效应器的同时，并经轴突侧支兴奋与其有突触联系的抑制性中间神经元，转而对其自身发挥抑制性效应。</a:t>
            </a:r>
          </a:p>
          <a:p>
            <a:pPr>
              <a:buFont typeface="Webdings" panose="05030102010509060703" pitchFamily="18" charset="2"/>
              <a:buNone/>
              <a:defRPr/>
            </a:pPr>
            <a:endParaRPr lang="en-US" altLang="zh-CN" sz="3200" b="1" dirty="0">
              <a:latin typeface="+mn-ea"/>
            </a:endParaRPr>
          </a:p>
          <a:p>
            <a:pPr>
              <a:buFont typeface="Webdings" panose="05030102010509060703" pitchFamily="18" charset="2"/>
              <a:buNone/>
              <a:defRPr/>
            </a:pPr>
            <a:r>
              <a:rPr lang="zh-CN" altLang="en-US" sz="3200" b="1" dirty="0">
                <a:latin typeface="+mn-ea"/>
              </a:rPr>
              <a:t>意义：</a:t>
            </a:r>
          </a:p>
          <a:p>
            <a:pPr lvl="1">
              <a:buFont typeface="Webdings" panose="05030102010509060703" pitchFamily="18" charset="2"/>
              <a:buNone/>
              <a:defRPr/>
            </a:pPr>
            <a:r>
              <a:rPr lang="zh-CN" altLang="en-US" sz="3200" b="1" dirty="0">
                <a:latin typeface="+mn-ea"/>
              </a:rPr>
              <a:t>中枢通过自我反馈性调节，使神经元活动保持同步及相对稳定</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4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4042"/>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44037"/>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44038"/>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44039"/>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440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animBg="1"/>
      <p:bldP spid="44038" grpId="0" animBg="1"/>
      <p:bldP spid="44039" grpId="0" animBg="1"/>
      <p:bldP spid="44040" grpId="0" animBg="1"/>
      <p:bldP spid="44041" grpId="0" animBg="1"/>
      <p:bldP spid="4404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996287" y="1"/>
            <a:ext cx="10524200" cy="1028699"/>
          </a:xfrm>
        </p:spPr>
        <p:txBody>
          <a:bodyPr/>
          <a:lstStyle/>
          <a:p>
            <a:pPr>
              <a:buClr>
                <a:srgbClr val="00FFCC"/>
              </a:buClr>
            </a:pPr>
            <a:r>
              <a:rPr lang="en-US" altLang="zh-CN" sz="3200" dirty="0"/>
              <a:t>2.</a:t>
            </a:r>
            <a:r>
              <a:rPr lang="zh-CN" altLang="en-US" sz="3200" dirty="0"/>
              <a:t>突触前抑制</a:t>
            </a:r>
          </a:p>
        </p:txBody>
      </p:sp>
      <p:sp>
        <p:nvSpPr>
          <p:cNvPr id="49155" name="Rectangle 3"/>
          <p:cNvSpPr>
            <a:spLocks noGrp="1" noChangeArrowheads="1"/>
          </p:cNvSpPr>
          <p:nvPr>
            <p:ph type="body" idx="1"/>
          </p:nvPr>
        </p:nvSpPr>
        <p:spPr>
          <a:xfrm>
            <a:off x="645994" y="1082722"/>
            <a:ext cx="10363200" cy="2861482"/>
          </a:xfrm>
        </p:spPr>
        <p:txBody>
          <a:bodyPr>
            <a:noAutofit/>
          </a:bodyPr>
          <a:lstStyle/>
          <a:p>
            <a:pPr>
              <a:buFont typeface="Webdings" panose="05030102010509060703" pitchFamily="18" charset="2"/>
              <a:buChar char="&lt;"/>
            </a:pPr>
            <a:r>
              <a:rPr lang="zh-CN" altLang="en-US" sz="3200" b="1" dirty="0">
                <a:latin typeface="+mn-ea"/>
              </a:rPr>
              <a:t>突触前抑制</a:t>
            </a:r>
            <a:r>
              <a:rPr lang="en-US" altLang="zh-CN" sz="3200" b="1" dirty="0">
                <a:latin typeface="+mn-ea"/>
              </a:rPr>
              <a:t>(</a:t>
            </a:r>
            <a:r>
              <a:rPr lang="zh-CN" altLang="en-US" sz="3200" b="1" dirty="0">
                <a:latin typeface="+mn-ea"/>
              </a:rPr>
              <a:t>去极化抑制</a:t>
            </a:r>
            <a:r>
              <a:rPr lang="en-US" altLang="zh-CN" sz="3200" b="1" dirty="0">
                <a:latin typeface="+mn-ea"/>
              </a:rPr>
              <a:t>)</a:t>
            </a:r>
          </a:p>
          <a:p>
            <a:pPr>
              <a:buNone/>
            </a:pPr>
            <a:r>
              <a:rPr lang="en-US" altLang="zh-CN" sz="3200" b="1" dirty="0">
                <a:latin typeface="+mn-ea"/>
              </a:rPr>
              <a:t>  </a:t>
            </a:r>
            <a:r>
              <a:rPr lang="zh-CN" altLang="en-US" sz="3200" b="1" dirty="0">
                <a:latin typeface="+mn-ea"/>
              </a:rPr>
              <a:t>由突触前神经元活动变化，兴奋性神经递质释放减少</a:t>
            </a:r>
            <a:r>
              <a:rPr lang="en-US" altLang="zh-CN" sz="3200" b="1" dirty="0">
                <a:latin typeface="+mn-ea"/>
              </a:rPr>
              <a:t>, </a:t>
            </a:r>
            <a:r>
              <a:rPr lang="zh-CN" altLang="en-US" sz="3200" b="1" dirty="0">
                <a:latin typeface="+mn-ea"/>
              </a:rPr>
              <a:t>使突触后膜局部去极化</a:t>
            </a:r>
            <a:r>
              <a:rPr lang="en-US" altLang="zh-CN" sz="3200" b="1" dirty="0">
                <a:latin typeface="+mn-ea"/>
              </a:rPr>
              <a:t>(</a:t>
            </a:r>
            <a:r>
              <a:rPr lang="zh-CN" altLang="en-US" sz="3200" b="1" dirty="0">
                <a:latin typeface="+mn-ea"/>
              </a:rPr>
              <a:t>即</a:t>
            </a:r>
            <a:r>
              <a:rPr lang="en-US" altLang="zh-CN" sz="3200" b="1" dirty="0">
                <a:latin typeface="+mn-ea"/>
              </a:rPr>
              <a:t>EPSP)</a:t>
            </a:r>
            <a:r>
              <a:rPr lang="zh-CN" altLang="en-US" sz="3200" b="1" dirty="0">
                <a:latin typeface="+mn-ea"/>
              </a:rPr>
              <a:t>幅度下降所产生的抑制性效应。</a:t>
            </a:r>
          </a:p>
          <a:p>
            <a:pPr>
              <a:buNone/>
            </a:pPr>
            <a:endParaRPr lang="en-US" altLang="zh-CN" sz="3200" b="1" dirty="0">
              <a:latin typeface="+mn-ea"/>
            </a:endParaRPr>
          </a:p>
        </p:txBody>
      </p:sp>
    </p:spTree>
  </p:cSld>
  <p:clrMapOvr>
    <a:masterClrMapping/>
  </p:clrMapOvr>
  <p:transition>
    <p:dissolv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5207" y="1061569"/>
            <a:ext cx="9634135" cy="4836395"/>
          </a:xfrm>
        </p:spPr>
        <p:txBody>
          <a:bodyPr>
            <a:noAutofit/>
          </a:bodyPr>
          <a:lstStyle/>
          <a:p>
            <a:pPr>
              <a:buFont typeface="Webdings" panose="05030102010509060703" pitchFamily="18" charset="2"/>
              <a:buChar char="&lt;"/>
            </a:pPr>
            <a:r>
              <a:rPr lang="zh-CN" altLang="en-US" sz="3200" b="1" dirty="0">
                <a:latin typeface="+mn-ea"/>
              </a:rPr>
              <a:t>突触前抑制过程</a:t>
            </a:r>
            <a:endParaRPr lang="en-US" altLang="zh-CN" sz="3200" b="1" dirty="0">
              <a:latin typeface="+mn-ea"/>
            </a:endParaRPr>
          </a:p>
          <a:p>
            <a:pPr>
              <a:buNone/>
            </a:pPr>
            <a:r>
              <a:rPr lang="en-US" altLang="zh-CN" sz="3200" b="1" dirty="0">
                <a:latin typeface="+mn-ea"/>
              </a:rPr>
              <a:t>  </a:t>
            </a:r>
            <a:r>
              <a:rPr lang="zh-CN" altLang="en-US" sz="3200" b="1" dirty="0">
                <a:latin typeface="+mn-ea"/>
              </a:rPr>
              <a:t>在轴突</a:t>
            </a:r>
            <a:r>
              <a:rPr lang="en-US" altLang="zh-CN" sz="3200" b="1" dirty="0">
                <a:latin typeface="+mn-ea"/>
              </a:rPr>
              <a:t>~</a:t>
            </a:r>
            <a:r>
              <a:rPr lang="zh-CN" altLang="en-US" sz="3200" b="1" dirty="0">
                <a:latin typeface="+mn-ea"/>
              </a:rPr>
              <a:t>轴突结构中</a:t>
            </a:r>
            <a:r>
              <a:rPr lang="en-US" altLang="zh-CN" sz="3200" b="1" dirty="0">
                <a:latin typeface="+mn-ea"/>
              </a:rPr>
              <a:t>,</a:t>
            </a:r>
            <a:r>
              <a:rPr lang="zh-CN" altLang="en-US" sz="3200" b="1" dirty="0">
                <a:latin typeface="+mn-ea"/>
              </a:rPr>
              <a:t>于突触小体局部去极化基础上形成的动作电位幅度↓→递质释放↓→突触后膜去极化</a:t>
            </a:r>
            <a:r>
              <a:rPr lang="en-US" altLang="zh-CN" sz="3200" b="1" dirty="0">
                <a:latin typeface="+mn-ea"/>
              </a:rPr>
              <a:t>(EPSP)</a:t>
            </a:r>
            <a:r>
              <a:rPr lang="zh-CN" altLang="en-US" sz="3200" b="1" dirty="0">
                <a:latin typeface="+mn-ea"/>
              </a:rPr>
              <a:t>幅度↓→ 突触后神经元兴奋性降低</a:t>
            </a:r>
            <a:r>
              <a:rPr lang="en-US" altLang="zh-CN" sz="3200" b="1" dirty="0">
                <a:latin typeface="+mn-ea"/>
              </a:rPr>
              <a:t>(</a:t>
            </a:r>
            <a:r>
              <a:rPr lang="zh-CN" altLang="en-US" sz="3200" b="1" dirty="0">
                <a:latin typeface="+mn-ea"/>
              </a:rPr>
              <a:t>抑制</a:t>
            </a:r>
            <a:r>
              <a:rPr lang="en-US" altLang="zh-CN" sz="3200" b="1" dirty="0">
                <a:latin typeface="+mn-ea"/>
              </a:rPr>
              <a:t>)</a:t>
            </a:r>
          </a:p>
          <a:p>
            <a:pPr>
              <a:buFont typeface="Webdings" panose="05030102010509060703" pitchFamily="18" charset="2"/>
              <a:buChar char="&lt;"/>
            </a:pPr>
            <a:r>
              <a:rPr lang="zh-CN" altLang="en-US" sz="3200" b="1" dirty="0">
                <a:latin typeface="+mn-ea"/>
              </a:rPr>
              <a:t>意义：持续活动时间较长  调节感觉传入活动，排除干扰信息，突出有效信息</a:t>
            </a:r>
          </a:p>
          <a:p>
            <a:endParaRPr lang="zh-CN" altLang="en-US" sz="3200" dirty="0"/>
          </a:p>
        </p:txBody>
      </p:sp>
      <p:sp>
        <p:nvSpPr>
          <p:cNvPr id="4" name="页脚占位符 3"/>
          <p:cNvSpPr>
            <a:spLocks noGrp="1"/>
          </p:cNvSpPr>
          <p:nvPr>
            <p:ph type="ftr" sz="quarter" idx="11"/>
          </p:nvPr>
        </p:nvSpPr>
        <p:spPr/>
        <p:txBody>
          <a:bodyPr/>
          <a:lstStyle/>
          <a:p>
            <a:r>
              <a:rPr lang="zh-CN" altLang="en-US"/>
              <a:t>请修改这里的课程名称</a:t>
            </a:r>
            <a:endParaRPr lang="zh-CN" altLang="en-US" dirty="0"/>
          </a:p>
        </p:txBody>
      </p:sp>
      <p:sp>
        <p:nvSpPr>
          <p:cNvPr id="5" name="灯片编号占位符 4"/>
          <p:cNvSpPr>
            <a:spLocks noGrp="1"/>
          </p:cNvSpPr>
          <p:nvPr>
            <p:ph type="sldNum" sz="quarter" idx="12"/>
          </p:nvPr>
        </p:nvSpPr>
        <p:spPr/>
        <p:txBody>
          <a:bodyPr/>
          <a:lstStyle/>
          <a:p>
            <a:fld id="{5DD3DB80-B894-403A-B48E-6FDC1A72010E}" type="slidenum">
              <a:rPr lang="zh-CN" altLang="en-US" smtClean="0"/>
              <a:t>53</a:t>
            </a:fld>
            <a:endParaRPr lang="zh-CN"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351128" y="1"/>
            <a:ext cx="10169359" cy="1028699"/>
          </a:xfrm>
        </p:spPr>
        <p:txBody>
          <a:bodyPr>
            <a:normAutofit/>
          </a:bodyPr>
          <a:lstStyle/>
          <a:p>
            <a:r>
              <a:rPr lang="zh-CN" altLang="en-US" dirty="0">
                <a:latin typeface="宋体" panose="02010600030101010101" pitchFamily="2" charset="-122"/>
              </a:rPr>
              <a:t>突触后抑制与突触前抑制的区别 </a:t>
            </a:r>
          </a:p>
        </p:txBody>
      </p:sp>
      <p:sp>
        <p:nvSpPr>
          <p:cNvPr id="50179" name="Rectangle 5"/>
          <p:cNvSpPr>
            <a:spLocks noChangeArrowheads="1"/>
          </p:cNvSpPr>
          <p:nvPr/>
        </p:nvSpPr>
        <p:spPr bwMode="auto">
          <a:xfrm>
            <a:off x="914400" y="0"/>
            <a:ext cx="10363200" cy="1066800"/>
          </a:xfrm>
          <a:prstGeom prst="rect">
            <a:avLst/>
          </a:prstGeom>
          <a:noFill/>
          <a:ln w="9525">
            <a:noFill/>
            <a:miter lim="800000"/>
          </a:ln>
        </p:spPr>
        <p:txBody>
          <a:bodyPr anchor="b"/>
          <a:lstStyle/>
          <a:p>
            <a:endParaRPr lang="zh-CN" altLang="zh-CN" sz="3200">
              <a:solidFill>
                <a:schemeClr val="tx2"/>
              </a:solidFill>
              <a:latin typeface="Times New Roman" panose="02020603050405020304" pitchFamily="18" charset="0"/>
            </a:endParaRPr>
          </a:p>
        </p:txBody>
      </p:sp>
      <p:sp>
        <p:nvSpPr>
          <p:cNvPr id="46087" name="Rectangle 7"/>
          <p:cNvSpPr>
            <a:spLocks noGrp="1" noChangeArrowheads="1"/>
          </p:cNvSpPr>
          <p:nvPr>
            <p:ph type="body" idx="1"/>
          </p:nvPr>
        </p:nvSpPr>
        <p:spPr>
          <a:xfrm>
            <a:off x="508000" y="1295400"/>
            <a:ext cx="11277600" cy="5091752"/>
          </a:xfrm>
          <a:solidFill>
            <a:schemeClr val="bg1"/>
          </a:solidFill>
          <a:effectLst>
            <a:outerShdw dist="107763" dir="2700000" algn="ctr" rotWithShape="0">
              <a:srgbClr val="808080"/>
            </a:outerShdw>
          </a:effectLst>
        </p:spPr>
        <p:txBody>
          <a:bodyPr>
            <a:normAutofit fontScale="47500" lnSpcReduction="20000"/>
          </a:bodyPr>
          <a:lstStyle/>
          <a:p>
            <a:pPr>
              <a:buFont typeface="Webdings" panose="05030102010509060703" pitchFamily="18" charset="2"/>
              <a:buNone/>
              <a:defRPr/>
            </a:pPr>
            <a:r>
              <a:rPr lang="zh-CN" altLang="en-US" sz="5100" b="1" dirty="0">
                <a:latin typeface="+mn-ea"/>
              </a:rPr>
              <a:t>                            突触后抑制                  突触前抑制</a:t>
            </a:r>
          </a:p>
          <a:p>
            <a:pPr>
              <a:buFont typeface="Webdings" panose="05030102010509060703" pitchFamily="18" charset="2"/>
              <a:buNone/>
              <a:defRPr/>
            </a:pPr>
            <a:r>
              <a:rPr lang="zh-CN" altLang="en-US" sz="3800" b="1" dirty="0">
                <a:latin typeface="+mn-ea"/>
              </a:rPr>
              <a:t>    </a:t>
            </a:r>
            <a:r>
              <a:rPr lang="zh-CN" altLang="en-US" sz="5100" b="1" dirty="0">
                <a:latin typeface="+mn-ea"/>
              </a:rPr>
              <a:t>突触性质               抑制性                          兴奋性</a:t>
            </a:r>
          </a:p>
          <a:p>
            <a:pPr>
              <a:buFont typeface="Webdings" panose="05030102010509060703" pitchFamily="18" charset="2"/>
              <a:buNone/>
              <a:defRPr/>
            </a:pPr>
            <a:r>
              <a:rPr lang="zh-CN" altLang="en-US" sz="3800" b="1" dirty="0">
                <a:latin typeface="+mn-ea"/>
              </a:rPr>
              <a:t>    </a:t>
            </a:r>
            <a:r>
              <a:rPr lang="zh-CN" altLang="en-US" sz="5100" b="1" dirty="0">
                <a:latin typeface="+mn-ea"/>
              </a:rPr>
              <a:t>突触形式           轴</a:t>
            </a:r>
            <a:r>
              <a:rPr lang="en-US" altLang="zh-CN" sz="5100" b="1" dirty="0">
                <a:latin typeface="+mn-ea"/>
              </a:rPr>
              <a:t>~</a:t>
            </a:r>
            <a:r>
              <a:rPr lang="zh-CN" altLang="en-US" sz="5100" b="1" dirty="0">
                <a:latin typeface="+mn-ea"/>
              </a:rPr>
              <a:t>体</a:t>
            </a:r>
            <a:r>
              <a:rPr lang="en-US" altLang="zh-CN" sz="5100" b="1" dirty="0">
                <a:latin typeface="+mn-ea"/>
              </a:rPr>
              <a:t>/</a:t>
            </a:r>
            <a:r>
              <a:rPr lang="zh-CN" altLang="en-US" sz="5100" b="1" dirty="0">
                <a:latin typeface="+mn-ea"/>
              </a:rPr>
              <a:t>树型                       轴</a:t>
            </a:r>
            <a:r>
              <a:rPr lang="en-US" altLang="zh-CN" sz="5100" b="1" dirty="0">
                <a:latin typeface="+mn-ea"/>
              </a:rPr>
              <a:t>~</a:t>
            </a:r>
            <a:r>
              <a:rPr lang="zh-CN" altLang="en-US" sz="5100" b="1" dirty="0">
                <a:latin typeface="+mn-ea"/>
              </a:rPr>
              <a:t>轴型</a:t>
            </a:r>
          </a:p>
          <a:p>
            <a:pPr>
              <a:buFont typeface="Webdings" panose="05030102010509060703" pitchFamily="18" charset="2"/>
              <a:buNone/>
              <a:defRPr/>
            </a:pPr>
            <a:r>
              <a:rPr lang="zh-CN" altLang="en-US" sz="3800" b="1" dirty="0">
                <a:latin typeface="+mn-ea"/>
              </a:rPr>
              <a:t>    </a:t>
            </a:r>
            <a:r>
              <a:rPr lang="zh-CN" altLang="en-US" sz="5100" b="1" dirty="0">
                <a:latin typeface="+mn-ea"/>
              </a:rPr>
              <a:t>抑制原理      抑制性递质→ </a:t>
            </a:r>
            <a:r>
              <a:rPr lang="en-US" altLang="zh-CN" sz="5100" b="1" dirty="0">
                <a:latin typeface="+mn-ea"/>
              </a:rPr>
              <a:t>IPSP        </a:t>
            </a:r>
            <a:r>
              <a:rPr lang="zh-CN" altLang="en-US" sz="5100" b="1" dirty="0">
                <a:latin typeface="+mn-ea"/>
              </a:rPr>
              <a:t>兴奋性递质↓→</a:t>
            </a:r>
            <a:r>
              <a:rPr lang="en-US" altLang="zh-CN" sz="5100" b="1" dirty="0">
                <a:latin typeface="+mn-ea"/>
              </a:rPr>
              <a:t>EPSP↓ </a:t>
            </a:r>
          </a:p>
          <a:p>
            <a:pPr>
              <a:buFont typeface="Webdings" panose="05030102010509060703" pitchFamily="18" charset="2"/>
              <a:buNone/>
              <a:defRPr/>
            </a:pPr>
            <a:r>
              <a:rPr lang="en-US" altLang="zh-CN" sz="5100" b="1" dirty="0">
                <a:latin typeface="+mn-ea"/>
              </a:rPr>
              <a:t>  </a:t>
            </a:r>
            <a:r>
              <a:rPr lang="zh-CN" altLang="en-US" sz="5100" b="1" dirty="0">
                <a:latin typeface="+mn-ea"/>
              </a:rPr>
              <a:t>突触后膜变化     超极化抑制                   去极化抑制</a:t>
            </a:r>
          </a:p>
          <a:p>
            <a:pPr>
              <a:buFont typeface="Webdings" panose="05030102010509060703" pitchFamily="18" charset="2"/>
              <a:buNone/>
              <a:defRPr/>
            </a:pPr>
            <a:r>
              <a:rPr lang="zh-CN" altLang="en-US" sz="5100" b="1" dirty="0">
                <a:latin typeface="+mn-ea"/>
              </a:rPr>
              <a:t>     潜伏期                  短                                  长</a:t>
            </a:r>
          </a:p>
          <a:p>
            <a:pPr>
              <a:buFont typeface="Webdings" panose="05030102010509060703" pitchFamily="18" charset="2"/>
              <a:buNone/>
              <a:defRPr/>
            </a:pPr>
            <a:r>
              <a:rPr lang="zh-CN" altLang="en-US" sz="5100" b="1" dirty="0">
                <a:latin typeface="+mn-ea"/>
              </a:rPr>
              <a:t>     时    程                  短                                  长</a:t>
            </a:r>
          </a:p>
          <a:p>
            <a:pPr>
              <a:buFont typeface="Webdings" panose="05030102010509060703" pitchFamily="18" charset="2"/>
              <a:buNone/>
              <a:defRPr/>
            </a:pPr>
            <a:r>
              <a:rPr lang="zh-CN" altLang="en-US" sz="2400" b="1" dirty="0">
                <a:latin typeface="+mn-ea"/>
              </a:rPr>
              <a:t>  </a:t>
            </a:r>
          </a:p>
        </p:txBody>
      </p:sp>
      <p:cxnSp>
        <p:nvCxnSpPr>
          <p:cNvPr id="12" name="直接连接符 11"/>
          <p:cNvCxnSpPr/>
          <p:nvPr/>
        </p:nvCxnSpPr>
        <p:spPr>
          <a:xfrm>
            <a:off x="655092" y="1392072"/>
            <a:ext cx="11136574"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4" name="直接连接符 13"/>
          <p:cNvCxnSpPr/>
          <p:nvPr/>
        </p:nvCxnSpPr>
        <p:spPr>
          <a:xfrm flipV="1">
            <a:off x="616424" y="1897039"/>
            <a:ext cx="11147946" cy="29571"/>
          </a:xfrm>
          <a:prstGeom prst="line">
            <a:avLst/>
          </a:prstGeom>
          <a:ln w="38100"/>
        </p:spPr>
        <p:style>
          <a:lnRef idx="3">
            <a:schemeClr val="dk1"/>
          </a:lnRef>
          <a:fillRef idx="0">
            <a:schemeClr val="dk1"/>
          </a:fillRef>
          <a:effectRef idx="2">
            <a:schemeClr val="dk1"/>
          </a:effectRef>
          <a:fontRef idx="minor">
            <a:schemeClr val="tx1"/>
          </a:fontRef>
        </p:style>
      </p:cxnSp>
      <p:cxnSp>
        <p:nvCxnSpPr>
          <p:cNvPr id="15" name="直接连接符 14"/>
          <p:cNvCxnSpPr/>
          <p:nvPr/>
        </p:nvCxnSpPr>
        <p:spPr>
          <a:xfrm flipV="1">
            <a:off x="561832" y="5827594"/>
            <a:ext cx="11325368" cy="2276"/>
          </a:xfrm>
          <a:prstGeom prst="line">
            <a:avLst/>
          </a:prstGeom>
          <a:ln w="38100"/>
        </p:spPr>
        <p:style>
          <a:lnRef idx="3">
            <a:schemeClr val="dk1"/>
          </a:lnRef>
          <a:fillRef idx="0">
            <a:schemeClr val="dk1"/>
          </a:fillRef>
          <a:effectRef idx="2">
            <a:schemeClr val="dk1"/>
          </a:effectRef>
          <a:fontRef idx="minor">
            <a:schemeClr val="tx1"/>
          </a:fontRef>
        </p:style>
      </p:cxn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80000"/>
          </a:bodyPr>
          <a:lstStyle/>
          <a:p>
            <a:pPr marL="0" indent="0">
              <a:buNone/>
            </a:pPr>
            <a:r>
              <a:rPr lang="zh-CN" altLang="en-US" b="1"/>
              <a:t>下列哪种神经元的连接方式是产生反馈性调节作用的结构基础：</a:t>
            </a:r>
          </a:p>
          <a:p>
            <a:r>
              <a:rPr lang="zh-CN" altLang="en-US" b="1"/>
              <a:t> A．单线式联系</a:t>
            </a:r>
          </a:p>
          <a:p>
            <a:r>
              <a:rPr lang="zh-CN" altLang="en-US" b="1"/>
              <a:t>B．聚合式联系</a:t>
            </a:r>
          </a:p>
          <a:p>
            <a:r>
              <a:rPr lang="zh-CN" altLang="en-US" b="1"/>
              <a:t>C．环状联系</a:t>
            </a:r>
          </a:p>
          <a:p>
            <a:r>
              <a:rPr lang="zh-CN" altLang="en-US" b="1"/>
              <a:t>D．辐散式联系</a:t>
            </a:r>
          </a:p>
          <a:p>
            <a:r>
              <a:rPr lang="zh-CN" altLang="en-US" b="1"/>
              <a:t> E．链锁状联系</a:t>
            </a:r>
          </a:p>
        </p:txBody>
      </p:sp>
      <p:sp>
        <p:nvSpPr>
          <p:cNvPr id="4" name="页脚占位符 3"/>
          <p:cNvSpPr>
            <a:spLocks noGrp="1"/>
          </p:cNvSpPr>
          <p:nvPr>
            <p:ph type="ftr" sz="quarter" idx="11"/>
          </p:nvPr>
        </p:nvSpPr>
        <p:spPr/>
        <p:txBody>
          <a:bodyPr/>
          <a:lstStyle/>
          <a:p>
            <a:r>
              <a:rPr lang="zh-CN" altLang="en-US" dirty="0"/>
              <a:t>请修改这里的课程名称</a:t>
            </a:r>
          </a:p>
        </p:txBody>
      </p:sp>
      <p:sp>
        <p:nvSpPr>
          <p:cNvPr id="5" name="灯片编号占位符 4"/>
          <p:cNvSpPr>
            <a:spLocks noGrp="1"/>
          </p:cNvSpPr>
          <p:nvPr>
            <p:ph type="sldNum" sz="quarter" idx="12"/>
          </p:nvPr>
        </p:nvSpPr>
        <p:spPr/>
        <p:txBody>
          <a:bodyPr/>
          <a:lstStyle/>
          <a:p>
            <a:fld id="{5DD3DB80-B894-403A-B48E-6FDC1A72010E}" type="slidenum">
              <a:rPr lang="zh-CN" altLang="en-US" smtClean="0"/>
              <a:t>55</a:t>
            </a:fld>
            <a:endParaRPr lang="zh-CN"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80000"/>
          </a:bodyPr>
          <a:lstStyle/>
          <a:p>
            <a:pPr marL="0" indent="0">
              <a:buNone/>
            </a:pPr>
            <a:r>
              <a:rPr lang="zh-CN" altLang="en-US" b="1"/>
              <a:t>传入侧支性抑制的生理作用是：</a:t>
            </a:r>
          </a:p>
          <a:p>
            <a:r>
              <a:rPr lang="zh-CN" altLang="en-US" b="1"/>
              <a:t>A. 保证反射活动的协调性</a:t>
            </a:r>
          </a:p>
          <a:p>
            <a:r>
              <a:rPr lang="zh-CN" altLang="en-US" b="1"/>
              <a:t>B．及时中断反射活动</a:t>
            </a:r>
          </a:p>
          <a:p>
            <a:r>
              <a:rPr lang="zh-CN" altLang="en-US" b="1"/>
              <a:t>C. 使反射活动局限化</a:t>
            </a:r>
          </a:p>
          <a:p>
            <a:r>
              <a:rPr lang="zh-CN" altLang="en-US" b="1"/>
              <a:t>D．使兴奋与不兴奋的界限更加明显</a:t>
            </a:r>
          </a:p>
          <a:p>
            <a:r>
              <a:rPr lang="zh-CN" altLang="en-US" b="1"/>
              <a:t>E．有利于反射活动的交互进</a:t>
            </a:r>
          </a:p>
        </p:txBody>
      </p:sp>
      <p:sp>
        <p:nvSpPr>
          <p:cNvPr id="4" name="页脚占位符 3"/>
          <p:cNvSpPr>
            <a:spLocks noGrp="1"/>
          </p:cNvSpPr>
          <p:nvPr>
            <p:ph type="ftr" sz="quarter" idx="11"/>
          </p:nvPr>
        </p:nvSpPr>
        <p:spPr/>
        <p:txBody>
          <a:bodyPr/>
          <a:lstStyle/>
          <a:p>
            <a:r>
              <a:rPr lang="zh-CN" altLang="en-US" dirty="0"/>
              <a:t>请修改这里的课程名称</a:t>
            </a:r>
          </a:p>
        </p:txBody>
      </p:sp>
      <p:sp>
        <p:nvSpPr>
          <p:cNvPr id="5" name="灯片编号占位符 4"/>
          <p:cNvSpPr>
            <a:spLocks noGrp="1"/>
          </p:cNvSpPr>
          <p:nvPr>
            <p:ph type="sldNum" sz="quarter" idx="12"/>
          </p:nvPr>
        </p:nvSpPr>
        <p:spPr/>
        <p:txBody>
          <a:bodyPr/>
          <a:lstStyle/>
          <a:p>
            <a:fld id="{5DD3DB80-B894-403A-B48E-6FDC1A72010E}" type="slidenum">
              <a:rPr lang="zh-CN" altLang="en-US" smtClean="0"/>
              <a:t>56</a:t>
            </a:fld>
            <a:endParaRPr lang="zh-CN"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1337688" y="255257"/>
            <a:ext cx="7822975" cy="707886"/>
          </a:xfrm>
          <a:prstGeom prst="rect">
            <a:avLst/>
          </a:prstGeom>
          <a:noFill/>
          <a:ln w="9525">
            <a:noFill/>
            <a:miter lim="800000"/>
          </a:ln>
        </p:spPr>
        <p:txBody>
          <a:bodyPr wrap="none">
            <a:spAutoFit/>
          </a:bodyPr>
          <a:lstStyle/>
          <a:p>
            <a:pPr algn="ctr"/>
            <a:r>
              <a:rPr kumimoji="1" lang="zh-CN" altLang="en-US" sz="4000" b="1" dirty="0">
                <a:latin typeface="+mn-ea"/>
              </a:rPr>
              <a:t>第二节  神经系统的感觉分析功能 </a:t>
            </a:r>
          </a:p>
        </p:txBody>
      </p:sp>
      <p:sp>
        <p:nvSpPr>
          <p:cNvPr id="60419" name="Text Box 4"/>
          <p:cNvSpPr txBox="1">
            <a:spLocks noChangeArrowheads="1"/>
          </p:cNvSpPr>
          <p:nvPr/>
        </p:nvSpPr>
        <p:spPr bwMode="auto">
          <a:xfrm>
            <a:off x="672466" y="1736409"/>
            <a:ext cx="4762500" cy="2861310"/>
          </a:xfrm>
          <a:prstGeom prst="rect">
            <a:avLst/>
          </a:prstGeom>
          <a:noFill/>
          <a:ln w="9525">
            <a:noFill/>
            <a:miter lim="800000"/>
          </a:ln>
        </p:spPr>
        <p:txBody>
          <a:bodyPr>
            <a:spAutoFit/>
          </a:bodyPr>
          <a:lstStyle/>
          <a:p>
            <a:pPr>
              <a:spcBef>
                <a:spcPct val="50000"/>
              </a:spcBef>
            </a:pPr>
            <a:r>
              <a:rPr lang="zh-CN" altLang="en-US" sz="3600" b="1" dirty="0"/>
              <a:t>由感受器经周围神经、脊髓、脑干、小脑、间脑、内囊到大及皮质的神经通路称为上行传导系统或者</a:t>
            </a:r>
            <a:r>
              <a:rPr lang="zh-CN" altLang="en-US" sz="3600" b="1" dirty="0">
                <a:solidFill>
                  <a:srgbClr val="FF0000"/>
                </a:solidFill>
              </a:rPr>
              <a:t>感觉传导系统</a:t>
            </a:r>
            <a:endParaRPr lang="zh-CN" altLang="en-US" sz="3600" b="1" dirty="0"/>
          </a:p>
        </p:txBody>
      </p:sp>
      <p:pic>
        <p:nvPicPr>
          <p:cNvPr id="60420" name="图片 3" descr="QQ图片20130613222101.jpg"/>
          <p:cNvPicPr>
            <a:picLocks noChangeAspect="1"/>
          </p:cNvPicPr>
          <p:nvPr/>
        </p:nvPicPr>
        <p:blipFill>
          <a:blip r:embed="rId3" cstate="print"/>
          <a:srcRect/>
          <a:stretch>
            <a:fillRect/>
          </a:stretch>
        </p:blipFill>
        <p:spPr bwMode="auto">
          <a:xfrm>
            <a:off x="6113145" y="1071880"/>
            <a:ext cx="5767705" cy="5572125"/>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573406" y="1837691"/>
            <a:ext cx="11044767" cy="4554220"/>
          </a:xfrm>
          <a:prstGeom prst="rect">
            <a:avLst/>
          </a:prstGeom>
          <a:noFill/>
          <a:ln w="9525">
            <a:noFill/>
            <a:miter lim="800000"/>
          </a:ln>
        </p:spPr>
        <p:txBody>
          <a:bodyPr>
            <a:spAutoFit/>
          </a:bodyPr>
          <a:lstStyle/>
          <a:p>
            <a:pPr>
              <a:lnSpc>
                <a:spcPct val="145000"/>
              </a:lnSpc>
            </a:pPr>
            <a:r>
              <a:rPr kumimoji="1" lang="en-US" altLang="zh-CN" sz="4000" b="1" dirty="0">
                <a:latin typeface="+mn-ea"/>
              </a:rPr>
              <a:t>1.</a:t>
            </a:r>
            <a:r>
              <a:rPr kumimoji="1" lang="zh-CN" altLang="en-US" sz="4000" b="1" dirty="0">
                <a:latin typeface="+mn-ea"/>
              </a:rPr>
              <a:t>感觉的两条传导通路</a:t>
            </a:r>
          </a:p>
          <a:p>
            <a:pPr>
              <a:lnSpc>
                <a:spcPct val="145000"/>
              </a:lnSpc>
            </a:pPr>
            <a:r>
              <a:rPr kumimoji="1" lang="zh-CN" altLang="en-US" sz="4000" b="1" dirty="0">
                <a:latin typeface="+mn-ea"/>
              </a:rPr>
              <a:t>   </a:t>
            </a:r>
          </a:p>
          <a:p>
            <a:pPr>
              <a:lnSpc>
                <a:spcPct val="145000"/>
              </a:lnSpc>
            </a:pPr>
            <a:r>
              <a:rPr kumimoji="1" lang="zh-CN" altLang="en-US" sz="4000" b="1" dirty="0">
                <a:latin typeface="+mn-ea"/>
              </a:rPr>
              <a:t>   浅感觉：传导痛、温觉和轻触觉</a:t>
            </a:r>
            <a:br>
              <a:rPr kumimoji="1" lang="zh-CN" altLang="en-US" sz="4000" b="1" dirty="0">
                <a:latin typeface="+mn-ea"/>
              </a:rPr>
            </a:br>
            <a:r>
              <a:rPr kumimoji="1" lang="zh-CN" altLang="en-US" sz="4000" b="1" dirty="0">
                <a:latin typeface="+mn-ea"/>
              </a:rPr>
              <a:t>　深感觉：运动、肌肉本体觉和辨别觉</a:t>
            </a:r>
            <a:br>
              <a:rPr kumimoji="1" lang="zh-CN" altLang="en-US" sz="4000" b="1" dirty="0">
                <a:latin typeface="+mn-ea"/>
              </a:rPr>
            </a:br>
            <a:r>
              <a:rPr kumimoji="1" lang="zh-CN" altLang="en-US" sz="4000" b="1" dirty="0">
                <a:latin typeface="+mn-ea"/>
              </a:rPr>
              <a:t>　　　</a:t>
            </a:r>
          </a:p>
        </p:txBody>
      </p:sp>
      <p:sp>
        <p:nvSpPr>
          <p:cNvPr id="3" name="矩形 2"/>
          <p:cNvSpPr/>
          <p:nvPr/>
        </p:nvSpPr>
        <p:spPr>
          <a:xfrm>
            <a:off x="1118235" y="163830"/>
            <a:ext cx="8374380" cy="1073150"/>
          </a:xfrm>
          <a:prstGeom prst="rect">
            <a:avLst/>
          </a:prstGeom>
        </p:spPr>
        <p:txBody>
          <a:bodyPr wrap="square">
            <a:spAutoFit/>
          </a:bodyPr>
          <a:lstStyle/>
          <a:p>
            <a:pPr lvl="0">
              <a:lnSpc>
                <a:spcPct val="145000"/>
              </a:lnSpc>
            </a:pPr>
            <a:r>
              <a:rPr kumimoji="1" lang="zh-CN" altLang="en-US" sz="4400" b="1" dirty="0">
                <a:latin typeface="+mn-ea"/>
              </a:rPr>
              <a:t>一、脊髓的感觉传导功能</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71523" y="1578591"/>
            <a:ext cx="11277600" cy="3784600"/>
          </a:xfrm>
          <a:prstGeom prst="rect">
            <a:avLst/>
          </a:prstGeom>
          <a:noFill/>
          <a:ln w="9525">
            <a:noFill/>
            <a:miter lim="800000"/>
          </a:ln>
          <a:effectLst>
            <a:outerShdw dist="35921" dir="2700000" algn="ctr" rotWithShape="0">
              <a:schemeClr val="bg2"/>
            </a:outerShdw>
          </a:effectLst>
        </p:spPr>
        <p:txBody>
          <a:bodyPr wrap="square">
            <a:spAutoFit/>
          </a:bodyPr>
          <a:lstStyle/>
          <a:p>
            <a:pPr eaLnBrk="0" hangingPunct="0">
              <a:defRPr/>
            </a:pPr>
            <a:r>
              <a:rPr lang="zh-CN" altLang="en-US" sz="4000" b="1" dirty="0">
                <a:latin typeface="+mn-ea"/>
              </a:rPr>
              <a:t>感觉传导路由三级神经元组成：</a:t>
            </a:r>
          </a:p>
          <a:p>
            <a:pPr eaLnBrk="0" hangingPunct="0">
              <a:buFont typeface="Wingdings" panose="05000000000000000000" pitchFamily="2" charset="2"/>
              <a:buChar char="Ø"/>
              <a:defRPr/>
            </a:pPr>
            <a:r>
              <a:rPr lang="zh-CN" altLang="en-US" sz="4000" b="1" dirty="0">
                <a:latin typeface="+mn-ea"/>
              </a:rPr>
              <a:t> 第</a:t>
            </a:r>
            <a:r>
              <a:rPr lang="en-US" altLang="zh-CN" sz="4000" b="1" dirty="0">
                <a:latin typeface="+mn-ea"/>
              </a:rPr>
              <a:t>Ⅰ</a:t>
            </a:r>
            <a:r>
              <a:rPr lang="zh-CN" altLang="en-US" sz="4000" b="1" dirty="0">
                <a:latin typeface="+mn-ea"/>
              </a:rPr>
              <a:t>级神经元</a:t>
            </a:r>
            <a:r>
              <a:rPr lang="en-US" altLang="zh-CN" sz="4000" b="1" dirty="0">
                <a:latin typeface="+mn-ea"/>
              </a:rPr>
              <a:t>:</a:t>
            </a:r>
            <a:r>
              <a:rPr lang="zh-CN" altLang="en-US" sz="4000" b="1" dirty="0">
                <a:latin typeface="+mn-ea"/>
              </a:rPr>
              <a:t>胞体位于</a:t>
            </a:r>
            <a:r>
              <a:rPr lang="zh-CN" altLang="en-US" sz="4000" b="1" dirty="0">
                <a:solidFill>
                  <a:srgbClr val="FF0000"/>
                </a:solidFill>
                <a:latin typeface="+mn-ea"/>
              </a:rPr>
              <a:t>脊髓后根</a:t>
            </a:r>
            <a:r>
              <a:rPr lang="zh-CN" altLang="en-US" sz="4000" b="1" dirty="0">
                <a:latin typeface="+mn-ea"/>
              </a:rPr>
              <a:t>神经节   </a:t>
            </a:r>
          </a:p>
          <a:p>
            <a:pPr eaLnBrk="0" hangingPunct="0">
              <a:defRPr/>
            </a:pPr>
            <a:r>
              <a:rPr lang="zh-CN" altLang="en-US" sz="4000" b="1" dirty="0">
                <a:latin typeface="+mn-ea"/>
              </a:rPr>
              <a:t>   或脑神经感觉神经节</a:t>
            </a:r>
          </a:p>
          <a:p>
            <a:pPr eaLnBrk="0" hangingPunct="0">
              <a:buFont typeface="Wingdings" panose="05000000000000000000" pitchFamily="2" charset="2"/>
              <a:buChar char="Ø"/>
              <a:defRPr/>
            </a:pPr>
            <a:r>
              <a:rPr lang="zh-CN" altLang="en-US" sz="4000" b="1" dirty="0">
                <a:latin typeface="+mn-ea"/>
              </a:rPr>
              <a:t> 第</a:t>
            </a:r>
            <a:r>
              <a:rPr lang="en-US" altLang="zh-CN" sz="4000" b="1" dirty="0">
                <a:latin typeface="+mn-ea"/>
              </a:rPr>
              <a:t>Ⅱ</a:t>
            </a:r>
            <a:r>
              <a:rPr lang="zh-CN" altLang="en-US" sz="4000" b="1" dirty="0">
                <a:latin typeface="+mn-ea"/>
              </a:rPr>
              <a:t>级神经元</a:t>
            </a:r>
            <a:r>
              <a:rPr lang="en-US" altLang="zh-CN" sz="4000" b="1" dirty="0">
                <a:latin typeface="+mn-ea"/>
              </a:rPr>
              <a:t>:</a:t>
            </a:r>
            <a:r>
              <a:rPr lang="zh-CN" altLang="en-US" sz="4000" b="1" dirty="0">
                <a:latin typeface="+mn-ea"/>
              </a:rPr>
              <a:t>胞体位于</a:t>
            </a:r>
            <a:r>
              <a:rPr lang="zh-CN" altLang="en-US" sz="4000" b="1" dirty="0">
                <a:gradFill>
                  <a:gsLst>
                    <a:gs pos="0">
                      <a:srgbClr val="7B32B2"/>
                    </a:gs>
                    <a:gs pos="100000">
                      <a:srgbClr val="401A5D"/>
                    </a:gs>
                  </a:gsLst>
                  <a:lin scaled="0"/>
                </a:gradFill>
                <a:latin typeface="+mn-ea"/>
              </a:rPr>
              <a:t>脊髓后角</a:t>
            </a:r>
            <a:r>
              <a:rPr lang="zh-CN" altLang="en-US" sz="4000" b="1" dirty="0">
                <a:latin typeface="+mn-ea"/>
              </a:rPr>
              <a:t>细胞及</a:t>
            </a:r>
          </a:p>
          <a:p>
            <a:pPr eaLnBrk="0" hangingPunct="0">
              <a:defRPr/>
            </a:pPr>
            <a:r>
              <a:rPr lang="zh-CN" altLang="en-US" sz="4000" b="1" dirty="0">
                <a:latin typeface="+mn-ea"/>
              </a:rPr>
              <a:t>   </a:t>
            </a:r>
            <a:r>
              <a:rPr lang="zh-CN" altLang="en-US" sz="4000" b="1" dirty="0">
                <a:gradFill>
                  <a:gsLst>
                    <a:gs pos="0">
                      <a:srgbClr val="7B32B2"/>
                    </a:gs>
                    <a:gs pos="100000">
                      <a:srgbClr val="401A5D"/>
                    </a:gs>
                  </a:gsLst>
                  <a:lin scaled="0"/>
                </a:gradFill>
                <a:latin typeface="+mn-ea"/>
              </a:rPr>
              <a:t>延髓薄束核、楔束核</a:t>
            </a:r>
            <a:r>
              <a:rPr lang="zh-CN" altLang="en-US" sz="4000" b="1" dirty="0">
                <a:latin typeface="+mn-ea"/>
              </a:rPr>
              <a:t>或脑干脑神经核</a:t>
            </a:r>
          </a:p>
          <a:p>
            <a:pPr eaLnBrk="0" hangingPunct="0">
              <a:buFont typeface="Wingdings" panose="05000000000000000000" pitchFamily="2" charset="2"/>
              <a:buChar char="Ø"/>
              <a:defRPr/>
            </a:pPr>
            <a:r>
              <a:rPr lang="zh-CN" altLang="en-US" sz="4000" b="1" dirty="0">
                <a:latin typeface="+mn-ea"/>
              </a:rPr>
              <a:t> 第</a:t>
            </a:r>
            <a:r>
              <a:rPr lang="en-US" altLang="zh-CN" sz="4000" b="1" dirty="0">
                <a:latin typeface="+mn-ea"/>
              </a:rPr>
              <a:t>Ⅲ</a:t>
            </a:r>
            <a:r>
              <a:rPr lang="zh-CN" altLang="en-US" sz="4000" b="1" dirty="0">
                <a:latin typeface="+mn-ea"/>
              </a:rPr>
              <a:t>级神经元</a:t>
            </a:r>
            <a:r>
              <a:rPr lang="en-US" altLang="zh-CN" sz="4000" b="1" dirty="0">
                <a:latin typeface="+mn-ea"/>
              </a:rPr>
              <a:t>:</a:t>
            </a:r>
            <a:r>
              <a:rPr lang="zh-CN" altLang="en-US" sz="4000" b="1" dirty="0">
                <a:latin typeface="+mn-ea"/>
              </a:rPr>
              <a:t>胞体位于</a:t>
            </a:r>
            <a:r>
              <a:rPr lang="zh-CN" altLang="en-US" sz="4000" b="1" dirty="0">
                <a:solidFill>
                  <a:schemeClr val="accent1"/>
                </a:solidFill>
                <a:effectLst>
                  <a:outerShdw blurRad="38100" dist="25400" dir="5400000" algn="ctr" rotWithShape="0">
                    <a:srgbClr val="6E747A">
                      <a:alpha val="43000"/>
                    </a:srgbClr>
                  </a:outerShdw>
                </a:effectLst>
                <a:latin typeface="+mn-ea"/>
              </a:rPr>
              <a:t>丘脑</a:t>
            </a:r>
            <a:r>
              <a:rPr lang="zh-CN" altLang="en-US" sz="4000" b="1" dirty="0">
                <a:latin typeface="+mn-ea"/>
              </a:rPr>
              <a:t>感觉接替核 </a:t>
            </a:r>
          </a:p>
        </p:txBody>
      </p:sp>
      <p:sp>
        <p:nvSpPr>
          <p:cNvPr id="3" name="矩形 2"/>
          <p:cNvSpPr/>
          <p:nvPr/>
        </p:nvSpPr>
        <p:spPr>
          <a:xfrm>
            <a:off x="1105535" y="342265"/>
            <a:ext cx="8068310" cy="768350"/>
          </a:xfrm>
          <a:prstGeom prst="rect">
            <a:avLst/>
          </a:prstGeom>
        </p:spPr>
        <p:txBody>
          <a:bodyPr wrap="square">
            <a:spAutoFit/>
          </a:bodyPr>
          <a:lstStyle/>
          <a:p>
            <a:pPr lvl="0">
              <a:defRPr/>
            </a:pPr>
            <a:r>
              <a:rPr lang="zh-CN" altLang="en-US" sz="4400" b="1" dirty="0">
                <a:latin typeface="+mn-ea"/>
              </a:rPr>
              <a:t>一、脊髓的感觉传导功能</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E1A43D6C-41E6-451B-ACBB-D696C619C497}" type="slidenum">
              <a:rPr lang="zh-CN" altLang="en-US" smtClean="0"/>
              <a:t>6</a:t>
            </a:fld>
            <a:endParaRPr lang="zh-CN" altLang="en-US"/>
          </a:p>
        </p:txBody>
      </p:sp>
      <p:sp>
        <p:nvSpPr>
          <p:cNvPr id="6" name="标题 1"/>
          <p:cNvSpPr txBox="1"/>
          <p:nvPr/>
        </p:nvSpPr>
        <p:spPr>
          <a:xfrm>
            <a:off x="982637" y="245659"/>
            <a:ext cx="10736525" cy="760863"/>
          </a:xfrm>
          <a:prstGeom prst="rect">
            <a:avLst/>
          </a:prstGeom>
        </p:spPr>
        <p:txBody>
          <a:bodyPr vert="horz" lIns="91440" tIns="45720" rIns="91440" bIns="45720" rtlCol="0" anchor="b">
            <a:normAutofit/>
          </a:bodyPr>
          <a:lstStyle/>
          <a:p>
            <a:pPr marL="0" marR="0" lvl="0" indent="0" algn="l" defTabSz="913765" rtl="0" eaLnBrk="1" fontAlgn="auto" latinLnBrk="0" hangingPunct="1">
              <a:lnSpc>
                <a:spcPct val="90000"/>
              </a:lnSpc>
              <a:spcBef>
                <a:spcPct val="0"/>
              </a:spcBef>
              <a:spcAft>
                <a:spcPts val="0"/>
              </a:spcAft>
              <a:buClrTx/>
              <a:buSzTx/>
              <a:buFontTx/>
              <a:buNone/>
              <a:defRPr/>
            </a:pPr>
            <a:r>
              <a:rPr kumimoji="0" lang="en-US" altLang="zh-CN" sz="3600" b="1" i="0" u="none" strike="noStrike" kern="1200" cap="none" spc="0" normalizeH="0" baseline="0" noProof="0" dirty="0">
                <a:ln>
                  <a:noFill/>
                </a:ln>
                <a:solidFill>
                  <a:schemeClr val="tx1"/>
                </a:solidFill>
                <a:effectLst/>
                <a:uLnTx/>
                <a:uFillTx/>
                <a:latin typeface="+mn-ea"/>
                <a:cs typeface="+mj-cs"/>
              </a:rPr>
              <a:t>3)</a:t>
            </a:r>
            <a:r>
              <a:rPr kumimoji="0" lang="zh-CN" altLang="en-US" sz="3600" b="1" i="0" u="none" strike="noStrike" kern="1200" cap="none" spc="0" normalizeH="0" baseline="0" noProof="0" dirty="0">
                <a:ln>
                  <a:noFill/>
                </a:ln>
                <a:solidFill>
                  <a:schemeClr val="tx1"/>
                </a:solidFill>
                <a:effectLst/>
                <a:uLnTx/>
                <a:uFillTx/>
                <a:latin typeface="+mn-ea"/>
                <a:cs typeface="+mj-cs"/>
              </a:rPr>
              <a:t>神经纤维的分类</a:t>
            </a:r>
          </a:p>
        </p:txBody>
      </p:sp>
      <p:pic>
        <p:nvPicPr>
          <p:cNvPr id="7" name="图片 2" descr="2004826161253975.gif"/>
          <p:cNvPicPr>
            <a:picLocks noChangeAspect="1"/>
          </p:cNvPicPr>
          <p:nvPr/>
        </p:nvPicPr>
        <p:blipFill>
          <a:blip r:embed="rId2" cstate="print"/>
          <a:srcRect/>
          <a:stretch>
            <a:fillRect/>
          </a:stretch>
        </p:blipFill>
        <p:spPr bwMode="auto">
          <a:xfrm>
            <a:off x="354842" y="1149398"/>
            <a:ext cx="11837158" cy="5708602"/>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body" idx="4294967295"/>
          </p:nvPr>
        </p:nvSpPr>
        <p:spPr>
          <a:xfrm>
            <a:off x="418532" y="1210409"/>
            <a:ext cx="10972800" cy="5360988"/>
          </a:xfrm>
        </p:spPr>
        <p:txBody>
          <a:bodyPr>
            <a:normAutofit/>
          </a:bodyPr>
          <a:lstStyle/>
          <a:p>
            <a:pPr>
              <a:lnSpc>
                <a:spcPct val="145000"/>
              </a:lnSpc>
              <a:spcBef>
                <a:spcPct val="0"/>
              </a:spcBef>
              <a:buFontTx/>
              <a:buNone/>
            </a:pPr>
            <a:r>
              <a:rPr kumimoji="1" lang="zh-CN" altLang="en-US" b="1" dirty="0"/>
              <a:t> 一级神经元：脊髓神经节的假单极神经元；</a:t>
            </a:r>
          </a:p>
          <a:p>
            <a:pPr>
              <a:lnSpc>
                <a:spcPct val="145000"/>
              </a:lnSpc>
              <a:spcBef>
                <a:spcPct val="0"/>
              </a:spcBef>
              <a:buFontTx/>
              <a:buNone/>
            </a:pPr>
            <a:r>
              <a:rPr kumimoji="1" lang="zh-CN" altLang="en-US" b="1" dirty="0"/>
              <a:t>  二级神经元：脊髓后角；</a:t>
            </a:r>
          </a:p>
          <a:p>
            <a:pPr>
              <a:lnSpc>
                <a:spcPct val="145000"/>
              </a:lnSpc>
              <a:spcBef>
                <a:spcPct val="0"/>
              </a:spcBef>
              <a:buFontTx/>
              <a:buNone/>
            </a:pPr>
            <a:r>
              <a:rPr kumimoji="1" lang="zh-CN" altLang="en-US" b="1" dirty="0"/>
              <a:t>  三级神经元：丘脑→ 大脑后回。 </a:t>
            </a:r>
            <a:br>
              <a:rPr kumimoji="1" lang="zh-CN" altLang="en-US" b="1" dirty="0"/>
            </a:br>
            <a:endParaRPr kumimoji="1" lang="zh-CN" altLang="en-US" b="1" dirty="0"/>
          </a:p>
          <a:p>
            <a:pPr>
              <a:lnSpc>
                <a:spcPct val="145000"/>
              </a:lnSpc>
              <a:spcBef>
                <a:spcPct val="0"/>
              </a:spcBef>
              <a:buFontTx/>
              <a:buNone/>
            </a:pPr>
            <a:r>
              <a:rPr kumimoji="1" lang="zh-CN" altLang="en-US" b="1" dirty="0">
                <a:solidFill>
                  <a:srgbClr val="CC0000"/>
                </a:solidFill>
              </a:rPr>
              <a:t>特点：</a:t>
            </a:r>
            <a:r>
              <a:rPr kumimoji="1" lang="zh-CN" altLang="en-US" b="1" dirty="0"/>
              <a:t>先交叉再上行；</a:t>
            </a:r>
            <a:br>
              <a:rPr kumimoji="1" lang="zh-CN" altLang="en-US" b="1" dirty="0"/>
            </a:br>
            <a:endParaRPr kumimoji="1" lang="zh-CN" altLang="en-US" b="1" dirty="0"/>
          </a:p>
          <a:p>
            <a:endParaRPr lang="en-US" altLang="zh-CN" dirty="0"/>
          </a:p>
        </p:txBody>
      </p:sp>
      <p:sp>
        <p:nvSpPr>
          <p:cNvPr id="3" name="矩形 2"/>
          <p:cNvSpPr/>
          <p:nvPr/>
        </p:nvSpPr>
        <p:spPr>
          <a:xfrm>
            <a:off x="1188486" y="191069"/>
            <a:ext cx="2448106" cy="804644"/>
          </a:xfrm>
          <a:prstGeom prst="rect">
            <a:avLst/>
          </a:prstGeom>
        </p:spPr>
        <p:txBody>
          <a:bodyPr wrap="none">
            <a:spAutoFit/>
          </a:bodyPr>
          <a:lstStyle/>
          <a:p>
            <a:pPr marL="228600" lvl="0" indent="-228600" defTabSz="913765">
              <a:lnSpc>
                <a:spcPct val="145000"/>
              </a:lnSpc>
              <a:spcBef>
                <a:spcPct val="0"/>
              </a:spcBef>
            </a:pPr>
            <a:r>
              <a:rPr kumimoji="1" lang="en-US" altLang="zh-CN" sz="3600" b="1" dirty="0">
                <a:latin typeface="+mn-ea"/>
              </a:rPr>
              <a:t>1.</a:t>
            </a:r>
            <a:r>
              <a:rPr kumimoji="1" lang="zh-CN" altLang="en-US" sz="3600" b="1" dirty="0">
                <a:latin typeface="+mn-ea"/>
              </a:rPr>
              <a:t>浅感觉：</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图片 2" descr="028.gif"/>
          <p:cNvPicPr>
            <a:picLocks noChangeAspect="1"/>
          </p:cNvPicPr>
          <p:nvPr/>
        </p:nvPicPr>
        <p:blipFill>
          <a:blip r:embed="rId3" cstate="print"/>
          <a:srcRect/>
          <a:stretch>
            <a:fillRect/>
          </a:stretch>
        </p:blipFill>
        <p:spPr bwMode="auto">
          <a:xfrm>
            <a:off x="762000" y="1105469"/>
            <a:ext cx="10763251" cy="5395345"/>
          </a:xfrm>
          <a:prstGeom prst="rect">
            <a:avLst/>
          </a:prstGeom>
          <a:noFill/>
          <a:ln w="9525">
            <a:noFill/>
            <a:miter lim="800000"/>
            <a:headEnd/>
            <a:tailEnd/>
          </a:ln>
        </p:spPr>
      </p:pic>
      <p:sp>
        <p:nvSpPr>
          <p:cNvPr id="4" name="矩形 3"/>
          <p:cNvSpPr/>
          <p:nvPr/>
        </p:nvSpPr>
        <p:spPr>
          <a:xfrm>
            <a:off x="7266296" y="5759995"/>
            <a:ext cx="3429000" cy="28575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651712" y="1380060"/>
            <a:ext cx="10972800" cy="3693319"/>
          </a:xfrm>
          <a:prstGeom prst="rect">
            <a:avLst/>
          </a:prstGeom>
          <a:noFill/>
          <a:ln w="9525">
            <a:noFill/>
            <a:miter lim="800000"/>
          </a:ln>
        </p:spPr>
        <p:txBody>
          <a:bodyPr>
            <a:spAutoFit/>
          </a:bodyPr>
          <a:lstStyle/>
          <a:p>
            <a:pPr>
              <a:spcBef>
                <a:spcPct val="50000"/>
              </a:spcBef>
            </a:pPr>
            <a:r>
              <a:rPr kumimoji="1" lang="zh-CN" altLang="en-US" sz="3600" b="1" dirty="0">
                <a:latin typeface="+mn-ea"/>
              </a:rPr>
              <a:t>传入纤维入脊髓（一级）先在同侧后索上行 →延髓薄束核和楔束核（二级）→ 经内侧丘系至对侧丘脑（三级）</a:t>
            </a:r>
            <a:br>
              <a:rPr kumimoji="1" lang="zh-CN" altLang="en-US" sz="3600" b="1" dirty="0">
                <a:latin typeface="+mn-ea"/>
              </a:rPr>
            </a:br>
            <a:r>
              <a:rPr kumimoji="1" lang="zh-CN" altLang="en-US" sz="3600" b="1" dirty="0">
                <a:latin typeface="+mn-ea"/>
              </a:rPr>
              <a:t>　　　　</a:t>
            </a:r>
          </a:p>
          <a:p>
            <a:pPr>
              <a:spcBef>
                <a:spcPct val="50000"/>
              </a:spcBef>
            </a:pPr>
            <a:r>
              <a:rPr kumimoji="1" lang="zh-CN" altLang="en-US" sz="3600" b="1" dirty="0">
                <a:solidFill>
                  <a:srgbClr val="CC0000"/>
                </a:solidFill>
                <a:latin typeface="+mn-ea"/>
              </a:rPr>
              <a:t>特点：</a:t>
            </a:r>
            <a:r>
              <a:rPr kumimoji="1" lang="zh-CN" altLang="en-US" sz="3600" b="1" dirty="0">
                <a:latin typeface="+mn-ea"/>
              </a:rPr>
              <a:t>先上行（延髓）再交叉。</a:t>
            </a:r>
            <a:br>
              <a:rPr kumimoji="1" lang="zh-CN" altLang="en-US" sz="3600" b="1" dirty="0">
                <a:latin typeface="+mn-ea"/>
              </a:rPr>
            </a:br>
            <a:r>
              <a:rPr kumimoji="1" lang="zh-CN" altLang="en-US" sz="3600" b="1" dirty="0">
                <a:latin typeface="+mn-ea"/>
              </a:rPr>
              <a:t>　　　</a:t>
            </a:r>
          </a:p>
        </p:txBody>
      </p:sp>
      <p:sp>
        <p:nvSpPr>
          <p:cNvPr id="3" name="矩形 2"/>
          <p:cNvSpPr/>
          <p:nvPr/>
        </p:nvSpPr>
        <p:spPr>
          <a:xfrm>
            <a:off x="1221681" y="233148"/>
            <a:ext cx="2759089" cy="707886"/>
          </a:xfrm>
          <a:prstGeom prst="rect">
            <a:avLst/>
          </a:prstGeom>
        </p:spPr>
        <p:txBody>
          <a:bodyPr wrap="none">
            <a:spAutoFit/>
          </a:bodyPr>
          <a:lstStyle/>
          <a:p>
            <a:pPr lvl="0">
              <a:spcBef>
                <a:spcPct val="50000"/>
              </a:spcBef>
            </a:pPr>
            <a:r>
              <a:rPr kumimoji="1" lang="en-US" altLang="zh-CN" sz="4000" b="1" dirty="0">
                <a:latin typeface="+mn-ea"/>
              </a:rPr>
              <a:t>2.</a:t>
            </a:r>
            <a:r>
              <a:rPr kumimoji="1" lang="zh-CN" altLang="en-US" sz="4000" b="1" dirty="0">
                <a:latin typeface="+mn-ea"/>
              </a:rPr>
              <a:t>深感觉：</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图片 2" descr="028.gif"/>
          <p:cNvPicPr>
            <a:picLocks noChangeAspect="1"/>
          </p:cNvPicPr>
          <p:nvPr/>
        </p:nvPicPr>
        <p:blipFill>
          <a:blip r:embed="rId3" cstate="print"/>
          <a:srcRect/>
          <a:stretch>
            <a:fillRect/>
          </a:stretch>
        </p:blipFill>
        <p:spPr bwMode="auto">
          <a:xfrm>
            <a:off x="762000" y="1091821"/>
            <a:ext cx="11430000" cy="5766179"/>
          </a:xfrm>
          <a:prstGeom prst="rect">
            <a:avLst/>
          </a:prstGeom>
          <a:noFill/>
          <a:ln w="9525">
            <a:noFill/>
            <a:miter lim="800000"/>
            <a:headEnd/>
            <a:tailEnd/>
          </a:ln>
        </p:spPr>
      </p:pic>
      <p:sp>
        <p:nvSpPr>
          <p:cNvPr id="4" name="矩形 3"/>
          <p:cNvSpPr/>
          <p:nvPr/>
        </p:nvSpPr>
        <p:spPr>
          <a:xfrm>
            <a:off x="7498592" y="5107462"/>
            <a:ext cx="3429000" cy="21431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CN" altLang="en-US"/>
          </a:p>
        </p:txBody>
      </p:sp>
      <p:sp>
        <p:nvSpPr>
          <p:cNvPr id="5" name="TextBox 4"/>
          <p:cNvSpPr txBox="1"/>
          <p:nvPr/>
        </p:nvSpPr>
        <p:spPr>
          <a:xfrm>
            <a:off x="5909478" y="3725839"/>
            <a:ext cx="191069" cy="1200329"/>
          </a:xfrm>
          <a:prstGeom prst="rect">
            <a:avLst/>
          </a:prstGeom>
          <a:noFill/>
        </p:spPr>
        <p:txBody>
          <a:bodyPr wrap="square" rtlCol="0">
            <a:spAutoFit/>
          </a:bodyPr>
          <a:lstStyle/>
          <a:p>
            <a:r>
              <a:rPr lang="zh-CN" altLang="en-US" b="1" dirty="0"/>
              <a:t>同侧后索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body" idx="4294967295"/>
          </p:nvPr>
        </p:nvSpPr>
        <p:spPr>
          <a:xfrm>
            <a:off x="528315" y="1254552"/>
            <a:ext cx="11137900" cy="5289550"/>
          </a:xfrm>
        </p:spPr>
        <p:txBody>
          <a:bodyPr>
            <a:normAutofit/>
          </a:bodyPr>
          <a:lstStyle/>
          <a:p>
            <a:pPr>
              <a:lnSpc>
                <a:spcPct val="90000"/>
              </a:lnSpc>
              <a:buNone/>
            </a:pPr>
            <a:r>
              <a:rPr lang="zh-CN" altLang="en-US" sz="3200" b="1" dirty="0"/>
              <a:t>脊髓半横切（一侧脊髓损伤）后的感觉障碍，横横切面以下：</a:t>
            </a:r>
            <a:br>
              <a:rPr lang="zh-CN" altLang="en-US" sz="3200" b="1" dirty="0"/>
            </a:br>
            <a:endParaRPr lang="zh-CN" altLang="en-US" sz="3200" b="1" dirty="0"/>
          </a:p>
          <a:p>
            <a:pPr>
              <a:lnSpc>
                <a:spcPct val="90000"/>
              </a:lnSpc>
              <a:buFontTx/>
              <a:buNone/>
            </a:pPr>
            <a:r>
              <a:rPr lang="zh-CN" altLang="en-US" sz="3200" b="1" dirty="0"/>
              <a:t>①对侧浅感觉消失；</a:t>
            </a:r>
          </a:p>
          <a:p>
            <a:pPr>
              <a:lnSpc>
                <a:spcPct val="90000"/>
              </a:lnSpc>
              <a:buFontTx/>
              <a:buNone/>
            </a:pPr>
            <a:r>
              <a:rPr lang="zh-CN" altLang="en-US" sz="3200" b="1" dirty="0"/>
              <a:t>②同侧深感觉消失；</a:t>
            </a:r>
          </a:p>
        </p:txBody>
      </p:sp>
      <p:sp>
        <p:nvSpPr>
          <p:cNvPr id="3" name="矩形 2"/>
          <p:cNvSpPr/>
          <p:nvPr/>
        </p:nvSpPr>
        <p:spPr>
          <a:xfrm>
            <a:off x="1203165" y="386708"/>
            <a:ext cx="2236510" cy="646331"/>
          </a:xfrm>
          <a:prstGeom prst="rect">
            <a:avLst/>
          </a:prstGeom>
        </p:spPr>
        <p:txBody>
          <a:bodyPr wrap="none">
            <a:spAutoFit/>
          </a:bodyPr>
          <a:lstStyle/>
          <a:p>
            <a:pPr marL="228600" lvl="0" indent="-228600" defTabSz="913765">
              <a:lnSpc>
                <a:spcPct val="90000"/>
              </a:lnSpc>
              <a:spcBef>
                <a:spcPts val="1000"/>
              </a:spcBef>
            </a:pPr>
            <a:r>
              <a:rPr lang="zh-CN" altLang="en-US" sz="4000" b="1" dirty="0"/>
              <a:t>临床意义</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 descr="图片1.jpg"/>
          <p:cNvPicPr>
            <a:picLocks noChangeAspect="1"/>
          </p:cNvPicPr>
          <p:nvPr/>
        </p:nvPicPr>
        <p:blipFill>
          <a:blip r:embed="rId3" cstate="print"/>
          <a:srcRect/>
          <a:stretch>
            <a:fillRect/>
          </a:stretch>
        </p:blipFill>
        <p:spPr bwMode="auto">
          <a:xfrm>
            <a:off x="6264322" y="3138986"/>
            <a:ext cx="5927678" cy="3719014"/>
          </a:xfrm>
          <a:prstGeom prst="rect">
            <a:avLst/>
          </a:prstGeom>
          <a:noFill/>
          <a:ln w="9525">
            <a:noFill/>
            <a:miter lim="800000"/>
            <a:headEnd/>
            <a:tailEnd/>
          </a:ln>
        </p:spPr>
      </p:pic>
      <p:sp>
        <p:nvSpPr>
          <p:cNvPr id="69634" name="Text Box 2"/>
          <p:cNvSpPr txBox="1">
            <a:spLocks noChangeArrowheads="1"/>
          </p:cNvSpPr>
          <p:nvPr/>
        </p:nvSpPr>
        <p:spPr bwMode="auto">
          <a:xfrm>
            <a:off x="431800" y="1916114"/>
            <a:ext cx="11176000" cy="2259080"/>
          </a:xfrm>
          <a:prstGeom prst="rect">
            <a:avLst/>
          </a:prstGeom>
          <a:noFill/>
          <a:ln w="9525">
            <a:noFill/>
            <a:miter lim="800000"/>
          </a:ln>
        </p:spPr>
        <p:txBody>
          <a:bodyPr>
            <a:spAutoFit/>
          </a:bodyPr>
          <a:lstStyle/>
          <a:p>
            <a:pPr>
              <a:spcBef>
                <a:spcPct val="20000"/>
              </a:spcBef>
            </a:pPr>
            <a:r>
              <a:rPr kumimoji="1" lang="en-US" altLang="zh-CN" sz="3200" b="1" dirty="0">
                <a:latin typeface="+mn-ea"/>
              </a:rPr>
              <a:t>1.</a:t>
            </a:r>
            <a:r>
              <a:rPr kumimoji="1" lang="zh-CN" altLang="en-US" sz="3200" b="1" dirty="0">
                <a:latin typeface="+mn-ea"/>
              </a:rPr>
              <a:t>特异感觉接替核</a:t>
            </a:r>
          </a:p>
          <a:p>
            <a:pPr>
              <a:spcBef>
                <a:spcPct val="20000"/>
              </a:spcBef>
            </a:pPr>
            <a:r>
              <a:rPr kumimoji="1" lang="zh-CN" altLang="en-US" sz="3200" b="1" dirty="0">
                <a:latin typeface="+mn-ea"/>
              </a:rPr>
              <a:t>接受第二级感觉（除嗅觉外）投射纤维，换元后投射到脑皮层特定的感觉区</a:t>
            </a:r>
          </a:p>
          <a:p>
            <a:pPr>
              <a:spcBef>
                <a:spcPct val="20000"/>
              </a:spcBef>
            </a:pPr>
            <a:r>
              <a:rPr kumimoji="1" lang="zh-CN" altLang="en-US" sz="3200" b="1" dirty="0">
                <a:latin typeface="+mn-ea"/>
              </a:rPr>
              <a:t>   </a:t>
            </a:r>
          </a:p>
        </p:txBody>
      </p:sp>
      <p:sp>
        <p:nvSpPr>
          <p:cNvPr id="69635" name="Rectangle 3"/>
          <p:cNvSpPr>
            <a:spLocks noChangeArrowheads="1"/>
          </p:cNvSpPr>
          <p:nvPr/>
        </p:nvSpPr>
        <p:spPr bwMode="auto">
          <a:xfrm>
            <a:off x="1292148" y="342829"/>
            <a:ext cx="5743880" cy="646331"/>
          </a:xfrm>
          <a:prstGeom prst="rect">
            <a:avLst/>
          </a:prstGeom>
          <a:noFill/>
          <a:ln w="9525">
            <a:noFill/>
            <a:miter lim="800000"/>
          </a:ln>
        </p:spPr>
        <p:txBody>
          <a:bodyPr wrap="none">
            <a:spAutoFit/>
          </a:bodyPr>
          <a:lstStyle/>
          <a:p>
            <a:r>
              <a:rPr kumimoji="1" lang="zh-CN" altLang="en-US" sz="3600" b="1" dirty="0">
                <a:latin typeface="+mn-ea"/>
              </a:rPr>
              <a:t>二、丘脑及其感觉投射系统</a:t>
            </a:r>
          </a:p>
        </p:txBody>
      </p:sp>
      <p:sp>
        <p:nvSpPr>
          <p:cNvPr id="4" name="TextBox 3"/>
          <p:cNvSpPr txBox="1"/>
          <p:nvPr/>
        </p:nvSpPr>
        <p:spPr>
          <a:xfrm>
            <a:off x="859809" y="1255594"/>
            <a:ext cx="4026090" cy="584775"/>
          </a:xfrm>
          <a:prstGeom prst="rect">
            <a:avLst/>
          </a:prstGeom>
          <a:noFill/>
        </p:spPr>
        <p:txBody>
          <a:bodyPr wrap="square" rtlCol="0">
            <a:spAutoFit/>
          </a:bodyPr>
          <a:lstStyle/>
          <a:p>
            <a:r>
              <a:rPr lang="en-US" altLang="zh-CN" sz="3200" b="1" dirty="0">
                <a:latin typeface="+mn-ea"/>
              </a:rPr>
              <a:t>(</a:t>
            </a:r>
            <a:r>
              <a:rPr lang="zh-CN" altLang="en-US" sz="3200" b="1" dirty="0">
                <a:latin typeface="+mn-ea"/>
              </a:rPr>
              <a:t>一</a:t>
            </a:r>
            <a:r>
              <a:rPr lang="en-US" altLang="zh-CN" sz="3200" b="1" dirty="0">
                <a:latin typeface="+mn-ea"/>
              </a:rPr>
              <a:t>)</a:t>
            </a:r>
            <a:r>
              <a:rPr lang="zh-CN" altLang="en-US" sz="3200" b="1" dirty="0">
                <a:latin typeface="+mn-ea"/>
              </a:rPr>
              <a:t>丘脑的核团</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descr="图片1.jpg"/>
          <p:cNvPicPr>
            <a:picLocks noChangeAspect="1"/>
          </p:cNvPicPr>
          <p:nvPr/>
        </p:nvPicPr>
        <p:blipFill>
          <a:blip r:embed="rId3" cstate="print"/>
          <a:srcRect/>
          <a:stretch>
            <a:fillRect/>
          </a:stretch>
        </p:blipFill>
        <p:spPr bwMode="auto">
          <a:xfrm>
            <a:off x="8871045" y="3316406"/>
            <a:ext cx="3320955" cy="3541594"/>
          </a:xfrm>
          <a:prstGeom prst="rect">
            <a:avLst/>
          </a:prstGeom>
          <a:noFill/>
          <a:ln w="9525">
            <a:noFill/>
            <a:miter lim="800000"/>
            <a:headEnd/>
            <a:tailEnd/>
          </a:ln>
        </p:spPr>
      </p:pic>
      <p:sp>
        <p:nvSpPr>
          <p:cNvPr id="71682" name="Rectangle 3"/>
          <p:cNvSpPr>
            <a:spLocks noGrp="1" noChangeArrowheads="1"/>
          </p:cNvSpPr>
          <p:nvPr>
            <p:ph type="body" idx="4294967295"/>
          </p:nvPr>
        </p:nvSpPr>
        <p:spPr>
          <a:xfrm>
            <a:off x="514066" y="1051778"/>
            <a:ext cx="10972800" cy="5360988"/>
          </a:xfrm>
        </p:spPr>
        <p:txBody>
          <a:bodyPr>
            <a:normAutofit fontScale="92500" lnSpcReduction="20000"/>
          </a:bodyPr>
          <a:lstStyle/>
          <a:p>
            <a:pPr>
              <a:buNone/>
            </a:pPr>
            <a:r>
              <a:rPr kumimoji="1" lang="en-US" altLang="zh-CN" b="1" dirty="0">
                <a:latin typeface="+mn-ea"/>
              </a:rPr>
              <a:t>2.</a:t>
            </a:r>
            <a:r>
              <a:rPr kumimoji="1" lang="zh-CN" altLang="en-US" b="1" dirty="0">
                <a:latin typeface="+mn-ea"/>
              </a:rPr>
              <a:t>第二类细胞群：联络核</a:t>
            </a:r>
          </a:p>
          <a:p>
            <a:r>
              <a:rPr kumimoji="1" lang="zh-CN" altLang="en-US" b="1" dirty="0">
                <a:latin typeface="+mn-ea"/>
              </a:rPr>
              <a:t>接受丘脑感觉接替核和其他皮层下中枢来的纤维，换元后</a:t>
            </a:r>
            <a:r>
              <a:rPr kumimoji="1" lang="zh-CN" altLang="en-US" b="1" dirty="0">
                <a:solidFill>
                  <a:srgbClr val="FF0000"/>
                </a:solidFill>
                <a:latin typeface="+mn-ea"/>
              </a:rPr>
              <a:t>投射到大脑皮层特定区域</a:t>
            </a:r>
            <a:r>
              <a:rPr kumimoji="1" lang="zh-CN" altLang="en-US" b="1" dirty="0">
                <a:latin typeface="+mn-ea"/>
              </a:rPr>
              <a:t>，是各种感觉通向大脑皮层的联系和协调部位</a:t>
            </a:r>
            <a:endParaRPr kumimoji="1" lang="zh-CN" altLang="en-US" dirty="0">
              <a:latin typeface="+mn-ea"/>
            </a:endParaRPr>
          </a:p>
          <a:p>
            <a:pPr>
              <a:buFontTx/>
              <a:buNone/>
            </a:pPr>
            <a:r>
              <a:rPr kumimoji="1" lang="en-US" altLang="zh-CN" b="1" dirty="0">
                <a:latin typeface="+mn-ea"/>
              </a:rPr>
              <a:t>3.</a:t>
            </a:r>
            <a:r>
              <a:rPr kumimoji="1" lang="zh-CN" altLang="en-US" b="1" dirty="0">
                <a:latin typeface="+mn-ea"/>
              </a:rPr>
              <a:t>第三类细胞群：非特异投射核</a:t>
            </a:r>
          </a:p>
          <a:p>
            <a:pPr>
              <a:buFontTx/>
              <a:buNone/>
            </a:pPr>
            <a:r>
              <a:rPr kumimoji="1" lang="zh-CN" altLang="en-US" b="1" dirty="0">
                <a:latin typeface="+mn-ea"/>
              </a:rPr>
              <a:t> 中央中核，束旁核通过多突触的接替换元，</a:t>
            </a:r>
            <a:endParaRPr kumimoji="1" lang="en-US" altLang="zh-CN" b="1" dirty="0">
              <a:latin typeface="+mn-ea"/>
            </a:endParaRPr>
          </a:p>
          <a:p>
            <a:pPr>
              <a:buFontTx/>
              <a:buNone/>
            </a:pPr>
            <a:r>
              <a:rPr kumimoji="1" lang="zh-CN" altLang="en-US" b="1" dirty="0">
                <a:latin typeface="+mn-ea"/>
              </a:rPr>
              <a:t>再弥散地投射到大脑皮层，</a:t>
            </a:r>
            <a:r>
              <a:rPr kumimoji="1" lang="zh-CN" altLang="en-US" b="1" dirty="0">
                <a:solidFill>
                  <a:srgbClr val="0070C0"/>
                </a:solidFill>
                <a:latin typeface="+mn-ea"/>
              </a:rPr>
              <a:t>维持其觉醒状态</a:t>
            </a:r>
            <a:r>
              <a:rPr kumimoji="1" lang="zh-CN" altLang="en-US" dirty="0">
                <a:solidFill>
                  <a:srgbClr val="0070C0"/>
                </a:solidFill>
                <a:latin typeface="+mn-ea"/>
              </a:rPr>
              <a:t> </a:t>
            </a:r>
          </a:p>
          <a:p>
            <a:endParaRPr lang="en-US" altLang="zh-CN" dirty="0">
              <a:latin typeface="+mn-ea"/>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3"/>
          <p:cNvSpPr txBox="1">
            <a:spLocks noChangeArrowheads="1"/>
          </p:cNvSpPr>
          <p:nvPr/>
        </p:nvSpPr>
        <p:spPr bwMode="auto">
          <a:xfrm>
            <a:off x="479188" y="1219201"/>
            <a:ext cx="6090424" cy="5262979"/>
          </a:xfrm>
          <a:prstGeom prst="rect">
            <a:avLst/>
          </a:prstGeom>
          <a:noFill/>
          <a:ln w="9525">
            <a:noFill/>
            <a:miter lim="800000"/>
          </a:ln>
        </p:spPr>
        <p:txBody>
          <a:bodyPr wrap="square">
            <a:spAutoFit/>
          </a:bodyPr>
          <a:lstStyle/>
          <a:p>
            <a:pPr>
              <a:spcBef>
                <a:spcPct val="30000"/>
              </a:spcBef>
            </a:pPr>
            <a:r>
              <a:rPr kumimoji="1" lang="en-US" altLang="zh-CN" sz="3200" b="1" dirty="0">
                <a:latin typeface="+mn-ea"/>
              </a:rPr>
              <a:t>1.</a:t>
            </a:r>
            <a:r>
              <a:rPr kumimoji="1" lang="zh-CN" altLang="en-US" sz="3200" b="1" dirty="0">
                <a:latin typeface="+mn-ea"/>
              </a:rPr>
              <a:t>特异投射系统</a:t>
            </a:r>
          </a:p>
          <a:p>
            <a:pPr>
              <a:spcBef>
                <a:spcPct val="30000"/>
              </a:spcBef>
            </a:pPr>
            <a:r>
              <a:rPr kumimoji="1" lang="zh-CN" altLang="en-US" sz="3200" b="1" dirty="0">
                <a:latin typeface="+mn-ea"/>
              </a:rPr>
              <a:t>定义：</a:t>
            </a:r>
          </a:p>
          <a:p>
            <a:pPr>
              <a:spcBef>
                <a:spcPct val="30000"/>
              </a:spcBef>
            </a:pPr>
            <a:r>
              <a:rPr kumimoji="1" lang="zh-CN" altLang="en-US" sz="3200" b="1" dirty="0">
                <a:latin typeface="+mn-ea"/>
              </a:rPr>
              <a:t> 感觉传入纤维经丘脑</a:t>
            </a:r>
            <a:r>
              <a:rPr kumimoji="1" lang="zh-CN" altLang="en-US" sz="3200" b="1" dirty="0">
                <a:solidFill>
                  <a:srgbClr val="C00000"/>
                </a:solidFill>
                <a:latin typeface="+mn-ea"/>
              </a:rPr>
              <a:t>特异感觉接替核和联络核</a:t>
            </a:r>
            <a:r>
              <a:rPr kumimoji="1" lang="zh-CN" altLang="en-US" sz="3200" b="1" dirty="0">
                <a:latin typeface="+mn-ea"/>
              </a:rPr>
              <a:t>换元后再向大脑皮层投射，具有点对点的投射关系。</a:t>
            </a:r>
          </a:p>
          <a:p>
            <a:pPr>
              <a:spcBef>
                <a:spcPct val="30000"/>
              </a:spcBef>
            </a:pPr>
            <a:r>
              <a:rPr kumimoji="1" lang="zh-CN" altLang="en-US" sz="3200" b="1" dirty="0">
                <a:latin typeface="+mn-ea"/>
              </a:rPr>
              <a:t>     </a:t>
            </a:r>
          </a:p>
          <a:p>
            <a:pPr>
              <a:spcBef>
                <a:spcPct val="30000"/>
              </a:spcBef>
            </a:pPr>
            <a:r>
              <a:rPr kumimoji="1" lang="zh-CN" altLang="en-US" sz="3200" b="1" dirty="0">
                <a:latin typeface="+mn-ea"/>
              </a:rPr>
              <a:t>功能：引起特定的感觉，并激发大脑皮层发出神经冲动。  </a:t>
            </a:r>
          </a:p>
          <a:p>
            <a:pPr>
              <a:spcBef>
                <a:spcPct val="30000"/>
              </a:spcBef>
            </a:pPr>
            <a:r>
              <a:rPr kumimoji="1" lang="zh-CN" altLang="en-US" sz="3200" b="1" dirty="0">
                <a:latin typeface="+mn-ea"/>
              </a:rPr>
              <a:t>             </a:t>
            </a:r>
          </a:p>
        </p:txBody>
      </p:sp>
      <p:pic>
        <p:nvPicPr>
          <p:cNvPr id="3" name="Picture 5" descr="感觉0"/>
          <p:cNvPicPr>
            <a:picLocks noChangeAspect="1" noChangeArrowheads="1"/>
          </p:cNvPicPr>
          <p:nvPr/>
        </p:nvPicPr>
        <p:blipFill>
          <a:blip r:embed="rId3" cstate="print">
            <a:clrChange>
              <a:clrFrom>
                <a:srgbClr val="FCFFFE"/>
              </a:clrFrom>
              <a:clrTo>
                <a:srgbClr val="FCFFFE">
                  <a:alpha val="0"/>
                </a:srgbClr>
              </a:clrTo>
            </a:clrChange>
            <a:lum bright="-18000" contrast="24000"/>
          </a:blip>
          <a:srcRect l="3883" t="4167" r="50485" b="14583"/>
          <a:stretch>
            <a:fillRect/>
          </a:stretch>
        </p:blipFill>
        <p:spPr bwMode="auto">
          <a:xfrm>
            <a:off x="6908800" y="1187842"/>
            <a:ext cx="5283200" cy="3287713"/>
          </a:xfrm>
          <a:prstGeom prst="rect">
            <a:avLst/>
          </a:prstGeom>
          <a:noFill/>
          <a:ln w="9525">
            <a:noFill/>
            <a:miter lim="800000"/>
            <a:headEnd/>
            <a:tailEnd/>
          </a:ln>
        </p:spPr>
      </p:pic>
      <p:sp>
        <p:nvSpPr>
          <p:cNvPr id="4" name="Freeform 14"/>
          <p:cNvSpPr/>
          <p:nvPr/>
        </p:nvSpPr>
        <p:spPr bwMode="auto">
          <a:xfrm>
            <a:off x="9686994" y="1704389"/>
            <a:ext cx="535516" cy="644525"/>
          </a:xfrm>
          <a:custGeom>
            <a:avLst/>
            <a:gdLst>
              <a:gd name="T0" fmla="*/ 0 w 253"/>
              <a:gd name="T1" fmla="*/ 2147483647 h 406"/>
              <a:gd name="T2" fmla="*/ 2147483647 w 253"/>
              <a:gd name="T3" fmla="*/ 2147483647 h 406"/>
              <a:gd name="T4" fmla="*/ 2147483647 w 253"/>
              <a:gd name="T5" fmla="*/ 2147483647 h 406"/>
              <a:gd name="T6" fmla="*/ 2147483647 w 253"/>
              <a:gd name="T7" fmla="*/ 2147483647 h 406"/>
              <a:gd name="T8" fmla="*/ 2147483647 w 253"/>
              <a:gd name="T9" fmla="*/ 2147483647 h 406"/>
              <a:gd name="T10" fmla="*/ 2147483647 w 253"/>
              <a:gd name="T11" fmla="*/ 2147483647 h 406"/>
              <a:gd name="T12" fmla="*/ 2147483647 w 253"/>
              <a:gd name="T13" fmla="*/ 2147483647 h 406"/>
              <a:gd name="T14" fmla="*/ 2147483647 w 253"/>
              <a:gd name="T15" fmla="*/ 2147483647 h 406"/>
              <a:gd name="T16" fmla="*/ 2147483647 w 253"/>
              <a:gd name="T17" fmla="*/ 2147483647 h 406"/>
              <a:gd name="T18" fmla="*/ 2147483647 w 253"/>
              <a:gd name="T19" fmla="*/ 2147483647 h 406"/>
              <a:gd name="T20" fmla="*/ 2147483647 w 253"/>
              <a:gd name="T21" fmla="*/ 2147483647 h 406"/>
              <a:gd name="T22" fmla="*/ 0 w 253"/>
              <a:gd name="T23" fmla="*/ 2147483647 h 4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3"/>
              <a:gd name="T37" fmla="*/ 0 h 406"/>
              <a:gd name="T38" fmla="*/ 253 w 253"/>
              <a:gd name="T39" fmla="*/ 406 h 4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3" h="406">
                <a:moveTo>
                  <a:pt x="0" y="384"/>
                </a:moveTo>
                <a:cubicBezTo>
                  <a:pt x="43" y="368"/>
                  <a:pt x="52" y="349"/>
                  <a:pt x="67" y="306"/>
                </a:cubicBezTo>
                <a:cubicBezTo>
                  <a:pt x="75" y="284"/>
                  <a:pt x="82" y="261"/>
                  <a:pt x="89" y="239"/>
                </a:cubicBezTo>
                <a:cubicBezTo>
                  <a:pt x="93" y="228"/>
                  <a:pt x="100" y="206"/>
                  <a:pt x="100" y="206"/>
                </a:cubicBezTo>
                <a:cubicBezTo>
                  <a:pt x="93" y="169"/>
                  <a:pt x="85" y="132"/>
                  <a:pt x="78" y="95"/>
                </a:cubicBezTo>
                <a:cubicBezTo>
                  <a:pt x="74" y="76"/>
                  <a:pt x="67" y="39"/>
                  <a:pt x="67" y="39"/>
                </a:cubicBezTo>
                <a:cubicBezTo>
                  <a:pt x="71" y="28"/>
                  <a:pt x="67" y="9"/>
                  <a:pt x="78" y="6"/>
                </a:cubicBezTo>
                <a:cubicBezTo>
                  <a:pt x="98" y="0"/>
                  <a:pt x="154" y="20"/>
                  <a:pt x="178" y="28"/>
                </a:cubicBezTo>
                <a:cubicBezTo>
                  <a:pt x="253" y="103"/>
                  <a:pt x="224" y="145"/>
                  <a:pt x="211" y="272"/>
                </a:cubicBezTo>
                <a:cubicBezTo>
                  <a:pt x="208" y="307"/>
                  <a:pt x="199" y="324"/>
                  <a:pt x="178" y="350"/>
                </a:cubicBezTo>
                <a:cubicBezTo>
                  <a:pt x="155" y="378"/>
                  <a:pt x="119" y="386"/>
                  <a:pt x="89" y="406"/>
                </a:cubicBezTo>
                <a:cubicBezTo>
                  <a:pt x="22" y="393"/>
                  <a:pt x="51" y="401"/>
                  <a:pt x="0" y="384"/>
                </a:cubicBezTo>
                <a:close/>
              </a:path>
            </a:pathLst>
          </a:custGeom>
          <a:solidFill>
            <a:srgbClr val="FF6600">
              <a:alpha val="50195"/>
            </a:srgbClr>
          </a:solidFill>
          <a:ln w="38100">
            <a:noFill/>
            <a:round/>
          </a:ln>
        </p:spPr>
        <p:txBody>
          <a:bodyPr wrap="none" anchor="ctr"/>
          <a:lstStyle/>
          <a:p>
            <a:endParaRPr lang="zh-CN" altLang="en-US" b="1"/>
          </a:p>
        </p:txBody>
      </p:sp>
      <p:sp>
        <p:nvSpPr>
          <p:cNvPr id="5" name="Freeform 36"/>
          <p:cNvSpPr/>
          <p:nvPr/>
        </p:nvSpPr>
        <p:spPr bwMode="auto">
          <a:xfrm>
            <a:off x="9981162" y="1912182"/>
            <a:ext cx="535516" cy="644525"/>
          </a:xfrm>
          <a:custGeom>
            <a:avLst/>
            <a:gdLst>
              <a:gd name="T0" fmla="*/ 0 w 253"/>
              <a:gd name="T1" fmla="*/ 2147483647 h 406"/>
              <a:gd name="T2" fmla="*/ 2147483647 w 253"/>
              <a:gd name="T3" fmla="*/ 2147483647 h 406"/>
              <a:gd name="T4" fmla="*/ 2147483647 w 253"/>
              <a:gd name="T5" fmla="*/ 2147483647 h 406"/>
              <a:gd name="T6" fmla="*/ 2147483647 w 253"/>
              <a:gd name="T7" fmla="*/ 2147483647 h 406"/>
              <a:gd name="T8" fmla="*/ 2147483647 w 253"/>
              <a:gd name="T9" fmla="*/ 2147483647 h 406"/>
              <a:gd name="T10" fmla="*/ 2147483647 w 253"/>
              <a:gd name="T11" fmla="*/ 2147483647 h 406"/>
              <a:gd name="T12" fmla="*/ 2147483647 w 253"/>
              <a:gd name="T13" fmla="*/ 2147483647 h 406"/>
              <a:gd name="T14" fmla="*/ 2147483647 w 253"/>
              <a:gd name="T15" fmla="*/ 2147483647 h 406"/>
              <a:gd name="T16" fmla="*/ 2147483647 w 253"/>
              <a:gd name="T17" fmla="*/ 2147483647 h 406"/>
              <a:gd name="T18" fmla="*/ 2147483647 w 253"/>
              <a:gd name="T19" fmla="*/ 2147483647 h 406"/>
              <a:gd name="T20" fmla="*/ 2147483647 w 253"/>
              <a:gd name="T21" fmla="*/ 2147483647 h 406"/>
              <a:gd name="T22" fmla="*/ 0 w 253"/>
              <a:gd name="T23" fmla="*/ 2147483647 h 4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3"/>
              <a:gd name="T37" fmla="*/ 0 h 406"/>
              <a:gd name="T38" fmla="*/ 253 w 253"/>
              <a:gd name="T39" fmla="*/ 406 h 4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3" h="406">
                <a:moveTo>
                  <a:pt x="0" y="384"/>
                </a:moveTo>
                <a:cubicBezTo>
                  <a:pt x="43" y="368"/>
                  <a:pt x="52" y="349"/>
                  <a:pt x="67" y="306"/>
                </a:cubicBezTo>
                <a:cubicBezTo>
                  <a:pt x="75" y="284"/>
                  <a:pt x="82" y="261"/>
                  <a:pt x="89" y="239"/>
                </a:cubicBezTo>
                <a:cubicBezTo>
                  <a:pt x="93" y="228"/>
                  <a:pt x="100" y="206"/>
                  <a:pt x="100" y="206"/>
                </a:cubicBezTo>
                <a:cubicBezTo>
                  <a:pt x="93" y="169"/>
                  <a:pt x="85" y="132"/>
                  <a:pt x="78" y="95"/>
                </a:cubicBezTo>
                <a:cubicBezTo>
                  <a:pt x="74" y="76"/>
                  <a:pt x="67" y="39"/>
                  <a:pt x="67" y="39"/>
                </a:cubicBezTo>
                <a:cubicBezTo>
                  <a:pt x="71" y="28"/>
                  <a:pt x="67" y="9"/>
                  <a:pt x="78" y="6"/>
                </a:cubicBezTo>
                <a:cubicBezTo>
                  <a:pt x="98" y="0"/>
                  <a:pt x="154" y="20"/>
                  <a:pt x="178" y="28"/>
                </a:cubicBezTo>
                <a:cubicBezTo>
                  <a:pt x="253" y="103"/>
                  <a:pt x="224" y="145"/>
                  <a:pt x="211" y="272"/>
                </a:cubicBezTo>
                <a:cubicBezTo>
                  <a:pt x="208" y="307"/>
                  <a:pt x="199" y="324"/>
                  <a:pt x="178" y="350"/>
                </a:cubicBezTo>
                <a:cubicBezTo>
                  <a:pt x="155" y="378"/>
                  <a:pt x="119" y="386"/>
                  <a:pt x="89" y="406"/>
                </a:cubicBezTo>
                <a:cubicBezTo>
                  <a:pt x="22" y="393"/>
                  <a:pt x="51" y="401"/>
                  <a:pt x="0" y="384"/>
                </a:cubicBezTo>
                <a:close/>
              </a:path>
            </a:pathLst>
          </a:custGeom>
          <a:solidFill>
            <a:srgbClr val="FF6600">
              <a:alpha val="50195"/>
            </a:srgbClr>
          </a:solidFill>
          <a:ln w="38100">
            <a:noFill/>
            <a:round/>
          </a:ln>
        </p:spPr>
        <p:txBody>
          <a:bodyPr wrap="none" anchor="ctr"/>
          <a:lstStyle/>
          <a:p>
            <a:endParaRPr lang="zh-CN" altLang="en-US" b="1"/>
          </a:p>
        </p:txBody>
      </p:sp>
      <p:sp>
        <p:nvSpPr>
          <p:cNvPr id="6" name="Text Box 2"/>
          <p:cNvSpPr txBox="1">
            <a:spLocks noChangeArrowheads="1"/>
          </p:cNvSpPr>
          <p:nvPr/>
        </p:nvSpPr>
        <p:spPr bwMode="auto">
          <a:xfrm>
            <a:off x="1216643" y="323496"/>
            <a:ext cx="3775393" cy="646331"/>
          </a:xfrm>
          <a:prstGeom prst="rect">
            <a:avLst/>
          </a:prstGeom>
          <a:noFill/>
          <a:ln w="9525">
            <a:noFill/>
            <a:miter lim="800000"/>
          </a:ln>
        </p:spPr>
        <p:txBody>
          <a:bodyPr wrap="none">
            <a:spAutoFit/>
          </a:bodyPr>
          <a:lstStyle/>
          <a:p>
            <a:r>
              <a:rPr kumimoji="1" lang="en-US" altLang="zh-CN" sz="3600" b="1" dirty="0">
                <a:latin typeface="+mn-ea"/>
              </a:rPr>
              <a:t>(</a:t>
            </a:r>
            <a:r>
              <a:rPr kumimoji="1" lang="zh-CN" altLang="en-US" sz="3600" b="1" dirty="0">
                <a:latin typeface="+mn-ea"/>
              </a:rPr>
              <a:t>二</a:t>
            </a:r>
            <a:r>
              <a:rPr kumimoji="1" lang="en-US" altLang="zh-CN" sz="3600" b="1" dirty="0">
                <a:latin typeface="+mn-ea"/>
              </a:rPr>
              <a:t>)</a:t>
            </a:r>
            <a:r>
              <a:rPr kumimoji="1" lang="zh-CN" altLang="en-US" sz="3600" b="1" dirty="0">
                <a:latin typeface="+mn-ea"/>
              </a:rPr>
              <a:t>感觉投射系统</a:t>
            </a:r>
            <a:endParaRPr kumimoji="1" lang="zh-CN" altLang="en-US" sz="2800" b="1" dirty="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5"/>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614149" y="1144849"/>
            <a:ext cx="6293088" cy="5259901"/>
          </a:xfrm>
          <a:prstGeom prst="rect">
            <a:avLst/>
          </a:prstGeom>
          <a:noFill/>
          <a:ln w="9525">
            <a:noFill/>
            <a:miter lim="800000"/>
          </a:ln>
        </p:spPr>
        <p:txBody>
          <a:bodyPr wrap="square">
            <a:spAutoFit/>
          </a:bodyPr>
          <a:lstStyle/>
          <a:p>
            <a:pPr>
              <a:lnSpc>
                <a:spcPct val="115000"/>
              </a:lnSpc>
            </a:pPr>
            <a:r>
              <a:rPr lang="en-US" altLang="zh-CN" sz="3600" b="1" dirty="0">
                <a:latin typeface="+mn-ea"/>
              </a:rPr>
              <a:t>2.</a:t>
            </a:r>
            <a:r>
              <a:rPr kumimoji="1" lang="zh-CN" altLang="en-US" sz="3600" b="1" dirty="0">
                <a:latin typeface="+mn-ea"/>
              </a:rPr>
              <a:t>非特异性投射系统</a:t>
            </a:r>
          </a:p>
          <a:p>
            <a:pPr>
              <a:lnSpc>
                <a:spcPct val="115000"/>
              </a:lnSpc>
            </a:pPr>
            <a:r>
              <a:rPr kumimoji="1" lang="zh-CN" altLang="en-US" sz="3200" b="1" dirty="0">
                <a:latin typeface="+mn-ea"/>
              </a:rPr>
              <a:t>定义：</a:t>
            </a:r>
          </a:p>
          <a:p>
            <a:pPr>
              <a:lnSpc>
                <a:spcPct val="115000"/>
              </a:lnSpc>
            </a:pPr>
            <a:r>
              <a:rPr kumimoji="1" lang="zh-CN" altLang="en-US" sz="3200" b="1" dirty="0">
                <a:latin typeface="+mn-ea"/>
              </a:rPr>
              <a:t>丘脑的第三类细胞群，弥散地投射到在脑皮层的广泛区域；不具有点对点的投射关系。</a:t>
            </a:r>
          </a:p>
          <a:p>
            <a:pPr>
              <a:lnSpc>
                <a:spcPct val="115000"/>
              </a:lnSpc>
            </a:pPr>
            <a:r>
              <a:rPr kumimoji="1" lang="zh-CN" altLang="en-US" sz="3200" b="1" dirty="0">
                <a:latin typeface="+mn-ea"/>
              </a:rPr>
              <a:t>        </a:t>
            </a:r>
          </a:p>
          <a:p>
            <a:pPr>
              <a:lnSpc>
                <a:spcPct val="115000"/>
              </a:lnSpc>
            </a:pPr>
            <a:r>
              <a:rPr kumimoji="1" lang="zh-CN" altLang="en-US" sz="3200" b="1" dirty="0">
                <a:latin typeface="+mn-ea"/>
              </a:rPr>
              <a:t>功能：维持和改变大脑皮层的兴奋状态。</a:t>
            </a:r>
          </a:p>
          <a:p>
            <a:pPr>
              <a:lnSpc>
                <a:spcPct val="115000"/>
              </a:lnSpc>
            </a:pPr>
            <a:endParaRPr kumimoji="1" lang="en-US" altLang="zh-CN" sz="3200" dirty="0">
              <a:latin typeface="+mn-ea"/>
            </a:endParaRPr>
          </a:p>
        </p:txBody>
      </p:sp>
      <p:pic>
        <p:nvPicPr>
          <p:cNvPr id="3" name="Picture 4" descr="感觉0"/>
          <p:cNvPicPr>
            <a:picLocks noChangeAspect="1" noChangeArrowheads="1"/>
          </p:cNvPicPr>
          <p:nvPr/>
        </p:nvPicPr>
        <p:blipFill>
          <a:blip r:embed="rId3" cstate="print">
            <a:clrChange>
              <a:clrFrom>
                <a:srgbClr val="FAFFF9"/>
              </a:clrFrom>
              <a:clrTo>
                <a:srgbClr val="FAFFF9">
                  <a:alpha val="0"/>
                </a:srgbClr>
              </a:clrTo>
            </a:clrChange>
            <a:lum bright="-18000" contrast="24000"/>
          </a:blip>
          <a:srcRect l="51456" t="2074" r="1942" b="14989"/>
          <a:stretch>
            <a:fillRect/>
          </a:stretch>
        </p:blipFill>
        <p:spPr bwMode="auto">
          <a:xfrm>
            <a:off x="7014824" y="1438422"/>
            <a:ext cx="5395383" cy="3371850"/>
          </a:xfrm>
          <a:prstGeom prst="rect">
            <a:avLst/>
          </a:prstGeom>
          <a:noFill/>
          <a:ln w="9525">
            <a:noFill/>
            <a:miter lim="800000"/>
            <a:headEnd/>
            <a:tailEnd/>
          </a:ln>
        </p:spPr>
      </p:pic>
      <p:sp>
        <p:nvSpPr>
          <p:cNvPr id="4" name="AutoShape 13"/>
          <p:cNvSpPr>
            <a:spLocks noChangeArrowheads="1"/>
          </p:cNvSpPr>
          <p:nvPr/>
        </p:nvSpPr>
        <p:spPr bwMode="auto">
          <a:xfrm>
            <a:off x="7095746" y="1853418"/>
            <a:ext cx="4775200" cy="2362200"/>
          </a:xfrm>
          <a:prstGeom prst="star32">
            <a:avLst>
              <a:gd name="adj" fmla="val 37500"/>
            </a:avLst>
          </a:prstGeom>
          <a:solidFill>
            <a:srgbClr val="FFFF00">
              <a:alpha val="50195"/>
            </a:srgbClr>
          </a:solidFill>
          <a:ln w="38100">
            <a:noFill/>
            <a:miter lim="800000"/>
          </a:ln>
        </p:spPr>
        <p:txBody>
          <a:bodyPr wrap="none" anchor="ctr"/>
          <a:lstStyle/>
          <a:p>
            <a:endParaRPr lang="zh-CN" alt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2/3*#ppt_w"/>
                                          </p:val>
                                        </p:tav>
                                        <p:tav tm="100000">
                                          <p:val>
                                            <p:strVal val="#ppt_w"/>
                                          </p:val>
                                        </p:tav>
                                      </p:tavLst>
                                    </p:anim>
                                    <p:anim calcmode="lin" valueType="num">
                                      <p:cBhvr>
                                        <p:cTn id="8" dur="500" fill="hold"/>
                                        <p:tgtEl>
                                          <p:spTgt spid="4"/>
                                        </p:tgtEl>
                                        <p:attrNameLst>
                                          <p:attrName>ppt_h</p:attrName>
                                        </p:attrNameLst>
                                      </p:cBhvr>
                                      <p:tavLst>
                                        <p:tav tm="0">
                                          <p:val>
                                            <p:strVal val="2/3*#ppt_h"/>
                                          </p:val>
                                        </p:tav>
                                        <p:tav tm="100000">
                                          <p:val>
                                            <p:strVal val="#ppt_h"/>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 descr="image020.jpg"/>
          <p:cNvPicPr>
            <a:picLocks noChangeAspect="1"/>
          </p:cNvPicPr>
          <p:nvPr/>
        </p:nvPicPr>
        <p:blipFill>
          <a:blip r:embed="rId2" cstate="print"/>
          <a:srcRect/>
          <a:stretch>
            <a:fillRect/>
          </a:stretch>
        </p:blipFill>
        <p:spPr bwMode="auto">
          <a:xfrm>
            <a:off x="7115033" y="3207224"/>
            <a:ext cx="5076967" cy="3650776"/>
          </a:xfrm>
          <a:prstGeom prst="rect">
            <a:avLst/>
          </a:prstGeom>
          <a:noFill/>
          <a:ln w="9525">
            <a:noFill/>
            <a:miter lim="800000"/>
            <a:headEnd/>
            <a:tailEnd/>
          </a:ln>
        </p:spPr>
      </p:pic>
      <p:sp>
        <p:nvSpPr>
          <p:cNvPr id="78850" name="Rectangle 3"/>
          <p:cNvSpPr>
            <a:spLocks noGrp="1" noChangeArrowheads="1"/>
          </p:cNvSpPr>
          <p:nvPr>
            <p:ph type="body" idx="4294967295"/>
          </p:nvPr>
        </p:nvSpPr>
        <p:spPr>
          <a:xfrm>
            <a:off x="339489" y="1311678"/>
            <a:ext cx="11010900" cy="4525962"/>
          </a:xfrm>
        </p:spPr>
        <p:txBody>
          <a:bodyPr>
            <a:normAutofit/>
          </a:bodyPr>
          <a:lstStyle/>
          <a:p>
            <a:pPr>
              <a:buFont typeface="Wingdings" panose="05000000000000000000" pitchFamily="2" charset="2"/>
              <a:buChar char="Ø"/>
            </a:pPr>
            <a:r>
              <a:rPr kumimoji="1" lang="zh-CN" altLang="en-US" sz="3200" b="1" dirty="0"/>
              <a:t>在脑干头端网状结构内存在具有上升唤醒作用的功能系统</a:t>
            </a:r>
            <a:r>
              <a:rPr kumimoji="1" lang="zh-CN" altLang="en-US" sz="3200" b="1" dirty="0">
                <a:solidFill>
                  <a:srgbClr val="FFFFFF"/>
                </a:solidFill>
              </a:rPr>
              <a:t>       </a:t>
            </a:r>
          </a:p>
          <a:p>
            <a:pPr>
              <a:buFont typeface="Wingdings" panose="05000000000000000000" pitchFamily="2" charset="2"/>
              <a:buChar char="Ø"/>
            </a:pPr>
            <a:r>
              <a:rPr kumimoji="1" lang="zh-CN" altLang="en-US" b="1" dirty="0"/>
              <a:t> </a:t>
            </a:r>
            <a:r>
              <a:rPr kumimoji="1" lang="zh-CN" altLang="en-US" sz="3200" b="1" dirty="0"/>
              <a:t>是多突触接替的系统，易受药物的影响（如麻醉药、安定等）而发生传导阻滞。</a:t>
            </a:r>
          </a:p>
        </p:txBody>
      </p:sp>
      <p:sp>
        <p:nvSpPr>
          <p:cNvPr id="4" name="矩形 3"/>
          <p:cNvSpPr/>
          <p:nvPr/>
        </p:nvSpPr>
        <p:spPr>
          <a:xfrm>
            <a:off x="1009935" y="218364"/>
            <a:ext cx="6509982" cy="922020"/>
          </a:xfrm>
          <a:prstGeom prst="rect">
            <a:avLst/>
          </a:prstGeom>
        </p:spPr>
        <p:txBody>
          <a:bodyPr wrap="square">
            <a:spAutoFit/>
          </a:bodyPr>
          <a:lstStyle/>
          <a:p>
            <a:pPr marL="228600" lvl="0" indent="-228600" defTabSz="913765">
              <a:lnSpc>
                <a:spcPct val="150000"/>
              </a:lnSpc>
              <a:spcBef>
                <a:spcPts val="1000"/>
              </a:spcBef>
            </a:pPr>
            <a:r>
              <a:rPr kumimoji="1" lang="zh-CN" altLang="en-US" sz="3600" b="1" dirty="0"/>
              <a:t>脑干网状结构上行激活系统</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912284" y="1268414"/>
            <a:ext cx="9889067" cy="2934335"/>
          </a:xfrm>
          <a:prstGeom prst="rect">
            <a:avLst/>
          </a:prstGeom>
          <a:noFill/>
          <a:ln w="9525">
            <a:noFill/>
            <a:miter lim="800000"/>
          </a:ln>
        </p:spPr>
        <p:txBody>
          <a:bodyPr>
            <a:spAutoFit/>
          </a:bodyPr>
          <a:lstStyle/>
          <a:p>
            <a:r>
              <a:rPr lang="en-US" altLang="zh-CN" sz="3300" b="1" dirty="0">
                <a:latin typeface="+mn-ea"/>
              </a:rPr>
              <a:t>4)</a:t>
            </a:r>
            <a:r>
              <a:rPr lang="zh-CN" altLang="en-US" sz="3300" b="1" dirty="0">
                <a:latin typeface="+mn-ea"/>
              </a:rPr>
              <a:t>神经纤维间兴奋传递速度</a:t>
            </a:r>
          </a:p>
          <a:p>
            <a:r>
              <a:rPr lang="zh-CN" altLang="en-US" sz="3300" b="1" dirty="0">
                <a:latin typeface="+mn-ea"/>
              </a:rPr>
              <a:t>	</a:t>
            </a:r>
          </a:p>
          <a:p>
            <a:pPr>
              <a:spcBef>
                <a:spcPct val="20000"/>
              </a:spcBef>
              <a:buFontTx/>
              <a:buChar char="•"/>
            </a:pPr>
            <a:r>
              <a:rPr lang="zh-CN" altLang="en-US" sz="3300" b="1" dirty="0">
                <a:latin typeface="+mn-ea"/>
              </a:rPr>
              <a:t>不同类型的神经纤维传导兴奋的速度差别很大</a:t>
            </a:r>
            <a:endParaRPr lang="en-US" altLang="zh-CN" sz="3300" b="1" dirty="0">
              <a:latin typeface="+mn-ea"/>
            </a:endParaRPr>
          </a:p>
          <a:p>
            <a:pPr>
              <a:spcBef>
                <a:spcPct val="20000"/>
              </a:spcBef>
              <a:buFontTx/>
              <a:buChar char="•"/>
            </a:pPr>
            <a:endParaRPr lang="en-US" altLang="zh-CN" sz="3300" b="1" dirty="0">
              <a:latin typeface="+mn-ea"/>
            </a:endParaRPr>
          </a:p>
          <a:p>
            <a:pPr>
              <a:spcBef>
                <a:spcPct val="20000"/>
              </a:spcBef>
              <a:buFontTx/>
              <a:buChar char="•"/>
            </a:pPr>
            <a:r>
              <a:rPr lang="zh-CN" altLang="en-US" sz="3300" b="1" dirty="0">
                <a:latin typeface="+mn-ea"/>
              </a:rPr>
              <a:t>跟神经纤维的直径</a:t>
            </a:r>
            <a:r>
              <a:rPr lang="en-US" altLang="zh-CN" sz="3300" b="1" dirty="0">
                <a:latin typeface="+mn-ea"/>
              </a:rPr>
              <a:t>,</a:t>
            </a:r>
            <a:r>
              <a:rPr lang="zh-CN" altLang="en-US" sz="3300" b="1" dirty="0">
                <a:latin typeface="+mn-ea"/>
              </a:rPr>
              <a:t>有无髓鞘</a:t>
            </a:r>
            <a:r>
              <a:rPr lang="en-US" altLang="zh-CN" sz="3300" b="1" dirty="0">
                <a:latin typeface="+mn-ea"/>
              </a:rPr>
              <a:t>,</a:t>
            </a:r>
            <a:r>
              <a:rPr lang="zh-CN" altLang="en-US" sz="3300" b="1" dirty="0">
                <a:latin typeface="+mn-ea"/>
              </a:rPr>
              <a:t>髓鞘厚度还有温度有关</a:t>
            </a:r>
            <a:endParaRPr lang="en-US" altLang="zh-CN" sz="3300" b="1" dirty="0">
              <a:latin typeface="+mn-ea"/>
            </a:endParaRPr>
          </a:p>
        </p:txBody>
      </p:sp>
      <p:sp>
        <p:nvSpPr>
          <p:cNvPr id="6" name="矩形 4"/>
          <p:cNvSpPr>
            <a:spLocks noChangeArrowheads="1"/>
          </p:cNvSpPr>
          <p:nvPr/>
        </p:nvSpPr>
        <p:spPr bwMode="auto">
          <a:xfrm>
            <a:off x="942341" y="4442460"/>
            <a:ext cx="10308167" cy="1614805"/>
          </a:xfrm>
          <a:prstGeom prst="rect">
            <a:avLst/>
          </a:prstGeom>
          <a:noFill/>
          <a:ln w="9525">
            <a:noFill/>
            <a:miter lim="800000"/>
          </a:ln>
        </p:spPr>
        <p:txBody>
          <a:bodyPr>
            <a:spAutoFit/>
          </a:bodyPr>
          <a:lstStyle/>
          <a:p>
            <a:endParaRPr lang="en-US" altLang="zh-CN" sz="3300" b="1" dirty="0">
              <a:latin typeface="+mn-ea"/>
            </a:endParaRPr>
          </a:p>
          <a:p>
            <a:r>
              <a:rPr lang="en-US" altLang="zh-CN" sz="3300" b="1" dirty="0">
                <a:latin typeface="+mn-ea"/>
              </a:rPr>
              <a:t>5)  </a:t>
            </a:r>
            <a:r>
              <a:rPr lang="zh-CN" altLang="en-US" sz="3300" b="1" dirty="0">
                <a:latin typeface="+mn-ea"/>
              </a:rPr>
              <a:t>轴浆运输</a:t>
            </a:r>
            <a:endParaRPr lang="en-US" altLang="zh-CN" sz="3300" b="1" dirty="0">
              <a:latin typeface="+mn-ea"/>
            </a:endParaRPr>
          </a:p>
          <a:p>
            <a:r>
              <a:rPr lang="zh-CN" altLang="en-US" sz="3300" b="1" dirty="0">
                <a:latin typeface="+mn-ea"/>
              </a:rPr>
              <a:t>对维持神经元的正常结构和功能有着重要的意义</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952500" y="1555845"/>
            <a:ext cx="10668000" cy="4625880"/>
          </a:xfrm>
          <a:prstGeom prst="rect">
            <a:avLst/>
          </a:prstGeom>
          <a:solidFill>
            <a:schemeClr val="bg1"/>
          </a:solidFill>
          <a:ln w="9525">
            <a:noFill/>
            <a:miter lim="800000"/>
          </a:ln>
          <a:effectLst>
            <a:outerShdw dist="107763" dir="2700000" algn="ctr" rotWithShape="0">
              <a:srgbClr val="808080"/>
            </a:outerShdw>
          </a:effectLst>
        </p:spPr>
        <p:txBody>
          <a:bodyPr/>
          <a:lstStyle/>
          <a:p>
            <a:pPr marL="342900" indent="-342900">
              <a:defRPr/>
            </a:pPr>
            <a:endParaRPr lang="en-US" altLang="zh-CN" b="1" dirty="0">
              <a:latin typeface="+mn-ea"/>
            </a:endParaRPr>
          </a:p>
          <a:p>
            <a:pPr marL="342900" indent="-342900">
              <a:defRPr/>
            </a:pPr>
            <a:r>
              <a:rPr lang="zh-CN" altLang="en-US" sz="2800" b="1" dirty="0">
                <a:latin typeface="+mn-ea"/>
              </a:rPr>
              <a:t>                              特异投射系统                非特异投射系统</a:t>
            </a:r>
          </a:p>
          <a:p>
            <a:pPr marL="342900" indent="-342900">
              <a:defRPr/>
            </a:pPr>
            <a:endParaRPr lang="en-US" altLang="zh-CN" sz="2400" b="1" dirty="0">
              <a:latin typeface="+mn-ea"/>
            </a:endParaRPr>
          </a:p>
          <a:p>
            <a:pPr marL="342900" indent="-342900">
              <a:defRPr/>
            </a:pPr>
            <a:r>
              <a:rPr lang="zh-CN" altLang="en-US" sz="2400" b="1" dirty="0">
                <a:latin typeface="+mn-ea"/>
              </a:rPr>
              <a:t>   </a:t>
            </a:r>
            <a:r>
              <a:rPr lang="zh-CN" altLang="en-US" sz="3200" b="1" dirty="0">
                <a:latin typeface="+mn-ea"/>
              </a:rPr>
              <a:t>冲动来源           外周感觉                       网状结构</a:t>
            </a:r>
          </a:p>
          <a:p>
            <a:pPr marL="342900" indent="-342900">
              <a:defRPr/>
            </a:pPr>
            <a:r>
              <a:rPr lang="zh-CN" altLang="en-US" sz="3200" b="1" dirty="0">
                <a:latin typeface="+mn-ea"/>
              </a:rPr>
              <a:t>   传入途径       特定感觉传导道           感觉传导道侧支</a:t>
            </a:r>
          </a:p>
          <a:p>
            <a:pPr marL="342900" indent="-342900">
              <a:defRPr/>
            </a:pPr>
            <a:r>
              <a:rPr lang="zh-CN" altLang="en-US" sz="3200" b="1" dirty="0">
                <a:latin typeface="+mn-ea"/>
              </a:rPr>
              <a:t>   转接核团     感觉接替核、联络核         非特异投射核</a:t>
            </a:r>
          </a:p>
          <a:p>
            <a:pPr marL="342900" indent="-342900">
              <a:defRPr/>
            </a:pPr>
            <a:r>
              <a:rPr lang="zh-CN" altLang="en-US" sz="3200" b="1" dirty="0">
                <a:latin typeface="+mn-ea"/>
              </a:rPr>
              <a:t>   皮层投射      点对点、特定区域            弥漫性投射</a:t>
            </a:r>
          </a:p>
          <a:p>
            <a:pPr marL="342900" indent="-342900">
              <a:defRPr/>
            </a:pPr>
            <a:r>
              <a:rPr lang="zh-CN" altLang="en-US" sz="3200" b="1" dirty="0">
                <a:latin typeface="+mn-ea"/>
              </a:rPr>
              <a:t>      意  义        产生感觉，激发冲动     维持皮层基础兴奋</a:t>
            </a:r>
          </a:p>
        </p:txBody>
      </p:sp>
      <p:sp>
        <p:nvSpPr>
          <p:cNvPr id="3" name="Rectangle 2"/>
          <p:cNvSpPr txBox="1">
            <a:spLocks noChangeArrowheads="1"/>
          </p:cNvSpPr>
          <p:nvPr/>
        </p:nvSpPr>
        <p:spPr>
          <a:xfrm>
            <a:off x="1006808" y="274449"/>
            <a:ext cx="10363200" cy="785812"/>
          </a:xfrm>
          <a:prstGeom prst="rect">
            <a:avLst/>
          </a:prstGeom>
        </p:spPr>
        <p:txBody>
          <a:bodyPr/>
          <a:lstStyle/>
          <a:p>
            <a:pPr algn="ctr" eaLnBrk="0" hangingPunct="0">
              <a:defRPr/>
            </a:pPr>
            <a:r>
              <a:rPr lang="zh-CN" altLang="en-US" sz="3600" b="1" dirty="0">
                <a:latin typeface="+mn-ea"/>
                <a:cs typeface="+mj-cs"/>
              </a:rPr>
              <a:t>感觉投射系统比较</a:t>
            </a:r>
          </a:p>
        </p:txBody>
      </p:sp>
      <p:cxnSp>
        <p:nvCxnSpPr>
          <p:cNvPr id="5" name="直接连接符 4"/>
          <p:cNvCxnSpPr/>
          <p:nvPr/>
        </p:nvCxnSpPr>
        <p:spPr>
          <a:xfrm flipV="1">
            <a:off x="1037230" y="1692322"/>
            <a:ext cx="9935570" cy="54592"/>
          </a:xfrm>
          <a:prstGeom prst="line">
            <a:avLst/>
          </a:prstGeom>
          <a:ln w="38100"/>
        </p:spPr>
        <p:style>
          <a:lnRef idx="3">
            <a:schemeClr val="dk1"/>
          </a:lnRef>
          <a:fillRef idx="0">
            <a:schemeClr val="dk1"/>
          </a:fillRef>
          <a:effectRef idx="2">
            <a:schemeClr val="dk1"/>
          </a:effectRef>
          <a:fontRef idx="minor">
            <a:schemeClr val="tx1"/>
          </a:fontRef>
        </p:style>
      </p:cxnSp>
      <p:cxnSp>
        <p:nvCxnSpPr>
          <p:cNvPr id="6" name="直接连接符 5"/>
          <p:cNvCxnSpPr/>
          <p:nvPr/>
        </p:nvCxnSpPr>
        <p:spPr>
          <a:xfrm flipV="1">
            <a:off x="1037230" y="2417930"/>
            <a:ext cx="9883254" cy="38667"/>
          </a:xfrm>
          <a:prstGeom prst="line">
            <a:avLst/>
          </a:prstGeom>
          <a:ln w="38100"/>
        </p:spPr>
        <p:style>
          <a:lnRef idx="3">
            <a:schemeClr val="dk1"/>
          </a:lnRef>
          <a:fillRef idx="0">
            <a:schemeClr val="dk1"/>
          </a:fillRef>
          <a:effectRef idx="2">
            <a:schemeClr val="dk1"/>
          </a:effectRef>
          <a:fontRef idx="minor">
            <a:schemeClr val="tx1"/>
          </a:fontRef>
        </p:style>
      </p:cxnSp>
      <p:cxnSp>
        <p:nvCxnSpPr>
          <p:cNvPr id="9" name="直接连接符 8"/>
          <p:cNvCxnSpPr/>
          <p:nvPr/>
        </p:nvCxnSpPr>
        <p:spPr>
          <a:xfrm flipV="1">
            <a:off x="1107744" y="5272586"/>
            <a:ext cx="9883254" cy="38667"/>
          </a:xfrm>
          <a:prstGeom prst="line">
            <a:avLst/>
          </a:prstGeom>
          <a:ln w="38100"/>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ext Box 2"/>
          <p:cNvSpPr txBox="1">
            <a:spLocks noChangeArrowheads="1"/>
          </p:cNvSpPr>
          <p:nvPr/>
        </p:nvSpPr>
        <p:spPr bwMode="auto">
          <a:xfrm>
            <a:off x="1062410" y="364604"/>
            <a:ext cx="5888150" cy="646331"/>
          </a:xfrm>
          <a:prstGeom prst="rect">
            <a:avLst/>
          </a:prstGeom>
          <a:noFill/>
          <a:ln w="9525">
            <a:noFill/>
            <a:miter lim="800000"/>
          </a:ln>
        </p:spPr>
        <p:txBody>
          <a:bodyPr wrap="none">
            <a:spAutoFit/>
          </a:bodyPr>
          <a:lstStyle/>
          <a:p>
            <a:r>
              <a:rPr kumimoji="1" lang="zh-CN" altLang="en-US" sz="3600" b="1" dirty="0">
                <a:latin typeface="+mn-ea"/>
              </a:rPr>
              <a:t>三、大脑皮层的感觉代表区</a:t>
            </a:r>
            <a:r>
              <a:rPr kumimoji="1" lang="zh-CN" altLang="en-US" sz="3600" dirty="0">
                <a:latin typeface="+mn-ea"/>
              </a:rPr>
              <a:t> </a:t>
            </a:r>
          </a:p>
        </p:txBody>
      </p:sp>
      <p:sp>
        <p:nvSpPr>
          <p:cNvPr id="79876" name="Text Box 3"/>
          <p:cNvSpPr txBox="1">
            <a:spLocks noChangeArrowheads="1"/>
          </p:cNvSpPr>
          <p:nvPr/>
        </p:nvSpPr>
        <p:spPr bwMode="auto">
          <a:xfrm>
            <a:off x="404495" y="1301115"/>
            <a:ext cx="7686040" cy="4619625"/>
          </a:xfrm>
          <a:prstGeom prst="rect">
            <a:avLst/>
          </a:prstGeom>
          <a:noFill/>
          <a:ln w="9525">
            <a:noFill/>
            <a:miter lim="800000"/>
          </a:ln>
        </p:spPr>
        <p:txBody>
          <a:bodyPr wrap="square">
            <a:spAutoFit/>
          </a:bodyPr>
          <a:lstStyle/>
          <a:p>
            <a:pPr>
              <a:spcBef>
                <a:spcPct val="20000"/>
              </a:spcBef>
            </a:pPr>
            <a:r>
              <a:rPr kumimoji="1" lang="en-US" altLang="zh-CN" sz="3200" b="1" dirty="0">
                <a:latin typeface="+mn-ea"/>
              </a:rPr>
              <a:t>    1</a:t>
            </a:r>
            <a:r>
              <a:rPr kumimoji="1" lang="zh-CN" altLang="en-US" sz="3200" b="1" dirty="0">
                <a:latin typeface="+mn-ea"/>
              </a:rPr>
              <a:t>．体表感觉代表区</a:t>
            </a:r>
            <a:endParaRPr kumimoji="1" lang="zh-CN" altLang="en-US" sz="3200" dirty="0">
              <a:latin typeface="+mn-ea"/>
            </a:endParaRPr>
          </a:p>
          <a:p>
            <a:pPr>
              <a:spcBef>
                <a:spcPct val="20000"/>
              </a:spcBef>
            </a:pPr>
            <a:r>
              <a:rPr kumimoji="1" lang="zh-CN" altLang="en-US" sz="3200" b="1" dirty="0">
                <a:latin typeface="+mn-ea"/>
              </a:rPr>
              <a:t>  （</a:t>
            </a:r>
            <a:r>
              <a:rPr kumimoji="1" lang="en-US" altLang="zh-CN" sz="3200" b="1" dirty="0">
                <a:latin typeface="+mn-ea"/>
              </a:rPr>
              <a:t>1</a:t>
            </a:r>
            <a:r>
              <a:rPr kumimoji="1" lang="zh-CN" altLang="en-US" sz="3200" b="1" dirty="0">
                <a:latin typeface="+mn-ea"/>
              </a:rPr>
              <a:t>）第一感觉区：位于中央后回。</a:t>
            </a:r>
            <a:endParaRPr kumimoji="1" lang="zh-CN" altLang="en-US" sz="3200" dirty="0">
              <a:latin typeface="+mn-ea"/>
            </a:endParaRPr>
          </a:p>
          <a:p>
            <a:pPr>
              <a:spcBef>
                <a:spcPct val="20000"/>
              </a:spcBef>
            </a:pPr>
            <a:r>
              <a:rPr kumimoji="1" lang="zh-CN" altLang="en-US" sz="3200" b="1" dirty="0">
                <a:latin typeface="+mn-ea"/>
              </a:rPr>
              <a:t>    ①感觉投射规律：</a:t>
            </a:r>
            <a:endParaRPr kumimoji="1" lang="zh-CN" altLang="en-US" sz="3200" dirty="0">
              <a:latin typeface="+mn-ea"/>
            </a:endParaRPr>
          </a:p>
          <a:p>
            <a:pPr>
              <a:spcBef>
                <a:spcPct val="20000"/>
              </a:spcBef>
            </a:pPr>
            <a:r>
              <a:rPr kumimoji="1" lang="zh-CN" altLang="en-US" sz="3200" b="1" dirty="0">
                <a:latin typeface="+mn-ea"/>
              </a:rPr>
              <a:t>     </a:t>
            </a:r>
            <a:r>
              <a:rPr kumimoji="1" lang="en-US" altLang="zh-CN" sz="3200" b="1" dirty="0">
                <a:latin typeface="+mn-ea"/>
              </a:rPr>
              <a:t>a</a:t>
            </a:r>
            <a:r>
              <a:rPr kumimoji="1" lang="zh-CN" altLang="en-US" sz="3200" b="1" dirty="0">
                <a:latin typeface="+mn-ea"/>
              </a:rPr>
              <a:t>．交叉投射，头面部为双侧；</a:t>
            </a:r>
            <a:endParaRPr kumimoji="1" lang="zh-CN" altLang="en-US" sz="3200" dirty="0">
              <a:latin typeface="+mn-ea"/>
            </a:endParaRPr>
          </a:p>
          <a:p>
            <a:pPr>
              <a:spcBef>
                <a:spcPct val="20000"/>
              </a:spcBef>
            </a:pPr>
            <a:r>
              <a:rPr kumimoji="1" lang="zh-CN" altLang="en-US" sz="3200" b="1" dirty="0">
                <a:latin typeface="+mn-ea"/>
              </a:rPr>
              <a:t>     </a:t>
            </a:r>
            <a:r>
              <a:rPr kumimoji="1" lang="en-US" altLang="zh-CN" sz="3200" b="1" dirty="0">
                <a:latin typeface="+mn-ea"/>
              </a:rPr>
              <a:t>b</a:t>
            </a:r>
            <a:r>
              <a:rPr kumimoji="1" lang="zh-CN" altLang="en-US" sz="3200" b="1" dirty="0">
                <a:latin typeface="+mn-ea"/>
              </a:rPr>
              <a:t>．投射区域大小与体表部位感觉分辨精细程度有关；</a:t>
            </a:r>
            <a:endParaRPr kumimoji="1" lang="zh-CN" altLang="en-US" sz="3200" dirty="0">
              <a:latin typeface="+mn-ea"/>
            </a:endParaRPr>
          </a:p>
          <a:p>
            <a:pPr>
              <a:spcBef>
                <a:spcPct val="20000"/>
              </a:spcBef>
            </a:pPr>
            <a:r>
              <a:rPr kumimoji="1" lang="zh-CN" altLang="en-US" sz="3200" b="1" dirty="0">
                <a:latin typeface="+mn-ea"/>
              </a:rPr>
              <a:t>     </a:t>
            </a:r>
            <a:r>
              <a:rPr kumimoji="1" lang="en-US" altLang="zh-CN" sz="3200" b="1" dirty="0">
                <a:latin typeface="+mn-ea"/>
              </a:rPr>
              <a:t>c </a:t>
            </a:r>
            <a:r>
              <a:rPr kumimoji="1" lang="zh-CN" altLang="en-US" sz="3200" b="1" dirty="0">
                <a:latin typeface="+mn-ea"/>
              </a:rPr>
              <a:t>．投射总安排倒置，头面部立正。  </a:t>
            </a:r>
            <a:endParaRPr kumimoji="1" lang="zh-CN" altLang="en-US" sz="3200" dirty="0">
              <a:latin typeface="+mn-ea"/>
            </a:endParaRPr>
          </a:p>
          <a:p>
            <a:pPr>
              <a:spcBef>
                <a:spcPct val="20000"/>
              </a:spcBef>
            </a:pPr>
            <a:r>
              <a:rPr kumimoji="1" lang="zh-CN" altLang="en-US" sz="3200" b="1" dirty="0">
                <a:latin typeface="+mn-ea"/>
              </a:rPr>
              <a:t>    </a:t>
            </a:r>
          </a:p>
        </p:txBody>
      </p:sp>
      <p:pic>
        <p:nvPicPr>
          <p:cNvPr id="9" name="Picture 3"/>
          <p:cNvPicPr>
            <a:picLocks noChangeAspect="1" noChangeArrowheads="1"/>
          </p:cNvPicPr>
          <p:nvPr/>
        </p:nvPicPr>
        <p:blipFill>
          <a:blip r:embed="rId3" cstate="print"/>
          <a:srcRect/>
          <a:stretch>
            <a:fillRect/>
          </a:stretch>
        </p:blipFill>
        <p:spPr bwMode="auto">
          <a:xfrm>
            <a:off x="7877810" y="1301115"/>
            <a:ext cx="4314190" cy="5556250"/>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body" idx="4294967295"/>
          </p:nvPr>
        </p:nvSpPr>
        <p:spPr>
          <a:xfrm>
            <a:off x="609600" y="1052513"/>
            <a:ext cx="11247967" cy="5073650"/>
          </a:xfrm>
        </p:spPr>
        <p:txBody>
          <a:bodyPr>
            <a:normAutofit/>
          </a:bodyPr>
          <a:lstStyle/>
          <a:p>
            <a:pPr>
              <a:buFontTx/>
              <a:buNone/>
            </a:pPr>
            <a:r>
              <a:rPr kumimoji="1" lang="en-US" altLang="zh-CN" sz="3200" b="1" dirty="0">
                <a:solidFill>
                  <a:srgbClr val="CC0000"/>
                </a:solidFill>
                <a:latin typeface="+mn-ea"/>
              </a:rPr>
              <a:t>2</a:t>
            </a:r>
            <a:r>
              <a:rPr kumimoji="1" lang="zh-CN" altLang="en-US" sz="3200" b="1" dirty="0">
                <a:solidFill>
                  <a:srgbClr val="CC0000"/>
                </a:solidFill>
                <a:latin typeface="+mn-ea"/>
              </a:rPr>
              <a:t>．第二体表感觉区：</a:t>
            </a:r>
            <a:r>
              <a:rPr kumimoji="1" lang="zh-CN" altLang="en-US" sz="3200" b="1" dirty="0">
                <a:latin typeface="+mn-ea"/>
              </a:rPr>
              <a:t>中央前回</a:t>
            </a:r>
            <a:endParaRPr kumimoji="1" lang="zh-CN" altLang="en-US" sz="3200" b="1" dirty="0">
              <a:solidFill>
                <a:srgbClr val="CC0000"/>
              </a:solidFill>
              <a:latin typeface="+mn-ea"/>
            </a:endParaRPr>
          </a:p>
          <a:p>
            <a:pPr>
              <a:buFontTx/>
              <a:buNone/>
            </a:pPr>
            <a:r>
              <a:rPr kumimoji="1" lang="zh-CN" altLang="en-US" sz="3200" b="1" dirty="0">
                <a:latin typeface="+mn-ea"/>
              </a:rPr>
              <a:t> 双侧投射，不倒置，与痛觉有关。</a:t>
            </a:r>
            <a:endParaRPr kumimoji="1" lang="zh-CN" altLang="en-US" sz="3200" b="1" dirty="0">
              <a:solidFill>
                <a:srgbClr val="CC0000"/>
              </a:solidFill>
              <a:latin typeface="+mn-ea"/>
            </a:endParaRPr>
          </a:p>
          <a:p>
            <a:pPr>
              <a:buFontTx/>
              <a:buNone/>
            </a:pPr>
            <a:r>
              <a:rPr kumimoji="1" lang="en-US" altLang="zh-CN" sz="3200" b="1" dirty="0">
                <a:solidFill>
                  <a:srgbClr val="CC0000"/>
                </a:solidFill>
                <a:latin typeface="+mn-ea"/>
              </a:rPr>
              <a:t>3</a:t>
            </a:r>
            <a:r>
              <a:rPr kumimoji="1" lang="zh-CN" altLang="en-US" sz="3200" b="1" dirty="0">
                <a:solidFill>
                  <a:srgbClr val="CC0000"/>
                </a:solidFill>
                <a:latin typeface="+mn-ea"/>
              </a:rPr>
              <a:t>．内脏感觉代表区：</a:t>
            </a:r>
          </a:p>
          <a:p>
            <a:pPr>
              <a:buFontTx/>
              <a:buNone/>
            </a:pPr>
            <a:r>
              <a:rPr kumimoji="1" lang="zh-CN" altLang="en-US" sz="3200" b="1" dirty="0">
                <a:latin typeface="+mn-ea"/>
              </a:rPr>
              <a:t>  与体表感觉投射区有较多的重叠，投射区小且不集中，所以内脏疼痛多有牵涉痛现象。</a:t>
            </a:r>
          </a:p>
          <a:p>
            <a:pPr>
              <a:buFontTx/>
              <a:buNone/>
            </a:pPr>
            <a:r>
              <a:rPr kumimoji="1" lang="zh-CN" altLang="en-US" sz="3200" b="1" dirty="0">
                <a:latin typeface="+mn-ea"/>
              </a:rPr>
              <a:t>     </a:t>
            </a:r>
            <a:endParaRPr kumimoji="1" lang="zh-CN" altLang="en-US" sz="3200" dirty="0">
              <a:latin typeface="+mn-ea"/>
            </a:endParaRPr>
          </a:p>
          <a:p>
            <a:endParaRPr lang="en-US" altLang="zh-CN" sz="3200" dirty="0">
              <a:latin typeface="+mn-ea"/>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97280" y="724805"/>
            <a:ext cx="10442917" cy="611627"/>
          </a:xfrm>
        </p:spPr>
        <p:txBody>
          <a:bodyPr>
            <a:normAutofit fontScale="90000"/>
          </a:bodyPr>
          <a:lstStyle/>
          <a:p>
            <a:r>
              <a:rPr kumimoji="1" lang="zh-CN" altLang="en-US" sz="3600" dirty="0">
                <a:latin typeface="+mn-ea"/>
              </a:rPr>
              <a:t>感觉皮层的可塑性</a:t>
            </a:r>
            <a:br>
              <a:rPr kumimoji="1" lang="en-US" altLang="zh-CN" dirty="0">
                <a:latin typeface="+mn-ea"/>
              </a:rPr>
            </a:br>
            <a:endParaRPr lang="zh-CN" altLang="en-US" dirty="0"/>
          </a:p>
        </p:txBody>
      </p:sp>
      <p:sp>
        <p:nvSpPr>
          <p:cNvPr id="3" name="页脚占位符 2"/>
          <p:cNvSpPr>
            <a:spLocks noGrp="1"/>
          </p:cNvSpPr>
          <p:nvPr>
            <p:ph type="ftr" sz="quarter" idx="11"/>
          </p:nvPr>
        </p:nvSpPr>
        <p:spPr/>
        <p:txBody>
          <a:bodyPr/>
          <a:lstStyle/>
          <a:p>
            <a:pPr>
              <a:defRPr/>
            </a:pPr>
            <a:endParaRPr lang="zh-CN" altLang="en-US"/>
          </a:p>
        </p:txBody>
      </p:sp>
      <p:sp>
        <p:nvSpPr>
          <p:cNvPr id="4" name="灯片编号占位符 3"/>
          <p:cNvSpPr>
            <a:spLocks noGrp="1"/>
          </p:cNvSpPr>
          <p:nvPr>
            <p:ph type="sldNum" sz="quarter" idx="12"/>
          </p:nvPr>
        </p:nvSpPr>
        <p:spPr/>
        <p:txBody>
          <a:bodyPr/>
          <a:lstStyle/>
          <a:p>
            <a:pPr>
              <a:defRPr/>
            </a:pPr>
            <a:fld id="{5D530AF5-7C23-42F1-B095-5AF7154AF561}" type="slidenum">
              <a:rPr lang="zh-CN" altLang="en-US" smtClean="0"/>
              <a:t>73</a:t>
            </a:fld>
            <a:endParaRPr lang="zh-CN" altLang="en-US"/>
          </a:p>
        </p:txBody>
      </p:sp>
      <p:sp>
        <p:nvSpPr>
          <p:cNvPr id="5" name="TextBox 4"/>
          <p:cNvSpPr txBox="1"/>
          <p:nvPr/>
        </p:nvSpPr>
        <p:spPr>
          <a:xfrm>
            <a:off x="599160" y="1704057"/>
            <a:ext cx="9079411" cy="3642023"/>
          </a:xfrm>
          <a:prstGeom prst="rect">
            <a:avLst/>
          </a:prstGeom>
          <a:noFill/>
        </p:spPr>
        <p:txBody>
          <a:bodyPr wrap="square" rtlCol="0">
            <a:spAutoFit/>
          </a:bodyPr>
          <a:lstStyle/>
          <a:p>
            <a:pPr>
              <a:lnSpc>
                <a:spcPts val="4000"/>
              </a:lnSpc>
              <a:spcBef>
                <a:spcPct val="50000"/>
              </a:spcBef>
              <a:buFont typeface="Wingdings" panose="05000000000000000000" pitchFamily="2" charset="2"/>
              <a:buChar char="Ø"/>
              <a:defRPr/>
            </a:pPr>
            <a:r>
              <a:rPr kumimoji="1" lang="zh-CN" altLang="en-US" sz="3200" b="1" dirty="0">
                <a:latin typeface="+mn-ea"/>
                <a:sym typeface="Symbol" panose="05050102010706020507" pitchFamily="18" charset="2"/>
              </a:rPr>
              <a:t>长期废用感觉器官</a:t>
            </a:r>
            <a:r>
              <a:rPr kumimoji="1" lang="en-US" altLang="zh-CN" sz="3200" b="1" dirty="0">
                <a:latin typeface="+mn-ea"/>
                <a:sym typeface="Symbol" panose="05050102010706020507" pitchFamily="18" charset="2"/>
              </a:rPr>
              <a:t>, </a:t>
            </a:r>
            <a:r>
              <a:rPr kumimoji="1" lang="zh-CN" altLang="en-US" sz="3200" b="1" dirty="0">
                <a:latin typeface="+mn-ea"/>
                <a:sym typeface="Symbol" panose="05050102010706020507" pitchFamily="18" charset="2"/>
              </a:rPr>
              <a:t>原代表区为他区占领</a:t>
            </a:r>
            <a:endParaRPr kumimoji="1" lang="zh-CN" altLang="en-US" sz="3200" b="1" dirty="0">
              <a:latin typeface="+mn-ea"/>
            </a:endParaRPr>
          </a:p>
          <a:p>
            <a:pPr>
              <a:lnSpc>
                <a:spcPts val="4000"/>
              </a:lnSpc>
              <a:spcBef>
                <a:spcPct val="50000"/>
              </a:spcBef>
              <a:buFont typeface="Wingdings" panose="05000000000000000000" pitchFamily="2" charset="2"/>
              <a:buChar char="Ø"/>
              <a:defRPr/>
            </a:pPr>
            <a:r>
              <a:rPr kumimoji="1" lang="zh-CN" altLang="en-US" sz="3200" b="1" dirty="0">
                <a:latin typeface="+mn-ea"/>
                <a:sym typeface="Symbol" panose="05050102010706020507" pitchFamily="18" charset="2"/>
              </a:rPr>
              <a:t>切除某代表区</a:t>
            </a:r>
            <a:r>
              <a:rPr kumimoji="1" lang="en-US" altLang="zh-CN" sz="3200" b="1" dirty="0">
                <a:latin typeface="+mn-ea"/>
                <a:sym typeface="Symbol" panose="05050102010706020507" pitchFamily="18" charset="2"/>
              </a:rPr>
              <a:t>, </a:t>
            </a:r>
            <a:r>
              <a:rPr kumimoji="1" lang="zh-CN" altLang="en-US" sz="3200" b="1" dirty="0">
                <a:latin typeface="+mn-ea"/>
                <a:sym typeface="Symbol" panose="05050102010706020507" pitchFamily="18" charset="2"/>
              </a:rPr>
              <a:t>原感觉投射到该区周围</a:t>
            </a:r>
            <a:endParaRPr kumimoji="1" lang="zh-CN" altLang="en-US" sz="3200" b="1" dirty="0">
              <a:latin typeface="+mn-ea"/>
            </a:endParaRPr>
          </a:p>
          <a:p>
            <a:pPr>
              <a:lnSpc>
                <a:spcPts val="4000"/>
              </a:lnSpc>
              <a:spcBef>
                <a:spcPct val="50000"/>
              </a:spcBef>
              <a:buFont typeface="Wingdings" panose="05000000000000000000" pitchFamily="2" charset="2"/>
              <a:buChar char="Ø"/>
              <a:defRPr/>
            </a:pPr>
            <a:r>
              <a:rPr kumimoji="1" lang="zh-CN" altLang="en-US" sz="3200" b="1" dirty="0">
                <a:latin typeface="+mn-ea"/>
                <a:sym typeface="Symbol" panose="05050102010706020507" pitchFamily="18" charset="2"/>
              </a:rPr>
              <a:t>训练使感觉灵敏</a:t>
            </a:r>
            <a:r>
              <a:rPr kumimoji="1" lang="en-US" altLang="zh-CN" sz="3200" b="1" dirty="0">
                <a:latin typeface="+mn-ea"/>
                <a:sym typeface="Symbol" panose="05050102010706020507" pitchFamily="18" charset="2"/>
              </a:rPr>
              <a:t>, </a:t>
            </a:r>
            <a:r>
              <a:rPr kumimoji="1" lang="zh-CN" altLang="en-US" sz="3200" b="1" dirty="0">
                <a:latin typeface="+mn-ea"/>
                <a:sym typeface="Symbol" panose="05050102010706020507" pitchFamily="18" charset="2"/>
              </a:rPr>
              <a:t>原代表区将扩大</a:t>
            </a:r>
          </a:p>
          <a:p>
            <a:pPr>
              <a:lnSpc>
                <a:spcPts val="4000"/>
              </a:lnSpc>
              <a:spcBef>
                <a:spcPct val="50000"/>
              </a:spcBef>
              <a:buFont typeface="Wingdings" panose="05000000000000000000" pitchFamily="2" charset="2"/>
              <a:buChar char="Ø"/>
              <a:defRPr/>
            </a:pPr>
            <a:r>
              <a:rPr kumimoji="1" lang="zh-CN" altLang="en-US" sz="3200" b="1" dirty="0">
                <a:latin typeface="+mn-ea"/>
                <a:sym typeface="Symbol" panose="05050102010706020507" pitchFamily="18" charset="2"/>
              </a:rPr>
              <a:t>盲人、聋人等其他感觉强</a:t>
            </a:r>
          </a:p>
          <a:p>
            <a:pPr>
              <a:lnSpc>
                <a:spcPts val="4000"/>
              </a:lnSpc>
              <a:spcBef>
                <a:spcPct val="50000"/>
              </a:spcBef>
              <a:defRPr/>
            </a:pPr>
            <a:r>
              <a:rPr kumimoji="1" lang="zh-CN" altLang="en-US" sz="3200" b="1" dirty="0">
                <a:latin typeface="+mn-ea"/>
                <a:sym typeface="Symbol" panose="05050102010706020507" pitchFamily="18" charset="2"/>
              </a:rPr>
              <a:t>意义：适应本能</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023581" y="142875"/>
            <a:ext cx="5929669" cy="757877"/>
          </a:xfrm>
        </p:spPr>
        <p:txBody>
          <a:bodyPr>
            <a:normAutofit/>
          </a:bodyPr>
          <a:lstStyle/>
          <a:p>
            <a:pPr eaLnBrk="1" hangingPunct="1"/>
            <a:r>
              <a:rPr lang="zh-CN" altLang="en-US" sz="3600" dirty="0"/>
              <a:t>四、痛觉 </a:t>
            </a:r>
          </a:p>
        </p:txBody>
      </p:sp>
      <p:sp>
        <p:nvSpPr>
          <p:cNvPr id="82947" name="Rectangle 3"/>
          <p:cNvSpPr>
            <a:spLocks noGrp="1" noChangeArrowheads="1"/>
          </p:cNvSpPr>
          <p:nvPr>
            <p:ph type="body" idx="4294967295"/>
          </p:nvPr>
        </p:nvSpPr>
        <p:spPr>
          <a:xfrm>
            <a:off x="285751" y="1219200"/>
            <a:ext cx="5715000" cy="4281488"/>
          </a:xfrm>
        </p:spPr>
        <p:txBody>
          <a:bodyPr/>
          <a:lstStyle/>
          <a:p>
            <a:pPr marL="387350" indent="-387350" eaLnBrk="1" hangingPunct="1">
              <a:buFont typeface="Webdings" panose="05030102010509060703" pitchFamily="18" charset="2"/>
              <a:buNone/>
            </a:pPr>
            <a:r>
              <a:rPr lang="zh-CN" altLang="en-US" b="1" dirty="0">
                <a:latin typeface="+mn-ea"/>
              </a:rPr>
              <a:t>痛觉是一种复杂的感觉</a:t>
            </a:r>
          </a:p>
          <a:p>
            <a:pPr marL="387350" indent="-387350" eaLnBrk="1" hangingPunct="1">
              <a:buFont typeface="Webdings" panose="05030102010509060703" pitchFamily="18" charset="2"/>
              <a:buNone/>
            </a:pPr>
            <a:r>
              <a:rPr lang="zh-CN" altLang="en-US" b="1" dirty="0">
                <a:latin typeface="+mn-ea"/>
              </a:rPr>
              <a:t>痛觉在机体的自身防御与</a:t>
            </a:r>
            <a:endParaRPr lang="en-US" altLang="zh-CN" b="1" dirty="0">
              <a:latin typeface="+mn-ea"/>
            </a:endParaRPr>
          </a:p>
          <a:p>
            <a:pPr marL="387350" indent="-387350" eaLnBrk="1" hangingPunct="1">
              <a:buFont typeface="Webdings" panose="05030102010509060703" pitchFamily="18" charset="2"/>
              <a:buNone/>
            </a:pPr>
            <a:r>
              <a:rPr lang="zh-CN" altLang="en-US" b="1" dirty="0">
                <a:latin typeface="+mn-ea"/>
              </a:rPr>
              <a:t>保护机制中具有特殊的意义</a:t>
            </a:r>
          </a:p>
        </p:txBody>
      </p:sp>
      <p:sp>
        <p:nvSpPr>
          <p:cNvPr id="60420" name="Rectangle 4"/>
          <p:cNvSpPr>
            <a:spLocks noChangeArrowheads="1"/>
          </p:cNvSpPr>
          <p:nvPr/>
        </p:nvSpPr>
        <p:spPr bwMode="auto">
          <a:xfrm>
            <a:off x="6553095" y="5865061"/>
            <a:ext cx="3621616" cy="914400"/>
          </a:xfrm>
          <a:prstGeom prst="rect">
            <a:avLst/>
          </a:prstGeom>
          <a:solidFill>
            <a:schemeClr val="bg1"/>
          </a:solidFill>
          <a:ln w="9525">
            <a:noFill/>
            <a:miter lim="800000"/>
          </a:ln>
        </p:spPr>
        <p:txBody>
          <a:bodyPr wrap="none" anchor="ctr"/>
          <a:lstStyle/>
          <a:p>
            <a:pPr algn="ctr">
              <a:lnSpc>
                <a:spcPct val="80000"/>
              </a:lnSpc>
            </a:pPr>
            <a:r>
              <a:rPr lang="zh-CN" altLang="en-US" sz="2400" b="1" dirty="0">
                <a:latin typeface="+mn-ea"/>
              </a:rPr>
              <a:t>强  烈</a:t>
            </a:r>
          </a:p>
          <a:p>
            <a:pPr algn="ctr">
              <a:lnSpc>
                <a:spcPct val="80000"/>
              </a:lnSpc>
            </a:pPr>
            <a:r>
              <a:rPr lang="zh-CN" altLang="en-US" sz="2400" b="1" dirty="0">
                <a:latin typeface="+mn-ea"/>
              </a:rPr>
              <a:t>伤害性刺激</a:t>
            </a:r>
          </a:p>
        </p:txBody>
      </p:sp>
      <p:sp>
        <p:nvSpPr>
          <p:cNvPr id="60421" name="Rectangle 5"/>
          <p:cNvSpPr>
            <a:spLocks noChangeArrowheads="1"/>
          </p:cNvSpPr>
          <p:nvPr/>
        </p:nvSpPr>
        <p:spPr bwMode="auto">
          <a:xfrm>
            <a:off x="7006061" y="4341061"/>
            <a:ext cx="2715683" cy="1066800"/>
          </a:xfrm>
          <a:prstGeom prst="rect">
            <a:avLst/>
          </a:prstGeom>
          <a:solidFill>
            <a:schemeClr val="bg1"/>
          </a:solidFill>
          <a:ln w="9525">
            <a:noFill/>
            <a:miter lim="800000"/>
          </a:ln>
        </p:spPr>
        <p:txBody>
          <a:bodyPr wrap="none" anchor="ctr"/>
          <a:lstStyle/>
          <a:p>
            <a:pPr algn="ctr">
              <a:lnSpc>
                <a:spcPct val="80000"/>
              </a:lnSpc>
            </a:pPr>
            <a:r>
              <a:rPr lang="zh-CN" altLang="en-US" sz="2400" b="1" dirty="0">
                <a:latin typeface="+mn-ea"/>
              </a:rPr>
              <a:t>组织释放</a:t>
            </a:r>
          </a:p>
          <a:p>
            <a:pPr algn="ctr">
              <a:lnSpc>
                <a:spcPct val="80000"/>
              </a:lnSpc>
            </a:pPr>
            <a:r>
              <a:rPr lang="zh-CN" altLang="en-US" sz="2400" b="1" dirty="0">
                <a:latin typeface="+mn-ea"/>
              </a:rPr>
              <a:t>致痛物质</a:t>
            </a:r>
          </a:p>
        </p:txBody>
      </p:sp>
      <p:sp>
        <p:nvSpPr>
          <p:cNvPr id="60422" name="Oval 6"/>
          <p:cNvSpPr>
            <a:spLocks noChangeArrowheads="1"/>
          </p:cNvSpPr>
          <p:nvPr/>
        </p:nvSpPr>
        <p:spPr bwMode="auto">
          <a:xfrm>
            <a:off x="6157277" y="2975212"/>
            <a:ext cx="4413251" cy="1004184"/>
          </a:xfrm>
          <a:prstGeom prst="ellipse">
            <a:avLst/>
          </a:prstGeom>
          <a:solidFill>
            <a:schemeClr val="bg1"/>
          </a:solidFill>
          <a:ln w="9525">
            <a:noFill/>
            <a:round/>
          </a:ln>
        </p:spPr>
        <p:txBody>
          <a:bodyPr wrap="none" anchor="ctr"/>
          <a:lstStyle/>
          <a:p>
            <a:pPr algn="ctr">
              <a:lnSpc>
                <a:spcPct val="90000"/>
              </a:lnSpc>
            </a:pPr>
            <a:r>
              <a:rPr lang="zh-CN" altLang="en-US" sz="2400" b="1" dirty="0">
                <a:latin typeface="+mn-ea"/>
              </a:rPr>
              <a:t>痛觉感受器</a:t>
            </a:r>
          </a:p>
          <a:p>
            <a:pPr algn="ctr">
              <a:lnSpc>
                <a:spcPct val="90000"/>
              </a:lnSpc>
            </a:pPr>
            <a:r>
              <a:rPr lang="en-US" altLang="zh-CN" sz="2400" b="1" dirty="0">
                <a:latin typeface="+mn-ea"/>
              </a:rPr>
              <a:t>(</a:t>
            </a:r>
            <a:r>
              <a:rPr lang="zh-CN" altLang="en-US" sz="2400" b="1" dirty="0">
                <a:latin typeface="+mn-ea"/>
              </a:rPr>
              <a:t>游离神经末梢</a:t>
            </a:r>
            <a:r>
              <a:rPr lang="en-US" altLang="zh-CN" sz="2400" b="1" dirty="0">
                <a:latin typeface="+mn-ea"/>
              </a:rPr>
              <a:t>)</a:t>
            </a:r>
          </a:p>
        </p:txBody>
      </p:sp>
      <p:sp>
        <p:nvSpPr>
          <p:cNvPr id="60423" name="Rectangle 7"/>
          <p:cNvSpPr>
            <a:spLocks noChangeArrowheads="1"/>
          </p:cNvSpPr>
          <p:nvPr/>
        </p:nvSpPr>
        <p:spPr bwMode="auto">
          <a:xfrm>
            <a:off x="6026044" y="1140662"/>
            <a:ext cx="4673600" cy="1296987"/>
          </a:xfrm>
          <a:prstGeom prst="rect">
            <a:avLst/>
          </a:prstGeom>
          <a:solidFill>
            <a:schemeClr val="bg1"/>
          </a:solidFill>
          <a:ln w="9525">
            <a:noFill/>
            <a:miter lim="800000"/>
          </a:ln>
        </p:spPr>
        <p:txBody>
          <a:bodyPr wrap="none" anchor="ctr"/>
          <a:lstStyle/>
          <a:p>
            <a:pPr algn="ctr"/>
            <a:r>
              <a:rPr lang="zh-CN" altLang="en-US" sz="3600" b="1" dirty="0">
                <a:latin typeface="+mn-ea"/>
              </a:rPr>
              <a:t>（一）痛觉感受器</a:t>
            </a:r>
            <a:endParaRPr lang="en-US" altLang="zh-CN" sz="3600" b="1" dirty="0">
              <a:latin typeface="+mn-ea"/>
            </a:endParaRPr>
          </a:p>
          <a:p>
            <a:pPr algn="ctr"/>
            <a:endParaRPr lang="en-US" altLang="zh-CN" sz="2400" b="1" dirty="0">
              <a:latin typeface="+mn-ea"/>
            </a:endParaRPr>
          </a:p>
          <a:p>
            <a:pPr algn="ctr"/>
            <a:r>
              <a:rPr lang="zh-CN" altLang="en-US" sz="2400" b="1" dirty="0">
                <a:latin typeface="+mn-ea"/>
              </a:rPr>
              <a:t>痛  觉</a:t>
            </a:r>
          </a:p>
          <a:p>
            <a:pPr algn="ctr"/>
            <a:r>
              <a:rPr lang="en-US" altLang="zh-CN" sz="2400" b="1" dirty="0">
                <a:latin typeface="+mn-ea"/>
              </a:rPr>
              <a:t>(</a:t>
            </a:r>
            <a:r>
              <a:rPr lang="zh-CN" altLang="en-US" sz="2400" b="1" dirty="0">
                <a:latin typeface="+mn-ea"/>
              </a:rPr>
              <a:t>锐痛</a:t>
            </a:r>
            <a:r>
              <a:rPr lang="en-US" altLang="zh-CN" sz="2400" b="1" dirty="0">
                <a:latin typeface="+mn-ea"/>
              </a:rPr>
              <a:t>,</a:t>
            </a:r>
            <a:r>
              <a:rPr lang="zh-CN" altLang="en-US" sz="2400" b="1" dirty="0">
                <a:latin typeface="+mn-ea"/>
              </a:rPr>
              <a:t>灼痛</a:t>
            </a:r>
            <a:r>
              <a:rPr lang="en-US" altLang="zh-CN" sz="2400" b="1" dirty="0">
                <a:latin typeface="+mn-ea"/>
              </a:rPr>
              <a:t>,</a:t>
            </a:r>
            <a:r>
              <a:rPr lang="zh-CN" altLang="en-US" sz="2400" b="1" dirty="0">
                <a:latin typeface="+mn-ea"/>
              </a:rPr>
              <a:t>钝痛等</a:t>
            </a:r>
            <a:r>
              <a:rPr lang="en-US" altLang="zh-CN" sz="2400" b="1" dirty="0">
                <a:latin typeface="+mn-ea"/>
              </a:rPr>
              <a:t>)</a:t>
            </a:r>
          </a:p>
        </p:txBody>
      </p:sp>
      <p:cxnSp>
        <p:nvCxnSpPr>
          <p:cNvPr id="60424" name="AutoShape 8"/>
          <p:cNvCxnSpPr>
            <a:cxnSpLocks noChangeShapeType="1"/>
            <a:stCxn id="60420" idx="0"/>
            <a:endCxn id="60421" idx="2"/>
          </p:cNvCxnSpPr>
          <p:nvPr/>
        </p:nvCxnSpPr>
        <p:spPr bwMode="auto">
          <a:xfrm rot="-5400000">
            <a:off x="8136361" y="5636461"/>
            <a:ext cx="457200" cy="0"/>
          </a:xfrm>
          <a:prstGeom prst="straightConnector1">
            <a:avLst/>
          </a:prstGeom>
          <a:noFill/>
          <a:ln w="57150">
            <a:solidFill>
              <a:srgbClr val="FF3300"/>
            </a:solidFill>
            <a:round/>
            <a:tailEnd type="triangle" w="med" len="med"/>
          </a:ln>
        </p:spPr>
      </p:cxnSp>
      <p:cxnSp>
        <p:nvCxnSpPr>
          <p:cNvPr id="60425" name="AutoShape 9"/>
          <p:cNvCxnSpPr>
            <a:cxnSpLocks noChangeShapeType="1"/>
            <a:stCxn id="60421" idx="0"/>
            <a:endCxn id="60422" idx="4"/>
          </p:cNvCxnSpPr>
          <p:nvPr/>
        </p:nvCxnSpPr>
        <p:spPr bwMode="auto">
          <a:xfrm flipV="1">
            <a:off x="8363903" y="3979396"/>
            <a:ext cx="0" cy="361665"/>
          </a:xfrm>
          <a:prstGeom prst="straightConnector1">
            <a:avLst/>
          </a:prstGeom>
          <a:noFill/>
          <a:ln w="57150">
            <a:solidFill>
              <a:srgbClr val="FF3300"/>
            </a:solidFill>
            <a:round/>
            <a:tailEnd type="triangle" w="med" len="med"/>
          </a:ln>
        </p:spPr>
      </p:cxnSp>
      <p:cxnSp>
        <p:nvCxnSpPr>
          <p:cNvPr id="60426" name="AutoShape 10"/>
          <p:cNvCxnSpPr>
            <a:cxnSpLocks noChangeShapeType="1"/>
          </p:cNvCxnSpPr>
          <p:nvPr/>
        </p:nvCxnSpPr>
        <p:spPr bwMode="auto">
          <a:xfrm rot="5400000" flipH="1">
            <a:off x="8174196" y="2803721"/>
            <a:ext cx="379413" cy="2117"/>
          </a:xfrm>
          <a:prstGeom prst="bentConnector3">
            <a:avLst>
              <a:gd name="adj1" fmla="val 49792"/>
            </a:avLst>
          </a:prstGeom>
          <a:noFill/>
          <a:ln w="57150">
            <a:solidFill>
              <a:srgbClr val="FF3300"/>
            </a:solidFill>
            <a:miter lim="800000"/>
            <a:tailEnd type="triangle" w="med" len="med"/>
          </a:ln>
        </p:spPr>
      </p:cxnSp>
      <p:sp>
        <p:nvSpPr>
          <p:cNvPr id="60427" name="AutoShape 11">
            <a:hlinkClick r:id="" action="ppaction://hlinkshowjump?jump=previousslide" highlightClick="1"/>
          </p:cNvPr>
          <p:cNvSpPr>
            <a:spLocks noChangeArrowheads="1"/>
          </p:cNvSpPr>
          <p:nvPr/>
        </p:nvSpPr>
        <p:spPr bwMode="auto">
          <a:xfrm>
            <a:off x="1117600" y="6400800"/>
            <a:ext cx="508000" cy="381000"/>
          </a:xfrm>
          <a:prstGeom prst="actionButtonBackPrevious">
            <a:avLst/>
          </a:prstGeom>
          <a:solidFill>
            <a:schemeClr val="bg1"/>
          </a:solidFill>
          <a:ln w="9525">
            <a:noFill/>
            <a:miter lim="800000"/>
          </a:ln>
        </p:spPr>
        <p:txBody>
          <a:bodyPr wrap="none" anchor="ctr"/>
          <a:lstStyle/>
          <a:p>
            <a:endParaRPr lang="zh-CN" altLang="en-US"/>
          </a:p>
        </p:txBody>
      </p:sp>
      <p:sp>
        <p:nvSpPr>
          <p:cNvPr id="60428" name="AutoShape 12">
            <a:hlinkClick r:id="" action="ppaction://hlinkshowjump?jump=nextslide" highlightClick="1"/>
          </p:cNvPr>
          <p:cNvSpPr>
            <a:spLocks noChangeArrowheads="1"/>
          </p:cNvSpPr>
          <p:nvPr/>
        </p:nvSpPr>
        <p:spPr bwMode="auto">
          <a:xfrm>
            <a:off x="1625600" y="6400800"/>
            <a:ext cx="508000" cy="381000"/>
          </a:xfrm>
          <a:prstGeom prst="actionButtonForwardNext">
            <a:avLst/>
          </a:prstGeom>
          <a:solidFill>
            <a:schemeClr val="bg1"/>
          </a:solidFill>
          <a:ln w="9525">
            <a:noFill/>
            <a:miter lim="800000"/>
          </a:ln>
        </p:spPr>
        <p:txBody>
          <a:bodyPr wrap="none" anchor="ctr"/>
          <a:lstStyle/>
          <a:p>
            <a:endParaRPr lang="zh-CN" altLang="en-US"/>
          </a:p>
        </p:txBody>
      </p:sp>
      <p:sp>
        <p:nvSpPr>
          <p:cNvPr id="60429" name="AutoShape 13">
            <a:hlinkClick r:id="rId2" action="ppaction://hlinksldjump" highlightClick="1"/>
          </p:cNvPr>
          <p:cNvSpPr>
            <a:spLocks noChangeArrowheads="1"/>
          </p:cNvSpPr>
          <p:nvPr/>
        </p:nvSpPr>
        <p:spPr bwMode="auto">
          <a:xfrm>
            <a:off x="2133600" y="6400800"/>
            <a:ext cx="508000" cy="381000"/>
          </a:xfrm>
          <a:prstGeom prst="actionButtonEnd">
            <a:avLst/>
          </a:prstGeom>
          <a:solidFill>
            <a:schemeClr val="bg1"/>
          </a:solidFill>
          <a:ln w="9525">
            <a:noFill/>
            <a:miter lim="800000"/>
          </a:ln>
        </p:spPr>
        <p:txBody>
          <a:bodyPr wrap="none" anchor="ctr"/>
          <a:lstStyle/>
          <a:p>
            <a:endParaRPr lang="zh-CN" altLang="en-US"/>
          </a:p>
        </p:txBody>
      </p:sp>
      <p:sp>
        <p:nvSpPr>
          <p:cNvPr id="60430" name="AutoShape 14">
            <a:hlinkClick r:id="" action="ppaction://hlinkshowjump?jump=lastslideviewed" highlightClick="1"/>
          </p:cNvPr>
          <p:cNvSpPr>
            <a:spLocks noChangeArrowheads="1"/>
          </p:cNvSpPr>
          <p:nvPr/>
        </p:nvSpPr>
        <p:spPr bwMode="auto">
          <a:xfrm>
            <a:off x="2641600" y="6400800"/>
            <a:ext cx="508000" cy="381000"/>
          </a:xfrm>
          <a:prstGeom prst="actionButtonReturn">
            <a:avLst/>
          </a:prstGeom>
          <a:solidFill>
            <a:schemeClr val="bg1"/>
          </a:solidFill>
          <a:ln w="9525">
            <a:noFill/>
            <a:miter lim="800000"/>
          </a:ln>
        </p:spPr>
        <p:txBody>
          <a:bodyPr wrap="none" anchor="ctr"/>
          <a:lstStyle/>
          <a:p>
            <a:endParaRPr lang="zh-CN" altLang="en-US"/>
          </a:p>
        </p:txBody>
      </p:sp>
      <p:sp>
        <p:nvSpPr>
          <p:cNvPr id="60431" name="AutoShape 15">
            <a:hlinkClick r:id="" action="ppaction://noaction" highlightClick="1"/>
          </p:cNvPr>
          <p:cNvSpPr>
            <a:spLocks noChangeArrowheads="1"/>
          </p:cNvSpPr>
          <p:nvPr/>
        </p:nvSpPr>
        <p:spPr bwMode="auto">
          <a:xfrm>
            <a:off x="101600" y="6400800"/>
            <a:ext cx="508000" cy="381000"/>
          </a:xfrm>
          <a:prstGeom prst="actionButtonDocument">
            <a:avLst/>
          </a:prstGeom>
          <a:solidFill>
            <a:schemeClr val="bg1"/>
          </a:solidFill>
          <a:ln w="9525">
            <a:noFill/>
            <a:miter lim="800000"/>
          </a:ln>
        </p:spPr>
        <p:txBody>
          <a:bodyPr wrap="none" anchor="ctr"/>
          <a:lstStyle/>
          <a:p>
            <a:endParaRPr lang="zh-CN" altLang="en-US"/>
          </a:p>
        </p:txBody>
      </p:sp>
      <p:sp>
        <p:nvSpPr>
          <p:cNvPr id="60432" name="AutoShape 16">
            <a:hlinkClick r:id="rId3" action="ppaction://hlinksldjump" highlightClick="1"/>
          </p:cNvPr>
          <p:cNvSpPr>
            <a:spLocks noChangeArrowheads="1"/>
          </p:cNvSpPr>
          <p:nvPr/>
        </p:nvSpPr>
        <p:spPr bwMode="auto">
          <a:xfrm>
            <a:off x="609600" y="6400800"/>
            <a:ext cx="508000" cy="381000"/>
          </a:xfrm>
          <a:prstGeom prst="actionButtonBeginning">
            <a:avLst/>
          </a:prstGeom>
          <a:solidFill>
            <a:schemeClr val="bg1"/>
          </a:solidFill>
          <a:ln w="9525">
            <a:noFill/>
            <a:miter lim="800000"/>
          </a:ln>
        </p:spPr>
        <p:txBody>
          <a:bodyPr wrap="none" anchor="ctr"/>
          <a:lstStyle/>
          <a:p>
            <a:endParaRPr lang="zh-CN" altLang="en-US"/>
          </a:p>
        </p:txBody>
      </p:sp>
      <p:sp>
        <p:nvSpPr>
          <p:cNvPr id="17" name="TextBox 16"/>
          <p:cNvSpPr txBox="1"/>
          <p:nvPr/>
        </p:nvSpPr>
        <p:spPr>
          <a:xfrm>
            <a:off x="5486400" y="4640238"/>
            <a:ext cx="2361062" cy="369332"/>
          </a:xfrm>
          <a:prstGeom prst="rect">
            <a:avLst/>
          </a:prstGeom>
          <a:noFill/>
        </p:spPr>
        <p:txBody>
          <a:bodyPr wrap="square" rtlCol="0">
            <a:spAutoFit/>
          </a:bodyPr>
          <a:lstStyle/>
          <a:p>
            <a:r>
              <a:rPr lang="zh-CN" altLang="en-US" b="1" dirty="0">
                <a:solidFill>
                  <a:srgbClr val="FF0000"/>
                </a:solidFill>
              </a:rPr>
              <a:t>（</a:t>
            </a:r>
            <a:r>
              <a:rPr lang="en-US" altLang="zh-CN" b="1" dirty="0">
                <a:solidFill>
                  <a:srgbClr val="FF0000"/>
                </a:solidFill>
              </a:rPr>
              <a:t>K+</a:t>
            </a:r>
            <a:r>
              <a:rPr lang="zh-CN" altLang="en-US" b="1" dirty="0">
                <a:solidFill>
                  <a:srgbClr val="FF0000"/>
                </a:solidFill>
              </a:rPr>
              <a:t>、</a:t>
            </a:r>
            <a:r>
              <a:rPr lang="en-US" altLang="zh-CN" b="1" dirty="0">
                <a:solidFill>
                  <a:srgbClr val="FF0000"/>
                </a:solidFill>
              </a:rPr>
              <a:t>H+</a:t>
            </a:r>
            <a:r>
              <a:rPr lang="zh-CN" altLang="en-US" b="1" dirty="0">
                <a:solidFill>
                  <a:srgbClr val="FF0000"/>
                </a:solidFill>
              </a:rPr>
              <a:t>、</a:t>
            </a:r>
            <a:r>
              <a:rPr lang="en-US" altLang="zh-CN" b="1" dirty="0">
                <a:solidFill>
                  <a:srgbClr val="FF0000"/>
                </a:solidFill>
              </a:rPr>
              <a:t>ATP</a:t>
            </a:r>
            <a:r>
              <a:rPr lang="zh-CN" altLang="en-US" b="1" dirty="0">
                <a:solidFill>
                  <a:srgbClr val="FF0000"/>
                </a:solidFill>
              </a:rPr>
              <a: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wipe(down)">
                                      <p:cBhvr>
                                        <p:cTn id="7" dur="500"/>
                                        <p:tgtEl>
                                          <p:spTgt spid="6042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0424"/>
                                        </p:tgtEl>
                                        <p:attrNameLst>
                                          <p:attrName>style.visibility</p:attrName>
                                        </p:attrNameLst>
                                      </p:cBhvr>
                                      <p:to>
                                        <p:strVal val="visible"/>
                                      </p:to>
                                    </p:set>
                                    <p:animEffect transition="in" filter="wipe(down)">
                                      <p:cBhvr>
                                        <p:cTn id="11" dur="500"/>
                                        <p:tgtEl>
                                          <p:spTgt spid="6042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0421"/>
                                        </p:tgtEl>
                                        <p:attrNameLst>
                                          <p:attrName>style.visibility</p:attrName>
                                        </p:attrNameLst>
                                      </p:cBhvr>
                                      <p:to>
                                        <p:strVal val="visible"/>
                                      </p:to>
                                    </p:set>
                                    <p:animEffect transition="in" filter="wipe(down)">
                                      <p:cBhvr>
                                        <p:cTn id="15" dur="500"/>
                                        <p:tgtEl>
                                          <p:spTgt spid="60421"/>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60425"/>
                                        </p:tgtEl>
                                        <p:attrNameLst>
                                          <p:attrName>style.visibility</p:attrName>
                                        </p:attrNameLst>
                                      </p:cBhvr>
                                      <p:to>
                                        <p:strVal val="visible"/>
                                      </p:to>
                                    </p:set>
                                    <p:animEffect transition="in" filter="wipe(down)">
                                      <p:cBhvr>
                                        <p:cTn id="19" dur="500"/>
                                        <p:tgtEl>
                                          <p:spTgt spid="60425"/>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60422"/>
                                        </p:tgtEl>
                                        <p:attrNameLst>
                                          <p:attrName>style.visibility</p:attrName>
                                        </p:attrNameLst>
                                      </p:cBhvr>
                                      <p:to>
                                        <p:strVal val="visible"/>
                                      </p:to>
                                    </p:set>
                                    <p:animEffect transition="in" filter="wipe(down)">
                                      <p:cBhvr>
                                        <p:cTn id="23" dur="500"/>
                                        <p:tgtEl>
                                          <p:spTgt spid="60422"/>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60426"/>
                                        </p:tgtEl>
                                        <p:attrNameLst>
                                          <p:attrName>style.visibility</p:attrName>
                                        </p:attrNameLst>
                                      </p:cBhvr>
                                      <p:to>
                                        <p:strVal val="visible"/>
                                      </p:to>
                                    </p:set>
                                    <p:animEffect transition="in" filter="wipe(down)">
                                      <p:cBhvr>
                                        <p:cTn id="27" dur="500"/>
                                        <p:tgtEl>
                                          <p:spTgt spid="60426"/>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60423"/>
                                        </p:tgtEl>
                                        <p:attrNameLst>
                                          <p:attrName>style.visibility</p:attrName>
                                        </p:attrNameLst>
                                      </p:cBhvr>
                                      <p:to>
                                        <p:strVal val="visible"/>
                                      </p:to>
                                    </p:set>
                                    <p:animEffect transition="in" filter="wipe(down)">
                                      <p:cBhvr>
                                        <p:cTn id="31" dur="500"/>
                                        <p:tgtEl>
                                          <p:spTgt spid="6042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60431"/>
                                        </p:tgtEl>
                                        <p:attrNameLst>
                                          <p:attrName>style.visibility</p:attrName>
                                        </p:attrNameLst>
                                      </p:cBhvr>
                                      <p:to>
                                        <p:strVal val="visible"/>
                                      </p:to>
                                    </p:set>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499"/>
                                          </p:stCondLst>
                                        </p:cTn>
                                        <p:tgtEl>
                                          <p:spTgt spid="60432"/>
                                        </p:tgtEl>
                                        <p:attrNameLst>
                                          <p:attrName>style.visibility</p:attrName>
                                        </p:attrNameLst>
                                      </p:cBhvr>
                                      <p:to>
                                        <p:strVal val="visible"/>
                                      </p:to>
                                    </p:set>
                                  </p:childTnLst>
                                </p:cTn>
                              </p:par>
                            </p:childTnLst>
                          </p:cTn>
                        </p:par>
                        <p:par>
                          <p:cTn id="39" fill="hold">
                            <p:stCondLst>
                              <p:cond delay="1000"/>
                            </p:stCondLst>
                            <p:childTnLst>
                              <p:par>
                                <p:cTn id="40" presetID="1" presetClass="entr" presetSubtype="0" fill="hold" grpId="0" nodeType="afterEffect">
                                  <p:stCondLst>
                                    <p:cond delay="0"/>
                                  </p:stCondLst>
                                  <p:childTnLst>
                                    <p:set>
                                      <p:cBhvr>
                                        <p:cTn id="41" dur="1" fill="hold">
                                          <p:stCondLst>
                                            <p:cond delay="499"/>
                                          </p:stCondLst>
                                        </p:cTn>
                                        <p:tgtEl>
                                          <p:spTgt spid="60427"/>
                                        </p:tgtEl>
                                        <p:attrNameLst>
                                          <p:attrName>style.visibility</p:attrName>
                                        </p:attrNameLst>
                                      </p:cBhvr>
                                      <p:to>
                                        <p:strVal val="visible"/>
                                      </p:to>
                                    </p:set>
                                  </p:childTnLst>
                                </p:cTn>
                              </p:par>
                            </p:childTnLst>
                          </p:cTn>
                        </p:par>
                        <p:par>
                          <p:cTn id="42" fill="hold">
                            <p:stCondLst>
                              <p:cond delay="1500"/>
                            </p:stCondLst>
                            <p:childTnLst>
                              <p:par>
                                <p:cTn id="43" presetID="1" presetClass="entr" presetSubtype="0" fill="hold" grpId="0" nodeType="afterEffect">
                                  <p:stCondLst>
                                    <p:cond delay="0"/>
                                  </p:stCondLst>
                                  <p:childTnLst>
                                    <p:set>
                                      <p:cBhvr>
                                        <p:cTn id="44" dur="1" fill="hold">
                                          <p:stCondLst>
                                            <p:cond delay="499"/>
                                          </p:stCondLst>
                                        </p:cTn>
                                        <p:tgtEl>
                                          <p:spTgt spid="60428"/>
                                        </p:tgtEl>
                                        <p:attrNameLst>
                                          <p:attrName>style.visibility</p:attrName>
                                        </p:attrNameLst>
                                      </p:cBhvr>
                                      <p:to>
                                        <p:strVal val="visible"/>
                                      </p:to>
                                    </p:set>
                                  </p:childTnLst>
                                </p:cTn>
                              </p:par>
                            </p:childTnLst>
                          </p:cTn>
                        </p:par>
                        <p:par>
                          <p:cTn id="45" fill="hold">
                            <p:stCondLst>
                              <p:cond delay="2000"/>
                            </p:stCondLst>
                            <p:childTnLst>
                              <p:par>
                                <p:cTn id="46" presetID="1" presetClass="entr" presetSubtype="0" fill="hold" grpId="0" nodeType="afterEffect">
                                  <p:stCondLst>
                                    <p:cond delay="0"/>
                                  </p:stCondLst>
                                  <p:childTnLst>
                                    <p:set>
                                      <p:cBhvr>
                                        <p:cTn id="47" dur="1" fill="hold">
                                          <p:stCondLst>
                                            <p:cond delay="499"/>
                                          </p:stCondLst>
                                        </p:cTn>
                                        <p:tgtEl>
                                          <p:spTgt spid="60429"/>
                                        </p:tgtEl>
                                        <p:attrNameLst>
                                          <p:attrName>style.visibility</p:attrName>
                                        </p:attrNameLst>
                                      </p:cBhvr>
                                      <p:to>
                                        <p:strVal val="visible"/>
                                      </p:to>
                                    </p:set>
                                  </p:childTnLst>
                                </p:cTn>
                              </p:par>
                            </p:childTnLst>
                          </p:cTn>
                        </p:par>
                        <p:par>
                          <p:cTn id="48" fill="hold">
                            <p:stCondLst>
                              <p:cond delay="2500"/>
                            </p:stCondLst>
                            <p:childTnLst>
                              <p:par>
                                <p:cTn id="49" presetID="1" presetClass="entr" presetSubtype="0" fill="hold" grpId="0" nodeType="afterEffect">
                                  <p:stCondLst>
                                    <p:cond delay="0"/>
                                  </p:stCondLst>
                                  <p:childTnLst>
                                    <p:set>
                                      <p:cBhvr>
                                        <p:cTn id="50" dur="1" fill="hold">
                                          <p:stCondLst>
                                            <p:cond delay="499"/>
                                          </p:stCondLst>
                                        </p:cTn>
                                        <p:tgtEl>
                                          <p:spTgt spid="604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animBg="1" autoUpdateAnimBg="0"/>
      <p:bldP spid="60421" grpId="0" animBg="1" autoUpdateAnimBg="0"/>
      <p:bldP spid="60422" grpId="0" animBg="1" autoUpdateAnimBg="0"/>
      <p:bldP spid="60423" grpId="0" animBg="1" autoUpdateAnimBg="0"/>
      <p:bldP spid="60427" grpId="0" animBg="1"/>
      <p:bldP spid="60428" grpId="0" animBg="1"/>
      <p:bldP spid="60429" grpId="0" animBg="1"/>
      <p:bldP spid="60430" grpId="0" animBg="1"/>
      <p:bldP spid="60431" grpId="0" animBg="1"/>
      <p:bldP spid="6043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160059" y="0"/>
            <a:ext cx="10517591" cy="968991"/>
          </a:xfrm>
        </p:spPr>
        <p:txBody>
          <a:bodyPr/>
          <a:lstStyle/>
          <a:p>
            <a:pPr eaLnBrk="1" hangingPunct="1"/>
            <a:r>
              <a:rPr lang="en-US" altLang="zh-CN" sz="3600" dirty="0"/>
              <a:t>(</a:t>
            </a:r>
            <a:r>
              <a:rPr lang="zh-CN" altLang="en-US" sz="3600" dirty="0"/>
              <a:t>二</a:t>
            </a:r>
            <a:r>
              <a:rPr lang="en-US" altLang="zh-CN" sz="3600" dirty="0"/>
              <a:t>)</a:t>
            </a:r>
            <a:r>
              <a:rPr lang="zh-CN" altLang="en-US" sz="3600" dirty="0"/>
              <a:t>皮肤痛觉</a:t>
            </a:r>
          </a:p>
        </p:txBody>
      </p:sp>
      <p:sp>
        <p:nvSpPr>
          <p:cNvPr id="10" name="TextBox 9"/>
          <p:cNvSpPr txBox="1"/>
          <p:nvPr/>
        </p:nvSpPr>
        <p:spPr>
          <a:xfrm>
            <a:off x="0" y="1266092"/>
            <a:ext cx="12192000" cy="5631180"/>
          </a:xfrm>
          <a:prstGeom prst="rect">
            <a:avLst/>
          </a:prstGeom>
          <a:noFill/>
        </p:spPr>
        <p:txBody>
          <a:bodyPr wrap="square" rtlCol="0">
            <a:spAutoFit/>
          </a:bodyPr>
          <a:lstStyle/>
          <a:p>
            <a:pPr marL="968375" lvl="1" indent="-301625"/>
            <a:r>
              <a:rPr lang="zh-CN" altLang="en-US" sz="3600" b="1" dirty="0">
                <a:latin typeface="微软雅黑" panose="020B0503020204020204" charset="-122"/>
                <a:ea typeface="微软雅黑" panose="020B0503020204020204" charset="-122"/>
              </a:rPr>
              <a:t>具有双重性质</a:t>
            </a:r>
          </a:p>
          <a:p>
            <a:pPr marL="476250" indent="-476250">
              <a:buFont typeface="Wingdings" panose="05000000000000000000" pitchFamily="2" charset="2"/>
              <a:buChar char="Ø"/>
            </a:pPr>
            <a:r>
              <a:rPr lang="zh-CN" altLang="en-US" sz="3600" b="1" dirty="0">
                <a:solidFill>
                  <a:srgbClr val="FF0000"/>
                </a:solidFill>
                <a:latin typeface="微软雅黑" panose="020B0503020204020204" charset="-122"/>
                <a:ea typeface="微软雅黑" panose="020B0503020204020204" charset="-122"/>
              </a:rPr>
              <a:t>快痛</a:t>
            </a:r>
            <a:endParaRPr lang="en-US" altLang="zh-CN" sz="3600" b="1" dirty="0">
              <a:solidFill>
                <a:srgbClr val="FF0000"/>
              </a:solidFill>
              <a:latin typeface="微软雅黑" panose="020B0503020204020204" charset="-122"/>
              <a:ea typeface="微软雅黑" panose="020B0503020204020204" charset="-122"/>
            </a:endParaRPr>
          </a:p>
          <a:p>
            <a:pPr marL="476250" indent="-476250"/>
            <a:r>
              <a:rPr lang="zh-CN" altLang="en-US" sz="3600" b="1" dirty="0">
                <a:latin typeface="微软雅黑" panose="020B0503020204020204" charset="-122"/>
                <a:ea typeface="微软雅黑" panose="020B0503020204020204" charset="-122"/>
              </a:rPr>
              <a:t>伤害性刺激作用于皮肤即刻发生的定位明确，尖锐的刺痛。</a:t>
            </a:r>
            <a:endParaRPr lang="en-US" altLang="zh-CN" sz="3600" b="1" dirty="0">
              <a:latin typeface="微软雅黑" panose="020B0503020204020204" charset="-122"/>
              <a:ea typeface="微软雅黑" panose="020B0503020204020204" charset="-122"/>
            </a:endParaRPr>
          </a:p>
          <a:p>
            <a:pPr marL="476250" indent="-476250"/>
            <a:endParaRPr lang="zh-CN" altLang="en-US" sz="3600" b="1" dirty="0">
              <a:latin typeface="微软雅黑" panose="020B0503020204020204" charset="-122"/>
              <a:ea typeface="微软雅黑" panose="020B0503020204020204" charset="-122"/>
            </a:endParaRPr>
          </a:p>
          <a:p>
            <a:pPr marL="476250" indent="-476250">
              <a:spcBef>
                <a:spcPct val="50000"/>
              </a:spcBef>
              <a:buFont typeface="Wingdings" panose="05000000000000000000" pitchFamily="2" charset="2"/>
              <a:buChar char="Ø"/>
            </a:pPr>
            <a:r>
              <a:rPr lang="zh-CN" altLang="en-US" sz="3600" b="1" dirty="0">
                <a:solidFill>
                  <a:srgbClr val="FF0000"/>
                </a:solidFill>
                <a:latin typeface="微软雅黑" panose="020B0503020204020204" charset="-122"/>
                <a:ea typeface="微软雅黑" panose="020B0503020204020204" charset="-122"/>
              </a:rPr>
              <a:t>慢痛</a:t>
            </a:r>
            <a:endParaRPr lang="en-US" altLang="zh-CN" sz="3600" b="1" dirty="0">
              <a:solidFill>
                <a:srgbClr val="FF0000"/>
              </a:solidFill>
              <a:latin typeface="微软雅黑" panose="020B0503020204020204" charset="-122"/>
              <a:ea typeface="微软雅黑" panose="020B0503020204020204" charset="-122"/>
            </a:endParaRPr>
          </a:p>
          <a:p>
            <a:pPr marL="476250" indent="-476250">
              <a:spcBef>
                <a:spcPct val="50000"/>
              </a:spcBef>
            </a:pPr>
            <a:r>
              <a:rPr lang="zh-CN" altLang="en-US" sz="3600" b="1" dirty="0">
                <a:latin typeface="微软雅黑" panose="020B0503020204020204" charset="-122"/>
                <a:ea typeface="微软雅黑" panose="020B0503020204020204" charset="-122"/>
              </a:rPr>
              <a:t>伤害性刺激作用皮肤一定时间后发生的定位模糊烧</a:t>
            </a:r>
          </a:p>
          <a:p>
            <a:pPr marL="476250" indent="-476250">
              <a:spcBef>
                <a:spcPct val="50000"/>
              </a:spcBef>
            </a:pPr>
            <a:r>
              <a:rPr lang="zh-CN" altLang="en-US" sz="3600" b="1" dirty="0">
                <a:latin typeface="微软雅黑" panose="020B0503020204020204" charset="-122"/>
                <a:ea typeface="微软雅黑" panose="020B0503020204020204" charset="-122"/>
              </a:rPr>
              <a:t>灼样疼痛，常伴有一定的植物性功能反应。</a:t>
            </a:r>
            <a:endParaRPr lang="en-US" altLang="zh-CN" sz="3600" b="1" dirty="0">
              <a:latin typeface="微软雅黑" panose="020B0503020204020204" charset="-122"/>
              <a:ea typeface="微软雅黑" panose="020B0503020204020204" charset="-122"/>
            </a:endParaRPr>
          </a:p>
          <a:p>
            <a:pPr marL="476250" indent="-476250">
              <a:spcBef>
                <a:spcPct val="50000"/>
              </a:spcBef>
            </a:pPr>
            <a:endParaRPr lang="zh-CN" altLang="en-US" sz="3600" b="1" dirty="0">
              <a:latin typeface="微软雅黑" panose="020B0503020204020204" charset="-122"/>
              <a:ea typeface="微软雅黑" panose="020B0503020204020204" charset="-122"/>
            </a:endParaRPr>
          </a:p>
        </p:txBody>
      </p:sp>
    </p:spTree>
  </p:cSld>
  <p:clrMapOvr>
    <a:masterClrMapping/>
  </p:clrMapOvr>
  <p:transition>
    <p:dissolv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209821" y="-211016"/>
            <a:ext cx="10485121" cy="1143000"/>
          </a:xfrm>
        </p:spPr>
        <p:txBody>
          <a:bodyPr/>
          <a:lstStyle/>
          <a:p>
            <a:pPr eaLnBrk="1" hangingPunct="1"/>
            <a:r>
              <a:rPr lang="en-US" altLang="zh-CN" sz="3600" dirty="0"/>
              <a:t>(</a:t>
            </a:r>
            <a:r>
              <a:rPr lang="zh-CN" altLang="en-US" sz="3600" dirty="0"/>
              <a:t>三</a:t>
            </a:r>
            <a:r>
              <a:rPr lang="en-US" altLang="zh-CN" sz="3600" dirty="0"/>
              <a:t>)</a:t>
            </a:r>
            <a:r>
              <a:rPr lang="zh-CN" altLang="en-US" sz="3600" dirty="0"/>
              <a:t>内脏痛与牵涉痛</a:t>
            </a:r>
          </a:p>
        </p:txBody>
      </p:sp>
      <p:sp>
        <p:nvSpPr>
          <p:cNvPr id="84995" name="Rectangle 3"/>
          <p:cNvSpPr>
            <a:spLocks noGrp="1" noChangeArrowheads="1"/>
          </p:cNvSpPr>
          <p:nvPr>
            <p:ph type="body" idx="4294967295"/>
          </p:nvPr>
        </p:nvSpPr>
        <p:spPr>
          <a:xfrm>
            <a:off x="914400" y="1066800"/>
            <a:ext cx="10363200" cy="4114800"/>
          </a:xfrm>
        </p:spPr>
        <p:txBody>
          <a:bodyPr>
            <a:noAutofit/>
          </a:bodyPr>
          <a:lstStyle/>
          <a:p>
            <a:pPr eaLnBrk="1" hangingPunct="1">
              <a:buFont typeface="Webdings" panose="05030102010509060703" pitchFamily="18" charset="2"/>
              <a:buNone/>
            </a:pPr>
            <a:r>
              <a:rPr lang="en-US" altLang="zh-CN" sz="3200" b="1" dirty="0">
                <a:latin typeface="+mn-ea"/>
              </a:rPr>
              <a:t>1.</a:t>
            </a:r>
            <a:r>
              <a:rPr lang="zh-CN" altLang="en-US" sz="3200" b="1" dirty="0">
                <a:latin typeface="+mn-ea"/>
              </a:rPr>
              <a:t>内脏痛</a:t>
            </a:r>
            <a:endParaRPr lang="en-US" altLang="zh-CN" sz="3200" b="1" dirty="0">
              <a:latin typeface="+mn-ea"/>
            </a:endParaRPr>
          </a:p>
          <a:p>
            <a:pPr eaLnBrk="1" hangingPunct="1">
              <a:buFont typeface="Webdings" panose="05030102010509060703" pitchFamily="18" charset="2"/>
              <a:buNone/>
            </a:pPr>
            <a:r>
              <a:rPr lang="zh-CN" altLang="en-US" sz="3200" b="1" dirty="0">
                <a:latin typeface="+mn-ea"/>
              </a:rPr>
              <a:t>  内脏或体腔浆膜受刺激时发生的定位模糊钝痛感觉，常伴有明显情绪反应。</a:t>
            </a:r>
          </a:p>
          <a:p>
            <a:pPr eaLnBrk="1" hangingPunct="1">
              <a:buFont typeface="Webdings" panose="05030102010509060703" pitchFamily="18" charset="2"/>
              <a:buNone/>
            </a:pPr>
            <a:r>
              <a:rPr lang="zh-CN" altLang="en-US" sz="3200" b="1" dirty="0">
                <a:latin typeface="+mn-ea"/>
              </a:rPr>
              <a:t>特征：①敏感刺激为炎症，缺血，痉挛，牵拉等</a:t>
            </a:r>
          </a:p>
          <a:p>
            <a:pPr lvl="1" eaLnBrk="1" hangingPunct="1">
              <a:buFont typeface="Webdings" panose="05030102010509060703" pitchFamily="18" charset="2"/>
              <a:buNone/>
            </a:pPr>
            <a:r>
              <a:rPr lang="zh-CN" altLang="en-US" b="1" dirty="0">
                <a:latin typeface="+mn-ea"/>
              </a:rPr>
              <a:t>      ②经交感神经通路传入</a:t>
            </a:r>
          </a:p>
          <a:p>
            <a:pPr lvl="1" eaLnBrk="1" hangingPunct="1">
              <a:buFont typeface="Webdings" panose="05030102010509060703" pitchFamily="18" charset="2"/>
              <a:buNone/>
            </a:pPr>
            <a:r>
              <a:rPr lang="zh-CN" altLang="en-US" b="1" dirty="0">
                <a:latin typeface="+mn-ea"/>
              </a:rPr>
              <a:t>      ③缓慢，持续，定位不清，分辨力差</a:t>
            </a:r>
          </a:p>
          <a:p>
            <a:pPr lvl="1" eaLnBrk="1" hangingPunct="1">
              <a:buFont typeface="Webdings" panose="05030102010509060703" pitchFamily="18" charset="2"/>
              <a:buNone/>
            </a:pPr>
            <a:r>
              <a:rPr lang="zh-CN" altLang="en-US" b="1" dirty="0">
                <a:latin typeface="+mn-ea"/>
              </a:rPr>
              <a:t>      ④牵涉痛现象</a:t>
            </a:r>
          </a:p>
        </p:txBody>
      </p:sp>
    </p:spTree>
  </p:cSld>
  <p:clrMapOvr>
    <a:masterClrMapping/>
  </p:clrMapOvr>
  <p:transition>
    <p:dissolv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063871" y="0"/>
            <a:ext cx="4762500" cy="970671"/>
          </a:xfrm>
        </p:spPr>
        <p:txBody>
          <a:bodyPr/>
          <a:lstStyle/>
          <a:p>
            <a:pPr eaLnBrk="1" hangingPunct="1">
              <a:buClr>
                <a:srgbClr val="00FFCC"/>
              </a:buClr>
            </a:pPr>
            <a:r>
              <a:rPr lang="en-US" altLang="zh-CN" sz="3200" dirty="0"/>
              <a:t>2.</a:t>
            </a:r>
            <a:r>
              <a:rPr lang="zh-CN" altLang="en-US" sz="3200" dirty="0"/>
              <a:t>牵涉痛</a:t>
            </a:r>
          </a:p>
        </p:txBody>
      </p:sp>
      <p:sp>
        <p:nvSpPr>
          <p:cNvPr id="86019" name="Rectangle 3"/>
          <p:cNvSpPr>
            <a:spLocks noGrp="1" noChangeArrowheads="1"/>
          </p:cNvSpPr>
          <p:nvPr>
            <p:ph type="body" idx="4294967295"/>
          </p:nvPr>
        </p:nvSpPr>
        <p:spPr>
          <a:xfrm>
            <a:off x="562707" y="1219200"/>
            <a:ext cx="5416061" cy="4114800"/>
          </a:xfrm>
        </p:spPr>
        <p:txBody>
          <a:bodyPr>
            <a:noAutofit/>
          </a:bodyPr>
          <a:lstStyle/>
          <a:p>
            <a:pPr marL="387350" lvl="1" indent="0" eaLnBrk="1" hangingPunct="1">
              <a:lnSpc>
                <a:spcPct val="90000"/>
              </a:lnSpc>
              <a:buNone/>
            </a:pPr>
            <a:r>
              <a:rPr lang="zh-CN" altLang="en-US" sz="2800" b="1" dirty="0">
                <a:latin typeface="+mn-ea"/>
              </a:rPr>
              <a:t>伴随内脏病变所出现的体表特定部位疼痛或痛觉过敏现象。</a:t>
            </a:r>
          </a:p>
          <a:p>
            <a:pPr marL="193675" indent="-193675" eaLnBrk="1" hangingPunct="1">
              <a:lnSpc>
                <a:spcPct val="90000"/>
              </a:lnSpc>
              <a:buFont typeface="Wingdings" panose="05000000000000000000" pitchFamily="2" charset="2"/>
              <a:buChar char="Ø"/>
            </a:pPr>
            <a:endParaRPr lang="en-US" altLang="zh-CN" sz="2800" b="1" dirty="0">
              <a:latin typeface="+mn-ea"/>
            </a:endParaRPr>
          </a:p>
          <a:p>
            <a:pPr marL="193675" indent="-193675" eaLnBrk="1" hangingPunct="1">
              <a:lnSpc>
                <a:spcPct val="90000"/>
              </a:lnSpc>
              <a:buFont typeface="Wingdings" panose="05000000000000000000" pitchFamily="2" charset="2"/>
              <a:buChar char="Ø"/>
            </a:pPr>
            <a:r>
              <a:rPr lang="zh-CN" altLang="en-US" sz="2800" b="1" dirty="0">
                <a:latin typeface="+mn-ea"/>
              </a:rPr>
              <a:t>会聚学说</a:t>
            </a:r>
          </a:p>
          <a:p>
            <a:pPr marL="387350" lvl="1" indent="0" eaLnBrk="1" hangingPunct="1">
              <a:lnSpc>
                <a:spcPct val="90000"/>
              </a:lnSpc>
              <a:buFont typeface="Webdings" panose="05030102010509060703" pitchFamily="18" charset="2"/>
              <a:buNone/>
            </a:pPr>
            <a:r>
              <a:rPr lang="zh-CN" altLang="en-US" sz="2800" b="1" dirty="0">
                <a:latin typeface="+mn-ea"/>
              </a:rPr>
              <a:t>内脏和体表刺激</a:t>
            </a:r>
            <a:r>
              <a:rPr lang="en-US" altLang="zh-CN" sz="2800" b="1" dirty="0">
                <a:latin typeface="+mn-ea"/>
              </a:rPr>
              <a:t>,</a:t>
            </a:r>
            <a:r>
              <a:rPr lang="zh-CN" altLang="en-US" sz="2800" b="1" dirty="0">
                <a:latin typeface="+mn-ea"/>
              </a:rPr>
              <a:t>经同一神经通路至脊髓同一区域，上行后引起主观意识的错觉</a:t>
            </a:r>
          </a:p>
          <a:p>
            <a:pPr marL="193675" indent="-193675" eaLnBrk="1" hangingPunct="1">
              <a:lnSpc>
                <a:spcPct val="90000"/>
              </a:lnSpc>
              <a:buFont typeface="Wingdings" panose="05000000000000000000" pitchFamily="2" charset="2"/>
              <a:buChar char="Ø"/>
            </a:pPr>
            <a:endParaRPr lang="en-US" altLang="zh-CN" sz="2800" b="1" dirty="0">
              <a:latin typeface="+mn-ea"/>
            </a:endParaRPr>
          </a:p>
          <a:p>
            <a:pPr marL="193675" indent="-193675" eaLnBrk="1" hangingPunct="1">
              <a:lnSpc>
                <a:spcPct val="90000"/>
              </a:lnSpc>
              <a:buFont typeface="Wingdings" panose="05000000000000000000" pitchFamily="2" charset="2"/>
              <a:buChar char="Ø"/>
            </a:pPr>
            <a:r>
              <a:rPr lang="zh-CN" altLang="en-US" sz="2800" b="1" dirty="0">
                <a:latin typeface="+mn-ea"/>
              </a:rPr>
              <a:t>易化学说</a:t>
            </a:r>
          </a:p>
          <a:p>
            <a:pPr marL="387350" lvl="1" indent="0" eaLnBrk="1" hangingPunct="1">
              <a:lnSpc>
                <a:spcPct val="90000"/>
              </a:lnSpc>
              <a:buFont typeface="Webdings" panose="05030102010509060703" pitchFamily="18" charset="2"/>
              <a:buNone/>
            </a:pPr>
            <a:r>
              <a:rPr lang="zh-CN" altLang="en-US" sz="2800" b="1" dirty="0">
                <a:latin typeface="+mn-ea"/>
              </a:rPr>
              <a:t>内脏传入冲动提高邻近皮肤传入中枢的兴奋活动</a:t>
            </a:r>
          </a:p>
        </p:txBody>
      </p:sp>
      <p:sp>
        <p:nvSpPr>
          <p:cNvPr id="233477" name="AutoShape 5">
            <a:hlinkClick r:id="" action="ppaction://hlinkshowjump?jump=previousslide" highlightClick="1"/>
          </p:cNvPr>
          <p:cNvSpPr>
            <a:spLocks noChangeArrowheads="1"/>
          </p:cNvSpPr>
          <p:nvPr/>
        </p:nvSpPr>
        <p:spPr bwMode="auto">
          <a:xfrm>
            <a:off x="10058400" y="6400800"/>
            <a:ext cx="508000" cy="381000"/>
          </a:xfrm>
          <a:prstGeom prst="actionButtonBackPrevious">
            <a:avLst/>
          </a:prstGeom>
          <a:solidFill>
            <a:schemeClr val="bg1"/>
          </a:solidFill>
          <a:ln w="9525">
            <a:noFill/>
            <a:miter lim="800000"/>
          </a:ln>
        </p:spPr>
        <p:txBody>
          <a:bodyPr wrap="none" anchor="ctr"/>
          <a:lstStyle/>
          <a:p>
            <a:endParaRPr lang="zh-CN" altLang="en-US"/>
          </a:p>
        </p:txBody>
      </p:sp>
      <p:sp>
        <p:nvSpPr>
          <p:cNvPr id="233478" name="AutoShape 6">
            <a:hlinkClick r:id="" action="ppaction://hlinkshowjump?jump=nextslide" highlightClick="1"/>
          </p:cNvPr>
          <p:cNvSpPr>
            <a:spLocks noChangeArrowheads="1"/>
          </p:cNvSpPr>
          <p:nvPr/>
        </p:nvSpPr>
        <p:spPr bwMode="auto">
          <a:xfrm>
            <a:off x="10566400" y="6400800"/>
            <a:ext cx="508000" cy="381000"/>
          </a:xfrm>
          <a:prstGeom prst="actionButtonForwardNext">
            <a:avLst/>
          </a:prstGeom>
          <a:solidFill>
            <a:schemeClr val="bg1"/>
          </a:solidFill>
          <a:ln w="9525">
            <a:noFill/>
            <a:miter lim="800000"/>
          </a:ln>
        </p:spPr>
        <p:txBody>
          <a:bodyPr wrap="none" anchor="ctr"/>
          <a:lstStyle/>
          <a:p>
            <a:endParaRPr lang="zh-CN" altLang="en-US"/>
          </a:p>
        </p:txBody>
      </p:sp>
      <p:sp>
        <p:nvSpPr>
          <p:cNvPr id="233479" name="AutoShape 7">
            <a:hlinkClick r:id="rId2" action="ppaction://hlinksldjump" highlightClick="1"/>
          </p:cNvPr>
          <p:cNvSpPr>
            <a:spLocks noChangeArrowheads="1"/>
          </p:cNvSpPr>
          <p:nvPr/>
        </p:nvSpPr>
        <p:spPr bwMode="auto">
          <a:xfrm>
            <a:off x="11074400" y="6400800"/>
            <a:ext cx="508000" cy="381000"/>
          </a:xfrm>
          <a:prstGeom prst="actionButtonEnd">
            <a:avLst/>
          </a:prstGeom>
          <a:solidFill>
            <a:schemeClr val="bg1"/>
          </a:solidFill>
          <a:ln w="9525">
            <a:noFill/>
            <a:miter lim="800000"/>
          </a:ln>
        </p:spPr>
        <p:txBody>
          <a:bodyPr wrap="none" anchor="ctr"/>
          <a:lstStyle/>
          <a:p>
            <a:endParaRPr lang="zh-CN" altLang="en-US"/>
          </a:p>
        </p:txBody>
      </p:sp>
      <p:sp>
        <p:nvSpPr>
          <p:cNvPr id="233480" name="AutoShape 8">
            <a:hlinkClick r:id="" action="ppaction://hlinkshowjump?jump=lastslideviewed" highlightClick="1"/>
          </p:cNvPr>
          <p:cNvSpPr>
            <a:spLocks noChangeArrowheads="1"/>
          </p:cNvSpPr>
          <p:nvPr/>
        </p:nvSpPr>
        <p:spPr bwMode="auto">
          <a:xfrm>
            <a:off x="11582400" y="6400800"/>
            <a:ext cx="508000" cy="381000"/>
          </a:xfrm>
          <a:prstGeom prst="actionButtonReturn">
            <a:avLst/>
          </a:prstGeom>
          <a:solidFill>
            <a:schemeClr val="bg1"/>
          </a:solidFill>
          <a:ln w="9525">
            <a:noFill/>
            <a:miter lim="800000"/>
          </a:ln>
        </p:spPr>
        <p:txBody>
          <a:bodyPr wrap="none" anchor="ctr"/>
          <a:lstStyle/>
          <a:p>
            <a:endParaRPr lang="zh-CN" altLang="en-US"/>
          </a:p>
        </p:txBody>
      </p:sp>
      <p:sp>
        <p:nvSpPr>
          <p:cNvPr id="233481" name="AutoShape 9">
            <a:hlinkClick r:id="" action="ppaction://noaction" highlightClick="1"/>
          </p:cNvPr>
          <p:cNvSpPr>
            <a:spLocks noChangeArrowheads="1"/>
          </p:cNvSpPr>
          <p:nvPr/>
        </p:nvSpPr>
        <p:spPr bwMode="auto">
          <a:xfrm>
            <a:off x="9042400" y="6400800"/>
            <a:ext cx="508000" cy="381000"/>
          </a:xfrm>
          <a:prstGeom prst="actionButtonDocument">
            <a:avLst/>
          </a:prstGeom>
          <a:solidFill>
            <a:schemeClr val="bg1"/>
          </a:solidFill>
          <a:ln w="9525">
            <a:noFill/>
            <a:miter lim="800000"/>
          </a:ln>
        </p:spPr>
        <p:txBody>
          <a:bodyPr wrap="none" anchor="ctr"/>
          <a:lstStyle/>
          <a:p>
            <a:endParaRPr lang="zh-CN" altLang="en-US"/>
          </a:p>
        </p:txBody>
      </p:sp>
      <p:sp>
        <p:nvSpPr>
          <p:cNvPr id="233482" name="AutoShape 10">
            <a:hlinkClick r:id="rId3" action="ppaction://hlinksldjump" highlightClick="1"/>
          </p:cNvPr>
          <p:cNvSpPr>
            <a:spLocks noChangeArrowheads="1"/>
          </p:cNvSpPr>
          <p:nvPr/>
        </p:nvSpPr>
        <p:spPr bwMode="auto">
          <a:xfrm>
            <a:off x="9550400" y="6400800"/>
            <a:ext cx="508000" cy="381000"/>
          </a:xfrm>
          <a:prstGeom prst="actionButtonBeginning">
            <a:avLst/>
          </a:prstGeom>
          <a:solidFill>
            <a:schemeClr val="bg1"/>
          </a:solidFill>
          <a:ln w="9525">
            <a:noFill/>
            <a:miter lim="800000"/>
          </a:ln>
        </p:spPr>
        <p:txBody>
          <a:bodyPr wrap="none" anchor="ctr"/>
          <a:lstStyle/>
          <a:p>
            <a:endParaRPr lang="zh-CN" altLang="en-US"/>
          </a:p>
        </p:txBody>
      </p:sp>
      <p:pic>
        <p:nvPicPr>
          <p:cNvPr id="86026" name="图片 10" descr="image026.jpg"/>
          <p:cNvPicPr>
            <a:picLocks noChangeAspect="1"/>
          </p:cNvPicPr>
          <p:nvPr/>
        </p:nvPicPr>
        <p:blipFill>
          <a:blip r:embed="rId4" cstate="print"/>
          <a:srcRect/>
          <a:stretch>
            <a:fillRect/>
          </a:stretch>
        </p:blipFill>
        <p:spPr bwMode="auto">
          <a:xfrm>
            <a:off x="6049108" y="785814"/>
            <a:ext cx="5838092" cy="5786437"/>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348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33482"/>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233477"/>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233478"/>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233479"/>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2334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7" grpId="0" animBg="1"/>
      <p:bldP spid="233478" grpId="0" animBg="1"/>
      <p:bldP spid="233479" grpId="0" animBg="1"/>
      <p:bldP spid="233480" grpId="0" animBg="1"/>
      <p:bldP spid="233481" grpId="0" animBg="1"/>
      <p:bldP spid="23348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p:cNvPicPr>
            <a:picLocks noChangeAspect="1" noChangeArrowheads="1"/>
          </p:cNvPicPr>
          <p:nvPr/>
        </p:nvPicPr>
        <p:blipFill>
          <a:blip r:embed="rId2" cstate="print"/>
          <a:srcRect/>
          <a:stretch>
            <a:fillRect/>
          </a:stretch>
        </p:blipFill>
        <p:spPr bwMode="auto">
          <a:xfrm>
            <a:off x="2307662" y="1322792"/>
            <a:ext cx="6751931" cy="3213382"/>
          </a:xfrm>
          <a:prstGeom prst="rect">
            <a:avLst/>
          </a:prstGeom>
          <a:noFill/>
          <a:ln w="9525">
            <a:noFill/>
            <a:miter lim="800000"/>
            <a:headEnd/>
            <a:tailEnd/>
          </a:ln>
        </p:spPr>
      </p:pic>
      <p:graphicFrame>
        <p:nvGraphicFramePr>
          <p:cNvPr id="8" name="Group 3"/>
          <p:cNvGraphicFramePr>
            <a:graphicFrameLocks noGrp="1"/>
          </p:cNvGraphicFramePr>
          <p:nvPr/>
        </p:nvGraphicFramePr>
        <p:xfrm>
          <a:off x="605170" y="5216050"/>
          <a:ext cx="9499600" cy="1353312"/>
        </p:xfrm>
        <a:graphic>
          <a:graphicData uri="http://schemas.openxmlformats.org/drawingml/2006/table">
            <a:tbl>
              <a:tblPr/>
              <a:tblGrid>
                <a:gridCol w="18796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tblGrid>
              <a:tr h="457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2400" b="1" i="0" u="none" strike="noStrike" cap="none" normalizeH="0" baseline="0" dirty="0">
                          <a:ln>
                            <a:noFill/>
                          </a:ln>
                          <a:solidFill>
                            <a:schemeClr val="tx1"/>
                          </a:solidFill>
                          <a:effectLst/>
                          <a:latin typeface="+mn-ea"/>
                          <a:ea typeface="+mn-ea"/>
                        </a:rPr>
                        <a:t>心绞痛</a:t>
                      </a:r>
                    </a:p>
                  </a:txBody>
                  <a:tcPr marL="121920" marR="121920" anchor="ct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2400" b="1" i="0" u="none" strike="noStrike" cap="none" normalizeH="0" baseline="0">
                          <a:ln>
                            <a:noFill/>
                          </a:ln>
                          <a:solidFill>
                            <a:schemeClr val="tx1"/>
                          </a:solidFill>
                          <a:effectLst/>
                          <a:latin typeface="+mn-ea"/>
                          <a:ea typeface="+mn-ea"/>
                        </a:rPr>
                        <a:t>胃溃疡</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2400" b="1" i="0" u="none" strike="noStrike" cap="none" normalizeH="0" baseline="0" dirty="0">
                          <a:ln>
                            <a:noFill/>
                          </a:ln>
                          <a:solidFill>
                            <a:schemeClr val="tx1"/>
                          </a:solidFill>
                          <a:effectLst/>
                          <a:latin typeface="+mn-ea"/>
                          <a:ea typeface="+mn-ea"/>
                        </a:rPr>
                        <a:t>胰腺炎</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2400" b="1" i="0" u="none" strike="noStrike" cap="none" normalizeH="0" baseline="0">
                          <a:ln>
                            <a:noFill/>
                          </a:ln>
                          <a:solidFill>
                            <a:schemeClr val="tx1"/>
                          </a:solidFill>
                          <a:effectLst/>
                          <a:latin typeface="+mn-ea"/>
                          <a:ea typeface="+mn-ea"/>
                        </a:rPr>
                        <a:t>肝胆病</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2400" b="1" i="0" u="none" strike="noStrike" cap="none" normalizeH="0" baseline="0">
                          <a:ln>
                            <a:noFill/>
                          </a:ln>
                          <a:solidFill>
                            <a:schemeClr val="tx1"/>
                          </a:solidFill>
                          <a:effectLst/>
                          <a:latin typeface="+mn-ea"/>
                          <a:ea typeface="+mn-ea"/>
                        </a:rPr>
                        <a:t>肾结石</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2400" b="1" i="0" u="none" strike="noStrike" cap="none" normalizeH="0" baseline="0">
                          <a:ln>
                            <a:noFill/>
                          </a:ln>
                          <a:solidFill>
                            <a:schemeClr val="tx1"/>
                          </a:solidFill>
                          <a:effectLst/>
                          <a:latin typeface="+mn-ea"/>
                          <a:ea typeface="+mn-ea"/>
                        </a:rPr>
                        <a:t>阑尾炎</a:t>
                      </a:r>
                    </a:p>
                  </a:txBody>
                  <a:tcPr marL="121920" marR="121920" anchor="ct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9611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2400" b="1" i="0" u="none" strike="noStrike" cap="none" normalizeH="0" baseline="0" dirty="0">
                          <a:ln>
                            <a:noFill/>
                          </a:ln>
                          <a:solidFill>
                            <a:schemeClr val="tx1"/>
                          </a:solidFill>
                          <a:effectLst/>
                          <a:latin typeface="+mn-ea"/>
                          <a:ea typeface="+mn-ea"/>
                        </a:rPr>
                        <a:t>心前区</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2400" b="1" i="0" u="none" strike="noStrike" cap="none" normalizeH="0" baseline="0" dirty="0">
                          <a:ln>
                            <a:noFill/>
                          </a:ln>
                          <a:solidFill>
                            <a:schemeClr val="tx1"/>
                          </a:solidFill>
                          <a:effectLst/>
                          <a:latin typeface="+mn-ea"/>
                          <a:ea typeface="+mn-ea"/>
                        </a:rPr>
                        <a:t>左臂尺侧</a:t>
                      </a:r>
                    </a:p>
                  </a:txBody>
                  <a:tcPr marL="121920" marR="121920" anchor="ct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2400" b="1" i="0" u="none" strike="noStrike" cap="none" normalizeH="0" baseline="0">
                          <a:ln>
                            <a:noFill/>
                          </a:ln>
                          <a:solidFill>
                            <a:schemeClr val="tx1"/>
                          </a:solidFill>
                          <a:effectLst/>
                          <a:latin typeface="+mn-ea"/>
                          <a:ea typeface="+mn-ea"/>
                        </a:rPr>
                        <a:t>左上腹</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2400" b="1" i="0" u="none" strike="noStrike" cap="none" normalizeH="0" baseline="0">
                          <a:ln>
                            <a:noFill/>
                          </a:ln>
                          <a:solidFill>
                            <a:schemeClr val="tx1"/>
                          </a:solidFill>
                          <a:effectLst/>
                          <a:latin typeface="+mn-ea"/>
                          <a:ea typeface="+mn-ea"/>
                        </a:rPr>
                        <a:t>肩胛间</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2400" b="1" i="0" u="none" strike="noStrike" cap="none" normalizeH="0" baseline="0">
                          <a:ln>
                            <a:noFill/>
                          </a:ln>
                          <a:solidFill>
                            <a:schemeClr val="tx1"/>
                          </a:solidFill>
                          <a:effectLst/>
                          <a:latin typeface="+mn-ea"/>
                          <a:ea typeface="+mn-ea"/>
                        </a:rPr>
                        <a:t>左上腹</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2400" b="1" i="0" u="none" strike="noStrike" cap="none" normalizeH="0" baseline="0">
                          <a:ln>
                            <a:noFill/>
                          </a:ln>
                          <a:solidFill>
                            <a:schemeClr val="tx1"/>
                          </a:solidFill>
                          <a:effectLst/>
                          <a:latin typeface="+mn-ea"/>
                          <a:ea typeface="+mn-ea"/>
                        </a:rPr>
                        <a:t>肩胛间</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2400" b="1" i="0" u="none" strike="noStrike" cap="none" normalizeH="0" baseline="0">
                          <a:ln>
                            <a:noFill/>
                          </a:ln>
                          <a:solidFill>
                            <a:schemeClr val="tx1"/>
                          </a:solidFill>
                          <a:effectLst/>
                          <a:latin typeface="+mn-ea"/>
                          <a:ea typeface="+mn-ea"/>
                        </a:rPr>
                        <a:t>右肩胛</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2400" b="1" i="0" u="none" strike="noStrike" cap="none" normalizeH="0" baseline="0">
                          <a:ln>
                            <a:noFill/>
                          </a:ln>
                          <a:solidFill>
                            <a:schemeClr val="tx1"/>
                          </a:solidFill>
                          <a:effectLst/>
                          <a:latin typeface="+mn-ea"/>
                          <a:ea typeface="+mn-ea"/>
                        </a:rPr>
                        <a:t>腹股沟</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2400" b="1" i="0" u="none" strike="noStrike" cap="none" normalizeH="0" baseline="0" dirty="0">
                          <a:ln>
                            <a:noFill/>
                          </a:ln>
                          <a:solidFill>
                            <a:schemeClr val="tx1"/>
                          </a:solidFill>
                          <a:effectLst/>
                          <a:latin typeface="+mn-ea"/>
                          <a:ea typeface="+mn-ea"/>
                        </a:rPr>
                        <a:t>上腹部</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zh-CN" altLang="en-US" sz="2400" b="1" i="0" u="none" strike="noStrike" cap="none" normalizeH="0" baseline="0" dirty="0">
                          <a:ln>
                            <a:noFill/>
                          </a:ln>
                          <a:solidFill>
                            <a:schemeClr val="tx1"/>
                          </a:solidFill>
                          <a:effectLst/>
                          <a:latin typeface="+mn-ea"/>
                          <a:ea typeface="+mn-ea"/>
                        </a:rPr>
                        <a:t>脐周</a:t>
                      </a:r>
                    </a:p>
                  </a:txBody>
                  <a:tcPr marL="121920" marR="121920" anchor="ct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026"/>
          <p:cNvSpPr>
            <a:spLocks noGrp="1" noChangeArrowheads="1"/>
          </p:cNvSpPr>
          <p:nvPr>
            <p:ph type="title"/>
          </p:nvPr>
        </p:nvSpPr>
        <p:spPr>
          <a:xfrm>
            <a:off x="1181100" y="211015"/>
            <a:ext cx="11010900" cy="773723"/>
          </a:xfrm>
        </p:spPr>
        <p:txBody>
          <a:bodyPr/>
          <a:lstStyle/>
          <a:p>
            <a:pPr eaLnBrk="1" hangingPunct="1"/>
            <a:r>
              <a:rPr lang="zh-CN" altLang="en-US" sz="3600" dirty="0"/>
              <a:t>皮肤痛与内脏痛的主要区别</a:t>
            </a:r>
          </a:p>
        </p:txBody>
      </p:sp>
      <p:sp>
        <p:nvSpPr>
          <p:cNvPr id="248835" name="Rectangle 1027"/>
          <p:cNvSpPr>
            <a:spLocks noGrp="1" noChangeArrowheads="1"/>
          </p:cNvSpPr>
          <p:nvPr>
            <p:ph type="body" idx="4294967295"/>
          </p:nvPr>
        </p:nvSpPr>
        <p:spPr>
          <a:xfrm>
            <a:off x="609600" y="1406769"/>
            <a:ext cx="11582400" cy="5451231"/>
          </a:xfrm>
          <a:solidFill>
            <a:schemeClr val="bg1"/>
          </a:solidFill>
          <a:effectLst>
            <a:outerShdw dist="107763" dir="2700000" algn="ctr" rotWithShape="0">
              <a:srgbClr val="808080"/>
            </a:outerShdw>
          </a:effectLst>
        </p:spPr>
        <p:txBody>
          <a:bodyPr>
            <a:normAutofit fontScale="70000" lnSpcReduction="20000"/>
          </a:bodyPr>
          <a:lstStyle/>
          <a:p>
            <a:pPr eaLnBrk="1" hangingPunct="1">
              <a:buFont typeface="Webdings" panose="05030102010509060703" pitchFamily="18" charset="2"/>
              <a:buNone/>
              <a:defRPr/>
            </a:pPr>
            <a:r>
              <a:rPr lang="en-US" altLang="zh-CN" sz="2400" b="1" dirty="0">
                <a:latin typeface="+mn-ea"/>
              </a:rPr>
              <a:t> </a:t>
            </a:r>
          </a:p>
          <a:p>
            <a:pPr eaLnBrk="1" hangingPunct="1">
              <a:spcBef>
                <a:spcPct val="0"/>
              </a:spcBef>
              <a:buFont typeface="Webdings" panose="05030102010509060703" pitchFamily="18" charset="2"/>
              <a:buNone/>
              <a:defRPr/>
            </a:pPr>
            <a:r>
              <a:rPr lang="en-US" altLang="zh-CN" sz="3600" b="1" dirty="0">
                <a:latin typeface="+mn-ea"/>
                <a:cs typeface="黑体" panose="02010609060101010101" pitchFamily="49" charset="-122"/>
              </a:rPr>
              <a:t>        </a:t>
            </a:r>
            <a:r>
              <a:rPr lang="zh-CN" altLang="en-US" sz="3600" b="1" dirty="0">
                <a:latin typeface="+mn-ea"/>
                <a:cs typeface="黑体" panose="02010609060101010101" pitchFamily="49" charset="-122"/>
              </a:rPr>
              <a:t>特征               皮肤痛                    内脏痛</a:t>
            </a:r>
            <a:endParaRPr lang="zh-CN" altLang="en-US" b="1" dirty="0">
              <a:latin typeface="+mn-ea"/>
            </a:endParaRPr>
          </a:p>
          <a:p>
            <a:pPr eaLnBrk="1" hangingPunct="1">
              <a:spcBef>
                <a:spcPct val="0"/>
              </a:spcBef>
              <a:buFont typeface="Webdings" panose="05030102010509060703" pitchFamily="18" charset="2"/>
              <a:buNone/>
              <a:defRPr/>
            </a:pPr>
            <a:r>
              <a:rPr lang="zh-CN" altLang="en-US" sz="2400" b="1" dirty="0">
                <a:latin typeface="+mn-ea"/>
              </a:rPr>
              <a:t>    </a:t>
            </a:r>
            <a:r>
              <a:rPr lang="zh-CN" altLang="en-US" b="1" dirty="0">
                <a:latin typeface="+mn-ea"/>
              </a:rPr>
              <a:t>敏感刺激         切割</a:t>
            </a:r>
            <a:r>
              <a:rPr lang="en-US" altLang="zh-CN" b="1" dirty="0">
                <a:latin typeface="+mn-ea"/>
              </a:rPr>
              <a:t>,</a:t>
            </a:r>
            <a:r>
              <a:rPr lang="zh-CN" altLang="en-US" b="1" dirty="0">
                <a:latin typeface="+mn-ea"/>
              </a:rPr>
              <a:t>烧灼等            炎症</a:t>
            </a:r>
            <a:r>
              <a:rPr lang="en-US" altLang="zh-CN" b="1" dirty="0">
                <a:latin typeface="+mn-ea"/>
              </a:rPr>
              <a:t>,</a:t>
            </a:r>
            <a:r>
              <a:rPr lang="zh-CN" altLang="en-US" b="1" dirty="0">
                <a:latin typeface="+mn-ea"/>
              </a:rPr>
              <a:t>痉挛等</a:t>
            </a:r>
          </a:p>
          <a:p>
            <a:pPr eaLnBrk="1" hangingPunct="1">
              <a:buFont typeface="Webdings" panose="05030102010509060703" pitchFamily="18" charset="2"/>
              <a:buNone/>
              <a:defRPr/>
            </a:pPr>
            <a:r>
              <a:rPr lang="zh-CN" altLang="en-US" b="1" dirty="0">
                <a:latin typeface="+mn-ea"/>
              </a:rPr>
              <a:t>    传入神经           躯体神经                  交感神经     </a:t>
            </a:r>
          </a:p>
          <a:p>
            <a:pPr eaLnBrk="1" hangingPunct="1">
              <a:buFont typeface="Webdings" panose="05030102010509060703" pitchFamily="18" charset="2"/>
              <a:buNone/>
              <a:defRPr/>
            </a:pPr>
            <a:r>
              <a:rPr lang="zh-CN" altLang="en-US" b="1" dirty="0">
                <a:latin typeface="+mn-ea"/>
              </a:rPr>
              <a:t>    产生速度               较快                          缓慢</a:t>
            </a:r>
          </a:p>
          <a:p>
            <a:pPr eaLnBrk="1" hangingPunct="1">
              <a:buFont typeface="Webdings" panose="05030102010509060703" pitchFamily="18" charset="2"/>
              <a:buNone/>
              <a:defRPr/>
            </a:pPr>
            <a:r>
              <a:rPr lang="zh-CN" altLang="en-US" b="1" dirty="0">
                <a:latin typeface="+mn-ea"/>
              </a:rPr>
              <a:t>    持续时间               较长                          较短</a:t>
            </a:r>
          </a:p>
          <a:p>
            <a:pPr eaLnBrk="1" hangingPunct="1">
              <a:buFont typeface="Webdings" panose="05030102010509060703" pitchFamily="18" charset="2"/>
              <a:buNone/>
              <a:defRPr/>
            </a:pPr>
            <a:r>
              <a:rPr lang="zh-CN" altLang="en-US" b="1" dirty="0">
                <a:latin typeface="+mn-ea"/>
              </a:rPr>
              <a:t>    定位程度               精确                          模糊</a:t>
            </a:r>
          </a:p>
          <a:p>
            <a:pPr eaLnBrk="1" hangingPunct="1">
              <a:buFont typeface="Webdings" panose="05030102010509060703" pitchFamily="18" charset="2"/>
              <a:buNone/>
              <a:defRPr/>
            </a:pPr>
            <a:r>
              <a:rPr lang="zh-CN" altLang="en-US" b="1" dirty="0">
                <a:latin typeface="+mn-ea"/>
              </a:rPr>
              <a:t>    分辨能力                 强                              差</a:t>
            </a:r>
          </a:p>
          <a:p>
            <a:pPr eaLnBrk="1" hangingPunct="1">
              <a:buFont typeface="Webdings" panose="05030102010509060703" pitchFamily="18" charset="2"/>
              <a:buNone/>
              <a:defRPr/>
            </a:pPr>
            <a:r>
              <a:rPr lang="zh-CN" altLang="en-US" b="1" dirty="0">
                <a:latin typeface="+mn-ea"/>
              </a:rPr>
              <a:t>    情绪反应                 有                              有</a:t>
            </a:r>
          </a:p>
        </p:txBody>
      </p:sp>
      <p:cxnSp>
        <p:nvCxnSpPr>
          <p:cNvPr id="11" name="直接连接符 10"/>
          <p:cNvCxnSpPr/>
          <p:nvPr/>
        </p:nvCxnSpPr>
        <p:spPr>
          <a:xfrm>
            <a:off x="872197" y="1645919"/>
            <a:ext cx="7230794" cy="14068"/>
          </a:xfrm>
          <a:prstGeom prst="line">
            <a:avLst/>
          </a:prstGeom>
          <a:ln w="38100"/>
        </p:spPr>
        <p:style>
          <a:lnRef idx="3">
            <a:schemeClr val="dk1"/>
          </a:lnRef>
          <a:fillRef idx="0">
            <a:schemeClr val="dk1"/>
          </a:fillRef>
          <a:effectRef idx="2">
            <a:schemeClr val="dk1"/>
          </a:effectRef>
          <a:fontRef idx="minor">
            <a:schemeClr val="tx1"/>
          </a:fontRef>
        </p:style>
      </p:cxnSp>
      <p:cxnSp>
        <p:nvCxnSpPr>
          <p:cNvPr id="12" name="直接连接符 11"/>
          <p:cNvCxnSpPr/>
          <p:nvPr/>
        </p:nvCxnSpPr>
        <p:spPr>
          <a:xfrm>
            <a:off x="855784" y="2304756"/>
            <a:ext cx="7230794" cy="14068"/>
          </a:xfrm>
          <a:prstGeom prst="line">
            <a:avLst/>
          </a:prstGeom>
          <a:ln w="38100"/>
        </p:spPr>
        <p:style>
          <a:lnRef idx="3">
            <a:schemeClr val="dk1"/>
          </a:lnRef>
          <a:fillRef idx="0">
            <a:schemeClr val="dk1"/>
          </a:fillRef>
          <a:effectRef idx="2">
            <a:schemeClr val="dk1"/>
          </a:effectRef>
          <a:fontRef idx="minor">
            <a:schemeClr val="tx1"/>
          </a:fontRef>
        </p:style>
      </p:cxn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E1A43D6C-41E6-451B-ACBB-D696C619C497}" type="slidenum">
              <a:rPr lang="zh-CN" altLang="en-US" smtClean="0"/>
              <a:t>8</a:t>
            </a:fld>
            <a:endParaRPr lang="zh-CN" altLang="en-US"/>
          </a:p>
        </p:txBody>
      </p:sp>
      <p:sp>
        <p:nvSpPr>
          <p:cNvPr id="6" name="TextBox 5"/>
          <p:cNvSpPr txBox="1"/>
          <p:nvPr/>
        </p:nvSpPr>
        <p:spPr>
          <a:xfrm>
            <a:off x="1160060" y="382137"/>
            <a:ext cx="4490113" cy="646331"/>
          </a:xfrm>
          <a:prstGeom prst="rect">
            <a:avLst/>
          </a:prstGeom>
          <a:noFill/>
        </p:spPr>
        <p:txBody>
          <a:bodyPr wrap="square" rtlCol="0">
            <a:spAutoFit/>
          </a:bodyPr>
          <a:lstStyle/>
          <a:p>
            <a:r>
              <a:rPr lang="en-US" altLang="zh-CN" sz="3600" b="1" dirty="0">
                <a:latin typeface="+mn-ea"/>
              </a:rPr>
              <a:t>(</a:t>
            </a:r>
            <a:r>
              <a:rPr lang="zh-CN" altLang="en-US" sz="3600" b="1" dirty="0">
                <a:latin typeface="+mn-ea"/>
              </a:rPr>
              <a:t>二</a:t>
            </a:r>
            <a:r>
              <a:rPr lang="en-US" altLang="zh-CN" sz="3600" b="1" dirty="0">
                <a:latin typeface="+mn-ea"/>
              </a:rPr>
              <a:t>)</a:t>
            </a:r>
            <a:r>
              <a:rPr lang="zh-CN" altLang="en-US" sz="3600" b="1" dirty="0">
                <a:latin typeface="+mn-ea"/>
              </a:rPr>
              <a:t>神经胶质细胞</a:t>
            </a:r>
            <a:endParaRPr lang="zh-CN" altLang="en-US" sz="3600" dirty="0">
              <a:latin typeface="+mn-ea"/>
            </a:endParaRPr>
          </a:p>
        </p:txBody>
      </p:sp>
      <p:pic>
        <p:nvPicPr>
          <p:cNvPr id="7" name="图片 3" descr="Snap5.jpg"/>
          <p:cNvPicPr>
            <a:picLocks noChangeAspect="1"/>
          </p:cNvPicPr>
          <p:nvPr/>
        </p:nvPicPr>
        <p:blipFill>
          <a:blip r:embed="rId2" cstate="print"/>
          <a:srcRect/>
          <a:stretch>
            <a:fillRect/>
          </a:stretch>
        </p:blipFill>
        <p:spPr bwMode="auto">
          <a:xfrm>
            <a:off x="518615" y="1181868"/>
            <a:ext cx="11441373" cy="5676132"/>
          </a:xfrm>
          <a:prstGeom prst="rect">
            <a:avLst/>
          </a:prstGeom>
          <a:noFill/>
          <a:ln w="9525">
            <a:noFill/>
            <a:miter lim="800000"/>
            <a:headEnd/>
            <a:tailEnd/>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endParaRPr lang="zh-CN" altLang="en-US"/>
          </a:p>
        </p:txBody>
      </p:sp>
      <p:sp>
        <p:nvSpPr>
          <p:cNvPr id="7" name="内容占位符 6"/>
          <p:cNvSpPr>
            <a:spLocks noGrp="1"/>
          </p:cNvSpPr>
          <p:nvPr>
            <p:ph idx="1"/>
          </p:nvPr>
        </p:nvSpPr>
        <p:spPr/>
        <p:txBody>
          <a:bodyPr>
            <a:normAutofit fontScale="90000" lnSpcReduction="10000"/>
          </a:bodyPr>
          <a:lstStyle/>
          <a:p>
            <a:r>
              <a:rPr lang="zh-CN" altLang="en-US"/>
              <a:t>损伤动物的非特异投射系统,可出现</a:t>
            </a:r>
          </a:p>
          <a:p>
            <a:r>
              <a:rPr lang="zh-CN" altLang="en-US"/>
              <a:t>A．去大脑僵直 </a:t>
            </a:r>
          </a:p>
          <a:p>
            <a:r>
              <a:rPr lang="zh-CN" altLang="en-US"/>
              <a:t>B．脊休克  </a:t>
            </a:r>
          </a:p>
          <a:p>
            <a:r>
              <a:rPr lang="zh-CN" altLang="en-US"/>
              <a:t>C．昏睡</a:t>
            </a:r>
          </a:p>
          <a:p>
            <a:r>
              <a:rPr lang="zh-CN" altLang="en-US"/>
              <a:t>D．偏瘫  </a:t>
            </a:r>
          </a:p>
          <a:p>
            <a:r>
              <a:rPr lang="zh-CN" altLang="en-US"/>
              <a:t>E．激动</a:t>
            </a:r>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E1A43D6C-41E6-451B-ACBB-D696C619C497}" type="slidenum">
              <a:rPr lang="zh-CN" altLang="en-US"/>
              <a:t>80</a:t>
            </a:fld>
            <a:endParaRPr lang="zh-CN" alt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0000" lnSpcReduction="10000"/>
          </a:bodyPr>
          <a:lstStyle/>
          <a:p>
            <a:r>
              <a:rPr lang="zh-CN" altLang="en-US"/>
              <a:t>第一体表感觉代表区位于</a:t>
            </a:r>
          </a:p>
          <a:p>
            <a:r>
              <a:rPr lang="zh-CN" altLang="en-US"/>
              <a:t>A．中央前回 </a:t>
            </a:r>
          </a:p>
          <a:p>
            <a:r>
              <a:rPr lang="zh-CN" altLang="en-US"/>
              <a:t>B．中央后回  </a:t>
            </a:r>
          </a:p>
          <a:p>
            <a:r>
              <a:rPr lang="zh-CN" altLang="en-US"/>
              <a:t>C．颞叶皮层</a:t>
            </a:r>
          </a:p>
          <a:p>
            <a:r>
              <a:rPr lang="zh-CN" altLang="en-US"/>
              <a:t>D．岛叶皮层  </a:t>
            </a:r>
          </a:p>
          <a:p>
            <a:r>
              <a:rPr lang="zh-CN" altLang="en-US"/>
              <a:t>E．枕叶皮层</a:t>
            </a:r>
          </a:p>
        </p:txBody>
      </p:sp>
      <p:sp>
        <p:nvSpPr>
          <p:cNvPr id="4" name="页脚占位符 3"/>
          <p:cNvSpPr>
            <a:spLocks noGrp="1"/>
          </p:cNvSpPr>
          <p:nvPr>
            <p:ph type="ftr" sz="quarter" idx="11"/>
          </p:nvPr>
        </p:nvSpPr>
        <p:spPr/>
        <p:txBody>
          <a:bodyPr/>
          <a:lstStyle/>
          <a:p>
            <a:r>
              <a:rPr lang="zh-CN" altLang="en-US" dirty="0"/>
              <a:t>请修改这里的课程名称</a:t>
            </a:r>
          </a:p>
        </p:txBody>
      </p:sp>
      <p:sp>
        <p:nvSpPr>
          <p:cNvPr id="5" name="灯片编号占位符 4"/>
          <p:cNvSpPr>
            <a:spLocks noGrp="1"/>
          </p:cNvSpPr>
          <p:nvPr>
            <p:ph type="sldNum" sz="quarter" idx="12"/>
          </p:nvPr>
        </p:nvSpPr>
        <p:spPr/>
        <p:txBody>
          <a:bodyPr/>
          <a:lstStyle/>
          <a:p>
            <a:fld id="{5DD3DB80-B894-403A-B48E-6FDC1A72010E}" type="slidenum">
              <a:rPr lang="zh-CN" altLang="en-US" smtClean="0"/>
              <a:t>81</a:t>
            </a:fld>
            <a:endParaRPr lang="zh-CN" alt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0000" lnSpcReduction="10000"/>
          </a:bodyPr>
          <a:lstStyle/>
          <a:p>
            <a:pPr marL="0" indent="0">
              <a:buNone/>
            </a:pPr>
            <a:r>
              <a:rPr lang="zh-CN" altLang="en-US"/>
              <a:t>有关内脏痛的描述,错误的是</a:t>
            </a:r>
          </a:p>
          <a:p>
            <a:r>
              <a:rPr lang="zh-CN" altLang="en-US"/>
              <a:t>A．定位不清楚 </a:t>
            </a:r>
          </a:p>
          <a:p>
            <a:r>
              <a:rPr lang="zh-CN" altLang="en-US"/>
              <a:t>B．对缺血、牵拉、痉挛等刺激敏感 </a:t>
            </a:r>
          </a:p>
          <a:p>
            <a:r>
              <a:rPr lang="zh-CN" altLang="en-US"/>
              <a:t>C．对切割、烧灼等刺激不敏感</a:t>
            </a:r>
          </a:p>
          <a:p>
            <a:r>
              <a:rPr lang="zh-CN" altLang="en-US"/>
              <a:t>D.  牵涉痛部位与内脏痛部位无固定关系 </a:t>
            </a:r>
          </a:p>
          <a:p>
            <a:r>
              <a:rPr lang="zh-CN" altLang="en-US"/>
              <a:t>E．伴有不愉快的情绪活动</a:t>
            </a:r>
          </a:p>
        </p:txBody>
      </p:sp>
      <p:sp>
        <p:nvSpPr>
          <p:cNvPr id="4" name="页脚占位符 3"/>
          <p:cNvSpPr>
            <a:spLocks noGrp="1"/>
          </p:cNvSpPr>
          <p:nvPr>
            <p:ph type="ftr" sz="quarter" idx="11"/>
          </p:nvPr>
        </p:nvSpPr>
        <p:spPr/>
        <p:txBody>
          <a:bodyPr/>
          <a:lstStyle/>
          <a:p>
            <a:r>
              <a:rPr lang="zh-CN" altLang="en-US" dirty="0"/>
              <a:t>请修改这里的课程名称</a:t>
            </a:r>
          </a:p>
        </p:txBody>
      </p:sp>
      <p:sp>
        <p:nvSpPr>
          <p:cNvPr id="5" name="灯片编号占位符 4"/>
          <p:cNvSpPr>
            <a:spLocks noGrp="1"/>
          </p:cNvSpPr>
          <p:nvPr>
            <p:ph type="sldNum" sz="quarter" idx="12"/>
          </p:nvPr>
        </p:nvSpPr>
        <p:spPr/>
        <p:txBody>
          <a:bodyPr/>
          <a:lstStyle/>
          <a:p>
            <a:fld id="{5DD3DB80-B894-403A-B48E-6FDC1A72010E}" type="slidenum">
              <a:rPr lang="zh-CN" altLang="en-US" smtClean="0"/>
              <a:t>82</a:t>
            </a:fld>
            <a:endParaRPr lang="zh-CN" alt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txBox="1">
            <a:spLocks noChangeArrowheads="1"/>
          </p:cNvSpPr>
          <p:nvPr/>
        </p:nvSpPr>
        <p:spPr>
          <a:xfrm>
            <a:off x="590842" y="1308295"/>
            <a:ext cx="11183816" cy="4258994"/>
          </a:xfrm>
          <a:prstGeom prst="rect">
            <a:avLst/>
          </a:prstGeom>
        </p:spPr>
        <p:txBody>
          <a:bodyPr/>
          <a:lstStyle/>
          <a:p>
            <a:pPr marL="342900" indent="-342900">
              <a:spcBef>
                <a:spcPct val="20000"/>
              </a:spcBef>
              <a:buFont typeface="Arial" panose="020B0604020202020204" pitchFamily="34" charset="0"/>
              <a:buChar char="•"/>
              <a:defRPr/>
            </a:pPr>
            <a:r>
              <a:rPr lang="zh-CN" altLang="en-US" sz="3200" b="1" dirty="0">
                <a:latin typeface="+mn-ea"/>
              </a:rPr>
              <a:t>运动是行为的基础，是个体生存和种族繁衍的基本功能之一</a:t>
            </a:r>
            <a:endParaRPr lang="en-US" altLang="zh-CN" sz="3200" b="1" dirty="0">
              <a:latin typeface="+mn-ea"/>
            </a:endParaRPr>
          </a:p>
          <a:p>
            <a:pPr marL="342900" indent="-342900">
              <a:spcBef>
                <a:spcPct val="20000"/>
              </a:spcBef>
              <a:buFont typeface="Arial" panose="020B0604020202020204" pitchFamily="34" charset="0"/>
              <a:buChar char="•"/>
              <a:defRPr/>
            </a:pPr>
            <a:endParaRPr lang="zh-CN" altLang="en-US" sz="3200" b="1" dirty="0">
              <a:latin typeface="+mn-ea"/>
            </a:endParaRPr>
          </a:p>
          <a:p>
            <a:pPr marL="342900" indent="-342900">
              <a:spcBef>
                <a:spcPct val="20000"/>
              </a:spcBef>
              <a:buFont typeface="Arial" panose="020B0604020202020204" pitchFamily="34" charset="0"/>
              <a:buChar char="•"/>
              <a:defRPr/>
            </a:pPr>
            <a:r>
              <a:rPr lang="zh-CN" altLang="en-US" sz="3200" b="1" dirty="0">
                <a:latin typeface="+mn-ea"/>
              </a:rPr>
              <a:t>类型：</a:t>
            </a:r>
            <a:endParaRPr lang="en-US" altLang="zh-CN" sz="3200" b="1" dirty="0">
              <a:latin typeface="+mn-ea"/>
            </a:endParaRPr>
          </a:p>
          <a:p>
            <a:pPr marL="342900" indent="-342900">
              <a:spcBef>
                <a:spcPct val="20000"/>
              </a:spcBef>
              <a:defRPr/>
            </a:pPr>
            <a:r>
              <a:rPr lang="zh-CN" altLang="en-US" sz="3200" b="1" dirty="0">
                <a:latin typeface="+mn-ea"/>
              </a:rPr>
              <a:t>反射性运动、</a:t>
            </a:r>
            <a:endParaRPr lang="en-US" altLang="zh-CN" sz="3200" b="1" dirty="0">
              <a:latin typeface="+mn-ea"/>
            </a:endParaRPr>
          </a:p>
          <a:p>
            <a:pPr marL="342900" indent="-342900">
              <a:spcBef>
                <a:spcPct val="20000"/>
              </a:spcBef>
              <a:defRPr/>
            </a:pPr>
            <a:r>
              <a:rPr lang="zh-CN" altLang="en-US" sz="3200" b="1" dirty="0">
                <a:latin typeface="+mn-ea"/>
              </a:rPr>
              <a:t>随意性运动、</a:t>
            </a:r>
            <a:endParaRPr lang="en-US" altLang="zh-CN" sz="3200" b="1" dirty="0">
              <a:latin typeface="+mn-ea"/>
            </a:endParaRPr>
          </a:p>
          <a:p>
            <a:pPr marL="342900" indent="-342900">
              <a:spcBef>
                <a:spcPct val="20000"/>
              </a:spcBef>
              <a:defRPr/>
            </a:pPr>
            <a:r>
              <a:rPr lang="zh-CN" altLang="en-US" sz="3200" b="1" dirty="0">
                <a:latin typeface="+mn-ea"/>
              </a:rPr>
              <a:t>节律性运动</a:t>
            </a:r>
          </a:p>
          <a:p>
            <a:pPr marL="342900" indent="-342900">
              <a:spcBef>
                <a:spcPct val="20000"/>
              </a:spcBef>
              <a:buFont typeface="Arial" panose="020B0604020202020204" pitchFamily="34" charset="0"/>
              <a:buChar char="•"/>
              <a:defRPr/>
            </a:pPr>
            <a:endParaRPr lang="en-US" altLang="zh-CN" sz="3200" b="1" dirty="0">
              <a:latin typeface="+mn-ea"/>
            </a:endParaRPr>
          </a:p>
        </p:txBody>
      </p:sp>
      <p:sp>
        <p:nvSpPr>
          <p:cNvPr id="3" name="Rectangle 9"/>
          <p:cNvSpPr txBox="1">
            <a:spLocks noChangeArrowheads="1"/>
          </p:cNvSpPr>
          <p:nvPr/>
        </p:nvSpPr>
        <p:spPr>
          <a:xfrm>
            <a:off x="1026942" y="448188"/>
            <a:ext cx="10587110" cy="785812"/>
          </a:xfrm>
          <a:prstGeom prst="rect">
            <a:avLst/>
          </a:prstGeom>
          <a:effectLst>
            <a:outerShdw dist="17961" dir="2700000" algn="ctr" rotWithShape="0">
              <a:srgbClr val="00FFCC"/>
            </a:outerShdw>
          </a:effectLst>
        </p:spPr>
        <p:txBody>
          <a:bodyPr/>
          <a:lstStyle/>
          <a:p>
            <a:pPr>
              <a:lnSpc>
                <a:spcPct val="80000"/>
              </a:lnSpc>
              <a:defRPr/>
            </a:pPr>
            <a:endParaRPr lang="en-US" altLang="zh-CN" sz="3600" b="1" dirty="0">
              <a:latin typeface="+mj-lt"/>
              <a:ea typeface="+mj-ea"/>
              <a:cs typeface="+mj-cs"/>
            </a:endParaRPr>
          </a:p>
        </p:txBody>
      </p:sp>
      <p:sp>
        <p:nvSpPr>
          <p:cNvPr id="4" name="TextBox 3"/>
          <p:cNvSpPr txBox="1"/>
          <p:nvPr/>
        </p:nvSpPr>
        <p:spPr>
          <a:xfrm>
            <a:off x="1195753" y="351692"/>
            <a:ext cx="8215533" cy="646331"/>
          </a:xfrm>
          <a:prstGeom prst="rect">
            <a:avLst/>
          </a:prstGeom>
          <a:noFill/>
        </p:spPr>
        <p:txBody>
          <a:bodyPr wrap="square" rtlCol="0">
            <a:spAutoFit/>
          </a:bodyPr>
          <a:lstStyle/>
          <a:p>
            <a:r>
              <a:rPr lang="zh-CN" altLang="en-US" sz="3600" b="1" dirty="0"/>
              <a:t>第三节  神经系统对姿势和运动的调节</a:t>
            </a:r>
          </a:p>
        </p:txBody>
      </p:sp>
      <p:grpSp>
        <p:nvGrpSpPr>
          <p:cNvPr id="5" name="组合 4"/>
          <p:cNvGrpSpPr/>
          <p:nvPr/>
        </p:nvGrpSpPr>
        <p:grpSpPr>
          <a:xfrm>
            <a:off x="5686988" y="2110152"/>
            <a:ext cx="6505012" cy="4747847"/>
            <a:chOff x="2056826" y="1484784"/>
            <a:chExt cx="5545462" cy="5040280"/>
          </a:xfrm>
        </p:grpSpPr>
        <p:pic>
          <p:nvPicPr>
            <p:cNvPr id="6" name="Picture 2"/>
            <p:cNvPicPr>
              <a:picLocks noChangeAspect="1" noChangeArrowheads="1"/>
            </p:cNvPicPr>
            <p:nvPr/>
          </p:nvPicPr>
          <p:blipFill>
            <a:blip r:embed="rId3" cstate="print"/>
            <a:srcRect l="5113" t="5919"/>
            <a:stretch>
              <a:fillRect/>
            </a:stretch>
          </p:blipFill>
          <p:spPr bwMode="auto">
            <a:xfrm>
              <a:off x="2056826" y="1484784"/>
              <a:ext cx="2371158" cy="2520000"/>
            </a:xfrm>
            <a:prstGeom prst="rect">
              <a:avLst/>
            </a:prstGeom>
            <a:noFill/>
            <a:ln w="9525">
              <a:noFill/>
              <a:miter lim="800000"/>
              <a:headEnd/>
              <a:tailEnd/>
            </a:ln>
          </p:spPr>
        </p:pic>
        <p:pic>
          <p:nvPicPr>
            <p:cNvPr id="7" name="Picture 4" descr="d:\program files\360se6\User Data\temp\u=3226800836,3370992864&amp;fm=21&amp;gp=0.jpg"/>
            <p:cNvPicPr>
              <a:picLocks noChangeAspect="1" noChangeArrowheads="1"/>
            </p:cNvPicPr>
            <p:nvPr/>
          </p:nvPicPr>
          <p:blipFill>
            <a:blip r:embed="rId4" cstate="print"/>
            <a:srcRect b="10870"/>
            <a:stretch>
              <a:fillRect/>
            </a:stretch>
          </p:blipFill>
          <p:spPr bwMode="auto">
            <a:xfrm>
              <a:off x="4427984" y="1484784"/>
              <a:ext cx="3174304" cy="2520000"/>
            </a:xfrm>
            <a:prstGeom prst="rect">
              <a:avLst/>
            </a:prstGeom>
            <a:noFill/>
          </p:spPr>
        </p:pic>
        <p:pic>
          <p:nvPicPr>
            <p:cNvPr id="8" name="Picture 10" descr="d:\program files\360se6\User Data\temp\u=1810429221,2593283000&amp;fm=21&amp;gp=0.jpg"/>
            <p:cNvPicPr>
              <a:picLocks noChangeAspect="1" noChangeArrowheads="1"/>
            </p:cNvPicPr>
            <p:nvPr/>
          </p:nvPicPr>
          <p:blipFill>
            <a:blip r:embed="rId5" cstate="print"/>
            <a:srcRect l="6624" r="16653"/>
            <a:stretch>
              <a:fillRect/>
            </a:stretch>
          </p:blipFill>
          <p:spPr bwMode="auto">
            <a:xfrm>
              <a:off x="2056826" y="4005064"/>
              <a:ext cx="2443166" cy="2520000"/>
            </a:xfrm>
            <a:prstGeom prst="rect">
              <a:avLst/>
            </a:prstGeom>
            <a:noFill/>
          </p:spPr>
        </p:pic>
        <p:pic>
          <p:nvPicPr>
            <p:cNvPr id="9" name="Picture 12" descr="d:\program files\360se6\User Data\temp\u=2205426004,4189636364&amp;fm=21&amp;gp=0.jpg"/>
            <p:cNvPicPr>
              <a:picLocks noChangeAspect="1" noChangeArrowheads="1"/>
            </p:cNvPicPr>
            <p:nvPr/>
          </p:nvPicPr>
          <p:blipFill>
            <a:blip r:embed="rId6" cstate="print"/>
            <a:srcRect t="5715" b="5704"/>
            <a:stretch>
              <a:fillRect/>
            </a:stretch>
          </p:blipFill>
          <p:spPr bwMode="auto">
            <a:xfrm>
              <a:off x="4485891" y="4005064"/>
              <a:ext cx="3116397" cy="2520000"/>
            </a:xfrm>
            <a:prstGeom prst="rect">
              <a:avLst/>
            </a:prstGeom>
            <a:noFill/>
          </p:spPr>
        </p:pic>
      </p:grpSp>
      <p:sp>
        <p:nvSpPr>
          <p:cNvPr id="10" name="TextBox 9"/>
          <p:cNvSpPr txBox="1"/>
          <p:nvPr/>
        </p:nvSpPr>
        <p:spPr>
          <a:xfrm>
            <a:off x="5251255" y="2949948"/>
            <a:ext cx="553998" cy="1833067"/>
          </a:xfrm>
          <a:prstGeom prst="rect">
            <a:avLst/>
          </a:prstGeom>
          <a:noFill/>
        </p:spPr>
        <p:txBody>
          <a:bodyPr vert="eaVert" wrap="square" rtlCol="0">
            <a:spAutoFit/>
          </a:bodyPr>
          <a:lstStyle/>
          <a:p>
            <a:r>
              <a:rPr lang="zh-CN" altLang="en-US" sz="2400" b="1" dirty="0"/>
              <a:t>反射运动</a:t>
            </a:r>
          </a:p>
        </p:txBody>
      </p:sp>
      <p:sp>
        <p:nvSpPr>
          <p:cNvPr id="12" name="TextBox 11"/>
          <p:cNvSpPr txBox="1"/>
          <p:nvPr/>
        </p:nvSpPr>
        <p:spPr>
          <a:xfrm>
            <a:off x="9185576" y="6021270"/>
            <a:ext cx="1872208" cy="461665"/>
          </a:xfrm>
          <a:prstGeom prst="rect">
            <a:avLst/>
          </a:prstGeom>
          <a:noFill/>
        </p:spPr>
        <p:txBody>
          <a:bodyPr wrap="square" rtlCol="0">
            <a:spAutoFit/>
          </a:bodyPr>
          <a:lstStyle/>
          <a:p>
            <a:r>
              <a:rPr lang="zh-CN" altLang="en-US" sz="2400" b="1" dirty="0"/>
              <a:t>节律性运动</a:t>
            </a:r>
          </a:p>
        </p:txBody>
      </p:sp>
      <p:sp>
        <p:nvSpPr>
          <p:cNvPr id="13" name="TextBox 12"/>
          <p:cNvSpPr txBox="1"/>
          <p:nvPr/>
        </p:nvSpPr>
        <p:spPr>
          <a:xfrm>
            <a:off x="10405404" y="2025748"/>
            <a:ext cx="1786596" cy="461665"/>
          </a:xfrm>
          <a:prstGeom prst="rect">
            <a:avLst/>
          </a:prstGeom>
          <a:noFill/>
        </p:spPr>
        <p:txBody>
          <a:bodyPr wrap="square" rtlCol="0">
            <a:spAutoFit/>
          </a:bodyPr>
          <a:lstStyle/>
          <a:p>
            <a:r>
              <a:rPr lang="zh-CN" altLang="en-US" sz="2400" b="1" dirty="0"/>
              <a:t>随意运动</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179830" y="0"/>
            <a:ext cx="10340975" cy="1028700"/>
          </a:xfrm>
        </p:spPr>
        <p:txBody>
          <a:bodyPr/>
          <a:lstStyle/>
          <a:p>
            <a:r>
              <a:rPr lang="zh-CN" altLang="en-US"/>
              <a:t>人的中枢运动调控系统由三级水平神经元构成</a:t>
            </a:r>
          </a:p>
        </p:txBody>
      </p:sp>
      <p:sp>
        <p:nvSpPr>
          <p:cNvPr id="5" name="内容占位符 4"/>
          <p:cNvSpPr>
            <a:spLocks noGrp="1"/>
          </p:cNvSpPr>
          <p:nvPr>
            <p:ph idx="1"/>
          </p:nvPr>
        </p:nvSpPr>
        <p:spPr/>
        <p:txBody>
          <a:bodyPr/>
          <a:lstStyle/>
          <a:p>
            <a:r>
              <a:rPr lang="zh-CN" altLang="en-US" sz="3200" b="1">
                <a:latin typeface="微软雅黑" panose="020B0503020204020204" charset="-122"/>
                <a:ea typeface="微软雅黑" panose="020B0503020204020204" charset="-122"/>
              </a:rPr>
              <a:t>第一级：大脑皮层联络区、基底神经节、皮层小脑，他们是最高水平，负责运动的总体策划。</a:t>
            </a:r>
          </a:p>
          <a:p>
            <a:r>
              <a:rPr lang="zh-CN" altLang="en-US" sz="3200" b="1">
                <a:latin typeface="微软雅黑" panose="020B0503020204020204" charset="-122"/>
                <a:ea typeface="微软雅黑" panose="020B0503020204020204" charset="-122"/>
              </a:rPr>
              <a:t>第二级：运动皮层和脊髓小脑是中间水平，负责运动的协调，组织和实施。</a:t>
            </a:r>
          </a:p>
          <a:p>
            <a:r>
              <a:rPr lang="zh-CN" altLang="en-US" sz="3200" b="1">
                <a:latin typeface="微软雅黑" panose="020B0503020204020204" charset="-122"/>
                <a:ea typeface="微软雅黑" panose="020B0503020204020204" charset="-122"/>
              </a:rPr>
              <a:t>第三级：脊髓和脑干，最低水平，负责运动的执行。</a:t>
            </a:r>
          </a:p>
        </p:txBody>
      </p:sp>
      <p:sp>
        <p:nvSpPr>
          <p:cNvPr id="2" name="页脚占位符 1"/>
          <p:cNvSpPr>
            <a:spLocks noGrp="1"/>
          </p:cNvSpPr>
          <p:nvPr>
            <p:ph type="ftr" sz="quarter" idx="11"/>
          </p:nvPr>
        </p:nvSpPr>
        <p:spPr/>
        <p:txBody>
          <a:bodyPr/>
          <a:lstStyle/>
          <a:p>
            <a:pPr>
              <a:defRPr/>
            </a:pPr>
            <a:endParaRPr lang="zh-CN" altLang="en-US"/>
          </a:p>
        </p:txBody>
      </p:sp>
      <p:sp>
        <p:nvSpPr>
          <p:cNvPr id="3" name="灯片编号占位符 2"/>
          <p:cNvSpPr>
            <a:spLocks noGrp="1"/>
          </p:cNvSpPr>
          <p:nvPr>
            <p:ph type="sldNum" sz="quarter" idx="12"/>
          </p:nvPr>
        </p:nvSpPr>
        <p:spPr/>
        <p:txBody>
          <a:bodyPr/>
          <a:lstStyle/>
          <a:p>
            <a:pPr>
              <a:defRPr/>
            </a:pPr>
            <a:fld id="{C8B568E3-8F2A-4934-B297-D952CBA83958}" type="slidenum">
              <a:rPr lang="zh-CN" altLang="en-US"/>
              <a:t>84</a:t>
            </a:fld>
            <a:endParaRPr lang="zh-CN" alt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181100" y="253219"/>
            <a:ext cx="11010900" cy="678766"/>
          </a:xfrm>
        </p:spPr>
        <p:txBody>
          <a:bodyPr>
            <a:normAutofit/>
          </a:bodyPr>
          <a:lstStyle/>
          <a:p>
            <a:pPr eaLnBrk="1" hangingPunct="1"/>
            <a:r>
              <a:rPr lang="zh-CN" altLang="en-US" sz="3600" dirty="0"/>
              <a:t>一、</a:t>
            </a:r>
            <a:r>
              <a:rPr lang="en-US" altLang="zh-CN" sz="3600" dirty="0"/>
              <a:t> </a:t>
            </a:r>
            <a:r>
              <a:rPr lang="zh-CN" altLang="en-US" sz="3600" dirty="0"/>
              <a:t>脊髓的调节功能</a:t>
            </a:r>
          </a:p>
        </p:txBody>
      </p:sp>
      <p:sp>
        <p:nvSpPr>
          <p:cNvPr id="91139" name="Rectangle 3"/>
          <p:cNvSpPr>
            <a:spLocks noGrp="1" noChangeArrowheads="1"/>
          </p:cNvSpPr>
          <p:nvPr>
            <p:ph type="body" idx="4294967295"/>
          </p:nvPr>
        </p:nvSpPr>
        <p:spPr>
          <a:xfrm>
            <a:off x="914400" y="1219200"/>
            <a:ext cx="5922498" cy="4114800"/>
          </a:xfrm>
        </p:spPr>
        <p:txBody>
          <a:bodyPr>
            <a:noAutofit/>
          </a:bodyPr>
          <a:lstStyle/>
          <a:p>
            <a:pPr eaLnBrk="1" hangingPunct="1"/>
            <a:r>
              <a:rPr lang="zh-CN" altLang="en-US" sz="3200" b="1" dirty="0">
                <a:latin typeface="+mn-ea"/>
              </a:rPr>
              <a:t>脊髓对运动的调节都是通过它的反射活动来实现的。</a:t>
            </a:r>
            <a:endParaRPr lang="en-US" altLang="zh-CN" sz="3200" b="1" dirty="0">
              <a:latin typeface="+mn-ea"/>
            </a:endParaRPr>
          </a:p>
          <a:p>
            <a:pPr eaLnBrk="1" hangingPunct="1"/>
            <a:r>
              <a:rPr lang="zh-CN" altLang="en-US" sz="3200" b="1" dirty="0">
                <a:latin typeface="+mn-ea"/>
              </a:rPr>
              <a:t>脊髓是中枢神经系统发动和控制骨骼肌活动的最后公路</a:t>
            </a:r>
          </a:p>
          <a:p>
            <a:pPr eaLnBrk="1" hangingPunct="1"/>
            <a:r>
              <a:rPr lang="zh-CN" altLang="en-US" sz="3200" b="1" dirty="0">
                <a:latin typeface="+mn-ea"/>
              </a:rPr>
              <a:t>脊髓通过其</a:t>
            </a:r>
            <a:r>
              <a:rPr lang="zh-CN" altLang="en-US" sz="3200" b="1" dirty="0">
                <a:solidFill>
                  <a:srgbClr val="FF0000"/>
                </a:solidFill>
                <a:latin typeface="+mn-ea"/>
              </a:rPr>
              <a:t>灰质前角运动神经元支配骨骼肌</a:t>
            </a:r>
          </a:p>
        </p:txBody>
      </p:sp>
      <p:pic>
        <p:nvPicPr>
          <p:cNvPr id="64518" name="Picture 6" descr="未标题-5"/>
          <p:cNvPicPr>
            <a:picLocks noChangeAspect="1" noChangeArrowheads="1"/>
          </p:cNvPicPr>
          <p:nvPr/>
        </p:nvPicPr>
        <p:blipFill>
          <a:blip r:embed="rId3" cstate="print"/>
          <a:srcRect l="14128" r="6401" b="11943"/>
          <a:stretch>
            <a:fillRect/>
          </a:stretch>
        </p:blipFill>
        <p:spPr bwMode="auto">
          <a:xfrm>
            <a:off x="7399605" y="1298916"/>
            <a:ext cx="4623582" cy="555908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4518"/>
                                        </p:tgtEl>
                                        <p:attrNameLst>
                                          <p:attrName>style.visibility</p:attrName>
                                        </p:attrNameLst>
                                      </p:cBhvr>
                                      <p:to>
                                        <p:strVal val="visible"/>
                                      </p:to>
                                    </p:set>
                                    <p:anim calcmode="lin" valueType="num">
                                      <p:cBhvr>
                                        <p:cTn id="7" dur="500" fill="hold"/>
                                        <p:tgtEl>
                                          <p:spTgt spid="64518"/>
                                        </p:tgtEl>
                                        <p:attrNameLst>
                                          <p:attrName>ppt_w</p:attrName>
                                        </p:attrNameLst>
                                      </p:cBhvr>
                                      <p:tavLst>
                                        <p:tav tm="0">
                                          <p:val>
                                            <p:fltVal val="0"/>
                                          </p:val>
                                        </p:tav>
                                        <p:tav tm="100000">
                                          <p:val>
                                            <p:strVal val="#ppt_w"/>
                                          </p:val>
                                        </p:tav>
                                      </p:tavLst>
                                    </p:anim>
                                    <p:anim calcmode="lin" valueType="num">
                                      <p:cBhvr>
                                        <p:cTn id="8" dur="500" fill="hold"/>
                                        <p:tgtEl>
                                          <p:spTgt spid="645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026"/>
          <p:cNvSpPr>
            <a:spLocks noGrp="1" noChangeArrowheads="1"/>
          </p:cNvSpPr>
          <p:nvPr>
            <p:ph type="title"/>
          </p:nvPr>
        </p:nvSpPr>
        <p:spPr>
          <a:xfrm>
            <a:off x="880990" y="0"/>
            <a:ext cx="11010900" cy="974188"/>
          </a:xfrm>
        </p:spPr>
        <p:txBody>
          <a:bodyPr/>
          <a:lstStyle/>
          <a:p>
            <a:pPr eaLnBrk="1" hangingPunct="1"/>
            <a:r>
              <a:rPr lang="en-US" altLang="zh-CN" sz="3600" dirty="0">
                <a:latin typeface="+mn-ea"/>
                <a:ea typeface="+mn-ea"/>
              </a:rPr>
              <a:t>1. </a:t>
            </a:r>
            <a:r>
              <a:rPr lang="zh-CN" altLang="en-US" sz="3600" dirty="0">
                <a:latin typeface="+mn-ea"/>
                <a:ea typeface="+mn-ea"/>
              </a:rPr>
              <a:t>脊髓前角运动神经元</a:t>
            </a:r>
          </a:p>
        </p:txBody>
      </p:sp>
      <p:sp>
        <p:nvSpPr>
          <p:cNvPr id="92163" name="Rectangle 1027"/>
          <p:cNvSpPr>
            <a:spLocks noGrp="1" noChangeArrowheads="1"/>
          </p:cNvSpPr>
          <p:nvPr>
            <p:ph type="body" idx="4294967295"/>
          </p:nvPr>
        </p:nvSpPr>
        <p:spPr>
          <a:xfrm>
            <a:off x="418904" y="1325880"/>
            <a:ext cx="4673600" cy="4114800"/>
          </a:xfrm>
        </p:spPr>
        <p:txBody>
          <a:bodyPr>
            <a:normAutofit/>
          </a:bodyPr>
          <a:lstStyle/>
          <a:p>
            <a:pPr eaLnBrk="1" hangingPunct="1"/>
            <a:r>
              <a:rPr lang="zh-CN" altLang="en-US" sz="3200" b="1" dirty="0">
                <a:latin typeface="+mn-ea"/>
              </a:rPr>
              <a:t>脊髓灰质前角控制骨骼肌收缩的神经元包括</a:t>
            </a:r>
          </a:p>
          <a:p>
            <a:pPr lvl="1" eaLnBrk="1" hangingPunct="1">
              <a:buFont typeface="Webdings" panose="05030102010509060703" pitchFamily="18" charset="2"/>
              <a:buNone/>
            </a:pPr>
            <a:r>
              <a:rPr lang="en-US" altLang="zh-CN" b="1" dirty="0">
                <a:latin typeface="+mn-ea"/>
              </a:rPr>
              <a:t>α</a:t>
            </a:r>
            <a:r>
              <a:rPr lang="zh-CN" altLang="en-US" b="1" dirty="0">
                <a:latin typeface="+mn-ea"/>
              </a:rPr>
              <a:t>运动神经元</a:t>
            </a:r>
          </a:p>
          <a:p>
            <a:pPr lvl="1" eaLnBrk="1" hangingPunct="1">
              <a:buFont typeface="Webdings" panose="05030102010509060703" pitchFamily="18" charset="2"/>
              <a:buNone/>
            </a:pPr>
            <a:r>
              <a:rPr lang="en-US" altLang="zh-CN" b="1" dirty="0">
                <a:latin typeface="+mn-ea"/>
              </a:rPr>
              <a:t>γ</a:t>
            </a:r>
            <a:r>
              <a:rPr lang="zh-CN" altLang="en-US" b="1" dirty="0">
                <a:latin typeface="+mn-ea"/>
              </a:rPr>
              <a:t>运动神经元</a:t>
            </a:r>
          </a:p>
        </p:txBody>
      </p:sp>
      <p:pic>
        <p:nvPicPr>
          <p:cNvPr id="92164" name="Picture 1031" descr="未标题-9"/>
          <p:cNvPicPr>
            <a:picLocks noChangeAspect="1" noChangeArrowheads="1"/>
          </p:cNvPicPr>
          <p:nvPr/>
        </p:nvPicPr>
        <p:blipFill>
          <a:blip r:embed="rId2" cstate="print">
            <a:clrChange>
              <a:clrFrom>
                <a:srgbClr val="F7FEFC"/>
              </a:clrFrom>
              <a:clrTo>
                <a:srgbClr val="F7FEFC">
                  <a:alpha val="0"/>
                </a:srgbClr>
              </a:clrTo>
            </a:clrChange>
            <a:lum bright="-12000" contrast="18000"/>
          </a:blip>
          <a:srcRect l="13062" t="1653" r="13469" b="12396"/>
          <a:stretch>
            <a:fillRect/>
          </a:stretch>
        </p:blipFill>
        <p:spPr bwMode="auto">
          <a:xfrm>
            <a:off x="5134708" y="1274299"/>
            <a:ext cx="5205045" cy="5410200"/>
          </a:xfrm>
          <a:prstGeom prst="rect">
            <a:avLst/>
          </a:prstGeom>
          <a:noFill/>
          <a:ln w="9525">
            <a:noFill/>
            <a:miter lim="800000"/>
            <a:headEnd/>
            <a:tailEnd/>
          </a:ln>
        </p:spPr>
      </p:pic>
    </p:spTree>
  </p:cSld>
  <p:clrMapOvr>
    <a:masterClrMapping/>
  </p:clrMapOvr>
  <p:transition>
    <p:dissolv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26"/>
          <p:cNvSpPr>
            <a:spLocks noGrp="1" noChangeArrowheads="1"/>
          </p:cNvSpPr>
          <p:nvPr>
            <p:ph type="title"/>
          </p:nvPr>
        </p:nvSpPr>
        <p:spPr>
          <a:xfrm>
            <a:off x="1505243" y="0"/>
            <a:ext cx="3924008" cy="903288"/>
          </a:xfrm>
        </p:spPr>
        <p:txBody>
          <a:bodyPr>
            <a:normAutofit/>
          </a:bodyPr>
          <a:lstStyle/>
          <a:p>
            <a:pPr eaLnBrk="1" hangingPunct="1">
              <a:buClr>
                <a:srgbClr val="00FFCC"/>
              </a:buClr>
            </a:pPr>
            <a:r>
              <a:rPr lang="en-US" altLang="zh-CN" sz="3600" dirty="0">
                <a:latin typeface="+mn-ea"/>
                <a:ea typeface="+mn-ea"/>
              </a:rPr>
              <a:t>α</a:t>
            </a:r>
            <a:r>
              <a:rPr lang="zh-CN" altLang="en-US" sz="3600" dirty="0">
                <a:latin typeface="+mn-ea"/>
                <a:ea typeface="+mn-ea"/>
              </a:rPr>
              <a:t>运动神经元</a:t>
            </a:r>
          </a:p>
        </p:txBody>
      </p:sp>
      <p:sp>
        <p:nvSpPr>
          <p:cNvPr id="93187" name="Rectangle 1027"/>
          <p:cNvSpPr>
            <a:spLocks noGrp="1" noChangeArrowheads="1"/>
          </p:cNvSpPr>
          <p:nvPr>
            <p:ph type="body" idx="4294967295"/>
          </p:nvPr>
        </p:nvSpPr>
        <p:spPr>
          <a:xfrm>
            <a:off x="492369" y="1041010"/>
            <a:ext cx="7329267" cy="4114800"/>
          </a:xfrm>
        </p:spPr>
        <p:txBody>
          <a:bodyPr>
            <a:noAutofit/>
          </a:bodyPr>
          <a:lstStyle/>
          <a:p>
            <a:pPr eaLnBrk="1" hangingPunct="1">
              <a:buFont typeface="Wingdings" panose="05000000000000000000" pitchFamily="2" charset="2"/>
              <a:buChar char="Ø"/>
            </a:pPr>
            <a:r>
              <a:rPr lang="en-US" altLang="zh-CN" sz="3200" b="1" dirty="0">
                <a:latin typeface="+mn-ea"/>
              </a:rPr>
              <a:t>  α</a:t>
            </a:r>
            <a:r>
              <a:rPr lang="zh-CN" altLang="en-US" sz="3200" b="1" dirty="0">
                <a:latin typeface="+mn-ea"/>
              </a:rPr>
              <a:t>运动神经元是直接发动骨骼肌纤维活动的终末神经元，接受外周传入和高级中枢下行冲动的作用</a:t>
            </a:r>
          </a:p>
          <a:p>
            <a:pPr marL="228600" lvl="1">
              <a:spcBef>
                <a:spcPts val="1000"/>
              </a:spcBef>
              <a:buFont typeface="Wingdings" panose="05000000000000000000" pitchFamily="2" charset="2"/>
              <a:buChar char="Ø"/>
            </a:pPr>
            <a:r>
              <a:rPr lang="en-US" altLang="zh-CN" b="1" dirty="0">
                <a:latin typeface="+mn-ea"/>
              </a:rPr>
              <a:t> </a:t>
            </a:r>
            <a:r>
              <a:rPr lang="zh-CN" altLang="en-US" b="1" dirty="0">
                <a:latin typeface="+mn-ea"/>
              </a:rPr>
              <a:t>一个</a:t>
            </a:r>
            <a:r>
              <a:rPr lang="en-US" altLang="zh-CN" b="1" dirty="0">
                <a:latin typeface="+mn-ea"/>
              </a:rPr>
              <a:t>α</a:t>
            </a:r>
            <a:r>
              <a:rPr lang="zh-CN" altLang="en-US" b="1" dirty="0">
                <a:latin typeface="+mn-ea"/>
              </a:rPr>
              <a:t>运动神经元与其所支配的</a:t>
            </a:r>
            <a:r>
              <a:rPr lang="zh-CN" altLang="en-US" b="1" dirty="0">
                <a:solidFill>
                  <a:srgbClr val="FF0000"/>
                </a:solidFill>
                <a:latin typeface="+mn-ea"/>
              </a:rPr>
              <a:t>全部肌纤维</a:t>
            </a:r>
            <a:r>
              <a:rPr lang="zh-CN" altLang="en-US" b="1" dirty="0">
                <a:latin typeface="+mn-ea"/>
              </a:rPr>
              <a:t>共同构成的功能单位称为运动单位。运动单位有大、小区别，运动单位交叉分布共同维持肌群有效张力</a:t>
            </a:r>
          </a:p>
          <a:p>
            <a:pPr marL="228600" lvl="1">
              <a:spcBef>
                <a:spcPts val="1000"/>
              </a:spcBef>
              <a:buFont typeface="Wingdings" panose="05000000000000000000" pitchFamily="2" charset="2"/>
              <a:buChar char="Ø"/>
            </a:pPr>
            <a:endParaRPr lang="zh-CN" altLang="en-US" b="1" dirty="0">
              <a:latin typeface="+mn-ea"/>
            </a:endParaRPr>
          </a:p>
          <a:p>
            <a:pPr>
              <a:buFont typeface="Wingdings" panose="05000000000000000000" pitchFamily="2" charset="2"/>
              <a:buChar char="Ø"/>
            </a:pPr>
            <a:endParaRPr lang="zh-CN" altLang="en-US" sz="3200" b="1" dirty="0">
              <a:latin typeface="+mn-ea"/>
            </a:endParaRPr>
          </a:p>
        </p:txBody>
      </p:sp>
      <p:pic>
        <p:nvPicPr>
          <p:cNvPr id="93188" name="图片 4" descr="图片1.jpg"/>
          <p:cNvPicPr>
            <a:picLocks noChangeAspect="1"/>
          </p:cNvPicPr>
          <p:nvPr/>
        </p:nvPicPr>
        <p:blipFill>
          <a:blip r:embed="rId3" cstate="print"/>
          <a:srcRect/>
          <a:stretch>
            <a:fillRect/>
          </a:stretch>
        </p:blipFill>
        <p:spPr bwMode="auto">
          <a:xfrm>
            <a:off x="8215533" y="1195754"/>
            <a:ext cx="3976467" cy="5662246"/>
          </a:xfrm>
          <a:prstGeom prst="rect">
            <a:avLst/>
          </a:prstGeom>
          <a:noFill/>
          <a:ln w="9525">
            <a:noFill/>
            <a:miter lim="800000"/>
            <a:headEnd/>
            <a:tailEnd/>
          </a:ln>
        </p:spPr>
      </p:pic>
    </p:spTree>
  </p:cSld>
  <p:clrMapOvr>
    <a:masterClrMapping/>
  </p:clrMapOvr>
  <p:transition>
    <p:dissolv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026"/>
          <p:cNvSpPr>
            <a:spLocks noGrp="1" noChangeArrowheads="1"/>
          </p:cNvSpPr>
          <p:nvPr>
            <p:ph type="title"/>
          </p:nvPr>
        </p:nvSpPr>
        <p:spPr>
          <a:xfrm>
            <a:off x="1280160" y="0"/>
            <a:ext cx="9997440" cy="984250"/>
          </a:xfrm>
        </p:spPr>
        <p:txBody>
          <a:bodyPr>
            <a:normAutofit/>
          </a:bodyPr>
          <a:lstStyle/>
          <a:p>
            <a:pPr eaLnBrk="1" hangingPunct="1">
              <a:buClr>
                <a:srgbClr val="00FFCC"/>
              </a:buClr>
            </a:pPr>
            <a:r>
              <a:rPr lang="en-US" altLang="zh-CN" sz="3600" dirty="0">
                <a:latin typeface="+mn-ea"/>
                <a:ea typeface="+mn-ea"/>
              </a:rPr>
              <a:t>γ</a:t>
            </a:r>
            <a:r>
              <a:rPr lang="zh-CN" altLang="en-US" sz="3600" dirty="0">
                <a:latin typeface="+mn-ea"/>
                <a:ea typeface="+mn-ea"/>
              </a:rPr>
              <a:t>运动神经元</a:t>
            </a:r>
          </a:p>
        </p:txBody>
      </p:sp>
      <p:sp>
        <p:nvSpPr>
          <p:cNvPr id="94211" name="Rectangle 1027"/>
          <p:cNvSpPr>
            <a:spLocks noGrp="1" noChangeArrowheads="1"/>
          </p:cNvSpPr>
          <p:nvPr>
            <p:ph type="body" idx="4294967295"/>
          </p:nvPr>
        </p:nvSpPr>
        <p:spPr>
          <a:xfrm>
            <a:off x="886266" y="1463040"/>
            <a:ext cx="5233180" cy="2438400"/>
          </a:xfrm>
        </p:spPr>
        <p:txBody>
          <a:bodyPr>
            <a:noAutofit/>
          </a:bodyPr>
          <a:lstStyle/>
          <a:p>
            <a:pPr eaLnBrk="1" hangingPunct="1">
              <a:buFont typeface="Webdings" panose="05030102010509060703" pitchFamily="18" charset="2"/>
              <a:buNone/>
            </a:pPr>
            <a:r>
              <a:rPr lang="en-US" altLang="zh-CN" b="1" dirty="0">
                <a:latin typeface="+mn-ea"/>
              </a:rPr>
              <a:t>γ</a:t>
            </a:r>
            <a:r>
              <a:rPr lang="zh-CN" altLang="en-US" b="1" dirty="0">
                <a:latin typeface="+mn-ea"/>
              </a:rPr>
              <a:t>运动神经元支配</a:t>
            </a:r>
            <a:r>
              <a:rPr lang="zh-CN" altLang="en-US" b="1" dirty="0">
                <a:solidFill>
                  <a:srgbClr val="FF0000"/>
                </a:solidFill>
                <a:latin typeface="+mn-ea"/>
              </a:rPr>
              <a:t>梭内肌纤维</a:t>
            </a:r>
            <a:r>
              <a:rPr lang="zh-CN" altLang="en-US" b="1" dirty="0">
                <a:latin typeface="+mn-ea"/>
              </a:rPr>
              <a:t>，只接受高级中枢控制，其</a:t>
            </a:r>
            <a:r>
              <a:rPr lang="zh-CN" altLang="en-US" b="1" dirty="0">
                <a:solidFill>
                  <a:srgbClr val="FF0000"/>
                </a:solidFill>
                <a:latin typeface="+mn-ea"/>
              </a:rPr>
              <a:t>兴奋可提高肌梭对被动牵拉的敏感性  </a:t>
            </a:r>
          </a:p>
        </p:txBody>
      </p:sp>
      <p:sp>
        <p:nvSpPr>
          <p:cNvPr id="94212" name="AutoShape 1041">
            <a:hlinkClick r:id="" action="ppaction://hlinkshowjump?jump=previousslide" highlightClick="1"/>
          </p:cNvPr>
          <p:cNvSpPr>
            <a:spLocks noChangeArrowheads="1"/>
          </p:cNvSpPr>
          <p:nvPr/>
        </p:nvSpPr>
        <p:spPr bwMode="auto">
          <a:xfrm>
            <a:off x="10058400" y="6400800"/>
            <a:ext cx="508000" cy="381000"/>
          </a:xfrm>
          <a:prstGeom prst="actionButtonBackPrevious">
            <a:avLst/>
          </a:prstGeom>
          <a:solidFill>
            <a:schemeClr val="bg1"/>
          </a:solidFill>
          <a:ln w="9525">
            <a:noFill/>
            <a:miter lim="800000"/>
          </a:ln>
        </p:spPr>
        <p:txBody>
          <a:bodyPr wrap="none" anchor="ctr"/>
          <a:lstStyle/>
          <a:p>
            <a:endParaRPr lang="zh-CN" altLang="en-US"/>
          </a:p>
        </p:txBody>
      </p:sp>
      <p:sp>
        <p:nvSpPr>
          <p:cNvPr id="94213" name="AutoShape 1042">
            <a:hlinkClick r:id="" action="ppaction://hlinkshowjump?jump=nextslide" highlightClick="1"/>
          </p:cNvPr>
          <p:cNvSpPr>
            <a:spLocks noChangeArrowheads="1"/>
          </p:cNvSpPr>
          <p:nvPr/>
        </p:nvSpPr>
        <p:spPr bwMode="auto">
          <a:xfrm>
            <a:off x="10566400" y="6400800"/>
            <a:ext cx="508000" cy="381000"/>
          </a:xfrm>
          <a:prstGeom prst="actionButtonForwardNext">
            <a:avLst/>
          </a:prstGeom>
          <a:solidFill>
            <a:schemeClr val="bg1"/>
          </a:solidFill>
          <a:ln w="9525">
            <a:noFill/>
            <a:miter lim="800000"/>
          </a:ln>
        </p:spPr>
        <p:txBody>
          <a:bodyPr wrap="none" anchor="ctr"/>
          <a:lstStyle/>
          <a:p>
            <a:endParaRPr lang="zh-CN" altLang="en-US"/>
          </a:p>
        </p:txBody>
      </p:sp>
      <p:sp>
        <p:nvSpPr>
          <p:cNvPr id="94214" name="AutoShape 1043">
            <a:hlinkClick r:id="rId3" action="ppaction://hlinksldjump" highlightClick="1"/>
          </p:cNvPr>
          <p:cNvSpPr>
            <a:spLocks noChangeArrowheads="1"/>
          </p:cNvSpPr>
          <p:nvPr/>
        </p:nvSpPr>
        <p:spPr bwMode="auto">
          <a:xfrm>
            <a:off x="11074400" y="6400800"/>
            <a:ext cx="508000" cy="381000"/>
          </a:xfrm>
          <a:prstGeom prst="actionButtonEnd">
            <a:avLst/>
          </a:prstGeom>
          <a:solidFill>
            <a:schemeClr val="bg1"/>
          </a:solidFill>
          <a:ln w="9525">
            <a:noFill/>
            <a:miter lim="800000"/>
          </a:ln>
        </p:spPr>
        <p:txBody>
          <a:bodyPr wrap="none" anchor="ctr"/>
          <a:lstStyle/>
          <a:p>
            <a:endParaRPr lang="zh-CN" altLang="en-US"/>
          </a:p>
        </p:txBody>
      </p:sp>
      <p:sp>
        <p:nvSpPr>
          <p:cNvPr id="94215" name="AutoShape 1044">
            <a:hlinkClick r:id="" action="ppaction://hlinkshowjump?jump=lastslideviewed" highlightClick="1"/>
          </p:cNvPr>
          <p:cNvSpPr>
            <a:spLocks noChangeArrowheads="1"/>
          </p:cNvSpPr>
          <p:nvPr/>
        </p:nvSpPr>
        <p:spPr bwMode="auto">
          <a:xfrm>
            <a:off x="11582400" y="6400800"/>
            <a:ext cx="508000" cy="381000"/>
          </a:xfrm>
          <a:prstGeom prst="actionButtonReturn">
            <a:avLst/>
          </a:prstGeom>
          <a:solidFill>
            <a:schemeClr val="bg1"/>
          </a:solidFill>
          <a:ln w="9525">
            <a:noFill/>
            <a:miter lim="800000"/>
          </a:ln>
        </p:spPr>
        <p:txBody>
          <a:bodyPr wrap="none" anchor="ctr"/>
          <a:lstStyle/>
          <a:p>
            <a:endParaRPr lang="zh-CN" altLang="en-US"/>
          </a:p>
        </p:txBody>
      </p:sp>
      <p:sp>
        <p:nvSpPr>
          <p:cNvPr id="94216" name="AutoShape 1045">
            <a:hlinkClick r:id="" action="ppaction://noaction" highlightClick="1"/>
          </p:cNvPr>
          <p:cNvSpPr>
            <a:spLocks noChangeArrowheads="1"/>
          </p:cNvSpPr>
          <p:nvPr/>
        </p:nvSpPr>
        <p:spPr bwMode="auto">
          <a:xfrm>
            <a:off x="9042400" y="6400800"/>
            <a:ext cx="508000" cy="381000"/>
          </a:xfrm>
          <a:prstGeom prst="actionButtonDocument">
            <a:avLst/>
          </a:prstGeom>
          <a:solidFill>
            <a:schemeClr val="bg1"/>
          </a:solidFill>
          <a:ln w="9525">
            <a:noFill/>
            <a:miter lim="800000"/>
          </a:ln>
        </p:spPr>
        <p:txBody>
          <a:bodyPr wrap="none" anchor="ctr"/>
          <a:lstStyle/>
          <a:p>
            <a:endParaRPr lang="zh-CN" altLang="en-US"/>
          </a:p>
        </p:txBody>
      </p:sp>
      <p:sp>
        <p:nvSpPr>
          <p:cNvPr id="94217" name="AutoShape 1046">
            <a:hlinkClick r:id="rId4" action="ppaction://hlinksldjump" highlightClick="1"/>
          </p:cNvPr>
          <p:cNvSpPr>
            <a:spLocks noChangeArrowheads="1"/>
          </p:cNvSpPr>
          <p:nvPr/>
        </p:nvSpPr>
        <p:spPr bwMode="auto">
          <a:xfrm>
            <a:off x="9550400" y="6400800"/>
            <a:ext cx="508000" cy="381000"/>
          </a:xfrm>
          <a:prstGeom prst="actionButtonBeginning">
            <a:avLst/>
          </a:prstGeom>
          <a:solidFill>
            <a:schemeClr val="bg1"/>
          </a:solidFill>
          <a:ln w="9525">
            <a:noFill/>
            <a:miter lim="800000"/>
          </a:ln>
        </p:spPr>
        <p:txBody>
          <a:bodyPr wrap="none" anchor="ctr"/>
          <a:lstStyle/>
          <a:p>
            <a:endParaRPr lang="zh-CN" altLang="en-US"/>
          </a:p>
        </p:txBody>
      </p:sp>
      <p:pic>
        <p:nvPicPr>
          <p:cNvPr id="94218" name="图片 10" descr="QQ图片20130613231040.jpg"/>
          <p:cNvPicPr>
            <a:picLocks noChangeAspect="1"/>
          </p:cNvPicPr>
          <p:nvPr/>
        </p:nvPicPr>
        <p:blipFill>
          <a:blip r:embed="rId5" cstate="print"/>
          <a:srcRect/>
          <a:stretch>
            <a:fillRect/>
          </a:stretch>
        </p:blipFill>
        <p:spPr bwMode="auto">
          <a:xfrm>
            <a:off x="5810251" y="1181686"/>
            <a:ext cx="6381749" cy="5676315"/>
          </a:xfrm>
          <a:prstGeom prst="rect">
            <a:avLst/>
          </a:prstGeom>
          <a:noFill/>
          <a:ln w="9525">
            <a:noFill/>
            <a:miter lim="800000"/>
            <a:headEnd/>
            <a:tailEnd/>
          </a:ln>
        </p:spPr>
      </p:pic>
    </p:spTree>
  </p:cSld>
  <p:clrMapOvr>
    <a:masterClrMapping/>
  </p:clrMapOvr>
  <p:transition>
    <p:dissolv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11424" y="1052738"/>
            <a:ext cx="9217024" cy="1482650"/>
          </a:xfrm>
          <a:prstGeom prst="rect">
            <a:avLst/>
          </a:prstGeom>
          <a:noFill/>
        </p:spPr>
        <p:txBody>
          <a:bodyPr wrap="square" rtlCol="0">
            <a:spAutoFit/>
          </a:bodyPr>
          <a:lstStyle/>
          <a:p>
            <a:pPr>
              <a:lnSpc>
                <a:spcPct val="150000"/>
              </a:lnSpc>
            </a:pPr>
            <a:r>
              <a:rPr lang="zh-CN" altLang="en-US" sz="3200" b="1" dirty="0">
                <a:solidFill>
                  <a:srgbClr val="FF0000"/>
                </a:solidFill>
                <a:latin typeface="+mn-ea"/>
              </a:rPr>
              <a:t>屈肌反射</a:t>
            </a:r>
            <a:r>
              <a:rPr lang="zh-CN" altLang="en-US" sz="3200" b="1" dirty="0">
                <a:latin typeface="+mn-ea"/>
              </a:rPr>
              <a:t>→躲避伤害</a:t>
            </a:r>
            <a:endParaRPr lang="en-US" altLang="zh-CN" sz="3200" b="1" dirty="0">
              <a:latin typeface="+mn-ea"/>
            </a:endParaRPr>
          </a:p>
          <a:p>
            <a:pPr>
              <a:lnSpc>
                <a:spcPct val="150000"/>
              </a:lnSpc>
            </a:pPr>
            <a:r>
              <a:rPr lang="zh-CN" altLang="en-US" sz="3200" b="1" dirty="0">
                <a:solidFill>
                  <a:srgbClr val="FF0000"/>
                </a:solidFill>
                <a:latin typeface="+mn-ea"/>
              </a:rPr>
              <a:t>对侧伸肌反射</a:t>
            </a:r>
            <a:r>
              <a:rPr lang="zh-CN" altLang="en-US" sz="3200" b="1" dirty="0">
                <a:latin typeface="+mn-ea"/>
              </a:rPr>
              <a:t>→保持身体平衡</a:t>
            </a:r>
            <a:endParaRPr lang="en-US" altLang="zh-CN" sz="3200" b="1" dirty="0">
              <a:latin typeface="+mn-ea"/>
            </a:endParaRPr>
          </a:p>
        </p:txBody>
      </p:sp>
      <p:pic>
        <p:nvPicPr>
          <p:cNvPr id="18" name="Picture 2"/>
          <p:cNvPicPr>
            <a:picLocks noChangeAspect="1" noChangeArrowheads="1"/>
          </p:cNvPicPr>
          <p:nvPr/>
        </p:nvPicPr>
        <p:blipFill>
          <a:blip r:embed="rId2" cstate="print"/>
          <a:srcRect l="5113" t="5919"/>
          <a:stretch>
            <a:fillRect/>
          </a:stretch>
        </p:blipFill>
        <p:spPr bwMode="auto">
          <a:xfrm>
            <a:off x="882577" y="2968817"/>
            <a:ext cx="3807013" cy="2952000"/>
          </a:xfrm>
          <a:prstGeom prst="rect">
            <a:avLst/>
          </a:prstGeom>
          <a:noFill/>
          <a:ln w="9525">
            <a:noFill/>
            <a:miter lim="800000"/>
            <a:headEnd/>
            <a:tailEnd/>
          </a:ln>
        </p:spPr>
      </p:pic>
      <p:sp>
        <p:nvSpPr>
          <p:cNvPr id="19" name="TextBox 18"/>
          <p:cNvSpPr txBox="1"/>
          <p:nvPr/>
        </p:nvSpPr>
        <p:spPr>
          <a:xfrm>
            <a:off x="1103446" y="6021290"/>
            <a:ext cx="3936437" cy="461665"/>
          </a:xfrm>
          <a:prstGeom prst="rect">
            <a:avLst/>
          </a:prstGeom>
          <a:noFill/>
        </p:spPr>
        <p:txBody>
          <a:bodyPr wrap="square" rtlCol="0">
            <a:spAutoFit/>
          </a:bodyPr>
          <a:lstStyle/>
          <a:p>
            <a:r>
              <a:rPr lang="zh-CN" altLang="en-US" sz="2400" b="1" dirty="0"/>
              <a:t>触电：</a:t>
            </a:r>
            <a:r>
              <a:rPr lang="zh-CN" altLang="en-US" sz="2400" b="1" dirty="0">
                <a:solidFill>
                  <a:srgbClr val="0000FF"/>
                </a:solidFill>
                <a:latin typeface="+mn-ea"/>
              </a:rPr>
              <a:t>屈肌反射</a:t>
            </a:r>
            <a:endParaRPr lang="zh-CN" altLang="en-US" sz="2400" b="1" dirty="0">
              <a:solidFill>
                <a:srgbClr val="0000FF"/>
              </a:solidFill>
            </a:endParaRPr>
          </a:p>
        </p:txBody>
      </p:sp>
      <p:sp>
        <p:nvSpPr>
          <p:cNvPr id="20" name="TextBox 19"/>
          <p:cNvSpPr txBox="1"/>
          <p:nvPr/>
        </p:nvSpPr>
        <p:spPr>
          <a:xfrm>
            <a:off x="5327915" y="6021290"/>
            <a:ext cx="4896544" cy="461665"/>
          </a:xfrm>
          <a:prstGeom prst="rect">
            <a:avLst/>
          </a:prstGeom>
          <a:noFill/>
        </p:spPr>
        <p:txBody>
          <a:bodyPr wrap="square" rtlCol="0">
            <a:spAutoFit/>
          </a:bodyPr>
          <a:lstStyle/>
          <a:p>
            <a:r>
              <a:rPr lang="zh-CN" altLang="en-US" sz="2400" b="1"/>
              <a:t>踩到钉子：</a:t>
            </a:r>
            <a:r>
              <a:rPr lang="zh-CN" altLang="en-US" sz="2400" b="1" dirty="0">
                <a:solidFill>
                  <a:srgbClr val="0000FF"/>
                </a:solidFill>
                <a:latin typeface="+mn-ea"/>
              </a:rPr>
              <a:t>对侧伸肌反射</a:t>
            </a:r>
            <a:endParaRPr lang="zh-CN" altLang="en-US" sz="2400" b="1" dirty="0">
              <a:solidFill>
                <a:srgbClr val="0000FF"/>
              </a:solidFill>
            </a:endParaRPr>
          </a:p>
        </p:txBody>
      </p:sp>
      <p:pic>
        <p:nvPicPr>
          <p:cNvPr id="10" name="Picture 1028" descr="反射伸肌f"/>
          <p:cNvPicPr>
            <a:picLocks noChangeAspect="1" noChangeArrowheads="1"/>
          </p:cNvPicPr>
          <p:nvPr/>
        </p:nvPicPr>
        <p:blipFill>
          <a:blip r:embed="rId3" cstate="print"/>
          <a:srcRect b="8185"/>
          <a:stretch>
            <a:fillRect/>
          </a:stretch>
        </p:blipFill>
        <p:spPr bwMode="auto">
          <a:xfrm>
            <a:off x="5810248" y="3143248"/>
            <a:ext cx="4381520" cy="2956614"/>
          </a:xfrm>
          <a:prstGeom prst="rect">
            <a:avLst/>
          </a:prstGeom>
          <a:noFill/>
          <a:ln w="9525">
            <a:noFill/>
            <a:miter lim="800000"/>
            <a:headEnd/>
            <a:tailEnd/>
          </a:ln>
        </p:spPr>
      </p:pic>
      <p:sp>
        <p:nvSpPr>
          <p:cNvPr id="11" name="矩形 10"/>
          <p:cNvSpPr/>
          <p:nvPr/>
        </p:nvSpPr>
        <p:spPr>
          <a:xfrm>
            <a:off x="872197" y="195013"/>
            <a:ext cx="7891976" cy="923330"/>
          </a:xfrm>
          <a:prstGeom prst="rect">
            <a:avLst/>
          </a:prstGeom>
        </p:spPr>
        <p:txBody>
          <a:bodyPr wrap="square">
            <a:spAutoFit/>
          </a:bodyPr>
          <a:lstStyle/>
          <a:p>
            <a:pPr lvl="0">
              <a:lnSpc>
                <a:spcPct val="150000"/>
              </a:lnSpc>
            </a:pPr>
            <a:r>
              <a:rPr lang="zh-CN" altLang="en-US" sz="3600" b="1" dirty="0">
                <a:solidFill>
                  <a:srgbClr val="000000"/>
                </a:solidFill>
                <a:latin typeface="微软雅黑" panose="020B0503020204020204" charset="-122"/>
              </a:rPr>
              <a:t>（二）屈肌反射与对侧伸肌反射</a:t>
            </a:r>
            <a:endParaRPr lang="en-US" altLang="zh-CN" sz="3600" b="1" dirty="0">
              <a:solidFill>
                <a:srgbClr val="000000"/>
              </a:solidFill>
              <a:latin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E1A43D6C-41E6-451B-ACBB-D696C619C497}" type="slidenum">
              <a:rPr lang="zh-CN" altLang="en-US" smtClean="0"/>
              <a:t>9</a:t>
            </a:fld>
            <a:endParaRPr lang="zh-CN" altLang="en-US"/>
          </a:p>
        </p:txBody>
      </p:sp>
      <p:sp>
        <p:nvSpPr>
          <p:cNvPr id="6" name="Rectangle 4"/>
          <p:cNvSpPr>
            <a:spLocks noChangeArrowheads="1"/>
          </p:cNvSpPr>
          <p:nvPr/>
        </p:nvSpPr>
        <p:spPr bwMode="auto">
          <a:xfrm>
            <a:off x="476251" y="1223963"/>
            <a:ext cx="6006436" cy="5634037"/>
          </a:xfrm>
          <a:prstGeom prst="rect">
            <a:avLst/>
          </a:prstGeom>
          <a:noFill/>
          <a:ln w="9525">
            <a:noFill/>
            <a:miter lim="800000"/>
          </a:ln>
        </p:spPr>
        <p:txBody>
          <a:bodyPr/>
          <a:lstStyle/>
          <a:p>
            <a:pPr marL="342900" indent="-342900">
              <a:buFont typeface="Webdings" panose="05030102010509060703" pitchFamily="18" charset="2"/>
              <a:buChar char="]"/>
            </a:pPr>
            <a:r>
              <a:rPr lang="zh-CN" altLang="en-US" sz="3600" b="1" dirty="0">
                <a:latin typeface="+mn-ea"/>
              </a:rPr>
              <a:t>支持、</a:t>
            </a:r>
            <a:r>
              <a:rPr lang="zh-CN" altLang="en-US" sz="3600" b="1" dirty="0">
                <a:latin typeface="+mn-ea"/>
                <a:sym typeface="+mn-ea"/>
              </a:rPr>
              <a:t>营养</a:t>
            </a:r>
            <a:r>
              <a:rPr lang="zh-CN" altLang="en-US" sz="3600" b="1" dirty="0">
                <a:latin typeface="+mn-ea"/>
              </a:rPr>
              <a:t>神经元</a:t>
            </a:r>
          </a:p>
          <a:p>
            <a:pPr marL="342900" indent="-342900">
              <a:buFont typeface="Webdings" panose="05030102010509060703" pitchFamily="18" charset="2"/>
              <a:buChar char="]"/>
            </a:pPr>
            <a:r>
              <a:rPr lang="zh-CN" altLang="en-US" sz="3600" b="1" dirty="0">
                <a:latin typeface="+mn-ea"/>
              </a:rPr>
              <a:t>修复和再生</a:t>
            </a:r>
            <a:endParaRPr lang="en-US" altLang="zh-CN" sz="3600" b="1" dirty="0">
              <a:latin typeface="+mn-ea"/>
            </a:endParaRPr>
          </a:p>
          <a:p>
            <a:pPr marL="342900" indent="-342900">
              <a:buFont typeface="Webdings" panose="05030102010509060703" pitchFamily="18" charset="2"/>
              <a:buChar char="]"/>
            </a:pPr>
            <a:r>
              <a:rPr lang="zh-CN" altLang="en-US" sz="3600" b="1" dirty="0">
                <a:latin typeface="+mn-ea"/>
              </a:rPr>
              <a:t>隔离绝缘</a:t>
            </a:r>
            <a:endParaRPr lang="en-US" altLang="zh-CN" sz="3600" b="1" dirty="0">
              <a:latin typeface="+mn-ea"/>
            </a:endParaRPr>
          </a:p>
          <a:p>
            <a:pPr marL="342900" indent="-342900">
              <a:buFont typeface="Webdings" panose="05030102010509060703" pitchFamily="18" charset="2"/>
              <a:buChar char="]"/>
            </a:pPr>
            <a:r>
              <a:rPr lang="zh-CN" altLang="en-US" sz="3600" b="1" dirty="0">
                <a:latin typeface="+mn-ea"/>
              </a:rPr>
              <a:t>稳定胞外</a:t>
            </a:r>
            <a:r>
              <a:rPr lang="en-US" altLang="zh-CN" sz="3600" b="1" dirty="0">
                <a:latin typeface="+mn-ea"/>
              </a:rPr>
              <a:t>K+</a:t>
            </a:r>
            <a:r>
              <a:rPr lang="zh-CN" altLang="en-US" sz="3600" b="1" dirty="0">
                <a:latin typeface="+mn-ea"/>
              </a:rPr>
              <a:t>浓度</a:t>
            </a:r>
            <a:endParaRPr lang="en-US" altLang="zh-CN" sz="3600" b="1" dirty="0">
              <a:latin typeface="+mn-ea"/>
            </a:endParaRPr>
          </a:p>
          <a:p>
            <a:pPr marL="342900" indent="-342900">
              <a:buFont typeface="Webdings" panose="05030102010509060703" pitchFamily="18" charset="2"/>
              <a:buChar char="]"/>
            </a:pPr>
            <a:r>
              <a:rPr lang="zh-CN" altLang="en-US" sz="3600" b="1" dirty="0">
                <a:latin typeface="+mn-ea"/>
              </a:rPr>
              <a:t>合成与分泌活性物质</a:t>
            </a:r>
          </a:p>
        </p:txBody>
      </p:sp>
      <p:sp>
        <p:nvSpPr>
          <p:cNvPr id="7" name="TextBox 6"/>
          <p:cNvSpPr txBox="1"/>
          <p:nvPr/>
        </p:nvSpPr>
        <p:spPr>
          <a:xfrm>
            <a:off x="1078173" y="341194"/>
            <a:ext cx="6059606" cy="645160"/>
          </a:xfrm>
          <a:prstGeom prst="rect">
            <a:avLst/>
          </a:prstGeom>
          <a:noFill/>
        </p:spPr>
        <p:txBody>
          <a:bodyPr wrap="square" rtlCol="0">
            <a:spAutoFit/>
          </a:bodyPr>
          <a:lstStyle/>
          <a:p>
            <a:r>
              <a:rPr lang="zh-CN" altLang="en-US" sz="3600" b="1" dirty="0"/>
              <a:t>胶质细胞的功能特点</a:t>
            </a:r>
          </a:p>
        </p:txBody>
      </p:sp>
      <p:pic>
        <p:nvPicPr>
          <p:cNvPr id="8" name="图片 5" descr="QQ图片20130607211709.jpg"/>
          <p:cNvPicPr>
            <a:picLocks noChangeAspect="1"/>
          </p:cNvPicPr>
          <p:nvPr/>
        </p:nvPicPr>
        <p:blipFill>
          <a:blip r:embed="rId2" cstate="print"/>
          <a:srcRect/>
          <a:stretch>
            <a:fillRect/>
          </a:stretch>
        </p:blipFill>
        <p:spPr bwMode="auto">
          <a:xfrm>
            <a:off x="6191251" y="1201003"/>
            <a:ext cx="6000749" cy="5656996"/>
          </a:xfrm>
          <a:prstGeom prst="rect">
            <a:avLst/>
          </a:prstGeom>
          <a:noFill/>
          <a:ln w="9525">
            <a:noFill/>
            <a:miter lim="800000"/>
            <a:headEnd/>
            <a:tailEnd/>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886265" y="274638"/>
            <a:ext cx="10696136" cy="780439"/>
          </a:xfrm>
        </p:spPr>
        <p:txBody>
          <a:bodyPr/>
          <a:lstStyle/>
          <a:p>
            <a:pPr eaLnBrk="1" hangingPunct="1"/>
            <a:r>
              <a:rPr lang="en-US" altLang="zh-CN" sz="3600" dirty="0">
                <a:latin typeface="+mn-ea"/>
                <a:ea typeface="+mn-ea"/>
              </a:rPr>
              <a:t>(</a:t>
            </a:r>
            <a:r>
              <a:rPr lang="zh-CN" altLang="en-US" sz="3600" dirty="0">
                <a:latin typeface="+mn-ea"/>
                <a:ea typeface="+mn-ea"/>
              </a:rPr>
              <a:t>三</a:t>
            </a:r>
            <a:r>
              <a:rPr lang="en-US" altLang="zh-CN" sz="3600" dirty="0">
                <a:latin typeface="+mn-ea"/>
                <a:ea typeface="+mn-ea"/>
              </a:rPr>
              <a:t>) </a:t>
            </a:r>
            <a:r>
              <a:rPr lang="zh-CN" altLang="en-US" sz="3600" dirty="0">
                <a:latin typeface="+mn-ea"/>
                <a:ea typeface="+mn-ea"/>
              </a:rPr>
              <a:t>牵张反射</a:t>
            </a:r>
          </a:p>
        </p:txBody>
      </p:sp>
      <p:sp>
        <p:nvSpPr>
          <p:cNvPr id="95235" name="Rectangle 3"/>
          <p:cNvSpPr>
            <a:spLocks noGrp="1" noChangeArrowheads="1"/>
          </p:cNvSpPr>
          <p:nvPr>
            <p:ph type="body" idx="4294967295"/>
          </p:nvPr>
        </p:nvSpPr>
        <p:spPr>
          <a:xfrm>
            <a:off x="647112" y="1233714"/>
            <a:ext cx="10958733" cy="4221033"/>
          </a:xfrm>
        </p:spPr>
        <p:txBody>
          <a:bodyPr>
            <a:normAutofit/>
          </a:bodyPr>
          <a:lstStyle/>
          <a:p>
            <a:pPr eaLnBrk="1" hangingPunct="1">
              <a:lnSpc>
                <a:spcPct val="90000"/>
              </a:lnSpc>
            </a:pPr>
            <a:r>
              <a:rPr lang="zh-CN" altLang="en-US" sz="3200" b="1" dirty="0">
                <a:latin typeface="+mn-ea"/>
              </a:rPr>
              <a:t>骨骼肌受到外力牵拉而伸长时，同一肌肉发生</a:t>
            </a:r>
            <a:r>
              <a:rPr lang="zh-CN" altLang="en-US" sz="3200" b="1" dirty="0">
                <a:solidFill>
                  <a:srgbClr val="FF0000"/>
                </a:solidFill>
                <a:latin typeface="+mn-ea"/>
              </a:rPr>
              <a:t>反射性收缩</a:t>
            </a:r>
            <a:r>
              <a:rPr lang="zh-CN" altLang="en-US" sz="3200" b="1" dirty="0">
                <a:latin typeface="+mn-ea"/>
              </a:rPr>
              <a:t>的过程。</a:t>
            </a:r>
            <a:endParaRPr lang="en-US" altLang="zh-CN" sz="3200" b="1" dirty="0">
              <a:latin typeface="+mn-ea"/>
            </a:endParaRPr>
          </a:p>
          <a:p>
            <a:pPr eaLnBrk="1" hangingPunct="1">
              <a:lnSpc>
                <a:spcPct val="90000"/>
              </a:lnSpc>
            </a:pPr>
            <a:r>
              <a:rPr lang="zh-CN" altLang="en-US" sz="3200" b="1" dirty="0">
                <a:latin typeface="+mn-ea"/>
              </a:rPr>
              <a:t>反射过程由骨骼肌本体感受器──肌梭受刺激引起</a:t>
            </a:r>
          </a:p>
        </p:txBody>
      </p:sp>
      <p:grpSp>
        <p:nvGrpSpPr>
          <p:cNvPr id="5" name="组合 11"/>
          <p:cNvGrpSpPr/>
          <p:nvPr/>
        </p:nvGrpSpPr>
        <p:grpSpPr>
          <a:xfrm>
            <a:off x="492369" y="2895874"/>
            <a:ext cx="11699631" cy="3789731"/>
            <a:chOff x="1259632" y="2060848"/>
            <a:chExt cx="6406224" cy="2961620"/>
          </a:xfrm>
        </p:grpSpPr>
        <p:pic>
          <p:nvPicPr>
            <p:cNvPr id="6" name="Picture 2" descr="d:\program files\360se6\User Data\temp\u=1893445351,3991999862&amp;fm=21&amp;gp=0.jpg"/>
            <p:cNvPicPr>
              <a:picLocks noChangeAspect="1" noChangeArrowheads="1"/>
            </p:cNvPicPr>
            <p:nvPr/>
          </p:nvPicPr>
          <p:blipFill>
            <a:blip r:embed="rId3" cstate="print"/>
            <a:srcRect/>
            <a:stretch>
              <a:fillRect/>
            </a:stretch>
          </p:blipFill>
          <p:spPr bwMode="auto">
            <a:xfrm>
              <a:off x="1259632" y="2060848"/>
              <a:ext cx="6406224" cy="2629112"/>
            </a:xfrm>
            <a:prstGeom prst="rect">
              <a:avLst/>
            </a:prstGeom>
            <a:noFill/>
          </p:spPr>
        </p:pic>
        <p:sp>
          <p:nvSpPr>
            <p:cNvPr id="7" name="TextBox 6"/>
            <p:cNvSpPr txBox="1"/>
            <p:nvPr/>
          </p:nvSpPr>
          <p:spPr>
            <a:xfrm>
              <a:off x="5724128" y="4653136"/>
              <a:ext cx="1872208" cy="369332"/>
            </a:xfrm>
            <a:prstGeom prst="rect">
              <a:avLst/>
            </a:prstGeom>
            <a:solidFill>
              <a:schemeClr val="bg1"/>
            </a:solidFill>
          </p:spPr>
          <p:txBody>
            <a:bodyPr wrap="square" rtlCol="0">
              <a:spAutoFit/>
            </a:bodyPr>
            <a:lstStyle/>
            <a:p>
              <a:r>
                <a:rPr lang="en-US" altLang="zh-CN" dirty="0"/>
                <a:t> </a:t>
              </a:r>
              <a:endParaRPr lang="zh-CN" altLang="en-US" dirty="0"/>
            </a:p>
          </p:txBody>
        </p:sp>
      </p:grpSp>
      <p:sp>
        <p:nvSpPr>
          <p:cNvPr id="8" name="TextBox 7"/>
          <p:cNvSpPr txBox="1"/>
          <p:nvPr/>
        </p:nvSpPr>
        <p:spPr>
          <a:xfrm>
            <a:off x="543848" y="6197605"/>
            <a:ext cx="10860360" cy="646331"/>
          </a:xfrm>
          <a:prstGeom prst="rect">
            <a:avLst/>
          </a:prstGeom>
          <a:solidFill>
            <a:schemeClr val="bg1"/>
          </a:solidFill>
        </p:spPr>
        <p:txBody>
          <a:bodyPr wrap="square" rtlCol="0">
            <a:spAutoFit/>
          </a:bodyPr>
          <a:lstStyle/>
          <a:p>
            <a:pPr>
              <a:lnSpc>
                <a:spcPct val="150000"/>
              </a:lnSpc>
            </a:pPr>
            <a:r>
              <a:rPr lang="zh-CN" altLang="en-US" sz="2400" b="1" dirty="0">
                <a:latin typeface="+mn-ea"/>
              </a:rPr>
              <a:t>牵拉→</a:t>
            </a:r>
            <a:r>
              <a:rPr lang="zh-CN" altLang="en-US" sz="2400" b="1" dirty="0">
                <a:solidFill>
                  <a:srgbClr val="0000FF"/>
                </a:solidFill>
                <a:latin typeface="+mn-ea"/>
              </a:rPr>
              <a:t>肌梭</a:t>
            </a:r>
            <a:r>
              <a:rPr lang="zh-CN" altLang="en-US" sz="2400" b="1" dirty="0">
                <a:latin typeface="+mn-ea"/>
              </a:rPr>
              <a:t>→</a:t>
            </a:r>
            <a:r>
              <a:rPr lang="zh-CN" altLang="en-US" sz="2400" b="1" dirty="0">
                <a:solidFill>
                  <a:srgbClr val="0000FF"/>
                </a:solidFill>
                <a:latin typeface="+mn-ea"/>
              </a:rPr>
              <a:t>传入神经纤维</a:t>
            </a:r>
            <a:r>
              <a:rPr lang="zh-CN" altLang="en-US" sz="2400" b="1" dirty="0">
                <a:latin typeface="+mn-ea"/>
              </a:rPr>
              <a:t>→</a:t>
            </a:r>
            <a:r>
              <a:rPr lang="zh-CN" altLang="en-US" sz="2400" b="1" dirty="0">
                <a:solidFill>
                  <a:srgbClr val="0000FF"/>
                </a:solidFill>
                <a:latin typeface="+mn-ea"/>
              </a:rPr>
              <a:t>中枢</a:t>
            </a:r>
            <a:r>
              <a:rPr lang="zh-CN" altLang="en-US" sz="2400" b="1" dirty="0">
                <a:latin typeface="+mn-ea"/>
              </a:rPr>
              <a:t>→</a:t>
            </a:r>
            <a:r>
              <a:rPr lang="zh-CN" altLang="en-US" sz="2400" b="1" dirty="0">
                <a:solidFill>
                  <a:srgbClr val="0000FF"/>
                </a:solidFill>
                <a:latin typeface="+mn-ea"/>
              </a:rPr>
              <a:t>传出神经纤维</a:t>
            </a:r>
            <a:r>
              <a:rPr lang="zh-CN" altLang="en-US" sz="2400" b="1" dirty="0">
                <a:latin typeface="+mn-ea"/>
              </a:rPr>
              <a:t>→</a:t>
            </a:r>
            <a:r>
              <a:rPr lang="zh-CN" altLang="en-US" sz="2400" b="1" dirty="0">
                <a:solidFill>
                  <a:srgbClr val="0000FF"/>
                </a:solidFill>
                <a:latin typeface="+mn-ea"/>
              </a:rPr>
              <a:t>受牵拉的</a:t>
            </a:r>
            <a:r>
              <a:rPr lang="zh-CN" altLang="en-US" sz="2400" b="1" dirty="0">
                <a:solidFill>
                  <a:srgbClr val="FF0000"/>
                </a:solidFill>
                <a:latin typeface="+mn-ea"/>
              </a:rPr>
              <a:t>同一肌肉</a:t>
            </a:r>
            <a:r>
              <a:rPr lang="zh-CN" altLang="en-US" sz="2400" b="1" dirty="0">
                <a:latin typeface="+mn-ea"/>
              </a:rPr>
              <a:t>→</a:t>
            </a:r>
            <a:r>
              <a:rPr lang="zh-CN" altLang="en-US" sz="2400" b="1" dirty="0">
                <a:solidFill>
                  <a:srgbClr val="000000"/>
                </a:solidFill>
                <a:latin typeface="+mn-ea"/>
              </a:rPr>
              <a:t>收缩</a:t>
            </a:r>
          </a:p>
        </p:txBody>
      </p:sp>
    </p:spTree>
  </p:cSld>
  <p:clrMapOvr>
    <a:masterClrMapping/>
  </p:clrMapOvr>
  <p:transition>
    <p:dissolv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d:\program files\360se6\User Data\temp\u=61599628,1726518344&amp;fm=21&amp;gp=0.jpg"/>
          <p:cNvPicPr>
            <a:picLocks noChangeAspect="1" noChangeArrowheads="1" noCrop="1"/>
          </p:cNvPicPr>
          <p:nvPr/>
        </p:nvPicPr>
        <p:blipFill>
          <a:blip r:embed="rId2" cstate="print"/>
          <a:srcRect/>
          <a:stretch>
            <a:fillRect/>
          </a:stretch>
        </p:blipFill>
        <p:spPr bwMode="auto">
          <a:xfrm>
            <a:off x="785855" y="1392702"/>
            <a:ext cx="8133062" cy="4226343"/>
          </a:xfrm>
          <a:prstGeom prst="rect">
            <a:avLst/>
          </a:prstGeom>
          <a:noFill/>
        </p:spPr>
      </p:pic>
      <p:sp>
        <p:nvSpPr>
          <p:cNvPr id="8" name="TextBox 7"/>
          <p:cNvSpPr txBox="1"/>
          <p:nvPr/>
        </p:nvSpPr>
        <p:spPr>
          <a:xfrm>
            <a:off x="981762" y="236810"/>
            <a:ext cx="9217024" cy="825419"/>
          </a:xfrm>
          <a:prstGeom prst="rect">
            <a:avLst/>
          </a:prstGeom>
          <a:noFill/>
        </p:spPr>
        <p:txBody>
          <a:bodyPr wrap="square" rtlCol="0">
            <a:spAutoFit/>
          </a:bodyPr>
          <a:lstStyle/>
          <a:p>
            <a:pPr>
              <a:lnSpc>
                <a:spcPct val="150000"/>
              </a:lnSpc>
            </a:pPr>
            <a:r>
              <a:rPr kumimoji="1" lang="en-US" altLang="zh-CN" sz="3600" b="1" dirty="0">
                <a:latin typeface="+mn-ea"/>
                <a:sym typeface="Symbol" panose="05050102010706020507" pitchFamily="18" charset="2"/>
              </a:rPr>
              <a:t>（1）</a:t>
            </a:r>
            <a:r>
              <a:rPr kumimoji="1" lang="zh-CN" altLang="en-US" sz="3600" b="1" dirty="0">
                <a:latin typeface="+mn-ea"/>
                <a:sym typeface="Symbol" panose="05050102010706020507" pitchFamily="18" charset="2"/>
              </a:rPr>
              <a:t>腱反射：快速，动作明显</a:t>
            </a:r>
            <a:endParaRPr kumimoji="1" lang="en-US" altLang="zh-CN" sz="3600" b="1" dirty="0">
              <a:latin typeface="+mn-ea"/>
              <a:sym typeface="Symbol" panose="05050102010706020507" pitchFamily="18" charset="2"/>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70748" y="180540"/>
            <a:ext cx="10384932" cy="743986"/>
          </a:xfrm>
          <a:prstGeom prst="rect">
            <a:avLst/>
          </a:prstGeom>
          <a:noFill/>
        </p:spPr>
        <p:txBody>
          <a:bodyPr wrap="square" rtlCol="0">
            <a:spAutoFit/>
          </a:bodyPr>
          <a:lstStyle/>
          <a:p>
            <a:pPr marL="0" lvl="2">
              <a:lnSpc>
                <a:spcPct val="150000"/>
              </a:lnSpc>
            </a:pPr>
            <a:r>
              <a:rPr kumimoji="1" lang="en-US" altLang="zh-CN" sz="3200" b="1" dirty="0">
                <a:latin typeface="+mn-ea"/>
                <a:sym typeface="Symbol" panose="05050102010706020507" pitchFamily="18" charset="2"/>
              </a:rPr>
              <a:t>（2）</a:t>
            </a:r>
            <a:r>
              <a:rPr kumimoji="1" lang="zh-CN" altLang="en-US" sz="3200" b="1" dirty="0">
                <a:latin typeface="+mn-ea"/>
                <a:sym typeface="Symbol" panose="05050102010706020507" pitchFamily="18" charset="2"/>
              </a:rPr>
              <a:t>肌紧张：</a:t>
            </a:r>
            <a:r>
              <a:rPr lang="zh-CN" altLang="en-US" sz="3200" b="1" dirty="0">
                <a:latin typeface="+mn-ea"/>
              </a:rPr>
              <a:t>缓慢持续牵拉肌腱引起的牵张反射</a:t>
            </a:r>
            <a:endParaRPr lang="en-US" altLang="zh-CN" sz="3200" b="1" dirty="0">
              <a:latin typeface="+mn-ea"/>
            </a:endParaRPr>
          </a:p>
        </p:txBody>
      </p:sp>
      <p:pic>
        <p:nvPicPr>
          <p:cNvPr id="27658" name="Picture 10" descr="d:\program files\360se6\User Data\temp\u=1969771086,800910285&amp;fm=21&amp;gp=0.jpg"/>
          <p:cNvPicPr>
            <a:picLocks noChangeAspect="1" noChangeArrowheads="1"/>
          </p:cNvPicPr>
          <p:nvPr/>
        </p:nvPicPr>
        <p:blipFill>
          <a:blip r:embed="rId2" cstate="print"/>
          <a:srcRect/>
          <a:stretch>
            <a:fillRect/>
          </a:stretch>
        </p:blipFill>
        <p:spPr bwMode="auto">
          <a:xfrm>
            <a:off x="480581" y="1456268"/>
            <a:ext cx="4175826" cy="4747583"/>
          </a:xfrm>
          <a:prstGeom prst="rect">
            <a:avLst/>
          </a:prstGeom>
          <a:noFill/>
        </p:spPr>
      </p:pic>
      <p:sp>
        <p:nvSpPr>
          <p:cNvPr id="9" name="TextBox 8"/>
          <p:cNvSpPr txBox="1"/>
          <p:nvPr/>
        </p:nvSpPr>
        <p:spPr>
          <a:xfrm>
            <a:off x="4037427" y="1603716"/>
            <a:ext cx="7648135" cy="2308324"/>
          </a:xfrm>
          <a:prstGeom prst="rect">
            <a:avLst/>
          </a:prstGeom>
          <a:noFill/>
        </p:spPr>
        <p:txBody>
          <a:bodyPr wrap="square" rtlCol="0">
            <a:spAutoFit/>
          </a:bodyPr>
          <a:lstStyle/>
          <a:p>
            <a:pPr lvl="2">
              <a:lnSpc>
                <a:spcPct val="90000"/>
              </a:lnSpc>
            </a:pPr>
            <a:r>
              <a:rPr lang="zh-CN" altLang="en-US" sz="3200" b="1" dirty="0">
                <a:latin typeface="+mn-ea"/>
              </a:rPr>
              <a:t>特点：</a:t>
            </a:r>
          </a:p>
          <a:p>
            <a:pPr lvl="4">
              <a:lnSpc>
                <a:spcPct val="90000"/>
              </a:lnSpc>
            </a:pPr>
            <a:r>
              <a:rPr kumimoji="1" lang="zh-CN" altLang="en-US" sz="3200" b="1" dirty="0">
                <a:latin typeface="+mn-ea"/>
                <a:sym typeface="Symbol" panose="05050102010706020507" pitchFamily="18" charset="2"/>
              </a:rPr>
              <a:t>持久，无明显动作</a:t>
            </a:r>
            <a:endParaRPr lang="en-US" altLang="zh-CN" sz="3200" b="1" dirty="0">
              <a:latin typeface="+mn-ea"/>
            </a:endParaRPr>
          </a:p>
          <a:p>
            <a:pPr lvl="4">
              <a:lnSpc>
                <a:spcPct val="90000"/>
              </a:lnSpc>
            </a:pPr>
            <a:r>
              <a:rPr lang="zh-CN" altLang="en-US" sz="3200" b="1" dirty="0">
                <a:latin typeface="+mn-ea"/>
              </a:rPr>
              <a:t>紧张性牵张反射</a:t>
            </a:r>
          </a:p>
          <a:p>
            <a:pPr lvl="4">
              <a:lnSpc>
                <a:spcPct val="90000"/>
              </a:lnSpc>
            </a:pPr>
            <a:r>
              <a:rPr lang="zh-CN" altLang="en-US" sz="3200" b="1" dirty="0">
                <a:latin typeface="+mn-ea"/>
              </a:rPr>
              <a:t>慢肌纤维持续交替收缩为主</a:t>
            </a:r>
          </a:p>
          <a:p>
            <a:pPr lvl="4">
              <a:lnSpc>
                <a:spcPct val="90000"/>
              </a:lnSpc>
            </a:pPr>
            <a:r>
              <a:rPr lang="zh-CN" altLang="en-US" sz="3200" b="1" dirty="0">
                <a:latin typeface="+mn-ea"/>
              </a:rPr>
              <a:t>与机体姿势维持有关</a:t>
            </a:r>
            <a:endParaRPr lang="zh-CN" altLang="en-US" sz="3200"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97890" y="196051"/>
            <a:ext cx="9217024" cy="825419"/>
          </a:xfrm>
          <a:prstGeom prst="rect">
            <a:avLst/>
          </a:prstGeom>
          <a:noFill/>
        </p:spPr>
        <p:txBody>
          <a:bodyPr wrap="square" rtlCol="0">
            <a:spAutoFit/>
          </a:bodyPr>
          <a:lstStyle/>
          <a:p>
            <a:pPr>
              <a:lnSpc>
                <a:spcPct val="150000"/>
              </a:lnSpc>
            </a:pPr>
            <a:r>
              <a:rPr kumimoji="1" lang="en-US" altLang="zh-CN" sz="3600" b="1" dirty="0">
                <a:latin typeface="+mn-ea"/>
                <a:sym typeface="Symbol" panose="05050102010706020507" pitchFamily="18" charset="2"/>
              </a:rPr>
              <a:t>2.</a:t>
            </a:r>
            <a:r>
              <a:rPr kumimoji="1" lang="zh-CN" altLang="en-US" sz="3600" b="1" dirty="0">
                <a:latin typeface="+mn-ea"/>
                <a:sym typeface="Symbol" panose="05050102010706020507" pitchFamily="18" charset="2"/>
              </a:rPr>
              <a:t>牵张反射过程</a:t>
            </a:r>
            <a:endParaRPr lang="en-US" altLang="zh-CN" sz="3600" b="1" dirty="0">
              <a:latin typeface="+mn-ea"/>
            </a:endParaRPr>
          </a:p>
        </p:txBody>
      </p:sp>
      <p:pic>
        <p:nvPicPr>
          <p:cNvPr id="9" name="图片 10" descr="QQ图片20130613231040.jpg"/>
          <p:cNvPicPr>
            <a:picLocks noChangeAspect="1"/>
          </p:cNvPicPr>
          <p:nvPr/>
        </p:nvPicPr>
        <p:blipFill>
          <a:blip r:embed="rId2" cstate="print"/>
          <a:srcRect/>
          <a:stretch>
            <a:fillRect/>
          </a:stretch>
        </p:blipFill>
        <p:spPr bwMode="auto">
          <a:xfrm>
            <a:off x="6477003" y="1350498"/>
            <a:ext cx="5714997" cy="5507503"/>
          </a:xfrm>
          <a:prstGeom prst="rect">
            <a:avLst/>
          </a:prstGeom>
          <a:noFill/>
          <a:ln w="9525">
            <a:noFill/>
            <a:miter lim="800000"/>
            <a:headEnd/>
            <a:tailEnd/>
          </a:ln>
        </p:spPr>
      </p:pic>
      <p:sp>
        <p:nvSpPr>
          <p:cNvPr id="10" name="Rectangle 3"/>
          <p:cNvSpPr txBox="1">
            <a:spLocks noChangeArrowheads="1"/>
          </p:cNvSpPr>
          <p:nvPr/>
        </p:nvSpPr>
        <p:spPr>
          <a:xfrm>
            <a:off x="476210" y="1065175"/>
            <a:ext cx="6096043" cy="471490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20000"/>
              </a:lnSpc>
              <a:spcBef>
                <a:spcPct val="20000"/>
              </a:spcBef>
              <a:spcAft>
                <a:spcPts val="0"/>
              </a:spcAft>
              <a:buClrTx/>
              <a:buSzTx/>
              <a:buFont typeface="Webdings" panose="05030102010509060703" pitchFamily="18" charset="2"/>
              <a:buNone/>
              <a:defRPr/>
            </a:pPr>
            <a:r>
              <a:rPr kumimoji="0" lang="zh-CN" altLang="en-US" sz="2800" b="1" i="0" u="none" strike="noStrike" kern="1200" cap="none" spc="0" normalizeH="0" baseline="0" noProof="0" dirty="0">
                <a:ln>
                  <a:noFill/>
                </a:ln>
                <a:solidFill>
                  <a:schemeClr val="tx1"/>
                </a:solidFill>
                <a:effectLst/>
                <a:uLnTx/>
                <a:uFillTx/>
                <a:latin typeface="+mn-ea"/>
                <a:cs typeface="+mn-cs"/>
              </a:rPr>
              <a:t>肌梭：牵拉肌肉</a:t>
            </a:r>
            <a:r>
              <a:rPr kumimoji="0" lang="en-US" altLang="zh-CN" sz="2800" b="1" i="0" u="none" strike="noStrike" kern="1200" cap="none" spc="0" normalizeH="0" baseline="0" noProof="0" dirty="0">
                <a:ln>
                  <a:noFill/>
                </a:ln>
                <a:solidFill>
                  <a:schemeClr val="tx1"/>
                </a:solidFill>
                <a:effectLst/>
                <a:uLnTx/>
                <a:uFillTx/>
                <a:latin typeface="+mn-ea"/>
                <a:cs typeface="+mn-cs"/>
              </a:rPr>
              <a:t>(</a:t>
            </a:r>
            <a:r>
              <a:rPr kumimoji="0" lang="zh-CN" altLang="en-US" sz="2800" b="1" i="0" u="none" strike="noStrike" kern="1200" cap="none" spc="0" normalizeH="0" baseline="0" noProof="0" dirty="0">
                <a:ln>
                  <a:noFill/>
                </a:ln>
                <a:solidFill>
                  <a:schemeClr val="tx1"/>
                </a:solidFill>
                <a:effectLst/>
                <a:uLnTx/>
                <a:uFillTx/>
                <a:latin typeface="+mn-ea"/>
                <a:cs typeface="+mn-cs"/>
              </a:rPr>
              <a:t>长度变化</a:t>
            </a:r>
            <a:r>
              <a:rPr kumimoji="0" lang="en-US" altLang="zh-CN" sz="2800" b="1" i="0" u="none" strike="noStrike" kern="1200" cap="none" spc="0" normalizeH="0" baseline="0" noProof="0" dirty="0">
                <a:ln>
                  <a:noFill/>
                </a:ln>
                <a:solidFill>
                  <a:schemeClr val="tx1"/>
                </a:solidFill>
                <a:effectLst/>
                <a:uLnTx/>
                <a:uFillTx/>
                <a:latin typeface="+mn-ea"/>
                <a:cs typeface="+mn-cs"/>
              </a:rPr>
              <a:t>)→ </a:t>
            </a:r>
            <a:r>
              <a:rPr kumimoji="0" lang="zh-CN" altLang="en-US" sz="2800" b="1" i="0" u="none" strike="noStrike" kern="1200" cap="none" spc="0" normalizeH="0" baseline="0" noProof="0" dirty="0">
                <a:ln>
                  <a:noFill/>
                </a:ln>
                <a:solidFill>
                  <a:schemeClr val="tx1"/>
                </a:solidFill>
                <a:effectLst/>
                <a:uLnTx/>
                <a:uFillTx/>
                <a:latin typeface="+mn-ea"/>
                <a:cs typeface="+mn-cs"/>
              </a:rPr>
              <a:t>肌梭（长度感受器）↑→</a:t>
            </a:r>
            <a:r>
              <a:rPr kumimoji="0" lang="en-US" altLang="zh-CN" sz="2800" b="1" i="0" u="none" strike="noStrike" kern="1200" cap="none" spc="0" normalizeH="0" baseline="0" noProof="0" dirty="0">
                <a:ln>
                  <a:noFill/>
                </a:ln>
                <a:solidFill>
                  <a:schemeClr val="tx1"/>
                </a:solidFill>
                <a:effectLst/>
                <a:uLnTx/>
                <a:uFillTx/>
                <a:latin typeface="+mn-ea"/>
                <a:cs typeface="+mn-cs"/>
              </a:rPr>
              <a:t>Ⅰ</a:t>
            </a:r>
            <a:r>
              <a:rPr kumimoji="0" lang="zh-CN" altLang="en-US" sz="2800" b="1" i="0" u="none" strike="noStrike" kern="1200" cap="none" spc="0" normalizeH="0" baseline="0" noProof="0" dirty="0">
                <a:ln>
                  <a:noFill/>
                </a:ln>
                <a:solidFill>
                  <a:schemeClr val="tx1"/>
                </a:solidFill>
                <a:effectLst/>
                <a:uLnTx/>
                <a:uFillTx/>
                <a:latin typeface="+mn-ea"/>
                <a:cs typeface="+mn-cs"/>
              </a:rPr>
              <a:t>，</a:t>
            </a:r>
            <a:r>
              <a:rPr kumimoji="0" lang="en-US" altLang="zh-CN" sz="2800" b="1" i="0" u="none" strike="noStrike" kern="1200" cap="none" spc="0" normalizeH="0" baseline="0" noProof="0" dirty="0">
                <a:ln>
                  <a:noFill/>
                </a:ln>
                <a:solidFill>
                  <a:schemeClr val="tx1"/>
                </a:solidFill>
                <a:effectLst/>
                <a:uLnTx/>
                <a:uFillTx/>
                <a:latin typeface="+mn-ea"/>
                <a:cs typeface="+mn-cs"/>
              </a:rPr>
              <a:t>Ⅱ</a:t>
            </a:r>
            <a:r>
              <a:rPr kumimoji="0" lang="zh-CN" altLang="en-US" sz="2800" b="1" i="0" u="none" strike="noStrike" kern="1200" cap="none" spc="0" normalizeH="0" baseline="0" noProof="0" dirty="0">
                <a:ln>
                  <a:noFill/>
                </a:ln>
                <a:solidFill>
                  <a:schemeClr val="tx1"/>
                </a:solidFill>
                <a:effectLst/>
                <a:uLnTx/>
                <a:uFillTx/>
                <a:latin typeface="+mn-ea"/>
                <a:cs typeface="+mn-cs"/>
              </a:rPr>
              <a:t>类纤维传入冲动→  脊髓</a:t>
            </a:r>
            <a:r>
              <a:rPr kumimoji="0" lang="en-US" altLang="zh-CN" sz="2800" b="1" i="0" u="none" strike="noStrike" kern="1200" cap="none" spc="0" normalizeH="0" baseline="0" noProof="0" dirty="0">
                <a:ln>
                  <a:noFill/>
                </a:ln>
                <a:solidFill>
                  <a:schemeClr val="tx1"/>
                </a:solidFill>
                <a:effectLst/>
                <a:uLnTx/>
                <a:uFillTx/>
                <a:latin typeface="+mn-ea"/>
                <a:cs typeface="+mn-cs"/>
              </a:rPr>
              <a:t>α</a:t>
            </a:r>
            <a:r>
              <a:rPr kumimoji="0" lang="zh-CN" altLang="en-US" sz="2800" b="1" i="0" u="none" strike="noStrike" kern="1200" cap="none" spc="0" normalizeH="0" baseline="0" noProof="0" dirty="0">
                <a:ln>
                  <a:noFill/>
                </a:ln>
                <a:solidFill>
                  <a:schemeClr val="tx1"/>
                </a:solidFill>
                <a:effectLst/>
                <a:uLnTx/>
                <a:uFillTx/>
                <a:latin typeface="+mn-ea"/>
                <a:cs typeface="+mn-cs"/>
              </a:rPr>
              <a:t>运动神经元↑→同一肌肉收缩↑</a:t>
            </a:r>
            <a:r>
              <a:rPr kumimoji="0" lang="en-US" altLang="zh-CN" sz="2800" b="1" i="0" u="none" strike="noStrike" kern="1200" cap="none" spc="0" normalizeH="0" baseline="0" noProof="0" dirty="0">
                <a:ln>
                  <a:noFill/>
                </a:ln>
                <a:solidFill>
                  <a:schemeClr val="tx1"/>
                </a:solidFill>
                <a:effectLst/>
                <a:uLnTx/>
                <a:uFillTx/>
                <a:latin typeface="+mn-ea"/>
                <a:cs typeface="+mn-cs"/>
              </a:rPr>
              <a:t>(</a:t>
            </a:r>
            <a:r>
              <a:rPr kumimoji="0" lang="zh-CN" altLang="en-US" sz="2800" b="1" i="0" u="none" strike="noStrike" kern="1200" cap="none" spc="0" normalizeH="0" baseline="0" noProof="0" dirty="0">
                <a:ln>
                  <a:noFill/>
                </a:ln>
                <a:solidFill>
                  <a:schemeClr val="tx1"/>
                </a:solidFill>
                <a:effectLst/>
                <a:uLnTx/>
                <a:uFillTx/>
                <a:latin typeface="+mn-ea"/>
                <a:cs typeface="+mn-cs"/>
              </a:rPr>
              <a:t>对抗外力作用  如重力</a:t>
            </a:r>
            <a:r>
              <a:rPr kumimoji="0" lang="en-US" altLang="zh-CN" sz="2800" b="1" i="0" u="none" strike="noStrike" kern="1200" cap="none" spc="0" normalizeH="0" baseline="0" noProof="0" dirty="0">
                <a:ln>
                  <a:noFill/>
                </a:ln>
                <a:solidFill>
                  <a:schemeClr val="tx1"/>
                </a:solidFill>
                <a:effectLst/>
                <a:uLnTx/>
                <a:uFillTx/>
                <a:latin typeface="+mn-ea"/>
                <a:cs typeface="+mn-cs"/>
              </a:rPr>
              <a:t>)</a:t>
            </a:r>
          </a:p>
          <a:p>
            <a:pPr marL="342900" marR="0" lvl="0" indent="-342900" algn="l" defTabSz="914400" rtl="0" eaLnBrk="1" fontAlgn="auto" latinLnBrk="0" hangingPunct="1">
              <a:lnSpc>
                <a:spcPct val="170000"/>
              </a:lnSpc>
              <a:spcBef>
                <a:spcPct val="20000"/>
              </a:spcBef>
              <a:spcAft>
                <a:spcPts val="0"/>
              </a:spcAft>
              <a:buClrTx/>
              <a:buSzTx/>
              <a:buFont typeface="Arial" panose="020B0604020202020204" pitchFamily="34" charset="0"/>
              <a:buNone/>
              <a:defRPr/>
            </a:pPr>
            <a:r>
              <a:rPr lang="en-US" altLang="zh-CN" sz="2800" b="1" dirty="0">
                <a:solidFill>
                  <a:srgbClr val="FF0000"/>
                </a:solidFill>
                <a:latin typeface="+mn-ea"/>
              </a:rPr>
              <a:t>γ</a:t>
            </a:r>
            <a:r>
              <a:rPr lang="zh-CN" altLang="en-US" sz="2800" b="1" dirty="0">
                <a:solidFill>
                  <a:srgbClr val="FF0000"/>
                </a:solidFill>
                <a:latin typeface="+mn-ea"/>
              </a:rPr>
              <a:t>运动神经元兴奋提高了肌梭敏感性，</a:t>
            </a:r>
            <a:r>
              <a:rPr lang="zh-CN" altLang="en-US" sz="2800" b="1" dirty="0">
                <a:latin typeface="+mn-ea"/>
              </a:rPr>
              <a:t>肌梭传入冲动加强</a:t>
            </a:r>
            <a:r>
              <a:rPr lang="en-US" altLang="zh-CN" sz="2800" b="1" dirty="0">
                <a:latin typeface="+mn-ea"/>
              </a:rPr>
              <a:t>α</a:t>
            </a:r>
            <a:r>
              <a:rPr lang="zh-CN" altLang="en-US" sz="2800" b="1" dirty="0">
                <a:latin typeface="+mn-ea"/>
              </a:rPr>
              <a:t>运动神经元活动，导致骨骼肌纤维收缩增强的神经环路。</a:t>
            </a:r>
          </a:p>
          <a:p>
            <a:pPr marL="342900" marR="0" lvl="0" indent="-342900" algn="l" defTabSz="914400" rtl="0" eaLnBrk="1" fontAlgn="auto" latinLnBrk="0" hangingPunct="1">
              <a:lnSpc>
                <a:spcPct val="85000"/>
              </a:lnSpc>
              <a:spcBef>
                <a:spcPct val="20000"/>
              </a:spcBef>
              <a:spcAft>
                <a:spcPts val="0"/>
              </a:spcAft>
              <a:buClrTx/>
              <a:buSzTx/>
              <a:buFont typeface="Webdings" panose="05030102010509060703" pitchFamily="18" charset="2"/>
              <a:buNone/>
              <a:defRPr/>
            </a:pPr>
            <a:endParaRPr kumimoji="0" lang="en-US" altLang="zh-CN" sz="2800" b="1" i="0" u="none" strike="noStrike" kern="1200" cap="none" spc="0" normalizeH="0" baseline="0" noProof="0" dirty="0">
              <a:ln>
                <a:noFill/>
              </a:ln>
              <a:solidFill>
                <a:schemeClr val="tx1"/>
              </a:solidFill>
              <a:effectLst/>
              <a:uLnTx/>
              <a:uFillTx/>
              <a:latin typeface="+mn-ea"/>
              <a:cs typeface="+mn-cs"/>
            </a:endParaRPr>
          </a:p>
          <a:p>
            <a:pPr marL="342900" marR="0" lvl="0" indent="-342900" algn="l" defTabSz="914400" rtl="0" eaLnBrk="1" fontAlgn="auto" latinLnBrk="0" hangingPunct="1">
              <a:lnSpc>
                <a:spcPct val="85000"/>
              </a:lnSpc>
              <a:spcBef>
                <a:spcPct val="20000"/>
              </a:spcBef>
              <a:spcAft>
                <a:spcPts val="0"/>
              </a:spcAft>
              <a:buClrTx/>
              <a:buSzTx/>
              <a:buFont typeface="Webdings" panose="05030102010509060703" pitchFamily="18" charset="2"/>
              <a:buNone/>
              <a:defRPr/>
            </a:pPr>
            <a:endParaRPr kumimoji="0" lang="en-US" altLang="zh-CN" sz="2800" b="1" i="0" u="none" strike="noStrike" kern="1200" cap="none" spc="0" normalizeH="0" baseline="0" noProof="0" dirty="0">
              <a:ln>
                <a:noFill/>
              </a:ln>
              <a:solidFill>
                <a:schemeClr val="tx1"/>
              </a:solidFill>
              <a:effectLst/>
              <a:uLnTx/>
              <a:uFillTx/>
              <a:latin typeface="+mn-ea"/>
              <a:cs typeface="+mn-cs"/>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2"/>
          <p:cNvSpPr>
            <a:spLocks noChangeArrowheads="1"/>
          </p:cNvSpPr>
          <p:nvPr/>
        </p:nvSpPr>
        <p:spPr bwMode="auto">
          <a:xfrm>
            <a:off x="571500" y="1439739"/>
            <a:ext cx="11144251" cy="1505027"/>
          </a:xfrm>
          <a:prstGeom prst="rect">
            <a:avLst/>
          </a:prstGeom>
          <a:noFill/>
          <a:ln w="9525">
            <a:noFill/>
            <a:miter lim="800000"/>
          </a:ln>
        </p:spPr>
        <p:txBody>
          <a:bodyPr wrap="square">
            <a:spAutoFit/>
          </a:bodyPr>
          <a:lstStyle/>
          <a:p>
            <a:pPr>
              <a:lnSpc>
                <a:spcPct val="85000"/>
              </a:lnSpc>
              <a:buFont typeface="Webdings" panose="05030102010509060703" pitchFamily="18" charset="2"/>
              <a:buNone/>
            </a:pPr>
            <a:r>
              <a:rPr lang="zh-CN" altLang="en-US" sz="3600" b="1" dirty="0">
                <a:latin typeface="+mn-ea"/>
              </a:rPr>
              <a:t>腱器官：肌肉收缩↑</a:t>
            </a:r>
            <a:r>
              <a:rPr lang="en-US" altLang="zh-CN" sz="3600" b="1" dirty="0">
                <a:latin typeface="+mn-ea"/>
              </a:rPr>
              <a:t>(</a:t>
            </a:r>
            <a:r>
              <a:rPr lang="zh-CN" altLang="en-US" sz="3600" b="1" dirty="0">
                <a:latin typeface="+mn-ea"/>
              </a:rPr>
              <a:t>张力变化</a:t>
            </a:r>
            <a:r>
              <a:rPr lang="en-US" altLang="zh-CN" sz="3600" b="1" dirty="0">
                <a:latin typeface="+mn-ea"/>
              </a:rPr>
              <a:t>)→ </a:t>
            </a:r>
            <a:r>
              <a:rPr lang="zh-CN" altLang="en-US" sz="3600" b="1" dirty="0">
                <a:latin typeface="+mn-ea"/>
              </a:rPr>
              <a:t>腱器官（张力感受器） ↑→</a:t>
            </a:r>
            <a:r>
              <a:rPr lang="en-US" altLang="zh-CN" sz="3600" b="1" dirty="0">
                <a:latin typeface="+mn-ea"/>
              </a:rPr>
              <a:t>Ⅰ</a:t>
            </a:r>
            <a:r>
              <a:rPr lang="zh-CN" altLang="en-US" sz="3600" b="1" dirty="0">
                <a:latin typeface="+mn-ea"/>
              </a:rPr>
              <a:t>类纤维传入冲动→ ↑中间神经元→  ↓脊髓</a:t>
            </a:r>
            <a:r>
              <a:rPr lang="en-US" altLang="zh-CN" sz="3600" b="1" dirty="0">
                <a:latin typeface="+mn-ea"/>
              </a:rPr>
              <a:t>α</a:t>
            </a:r>
            <a:r>
              <a:rPr lang="zh-CN" altLang="en-US" sz="3600" b="1" dirty="0">
                <a:latin typeface="+mn-ea"/>
              </a:rPr>
              <a:t>运动神经元→ 同一肌肉收缩↓</a:t>
            </a:r>
            <a:r>
              <a:rPr lang="en-US" altLang="zh-CN" sz="3600" b="1" dirty="0">
                <a:latin typeface="+mn-ea"/>
              </a:rPr>
              <a:t>(</a:t>
            </a:r>
            <a:r>
              <a:rPr lang="zh-CN" altLang="en-US" sz="3600" b="1" dirty="0">
                <a:latin typeface="+mn-ea"/>
              </a:rPr>
              <a:t>防止过度收缩</a:t>
            </a:r>
            <a:r>
              <a:rPr lang="en-US" altLang="zh-CN" sz="3600" b="1" dirty="0">
                <a:latin typeface="+mn-ea"/>
              </a:rPr>
              <a:t>)</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1111347" y="0"/>
            <a:ext cx="10527325" cy="886265"/>
          </a:xfrm>
        </p:spPr>
        <p:txBody>
          <a:bodyPr/>
          <a:lstStyle/>
          <a:p>
            <a:pPr eaLnBrk="1" hangingPunct="1"/>
            <a:r>
              <a:rPr lang="en-US" altLang="zh-CN" sz="3600" dirty="0"/>
              <a:t>(</a:t>
            </a:r>
            <a:r>
              <a:rPr lang="zh-CN" altLang="en-US" sz="3600" dirty="0"/>
              <a:t>四</a:t>
            </a:r>
            <a:r>
              <a:rPr lang="en-US" altLang="zh-CN" sz="3600" dirty="0"/>
              <a:t>)</a:t>
            </a:r>
            <a:r>
              <a:rPr lang="zh-CN" altLang="en-US" sz="3600" dirty="0"/>
              <a:t>脊髓休克</a:t>
            </a:r>
          </a:p>
        </p:txBody>
      </p:sp>
      <p:sp>
        <p:nvSpPr>
          <p:cNvPr id="101379" name="Rectangle 3"/>
          <p:cNvSpPr>
            <a:spLocks noGrp="1" noChangeArrowheads="1"/>
          </p:cNvSpPr>
          <p:nvPr>
            <p:ph type="body" idx="4294967295"/>
          </p:nvPr>
        </p:nvSpPr>
        <p:spPr>
          <a:xfrm>
            <a:off x="295422" y="1066801"/>
            <a:ext cx="11479236" cy="5148263"/>
          </a:xfrm>
        </p:spPr>
        <p:txBody>
          <a:bodyPr>
            <a:noAutofit/>
          </a:bodyPr>
          <a:lstStyle/>
          <a:p>
            <a:pPr eaLnBrk="1" hangingPunct="1"/>
            <a:r>
              <a:rPr lang="zh-CN" altLang="en-US" sz="3200" b="1" dirty="0">
                <a:latin typeface="+mn-ea"/>
              </a:rPr>
              <a:t>脊髓与高级中枢完全离断后，其断面下暂时丧失反射活动等能力，呈现无反应状态。以后反射功能虽可部分恢复，但不完善</a:t>
            </a:r>
          </a:p>
          <a:p>
            <a:pPr eaLnBrk="1" hangingPunct="1"/>
            <a:r>
              <a:rPr lang="zh-CN" altLang="en-US" sz="3200" b="1" dirty="0">
                <a:latin typeface="+mn-ea"/>
              </a:rPr>
              <a:t>主要表现为断面下脊髓的传导功能和反射功能障碍：</a:t>
            </a:r>
          </a:p>
          <a:p>
            <a:pPr lvl="1" eaLnBrk="1" hangingPunct="1">
              <a:buFont typeface="Webdings" panose="05030102010509060703" pitchFamily="18" charset="2"/>
              <a:buNone/>
            </a:pPr>
            <a:r>
              <a:rPr lang="zh-CN" altLang="en-US" b="1" dirty="0">
                <a:latin typeface="+mn-ea"/>
              </a:rPr>
              <a:t>肌张力↓，血管扩张↓，血压↓、粪尿积聚、发汗↓</a:t>
            </a:r>
          </a:p>
          <a:p>
            <a:pPr eaLnBrk="1" hangingPunct="1"/>
            <a:r>
              <a:rPr lang="zh-CN" altLang="en-US" sz="3200" b="1" dirty="0">
                <a:latin typeface="+mn-ea"/>
              </a:rPr>
              <a:t>发生机制</a:t>
            </a:r>
          </a:p>
          <a:p>
            <a:pPr lvl="1" eaLnBrk="1" hangingPunct="1">
              <a:buFont typeface="Webdings" panose="05030102010509060703" pitchFamily="18" charset="2"/>
              <a:buNone/>
            </a:pPr>
            <a:r>
              <a:rPr lang="zh-CN" altLang="en-US" b="1" dirty="0">
                <a:latin typeface="+mn-ea"/>
              </a:rPr>
              <a:t>脊髓突然失去高位中枢的整体调控，进入暂时麻痹状态</a:t>
            </a:r>
          </a:p>
        </p:txBody>
      </p:sp>
    </p:spTree>
  </p:cSld>
  <p:clrMapOvr>
    <a:masterClrMapping/>
  </p:clrMapOvr>
  <p:transition>
    <p:dissolv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866758" y="216064"/>
            <a:ext cx="10273141" cy="1661993"/>
          </a:xfrm>
          <a:prstGeom prst="rect">
            <a:avLst/>
          </a:prstGeom>
          <a:noFill/>
        </p:spPr>
        <p:txBody>
          <a:bodyPr wrap="square" rtlCol="0">
            <a:spAutoFit/>
          </a:bodyPr>
          <a:lstStyle/>
          <a:p>
            <a:pPr>
              <a:lnSpc>
                <a:spcPct val="150000"/>
              </a:lnSpc>
            </a:pPr>
            <a:r>
              <a:rPr lang="zh-CN" altLang="en-US" sz="3600" b="1" dirty="0">
                <a:latin typeface="+mn-ea"/>
              </a:rPr>
              <a:t> 二、脑干对肌紧张的调控</a:t>
            </a:r>
            <a:endParaRPr lang="en-US" altLang="zh-CN" sz="3600" b="1" dirty="0">
              <a:latin typeface="+mn-ea"/>
            </a:endParaRPr>
          </a:p>
          <a:p>
            <a:pPr>
              <a:lnSpc>
                <a:spcPct val="150000"/>
              </a:lnSpc>
            </a:pPr>
            <a:r>
              <a:rPr lang="zh-CN" altLang="en-US" sz="3200" b="1" dirty="0">
                <a:latin typeface="+mn-ea"/>
              </a:rPr>
              <a:t>（一）脑干网状结构的</a:t>
            </a:r>
            <a:r>
              <a:rPr lang="zh-CN" altLang="en-US" sz="3200" b="1" dirty="0">
                <a:solidFill>
                  <a:srgbClr val="FF0000"/>
                </a:solidFill>
                <a:latin typeface="+mn-ea"/>
              </a:rPr>
              <a:t>抑制区</a:t>
            </a:r>
            <a:r>
              <a:rPr lang="zh-CN" altLang="en-US" sz="3200" b="1" dirty="0">
                <a:latin typeface="+mn-ea"/>
              </a:rPr>
              <a:t>和</a:t>
            </a:r>
            <a:r>
              <a:rPr lang="zh-CN" altLang="en-US" sz="3200" b="1" dirty="0">
                <a:solidFill>
                  <a:srgbClr val="FF0000"/>
                </a:solidFill>
                <a:latin typeface="+mn-ea"/>
              </a:rPr>
              <a:t>易化区</a:t>
            </a:r>
            <a:endParaRPr lang="en-US" altLang="zh-CN" sz="3200" b="1" dirty="0">
              <a:solidFill>
                <a:srgbClr val="FF0000"/>
              </a:solidFill>
              <a:latin typeface="+mn-ea"/>
            </a:endParaRPr>
          </a:p>
        </p:txBody>
      </p:sp>
      <p:graphicFrame>
        <p:nvGraphicFramePr>
          <p:cNvPr id="25602" name="Object 2" descr="Blue hills"/>
          <p:cNvGraphicFramePr>
            <a:graphicFrameLocks noChangeAspect="1"/>
          </p:cNvGraphicFramePr>
          <p:nvPr/>
        </p:nvGraphicFramePr>
        <p:xfrm>
          <a:off x="1487488" y="2276872"/>
          <a:ext cx="8536384" cy="4102800"/>
        </p:xfrm>
        <a:graphic>
          <a:graphicData uri="http://schemas.openxmlformats.org/presentationml/2006/ole">
            <mc:AlternateContent xmlns:mc="http://schemas.openxmlformats.org/markup-compatibility/2006">
              <mc:Choice xmlns:v="urn:schemas-microsoft-com:vml" Requires="v">
                <p:oleObj name="Image" r:id="rId3" imgW="2886710" imgH="1850390" progId="">
                  <p:embed/>
                </p:oleObj>
              </mc:Choice>
              <mc:Fallback>
                <p:oleObj name="Image" r:id="rId3" imgW="2886710" imgH="1850390" progId="">
                  <p:embed/>
                  <p:pic>
                    <p:nvPicPr>
                      <p:cNvPr id="0" name="图片 1024" descr="Blue hills"/>
                      <p:cNvPicPr>
                        <a:picLocks noChangeAspect="1"/>
                      </p:cNvPicPr>
                      <p:nvPr/>
                    </p:nvPicPr>
                    <p:blipFill>
                      <a:blip r:embed="rId4"/>
                      <a:stretch>
                        <a:fillRect/>
                      </a:stretch>
                    </p:blipFill>
                    <p:spPr>
                      <a:xfrm>
                        <a:off x="1487488" y="2276872"/>
                        <a:ext cx="8536384" cy="4102800"/>
                      </a:xfrm>
                      <a:prstGeom prst="rect">
                        <a:avLst/>
                      </a:prstGeom>
                      <a:noFill/>
                      <a:ln w="9525">
                        <a:noFill/>
                      </a:ln>
                    </p:spPr>
                  </p:pic>
                </p:oleObj>
              </mc:Fallback>
            </mc:AlternateContent>
          </a:graphicData>
        </a:graphic>
      </p:graphicFrame>
      <p:sp>
        <p:nvSpPr>
          <p:cNvPr id="18" name="TextBox 17"/>
          <p:cNvSpPr txBox="1"/>
          <p:nvPr/>
        </p:nvSpPr>
        <p:spPr>
          <a:xfrm>
            <a:off x="8976320" y="2661880"/>
            <a:ext cx="3168352" cy="1200329"/>
          </a:xfrm>
          <a:prstGeom prst="rect">
            <a:avLst/>
          </a:prstGeom>
          <a:noFill/>
        </p:spPr>
        <p:txBody>
          <a:bodyPr wrap="square" rtlCol="0">
            <a:spAutoFit/>
          </a:bodyPr>
          <a:lstStyle/>
          <a:p>
            <a:r>
              <a:rPr lang="zh-CN" altLang="en-US" sz="2400" b="1" dirty="0">
                <a:solidFill>
                  <a:srgbClr val="FF0000"/>
                </a:solidFill>
                <a:latin typeface="+mn-ea"/>
              </a:rPr>
              <a:t>抑制区：</a:t>
            </a:r>
            <a:r>
              <a:rPr lang="zh-CN" altLang="en-US" sz="2400" b="1" dirty="0">
                <a:solidFill>
                  <a:srgbClr val="0000FF"/>
                </a:solidFill>
                <a:latin typeface="+mn-ea"/>
              </a:rPr>
              <a:t>抑制肌紧张和肌肉活动的区域</a:t>
            </a:r>
            <a:endParaRPr lang="en-US" altLang="zh-CN" sz="2400" b="1" dirty="0">
              <a:solidFill>
                <a:srgbClr val="0000FF"/>
              </a:solidFill>
              <a:latin typeface="+mn-ea"/>
            </a:endParaRPr>
          </a:p>
          <a:p>
            <a:r>
              <a:rPr lang="en-US" altLang="zh-CN" sz="2400" b="1" dirty="0">
                <a:solidFill>
                  <a:srgbClr val="0000FF"/>
                </a:solidFill>
                <a:latin typeface="+mn-ea"/>
              </a:rPr>
              <a:t>1、2、3、4</a:t>
            </a:r>
            <a:endParaRPr lang="zh-CN" altLang="en-US" sz="2400" b="1" dirty="0">
              <a:solidFill>
                <a:srgbClr val="0000FF"/>
              </a:solidFill>
              <a:latin typeface="+mn-ea"/>
            </a:endParaRPr>
          </a:p>
        </p:txBody>
      </p:sp>
      <p:sp>
        <p:nvSpPr>
          <p:cNvPr id="19" name="TextBox 18"/>
          <p:cNvSpPr txBox="1"/>
          <p:nvPr/>
        </p:nvSpPr>
        <p:spPr>
          <a:xfrm>
            <a:off x="335360" y="5157192"/>
            <a:ext cx="3168352" cy="1200329"/>
          </a:xfrm>
          <a:prstGeom prst="rect">
            <a:avLst/>
          </a:prstGeom>
          <a:noFill/>
        </p:spPr>
        <p:txBody>
          <a:bodyPr wrap="square" rtlCol="0">
            <a:spAutoFit/>
          </a:bodyPr>
          <a:lstStyle/>
          <a:p>
            <a:r>
              <a:rPr lang="zh-CN" altLang="en-US" sz="2400" b="1" dirty="0">
                <a:solidFill>
                  <a:srgbClr val="FF0000"/>
                </a:solidFill>
                <a:latin typeface="+mn-ea"/>
              </a:rPr>
              <a:t>易化区：</a:t>
            </a:r>
            <a:r>
              <a:rPr lang="zh-CN" altLang="en-US" sz="2400" b="1" dirty="0">
                <a:solidFill>
                  <a:srgbClr val="0000FF"/>
                </a:solidFill>
                <a:latin typeface="+mn-ea"/>
              </a:rPr>
              <a:t>加强肌紧张和肌肉活动的区域</a:t>
            </a:r>
            <a:endParaRPr lang="en-US" altLang="zh-CN" sz="2400" b="1" dirty="0">
              <a:solidFill>
                <a:srgbClr val="0000FF"/>
              </a:solidFill>
              <a:latin typeface="+mn-ea"/>
            </a:endParaRPr>
          </a:p>
          <a:p>
            <a:r>
              <a:rPr lang="en-US" altLang="zh-CN" sz="2400" b="1" dirty="0">
                <a:solidFill>
                  <a:srgbClr val="0000FF"/>
                </a:solidFill>
                <a:latin typeface="+mn-ea"/>
              </a:rPr>
              <a:t>5、6</a:t>
            </a:r>
            <a:endParaRPr lang="zh-CN" altLang="en-US" sz="2400" b="1" dirty="0">
              <a:solidFill>
                <a:srgbClr val="0000FF"/>
              </a:solidFill>
              <a:latin typeface="+mn-ea"/>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036871" y="168812"/>
            <a:ext cx="10273141" cy="825419"/>
          </a:xfrm>
          <a:prstGeom prst="rect">
            <a:avLst/>
          </a:prstGeom>
          <a:noFill/>
        </p:spPr>
        <p:txBody>
          <a:bodyPr wrap="square" rtlCol="0">
            <a:spAutoFit/>
          </a:bodyPr>
          <a:lstStyle/>
          <a:p>
            <a:pPr>
              <a:lnSpc>
                <a:spcPct val="150000"/>
              </a:lnSpc>
            </a:pPr>
            <a:r>
              <a:rPr lang="en-US" altLang="zh-CN" sz="3600" b="1" dirty="0">
                <a:latin typeface="+mn-ea"/>
              </a:rPr>
              <a:t>1.</a:t>
            </a:r>
            <a:r>
              <a:rPr lang="zh-CN" altLang="en-US" sz="3600" b="1" dirty="0">
                <a:latin typeface="+mn-ea"/>
              </a:rPr>
              <a:t>易化区</a:t>
            </a:r>
            <a:r>
              <a:rPr lang="en-US" altLang="zh-CN" sz="3600" b="1" dirty="0">
                <a:latin typeface="+mn-ea"/>
              </a:rPr>
              <a:t>:</a:t>
            </a:r>
            <a:r>
              <a:rPr lang="zh-CN" altLang="en-US" sz="3600" b="1" dirty="0">
                <a:latin typeface="+mn-ea"/>
              </a:rPr>
              <a:t>增强肌紧张</a:t>
            </a:r>
            <a:endParaRPr lang="en-US" altLang="zh-CN" sz="3600" b="1" dirty="0">
              <a:latin typeface="+mn-ea"/>
            </a:endParaRPr>
          </a:p>
        </p:txBody>
      </p:sp>
      <p:sp>
        <p:nvSpPr>
          <p:cNvPr id="9" name="Rectangle 3"/>
          <p:cNvSpPr txBox="1">
            <a:spLocks noChangeArrowheads="1"/>
          </p:cNvSpPr>
          <p:nvPr/>
        </p:nvSpPr>
        <p:spPr>
          <a:xfrm>
            <a:off x="589927" y="1398628"/>
            <a:ext cx="10363200" cy="444819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Ø"/>
              <a:defRPr/>
            </a:pPr>
            <a:r>
              <a:rPr kumimoji="0" lang="en-US" altLang="zh-CN" sz="3600" b="1" i="0" u="none" strike="noStrike" kern="1200" cap="none" spc="0" normalizeH="0" baseline="0" noProof="0" dirty="0">
                <a:ln>
                  <a:noFill/>
                </a:ln>
                <a:solidFill>
                  <a:schemeClr val="tx1"/>
                </a:solidFill>
                <a:effectLst/>
                <a:uLnTx/>
                <a:uFillTx/>
                <a:latin typeface="+mn-lt"/>
                <a:ea typeface="+mn-ea"/>
                <a:cs typeface="+mn-cs"/>
              </a:rPr>
              <a:t>α</a:t>
            </a:r>
            <a:r>
              <a:rPr kumimoji="0" lang="zh-CN" altLang="en-US" sz="3600" b="1" i="0" u="none" strike="noStrike" kern="1200" cap="none" spc="0" normalizeH="0" baseline="0" noProof="0" dirty="0">
                <a:ln>
                  <a:noFill/>
                </a:ln>
                <a:solidFill>
                  <a:schemeClr val="tx1"/>
                </a:solidFill>
                <a:effectLst/>
                <a:uLnTx/>
                <a:uFillTx/>
                <a:latin typeface="+mn-lt"/>
                <a:ea typeface="+mn-ea"/>
                <a:cs typeface="+mn-cs"/>
              </a:rPr>
              <a:t>僵直 </a:t>
            </a:r>
            <a:r>
              <a:rPr kumimoji="0" lang="en-US" altLang="zh-CN" sz="3600" b="1" i="0" u="none" strike="noStrike" kern="1200" cap="none" spc="0" normalizeH="0" baseline="0" noProof="0" dirty="0">
                <a:ln>
                  <a:noFill/>
                </a:ln>
                <a:solidFill>
                  <a:schemeClr val="tx1"/>
                </a:solidFill>
                <a:effectLst/>
                <a:uLnTx/>
                <a:uFillTx/>
                <a:latin typeface="+mn-lt"/>
                <a:ea typeface="+mn-ea"/>
                <a:cs typeface="+mn-cs"/>
              </a:rPr>
              <a:t>~ </a:t>
            </a:r>
            <a:r>
              <a:rPr kumimoji="0" lang="zh-CN" altLang="en-US" sz="3600" b="1" i="0" u="none" strike="noStrike" kern="1200" cap="none" spc="0" normalizeH="0" baseline="0" noProof="0" dirty="0">
                <a:ln>
                  <a:noFill/>
                </a:ln>
                <a:solidFill>
                  <a:schemeClr val="tx1"/>
                </a:solidFill>
                <a:effectLst/>
                <a:uLnTx/>
                <a:uFillTx/>
                <a:latin typeface="+mn-lt"/>
                <a:ea typeface="+mn-ea"/>
                <a:cs typeface="+mn-cs"/>
              </a:rPr>
              <a:t>前庭脊髓束下行易化冲动使</a:t>
            </a:r>
            <a:r>
              <a:rPr kumimoji="0" lang="en-US" altLang="zh-CN" sz="3600" b="1" i="0" u="none" strike="noStrike" kern="1200" cap="none" spc="0" normalizeH="0" baseline="0" noProof="0" dirty="0">
                <a:ln>
                  <a:noFill/>
                </a:ln>
                <a:solidFill>
                  <a:schemeClr val="tx1"/>
                </a:solidFill>
                <a:effectLst/>
                <a:uLnTx/>
                <a:uFillTx/>
                <a:latin typeface="+mn-lt"/>
                <a:ea typeface="+mn-ea"/>
                <a:cs typeface="+mn-cs"/>
              </a:rPr>
              <a:t>α</a:t>
            </a:r>
            <a:r>
              <a:rPr kumimoji="0" lang="zh-CN" altLang="en-US" sz="3600" b="1" i="0" u="none" strike="noStrike" kern="1200" cap="none" spc="0" normalizeH="0" baseline="0" noProof="0" dirty="0">
                <a:ln>
                  <a:noFill/>
                </a:ln>
                <a:solidFill>
                  <a:schemeClr val="tx1"/>
                </a:solidFill>
                <a:effectLst/>
                <a:uLnTx/>
                <a:uFillTx/>
                <a:latin typeface="+mn-lt"/>
                <a:ea typeface="+mn-ea"/>
                <a:cs typeface="+mn-cs"/>
              </a:rPr>
              <a:t>运动神经元活动增强所引起的肌紧张。</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Ø"/>
              <a:defRPr/>
            </a:pPr>
            <a:r>
              <a:rPr kumimoji="0" lang="en-US" altLang="zh-CN" sz="3600" b="1" i="0" u="none" strike="noStrike" kern="1200" cap="none" spc="0" normalizeH="0" baseline="0" noProof="0" dirty="0">
                <a:ln>
                  <a:noFill/>
                </a:ln>
                <a:solidFill>
                  <a:schemeClr val="tx1"/>
                </a:solidFill>
                <a:effectLst/>
                <a:uLnTx/>
                <a:uFillTx/>
                <a:latin typeface="+mn-lt"/>
                <a:ea typeface="+mn-ea"/>
                <a:cs typeface="+mn-cs"/>
              </a:rPr>
              <a:t>γ</a:t>
            </a:r>
            <a:r>
              <a:rPr kumimoji="0" lang="zh-CN" altLang="en-US" sz="3600" b="1" i="0" u="none" strike="noStrike" kern="1200" cap="none" spc="0" normalizeH="0" baseline="0" noProof="0" dirty="0">
                <a:ln>
                  <a:noFill/>
                </a:ln>
                <a:solidFill>
                  <a:schemeClr val="tx1"/>
                </a:solidFill>
                <a:effectLst/>
                <a:uLnTx/>
                <a:uFillTx/>
                <a:latin typeface="+mn-lt"/>
                <a:ea typeface="+mn-ea"/>
                <a:cs typeface="+mn-cs"/>
              </a:rPr>
              <a:t>僵直 </a:t>
            </a:r>
            <a:r>
              <a:rPr kumimoji="0" lang="en-US" altLang="zh-CN" sz="3600" b="1" i="0" u="none" strike="noStrike" kern="1200" cap="none" spc="0" normalizeH="0" baseline="0" noProof="0" dirty="0">
                <a:ln>
                  <a:noFill/>
                </a:ln>
                <a:solidFill>
                  <a:schemeClr val="tx1"/>
                </a:solidFill>
                <a:effectLst/>
                <a:uLnTx/>
                <a:uFillTx/>
                <a:latin typeface="+mn-lt"/>
                <a:ea typeface="+mn-ea"/>
                <a:cs typeface="+mn-cs"/>
              </a:rPr>
              <a:t>~ </a:t>
            </a:r>
            <a:r>
              <a:rPr kumimoji="0" lang="zh-CN" altLang="en-US" sz="3600" b="1" i="0" u="none" strike="noStrike" kern="1200" cap="none" spc="0" normalizeH="0" baseline="0" noProof="0" dirty="0">
                <a:ln>
                  <a:noFill/>
                </a:ln>
                <a:solidFill>
                  <a:schemeClr val="tx1"/>
                </a:solidFill>
                <a:effectLst/>
                <a:uLnTx/>
                <a:uFillTx/>
                <a:latin typeface="+mn-lt"/>
                <a:ea typeface="+mn-ea"/>
                <a:cs typeface="+mn-cs"/>
              </a:rPr>
              <a:t>高位中枢易化冲动经网状脊髓束下行</a:t>
            </a:r>
            <a:r>
              <a:rPr kumimoji="0" lang="en-US" altLang="zh-CN" sz="3600" b="1" i="0" u="none" strike="noStrike" kern="1200" cap="none" spc="0" normalizeH="0" baseline="0" noProof="0" dirty="0">
                <a:ln>
                  <a:noFill/>
                </a:ln>
                <a:solidFill>
                  <a:schemeClr val="tx1"/>
                </a:solidFill>
                <a:effectLst/>
                <a:uLnTx/>
                <a:uFillTx/>
                <a:latin typeface="+mn-lt"/>
                <a:ea typeface="+mn-ea"/>
                <a:cs typeface="+mn-cs"/>
              </a:rPr>
              <a:t>,</a:t>
            </a:r>
            <a:r>
              <a:rPr kumimoji="0" lang="zh-CN" altLang="en-US" sz="3600" b="1" i="0" u="none" strike="noStrike" kern="1200" cap="none" spc="0" normalizeH="0" baseline="0" noProof="0" dirty="0">
                <a:ln>
                  <a:noFill/>
                </a:ln>
                <a:solidFill>
                  <a:schemeClr val="tx1"/>
                </a:solidFill>
                <a:effectLst/>
                <a:uLnTx/>
                <a:uFillTx/>
                <a:latin typeface="+mn-lt"/>
                <a:ea typeface="+mn-ea"/>
                <a:cs typeface="+mn-cs"/>
              </a:rPr>
              <a:t>通过使</a:t>
            </a:r>
            <a:r>
              <a:rPr kumimoji="0" lang="en-US" altLang="zh-CN" sz="3600" b="1" i="0" u="none" strike="noStrike" kern="1200" cap="none" spc="0" normalizeH="0" baseline="0" noProof="0" dirty="0">
                <a:ln>
                  <a:noFill/>
                </a:ln>
                <a:solidFill>
                  <a:schemeClr val="tx1"/>
                </a:solidFill>
                <a:effectLst/>
                <a:uLnTx/>
                <a:uFillTx/>
                <a:latin typeface="+mn-lt"/>
                <a:ea typeface="+mn-ea"/>
                <a:cs typeface="+mn-cs"/>
              </a:rPr>
              <a:t>γ</a:t>
            </a:r>
            <a:r>
              <a:rPr kumimoji="0" lang="zh-CN" altLang="en-US" sz="3600" b="1" i="0" u="none" strike="noStrike" kern="1200" cap="none" spc="0" normalizeH="0" baseline="0" noProof="0" dirty="0">
                <a:ln>
                  <a:noFill/>
                </a:ln>
                <a:solidFill>
                  <a:schemeClr val="tx1"/>
                </a:solidFill>
                <a:effectLst/>
                <a:uLnTx/>
                <a:uFillTx/>
                <a:latin typeface="+mn-lt"/>
                <a:ea typeface="+mn-ea"/>
                <a:cs typeface="+mn-cs"/>
              </a:rPr>
              <a:t>运动神经元活动增强</a:t>
            </a:r>
            <a:r>
              <a:rPr kumimoji="0" lang="en-US" altLang="zh-CN" sz="3600" b="1" i="0" u="none" strike="noStrike" kern="1200" cap="none" spc="0" normalizeH="0" baseline="0" noProof="0" dirty="0">
                <a:ln>
                  <a:noFill/>
                </a:ln>
                <a:solidFill>
                  <a:schemeClr val="tx1"/>
                </a:solidFill>
                <a:effectLst/>
                <a:uLnTx/>
                <a:uFillTx/>
                <a:latin typeface="+mn-lt"/>
                <a:ea typeface="+mn-ea"/>
                <a:cs typeface="+mn-cs"/>
              </a:rPr>
              <a:t>, </a:t>
            </a:r>
            <a:r>
              <a:rPr kumimoji="0" lang="zh-CN" altLang="en-US" sz="3600" b="1" i="0" u="none" strike="noStrike" kern="1200" cap="none" spc="0" normalizeH="0" baseline="0" noProof="0" dirty="0">
                <a:ln>
                  <a:noFill/>
                </a:ln>
                <a:solidFill>
                  <a:schemeClr val="tx1"/>
                </a:solidFill>
                <a:effectLst/>
                <a:uLnTx/>
                <a:uFillTx/>
                <a:latin typeface="+mn-lt"/>
                <a:ea typeface="+mn-ea"/>
                <a:cs typeface="+mn-cs"/>
              </a:rPr>
              <a:t>导致肌梭敏感性升高后所引起的肌紧张。</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035570" y="215616"/>
            <a:ext cx="10273141" cy="825419"/>
          </a:xfrm>
          <a:prstGeom prst="rect">
            <a:avLst/>
          </a:prstGeom>
          <a:noFill/>
        </p:spPr>
        <p:txBody>
          <a:bodyPr wrap="square" rtlCol="0">
            <a:spAutoFit/>
          </a:bodyPr>
          <a:lstStyle/>
          <a:p>
            <a:pPr>
              <a:lnSpc>
                <a:spcPct val="150000"/>
              </a:lnSpc>
            </a:pPr>
            <a:r>
              <a:rPr lang="en-US" altLang="zh-CN" sz="3600" b="1" dirty="0">
                <a:latin typeface="+mn-ea"/>
              </a:rPr>
              <a:t>2.</a:t>
            </a:r>
            <a:r>
              <a:rPr lang="zh-CN" altLang="en-US" sz="3600" b="1" dirty="0">
                <a:latin typeface="+mn-ea"/>
              </a:rPr>
              <a:t>抑制区</a:t>
            </a:r>
            <a:r>
              <a:rPr lang="en-US" altLang="zh-CN" sz="3600" b="1" dirty="0">
                <a:latin typeface="+mn-ea"/>
              </a:rPr>
              <a:t>:</a:t>
            </a:r>
            <a:r>
              <a:rPr lang="zh-CN" altLang="en-US" sz="3600" b="1" dirty="0">
                <a:latin typeface="+mn-ea"/>
              </a:rPr>
              <a:t>抑制肌紧张</a:t>
            </a:r>
            <a:endParaRPr lang="en-US" altLang="zh-CN" sz="3600" b="1" dirty="0">
              <a:latin typeface="+mn-ea"/>
            </a:endParaRPr>
          </a:p>
        </p:txBody>
      </p:sp>
      <p:sp>
        <p:nvSpPr>
          <p:cNvPr id="8" name="矩形 7"/>
          <p:cNvSpPr/>
          <p:nvPr/>
        </p:nvSpPr>
        <p:spPr>
          <a:xfrm>
            <a:off x="607218" y="1354226"/>
            <a:ext cx="10572824" cy="1077218"/>
          </a:xfrm>
          <a:prstGeom prst="rect">
            <a:avLst/>
          </a:prstGeom>
        </p:spPr>
        <p:txBody>
          <a:bodyPr wrap="square">
            <a:spAutoFit/>
          </a:bodyPr>
          <a:lstStyle/>
          <a:p>
            <a:r>
              <a:rPr lang="zh-CN" altLang="en-US" sz="3200" b="1" dirty="0">
                <a:latin typeface="+mn-ea"/>
              </a:rPr>
              <a:t>抑制区主要是通过网状脊髓束抑制</a:t>
            </a:r>
            <a:r>
              <a:rPr lang="en-US" altLang="zh-CN" sz="3200" b="1" dirty="0">
                <a:latin typeface="+mn-ea"/>
              </a:rPr>
              <a:t>γ</a:t>
            </a:r>
            <a:r>
              <a:rPr lang="zh-CN" altLang="en-US" sz="3200" b="1" dirty="0">
                <a:latin typeface="+mn-ea"/>
              </a:rPr>
              <a:t>运动神经元，降低肌梭的敏感性，从而降低肌紧张。</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79299" y="217737"/>
            <a:ext cx="10273141" cy="923330"/>
          </a:xfrm>
          <a:prstGeom prst="rect">
            <a:avLst/>
          </a:prstGeom>
          <a:noFill/>
        </p:spPr>
        <p:txBody>
          <a:bodyPr wrap="square" rtlCol="0">
            <a:spAutoFit/>
          </a:bodyPr>
          <a:lstStyle/>
          <a:p>
            <a:pPr>
              <a:lnSpc>
                <a:spcPct val="150000"/>
              </a:lnSpc>
            </a:pPr>
            <a:r>
              <a:rPr lang="zh-CN" altLang="en-US" sz="3600" b="1" dirty="0">
                <a:latin typeface="+mn-ea"/>
              </a:rPr>
              <a:t> （二）去大脑僵直：</a:t>
            </a:r>
            <a:r>
              <a:rPr lang="zh-CN" altLang="en-US" sz="3600" b="1" dirty="0">
                <a:latin typeface="+mn-ea"/>
                <a:sym typeface="Symbol" panose="05050102010706020507" pitchFamily="18" charset="2"/>
              </a:rPr>
              <a:t>上下丘之间切断脑干</a:t>
            </a:r>
            <a:endParaRPr lang="en-US" altLang="zh-CN" sz="3600" b="1" dirty="0">
              <a:latin typeface="+mn-ea"/>
            </a:endParaRPr>
          </a:p>
        </p:txBody>
      </p:sp>
      <p:graphicFrame>
        <p:nvGraphicFramePr>
          <p:cNvPr id="26627" name="Object 2" descr="Blue hills"/>
          <p:cNvGraphicFramePr>
            <a:graphicFrameLocks noChangeAspect="1"/>
          </p:cNvGraphicFramePr>
          <p:nvPr/>
        </p:nvGraphicFramePr>
        <p:xfrm>
          <a:off x="1016635" y="1334770"/>
          <a:ext cx="7707630" cy="4886325"/>
        </p:xfrm>
        <a:graphic>
          <a:graphicData uri="http://schemas.openxmlformats.org/presentationml/2006/ole">
            <mc:AlternateContent xmlns:mc="http://schemas.openxmlformats.org/markup-compatibility/2006">
              <mc:Choice xmlns:v="urn:schemas-microsoft-com:vml" Requires="v">
                <p:oleObj name="Image" r:id="rId2" imgW="2115185" imgH="1475105" progId="">
                  <p:embed/>
                </p:oleObj>
              </mc:Choice>
              <mc:Fallback>
                <p:oleObj name="Image" r:id="rId2" imgW="2115185" imgH="1475105" progId="">
                  <p:embed/>
                  <p:pic>
                    <p:nvPicPr>
                      <p:cNvPr id="0" name="图片 2048" descr="Blue hills"/>
                      <p:cNvPicPr>
                        <a:picLocks noChangeAspect="1"/>
                      </p:cNvPicPr>
                      <p:nvPr/>
                    </p:nvPicPr>
                    <p:blipFill>
                      <a:blip r:embed="rId3"/>
                      <a:stretch>
                        <a:fillRect/>
                      </a:stretch>
                    </p:blipFill>
                    <p:spPr>
                      <a:xfrm>
                        <a:off x="1016635" y="1334770"/>
                        <a:ext cx="7707630" cy="4886325"/>
                      </a:xfrm>
                      <a:prstGeom prst="rect">
                        <a:avLst/>
                      </a:prstGeom>
                      <a:noFill/>
                      <a:ln w="9525">
                        <a:noFill/>
                      </a:ln>
                    </p:spPr>
                  </p:pic>
                </p:oleObj>
              </mc:Fallback>
            </mc:AlternateContent>
          </a:graphicData>
        </a:graphic>
      </p:graphicFrame>
      <p:sp>
        <p:nvSpPr>
          <p:cNvPr id="10" name="TextBox 9"/>
          <p:cNvSpPr txBox="1"/>
          <p:nvPr/>
        </p:nvSpPr>
        <p:spPr>
          <a:xfrm>
            <a:off x="2710220" y="1515132"/>
            <a:ext cx="4320480" cy="830997"/>
          </a:xfrm>
          <a:prstGeom prst="rect">
            <a:avLst/>
          </a:prstGeom>
          <a:noFill/>
        </p:spPr>
        <p:txBody>
          <a:bodyPr wrap="square" rtlCol="0">
            <a:spAutoFit/>
          </a:bodyPr>
          <a:lstStyle/>
          <a:p>
            <a:pPr algn="ctr"/>
            <a:r>
              <a:rPr kumimoji="1" lang="zh-CN" altLang="en-US" sz="2400" b="1" dirty="0">
                <a:solidFill>
                  <a:srgbClr val="0000FF"/>
                </a:solidFill>
                <a:latin typeface="+mn-ea"/>
                <a:sym typeface="Symbol" panose="05050102010706020507" pitchFamily="18" charset="2"/>
              </a:rPr>
              <a:t>四肢伸直</a:t>
            </a:r>
            <a:r>
              <a:rPr kumimoji="1" lang="en-US" altLang="zh-CN" sz="2400" b="1" dirty="0">
                <a:solidFill>
                  <a:srgbClr val="0000FF"/>
                </a:solidFill>
                <a:latin typeface="+mn-ea"/>
                <a:sym typeface="Symbol" panose="05050102010706020507" pitchFamily="18" charset="2"/>
              </a:rPr>
              <a:t>, </a:t>
            </a:r>
            <a:r>
              <a:rPr kumimoji="1" lang="zh-CN" altLang="en-US" sz="2400" b="1" dirty="0">
                <a:solidFill>
                  <a:srgbClr val="0000FF"/>
                </a:solidFill>
                <a:latin typeface="+mn-ea"/>
                <a:sym typeface="Symbol" panose="05050102010706020507" pitchFamily="18" charset="2"/>
              </a:rPr>
              <a:t>坚硬如柱</a:t>
            </a:r>
            <a:r>
              <a:rPr kumimoji="1" lang="en-US" altLang="zh-CN" sz="2400" b="1" dirty="0">
                <a:solidFill>
                  <a:srgbClr val="0000FF"/>
                </a:solidFill>
                <a:latin typeface="+mn-ea"/>
                <a:sym typeface="Symbol" panose="05050102010706020507" pitchFamily="18" charset="2"/>
              </a:rPr>
              <a:t>, </a:t>
            </a:r>
            <a:r>
              <a:rPr kumimoji="1" lang="zh-CN" altLang="en-US" sz="2400" b="1" dirty="0">
                <a:solidFill>
                  <a:srgbClr val="0000FF"/>
                </a:solidFill>
                <a:latin typeface="+mn-ea"/>
                <a:sym typeface="Symbol" panose="05050102010706020507" pitchFamily="18" charset="2"/>
              </a:rPr>
              <a:t>头尾昂起</a:t>
            </a:r>
            <a:r>
              <a:rPr kumimoji="1" lang="en-US" altLang="zh-CN" sz="2400" b="1" dirty="0">
                <a:solidFill>
                  <a:srgbClr val="0000FF"/>
                </a:solidFill>
                <a:latin typeface="+mn-ea"/>
                <a:sym typeface="Symbol" panose="05050102010706020507" pitchFamily="18" charset="2"/>
              </a:rPr>
              <a:t>, </a:t>
            </a:r>
            <a:r>
              <a:rPr kumimoji="1" lang="zh-CN" altLang="en-US" sz="2400" b="1" dirty="0">
                <a:solidFill>
                  <a:srgbClr val="0000FF"/>
                </a:solidFill>
                <a:latin typeface="+mn-ea"/>
                <a:sym typeface="Symbol" panose="05050102010706020507" pitchFamily="18" charset="2"/>
              </a:rPr>
              <a:t>脊柱挺硬，呈角弓反张状态</a:t>
            </a:r>
            <a:endParaRPr lang="zh-CN" altLang="en-US" sz="2400" b="1" dirty="0">
              <a:solidFill>
                <a:srgbClr val="0000FF"/>
              </a:solidFill>
              <a:latin typeface="+mn-ea"/>
            </a:endParaRPr>
          </a:p>
        </p:txBody>
      </p:sp>
      <p:sp>
        <p:nvSpPr>
          <p:cNvPr id="11" name="TextBox 10"/>
          <p:cNvSpPr txBox="1"/>
          <p:nvPr/>
        </p:nvSpPr>
        <p:spPr>
          <a:xfrm>
            <a:off x="3430422" y="4832332"/>
            <a:ext cx="2880320" cy="1200329"/>
          </a:xfrm>
          <a:prstGeom prst="rect">
            <a:avLst/>
          </a:prstGeom>
          <a:noFill/>
        </p:spPr>
        <p:txBody>
          <a:bodyPr wrap="square" rtlCol="0">
            <a:spAutoFit/>
          </a:bodyPr>
          <a:lstStyle/>
          <a:p>
            <a:r>
              <a:rPr lang="zh-CN" altLang="en-US" sz="2400" b="1" dirty="0">
                <a:solidFill>
                  <a:srgbClr val="FF0000"/>
                </a:solidFill>
              </a:rPr>
              <a:t>抑制区与易化区活动失衡，易化区占优势</a:t>
            </a:r>
          </a:p>
        </p:txBody>
      </p:sp>
    </p:spTree>
  </p:cSld>
  <p:clrMapOvr>
    <a:masterClrMapping/>
  </p:clrMapOvr>
</p:sld>
</file>

<file path=ppt/theme/theme1.xml><?xml version="1.0" encoding="utf-8"?>
<a:theme xmlns:a="http://schemas.openxmlformats.org/drawingml/2006/main" name="主题5">
  <a:themeElements>
    <a:clrScheme name="沃博联">
      <a:dk1>
        <a:srgbClr val="000000"/>
      </a:dk1>
      <a:lt1>
        <a:srgbClr val="FFFFFF"/>
      </a:lt1>
      <a:dk2>
        <a:srgbClr val="778495"/>
      </a:dk2>
      <a:lt2>
        <a:srgbClr val="F0F0F0"/>
      </a:lt2>
      <a:accent1>
        <a:srgbClr val="00C3FF"/>
      </a:accent1>
      <a:accent2>
        <a:srgbClr val="75C400"/>
      </a:accent2>
      <a:accent3>
        <a:srgbClr val="90AEDA"/>
      </a:accent3>
      <a:accent4>
        <a:srgbClr val="57AEE1"/>
      </a:accent4>
      <a:accent5>
        <a:srgbClr val="7BC2B7"/>
      </a:accent5>
      <a:accent6>
        <a:srgbClr val="3F97CA"/>
      </a:accent6>
      <a:hlink>
        <a:srgbClr val="4276AA"/>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iSlide</Template>
  <TotalTime>0</TotalTime>
  <Words>7332</Words>
  <Application>Microsoft Office PowerPoint</Application>
  <PresentationFormat>宽屏</PresentationFormat>
  <Paragraphs>932</Paragraphs>
  <Slides>145</Slides>
  <Notes>32</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145</vt:i4>
      </vt:variant>
    </vt:vector>
  </HeadingPairs>
  <TitlesOfParts>
    <vt:vector size="155" baseType="lpstr">
      <vt:lpstr>黑体</vt:lpstr>
      <vt:lpstr>宋体</vt:lpstr>
      <vt:lpstr>微软雅黑</vt:lpstr>
      <vt:lpstr>Arial</vt:lpstr>
      <vt:lpstr>Calibri</vt:lpstr>
      <vt:lpstr>Times New Roman</vt:lpstr>
      <vt:lpstr>Webdings</vt:lpstr>
      <vt:lpstr>Wingdings</vt:lpstr>
      <vt:lpstr>主题5</vt:lpstr>
      <vt:lpstr>Image</vt:lpstr>
      <vt:lpstr>第十章  神经系统的功能</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1.外周神经递质</vt:lpstr>
      <vt:lpstr>PowerPoint 演示文稿</vt:lpstr>
      <vt:lpstr>PowerPoint 演示文稿</vt:lpstr>
      <vt:lpstr>多巴胺能效应</vt:lpstr>
      <vt:lpstr>PowerPoint 演示文稿</vt:lpstr>
      <vt:lpstr>PowerPoint 演示文稿</vt:lpstr>
      <vt:lpstr>PowerPoint 演示文稿</vt:lpstr>
      <vt:lpstr>(二)受体及其种类</vt:lpstr>
      <vt:lpstr>PowerPoint 演示文稿</vt:lpstr>
      <vt:lpstr>胆碱能受体分类</vt:lpstr>
      <vt:lpstr>2 .肾上腺素能受体</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  中枢神经元的联系方式</vt:lpstr>
      <vt:lpstr>PowerPoint 演示文稿</vt:lpstr>
      <vt:lpstr>(二)中枢兴奋传递的特征</vt:lpstr>
      <vt:lpstr>中枢抑制和中枢易化（中枢兴奋）</vt:lpstr>
      <vt:lpstr>(三)中枢抑制</vt:lpstr>
      <vt:lpstr>1.突触后抑制(postsynaptic inhibition)</vt:lpstr>
      <vt:lpstr>PowerPoint 演示文稿</vt:lpstr>
      <vt:lpstr>突触后抑制类型</vt:lpstr>
      <vt:lpstr>PowerPoint 演示文稿</vt:lpstr>
      <vt:lpstr>2.突触前抑制</vt:lpstr>
      <vt:lpstr>PowerPoint 演示文稿</vt:lpstr>
      <vt:lpstr>突触后抑制与突触前抑制的区别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感觉皮层的可塑性 </vt:lpstr>
      <vt:lpstr>四、痛觉 </vt:lpstr>
      <vt:lpstr>(二)皮肤痛觉</vt:lpstr>
      <vt:lpstr>(三)内脏痛与牵涉痛</vt:lpstr>
      <vt:lpstr>2.牵涉痛</vt:lpstr>
      <vt:lpstr>PowerPoint 演示文稿</vt:lpstr>
      <vt:lpstr>皮肤痛与内脏痛的主要区别</vt:lpstr>
      <vt:lpstr>PowerPoint 演示文稿</vt:lpstr>
      <vt:lpstr>PowerPoint 演示文稿</vt:lpstr>
      <vt:lpstr>PowerPoint 演示文稿</vt:lpstr>
      <vt:lpstr>PowerPoint 演示文稿</vt:lpstr>
      <vt:lpstr>人的中枢运动调控系统由三级水平神经元构成</vt:lpstr>
      <vt:lpstr>一、 脊髓的调节功能</vt:lpstr>
      <vt:lpstr>1. 脊髓前角运动神经元</vt:lpstr>
      <vt:lpstr>α运动神经元</vt:lpstr>
      <vt:lpstr>γ运动神经元</vt:lpstr>
      <vt:lpstr>PowerPoint 演示文稿</vt:lpstr>
      <vt:lpstr>(三) 牵张反射</vt:lpstr>
      <vt:lpstr>PowerPoint 演示文稿</vt:lpstr>
      <vt:lpstr>PowerPoint 演示文稿</vt:lpstr>
      <vt:lpstr>PowerPoint 演示文稿</vt:lpstr>
      <vt:lpstr>PowerPoint 演示文稿</vt:lpstr>
      <vt:lpstr>(四)脊髓休克</vt:lpstr>
      <vt:lpstr>PowerPoint 演示文稿</vt:lpstr>
      <vt:lpstr>PowerPoint 演示文稿</vt:lpstr>
      <vt:lpstr>PowerPoint 演示文稿</vt:lpstr>
      <vt:lpstr>PowerPoint 演示文稿</vt:lpstr>
      <vt:lpstr>人类在中脑疾患时可出现去大脑僵直现象，表现为头后爷，上下肢僵硬伸直，上臂内旋，手指屈曲。  出现去大脑僵直往往提示病变已经严重侵犯脑干，是预后不良的信号。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第四节 神经系统对内脏活动的调节</vt:lpstr>
      <vt:lpstr>一、自主神经系统的结构特征</vt:lpstr>
      <vt:lpstr>PowerPoint 演示文稿</vt:lpstr>
      <vt:lpstr>PowerPoint 演示文稿</vt:lpstr>
      <vt:lpstr>交感神经  VS  副交感神经</vt:lpstr>
      <vt:lpstr>（二）自主神经系统的功能</vt:lpstr>
      <vt:lpstr>（三）自主神经系统的功能特征</vt:lpstr>
      <vt:lpstr>PowerPoint 演示文稿</vt:lpstr>
      <vt:lpstr>四、中枢对内脏活动的调节</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第五节 脑的高级活动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《神经系统的功能》</vt:lpstr>
    </vt:vector>
  </TitlesOfParts>
  <Manager>iSlide</Manager>
  <Company>iSlide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iSlide</dc:creator>
  <cp:lastModifiedBy>覃 小翠</cp:lastModifiedBy>
  <cp:revision>119</cp:revision>
  <cp:lastPrinted>2017-11-22T16:00:00Z</cp:lastPrinted>
  <dcterms:created xsi:type="dcterms:W3CDTF">2017-11-22T16:00:00Z</dcterms:created>
  <dcterms:modified xsi:type="dcterms:W3CDTF">2022-12-17T16:06:06Z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48706f29-9ca0-418e-876d-de7b156ca083</vt:lpwstr>
  </property>
  <property fmtid="{D5CDD505-2E9C-101B-9397-08002B2CF9AE}" pid="3" name="KSOProductBuildVer">
    <vt:lpwstr>2052-11.1.0.9513</vt:lpwstr>
  </property>
</Properties>
</file>