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6"/>
  </p:notesMasterIdLst>
  <p:sldIdLst>
    <p:sldId id="280" r:id="rId2"/>
    <p:sldId id="281" r:id="rId3"/>
    <p:sldId id="34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411" r:id="rId14"/>
    <p:sldId id="412" r:id="rId15"/>
    <p:sldId id="413" r:id="rId16"/>
    <p:sldId id="414" r:id="rId17"/>
    <p:sldId id="429" r:id="rId18"/>
    <p:sldId id="551" r:id="rId19"/>
    <p:sldId id="291" r:id="rId20"/>
    <p:sldId id="292" r:id="rId21"/>
    <p:sldId id="293" r:id="rId22"/>
    <p:sldId id="420" r:id="rId23"/>
    <p:sldId id="350" r:id="rId24"/>
    <p:sldId id="295" r:id="rId25"/>
    <p:sldId id="296" r:id="rId26"/>
    <p:sldId id="298" r:id="rId27"/>
    <p:sldId id="419" r:id="rId28"/>
    <p:sldId id="299" r:id="rId29"/>
    <p:sldId id="300" r:id="rId30"/>
    <p:sldId id="301" r:id="rId31"/>
    <p:sldId id="303" r:id="rId32"/>
    <p:sldId id="304" r:id="rId33"/>
    <p:sldId id="305" r:id="rId34"/>
    <p:sldId id="306" r:id="rId35"/>
    <p:sldId id="426" r:id="rId36"/>
    <p:sldId id="427" r:id="rId37"/>
    <p:sldId id="428" r:id="rId38"/>
    <p:sldId id="422" r:id="rId39"/>
    <p:sldId id="423" r:id="rId40"/>
    <p:sldId id="424" r:id="rId41"/>
    <p:sldId id="430" r:id="rId42"/>
    <p:sldId id="425" r:id="rId43"/>
    <p:sldId id="421" r:id="rId44"/>
    <p:sldId id="431" r:id="rId45"/>
    <p:sldId id="432" r:id="rId46"/>
    <p:sldId id="433" r:id="rId47"/>
    <p:sldId id="308" r:id="rId48"/>
    <p:sldId id="309" r:id="rId49"/>
    <p:sldId id="310" r:id="rId50"/>
    <p:sldId id="312" r:id="rId51"/>
    <p:sldId id="313" r:id="rId52"/>
    <p:sldId id="497" r:id="rId53"/>
    <p:sldId id="499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8" r:id="rId67"/>
    <p:sldId id="329" r:id="rId68"/>
    <p:sldId id="327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500" r:id="rId80"/>
    <p:sldId id="501" r:id="rId81"/>
    <p:sldId id="502" r:id="rId82"/>
    <p:sldId id="503" r:id="rId83"/>
    <p:sldId id="504" r:id="rId84"/>
    <p:sldId id="505" r:id="rId85"/>
    <p:sldId id="506" r:id="rId86"/>
    <p:sldId id="507" r:id="rId87"/>
    <p:sldId id="508" r:id="rId88"/>
    <p:sldId id="509" r:id="rId89"/>
    <p:sldId id="543" r:id="rId90"/>
    <p:sldId id="544" r:id="rId91"/>
    <p:sldId id="545" r:id="rId92"/>
    <p:sldId id="546" r:id="rId93"/>
    <p:sldId id="547" r:id="rId94"/>
    <p:sldId id="548" r:id="rId95"/>
    <p:sldId id="549" r:id="rId96"/>
    <p:sldId id="550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273" r:id="rId10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79"/>
    <a:srgbClr val="7BC2B7"/>
    <a:srgbClr val="57AEE1"/>
    <a:srgbClr val="90AEDA"/>
    <a:srgbClr val="75C400"/>
    <a:srgbClr val="2CCDFF"/>
    <a:srgbClr val="FFFFFF"/>
    <a:srgbClr val="00C3FF"/>
    <a:srgbClr val="A5F499"/>
    <a:srgbClr val="99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>
                <a:latin typeface="Times New Roman" panose="02020603050405020304" pitchFamily="18" charset="0"/>
                <a:ea typeface="宋体" panose="02010600030101010101" pitchFamily="2" charset="-122"/>
              </a:rPr>
              <a:t>1、</a:t>
            </a:r>
            <a:r>
              <a:rPr kumimoji="0" lang="zh-CN" altLang="en-US" sz="1200" b="1">
                <a:latin typeface="Times New Roman" panose="02020603050405020304" pitchFamily="18" charset="0"/>
                <a:ea typeface="宋体" panose="02010600030101010101" pitchFamily="2" charset="-122"/>
              </a:rPr>
              <a:t>只是将调节信息以化学方式传递给靶细胞，从而使细胞原有的生理生化过程增强或减弱。激素不能引起新的功能活动，也不能为功能活动提供能量。</a:t>
            </a:r>
            <a:endParaRPr kumimoji="0" lang="en-US" altLang="zh-CN" sz="1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2、</a:t>
            </a:r>
            <a:r>
              <a:rPr kumimoji="0"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某种激素能选择的作用于某些器官和组织细胞；有的局限，如促甲状腺素、催产素；有的广泛，如性激素、生长素、甲状腺激素等。</a:t>
            </a:r>
            <a:endParaRPr kumimoji="0" lang="en-US" altLang="zh-CN" sz="1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3、</a:t>
            </a:r>
            <a:r>
              <a:rPr kumimoji="0" lang="zh-CN" altLang="en-US" sz="1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血液中浓度低，但作用显著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IGF</a:t>
            </a:r>
            <a:r>
              <a:rPr lang="zh-CN" altLang="en-US"/>
              <a:t>：胰岛素样生长因子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甲亢临床表现</a:t>
            </a:r>
            <a:r>
              <a:rPr lang="en-US" altLang="zh-CN"/>
              <a:t>:</a:t>
            </a:r>
            <a:r>
              <a:rPr lang="zh-CN" altLang="en-US"/>
              <a:t>由于交感神经过度兴奋，可表现眼裂变大、眼睑后缩，眨眼减少，呈现凝视状态或惊吓表情</a:t>
            </a:r>
            <a:r>
              <a:rPr lang="en-US" altLang="zh-CN"/>
              <a:t>,</a:t>
            </a:r>
            <a:r>
              <a:rPr lang="zh-CN" altLang="en-US"/>
              <a:t>病人常有眼球突出，眼部病变严重的可有视神经乳头和（或）视网膜水肿、出血，视神经受到损害可引起视力减退，甚至失明</a:t>
            </a:r>
            <a:r>
              <a:rPr lang="en-US" altLang="zh-CN"/>
              <a:t>.</a:t>
            </a:r>
          </a:p>
          <a:p>
            <a:r>
              <a:rPr lang="zh-CN" altLang="en-US"/>
              <a:t>甲状腺为程度不等的弥漫性对称肿大，肿大程度与病情不一定平行，由于腺体中血管扩张和血流加快，在肿大的甲状腺上可听到杂音，或可以摸到如猫喘一样的颤动。</a:t>
            </a:r>
            <a:endParaRPr lang="en-US" altLang="zh-CN"/>
          </a:p>
          <a:p>
            <a:r>
              <a:rPr lang="zh-CN" altLang="en-US"/>
              <a:t>代谢增加及交感神经高度兴奋的表现，病人常有多食、易饿、消瘦、无力、怕热、多汗、皮肤潮湿，也可有发热、腹泻、容易激动、好动、失眠、心跳增快，严重时心律不规则，心脏增大，甚至心功能衰竭。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自身调节</a:t>
            </a:r>
            <a:r>
              <a:rPr lang="en-US" altLang="zh-CN"/>
              <a:t>:</a:t>
            </a:r>
            <a:r>
              <a:rPr lang="zh-CN" altLang="en-US"/>
              <a:t>碘不足时甲状腺的聚碘能力会增强</a:t>
            </a:r>
            <a:r>
              <a:rPr lang="en-US" altLang="zh-CN"/>
              <a:t>,</a:t>
            </a:r>
            <a:r>
              <a:rPr lang="zh-CN" altLang="en-US"/>
              <a:t>使甲状腺激素的合成增多</a:t>
            </a:r>
            <a:r>
              <a:rPr lang="en-US" altLang="zh-CN"/>
              <a:t>,</a:t>
            </a:r>
            <a:r>
              <a:rPr lang="zh-CN" altLang="en-US"/>
              <a:t>相反</a:t>
            </a:r>
            <a:r>
              <a:rPr lang="en-US" altLang="zh-CN"/>
              <a:t>,</a:t>
            </a:r>
            <a:r>
              <a:rPr lang="zh-CN" altLang="en-US"/>
              <a:t>当血碘过高</a:t>
            </a:r>
            <a:r>
              <a:rPr lang="en-US" altLang="zh-CN"/>
              <a:t>,</a:t>
            </a:r>
            <a:r>
              <a:rPr lang="zh-CN" altLang="en-US"/>
              <a:t>反而会抑制甲状腺激素的合成</a:t>
            </a:r>
            <a:r>
              <a:rPr lang="en-US" altLang="zh-CN"/>
              <a:t>.</a:t>
            </a:r>
            <a:r>
              <a:rPr lang="zh-CN" altLang="en-US"/>
              <a:t>临床上就常用过量的碘产生的抗甲状腺作用来处理甲状腺危象</a:t>
            </a:r>
            <a:r>
              <a:rPr lang="en-US" altLang="zh-CN"/>
              <a:t>.</a:t>
            </a:r>
          </a:p>
          <a:p>
            <a:r>
              <a:rPr lang="zh-CN" altLang="en-US"/>
              <a:t>甲状腺危象（</a:t>
            </a:r>
            <a:r>
              <a:rPr lang="en-US" altLang="zh-CN"/>
              <a:t>thyroid crisis</a:t>
            </a:r>
            <a:r>
              <a:rPr lang="zh-CN" altLang="en-US"/>
              <a:t>）又称甲亢危象，是甲状腺毒症急性加重的一个综合征，发生原因可能与循环中的甲状腺激素水平增高有关。多发生于较重甲亢未予治疗或治疗不充分的患者。常见诱因有感染、手术、精神刺激等，临床表现为高热、大汗、心动过速、烦躁、焦虑不安、谵妄、恶心、呕吐、腹泻，严重患者可有心衰，休克和昏迷等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0" y="464820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636624" y="551329"/>
            <a:ext cx="1555376" cy="6306671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内分泌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426388" y="4092388"/>
            <a:ext cx="2765612" cy="2765612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 l="6871" t="7614" r="10307" b="11000"/>
          <a:stretch>
            <a:fillRect/>
          </a:stretch>
        </p:blipFill>
        <p:spPr bwMode="auto">
          <a:xfrm>
            <a:off x="595353" y="1341099"/>
            <a:ext cx="8193805" cy="4214842"/>
          </a:xfrm>
          <a:prstGeom prst="rect">
            <a:avLst/>
          </a:prstGeom>
          <a:noFill/>
        </p:spPr>
      </p:pic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1264094" y="173993"/>
            <a:ext cx="9215967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+mn-ea"/>
              </a:rPr>
              <a:t>第十一章   内 分 泌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2-含氮激素作用原理示意图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1" y="1363696"/>
            <a:ext cx="8461613" cy="47149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3707" y="395785"/>
            <a:ext cx="7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en-US" altLang="zh-CN" sz="3200" b="1" dirty="0">
                <a:latin typeface="+mn-ea"/>
              </a:rPr>
              <a:t>) </a:t>
            </a:r>
            <a:r>
              <a:rPr lang="zh-CN" altLang="en-US" sz="3200" b="1" dirty="0">
                <a:latin typeface="+mn-ea"/>
              </a:rPr>
              <a:t>细胞膜受体介导的激素作用机制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521" y="0"/>
            <a:ext cx="10390717" cy="1143000"/>
          </a:xfrm>
        </p:spPr>
        <p:txBody>
          <a:bodyPr/>
          <a:lstStyle/>
          <a:p>
            <a:r>
              <a:rPr lang="en-US" altLang="zh-CN" sz="3600" b="1" dirty="0">
                <a:latin typeface="+mn-ea"/>
                <a:ea typeface="+mn-ea"/>
              </a:rPr>
              <a:t> </a:t>
            </a:r>
            <a:r>
              <a:rPr lang="zh-CN" altLang="en-US" sz="3600" b="1" dirty="0">
                <a:latin typeface="+mn-ea"/>
                <a:ea typeface="+mn-ea"/>
              </a:rPr>
              <a:t>维生素</a:t>
            </a:r>
            <a:r>
              <a:rPr lang="en-US" altLang="zh-CN" sz="3600" b="1" dirty="0">
                <a:latin typeface="+mn-ea"/>
                <a:ea typeface="+mn-ea"/>
              </a:rPr>
              <a:t>D</a:t>
            </a:r>
            <a:r>
              <a:rPr lang="en-US" altLang="zh-CN" sz="3600" b="1" baseline="-25000" dirty="0">
                <a:latin typeface="+mn-ea"/>
                <a:ea typeface="+mn-ea"/>
              </a:rPr>
              <a:t>3</a:t>
            </a:r>
            <a:r>
              <a:rPr lang="zh-CN" altLang="en-US" sz="3600" b="1" dirty="0">
                <a:latin typeface="+mn-ea"/>
                <a:ea typeface="+mn-ea"/>
              </a:rPr>
              <a:t>的作用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7" y="1354540"/>
            <a:ext cx="104648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160000"/>
              <a:buFontTx/>
              <a:buChar char="•"/>
            </a:pPr>
            <a:r>
              <a:rPr lang="zh-CN" altLang="en-US" sz="3200" b="1" dirty="0">
                <a:latin typeface="+mn-ea"/>
              </a:rPr>
              <a:t>靶组织：肠道、骨、肾脏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肠道：</a:t>
            </a:r>
            <a:r>
              <a:rPr lang="en-US" altLang="zh-CN" sz="3200" b="1" dirty="0">
                <a:latin typeface="+mn-ea"/>
              </a:rPr>
              <a:t>VD</a:t>
            </a:r>
            <a:r>
              <a:rPr lang="en-US" altLang="zh-CN" sz="3200" b="1" baseline="-25000" dirty="0">
                <a:latin typeface="+mn-ea"/>
              </a:rPr>
              <a:t>3</a:t>
            </a:r>
            <a:r>
              <a:rPr lang="zh-CN" altLang="en-US" sz="3200" b="1" dirty="0">
                <a:latin typeface="+mn-ea"/>
              </a:rPr>
              <a:t>结合</a:t>
            </a:r>
            <a:r>
              <a:rPr lang="en-US" altLang="zh-CN" sz="3200" b="1" dirty="0">
                <a:latin typeface="+mn-ea"/>
              </a:rPr>
              <a:t>VD</a:t>
            </a:r>
            <a:r>
              <a:rPr lang="en-US" altLang="zh-CN" sz="3200" b="1" baseline="-25000" dirty="0">
                <a:latin typeface="+mn-ea"/>
              </a:rPr>
              <a:t>3</a:t>
            </a:r>
            <a:r>
              <a:rPr lang="en-US" altLang="zh-CN" sz="3200" b="1" dirty="0">
                <a:latin typeface="+mn-ea"/>
              </a:rPr>
              <a:t>R→</a:t>
            </a:r>
            <a:r>
              <a:rPr lang="zh-CN" altLang="en-US" sz="3200" b="1" dirty="0">
                <a:latin typeface="+mn-ea"/>
              </a:rPr>
              <a:t>钙结合蛋白→促进小肠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       粘膜对钙、磷的吸收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骨：促进成骨细胞和破骨细胞的活动，调节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    骨钙的沉积和释放，且与</a:t>
            </a:r>
            <a:r>
              <a:rPr lang="en-US" altLang="zh-CN" sz="3200" b="1" dirty="0">
                <a:latin typeface="+mn-ea"/>
              </a:rPr>
              <a:t>PTH</a:t>
            </a:r>
            <a:r>
              <a:rPr lang="zh-CN" altLang="en-US" sz="3200" b="1" dirty="0">
                <a:latin typeface="+mn-ea"/>
              </a:rPr>
              <a:t>有协同作用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肾脏：近端肾小管对钙磷的重吸收↑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尿钙磷排出↓</a:t>
            </a:r>
          </a:p>
          <a:p>
            <a:pPr>
              <a:lnSpc>
                <a:spcPct val="90000"/>
              </a:lnSpc>
              <a:spcBef>
                <a:spcPct val="60000"/>
              </a:spcBef>
              <a:buSzPct val="160000"/>
              <a:buFontTx/>
              <a:buChar char="•"/>
            </a:pPr>
            <a:r>
              <a:rPr lang="zh-CN" altLang="en-US" sz="3200" b="1" dirty="0">
                <a:latin typeface="+mn-ea"/>
              </a:rPr>
              <a:t>生物效应：血钙↑、血磷↑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四、降钙素的生理作用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51212"/>
            <a:ext cx="9956800" cy="3505200"/>
          </a:xfrm>
        </p:spPr>
        <p:txBody>
          <a:bodyPr>
            <a:normAutofit/>
          </a:bodyPr>
          <a:lstStyle/>
          <a:p>
            <a:pPr marL="373380" indent="-37338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对骨的作用：主要原始骨细胞向破骨细胞转化↓ ，破骨细胞活动↓ ，成骨细胞活动↑→血钙↓</a:t>
            </a:r>
            <a:r>
              <a:rPr lang="zh-CN" altLang="en-US" sz="3200" dirty="0">
                <a:latin typeface="+mn-ea"/>
              </a:rPr>
              <a:t> </a:t>
            </a:r>
          </a:p>
          <a:p>
            <a:pPr marL="373380" indent="-37338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对肾的作用：</a:t>
            </a:r>
          </a:p>
          <a:p>
            <a:pPr marL="373380" indent="-37338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钙、磷、钠、氯的重吸收↓</a:t>
            </a:r>
            <a:r>
              <a:rPr lang="en-US" altLang="zh-CN" sz="3200" b="1" dirty="0">
                <a:latin typeface="+mn-ea"/>
              </a:rPr>
              <a:t>, </a:t>
            </a:r>
            <a:r>
              <a:rPr lang="zh-CN" altLang="en-US" sz="3200" b="1" dirty="0">
                <a:latin typeface="+mn-ea"/>
              </a:rPr>
              <a:t>排出↑</a:t>
            </a:r>
          </a:p>
          <a:p>
            <a:pPr marL="373380" indent="-37338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生物效应：血钙↓</a:t>
            </a:r>
          </a:p>
          <a:p>
            <a:pPr marL="373380" indent="-37338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endParaRPr lang="en-US" altLang="zh-CN" sz="3200" dirty="0">
              <a:latin typeface="+mn-e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2" name="Picture 6" descr="图11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1" y="4133850"/>
            <a:ext cx="5075767" cy="2724150"/>
          </a:xfrm>
          <a:prstGeom prst="rect">
            <a:avLst/>
          </a:prstGeom>
          <a:noFill/>
        </p:spPr>
      </p:pic>
      <p:pic>
        <p:nvPicPr>
          <p:cNvPr id="193540" name="Picture 4" descr="11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2584450"/>
            <a:ext cx="6908800" cy="4273550"/>
          </a:xfrm>
          <a:prstGeom prst="rect">
            <a:avLst/>
          </a:prstGeom>
          <a:noFill/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782" y="0"/>
            <a:ext cx="6254749" cy="1143000"/>
          </a:xfrm>
        </p:spPr>
        <p:txBody>
          <a:bodyPr/>
          <a:lstStyle/>
          <a:p>
            <a:r>
              <a:rPr lang="zh-CN" altLang="en-US" sz="4000" b="1" dirty="0">
                <a:solidFill>
                  <a:schemeClr val="tx1"/>
                </a:solidFill>
                <a:latin typeface="+mn-ea"/>
                <a:ea typeface="+mn-ea"/>
              </a:rPr>
              <a:t>降钙素分泌的调节</a:t>
            </a:r>
            <a:r>
              <a:rPr lang="zh-CN" altLang="en-US" dirty="0">
                <a:latin typeface="+mn-ea"/>
                <a:ea typeface="+mn-ea"/>
              </a:rPr>
              <a:t>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720" y="1267085"/>
            <a:ext cx="4876800" cy="4114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76000"/>
              <a:buFontTx/>
              <a:buChar char="•"/>
            </a:pPr>
            <a:r>
              <a:rPr lang="zh-CN" altLang="en-US" sz="3200" b="1" dirty="0">
                <a:latin typeface="宋体" panose="02010600030101010101" pitchFamily="2" charset="-122"/>
              </a:rPr>
              <a:t>血钙浓度：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76000"/>
              <a:buFont typeface="Monotype Sorts" pitchFamily="2" charset="2"/>
              <a:buNone/>
            </a:pPr>
            <a:r>
              <a:rPr lang="zh-CN" altLang="en-US" sz="3200" b="1" dirty="0">
                <a:latin typeface="宋体" panose="02010600030101010101" pitchFamily="2" charset="-122"/>
              </a:rPr>
              <a:t>   血钙↑→降钙素↑</a:t>
            </a:r>
          </a:p>
          <a:p>
            <a:pPr>
              <a:buFont typeface="Monotype Sorts" pitchFamily="2" charset="2"/>
              <a:buNone/>
            </a:pPr>
            <a:r>
              <a:rPr lang="zh-CN" altLang="en-US" sz="3200" b="1" dirty="0">
                <a:latin typeface="宋体" panose="02010600030101010101" pitchFamily="2" charset="-122"/>
              </a:rPr>
              <a:t>   血钙↓→降钙素↓</a:t>
            </a:r>
            <a:r>
              <a:rPr lang="zh-CN" altLang="en-US" sz="3200" dirty="0">
                <a:latin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500" y="0"/>
            <a:ext cx="103632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000000"/>
                </a:solidFill>
              </a:rPr>
              <a:t>内分泌功能的调节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108" y="1558072"/>
            <a:ext cx="111760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600" b="1" dirty="0"/>
              <a:t>一  神经调节为主</a:t>
            </a:r>
            <a:r>
              <a:rPr lang="en-US" altLang="zh-CN" sz="3600" b="1" dirty="0"/>
              <a:t>:</a:t>
            </a:r>
            <a:r>
              <a:rPr lang="zh-CN" altLang="en-US" sz="3600" b="1" dirty="0"/>
              <a:t>肾上腺髓质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       交感神经</a:t>
            </a:r>
            <a:r>
              <a:rPr lang="en-US" altLang="zh-CN" b="1" dirty="0"/>
              <a:t>(+)         </a:t>
            </a:r>
            <a:r>
              <a:rPr lang="zh-CN" altLang="en-US" b="1" dirty="0"/>
              <a:t>肾上腺髓质分泌增加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       交感神经</a:t>
            </a:r>
            <a:r>
              <a:rPr lang="en-US" altLang="zh-CN" b="1" dirty="0"/>
              <a:t>(- )         </a:t>
            </a:r>
            <a:r>
              <a:rPr lang="zh-CN" altLang="en-US" b="1" dirty="0"/>
              <a:t>肾上腺髓质分泌减少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zh-CN" altLang="en-US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600" b="1" dirty="0"/>
              <a:t>二  以血中某物质浓度调节为主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       血糖              胰岛素       胰高血糖素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       血糖              胰岛素       胰高血糖素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       血钙             甲状旁腺素       降钙素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       血钙           甲状旁腺素       降钙素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zh-CN" altLang="en-US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800" b="1" dirty="0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 flipV="1">
            <a:off x="2312418" y="3792582"/>
            <a:ext cx="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2284555" y="4289449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2298769" y="4742173"/>
            <a:ext cx="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>
            <a:off x="2284556" y="529683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5032609" y="43335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 flipV="1">
            <a:off x="5018962" y="372434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7752234" y="379258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V="1">
            <a:off x="7751949" y="4262154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>
            <a:off x="5685148" y="474537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 flipV="1">
            <a:off x="7575096" y="46907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 flipV="1">
            <a:off x="5576251" y="5201297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7411891" y="52558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>
            <a:off x="2502635" y="4003697"/>
            <a:ext cx="11176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>
            <a:off x="2461692" y="4432325"/>
            <a:ext cx="11176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45" name="Line 29"/>
          <p:cNvSpPr>
            <a:spLocks noChangeShapeType="1"/>
          </p:cNvSpPr>
          <p:nvPr/>
        </p:nvSpPr>
        <p:spPr bwMode="auto">
          <a:xfrm>
            <a:off x="2488987" y="4956488"/>
            <a:ext cx="10160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7246" name="Line 30"/>
          <p:cNvSpPr>
            <a:spLocks noChangeShapeType="1"/>
          </p:cNvSpPr>
          <p:nvPr/>
        </p:nvSpPr>
        <p:spPr bwMode="auto">
          <a:xfrm>
            <a:off x="2434113" y="5395564"/>
            <a:ext cx="9144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内分泌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敬请关注下一章内容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b="1" dirty="0">
                <a:latin typeface="+mn-ea"/>
              </a:rPr>
              <a:t>《</a:t>
            </a:r>
            <a:r>
              <a:rPr lang="zh-CN" altLang="en-US" sz="2800" b="1">
                <a:latin typeface="+mn-ea"/>
              </a:rPr>
              <a:t>生殖</a:t>
            </a:r>
            <a:r>
              <a:rPr lang="en-US" altLang="zh-CN" sz="2800" b="1">
                <a:latin typeface="+mn-ea"/>
              </a:rPr>
              <a:t>》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lang="zh-CN" altLang="en-US" dirty="0"/>
              <a:t>生理学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3-类固醇激素作用原理示意图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10" y="1201003"/>
            <a:ext cx="7404100" cy="5179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3707" y="395785"/>
            <a:ext cx="7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三</a:t>
            </a:r>
            <a:r>
              <a:rPr lang="en-US" altLang="zh-CN" sz="3200" b="1" dirty="0">
                <a:latin typeface="+mn-ea"/>
              </a:rPr>
              <a:t>) </a:t>
            </a:r>
            <a:r>
              <a:rPr lang="zh-CN" altLang="en-US" sz="3200" b="1" dirty="0">
                <a:latin typeface="+mn-ea"/>
              </a:rPr>
              <a:t>细胞内受体介导的激素作用机制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6614"/>
            <a:ext cx="10363200" cy="763587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</a:rPr>
              <a:t>五、激素的一般生理作用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1989138"/>
            <a:ext cx="9395884" cy="41148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000" b="1"/>
              <a:t>维持内环境的稳态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000" b="1"/>
              <a:t>调节新陈代谢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000" b="1"/>
              <a:t>调节机体生长和发育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000" b="1"/>
              <a:t>调控生殖过程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调节机体各种功能活动的两大信息传递系统是 </a:t>
            </a:r>
          </a:p>
          <a:p>
            <a:r>
              <a:rPr lang="zh-CN" altLang="en-US"/>
              <a:t>A.第一信使和第二信使 </a:t>
            </a:r>
          </a:p>
          <a:p>
            <a:r>
              <a:rPr lang="zh-CN" altLang="en-US"/>
              <a:t>B.第一信号系统和第二信号系统 </a:t>
            </a:r>
          </a:p>
          <a:p>
            <a:r>
              <a:rPr lang="zh-CN" altLang="en-US"/>
              <a:t>C.内分泌系统和神经系统 </a:t>
            </a:r>
          </a:p>
          <a:p>
            <a:r>
              <a:rPr lang="zh-CN" altLang="en-US"/>
              <a:t>D.中枢神经系统和外周神经系统 </a:t>
            </a:r>
          </a:p>
          <a:p>
            <a:r>
              <a:rPr lang="zh-CN" altLang="en-US"/>
              <a:t>E.含氮类激素和类固醇(甾体)激素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下列关于激素的叙述,错误的是 </a:t>
            </a:r>
          </a:p>
          <a:p>
            <a:r>
              <a:rPr lang="zh-CN" altLang="en-US"/>
              <a:t>A.激素是由体内的各种腺体分泌的高效能生物活性物质 </a:t>
            </a:r>
          </a:p>
          <a:p>
            <a:r>
              <a:rPr lang="zh-CN" altLang="en-US"/>
              <a:t>B.多数激素经血液循环，运送至远距离的靶细胞发挥作用 </a:t>
            </a:r>
          </a:p>
          <a:p>
            <a:r>
              <a:rPr lang="zh-CN" altLang="en-US"/>
              <a:t>C.某些激素可通过组织液扩散至邻近细胞发挥作用 </a:t>
            </a:r>
          </a:p>
          <a:p>
            <a:r>
              <a:rPr lang="zh-CN" altLang="en-US"/>
              <a:t>D.神经细胞分泌的激素可经垂体门脉流向腺垂体发挥作用 </a:t>
            </a:r>
          </a:p>
          <a:p>
            <a:r>
              <a:rPr lang="zh-CN" altLang="en-US"/>
              <a:t>E.激素在局部扩散后,可返回作用于自身而发挥反馈作用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.下列激素中,不属于类固醇激素的是 </a:t>
            </a:r>
          </a:p>
          <a:p>
            <a:r>
              <a:rPr lang="zh-CN" altLang="en-US"/>
              <a:t>A.皮质醇 </a:t>
            </a:r>
          </a:p>
          <a:p>
            <a:r>
              <a:rPr lang="zh-CN" altLang="en-US"/>
              <a:t>B.醛固酮 </a:t>
            </a:r>
          </a:p>
          <a:p>
            <a:r>
              <a:rPr lang="zh-CN" altLang="en-US"/>
              <a:t>C.1，25-二羟维生素D3 </a:t>
            </a:r>
          </a:p>
          <a:p>
            <a:r>
              <a:rPr lang="zh-CN" altLang="en-US"/>
              <a:t>D.雌二醇 </a:t>
            </a:r>
          </a:p>
          <a:p>
            <a:r>
              <a:rPr lang="zh-CN" altLang="en-US"/>
              <a:t>E.睾酮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下列激素中,不属于胺类激素的是 </a:t>
            </a:r>
          </a:p>
          <a:p>
            <a:r>
              <a:rPr lang="zh-CN" altLang="en-US"/>
              <a:t>A.肾上腺素 </a:t>
            </a:r>
          </a:p>
          <a:p>
            <a:r>
              <a:rPr lang="zh-CN" altLang="en-US"/>
              <a:t>B.去甲肾上腺素 </a:t>
            </a:r>
          </a:p>
          <a:p>
            <a:r>
              <a:rPr lang="zh-CN" altLang="en-US"/>
              <a:t>C.甲状腺激素 </a:t>
            </a:r>
          </a:p>
          <a:p>
            <a:r>
              <a:rPr lang="zh-CN" altLang="en-US"/>
              <a:t>D.褪黑素 </a:t>
            </a:r>
          </a:p>
          <a:p>
            <a:r>
              <a:rPr lang="zh-CN" altLang="en-US"/>
              <a:t>E.胰岛素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zh-CN" altLang="en-US"/>
              <a:t>下列哪一个激素可穿过细胞膜与核受体结合而起作用</a:t>
            </a:r>
          </a:p>
          <a:p>
            <a:r>
              <a:rPr lang="zh-CN" altLang="en-US"/>
              <a:t>A．生长素</a:t>
            </a:r>
          </a:p>
          <a:p>
            <a:r>
              <a:rPr lang="zh-CN" altLang="en-US"/>
              <a:t>B．胰岛素</a:t>
            </a:r>
          </a:p>
          <a:p>
            <a:r>
              <a:rPr lang="zh-CN" altLang="en-US"/>
              <a:t>C．甲状腺激素 </a:t>
            </a:r>
          </a:p>
          <a:p>
            <a:r>
              <a:rPr lang="zh-CN" altLang="en-US"/>
              <a:t>D．肾上腺素</a:t>
            </a:r>
          </a:p>
          <a:p>
            <a:r>
              <a:rPr lang="zh-CN" altLang="en-US"/>
              <a:t>E．抗利尿激素</a:t>
            </a:r>
          </a:p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B8B3E6-D4A7-5C13-1225-504EA14D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19543"/>
            <a:ext cx="4140201" cy="206381"/>
          </a:xfrm>
        </p:spPr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D718FC-4F25-BFE6-7F0D-AB1FCB65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0675" y="6219543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6" name="组合 28">
            <a:extLst>
              <a:ext uri="{FF2B5EF4-FFF2-40B4-BE49-F238E27FC236}">
                <a16:creationId xmlns:a16="http://schemas.microsoft.com/office/drawing/2014/main" id="{492381FC-428E-B9D4-0B52-3FB1045518C2}"/>
              </a:ext>
            </a:extLst>
          </p:cNvPr>
          <p:cNvGrpSpPr>
            <a:grpSpLocks/>
          </p:cNvGrpSpPr>
          <p:nvPr/>
        </p:nvGrpSpPr>
        <p:grpSpPr bwMode="auto">
          <a:xfrm>
            <a:off x="720694" y="1190343"/>
            <a:ext cx="6075362" cy="5029200"/>
            <a:chOff x="5396378" y="861761"/>
            <a:chExt cx="6074937" cy="5029200"/>
          </a:xfrm>
        </p:grpSpPr>
        <p:pic>
          <p:nvPicPr>
            <p:cNvPr id="7" name="图片 39938" descr="脑垂体（译本）">
              <a:extLst>
                <a:ext uri="{FF2B5EF4-FFF2-40B4-BE49-F238E27FC236}">
                  <a16:creationId xmlns:a16="http://schemas.microsoft.com/office/drawing/2014/main" id="{58B3A012-A83E-6772-9BE8-5851560B4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378" y="861761"/>
              <a:ext cx="487680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39939">
              <a:extLst>
                <a:ext uri="{FF2B5EF4-FFF2-40B4-BE49-F238E27FC236}">
                  <a16:creationId xmlns:a16="http://schemas.microsoft.com/office/drawing/2014/main" id="{7230D527-E56B-8C3D-94CD-535EFE008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5" y="4412998"/>
              <a:ext cx="8889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b="1" dirty="0">
                  <a:latin typeface="+mj-ea"/>
                  <a:ea typeface="+mj-ea"/>
                </a:rPr>
                <a:t>神经部</a:t>
              </a:r>
            </a:p>
          </p:txBody>
        </p:sp>
        <p:sp>
          <p:nvSpPr>
            <p:cNvPr id="9" name="矩形 39941">
              <a:extLst>
                <a:ext uri="{FF2B5EF4-FFF2-40B4-BE49-F238E27FC236}">
                  <a16:creationId xmlns:a16="http://schemas.microsoft.com/office/drawing/2014/main" id="{9B150509-B623-20BB-15A1-85FC1BA3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5658" y="3403348"/>
              <a:ext cx="87623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+mj-ea"/>
                  <a:ea typeface="+mj-ea"/>
                </a:rPr>
                <a:t>结节部</a:t>
              </a:r>
            </a:p>
          </p:txBody>
        </p:sp>
        <p:sp>
          <p:nvSpPr>
            <p:cNvPr id="10" name="矩形 39942">
              <a:extLst>
                <a:ext uri="{FF2B5EF4-FFF2-40B4-BE49-F238E27FC236}">
                  <a16:creationId xmlns:a16="http://schemas.microsoft.com/office/drawing/2014/main" id="{2B66F119-CE26-F3FD-88D2-D1E60C5E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0265" y="5460748"/>
              <a:ext cx="87782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+mj-ea"/>
                  <a:ea typeface="+mj-ea"/>
                </a:rPr>
                <a:t>中间部</a:t>
              </a:r>
            </a:p>
          </p:txBody>
        </p:sp>
        <p:sp>
          <p:nvSpPr>
            <p:cNvPr id="11" name="矩形 39943">
              <a:extLst>
                <a:ext uri="{FF2B5EF4-FFF2-40B4-BE49-F238E27FC236}">
                  <a16:creationId xmlns:a16="http://schemas.microsoft.com/office/drawing/2014/main" id="{EB8E9558-940F-12BE-9047-5C19F48E8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1216" y="4555873"/>
              <a:ext cx="180009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+mj-ea"/>
                  <a:ea typeface="+mj-ea"/>
                </a:rPr>
                <a:t>远侧部（前叶）</a:t>
              </a:r>
            </a:p>
          </p:txBody>
        </p:sp>
        <p:sp>
          <p:nvSpPr>
            <p:cNvPr id="12" name="矩形 39945">
              <a:extLst>
                <a:ext uri="{FF2B5EF4-FFF2-40B4-BE49-F238E27FC236}">
                  <a16:creationId xmlns:a16="http://schemas.microsoft.com/office/drawing/2014/main" id="{AC7FBD66-2E56-5F8D-137A-2DD7DD53C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533" y="3184305"/>
              <a:ext cx="8771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+mj-ea"/>
                  <a:ea typeface="+mj-ea"/>
                </a:rPr>
                <a:t>漏斗柄</a:t>
              </a:r>
            </a:p>
          </p:txBody>
        </p:sp>
        <p:sp>
          <p:nvSpPr>
            <p:cNvPr id="13" name="直接连接符 39947">
              <a:extLst>
                <a:ext uri="{FF2B5EF4-FFF2-40B4-BE49-F238E27FC236}">
                  <a16:creationId xmlns:a16="http://schemas.microsoft.com/office/drawing/2014/main" id="{F2EA8DE6-4ABB-ACF6-70F3-06545BA53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635" y="3365248"/>
              <a:ext cx="1125459" cy="1111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4" name="直接连接符 39948">
              <a:extLst>
                <a:ext uri="{FF2B5EF4-FFF2-40B4-BE49-F238E27FC236}">
                  <a16:creationId xmlns:a16="http://schemas.microsoft.com/office/drawing/2014/main" id="{D5AC0EE2-D4C2-3908-D099-D48FE1F7E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2296" y="4595561"/>
              <a:ext cx="820680" cy="476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5" name="直接连接符 39949">
              <a:extLst>
                <a:ext uri="{FF2B5EF4-FFF2-40B4-BE49-F238E27FC236}">
                  <a16:creationId xmlns:a16="http://schemas.microsoft.com/office/drawing/2014/main" id="{58C10DD6-135A-9FEC-0B9D-C3F8F9C0C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29873" y="3592261"/>
              <a:ext cx="1323882" cy="12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6" name="直接连接符 39950">
              <a:extLst>
                <a:ext uri="{FF2B5EF4-FFF2-40B4-BE49-F238E27FC236}">
                  <a16:creationId xmlns:a16="http://schemas.microsoft.com/office/drawing/2014/main" id="{0F1D4391-8B14-8AFA-D506-F77FCD42B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87041" y="4747961"/>
              <a:ext cx="931797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7" name="直接连接符 39951">
              <a:extLst>
                <a:ext uri="{FF2B5EF4-FFF2-40B4-BE49-F238E27FC236}">
                  <a16:creationId xmlns:a16="http://schemas.microsoft.com/office/drawing/2014/main" id="{EFE9D3BA-4C87-F018-7A00-0C004C5EF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1731" y="5646486"/>
              <a:ext cx="2189009" cy="1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8" name="文本框 39953">
              <a:extLst>
                <a:ext uri="{FF2B5EF4-FFF2-40B4-BE49-F238E27FC236}">
                  <a16:creationId xmlns:a16="http://schemas.microsoft.com/office/drawing/2014/main" id="{8C41A2BA-9F27-E6C1-A01A-0480E109A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144" y="4915958"/>
              <a:ext cx="83962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b="1" dirty="0">
                  <a:solidFill>
                    <a:schemeClr val="bg2">
                      <a:lumMod val="10000"/>
                    </a:schemeClr>
                  </a:solidFill>
                  <a:highlight>
                    <a:srgbClr val="FFFF00"/>
                  </a:highlight>
                  <a:latin typeface="+mj-ea"/>
                  <a:ea typeface="+mj-ea"/>
                </a:rPr>
                <a:t>后叶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CD633EB7-D0DC-95E9-5E3B-5680E5586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215" y="1346138"/>
            <a:ext cx="4860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sz="2400" b="1" dirty="0">
                <a:latin typeface="+mj-ea"/>
                <a:ea typeface="+mj-ea"/>
              </a:rPr>
              <a:t>神经垂体＝神经部＋漏斗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sz="2400" b="1" dirty="0">
                <a:latin typeface="+mj-ea"/>
                <a:ea typeface="+mj-ea"/>
              </a:rPr>
              <a:t>腺垂体＝远侧部＋中间部＋结节部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6CB5F93-2A45-420E-8574-AD53C76BE092}"/>
              </a:ext>
            </a:extLst>
          </p:cNvPr>
          <p:cNvSpPr txBox="1"/>
          <p:nvPr/>
        </p:nvSpPr>
        <p:spPr>
          <a:xfrm>
            <a:off x="6594167" y="3693830"/>
            <a:ext cx="284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前叶：远侧部</a:t>
            </a:r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r>
              <a:rPr lang="zh-CN" altLang="en-US" b="1" dirty="0">
                <a:latin typeface="+mj-ea"/>
                <a:ea typeface="+mj-ea"/>
              </a:rPr>
              <a:t>后叶：神经部</a:t>
            </a:r>
            <a:r>
              <a:rPr lang="en-US" altLang="zh-CN" b="1" dirty="0">
                <a:latin typeface="+mj-ea"/>
                <a:ea typeface="+mj-ea"/>
              </a:rPr>
              <a:t>+</a:t>
            </a:r>
            <a:r>
              <a:rPr lang="zh-CN" altLang="en-US" b="1" dirty="0">
                <a:latin typeface="+mj-ea"/>
                <a:ea typeface="+mj-ea"/>
              </a:rPr>
              <a:t>中间部</a:t>
            </a:r>
          </a:p>
        </p:txBody>
      </p:sp>
      <p:sp>
        <p:nvSpPr>
          <p:cNvPr id="25" name="直接连接符 39947">
            <a:extLst>
              <a:ext uri="{FF2B5EF4-FFF2-40B4-BE49-F238E27FC236}">
                <a16:creationId xmlns:a16="http://schemas.microsoft.com/office/drawing/2014/main" id="{27824B33-51DF-F4AF-D080-56455E1DA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226" y="2015413"/>
            <a:ext cx="785735" cy="724209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26" name="矩形 39945">
            <a:extLst>
              <a:ext uri="{FF2B5EF4-FFF2-40B4-BE49-F238E27FC236}">
                <a16:creationId xmlns:a16="http://schemas.microsoft.com/office/drawing/2014/main" id="{3104830A-8D06-5330-8106-ACF1EEB00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930" y="1650427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j-ea"/>
                <a:ea typeface="+mj-ea"/>
              </a:rPr>
              <a:t>正中隆起</a:t>
            </a:r>
          </a:p>
        </p:txBody>
      </p:sp>
    </p:spTree>
    <p:extLst>
      <p:ext uri="{BB962C8B-B14F-4D97-AF65-F5344CB8AC3E}">
        <p14:creationId xmlns:p14="http://schemas.microsoft.com/office/powerpoint/2010/main" val="2751052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altLang="zh-CN" sz="4000" b="1" dirty="0">
                <a:ea typeface="隶书" panose="02010509060101010101" pitchFamily="49" charset="-122"/>
              </a:rPr>
              <a:t>                     </a:t>
            </a:r>
            <a:endParaRPr lang="en-US" altLang="zh-CN" sz="4400" b="1" dirty="0">
              <a:ea typeface="隶书" panose="02010509060101010101" pitchFamily="49" charset="-122"/>
            </a:endParaRPr>
          </a:p>
          <a:p>
            <a:pPr>
              <a:buFont typeface="Monotype Sorts" pitchFamily="2" charset="2"/>
              <a:buNone/>
            </a:pPr>
            <a:endParaRPr lang="en-US" altLang="zh-CN" sz="4000" b="1" dirty="0">
              <a:ea typeface="隶书" panose="02010509060101010101" pitchFamily="49" charset="-122"/>
            </a:endParaRPr>
          </a:p>
        </p:txBody>
      </p:sp>
      <p:pic>
        <p:nvPicPr>
          <p:cNvPr id="5127" name="Picture 7" descr="4-下丘脑-垂体功能单位模式图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72" y="1789331"/>
            <a:ext cx="7179733" cy="43999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32763" y="313898"/>
            <a:ext cx="487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第二节   </a:t>
            </a:r>
            <a:r>
              <a:rPr lang="zh-CN" altLang="en-US" sz="3600" b="1" dirty="0">
                <a:latin typeface="+mn-ea"/>
              </a:rPr>
              <a:t>下丘脑与垂体</a:t>
            </a:r>
          </a:p>
          <a:p>
            <a:endParaRPr lang="zh-CN" altLang="en-US" sz="36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48" y="1132763"/>
            <a:ext cx="802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下丘脑</a:t>
            </a:r>
            <a:r>
              <a:rPr lang="en-US" altLang="zh-CN" sz="3600" b="1" dirty="0">
                <a:latin typeface="+mn-ea"/>
              </a:rPr>
              <a:t>-</a:t>
            </a:r>
            <a:r>
              <a:rPr lang="zh-CN" altLang="en-US" sz="3600" b="1" dirty="0">
                <a:latin typeface="+mn-ea"/>
              </a:rPr>
              <a:t>腺垂体</a:t>
            </a:r>
            <a:r>
              <a:rPr lang="en-US" altLang="zh-CN" sz="3600" b="1" dirty="0">
                <a:latin typeface="+mn-ea"/>
              </a:rPr>
              <a:t>/</a:t>
            </a:r>
            <a:r>
              <a:rPr lang="zh-CN" altLang="en-US" sz="3600" b="1" dirty="0">
                <a:latin typeface="+mn-ea"/>
              </a:rPr>
              <a:t>神经垂体系统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17105" y="2921669"/>
            <a:ext cx="3621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下丘脑的一些神经元既起着内分泌作用又保持着神经元的作用，能把神经调节与体液调节联系在一起。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1F4391-D281-038C-397D-4B1AF40F1CCA}"/>
              </a:ext>
            </a:extLst>
          </p:cNvPr>
          <p:cNvSpPr txBox="1"/>
          <p:nvPr/>
        </p:nvSpPr>
        <p:spPr>
          <a:xfrm>
            <a:off x="7409815" y="1804295"/>
            <a:ext cx="3621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下丘脑和腺垂体是通过垂体门脉系统间接联系。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364" y="1097057"/>
            <a:ext cx="11567236" cy="5760943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一、激素的概念和作用方式</a:t>
            </a:r>
            <a:endParaRPr lang="en-US" altLang="zh-CN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  激素</a:t>
            </a:r>
            <a:r>
              <a:rPr lang="zh-CN" altLang="en-US" sz="3200" b="1" dirty="0">
                <a:latin typeface="+mn-ea"/>
              </a:rPr>
              <a:t>是由内分泌腺或散在的内分泌细胞分泌的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以体液为媒介传递调节信息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调节其他细胞活动的具有高效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生物活性</a:t>
            </a:r>
            <a:r>
              <a:rPr lang="zh-CN" altLang="en-US" sz="3200" b="1" dirty="0">
                <a:latin typeface="+mn-ea"/>
              </a:rPr>
              <a:t>的化学物质      </a:t>
            </a:r>
          </a:p>
          <a:p>
            <a:pPr>
              <a:buFont typeface="Monotype Sorts" pitchFamily="2" charset="2"/>
              <a:buNone/>
            </a:pPr>
            <a:endParaRPr lang="en-US" altLang="zh-CN" b="1" dirty="0">
              <a:latin typeface="+mn-ea"/>
            </a:endParaRPr>
          </a:p>
          <a:p>
            <a:pPr>
              <a:buFont typeface="Monotype Sorts" pitchFamily="2" charset="2"/>
              <a:buNone/>
            </a:pPr>
            <a:endParaRPr lang="en-US" altLang="zh-CN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116" y="322104"/>
            <a:ext cx="417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第一节  概述</a:t>
            </a:r>
            <a:endParaRPr lang="zh-CN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8315" y="1360498"/>
            <a:ext cx="10754783" cy="478634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 下丘脑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腺垂体束的</a:t>
            </a:r>
            <a:r>
              <a:rPr lang="zh-CN" altLang="en-US" b="1" dirty="0">
                <a:latin typeface="+mn-ea"/>
              </a:rPr>
              <a:t>神经元分泌</a:t>
            </a:r>
            <a:r>
              <a:rPr lang="en-US" altLang="zh-CN" b="1" dirty="0">
                <a:latin typeface="+mn-ea"/>
              </a:rPr>
              <a:t>9</a:t>
            </a:r>
            <a:r>
              <a:rPr lang="zh-CN" altLang="en-US" b="1" dirty="0">
                <a:latin typeface="+mn-ea"/>
              </a:rPr>
              <a:t>种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调节性多肽</a:t>
            </a:r>
            <a:r>
              <a:rPr lang="zh-CN" altLang="en-US" b="1" dirty="0">
                <a:latin typeface="+mn-ea"/>
              </a:rPr>
              <a:t>，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   通过垂体门脉系统运送至腺垂体，调节其分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   泌功能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zh-CN" altLang="en-US" b="1" dirty="0">
              <a:latin typeface="+mn-ea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   这</a:t>
            </a:r>
            <a:r>
              <a:rPr lang="en-US" altLang="zh-CN" b="1" dirty="0">
                <a:latin typeface="+mn-ea"/>
              </a:rPr>
              <a:t>9</a:t>
            </a:r>
            <a:r>
              <a:rPr lang="zh-CN" altLang="en-US" b="1" dirty="0">
                <a:latin typeface="+mn-ea"/>
              </a:rPr>
              <a:t>种调节性多肽分两类：</a:t>
            </a:r>
            <a:r>
              <a:rPr lang="zh-CN" altLang="en-US" sz="3200" b="1" dirty="0">
                <a:solidFill>
                  <a:srgbClr val="FF00FF"/>
                </a:solidFill>
                <a:latin typeface="+mn-ea"/>
              </a:rPr>
              <a:t>促进腺细胞分泌活动</a:t>
            </a:r>
            <a:endParaRPr lang="en-US" altLang="zh-CN" sz="3200" b="1" dirty="0">
              <a:solidFill>
                <a:srgbClr val="FF00FF"/>
              </a:solidFill>
              <a:latin typeface="+mn-ea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3200" b="1" dirty="0">
                <a:solidFill>
                  <a:srgbClr val="FF00FF"/>
                </a:solidFill>
                <a:latin typeface="+mn-ea"/>
              </a:rPr>
              <a:t>                                                </a:t>
            </a:r>
            <a:r>
              <a:rPr lang="zh-CN" altLang="en-US" sz="3200" b="1" dirty="0">
                <a:solidFill>
                  <a:srgbClr val="FF00FF"/>
                </a:solidFill>
                <a:latin typeface="+mn-ea"/>
              </a:rPr>
              <a:t>抑制腺细胞分泌活动</a:t>
            </a:r>
            <a:endParaRPr lang="zh-CN" altLang="en-US" sz="3200" dirty="0">
              <a:solidFill>
                <a:srgbClr val="FF00FF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5469" y="274146"/>
            <a:ext cx="745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</a:rPr>
              <a:t>一、  下丘脑与垂体的功能联系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35319" y="4039737"/>
            <a:ext cx="255668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>
            <a:off x="406400" y="6813550"/>
            <a:ext cx="1137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6691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04800" y="1916005"/>
            <a:ext cx="11887200" cy="4495800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ct val="80000"/>
              </a:spcBef>
              <a:spcAft>
                <a:spcPct val="80000"/>
              </a:spcAft>
            </a:pPr>
            <a:b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      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神经激素                                                                            基本作用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ea typeface="+mn-ea"/>
              </a:rPr>
              <a:t>促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甲状腺激素释放激素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(TRH)             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                             促进腺垂体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TSH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分泌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ea typeface="+mn-ea"/>
              </a:rPr>
              <a:t>促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肾上腺皮质激素释放激素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(CRH)    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                                    促进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ACTH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分泌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ea typeface="+mn-ea"/>
              </a:rPr>
              <a:t>促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性腺激素释放激素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zh-CN" sz="2000" b="1" dirty="0" err="1">
                <a:solidFill>
                  <a:schemeClr val="tx1"/>
                </a:solidFill>
                <a:latin typeface="+mn-ea"/>
                <a:ea typeface="+mn-ea"/>
              </a:rPr>
              <a:t>GnRH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)               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                             促进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LH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与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FSH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分泌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ea typeface="+mn-ea"/>
              </a:rPr>
              <a:t>生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长素释放激素（ 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GHRH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）                               调节腺垂体分泌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生长激素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(GH)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生长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抑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素（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GHRIH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ea typeface="+mn-ea"/>
              </a:rPr>
              <a:t>催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乳素释放因子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(PRF)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和                                                调节腺垂体分泌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催乳素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(PRL)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催乳素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抑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制激素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(PIH) </a:t>
            </a:r>
            <a:b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ea typeface="+mn-ea"/>
              </a:rPr>
              <a:t>促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黑素细胞激素释放因子                                                     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进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MSH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释放</a:t>
            </a:r>
            <a:b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2000" b="1" dirty="0">
                <a:latin typeface="+mn-ea"/>
                <a:ea typeface="+mn-ea"/>
              </a:rPr>
              <a:t>促黑素细胞激素释放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抑</a:t>
            </a:r>
            <a:r>
              <a:rPr lang="zh-CN" altLang="en-US" sz="2000" b="1" dirty="0">
                <a:latin typeface="+mn-ea"/>
                <a:ea typeface="+mn-ea"/>
              </a:rPr>
              <a:t>制因子                                                    抑制</a:t>
            </a:r>
            <a:r>
              <a:rPr lang="en-US" altLang="zh-CN" sz="2000" b="1" dirty="0">
                <a:latin typeface="+mn-ea"/>
                <a:ea typeface="+mn-ea"/>
              </a:rPr>
              <a:t>MSH</a:t>
            </a:r>
            <a:r>
              <a:rPr lang="zh-CN" altLang="en-US" sz="2000" b="1" dirty="0">
                <a:latin typeface="+mn-ea"/>
                <a:ea typeface="+mn-ea"/>
              </a:rPr>
              <a:t>释放</a:t>
            </a:r>
            <a:endParaRPr lang="zh-CN" altLang="en-US" sz="2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2516285" y="1026555"/>
            <a:ext cx="729614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 dirty="0">
                <a:latin typeface="+mn-ea"/>
              </a:rPr>
              <a:t>下丘脑调节性多肽及主要作用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9307" y="1610436"/>
            <a:ext cx="11932693" cy="40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V="1">
            <a:off x="309880" y="2267585"/>
            <a:ext cx="1189863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59080" y="2710815"/>
            <a:ext cx="1189863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09880" y="3154045"/>
            <a:ext cx="1189863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93370" y="3635375"/>
            <a:ext cx="1189863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59080" y="4540250"/>
            <a:ext cx="1189863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59080" y="5454015"/>
            <a:ext cx="1189863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大括号 9">
            <a:extLst>
              <a:ext uri="{FF2B5EF4-FFF2-40B4-BE49-F238E27FC236}">
                <a16:creationId xmlns:a16="http://schemas.microsoft.com/office/drawing/2014/main" id="{7FB3E7AD-31FC-1627-A7C2-10F16A0A02A3}"/>
              </a:ext>
            </a:extLst>
          </p:cNvPr>
          <p:cNvSpPr/>
          <p:nvPr/>
        </p:nvSpPr>
        <p:spPr>
          <a:xfrm>
            <a:off x="10198359" y="3853543"/>
            <a:ext cx="261257" cy="11644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AFBB58-638D-6C84-7552-63DFF41016C6}"/>
              </a:ext>
            </a:extLst>
          </p:cNvPr>
          <p:cNvSpPr txBox="1"/>
          <p:nvPr/>
        </p:nvSpPr>
        <p:spPr>
          <a:xfrm>
            <a:off x="10505336" y="3993366"/>
            <a:ext cx="122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远侧部嗜酸性细胞分泌</a:t>
            </a:r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E55EDF76-D161-0FD5-6C00-CBE96D5B3F4A}"/>
              </a:ext>
            </a:extLst>
          </p:cNvPr>
          <p:cNvSpPr/>
          <p:nvPr/>
        </p:nvSpPr>
        <p:spPr>
          <a:xfrm>
            <a:off x="9937102" y="2382430"/>
            <a:ext cx="261257" cy="11644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D9D047-5CB9-4119-A0DC-EF94625DA8C5}"/>
              </a:ext>
            </a:extLst>
          </p:cNvPr>
          <p:cNvSpPr txBox="1"/>
          <p:nvPr/>
        </p:nvSpPr>
        <p:spPr>
          <a:xfrm>
            <a:off x="10328987" y="2634129"/>
            <a:ext cx="122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远侧部嗜碱性细胞分泌</a:t>
            </a: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68739380-D9F6-46FE-98AC-A656BCBAEE9B}"/>
              </a:ext>
            </a:extLst>
          </p:cNvPr>
          <p:cNvSpPr/>
          <p:nvPr/>
        </p:nvSpPr>
        <p:spPr>
          <a:xfrm>
            <a:off x="10198359" y="5772145"/>
            <a:ext cx="130628" cy="6778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87BC55-73E6-940D-02D4-A097F5BA3891}"/>
              </a:ext>
            </a:extLst>
          </p:cNvPr>
          <p:cNvSpPr txBox="1"/>
          <p:nvPr/>
        </p:nvSpPr>
        <p:spPr>
          <a:xfrm>
            <a:off x="10505336" y="5658984"/>
            <a:ext cx="122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中间部分泌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</a:t>
            </a:r>
            <a:r>
              <a:rPr lang="zh-CN" altLang="en-US"/>
              <a:t>促激素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促甲状腺激素</a:t>
            </a:r>
          </a:p>
          <a:p>
            <a:r>
              <a:rPr lang="zh-CN" altLang="en-US"/>
              <a:t>促肾上腺皮质激素</a:t>
            </a:r>
          </a:p>
          <a:p>
            <a:r>
              <a:rPr lang="zh-CN" altLang="en-US"/>
              <a:t>卵泡刺激素（</a:t>
            </a:r>
            <a:r>
              <a:rPr lang="en-US" altLang="zh-CN"/>
              <a:t>FSH</a:t>
            </a:r>
            <a:r>
              <a:rPr lang="zh-CN" altLang="en-US"/>
              <a:t>）和黄体生成素（</a:t>
            </a:r>
            <a:r>
              <a:rPr lang="en-US" altLang="zh-CN"/>
              <a:t>LH</a:t>
            </a:r>
            <a:r>
              <a:rPr lang="zh-CN" altLang="en-US"/>
              <a:t>）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758565" y="1885315"/>
            <a:ext cx="2120900" cy="171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810125" y="2823210"/>
            <a:ext cx="2120900" cy="171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72835" y="1678305"/>
            <a:ext cx="3569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甲状腺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31025" y="2647315"/>
            <a:ext cx="3569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肾上腺皮质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999990" y="4109720"/>
            <a:ext cx="0" cy="12592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58565" y="5560060"/>
            <a:ext cx="3569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卵巢和睾丸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39234" y="449263"/>
            <a:ext cx="24553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/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200151" y="260351"/>
            <a:ext cx="9448800" cy="63340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609600" indent="-609600" algn="just">
              <a:spcBef>
                <a:spcPct val="20000"/>
              </a:spcBef>
            </a:pPr>
            <a:r>
              <a:rPr lang="zh-CN" altLang="en-US" sz="3600" b="1" dirty="0">
                <a:latin typeface="+mn-ea"/>
              </a:rPr>
              <a:t>下丘脑</a:t>
            </a:r>
            <a:r>
              <a:rPr lang="en-US" altLang="zh-CN" sz="3600" b="1" dirty="0">
                <a:latin typeface="+mn-ea"/>
              </a:rPr>
              <a:t>-</a:t>
            </a:r>
            <a:r>
              <a:rPr lang="zh-CN" altLang="en-US" sz="3600" b="1" dirty="0">
                <a:latin typeface="+mn-ea"/>
              </a:rPr>
              <a:t>腺垂体</a:t>
            </a:r>
            <a:r>
              <a:rPr lang="en-US" altLang="zh-CN" sz="3600" b="1" dirty="0">
                <a:latin typeface="+mn-ea"/>
              </a:rPr>
              <a:t>-</a:t>
            </a:r>
            <a:r>
              <a:rPr lang="zh-CN" altLang="en-US" sz="3600" b="1" dirty="0">
                <a:latin typeface="+mn-ea"/>
              </a:rPr>
              <a:t>靶腺轴的调节</a:t>
            </a:r>
          </a:p>
          <a:p>
            <a:pPr marL="609600" indent="-609600" algn="just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</a:t>
            </a:r>
          </a:p>
          <a:p>
            <a:pPr marL="609600" indent="-609600" algn="just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(-)</a:t>
            </a:r>
          </a:p>
          <a:p>
            <a:pPr marL="609600" indent="-609600" algn="just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调节性多肽</a:t>
            </a:r>
          </a:p>
          <a:p>
            <a:pPr marL="609600" indent="-609600" algn="just">
              <a:spcBef>
                <a:spcPct val="20000"/>
              </a:spcBef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 indent="-609600" algn="just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(-)                </a:t>
            </a:r>
          </a:p>
          <a:p>
            <a:pPr marL="609600" indent="-609600" algn="just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促激素</a:t>
            </a:r>
          </a:p>
          <a:p>
            <a:pPr marL="609600" indent="-609600" algn="just">
              <a:spcBef>
                <a:spcPct val="20000"/>
              </a:spcBef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 indent="-609600" algn="just">
              <a:spcBef>
                <a:spcPct val="20000"/>
              </a:spcBef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 indent="-609600" algn="just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甲状腺激素</a:t>
            </a:r>
          </a:p>
          <a:p>
            <a:pPr marL="609600" indent="-609600" algn="just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糖皮质激素</a:t>
            </a:r>
          </a:p>
          <a:p>
            <a:pPr marL="609600" indent="-609600" algn="just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性激素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3957840" y="1187451"/>
            <a:ext cx="2336800" cy="51911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下丘脑</a:t>
            </a:r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3849891" y="2330084"/>
            <a:ext cx="2438400" cy="735747"/>
          </a:xfrm>
          <a:prstGeom prst="ellipse">
            <a:avLst/>
          </a:prstGeom>
          <a:solidFill>
            <a:srgbClr val="FFCC00"/>
          </a:solidFill>
          <a:ln w="9525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腺垂体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059440" y="3930651"/>
            <a:ext cx="20320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靶腺</a:t>
            </a:r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3957840" y="4933047"/>
            <a:ext cx="2235200" cy="1341656"/>
          </a:xfrm>
          <a:prstGeom prst="ellipse">
            <a:avLst/>
          </a:prstGeom>
          <a:solidFill>
            <a:srgbClr val="00CCFF"/>
          </a:solidFill>
          <a:ln w="9525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靶腺激素</a:t>
            </a: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2840240" y="56388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 flipH="1">
            <a:off x="2840240" y="13716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2840240" y="1371600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2840240" y="2743200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5075440" y="1752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5075440" y="3048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5075440" y="4419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5319" y="4217158"/>
            <a:ext cx="255668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226306" name="Group 2"/>
          <p:cNvGraphicFramePr>
            <a:graphicFrameLocks noGrp="1"/>
          </p:cNvGraphicFramePr>
          <p:nvPr/>
        </p:nvGraphicFramePr>
        <p:xfrm>
          <a:off x="304801" y="1468121"/>
          <a:ext cx="11413490" cy="5270628"/>
        </p:xfrm>
        <a:graphic>
          <a:graphicData uri="http://schemas.openxmlformats.org/drawingml/2006/table">
            <a:tbl>
              <a:tblPr/>
              <a:tblGrid>
                <a:gridCol w="27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机                   制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异        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促进生长发育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促进蛋白质合成、促进软骨骨化和软骨细胞分裂→促进骨骼和肌肉的生长发育</a:t>
                      </a: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对脑的生长发育无影响）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幼年↓→侏儒症；幼年↑→巨人症；成年↑→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肢端肥大症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促蛋白质合成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促进氨基酸进入细胞，并加速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DNA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和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RNA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的合成，促进蛋白质的合成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促进脂肪分解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GH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能促进脂肪分解，增强脂肪酸氧化，减少组织的脂肪量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GH↑→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酮体症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促糖利用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GH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生理量可刺激胰岛素分泌→加强糖利用；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抑糖利用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GH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过量则抑制糖的利用→血糖↑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GH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过量因脂肪酸氧化↑→抑糖氧化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GH↑→</a:t>
                      </a: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垂体性糖尿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343" name="Rectangle 39"/>
          <p:cNvSpPr>
            <a:spLocks noChangeArrowheads="1"/>
          </p:cNvSpPr>
          <p:nvPr/>
        </p:nvSpPr>
        <p:spPr bwMode="auto">
          <a:xfrm>
            <a:off x="476494" y="388512"/>
            <a:ext cx="5619789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latin typeface="+mn-ea"/>
              </a:rPr>
              <a:t>(</a:t>
            </a:r>
            <a:r>
              <a:rPr lang="zh-CN" altLang="en-US" sz="3600" b="1" dirty="0">
                <a:latin typeface="+mn-ea"/>
              </a:rPr>
              <a:t>一</a:t>
            </a:r>
            <a:r>
              <a:rPr lang="en-US" altLang="zh-CN" sz="3600" b="1" dirty="0">
                <a:latin typeface="+mn-ea"/>
              </a:rPr>
              <a:t>)</a:t>
            </a:r>
            <a:r>
              <a:rPr lang="zh-CN" altLang="en-US" sz="3600" b="1" dirty="0">
                <a:latin typeface="+mn-ea"/>
              </a:rPr>
              <a:t>生长激素的作用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977" t="22870" r="3435" b="19537"/>
          <a:stretch>
            <a:fillRect/>
          </a:stretch>
        </p:blipFill>
        <p:spPr bwMode="auto">
          <a:xfrm>
            <a:off x="0" y="1136357"/>
            <a:ext cx="54122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内容占位符 3" descr="013000004322201338797614187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19045" y="1160061"/>
            <a:ext cx="6572955" cy="5697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003" y="300251"/>
            <a:ext cx="414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生长激素分泌异常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594" y="5829869"/>
            <a:ext cx="414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巨人症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8688" y="6077803"/>
            <a:ext cx="414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肢端肥大症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527051" y="3789363"/>
            <a:ext cx="11425767" cy="276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en-US" sz="2400" b="1">
                <a:latin typeface="+mn-ea"/>
              </a:rPr>
              <a:t>其他影响因素：</a:t>
            </a:r>
          </a:p>
          <a:p>
            <a:pPr>
              <a:spcBef>
                <a:spcPct val="25000"/>
              </a:spcBef>
            </a:pPr>
            <a:r>
              <a:rPr lang="en-US" altLang="zh-CN" sz="2400" b="1">
                <a:latin typeface="+mn-ea"/>
              </a:rPr>
              <a:t>(1) </a:t>
            </a:r>
            <a:r>
              <a:rPr lang="zh-CN" altLang="en-US" sz="2400" b="1">
                <a:latin typeface="+mn-ea"/>
              </a:rPr>
              <a:t>睡眠的影响</a:t>
            </a:r>
            <a:r>
              <a:rPr lang="en-US" altLang="zh-CN" sz="2400" b="1">
                <a:latin typeface="+mn-ea"/>
              </a:rPr>
              <a:t>: </a:t>
            </a:r>
            <a:r>
              <a:rPr lang="zh-CN" altLang="en-US" sz="2400" b="1">
                <a:latin typeface="+mn-ea"/>
              </a:rPr>
              <a:t>深睡一小时出现高峰</a:t>
            </a:r>
            <a:r>
              <a:rPr lang="en-US" altLang="zh-CN" sz="2400" b="1">
                <a:latin typeface="+mn-ea"/>
              </a:rPr>
              <a:t>,</a:t>
            </a:r>
            <a:r>
              <a:rPr lang="zh-CN" altLang="en-US" sz="2400" b="1">
                <a:latin typeface="+mn-ea"/>
              </a:rPr>
              <a:t>与慢波睡眠一致</a:t>
            </a:r>
            <a:r>
              <a:rPr lang="en-US" altLang="zh-CN" sz="2400" b="1">
                <a:latin typeface="+mn-ea"/>
              </a:rPr>
              <a:t>.</a:t>
            </a:r>
          </a:p>
          <a:p>
            <a:pPr>
              <a:spcBef>
                <a:spcPct val="25000"/>
              </a:spcBef>
            </a:pPr>
            <a:r>
              <a:rPr lang="en-US" altLang="zh-CN" sz="2400" b="1">
                <a:latin typeface="+mn-ea"/>
              </a:rPr>
              <a:t>(2) </a:t>
            </a:r>
            <a:r>
              <a:rPr lang="zh-CN" altLang="en-US" sz="2400" b="1">
                <a:latin typeface="+mn-ea"/>
              </a:rPr>
              <a:t>代谢因素</a:t>
            </a:r>
            <a:r>
              <a:rPr lang="en-US" altLang="zh-CN" sz="2400" b="1">
                <a:latin typeface="+mn-ea"/>
              </a:rPr>
              <a:t>: </a:t>
            </a:r>
            <a:r>
              <a:rPr lang="zh-CN" altLang="en-US" sz="2400" b="1">
                <a:latin typeface="+mn-ea"/>
              </a:rPr>
              <a:t>氨基酸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 或游离脂肪酸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 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时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,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生长素分泌   </a:t>
            </a:r>
          </a:p>
          <a:p>
            <a:pPr>
              <a:spcBef>
                <a:spcPct val="25000"/>
              </a:spcBef>
            </a:pPr>
            <a:r>
              <a:rPr lang="zh-CN" altLang="en-US" sz="2400" b="1">
                <a:latin typeface="+mn-ea"/>
                <a:sym typeface="Symbol" panose="05050102010706020507" pitchFamily="18" charset="2"/>
              </a:rPr>
              <a:t>             血糖  下丘脑释放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GHRH 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生长素分泌</a:t>
            </a:r>
          </a:p>
          <a:p>
            <a:pPr>
              <a:spcBef>
                <a:spcPct val="25000"/>
              </a:spcBef>
            </a:pPr>
            <a:r>
              <a:rPr lang="zh-CN" altLang="en-US" sz="2400" b="1">
                <a:latin typeface="+mn-ea"/>
                <a:sym typeface="Symbol" panose="05050102010706020507" pitchFamily="18" charset="2"/>
              </a:rPr>
              <a:t>             急性低血糖对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GH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分泌的作用最强。</a:t>
            </a:r>
          </a:p>
          <a:p>
            <a:pPr>
              <a:spcBef>
                <a:spcPct val="25000"/>
              </a:spcBef>
            </a:pPr>
            <a:r>
              <a:rPr lang="en-US" altLang="zh-CN" sz="2400" b="1">
                <a:latin typeface="+mn-ea"/>
                <a:sym typeface="Symbol" panose="05050102010706020507" pitchFamily="18" charset="2"/>
              </a:rPr>
              <a:t>(3)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其他因素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: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运动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,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应激刺激</a:t>
            </a:r>
            <a:r>
              <a:rPr lang="en-US" altLang="zh-CN" sz="2400" b="1">
                <a:latin typeface="+mn-ea"/>
                <a:sym typeface="Symbol" panose="05050102010706020507" pitchFamily="18" charset="2"/>
              </a:rPr>
              <a:t>, </a:t>
            </a:r>
            <a:r>
              <a:rPr lang="zh-CN" altLang="en-US" sz="2400" b="1">
                <a:latin typeface="+mn-ea"/>
                <a:sym typeface="Symbol" panose="05050102010706020507" pitchFamily="18" charset="2"/>
              </a:rPr>
              <a:t>性激素都能促进生长素分泌</a:t>
            </a: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5283200" y="1039813"/>
            <a:ext cx="0" cy="1600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dash"/>
            <a:round/>
            <a:headEnd type="triangle" w="med" len="lg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5588000" y="963613"/>
            <a:ext cx="0" cy="16002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tailEnd type="triangle" w="med" len="sm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14400" y="2470151"/>
            <a:ext cx="2185214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665480" indent="-182880">
              <a:spcBef>
                <a:spcPct val="0"/>
              </a:spcBef>
            </a:pPr>
            <a:r>
              <a:rPr lang="en-US" altLang="zh-CN" sz="2000" b="1">
                <a:latin typeface="+mn-ea"/>
              </a:rPr>
              <a:t>   </a:t>
            </a:r>
            <a:r>
              <a:rPr lang="zh-CN" altLang="en-US" sz="2000" b="1">
                <a:latin typeface="+mn-ea"/>
              </a:rPr>
              <a:t>甲状腺激素</a:t>
            </a:r>
          </a:p>
          <a:p>
            <a:pPr marL="665480" indent="-182880">
              <a:spcBef>
                <a:spcPct val="0"/>
              </a:spcBef>
            </a:pPr>
            <a:r>
              <a:rPr lang="zh-CN" altLang="en-US" sz="2000" b="1">
                <a:latin typeface="+mn-ea"/>
              </a:rPr>
              <a:t>   雌激素</a:t>
            </a:r>
          </a:p>
          <a:p>
            <a:pPr marL="665480" indent="-182880">
              <a:spcBef>
                <a:spcPct val="0"/>
              </a:spcBef>
            </a:pPr>
            <a:r>
              <a:rPr lang="zh-CN" altLang="en-US" sz="2000" b="1">
                <a:latin typeface="+mn-ea"/>
              </a:rPr>
              <a:t>   雄激素</a:t>
            </a:r>
            <a:endParaRPr lang="zh-CN" altLang="en-US" sz="2400" b="1">
              <a:latin typeface="+mn-ea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8534400" y="658813"/>
            <a:ext cx="1117600" cy="2438400"/>
            <a:chOff x="3360" y="2592"/>
            <a:chExt cx="192" cy="720"/>
          </a:xfrm>
        </p:grpSpPr>
        <p:sp>
          <p:nvSpPr>
            <p:cNvPr id="204807" name="Line 7"/>
            <p:cNvSpPr>
              <a:spLocks noChangeShapeType="1"/>
            </p:cNvSpPr>
            <p:nvPr/>
          </p:nvSpPr>
          <p:spPr bwMode="auto">
            <a:xfrm>
              <a:off x="3360" y="2592"/>
              <a:ext cx="19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 type="triangle" w="med" len="med"/>
            </a:ln>
            <a:effectLst/>
          </p:spPr>
          <p:txBody>
            <a:bodyPr wrap="none" anchor="ctr"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>
              <a:off x="3552" y="2592"/>
              <a:ext cx="0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204809" name="Line 9"/>
            <p:cNvSpPr>
              <a:spLocks noChangeShapeType="1"/>
            </p:cNvSpPr>
            <p:nvPr/>
          </p:nvSpPr>
          <p:spPr bwMode="auto">
            <a:xfrm>
              <a:off x="3360" y="3312"/>
              <a:ext cx="19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 b="1">
                <a:latin typeface="+mn-ea"/>
              </a:endParaRPr>
            </a:p>
          </p:txBody>
        </p:sp>
      </p:grpSp>
      <p:grpSp>
        <p:nvGrpSpPr>
          <p:cNvPr id="3" name="Group 10"/>
          <p:cNvGrpSpPr/>
          <p:nvPr/>
        </p:nvGrpSpPr>
        <p:grpSpPr bwMode="auto">
          <a:xfrm>
            <a:off x="3962401" y="277813"/>
            <a:ext cx="4368801" cy="838200"/>
            <a:chOff x="1872" y="336"/>
            <a:chExt cx="2064" cy="528"/>
          </a:xfrm>
        </p:grpSpPr>
        <p:sp>
          <p:nvSpPr>
            <p:cNvPr id="204811" name="Rectangle 11"/>
            <p:cNvSpPr>
              <a:spLocks noChangeArrowheads="1"/>
            </p:cNvSpPr>
            <p:nvPr/>
          </p:nvSpPr>
          <p:spPr bwMode="auto">
            <a:xfrm>
              <a:off x="1920" y="336"/>
              <a:ext cx="2016" cy="5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zh-CN" altLang="zh-CN" sz="2400" b="1">
                <a:latin typeface="+mn-ea"/>
              </a:endParaRPr>
            </a:p>
          </p:txBody>
        </p:sp>
        <p:sp>
          <p:nvSpPr>
            <p:cNvPr id="204812" name="Rectangle 12"/>
            <p:cNvSpPr>
              <a:spLocks noChangeArrowheads="1"/>
            </p:cNvSpPr>
            <p:nvPr/>
          </p:nvSpPr>
          <p:spPr bwMode="auto">
            <a:xfrm>
              <a:off x="1872" y="565"/>
              <a:ext cx="1534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>
                  <a:solidFill>
                    <a:srgbClr val="000000"/>
                  </a:solidFill>
                  <a:latin typeface="+mn-ea"/>
                </a:rPr>
                <a:t>       GHRH           GHRIH</a:t>
              </a:r>
              <a:endParaRPr lang="en-US" altLang="zh-CN" sz="2000" b="1">
                <a:latin typeface="+mn-ea"/>
              </a:endParaRPr>
            </a:p>
          </p:txBody>
        </p:sp>
        <p:sp>
          <p:nvSpPr>
            <p:cNvPr id="204813" name="Text Box 13"/>
            <p:cNvSpPr txBox="1">
              <a:spLocks noChangeArrowheads="1"/>
            </p:cNvSpPr>
            <p:nvPr/>
          </p:nvSpPr>
          <p:spPr bwMode="auto">
            <a:xfrm>
              <a:off x="2640" y="384"/>
              <a:ext cx="453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rgbClr val="000000"/>
                  </a:solidFill>
                  <a:latin typeface="+mn-ea"/>
                </a:rPr>
                <a:t>下丘脑</a:t>
              </a:r>
              <a:endParaRPr lang="zh-CN" altLang="en-US" sz="2400" b="1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1526148" y="300251"/>
            <a:ext cx="1678517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800" b="1" dirty="0">
                <a:latin typeface="+mn-ea"/>
              </a:rPr>
              <a:t>血糖降低</a:t>
            </a:r>
            <a:endParaRPr lang="en-US" altLang="zh-CN" sz="1800" b="1" dirty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CN" altLang="en-US" sz="1800" b="1" dirty="0">
                <a:latin typeface="+mn-ea"/>
              </a:rPr>
              <a:t>应急激素</a:t>
            </a:r>
            <a:endParaRPr lang="en-US" altLang="zh-CN" sz="1800" b="1" dirty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CN" altLang="en-US" sz="1800" b="1" dirty="0">
                <a:latin typeface="+mn-ea"/>
              </a:rPr>
              <a:t>慢波睡眠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2844800" y="582613"/>
            <a:ext cx="1117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705600" y="1116013"/>
            <a:ext cx="0" cy="1524000"/>
          </a:xfrm>
          <a:prstGeom prst="line">
            <a:avLst/>
          </a:prstGeom>
          <a:noFill/>
          <a:ln w="28575">
            <a:solidFill>
              <a:srgbClr val="00FFFF"/>
            </a:solidFill>
            <a:prstDash val="dash"/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grpSp>
        <p:nvGrpSpPr>
          <p:cNvPr id="4" name="Group 18"/>
          <p:cNvGrpSpPr/>
          <p:nvPr/>
        </p:nvGrpSpPr>
        <p:grpSpPr bwMode="auto">
          <a:xfrm>
            <a:off x="4980517" y="2622550"/>
            <a:ext cx="2133600" cy="722313"/>
            <a:chOff x="2448" y="2149"/>
            <a:chExt cx="1008" cy="455"/>
          </a:xfrm>
          <a:solidFill>
            <a:srgbClr val="00B0F0"/>
          </a:solidFill>
        </p:grpSpPr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2448" y="2160"/>
              <a:ext cx="1008" cy="432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zh-CN" altLang="zh-CN" sz="2400" b="1">
                <a:latin typeface="+mn-ea"/>
              </a:endParaRPr>
            </a:p>
          </p:txBody>
        </p:sp>
        <p:sp>
          <p:nvSpPr>
            <p:cNvPr id="204820" name="Text Box 20"/>
            <p:cNvSpPr txBox="1">
              <a:spLocks noChangeArrowheads="1"/>
            </p:cNvSpPr>
            <p:nvPr/>
          </p:nvSpPr>
          <p:spPr bwMode="auto">
            <a:xfrm>
              <a:off x="2640" y="2352"/>
              <a:ext cx="453" cy="252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rgbClr val="000000"/>
                  </a:solidFill>
                  <a:latin typeface="+mn-ea"/>
                </a:rPr>
                <a:t>腺垂体</a:t>
              </a:r>
              <a:endParaRPr lang="zh-CN" altLang="en-US" sz="2400" b="1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04821" name="Rectangle 21"/>
            <p:cNvSpPr>
              <a:spLocks noChangeArrowheads="1"/>
            </p:cNvSpPr>
            <p:nvPr/>
          </p:nvSpPr>
          <p:spPr bwMode="auto">
            <a:xfrm>
              <a:off x="2736" y="2149"/>
              <a:ext cx="279" cy="252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>
                  <a:solidFill>
                    <a:srgbClr val="000000"/>
                  </a:solidFill>
                  <a:latin typeface="+mn-ea"/>
                </a:rPr>
                <a:t>GH</a:t>
              </a:r>
            </a:p>
          </p:txBody>
        </p:sp>
      </p:grp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3761317" y="2944813"/>
            <a:ext cx="1117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7114117" y="2944813"/>
            <a:ext cx="10160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 type="triangle" w="med" len="sm"/>
            <a:tailEnd type="none" w="med" len="sm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>
            <a:off x="7112000" y="3173413"/>
            <a:ext cx="914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sm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 b="1">
              <a:latin typeface="+mn-ea"/>
            </a:endParaRPr>
          </a:p>
        </p:txBody>
      </p:sp>
      <p:grpSp>
        <p:nvGrpSpPr>
          <p:cNvPr id="5" name="Group 25"/>
          <p:cNvGrpSpPr/>
          <p:nvPr/>
        </p:nvGrpSpPr>
        <p:grpSpPr bwMode="auto">
          <a:xfrm>
            <a:off x="8187265" y="2792409"/>
            <a:ext cx="1117600" cy="533400"/>
            <a:chOff x="3888" y="2256"/>
            <a:chExt cx="528" cy="336"/>
          </a:xfrm>
        </p:grpSpPr>
        <p:sp>
          <p:nvSpPr>
            <p:cNvPr id="204826" name="Rectangle 26"/>
            <p:cNvSpPr>
              <a:spLocks noChangeArrowheads="1"/>
            </p:cNvSpPr>
            <p:nvPr/>
          </p:nvSpPr>
          <p:spPr bwMode="auto">
            <a:xfrm>
              <a:off x="3888" y="2256"/>
              <a:ext cx="528" cy="336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tint val="75686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tint val="75686"/>
                    <a:invGamma/>
                  </a:srgbClr>
                </a:gs>
              </a:gsLst>
              <a:lin ang="5400000" scaled="1"/>
            </a:gradFill>
            <a:ln w="31750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204827" name="Text Box 27"/>
            <p:cNvSpPr txBox="1">
              <a:spLocks noChangeArrowheads="1"/>
            </p:cNvSpPr>
            <p:nvPr/>
          </p:nvSpPr>
          <p:spPr bwMode="auto">
            <a:xfrm>
              <a:off x="3924" y="2286"/>
              <a:ext cx="477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>
                  <a:latin typeface="+mn-ea"/>
                </a:rPr>
                <a:t>IGF-1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731375" y="1410970"/>
            <a:ext cx="459740" cy="1638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反馈调节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5729605" y="4765040"/>
            <a:ext cx="17145" cy="41402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48385" y="0"/>
            <a:ext cx="10472420" cy="1028700"/>
          </a:xfrm>
        </p:spPr>
        <p:txBody>
          <a:bodyPr/>
          <a:lstStyle/>
          <a:p>
            <a:r>
              <a:rPr lang="zh-CN" altLang="en-US"/>
              <a:t>调节生长发育部分激素的主要作用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568450" y="1330325"/>
          <a:ext cx="9055735" cy="498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激素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主要作用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生长激素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全身组织器官生长，尤其是骨骼与肌肉等软组织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甲状腺激素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维持胚胎期间生长发育，尤其是脑的发育，促进长生激素分泌，提供允许作用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胰岛素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与生长激素协同作用，促进胎儿生长，促进蛋白质合成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肾上腺皮质激素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抑制躯体生长，抑制蛋白质合成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雄激素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促进青春期躯体生长，促进骨骺闭合，促进肌肉增长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雌激素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促进青春期躯体生长，促进骨骺闭合。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4325" y="1053849"/>
            <a:ext cx="109728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zh-CN" sz="3200" b="1" dirty="0">
                <a:latin typeface="+mn-ea"/>
              </a:rPr>
              <a:t>1</a:t>
            </a:r>
            <a:r>
              <a:rPr lang="zh-CN" altLang="en-US" sz="3200" b="1" dirty="0">
                <a:latin typeface="+mn-ea"/>
              </a:rPr>
              <a:t>．生理作用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  （</a:t>
            </a:r>
            <a:r>
              <a:rPr lang="en-US" altLang="zh-CN" sz="3200" b="1" dirty="0">
                <a:latin typeface="+mn-ea"/>
              </a:rPr>
              <a:t>1</a:t>
            </a:r>
            <a:r>
              <a:rPr lang="zh-CN" altLang="en-US" sz="3200" b="1" dirty="0">
                <a:latin typeface="+mn-ea"/>
              </a:rPr>
              <a:t>）对乳腺的作用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   促进乳腺发育，引起和维持泌乳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   青春期乳腺的发育主要受雌激素影响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   妊娠期：血中             抑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   分娩后：血中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2297" y="4541329"/>
            <a:ext cx="2305049" cy="830997"/>
          </a:xfrm>
          <a:prstGeom prst="rect">
            <a:avLst/>
          </a:prstGeom>
          <a:solidFill>
            <a:srgbClr val="FF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雌激素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</a:t>
            </a:r>
            <a:endParaRPr kumimoji="1" lang="zh-CN" altLang="en-US" sz="2400" b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孕激素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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20539" y="5549331"/>
            <a:ext cx="2207683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>
                <a:solidFill>
                  <a:srgbClr val="FF0000"/>
                </a:solidFill>
                <a:latin typeface="+mn-ea"/>
              </a:rPr>
              <a:t>雌激素</a:t>
            </a:r>
            <a:r>
              <a:rPr kumimoji="1" lang="zh-CN" altLang="en-US" sz="2400" b="1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</a:t>
            </a:r>
            <a:endParaRPr kumimoji="1" lang="zh-CN" altLang="en-US" sz="2400" b="1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kumimoji="1" lang="zh-CN" altLang="en-US" sz="2400" b="1">
                <a:solidFill>
                  <a:srgbClr val="FF0000"/>
                </a:solidFill>
                <a:latin typeface="+mn-ea"/>
              </a:rPr>
              <a:t>孕激素</a:t>
            </a:r>
            <a:r>
              <a:rPr kumimoji="1" lang="zh-CN" altLang="en-US" sz="2400" b="1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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73064" y="4914736"/>
            <a:ext cx="670984" cy="142875"/>
          </a:xfrm>
          <a:prstGeom prst="rightArrow">
            <a:avLst>
              <a:gd name="adj1" fmla="val 50000"/>
              <a:gd name="adj2" fmla="val 8805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20412" y="5907787"/>
            <a:ext cx="670984" cy="142875"/>
          </a:xfrm>
          <a:prstGeom prst="rightArrow">
            <a:avLst>
              <a:gd name="adj1" fmla="val 50000"/>
              <a:gd name="adj2" fmla="val 8805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540685" y="5764938"/>
            <a:ext cx="192617" cy="431800"/>
          </a:xfrm>
          <a:prstGeom prst="up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41164" y="0"/>
            <a:ext cx="5036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50000"/>
              </a:lnSpc>
              <a:spcBef>
                <a:spcPts val="1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+mn-ea"/>
                <a:sym typeface="Wingdings 2" panose="05020102010507070707" pitchFamily="18" charset="2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sym typeface="Wingdings 2" panose="05020102010507070707" pitchFamily="18" charset="2"/>
              </a:rPr>
              <a:t>二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sym typeface="Wingdings 2" panose="05020102010507070707" pitchFamily="18" charset="2"/>
              </a:rPr>
              <a:t>)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催乳素（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PRL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3880" y="5704764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+mn-ea"/>
              </a:rPr>
              <a:t>PRL</a:t>
            </a:r>
            <a:r>
              <a:rPr lang="zh-CN" altLang="en-US" sz="3200" b="1" dirty="0">
                <a:latin typeface="+mn-ea"/>
              </a:rPr>
              <a:t>泌乳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80746" y="465616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+mn-ea"/>
              </a:rPr>
              <a:t>PRL</a:t>
            </a:r>
            <a:r>
              <a:rPr lang="zh-CN" altLang="en-US" sz="3200" b="1" dirty="0">
                <a:latin typeface="+mn-ea"/>
              </a:rPr>
              <a:t>泌乳</a:t>
            </a:r>
            <a:endParaRPr lang="zh-CN" altLang="en-US" sz="3200" dirty="0"/>
          </a:p>
        </p:txBody>
      </p:sp>
      <p:sp>
        <p:nvSpPr>
          <p:cNvPr id="13" name="下箭头 12"/>
          <p:cNvSpPr/>
          <p:nvPr/>
        </p:nvSpPr>
        <p:spPr>
          <a:xfrm>
            <a:off x="8557146" y="4694830"/>
            <a:ext cx="218364" cy="57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940235" y="371461"/>
            <a:ext cx="109728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（</a:t>
            </a:r>
            <a:r>
              <a:rPr lang="en-US" altLang="zh-CN" sz="3200" b="1" dirty="0">
                <a:latin typeface="+mn-ea"/>
              </a:rPr>
              <a:t>2</a:t>
            </a:r>
            <a:r>
              <a:rPr lang="zh-CN" altLang="en-US" sz="3200" b="1" dirty="0">
                <a:latin typeface="+mn-ea"/>
              </a:rPr>
              <a:t>）对性腺的作用</a:t>
            </a:r>
          </a:p>
          <a:p>
            <a:pPr algn="just">
              <a:buFontTx/>
              <a:buNone/>
            </a:pPr>
            <a:r>
              <a:rPr lang="zh-CN" altLang="en-US" sz="3200" b="1" dirty="0">
                <a:latin typeface="+mn-ea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+mn-ea"/>
              </a:rPr>
              <a:t>*</a:t>
            </a:r>
            <a:r>
              <a:rPr lang="zh-CN" altLang="en-US" sz="3200" b="1" dirty="0">
                <a:latin typeface="+mn-ea"/>
              </a:rPr>
              <a:t>刺激</a:t>
            </a:r>
            <a:r>
              <a:rPr lang="en-US" altLang="zh-CN" sz="3200" b="1" dirty="0">
                <a:latin typeface="+mn-ea"/>
              </a:rPr>
              <a:t>LH</a:t>
            </a:r>
            <a:r>
              <a:rPr lang="zh-CN" altLang="en-US" sz="3200" b="1" dirty="0">
                <a:latin typeface="+mn-ea"/>
              </a:rPr>
              <a:t>受体生成</a:t>
            </a:r>
          </a:p>
          <a:p>
            <a:pPr algn="just">
              <a:buFontTx/>
              <a:buNone/>
            </a:pPr>
            <a:r>
              <a:rPr lang="zh-CN" altLang="en-US" sz="3200" b="1" dirty="0">
                <a:latin typeface="+mn-ea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+mn-ea"/>
              </a:rPr>
              <a:t>*</a:t>
            </a:r>
            <a:r>
              <a:rPr lang="zh-CN" altLang="en-US" sz="3200" b="1" dirty="0">
                <a:latin typeface="+mn-ea"/>
              </a:rPr>
              <a:t>小量：对雌、孕激素的合成起允许作用</a:t>
            </a:r>
          </a:p>
          <a:p>
            <a:pPr algn="just">
              <a:buFontTx/>
              <a:buNone/>
            </a:pPr>
            <a:r>
              <a:rPr lang="zh-CN" altLang="en-US" sz="3200" b="1" dirty="0">
                <a:latin typeface="+mn-ea"/>
              </a:rPr>
              <a:t>  大量：抑制，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闭经溢乳综合征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+mn-ea"/>
              </a:rPr>
              <a:t>*</a:t>
            </a:r>
            <a:r>
              <a:rPr lang="en-US" altLang="zh-CN" sz="3200" b="1" dirty="0">
                <a:latin typeface="+mn-ea"/>
              </a:rPr>
              <a:t>PRL</a:t>
            </a:r>
            <a:r>
              <a:rPr lang="zh-CN" altLang="en-US" sz="3200" b="1" dirty="0">
                <a:latin typeface="+mn-ea"/>
              </a:rPr>
              <a:t>促进男性前列腺及精囊腺的生长，增强</a:t>
            </a:r>
            <a:r>
              <a:rPr lang="en-US" altLang="zh-CN" sz="3200" b="1" dirty="0">
                <a:latin typeface="+mn-ea"/>
              </a:rPr>
              <a:t>LH</a:t>
            </a:r>
            <a:r>
              <a:rPr lang="zh-CN" altLang="en-US" sz="3200" b="1" dirty="0">
                <a:latin typeface="+mn-ea"/>
              </a:rPr>
              <a:t>对</a:t>
            </a:r>
            <a:endParaRPr lang="en-US" altLang="zh-CN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间质细胞的作用，使睾酮的合成增加</a:t>
            </a:r>
            <a:endParaRPr lang="en-US" altLang="zh-CN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（</a:t>
            </a:r>
            <a:r>
              <a:rPr lang="en-US" altLang="zh-CN" sz="3200" b="1" dirty="0">
                <a:latin typeface="+mn-ea"/>
              </a:rPr>
              <a:t>3</a:t>
            </a:r>
            <a:r>
              <a:rPr lang="zh-CN" altLang="en-US" sz="3200" b="1" dirty="0">
                <a:latin typeface="+mn-ea"/>
              </a:rPr>
              <a:t>）参与应激反应：</a:t>
            </a:r>
            <a:r>
              <a:rPr lang="en-US" altLang="zh-CN" sz="3200" b="1" dirty="0">
                <a:latin typeface="+mn-ea"/>
              </a:rPr>
              <a:t>ACTH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en-US" altLang="zh-CN" sz="3200" b="1" dirty="0">
                <a:latin typeface="+mn-ea"/>
              </a:rPr>
              <a:t>GH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en-US" altLang="zh-CN" sz="3200" b="1" dirty="0">
                <a:latin typeface="+mn-ea"/>
              </a:rPr>
              <a:t>PRL</a:t>
            </a:r>
          </a:p>
          <a:p>
            <a:pPr eaLnBrk="1" hangingPunct="1"/>
            <a:endParaRPr lang="en-US" altLang="zh-CN" sz="3200" dirty="0">
              <a:solidFill>
                <a:srgbClr val="CC0099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8037" y="1157105"/>
            <a:ext cx="10850563" cy="4836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+mn-ea"/>
              </a:rPr>
              <a:t>激素作用途径</a:t>
            </a:r>
          </a:p>
          <a:p>
            <a:pPr>
              <a:buFont typeface="Monotype Sorts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  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、远距分泌</a:t>
            </a:r>
          </a:p>
          <a:p>
            <a:pPr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  </a:t>
            </a:r>
            <a:r>
              <a:rPr lang="en-US" altLang="zh-CN" b="1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、旁分泌</a:t>
            </a:r>
          </a:p>
          <a:p>
            <a:pPr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  </a:t>
            </a:r>
            <a:r>
              <a:rPr lang="en-US" altLang="zh-CN" b="1" dirty="0">
                <a:latin typeface="+mn-ea"/>
              </a:rPr>
              <a:t>3</a:t>
            </a:r>
            <a:r>
              <a:rPr lang="zh-CN" altLang="en-US" b="1" dirty="0">
                <a:latin typeface="+mn-ea"/>
              </a:rPr>
              <a:t>、神经分泌</a:t>
            </a:r>
          </a:p>
          <a:p>
            <a:pPr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  </a:t>
            </a:r>
            <a:r>
              <a:rPr lang="en-US" altLang="zh-CN" b="1" dirty="0">
                <a:latin typeface="+mn-ea"/>
              </a:rPr>
              <a:t>4</a:t>
            </a:r>
            <a:r>
              <a:rPr lang="zh-CN" altLang="en-US" b="1" dirty="0">
                <a:latin typeface="+mn-ea"/>
              </a:rPr>
              <a:t>、自分泌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Picture 7" descr="1-激素的递送方式示意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82" y="1037230"/>
            <a:ext cx="8064418" cy="582077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186170" y="1324610"/>
            <a:ext cx="1620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如：生长激素</a:t>
            </a:r>
          </a:p>
          <a:p>
            <a:r>
              <a:rPr lang="zh-CN" altLang="en-US" b="1"/>
              <a:t>甲状腺激素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56800" y="1463040"/>
            <a:ext cx="1620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如：生长抑素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44615" y="4216400"/>
            <a:ext cx="1620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如：胰岛素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089515" y="4216400"/>
            <a:ext cx="220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如：抗利尿激素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285709" y="1000109"/>
            <a:ext cx="10972800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None/>
            </a:pPr>
            <a:r>
              <a:rPr kumimoji="1" lang="zh-CN" altLang="en-US" b="1" dirty="0">
                <a:latin typeface="+mn-ea"/>
              </a:rPr>
              <a:t>①受</a:t>
            </a:r>
            <a:r>
              <a:rPr kumimoji="1" lang="en-US" altLang="zh-CN" b="1" dirty="0">
                <a:latin typeface="+mn-ea"/>
              </a:rPr>
              <a:t>PRF</a:t>
            </a:r>
            <a:r>
              <a:rPr kumimoji="1" lang="zh-CN" altLang="en-US" b="1" dirty="0">
                <a:latin typeface="+mn-ea"/>
              </a:rPr>
              <a:t>和</a:t>
            </a:r>
            <a:r>
              <a:rPr kumimoji="1" lang="en-US" altLang="zh-CN" b="1" dirty="0">
                <a:latin typeface="+mn-ea"/>
              </a:rPr>
              <a:t>PIF(</a:t>
            </a:r>
            <a:r>
              <a:rPr kumimoji="1" lang="zh-CN" altLang="en-US" b="1" dirty="0">
                <a:latin typeface="+mn-ea"/>
              </a:rPr>
              <a:t>主</a:t>
            </a:r>
            <a:r>
              <a:rPr kumimoji="1" lang="en-US" altLang="zh-CN" b="1" dirty="0">
                <a:latin typeface="+mn-ea"/>
              </a:rPr>
              <a:t>)</a:t>
            </a:r>
            <a:r>
              <a:rPr kumimoji="1" lang="zh-CN" altLang="en-US" b="1" dirty="0">
                <a:latin typeface="+mn-ea"/>
              </a:rPr>
              <a:t>双重调节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kumimoji="1" lang="zh-CN" altLang="en-US" b="1" dirty="0">
                <a:latin typeface="+mn-ea"/>
              </a:rPr>
              <a:t>②</a:t>
            </a:r>
            <a:r>
              <a:rPr kumimoji="1" lang="en-US" altLang="zh-CN" b="1" dirty="0">
                <a:latin typeface="+mn-ea"/>
              </a:rPr>
              <a:t>TRH</a:t>
            </a:r>
            <a:r>
              <a:rPr kumimoji="1" lang="zh-CN" altLang="en-US" b="1" dirty="0">
                <a:latin typeface="+mn-ea"/>
              </a:rPr>
              <a:t>促进</a:t>
            </a:r>
            <a:r>
              <a:rPr kumimoji="1" lang="en-US" altLang="zh-CN" b="1" dirty="0">
                <a:latin typeface="+mn-ea"/>
              </a:rPr>
              <a:t>PRL</a:t>
            </a:r>
            <a:r>
              <a:rPr kumimoji="1" lang="zh-CN" altLang="en-US" b="1" dirty="0">
                <a:latin typeface="+mn-ea"/>
              </a:rPr>
              <a:t>分泌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kumimoji="1" lang="zh-CN" altLang="en-US" b="1" dirty="0">
                <a:latin typeface="+mn-ea"/>
              </a:rPr>
              <a:t>③</a:t>
            </a:r>
            <a:r>
              <a:rPr kumimoji="1" lang="en-US" altLang="zh-CN" b="1" dirty="0">
                <a:latin typeface="+mn-ea"/>
              </a:rPr>
              <a:t>PRL↑--</a:t>
            </a:r>
            <a:r>
              <a:rPr kumimoji="1" lang="zh-CN" altLang="en-US" b="1" dirty="0">
                <a:latin typeface="+mn-ea"/>
              </a:rPr>
              <a:t>多巴胺能神经元分泌</a:t>
            </a:r>
            <a:r>
              <a:rPr kumimoji="1" lang="en-US" altLang="zh-CN" b="1" dirty="0">
                <a:latin typeface="+mn-ea"/>
              </a:rPr>
              <a:t>DA↑----- PRL             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kumimoji="1" lang="zh-CN" altLang="en-US" b="1" dirty="0">
                <a:latin typeface="+mn-ea"/>
              </a:rPr>
              <a:t>④神经内分泌反射</a:t>
            </a:r>
          </a:p>
        </p:txBody>
      </p:sp>
      <p:sp>
        <p:nvSpPr>
          <p:cNvPr id="3" name="矩形 2"/>
          <p:cNvSpPr/>
          <p:nvPr/>
        </p:nvSpPr>
        <p:spPr>
          <a:xfrm>
            <a:off x="1077129" y="191069"/>
            <a:ext cx="4914237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 eaLnBrk="0" hangingPunct="0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zh-CN" altLang="en-US" sz="3600" b="1" dirty="0">
                <a:solidFill>
                  <a:srgbClr val="000000"/>
                </a:solidFill>
                <a:latin typeface="+mn-ea"/>
              </a:rPr>
              <a:t>．分泌调节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8156" y="3207224"/>
            <a:ext cx="95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+mn-ea"/>
              </a:rPr>
              <a:t>负反馈</a:t>
            </a:r>
            <a:endParaRPr lang="zh-CN" altLang="en-US" dirty="0">
              <a:latin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9457899" y="3370997"/>
            <a:ext cx="13649" cy="58685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8915" y="1699784"/>
            <a:ext cx="11106189" cy="291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Wingdings 2" panose="05020102010507070707" pitchFamily="18" charset="2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Wingdings 2" panose="05020102010507070707" pitchFamily="18" charset="2"/>
              </a:rPr>
              <a:t>一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Wingdings 2" panose="05020102010507070707" pitchFamily="18" charset="2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Wingdings 2" panose="05020102010507070707" pitchFamily="18" charset="2"/>
              </a:rPr>
              <a:t>血管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升压素（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VP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）即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ADH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作用：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、生理剂量：抗利尿作用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、大剂量：收缩外周小动脉，门脉高压引起食道血  管曲张出血   和肺出血时常用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ADH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止血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1655" y="329116"/>
            <a:ext cx="6196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</a:rPr>
              <a:t>三、  神经垂体激素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" y="1142984"/>
            <a:ext cx="11582400" cy="2502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None/>
            </a:pPr>
            <a:r>
              <a:rPr kumimoji="1" lang="en-US" altLang="zh-CN" sz="3200" b="1" dirty="0">
                <a:latin typeface="+mn-ea"/>
                <a:sym typeface="Wingdings 2" panose="05020102010507070707" pitchFamily="18" charset="2"/>
              </a:rPr>
              <a:t>(</a:t>
            </a:r>
            <a:r>
              <a:rPr kumimoji="1" lang="zh-CN" altLang="en-US" sz="3200" b="1" dirty="0">
                <a:latin typeface="+mn-ea"/>
                <a:sym typeface="Wingdings 2" panose="05020102010507070707" pitchFamily="18" charset="2"/>
              </a:rPr>
              <a:t>二</a:t>
            </a:r>
            <a:r>
              <a:rPr kumimoji="1" lang="en-US" altLang="zh-CN" sz="3200" b="1" dirty="0">
                <a:latin typeface="+mn-ea"/>
                <a:sym typeface="Wingdings 2" panose="05020102010507070707" pitchFamily="18" charset="2"/>
              </a:rPr>
              <a:t>)</a:t>
            </a:r>
            <a:r>
              <a:rPr kumimoji="1" lang="zh-CN" altLang="en-US" sz="3200" b="1" dirty="0">
                <a:latin typeface="+mn-ea"/>
              </a:rPr>
              <a:t>催产素 （</a:t>
            </a:r>
            <a:r>
              <a:rPr kumimoji="1" lang="en-US" altLang="zh-CN" sz="3200" b="1" dirty="0">
                <a:latin typeface="+mn-ea"/>
              </a:rPr>
              <a:t>OXT</a:t>
            </a:r>
            <a:r>
              <a:rPr kumimoji="1" lang="zh-CN" altLang="en-US" sz="3200" b="1" dirty="0">
                <a:latin typeface="+mn-ea"/>
              </a:rPr>
              <a:t>）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None/>
            </a:pPr>
            <a:r>
              <a:rPr kumimoji="1" lang="en-US" altLang="zh-CN" sz="3200" b="1" dirty="0">
                <a:latin typeface="+mn-ea"/>
              </a:rPr>
              <a:t>1</a:t>
            </a:r>
            <a:r>
              <a:rPr kumimoji="1" lang="zh-CN" altLang="en-US" sz="3200" b="1" dirty="0">
                <a:latin typeface="+mn-ea"/>
              </a:rPr>
              <a:t>、生理作用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None/>
            </a:pPr>
            <a:br>
              <a:rPr kumimoji="1" lang="zh-CN" altLang="en-US" sz="3200" b="1" dirty="0">
                <a:latin typeface="+mn-ea"/>
              </a:rPr>
            </a:br>
            <a:br>
              <a:rPr kumimoji="1" lang="zh-CN" altLang="en-US" sz="3200" b="1" dirty="0">
                <a:latin typeface="+mn-ea"/>
              </a:rPr>
            </a:br>
            <a:endParaRPr kumimoji="1" lang="zh-CN" altLang="en-US" sz="32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088" y="2369376"/>
            <a:ext cx="857253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en-US" altLang="zh-CN" sz="3200" b="1" dirty="0"/>
              <a:t> </a:t>
            </a:r>
            <a:r>
              <a:rPr kumimoji="1" lang="zh-CN" altLang="en-US" sz="3200" b="1" dirty="0"/>
              <a:t>促进子宫收缩</a:t>
            </a:r>
          </a:p>
          <a:p>
            <a:endParaRPr kumimoji="1" lang="en-US" altLang="zh-CN" sz="3200" b="1" dirty="0"/>
          </a:p>
          <a:p>
            <a:r>
              <a:rPr kumimoji="1" lang="zh-CN" altLang="en-US" sz="3200" b="1" dirty="0"/>
              <a:t>收缩妊娠子宫 （正反馈）</a:t>
            </a:r>
          </a:p>
          <a:p>
            <a:endParaRPr kumimoji="1" lang="zh-CN" altLang="en-US" sz="3200" b="1" dirty="0"/>
          </a:p>
          <a:p>
            <a:r>
              <a:rPr kumimoji="1" lang="zh-CN" altLang="en-US" sz="3200" b="1" dirty="0"/>
              <a:t>雌激素对催产素的收缩子宫效应发挥允许作用</a:t>
            </a:r>
          </a:p>
          <a:p>
            <a:r>
              <a:rPr kumimoji="1" lang="zh-CN" altLang="en-US" sz="3200" b="1" dirty="0"/>
              <a:t>孕激素则相反，其有安宫保胎功能</a:t>
            </a:r>
            <a:br>
              <a:rPr kumimoji="1" lang="zh-CN" altLang="en-US" sz="3200" b="1" dirty="0"/>
            </a:br>
            <a:r>
              <a:rPr kumimoji="1" lang="en-US" altLang="zh-CN" sz="3200" b="1" dirty="0"/>
              <a:t> </a:t>
            </a:r>
            <a:r>
              <a:rPr kumimoji="1" lang="zh-CN" altLang="en-US" sz="3200" b="1" dirty="0"/>
              <a:t>　　　　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666712" y="1142985"/>
            <a:ext cx="10972800" cy="4525963"/>
          </a:xfrm>
        </p:spPr>
        <p:txBody>
          <a:bodyPr>
            <a:normAutofit/>
          </a:bodyPr>
          <a:lstStyle/>
          <a:p>
            <a:pPr marL="742950" indent="-742950" eaLnBrk="0" hangingPunct="0">
              <a:lnSpc>
                <a:spcPct val="90000"/>
              </a:lnSpc>
              <a:buFont typeface="+mj-ea"/>
              <a:buAutoNum type="circleNumDbPlain" startAt="2"/>
            </a:pPr>
            <a:r>
              <a:rPr kumimoji="1" lang="zh-CN" altLang="en-US" sz="3600" b="1" dirty="0">
                <a:latin typeface="+mn-ea"/>
              </a:rPr>
              <a:t>对乳腺作用：</a:t>
            </a:r>
          </a:p>
          <a:p>
            <a:pPr eaLnBrk="0" hangingPunct="0">
              <a:lnSpc>
                <a:spcPct val="90000"/>
              </a:lnSpc>
            </a:pPr>
            <a:r>
              <a:rPr kumimoji="1" lang="zh-CN" altLang="en-US" sz="3600" b="1" dirty="0">
                <a:latin typeface="+mn-ea"/>
              </a:rPr>
              <a:t>射乳反射</a:t>
            </a:r>
          </a:p>
          <a:p>
            <a:pPr eaLnBrk="0" hangingPunct="0">
              <a:lnSpc>
                <a:spcPct val="90000"/>
              </a:lnSpc>
              <a:buNone/>
            </a:pPr>
            <a:r>
              <a:rPr kumimoji="1" lang="zh-CN" altLang="en-US" b="1" dirty="0">
                <a:latin typeface="+mn-ea"/>
              </a:rPr>
              <a:t>哺乳期乳腺分泌乳汁贮存于腺泡中</a:t>
            </a:r>
          </a:p>
          <a:p>
            <a:pPr eaLnBrk="0" hangingPunct="0">
              <a:lnSpc>
                <a:spcPct val="90000"/>
              </a:lnSpc>
              <a:buNone/>
            </a:pPr>
            <a:r>
              <a:rPr kumimoji="1" lang="en-US" altLang="zh-CN" b="1" dirty="0">
                <a:latin typeface="+mn-ea"/>
              </a:rPr>
              <a:t>OXT↑→</a:t>
            </a:r>
            <a:r>
              <a:rPr kumimoji="1" lang="zh-CN" altLang="en-US" b="1" dirty="0">
                <a:latin typeface="+mn-ea"/>
              </a:rPr>
              <a:t>腺泡周围肌上皮细胞收缩→腺泡压力↑ →射乳</a:t>
            </a:r>
          </a:p>
          <a:p>
            <a:pPr eaLnBrk="0" hangingPunct="0">
              <a:lnSpc>
                <a:spcPct val="90000"/>
              </a:lnSpc>
            </a:pPr>
            <a:r>
              <a:rPr kumimoji="1" lang="zh-CN" altLang="en-US" sz="3600" b="1" dirty="0">
                <a:latin typeface="+mn-ea"/>
              </a:rPr>
              <a:t>维持哺乳期乳腺不萎缩</a:t>
            </a:r>
          </a:p>
          <a:p>
            <a:pPr eaLnBrk="1" hangingPunct="1">
              <a:buFontTx/>
              <a:buNone/>
            </a:pPr>
            <a:r>
              <a:rPr kumimoji="1" lang="zh-CN" altLang="en-US" dirty="0">
                <a:latin typeface="+mn-ea"/>
              </a:rPr>
              <a:t>（</a:t>
            </a:r>
            <a:r>
              <a:rPr kumimoji="1" lang="en-US" altLang="zh-CN" dirty="0">
                <a:solidFill>
                  <a:srgbClr val="C00000"/>
                </a:solidFill>
                <a:latin typeface="+mn-ea"/>
              </a:rPr>
              <a:t>PS:</a:t>
            </a:r>
            <a:r>
              <a:rPr kumimoji="1" lang="zh-CN" altLang="en-US" dirty="0">
                <a:solidFill>
                  <a:srgbClr val="C00000"/>
                </a:solidFill>
                <a:latin typeface="+mn-ea"/>
              </a:rPr>
              <a:t>情绪对催产素的分泌起重要作用</a:t>
            </a:r>
            <a:r>
              <a:rPr kumimoji="1" lang="zh-CN" altLang="en-US" dirty="0">
                <a:latin typeface="+mn-ea"/>
              </a:rPr>
              <a:t>）</a:t>
            </a:r>
          </a:p>
          <a:p>
            <a:pPr eaLnBrk="1" hangingPunct="1"/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71461" y="1071547"/>
            <a:ext cx="109728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zh-CN" sz="2800" b="1" dirty="0">
                <a:latin typeface="+mn-ea"/>
              </a:rPr>
              <a:t>   </a:t>
            </a:r>
            <a:endParaRPr lang="zh-CN" altLang="en-US" sz="28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b="1" dirty="0">
                <a:latin typeface="+mn-ea"/>
              </a:rPr>
              <a:t>                催乳素                        催产素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+mn-ea"/>
              </a:rPr>
              <a:t>①分泌部位： 腺垂体                       室旁核，神经垂体贮存、释放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+mn-ea"/>
              </a:rPr>
              <a:t>②作用：        促进乳汁分泌             促进乳汁排出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+mn-ea"/>
              </a:rPr>
              <a:t>                     刺激</a:t>
            </a:r>
            <a:r>
              <a:rPr lang="en-US" altLang="zh-CN" sz="2800" b="1" dirty="0">
                <a:latin typeface="+mn-ea"/>
              </a:rPr>
              <a:t>LH</a:t>
            </a:r>
            <a:r>
              <a:rPr lang="zh-CN" altLang="en-US" sz="2800" b="1" dirty="0">
                <a:latin typeface="+mn-ea"/>
              </a:rPr>
              <a:t>受体生成         </a:t>
            </a:r>
            <a:r>
              <a:rPr kumimoji="1" lang="zh-CN" altLang="en-US" sz="2800" b="1" dirty="0">
                <a:latin typeface="+mn-ea"/>
              </a:rPr>
              <a:t>促进子宫收缩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+mn-ea"/>
              </a:rPr>
              <a:t>                     参与应激反应</a:t>
            </a:r>
          </a:p>
        </p:txBody>
      </p:sp>
      <p:sp>
        <p:nvSpPr>
          <p:cNvPr id="3" name="矩形 2"/>
          <p:cNvSpPr/>
          <p:nvPr/>
        </p:nvSpPr>
        <p:spPr>
          <a:xfrm>
            <a:off x="1241946" y="281137"/>
            <a:ext cx="5418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charset="-122"/>
              </a:rPr>
              <a:t>催乳素和催产素的区别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250" y="0"/>
            <a:ext cx="10282555" cy="1028700"/>
          </a:xfrm>
        </p:spPr>
        <p:txBody>
          <a:bodyPr/>
          <a:lstStyle/>
          <a:p>
            <a:r>
              <a:rPr lang="zh-CN" altLang="en-US"/>
              <a:t>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下列哪一项不属于下丘脑调节肽</a:t>
            </a:r>
          </a:p>
          <a:p>
            <a:r>
              <a:rPr lang="zh-CN" altLang="en-US"/>
              <a:t>A． 促甲状腺激素释放激素</a:t>
            </a:r>
          </a:p>
          <a:p>
            <a:r>
              <a:rPr lang="zh-CN" altLang="en-US"/>
              <a:t>B． 催产素 </a:t>
            </a:r>
          </a:p>
          <a:p>
            <a:r>
              <a:rPr lang="zh-CN" altLang="en-US"/>
              <a:t>C． 促性腺激素释放激素</a:t>
            </a:r>
          </a:p>
          <a:p>
            <a:r>
              <a:rPr lang="zh-CN" altLang="en-US"/>
              <a:t>D． 生长抑素</a:t>
            </a:r>
          </a:p>
          <a:p>
            <a:r>
              <a:rPr lang="zh-CN" altLang="en-US"/>
              <a:t>E． 促肾上腺皮质激素释放激素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下丘脑调节肽共有</a:t>
            </a:r>
          </a:p>
          <a:p>
            <a:r>
              <a:rPr lang="zh-CN" altLang="en-US"/>
              <a:t>A． 6种</a:t>
            </a:r>
          </a:p>
          <a:p>
            <a:r>
              <a:rPr lang="zh-CN" altLang="en-US"/>
              <a:t>B． 7种</a:t>
            </a:r>
          </a:p>
          <a:p>
            <a:r>
              <a:rPr lang="zh-CN" altLang="en-US"/>
              <a:t>C． 8种</a:t>
            </a:r>
          </a:p>
          <a:p>
            <a:r>
              <a:rPr lang="zh-CN" altLang="en-US"/>
              <a:t>D． 9种 </a:t>
            </a:r>
          </a:p>
          <a:p>
            <a:r>
              <a:rPr lang="zh-CN" altLang="en-US"/>
              <a:t>E． 10种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下列腺垂体分泌的激素中不属于“促激素”的是 </a:t>
            </a:r>
          </a:p>
          <a:p>
            <a:r>
              <a:rPr lang="zh-CN" altLang="en-US"/>
              <a:t>A.促甲状腺激素</a:t>
            </a:r>
          </a:p>
          <a:p>
            <a:r>
              <a:rPr lang="zh-CN" altLang="en-US"/>
              <a:t>B.促黑激素 </a:t>
            </a:r>
          </a:p>
          <a:p>
            <a:r>
              <a:rPr lang="zh-CN" altLang="en-US"/>
              <a:t>C.卵泡激素 </a:t>
            </a:r>
          </a:p>
          <a:p>
            <a:r>
              <a:rPr lang="zh-CN" altLang="en-US"/>
              <a:t>D.促肾上腺皮质激素 </a:t>
            </a:r>
          </a:p>
          <a:p>
            <a:r>
              <a:rPr lang="zh-CN" altLang="en-US"/>
              <a:t>E.黄体生成素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下列哪个激素不是腺垂体分泌的</a:t>
            </a:r>
          </a:p>
          <a:p>
            <a:r>
              <a:rPr lang="zh-CN" altLang="en-US"/>
              <a:t>A． 促甲状腺激素</a:t>
            </a:r>
          </a:p>
          <a:p>
            <a:r>
              <a:rPr lang="zh-CN" altLang="en-US"/>
              <a:t>B． 黄体生成素</a:t>
            </a:r>
          </a:p>
          <a:p>
            <a:r>
              <a:rPr lang="zh-CN" altLang="en-US"/>
              <a:t>C． 抗利尿激素 </a:t>
            </a:r>
          </a:p>
          <a:p>
            <a:r>
              <a:rPr lang="zh-CN" altLang="en-US"/>
              <a:t>D． 催乳素</a:t>
            </a:r>
          </a:p>
          <a:p>
            <a:r>
              <a:rPr lang="zh-CN" altLang="en-US"/>
              <a:t>E． 促肾上腺皮质激素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不属于生长激素作用的是</a:t>
            </a:r>
          </a:p>
          <a:p>
            <a:r>
              <a:rPr lang="zh-CN" altLang="en-US"/>
              <a:t>A． 促进蛋白质合成</a:t>
            </a:r>
          </a:p>
          <a:p>
            <a:r>
              <a:rPr lang="zh-CN" altLang="en-US"/>
              <a:t>B． 升高血糖</a:t>
            </a:r>
          </a:p>
          <a:p>
            <a:r>
              <a:rPr lang="zh-CN" altLang="en-US"/>
              <a:t>C． 促进脂肪分解</a:t>
            </a:r>
          </a:p>
          <a:p>
            <a:r>
              <a:rPr lang="zh-CN" altLang="en-US"/>
              <a:t>D． 促进软骨生长发育</a:t>
            </a:r>
          </a:p>
          <a:p>
            <a:r>
              <a:rPr lang="zh-CN" altLang="en-US"/>
              <a:t>E． 促进脑细胞生长发育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69924" y="1307230"/>
            <a:ext cx="10850563" cy="555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609600" indent="-609600" algn="just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CC3300"/>
                </a:solidFill>
                <a:latin typeface="+mn-ea"/>
              </a:rPr>
              <a:t>1.</a:t>
            </a:r>
            <a:r>
              <a:rPr lang="zh-CN" altLang="en-US" sz="3200" b="1" dirty="0">
                <a:solidFill>
                  <a:srgbClr val="CC3300"/>
                </a:solidFill>
                <a:latin typeface="+mn-ea"/>
              </a:rPr>
              <a:t>含氮激素：易被消化液分解，多注射用药</a:t>
            </a:r>
            <a:endParaRPr lang="en-US" altLang="zh-CN" sz="3200" b="1" dirty="0">
              <a:solidFill>
                <a:srgbClr val="CC3300"/>
              </a:solidFill>
              <a:latin typeface="+mn-ea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zh-CN" altLang="en-US" sz="3200" b="1" dirty="0">
                <a:latin typeface="+mn-ea"/>
              </a:rPr>
              <a:t>蛋白质</a:t>
            </a:r>
            <a:r>
              <a:rPr lang="en-US" altLang="zh-CN" sz="3200" b="1" dirty="0">
                <a:latin typeface="+mn-ea"/>
              </a:rPr>
              <a:t>:  </a:t>
            </a:r>
            <a:r>
              <a:rPr lang="zh-CN" altLang="en-US" sz="3200" b="1" dirty="0">
                <a:latin typeface="+mn-ea"/>
              </a:rPr>
              <a:t>胰岛素等</a:t>
            </a:r>
            <a:endParaRPr lang="en-US" altLang="zh-CN" sz="3200" b="1" dirty="0">
              <a:latin typeface="+mn-ea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zh-CN" altLang="en-US" sz="3200" b="1" dirty="0">
                <a:latin typeface="+mn-ea"/>
              </a:rPr>
              <a:t>肽类：下丘脑调节肽等</a:t>
            </a:r>
            <a:endParaRPr lang="en-US" altLang="zh-CN" sz="3200" b="1" dirty="0">
              <a:latin typeface="+mn-ea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zh-CN" altLang="en-US" sz="3200" b="1" dirty="0">
                <a:latin typeface="+mn-ea"/>
              </a:rPr>
              <a:t>胺类：肾上腺素等</a:t>
            </a:r>
          </a:p>
          <a:p>
            <a:pPr marL="609600" indent="-609600" algn="just">
              <a:spcBef>
                <a:spcPct val="20000"/>
              </a:spcBef>
              <a:buNone/>
            </a:pPr>
            <a:r>
              <a:rPr lang="en-US" altLang="zh-CN" sz="3200" b="1" dirty="0">
                <a:solidFill>
                  <a:srgbClr val="CC3300"/>
                </a:solidFill>
                <a:latin typeface="+mn-ea"/>
              </a:rPr>
              <a:t>2.</a:t>
            </a:r>
            <a:r>
              <a:rPr lang="zh-CN" altLang="en-US" sz="3200" b="1" dirty="0">
                <a:solidFill>
                  <a:srgbClr val="CC3300"/>
                </a:solidFill>
                <a:latin typeface="+mn-ea"/>
              </a:rPr>
              <a:t>类固醇激素：不被消化液分解，多口服用药</a:t>
            </a:r>
          </a:p>
          <a:p>
            <a:pPr marL="609600" indent="-609600" algn="just">
              <a:spcBef>
                <a:spcPct val="20000"/>
              </a:spcBef>
              <a:buNone/>
            </a:pPr>
            <a:r>
              <a:rPr lang="zh-CN" altLang="en-US" sz="3200" b="1" dirty="0">
                <a:latin typeface="+mn-ea"/>
              </a:rPr>
              <a:t>肾上腺皮质激素、性激素</a:t>
            </a:r>
          </a:p>
          <a:p>
            <a:pPr marL="609600" indent="-609600" algn="just">
              <a:spcBef>
                <a:spcPct val="20000"/>
              </a:spcBef>
            </a:pPr>
            <a:endParaRPr lang="en-US" altLang="zh-CN" sz="32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0961" y="3353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b="1" dirty="0">
                <a:latin typeface="+mn-ea"/>
              </a:rPr>
              <a:t>(</a:t>
            </a:r>
            <a:r>
              <a:rPr lang="zh-CN" altLang="en-US" sz="3600" b="1" dirty="0">
                <a:latin typeface="+mn-ea"/>
              </a:rPr>
              <a:t>二</a:t>
            </a:r>
            <a:r>
              <a:rPr lang="en-US" altLang="zh-CN" sz="3600" b="1" dirty="0">
                <a:latin typeface="+mn-ea"/>
              </a:rPr>
              <a:t>)</a:t>
            </a:r>
            <a:r>
              <a:rPr lang="zh-CN" altLang="en-US" sz="3600" b="1" dirty="0">
                <a:latin typeface="+mn-ea"/>
              </a:rPr>
              <a:t>激素的分类</a:t>
            </a:r>
            <a:br>
              <a:rPr lang="zh-CN" altLang="en-US" sz="3600" b="1" dirty="0">
                <a:latin typeface="+mn-ea"/>
              </a:rPr>
            </a:b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幼年时生长素分泌过多会导致</a:t>
            </a:r>
          </a:p>
          <a:p>
            <a:r>
              <a:rPr lang="zh-CN" altLang="en-US"/>
              <a:t>A． 肢端肥大症</a:t>
            </a:r>
          </a:p>
          <a:p>
            <a:r>
              <a:rPr lang="zh-CN" altLang="en-US"/>
              <a:t>B．粘液性水肿</a:t>
            </a:r>
          </a:p>
          <a:p>
            <a:r>
              <a:rPr lang="zh-CN" altLang="en-US"/>
              <a:t>C．向心性肥胖</a:t>
            </a:r>
          </a:p>
          <a:p>
            <a:r>
              <a:rPr lang="zh-CN" altLang="en-US"/>
              <a:t>D． 侏儒症</a:t>
            </a:r>
          </a:p>
          <a:p>
            <a:r>
              <a:rPr lang="zh-CN" altLang="en-US"/>
              <a:t>E． 巨人症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对于生长素作用的叙述，错误的是</a:t>
            </a:r>
          </a:p>
          <a:p>
            <a:r>
              <a:rPr lang="zh-CN" altLang="en-US"/>
              <a:t>A. 不能直接促进软骨分裂和生长</a:t>
            </a:r>
          </a:p>
          <a:p>
            <a:r>
              <a:rPr lang="zh-CN" altLang="en-US"/>
              <a:t>B. 可促使肝脏产生生长素介质</a:t>
            </a:r>
          </a:p>
          <a:p>
            <a:r>
              <a:rPr lang="zh-CN" altLang="en-US"/>
              <a:t>C. 对婴幼儿期神经细胞生长发育有促进作用 </a:t>
            </a:r>
          </a:p>
          <a:p>
            <a:r>
              <a:rPr lang="zh-CN" altLang="en-US"/>
              <a:t>D．可促进蛋白质合成</a:t>
            </a:r>
          </a:p>
          <a:p>
            <a:r>
              <a:rPr lang="zh-CN" altLang="en-US"/>
              <a:t>E．可促进脂肪分解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成年人生长素分泌过多会导致</a:t>
            </a:r>
          </a:p>
          <a:p>
            <a:pPr marL="0" indent="0">
              <a:buNone/>
            </a:pPr>
            <a:r>
              <a:rPr lang="zh-CN" altLang="en-US"/>
              <a:t>A． 肢端肥大症 </a:t>
            </a:r>
          </a:p>
          <a:p>
            <a:pPr marL="0" indent="0">
              <a:buNone/>
            </a:pPr>
            <a:r>
              <a:rPr lang="zh-CN" altLang="en-US"/>
              <a:t>B． 巨人症</a:t>
            </a:r>
          </a:p>
          <a:p>
            <a:pPr marL="0" indent="0">
              <a:buNone/>
            </a:pPr>
            <a:r>
              <a:rPr lang="zh-CN" altLang="en-US"/>
              <a:t>C． 粘液性水肿</a:t>
            </a:r>
          </a:p>
          <a:p>
            <a:pPr marL="0" indent="0">
              <a:buNone/>
            </a:pPr>
            <a:r>
              <a:rPr lang="zh-CN" altLang="en-US"/>
              <a:t>D． 侏儒症</a:t>
            </a:r>
          </a:p>
          <a:p>
            <a:pPr marL="0" indent="0">
              <a:buNone/>
            </a:pPr>
            <a:r>
              <a:rPr lang="zh-CN" altLang="en-US"/>
              <a:t>E． 向心性肥胖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催乳素引起并维持乳腺泌乳的时期是</a:t>
            </a:r>
          </a:p>
          <a:p>
            <a:r>
              <a:rPr lang="zh-CN" altLang="en-US"/>
              <a:t>A．青春期</a:t>
            </a:r>
          </a:p>
          <a:p>
            <a:r>
              <a:rPr lang="zh-CN" altLang="en-US"/>
              <a:t>B．妊娠早期</a:t>
            </a:r>
          </a:p>
          <a:p>
            <a:r>
              <a:rPr lang="zh-CN" altLang="en-US"/>
              <a:t>c．妊娠后期</a:t>
            </a:r>
          </a:p>
          <a:p>
            <a:r>
              <a:rPr lang="zh-CN" altLang="en-US"/>
              <a:t>D．分娩后 </a:t>
            </a:r>
          </a:p>
          <a:p>
            <a:r>
              <a:rPr lang="zh-CN" altLang="en-US"/>
              <a:t>E．以上各期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关于催乳素的叙述，错误的是 </a:t>
            </a:r>
          </a:p>
          <a:p>
            <a:r>
              <a:rPr lang="zh-CN" altLang="en-US"/>
              <a:t>A.引起并维持泌乳 </a:t>
            </a:r>
          </a:p>
          <a:p>
            <a:r>
              <a:rPr lang="zh-CN" altLang="en-US"/>
              <a:t>B.对卵巢的黄体功能有一定的作用 </a:t>
            </a:r>
          </a:p>
          <a:p>
            <a:r>
              <a:rPr lang="zh-CN" altLang="en-US"/>
              <a:t>C.在妊娠期PRL分泌减少，不具备泌乳能力 </a:t>
            </a:r>
          </a:p>
          <a:p>
            <a:r>
              <a:rPr lang="zh-CN" altLang="en-US"/>
              <a:t>D.参与应激反应 </a:t>
            </a:r>
          </a:p>
          <a:p>
            <a:r>
              <a:rPr lang="zh-CN" altLang="en-US"/>
              <a:t>E.吮吸乳头可反射性的引起PRL的大量分泌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下列关于催产素的叙述，哪一项是错误的</a:t>
            </a:r>
          </a:p>
          <a:p>
            <a:r>
              <a:rPr lang="zh-CN" altLang="en-US"/>
              <a:t>A.由下丘脑视上核和室旁核合成</a:t>
            </a:r>
          </a:p>
          <a:p>
            <a:r>
              <a:rPr lang="zh-CN" altLang="en-US"/>
              <a:t>B.由神经垂体释放</a:t>
            </a:r>
          </a:p>
          <a:p>
            <a:r>
              <a:rPr lang="zh-CN" altLang="en-US"/>
              <a:t>C.促进妊娠子宫收缩</a:t>
            </a:r>
          </a:p>
          <a:p>
            <a:r>
              <a:rPr lang="zh-CN" altLang="en-US"/>
              <a:t>D.促进妊娠期乳腺生长发育 </a:t>
            </a:r>
          </a:p>
          <a:p>
            <a:r>
              <a:rPr lang="zh-CN" altLang="en-US"/>
              <a:t>E．促进哺乳期乳腺排乳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血管升压素的主要生理作用是 </a:t>
            </a:r>
          </a:p>
          <a:p>
            <a:r>
              <a:rPr lang="zh-CN" altLang="en-US"/>
              <a:t>A.使血管收缩，产生升压作用 </a:t>
            </a:r>
          </a:p>
          <a:p>
            <a:r>
              <a:rPr lang="zh-CN" altLang="en-US"/>
              <a:t>B.促进肾小管对Na+的重吸收 </a:t>
            </a:r>
          </a:p>
          <a:p>
            <a:r>
              <a:rPr lang="zh-CN" altLang="en-US"/>
              <a:t>C.促进肾的保钠排钾作用 </a:t>
            </a:r>
          </a:p>
          <a:p>
            <a:r>
              <a:rPr lang="zh-CN" altLang="en-US"/>
              <a:t>D.增加肾远球小管和集合管对水的重吸收 </a:t>
            </a:r>
          </a:p>
          <a:p>
            <a:r>
              <a:rPr lang="zh-CN" altLang="en-US"/>
              <a:t>E.降低肾远球小管和集合管对水的重吸收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7-甲状腺的结构示意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49" y="1746913"/>
            <a:ext cx="6343651" cy="5111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83140" y="436728"/>
            <a:ext cx="378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第三节  甲状腺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413" t="78" r="2649" b="6822"/>
          <a:stretch>
            <a:fillRect/>
          </a:stretch>
        </p:blipFill>
        <p:spPr bwMode="auto">
          <a:xfrm>
            <a:off x="368490" y="1785902"/>
            <a:ext cx="54454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58351" y="1344305"/>
          <a:ext cx="7633649" cy="551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61360" imgH="2630170" progId="">
                  <p:embed/>
                </p:oleObj>
              </mc:Choice>
              <mc:Fallback>
                <p:oleObj name="Image" r:id="rId2" imgW="3261360" imgH="2630170" progId="">
                  <p:embed/>
                  <p:pic>
                    <p:nvPicPr>
                      <p:cNvPr id="0" name="Object 2" descr="image1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8351" y="1344305"/>
                        <a:ext cx="7633649" cy="55136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3581" y="341194"/>
            <a:ext cx="519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n-ea"/>
              </a:rPr>
              <a:t>(</a:t>
            </a:r>
            <a:r>
              <a:rPr lang="zh-CN" altLang="en-US" sz="3600" b="1" dirty="0">
                <a:latin typeface="+mn-ea"/>
              </a:rPr>
              <a:t>一</a:t>
            </a:r>
            <a:r>
              <a:rPr lang="en-US" altLang="zh-CN" sz="3600" b="1" dirty="0">
                <a:latin typeface="+mn-ea"/>
              </a:rPr>
              <a:t>)  </a:t>
            </a:r>
            <a:r>
              <a:rPr lang="zh-CN" altLang="en-US" sz="3600" b="1" dirty="0">
                <a:latin typeface="+mn-ea"/>
              </a:rPr>
              <a:t>甲状腺激素的合成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7099" y="1801505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T4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670" y="3878240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T3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1" y="5995918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rT3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1492250"/>
            <a:ext cx="121920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原料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酪氨酸</a:t>
            </a:r>
            <a:r>
              <a:rPr lang="en-US" altLang="zh-CN" sz="2800" b="1" dirty="0">
                <a:latin typeface="+mn-ea"/>
              </a:rPr>
              <a:t>,</a:t>
            </a:r>
            <a:r>
              <a:rPr lang="zh-CN" altLang="en-US" sz="2800" b="1" dirty="0">
                <a:latin typeface="+mn-ea"/>
              </a:rPr>
              <a:t>碘                食物缺碘甲状腺素合成减少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腺泡聚碘                           测定甲状腺摄取</a:t>
            </a:r>
            <a:r>
              <a:rPr lang="en-US" altLang="zh-CN" sz="2800" b="1" dirty="0">
                <a:latin typeface="+mn-ea"/>
              </a:rPr>
              <a:t>I</a:t>
            </a:r>
            <a:r>
              <a:rPr lang="en-US" altLang="zh-CN" sz="2800" b="1" baseline="30000" dirty="0">
                <a:latin typeface="+mn-ea"/>
              </a:rPr>
              <a:t>131</a:t>
            </a:r>
            <a:r>
              <a:rPr lang="zh-CN" altLang="en-US" sz="2800" b="1" dirty="0">
                <a:latin typeface="+mn-ea"/>
              </a:rPr>
              <a:t>能力判断甲状腺功能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                                       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碘的活化                           抑制过氧化酶系作用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zh-CN" altLang="en-US" sz="2800" b="1" dirty="0">
              <a:latin typeface="+mn-ea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酪氨酸碘化                       阻断</a:t>
            </a:r>
            <a:r>
              <a:rPr lang="en-US" altLang="zh-CN" sz="2800" b="1" dirty="0">
                <a:latin typeface="+mn-ea"/>
              </a:rPr>
              <a:t>T</a:t>
            </a:r>
            <a:r>
              <a:rPr lang="en-US" altLang="zh-CN" sz="2800" b="1" baseline="-25000" dirty="0">
                <a:latin typeface="+mn-ea"/>
              </a:rPr>
              <a:t>3</a:t>
            </a:r>
            <a:r>
              <a:rPr lang="en-US" altLang="zh-CN" sz="2800" b="1" dirty="0">
                <a:latin typeface="+mn-ea"/>
              </a:rPr>
              <a:t>T</a:t>
            </a:r>
            <a:r>
              <a:rPr lang="en-US" altLang="zh-CN" sz="2800" b="1" baseline="-25000" dirty="0">
                <a:latin typeface="+mn-ea"/>
              </a:rPr>
              <a:t>4</a:t>
            </a:r>
            <a:r>
              <a:rPr lang="zh-CN" altLang="en-US" sz="2800" b="1" dirty="0">
                <a:latin typeface="+mn-ea"/>
              </a:rPr>
              <a:t>合成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800" b="1" dirty="0">
                <a:latin typeface="+mn-ea"/>
              </a:rPr>
              <a:t>(</a:t>
            </a:r>
            <a:r>
              <a:rPr lang="zh-CN" altLang="en-US" sz="2800" b="1" dirty="0">
                <a:latin typeface="+mn-ea"/>
              </a:rPr>
              <a:t>单碘</a:t>
            </a:r>
            <a:r>
              <a:rPr lang="en-US" altLang="zh-CN" sz="2800" b="1" dirty="0">
                <a:latin typeface="+mn-ea"/>
              </a:rPr>
              <a:t>,</a:t>
            </a:r>
            <a:r>
              <a:rPr lang="zh-CN" altLang="en-US" sz="2800" b="1" dirty="0">
                <a:latin typeface="+mn-ea"/>
              </a:rPr>
              <a:t>双碘酪氨酸</a:t>
            </a:r>
            <a:r>
              <a:rPr lang="en-US" altLang="zh-CN" sz="2800" b="1" dirty="0">
                <a:latin typeface="+mn-ea"/>
              </a:rPr>
              <a:t>)           </a:t>
            </a:r>
            <a:r>
              <a:rPr lang="zh-CN" altLang="en-US" sz="2800" b="1" dirty="0">
                <a:latin typeface="+mn-ea"/>
              </a:rPr>
              <a:t>治疗甲亢</a:t>
            </a:r>
            <a:r>
              <a:rPr lang="en-US" altLang="zh-CN" sz="2800" b="1" dirty="0">
                <a:latin typeface="+mn-ea"/>
              </a:rPr>
              <a:t>(</a:t>
            </a:r>
            <a:r>
              <a:rPr lang="zh-CN" altLang="en-US" sz="2800" b="1" dirty="0">
                <a:latin typeface="+mn-ea"/>
              </a:rPr>
              <a:t>如硫脲</a:t>
            </a:r>
            <a:r>
              <a:rPr lang="en-US" altLang="zh-CN" sz="2800" b="1" dirty="0">
                <a:latin typeface="+mn-ea"/>
              </a:rPr>
              <a:t>/</a:t>
            </a:r>
            <a:r>
              <a:rPr lang="zh-CN" altLang="en-US" sz="2800" b="1" dirty="0">
                <a:latin typeface="+mn-ea"/>
              </a:rPr>
              <a:t>氧嘧啶</a:t>
            </a:r>
            <a:r>
              <a:rPr lang="en-US" altLang="zh-CN" sz="2800" b="1" dirty="0">
                <a:latin typeface="+mn-ea"/>
              </a:rPr>
              <a:t>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2800" b="1" dirty="0">
              <a:latin typeface="+mn-ea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碘化酪氨酸耦联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合成甲状腺素</a:t>
            </a:r>
            <a:r>
              <a:rPr lang="en-US" altLang="zh-CN" sz="2800" b="1" dirty="0">
                <a:latin typeface="+mn-ea"/>
              </a:rPr>
              <a:t>(T</a:t>
            </a:r>
            <a:r>
              <a:rPr lang="en-US" altLang="zh-CN" sz="2800" b="1" baseline="-25000" dirty="0">
                <a:latin typeface="+mn-ea"/>
              </a:rPr>
              <a:t>3</a:t>
            </a:r>
            <a:r>
              <a:rPr lang="en-US" altLang="zh-CN" sz="2800" b="1" dirty="0">
                <a:latin typeface="+mn-ea"/>
              </a:rPr>
              <a:t>T</a:t>
            </a:r>
            <a:r>
              <a:rPr lang="en-US" altLang="zh-CN" sz="2800" b="1" baseline="-25000" dirty="0">
                <a:latin typeface="+mn-ea"/>
              </a:rPr>
              <a:t>4</a:t>
            </a:r>
            <a:r>
              <a:rPr lang="en-US" altLang="zh-CN" sz="2800" b="1" dirty="0">
                <a:latin typeface="+mn-ea"/>
              </a:rPr>
              <a:t>)        </a:t>
            </a:r>
            <a:r>
              <a:rPr lang="zh-CN" altLang="en-US" sz="2800" b="1" dirty="0">
                <a:latin typeface="+mn-ea"/>
              </a:rPr>
              <a:t>测血中</a:t>
            </a:r>
            <a:r>
              <a:rPr lang="en-US" altLang="zh-CN" sz="2800" b="1" dirty="0">
                <a:latin typeface="+mn-ea"/>
              </a:rPr>
              <a:t>T</a:t>
            </a:r>
            <a:r>
              <a:rPr lang="en-US" altLang="zh-CN" sz="2800" b="1" baseline="-25000" dirty="0">
                <a:latin typeface="+mn-ea"/>
              </a:rPr>
              <a:t>3</a:t>
            </a:r>
            <a:r>
              <a:rPr lang="en-US" altLang="zh-CN" sz="2800" b="1" dirty="0">
                <a:latin typeface="+mn-ea"/>
              </a:rPr>
              <a:t>T</a:t>
            </a:r>
            <a:r>
              <a:rPr lang="en-US" altLang="zh-CN" sz="2800" b="1" baseline="-25000" dirty="0">
                <a:latin typeface="+mn-ea"/>
              </a:rPr>
              <a:t>4</a:t>
            </a:r>
            <a:r>
              <a:rPr lang="zh-CN" altLang="en-US" sz="2800" b="1" dirty="0">
                <a:latin typeface="+mn-ea"/>
              </a:rPr>
              <a:t>含量判断甲状腺功能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                                           </a:t>
            </a:r>
          </a:p>
          <a:p>
            <a:pPr>
              <a:lnSpc>
                <a:spcPct val="90000"/>
              </a:lnSpc>
            </a:pPr>
            <a:endParaRPr lang="zh-CN" altLang="en-US" sz="28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8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8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8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8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8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2800" dirty="0">
              <a:latin typeface="+mn-ea"/>
            </a:endParaRPr>
          </a:p>
        </p:txBody>
      </p:sp>
      <p:sp>
        <p:nvSpPr>
          <p:cNvPr id="130055" name="AutoShape 7"/>
          <p:cNvSpPr/>
          <p:nvPr/>
        </p:nvSpPr>
        <p:spPr bwMode="auto">
          <a:xfrm>
            <a:off x="3962400" y="3747373"/>
            <a:ext cx="101600" cy="430054"/>
          </a:xfrm>
          <a:prstGeom prst="rightBrace">
            <a:avLst>
              <a:gd name="adj1" fmla="val 266667"/>
              <a:gd name="adj2" fmla="val 50000"/>
            </a:avLst>
          </a:prstGeom>
          <a:noFill/>
          <a:ln w="9525">
            <a:noFill/>
            <a:rou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1023709" y="237513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996414" y="3470799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1037073" y="5040091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60" name="AutoShape 12"/>
          <p:cNvSpPr/>
          <p:nvPr/>
        </p:nvSpPr>
        <p:spPr bwMode="auto">
          <a:xfrm>
            <a:off x="3016995" y="3153334"/>
            <a:ext cx="406400" cy="135124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endParaRPr lang="zh-CN" altLang="en-US" sz="7200" dirty="0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5991873" y="3573579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928048" y="1"/>
            <a:ext cx="10592439" cy="1028699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甲状腺激素的合成原料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0997" y="3534770"/>
            <a:ext cx="1269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过氧化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物酶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240" y="2428900"/>
            <a:ext cx="11480800" cy="4000496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下丘脑    促甲状腺激素释放激素                     </a:t>
            </a:r>
            <a:r>
              <a:rPr lang="en-US" altLang="zh-CN" sz="2000" b="1" dirty="0">
                <a:latin typeface="+mn-ea"/>
              </a:rPr>
              <a:t>TRH                           </a:t>
            </a:r>
            <a:r>
              <a:rPr lang="zh-CN" altLang="en-US" sz="2000" b="1" dirty="0">
                <a:latin typeface="+mn-ea"/>
              </a:rPr>
              <a:t>三肽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促性腺激素释放激素                            </a:t>
            </a:r>
            <a:r>
              <a:rPr lang="en-US" altLang="zh-CN" sz="2000" b="1" dirty="0" err="1">
                <a:latin typeface="+mn-ea"/>
              </a:rPr>
              <a:t>GnRH</a:t>
            </a:r>
            <a:r>
              <a:rPr lang="en-US" altLang="zh-CN" sz="2000" b="1" dirty="0">
                <a:latin typeface="+mn-ea"/>
              </a:rPr>
              <a:t>                         </a:t>
            </a:r>
            <a:r>
              <a:rPr lang="zh-CN" altLang="en-US" sz="2000" b="1" dirty="0">
                <a:latin typeface="+mn-ea"/>
              </a:rPr>
              <a:t>十肽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生长素释放抑制激素（生长抑素）        </a:t>
            </a:r>
            <a:r>
              <a:rPr lang="en-US" altLang="zh-CN" sz="2000" b="1" dirty="0">
                <a:latin typeface="+mn-ea"/>
              </a:rPr>
              <a:t>GHRIH                       </a:t>
            </a:r>
            <a:r>
              <a:rPr lang="zh-CN" altLang="en-US" sz="2000" b="1" dirty="0">
                <a:latin typeface="+mn-ea"/>
              </a:rPr>
              <a:t>十四肽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生长素释放激素                                   </a:t>
            </a:r>
            <a:r>
              <a:rPr lang="en-US" altLang="zh-CN" sz="2000" b="1" dirty="0">
                <a:latin typeface="+mn-ea"/>
              </a:rPr>
              <a:t>GHRH                        </a:t>
            </a:r>
            <a:r>
              <a:rPr lang="zh-CN" altLang="en-US" sz="2000" b="1" dirty="0">
                <a:latin typeface="+mn-ea"/>
              </a:rPr>
              <a:t>四十四肽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促肾上腺皮质激素释放激素                   </a:t>
            </a:r>
            <a:r>
              <a:rPr lang="en-US" altLang="zh-CN" sz="2000" b="1" dirty="0">
                <a:latin typeface="+mn-ea"/>
              </a:rPr>
              <a:t>CRH                          </a:t>
            </a:r>
            <a:r>
              <a:rPr lang="zh-CN" altLang="en-US" sz="2000" b="1" dirty="0">
                <a:latin typeface="+mn-ea"/>
              </a:rPr>
              <a:t>四十一肽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促黑（素细胞）激素释放因子                </a:t>
            </a:r>
            <a:r>
              <a:rPr lang="en-US" altLang="zh-CN" sz="2000" b="1" dirty="0">
                <a:latin typeface="+mn-ea"/>
              </a:rPr>
              <a:t>MRF                          </a:t>
            </a:r>
            <a:r>
              <a:rPr lang="zh-CN" altLang="en-US" sz="2000" b="1" dirty="0">
                <a:latin typeface="+mn-ea"/>
              </a:rPr>
              <a:t>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促黑（素细胞）激素释放抑制因子         </a:t>
            </a:r>
            <a:r>
              <a:rPr lang="en-US" altLang="zh-CN" sz="2000" b="1" dirty="0">
                <a:latin typeface="+mn-ea"/>
              </a:rPr>
              <a:t>MIF                           </a:t>
            </a:r>
            <a:r>
              <a:rPr lang="zh-CN" altLang="en-US" sz="2000" b="1" dirty="0">
                <a:latin typeface="+mn-ea"/>
              </a:rPr>
              <a:t>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催乳素释放因子                                    </a:t>
            </a:r>
            <a:r>
              <a:rPr lang="en-US" altLang="zh-CN" sz="2000" b="1" dirty="0">
                <a:latin typeface="+mn-ea"/>
              </a:rPr>
              <a:t>PRF                           </a:t>
            </a:r>
            <a:r>
              <a:rPr lang="zh-CN" altLang="en-US" sz="2000" b="1" dirty="0">
                <a:latin typeface="+mn-ea"/>
              </a:rPr>
              <a:t>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催乳素释放抑制因子                             </a:t>
            </a:r>
            <a:r>
              <a:rPr lang="en-US" altLang="zh-CN" sz="2000" b="1" dirty="0">
                <a:latin typeface="+mn-ea"/>
              </a:rPr>
              <a:t>PIF                            </a:t>
            </a:r>
            <a:r>
              <a:rPr lang="zh-CN" altLang="en-US" sz="2000" b="1" dirty="0">
                <a:latin typeface="+mn-ea"/>
              </a:rPr>
              <a:t>多巴胺</a:t>
            </a:r>
            <a:r>
              <a:rPr lang="en-US" altLang="zh-CN" sz="2000" b="1" dirty="0">
                <a:latin typeface="+mn-ea"/>
              </a:rPr>
              <a:t>(?)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latin typeface="+mn-ea"/>
              </a:rPr>
              <a:t>          </a:t>
            </a:r>
            <a:r>
              <a:rPr lang="zh-CN" altLang="en-US" sz="2000" b="1" dirty="0">
                <a:latin typeface="+mn-ea"/>
              </a:rPr>
              <a:t>血管升压素（抗利尿激素）                   </a:t>
            </a:r>
            <a:r>
              <a:rPr lang="en-US" altLang="zh-CN" sz="2000" b="1" dirty="0">
                <a:latin typeface="+mn-ea"/>
              </a:rPr>
              <a:t>VP (ADH)                 </a:t>
            </a:r>
            <a:r>
              <a:rPr lang="zh-CN" altLang="en-US" sz="2000" b="1" dirty="0">
                <a:latin typeface="+mn-ea"/>
              </a:rPr>
              <a:t>九肽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催产素                                                </a:t>
            </a:r>
            <a:r>
              <a:rPr lang="en-US" altLang="zh-CN" sz="2000" b="1" dirty="0">
                <a:latin typeface="+mn-ea"/>
              </a:rPr>
              <a:t>OXT                           </a:t>
            </a:r>
            <a:r>
              <a:rPr lang="zh-CN" altLang="en-US" sz="2000" b="1" dirty="0">
                <a:latin typeface="+mn-ea"/>
              </a:rPr>
              <a:t>九肽</a:t>
            </a:r>
            <a:endParaRPr lang="zh-CN" altLang="en-US" b="1" dirty="0">
              <a:latin typeface="+mn-ea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" y="1752626"/>
            <a:ext cx="11918949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latin typeface="+mn-ea"/>
              </a:rPr>
              <a:t>主要来源                          激素                                英文缩写                            化学性质</a:t>
            </a:r>
            <a:endParaRPr lang="zh-CN" altLang="en-US" sz="4000" b="1" dirty="0">
              <a:latin typeface="+mn-ea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0907" y="1022685"/>
            <a:ext cx="10058400" cy="57943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latin typeface="+mn-ea"/>
              </a:rPr>
              <a:t>              </a:t>
            </a:r>
            <a:r>
              <a:rPr lang="zh-CN" altLang="en-US" sz="3200" b="1" dirty="0">
                <a:latin typeface="+mn-ea"/>
              </a:rPr>
              <a:t>主  要  激  素  及  其  化  性  质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1840" y="1743100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1840" y="7000900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1840" y="2352700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 b="1">
              <a:latin typeface="+mn-ea"/>
            </a:endParaRPr>
          </a:p>
        </p:txBody>
      </p:sp>
    </p:spTree>
  </p:cSld>
  <p:clrMapOvr>
    <a:masterClrMapping/>
  </p:clrMapOvr>
  <p:transition>
    <p:cover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10-甲状腺激素合成、贮存和分泌示意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71" y="1195022"/>
            <a:ext cx="11949829" cy="56629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2198" y="341194"/>
            <a:ext cx="489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2.</a:t>
            </a:r>
            <a:r>
              <a:rPr lang="zh-CN" altLang="en-US" sz="3200" b="1" dirty="0">
                <a:latin typeface="+mn-ea"/>
              </a:rPr>
              <a:t>甲状腺激素的合成过程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588500" y="1367155"/>
            <a:ext cx="231076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与甲状腺球蛋白结合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22410" y="259270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</a:rPr>
              <a:t>促甲状腺激素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Line 2"/>
          <p:cNvSpPr>
            <a:spLocks noChangeShapeType="1"/>
          </p:cNvSpPr>
          <p:nvPr/>
        </p:nvSpPr>
        <p:spPr bwMode="auto">
          <a:xfrm>
            <a:off x="1281752" y="391899"/>
            <a:ext cx="9042400" cy="0"/>
          </a:xfrm>
          <a:prstGeom prst="line">
            <a:avLst/>
          </a:prstGeom>
          <a:noFill/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>
              <a:latin typeface="+mn-ea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921931" y="497314"/>
            <a:ext cx="414389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zh-CN" sz="2400" b="1" dirty="0">
                <a:latin typeface="+mn-ea"/>
              </a:rPr>
              <a:t>   T4                              T3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1227161" y="1027540"/>
            <a:ext cx="9144000" cy="0"/>
          </a:xfrm>
          <a:prstGeom prst="line">
            <a:avLst/>
          </a:prstGeom>
          <a:noFill/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>
              <a:latin typeface="+mn-ea"/>
            </a:endParaRP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1437217" y="1447800"/>
            <a:ext cx="702788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2400" b="1" dirty="0">
                <a:latin typeface="+mn-ea"/>
              </a:rPr>
              <a:t>日分泌总量              </a:t>
            </a:r>
            <a:r>
              <a:rPr kumimoji="0" lang="en-US" altLang="zh-CN" sz="2400" b="1" dirty="0">
                <a:latin typeface="+mn-ea"/>
              </a:rPr>
              <a:t>96ug/</a:t>
            </a:r>
            <a:r>
              <a:rPr kumimoji="0" lang="zh-CN" altLang="en-US" sz="2400" b="1" dirty="0">
                <a:latin typeface="+mn-ea"/>
              </a:rPr>
              <a:t>天                 </a:t>
            </a:r>
            <a:r>
              <a:rPr kumimoji="0" lang="en-US" altLang="zh-CN" sz="2400" b="1" dirty="0">
                <a:latin typeface="+mn-ea"/>
              </a:rPr>
              <a:t>30ug/</a:t>
            </a:r>
            <a:r>
              <a:rPr kumimoji="0" lang="zh-CN" altLang="en-US" sz="2400" b="1" dirty="0">
                <a:latin typeface="+mn-ea"/>
              </a:rPr>
              <a:t>天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437218" y="1981200"/>
            <a:ext cx="705353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2400" b="1" dirty="0">
                <a:latin typeface="+mn-ea"/>
              </a:rPr>
              <a:t>激素含量                 多（</a:t>
            </a:r>
            <a:r>
              <a:rPr kumimoji="0" lang="en-US" altLang="zh-CN" sz="2400" b="1" dirty="0">
                <a:latin typeface="+mn-ea"/>
              </a:rPr>
              <a:t>95%</a:t>
            </a:r>
            <a:r>
              <a:rPr kumimoji="0" lang="zh-CN" altLang="en-US" sz="2400" b="1" dirty="0">
                <a:latin typeface="+mn-ea"/>
              </a:rPr>
              <a:t>）            少（</a:t>
            </a:r>
            <a:r>
              <a:rPr kumimoji="0" lang="en-US" altLang="zh-CN" sz="2400" b="1" dirty="0">
                <a:latin typeface="+mn-ea"/>
              </a:rPr>
              <a:t>5%</a:t>
            </a:r>
            <a:r>
              <a:rPr kumimoji="0" lang="zh-CN" altLang="en-US" sz="2400" b="1" dirty="0">
                <a:latin typeface="+mn-ea"/>
              </a:rPr>
              <a:t>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458385" y="2549525"/>
            <a:ext cx="697979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2400" b="1" dirty="0">
                <a:latin typeface="+mn-ea"/>
              </a:rPr>
              <a:t>生物活性                 弱（</a:t>
            </a:r>
            <a:r>
              <a:rPr kumimoji="0" lang="en-US" altLang="zh-CN" sz="2400" b="1" dirty="0">
                <a:latin typeface="+mn-ea"/>
              </a:rPr>
              <a:t>1</a:t>
            </a:r>
            <a:r>
              <a:rPr kumimoji="0" lang="zh-CN" altLang="en-US" sz="2400" b="1" dirty="0">
                <a:latin typeface="+mn-ea"/>
              </a:rPr>
              <a:t>）                强（</a:t>
            </a:r>
            <a:r>
              <a:rPr kumimoji="0" lang="en-US" altLang="zh-CN" sz="2400" b="1" dirty="0">
                <a:latin typeface="+mn-ea"/>
              </a:rPr>
              <a:t>3-5</a:t>
            </a:r>
            <a:r>
              <a:rPr kumimoji="0" lang="zh-CN" altLang="en-US" sz="2400" b="1" dirty="0">
                <a:latin typeface="+mn-ea"/>
              </a:rPr>
              <a:t>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1478097" y="3151164"/>
            <a:ext cx="652774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2400" b="1" dirty="0">
                <a:latin typeface="+mn-ea"/>
              </a:rPr>
              <a:t>起效时间                慢而持久             快而迅速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1458384" y="3768725"/>
            <a:ext cx="617601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2400" b="1" dirty="0">
                <a:latin typeface="+mn-ea"/>
              </a:rPr>
              <a:t>半衰期（</a:t>
            </a:r>
            <a:r>
              <a:rPr kumimoji="0" lang="en-US" altLang="zh-CN" sz="2400" b="1" dirty="0">
                <a:latin typeface="+mn-ea"/>
              </a:rPr>
              <a:t>T1/2</a:t>
            </a:r>
            <a:r>
              <a:rPr kumimoji="0" lang="zh-CN" altLang="en-US" sz="2400" b="1" dirty="0">
                <a:latin typeface="+mn-ea"/>
              </a:rPr>
              <a:t>）       </a:t>
            </a:r>
            <a:r>
              <a:rPr kumimoji="0" lang="en-US" altLang="zh-CN" sz="2400" b="1" dirty="0">
                <a:latin typeface="+mn-ea"/>
              </a:rPr>
              <a:t>6-8</a:t>
            </a:r>
            <a:r>
              <a:rPr kumimoji="0" lang="zh-CN" altLang="en-US" sz="2400" b="1" dirty="0">
                <a:latin typeface="+mn-ea"/>
              </a:rPr>
              <a:t>天                    </a:t>
            </a:r>
            <a:r>
              <a:rPr kumimoji="0" lang="en-US" altLang="zh-CN" sz="2400" b="1" dirty="0">
                <a:latin typeface="+mn-ea"/>
              </a:rPr>
              <a:t>1</a:t>
            </a:r>
            <a:r>
              <a:rPr kumimoji="0" lang="zh-CN" altLang="en-US" sz="2400" b="1" dirty="0">
                <a:latin typeface="+mn-ea"/>
              </a:rPr>
              <a:t>天    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1511522" y="4428699"/>
            <a:ext cx="741741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2400" b="1" dirty="0">
                <a:latin typeface="+mn-ea"/>
              </a:rPr>
              <a:t>血中形式             结合型为主            游离型为主      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1538817" y="6400800"/>
            <a:ext cx="9144000" cy="0"/>
          </a:xfrm>
          <a:prstGeom prst="line">
            <a:avLst/>
          </a:prstGeom>
          <a:noFill/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69670" y="0"/>
            <a:ext cx="10351135" cy="1028700"/>
          </a:xfrm>
        </p:spPr>
        <p:txBody>
          <a:bodyPr/>
          <a:lstStyle/>
          <a:p>
            <a:r>
              <a:rPr lang="zh-CN" altLang="en-US"/>
              <a:t>甲状腺激素的生理作用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52</a:t>
            </a:fld>
            <a:endParaRPr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69925" y="1028700"/>
          <a:ext cx="11397615" cy="588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作用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分泌过度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分泌缺乏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代谢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</a:t>
                      </a:r>
                      <a:r>
                        <a:rPr lang="zh-CN" altLang="en-US" sz="2000" b="1"/>
                        <a:t>组织能量代谢，基础代谢率；增加肝肾及肌肉蛋   白质合成  ；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b="1"/>
                        <a:t>  肠吸收糖   糖原分解 ，糖异生  ，血糖  ；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b="1"/>
                        <a:t>  外周组织利用糖  ，糖氧化  ， 血糖   ；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b="1"/>
                        <a:t>  脂肪分解  ，脂肪酸氧化   ；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b="1"/>
                        <a:t>   胆固醇降解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 胆固醇合成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产热    基础代谢率    ，耐热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产热，基础代谢率，体温，耐寒力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生长发育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促胚胎生长发育（尤其是脑）；促骨骼生长和发育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骨质疏松；体重下降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呆小症；体重上升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心血管系统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增加心率，增强心肌收缩力，舒张血管平滑肌，降低舒张压；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心悸，心输出量增加，外周阻力下降，血容量增多；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脉博降低，心率减慢，输出量少，心脏增大，血压下降；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7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消化系统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肠蠕动增加，食欲变大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进食量多，胃运动增加，肠吸收减少，肝功能降低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/>
                        <a:t>食欲低，进食量少，腹胀，便秘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直接箭头连接符 6"/>
          <p:cNvCxnSpPr/>
          <p:nvPr/>
        </p:nvCxnSpPr>
        <p:spPr>
          <a:xfrm flipV="1">
            <a:off x="1913255" y="186436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720465" y="185420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246370" y="1871345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9532620" y="1871345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8092440" y="1833245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8081645" y="2145030"/>
            <a:ext cx="17145" cy="259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0857230" y="1873250"/>
            <a:ext cx="17145" cy="259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572750" y="2137410"/>
            <a:ext cx="17145" cy="259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1299825" y="2178685"/>
            <a:ext cx="17145" cy="259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0655300" y="2425700"/>
            <a:ext cx="17145" cy="259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490595" y="336550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778885" y="280416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301615" y="245110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6220460" y="245110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4667250" y="3100705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924050" y="336677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998845" y="2804160"/>
            <a:ext cx="17145" cy="2590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238625" y="2458085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2994025" y="308229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4965700" y="280797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3007360" y="2468880"/>
            <a:ext cx="17145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69670" y="0"/>
            <a:ext cx="10351135" cy="1028700"/>
          </a:xfrm>
        </p:spPr>
        <p:txBody>
          <a:bodyPr/>
          <a:lstStyle/>
          <a:p>
            <a:r>
              <a:rPr lang="zh-CN" altLang="en-US"/>
              <a:t>甲状腺激素的生理作用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67005" y="1200785"/>
          <a:ext cx="11857355" cy="588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作用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分泌过度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分泌缺乏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神经系统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增加神经系统的兴奋性；增加细胞 对儿茶酚胺反应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紧张，易激动；集躁、多言多动、喜怒无常、失眠多梦，注意力分散；腱反射增强；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言行迟钝、记忆力下降、学完漠无情、少动嗜睡、腱反射下降；疲惫无力；声音嘶哑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肌肉和皮肤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肌肉活动速度加快；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肌肉孱弱无力，细微肌震颤；</a:t>
                      </a:r>
                    </a:p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皮肤多汗、湿润，毛发细软；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肌无力；皮肤干燥、粗糙，毛发脱落；脆甲症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7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内分泌系统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允许作用，增加激素的分泌与代谢；降低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TSH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TRH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合成与分必；增加生长激素的分泌；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甲状腺肿大、凸眼，血中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T3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T4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含量增加，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TSH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分泌增多（继发甲甲亢）或减少（原发性甲亢）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血中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T3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和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T4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含量减少，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TSH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分泌增多（继发甲甲亢）或减少（原发性甲亢）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生殖系统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维持正常性欲与性功能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阳痿；月经稀少或闭经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性功能下降，月经失调，生殖功能降低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ag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87103" y="1041922"/>
            <a:ext cx="4120487" cy="4105275"/>
          </a:xfrm>
          <a:prstGeom prst="rect">
            <a:avLst/>
          </a:prstGeom>
          <a:noFill/>
        </p:spPr>
      </p:pic>
      <p:pic>
        <p:nvPicPr>
          <p:cNvPr id="7" name="Picture 7" descr="Image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726" y="1069218"/>
            <a:ext cx="4834719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7180" y="2332038"/>
            <a:ext cx="3553883" cy="452596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123" y="2362570"/>
            <a:ext cx="3456516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50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889" y="2289546"/>
            <a:ext cx="422486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3957" y="450376"/>
            <a:ext cx="6509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1" lang="zh-CN" altLang="en-US" sz="3200" b="1" dirty="0">
                <a:latin typeface="+mn-ea"/>
              </a:rPr>
              <a:t>婴幼儿缺乏甲状腺素将患呆小病</a:t>
            </a:r>
            <a:br>
              <a:rPr kumimoji="1" lang="zh-CN" altLang="en-US" sz="3200" b="1" dirty="0">
                <a:latin typeface="+mn-ea"/>
              </a:rPr>
            </a:br>
            <a:endParaRPr kumimoji="1" lang="zh-CN" altLang="en-US" sz="3200" b="1" dirty="0">
              <a:latin typeface="+mn-ea"/>
              <a:sym typeface="Wingdings 2" panose="05020102010507070707" pitchFamily="18" charset="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5644" y="135964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应从妊娠期开始，积极治疗甲低和地方性甲状腺肿的孕妇；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治疗呆小病必须在出生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个月内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补充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T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T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否则难以奏效。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儿童生长发育                     骨更新率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17717" y="4506036"/>
            <a:ext cx="2592916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07164" y="4615218"/>
            <a:ext cx="141577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zh-CN" altLang="en-US" sz="2400" b="1" dirty="0"/>
              <a:t>甲状腺素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43073" y="3977090"/>
            <a:ext cx="110799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zh-CN" altLang="en-US" sz="2400" b="1" dirty="0"/>
              <a:t>生长素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1089217" y="4365626"/>
            <a:ext cx="0" cy="36036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55741" y="5065453"/>
            <a:ext cx="168507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b="1" dirty="0"/>
              <a:t>GH</a:t>
            </a:r>
            <a:r>
              <a:rPr kumimoji="1" lang="zh-CN" altLang="en-US" b="1" dirty="0"/>
              <a:t>有允许作用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981399" y="4749207"/>
            <a:ext cx="32639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en-US" altLang="zh-CN" sz="3600" b="1" dirty="0">
                <a:ea typeface="Batang" panose="02030600000101010101" pitchFamily="18" charset="-127"/>
              </a:rPr>
              <a:t>IGF</a:t>
            </a:r>
            <a:r>
              <a:rPr kumimoji="1" lang="zh-CN" altLang="en-US" sz="3600" b="1" dirty="0">
                <a:latin typeface="华文新魏" panose="02010800040101010101" pitchFamily="2" charset="-122"/>
              </a:rPr>
              <a:t>活性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1089217" y="4941889"/>
            <a:ext cx="0" cy="3587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61363" y="361862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预防呆小症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956861" y="344583"/>
            <a:ext cx="86487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atin typeface="+mn-ea"/>
              </a:rPr>
              <a:t>三、甲状腺激素分泌的调节</a:t>
            </a:r>
          </a:p>
        </p:txBody>
      </p:sp>
      <p:pic>
        <p:nvPicPr>
          <p:cNvPr id="205832" name="Picture 8" descr="11-6"/>
          <p:cNvPicPr>
            <a:picLocks noChangeAspect="1" noChangeArrowheads="1"/>
          </p:cNvPicPr>
          <p:nvPr/>
        </p:nvPicPr>
        <p:blipFill>
          <a:blip r:embed="rId2" cstate="print"/>
          <a:srcRect b="2487"/>
          <a:stretch>
            <a:fillRect/>
          </a:stretch>
        </p:blipFill>
        <p:spPr bwMode="auto">
          <a:xfrm>
            <a:off x="6781800" y="1601788"/>
            <a:ext cx="5410200" cy="5256212"/>
          </a:xfrm>
          <a:prstGeom prst="rect">
            <a:avLst/>
          </a:prstGeom>
          <a:noFill/>
        </p:spPr>
      </p:pic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" y="1700213"/>
            <a:ext cx="5856817" cy="206210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下丘脑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腺垂体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甲状腺轴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负反馈调节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交感神经的调节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自身调节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3707" y="504967"/>
            <a:ext cx="10196654" cy="742097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+mn-ea"/>
                <a:ea typeface="+mn-ea"/>
              </a:rPr>
              <a:t>1.</a:t>
            </a:r>
            <a:r>
              <a:rPr lang="zh-CN" altLang="en-US" dirty="0">
                <a:latin typeface="+mn-ea"/>
                <a:ea typeface="+mn-ea"/>
              </a:rPr>
              <a:t>下丘脑</a:t>
            </a:r>
            <a:r>
              <a:rPr lang="en-US" altLang="zh-CN" dirty="0">
                <a:latin typeface="+mn-ea"/>
                <a:ea typeface="+mn-ea"/>
              </a:rPr>
              <a:t>-</a:t>
            </a:r>
            <a:r>
              <a:rPr lang="zh-CN" altLang="en-US" dirty="0">
                <a:latin typeface="+mn-ea"/>
                <a:ea typeface="+mn-ea"/>
              </a:rPr>
              <a:t>腺垂体对甲状腺的调节</a:t>
            </a:r>
            <a:br>
              <a:rPr lang="zh-CN" altLang="en-US" dirty="0"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03222" y="1135736"/>
            <a:ext cx="10972800" cy="3949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7655" indent="-287655">
              <a:lnSpc>
                <a:spcPct val="130000"/>
              </a:lnSpc>
              <a:buFontTx/>
              <a:buChar char="•"/>
            </a:pPr>
            <a:r>
              <a:rPr lang="en-US" altLang="zh-CN" b="1" dirty="0">
                <a:latin typeface="+mn-ea"/>
              </a:rPr>
              <a:t>TSH</a:t>
            </a:r>
            <a:r>
              <a:rPr lang="zh-CN" altLang="en-US" b="1" dirty="0">
                <a:latin typeface="+mn-ea"/>
              </a:rPr>
              <a:t>是调节甲状腺功能的主要激素</a:t>
            </a:r>
            <a:r>
              <a:rPr lang="en-US" altLang="zh-CN" b="1" dirty="0">
                <a:latin typeface="+mn-ea"/>
              </a:rPr>
              <a:t>.</a:t>
            </a:r>
          </a:p>
          <a:p>
            <a:pPr marL="287655" indent="-287655">
              <a:lnSpc>
                <a:spcPct val="130000"/>
              </a:lnSpc>
              <a:buFontTx/>
              <a:buChar char="•"/>
            </a:pPr>
            <a:r>
              <a:rPr lang="zh-CN" altLang="en-US" b="1" dirty="0">
                <a:latin typeface="+mn-ea"/>
              </a:rPr>
              <a:t>腺垂体的</a:t>
            </a:r>
            <a:r>
              <a:rPr lang="en-US" altLang="zh-CN" b="1" dirty="0">
                <a:latin typeface="+mn-ea"/>
              </a:rPr>
              <a:t>TSH</a:t>
            </a:r>
            <a:r>
              <a:rPr lang="zh-CN" altLang="en-US" b="1" dirty="0">
                <a:latin typeface="+mn-ea"/>
              </a:rPr>
              <a:t>受下丘脑的</a:t>
            </a:r>
            <a:r>
              <a:rPr lang="en-US" altLang="zh-CN" b="1" dirty="0">
                <a:latin typeface="+mn-ea"/>
              </a:rPr>
              <a:t>TRH</a:t>
            </a:r>
            <a:r>
              <a:rPr lang="zh-CN" altLang="en-US" b="1" dirty="0">
                <a:latin typeface="+mn-ea"/>
              </a:rPr>
              <a:t>控制</a:t>
            </a:r>
            <a:r>
              <a:rPr lang="en-US" altLang="zh-CN" b="1" dirty="0">
                <a:latin typeface="+mn-ea"/>
              </a:rPr>
              <a:t>,</a:t>
            </a:r>
            <a:r>
              <a:rPr lang="zh-CN" altLang="en-US" b="1" dirty="0">
                <a:latin typeface="+mn-ea"/>
              </a:rPr>
              <a:t>而下丘脑神经元又接受神经系统其他部位传来信息影响</a:t>
            </a:r>
            <a:r>
              <a:rPr lang="en-US" altLang="zh-CN" b="1" dirty="0">
                <a:latin typeface="+mn-ea"/>
              </a:rPr>
              <a:t>TRH</a:t>
            </a:r>
            <a:r>
              <a:rPr lang="zh-CN" altLang="en-US" b="1" dirty="0">
                <a:latin typeface="+mn-ea"/>
              </a:rPr>
              <a:t>的释放</a:t>
            </a:r>
            <a:r>
              <a:rPr lang="en-US" altLang="zh-CN" b="1" dirty="0">
                <a:latin typeface="+mn-ea"/>
              </a:rPr>
              <a:t>,</a:t>
            </a:r>
            <a:r>
              <a:rPr lang="zh-CN" altLang="en-US" b="1" dirty="0">
                <a:latin typeface="+mn-ea"/>
              </a:rPr>
              <a:t>还可通过生长抑素抑制</a:t>
            </a:r>
            <a:r>
              <a:rPr lang="en-US" altLang="zh-CN" b="1" dirty="0">
                <a:latin typeface="+mn-ea"/>
              </a:rPr>
              <a:t>TRH</a:t>
            </a:r>
            <a:r>
              <a:rPr lang="zh-CN" altLang="en-US" b="1" dirty="0">
                <a:latin typeface="+mn-ea"/>
              </a:rPr>
              <a:t>的释放</a:t>
            </a:r>
            <a:r>
              <a:rPr lang="en-US" altLang="zh-CN" b="1" dirty="0">
                <a:latin typeface="+mn-ea"/>
              </a:rPr>
              <a:t>.</a:t>
            </a:r>
          </a:p>
          <a:p>
            <a:pPr marL="287655" indent="-287655">
              <a:lnSpc>
                <a:spcPct val="130000"/>
              </a:lnSpc>
              <a:buFontTx/>
              <a:buChar char="•"/>
            </a:pPr>
            <a:endParaRPr lang="en-US" altLang="zh-CN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76211" y="1142985"/>
            <a:ext cx="10972800" cy="4798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zh-CN" b="1" dirty="0">
                <a:latin typeface="+mn-ea"/>
              </a:rPr>
              <a:t>1)</a:t>
            </a:r>
            <a:r>
              <a:rPr lang="zh-CN" altLang="en-US" b="1" dirty="0">
                <a:latin typeface="+mn-ea"/>
              </a:rPr>
              <a:t>血中游离的</a:t>
            </a:r>
            <a:r>
              <a:rPr lang="en-US" altLang="zh-CN" b="1" dirty="0">
                <a:latin typeface="+mn-ea"/>
              </a:rPr>
              <a:t>T3</a:t>
            </a:r>
            <a:r>
              <a:rPr lang="zh-CN" altLang="en-US" b="1" dirty="0">
                <a:latin typeface="+mn-ea"/>
              </a:rPr>
              <a:t>、</a:t>
            </a:r>
            <a:r>
              <a:rPr lang="en-US" altLang="zh-CN" b="1" dirty="0">
                <a:latin typeface="+mn-ea"/>
              </a:rPr>
              <a:t>T4</a:t>
            </a:r>
            <a:r>
              <a:rPr lang="zh-CN" altLang="en-US" b="1" dirty="0">
                <a:latin typeface="+mn-ea"/>
              </a:rPr>
              <a:t>对腺垂体</a:t>
            </a:r>
            <a:r>
              <a:rPr lang="en-US" altLang="zh-CN" b="1" dirty="0">
                <a:latin typeface="+mn-ea"/>
              </a:rPr>
              <a:t>TSH</a:t>
            </a:r>
            <a:r>
              <a:rPr lang="zh-CN" altLang="en-US" b="1" dirty="0">
                <a:latin typeface="+mn-ea"/>
              </a:rPr>
              <a:t>的分泌具</a:t>
            </a:r>
            <a:r>
              <a:rPr lang="zh-CN" altLang="en-US" b="1" dirty="0">
                <a:solidFill>
                  <a:srgbClr val="00FFFF"/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反馈调节作用</a:t>
            </a:r>
            <a:r>
              <a:rPr lang="en-US" altLang="zh-CN" b="1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+mn-ea"/>
              </a:rPr>
              <a:t>血中</a:t>
            </a:r>
            <a:r>
              <a:rPr lang="en-US" altLang="zh-CN" b="1" dirty="0">
                <a:latin typeface="+mn-ea"/>
              </a:rPr>
              <a:t>T3</a:t>
            </a:r>
            <a:r>
              <a:rPr lang="zh-CN" altLang="en-US" b="1" dirty="0">
                <a:latin typeface="+mn-ea"/>
              </a:rPr>
              <a:t>、</a:t>
            </a:r>
            <a:r>
              <a:rPr lang="en-US" altLang="zh-CN" b="1" dirty="0">
                <a:latin typeface="+mn-ea"/>
              </a:rPr>
              <a:t>T4</a:t>
            </a:r>
            <a:r>
              <a:rPr lang="zh-CN" altLang="en-US" b="1" dirty="0">
                <a:latin typeface="+mn-ea"/>
              </a:rPr>
              <a:t>浓度升高可抑制</a:t>
            </a:r>
            <a:r>
              <a:rPr lang="en-US" altLang="zh-CN" b="1" dirty="0">
                <a:latin typeface="+mn-ea"/>
              </a:rPr>
              <a:t>TSH</a:t>
            </a:r>
            <a:r>
              <a:rPr lang="zh-CN" altLang="en-US" b="1" dirty="0">
                <a:latin typeface="+mn-ea"/>
              </a:rPr>
              <a:t>的分泌</a:t>
            </a:r>
            <a:r>
              <a:rPr lang="en-US" altLang="zh-CN" b="1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+mn-ea"/>
              </a:rPr>
              <a:t>降低腺垂体对</a:t>
            </a:r>
            <a:r>
              <a:rPr lang="en-US" altLang="zh-CN" b="1" dirty="0">
                <a:latin typeface="+mn-ea"/>
              </a:rPr>
              <a:t>TRH</a:t>
            </a:r>
            <a:r>
              <a:rPr lang="zh-CN" altLang="en-US" b="1" dirty="0">
                <a:latin typeface="+mn-ea"/>
              </a:rPr>
              <a:t>的反应性</a:t>
            </a:r>
            <a:r>
              <a:rPr lang="en-US" altLang="zh-CN" b="1" dirty="0">
                <a:latin typeface="+mn-ea"/>
              </a:rPr>
              <a:t>,</a:t>
            </a:r>
            <a:r>
              <a:rPr lang="zh-CN" altLang="en-US" b="1" dirty="0">
                <a:latin typeface="+mn-ea"/>
              </a:rPr>
              <a:t>使</a:t>
            </a:r>
            <a:r>
              <a:rPr lang="en-US" altLang="zh-CN" b="1" dirty="0">
                <a:latin typeface="+mn-ea"/>
              </a:rPr>
              <a:t>TSH</a:t>
            </a:r>
            <a:r>
              <a:rPr lang="zh-CN" altLang="en-US" b="1" dirty="0">
                <a:latin typeface="+mn-ea"/>
              </a:rPr>
              <a:t>的合成与释放减少</a:t>
            </a:r>
            <a:endParaRPr lang="en-US" altLang="zh-CN" b="1" dirty="0">
              <a:latin typeface="+mn-ea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  </a:t>
            </a:r>
            <a:endParaRPr lang="en-US" altLang="zh-CN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2776" y="163774"/>
            <a:ext cx="758896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甲状腺激素的反馈调节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0017" y="1138933"/>
            <a:ext cx="11480800" cy="5319706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lnSpc>
                <a:spcPct val="25000"/>
              </a:lnSpc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腺垂体                       促肾上腺皮质激素                        </a:t>
            </a:r>
            <a:r>
              <a:rPr lang="en-US" altLang="zh-CN" sz="2000" b="1" dirty="0">
                <a:latin typeface="+mn-ea"/>
              </a:rPr>
              <a:t>ACTH</a:t>
            </a:r>
            <a:r>
              <a:rPr lang="zh-CN" altLang="en-US" sz="2000" b="1" dirty="0">
                <a:latin typeface="+mn-ea"/>
              </a:rPr>
              <a:t>　           三十九肽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促甲状腺激素                               </a:t>
            </a:r>
            <a:r>
              <a:rPr lang="en-US" altLang="zh-CN" sz="2000" b="1" dirty="0">
                <a:latin typeface="+mn-ea"/>
              </a:rPr>
              <a:t>TSH </a:t>
            </a:r>
            <a:r>
              <a:rPr lang="zh-CN" altLang="en-US" sz="2000" b="1" dirty="0">
                <a:latin typeface="+mn-ea"/>
              </a:rPr>
              <a:t>　            糖蛋白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促卵泡激素                                  </a:t>
            </a:r>
            <a:r>
              <a:rPr lang="en-US" altLang="zh-CN" sz="2000" b="1" dirty="0">
                <a:latin typeface="+mn-ea"/>
              </a:rPr>
              <a:t>FSH                 </a:t>
            </a:r>
            <a:r>
              <a:rPr lang="zh-CN" altLang="en-US" sz="2000" b="1" dirty="0">
                <a:latin typeface="+mn-ea"/>
              </a:rPr>
              <a:t>糖蛋白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黄体生成素                                  </a:t>
            </a:r>
            <a:r>
              <a:rPr lang="en-US" altLang="zh-CN" sz="2000" b="1" dirty="0">
                <a:latin typeface="+mn-ea"/>
              </a:rPr>
              <a:t>LH                   </a:t>
            </a:r>
            <a:r>
              <a:rPr lang="zh-CN" altLang="en-US" sz="2000" b="1" dirty="0">
                <a:latin typeface="+mn-ea"/>
              </a:rPr>
              <a:t>糖蛋白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促黑（素细胞）激素                     </a:t>
            </a:r>
            <a:r>
              <a:rPr lang="en-US" altLang="zh-CN" sz="2000" b="1" dirty="0" err="1">
                <a:latin typeface="+mn-ea"/>
              </a:rPr>
              <a:t>β─MSH</a:t>
            </a:r>
            <a:r>
              <a:rPr lang="en-US" altLang="zh-CN" sz="2000" b="1" dirty="0">
                <a:latin typeface="+mn-ea"/>
              </a:rPr>
              <a:t>           </a:t>
            </a:r>
            <a:r>
              <a:rPr lang="zh-CN" altLang="en-US" sz="2000" b="1" dirty="0">
                <a:latin typeface="+mn-ea"/>
              </a:rPr>
              <a:t>十八肽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催乳素                                         </a:t>
            </a:r>
            <a:r>
              <a:rPr lang="en-US" altLang="zh-CN" sz="2000" b="1" dirty="0">
                <a:latin typeface="+mn-ea"/>
              </a:rPr>
              <a:t>PRL                 </a:t>
            </a:r>
            <a:r>
              <a:rPr lang="zh-CN" altLang="en-US" sz="2000" b="1" dirty="0">
                <a:latin typeface="+mn-ea"/>
              </a:rPr>
              <a:t>蛋白质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生长素                                         </a:t>
            </a:r>
            <a:r>
              <a:rPr lang="en-US" altLang="zh-CN" sz="2000" b="1" dirty="0">
                <a:latin typeface="+mn-ea"/>
              </a:rPr>
              <a:t>GH                  </a:t>
            </a:r>
            <a:r>
              <a:rPr lang="zh-CN" altLang="en-US" sz="2000" b="1" dirty="0">
                <a:latin typeface="+mn-ea"/>
              </a:rPr>
              <a:t>蛋白质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甲状腺                       甲状腺素（四碘甲腺原氨酸）        </a:t>
            </a:r>
            <a:r>
              <a:rPr lang="en-US" altLang="zh-CN" sz="2000" b="1" dirty="0">
                <a:latin typeface="+mn-ea"/>
              </a:rPr>
              <a:t>T4                  </a:t>
            </a:r>
            <a:r>
              <a:rPr lang="zh-CN" altLang="en-US" sz="2000" b="1" dirty="0">
                <a:latin typeface="+mn-ea"/>
              </a:rPr>
              <a:t>胺类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三碘甲腺原氨酸                            </a:t>
            </a:r>
            <a:r>
              <a:rPr lang="en-US" altLang="zh-CN" sz="2000" b="1" dirty="0">
                <a:latin typeface="+mn-ea"/>
              </a:rPr>
              <a:t>T3                  </a:t>
            </a:r>
            <a:r>
              <a:rPr lang="zh-CN" altLang="en-US" sz="2000" b="1" dirty="0">
                <a:latin typeface="+mn-ea"/>
              </a:rPr>
              <a:t>胺类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甲状腺</a:t>
            </a:r>
            <a:r>
              <a:rPr lang="en-US" altLang="zh-CN" sz="2000" b="1" dirty="0">
                <a:latin typeface="+mn-ea"/>
              </a:rPr>
              <a:t>C</a:t>
            </a:r>
            <a:r>
              <a:rPr lang="zh-CN" altLang="en-US" sz="2000" b="1" dirty="0">
                <a:latin typeface="+mn-ea"/>
              </a:rPr>
              <a:t>细胞              降钙素                                         </a:t>
            </a:r>
            <a:r>
              <a:rPr lang="en-US" altLang="zh-CN" sz="2000" b="1" dirty="0">
                <a:latin typeface="+mn-ea"/>
              </a:rPr>
              <a:t>CT                  </a:t>
            </a:r>
            <a:r>
              <a:rPr lang="zh-CN" altLang="en-US" sz="2000" b="1" dirty="0">
                <a:latin typeface="+mn-ea"/>
              </a:rPr>
              <a:t>三十二肽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甲状旁腺                   甲状旁腺激素                                </a:t>
            </a:r>
            <a:r>
              <a:rPr lang="en-US" altLang="zh-CN" sz="2000" b="1" dirty="0">
                <a:latin typeface="+mn-ea"/>
              </a:rPr>
              <a:t>PTH               </a:t>
            </a:r>
            <a:r>
              <a:rPr lang="zh-CN" altLang="en-US" sz="2000" b="1" dirty="0">
                <a:latin typeface="+mn-ea"/>
              </a:rPr>
              <a:t>蛋白质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胰岛                          胰岛素                                                                蛋白质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肾上腺：                   皮质 糖皮质激素（如皮质醇）                              类固醇  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盐皮质激素（如醛固酮）                                      类固醇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髓质                         肾上腺素                                         </a:t>
            </a:r>
            <a:r>
              <a:rPr lang="en-US" altLang="zh-CN" sz="2000" b="1" dirty="0">
                <a:latin typeface="+mn-ea"/>
              </a:rPr>
              <a:t>E                   </a:t>
            </a:r>
            <a:r>
              <a:rPr lang="zh-CN" altLang="en-US" sz="2000" b="1" dirty="0">
                <a:latin typeface="+mn-ea"/>
              </a:rPr>
              <a:t>胺类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去甲肾上腺素                                  </a:t>
            </a:r>
            <a:r>
              <a:rPr lang="en-US" altLang="zh-CN" sz="2000" b="1" dirty="0">
                <a:latin typeface="+mn-ea"/>
              </a:rPr>
              <a:t>NE                </a:t>
            </a:r>
            <a:r>
              <a:rPr lang="zh-CN" altLang="en-US" sz="2000" b="1" dirty="0">
                <a:latin typeface="+mn-ea"/>
              </a:rPr>
              <a:t>胺类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03200" y="6829452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03200" y="1038252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07404" y="3873126"/>
            <a:ext cx="10972800" cy="2206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三</a:t>
            </a:r>
            <a:r>
              <a:rPr lang="en-US" altLang="zh-CN" sz="3200" b="1" dirty="0">
                <a:latin typeface="+mn-ea"/>
              </a:rPr>
              <a:t>) </a:t>
            </a:r>
            <a:r>
              <a:rPr lang="zh-CN" altLang="en-US" sz="3200" b="1" dirty="0">
                <a:latin typeface="+mn-ea"/>
              </a:rPr>
              <a:t>自主神经对甲状腺活动的影响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+mn-ea"/>
              </a:rPr>
              <a:t>刺激交感神经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甲状腺素增加</a:t>
            </a:r>
            <a:r>
              <a:rPr lang="en-US" altLang="zh-CN" sz="3200" b="1" dirty="0">
                <a:latin typeface="+mn-ea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+mn-ea"/>
              </a:rPr>
              <a:t>胆碱能纤维使甲状腺激素分泌抑制</a:t>
            </a:r>
            <a:r>
              <a:rPr lang="en-US" altLang="zh-CN" sz="3200" b="1" dirty="0">
                <a:latin typeface="+mn-ea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8189" y="1173069"/>
            <a:ext cx="10464800" cy="2590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77825" indent="-377825">
              <a:lnSpc>
                <a:spcPct val="130000"/>
              </a:lnSpc>
            </a:pP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en-US" altLang="zh-CN" sz="3200" b="1" dirty="0">
                <a:latin typeface="+mn-ea"/>
              </a:rPr>
              <a:t>) </a:t>
            </a:r>
            <a:r>
              <a:rPr lang="zh-CN" altLang="en-US" sz="3200" b="1" dirty="0">
                <a:latin typeface="+mn-ea"/>
              </a:rPr>
              <a:t>甲状腺的自身调节</a:t>
            </a:r>
          </a:p>
          <a:p>
            <a:pPr marL="377825" indent="-377825">
              <a:lnSpc>
                <a:spcPct val="130000"/>
              </a:lnSpc>
              <a:buFontTx/>
              <a:buChar char="•"/>
            </a:pPr>
            <a:r>
              <a:rPr lang="zh-CN" altLang="en-US" sz="3200" b="1" dirty="0">
                <a:latin typeface="+mn-ea"/>
              </a:rPr>
              <a:t>根据碘的供应变化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调节自身对碘的摄取、甲状腺激素合成和释放的能力</a:t>
            </a:r>
            <a:r>
              <a:rPr lang="en-US" altLang="zh-CN" sz="3200" b="1" dirty="0">
                <a:latin typeface="+mn-ea"/>
              </a:rPr>
              <a:t>. </a:t>
            </a:r>
            <a:r>
              <a:rPr lang="zh-CN" altLang="en-US" sz="3200" b="1" dirty="0">
                <a:latin typeface="+mn-ea"/>
              </a:rPr>
              <a:t>这种能力不受</a:t>
            </a:r>
            <a:r>
              <a:rPr lang="en-US" altLang="zh-CN" sz="3200" b="1" dirty="0">
                <a:latin typeface="+mn-ea"/>
              </a:rPr>
              <a:t>TSH</a:t>
            </a:r>
            <a:r>
              <a:rPr lang="zh-CN" altLang="en-US" sz="3200" b="1" dirty="0">
                <a:latin typeface="+mn-ea"/>
              </a:rPr>
              <a:t>的调控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是有限度的缓慢自身调节</a:t>
            </a:r>
            <a:r>
              <a:rPr lang="en-US" altLang="zh-CN" sz="3200" b="1" dirty="0">
                <a:latin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zh-CN" sz="4000" b="1">
              <a:ea typeface="隶书" panose="02010509060101010101" pitchFamily="49" charset="-122"/>
            </a:endParaRPr>
          </a:p>
          <a:p>
            <a:pPr>
              <a:buFont typeface="Monotype Sorts" pitchFamily="2" charset="2"/>
              <a:buNone/>
            </a:pPr>
            <a:endParaRPr lang="en-US" altLang="zh-CN" sz="4000" b="1">
              <a:ea typeface="隶书" panose="02010509060101010101" pitchFamily="49" charset="-122"/>
            </a:endParaRPr>
          </a:p>
          <a:p>
            <a:pPr>
              <a:buFont typeface="Monotype Sorts" pitchFamily="2" charset="2"/>
              <a:buNone/>
            </a:pPr>
            <a:endParaRPr lang="en-US" altLang="zh-CN" sz="4000" b="1">
              <a:ea typeface="隶书" panose="02010509060101010101" pitchFamily="49" charset="-122"/>
            </a:endParaRPr>
          </a:p>
          <a:p>
            <a:pPr>
              <a:buFont typeface="Monotype Sorts" pitchFamily="2" charset="2"/>
              <a:buNone/>
            </a:pPr>
            <a:endParaRPr lang="en-US" altLang="zh-CN" sz="4000" b="1">
              <a:ea typeface="隶书" panose="02010509060101010101" pitchFamily="49" charset="-122"/>
            </a:endParaRPr>
          </a:p>
          <a:p>
            <a:pPr>
              <a:buFont typeface="Monotype Sorts" pitchFamily="2" charset="2"/>
              <a:buNone/>
            </a:pPr>
            <a:endParaRPr lang="en-US" altLang="zh-CN" sz="4000" b="1">
              <a:ea typeface="隶书" panose="02010509060101010101" pitchFamily="49" charset="-122"/>
            </a:endParaRPr>
          </a:p>
          <a:p>
            <a:pPr>
              <a:buFont typeface="Monotype Sorts" pitchFamily="2" charset="2"/>
              <a:buNone/>
            </a:pPr>
            <a:endParaRPr lang="en-US" altLang="zh-CN" sz="4000" b="1">
              <a:ea typeface="隶书" panose="02010509060101010101" pitchFamily="49" charset="-122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 l="2647" t="43361" r="51247" b="5186"/>
          <a:stretch>
            <a:fillRect/>
          </a:stretch>
        </p:blipFill>
        <p:spPr bwMode="auto">
          <a:xfrm>
            <a:off x="666712" y="2000240"/>
            <a:ext cx="508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73623" y="337712"/>
            <a:ext cx="662940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dirty="0">
                <a:latin typeface="+mn-ea"/>
              </a:rPr>
              <a:t>第五节  肾上腺</a:t>
            </a:r>
          </a:p>
          <a:p>
            <a:pPr algn="just"/>
            <a:endParaRPr lang="zh-CN" altLang="en-US" sz="3600" b="1" dirty="0">
              <a:latin typeface="+mn-ea"/>
            </a:endParaRPr>
          </a:p>
          <a:p>
            <a:pPr algn="just"/>
            <a:endParaRPr lang="zh-CN" altLang="en-US" sz="3600" b="1" dirty="0">
              <a:latin typeface="+mn-ea"/>
            </a:endParaRPr>
          </a:p>
          <a:p>
            <a:pPr algn="just"/>
            <a:endParaRPr lang="en-US" altLang="zh-CN" sz="3600" b="1" dirty="0">
              <a:latin typeface="+mn-ea"/>
            </a:endParaRPr>
          </a:p>
        </p:txBody>
      </p:sp>
      <p:pic>
        <p:nvPicPr>
          <p:cNvPr id="13320" name="Picture 8" descr="9-肾上腺的结构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1785926"/>
            <a:ext cx="5080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208" y="3321585"/>
            <a:ext cx="1422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+mn-ea"/>
              </a:rPr>
              <a:t>结构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3835" y="1928376"/>
            <a:ext cx="1625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皮质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93416" y="1024212"/>
            <a:ext cx="8534400" cy="27638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球状带：细胞排列成团状，分泌盐皮质激素</a:t>
            </a:r>
            <a:r>
              <a:rPr lang="en-US" altLang="zh-CN" sz="2800" b="1" dirty="0">
                <a:latin typeface="+mn-ea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醛固酮</a:t>
            </a:r>
            <a:r>
              <a:rPr lang="zh-CN" altLang="en-US" sz="2800" b="1" dirty="0">
                <a:latin typeface="+mn-ea"/>
              </a:rPr>
              <a:t>）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束状带：细胞排列成束状，分泌糖皮质激素</a:t>
            </a:r>
            <a:r>
              <a:rPr lang="en-US" altLang="zh-CN" sz="2800" b="1" dirty="0">
                <a:latin typeface="+mn-ea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皮质醇</a:t>
            </a:r>
            <a:r>
              <a:rPr lang="en-US" altLang="zh-CN" sz="2800" b="1" dirty="0">
                <a:latin typeface="+mn-ea"/>
              </a:rPr>
              <a:t>)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网状带：细胞排列成束状，吻合成网，分泌雄激素，少量雌激素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46408" y="4083584"/>
            <a:ext cx="7721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+mn-ea"/>
              </a:rPr>
              <a:t>*</a:t>
            </a:r>
            <a:r>
              <a:rPr lang="zh-CN" altLang="en-US" sz="2800" b="1" i="1">
                <a:latin typeface="+mn-ea"/>
              </a:rPr>
              <a:t>均有分泌类固醇激素细胞超微结构特点</a:t>
            </a:r>
            <a:endParaRPr lang="zh-CN" altLang="en-US" sz="2800" b="1">
              <a:latin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1662" y="4839898"/>
            <a:ext cx="3962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髓质：嗜铬细胞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3919" y="4663613"/>
            <a:ext cx="6705600" cy="16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去甲肾上腺素细胞，分泌去甲肾上腺素肾上腺素细胞，分泌肾上腺素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 </a:t>
            </a:r>
          </a:p>
        </p:txBody>
      </p:sp>
      <p:sp>
        <p:nvSpPr>
          <p:cNvPr id="10" name="AutoShape 15"/>
          <p:cNvSpPr/>
          <p:nvPr/>
        </p:nvSpPr>
        <p:spPr bwMode="auto">
          <a:xfrm>
            <a:off x="3919615" y="4777345"/>
            <a:ext cx="1016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11" name="AutoShape 20"/>
          <p:cNvSpPr/>
          <p:nvPr/>
        </p:nvSpPr>
        <p:spPr bwMode="auto">
          <a:xfrm>
            <a:off x="2755005" y="900742"/>
            <a:ext cx="288446" cy="2995186"/>
          </a:xfrm>
          <a:prstGeom prst="leftBrace">
            <a:avLst>
              <a:gd name="adj1" fmla="val 3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12" name="AutoShape 21"/>
          <p:cNvSpPr/>
          <p:nvPr/>
        </p:nvSpPr>
        <p:spPr bwMode="auto">
          <a:xfrm>
            <a:off x="887105" y="2164936"/>
            <a:ext cx="521321" cy="2971800"/>
          </a:xfrm>
          <a:prstGeom prst="leftBrace">
            <a:avLst>
              <a:gd name="adj1" fmla="val 3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 b="1">
              <a:latin typeface="+mn-e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/>
              <a:tblGrid>
                <a:gridCol w="74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4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正常生理作用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肾上腺皮质功能亢进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9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质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代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谢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415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糖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促合成：促糖异生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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血糖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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血糖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54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8415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18415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促分解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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脂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（对各部分作用不同）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满月脸、水牛背、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向心性肥胖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8415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抑合成，加速分解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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蛋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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消瘦无力，骨质疏松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4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水盐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保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Na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、排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H2O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，排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K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952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各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器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官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血液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肺部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红细胞、血小板、中性粒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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嗜酸粒、淋巴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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促进表面活性物质合成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治疗再障贫血，血小板减少</a:t>
                      </a: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中性粒细胞减少</a:t>
                      </a: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急性淋巴性白血病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                            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4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循环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对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和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有允许作用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endParaRPr kumimoji="1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72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神经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系统兴奋性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欣快感、烦躁、失眠）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5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消化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促胃酸和胃酶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Symbol" panose="05050102010706020507" pitchFamily="18" charset="2"/>
                        </a:rPr>
                        <a:t>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抑制粘蛋白和粘膜增殖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诱发和加剧溃疡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6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结缔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抑制增殖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伤口愈合缓慢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761963" y="3822232"/>
            <a:ext cx="114300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 l="70137" t="18703" r="11848" b="29758"/>
          <a:stretch>
            <a:fillRect/>
          </a:stretch>
        </p:blipFill>
        <p:spPr bwMode="auto">
          <a:xfrm>
            <a:off x="239184" y="1055077"/>
            <a:ext cx="3852333" cy="5802924"/>
          </a:xfrm>
          <a:prstGeom prst="rect">
            <a:avLst/>
          </a:prstGeom>
          <a:noFill/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23317" y="2338388"/>
            <a:ext cx="1056428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 l="69077" t="21394" r="5960" b="33966"/>
          <a:stretch>
            <a:fillRect/>
          </a:stretch>
        </p:blipFill>
        <p:spPr bwMode="auto">
          <a:xfrm>
            <a:off x="4614595" y="2825262"/>
            <a:ext cx="3934884" cy="3744913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6580717" y="2828925"/>
            <a:ext cx="1056428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4" cstate="print"/>
          <a:srcRect l="67630" t="16281" r="6329" b="25380"/>
          <a:stretch>
            <a:fillRect/>
          </a:stretch>
        </p:blipFill>
        <p:spPr bwMode="auto">
          <a:xfrm>
            <a:off x="9048751" y="2897187"/>
            <a:ext cx="3143249" cy="39608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1347" y="393895"/>
            <a:ext cx="921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肾上腺皮质激素分泌异常对物质代谢的影响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762001" y="1206511"/>
            <a:ext cx="9336617" cy="486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  <a:sym typeface="Symbol" panose="05050102010706020507" pitchFamily="18" charset="2"/>
              </a:rPr>
              <a:t>1.</a:t>
            </a: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药理作用（</a:t>
            </a:r>
            <a:r>
              <a:rPr lang="en-US" altLang="zh-CN" sz="3200" b="1" dirty="0">
                <a:latin typeface="+mn-ea"/>
                <a:sym typeface="Symbol" panose="05050102010706020507" pitchFamily="18" charset="2"/>
              </a:rPr>
              <a:t>4</a:t>
            </a: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抗）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428751" y="1778011"/>
            <a:ext cx="10382249" cy="486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抗炎、抗毒、抗休克、、抗过敏、免疫抑制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1" y="2635261"/>
            <a:ext cx="8428567" cy="486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2</a:t>
            </a:r>
            <a:r>
              <a:rPr lang="zh-CN" altLang="en-US" sz="3200" b="1">
                <a:latin typeface="+mn-ea"/>
              </a:rPr>
              <a:t>．</a:t>
            </a:r>
            <a:r>
              <a:rPr lang="zh-CN" altLang="en-US" sz="3200" b="1">
                <a:latin typeface="+mn-ea"/>
                <a:sym typeface="Symbol" panose="05050102010706020507" pitchFamily="18" charset="2"/>
              </a:rPr>
              <a:t>应激反应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7751" y="3135323"/>
            <a:ext cx="10668000" cy="130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428750" indent="-1428750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1</a:t>
            </a:r>
            <a:r>
              <a:rPr lang="zh-CN" altLang="en-US" sz="3200" b="1" dirty="0">
                <a:latin typeface="+mn-ea"/>
              </a:rPr>
              <a:t>）</a:t>
            </a: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定义：下丘脑</a:t>
            </a:r>
            <a:r>
              <a:rPr lang="en-US" altLang="zh-CN" sz="3200" b="1" dirty="0">
                <a:latin typeface="+mn-ea"/>
                <a:sym typeface="Symbol" panose="05050102010706020507" pitchFamily="18" charset="2"/>
              </a:rPr>
              <a:t>-</a:t>
            </a: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腺垂体</a:t>
            </a:r>
            <a:r>
              <a:rPr lang="en-US" altLang="zh-CN" sz="3200" b="1" dirty="0">
                <a:latin typeface="+mn-ea"/>
                <a:sym typeface="Symbol" panose="05050102010706020507" pitchFamily="18" charset="2"/>
              </a:rPr>
              <a:t>-</a:t>
            </a: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肾上腺皮质系统功能活动 ，</a:t>
            </a:r>
            <a:r>
              <a:rPr lang="en-US" altLang="zh-CN" sz="3200" b="1" dirty="0">
                <a:latin typeface="+mn-ea"/>
                <a:sym typeface="Symbol" panose="05050102010706020507" pitchFamily="18" charset="2"/>
              </a:rPr>
              <a:t>ACTH</a:t>
            </a:r>
            <a:r>
              <a:rPr lang="zh-CN" altLang="en-US" sz="3200" b="1" dirty="0">
                <a:latin typeface="+mn-ea"/>
                <a:sym typeface="Symbol" panose="05050102010706020507" pitchFamily="18" charset="2"/>
              </a:rPr>
              <a:t>及糖皮质激素分泌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1" y="4492636"/>
            <a:ext cx="10858500" cy="486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2</a:t>
            </a:r>
            <a:r>
              <a:rPr lang="zh-CN" altLang="en-US" sz="3200" b="1">
                <a:latin typeface="+mn-ea"/>
              </a:rPr>
              <a:t>）</a:t>
            </a:r>
            <a:r>
              <a:rPr lang="zh-CN" altLang="en-US" sz="3200" b="1">
                <a:latin typeface="+mn-ea"/>
                <a:sym typeface="Symbol" panose="05050102010706020507" pitchFamily="18" charset="2"/>
              </a:rPr>
              <a:t>意义：增强人体对有害刺激的耐受力（度难关）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3833" y="395785"/>
            <a:ext cx="528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糖皮质激素的其他作用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417" y="1158129"/>
            <a:ext cx="10858576" cy="51880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76000"/>
              <a:buNone/>
            </a:pPr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下丘脑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腺垂体的调节</a:t>
            </a:r>
            <a:endParaRPr lang="en-US" altLang="zh-CN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76000"/>
              <a:buNone/>
            </a:pPr>
            <a:r>
              <a:rPr lang="zh-CN" altLang="en-US" sz="3000" b="1" dirty="0">
                <a:latin typeface="+mn-ea"/>
              </a:rPr>
              <a:t>促肾上腺皮质激素释放激素（</a:t>
            </a:r>
            <a:r>
              <a:rPr lang="en-US" altLang="zh-CN" sz="3000" b="1" dirty="0">
                <a:latin typeface="+mn-ea"/>
              </a:rPr>
              <a:t>CRH</a:t>
            </a:r>
            <a:r>
              <a:rPr lang="zh-CN" altLang="en-US" sz="3000" b="1" dirty="0">
                <a:latin typeface="+mn-ea"/>
              </a:rPr>
              <a:t>）</a:t>
            </a:r>
            <a:endParaRPr lang="en-US" altLang="zh-CN" sz="30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FontTx/>
              <a:buNone/>
            </a:pPr>
            <a:endParaRPr lang="zh-CN" altLang="en-US" sz="30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FontTx/>
              <a:buNone/>
            </a:pPr>
            <a:r>
              <a:rPr lang="zh-CN" altLang="en-US" sz="3000" b="1" dirty="0">
                <a:latin typeface="+mn-ea"/>
              </a:rPr>
              <a:t>  促肾上腺皮质激素（</a:t>
            </a:r>
            <a:r>
              <a:rPr lang="en-US" altLang="zh-CN" sz="3000" b="1" dirty="0">
                <a:latin typeface="+mn-ea"/>
              </a:rPr>
              <a:t>ACTH</a:t>
            </a:r>
            <a:r>
              <a:rPr lang="zh-CN" altLang="en-US" sz="3000" b="1" dirty="0">
                <a:latin typeface="+mn-ea"/>
              </a:rPr>
              <a:t>）</a:t>
            </a:r>
            <a:endParaRPr lang="zh-CN" altLang="en-US" sz="3000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None/>
            </a:pPr>
            <a:r>
              <a:rPr lang="zh-CN" altLang="en-US" sz="3000" b="1" dirty="0">
                <a:latin typeface="+mn-ea"/>
              </a:rPr>
              <a:t>    </a:t>
            </a:r>
            <a:endParaRPr lang="en-US" altLang="zh-CN" sz="3000" b="1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None/>
            </a:pPr>
            <a:r>
              <a:rPr lang="en-US" altLang="zh-CN" sz="3000" b="1" dirty="0">
                <a:latin typeface="+mn-ea"/>
              </a:rPr>
              <a:t>  </a:t>
            </a:r>
            <a:r>
              <a:rPr lang="zh-CN" altLang="en-US" sz="3000" b="1" dirty="0">
                <a:latin typeface="+mn-ea"/>
              </a:rPr>
              <a:t>糖皮质激素</a:t>
            </a:r>
            <a:endParaRPr lang="en-US" altLang="zh-CN" sz="3000" b="1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None/>
            </a:pPr>
            <a:endParaRPr lang="en-US" altLang="zh-CN" sz="2800" b="1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None/>
            </a:pPr>
            <a:r>
              <a:rPr lang="en-US" altLang="zh-CN" sz="3500" b="1" dirty="0">
                <a:latin typeface="+mn-ea"/>
              </a:rPr>
              <a:t>2.</a:t>
            </a:r>
            <a:r>
              <a:rPr lang="zh-CN" altLang="en-US" sz="3500" b="1" dirty="0">
                <a:latin typeface="+mn-ea"/>
              </a:rPr>
              <a:t>激素的反馈调节</a:t>
            </a:r>
            <a:endParaRPr lang="en-US" altLang="zh-CN" sz="3500" b="1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None/>
            </a:pPr>
            <a:endParaRPr lang="en-US" altLang="zh-CN" sz="2800" b="1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</a:pPr>
            <a:r>
              <a:rPr lang="zh-CN" altLang="en-US" sz="2800" b="1" dirty="0">
                <a:latin typeface="+mn-ea"/>
              </a:rPr>
              <a:t>糖皮质激素↑ →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负反馈</a:t>
            </a:r>
            <a:r>
              <a:rPr lang="zh-CN" altLang="en-US" sz="2800" b="1" dirty="0">
                <a:latin typeface="+mn-ea"/>
              </a:rPr>
              <a:t>抑制</a:t>
            </a:r>
            <a:r>
              <a:rPr lang="en-US" altLang="zh-CN" sz="2800" b="1" dirty="0">
                <a:latin typeface="+mn-ea"/>
              </a:rPr>
              <a:t>CRH</a:t>
            </a:r>
            <a:r>
              <a:rPr lang="zh-CN" altLang="en-US" sz="2800" b="1" dirty="0">
                <a:latin typeface="+mn-ea"/>
              </a:rPr>
              <a:t>和</a:t>
            </a:r>
            <a:r>
              <a:rPr lang="en-US" altLang="zh-CN" sz="2800" b="1" dirty="0">
                <a:latin typeface="+mn-ea"/>
              </a:rPr>
              <a:t>ACTH</a:t>
            </a:r>
            <a:r>
              <a:rPr lang="zh-CN" altLang="en-US" sz="2800" b="1" dirty="0">
                <a:latin typeface="+mn-ea"/>
              </a:rPr>
              <a:t>的分泌→糖皮质激</a:t>
            </a:r>
            <a:endParaRPr lang="en-US" altLang="zh-CN" sz="2800" b="1" dirty="0">
              <a:latin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None/>
            </a:pPr>
            <a:r>
              <a:rPr lang="en-US" altLang="zh-CN" sz="2800" b="1" dirty="0">
                <a:latin typeface="+mn-ea"/>
              </a:rPr>
              <a:t> </a:t>
            </a:r>
            <a:r>
              <a:rPr lang="zh-CN" altLang="en-US" sz="2800" b="1" dirty="0">
                <a:latin typeface="+mn-ea"/>
              </a:rPr>
              <a:t>素相对稳定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176000"/>
              <a:buFontTx/>
              <a:buNone/>
            </a:pPr>
            <a:endParaRPr lang="zh-CN" altLang="en-US" sz="2800" dirty="0">
              <a:latin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19200" y="1128486"/>
            <a:ext cx="10972800" cy="357190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</a:rPr>
              <a:t>下丘脑</a:t>
            </a:r>
            <a:r>
              <a:rPr lang="en-US" altLang="zh-CN" sz="4000" b="1" dirty="0">
                <a:latin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</a:rPr>
              <a:t>腺垂体</a:t>
            </a:r>
            <a:r>
              <a:rPr lang="en-US" altLang="zh-CN" sz="4000" b="1" dirty="0">
                <a:latin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</a:rPr>
              <a:t>肾上腺皮质轴的调节</a:t>
            </a:r>
            <a:br>
              <a:rPr lang="zh-CN" altLang="en-US" b="1" dirty="0">
                <a:latin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7" name="左弧形箭头 6"/>
          <p:cNvSpPr/>
          <p:nvPr/>
        </p:nvSpPr>
        <p:spPr>
          <a:xfrm>
            <a:off x="529667" y="2238650"/>
            <a:ext cx="285752" cy="642942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左弧形箭头 7"/>
          <p:cNvSpPr/>
          <p:nvPr/>
        </p:nvSpPr>
        <p:spPr>
          <a:xfrm>
            <a:off x="638850" y="3017218"/>
            <a:ext cx="285752" cy="642942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565" y="1272212"/>
            <a:ext cx="10208683" cy="5029200"/>
          </a:xfrm>
        </p:spPr>
        <p:txBody>
          <a:bodyPr/>
          <a:lstStyle/>
          <a:p>
            <a:pPr marL="819150" lvl="1" indent="-361950">
              <a:spcBef>
                <a:spcPct val="40000"/>
              </a:spcBef>
              <a:buClr>
                <a:schemeClr val="tx1"/>
              </a:buClr>
              <a:buSzPct val="176000"/>
              <a:buFontTx/>
              <a:buChar char="•"/>
            </a:pPr>
            <a:r>
              <a:rPr lang="zh-CN" altLang="en-US" b="1" dirty="0">
                <a:latin typeface="+mn-ea"/>
              </a:rPr>
              <a:t>日周期变化：白天维持于较低水平</a:t>
            </a:r>
            <a:r>
              <a:rPr lang="en-US" altLang="zh-CN" b="1" dirty="0">
                <a:latin typeface="+mn-ea"/>
              </a:rPr>
              <a:t>,</a:t>
            </a:r>
            <a:r>
              <a:rPr lang="zh-CN" altLang="en-US" b="1" dirty="0">
                <a:latin typeface="+mn-ea"/>
              </a:rPr>
              <a:t>入睡后逐渐↓→</a:t>
            </a:r>
            <a:r>
              <a:rPr lang="en-US" altLang="zh-CN" b="1" dirty="0">
                <a:latin typeface="+mn-ea"/>
              </a:rPr>
              <a:t>0</a:t>
            </a:r>
            <a:r>
              <a:rPr lang="zh-CN" altLang="en-US" b="1" dirty="0">
                <a:latin typeface="+mn-ea"/>
              </a:rPr>
              <a:t>点↓↓→逐渐↑→觉醒前↑↑      机制：</a:t>
            </a:r>
            <a:r>
              <a:rPr lang="en-US" altLang="zh-CN" b="1" dirty="0">
                <a:latin typeface="+mn-ea"/>
              </a:rPr>
              <a:t>CRH</a:t>
            </a:r>
            <a:r>
              <a:rPr lang="zh-CN" altLang="en-US" b="1" dirty="0">
                <a:latin typeface="+mn-ea"/>
              </a:rPr>
              <a:t>的分泌呈周期性变化</a:t>
            </a:r>
            <a:endParaRPr lang="en-US" altLang="zh-CN" b="1" dirty="0">
              <a:latin typeface="+mn-ea"/>
            </a:endParaRPr>
          </a:p>
          <a:p>
            <a:pPr marL="819150" lvl="1" indent="-361950">
              <a:spcBef>
                <a:spcPct val="40000"/>
              </a:spcBef>
              <a:buClr>
                <a:schemeClr val="tx1"/>
              </a:buClr>
              <a:buSzPct val="176000"/>
              <a:buFontTx/>
              <a:buChar char="•"/>
            </a:pPr>
            <a:r>
              <a:rPr lang="en-US" altLang="zh-CN" b="1" dirty="0">
                <a:latin typeface="+mn-ea"/>
              </a:rPr>
              <a:t>ACTH</a:t>
            </a:r>
            <a:r>
              <a:rPr lang="zh-CN" altLang="en-US" b="1" dirty="0">
                <a:latin typeface="+mn-ea"/>
              </a:rPr>
              <a:t>不足→肾上腺束状带和网状带萎缩</a:t>
            </a:r>
          </a:p>
          <a:p>
            <a:pPr marL="819150" lvl="1" indent="-361950">
              <a:spcBef>
                <a:spcPct val="40000"/>
              </a:spcBef>
              <a:buClr>
                <a:schemeClr val="tx1"/>
              </a:buClr>
              <a:buSzPct val="176000"/>
              <a:buFontTx/>
              <a:buChar char="•"/>
            </a:pP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4978400" y="1860550"/>
            <a:ext cx="2336800" cy="457200"/>
          </a:xfrm>
          <a:prstGeom prst="rect">
            <a:avLst/>
          </a:prstGeom>
          <a:gradFill rotWithShape="0">
            <a:gsLst>
              <a:gs pos="0">
                <a:srgbClr val="66FF99">
                  <a:gamma/>
                  <a:shade val="65490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65490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5080000" y="3384550"/>
            <a:ext cx="2133600" cy="533400"/>
          </a:xfrm>
          <a:prstGeom prst="rect">
            <a:avLst/>
          </a:prstGeom>
          <a:gradFill rotWithShape="0">
            <a:gsLst>
              <a:gs pos="0">
                <a:srgbClr val="00CCFF">
                  <a:gamma/>
                  <a:shade val="25098"/>
                  <a:invGamma/>
                </a:srgbClr>
              </a:gs>
              <a:gs pos="50000">
                <a:srgbClr val="00CCFF"/>
              </a:gs>
              <a:gs pos="100000">
                <a:srgbClr val="00CCFF">
                  <a:gamma/>
                  <a:shade val="25098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5080000" y="4908550"/>
            <a:ext cx="2133600" cy="533400"/>
          </a:xfrm>
          <a:prstGeom prst="rect">
            <a:avLst/>
          </a:prstGeom>
          <a:gradFill rotWithShape="0">
            <a:gsLst>
              <a:gs pos="0">
                <a:srgbClr val="FF6600">
                  <a:gamma/>
                  <a:shade val="10196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1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359021" y="992781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latin typeface="+mn-ea"/>
              </a:rPr>
              <a:t>应激刺激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6096000" y="140335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6096000" y="551815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6096000" y="407035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>
            <a:off x="6096000" y="2470150"/>
            <a:ext cx="0" cy="83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 flipH="1">
            <a:off x="7416800" y="368935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"/>
          <p:cNvGrpSpPr/>
          <p:nvPr/>
        </p:nvGrpSpPr>
        <p:grpSpPr bwMode="auto">
          <a:xfrm>
            <a:off x="7416800" y="2165350"/>
            <a:ext cx="1625600" cy="4495800"/>
            <a:chOff x="3360" y="2592"/>
            <a:chExt cx="192" cy="720"/>
          </a:xfrm>
        </p:grpSpPr>
        <p:sp>
          <p:nvSpPr>
            <p:cNvPr id="209932" name="Line 12"/>
            <p:cNvSpPr>
              <a:spLocks noChangeShapeType="1"/>
            </p:cNvSpPr>
            <p:nvPr/>
          </p:nvSpPr>
          <p:spPr bwMode="auto">
            <a:xfrm>
              <a:off x="3360" y="2592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33" name="Line 13"/>
            <p:cNvSpPr>
              <a:spLocks noChangeShapeType="1"/>
            </p:cNvSpPr>
            <p:nvPr/>
          </p:nvSpPr>
          <p:spPr bwMode="auto">
            <a:xfrm>
              <a:off x="3552" y="2592"/>
              <a:ext cx="0" cy="7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>
              <a:off x="3360" y="3312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5486401" y="1844676"/>
            <a:ext cx="95891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下丘脑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5545667" y="3384551"/>
            <a:ext cx="95891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腺垂体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5181600" y="4984751"/>
            <a:ext cx="147508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肾上腺皮质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4870451" y="4146551"/>
            <a:ext cx="92685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ACTH</a:t>
            </a: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4847167" y="2622551"/>
            <a:ext cx="75533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CRH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5181600" y="6356350"/>
            <a:ext cx="142218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>
                <a:solidFill>
                  <a:srgbClr val="99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皮质激素</a:t>
            </a:r>
            <a:endParaRPr lang="zh-CN" altLang="en-US" sz="2000" b="1">
              <a:solidFill>
                <a:srgbClr val="99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9245601" y="3513139"/>
            <a:ext cx="126188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长反馈</a:t>
            </a:r>
            <a:endParaRPr lang="zh-CN" altLang="en-US" sz="2800" dirty="0">
              <a:latin typeface="+mn-ea"/>
            </a:endParaRPr>
          </a:p>
        </p:txBody>
      </p:sp>
      <p:grpSp>
        <p:nvGrpSpPr>
          <p:cNvPr id="3" name="Group 22"/>
          <p:cNvGrpSpPr/>
          <p:nvPr/>
        </p:nvGrpSpPr>
        <p:grpSpPr bwMode="auto">
          <a:xfrm flipH="1">
            <a:off x="3556000" y="1936750"/>
            <a:ext cx="1320800" cy="2438400"/>
            <a:chOff x="3360" y="2592"/>
            <a:chExt cx="192" cy="720"/>
          </a:xfrm>
        </p:grpSpPr>
        <p:sp>
          <p:nvSpPr>
            <p:cNvPr id="209943" name="Line 23"/>
            <p:cNvSpPr>
              <a:spLocks noChangeShapeType="1"/>
            </p:cNvSpPr>
            <p:nvPr/>
          </p:nvSpPr>
          <p:spPr bwMode="auto">
            <a:xfrm>
              <a:off x="3360" y="2592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44" name="Line 24"/>
            <p:cNvSpPr>
              <a:spLocks noChangeShapeType="1"/>
            </p:cNvSpPr>
            <p:nvPr/>
          </p:nvSpPr>
          <p:spPr bwMode="auto">
            <a:xfrm>
              <a:off x="3552" y="2592"/>
              <a:ext cx="0" cy="7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45" name="Line 25"/>
            <p:cNvSpPr>
              <a:spLocks noChangeShapeType="1"/>
            </p:cNvSpPr>
            <p:nvPr/>
          </p:nvSpPr>
          <p:spPr bwMode="auto">
            <a:xfrm>
              <a:off x="3360" y="3312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6"/>
          <p:cNvGrpSpPr/>
          <p:nvPr/>
        </p:nvGrpSpPr>
        <p:grpSpPr bwMode="auto">
          <a:xfrm flipH="1">
            <a:off x="4064000" y="2165350"/>
            <a:ext cx="812800" cy="685800"/>
            <a:chOff x="3360" y="2592"/>
            <a:chExt cx="192" cy="720"/>
          </a:xfrm>
        </p:grpSpPr>
        <p:sp>
          <p:nvSpPr>
            <p:cNvPr id="209947" name="Line 27"/>
            <p:cNvSpPr>
              <a:spLocks noChangeShapeType="1"/>
            </p:cNvSpPr>
            <p:nvPr/>
          </p:nvSpPr>
          <p:spPr bwMode="auto">
            <a:xfrm>
              <a:off x="3360" y="2592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48" name="Line 28"/>
            <p:cNvSpPr>
              <a:spLocks noChangeShapeType="1"/>
            </p:cNvSpPr>
            <p:nvPr/>
          </p:nvSpPr>
          <p:spPr bwMode="auto">
            <a:xfrm>
              <a:off x="3552" y="2592"/>
              <a:ext cx="0" cy="7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49" name="Line 29"/>
            <p:cNvSpPr>
              <a:spLocks noChangeShapeType="1"/>
            </p:cNvSpPr>
            <p:nvPr/>
          </p:nvSpPr>
          <p:spPr bwMode="auto">
            <a:xfrm>
              <a:off x="3360" y="3312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9950" name="Text Box 30"/>
          <p:cNvSpPr txBox="1">
            <a:spLocks noChangeArrowheads="1"/>
          </p:cNvSpPr>
          <p:nvPr/>
        </p:nvSpPr>
        <p:spPr bwMode="auto">
          <a:xfrm>
            <a:off x="2133601" y="3155951"/>
            <a:ext cx="126188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短反馈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064000" y="2317751"/>
            <a:ext cx="1625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latin typeface="+mn-ea"/>
              </a:rPr>
              <a:t>超短反馈</a:t>
            </a:r>
            <a:r>
              <a:rPr lang="en-US" altLang="zh-CN" sz="2400" b="1" dirty="0">
                <a:latin typeface="+mn-ea"/>
              </a:rPr>
              <a:t>?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791634" y="5514976"/>
            <a:ext cx="4399602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反馈作用在应激性刺激时</a:t>
            </a:r>
          </a:p>
          <a:p>
            <a:pPr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暂时消失</a:t>
            </a:r>
            <a:r>
              <a:rPr lang="en-US" altLang="zh-CN" sz="2800" b="1" dirty="0">
                <a:latin typeface="+mn-ea"/>
              </a:rPr>
              <a:t>, </a:t>
            </a:r>
            <a:r>
              <a:rPr lang="zh-CN" altLang="en-US" sz="2800" b="1" dirty="0">
                <a:latin typeface="+mn-ea"/>
              </a:rPr>
              <a:t>血中皮质激素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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,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ACTH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与糖激素继续升高</a:t>
            </a:r>
            <a:r>
              <a:rPr lang="en-US" altLang="zh-CN" sz="2800" b="1" dirty="0">
                <a:latin typeface="+mn-ea"/>
              </a:rPr>
              <a:t>.  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85710" y="142852"/>
            <a:ext cx="1039071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（二）糖皮质激素分泌的调节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-345079"/>
            <a:ext cx="9984284" cy="139541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二 、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肾上腺髓质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73" y="1491943"/>
            <a:ext cx="10767484" cy="35877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zh-CN" altLang="en-US" b="1" dirty="0"/>
              <a:t>嗜铬细胞合成      肾上腺素             </a:t>
            </a:r>
          </a:p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zh-CN" altLang="en-US" b="1" dirty="0"/>
              <a:t>               分泌      去甲肾上腺素       </a:t>
            </a:r>
          </a:p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zh-CN" altLang="en-US" b="1" dirty="0"/>
              <a:t>    </a:t>
            </a:r>
            <a:r>
              <a:rPr lang="zh-CN" altLang="en-US" b="1" dirty="0">
                <a:solidFill>
                  <a:srgbClr val="FF0000"/>
                </a:solidFill>
              </a:rPr>
              <a:t>分泌过多（如嗜铬细胞瘤）           高血压</a:t>
            </a:r>
            <a:endParaRPr lang="zh-CN" altLang="en-US" b="1" dirty="0"/>
          </a:p>
        </p:txBody>
      </p:sp>
      <p:sp>
        <p:nvSpPr>
          <p:cNvPr id="135172" name="AutoShape 4"/>
          <p:cNvSpPr/>
          <p:nvPr/>
        </p:nvSpPr>
        <p:spPr bwMode="auto">
          <a:xfrm>
            <a:off x="3370966" y="2033163"/>
            <a:ext cx="397933" cy="1150858"/>
          </a:xfrm>
          <a:prstGeom prst="leftBrace">
            <a:avLst>
              <a:gd name="adj1" fmla="val 22252"/>
              <a:gd name="adj2" fmla="val 50000"/>
            </a:avLst>
          </a:prstGeom>
          <a:noFill/>
          <a:ln w="38100">
            <a:solidFill>
              <a:srgbClr val="0000CC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endParaRPr lang="zh-CN" altLang="en-US" sz="6600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591869" y="4203510"/>
            <a:ext cx="1201003" cy="136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12" y="1000108"/>
            <a:ext cx="11233149" cy="5500661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睾丸：                  间质细胞                   睾    酮                    </a:t>
            </a:r>
            <a:r>
              <a:rPr lang="en-US" altLang="zh-CN" sz="2000" b="1" dirty="0">
                <a:latin typeface="+mn-ea"/>
              </a:rPr>
              <a:t>T                  </a:t>
            </a:r>
            <a:r>
              <a:rPr lang="zh-CN" altLang="en-US" sz="2000" b="1" dirty="0">
                <a:latin typeface="+mn-ea"/>
              </a:rPr>
              <a:t>类固醇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支持细胞                   抑制素（卵巢也可产生）              糖蛋白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卵巢、胎盘                                            雌二醇                     </a:t>
            </a:r>
            <a:r>
              <a:rPr lang="en-US" altLang="zh-CN" sz="2000" b="1" dirty="0">
                <a:latin typeface="+mn-ea"/>
              </a:rPr>
              <a:t>E2                 </a:t>
            </a:r>
            <a:r>
              <a:rPr lang="zh-CN" altLang="en-US" sz="2000" b="1" dirty="0">
                <a:latin typeface="+mn-ea"/>
              </a:rPr>
              <a:t>类固醇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                            雌三醇                     </a:t>
            </a:r>
            <a:r>
              <a:rPr lang="en-US" altLang="zh-CN" sz="2000" b="1" dirty="0">
                <a:latin typeface="+mn-ea"/>
              </a:rPr>
              <a:t>E3                 </a:t>
            </a:r>
            <a:r>
              <a:rPr lang="zh-CN" altLang="en-US" sz="2000" b="1" dirty="0">
                <a:latin typeface="+mn-ea"/>
              </a:rPr>
              <a:t>类固醇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                            孕酮                        </a:t>
            </a:r>
            <a:r>
              <a:rPr lang="en-US" altLang="zh-CN" sz="2000" b="1" dirty="0">
                <a:latin typeface="+mn-ea"/>
              </a:rPr>
              <a:t>P                  </a:t>
            </a:r>
            <a:r>
              <a:rPr lang="zh-CN" altLang="en-US" sz="2000" b="1" dirty="0">
                <a:latin typeface="+mn-ea"/>
              </a:rPr>
              <a:t>类固醇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         人绒毛膜促性腺激素                </a:t>
            </a:r>
            <a:r>
              <a:rPr lang="en-US" altLang="zh-CN" sz="2000" b="1" dirty="0" err="1">
                <a:latin typeface="+mn-ea"/>
              </a:rPr>
              <a:t>hCG</a:t>
            </a:r>
            <a:r>
              <a:rPr lang="en-US" altLang="zh-CN" sz="2000" b="1" dirty="0">
                <a:latin typeface="+mn-ea"/>
              </a:rPr>
              <a:t>                 </a:t>
            </a:r>
            <a:r>
              <a:rPr lang="zh-CN" altLang="en-US" sz="2000" b="1" dirty="0">
                <a:latin typeface="+mn-ea"/>
              </a:rPr>
              <a:t>糖蛋白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消化道、脑                                    促胃液素</a:t>
            </a:r>
            <a:r>
              <a:rPr lang="en-US" altLang="zh-CN" sz="2000" b="1" dirty="0">
                <a:latin typeface="+mn-ea"/>
              </a:rPr>
              <a:t>(</a:t>
            </a:r>
            <a:r>
              <a:rPr lang="zh-CN" altLang="en-US" sz="2000" b="1" dirty="0">
                <a:latin typeface="+mn-ea"/>
              </a:rPr>
              <a:t>胃泌素</a:t>
            </a:r>
            <a:r>
              <a:rPr lang="en-US" altLang="zh-CN" sz="2000" b="1" dirty="0">
                <a:latin typeface="+mn-ea"/>
              </a:rPr>
              <a:t>)                                 </a:t>
            </a:r>
            <a:r>
              <a:rPr lang="zh-CN" altLang="en-US" sz="2000" b="1" dirty="0">
                <a:latin typeface="+mn-ea"/>
              </a:rPr>
              <a:t>十七肽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                         缩胆囊素                 </a:t>
            </a:r>
            <a:r>
              <a:rPr lang="en-US" altLang="zh-CN" sz="2000" b="1" dirty="0">
                <a:latin typeface="+mn-ea"/>
              </a:rPr>
              <a:t>CCK                </a:t>
            </a:r>
            <a:r>
              <a:rPr lang="zh-CN" altLang="en-US" sz="2000" b="1" dirty="0">
                <a:latin typeface="+mn-ea"/>
              </a:rPr>
              <a:t>三十三肽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                      促胰液素 </a:t>
            </a:r>
            <a:r>
              <a:rPr lang="en-US" altLang="zh-CN" sz="2000" b="1" dirty="0">
                <a:latin typeface="+mn-ea"/>
              </a:rPr>
              <a:t>(</a:t>
            </a:r>
            <a:r>
              <a:rPr lang="zh-CN" altLang="en-US" sz="2000" b="1" dirty="0">
                <a:latin typeface="+mn-ea"/>
              </a:rPr>
              <a:t>胰泌素</a:t>
            </a:r>
            <a:r>
              <a:rPr lang="en-US" altLang="zh-CN" sz="2000" b="1" dirty="0">
                <a:latin typeface="+mn-ea"/>
              </a:rPr>
              <a:t>)                             </a:t>
            </a:r>
            <a:r>
              <a:rPr lang="zh-CN" altLang="en-US" sz="2000" b="1" dirty="0">
                <a:latin typeface="+mn-ea"/>
              </a:rPr>
              <a:t>二十七肽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心房                                                心房钠尿肽                </a:t>
            </a:r>
            <a:r>
              <a:rPr lang="en-US" altLang="zh-CN" sz="2000" b="1" dirty="0">
                <a:latin typeface="+mn-ea"/>
              </a:rPr>
              <a:t>ANP            </a:t>
            </a:r>
            <a:r>
              <a:rPr lang="zh-CN" altLang="en-US" sz="2000" b="1" dirty="0">
                <a:latin typeface="+mn-ea"/>
              </a:rPr>
              <a:t>二十一肽              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                                                                                                               二十三肽                                                                                                                                   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松果体                                                     褪黑素                </a:t>
            </a:r>
            <a:r>
              <a:rPr lang="en-US" altLang="zh-CN" sz="2000" b="1" dirty="0">
                <a:latin typeface="+mn-ea"/>
              </a:rPr>
              <a:t>MT                 </a:t>
            </a:r>
            <a:r>
              <a:rPr lang="zh-CN" altLang="en-US" sz="2000" b="1" dirty="0">
                <a:latin typeface="+mn-ea"/>
              </a:rPr>
              <a:t>胺类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胸腺                                                    胸腺激素                                        肽类                         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各种组织                                              前列腺素                 </a:t>
            </a:r>
            <a:r>
              <a:rPr lang="en-US" altLang="zh-CN" sz="2000" b="1" dirty="0">
                <a:latin typeface="+mn-ea"/>
              </a:rPr>
              <a:t>PG  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              </a:t>
            </a:r>
            <a:r>
              <a:rPr lang="zh-CN" altLang="en-US" sz="2000" b="1" dirty="0">
                <a:latin typeface="+mn-ea"/>
              </a:rPr>
              <a:t>脂肪酸衍生物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>
                <a:latin typeface="+mn-ea"/>
              </a:rPr>
              <a:t>肾                                           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，</a:t>
            </a:r>
            <a:r>
              <a:rPr lang="en-US" altLang="zh-CN" sz="2000" b="1" dirty="0">
                <a:latin typeface="+mn-ea"/>
              </a:rPr>
              <a:t>25</a:t>
            </a:r>
            <a:r>
              <a:rPr lang="zh-CN" altLang="en-US" sz="2000" b="1" dirty="0">
                <a:latin typeface="+mn-ea"/>
              </a:rPr>
              <a:t>，二羟维生素</a:t>
            </a:r>
            <a:r>
              <a:rPr lang="en-US" altLang="zh-CN" sz="2000" b="1" dirty="0">
                <a:latin typeface="+mn-ea"/>
              </a:rPr>
              <a:t>D</a:t>
            </a:r>
            <a:r>
              <a:rPr lang="en-US" altLang="zh-CN" sz="2000" b="1" baseline="-25000" dirty="0">
                <a:latin typeface="+mn-ea"/>
              </a:rPr>
              <a:t>3</a:t>
            </a:r>
            <a:r>
              <a:rPr lang="en-US" altLang="zh-CN" sz="2000" b="1" dirty="0">
                <a:latin typeface="+mn-ea"/>
              </a:rPr>
              <a:t>   1,25-(OH)</a:t>
            </a:r>
            <a:r>
              <a:rPr lang="en-US" altLang="zh-CN" sz="2000" b="1" baseline="-25000" dirty="0">
                <a:latin typeface="+mn-ea"/>
              </a:rPr>
              <a:t>2</a:t>
            </a:r>
            <a:r>
              <a:rPr lang="en-US" altLang="zh-CN" sz="2000" b="1" dirty="0">
                <a:latin typeface="+mn-ea"/>
              </a:rPr>
              <a:t>-VD</a:t>
            </a:r>
            <a:r>
              <a:rPr lang="en-US" altLang="zh-CN" sz="2000" b="1" baseline="-25000" dirty="0">
                <a:latin typeface="+mn-ea"/>
              </a:rPr>
              <a:t>3</a:t>
            </a:r>
            <a:r>
              <a:rPr lang="en-US" altLang="zh-CN" sz="2000" b="1" dirty="0">
                <a:latin typeface="+mn-ea"/>
              </a:rPr>
              <a:t>   </a:t>
            </a:r>
            <a:r>
              <a:rPr lang="zh-CN" altLang="en-US" sz="2000" b="1" dirty="0">
                <a:latin typeface="+mn-ea"/>
              </a:rPr>
              <a:t>固醇类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04800" y="966814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" y="6529414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673" y="3718679"/>
            <a:ext cx="257032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334433" y="260350"/>
            <a:ext cx="106680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3600" b="1" dirty="0">
                <a:latin typeface="+mn-ea"/>
              </a:rPr>
              <a:t>(</a:t>
            </a:r>
            <a:r>
              <a:rPr lang="zh-CN" altLang="en-US" sz="3600" b="1" dirty="0">
                <a:latin typeface="+mn-ea"/>
              </a:rPr>
              <a:t>一</a:t>
            </a:r>
            <a:r>
              <a:rPr lang="en-US" altLang="zh-CN" sz="3600" b="1" dirty="0">
                <a:latin typeface="+mn-ea"/>
              </a:rPr>
              <a:t>)</a:t>
            </a:r>
            <a:r>
              <a:rPr lang="zh-CN" altLang="en-US" sz="3600" b="1" dirty="0">
                <a:latin typeface="+mn-ea"/>
              </a:rPr>
              <a:t>肾上腺素和去甲肾上腺素的作用</a:t>
            </a:r>
          </a:p>
        </p:txBody>
      </p:sp>
      <p:graphicFrame>
        <p:nvGraphicFramePr>
          <p:cNvPr id="229379" name="Group 3"/>
          <p:cNvGraphicFramePr>
            <a:graphicFrameLocks noGrp="1"/>
          </p:cNvGraphicFramePr>
          <p:nvPr/>
        </p:nvGraphicFramePr>
        <p:xfrm>
          <a:off x="361728" y="1171574"/>
          <a:ext cx="11379200" cy="5314063"/>
        </p:xfrm>
        <a:graphic>
          <a:graphicData uri="http://schemas.openxmlformats.org/drawingml/2006/table">
            <a:tbl>
              <a:tblPr/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   用   类   别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肾 上 腺 素</a:t>
                      </a: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(E)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去甲肾上腺素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(NE)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心 率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↓(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在体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心输出量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不定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冠脉血流量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肌肉小动脉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舒张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收缩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静 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收缩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收缩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总外周阻力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↓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 压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↑(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尤其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↑↑(</a:t>
                      </a: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尤其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支气管平滑肌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舒张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稍舒张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消化道平滑肌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稍舒张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稍舒张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妊娠子宫平滑肌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舒张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收缩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糖代谢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血糖↑↑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血糖↑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中枢神经系统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激动与焦虑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激动但不焦虑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431800" y="1228298"/>
            <a:ext cx="11328400" cy="34532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其生物学作用与交感神经系统紧密联系，构成交感</a:t>
            </a:r>
            <a:r>
              <a:rPr lang="en-US" altLang="zh-CN" sz="2800" b="1" dirty="0">
                <a:latin typeface="+mn-ea"/>
              </a:rPr>
              <a:t>-</a:t>
            </a:r>
            <a:r>
              <a:rPr lang="zh-CN" altLang="en-US" sz="2800" b="1" dirty="0">
                <a:latin typeface="+mn-ea"/>
              </a:rPr>
              <a:t>肾上腺髓质系统。著名学者</a:t>
            </a:r>
            <a:r>
              <a:rPr lang="en-US" altLang="zh-CN" sz="2800" b="1" dirty="0">
                <a:latin typeface="+mn-ea"/>
              </a:rPr>
              <a:t>Cannon</a:t>
            </a:r>
            <a:r>
              <a:rPr lang="zh-CN" altLang="en-US" sz="2800" b="1" dirty="0">
                <a:latin typeface="+mn-ea"/>
              </a:rPr>
              <a:t>最早研究，提出“应急学说”来说明此作用。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应急</a:t>
            </a:r>
            <a:r>
              <a:rPr lang="zh-CN" altLang="en-US" sz="2800" b="1" dirty="0">
                <a:latin typeface="+mn-ea"/>
              </a:rPr>
              <a:t>：交感</a:t>
            </a:r>
            <a:r>
              <a:rPr lang="en-US" altLang="zh-CN" sz="2800" b="1" dirty="0">
                <a:latin typeface="+mn-ea"/>
              </a:rPr>
              <a:t>-</a:t>
            </a:r>
            <a:r>
              <a:rPr lang="zh-CN" altLang="en-US" sz="2800" b="1" dirty="0">
                <a:latin typeface="+mn-ea"/>
              </a:rPr>
              <a:t>肾上腺髓质系统参与</a:t>
            </a:r>
            <a:r>
              <a:rPr lang="en-US" altLang="zh-CN" sz="2800" b="1" dirty="0">
                <a:latin typeface="+mn-ea"/>
              </a:rPr>
              <a:t>, </a:t>
            </a:r>
            <a:r>
              <a:rPr lang="zh-CN" altLang="en-US" sz="2800" b="1" dirty="0">
                <a:latin typeface="+mn-ea"/>
              </a:rPr>
              <a:t>以儿茶酚胺作用为主；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应激</a:t>
            </a:r>
            <a:r>
              <a:rPr lang="zh-CN" altLang="en-US" sz="2800" b="1" dirty="0">
                <a:latin typeface="+mn-ea"/>
              </a:rPr>
              <a:t>：下丘脑</a:t>
            </a:r>
            <a:r>
              <a:rPr lang="en-US" altLang="zh-CN" sz="2800" b="1" dirty="0">
                <a:latin typeface="+mn-ea"/>
              </a:rPr>
              <a:t>-</a:t>
            </a:r>
            <a:r>
              <a:rPr lang="zh-CN" altLang="en-US" sz="2800" b="1" dirty="0">
                <a:latin typeface="+mn-ea"/>
              </a:rPr>
              <a:t>垂体</a:t>
            </a:r>
            <a:r>
              <a:rPr lang="en-US" altLang="zh-CN" sz="2800" b="1" dirty="0">
                <a:latin typeface="+mn-ea"/>
              </a:rPr>
              <a:t>-</a:t>
            </a:r>
            <a:r>
              <a:rPr lang="zh-CN" altLang="en-US" sz="2800" b="1" dirty="0">
                <a:latin typeface="+mn-ea"/>
              </a:rPr>
              <a:t>肾上腺皮质系统参与，以糖皮质激素作用为主。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        二者有区别，又有联系</a:t>
            </a:r>
            <a:r>
              <a:rPr lang="en-US" altLang="zh-CN" sz="2800" b="1" dirty="0">
                <a:latin typeface="+mn-ea"/>
              </a:rPr>
              <a:t>.</a:t>
            </a:r>
            <a:r>
              <a:rPr lang="zh-CN" altLang="en-US" sz="2800" b="1" dirty="0">
                <a:latin typeface="+mn-ea"/>
              </a:rPr>
              <a:t>。引起应急反应的刺激也常常</a:t>
            </a:r>
            <a:endParaRPr lang="en-US" altLang="zh-CN" sz="2800" b="1" dirty="0">
              <a:latin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是引起应激的刺激。二者相辅相成，共同维持机体的适应能力。</a:t>
            </a:r>
          </a:p>
        </p:txBody>
      </p:sp>
      <p:sp>
        <p:nvSpPr>
          <p:cNvPr id="3" name="矩形 2"/>
          <p:cNvSpPr/>
          <p:nvPr/>
        </p:nvSpPr>
        <p:spPr>
          <a:xfrm>
            <a:off x="1132764" y="172717"/>
            <a:ext cx="749262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二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) 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髓质激素在应急反应中的作用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283724" y="1141487"/>
            <a:ext cx="10689167" cy="513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、交感神经：短时的兴奋，即引起去甲肾上腺素的释放，  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             胞浆内含量下降，有利合成；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             长时间兴奋，合成酶类均增加，可促进儿茶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             酚胺的合成。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ACTH</a:t>
            </a:r>
            <a:r>
              <a:rPr lang="zh-CN" altLang="en-US" sz="2800" b="1" dirty="0">
                <a:latin typeface="+mn-ea"/>
              </a:rPr>
              <a:t>和糖皮质激素：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</a:rPr>
              <a:t>          </a:t>
            </a:r>
            <a:r>
              <a:rPr lang="en-US" altLang="zh-CN" sz="2800" b="1" dirty="0">
                <a:latin typeface="+mn-ea"/>
              </a:rPr>
              <a:t>ACTH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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糖皮质激素儿茶酚胺合成酶活性增加     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TH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酶</a:t>
            </a:r>
            <a:endParaRPr lang="en-US" altLang="zh-CN" sz="2800" b="1" dirty="0">
              <a:latin typeface="+mn-ea"/>
              <a:sym typeface="Symbol" panose="05050102010706020507" pitchFamily="18" charset="2"/>
            </a:endParaRP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活性增加 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(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酪氨酸羟化酶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)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3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、反馈抑制：去甲肾上腺素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,</a:t>
            </a: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多巴胺含量增加到一定程度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,</a:t>
            </a:r>
          </a:p>
          <a:p>
            <a:pPr marL="1710055" indent="-1710055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+mn-ea"/>
                <a:sym typeface="Symbol" panose="05050102010706020507" pitchFamily="18" charset="2"/>
              </a:rPr>
              <a:t>可反馈性地抑制儿茶酚胺合成的限速酶，也抑制甲基移位酶。</a:t>
            </a:r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8898340" y="4285397"/>
            <a:ext cx="468227" cy="6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19116" y="362157"/>
            <a:ext cx="640079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55" lvl="0" indent="-1710055"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三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) 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髓质激素分泌的调节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017" y="1261470"/>
            <a:ext cx="11184467" cy="41036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（一）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胰岛素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促合成代谢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生   降血糖 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促糖原合成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糖利用</a:t>
            </a:r>
            <a:r>
              <a:rPr lang="en-US" altLang="zh-CN" sz="3200" b="1" dirty="0">
                <a:latin typeface="+mn-ea"/>
              </a:rPr>
              <a:t>,         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理        转化</a:t>
            </a:r>
            <a:r>
              <a:rPr lang="en-US" altLang="zh-CN" sz="3200" b="1" dirty="0">
                <a:latin typeface="+mn-ea"/>
              </a:rPr>
              <a:t>;</a:t>
            </a:r>
            <a:r>
              <a:rPr lang="zh-CN" altLang="en-US" sz="3200" b="1" dirty="0">
                <a:latin typeface="+mn-ea"/>
              </a:rPr>
              <a:t>抑糖原分解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糖异生</a:t>
            </a:r>
            <a:r>
              <a:rPr lang="en-US" altLang="zh-CN" sz="3200" b="1" dirty="0">
                <a:latin typeface="+mn-ea"/>
              </a:rPr>
              <a:t>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作   促蛋白合成</a:t>
            </a:r>
            <a:r>
              <a:rPr lang="en-US" altLang="zh-CN" sz="3200" b="1" dirty="0">
                <a:latin typeface="+mn-ea"/>
              </a:rPr>
              <a:t>; </a:t>
            </a:r>
            <a:r>
              <a:rPr lang="zh-CN" altLang="en-US" sz="3200" b="1" dirty="0">
                <a:latin typeface="+mn-ea"/>
              </a:rPr>
              <a:t>抑蛋白分解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用   促脂肪合成</a:t>
            </a:r>
            <a:r>
              <a:rPr lang="en-US" altLang="zh-CN" sz="3200" b="1" dirty="0">
                <a:latin typeface="+mn-ea"/>
              </a:rPr>
              <a:t>;</a:t>
            </a:r>
            <a:r>
              <a:rPr lang="zh-CN" altLang="en-US" sz="3200" b="1" dirty="0">
                <a:latin typeface="+mn-ea"/>
              </a:rPr>
              <a:t>抑脂肪分解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分 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不足</a:t>
            </a:r>
            <a:r>
              <a:rPr lang="en-US" altLang="zh-CN" sz="3200" b="1" dirty="0">
                <a:latin typeface="+mn-ea"/>
              </a:rPr>
              <a:t>:  </a:t>
            </a:r>
            <a:r>
              <a:rPr lang="zh-CN" altLang="en-US" sz="3200" b="1" dirty="0">
                <a:latin typeface="+mn-ea"/>
              </a:rPr>
              <a:t>糖尿病</a:t>
            </a:r>
            <a:r>
              <a:rPr lang="en-US" altLang="zh-CN" sz="3200" b="1" dirty="0">
                <a:latin typeface="+mn-ea"/>
              </a:rPr>
              <a:t>;</a:t>
            </a:r>
            <a:r>
              <a:rPr lang="zh-CN" altLang="en-US" sz="3200" b="1" dirty="0">
                <a:latin typeface="+mn-ea"/>
              </a:rPr>
              <a:t>酮血症酸中毒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泌 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过多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如胰岛</a:t>
            </a:r>
            <a:r>
              <a:rPr lang="en-US" altLang="zh-CN" sz="3200" b="1" dirty="0">
                <a:latin typeface="+mn-ea"/>
              </a:rPr>
              <a:t>B</a:t>
            </a:r>
            <a:r>
              <a:rPr lang="zh-CN" altLang="en-US" sz="3200" b="1" dirty="0">
                <a:latin typeface="+mn-ea"/>
              </a:rPr>
              <a:t>细胞瘤</a:t>
            </a:r>
            <a:r>
              <a:rPr lang="en-US" altLang="zh-CN" sz="3200" b="1" dirty="0">
                <a:latin typeface="+mn-ea"/>
              </a:rPr>
              <a:t>): </a:t>
            </a:r>
            <a:r>
              <a:rPr lang="zh-CN" altLang="en-US" sz="3200" b="1" dirty="0">
                <a:latin typeface="+mn-ea"/>
              </a:rPr>
              <a:t>低血糖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zh-CN" sz="32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7564" y="232012"/>
            <a:ext cx="3890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+mn-ea"/>
                <a:cs typeface="+mj-cs"/>
              </a:rPr>
              <a:t>第五节 胰岛素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  <a:cs typeface="+mj-cs"/>
              </a:rPr>
              <a:t> 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02" y="0"/>
            <a:ext cx="10390717" cy="1143000"/>
          </a:xfrm>
        </p:spPr>
        <p:txBody>
          <a:bodyPr/>
          <a:lstStyle/>
          <a:p>
            <a:r>
              <a:rPr lang="en-US" altLang="zh-CN" sz="3600" b="1" dirty="0">
                <a:latin typeface="+mn-ea"/>
                <a:ea typeface="+mn-ea"/>
              </a:rPr>
              <a:t> </a:t>
            </a:r>
            <a:r>
              <a:rPr lang="zh-CN" altLang="en-US" sz="3600" b="1" dirty="0">
                <a:latin typeface="+mn-ea"/>
                <a:ea typeface="+mn-ea"/>
              </a:rPr>
              <a:t>（二</a:t>
            </a:r>
            <a:r>
              <a:rPr lang="zh-CN" altLang="en-US" dirty="0">
                <a:latin typeface="+mn-ea"/>
                <a:ea typeface="+mn-ea"/>
              </a:rPr>
              <a:t>）</a:t>
            </a:r>
            <a:r>
              <a:rPr lang="zh-CN" altLang="en-US" sz="3600" b="1" dirty="0">
                <a:latin typeface="+mn-ea"/>
                <a:ea typeface="+mn-ea"/>
              </a:rPr>
              <a:t>胰岛素分泌的调节</a:t>
            </a:r>
            <a:r>
              <a:rPr lang="zh-CN" altLang="en-US" dirty="0">
                <a:latin typeface="+mn-ea"/>
                <a:ea typeface="+mn-ea"/>
              </a:rPr>
              <a:t>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869" y="1228560"/>
            <a:ext cx="10363200" cy="4572000"/>
          </a:xfrm>
        </p:spPr>
        <p:txBody>
          <a:bodyPr>
            <a:noAutofit/>
          </a:bodyPr>
          <a:lstStyle/>
          <a:p>
            <a:pPr marL="1056005" indent="-1056005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(1)</a:t>
            </a:r>
            <a:r>
              <a:rPr lang="zh-CN" altLang="en-US" sz="3200" b="1" dirty="0">
                <a:latin typeface="+mn-ea"/>
              </a:rPr>
              <a:t>血糖水平等作用</a:t>
            </a:r>
          </a:p>
          <a:p>
            <a:pPr marL="1056005" indent="-1056005" algn="just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血糖↑→胰岛素↑→血糖↓</a:t>
            </a:r>
          </a:p>
          <a:p>
            <a:pPr marL="1056005" indent="-1056005" algn="just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     第一相：胰岛素释放↑</a:t>
            </a:r>
          </a:p>
          <a:p>
            <a:pPr marL="1056005" indent="-1056005" algn="just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     第二相：胰岛素合成↑     </a:t>
            </a:r>
          </a:p>
          <a:p>
            <a:pPr marL="1056005" indent="-1056005" algn="just">
              <a:lnSpc>
                <a:spcPct val="110000"/>
              </a:lnSpc>
              <a:spcBef>
                <a:spcPct val="3000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血氨基酸和脂肪酸↑→胰岛素↑</a:t>
            </a:r>
          </a:p>
          <a:p>
            <a:pPr marL="1056005" indent="-1056005" algn="just">
              <a:lnSpc>
                <a:spcPct val="110000"/>
              </a:lnSpc>
              <a:spcBef>
                <a:spcPct val="30000"/>
              </a:spcBef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(2)</a:t>
            </a:r>
            <a:r>
              <a:rPr lang="zh-CN" altLang="en-US" sz="3200" b="1" dirty="0">
                <a:latin typeface="+mn-ea"/>
              </a:rPr>
              <a:t>激素作用</a:t>
            </a:r>
          </a:p>
          <a:p>
            <a:pPr marL="1056005" indent="-1056005" algn="just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胃肠激素</a:t>
            </a:r>
            <a:r>
              <a:rPr lang="en-US" altLang="zh-CN" sz="3200" b="1" dirty="0">
                <a:latin typeface="+mn-ea"/>
              </a:rPr>
              <a:t>: </a:t>
            </a:r>
            <a:r>
              <a:rPr lang="zh-CN" altLang="en-US" sz="3200" b="1" dirty="0">
                <a:latin typeface="+mn-ea"/>
              </a:rPr>
              <a:t>抑胃肽、胃泌素、胰泌素、胆囊收缩素</a:t>
            </a:r>
            <a:r>
              <a:rPr lang="en-US" altLang="zh-CN" sz="3200" b="1" dirty="0">
                <a:latin typeface="+mn-ea"/>
              </a:rPr>
              <a:t>(+)   </a:t>
            </a:r>
            <a:endParaRPr lang="zh-CN" altLang="en-US" sz="3200" b="1" dirty="0">
              <a:latin typeface="+mn-ea"/>
            </a:endParaRPr>
          </a:p>
          <a:p>
            <a:pPr marL="1056005" indent="-1056005" algn="just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生长激素、皮质醇、甲状腺素、胰高血糖素</a:t>
            </a:r>
            <a:r>
              <a:rPr lang="en-US" altLang="zh-CN" sz="3200" b="1" dirty="0">
                <a:latin typeface="+mn-ea"/>
              </a:rPr>
              <a:t>(+)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(3)</a:t>
            </a:r>
            <a:r>
              <a:rPr lang="zh-CN" altLang="en-US" sz="3200" b="1" dirty="0">
                <a:latin typeface="+mn-ea"/>
              </a:rPr>
              <a:t>胰岛内旁分泌作用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生长抑素 </a:t>
            </a:r>
            <a:r>
              <a:rPr lang="en-US" altLang="zh-CN" sz="3200" b="1" dirty="0">
                <a:latin typeface="+mn-ea"/>
              </a:rPr>
              <a:t>(-)</a:t>
            </a:r>
            <a:r>
              <a:rPr lang="zh-CN" altLang="en-US" sz="3200" b="1" dirty="0">
                <a:latin typeface="+mn-ea"/>
              </a:rPr>
              <a:t>、胰高血糖素</a:t>
            </a:r>
            <a:r>
              <a:rPr lang="en-US" altLang="zh-CN" sz="3200" b="1" dirty="0">
                <a:latin typeface="+mn-ea"/>
              </a:rPr>
              <a:t>(+)</a:t>
            </a:r>
            <a:r>
              <a:rPr lang="zh-CN" altLang="en-US" sz="3200" b="1" dirty="0">
                <a:latin typeface="+mn-ea"/>
              </a:rPr>
              <a:t>、胰岛素</a:t>
            </a:r>
            <a:r>
              <a:rPr lang="en-US" altLang="zh-CN" sz="3200" b="1" dirty="0">
                <a:latin typeface="+mn-ea"/>
              </a:rPr>
              <a:t>(-)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(</a:t>
            </a:r>
            <a:r>
              <a:rPr kumimoji="0" lang="en-US" altLang="zh-CN" sz="3200" b="1" dirty="0">
                <a:latin typeface="+mn-ea"/>
              </a:rPr>
              <a:t>4)</a:t>
            </a:r>
            <a:r>
              <a:rPr lang="zh-CN" altLang="en-US" sz="3200" b="1" dirty="0">
                <a:latin typeface="+mn-ea"/>
              </a:rPr>
              <a:t>神经调节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  迷走神经兴奋→胰岛素↑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zh-CN" altLang="en-US" sz="3200" b="1" dirty="0">
                <a:latin typeface="+mn-ea"/>
              </a:rPr>
              <a:t>       交感神经兴奋→胰岛素↓ </a:t>
            </a:r>
            <a:r>
              <a:rPr lang="zh-CN" altLang="en-US" sz="320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latin typeface="+mn-e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utoShape 2"/>
          <p:cNvSpPr/>
          <p:nvPr/>
        </p:nvSpPr>
        <p:spPr bwMode="auto">
          <a:xfrm>
            <a:off x="7010400" y="5051425"/>
            <a:ext cx="2032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7721600" y="2536825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613121" y="1249364"/>
            <a:ext cx="2351927" cy="486287"/>
          </a:xfrm>
          <a:prstGeom prst="rect">
            <a:avLst/>
          </a:prstGeom>
          <a:solidFill>
            <a:srgbClr val="FF9900"/>
          </a:solidFill>
          <a:ln w="9525">
            <a:solidFill>
              <a:srgbClr val="CC00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胰   岛   素↓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6161955" y="2003426"/>
            <a:ext cx="2031325" cy="486287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zh-CN" altLang="en-US" sz="3200" b="1" dirty="0">
                <a:latin typeface="+mn-ea"/>
              </a:rPr>
              <a:t>蛋白分解↑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9108355" y="2003426"/>
            <a:ext cx="2031325" cy="486287"/>
          </a:xfrm>
          <a:prstGeom prst="rect">
            <a:avLst/>
          </a:prstGeom>
          <a:solidFill>
            <a:srgbClr val="D9FF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脂肪分解↑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9108355" y="3451226"/>
            <a:ext cx="2031325" cy="461665"/>
          </a:xfrm>
          <a:prstGeom prst="rect">
            <a:avLst/>
          </a:prstGeom>
          <a:solidFill>
            <a:srgbClr val="D9FF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酮体生成↑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9481748" y="4670426"/>
            <a:ext cx="1415773" cy="461665"/>
          </a:xfrm>
          <a:prstGeom prst="rect">
            <a:avLst/>
          </a:prstGeom>
          <a:solidFill>
            <a:srgbClr val="D9FF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酮血症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8940800" y="5508626"/>
            <a:ext cx="2540000" cy="1200329"/>
          </a:xfrm>
          <a:prstGeom prst="rect">
            <a:avLst/>
          </a:prstGeom>
          <a:solidFill>
            <a:srgbClr val="D9FF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酮 尿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酸中毒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昏 迷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5690665" y="4670426"/>
            <a:ext cx="1005403" cy="466987"/>
          </a:xfrm>
          <a:prstGeom prst="rect">
            <a:avLst/>
          </a:prstGeom>
          <a:solidFill>
            <a:srgbClr val="FFD979"/>
          </a:solidFill>
          <a:ln w="9525">
            <a:solidFill>
              <a:srgbClr val="FF99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 dirty="0">
                <a:latin typeface="+mn-ea"/>
              </a:rPr>
              <a:t>脱水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7191948" y="5508625"/>
            <a:ext cx="1326005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 dirty="0">
                <a:latin typeface="+mn-ea"/>
              </a:rPr>
              <a:t>体重↓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en-US" altLang="zh-CN" sz="3200" b="1" dirty="0">
                <a:latin typeface="+mn-ea"/>
              </a:rPr>
              <a:t>(</a:t>
            </a:r>
            <a:r>
              <a:rPr kumimoji="0" lang="zh-CN" altLang="en-US" sz="3200" b="1" dirty="0">
                <a:latin typeface="+mn-ea"/>
              </a:rPr>
              <a:t>尿氮</a:t>
            </a:r>
            <a:r>
              <a:rPr kumimoji="0" lang="en-US" altLang="zh-CN" sz="3200" b="1" dirty="0">
                <a:latin typeface="+mn-ea"/>
              </a:rPr>
              <a:t>)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5555198" y="5508626"/>
            <a:ext cx="1005403" cy="466987"/>
          </a:xfrm>
          <a:prstGeom prst="rect">
            <a:avLst/>
          </a:prstGeom>
          <a:solidFill>
            <a:srgbClr val="FFD979"/>
          </a:solidFill>
          <a:ln w="9525">
            <a:solidFill>
              <a:srgbClr val="FF99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口渴</a:t>
            </a:r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5555198" y="6346826"/>
            <a:ext cx="1005403" cy="466987"/>
          </a:xfrm>
          <a:prstGeom prst="rect">
            <a:avLst/>
          </a:prstGeom>
          <a:solidFill>
            <a:srgbClr val="FFD979"/>
          </a:solidFill>
          <a:ln w="9525">
            <a:solidFill>
              <a:srgbClr val="FF99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多饮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2842029" y="4670426"/>
            <a:ext cx="2236510" cy="461665"/>
          </a:xfrm>
          <a:prstGeom prst="rect">
            <a:avLst/>
          </a:prstGeom>
          <a:solidFill>
            <a:srgbClr val="E3F7AB"/>
          </a:solidFill>
          <a:ln w="9525">
            <a:solidFill>
              <a:schemeClr val="accent2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高渗性利尿</a:t>
            </a:r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2946401" y="5508625"/>
            <a:ext cx="2095500" cy="880241"/>
          </a:xfrm>
          <a:prstGeom prst="rect">
            <a:avLst/>
          </a:prstGeom>
          <a:solidFill>
            <a:srgbClr val="E3F7AB"/>
          </a:solidFill>
          <a:ln w="9525">
            <a:solidFill>
              <a:schemeClr val="accent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zh-CN" altLang="en-US" sz="3200" b="1" dirty="0">
                <a:latin typeface="+mn-ea"/>
              </a:rPr>
              <a:t>多 尿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en-US" altLang="zh-CN" sz="3200" b="1" dirty="0">
                <a:latin typeface="+mn-ea"/>
              </a:rPr>
              <a:t>(</a:t>
            </a:r>
            <a:r>
              <a:rPr kumimoji="0" lang="zh-CN" altLang="en-US" sz="3200" b="1" dirty="0">
                <a:latin typeface="+mn-ea"/>
              </a:rPr>
              <a:t>尿糖</a:t>
            </a:r>
            <a:r>
              <a:rPr kumimoji="0" lang="en-US" altLang="zh-CN" sz="3200" b="1" dirty="0">
                <a:latin typeface="+mn-ea"/>
              </a:rPr>
              <a:t>)</a:t>
            </a:r>
            <a:endParaRPr kumimoji="0" lang="en-US" altLang="zh-CN" sz="3200" b="1" dirty="0">
              <a:solidFill>
                <a:srgbClr val="09055B"/>
              </a:solidFill>
              <a:latin typeface="+mn-ea"/>
            </a:endParaRP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829621" y="5584826"/>
            <a:ext cx="1249061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多  食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3327942" y="2917826"/>
            <a:ext cx="1332417" cy="461665"/>
          </a:xfrm>
          <a:prstGeom prst="rect">
            <a:avLst/>
          </a:prstGeom>
          <a:solidFill>
            <a:srgbClr val="E3F7AB"/>
          </a:solidFill>
          <a:ln w="9525">
            <a:solidFill>
              <a:schemeClr val="accent2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血 糖↑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744148" y="4670426"/>
            <a:ext cx="1415773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饥饿感</a:t>
            </a:r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608813" y="3832226"/>
            <a:ext cx="1826142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能量不足</a:t>
            </a:r>
          </a:p>
        </p:txBody>
      </p:sp>
      <p:sp>
        <p:nvSpPr>
          <p:cNvPr id="230420" name="Rectangle 20"/>
          <p:cNvSpPr>
            <a:spLocks noChangeArrowheads="1"/>
          </p:cNvSpPr>
          <p:nvPr/>
        </p:nvSpPr>
        <p:spPr bwMode="auto">
          <a:xfrm>
            <a:off x="711405" y="2917826"/>
            <a:ext cx="1620958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糖氧化↓</a:t>
            </a:r>
          </a:p>
        </p:txBody>
      </p:sp>
      <p:sp>
        <p:nvSpPr>
          <p:cNvPr id="230421" name="Rectangle 21"/>
          <p:cNvSpPr>
            <a:spLocks noChangeArrowheads="1"/>
          </p:cNvSpPr>
          <p:nvPr/>
        </p:nvSpPr>
        <p:spPr bwMode="auto">
          <a:xfrm>
            <a:off x="1373239" y="2003426"/>
            <a:ext cx="3294492" cy="486287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葡 萄  糖  利  用↓</a:t>
            </a:r>
          </a:p>
        </p:txBody>
      </p:sp>
      <p:sp>
        <p:nvSpPr>
          <p:cNvPr id="230422" name="Rectangle 22"/>
          <p:cNvSpPr>
            <a:spLocks noChangeArrowheads="1"/>
          </p:cNvSpPr>
          <p:nvPr/>
        </p:nvSpPr>
        <p:spPr bwMode="auto">
          <a:xfrm>
            <a:off x="722849" y="358870"/>
            <a:ext cx="757130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>
                <a:latin typeface="+mn-ea"/>
              </a:rPr>
              <a:t>（三）</a:t>
            </a:r>
            <a:r>
              <a:rPr kumimoji="0" lang="zh-CN" altLang="en-US" sz="3600" b="1" dirty="0">
                <a:latin typeface="+mn-ea"/>
              </a:rPr>
              <a:t>胰岛素缺乏时的三多一少症状</a:t>
            </a:r>
          </a:p>
        </p:txBody>
      </p:sp>
      <p:sp>
        <p:nvSpPr>
          <p:cNvPr id="230423" name="Rectangle 23"/>
          <p:cNvSpPr>
            <a:spLocks noChangeArrowheads="1"/>
          </p:cNvSpPr>
          <p:nvPr/>
        </p:nvSpPr>
        <p:spPr bwMode="auto">
          <a:xfrm>
            <a:off x="3148813" y="3832226"/>
            <a:ext cx="1826142" cy="461665"/>
          </a:xfrm>
          <a:prstGeom prst="rect">
            <a:avLst/>
          </a:prstGeom>
          <a:solidFill>
            <a:srgbClr val="E3F7AB"/>
          </a:solidFill>
          <a:ln w="9525">
            <a:solidFill>
              <a:schemeClr val="accent2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kumimoji="0" lang="zh-CN" altLang="en-US" sz="3200" b="1">
                <a:latin typeface="+mn-ea"/>
              </a:rPr>
              <a:t>＞肾糖阈</a:t>
            </a:r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1422400" y="2536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25" name="Line 25"/>
          <p:cNvSpPr>
            <a:spLocks noChangeShapeType="1"/>
          </p:cNvSpPr>
          <p:nvPr/>
        </p:nvSpPr>
        <p:spPr bwMode="auto">
          <a:xfrm>
            <a:off x="1422400" y="3375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1422400" y="4289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1422400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3962400" y="5127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>
            <a:off x="3962400" y="4289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>
            <a:off x="3962400" y="3375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>
            <a:off x="3962400" y="2536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2" name="Line 32"/>
          <p:cNvSpPr>
            <a:spLocks noChangeShapeType="1"/>
          </p:cNvSpPr>
          <p:nvPr/>
        </p:nvSpPr>
        <p:spPr bwMode="auto">
          <a:xfrm>
            <a:off x="6096000" y="5127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>
            <a:off x="6096000" y="596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>
            <a:off x="10160000" y="5127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5" name="Line 35"/>
          <p:cNvSpPr>
            <a:spLocks noChangeShapeType="1"/>
          </p:cNvSpPr>
          <p:nvPr/>
        </p:nvSpPr>
        <p:spPr bwMode="auto">
          <a:xfrm flipH="1">
            <a:off x="10160000" y="25368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6" name="Line 36"/>
          <p:cNvSpPr>
            <a:spLocks noChangeShapeType="1"/>
          </p:cNvSpPr>
          <p:nvPr/>
        </p:nvSpPr>
        <p:spPr bwMode="auto">
          <a:xfrm>
            <a:off x="10160000" y="3908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7" name="Line 37"/>
          <p:cNvSpPr>
            <a:spLocks noChangeShapeType="1"/>
          </p:cNvSpPr>
          <p:nvPr/>
        </p:nvSpPr>
        <p:spPr bwMode="auto">
          <a:xfrm>
            <a:off x="6807200" y="48990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8" name="Line 38"/>
          <p:cNvSpPr>
            <a:spLocks noChangeShapeType="1"/>
          </p:cNvSpPr>
          <p:nvPr/>
        </p:nvSpPr>
        <p:spPr bwMode="auto">
          <a:xfrm>
            <a:off x="5181600" y="489902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230439" name="Line 39"/>
          <p:cNvSpPr>
            <a:spLocks noChangeShapeType="1"/>
          </p:cNvSpPr>
          <p:nvPr/>
        </p:nvSpPr>
        <p:spPr bwMode="auto">
          <a:xfrm>
            <a:off x="5791200" y="16986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0"/>
            <a:ext cx="10390717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ea typeface="+mn-ea"/>
              </a:rPr>
              <a:t>二、胰高血糖素的作用</a:t>
            </a:r>
            <a:r>
              <a:rPr lang="zh-CN" altLang="en-US" dirty="0">
                <a:latin typeface="+mn-ea"/>
                <a:ea typeface="+mn-ea"/>
              </a:rPr>
              <a:t>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52" y="1431877"/>
            <a:ext cx="9753600" cy="4114800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主要靶器官</a:t>
            </a:r>
            <a:r>
              <a:rPr lang="en-US" altLang="zh-CN" sz="3200" b="1" dirty="0">
                <a:latin typeface="+mn-ea"/>
              </a:rPr>
              <a:t>—</a:t>
            </a:r>
            <a:r>
              <a:rPr lang="zh-CN" altLang="en-US" sz="3200" b="1" dirty="0">
                <a:latin typeface="+mn-ea"/>
              </a:rPr>
              <a:t>肝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生理作用</a:t>
            </a:r>
            <a:r>
              <a:rPr lang="en-US" altLang="zh-CN" sz="3200" b="1" dirty="0">
                <a:latin typeface="+mn-ea"/>
              </a:rPr>
              <a:t>:      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促进肝糖原分解及糖异生，抑制体细胞摄取葡萄糖→血糖↑</a:t>
            </a:r>
            <a:endParaRPr lang="zh-CN" altLang="en-US" sz="3200" dirty="0">
              <a:latin typeface="+mn-ea"/>
            </a:endParaRP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促进脂肪分解</a:t>
            </a:r>
            <a:r>
              <a:rPr lang="en-US" altLang="zh-CN" sz="3200" b="1" dirty="0">
                <a:latin typeface="+mn-ea"/>
              </a:rPr>
              <a:t>, </a:t>
            </a:r>
            <a:r>
              <a:rPr lang="zh-CN" altLang="en-US" sz="3200" b="1" dirty="0">
                <a:latin typeface="+mn-ea"/>
              </a:rPr>
              <a:t>脂肪酸氧化</a:t>
            </a:r>
            <a:r>
              <a:rPr lang="en-US" altLang="zh-CN" sz="3200" b="1" dirty="0">
                <a:latin typeface="+mn-ea"/>
              </a:rPr>
              <a:t>, </a:t>
            </a:r>
            <a:r>
              <a:rPr lang="zh-CN" altLang="en-US" sz="3200" b="1" dirty="0">
                <a:latin typeface="+mn-ea"/>
              </a:rPr>
              <a:t>促蛋白质分解</a:t>
            </a:r>
            <a:endParaRPr lang="zh-CN" altLang="en-US" sz="3200" dirty="0">
              <a:latin typeface="+mn-ea"/>
            </a:endParaRPr>
          </a:p>
          <a:p>
            <a: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+mn-ea"/>
              </a:rPr>
              <a:t>全面动员储备能量，促进分解代谢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62" y="495992"/>
            <a:ext cx="10390717" cy="513943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胰高血糖素分泌的调节</a:t>
            </a:r>
            <a:r>
              <a:rPr lang="zh-CN" altLang="en-US" dirty="0">
                <a:latin typeface="+mn-ea"/>
                <a:ea typeface="+mn-ea"/>
              </a:rPr>
              <a:t> </a:t>
            </a:r>
          </a:p>
        </p:txBody>
      </p:sp>
      <p:graphicFrame>
        <p:nvGraphicFramePr>
          <p:cNvPr id="186374" name="Group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8412" y="1460312"/>
          <a:ext cx="10058400" cy="3522663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刺  激  因  素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抑  制  因  素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血糖水平↓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血糖水平↑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血氨基酸水平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酮体↑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CCK</a:t>
                      </a: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、促胃液素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脂肪酸↑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儿茶酚胺、</a:t>
                      </a:r>
                      <a:r>
                        <a:rPr kumimoji="1" lang="zh-CN" altLang="en-US" sz="28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sym typeface="+mn-ea"/>
                        </a:rPr>
                        <a:t>胰岛素</a:t>
                      </a:r>
                      <a:endParaRPr kumimoji="1" lang="zh-CN" altLang="en-US" sz="28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sym typeface="+mn-ea"/>
                        </a:rPr>
                        <a:t>生长抑素（间接）</a:t>
                      </a:r>
                      <a:endParaRPr kumimoji="1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胰岛素</a:t>
                      </a:r>
                      <a:r>
                        <a:rPr kumimoji="1" lang="zh-CN" altLang="en-US" sz="32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sym typeface="+mn-ea"/>
                        </a:rPr>
                        <a:t>、生长抑素</a:t>
                      </a:r>
                      <a:r>
                        <a:rPr kumimoji="1" lang="zh-CN" altLang="en-US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sym typeface="+mn-ea"/>
                        </a:rPr>
                        <a:t>（直接）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交感神经</a:t>
                      </a:r>
                      <a:endParaRPr kumimoji="1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r>
                        <a:rPr kumimoji="1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副交感、</a:t>
                      </a:r>
                      <a:r>
                        <a:rPr kumimoji="1" lang="zh-CN" altLang="en-US" sz="3200" b="1" dirty="0">
                          <a:ln>
                            <a:noFill/>
                          </a:ln>
                          <a:effectLst/>
                          <a:latin typeface="+mn-ea"/>
                          <a:sym typeface="+mn-ea"/>
                        </a:rPr>
                        <a:t>促胰液素</a:t>
                      </a:r>
                      <a:endParaRPr kumimoji="1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</a:pPr>
                      <a:endParaRPr kumimoji="1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6401" name="Line 33"/>
          <p:cNvSpPr>
            <a:spLocks noChangeShapeType="1"/>
          </p:cNvSpPr>
          <p:nvPr/>
        </p:nvSpPr>
        <p:spPr bwMode="auto">
          <a:xfrm>
            <a:off x="638412" y="1993711"/>
            <a:ext cx="10058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/>
          <a:lstStyle/>
          <a:p>
            <a:endParaRPr lang="zh-CN" altLang="en-US" sz="3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zh-CN" altLang="en-US"/>
              <a:t>关于甲状腺激素的叙述，下列哪一项是错误的  </a:t>
            </a:r>
          </a:p>
          <a:p>
            <a:pPr marL="0" indent="0">
              <a:buNone/>
            </a:pPr>
            <a:r>
              <a:rPr lang="zh-CN" altLang="en-US"/>
              <a:t>A．碘是甲状腺激素合成的重要原料</a:t>
            </a:r>
          </a:p>
          <a:p>
            <a:pPr marL="0" indent="0">
              <a:buNone/>
            </a:pPr>
            <a:r>
              <a:rPr lang="zh-CN" altLang="en-US"/>
              <a:t>B．用药物抑制合成后，血中甲状腺激素水平在1～2天内即下降 </a:t>
            </a:r>
          </a:p>
          <a:p>
            <a:pPr marL="0" indent="0">
              <a:buNone/>
            </a:pPr>
            <a:r>
              <a:rPr lang="zh-CN" altLang="en-US"/>
              <a:t>C．对婴幼儿脑的发育有促进作用</a:t>
            </a:r>
          </a:p>
          <a:p>
            <a:pPr marL="0" indent="0">
              <a:buNone/>
            </a:pPr>
            <a:r>
              <a:rPr lang="zh-CN" altLang="en-US"/>
              <a:t>D．可增加组织耗氧量，增加产热</a:t>
            </a:r>
          </a:p>
          <a:p>
            <a:pPr marL="0" indent="0">
              <a:buNone/>
            </a:pPr>
            <a:r>
              <a:rPr lang="zh-CN" altLang="en-US"/>
              <a:t>E．交感神经兴奋可使其合成分泌增加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79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823200" y="3462361"/>
            <a:ext cx="18473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064000" y="2471761"/>
            <a:ext cx="18473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41655" y="1240155"/>
            <a:ext cx="10630535" cy="5113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zh-CN" sz="3200" b="1" dirty="0">
                <a:latin typeface="+mn-ea"/>
              </a:rPr>
              <a:t>(</a:t>
            </a:r>
            <a:r>
              <a:rPr kumimoji="0" lang="zh-CN" altLang="en-US" sz="3200" b="1" dirty="0">
                <a:latin typeface="+mn-ea"/>
              </a:rPr>
              <a:t>一</a:t>
            </a:r>
            <a:r>
              <a:rPr kumimoji="0"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激素的信使作用</a:t>
            </a:r>
            <a:endParaRPr kumimoji="0" lang="zh-CN" altLang="en-US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激素的高效放大作用（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功能亢进、功能减退</a:t>
            </a:r>
            <a:r>
              <a:rPr lang="zh-CN" altLang="en-US" sz="3200" b="1" dirty="0">
                <a:latin typeface="+mn-ea"/>
              </a:rPr>
              <a:t>）</a:t>
            </a:r>
            <a:endParaRPr kumimoji="0" lang="zh-CN" altLang="en-US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三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激素的</a:t>
            </a:r>
            <a:r>
              <a:rPr kumimoji="0" lang="zh-CN" altLang="en-US" sz="3200" b="1" dirty="0">
                <a:latin typeface="+mn-ea"/>
              </a:rPr>
              <a:t>特异性作用（</a:t>
            </a:r>
            <a:r>
              <a:rPr kumimoji="0" lang="zh-CN" altLang="en-US" sz="3200" b="1" dirty="0">
                <a:solidFill>
                  <a:srgbClr val="FF0000"/>
                </a:solidFill>
                <a:latin typeface="+mn-ea"/>
              </a:rPr>
              <a:t>靶腺、靶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细胞</a:t>
            </a:r>
            <a:r>
              <a:rPr kumimoji="0" lang="zh-CN" altLang="en-US" sz="3200" b="1" dirty="0">
                <a:solidFill>
                  <a:srgbClr val="FF0000"/>
                </a:solidFill>
                <a:latin typeface="+mn-ea"/>
              </a:rPr>
              <a:t>、靶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组织</a:t>
            </a:r>
            <a:r>
              <a:rPr kumimoji="0" lang="zh-CN" altLang="en-US" sz="3200" b="1" dirty="0">
                <a:solidFill>
                  <a:srgbClr val="FF0000"/>
                </a:solidFill>
                <a:latin typeface="+mn-ea"/>
              </a:rPr>
              <a:t>、靶器官</a:t>
            </a:r>
            <a:r>
              <a:rPr kumimoji="0" lang="zh-CN" altLang="en-US" sz="3200" b="1" dirty="0">
                <a:latin typeface="+mn-ea"/>
              </a:rPr>
              <a:t>）</a:t>
            </a:r>
          </a:p>
          <a:p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四</a:t>
            </a:r>
            <a:r>
              <a:rPr lang="en-US" altLang="zh-CN" sz="3200" b="1" dirty="0">
                <a:latin typeface="+mn-ea"/>
              </a:rPr>
              <a:t>)</a:t>
            </a:r>
            <a:r>
              <a:rPr kumimoji="0" lang="zh-CN" altLang="en-US" sz="3200" b="1" dirty="0">
                <a:latin typeface="+mn-ea"/>
              </a:rPr>
              <a:t>激素间相互作用</a:t>
            </a:r>
            <a:endParaRPr kumimoji="0" lang="en-US" altLang="zh-CN" sz="3200" b="1" dirty="0"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+mn-ea"/>
              </a:rPr>
              <a:t>1.</a:t>
            </a:r>
            <a:r>
              <a:rPr lang="zh-CN" altLang="en-US" sz="2800" b="1" dirty="0">
                <a:latin typeface="+mn-ea"/>
              </a:rPr>
              <a:t>相互协同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+mn-ea"/>
              </a:rPr>
              <a:t>2.</a:t>
            </a:r>
            <a:r>
              <a:rPr lang="zh-CN" altLang="en-US" sz="2800" b="1" dirty="0">
                <a:latin typeface="+mn-ea"/>
              </a:rPr>
              <a:t>相互拮抗</a:t>
            </a:r>
          </a:p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+mn-ea"/>
              </a:rPr>
              <a:t>3.</a:t>
            </a:r>
            <a:r>
              <a:rPr lang="zh-CN" altLang="en-US" sz="2800" b="1" dirty="0">
                <a:latin typeface="+mn-ea"/>
              </a:rPr>
              <a:t>允许作用：  某些激素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+mn-ea"/>
              </a:rPr>
              <a:t>本身并不能对某些器官或细胞直接发生作用，但它的存在是另一种激素能产生效应的必备条件。</a:t>
            </a:r>
          </a:p>
          <a:p>
            <a:endParaRPr kumimoji="0" lang="zh-CN" altLang="en-US" sz="3600" b="1" dirty="0">
              <a:latin typeface="+mn-ea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020897" y="367257"/>
            <a:ext cx="9956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latin typeface="+mn-ea"/>
              </a:rPr>
              <a:t>二、 激素作用的一般特征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bldLvl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下列哪一项不是甲状腺激素的生理作用  </a:t>
            </a:r>
          </a:p>
          <a:p>
            <a:r>
              <a:rPr lang="zh-CN" altLang="en-US"/>
              <a:t>A．抑制糖原合成</a:t>
            </a:r>
          </a:p>
          <a:p>
            <a:r>
              <a:rPr lang="zh-CN" altLang="en-US"/>
              <a:t>B．促进外周细胞对糖的利用</a:t>
            </a:r>
          </a:p>
          <a:p>
            <a:r>
              <a:rPr lang="zh-CN" altLang="en-US"/>
              <a:t>C．适量时促进蛋白质合成</a:t>
            </a:r>
          </a:p>
          <a:p>
            <a:r>
              <a:rPr lang="zh-CN" altLang="en-US"/>
              <a:t>D．提高神经系统兴奋性</a:t>
            </a:r>
          </a:p>
          <a:p>
            <a:r>
              <a:rPr lang="zh-CN" altLang="en-US"/>
              <a:t>E．减慢心率和减弱心肌收缩力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80</a:t>
            </a:fld>
            <a:endParaRPr lang="zh-CN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在甲状腺激素合成过程中,下列哪一种酶作用最重要  </a:t>
            </a:r>
          </a:p>
          <a:p>
            <a:r>
              <a:rPr lang="zh-CN" altLang="en-US"/>
              <a:t>A．羧基肽酶</a:t>
            </a:r>
          </a:p>
          <a:p>
            <a:r>
              <a:rPr lang="zh-CN" altLang="en-US"/>
              <a:t>B．碳酸酐酶</a:t>
            </a:r>
          </a:p>
          <a:p>
            <a:r>
              <a:rPr lang="zh-CN" altLang="en-US"/>
              <a:t>C．氧化酶</a:t>
            </a:r>
          </a:p>
          <a:p>
            <a:r>
              <a:rPr lang="zh-CN" altLang="en-US"/>
              <a:t>D．过氧化酶 </a:t>
            </a:r>
          </a:p>
          <a:p>
            <a:r>
              <a:rPr lang="zh-CN" altLang="en-US"/>
              <a:t>E．脱氢酶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81</a:t>
            </a:fld>
            <a:endParaRPr lang="zh-CN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影响神经系统发育最重要的激素是</a:t>
            </a:r>
          </a:p>
          <a:p>
            <a:r>
              <a:rPr lang="zh-CN" altLang="en-US"/>
              <a:t>A．肾上腺素</a:t>
            </a:r>
          </a:p>
          <a:p>
            <a:r>
              <a:rPr lang="zh-CN" altLang="en-US"/>
              <a:t>B．甲状腺激素 </a:t>
            </a:r>
          </a:p>
          <a:p>
            <a:r>
              <a:rPr lang="zh-CN" altLang="en-US"/>
              <a:t>C．生长素</a:t>
            </a:r>
          </a:p>
          <a:p>
            <a:r>
              <a:rPr lang="zh-CN" altLang="en-US"/>
              <a:t>D．胰岛素</a:t>
            </a:r>
          </a:p>
          <a:p>
            <a:r>
              <a:rPr lang="zh-CN" altLang="en-US"/>
              <a:t>E．醛固酮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82</a:t>
            </a:fld>
            <a:endParaRPr lang="zh-CN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治疗呆小症应在出生后何时补充甲状腺激素才能奏效 </a:t>
            </a:r>
          </a:p>
          <a:p>
            <a:r>
              <a:rPr lang="zh-CN" altLang="en-US"/>
              <a:t>A.3个月左 </a:t>
            </a:r>
          </a:p>
          <a:p>
            <a:r>
              <a:rPr lang="zh-CN" altLang="en-US"/>
              <a:t>B.6个月左右 </a:t>
            </a:r>
          </a:p>
          <a:p>
            <a:r>
              <a:rPr lang="zh-CN" altLang="en-US"/>
              <a:t>C.8个月左右 </a:t>
            </a:r>
          </a:p>
          <a:p>
            <a:r>
              <a:rPr lang="zh-CN" altLang="en-US"/>
              <a:t>D.10个月左右 </a:t>
            </a:r>
          </a:p>
          <a:p>
            <a:r>
              <a:rPr lang="zh-CN" altLang="en-US"/>
              <a:t>E.12个月左右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83</a:t>
            </a:fld>
            <a:endParaRPr lang="zh-CN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维持甲状腺激素分泌相对稳定的机制是  </a:t>
            </a:r>
          </a:p>
          <a:p>
            <a:r>
              <a:rPr lang="zh-CN" altLang="en-US"/>
              <a:t>A．下丘脑促甲状腺激素释放激素的作用</a:t>
            </a:r>
          </a:p>
          <a:p>
            <a:r>
              <a:rPr lang="zh-CN" altLang="en-US"/>
              <a:t>B．血液中甲状腺激素的负反馈作用 </a:t>
            </a:r>
          </a:p>
          <a:p>
            <a:r>
              <a:rPr lang="zh-CN" altLang="en-US"/>
              <a:t>C．甲状腺的自身调节作用</a:t>
            </a:r>
          </a:p>
          <a:p>
            <a:r>
              <a:rPr lang="zh-CN" altLang="en-US"/>
              <a:t>D．交感神经的作用</a:t>
            </a:r>
          </a:p>
          <a:p>
            <a:r>
              <a:rPr lang="zh-CN" altLang="en-US"/>
              <a:t>E．交感神经和副交感神经的协调作用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84</a:t>
            </a:fld>
            <a:endParaRPr lang="zh-CN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成年人甲状腺激素分泌过少会导致</a:t>
            </a:r>
          </a:p>
          <a:p>
            <a:r>
              <a:rPr lang="zh-CN" altLang="en-US"/>
              <a:t>A． 肢端肥大症 </a:t>
            </a:r>
          </a:p>
          <a:p>
            <a:r>
              <a:rPr lang="zh-CN" altLang="en-US"/>
              <a:t>B． 巨人症</a:t>
            </a:r>
          </a:p>
          <a:p>
            <a:r>
              <a:rPr lang="zh-CN" altLang="en-US"/>
              <a:t>C． 粘液性水肿 </a:t>
            </a:r>
          </a:p>
          <a:p>
            <a:r>
              <a:rPr lang="zh-CN" altLang="en-US"/>
              <a:t>D． 侏儒症</a:t>
            </a:r>
          </a:p>
          <a:p>
            <a:r>
              <a:rPr lang="zh-CN" altLang="en-US"/>
              <a:t>E． 水中毒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85</a:t>
            </a:fld>
            <a:endParaRPr lang="zh-CN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切除肾上腺引起动物死亡的原因主要是由于缺乏</a:t>
            </a:r>
          </a:p>
          <a:p>
            <a:r>
              <a:rPr lang="zh-CN" altLang="en-US"/>
              <a:t>A．肾上腺素</a:t>
            </a:r>
          </a:p>
          <a:p>
            <a:r>
              <a:rPr lang="zh-CN" altLang="en-US"/>
              <a:t>D．去甲肾上腺素</a:t>
            </a:r>
          </a:p>
          <a:p>
            <a:r>
              <a:rPr lang="zh-CN" altLang="en-US"/>
              <a:t>C．肾上腺素和去甲肾上腺素</a:t>
            </a:r>
          </a:p>
          <a:p>
            <a:r>
              <a:rPr lang="zh-CN" altLang="en-US"/>
              <a:t>D．醛固酮</a:t>
            </a:r>
          </a:p>
          <a:p>
            <a:r>
              <a:rPr lang="zh-CN" altLang="en-US"/>
              <a:t>E．糖皮质激素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86</a:t>
            </a:fld>
            <a:endParaRPr lang="zh-CN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不是肾上腺皮质分泌的激素是</a:t>
            </a:r>
          </a:p>
          <a:p>
            <a:r>
              <a:rPr lang="zh-CN" altLang="en-US"/>
              <a:t>A．皮质醇</a:t>
            </a:r>
          </a:p>
          <a:p>
            <a:r>
              <a:rPr lang="zh-CN" altLang="en-US"/>
              <a:t>B．醛固酮</a:t>
            </a:r>
          </a:p>
          <a:p>
            <a:r>
              <a:rPr lang="zh-CN" altLang="en-US"/>
              <a:t>C．性激素</a:t>
            </a:r>
          </a:p>
          <a:p>
            <a:r>
              <a:rPr lang="zh-CN" altLang="en-US"/>
              <a:t>D．肾上腺素 </a:t>
            </a:r>
          </a:p>
          <a:p>
            <a:r>
              <a:rPr lang="zh-CN" altLang="en-US"/>
              <a:t>E．盐皮质激素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87</a:t>
            </a:fld>
            <a:endParaRPr lang="zh-CN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关于肾上腺髓质激素的叙述，下列哪一项是错误的  </a:t>
            </a:r>
          </a:p>
          <a:p>
            <a:r>
              <a:rPr lang="zh-CN" altLang="en-US"/>
              <a:t>A.肾上腺素和去甲肾上腺素都是由髓质分泌的 </a:t>
            </a:r>
          </a:p>
          <a:p>
            <a:r>
              <a:rPr lang="zh-CN" altLang="en-US"/>
              <a:t>B．髓质激素的化学本质是类固醇</a:t>
            </a:r>
          </a:p>
          <a:p>
            <a:r>
              <a:rPr lang="zh-CN" altLang="en-US"/>
              <a:t>C．肾上腺素受体有α和β两大类</a:t>
            </a:r>
          </a:p>
          <a:p>
            <a:r>
              <a:rPr lang="zh-CN" altLang="en-US"/>
              <a:t>D．去甲肾上腺素升血压作用强于肾上腺素</a:t>
            </a:r>
          </a:p>
          <a:p>
            <a:r>
              <a:rPr lang="zh-CN" altLang="en-US"/>
              <a:t>E. 肾上腺髓质激素的分泌受交感神经支配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88</a:t>
            </a:fld>
            <a:endParaRPr lang="zh-CN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关于促肾上腺皮质激素的分泌下列哪一项是错误的  </a:t>
            </a:r>
          </a:p>
          <a:p>
            <a:r>
              <a:rPr lang="zh-CN" altLang="en-US"/>
              <a:t>A．受下丘脑促肾上腺皮质激素释放激素的调节</a:t>
            </a:r>
          </a:p>
          <a:p>
            <a:r>
              <a:rPr lang="zh-CN" altLang="en-US"/>
              <a:t>B．受糖皮质激素的负反馈调节</a:t>
            </a:r>
          </a:p>
          <a:p>
            <a:r>
              <a:rPr lang="zh-CN" altLang="en-US"/>
              <a:t>C．受醛固酮的负反馈调节 </a:t>
            </a:r>
          </a:p>
          <a:p>
            <a:r>
              <a:rPr lang="zh-CN" altLang="en-US"/>
              <a:t>D．在应激状态下分泌增多</a:t>
            </a:r>
          </a:p>
          <a:p>
            <a:r>
              <a:rPr lang="zh-CN" altLang="en-US"/>
              <a:t>E．长期大量使用糖皮质激素的病人，其分泌减少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89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903" y="1187355"/>
            <a:ext cx="11756733" cy="479806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一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根据激素作用的受体分类</a:t>
            </a:r>
            <a:endParaRPr lang="en-US" altLang="zh-CN" sz="3200" b="1" dirty="0">
              <a:latin typeface="+mn-ea"/>
            </a:endParaRPr>
          </a:p>
          <a:p>
            <a:pPr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(1)</a:t>
            </a:r>
            <a:r>
              <a:rPr lang="zh-CN" altLang="en-US" sz="3200" b="1" dirty="0">
                <a:latin typeface="+mn-ea"/>
              </a:rPr>
              <a:t>含氮类激素                 第二信使学说（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细胞表面受体介导</a:t>
            </a:r>
            <a:r>
              <a:rPr lang="zh-CN" altLang="en-US" sz="3200" b="1" dirty="0">
                <a:latin typeface="+mn-ea"/>
              </a:rPr>
              <a:t>）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76000"/>
              <a:buFontTx/>
              <a:buNone/>
            </a:pPr>
            <a:r>
              <a:rPr lang="zh-CN" altLang="en-US" sz="3200" b="1" dirty="0">
                <a:latin typeface="+mn-ea"/>
              </a:rPr>
              <a:t>第二信使  </a:t>
            </a:r>
            <a:r>
              <a:rPr lang="en-US" altLang="zh-CN" sz="3200" b="1" dirty="0" err="1">
                <a:latin typeface="+mn-ea"/>
              </a:rPr>
              <a:t>cAMP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en-US" altLang="zh-CN" sz="3200" b="1" dirty="0" err="1">
                <a:latin typeface="+mn-ea"/>
              </a:rPr>
              <a:t>cGMP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en-US" altLang="zh-CN" sz="3200" b="1" dirty="0">
                <a:latin typeface="+mn-ea"/>
              </a:rPr>
              <a:t>Ca</a:t>
            </a:r>
            <a:r>
              <a:rPr lang="en-US" altLang="zh-CN" sz="3200" b="1" baseline="30000" dirty="0">
                <a:latin typeface="+mn-ea"/>
              </a:rPr>
              <a:t>2+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en-US" altLang="zh-CN" sz="3200" b="1" dirty="0">
                <a:latin typeface="+mn-ea"/>
              </a:rPr>
              <a:t>DG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en-US" altLang="zh-CN" sz="3200" b="1" dirty="0">
                <a:latin typeface="+mn-ea"/>
              </a:rPr>
              <a:t>IP</a:t>
            </a:r>
            <a:r>
              <a:rPr lang="en-US" altLang="zh-CN" sz="3200" b="1" baseline="-30000" dirty="0">
                <a:latin typeface="+mn-ea"/>
              </a:rPr>
              <a:t>3</a:t>
            </a:r>
            <a:r>
              <a:rPr lang="zh-CN" altLang="en-US" sz="3200" b="1" dirty="0">
                <a:latin typeface="+mn-ea"/>
              </a:rPr>
              <a:t>等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  <a:p>
            <a:pPr>
              <a:buNone/>
            </a:pPr>
            <a:r>
              <a:rPr lang="en-US" altLang="zh-CN" sz="3200" b="1" dirty="0">
                <a:latin typeface="+mn-ea"/>
              </a:rPr>
              <a:t>(2)</a:t>
            </a:r>
            <a:r>
              <a:rPr lang="zh-CN" altLang="en-US" sz="3200" b="1" dirty="0">
                <a:latin typeface="+mn-ea"/>
              </a:rPr>
              <a:t>类固醇激素               基因调节学说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细胞内受体介导</a:t>
            </a:r>
            <a:r>
              <a:rPr lang="en-US" altLang="zh-CN" sz="3200" b="1" dirty="0">
                <a:latin typeface="+mn-ea"/>
              </a:rPr>
              <a:t>)</a:t>
            </a:r>
            <a:endParaRPr lang="zh-CN" altLang="en-US" sz="3200" b="1" dirty="0">
              <a:latin typeface="+mn-ea"/>
            </a:endParaRPr>
          </a:p>
          <a:p>
            <a:pPr>
              <a:buFont typeface="Monotype Sorts" pitchFamily="2" charset="2"/>
              <a:buNone/>
            </a:pPr>
            <a:endParaRPr lang="en-US" altLang="zh-CN" sz="3200" b="1" dirty="0">
              <a:latin typeface="+mn-ea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63541" y="2505205"/>
            <a:ext cx="1963302" cy="59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072720" y="4366644"/>
            <a:ext cx="1608461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0252" name="AutoShape 12"/>
          <p:cNvSpPr/>
          <p:nvPr/>
        </p:nvSpPr>
        <p:spPr bwMode="auto">
          <a:xfrm>
            <a:off x="1488018" y="2313861"/>
            <a:ext cx="518818" cy="430054"/>
          </a:xfrm>
          <a:prstGeom prst="leftBrace">
            <a:avLst>
              <a:gd name="adj1" fmla="val 48066"/>
              <a:gd name="adj2" fmla="val 50000"/>
            </a:avLst>
          </a:prstGeom>
          <a:noFill/>
          <a:ln w="9525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41694" y="182429"/>
            <a:ext cx="4981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5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三、激素作用的机制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糖皮质激素对代谢的作用是 </a:t>
            </a:r>
          </a:p>
          <a:p>
            <a:r>
              <a:rPr lang="zh-CN" altLang="en-US"/>
              <a:t>A．促进葡萄糖的利用，促进肌肉组织蛋白质分解</a:t>
            </a:r>
          </a:p>
          <a:p>
            <a:r>
              <a:rPr lang="zh-CN" altLang="en-US"/>
              <a:t>B．促进葡萄糖的利用， 抑制肌肉组织蛋白质分解</a:t>
            </a:r>
          </a:p>
          <a:p>
            <a:r>
              <a:rPr lang="zh-CN" altLang="en-US"/>
              <a:t>C.促进葡萄糖的利用，促进肌肉组织蛋白质合成</a:t>
            </a:r>
          </a:p>
          <a:p>
            <a:r>
              <a:rPr lang="zh-CN" altLang="en-US"/>
              <a:t>D．抑制葡萄糖的利用，抑制肌肉组织蛋白质分解</a:t>
            </a:r>
          </a:p>
          <a:p>
            <a:r>
              <a:rPr lang="zh-CN" altLang="en-US"/>
              <a:t>E．抑制葡萄糖的利用，促进肌肉组织蛋白质分解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r>
              <a:rPr lang="zh-CN" altLang="en-US"/>
              <a:t>糖皮质激素作用的叙述，错误的是 </a:t>
            </a:r>
          </a:p>
          <a:p>
            <a:r>
              <a:rPr lang="zh-CN" altLang="en-US"/>
              <a:t>A.有抗胰岛素作用,抑制葡萄糖消耗 </a:t>
            </a:r>
          </a:p>
          <a:p>
            <a:r>
              <a:rPr lang="zh-CN" altLang="en-US"/>
              <a:t>B.促进蛋白质分解 </a:t>
            </a:r>
          </a:p>
          <a:p>
            <a:r>
              <a:rPr lang="zh-CN" altLang="en-US"/>
              <a:t>C.促进脂肪分解，增强脂肪酸在肝内的氧化过程，有利于糖异生 </a:t>
            </a:r>
          </a:p>
          <a:p>
            <a:r>
              <a:rPr lang="zh-CN" altLang="en-US"/>
              <a:t>D.对水的排出有促进作用，有很强的贮钠排钾作用 </a:t>
            </a:r>
          </a:p>
          <a:p>
            <a:r>
              <a:rPr lang="zh-CN" altLang="en-US"/>
              <a:t>E.使红细胞、血小板和中性粒细胞数目增加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91</a:t>
            </a:fld>
            <a:endParaRPr lang="zh-CN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关于胰岛素对代谢的调节， 下列哪一项是错误的</a:t>
            </a:r>
          </a:p>
          <a:p>
            <a:r>
              <a:rPr lang="zh-CN" altLang="en-US"/>
              <a:t>A．促进组织对葡萄糖的摄取和利用</a:t>
            </a:r>
          </a:p>
          <a:p>
            <a:r>
              <a:rPr lang="zh-CN" altLang="en-US"/>
              <a:t>B．促进糖原合成</a:t>
            </a:r>
          </a:p>
          <a:p>
            <a:r>
              <a:rPr lang="zh-CN" altLang="en-US"/>
              <a:t>C．促进糖异生 </a:t>
            </a:r>
          </a:p>
          <a:p>
            <a:r>
              <a:rPr lang="zh-CN" altLang="en-US"/>
              <a:t>D．促进蛋白质的合成</a:t>
            </a:r>
          </a:p>
          <a:p>
            <a:r>
              <a:rPr lang="zh-CN" altLang="en-US"/>
              <a:t>E．促进脂肪合成与贮存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92</a:t>
            </a:fld>
            <a:endParaRPr lang="zh-CN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不影响糖代谢的激素是</a:t>
            </a:r>
          </a:p>
          <a:p>
            <a:r>
              <a:rPr lang="zh-CN" altLang="en-US"/>
              <a:t>A．甲状腺激素</a:t>
            </a:r>
          </a:p>
          <a:p>
            <a:r>
              <a:rPr lang="zh-CN" altLang="en-US"/>
              <a:t>B．生长素</a:t>
            </a:r>
          </a:p>
          <a:p>
            <a:r>
              <a:rPr lang="zh-CN" altLang="en-US"/>
              <a:t>C．皮质醇</a:t>
            </a:r>
          </a:p>
          <a:p>
            <a:r>
              <a:rPr lang="zh-CN" altLang="en-US"/>
              <a:t>D．胰岛素</a:t>
            </a:r>
          </a:p>
          <a:p>
            <a:r>
              <a:rPr lang="zh-CN" altLang="en-US"/>
              <a:t>E．甲状旁腺激素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93</a:t>
            </a:fld>
            <a:endParaRPr lang="zh-CN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下列激素中，哪一种没有促进蛋白质合成的作用</a:t>
            </a:r>
          </a:p>
          <a:p>
            <a:r>
              <a:rPr lang="zh-CN" altLang="en-US"/>
              <a:t>A．甲状腺激素</a:t>
            </a:r>
          </a:p>
          <a:p>
            <a:r>
              <a:rPr lang="zh-CN" altLang="en-US"/>
              <a:t>B．甲状旁腺激素 </a:t>
            </a:r>
          </a:p>
          <a:p>
            <a:r>
              <a:rPr lang="zh-CN" altLang="en-US"/>
              <a:t>C．生长激素</a:t>
            </a:r>
          </a:p>
          <a:p>
            <a:r>
              <a:rPr lang="zh-CN" altLang="en-US"/>
              <a:t>D．胰岛素</a:t>
            </a:r>
          </a:p>
          <a:p>
            <a:r>
              <a:rPr lang="zh-CN" altLang="en-US"/>
              <a:t>E．雄激素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94</a:t>
            </a:fld>
            <a:endParaRPr lang="zh-CN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调节胰岛素分泌最重要的因素是，</a:t>
            </a:r>
          </a:p>
          <a:p>
            <a:r>
              <a:rPr lang="zh-CN" altLang="en-US"/>
              <a:t>A．血糖水平 </a:t>
            </a:r>
          </a:p>
          <a:p>
            <a:r>
              <a:rPr lang="zh-CN" altLang="en-US"/>
              <a:t>B．血脂水平</a:t>
            </a:r>
          </a:p>
          <a:p>
            <a:r>
              <a:rPr lang="zh-CN" altLang="en-US"/>
              <a:t>C．血中氨基酸水平</a:t>
            </a:r>
          </a:p>
          <a:p>
            <a:r>
              <a:rPr lang="zh-CN" altLang="en-US"/>
              <a:t>D．血Na+浓度</a:t>
            </a:r>
          </a:p>
          <a:p>
            <a:r>
              <a:rPr lang="zh-CN" altLang="en-US"/>
              <a:t>E．血Ca2+浓度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95</a:t>
            </a:fld>
            <a:endParaRPr lang="zh-CN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下列有关胰高血糖素作用的叙述，正确的是 </a:t>
            </a:r>
          </a:p>
          <a:p>
            <a:r>
              <a:rPr lang="zh-CN" altLang="en-US"/>
              <a:t>A.是一种促进合成代谢的激素 </a:t>
            </a:r>
          </a:p>
          <a:p>
            <a:r>
              <a:rPr lang="zh-CN" altLang="en-US"/>
              <a:t>B.促进糖原合成 </a:t>
            </a:r>
          </a:p>
          <a:p>
            <a:r>
              <a:rPr lang="zh-CN" altLang="en-US"/>
              <a:t>C.促进葡萄糖异生 </a:t>
            </a:r>
          </a:p>
          <a:p>
            <a:r>
              <a:rPr lang="zh-CN" altLang="en-US"/>
              <a:t>D.抑制氨基酸转运入肝细胞 </a:t>
            </a:r>
          </a:p>
          <a:p>
            <a:r>
              <a:rPr lang="zh-CN" altLang="en-US"/>
              <a:t>E.促进脂肪的合成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96</a:t>
            </a:fld>
            <a:endParaRPr lang="zh-CN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081" y="0"/>
            <a:ext cx="9374716" cy="149383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+mn-ea"/>
                <a:ea typeface="+mn-ea"/>
              </a:rPr>
              <a:t>第六节  甲状旁腺和甲状腺</a:t>
            </a:r>
            <a:r>
              <a:rPr lang="en-US" altLang="zh-CN" sz="3600" b="1" dirty="0">
                <a:solidFill>
                  <a:schemeClr val="tx1"/>
                </a:solidFill>
                <a:latin typeface="+mn-ea"/>
                <a:ea typeface="+mn-ea"/>
              </a:rPr>
              <a:t>C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  <a:ea typeface="+mn-ea"/>
              </a:rPr>
              <a:t>细胞</a:t>
            </a:r>
            <a:br>
              <a:rPr lang="zh-CN" alt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</a:br>
            <a:endParaRPr lang="zh-CN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973" y="1465596"/>
            <a:ext cx="10945283" cy="21796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/>
              <a:t>一</a:t>
            </a:r>
            <a:r>
              <a:rPr lang="zh-CN" altLang="en-US" dirty="0"/>
              <a:t>  </a:t>
            </a:r>
            <a:r>
              <a:rPr lang="zh-CN" altLang="en-US" b="1" dirty="0">
                <a:latin typeface="宋体" panose="02010600030101010101" pitchFamily="2" charset="-122"/>
              </a:rPr>
              <a:t>甲状旁腺素          降钙素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生 升血钙</a:t>
            </a:r>
            <a:r>
              <a:rPr lang="en-US" altLang="zh-CN" b="1" dirty="0">
                <a:latin typeface="宋体" panose="02010600030101010101" pitchFamily="2" charset="-122"/>
              </a:rPr>
              <a:t>; </a:t>
            </a:r>
            <a:r>
              <a:rPr lang="zh-CN" altLang="en-US" b="1" dirty="0">
                <a:latin typeface="宋体" panose="02010600030101010101" pitchFamily="2" charset="-122"/>
              </a:rPr>
              <a:t>降血磷    降血钙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理 动员骨钙入血      加强成骨细胞活动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作 促肾重吸收钙      抑制破骨细胞活动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用 抑肾重吸收磷      抑制肾重吸收钙</a:t>
            </a:r>
            <a:r>
              <a:rPr lang="en-US" altLang="zh-CN" b="1" dirty="0">
                <a:latin typeface="宋体" panose="02010600030101010101" pitchFamily="2" charset="-122"/>
              </a:rPr>
              <a:t>,</a:t>
            </a:r>
            <a:r>
              <a:rPr lang="zh-CN" altLang="en-US" b="1" dirty="0">
                <a:latin typeface="宋体" panose="02010600030101010101" pitchFamily="2" charset="-122"/>
              </a:rPr>
              <a:t>磷</a:t>
            </a:r>
            <a:r>
              <a:rPr lang="en-US" altLang="zh-CN" b="1" dirty="0">
                <a:latin typeface="宋体" panose="02010600030101010101" pitchFamily="2" charset="-122"/>
              </a:rPr>
              <a:t>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</a:rPr>
              <a:t>促小肠吸收钙      钠</a:t>
            </a:r>
            <a:r>
              <a:rPr lang="en-US" altLang="zh-CN" b="1" dirty="0">
                <a:latin typeface="宋体" panose="02010600030101010101" pitchFamily="2" charset="-122"/>
              </a:rPr>
              <a:t>,</a:t>
            </a:r>
            <a:r>
              <a:rPr lang="zh-CN" altLang="en-US" b="1" dirty="0">
                <a:latin typeface="宋体" panose="02010600030101010101" pitchFamily="2" charset="-122"/>
              </a:rPr>
              <a:t>氯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分 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b="1" dirty="0">
                <a:latin typeface="+mn-ea"/>
              </a:rPr>
              <a:t>泌</a:t>
            </a:r>
            <a:r>
              <a:rPr lang="zh-CN" altLang="en-US" sz="3200" b="1" dirty="0">
                <a:latin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不足</a:t>
            </a:r>
            <a:r>
              <a:rPr lang="en-US" altLang="zh-CN" sz="3200" b="1" dirty="0">
                <a:latin typeface="+mn-ea"/>
              </a:rPr>
              <a:t>:</a:t>
            </a:r>
            <a:r>
              <a:rPr lang="zh-CN" altLang="en-US" sz="3200" b="1" dirty="0">
                <a:latin typeface="+mn-ea"/>
              </a:rPr>
              <a:t>低血钙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手足抽动 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过多</a:t>
            </a:r>
            <a:r>
              <a:rPr lang="en-US" altLang="zh-CN" sz="3200" b="1" dirty="0">
                <a:latin typeface="+mn-ea"/>
              </a:rPr>
              <a:t>: </a:t>
            </a:r>
            <a:r>
              <a:rPr lang="zh-CN" altLang="en-US" sz="3200" b="1" dirty="0">
                <a:latin typeface="+mn-ea"/>
              </a:rPr>
              <a:t>骨质疏松</a:t>
            </a:r>
            <a:r>
              <a:rPr lang="en-US" altLang="zh-CN" sz="3200" b="1" dirty="0">
                <a:latin typeface="+mn-ea"/>
              </a:rPr>
              <a:t>;</a:t>
            </a:r>
            <a:r>
              <a:rPr lang="zh-CN" altLang="en-US" sz="3200" b="1" dirty="0">
                <a:latin typeface="+mn-ea"/>
              </a:rPr>
              <a:t> </a:t>
            </a:r>
            <a:endParaRPr lang="en-US" altLang="zh-CN" sz="3200" b="1" dirty="0">
              <a:latin typeface="+mn-ea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3200" b="1" dirty="0">
                <a:latin typeface="+mn-ea"/>
              </a:rPr>
              <a:t>                                                </a:t>
            </a:r>
            <a:r>
              <a:rPr lang="zh-CN" altLang="en-US" sz="3200" b="1" dirty="0">
                <a:latin typeface="+mn-ea"/>
              </a:rPr>
              <a:t>泌尿系结石</a:t>
            </a:r>
            <a:endParaRPr lang="zh-CN" altLang="en-US" sz="3200" dirty="0">
              <a:latin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23830" y="1501254"/>
            <a:ext cx="13648" cy="53567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31814" y="1596791"/>
            <a:ext cx="40938" cy="3712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469660" y="5247793"/>
            <a:ext cx="9715568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6573" y="0"/>
            <a:ext cx="10363200" cy="1143000"/>
          </a:xfrm>
        </p:spPr>
        <p:txBody>
          <a:bodyPr/>
          <a:lstStyle/>
          <a:p>
            <a:r>
              <a:rPr kumimoji="0" lang="zh-CN" altLang="en-US" sz="3600" b="1" dirty="0">
                <a:latin typeface="+mn-ea"/>
                <a:ea typeface="+mn-ea"/>
              </a:rPr>
              <a:t>二、甲</a:t>
            </a:r>
            <a:r>
              <a:rPr lang="zh-CN" altLang="en-US" sz="3600" b="1" dirty="0">
                <a:latin typeface="+mn-ea"/>
                <a:ea typeface="+mn-ea"/>
              </a:rPr>
              <a:t>状旁腺激素分泌的调节</a:t>
            </a:r>
            <a:r>
              <a:rPr lang="zh-CN" altLang="en-US" dirty="0">
                <a:latin typeface="+mn-ea"/>
                <a:ea typeface="+mn-ea"/>
              </a:rPr>
              <a:t>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67" y="1373874"/>
            <a:ext cx="10363200" cy="4114800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zh-CN" sz="2800" b="1" dirty="0">
                <a:latin typeface="+mn-ea"/>
              </a:rPr>
              <a:t>1.  </a:t>
            </a:r>
            <a:r>
              <a:rPr lang="zh-CN" altLang="en-US" sz="2800" b="1" dirty="0">
                <a:latin typeface="+mn-ea"/>
              </a:rPr>
              <a:t>血钙浓度：血钙↑→</a:t>
            </a:r>
            <a:r>
              <a:rPr lang="en-US" altLang="zh-CN" sz="2800" b="1" dirty="0">
                <a:latin typeface="+mn-ea"/>
              </a:rPr>
              <a:t>PTH↓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 dirty="0">
                <a:latin typeface="+mn-ea"/>
              </a:rPr>
              <a:t>                         </a:t>
            </a:r>
            <a:r>
              <a:rPr lang="zh-CN" altLang="en-US" sz="2800" b="1" dirty="0">
                <a:latin typeface="+mn-ea"/>
              </a:rPr>
              <a:t>血钙↓→</a:t>
            </a:r>
            <a:r>
              <a:rPr lang="en-US" altLang="zh-CN" sz="2800" b="1" dirty="0">
                <a:latin typeface="+mn-ea"/>
              </a:rPr>
              <a:t>PTH↑</a:t>
            </a:r>
            <a:endParaRPr lang="en-US" altLang="zh-CN" sz="2800" dirty="0">
              <a:latin typeface="+mn-ea"/>
            </a:endParaRPr>
          </a:p>
          <a:p>
            <a:pPr>
              <a:buFont typeface="Monotype Sorts" pitchFamily="2" charset="2"/>
              <a:buNone/>
            </a:pPr>
            <a:r>
              <a:rPr lang="en-US" altLang="zh-CN" sz="2800" b="1" dirty="0">
                <a:latin typeface="+mn-ea"/>
              </a:rPr>
              <a:t>2.  </a:t>
            </a:r>
            <a:r>
              <a:rPr lang="zh-CN" altLang="en-US" sz="2800" b="1" dirty="0">
                <a:latin typeface="+mn-ea"/>
              </a:rPr>
              <a:t>其它：血磷↑→血钙↓→</a:t>
            </a:r>
            <a:r>
              <a:rPr lang="en-US" altLang="zh-CN" sz="2800" b="1" dirty="0">
                <a:latin typeface="+mn-ea"/>
              </a:rPr>
              <a:t>PTH↑</a:t>
            </a:r>
          </a:p>
          <a:p>
            <a:pPr>
              <a:buFont typeface="Monotype Sorts" pitchFamily="2" charset="2"/>
              <a:buNone/>
            </a:pPr>
            <a:r>
              <a:rPr lang="en-US" altLang="zh-CN" sz="2800" b="1" dirty="0">
                <a:latin typeface="+mn-ea"/>
              </a:rPr>
              <a:t>                 </a:t>
            </a:r>
            <a:r>
              <a:rPr lang="zh-CN" altLang="en-US" sz="2800" b="1" dirty="0">
                <a:latin typeface="+mn-ea"/>
              </a:rPr>
              <a:t>血镁↓ →</a:t>
            </a:r>
            <a:r>
              <a:rPr lang="en-US" altLang="zh-CN" sz="2800" b="1" dirty="0">
                <a:latin typeface="+mn-ea"/>
              </a:rPr>
              <a:t>PTH↓</a:t>
            </a:r>
            <a:r>
              <a:rPr lang="en-US" altLang="zh-CN" sz="2800" dirty="0">
                <a:latin typeface="+mn-ea"/>
              </a:rPr>
              <a:t> </a:t>
            </a:r>
            <a:endParaRPr lang="en-US" altLang="zh-CN" sz="2800" b="1" dirty="0">
              <a:latin typeface="+mn-ea"/>
            </a:endParaRPr>
          </a:p>
          <a:p>
            <a:pPr>
              <a:buClrTx/>
              <a:buFontTx/>
              <a:buNone/>
            </a:pPr>
            <a:r>
              <a:rPr lang="en-US" altLang="zh-CN" sz="2800" b="1" dirty="0">
                <a:latin typeface="+mn-ea"/>
              </a:rPr>
              <a:t>                 </a:t>
            </a:r>
            <a:r>
              <a:rPr lang="zh-CN" altLang="zh-CN" sz="2800" b="1" dirty="0">
                <a:latin typeface="+mn-ea"/>
              </a:rPr>
              <a:t>儿茶酚胺</a:t>
            </a:r>
            <a:r>
              <a:rPr lang="zh-CN" altLang="en-US" sz="2800" b="1" dirty="0">
                <a:latin typeface="+mn-ea"/>
              </a:rPr>
              <a:t>→</a:t>
            </a:r>
            <a:r>
              <a:rPr lang="en-US" altLang="zh-CN" sz="2800" b="1" dirty="0">
                <a:latin typeface="+mn-ea"/>
              </a:rPr>
              <a:t>PTH↑</a:t>
            </a:r>
          </a:p>
          <a:p>
            <a:pPr>
              <a:buClrTx/>
              <a:buFontTx/>
              <a:buNone/>
            </a:pPr>
            <a:r>
              <a:rPr lang="en-US" altLang="zh-CN" sz="2800" b="1" dirty="0">
                <a:latin typeface="+mn-ea"/>
              </a:rPr>
              <a:t>                 </a:t>
            </a:r>
            <a:r>
              <a:rPr lang="zh-CN" altLang="en-US" sz="2800" b="1" dirty="0">
                <a:latin typeface="+mn-ea"/>
              </a:rPr>
              <a:t>生长抑素→</a:t>
            </a:r>
            <a:r>
              <a:rPr lang="en-US" altLang="zh-CN" sz="2800" b="1" dirty="0">
                <a:latin typeface="+mn-ea"/>
              </a:rPr>
              <a:t>PTH ↓</a:t>
            </a:r>
          </a:p>
          <a:p>
            <a:pPr>
              <a:buClrTx/>
              <a:buFontTx/>
              <a:buNone/>
            </a:pPr>
            <a:r>
              <a:rPr lang="en-US" altLang="zh-CN" sz="2800" b="1" dirty="0">
                <a:latin typeface="+mn-ea"/>
              </a:rPr>
              <a:t>                 1, 25-(OH)</a:t>
            </a:r>
            <a:r>
              <a:rPr lang="en-US" altLang="zh-CN" sz="2800" b="1" baseline="-25000" dirty="0">
                <a:latin typeface="+mn-ea"/>
              </a:rPr>
              <a:t>2</a:t>
            </a:r>
            <a:r>
              <a:rPr lang="en-US" altLang="zh-CN" sz="2800" b="1" dirty="0">
                <a:latin typeface="+mn-ea"/>
              </a:rPr>
              <a:t>D</a:t>
            </a:r>
            <a:r>
              <a:rPr lang="en-US" altLang="zh-CN" sz="2800" b="1" baseline="-25000" dirty="0">
                <a:latin typeface="+mn-ea"/>
              </a:rPr>
              <a:t>3</a:t>
            </a:r>
            <a:r>
              <a:rPr lang="en-US" altLang="zh-CN" sz="2800" b="1" dirty="0">
                <a:latin typeface="+mn-ea"/>
              </a:rPr>
              <a:t>→PTH ↓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图11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317" y="2274887"/>
            <a:ext cx="6779683" cy="4583113"/>
          </a:xfrm>
          <a:prstGeom prst="rect">
            <a:avLst/>
          </a:prstGeom>
          <a:noFill/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857214" y="0"/>
            <a:ext cx="10390716" cy="1143000"/>
          </a:xfrm>
        </p:spPr>
        <p:txBody>
          <a:bodyPr/>
          <a:lstStyle/>
          <a:p>
            <a:r>
              <a:rPr lang="zh-CN" altLang="en-US" sz="3600" b="1" dirty="0">
                <a:latin typeface="+mn-ea"/>
                <a:ea typeface="+mn-ea"/>
              </a:rPr>
              <a:t>三、维生素</a:t>
            </a:r>
            <a:r>
              <a:rPr lang="en-US" altLang="zh-CN" sz="3600" b="1" dirty="0">
                <a:latin typeface="+mn-ea"/>
                <a:ea typeface="+mn-ea"/>
              </a:rPr>
              <a:t>D</a:t>
            </a:r>
            <a:r>
              <a:rPr lang="en-US" altLang="zh-CN" sz="3600" b="1" baseline="-25000" dirty="0">
                <a:latin typeface="+mn-ea"/>
                <a:ea typeface="+mn-ea"/>
              </a:rPr>
              <a:t>3</a:t>
            </a:r>
            <a:r>
              <a:rPr lang="zh-CN" altLang="en-US" sz="3600" b="1" dirty="0">
                <a:latin typeface="+mn-ea"/>
                <a:ea typeface="+mn-ea"/>
              </a:rPr>
              <a:t>的来源和活化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8153" y="1525114"/>
            <a:ext cx="7473951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160000"/>
              <a:buFontTx/>
              <a:buChar char="•"/>
            </a:pPr>
            <a:r>
              <a:rPr lang="zh-CN" altLang="en-US" sz="2800" b="1" dirty="0">
                <a:latin typeface="+mn-ea"/>
              </a:rPr>
              <a:t>来源：皮肤中</a:t>
            </a:r>
            <a:r>
              <a:rPr lang="en-US" altLang="zh-CN" sz="2800" b="1" dirty="0">
                <a:latin typeface="+mn-ea"/>
              </a:rPr>
              <a:t>7-</a:t>
            </a:r>
            <a:r>
              <a:rPr lang="zh-CN" altLang="en-US" sz="2800" b="1" dirty="0">
                <a:latin typeface="+mn-ea"/>
              </a:rPr>
              <a:t>脱氢胆固醇转化</a:t>
            </a:r>
          </a:p>
          <a:p>
            <a:pPr>
              <a:lnSpc>
                <a:spcPct val="90000"/>
              </a:lnSpc>
              <a:buSzPct val="160000"/>
              <a:buFontTx/>
              <a:buNone/>
            </a:pPr>
            <a:r>
              <a:rPr lang="zh-CN" altLang="en-US" sz="2800" b="1" dirty="0">
                <a:latin typeface="+mn-ea"/>
              </a:rPr>
              <a:t>        食物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60000"/>
              <a:buFontTx/>
              <a:buChar char="•"/>
            </a:pPr>
            <a:r>
              <a:rPr lang="zh-CN" altLang="en-US" sz="2800" b="1" dirty="0">
                <a:latin typeface="+mn-ea"/>
              </a:rPr>
              <a:t>活化：</a:t>
            </a:r>
          </a:p>
          <a:p>
            <a:pPr>
              <a:lnSpc>
                <a:spcPct val="90000"/>
              </a:lnSpc>
              <a:buSzPct val="160000"/>
              <a:buFontTx/>
              <a:buNone/>
            </a:pPr>
            <a:r>
              <a:rPr lang="zh-CN" altLang="en-US" sz="2800" b="1" dirty="0">
                <a:latin typeface="+mn-ea"/>
              </a:rPr>
              <a:t>    </a:t>
            </a:r>
            <a:r>
              <a:rPr lang="en-US" altLang="zh-CN" sz="2800" b="1" dirty="0">
                <a:latin typeface="+mn-ea"/>
              </a:rPr>
              <a:t>25-</a:t>
            </a:r>
            <a:r>
              <a:rPr lang="zh-CN" altLang="en-US" sz="2800" b="1" dirty="0">
                <a:latin typeface="+mn-ea"/>
              </a:rPr>
              <a:t>羟化酶，肝脏</a:t>
            </a:r>
          </a:p>
          <a:p>
            <a:pPr>
              <a:lnSpc>
                <a:spcPct val="90000"/>
              </a:lnSpc>
              <a:buSzPct val="160000"/>
              <a:buFontTx/>
              <a:buNone/>
            </a:pPr>
            <a:r>
              <a:rPr lang="zh-CN" altLang="en-US" sz="2800" dirty="0">
                <a:latin typeface="+mn-ea"/>
              </a:rPr>
              <a:t>    </a:t>
            </a:r>
            <a:r>
              <a:rPr lang="en-US" altLang="zh-CN" sz="2800" b="1" dirty="0">
                <a:latin typeface="+mn-ea"/>
              </a:rPr>
              <a:t>1α-</a:t>
            </a:r>
            <a:r>
              <a:rPr lang="zh-CN" altLang="en-US" sz="2800" b="1" dirty="0">
                <a:latin typeface="+mn-ea"/>
              </a:rPr>
              <a:t>羟化酶，肾脏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160000"/>
              <a:buFontTx/>
              <a:buChar char="•"/>
            </a:pPr>
            <a:r>
              <a:rPr lang="zh-CN" altLang="en-US" sz="2800" b="1" dirty="0">
                <a:latin typeface="+mn-ea"/>
              </a:rPr>
              <a:t>调节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　</a:t>
            </a:r>
            <a:r>
              <a:rPr lang="en-US" altLang="zh-CN" sz="2800" b="1" dirty="0">
                <a:latin typeface="+mn-ea"/>
              </a:rPr>
              <a:t>1)</a:t>
            </a:r>
            <a:r>
              <a:rPr lang="zh-CN" altLang="en-US" sz="2800" b="1" dirty="0">
                <a:latin typeface="+mn-ea"/>
              </a:rPr>
              <a:t>血钙和血磷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     血钙↓血磷↓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zh-CN" altLang="en-US" sz="2800" b="1" dirty="0">
                <a:latin typeface="+mn-ea"/>
              </a:rPr>
              <a:t>　</a:t>
            </a:r>
            <a:r>
              <a:rPr lang="en-US" altLang="zh-CN" sz="2800" b="1" dirty="0">
                <a:latin typeface="+mn-ea"/>
              </a:rPr>
              <a:t>2)PTH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4fcbdc5-d31a-4a9f-b741-401591d9f5d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a7b3048-99a2-4e58-8e4e-9510c75b39a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a7b3048-99a2-4e58-8e4e-9510c75b39a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53b7767-76ed-4b17-b58a-58a36b788d9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5e84373-d119-4fae-b925-57d8def8d673}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19</TotalTime>
  <Words>5823</Words>
  <Application>Microsoft Office PowerPoint</Application>
  <PresentationFormat>宽屏</PresentationFormat>
  <Paragraphs>965</Paragraphs>
  <Slides>104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104</vt:i4>
      </vt:variant>
    </vt:vector>
  </HeadingPairs>
  <TitlesOfParts>
    <vt:vector size="115" baseType="lpstr">
      <vt:lpstr>华文新魏</vt:lpstr>
      <vt:lpstr>宋体</vt:lpstr>
      <vt:lpstr>微软雅黑</vt:lpstr>
      <vt:lpstr>Arial</vt:lpstr>
      <vt:lpstr>Calibri</vt:lpstr>
      <vt:lpstr>Monotype Sorts</vt:lpstr>
      <vt:lpstr>Symbol</vt:lpstr>
      <vt:lpstr>Times New Roman</vt:lpstr>
      <vt:lpstr>Wingdings</vt:lpstr>
      <vt:lpstr>主题5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五、激素的一般生理作用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神经激素                                                                            基本作用 促甲状腺激素释放激素(TRH)                                          促进腺垂体TSH分泌 促肾上腺皮质激素释放激素(CRH)                                        促进ACTH分泌 促性腺激素释放激素(GnRH)                                            促进LH与FSH分泌 生长素释放激素（ GHRH）                               调节腺垂体分泌生长激素(GH) 生长抑素（GHRIH） 催乳素释放因子(PRF)和                                                调节腺垂体分泌催乳素(PRL) 催乳素抑制激素(PIH)  促黑素细胞激素释放因子                                                          进MSH释放 促黑素细胞激素释放抑制因子                                                    抑制MSH释放</vt:lpstr>
      <vt:lpstr>    促激素</vt:lpstr>
      <vt:lpstr>PowerPoint 演示文稿</vt:lpstr>
      <vt:lpstr>PowerPoint 演示文稿</vt:lpstr>
      <vt:lpstr>PowerPoint 演示文稿</vt:lpstr>
      <vt:lpstr>PowerPoint 演示文稿</vt:lpstr>
      <vt:lpstr>调节生长发育部分激素的主要作用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1.甲状腺激素的合成原料</vt:lpstr>
      <vt:lpstr>PowerPoint 演示文稿</vt:lpstr>
      <vt:lpstr>PowerPoint 演示文稿</vt:lpstr>
      <vt:lpstr>甲状腺激素的生理作用</vt:lpstr>
      <vt:lpstr>甲状腺激素的生理作用</vt:lpstr>
      <vt:lpstr>PowerPoint 演示文稿</vt:lpstr>
      <vt:lpstr>PowerPoint 演示文稿</vt:lpstr>
      <vt:lpstr>PowerPoint 演示文稿</vt:lpstr>
      <vt:lpstr>PowerPoint 演示文稿</vt:lpstr>
      <vt:lpstr>1.下丘脑-腺垂体对甲状腺的调节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下丘脑-腺垂体-肾上腺皮质轴的调节 </vt:lpstr>
      <vt:lpstr>PowerPoint 演示文稿</vt:lpstr>
      <vt:lpstr>PowerPoint 演示文稿</vt:lpstr>
      <vt:lpstr>二 、肾上腺髓质</vt:lpstr>
      <vt:lpstr>PowerPoint 演示文稿</vt:lpstr>
      <vt:lpstr>PowerPoint 演示文稿</vt:lpstr>
      <vt:lpstr>PowerPoint 演示文稿</vt:lpstr>
      <vt:lpstr>PowerPoint 演示文稿</vt:lpstr>
      <vt:lpstr> （二）胰岛素分泌的调节 </vt:lpstr>
      <vt:lpstr>PowerPoint 演示文稿</vt:lpstr>
      <vt:lpstr>PowerPoint 演示文稿</vt:lpstr>
      <vt:lpstr> 二、胰高血糖素的作用 </vt:lpstr>
      <vt:lpstr> 胰高血糖素分泌的调节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第六节  甲状旁腺和甲状腺C细胞 </vt:lpstr>
      <vt:lpstr>二、甲状旁腺激素分泌的调节 </vt:lpstr>
      <vt:lpstr>三、维生素D3的来源和活化</vt:lpstr>
      <vt:lpstr> 维生素D3的作用</vt:lpstr>
      <vt:lpstr>四、降钙素的生理作用</vt:lpstr>
      <vt:lpstr>降钙素分泌的调节 </vt:lpstr>
      <vt:lpstr>内分泌功能的调节</vt:lpstr>
      <vt:lpstr>《内分泌》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覃 小翠</cp:lastModifiedBy>
  <cp:revision>88</cp:revision>
  <cp:lastPrinted>2017-11-22T16:00:00Z</cp:lastPrinted>
  <dcterms:created xsi:type="dcterms:W3CDTF">2017-11-22T16:00:00Z</dcterms:created>
  <dcterms:modified xsi:type="dcterms:W3CDTF">2022-12-13T12:51:32Z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2052-11.1.0.10938</vt:lpwstr>
  </property>
  <property fmtid="{D5CDD505-2E9C-101B-9397-08002B2CF9AE}" pid="4" name="ICV">
    <vt:lpwstr>D0DAF65BA364493A853F5BFE47A4A9EF</vt:lpwstr>
  </property>
</Properties>
</file>