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0"/>
  </p:notesMasterIdLst>
  <p:sldIdLst>
    <p:sldId id="280" r:id="rId2"/>
    <p:sldId id="394" r:id="rId3"/>
    <p:sldId id="395" r:id="rId4"/>
    <p:sldId id="396" r:id="rId5"/>
    <p:sldId id="287" r:id="rId6"/>
    <p:sldId id="343" r:id="rId7"/>
    <p:sldId id="289" r:id="rId8"/>
    <p:sldId id="291" r:id="rId9"/>
    <p:sldId id="292" r:id="rId10"/>
    <p:sldId id="293" r:id="rId11"/>
    <p:sldId id="294" r:id="rId12"/>
    <p:sldId id="296" r:id="rId13"/>
    <p:sldId id="300" r:id="rId14"/>
    <p:sldId id="301" r:id="rId15"/>
    <p:sldId id="397" r:id="rId16"/>
    <p:sldId id="304" r:id="rId17"/>
    <p:sldId id="305" r:id="rId18"/>
    <p:sldId id="473" r:id="rId19"/>
    <p:sldId id="474" r:id="rId20"/>
    <p:sldId id="306" r:id="rId21"/>
    <p:sldId id="307" r:id="rId22"/>
    <p:sldId id="308" r:id="rId23"/>
    <p:sldId id="309" r:id="rId24"/>
    <p:sldId id="310" r:id="rId25"/>
    <p:sldId id="311" r:id="rId26"/>
    <p:sldId id="313" r:id="rId27"/>
    <p:sldId id="314" r:id="rId28"/>
    <p:sldId id="315" r:id="rId29"/>
    <p:sldId id="398" r:id="rId30"/>
    <p:sldId id="318" r:id="rId31"/>
    <p:sldId id="399" r:id="rId32"/>
    <p:sldId id="321" r:id="rId33"/>
    <p:sldId id="323" r:id="rId34"/>
    <p:sldId id="324" r:id="rId35"/>
    <p:sldId id="325" r:id="rId36"/>
    <p:sldId id="326" r:id="rId37"/>
    <p:sldId id="327" r:id="rId38"/>
    <p:sldId id="328" r:id="rId39"/>
    <p:sldId id="330" r:id="rId40"/>
    <p:sldId id="344" r:id="rId41"/>
    <p:sldId id="400" r:id="rId42"/>
    <p:sldId id="333" r:id="rId43"/>
    <p:sldId id="334" r:id="rId44"/>
    <p:sldId id="335" r:id="rId45"/>
    <p:sldId id="336" r:id="rId46"/>
    <p:sldId id="337" r:id="rId47"/>
    <p:sldId id="338" r:id="rId48"/>
    <p:sldId id="339" r:id="rId49"/>
    <p:sldId id="345" r:id="rId50"/>
    <p:sldId id="340" r:id="rId51"/>
    <p:sldId id="341" r:id="rId52"/>
    <p:sldId id="342" r:id="rId53"/>
    <p:sldId id="346" r:id="rId54"/>
    <p:sldId id="445" r:id="rId55"/>
    <p:sldId id="446" r:id="rId56"/>
    <p:sldId id="447" r:id="rId57"/>
    <p:sldId id="449" r:id="rId58"/>
    <p:sldId id="450" r:id="rId59"/>
    <p:sldId id="451" r:id="rId60"/>
    <p:sldId id="452" r:id="rId61"/>
    <p:sldId id="453" r:id="rId62"/>
    <p:sldId id="454" r:id="rId63"/>
    <p:sldId id="455" r:id="rId64"/>
    <p:sldId id="456" r:id="rId65"/>
    <p:sldId id="457" r:id="rId66"/>
    <p:sldId id="458" r:id="rId67"/>
    <p:sldId id="460" r:id="rId68"/>
    <p:sldId id="461" r:id="rId69"/>
    <p:sldId id="463" r:id="rId70"/>
    <p:sldId id="464" r:id="rId71"/>
    <p:sldId id="465" r:id="rId72"/>
    <p:sldId id="466" r:id="rId73"/>
    <p:sldId id="467" r:id="rId74"/>
    <p:sldId id="468" r:id="rId75"/>
    <p:sldId id="469" r:id="rId76"/>
    <p:sldId id="470" r:id="rId77"/>
    <p:sldId id="472" r:id="rId78"/>
    <p:sldId id="273" r:id="rId7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2B7"/>
    <a:srgbClr val="57AEE1"/>
    <a:srgbClr val="90AEDA"/>
    <a:srgbClr val="75C400"/>
    <a:srgbClr val="2CCDFF"/>
    <a:srgbClr val="FFFFFF"/>
    <a:srgbClr val="00C3FF"/>
    <a:srgbClr val="A5F499"/>
    <a:srgbClr val="FFD979"/>
    <a:srgbClr val="99D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2022/11/20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ln>
        </p:spPr>
        <p:txBody>
          <a:bodyPr wrap="square" numCol="1" anchorCtr="0" compatLnSpc="1"/>
          <a:lstStyle/>
          <a:p>
            <a:fld id="{8C45F078-4970-428A-8B72-56FCC6EB44DC}" type="slidenum">
              <a:rPr lang="en-US" altLang="zh-CN" smtClean="0">
                <a:ea typeface="宋体" panose="02010600030101010101" pitchFamily="2" charset="-122"/>
              </a:rPr>
              <a:t>5</a:t>
            </a:fld>
            <a:endParaRPr lang="en-US" altLang="zh-CN">
              <a:ea typeface="宋体" panose="02010600030101010101" pitchFamily="2" charset="-122"/>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ln>
        </p:spPr>
      </p:sp>
      <p:sp>
        <p:nvSpPr>
          <p:cNvPr id="7168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正常</a:t>
            </a:r>
            <a:r>
              <a:rPr lang="en-US" altLang="zh-CN"/>
              <a:t>3-6ML,0.2</a:t>
            </a:r>
            <a:r>
              <a:rPr lang="zh-CN" altLang="en-US"/>
              <a:t>亿</a:t>
            </a:r>
            <a:r>
              <a:rPr lang="en-US" altLang="zh-CN"/>
              <a:t>-4</a:t>
            </a:r>
            <a:r>
              <a:rPr lang="zh-CN" altLang="en-US"/>
              <a:t>亿</a:t>
            </a:r>
            <a:r>
              <a:rPr lang="en-US" altLang="zh-CN"/>
              <a:t>/ML</a:t>
            </a:r>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ln>
        </p:spPr>
        <p:txBody>
          <a:bodyPr wrap="square" numCol="1" anchorCtr="0" compatLnSpc="1"/>
          <a:lstStyle/>
          <a:p>
            <a:fld id="{1BC2055C-C29F-4DE9-BB00-DCCE63FB920B}" type="slidenum">
              <a:rPr lang="en-US" altLang="zh-CN" smtClean="0">
                <a:ea typeface="宋体" panose="02010600030101010101" pitchFamily="2" charset="-122"/>
              </a:rPr>
              <a:t>37</a:t>
            </a:fld>
            <a:endParaRPr lang="en-US" altLang="zh-CN">
              <a:ea typeface="宋体" panose="02010600030101010101" pitchFamily="2" charset="-122"/>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ln>
        </p:spPr>
      </p:sp>
      <p:sp>
        <p:nvSpPr>
          <p:cNvPr id="84996"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ln>
        </p:spPr>
      </p:sp>
      <p:sp>
        <p:nvSpPr>
          <p:cNvPr id="73731" name="备注占位符 2"/>
          <p:cNvSpPr>
            <a:spLocks noGrp="1"/>
          </p:cNvSpPr>
          <p:nvPr>
            <p:ph type="body" idx="1"/>
          </p:nvPr>
        </p:nvSpPr>
        <p:spPr bwMode="auto">
          <a:noFill/>
        </p:spPr>
        <p:txBody>
          <a:bodyPr wrap="square" numCol="1" anchor="t" anchorCtr="0" compatLnSpc="1"/>
          <a:lstStyle/>
          <a:p>
            <a:r>
              <a:rPr lang="zh-CN" altLang="en-US"/>
              <a:t>上亿个精子被射出来，真正到达子宫的才数十个，能与卵子受精的就一个。精子遇到卵子之路并不平坦，历尽千辛万苦。</a:t>
            </a:r>
          </a:p>
        </p:txBody>
      </p:sp>
      <p:sp>
        <p:nvSpPr>
          <p:cNvPr id="73732" name="灯片编号占位符 3"/>
          <p:cNvSpPr>
            <a:spLocks noGrp="1"/>
          </p:cNvSpPr>
          <p:nvPr>
            <p:ph type="sldNum" sz="quarter" idx="5"/>
          </p:nvPr>
        </p:nvSpPr>
        <p:spPr bwMode="auto">
          <a:noFill/>
          <a:ln>
            <a:miter lim="800000"/>
          </a:ln>
        </p:spPr>
        <p:txBody>
          <a:bodyPr wrap="square" numCol="1" anchorCtr="0" compatLnSpc="1"/>
          <a:lstStyle/>
          <a:p>
            <a:fld id="{381DBB01-0059-4B41-9C34-656B48F38869}" type="slidenum">
              <a:rPr lang="zh-CN" altLang="en-US" smtClean="0">
                <a:ea typeface="宋体" panose="02010600030101010101" pitchFamily="2" charset="-122"/>
              </a:rPr>
              <a:t>7</a:t>
            </a:fld>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ln>
        </p:spPr>
      </p:sp>
      <p:sp>
        <p:nvSpPr>
          <p:cNvPr id="74755" name="备注占位符 2"/>
          <p:cNvSpPr>
            <a:spLocks noGrp="1"/>
          </p:cNvSpPr>
          <p:nvPr>
            <p:ph type="body" idx="1"/>
          </p:nvPr>
        </p:nvSpPr>
        <p:spPr bwMode="auto">
          <a:noFill/>
        </p:spPr>
        <p:txBody>
          <a:bodyPr wrap="square" numCol="1" anchor="t" anchorCtr="0" compatLnSpc="1"/>
          <a:lstStyle/>
          <a:p>
            <a:endParaRPr lang="zh-CN" altLang="en-US"/>
          </a:p>
        </p:txBody>
      </p:sp>
      <p:sp>
        <p:nvSpPr>
          <p:cNvPr id="74756" name="灯片编号占位符 3"/>
          <p:cNvSpPr>
            <a:spLocks noGrp="1"/>
          </p:cNvSpPr>
          <p:nvPr>
            <p:ph type="sldNum" sz="quarter" idx="5"/>
          </p:nvPr>
        </p:nvSpPr>
        <p:spPr bwMode="auto">
          <a:noFill/>
          <a:ln>
            <a:miter lim="800000"/>
          </a:ln>
        </p:spPr>
        <p:txBody>
          <a:bodyPr wrap="square" numCol="1" anchorCtr="0" compatLnSpc="1"/>
          <a:lstStyle/>
          <a:p>
            <a:fld id="{34ADF6FE-4CCD-4E87-811E-B5B541A6FE11}" type="slidenum">
              <a:rPr lang="zh-CN" altLang="en-US" smtClean="0">
                <a:ea typeface="宋体" panose="02010600030101010101" pitchFamily="2" charset="-122"/>
              </a:rPr>
              <a:t>9</a:t>
            </a:fld>
            <a:endParaRPr lang="zh-CN" altLang="en-US">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ln>
        </p:spPr>
        <p:txBody>
          <a:bodyPr wrap="square" numCol="1" anchorCtr="0" compatLnSpc="1"/>
          <a:lstStyle/>
          <a:p>
            <a:fld id="{6C5ACF3D-AAF6-42AE-B916-596D34AB359B}" type="slidenum">
              <a:rPr lang="en-US" altLang="zh-CN" smtClean="0">
                <a:ea typeface="宋体" panose="02010600030101010101" pitchFamily="2" charset="-122"/>
              </a:rPr>
              <a:t>16</a:t>
            </a:fld>
            <a:endParaRPr lang="en-US" altLang="zh-CN">
              <a:ea typeface="宋体" panose="02010600030101010101" pitchFamily="2" charset="-122"/>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ln>
        </p:spPr>
      </p:sp>
      <p:sp>
        <p:nvSpPr>
          <p:cNvPr id="7680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抑制素的主要作用是对精子发生产生负反馈调节</a:t>
            </a:r>
            <a:r>
              <a:rPr lang="en-US" altLang="zh-CN"/>
              <a:t>.</a:t>
            </a:r>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ln>
        </p:spPr>
        <p:txBody>
          <a:bodyPr wrap="square" numCol="1" anchorCtr="0" compatLnSpc="1"/>
          <a:lstStyle/>
          <a:p>
            <a:fld id="{21963542-DA1B-4E71-8004-A30FA781902A}" type="slidenum">
              <a:rPr lang="en-US" altLang="zh-CN" smtClean="0">
                <a:ea typeface="宋体" panose="02010600030101010101" pitchFamily="2" charset="-122"/>
              </a:rPr>
              <a:t>17</a:t>
            </a:fld>
            <a:endParaRPr lang="en-US" altLang="zh-CN">
              <a:ea typeface="宋体" panose="02010600030101010101" pitchFamily="2" charset="-122"/>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ln>
        </p:spPr>
      </p:sp>
      <p:sp>
        <p:nvSpPr>
          <p:cNvPr id="7782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生精细胞的微环境</a:t>
            </a:r>
            <a:r>
              <a:rPr lang="en-US" altLang="zh-CN"/>
              <a:t>.ABP</a:t>
            </a:r>
            <a:r>
              <a:rPr lang="zh-CN" altLang="en-US"/>
              <a:t>与雄激素亲和力很高</a:t>
            </a:r>
            <a:r>
              <a:rPr lang="en-US" altLang="zh-CN"/>
              <a:t>,</a:t>
            </a:r>
            <a:r>
              <a:rPr lang="zh-CN" altLang="en-US"/>
              <a:t>可以提高生精小管内的雄激素浓度</a:t>
            </a:r>
            <a:r>
              <a:rPr lang="en-US" altLang="zh-CN"/>
              <a:t>,</a:t>
            </a:r>
            <a:r>
              <a:rPr lang="zh-CN" altLang="en-US"/>
              <a:t>以利于精子生成</a:t>
            </a:r>
            <a:r>
              <a:rPr lang="en-US" altLang="zh-CN"/>
              <a:t>.</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ln>
        </p:spPr>
        <p:txBody>
          <a:bodyPr wrap="square" numCol="1" anchorCtr="0" compatLnSpc="1"/>
          <a:lstStyle/>
          <a:p>
            <a:fld id="{21963542-DA1B-4E71-8004-A30FA781902A}" type="slidenum">
              <a:rPr lang="en-US" altLang="zh-CN" smtClean="0">
                <a:ea typeface="宋体" panose="02010600030101010101" pitchFamily="2" charset="-122"/>
              </a:rPr>
              <a:t>18</a:t>
            </a:fld>
            <a:endParaRPr lang="en-US" altLang="zh-CN">
              <a:ea typeface="宋体" panose="02010600030101010101" pitchFamily="2" charset="-122"/>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ln>
        </p:spPr>
      </p:sp>
      <p:sp>
        <p:nvSpPr>
          <p:cNvPr id="7782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生精细胞的微环境</a:t>
            </a:r>
            <a:r>
              <a:rPr lang="en-US" altLang="zh-CN"/>
              <a:t>.ABP</a:t>
            </a:r>
            <a:r>
              <a:rPr lang="zh-CN" altLang="en-US"/>
              <a:t>与雄激素亲和力很高</a:t>
            </a:r>
            <a:r>
              <a:rPr lang="en-US" altLang="zh-CN"/>
              <a:t>,</a:t>
            </a:r>
            <a:r>
              <a:rPr lang="zh-CN" altLang="en-US"/>
              <a:t>可以提高生精小管内的雄激素浓度</a:t>
            </a:r>
            <a:r>
              <a:rPr lang="en-US" altLang="zh-CN"/>
              <a:t>,</a:t>
            </a:r>
            <a:r>
              <a:rPr lang="zh-CN" altLang="en-US"/>
              <a:t>以利于精子生成</a:t>
            </a:r>
            <a:r>
              <a:rPr lang="en-US" altLang="zh-CN"/>
              <a:t>.</a:t>
            </a:r>
            <a:endParaRPr lang="zh-CN" altLang="en-US"/>
          </a:p>
        </p:txBody>
      </p:sp>
    </p:spTree>
    <p:extLst>
      <p:ext uri="{BB962C8B-B14F-4D97-AF65-F5344CB8AC3E}">
        <p14:creationId xmlns:p14="http://schemas.microsoft.com/office/powerpoint/2010/main" val="298883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ln>
        </p:spPr>
        <p:txBody>
          <a:bodyPr wrap="square" numCol="1" anchorCtr="0" compatLnSpc="1"/>
          <a:lstStyle/>
          <a:p>
            <a:fld id="{21963542-DA1B-4E71-8004-A30FA781902A}" type="slidenum">
              <a:rPr lang="en-US" altLang="zh-CN" smtClean="0">
                <a:ea typeface="宋体" panose="02010600030101010101" pitchFamily="2" charset="-122"/>
              </a:rPr>
              <a:t>19</a:t>
            </a:fld>
            <a:endParaRPr lang="en-US" altLang="zh-CN">
              <a:ea typeface="宋体" panose="02010600030101010101" pitchFamily="2" charset="-122"/>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ln>
        </p:spPr>
      </p:sp>
      <p:sp>
        <p:nvSpPr>
          <p:cNvPr id="7782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a:t>生精细胞的微环境</a:t>
            </a:r>
            <a:r>
              <a:rPr lang="en-US" altLang="zh-CN"/>
              <a:t>.ABP</a:t>
            </a:r>
            <a:r>
              <a:rPr lang="zh-CN" altLang="en-US"/>
              <a:t>与雄激素亲和力很高</a:t>
            </a:r>
            <a:r>
              <a:rPr lang="en-US" altLang="zh-CN"/>
              <a:t>,</a:t>
            </a:r>
            <a:r>
              <a:rPr lang="zh-CN" altLang="en-US"/>
              <a:t>可以提高生精小管内的雄激素浓度</a:t>
            </a:r>
            <a:r>
              <a:rPr lang="en-US" altLang="zh-CN"/>
              <a:t>,</a:t>
            </a:r>
            <a:r>
              <a:rPr lang="zh-CN" altLang="en-US"/>
              <a:t>以利于精子生成</a:t>
            </a:r>
            <a:r>
              <a:rPr lang="en-US" altLang="zh-CN"/>
              <a:t>.</a:t>
            </a:r>
            <a:endParaRPr lang="zh-CN" altLang="en-US"/>
          </a:p>
        </p:txBody>
      </p:sp>
    </p:spTree>
    <p:extLst>
      <p:ext uri="{BB962C8B-B14F-4D97-AF65-F5344CB8AC3E}">
        <p14:creationId xmlns:p14="http://schemas.microsoft.com/office/powerpoint/2010/main" val="133007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ln>
        </p:spPr>
      </p:sp>
      <p:sp>
        <p:nvSpPr>
          <p:cNvPr id="78851" name="备注占位符 2"/>
          <p:cNvSpPr>
            <a:spLocks noGrp="1"/>
          </p:cNvSpPr>
          <p:nvPr>
            <p:ph type="body" idx="1"/>
          </p:nvPr>
        </p:nvSpPr>
        <p:spPr bwMode="auto">
          <a:noFill/>
        </p:spPr>
        <p:txBody>
          <a:bodyPr wrap="square" numCol="1" anchor="t" anchorCtr="0" compatLnSpc="1"/>
          <a:lstStyle/>
          <a:p>
            <a:r>
              <a:rPr lang="zh-CN" altLang="en-US"/>
              <a:t>每个原始卵泡里面都有一个卵原细胞。原始卵泡的寿命很长。青春期开始原始卵泡发育成为初级卵泡</a:t>
            </a:r>
          </a:p>
        </p:txBody>
      </p:sp>
      <p:sp>
        <p:nvSpPr>
          <p:cNvPr id="78852" name="灯片编号占位符 3"/>
          <p:cNvSpPr>
            <a:spLocks noGrp="1"/>
          </p:cNvSpPr>
          <p:nvPr>
            <p:ph type="sldNum" sz="quarter" idx="5"/>
          </p:nvPr>
        </p:nvSpPr>
        <p:spPr bwMode="auto">
          <a:noFill/>
          <a:ln>
            <a:miter lim="800000"/>
          </a:ln>
        </p:spPr>
        <p:txBody>
          <a:bodyPr wrap="square" numCol="1" anchorCtr="0" compatLnSpc="1"/>
          <a:lstStyle/>
          <a:p>
            <a:fld id="{8C961413-BB17-49F1-9D7F-ED094750FDBF}" type="slidenum">
              <a:rPr lang="zh-CN" altLang="en-US" smtClean="0">
                <a:ea typeface="宋体" panose="02010600030101010101" pitchFamily="2" charset="-122"/>
              </a:rPr>
              <a:t>23</a:t>
            </a:fld>
            <a:endParaRPr lang="zh-CN" altLang="en-US">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ln>
        </p:spPr>
        <p:txBody>
          <a:bodyPr wrap="square" numCol="1" anchorCtr="0" compatLnSpc="1"/>
          <a:lstStyle/>
          <a:p>
            <a:fld id="{8F961EAE-83D9-4C7B-802D-66DD6301ED35}" type="slidenum">
              <a:rPr lang="en-US" altLang="zh-CN" smtClean="0">
                <a:ea typeface="宋体" panose="02010600030101010101" pitchFamily="2" charset="-122"/>
              </a:rPr>
              <a:t>32</a:t>
            </a:fld>
            <a:endParaRPr lang="en-US" altLang="zh-CN">
              <a:ea typeface="宋体" panose="02010600030101010101" pitchFamily="2" charset="-122"/>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ln>
        </p:spPr>
      </p:sp>
      <p:sp>
        <p:nvSpPr>
          <p:cNvPr id="8397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页类型2">
    <p:spTree>
      <p:nvGrpSpPr>
        <p:cNvPr id="1" name=""/>
        <p:cNvGrpSpPr/>
        <p:nvPr/>
      </p:nvGrpSpPr>
      <p:grpSpPr>
        <a:xfrm>
          <a:off x="0" y="0"/>
          <a:ext cx="0" cy="0"/>
          <a:chOff x="0" y="0"/>
          <a:chExt cx="0" cy="0"/>
        </a:xfrm>
      </p:grpSpPr>
      <p:grpSp>
        <p:nvGrpSpPr>
          <p:cNvPr id="29" name="组合 28"/>
          <p:cNvGrpSpPr/>
          <p:nvPr userDrawn="1"/>
        </p:nvGrpSpPr>
        <p:grpSpPr>
          <a:xfrm>
            <a:off x="0" y="15562"/>
            <a:ext cx="12192000" cy="6858000"/>
            <a:chOff x="0" y="0"/>
            <a:chExt cx="12192000" cy="685800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6365875" y="1066800"/>
              <a:ext cx="3219450" cy="321945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431925" y="9525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任意多边形: 形状 20"/>
            <p:cNvSpPr/>
            <p:nvPr userDrawn="1"/>
          </p:nvSpPr>
          <p:spPr>
            <a:xfrm>
              <a:off x="39659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任意多边形: 形状 26"/>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任意多边形: 形状 31"/>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椭圆 37"/>
            <p:cNvSpPr/>
            <p:nvPr userDrawn="1"/>
          </p:nvSpPr>
          <p:spPr>
            <a:xfrm rot="20486327">
              <a:off x="5394325" y="35433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椭圆 38"/>
            <p:cNvSpPr/>
            <p:nvPr userDrawn="1"/>
          </p:nvSpPr>
          <p:spPr>
            <a:xfrm rot="20486327">
              <a:off x="9947665" y="1843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椭圆 39"/>
            <p:cNvSpPr/>
            <p:nvPr userDrawn="1"/>
          </p:nvSpPr>
          <p:spPr>
            <a:xfrm rot="1973762">
              <a:off x="8823714" y="49849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9801" name="副标题 2"/>
          <p:cNvSpPr>
            <a:spLocks noGrp="1"/>
          </p:cNvSpPr>
          <p:nvPr userDrawn="1">
            <p:ph type="subTitle" idx="1"/>
          </p:nvPr>
        </p:nvSpPr>
        <p:spPr>
          <a:xfrm>
            <a:off x="3929087" y="3082164"/>
            <a:ext cx="5093834" cy="558799"/>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2" name="文本占位符 13"/>
          <p:cNvSpPr>
            <a:spLocks noGrp="1"/>
          </p:cNvSpPr>
          <p:nvPr userDrawn="1">
            <p:ph type="body" sz="quarter" idx="10" hasCustomPrompt="1"/>
          </p:nvPr>
        </p:nvSpPr>
        <p:spPr>
          <a:xfrm>
            <a:off x="3929087" y="4071645"/>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p>
        </p:txBody>
      </p:sp>
      <p:sp>
        <p:nvSpPr>
          <p:cNvPr id="13" name="文本占位符 13"/>
          <p:cNvSpPr>
            <a:spLocks noGrp="1"/>
          </p:cNvSpPr>
          <p:nvPr userDrawn="1">
            <p:ph type="body" sz="quarter" idx="11" hasCustomPrompt="1"/>
          </p:nvPr>
        </p:nvSpPr>
        <p:spPr>
          <a:xfrm>
            <a:off x="3929087" y="4560762"/>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p>
        </p:txBody>
      </p:sp>
      <p:sp>
        <p:nvSpPr>
          <p:cNvPr id="9802" name="标题 1"/>
          <p:cNvSpPr>
            <a:spLocks noGrp="1"/>
          </p:cNvSpPr>
          <p:nvPr userDrawn="1">
            <p:ph type="ctrTitle"/>
          </p:nvPr>
        </p:nvSpPr>
        <p:spPr>
          <a:xfrm>
            <a:off x="3929087" y="2231627"/>
            <a:ext cx="5093834" cy="698591"/>
          </a:xfrm>
        </p:spPr>
        <p:txBody>
          <a:bodyPr anchor="ctr">
            <a:normAutofit/>
          </a:bodyPr>
          <a:lstStyle>
            <a:lvl1pPr algn="ctr">
              <a:defRPr sz="4000">
                <a:solidFill>
                  <a:schemeClr val="tx1"/>
                </a:solidFill>
              </a:defRPr>
            </a:lvl1pPr>
          </a:lstStyle>
          <a:p>
            <a:endParaRPr lang="zh-CN" altLang="en-US" dirty="0"/>
          </a:p>
        </p:txBody>
      </p:sp>
      <p:pic>
        <p:nvPicPr>
          <p:cNvPr id="18" name="图片 17"/>
          <p:cNvPicPr>
            <a:picLocks noChangeAspect="1"/>
          </p:cNvPicPr>
          <p:nvPr userDrawn="1"/>
        </p:nvPicPr>
        <p:blipFill rotWithShape="1">
          <a:blip r:embed="rId2" cstate="print"/>
          <a:srcRect r="10435" b="15824"/>
          <a:stretch>
            <a:fillRect/>
          </a:stretch>
        </p:blipFill>
        <p:spPr>
          <a:xfrm>
            <a:off x="5149137" y="1113865"/>
            <a:ext cx="2653735" cy="85701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页类型1">
    <p:spTree>
      <p:nvGrpSpPr>
        <p:cNvPr id="1" name=""/>
        <p:cNvGrpSpPr/>
        <p:nvPr/>
      </p:nvGrpSpPr>
      <p:grpSpPr>
        <a:xfrm>
          <a:off x="0" y="0"/>
          <a:ext cx="0" cy="0"/>
          <a:chOff x="0" y="0"/>
          <a:chExt cx="0" cy="0"/>
        </a:xfrm>
      </p:grpSpPr>
      <p:sp>
        <p:nvSpPr>
          <p:cNvPr id="9" name="椭圆 8"/>
          <p:cNvSpPr/>
          <p:nvPr userDrawn="1"/>
        </p:nvSpPr>
        <p:spPr>
          <a:xfrm>
            <a:off x="0" y="46482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任意多边形: 形状 12"/>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任意多边形: 形状 13"/>
          <p:cNvSpPr/>
          <p:nvPr userDrawn="1"/>
        </p:nvSpPr>
        <p:spPr>
          <a:xfrm>
            <a:off x="10636624" y="551329"/>
            <a:ext cx="1555376" cy="6306671"/>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hasCustomPrompt="1"/>
          </p:nvPr>
        </p:nvSpPr>
        <p:spPr>
          <a:xfrm>
            <a:off x="3667225" y="2533650"/>
            <a:ext cx="5506959" cy="656792"/>
          </a:xfrm>
        </p:spPr>
        <p:txBody>
          <a:bodyPr anchor="b">
            <a:normAutofit/>
          </a:bodyPr>
          <a:lstStyle>
            <a:lvl1pPr algn="ctr">
              <a:defRPr sz="32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3678770" y="3311091"/>
            <a:ext cx="5506959" cy="933258"/>
          </a:xfrm>
        </p:spPr>
        <p:txBody>
          <a:bodyPr anchor="t">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pic>
        <p:nvPicPr>
          <p:cNvPr id="10" name="图片 9"/>
          <p:cNvPicPr>
            <a:picLocks noChangeAspect="1"/>
          </p:cNvPicPr>
          <p:nvPr userDrawn="1"/>
        </p:nvPicPr>
        <p:blipFill rotWithShape="1">
          <a:blip r:embed="rId2" cstate="print"/>
          <a:srcRect r="10435" b="15824"/>
          <a:stretch>
            <a:fillRect/>
          </a:stretch>
        </p:blipFill>
        <p:spPr>
          <a:xfrm>
            <a:off x="10599403" y="44717"/>
            <a:ext cx="1460420" cy="47163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页脚占位符 6"/>
          <p:cNvSpPr>
            <a:spLocks noGrp="1"/>
          </p:cNvSpPr>
          <p:nvPr>
            <p:ph type="ftr" sz="quarter" idx="11"/>
          </p:nvPr>
        </p:nvSpPr>
        <p:spPr>
          <a:xfrm>
            <a:off x="669924" y="6471469"/>
            <a:ext cx="4140201" cy="206381"/>
          </a:xfrm>
        </p:spPr>
        <p:txBody>
          <a:bodyPr/>
          <a:lstStyle/>
          <a:p>
            <a:r>
              <a:rPr lang="zh-CN" altLang="en-US" dirty="0"/>
              <a:t>请修改这里的课程名称</a:t>
            </a:r>
          </a:p>
        </p:txBody>
      </p:sp>
      <p:sp>
        <p:nvSpPr>
          <p:cNvPr id="12"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normAutofit/>
          </a:bodyPr>
          <a:lstStyle>
            <a:lvl1pPr>
              <a:defRPr sz="3600"/>
            </a:lvl1pPr>
          </a:lstStyle>
          <a:p>
            <a:r>
              <a:rPr lang="zh-CN" altLang="en-US" dirty="0"/>
              <a:t>单击此处编辑母版标题样式</a:t>
            </a:r>
          </a:p>
        </p:txBody>
      </p:sp>
      <p:sp>
        <p:nvSpPr>
          <p:cNvPr id="10" name="页脚占位符 6"/>
          <p:cNvSpPr>
            <a:spLocks noGrp="1"/>
          </p:cNvSpPr>
          <p:nvPr>
            <p:ph type="ftr" sz="quarter" idx="11"/>
          </p:nvPr>
        </p:nvSpPr>
        <p:spPr>
          <a:xfrm>
            <a:off x="669924" y="6471469"/>
            <a:ext cx="4140201" cy="206381"/>
          </a:xfrm>
        </p:spPr>
        <p:txBody>
          <a:bodyPr/>
          <a:lstStyle/>
          <a:p>
            <a:r>
              <a:rPr lang="zh-CN" altLang="en-US" dirty="0"/>
              <a:t>请修改这里的课程名称</a:t>
            </a:r>
          </a:p>
        </p:txBody>
      </p:sp>
      <p:sp>
        <p:nvSpPr>
          <p:cNvPr id="11"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2">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fld id="{9231B69A-D5F1-4ABA-8A56-B1211AC4BE3F}" type="datetimeFigureOut">
              <a:rPr lang="zh-CN" altLang="en-US"/>
              <a:t>2022/11/20</a:t>
            </a:fld>
            <a:endParaRPr lang="zh-CN" altLang="en-US"/>
          </a:p>
        </p:txBody>
      </p:sp>
      <p:sp>
        <p:nvSpPr>
          <p:cNvPr id="3" name="Rectangle 10"/>
          <p:cNvSpPr>
            <a:spLocks noGrp="1" noChangeArrowheads="1"/>
          </p:cNvSpPr>
          <p:nvPr>
            <p:ph type="ftr" sz="quarter" idx="11"/>
          </p:nvPr>
        </p:nvSpPr>
        <p:spPr/>
        <p:txBody>
          <a:bodyPr/>
          <a:lstStyle>
            <a:lvl1pPr>
              <a:defRPr/>
            </a:lvl1pPr>
          </a:lstStyle>
          <a:p>
            <a:pPr>
              <a:defRPr/>
            </a:pPr>
            <a:endParaRPr lang="zh-CN" altLang="en-US"/>
          </a:p>
        </p:txBody>
      </p:sp>
      <p:sp>
        <p:nvSpPr>
          <p:cNvPr id="4" name="Rectangle 11"/>
          <p:cNvSpPr>
            <a:spLocks noGrp="1" noChangeArrowheads="1"/>
          </p:cNvSpPr>
          <p:nvPr>
            <p:ph type="sldNum" sz="quarter" idx="12"/>
          </p:nvPr>
        </p:nvSpPr>
        <p:spPr/>
        <p:txBody>
          <a:bodyPr/>
          <a:lstStyle>
            <a:lvl1pPr>
              <a:defRPr/>
            </a:lvl1pPr>
          </a:lstStyle>
          <a:p>
            <a:pPr>
              <a:defRPr/>
            </a:pPr>
            <a:fld id="{73F397F6-2812-4F6B-81BF-1A8F1BF8405F}" type="slidenum">
              <a:rPr lang="zh-CN" altLang="en-US"/>
              <a:t>‹#›</a:t>
            </a:fld>
            <a:endParaRPr lang="zh-CN" altLang="en-US"/>
          </a:p>
        </p:txBody>
      </p:sp>
    </p:spTree>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图片 19" descr="is09as968.jpg"/>
          <p:cNvPicPr>
            <a:picLocks noChangeAspect="1"/>
          </p:cNvPicPr>
          <p:nvPr userDrawn="1"/>
        </p:nvPicPr>
        <p:blipFill>
          <a:blip r:embed="rId9" cstate="print"/>
          <a:stretch>
            <a:fillRect/>
          </a:stretch>
        </p:blipFill>
        <p:spPr>
          <a:xfrm>
            <a:off x="9329032" y="4710111"/>
            <a:ext cx="2862968" cy="2147889"/>
          </a:xfrm>
          <a:prstGeom prst="rect">
            <a:avLst/>
          </a:prstGeom>
        </p:spPr>
      </p:pic>
      <p:sp>
        <p:nvSpPr>
          <p:cNvPr id="11" name="任意多边形: 形状 10"/>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307230"/>
            <a:ext cx="10850563" cy="483639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nvPr>
        </p:nvSpPr>
        <p:spPr>
          <a:xfrm>
            <a:off x="669924" y="644259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zh-CN" altLang="en-US" dirty="0"/>
              <a:t>请修改这里的课程名称</a:t>
            </a:r>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
          </p:nvPr>
        </p:nvSpPr>
        <p:spPr>
          <a:xfrm>
            <a:off x="8610599" y="6442593"/>
            <a:ext cx="2054193"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t>‹#›</a:t>
            </a:fld>
            <a:endParaRPr lang="zh-CN" altLang="en-US"/>
          </a:p>
        </p:txBody>
      </p:sp>
      <p:pic>
        <p:nvPicPr>
          <p:cNvPr id="10" name="图片 9"/>
          <p:cNvPicPr>
            <a:picLocks noChangeAspect="1"/>
          </p:cNvPicPr>
          <p:nvPr userDrawn="1"/>
        </p:nvPicPr>
        <p:blipFill rotWithShape="1">
          <a:blip r:embed="rId10" cstate="print"/>
          <a:srcRect r="10435" b="15824"/>
          <a:stretch>
            <a:fillRect/>
          </a:stretch>
        </p:blipFill>
        <p:spPr>
          <a:xfrm>
            <a:off x="10445399" y="278531"/>
            <a:ext cx="1460420" cy="4716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15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生殖循环"/>
          <p:cNvPicPr>
            <a:picLocks noChangeAspect="1" noChangeArrowheads="1"/>
          </p:cNvPicPr>
          <p:nvPr/>
        </p:nvPicPr>
        <p:blipFill>
          <a:blip r:embed="rId2" cstate="print">
            <a:clrChange>
              <a:clrFrom>
                <a:srgbClr val="F9FEF8"/>
              </a:clrFrom>
              <a:clrTo>
                <a:srgbClr val="F9FEF8">
                  <a:alpha val="0"/>
                </a:srgbClr>
              </a:clrTo>
            </a:clrChange>
            <a:lum bright="-12000" contrast="30000"/>
          </a:blip>
          <a:srcRect/>
          <a:stretch>
            <a:fillRect/>
          </a:stretch>
        </p:blipFill>
        <p:spPr bwMode="auto">
          <a:xfrm>
            <a:off x="207749" y="1310184"/>
            <a:ext cx="5333242" cy="4770343"/>
          </a:xfrm>
          <a:prstGeom prst="rect">
            <a:avLst/>
          </a:prstGeom>
          <a:noFill/>
          <a:ln w="9525">
            <a:noFill/>
            <a:miter lim="800000"/>
            <a:headEnd/>
            <a:tailEnd/>
          </a:ln>
        </p:spPr>
      </p:pic>
      <p:sp>
        <p:nvSpPr>
          <p:cNvPr id="3" name="TextBox 2"/>
          <p:cNvSpPr txBox="1"/>
          <p:nvPr/>
        </p:nvSpPr>
        <p:spPr>
          <a:xfrm>
            <a:off x="1528549" y="300251"/>
            <a:ext cx="5800299" cy="707886"/>
          </a:xfrm>
          <a:prstGeom prst="rect">
            <a:avLst/>
          </a:prstGeom>
          <a:noFill/>
        </p:spPr>
        <p:txBody>
          <a:bodyPr wrap="square" rtlCol="0">
            <a:spAutoFit/>
          </a:bodyPr>
          <a:lstStyle/>
          <a:p>
            <a:r>
              <a:rPr lang="zh-CN" altLang="en-US" sz="4000" b="1" dirty="0"/>
              <a:t>第十二章  生殖</a:t>
            </a:r>
          </a:p>
        </p:txBody>
      </p:sp>
      <p:sp>
        <p:nvSpPr>
          <p:cNvPr id="5" name="Rectangle 3"/>
          <p:cNvSpPr txBox="1">
            <a:spLocks noChangeArrowheads="1"/>
          </p:cNvSpPr>
          <p:nvPr/>
        </p:nvSpPr>
        <p:spPr>
          <a:xfrm>
            <a:off x="5556738" y="1127077"/>
            <a:ext cx="6371406" cy="4724400"/>
          </a:xfrm>
          <a:prstGeom prst="rect">
            <a:avLst/>
          </a:prstGeom>
        </p:spPr>
        <p:txBody>
          <a:bodyPr vert="horz" lIns="91440" tIns="45720" rIns="91440" bIns="45720" rtlCol="0">
            <a:noAutofit/>
          </a:bodyPr>
          <a:lstStyle/>
          <a:p>
            <a:pPr marL="0" marR="0" lvl="0" indent="387350" algn="l" defTabSz="913765"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chemeClr val="tx1"/>
                </a:solidFill>
                <a:effectLst/>
                <a:uLnTx/>
                <a:uFillTx/>
                <a:latin typeface="+mn-ea"/>
                <a:cs typeface="+mn-cs"/>
              </a:rPr>
              <a:t>   成熟男女两性主性器官分别产生生殖细胞</a:t>
            </a:r>
            <a:r>
              <a:rPr kumimoji="0" lang="en-US" altLang="zh-CN" sz="2800" b="1" i="0" u="none" strike="noStrike" kern="1200" cap="none" spc="0" normalizeH="0" baseline="0" noProof="0" dirty="0">
                <a:ln>
                  <a:noFill/>
                </a:ln>
                <a:solidFill>
                  <a:schemeClr val="tx1"/>
                </a:solidFill>
                <a:effectLst/>
                <a:uLnTx/>
                <a:uFillTx/>
                <a:latin typeface="+mn-ea"/>
                <a:cs typeface="+mn-cs"/>
              </a:rPr>
              <a:t>--</a:t>
            </a:r>
            <a:r>
              <a:rPr kumimoji="0" lang="zh-CN" altLang="en-US" sz="2800" b="1" i="0" u="none" strike="noStrike" kern="1200" cap="none" spc="0" normalizeH="0" baseline="0" noProof="0" dirty="0">
                <a:ln>
                  <a:noFill/>
                </a:ln>
                <a:solidFill>
                  <a:schemeClr val="tx1"/>
                </a:solidFill>
                <a:effectLst/>
                <a:uLnTx/>
                <a:uFillTx/>
                <a:latin typeface="+mn-ea"/>
                <a:cs typeface="+mn-cs"/>
              </a:rPr>
              <a:t>精子和卵子，两性生殖细胞结合，即受精后最终可发育成新个体</a:t>
            </a:r>
            <a:endParaRPr kumimoji="0" lang="en-US" altLang="zh-CN" sz="2800" b="1" i="0" u="none" strike="noStrike" kern="1200" cap="none" spc="0" normalizeH="0" baseline="0" noProof="0" dirty="0">
              <a:ln>
                <a:noFill/>
              </a:ln>
              <a:solidFill>
                <a:schemeClr val="tx1"/>
              </a:solidFill>
              <a:effectLst/>
              <a:uLnTx/>
              <a:uFillTx/>
              <a:latin typeface="+mn-ea"/>
              <a:cs typeface="+mn-cs"/>
            </a:endParaRPr>
          </a:p>
          <a:p>
            <a:pPr marL="0" marR="0" lvl="0" indent="387350" algn="l" defTabSz="913765" rtl="0" eaLnBrk="1" fontAlgn="auto" latinLnBrk="0" hangingPunct="1">
              <a:lnSpc>
                <a:spcPct val="150000"/>
              </a:lnSpc>
              <a:spcBef>
                <a:spcPts val="100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chemeClr val="tx1"/>
                </a:solidFill>
                <a:effectLst/>
                <a:uLnTx/>
                <a:uFillTx/>
                <a:latin typeface="+mn-ea"/>
                <a:cs typeface="+mn-cs"/>
              </a:rPr>
              <a:t>   新个体生长发育成熟后继续此过程，维持种系的繁衍</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449240" y="1315731"/>
            <a:ext cx="2952751" cy="3046988"/>
          </a:xfrm>
          <a:prstGeom prst="rect">
            <a:avLst/>
          </a:prstGeom>
          <a:noFill/>
          <a:ln w="9525">
            <a:noFill/>
            <a:miter lim="800000"/>
          </a:ln>
        </p:spPr>
        <p:txBody>
          <a:bodyPr>
            <a:spAutoFit/>
          </a:bodyPr>
          <a:lstStyle/>
          <a:p>
            <a:r>
              <a:rPr lang="en-US" altLang="zh-CN" sz="3200" b="1" dirty="0">
                <a:latin typeface="+mn-ea"/>
              </a:rPr>
              <a:t>3、</a:t>
            </a:r>
            <a:r>
              <a:rPr lang="zh-CN" altLang="en-US" sz="3200" b="1" dirty="0">
                <a:latin typeface="+mn-ea"/>
              </a:rPr>
              <a:t>杀死</a:t>
            </a:r>
            <a:endParaRPr lang="en-US" altLang="zh-CN" sz="3200" b="1" dirty="0">
              <a:latin typeface="+mn-ea"/>
            </a:endParaRPr>
          </a:p>
          <a:p>
            <a:endParaRPr lang="en-US" altLang="zh-CN" sz="3200" b="1" dirty="0">
              <a:latin typeface="+mn-ea"/>
            </a:endParaRPr>
          </a:p>
          <a:p>
            <a:r>
              <a:rPr lang="zh-CN" altLang="en-US" sz="3200" b="1" dirty="0">
                <a:latin typeface="+mn-ea"/>
              </a:rPr>
              <a:t>进入子宫内的精子会有一部分被巨噬细胞吞掉</a:t>
            </a:r>
            <a:endParaRPr lang="en-US" altLang="zh-CN" sz="3200" b="1" dirty="0">
              <a:latin typeface="+mn-ea"/>
            </a:endParaRPr>
          </a:p>
        </p:txBody>
      </p:sp>
      <p:pic>
        <p:nvPicPr>
          <p:cNvPr id="4" name="图片 3" descr="图片2.png"/>
          <p:cNvPicPr>
            <a:picLocks noChangeAspect="1"/>
          </p:cNvPicPr>
          <p:nvPr/>
        </p:nvPicPr>
        <p:blipFill>
          <a:blip r:embed="rId2" cstate="print"/>
          <a:stretch>
            <a:fillRect/>
          </a:stretch>
        </p:blipFill>
        <p:spPr>
          <a:xfrm>
            <a:off x="4667535" y="1351128"/>
            <a:ext cx="7524466" cy="5506872"/>
          </a:xfrm>
          <a:prstGeom prst="rect">
            <a:avLst/>
          </a:prstGeom>
        </p:spPr>
      </p:pic>
    </p:spTree>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435308" y="1094167"/>
            <a:ext cx="3877985" cy="3046988"/>
          </a:xfrm>
          <a:prstGeom prst="rect">
            <a:avLst/>
          </a:prstGeom>
          <a:noFill/>
          <a:ln w="9525">
            <a:noFill/>
            <a:miter lim="800000"/>
          </a:ln>
        </p:spPr>
        <p:txBody>
          <a:bodyPr wrap="none">
            <a:spAutoFit/>
          </a:bodyPr>
          <a:lstStyle/>
          <a:p>
            <a:r>
              <a:rPr lang="en-US" altLang="zh-CN" sz="3200" b="1" dirty="0">
                <a:latin typeface="+mn-ea"/>
              </a:rPr>
              <a:t>4、</a:t>
            </a:r>
            <a:r>
              <a:rPr lang="zh-CN" altLang="en-US" sz="3200" b="1" dirty="0">
                <a:latin typeface="+mn-ea"/>
              </a:rPr>
              <a:t>热死</a:t>
            </a:r>
            <a:endParaRPr lang="en-US" altLang="zh-CN" sz="3200" b="1" dirty="0">
              <a:latin typeface="+mn-ea"/>
            </a:endParaRPr>
          </a:p>
          <a:p>
            <a:r>
              <a:rPr lang="zh-CN" altLang="en-US" sz="3200" b="1" dirty="0">
                <a:latin typeface="+mn-ea"/>
              </a:rPr>
              <a:t>精子最适宜的生长</a:t>
            </a:r>
            <a:endParaRPr lang="en-US" altLang="zh-CN" sz="3200" b="1" dirty="0">
              <a:latin typeface="+mn-ea"/>
            </a:endParaRPr>
          </a:p>
          <a:p>
            <a:r>
              <a:rPr lang="zh-CN" altLang="en-US" sz="3200" b="1" dirty="0">
                <a:latin typeface="+mn-ea"/>
              </a:rPr>
              <a:t>温度是</a:t>
            </a:r>
            <a:r>
              <a:rPr lang="en-US" altLang="zh-CN" sz="3200" b="1" dirty="0">
                <a:latin typeface="+mn-ea"/>
              </a:rPr>
              <a:t>32</a:t>
            </a:r>
            <a:r>
              <a:rPr lang="zh-CN" altLang="en-US" sz="3200" b="1" dirty="0">
                <a:latin typeface="+mn-ea"/>
              </a:rPr>
              <a:t>度。</a:t>
            </a:r>
            <a:endParaRPr lang="en-US" altLang="zh-CN" sz="3200" b="1" dirty="0">
              <a:latin typeface="+mn-ea"/>
            </a:endParaRPr>
          </a:p>
          <a:p>
            <a:endParaRPr lang="en-US" altLang="zh-CN" sz="3200" b="1" dirty="0">
              <a:latin typeface="+mn-ea"/>
            </a:endParaRPr>
          </a:p>
          <a:p>
            <a:r>
              <a:rPr lang="zh-CN" altLang="en-US" sz="3200" b="1" dirty="0">
                <a:latin typeface="+mn-ea"/>
              </a:rPr>
              <a:t>长期闷热会影响精</a:t>
            </a:r>
            <a:endParaRPr lang="en-US" altLang="zh-CN" sz="3200" b="1" dirty="0">
              <a:latin typeface="+mn-ea"/>
            </a:endParaRPr>
          </a:p>
          <a:p>
            <a:r>
              <a:rPr lang="zh-CN" altLang="en-US" sz="3200" b="1" dirty="0">
                <a:latin typeface="+mn-ea"/>
              </a:rPr>
              <a:t>子的存活率和质量。</a:t>
            </a:r>
            <a:endParaRPr lang="en-US" altLang="zh-CN" sz="3200" b="1" dirty="0">
              <a:latin typeface="+mn-ea"/>
            </a:endParaRPr>
          </a:p>
        </p:txBody>
      </p:sp>
      <p:pic>
        <p:nvPicPr>
          <p:cNvPr id="4" name="图片 3" descr="图片3.png"/>
          <p:cNvPicPr>
            <a:picLocks noChangeAspect="1"/>
          </p:cNvPicPr>
          <p:nvPr/>
        </p:nvPicPr>
        <p:blipFill>
          <a:blip r:embed="rId2" cstate="print"/>
          <a:stretch>
            <a:fillRect/>
          </a:stretch>
        </p:blipFill>
        <p:spPr>
          <a:xfrm>
            <a:off x="5527343" y="1201003"/>
            <a:ext cx="6664657" cy="5656997"/>
          </a:xfrm>
          <a:prstGeom prst="rect">
            <a:avLst/>
          </a:prstGeom>
        </p:spPr>
      </p:pic>
    </p:spTree>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173707" y="319444"/>
            <a:ext cx="7289042" cy="646331"/>
          </a:xfrm>
          <a:prstGeom prst="rect">
            <a:avLst/>
          </a:prstGeom>
          <a:noFill/>
          <a:ln w="9525">
            <a:noFill/>
            <a:miter lim="800000"/>
          </a:ln>
        </p:spPr>
        <p:txBody>
          <a:bodyPr wrap="square">
            <a:spAutoFit/>
          </a:bodyPr>
          <a:lstStyle/>
          <a:p>
            <a:r>
              <a:rPr lang="zh-CN" altLang="en-US" sz="3600" b="1" dirty="0"/>
              <a:t>隐睾症</a:t>
            </a:r>
          </a:p>
        </p:txBody>
      </p:sp>
      <p:sp>
        <p:nvSpPr>
          <p:cNvPr id="20483" name="TextBox 2"/>
          <p:cNvSpPr txBox="1">
            <a:spLocks noChangeArrowheads="1"/>
          </p:cNvSpPr>
          <p:nvPr/>
        </p:nvSpPr>
        <p:spPr bwMode="auto">
          <a:xfrm>
            <a:off x="434454" y="1136603"/>
            <a:ext cx="11049000" cy="4031873"/>
          </a:xfrm>
          <a:prstGeom prst="rect">
            <a:avLst/>
          </a:prstGeom>
          <a:noFill/>
          <a:ln w="9525">
            <a:noFill/>
            <a:miter lim="800000"/>
          </a:ln>
        </p:spPr>
        <p:txBody>
          <a:bodyPr>
            <a:spAutoFit/>
          </a:bodyPr>
          <a:lstStyle/>
          <a:p>
            <a:r>
              <a:rPr lang="en-US" altLang="zh-CN" sz="3200" b="1" dirty="0">
                <a:latin typeface="+mn-ea"/>
              </a:rPr>
              <a:t>1.</a:t>
            </a:r>
            <a:r>
              <a:rPr lang="zh-CN" altLang="en-US" sz="3200" b="1" dirty="0">
                <a:latin typeface="+mn-ea"/>
              </a:rPr>
              <a:t>孕期末的</a:t>
            </a:r>
            <a:r>
              <a:rPr lang="en-US" altLang="zh-CN" sz="3200" b="1" dirty="0">
                <a:latin typeface="+mn-ea"/>
              </a:rPr>
              <a:t>2-3</a:t>
            </a:r>
            <a:r>
              <a:rPr lang="zh-CN" altLang="en-US" sz="3200" b="1" dirty="0">
                <a:latin typeface="+mn-ea"/>
              </a:rPr>
              <a:t>个月，睾丸从腰部腹膜后下降至阴囊，如果母体缺乏足量的</a:t>
            </a:r>
            <a:r>
              <a:rPr lang="zh-CN" altLang="en-US" sz="3200" b="1" dirty="0">
                <a:solidFill>
                  <a:srgbClr val="FF0000"/>
                </a:solidFill>
                <a:latin typeface="+mn-ea"/>
              </a:rPr>
              <a:t>促性腺激素</a:t>
            </a:r>
            <a:r>
              <a:rPr lang="zh-CN" altLang="en-US" sz="3200" b="1" dirty="0">
                <a:latin typeface="+mn-ea"/>
              </a:rPr>
              <a:t>影响</a:t>
            </a:r>
            <a:r>
              <a:rPr lang="zh-CN" altLang="en-US" sz="3200" b="1" dirty="0">
                <a:solidFill>
                  <a:srgbClr val="FF0000"/>
                </a:solidFill>
                <a:latin typeface="+mn-ea"/>
              </a:rPr>
              <a:t>睾酮</a:t>
            </a:r>
            <a:r>
              <a:rPr lang="zh-CN" altLang="en-US" sz="3200" b="1" dirty="0">
                <a:latin typeface="+mn-ea"/>
              </a:rPr>
              <a:t>的产生，缺少睾丸下降的动力。阴囊内没有睾丸或只有一侧有睾丸，称之为隐睾症，临床上也称为睾丸下降不全或睾丸未降。</a:t>
            </a:r>
            <a:endParaRPr lang="en-US" altLang="zh-CN" sz="3200" b="1" dirty="0">
              <a:latin typeface="+mn-ea"/>
            </a:endParaRPr>
          </a:p>
          <a:p>
            <a:endParaRPr lang="en-US" altLang="zh-CN" sz="3200" b="1" dirty="0">
              <a:latin typeface="+mn-ea"/>
            </a:endParaRPr>
          </a:p>
          <a:p>
            <a:r>
              <a:rPr lang="en-US" altLang="zh-CN" sz="3200" b="1" dirty="0">
                <a:latin typeface="+mn-ea"/>
              </a:rPr>
              <a:t>2.</a:t>
            </a:r>
            <a:r>
              <a:rPr lang="zh-CN" altLang="en-US" sz="3200" b="1" dirty="0">
                <a:latin typeface="+mn-ea"/>
              </a:rPr>
              <a:t>阴囊内温度较腹腔低</a:t>
            </a:r>
            <a:r>
              <a:rPr lang="en-US" altLang="zh-CN" sz="3200" b="1" dirty="0">
                <a:latin typeface="+mn-ea"/>
              </a:rPr>
              <a:t>2</a:t>
            </a:r>
            <a:r>
              <a:rPr lang="zh-CN" altLang="en-US" sz="3200" b="1" dirty="0">
                <a:latin typeface="+mn-ea"/>
              </a:rPr>
              <a:t>度</a:t>
            </a:r>
            <a:r>
              <a:rPr lang="en-US" altLang="zh-CN" sz="3200" b="1" dirty="0">
                <a:latin typeface="+mn-ea"/>
              </a:rPr>
              <a:t>,</a:t>
            </a:r>
            <a:r>
              <a:rPr lang="zh-CN" altLang="en-US" sz="3200" b="1" dirty="0">
                <a:solidFill>
                  <a:srgbClr val="FF0000"/>
                </a:solidFill>
                <a:latin typeface="+mn-ea"/>
              </a:rPr>
              <a:t>约</a:t>
            </a:r>
            <a:r>
              <a:rPr lang="en-US" altLang="zh-CN" sz="3200" b="1" dirty="0">
                <a:solidFill>
                  <a:srgbClr val="FF0000"/>
                </a:solidFill>
                <a:latin typeface="+mn-ea"/>
              </a:rPr>
              <a:t>32</a:t>
            </a:r>
            <a:r>
              <a:rPr lang="zh-CN" altLang="en-US" sz="3200" b="1" dirty="0">
                <a:solidFill>
                  <a:srgbClr val="FF0000"/>
                </a:solidFill>
                <a:latin typeface="+mn-ea"/>
              </a:rPr>
              <a:t>度。</a:t>
            </a:r>
            <a:r>
              <a:rPr lang="zh-CN" altLang="en-US" sz="3200" b="1" dirty="0">
                <a:latin typeface="+mn-ea"/>
              </a:rPr>
              <a:t>腹腔内温度较高会影响精子的生成和质量。</a:t>
            </a:r>
            <a:endParaRPr lang="en-US" altLang="zh-CN" sz="3200" b="1" dirty="0">
              <a:latin typeface="+mn-ea"/>
            </a:endParaRPr>
          </a:p>
          <a:p>
            <a:endParaRPr lang="zh-CN" altLang="en-US" sz="3200" b="1" dirty="0">
              <a:latin typeface="+mn-ea"/>
            </a:endParaRPr>
          </a:p>
        </p:txBody>
      </p:sp>
    </p:spTree>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787791" y="1592292"/>
            <a:ext cx="10449993" cy="584775"/>
          </a:xfrm>
          <a:prstGeom prst="rect">
            <a:avLst/>
          </a:prstGeom>
          <a:noFill/>
          <a:ln w="9525">
            <a:noFill/>
            <a:miter lim="800000"/>
          </a:ln>
        </p:spPr>
        <p:txBody>
          <a:bodyPr wrap="square">
            <a:spAutoFit/>
          </a:bodyPr>
          <a:lstStyle/>
          <a:p>
            <a:pPr algn="just"/>
            <a:r>
              <a:rPr lang="en-US" altLang="zh-CN" sz="3200" b="1" dirty="0">
                <a:solidFill>
                  <a:schemeClr val="accent2"/>
                </a:solidFill>
                <a:latin typeface="+mn-ea"/>
              </a:rPr>
              <a:t> </a:t>
            </a:r>
            <a:r>
              <a:rPr lang="zh-CN" altLang="en-US" sz="3200" b="1" dirty="0">
                <a:latin typeface="+mn-ea"/>
              </a:rPr>
              <a:t>　睾丸间质细胞合成、分泌</a:t>
            </a:r>
            <a:r>
              <a:rPr lang="zh-CN" altLang="en-US" sz="3200" b="1" dirty="0">
                <a:solidFill>
                  <a:srgbClr val="0000CC"/>
                </a:solidFill>
                <a:latin typeface="+mn-ea"/>
              </a:rPr>
              <a:t>雄激素</a:t>
            </a:r>
            <a:r>
              <a:rPr lang="zh-CN" altLang="en-US" sz="3200" b="1" dirty="0">
                <a:latin typeface="+mn-ea"/>
              </a:rPr>
              <a:t>。        </a:t>
            </a:r>
          </a:p>
        </p:txBody>
      </p:sp>
      <p:sp>
        <p:nvSpPr>
          <p:cNvPr id="24579" name="Text Box 6"/>
          <p:cNvSpPr txBox="1">
            <a:spLocks noChangeArrowheads="1"/>
          </p:cNvSpPr>
          <p:nvPr/>
        </p:nvSpPr>
        <p:spPr bwMode="auto">
          <a:xfrm>
            <a:off x="950784" y="2949604"/>
            <a:ext cx="11241215" cy="584775"/>
          </a:xfrm>
          <a:prstGeom prst="rect">
            <a:avLst/>
          </a:prstGeom>
          <a:noFill/>
          <a:ln w="9525">
            <a:noFill/>
            <a:miter lim="800000"/>
          </a:ln>
        </p:spPr>
        <p:txBody>
          <a:bodyPr wrap="square">
            <a:spAutoFit/>
          </a:bodyPr>
          <a:lstStyle/>
          <a:p>
            <a:pPr algn="just"/>
            <a:r>
              <a:rPr lang="en-US" altLang="zh-CN" sz="3200" b="1" dirty="0">
                <a:latin typeface="+mn-ea"/>
              </a:rPr>
              <a:t>  </a:t>
            </a:r>
            <a:r>
              <a:rPr lang="zh-CN" altLang="en-US" sz="3200" b="1" dirty="0">
                <a:latin typeface="+mn-ea"/>
              </a:rPr>
              <a:t>睾丸支持细胞合成、分泌</a:t>
            </a:r>
            <a:r>
              <a:rPr lang="zh-CN" altLang="en-US" sz="3200" b="1" dirty="0">
                <a:solidFill>
                  <a:srgbClr val="0000CC"/>
                </a:solidFill>
                <a:latin typeface="+mn-ea"/>
              </a:rPr>
              <a:t>抑制素</a:t>
            </a:r>
            <a:r>
              <a:rPr lang="en-US" altLang="zh-CN" sz="3200" b="1" dirty="0">
                <a:solidFill>
                  <a:srgbClr val="0000CC"/>
                </a:solidFill>
                <a:latin typeface="+mn-ea"/>
              </a:rPr>
              <a:t>, </a:t>
            </a:r>
            <a:r>
              <a:rPr lang="zh-CN" altLang="en-US" sz="3200" b="1" dirty="0">
                <a:solidFill>
                  <a:srgbClr val="0000CC"/>
                </a:solidFill>
                <a:latin typeface="+mn-ea"/>
              </a:rPr>
              <a:t>雄激素结合蛋白（</a:t>
            </a:r>
            <a:r>
              <a:rPr lang="en-US" altLang="zh-CN" sz="3200" b="1" dirty="0">
                <a:solidFill>
                  <a:srgbClr val="0000CC"/>
                </a:solidFill>
                <a:latin typeface="+mn-ea"/>
              </a:rPr>
              <a:t>ABP</a:t>
            </a:r>
            <a:r>
              <a:rPr lang="zh-CN" altLang="en-US" sz="3200" b="1" dirty="0">
                <a:solidFill>
                  <a:srgbClr val="0000CC"/>
                </a:solidFill>
                <a:latin typeface="+mn-ea"/>
              </a:rPr>
              <a:t>）</a:t>
            </a:r>
            <a:r>
              <a:rPr lang="zh-CN" altLang="en-US" sz="3200" b="1" dirty="0">
                <a:latin typeface="+mn-ea"/>
              </a:rPr>
              <a:t>。</a:t>
            </a:r>
            <a:endParaRPr lang="zh-CN" altLang="en-US" sz="3200" dirty="0">
              <a:latin typeface="+mn-ea"/>
            </a:endParaRPr>
          </a:p>
        </p:txBody>
      </p:sp>
      <p:sp>
        <p:nvSpPr>
          <p:cNvPr id="24580" name="Rectangle 8"/>
          <p:cNvSpPr>
            <a:spLocks noChangeArrowheads="1"/>
          </p:cNvSpPr>
          <p:nvPr/>
        </p:nvSpPr>
        <p:spPr bwMode="auto">
          <a:xfrm>
            <a:off x="966308" y="300891"/>
            <a:ext cx="7393516" cy="641350"/>
          </a:xfrm>
          <a:prstGeom prst="rect">
            <a:avLst/>
          </a:prstGeom>
          <a:noFill/>
          <a:ln w="9525">
            <a:noFill/>
            <a:miter lim="800000"/>
          </a:ln>
        </p:spPr>
        <p:txBody>
          <a:bodyPr>
            <a:spAutoFit/>
          </a:bodyPr>
          <a:lstStyle/>
          <a:p>
            <a:pPr>
              <a:spcBef>
                <a:spcPct val="10000"/>
              </a:spcBef>
            </a:pPr>
            <a:r>
              <a:rPr lang="en-US" altLang="zh-CN" sz="3600" b="1" dirty="0">
                <a:latin typeface="+mn-ea"/>
              </a:rPr>
              <a:t>(</a:t>
            </a:r>
            <a:r>
              <a:rPr lang="zh-CN" altLang="en-US" sz="3600" b="1" dirty="0">
                <a:latin typeface="+mn-ea"/>
              </a:rPr>
              <a:t>二</a:t>
            </a:r>
            <a:r>
              <a:rPr lang="en-US" altLang="zh-CN" sz="3600" b="1" dirty="0">
                <a:latin typeface="+mn-ea"/>
              </a:rPr>
              <a:t>)</a:t>
            </a:r>
            <a:r>
              <a:rPr lang="zh-CN" altLang="en-US" sz="3600" b="1" dirty="0">
                <a:latin typeface="+mn-ea"/>
              </a:rPr>
              <a:t>睾丸的内分泌功能</a:t>
            </a:r>
          </a:p>
        </p:txBody>
      </p:sp>
      <p:sp>
        <p:nvSpPr>
          <p:cNvPr id="24581" name="AutoShape 9"/>
          <p:cNvSpPr/>
          <p:nvPr/>
        </p:nvSpPr>
        <p:spPr bwMode="auto">
          <a:xfrm>
            <a:off x="284036" y="1806605"/>
            <a:ext cx="857249" cy="1509713"/>
          </a:xfrm>
          <a:prstGeom prst="leftBrace">
            <a:avLst>
              <a:gd name="adj1" fmla="val 41723"/>
              <a:gd name="adj2" fmla="val 50000"/>
            </a:avLst>
          </a:prstGeom>
          <a:noFill/>
          <a:ln w="38100">
            <a:solidFill>
              <a:schemeClr val="tx1"/>
            </a:solidFill>
            <a:round/>
          </a:ln>
        </p:spPr>
        <p:txBody>
          <a:bodyPr wrap="none" anchor="ctr"/>
          <a:lstStyle/>
          <a:p>
            <a:endParaRPr lang="zh-CN" altLang="en-US" sz="3200">
              <a:latin typeface="+mn-ea"/>
            </a:endParaRPr>
          </a:p>
        </p:txBody>
      </p:sp>
    </p:spTree>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253853"/>
            <a:ext cx="10972800" cy="1143000"/>
          </a:xfrm>
        </p:spPr>
        <p:txBody>
          <a:bodyPr anchor="t"/>
          <a:lstStyle/>
          <a:p>
            <a:pPr algn="l" eaLnBrk="1" hangingPunct="1">
              <a:defRPr/>
            </a:pPr>
            <a:r>
              <a:rPr lang="en-US" altLang="zh-CN" dirty="0"/>
              <a:t>1.</a:t>
            </a:r>
            <a:r>
              <a:rPr lang="zh-CN" altLang="en-US" dirty="0"/>
              <a:t>雄激素</a:t>
            </a:r>
          </a:p>
        </p:txBody>
      </p:sp>
      <p:sp>
        <p:nvSpPr>
          <p:cNvPr id="7171" name="Rectangle 3"/>
          <p:cNvSpPr>
            <a:spLocks noGrp="1" noChangeArrowheads="1"/>
          </p:cNvSpPr>
          <p:nvPr>
            <p:ph type="body" idx="1"/>
          </p:nvPr>
        </p:nvSpPr>
        <p:spPr>
          <a:xfrm>
            <a:off x="555674" y="1198172"/>
            <a:ext cx="10363200" cy="4144962"/>
          </a:xfrm>
        </p:spPr>
        <p:txBody>
          <a:bodyPr>
            <a:noAutofit/>
          </a:bodyPr>
          <a:lstStyle/>
          <a:p>
            <a:pPr eaLnBrk="1" hangingPunct="1">
              <a:defRPr/>
            </a:pPr>
            <a:r>
              <a:rPr lang="zh-CN" altLang="en-US" sz="3200" b="1" dirty="0">
                <a:latin typeface="+mn-ea"/>
              </a:rPr>
              <a:t>主要包括：睾酮、脱氢表雄酮、雄烯二酮和雄酮等。</a:t>
            </a:r>
          </a:p>
          <a:p>
            <a:pPr eaLnBrk="1" hangingPunct="1">
              <a:defRPr/>
            </a:pPr>
            <a:r>
              <a:rPr lang="zh-CN" altLang="en-US" sz="3200" b="1" dirty="0">
                <a:solidFill>
                  <a:srgbClr val="FF0000"/>
                </a:solidFill>
                <a:latin typeface="+mn-ea"/>
              </a:rPr>
              <a:t>生理条件下，睾酮的生物活性最强</a:t>
            </a:r>
            <a:endParaRPr lang="zh-CN" altLang="en-US" sz="3200" b="1" dirty="0">
              <a:latin typeface="+mn-ea"/>
            </a:endParaRPr>
          </a:p>
          <a:p>
            <a:pPr eaLnBrk="1" hangingPunct="1">
              <a:defRPr/>
            </a:pPr>
            <a:r>
              <a:rPr lang="zh-CN" altLang="en-US" sz="3200" b="1" dirty="0">
                <a:latin typeface="+mn-ea"/>
              </a:rPr>
              <a:t>睾酮进入靶组织后转变成活性更强的双氢睾酮</a:t>
            </a:r>
            <a:endParaRPr lang="en-US" altLang="zh-CN" sz="3200" b="1" dirty="0">
              <a:latin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9200" y="1"/>
            <a:ext cx="10301287" cy="1028699"/>
          </a:xfrm>
        </p:spPr>
        <p:txBody>
          <a:bodyPr/>
          <a:lstStyle/>
          <a:p>
            <a:r>
              <a:rPr lang="zh-CN" altLang="en-US" dirty="0"/>
              <a:t>雄激素的生理作用</a:t>
            </a:r>
          </a:p>
        </p:txBody>
      </p:sp>
      <p:sp>
        <p:nvSpPr>
          <p:cNvPr id="3" name="页脚占位符 2"/>
          <p:cNvSpPr>
            <a:spLocks noGrp="1"/>
          </p:cNvSpPr>
          <p:nvPr>
            <p:ph type="ftr" sz="quarter" idx="11"/>
          </p:nvPr>
        </p:nvSpPr>
        <p:spPr/>
        <p:txBody>
          <a:bodyPr/>
          <a:lstStyle/>
          <a:p>
            <a:r>
              <a:rPr lang="zh-CN" altLang="en-US"/>
              <a:t>请修改这里的课程名称</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15</a:t>
            </a:fld>
            <a:endParaRPr lang="zh-CN" altLang="en-US"/>
          </a:p>
        </p:txBody>
      </p:sp>
      <p:grpSp>
        <p:nvGrpSpPr>
          <p:cNvPr id="5" name="2040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69924" y="1859279"/>
            <a:ext cx="10863763" cy="3373120"/>
            <a:chOff x="669925" y="1859280"/>
            <a:chExt cx="10863763" cy="3373120"/>
          </a:xfrm>
        </p:grpSpPr>
        <p:sp>
          <p:nvSpPr>
            <p:cNvPr id="6" name="î$ļidé"/>
            <p:cNvSpPr/>
            <p:nvPr/>
          </p:nvSpPr>
          <p:spPr>
            <a:xfrm>
              <a:off x="669925" y="185928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7" name="i$ľiďè"/>
            <p:cNvSpPr/>
            <p:nvPr/>
          </p:nvSpPr>
          <p:spPr>
            <a:xfrm flipH="1">
              <a:off x="3402286" y="1859280"/>
              <a:ext cx="2666681" cy="1658430"/>
            </a:xfrm>
            <a:prstGeom prst="flowChartManualInpu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b="1"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p:txBody>
        </p:sp>
        <p:sp>
          <p:nvSpPr>
            <p:cNvPr id="8" name="îṡ1iďè"/>
            <p:cNvSpPr/>
            <p:nvPr/>
          </p:nvSpPr>
          <p:spPr>
            <a:xfrm>
              <a:off x="6134646" y="185928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9" name="íşlíḑe"/>
            <p:cNvSpPr/>
            <p:nvPr/>
          </p:nvSpPr>
          <p:spPr>
            <a:xfrm flipH="1">
              <a:off x="8867007" y="185928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10" name="iṥľiḍè"/>
            <p:cNvSpPr/>
            <p:nvPr/>
          </p:nvSpPr>
          <p:spPr>
            <a:xfrm flipV="1">
              <a:off x="669926" y="357397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11" name="íṧľîḓè"/>
            <p:cNvSpPr/>
            <p:nvPr/>
          </p:nvSpPr>
          <p:spPr>
            <a:xfrm flipH="1" flipV="1">
              <a:off x="3402286" y="357397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12" name="íṧ1îḋé"/>
            <p:cNvSpPr/>
            <p:nvPr/>
          </p:nvSpPr>
          <p:spPr>
            <a:xfrm flipV="1">
              <a:off x="6134646" y="357397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13" name="îsḷídé"/>
            <p:cNvSpPr/>
            <p:nvPr/>
          </p:nvSpPr>
          <p:spPr>
            <a:xfrm flipH="1" flipV="1">
              <a:off x="8867007" y="3573970"/>
              <a:ext cx="2666681" cy="1658430"/>
            </a:xfrm>
            <a:prstGeom prst="flowChartManualInpu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5400"/>
            </a:p>
          </p:txBody>
        </p:sp>
        <p:sp>
          <p:nvSpPr>
            <p:cNvPr id="37" name="iSļîdé"/>
            <p:cNvSpPr txBox="1"/>
            <p:nvPr/>
          </p:nvSpPr>
          <p:spPr>
            <a:xfrm>
              <a:off x="798287" y="2176598"/>
              <a:ext cx="2467428" cy="958489"/>
            </a:xfrm>
            <a:prstGeom prst="rect">
              <a:avLst/>
            </a:prstGeom>
            <a:noFill/>
          </p:spPr>
          <p:txBody>
            <a:bodyPr wrap="square" lIns="91440" tIns="45720" rIns="91440" bIns="45720">
              <a:normAutofit/>
            </a:bodyPr>
            <a:lstStyle/>
            <a:p>
              <a:pPr algn="ctr"/>
              <a:r>
                <a:rPr lang="en-US" altLang="zh-CN" sz="2400" b="1" dirty="0"/>
                <a:t>01.</a:t>
              </a:r>
              <a:r>
                <a:rPr lang="zh-CN" altLang="en-US" sz="2400" b="1" dirty="0"/>
                <a:t>维持生精作用</a:t>
              </a:r>
            </a:p>
          </p:txBody>
        </p:sp>
        <p:sp>
          <p:nvSpPr>
            <p:cNvPr id="35" name="išļîḓe"/>
            <p:cNvSpPr txBox="1"/>
            <p:nvPr/>
          </p:nvSpPr>
          <p:spPr>
            <a:xfrm>
              <a:off x="3667822" y="3891288"/>
              <a:ext cx="2135608" cy="393389"/>
            </a:xfrm>
            <a:prstGeom prst="rect">
              <a:avLst/>
            </a:prstGeom>
            <a:noFill/>
          </p:spPr>
          <p:txBody>
            <a:bodyPr wrap="square" lIns="91440" tIns="45720" rIns="91440" bIns="45720">
              <a:noAutofit/>
            </a:bodyPr>
            <a:lstStyle/>
            <a:p>
              <a:pPr algn="ctr"/>
              <a:r>
                <a:rPr lang="en-US" altLang="zh-CN" sz="2400" b="1" dirty="0">
                  <a:latin typeface="+mn-ea"/>
                </a:rPr>
                <a:t>04.</a:t>
              </a:r>
              <a:r>
                <a:rPr lang="zh-CN" altLang="en-US" sz="2400" b="1" dirty="0">
                  <a:latin typeface="+mn-ea"/>
                </a:rPr>
                <a:t>促进蛋白质合成</a:t>
              </a:r>
            </a:p>
          </p:txBody>
        </p:sp>
        <p:sp>
          <p:nvSpPr>
            <p:cNvPr id="33" name="íŝľîḓe"/>
            <p:cNvSpPr txBox="1"/>
            <p:nvPr/>
          </p:nvSpPr>
          <p:spPr>
            <a:xfrm>
              <a:off x="6400182" y="3891288"/>
              <a:ext cx="2135608" cy="393389"/>
            </a:xfrm>
            <a:prstGeom prst="rect">
              <a:avLst/>
            </a:prstGeom>
            <a:noFill/>
          </p:spPr>
          <p:txBody>
            <a:bodyPr wrap="square" lIns="91440" tIns="45720" rIns="91440" bIns="45720">
              <a:noAutofit/>
            </a:bodyPr>
            <a:lstStyle/>
            <a:p>
              <a:pPr algn="ctr"/>
              <a:r>
                <a:rPr lang="en-US" altLang="zh-CN" sz="2400" b="1" dirty="0">
                  <a:latin typeface="+mn-ea"/>
                </a:rPr>
                <a:t>06.</a:t>
              </a:r>
              <a:r>
                <a:rPr lang="zh-CN" altLang="en-US" sz="2400" b="1" dirty="0">
                  <a:latin typeface="+mn-ea"/>
                </a:rPr>
                <a:t>促进骨骼生长</a:t>
              </a:r>
            </a:p>
          </p:txBody>
        </p:sp>
        <p:sp>
          <p:nvSpPr>
            <p:cNvPr id="31" name="ïṧļíḋe"/>
            <p:cNvSpPr txBox="1"/>
            <p:nvPr/>
          </p:nvSpPr>
          <p:spPr>
            <a:xfrm>
              <a:off x="9132543" y="2176598"/>
              <a:ext cx="2135608" cy="393389"/>
            </a:xfrm>
            <a:prstGeom prst="rect">
              <a:avLst/>
            </a:prstGeom>
            <a:noFill/>
          </p:spPr>
          <p:txBody>
            <a:bodyPr wrap="square" lIns="91440" tIns="45720" rIns="91440" bIns="45720">
              <a:noAutofit/>
            </a:bodyPr>
            <a:lstStyle/>
            <a:p>
              <a:pPr algn="ctr"/>
              <a:r>
                <a:rPr lang="en-US" altLang="zh-CN" sz="2400" b="1" dirty="0"/>
                <a:t>07.</a:t>
              </a:r>
              <a:r>
                <a:rPr lang="zh-CN" altLang="en-US" sz="2400" b="1" dirty="0"/>
                <a:t>促进红细胞生成</a:t>
              </a:r>
            </a:p>
          </p:txBody>
        </p:sp>
        <p:sp>
          <p:nvSpPr>
            <p:cNvPr id="29" name="iŝļîďe"/>
            <p:cNvSpPr txBox="1"/>
            <p:nvPr/>
          </p:nvSpPr>
          <p:spPr>
            <a:xfrm>
              <a:off x="3667822" y="2176598"/>
              <a:ext cx="2135608" cy="393389"/>
            </a:xfrm>
            <a:prstGeom prst="rect">
              <a:avLst/>
            </a:prstGeom>
            <a:noFill/>
          </p:spPr>
          <p:txBody>
            <a:bodyPr wrap="square" lIns="91440" tIns="45720" rIns="91440" bIns="45720">
              <a:noAutofit/>
            </a:bodyPr>
            <a:lstStyle/>
            <a:p>
              <a:pPr algn="ctr"/>
              <a:r>
                <a:rPr lang="en-US" altLang="zh-CN" sz="2400" b="1" dirty="0">
                  <a:latin typeface="+mn-ea"/>
                </a:rPr>
                <a:t>03.</a:t>
              </a:r>
              <a:r>
                <a:rPr lang="zh-CN" altLang="en-US" sz="2400" b="1" dirty="0">
                  <a:latin typeface="+mn-ea"/>
                </a:rPr>
                <a:t>维持正常的性欲</a:t>
              </a:r>
            </a:p>
          </p:txBody>
        </p:sp>
        <p:sp>
          <p:nvSpPr>
            <p:cNvPr id="27" name="iṣľïḓè"/>
            <p:cNvSpPr txBox="1"/>
            <p:nvPr/>
          </p:nvSpPr>
          <p:spPr>
            <a:xfrm>
              <a:off x="6400182" y="2176598"/>
              <a:ext cx="2135608" cy="393389"/>
            </a:xfrm>
            <a:prstGeom prst="rect">
              <a:avLst/>
            </a:prstGeom>
            <a:noFill/>
          </p:spPr>
          <p:txBody>
            <a:bodyPr wrap="square" lIns="91440" tIns="45720" rIns="91440" bIns="45720">
              <a:noAutofit/>
            </a:bodyPr>
            <a:lstStyle/>
            <a:p>
              <a:pPr algn="ctr"/>
              <a:r>
                <a:rPr lang="en-US" altLang="zh-CN" sz="2400" b="1" dirty="0">
                  <a:latin typeface="+mn-ea"/>
                </a:rPr>
                <a:t>05.</a:t>
              </a:r>
              <a:r>
                <a:rPr lang="zh-CN" altLang="en-US" sz="2400" b="1" dirty="0">
                  <a:latin typeface="+mn-ea"/>
                </a:rPr>
                <a:t>维持第二性征</a:t>
              </a:r>
            </a:p>
          </p:txBody>
        </p:sp>
        <p:sp>
          <p:nvSpPr>
            <p:cNvPr id="25" name="îṧļîḑé"/>
            <p:cNvSpPr txBox="1"/>
            <p:nvPr/>
          </p:nvSpPr>
          <p:spPr>
            <a:xfrm>
              <a:off x="725715" y="3891288"/>
              <a:ext cx="2481943" cy="1043570"/>
            </a:xfrm>
            <a:prstGeom prst="rect">
              <a:avLst/>
            </a:prstGeom>
            <a:noFill/>
          </p:spPr>
          <p:txBody>
            <a:bodyPr wrap="square" lIns="91440" tIns="45720" rIns="91440" bIns="45720">
              <a:noAutofit/>
            </a:bodyPr>
            <a:lstStyle/>
            <a:p>
              <a:pPr algn="ctr"/>
              <a:r>
                <a:rPr lang="en-US" altLang="zh-CN" sz="2400" b="1" dirty="0">
                  <a:latin typeface="+mn-ea"/>
                </a:rPr>
                <a:t>02.</a:t>
              </a:r>
              <a:r>
                <a:rPr lang="zh-CN" altLang="en-US" sz="2400" b="1" dirty="0">
                  <a:latin typeface="+mn-ea"/>
                </a:rPr>
                <a:t>刺激生殖器官的生长发育</a:t>
              </a:r>
            </a:p>
          </p:txBody>
        </p:sp>
        <p:sp>
          <p:nvSpPr>
            <p:cNvPr id="23" name="íšľïde"/>
            <p:cNvSpPr txBox="1"/>
            <p:nvPr/>
          </p:nvSpPr>
          <p:spPr>
            <a:xfrm>
              <a:off x="9132543" y="3891288"/>
              <a:ext cx="2135608" cy="393389"/>
            </a:xfrm>
            <a:prstGeom prst="rect">
              <a:avLst/>
            </a:prstGeom>
            <a:noFill/>
          </p:spPr>
          <p:txBody>
            <a:bodyPr wrap="square" lIns="91440" tIns="45720" rIns="91440" bIns="45720">
              <a:noAutofit/>
            </a:bodyPr>
            <a:lstStyle/>
            <a:p>
              <a:pPr algn="ctr"/>
              <a:r>
                <a:rPr lang="en-US" altLang="zh-CN" sz="2400" b="1" dirty="0">
                  <a:latin typeface="+mn-ea"/>
                </a:rPr>
                <a:t>08.</a:t>
              </a:r>
              <a:r>
                <a:rPr lang="zh-CN" altLang="en-US" sz="2400" b="1" dirty="0">
                  <a:latin typeface="+mn-ea"/>
                </a:rPr>
                <a:t>促进睾丸下降至阴囊</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62000" y="1714500"/>
            <a:ext cx="10896600" cy="2153603"/>
          </a:xfrm>
          <a:prstGeom prst="rect">
            <a:avLst/>
          </a:prstGeom>
          <a:noFill/>
          <a:ln w="9525">
            <a:noFill/>
            <a:miter lim="800000"/>
          </a:ln>
        </p:spPr>
        <p:txBody>
          <a:bodyPr>
            <a:spAutoFit/>
          </a:bodyPr>
          <a:lstStyle/>
          <a:p>
            <a:pPr>
              <a:lnSpc>
                <a:spcPct val="145000"/>
              </a:lnSpc>
              <a:buFontTx/>
              <a:buChar char="•"/>
            </a:pPr>
            <a:r>
              <a:rPr lang="zh-CN" altLang="en-US" sz="3200" b="1" dirty="0">
                <a:latin typeface="+mn-ea"/>
              </a:rPr>
              <a:t>睾丸</a:t>
            </a:r>
            <a:r>
              <a:rPr lang="zh-CN" altLang="en-US" sz="3200" b="1" dirty="0">
                <a:solidFill>
                  <a:srgbClr val="FF0000"/>
                </a:solidFill>
                <a:latin typeface="+mn-ea"/>
              </a:rPr>
              <a:t>支持细胞</a:t>
            </a:r>
            <a:r>
              <a:rPr lang="zh-CN" altLang="en-US" sz="3200" b="1" dirty="0">
                <a:latin typeface="+mn-ea"/>
              </a:rPr>
              <a:t>分泌的糖蛋白</a:t>
            </a:r>
            <a:r>
              <a:rPr lang="zh-CN" altLang="en-US" sz="3200" b="1" dirty="0">
                <a:solidFill>
                  <a:srgbClr val="FF0000"/>
                </a:solidFill>
                <a:latin typeface="+mn-ea"/>
              </a:rPr>
              <a:t>    </a:t>
            </a:r>
          </a:p>
          <a:p>
            <a:pPr>
              <a:lnSpc>
                <a:spcPct val="145000"/>
              </a:lnSpc>
              <a:buFontTx/>
              <a:buChar char="•"/>
            </a:pPr>
            <a:r>
              <a:rPr lang="zh-CN" altLang="en-US" sz="3200" b="1" dirty="0">
                <a:latin typeface="+mn-ea"/>
              </a:rPr>
              <a:t>抑制素对腺垂体</a:t>
            </a:r>
            <a:r>
              <a:rPr lang="en-US" altLang="zh-CN" sz="3200" b="1" dirty="0">
                <a:latin typeface="+mn-ea"/>
              </a:rPr>
              <a:t>FSH</a:t>
            </a:r>
            <a:r>
              <a:rPr lang="zh-CN" altLang="en-US" sz="3200" b="1" dirty="0">
                <a:latin typeface="+mn-ea"/>
              </a:rPr>
              <a:t>的合成和分泌具有很</a:t>
            </a:r>
          </a:p>
          <a:p>
            <a:pPr>
              <a:lnSpc>
                <a:spcPct val="145000"/>
              </a:lnSpc>
            </a:pPr>
            <a:r>
              <a:rPr lang="zh-CN" altLang="en-US" sz="3200" b="1" dirty="0">
                <a:latin typeface="+mn-ea"/>
              </a:rPr>
              <a:t>强的抑制作用</a:t>
            </a:r>
            <a:r>
              <a:rPr lang="en-US" altLang="zh-CN" sz="3200" b="1" dirty="0">
                <a:latin typeface="+mn-ea"/>
              </a:rPr>
              <a:t>(</a:t>
            </a:r>
            <a:r>
              <a:rPr lang="zh-CN" altLang="en-US" sz="3200" b="1" dirty="0">
                <a:solidFill>
                  <a:srgbClr val="FF0000"/>
                </a:solidFill>
                <a:latin typeface="+mn-ea"/>
              </a:rPr>
              <a:t>生理剂量对</a:t>
            </a:r>
            <a:r>
              <a:rPr lang="en-US" altLang="zh-CN" sz="3200" b="1" dirty="0">
                <a:solidFill>
                  <a:srgbClr val="FF0000"/>
                </a:solidFill>
                <a:latin typeface="+mn-ea"/>
              </a:rPr>
              <a:t>LH</a:t>
            </a:r>
            <a:r>
              <a:rPr lang="zh-CN" altLang="en-US" sz="3200" b="1" dirty="0">
                <a:solidFill>
                  <a:srgbClr val="FF0000"/>
                </a:solidFill>
                <a:latin typeface="+mn-ea"/>
              </a:rPr>
              <a:t>无明显作用</a:t>
            </a:r>
            <a:r>
              <a:rPr lang="en-US" altLang="zh-CN" sz="3200" b="1" dirty="0">
                <a:solidFill>
                  <a:srgbClr val="FF0000"/>
                </a:solidFill>
                <a:latin typeface="+mn-ea"/>
              </a:rPr>
              <a:t>)</a:t>
            </a:r>
          </a:p>
        </p:txBody>
      </p:sp>
      <p:sp>
        <p:nvSpPr>
          <p:cNvPr id="28675" name="Rectangle 5"/>
          <p:cNvSpPr>
            <a:spLocks noChangeArrowheads="1"/>
          </p:cNvSpPr>
          <p:nvPr/>
        </p:nvSpPr>
        <p:spPr bwMode="auto">
          <a:xfrm>
            <a:off x="1227162" y="268904"/>
            <a:ext cx="5473700" cy="641350"/>
          </a:xfrm>
          <a:prstGeom prst="rect">
            <a:avLst/>
          </a:prstGeom>
          <a:noFill/>
          <a:ln w="9525">
            <a:noFill/>
            <a:miter lim="800000"/>
          </a:ln>
        </p:spPr>
        <p:txBody>
          <a:bodyPr>
            <a:spAutoFit/>
          </a:bodyPr>
          <a:lstStyle/>
          <a:p>
            <a:r>
              <a:rPr lang="en-US" altLang="zh-CN" sz="3600" b="1" dirty="0">
                <a:latin typeface="+mn-ea"/>
              </a:rPr>
              <a:t>2.</a:t>
            </a:r>
            <a:r>
              <a:rPr lang="zh-CN" altLang="en-US" sz="3600" b="1" dirty="0">
                <a:latin typeface="+mn-ea"/>
              </a:rPr>
              <a:t>抑制素</a:t>
            </a:r>
            <a:endParaRPr lang="en-US" altLang="zh-CN" sz="3600" b="1" dirty="0">
              <a:latin typeface="+mn-ea"/>
            </a:endParaRPr>
          </a:p>
        </p:txBody>
      </p:sp>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518715" y="1697461"/>
            <a:ext cx="2133600" cy="338554"/>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0000"/>
              </a:lnSpc>
            </a:pPr>
            <a:r>
              <a:rPr lang="zh-CN" altLang="en-US" sz="2000" b="1">
                <a:latin typeface="+mn-ea"/>
              </a:rPr>
              <a:t>下丘脑</a:t>
            </a:r>
            <a:r>
              <a:rPr lang="en-US" altLang="zh-CN" sz="2000" b="1">
                <a:latin typeface="+mn-ea"/>
              </a:rPr>
              <a:t>GnRH</a:t>
            </a:r>
          </a:p>
        </p:txBody>
      </p:sp>
      <p:sp>
        <p:nvSpPr>
          <p:cNvPr id="29699" name="Line 3"/>
          <p:cNvSpPr>
            <a:spLocks noChangeShapeType="1"/>
          </p:cNvSpPr>
          <p:nvPr/>
        </p:nvSpPr>
        <p:spPr bwMode="auto">
          <a:xfrm>
            <a:off x="6655366" y="2432474"/>
            <a:ext cx="19049" cy="360362"/>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0" name="Text Box 4"/>
          <p:cNvSpPr txBox="1">
            <a:spLocks noChangeArrowheads="1"/>
          </p:cNvSpPr>
          <p:nvPr/>
        </p:nvSpPr>
        <p:spPr bwMode="auto">
          <a:xfrm>
            <a:off x="4909115" y="2805537"/>
            <a:ext cx="3657600" cy="584775"/>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5000"/>
              </a:lnSpc>
            </a:pPr>
            <a:r>
              <a:rPr lang="zh-CN" altLang="en-US" sz="2000" b="1">
                <a:latin typeface="+mn-ea"/>
              </a:rPr>
              <a:t>腺垂体</a:t>
            </a:r>
          </a:p>
          <a:p>
            <a:pPr algn="ctr">
              <a:lnSpc>
                <a:spcPct val="75000"/>
              </a:lnSpc>
            </a:pPr>
            <a:endParaRPr lang="en-US" altLang="zh-CN" sz="2000" b="1">
              <a:latin typeface="+mn-ea"/>
            </a:endParaRPr>
          </a:p>
        </p:txBody>
      </p:sp>
      <p:sp>
        <p:nvSpPr>
          <p:cNvPr id="29701" name="Rectangle 5"/>
          <p:cNvSpPr>
            <a:spLocks noChangeArrowheads="1"/>
          </p:cNvSpPr>
          <p:nvPr/>
        </p:nvSpPr>
        <p:spPr bwMode="auto">
          <a:xfrm>
            <a:off x="5023415" y="3151611"/>
            <a:ext cx="688202" cy="323165"/>
          </a:xfrm>
          <a:prstGeom prst="rect">
            <a:avLst/>
          </a:prstGeom>
          <a:solidFill>
            <a:schemeClr val="accent2">
              <a:lumMod val="20000"/>
              <a:lumOff val="80000"/>
            </a:schemeClr>
          </a:solidFill>
          <a:ln w="9525">
            <a:noFill/>
            <a:miter lim="800000"/>
          </a:ln>
        </p:spPr>
        <p:txBody>
          <a:bodyPr wrap="none">
            <a:spAutoFit/>
          </a:bodyPr>
          <a:lstStyle/>
          <a:p>
            <a:pPr>
              <a:lnSpc>
                <a:spcPct val="75000"/>
              </a:lnSpc>
            </a:pPr>
            <a:r>
              <a:rPr lang="en-US" altLang="zh-CN" sz="2000" b="1">
                <a:latin typeface="+mn-ea"/>
              </a:rPr>
              <a:t>FSH</a:t>
            </a:r>
          </a:p>
        </p:txBody>
      </p:sp>
      <p:sp>
        <p:nvSpPr>
          <p:cNvPr id="29702" name="Rectangle 6"/>
          <p:cNvSpPr>
            <a:spLocks noChangeArrowheads="1"/>
          </p:cNvSpPr>
          <p:nvPr/>
        </p:nvSpPr>
        <p:spPr bwMode="auto">
          <a:xfrm>
            <a:off x="7449115" y="3094461"/>
            <a:ext cx="612668" cy="323165"/>
          </a:xfrm>
          <a:prstGeom prst="rect">
            <a:avLst/>
          </a:prstGeom>
          <a:solidFill>
            <a:schemeClr val="accent2">
              <a:lumMod val="20000"/>
              <a:lumOff val="80000"/>
            </a:schemeClr>
          </a:solidFill>
          <a:ln w="9525">
            <a:noFill/>
            <a:miter lim="800000"/>
          </a:ln>
        </p:spPr>
        <p:txBody>
          <a:bodyPr wrap="none">
            <a:spAutoFit/>
          </a:bodyPr>
          <a:lstStyle/>
          <a:p>
            <a:pPr>
              <a:lnSpc>
                <a:spcPct val="75000"/>
              </a:lnSpc>
            </a:pPr>
            <a:r>
              <a:rPr lang="en-US" altLang="zh-CN" sz="2000" b="1">
                <a:latin typeface="+mn-ea"/>
              </a:rPr>
              <a:t>L H</a:t>
            </a:r>
          </a:p>
        </p:txBody>
      </p:sp>
      <p:sp>
        <p:nvSpPr>
          <p:cNvPr id="29703" name="Text Box 7"/>
          <p:cNvSpPr txBox="1">
            <a:spLocks noChangeArrowheads="1"/>
          </p:cNvSpPr>
          <p:nvPr/>
        </p:nvSpPr>
        <p:spPr bwMode="auto">
          <a:xfrm>
            <a:off x="4807515" y="4100937"/>
            <a:ext cx="3759200" cy="861774"/>
          </a:xfrm>
          <a:prstGeom prst="rect">
            <a:avLst/>
          </a:prstGeom>
          <a:solidFill>
            <a:schemeClr val="accent2">
              <a:lumMod val="20000"/>
              <a:lumOff val="80000"/>
            </a:schemeClr>
          </a:solidFill>
          <a:ln w="9525">
            <a:solidFill>
              <a:schemeClr val="accent2"/>
            </a:solidFill>
            <a:miter lim="800000"/>
          </a:ln>
        </p:spPr>
        <p:txBody>
          <a:bodyPr>
            <a:spAutoFit/>
          </a:bodyPr>
          <a:lstStyle/>
          <a:p>
            <a:pPr algn="ctr">
              <a:spcBef>
                <a:spcPct val="50000"/>
              </a:spcBef>
            </a:pPr>
            <a:r>
              <a:rPr lang="zh-CN" altLang="en-US" sz="2000" b="1">
                <a:latin typeface="+mn-ea"/>
              </a:rPr>
              <a:t>睾      丸</a:t>
            </a:r>
          </a:p>
          <a:p>
            <a:pPr algn="ctr">
              <a:spcBef>
                <a:spcPct val="50000"/>
              </a:spcBef>
            </a:pPr>
            <a:endParaRPr lang="en-US" altLang="zh-CN" sz="2000" b="1">
              <a:latin typeface="+mn-ea"/>
            </a:endParaRPr>
          </a:p>
        </p:txBody>
      </p:sp>
      <p:sp>
        <p:nvSpPr>
          <p:cNvPr id="29704" name="Text Box 8"/>
          <p:cNvSpPr txBox="1">
            <a:spLocks noChangeArrowheads="1"/>
          </p:cNvSpPr>
          <p:nvPr/>
        </p:nvSpPr>
        <p:spPr bwMode="auto">
          <a:xfrm>
            <a:off x="7347514" y="4599412"/>
            <a:ext cx="1332461" cy="492443"/>
          </a:xfrm>
          <a:prstGeom prst="rect">
            <a:avLst/>
          </a:prstGeom>
          <a:solidFill>
            <a:schemeClr val="accent2">
              <a:lumMod val="20000"/>
              <a:lumOff val="80000"/>
            </a:schemeClr>
          </a:solidFill>
          <a:ln w="9525">
            <a:noFill/>
            <a:miter lim="800000"/>
          </a:ln>
        </p:spPr>
        <p:txBody>
          <a:bodyPr wrap="square">
            <a:spAutoFit/>
          </a:bodyPr>
          <a:lstStyle/>
          <a:p>
            <a:pPr algn="ctr">
              <a:lnSpc>
                <a:spcPct val="65000"/>
              </a:lnSpc>
            </a:pPr>
            <a:r>
              <a:rPr lang="zh-CN" altLang="en-US" sz="2000" b="1" dirty="0">
                <a:latin typeface="+mn-ea"/>
              </a:rPr>
              <a:t>间质</a:t>
            </a:r>
          </a:p>
          <a:p>
            <a:pPr algn="ctr">
              <a:lnSpc>
                <a:spcPct val="65000"/>
              </a:lnSpc>
            </a:pPr>
            <a:r>
              <a:rPr lang="zh-CN" altLang="en-US" sz="2000" b="1" dirty="0">
                <a:latin typeface="+mn-ea"/>
              </a:rPr>
              <a:t>细胞</a:t>
            </a:r>
          </a:p>
        </p:txBody>
      </p:sp>
      <p:sp>
        <p:nvSpPr>
          <p:cNvPr id="29705" name="Text Box 9"/>
          <p:cNvSpPr txBox="1">
            <a:spLocks noChangeArrowheads="1"/>
          </p:cNvSpPr>
          <p:nvPr/>
        </p:nvSpPr>
        <p:spPr bwMode="auto">
          <a:xfrm>
            <a:off x="6128315" y="4599412"/>
            <a:ext cx="1117600" cy="492443"/>
          </a:xfrm>
          <a:prstGeom prst="rect">
            <a:avLst/>
          </a:prstGeom>
          <a:solidFill>
            <a:schemeClr val="accent2">
              <a:lumMod val="20000"/>
              <a:lumOff val="80000"/>
            </a:schemeClr>
          </a:solidFill>
          <a:ln w="9525">
            <a:noFill/>
            <a:miter lim="800000"/>
          </a:ln>
        </p:spPr>
        <p:txBody>
          <a:bodyPr>
            <a:spAutoFit/>
          </a:bodyPr>
          <a:lstStyle/>
          <a:p>
            <a:pPr algn="ctr">
              <a:lnSpc>
                <a:spcPct val="65000"/>
              </a:lnSpc>
            </a:pPr>
            <a:r>
              <a:rPr lang="zh-CN" altLang="en-US" sz="2000" b="1" dirty="0">
                <a:latin typeface="+mn-ea"/>
              </a:rPr>
              <a:t>支持</a:t>
            </a:r>
          </a:p>
          <a:p>
            <a:pPr algn="ctr">
              <a:lnSpc>
                <a:spcPct val="65000"/>
              </a:lnSpc>
            </a:pPr>
            <a:r>
              <a:rPr lang="zh-CN" altLang="en-US" sz="2000" b="1" dirty="0">
                <a:latin typeface="+mn-ea"/>
              </a:rPr>
              <a:t>细胞</a:t>
            </a:r>
          </a:p>
        </p:txBody>
      </p:sp>
      <p:sp>
        <p:nvSpPr>
          <p:cNvPr id="29706" name="Text Box 10"/>
          <p:cNvSpPr txBox="1">
            <a:spLocks noChangeArrowheads="1"/>
          </p:cNvSpPr>
          <p:nvPr/>
        </p:nvSpPr>
        <p:spPr bwMode="auto">
          <a:xfrm>
            <a:off x="4749421" y="4599412"/>
            <a:ext cx="1277294" cy="292388"/>
          </a:xfrm>
          <a:prstGeom prst="rect">
            <a:avLst/>
          </a:prstGeom>
          <a:solidFill>
            <a:schemeClr val="accent2">
              <a:lumMod val="20000"/>
              <a:lumOff val="80000"/>
            </a:schemeClr>
          </a:solidFill>
          <a:ln w="9525">
            <a:noFill/>
            <a:miter lim="800000"/>
          </a:ln>
        </p:spPr>
        <p:txBody>
          <a:bodyPr wrap="square">
            <a:spAutoFit/>
          </a:bodyPr>
          <a:lstStyle/>
          <a:p>
            <a:pPr algn="ctr">
              <a:lnSpc>
                <a:spcPct val="65000"/>
              </a:lnSpc>
            </a:pPr>
            <a:r>
              <a:rPr lang="zh-CN" altLang="en-US" sz="2000" b="1" dirty="0">
                <a:latin typeface="+mn-ea"/>
              </a:rPr>
              <a:t>曲细精管</a:t>
            </a:r>
          </a:p>
        </p:txBody>
      </p:sp>
      <p:sp>
        <p:nvSpPr>
          <p:cNvPr id="29707" name="Line 11"/>
          <p:cNvSpPr>
            <a:spLocks noChangeShapeType="1"/>
          </p:cNvSpPr>
          <p:nvPr/>
        </p:nvSpPr>
        <p:spPr bwMode="auto">
          <a:xfrm>
            <a:off x="6750615" y="3567536"/>
            <a:ext cx="0" cy="53340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8" name="Line 12"/>
          <p:cNvSpPr>
            <a:spLocks noChangeShapeType="1"/>
          </p:cNvSpPr>
          <p:nvPr/>
        </p:nvSpPr>
        <p:spPr bwMode="auto">
          <a:xfrm flipH="1">
            <a:off x="5406533" y="5158211"/>
            <a:ext cx="10583" cy="29845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9" name="Line 13"/>
          <p:cNvSpPr>
            <a:spLocks noChangeShapeType="1"/>
          </p:cNvSpPr>
          <p:nvPr/>
        </p:nvSpPr>
        <p:spPr bwMode="auto">
          <a:xfrm>
            <a:off x="6655365" y="5167737"/>
            <a:ext cx="0" cy="720725"/>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10" name="Line 14"/>
          <p:cNvSpPr>
            <a:spLocks noChangeShapeType="1"/>
          </p:cNvSpPr>
          <p:nvPr/>
        </p:nvSpPr>
        <p:spPr bwMode="auto">
          <a:xfrm>
            <a:off x="8479932" y="5167737"/>
            <a:ext cx="0" cy="288925"/>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11" name="Text Box 15"/>
          <p:cNvSpPr txBox="1">
            <a:spLocks noChangeArrowheads="1"/>
          </p:cNvSpPr>
          <p:nvPr/>
        </p:nvSpPr>
        <p:spPr bwMode="auto">
          <a:xfrm>
            <a:off x="7144315" y="5456662"/>
            <a:ext cx="1625600" cy="292388"/>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65000"/>
              </a:lnSpc>
            </a:pPr>
            <a:r>
              <a:rPr lang="zh-CN" altLang="en-US" sz="2000" b="1">
                <a:latin typeface="+mn-ea"/>
              </a:rPr>
              <a:t>雄激素</a:t>
            </a:r>
          </a:p>
        </p:txBody>
      </p:sp>
      <p:sp>
        <p:nvSpPr>
          <p:cNvPr id="29712" name="Text Box 16"/>
          <p:cNvSpPr txBox="1">
            <a:spLocks noChangeArrowheads="1"/>
          </p:cNvSpPr>
          <p:nvPr/>
        </p:nvSpPr>
        <p:spPr bwMode="auto">
          <a:xfrm>
            <a:off x="5823515" y="5888462"/>
            <a:ext cx="1625600" cy="292388"/>
          </a:xfrm>
          <a:prstGeom prst="rect">
            <a:avLst/>
          </a:prstGeom>
          <a:solidFill>
            <a:schemeClr val="accent2">
              <a:lumMod val="20000"/>
              <a:lumOff val="80000"/>
            </a:schemeClr>
          </a:solidFill>
          <a:ln w="9525">
            <a:solidFill>
              <a:schemeClr val="accent1"/>
            </a:solidFill>
            <a:miter lim="800000"/>
          </a:ln>
        </p:spPr>
        <p:txBody>
          <a:bodyPr>
            <a:spAutoFit/>
          </a:bodyPr>
          <a:lstStyle/>
          <a:p>
            <a:pPr algn="ctr">
              <a:lnSpc>
                <a:spcPct val="65000"/>
              </a:lnSpc>
            </a:pPr>
            <a:r>
              <a:rPr lang="zh-CN" altLang="en-US" sz="2000" b="1">
                <a:latin typeface="+mn-ea"/>
              </a:rPr>
              <a:t>抑制素</a:t>
            </a:r>
          </a:p>
        </p:txBody>
      </p:sp>
      <p:sp>
        <p:nvSpPr>
          <p:cNvPr id="29713" name="Text Box 17"/>
          <p:cNvSpPr txBox="1">
            <a:spLocks noChangeArrowheads="1"/>
          </p:cNvSpPr>
          <p:nvPr/>
        </p:nvSpPr>
        <p:spPr bwMode="auto">
          <a:xfrm>
            <a:off x="4604315" y="5456662"/>
            <a:ext cx="1625600" cy="292388"/>
          </a:xfrm>
          <a:prstGeom prst="rect">
            <a:avLst/>
          </a:prstGeom>
          <a:solidFill>
            <a:schemeClr val="accent2">
              <a:lumMod val="20000"/>
              <a:lumOff val="80000"/>
            </a:schemeClr>
          </a:solidFill>
          <a:ln w="9525">
            <a:solidFill>
              <a:srgbClr val="FF0000"/>
            </a:solidFill>
            <a:miter lim="800000"/>
          </a:ln>
        </p:spPr>
        <p:txBody>
          <a:bodyPr>
            <a:spAutoFit/>
          </a:bodyPr>
          <a:lstStyle/>
          <a:p>
            <a:pPr algn="ctr">
              <a:lnSpc>
                <a:spcPct val="65000"/>
              </a:lnSpc>
            </a:pPr>
            <a:r>
              <a:rPr lang="zh-CN" altLang="en-US" sz="2000" b="1">
                <a:latin typeface="+mn-ea"/>
              </a:rPr>
              <a:t>精  子</a:t>
            </a:r>
          </a:p>
        </p:txBody>
      </p:sp>
      <p:sp>
        <p:nvSpPr>
          <p:cNvPr id="29714" name="Line 18"/>
          <p:cNvSpPr>
            <a:spLocks noChangeShapeType="1"/>
          </p:cNvSpPr>
          <p:nvPr/>
        </p:nvSpPr>
        <p:spPr bwMode="auto">
          <a:xfrm>
            <a:off x="8767799" y="5672561"/>
            <a:ext cx="203200" cy="0"/>
          </a:xfrm>
          <a:prstGeom prst="line">
            <a:avLst/>
          </a:prstGeom>
          <a:noFill/>
          <a:ln w="38100">
            <a:solidFill>
              <a:schemeClr val="tx1"/>
            </a:solidFill>
            <a:round/>
          </a:ln>
        </p:spPr>
        <p:txBody>
          <a:bodyPr/>
          <a:lstStyle/>
          <a:p>
            <a:endParaRPr lang="zh-CN" altLang="en-US" sz="2000">
              <a:latin typeface="+mn-ea"/>
            </a:endParaRPr>
          </a:p>
        </p:txBody>
      </p:sp>
      <p:sp>
        <p:nvSpPr>
          <p:cNvPr id="29715" name="Line 19"/>
          <p:cNvSpPr>
            <a:spLocks noChangeShapeType="1"/>
          </p:cNvSpPr>
          <p:nvPr/>
        </p:nvSpPr>
        <p:spPr bwMode="auto">
          <a:xfrm flipV="1">
            <a:off x="8973115" y="3338936"/>
            <a:ext cx="0" cy="2362200"/>
          </a:xfrm>
          <a:prstGeom prst="line">
            <a:avLst/>
          </a:prstGeom>
          <a:noFill/>
          <a:ln w="38100">
            <a:solidFill>
              <a:schemeClr val="tx1"/>
            </a:solidFill>
            <a:round/>
          </a:ln>
        </p:spPr>
        <p:txBody>
          <a:bodyPr/>
          <a:lstStyle/>
          <a:p>
            <a:endParaRPr lang="zh-CN" altLang="en-US" sz="2000">
              <a:latin typeface="+mn-ea"/>
            </a:endParaRPr>
          </a:p>
        </p:txBody>
      </p:sp>
      <p:sp>
        <p:nvSpPr>
          <p:cNvPr id="29716" name="Line 20"/>
          <p:cNvSpPr>
            <a:spLocks noChangeShapeType="1"/>
          </p:cNvSpPr>
          <p:nvPr/>
        </p:nvSpPr>
        <p:spPr bwMode="auto">
          <a:xfrm flipH="1">
            <a:off x="8575182" y="3338937"/>
            <a:ext cx="397933" cy="28575"/>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17" name="Line 21"/>
          <p:cNvSpPr>
            <a:spLocks noChangeShapeType="1"/>
          </p:cNvSpPr>
          <p:nvPr/>
        </p:nvSpPr>
        <p:spPr bwMode="auto">
          <a:xfrm flipV="1">
            <a:off x="8973115" y="2043536"/>
            <a:ext cx="0" cy="1295400"/>
          </a:xfrm>
          <a:prstGeom prst="line">
            <a:avLst/>
          </a:prstGeom>
          <a:noFill/>
          <a:ln w="38100">
            <a:solidFill>
              <a:schemeClr val="tx1"/>
            </a:solidFill>
            <a:round/>
          </a:ln>
        </p:spPr>
        <p:txBody>
          <a:bodyPr/>
          <a:lstStyle/>
          <a:p>
            <a:endParaRPr lang="zh-CN" altLang="en-US" sz="2000">
              <a:latin typeface="+mn-ea"/>
            </a:endParaRPr>
          </a:p>
        </p:txBody>
      </p:sp>
      <p:sp>
        <p:nvSpPr>
          <p:cNvPr id="29718" name="Line 22"/>
          <p:cNvSpPr>
            <a:spLocks noChangeShapeType="1"/>
          </p:cNvSpPr>
          <p:nvPr/>
        </p:nvSpPr>
        <p:spPr bwMode="auto">
          <a:xfrm flipH="1">
            <a:off x="7711582" y="2000674"/>
            <a:ext cx="1261533" cy="0"/>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19" name="Line 23"/>
          <p:cNvSpPr>
            <a:spLocks noChangeShapeType="1"/>
          </p:cNvSpPr>
          <p:nvPr/>
        </p:nvSpPr>
        <p:spPr bwMode="auto">
          <a:xfrm flipH="1">
            <a:off x="4096315" y="6104361"/>
            <a:ext cx="1727200" cy="0"/>
          </a:xfrm>
          <a:prstGeom prst="line">
            <a:avLst/>
          </a:prstGeom>
          <a:noFill/>
          <a:ln w="38100">
            <a:solidFill>
              <a:schemeClr val="tx1"/>
            </a:solidFill>
            <a:round/>
          </a:ln>
        </p:spPr>
        <p:txBody>
          <a:bodyPr/>
          <a:lstStyle/>
          <a:p>
            <a:endParaRPr lang="zh-CN" altLang="en-US" sz="2000">
              <a:latin typeface="+mn-ea"/>
            </a:endParaRPr>
          </a:p>
        </p:txBody>
      </p:sp>
      <p:sp>
        <p:nvSpPr>
          <p:cNvPr id="29720" name="Line 24"/>
          <p:cNvSpPr>
            <a:spLocks noChangeShapeType="1"/>
          </p:cNvSpPr>
          <p:nvPr/>
        </p:nvSpPr>
        <p:spPr bwMode="auto">
          <a:xfrm flipV="1">
            <a:off x="4062448" y="3415137"/>
            <a:ext cx="33867" cy="2689225"/>
          </a:xfrm>
          <a:prstGeom prst="line">
            <a:avLst/>
          </a:prstGeom>
          <a:noFill/>
          <a:ln w="38100">
            <a:solidFill>
              <a:schemeClr val="tx1"/>
            </a:solidFill>
            <a:round/>
          </a:ln>
        </p:spPr>
        <p:txBody>
          <a:bodyPr/>
          <a:lstStyle/>
          <a:p>
            <a:endParaRPr lang="zh-CN" altLang="en-US" sz="2000">
              <a:latin typeface="+mn-ea"/>
            </a:endParaRPr>
          </a:p>
        </p:txBody>
      </p:sp>
      <p:sp>
        <p:nvSpPr>
          <p:cNvPr id="29721" name="Line 25"/>
          <p:cNvSpPr>
            <a:spLocks noChangeShapeType="1"/>
          </p:cNvSpPr>
          <p:nvPr/>
        </p:nvSpPr>
        <p:spPr bwMode="auto">
          <a:xfrm>
            <a:off x="4096315" y="3415136"/>
            <a:ext cx="734484" cy="25400"/>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22" name="Text Box 26"/>
          <p:cNvSpPr txBox="1">
            <a:spLocks noChangeArrowheads="1"/>
          </p:cNvSpPr>
          <p:nvPr/>
        </p:nvSpPr>
        <p:spPr bwMode="auto">
          <a:xfrm>
            <a:off x="5823515" y="6320262"/>
            <a:ext cx="1625600" cy="491490"/>
          </a:xfrm>
          <a:prstGeom prst="rect">
            <a:avLst/>
          </a:prstGeom>
          <a:solidFill>
            <a:schemeClr val="accent2">
              <a:lumMod val="20000"/>
              <a:lumOff val="80000"/>
            </a:schemeClr>
          </a:solidFill>
          <a:ln w="9525">
            <a:solidFill>
              <a:schemeClr val="accent1"/>
            </a:solidFill>
            <a:miter lim="800000"/>
          </a:ln>
        </p:spPr>
        <p:txBody>
          <a:bodyPr>
            <a:spAutoFit/>
          </a:bodyPr>
          <a:lstStyle/>
          <a:p>
            <a:pPr algn="ctr">
              <a:lnSpc>
                <a:spcPct val="65000"/>
              </a:lnSpc>
            </a:pPr>
            <a:r>
              <a:rPr lang="zh-CN" altLang="en-US" sz="2000" b="1">
                <a:latin typeface="+mn-ea"/>
              </a:rPr>
              <a:t>雄激素结合蛋白</a:t>
            </a:r>
          </a:p>
        </p:txBody>
      </p:sp>
      <p:sp>
        <p:nvSpPr>
          <p:cNvPr id="29723" name="Line 27"/>
          <p:cNvSpPr>
            <a:spLocks noChangeShapeType="1"/>
          </p:cNvSpPr>
          <p:nvPr/>
        </p:nvSpPr>
        <p:spPr bwMode="auto">
          <a:xfrm flipH="1">
            <a:off x="3588315" y="6536161"/>
            <a:ext cx="2133600" cy="0"/>
          </a:xfrm>
          <a:prstGeom prst="line">
            <a:avLst/>
          </a:prstGeom>
          <a:noFill/>
          <a:ln w="38100">
            <a:solidFill>
              <a:srgbClr val="FF0000"/>
            </a:solidFill>
            <a:round/>
          </a:ln>
        </p:spPr>
        <p:txBody>
          <a:bodyPr/>
          <a:lstStyle/>
          <a:p>
            <a:endParaRPr lang="zh-CN" altLang="en-US" sz="2000">
              <a:latin typeface="+mn-ea"/>
            </a:endParaRPr>
          </a:p>
        </p:txBody>
      </p:sp>
      <p:sp>
        <p:nvSpPr>
          <p:cNvPr id="29724" name="Line 28"/>
          <p:cNvSpPr>
            <a:spLocks noChangeShapeType="1"/>
          </p:cNvSpPr>
          <p:nvPr/>
        </p:nvSpPr>
        <p:spPr bwMode="auto">
          <a:xfrm flipV="1">
            <a:off x="8479155" y="5748655"/>
            <a:ext cx="635" cy="787400"/>
          </a:xfrm>
          <a:prstGeom prst="line">
            <a:avLst/>
          </a:prstGeom>
          <a:noFill/>
          <a:ln w="38100">
            <a:solidFill>
              <a:srgbClr val="FF0000"/>
            </a:solidFill>
            <a:round/>
          </a:ln>
        </p:spPr>
        <p:txBody>
          <a:bodyPr/>
          <a:lstStyle/>
          <a:p>
            <a:endParaRPr lang="zh-CN" altLang="en-US" sz="2000">
              <a:latin typeface="+mn-ea"/>
            </a:endParaRPr>
          </a:p>
        </p:txBody>
      </p:sp>
      <p:sp>
        <p:nvSpPr>
          <p:cNvPr id="29725" name="Line 29"/>
          <p:cNvSpPr>
            <a:spLocks noChangeShapeType="1"/>
          </p:cNvSpPr>
          <p:nvPr/>
        </p:nvSpPr>
        <p:spPr bwMode="auto">
          <a:xfrm>
            <a:off x="3581965" y="3224636"/>
            <a:ext cx="1327149" cy="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26" name="Text Box 30"/>
          <p:cNvSpPr txBox="1">
            <a:spLocks noChangeArrowheads="1"/>
          </p:cNvSpPr>
          <p:nvPr/>
        </p:nvSpPr>
        <p:spPr bwMode="auto">
          <a:xfrm>
            <a:off x="5503899" y="957686"/>
            <a:ext cx="2133600" cy="338554"/>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0000"/>
              </a:lnSpc>
            </a:pPr>
            <a:r>
              <a:rPr lang="zh-CN" altLang="en-US" sz="2000" b="1">
                <a:latin typeface="+mn-ea"/>
              </a:rPr>
              <a:t>环境因素</a:t>
            </a:r>
          </a:p>
        </p:txBody>
      </p:sp>
      <p:sp>
        <p:nvSpPr>
          <p:cNvPr id="29727" name="Line 31"/>
          <p:cNvSpPr>
            <a:spLocks noChangeShapeType="1"/>
          </p:cNvSpPr>
          <p:nvPr/>
        </p:nvSpPr>
        <p:spPr bwMode="auto">
          <a:xfrm flipH="1">
            <a:off x="6636315" y="1351387"/>
            <a:ext cx="19051" cy="360363"/>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28" name="Rectangle 32"/>
          <p:cNvSpPr>
            <a:spLocks noChangeArrowheads="1"/>
          </p:cNvSpPr>
          <p:nvPr/>
        </p:nvSpPr>
        <p:spPr bwMode="auto">
          <a:xfrm>
            <a:off x="1047751" y="214314"/>
            <a:ext cx="8257116" cy="646331"/>
          </a:xfrm>
          <a:prstGeom prst="rect">
            <a:avLst/>
          </a:prstGeom>
          <a:noFill/>
          <a:ln w="9525">
            <a:noFill/>
            <a:miter lim="800000"/>
          </a:ln>
        </p:spPr>
        <p:txBody>
          <a:bodyPr>
            <a:spAutoFit/>
          </a:bodyPr>
          <a:lstStyle/>
          <a:p>
            <a:r>
              <a:rPr lang="zh-CN" altLang="en-US" sz="3600" b="1" dirty="0">
                <a:latin typeface="+mn-ea"/>
              </a:rPr>
              <a:t>二、睾丸功能的调节</a:t>
            </a:r>
          </a:p>
        </p:txBody>
      </p:sp>
      <p:sp>
        <p:nvSpPr>
          <p:cNvPr id="34" name="TextBox 33"/>
          <p:cNvSpPr txBox="1"/>
          <p:nvPr/>
        </p:nvSpPr>
        <p:spPr>
          <a:xfrm>
            <a:off x="1587297" y="1269243"/>
            <a:ext cx="1169551" cy="4258102"/>
          </a:xfrm>
          <a:prstGeom prst="rect">
            <a:avLst/>
          </a:prstGeom>
          <a:noFill/>
        </p:spPr>
        <p:txBody>
          <a:bodyPr vert="eaVert" wrap="square" rtlCol="0">
            <a:spAutoFit/>
          </a:bodyPr>
          <a:lstStyle/>
          <a:p>
            <a:r>
              <a:rPr lang="zh-CN" altLang="en-US" sz="3200" b="1" dirty="0">
                <a:latin typeface="+mn-ea"/>
              </a:rPr>
              <a:t>下丘脑</a:t>
            </a:r>
            <a:r>
              <a:rPr lang="en-US" altLang="zh-CN" sz="3200" b="1" dirty="0">
                <a:latin typeface="+mn-ea"/>
              </a:rPr>
              <a:t>-</a:t>
            </a:r>
            <a:r>
              <a:rPr lang="zh-CN" altLang="en-US" sz="3200" b="1" dirty="0">
                <a:latin typeface="+mn-ea"/>
              </a:rPr>
              <a:t>腺垂体</a:t>
            </a:r>
            <a:r>
              <a:rPr lang="en-US" altLang="zh-CN" sz="3200" b="1" dirty="0">
                <a:latin typeface="+mn-ea"/>
              </a:rPr>
              <a:t>-</a:t>
            </a:r>
            <a:r>
              <a:rPr lang="zh-CN" altLang="en-US" sz="3200" b="1" dirty="0">
                <a:latin typeface="+mn-ea"/>
              </a:rPr>
              <a:t>睾丸轴</a:t>
            </a:r>
          </a:p>
          <a:p>
            <a:endParaRPr lang="zh-CN" altLang="en-US" sz="3200" dirty="0">
              <a:latin typeface="+mn-ea"/>
            </a:endParaRPr>
          </a:p>
        </p:txBody>
      </p:sp>
      <p:sp>
        <p:nvSpPr>
          <p:cNvPr id="2" name="Line 27"/>
          <p:cNvSpPr>
            <a:spLocks noChangeShapeType="1"/>
          </p:cNvSpPr>
          <p:nvPr/>
        </p:nvSpPr>
        <p:spPr bwMode="auto">
          <a:xfrm flipH="1">
            <a:off x="7449185" y="6536055"/>
            <a:ext cx="1029970" cy="635"/>
          </a:xfrm>
          <a:prstGeom prst="line">
            <a:avLst/>
          </a:prstGeom>
          <a:noFill/>
          <a:ln w="38100">
            <a:solidFill>
              <a:srgbClr val="FF0000"/>
            </a:solidFill>
            <a:round/>
          </a:ln>
        </p:spPr>
        <p:txBody>
          <a:bodyPr/>
          <a:lstStyle/>
          <a:p>
            <a:endParaRPr lang="zh-CN" altLang="en-US" sz="2000">
              <a:latin typeface="+mn-ea"/>
            </a:endParaRPr>
          </a:p>
        </p:txBody>
      </p:sp>
      <p:sp>
        <p:nvSpPr>
          <p:cNvPr id="3" name="Line 28"/>
          <p:cNvSpPr>
            <a:spLocks noChangeShapeType="1"/>
          </p:cNvSpPr>
          <p:nvPr/>
        </p:nvSpPr>
        <p:spPr bwMode="auto">
          <a:xfrm flipV="1">
            <a:off x="3646805" y="3313430"/>
            <a:ext cx="68580" cy="3222625"/>
          </a:xfrm>
          <a:prstGeom prst="line">
            <a:avLst/>
          </a:prstGeom>
          <a:noFill/>
          <a:ln w="38100">
            <a:solidFill>
              <a:srgbClr val="FF0000"/>
            </a:solidFill>
            <a:round/>
          </a:ln>
        </p:spPr>
        <p:txBody>
          <a:bodyPr/>
          <a:lstStyle/>
          <a:p>
            <a:endParaRPr lang="zh-CN" altLang="en-US" sz="2000">
              <a:latin typeface="+mn-ea"/>
            </a:endParaRPr>
          </a:p>
        </p:txBody>
      </p:sp>
    </p:spTree>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518715" y="1697461"/>
            <a:ext cx="2133600" cy="338554"/>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0000"/>
              </a:lnSpc>
            </a:pPr>
            <a:r>
              <a:rPr lang="zh-CN" altLang="en-US" sz="2000" b="1">
                <a:latin typeface="+mn-ea"/>
              </a:rPr>
              <a:t>下丘脑</a:t>
            </a:r>
            <a:r>
              <a:rPr lang="en-US" altLang="zh-CN" sz="2000" b="1">
                <a:latin typeface="+mn-ea"/>
              </a:rPr>
              <a:t>GnRH</a:t>
            </a:r>
          </a:p>
        </p:txBody>
      </p:sp>
      <p:sp>
        <p:nvSpPr>
          <p:cNvPr id="29699" name="Line 3"/>
          <p:cNvSpPr>
            <a:spLocks noChangeShapeType="1"/>
          </p:cNvSpPr>
          <p:nvPr/>
        </p:nvSpPr>
        <p:spPr bwMode="auto">
          <a:xfrm>
            <a:off x="6655366" y="2432474"/>
            <a:ext cx="19049" cy="360362"/>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0" name="Text Box 4"/>
          <p:cNvSpPr txBox="1">
            <a:spLocks noChangeArrowheads="1"/>
          </p:cNvSpPr>
          <p:nvPr/>
        </p:nvSpPr>
        <p:spPr bwMode="auto">
          <a:xfrm>
            <a:off x="4909115" y="2805537"/>
            <a:ext cx="3657600" cy="584775"/>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5000"/>
              </a:lnSpc>
            </a:pPr>
            <a:r>
              <a:rPr lang="zh-CN" altLang="en-US" sz="2000" b="1">
                <a:latin typeface="+mn-ea"/>
              </a:rPr>
              <a:t>腺垂体</a:t>
            </a:r>
          </a:p>
          <a:p>
            <a:pPr algn="ctr">
              <a:lnSpc>
                <a:spcPct val="75000"/>
              </a:lnSpc>
            </a:pPr>
            <a:endParaRPr lang="en-US" altLang="zh-CN" sz="2000" b="1">
              <a:latin typeface="+mn-ea"/>
            </a:endParaRPr>
          </a:p>
        </p:txBody>
      </p:sp>
      <p:sp>
        <p:nvSpPr>
          <p:cNvPr id="29701" name="Rectangle 5"/>
          <p:cNvSpPr>
            <a:spLocks noChangeArrowheads="1"/>
          </p:cNvSpPr>
          <p:nvPr/>
        </p:nvSpPr>
        <p:spPr bwMode="auto">
          <a:xfrm>
            <a:off x="5023415" y="3151611"/>
            <a:ext cx="688202" cy="323165"/>
          </a:xfrm>
          <a:prstGeom prst="rect">
            <a:avLst/>
          </a:prstGeom>
          <a:solidFill>
            <a:schemeClr val="accent2">
              <a:lumMod val="20000"/>
              <a:lumOff val="80000"/>
            </a:schemeClr>
          </a:solidFill>
          <a:ln w="9525">
            <a:noFill/>
            <a:miter lim="800000"/>
          </a:ln>
        </p:spPr>
        <p:txBody>
          <a:bodyPr wrap="none">
            <a:spAutoFit/>
          </a:bodyPr>
          <a:lstStyle/>
          <a:p>
            <a:pPr>
              <a:lnSpc>
                <a:spcPct val="75000"/>
              </a:lnSpc>
            </a:pPr>
            <a:r>
              <a:rPr lang="en-US" altLang="zh-CN" sz="2000" b="1">
                <a:latin typeface="+mn-ea"/>
              </a:rPr>
              <a:t>FSH</a:t>
            </a:r>
          </a:p>
        </p:txBody>
      </p:sp>
      <p:sp>
        <p:nvSpPr>
          <p:cNvPr id="29702" name="Rectangle 6"/>
          <p:cNvSpPr>
            <a:spLocks noChangeArrowheads="1"/>
          </p:cNvSpPr>
          <p:nvPr/>
        </p:nvSpPr>
        <p:spPr bwMode="auto">
          <a:xfrm>
            <a:off x="7449115" y="3094461"/>
            <a:ext cx="612668" cy="323165"/>
          </a:xfrm>
          <a:prstGeom prst="rect">
            <a:avLst/>
          </a:prstGeom>
          <a:solidFill>
            <a:schemeClr val="accent2">
              <a:lumMod val="20000"/>
              <a:lumOff val="80000"/>
            </a:schemeClr>
          </a:solidFill>
          <a:ln w="9525">
            <a:noFill/>
            <a:miter lim="800000"/>
          </a:ln>
        </p:spPr>
        <p:txBody>
          <a:bodyPr wrap="none">
            <a:spAutoFit/>
          </a:bodyPr>
          <a:lstStyle/>
          <a:p>
            <a:pPr>
              <a:lnSpc>
                <a:spcPct val="75000"/>
              </a:lnSpc>
            </a:pPr>
            <a:r>
              <a:rPr lang="en-US" altLang="zh-CN" sz="2000" b="1">
                <a:latin typeface="+mn-ea"/>
              </a:rPr>
              <a:t>L H</a:t>
            </a:r>
          </a:p>
        </p:txBody>
      </p:sp>
      <p:sp>
        <p:nvSpPr>
          <p:cNvPr id="29703" name="Text Box 7"/>
          <p:cNvSpPr txBox="1">
            <a:spLocks noChangeArrowheads="1"/>
          </p:cNvSpPr>
          <p:nvPr/>
        </p:nvSpPr>
        <p:spPr bwMode="auto">
          <a:xfrm>
            <a:off x="4807515" y="4100937"/>
            <a:ext cx="3759200" cy="861774"/>
          </a:xfrm>
          <a:prstGeom prst="rect">
            <a:avLst/>
          </a:prstGeom>
          <a:solidFill>
            <a:schemeClr val="accent2">
              <a:lumMod val="20000"/>
              <a:lumOff val="80000"/>
            </a:schemeClr>
          </a:solidFill>
          <a:ln w="9525">
            <a:solidFill>
              <a:schemeClr val="accent2"/>
            </a:solidFill>
            <a:miter lim="800000"/>
          </a:ln>
        </p:spPr>
        <p:txBody>
          <a:bodyPr>
            <a:spAutoFit/>
          </a:bodyPr>
          <a:lstStyle/>
          <a:p>
            <a:pPr algn="ctr">
              <a:spcBef>
                <a:spcPct val="50000"/>
              </a:spcBef>
            </a:pPr>
            <a:r>
              <a:rPr lang="zh-CN" altLang="en-US" sz="2000" b="1">
                <a:latin typeface="+mn-ea"/>
              </a:rPr>
              <a:t>睾      丸</a:t>
            </a:r>
          </a:p>
          <a:p>
            <a:pPr algn="ctr">
              <a:spcBef>
                <a:spcPct val="50000"/>
              </a:spcBef>
            </a:pPr>
            <a:endParaRPr lang="en-US" altLang="zh-CN" sz="2000" b="1">
              <a:latin typeface="+mn-ea"/>
            </a:endParaRPr>
          </a:p>
        </p:txBody>
      </p:sp>
      <p:sp>
        <p:nvSpPr>
          <p:cNvPr id="29704" name="Text Box 8"/>
          <p:cNvSpPr txBox="1">
            <a:spLocks noChangeArrowheads="1"/>
          </p:cNvSpPr>
          <p:nvPr/>
        </p:nvSpPr>
        <p:spPr bwMode="auto">
          <a:xfrm>
            <a:off x="7347514" y="4599412"/>
            <a:ext cx="1332461" cy="492443"/>
          </a:xfrm>
          <a:prstGeom prst="rect">
            <a:avLst/>
          </a:prstGeom>
          <a:solidFill>
            <a:schemeClr val="accent2">
              <a:lumMod val="20000"/>
              <a:lumOff val="80000"/>
            </a:schemeClr>
          </a:solidFill>
          <a:ln w="9525">
            <a:noFill/>
            <a:miter lim="800000"/>
          </a:ln>
        </p:spPr>
        <p:txBody>
          <a:bodyPr wrap="square">
            <a:spAutoFit/>
          </a:bodyPr>
          <a:lstStyle/>
          <a:p>
            <a:pPr algn="ctr">
              <a:lnSpc>
                <a:spcPct val="65000"/>
              </a:lnSpc>
            </a:pPr>
            <a:r>
              <a:rPr lang="zh-CN" altLang="en-US" sz="2000" b="1" dirty="0">
                <a:latin typeface="+mn-ea"/>
              </a:rPr>
              <a:t>间质</a:t>
            </a:r>
          </a:p>
          <a:p>
            <a:pPr algn="ctr">
              <a:lnSpc>
                <a:spcPct val="65000"/>
              </a:lnSpc>
            </a:pPr>
            <a:r>
              <a:rPr lang="zh-CN" altLang="en-US" sz="2000" b="1" dirty="0">
                <a:latin typeface="+mn-ea"/>
              </a:rPr>
              <a:t>细胞</a:t>
            </a:r>
          </a:p>
        </p:txBody>
      </p:sp>
      <p:sp>
        <p:nvSpPr>
          <p:cNvPr id="29705" name="Text Box 9"/>
          <p:cNvSpPr txBox="1">
            <a:spLocks noChangeArrowheads="1"/>
          </p:cNvSpPr>
          <p:nvPr/>
        </p:nvSpPr>
        <p:spPr bwMode="auto">
          <a:xfrm>
            <a:off x="6128315" y="4599412"/>
            <a:ext cx="1117600" cy="492443"/>
          </a:xfrm>
          <a:prstGeom prst="rect">
            <a:avLst/>
          </a:prstGeom>
          <a:solidFill>
            <a:schemeClr val="accent2">
              <a:lumMod val="20000"/>
              <a:lumOff val="80000"/>
            </a:schemeClr>
          </a:solidFill>
          <a:ln w="9525">
            <a:noFill/>
            <a:miter lim="800000"/>
          </a:ln>
        </p:spPr>
        <p:txBody>
          <a:bodyPr>
            <a:spAutoFit/>
          </a:bodyPr>
          <a:lstStyle/>
          <a:p>
            <a:pPr algn="ctr">
              <a:lnSpc>
                <a:spcPct val="65000"/>
              </a:lnSpc>
            </a:pPr>
            <a:r>
              <a:rPr lang="zh-CN" altLang="en-US" sz="2000" b="1" dirty="0">
                <a:latin typeface="+mn-ea"/>
              </a:rPr>
              <a:t>支持</a:t>
            </a:r>
          </a:p>
          <a:p>
            <a:pPr algn="ctr">
              <a:lnSpc>
                <a:spcPct val="65000"/>
              </a:lnSpc>
            </a:pPr>
            <a:r>
              <a:rPr lang="zh-CN" altLang="en-US" sz="2000" b="1" dirty="0">
                <a:latin typeface="+mn-ea"/>
              </a:rPr>
              <a:t>细胞</a:t>
            </a:r>
          </a:p>
        </p:txBody>
      </p:sp>
      <p:sp>
        <p:nvSpPr>
          <p:cNvPr id="29706" name="Text Box 10"/>
          <p:cNvSpPr txBox="1">
            <a:spLocks noChangeArrowheads="1"/>
          </p:cNvSpPr>
          <p:nvPr/>
        </p:nvSpPr>
        <p:spPr bwMode="auto">
          <a:xfrm>
            <a:off x="4749421" y="4599412"/>
            <a:ext cx="1277294" cy="292388"/>
          </a:xfrm>
          <a:prstGeom prst="rect">
            <a:avLst/>
          </a:prstGeom>
          <a:solidFill>
            <a:schemeClr val="accent2">
              <a:lumMod val="20000"/>
              <a:lumOff val="80000"/>
            </a:schemeClr>
          </a:solidFill>
          <a:ln w="9525">
            <a:noFill/>
            <a:miter lim="800000"/>
          </a:ln>
        </p:spPr>
        <p:txBody>
          <a:bodyPr wrap="square">
            <a:spAutoFit/>
          </a:bodyPr>
          <a:lstStyle/>
          <a:p>
            <a:pPr algn="ctr">
              <a:lnSpc>
                <a:spcPct val="65000"/>
              </a:lnSpc>
            </a:pPr>
            <a:r>
              <a:rPr lang="zh-CN" altLang="en-US" sz="2000" b="1" dirty="0">
                <a:latin typeface="+mn-ea"/>
              </a:rPr>
              <a:t>曲细精管</a:t>
            </a:r>
          </a:p>
        </p:txBody>
      </p:sp>
      <p:sp>
        <p:nvSpPr>
          <p:cNvPr id="29707" name="Line 11"/>
          <p:cNvSpPr>
            <a:spLocks noChangeShapeType="1"/>
          </p:cNvSpPr>
          <p:nvPr/>
        </p:nvSpPr>
        <p:spPr bwMode="auto">
          <a:xfrm>
            <a:off x="6750615" y="3567536"/>
            <a:ext cx="0" cy="53340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8" name="Line 12"/>
          <p:cNvSpPr>
            <a:spLocks noChangeShapeType="1"/>
          </p:cNvSpPr>
          <p:nvPr/>
        </p:nvSpPr>
        <p:spPr bwMode="auto">
          <a:xfrm flipH="1">
            <a:off x="5406533" y="5158211"/>
            <a:ext cx="10583" cy="29845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9" name="Line 13"/>
          <p:cNvSpPr>
            <a:spLocks noChangeShapeType="1"/>
          </p:cNvSpPr>
          <p:nvPr/>
        </p:nvSpPr>
        <p:spPr bwMode="auto">
          <a:xfrm>
            <a:off x="6655365" y="5167737"/>
            <a:ext cx="0" cy="720725"/>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10" name="Line 14"/>
          <p:cNvSpPr>
            <a:spLocks noChangeShapeType="1"/>
          </p:cNvSpPr>
          <p:nvPr/>
        </p:nvSpPr>
        <p:spPr bwMode="auto">
          <a:xfrm>
            <a:off x="8479932" y="5167737"/>
            <a:ext cx="0" cy="288925"/>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11" name="Text Box 15"/>
          <p:cNvSpPr txBox="1">
            <a:spLocks noChangeArrowheads="1"/>
          </p:cNvSpPr>
          <p:nvPr/>
        </p:nvSpPr>
        <p:spPr bwMode="auto">
          <a:xfrm>
            <a:off x="7144315" y="5456662"/>
            <a:ext cx="1625600" cy="292388"/>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65000"/>
              </a:lnSpc>
            </a:pPr>
            <a:r>
              <a:rPr lang="zh-CN" altLang="en-US" sz="2000" b="1">
                <a:latin typeface="+mn-ea"/>
              </a:rPr>
              <a:t>雄激素</a:t>
            </a:r>
          </a:p>
        </p:txBody>
      </p:sp>
      <p:sp>
        <p:nvSpPr>
          <p:cNvPr id="29712" name="Text Box 16"/>
          <p:cNvSpPr txBox="1">
            <a:spLocks noChangeArrowheads="1"/>
          </p:cNvSpPr>
          <p:nvPr/>
        </p:nvSpPr>
        <p:spPr bwMode="auto">
          <a:xfrm>
            <a:off x="5823515" y="5888462"/>
            <a:ext cx="1625600" cy="292388"/>
          </a:xfrm>
          <a:prstGeom prst="rect">
            <a:avLst/>
          </a:prstGeom>
          <a:solidFill>
            <a:schemeClr val="accent2">
              <a:lumMod val="20000"/>
              <a:lumOff val="80000"/>
            </a:schemeClr>
          </a:solidFill>
          <a:ln w="9525">
            <a:solidFill>
              <a:schemeClr val="accent1"/>
            </a:solidFill>
            <a:miter lim="800000"/>
          </a:ln>
        </p:spPr>
        <p:txBody>
          <a:bodyPr>
            <a:spAutoFit/>
          </a:bodyPr>
          <a:lstStyle/>
          <a:p>
            <a:pPr algn="ctr">
              <a:lnSpc>
                <a:spcPct val="65000"/>
              </a:lnSpc>
            </a:pPr>
            <a:r>
              <a:rPr lang="zh-CN" altLang="en-US" sz="2000" b="1">
                <a:latin typeface="+mn-ea"/>
              </a:rPr>
              <a:t>抑制素</a:t>
            </a:r>
          </a:p>
        </p:txBody>
      </p:sp>
      <p:sp>
        <p:nvSpPr>
          <p:cNvPr id="29713" name="Text Box 17"/>
          <p:cNvSpPr txBox="1">
            <a:spLocks noChangeArrowheads="1"/>
          </p:cNvSpPr>
          <p:nvPr/>
        </p:nvSpPr>
        <p:spPr bwMode="auto">
          <a:xfrm>
            <a:off x="4604315" y="5456662"/>
            <a:ext cx="1625600" cy="292388"/>
          </a:xfrm>
          <a:prstGeom prst="rect">
            <a:avLst/>
          </a:prstGeom>
          <a:solidFill>
            <a:schemeClr val="accent2">
              <a:lumMod val="20000"/>
              <a:lumOff val="80000"/>
            </a:schemeClr>
          </a:solidFill>
          <a:ln w="9525">
            <a:solidFill>
              <a:srgbClr val="FF0000"/>
            </a:solidFill>
            <a:miter lim="800000"/>
          </a:ln>
        </p:spPr>
        <p:txBody>
          <a:bodyPr>
            <a:spAutoFit/>
          </a:bodyPr>
          <a:lstStyle/>
          <a:p>
            <a:pPr algn="ctr">
              <a:lnSpc>
                <a:spcPct val="65000"/>
              </a:lnSpc>
            </a:pPr>
            <a:r>
              <a:rPr lang="zh-CN" altLang="en-US" sz="2000" b="1">
                <a:latin typeface="+mn-ea"/>
              </a:rPr>
              <a:t>精  子</a:t>
            </a:r>
          </a:p>
        </p:txBody>
      </p:sp>
      <p:sp>
        <p:nvSpPr>
          <p:cNvPr id="29714" name="Line 18"/>
          <p:cNvSpPr>
            <a:spLocks noChangeShapeType="1"/>
          </p:cNvSpPr>
          <p:nvPr/>
        </p:nvSpPr>
        <p:spPr bwMode="auto">
          <a:xfrm>
            <a:off x="8767799" y="5672561"/>
            <a:ext cx="203200" cy="0"/>
          </a:xfrm>
          <a:prstGeom prst="line">
            <a:avLst/>
          </a:prstGeom>
          <a:noFill/>
          <a:ln w="38100">
            <a:solidFill>
              <a:schemeClr val="tx1"/>
            </a:solidFill>
            <a:round/>
          </a:ln>
        </p:spPr>
        <p:txBody>
          <a:bodyPr/>
          <a:lstStyle/>
          <a:p>
            <a:endParaRPr lang="zh-CN" altLang="en-US" sz="2000">
              <a:latin typeface="+mn-ea"/>
            </a:endParaRPr>
          </a:p>
        </p:txBody>
      </p:sp>
      <p:sp>
        <p:nvSpPr>
          <p:cNvPr id="29715" name="Line 19"/>
          <p:cNvSpPr>
            <a:spLocks noChangeShapeType="1"/>
          </p:cNvSpPr>
          <p:nvPr/>
        </p:nvSpPr>
        <p:spPr bwMode="auto">
          <a:xfrm flipV="1">
            <a:off x="8973115" y="3338936"/>
            <a:ext cx="0" cy="2362200"/>
          </a:xfrm>
          <a:prstGeom prst="line">
            <a:avLst/>
          </a:prstGeom>
          <a:noFill/>
          <a:ln w="38100">
            <a:solidFill>
              <a:schemeClr val="tx1"/>
            </a:solidFill>
            <a:round/>
          </a:ln>
        </p:spPr>
        <p:txBody>
          <a:bodyPr/>
          <a:lstStyle/>
          <a:p>
            <a:endParaRPr lang="zh-CN" altLang="en-US" sz="2000">
              <a:latin typeface="+mn-ea"/>
            </a:endParaRPr>
          </a:p>
        </p:txBody>
      </p:sp>
      <p:sp>
        <p:nvSpPr>
          <p:cNvPr id="29716" name="Line 20"/>
          <p:cNvSpPr>
            <a:spLocks noChangeShapeType="1"/>
          </p:cNvSpPr>
          <p:nvPr/>
        </p:nvSpPr>
        <p:spPr bwMode="auto">
          <a:xfrm flipH="1">
            <a:off x="8575182" y="3338937"/>
            <a:ext cx="397933" cy="28575"/>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17" name="Line 21"/>
          <p:cNvSpPr>
            <a:spLocks noChangeShapeType="1"/>
          </p:cNvSpPr>
          <p:nvPr/>
        </p:nvSpPr>
        <p:spPr bwMode="auto">
          <a:xfrm flipV="1">
            <a:off x="8973115" y="2043536"/>
            <a:ext cx="0" cy="1295400"/>
          </a:xfrm>
          <a:prstGeom prst="line">
            <a:avLst/>
          </a:prstGeom>
          <a:noFill/>
          <a:ln w="38100">
            <a:solidFill>
              <a:schemeClr val="tx1"/>
            </a:solidFill>
            <a:round/>
          </a:ln>
        </p:spPr>
        <p:txBody>
          <a:bodyPr/>
          <a:lstStyle/>
          <a:p>
            <a:endParaRPr lang="zh-CN" altLang="en-US" sz="2000">
              <a:latin typeface="+mn-ea"/>
            </a:endParaRPr>
          </a:p>
        </p:txBody>
      </p:sp>
      <p:sp>
        <p:nvSpPr>
          <p:cNvPr id="29718" name="Line 22"/>
          <p:cNvSpPr>
            <a:spLocks noChangeShapeType="1"/>
          </p:cNvSpPr>
          <p:nvPr/>
        </p:nvSpPr>
        <p:spPr bwMode="auto">
          <a:xfrm flipH="1">
            <a:off x="7711582" y="2000674"/>
            <a:ext cx="1261533" cy="0"/>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19" name="Line 23"/>
          <p:cNvSpPr>
            <a:spLocks noChangeShapeType="1"/>
          </p:cNvSpPr>
          <p:nvPr/>
        </p:nvSpPr>
        <p:spPr bwMode="auto">
          <a:xfrm flipH="1">
            <a:off x="4096315" y="6104361"/>
            <a:ext cx="1727200" cy="0"/>
          </a:xfrm>
          <a:prstGeom prst="line">
            <a:avLst/>
          </a:prstGeom>
          <a:noFill/>
          <a:ln w="38100">
            <a:solidFill>
              <a:schemeClr val="tx1"/>
            </a:solidFill>
            <a:round/>
          </a:ln>
        </p:spPr>
        <p:txBody>
          <a:bodyPr/>
          <a:lstStyle/>
          <a:p>
            <a:endParaRPr lang="zh-CN" altLang="en-US" sz="2000">
              <a:latin typeface="+mn-ea"/>
            </a:endParaRPr>
          </a:p>
        </p:txBody>
      </p:sp>
      <p:sp>
        <p:nvSpPr>
          <p:cNvPr id="29720" name="Line 24"/>
          <p:cNvSpPr>
            <a:spLocks noChangeShapeType="1"/>
          </p:cNvSpPr>
          <p:nvPr/>
        </p:nvSpPr>
        <p:spPr bwMode="auto">
          <a:xfrm flipV="1">
            <a:off x="4062448" y="3415137"/>
            <a:ext cx="33867" cy="2689225"/>
          </a:xfrm>
          <a:prstGeom prst="line">
            <a:avLst/>
          </a:prstGeom>
          <a:noFill/>
          <a:ln w="38100">
            <a:solidFill>
              <a:schemeClr val="tx1"/>
            </a:solidFill>
            <a:round/>
          </a:ln>
        </p:spPr>
        <p:txBody>
          <a:bodyPr/>
          <a:lstStyle/>
          <a:p>
            <a:endParaRPr lang="zh-CN" altLang="en-US" sz="2000">
              <a:latin typeface="+mn-ea"/>
            </a:endParaRPr>
          </a:p>
        </p:txBody>
      </p:sp>
      <p:sp>
        <p:nvSpPr>
          <p:cNvPr id="29721" name="Line 25"/>
          <p:cNvSpPr>
            <a:spLocks noChangeShapeType="1"/>
          </p:cNvSpPr>
          <p:nvPr/>
        </p:nvSpPr>
        <p:spPr bwMode="auto">
          <a:xfrm>
            <a:off x="4096315" y="3415136"/>
            <a:ext cx="734484" cy="25400"/>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22" name="Text Box 26"/>
          <p:cNvSpPr txBox="1">
            <a:spLocks noChangeArrowheads="1"/>
          </p:cNvSpPr>
          <p:nvPr/>
        </p:nvSpPr>
        <p:spPr bwMode="auto">
          <a:xfrm>
            <a:off x="5823515" y="6320262"/>
            <a:ext cx="1625600" cy="491490"/>
          </a:xfrm>
          <a:prstGeom prst="rect">
            <a:avLst/>
          </a:prstGeom>
          <a:solidFill>
            <a:schemeClr val="accent2">
              <a:lumMod val="20000"/>
              <a:lumOff val="80000"/>
            </a:schemeClr>
          </a:solidFill>
          <a:ln w="9525">
            <a:solidFill>
              <a:schemeClr val="accent1"/>
            </a:solidFill>
            <a:miter lim="800000"/>
          </a:ln>
        </p:spPr>
        <p:txBody>
          <a:bodyPr>
            <a:spAutoFit/>
          </a:bodyPr>
          <a:lstStyle/>
          <a:p>
            <a:pPr algn="ctr">
              <a:lnSpc>
                <a:spcPct val="65000"/>
              </a:lnSpc>
            </a:pPr>
            <a:r>
              <a:rPr lang="zh-CN" altLang="en-US" sz="2000" b="1">
                <a:latin typeface="+mn-ea"/>
              </a:rPr>
              <a:t>雄激素结合蛋白</a:t>
            </a:r>
          </a:p>
        </p:txBody>
      </p:sp>
      <p:sp>
        <p:nvSpPr>
          <p:cNvPr id="29723" name="Line 27"/>
          <p:cNvSpPr>
            <a:spLocks noChangeShapeType="1"/>
          </p:cNvSpPr>
          <p:nvPr/>
        </p:nvSpPr>
        <p:spPr bwMode="auto">
          <a:xfrm flipH="1">
            <a:off x="3588315" y="6536161"/>
            <a:ext cx="2133600" cy="0"/>
          </a:xfrm>
          <a:prstGeom prst="line">
            <a:avLst/>
          </a:prstGeom>
          <a:noFill/>
          <a:ln w="38100">
            <a:solidFill>
              <a:srgbClr val="FF0000"/>
            </a:solidFill>
            <a:round/>
          </a:ln>
        </p:spPr>
        <p:txBody>
          <a:bodyPr/>
          <a:lstStyle/>
          <a:p>
            <a:endParaRPr lang="zh-CN" altLang="en-US" sz="2000">
              <a:latin typeface="+mn-ea"/>
            </a:endParaRPr>
          </a:p>
        </p:txBody>
      </p:sp>
      <p:sp>
        <p:nvSpPr>
          <p:cNvPr id="29724" name="Line 28"/>
          <p:cNvSpPr>
            <a:spLocks noChangeShapeType="1"/>
          </p:cNvSpPr>
          <p:nvPr/>
        </p:nvSpPr>
        <p:spPr bwMode="auto">
          <a:xfrm flipV="1">
            <a:off x="8479155" y="5748655"/>
            <a:ext cx="635" cy="787400"/>
          </a:xfrm>
          <a:prstGeom prst="line">
            <a:avLst/>
          </a:prstGeom>
          <a:noFill/>
          <a:ln w="38100">
            <a:solidFill>
              <a:srgbClr val="FF0000"/>
            </a:solidFill>
            <a:round/>
          </a:ln>
        </p:spPr>
        <p:txBody>
          <a:bodyPr/>
          <a:lstStyle/>
          <a:p>
            <a:endParaRPr lang="zh-CN" altLang="en-US" sz="2000">
              <a:latin typeface="+mn-ea"/>
            </a:endParaRPr>
          </a:p>
        </p:txBody>
      </p:sp>
      <p:sp>
        <p:nvSpPr>
          <p:cNvPr id="29725" name="Line 29"/>
          <p:cNvSpPr>
            <a:spLocks noChangeShapeType="1"/>
          </p:cNvSpPr>
          <p:nvPr/>
        </p:nvSpPr>
        <p:spPr bwMode="auto">
          <a:xfrm>
            <a:off x="3581965" y="3224636"/>
            <a:ext cx="1327149" cy="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26" name="Text Box 30"/>
          <p:cNvSpPr txBox="1">
            <a:spLocks noChangeArrowheads="1"/>
          </p:cNvSpPr>
          <p:nvPr/>
        </p:nvSpPr>
        <p:spPr bwMode="auto">
          <a:xfrm>
            <a:off x="5503899" y="957686"/>
            <a:ext cx="2133600" cy="338554"/>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0000"/>
              </a:lnSpc>
            </a:pPr>
            <a:r>
              <a:rPr lang="zh-CN" altLang="en-US" sz="2000" b="1">
                <a:latin typeface="+mn-ea"/>
              </a:rPr>
              <a:t>环境因素</a:t>
            </a:r>
          </a:p>
        </p:txBody>
      </p:sp>
      <p:sp>
        <p:nvSpPr>
          <p:cNvPr id="29727" name="Line 31"/>
          <p:cNvSpPr>
            <a:spLocks noChangeShapeType="1"/>
          </p:cNvSpPr>
          <p:nvPr/>
        </p:nvSpPr>
        <p:spPr bwMode="auto">
          <a:xfrm flipH="1">
            <a:off x="6636315" y="1351387"/>
            <a:ext cx="19051" cy="360363"/>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28" name="Rectangle 32"/>
          <p:cNvSpPr>
            <a:spLocks noChangeArrowheads="1"/>
          </p:cNvSpPr>
          <p:nvPr/>
        </p:nvSpPr>
        <p:spPr bwMode="auto">
          <a:xfrm>
            <a:off x="1047751" y="214314"/>
            <a:ext cx="8257116" cy="646331"/>
          </a:xfrm>
          <a:prstGeom prst="rect">
            <a:avLst/>
          </a:prstGeom>
          <a:noFill/>
          <a:ln w="9525">
            <a:noFill/>
            <a:miter lim="800000"/>
          </a:ln>
        </p:spPr>
        <p:txBody>
          <a:bodyPr>
            <a:spAutoFit/>
          </a:bodyPr>
          <a:lstStyle/>
          <a:p>
            <a:r>
              <a:rPr lang="zh-CN" altLang="en-US" sz="3600" b="1" dirty="0">
                <a:latin typeface="+mn-ea"/>
              </a:rPr>
              <a:t>二、睾丸功能的调节</a:t>
            </a:r>
          </a:p>
        </p:txBody>
      </p:sp>
      <p:sp>
        <p:nvSpPr>
          <p:cNvPr id="34" name="TextBox 33"/>
          <p:cNvSpPr txBox="1"/>
          <p:nvPr/>
        </p:nvSpPr>
        <p:spPr>
          <a:xfrm>
            <a:off x="1587297" y="1269243"/>
            <a:ext cx="1169551" cy="4258102"/>
          </a:xfrm>
          <a:prstGeom prst="rect">
            <a:avLst/>
          </a:prstGeom>
          <a:noFill/>
        </p:spPr>
        <p:txBody>
          <a:bodyPr vert="eaVert" wrap="square" rtlCol="0">
            <a:spAutoFit/>
          </a:bodyPr>
          <a:lstStyle/>
          <a:p>
            <a:r>
              <a:rPr lang="zh-CN" altLang="en-US" sz="3200" b="1" dirty="0">
                <a:latin typeface="+mn-ea"/>
              </a:rPr>
              <a:t>下丘脑</a:t>
            </a:r>
            <a:r>
              <a:rPr lang="en-US" altLang="zh-CN" sz="3200" b="1" dirty="0">
                <a:latin typeface="+mn-ea"/>
              </a:rPr>
              <a:t>-</a:t>
            </a:r>
            <a:r>
              <a:rPr lang="zh-CN" altLang="en-US" sz="3200" b="1" dirty="0">
                <a:latin typeface="+mn-ea"/>
              </a:rPr>
              <a:t>腺垂体</a:t>
            </a:r>
            <a:r>
              <a:rPr lang="en-US" altLang="zh-CN" sz="3200" b="1" dirty="0">
                <a:latin typeface="+mn-ea"/>
              </a:rPr>
              <a:t>-</a:t>
            </a:r>
            <a:r>
              <a:rPr lang="zh-CN" altLang="en-US" sz="3200" b="1" dirty="0">
                <a:latin typeface="+mn-ea"/>
              </a:rPr>
              <a:t>睾丸轴</a:t>
            </a:r>
          </a:p>
          <a:p>
            <a:endParaRPr lang="zh-CN" altLang="en-US" sz="3200" dirty="0">
              <a:latin typeface="+mn-ea"/>
            </a:endParaRPr>
          </a:p>
        </p:txBody>
      </p:sp>
      <p:sp>
        <p:nvSpPr>
          <p:cNvPr id="2" name="Line 27"/>
          <p:cNvSpPr>
            <a:spLocks noChangeShapeType="1"/>
          </p:cNvSpPr>
          <p:nvPr/>
        </p:nvSpPr>
        <p:spPr bwMode="auto">
          <a:xfrm flipH="1">
            <a:off x="7449185" y="6536055"/>
            <a:ext cx="1029970" cy="635"/>
          </a:xfrm>
          <a:prstGeom prst="line">
            <a:avLst/>
          </a:prstGeom>
          <a:noFill/>
          <a:ln w="38100">
            <a:solidFill>
              <a:srgbClr val="FF0000"/>
            </a:solidFill>
            <a:round/>
          </a:ln>
        </p:spPr>
        <p:txBody>
          <a:bodyPr/>
          <a:lstStyle/>
          <a:p>
            <a:endParaRPr lang="zh-CN" altLang="en-US" sz="2000">
              <a:latin typeface="+mn-ea"/>
            </a:endParaRPr>
          </a:p>
        </p:txBody>
      </p:sp>
      <p:sp>
        <p:nvSpPr>
          <p:cNvPr id="3" name="Line 28"/>
          <p:cNvSpPr>
            <a:spLocks noChangeShapeType="1"/>
          </p:cNvSpPr>
          <p:nvPr/>
        </p:nvSpPr>
        <p:spPr bwMode="auto">
          <a:xfrm flipV="1">
            <a:off x="3646805" y="3313430"/>
            <a:ext cx="68580" cy="3222625"/>
          </a:xfrm>
          <a:prstGeom prst="line">
            <a:avLst/>
          </a:prstGeom>
          <a:noFill/>
          <a:ln w="38100">
            <a:solidFill>
              <a:srgbClr val="FF0000"/>
            </a:solidFill>
            <a:round/>
          </a:ln>
        </p:spPr>
        <p:txBody>
          <a:bodyPr/>
          <a:lstStyle/>
          <a:p>
            <a:endParaRPr lang="zh-CN" altLang="en-US" sz="2000">
              <a:latin typeface="+mn-ea"/>
            </a:endParaRPr>
          </a:p>
        </p:txBody>
      </p:sp>
    </p:spTree>
    <p:extLst>
      <p:ext uri="{BB962C8B-B14F-4D97-AF65-F5344CB8AC3E}">
        <p14:creationId xmlns:p14="http://schemas.microsoft.com/office/powerpoint/2010/main" val="4174030674"/>
      </p:ext>
    </p:extLst>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518715" y="1697461"/>
            <a:ext cx="2133600" cy="338554"/>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0000"/>
              </a:lnSpc>
            </a:pPr>
            <a:r>
              <a:rPr lang="zh-CN" altLang="en-US" sz="2000" b="1">
                <a:latin typeface="+mn-ea"/>
              </a:rPr>
              <a:t>下丘脑</a:t>
            </a:r>
            <a:r>
              <a:rPr lang="en-US" altLang="zh-CN" sz="2000" b="1">
                <a:latin typeface="+mn-ea"/>
              </a:rPr>
              <a:t>GnRH</a:t>
            </a:r>
          </a:p>
        </p:txBody>
      </p:sp>
      <p:sp>
        <p:nvSpPr>
          <p:cNvPr id="29699" name="Line 3"/>
          <p:cNvSpPr>
            <a:spLocks noChangeShapeType="1"/>
          </p:cNvSpPr>
          <p:nvPr/>
        </p:nvSpPr>
        <p:spPr bwMode="auto">
          <a:xfrm>
            <a:off x="6655366" y="2432474"/>
            <a:ext cx="19049" cy="360362"/>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0" name="Text Box 4"/>
          <p:cNvSpPr txBox="1">
            <a:spLocks noChangeArrowheads="1"/>
          </p:cNvSpPr>
          <p:nvPr/>
        </p:nvSpPr>
        <p:spPr bwMode="auto">
          <a:xfrm>
            <a:off x="4909115" y="2805537"/>
            <a:ext cx="3657600" cy="584775"/>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5000"/>
              </a:lnSpc>
            </a:pPr>
            <a:r>
              <a:rPr lang="zh-CN" altLang="en-US" sz="2000" b="1">
                <a:latin typeface="+mn-ea"/>
              </a:rPr>
              <a:t>腺垂体</a:t>
            </a:r>
          </a:p>
          <a:p>
            <a:pPr algn="ctr">
              <a:lnSpc>
                <a:spcPct val="75000"/>
              </a:lnSpc>
            </a:pPr>
            <a:endParaRPr lang="en-US" altLang="zh-CN" sz="2000" b="1">
              <a:latin typeface="+mn-ea"/>
            </a:endParaRPr>
          </a:p>
        </p:txBody>
      </p:sp>
      <p:sp>
        <p:nvSpPr>
          <p:cNvPr id="29701" name="Rectangle 5"/>
          <p:cNvSpPr>
            <a:spLocks noChangeArrowheads="1"/>
          </p:cNvSpPr>
          <p:nvPr/>
        </p:nvSpPr>
        <p:spPr bwMode="auto">
          <a:xfrm>
            <a:off x="5023415" y="3151611"/>
            <a:ext cx="688202" cy="323165"/>
          </a:xfrm>
          <a:prstGeom prst="rect">
            <a:avLst/>
          </a:prstGeom>
          <a:solidFill>
            <a:schemeClr val="accent2">
              <a:lumMod val="20000"/>
              <a:lumOff val="80000"/>
            </a:schemeClr>
          </a:solidFill>
          <a:ln w="9525">
            <a:noFill/>
            <a:miter lim="800000"/>
          </a:ln>
        </p:spPr>
        <p:txBody>
          <a:bodyPr wrap="none">
            <a:spAutoFit/>
          </a:bodyPr>
          <a:lstStyle/>
          <a:p>
            <a:pPr>
              <a:lnSpc>
                <a:spcPct val="75000"/>
              </a:lnSpc>
            </a:pPr>
            <a:r>
              <a:rPr lang="en-US" altLang="zh-CN" sz="2000" b="1">
                <a:latin typeface="+mn-ea"/>
              </a:rPr>
              <a:t>FSH</a:t>
            </a:r>
          </a:p>
        </p:txBody>
      </p:sp>
      <p:sp>
        <p:nvSpPr>
          <p:cNvPr id="29702" name="Rectangle 6"/>
          <p:cNvSpPr>
            <a:spLocks noChangeArrowheads="1"/>
          </p:cNvSpPr>
          <p:nvPr/>
        </p:nvSpPr>
        <p:spPr bwMode="auto">
          <a:xfrm>
            <a:off x="7449115" y="3094461"/>
            <a:ext cx="612668" cy="323165"/>
          </a:xfrm>
          <a:prstGeom prst="rect">
            <a:avLst/>
          </a:prstGeom>
          <a:solidFill>
            <a:schemeClr val="accent2">
              <a:lumMod val="20000"/>
              <a:lumOff val="80000"/>
            </a:schemeClr>
          </a:solidFill>
          <a:ln w="9525">
            <a:noFill/>
            <a:miter lim="800000"/>
          </a:ln>
        </p:spPr>
        <p:txBody>
          <a:bodyPr wrap="none">
            <a:spAutoFit/>
          </a:bodyPr>
          <a:lstStyle/>
          <a:p>
            <a:pPr>
              <a:lnSpc>
                <a:spcPct val="75000"/>
              </a:lnSpc>
            </a:pPr>
            <a:r>
              <a:rPr lang="en-US" altLang="zh-CN" sz="2000" b="1">
                <a:latin typeface="+mn-ea"/>
              </a:rPr>
              <a:t>L H</a:t>
            </a:r>
          </a:p>
        </p:txBody>
      </p:sp>
      <p:sp>
        <p:nvSpPr>
          <p:cNvPr id="29703" name="Text Box 7"/>
          <p:cNvSpPr txBox="1">
            <a:spLocks noChangeArrowheads="1"/>
          </p:cNvSpPr>
          <p:nvPr/>
        </p:nvSpPr>
        <p:spPr bwMode="auto">
          <a:xfrm>
            <a:off x="4807515" y="4100937"/>
            <a:ext cx="3759200" cy="861774"/>
          </a:xfrm>
          <a:prstGeom prst="rect">
            <a:avLst/>
          </a:prstGeom>
          <a:solidFill>
            <a:schemeClr val="accent2">
              <a:lumMod val="20000"/>
              <a:lumOff val="80000"/>
            </a:schemeClr>
          </a:solidFill>
          <a:ln w="9525">
            <a:solidFill>
              <a:schemeClr val="accent2"/>
            </a:solidFill>
            <a:miter lim="800000"/>
          </a:ln>
        </p:spPr>
        <p:txBody>
          <a:bodyPr>
            <a:spAutoFit/>
          </a:bodyPr>
          <a:lstStyle/>
          <a:p>
            <a:pPr algn="ctr">
              <a:spcBef>
                <a:spcPct val="50000"/>
              </a:spcBef>
            </a:pPr>
            <a:r>
              <a:rPr lang="zh-CN" altLang="en-US" sz="2000" b="1">
                <a:latin typeface="+mn-ea"/>
              </a:rPr>
              <a:t>睾      丸</a:t>
            </a:r>
          </a:p>
          <a:p>
            <a:pPr algn="ctr">
              <a:spcBef>
                <a:spcPct val="50000"/>
              </a:spcBef>
            </a:pPr>
            <a:endParaRPr lang="en-US" altLang="zh-CN" sz="2000" b="1">
              <a:latin typeface="+mn-ea"/>
            </a:endParaRPr>
          </a:p>
        </p:txBody>
      </p:sp>
      <p:sp>
        <p:nvSpPr>
          <p:cNvPr id="29704" name="Text Box 8"/>
          <p:cNvSpPr txBox="1">
            <a:spLocks noChangeArrowheads="1"/>
          </p:cNvSpPr>
          <p:nvPr/>
        </p:nvSpPr>
        <p:spPr bwMode="auto">
          <a:xfrm>
            <a:off x="7347514" y="4599412"/>
            <a:ext cx="1332461" cy="492443"/>
          </a:xfrm>
          <a:prstGeom prst="rect">
            <a:avLst/>
          </a:prstGeom>
          <a:solidFill>
            <a:schemeClr val="accent2">
              <a:lumMod val="20000"/>
              <a:lumOff val="80000"/>
            </a:schemeClr>
          </a:solidFill>
          <a:ln w="9525">
            <a:noFill/>
            <a:miter lim="800000"/>
          </a:ln>
        </p:spPr>
        <p:txBody>
          <a:bodyPr wrap="square">
            <a:spAutoFit/>
          </a:bodyPr>
          <a:lstStyle/>
          <a:p>
            <a:pPr algn="ctr">
              <a:lnSpc>
                <a:spcPct val="65000"/>
              </a:lnSpc>
            </a:pPr>
            <a:r>
              <a:rPr lang="zh-CN" altLang="en-US" sz="2000" b="1" dirty="0">
                <a:latin typeface="+mn-ea"/>
              </a:rPr>
              <a:t>间质</a:t>
            </a:r>
          </a:p>
          <a:p>
            <a:pPr algn="ctr">
              <a:lnSpc>
                <a:spcPct val="65000"/>
              </a:lnSpc>
            </a:pPr>
            <a:r>
              <a:rPr lang="zh-CN" altLang="en-US" sz="2000" b="1" dirty="0">
                <a:latin typeface="+mn-ea"/>
              </a:rPr>
              <a:t>细胞</a:t>
            </a:r>
          </a:p>
        </p:txBody>
      </p:sp>
      <p:sp>
        <p:nvSpPr>
          <p:cNvPr id="29705" name="Text Box 9"/>
          <p:cNvSpPr txBox="1">
            <a:spLocks noChangeArrowheads="1"/>
          </p:cNvSpPr>
          <p:nvPr/>
        </p:nvSpPr>
        <p:spPr bwMode="auto">
          <a:xfrm>
            <a:off x="6128315" y="4599412"/>
            <a:ext cx="1117600" cy="492443"/>
          </a:xfrm>
          <a:prstGeom prst="rect">
            <a:avLst/>
          </a:prstGeom>
          <a:solidFill>
            <a:schemeClr val="accent2">
              <a:lumMod val="20000"/>
              <a:lumOff val="80000"/>
            </a:schemeClr>
          </a:solidFill>
          <a:ln w="9525">
            <a:noFill/>
            <a:miter lim="800000"/>
          </a:ln>
        </p:spPr>
        <p:txBody>
          <a:bodyPr>
            <a:spAutoFit/>
          </a:bodyPr>
          <a:lstStyle/>
          <a:p>
            <a:pPr algn="ctr">
              <a:lnSpc>
                <a:spcPct val="65000"/>
              </a:lnSpc>
            </a:pPr>
            <a:r>
              <a:rPr lang="zh-CN" altLang="en-US" sz="2000" b="1" dirty="0">
                <a:latin typeface="+mn-ea"/>
              </a:rPr>
              <a:t>支持</a:t>
            </a:r>
          </a:p>
          <a:p>
            <a:pPr algn="ctr">
              <a:lnSpc>
                <a:spcPct val="65000"/>
              </a:lnSpc>
            </a:pPr>
            <a:r>
              <a:rPr lang="zh-CN" altLang="en-US" sz="2000" b="1" dirty="0">
                <a:latin typeface="+mn-ea"/>
              </a:rPr>
              <a:t>细胞</a:t>
            </a:r>
          </a:p>
        </p:txBody>
      </p:sp>
      <p:sp>
        <p:nvSpPr>
          <p:cNvPr id="29706" name="Text Box 10"/>
          <p:cNvSpPr txBox="1">
            <a:spLocks noChangeArrowheads="1"/>
          </p:cNvSpPr>
          <p:nvPr/>
        </p:nvSpPr>
        <p:spPr bwMode="auto">
          <a:xfrm>
            <a:off x="4749421" y="4599412"/>
            <a:ext cx="1277294" cy="292388"/>
          </a:xfrm>
          <a:prstGeom prst="rect">
            <a:avLst/>
          </a:prstGeom>
          <a:solidFill>
            <a:schemeClr val="accent2">
              <a:lumMod val="20000"/>
              <a:lumOff val="80000"/>
            </a:schemeClr>
          </a:solidFill>
          <a:ln w="9525">
            <a:noFill/>
            <a:miter lim="800000"/>
          </a:ln>
        </p:spPr>
        <p:txBody>
          <a:bodyPr wrap="square">
            <a:spAutoFit/>
          </a:bodyPr>
          <a:lstStyle/>
          <a:p>
            <a:pPr algn="ctr">
              <a:lnSpc>
                <a:spcPct val="65000"/>
              </a:lnSpc>
            </a:pPr>
            <a:r>
              <a:rPr lang="zh-CN" altLang="en-US" sz="2000" b="1" dirty="0">
                <a:latin typeface="+mn-ea"/>
              </a:rPr>
              <a:t>曲细精管</a:t>
            </a:r>
          </a:p>
        </p:txBody>
      </p:sp>
      <p:sp>
        <p:nvSpPr>
          <p:cNvPr id="29707" name="Line 11"/>
          <p:cNvSpPr>
            <a:spLocks noChangeShapeType="1"/>
          </p:cNvSpPr>
          <p:nvPr/>
        </p:nvSpPr>
        <p:spPr bwMode="auto">
          <a:xfrm>
            <a:off x="6750615" y="3567536"/>
            <a:ext cx="0" cy="53340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8" name="Line 12"/>
          <p:cNvSpPr>
            <a:spLocks noChangeShapeType="1"/>
          </p:cNvSpPr>
          <p:nvPr/>
        </p:nvSpPr>
        <p:spPr bwMode="auto">
          <a:xfrm flipH="1">
            <a:off x="5406533" y="5158211"/>
            <a:ext cx="10583" cy="29845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09" name="Line 13"/>
          <p:cNvSpPr>
            <a:spLocks noChangeShapeType="1"/>
          </p:cNvSpPr>
          <p:nvPr/>
        </p:nvSpPr>
        <p:spPr bwMode="auto">
          <a:xfrm>
            <a:off x="6655365" y="5167737"/>
            <a:ext cx="0" cy="720725"/>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10" name="Line 14"/>
          <p:cNvSpPr>
            <a:spLocks noChangeShapeType="1"/>
          </p:cNvSpPr>
          <p:nvPr/>
        </p:nvSpPr>
        <p:spPr bwMode="auto">
          <a:xfrm>
            <a:off x="8479932" y="5167737"/>
            <a:ext cx="0" cy="288925"/>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11" name="Text Box 15"/>
          <p:cNvSpPr txBox="1">
            <a:spLocks noChangeArrowheads="1"/>
          </p:cNvSpPr>
          <p:nvPr/>
        </p:nvSpPr>
        <p:spPr bwMode="auto">
          <a:xfrm>
            <a:off x="7144315" y="5456662"/>
            <a:ext cx="1625600" cy="292388"/>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65000"/>
              </a:lnSpc>
            </a:pPr>
            <a:r>
              <a:rPr lang="zh-CN" altLang="en-US" sz="2000" b="1">
                <a:latin typeface="+mn-ea"/>
              </a:rPr>
              <a:t>雄激素</a:t>
            </a:r>
          </a:p>
        </p:txBody>
      </p:sp>
      <p:sp>
        <p:nvSpPr>
          <p:cNvPr id="29712" name="Text Box 16"/>
          <p:cNvSpPr txBox="1">
            <a:spLocks noChangeArrowheads="1"/>
          </p:cNvSpPr>
          <p:nvPr/>
        </p:nvSpPr>
        <p:spPr bwMode="auto">
          <a:xfrm>
            <a:off x="5823515" y="5888462"/>
            <a:ext cx="1625600" cy="292388"/>
          </a:xfrm>
          <a:prstGeom prst="rect">
            <a:avLst/>
          </a:prstGeom>
          <a:solidFill>
            <a:schemeClr val="accent2">
              <a:lumMod val="20000"/>
              <a:lumOff val="80000"/>
            </a:schemeClr>
          </a:solidFill>
          <a:ln w="9525">
            <a:solidFill>
              <a:schemeClr val="accent1"/>
            </a:solidFill>
            <a:miter lim="800000"/>
          </a:ln>
        </p:spPr>
        <p:txBody>
          <a:bodyPr>
            <a:spAutoFit/>
          </a:bodyPr>
          <a:lstStyle/>
          <a:p>
            <a:pPr algn="ctr">
              <a:lnSpc>
                <a:spcPct val="65000"/>
              </a:lnSpc>
            </a:pPr>
            <a:r>
              <a:rPr lang="zh-CN" altLang="en-US" sz="2000" b="1">
                <a:latin typeface="+mn-ea"/>
              </a:rPr>
              <a:t>抑制素</a:t>
            </a:r>
          </a:p>
        </p:txBody>
      </p:sp>
      <p:sp>
        <p:nvSpPr>
          <p:cNvPr id="29713" name="Text Box 17"/>
          <p:cNvSpPr txBox="1">
            <a:spLocks noChangeArrowheads="1"/>
          </p:cNvSpPr>
          <p:nvPr/>
        </p:nvSpPr>
        <p:spPr bwMode="auto">
          <a:xfrm>
            <a:off x="4604315" y="5456662"/>
            <a:ext cx="1625600" cy="292388"/>
          </a:xfrm>
          <a:prstGeom prst="rect">
            <a:avLst/>
          </a:prstGeom>
          <a:solidFill>
            <a:schemeClr val="accent2">
              <a:lumMod val="20000"/>
              <a:lumOff val="80000"/>
            </a:schemeClr>
          </a:solidFill>
          <a:ln w="9525">
            <a:solidFill>
              <a:srgbClr val="FF0000"/>
            </a:solidFill>
            <a:miter lim="800000"/>
          </a:ln>
        </p:spPr>
        <p:txBody>
          <a:bodyPr>
            <a:spAutoFit/>
          </a:bodyPr>
          <a:lstStyle/>
          <a:p>
            <a:pPr algn="ctr">
              <a:lnSpc>
                <a:spcPct val="65000"/>
              </a:lnSpc>
            </a:pPr>
            <a:r>
              <a:rPr lang="zh-CN" altLang="en-US" sz="2000" b="1">
                <a:latin typeface="+mn-ea"/>
              </a:rPr>
              <a:t>精  子</a:t>
            </a:r>
          </a:p>
        </p:txBody>
      </p:sp>
      <p:sp>
        <p:nvSpPr>
          <p:cNvPr id="29714" name="Line 18"/>
          <p:cNvSpPr>
            <a:spLocks noChangeShapeType="1"/>
          </p:cNvSpPr>
          <p:nvPr/>
        </p:nvSpPr>
        <p:spPr bwMode="auto">
          <a:xfrm>
            <a:off x="8767799" y="5672561"/>
            <a:ext cx="203200" cy="0"/>
          </a:xfrm>
          <a:prstGeom prst="line">
            <a:avLst/>
          </a:prstGeom>
          <a:noFill/>
          <a:ln w="38100">
            <a:solidFill>
              <a:schemeClr val="tx1"/>
            </a:solidFill>
            <a:round/>
          </a:ln>
        </p:spPr>
        <p:txBody>
          <a:bodyPr/>
          <a:lstStyle/>
          <a:p>
            <a:endParaRPr lang="zh-CN" altLang="en-US" sz="2000">
              <a:latin typeface="+mn-ea"/>
            </a:endParaRPr>
          </a:p>
        </p:txBody>
      </p:sp>
      <p:sp>
        <p:nvSpPr>
          <p:cNvPr id="29715" name="Line 19"/>
          <p:cNvSpPr>
            <a:spLocks noChangeShapeType="1"/>
          </p:cNvSpPr>
          <p:nvPr/>
        </p:nvSpPr>
        <p:spPr bwMode="auto">
          <a:xfrm flipV="1">
            <a:off x="8973115" y="3338936"/>
            <a:ext cx="0" cy="2362200"/>
          </a:xfrm>
          <a:prstGeom prst="line">
            <a:avLst/>
          </a:prstGeom>
          <a:noFill/>
          <a:ln w="38100">
            <a:solidFill>
              <a:schemeClr val="tx1"/>
            </a:solidFill>
            <a:round/>
          </a:ln>
        </p:spPr>
        <p:txBody>
          <a:bodyPr/>
          <a:lstStyle/>
          <a:p>
            <a:endParaRPr lang="zh-CN" altLang="en-US" sz="2000">
              <a:latin typeface="+mn-ea"/>
            </a:endParaRPr>
          </a:p>
        </p:txBody>
      </p:sp>
      <p:sp>
        <p:nvSpPr>
          <p:cNvPr id="29716" name="Line 20"/>
          <p:cNvSpPr>
            <a:spLocks noChangeShapeType="1"/>
          </p:cNvSpPr>
          <p:nvPr/>
        </p:nvSpPr>
        <p:spPr bwMode="auto">
          <a:xfrm flipH="1">
            <a:off x="8575182" y="3338937"/>
            <a:ext cx="397933" cy="28575"/>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17" name="Line 21"/>
          <p:cNvSpPr>
            <a:spLocks noChangeShapeType="1"/>
          </p:cNvSpPr>
          <p:nvPr/>
        </p:nvSpPr>
        <p:spPr bwMode="auto">
          <a:xfrm flipV="1">
            <a:off x="8973115" y="2043536"/>
            <a:ext cx="0" cy="1295400"/>
          </a:xfrm>
          <a:prstGeom prst="line">
            <a:avLst/>
          </a:prstGeom>
          <a:noFill/>
          <a:ln w="38100">
            <a:solidFill>
              <a:schemeClr val="tx1"/>
            </a:solidFill>
            <a:round/>
          </a:ln>
        </p:spPr>
        <p:txBody>
          <a:bodyPr/>
          <a:lstStyle/>
          <a:p>
            <a:endParaRPr lang="zh-CN" altLang="en-US" sz="2000">
              <a:latin typeface="+mn-ea"/>
            </a:endParaRPr>
          </a:p>
        </p:txBody>
      </p:sp>
      <p:sp>
        <p:nvSpPr>
          <p:cNvPr id="29718" name="Line 22"/>
          <p:cNvSpPr>
            <a:spLocks noChangeShapeType="1"/>
          </p:cNvSpPr>
          <p:nvPr/>
        </p:nvSpPr>
        <p:spPr bwMode="auto">
          <a:xfrm flipH="1">
            <a:off x="7711582" y="2000674"/>
            <a:ext cx="1261533" cy="0"/>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19" name="Line 23"/>
          <p:cNvSpPr>
            <a:spLocks noChangeShapeType="1"/>
          </p:cNvSpPr>
          <p:nvPr/>
        </p:nvSpPr>
        <p:spPr bwMode="auto">
          <a:xfrm flipH="1">
            <a:off x="4096315" y="6104361"/>
            <a:ext cx="1727200" cy="0"/>
          </a:xfrm>
          <a:prstGeom prst="line">
            <a:avLst/>
          </a:prstGeom>
          <a:noFill/>
          <a:ln w="38100">
            <a:solidFill>
              <a:schemeClr val="tx1"/>
            </a:solidFill>
            <a:round/>
          </a:ln>
        </p:spPr>
        <p:txBody>
          <a:bodyPr/>
          <a:lstStyle/>
          <a:p>
            <a:endParaRPr lang="zh-CN" altLang="en-US" sz="2000">
              <a:latin typeface="+mn-ea"/>
            </a:endParaRPr>
          </a:p>
        </p:txBody>
      </p:sp>
      <p:sp>
        <p:nvSpPr>
          <p:cNvPr id="29720" name="Line 24"/>
          <p:cNvSpPr>
            <a:spLocks noChangeShapeType="1"/>
          </p:cNvSpPr>
          <p:nvPr/>
        </p:nvSpPr>
        <p:spPr bwMode="auto">
          <a:xfrm flipV="1">
            <a:off x="4062448" y="3415137"/>
            <a:ext cx="33867" cy="2689225"/>
          </a:xfrm>
          <a:prstGeom prst="line">
            <a:avLst/>
          </a:prstGeom>
          <a:noFill/>
          <a:ln w="38100">
            <a:solidFill>
              <a:schemeClr val="tx1"/>
            </a:solidFill>
            <a:round/>
          </a:ln>
        </p:spPr>
        <p:txBody>
          <a:bodyPr/>
          <a:lstStyle/>
          <a:p>
            <a:endParaRPr lang="zh-CN" altLang="en-US" sz="2000">
              <a:latin typeface="+mn-ea"/>
            </a:endParaRPr>
          </a:p>
        </p:txBody>
      </p:sp>
      <p:sp>
        <p:nvSpPr>
          <p:cNvPr id="29721" name="Line 25"/>
          <p:cNvSpPr>
            <a:spLocks noChangeShapeType="1"/>
          </p:cNvSpPr>
          <p:nvPr/>
        </p:nvSpPr>
        <p:spPr bwMode="auto">
          <a:xfrm>
            <a:off x="4096315" y="3415136"/>
            <a:ext cx="734484" cy="25400"/>
          </a:xfrm>
          <a:prstGeom prst="line">
            <a:avLst/>
          </a:prstGeom>
          <a:noFill/>
          <a:ln w="38100">
            <a:solidFill>
              <a:schemeClr val="tx1"/>
            </a:solidFill>
            <a:round/>
            <a:tailEnd type="triangle" w="med" len="med"/>
          </a:ln>
        </p:spPr>
        <p:txBody>
          <a:bodyPr/>
          <a:lstStyle/>
          <a:p>
            <a:endParaRPr lang="zh-CN" altLang="en-US" sz="2000">
              <a:latin typeface="+mn-ea"/>
            </a:endParaRPr>
          </a:p>
        </p:txBody>
      </p:sp>
      <p:sp>
        <p:nvSpPr>
          <p:cNvPr id="29722" name="Text Box 26"/>
          <p:cNvSpPr txBox="1">
            <a:spLocks noChangeArrowheads="1"/>
          </p:cNvSpPr>
          <p:nvPr/>
        </p:nvSpPr>
        <p:spPr bwMode="auto">
          <a:xfrm>
            <a:off x="5823515" y="6320262"/>
            <a:ext cx="1625600" cy="491490"/>
          </a:xfrm>
          <a:prstGeom prst="rect">
            <a:avLst/>
          </a:prstGeom>
          <a:solidFill>
            <a:schemeClr val="accent2">
              <a:lumMod val="20000"/>
              <a:lumOff val="80000"/>
            </a:schemeClr>
          </a:solidFill>
          <a:ln w="9525">
            <a:solidFill>
              <a:schemeClr val="accent1"/>
            </a:solidFill>
            <a:miter lim="800000"/>
          </a:ln>
        </p:spPr>
        <p:txBody>
          <a:bodyPr>
            <a:spAutoFit/>
          </a:bodyPr>
          <a:lstStyle/>
          <a:p>
            <a:pPr algn="ctr">
              <a:lnSpc>
                <a:spcPct val="65000"/>
              </a:lnSpc>
            </a:pPr>
            <a:r>
              <a:rPr lang="zh-CN" altLang="en-US" sz="2000" b="1">
                <a:latin typeface="+mn-ea"/>
              </a:rPr>
              <a:t>雄激素结合蛋白</a:t>
            </a:r>
          </a:p>
        </p:txBody>
      </p:sp>
      <p:sp>
        <p:nvSpPr>
          <p:cNvPr id="29723" name="Line 27"/>
          <p:cNvSpPr>
            <a:spLocks noChangeShapeType="1"/>
          </p:cNvSpPr>
          <p:nvPr/>
        </p:nvSpPr>
        <p:spPr bwMode="auto">
          <a:xfrm flipH="1">
            <a:off x="3588315" y="6536161"/>
            <a:ext cx="2133600" cy="0"/>
          </a:xfrm>
          <a:prstGeom prst="line">
            <a:avLst/>
          </a:prstGeom>
          <a:noFill/>
          <a:ln w="38100">
            <a:solidFill>
              <a:srgbClr val="FF0000"/>
            </a:solidFill>
            <a:round/>
          </a:ln>
        </p:spPr>
        <p:txBody>
          <a:bodyPr/>
          <a:lstStyle/>
          <a:p>
            <a:endParaRPr lang="zh-CN" altLang="en-US" sz="2000">
              <a:latin typeface="+mn-ea"/>
            </a:endParaRPr>
          </a:p>
        </p:txBody>
      </p:sp>
      <p:sp>
        <p:nvSpPr>
          <p:cNvPr id="29724" name="Line 28"/>
          <p:cNvSpPr>
            <a:spLocks noChangeShapeType="1"/>
          </p:cNvSpPr>
          <p:nvPr/>
        </p:nvSpPr>
        <p:spPr bwMode="auto">
          <a:xfrm flipV="1">
            <a:off x="8479155" y="5748655"/>
            <a:ext cx="635" cy="787400"/>
          </a:xfrm>
          <a:prstGeom prst="line">
            <a:avLst/>
          </a:prstGeom>
          <a:noFill/>
          <a:ln w="38100">
            <a:solidFill>
              <a:srgbClr val="FF0000"/>
            </a:solidFill>
            <a:round/>
          </a:ln>
        </p:spPr>
        <p:txBody>
          <a:bodyPr/>
          <a:lstStyle/>
          <a:p>
            <a:endParaRPr lang="zh-CN" altLang="en-US" sz="2000">
              <a:latin typeface="+mn-ea"/>
            </a:endParaRPr>
          </a:p>
        </p:txBody>
      </p:sp>
      <p:sp>
        <p:nvSpPr>
          <p:cNvPr id="29725" name="Line 29"/>
          <p:cNvSpPr>
            <a:spLocks noChangeShapeType="1"/>
          </p:cNvSpPr>
          <p:nvPr/>
        </p:nvSpPr>
        <p:spPr bwMode="auto">
          <a:xfrm>
            <a:off x="3581965" y="3224636"/>
            <a:ext cx="1327149" cy="0"/>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26" name="Text Box 30"/>
          <p:cNvSpPr txBox="1">
            <a:spLocks noChangeArrowheads="1"/>
          </p:cNvSpPr>
          <p:nvPr/>
        </p:nvSpPr>
        <p:spPr bwMode="auto">
          <a:xfrm>
            <a:off x="5503899" y="957686"/>
            <a:ext cx="2133600" cy="338554"/>
          </a:xfrm>
          <a:prstGeom prst="rect">
            <a:avLst/>
          </a:prstGeom>
          <a:solidFill>
            <a:schemeClr val="accent2">
              <a:lumMod val="20000"/>
              <a:lumOff val="80000"/>
            </a:schemeClr>
          </a:solidFill>
          <a:ln w="9525">
            <a:solidFill>
              <a:schemeClr val="accent2"/>
            </a:solidFill>
            <a:miter lim="800000"/>
          </a:ln>
        </p:spPr>
        <p:txBody>
          <a:bodyPr>
            <a:spAutoFit/>
          </a:bodyPr>
          <a:lstStyle/>
          <a:p>
            <a:pPr algn="ctr">
              <a:lnSpc>
                <a:spcPct val="80000"/>
              </a:lnSpc>
            </a:pPr>
            <a:r>
              <a:rPr lang="zh-CN" altLang="en-US" sz="2000" b="1">
                <a:latin typeface="+mn-ea"/>
              </a:rPr>
              <a:t>环境因素</a:t>
            </a:r>
          </a:p>
        </p:txBody>
      </p:sp>
      <p:sp>
        <p:nvSpPr>
          <p:cNvPr id="29727" name="Line 31"/>
          <p:cNvSpPr>
            <a:spLocks noChangeShapeType="1"/>
          </p:cNvSpPr>
          <p:nvPr/>
        </p:nvSpPr>
        <p:spPr bwMode="auto">
          <a:xfrm flipH="1">
            <a:off x="6636315" y="1351387"/>
            <a:ext cx="19051" cy="360363"/>
          </a:xfrm>
          <a:prstGeom prst="line">
            <a:avLst/>
          </a:prstGeom>
          <a:noFill/>
          <a:ln w="38100">
            <a:solidFill>
              <a:srgbClr val="FF0000"/>
            </a:solidFill>
            <a:round/>
            <a:tailEnd type="triangle" w="med" len="med"/>
          </a:ln>
        </p:spPr>
        <p:txBody>
          <a:bodyPr/>
          <a:lstStyle/>
          <a:p>
            <a:endParaRPr lang="zh-CN" altLang="en-US" sz="2000">
              <a:latin typeface="+mn-ea"/>
            </a:endParaRPr>
          </a:p>
        </p:txBody>
      </p:sp>
      <p:sp>
        <p:nvSpPr>
          <p:cNvPr id="29728" name="Rectangle 32"/>
          <p:cNvSpPr>
            <a:spLocks noChangeArrowheads="1"/>
          </p:cNvSpPr>
          <p:nvPr/>
        </p:nvSpPr>
        <p:spPr bwMode="auto">
          <a:xfrm>
            <a:off x="1047751" y="214314"/>
            <a:ext cx="8257116" cy="646331"/>
          </a:xfrm>
          <a:prstGeom prst="rect">
            <a:avLst/>
          </a:prstGeom>
          <a:noFill/>
          <a:ln w="9525">
            <a:noFill/>
            <a:miter lim="800000"/>
          </a:ln>
        </p:spPr>
        <p:txBody>
          <a:bodyPr>
            <a:spAutoFit/>
          </a:bodyPr>
          <a:lstStyle/>
          <a:p>
            <a:r>
              <a:rPr lang="zh-CN" altLang="en-US" sz="3600" b="1" dirty="0">
                <a:latin typeface="+mn-ea"/>
              </a:rPr>
              <a:t>二、睾丸功能的调节</a:t>
            </a:r>
          </a:p>
        </p:txBody>
      </p:sp>
      <p:sp>
        <p:nvSpPr>
          <p:cNvPr id="34" name="TextBox 33"/>
          <p:cNvSpPr txBox="1"/>
          <p:nvPr/>
        </p:nvSpPr>
        <p:spPr>
          <a:xfrm>
            <a:off x="1587297" y="1269243"/>
            <a:ext cx="1169551" cy="4258102"/>
          </a:xfrm>
          <a:prstGeom prst="rect">
            <a:avLst/>
          </a:prstGeom>
          <a:noFill/>
        </p:spPr>
        <p:txBody>
          <a:bodyPr vert="eaVert" wrap="square" rtlCol="0">
            <a:spAutoFit/>
          </a:bodyPr>
          <a:lstStyle/>
          <a:p>
            <a:r>
              <a:rPr lang="zh-CN" altLang="en-US" sz="3200" b="1" dirty="0">
                <a:latin typeface="+mn-ea"/>
              </a:rPr>
              <a:t>下丘脑</a:t>
            </a:r>
            <a:r>
              <a:rPr lang="en-US" altLang="zh-CN" sz="3200" b="1" dirty="0">
                <a:latin typeface="+mn-ea"/>
              </a:rPr>
              <a:t>-</a:t>
            </a:r>
            <a:r>
              <a:rPr lang="zh-CN" altLang="en-US" sz="3200" b="1" dirty="0">
                <a:latin typeface="+mn-ea"/>
              </a:rPr>
              <a:t>腺垂体</a:t>
            </a:r>
            <a:r>
              <a:rPr lang="en-US" altLang="zh-CN" sz="3200" b="1" dirty="0">
                <a:latin typeface="+mn-ea"/>
              </a:rPr>
              <a:t>-</a:t>
            </a:r>
            <a:r>
              <a:rPr lang="zh-CN" altLang="en-US" sz="3200" b="1" dirty="0">
                <a:latin typeface="+mn-ea"/>
              </a:rPr>
              <a:t>睾丸轴</a:t>
            </a:r>
          </a:p>
          <a:p>
            <a:endParaRPr lang="zh-CN" altLang="en-US" sz="3200" dirty="0">
              <a:latin typeface="+mn-ea"/>
            </a:endParaRPr>
          </a:p>
        </p:txBody>
      </p:sp>
      <p:sp>
        <p:nvSpPr>
          <p:cNvPr id="2" name="Line 27"/>
          <p:cNvSpPr>
            <a:spLocks noChangeShapeType="1"/>
          </p:cNvSpPr>
          <p:nvPr/>
        </p:nvSpPr>
        <p:spPr bwMode="auto">
          <a:xfrm flipH="1">
            <a:off x="7449185" y="6536055"/>
            <a:ext cx="1029970" cy="635"/>
          </a:xfrm>
          <a:prstGeom prst="line">
            <a:avLst/>
          </a:prstGeom>
          <a:noFill/>
          <a:ln w="38100">
            <a:solidFill>
              <a:srgbClr val="FF0000"/>
            </a:solidFill>
            <a:round/>
          </a:ln>
        </p:spPr>
        <p:txBody>
          <a:bodyPr/>
          <a:lstStyle/>
          <a:p>
            <a:endParaRPr lang="zh-CN" altLang="en-US" sz="2000">
              <a:latin typeface="+mn-ea"/>
            </a:endParaRPr>
          </a:p>
        </p:txBody>
      </p:sp>
      <p:sp>
        <p:nvSpPr>
          <p:cNvPr id="3" name="Line 28"/>
          <p:cNvSpPr>
            <a:spLocks noChangeShapeType="1"/>
          </p:cNvSpPr>
          <p:nvPr/>
        </p:nvSpPr>
        <p:spPr bwMode="auto">
          <a:xfrm flipV="1">
            <a:off x="3646805" y="3313430"/>
            <a:ext cx="68580" cy="3222625"/>
          </a:xfrm>
          <a:prstGeom prst="line">
            <a:avLst/>
          </a:prstGeom>
          <a:noFill/>
          <a:ln w="38100">
            <a:solidFill>
              <a:srgbClr val="FF0000"/>
            </a:solidFill>
            <a:round/>
          </a:ln>
        </p:spPr>
        <p:txBody>
          <a:bodyPr/>
          <a:lstStyle/>
          <a:p>
            <a:endParaRPr lang="zh-CN" altLang="en-US" sz="2000">
              <a:latin typeface="+mn-ea"/>
            </a:endParaRPr>
          </a:p>
        </p:txBody>
      </p:sp>
    </p:spTree>
    <p:extLst>
      <p:ext uri="{BB962C8B-B14F-4D97-AF65-F5344CB8AC3E}">
        <p14:creationId xmlns:p14="http://schemas.microsoft.com/office/powerpoint/2010/main" val="1735545946"/>
      </p:ext>
    </p:extLst>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8229" y="1"/>
            <a:ext cx="10272258" cy="1028699"/>
          </a:xfrm>
        </p:spPr>
        <p:txBody>
          <a:bodyPr/>
          <a:lstStyle/>
          <a:p>
            <a:r>
              <a:rPr lang="zh-CN" altLang="en-US" dirty="0"/>
              <a:t>生殖全过程</a:t>
            </a:r>
          </a:p>
        </p:txBody>
      </p:sp>
      <p:sp>
        <p:nvSpPr>
          <p:cNvPr id="3" name="页脚占位符 2"/>
          <p:cNvSpPr>
            <a:spLocks noGrp="1"/>
          </p:cNvSpPr>
          <p:nvPr>
            <p:ph type="ftr" sz="quarter" idx="11"/>
          </p:nvPr>
        </p:nvSpPr>
        <p:spPr/>
        <p:txBody>
          <a:bodyPr/>
          <a:lstStyle/>
          <a:p>
            <a:r>
              <a:rPr lang="zh-CN" altLang="en-US"/>
              <a:t>请修改这里的课程名称</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2</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11856" y="1626473"/>
            <a:ext cx="10174579" cy="2454294"/>
            <a:chOff x="955399" y="2395730"/>
            <a:chExt cx="10174579" cy="2454294"/>
          </a:xfrm>
        </p:grpSpPr>
        <p:grpSp>
          <p:nvGrpSpPr>
            <p:cNvPr id="6" name="îṧľîḓè"/>
            <p:cNvGrpSpPr/>
            <p:nvPr/>
          </p:nvGrpSpPr>
          <p:grpSpPr>
            <a:xfrm>
              <a:off x="1134949" y="2395730"/>
              <a:ext cx="9922101" cy="1681905"/>
              <a:chOff x="1489638" y="2786029"/>
              <a:chExt cx="9308890" cy="1577958"/>
            </a:xfrm>
          </p:grpSpPr>
          <p:sp>
            <p:nvSpPr>
              <p:cNvPr id="20" name="îšliḋe"/>
              <p:cNvSpPr/>
              <p:nvPr/>
            </p:nvSpPr>
            <p:spPr>
              <a:xfrm>
                <a:off x="1648493" y="2913113"/>
                <a:ext cx="1450874" cy="14508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išļîdé"/>
              <p:cNvSpPr/>
              <p:nvPr/>
            </p:nvSpPr>
            <p:spPr>
              <a:xfrm>
                <a:off x="1489638" y="2786029"/>
                <a:ext cx="1450874" cy="1450874"/>
              </a:xfrm>
              <a:prstGeom prst="ellipse">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íŝľïḍè"/>
              <p:cNvSpPr/>
              <p:nvPr/>
            </p:nvSpPr>
            <p:spPr>
              <a:xfrm>
                <a:off x="4261960" y="2913113"/>
                <a:ext cx="1450874" cy="145087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ṣḷïdé"/>
              <p:cNvSpPr/>
              <p:nvPr/>
            </p:nvSpPr>
            <p:spPr>
              <a:xfrm>
                <a:off x="4103104" y="2786029"/>
                <a:ext cx="1450874" cy="1450874"/>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ïş1ïdé"/>
              <p:cNvSpPr/>
              <p:nvPr/>
            </p:nvSpPr>
            <p:spPr>
              <a:xfrm>
                <a:off x="6834219" y="2913113"/>
                <a:ext cx="1450874" cy="14508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ḻiḍé"/>
              <p:cNvSpPr/>
              <p:nvPr/>
            </p:nvSpPr>
            <p:spPr>
              <a:xfrm>
                <a:off x="6675363" y="2786029"/>
                <a:ext cx="1450874" cy="1450874"/>
              </a:xfrm>
              <a:prstGeom prst="ellipse">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ïSľiḑê"/>
              <p:cNvSpPr/>
              <p:nvPr/>
            </p:nvSpPr>
            <p:spPr>
              <a:xfrm>
                <a:off x="9347654" y="2913113"/>
                <a:ext cx="1450874" cy="145087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íṧľïḑè"/>
              <p:cNvSpPr/>
              <p:nvPr/>
            </p:nvSpPr>
            <p:spPr>
              <a:xfrm>
                <a:off x="9188798" y="2786029"/>
                <a:ext cx="1450874" cy="1450874"/>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8" name="直接箭头连接符 27"/>
              <p:cNvCxnSpPr/>
              <p:nvPr/>
            </p:nvCxnSpPr>
            <p:spPr>
              <a:xfrm>
                <a:off x="3273197" y="3622677"/>
                <a:ext cx="6796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5840847" y="3622677"/>
                <a:ext cx="6796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8408498" y="3622677"/>
                <a:ext cx="6796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iṩľíḑe"/>
              <p:cNvSpPr/>
              <p:nvPr/>
            </p:nvSpPr>
            <p:spPr>
              <a:xfrm>
                <a:off x="1969413" y="3223268"/>
                <a:ext cx="491324" cy="576396"/>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íṧḷîḋè"/>
              <p:cNvSpPr/>
              <p:nvPr/>
            </p:nvSpPr>
            <p:spPr>
              <a:xfrm>
                <a:off x="4582879" y="3223268"/>
                <a:ext cx="491324" cy="576396"/>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sḷiḍê"/>
              <p:cNvSpPr/>
              <p:nvPr/>
            </p:nvSpPr>
            <p:spPr>
              <a:xfrm>
                <a:off x="7155138" y="3223268"/>
                <a:ext cx="491324" cy="576396"/>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ïślïdè"/>
              <p:cNvSpPr/>
              <p:nvPr/>
            </p:nvSpPr>
            <p:spPr>
              <a:xfrm>
                <a:off x="9668573" y="3223268"/>
                <a:ext cx="491324" cy="576396"/>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8" name="ïṥ1ïḑè"/>
            <p:cNvSpPr txBox="1"/>
            <p:nvPr/>
          </p:nvSpPr>
          <p:spPr bwMode="auto">
            <a:xfrm>
              <a:off x="955399" y="4408219"/>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fontScale="92500" lnSpcReduction="20000"/>
            </a:bodyPr>
            <a:lstStyle/>
            <a:p>
              <a:pPr algn="ctr" eaLnBrk="1" hangingPunct="1">
                <a:spcBef>
                  <a:spcPct val="0"/>
                </a:spcBef>
              </a:pPr>
              <a:r>
                <a:rPr lang="zh-CN" altLang="en-US" sz="2800" b="1" dirty="0"/>
                <a:t>两性细胞形成</a:t>
              </a:r>
              <a:endParaRPr lang="en-US" altLang="zh-CN" sz="2800" b="1" dirty="0"/>
            </a:p>
          </p:txBody>
        </p:sp>
        <p:sp>
          <p:nvSpPr>
            <p:cNvPr id="16" name="išļïḓé"/>
            <p:cNvSpPr txBox="1"/>
            <p:nvPr/>
          </p:nvSpPr>
          <p:spPr bwMode="auto">
            <a:xfrm>
              <a:off x="3741024" y="4408219"/>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ctr" eaLnBrk="1" hangingPunct="1">
                <a:spcBef>
                  <a:spcPct val="0"/>
                </a:spcBef>
              </a:pPr>
              <a:r>
                <a:rPr lang="zh-CN" altLang="en-US" sz="2800" b="1" dirty="0"/>
                <a:t>受精</a:t>
              </a:r>
              <a:endParaRPr lang="en-US" altLang="zh-CN" sz="2800" b="1" dirty="0"/>
            </a:p>
          </p:txBody>
        </p:sp>
        <p:sp>
          <p:nvSpPr>
            <p:cNvPr id="14" name="i$ľíḋè"/>
            <p:cNvSpPr txBox="1"/>
            <p:nvPr/>
          </p:nvSpPr>
          <p:spPr bwMode="auto">
            <a:xfrm>
              <a:off x="6482727" y="4408219"/>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fontScale="92500" lnSpcReduction="20000"/>
            </a:bodyPr>
            <a:lstStyle/>
            <a:p>
              <a:pPr algn="ctr" eaLnBrk="1" hangingPunct="1">
                <a:spcBef>
                  <a:spcPct val="0"/>
                </a:spcBef>
              </a:pPr>
              <a:r>
                <a:rPr lang="zh-CN" altLang="en-US" sz="2800" b="1" dirty="0"/>
                <a:t>胚胎发育</a:t>
              </a:r>
              <a:endParaRPr lang="en-US" altLang="zh-CN" sz="2800" b="1" dirty="0"/>
            </a:p>
          </p:txBody>
        </p:sp>
        <p:sp>
          <p:nvSpPr>
            <p:cNvPr id="12" name="iṩlîḋè"/>
            <p:cNvSpPr txBox="1"/>
            <p:nvPr/>
          </p:nvSpPr>
          <p:spPr bwMode="auto">
            <a:xfrm>
              <a:off x="9224430" y="4408219"/>
              <a:ext cx="190554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ctr" eaLnBrk="1" hangingPunct="1">
                <a:spcBef>
                  <a:spcPct val="0"/>
                </a:spcBef>
              </a:pPr>
              <a:r>
                <a:rPr lang="zh-CN" altLang="en-US" sz="2800" b="1" dirty="0"/>
                <a:t>分娩</a:t>
              </a:r>
              <a:endParaRPr lang="en-US" altLang="zh-CN" sz="2800" b="1"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2036" y="191069"/>
            <a:ext cx="4000500" cy="805218"/>
          </a:xfrm>
        </p:spPr>
        <p:txBody>
          <a:bodyPr/>
          <a:lstStyle/>
          <a:p>
            <a:pPr>
              <a:defRPr/>
            </a:pPr>
            <a:r>
              <a:rPr lang="zh-CN" altLang="en-US" dirty="0"/>
              <a:t>总结</a:t>
            </a:r>
            <a:r>
              <a:rPr lang="en-US" altLang="zh-CN" dirty="0"/>
              <a:t>:</a:t>
            </a:r>
            <a:endParaRPr lang="zh-CN" altLang="en-US" dirty="0"/>
          </a:p>
        </p:txBody>
      </p:sp>
      <p:sp>
        <p:nvSpPr>
          <p:cNvPr id="3" name="内容占位符 2"/>
          <p:cNvSpPr>
            <a:spLocks noGrp="1"/>
          </p:cNvSpPr>
          <p:nvPr>
            <p:ph idx="1"/>
          </p:nvPr>
        </p:nvSpPr>
        <p:spPr>
          <a:xfrm>
            <a:off x="476251" y="1557125"/>
            <a:ext cx="10673970" cy="4144963"/>
          </a:xfrm>
        </p:spPr>
        <p:txBody>
          <a:bodyPr/>
          <a:lstStyle/>
          <a:p>
            <a:pPr>
              <a:lnSpc>
                <a:spcPct val="145000"/>
              </a:lnSpc>
              <a:buFontTx/>
              <a:buChar char="•"/>
              <a:defRPr/>
            </a:pPr>
            <a:r>
              <a:rPr lang="en-US" altLang="zh-CN" sz="3600" b="1" dirty="0">
                <a:latin typeface="+mn-ea"/>
              </a:rPr>
              <a:t>FSH</a:t>
            </a:r>
            <a:r>
              <a:rPr lang="zh-CN" altLang="en-US" sz="3600" b="1" dirty="0">
                <a:latin typeface="+mn-ea"/>
              </a:rPr>
              <a:t>对生精过程起始动作用。</a:t>
            </a:r>
            <a:endParaRPr lang="en-US" altLang="zh-CN" sz="3600" b="1" dirty="0">
              <a:latin typeface="+mn-ea"/>
            </a:endParaRPr>
          </a:p>
          <a:p>
            <a:pPr>
              <a:lnSpc>
                <a:spcPct val="145000"/>
              </a:lnSpc>
              <a:buFontTx/>
              <a:buChar char="•"/>
              <a:defRPr/>
            </a:pPr>
            <a:r>
              <a:rPr lang="zh-CN" altLang="en-US" sz="3600" b="1" dirty="0">
                <a:latin typeface="+mn-ea"/>
              </a:rPr>
              <a:t>雄激素主要参与生精过程的维持。</a:t>
            </a:r>
            <a:endParaRPr lang="en-US" altLang="zh-CN" sz="3600" b="1" dirty="0">
              <a:latin typeface="+mn-ea"/>
            </a:endParaRPr>
          </a:p>
          <a:p>
            <a:pPr>
              <a:lnSpc>
                <a:spcPct val="145000"/>
              </a:lnSpc>
              <a:buFontTx/>
              <a:buChar char="•"/>
              <a:defRPr/>
            </a:pPr>
            <a:r>
              <a:rPr lang="en-US" altLang="zh-CN" sz="3600" b="1" dirty="0">
                <a:latin typeface="+mn-ea"/>
              </a:rPr>
              <a:t>LH</a:t>
            </a:r>
            <a:r>
              <a:rPr lang="zh-CN" altLang="en-US" sz="3600" b="1" dirty="0">
                <a:latin typeface="+mn-ea"/>
              </a:rPr>
              <a:t>主要作用是刺激睾丸间质细胞合成与分泌雄激素</a:t>
            </a:r>
          </a:p>
          <a:p>
            <a:pPr>
              <a:defRPr/>
            </a:pPr>
            <a:endParaRPr lang="zh-CN" altLang="en-US" b="1" dirty="0">
              <a:latin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82890" y="177421"/>
            <a:ext cx="10404998" cy="990600"/>
          </a:xfrm>
          <a:prstGeom prst="rect">
            <a:avLst/>
          </a:prstGeom>
          <a:noFill/>
          <a:ln w="9525">
            <a:noFill/>
            <a:miter lim="800000"/>
          </a:ln>
          <a:effectLst>
            <a:outerShdw dist="28398" dir="1593903" algn="ctr" rotWithShape="0">
              <a:srgbClr val="FFFFCC"/>
            </a:outerShdw>
          </a:effectLst>
        </p:spPr>
        <p:txBody>
          <a:bodyPr anchor="ctr"/>
          <a:lstStyle/>
          <a:p>
            <a:pPr>
              <a:defRPr/>
            </a:pPr>
            <a:r>
              <a:rPr lang="zh-CN" altLang="en-US" sz="3600" b="1" kern="0" dirty="0">
                <a:latin typeface="+mj-lt"/>
                <a:ea typeface="+mj-ea"/>
                <a:cs typeface="+mj-cs"/>
              </a:rPr>
              <a:t>第二节 女性生殖</a:t>
            </a:r>
            <a:endParaRPr lang="en-US" altLang="zh-CN" sz="3600" b="1" kern="0" dirty="0">
              <a:latin typeface="+mj-lt"/>
              <a:ea typeface="方正大黑简体" panose="02010601030101010101" pitchFamily="2" charset="-122"/>
              <a:cs typeface="+mj-cs"/>
            </a:endParaRPr>
          </a:p>
        </p:txBody>
      </p:sp>
      <p:pic>
        <p:nvPicPr>
          <p:cNvPr id="31747" name="Picture 10" descr="ttt"/>
          <p:cNvPicPr>
            <a:picLocks noChangeAspect="1" noChangeArrowheads="1"/>
          </p:cNvPicPr>
          <p:nvPr/>
        </p:nvPicPr>
        <p:blipFill>
          <a:blip r:embed="rId2" cstate="print">
            <a:clrChange>
              <a:clrFrom>
                <a:srgbClr val="FFFFFF"/>
              </a:clrFrom>
              <a:clrTo>
                <a:srgbClr val="FFFFFF">
                  <a:alpha val="0"/>
                </a:srgbClr>
              </a:clrTo>
            </a:clrChange>
            <a:lum bright="-12000" contrast="6000"/>
          </a:blip>
          <a:srcRect t="16985"/>
          <a:stretch>
            <a:fillRect/>
          </a:stretch>
        </p:blipFill>
        <p:spPr bwMode="auto">
          <a:xfrm>
            <a:off x="5210412" y="1670359"/>
            <a:ext cx="4438555" cy="4335462"/>
          </a:xfrm>
          <a:prstGeom prst="rect">
            <a:avLst/>
          </a:prstGeom>
          <a:noFill/>
          <a:ln w="9525">
            <a:noFill/>
            <a:miter lim="800000"/>
            <a:headEnd/>
            <a:tailEnd/>
          </a:ln>
        </p:spPr>
      </p:pic>
      <p:sp>
        <p:nvSpPr>
          <p:cNvPr id="6" name="Rectangle 3"/>
          <p:cNvSpPr txBox="1">
            <a:spLocks noChangeArrowheads="1"/>
          </p:cNvSpPr>
          <p:nvPr/>
        </p:nvSpPr>
        <p:spPr bwMode="auto">
          <a:xfrm>
            <a:off x="641445" y="1990869"/>
            <a:ext cx="4667251" cy="3857625"/>
          </a:xfrm>
          <a:prstGeom prst="rect">
            <a:avLst/>
          </a:prstGeom>
          <a:noFill/>
          <a:ln w="9525">
            <a:noFill/>
            <a:miter lim="800000"/>
          </a:ln>
          <a:effectLst/>
        </p:spPr>
        <p:txBody>
          <a:bodyPr/>
          <a:lstStyle/>
          <a:p>
            <a:pPr marL="387350" indent="-387350">
              <a:spcBef>
                <a:spcPct val="20000"/>
              </a:spcBef>
              <a:buClr>
                <a:srgbClr val="FF9900"/>
              </a:buClr>
              <a:buSzPct val="70000"/>
              <a:buFont typeface="Wingdings" panose="05000000000000000000" pitchFamily="2" charset="2"/>
              <a:buChar char="v"/>
              <a:tabLst>
                <a:tab pos="863600" algn="l"/>
              </a:tabLst>
              <a:defRPr/>
            </a:pPr>
            <a:r>
              <a:rPr lang="zh-CN" altLang="en-US" sz="3200" b="1" kern="0" dirty="0">
                <a:effectLst>
                  <a:outerShdw blurRad="38100" dist="38100" dir="2700000" algn="tl">
                    <a:srgbClr val="FFFFFF"/>
                  </a:outerShdw>
                </a:effectLst>
                <a:latin typeface="+mn-lt"/>
                <a:ea typeface="+mn-ea"/>
              </a:rPr>
              <a:t>女性的生殖过程主要是通过主性器官</a:t>
            </a:r>
            <a:r>
              <a:rPr lang="zh-CN" altLang="en-US" sz="3200" b="1" kern="0" dirty="0">
                <a:effectLst>
                  <a:outerShdw blurRad="38100" dist="38100" dir="2700000" algn="tl">
                    <a:srgbClr val="FFFFFF"/>
                  </a:outerShdw>
                </a:effectLst>
                <a:latin typeface="+mn-lt"/>
                <a:ea typeface="黑体" panose="02010609060101010101" pitchFamily="2" charset="-122"/>
              </a:rPr>
              <a:t>卵巢</a:t>
            </a:r>
            <a:r>
              <a:rPr lang="zh-CN" altLang="en-US" sz="3200" b="1" kern="0" dirty="0">
                <a:effectLst>
                  <a:outerShdw blurRad="38100" dist="38100" dir="2700000" algn="tl">
                    <a:srgbClr val="FFFFFF"/>
                  </a:outerShdw>
                </a:effectLst>
                <a:latin typeface="+mn-lt"/>
                <a:ea typeface="+mn-ea"/>
              </a:rPr>
              <a:t>实现的</a:t>
            </a:r>
          </a:p>
          <a:p>
            <a:pPr marL="387350" indent="-387350">
              <a:spcBef>
                <a:spcPct val="20000"/>
              </a:spcBef>
              <a:buClr>
                <a:srgbClr val="FF9900"/>
              </a:buClr>
              <a:buSzPct val="70000"/>
              <a:buFont typeface="Wingdings" panose="05000000000000000000" pitchFamily="2" charset="2"/>
              <a:buChar char="v"/>
              <a:tabLst>
                <a:tab pos="863600" algn="l"/>
              </a:tabLst>
              <a:defRPr/>
            </a:pPr>
            <a:endParaRPr lang="en-US" altLang="zh-CN" sz="3200" b="1" kern="0" dirty="0">
              <a:effectLst>
                <a:outerShdw blurRad="38100" dist="38100" dir="2700000" algn="tl">
                  <a:srgbClr val="FFFFFF"/>
                </a:outerShdw>
              </a:effectLst>
              <a:latin typeface="+mn-lt"/>
              <a:ea typeface="+mn-ea"/>
            </a:endParaRPr>
          </a:p>
          <a:p>
            <a:pPr marL="387350" indent="-387350">
              <a:spcBef>
                <a:spcPct val="20000"/>
              </a:spcBef>
              <a:buClr>
                <a:srgbClr val="FF9900"/>
              </a:buClr>
              <a:buSzPct val="70000"/>
              <a:buFont typeface="Wingdings" panose="05000000000000000000" pitchFamily="2" charset="2"/>
              <a:buChar char="v"/>
              <a:tabLst>
                <a:tab pos="863600" algn="l"/>
              </a:tabLst>
              <a:defRPr/>
            </a:pPr>
            <a:r>
              <a:rPr lang="zh-CN" altLang="en-US" sz="3200" b="1" kern="0" dirty="0">
                <a:effectLst>
                  <a:outerShdw blurRad="38100" dist="38100" dir="2700000" algn="tl">
                    <a:srgbClr val="FFFFFF"/>
                  </a:outerShdw>
                </a:effectLst>
                <a:latin typeface="+mn-lt"/>
                <a:ea typeface="+mn-ea"/>
              </a:rPr>
              <a:t>女性附性器官的功能是接受精子并完成受精、孕育胎儿、分娩等生殖功能</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0"/>
            <a:ext cx="10363200" cy="1066800"/>
          </a:xfrm>
        </p:spPr>
        <p:txBody>
          <a:bodyPr/>
          <a:lstStyle/>
          <a:p>
            <a:pPr eaLnBrk="1" hangingPunct="1">
              <a:defRPr/>
            </a:pPr>
            <a:r>
              <a:rPr lang="zh-CN" altLang="en-US" dirty="0"/>
              <a:t>一、卵巢的功能 </a:t>
            </a:r>
          </a:p>
        </p:txBody>
      </p:sp>
      <p:sp>
        <p:nvSpPr>
          <p:cNvPr id="53251" name="Rectangle 3"/>
          <p:cNvSpPr>
            <a:spLocks noGrp="1" noChangeArrowheads="1"/>
          </p:cNvSpPr>
          <p:nvPr>
            <p:ph type="body" idx="1"/>
          </p:nvPr>
        </p:nvSpPr>
        <p:spPr>
          <a:xfrm>
            <a:off x="812800" y="1295400"/>
            <a:ext cx="4902200" cy="3657600"/>
          </a:xfrm>
        </p:spPr>
        <p:txBody>
          <a:bodyPr>
            <a:normAutofit/>
          </a:bodyPr>
          <a:lstStyle/>
          <a:p>
            <a:pPr eaLnBrk="1" hangingPunct="1">
              <a:lnSpc>
                <a:spcPct val="90000"/>
              </a:lnSpc>
              <a:spcBef>
                <a:spcPct val="15000"/>
              </a:spcBef>
              <a:defRPr/>
            </a:pPr>
            <a:r>
              <a:rPr lang="zh-CN" altLang="en-US" sz="3200" b="1" dirty="0">
                <a:latin typeface="+mn-ea"/>
              </a:rPr>
              <a:t>卵巢：是卵子发育成熟、排卵与黄体生成的部位</a:t>
            </a:r>
          </a:p>
          <a:p>
            <a:pPr eaLnBrk="1" hangingPunct="1">
              <a:lnSpc>
                <a:spcPct val="90000"/>
              </a:lnSpc>
              <a:spcBef>
                <a:spcPct val="15000"/>
              </a:spcBef>
              <a:defRPr/>
            </a:pPr>
            <a:r>
              <a:rPr lang="zh-CN" altLang="en-US" sz="3200" b="1" dirty="0">
                <a:latin typeface="+mn-ea"/>
              </a:rPr>
              <a:t>青春期后，在促性腺激素与卵巢分泌激素的相互作用下，卵巢活动呈现月周期性变化</a:t>
            </a:r>
          </a:p>
          <a:p>
            <a:pPr eaLnBrk="1" hangingPunct="1">
              <a:lnSpc>
                <a:spcPct val="90000"/>
              </a:lnSpc>
              <a:spcBef>
                <a:spcPct val="15000"/>
              </a:spcBef>
              <a:defRPr/>
            </a:pPr>
            <a:endParaRPr lang="en-US" altLang="zh-CN" sz="3200" b="1" dirty="0">
              <a:latin typeface="+mn-ea"/>
            </a:endParaRPr>
          </a:p>
        </p:txBody>
      </p:sp>
      <p:pic>
        <p:nvPicPr>
          <p:cNvPr id="32772" name="Picture 4" descr="未标题-10f"/>
          <p:cNvPicPr>
            <a:picLocks noChangeAspect="1" noChangeArrowheads="1"/>
          </p:cNvPicPr>
          <p:nvPr/>
        </p:nvPicPr>
        <p:blipFill>
          <a:blip r:embed="rId2" cstate="print">
            <a:lum bright="-18000" contrast="12000"/>
          </a:blip>
          <a:srcRect b="12500"/>
          <a:stretch>
            <a:fillRect/>
          </a:stretch>
        </p:blipFill>
        <p:spPr bwMode="auto">
          <a:xfrm>
            <a:off x="5481283" y="1227234"/>
            <a:ext cx="5905500" cy="4384675"/>
          </a:xfrm>
          <a:prstGeom prst="rect">
            <a:avLst/>
          </a:prstGeom>
          <a:noFill/>
          <a:ln w="9525">
            <a:noFill/>
            <a:miter lim="800000"/>
            <a:headEnd/>
            <a:tailEnd/>
          </a:ln>
        </p:spPr>
      </p:pic>
      <p:sp>
        <p:nvSpPr>
          <p:cNvPr id="53253" name="AutoShape 5"/>
          <p:cNvSpPr>
            <a:spLocks noChangeArrowheads="1"/>
          </p:cNvSpPr>
          <p:nvPr/>
        </p:nvSpPr>
        <p:spPr bwMode="auto">
          <a:xfrm>
            <a:off x="7810785" y="1044054"/>
            <a:ext cx="2133600" cy="609600"/>
          </a:xfrm>
          <a:prstGeom prst="wedgeEllipseCallout">
            <a:avLst>
              <a:gd name="adj1" fmla="val 52380"/>
              <a:gd name="adj2" fmla="val 168750"/>
            </a:avLst>
          </a:prstGeom>
          <a:solidFill>
            <a:srgbClr val="009999"/>
          </a:solidFill>
          <a:ln w="9525">
            <a:noFill/>
            <a:miter lim="800000"/>
          </a:ln>
          <a:effectLst/>
        </p:spPr>
        <p:txBody>
          <a:bodyPr wrap="none" anchor="ctr"/>
          <a:lstStyle/>
          <a:p>
            <a:pPr>
              <a:defRPr/>
            </a:pPr>
            <a:r>
              <a:rPr lang="zh-CN" altLang="en-US" sz="3200" dirty="0">
                <a:effectLst>
                  <a:outerShdw blurRad="38100" dist="38100" dir="2700000" algn="tl">
                    <a:srgbClr val="000000"/>
                  </a:outerShdw>
                </a:effectLst>
              </a:rPr>
              <a:t>卵巢</a:t>
            </a:r>
          </a:p>
        </p:txBody>
      </p:sp>
      <p:sp>
        <p:nvSpPr>
          <p:cNvPr id="6" name="TextBox 5"/>
          <p:cNvSpPr txBox="1">
            <a:spLocks noChangeArrowheads="1"/>
          </p:cNvSpPr>
          <p:nvPr/>
        </p:nvSpPr>
        <p:spPr bwMode="auto">
          <a:xfrm>
            <a:off x="1421642" y="4475612"/>
            <a:ext cx="3905251" cy="1754188"/>
          </a:xfrm>
          <a:prstGeom prst="rect">
            <a:avLst/>
          </a:prstGeom>
          <a:noFill/>
          <a:ln w="9525">
            <a:noFill/>
            <a:miter lim="800000"/>
          </a:ln>
        </p:spPr>
        <p:txBody>
          <a:bodyPr>
            <a:spAutoFit/>
          </a:bodyPr>
          <a:lstStyle/>
          <a:p>
            <a:r>
              <a:rPr lang="en-US" altLang="zh-CN" sz="3600" b="1" dirty="0">
                <a:solidFill>
                  <a:srgbClr val="FF0000"/>
                </a:solidFill>
                <a:latin typeface="+mn-ea"/>
              </a:rPr>
              <a:t>(</a:t>
            </a:r>
            <a:r>
              <a:rPr lang="zh-CN" altLang="en-US" sz="3600" b="1" dirty="0">
                <a:solidFill>
                  <a:srgbClr val="FF0000"/>
                </a:solidFill>
                <a:latin typeface="+mn-ea"/>
              </a:rPr>
              <a:t>一</a:t>
            </a:r>
            <a:r>
              <a:rPr lang="en-US" altLang="zh-CN" sz="3600" b="1" dirty="0">
                <a:solidFill>
                  <a:srgbClr val="FF0000"/>
                </a:solidFill>
                <a:latin typeface="+mn-ea"/>
              </a:rPr>
              <a:t>)</a:t>
            </a:r>
            <a:r>
              <a:rPr lang="zh-CN" altLang="en-US" sz="3600" b="1" dirty="0">
                <a:solidFill>
                  <a:srgbClr val="FF0000"/>
                </a:solidFill>
                <a:latin typeface="+mn-ea"/>
              </a:rPr>
              <a:t>生卵功能</a:t>
            </a:r>
            <a:endParaRPr lang="en-US" altLang="zh-CN" sz="3600" b="1" dirty="0">
              <a:solidFill>
                <a:srgbClr val="FF0000"/>
              </a:solidFill>
              <a:latin typeface="+mn-ea"/>
            </a:endParaRPr>
          </a:p>
          <a:p>
            <a:endParaRPr lang="en-US" altLang="zh-CN" sz="3600" b="1" dirty="0">
              <a:latin typeface="+mn-ea"/>
            </a:endParaRPr>
          </a:p>
          <a:p>
            <a:r>
              <a:rPr lang="en-US" altLang="zh-CN" sz="3600" b="1" dirty="0">
                <a:solidFill>
                  <a:srgbClr val="FF0000"/>
                </a:solidFill>
                <a:latin typeface="+mn-ea"/>
              </a:rPr>
              <a:t>(</a:t>
            </a:r>
            <a:r>
              <a:rPr lang="zh-CN" altLang="en-US" sz="3600" b="1" dirty="0">
                <a:solidFill>
                  <a:srgbClr val="FF0000"/>
                </a:solidFill>
                <a:latin typeface="+mn-ea"/>
              </a:rPr>
              <a:t>二</a:t>
            </a:r>
            <a:r>
              <a:rPr lang="en-US" altLang="zh-CN" sz="3600" b="1" dirty="0">
                <a:solidFill>
                  <a:srgbClr val="FF0000"/>
                </a:solidFill>
                <a:latin typeface="+mn-ea"/>
              </a:rPr>
              <a:t>)</a:t>
            </a:r>
            <a:r>
              <a:rPr lang="zh-CN" altLang="en-US" sz="3600" b="1" dirty="0">
                <a:solidFill>
                  <a:srgbClr val="FF0000"/>
                </a:solidFill>
                <a:latin typeface="+mn-ea"/>
              </a:rPr>
              <a:t>分泌功能</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strips(upLeft)">
                                      <p:cBhvr>
                                        <p:cTn id="7" dur="500"/>
                                        <p:tgtEl>
                                          <p:spTgt spid="532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autoUpdateAnimBg="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914400" y="0"/>
            <a:ext cx="10363200" cy="990600"/>
          </a:xfrm>
        </p:spPr>
        <p:txBody>
          <a:bodyPr>
            <a:normAutofit/>
          </a:bodyPr>
          <a:lstStyle/>
          <a:p>
            <a:pPr eaLnBrk="1" hangingPunct="1">
              <a:buClr>
                <a:srgbClr val="FF0066"/>
              </a:buClr>
              <a:defRPr/>
            </a:pPr>
            <a:r>
              <a:rPr lang="en-US" altLang="zh-CN" dirty="0">
                <a:solidFill>
                  <a:schemeClr val="tx1"/>
                </a:solidFill>
                <a:latin typeface="+mn-ea"/>
                <a:ea typeface="+mn-ea"/>
              </a:rPr>
              <a:t>(</a:t>
            </a:r>
            <a:r>
              <a:rPr lang="zh-CN" altLang="en-US" dirty="0">
                <a:solidFill>
                  <a:schemeClr val="tx1"/>
                </a:solidFill>
                <a:latin typeface="+mn-ea"/>
                <a:ea typeface="+mn-ea"/>
              </a:rPr>
              <a:t>一</a:t>
            </a:r>
            <a:r>
              <a:rPr lang="en-US" altLang="zh-CN" dirty="0">
                <a:solidFill>
                  <a:schemeClr val="tx1"/>
                </a:solidFill>
                <a:latin typeface="+mn-ea"/>
                <a:ea typeface="+mn-ea"/>
              </a:rPr>
              <a:t>)</a:t>
            </a:r>
            <a:r>
              <a:rPr lang="zh-CN" altLang="en-US" dirty="0">
                <a:solidFill>
                  <a:schemeClr val="tx1"/>
                </a:solidFill>
                <a:latin typeface="+mn-ea"/>
                <a:ea typeface="+mn-ea"/>
              </a:rPr>
              <a:t>卵巢生卵功能</a:t>
            </a:r>
            <a:endParaRPr lang="zh-CN" altLang="en-US" dirty="0">
              <a:latin typeface="+mn-ea"/>
              <a:ea typeface="+mn-ea"/>
            </a:endParaRPr>
          </a:p>
        </p:txBody>
      </p:sp>
      <p:sp>
        <p:nvSpPr>
          <p:cNvPr id="195587" name="Rectangle 3"/>
          <p:cNvSpPr>
            <a:spLocks noGrp="1" noChangeArrowheads="1"/>
          </p:cNvSpPr>
          <p:nvPr>
            <p:ph type="body" idx="1"/>
          </p:nvPr>
        </p:nvSpPr>
        <p:spPr>
          <a:xfrm>
            <a:off x="7343334" y="1120968"/>
            <a:ext cx="4644803" cy="1857375"/>
          </a:xfrm>
        </p:spPr>
        <p:txBody>
          <a:bodyPr>
            <a:normAutofit/>
          </a:bodyPr>
          <a:lstStyle/>
          <a:p>
            <a:pPr lvl="1" eaLnBrk="1" hangingPunct="1">
              <a:buNone/>
              <a:defRPr/>
            </a:pPr>
            <a:r>
              <a:rPr lang="en-US" altLang="zh-CN" b="1" dirty="0"/>
              <a:t>1.</a:t>
            </a:r>
            <a:r>
              <a:rPr lang="zh-CN" altLang="en-US" b="1" dirty="0"/>
              <a:t>卵泡期：卵巢由不同发育阶段的卵泡构成。</a:t>
            </a:r>
            <a:endParaRPr lang="en-US" altLang="zh-CN" b="1" dirty="0"/>
          </a:p>
        </p:txBody>
      </p:sp>
      <p:pic>
        <p:nvPicPr>
          <p:cNvPr id="33796" name="Picture 4" descr="未标题-3">
            <a:hlinkClick r:id="" action="ppaction://noaction" highlightClick="1"/>
          </p:cNvPr>
          <p:cNvPicPr>
            <a:picLocks noChangeAspect="1" noChangeArrowheads="1"/>
          </p:cNvPicPr>
          <p:nvPr/>
        </p:nvPicPr>
        <p:blipFill>
          <a:blip r:embed="rId3" cstate="print">
            <a:clrChange>
              <a:clrFrom>
                <a:srgbClr val="F6FDF7"/>
              </a:clrFrom>
              <a:clrTo>
                <a:srgbClr val="F6FDF7">
                  <a:alpha val="0"/>
                </a:srgbClr>
              </a:clrTo>
            </a:clrChange>
            <a:lum bright="-18000" contrast="6000"/>
          </a:blip>
          <a:srcRect l="883" t="2148" b="9474"/>
          <a:stretch>
            <a:fillRect/>
          </a:stretch>
        </p:blipFill>
        <p:spPr bwMode="auto">
          <a:xfrm>
            <a:off x="411114" y="1336232"/>
            <a:ext cx="7429500" cy="3286125"/>
          </a:xfrm>
          <a:prstGeom prst="rect">
            <a:avLst/>
          </a:prstGeom>
          <a:noFill/>
          <a:ln w="9525">
            <a:noFill/>
            <a:miter lim="800000"/>
            <a:headEnd/>
            <a:tailEnd/>
          </a:ln>
        </p:spPr>
      </p:pic>
      <p:sp>
        <p:nvSpPr>
          <p:cNvPr id="33797" name="Text Box 1027"/>
          <p:cNvSpPr txBox="1">
            <a:spLocks noChangeArrowheads="1"/>
          </p:cNvSpPr>
          <p:nvPr/>
        </p:nvSpPr>
        <p:spPr bwMode="auto">
          <a:xfrm>
            <a:off x="500558" y="5647084"/>
            <a:ext cx="12192000" cy="579437"/>
          </a:xfrm>
          <a:prstGeom prst="rect">
            <a:avLst/>
          </a:prstGeom>
          <a:noFill/>
          <a:ln w="9525">
            <a:noFill/>
            <a:miter lim="800000"/>
          </a:ln>
        </p:spPr>
        <p:txBody>
          <a:bodyPr>
            <a:spAutoFit/>
          </a:bodyPr>
          <a:lstStyle/>
          <a:p>
            <a:r>
              <a:rPr lang="zh-CN" altLang="en-US" sz="3200" b="1" dirty="0">
                <a:latin typeface="黑体" panose="02010609060101010101" pitchFamily="2" charset="-122"/>
                <a:ea typeface="黑体" panose="02010609060101010101" pitchFamily="2" charset="-122"/>
              </a:rPr>
              <a:t>卵原</a:t>
            </a:r>
            <a:r>
              <a:rPr lang="en-US" altLang="zh-CN" sz="3200" b="1" dirty="0">
                <a:latin typeface="黑体" panose="02010609060101010101" pitchFamily="2" charset="-122"/>
                <a:ea typeface="黑体" panose="02010609060101010101" pitchFamily="2" charset="-122"/>
              </a:rPr>
              <a:t>C   </a:t>
            </a:r>
            <a:r>
              <a:rPr lang="zh-CN" altLang="en-US" sz="3200" b="1" dirty="0">
                <a:latin typeface="黑体" panose="02010609060101010101" pitchFamily="2" charset="-122"/>
                <a:ea typeface="黑体" panose="02010609060101010101" pitchFamily="2" charset="-122"/>
              </a:rPr>
              <a:t>初级卵母</a:t>
            </a:r>
            <a:r>
              <a:rPr lang="en-US" altLang="zh-CN" sz="3200" b="1" dirty="0">
                <a:latin typeface="黑体" panose="02010609060101010101" pitchFamily="2" charset="-122"/>
                <a:ea typeface="黑体" panose="02010609060101010101" pitchFamily="2" charset="-122"/>
              </a:rPr>
              <a:t>C     </a:t>
            </a:r>
            <a:r>
              <a:rPr lang="zh-CN" altLang="en-US" sz="3200" b="1" dirty="0">
                <a:latin typeface="黑体" panose="02010609060101010101" pitchFamily="2" charset="-122"/>
                <a:ea typeface="黑体" panose="02010609060101010101" pitchFamily="2" charset="-122"/>
              </a:rPr>
              <a:t>次级卵母</a:t>
            </a:r>
            <a:r>
              <a:rPr lang="en-US" altLang="zh-CN" sz="3200" b="1" dirty="0">
                <a:latin typeface="黑体" panose="02010609060101010101" pitchFamily="2" charset="-122"/>
                <a:ea typeface="黑体" panose="02010609060101010101" pitchFamily="2" charset="-122"/>
              </a:rPr>
              <a:t>C      </a:t>
            </a:r>
            <a:r>
              <a:rPr lang="zh-CN" altLang="en-US" sz="3200" b="1" dirty="0">
                <a:latin typeface="黑体" panose="02010609060101010101" pitchFamily="2" charset="-122"/>
                <a:ea typeface="黑体" panose="02010609060101010101" pitchFamily="2" charset="-122"/>
              </a:rPr>
              <a:t>卵子</a:t>
            </a:r>
          </a:p>
        </p:txBody>
      </p:sp>
      <p:sp>
        <p:nvSpPr>
          <p:cNvPr id="33798" name="Line 1028"/>
          <p:cNvSpPr>
            <a:spLocks noChangeShapeType="1"/>
          </p:cNvSpPr>
          <p:nvPr/>
        </p:nvSpPr>
        <p:spPr bwMode="auto">
          <a:xfrm>
            <a:off x="4190610" y="6027221"/>
            <a:ext cx="914400" cy="0"/>
          </a:xfrm>
          <a:prstGeom prst="line">
            <a:avLst/>
          </a:prstGeom>
          <a:noFill/>
          <a:ln w="9525">
            <a:solidFill>
              <a:schemeClr val="tx1"/>
            </a:solidFill>
            <a:round/>
            <a:tailEnd type="triangle" w="med" len="med"/>
          </a:ln>
        </p:spPr>
        <p:txBody>
          <a:bodyPr wrap="none"/>
          <a:lstStyle/>
          <a:p>
            <a:endParaRPr lang="zh-CN" altLang="en-US" b="1">
              <a:latin typeface="+mn-ea"/>
            </a:endParaRPr>
          </a:p>
        </p:txBody>
      </p:sp>
      <p:sp>
        <p:nvSpPr>
          <p:cNvPr id="33799" name="Line 1029"/>
          <p:cNvSpPr>
            <a:spLocks noChangeShapeType="1"/>
          </p:cNvSpPr>
          <p:nvPr/>
        </p:nvSpPr>
        <p:spPr bwMode="auto">
          <a:xfrm>
            <a:off x="7069797" y="6013154"/>
            <a:ext cx="914400" cy="0"/>
          </a:xfrm>
          <a:prstGeom prst="line">
            <a:avLst/>
          </a:prstGeom>
          <a:noFill/>
          <a:ln w="9525">
            <a:solidFill>
              <a:schemeClr val="tx1"/>
            </a:solidFill>
            <a:round/>
            <a:tailEnd type="triangle" w="med" len="med"/>
          </a:ln>
        </p:spPr>
        <p:txBody>
          <a:bodyPr wrap="none"/>
          <a:lstStyle/>
          <a:p>
            <a:endParaRPr lang="zh-CN" altLang="en-US" b="1">
              <a:latin typeface="+mn-ea"/>
            </a:endParaRPr>
          </a:p>
        </p:txBody>
      </p:sp>
      <p:sp>
        <p:nvSpPr>
          <p:cNvPr id="33800" name="Text Box 1037"/>
          <p:cNvSpPr txBox="1">
            <a:spLocks noChangeArrowheads="1"/>
          </p:cNvSpPr>
          <p:nvPr/>
        </p:nvSpPr>
        <p:spPr bwMode="auto">
          <a:xfrm>
            <a:off x="4142154" y="5257015"/>
            <a:ext cx="1114408" cy="646331"/>
          </a:xfrm>
          <a:prstGeom prst="rect">
            <a:avLst/>
          </a:prstGeom>
          <a:noFill/>
          <a:ln w="9525">
            <a:noFill/>
            <a:miter lim="800000"/>
          </a:ln>
        </p:spPr>
        <p:txBody>
          <a:bodyPr wrap="none">
            <a:spAutoFit/>
          </a:bodyPr>
          <a:lstStyle/>
          <a:p>
            <a:r>
              <a:rPr lang="en-US" altLang="zh-CN" b="1">
                <a:latin typeface="+mn-ea"/>
              </a:rPr>
              <a:t> </a:t>
            </a:r>
            <a:r>
              <a:rPr lang="zh-CN" altLang="en-US" b="1">
                <a:latin typeface="+mn-ea"/>
              </a:rPr>
              <a:t>第一次</a:t>
            </a:r>
          </a:p>
          <a:p>
            <a:r>
              <a:rPr lang="zh-CN" altLang="en-US" b="1">
                <a:latin typeface="+mn-ea"/>
              </a:rPr>
              <a:t>成熟分裂</a:t>
            </a:r>
          </a:p>
        </p:txBody>
      </p:sp>
      <p:sp>
        <p:nvSpPr>
          <p:cNvPr id="33801" name="Text Box 1038"/>
          <p:cNvSpPr txBox="1">
            <a:spLocks noChangeArrowheads="1"/>
          </p:cNvSpPr>
          <p:nvPr/>
        </p:nvSpPr>
        <p:spPr bwMode="auto">
          <a:xfrm>
            <a:off x="4195299" y="6314437"/>
            <a:ext cx="1287532" cy="369332"/>
          </a:xfrm>
          <a:prstGeom prst="rect">
            <a:avLst/>
          </a:prstGeom>
          <a:noFill/>
          <a:ln w="9525">
            <a:noFill/>
            <a:miter lim="800000"/>
          </a:ln>
        </p:spPr>
        <p:txBody>
          <a:bodyPr wrap="none">
            <a:spAutoFit/>
          </a:bodyPr>
          <a:lstStyle/>
          <a:p>
            <a:r>
              <a:rPr lang="en-US" altLang="zh-CN" b="1" dirty="0">
                <a:latin typeface="+mn-ea"/>
              </a:rPr>
              <a:t>(</a:t>
            </a:r>
            <a:r>
              <a:rPr lang="zh-CN" altLang="en-US" b="1" dirty="0">
                <a:latin typeface="+mn-ea"/>
              </a:rPr>
              <a:t>减数分裂</a:t>
            </a:r>
            <a:r>
              <a:rPr lang="en-US" altLang="zh-CN" b="1" dirty="0">
                <a:latin typeface="+mn-ea"/>
              </a:rPr>
              <a:t>)</a:t>
            </a:r>
          </a:p>
        </p:txBody>
      </p:sp>
      <p:sp>
        <p:nvSpPr>
          <p:cNvPr id="33802" name="Text Box 1039"/>
          <p:cNvSpPr txBox="1">
            <a:spLocks noChangeArrowheads="1"/>
          </p:cNvSpPr>
          <p:nvPr/>
        </p:nvSpPr>
        <p:spPr bwMode="auto">
          <a:xfrm>
            <a:off x="6990080" y="5237086"/>
            <a:ext cx="1114408" cy="646331"/>
          </a:xfrm>
          <a:prstGeom prst="rect">
            <a:avLst/>
          </a:prstGeom>
          <a:noFill/>
          <a:ln w="9525">
            <a:noFill/>
            <a:miter lim="800000"/>
          </a:ln>
        </p:spPr>
        <p:txBody>
          <a:bodyPr wrap="none">
            <a:spAutoFit/>
          </a:bodyPr>
          <a:lstStyle/>
          <a:p>
            <a:r>
              <a:rPr lang="zh-CN" altLang="en-US" b="1" dirty="0">
                <a:latin typeface="+mn-ea"/>
              </a:rPr>
              <a:t>第二次</a:t>
            </a:r>
          </a:p>
          <a:p>
            <a:r>
              <a:rPr lang="zh-CN" altLang="en-US" b="1" dirty="0">
                <a:latin typeface="+mn-ea"/>
              </a:rPr>
              <a:t>成熟分裂</a:t>
            </a:r>
          </a:p>
        </p:txBody>
      </p:sp>
      <p:sp>
        <p:nvSpPr>
          <p:cNvPr id="33803" name="Text Box 1040"/>
          <p:cNvSpPr txBox="1">
            <a:spLocks noChangeArrowheads="1"/>
          </p:cNvSpPr>
          <p:nvPr/>
        </p:nvSpPr>
        <p:spPr bwMode="auto">
          <a:xfrm>
            <a:off x="7057292" y="6187829"/>
            <a:ext cx="1287532" cy="369332"/>
          </a:xfrm>
          <a:prstGeom prst="rect">
            <a:avLst/>
          </a:prstGeom>
          <a:noFill/>
          <a:ln w="9525">
            <a:noFill/>
            <a:miter lim="800000"/>
          </a:ln>
        </p:spPr>
        <p:txBody>
          <a:bodyPr wrap="none">
            <a:spAutoFit/>
          </a:bodyPr>
          <a:lstStyle/>
          <a:p>
            <a:r>
              <a:rPr lang="en-US" altLang="zh-CN" b="1" dirty="0">
                <a:latin typeface="+mn-ea"/>
              </a:rPr>
              <a:t>(</a:t>
            </a:r>
            <a:r>
              <a:rPr lang="zh-CN" altLang="en-US" b="1" dirty="0">
                <a:latin typeface="+mn-ea"/>
              </a:rPr>
              <a:t>有丝分裂</a:t>
            </a:r>
            <a:r>
              <a:rPr lang="en-US" altLang="zh-CN" b="1" dirty="0">
                <a:latin typeface="+mn-ea"/>
              </a:rPr>
              <a:t>)</a:t>
            </a:r>
          </a:p>
        </p:txBody>
      </p:sp>
      <p:sp>
        <p:nvSpPr>
          <p:cNvPr id="33804" name="Line 1041"/>
          <p:cNvSpPr>
            <a:spLocks noChangeShapeType="1"/>
          </p:cNvSpPr>
          <p:nvPr/>
        </p:nvSpPr>
        <p:spPr bwMode="auto">
          <a:xfrm>
            <a:off x="1625600" y="6041289"/>
            <a:ext cx="609600" cy="0"/>
          </a:xfrm>
          <a:prstGeom prst="line">
            <a:avLst/>
          </a:prstGeom>
          <a:noFill/>
          <a:ln w="9525">
            <a:solidFill>
              <a:schemeClr val="tx1"/>
            </a:solidFill>
            <a:round/>
            <a:tailEnd type="triangle" w="med" len="med"/>
          </a:ln>
        </p:spPr>
        <p:txBody>
          <a:bodyPr wrap="none"/>
          <a:lstStyle/>
          <a:p>
            <a:endParaRPr lang="zh-CN" altLang="en-US" b="1">
              <a:latin typeface="+mn-ea"/>
            </a:endParaRPr>
          </a:p>
        </p:txBody>
      </p:sp>
      <p:sp>
        <p:nvSpPr>
          <p:cNvPr id="33805" name="Text Box 1038"/>
          <p:cNvSpPr txBox="1">
            <a:spLocks noChangeArrowheads="1"/>
          </p:cNvSpPr>
          <p:nvPr/>
        </p:nvSpPr>
        <p:spPr bwMode="auto">
          <a:xfrm>
            <a:off x="1143000" y="6198452"/>
            <a:ext cx="1287532" cy="369332"/>
          </a:xfrm>
          <a:prstGeom prst="rect">
            <a:avLst/>
          </a:prstGeom>
          <a:noFill/>
          <a:ln w="9525">
            <a:noFill/>
            <a:miter lim="800000"/>
          </a:ln>
        </p:spPr>
        <p:txBody>
          <a:bodyPr wrap="none">
            <a:spAutoFit/>
          </a:bodyPr>
          <a:lstStyle/>
          <a:p>
            <a:r>
              <a:rPr lang="en-US" altLang="zh-CN" b="1">
                <a:latin typeface="+mn-ea"/>
              </a:rPr>
              <a:t>(</a:t>
            </a:r>
            <a:r>
              <a:rPr lang="zh-CN" altLang="en-US" b="1">
                <a:latin typeface="+mn-ea"/>
              </a:rPr>
              <a:t>减数分裂</a:t>
            </a:r>
            <a:r>
              <a:rPr lang="en-US" altLang="zh-CN" b="1">
                <a:latin typeface="+mn-ea"/>
              </a:rPr>
              <a:t>)</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dministrator\Desktop\16_7.jpg"/>
          <p:cNvPicPr>
            <a:picLocks noChangeAspect="1" noChangeArrowheads="1"/>
          </p:cNvPicPr>
          <p:nvPr/>
        </p:nvPicPr>
        <p:blipFill>
          <a:blip r:embed="rId2" cstate="print"/>
          <a:srcRect/>
          <a:stretch>
            <a:fillRect/>
          </a:stretch>
        </p:blipFill>
        <p:spPr bwMode="auto">
          <a:xfrm>
            <a:off x="940844" y="1132763"/>
            <a:ext cx="7029449" cy="5222069"/>
          </a:xfrm>
          <a:prstGeom prst="rect">
            <a:avLst/>
          </a:prstGeom>
          <a:noFill/>
          <a:ln w="9525">
            <a:noFill/>
            <a:miter lim="800000"/>
            <a:headEnd/>
            <a:tailEnd/>
          </a:ln>
        </p:spPr>
      </p:pic>
    </p:spTree>
  </p:cSld>
  <p:clrMapOvr>
    <a:masterClrMapping/>
  </p:clrMapOvr>
  <p:transition spd="slow">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61120" y="4549676"/>
            <a:ext cx="3230880" cy="2308324"/>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7" name="Picture 4" descr="未标题-4"/>
          <p:cNvPicPr>
            <a:picLocks noChangeAspect="1" noChangeArrowheads="1"/>
          </p:cNvPicPr>
          <p:nvPr/>
        </p:nvPicPr>
        <p:blipFill>
          <a:blip r:embed="rId2" cstate="print">
            <a:clrChange>
              <a:clrFrom>
                <a:srgbClr val="F4FCF3"/>
              </a:clrFrom>
              <a:clrTo>
                <a:srgbClr val="F4FCF3">
                  <a:alpha val="0"/>
                </a:srgbClr>
              </a:clrTo>
            </a:clrChange>
            <a:lum bright="-6000" contrast="6000"/>
          </a:blip>
          <a:srcRect l="2385" b="15642"/>
          <a:stretch>
            <a:fillRect/>
          </a:stretch>
        </p:blipFill>
        <p:spPr bwMode="auto">
          <a:xfrm>
            <a:off x="2509672" y="3042996"/>
            <a:ext cx="8432800" cy="3596640"/>
          </a:xfrm>
          <a:prstGeom prst="rect">
            <a:avLst/>
          </a:prstGeom>
          <a:noFill/>
          <a:ln w="9525">
            <a:noFill/>
            <a:miter lim="800000"/>
            <a:headEnd/>
            <a:tailEnd/>
          </a:ln>
        </p:spPr>
      </p:pic>
      <p:sp>
        <p:nvSpPr>
          <p:cNvPr id="4" name="Rectangle 2"/>
          <p:cNvSpPr>
            <a:spLocks noChangeArrowheads="1"/>
          </p:cNvSpPr>
          <p:nvPr/>
        </p:nvSpPr>
        <p:spPr bwMode="auto">
          <a:xfrm>
            <a:off x="336365" y="1148826"/>
            <a:ext cx="11085341" cy="2012859"/>
          </a:xfrm>
          <a:prstGeom prst="rect">
            <a:avLst/>
          </a:prstGeom>
          <a:noFill/>
          <a:ln w="9525">
            <a:noFill/>
            <a:miter lim="800000"/>
          </a:ln>
          <a:effectLst/>
        </p:spPr>
        <p:txBody>
          <a:bodyPr wrap="square">
            <a:spAutoFit/>
          </a:bodyPr>
          <a:lstStyle/>
          <a:p>
            <a:pPr marL="457200" indent="-457200">
              <a:lnSpc>
                <a:spcPct val="130000"/>
              </a:lnSpc>
              <a:buFont typeface="Arial" panose="020B0604020202020204" pitchFamily="34" charset="0"/>
              <a:buChar char="•"/>
              <a:defRPr/>
            </a:pPr>
            <a:r>
              <a:rPr lang="zh-CN" altLang="en-US" sz="3200" b="1" dirty="0">
                <a:latin typeface="+mn-ea"/>
              </a:rPr>
              <a:t>成熟卵泡破裂，</a:t>
            </a:r>
            <a:r>
              <a:rPr lang="zh-CN" altLang="en-US" sz="3200" b="1" dirty="0">
                <a:solidFill>
                  <a:srgbClr val="FF0000"/>
                </a:solidFill>
                <a:latin typeface="+mn-ea"/>
              </a:rPr>
              <a:t>次级卵母</a:t>
            </a:r>
            <a:r>
              <a:rPr lang="en-US" altLang="zh-CN" sz="3200" b="1" dirty="0">
                <a:solidFill>
                  <a:srgbClr val="FF0000"/>
                </a:solidFill>
                <a:latin typeface="+mn-ea"/>
              </a:rPr>
              <a:t>C</a:t>
            </a:r>
            <a:r>
              <a:rPr lang="en-US" altLang="zh-CN" sz="3200" b="1" dirty="0">
                <a:latin typeface="+mn-ea"/>
              </a:rPr>
              <a:t>+</a:t>
            </a:r>
            <a:r>
              <a:rPr lang="zh-CN" altLang="en-US" sz="3200" b="1" dirty="0">
                <a:solidFill>
                  <a:srgbClr val="FF0000"/>
                </a:solidFill>
                <a:latin typeface="+mn-ea"/>
              </a:rPr>
              <a:t>放射冠</a:t>
            </a:r>
            <a:r>
              <a:rPr lang="en-US" altLang="zh-CN" sz="3200" b="1" dirty="0">
                <a:latin typeface="+mn-ea"/>
              </a:rPr>
              <a:t>+</a:t>
            </a:r>
            <a:r>
              <a:rPr lang="zh-CN" altLang="en-US" sz="3200" b="1" dirty="0">
                <a:solidFill>
                  <a:srgbClr val="FF0000"/>
                </a:solidFill>
                <a:latin typeface="+mn-ea"/>
              </a:rPr>
              <a:t>透明带</a:t>
            </a:r>
            <a:r>
              <a:rPr lang="en-US" altLang="zh-CN" sz="3200" b="1" dirty="0">
                <a:latin typeface="+mn-ea"/>
              </a:rPr>
              <a:t>+</a:t>
            </a:r>
            <a:r>
              <a:rPr lang="zh-CN" altLang="en-US" sz="3200" b="1" dirty="0">
                <a:solidFill>
                  <a:srgbClr val="FF0000"/>
                </a:solidFill>
                <a:latin typeface="+mn-ea"/>
              </a:rPr>
              <a:t>卵泡液，</a:t>
            </a:r>
            <a:r>
              <a:rPr lang="zh-CN" altLang="en-US" sz="3200" b="1" dirty="0">
                <a:latin typeface="+mn-ea"/>
              </a:rPr>
              <a:t>一起从卵巢排出的过程</a:t>
            </a:r>
          </a:p>
          <a:p>
            <a:pPr marL="457200" indent="-457200">
              <a:lnSpc>
                <a:spcPct val="130000"/>
              </a:lnSpc>
              <a:buFontTx/>
              <a:buChar char="•"/>
              <a:defRPr/>
            </a:pPr>
            <a:r>
              <a:rPr lang="zh-CN" altLang="en-US" sz="3200" b="1" dirty="0">
                <a:latin typeface="+mn-ea"/>
              </a:rPr>
              <a:t>发生时间</a:t>
            </a:r>
            <a:r>
              <a:rPr lang="en-US" altLang="zh-CN" sz="3200" b="1" dirty="0">
                <a:latin typeface="+mn-ea"/>
              </a:rPr>
              <a:t>: </a:t>
            </a:r>
            <a:r>
              <a:rPr lang="zh-CN" altLang="en-US" sz="3200" b="1" dirty="0">
                <a:latin typeface="+mn-ea"/>
              </a:rPr>
              <a:t>月经周期的第</a:t>
            </a:r>
            <a:r>
              <a:rPr lang="en-US" altLang="zh-CN" sz="3200" b="1" dirty="0">
                <a:solidFill>
                  <a:srgbClr val="FF0000"/>
                </a:solidFill>
                <a:latin typeface="+mn-ea"/>
              </a:rPr>
              <a:t>14</a:t>
            </a:r>
            <a:r>
              <a:rPr lang="zh-CN" altLang="en-US" sz="3200" b="1" dirty="0">
                <a:latin typeface="+mn-ea"/>
              </a:rPr>
              <a:t>天</a:t>
            </a:r>
          </a:p>
        </p:txBody>
      </p:sp>
      <p:sp>
        <p:nvSpPr>
          <p:cNvPr id="3" name="矩形 2"/>
          <p:cNvSpPr/>
          <p:nvPr/>
        </p:nvSpPr>
        <p:spPr>
          <a:xfrm>
            <a:off x="1327647" y="210215"/>
            <a:ext cx="1524776" cy="742319"/>
          </a:xfrm>
          <a:prstGeom prst="rect">
            <a:avLst/>
          </a:prstGeom>
        </p:spPr>
        <p:txBody>
          <a:bodyPr wrap="none">
            <a:spAutoFit/>
          </a:bodyPr>
          <a:lstStyle/>
          <a:p>
            <a:pPr marL="457200" lvl="0" indent="-457200">
              <a:lnSpc>
                <a:spcPct val="130000"/>
              </a:lnSpc>
              <a:defRPr/>
            </a:pPr>
            <a:r>
              <a:rPr lang="en-US" altLang="zh-CN" sz="3600" b="1" dirty="0">
                <a:latin typeface="+mn-ea"/>
              </a:rPr>
              <a:t>2.</a:t>
            </a:r>
            <a:r>
              <a:rPr lang="zh-CN" altLang="en-US" sz="3600" b="1" dirty="0">
                <a:latin typeface="+mn-ea"/>
              </a:rPr>
              <a:t>排卵</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119116" y="0"/>
            <a:ext cx="10158484" cy="914400"/>
          </a:xfrm>
        </p:spPr>
        <p:txBody>
          <a:bodyPr>
            <a:normAutofit/>
          </a:bodyPr>
          <a:lstStyle/>
          <a:p>
            <a:pPr eaLnBrk="1" hangingPunct="1">
              <a:buClr>
                <a:srgbClr val="FF0066"/>
              </a:buClr>
              <a:defRPr/>
            </a:pPr>
            <a:r>
              <a:rPr lang="en-US" altLang="zh-CN" dirty="0">
                <a:solidFill>
                  <a:schemeClr val="tx1"/>
                </a:solidFill>
                <a:latin typeface="+mn-ea"/>
                <a:ea typeface="+mn-ea"/>
              </a:rPr>
              <a:t>3.</a:t>
            </a:r>
            <a:r>
              <a:rPr lang="zh-CN" altLang="en-US" dirty="0">
                <a:solidFill>
                  <a:schemeClr val="tx1"/>
                </a:solidFill>
                <a:latin typeface="+mn-ea"/>
                <a:ea typeface="+mn-ea"/>
              </a:rPr>
              <a:t>黄体期</a:t>
            </a:r>
            <a:endParaRPr lang="zh-CN" altLang="en-US" dirty="0">
              <a:latin typeface="+mn-ea"/>
              <a:ea typeface="+mn-ea"/>
            </a:endParaRPr>
          </a:p>
        </p:txBody>
      </p:sp>
      <p:pic>
        <p:nvPicPr>
          <p:cNvPr id="5" name="Picture 8" descr="生卵f"/>
          <p:cNvPicPr>
            <a:picLocks noChangeAspect="1" noChangeArrowheads="1"/>
          </p:cNvPicPr>
          <p:nvPr/>
        </p:nvPicPr>
        <p:blipFill>
          <a:blip r:embed="rId2" cstate="print">
            <a:clrChange>
              <a:clrFrom>
                <a:srgbClr val="EDF5EA"/>
              </a:clrFrom>
              <a:clrTo>
                <a:srgbClr val="EDF5EA">
                  <a:alpha val="0"/>
                </a:srgbClr>
              </a:clrTo>
            </a:clrChange>
            <a:lum bright="-12000" contrast="24000"/>
          </a:blip>
          <a:srcRect l="2106" t="1401" b="1984"/>
          <a:stretch>
            <a:fillRect/>
          </a:stretch>
        </p:blipFill>
        <p:spPr bwMode="auto">
          <a:xfrm>
            <a:off x="0" y="1209822"/>
            <a:ext cx="7188591" cy="5648178"/>
          </a:xfrm>
          <a:prstGeom prst="rect">
            <a:avLst/>
          </a:prstGeom>
          <a:noFill/>
          <a:ln w="9525">
            <a:noFill/>
            <a:miter lim="800000"/>
            <a:headEnd/>
            <a:tailEnd/>
          </a:ln>
        </p:spPr>
      </p:pic>
      <p:sp>
        <p:nvSpPr>
          <p:cNvPr id="7" name="Rectangle 3"/>
          <p:cNvSpPr txBox="1">
            <a:spLocks noChangeArrowheads="1"/>
          </p:cNvSpPr>
          <p:nvPr/>
        </p:nvSpPr>
        <p:spPr>
          <a:xfrm>
            <a:off x="5295331" y="1049173"/>
            <a:ext cx="6605515" cy="2826792"/>
          </a:xfrm>
          <a:prstGeom prst="rect">
            <a:avLst/>
          </a:prstGeom>
        </p:spPr>
        <p:txBody>
          <a:bodyPr vert="horz" lIns="91440" tIns="45720" rIns="91440" bIns="45720" rtlCol="0">
            <a:noAutofit/>
          </a:bodyPr>
          <a:lstStyle/>
          <a:p>
            <a:pPr marL="193675" marR="0" lvl="1" indent="-3175" algn="l" defTabSz="913765" rtl="0" eaLnBrk="1" fontAlgn="auto" latinLnBrk="0" hangingPunct="1">
              <a:lnSpc>
                <a:spcPct val="150000"/>
              </a:lnSpc>
              <a:spcBef>
                <a:spcPts val="500"/>
              </a:spcBef>
              <a:spcAft>
                <a:spcPts val="0"/>
              </a:spcAft>
              <a:buClrTx/>
              <a:buSzTx/>
              <a:defRPr/>
            </a:pPr>
            <a:r>
              <a:rPr kumimoji="0" lang="zh-CN" altLang="en-US" sz="3200" b="1" i="0" u="none" strike="noStrike" kern="1200" cap="none" spc="0" normalizeH="0" baseline="0" noProof="0" dirty="0">
                <a:ln>
                  <a:noFill/>
                </a:ln>
                <a:solidFill>
                  <a:schemeClr val="tx1"/>
                </a:solidFill>
                <a:effectLst/>
                <a:uLnTx/>
                <a:uFillTx/>
                <a:latin typeface="+mn-ea"/>
                <a:cs typeface="+mn-cs"/>
              </a:rPr>
              <a:t>黄体：成熟卵泡排出卵子后，塌陷卵泡颗粒细胞经黄体化而形成。分有月经黄体与妊娠黄体。</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3499" y="4549676"/>
            <a:ext cx="3648501" cy="2308324"/>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26626" name="Rectangle 2"/>
          <p:cNvSpPr>
            <a:spLocks noGrp="1" noChangeArrowheads="1"/>
          </p:cNvSpPr>
          <p:nvPr>
            <p:ph type="title"/>
          </p:nvPr>
        </p:nvSpPr>
        <p:spPr>
          <a:xfrm>
            <a:off x="830239" y="-218364"/>
            <a:ext cx="10363200" cy="1143000"/>
          </a:xfrm>
        </p:spPr>
        <p:txBody>
          <a:bodyPr/>
          <a:lstStyle/>
          <a:p>
            <a:pPr eaLnBrk="1" hangingPunct="1">
              <a:defRPr/>
            </a:pPr>
            <a:r>
              <a:rPr lang="en-US" altLang="zh-CN" dirty="0">
                <a:latin typeface="+mn-ea"/>
                <a:ea typeface="+mn-ea"/>
              </a:rPr>
              <a:t>(</a:t>
            </a:r>
            <a:r>
              <a:rPr lang="zh-CN" altLang="en-US" dirty="0">
                <a:latin typeface="+mn-ea"/>
                <a:ea typeface="+mn-ea"/>
              </a:rPr>
              <a:t>二</a:t>
            </a:r>
            <a:r>
              <a:rPr lang="en-US" altLang="zh-CN" dirty="0">
                <a:latin typeface="+mn-ea"/>
                <a:ea typeface="+mn-ea"/>
              </a:rPr>
              <a:t>)</a:t>
            </a:r>
            <a:r>
              <a:rPr lang="zh-CN" altLang="en-US" dirty="0">
                <a:latin typeface="+mn-ea"/>
                <a:ea typeface="+mn-ea"/>
              </a:rPr>
              <a:t>卵巢内分泌功能</a:t>
            </a:r>
          </a:p>
        </p:txBody>
      </p:sp>
      <p:sp>
        <p:nvSpPr>
          <p:cNvPr id="26627" name="Rectangle 3"/>
          <p:cNvSpPr>
            <a:spLocks noGrp="1" noChangeArrowheads="1"/>
          </p:cNvSpPr>
          <p:nvPr>
            <p:ph type="body" idx="1"/>
          </p:nvPr>
        </p:nvSpPr>
        <p:spPr>
          <a:xfrm>
            <a:off x="762000" y="1214438"/>
            <a:ext cx="10363200" cy="1357312"/>
          </a:xfrm>
        </p:spPr>
        <p:txBody>
          <a:bodyPr>
            <a:noAutofit/>
          </a:bodyPr>
          <a:lstStyle/>
          <a:p>
            <a:pPr eaLnBrk="1" hangingPunct="1">
              <a:defRPr/>
            </a:pPr>
            <a:r>
              <a:rPr lang="zh-CN" altLang="en-US" sz="3200" b="1" dirty="0">
                <a:latin typeface="+mn-ea"/>
              </a:rPr>
              <a:t>在卵泡成熟发育和黄体生成等周期活动过程中，卵巢分泌多种激素，调控女性生殖活动等</a:t>
            </a:r>
          </a:p>
          <a:p>
            <a:pPr eaLnBrk="1" hangingPunct="1">
              <a:defRPr/>
            </a:pPr>
            <a:r>
              <a:rPr lang="zh-CN" altLang="en-US" sz="3200" b="1" dirty="0">
                <a:latin typeface="+mn-ea"/>
              </a:rPr>
              <a:t>主要为雌激素与孕激素</a:t>
            </a:r>
          </a:p>
        </p:txBody>
      </p:sp>
      <p:pic>
        <p:nvPicPr>
          <p:cNvPr id="38916" name="Picture 4" descr="未标题-14"/>
          <p:cNvPicPr>
            <a:picLocks noChangeAspect="1" noChangeArrowheads="1"/>
          </p:cNvPicPr>
          <p:nvPr/>
        </p:nvPicPr>
        <p:blipFill>
          <a:blip r:embed="rId2" cstate="print">
            <a:clrChange>
              <a:clrFrom>
                <a:srgbClr val="F5FCF6"/>
              </a:clrFrom>
              <a:clrTo>
                <a:srgbClr val="F5FCF6">
                  <a:alpha val="0"/>
                </a:srgbClr>
              </a:clrTo>
            </a:clrChange>
            <a:lum bright="-24000" contrast="18000"/>
          </a:blip>
          <a:srcRect l="2527" t="6282" r="5238" b="14136"/>
          <a:stretch>
            <a:fillRect/>
          </a:stretch>
        </p:blipFill>
        <p:spPr bwMode="auto">
          <a:xfrm>
            <a:off x="798679" y="2863850"/>
            <a:ext cx="9715500" cy="3994150"/>
          </a:xfrm>
          <a:prstGeom prst="rect">
            <a:avLst/>
          </a:prstGeom>
          <a:noFill/>
          <a:ln w="9525">
            <a:noFill/>
            <a:miter lim="800000"/>
            <a:headEnd/>
            <a:tailEnd/>
          </a:ln>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968990" y="-177421"/>
            <a:ext cx="10129199" cy="1143000"/>
          </a:xfrm>
        </p:spPr>
        <p:txBody>
          <a:bodyPr/>
          <a:lstStyle/>
          <a:p>
            <a:pPr eaLnBrk="1" hangingPunct="1">
              <a:defRPr/>
            </a:pPr>
            <a:r>
              <a:rPr lang="en-US" altLang="zh-CN" sz="3600" dirty="0">
                <a:latin typeface="+mn-ea"/>
                <a:ea typeface="+mn-ea"/>
              </a:rPr>
              <a:t>1</a:t>
            </a:r>
            <a:r>
              <a:rPr lang="en-US" altLang="zh-CN" dirty="0">
                <a:latin typeface="+mn-ea"/>
                <a:ea typeface="+mn-ea"/>
              </a:rPr>
              <a:t>.</a:t>
            </a:r>
            <a:r>
              <a:rPr lang="en-US" altLang="zh-CN" sz="3600" dirty="0">
                <a:latin typeface="+mn-ea"/>
                <a:ea typeface="+mn-ea"/>
              </a:rPr>
              <a:t> </a:t>
            </a:r>
            <a:r>
              <a:rPr lang="zh-CN" altLang="en-US" sz="3600" dirty="0">
                <a:latin typeface="+mn-ea"/>
                <a:ea typeface="+mn-ea"/>
              </a:rPr>
              <a:t>雌激素 </a:t>
            </a:r>
            <a:endParaRPr lang="en-US" altLang="zh-CN" sz="3600" dirty="0">
              <a:latin typeface="+mn-ea"/>
              <a:ea typeface="+mn-ea"/>
            </a:endParaRPr>
          </a:p>
        </p:txBody>
      </p:sp>
      <p:sp>
        <p:nvSpPr>
          <p:cNvPr id="52227" name="Rectangle 1027"/>
          <p:cNvSpPr>
            <a:spLocks noGrp="1" noChangeArrowheads="1"/>
          </p:cNvSpPr>
          <p:nvPr>
            <p:ph type="body" idx="1"/>
          </p:nvPr>
        </p:nvSpPr>
        <p:spPr>
          <a:xfrm>
            <a:off x="285751" y="1160060"/>
            <a:ext cx="11906249" cy="5412191"/>
          </a:xfrm>
        </p:spPr>
        <p:txBody>
          <a:bodyPr>
            <a:normAutofit/>
          </a:bodyPr>
          <a:lstStyle/>
          <a:p>
            <a:pPr eaLnBrk="1" hangingPunct="1">
              <a:defRPr/>
            </a:pPr>
            <a:r>
              <a:rPr lang="zh-CN" altLang="en-US" sz="3200" b="1" dirty="0">
                <a:latin typeface="+mn-ea"/>
              </a:rPr>
              <a:t>雌激素由卵泡颗粒细胞、黄体及孕期胎盘等分泌，其中</a:t>
            </a:r>
            <a:r>
              <a:rPr lang="zh-CN" altLang="en-US" sz="3200" b="1" dirty="0">
                <a:solidFill>
                  <a:srgbClr val="FF0000"/>
                </a:solidFill>
                <a:latin typeface="+mn-ea"/>
              </a:rPr>
              <a:t>雌二醇 </a:t>
            </a:r>
            <a:r>
              <a:rPr lang="en-US" altLang="zh-CN" sz="3200" b="1" dirty="0" err="1">
                <a:solidFill>
                  <a:srgbClr val="FF0000"/>
                </a:solidFill>
                <a:latin typeface="+mn-ea"/>
              </a:rPr>
              <a:t>estradiol</a:t>
            </a:r>
            <a:r>
              <a:rPr lang="en-US" altLang="zh-CN" sz="3200" b="1" dirty="0">
                <a:solidFill>
                  <a:srgbClr val="FF0000"/>
                </a:solidFill>
                <a:latin typeface="+mn-ea"/>
              </a:rPr>
              <a:t> </a:t>
            </a:r>
            <a:r>
              <a:rPr lang="zh-CN" altLang="en-US" sz="3200" b="1" dirty="0">
                <a:solidFill>
                  <a:srgbClr val="FF0000"/>
                </a:solidFill>
                <a:latin typeface="+mn-ea"/>
              </a:rPr>
              <a:t>生物活性最强</a:t>
            </a:r>
          </a:p>
          <a:p>
            <a:pPr eaLnBrk="1" hangingPunct="1">
              <a:defRPr/>
            </a:pPr>
            <a:r>
              <a:rPr lang="zh-CN" altLang="en-US" sz="3200" b="1" dirty="0">
                <a:latin typeface="+mn-ea"/>
              </a:rPr>
              <a:t>雌二醇分泌呈现月周期性变化，在血液中与性激素结合球蛋白（</a:t>
            </a:r>
            <a:r>
              <a:rPr lang="en-US" altLang="zh-CN" sz="3200" b="1" dirty="0">
                <a:latin typeface="+mn-ea"/>
              </a:rPr>
              <a:t>70%</a:t>
            </a:r>
            <a:r>
              <a:rPr lang="zh-CN" altLang="en-US" sz="3200" b="1" dirty="0">
                <a:latin typeface="+mn-ea"/>
              </a:rPr>
              <a:t>）和血浆白蛋白（</a:t>
            </a:r>
            <a:r>
              <a:rPr lang="en-US" altLang="zh-CN" sz="3200" b="1" dirty="0">
                <a:latin typeface="+mn-ea"/>
              </a:rPr>
              <a:t>25%</a:t>
            </a:r>
            <a:r>
              <a:rPr lang="zh-CN" altLang="en-US" sz="3200" b="1" dirty="0">
                <a:latin typeface="+mn-ea"/>
              </a:rPr>
              <a:t>）结合，其余为游离型</a:t>
            </a:r>
          </a:p>
          <a:p>
            <a:pPr eaLnBrk="1" hangingPunct="1">
              <a:defRPr/>
            </a:pPr>
            <a:r>
              <a:rPr lang="zh-CN" altLang="en-US" sz="3200" b="1" dirty="0">
                <a:latin typeface="+mn-ea"/>
              </a:rPr>
              <a:t>雌二醇在肝脏降解为雌三醇，活性降低</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1"/>
            <a:ext cx="9996487" cy="1028699"/>
          </a:xfrm>
        </p:spPr>
        <p:txBody>
          <a:bodyPr/>
          <a:lstStyle/>
          <a:p>
            <a:r>
              <a:rPr lang="zh-CN" altLang="en-US" dirty="0"/>
              <a:t>（一）雌激素的生理作用</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29</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203200" y="1237851"/>
            <a:ext cx="11509829" cy="4872817"/>
            <a:chOff x="1857829" y="1107222"/>
            <a:chExt cx="11509829" cy="4872817"/>
          </a:xfrm>
        </p:grpSpPr>
        <p:sp>
          <p:nvSpPr>
            <p:cNvPr id="6" name="ïŝļïḑé"/>
            <p:cNvSpPr/>
            <p:nvPr/>
          </p:nvSpPr>
          <p:spPr>
            <a:xfrm>
              <a:off x="2660237" y="1730310"/>
              <a:ext cx="8860251" cy="360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ïSḷîḓe"/>
            <p:cNvGrpSpPr/>
            <p:nvPr/>
          </p:nvGrpSpPr>
          <p:grpSpPr>
            <a:xfrm>
              <a:off x="2641634" y="1165279"/>
              <a:ext cx="2530130" cy="1087145"/>
              <a:chOff x="2641634" y="1287572"/>
              <a:chExt cx="2530130" cy="1087145"/>
            </a:xfrm>
          </p:grpSpPr>
          <p:grpSp>
            <p:nvGrpSpPr>
              <p:cNvPr id="32" name="ïṥlïḑé"/>
              <p:cNvGrpSpPr/>
              <p:nvPr/>
            </p:nvGrpSpPr>
            <p:grpSpPr>
              <a:xfrm>
                <a:off x="3447172" y="1730279"/>
                <a:ext cx="644438" cy="644438"/>
                <a:chOff x="3447172" y="1620551"/>
                <a:chExt cx="644438" cy="644438"/>
              </a:xfrm>
            </p:grpSpPr>
            <p:sp>
              <p:nvSpPr>
                <p:cNvPr id="34" name="iśḻïḑè"/>
                <p:cNvSpPr/>
                <p:nvPr/>
              </p:nvSpPr>
              <p:spPr>
                <a:xfrm>
                  <a:off x="3447172" y="1620551"/>
                  <a:ext cx="644438" cy="644438"/>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íślidé"/>
                <p:cNvSpPr/>
                <p:nvPr/>
              </p:nvSpPr>
              <p:spPr bwMode="auto">
                <a:xfrm>
                  <a:off x="3616970" y="1819791"/>
                  <a:ext cx="304843" cy="245958"/>
                </a:xfrm>
                <a:custGeom>
                  <a:avLst/>
                  <a:gdLst>
                    <a:gd name="connsiteX0" fmla="*/ 28076 w 609418"/>
                    <a:gd name="connsiteY0" fmla="*/ 400318 h 491700"/>
                    <a:gd name="connsiteX1" fmla="*/ 581555 w 609418"/>
                    <a:gd name="connsiteY1" fmla="*/ 400318 h 491700"/>
                    <a:gd name="connsiteX2" fmla="*/ 598101 w 609418"/>
                    <a:gd name="connsiteY2" fmla="*/ 409407 h 491700"/>
                    <a:gd name="connsiteX3" fmla="*/ 599094 w 609418"/>
                    <a:gd name="connsiteY3" fmla="*/ 428245 h 491700"/>
                    <a:gd name="connsiteX4" fmla="*/ 581720 w 609418"/>
                    <a:gd name="connsiteY4" fmla="*/ 464269 h 491700"/>
                    <a:gd name="connsiteX5" fmla="*/ 537872 w 609418"/>
                    <a:gd name="connsiteY5" fmla="*/ 491700 h 491700"/>
                    <a:gd name="connsiteX6" fmla="*/ 71758 w 609418"/>
                    <a:gd name="connsiteY6" fmla="*/ 491700 h 491700"/>
                    <a:gd name="connsiteX7" fmla="*/ 27910 w 609418"/>
                    <a:gd name="connsiteY7" fmla="*/ 464269 h 491700"/>
                    <a:gd name="connsiteX8" fmla="*/ 10537 w 609418"/>
                    <a:gd name="connsiteY8" fmla="*/ 428245 h 491700"/>
                    <a:gd name="connsiteX9" fmla="*/ 11529 w 609418"/>
                    <a:gd name="connsiteY9" fmla="*/ 409407 h 491700"/>
                    <a:gd name="connsiteX10" fmla="*/ 28076 w 609418"/>
                    <a:gd name="connsiteY10" fmla="*/ 400318 h 491700"/>
                    <a:gd name="connsiteX11" fmla="*/ 176450 w 609418"/>
                    <a:gd name="connsiteY11" fmla="*/ 171334 h 491700"/>
                    <a:gd name="connsiteX12" fmla="*/ 163895 w 609418"/>
                    <a:gd name="connsiteY12" fmla="*/ 172986 h 491700"/>
                    <a:gd name="connsiteX13" fmla="*/ 64448 w 609418"/>
                    <a:gd name="connsiteY13" fmla="*/ 297563 h 491700"/>
                    <a:gd name="connsiteX14" fmla="*/ 76196 w 609418"/>
                    <a:gd name="connsiteY14" fmla="*/ 317720 h 491700"/>
                    <a:gd name="connsiteX15" fmla="*/ 80499 w 609418"/>
                    <a:gd name="connsiteY15" fmla="*/ 318216 h 491700"/>
                    <a:gd name="connsiteX16" fmla="*/ 96384 w 609418"/>
                    <a:gd name="connsiteY16" fmla="*/ 305824 h 491700"/>
                    <a:gd name="connsiteX17" fmla="*/ 180276 w 609418"/>
                    <a:gd name="connsiteY17" fmla="*/ 201570 h 491700"/>
                    <a:gd name="connsiteX18" fmla="*/ 186399 w 609418"/>
                    <a:gd name="connsiteY18" fmla="*/ 179100 h 491700"/>
                    <a:gd name="connsiteX19" fmla="*/ 176450 w 609418"/>
                    <a:gd name="connsiteY19" fmla="*/ 171334 h 491700"/>
                    <a:gd name="connsiteX20" fmla="*/ 304709 w 609418"/>
                    <a:gd name="connsiteY20" fmla="*/ 0 h 491700"/>
                    <a:gd name="connsiteX21" fmla="*/ 345911 w 609418"/>
                    <a:gd name="connsiteY21" fmla="*/ 41140 h 491700"/>
                    <a:gd name="connsiteX22" fmla="*/ 321256 w 609418"/>
                    <a:gd name="connsiteY22" fmla="*/ 78810 h 491700"/>
                    <a:gd name="connsiteX23" fmla="*/ 321256 w 609418"/>
                    <a:gd name="connsiteY23" fmla="*/ 97976 h 491700"/>
                    <a:gd name="connsiteX24" fmla="*/ 609338 w 609418"/>
                    <a:gd name="connsiteY24" fmla="*/ 341347 h 491700"/>
                    <a:gd name="connsiteX25" fmla="*/ 604374 w 609418"/>
                    <a:gd name="connsiteY25" fmla="*/ 356217 h 491700"/>
                    <a:gd name="connsiteX26" fmla="*/ 589978 w 609418"/>
                    <a:gd name="connsiteY26" fmla="*/ 362495 h 491700"/>
                    <a:gd name="connsiteX27" fmla="*/ 19606 w 609418"/>
                    <a:gd name="connsiteY27" fmla="*/ 362495 h 491700"/>
                    <a:gd name="connsiteX28" fmla="*/ 5210 w 609418"/>
                    <a:gd name="connsiteY28" fmla="*/ 356217 h 491700"/>
                    <a:gd name="connsiteX29" fmla="*/ 81 w 609418"/>
                    <a:gd name="connsiteY29" fmla="*/ 341347 h 491700"/>
                    <a:gd name="connsiteX30" fmla="*/ 288162 w 609418"/>
                    <a:gd name="connsiteY30" fmla="*/ 97976 h 491700"/>
                    <a:gd name="connsiteX31" fmla="*/ 288162 w 609418"/>
                    <a:gd name="connsiteY31" fmla="*/ 78810 h 491700"/>
                    <a:gd name="connsiteX32" fmla="*/ 263673 w 609418"/>
                    <a:gd name="connsiteY32" fmla="*/ 41140 h 491700"/>
                    <a:gd name="connsiteX33" fmla="*/ 304709 w 609418"/>
                    <a:gd name="connsiteY33" fmla="*/ 0 h 49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418" h="491700">
                      <a:moveTo>
                        <a:pt x="28076" y="400318"/>
                      </a:moveTo>
                      <a:lnTo>
                        <a:pt x="581555" y="400318"/>
                      </a:lnTo>
                      <a:cubicBezTo>
                        <a:pt x="588339" y="400318"/>
                        <a:pt x="594461" y="403788"/>
                        <a:pt x="598101" y="409407"/>
                      </a:cubicBezTo>
                      <a:cubicBezTo>
                        <a:pt x="601576" y="415025"/>
                        <a:pt x="602072" y="422131"/>
                        <a:pt x="599094" y="428245"/>
                      </a:cubicBezTo>
                      <a:lnTo>
                        <a:pt x="581720" y="464269"/>
                      </a:lnTo>
                      <a:cubicBezTo>
                        <a:pt x="573612" y="481124"/>
                        <a:pt x="556569" y="491700"/>
                        <a:pt x="537872" y="491700"/>
                      </a:cubicBezTo>
                      <a:lnTo>
                        <a:pt x="71758" y="491700"/>
                      </a:lnTo>
                      <a:cubicBezTo>
                        <a:pt x="53061" y="491700"/>
                        <a:pt x="36018" y="481124"/>
                        <a:pt x="27910" y="464269"/>
                      </a:cubicBezTo>
                      <a:lnTo>
                        <a:pt x="10537" y="428245"/>
                      </a:lnTo>
                      <a:cubicBezTo>
                        <a:pt x="7558" y="422131"/>
                        <a:pt x="8055" y="415025"/>
                        <a:pt x="11529" y="409407"/>
                      </a:cubicBezTo>
                      <a:cubicBezTo>
                        <a:pt x="15170" y="403788"/>
                        <a:pt x="21292" y="400318"/>
                        <a:pt x="28076" y="400318"/>
                      </a:cubicBezTo>
                      <a:close/>
                      <a:moveTo>
                        <a:pt x="176450" y="171334"/>
                      </a:moveTo>
                      <a:cubicBezTo>
                        <a:pt x="172376" y="170219"/>
                        <a:pt x="167867" y="170673"/>
                        <a:pt x="163895" y="172986"/>
                      </a:cubicBezTo>
                      <a:cubicBezTo>
                        <a:pt x="113096" y="201735"/>
                        <a:pt x="77851" y="246014"/>
                        <a:pt x="64448" y="297563"/>
                      </a:cubicBezTo>
                      <a:cubicBezTo>
                        <a:pt x="62132" y="306320"/>
                        <a:pt x="67427" y="315407"/>
                        <a:pt x="76196" y="317720"/>
                      </a:cubicBezTo>
                      <a:cubicBezTo>
                        <a:pt x="77686" y="318051"/>
                        <a:pt x="79009" y="318216"/>
                        <a:pt x="80499" y="318216"/>
                      </a:cubicBezTo>
                      <a:cubicBezTo>
                        <a:pt x="87779" y="318216"/>
                        <a:pt x="94564" y="313259"/>
                        <a:pt x="96384" y="305824"/>
                      </a:cubicBezTo>
                      <a:cubicBezTo>
                        <a:pt x="107636" y="263032"/>
                        <a:pt x="137255" y="226022"/>
                        <a:pt x="180276" y="201570"/>
                      </a:cubicBezTo>
                      <a:cubicBezTo>
                        <a:pt x="188219" y="197109"/>
                        <a:pt x="191032" y="187030"/>
                        <a:pt x="186399" y="179100"/>
                      </a:cubicBezTo>
                      <a:cubicBezTo>
                        <a:pt x="184165" y="175135"/>
                        <a:pt x="180525" y="172450"/>
                        <a:pt x="176450" y="171334"/>
                      </a:cubicBezTo>
                      <a:close/>
                      <a:moveTo>
                        <a:pt x="304709" y="0"/>
                      </a:moveTo>
                      <a:cubicBezTo>
                        <a:pt x="327544" y="0"/>
                        <a:pt x="345911" y="18505"/>
                        <a:pt x="345911" y="41140"/>
                      </a:cubicBezTo>
                      <a:cubicBezTo>
                        <a:pt x="345911" y="57993"/>
                        <a:pt x="335817" y="72532"/>
                        <a:pt x="321256" y="78810"/>
                      </a:cubicBezTo>
                      <a:lnTo>
                        <a:pt x="321256" y="97976"/>
                      </a:lnTo>
                      <a:cubicBezTo>
                        <a:pt x="474315" y="104915"/>
                        <a:pt x="597424" y="209500"/>
                        <a:pt x="609338" y="341347"/>
                      </a:cubicBezTo>
                      <a:cubicBezTo>
                        <a:pt x="609834" y="346634"/>
                        <a:pt x="608014" y="352086"/>
                        <a:pt x="604374" y="356217"/>
                      </a:cubicBezTo>
                      <a:cubicBezTo>
                        <a:pt x="600733" y="360182"/>
                        <a:pt x="595438" y="362495"/>
                        <a:pt x="589978" y="362495"/>
                      </a:cubicBezTo>
                      <a:lnTo>
                        <a:pt x="19606" y="362495"/>
                      </a:lnTo>
                      <a:cubicBezTo>
                        <a:pt x="14146" y="362495"/>
                        <a:pt x="8851" y="360182"/>
                        <a:pt x="5210" y="356217"/>
                      </a:cubicBezTo>
                      <a:cubicBezTo>
                        <a:pt x="1404" y="352086"/>
                        <a:pt x="-416" y="346634"/>
                        <a:pt x="81" y="341347"/>
                      </a:cubicBezTo>
                      <a:cubicBezTo>
                        <a:pt x="12160" y="209500"/>
                        <a:pt x="135269" y="104915"/>
                        <a:pt x="288162" y="97976"/>
                      </a:cubicBezTo>
                      <a:lnTo>
                        <a:pt x="288162" y="78810"/>
                      </a:lnTo>
                      <a:cubicBezTo>
                        <a:pt x="273767" y="72532"/>
                        <a:pt x="263673" y="57993"/>
                        <a:pt x="263673" y="41140"/>
                      </a:cubicBezTo>
                      <a:cubicBezTo>
                        <a:pt x="263673" y="18505"/>
                        <a:pt x="282040" y="0"/>
                        <a:pt x="304709" y="0"/>
                      </a:cubicBezTo>
                      <a:close/>
                    </a:path>
                  </a:pathLst>
                </a:custGeom>
                <a:solidFill>
                  <a:schemeClr val="bg1"/>
                </a:solidFill>
                <a:ln>
                  <a:noFill/>
                </a:ln>
              </p:spPr>
              <p:txBody>
                <a:bodyPr/>
                <a:lstStyle/>
                <a:p>
                  <a:endParaRPr lang="zh-CN" altLang="en-US"/>
                </a:p>
              </p:txBody>
            </p:sp>
          </p:grpSp>
          <p:sp>
            <p:nvSpPr>
              <p:cNvPr id="33" name="íšḻíďè"/>
              <p:cNvSpPr txBox="1"/>
              <p:nvPr/>
            </p:nvSpPr>
            <p:spPr bwMode="auto">
              <a:xfrm>
                <a:off x="2641634" y="1287572"/>
                <a:ext cx="253013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400" b="1" dirty="0"/>
                  <a:t>女性生殖器方面</a:t>
                </a:r>
                <a:endParaRPr lang="en-US" altLang="zh-CN" sz="2400" b="1" dirty="0"/>
              </a:p>
            </p:txBody>
          </p:sp>
        </p:grpSp>
        <p:grpSp>
          <p:nvGrpSpPr>
            <p:cNvPr id="10" name="îṥḷïďe"/>
            <p:cNvGrpSpPr/>
            <p:nvPr/>
          </p:nvGrpSpPr>
          <p:grpSpPr>
            <a:xfrm>
              <a:off x="6469066" y="1107222"/>
              <a:ext cx="5272992" cy="1145202"/>
              <a:chOff x="6085018" y="1229515"/>
              <a:chExt cx="5272992" cy="1145202"/>
            </a:xfrm>
          </p:grpSpPr>
          <p:grpSp>
            <p:nvGrpSpPr>
              <p:cNvPr id="28" name="íṩḷiḓê"/>
              <p:cNvGrpSpPr/>
              <p:nvPr/>
            </p:nvGrpSpPr>
            <p:grpSpPr>
              <a:xfrm>
                <a:off x="6085018" y="1730279"/>
                <a:ext cx="644438" cy="644438"/>
                <a:chOff x="4158358" y="1620551"/>
                <a:chExt cx="644438" cy="644438"/>
              </a:xfrm>
            </p:grpSpPr>
            <p:sp>
              <p:nvSpPr>
                <p:cNvPr id="30" name="íşḷíḋè"/>
                <p:cNvSpPr/>
                <p:nvPr/>
              </p:nvSpPr>
              <p:spPr>
                <a:xfrm>
                  <a:off x="4158358" y="1620551"/>
                  <a:ext cx="644438" cy="644438"/>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31" name="îṧľíḋè"/>
                <p:cNvSpPr/>
                <p:nvPr/>
              </p:nvSpPr>
              <p:spPr bwMode="auto">
                <a:xfrm>
                  <a:off x="4328156" y="1811011"/>
                  <a:ext cx="304843" cy="263516"/>
                </a:xfrm>
                <a:custGeom>
                  <a:avLst/>
                  <a:gdLst>
                    <a:gd name="T0" fmla="*/ 2048 w 3060"/>
                    <a:gd name="T1" fmla="*/ 327 h 2649"/>
                    <a:gd name="T2" fmla="*/ 1719 w 3060"/>
                    <a:gd name="T3" fmla="*/ 887 h 2649"/>
                    <a:gd name="T4" fmla="*/ 1637 w 3060"/>
                    <a:gd name="T5" fmla="*/ 1114 h 2649"/>
                    <a:gd name="T6" fmla="*/ 1584 w 3060"/>
                    <a:gd name="T7" fmla="*/ 0 h 2649"/>
                    <a:gd name="T8" fmla="*/ 1422 w 3060"/>
                    <a:gd name="T9" fmla="*/ 53 h 2649"/>
                    <a:gd name="T10" fmla="*/ 1345 w 3060"/>
                    <a:gd name="T11" fmla="*/ 1142 h 2649"/>
                    <a:gd name="T12" fmla="*/ 1141 w 3060"/>
                    <a:gd name="T13" fmla="*/ 363 h 2649"/>
                    <a:gd name="T14" fmla="*/ 288 w 3060"/>
                    <a:gd name="T15" fmla="*/ 1087 h 2649"/>
                    <a:gd name="T16" fmla="*/ 316 w 3060"/>
                    <a:gd name="T17" fmla="*/ 2649 h 2649"/>
                    <a:gd name="T18" fmla="*/ 796 w 3060"/>
                    <a:gd name="T19" fmla="*/ 2507 h 2649"/>
                    <a:gd name="T20" fmla="*/ 1347 w 3060"/>
                    <a:gd name="T21" fmla="*/ 1255 h 2649"/>
                    <a:gd name="T22" fmla="*/ 1567 w 3060"/>
                    <a:gd name="T23" fmla="*/ 1201 h 2649"/>
                    <a:gd name="T24" fmla="*/ 1736 w 3060"/>
                    <a:gd name="T25" fmla="*/ 2141 h 2649"/>
                    <a:gd name="T26" fmla="*/ 2731 w 3060"/>
                    <a:gd name="T27" fmla="*/ 2648 h 2649"/>
                    <a:gd name="T28" fmla="*/ 2794 w 3060"/>
                    <a:gd name="T29" fmla="*/ 2611 h 2649"/>
                    <a:gd name="T30" fmla="*/ 1192 w 3060"/>
                    <a:gd name="T31" fmla="*/ 1326 h 2649"/>
                    <a:gd name="T32" fmla="*/ 813 w 3060"/>
                    <a:gd name="T33" fmla="*/ 1682 h 2649"/>
                    <a:gd name="T34" fmla="*/ 914 w 3060"/>
                    <a:gd name="T35" fmla="*/ 1841 h 2649"/>
                    <a:gd name="T36" fmla="*/ 877 w 3060"/>
                    <a:gd name="T37" fmla="*/ 1932 h 2649"/>
                    <a:gd name="T38" fmla="*/ 762 w 3060"/>
                    <a:gd name="T39" fmla="*/ 1842 h 2649"/>
                    <a:gd name="T40" fmla="*/ 633 w 3060"/>
                    <a:gd name="T41" fmla="*/ 1957 h 2649"/>
                    <a:gd name="T42" fmla="*/ 594 w 3060"/>
                    <a:gd name="T43" fmla="*/ 1868 h 2649"/>
                    <a:gd name="T44" fmla="*/ 706 w 3060"/>
                    <a:gd name="T45" fmla="*/ 1577 h 2649"/>
                    <a:gd name="T46" fmla="*/ 472 w 3060"/>
                    <a:gd name="T47" fmla="*/ 1692 h 2649"/>
                    <a:gd name="T48" fmla="*/ 447 w 3060"/>
                    <a:gd name="T49" fmla="*/ 1591 h 2649"/>
                    <a:gd name="T50" fmla="*/ 411 w 3060"/>
                    <a:gd name="T51" fmla="*/ 1500 h 2649"/>
                    <a:gd name="T52" fmla="*/ 477 w 3060"/>
                    <a:gd name="T53" fmla="*/ 1417 h 2649"/>
                    <a:gd name="T54" fmla="*/ 890 w 3060"/>
                    <a:gd name="T55" fmla="*/ 1362 h 2649"/>
                    <a:gd name="T56" fmla="*/ 629 w 3060"/>
                    <a:gd name="T57" fmla="*/ 1098 h 2649"/>
                    <a:gd name="T58" fmla="*/ 785 w 3060"/>
                    <a:gd name="T59" fmla="*/ 1149 h 2649"/>
                    <a:gd name="T60" fmla="*/ 851 w 3060"/>
                    <a:gd name="T61" fmla="*/ 1040 h 2649"/>
                    <a:gd name="T62" fmla="*/ 884 w 3060"/>
                    <a:gd name="T63" fmla="*/ 1224 h 2649"/>
                    <a:gd name="T64" fmla="*/ 1143 w 3060"/>
                    <a:gd name="T65" fmla="*/ 1231 h 2649"/>
                    <a:gd name="T66" fmla="*/ 1192 w 3060"/>
                    <a:gd name="T67" fmla="*/ 1326 h 2649"/>
                    <a:gd name="T68" fmla="*/ 2565 w 3060"/>
                    <a:gd name="T69" fmla="*/ 1567 h 2649"/>
                    <a:gd name="T70" fmla="*/ 2635 w 3060"/>
                    <a:gd name="T71" fmla="*/ 1663 h 2649"/>
                    <a:gd name="T72" fmla="*/ 2563 w 3060"/>
                    <a:gd name="T73" fmla="*/ 1686 h 2649"/>
                    <a:gd name="T74" fmla="*/ 2354 w 3060"/>
                    <a:gd name="T75" fmla="*/ 1744 h 2649"/>
                    <a:gd name="T76" fmla="*/ 2462 w 3060"/>
                    <a:gd name="T77" fmla="*/ 1943 h 2649"/>
                    <a:gd name="T78" fmla="*/ 2386 w 3060"/>
                    <a:gd name="T79" fmla="*/ 1939 h 2649"/>
                    <a:gd name="T80" fmla="*/ 2219 w 3060"/>
                    <a:gd name="T81" fmla="*/ 1917 h 2649"/>
                    <a:gd name="T82" fmla="*/ 2144 w 3060"/>
                    <a:gd name="T83" fmla="*/ 1916 h 2649"/>
                    <a:gd name="T84" fmla="*/ 2218 w 3060"/>
                    <a:gd name="T85" fmla="*/ 1770 h 2649"/>
                    <a:gd name="T86" fmla="*/ 2247 w 3060"/>
                    <a:gd name="T87" fmla="*/ 1522 h 2649"/>
                    <a:gd name="T88" fmla="*/ 1844 w 3060"/>
                    <a:gd name="T89" fmla="*/ 1254 h 2649"/>
                    <a:gd name="T90" fmla="*/ 2064 w 3060"/>
                    <a:gd name="T91" fmla="*/ 1308 h 2649"/>
                    <a:gd name="T92" fmla="*/ 2162 w 3060"/>
                    <a:gd name="T93" fmla="*/ 1099 h 2649"/>
                    <a:gd name="T94" fmla="*/ 2268 w 3060"/>
                    <a:gd name="T95" fmla="*/ 1087 h 2649"/>
                    <a:gd name="T96" fmla="*/ 2355 w 3060"/>
                    <a:gd name="T97" fmla="*/ 1087 h 2649"/>
                    <a:gd name="T98" fmla="*/ 2420 w 3060"/>
                    <a:gd name="T99" fmla="*/ 1172 h 2649"/>
                    <a:gd name="T100" fmla="*/ 2461 w 3060"/>
                    <a:gd name="T101" fmla="*/ 1513 h 2649"/>
                    <a:gd name="T102" fmla="*/ 2657 w 3060"/>
                    <a:gd name="T103" fmla="*/ 1425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0" h="2649">
                      <a:moveTo>
                        <a:pt x="2772" y="1087"/>
                      </a:moveTo>
                      <a:cubicBezTo>
                        <a:pt x="2554" y="611"/>
                        <a:pt x="2284" y="327"/>
                        <a:pt x="2048" y="327"/>
                      </a:cubicBezTo>
                      <a:cubicBezTo>
                        <a:pt x="2001" y="327"/>
                        <a:pt x="1957" y="339"/>
                        <a:pt x="1919" y="363"/>
                      </a:cubicBezTo>
                      <a:cubicBezTo>
                        <a:pt x="1728" y="480"/>
                        <a:pt x="1719" y="847"/>
                        <a:pt x="1719" y="887"/>
                      </a:cubicBezTo>
                      <a:cubicBezTo>
                        <a:pt x="1719" y="900"/>
                        <a:pt x="1716" y="1001"/>
                        <a:pt x="1714" y="1142"/>
                      </a:cubicBezTo>
                      <a:lnTo>
                        <a:pt x="1637" y="1114"/>
                      </a:lnTo>
                      <a:lnTo>
                        <a:pt x="1637" y="53"/>
                      </a:lnTo>
                      <a:cubicBezTo>
                        <a:pt x="1637" y="24"/>
                        <a:pt x="1613" y="0"/>
                        <a:pt x="1584" y="0"/>
                      </a:cubicBezTo>
                      <a:lnTo>
                        <a:pt x="1476" y="0"/>
                      </a:lnTo>
                      <a:cubicBezTo>
                        <a:pt x="1446" y="0"/>
                        <a:pt x="1422" y="24"/>
                        <a:pt x="1422" y="53"/>
                      </a:cubicBezTo>
                      <a:lnTo>
                        <a:pt x="1422" y="1114"/>
                      </a:lnTo>
                      <a:lnTo>
                        <a:pt x="1345" y="1142"/>
                      </a:lnTo>
                      <a:cubicBezTo>
                        <a:pt x="1343" y="1001"/>
                        <a:pt x="1341" y="900"/>
                        <a:pt x="1340" y="888"/>
                      </a:cubicBezTo>
                      <a:cubicBezTo>
                        <a:pt x="1340" y="847"/>
                        <a:pt x="1331" y="480"/>
                        <a:pt x="1141" y="363"/>
                      </a:cubicBezTo>
                      <a:cubicBezTo>
                        <a:pt x="1102" y="339"/>
                        <a:pt x="1059" y="327"/>
                        <a:pt x="1011" y="327"/>
                      </a:cubicBezTo>
                      <a:cubicBezTo>
                        <a:pt x="776" y="327"/>
                        <a:pt x="505" y="611"/>
                        <a:pt x="288" y="1087"/>
                      </a:cubicBezTo>
                      <a:cubicBezTo>
                        <a:pt x="0" y="1716"/>
                        <a:pt x="254" y="2575"/>
                        <a:pt x="265" y="2611"/>
                      </a:cubicBezTo>
                      <a:cubicBezTo>
                        <a:pt x="272" y="2634"/>
                        <a:pt x="293" y="2649"/>
                        <a:pt x="316" y="2649"/>
                      </a:cubicBezTo>
                      <a:cubicBezTo>
                        <a:pt x="321" y="2649"/>
                        <a:pt x="325" y="2649"/>
                        <a:pt x="329" y="2648"/>
                      </a:cubicBezTo>
                      <a:cubicBezTo>
                        <a:pt x="338" y="2646"/>
                        <a:pt x="562" y="2592"/>
                        <a:pt x="796" y="2507"/>
                      </a:cubicBezTo>
                      <a:cubicBezTo>
                        <a:pt x="1129" y="2385"/>
                        <a:pt x="1302" y="2265"/>
                        <a:pt x="1323" y="2141"/>
                      </a:cubicBezTo>
                      <a:cubicBezTo>
                        <a:pt x="1349" y="1989"/>
                        <a:pt x="1350" y="1567"/>
                        <a:pt x="1347" y="1255"/>
                      </a:cubicBezTo>
                      <a:lnTo>
                        <a:pt x="1492" y="1201"/>
                      </a:lnTo>
                      <a:lnTo>
                        <a:pt x="1567" y="1201"/>
                      </a:lnTo>
                      <a:lnTo>
                        <a:pt x="1713" y="1255"/>
                      </a:lnTo>
                      <a:cubicBezTo>
                        <a:pt x="1709" y="1568"/>
                        <a:pt x="1710" y="1989"/>
                        <a:pt x="1736" y="2141"/>
                      </a:cubicBezTo>
                      <a:cubicBezTo>
                        <a:pt x="1758" y="2265"/>
                        <a:pt x="1930" y="2385"/>
                        <a:pt x="2264" y="2507"/>
                      </a:cubicBezTo>
                      <a:cubicBezTo>
                        <a:pt x="2497" y="2592"/>
                        <a:pt x="2721" y="2646"/>
                        <a:pt x="2731" y="2648"/>
                      </a:cubicBezTo>
                      <a:cubicBezTo>
                        <a:pt x="2735" y="2649"/>
                        <a:pt x="2739" y="2649"/>
                        <a:pt x="2743" y="2649"/>
                      </a:cubicBezTo>
                      <a:cubicBezTo>
                        <a:pt x="2766" y="2649"/>
                        <a:pt x="2787" y="2634"/>
                        <a:pt x="2794" y="2611"/>
                      </a:cubicBezTo>
                      <a:cubicBezTo>
                        <a:pt x="2805" y="2575"/>
                        <a:pt x="3060" y="1716"/>
                        <a:pt x="2772" y="1087"/>
                      </a:cubicBezTo>
                      <a:close/>
                      <a:moveTo>
                        <a:pt x="1192" y="1326"/>
                      </a:moveTo>
                      <a:lnTo>
                        <a:pt x="813" y="1522"/>
                      </a:lnTo>
                      <a:lnTo>
                        <a:pt x="813" y="1682"/>
                      </a:lnTo>
                      <a:lnTo>
                        <a:pt x="842" y="1770"/>
                      </a:lnTo>
                      <a:lnTo>
                        <a:pt x="914" y="1841"/>
                      </a:lnTo>
                      <a:cubicBezTo>
                        <a:pt x="935" y="1861"/>
                        <a:pt x="936" y="1895"/>
                        <a:pt x="915" y="1916"/>
                      </a:cubicBezTo>
                      <a:cubicBezTo>
                        <a:pt x="905" y="1927"/>
                        <a:pt x="891" y="1932"/>
                        <a:pt x="877" y="1932"/>
                      </a:cubicBezTo>
                      <a:cubicBezTo>
                        <a:pt x="864" y="1932"/>
                        <a:pt x="850" y="1927"/>
                        <a:pt x="840" y="1917"/>
                      </a:cubicBezTo>
                      <a:lnTo>
                        <a:pt x="762" y="1842"/>
                      </a:lnTo>
                      <a:lnTo>
                        <a:pt x="673" y="1939"/>
                      </a:lnTo>
                      <a:cubicBezTo>
                        <a:pt x="662" y="1951"/>
                        <a:pt x="648" y="1957"/>
                        <a:pt x="633" y="1957"/>
                      </a:cubicBezTo>
                      <a:cubicBezTo>
                        <a:pt x="621" y="1957"/>
                        <a:pt x="608" y="1952"/>
                        <a:pt x="598" y="1943"/>
                      </a:cubicBezTo>
                      <a:cubicBezTo>
                        <a:pt x="576" y="1923"/>
                        <a:pt x="574" y="1890"/>
                        <a:pt x="594" y="1868"/>
                      </a:cubicBezTo>
                      <a:lnTo>
                        <a:pt x="706" y="1744"/>
                      </a:lnTo>
                      <a:lnTo>
                        <a:pt x="706" y="1577"/>
                      </a:lnTo>
                      <a:lnTo>
                        <a:pt x="496" y="1686"/>
                      </a:lnTo>
                      <a:cubicBezTo>
                        <a:pt x="488" y="1690"/>
                        <a:pt x="480" y="1692"/>
                        <a:pt x="472" y="1692"/>
                      </a:cubicBezTo>
                      <a:cubicBezTo>
                        <a:pt x="453" y="1692"/>
                        <a:pt x="434" y="1681"/>
                        <a:pt x="424" y="1663"/>
                      </a:cubicBezTo>
                      <a:cubicBezTo>
                        <a:pt x="411" y="1637"/>
                        <a:pt x="421" y="1605"/>
                        <a:pt x="447" y="1591"/>
                      </a:cubicBezTo>
                      <a:lnTo>
                        <a:pt x="494" y="1567"/>
                      </a:lnTo>
                      <a:lnTo>
                        <a:pt x="411" y="1500"/>
                      </a:lnTo>
                      <a:cubicBezTo>
                        <a:pt x="387" y="1482"/>
                        <a:pt x="384" y="1448"/>
                        <a:pt x="402" y="1425"/>
                      </a:cubicBezTo>
                      <a:cubicBezTo>
                        <a:pt x="420" y="1402"/>
                        <a:pt x="454" y="1398"/>
                        <a:pt x="477" y="1417"/>
                      </a:cubicBezTo>
                      <a:lnTo>
                        <a:pt x="598" y="1513"/>
                      </a:lnTo>
                      <a:lnTo>
                        <a:pt x="890" y="1362"/>
                      </a:lnTo>
                      <a:lnTo>
                        <a:pt x="640" y="1172"/>
                      </a:lnTo>
                      <a:cubicBezTo>
                        <a:pt x="616" y="1155"/>
                        <a:pt x="611" y="1121"/>
                        <a:pt x="629" y="1098"/>
                      </a:cubicBezTo>
                      <a:cubicBezTo>
                        <a:pt x="647" y="1074"/>
                        <a:pt x="680" y="1070"/>
                        <a:pt x="704" y="1087"/>
                      </a:cubicBezTo>
                      <a:lnTo>
                        <a:pt x="785" y="1149"/>
                      </a:lnTo>
                      <a:lnTo>
                        <a:pt x="792" y="1087"/>
                      </a:lnTo>
                      <a:cubicBezTo>
                        <a:pt x="795" y="1058"/>
                        <a:pt x="821" y="1037"/>
                        <a:pt x="851" y="1040"/>
                      </a:cubicBezTo>
                      <a:cubicBezTo>
                        <a:pt x="880" y="1043"/>
                        <a:pt x="901" y="1069"/>
                        <a:pt x="898" y="1098"/>
                      </a:cubicBezTo>
                      <a:lnTo>
                        <a:pt x="884" y="1224"/>
                      </a:lnTo>
                      <a:lnTo>
                        <a:pt x="995" y="1308"/>
                      </a:lnTo>
                      <a:lnTo>
                        <a:pt x="1143" y="1231"/>
                      </a:lnTo>
                      <a:cubicBezTo>
                        <a:pt x="1170" y="1218"/>
                        <a:pt x="1202" y="1228"/>
                        <a:pt x="1215" y="1254"/>
                      </a:cubicBezTo>
                      <a:cubicBezTo>
                        <a:pt x="1229" y="1280"/>
                        <a:pt x="1219" y="1313"/>
                        <a:pt x="1192" y="1326"/>
                      </a:cubicBezTo>
                      <a:close/>
                      <a:moveTo>
                        <a:pt x="2649" y="1500"/>
                      </a:moveTo>
                      <a:lnTo>
                        <a:pt x="2565" y="1567"/>
                      </a:lnTo>
                      <a:lnTo>
                        <a:pt x="2612" y="1591"/>
                      </a:lnTo>
                      <a:cubicBezTo>
                        <a:pt x="2638" y="1605"/>
                        <a:pt x="2648" y="1637"/>
                        <a:pt x="2635" y="1663"/>
                      </a:cubicBezTo>
                      <a:cubicBezTo>
                        <a:pt x="2625" y="1681"/>
                        <a:pt x="2607" y="1692"/>
                        <a:pt x="2588" y="1692"/>
                      </a:cubicBezTo>
                      <a:cubicBezTo>
                        <a:pt x="2579" y="1692"/>
                        <a:pt x="2571" y="1690"/>
                        <a:pt x="2563" y="1686"/>
                      </a:cubicBezTo>
                      <a:lnTo>
                        <a:pt x="2354" y="1577"/>
                      </a:lnTo>
                      <a:lnTo>
                        <a:pt x="2354" y="1744"/>
                      </a:lnTo>
                      <a:lnTo>
                        <a:pt x="2465" y="1868"/>
                      </a:lnTo>
                      <a:cubicBezTo>
                        <a:pt x="2485" y="1890"/>
                        <a:pt x="2484" y="1923"/>
                        <a:pt x="2462" y="1943"/>
                      </a:cubicBezTo>
                      <a:cubicBezTo>
                        <a:pt x="2451" y="1952"/>
                        <a:pt x="2439" y="1957"/>
                        <a:pt x="2426" y="1957"/>
                      </a:cubicBezTo>
                      <a:cubicBezTo>
                        <a:pt x="2411" y="1957"/>
                        <a:pt x="2397" y="1951"/>
                        <a:pt x="2386" y="1939"/>
                      </a:cubicBezTo>
                      <a:lnTo>
                        <a:pt x="2298" y="1842"/>
                      </a:lnTo>
                      <a:lnTo>
                        <a:pt x="2219" y="1917"/>
                      </a:lnTo>
                      <a:cubicBezTo>
                        <a:pt x="2209" y="1927"/>
                        <a:pt x="2196" y="1932"/>
                        <a:pt x="2182" y="1932"/>
                      </a:cubicBezTo>
                      <a:cubicBezTo>
                        <a:pt x="2168" y="1932"/>
                        <a:pt x="2154" y="1927"/>
                        <a:pt x="2144" y="1916"/>
                      </a:cubicBezTo>
                      <a:cubicBezTo>
                        <a:pt x="2123" y="1895"/>
                        <a:pt x="2124" y="1861"/>
                        <a:pt x="2145" y="1841"/>
                      </a:cubicBezTo>
                      <a:lnTo>
                        <a:pt x="2218" y="1770"/>
                      </a:lnTo>
                      <a:lnTo>
                        <a:pt x="2247" y="1682"/>
                      </a:lnTo>
                      <a:lnTo>
                        <a:pt x="2247" y="1522"/>
                      </a:lnTo>
                      <a:lnTo>
                        <a:pt x="1867" y="1326"/>
                      </a:lnTo>
                      <a:cubicBezTo>
                        <a:pt x="1841" y="1313"/>
                        <a:pt x="1831" y="1280"/>
                        <a:pt x="1844" y="1254"/>
                      </a:cubicBezTo>
                      <a:cubicBezTo>
                        <a:pt x="1858" y="1228"/>
                        <a:pt x="1890" y="1218"/>
                        <a:pt x="1916" y="1231"/>
                      </a:cubicBezTo>
                      <a:lnTo>
                        <a:pt x="2064" y="1308"/>
                      </a:lnTo>
                      <a:lnTo>
                        <a:pt x="2176" y="1224"/>
                      </a:lnTo>
                      <a:lnTo>
                        <a:pt x="2162" y="1099"/>
                      </a:lnTo>
                      <a:cubicBezTo>
                        <a:pt x="2158" y="1069"/>
                        <a:pt x="2180" y="1043"/>
                        <a:pt x="2209" y="1040"/>
                      </a:cubicBezTo>
                      <a:cubicBezTo>
                        <a:pt x="2238" y="1036"/>
                        <a:pt x="2264" y="1058"/>
                        <a:pt x="2268" y="1087"/>
                      </a:cubicBezTo>
                      <a:lnTo>
                        <a:pt x="2275" y="1149"/>
                      </a:lnTo>
                      <a:lnTo>
                        <a:pt x="2355" y="1087"/>
                      </a:lnTo>
                      <a:cubicBezTo>
                        <a:pt x="2379" y="1070"/>
                        <a:pt x="2412" y="1074"/>
                        <a:pt x="2430" y="1098"/>
                      </a:cubicBezTo>
                      <a:cubicBezTo>
                        <a:pt x="2448" y="1121"/>
                        <a:pt x="2443" y="1155"/>
                        <a:pt x="2420" y="1172"/>
                      </a:cubicBezTo>
                      <a:lnTo>
                        <a:pt x="2169" y="1362"/>
                      </a:lnTo>
                      <a:lnTo>
                        <a:pt x="2461" y="1513"/>
                      </a:lnTo>
                      <a:lnTo>
                        <a:pt x="2582" y="1417"/>
                      </a:lnTo>
                      <a:cubicBezTo>
                        <a:pt x="2605" y="1399"/>
                        <a:pt x="2639" y="1402"/>
                        <a:pt x="2657" y="1425"/>
                      </a:cubicBezTo>
                      <a:cubicBezTo>
                        <a:pt x="2676" y="1448"/>
                        <a:pt x="2672" y="1482"/>
                        <a:pt x="2649" y="150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9" name="iṡḻíḋè"/>
              <p:cNvSpPr txBox="1"/>
              <p:nvPr/>
            </p:nvSpPr>
            <p:spPr bwMode="auto">
              <a:xfrm>
                <a:off x="8368072" y="1229515"/>
                <a:ext cx="298993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400" b="1" dirty="0"/>
                  <a:t>性欲和副性征方面</a:t>
                </a:r>
                <a:endParaRPr lang="en-US" altLang="zh-CN" sz="2400" b="1" dirty="0"/>
              </a:p>
            </p:txBody>
          </p:sp>
        </p:grpSp>
        <p:grpSp>
          <p:nvGrpSpPr>
            <p:cNvPr id="11" name="işlîḋe"/>
            <p:cNvGrpSpPr/>
            <p:nvPr/>
          </p:nvGrpSpPr>
          <p:grpSpPr>
            <a:xfrm>
              <a:off x="5957907" y="1165279"/>
              <a:ext cx="4119435" cy="1087145"/>
              <a:chOff x="5189811" y="1287572"/>
              <a:chExt cx="4119435" cy="1087145"/>
            </a:xfrm>
          </p:grpSpPr>
          <p:grpSp>
            <p:nvGrpSpPr>
              <p:cNvPr id="24" name="iṣḻíḍè"/>
              <p:cNvGrpSpPr/>
              <p:nvPr/>
            </p:nvGrpSpPr>
            <p:grpSpPr>
              <a:xfrm>
                <a:off x="8664808" y="1730279"/>
                <a:ext cx="644438" cy="644438"/>
                <a:chOff x="4811488" y="1620551"/>
                <a:chExt cx="644438" cy="644438"/>
              </a:xfrm>
            </p:grpSpPr>
            <p:sp>
              <p:nvSpPr>
                <p:cNvPr id="26" name="iṣḷíḓê"/>
                <p:cNvSpPr/>
                <p:nvPr/>
              </p:nvSpPr>
              <p:spPr>
                <a:xfrm>
                  <a:off x="4811488" y="1620551"/>
                  <a:ext cx="644438" cy="644438"/>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7" name="iśľíde"/>
                <p:cNvSpPr/>
                <p:nvPr/>
              </p:nvSpPr>
              <p:spPr bwMode="auto">
                <a:xfrm>
                  <a:off x="4981286" y="1825604"/>
                  <a:ext cx="304842" cy="234328"/>
                </a:xfrm>
                <a:custGeom>
                  <a:avLst/>
                  <a:gdLst>
                    <a:gd name="connsiteX0" fmla="*/ 41638 w 607991"/>
                    <a:gd name="connsiteY0" fmla="*/ 172815 h 467355"/>
                    <a:gd name="connsiteX1" fmla="*/ 170038 w 607991"/>
                    <a:gd name="connsiteY1" fmla="*/ 172815 h 467355"/>
                    <a:gd name="connsiteX2" fmla="*/ 209980 w 607991"/>
                    <a:gd name="connsiteY2" fmla="*/ 207339 h 467355"/>
                    <a:gd name="connsiteX3" fmla="*/ 286191 w 607991"/>
                    <a:gd name="connsiteY3" fmla="*/ 363029 h 467355"/>
                    <a:gd name="connsiteX4" fmla="*/ 289300 w 607991"/>
                    <a:gd name="connsiteY4" fmla="*/ 362465 h 467355"/>
                    <a:gd name="connsiteX5" fmla="*/ 318597 w 607991"/>
                    <a:gd name="connsiteY5" fmla="*/ 362465 h 467355"/>
                    <a:gd name="connsiteX6" fmla="*/ 321706 w 607991"/>
                    <a:gd name="connsiteY6" fmla="*/ 363029 h 467355"/>
                    <a:gd name="connsiteX7" fmla="*/ 397917 w 607991"/>
                    <a:gd name="connsiteY7" fmla="*/ 207339 h 467355"/>
                    <a:gd name="connsiteX8" fmla="*/ 437953 w 607991"/>
                    <a:gd name="connsiteY8" fmla="*/ 172815 h 467355"/>
                    <a:gd name="connsiteX9" fmla="*/ 566259 w 607991"/>
                    <a:gd name="connsiteY9" fmla="*/ 172815 h 467355"/>
                    <a:gd name="connsiteX10" fmla="*/ 607991 w 607991"/>
                    <a:gd name="connsiteY10" fmla="*/ 219663 h 467355"/>
                    <a:gd name="connsiteX11" fmla="*/ 607991 w 607991"/>
                    <a:gd name="connsiteY11" fmla="*/ 467355 h 467355"/>
                    <a:gd name="connsiteX12" fmla="*/ 396315 w 607991"/>
                    <a:gd name="connsiteY12" fmla="*/ 467355 h 467355"/>
                    <a:gd name="connsiteX13" fmla="*/ 396315 w 607991"/>
                    <a:gd name="connsiteY13" fmla="*/ 326717 h 467355"/>
                    <a:gd name="connsiteX14" fmla="*/ 350156 w 607991"/>
                    <a:gd name="connsiteY14" fmla="*/ 412041 h 467355"/>
                    <a:gd name="connsiteX15" fmla="*/ 318692 w 607991"/>
                    <a:gd name="connsiteY15" fmla="*/ 437628 h 467355"/>
                    <a:gd name="connsiteX16" fmla="*/ 289300 w 607991"/>
                    <a:gd name="connsiteY16" fmla="*/ 437628 h 467355"/>
                    <a:gd name="connsiteX17" fmla="*/ 257836 w 607991"/>
                    <a:gd name="connsiteY17" fmla="*/ 412041 h 467355"/>
                    <a:gd name="connsiteX18" fmla="*/ 211676 w 607991"/>
                    <a:gd name="connsiteY18" fmla="*/ 326717 h 467355"/>
                    <a:gd name="connsiteX19" fmla="*/ 211676 w 607991"/>
                    <a:gd name="connsiteY19" fmla="*/ 467355 h 467355"/>
                    <a:gd name="connsiteX20" fmla="*/ 0 w 607991"/>
                    <a:gd name="connsiteY20" fmla="*/ 467355 h 467355"/>
                    <a:gd name="connsiteX21" fmla="*/ 0 w 607991"/>
                    <a:gd name="connsiteY21" fmla="*/ 219663 h 467355"/>
                    <a:gd name="connsiteX22" fmla="*/ 41638 w 607991"/>
                    <a:gd name="connsiteY22" fmla="*/ 172815 h 467355"/>
                    <a:gd name="connsiteX23" fmla="*/ 502002 w 607991"/>
                    <a:gd name="connsiteY23" fmla="*/ 0 h 467355"/>
                    <a:gd name="connsiteX24" fmla="*/ 582164 w 607991"/>
                    <a:gd name="connsiteY24" fmla="*/ 79963 h 467355"/>
                    <a:gd name="connsiteX25" fmla="*/ 502002 w 607991"/>
                    <a:gd name="connsiteY25" fmla="*/ 159831 h 467355"/>
                    <a:gd name="connsiteX26" fmla="*/ 422122 w 607991"/>
                    <a:gd name="connsiteY26" fmla="*/ 79963 h 467355"/>
                    <a:gd name="connsiteX27" fmla="*/ 502002 w 607991"/>
                    <a:gd name="connsiteY27" fmla="*/ 0 h 467355"/>
                    <a:gd name="connsiteX28" fmla="*/ 105907 w 607991"/>
                    <a:gd name="connsiteY28" fmla="*/ 0 h 467355"/>
                    <a:gd name="connsiteX29" fmla="*/ 185799 w 607991"/>
                    <a:gd name="connsiteY29" fmla="*/ 79963 h 467355"/>
                    <a:gd name="connsiteX30" fmla="*/ 105907 w 607991"/>
                    <a:gd name="connsiteY30" fmla="*/ 159831 h 467355"/>
                    <a:gd name="connsiteX31" fmla="*/ 25827 w 607991"/>
                    <a:gd name="connsiteY31" fmla="*/ 79963 h 467355"/>
                    <a:gd name="connsiteX32" fmla="*/ 105907 w 607991"/>
                    <a:gd name="connsiteY32" fmla="*/ 0 h 46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7991" h="467355">
                      <a:moveTo>
                        <a:pt x="41638" y="172815"/>
                      </a:moveTo>
                      <a:lnTo>
                        <a:pt x="170038" y="172815"/>
                      </a:lnTo>
                      <a:cubicBezTo>
                        <a:pt x="189067" y="172815"/>
                        <a:pt x="205082" y="187584"/>
                        <a:pt x="209980" y="207339"/>
                      </a:cubicBezTo>
                      <a:lnTo>
                        <a:pt x="286191" y="363029"/>
                      </a:lnTo>
                      <a:cubicBezTo>
                        <a:pt x="287227" y="363029"/>
                        <a:pt x="288170" y="362465"/>
                        <a:pt x="289300" y="362465"/>
                      </a:cubicBezTo>
                      <a:lnTo>
                        <a:pt x="318597" y="362465"/>
                      </a:lnTo>
                      <a:cubicBezTo>
                        <a:pt x="319728" y="362465"/>
                        <a:pt x="320670" y="362935"/>
                        <a:pt x="321706" y="363029"/>
                      </a:cubicBezTo>
                      <a:lnTo>
                        <a:pt x="397917" y="207339"/>
                      </a:lnTo>
                      <a:cubicBezTo>
                        <a:pt x="402815" y="187584"/>
                        <a:pt x="418924" y="172815"/>
                        <a:pt x="437953" y="172815"/>
                      </a:cubicBezTo>
                      <a:lnTo>
                        <a:pt x="566259" y="172815"/>
                      </a:lnTo>
                      <a:cubicBezTo>
                        <a:pt x="589245" y="172815"/>
                        <a:pt x="607897" y="193887"/>
                        <a:pt x="607991" y="219663"/>
                      </a:cubicBezTo>
                      <a:lnTo>
                        <a:pt x="607991" y="467355"/>
                      </a:lnTo>
                      <a:lnTo>
                        <a:pt x="396315" y="467355"/>
                      </a:lnTo>
                      <a:lnTo>
                        <a:pt x="396315" y="326717"/>
                      </a:lnTo>
                      <a:lnTo>
                        <a:pt x="350156" y="412041"/>
                      </a:lnTo>
                      <a:cubicBezTo>
                        <a:pt x="345634" y="426904"/>
                        <a:pt x="333387" y="437628"/>
                        <a:pt x="318692" y="437628"/>
                      </a:cubicBezTo>
                      <a:lnTo>
                        <a:pt x="289300" y="437628"/>
                      </a:lnTo>
                      <a:cubicBezTo>
                        <a:pt x="274604" y="437628"/>
                        <a:pt x="262358" y="426904"/>
                        <a:pt x="257836" y="412041"/>
                      </a:cubicBezTo>
                      <a:lnTo>
                        <a:pt x="211676" y="326717"/>
                      </a:lnTo>
                      <a:lnTo>
                        <a:pt x="211676" y="467355"/>
                      </a:lnTo>
                      <a:lnTo>
                        <a:pt x="0" y="467355"/>
                      </a:lnTo>
                      <a:lnTo>
                        <a:pt x="0" y="219663"/>
                      </a:lnTo>
                      <a:cubicBezTo>
                        <a:pt x="0" y="193887"/>
                        <a:pt x="18652" y="172815"/>
                        <a:pt x="41638" y="172815"/>
                      </a:cubicBezTo>
                      <a:close/>
                      <a:moveTo>
                        <a:pt x="502002" y="0"/>
                      </a:moveTo>
                      <a:cubicBezTo>
                        <a:pt x="546369" y="0"/>
                        <a:pt x="582164" y="35748"/>
                        <a:pt x="582164" y="79963"/>
                      </a:cubicBezTo>
                      <a:cubicBezTo>
                        <a:pt x="582164" y="124083"/>
                        <a:pt x="546463" y="159831"/>
                        <a:pt x="502002" y="159831"/>
                      </a:cubicBezTo>
                      <a:cubicBezTo>
                        <a:pt x="457917" y="159831"/>
                        <a:pt x="422122" y="124083"/>
                        <a:pt x="422122" y="79963"/>
                      </a:cubicBezTo>
                      <a:cubicBezTo>
                        <a:pt x="422122" y="35748"/>
                        <a:pt x="457917" y="0"/>
                        <a:pt x="502002" y="0"/>
                      </a:cubicBezTo>
                      <a:close/>
                      <a:moveTo>
                        <a:pt x="105907" y="0"/>
                      </a:moveTo>
                      <a:cubicBezTo>
                        <a:pt x="150093" y="0"/>
                        <a:pt x="185799" y="35748"/>
                        <a:pt x="185799" y="79963"/>
                      </a:cubicBezTo>
                      <a:cubicBezTo>
                        <a:pt x="185799" y="124083"/>
                        <a:pt x="150093" y="159831"/>
                        <a:pt x="105907" y="159831"/>
                      </a:cubicBezTo>
                      <a:cubicBezTo>
                        <a:pt x="61534" y="159831"/>
                        <a:pt x="25827" y="124083"/>
                        <a:pt x="25827" y="79963"/>
                      </a:cubicBezTo>
                      <a:cubicBezTo>
                        <a:pt x="25827" y="35748"/>
                        <a:pt x="61534" y="0"/>
                        <a:pt x="10590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5" name="iśḷîḍé"/>
              <p:cNvSpPr txBox="1"/>
              <p:nvPr/>
            </p:nvSpPr>
            <p:spPr bwMode="auto">
              <a:xfrm>
                <a:off x="5189811" y="1287572"/>
                <a:ext cx="180725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400" b="1" dirty="0"/>
                  <a:t>代谢方面</a:t>
                </a:r>
                <a:endParaRPr lang="en-US" altLang="zh-CN" sz="2400" b="1" dirty="0"/>
              </a:p>
            </p:txBody>
          </p:sp>
        </p:grpSp>
        <p:sp>
          <p:nvSpPr>
            <p:cNvPr id="12" name="iṧḻídê"/>
            <p:cNvSpPr/>
            <p:nvPr/>
          </p:nvSpPr>
          <p:spPr bwMode="auto">
            <a:xfrm>
              <a:off x="1930401" y="2337191"/>
              <a:ext cx="3889828"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dirty="0">
                  <a:cs typeface="+mn-ea"/>
                  <a:sym typeface="+mn-lt"/>
                </a:rPr>
                <a:t>1.</a:t>
              </a:r>
              <a:r>
                <a:rPr lang="zh-CN" altLang="en-US" sz="2400" b="1" dirty="0">
                  <a:cs typeface="+mn-ea"/>
                  <a:sym typeface="+mn-lt"/>
                </a:rPr>
                <a:t>促进卵泡发育；诱发排卵</a:t>
              </a:r>
              <a:endParaRPr lang="en-US" altLang="zh-CN" sz="2400" dirty="0"/>
            </a:p>
          </p:txBody>
        </p:sp>
        <p:sp>
          <p:nvSpPr>
            <p:cNvPr id="13" name="is1ïďé"/>
            <p:cNvSpPr/>
            <p:nvPr/>
          </p:nvSpPr>
          <p:spPr bwMode="auto">
            <a:xfrm>
              <a:off x="5998913" y="2366220"/>
              <a:ext cx="2622573"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cs typeface="+mn-ea"/>
                  <a:sym typeface="+mn-lt"/>
                </a:rPr>
                <a:t>1.</a:t>
              </a:r>
              <a:r>
                <a:rPr lang="zh-CN" altLang="en-US" sz="2400" b="1" dirty="0">
                  <a:cs typeface="+mn-ea"/>
                  <a:sym typeface="+mn-lt"/>
                </a:rPr>
                <a:t>促进蛋白质合成</a:t>
              </a:r>
              <a:endParaRPr lang="en-US" altLang="zh-CN" sz="2400" dirty="0"/>
            </a:p>
          </p:txBody>
        </p:sp>
        <p:sp>
          <p:nvSpPr>
            <p:cNvPr id="14" name="ïSļíḍè"/>
            <p:cNvSpPr/>
            <p:nvPr/>
          </p:nvSpPr>
          <p:spPr bwMode="auto">
            <a:xfrm>
              <a:off x="8957415" y="2366220"/>
              <a:ext cx="2770127"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cs typeface="+mn-ea"/>
                  <a:sym typeface="+mn-lt"/>
                </a:rPr>
                <a:t>1.</a:t>
              </a:r>
              <a:r>
                <a:rPr lang="zh-CN" altLang="en-US" sz="2400" b="1" dirty="0">
                  <a:cs typeface="+mn-ea"/>
                  <a:sym typeface="+mn-lt"/>
                </a:rPr>
                <a:t>促进乳腺发育</a:t>
              </a:r>
              <a:endParaRPr lang="en-US" altLang="zh-CN" sz="2400" dirty="0"/>
            </a:p>
          </p:txBody>
        </p:sp>
        <p:sp>
          <p:nvSpPr>
            <p:cNvPr id="15" name="ïš1ïde"/>
            <p:cNvSpPr/>
            <p:nvPr/>
          </p:nvSpPr>
          <p:spPr bwMode="auto">
            <a:xfrm>
              <a:off x="1857830" y="3137153"/>
              <a:ext cx="3599542"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cs typeface="+mn-ea"/>
                  <a:sym typeface="+mn-lt"/>
                </a:rPr>
                <a:t>2.</a:t>
              </a:r>
              <a:r>
                <a:rPr lang="zh-CN" altLang="en-US" sz="2400" b="1" dirty="0">
                  <a:cs typeface="+mn-ea"/>
                  <a:sym typeface="+mn-lt"/>
                </a:rPr>
                <a:t>促进子宫发育，增加子宫颈黏液分泌</a:t>
              </a:r>
              <a:endParaRPr lang="en-US" altLang="zh-CN" sz="2400" dirty="0"/>
            </a:p>
          </p:txBody>
        </p:sp>
        <p:sp>
          <p:nvSpPr>
            <p:cNvPr id="16" name="iśḷíḋê"/>
            <p:cNvSpPr/>
            <p:nvPr/>
          </p:nvSpPr>
          <p:spPr bwMode="auto">
            <a:xfrm>
              <a:off x="5897314" y="3325838"/>
              <a:ext cx="2593544"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cs typeface="+mn-ea"/>
                  <a:sym typeface="+mn-lt"/>
                </a:rPr>
                <a:t>2.</a:t>
              </a:r>
              <a:r>
                <a:rPr lang="zh-CN" altLang="en-US" sz="2400" b="1" dirty="0">
                  <a:cs typeface="+mn-ea"/>
                  <a:sym typeface="+mn-lt"/>
                </a:rPr>
                <a:t>促进钙磷沉积</a:t>
              </a:r>
              <a:endParaRPr lang="en-US" altLang="zh-CN" sz="2400" dirty="0"/>
            </a:p>
          </p:txBody>
        </p:sp>
        <p:sp>
          <p:nvSpPr>
            <p:cNvPr id="17" name="îṥ1iḍé"/>
            <p:cNvSpPr/>
            <p:nvPr/>
          </p:nvSpPr>
          <p:spPr bwMode="auto">
            <a:xfrm>
              <a:off x="9189644" y="3354867"/>
              <a:ext cx="4178014"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dirty="0">
                  <a:latin typeface="+mn-ea"/>
                  <a:cs typeface="+mn-ea"/>
                  <a:sym typeface="+mn-lt"/>
                </a:rPr>
                <a:t>2.</a:t>
              </a:r>
              <a:r>
                <a:rPr lang="zh-CN" altLang="en-US" sz="2400" b="1" dirty="0">
                  <a:latin typeface="+mn-ea"/>
                  <a:cs typeface="+mn-ea"/>
                  <a:sym typeface="+mn-lt"/>
                </a:rPr>
                <a:t>脂肪、毛发、音调等变化</a:t>
              </a:r>
              <a:endParaRPr lang="en-US" altLang="zh-CN" sz="2400" dirty="0">
                <a:latin typeface="+mn-ea"/>
              </a:endParaRPr>
            </a:p>
          </p:txBody>
        </p:sp>
        <p:sp>
          <p:nvSpPr>
            <p:cNvPr id="18" name="íṣļïḍé"/>
            <p:cNvSpPr/>
            <p:nvPr/>
          </p:nvSpPr>
          <p:spPr bwMode="auto">
            <a:xfrm>
              <a:off x="1857830" y="4241913"/>
              <a:ext cx="3657600"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latin typeface="+mn-ea"/>
                  <a:cs typeface="+mn-ea"/>
                  <a:sym typeface="+mn-lt"/>
                </a:rPr>
                <a:t>3.</a:t>
              </a:r>
              <a:r>
                <a:rPr lang="zh-CN" altLang="en-US" sz="2400" b="1" dirty="0">
                  <a:latin typeface="+mn-ea"/>
                  <a:cs typeface="+mn-ea"/>
                  <a:sym typeface="+mn-lt"/>
                </a:rPr>
                <a:t>增强平滑肌活动，利于精子与卵子的运行 </a:t>
              </a:r>
              <a:endParaRPr lang="en-US" altLang="zh-CN" sz="2400" dirty="0">
                <a:latin typeface="+mn-ea"/>
              </a:endParaRPr>
            </a:p>
          </p:txBody>
        </p:sp>
        <p:sp>
          <p:nvSpPr>
            <p:cNvPr id="19" name="ï$lîḑe"/>
            <p:cNvSpPr/>
            <p:nvPr/>
          </p:nvSpPr>
          <p:spPr bwMode="auto">
            <a:xfrm>
              <a:off x="5998914" y="4285456"/>
              <a:ext cx="3043486"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dirty="0">
                  <a:latin typeface="+mn-ea"/>
                  <a:cs typeface="+mn-ea"/>
                  <a:sym typeface="+mn-lt"/>
                </a:rPr>
                <a:t>3.</a:t>
              </a:r>
              <a:r>
                <a:rPr lang="zh-CN" altLang="en-US" sz="2400" b="1" dirty="0">
                  <a:latin typeface="+mn-ea"/>
                  <a:cs typeface="+mn-ea"/>
                  <a:sym typeface="+mn-lt"/>
                </a:rPr>
                <a:t>促进骨骺愈合</a:t>
              </a:r>
              <a:endParaRPr lang="en-US" altLang="zh-CN" sz="2400" dirty="0">
                <a:latin typeface="+mn-ea"/>
              </a:endParaRPr>
            </a:p>
          </p:txBody>
        </p:sp>
        <p:sp>
          <p:nvSpPr>
            <p:cNvPr id="21" name="í$ļïḍé"/>
            <p:cNvSpPr/>
            <p:nvPr/>
          </p:nvSpPr>
          <p:spPr bwMode="auto">
            <a:xfrm>
              <a:off x="1857829" y="5332160"/>
              <a:ext cx="3033486"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cs typeface="+mn-ea"/>
                  <a:sym typeface="+mn-lt"/>
                </a:rPr>
                <a:t>4.</a:t>
              </a:r>
              <a:r>
                <a:rPr lang="zh-CN" altLang="en-US" sz="2400" b="1" dirty="0">
                  <a:cs typeface="+mn-ea"/>
                  <a:sym typeface="+mn-lt"/>
                </a:rPr>
                <a:t>增强阴道抗菌能力</a:t>
              </a:r>
              <a:endParaRPr lang="en-US" altLang="zh-CN" sz="2400" dirty="0"/>
            </a:p>
          </p:txBody>
        </p:sp>
        <p:sp>
          <p:nvSpPr>
            <p:cNvPr id="22" name="iŝḻíḍè"/>
            <p:cNvSpPr/>
            <p:nvPr/>
          </p:nvSpPr>
          <p:spPr bwMode="auto">
            <a:xfrm>
              <a:off x="5955370" y="5085417"/>
              <a:ext cx="3377316" cy="6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dirty="0">
                  <a:cs typeface="+mn-ea"/>
                  <a:sym typeface="+mn-lt"/>
                </a:rPr>
                <a:t>4.</a:t>
              </a:r>
              <a:r>
                <a:rPr lang="zh-CN" altLang="en-US" sz="2400" b="1" dirty="0">
                  <a:cs typeface="+mn-ea"/>
                  <a:sym typeface="+mn-lt"/>
                </a:rPr>
                <a:t>降低血浆低密度脂蛋白，增加高密度脂蛋白</a:t>
              </a:r>
              <a:endParaRPr lang="en-US" altLang="zh-CN" sz="24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0171" y="1"/>
            <a:ext cx="10330316" cy="1028699"/>
          </a:xfrm>
        </p:spPr>
        <p:txBody>
          <a:bodyPr/>
          <a:lstStyle/>
          <a:p>
            <a:r>
              <a:rPr lang="zh-CN" altLang="en-US" dirty="0"/>
              <a:t>男性生殖器官及第二性征</a:t>
            </a:r>
          </a:p>
        </p:txBody>
      </p:sp>
      <p:sp>
        <p:nvSpPr>
          <p:cNvPr id="3" name="页脚占位符 2"/>
          <p:cNvSpPr>
            <a:spLocks noGrp="1"/>
          </p:cNvSpPr>
          <p:nvPr>
            <p:ph type="ftr" sz="quarter" idx="11"/>
          </p:nvPr>
        </p:nvSpPr>
        <p:spPr/>
        <p:txBody>
          <a:bodyPr/>
          <a:lstStyle/>
          <a:p>
            <a:r>
              <a:rPr lang="zh-CN" altLang="en-US"/>
              <a:t>请修改这里的课程名称</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3</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1233714"/>
            <a:ext cx="8850021" cy="4920344"/>
            <a:chOff x="2161290" y="1615298"/>
            <a:chExt cx="8850021" cy="3818914"/>
          </a:xfrm>
        </p:grpSpPr>
        <p:grpSp>
          <p:nvGrpSpPr>
            <p:cNvPr id="6" name="işľîḋé"/>
            <p:cNvGrpSpPr/>
            <p:nvPr/>
          </p:nvGrpSpPr>
          <p:grpSpPr>
            <a:xfrm>
              <a:off x="2161290" y="1615298"/>
              <a:ext cx="6924653" cy="3818914"/>
              <a:chOff x="-691132" y="1939242"/>
              <a:chExt cx="6924653" cy="3818914"/>
            </a:xfrm>
          </p:grpSpPr>
          <p:grpSp>
            <p:nvGrpSpPr>
              <p:cNvPr id="16" name="íṥḻídê"/>
              <p:cNvGrpSpPr/>
              <p:nvPr/>
            </p:nvGrpSpPr>
            <p:grpSpPr>
              <a:xfrm>
                <a:off x="2040699" y="2430915"/>
                <a:ext cx="2405758" cy="2405760"/>
                <a:chOff x="2129764" y="2726203"/>
                <a:chExt cx="2405758" cy="2405760"/>
              </a:xfrm>
            </p:grpSpPr>
            <p:sp>
              <p:nvSpPr>
                <p:cNvPr id="29" name="íṧḻíḍe"/>
                <p:cNvSpPr/>
                <p:nvPr/>
              </p:nvSpPr>
              <p:spPr>
                <a:xfrm rot="5400000">
                  <a:off x="2098320" y="3845779"/>
                  <a:ext cx="2405760" cy="1666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s1ide"/>
                <p:cNvSpPr/>
                <p:nvPr/>
              </p:nvSpPr>
              <p:spPr>
                <a:xfrm>
                  <a:off x="2129764" y="4965354"/>
                  <a:ext cx="2405758" cy="1666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7" name="íṩḷídé"/>
              <p:cNvGrpSpPr/>
              <p:nvPr/>
            </p:nvGrpSpPr>
            <p:grpSpPr>
              <a:xfrm>
                <a:off x="2457428" y="1939242"/>
                <a:ext cx="1572302" cy="1574669"/>
                <a:chOff x="2449255" y="2135185"/>
                <a:chExt cx="1572302" cy="1574669"/>
              </a:xfrm>
            </p:grpSpPr>
            <p:sp>
              <p:nvSpPr>
                <p:cNvPr id="26" name="iṡlíḓè"/>
                <p:cNvSpPr/>
                <p:nvPr/>
              </p:nvSpPr>
              <p:spPr bwMode="auto">
                <a:xfrm>
                  <a:off x="2449255" y="2135185"/>
                  <a:ext cx="1572302" cy="1574669"/>
                </a:xfrm>
                <a:prstGeom prst="snip2DiagRect">
                  <a:avLst/>
                </a:prstGeom>
                <a:solidFill>
                  <a:schemeClr val="bg1">
                    <a:lumMod val="95000"/>
                  </a:schemeClr>
                </a:solidFill>
                <a:ln w="15875" cap="flat">
                  <a:noFill/>
                  <a:prstDash val="solid"/>
                  <a:miter lim="800000"/>
                </a:ln>
              </p:spPr>
              <p:txBody>
                <a:bodyPr anchor="ctr"/>
                <a:lstStyle/>
                <a:p>
                  <a:pPr algn="ctr"/>
                  <a:endParaRPr/>
                </a:p>
              </p:txBody>
            </p:sp>
            <p:sp>
              <p:nvSpPr>
                <p:cNvPr id="27" name="iSľïdé"/>
                <p:cNvSpPr/>
                <p:nvPr/>
              </p:nvSpPr>
              <p:spPr bwMode="auto">
                <a:xfrm>
                  <a:off x="2741919" y="2202777"/>
                  <a:ext cx="972924" cy="566430"/>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accent1"/>
                </a:solidFill>
                <a:ln>
                  <a:noFill/>
                </a:ln>
                <a:effectLst/>
              </p:spPr>
              <p:txBody>
                <a:bodyPr anchor="ctr"/>
                <a:lstStyle/>
                <a:p>
                  <a:pPr algn="ctr"/>
                  <a:endParaRPr/>
                </a:p>
              </p:txBody>
            </p:sp>
            <p:sp>
              <p:nvSpPr>
                <p:cNvPr id="28" name="išḷïḓe"/>
                <p:cNvSpPr txBox="1"/>
                <p:nvPr/>
              </p:nvSpPr>
              <p:spPr>
                <a:xfrm>
                  <a:off x="2520640" y="2854300"/>
                  <a:ext cx="1429532" cy="379597"/>
                </a:xfrm>
                <a:prstGeom prst="rect">
                  <a:avLst/>
                </a:prstGeom>
                <a:noFill/>
              </p:spPr>
              <p:txBody>
                <a:bodyPr wrap="square" lIns="91440" tIns="45720" rIns="91440" bIns="45720" anchor="ctr">
                  <a:normAutofit/>
                </a:bodyPr>
                <a:lstStyle/>
                <a:p>
                  <a:pPr algn="ctr"/>
                  <a:r>
                    <a:rPr lang="zh-CN" altLang="en-US" sz="2400" b="1" dirty="0"/>
                    <a:t>睾丸</a:t>
                  </a:r>
                  <a:endParaRPr lang="en-US" altLang="zh-CN" sz="2400" b="1" dirty="0"/>
                </a:p>
              </p:txBody>
            </p:sp>
          </p:grpSp>
          <p:grpSp>
            <p:nvGrpSpPr>
              <p:cNvPr id="18" name="ï$ľíḑe"/>
              <p:cNvGrpSpPr/>
              <p:nvPr/>
            </p:nvGrpSpPr>
            <p:grpSpPr>
              <a:xfrm>
                <a:off x="-691132" y="3991977"/>
                <a:ext cx="3228117" cy="1574669"/>
                <a:chOff x="793440" y="2135185"/>
                <a:chExt cx="3228117" cy="1574669"/>
              </a:xfrm>
            </p:grpSpPr>
            <p:sp>
              <p:nvSpPr>
                <p:cNvPr id="23" name="îṥḷíḑe"/>
                <p:cNvSpPr/>
                <p:nvPr/>
              </p:nvSpPr>
              <p:spPr bwMode="auto">
                <a:xfrm>
                  <a:off x="2057521" y="2135185"/>
                  <a:ext cx="1964036" cy="1574669"/>
                </a:xfrm>
                <a:prstGeom prst="snip2DiagRect">
                  <a:avLst/>
                </a:prstGeom>
                <a:solidFill>
                  <a:schemeClr val="bg1">
                    <a:lumMod val="95000"/>
                  </a:schemeClr>
                </a:solidFill>
                <a:ln w="15875" cap="flat">
                  <a:noFill/>
                  <a:prstDash val="solid"/>
                  <a:miter lim="800000"/>
                </a:ln>
              </p:spPr>
              <p:txBody>
                <a:bodyPr anchor="ctr"/>
                <a:lstStyle/>
                <a:p>
                  <a:pPr algn="ctr"/>
                  <a:endParaRPr/>
                </a:p>
              </p:txBody>
            </p:sp>
            <p:sp>
              <p:nvSpPr>
                <p:cNvPr id="24" name="íśļïdê"/>
                <p:cNvSpPr/>
                <p:nvPr/>
              </p:nvSpPr>
              <p:spPr bwMode="auto">
                <a:xfrm>
                  <a:off x="2434893" y="2234110"/>
                  <a:ext cx="975150" cy="653383"/>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accent1"/>
                </a:solidFill>
                <a:ln>
                  <a:noFill/>
                </a:ln>
                <a:effectLst/>
              </p:spPr>
              <p:txBody>
                <a:bodyPr anchor="ctr"/>
                <a:lstStyle/>
                <a:p>
                  <a:pPr algn="ctr"/>
                  <a:endParaRPr/>
                </a:p>
              </p:txBody>
            </p:sp>
            <p:sp>
              <p:nvSpPr>
                <p:cNvPr id="25" name="îṧľïḓê"/>
                <p:cNvSpPr txBox="1"/>
                <p:nvPr/>
              </p:nvSpPr>
              <p:spPr>
                <a:xfrm>
                  <a:off x="793440" y="2493813"/>
                  <a:ext cx="1429532" cy="379597"/>
                </a:xfrm>
                <a:prstGeom prst="rect">
                  <a:avLst/>
                </a:prstGeom>
                <a:noFill/>
              </p:spPr>
              <p:txBody>
                <a:bodyPr wrap="square" lIns="91440" tIns="45720" rIns="91440" bIns="45720" anchor="ctr">
                  <a:normAutofit/>
                </a:bodyPr>
                <a:lstStyle/>
                <a:p>
                  <a:pPr algn="ctr"/>
                  <a:r>
                    <a:rPr lang="zh-CN" altLang="en-US" b="1" dirty="0"/>
                    <a:t>副性器官</a:t>
                  </a:r>
                  <a:endParaRPr lang="en-US" altLang="zh-CN" b="1" dirty="0"/>
                </a:p>
              </p:txBody>
            </p:sp>
          </p:grpSp>
          <p:grpSp>
            <p:nvGrpSpPr>
              <p:cNvPr id="19" name="íṩḷíḋê"/>
              <p:cNvGrpSpPr/>
              <p:nvPr/>
            </p:nvGrpSpPr>
            <p:grpSpPr>
              <a:xfrm>
                <a:off x="3664493" y="3991977"/>
                <a:ext cx="2569028" cy="1766179"/>
                <a:chOff x="2163576" y="2135185"/>
                <a:chExt cx="2569028" cy="1766179"/>
              </a:xfrm>
            </p:grpSpPr>
            <p:sp>
              <p:nvSpPr>
                <p:cNvPr id="20" name="iṣlïďè"/>
                <p:cNvSpPr/>
                <p:nvPr/>
              </p:nvSpPr>
              <p:spPr bwMode="auto">
                <a:xfrm>
                  <a:off x="2449255" y="2135185"/>
                  <a:ext cx="1572302" cy="1574669"/>
                </a:xfrm>
                <a:prstGeom prst="snip2DiagRect">
                  <a:avLst/>
                </a:prstGeom>
                <a:solidFill>
                  <a:schemeClr val="bg1">
                    <a:lumMod val="95000"/>
                  </a:schemeClr>
                </a:solidFill>
                <a:ln w="15875" cap="flat">
                  <a:noFill/>
                  <a:prstDash val="solid"/>
                  <a:miter lim="800000"/>
                </a:ln>
              </p:spPr>
              <p:txBody>
                <a:bodyPr anchor="ctr"/>
                <a:lstStyle/>
                <a:p>
                  <a:pPr algn="ctr"/>
                  <a:endParaRPr/>
                </a:p>
              </p:txBody>
            </p:sp>
            <p:sp>
              <p:nvSpPr>
                <p:cNvPr id="21" name="iṡḷíḋè"/>
                <p:cNvSpPr/>
                <p:nvPr/>
              </p:nvSpPr>
              <p:spPr bwMode="auto">
                <a:xfrm>
                  <a:off x="2802204" y="2166519"/>
                  <a:ext cx="943428" cy="670281"/>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accent1"/>
                </a:solidFill>
                <a:ln>
                  <a:noFill/>
                </a:ln>
                <a:effectLst/>
              </p:spPr>
              <p:txBody>
                <a:bodyPr anchor="ctr"/>
                <a:lstStyle/>
                <a:p>
                  <a:pPr algn="ctr"/>
                  <a:endParaRPr/>
                </a:p>
              </p:txBody>
            </p:sp>
            <p:sp>
              <p:nvSpPr>
                <p:cNvPr id="22" name="íṩľiḋé"/>
                <p:cNvSpPr txBox="1"/>
                <p:nvPr/>
              </p:nvSpPr>
              <p:spPr>
                <a:xfrm>
                  <a:off x="2163576" y="3034544"/>
                  <a:ext cx="2569028" cy="866820"/>
                </a:xfrm>
                <a:prstGeom prst="rect">
                  <a:avLst/>
                </a:prstGeom>
                <a:noFill/>
              </p:spPr>
              <p:txBody>
                <a:bodyPr wrap="square" lIns="91440" tIns="45720" rIns="91440" bIns="45720" anchor="ctr">
                  <a:noAutofit/>
                </a:bodyPr>
                <a:lstStyle/>
                <a:p>
                  <a:pPr algn="ctr"/>
                  <a:r>
                    <a:rPr lang="zh-CN" altLang="en-US" sz="2000" b="1" dirty="0">
                      <a:cs typeface="+mn-ea"/>
                      <a:sym typeface="+mn-lt"/>
                    </a:rPr>
                    <a:t>多须 喉结突出、肌肉发达 骨骼粗大声调低沉</a:t>
                  </a:r>
                  <a:endParaRPr lang="en-US" altLang="zh-CN" sz="2000" b="1" dirty="0"/>
                </a:p>
              </p:txBody>
            </p:sp>
          </p:grpSp>
        </p:grpSp>
        <p:sp>
          <p:nvSpPr>
            <p:cNvPr id="14" name="íŝḷidè"/>
            <p:cNvSpPr txBox="1"/>
            <p:nvPr/>
          </p:nvSpPr>
          <p:spPr>
            <a:xfrm>
              <a:off x="6924504" y="1894048"/>
              <a:ext cx="2782596" cy="379597"/>
            </a:xfrm>
            <a:prstGeom prst="rect">
              <a:avLst/>
            </a:prstGeom>
            <a:noFill/>
          </p:spPr>
          <p:txBody>
            <a:bodyPr wrap="square" lIns="91440" tIns="45720" rIns="91440" bIns="45720">
              <a:normAutofit/>
            </a:bodyPr>
            <a:lstStyle/>
            <a:p>
              <a:r>
                <a:rPr lang="zh-CN" altLang="en-US" b="1" dirty="0"/>
                <a:t>主性器官</a:t>
              </a:r>
              <a:endParaRPr lang="en-US" altLang="zh-CN" b="1" dirty="0"/>
            </a:p>
          </p:txBody>
        </p:sp>
        <p:sp>
          <p:nvSpPr>
            <p:cNvPr id="12" name="iślïḓe"/>
            <p:cNvSpPr txBox="1"/>
            <p:nvPr/>
          </p:nvSpPr>
          <p:spPr>
            <a:xfrm>
              <a:off x="8228715" y="4028816"/>
              <a:ext cx="2782596" cy="379597"/>
            </a:xfrm>
            <a:prstGeom prst="rect">
              <a:avLst/>
            </a:prstGeom>
            <a:noFill/>
          </p:spPr>
          <p:txBody>
            <a:bodyPr wrap="square" lIns="91440" tIns="45720" rIns="91440" bIns="45720">
              <a:normAutofit/>
            </a:bodyPr>
            <a:lstStyle/>
            <a:p>
              <a:r>
                <a:rPr lang="zh-CN" altLang="en-US" b="1" dirty="0"/>
                <a:t>第二性征</a:t>
              </a:r>
              <a:endParaRPr lang="en-US" altLang="zh-CN" b="1" dirty="0"/>
            </a:p>
          </p:txBody>
        </p:sp>
        <p:sp>
          <p:nvSpPr>
            <p:cNvPr id="10" name="ís1iḑé"/>
            <p:cNvSpPr txBox="1"/>
            <p:nvPr/>
          </p:nvSpPr>
          <p:spPr>
            <a:xfrm>
              <a:off x="3381828" y="4532993"/>
              <a:ext cx="2322286" cy="720312"/>
            </a:xfrm>
            <a:prstGeom prst="rect">
              <a:avLst/>
            </a:prstGeom>
            <a:noFill/>
          </p:spPr>
          <p:txBody>
            <a:bodyPr wrap="square" lIns="91440" tIns="45720" rIns="91440" bIns="45720">
              <a:noAutofit/>
            </a:bodyPr>
            <a:lstStyle/>
            <a:p>
              <a:r>
                <a:rPr lang="zh-CN" altLang="en-US" sz="2000" b="1" dirty="0">
                  <a:cs typeface="+mn-ea"/>
                  <a:sym typeface="+mn-lt"/>
                </a:rPr>
                <a:t>输精管、 前列腺、精囊 附睾 阴茎等</a:t>
              </a:r>
              <a:endParaRPr lang="en-US" altLang="zh-CN" sz="2000" b="1" dirty="0"/>
            </a:p>
          </p:txBody>
        </p:sp>
      </p:grpSp>
      <p:pic>
        <p:nvPicPr>
          <p:cNvPr id="31" name="Picture 7" descr="男性矢图"/>
          <p:cNvPicPr>
            <a:picLocks noChangeAspect="1" noChangeArrowheads="1"/>
          </p:cNvPicPr>
          <p:nvPr/>
        </p:nvPicPr>
        <p:blipFill>
          <a:blip r:embed="rId2" cstate="print">
            <a:clrChange>
              <a:clrFrom>
                <a:srgbClr val="FFFFFF"/>
              </a:clrFrom>
              <a:clrTo>
                <a:srgbClr val="FFFFFF">
                  <a:alpha val="0"/>
                </a:srgbClr>
              </a:clrTo>
            </a:clrChange>
            <a:lum bright="-42000" contrast="18000"/>
          </a:blip>
          <a:srcRect/>
          <a:stretch>
            <a:fillRect/>
          </a:stretch>
        </p:blipFill>
        <p:spPr bwMode="auto">
          <a:xfrm>
            <a:off x="7912266" y="1035172"/>
            <a:ext cx="4279734" cy="3319113"/>
          </a:xfrm>
          <a:prstGeom prst="rect">
            <a:avLst/>
          </a:prstGeom>
          <a:noFill/>
          <a:ln w="9525">
            <a:noFill/>
            <a:miter lim="800000"/>
            <a:headEnd/>
            <a:tailEnd/>
          </a:ln>
        </p:spPr>
      </p:pic>
      <p:sp>
        <p:nvSpPr>
          <p:cNvPr id="32" name="AutoShape 13"/>
          <p:cNvSpPr>
            <a:spLocks noChangeArrowheads="1"/>
          </p:cNvSpPr>
          <p:nvPr/>
        </p:nvSpPr>
        <p:spPr bwMode="auto">
          <a:xfrm>
            <a:off x="8980880" y="3813629"/>
            <a:ext cx="1165876" cy="442548"/>
          </a:xfrm>
          <a:prstGeom prst="wedgeEllipseCallout">
            <a:avLst>
              <a:gd name="adj1" fmla="val -66250"/>
              <a:gd name="adj2" fmla="val -96616"/>
            </a:avLst>
          </a:prstGeom>
          <a:solidFill>
            <a:srgbClr val="FF5050"/>
          </a:solidFill>
          <a:ln w="9525">
            <a:noFill/>
            <a:miter lim="800000"/>
          </a:ln>
          <a:effectLst/>
        </p:spPr>
        <p:txBody>
          <a:bodyPr wrap="none" anchor="ctr"/>
          <a:lstStyle/>
          <a:p>
            <a:pPr>
              <a:defRPr/>
            </a:pPr>
            <a:r>
              <a:rPr lang="zh-CN" altLang="en-US" sz="3200" b="1" dirty="0">
                <a:cs typeface="+mn-ea"/>
                <a:sym typeface="+mn-lt"/>
              </a:rPr>
              <a:t>睾丸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Righ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55593" y="435307"/>
            <a:ext cx="10532407" cy="1143000"/>
          </a:xfrm>
        </p:spPr>
        <p:txBody>
          <a:bodyPr anchor="t">
            <a:normAutofit/>
          </a:bodyPr>
          <a:lstStyle/>
          <a:p>
            <a:pPr algn="l" eaLnBrk="1" hangingPunct="1">
              <a:defRPr/>
            </a:pPr>
            <a:r>
              <a:rPr lang="en-US" altLang="zh-CN" dirty="0">
                <a:latin typeface="+mn-ea"/>
                <a:ea typeface="+mn-ea"/>
              </a:rPr>
              <a:t>2.</a:t>
            </a:r>
            <a:r>
              <a:rPr lang="zh-CN" altLang="en-US" dirty="0">
                <a:latin typeface="+mn-ea"/>
                <a:ea typeface="+mn-ea"/>
              </a:rPr>
              <a:t>孕激素</a:t>
            </a:r>
          </a:p>
        </p:txBody>
      </p:sp>
      <p:sp>
        <p:nvSpPr>
          <p:cNvPr id="21507" name="Rectangle 3"/>
          <p:cNvSpPr>
            <a:spLocks noGrp="1" noChangeArrowheads="1"/>
          </p:cNvSpPr>
          <p:nvPr>
            <p:ph type="body" idx="1"/>
          </p:nvPr>
        </p:nvSpPr>
        <p:spPr>
          <a:xfrm>
            <a:off x="666751" y="1500188"/>
            <a:ext cx="10363200" cy="4144962"/>
          </a:xfrm>
        </p:spPr>
        <p:txBody>
          <a:bodyPr>
            <a:normAutofit/>
          </a:bodyPr>
          <a:lstStyle/>
          <a:p>
            <a:pPr eaLnBrk="1" hangingPunct="1">
              <a:defRPr/>
            </a:pPr>
            <a:r>
              <a:rPr lang="zh-CN" altLang="en-US" sz="3200" b="1" dirty="0">
                <a:latin typeface="+mn-ea"/>
              </a:rPr>
              <a:t>主要有孕酮（</a:t>
            </a:r>
            <a:r>
              <a:rPr lang="en-US" altLang="zh-CN" sz="3200" b="1" dirty="0">
                <a:latin typeface="+mn-ea"/>
              </a:rPr>
              <a:t>progesterone, P</a:t>
            </a:r>
            <a:r>
              <a:rPr lang="zh-CN" altLang="en-US" sz="3200" b="1" dirty="0">
                <a:latin typeface="+mn-ea"/>
              </a:rPr>
              <a:t>）</a:t>
            </a:r>
          </a:p>
          <a:p>
            <a:pPr eaLnBrk="1" hangingPunct="1">
              <a:defRPr/>
            </a:pPr>
            <a:r>
              <a:rPr lang="zh-CN" altLang="en-US" sz="3200" b="1" dirty="0">
                <a:latin typeface="+mn-ea"/>
              </a:rPr>
              <a:t>排卵后黄体细胞分泌雌激素的同时，还分泌大量孕酮。</a:t>
            </a:r>
          </a:p>
          <a:p>
            <a:pPr eaLnBrk="1" hangingPunct="1">
              <a:defRPr/>
            </a:pPr>
            <a:r>
              <a:rPr lang="zh-CN" altLang="en-US" sz="3200" b="1" dirty="0">
                <a:latin typeface="+mn-ea"/>
              </a:rPr>
              <a:t>妊娠两个月左右，胎盘产生孕酮，</a:t>
            </a:r>
            <a:r>
              <a:rPr lang="en-US" altLang="zh-CN" sz="3200" b="1" dirty="0">
                <a:latin typeface="+mn-ea"/>
              </a:rPr>
              <a:t>12</a:t>
            </a:r>
            <a:r>
              <a:rPr lang="zh-CN" altLang="en-US" sz="3200" b="1" dirty="0">
                <a:latin typeface="+mn-ea"/>
              </a:rPr>
              <a:t>周后分泌迅速增加，到妊娠末期达高峰。</a:t>
            </a:r>
          </a:p>
          <a:p>
            <a:pPr eaLnBrk="1" hangingPunct="1">
              <a:defRPr/>
            </a:pPr>
            <a:r>
              <a:rPr lang="zh-CN" altLang="en-US" sz="3200" b="1" dirty="0">
                <a:latin typeface="+mn-ea"/>
              </a:rPr>
              <a:t>代谢产物</a:t>
            </a:r>
            <a:r>
              <a:rPr lang="en-US" altLang="zh-CN" sz="3200" b="1" dirty="0">
                <a:latin typeface="+mn-ea"/>
              </a:rPr>
              <a:t>——</a:t>
            </a:r>
            <a:r>
              <a:rPr lang="zh-CN" altLang="en-US" sz="3200" b="1" dirty="0">
                <a:latin typeface="+mn-ea"/>
              </a:rPr>
              <a:t>孕二醇</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zh-CN" altLang="en-US"/>
              <a:t>请修改这里的课程名称</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31</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40872" y="1347466"/>
            <a:ext cx="10780337" cy="2877675"/>
            <a:chOff x="745672" y="1971580"/>
            <a:chExt cx="10780337" cy="2877675"/>
          </a:xfrm>
        </p:grpSpPr>
        <p:grpSp>
          <p:nvGrpSpPr>
            <p:cNvPr id="6" name="îśļîḓe"/>
            <p:cNvGrpSpPr/>
            <p:nvPr/>
          </p:nvGrpSpPr>
          <p:grpSpPr>
            <a:xfrm>
              <a:off x="3280349" y="2151148"/>
              <a:ext cx="5631302" cy="2542029"/>
              <a:chOff x="3486913" y="2251229"/>
              <a:chExt cx="5218176" cy="2355544"/>
            </a:xfrm>
          </p:grpSpPr>
          <p:sp>
            <p:nvSpPr>
              <p:cNvPr id="19" name="î$ḻídè"/>
              <p:cNvSpPr/>
              <p:nvPr/>
            </p:nvSpPr>
            <p:spPr bwMode="auto">
              <a:xfrm>
                <a:off x="7025231" y="3372797"/>
                <a:ext cx="284764" cy="112406"/>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75000"/>
                </a:schemeClr>
              </a:solidFill>
              <a:ln w="9525">
                <a:noFill/>
                <a:round/>
              </a:ln>
            </p:spPr>
            <p:txBody>
              <a:bodyPr wrap="square" lIns="91440" tIns="45720" rIns="91440" bIns="45720" anchor="ctr">
                <a:normAutofit fontScale="25000" lnSpcReduction="20000"/>
              </a:bodyPr>
              <a:lstStyle/>
              <a:p>
                <a:pPr algn="ctr"/>
                <a:endParaRPr/>
              </a:p>
            </p:txBody>
          </p:sp>
          <p:sp>
            <p:nvSpPr>
              <p:cNvPr id="20" name="íšľîďè"/>
              <p:cNvSpPr/>
              <p:nvPr/>
            </p:nvSpPr>
            <p:spPr bwMode="auto">
              <a:xfrm>
                <a:off x="4874516" y="3372797"/>
                <a:ext cx="284764" cy="112406"/>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75000"/>
                </a:schemeClr>
              </a:solidFill>
              <a:ln w="9525">
                <a:noFill/>
                <a:round/>
              </a:ln>
            </p:spPr>
            <p:txBody>
              <a:bodyPr wrap="square" lIns="91440" tIns="45720" rIns="91440" bIns="45720" anchor="ctr">
                <a:normAutofit fontScale="25000" lnSpcReduction="20000"/>
              </a:bodyPr>
              <a:lstStyle/>
              <a:p>
                <a:pPr algn="ctr"/>
                <a:endParaRPr/>
              </a:p>
            </p:txBody>
          </p:sp>
          <p:grpSp>
            <p:nvGrpSpPr>
              <p:cNvPr id="21" name="ïSlïḋê"/>
              <p:cNvGrpSpPr/>
              <p:nvPr/>
            </p:nvGrpSpPr>
            <p:grpSpPr>
              <a:xfrm>
                <a:off x="4378675" y="2678374"/>
                <a:ext cx="499586" cy="1501255"/>
                <a:chOff x="3480594" y="1623025"/>
                <a:chExt cx="317500" cy="954088"/>
              </a:xfrm>
              <a:solidFill>
                <a:schemeClr val="bg1">
                  <a:lumMod val="75000"/>
                </a:schemeClr>
              </a:solidFill>
            </p:grpSpPr>
            <p:sp>
              <p:nvSpPr>
                <p:cNvPr id="35" name="iṧľîḋè"/>
                <p:cNvSpPr/>
                <p:nvPr/>
              </p:nvSpPr>
              <p:spPr bwMode="auto">
                <a:xfrm>
                  <a:off x="3480594" y="1623025"/>
                  <a:ext cx="317500" cy="682625"/>
                </a:xfrm>
                <a:custGeom>
                  <a:avLst/>
                  <a:gdLst/>
                  <a:ahLst/>
                  <a:cxnLst>
                    <a:cxn ang="0">
                      <a:pos x="122" y="261"/>
                    </a:cxn>
                    <a:cxn ang="0">
                      <a:pos x="122" y="80"/>
                    </a:cxn>
                    <a:cxn ang="0">
                      <a:pos x="42" y="0"/>
                    </a:cxn>
                    <a:cxn ang="0">
                      <a:pos x="0" y="0"/>
                    </a:cxn>
                    <a:cxn ang="0">
                      <a:pos x="0" y="26"/>
                    </a:cxn>
                    <a:cxn ang="0">
                      <a:pos x="42" y="26"/>
                    </a:cxn>
                    <a:cxn ang="0">
                      <a:pos x="96" y="80"/>
                    </a:cxn>
                    <a:cxn ang="0">
                      <a:pos x="96" y="261"/>
                    </a:cxn>
                    <a:cxn ang="0">
                      <a:pos x="122" y="261"/>
                    </a:cxn>
                  </a:cxnLst>
                  <a:rect l="0" t="0" r="r" b="b"/>
                  <a:pathLst>
                    <a:path w="122" h="261">
                      <a:moveTo>
                        <a:pt x="122" y="261"/>
                      </a:moveTo>
                      <a:cubicBezTo>
                        <a:pt x="122" y="80"/>
                        <a:pt x="122" y="80"/>
                        <a:pt x="122" y="80"/>
                      </a:cubicBezTo>
                      <a:cubicBezTo>
                        <a:pt x="122" y="36"/>
                        <a:pt x="86" y="0"/>
                        <a:pt x="42" y="0"/>
                      </a:cubicBezTo>
                      <a:cubicBezTo>
                        <a:pt x="0" y="0"/>
                        <a:pt x="0" y="0"/>
                        <a:pt x="0" y="0"/>
                      </a:cubicBezTo>
                      <a:cubicBezTo>
                        <a:pt x="0" y="26"/>
                        <a:pt x="0" y="26"/>
                        <a:pt x="0" y="26"/>
                      </a:cubicBezTo>
                      <a:cubicBezTo>
                        <a:pt x="42" y="26"/>
                        <a:pt x="42" y="26"/>
                        <a:pt x="42" y="26"/>
                      </a:cubicBezTo>
                      <a:cubicBezTo>
                        <a:pt x="71" y="26"/>
                        <a:pt x="96" y="51"/>
                        <a:pt x="96" y="80"/>
                      </a:cubicBezTo>
                      <a:cubicBezTo>
                        <a:pt x="96" y="261"/>
                        <a:pt x="96" y="261"/>
                        <a:pt x="96" y="261"/>
                      </a:cubicBezTo>
                      <a:cubicBezTo>
                        <a:pt x="122" y="261"/>
                        <a:pt x="122" y="261"/>
                        <a:pt x="122" y="261"/>
                      </a:cubicBezTo>
                      <a:close/>
                    </a:path>
                  </a:pathLst>
                </a:custGeom>
                <a:grpFill/>
                <a:ln w="9525">
                  <a:noFill/>
                  <a:round/>
                </a:ln>
              </p:spPr>
              <p:txBody>
                <a:bodyPr wrap="square" lIns="91440" tIns="45720" rIns="91440" bIns="45720" anchor="ctr">
                  <a:normAutofit/>
                </a:bodyPr>
                <a:lstStyle/>
                <a:p>
                  <a:pPr algn="ctr"/>
                  <a:endParaRPr/>
                </a:p>
              </p:txBody>
            </p:sp>
            <p:sp>
              <p:nvSpPr>
                <p:cNvPr id="36" name="ïṣliḍé"/>
                <p:cNvSpPr/>
                <p:nvPr/>
              </p:nvSpPr>
              <p:spPr bwMode="auto">
                <a:xfrm>
                  <a:off x="3480594" y="1894488"/>
                  <a:ext cx="317500" cy="682625"/>
                </a:xfrm>
                <a:custGeom>
                  <a:avLst/>
                  <a:gdLst/>
                  <a:ahLst/>
                  <a:cxnLst>
                    <a:cxn ang="0">
                      <a:pos x="122" y="0"/>
                    </a:cxn>
                    <a:cxn ang="0">
                      <a:pos x="122" y="180"/>
                    </a:cxn>
                    <a:cxn ang="0">
                      <a:pos x="42" y="261"/>
                    </a:cxn>
                    <a:cxn ang="0">
                      <a:pos x="0" y="261"/>
                    </a:cxn>
                    <a:cxn ang="0">
                      <a:pos x="0" y="234"/>
                    </a:cxn>
                    <a:cxn ang="0">
                      <a:pos x="42" y="234"/>
                    </a:cxn>
                    <a:cxn ang="0">
                      <a:pos x="96" y="180"/>
                    </a:cxn>
                    <a:cxn ang="0">
                      <a:pos x="96" y="0"/>
                    </a:cxn>
                    <a:cxn ang="0">
                      <a:pos x="122" y="0"/>
                    </a:cxn>
                  </a:cxnLst>
                  <a:rect l="0" t="0" r="r" b="b"/>
                  <a:pathLst>
                    <a:path w="122" h="261">
                      <a:moveTo>
                        <a:pt x="122" y="0"/>
                      </a:moveTo>
                      <a:cubicBezTo>
                        <a:pt x="122" y="180"/>
                        <a:pt x="122" y="180"/>
                        <a:pt x="122" y="180"/>
                      </a:cubicBezTo>
                      <a:cubicBezTo>
                        <a:pt x="122" y="225"/>
                        <a:pt x="86" y="261"/>
                        <a:pt x="42" y="261"/>
                      </a:cubicBezTo>
                      <a:cubicBezTo>
                        <a:pt x="0" y="261"/>
                        <a:pt x="0" y="261"/>
                        <a:pt x="0" y="261"/>
                      </a:cubicBezTo>
                      <a:cubicBezTo>
                        <a:pt x="0" y="234"/>
                        <a:pt x="0" y="234"/>
                        <a:pt x="0" y="234"/>
                      </a:cubicBezTo>
                      <a:cubicBezTo>
                        <a:pt x="42" y="234"/>
                        <a:pt x="42" y="234"/>
                        <a:pt x="42" y="234"/>
                      </a:cubicBezTo>
                      <a:cubicBezTo>
                        <a:pt x="71" y="234"/>
                        <a:pt x="96" y="210"/>
                        <a:pt x="96" y="180"/>
                      </a:cubicBezTo>
                      <a:cubicBezTo>
                        <a:pt x="96" y="0"/>
                        <a:pt x="96" y="0"/>
                        <a:pt x="96" y="0"/>
                      </a:cubicBezTo>
                      <a:cubicBezTo>
                        <a:pt x="122" y="0"/>
                        <a:pt x="122" y="0"/>
                        <a:pt x="122" y="0"/>
                      </a:cubicBezTo>
                      <a:close/>
                    </a:path>
                  </a:pathLst>
                </a:custGeom>
                <a:grpFill/>
                <a:ln w="9525">
                  <a:noFill/>
                  <a:round/>
                </a:ln>
              </p:spPr>
              <p:txBody>
                <a:bodyPr wrap="square" lIns="91440" tIns="45720" rIns="91440" bIns="45720" anchor="ctr">
                  <a:normAutofit/>
                </a:bodyPr>
                <a:lstStyle/>
                <a:p>
                  <a:pPr algn="ctr"/>
                  <a:endParaRPr/>
                </a:p>
              </p:txBody>
            </p:sp>
          </p:grpSp>
          <p:grpSp>
            <p:nvGrpSpPr>
              <p:cNvPr id="22" name="ïśḻïdê"/>
              <p:cNvGrpSpPr/>
              <p:nvPr/>
            </p:nvGrpSpPr>
            <p:grpSpPr>
              <a:xfrm>
                <a:off x="7306249" y="2678374"/>
                <a:ext cx="507081" cy="1501255"/>
                <a:chOff x="5341144" y="1623025"/>
                <a:chExt cx="322263" cy="954088"/>
              </a:xfrm>
              <a:solidFill>
                <a:schemeClr val="bg1">
                  <a:lumMod val="75000"/>
                </a:schemeClr>
              </a:solidFill>
            </p:grpSpPr>
            <p:sp>
              <p:nvSpPr>
                <p:cNvPr id="33" name="ïsliḓê"/>
                <p:cNvSpPr/>
                <p:nvPr/>
              </p:nvSpPr>
              <p:spPr bwMode="auto">
                <a:xfrm>
                  <a:off x="5341144" y="1623025"/>
                  <a:ext cx="322263" cy="682625"/>
                </a:xfrm>
                <a:custGeom>
                  <a:avLst/>
                  <a:gdLst/>
                  <a:ahLst/>
                  <a:cxnLst>
                    <a:cxn ang="0">
                      <a:pos x="0" y="261"/>
                    </a:cxn>
                    <a:cxn ang="0">
                      <a:pos x="0" y="80"/>
                    </a:cxn>
                    <a:cxn ang="0">
                      <a:pos x="81" y="0"/>
                    </a:cxn>
                    <a:cxn ang="0">
                      <a:pos x="123" y="0"/>
                    </a:cxn>
                    <a:cxn ang="0">
                      <a:pos x="123" y="26"/>
                    </a:cxn>
                    <a:cxn ang="0">
                      <a:pos x="81" y="26"/>
                    </a:cxn>
                    <a:cxn ang="0">
                      <a:pos x="27" y="80"/>
                    </a:cxn>
                    <a:cxn ang="0">
                      <a:pos x="27" y="261"/>
                    </a:cxn>
                    <a:cxn ang="0">
                      <a:pos x="0" y="261"/>
                    </a:cxn>
                  </a:cxnLst>
                  <a:rect l="0" t="0" r="r" b="b"/>
                  <a:pathLst>
                    <a:path w="123" h="261">
                      <a:moveTo>
                        <a:pt x="0" y="261"/>
                      </a:moveTo>
                      <a:cubicBezTo>
                        <a:pt x="0" y="80"/>
                        <a:pt x="0" y="80"/>
                        <a:pt x="0" y="80"/>
                      </a:cubicBezTo>
                      <a:cubicBezTo>
                        <a:pt x="0" y="36"/>
                        <a:pt x="37" y="0"/>
                        <a:pt x="81" y="0"/>
                      </a:cubicBezTo>
                      <a:cubicBezTo>
                        <a:pt x="123" y="0"/>
                        <a:pt x="123" y="0"/>
                        <a:pt x="123" y="0"/>
                      </a:cubicBezTo>
                      <a:cubicBezTo>
                        <a:pt x="123" y="26"/>
                        <a:pt x="123" y="26"/>
                        <a:pt x="123" y="26"/>
                      </a:cubicBezTo>
                      <a:cubicBezTo>
                        <a:pt x="81" y="26"/>
                        <a:pt x="81" y="26"/>
                        <a:pt x="81" y="26"/>
                      </a:cubicBezTo>
                      <a:cubicBezTo>
                        <a:pt x="51" y="26"/>
                        <a:pt x="27" y="51"/>
                        <a:pt x="27" y="80"/>
                      </a:cubicBezTo>
                      <a:cubicBezTo>
                        <a:pt x="27" y="261"/>
                        <a:pt x="27" y="261"/>
                        <a:pt x="27" y="261"/>
                      </a:cubicBezTo>
                      <a:cubicBezTo>
                        <a:pt x="0" y="261"/>
                        <a:pt x="0" y="261"/>
                        <a:pt x="0" y="261"/>
                      </a:cubicBezTo>
                      <a:close/>
                    </a:path>
                  </a:pathLst>
                </a:custGeom>
                <a:grpFill/>
                <a:ln w="9525">
                  <a:noFill/>
                  <a:round/>
                </a:ln>
              </p:spPr>
              <p:txBody>
                <a:bodyPr wrap="square" lIns="91440" tIns="45720" rIns="91440" bIns="45720" anchor="ctr">
                  <a:normAutofit/>
                </a:bodyPr>
                <a:lstStyle/>
                <a:p>
                  <a:pPr algn="ctr"/>
                  <a:endParaRPr/>
                </a:p>
              </p:txBody>
            </p:sp>
            <p:sp>
              <p:nvSpPr>
                <p:cNvPr id="34" name="ï$líḋé"/>
                <p:cNvSpPr/>
                <p:nvPr/>
              </p:nvSpPr>
              <p:spPr bwMode="auto">
                <a:xfrm>
                  <a:off x="5341144" y="1894488"/>
                  <a:ext cx="322263" cy="682625"/>
                </a:xfrm>
                <a:custGeom>
                  <a:avLst/>
                  <a:gdLst/>
                  <a:ahLst/>
                  <a:cxnLst>
                    <a:cxn ang="0">
                      <a:pos x="0" y="0"/>
                    </a:cxn>
                    <a:cxn ang="0">
                      <a:pos x="0" y="180"/>
                    </a:cxn>
                    <a:cxn ang="0">
                      <a:pos x="81" y="261"/>
                    </a:cxn>
                    <a:cxn ang="0">
                      <a:pos x="123" y="261"/>
                    </a:cxn>
                    <a:cxn ang="0">
                      <a:pos x="123" y="234"/>
                    </a:cxn>
                    <a:cxn ang="0">
                      <a:pos x="81" y="234"/>
                    </a:cxn>
                    <a:cxn ang="0">
                      <a:pos x="27" y="180"/>
                    </a:cxn>
                    <a:cxn ang="0">
                      <a:pos x="27" y="0"/>
                    </a:cxn>
                    <a:cxn ang="0">
                      <a:pos x="0" y="0"/>
                    </a:cxn>
                  </a:cxnLst>
                  <a:rect l="0" t="0" r="r" b="b"/>
                  <a:pathLst>
                    <a:path w="123" h="261">
                      <a:moveTo>
                        <a:pt x="0" y="0"/>
                      </a:moveTo>
                      <a:cubicBezTo>
                        <a:pt x="0" y="180"/>
                        <a:pt x="0" y="180"/>
                        <a:pt x="0" y="180"/>
                      </a:cubicBezTo>
                      <a:cubicBezTo>
                        <a:pt x="0" y="225"/>
                        <a:pt x="37" y="261"/>
                        <a:pt x="81" y="261"/>
                      </a:cubicBezTo>
                      <a:cubicBezTo>
                        <a:pt x="123" y="261"/>
                        <a:pt x="123" y="261"/>
                        <a:pt x="123" y="261"/>
                      </a:cubicBezTo>
                      <a:cubicBezTo>
                        <a:pt x="123" y="234"/>
                        <a:pt x="123" y="234"/>
                        <a:pt x="123" y="234"/>
                      </a:cubicBezTo>
                      <a:cubicBezTo>
                        <a:pt x="81" y="234"/>
                        <a:pt x="81" y="234"/>
                        <a:pt x="81" y="234"/>
                      </a:cubicBezTo>
                      <a:cubicBezTo>
                        <a:pt x="51" y="234"/>
                        <a:pt x="27" y="210"/>
                        <a:pt x="27" y="180"/>
                      </a:cubicBezTo>
                      <a:cubicBezTo>
                        <a:pt x="27" y="0"/>
                        <a:pt x="27" y="0"/>
                        <a:pt x="27" y="0"/>
                      </a:cubicBezTo>
                      <a:cubicBezTo>
                        <a:pt x="0" y="0"/>
                        <a:pt x="0" y="0"/>
                        <a:pt x="0" y="0"/>
                      </a:cubicBezTo>
                      <a:close/>
                    </a:path>
                  </a:pathLst>
                </a:custGeom>
                <a:grpFill/>
                <a:ln w="9525">
                  <a:noFill/>
                  <a:round/>
                </a:ln>
              </p:spPr>
              <p:txBody>
                <a:bodyPr wrap="square" lIns="91440" tIns="45720" rIns="91440" bIns="45720" anchor="ctr">
                  <a:normAutofit/>
                </a:bodyPr>
                <a:lstStyle/>
                <a:p>
                  <a:pPr algn="ctr"/>
                  <a:endParaRPr/>
                </a:p>
              </p:txBody>
            </p:sp>
          </p:grpSp>
          <p:sp>
            <p:nvSpPr>
              <p:cNvPr id="23" name="išľíḓê"/>
              <p:cNvSpPr/>
              <p:nvPr/>
            </p:nvSpPr>
            <p:spPr bwMode="auto">
              <a:xfrm>
                <a:off x="5158029" y="2493526"/>
                <a:ext cx="1870950" cy="1870947"/>
              </a:xfrm>
              <a:prstGeom prst="ellipse">
                <a:avLst/>
              </a:prstGeom>
              <a:solidFill>
                <a:schemeClr val="bg1">
                  <a:lumMod val="95000"/>
                </a:schemeClr>
              </a:solidFill>
              <a:ln w="9525">
                <a:noFill/>
                <a:round/>
              </a:ln>
            </p:spPr>
            <p:txBody>
              <a:bodyPr wrap="square" lIns="91440" tIns="45720" rIns="91440" bIns="45720" anchor="ctr">
                <a:normAutofit/>
              </a:bodyPr>
              <a:lstStyle/>
              <a:p>
                <a:pPr algn="ctr"/>
                <a:endParaRPr/>
              </a:p>
            </p:txBody>
          </p:sp>
          <p:sp>
            <p:nvSpPr>
              <p:cNvPr id="24" name="íṡ1ïḑè"/>
              <p:cNvSpPr/>
              <p:nvPr/>
            </p:nvSpPr>
            <p:spPr bwMode="auto">
              <a:xfrm>
                <a:off x="5330384" y="2665884"/>
                <a:ext cx="1526236" cy="1526233"/>
              </a:xfrm>
              <a:prstGeom prst="ellipse">
                <a:avLst/>
              </a:prstGeom>
              <a:solidFill>
                <a:schemeClr val="accent1"/>
              </a:solidFill>
              <a:ln w="9525">
                <a:noFill/>
                <a:round/>
              </a:ln>
            </p:spPr>
            <p:txBody>
              <a:bodyPr vert="horz" wrap="square" lIns="91440" tIns="45720" rIns="91440" bIns="45720" anchor="ctr" anchorCtr="1" compatLnSpc="1">
                <a:normAutofit/>
              </a:bodyPr>
              <a:lstStyle/>
              <a:p>
                <a:pPr algn="ctr">
                  <a:spcBef>
                    <a:spcPct val="0"/>
                  </a:spcBef>
                  <a:defRPr/>
                </a:pPr>
                <a:r>
                  <a:rPr lang="zh-CN" altLang="en-US" sz="2800" b="1" dirty="0">
                    <a:solidFill>
                      <a:srgbClr val="FF0000"/>
                    </a:solidFill>
                  </a:rPr>
                  <a:t>孕酮</a:t>
                </a:r>
              </a:p>
            </p:txBody>
          </p:sp>
          <p:sp>
            <p:nvSpPr>
              <p:cNvPr id="25" name="îṥľîḓê"/>
              <p:cNvSpPr/>
              <p:nvPr/>
            </p:nvSpPr>
            <p:spPr bwMode="auto">
              <a:xfrm>
                <a:off x="3486913" y="3640076"/>
                <a:ext cx="964201" cy="966697"/>
              </a:xfrm>
              <a:prstGeom prst="ellipse">
                <a:avLst/>
              </a:prstGeom>
              <a:solidFill>
                <a:schemeClr val="bg1">
                  <a:lumMod val="95000"/>
                </a:schemeClr>
              </a:solidFill>
              <a:ln w="9525">
                <a:noFill/>
                <a:round/>
              </a:ln>
            </p:spPr>
            <p:txBody>
              <a:bodyPr wrap="square" lIns="91440" tIns="45720" rIns="91440" bIns="45720" anchor="ctr">
                <a:normAutofit/>
              </a:bodyPr>
              <a:lstStyle/>
              <a:p>
                <a:pPr algn="ctr"/>
                <a:endParaRPr/>
              </a:p>
            </p:txBody>
          </p:sp>
          <p:sp>
            <p:nvSpPr>
              <p:cNvPr id="26" name="íṣḷiḑe"/>
              <p:cNvSpPr/>
              <p:nvPr/>
            </p:nvSpPr>
            <p:spPr bwMode="auto">
              <a:xfrm>
                <a:off x="3589329" y="3752482"/>
                <a:ext cx="759371" cy="756871"/>
              </a:xfrm>
              <a:custGeom>
                <a:avLst/>
                <a:gdLst/>
                <a:ahLst/>
                <a:cxnLst>
                  <a:cxn ang="0">
                    <a:pos x="92" y="0"/>
                  </a:cxn>
                  <a:cxn ang="0">
                    <a:pos x="102" y="0"/>
                  </a:cxn>
                  <a:cxn ang="0">
                    <a:pos x="159" y="30"/>
                  </a:cxn>
                  <a:cxn ang="0">
                    <a:pos x="165" y="36"/>
                  </a:cxn>
                  <a:cxn ang="0">
                    <a:pos x="182" y="104"/>
                  </a:cxn>
                  <a:cxn ang="0">
                    <a:pos x="180" y="113"/>
                  </a:cxn>
                  <a:cxn ang="0">
                    <a:pos x="139" y="168"/>
                  </a:cxn>
                  <a:cxn ang="0">
                    <a:pos x="131" y="172"/>
                  </a:cxn>
                  <a:cxn ang="0">
                    <a:pos x="65" y="177"/>
                  </a:cxn>
                  <a:cxn ang="0">
                    <a:pos x="57" y="174"/>
                  </a:cxn>
                  <a:cxn ang="0">
                    <a:pos x="9" y="126"/>
                  </a:cxn>
                  <a:cxn ang="0">
                    <a:pos x="6" y="117"/>
                  </a:cxn>
                  <a:cxn ang="0">
                    <a:pos x="9" y="55"/>
                  </a:cxn>
                  <a:cxn ang="0">
                    <a:pos x="13" y="47"/>
                  </a:cxn>
                  <a:cxn ang="0">
                    <a:pos x="65" y="4"/>
                  </a:cxn>
                  <a:cxn ang="0">
                    <a:pos x="92" y="0"/>
                  </a:cxn>
                </a:cxnLst>
                <a:rect l="0" t="0" r="r" b="b"/>
                <a:pathLst>
                  <a:path w="185" h="184">
                    <a:moveTo>
                      <a:pt x="92" y="0"/>
                    </a:moveTo>
                    <a:cubicBezTo>
                      <a:pt x="102" y="0"/>
                      <a:pt x="102" y="0"/>
                      <a:pt x="102" y="0"/>
                    </a:cubicBezTo>
                    <a:cubicBezTo>
                      <a:pt x="125" y="3"/>
                      <a:pt x="143" y="13"/>
                      <a:pt x="159" y="30"/>
                    </a:cubicBezTo>
                    <a:cubicBezTo>
                      <a:pt x="165" y="36"/>
                      <a:pt x="165" y="36"/>
                      <a:pt x="165" y="36"/>
                    </a:cubicBezTo>
                    <a:cubicBezTo>
                      <a:pt x="180" y="57"/>
                      <a:pt x="185" y="79"/>
                      <a:pt x="182" y="104"/>
                    </a:cubicBezTo>
                    <a:cubicBezTo>
                      <a:pt x="180" y="113"/>
                      <a:pt x="180" y="113"/>
                      <a:pt x="180" y="113"/>
                    </a:cubicBezTo>
                    <a:cubicBezTo>
                      <a:pt x="173" y="137"/>
                      <a:pt x="160" y="155"/>
                      <a:pt x="139" y="168"/>
                    </a:cubicBezTo>
                    <a:cubicBezTo>
                      <a:pt x="131" y="172"/>
                      <a:pt x="131" y="172"/>
                      <a:pt x="131" y="172"/>
                    </a:cubicBezTo>
                    <a:cubicBezTo>
                      <a:pt x="110" y="182"/>
                      <a:pt x="88" y="184"/>
                      <a:pt x="65"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5" y="4"/>
                    </a:cubicBezTo>
                    <a:cubicBezTo>
                      <a:pt x="75" y="1"/>
                      <a:pt x="83" y="0"/>
                      <a:pt x="92" y="0"/>
                    </a:cubicBezTo>
                    <a:close/>
                  </a:path>
                </a:pathLst>
              </a:custGeom>
              <a:solidFill>
                <a:schemeClr val="accent2"/>
              </a:solidFill>
              <a:ln w="9525">
                <a:noFill/>
                <a:round/>
              </a:ln>
            </p:spPr>
            <p:txBody>
              <a:bodyPr wrap="square" lIns="91440" tIns="45720" rIns="91440" bIns="45720" anchor="ctr">
                <a:normAutofit/>
              </a:bodyPr>
              <a:lstStyle/>
              <a:p>
                <a:pPr algn="ctr"/>
                <a:r>
                  <a:rPr lang="en-US" sz="3600" dirty="0">
                    <a:solidFill>
                      <a:schemeClr val="bg1"/>
                    </a:solidFill>
                  </a:rPr>
                  <a:t>2</a:t>
                </a:r>
                <a:endParaRPr sz="3600" dirty="0">
                  <a:solidFill>
                    <a:schemeClr val="bg1"/>
                  </a:solidFill>
                </a:endParaRPr>
              </a:p>
            </p:txBody>
          </p:sp>
          <p:sp>
            <p:nvSpPr>
              <p:cNvPr id="27" name="iś1íďé"/>
              <p:cNvSpPr/>
              <p:nvPr/>
            </p:nvSpPr>
            <p:spPr bwMode="auto">
              <a:xfrm>
                <a:off x="7738390" y="2251229"/>
                <a:ext cx="966699" cy="961701"/>
              </a:xfrm>
              <a:prstGeom prst="ellipse">
                <a:avLst/>
              </a:prstGeom>
              <a:solidFill>
                <a:schemeClr val="bg1">
                  <a:lumMod val="95000"/>
                </a:schemeClr>
              </a:solidFill>
              <a:ln w="9525">
                <a:noFill/>
                <a:round/>
              </a:ln>
            </p:spPr>
            <p:txBody>
              <a:bodyPr wrap="square" lIns="91440" tIns="45720" rIns="91440" bIns="45720" anchor="ctr">
                <a:normAutofit/>
              </a:bodyPr>
              <a:lstStyle/>
              <a:p>
                <a:pPr algn="ctr"/>
                <a:endParaRPr/>
              </a:p>
            </p:txBody>
          </p:sp>
          <p:sp>
            <p:nvSpPr>
              <p:cNvPr id="28" name="išľïḋè"/>
              <p:cNvSpPr/>
              <p:nvPr/>
            </p:nvSpPr>
            <p:spPr bwMode="auto">
              <a:xfrm>
                <a:off x="7840806" y="2358639"/>
                <a:ext cx="761869" cy="756871"/>
              </a:xfrm>
              <a:custGeom>
                <a:avLst/>
                <a:gdLst/>
                <a:ahLst/>
                <a:cxnLst>
                  <a:cxn ang="0">
                    <a:pos x="92" y="0"/>
                  </a:cxn>
                  <a:cxn ang="0">
                    <a:pos x="102" y="1"/>
                  </a:cxn>
                  <a:cxn ang="0">
                    <a:pos x="160" y="30"/>
                  </a:cxn>
                  <a:cxn ang="0">
                    <a:pos x="165" y="37"/>
                  </a:cxn>
                  <a:cxn ang="0">
                    <a:pos x="182" y="105"/>
                  </a:cxn>
                  <a:cxn ang="0">
                    <a:pos x="180" y="114"/>
                  </a:cxn>
                  <a:cxn ang="0">
                    <a:pos x="139" y="169"/>
                  </a:cxn>
                  <a:cxn ang="0">
                    <a:pos x="132" y="173"/>
                  </a:cxn>
                  <a:cxn ang="0">
                    <a:pos x="66" y="178"/>
                  </a:cxn>
                  <a:cxn ang="0">
                    <a:pos x="57" y="175"/>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60" y="30"/>
                    </a:cubicBezTo>
                    <a:cubicBezTo>
                      <a:pt x="165" y="37"/>
                      <a:pt x="165" y="37"/>
                      <a:pt x="165" y="37"/>
                    </a:cubicBezTo>
                    <a:cubicBezTo>
                      <a:pt x="180" y="58"/>
                      <a:pt x="185" y="80"/>
                      <a:pt x="182" y="105"/>
                    </a:cubicBezTo>
                    <a:cubicBezTo>
                      <a:pt x="180" y="114"/>
                      <a:pt x="180" y="114"/>
                      <a:pt x="180" y="114"/>
                    </a:cubicBezTo>
                    <a:cubicBezTo>
                      <a:pt x="174" y="137"/>
                      <a:pt x="160" y="155"/>
                      <a:pt x="139" y="169"/>
                    </a:cubicBezTo>
                    <a:cubicBezTo>
                      <a:pt x="132" y="173"/>
                      <a:pt x="132" y="173"/>
                      <a:pt x="132" y="173"/>
                    </a:cubicBezTo>
                    <a:cubicBezTo>
                      <a:pt x="110" y="183"/>
                      <a:pt x="89" y="184"/>
                      <a:pt x="66"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6" y="4"/>
                    </a:cubicBezTo>
                    <a:cubicBezTo>
                      <a:pt x="75" y="2"/>
                      <a:pt x="83" y="1"/>
                      <a:pt x="92" y="0"/>
                    </a:cubicBezTo>
                    <a:close/>
                  </a:path>
                </a:pathLst>
              </a:custGeom>
              <a:solidFill>
                <a:schemeClr val="accent2"/>
              </a:solidFill>
              <a:ln w="9525">
                <a:noFill/>
                <a:round/>
              </a:ln>
            </p:spPr>
            <p:txBody>
              <a:bodyPr wrap="square" lIns="91440" tIns="45720" rIns="91440" bIns="45720" anchor="ctr">
                <a:normAutofit/>
              </a:bodyPr>
              <a:lstStyle/>
              <a:p>
                <a:pPr algn="ctr"/>
                <a:r>
                  <a:rPr lang="en-US" sz="3600" dirty="0">
                    <a:solidFill>
                      <a:schemeClr val="bg1"/>
                    </a:solidFill>
                  </a:rPr>
                  <a:t>3</a:t>
                </a:r>
                <a:endParaRPr sz="3600" dirty="0">
                  <a:solidFill>
                    <a:schemeClr val="bg1"/>
                  </a:solidFill>
                </a:endParaRPr>
              </a:p>
            </p:txBody>
          </p:sp>
          <p:sp>
            <p:nvSpPr>
              <p:cNvPr id="29" name="ïṡḻiḑe"/>
              <p:cNvSpPr/>
              <p:nvPr/>
            </p:nvSpPr>
            <p:spPr bwMode="auto">
              <a:xfrm>
                <a:off x="3486913" y="2251229"/>
                <a:ext cx="964201" cy="961701"/>
              </a:xfrm>
              <a:prstGeom prst="ellipse">
                <a:avLst/>
              </a:prstGeom>
              <a:solidFill>
                <a:schemeClr val="bg1">
                  <a:lumMod val="95000"/>
                </a:schemeClr>
              </a:solidFill>
              <a:ln w="9525">
                <a:noFill/>
                <a:round/>
              </a:ln>
            </p:spPr>
            <p:txBody>
              <a:bodyPr wrap="square" lIns="91440" tIns="45720" rIns="91440" bIns="45720" anchor="ctr">
                <a:normAutofit/>
              </a:bodyPr>
              <a:lstStyle/>
              <a:p>
                <a:pPr algn="ctr"/>
                <a:endParaRPr/>
              </a:p>
            </p:txBody>
          </p:sp>
          <p:sp>
            <p:nvSpPr>
              <p:cNvPr id="30" name="îşļïḓè"/>
              <p:cNvSpPr/>
              <p:nvPr/>
            </p:nvSpPr>
            <p:spPr bwMode="auto">
              <a:xfrm>
                <a:off x="3589329" y="2358639"/>
                <a:ext cx="759371" cy="756871"/>
              </a:xfrm>
              <a:custGeom>
                <a:avLst/>
                <a:gdLst/>
                <a:ahLst/>
                <a:cxnLst>
                  <a:cxn ang="0">
                    <a:pos x="92" y="0"/>
                  </a:cxn>
                  <a:cxn ang="0">
                    <a:pos x="102" y="1"/>
                  </a:cxn>
                  <a:cxn ang="0">
                    <a:pos x="159" y="30"/>
                  </a:cxn>
                  <a:cxn ang="0">
                    <a:pos x="165" y="37"/>
                  </a:cxn>
                  <a:cxn ang="0">
                    <a:pos x="182" y="105"/>
                  </a:cxn>
                  <a:cxn ang="0">
                    <a:pos x="180" y="114"/>
                  </a:cxn>
                  <a:cxn ang="0">
                    <a:pos x="139" y="169"/>
                  </a:cxn>
                  <a:cxn ang="0">
                    <a:pos x="131" y="173"/>
                  </a:cxn>
                  <a:cxn ang="0">
                    <a:pos x="65" y="178"/>
                  </a:cxn>
                  <a:cxn ang="0">
                    <a:pos x="57" y="175"/>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8"/>
                      <a:pt x="185" y="80"/>
                      <a:pt x="182" y="105"/>
                    </a:cubicBezTo>
                    <a:cubicBezTo>
                      <a:pt x="180" y="114"/>
                      <a:pt x="180" y="114"/>
                      <a:pt x="180" y="114"/>
                    </a:cubicBezTo>
                    <a:cubicBezTo>
                      <a:pt x="173" y="137"/>
                      <a:pt x="160" y="155"/>
                      <a:pt x="139" y="169"/>
                    </a:cubicBezTo>
                    <a:cubicBezTo>
                      <a:pt x="131" y="173"/>
                      <a:pt x="131" y="173"/>
                      <a:pt x="131" y="173"/>
                    </a:cubicBezTo>
                    <a:cubicBezTo>
                      <a:pt x="110" y="183"/>
                      <a:pt x="88" y="184"/>
                      <a:pt x="65"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5" y="4"/>
                    </a:cubicBezTo>
                    <a:cubicBezTo>
                      <a:pt x="75" y="2"/>
                      <a:pt x="83" y="1"/>
                      <a:pt x="92" y="0"/>
                    </a:cubicBezTo>
                    <a:close/>
                  </a:path>
                </a:pathLst>
              </a:custGeom>
              <a:solidFill>
                <a:schemeClr val="accent1"/>
              </a:solidFill>
              <a:ln w="9525">
                <a:noFill/>
                <a:round/>
              </a:ln>
            </p:spPr>
            <p:txBody>
              <a:bodyPr wrap="square" lIns="91440" tIns="45720" rIns="91440" bIns="45720" anchor="ctr">
                <a:normAutofit/>
              </a:bodyPr>
              <a:lstStyle/>
              <a:p>
                <a:pPr algn="ctr"/>
                <a:r>
                  <a:rPr lang="en-US" sz="3600" dirty="0">
                    <a:solidFill>
                      <a:schemeClr val="bg1"/>
                    </a:solidFill>
                  </a:rPr>
                  <a:t>1</a:t>
                </a:r>
                <a:endParaRPr sz="3600" dirty="0">
                  <a:solidFill>
                    <a:schemeClr val="bg1"/>
                  </a:solidFill>
                </a:endParaRPr>
              </a:p>
            </p:txBody>
          </p:sp>
          <p:sp>
            <p:nvSpPr>
              <p:cNvPr id="31" name="î$ļídé"/>
              <p:cNvSpPr/>
              <p:nvPr/>
            </p:nvSpPr>
            <p:spPr bwMode="auto">
              <a:xfrm>
                <a:off x="7738390" y="3640076"/>
                <a:ext cx="966699" cy="966697"/>
              </a:xfrm>
              <a:prstGeom prst="ellipse">
                <a:avLst/>
              </a:prstGeom>
              <a:solidFill>
                <a:schemeClr val="bg1">
                  <a:lumMod val="95000"/>
                </a:schemeClr>
              </a:solidFill>
              <a:ln w="9525">
                <a:noFill/>
                <a:round/>
              </a:ln>
            </p:spPr>
            <p:txBody>
              <a:bodyPr wrap="square" lIns="91440" tIns="45720" rIns="91440" bIns="45720" anchor="ctr">
                <a:normAutofit/>
              </a:bodyPr>
              <a:lstStyle/>
              <a:p>
                <a:pPr algn="ctr"/>
                <a:endParaRPr/>
              </a:p>
            </p:txBody>
          </p:sp>
          <p:sp>
            <p:nvSpPr>
              <p:cNvPr id="32" name="ïslíḋè"/>
              <p:cNvSpPr/>
              <p:nvPr/>
            </p:nvSpPr>
            <p:spPr bwMode="auto">
              <a:xfrm>
                <a:off x="7840806" y="3752482"/>
                <a:ext cx="761869" cy="756871"/>
              </a:xfrm>
              <a:custGeom>
                <a:avLst/>
                <a:gdLst/>
                <a:ahLst/>
                <a:cxnLst>
                  <a:cxn ang="0">
                    <a:pos x="92" y="0"/>
                  </a:cxn>
                  <a:cxn ang="0">
                    <a:pos x="102" y="0"/>
                  </a:cxn>
                  <a:cxn ang="0">
                    <a:pos x="160" y="30"/>
                  </a:cxn>
                  <a:cxn ang="0">
                    <a:pos x="165" y="36"/>
                  </a:cxn>
                  <a:cxn ang="0">
                    <a:pos x="182" y="104"/>
                  </a:cxn>
                  <a:cxn ang="0">
                    <a:pos x="180" y="113"/>
                  </a:cxn>
                  <a:cxn ang="0">
                    <a:pos x="139" y="168"/>
                  </a:cxn>
                  <a:cxn ang="0">
                    <a:pos x="132" y="172"/>
                  </a:cxn>
                  <a:cxn ang="0">
                    <a:pos x="66" y="177"/>
                  </a:cxn>
                  <a:cxn ang="0">
                    <a:pos x="57" y="174"/>
                  </a:cxn>
                  <a:cxn ang="0">
                    <a:pos x="9" y="126"/>
                  </a:cxn>
                  <a:cxn ang="0">
                    <a:pos x="6" y="117"/>
                  </a:cxn>
                  <a:cxn ang="0">
                    <a:pos x="9" y="55"/>
                  </a:cxn>
                  <a:cxn ang="0">
                    <a:pos x="13" y="47"/>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6"/>
                      <a:pt x="165" y="36"/>
                      <a:pt x="165" y="36"/>
                    </a:cubicBezTo>
                    <a:cubicBezTo>
                      <a:pt x="180" y="57"/>
                      <a:pt x="185" y="79"/>
                      <a:pt x="182" y="104"/>
                    </a:cubicBezTo>
                    <a:cubicBezTo>
                      <a:pt x="180" y="113"/>
                      <a:pt x="180" y="113"/>
                      <a:pt x="180" y="113"/>
                    </a:cubicBezTo>
                    <a:cubicBezTo>
                      <a:pt x="174"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6" y="4"/>
                    </a:cubicBezTo>
                    <a:cubicBezTo>
                      <a:pt x="75" y="1"/>
                      <a:pt x="83" y="0"/>
                      <a:pt x="92" y="0"/>
                    </a:cubicBezTo>
                    <a:close/>
                  </a:path>
                </a:pathLst>
              </a:custGeom>
              <a:solidFill>
                <a:schemeClr val="accent2"/>
              </a:solidFill>
              <a:ln w="9525">
                <a:noFill/>
                <a:round/>
              </a:ln>
            </p:spPr>
            <p:txBody>
              <a:bodyPr wrap="square" lIns="91440" tIns="45720" rIns="91440" bIns="45720" anchor="ctr">
                <a:normAutofit/>
              </a:bodyPr>
              <a:lstStyle/>
              <a:p>
                <a:pPr algn="ctr"/>
                <a:r>
                  <a:rPr lang="en-US" sz="3600" dirty="0">
                    <a:solidFill>
                      <a:schemeClr val="bg1"/>
                    </a:solidFill>
                  </a:rPr>
                  <a:t>4</a:t>
                </a:r>
                <a:endParaRPr sz="3600" dirty="0">
                  <a:solidFill>
                    <a:schemeClr val="bg1"/>
                  </a:solidFill>
                </a:endParaRPr>
              </a:p>
            </p:txBody>
          </p:sp>
        </p:grpSp>
        <p:sp>
          <p:nvSpPr>
            <p:cNvPr id="17" name="ïSľíḓê"/>
            <p:cNvSpPr/>
            <p:nvPr/>
          </p:nvSpPr>
          <p:spPr bwMode="auto">
            <a:xfrm>
              <a:off x="760186" y="1971580"/>
              <a:ext cx="2496728"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b="1" dirty="0"/>
                <a:t>进一步使子宫内膜增厚，并发生分泌期的变化 </a:t>
              </a:r>
              <a:endParaRPr lang="en-US" altLang="zh-CN" sz="2400" b="1" dirty="0"/>
            </a:p>
          </p:txBody>
        </p:sp>
        <p:sp>
          <p:nvSpPr>
            <p:cNvPr id="15" name="ïS1îḑé"/>
            <p:cNvSpPr/>
            <p:nvPr/>
          </p:nvSpPr>
          <p:spPr bwMode="auto">
            <a:xfrm>
              <a:off x="745672" y="3880754"/>
              <a:ext cx="2496728"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b="1" dirty="0"/>
                <a:t>抑制子宫收缩和输卵管的运动，起安胎作用</a:t>
              </a:r>
              <a:endParaRPr lang="en-US" altLang="zh-CN" sz="2400" b="1" dirty="0"/>
            </a:p>
          </p:txBody>
        </p:sp>
        <p:sp>
          <p:nvSpPr>
            <p:cNvPr id="13" name="iṧḷîḓe"/>
            <p:cNvSpPr/>
            <p:nvPr/>
          </p:nvSpPr>
          <p:spPr bwMode="auto">
            <a:xfrm>
              <a:off x="9029281" y="2247351"/>
              <a:ext cx="2496728"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b="1" dirty="0"/>
                <a:t>促进乳腺腺泡发育，为后期泌乳作准备</a:t>
              </a:r>
              <a:endParaRPr lang="en-US" altLang="zh-CN" sz="2400" b="1" dirty="0"/>
            </a:p>
          </p:txBody>
        </p:sp>
        <p:sp>
          <p:nvSpPr>
            <p:cNvPr id="11" name="î$lïḓê"/>
            <p:cNvSpPr/>
            <p:nvPr/>
          </p:nvSpPr>
          <p:spPr bwMode="auto">
            <a:xfrm>
              <a:off x="9029281" y="4083954"/>
              <a:ext cx="2496728"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b="1" dirty="0"/>
                <a:t>促进机体产热，使基础体温升高</a:t>
              </a:r>
              <a:endParaRPr lang="en-US" altLang="zh-CN" sz="2400" b="1" dirty="0"/>
            </a:p>
          </p:txBody>
        </p:sp>
      </p:grpSp>
      <p:sp>
        <p:nvSpPr>
          <p:cNvPr id="37" name="Rectangle 5"/>
          <p:cNvSpPr>
            <a:spLocks noGrp="1" noChangeArrowheads="1"/>
          </p:cNvSpPr>
          <p:nvPr>
            <p:ph type="title"/>
          </p:nvPr>
        </p:nvSpPr>
        <p:spPr bwMode="auto">
          <a:xfrm>
            <a:off x="1277257" y="437769"/>
            <a:ext cx="10243230" cy="590931"/>
          </a:xfrm>
          <a:prstGeom prst="rect">
            <a:avLst/>
          </a:prstGeom>
          <a:noFill/>
          <a:ln w="9525">
            <a:noFill/>
            <a:miter lim="800000"/>
          </a:ln>
        </p:spPr>
        <p:txBody>
          <a:bodyPr wrap="square">
            <a:spAutoFit/>
          </a:bodyPr>
          <a:lstStyle/>
          <a:p>
            <a:r>
              <a:rPr lang="zh-CN" altLang="en-US" sz="3600" b="1" dirty="0">
                <a:cs typeface="+mn-ea"/>
                <a:sym typeface="+mn-lt"/>
              </a:rPr>
              <a:t>孕激素的生理作用</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graft1201 copy"/>
          <p:cNvPicPr>
            <a:picLocks noChangeAspect="1" noChangeArrowheads="1"/>
          </p:cNvPicPr>
          <p:nvPr/>
        </p:nvPicPr>
        <p:blipFill>
          <a:blip r:embed="rId3" cstate="print">
            <a:grayscl/>
            <a:lum contrast="100000"/>
          </a:blip>
          <a:srcRect t="16679" r="7053"/>
          <a:stretch>
            <a:fillRect/>
          </a:stretch>
        </p:blipFill>
        <p:spPr bwMode="auto">
          <a:xfrm>
            <a:off x="1005418" y="1569493"/>
            <a:ext cx="8275060" cy="4524920"/>
          </a:xfrm>
          <a:prstGeom prst="rect">
            <a:avLst/>
          </a:prstGeom>
          <a:solidFill>
            <a:srgbClr val="CDFBFF"/>
          </a:solidFill>
          <a:ln w="9525">
            <a:noFill/>
            <a:miter lim="800000"/>
            <a:headEnd/>
            <a:tailEnd/>
          </a:ln>
        </p:spPr>
      </p:pic>
    </p:spTree>
  </p:cSld>
  <p:clrMapOvr>
    <a:masterClrMapping/>
  </p:clrMapOvr>
  <p:transition spd="slow">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a:xfrm>
            <a:off x="996287" y="0"/>
            <a:ext cx="11195713" cy="1143000"/>
          </a:xfrm>
        </p:spPr>
        <p:txBody>
          <a:bodyPr/>
          <a:lstStyle/>
          <a:p>
            <a:pPr eaLnBrk="1" hangingPunct="1">
              <a:defRPr/>
            </a:pPr>
            <a:r>
              <a:rPr lang="en-US" altLang="zh-CN" dirty="0"/>
              <a:t>3. </a:t>
            </a:r>
            <a:r>
              <a:rPr lang="zh-CN" altLang="en-US" dirty="0"/>
              <a:t>卵巢的激素调控</a:t>
            </a:r>
            <a:endParaRPr lang="en-US" altLang="zh-CN" dirty="0"/>
          </a:p>
        </p:txBody>
      </p:sp>
      <p:sp>
        <p:nvSpPr>
          <p:cNvPr id="29702" name="Rectangle 6"/>
          <p:cNvSpPr>
            <a:spLocks noGrp="1" noChangeArrowheads="1"/>
          </p:cNvSpPr>
          <p:nvPr>
            <p:ph type="body" idx="1"/>
          </p:nvPr>
        </p:nvSpPr>
        <p:spPr>
          <a:xfrm>
            <a:off x="6529694" y="1090684"/>
            <a:ext cx="5029959" cy="4114800"/>
          </a:xfrm>
        </p:spPr>
        <p:txBody>
          <a:bodyPr>
            <a:noAutofit/>
          </a:bodyPr>
          <a:lstStyle/>
          <a:p>
            <a:pPr eaLnBrk="1" hangingPunct="1">
              <a:defRPr/>
            </a:pPr>
            <a:r>
              <a:rPr lang="zh-CN" altLang="en-US" sz="3200" b="1" dirty="0">
                <a:latin typeface="+mn-ea"/>
              </a:rPr>
              <a:t>卵巢各种功能活动</a:t>
            </a:r>
            <a:r>
              <a:rPr lang="en-US" altLang="zh-CN" sz="3200" b="1" dirty="0">
                <a:latin typeface="+mn-ea"/>
              </a:rPr>
              <a:t>--</a:t>
            </a:r>
            <a:r>
              <a:rPr lang="zh-CN" altLang="en-US" sz="3200" b="1" dirty="0">
                <a:latin typeface="+mn-ea"/>
              </a:rPr>
              <a:t>卵泡成熟、排卵、黄体形成、内分泌等均受下丘脑</a:t>
            </a:r>
            <a:r>
              <a:rPr lang="en-US" altLang="zh-CN" sz="3200" b="1" dirty="0">
                <a:latin typeface="+mn-ea"/>
              </a:rPr>
              <a:t>-</a:t>
            </a:r>
            <a:r>
              <a:rPr lang="zh-CN" altLang="en-US" sz="3200" b="1" dirty="0">
                <a:latin typeface="+mn-ea"/>
              </a:rPr>
              <a:t>腺垂体</a:t>
            </a:r>
            <a:r>
              <a:rPr lang="en-US" altLang="zh-CN" sz="3200" b="1" dirty="0">
                <a:latin typeface="+mn-ea"/>
              </a:rPr>
              <a:t>-</a:t>
            </a:r>
            <a:r>
              <a:rPr lang="zh-CN" altLang="en-US" sz="3200" b="1" dirty="0">
                <a:latin typeface="+mn-ea"/>
              </a:rPr>
              <a:t>卵巢轴系统的反馈性调节及局部调节</a:t>
            </a:r>
          </a:p>
          <a:p>
            <a:pPr eaLnBrk="1" hangingPunct="1">
              <a:defRPr/>
            </a:pPr>
            <a:endParaRPr lang="en-US" altLang="zh-CN" sz="3200" b="1" dirty="0">
              <a:latin typeface="+mn-ea"/>
            </a:endParaRPr>
          </a:p>
        </p:txBody>
      </p:sp>
      <p:pic>
        <p:nvPicPr>
          <p:cNvPr id="48132" name="Picture 10" descr="调节-雌"/>
          <p:cNvPicPr>
            <a:picLocks noChangeAspect="1" noChangeArrowheads="1"/>
          </p:cNvPicPr>
          <p:nvPr/>
        </p:nvPicPr>
        <p:blipFill>
          <a:blip r:embed="rId2" cstate="print"/>
          <a:srcRect l="2010" t="1111" r="1118" b="1111"/>
          <a:stretch>
            <a:fillRect/>
          </a:stretch>
        </p:blipFill>
        <p:spPr bwMode="auto">
          <a:xfrm>
            <a:off x="609601" y="1219200"/>
            <a:ext cx="5535084" cy="5257800"/>
          </a:xfrm>
          <a:prstGeom prst="rect">
            <a:avLst/>
          </a:prstGeom>
          <a:noFill/>
          <a:ln w="9525">
            <a:noFill/>
            <a:miter lim="800000"/>
            <a:headEnd/>
            <a:tailEnd/>
          </a:ln>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1027"/>
          <p:cNvSpPr>
            <a:spLocks noGrp="1" noChangeArrowheads="1"/>
          </p:cNvSpPr>
          <p:nvPr>
            <p:ph type="body" idx="1"/>
          </p:nvPr>
        </p:nvSpPr>
        <p:spPr>
          <a:xfrm>
            <a:off x="541362" y="1210102"/>
            <a:ext cx="3048000" cy="4114800"/>
          </a:xfrm>
        </p:spPr>
        <p:txBody>
          <a:bodyPr>
            <a:noAutofit/>
          </a:bodyPr>
          <a:lstStyle/>
          <a:p>
            <a:pPr eaLnBrk="1" hangingPunct="1">
              <a:defRPr/>
            </a:pPr>
            <a:r>
              <a:rPr lang="zh-CN" altLang="en-US" sz="3200" b="1" dirty="0">
                <a:latin typeface="+mn-ea"/>
              </a:rPr>
              <a:t>在卵巢活动周期中，下丘脑</a:t>
            </a:r>
            <a:r>
              <a:rPr lang="en-US" altLang="zh-CN" sz="3200" b="1" dirty="0">
                <a:latin typeface="+mn-ea"/>
              </a:rPr>
              <a:t>-</a:t>
            </a:r>
            <a:r>
              <a:rPr lang="zh-CN" altLang="en-US" sz="3200" b="1" dirty="0">
                <a:latin typeface="+mn-ea"/>
              </a:rPr>
              <a:t>腺垂体</a:t>
            </a:r>
            <a:r>
              <a:rPr lang="en-US" altLang="zh-CN" sz="3200" b="1" dirty="0">
                <a:latin typeface="+mn-ea"/>
              </a:rPr>
              <a:t>-</a:t>
            </a:r>
            <a:r>
              <a:rPr lang="zh-CN" altLang="en-US" sz="3200" b="1" dirty="0">
                <a:latin typeface="+mn-ea"/>
              </a:rPr>
              <a:t>卵巢轴系统分别出现正反馈和负反馈性的调节过程</a:t>
            </a:r>
          </a:p>
          <a:p>
            <a:pPr eaLnBrk="1" hangingPunct="1">
              <a:defRPr/>
            </a:pPr>
            <a:endParaRPr lang="en-US" altLang="zh-CN" sz="3200" b="1" dirty="0">
              <a:latin typeface="+mn-ea"/>
            </a:endParaRPr>
          </a:p>
        </p:txBody>
      </p:sp>
      <p:pic>
        <p:nvPicPr>
          <p:cNvPr id="208900" name="Picture 1028" descr="未标题-3f"/>
          <p:cNvPicPr>
            <a:picLocks noChangeAspect="1" noChangeArrowheads="1"/>
          </p:cNvPicPr>
          <p:nvPr/>
        </p:nvPicPr>
        <p:blipFill>
          <a:blip r:embed="rId2" cstate="print">
            <a:lum bright="-6000" contrast="12000"/>
          </a:blip>
          <a:srcRect t="3445" r="3210" b="14471"/>
          <a:stretch>
            <a:fillRect/>
          </a:stretch>
        </p:blipFill>
        <p:spPr bwMode="auto">
          <a:xfrm>
            <a:off x="3657600" y="1147156"/>
            <a:ext cx="8534400" cy="571084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strips(upRigh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914400" y="0"/>
            <a:ext cx="10363200" cy="990600"/>
          </a:xfrm>
        </p:spPr>
        <p:txBody>
          <a:bodyPr/>
          <a:lstStyle/>
          <a:p>
            <a:pPr eaLnBrk="1" hangingPunct="1">
              <a:buClr>
                <a:srgbClr val="FF0066"/>
              </a:buClr>
              <a:defRPr/>
            </a:pPr>
            <a:r>
              <a:rPr lang="zh-CN" altLang="en-US" sz="3200" dirty="0">
                <a:solidFill>
                  <a:schemeClr val="tx1"/>
                </a:solidFill>
                <a:latin typeface="黑体" panose="02010609060101010101" pitchFamily="2" charset="-122"/>
              </a:rPr>
              <a:t>下丘脑</a:t>
            </a:r>
            <a:r>
              <a:rPr lang="en-US" altLang="zh-CN" sz="3200" dirty="0">
                <a:solidFill>
                  <a:schemeClr val="tx1"/>
                </a:solidFill>
                <a:latin typeface="黑体" panose="02010609060101010101" pitchFamily="2" charset="-122"/>
              </a:rPr>
              <a:t>-</a:t>
            </a:r>
            <a:r>
              <a:rPr lang="zh-CN" altLang="en-US" sz="3200" dirty="0">
                <a:solidFill>
                  <a:schemeClr val="tx1"/>
                </a:solidFill>
                <a:latin typeface="黑体" panose="02010609060101010101" pitchFamily="2" charset="-122"/>
              </a:rPr>
              <a:t>腺垂体</a:t>
            </a:r>
            <a:r>
              <a:rPr lang="en-US" altLang="zh-CN" sz="3200" dirty="0">
                <a:solidFill>
                  <a:schemeClr val="tx1"/>
                </a:solidFill>
                <a:latin typeface="黑体" panose="02010609060101010101" pitchFamily="2" charset="-122"/>
              </a:rPr>
              <a:t>-</a:t>
            </a:r>
            <a:r>
              <a:rPr lang="zh-CN" altLang="en-US" sz="3200" dirty="0">
                <a:solidFill>
                  <a:schemeClr val="tx1"/>
                </a:solidFill>
                <a:latin typeface="黑体" panose="02010609060101010101" pitchFamily="2" charset="-122"/>
              </a:rPr>
              <a:t>卵巢轴</a:t>
            </a:r>
            <a:r>
              <a:rPr lang="zh-CN" altLang="en-US" sz="3200" dirty="0">
                <a:solidFill>
                  <a:schemeClr val="tx1"/>
                </a:solidFill>
              </a:rPr>
              <a:t>调节系统</a:t>
            </a:r>
          </a:p>
        </p:txBody>
      </p:sp>
      <p:sp>
        <p:nvSpPr>
          <p:cNvPr id="201731" name="Rectangle 3"/>
          <p:cNvSpPr>
            <a:spLocks noGrp="1" noChangeArrowheads="1"/>
          </p:cNvSpPr>
          <p:nvPr>
            <p:ph type="body" idx="1"/>
          </p:nvPr>
        </p:nvSpPr>
        <p:spPr>
          <a:xfrm>
            <a:off x="395785" y="1066800"/>
            <a:ext cx="10822676" cy="5105400"/>
          </a:xfrm>
        </p:spPr>
        <p:txBody>
          <a:bodyPr/>
          <a:lstStyle/>
          <a:p>
            <a:pPr lvl="1" eaLnBrk="1" hangingPunct="1">
              <a:defRPr/>
            </a:pPr>
            <a:r>
              <a:rPr lang="zh-CN" altLang="en-US" b="1" dirty="0"/>
              <a:t>下丘脑</a:t>
            </a:r>
            <a:r>
              <a:rPr lang="en-US" altLang="zh-CN" b="1" dirty="0"/>
              <a:t>-</a:t>
            </a:r>
            <a:r>
              <a:rPr lang="zh-CN" altLang="en-US" b="1" dirty="0"/>
              <a:t>腺垂体对卵巢活动的调节</a:t>
            </a:r>
          </a:p>
          <a:p>
            <a:pPr marL="1162050" lvl="2" eaLnBrk="1" hangingPunct="1">
              <a:buFont typeface="Wingdings" panose="05000000000000000000" pitchFamily="2" charset="2"/>
              <a:buNone/>
              <a:defRPr/>
            </a:pPr>
            <a:r>
              <a:rPr lang="zh-CN" altLang="en-US" b="1" dirty="0"/>
              <a:t>各种活动刺激→中枢神经系统→下丘脑</a:t>
            </a:r>
            <a:r>
              <a:rPr lang="en-US" altLang="zh-CN" b="1" dirty="0"/>
              <a:t>-</a:t>
            </a:r>
            <a:r>
              <a:rPr lang="en-US" altLang="zh-CN" b="1" dirty="0" err="1"/>
              <a:t>GnRH</a:t>
            </a:r>
            <a:r>
              <a:rPr lang="en-US" altLang="zh-CN" b="1" dirty="0"/>
              <a:t>→</a:t>
            </a:r>
            <a:r>
              <a:rPr lang="zh-CN" altLang="en-US" b="1" dirty="0"/>
              <a:t>垂体促性腺激素→</a:t>
            </a:r>
          </a:p>
          <a:p>
            <a:pPr marL="1162050" lvl="2" eaLnBrk="1" hangingPunct="1">
              <a:buFont typeface="Wingdings" panose="05000000000000000000" pitchFamily="2" charset="2"/>
              <a:buNone/>
              <a:defRPr/>
            </a:pPr>
            <a:r>
              <a:rPr lang="en-US" altLang="zh-CN" sz="2800" b="1" dirty="0"/>
              <a:t>FSH  </a:t>
            </a:r>
            <a:r>
              <a:rPr lang="en-US" altLang="zh-CN" b="1" dirty="0"/>
              <a:t>①</a:t>
            </a:r>
            <a:r>
              <a:rPr lang="zh-CN" altLang="en-US" b="1" dirty="0"/>
              <a:t>促进卵泡发育成熟</a:t>
            </a:r>
            <a:r>
              <a:rPr lang="en-US" altLang="zh-CN" b="1" dirty="0"/>
              <a:t>; ②</a:t>
            </a:r>
            <a:r>
              <a:rPr lang="zh-CN" altLang="en-US" b="1" dirty="0"/>
              <a:t>刺激卵泡分泌雌激素</a:t>
            </a:r>
            <a:endParaRPr lang="zh-CN" altLang="en-US" sz="2800" b="1" dirty="0"/>
          </a:p>
          <a:p>
            <a:pPr marL="1162050" lvl="2" eaLnBrk="1" hangingPunct="1">
              <a:buFont typeface="Wingdings" panose="05000000000000000000" pitchFamily="2" charset="2"/>
              <a:buNone/>
              <a:defRPr/>
            </a:pPr>
            <a:r>
              <a:rPr lang="en-US" altLang="zh-CN" sz="2800" b="1" dirty="0"/>
              <a:t>LH  </a:t>
            </a:r>
            <a:r>
              <a:rPr lang="en-US" altLang="zh-CN" b="1" dirty="0"/>
              <a:t>①</a:t>
            </a:r>
            <a:r>
              <a:rPr lang="zh-CN" altLang="en-US" b="1" dirty="0"/>
              <a:t>刺激卵泡分泌雌激素</a:t>
            </a:r>
            <a:r>
              <a:rPr lang="en-US" altLang="zh-CN" b="1" dirty="0"/>
              <a:t>; ②</a:t>
            </a:r>
            <a:r>
              <a:rPr lang="zh-CN" altLang="en-US" b="1" dirty="0"/>
              <a:t>促进排卵</a:t>
            </a:r>
            <a:r>
              <a:rPr lang="en-US" altLang="zh-CN" b="1" dirty="0"/>
              <a:t>; ③</a:t>
            </a:r>
            <a:r>
              <a:rPr lang="zh-CN" altLang="en-US" b="1" dirty="0"/>
              <a:t>促进排卵后卵泡转化为黄体</a:t>
            </a:r>
            <a:r>
              <a:rPr lang="en-US" altLang="zh-CN" b="1" dirty="0"/>
              <a:t>; ④</a:t>
            </a:r>
            <a:r>
              <a:rPr lang="zh-CN" altLang="en-US" b="1" dirty="0"/>
              <a:t>维持黄体功能</a:t>
            </a:r>
          </a:p>
          <a:p>
            <a:pPr lvl="1" eaLnBrk="1" hangingPunct="1">
              <a:defRPr/>
            </a:pPr>
            <a:endParaRPr lang="zh-CN" altLang="en-US"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wipe(left)">
                                      <p:cBhvr>
                                        <p:cTn id="7" dur="500"/>
                                        <p:tgtEl>
                                          <p:spTgt spid="2017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1731">
                                            <p:txEl>
                                              <p:pRg st="1" end="1"/>
                                            </p:txEl>
                                          </p:spTgt>
                                        </p:tgtEl>
                                        <p:attrNameLst>
                                          <p:attrName>style.visibility</p:attrName>
                                        </p:attrNameLst>
                                      </p:cBhvr>
                                      <p:to>
                                        <p:strVal val="visible"/>
                                      </p:to>
                                    </p:set>
                                    <p:animEffect transition="in" filter="wipe(left)">
                                      <p:cBhvr>
                                        <p:cTn id="10" dur="500"/>
                                        <p:tgtEl>
                                          <p:spTgt spid="20173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1731">
                                            <p:txEl>
                                              <p:pRg st="2" end="2"/>
                                            </p:txEl>
                                          </p:spTgt>
                                        </p:tgtEl>
                                        <p:attrNameLst>
                                          <p:attrName>style.visibility</p:attrName>
                                        </p:attrNameLst>
                                      </p:cBhvr>
                                      <p:to>
                                        <p:strVal val="visible"/>
                                      </p:to>
                                    </p:set>
                                    <p:animEffect transition="in" filter="wipe(left)">
                                      <p:cBhvr>
                                        <p:cTn id="13" dur="500"/>
                                        <p:tgtEl>
                                          <p:spTgt spid="20173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1731">
                                            <p:txEl>
                                              <p:pRg st="3" end="3"/>
                                            </p:txEl>
                                          </p:spTgt>
                                        </p:tgtEl>
                                        <p:attrNameLst>
                                          <p:attrName>style.visibility</p:attrName>
                                        </p:attrNameLst>
                                      </p:cBhvr>
                                      <p:to>
                                        <p:strVal val="visible"/>
                                      </p:to>
                                    </p:set>
                                    <p:animEffect transition="in" filter="wipe(left)">
                                      <p:cBhvr>
                                        <p:cTn id="16" dur="500"/>
                                        <p:tgtEl>
                                          <p:spTgt spid="201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785" y="1165392"/>
            <a:ext cx="10633881" cy="4144962"/>
          </a:xfrm>
        </p:spPr>
        <p:txBody>
          <a:bodyPr>
            <a:noAutofit/>
          </a:bodyPr>
          <a:lstStyle/>
          <a:p>
            <a:pPr lvl="1" eaLnBrk="1" hangingPunct="1">
              <a:defRPr/>
            </a:pPr>
            <a:r>
              <a:rPr lang="zh-CN" altLang="en-US" b="1" dirty="0">
                <a:latin typeface="+mn-ea"/>
              </a:rPr>
              <a:t>卵巢激素对下丘脑</a:t>
            </a:r>
            <a:r>
              <a:rPr lang="en-US" altLang="zh-CN" b="1" dirty="0">
                <a:latin typeface="+mn-ea"/>
              </a:rPr>
              <a:t>-</a:t>
            </a:r>
            <a:r>
              <a:rPr lang="zh-CN" altLang="en-US" b="1" dirty="0">
                <a:latin typeface="+mn-ea"/>
              </a:rPr>
              <a:t>腺垂体的</a:t>
            </a:r>
            <a:r>
              <a:rPr lang="zh-CN" altLang="en-US" b="1" dirty="0">
                <a:solidFill>
                  <a:srgbClr val="FF0000"/>
                </a:solidFill>
                <a:latin typeface="+mn-ea"/>
              </a:rPr>
              <a:t>反馈</a:t>
            </a:r>
            <a:r>
              <a:rPr lang="zh-CN" altLang="en-US" b="1" dirty="0">
                <a:latin typeface="+mn-ea"/>
              </a:rPr>
              <a:t>作用</a:t>
            </a:r>
          </a:p>
          <a:p>
            <a:pPr marL="1162050" lvl="2" eaLnBrk="1" hangingPunct="1">
              <a:buFont typeface="Wingdings" panose="05000000000000000000" pitchFamily="2" charset="2"/>
              <a:buNone/>
              <a:defRPr/>
            </a:pPr>
            <a:r>
              <a:rPr lang="zh-CN" altLang="en-US" sz="3200" b="1" dirty="0">
                <a:latin typeface="+mn-ea"/>
              </a:rPr>
              <a:t>①大量雌激素抑制</a:t>
            </a:r>
            <a:r>
              <a:rPr lang="en-US" altLang="zh-CN" sz="3200" b="1" dirty="0" err="1">
                <a:latin typeface="+mn-ea"/>
              </a:rPr>
              <a:t>GnRH</a:t>
            </a:r>
            <a:r>
              <a:rPr lang="zh-CN" altLang="en-US" sz="3200" b="1" dirty="0">
                <a:latin typeface="+mn-ea"/>
              </a:rPr>
              <a:t>分泌，降低垂体对其敏感性</a:t>
            </a:r>
          </a:p>
          <a:p>
            <a:pPr marL="1162050" lvl="2" eaLnBrk="1" hangingPunct="1">
              <a:buFont typeface="Wingdings" panose="05000000000000000000" pitchFamily="2" charset="2"/>
              <a:buNone/>
              <a:defRPr/>
            </a:pPr>
            <a:r>
              <a:rPr lang="zh-CN" altLang="en-US" sz="3200" b="1" dirty="0">
                <a:latin typeface="+mn-ea"/>
              </a:rPr>
              <a:t>②排卵前雌激素分泌达峰值，促进</a:t>
            </a:r>
            <a:r>
              <a:rPr lang="en-US" altLang="zh-CN" sz="3200" b="1" dirty="0">
                <a:latin typeface="+mn-ea"/>
              </a:rPr>
              <a:t>LH</a:t>
            </a:r>
            <a:r>
              <a:rPr lang="zh-CN" altLang="en-US" sz="3200" b="1" dirty="0">
                <a:latin typeface="+mn-ea"/>
              </a:rPr>
              <a:t>分泌（正反馈）</a:t>
            </a:r>
          </a:p>
          <a:p>
            <a:pPr marL="1162050" lvl="2" eaLnBrk="1" hangingPunct="1">
              <a:buFont typeface="Wingdings" panose="05000000000000000000" pitchFamily="2" charset="2"/>
              <a:buNone/>
              <a:defRPr/>
            </a:pPr>
            <a:r>
              <a:rPr lang="zh-CN" altLang="en-US" sz="3200" b="1" dirty="0">
                <a:latin typeface="+mn-ea"/>
              </a:rPr>
              <a:t>③黄体期雌激素与孕激素分泌增加抑制</a:t>
            </a:r>
            <a:r>
              <a:rPr lang="en-US" altLang="zh-CN" sz="3200" b="1" dirty="0">
                <a:latin typeface="+mn-ea"/>
              </a:rPr>
              <a:t>FSH</a:t>
            </a:r>
            <a:r>
              <a:rPr lang="zh-CN" altLang="en-US" sz="3200" b="1" dirty="0">
                <a:latin typeface="+mn-ea"/>
              </a:rPr>
              <a:t>和</a:t>
            </a:r>
            <a:r>
              <a:rPr lang="en-US" altLang="zh-CN" sz="3200" b="1" dirty="0">
                <a:latin typeface="+mn-ea"/>
              </a:rPr>
              <a:t>LH</a:t>
            </a:r>
            <a:r>
              <a:rPr lang="zh-CN" altLang="en-US" sz="3200" b="1" dirty="0">
                <a:latin typeface="+mn-ea"/>
              </a:rPr>
              <a:t>分泌</a:t>
            </a:r>
          </a:p>
          <a:p>
            <a:pPr lvl="1" eaLnBrk="1" hangingPunct="1">
              <a:defRPr/>
            </a:pPr>
            <a:r>
              <a:rPr lang="zh-CN" altLang="en-US" b="1" dirty="0">
                <a:latin typeface="+mn-ea"/>
              </a:rPr>
              <a:t>卵巢内激素的相互影响</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026"/>
          <p:cNvSpPr txBox="1">
            <a:spLocks noChangeArrowheads="1"/>
          </p:cNvSpPr>
          <p:nvPr/>
        </p:nvSpPr>
        <p:spPr bwMode="auto">
          <a:xfrm>
            <a:off x="912285" y="515938"/>
            <a:ext cx="11279716" cy="2481262"/>
          </a:xfrm>
          <a:prstGeom prst="rect">
            <a:avLst/>
          </a:prstGeom>
          <a:noFill/>
          <a:ln w="9525">
            <a:noFill/>
            <a:miter lim="800000"/>
          </a:ln>
        </p:spPr>
        <p:txBody>
          <a:bodyPr>
            <a:spAutoFit/>
          </a:bodyPr>
          <a:lstStyle/>
          <a:p>
            <a:pPr>
              <a:spcBef>
                <a:spcPct val="20000"/>
              </a:spcBef>
            </a:pPr>
            <a:r>
              <a:rPr lang="zh-CN" altLang="en-US" sz="2800" b="1" dirty="0">
                <a:latin typeface="+mn-ea"/>
              </a:rPr>
              <a:t>归纳：①关于激素的分泌峰：</a:t>
            </a:r>
          </a:p>
          <a:p>
            <a:pPr>
              <a:lnSpc>
                <a:spcPct val="105000"/>
              </a:lnSpc>
              <a:spcBef>
                <a:spcPct val="10000"/>
              </a:spcBef>
            </a:pPr>
            <a:r>
              <a:rPr lang="zh-CN" altLang="en-US" sz="2800" b="1" dirty="0">
                <a:solidFill>
                  <a:srgbClr val="D80000"/>
                </a:solidFill>
                <a:latin typeface="+mn-ea"/>
              </a:rPr>
              <a:t>      ●</a:t>
            </a:r>
            <a:r>
              <a:rPr lang="zh-CN" altLang="en-US" sz="2800" b="1" dirty="0">
                <a:latin typeface="+mn-ea"/>
              </a:rPr>
              <a:t>排卵前一天左右雌激素达第一分泌峰；</a:t>
            </a:r>
          </a:p>
          <a:p>
            <a:pPr>
              <a:lnSpc>
                <a:spcPct val="105000"/>
              </a:lnSpc>
              <a:spcBef>
                <a:spcPct val="10000"/>
              </a:spcBef>
            </a:pPr>
            <a:r>
              <a:rPr lang="zh-CN" altLang="en-US" sz="2800" b="1" dirty="0">
                <a:latin typeface="+mn-ea"/>
              </a:rPr>
              <a:t>        排卵后一周左右雌激素达第二分泌峰。</a:t>
            </a:r>
          </a:p>
          <a:p>
            <a:pPr>
              <a:lnSpc>
                <a:spcPct val="105000"/>
              </a:lnSpc>
              <a:spcBef>
                <a:spcPct val="10000"/>
              </a:spcBef>
            </a:pPr>
            <a:r>
              <a:rPr lang="zh-CN" altLang="en-US" sz="2800" b="1" dirty="0">
                <a:solidFill>
                  <a:srgbClr val="D80000"/>
                </a:solidFill>
                <a:latin typeface="+mn-ea"/>
              </a:rPr>
              <a:t>      ●</a:t>
            </a:r>
            <a:r>
              <a:rPr lang="zh-CN" altLang="en-US" sz="2800" b="1" dirty="0">
                <a:latin typeface="+mn-ea"/>
              </a:rPr>
              <a:t>排卵后一周左右孕激素达分泌峰。</a:t>
            </a:r>
          </a:p>
          <a:p>
            <a:pPr>
              <a:lnSpc>
                <a:spcPct val="105000"/>
              </a:lnSpc>
              <a:spcBef>
                <a:spcPct val="10000"/>
              </a:spcBef>
            </a:pPr>
            <a:r>
              <a:rPr lang="zh-CN" altLang="en-US" sz="2800" b="1" dirty="0">
                <a:solidFill>
                  <a:srgbClr val="D80000"/>
                </a:solidFill>
                <a:latin typeface="+mn-ea"/>
              </a:rPr>
              <a:t>      ●</a:t>
            </a:r>
            <a:r>
              <a:rPr lang="zh-CN" altLang="en-US" sz="2800" b="1" dirty="0">
                <a:latin typeface="+mn-ea"/>
              </a:rPr>
              <a:t>排卵前一日</a:t>
            </a:r>
            <a:r>
              <a:rPr lang="en-US" altLang="zh-CN" sz="2800" b="1" dirty="0">
                <a:latin typeface="+mn-ea"/>
              </a:rPr>
              <a:t>FSH</a:t>
            </a:r>
            <a:r>
              <a:rPr lang="zh-CN" altLang="en-US" sz="2800" b="1" dirty="0">
                <a:latin typeface="+mn-ea"/>
              </a:rPr>
              <a:t>、</a:t>
            </a:r>
            <a:r>
              <a:rPr lang="en-US" altLang="zh-CN" sz="2800" b="1" dirty="0">
                <a:latin typeface="+mn-ea"/>
              </a:rPr>
              <a:t>LH</a:t>
            </a:r>
            <a:r>
              <a:rPr lang="zh-CN" altLang="en-US" sz="2800" b="1" dirty="0">
                <a:latin typeface="+mn-ea"/>
              </a:rPr>
              <a:t>、雌激素达分泌峰。</a:t>
            </a:r>
          </a:p>
        </p:txBody>
      </p:sp>
      <p:pic>
        <p:nvPicPr>
          <p:cNvPr id="52227" name="Picture 1027" descr="mens-cycle"/>
          <p:cNvPicPr>
            <a:picLocks noChangeAspect="1" noChangeArrowheads="1"/>
          </p:cNvPicPr>
          <p:nvPr/>
        </p:nvPicPr>
        <p:blipFill>
          <a:blip r:embed="rId3" cstate="print"/>
          <a:srcRect l="17857" r="1785" b="37805"/>
          <a:stretch>
            <a:fillRect/>
          </a:stretch>
        </p:blipFill>
        <p:spPr bwMode="auto">
          <a:xfrm>
            <a:off x="1629833" y="3689350"/>
            <a:ext cx="10562167" cy="3168650"/>
          </a:xfrm>
          <a:prstGeom prst="rect">
            <a:avLst/>
          </a:prstGeom>
          <a:noFill/>
          <a:ln w="9525">
            <a:noFill/>
            <a:miter lim="800000"/>
            <a:headEnd/>
            <a:tailEnd/>
          </a:ln>
        </p:spPr>
      </p:pic>
    </p:spTree>
  </p:cSld>
  <p:clrMapOvr>
    <a:masterClrMapping/>
  </p:clrMapOvr>
  <p:transition spd="slow">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12812" y="4529797"/>
            <a:ext cx="2879188" cy="2308324"/>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30722" name="Rectangle 2"/>
          <p:cNvSpPr>
            <a:spLocks noGrp="1" noChangeArrowheads="1"/>
          </p:cNvSpPr>
          <p:nvPr>
            <p:ph type="title"/>
          </p:nvPr>
        </p:nvSpPr>
        <p:spPr>
          <a:xfrm>
            <a:off x="1047751" y="0"/>
            <a:ext cx="10363200" cy="1143000"/>
          </a:xfrm>
        </p:spPr>
        <p:txBody>
          <a:bodyPr/>
          <a:lstStyle/>
          <a:p>
            <a:pPr eaLnBrk="1" hangingPunct="1">
              <a:defRPr/>
            </a:pPr>
            <a:r>
              <a:rPr lang="zh-CN" altLang="en-US" dirty="0"/>
              <a:t>二、月经周期  </a:t>
            </a:r>
          </a:p>
        </p:txBody>
      </p:sp>
      <p:sp>
        <p:nvSpPr>
          <p:cNvPr id="30723" name="Rectangle 3"/>
          <p:cNvSpPr>
            <a:spLocks noGrp="1" noChangeArrowheads="1"/>
          </p:cNvSpPr>
          <p:nvPr>
            <p:ph type="body" idx="1"/>
          </p:nvPr>
        </p:nvSpPr>
        <p:spPr>
          <a:xfrm>
            <a:off x="952500" y="1214438"/>
            <a:ext cx="10953751" cy="838200"/>
          </a:xfrm>
        </p:spPr>
        <p:txBody>
          <a:bodyPr>
            <a:noAutofit/>
          </a:bodyPr>
          <a:lstStyle/>
          <a:p>
            <a:pPr eaLnBrk="1" hangingPunct="1">
              <a:defRPr/>
            </a:pPr>
            <a:r>
              <a:rPr lang="zh-CN" altLang="en-US" sz="3200" b="1" dirty="0">
                <a:latin typeface="+mn-ea"/>
              </a:rPr>
              <a:t>月经周期～女性生殖年龄中，未孕子宫内膜规律性剥落并出血的周期性过程。为女性生殖活动的特征性变化</a:t>
            </a:r>
          </a:p>
        </p:txBody>
      </p:sp>
      <p:pic>
        <p:nvPicPr>
          <p:cNvPr id="53252" name="Picture 4" descr="未标题-18"/>
          <p:cNvPicPr>
            <a:picLocks noChangeAspect="1" noChangeArrowheads="1"/>
          </p:cNvPicPr>
          <p:nvPr/>
        </p:nvPicPr>
        <p:blipFill>
          <a:blip r:embed="rId2" cstate="print">
            <a:clrChange>
              <a:clrFrom>
                <a:srgbClr val="F6FDF8"/>
              </a:clrFrom>
              <a:clrTo>
                <a:srgbClr val="F6FDF8">
                  <a:alpha val="0"/>
                </a:srgbClr>
              </a:clrTo>
            </a:clrChange>
            <a:lum bright="-18000" contrast="24000"/>
          </a:blip>
          <a:srcRect l="3462" r="2133" b="17067"/>
          <a:stretch>
            <a:fillRect/>
          </a:stretch>
        </p:blipFill>
        <p:spPr bwMode="auto">
          <a:xfrm>
            <a:off x="1302043" y="3362178"/>
            <a:ext cx="10566400" cy="3805310"/>
          </a:xfrm>
          <a:prstGeom prst="rect">
            <a:avLst/>
          </a:prstGeom>
          <a:noFill/>
          <a:ln w="9525">
            <a:noFill/>
            <a:miter lim="800000"/>
            <a:headEnd/>
            <a:tailEnd/>
          </a:ln>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41695" y="163773"/>
            <a:ext cx="10363200" cy="838200"/>
          </a:xfrm>
        </p:spPr>
        <p:txBody>
          <a:bodyPr>
            <a:normAutofit/>
          </a:bodyPr>
          <a:lstStyle/>
          <a:p>
            <a:pPr eaLnBrk="1" hangingPunct="1">
              <a:defRPr/>
            </a:pPr>
            <a:r>
              <a:rPr lang="en-US" altLang="zh-CN" dirty="0">
                <a:latin typeface="+mn-ea"/>
                <a:ea typeface="+mn-ea"/>
              </a:rPr>
              <a:t>(</a:t>
            </a:r>
            <a:r>
              <a:rPr lang="zh-CN" altLang="en-US" dirty="0">
                <a:latin typeface="+mn-ea"/>
                <a:ea typeface="+mn-ea"/>
              </a:rPr>
              <a:t>一</a:t>
            </a:r>
            <a:r>
              <a:rPr lang="en-US" altLang="zh-CN" dirty="0">
                <a:latin typeface="+mn-ea"/>
                <a:ea typeface="+mn-ea"/>
              </a:rPr>
              <a:t>)</a:t>
            </a:r>
            <a:r>
              <a:rPr lang="zh-CN" altLang="en-US" dirty="0">
                <a:latin typeface="+mn-ea"/>
                <a:ea typeface="+mn-ea"/>
              </a:rPr>
              <a:t>月经周期中子宫内膜的变化</a:t>
            </a:r>
          </a:p>
        </p:txBody>
      </p:sp>
      <p:pic>
        <p:nvPicPr>
          <p:cNvPr id="55300" name="Picture 5"/>
          <p:cNvPicPr>
            <a:picLocks noChangeAspect="1" noChangeArrowheads="1"/>
          </p:cNvPicPr>
          <p:nvPr/>
        </p:nvPicPr>
        <p:blipFill>
          <a:blip r:embed="rId2" cstate="print"/>
          <a:srcRect/>
          <a:stretch>
            <a:fillRect/>
          </a:stretch>
        </p:blipFill>
        <p:spPr bwMode="auto">
          <a:xfrm>
            <a:off x="304800" y="1241947"/>
            <a:ext cx="11887200" cy="561605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8" descr="女性矢图"/>
          <p:cNvPicPr>
            <a:picLocks noChangeAspect="1" noChangeArrowheads="1"/>
          </p:cNvPicPr>
          <p:nvPr/>
        </p:nvPicPr>
        <p:blipFill>
          <a:blip r:embed="rId2" cstate="print">
            <a:clrChange>
              <a:clrFrom>
                <a:srgbClr val="FFFFFF"/>
              </a:clrFrom>
              <a:clrTo>
                <a:srgbClr val="FFFFFF">
                  <a:alpha val="0"/>
                </a:srgbClr>
              </a:clrTo>
            </a:clrChange>
            <a:lum bright="-60000" contrast="30000"/>
          </a:blip>
          <a:srcRect t="6023"/>
          <a:stretch>
            <a:fillRect/>
          </a:stretch>
        </p:blipFill>
        <p:spPr bwMode="auto">
          <a:xfrm>
            <a:off x="-261257" y="2699657"/>
            <a:ext cx="3875314" cy="3664857"/>
          </a:xfrm>
          <a:prstGeom prst="rect">
            <a:avLst/>
          </a:prstGeom>
          <a:noFill/>
          <a:ln w="9525">
            <a:noFill/>
            <a:miter lim="800000"/>
            <a:headEnd/>
            <a:tailEnd/>
          </a:ln>
        </p:spPr>
      </p:pic>
      <p:sp>
        <p:nvSpPr>
          <p:cNvPr id="2" name="标题 1"/>
          <p:cNvSpPr>
            <a:spLocks noGrp="1"/>
          </p:cNvSpPr>
          <p:nvPr>
            <p:ph type="title"/>
          </p:nvPr>
        </p:nvSpPr>
        <p:spPr>
          <a:xfrm>
            <a:off x="1291771" y="1"/>
            <a:ext cx="10228716" cy="1028699"/>
          </a:xfrm>
        </p:spPr>
        <p:txBody>
          <a:bodyPr/>
          <a:lstStyle/>
          <a:p>
            <a:r>
              <a:rPr lang="zh-CN" altLang="en-US" dirty="0"/>
              <a:t>女性生殖器官及第二性征</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4</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606800" y="1081314"/>
            <a:ext cx="8585200" cy="5277043"/>
            <a:chOff x="3911600" y="1778000"/>
            <a:chExt cx="8585200" cy="5277043"/>
          </a:xfrm>
        </p:grpSpPr>
        <p:grpSp>
          <p:nvGrpSpPr>
            <p:cNvPr id="7" name="işḷiḑè"/>
            <p:cNvGrpSpPr/>
            <p:nvPr/>
          </p:nvGrpSpPr>
          <p:grpSpPr>
            <a:xfrm>
              <a:off x="3911600" y="1778000"/>
              <a:ext cx="3708400" cy="5277043"/>
              <a:chOff x="4235450" y="1778000"/>
              <a:chExt cx="3708400" cy="5277043"/>
            </a:xfrm>
          </p:grpSpPr>
          <p:sp>
            <p:nvSpPr>
              <p:cNvPr id="30" name="ïSlïḑê"/>
              <p:cNvSpPr/>
              <p:nvPr/>
            </p:nvSpPr>
            <p:spPr>
              <a:xfrm>
                <a:off x="4235450" y="1778000"/>
                <a:ext cx="3708400" cy="3708400"/>
              </a:xfrm>
              <a:prstGeom prst="ellipse">
                <a:avLst/>
              </a:prstGeom>
              <a:noFill/>
              <a:ln w="12700" cap="rnd">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nvGrpSpPr>
              <p:cNvPr id="31" name="íṣḷîḍe"/>
              <p:cNvGrpSpPr/>
              <p:nvPr/>
            </p:nvGrpSpPr>
            <p:grpSpPr>
              <a:xfrm>
                <a:off x="4368802" y="1911352"/>
                <a:ext cx="3565524" cy="5143691"/>
                <a:chOff x="4368802" y="1911352"/>
                <a:chExt cx="3565524" cy="5143691"/>
              </a:xfrm>
            </p:grpSpPr>
            <p:sp>
              <p:nvSpPr>
                <p:cNvPr id="32" name="ïSḷiḓê"/>
                <p:cNvSpPr/>
                <p:nvPr/>
              </p:nvSpPr>
              <p:spPr>
                <a:xfrm>
                  <a:off x="4368802" y="1911352"/>
                  <a:ext cx="3441698" cy="3441698"/>
                </a:xfrm>
                <a:prstGeom prst="ellipse">
                  <a:avLst/>
                </a:prstGeom>
                <a:noFill/>
                <a:ln w="12700" cap="rnd">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nvGrpSpPr>
                <p:cNvPr id="33" name="ï$lîḋe"/>
                <p:cNvGrpSpPr/>
                <p:nvPr/>
              </p:nvGrpSpPr>
              <p:grpSpPr>
                <a:xfrm>
                  <a:off x="4854575" y="2083443"/>
                  <a:ext cx="3079751" cy="4971600"/>
                  <a:chOff x="4854575" y="2083443"/>
                  <a:chExt cx="3079751" cy="4971600"/>
                </a:xfrm>
              </p:grpSpPr>
              <p:grpSp>
                <p:nvGrpSpPr>
                  <p:cNvPr id="34" name="îṥ1iḑê"/>
                  <p:cNvGrpSpPr/>
                  <p:nvPr/>
                </p:nvGrpSpPr>
                <p:grpSpPr>
                  <a:xfrm>
                    <a:off x="4854576" y="2083443"/>
                    <a:ext cx="3079750" cy="4971600"/>
                    <a:chOff x="4425169" y="1146400"/>
                    <a:chExt cx="4150506" cy="4971600"/>
                  </a:xfrm>
                </p:grpSpPr>
                <p:cxnSp>
                  <p:nvCxnSpPr>
                    <p:cNvPr id="38" name="直接连接符 37"/>
                    <p:cNvCxnSpPr/>
                    <p:nvPr/>
                  </p:nvCxnSpPr>
                  <p:spPr>
                    <a:xfrm>
                      <a:off x="4425169" y="3632200"/>
                      <a:ext cx="4150506"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089650" y="1146400"/>
                      <a:ext cx="0" cy="497160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5" name="îṣlïḋê"/>
                  <p:cNvGrpSpPr/>
                  <p:nvPr/>
                </p:nvGrpSpPr>
                <p:grpSpPr>
                  <a:xfrm>
                    <a:off x="4854575" y="2397125"/>
                    <a:ext cx="2470150" cy="2470150"/>
                    <a:chOff x="4854575" y="2397125"/>
                    <a:chExt cx="2470150" cy="2470150"/>
                  </a:xfrm>
                </p:grpSpPr>
                <p:sp>
                  <p:nvSpPr>
                    <p:cNvPr id="36" name="işľîdé"/>
                    <p:cNvSpPr/>
                    <p:nvPr/>
                  </p:nvSpPr>
                  <p:spPr>
                    <a:xfrm>
                      <a:off x="4854575" y="2397125"/>
                      <a:ext cx="2470150" cy="2470150"/>
                    </a:xfrm>
                    <a:prstGeom prst="ellipse">
                      <a:avLst/>
                    </a:prstGeom>
                    <a:pattFill prst="pct5">
                      <a:fgClr>
                        <a:srgbClr val="E4E6EA"/>
                      </a:fgClr>
                      <a:bgClr>
                        <a:srgbClr val="ADB5BF"/>
                      </a:bgClr>
                    </a:pattFill>
                    <a:ln w="38100">
                      <a:solidFill>
                        <a:schemeClr val="bg1">
                          <a:lumMod val="85000"/>
                          <a:alpha val="70000"/>
                        </a:schemeClr>
                      </a:solidFill>
                      <a:round/>
                    </a:ln>
                    <a:effectLst/>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endParaRPr sz="2000" b="1" dirty="0">
                        <a:solidFill>
                          <a:schemeClr val="bg1"/>
                        </a:solidFill>
                      </a:endParaRPr>
                    </a:p>
                  </p:txBody>
                </p:sp>
                <p:sp>
                  <p:nvSpPr>
                    <p:cNvPr id="37" name="isļîḑe"/>
                    <p:cNvSpPr/>
                    <p:nvPr/>
                  </p:nvSpPr>
                  <p:spPr>
                    <a:xfrm>
                      <a:off x="5445125" y="2987675"/>
                      <a:ext cx="1289050" cy="1289050"/>
                    </a:xfrm>
                    <a:prstGeom prst="ellipse">
                      <a:avLst/>
                    </a:prstGeom>
                    <a:solidFill>
                      <a:schemeClr val="accent1">
                        <a:alpha val="70000"/>
                      </a:schemeClr>
                    </a:solidFill>
                    <a:ln w="38100" cap="rnd">
                      <a:solidFill>
                        <a:schemeClr val="bg1">
                          <a:alpha val="7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zh-CN" altLang="en-US" sz="2800" b="1" dirty="0">
                          <a:solidFill>
                            <a:srgbClr val="FF0000"/>
                          </a:solidFill>
                        </a:rPr>
                        <a:t>女性</a:t>
                      </a:r>
                      <a:endParaRPr lang="en-US" altLang="zh-CN" sz="2800" b="1" dirty="0">
                        <a:solidFill>
                          <a:srgbClr val="FF0000"/>
                        </a:solidFill>
                      </a:endParaRPr>
                    </a:p>
                  </p:txBody>
                </p:sp>
              </p:grpSp>
            </p:grpSp>
          </p:grpSp>
        </p:grpSp>
        <p:grpSp>
          <p:nvGrpSpPr>
            <p:cNvPr id="8" name="îṧ1íḋê"/>
            <p:cNvGrpSpPr/>
            <p:nvPr/>
          </p:nvGrpSpPr>
          <p:grpSpPr>
            <a:xfrm>
              <a:off x="6775962" y="2046515"/>
              <a:ext cx="5720838" cy="3221505"/>
              <a:chOff x="6775962" y="2046515"/>
              <a:chExt cx="5720838" cy="3221505"/>
            </a:xfrm>
          </p:grpSpPr>
          <p:grpSp>
            <p:nvGrpSpPr>
              <p:cNvPr id="9" name="ï$1íḋé"/>
              <p:cNvGrpSpPr/>
              <p:nvPr/>
            </p:nvGrpSpPr>
            <p:grpSpPr>
              <a:xfrm>
                <a:off x="6775962" y="2046515"/>
                <a:ext cx="4786480" cy="613337"/>
                <a:chOff x="6775962" y="2108267"/>
                <a:chExt cx="4786480" cy="613337"/>
              </a:xfrm>
            </p:grpSpPr>
            <p:grpSp>
              <p:nvGrpSpPr>
                <p:cNvPr id="24" name="iṥḷïḓè"/>
                <p:cNvGrpSpPr/>
                <p:nvPr/>
              </p:nvGrpSpPr>
              <p:grpSpPr>
                <a:xfrm>
                  <a:off x="6775962" y="2134772"/>
                  <a:ext cx="524704" cy="524704"/>
                  <a:chOff x="6580947" y="1964998"/>
                  <a:chExt cx="524704" cy="524704"/>
                </a:xfrm>
              </p:grpSpPr>
              <p:sp>
                <p:nvSpPr>
                  <p:cNvPr id="28" name="îšlîḑe"/>
                  <p:cNvSpPr/>
                  <p:nvPr/>
                </p:nvSpPr>
                <p:spPr>
                  <a:xfrm>
                    <a:off x="6580947" y="1964998"/>
                    <a:ext cx="524704" cy="524704"/>
                  </a:xfrm>
                  <a:prstGeom prst="ellipse">
                    <a:avLst/>
                  </a:prstGeom>
                  <a:solidFill>
                    <a:schemeClr val="tx1">
                      <a:lumMod val="50000"/>
                      <a:lumOff val="50000"/>
                    </a:schemeClr>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dirty="0">
                      <a:solidFill>
                        <a:schemeClr val="bg1"/>
                      </a:solidFill>
                    </a:endParaRPr>
                  </a:p>
                </p:txBody>
              </p:sp>
              <p:sp>
                <p:nvSpPr>
                  <p:cNvPr id="29" name="í$ḷîdé"/>
                  <p:cNvSpPr/>
                  <p:nvPr/>
                </p:nvSpPr>
                <p:spPr>
                  <a:xfrm>
                    <a:off x="6689398" y="2120666"/>
                    <a:ext cx="307802" cy="21336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088" h="415983">
                        <a:moveTo>
                          <a:pt x="347817" y="339772"/>
                        </a:moveTo>
                        <a:lnTo>
                          <a:pt x="450603" y="339772"/>
                        </a:lnTo>
                        <a:lnTo>
                          <a:pt x="450603" y="345879"/>
                        </a:lnTo>
                        <a:lnTo>
                          <a:pt x="497302" y="345879"/>
                        </a:lnTo>
                        <a:lnTo>
                          <a:pt x="497302" y="339772"/>
                        </a:lnTo>
                        <a:lnTo>
                          <a:pt x="600088" y="339772"/>
                        </a:lnTo>
                        <a:cubicBezTo>
                          <a:pt x="600088" y="348462"/>
                          <a:pt x="595160" y="355508"/>
                          <a:pt x="588824" y="355508"/>
                        </a:cubicBezTo>
                        <a:lnTo>
                          <a:pt x="358847" y="355508"/>
                        </a:lnTo>
                        <a:cubicBezTo>
                          <a:pt x="352745" y="355508"/>
                          <a:pt x="347817" y="348462"/>
                          <a:pt x="347817" y="339772"/>
                        </a:cubicBezTo>
                        <a:close/>
                        <a:moveTo>
                          <a:pt x="0" y="339772"/>
                        </a:moveTo>
                        <a:lnTo>
                          <a:pt x="102786" y="339772"/>
                        </a:lnTo>
                        <a:lnTo>
                          <a:pt x="102786" y="345879"/>
                        </a:lnTo>
                        <a:lnTo>
                          <a:pt x="149485" y="345879"/>
                        </a:lnTo>
                        <a:lnTo>
                          <a:pt x="149485" y="339772"/>
                        </a:lnTo>
                        <a:lnTo>
                          <a:pt x="252271" y="339772"/>
                        </a:lnTo>
                        <a:cubicBezTo>
                          <a:pt x="252271" y="348462"/>
                          <a:pt x="247343" y="355508"/>
                          <a:pt x="241007" y="355508"/>
                        </a:cubicBezTo>
                        <a:lnTo>
                          <a:pt x="11264" y="355508"/>
                        </a:lnTo>
                        <a:cubicBezTo>
                          <a:pt x="4928" y="355508"/>
                          <a:pt x="0" y="348462"/>
                          <a:pt x="0" y="339772"/>
                        </a:cubicBezTo>
                        <a:close/>
                        <a:moveTo>
                          <a:pt x="383677" y="200406"/>
                        </a:moveTo>
                        <a:lnTo>
                          <a:pt x="564157" y="200406"/>
                        </a:lnTo>
                        <a:cubicBezTo>
                          <a:pt x="572606" y="200406"/>
                          <a:pt x="579412" y="207202"/>
                          <a:pt x="579412" y="215637"/>
                        </a:cubicBezTo>
                        <a:lnTo>
                          <a:pt x="579412" y="320378"/>
                        </a:lnTo>
                        <a:cubicBezTo>
                          <a:pt x="579412" y="328814"/>
                          <a:pt x="572606" y="335609"/>
                          <a:pt x="564157" y="335609"/>
                        </a:cubicBezTo>
                        <a:lnTo>
                          <a:pt x="383677" y="335609"/>
                        </a:lnTo>
                        <a:cubicBezTo>
                          <a:pt x="375228" y="335609"/>
                          <a:pt x="368422" y="328814"/>
                          <a:pt x="368422" y="320378"/>
                        </a:cubicBezTo>
                        <a:lnTo>
                          <a:pt x="368422" y="215637"/>
                        </a:lnTo>
                        <a:cubicBezTo>
                          <a:pt x="368422" y="207202"/>
                          <a:pt x="375228" y="200406"/>
                          <a:pt x="383677" y="200406"/>
                        </a:cubicBezTo>
                        <a:close/>
                        <a:moveTo>
                          <a:pt x="294283" y="200406"/>
                        </a:moveTo>
                        <a:lnTo>
                          <a:pt x="305783" y="200406"/>
                        </a:lnTo>
                        <a:lnTo>
                          <a:pt x="305783" y="385756"/>
                        </a:lnTo>
                        <a:lnTo>
                          <a:pt x="343097" y="385756"/>
                        </a:lnTo>
                        <a:lnTo>
                          <a:pt x="343097" y="395129"/>
                        </a:lnTo>
                        <a:lnTo>
                          <a:pt x="470530" y="395129"/>
                        </a:lnTo>
                        <a:lnTo>
                          <a:pt x="470530" y="406610"/>
                        </a:lnTo>
                        <a:lnTo>
                          <a:pt x="343097" y="406610"/>
                        </a:lnTo>
                        <a:lnTo>
                          <a:pt x="343097" y="415983"/>
                        </a:lnTo>
                        <a:lnTo>
                          <a:pt x="256969" y="415983"/>
                        </a:lnTo>
                        <a:lnTo>
                          <a:pt x="256969" y="406610"/>
                        </a:lnTo>
                        <a:lnTo>
                          <a:pt x="129770" y="406610"/>
                        </a:lnTo>
                        <a:lnTo>
                          <a:pt x="129770" y="395129"/>
                        </a:lnTo>
                        <a:lnTo>
                          <a:pt x="256969" y="395129"/>
                        </a:lnTo>
                        <a:lnTo>
                          <a:pt x="256969" y="385756"/>
                        </a:lnTo>
                        <a:lnTo>
                          <a:pt x="294283" y="385756"/>
                        </a:lnTo>
                        <a:close/>
                        <a:moveTo>
                          <a:pt x="35926" y="200406"/>
                        </a:moveTo>
                        <a:lnTo>
                          <a:pt x="216346" y="200406"/>
                        </a:lnTo>
                        <a:cubicBezTo>
                          <a:pt x="224792" y="200406"/>
                          <a:pt x="231596" y="207202"/>
                          <a:pt x="231596" y="215637"/>
                        </a:cubicBezTo>
                        <a:lnTo>
                          <a:pt x="231596" y="320378"/>
                        </a:lnTo>
                        <a:cubicBezTo>
                          <a:pt x="231596" y="328814"/>
                          <a:pt x="224792" y="335609"/>
                          <a:pt x="216346" y="335609"/>
                        </a:cubicBezTo>
                        <a:lnTo>
                          <a:pt x="35926" y="335609"/>
                        </a:lnTo>
                        <a:cubicBezTo>
                          <a:pt x="27480" y="335609"/>
                          <a:pt x="20676" y="328814"/>
                          <a:pt x="20676" y="320378"/>
                        </a:cubicBezTo>
                        <a:lnTo>
                          <a:pt x="20676" y="215637"/>
                        </a:lnTo>
                        <a:cubicBezTo>
                          <a:pt x="20676" y="207202"/>
                          <a:pt x="27480" y="200406"/>
                          <a:pt x="35926" y="200406"/>
                        </a:cubicBezTo>
                        <a:close/>
                        <a:moveTo>
                          <a:pt x="173873" y="139437"/>
                        </a:moveTo>
                        <a:lnTo>
                          <a:pt x="276659" y="139437"/>
                        </a:lnTo>
                        <a:lnTo>
                          <a:pt x="276659" y="145543"/>
                        </a:lnTo>
                        <a:lnTo>
                          <a:pt x="323358" y="145543"/>
                        </a:lnTo>
                        <a:lnTo>
                          <a:pt x="323358" y="139437"/>
                        </a:lnTo>
                        <a:lnTo>
                          <a:pt x="426144" y="139437"/>
                        </a:lnTo>
                        <a:cubicBezTo>
                          <a:pt x="426144" y="148127"/>
                          <a:pt x="421216" y="155173"/>
                          <a:pt x="414880" y="155173"/>
                        </a:cubicBezTo>
                        <a:lnTo>
                          <a:pt x="185137" y="155173"/>
                        </a:lnTo>
                        <a:cubicBezTo>
                          <a:pt x="178801" y="155173"/>
                          <a:pt x="173873" y="148127"/>
                          <a:pt x="173873" y="139437"/>
                        </a:cubicBezTo>
                        <a:close/>
                        <a:moveTo>
                          <a:pt x="209803" y="0"/>
                        </a:moveTo>
                        <a:lnTo>
                          <a:pt x="390263" y="0"/>
                        </a:lnTo>
                        <a:cubicBezTo>
                          <a:pt x="398711" y="0"/>
                          <a:pt x="405751" y="6795"/>
                          <a:pt x="405751" y="15231"/>
                        </a:cubicBezTo>
                        <a:lnTo>
                          <a:pt x="405751" y="119972"/>
                        </a:lnTo>
                        <a:cubicBezTo>
                          <a:pt x="405751" y="128407"/>
                          <a:pt x="398711" y="135203"/>
                          <a:pt x="390263" y="135203"/>
                        </a:cubicBezTo>
                        <a:lnTo>
                          <a:pt x="209803" y="135203"/>
                        </a:lnTo>
                        <a:cubicBezTo>
                          <a:pt x="201355" y="135203"/>
                          <a:pt x="194549" y="128407"/>
                          <a:pt x="194549" y="119972"/>
                        </a:cubicBezTo>
                        <a:lnTo>
                          <a:pt x="194549" y="15231"/>
                        </a:lnTo>
                        <a:cubicBezTo>
                          <a:pt x="194549" y="6795"/>
                          <a:pt x="201355" y="0"/>
                          <a:pt x="209803"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sp>
              <p:nvSpPr>
                <p:cNvPr id="26" name="íṩľiḋê"/>
                <p:cNvSpPr txBox="1"/>
                <p:nvPr/>
              </p:nvSpPr>
              <p:spPr>
                <a:xfrm>
                  <a:off x="7444268" y="2108267"/>
                  <a:ext cx="4118174" cy="613337"/>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buSzPct val="25000"/>
                    <a:defRPr/>
                  </a:pPr>
                  <a:r>
                    <a:rPr lang="zh-CN" altLang="en-US" sz="2400" b="1" dirty="0">
                      <a:cs typeface="+mn-ea"/>
                      <a:sym typeface="+mn-lt"/>
                    </a:rPr>
                    <a:t>主性器官：卵巢</a:t>
                  </a:r>
                  <a:endParaRPr lang="id-ID" sz="2400" b="1" dirty="0">
                    <a:cs typeface="+mn-ea"/>
                    <a:sym typeface="+mn-lt"/>
                  </a:endParaRPr>
                </a:p>
              </p:txBody>
            </p:sp>
          </p:grpSp>
          <p:grpSp>
            <p:nvGrpSpPr>
              <p:cNvPr id="10" name="íSľïḑê"/>
              <p:cNvGrpSpPr/>
              <p:nvPr/>
            </p:nvGrpSpPr>
            <p:grpSpPr>
              <a:xfrm>
                <a:off x="7361848" y="3298145"/>
                <a:ext cx="4815637" cy="596444"/>
                <a:chOff x="7361848" y="3298145"/>
                <a:chExt cx="4815637" cy="596444"/>
              </a:xfrm>
            </p:grpSpPr>
            <p:grpSp>
              <p:nvGrpSpPr>
                <p:cNvPr id="18" name="íṥľïdé"/>
                <p:cNvGrpSpPr/>
                <p:nvPr/>
              </p:nvGrpSpPr>
              <p:grpSpPr>
                <a:xfrm>
                  <a:off x="7361848" y="3369848"/>
                  <a:ext cx="524704" cy="524704"/>
                  <a:chOff x="6580947" y="1964998"/>
                  <a:chExt cx="524704" cy="524704"/>
                </a:xfrm>
              </p:grpSpPr>
              <p:sp>
                <p:nvSpPr>
                  <p:cNvPr id="22" name="îşḷîḍe"/>
                  <p:cNvSpPr/>
                  <p:nvPr/>
                </p:nvSpPr>
                <p:spPr>
                  <a:xfrm>
                    <a:off x="6580947" y="1964998"/>
                    <a:ext cx="524704" cy="524704"/>
                  </a:xfrm>
                  <a:prstGeom prst="ellipse">
                    <a:avLst/>
                  </a:prstGeom>
                  <a:solidFill>
                    <a:schemeClr val="accent1"/>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dirty="0">
                      <a:solidFill>
                        <a:schemeClr val="bg1"/>
                      </a:solidFill>
                    </a:endParaRPr>
                  </a:p>
                </p:txBody>
              </p:sp>
              <p:sp>
                <p:nvSpPr>
                  <p:cNvPr id="23" name="í$ľiḍê"/>
                  <p:cNvSpPr/>
                  <p:nvPr/>
                </p:nvSpPr>
                <p:spPr>
                  <a:xfrm>
                    <a:off x="6689398" y="2120666"/>
                    <a:ext cx="307802" cy="21336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088" h="415983">
                        <a:moveTo>
                          <a:pt x="347817" y="339772"/>
                        </a:moveTo>
                        <a:lnTo>
                          <a:pt x="450603" y="339772"/>
                        </a:lnTo>
                        <a:lnTo>
                          <a:pt x="450603" y="345879"/>
                        </a:lnTo>
                        <a:lnTo>
                          <a:pt x="497302" y="345879"/>
                        </a:lnTo>
                        <a:lnTo>
                          <a:pt x="497302" y="339772"/>
                        </a:lnTo>
                        <a:lnTo>
                          <a:pt x="600088" y="339772"/>
                        </a:lnTo>
                        <a:cubicBezTo>
                          <a:pt x="600088" y="348462"/>
                          <a:pt x="595160" y="355508"/>
                          <a:pt x="588824" y="355508"/>
                        </a:cubicBezTo>
                        <a:lnTo>
                          <a:pt x="358847" y="355508"/>
                        </a:lnTo>
                        <a:cubicBezTo>
                          <a:pt x="352745" y="355508"/>
                          <a:pt x="347817" y="348462"/>
                          <a:pt x="347817" y="339772"/>
                        </a:cubicBezTo>
                        <a:close/>
                        <a:moveTo>
                          <a:pt x="0" y="339772"/>
                        </a:moveTo>
                        <a:lnTo>
                          <a:pt x="102786" y="339772"/>
                        </a:lnTo>
                        <a:lnTo>
                          <a:pt x="102786" y="345879"/>
                        </a:lnTo>
                        <a:lnTo>
                          <a:pt x="149485" y="345879"/>
                        </a:lnTo>
                        <a:lnTo>
                          <a:pt x="149485" y="339772"/>
                        </a:lnTo>
                        <a:lnTo>
                          <a:pt x="252271" y="339772"/>
                        </a:lnTo>
                        <a:cubicBezTo>
                          <a:pt x="252271" y="348462"/>
                          <a:pt x="247343" y="355508"/>
                          <a:pt x="241007" y="355508"/>
                        </a:cubicBezTo>
                        <a:lnTo>
                          <a:pt x="11264" y="355508"/>
                        </a:lnTo>
                        <a:cubicBezTo>
                          <a:pt x="4928" y="355508"/>
                          <a:pt x="0" y="348462"/>
                          <a:pt x="0" y="339772"/>
                        </a:cubicBezTo>
                        <a:close/>
                        <a:moveTo>
                          <a:pt x="383677" y="200406"/>
                        </a:moveTo>
                        <a:lnTo>
                          <a:pt x="564157" y="200406"/>
                        </a:lnTo>
                        <a:cubicBezTo>
                          <a:pt x="572606" y="200406"/>
                          <a:pt x="579412" y="207202"/>
                          <a:pt x="579412" y="215637"/>
                        </a:cubicBezTo>
                        <a:lnTo>
                          <a:pt x="579412" y="320378"/>
                        </a:lnTo>
                        <a:cubicBezTo>
                          <a:pt x="579412" y="328814"/>
                          <a:pt x="572606" y="335609"/>
                          <a:pt x="564157" y="335609"/>
                        </a:cubicBezTo>
                        <a:lnTo>
                          <a:pt x="383677" y="335609"/>
                        </a:lnTo>
                        <a:cubicBezTo>
                          <a:pt x="375228" y="335609"/>
                          <a:pt x="368422" y="328814"/>
                          <a:pt x="368422" y="320378"/>
                        </a:cubicBezTo>
                        <a:lnTo>
                          <a:pt x="368422" y="215637"/>
                        </a:lnTo>
                        <a:cubicBezTo>
                          <a:pt x="368422" y="207202"/>
                          <a:pt x="375228" y="200406"/>
                          <a:pt x="383677" y="200406"/>
                        </a:cubicBezTo>
                        <a:close/>
                        <a:moveTo>
                          <a:pt x="294283" y="200406"/>
                        </a:moveTo>
                        <a:lnTo>
                          <a:pt x="305783" y="200406"/>
                        </a:lnTo>
                        <a:lnTo>
                          <a:pt x="305783" y="385756"/>
                        </a:lnTo>
                        <a:lnTo>
                          <a:pt x="343097" y="385756"/>
                        </a:lnTo>
                        <a:lnTo>
                          <a:pt x="343097" y="395129"/>
                        </a:lnTo>
                        <a:lnTo>
                          <a:pt x="470530" y="395129"/>
                        </a:lnTo>
                        <a:lnTo>
                          <a:pt x="470530" y="406610"/>
                        </a:lnTo>
                        <a:lnTo>
                          <a:pt x="343097" y="406610"/>
                        </a:lnTo>
                        <a:lnTo>
                          <a:pt x="343097" y="415983"/>
                        </a:lnTo>
                        <a:lnTo>
                          <a:pt x="256969" y="415983"/>
                        </a:lnTo>
                        <a:lnTo>
                          <a:pt x="256969" y="406610"/>
                        </a:lnTo>
                        <a:lnTo>
                          <a:pt x="129770" y="406610"/>
                        </a:lnTo>
                        <a:lnTo>
                          <a:pt x="129770" y="395129"/>
                        </a:lnTo>
                        <a:lnTo>
                          <a:pt x="256969" y="395129"/>
                        </a:lnTo>
                        <a:lnTo>
                          <a:pt x="256969" y="385756"/>
                        </a:lnTo>
                        <a:lnTo>
                          <a:pt x="294283" y="385756"/>
                        </a:lnTo>
                        <a:close/>
                        <a:moveTo>
                          <a:pt x="35926" y="200406"/>
                        </a:moveTo>
                        <a:lnTo>
                          <a:pt x="216346" y="200406"/>
                        </a:lnTo>
                        <a:cubicBezTo>
                          <a:pt x="224792" y="200406"/>
                          <a:pt x="231596" y="207202"/>
                          <a:pt x="231596" y="215637"/>
                        </a:cubicBezTo>
                        <a:lnTo>
                          <a:pt x="231596" y="320378"/>
                        </a:lnTo>
                        <a:cubicBezTo>
                          <a:pt x="231596" y="328814"/>
                          <a:pt x="224792" y="335609"/>
                          <a:pt x="216346" y="335609"/>
                        </a:cubicBezTo>
                        <a:lnTo>
                          <a:pt x="35926" y="335609"/>
                        </a:lnTo>
                        <a:cubicBezTo>
                          <a:pt x="27480" y="335609"/>
                          <a:pt x="20676" y="328814"/>
                          <a:pt x="20676" y="320378"/>
                        </a:cubicBezTo>
                        <a:lnTo>
                          <a:pt x="20676" y="215637"/>
                        </a:lnTo>
                        <a:cubicBezTo>
                          <a:pt x="20676" y="207202"/>
                          <a:pt x="27480" y="200406"/>
                          <a:pt x="35926" y="200406"/>
                        </a:cubicBezTo>
                        <a:close/>
                        <a:moveTo>
                          <a:pt x="173873" y="139437"/>
                        </a:moveTo>
                        <a:lnTo>
                          <a:pt x="276659" y="139437"/>
                        </a:lnTo>
                        <a:lnTo>
                          <a:pt x="276659" y="145543"/>
                        </a:lnTo>
                        <a:lnTo>
                          <a:pt x="323358" y="145543"/>
                        </a:lnTo>
                        <a:lnTo>
                          <a:pt x="323358" y="139437"/>
                        </a:lnTo>
                        <a:lnTo>
                          <a:pt x="426144" y="139437"/>
                        </a:lnTo>
                        <a:cubicBezTo>
                          <a:pt x="426144" y="148127"/>
                          <a:pt x="421216" y="155173"/>
                          <a:pt x="414880" y="155173"/>
                        </a:cubicBezTo>
                        <a:lnTo>
                          <a:pt x="185137" y="155173"/>
                        </a:lnTo>
                        <a:cubicBezTo>
                          <a:pt x="178801" y="155173"/>
                          <a:pt x="173873" y="148127"/>
                          <a:pt x="173873" y="139437"/>
                        </a:cubicBezTo>
                        <a:close/>
                        <a:moveTo>
                          <a:pt x="209803" y="0"/>
                        </a:moveTo>
                        <a:lnTo>
                          <a:pt x="390263" y="0"/>
                        </a:lnTo>
                        <a:cubicBezTo>
                          <a:pt x="398711" y="0"/>
                          <a:pt x="405751" y="6795"/>
                          <a:pt x="405751" y="15231"/>
                        </a:cubicBezTo>
                        <a:lnTo>
                          <a:pt x="405751" y="119972"/>
                        </a:lnTo>
                        <a:cubicBezTo>
                          <a:pt x="405751" y="128407"/>
                          <a:pt x="398711" y="135203"/>
                          <a:pt x="390263" y="135203"/>
                        </a:cubicBezTo>
                        <a:lnTo>
                          <a:pt x="209803" y="135203"/>
                        </a:lnTo>
                        <a:cubicBezTo>
                          <a:pt x="201355" y="135203"/>
                          <a:pt x="194549" y="128407"/>
                          <a:pt x="194549" y="119972"/>
                        </a:cubicBezTo>
                        <a:lnTo>
                          <a:pt x="194549" y="15231"/>
                        </a:lnTo>
                        <a:cubicBezTo>
                          <a:pt x="194549" y="6795"/>
                          <a:pt x="201355" y="0"/>
                          <a:pt x="209803"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sp>
              <p:nvSpPr>
                <p:cNvPr id="21" name="iṡḻîḋé"/>
                <p:cNvSpPr/>
                <p:nvPr/>
              </p:nvSpPr>
              <p:spPr bwMode="auto">
                <a:xfrm>
                  <a:off x="8015641" y="3298145"/>
                  <a:ext cx="4161844" cy="5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b="1" dirty="0">
                      <a:cs typeface="+mn-ea"/>
                      <a:sym typeface="+mn-lt"/>
                    </a:rPr>
                    <a:t>副性器官：输卵管、阴道等</a:t>
                  </a:r>
                  <a:endParaRPr lang="en-US" altLang="zh-CN" sz="2400" b="1" dirty="0">
                    <a:cs typeface="+mn-ea"/>
                    <a:sym typeface="+mn-lt"/>
                  </a:endParaRPr>
                </a:p>
              </p:txBody>
            </p:sp>
          </p:grpSp>
          <p:grpSp>
            <p:nvGrpSpPr>
              <p:cNvPr id="11" name="islíďe"/>
              <p:cNvGrpSpPr/>
              <p:nvPr/>
            </p:nvGrpSpPr>
            <p:grpSpPr>
              <a:xfrm>
                <a:off x="6775962" y="4666675"/>
                <a:ext cx="5720838" cy="601345"/>
                <a:chOff x="6775962" y="2134772"/>
                <a:chExt cx="5720838" cy="601345"/>
              </a:xfrm>
            </p:grpSpPr>
            <p:grpSp>
              <p:nvGrpSpPr>
                <p:cNvPr id="12" name="iṥḷîdè"/>
                <p:cNvGrpSpPr/>
                <p:nvPr/>
              </p:nvGrpSpPr>
              <p:grpSpPr>
                <a:xfrm>
                  <a:off x="6775962" y="2134772"/>
                  <a:ext cx="524704" cy="524704"/>
                  <a:chOff x="6580947" y="1964998"/>
                  <a:chExt cx="524704" cy="524704"/>
                </a:xfrm>
              </p:grpSpPr>
              <p:sp>
                <p:nvSpPr>
                  <p:cNvPr id="16" name="išḻîḍê"/>
                  <p:cNvSpPr/>
                  <p:nvPr/>
                </p:nvSpPr>
                <p:spPr>
                  <a:xfrm>
                    <a:off x="6580947" y="1964998"/>
                    <a:ext cx="524704" cy="524704"/>
                  </a:xfrm>
                  <a:prstGeom prst="ellipse">
                    <a:avLst/>
                  </a:prstGeom>
                  <a:solidFill>
                    <a:schemeClr val="tx1">
                      <a:lumMod val="50000"/>
                      <a:lumOff val="50000"/>
                    </a:schemeClr>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dirty="0">
                      <a:solidFill>
                        <a:schemeClr val="bg1"/>
                      </a:solidFill>
                    </a:endParaRPr>
                  </a:p>
                </p:txBody>
              </p:sp>
              <p:sp>
                <p:nvSpPr>
                  <p:cNvPr id="17" name="î$ḻíďé"/>
                  <p:cNvSpPr/>
                  <p:nvPr/>
                </p:nvSpPr>
                <p:spPr>
                  <a:xfrm>
                    <a:off x="6689398" y="2120666"/>
                    <a:ext cx="307802" cy="21336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088" h="415983">
                        <a:moveTo>
                          <a:pt x="347817" y="339772"/>
                        </a:moveTo>
                        <a:lnTo>
                          <a:pt x="450603" y="339772"/>
                        </a:lnTo>
                        <a:lnTo>
                          <a:pt x="450603" y="345879"/>
                        </a:lnTo>
                        <a:lnTo>
                          <a:pt x="497302" y="345879"/>
                        </a:lnTo>
                        <a:lnTo>
                          <a:pt x="497302" y="339772"/>
                        </a:lnTo>
                        <a:lnTo>
                          <a:pt x="600088" y="339772"/>
                        </a:lnTo>
                        <a:cubicBezTo>
                          <a:pt x="600088" y="348462"/>
                          <a:pt x="595160" y="355508"/>
                          <a:pt x="588824" y="355508"/>
                        </a:cubicBezTo>
                        <a:lnTo>
                          <a:pt x="358847" y="355508"/>
                        </a:lnTo>
                        <a:cubicBezTo>
                          <a:pt x="352745" y="355508"/>
                          <a:pt x="347817" y="348462"/>
                          <a:pt x="347817" y="339772"/>
                        </a:cubicBezTo>
                        <a:close/>
                        <a:moveTo>
                          <a:pt x="0" y="339772"/>
                        </a:moveTo>
                        <a:lnTo>
                          <a:pt x="102786" y="339772"/>
                        </a:lnTo>
                        <a:lnTo>
                          <a:pt x="102786" y="345879"/>
                        </a:lnTo>
                        <a:lnTo>
                          <a:pt x="149485" y="345879"/>
                        </a:lnTo>
                        <a:lnTo>
                          <a:pt x="149485" y="339772"/>
                        </a:lnTo>
                        <a:lnTo>
                          <a:pt x="252271" y="339772"/>
                        </a:lnTo>
                        <a:cubicBezTo>
                          <a:pt x="252271" y="348462"/>
                          <a:pt x="247343" y="355508"/>
                          <a:pt x="241007" y="355508"/>
                        </a:cubicBezTo>
                        <a:lnTo>
                          <a:pt x="11264" y="355508"/>
                        </a:lnTo>
                        <a:cubicBezTo>
                          <a:pt x="4928" y="355508"/>
                          <a:pt x="0" y="348462"/>
                          <a:pt x="0" y="339772"/>
                        </a:cubicBezTo>
                        <a:close/>
                        <a:moveTo>
                          <a:pt x="383677" y="200406"/>
                        </a:moveTo>
                        <a:lnTo>
                          <a:pt x="564157" y="200406"/>
                        </a:lnTo>
                        <a:cubicBezTo>
                          <a:pt x="572606" y="200406"/>
                          <a:pt x="579412" y="207202"/>
                          <a:pt x="579412" y="215637"/>
                        </a:cubicBezTo>
                        <a:lnTo>
                          <a:pt x="579412" y="320378"/>
                        </a:lnTo>
                        <a:cubicBezTo>
                          <a:pt x="579412" y="328814"/>
                          <a:pt x="572606" y="335609"/>
                          <a:pt x="564157" y="335609"/>
                        </a:cubicBezTo>
                        <a:lnTo>
                          <a:pt x="383677" y="335609"/>
                        </a:lnTo>
                        <a:cubicBezTo>
                          <a:pt x="375228" y="335609"/>
                          <a:pt x="368422" y="328814"/>
                          <a:pt x="368422" y="320378"/>
                        </a:cubicBezTo>
                        <a:lnTo>
                          <a:pt x="368422" y="215637"/>
                        </a:lnTo>
                        <a:cubicBezTo>
                          <a:pt x="368422" y="207202"/>
                          <a:pt x="375228" y="200406"/>
                          <a:pt x="383677" y="200406"/>
                        </a:cubicBezTo>
                        <a:close/>
                        <a:moveTo>
                          <a:pt x="294283" y="200406"/>
                        </a:moveTo>
                        <a:lnTo>
                          <a:pt x="305783" y="200406"/>
                        </a:lnTo>
                        <a:lnTo>
                          <a:pt x="305783" y="385756"/>
                        </a:lnTo>
                        <a:lnTo>
                          <a:pt x="343097" y="385756"/>
                        </a:lnTo>
                        <a:lnTo>
                          <a:pt x="343097" y="395129"/>
                        </a:lnTo>
                        <a:lnTo>
                          <a:pt x="470530" y="395129"/>
                        </a:lnTo>
                        <a:lnTo>
                          <a:pt x="470530" y="406610"/>
                        </a:lnTo>
                        <a:lnTo>
                          <a:pt x="343097" y="406610"/>
                        </a:lnTo>
                        <a:lnTo>
                          <a:pt x="343097" y="415983"/>
                        </a:lnTo>
                        <a:lnTo>
                          <a:pt x="256969" y="415983"/>
                        </a:lnTo>
                        <a:lnTo>
                          <a:pt x="256969" y="406610"/>
                        </a:lnTo>
                        <a:lnTo>
                          <a:pt x="129770" y="406610"/>
                        </a:lnTo>
                        <a:lnTo>
                          <a:pt x="129770" y="395129"/>
                        </a:lnTo>
                        <a:lnTo>
                          <a:pt x="256969" y="395129"/>
                        </a:lnTo>
                        <a:lnTo>
                          <a:pt x="256969" y="385756"/>
                        </a:lnTo>
                        <a:lnTo>
                          <a:pt x="294283" y="385756"/>
                        </a:lnTo>
                        <a:close/>
                        <a:moveTo>
                          <a:pt x="35926" y="200406"/>
                        </a:moveTo>
                        <a:lnTo>
                          <a:pt x="216346" y="200406"/>
                        </a:lnTo>
                        <a:cubicBezTo>
                          <a:pt x="224792" y="200406"/>
                          <a:pt x="231596" y="207202"/>
                          <a:pt x="231596" y="215637"/>
                        </a:cubicBezTo>
                        <a:lnTo>
                          <a:pt x="231596" y="320378"/>
                        </a:lnTo>
                        <a:cubicBezTo>
                          <a:pt x="231596" y="328814"/>
                          <a:pt x="224792" y="335609"/>
                          <a:pt x="216346" y="335609"/>
                        </a:cubicBezTo>
                        <a:lnTo>
                          <a:pt x="35926" y="335609"/>
                        </a:lnTo>
                        <a:cubicBezTo>
                          <a:pt x="27480" y="335609"/>
                          <a:pt x="20676" y="328814"/>
                          <a:pt x="20676" y="320378"/>
                        </a:cubicBezTo>
                        <a:lnTo>
                          <a:pt x="20676" y="215637"/>
                        </a:lnTo>
                        <a:cubicBezTo>
                          <a:pt x="20676" y="207202"/>
                          <a:pt x="27480" y="200406"/>
                          <a:pt x="35926" y="200406"/>
                        </a:cubicBezTo>
                        <a:close/>
                        <a:moveTo>
                          <a:pt x="173873" y="139437"/>
                        </a:moveTo>
                        <a:lnTo>
                          <a:pt x="276659" y="139437"/>
                        </a:lnTo>
                        <a:lnTo>
                          <a:pt x="276659" y="145543"/>
                        </a:lnTo>
                        <a:lnTo>
                          <a:pt x="323358" y="145543"/>
                        </a:lnTo>
                        <a:lnTo>
                          <a:pt x="323358" y="139437"/>
                        </a:lnTo>
                        <a:lnTo>
                          <a:pt x="426144" y="139437"/>
                        </a:lnTo>
                        <a:cubicBezTo>
                          <a:pt x="426144" y="148127"/>
                          <a:pt x="421216" y="155173"/>
                          <a:pt x="414880" y="155173"/>
                        </a:cubicBezTo>
                        <a:lnTo>
                          <a:pt x="185137" y="155173"/>
                        </a:lnTo>
                        <a:cubicBezTo>
                          <a:pt x="178801" y="155173"/>
                          <a:pt x="173873" y="148127"/>
                          <a:pt x="173873" y="139437"/>
                        </a:cubicBezTo>
                        <a:close/>
                        <a:moveTo>
                          <a:pt x="209803" y="0"/>
                        </a:moveTo>
                        <a:lnTo>
                          <a:pt x="390263" y="0"/>
                        </a:lnTo>
                        <a:cubicBezTo>
                          <a:pt x="398711" y="0"/>
                          <a:pt x="405751" y="6795"/>
                          <a:pt x="405751" y="15231"/>
                        </a:cubicBezTo>
                        <a:lnTo>
                          <a:pt x="405751" y="119972"/>
                        </a:lnTo>
                        <a:cubicBezTo>
                          <a:pt x="405751" y="128407"/>
                          <a:pt x="398711" y="135203"/>
                          <a:pt x="390263" y="135203"/>
                        </a:cubicBezTo>
                        <a:lnTo>
                          <a:pt x="209803" y="135203"/>
                        </a:lnTo>
                        <a:cubicBezTo>
                          <a:pt x="201355" y="135203"/>
                          <a:pt x="194549" y="128407"/>
                          <a:pt x="194549" y="119972"/>
                        </a:cubicBezTo>
                        <a:lnTo>
                          <a:pt x="194549" y="15231"/>
                        </a:lnTo>
                        <a:cubicBezTo>
                          <a:pt x="194549" y="6795"/>
                          <a:pt x="201355" y="0"/>
                          <a:pt x="209803"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sp>
              <p:nvSpPr>
                <p:cNvPr id="14" name="íṣḻîḋê"/>
                <p:cNvSpPr txBox="1"/>
                <p:nvPr/>
              </p:nvSpPr>
              <p:spPr>
                <a:xfrm>
                  <a:off x="7618440" y="2314296"/>
                  <a:ext cx="4878360" cy="421821"/>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buSzPct val="25000"/>
                    <a:defRPr/>
                  </a:pPr>
                  <a:r>
                    <a:rPr lang="zh-CN" altLang="en-US" sz="2400" b="1" dirty="0">
                      <a:cs typeface="+mn-ea"/>
                      <a:sym typeface="+mn-lt"/>
                    </a:rPr>
                    <a:t>第二性征：乳腺发达、 骨盆宽大、皮下脂肪丰富、声调高细</a:t>
                  </a:r>
                  <a:endParaRPr lang="id-ID" sz="2400" b="1" dirty="0">
                    <a:cs typeface="+mn-ea"/>
                    <a:sym typeface="+mn-lt"/>
                  </a:endParaRPr>
                </a:p>
              </p:txBody>
            </p:sp>
          </p:grpSp>
        </p:grpSp>
      </p:grpSp>
      <p:sp>
        <p:nvSpPr>
          <p:cNvPr id="43" name="AutoShape 12"/>
          <p:cNvSpPr>
            <a:spLocks noChangeArrowheads="1"/>
          </p:cNvSpPr>
          <p:nvPr/>
        </p:nvSpPr>
        <p:spPr bwMode="auto">
          <a:xfrm>
            <a:off x="2497777" y="3211252"/>
            <a:ext cx="1174338" cy="609600"/>
          </a:xfrm>
          <a:prstGeom prst="wedgeEllipseCallout">
            <a:avLst>
              <a:gd name="adj1" fmla="val -76111"/>
              <a:gd name="adj2" fmla="val 78648"/>
            </a:avLst>
          </a:prstGeom>
          <a:solidFill>
            <a:srgbClr val="FF5050"/>
          </a:solidFill>
          <a:ln w="9525">
            <a:noFill/>
            <a:miter lim="800000"/>
          </a:ln>
          <a:effectLst/>
        </p:spPr>
        <p:txBody>
          <a:bodyPr wrap="none" anchor="ctr"/>
          <a:lstStyle/>
          <a:p>
            <a:pPr>
              <a:defRPr/>
            </a:pPr>
            <a:r>
              <a:rPr lang="zh-CN" altLang="en-US" sz="3200" b="1" dirty="0">
                <a:cs typeface="+mn-ea"/>
                <a:sym typeface="+mn-lt"/>
              </a:rPr>
              <a:t>卵巢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upRigh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25098" y="0"/>
            <a:ext cx="5921612" cy="990600"/>
          </a:xfrm>
        </p:spPr>
        <p:txBody>
          <a:bodyPr>
            <a:noAutofit/>
          </a:bodyPr>
          <a:lstStyle/>
          <a:p>
            <a:pPr marL="387350" indent="-387350" eaLnBrk="1" hangingPunct="1">
              <a:buClr>
                <a:srgbClr val="FF0066"/>
              </a:buClr>
              <a:defRPr/>
            </a:pPr>
            <a:r>
              <a:rPr lang="en-US" altLang="zh-CN" dirty="0"/>
              <a:t>(</a:t>
            </a:r>
            <a:r>
              <a:rPr lang="zh-CN" altLang="en-US" dirty="0"/>
              <a:t>二</a:t>
            </a:r>
            <a:r>
              <a:rPr lang="en-US" altLang="zh-CN" dirty="0"/>
              <a:t>)</a:t>
            </a:r>
            <a:r>
              <a:rPr lang="zh-CN" altLang="en-US" dirty="0"/>
              <a:t>月经周期的形成机制</a:t>
            </a:r>
          </a:p>
        </p:txBody>
      </p:sp>
      <p:sp>
        <p:nvSpPr>
          <p:cNvPr id="198659" name="Rectangle 3"/>
          <p:cNvSpPr>
            <a:spLocks noGrp="1" noChangeArrowheads="1"/>
          </p:cNvSpPr>
          <p:nvPr>
            <p:ph type="body" idx="1"/>
          </p:nvPr>
        </p:nvSpPr>
        <p:spPr>
          <a:xfrm>
            <a:off x="7997588" y="1261281"/>
            <a:ext cx="4194412" cy="3200400"/>
          </a:xfrm>
        </p:spPr>
        <p:txBody>
          <a:bodyPr>
            <a:noAutofit/>
          </a:bodyPr>
          <a:lstStyle/>
          <a:p>
            <a:pPr marL="282575" indent="-282575" eaLnBrk="1" hangingPunct="1">
              <a:buFont typeface="Wingdings" panose="05000000000000000000" pitchFamily="2" charset="2"/>
              <a:buNone/>
              <a:defRPr/>
            </a:pPr>
            <a:r>
              <a:rPr lang="zh-CN" altLang="en-US" sz="2800" b="1" dirty="0">
                <a:latin typeface="+mn-ea"/>
              </a:rPr>
              <a:t>   月经周期的形成是</a:t>
            </a:r>
            <a:r>
              <a:rPr lang="zh-CN" altLang="en-US" sz="2800" b="1" dirty="0">
                <a:solidFill>
                  <a:srgbClr val="FF0000"/>
                </a:solidFill>
                <a:latin typeface="+mn-ea"/>
              </a:rPr>
              <a:t>下丘脑</a:t>
            </a:r>
            <a:r>
              <a:rPr lang="en-US" altLang="zh-CN" sz="2800" b="1" dirty="0">
                <a:solidFill>
                  <a:srgbClr val="FF0000"/>
                </a:solidFill>
                <a:latin typeface="+mn-ea"/>
              </a:rPr>
              <a:t>-</a:t>
            </a:r>
            <a:r>
              <a:rPr lang="zh-CN" altLang="en-US" sz="2800" b="1" dirty="0">
                <a:solidFill>
                  <a:srgbClr val="FF0000"/>
                </a:solidFill>
                <a:latin typeface="+mn-ea"/>
              </a:rPr>
              <a:t>腺垂体</a:t>
            </a:r>
            <a:r>
              <a:rPr lang="en-US" altLang="zh-CN" sz="2800" b="1" dirty="0">
                <a:solidFill>
                  <a:srgbClr val="FF0000"/>
                </a:solidFill>
                <a:latin typeface="+mn-ea"/>
              </a:rPr>
              <a:t>-</a:t>
            </a:r>
            <a:r>
              <a:rPr lang="zh-CN" altLang="en-US" sz="2800" b="1" dirty="0">
                <a:solidFill>
                  <a:srgbClr val="FF0000"/>
                </a:solidFill>
                <a:latin typeface="+mn-ea"/>
              </a:rPr>
              <a:t>卵巢轴系统</a:t>
            </a:r>
            <a:r>
              <a:rPr lang="zh-CN" altLang="en-US" sz="2800" b="1" dirty="0">
                <a:latin typeface="+mn-ea"/>
              </a:rPr>
              <a:t>中，各级激素相互作用及对卵巢和子宫内膜周期性作用的结果</a:t>
            </a:r>
          </a:p>
        </p:txBody>
      </p:sp>
      <p:pic>
        <p:nvPicPr>
          <p:cNvPr id="54276" name="Picture 8" descr="月经周期"/>
          <p:cNvPicPr>
            <a:picLocks noChangeAspect="1" noChangeArrowheads="1"/>
          </p:cNvPicPr>
          <p:nvPr/>
        </p:nvPicPr>
        <p:blipFill>
          <a:blip r:embed="rId2" cstate="print">
            <a:clrChange>
              <a:clrFrom>
                <a:srgbClr val="F6FDF7"/>
              </a:clrFrom>
              <a:clrTo>
                <a:srgbClr val="F6FDF7">
                  <a:alpha val="0"/>
                </a:srgbClr>
              </a:clrTo>
            </a:clrChange>
            <a:lum bright="-18000" contrast="36000"/>
          </a:blip>
          <a:srcRect/>
          <a:stretch>
            <a:fillRect/>
          </a:stretch>
        </p:blipFill>
        <p:spPr bwMode="auto">
          <a:xfrm>
            <a:off x="0" y="1187354"/>
            <a:ext cx="8229600" cy="5322627"/>
          </a:xfrm>
          <a:prstGeom prst="rect">
            <a:avLst/>
          </a:prstGeom>
          <a:noFill/>
          <a:ln w="9525">
            <a:noFill/>
            <a:miter lim="800000"/>
            <a:headEnd/>
            <a:tailEnd/>
          </a:ln>
        </p:spPr>
      </p:pic>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zh-CN" altLang="en-US"/>
              <a:t>请修改这里的课程名称</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41</a:t>
            </a:fld>
            <a:endParaRPr lang="zh-CN" altLang="en-US"/>
          </a:p>
        </p:txBody>
      </p:sp>
      <p:grpSp>
        <p:nvGrpSpPr>
          <p:cNvPr id="5" name="36112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257" y="1432827"/>
            <a:ext cx="10029372" cy="4334958"/>
            <a:chOff x="669925" y="1781171"/>
            <a:chExt cx="10071133" cy="4334957"/>
          </a:xfrm>
        </p:grpSpPr>
        <p:grpSp>
          <p:nvGrpSpPr>
            <p:cNvPr id="7" name="ï$ḷíďe"/>
            <p:cNvGrpSpPr/>
            <p:nvPr/>
          </p:nvGrpSpPr>
          <p:grpSpPr>
            <a:xfrm>
              <a:off x="669925" y="1947089"/>
              <a:ext cx="9186619" cy="3917474"/>
              <a:chOff x="669925" y="1798228"/>
              <a:chExt cx="9186619" cy="3917474"/>
            </a:xfrm>
          </p:grpSpPr>
          <p:grpSp>
            <p:nvGrpSpPr>
              <p:cNvPr id="80" name="îŝļïde"/>
              <p:cNvGrpSpPr/>
              <p:nvPr/>
            </p:nvGrpSpPr>
            <p:grpSpPr>
              <a:xfrm>
                <a:off x="6634427" y="1962828"/>
                <a:ext cx="238689" cy="3136148"/>
                <a:chOff x="7396008" y="1962828"/>
                <a:chExt cx="238689" cy="3136148"/>
              </a:xfrm>
            </p:grpSpPr>
            <p:sp>
              <p:nvSpPr>
                <p:cNvPr id="98" name="ïṣḻïḑe"/>
                <p:cNvSpPr/>
                <p:nvPr/>
              </p:nvSpPr>
              <p:spPr bwMode="auto">
                <a:xfrm>
                  <a:off x="7396008" y="1962828"/>
                  <a:ext cx="238689" cy="210914"/>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w="9525">
                  <a:noFill/>
                  <a:round/>
                </a:ln>
              </p:spPr>
              <p:txBody>
                <a:bodyPr vert="horz" wrap="square" lIns="121682" tIns="60841" rIns="121682" bIns="60841"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100">
                    <a:solidFill>
                      <a:schemeClr val="tx1">
                        <a:lumMod val="65000"/>
                        <a:lumOff val="35000"/>
                      </a:schemeClr>
                    </a:solidFill>
                  </a:endParaRPr>
                </a:p>
              </p:txBody>
            </p:sp>
            <p:sp>
              <p:nvSpPr>
                <p:cNvPr id="96" name="íślîḍê"/>
                <p:cNvSpPr/>
                <p:nvPr/>
              </p:nvSpPr>
              <p:spPr bwMode="auto">
                <a:xfrm>
                  <a:off x="7405077" y="3404615"/>
                  <a:ext cx="220551" cy="238688"/>
                </a:xfrm>
                <a:custGeom>
                  <a:avLst/>
                  <a:gdLst>
                    <a:gd name="connsiteX0" fmla="*/ 327780 w 561933"/>
                    <a:gd name="connsiteY0" fmla="*/ 406780 h 608145"/>
                    <a:gd name="connsiteX1" fmla="*/ 285069 w 561933"/>
                    <a:gd name="connsiteY1" fmla="*/ 449434 h 608145"/>
                    <a:gd name="connsiteX2" fmla="*/ 327780 w 561933"/>
                    <a:gd name="connsiteY2" fmla="*/ 492088 h 608145"/>
                    <a:gd name="connsiteX3" fmla="*/ 370490 w 561933"/>
                    <a:gd name="connsiteY3" fmla="*/ 449434 h 608145"/>
                    <a:gd name="connsiteX4" fmla="*/ 327780 w 561933"/>
                    <a:gd name="connsiteY4" fmla="*/ 406780 h 608145"/>
                    <a:gd name="connsiteX5" fmla="*/ 91381 w 561933"/>
                    <a:gd name="connsiteY5" fmla="*/ 406780 h 608145"/>
                    <a:gd name="connsiteX6" fmla="*/ 49664 w 561933"/>
                    <a:gd name="connsiteY6" fmla="*/ 449434 h 608145"/>
                    <a:gd name="connsiteX7" fmla="*/ 91381 w 561933"/>
                    <a:gd name="connsiteY7" fmla="*/ 492088 h 608145"/>
                    <a:gd name="connsiteX8" fmla="*/ 134092 w 561933"/>
                    <a:gd name="connsiteY8" fmla="*/ 449434 h 608145"/>
                    <a:gd name="connsiteX9" fmla="*/ 91381 w 561933"/>
                    <a:gd name="connsiteY9" fmla="*/ 406780 h 608145"/>
                    <a:gd name="connsiteX10" fmla="*/ 130119 w 561933"/>
                    <a:gd name="connsiteY10" fmla="*/ 162762 h 608145"/>
                    <a:gd name="connsiteX11" fmla="*/ 50657 w 561933"/>
                    <a:gd name="connsiteY11" fmla="*/ 243110 h 608145"/>
                    <a:gd name="connsiteX12" fmla="*/ 50657 w 561933"/>
                    <a:gd name="connsiteY12" fmla="*/ 312546 h 608145"/>
                    <a:gd name="connsiteX13" fmla="*/ 78468 w 561933"/>
                    <a:gd name="connsiteY13" fmla="*/ 341312 h 608145"/>
                    <a:gd name="connsiteX14" fmla="*/ 340692 w 561933"/>
                    <a:gd name="connsiteY14" fmla="*/ 341312 h 608145"/>
                    <a:gd name="connsiteX15" fmla="*/ 369497 w 561933"/>
                    <a:gd name="connsiteY15" fmla="*/ 312546 h 608145"/>
                    <a:gd name="connsiteX16" fmla="*/ 369497 w 561933"/>
                    <a:gd name="connsiteY16" fmla="*/ 243110 h 608145"/>
                    <a:gd name="connsiteX17" fmla="*/ 289042 w 561933"/>
                    <a:gd name="connsiteY17" fmla="*/ 162762 h 608145"/>
                    <a:gd name="connsiteX18" fmla="*/ 127139 w 561933"/>
                    <a:gd name="connsiteY18" fmla="*/ 99278 h 608145"/>
                    <a:gd name="connsiteX19" fmla="*/ 293015 w 561933"/>
                    <a:gd name="connsiteY19" fmla="*/ 99278 h 608145"/>
                    <a:gd name="connsiteX20" fmla="*/ 420154 w 561933"/>
                    <a:gd name="connsiteY20" fmla="*/ 226247 h 608145"/>
                    <a:gd name="connsiteX21" fmla="*/ 420154 w 561933"/>
                    <a:gd name="connsiteY21" fmla="*/ 486136 h 608145"/>
                    <a:gd name="connsiteX22" fmla="*/ 382410 w 561933"/>
                    <a:gd name="connsiteY22" fmla="*/ 541685 h 608145"/>
                    <a:gd name="connsiteX23" fmla="*/ 382410 w 561933"/>
                    <a:gd name="connsiteY23" fmla="*/ 561524 h 608145"/>
                    <a:gd name="connsiteX24" fmla="*/ 334733 w 561933"/>
                    <a:gd name="connsiteY24" fmla="*/ 608145 h 608145"/>
                    <a:gd name="connsiteX25" fmla="*/ 326786 w 561933"/>
                    <a:gd name="connsiteY25" fmla="*/ 608145 h 608145"/>
                    <a:gd name="connsiteX26" fmla="*/ 280103 w 561933"/>
                    <a:gd name="connsiteY26" fmla="*/ 561524 h 608145"/>
                    <a:gd name="connsiteX27" fmla="*/ 280103 w 561933"/>
                    <a:gd name="connsiteY27" fmla="*/ 544661 h 608145"/>
                    <a:gd name="connsiteX28" fmla="*/ 140051 w 561933"/>
                    <a:gd name="connsiteY28" fmla="*/ 544661 h 608145"/>
                    <a:gd name="connsiteX29" fmla="*/ 140051 w 561933"/>
                    <a:gd name="connsiteY29" fmla="*/ 561524 h 608145"/>
                    <a:gd name="connsiteX30" fmla="*/ 92374 w 561933"/>
                    <a:gd name="connsiteY30" fmla="*/ 608145 h 608145"/>
                    <a:gd name="connsiteX31" fmla="*/ 84428 w 561933"/>
                    <a:gd name="connsiteY31" fmla="*/ 608145 h 608145"/>
                    <a:gd name="connsiteX32" fmla="*/ 37744 w 561933"/>
                    <a:gd name="connsiteY32" fmla="*/ 561524 h 608145"/>
                    <a:gd name="connsiteX33" fmla="*/ 37744 w 561933"/>
                    <a:gd name="connsiteY33" fmla="*/ 541685 h 608145"/>
                    <a:gd name="connsiteX34" fmla="*/ 0 w 561933"/>
                    <a:gd name="connsiteY34" fmla="*/ 486136 h 608145"/>
                    <a:gd name="connsiteX35" fmla="*/ 0 w 561933"/>
                    <a:gd name="connsiteY35" fmla="*/ 226247 h 608145"/>
                    <a:gd name="connsiteX36" fmla="*/ 127139 w 561933"/>
                    <a:gd name="connsiteY36" fmla="*/ 99278 h 608145"/>
                    <a:gd name="connsiteX37" fmla="*/ 408232 w 561933"/>
                    <a:gd name="connsiteY37" fmla="*/ 74504 h 608145"/>
                    <a:gd name="connsiteX38" fmla="*/ 424139 w 561933"/>
                    <a:gd name="connsiteY38" fmla="*/ 75495 h 608145"/>
                    <a:gd name="connsiteX39" fmla="*/ 486772 w 561933"/>
                    <a:gd name="connsiteY39" fmla="*/ 185587 h 608145"/>
                    <a:gd name="connsiteX40" fmla="*/ 479813 w 561933"/>
                    <a:gd name="connsiteY40" fmla="*/ 199473 h 608145"/>
                    <a:gd name="connsiteX41" fmla="*/ 464901 w 561933"/>
                    <a:gd name="connsiteY41" fmla="*/ 202448 h 608145"/>
                    <a:gd name="connsiteX42" fmla="*/ 462912 w 561933"/>
                    <a:gd name="connsiteY42" fmla="*/ 201456 h 608145"/>
                    <a:gd name="connsiteX43" fmla="*/ 448994 w 561933"/>
                    <a:gd name="connsiteY43" fmla="*/ 183604 h 608145"/>
                    <a:gd name="connsiteX44" fmla="*/ 406244 w 561933"/>
                    <a:gd name="connsiteY44" fmla="*/ 109217 h 608145"/>
                    <a:gd name="connsiteX45" fmla="*/ 397296 w 561933"/>
                    <a:gd name="connsiteY45" fmla="*/ 89381 h 608145"/>
                    <a:gd name="connsiteX46" fmla="*/ 398291 w 561933"/>
                    <a:gd name="connsiteY46" fmla="*/ 87397 h 608145"/>
                    <a:gd name="connsiteX47" fmla="*/ 408232 w 561933"/>
                    <a:gd name="connsiteY47" fmla="*/ 74504 h 608145"/>
                    <a:gd name="connsiteX48" fmla="*/ 439969 w 561933"/>
                    <a:gd name="connsiteY48" fmla="*/ 1081 h 608145"/>
                    <a:gd name="connsiteX49" fmla="*/ 560176 w 561933"/>
                    <a:gd name="connsiteY49" fmla="*/ 205408 h 608145"/>
                    <a:gd name="connsiteX50" fmla="*/ 552228 w 561933"/>
                    <a:gd name="connsiteY50" fmla="*/ 217311 h 608145"/>
                    <a:gd name="connsiteX51" fmla="*/ 537326 w 561933"/>
                    <a:gd name="connsiteY51" fmla="*/ 220286 h 608145"/>
                    <a:gd name="connsiteX52" fmla="*/ 535340 w 561933"/>
                    <a:gd name="connsiteY52" fmla="*/ 219294 h 608145"/>
                    <a:gd name="connsiteX53" fmla="*/ 522425 w 561933"/>
                    <a:gd name="connsiteY53" fmla="*/ 199457 h 608145"/>
                    <a:gd name="connsiteX54" fmla="*/ 426061 w 561933"/>
                    <a:gd name="connsiteY54" fmla="*/ 36788 h 608145"/>
                    <a:gd name="connsiteX55" fmla="*/ 416126 w 561933"/>
                    <a:gd name="connsiteY55" fmla="*/ 15959 h 608145"/>
                    <a:gd name="connsiteX56" fmla="*/ 416126 w 561933"/>
                    <a:gd name="connsiteY56" fmla="*/ 13975 h 608145"/>
                    <a:gd name="connsiteX57" fmla="*/ 425067 w 561933"/>
                    <a:gd name="connsiteY57" fmla="*/ 2073 h 608145"/>
                    <a:gd name="connsiteX58" fmla="*/ 439969 w 561933"/>
                    <a:gd name="connsiteY58" fmla="*/ 1081 h 60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1933" h="608145">
                      <a:moveTo>
                        <a:pt x="327780" y="406780"/>
                      </a:moveTo>
                      <a:cubicBezTo>
                        <a:pt x="303941" y="406780"/>
                        <a:pt x="285069" y="425627"/>
                        <a:pt x="285069" y="449434"/>
                      </a:cubicBezTo>
                      <a:cubicBezTo>
                        <a:pt x="285069" y="473241"/>
                        <a:pt x="303941" y="492088"/>
                        <a:pt x="327780" y="492088"/>
                      </a:cubicBezTo>
                      <a:cubicBezTo>
                        <a:pt x="350625" y="492088"/>
                        <a:pt x="370490" y="473241"/>
                        <a:pt x="370490" y="449434"/>
                      </a:cubicBezTo>
                      <a:cubicBezTo>
                        <a:pt x="370490" y="425627"/>
                        <a:pt x="350625" y="406780"/>
                        <a:pt x="327780" y="406780"/>
                      </a:cubicBezTo>
                      <a:close/>
                      <a:moveTo>
                        <a:pt x="91381" y="406780"/>
                      </a:moveTo>
                      <a:cubicBezTo>
                        <a:pt x="68536" y="406780"/>
                        <a:pt x="49664" y="425627"/>
                        <a:pt x="49664" y="449434"/>
                      </a:cubicBezTo>
                      <a:cubicBezTo>
                        <a:pt x="49664" y="473241"/>
                        <a:pt x="68536" y="492088"/>
                        <a:pt x="91381" y="492088"/>
                      </a:cubicBezTo>
                      <a:cubicBezTo>
                        <a:pt x="115220" y="492088"/>
                        <a:pt x="134092" y="473241"/>
                        <a:pt x="134092" y="449434"/>
                      </a:cubicBezTo>
                      <a:cubicBezTo>
                        <a:pt x="134092" y="425627"/>
                        <a:pt x="115220" y="406780"/>
                        <a:pt x="91381" y="406780"/>
                      </a:cubicBezTo>
                      <a:close/>
                      <a:moveTo>
                        <a:pt x="130119" y="162762"/>
                      </a:moveTo>
                      <a:cubicBezTo>
                        <a:pt x="86415" y="162762"/>
                        <a:pt x="50657" y="198472"/>
                        <a:pt x="50657" y="243110"/>
                      </a:cubicBezTo>
                      <a:lnTo>
                        <a:pt x="50657" y="312546"/>
                      </a:lnTo>
                      <a:cubicBezTo>
                        <a:pt x="50657" y="328417"/>
                        <a:pt x="62576" y="341312"/>
                        <a:pt x="78468" y="341312"/>
                      </a:cubicBezTo>
                      <a:lnTo>
                        <a:pt x="340692" y="341312"/>
                      </a:lnTo>
                      <a:cubicBezTo>
                        <a:pt x="356585" y="341312"/>
                        <a:pt x="369497" y="328417"/>
                        <a:pt x="369497" y="312546"/>
                      </a:cubicBezTo>
                      <a:lnTo>
                        <a:pt x="369497" y="243110"/>
                      </a:lnTo>
                      <a:cubicBezTo>
                        <a:pt x="369497" y="198472"/>
                        <a:pt x="332746" y="162762"/>
                        <a:pt x="289042" y="162762"/>
                      </a:cubicBezTo>
                      <a:close/>
                      <a:moveTo>
                        <a:pt x="127139" y="99278"/>
                      </a:moveTo>
                      <a:lnTo>
                        <a:pt x="293015" y="99278"/>
                      </a:lnTo>
                      <a:cubicBezTo>
                        <a:pt x="363538" y="99278"/>
                        <a:pt x="420154" y="155819"/>
                        <a:pt x="420154" y="226247"/>
                      </a:cubicBezTo>
                      <a:lnTo>
                        <a:pt x="420154" y="486136"/>
                      </a:lnTo>
                      <a:cubicBezTo>
                        <a:pt x="420154" y="511926"/>
                        <a:pt x="404262" y="532757"/>
                        <a:pt x="382410" y="541685"/>
                      </a:cubicBezTo>
                      <a:lnTo>
                        <a:pt x="382410" y="561524"/>
                      </a:lnTo>
                      <a:cubicBezTo>
                        <a:pt x="382410" y="587314"/>
                        <a:pt x="360558" y="608145"/>
                        <a:pt x="334733" y="608145"/>
                      </a:cubicBezTo>
                      <a:lnTo>
                        <a:pt x="326786" y="608145"/>
                      </a:lnTo>
                      <a:cubicBezTo>
                        <a:pt x="300961" y="608145"/>
                        <a:pt x="280103" y="587314"/>
                        <a:pt x="280103" y="561524"/>
                      </a:cubicBezTo>
                      <a:lnTo>
                        <a:pt x="280103" y="544661"/>
                      </a:lnTo>
                      <a:lnTo>
                        <a:pt x="140051" y="544661"/>
                      </a:lnTo>
                      <a:lnTo>
                        <a:pt x="140051" y="561524"/>
                      </a:lnTo>
                      <a:cubicBezTo>
                        <a:pt x="140051" y="587314"/>
                        <a:pt x="118199" y="608145"/>
                        <a:pt x="92374" y="608145"/>
                      </a:cubicBezTo>
                      <a:lnTo>
                        <a:pt x="84428" y="608145"/>
                      </a:lnTo>
                      <a:cubicBezTo>
                        <a:pt x="58603" y="608145"/>
                        <a:pt x="37744" y="587314"/>
                        <a:pt x="37744" y="561524"/>
                      </a:cubicBezTo>
                      <a:lnTo>
                        <a:pt x="37744" y="541685"/>
                      </a:lnTo>
                      <a:cubicBezTo>
                        <a:pt x="14899" y="532757"/>
                        <a:pt x="0" y="511926"/>
                        <a:pt x="0" y="486136"/>
                      </a:cubicBezTo>
                      <a:lnTo>
                        <a:pt x="0" y="226247"/>
                      </a:lnTo>
                      <a:cubicBezTo>
                        <a:pt x="0" y="155819"/>
                        <a:pt x="56616" y="99278"/>
                        <a:pt x="127139" y="99278"/>
                      </a:cubicBezTo>
                      <a:close/>
                      <a:moveTo>
                        <a:pt x="408232" y="74504"/>
                      </a:moveTo>
                      <a:cubicBezTo>
                        <a:pt x="413203" y="72520"/>
                        <a:pt x="419168" y="72520"/>
                        <a:pt x="424139" y="75495"/>
                      </a:cubicBezTo>
                      <a:cubicBezTo>
                        <a:pt x="464901" y="96324"/>
                        <a:pt x="489755" y="139964"/>
                        <a:pt x="486772" y="185587"/>
                      </a:cubicBezTo>
                      <a:cubicBezTo>
                        <a:pt x="486772" y="190546"/>
                        <a:pt x="483790" y="195505"/>
                        <a:pt x="479813" y="199473"/>
                      </a:cubicBezTo>
                      <a:cubicBezTo>
                        <a:pt x="475836" y="202448"/>
                        <a:pt x="469871" y="203440"/>
                        <a:pt x="464901" y="202448"/>
                      </a:cubicBezTo>
                      <a:lnTo>
                        <a:pt x="462912" y="201456"/>
                      </a:lnTo>
                      <a:cubicBezTo>
                        <a:pt x="453965" y="199473"/>
                        <a:pt x="448994" y="191538"/>
                        <a:pt x="448994" y="183604"/>
                      </a:cubicBezTo>
                      <a:cubicBezTo>
                        <a:pt x="450982" y="152857"/>
                        <a:pt x="434081" y="123103"/>
                        <a:pt x="406244" y="109217"/>
                      </a:cubicBezTo>
                      <a:cubicBezTo>
                        <a:pt x="399285" y="105250"/>
                        <a:pt x="395308" y="97315"/>
                        <a:pt x="397296" y="89381"/>
                      </a:cubicBezTo>
                      <a:lnTo>
                        <a:pt x="398291" y="87397"/>
                      </a:lnTo>
                      <a:cubicBezTo>
                        <a:pt x="399285" y="81446"/>
                        <a:pt x="403261" y="77479"/>
                        <a:pt x="408232" y="74504"/>
                      </a:cubicBezTo>
                      <a:close/>
                      <a:moveTo>
                        <a:pt x="439969" y="1081"/>
                      </a:moveTo>
                      <a:cubicBezTo>
                        <a:pt x="522425" y="32821"/>
                        <a:pt x="572097" y="118123"/>
                        <a:pt x="560176" y="205408"/>
                      </a:cubicBezTo>
                      <a:cubicBezTo>
                        <a:pt x="559182" y="210367"/>
                        <a:pt x="556202" y="214335"/>
                        <a:pt x="552228" y="217311"/>
                      </a:cubicBezTo>
                      <a:cubicBezTo>
                        <a:pt x="548254" y="220286"/>
                        <a:pt x="542294" y="221278"/>
                        <a:pt x="537326" y="220286"/>
                      </a:cubicBezTo>
                      <a:lnTo>
                        <a:pt x="535340" y="219294"/>
                      </a:lnTo>
                      <a:cubicBezTo>
                        <a:pt x="526399" y="217311"/>
                        <a:pt x="520438" y="208384"/>
                        <a:pt x="522425" y="199457"/>
                      </a:cubicBezTo>
                      <a:cubicBezTo>
                        <a:pt x="531366" y="130025"/>
                        <a:pt x="491628" y="62577"/>
                        <a:pt x="426061" y="36788"/>
                      </a:cubicBezTo>
                      <a:cubicBezTo>
                        <a:pt x="418113" y="33813"/>
                        <a:pt x="413146" y="24886"/>
                        <a:pt x="416126" y="15959"/>
                      </a:cubicBezTo>
                      <a:lnTo>
                        <a:pt x="416126" y="13975"/>
                      </a:lnTo>
                      <a:cubicBezTo>
                        <a:pt x="417120" y="9016"/>
                        <a:pt x="421094" y="4056"/>
                        <a:pt x="425067" y="2073"/>
                      </a:cubicBezTo>
                      <a:cubicBezTo>
                        <a:pt x="430035" y="89"/>
                        <a:pt x="435002" y="-903"/>
                        <a:pt x="439969" y="1081"/>
                      </a:cubicBezTo>
                      <a:close/>
                    </a:path>
                  </a:pathLst>
                </a:custGeom>
                <a:solidFill>
                  <a:schemeClr val="bg1"/>
                </a:solidFill>
                <a:ln w="9525">
                  <a:noFill/>
                  <a:round/>
                </a:ln>
              </p:spPr>
              <p:txBody>
                <a:bodyPr vert="horz" wrap="square" lIns="121682" tIns="60841" rIns="121682" bIns="60841"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100">
                    <a:solidFill>
                      <a:schemeClr val="tx1">
                        <a:lumMod val="65000"/>
                        <a:lumOff val="35000"/>
                      </a:schemeClr>
                    </a:solidFill>
                  </a:endParaRPr>
                </a:p>
              </p:txBody>
            </p:sp>
            <p:sp>
              <p:nvSpPr>
                <p:cNvPr id="94" name="ïṣļiḓê"/>
                <p:cNvSpPr/>
                <p:nvPr/>
              </p:nvSpPr>
              <p:spPr bwMode="auto">
                <a:xfrm>
                  <a:off x="7399307" y="4860288"/>
                  <a:ext cx="232096" cy="238688"/>
                </a:xfrm>
                <a:custGeom>
                  <a:avLst/>
                  <a:gdLst>
                    <a:gd name="T0" fmla="*/ 2534 w 2680"/>
                    <a:gd name="T1" fmla="*/ 1354 h 2760"/>
                    <a:gd name="T2" fmla="*/ 2275 w 2680"/>
                    <a:gd name="T3" fmla="*/ 497 h 2760"/>
                    <a:gd name="T4" fmla="*/ 2040 w 2680"/>
                    <a:gd name="T5" fmla="*/ 320 h 2760"/>
                    <a:gd name="T6" fmla="*/ 1880 w 2680"/>
                    <a:gd name="T7" fmla="*/ 320 h 2760"/>
                    <a:gd name="T8" fmla="*/ 1880 w 2680"/>
                    <a:gd name="T9" fmla="*/ 133 h 2760"/>
                    <a:gd name="T10" fmla="*/ 1751 w 2680"/>
                    <a:gd name="T11" fmla="*/ 0 h 2760"/>
                    <a:gd name="T12" fmla="*/ 911 w 2680"/>
                    <a:gd name="T13" fmla="*/ 0 h 2760"/>
                    <a:gd name="T14" fmla="*/ 773 w 2680"/>
                    <a:gd name="T15" fmla="*/ 133 h 2760"/>
                    <a:gd name="T16" fmla="*/ 773 w 2680"/>
                    <a:gd name="T17" fmla="*/ 320 h 2760"/>
                    <a:gd name="T18" fmla="*/ 635 w 2680"/>
                    <a:gd name="T19" fmla="*/ 320 h 2760"/>
                    <a:gd name="T20" fmla="*/ 399 w 2680"/>
                    <a:gd name="T21" fmla="*/ 497 h 2760"/>
                    <a:gd name="T22" fmla="*/ 136 w 2680"/>
                    <a:gd name="T23" fmla="*/ 1358 h 2760"/>
                    <a:gd name="T24" fmla="*/ 0 w 2680"/>
                    <a:gd name="T25" fmla="*/ 1547 h 2760"/>
                    <a:gd name="T26" fmla="*/ 0 w 2680"/>
                    <a:gd name="T27" fmla="*/ 2173 h 2760"/>
                    <a:gd name="T28" fmla="*/ 204 w 2680"/>
                    <a:gd name="T29" fmla="*/ 2373 h 2760"/>
                    <a:gd name="T30" fmla="*/ 213 w 2680"/>
                    <a:gd name="T31" fmla="*/ 2373 h 2760"/>
                    <a:gd name="T32" fmla="*/ 213 w 2680"/>
                    <a:gd name="T33" fmla="*/ 2455 h 2760"/>
                    <a:gd name="T34" fmla="*/ 523 w 2680"/>
                    <a:gd name="T35" fmla="*/ 2760 h 2760"/>
                    <a:gd name="T36" fmla="*/ 526 w 2680"/>
                    <a:gd name="T37" fmla="*/ 2760 h 2760"/>
                    <a:gd name="T38" fmla="*/ 827 w 2680"/>
                    <a:gd name="T39" fmla="*/ 2455 h 2760"/>
                    <a:gd name="T40" fmla="*/ 827 w 2680"/>
                    <a:gd name="T41" fmla="*/ 2373 h 2760"/>
                    <a:gd name="T42" fmla="*/ 1827 w 2680"/>
                    <a:gd name="T43" fmla="*/ 2373 h 2760"/>
                    <a:gd name="T44" fmla="*/ 1827 w 2680"/>
                    <a:gd name="T45" fmla="*/ 2464 h 2760"/>
                    <a:gd name="T46" fmla="*/ 2127 w 2680"/>
                    <a:gd name="T47" fmla="*/ 2760 h 2760"/>
                    <a:gd name="T48" fmla="*/ 2135 w 2680"/>
                    <a:gd name="T49" fmla="*/ 2760 h 2760"/>
                    <a:gd name="T50" fmla="*/ 2427 w 2680"/>
                    <a:gd name="T51" fmla="*/ 2464 h 2760"/>
                    <a:gd name="T52" fmla="*/ 2427 w 2680"/>
                    <a:gd name="T53" fmla="*/ 2373 h 2760"/>
                    <a:gd name="T54" fmla="*/ 2484 w 2680"/>
                    <a:gd name="T55" fmla="*/ 2373 h 2760"/>
                    <a:gd name="T56" fmla="*/ 2680 w 2680"/>
                    <a:gd name="T57" fmla="*/ 2173 h 2760"/>
                    <a:gd name="T58" fmla="*/ 2680 w 2680"/>
                    <a:gd name="T59" fmla="*/ 1547 h 2760"/>
                    <a:gd name="T60" fmla="*/ 2534 w 2680"/>
                    <a:gd name="T61" fmla="*/ 1354 h 2760"/>
                    <a:gd name="T62" fmla="*/ 536 w 2680"/>
                    <a:gd name="T63" fmla="*/ 2098 h 2760"/>
                    <a:gd name="T64" fmla="*/ 294 w 2680"/>
                    <a:gd name="T65" fmla="*/ 1856 h 2760"/>
                    <a:gd name="T66" fmla="*/ 536 w 2680"/>
                    <a:gd name="T67" fmla="*/ 1613 h 2760"/>
                    <a:gd name="T68" fmla="*/ 778 w 2680"/>
                    <a:gd name="T69" fmla="*/ 1856 h 2760"/>
                    <a:gd name="T70" fmla="*/ 536 w 2680"/>
                    <a:gd name="T71" fmla="*/ 2098 h 2760"/>
                    <a:gd name="T72" fmla="*/ 494 w 2680"/>
                    <a:gd name="T73" fmla="*/ 1253 h 2760"/>
                    <a:gd name="T74" fmla="*/ 722 w 2680"/>
                    <a:gd name="T75" fmla="*/ 507 h 2760"/>
                    <a:gd name="T76" fmla="*/ 1954 w 2680"/>
                    <a:gd name="T77" fmla="*/ 507 h 2760"/>
                    <a:gd name="T78" fmla="*/ 2181 w 2680"/>
                    <a:gd name="T79" fmla="*/ 1253 h 2760"/>
                    <a:gd name="T80" fmla="*/ 494 w 2680"/>
                    <a:gd name="T81" fmla="*/ 1253 h 2760"/>
                    <a:gd name="T82" fmla="*/ 2135 w 2680"/>
                    <a:gd name="T83" fmla="*/ 2098 h 2760"/>
                    <a:gd name="T84" fmla="*/ 1893 w 2680"/>
                    <a:gd name="T85" fmla="*/ 1856 h 2760"/>
                    <a:gd name="T86" fmla="*/ 2135 w 2680"/>
                    <a:gd name="T87" fmla="*/ 1613 h 2760"/>
                    <a:gd name="T88" fmla="*/ 2377 w 2680"/>
                    <a:gd name="T89" fmla="*/ 1856 h 2760"/>
                    <a:gd name="T90" fmla="*/ 2135 w 2680"/>
                    <a:gd name="T91" fmla="*/ 2098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0" h="2760">
                      <a:moveTo>
                        <a:pt x="2534" y="1354"/>
                      </a:moveTo>
                      <a:lnTo>
                        <a:pt x="2275" y="497"/>
                      </a:lnTo>
                      <a:cubicBezTo>
                        <a:pt x="2245" y="398"/>
                        <a:pt x="2142" y="320"/>
                        <a:pt x="2040" y="320"/>
                      </a:cubicBezTo>
                      <a:lnTo>
                        <a:pt x="1880" y="320"/>
                      </a:lnTo>
                      <a:lnTo>
                        <a:pt x="1880" y="133"/>
                      </a:lnTo>
                      <a:cubicBezTo>
                        <a:pt x="1880" y="60"/>
                        <a:pt x="1825" y="0"/>
                        <a:pt x="1751" y="0"/>
                      </a:cubicBezTo>
                      <a:lnTo>
                        <a:pt x="911" y="0"/>
                      </a:lnTo>
                      <a:cubicBezTo>
                        <a:pt x="837" y="0"/>
                        <a:pt x="773" y="60"/>
                        <a:pt x="773" y="133"/>
                      </a:cubicBezTo>
                      <a:lnTo>
                        <a:pt x="773" y="320"/>
                      </a:lnTo>
                      <a:lnTo>
                        <a:pt x="635" y="320"/>
                      </a:lnTo>
                      <a:cubicBezTo>
                        <a:pt x="533" y="320"/>
                        <a:pt x="429" y="398"/>
                        <a:pt x="399" y="497"/>
                      </a:cubicBezTo>
                      <a:lnTo>
                        <a:pt x="136" y="1358"/>
                      </a:lnTo>
                      <a:cubicBezTo>
                        <a:pt x="58" y="1385"/>
                        <a:pt x="0" y="1459"/>
                        <a:pt x="0" y="1547"/>
                      </a:cubicBezTo>
                      <a:lnTo>
                        <a:pt x="0" y="2173"/>
                      </a:lnTo>
                      <a:cubicBezTo>
                        <a:pt x="0" y="2284"/>
                        <a:pt x="94" y="2373"/>
                        <a:pt x="204" y="2373"/>
                      </a:cubicBezTo>
                      <a:lnTo>
                        <a:pt x="213" y="2373"/>
                      </a:lnTo>
                      <a:lnTo>
                        <a:pt x="213" y="2455"/>
                      </a:lnTo>
                      <a:cubicBezTo>
                        <a:pt x="213" y="2623"/>
                        <a:pt x="355" y="2760"/>
                        <a:pt x="523" y="2760"/>
                      </a:cubicBezTo>
                      <a:lnTo>
                        <a:pt x="526" y="2760"/>
                      </a:lnTo>
                      <a:cubicBezTo>
                        <a:pt x="694" y="2760"/>
                        <a:pt x="827" y="2623"/>
                        <a:pt x="827" y="2455"/>
                      </a:cubicBezTo>
                      <a:lnTo>
                        <a:pt x="827" y="2373"/>
                      </a:lnTo>
                      <a:lnTo>
                        <a:pt x="1827" y="2373"/>
                      </a:lnTo>
                      <a:lnTo>
                        <a:pt x="1827" y="2464"/>
                      </a:lnTo>
                      <a:cubicBezTo>
                        <a:pt x="1827" y="2628"/>
                        <a:pt x="1963" y="2760"/>
                        <a:pt x="2127" y="2760"/>
                      </a:cubicBezTo>
                      <a:lnTo>
                        <a:pt x="2135" y="2760"/>
                      </a:lnTo>
                      <a:cubicBezTo>
                        <a:pt x="2299" y="2760"/>
                        <a:pt x="2427" y="2628"/>
                        <a:pt x="2427" y="2464"/>
                      </a:cubicBezTo>
                      <a:lnTo>
                        <a:pt x="2427" y="2373"/>
                      </a:lnTo>
                      <a:lnTo>
                        <a:pt x="2484" y="2373"/>
                      </a:lnTo>
                      <a:cubicBezTo>
                        <a:pt x="2595" y="2373"/>
                        <a:pt x="2680" y="2284"/>
                        <a:pt x="2680" y="2173"/>
                      </a:cubicBezTo>
                      <a:lnTo>
                        <a:pt x="2680" y="1547"/>
                      </a:lnTo>
                      <a:cubicBezTo>
                        <a:pt x="2680" y="1454"/>
                        <a:pt x="2619" y="1376"/>
                        <a:pt x="2534" y="1354"/>
                      </a:cubicBezTo>
                      <a:close/>
                      <a:moveTo>
                        <a:pt x="536" y="2098"/>
                      </a:moveTo>
                      <a:cubicBezTo>
                        <a:pt x="402" y="2098"/>
                        <a:pt x="294" y="1990"/>
                        <a:pt x="294" y="1856"/>
                      </a:cubicBezTo>
                      <a:cubicBezTo>
                        <a:pt x="294" y="1722"/>
                        <a:pt x="402" y="1613"/>
                        <a:pt x="536" y="1613"/>
                      </a:cubicBezTo>
                      <a:cubicBezTo>
                        <a:pt x="670" y="1613"/>
                        <a:pt x="778" y="1722"/>
                        <a:pt x="778" y="1856"/>
                      </a:cubicBezTo>
                      <a:cubicBezTo>
                        <a:pt x="778" y="1990"/>
                        <a:pt x="670" y="2098"/>
                        <a:pt x="536" y="2098"/>
                      </a:cubicBezTo>
                      <a:close/>
                      <a:moveTo>
                        <a:pt x="494" y="1253"/>
                      </a:moveTo>
                      <a:lnTo>
                        <a:pt x="722" y="507"/>
                      </a:lnTo>
                      <a:lnTo>
                        <a:pt x="1954" y="507"/>
                      </a:lnTo>
                      <a:lnTo>
                        <a:pt x="2181" y="1253"/>
                      </a:lnTo>
                      <a:lnTo>
                        <a:pt x="494" y="1253"/>
                      </a:lnTo>
                      <a:close/>
                      <a:moveTo>
                        <a:pt x="2135" y="2098"/>
                      </a:moveTo>
                      <a:cubicBezTo>
                        <a:pt x="2001" y="2098"/>
                        <a:pt x="1893" y="1990"/>
                        <a:pt x="1893" y="1856"/>
                      </a:cubicBezTo>
                      <a:cubicBezTo>
                        <a:pt x="1893" y="1722"/>
                        <a:pt x="2001" y="1613"/>
                        <a:pt x="2135" y="1613"/>
                      </a:cubicBezTo>
                      <a:cubicBezTo>
                        <a:pt x="2269" y="1613"/>
                        <a:pt x="2377" y="1722"/>
                        <a:pt x="2377" y="1856"/>
                      </a:cubicBezTo>
                      <a:cubicBezTo>
                        <a:pt x="2377" y="1990"/>
                        <a:pt x="2269" y="2098"/>
                        <a:pt x="2135" y="2098"/>
                      </a:cubicBezTo>
                      <a:close/>
                    </a:path>
                  </a:pathLst>
                </a:custGeom>
                <a:solidFill>
                  <a:schemeClr val="bg1"/>
                </a:solidFill>
                <a:ln w="9525">
                  <a:noFill/>
                  <a:round/>
                </a:ln>
              </p:spPr>
              <p:txBody>
                <a:bodyPr vert="horz" wrap="square" lIns="121682" tIns="60841" rIns="121682" bIns="60841"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3100">
                    <a:solidFill>
                      <a:schemeClr val="tx1">
                        <a:lumMod val="65000"/>
                        <a:lumOff val="35000"/>
                      </a:schemeClr>
                    </a:solidFill>
                  </a:endParaRPr>
                </a:p>
              </p:txBody>
            </p:sp>
          </p:grpSp>
          <p:grpSp>
            <p:nvGrpSpPr>
              <p:cNvPr id="81" name="î$ľïḑê"/>
              <p:cNvGrpSpPr/>
              <p:nvPr/>
            </p:nvGrpSpPr>
            <p:grpSpPr>
              <a:xfrm>
                <a:off x="669925" y="1798228"/>
                <a:ext cx="9186619" cy="883198"/>
                <a:chOff x="669925" y="1798228"/>
                <a:chExt cx="9186619" cy="883198"/>
              </a:xfrm>
            </p:grpSpPr>
            <p:sp>
              <p:nvSpPr>
                <p:cNvPr id="88" name="ïSlïdé"/>
                <p:cNvSpPr txBox="1"/>
                <p:nvPr/>
              </p:nvSpPr>
              <p:spPr bwMode="auto">
                <a:xfrm>
                  <a:off x="669925" y="1872507"/>
                  <a:ext cx="1079178" cy="391558"/>
                </a:xfrm>
                <a:prstGeom prst="rect">
                  <a:avLst/>
                </a:prstGeom>
                <a:solidFill>
                  <a:schemeClr val="accent1"/>
                </a:solidFill>
                <a:ln>
                  <a:noFill/>
                </a:ln>
              </p:spPr>
              <p:txBody>
                <a:bodyPr wrap="non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b="1" dirty="0">
                      <a:solidFill>
                        <a:schemeClr val="bg1"/>
                      </a:solidFill>
                    </a:rPr>
                    <a:t>1</a:t>
                  </a:r>
                </a:p>
              </p:txBody>
            </p:sp>
            <p:sp>
              <p:nvSpPr>
                <p:cNvPr id="89" name="iSḷîḑe"/>
                <p:cNvSpPr/>
                <p:nvPr/>
              </p:nvSpPr>
              <p:spPr bwMode="auto">
                <a:xfrm>
                  <a:off x="1819442" y="1798228"/>
                  <a:ext cx="8037102" cy="88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pPr>
                  <a:r>
                    <a:rPr lang="zh-CN" altLang="en-US" sz="2400" b="1" dirty="0">
                      <a:cs typeface="+mn-ea"/>
                      <a:sym typeface="+mn-lt"/>
                    </a:rPr>
                    <a:t>   强烈的情绪波动、生活环境的改变及体内其他系统的疾病，通过下丘脑－腺垂体－卵巢轴而影响月经周期，引起月经失调。</a:t>
                  </a:r>
                  <a:endParaRPr lang="en-US" altLang="zh-CN" sz="2400" dirty="0"/>
                </a:p>
              </p:txBody>
            </p:sp>
          </p:grpSp>
          <p:grpSp>
            <p:nvGrpSpPr>
              <p:cNvPr id="82" name="ïṧ1ïďè"/>
              <p:cNvGrpSpPr/>
              <p:nvPr/>
            </p:nvGrpSpPr>
            <p:grpSpPr>
              <a:xfrm>
                <a:off x="669925" y="3211989"/>
                <a:ext cx="5426075" cy="973837"/>
                <a:chOff x="669925" y="1798228"/>
                <a:chExt cx="5426075" cy="973837"/>
              </a:xfrm>
            </p:grpSpPr>
            <p:sp>
              <p:nvSpPr>
                <p:cNvPr id="86" name="ïšḻíḍê"/>
                <p:cNvSpPr txBox="1"/>
                <p:nvPr/>
              </p:nvSpPr>
              <p:spPr bwMode="auto">
                <a:xfrm>
                  <a:off x="669925" y="2380507"/>
                  <a:ext cx="1079178" cy="391558"/>
                </a:xfrm>
                <a:prstGeom prst="rect">
                  <a:avLst/>
                </a:prstGeom>
                <a:solidFill>
                  <a:schemeClr val="accent1"/>
                </a:solidFill>
                <a:ln>
                  <a:noFill/>
                </a:ln>
              </p:spPr>
              <p:txBody>
                <a:bodyPr wrap="non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b="1" dirty="0">
                      <a:solidFill>
                        <a:schemeClr val="bg1"/>
                      </a:solidFill>
                    </a:rPr>
                    <a:t>2</a:t>
                  </a:r>
                </a:p>
              </p:txBody>
            </p:sp>
            <p:sp>
              <p:nvSpPr>
                <p:cNvPr id="87" name="ïSļíḍé"/>
                <p:cNvSpPr/>
                <p:nvPr/>
              </p:nvSpPr>
              <p:spPr bwMode="auto">
                <a:xfrm>
                  <a:off x="1819443" y="1798228"/>
                  <a:ext cx="4276557" cy="66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pPr>
                  <a:endParaRPr lang="en-US" altLang="zh-CN" sz="1200" dirty="0"/>
                </a:p>
              </p:txBody>
            </p:sp>
          </p:grpSp>
          <p:grpSp>
            <p:nvGrpSpPr>
              <p:cNvPr id="83" name="î$ḷíďê"/>
              <p:cNvGrpSpPr/>
              <p:nvPr/>
            </p:nvGrpSpPr>
            <p:grpSpPr>
              <a:xfrm>
                <a:off x="719065" y="4625750"/>
                <a:ext cx="5376935" cy="1089952"/>
                <a:chOff x="719065" y="1798228"/>
                <a:chExt cx="5376935" cy="1089952"/>
              </a:xfrm>
            </p:grpSpPr>
            <p:sp>
              <p:nvSpPr>
                <p:cNvPr id="84" name="îṧ1ídê"/>
                <p:cNvSpPr txBox="1"/>
                <p:nvPr/>
              </p:nvSpPr>
              <p:spPr bwMode="auto">
                <a:xfrm>
                  <a:off x="719065" y="2496622"/>
                  <a:ext cx="1079178" cy="391558"/>
                </a:xfrm>
                <a:prstGeom prst="rect">
                  <a:avLst/>
                </a:prstGeom>
                <a:solidFill>
                  <a:schemeClr val="accent1"/>
                </a:solidFill>
                <a:ln>
                  <a:noFill/>
                </a:ln>
              </p:spPr>
              <p:txBody>
                <a:bodyPr wrap="non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b="1" dirty="0">
                      <a:solidFill>
                        <a:schemeClr val="bg1"/>
                      </a:solidFill>
                    </a:rPr>
                    <a:t>3</a:t>
                  </a:r>
                </a:p>
              </p:txBody>
            </p:sp>
            <p:sp>
              <p:nvSpPr>
                <p:cNvPr id="85" name="íṧḻiḋé"/>
                <p:cNvSpPr/>
                <p:nvPr/>
              </p:nvSpPr>
              <p:spPr bwMode="auto">
                <a:xfrm>
                  <a:off x="1819443" y="1798228"/>
                  <a:ext cx="4276557" cy="66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pPr>
                  <a:endParaRPr lang="en-US" altLang="zh-CN" sz="1200" dirty="0"/>
                </a:p>
              </p:txBody>
            </p:sp>
          </p:grpSp>
        </p:grpSp>
        <p:grpSp>
          <p:nvGrpSpPr>
            <p:cNvPr id="16" name="íšḻiďé"/>
            <p:cNvGrpSpPr/>
            <p:nvPr/>
          </p:nvGrpSpPr>
          <p:grpSpPr>
            <a:xfrm>
              <a:off x="9644024" y="1781171"/>
              <a:ext cx="1097034" cy="4334957"/>
              <a:chOff x="4336008" y="1298327"/>
              <a:chExt cx="1219228" cy="4817802"/>
            </a:xfrm>
          </p:grpSpPr>
          <p:grpSp>
            <p:nvGrpSpPr>
              <p:cNvPr id="20" name="îSľiḋê"/>
              <p:cNvGrpSpPr/>
              <p:nvPr/>
            </p:nvGrpSpPr>
            <p:grpSpPr>
              <a:xfrm>
                <a:off x="4432152" y="4419603"/>
                <a:ext cx="1020967" cy="1696526"/>
                <a:chOff x="998289" y="4210667"/>
                <a:chExt cx="1059895" cy="1761210"/>
              </a:xfrm>
            </p:grpSpPr>
            <p:sp>
              <p:nvSpPr>
                <p:cNvPr id="71" name="îṩ1îḍè"/>
                <p:cNvSpPr/>
                <p:nvPr/>
              </p:nvSpPr>
              <p:spPr bwMode="auto">
                <a:xfrm>
                  <a:off x="1495998" y="4210667"/>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434A5D"/>
                </a:solidFill>
                <a:ln w="9525" cap="flat">
                  <a:noFill/>
                  <a:prstDash val="solid"/>
                  <a:miter/>
                </a:ln>
              </p:spPr>
              <p:txBody>
                <a:bodyPr rtlCol="0" anchor="ctr"/>
                <a:lstStyle/>
                <a:p>
                  <a:endParaRPr lang="zh-CN" altLang="en-US"/>
                </a:p>
              </p:txBody>
            </p:sp>
            <p:sp>
              <p:nvSpPr>
                <p:cNvPr id="72" name="išļíḍé"/>
                <p:cNvSpPr/>
                <p:nvPr/>
              </p:nvSpPr>
              <p:spPr bwMode="auto">
                <a:xfrm>
                  <a:off x="1150996" y="4210667"/>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434A5D"/>
                </a:solidFill>
                <a:ln w="9525" cap="flat">
                  <a:noFill/>
                  <a:prstDash val="solid"/>
                  <a:miter/>
                </a:ln>
              </p:spPr>
              <p:txBody>
                <a:bodyPr rtlCol="0" anchor="ctr"/>
                <a:lstStyle/>
                <a:p>
                  <a:endParaRPr lang="zh-CN" altLang="en-US"/>
                </a:p>
              </p:txBody>
            </p:sp>
            <p:sp>
              <p:nvSpPr>
                <p:cNvPr id="73" name="îṥlîḋé"/>
                <p:cNvSpPr/>
                <p:nvPr/>
              </p:nvSpPr>
              <p:spPr bwMode="auto">
                <a:xfrm>
                  <a:off x="998289" y="5811251"/>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74" name="íṣļîḋè"/>
                <p:cNvSpPr/>
                <p:nvPr/>
              </p:nvSpPr>
              <p:spPr bwMode="auto">
                <a:xfrm>
                  <a:off x="1611376" y="5811251"/>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75" name="íšḻïdê"/>
                <p:cNvSpPr/>
                <p:nvPr/>
              </p:nvSpPr>
              <p:spPr bwMode="auto">
                <a:xfrm>
                  <a:off x="1609114" y="5808988"/>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iṣļíḑê"/>
                <p:cNvSpPr/>
                <p:nvPr/>
              </p:nvSpPr>
              <p:spPr bwMode="auto">
                <a:xfrm>
                  <a:off x="1360259" y="5811251"/>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ï$ḷíḋé"/>
                <p:cNvSpPr/>
                <p:nvPr/>
              </p:nvSpPr>
              <p:spPr bwMode="auto">
                <a:xfrm>
                  <a:off x="998289" y="5813514"/>
                  <a:ext cx="446807" cy="158363"/>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isľíḓé"/>
                <p:cNvSpPr/>
                <p:nvPr/>
              </p:nvSpPr>
              <p:spPr bwMode="auto">
                <a:xfrm>
                  <a:off x="1611377" y="5813513"/>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î$ľîḓé"/>
              <p:cNvGrpSpPr/>
              <p:nvPr/>
            </p:nvGrpSpPr>
            <p:grpSpPr>
              <a:xfrm rot="21306450">
                <a:off x="4336008" y="1298327"/>
                <a:ext cx="1219228" cy="3205610"/>
                <a:chOff x="2454423" y="3140768"/>
                <a:chExt cx="1574026" cy="4138446"/>
              </a:xfrm>
              <a:solidFill>
                <a:schemeClr val="accent1"/>
              </a:solidFill>
            </p:grpSpPr>
            <p:sp>
              <p:nvSpPr>
                <p:cNvPr id="22" name="îṧļiḓé"/>
                <p:cNvSpPr/>
                <p:nvPr/>
              </p:nvSpPr>
              <p:spPr>
                <a:xfrm>
                  <a:off x="2894499" y="3249636"/>
                  <a:ext cx="829834" cy="709380"/>
                </a:xfrm>
                <a:custGeom>
                  <a:avLst/>
                  <a:gdLst>
                    <a:gd name="connsiteX0" fmla="*/ 565861 w 829832"/>
                    <a:gd name="connsiteY0" fmla="*/ 10314 h 709379"/>
                    <a:gd name="connsiteX1" fmla="*/ 431463 w 829832"/>
                    <a:gd name="connsiteY1" fmla="*/ 4028 h 709379"/>
                    <a:gd name="connsiteX2" fmla="*/ 134379 w 829832"/>
                    <a:gd name="connsiteY2" fmla="*/ 193290 h 709379"/>
                    <a:gd name="connsiteX3" fmla="*/ 49892 w 829832"/>
                    <a:gd name="connsiteY3" fmla="*/ 317591 h 709379"/>
                    <a:gd name="connsiteX4" fmla="*/ 198672 w 829832"/>
                    <a:gd name="connsiteY4" fmla="*/ 673255 h 709379"/>
                    <a:gd name="connsiteX5" fmla="*/ 570147 w 829832"/>
                    <a:gd name="connsiteY5" fmla="*/ 708307 h 709379"/>
                    <a:gd name="connsiteX6" fmla="*/ 829704 w 829832"/>
                    <a:gd name="connsiteY6" fmla="*/ 467229 h 709379"/>
                    <a:gd name="connsiteX7" fmla="*/ 565861 w 829832"/>
                    <a:gd name="connsiteY7" fmla="*/ 10314 h 7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832" h="709379">
                      <a:moveTo>
                        <a:pt x="565861" y="10314"/>
                      </a:moveTo>
                      <a:cubicBezTo>
                        <a:pt x="522141" y="-1497"/>
                        <a:pt x="476326" y="-2544"/>
                        <a:pt x="431463" y="4028"/>
                      </a:cubicBezTo>
                      <a:cubicBezTo>
                        <a:pt x="346691" y="16506"/>
                        <a:pt x="203530" y="57749"/>
                        <a:pt x="134379" y="193290"/>
                      </a:cubicBezTo>
                      <a:cubicBezTo>
                        <a:pt x="109709" y="241677"/>
                        <a:pt x="79514" y="281777"/>
                        <a:pt x="49892" y="317591"/>
                      </a:cubicBezTo>
                      <a:cubicBezTo>
                        <a:pt x="-61455" y="452275"/>
                        <a:pt x="24650" y="656776"/>
                        <a:pt x="198672" y="673255"/>
                      </a:cubicBezTo>
                      <a:lnTo>
                        <a:pt x="570147" y="708307"/>
                      </a:lnTo>
                      <a:cubicBezTo>
                        <a:pt x="711308" y="721642"/>
                        <a:pt x="834371" y="608961"/>
                        <a:pt x="829704" y="467229"/>
                      </a:cubicBezTo>
                      <a:cubicBezTo>
                        <a:pt x="823703" y="285111"/>
                        <a:pt x="771506" y="65845"/>
                        <a:pt x="565861" y="10314"/>
                      </a:cubicBezTo>
                      <a:close/>
                    </a:path>
                  </a:pathLst>
                </a:custGeom>
                <a:solidFill>
                  <a:srgbClr val="434A5D"/>
                </a:solidFill>
                <a:ln w="9525" cap="flat">
                  <a:noFill/>
                  <a:prstDash val="solid"/>
                  <a:miter/>
                </a:ln>
              </p:spPr>
              <p:txBody>
                <a:bodyPr rtlCol="0" anchor="ctr"/>
                <a:lstStyle/>
                <a:p>
                  <a:endParaRPr lang="zh-CN" altLang="en-US"/>
                </a:p>
              </p:txBody>
            </p:sp>
            <p:sp>
              <p:nvSpPr>
                <p:cNvPr id="23" name="ïS1ïḋé"/>
                <p:cNvSpPr/>
                <p:nvPr/>
              </p:nvSpPr>
              <p:spPr>
                <a:xfrm>
                  <a:off x="2528142" y="4085492"/>
                  <a:ext cx="1202781" cy="3193722"/>
                </a:xfrm>
                <a:custGeom>
                  <a:avLst/>
                  <a:gdLst>
                    <a:gd name="connsiteX0" fmla="*/ 1184339 w 1202781"/>
                    <a:gd name="connsiteY0" fmla="*/ 3193723 h 3193722"/>
                    <a:gd name="connsiteX1" fmla="*/ 1184053 w 1202781"/>
                    <a:gd name="connsiteY1" fmla="*/ 818569 h 3193722"/>
                    <a:gd name="connsiteX2" fmla="*/ 823055 w 1202781"/>
                    <a:gd name="connsiteY2" fmla="*/ 3610 h 3193722"/>
                    <a:gd name="connsiteX3" fmla="*/ 343948 w 1202781"/>
                    <a:gd name="connsiteY3" fmla="*/ 418519 h 3193722"/>
                    <a:gd name="connsiteX4" fmla="*/ 0 w 1202781"/>
                    <a:gd name="connsiteY4" fmla="*/ 3095234 h 3193722"/>
                    <a:gd name="connsiteX5" fmla="*/ 1184339 w 1202781"/>
                    <a:gd name="connsiteY5" fmla="*/ 3193723 h 319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81" h="3193722">
                      <a:moveTo>
                        <a:pt x="1184339" y="3193723"/>
                      </a:moveTo>
                      <a:lnTo>
                        <a:pt x="1184053" y="818569"/>
                      </a:lnTo>
                      <a:cubicBezTo>
                        <a:pt x="1194054" y="698173"/>
                        <a:pt x="1308449" y="43996"/>
                        <a:pt x="823055" y="3610"/>
                      </a:cubicBezTo>
                      <a:cubicBezTo>
                        <a:pt x="540925" y="-19917"/>
                        <a:pt x="361093" y="66284"/>
                        <a:pt x="343948" y="418519"/>
                      </a:cubicBezTo>
                      <a:cubicBezTo>
                        <a:pt x="324803" y="814283"/>
                        <a:pt x="0" y="3095234"/>
                        <a:pt x="0" y="3095234"/>
                      </a:cubicBezTo>
                      <a:lnTo>
                        <a:pt x="1184339" y="3193723"/>
                      </a:lnTo>
                      <a:close/>
                    </a:path>
                  </a:pathLst>
                </a:custGeom>
                <a:solidFill>
                  <a:srgbClr val="E95F5C"/>
                </a:solidFill>
                <a:ln w="9525" cap="flat">
                  <a:noFill/>
                  <a:prstDash val="solid"/>
                  <a:miter/>
                </a:ln>
              </p:spPr>
              <p:txBody>
                <a:bodyPr rtlCol="0" anchor="ctr"/>
                <a:lstStyle/>
                <a:p>
                  <a:endParaRPr lang="zh-CN" altLang="en-US"/>
                </a:p>
              </p:txBody>
            </p:sp>
            <p:grpSp>
              <p:nvGrpSpPr>
                <p:cNvPr id="24" name="iśľïḍe"/>
                <p:cNvGrpSpPr/>
                <p:nvPr/>
              </p:nvGrpSpPr>
              <p:grpSpPr>
                <a:xfrm>
                  <a:off x="3110292" y="4041877"/>
                  <a:ext cx="444737" cy="864924"/>
                  <a:chOff x="3110292" y="4041877"/>
                  <a:chExt cx="444737" cy="864924"/>
                </a:xfrm>
                <a:solidFill>
                  <a:schemeClr val="accent1"/>
                </a:solidFill>
              </p:grpSpPr>
              <p:sp>
                <p:nvSpPr>
                  <p:cNvPr id="62" name="íṡḷîḋê"/>
                  <p:cNvSpPr/>
                  <p:nvPr/>
                </p:nvSpPr>
                <p:spPr>
                  <a:xfrm>
                    <a:off x="3110292" y="4041877"/>
                    <a:ext cx="444737" cy="697019"/>
                  </a:xfrm>
                  <a:custGeom>
                    <a:avLst/>
                    <a:gdLst>
                      <a:gd name="connsiteX0" fmla="*/ 237953 w 444737"/>
                      <a:gd name="connsiteY0" fmla="*/ 171 h 697019"/>
                      <a:gd name="connsiteX1" fmla="*/ 237953 w 444737"/>
                      <a:gd name="connsiteY1" fmla="*/ 171 h 697019"/>
                      <a:gd name="connsiteX2" fmla="*/ 971 w 444737"/>
                      <a:gd name="connsiteY2" fmla="*/ 182670 h 697019"/>
                      <a:gd name="connsiteX3" fmla="*/ 182327 w 444737"/>
                      <a:gd name="connsiteY3" fmla="*/ 697020 h 697019"/>
                      <a:gd name="connsiteX4" fmla="*/ 443883 w 444737"/>
                      <a:gd name="connsiteY4" fmla="*/ 219532 h 697019"/>
                      <a:gd name="connsiteX5" fmla="*/ 237953 w 444737"/>
                      <a:gd name="connsiteY5" fmla="*/ 171 h 69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737" h="697019">
                        <a:moveTo>
                          <a:pt x="237953" y="171"/>
                        </a:moveTo>
                        <a:lnTo>
                          <a:pt x="237953" y="171"/>
                        </a:lnTo>
                        <a:cubicBezTo>
                          <a:pt x="214712" y="-782"/>
                          <a:pt x="16497" y="-3830"/>
                          <a:pt x="971" y="182670"/>
                        </a:cubicBezTo>
                        <a:cubicBezTo>
                          <a:pt x="-14555" y="368979"/>
                          <a:pt x="160991" y="667874"/>
                          <a:pt x="182327" y="697020"/>
                        </a:cubicBezTo>
                        <a:cubicBezTo>
                          <a:pt x="208235" y="671779"/>
                          <a:pt x="428357" y="405745"/>
                          <a:pt x="443883" y="219532"/>
                        </a:cubicBezTo>
                        <a:cubicBezTo>
                          <a:pt x="459314" y="33032"/>
                          <a:pt x="261003" y="3028"/>
                          <a:pt x="237953" y="171"/>
                        </a:cubicBezTo>
                        <a:close/>
                      </a:path>
                    </a:pathLst>
                  </a:custGeom>
                  <a:noFill/>
                  <a:ln w="5911" cap="flat">
                    <a:solidFill>
                      <a:srgbClr val="262739"/>
                    </a:solidFill>
                    <a:prstDash val="solid"/>
                    <a:miter/>
                  </a:ln>
                </p:spPr>
                <p:txBody>
                  <a:bodyPr rtlCol="0" anchor="ctr"/>
                  <a:lstStyle/>
                  <a:p>
                    <a:endParaRPr lang="zh-CN" altLang="en-US"/>
                  </a:p>
                </p:txBody>
              </p:sp>
              <p:sp>
                <p:nvSpPr>
                  <p:cNvPr id="63" name="iṡḻíḓe"/>
                  <p:cNvSpPr/>
                  <p:nvPr/>
                </p:nvSpPr>
                <p:spPr>
                  <a:xfrm rot="285305">
                    <a:off x="3160023" y="4758777"/>
                    <a:ext cx="247374" cy="148024"/>
                  </a:xfrm>
                  <a:custGeom>
                    <a:avLst/>
                    <a:gdLst>
                      <a:gd name="connsiteX0" fmla="*/ 0 w 247374"/>
                      <a:gd name="connsiteY0" fmla="*/ 0 h 148024"/>
                      <a:gd name="connsiteX1" fmla="*/ 247375 w 247374"/>
                      <a:gd name="connsiteY1" fmla="*/ 0 h 148024"/>
                      <a:gd name="connsiteX2" fmla="*/ 247375 w 247374"/>
                      <a:gd name="connsiteY2" fmla="*/ 148025 h 148024"/>
                      <a:gd name="connsiteX3" fmla="*/ 0 w 247374"/>
                      <a:gd name="connsiteY3" fmla="*/ 148025 h 148024"/>
                    </a:gdLst>
                    <a:ahLst/>
                    <a:cxnLst>
                      <a:cxn ang="0">
                        <a:pos x="connsiteX0" y="connsiteY0"/>
                      </a:cxn>
                      <a:cxn ang="0">
                        <a:pos x="connsiteX1" y="connsiteY1"/>
                      </a:cxn>
                      <a:cxn ang="0">
                        <a:pos x="connsiteX2" y="connsiteY2"/>
                      </a:cxn>
                      <a:cxn ang="0">
                        <a:pos x="connsiteX3" y="connsiteY3"/>
                      </a:cxn>
                    </a:cxnLst>
                    <a:rect l="l" t="t" r="r" b="b"/>
                    <a:pathLst>
                      <a:path w="247374" h="148024">
                        <a:moveTo>
                          <a:pt x="0" y="0"/>
                        </a:moveTo>
                        <a:lnTo>
                          <a:pt x="247375" y="0"/>
                        </a:lnTo>
                        <a:lnTo>
                          <a:pt x="247375" y="148025"/>
                        </a:lnTo>
                        <a:lnTo>
                          <a:pt x="0" y="148025"/>
                        </a:lnTo>
                        <a:close/>
                      </a:path>
                    </a:pathLst>
                  </a:custGeom>
                  <a:solidFill>
                    <a:srgbClr val="FFFFFF"/>
                  </a:solidFill>
                  <a:ln w="9525" cap="flat">
                    <a:noFill/>
                    <a:prstDash val="solid"/>
                    <a:miter/>
                  </a:ln>
                </p:spPr>
                <p:txBody>
                  <a:bodyPr rtlCol="0" anchor="ctr"/>
                  <a:lstStyle/>
                  <a:p>
                    <a:endParaRPr lang="zh-CN" altLang="en-US"/>
                  </a:p>
                </p:txBody>
              </p:sp>
              <p:sp>
                <p:nvSpPr>
                  <p:cNvPr id="64" name="ïşľiḍe"/>
                  <p:cNvSpPr/>
                  <p:nvPr/>
                </p:nvSpPr>
                <p:spPr>
                  <a:xfrm>
                    <a:off x="3289190" y="4738992"/>
                    <a:ext cx="3333" cy="40386"/>
                  </a:xfrm>
                  <a:custGeom>
                    <a:avLst/>
                    <a:gdLst>
                      <a:gd name="connsiteX0" fmla="*/ 3334 w 3333"/>
                      <a:gd name="connsiteY0" fmla="*/ 0 h 40386"/>
                      <a:gd name="connsiteX1" fmla="*/ 0 w 3333"/>
                      <a:gd name="connsiteY1" fmla="*/ 40386 h 40386"/>
                    </a:gdLst>
                    <a:ahLst/>
                    <a:cxnLst>
                      <a:cxn ang="0">
                        <a:pos x="connsiteX0" y="connsiteY0"/>
                      </a:cxn>
                      <a:cxn ang="0">
                        <a:pos x="connsiteX1" y="connsiteY1"/>
                      </a:cxn>
                    </a:cxnLst>
                    <a:rect l="l" t="t" r="r" b="b"/>
                    <a:pathLst>
                      <a:path w="3333" h="40386">
                        <a:moveTo>
                          <a:pt x="3334" y="0"/>
                        </a:moveTo>
                        <a:lnTo>
                          <a:pt x="0" y="40386"/>
                        </a:lnTo>
                      </a:path>
                    </a:pathLst>
                  </a:custGeom>
                  <a:ln w="5911" cap="flat">
                    <a:solidFill>
                      <a:srgbClr val="262739"/>
                    </a:solidFill>
                    <a:prstDash val="solid"/>
                    <a:miter/>
                  </a:ln>
                </p:spPr>
                <p:txBody>
                  <a:bodyPr rtlCol="0" anchor="ctr"/>
                  <a:lstStyle/>
                  <a:p>
                    <a:endParaRPr lang="zh-CN" altLang="en-US"/>
                  </a:p>
                </p:txBody>
              </p:sp>
              <p:sp>
                <p:nvSpPr>
                  <p:cNvPr id="65" name="ïşlíde"/>
                  <p:cNvSpPr/>
                  <p:nvPr/>
                </p:nvSpPr>
                <p:spPr>
                  <a:xfrm rot="285305">
                    <a:off x="3188314" y="4792314"/>
                    <a:ext cx="56199" cy="56199"/>
                  </a:xfrm>
                  <a:custGeom>
                    <a:avLst/>
                    <a:gdLst>
                      <a:gd name="connsiteX0" fmla="*/ 0 w 56199"/>
                      <a:gd name="connsiteY0" fmla="*/ 0 h 56199"/>
                      <a:gd name="connsiteX1" fmla="*/ 56200 w 56199"/>
                      <a:gd name="connsiteY1" fmla="*/ 0 h 56199"/>
                      <a:gd name="connsiteX2" fmla="*/ 56200 w 56199"/>
                      <a:gd name="connsiteY2" fmla="*/ 56200 h 56199"/>
                      <a:gd name="connsiteX3" fmla="*/ 0 w 56199"/>
                      <a:gd name="connsiteY3" fmla="*/ 56200 h 56199"/>
                    </a:gdLst>
                    <a:ahLst/>
                    <a:cxnLst>
                      <a:cxn ang="0">
                        <a:pos x="connsiteX0" y="connsiteY0"/>
                      </a:cxn>
                      <a:cxn ang="0">
                        <a:pos x="connsiteX1" y="connsiteY1"/>
                      </a:cxn>
                      <a:cxn ang="0">
                        <a:pos x="connsiteX2" y="connsiteY2"/>
                      </a:cxn>
                      <a:cxn ang="0">
                        <a:pos x="connsiteX3" y="connsiteY3"/>
                      </a:cxn>
                    </a:cxnLst>
                    <a:rect l="l" t="t" r="r" b="b"/>
                    <a:pathLst>
                      <a:path w="56199" h="56199">
                        <a:moveTo>
                          <a:pt x="0" y="0"/>
                        </a:moveTo>
                        <a:lnTo>
                          <a:pt x="56200" y="0"/>
                        </a:lnTo>
                        <a:lnTo>
                          <a:pt x="56200" y="56200"/>
                        </a:lnTo>
                        <a:lnTo>
                          <a:pt x="0" y="56200"/>
                        </a:lnTo>
                        <a:close/>
                      </a:path>
                    </a:pathLst>
                  </a:custGeom>
                  <a:solidFill>
                    <a:srgbClr val="FCDFD7"/>
                  </a:solidFill>
                  <a:ln w="9525" cap="flat">
                    <a:noFill/>
                    <a:prstDash val="solid"/>
                    <a:miter/>
                  </a:ln>
                </p:spPr>
                <p:txBody>
                  <a:bodyPr rtlCol="0" anchor="ctr"/>
                  <a:lstStyle/>
                  <a:p>
                    <a:endParaRPr lang="zh-CN" altLang="en-US"/>
                  </a:p>
                </p:txBody>
              </p:sp>
              <p:sp>
                <p:nvSpPr>
                  <p:cNvPr id="66" name="íşḷiḍé"/>
                  <p:cNvSpPr/>
                  <p:nvPr/>
                </p:nvSpPr>
                <p:spPr>
                  <a:xfrm rot="285305">
                    <a:off x="3274614" y="4801929"/>
                    <a:ext cx="116400" cy="9144"/>
                  </a:xfrm>
                  <a:custGeom>
                    <a:avLst/>
                    <a:gdLst>
                      <a:gd name="connsiteX0" fmla="*/ 0 w 116400"/>
                      <a:gd name="connsiteY0" fmla="*/ 0 h 9144"/>
                      <a:gd name="connsiteX1" fmla="*/ 116400 w 116400"/>
                      <a:gd name="connsiteY1" fmla="*/ 0 h 9144"/>
                      <a:gd name="connsiteX2" fmla="*/ 116400 w 116400"/>
                      <a:gd name="connsiteY2" fmla="*/ 9144 h 9144"/>
                      <a:gd name="connsiteX3" fmla="*/ 0 w 116400"/>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400" h="9144">
                        <a:moveTo>
                          <a:pt x="0" y="0"/>
                        </a:moveTo>
                        <a:lnTo>
                          <a:pt x="116400" y="0"/>
                        </a:lnTo>
                        <a:lnTo>
                          <a:pt x="116400"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67" name="ïSḻiďê"/>
                  <p:cNvSpPr/>
                  <p:nvPr/>
                </p:nvSpPr>
                <p:spPr>
                  <a:xfrm rot="285305">
                    <a:off x="3272709" y="4825366"/>
                    <a:ext cx="116400" cy="9144"/>
                  </a:xfrm>
                  <a:custGeom>
                    <a:avLst/>
                    <a:gdLst>
                      <a:gd name="connsiteX0" fmla="*/ 0 w 116400"/>
                      <a:gd name="connsiteY0" fmla="*/ 0 h 9144"/>
                      <a:gd name="connsiteX1" fmla="*/ 116400 w 116400"/>
                      <a:gd name="connsiteY1" fmla="*/ 0 h 9144"/>
                      <a:gd name="connsiteX2" fmla="*/ 116400 w 116400"/>
                      <a:gd name="connsiteY2" fmla="*/ 9144 h 9144"/>
                      <a:gd name="connsiteX3" fmla="*/ 0 w 116400"/>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400" h="9144">
                        <a:moveTo>
                          <a:pt x="0" y="0"/>
                        </a:moveTo>
                        <a:lnTo>
                          <a:pt x="116400" y="0"/>
                        </a:lnTo>
                        <a:lnTo>
                          <a:pt x="116400"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68" name="ïṥḻîḍè"/>
                  <p:cNvSpPr/>
                  <p:nvPr/>
                </p:nvSpPr>
                <p:spPr>
                  <a:xfrm rot="285305">
                    <a:off x="3270709" y="4848794"/>
                    <a:ext cx="116400" cy="9144"/>
                  </a:xfrm>
                  <a:custGeom>
                    <a:avLst/>
                    <a:gdLst>
                      <a:gd name="connsiteX0" fmla="*/ 0 w 116400"/>
                      <a:gd name="connsiteY0" fmla="*/ 0 h 9144"/>
                      <a:gd name="connsiteX1" fmla="*/ 116400 w 116400"/>
                      <a:gd name="connsiteY1" fmla="*/ 0 h 9144"/>
                      <a:gd name="connsiteX2" fmla="*/ 116400 w 116400"/>
                      <a:gd name="connsiteY2" fmla="*/ 9144 h 9144"/>
                      <a:gd name="connsiteX3" fmla="*/ 0 w 116400"/>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400" h="9144">
                        <a:moveTo>
                          <a:pt x="0" y="0"/>
                        </a:moveTo>
                        <a:lnTo>
                          <a:pt x="116400" y="0"/>
                        </a:lnTo>
                        <a:lnTo>
                          <a:pt x="116400"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69" name="îṡ1íḋê"/>
                  <p:cNvSpPr/>
                  <p:nvPr/>
                </p:nvSpPr>
                <p:spPr>
                  <a:xfrm rot="285305">
                    <a:off x="3268811" y="4872135"/>
                    <a:ext cx="116400" cy="9144"/>
                  </a:xfrm>
                  <a:custGeom>
                    <a:avLst/>
                    <a:gdLst>
                      <a:gd name="connsiteX0" fmla="*/ 0 w 116400"/>
                      <a:gd name="connsiteY0" fmla="*/ 0 h 9144"/>
                      <a:gd name="connsiteX1" fmla="*/ 116401 w 116400"/>
                      <a:gd name="connsiteY1" fmla="*/ 0 h 9144"/>
                      <a:gd name="connsiteX2" fmla="*/ 116401 w 116400"/>
                      <a:gd name="connsiteY2" fmla="*/ 9144 h 9144"/>
                      <a:gd name="connsiteX3" fmla="*/ 0 w 116400"/>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400" h="9144">
                        <a:moveTo>
                          <a:pt x="0" y="0"/>
                        </a:moveTo>
                        <a:lnTo>
                          <a:pt x="116401" y="0"/>
                        </a:lnTo>
                        <a:lnTo>
                          <a:pt x="116401"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70" name="işḷïďè"/>
                  <p:cNvSpPr/>
                  <p:nvPr/>
                </p:nvSpPr>
                <p:spPr>
                  <a:xfrm rot="285305">
                    <a:off x="3184415" y="4862611"/>
                    <a:ext cx="56199" cy="9144"/>
                  </a:xfrm>
                  <a:custGeom>
                    <a:avLst/>
                    <a:gdLst>
                      <a:gd name="connsiteX0" fmla="*/ 0 w 56199"/>
                      <a:gd name="connsiteY0" fmla="*/ 0 h 9144"/>
                      <a:gd name="connsiteX1" fmla="*/ 56200 w 56199"/>
                      <a:gd name="connsiteY1" fmla="*/ 0 h 9144"/>
                      <a:gd name="connsiteX2" fmla="*/ 56200 w 56199"/>
                      <a:gd name="connsiteY2" fmla="*/ 9144 h 9144"/>
                      <a:gd name="connsiteX3" fmla="*/ 0 w 56199"/>
                      <a:gd name="connsiteY3" fmla="*/ 9144 h 9144"/>
                    </a:gdLst>
                    <a:ahLst/>
                    <a:cxnLst>
                      <a:cxn ang="0">
                        <a:pos x="connsiteX0" y="connsiteY0"/>
                      </a:cxn>
                      <a:cxn ang="0">
                        <a:pos x="connsiteX1" y="connsiteY1"/>
                      </a:cxn>
                      <a:cxn ang="0">
                        <a:pos x="connsiteX2" y="connsiteY2"/>
                      </a:cxn>
                      <a:cxn ang="0">
                        <a:pos x="connsiteX3" y="connsiteY3"/>
                      </a:cxn>
                    </a:cxnLst>
                    <a:rect l="l" t="t" r="r" b="b"/>
                    <a:pathLst>
                      <a:path w="56199" h="9144">
                        <a:moveTo>
                          <a:pt x="0" y="0"/>
                        </a:moveTo>
                        <a:lnTo>
                          <a:pt x="56200" y="0"/>
                        </a:lnTo>
                        <a:lnTo>
                          <a:pt x="56200" y="9144"/>
                        </a:lnTo>
                        <a:lnTo>
                          <a:pt x="0" y="9144"/>
                        </a:lnTo>
                        <a:close/>
                      </a:path>
                    </a:pathLst>
                  </a:custGeom>
                  <a:solidFill>
                    <a:srgbClr val="FCDFD7"/>
                  </a:solidFill>
                  <a:ln w="9525" cap="flat">
                    <a:noFill/>
                    <a:prstDash val="solid"/>
                    <a:miter/>
                  </a:ln>
                </p:spPr>
                <p:txBody>
                  <a:bodyPr rtlCol="0" anchor="ctr"/>
                  <a:lstStyle/>
                  <a:p>
                    <a:endParaRPr lang="zh-CN" altLang="en-US"/>
                  </a:p>
                </p:txBody>
              </p:sp>
            </p:grpSp>
            <p:sp>
              <p:nvSpPr>
                <p:cNvPr id="25" name="íSlîḍe"/>
                <p:cNvSpPr/>
                <p:nvPr/>
              </p:nvSpPr>
              <p:spPr>
                <a:xfrm>
                  <a:off x="2482450" y="4094057"/>
                  <a:ext cx="667776" cy="1848327"/>
                </a:xfrm>
                <a:custGeom>
                  <a:avLst/>
                  <a:gdLst>
                    <a:gd name="connsiteX0" fmla="*/ 667776 w 667775"/>
                    <a:gd name="connsiteY0" fmla="*/ 0 h 1848326"/>
                    <a:gd name="connsiteX1" fmla="*/ 2740 w 667775"/>
                    <a:gd name="connsiteY1" fmla="*/ 1144619 h 1848326"/>
                    <a:gd name="connsiteX2" fmla="*/ 285537 w 667775"/>
                    <a:gd name="connsiteY2" fmla="*/ 1848326 h 1848326"/>
                    <a:gd name="connsiteX3" fmla="*/ 430127 w 667775"/>
                    <a:gd name="connsiteY3" fmla="*/ 1725930 h 1848326"/>
                    <a:gd name="connsiteX4" fmla="*/ 621960 w 667775"/>
                    <a:gd name="connsiteY4" fmla="*/ 550259 h 1848326"/>
                    <a:gd name="connsiteX5" fmla="*/ 667776 w 667775"/>
                    <a:gd name="connsiteY5" fmla="*/ 0 h 184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75" h="1848326">
                      <a:moveTo>
                        <a:pt x="667776" y="0"/>
                      </a:moveTo>
                      <a:cubicBezTo>
                        <a:pt x="667776" y="0"/>
                        <a:pt x="95799" y="27051"/>
                        <a:pt x="2740" y="1144619"/>
                      </a:cubicBezTo>
                      <a:cubicBezTo>
                        <a:pt x="-32598" y="1569053"/>
                        <a:pt x="285537" y="1848326"/>
                        <a:pt x="285537" y="1848326"/>
                      </a:cubicBezTo>
                      <a:lnTo>
                        <a:pt x="430127" y="1725930"/>
                      </a:lnTo>
                      <a:cubicBezTo>
                        <a:pt x="430127" y="1725930"/>
                        <a:pt x="-65364" y="1131951"/>
                        <a:pt x="621960" y="550259"/>
                      </a:cubicBezTo>
                      <a:lnTo>
                        <a:pt x="667776" y="0"/>
                      </a:lnTo>
                      <a:close/>
                    </a:path>
                  </a:pathLst>
                </a:custGeom>
                <a:solidFill>
                  <a:srgbClr val="56C7AB"/>
                </a:solidFill>
                <a:ln w="9525" cap="flat">
                  <a:noFill/>
                  <a:prstDash val="solid"/>
                  <a:miter/>
                </a:ln>
              </p:spPr>
              <p:txBody>
                <a:bodyPr rtlCol="0" anchor="ctr"/>
                <a:lstStyle/>
                <a:p>
                  <a:endParaRPr lang="zh-CN" altLang="en-US"/>
                </a:p>
              </p:txBody>
            </p:sp>
            <p:sp>
              <p:nvSpPr>
                <p:cNvPr id="26" name="ïSḻíḍê"/>
                <p:cNvSpPr/>
                <p:nvPr/>
              </p:nvSpPr>
              <p:spPr>
                <a:xfrm>
                  <a:off x="3500359" y="4137298"/>
                  <a:ext cx="528090" cy="1876139"/>
                </a:xfrm>
                <a:custGeom>
                  <a:avLst/>
                  <a:gdLst>
                    <a:gd name="connsiteX0" fmla="*/ 50197 w 528090"/>
                    <a:gd name="connsiteY0" fmla="*/ 0 h 1876139"/>
                    <a:gd name="connsiteX1" fmla="*/ 517684 w 528090"/>
                    <a:gd name="connsiteY1" fmla="*/ 1228916 h 1876139"/>
                    <a:gd name="connsiteX2" fmla="*/ 122396 w 528090"/>
                    <a:gd name="connsiteY2" fmla="*/ 1876139 h 1876139"/>
                    <a:gd name="connsiteX3" fmla="*/ 0 w 528090"/>
                    <a:gd name="connsiteY3" fmla="*/ 1731550 h 1876139"/>
                    <a:gd name="connsiteX4" fmla="*/ 5144 w 528090"/>
                    <a:gd name="connsiteY4" fmla="*/ 540353 h 1876139"/>
                    <a:gd name="connsiteX5" fmla="*/ 50197 w 528090"/>
                    <a:gd name="connsiteY5" fmla="*/ 0 h 187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090" h="1876139">
                      <a:moveTo>
                        <a:pt x="50197" y="0"/>
                      </a:moveTo>
                      <a:cubicBezTo>
                        <a:pt x="50197" y="0"/>
                        <a:pt x="610648" y="111347"/>
                        <a:pt x="517684" y="1228916"/>
                      </a:cubicBezTo>
                      <a:cubicBezTo>
                        <a:pt x="482346" y="1653349"/>
                        <a:pt x="122396" y="1876139"/>
                        <a:pt x="122396" y="1876139"/>
                      </a:cubicBezTo>
                      <a:lnTo>
                        <a:pt x="0" y="1731550"/>
                      </a:lnTo>
                      <a:cubicBezTo>
                        <a:pt x="0" y="1731550"/>
                        <a:pt x="586835" y="1227677"/>
                        <a:pt x="5144" y="540353"/>
                      </a:cubicBezTo>
                      <a:lnTo>
                        <a:pt x="50197" y="0"/>
                      </a:lnTo>
                      <a:close/>
                    </a:path>
                  </a:pathLst>
                </a:custGeom>
                <a:solidFill>
                  <a:srgbClr val="56C7AB"/>
                </a:solidFill>
                <a:ln w="9525" cap="flat">
                  <a:noFill/>
                  <a:prstDash val="solid"/>
                  <a:miter/>
                </a:ln>
              </p:spPr>
              <p:txBody>
                <a:bodyPr rtlCol="0" anchor="ctr"/>
                <a:lstStyle/>
                <a:p>
                  <a:endParaRPr lang="zh-CN" altLang="en-US"/>
                </a:p>
              </p:txBody>
            </p:sp>
            <p:sp>
              <p:nvSpPr>
                <p:cNvPr id="27" name="iš1îḋê"/>
                <p:cNvSpPr/>
                <p:nvPr/>
              </p:nvSpPr>
              <p:spPr>
                <a:xfrm>
                  <a:off x="2454423" y="4077006"/>
                  <a:ext cx="750190" cy="2991422"/>
                </a:xfrm>
                <a:custGeom>
                  <a:avLst/>
                  <a:gdLst>
                    <a:gd name="connsiteX0" fmla="*/ 695801 w 750189"/>
                    <a:gd name="connsiteY0" fmla="*/ 17050 h 2991421"/>
                    <a:gd name="connsiteX1" fmla="*/ 457105 w 750189"/>
                    <a:gd name="connsiteY1" fmla="*/ 319088 h 2991421"/>
                    <a:gd name="connsiteX2" fmla="*/ 0 w 750189"/>
                    <a:gd name="connsiteY2" fmla="*/ 2952083 h 2991421"/>
                    <a:gd name="connsiteX3" fmla="*/ 472630 w 750189"/>
                    <a:gd name="connsiteY3" fmla="*/ 2991422 h 2991421"/>
                    <a:gd name="connsiteX4" fmla="*/ 750189 w 750189"/>
                    <a:gd name="connsiteY4" fmla="*/ 0 h 299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189" h="2991421">
                      <a:moveTo>
                        <a:pt x="695801" y="17050"/>
                      </a:moveTo>
                      <a:lnTo>
                        <a:pt x="457105" y="319088"/>
                      </a:lnTo>
                      <a:lnTo>
                        <a:pt x="0" y="2952083"/>
                      </a:lnTo>
                      <a:lnTo>
                        <a:pt x="472630" y="2991422"/>
                      </a:lnTo>
                      <a:lnTo>
                        <a:pt x="750189" y="0"/>
                      </a:lnTo>
                      <a:close/>
                    </a:path>
                  </a:pathLst>
                </a:custGeom>
                <a:solidFill>
                  <a:srgbClr val="56C7AB"/>
                </a:solidFill>
                <a:ln w="9525" cap="flat">
                  <a:noFill/>
                  <a:prstDash val="solid"/>
                  <a:miter/>
                </a:ln>
              </p:spPr>
              <p:txBody>
                <a:bodyPr rtlCol="0" anchor="ctr"/>
                <a:lstStyle/>
                <a:p>
                  <a:endParaRPr lang="zh-CN" altLang="en-US"/>
                </a:p>
              </p:txBody>
            </p:sp>
            <p:sp>
              <p:nvSpPr>
                <p:cNvPr id="28" name="íśļïḑê"/>
                <p:cNvSpPr/>
                <p:nvPr/>
              </p:nvSpPr>
              <p:spPr>
                <a:xfrm>
                  <a:off x="3237954" y="4105488"/>
                  <a:ext cx="561404" cy="3035523"/>
                </a:xfrm>
                <a:custGeom>
                  <a:avLst/>
                  <a:gdLst>
                    <a:gd name="connsiteX0" fmla="*/ 545878 w 561403"/>
                    <a:gd name="connsiteY0" fmla="*/ 363188 h 3035522"/>
                    <a:gd name="connsiteX1" fmla="*/ 278797 w 561403"/>
                    <a:gd name="connsiteY1" fmla="*/ 19050 h 3035522"/>
                    <a:gd name="connsiteX2" fmla="*/ 254032 w 561403"/>
                    <a:gd name="connsiteY2" fmla="*/ 0 h 3035522"/>
                    <a:gd name="connsiteX3" fmla="*/ 0 w 561403"/>
                    <a:gd name="connsiteY3" fmla="*/ 2988850 h 3035522"/>
                    <a:gd name="connsiteX4" fmla="*/ 561403 w 561403"/>
                    <a:gd name="connsiteY4" fmla="*/ 3035522 h 303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03" h="3035522">
                      <a:moveTo>
                        <a:pt x="545878" y="363188"/>
                      </a:moveTo>
                      <a:lnTo>
                        <a:pt x="278797" y="19050"/>
                      </a:lnTo>
                      <a:lnTo>
                        <a:pt x="254032" y="0"/>
                      </a:lnTo>
                      <a:lnTo>
                        <a:pt x="0" y="2988850"/>
                      </a:lnTo>
                      <a:lnTo>
                        <a:pt x="561403" y="3035522"/>
                      </a:lnTo>
                      <a:close/>
                    </a:path>
                  </a:pathLst>
                </a:custGeom>
                <a:solidFill>
                  <a:srgbClr val="56C7AB"/>
                </a:solidFill>
                <a:ln w="9525" cap="flat">
                  <a:noFill/>
                  <a:prstDash val="solid"/>
                  <a:miter/>
                </a:ln>
              </p:spPr>
              <p:txBody>
                <a:bodyPr rtlCol="0" anchor="ctr"/>
                <a:lstStyle/>
                <a:p>
                  <a:endParaRPr lang="zh-CN" altLang="en-US"/>
                </a:p>
              </p:txBody>
            </p:sp>
            <p:sp>
              <p:nvSpPr>
                <p:cNvPr id="29" name="išḷïďè"/>
                <p:cNvSpPr/>
                <p:nvPr/>
              </p:nvSpPr>
              <p:spPr>
                <a:xfrm>
                  <a:off x="3049160" y="4034238"/>
                  <a:ext cx="159067" cy="1718119"/>
                </a:xfrm>
                <a:custGeom>
                  <a:avLst/>
                  <a:gdLst>
                    <a:gd name="connsiteX0" fmla="*/ 0 w 159067"/>
                    <a:gd name="connsiteY0" fmla="*/ 1718120 h 1718119"/>
                    <a:gd name="connsiteX1" fmla="*/ 62579 w 159067"/>
                    <a:gd name="connsiteY1" fmla="*/ 66008 h 1718119"/>
                    <a:gd name="connsiteX2" fmla="*/ 159067 w 159067"/>
                    <a:gd name="connsiteY2" fmla="*/ 0 h 1718119"/>
                  </a:gdLst>
                  <a:ahLst/>
                  <a:cxnLst>
                    <a:cxn ang="0">
                      <a:pos x="connsiteX0" y="connsiteY0"/>
                    </a:cxn>
                    <a:cxn ang="0">
                      <a:pos x="connsiteX1" y="connsiteY1"/>
                    </a:cxn>
                    <a:cxn ang="0">
                      <a:pos x="connsiteX2" y="connsiteY2"/>
                    </a:cxn>
                  </a:cxnLst>
                  <a:rect l="l" t="t" r="r" b="b"/>
                  <a:pathLst>
                    <a:path w="159067" h="1718119">
                      <a:moveTo>
                        <a:pt x="0" y="1718120"/>
                      </a:moveTo>
                      <a:lnTo>
                        <a:pt x="62579" y="66008"/>
                      </a:lnTo>
                      <a:lnTo>
                        <a:pt x="159067" y="0"/>
                      </a:lnTo>
                      <a:close/>
                    </a:path>
                  </a:pathLst>
                </a:custGeom>
                <a:solidFill>
                  <a:srgbClr val="FEF4F2"/>
                </a:solidFill>
                <a:ln w="9525" cap="flat">
                  <a:noFill/>
                  <a:prstDash val="solid"/>
                  <a:miter/>
                </a:ln>
              </p:spPr>
              <p:txBody>
                <a:bodyPr rtlCol="0" anchor="ctr"/>
                <a:lstStyle/>
                <a:p>
                  <a:endParaRPr lang="zh-CN" altLang="en-US"/>
                </a:p>
              </p:txBody>
            </p:sp>
            <p:sp>
              <p:nvSpPr>
                <p:cNvPr id="30" name="ïşlîďê"/>
                <p:cNvSpPr/>
                <p:nvPr/>
              </p:nvSpPr>
              <p:spPr>
                <a:xfrm>
                  <a:off x="3516567" y="4963592"/>
                  <a:ext cx="228203" cy="256612"/>
                </a:xfrm>
                <a:custGeom>
                  <a:avLst/>
                  <a:gdLst>
                    <a:gd name="connsiteX0" fmla="*/ 2175 w 228203"/>
                    <a:gd name="connsiteY0" fmla="*/ 0 h 256612"/>
                    <a:gd name="connsiteX1" fmla="*/ 228204 w 228203"/>
                    <a:gd name="connsiteY1" fmla="*/ 18764 h 256612"/>
                    <a:gd name="connsiteX2" fmla="*/ 97044 w 228203"/>
                    <a:gd name="connsiteY2" fmla="*/ 256318 h 256612"/>
                    <a:gd name="connsiteX3" fmla="*/ 2175 w 228203"/>
                    <a:gd name="connsiteY3" fmla="*/ 0 h 256612"/>
                  </a:gdLst>
                  <a:ahLst/>
                  <a:cxnLst>
                    <a:cxn ang="0">
                      <a:pos x="connsiteX0" y="connsiteY0"/>
                    </a:cxn>
                    <a:cxn ang="0">
                      <a:pos x="connsiteX1" y="connsiteY1"/>
                    </a:cxn>
                    <a:cxn ang="0">
                      <a:pos x="connsiteX2" y="connsiteY2"/>
                    </a:cxn>
                    <a:cxn ang="0">
                      <a:pos x="connsiteX3" y="connsiteY3"/>
                    </a:cxn>
                  </a:cxnLst>
                  <a:rect l="l" t="t" r="r" b="b"/>
                  <a:pathLst>
                    <a:path w="228203" h="256612">
                      <a:moveTo>
                        <a:pt x="2175" y="0"/>
                      </a:moveTo>
                      <a:lnTo>
                        <a:pt x="228204" y="18764"/>
                      </a:lnTo>
                      <a:cubicBezTo>
                        <a:pt x="228204" y="18764"/>
                        <a:pt x="216869" y="266319"/>
                        <a:pt x="97044" y="256318"/>
                      </a:cubicBezTo>
                      <a:cubicBezTo>
                        <a:pt x="-22876" y="246412"/>
                        <a:pt x="2175" y="0"/>
                        <a:pt x="2175" y="0"/>
                      </a:cubicBezTo>
                      <a:close/>
                    </a:path>
                  </a:pathLst>
                </a:custGeom>
                <a:solidFill>
                  <a:srgbClr val="FEF4F2"/>
                </a:solidFill>
                <a:ln w="9525" cap="flat">
                  <a:noFill/>
                  <a:prstDash val="solid"/>
                  <a:miter/>
                </a:ln>
              </p:spPr>
              <p:txBody>
                <a:bodyPr rtlCol="0" anchor="ctr"/>
                <a:lstStyle/>
                <a:p>
                  <a:endParaRPr lang="zh-CN" altLang="en-US"/>
                </a:p>
              </p:txBody>
            </p:sp>
            <p:sp>
              <p:nvSpPr>
                <p:cNvPr id="31" name="î$lîḓè"/>
                <p:cNvSpPr/>
                <p:nvPr/>
              </p:nvSpPr>
              <p:spPr>
                <a:xfrm>
                  <a:off x="3347586" y="4058053"/>
                  <a:ext cx="230887" cy="1719167"/>
                </a:xfrm>
                <a:custGeom>
                  <a:avLst/>
                  <a:gdLst>
                    <a:gd name="connsiteX0" fmla="*/ 0 w 230886"/>
                    <a:gd name="connsiteY0" fmla="*/ 1719167 h 1719167"/>
                    <a:gd name="connsiteX1" fmla="*/ 230886 w 230886"/>
                    <a:gd name="connsiteY1" fmla="*/ 80963 h 1719167"/>
                    <a:gd name="connsiteX2" fmla="*/ 146685 w 230886"/>
                    <a:gd name="connsiteY2" fmla="*/ 0 h 1719167"/>
                  </a:gdLst>
                  <a:ahLst/>
                  <a:cxnLst>
                    <a:cxn ang="0">
                      <a:pos x="connsiteX0" y="connsiteY0"/>
                    </a:cxn>
                    <a:cxn ang="0">
                      <a:pos x="connsiteX1" y="connsiteY1"/>
                    </a:cxn>
                    <a:cxn ang="0">
                      <a:pos x="connsiteX2" y="connsiteY2"/>
                    </a:cxn>
                  </a:cxnLst>
                  <a:rect l="l" t="t" r="r" b="b"/>
                  <a:pathLst>
                    <a:path w="230886" h="1719167">
                      <a:moveTo>
                        <a:pt x="0" y="1719167"/>
                      </a:moveTo>
                      <a:lnTo>
                        <a:pt x="230886" y="80963"/>
                      </a:lnTo>
                      <a:lnTo>
                        <a:pt x="146685" y="0"/>
                      </a:lnTo>
                      <a:close/>
                    </a:path>
                  </a:pathLst>
                </a:custGeom>
                <a:solidFill>
                  <a:srgbClr val="FEF4F2"/>
                </a:solidFill>
                <a:ln w="9525" cap="flat">
                  <a:noFill/>
                  <a:prstDash val="solid"/>
                  <a:miter/>
                </a:ln>
              </p:spPr>
              <p:txBody>
                <a:bodyPr rtlCol="0" anchor="ctr"/>
                <a:lstStyle/>
                <a:p>
                  <a:endParaRPr lang="zh-CN" altLang="en-US"/>
                </a:p>
              </p:txBody>
            </p:sp>
            <p:grpSp>
              <p:nvGrpSpPr>
                <p:cNvPr id="32" name="ïşlîḋè"/>
                <p:cNvGrpSpPr/>
                <p:nvPr/>
              </p:nvGrpSpPr>
              <p:grpSpPr>
                <a:xfrm>
                  <a:off x="2841278" y="4060821"/>
                  <a:ext cx="818332" cy="715011"/>
                  <a:chOff x="2841278" y="4060821"/>
                  <a:chExt cx="818332" cy="715011"/>
                </a:xfrm>
                <a:solidFill>
                  <a:schemeClr val="accent1"/>
                </a:solidFill>
              </p:grpSpPr>
              <p:sp>
                <p:nvSpPr>
                  <p:cNvPr id="56" name="íṩḻiḋè"/>
                  <p:cNvSpPr/>
                  <p:nvPr/>
                </p:nvSpPr>
                <p:spPr>
                  <a:xfrm>
                    <a:off x="2861612" y="4305073"/>
                    <a:ext cx="211839" cy="449390"/>
                  </a:xfrm>
                  <a:custGeom>
                    <a:avLst/>
                    <a:gdLst>
                      <a:gd name="connsiteX0" fmla="*/ 170783 w 211839"/>
                      <a:gd name="connsiteY0" fmla="*/ 448873 h 449390"/>
                      <a:gd name="connsiteX1" fmla="*/ 104870 w 211839"/>
                      <a:gd name="connsiteY1" fmla="*/ 131500 h 449390"/>
                      <a:gd name="connsiteX2" fmla="*/ 185738 w 211839"/>
                      <a:gd name="connsiteY2" fmla="*/ 1389 h 449390"/>
                      <a:gd name="connsiteX3" fmla="*/ 195072 w 211839"/>
                      <a:gd name="connsiteY3" fmla="*/ 156551 h 449390"/>
                      <a:gd name="connsiteX4" fmla="*/ 0 w 211839"/>
                      <a:gd name="connsiteY4" fmla="*/ 415441 h 44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9" h="449390">
                        <a:moveTo>
                          <a:pt x="170783" y="448873"/>
                        </a:moveTo>
                        <a:cubicBezTo>
                          <a:pt x="170783" y="448873"/>
                          <a:pt x="41243" y="476305"/>
                          <a:pt x="104870" y="131500"/>
                        </a:cubicBezTo>
                        <a:cubicBezTo>
                          <a:pt x="104870" y="131500"/>
                          <a:pt x="133064" y="-15756"/>
                          <a:pt x="185738" y="1389"/>
                        </a:cubicBezTo>
                        <a:cubicBezTo>
                          <a:pt x="238411" y="18534"/>
                          <a:pt x="195072" y="156551"/>
                          <a:pt x="195072" y="156551"/>
                        </a:cubicBezTo>
                        <a:cubicBezTo>
                          <a:pt x="105537" y="495451"/>
                          <a:pt x="0" y="415441"/>
                          <a:pt x="0" y="415441"/>
                        </a:cubicBezTo>
                      </a:path>
                    </a:pathLst>
                  </a:custGeom>
                  <a:noFill/>
                  <a:ln w="14779" cap="flat">
                    <a:solidFill>
                      <a:srgbClr val="5B7FCD"/>
                    </a:solidFill>
                    <a:prstDash val="solid"/>
                    <a:miter/>
                  </a:ln>
                </p:spPr>
                <p:txBody>
                  <a:bodyPr rtlCol="0" anchor="ctr"/>
                  <a:lstStyle/>
                  <a:p>
                    <a:endParaRPr lang="zh-CN" altLang="en-US"/>
                  </a:p>
                </p:txBody>
              </p:sp>
              <p:sp>
                <p:nvSpPr>
                  <p:cNvPr id="57" name="ïṥḷïḑé"/>
                  <p:cNvSpPr/>
                  <p:nvPr/>
                </p:nvSpPr>
                <p:spPr>
                  <a:xfrm>
                    <a:off x="3047350" y="4060821"/>
                    <a:ext cx="561308" cy="575586"/>
                  </a:xfrm>
                  <a:custGeom>
                    <a:avLst/>
                    <a:gdLst>
                      <a:gd name="connsiteX0" fmla="*/ 0 w 561308"/>
                      <a:gd name="connsiteY0" fmla="*/ 245736 h 575586"/>
                      <a:gd name="connsiteX1" fmla="*/ 319469 w 561308"/>
                      <a:gd name="connsiteY1" fmla="*/ 1801 h 575586"/>
                      <a:gd name="connsiteX2" fmla="*/ 561308 w 561308"/>
                      <a:gd name="connsiteY2" fmla="*/ 575587 h 575586"/>
                    </a:gdLst>
                    <a:ahLst/>
                    <a:cxnLst>
                      <a:cxn ang="0">
                        <a:pos x="connsiteX0" y="connsiteY0"/>
                      </a:cxn>
                      <a:cxn ang="0">
                        <a:pos x="connsiteX1" y="connsiteY1"/>
                      </a:cxn>
                      <a:cxn ang="0">
                        <a:pos x="connsiteX2" y="connsiteY2"/>
                      </a:cxn>
                    </a:cxnLst>
                    <a:rect l="l" t="t" r="r" b="b"/>
                    <a:pathLst>
                      <a:path w="561308" h="575586">
                        <a:moveTo>
                          <a:pt x="0" y="245736"/>
                        </a:moveTo>
                        <a:cubicBezTo>
                          <a:pt x="0" y="245736"/>
                          <a:pt x="3429" y="-24488"/>
                          <a:pt x="319469" y="1801"/>
                        </a:cubicBezTo>
                        <a:cubicBezTo>
                          <a:pt x="635508" y="28090"/>
                          <a:pt x="493586" y="433188"/>
                          <a:pt x="561308" y="575587"/>
                        </a:cubicBezTo>
                      </a:path>
                    </a:pathLst>
                  </a:custGeom>
                  <a:noFill/>
                  <a:ln w="14779" cap="flat">
                    <a:solidFill>
                      <a:srgbClr val="5B7FCD"/>
                    </a:solidFill>
                    <a:prstDash val="solid"/>
                    <a:miter/>
                  </a:ln>
                </p:spPr>
                <p:txBody>
                  <a:bodyPr rtlCol="0" anchor="ctr"/>
                  <a:lstStyle/>
                  <a:p>
                    <a:endParaRPr lang="zh-CN" altLang="en-US"/>
                  </a:p>
                </p:txBody>
              </p:sp>
              <p:sp>
                <p:nvSpPr>
                  <p:cNvPr id="58" name="ïṡľíḍè"/>
                  <p:cNvSpPr/>
                  <p:nvPr/>
                </p:nvSpPr>
                <p:spPr>
                  <a:xfrm rot="-5216342">
                    <a:off x="2841278" y="4700057"/>
                    <a:ext cx="40768" cy="40768"/>
                  </a:xfrm>
                  <a:custGeom>
                    <a:avLst/>
                    <a:gdLst>
                      <a:gd name="connsiteX0" fmla="*/ 40768 w 40768"/>
                      <a:gd name="connsiteY0" fmla="*/ 20384 h 40768"/>
                      <a:gd name="connsiteX1" fmla="*/ 20384 w 40768"/>
                      <a:gd name="connsiteY1" fmla="*/ 40768 h 40768"/>
                      <a:gd name="connsiteX2" fmla="*/ 0 w 40768"/>
                      <a:gd name="connsiteY2" fmla="*/ 20384 h 40768"/>
                      <a:gd name="connsiteX3" fmla="*/ 20384 w 40768"/>
                      <a:gd name="connsiteY3" fmla="*/ 0 h 40768"/>
                      <a:gd name="connsiteX4" fmla="*/ 40768 w 40768"/>
                      <a:gd name="connsiteY4" fmla="*/ 20384 h 4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8" h="40768">
                        <a:moveTo>
                          <a:pt x="40768" y="20384"/>
                        </a:moveTo>
                        <a:cubicBezTo>
                          <a:pt x="40768" y="31642"/>
                          <a:pt x="31642" y="40768"/>
                          <a:pt x="20384" y="40768"/>
                        </a:cubicBezTo>
                        <a:cubicBezTo>
                          <a:pt x="9126" y="40768"/>
                          <a:pt x="0" y="31642"/>
                          <a:pt x="0" y="20384"/>
                        </a:cubicBezTo>
                        <a:cubicBezTo>
                          <a:pt x="0" y="9126"/>
                          <a:pt x="9126" y="0"/>
                          <a:pt x="20384" y="0"/>
                        </a:cubicBezTo>
                        <a:cubicBezTo>
                          <a:pt x="31642" y="0"/>
                          <a:pt x="40768" y="9126"/>
                          <a:pt x="40768" y="20384"/>
                        </a:cubicBezTo>
                        <a:close/>
                      </a:path>
                    </a:pathLst>
                  </a:custGeom>
                  <a:solidFill>
                    <a:srgbClr val="263025"/>
                  </a:solidFill>
                  <a:ln w="9525" cap="flat">
                    <a:noFill/>
                    <a:prstDash val="solid"/>
                    <a:miter/>
                  </a:ln>
                </p:spPr>
                <p:txBody>
                  <a:bodyPr rtlCol="0" anchor="ctr"/>
                  <a:lstStyle/>
                  <a:p>
                    <a:endParaRPr lang="zh-CN" altLang="en-US"/>
                  </a:p>
                </p:txBody>
              </p:sp>
              <p:sp>
                <p:nvSpPr>
                  <p:cNvPr id="59" name="îş1îḍè"/>
                  <p:cNvSpPr/>
                  <p:nvPr/>
                </p:nvSpPr>
                <p:spPr>
                  <a:xfrm>
                    <a:off x="3557610" y="4585455"/>
                    <a:ext cx="102000" cy="102001"/>
                  </a:xfrm>
                  <a:custGeom>
                    <a:avLst/>
                    <a:gdLst>
                      <a:gd name="connsiteX0" fmla="*/ 184 w 102000"/>
                      <a:gd name="connsiteY0" fmla="*/ 46762 h 102001"/>
                      <a:gd name="connsiteX1" fmla="*/ 46762 w 102000"/>
                      <a:gd name="connsiteY1" fmla="*/ 101817 h 102001"/>
                      <a:gd name="connsiteX2" fmla="*/ 101816 w 102000"/>
                      <a:gd name="connsiteY2" fmla="*/ 55240 h 102001"/>
                      <a:gd name="connsiteX3" fmla="*/ 55239 w 102000"/>
                      <a:gd name="connsiteY3" fmla="*/ 185 h 102001"/>
                      <a:gd name="connsiteX4" fmla="*/ 184 w 102000"/>
                      <a:gd name="connsiteY4" fmla="*/ 46762 h 10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0" h="102001">
                        <a:moveTo>
                          <a:pt x="184" y="46762"/>
                        </a:moveTo>
                        <a:cubicBezTo>
                          <a:pt x="-2197" y="74861"/>
                          <a:pt x="18758" y="99531"/>
                          <a:pt x="46762" y="101817"/>
                        </a:cubicBezTo>
                        <a:cubicBezTo>
                          <a:pt x="74860" y="104198"/>
                          <a:pt x="99530" y="83243"/>
                          <a:pt x="101816" y="55240"/>
                        </a:cubicBezTo>
                        <a:cubicBezTo>
                          <a:pt x="104198" y="27141"/>
                          <a:pt x="83242" y="2471"/>
                          <a:pt x="55239" y="185"/>
                        </a:cubicBezTo>
                        <a:cubicBezTo>
                          <a:pt x="27140" y="-2196"/>
                          <a:pt x="2470" y="18664"/>
                          <a:pt x="184" y="46762"/>
                        </a:cubicBezTo>
                        <a:close/>
                      </a:path>
                    </a:pathLst>
                  </a:custGeom>
                  <a:solidFill>
                    <a:srgbClr val="263025"/>
                  </a:solidFill>
                  <a:ln w="9525" cap="flat">
                    <a:noFill/>
                    <a:prstDash val="solid"/>
                    <a:miter/>
                  </a:ln>
                </p:spPr>
                <p:txBody>
                  <a:bodyPr rtlCol="0" anchor="ctr"/>
                  <a:lstStyle/>
                  <a:p>
                    <a:endParaRPr lang="zh-CN" altLang="en-US"/>
                  </a:p>
                </p:txBody>
              </p:sp>
              <p:sp>
                <p:nvSpPr>
                  <p:cNvPr id="60" name="îṣḻide"/>
                  <p:cNvSpPr/>
                  <p:nvPr/>
                </p:nvSpPr>
                <p:spPr>
                  <a:xfrm>
                    <a:off x="3581893" y="4609738"/>
                    <a:ext cx="53435" cy="53435"/>
                  </a:xfrm>
                  <a:custGeom>
                    <a:avLst/>
                    <a:gdLst>
                      <a:gd name="connsiteX0" fmla="*/ 95 w 53435"/>
                      <a:gd name="connsiteY0" fmla="*/ 24479 h 53435"/>
                      <a:gd name="connsiteX1" fmla="*/ 24479 w 53435"/>
                      <a:gd name="connsiteY1" fmla="*/ 53340 h 53435"/>
                      <a:gd name="connsiteX2" fmla="*/ 53340 w 53435"/>
                      <a:gd name="connsiteY2" fmla="*/ 28956 h 53435"/>
                      <a:gd name="connsiteX3" fmla="*/ 28956 w 53435"/>
                      <a:gd name="connsiteY3" fmla="*/ 95 h 53435"/>
                      <a:gd name="connsiteX4" fmla="*/ 95 w 53435"/>
                      <a:gd name="connsiteY4" fmla="*/ 24479 h 5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5" h="53435">
                        <a:moveTo>
                          <a:pt x="95" y="24479"/>
                        </a:moveTo>
                        <a:cubicBezTo>
                          <a:pt x="-1143" y="39148"/>
                          <a:pt x="9811" y="52102"/>
                          <a:pt x="24479" y="53340"/>
                        </a:cubicBezTo>
                        <a:cubicBezTo>
                          <a:pt x="39148" y="54578"/>
                          <a:pt x="52102" y="43625"/>
                          <a:pt x="53340" y="28956"/>
                        </a:cubicBezTo>
                        <a:cubicBezTo>
                          <a:pt x="54578" y="14288"/>
                          <a:pt x="43624" y="1334"/>
                          <a:pt x="28956" y="95"/>
                        </a:cubicBezTo>
                        <a:cubicBezTo>
                          <a:pt x="14192" y="-1143"/>
                          <a:pt x="1334" y="9811"/>
                          <a:pt x="95" y="24479"/>
                        </a:cubicBezTo>
                        <a:close/>
                      </a:path>
                    </a:pathLst>
                  </a:custGeom>
                  <a:solidFill>
                    <a:srgbClr val="E8E7E5"/>
                  </a:solidFill>
                  <a:ln w="9525" cap="flat">
                    <a:noFill/>
                    <a:prstDash val="solid"/>
                    <a:miter/>
                  </a:ln>
                </p:spPr>
                <p:txBody>
                  <a:bodyPr rtlCol="0" anchor="ctr"/>
                  <a:lstStyle/>
                  <a:p>
                    <a:endParaRPr lang="zh-CN" altLang="en-US"/>
                  </a:p>
                </p:txBody>
              </p:sp>
              <p:sp>
                <p:nvSpPr>
                  <p:cNvPr id="61" name="îŝļiḑe"/>
                  <p:cNvSpPr/>
                  <p:nvPr/>
                </p:nvSpPr>
                <p:spPr>
                  <a:xfrm>
                    <a:off x="3014700" y="4735108"/>
                    <a:ext cx="40724" cy="40724"/>
                  </a:xfrm>
                  <a:custGeom>
                    <a:avLst/>
                    <a:gdLst>
                      <a:gd name="connsiteX0" fmla="*/ 74 w 40724"/>
                      <a:gd name="connsiteY0" fmla="*/ 18648 h 40724"/>
                      <a:gd name="connsiteX1" fmla="*/ 18648 w 40724"/>
                      <a:gd name="connsiteY1" fmla="*/ 40651 h 40724"/>
                      <a:gd name="connsiteX2" fmla="*/ 40650 w 40724"/>
                      <a:gd name="connsiteY2" fmla="*/ 22077 h 40724"/>
                      <a:gd name="connsiteX3" fmla="*/ 22076 w 40724"/>
                      <a:gd name="connsiteY3" fmla="*/ 75 h 40724"/>
                      <a:gd name="connsiteX4" fmla="*/ 74 w 40724"/>
                      <a:gd name="connsiteY4" fmla="*/ 18648 h 4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4" h="40724">
                        <a:moveTo>
                          <a:pt x="74" y="18648"/>
                        </a:moveTo>
                        <a:cubicBezTo>
                          <a:pt x="-879" y="29888"/>
                          <a:pt x="7503" y="39698"/>
                          <a:pt x="18648" y="40651"/>
                        </a:cubicBezTo>
                        <a:cubicBezTo>
                          <a:pt x="29887" y="41604"/>
                          <a:pt x="39698" y="33222"/>
                          <a:pt x="40650" y="22077"/>
                        </a:cubicBezTo>
                        <a:cubicBezTo>
                          <a:pt x="41603" y="10838"/>
                          <a:pt x="33221" y="1027"/>
                          <a:pt x="22076" y="75"/>
                        </a:cubicBezTo>
                        <a:cubicBezTo>
                          <a:pt x="10837" y="-878"/>
                          <a:pt x="1026" y="7409"/>
                          <a:pt x="74" y="18648"/>
                        </a:cubicBezTo>
                        <a:close/>
                      </a:path>
                    </a:pathLst>
                  </a:custGeom>
                  <a:solidFill>
                    <a:srgbClr val="263025"/>
                  </a:solidFill>
                  <a:ln w="9525" cap="flat">
                    <a:noFill/>
                    <a:prstDash val="solid"/>
                    <a:miter/>
                  </a:ln>
                </p:spPr>
                <p:txBody>
                  <a:bodyPr rtlCol="0" anchor="ctr"/>
                  <a:lstStyle/>
                  <a:p>
                    <a:endParaRPr lang="zh-CN" altLang="en-US"/>
                  </a:p>
                </p:txBody>
              </p:sp>
            </p:grpSp>
            <p:sp>
              <p:nvSpPr>
                <p:cNvPr id="33" name="ïşḷídè"/>
                <p:cNvSpPr/>
                <p:nvPr/>
              </p:nvSpPr>
              <p:spPr>
                <a:xfrm>
                  <a:off x="3192765" y="3912889"/>
                  <a:ext cx="313213" cy="407593"/>
                </a:xfrm>
                <a:custGeom>
                  <a:avLst/>
                  <a:gdLst>
                    <a:gd name="connsiteX0" fmla="*/ 80614 w 313213"/>
                    <a:gd name="connsiteY0" fmla="*/ 397955 h 407593"/>
                    <a:gd name="connsiteX1" fmla="*/ 193008 w 313213"/>
                    <a:gd name="connsiteY1" fmla="*/ 407289 h 407593"/>
                    <a:gd name="connsiteX2" fmla="*/ 287973 w 313213"/>
                    <a:gd name="connsiteY2" fmla="*/ 326898 h 407593"/>
                    <a:gd name="connsiteX3" fmla="*/ 313214 w 313213"/>
                    <a:gd name="connsiteY3" fmla="*/ 23908 h 407593"/>
                    <a:gd name="connsiteX4" fmla="*/ 25559 w 313213"/>
                    <a:gd name="connsiteY4" fmla="*/ 0 h 407593"/>
                    <a:gd name="connsiteX5" fmla="*/ 318 w 313213"/>
                    <a:gd name="connsiteY5" fmla="*/ 302990 h 407593"/>
                    <a:gd name="connsiteX6" fmla="*/ 80614 w 313213"/>
                    <a:gd name="connsiteY6" fmla="*/ 397955 h 4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213" h="407593">
                      <a:moveTo>
                        <a:pt x="80614" y="397955"/>
                      </a:moveTo>
                      <a:lnTo>
                        <a:pt x="193008" y="407289"/>
                      </a:lnTo>
                      <a:cubicBezTo>
                        <a:pt x="241395" y="411289"/>
                        <a:pt x="283972" y="375380"/>
                        <a:pt x="287973" y="326898"/>
                      </a:cubicBezTo>
                      <a:lnTo>
                        <a:pt x="313214" y="23908"/>
                      </a:lnTo>
                      <a:lnTo>
                        <a:pt x="25559" y="0"/>
                      </a:lnTo>
                      <a:lnTo>
                        <a:pt x="318" y="302990"/>
                      </a:lnTo>
                      <a:cubicBezTo>
                        <a:pt x="-3778" y="351472"/>
                        <a:pt x="32226" y="393954"/>
                        <a:pt x="80614" y="397955"/>
                      </a:cubicBezTo>
                      <a:close/>
                    </a:path>
                  </a:pathLst>
                </a:custGeom>
                <a:solidFill>
                  <a:srgbClr val="F6AFAD"/>
                </a:solidFill>
                <a:ln w="9525" cap="flat">
                  <a:noFill/>
                  <a:prstDash val="solid"/>
                  <a:miter/>
                </a:ln>
              </p:spPr>
              <p:txBody>
                <a:bodyPr rtlCol="0" anchor="ctr"/>
                <a:lstStyle/>
                <a:p>
                  <a:endParaRPr lang="zh-CN" altLang="en-US"/>
                </a:p>
              </p:txBody>
            </p:sp>
            <p:sp>
              <p:nvSpPr>
                <p:cNvPr id="34" name="îşľîḓè"/>
                <p:cNvSpPr/>
                <p:nvPr/>
              </p:nvSpPr>
              <p:spPr>
                <a:xfrm>
                  <a:off x="3130411" y="3354580"/>
                  <a:ext cx="497748" cy="661716"/>
                </a:xfrm>
                <a:custGeom>
                  <a:avLst/>
                  <a:gdLst>
                    <a:gd name="connsiteX0" fmla="*/ 1901 w 497748"/>
                    <a:gd name="connsiteY0" fmla="*/ 356379 h 661716"/>
                    <a:gd name="connsiteX1" fmla="*/ 198879 w 497748"/>
                    <a:gd name="connsiteY1" fmla="*/ 660798 h 661716"/>
                    <a:gd name="connsiteX2" fmla="*/ 490248 w 497748"/>
                    <a:gd name="connsiteY2" fmla="*/ 397050 h 661716"/>
                    <a:gd name="connsiteX3" fmla="*/ 277269 w 497748"/>
                    <a:gd name="connsiteY3" fmla="*/ 1477 h 661716"/>
                    <a:gd name="connsiteX4" fmla="*/ 1901 w 497748"/>
                    <a:gd name="connsiteY4" fmla="*/ 356379 h 66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48" h="661716">
                      <a:moveTo>
                        <a:pt x="1901" y="356379"/>
                      </a:moveTo>
                      <a:cubicBezTo>
                        <a:pt x="-13338" y="539259"/>
                        <a:pt x="64005" y="649558"/>
                        <a:pt x="198879" y="660798"/>
                      </a:cubicBezTo>
                      <a:cubicBezTo>
                        <a:pt x="333753" y="672037"/>
                        <a:pt x="475104" y="579930"/>
                        <a:pt x="490248" y="397050"/>
                      </a:cubicBezTo>
                      <a:cubicBezTo>
                        <a:pt x="505488" y="214170"/>
                        <a:pt x="521490" y="21765"/>
                        <a:pt x="277269" y="1477"/>
                      </a:cubicBezTo>
                      <a:cubicBezTo>
                        <a:pt x="33143" y="-18811"/>
                        <a:pt x="17142" y="173499"/>
                        <a:pt x="1901" y="356379"/>
                      </a:cubicBezTo>
                      <a:close/>
                    </a:path>
                  </a:pathLst>
                </a:custGeom>
                <a:solidFill>
                  <a:srgbClr val="F8C6C7"/>
                </a:solidFill>
                <a:ln w="9525" cap="flat">
                  <a:noFill/>
                  <a:prstDash val="solid"/>
                  <a:miter/>
                </a:ln>
              </p:spPr>
              <p:txBody>
                <a:bodyPr rtlCol="0" anchor="ctr"/>
                <a:lstStyle/>
                <a:p>
                  <a:endParaRPr lang="zh-CN" altLang="en-US"/>
                </a:p>
              </p:txBody>
            </p:sp>
            <p:sp>
              <p:nvSpPr>
                <p:cNvPr id="35" name="î$ḷïdé"/>
                <p:cNvSpPr/>
                <p:nvPr/>
              </p:nvSpPr>
              <p:spPr>
                <a:xfrm>
                  <a:off x="3588186" y="3669726"/>
                  <a:ext cx="103791" cy="168392"/>
                </a:xfrm>
                <a:custGeom>
                  <a:avLst/>
                  <a:gdLst>
                    <a:gd name="connsiteX0" fmla="*/ 103346 w 103791"/>
                    <a:gd name="connsiteY0" fmla="*/ 72857 h 168392"/>
                    <a:gd name="connsiteX1" fmla="*/ 0 w 103791"/>
                    <a:gd name="connsiteY1" fmla="*/ 168393 h 168392"/>
                    <a:gd name="connsiteX2" fmla="*/ 13811 w 103791"/>
                    <a:gd name="connsiteY2" fmla="*/ 2944 h 168392"/>
                    <a:gd name="connsiteX3" fmla="*/ 103346 w 103791"/>
                    <a:gd name="connsiteY3" fmla="*/ 72857 h 168392"/>
                  </a:gdLst>
                  <a:ahLst/>
                  <a:cxnLst>
                    <a:cxn ang="0">
                      <a:pos x="connsiteX0" y="connsiteY0"/>
                    </a:cxn>
                    <a:cxn ang="0">
                      <a:pos x="connsiteX1" y="connsiteY1"/>
                    </a:cxn>
                    <a:cxn ang="0">
                      <a:pos x="connsiteX2" y="connsiteY2"/>
                    </a:cxn>
                    <a:cxn ang="0">
                      <a:pos x="connsiteX3" y="connsiteY3"/>
                    </a:cxn>
                  </a:cxnLst>
                  <a:rect l="l" t="t" r="r" b="b"/>
                  <a:pathLst>
                    <a:path w="103791" h="168392">
                      <a:moveTo>
                        <a:pt x="103346" y="72857"/>
                      </a:moveTo>
                      <a:cubicBezTo>
                        <a:pt x="95440" y="167631"/>
                        <a:pt x="0" y="168393"/>
                        <a:pt x="0" y="168393"/>
                      </a:cubicBezTo>
                      <a:lnTo>
                        <a:pt x="13811" y="2944"/>
                      </a:lnTo>
                      <a:cubicBezTo>
                        <a:pt x="13716" y="2944"/>
                        <a:pt x="111157" y="-21917"/>
                        <a:pt x="103346" y="72857"/>
                      </a:cubicBezTo>
                      <a:close/>
                    </a:path>
                  </a:pathLst>
                </a:custGeom>
                <a:solidFill>
                  <a:srgbClr val="F8C6C7"/>
                </a:solidFill>
                <a:ln w="9525" cap="flat">
                  <a:noFill/>
                  <a:prstDash val="solid"/>
                  <a:miter/>
                </a:ln>
              </p:spPr>
              <p:txBody>
                <a:bodyPr rtlCol="0" anchor="ctr"/>
                <a:lstStyle/>
                <a:p>
                  <a:endParaRPr lang="zh-CN" altLang="en-US"/>
                </a:p>
              </p:txBody>
            </p:sp>
            <p:sp>
              <p:nvSpPr>
                <p:cNvPr id="36" name="íŝḻíḑé"/>
                <p:cNvSpPr/>
                <p:nvPr/>
              </p:nvSpPr>
              <p:spPr>
                <a:xfrm>
                  <a:off x="3608658" y="3709322"/>
                  <a:ext cx="50555" cy="90696"/>
                </a:xfrm>
                <a:custGeom>
                  <a:avLst/>
                  <a:gdLst>
                    <a:gd name="connsiteX0" fmla="*/ 50292 w 50555"/>
                    <a:gd name="connsiteY0" fmla="*/ 38880 h 90696"/>
                    <a:gd name="connsiteX1" fmla="*/ 0 w 50555"/>
                    <a:gd name="connsiteY1" fmla="*/ 90696 h 90696"/>
                    <a:gd name="connsiteX2" fmla="*/ 7429 w 50555"/>
                    <a:gd name="connsiteY2" fmla="*/ 1637 h 90696"/>
                    <a:gd name="connsiteX3" fmla="*/ 50292 w 50555"/>
                    <a:gd name="connsiteY3" fmla="*/ 38880 h 90696"/>
                  </a:gdLst>
                  <a:ahLst/>
                  <a:cxnLst>
                    <a:cxn ang="0">
                      <a:pos x="connsiteX0" y="connsiteY0"/>
                    </a:cxn>
                    <a:cxn ang="0">
                      <a:pos x="connsiteX1" y="connsiteY1"/>
                    </a:cxn>
                    <a:cxn ang="0">
                      <a:pos x="connsiteX2" y="connsiteY2"/>
                    </a:cxn>
                    <a:cxn ang="0">
                      <a:pos x="connsiteX3" y="connsiteY3"/>
                    </a:cxn>
                  </a:cxnLst>
                  <a:rect l="l" t="t" r="r" b="b"/>
                  <a:pathLst>
                    <a:path w="50555" h="90696">
                      <a:moveTo>
                        <a:pt x="50292" y="38880"/>
                      </a:moveTo>
                      <a:cubicBezTo>
                        <a:pt x="46006" y="89934"/>
                        <a:pt x="0" y="90696"/>
                        <a:pt x="0" y="90696"/>
                      </a:cubicBezTo>
                      <a:lnTo>
                        <a:pt x="7429" y="1637"/>
                      </a:lnTo>
                      <a:cubicBezTo>
                        <a:pt x="7334" y="1733"/>
                        <a:pt x="54483" y="-12079"/>
                        <a:pt x="50292" y="38880"/>
                      </a:cubicBezTo>
                      <a:close/>
                    </a:path>
                  </a:pathLst>
                </a:custGeom>
                <a:solidFill>
                  <a:srgbClr val="F6AFAD"/>
                </a:solidFill>
                <a:ln w="9525" cap="flat">
                  <a:noFill/>
                  <a:prstDash val="solid"/>
                  <a:miter/>
                </a:ln>
              </p:spPr>
              <p:txBody>
                <a:bodyPr rtlCol="0" anchor="ctr"/>
                <a:lstStyle/>
                <a:p>
                  <a:endParaRPr lang="zh-CN" altLang="en-US"/>
                </a:p>
              </p:txBody>
            </p:sp>
            <p:sp>
              <p:nvSpPr>
                <p:cNvPr id="37" name="íṧļîḋê"/>
                <p:cNvSpPr/>
                <p:nvPr/>
              </p:nvSpPr>
              <p:spPr>
                <a:xfrm>
                  <a:off x="3439619" y="3654415"/>
                  <a:ext cx="66520" cy="49651"/>
                </a:xfrm>
                <a:custGeom>
                  <a:avLst/>
                  <a:gdLst>
                    <a:gd name="connsiteX0" fmla="*/ 66455 w 66520"/>
                    <a:gd name="connsiteY0" fmla="*/ 27588 h 49651"/>
                    <a:gd name="connsiteX1" fmla="*/ 31212 w 66520"/>
                    <a:gd name="connsiteY1" fmla="*/ 49496 h 49651"/>
                    <a:gd name="connsiteX2" fmla="*/ 65 w 66520"/>
                    <a:gd name="connsiteY2" fmla="*/ 22064 h 49651"/>
                    <a:gd name="connsiteX3" fmla="*/ 35308 w 66520"/>
                    <a:gd name="connsiteY3" fmla="*/ 156 h 49651"/>
                    <a:gd name="connsiteX4" fmla="*/ 66455 w 66520"/>
                    <a:gd name="connsiteY4" fmla="*/ 27588 h 4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0" h="49651">
                      <a:moveTo>
                        <a:pt x="66455" y="27588"/>
                      </a:moveTo>
                      <a:cubicBezTo>
                        <a:pt x="65312" y="41209"/>
                        <a:pt x="49595" y="51020"/>
                        <a:pt x="31212" y="49496"/>
                      </a:cubicBezTo>
                      <a:cubicBezTo>
                        <a:pt x="12924" y="47972"/>
                        <a:pt x="-1078" y="35684"/>
                        <a:pt x="65" y="22064"/>
                      </a:cubicBezTo>
                      <a:cubicBezTo>
                        <a:pt x="1208" y="8443"/>
                        <a:pt x="16924" y="-1368"/>
                        <a:pt x="35308" y="156"/>
                      </a:cubicBezTo>
                      <a:cubicBezTo>
                        <a:pt x="53691" y="1680"/>
                        <a:pt x="67598" y="13967"/>
                        <a:pt x="66455" y="27588"/>
                      </a:cubicBezTo>
                      <a:close/>
                    </a:path>
                  </a:pathLst>
                </a:custGeom>
                <a:solidFill>
                  <a:srgbClr val="FFFFFF"/>
                </a:solidFill>
                <a:ln w="9525" cap="flat">
                  <a:noFill/>
                  <a:prstDash val="solid"/>
                  <a:miter/>
                </a:ln>
              </p:spPr>
              <p:txBody>
                <a:bodyPr rtlCol="0" anchor="ctr"/>
                <a:lstStyle/>
                <a:p>
                  <a:endParaRPr lang="zh-CN" altLang="en-US"/>
                </a:p>
              </p:txBody>
            </p:sp>
            <p:sp>
              <p:nvSpPr>
                <p:cNvPr id="38" name="ïŝḷíḍè"/>
                <p:cNvSpPr/>
                <p:nvPr/>
              </p:nvSpPr>
              <p:spPr>
                <a:xfrm>
                  <a:off x="3206066" y="3634984"/>
                  <a:ext cx="66520" cy="49651"/>
                </a:xfrm>
                <a:custGeom>
                  <a:avLst/>
                  <a:gdLst>
                    <a:gd name="connsiteX0" fmla="*/ 66455 w 66520"/>
                    <a:gd name="connsiteY0" fmla="*/ 27588 h 49651"/>
                    <a:gd name="connsiteX1" fmla="*/ 31212 w 66520"/>
                    <a:gd name="connsiteY1" fmla="*/ 49496 h 49651"/>
                    <a:gd name="connsiteX2" fmla="*/ 65 w 66520"/>
                    <a:gd name="connsiteY2" fmla="*/ 22064 h 49651"/>
                    <a:gd name="connsiteX3" fmla="*/ 35308 w 66520"/>
                    <a:gd name="connsiteY3" fmla="*/ 156 h 49651"/>
                    <a:gd name="connsiteX4" fmla="*/ 66455 w 66520"/>
                    <a:gd name="connsiteY4" fmla="*/ 27588 h 4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0" h="49651">
                      <a:moveTo>
                        <a:pt x="66455" y="27588"/>
                      </a:moveTo>
                      <a:cubicBezTo>
                        <a:pt x="65312" y="41209"/>
                        <a:pt x="49595" y="51020"/>
                        <a:pt x="31212" y="49496"/>
                      </a:cubicBezTo>
                      <a:cubicBezTo>
                        <a:pt x="12924" y="47972"/>
                        <a:pt x="-1078" y="35684"/>
                        <a:pt x="65" y="22064"/>
                      </a:cubicBezTo>
                      <a:cubicBezTo>
                        <a:pt x="1209" y="8443"/>
                        <a:pt x="16925" y="-1368"/>
                        <a:pt x="35308" y="156"/>
                      </a:cubicBezTo>
                      <a:cubicBezTo>
                        <a:pt x="53691" y="1680"/>
                        <a:pt x="67598" y="13967"/>
                        <a:pt x="66455" y="27588"/>
                      </a:cubicBezTo>
                      <a:close/>
                    </a:path>
                  </a:pathLst>
                </a:custGeom>
                <a:solidFill>
                  <a:srgbClr val="FFFFFF"/>
                </a:solidFill>
                <a:ln w="9525" cap="flat">
                  <a:noFill/>
                  <a:prstDash val="solid"/>
                  <a:miter/>
                </a:ln>
              </p:spPr>
              <p:txBody>
                <a:bodyPr rtlCol="0" anchor="ctr"/>
                <a:lstStyle/>
                <a:p>
                  <a:endParaRPr lang="zh-CN" altLang="en-US"/>
                </a:p>
              </p:txBody>
            </p:sp>
            <p:sp>
              <p:nvSpPr>
                <p:cNvPr id="39" name="ï$ḻïďé"/>
                <p:cNvSpPr/>
                <p:nvPr/>
              </p:nvSpPr>
              <p:spPr>
                <a:xfrm>
                  <a:off x="3446766" y="3656033"/>
                  <a:ext cx="39571" cy="39558"/>
                </a:xfrm>
                <a:custGeom>
                  <a:avLst/>
                  <a:gdLst>
                    <a:gd name="connsiteX0" fmla="*/ 39496 w 39571"/>
                    <a:gd name="connsiteY0" fmla="*/ 21398 h 39558"/>
                    <a:gd name="connsiteX1" fmla="*/ 18160 w 39571"/>
                    <a:gd name="connsiteY1" fmla="*/ 39496 h 39558"/>
                    <a:gd name="connsiteX2" fmla="*/ 62 w 39571"/>
                    <a:gd name="connsiteY2" fmla="*/ 18160 h 39558"/>
                    <a:gd name="connsiteX3" fmla="*/ 21398 w 39571"/>
                    <a:gd name="connsiteY3" fmla="*/ 62 h 39558"/>
                    <a:gd name="connsiteX4" fmla="*/ 39496 w 39571"/>
                    <a:gd name="connsiteY4" fmla="*/ 21398 h 3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1" h="39558">
                      <a:moveTo>
                        <a:pt x="39496" y="21398"/>
                      </a:moveTo>
                      <a:cubicBezTo>
                        <a:pt x="38543" y="32257"/>
                        <a:pt x="29018" y="40353"/>
                        <a:pt x="18160" y="39496"/>
                      </a:cubicBezTo>
                      <a:cubicBezTo>
                        <a:pt x="7301" y="38543"/>
                        <a:pt x="-795" y="29018"/>
                        <a:pt x="62" y="18160"/>
                      </a:cubicBezTo>
                      <a:cubicBezTo>
                        <a:pt x="1015" y="7301"/>
                        <a:pt x="10540" y="-795"/>
                        <a:pt x="21398" y="62"/>
                      </a:cubicBezTo>
                      <a:cubicBezTo>
                        <a:pt x="32352" y="920"/>
                        <a:pt x="40448" y="10445"/>
                        <a:pt x="39496" y="21398"/>
                      </a:cubicBezTo>
                      <a:close/>
                    </a:path>
                  </a:pathLst>
                </a:custGeom>
                <a:solidFill>
                  <a:srgbClr val="262739"/>
                </a:solidFill>
                <a:ln w="9525" cap="flat">
                  <a:noFill/>
                  <a:prstDash val="solid"/>
                  <a:miter/>
                </a:ln>
              </p:spPr>
              <p:txBody>
                <a:bodyPr rtlCol="0" anchor="ctr"/>
                <a:lstStyle/>
                <a:p>
                  <a:endParaRPr lang="zh-CN" altLang="en-US"/>
                </a:p>
              </p:txBody>
            </p:sp>
            <p:sp>
              <p:nvSpPr>
                <p:cNvPr id="40" name="işḻîḍê"/>
                <p:cNvSpPr/>
                <p:nvPr/>
              </p:nvSpPr>
              <p:spPr>
                <a:xfrm>
                  <a:off x="3213213" y="3636602"/>
                  <a:ext cx="39572" cy="39558"/>
                </a:xfrm>
                <a:custGeom>
                  <a:avLst/>
                  <a:gdLst>
                    <a:gd name="connsiteX0" fmla="*/ 39496 w 39572"/>
                    <a:gd name="connsiteY0" fmla="*/ 21398 h 39558"/>
                    <a:gd name="connsiteX1" fmla="*/ 18160 w 39572"/>
                    <a:gd name="connsiteY1" fmla="*/ 39496 h 39558"/>
                    <a:gd name="connsiteX2" fmla="*/ 62 w 39572"/>
                    <a:gd name="connsiteY2" fmla="*/ 18160 h 39558"/>
                    <a:gd name="connsiteX3" fmla="*/ 21398 w 39572"/>
                    <a:gd name="connsiteY3" fmla="*/ 62 h 39558"/>
                    <a:gd name="connsiteX4" fmla="*/ 39496 w 39572"/>
                    <a:gd name="connsiteY4" fmla="*/ 21398 h 3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2" h="39558">
                      <a:moveTo>
                        <a:pt x="39496" y="21398"/>
                      </a:moveTo>
                      <a:cubicBezTo>
                        <a:pt x="38543" y="32257"/>
                        <a:pt x="29018" y="40353"/>
                        <a:pt x="18160" y="39496"/>
                      </a:cubicBezTo>
                      <a:cubicBezTo>
                        <a:pt x="7301" y="38543"/>
                        <a:pt x="-795" y="29018"/>
                        <a:pt x="62" y="18160"/>
                      </a:cubicBezTo>
                      <a:cubicBezTo>
                        <a:pt x="1015" y="7301"/>
                        <a:pt x="10540" y="-795"/>
                        <a:pt x="21398" y="62"/>
                      </a:cubicBezTo>
                      <a:cubicBezTo>
                        <a:pt x="32352" y="920"/>
                        <a:pt x="40448" y="10445"/>
                        <a:pt x="39496" y="21398"/>
                      </a:cubicBezTo>
                      <a:close/>
                    </a:path>
                  </a:pathLst>
                </a:custGeom>
                <a:solidFill>
                  <a:srgbClr val="262739"/>
                </a:solidFill>
                <a:ln w="9525" cap="flat">
                  <a:noFill/>
                  <a:prstDash val="solid"/>
                  <a:miter/>
                </a:ln>
              </p:spPr>
              <p:txBody>
                <a:bodyPr rtlCol="0" anchor="ctr"/>
                <a:lstStyle/>
                <a:p>
                  <a:endParaRPr lang="zh-CN" altLang="en-US"/>
                </a:p>
              </p:txBody>
            </p:sp>
            <p:sp>
              <p:nvSpPr>
                <p:cNvPr id="41" name="išļïḓê"/>
                <p:cNvSpPr/>
                <p:nvPr/>
              </p:nvSpPr>
              <p:spPr>
                <a:xfrm>
                  <a:off x="3301586" y="3686480"/>
                  <a:ext cx="55136" cy="131445"/>
                </a:xfrm>
                <a:custGeom>
                  <a:avLst/>
                  <a:gdLst>
                    <a:gd name="connsiteX0" fmla="*/ 55136 w 55136"/>
                    <a:gd name="connsiteY0" fmla="*/ 0 h 131445"/>
                    <a:gd name="connsiteX1" fmla="*/ 44182 w 55136"/>
                    <a:gd name="connsiteY1" fmla="*/ 131445 h 131445"/>
                    <a:gd name="connsiteX2" fmla="*/ 55136 w 55136"/>
                    <a:gd name="connsiteY2" fmla="*/ 0 h 131445"/>
                  </a:gdLst>
                  <a:ahLst/>
                  <a:cxnLst>
                    <a:cxn ang="0">
                      <a:pos x="connsiteX0" y="connsiteY0"/>
                    </a:cxn>
                    <a:cxn ang="0">
                      <a:pos x="connsiteX1" y="connsiteY1"/>
                    </a:cxn>
                    <a:cxn ang="0">
                      <a:pos x="connsiteX2" y="connsiteY2"/>
                    </a:cxn>
                  </a:cxnLst>
                  <a:rect l="l" t="t" r="r" b="b"/>
                  <a:pathLst>
                    <a:path w="55136" h="131445">
                      <a:moveTo>
                        <a:pt x="55136" y="0"/>
                      </a:moveTo>
                      <a:lnTo>
                        <a:pt x="44182" y="131445"/>
                      </a:lnTo>
                      <a:cubicBezTo>
                        <a:pt x="-61259" y="122682"/>
                        <a:pt x="55136" y="0"/>
                        <a:pt x="55136" y="0"/>
                      </a:cubicBezTo>
                      <a:close/>
                    </a:path>
                  </a:pathLst>
                </a:custGeom>
                <a:solidFill>
                  <a:srgbClr val="F39798"/>
                </a:solidFill>
                <a:ln w="9525" cap="flat">
                  <a:noFill/>
                  <a:prstDash val="solid"/>
                  <a:miter/>
                </a:ln>
              </p:spPr>
              <p:txBody>
                <a:bodyPr rtlCol="0" anchor="ctr"/>
                <a:lstStyle/>
                <a:p>
                  <a:endParaRPr lang="zh-CN" altLang="en-US"/>
                </a:p>
              </p:txBody>
            </p:sp>
            <p:sp>
              <p:nvSpPr>
                <p:cNvPr id="42" name="iṥliďè"/>
                <p:cNvSpPr/>
                <p:nvPr/>
              </p:nvSpPr>
              <p:spPr>
                <a:xfrm>
                  <a:off x="3285379" y="3855072"/>
                  <a:ext cx="113728" cy="18055"/>
                </a:xfrm>
                <a:custGeom>
                  <a:avLst/>
                  <a:gdLst>
                    <a:gd name="connsiteX0" fmla="*/ 113729 w 113728"/>
                    <a:gd name="connsiteY0" fmla="*/ 9430 h 18055"/>
                    <a:gd name="connsiteX1" fmla="*/ 0 w 113728"/>
                    <a:gd name="connsiteY1" fmla="*/ 0 h 18055"/>
                  </a:gdLst>
                  <a:ahLst/>
                  <a:cxnLst>
                    <a:cxn ang="0">
                      <a:pos x="connsiteX0" y="connsiteY0"/>
                    </a:cxn>
                    <a:cxn ang="0">
                      <a:pos x="connsiteX1" y="connsiteY1"/>
                    </a:cxn>
                  </a:cxnLst>
                  <a:rect l="l" t="t" r="r" b="b"/>
                  <a:pathLst>
                    <a:path w="113728" h="18055">
                      <a:moveTo>
                        <a:pt x="113729" y="9430"/>
                      </a:moveTo>
                      <a:cubicBezTo>
                        <a:pt x="113729" y="9430"/>
                        <a:pt x="54388" y="34099"/>
                        <a:pt x="0" y="0"/>
                      </a:cubicBezTo>
                    </a:path>
                  </a:pathLst>
                </a:custGeom>
                <a:noFill/>
                <a:ln w="5911" cap="flat">
                  <a:solidFill>
                    <a:srgbClr val="262739"/>
                  </a:solidFill>
                  <a:prstDash val="solid"/>
                  <a:miter/>
                </a:ln>
              </p:spPr>
              <p:txBody>
                <a:bodyPr rtlCol="0" anchor="ctr"/>
                <a:lstStyle/>
                <a:p>
                  <a:endParaRPr lang="zh-CN" altLang="en-US"/>
                </a:p>
              </p:txBody>
            </p:sp>
            <p:sp>
              <p:nvSpPr>
                <p:cNvPr id="43" name="ïSḷîḓe"/>
                <p:cNvSpPr/>
                <p:nvPr/>
              </p:nvSpPr>
              <p:spPr>
                <a:xfrm>
                  <a:off x="3439780" y="3628835"/>
                  <a:ext cx="72675" cy="15163"/>
                </a:xfrm>
                <a:custGeom>
                  <a:avLst/>
                  <a:gdLst>
                    <a:gd name="connsiteX0" fmla="*/ 0 w 72675"/>
                    <a:gd name="connsiteY0" fmla="*/ 9068 h 15163"/>
                    <a:gd name="connsiteX1" fmla="*/ 72676 w 72675"/>
                    <a:gd name="connsiteY1" fmla="*/ 15164 h 15163"/>
                  </a:gdLst>
                  <a:ahLst/>
                  <a:cxnLst>
                    <a:cxn ang="0">
                      <a:pos x="connsiteX0" y="connsiteY0"/>
                    </a:cxn>
                    <a:cxn ang="0">
                      <a:pos x="connsiteX1" y="connsiteY1"/>
                    </a:cxn>
                  </a:cxnLst>
                  <a:rect l="l" t="t" r="r" b="b"/>
                  <a:pathLst>
                    <a:path w="72675" h="15163">
                      <a:moveTo>
                        <a:pt x="0" y="9068"/>
                      </a:moveTo>
                      <a:cubicBezTo>
                        <a:pt x="0" y="9068"/>
                        <a:pt x="38576" y="-14935"/>
                        <a:pt x="72676" y="15164"/>
                      </a:cubicBezTo>
                    </a:path>
                  </a:pathLst>
                </a:custGeom>
                <a:noFill/>
                <a:ln w="5911" cap="flat">
                  <a:solidFill>
                    <a:srgbClr val="262739"/>
                  </a:solidFill>
                  <a:prstDash val="solid"/>
                  <a:miter/>
                </a:ln>
              </p:spPr>
              <p:txBody>
                <a:bodyPr rtlCol="0" anchor="ctr"/>
                <a:lstStyle/>
                <a:p>
                  <a:endParaRPr lang="zh-CN" altLang="en-US"/>
                </a:p>
              </p:txBody>
            </p:sp>
            <p:sp>
              <p:nvSpPr>
                <p:cNvPr id="44" name="îśḷídê"/>
                <p:cNvSpPr/>
                <p:nvPr/>
              </p:nvSpPr>
              <p:spPr>
                <a:xfrm>
                  <a:off x="3206227" y="3609403"/>
                  <a:ext cx="72675" cy="15163"/>
                </a:xfrm>
                <a:custGeom>
                  <a:avLst/>
                  <a:gdLst>
                    <a:gd name="connsiteX0" fmla="*/ 0 w 72675"/>
                    <a:gd name="connsiteY0" fmla="*/ 9068 h 15163"/>
                    <a:gd name="connsiteX1" fmla="*/ 72676 w 72675"/>
                    <a:gd name="connsiteY1" fmla="*/ 15164 h 15163"/>
                  </a:gdLst>
                  <a:ahLst/>
                  <a:cxnLst>
                    <a:cxn ang="0">
                      <a:pos x="connsiteX0" y="connsiteY0"/>
                    </a:cxn>
                    <a:cxn ang="0">
                      <a:pos x="connsiteX1" y="connsiteY1"/>
                    </a:cxn>
                  </a:cxnLst>
                  <a:rect l="l" t="t" r="r" b="b"/>
                  <a:pathLst>
                    <a:path w="72675" h="15163">
                      <a:moveTo>
                        <a:pt x="0" y="9068"/>
                      </a:moveTo>
                      <a:cubicBezTo>
                        <a:pt x="0" y="9068"/>
                        <a:pt x="38576" y="-14935"/>
                        <a:pt x="72676" y="15164"/>
                      </a:cubicBezTo>
                    </a:path>
                  </a:pathLst>
                </a:custGeom>
                <a:noFill/>
                <a:ln w="5911" cap="flat">
                  <a:solidFill>
                    <a:srgbClr val="262739"/>
                  </a:solidFill>
                  <a:prstDash val="solid"/>
                  <a:miter/>
                </a:ln>
              </p:spPr>
              <p:txBody>
                <a:bodyPr rtlCol="0" anchor="ctr"/>
                <a:lstStyle/>
                <a:p>
                  <a:endParaRPr lang="zh-CN" altLang="en-US"/>
                </a:p>
              </p:txBody>
            </p:sp>
            <p:sp>
              <p:nvSpPr>
                <p:cNvPr id="45" name="ïṡḻíḋé"/>
                <p:cNvSpPr/>
                <p:nvPr/>
              </p:nvSpPr>
              <p:spPr>
                <a:xfrm>
                  <a:off x="3438256" y="3732581"/>
                  <a:ext cx="140779" cy="140779"/>
                </a:xfrm>
                <a:custGeom>
                  <a:avLst/>
                  <a:gdLst>
                    <a:gd name="connsiteX0" fmla="*/ 140780 w 140779"/>
                    <a:gd name="connsiteY0" fmla="*/ 70390 h 140779"/>
                    <a:gd name="connsiteX1" fmla="*/ 70390 w 140779"/>
                    <a:gd name="connsiteY1" fmla="*/ 140780 h 140779"/>
                    <a:gd name="connsiteX2" fmla="*/ 0 w 140779"/>
                    <a:gd name="connsiteY2" fmla="*/ 70390 h 140779"/>
                    <a:gd name="connsiteX3" fmla="*/ 70390 w 140779"/>
                    <a:gd name="connsiteY3" fmla="*/ 0 h 140779"/>
                    <a:gd name="connsiteX4" fmla="*/ 140780 w 140779"/>
                    <a:gd name="connsiteY4" fmla="*/ 70390 h 14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79" h="140779">
                      <a:moveTo>
                        <a:pt x="140780" y="70390"/>
                      </a:moveTo>
                      <a:cubicBezTo>
                        <a:pt x="140780" y="109265"/>
                        <a:pt x="109265" y="140780"/>
                        <a:pt x="70390" y="140780"/>
                      </a:cubicBezTo>
                      <a:cubicBezTo>
                        <a:pt x="31514" y="140780"/>
                        <a:pt x="0" y="109265"/>
                        <a:pt x="0" y="70390"/>
                      </a:cubicBezTo>
                      <a:cubicBezTo>
                        <a:pt x="0" y="31515"/>
                        <a:pt x="31514" y="0"/>
                        <a:pt x="70390" y="0"/>
                      </a:cubicBezTo>
                      <a:cubicBezTo>
                        <a:pt x="109265" y="0"/>
                        <a:pt x="140780" y="31515"/>
                        <a:pt x="140780" y="70390"/>
                      </a:cubicBezTo>
                      <a:close/>
                    </a:path>
                  </a:pathLst>
                </a:custGeom>
                <a:solidFill>
                  <a:srgbClr val="F6AFAD"/>
                </a:solidFill>
                <a:ln w="9525" cap="flat">
                  <a:noFill/>
                  <a:prstDash val="solid"/>
                  <a:miter/>
                </a:ln>
              </p:spPr>
              <p:txBody>
                <a:bodyPr rtlCol="0" anchor="ctr"/>
                <a:lstStyle/>
                <a:p>
                  <a:endParaRPr lang="zh-CN" altLang="en-US"/>
                </a:p>
              </p:txBody>
            </p:sp>
            <p:sp>
              <p:nvSpPr>
                <p:cNvPr id="46" name="ïšľîḍè"/>
                <p:cNvSpPr/>
                <p:nvPr/>
              </p:nvSpPr>
              <p:spPr>
                <a:xfrm>
                  <a:off x="3130612" y="3705090"/>
                  <a:ext cx="118725" cy="140801"/>
                </a:xfrm>
                <a:custGeom>
                  <a:avLst/>
                  <a:gdLst>
                    <a:gd name="connsiteX0" fmla="*/ 54183 w 118725"/>
                    <a:gd name="connsiteY0" fmla="*/ 249 h 140801"/>
                    <a:gd name="connsiteX1" fmla="*/ 118477 w 118725"/>
                    <a:gd name="connsiteY1" fmla="*/ 76259 h 140801"/>
                    <a:gd name="connsiteX2" fmla="*/ 42467 w 118725"/>
                    <a:gd name="connsiteY2" fmla="*/ 140553 h 140801"/>
                    <a:gd name="connsiteX3" fmla="*/ 6748 w 118725"/>
                    <a:gd name="connsiteY3" fmla="*/ 126932 h 140801"/>
                    <a:gd name="connsiteX4" fmla="*/ 1034 w 118725"/>
                    <a:gd name="connsiteY4" fmla="*/ 18442 h 140801"/>
                    <a:gd name="connsiteX5" fmla="*/ 54183 w 118725"/>
                    <a:gd name="connsiteY5" fmla="*/ 249 h 14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25" h="140801">
                      <a:moveTo>
                        <a:pt x="54183" y="249"/>
                      </a:moveTo>
                      <a:cubicBezTo>
                        <a:pt x="92950" y="3488"/>
                        <a:pt x="121715" y="37492"/>
                        <a:pt x="118477" y="76259"/>
                      </a:cubicBezTo>
                      <a:cubicBezTo>
                        <a:pt x="115238" y="115026"/>
                        <a:pt x="81234" y="143791"/>
                        <a:pt x="42467" y="140553"/>
                      </a:cubicBezTo>
                      <a:cubicBezTo>
                        <a:pt x="29037" y="139410"/>
                        <a:pt x="16845" y="134457"/>
                        <a:pt x="6748" y="126932"/>
                      </a:cubicBezTo>
                      <a:cubicBezTo>
                        <a:pt x="557" y="94642"/>
                        <a:pt x="-1443" y="58257"/>
                        <a:pt x="1034" y="18442"/>
                      </a:cubicBezTo>
                      <a:cubicBezTo>
                        <a:pt x="14940" y="5774"/>
                        <a:pt x="33800" y="-1465"/>
                        <a:pt x="54183" y="249"/>
                      </a:cubicBezTo>
                      <a:close/>
                    </a:path>
                  </a:pathLst>
                </a:custGeom>
                <a:solidFill>
                  <a:srgbClr val="F6AFAD"/>
                </a:solidFill>
                <a:ln w="9525" cap="flat">
                  <a:noFill/>
                  <a:prstDash val="solid"/>
                  <a:miter/>
                </a:ln>
              </p:spPr>
              <p:txBody>
                <a:bodyPr rtlCol="0" anchor="ctr"/>
                <a:lstStyle/>
                <a:p>
                  <a:endParaRPr lang="zh-CN" altLang="en-US"/>
                </a:p>
              </p:txBody>
            </p:sp>
            <p:sp>
              <p:nvSpPr>
                <p:cNvPr id="47" name="ísḻïdê"/>
                <p:cNvSpPr/>
                <p:nvPr/>
              </p:nvSpPr>
              <p:spPr>
                <a:xfrm>
                  <a:off x="3065733" y="3309937"/>
                  <a:ext cx="576151" cy="359302"/>
                </a:xfrm>
                <a:custGeom>
                  <a:avLst/>
                  <a:gdLst>
                    <a:gd name="connsiteX0" fmla="*/ 0 w 576151"/>
                    <a:gd name="connsiteY0" fmla="*/ 310630 h 359302"/>
                    <a:gd name="connsiteX1" fmla="*/ 480251 w 576151"/>
                    <a:gd name="connsiteY1" fmla="*/ 145752 h 359302"/>
                    <a:gd name="connsiteX2" fmla="*/ 561785 w 576151"/>
                    <a:gd name="connsiteY2" fmla="*/ 359303 h 359302"/>
                    <a:gd name="connsiteX3" fmla="*/ 345662 w 576151"/>
                    <a:gd name="connsiteY3" fmla="*/ 1448 h 359302"/>
                    <a:gd name="connsiteX4" fmla="*/ 0 w 576151"/>
                    <a:gd name="connsiteY4" fmla="*/ 310630 h 35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51" h="359302">
                      <a:moveTo>
                        <a:pt x="0" y="310630"/>
                      </a:moveTo>
                      <a:cubicBezTo>
                        <a:pt x="0" y="310630"/>
                        <a:pt x="235458" y="352921"/>
                        <a:pt x="480251" y="145752"/>
                      </a:cubicBezTo>
                      <a:cubicBezTo>
                        <a:pt x="469583" y="273959"/>
                        <a:pt x="561785" y="359303"/>
                        <a:pt x="561785" y="359303"/>
                      </a:cubicBezTo>
                      <a:cubicBezTo>
                        <a:pt x="561785" y="359303"/>
                        <a:pt x="659416" y="27547"/>
                        <a:pt x="345662" y="1448"/>
                      </a:cubicBezTo>
                      <a:cubicBezTo>
                        <a:pt x="31909" y="-24650"/>
                        <a:pt x="0" y="310630"/>
                        <a:pt x="0" y="310630"/>
                      </a:cubicBezTo>
                      <a:close/>
                    </a:path>
                  </a:pathLst>
                </a:custGeom>
                <a:solidFill>
                  <a:srgbClr val="434A5D"/>
                </a:solidFill>
                <a:ln w="9525" cap="flat">
                  <a:noFill/>
                  <a:prstDash val="solid"/>
                  <a:miter/>
                </a:ln>
              </p:spPr>
              <p:txBody>
                <a:bodyPr rtlCol="0" anchor="ctr"/>
                <a:lstStyle/>
                <a:p>
                  <a:endParaRPr lang="zh-CN" altLang="en-US"/>
                </a:p>
              </p:txBody>
            </p:sp>
            <p:sp>
              <p:nvSpPr>
                <p:cNvPr id="48" name="iŝľîdê"/>
                <p:cNvSpPr/>
                <p:nvPr/>
              </p:nvSpPr>
              <p:spPr>
                <a:xfrm>
                  <a:off x="2691972" y="5752071"/>
                  <a:ext cx="270891" cy="249459"/>
                </a:xfrm>
                <a:custGeom>
                  <a:avLst/>
                  <a:gdLst>
                    <a:gd name="connsiteX0" fmla="*/ 0 w 270891"/>
                    <a:gd name="connsiteY0" fmla="*/ 178879 h 249459"/>
                    <a:gd name="connsiteX1" fmla="*/ 211264 w 270891"/>
                    <a:gd name="connsiteY1" fmla="*/ 0 h 249459"/>
                    <a:gd name="connsiteX2" fmla="*/ 270891 w 270891"/>
                    <a:gd name="connsiteY2" fmla="*/ 70390 h 249459"/>
                    <a:gd name="connsiteX3" fmla="*/ 59246 w 270891"/>
                    <a:gd name="connsiteY3" fmla="*/ 249460 h 249459"/>
                  </a:gdLst>
                  <a:ahLst/>
                  <a:cxnLst>
                    <a:cxn ang="0">
                      <a:pos x="connsiteX0" y="connsiteY0"/>
                    </a:cxn>
                    <a:cxn ang="0">
                      <a:pos x="connsiteX1" y="connsiteY1"/>
                    </a:cxn>
                    <a:cxn ang="0">
                      <a:pos x="connsiteX2" y="connsiteY2"/>
                    </a:cxn>
                    <a:cxn ang="0">
                      <a:pos x="connsiteX3" y="connsiteY3"/>
                    </a:cxn>
                  </a:cxnLst>
                  <a:rect l="l" t="t" r="r" b="b"/>
                  <a:pathLst>
                    <a:path w="270891" h="249459">
                      <a:moveTo>
                        <a:pt x="0" y="178879"/>
                      </a:moveTo>
                      <a:lnTo>
                        <a:pt x="211264" y="0"/>
                      </a:lnTo>
                      <a:lnTo>
                        <a:pt x="270891" y="70390"/>
                      </a:lnTo>
                      <a:lnTo>
                        <a:pt x="59246" y="249460"/>
                      </a:lnTo>
                      <a:close/>
                    </a:path>
                  </a:pathLst>
                </a:custGeom>
                <a:solidFill>
                  <a:srgbClr val="FEF4F2"/>
                </a:solidFill>
                <a:ln w="9525" cap="flat">
                  <a:noFill/>
                  <a:prstDash val="solid"/>
                  <a:miter/>
                </a:ln>
              </p:spPr>
              <p:txBody>
                <a:bodyPr rtlCol="0" anchor="ctr"/>
                <a:lstStyle/>
                <a:p>
                  <a:endParaRPr lang="zh-CN" altLang="en-US"/>
                </a:p>
              </p:txBody>
            </p:sp>
            <p:sp>
              <p:nvSpPr>
                <p:cNvPr id="49" name="ïṥlîďe"/>
                <p:cNvSpPr/>
                <p:nvPr/>
              </p:nvSpPr>
              <p:spPr>
                <a:xfrm>
                  <a:off x="3427016" y="5801506"/>
                  <a:ext cx="249174" cy="271176"/>
                </a:xfrm>
                <a:custGeom>
                  <a:avLst/>
                  <a:gdLst>
                    <a:gd name="connsiteX0" fmla="*/ 249174 w 249174"/>
                    <a:gd name="connsiteY0" fmla="*/ 211264 h 271176"/>
                    <a:gd name="connsiteX1" fmla="*/ 70390 w 249174"/>
                    <a:gd name="connsiteY1" fmla="*/ 0 h 271176"/>
                    <a:gd name="connsiteX2" fmla="*/ 0 w 249174"/>
                    <a:gd name="connsiteY2" fmla="*/ 59627 h 271176"/>
                    <a:gd name="connsiteX3" fmla="*/ 179070 w 249174"/>
                    <a:gd name="connsiteY3" fmla="*/ 271177 h 271176"/>
                  </a:gdLst>
                  <a:ahLst/>
                  <a:cxnLst>
                    <a:cxn ang="0">
                      <a:pos x="connsiteX0" y="connsiteY0"/>
                    </a:cxn>
                    <a:cxn ang="0">
                      <a:pos x="connsiteX1" y="connsiteY1"/>
                    </a:cxn>
                    <a:cxn ang="0">
                      <a:pos x="connsiteX2" y="connsiteY2"/>
                    </a:cxn>
                    <a:cxn ang="0">
                      <a:pos x="connsiteX3" y="connsiteY3"/>
                    </a:cxn>
                  </a:cxnLst>
                  <a:rect l="l" t="t" r="r" b="b"/>
                  <a:pathLst>
                    <a:path w="249174" h="271176">
                      <a:moveTo>
                        <a:pt x="249174" y="211264"/>
                      </a:moveTo>
                      <a:lnTo>
                        <a:pt x="70390" y="0"/>
                      </a:lnTo>
                      <a:lnTo>
                        <a:pt x="0" y="59627"/>
                      </a:lnTo>
                      <a:lnTo>
                        <a:pt x="179070" y="271177"/>
                      </a:lnTo>
                      <a:close/>
                    </a:path>
                  </a:pathLst>
                </a:custGeom>
                <a:solidFill>
                  <a:srgbClr val="FEF4F2"/>
                </a:solidFill>
                <a:ln w="9525" cap="flat">
                  <a:noFill/>
                  <a:prstDash val="solid"/>
                  <a:miter/>
                </a:ln>
              </p:spPr>
              <p:txBody>
                <a:bodyPr rtlCol="0" anchor="ctr"/>
                <a:lstStyle/>
                <a:p>
                  <a:endParaRPr lang="zh-CN" altLang="en-US"/>
                </a:p>
              </p:txBody>
            </p:sp>
            <p:sp>
              <p:nvSpPr>
                <p:cNvPr id="50" name="iṧḻîďè"/>
                <p:cNvSpPr/>
                <p:nvPr/>
              </p:nvSpPr>
              <p:spPr>
                <a:xfrm>
                  <a:off x="2691972" y="5752071"/>
                  <a:ext cx="211264" cy="178879"/>
                </a:xfrm>
                <a:custGeom>
                  <a:avLst/>
                  <a:gdLst>
                    <a:gd name="connsiteX0" fmla="*/ 0 w 211264"/>
                    <a:gd name="connsiteY0" fmla="*/ 178879 h 178879"/>
                    <a:gd name="connsiteX1" fmla="*/ 211264 w 211264"/>
                    <a:gd name="connsiteY1" fmla="*/ 0 h 178879"/>
                  </a:gdLst>
                  <a:ahLst/>
                  <a:cxnLst>
                    <a:cxn ang="0">
                      <a:pos x="connsiteX0" y="connsiteY0"/>
                    </a:cxn>
                    <a:cxn ang="0">
                      <a:pos x="connsiteX1" y="connsiteY1"/>
                    </a:cxn>
                  </a:cxnLst>
                  <a:rect l="l" t="t" r="r" b="b"/>
                  <a:pathLst>
                    <a:path w="211264" h="178879">
                      <a:moveTo>
                        <a:pt x="0" y="178879"/>
                      </a:moveTo>
                      <a:lnTo>
                        <a:pt x="211264" y="0"/>
                      </a:lnTo>
                    </a:path>
                  </a:pathLst>
                </a:custGeom>
                <a:ln w="5911" cap="flat">
                  <a:solidFill>
                    <a:srgbClr val="262739"/>
                  </a:solidFill>
                  <a:prstDash val="solid"/>
                  <a:miter/>
                </a:ln>
              </p:spPr>
              <p:txBody>
                <a:bodyPr rtlCol="0" anchor="ctr"/>
                <a:lstStyle/>
                <a:p>
                  <a:endParaRPr lang="zh-CN" altLang="en-US"/>
                </a:p>
              </p:txBody>
            </p:sp>
            <p:sp>
              <p:nvSpPr>
                <p:cNvPr id="51" name="ïṧlîḋê"/>
                <p:cNvSpPr/>
                <p:nvPr/>
              </p:nvSpPr>
              <p:spPr>
                <a:xfrm>
                  <a:off x="3497406" y="5801506"/>
                  <a:ext cx="178784" cy="211264"/>
                </a:xfrm>
                <a:custGeom>
                  <a:avLst/>
                  <a:gdLst>
                    <a:gd name="connsiteX0" fmla="*/ 0 w 178784"/>
                    <a:gd name="connsiteY0" fmla="*/ 0 h 211264"/>
                    <a:gd name="connsiteX1" fmla="*/ 178784 w 178784"/>
                    <a:gd name="connsiteY1" fmla="*/ 211264 h 211264"/>
                  </a:gdLst>
                  <a:ahLst/>
                  <a:cxnLst>
                    <a:cxn ang="0">
                      <a:pos x="connsiteX0" y="connsiteY0"/>
                    </a:cxn>
                    <a:cxn ang="0">
                      <a:pos x="connsiteX1" y="connsiteY1"/>
                    </a:cxn>
                  </a:cxnLst>
                  <a:rect l="l" t="t" r="r" b="b"/>
                  <a:pathLst>
                    <a:path w="178784" h="211264">
                      <a:moveTo>
                        <a:pt x="0" y="0"/>
                      </a:moveTo>
                      <a:lnTo>
                        <a:pt x="178784" y="211264"/>
                      </a:lnTo>
                    </a:path>
                  </a:pathLst>
                </a:custGeom>
                <a:ln w="5911" cap="flat">
                  <a:solidFill>
                    <a:srgbClr val="262739"/>
                  </a:solidFill>
                  <a:prstDash val="solid"/>
                  <a:miter/>
                </a:ln>
              </p:spPr>
              <p:txBody>
                <a:bodyPr rtlCol="0" anchor="ctr"/>
                <a:lstStyle/>
                <a:p>
                  <a:endParaRPr lang="zh-CN" altLang="en-US"/>
                </a:p>
              </p:txBody>
            </p:sp>
            <p:grpSp>
              <p:nvGrpSpPr>
                <p:cNvPr id="53" name="ïşļïḍé"/>
                <p:cNvGrpSpPr/>
                <p:nvPr/>
              </p:nvGrpSpPr>
              <p:grpSpPr>
                <a:xfrm>
                  <a:off x="3092308" y="3140768"/>
                  <a:ext cx="642175" cy="354830"/>
                  <a:chOff x="3092308" y="3140768"/>
                  <a:chExt cx="642175" cy="354830"/>
                </a:xfrm>
                <a:solidFill>
                  <a:schemeClr val="accent1"/>
                </a:solidFill>
              </p:grpSpPr>
              <p:sp>
                <p:nvSpPr>
                  <p:cNvPr id="54" name="íŝlîḋè"/>
                  <p:cNvSpPr/>
                  <p:nvPr/>
                </p:nvSpPr>
                <p:spPr>
                  <a:xfrm>
                    <a:off x="3092308" y="3140768"/>
                    <a:ext cx="642175" cy="354830"/>
                  </a:xfrm>
                  <a:custGeom>
                    <a:avLst/>
                    <a:gdLst>
                      <a:gd name="connsiteX0" fmla="*/ 517017 w 642175"/>
                      <a:gd name="connsiteY0" fmla="*/ 354831 h 354830"/>
                      <a:gd name="connsiteX1" fmla="*/ 78200 w 642175"/>
                      <a:gd name="connsiteY1" fmla="*/ 318350 h 354830"/>
                      <a:gd name="connsiteX2" fmla="*/ 0 w 642175"/>
                      <a:gd name="connsiteY2" fmla="*/ 27742 h 354830"/>
                      <a:gd name="connsiteX3" fmla="*/ 642175 w 642175"/>
                      <a:gd name="connsiteY3" fmla="*/ 81177 h 354830"/>
                      <a:gd name="connsiteX4" fmla="*/ 517017 w 642175"/>
                      <a:gd name="connsiteY4" fmla="*/ 354831 h 35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75" h="354830">
                        <a:moveTo>
                          <a:pt x="517017" y="354831"/>
                        </a:moveTo>
                        <a:cubicBezTo>
                          <a:pt x="377857" y="298538"/>
                          <a:pt x="224790" y="285774"/>
                          <a:pt x="78200" y="318350"/>
                        </a:cubicBezTo>
                        <a:cubicBezTo>
                          <a:pt x="53340" y="221195"/>
                          <a:pt x="27337" y="124326"/>
                          <a:pt x="0" y="27742"/>
                        </a:cubicBezTo>
                        <a:cubicBezTo>
                          <a:pt x="214313" y="-22740"/>
                          <a:pt x="439103" y="-3976"/>
                          <a:pt x="642175" y="81177"/>
                        </a:cubicBezTo>
                        <a:cubicBezTo>
                          <a:pt x="599313" y="171855"/>
                          <a:pt x="557594" y="263010"/>
                          <a:pt x="517017" y="354831"/>
                        </a:cubicBezTo>
                        <a:close/>
                      </a:path>
                    </a:pathLst>
                  </a:custGeom>
                  <a:solidFill>
                    <a:srgbClr val="F0F1F1"/>
                  </a:solidFill>
                  <a:ln w="9525" cap="flat">
                    <a:noFill/>
                    <a:prstDash val="solid"/>
                    <a:miter/>
                  </a:ln>
                </p:spPr>
                <p:txBody>
                  <a:bodyPr rtlCol="0" anchor="ctr"/>
                  <a:lstStyle/>
                  <a:p>
                    <a:endParaRPr lang="zh-CN" altLang="en-US"/>
                  </a:p>
                </p:txBody>
              </p:sp>
              <p:sp>
                <p:nvSpPr>
                  <p:cNvPr id="55" name="îṡliḑê"/>
                  <p:cNvSpPr/>
                  <p:nvPr/>
                </p:nvSpPr>
                <p:spPr>
                  <a:xfrm>
                    <a:off x="3309292" y="3201943"/>
                    <a:ext cx="191262" cy="191262"/>
                  </a:xfrm>
                  <a:custGeom>
                    <a:avLst/>
                    <a:gdLst>
                      <a:gd name="connsiteX0" fmla="*/ 191262 w 191261"/>
                      <a:gd name="connsiteY0" fmla="*/ 67723 h 191262"/>
                      <a:gd name="connsiteX1" fmla="*/ 134207 w 191261"/>
                      <a:gd name="connsiteY1" fmla="*/ 62960 h 191262"/>
                      <a:gd name="connsiteX2" fmla="*/ 138970 w 191261"/>
                      <a:gd name="connsiteY2" fmla="*/ 6001 h 191262"/>
                      <a:gd name="connsiteX3" fmla="*/ 67723 w 191261"/>
                      <a:gd name="connsiteY3" fmla="*/ 0 h 191262"/>
                      <a:gd name="connsiteX4" fmla="*/ 62960 w 191261"/>
                      <a:gd name="connsiteY4" fmla="*/ 57055 h 191262"/>
                      <a:gd name="connsiteX5" fmla="*/ 6001 w 191261"/>
                      <a:gd name="connsiteY5" fmla="*/ 52292 h 191262"/>
                      <a:gd name="connsiteX6" fmla="*/ 0 w 191261"/>
                      <a:gd name="connsiteY6" fmla="*/ 123539 h 191262"/>
                      <a:gd name="connsiteX7" fmla="*/ 57055 w 191261"/>
                      <a:gd name="connsiteY7" fmla="*/ 128302 h 191262"/>
                      <a:gd name="connsiteX8" fmla="*/ 52292 w 191261"/>
                      <a:gd name="connsiteY8" fmla="*/ 185261 h 191262"/>
                      <a:gd name="connsiteX9" fmla="*/ 123539 w 191261"/>
                      <a:gd name="connsiteY9" fmla="*/ 191262 h 191262"/>
                      <a:gd name="connsiteX10" fmla="*/ 128302 w 191261"/>
                      <a:gd name="connsiteY10" fmla="*/ 134207 h 191262"/>
                      <a:gd name="connsiteX11" fmla="*/ 185261 w 191261"/>
                      <a:gd name="connsiteY11" fmla="*/ 138970 h 19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261" h="191262">
                        <a:moveTo>
                          <a:pt x="191262" y="67723"/>
                        </a:moveTo>
                        <a:lnTo>
                          <a:pt x="134207" y="62960"/>
                        </a:lnTo>
                        <a:lnTo>
                          <a:pt x="138970" y="6001"/>
                        </a:lnTo>
                        <a:lnTo>
                          <a:pt x="67723" y="0"/>
                        </a:lnTo>
                        <a:lnTo>
                          <a:pt x="62960" y="57055"/>
                        </a:lnTo>
                        <a:lnTo>
                          <a:pt x="6001" y="52292"/>
                        </a:lnTo>
                        <a:lnTo>
                          <a:pt x="0" y="123539"/>
                        </a:lnTo>
                        <a:lnTo>
                          <a:pt x="57055" y="128302"/>
                        </a:lnTo>
                        <a:lnTo>
                          <a:pt x="52292" y="185261"/>
                        </a:lnTo>
                        <a:lnTo>
                          <a:pt x="123539" y="191262"/>
                        </a:lnTo>
                        <a:lnTo>
                          <a:pt x="128302" y="134207"/>
                        </a:lnTo>
                        <a:lnTo>
                          <a:pt x="185261" y="138970"/>
                        </a:lnTo>
                        <a:close/>
                      </a:path>
                    </a:pathLst>
                  </a:custGeom>
                  <a:solidFill>
                    <a:srgbClr val="4870C7"/>
                  </a:solidFill>
                  <a:ln w="9525" cap="flat">
                    <a:noFill/>
                    <a:prstDash val="solid"/>
                    <a:miter/>
                  </a:ln>
                </p:spPr>
                <p:txBody>
                  <a:bodyPr rtlCol="0" anchor="ctr"/>
                  <a:lstStyle/>
                  <a:p>
                    <a:endParaRPr lang="zh-CN" altLang="en-US"/>
                  </a:p>
                </p:txBody>
              </p:sp>
            </p:grpSp>
          </p:grpSp>
        </p:grpSp>
      </p:grpSp>
      <p:sp>
        <p:nvSpPr>
          <p:cNvPr id="99" name="标题 98"/>
          <p:cNvSpPr>
            <a:spLocks noGrp="1"/>
          </p:cNvSpPr>
          <p:nvPr>
            <p:ph type="title"/>
          </p:nvPr>
        </p:nvSpPr>
        <p:spPr>
          <a:xfrm>
            <a:off x="1262743" y="271570"/>
            <a:ext cx="10257744" cy="757130"/>
          </a:xfrm>
          <a:prstGeom prst="rect">
            <a:avLst/>
          </a:prstGeom>
        </p:spPr>
        <p:txBody>
          <a:bodyPr wrap="square">
            <a:spAutoFit/>
          </a:bodyPr>
          <a:lstStyle/>
          <a:p>
            <a:pPr lvl="0" algn="just">
              <a:lnSpc>
                <a:spcPct val="120000"/>
              </a:lnSpc>
              <a:spcBef>
                <a:spcPct val="20000"/>
              </a:spcBef>
            </a:pPr>
            <a:r>
              <a:rPr lang="zh-CN" altLang="en-US" b="1" dirty="0">
                <a:solidFill>
                  <a:srgbClr val="000000"/>
                </a:solidFill>
                <a:cs typeface="+mn-ea"/>
                <a:sym typeface="+mn-lt"/>
              </a:rPr>
              <a:t>影响月经周期的其他因素</a:t>
            </a:r>
          </a:p>
        </p:txBody>
      </p:sp>
      <p:sp>
        <p:nvSpPr>
          <p:cNvPr id="100" name="矩形 99"/>
          <p:cNvSpPr/>
          <p:nvPr/>
        </p:nvSpPr>
        <p:spPr>
          <a:xfrm>
            <a:off x="1959429" y="3504362"/>
            <a:ext cx="6894285" cy="1200329"/>
          </a:xfrm>
          <a:prstGeom prst="rect">
            <a:avLst/>
          </a:prstGeom>
        </p:spPr>
        <p:txBody>
          <a:bodyPr wrap="square">
            <a:spAutoFit/>
          </a:bodyPr>
          <a:lstStyle/>
          <a:p>
            <a:r>
              <a:rPr lang="zh-CN" altLang="en-US" sz="2400" b="1" dirty="0">
                <a:latin typeface="+mn-ea"/>
                <a:cs typeface="+mn-ea"/>
                <a:sym typeface="+mn-lt"/>
              </a:rPr>
              <a:t>青春期以前，腺垂体未发育成熟，对下丘脑分泌的</a:t>
            </a:r>
            <a:r>
              <a:rPr lang="en-US" altLang="zh-CN" sz="2400" b="1" dirty="0">
                <a:latin typeface="+mn-ea"/>
                <a:cs typeface="+mn-ea"/>
                <a:sym typeface="+mn-lt"/>
              </a:rPr>
              <a:t>GnRH</a:t>
            </a:r>
            <a:r>
              <a:rPr lang="zh-CN" altLang="en-US" sz="2400" b="1" dirty="0">
                <a:latin typeface="+mn-ea"/>
                <a:cs typeface="+mn-ea"/>
                <a:sym typeface="+mn-lt"/>
              </a:rPr>
              <a:t>不敏感，</a:t>
            </a:r>
            <a:r>
              <a:rPr lang="en-US" altLang="zh-CN" sz="2400" b="1" dirty="0">
                <a:latin typeface="+mn-ea"/>
                <a:cs typeface="+mn-ea"/>
                <a:sym typeface="+mn-lt"/>
              </a:rPr>
              <a:t>FSH</a:t>
            </a:r>
            <a:r>
              <a:rPr lang="zh-CN" altLang="en-US" sz="2400" b="1" dirty="0">
                <a:latin typeface="+mn-ea"/>
                <a:cs typeface="+mn-ea"/>
                <a:sym typeface="+mn-lt"/>
              </a:rPr>
              <a:t>、  </a:t>
            </a:r>
            <a:r>
              <a:rPr lang="en-US" altLang="zh-CN" sz="2400" b="1" dirty="0">
                <a:latin typeface="+mn-ea"/>
                <a:cs typeface="+mn-ea"/>
                <a:sym typeface="+mn-lt"/>
              </a:rPr>
              <a:t>LH</a:t>
            </a:r>
            <a:r>
              <a:rPr lang="zh-CN" altLang="en-US" sz="2400" b="1" dirty="0">
                <a:latin typeface="+mn-ea"/>
                <a:cs typeface="+mn-ea"/>
                <a:sym typeface="+mn-lt"/>
              </a:rPr>
              <a:t>分泌很少，未能引起卵巢和子宫内膜的周期性变化。</a:t>
            </a:r>
            <a:endParaRPr lang="zh-CN" altLang="en-US" sz="2400" dirty="0">
              <a:latin typeface="+mn-ea"/>
            </a:endParaRPr>
          </a:p>
        </p:txBody>
      </p:sp>
      <p:sp>
        <p:nvSpPr>
          <p:cNvPr id="101" name="矩形 100"/>
          <p:cNvSpPr/>
          <p:nvPr/>
        </p:nvSpPr>
        <p:spPr>
          <a:xfrm>
            <a:off x="1872342" y="5057392"/>
            <a:ext cx="6749143" cy="1200329"/>
          </a:xfrm>
          <a:prstGeom prst="rect">
            <a:avLst/>
          </a:prstGeom>
        </p:spPr>
        <p:txBody>
          <a:bodyPr wrap="square">
            <a:spAutoFit/>
          </a:bodyPr>
          <a:lstStyle/>
          <a:p>
            <a:r>
              <a:rPr lang="zh-CN" altLang="en-US" sz="2400" b="1" dirty="0">
                <a:cs typeface="+mn-ea"/>
                <a:sym typeface="+mn-lt"/>
              </a:rPr>
              <a:t>妇女</a:t>
            </a:r>
            <a:r>
              <a:rPr lang="en-US" altLang="zh-CN" sz="2400" b="1" dirty="0">
                <a:cs typeface="+mn-ea"/>
                <a:sym typeface="+mn-lt"/>
              </a:rPr>
              <a:t>45</a:t>
            </a:r>
            <a:r>
              <a:rPr lang="zh-CN" altLang="en-US" sz="2400" b="1" dirty="0">
                <a:cs typeface="+mn-ea"/>
                <a:sym typeface="+mn-lt"/>
              </a:rPr>
              <a:t>～</a:t>
            </a:r>
            <a:r>
              <a:rPr lang="en-US" altLang="zh-CN" sz="2400" b="1" dirty="0">
                <a:cs typeface="+mn-ea"/>
                <a:sym typeface="+mn-lt"/>
              </a:rPr>
              <a:t>50</a:t>
            </a:r>
            <a:r>
              <a:rPr lang="zh-CN" altLang="en-US" sz="2400" b="1" dirty="0">
                <a:cs typeface="+mn-ea"/>
                <a:sym typeface="+mn-lt"/>
              </a:rPr>
              <a:t>岁，卵巢对</a:t>
            </a:r>
            <a:r>
              <a:rPr lang="en-US" altLang="zh-CN" sz="2400" b="1" dirty="0">
                <a:cs typeface="+mn-ea"/>
                <a:sym typeface="+mn-lt"/>
              </a:rPr>
              <a:t>FSH</a:t>
            </a:r>
            <a:r>
              <a:rPr lang="zh-CN" altLang="en-US" sz="2400" b="1" dirty="0">
                <a:cs typeface="+mn-ea"/>
                <a:sym typeface="+mn-lt"/>
              </a:rPr>
              <a:t>、</a:t>
            </a:r>
            <a:r>
              <a:rPr lang="en-US" altLang="zh-CN" sz="2400" b="1" dirty="0">
                <a:cs typeface="+mn-ea"/>
                <a:sym typeface="+mn-lt"/>
              </a:rPr>
              <a:t>LH</a:t>
            </a:r>
            <a:r>
              <a:rPr lang="zh-CN" altLang="en-US" sz="2400" b="1" dirty="0">
                <a:cs typeface="+mn-ea"/>
                <a:sym typeface="+mn-lt"/>
              </a:rPr>
              <a:t>的反应性↓，卵泡停止发育，雌激素、孕激素分泌↓，子宫内膜不再呈现周期性变化，而进入绝经期。</a:t>
            </a:r>
            <a:endParaRPr lang="zh-CN" alt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56604" y="196947"/>
            <a:ext cx="6241075" cy="805375"/>
          </a:xfrm>
        </p:spPr>
        <p:txBody>
          <a:bodyPr/>
          <a:lstStyle/>
          <a:p>
            <a:pPr eaLnBrk="1" hangingPunct="1">
              <a:defRPr/>
            </a:pPr>
            <a:r>
              <a:rPr lang="zh-CN" altLang="en-US" dirty="0"/>
              <a:t>第三节  妊娠与分娩</a:t>
            </a:r>
          </a:p>
        </p:txBody>
      </p:sp>
      <p:sp>
        <p:nvSpPr>
          <p:cNvPr id="33795" name="Rectangle 3"/>
          <p:cNvSpPr>
            <a:spLocks noGrp="1" noChangeArrowheads="1"/>
          </p:cNvSpPr>
          <p:nvPr>
            <p:ph type="body" idx="1"/>
          </p:nvPr>
        </p:nvSpPr>
        <p:spPr>
          <a:xfrm>
            <a:off x="276079" y="1308516"/>
            <a:ext cx="11639255" cy="4419600"/>
          </a:xfrm>
        </p:spPr>
        <p:txBody>
          <a:bodyPr>
            <a:normAutofit/>
          </a:bodyPr>
          <a:lstStyle/>
          <a:p>
            <a:pPr eaLnBrk="1" hangingPunct="1">
              <a:spcBef>
                <a:spcPct val="10000"/>
              </a:spcBef>
              <a:defRPr/>
            </a:pPr>
            <a:r>
              <a:rPr lang="zh-CN" altLang="en-US" sz="3200" b="1" dirty="0">
                <a:latin typeface="+mn-ea"/>
              </a:rPr>
              <a:t>妊娠 </a:t>
            </a:r>
            <a:r>
              <a:rPr lang="en-US" altLang="zh-CN" sz="3200" b="1" dirty="0">
                <a:latin typeface="+mn-ea"/>
              </a:rPr>
              <a:t>pregnancy   </a:t>
            </a:r>
            <a:r>
              <a:rPr lang="zh-CN" altLang="en-US" sz="3200" b="1" dirty="0">
                <a:latin typeface="+mn-ea"/>
              </a:rPr>
              <a:t>是通过女性附性器官，产生新个体的过程</a:t>
            </a:r>
          </a:p>
          <a:p>
            <a:pPr eaLnBrk="1" hangingPunct="1">
              <a:spcBef>
                <a:spcPct val="10000"/>
              </a:spcBef>
              <a:defRPr/>
            </a:pPr>
            <a:r>
              <a:rPr lang="zh-CN" altLang="en-US" sz="3200" b="1" dirty="0">
                <a:latin typeface="+mn-ea"/>
              </a:rPr>
              <a:t>妊娠过程始于受精，经过着床、妊娠维持、胎儿生长发育终于分娩，新个体出生</a:t>
            </a:r>
          </a:p>
          <a:p>
            <a:pPr eaLnBrk="1" hangingPunct="1">
              <a:spcBef>
                <a:spcPct val="10000"/>
              </a:spcBef>
              <a:defRPr/>
            </a:pPr>
            <a:r>
              <a:rPr lang="zh-CN" altLang="en-US" sz="3200" b="1" dirty="0">
                <a:latin typeface="+mn-ea"/>
              </a:rPr>
              <a:t>人类妊娠过程</a:t>
            </a:r>
            <a:r>
              <a:rPr lang="en-US" altLang="zh-CN" sz="3200" b="1" dirty="0">
                <a:latin typeface="+mn-ea"/>
              </a:rPr>
              <a:t>(</a:t>
            </a:r>
            <a:r>
              <a:rPr lang="zh-CN" altLang="en-US" sz="3200" b="1" dirty="0">
                <a:latin typeface="+mn-ea"/>
              </a:rPr>
              <a:t>孕期</a:t>
            </a:r>
            <a:r>
              <a:rPr lang="en-US" altLang="zh-CN" sz="3200" b="1" dirty="0">
                <a:latin typeface="+mn-ea"/>
              </a:rPr>
              <a:t>)</a:t>
            </a:r>
            <a:r>
              <a:rPr lang="zh-CN" altLang="en-US" sz="3200" b="1" dirty="0">
                <a:latin typeface="+mn-ea"/>
              </a:rPr>
              <a:t>从末次月经计算通常为</a:t>
            </a:r>
            <a:r>
              <a:rPr lang="en-US" altLang="zh-CN" sz="3200" b="1" dirty="0">
                <a:latin typeface="+mn-ea"/>
              </a:rPr>
              <a:t>40</a:t>
            </a:r>
            <a:r>
              <a:rPr lang="zh-CN" altLang="en-US" sz="3200" b="1" dirty="0">
                <a:latin typeface="+mn-ea"/>
              </a:rPr>
              <a:t>周（</a:t>
            </a:r>
            <a:r>
              <a:rPr lang="en-US" altLang="zh-CN" sz="3200" b="1" dirty="0">
                <a:latin typeface="+mn-ea"/>
              </a:rPr>
              <a:t>280</a:t>
            </a:r>
            <a:r>
              <a:rPr lang="zh-CN" altLang="en-US" sz="3200" b="1" dirty="0">
                <a:latin typeface="+mn-ea"/>
              </a:rPr>
              <a:t>天）</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0"/>
            <a:ext cx="10210800" cy="1143000"/>
          </a:xfrm>
        </p:spPr>
        <p:txBody>
          <a:bodyPr/>
          <a:lstStyle/>
          <a:p>
            <a:pPr eaLnBrk="1" hangingPunct="1">
              <a:defRPr/>
            </a:pPr>
            <a:r>
              <a:rPr lang="zh-CN" altLang="en-US" sz="3600" dirty="0"/>
              <a:t>受精</a:t>
            </a:r>
            <a:endParaRPr lang="zh-CN" altLang="en-US" sz="3900" dirty="0"/>
          </a:p>
        </p:txBody>
      </p:sp>
      <p:sp>
        <p:nvSpPr>
          <p:cNvPr id="71683" name="Rectangle 3"/>
          <p:cNvSpPr>
            <a:spLocks noGrp="1" noChangeArrowheads="1"/>
          </p:cNvSpPr>
          <p:nvPr>
            <p:ph type="body" idx="1"/>
          </p:nvPr>
        </p:nvSpPr>
        <p:spPr>
          <a:xfrm>
            <a:off x="952501" y="1214438"/>
            <a:ext cx="10858500" cy="5000625"/>
          </a:xfrm>
        </p:spPr>
        <p:txBody>
          <a:bodyPr>
            <a:normAutofit/>
          </a:bodyPr>
          <a:lstStyle/>
          <a:p>
            <a:pPr eaLnBrk="1" hangingPunct="1">
              <a:defRPr/>
            </a:pPr>
            <a:r>
              <a:rPr lang="zh-CN" altLang="en-US" sz="2800" b="1" dirty="0">
                <a:latin typeface="+mn-ea"/>
              </a:rPr>
              <a:t>成熟精子与卵细胞结合成一个新细胞，即形成受精卵的过程</a:t>
            </a:r>
            <a:endParaRPr lang="en-US" altLang="zh-CN" sz="2800" b="1" dirty="0">
              <a:latin typeface="+mn-ea"/>
            </a:endParaRPr>
          </a:p>
          <a:p>
            <a:pPr eaLnBrk="1" hangingPunct="1">
              <a:defRPr/>
            </a:pPr>
            <a:r>
              <a:rPr lang="zh-CN" altLang="en-US" sz="2800" b="1" dirty="0">
                <a:latin typeface="+mn-ea"/>
              </a:rPr>
              <a:t>精子在女性生殖道内维持生育力时间仅为</a:t>
            </a:r>
            <a:r>
              <a:rPr lang="en-US" altLang="zh-CN" sz="2800" b="1" dirty="0">
                <a:latin typeface="+mn-ea"/>
              </a:rPr>
              <a:t>28</a:t>
            </a:r>
            <a:r>
              <a:rPr lang="zh-CN" altLang="en-US" sz="2800" b="1" dirty="0">
                <a:latin typeface="+mn-ea"/>
              </a:rPr>
              <a:t>～</a:t>
            </a:r>
            <a:r>
              <a:rPr lang="en-US" altLang="zh-CN" sz="2800" b="1" dirty="0">
                <a:latin typeface="+mn-ea"/>
              </a:rPr>
              <a:t>48</a:t>
            </a:r>
            <a:r>
              <a:rPr lang="zh-CN" altLang="en-US" sz="2800" b="1" dirty="0">
                <a:latin typeface="+mn-ea"/>
              </a:rPr>
              <a:t>小时</a:t>
            </a:r>
          </a:p>
          <a:p>
            <a:pPr eaLnBrk="1" hangingPunct="1">
              <a:defRPr/>
            </a:pPr>
            <a:r>
              <a:rPr lang="zh-CN" altLang="en-US" sz="2800" b="1" dirty="0">
                <a:latin typeface="+mn-ea"/>
              </a:rPr>
              <a:t>进入女性生殖道的上亿精子中，只有极少数到达输卵管壶腹部，而其中又只有一个“获能”的精子使卵子受精</a:t>
            </a: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受精"/>
          <p:cNvPicPr>
            <a:picLocks noChangeAspect="1" noChangeArrowheads="1"/>
          </p:cNvPicPr>
          <p:nvPr/>
        </p:nvPicPr>
        <p:blipFill>
          <a:blip r:embed="rId2" cstate="print">
            <a:clrChange>
              <a:clrFrom>
                <a:srgbClr val="F1F8F2"/>
              </a:clrFrom>
              <a:clrTo>
                <a:srgbClr val="F1F8F2">
                  <a:alpha val="0"/>
                </a:srgbClr>
              </a:clrTo>
            </a:clrChange>
            <a:lum bright="-12000" contrast="18000"/>
          </a:blip>
          <a:srcRect t="17470" r="2986" b="1729"/>
          <a:stretch>
            <a:fillRect/>
          </a:stretch>
        </p:blipFill>
        <p:spPr bwMode="auto">
          <a:xfrm>
            <a:off x="7246961" y="1241947"/>
            <a:ext cx="4945039" cy="5616054"/>
          </a:xfrm>
          <a:prstGeom prst="rect">
            <a:avLst/>
          </a:prstGeom>
          <a:noFill/>
          <a:ln w="9525">
            <a:noFill/>
            <a:miter lim="800000"/>
            <a:headEnd/>
            <a:tailEnd/>
          </a:ln>
        </p:spPr>
      </p:pic>
      <p:sp>
        <p:nvSpPr>
          <p:cNvPr id="214018" name="Rectangle 2"/>
          <p:cNvSpPr>
            <a:spLocks noGrp="1" noChangeArrowheads="1"/>
          </p:cNvSpPr>
          <p:nvPr>
            <p:ph type="title"/>
          </p:nvPr>
        </p:nvSpPr>
        <p:spPr>
          <a:xfrm>
            <a:off x="914400" y="0"/>
            <a:ext cx="10363200" cy="990600"/>
          </a:xfrm>
        </p:spPr>
        <p:txBody>
          <a:bodyPr>
            <a:normAutofit/>
          </a:bodyPr>
          <a:lstStyle/>
          <a:p>
            <a:pPr eaLnBrk="1" hangingPunct="1">
              <a:buClr>
                <a:srgbClr val="FF0066"/>
              </a:buClr>
              <a:defRPr/>
            </a:pPr>
            <a:r>
              <a:rPr lang="en-US" altLang="zh-CN" dirty="0"/>
              <a:t>1.</a:t>
            </a:r>
            <a:r>
              <a:rPr lang="zh-CN" altLang="en-US" dirty="0"/>
              <a:t>受精过程</a:t>
            </a:r>
          </a:p>
        </p:txBody>
      </p:sp>
      <p:sp>
        <p:nvSpPr>
          <p:cNvPr id="214019" name="Rectangle 3"/>
          <p:cNvSpPr>
            <a:spLocks noGrp="1" noChangeArrowheads="1"/>
          </p:cNvSpPr>
          <p:nvPr>
            <p:ph type="body" idx="1"/>
          </p:nvPr>
        </p:nvSpPr>
        <p:spPr>
          <a:xfrm>
            <a:off x="395785" y="1189629"/>
            <a:ext cx="6728346" cy="5181600"/>
          </a:xfrm>
        </p:spPr>
        <p:txBody>
          <a:bodyPr>
            <a:noAutofit/>
          </a:bodyPr>
          <a:lstStyle/>
          <a:p>
            <a:pPr>
              <a:buFont typeface="Wingdings" panose="05000000000000000000" pitchFamily="2" charset="2"/>
              <a:buChar char="l"/>
              <a:defRPr/>
            </a:pPr>
            <a:r>
              <a:rPr lang="zh-CN" altLang="en-US" sz="2800" b="1" dirty="0">
                <a:latin typeface="+mn-ea"/>
              </a:rPr>
              <a:t>精子获能：精子必须在子宫或输卵管中停留几个小时才能获得使卵子受精的能力</a:t>
            </a:r>
          </a:p>
          <a:p>
            <a:pPr eaLnBrk="1" hangingPunct="1">
              <a:buFont typeface="Wingdings" panose="05000000000000000000" pitchFamily="2" charset="2"/>
              <a:buChar char="l"/>
              <a:defRPr/>
            </a:pPr>
            <a:r>
              <a:rPr lang="zh-CN" altLang="en-US" sz="2800" b="1" dirty="0">
                <a:latin typeface="+mn-ea"/>
              </a:rPr>
              <a:t>顶体反应</a:t>
            </a:r>
            <a:r>
              <a:rPr lang="en-US" altLang="zh-CN" sz="2800" b="1" dirty="0">
                <a:latin typeface="+mn-ea"/>
              </a:rPr>
              <a:t>:</a:t>
            </a:r>
            <a:r>
              <a:rPr lang="zh-CN" altLang="en-US" sz="2800" b="1" dirty="0">
                <a:latin typeface="+mn-ea"/>
              </a:rPr>
              <a:t>当获能的精子与卵子在输卵管壶腹部相遇，在相互靠近</a:t>
            </a:r>
            <a:r>
              <a:rPr lang="en-US" altLang="zh-CN" sz="2800" b="1" dirty="0">
                <a:latin typeface="+mn-ea"/>
              </a:rPr>
              <a:t>,</a:t>
            </a:r>
            <a:r>
              <a:rPr lang="zh-CN" altLang="en-US" sz="2800" b="1" dirty="0">
                <a:latin typeface="+mn-ea"/>
              </a:rPr>
              <a:t>即将接触的一瞬间，精子顶体中酶系统释放的反应。</a:t>
            </a:r>
          </a:p>
          <a:p>
            <a:pPr eaLnBrk="1" hangingPunct="1">
              <a:buFont typeface="Wingdings" panose="05000000000000000000" pitchFamily="2" charset="2"/>
              <a:buChar char="l"/>
              <a:defRPr/>
            </a:pPr>
            <a:r>
              <a:rPr lang="zh-CN" altLang="en-US" sz="2800" b="1" dirty="0">
                <a:latin typeface="+mn-ea"/>
              </a:rPr>
              <a:t>配子融合</a:t>
            </a:r>
            <a:r>
              <a:rPr lang="en-US" altLang="zh-CN" sz="2800" b="1" dirty="0">
                <a:latin typeface="+mn-ea"/>
              </a:rPr>
              <a:t>:</a:t>
            </a:r>
            <a:r>
              <a:rPr lang="zh-CN" altLang="en-US" sz="2800" b="1" dirty="0">
                <a:latin typeface="+mn-ea"/>
              </a:rPr>
              <a:t>形成新个体原始细胞，并发生首次卵裂</a:t>
            </a:r>
            <a:endParaRPr lang="en-US" altLang="zh-CN" sz="2800" b="1" dirty="0">
              <a:latin typeface="+mn-ea"/>
            </a:endParaRP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0478" y="4272677"/>
            <a:ext cx="2911522" cy="2585323"/>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34818" name="Rectangle 2"/>
          <p:cNvSpPr>
            <a:spLocks noGrp="1" noChangeArrowheads="1"/>
          </p:cNvSpPr>
          <p:nvPr>
            <p:ph type="title"/>
          </p:nvPr>
        </p:nvSpPr>
        <p:spPr>
          <a:xfrm>
            <a:off x="887103" y="0"/>
            <a:ext cx="5685147" cy="1143000"/>
          </a:xfrm>
        </p:spPr>
        <p:txBody>
          <a:bodyPr/>
          <a:lstStyle/>
          <a:p>
            <a:pPr eaLnBrk="1" hangingPunct="1">
              <a:defRPr/>
            </a:pPr>
            <a:r>
              <a:rPr lang="en-US" altLang="zh-CN" sz="3600" dirty="0"/>
              <a:t>2 .</a:t>
            </a:r>
            <a:r>
              <a:rPr lang="zh-CN" altLang="en-US" sz="3600" dirty="0"/>
              <a:t>着床</a:t>
            </a:r>
          </a:p>
        </p:txBody>
      </p:sp>
      <p:sp>
        <p:nvSpPr>
          <p:cNvPr id="34819" name="Rectangle 3"/>
          <p:cNvSpPr>
            <a:spLocks noGrp="1" noChangeArrowheads="1"/>
          </p:cNvSpPr>
          <p:nvPr>
            <p:ph type="body" idx="1"/>
          </p:nvPr>
        </p:nvSpPr>
        <p:spPr>
          <a:xfrm>
            <a:off x="408296" y="1406359"/>
            <a:ext cx="6572251" cy="4114800"/>
          </a:xfrm>
        </p:spPr>
        <p:txBody>
          <a:bodyPr>
            <a:noAutofit/>
          </a:bodyPr>
          <a:lstStyle/>
          <a:p>
            <a:pPr eaLnBrk="1" hangingPunct="1">
              <a:defRPr/>
            </a:pPr>
            <a:r>
              <a:rPr lang="zh-CN" altLang="en-US" sz="3200" b="1" dirty="0">
                <a:latin typeface="+mn-ea"/>
              </a:rPr>
              <a:t>受精卵形成后，向子宫腔运行的同时发育为胚泡</a:t>
            </a:r>
            <a:endParaRPr lang="en-US" altLang="zh-CN" sz="3200" b="1" dirty="0">
              <a:latin typeface="+mn-ea"/>
            </a:endParaRPr>
          </a:p>
          <a:p>
            <a:pPr eaLnBrk="1" hangingPunct="1">
              <a:defRPr/>
            </a:pPr>
            <a:r>
              <a:rPr lang="zh-CN" altLang="en-US" sz="3200" b="1" dirty="0">
                <a:latin typeface="+mn-ea"/>
              </a:rPr>
              <a:t>着床 ：胚泡通过与子宫内膜相互作用而植入子宫内膜的过程</a:t>
            </a:r>
          </a:p>
          <a:p>
            <a:pPr eaLnBrk="1" hangingPunct="1">
              <a:defRPr/>
            </a:pPr>
            <a:r>
              <a:rPr lang="zh-CN" altLang="en-US" sz="3200" b="1" dirty="0">
                <a:latin typeface="+mn-ea"/>
              </a:rPr>
              <a:t>着床关键在于胚泡与子宫内膜的适时发育和相互配合作用</a:t>
            </a:r>
          </a:p>
        </p:txBody>
      </p:sp>
      <p:pic>
        <p:nvPicPr>
          <p:cNvPr id="61444" name="Picture 4" descr="植入"/>
          <p:cNvPicPr>
            <a:picLocks noChangeAspect="1" noChangeArrowheads="1"/>
          </p:cNvPicPr>
          <p:nvPr/>
        </p:nvPicPr>
        <p:blipFill>
          <a:blip r:embed="rId2" cstate="print">
            <a:clrChange>
              <a:clrFrom>
                <a:srgbClr val="F4FBF5"/>
              </a:clrFrom>
              <a:clrTo>
                <a:srgbClr val="F4FBF5">
                  <a:alpha val="0"/>
                </a:srgbClr>
              </a:clrTo>
            </a:clrChange>
            <a:lum bright="-12000" contrast="24000"/>
          </a:blip>
          <a:srcRect l="10887" r="3932" b="17635"/>
          <a:stretch>
            <a:fillRect/>
          </a:stretch>
        </p:blipFill>
        <p:spPr bwMode="auto">
          <a:xfrm>
            <a:off x="7169624" y="1732129"/>
            <a:ext cx="5022376" cy="5125871"/>
          </a:xfrm>
          <a:prstGeom prst="rect">
            <a:avLst/>
          </a:prstGeom>
          <a:noFill/>
          <a:ln w="9525">
            <a:noFill/>
            <a:miter lim="800000"/>
            <a:headEnd/>
            <a:tailEnd/>
          </a:ln>
        </p:spPr>
      </p:pic>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57251" y="-163773"/>
            <a:ext cx="10363200" cy="1143000"/>
          </a:xfrm>
        </p:spPr>
        <p:txBody>
          <a:bodyPr/>
          <a:lstStyle/>
          <a:p>
            <a:pPr eaLnBrk="1" hangingPunct="1">
              <a:defRPr/>
            </a:pPr>
            <a:r>
              <a:rPr lang="en-US" altLang="zh-CN" sz="3600" dirty="0"/>
              <a:t>(</a:t>
            </a:r>
            <a:r>
              <a:rPr lang="zh-CN" altLang="en-US" sz="3600" dirty="0"/>
              <a:t>二</a:t>
            </a:r>
            <a:r>
              <a:rPr lang="en-US" altLang="zh-CN" sz="3600" dirty="0"/>
              <a:t>)</a:t>
            </a:r>
            <a:r>
              <a:rPr lang="zh-CN" altLang="en-US" sz="3600" dirty="0"/>
              <a:t>妊娠维持及其激素调节</a:t>
            </a:r>
          </a:p>
        </p:txBody>
      </p:sp>
      <p:sp>
        <p:nvSpPr>
          <p:cNvPr id="35843" name="Rectangle 3"/>
          <p:cNvSpPr>
            <a:spLocks noGrp="1" noChangeArrowheads="1"/>
          </p:cNvSpPr>
          <p:nvPr>
            <p:ph type="body" idx="1"/>
          </p:nvPr>
        </p:nvSpPr>
        <p:spPr>
          <a:xfrm>
            <a:off x="190216" y="1232137"/>
            <a:ext cx="12001783" cy="4114800"/>
          </a:xfrm>
        </p:spPr>
        <p:txBody>
          <a:bodyPr>
            <a:noAutofit/>
          </a:bodyPr>
          <a:lstStyle/>
          <a:p>
            <a:pPr eaLnBrk="1" hangingPunct="1">
              <a:buNone/>
              <a:defRPr/>
            </a:pPr>
            <a:r>
              <a:rPr lang="zh-CN" altLang="en-US" sz="3200" b="1" dirty="0">
                <a:latin typeface="+mn-ea"/>
              </a:rPr>
              <a:t> </a:t>
            </a:r>
            <a:r>
              <a:rPr lang="zh-CN" altLang="en-US" sz="2400" b="1" dirty="0">
                <a:latin typeface="+mn-ea"/>
              </a:rPr>
              <a:t>正常妊娠过程必须有垂体、卵巢、胎盘激素的综合作用，从多方面予以维持</a:t>
            </a:r>
          </a:p>
          <a:p>
            <a:pPr eaLnBrk="1" hangingPunct="1">
              <a:buNone/>
              <a:defRPr/>
            </a:pPr>
            <a:r>
              <a:rPr lang="en-US" altLang="zh-CN" b="1" dirty="0">
                <a:latin typeface="+mn-ea"/>
              </a:rPr>
              <a:t>1.</a:t>
            </a:r>
            <a:r>
              <a:rPr lang="zh-CN" altLang="en-US" b="1" dirty="0">
                <a:latin typeface="+mn-ea"/>
              </a:rPr>
              <a:t>妊娠初期的激素调节</a:t>
            </a:r>
            <a:endParaRPr lang="en-US" altLang="zh-CN" b="1" dirty="0">
              <a:latin typeface="+mn-ea"/>
            </a:endParaRPr>
          </a:p>
          <a:p>
            <a:pPr eaLnBrk="1" hangingPunct="1">
              <a:buNone/>
              <a:defRPr/>
            </a:pPr>
            <a:r>
              <a:rPr lang="zh-CN" altLang="en-US" sz="3200" b="1" dirty="0">
                <a:latin typeface="+mn-ea"/>
              </a:rPr>
              <a:t>受精后月经黄体继续存在，并分泌孕激素和雌激素以维持妊娠</a:t>
            </a:r>
            <a:endParaRPr lang="en-US" altLang="zh-CN" sz="3200" b="1" dirty="0">
              <a:latin typeface="+mn-ea"/>
            </a:endParaRPr>
          </a:p>
          <a:p>
            <a:pPr eaLnBrk="1" hangingPunct="1">
              <a:buNone/>
              <a:defRPr/>
            </a:pPr>
            <a:r>
              <a:rPr lang="zh-CN" altLang="en-US" sz="3200" b="1" dirty="0">
                <a:latin typeface="+mn-ea"/>
              </a:rPr>
              <a:t>受精后</a:t>
            </a:r>
            <a:r>
              <a:rPr lang="en-US" altLang="zh-CN" sz="3200" b="1" dirty="0">
                <a:latin typeface="+mn-ea"/>
              </a:rPr>
              <a:t>6</a:t>
            </a:r>
            <a:r>
              <a:rPr lang="zh-CN" altLang="en-US" sz="3200" b="1" dirty="0">
                <a:latin typeface="+mn-ea"/>
              </a:rPr>
              <a:t>天，胚泡滋养层细胞分泌</a:t>
            </a:r>
            <a:r>
              <a:rPr lang="en-US" altLang="zh-CN" sz="3200" b="1" dirty="0" err="1">
                <a:latin typeface="+mn-ea"/>
              </a:rPr>
              <a:t>hCG</a:t>
            </a:r>
            <a:r>
              <a:rPr lang="zh-CN" altLang="en-US" sz="3200" b="1" dirty="0">
                <a:latin typeface="+mn-ea"/>
              </a:rPr>
              <a:t>，刺激黄体转变为妊娠黄体</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284" y="1397403"/>
            <a:ext cx="10363200" cy="4144962"/>
          </a:xfrm>
        </p:spPr>
        <p:txBody>
          <a:bodyPr/>
          <a:lstStyle/>
          <a:p>
            <a:pPr lvl="1" eaLnBrk="1" hangingPunct="1">
              <a:defRPr/>
            </a:pPr>
            <a:r>
              <a:rPr lang="zh-CN" altLang="en-US" b="1" dirty="0"/>
              <a:t>妊娠期间胎盘形成后，大量分泌蛋白质激素、多肽激素和类固醇激素，维持妊娠过程</a:t>
            </a:r>
          </a:p>
          <a:p>
            <a:pPr>
              <a:defRPr/>
            </a:pPr>
            <a:endParaRPr lang="zh-CN" altLang="en-US" b="1" dirty="0"/>
          </a:p>
        </p:txBody>
      </p:sp>
      <p:sp>
        <p:nvSpPr>
          <p:cNvPr id="4" name="标题 3"/>
          <p:cNvSpPr>
            <a:spLocks noGrp="1"/>
          </p:cNvSpPr>
          <p:nvPr>
            <p:ph type="title"/>
          </p:nvPr>
        </p:nvSpPr>
        <p:spPr>
          <a:xfrm>
            <a:off x="914400" y="1"/>
            <a:ext cx="10606087" cy="1028699"/>
          </a:xfrm>
        </p:spPr>
        <p:txBody>
          <a:bodyPr/>
          <a:lstStyle/>
          <a:p>
            <a:r>
              <a:rPr lang="en-US" altLang="zh-CN" dirty="0"/>
              <a:t>(</a:t>
            </a:r>
            <a:r>
              <a:rPr lang="zh-CN" altLang="en-US" dirty="0"/>
              <a:t>二</a:t>
            </a:r>
            <a:r>
              <a:rPr lang="en-US" altLang="zh-CN" dirty="0"/>
              <a:t>) </a:t>
            </a:r>
            <a:r>
              <a:rPr lang="zh-CN" altLang="en-US" dirty="0"/>
              <a:t>妊娠的维持与激素的调节</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914400" y="-76200"/>
            <a:ext cx="10363200" cy="990600"/>
          </a:xfrm>
        </p:spPr>
        <p:txBody>
          <a:bodyPr>
            <a:normAutofit/>
          </a:bodyPr>
          <a:lstStyle/>
          <a:p>
            <a:pPr eaLnBrk="1" hangingPunct="1">
              <a:buClr>
                <a:srgbClr val="FF0066"/>
              </a:buClr>
              <a:defRPr/>
            </a:pPr>
            <a:r>
              <a:rPr lang="zh-CN" altLang="en-US" dirty="0"/>
              <a:t>胎盘激素</a:t>
            </a:r>
          </a:p>
        </p:txBody>
      </p:sp>
      <p:sp>
        <p:nvSpPr>
          <p:cNvPr id="225283" name="Rectangle 3"/>
          <p:cNvSpPr>
            <a:spLocks noGrp="1" noChangeArrowheads="1"/>
          </p:cNvSpPr>
          <p:nvPr>
            <p:ph type="body" idx="1"/>
          </p:nvPr>
        </p:nvSpPr>
        <p:spPr>
          <a:xfrm>
            <a:off x="388203" y="1146412"/>
            <a:ext cx="10363200" cy="4114800"/>
          </a:xfrm>
        </p:spPr>
        <p:txBody>
          <a:bodyPr>
            <a:noAutofit/>
          </a:bodyPr>
          <a:lstStyle/>
          <a:p>
            <a:pPr eaLnBrk="1" hangingPunct="1">
              <a:buFont typeface="Wingdings" panose="05000000000000000000" pitchFamily="2" charset="2"/>
              <a:buChar char="l"/>
              <a:defRPr/>
            </a:pPr>
            <a:r>
              <a:rPr lang="zh-CN" altLang="en-US" sz="2800" b="1" dirty="0">
                <a:latin typeface="+mn-ea"/>
              </a:rPr>
              <a:t>蛋白质和多肽激素</a:t>
            </a:r>
          </a:p>
          <a:p>
            <a:pPr lvl="1">
              <a:buFont typeface="Wingdings" panose="05000000000000000000" pitchFamily="2" charset="2"/>
              <a:buChar char="t"/>
              <a:defRPr/>
            </a:pPr>
            <a:r>
              <a:rPr lang="zh-CN" altLang="en-US" sz="2800" b="1" dirty="0">
                <a:latin typeface="+mn-ea"/>
              </a:rPr>
              <a:t>人绒毛膜促性腺激素 （</a:t>
            </a:r>
            <a:r>
              <a:rPr lang="en-US" altLang="zh-CN" sz="2800" b="1" dirty="0" err="1">
                <a:latin typeface="+mn-ea"/>
              </a:rPr>
              <a:t>hCG</a:t>
            </a:r>
            <a:r>
              <a:rPr lang="zh-CN" altLang="en-US" sz="2800" b="1" dirty="0">
                <a:latin typeface="+mn-ea"/>
              </a:rPr>
              <a:t>），早孕期</a:t>
            </a:r>
            <a:r>
              <a:rPr lang="en-US" altLang="zh-CN" sz="2800" b="1" dirty="0">
                <a:latin typeface="+mn-ea"/>
              </a:rPr>
              <a:t>(</a:t>
            </a:r>
            <a:r>
              <a:rPr lang="zh-CN" altLang="en-US" sz="2800" b="1" dirty="0">
                <a:latin typeface="+mn-ea"/>
              </a:rPr>
              <a:t>前</a:t>
            </a:r>
            <a:r>
              <a:rPr lang="en-US" altLang="zh-CN" sz="2800" b="1" dirty="0">
                <a:latin typeface="+mn-ea"/>
              </a:rPr>
              <a:t>10</a:t>
            </a:r>
            <a:r>
              <a:rPr lang="zh-CN" altLang="en-US" sz="2800" b="1" dirty="0">
                <a:latin typeface="+mn-ea"/>
              </a:rPr>
              <a:t>周</a:t>
            </a:r>
            <a:r>
              <a:rPr lang="en-US" altLang="zh-CN" sz="2800" b="1" dirty="0">
                <a:latin typeface="+mn-ea"/>
              </a:rPr>
              <a:t>)</a:t>
            </a:r>
            <a:r>
              <a:rPr lang="zh-CN" altLang="en-US" sz="2800" b="1" dirty="0">
                <a:latin typeface="+mn-ea"/>
              </a:rPr>
              <a:t>即出现， </a:t>
            </a:r>
            <a:endParaRPr lang="en-US" altLang="zh-CN" sz="2800" b="1" dirty="0">
              <a:latin typeface="+mn-ea"/>
            </a:endParaRPr>
          </a:p>
          <a:p>
            <a:pPr lvl="2" eaLnBrk="1" hangingPunct="1">
              <a:buFont typeface="Wingdings" panose="05000000000000000000" pitchFamily="2" charset="2"/>
              <a:buNone/>
              <a:defRPr/>
            </a:pPr>
            <a:r>
              <a:rPr lang="zh-CN" altLang="en-US" b="1" dirty="0">
                <a:latin typeface="+mn-ea"/>
              </a:rPr>
              <a:t>①刺激黄体分泌孕酮与雌激素等，维持妊娠</a:t>
            </a:r>
            <a:r>
              <a:rPr lang="en-US" altLang="zh-CN" b="1" dirty="0">
                <a:latin typeface="+mn-ea"/>
              </a:rPr>
              <a:t>;  </a:t>
            </a:r>
          </a:p>
          <a:p>
            <a:pPr lvl="2" eaLnBrk="1" hangingPunct="1">
              <a:buFont typeface="Wingdings" panose="05000000000000000000" pitchFamily="2" charset="2"/>
              <a:buNone/>
              <a:defRPr/>
            </a:pPr>
            <a:r>
              <a:rPr lang="en-US" altLang="zh-CN" b="1" dirty="0">
                <a:latin typeface="+mn-ea"/>
              </a:rPr>
              <a:t>②</a:t>
            </a:r>
            <a:r>
              <a:rPr lang="zh-CN" altLang="en-US" b="1" dirty="0">
                <a:latin typeface="+mn-ea"/>
              </a:rPr>
              <a:t>参与男性胎儿性分化等</a:t>
            </a:r>
          </a:p>
          <a:p>
            <a:pPr lvl="1" eaLnBrk="1" hangingPunct="1">
              <a:buFont typeface="Wingdings" panose="05000000000000000000" pitchFamily="2" charset="2"/>
              <a:buChar char="t"/>
              <a:defRPr/>
            </a:pPr>
            <a:r>
              <a:rPr lang="zh-CN" altLang="en-US" sz="2800" b="1" dirty="0">
                <a:latin typeface="+mn-ea"/>
              </a:rPr>
              <a:t>人绒毛膜生长素</a:t>
            </a:r>
            <a:r>
              <a:rPr lang="en-US" altLang="zh-CN" sz="2800" b="1" dirty="0">
                <a:latin typeface="+mn-ea"/>
              </a:rPr>
              <a:t>(</a:t>
            </a:r>
            <a:r>
              <a:rPr lang="en-US" altLang="zh-CN" sz="2800" b="1" dirty="0" err="1">
                <a:latin typeface="+mn-ea"/>
              </a:rPr>
              <a:t>hCS</a:t>
            </a:r>
            <a:r>
              <a:rPr lang="en-US" altLang="zh-CN" sz="2800" b="1" dirty="0">
                <a:latin typeface="+mn-ea"/>
              </a:rPr>
              <a:t>)</a:t>
            </a:r>
          </a:p>
          <a:p>
            <a:pPr lvl="2" eaLnBrk="1" hangingPunct="1">
              <a:buFont typeface="Wingdings" panose="05000000000000000000" pitchFamily="2" charset="2"/>
              <a:buNone/>
              <a:defRPr/>
            </a:pPr>
            <a:r>
              <a:rPr lang="en-US" altLang="zh-CN" b="1" dirty="0">
                <a:latin typeface="+mn-ea"/>
              </a:rPr>
              <a:t>①</a:t>
            </a:r>
            <a:r>
              <a:rPr lang="zh-CN" altLang="en-US" b="1" dirty="0">
                <a:latin typeface="+mn-ea"/>
              </a:rPr>
              <a:t>促进母体和胎儿生长</a:t>
            </a:r>
            <a:r>
              <a:rPr lang="en-US" altLang="zh-CN" b="1" dirty="0">
                <a:latin typeface="+mn-ea"/>
              </a:rPr>
              <a:t>;  ②</a:t>
            </a:r>
            <a:r>
              <a:rPr lang="zh-CN" altLang="en-US" b="1" dirty="0">
                <a:latin typeface="+mn-ea"/>
              </a:rPr>
              <a:t>转移母体能量供胎儿营养</a:t>
            </a:r>
            <a:r>
              <a:rPr lang="en-US" altLang="zh-CN" b="1" dirty="0">
                <a:latin typeface="+mn-ea"/>
              </a:rPr>
              <a:t>;</a:t>
            </a:r>
          </a:p>
          <a:p>
            <a:pPr lvl="2" eaLnBrk="1" hangingPunct="1">
              <a:buFont typeface="Wingdings" panose="05000000000000000000" pitchFamily="2" charset="2"/>
              <a:buNone/>
              <a:defRPr/>
            </a:pPr>
            <a:r>
              <a:rPr lang="en-US" altLang="zh-CN" b="1" dirty="0">
                <a:latin typeface="+mn-ea"/>
              </a:rPr>
              <a:t>③</a:t>
            </a:r>
            <a:r>
              <a:rPr lang="zh-CN" altLang="en-US" b="1" dirty="0">
                <a:latin typeface="+mn-ea"/>
              </a:rPr>
              <a:t>促进乳腺发育</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wipe(left)">
                                      <p:cBhvr>
                                        <p:cTn id="7" dur="500"/>
                                        <p:tgtEl>
                                          <p:spTgt spid="225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283">
                                            <p:txEl>
                                              <p:pRg st="1" end="1"/>
                                            </p:txEl>
                                          </p:spTgt>
                                        </p:tgtEl>
                                        <p:attrNameLst>
                                          <p:attrName>style.visibility</p:attrName>
                                        </p:attrNameLst>
                                      </p:cBhvr>
                                      <p:to>
                                        <p:strVal val="visible"/>
                                      </p:to>
                                    </p:set>
                                    <p:animEffect transition="in" filter="wipe(left)">
                                      <p:cBhvr>
                                        <p:cTn id="12" dur="500"/>
                                        <p:tgtEl>
                                          <p:spTgt spid="2252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animEffect transition="in" filter="wipe(left)">
                                      <p:cBhvr>
                                        <p:cTn id="15" dur="500"/>
                                        <p:tgtEl>
                                          <p:spTgt spid="22528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5283">
                                            <p:txEl>
                                              <p:pRg st="3" end="3"/>
                                            </p:txEl>
                                          </p:spTgt>
                                        </p:tgtEl>
                                        <p:attrNameLst>
                                          <p:attrName>style.visibility</p:attrName>
                                        </p:attrNameLst>
                                      </p:cBhvr>
                                      <p:to>
                                        <p:strVal val="visible"/>
                                      </p:to>
                                    </p:set>
                                    <p:animEffect transition="in" filter="wipe(left)">
                                      <p:cBhvr>
                                        <p:cTn id="18" dur="500"/>
                                        <p:tgtEl>
                                          <p:spTgt spid="22528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5283">
                                            <p:txEl>
                                              <p:pRg st="4" end="4"/>
                                            </p:txEl>
                                          </p:spTgt>
                                        </p:tgtEl>
                                        <p:attrNameLst>
                                          <p:attrName>style.visibility</p:attrName>
                                        </p:attrNameLst>
                                      </p:cBhvr>
                                      <p:to>
                                        <p:strVal val="visible"/>
                                      </p:to>
                                    </p:set>
                                    <p:animEffect transition="in" filter="wipe(left)">
                                      <p:cBhvr>
                                        <p:cTn id="23" dur="500"/>
                                        <p:tgtEl>
                                          <p:spTgt spid="22528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5283">
                                            <p:txEl>
                                              <p:pRg st="5" end="5"/>
                                            </p:txEl>
                                          </p:spTgt>
                                        </p:tgtEl>
                                        <p:attrNameLst>
                                          <p:attrName>style.visibility</p:attrName>
                                        </p:attrNameLst>
                                      </p:cBhvr>
                                      <p:to>
                                        <p:strVal val="visible"/>
                                      </p:to>
                                    </p:set>
                                    <p:animEffect transition="in" filter="wipe(left)">
                                      <p:cBhvr>
                                        <p:cTn id="26" dur="500"/>
                                        <p:tgtEl>
                                          <p:spTgt spid="22528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5283">
                                            <p:txEl>
                                              <p:pRg st="6" end="6"/>
                                            </p:txEl>
                                          </p:spTgt>
                                        </p:tgtEl>
                                        <p:attrNameLst>
                                          <p:attrName>style.visibility</p:attrName>
                                        </p:attrNameLst>
                                      </p:cBhvr>
                                      <p:to>
                                        <p:strVal val="visible"/>
                                      </p:to>
                                    </p:set>
                                    <p:animEffect transition="in" filter="wipe(left)">
                                      <p:cBhvr>
                                        <p:cTn id="29" dur="500"/>
                                        <p:tgtEl>
                                          <p:spTgt spid="225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3005" y="614149"/>
            <a:ext cx="10850563" cy="687506"/>
          </a:xfrm>
        </p:spPr>
        <p:txBody>
          <a:bodyPr>
            <a:noAutofit/>
          </a:bodyPr>
          <a:lstStyle/>
          <a:p>
            <a:r>
              <a:rPr lang="zh-CN" altLang="en-US" dirty="0">
                <a:latin typeface="+mn-ea"/>
              </a:rPr>
              <a:t>类固醇激素</a:t>
            </a:r>
            <a:br>
              <a:rPr lang="zh-CN" altLang="en-US" dirty="0">
                <a:latin typeface="+mn-ea"/>
              </a:rPr>
            </a:br>
            <a:endParaRPr lang="zh-CN" altLang="en-US" dirty="0"/>
          </a:p>
        </p:txBody>
      </p:sp>
      <p:sp>
        <p:nvSpPr>
          <p:cNvPr id="3" name="内容占位符 2"/>
          <p:cNvSpPr>
            <a:spLocks noGrp="1"/>
          </p:cNvSpPr>
          <p:nvPr>
            <p:ph idx="1"/>
          </p:nvPr>
        </p:nvSpPr>
        <p:spPr>
          <a:xfrm>
            <a:off x="410616" y="1088865"/>
            <a:ext cx="10850563" cy="4836395"/>
          </a:xfrm>
        </p:spPr>
        <p:txBody>
          <a:bodyPr>
            <a:noAutofit/>
          </a:bodyPr>
          <a:lstStyle/>
          <a:p>
            <a:pPr lvl="2">
              <a:buFont typeface="Wingdings" panose="05000000000000000000" pitchFamily="2" charset="2"/>
              <a:buChar char="u"/>
              <a:defRPr/>
            </a:pPr>
            <a:r>
              <a:rPr lang="zh-CN" altLang="en-US" sz="3200" b="1" dirty="0">
                <a:latin typeface="+mn-ea"/>
              </a:rPr>
              <a:t>雌激素</a:t>
            </a:r>
            <a:endParaRPr lang="en-US" altLang="zh-CN" sz="3200" b="1" dirty="0">
              <a:latin typeface="+mn-ea"/>
            </a:endParaRPr>
          </a:p>
          <a:p>
            <a:pPr lvl="2">
              <a:buNone/>
              <a:defRPr/>
            </a:pPr>
            <a:r>
              <a:rPr lang="en-US" altLang="zh-CN" sz="3200" b="1" dirty="0">
                <a:latin typeface="+mn-ea"/>
              </a:rPr>
              <a:t>①</a:t>
            </a:r>
            <a:r>
              <a:rPr lang="zh-CN" altLang="en-US" sz="3200" b="1" dirty="0">
                <a:latin typeface="+mn-ea"/>
              </a:rPr>
              <a:t>提高子宫与胎盘间的血流量</a:t>
            </a:r>
            <a:r>
              <a:rPr lang="en-US" altLang="zh-CN" sz="3200" b="1" dirty="0">
                <a:latin typeface="+mn-ea"/>
              </a:rPr>
              <a:t>;  ②</a:t>
            </a:r>
            <a:r>
              <a:rPr lang="zh-CN" altLang="en-US" sz="3200" b="1" dirty="0">
                <a:latin typeface="+mn-ea"/>
              </a:rPr>
              <a:t>子宫肌肉发达</a:t>
            </a:r>
            <a:r>
              <a:rPr lang="en-US" altLang="zh-CN" sz="3200" b="1" dirty="0">
                <a:latin typeface="+mn-ea"/>
              </a:rPr>
              <a:t>;  </a:t>
            </a:r>
          </a:p>
          <a:p>
            <a:pPr lvl="2">
              <a:buNone/>
              <a:defRPr/>
            </a:pPr>
            <a:r>
              <a:rPr lang="en-US" altLang="zh-CN" sz="3200" b="1" dirty="0">
                <a:latin typeface="+mn-ea"/>
              </a:rPr>
              <a:t>③</a:t>
            </a:r>
            <a:r>
              <a:rPr lang="zh-CN" altLang="en-US" sz="3200" b="1" dirty="0">
                <a:latin typeface="+mn-ea"/>
              </a:rPr>
              <a:t>降低子宫对催产素的敏感性</a:t>
            </a:r>
          </a:p>
          <a:p>
            <a:pPr lvl="2">
              <a:buFont typeface="Wingdings" panose="05000000000000000000" pitchFamily="2" charset="2"/>
              <a:buChar char="u"/>
              <a:defRPr/>
            </a:pPr>
            <a:r>
              <a:rPr lang="zh-CN" altLang="en-US" sz="3200" b="1" dirty="0">
                <a:latin typeface="+mn-ea"/>
              </a:rPr>
              <a:t>孕激素</a:t>
            </a:r>
            <a:endParaRPr lang="en-US" altLang="zh-CN" sz="3200" b="1" dirty="0">
              <a:latin typeface="+mn-ea"/>
            </a:endParaRPr>
          </a:p>
          <a:p>
            <a:pPr lvl="2">
              <a:buNone/>
              <a:defRPr/>
            </a:pPr>
            <a:r>
              <a:rPr lang="en-US" altLang="zh-CN" sz="3200" b="1" dirty="0">
                <a:latin typeface="+mn-ea"/>
              </a:rPr>
              <a:t>①</a:t>
            </a:r>
            <a:r>
              <a:rPr lang="zh-CN" altLang="en-US" sz="3200" b="1" dirty="0">
                <a:latin typeface="+mn-ea"/>
              </a:rPr>
              <a:t>维持子宫内膜与蜕膜</a:t>
            </a:r>
            <a:r>
              <a:rPr lang="en-US" altLang="zh-CN" sz="3200" b="1" dirty="0">
                <a:latin typeface="+mn-ea"/>
              </a:rPr>
              <a:t>;  ②</a:t>
            </a:r>
            <a:r>
              <a:rPr lang="zh-CN" altLang="en-US" sz="3200" b="1" dirty="0">
                <a:latin typeface="+mn-ea"/>
              </a:rPr>
              <a:t>促进乳腺发育</a:t>
            </a:r>
            <a:r>
              <a:rPr lang="en-US" altLang="zh-CN" sz="3200" b="1" dirty="0">
                <a:latin typeface="+mn-ea"/>
              </a:rPr>
              <a:t>; </a:t>
            </a:r>
          </a:p>
          <a:p>
            <a:pPr lvl="2">
              <a:buNone/>
              <a:defRPr/>
            </a:pPr>
            <a:r>
              <a:rPr lang="en-US" altLang="zh-CN" sz="3200" b="1" dirty="0">
                <a:latin typeface="+mn-ea"/>
              </a:rPr>
              <a:t>③</a:t>
            </a:r>
            <a:r>
              <a:rPr lang="zh-CN" altLang="en-US" sz="3200" b="1" dirty="0">
                <a:latin typeface="+mn-ea"/>
              </a:rPr>
              <a:t>抑制</a:t>
            </a:r>
            <a:r>
              <a:rPr lang="en-US" altLang="zh-CN" sz="3200" b="1" dirty="0">
                <a:latin typeface="+mn-ea"/>
              </a:rPr>
              <a:t>T</a:t>
            </a:r>
            <a:r>
              <a:rPr lang="zh-CN" altLang="en-US" sz="3200" b="1" dirty="0">
                <a:latin typeface="+mn-ea"/>
              </a:rPr>
              <a:t>淋巴细胞活性，防止母体排斥胎儿</a:t>
            </a:r>
          </a:p>
          <a:p>
            <a:endParaRPr lang="zh-CN" altLang="en-US" sz="3200" b="1" dirty="0"/>
          </a:p>
        </p:txBody>
      </p:sp>
      <p:sp>
        <p:nvSpPr>
          <p:cNvPr id="4" name="页脚占位符 3"/>
          <p:cNvSpPr>
            <a:spLocks noGrp="1"/>
          </p:cNvSpPr>
          <p:nvPr>
            <p:ph type="ftr" sz="quarter" idx="11"/>
          </p:nvPr>
        </p:nvSpPr>
        <p:spPr/>
        <p:txBody>
          <a:bodyPr/>
          <a:lstStyle/>
          <a:p>
            <a:r>
              <a:rPr lang="zh-CN" altLang="en-US"/>
              <a:t>请修改这里的课程名称</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49</a:t>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93714" y="1120508"/>
            <a:ext cx="6335183" cy="701675"/>
          </a:xfrm>
          <a:prstGeom prst="rect">
            <a:avLst/>
          </a:prstGeom>
          <a:noFill/>
          <a:ln w="9525">
            <a:noFill/>
            <a:miter lim="800000"/>
          </a:ln>
        </p:spPr>
        <p:txBody>
          <a:bodyPr>
            <a:spAutoFit/>
          </a:bodyPr>
          <a:lstStyle/>
          <a:p>
            <a:r>
              <a:rPr lang="zh-CN" altLang="en-US" sz="4000" b="1" dirty="0">
                <a:latin typeface="+mn-ea"/>
              </a:rPr>
              <a:t>一、睾丸的功能</a:t>
            </a:r>
          </a:p>
        </p:txBody>
      </p:sp>
      <p:sp>
        <p:nvSpPr>
          <p:cNvPr id="11267" name="Rectangle 7"/>
          <p:cNvSpPr>
            <a:spLocks noChangeArrowheads="1"/>
          </p:cNvSpPr>
          <p:nvPr/>
        </p:nvSpPr>
        <p:spPr bwMode="auto">
          <a:xfrm>
            <a:off x="627698" y="2028387"/>
            <a:ext cx="10081684" cy="646113"/>
          </a:xfrm>
          <a:prstGeom prst="rect">
            <a:avLst/>
          </a:prstGeom>
          <a:noFill/>
          <a:ln w="9525">
            <a:noFill/>
            <a:miter lim="800000"/>
          </a:ln>
        </p:spPr>
        <p:txBody>
          <a:bodyPr>
            <a:spAutoFit/>
          </a:bodyPr>
          <a:lstStyle/>
          <a:p>
            <a:r>
              <a:rPr lang="en-US" altLang="zh-CN" sz="3600" b="1" dirty="0">
                <a:latin typeface="+mn-ea"/>
              </a:rPr>
              <a:t>(</a:t>
            </a:r>
            <a:r>
              <a:rPr lang="zh-CN" altLang="en-US" sz="3600" b="1" dirty="0">
                <a:latin typeface="+mn-ea"/>
              </a:rPr>
              <a:t>一</a:t>
            </a:r>
            <a:r>
              <a:rPr lang="en-US" altLang="zh-CN" sz="3600" b="1" dirty="0">
                <a:latin typeface="+mn-ea"/>
              </a:rPr>
              <a:t>)</a:t>
            </a:r>
            <a:r>
              <a:rPr lang="zh-CN" altLang="en-US" sz="3600" b="1" dirty="0">
                <a:latin typeface="+mn-ea"/>
              </a:rPr>
              <a:t>睾丸的生精作用</a:t>
            </a:r>
          </a:p>
        </p:txBody>
      </p:sp>
      <p:sp>
        <p:nvSpPr>
          <p:cNvPr id="11268" name="TextBox 7"/>
          <p:cNvSpPr txBox="1">
            <a:spLocks noChangeArrowheads="1"/>
          </p:cNvSpPr>
          <p:nvPr/>
        </p:nvSpPr>
        <p:spPr bwMode="auto">
          <a:xfrm>
            <a:off x="96415" y="4647761"/>
            <a:ext cx="2286000" cy="585788"/>
          </a:xfrm>
          <a:prstGeom prst="rect">
            <a:avLst/>
          </a:prstGeom>
          <a:noFill/>
          <a:ln w="9525">
            <a:noFill/>
            <a:miter lim="800000"/>
          </a:ln>
        </p:spPr>
        <p:txBody>
          <a:bodyPr>
            <a:spAutoFit/>
          </a:bodyPr>
          <a:lstStyle/>
          <a:p>
            <a:r>
              <a:rPr lang="zh-CN" altLang="en-US" sz="3200" b="1"/>
              <a:t>睾丸</a:t>
            </a:r>
          </a:p>
        </p:txBody>
      </p:sp>
      <p:sp>
        <p:nvSpPr>
          <p:cNvPr id="9" name="左大括号 8"/>
          <p:cNvSpPr/>
          <p:nvPr/>
        </p:nvSpPr>
        <p:spPr>
          <a:xfrm>
            <a:off x="1525164" y="4004824"/>
            <a:ext cx="857251" cy="192881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b="1"/>
          </a:p>
        </p:txBody>
      </p:sp>
      <p:sp>
        <p:nvSpPr>
          <p:cNvPr id="11270" name="TextBox 9"/>
          <p:cNvSpPr txBox="1">
            <a:spLocks noChangeArrowheads="1"/>
          </p:cNvSpPr>
          <p:nvPr/>
        </p:nvSpPr>
        <p:spPr bwMode="auto">
          <a:xfrm>
            <a:off x="2477665" y="3790512"/>
            <a:ext cx="3333751" cy="523875"/>
          </a:xfrm>
          <a:prstGeom prst="rect">
            <a:avLst/>
          </a:prstGeom>
          <a:noFill/>
          <a:ln w="9525">
            <a:noFill/>
            <a:miter lim="800000"/>
          </a:ln>
        </p:spPr>
        <p:txBody>
          <a:bodyPr>
            <a:spAutoFit/>
          </a:bodyPr>
          <a:lstStyle/>
          <a:p>
            <a:r>
              <a:rPr lang="zh-CN" altLang="en-US" sz="2800" b="1"/>
              <a:t>曲细精管</a:t>
            </a:r>
          </a:p>
        </p:txBody>
      </p:sp>
      <p:sp>
        <p:nvSpPr>
          <p:cNvPr id="11271" name="TextBox 10"/>
          <p:cNvSpPr txBox="1">
            <a:spLocks noChangeArrowheads="1"/>
          </p:cNvSpPr>
          <p:nvPr/>
        </p:nvSpPr>
        <p:spPr bwMode="auto">
          <a:xfrm>
            <a:off x="2477665" y="5790762"/>
            <a:ext cx="3333751" cy="523875"/>
          </a:xfrm>
          <a:prstGeom prst="rect">
            <a:avLst/>
          </a:prstGeom>
          <a:noFill/>
          <a:ln w="9525">
            <a:noFill/>
            <a:miter lim="800000"/>
          </a:ln>
        </p:spPr>
        <p:txBody>
          <a:bodyPr>
            <a:spAutoFit/>
          </a:bodyPr>
          <a:lstStyle/>
          <a:p>
            <a:r>
              <a:rPr lang="zh-CN" altLang="en-US" sz="2800" b="1"/>
              <a:t>间质细胞</a:t>
            </a:r>
          </a:p>
        </p:txBody>
      </p:sp>
      <p:sp>
        <p:nvSpPr>
          <p:cNvPr id="12" name="左大括号 11"/>
          <p:cNvSpPr/>
          <p:nvPr/>
        </p:nvSpPr>
        <p:spPr>
          <a:xfrm>
            <a:off x="4573164" y="3171387"/>
            <a:ext cx="857251" cy="1928813"/>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b="1"/>
          </a:p>
        </p:txBody>
      </p:sp>
      <p:sp>
        <p:nvSpPr>
          <p:cNvPr id="11273" name="TextBox 12"/>
          <p:cNvSpPr txBox="1">
            <a:spLocks noChangeArrowheads="1"/>
          </p:cNvSpPr>
          <p:nvPr/>
        </p:nvSpPr>
        <p:spPr bwMode="auto">
          <a:xfrm>
            <a:off x="5525664" y="3028512"/>
            <a:ext cx="3333751" cy="523875"/>
          </a:xfrm>
          <a:prstGeom prst="rect">
            <a:avLst/>
          </a:prstGeom>
          <a:noFill/>
          <a:ln w="9525">
            <a:noFill/>
            <a:miter lim="800000"/>
          </a:ln>
        </p:spPr>
        <p:txBody>
          <a:bodyPr>
            <a:spAutoFit/>
          </a:bodyPr>
          <a:lstStyle/>
          <a:p>
            <a:r>
              <a:rPr lang="zh-CN" altLang="en-US" sz="2800" b="1"/>
              <a:t>生精细胞</a:t>
            </a:r>
          </a:p>
        </p:txBody>
      </p:sp>
      <p:sp>
        <p:nvSpPr>
          <p:cNvPr id="11274" name="TextBox 13"/>
          <p:cNvSpPr txBox="1">
            <a:spLocks noChangeArrowheads="1"/>
          </p:cNvSpPr>
          <p:nvPr/>
        </p:nvSpPr>
        <p:spPr bwMode="auto">
          <a:xfrm>
            <a:off x="5430415" y="4743012"/>
            <a:ext cx="3333749" cy="523875"/>
          </a:xfrm>
          <a:prstGeom prst="rect">
            <a:avLst/>
          </a:prstGeom>
          <a:noFill/>
          <a:ln w="9525">
            <a:noFill/>
            <a:miter lim="800000"/>
          </a:ln>
        </p:spPr>
        <p:txBody>
          <a:bodyPr>
            <a:spAutoFit/>
          </a:bodyPr>
          <a:lstStyle/>
          <a:p>
            <a:r>
              <a:rPr lang="zh-CN" altLang="en-US" sz="2800" b="1"/>
              <a:t>支持细胞</a:t>
            </a:r>
          </a:p>
        </p:txBody>
      </p:sp>
      <p:sp>
        <p:nvSpPr>
          <p:cNvPr id="11275" name="TextBox 14"/>
          <p:cNvSpPr txBox="1">
            <a:spLocks noChangeArrowheads="1"/>
          </p:cNvSpPr>
          <p:nvPr/>
        </p:nvSpPr>
        <p:spPr bwMode="auto">
          <a:xfrm>
            <a:off x="2572915" y="4242950"/>
            <a:ext cx="2095500" cy="369887"/>
          </a:xfrm>
          <a:prstGeom prst="rect">
            <a:avLst/>
          </a:prstGeom>
          <a:noFill/>
          <a:ln w="9525">
            <a:noFill/>
            <a:miter lim="800000"/>
          </a:ln>
        </p:spPr>
        <p:txBody>
          <a:bodyPr>
            <a:spAutoFit/>
          </a:bodyPr>
          <a:lstStyle/>
          <a:p>
            <a:r>
              <a:rPr lang="en-US" altLang="zh-CN" b="1"/>
              <a:t>(</a:t>
            </a:r>
            <a:r>
              <a:rPr lang="zh-CN" altLang="en-US" b="1">
                <a:solidFill>
                  <a:srgbClr val="FF0000"/>
                </a:solidFill>
              </a:rPr>
              <a:t>生精小管</a:t>
            </a:r>
            <a:r>
              <a:rPr lang="en-US" altLang="zh-CN" b="1"/>
              <a:t>)</a:t>
            </a:r>
            <a:endParaRPr lang="zh-CN" altLang="en-US" b="1"/>
          </a:p>
        </p:txBody>
      </p:sp>
      <p:cxnSp>
        <p:nvCxnSpPr>
          <p:cNvPr id="17" name="直接箭头连接符 16"/>
          <p:cNvCxnSpPr/>
          <p:nvPr/>
        </p:nvCxnSpPr>
        <p:spPr>
          <a:xfrm>
            <a:off x="7143209" y="3242825"/>
            <a:ext cx="7620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接箭头连接符 18"/>
          <p:cNvCxnSpPr/>
          <p:nvPr/>
        </p:nvCxnSpPr>
        <p:spPr>
          <a:xfrm>
            <a:off x="4763664" y="6028886"/>
            <a:ext cx="857251"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278" name="TextBox 19"/>
          <p:cNvSpPr txBox="1">
            <a:spLocks noChangeArrowheads="1"/>
          </p:cNvSpPr>
          <p:nvPr/>
        </p:nvSpPr>
        <p:spPr bwMode="auto">
          <a:xfrm>
            <a:off x="6097164" y="5814575"/>
            <a:ext cx="3143251" cy="523875"/>
          </a:xfrm>
          <a:prstGeom prst="rect">
            <a:avLst/>
          </a:prstGeom>
          <a:noFill/>
          <a:ln w="9525">
            <a:noFill/>
            <a:miter lim="800000"/>
          </a:ln>
        </p:spPr>
        <p:txBody>
          <a:bodyPr>
            <a:spAutoFit/>
          </a:bodyPr>
          <a:lstStyle/>
          <a:p>
            <a:r>
              <a:rPr lang="zh-CN" altLang="en-US" sz="2800" b="1"/>
              <a:t>分泌雄激素</a:t>
            </a:r>
          </a:p>
        </p:txBody>
      </p:sp>
      <p:sp>
        <p:nvSpPr>
          <p:cNvPr id="11279" name="TextBox 21"/>
          <p:cNvSpPr txBox="1">
            <a:spLocks noChangeArrowheads="1"/>
          </p:cNvSpPr>
          <p:nvPr/>
        </p:nvSpPr>
        <p:spPr bwMode="auto">
          <a:xfrm>
            <a:off x="8013538" y="3028512"/>
            <a:ext cx="2667000" cy="523875"/>
          </a:xfrm>
          <a:prstGeom prst="rect">
            <a:avLst/>
          </a:prstGeom>
          <a:noFill/>
          <a:ln w="9525">
            <a:noFill/>
            <a:miter lim="800000"/>
          </a:ln>
        </p:spPr>
        <p:txBody>
          <a:bodyPr>
            <a:spAutoFit/>
          </a:bodyPr>
          <a:lstStyle/>
          <a:p>
            <a:r>
              <a:rPr lang="zh-CN" altLang="en-US" sz="2800" b="1" dirty="0"/>
              <a:t>产生精子</a:t>
            </a:r>
          </a:p>
        </p:txBody>
      </p:sp>
      <p:cxnSp>
        <p:nvCxnSpPr>
          <p:cNvPr id="24" name="直接箭头连接符 23"/>
          <p:cNvCxnSpPr/>
          <p:nvPr/>
        </p:nvCxnSpPr>
        <p:spPr>
          <a:xfrm flipV="1">
            <a:off x="7116482" y="4991301"/>
            <a:ext cx="1143000" cy="238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281" name="TextBox 24"/>
          <p:cNvSpPr txBox="1">
            <a:spLocks noChangeArrowheads="1"/>
          </p:cNvSpPr>
          <p:nvPr/>
        </p:nvSpPr>
        <p:spPr bwMode="auto">
          <a:xfrm>
            <a:off x="8407020" y="4059783"/>
            <a:ext cx="968991" cy="1815882"/>
          </a:xfrm>
          <a:prstGeom prst="rect">
            <a:avLst/>
          </a:prstGeom>
          <a:noFill/>
          <a:ln w="9525">
            <a:noFill/>
            <a:miter lim="800000"/>
          </a:ln>
        </p:spPr>
        <p:txBody>
          <a:bodyPr wrap="square">
            <a:spAutoFit/>
          </a:bodyPr>
          <a:lstStyle/>
          <a:p>
            <a:r>
              <a:rPr lang="zh-CN" altLang="en-US" sz="2800" b="1" dirty="0"/>
              <a:t>支持</a:t>
            </a:r>
            <a:endParaRPr lang="en-US" altLang="zh-CN" sz="2800" b="1" dirty="0"/>
          </a:p>
          <a:p>
            <a:r>
              <a:rPr lang="zh-CN" altLang="en-US" sz="2800" b="1" dirty="0"/>
              <a:t>营养生精细胞</a:t>
            </a:r>
          </a:p>
        </p:txBody>
      </p:sp>
      <p:sp>
        <p:nvSpPr>
          <p:cNvPr id="18" name="Text Box 3"/>
          <p:cNvSpPr txBox="1">
            <a:spLocks noChangeArrowheads="1"/>
          </p:cNvSpPr>
          <p:nvPr/>
        </p:nvSpPr>
        <p:spPr bwMode="auto">
          <a:xfrm>
            <a:off x="958851" y="235566"/>
            <a:ext cx="11233149" cy="646331"/>
          </a:xfrm>
          <a:prstGeom prst="rect">
            <a:avLst/>
          </a:prstGeom>
          <a:noFill/>
          <a:ln w="9525">
            <a:noFill/>
            <a:miter lim="800000"/>
          </a:ln>
        </p:spPr>
        <p:txBody>
          <a:bodyPr>
            <a:spAutoFit/>
          </a:bodyPr>
          <a:lstStyle/>
          <a:p>
            <a:pPr>
              <a:spcBef>
                <a:spcPct val="20000"/>
              </a:spcBef>
            </a:pPr>
            <a:r>
              <a:rPr lang="zh-CN" altLang="en-US" sz="3600" dirty="0">
                <a:latin typeface="+mn-ea"/>
              </a:rPr>
              <a:t>　</a:t>
            </a:r>
            <a:r>
              <a:rPr lang="zh-CN" altLang="en-US" sz="3600" b="1" dirty="0">
                <a:latin typeface="+mn-ea"/>
              </a:rPr>
              <a:t>第一节  男性生殖功能与调节 </a:t>
            </a:r>
          </a:p>
        </p:txBody>
      </p:sp>
    </p:spTree>
  </p:cSld>
  <p:clrMapOvr>
    <a:masterClrMapping/>
  </p:clrMapOvr>
  <p:transition spd="slow">
    <p:pull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14400" y="0"/>
            <a:ext cx="10363200" cy="914400"/>
          </a:xfrm>
        </p:spPr>
        <p:txBody>
          <a:bodyPr/>
          <a:lstStyle/>
          <a:p>
            <a:pPr eaLnBrk="1" hangingPunct="1">
              <a:defRPr/>
            </a:pPr>
            <a:r>
              <a:rPr lang="zh-CN" altLang="en-US" sz="3200"/>
              <a:t>妊娠期间胎盘主要激素变化</a:t>
            </a:r>
          </a:p>
        </p:txBody>
      </p:sp>
      <p:pic>
        <p:nvPicPr>
          <p:cNvPr id="65539" name="Picture 4" descr="胎盘激素0"/>
          <p:cNvPicPr>
            <a:picLocks noChangeAspect="1" noChangeArrowheads="1"/>
          </p:cNvPicPr>
          <p:nvPr/>
        </p:nvPicPr>
        <p:blipFill>
          <a:blip r:embed="rId2" cstate="print">
            <a:clrChange>
              <a:clrFrom>
                <a:srgbClr val="F5FCF6"/>
              </a:clrFrom>
              <a:clrTo>
                <a:srgbClr val="F5FCF6">
                  <a:alpha val="0"/>
                </a:srgbClr>
              </a:clrTo>
            </a:clrChange>
            <a:lum bright="-18000" contrast="18000"/>
          </a:blip>
          <a:srcRect l="3511" t="2559" r="1163" b="28105"/>
          <a:stretch>
            <a:fillRect/>
          </a:stretch>
        </p:blipFill>
        <p:spPr bwMode="auto">
          <a:xfrm>
            <a:off x="609600" y="990601"/>
            <a:ext cx="8452513" cy="5508625"/>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62000" y="0"/>
            <a:ext cx="10363200" cy="1143000"/>
          </a:xfrm>
        </p:spPr>
        <p:txBody>
          <a:bodyPr/>
          <a:lstStyle/>
          <a:p>
            <a:pPr eaLnBrk="1" hangingPunct="1">
              <a:defRPr/>
            </a:pPr>
            <a:r>
              <a:rPr lang="zh-CN" altLang="en-US" dirty="0"/>
              <a:t>二、分娩</a:t>
            </a:r>
            <a:endParaRPr lang="en-US" altLang="zh-CN" dirty="0"/>
          </a:p>
        </p:txBody>
      </p:sp>
      <p:sp>
        <p:nvSpPr>
          <p:cNvPr id="227331" name="Rectangle 3"/>
          <p:cNvSpPr>
            <a:spLocks noGrp="1" noChangeArrowheads="1"/>
          </p:cNvSpPr>
          <p:nvPr>
            <p:ph type="body" idx="1"/>
          </p:nvPr>
        </p:nvSpPr>
        <p:spPr>
          <a:xfrm>
            <a:off x="461748" y="1174347"/>
            <a:ext cx="11452747" cy="5357812"/>
          </a:xfrm>
        </p:spPr>
        <p:txBody>
          <a:bodyPr>
            <a:normAutofit/>
          </a:bodyPr>
          <a:lstStyle/>
          <a:p>
            <a:pPr lvl="1">
              <a:buNone/>
              <a:defRPr/>
            </a:pPr>
            <a:r>
              <a:rPr lang="zh-CN" altLang="en-US" b="1" dirty="0">
                <a:latin typeface="+mn-ea"/>
              </a:rPr>
              <a:t>成熟胎儿自子宫产出的过程。人类孕期</a:t>
            </a:r>
            <a:r>
              <a:rPr lang="en-US" altLang="zh-CN" b="1" dirty="0">
                <a:latin typeface="+mn-ea"/>
              </a:rPr>
              <a:t>280</a:t>
            </a:r>
            <a:r>
              <a:rPr lang="zh-CN" altLang="en-US" b="1" dirty="0">
                <a:latin typeface="+mn-ea"/>
              </a:rPr>
              <a:t>天</a:t>
            </a:r>
          </a:p>
          <a:p>
            <a:pPr eaLnBrk="1" hangingPunct="1">
              <a:defRPr/>
            </a:pPr>
            <a:r>
              <a:rPr lang="zh-CN" altLang="en-US" sz="3200" b="1" dirty="0">
                <a:latin typeface="+mn-ea"/>
              </a:rPr>
              <a:t>分娩自动发生于妊娠末期，在激素及机械性等因素的启动刺激下，子宫兴奋性增强所引起</a:t>
            </a:r>
          </a:p>
          <a:p>
            <a:pPr eaLnBrk="1" hangingPunct="1">
              <a:defRPr/>
            </a:pPr>
            <a:r>
              <a:rPr lang="zh-CN" altLang="en-US" sz="3200" b="1" dirty="0">
                <a:latin typeface="+mn-ea"/>
              </a:rPr>
              <a:t>分娩时子宫肌发生强烈的节律收缩，宫颈变软、开大，宫口开放，胎儿和胎盘先后娩出</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94125" y="4272677"/>
            <a:ext cx="2897875" cy="2585323"/>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231426" name="Rectangle 2"/>
          <p:cNvSpPr>
            <a:spLocks noGrp="1" noChangeArrowheads="1"/>
          </p:cNvSpPr>
          <p:nvPr>
            <p:ph type="title"/>
          </p:nvPr>
        </p:nvSpPr>
        <p:spPr>
          <a:xfrm>
            <a:off x="914400" y="0"/>
            <a:ext cx="10363200" cy="1066800"/>
          </a:xfrm>
        </p:spPr>
        <p:txBody>
          <a:bodyPr>
            <a:normAutofit/>
          </a:bodyPr>
          <a:lstStyle/>
          <a:p>
            <a:pPr eaLnBrk="1" hangingPunct="1">
              <a:buClr>
                <a:srgbClr val="FF0066"/>
              </a:buClr>
              <a:defRPr/>
            </a:pPr>
            <a:r>
              <a:rPr lang="zh-CN" altLang="en-US" dirty="0"/>
              <a:t>分娩过程</a:t>
            </a:r>
          </a:p>
        </p:txBody>
      </p:sp>
      <p:sp>
        <p:nvSpPr>
          <p:cNvPr id="231427" name="Rectangle 3"/>
          <p:cNvSpPr>
            <a:spLocks noGrp="1" noChangeArrowheads="1"/>
          </p:cNvSpPr>
          <p:nvPr>
            <p:ph type="body" idx="1"/>
          </p:nvPr>
        </p:nvSpPr>
        <p:spPr>
          <a:xfrm>
            <a:off x="218363" y="1186219"/>
            <a:ext cx="4858604" cy="4114800"/>
          </a:xfrm>
        </p:spPr>
        <p:txBody>
          <a:bodyPr>
            <a:noAutofit/>
          </a:bodyPr>
          <a:lstStyle/>
          <a:p>
            <a:pPr eaLnBrk="1" hangingPunct="1">
              <a:buFont typeface="Wingdings" panose="05000000000000000000" pitchFamily="2" charset="2"/>
              <a:buNone/>
              <a:defRPr/>
            </a:pPr>
            <a:r>
              <a:rPr lang="zh-CN" altLang="en-US" sz="2800" b="1" dirty="0">
                <a:latin typeface="+mn-ea"/>
              </a:rPr>
              <a:t>分娩过程分为三个阶段</a:t>
            </a:r>
          </a:p>
          <a:p>
            <a:pPr eaLnBrk="1" hangingPunct="1">
              <a:buFont typeface="Wingdings" panose="05000000000000000000" pitchFamily="2" charset="2"/>
              <a:buChar char="l"/>
              <a:defRPr/>
            </a:pPr>
            <a:r>
              <a:rPr lang="zh-CN" altLang="en-US" sz="2800" b="1" dirty="0">
                <a:latin typeface="+mn-ea"/>
              </a:rPr>
              <a:t>第一阶段</a:t>
            </a:r>
            <a:r>
              <a:rPr lang="en-US" altLang="zh-CN" sz="2800" b="1" dirty="0">
                <a:latin typeface="+mn-ea"/>
              </a:rPr>
              <a:t>(8</a:t>
            </a:r>
            <a:r>
              <a:rPr lang="zh-CN" altLang="en-US" sz="2800" b="1" dirty="0">
                <a:latin typeface="+mn-ea"/>
              </a:rPr>
              <a:t>～</a:t>
            </a:r>
            <a:r>
              <a:rPr lang="en-US" altLang="zh-CN" sz="2800" b="1" dirty="0">
                <a:latin typeface="+mn-ea"/>
              </a:rPr>
              <a:t>24</a:t>
            </a:r>
            <a:r>
              <a:rPr lang="zh-CN" altLang="en-US" sz="2800" b="1" dirty="0">
                <a:latin typeface="+mn-ea"/>
              </a:rPr>
              <a:t>小时</a:t>
            </a:r>
            <a:r>
              <a:rPr lang="en-US" altLang="zh-CN" sz="2800" b="1" dirty="0">
                <a:latin typeface="+mn-ea"/>
              </a:rPr>
              <a:t>, B-C</a:t>
            </a:r>
            <a:r>
              <a:rPr lang="zh-CN" altLang="en-US" sz="2800" b="1" dirty="0">
                <a:latin typeface="+mn-ea"/>
              </a:rPr>
              <a:t>）</a:t>
            </a:r>
          </a:p>
          <a:p>
            <a:pPr eaLnBrk="1" hangingPunct="1">
              <a:buFont typeface="Wingdings" panose="05000000000000000000" pitchFamily="2" charset="2"/>
              <a:buNone/>
              <a:defRPr/>
            </a:pPr>
            <a:r>
              <a:rPr lang="zh-CN" altLang="en-US" sz="2800" b="1" dirty="0">
                <a:latin typeface="+mn-ea"/>
              </a:rPr>
              <a:t>  子宫颈松弛开放</a:t>
            </a:r>
          </a:p>
          <a:p>
            <a:pPr eaLnBrk="1" hangingPunct="1">
              <a:buFont typeface="Wingdings" panose="05000000000000000000" pitchFamily="2" charset="2"/>
              <a:buChar char="l"/>
              <a:defRPr/>
            </a:pPr>
            <a:r>
              <a:rPr lang="zh-CN" altLang="en-US" sz="2800" b="1" dirty="0">
                <a:latin typeface="+mn-ea"/>
              </a:rPr>
              <a:t>第二阶段</a:t>
            </a:r>
            <a:r>
              <a:rPr lang="en-US" altLang="zh-CN" sz="2800" b="1" dirty="0">
                <a:latin typeface="+mn-ea"/>
              </a:rPr>
              <a:t>(30</a:t>
            </a:r>
            <a:r>
              <a:rPr lang="zh-CN" altLang="en-US" sz="2800" b="1" dirty="0">
                <a:latin typeface="+mn-ea"/>
              </a:rPr>
              <a:t>～</a:t>
            </a:r>
            <a:r>
              <a:rPr lang="en-US" altLang="zh-CN" sz="2800" b="1" dirty="0">
                <a:latin typeface="+mn-ea"/>
              </a:rPr>
              <a:t>90</a:t>
            </a:r>
            <a:r>
              <a:rPr lang="zh-CN" altLang="en-US" sz="2800" b="1" dirty="0">
                <a:latin typeface="+mn-ea"/>
              </a:rPr>
              <a:t>分钟</a:t>
            </a:r>
            <a:r>
              <a:rPr lang="en-US" altLang="zh-CN" sz="2800" b="1" dirty="0">
                <a:latin typeface="+mn-ea"/>
              </a:rPr>
              <a:t>, D)</a:t>
            </a:r>
          </a:p>
          <a:p>
            <a:pPr eaLnBrk="1" hangingPunct="1">
              <a:spcBef>
                <a:spcPct val="0"/>
              </a:spcBef>
              <a:buFont typeface="Wingdings" panose="05000000000000000000" pitchFamily="2" charset="2"/>
              <a:buNone/>
              <a:defRPr/>
            </a:pPr>
            <a:r>
              <a:rPr lang="en-US" altLang="zh-CN" sz="2800" b="1" dirty="0">
                <a:latin typeface="+mn-ea"/>
              </a:rPr>
              <a:t>   </a:t>
            </a:r>
            <a:r>
              <a:rPr lang="zh-CN" altLang="en-US" sz="2800" b="1" dirty="0">
                <a:latin typeface="+mn-ea"/>
              </a:rPr>
              <a:t>胎儿娩出</a:t>
            </a:r>
          </a:p>
          <a:p>
            <a:pPr eaLnBrk="1" hangingPunct="1">
              <a:buFont typeface="Wingdings" panose="05000000000000000000" pitchFamily="2" charset="2"/>
              <a:buChar char="l"/>
              <a:defRPr/>
            </a:pPr>
            <a:r>
              <a:rPr lang="zh-CN" altLang="en-US" sz="2800" b="1" dirty="0">
                <a:latin typeface="+mn-ea"/>
              </a:rPr>
              <a:t>第三阶段</a:t>
            </a:r>
            <a:r>
              <a:rPr lang="en-US" altLang="zh-CN" sz="2800" b="1" dirty="0">
                <a:latin typeface="+mn-ea"/>
              </a:rPr>
              <a:t>(15</a:t>
            </a:r>
            <a:r>
              <a:rPr lang="zh-CN" altLang="en-US" sz="2800" b="1" dirty="0">
                <a:latin typeface="+mn-ea"/>
              </a:rPr>
              <a:t>～</a:t>
            </a:r>
            <a:r>
              <a:rPr lang="en-US" altLang="zh-CN" sz="2800" b="1" dirty="0">
                <a:latin typeface="+mn-ea"/>
              </a:rPr>
              <a:t>30</a:t>
            </a:r>
            <a:r>
              <a:rPr lang="zh-CN" altLang="en-US" sz="2800" b="1" dirty="0">
                <a:latin typeface="+mn-ea"/>
              </a:rPr>
              <a:t>分钟</a:t>
            </a:r>
            <a:r>
              <a:rPr lang="en-US" altLang="zh-CN" sz="2800" b="1" dirty="0">
                <a:latin typeface="+mn-ea"/>
              </a:rPr>
              <a:t>, E)</a:t>
            </a:r>
          </a:p>
          <a:p>
            <a:pPr eaLnBrk="1" hangingPunct="1">
              <a:spcBef>
                <a:spcPct val="0"/>
              </a:spcBef>
              <a:buFont typeface="Wingdings" panose="05000000000000000000" pitchFamily="2" charset="2"/>
              <a:buNone/>
              <a:defRPr/>
            </a:pPr>
            <a:r>
              <a:rPr lang="en-US" altLang="zh-CN" sz="2800" b="1" dirty="0">
                <a:latin typeface="+mn-ea"/>
              </a:rPr>
              <a:t>   </a:t>
            </a:r>
            <a:r>
              <a:rPr lang="zh-CN" altLang="en-US" sz="2800" b="1" dirty="0">
                <a:latin typeface="+mn-ea"/>
              </a:rPr>
              <a:t>胎盘娩出</a:t>
            </a:r>
          </a:p>
          <a:p>
            <a:pPr eaLnBrk="1" hangingPunct="1">
              <a:buFont typeface="Wingdings" panose="05000000000000000000" pitchFamily="2" charset="2"/>
              <a:buNone/>
              <a:defRPr/>
            </a:pPr>
            <a:endParaRPr lang="en-US" altLang="zh-CN" sz="2800" b="1" dirty="0">
              <a:latin typeface="+mn-ea"/>
            </a:endParaRPr>
          </a:p>
        </p:txBody>
      </p:sp>
      <p:pic>
        <p:nvPicPr>
          <p:cNvPr id="67588" name="Picture 4" descr="未标题-30"/>
          <p:cNvPicPr>
            <a:picLocks noChangeAspect="1" noChangeArrowheads="1"/>
          </p:cNvPicPr>
          <p:nvPr/>
        </p:nvPicPr>
        <p:blipFill>
          <a:blip r:embed="rId2" cstate="print">
            <a:clrChange>
              <a:clrFrom>
                <a:srgbClr val="F5FCF6"/>
              </a:clrFrom>
              <a:clrTo>
                <a:srgbClr val="F5FCF6">
                  <a:alpha val="0"/>
                </a:srgbClr>
              </a:clrTo>
            </a:clrChange>
            <a:lum bright="-30000" contrast="12000"/>
          </a:blip>
          <a:srcRect b="15169"/>
          <a:stretch>
            <a:fillRect/>
          </a:stretch>
        </p:blipFill>
        <p:spPr bwMode="auto">
          <a:xfrm>
            <a:off x="4823884" y="1173707"/>
            <a:ext cx="7368116" cy="5398826"/>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32764" y="371855"/>
            <a:ext cx="10491748" cy="1143000"/>
          </a:xfrm>
        </p:spPr>
        <p:txBody>
          <a:bodyPr anchor="t">
            <a:normAutofit/>
          </a:bodyPr>
          <a:lstStyle/>
          <a:p>
            <a:pPr algn="l" eaLnBrk="1" hangingPunct="1">
              <a:defRPr/>
            </a:pPr>
            <a:r>
              <a:rPr lang="zh-CN" altLang="en-US" dirty="0"/>
              <a:t>雌孕激素复合避孕药的避孕机制</a:t>
            </a:r>
          </a:p>
        </p:txBody>
      </p:sp>
      <p:sp>
        <p:nvSpPr>
          <p:cNvPr id="25603" name="Rectangle 3"/>
          <p:cNvSpPr>
            <a:spLocks noGrp="1" noChangeArrowheads="1"/>
          </p:cNvSpPr>
          <p:nvPr>
            <p:ph type="body" idx="1"/>
          </p:nvPr>
        </p:nvSpPr>
        <p:spPr>
          <a:xfrm>
            <a:off x="1023582" y="1367763"/>
            <a:ext cx="10363200" cy="4144963"/>
          </a:xfrm>
        </p:spPr>
        <p:txBody>
          <a:bodyPr>
            <a:normAutofit/>
          </a:bodyPr>
          <a:lstStyle/>
          <a:p>
            <a:pPr eaLnBrk="1" hangingPunct="1">
              <a:defRPr/>
            </a:pPr>
            <a:r>
              <a:rPr lang="zh-CN" altLang="en-US" sz="3200" b="1" dirty="0">
                <a:latin typeface="+mn-ea"/>
              </a:rPr>
              <a:t>以孕激素为主</a:t>
            </a:r>
          </a:p>
          <a:p>
            <a:pPr eaLnBrk="1" hangingPunct="1">
              <a:defRPr/>
            </a:pPr>
            <a:r>
              <a:rPr lang="zh-CN" altLang="en-US" sz="3200" b="1" dirty="0">
                <a:latin typeface="+mn-ea"/>
              </a:rPr>
              <a:t>通过负反馈抑制</a:t>
            </a:r>
            <a:r>
              <a:rPr lang="en-US" altLang="zh-CN" sz="3200" b="1" dirty="0" err="1">
                <a:latin typeface="+mn-ea"/>
              </a:rPr>
              <a:t>GnRH</a:t>
            </a:r>
            <a:r>
              <a:rPr lang="zh-CN" altLang="en-US" sz="3200" b="1" dirty="0">
                <a:latin typeface="+mn-ea"/>
              </a:rPr>
              <a:t>，抑制</a:t>
            </a:r>
            <a:r>
              <a:rPr lang="en-US" altLang="zh-CN" sz="3200" b="1" dirty="0">
                <a:latin typeface="+mn-ea"/>
              </a:rPr>
              <a:t>FSH</a:t>
            </a:r>
            <a:r>
              <a:rPr lang="zh-CN" altLang="en-US" sz="3200" b="1" dirty="0">
                <a:latin typeface="+mn-ea"/>
              </a:rPr>
              <a:t>和</a:t>
            </a:r>
            <a:r>
              <a:rPr lang="en-US" altLang="zh-CN" sz="3200" b="1" dirty="0">
                <a:latin typeface="+mn-ea"/>
              </a:rPr>
              <a:t>LH,</a:t>
            </a:r>
            <a:r>
              <a:rPr lang="zh-CN" altLang="en-US" sz="3200" b="1" dirty="0">
                <a:latin typeface="+mn-ea"/>
              </a:rPr>
              <a:t>抑制排卵。</a:t>
            </a:r>
          </a:p>
          <a:p>
            <a:pPr eaLnBrk="1" hangingPunct="1">
              <a:defRPr/>
            </a:pPr>
            <a:r>
              <a:rPr lang="zh-CN" altLang="en-US" sz="3200" b="1" dirty="0">
                <a:latin typeface="+mn-ea"/>
              </a:rPr>
              <a:t>孕激素抑制宫颈粘液分泌，稠度增加，不利于精子穿过。</a:t>
            </a:r>
          </a:p>
          <a:p>
            <a:pPr eaLnBrk="1" hangingPunct="1">
              <a:defRPr/>
            </a:pPr>
            <a:r>
              <a:rPr lang="zh-CN" altLang="en-US" sz="3200" b="1" dirty="0">
                <a:latin typeface="+mn-ea"/>
              </a:rPr>
              <a:t>大剂量孕激素使子宫内膜发育和受精卵发育失去同步，不利于孕卵着床。</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睾酮主要由何种细胞分泌？ </a:t>
            </a:r>
          </a:p>
          <a:p>
            <a:r>
              <a:rPr lang="zh-CN" altLang="en-US"/>
              <a:t>A.睾丸间质细胞 </a:t>
            </a:r>
          </a:p>
          <a:p>
            <a:r>
              <a:rPr lang="zh-CN" altLang="en-US"/>
              <a:t>B.睾丸支持细胞 </a:t>
            </a:r>
          </a:p>
          <a:p>
            <a:r>
              <a:rPr lang="zh-CN" altLang="en-US"/>
              <a:t>C.睾丸生殖细胞 </a:t>
            </a:r>
          </a:p>
          <a:p>
            <a:r>
              <a:rPr lang="zh-CN" altLang="en-US"/>
              <a:t>D.精原细胞 </a:t>
            </a:r>
          </a:p>
          <a:p>
            <a:r>
              <a:rPr lang="zh-CN" altLang="en-US"/>
              <a:t>E.精子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54</a:t>
            </a:fld>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0000"/>
          </a:bodyPr>
          <a:lstStyle/>
          <a:p>
            <a:r>
              <a:rPr lang="zh-CN" altLang="en-US"/>
              <a:t>关于雄激素的作用的叙述，下列哪项是错误的？ </a:t>
            </a:r>
          </a:p>
          <a:p>
            <a:r>
              <a:rPr lang="zh-CN" altLang="en-US"/>
              <a:t>A．刺激雄性附性器官发育并维持成熟状态 </a:t>
            </a:r>
          </a:p>
          <a:p>
            <a:r>
              <a:rPr lang="zh-CN" altLang="en-US"/>
              <a:t>B．剌激男性副性征出现 </a:t>
            </a:r>
          </a:p>
          <a:p>
            <a:r>
              <a:rPr lang="zh-CN" altLang="en-US"/>
              <a:t>C．促进肌肉与骨骼生长，使男子身高在青春期冲刺式生长 </a:t>
            </a:r>
          </a:p>
          <a:p>
            <a:r>
              <a:rPr lang="zh-CN" altLang="en-US"/>
              <a:t>D．分泌过盛可使男子身高超出常人 </a:t>
            </a:r>
          </a:p>
          <a:p>
            <a:r>
              <a:rPr lang="zh-CN" altLang="en-US"/>
              <a:t>E．维持正常的性欲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55</a:t>
            </a:fld>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关于睾丸功能的叙述，下列哪项是错误的？ </a:t>
            </a:r>
          </a:p>
          <a:p>
            <a:r>
              <a:rPr lang="zh-CN" altLang="en-US"/>
              <a:t>A．有产生精子与雄激素的双重功能 </a:t>
            </a:r>
          </a:p>
          <a:p>
            <a:r>
              <a:rPr lang="zh-CN" altLang="en-US"/>
              <a:t>B．精原细胞产生精子 </a:t>
            </a:r>
          </a:p>
          <a:p>
            <a:r>
              <a:rPr lang="zh-CN" altLang="en-US"/>
              <a:t>C．支持细胞对精子起营养作用 </a:t>
            </a:r>
          </a:p>
          <a:p>
            <a:r>
              <a:rPr lang="zh-CN" altLang="en-US"/>
              <a:t>D．间质细胞产生睾酮 </a:t>
            </a:r>
          </a:p>
          <a:p>
            <a:r>
              <a:rPr lang="zh-CN" altLang="en-US"/>
              <a:t>E．睾丸的生精功能与内分泌功能互不影响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56</a:t>
            </a:fld>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女性的主性器官为： </a:t>
            </a:r>
          </a:p>
          <a:p>
            <a:r>
              <a:rPr lang="zh-CN" altLang="en-US"/>
              <a:t>A．子宫 </a:t>
            </a:r>
          </a:p>
          <a:p>
            <a:r>
              <a:rPr lang="zh-CN" altLang="en-US"/>
              <a:t>B．卵巢 </a:t>
            </a:r>
          </a:p>
          <a:p>
            <a:r>
              <a:rPr lang="zh-CN" altLang="en-US"/>
              <a:t>C．输卵管 </a:t>
            </a:r>
          </a:p>
          <a:p>
            <a:r>
              <a:rPr lang="zh-CN" altLang="en-US"/>
              <a:t>D．阴道 </a:t>
            </a:r>
          </a:p>
          <a:p>
            <a:r>
              <a:rPr lang="zh-CN" altLang="en-US"/>
              <a:t>E．外阴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57</a:t>
            </a:fld>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人类每个月经周期中，通常发育成为成熟卵泡的数目是： </a:t>
            </a:r>
          </a:p>
          <a:p>
            <a:r>
              <a:rPr lang="zh-CN" altLang="en-US"/>
              <a:t>A．l个 </a:t>
            </a:r>
          </a:p>
          <a:p>
            <a:r>
              <a:rPr lang="zh-CN" altLang="en-US"/>
              <a:t>B．5个 </a:t>
            </a:r>
          </a:p>
          <a:p>
            <a:r>
              <a:rPr lang="zh-CN" altLang="en-US"/>
              <a:t>C．10个 </a:t>
            </a:r>
          </a:p>
          <a:p>
            <a:r>
              <a:rPr lang="zh-CN" altLang="en-US"/>
              <a:t>D．15个 </a:t>
            </a:r>
          </a:p>
          <a:p>
            <a:r>
              <a:rPr lang="zh-CN" altLang="en-US"/>
              <a:t>E．20个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58</a:t>
            </a:fld>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闭锁卵泡是由： </a:t>
            </a:r>
          </a:p>
          <a:p>
            <a:r>
              <a:rPr lang="zh-CN" altLang="en-US"/>
              <a:t>A．排卵后卵子受精，塌陷卵泡形成 </a:t>
            </a:r>
          </a:p>
          <a:p>
            <a:r>
              <a:rPr lang="zh-CN" altLang="en-US"/>
              <a:t>B．排卵后卵子未受精，塌陷卵泡形成 </a:t>
            </a:r>
          </a:p>
          <a:p>
            <a:r>
              <a:rPr lang="zh-CN" altLang="en-US"/>
              <a:t>C．始基卵泡形成 </a:t>
            </a:r>
          </a:p>
          <a:p>
            <a:r>
              <a:rPr lang="zh-CN" altLang="en-US"/>
              <a:t>D．初级卵泡形成 </a:t>
            </a:r>
          </a:p>
          <a:p>
            <a:r>
              <a:rPr lang="zh-CN" altLang="en-US"/>
              <a:t>E．未成熟卵泡蜕变形成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59</a:t>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u=1081873095,1937464070&amp;fm=23&amp;gp=0.jpg"/>
          <p:cNvPicPr>
            <a:picLocks noChangeAspect="1" noChangeArrowheads="1"/>
          </p:cNvPicPr>
          <p:nvPr/>
        </p:nvPicPr>
        <p:blipFill>
          <a:blip r:embed="rId2" cstate="print"/>
          <a:srcRect/>
          <a:stretch>
            <a:fillRect/>
          </a:stretch>
        </p:blipFill>
        <p:spPr bwMode="auto">
          <a:xfrm>
            <a:off x="1163765" y="2741310"/>
            <a:ext cx="7093969" cy="3828302"/>
          </a:xfrm>
          <a:prstGeom prst="rect">
            <a:avLst/>
          </a:prstGeom>
          <a:noFill/>
          <a:ln w="9525">
            <a:noFill/>
            <a:miter lim="800000"/>
            <a:headEnd/>
            <a:tailEnd/>
          </a:ln>
        </p:spPr>
      </p:pic>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73F397F6-2812-4F6B-81BF-1A8F1BF8405F}" type="slidenum">
              <a:rPr lang="zh-CN" altLang="en-US" smtClean="0"/>
              <a:t>6</a:t>
            </a:fld>
            <a:endParaRPr lang="zh-CN" altLang="en-US"/>
          </a:p>
        </p:txBody>
      </p:sp>
      <p:sp>
        <p:nvSpPr>
          <p:cNvPr id="4" name="TextBox 3"/>
          <p:cNvSpPr txBox="1"/>
          <p:nvPr/>
        </p:nvSpPr>
        <p:spPr>
          <a:xfrm>
            <a:off x="1091821" y="300250"/>
            <a:ext cx="4858603" cy="646331"/>
          </a:xfrm>
          <a:prstGeom prst="rect">
            <a:avLst/>
          </a:prstGeom>
          <a:noFill/>
        </p:spPr>
        <p:txBody>
          <a:bodyPr wrap="square" rtlCol="0">
            <a:spAutoFit/>
          </a:bodyPr>
          <a:lstStyle/>
          <a:p>
            <a:r>
              <a:rPr lang="en-US" altLang="zh-CN" sz="3600" b="1" dirty="0"/>
              <a:t>(</a:t>
            </a:r>
            <a:r>
              <a:rPr lang="zh-CN" altLang="en-US" sz="3600" b="1" dirty="0"/>
              <a:t>一</a:t>
            </a:r>
            <a:r>
              <a:rPr lang="en-US" altLang="zh-CN" sz="3600" b="1" dirty="0"/>
              <a:t>)</a:t>
            </a:r>
            <a:r>
              <a:rPr lang="zh-CN" altLang="en-US" sz="3600" b="1" dirty="0"/>
              <a:t>精子之新生</a:t>
            </a:r>
          </a:p>
        </p:txBody>
      </p:sp>
      <p:sp>
        <p:nvSpPr>
          <p:cNvPr id="5" name="TextBox 4"/>
          <p:cNvSpPr txBox="1"/>
          <p:nvPr/>
        </p:nvSpPr>
        <p:spPr>
          <a:xfrm>
            <a:off x="0" y="1188194"/>
            <a:ext cx="12192000" cy="1384995"/>
          </a:xfrm>
          <a:prstGeom prst="rect">
            <a:avLst/>
          </a:prstGeom>
          <a:noFill/>
        </p:spPr>
        <p:txBody>
          <a:bodyPr wrap="square" rtlCol="0">
            <a:spAutoFit/>
          </a:bodyPr>
          <a:lstStyle/>
          <a:p>
            <a:r>
              <a:rPr lang="en-US" altLang="zh-CN" sz="2800" b="1" dirty="0">
                <a:latin typeface="+mn-ea"/>
              </a:rPr>
              <a:t>1.</a:t>
            </a:r>
            <a:r>
              <a:rPr lang="zh-CN" altLang="en-US" sz="2800" b="1" dirty="0">
                <a:latin typeface="+mn-ea"/>
              </a:rPr>
              <a:t>生成场所：精曲小管</a:t>
            </a:r>
            <a:endParaRPr lang="en-US" altLang="zh-CN" sz="2800" b="1" dirty="0">
              <a:latin typeface="+mn-ea"/>
            </a:endParaRPr>
          </a:p>
          <a:p>
            <a:r>
              <a:rPr lang="en-US" altLang="zh-CN" sz="2800" b="1" dirty="0">
                <a:latin typeface="+mn-ea"/>
              </a:rPr>
              <a:t>2.</a:t>
            </a:r>
            <a:r>
              <a:rPr lang="zh-CN" altLang="en-US" sz="2800" b="1" dirty="0">
                <a:latin typeface="+mn-ea"/>
              </a:rPr>
              <a:t>生长过程：精原细胞</a:t>
            </a:r>
            <a:r>
              <a:rPr lang="en-US" altLang="zh-CN" sz="2800" b="1" dirty="0">
                <a:latin typeface="+mn-ea"/>
              </a:rPr>
              <a:t>-</a:t>
            </a:r>
            <a:r>
              <a:rPr lang="zh-CN" altLang="en-US" sz="2800" b="1" dirty="0">
                <a:latin typeface="+mn-ea"/>
              </a:rPr>
              <a:t>初级精母细胞</a:t>
            </a:r>
            <a:r>
              <a:rPr lang="en-US" altLang="zh-CN" sz="2800" b="1" dirty="0">
                <a:latin typeface="+mn-ea"/>
              </a:rPr>
              <a:t>-</a:t>
            </a:r>
            <a:r>
              <a:rPr lang="zh-CN" altLang="en-US" sz="2800" b="1" dirty="0">
                <a:latin typeface="+mn-ea"/>
              </a:rPr>
              <a:t>次级精母</a:t>
            </a:r>
            <a:r>
              <a:rPr lang="en-US" altLang="zh-CN" sz="2800" b="1" dirty="0">
                <a:latin typeface="+mn-ea"/>
              </a:rPr>
              <a:t>-</a:t>
            </a:r>
            <a:r>
              <a:rPr lang="zh-CN" altLang="en-US" sz="2800" b="1" dirty="0">
                <a:latin typeface="+mn-ea"/>
              </a:rPr>
              <a:t>精子细胞</a:t>
            </a:r>
            <a:r>
              <a:rPr lang="en-US" altLang="zh-CN" sz="2800" b="1" dirty="0">
                <a:latin typeface="+mn-ea"/>
              </a:rPr>
              <a:t>-</a:t>
            </a:r>
            <a:r>
              <a:rPr lang="zh-CN" altLang="en-US" sz="2800" b="1" dirty="0">
                <a:latin typeface="+mn-ea"/>
              </a:rPr>
              <a:t>成熟精子</a:t>
            </a:r>
            <a:r>
              <a:rPr lang="en-US" altLang="zh-CN" sz="2800" b="1" dirty="0">
                <a:latin typeface="+mn-ea"/>
              </a:rPr>
              <a:t>(</a:t>
            </a:r>
            <a:r>
              <a:rPr lang="zh-CN" altLang="en-US" sz="2800" b="1" dirty="0">
                <a:latin typeface="+mn-ea"/>
              </a:rPr>
              <a:t>约</a:t>
            </a:r>
            <a:r>
              <a:rPr lang="en-US" altLang="zh-CN" sz="2800" b="1" dirty="0">
                <a:latin typeface="+mn-ea"/>
              </a:rPr>
              <a:t>75</a:t>
            </a:r>
            <a:r>
              <a:rPr lang="zh-CN" altLang="en-US" sz="2800" b="1" dirty="0">
                <a:latin typeface="+mn-ea"/>
              </a:rPr>
              <a:t>天</a:t>
            </a:r>
            <a:r>
              <a:rPr lang="en-US" altLang="zh-CN" sz="2800" b="1" dirty="0">
                <a:latin typeface="+mn-ea"/>
              </a:rPr>
              <a:t>)</a:t>
            </a:r>
          </a:p>
          <a:p>
            <a:r>
              <a:rPr lang="en-US" altLang="zh-CN" sz="2800" b="1" dirty="0">
                <a:latin typeface="+mn-ea"/>
              </a:rPr>
              <a:t>3.</a:t>
            </a:r>
            <a:r>
              <a:rPr lang="zh-CN" altLang="en-US" sz="2800" b="1" dirty="0">
                <a:latin typeface="+mn-ea"/>
              </a:rPr>
              <a:t>成熟精子被运输到附睾再成熟才获得运动能力</a:t>
            </a:r>
          </a:p>
        </p:txBody>
      </p:sp>
    </p:spTree>
  </p:cSld>
  <p:clrMapOvr>
    <a:masterClrMapping/>
  </p:clrMapOvr>
  <p:transition spd="slow">
    <p:pull dir="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关于黄体形成的叙述，下列哪项是正确的？ </a:t>
            </a:r>
          </a:p>
          <a:p>
            <a:r>
              <a:rPr lang="zh-CN" altLang="en-US"/>
              <a:t>A．由未成熟卵泡蜕变形成 </a:t>
            </a:r>
          </a:p>
          <a:p>
            <a:r>
              <a:rPr lang="zh-CN" altLang="en-US"/>
              <a:t>B．由卵丘细胞形成 </a:t>
            </a:r>
          </a:p>
          <a:p>
            <a:r>
              <a:rPr lang="zh-CN" altLang="en-US"/>
              <a:t>C．由受精卵形成 </a:t>
            </a:r>
          </a:p>
          <a:p>
            <a:r>
              <a:rPr lang="zh-CN" altLang="en-US"/>
              <a:t>D．由排卵后的塌陷卵泡形成 </a:t>
            </a:r>
          </a:p>
          <a:p>
            <a:r>
              <a:rPr lang="zh-CN" altLang="en-US"/>
              <a:t>E．由闭锁卵泡蜕变形成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60</a:t>
            </a:fld>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关于雌激素的生理作用的叙述，下列哪项是错误的？ </a:t>
            </a:r>
          </a:p>
          <a:p>
            <a:r>
              <a:rPr lang="zh-CN" altLang="en-US"/>
              <a:t>A．使输卵管平滑肌活动增强 </a:t>
            </a:r>
          </a:p>
          <a:p>
            <a:r>
              <a:rPr lang="zh-CN" altLang="en-US"/>
              <a:t>B．促进阴道上皮细胞增生、角化，并合成大量糖原 </a:t>
            </a:r>
          </a:p>
          <a:p>
            <a:r>
              <a:rPr lang="zh-CN" altLang="en-US"/>
              <a:t>C．促进肾小管对钠、水的重吸收 </a:t>
            </a:r>
          </a:p>
          <a:p>
            <a:r>
              <a:rPr lang="zh-CN" altLang="en-US"/>
              <a:t>D．子宫内膜增生变厚，腺体分泌 </a:t>
            </a:r>
          </a:p>
          <a:p>
            <a:r>
              <a:rPr lang="zh-CN" altLang="en-US"/>
              <a:t>E．剌激乳腺导管和结缔组织增生，产生乳晕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61</a:t>
            </a:fld>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孕激素的生理作用是： </a:t>
            </a:r>
          </a:p>
          <a:p>
            <a:r>
              <a:rPr lang="zh-CN" altLang="en-US"/>
              <a:t>A．使阴道上皮增生、角化 </a:t>
            </a:r>
          </a:p>
          <a:p>
            <a:r>
              <a:rPr lang="zh-CN" altLang="en-US"/>
              <a:t>B．可使子宫兴奋性增高，活动增强 </a:t>
            </a:r>
          </a:p>
          <a:p>
            <a:r>
              <a:rPr lang="zh-CN" altLang="en-US"/>
              <a:t>C．刺激乳腺导管和结缔组织增生 </a:t>
            </a:r>
          </a:p>
          <a:p>
            <a:r>
              <a:rPr lang="zh-CN" altLang="en-US"/>
              <a:t>D．促进乳腺腺泡的发育和成熟 </a:t>
            </a:r>
          </a:p>
          <a:p>
            <a:r>
              <a:rPr lang="zh-CN" altLang="en-US"/>
              <a:t>E．使子宫颈分泌大量清亮、稀薄的粘液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62</a:t>
            </a:fld>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关于孕激素作用的叙述，下列哪项是错误的？ </a:t>
            </a:r>
          </a:p>
          <a:p>
            <a:r>
              <a:rPr lang="zh-CN" altLang="en-US"/>
              <a:t>A．剌激子宫内膜呈增生期变化 </a:t>
            </a:r>
          </a:p>
          <a:p>
            <a:r>
              <a:rPr lang="zh-CN" altLang="en-US"/>
              <a:t>B．使子宫平滑肌活动减弱 </a:t>
            </a:r>
          </a:p>
          <a:p>
            <a:r>
              <a:rPr lang="zh-CN" altLang="en-US"/>
              <a:t>C．降低母体免疫排斥反应 </a:t>
            </a:r>
          </a:p>
          <a:p>
            <a:r>
              <a:rPr lang="zh-CN" altLang="en-US"/>
              <a:t>D．剌激乳腺腺泡的发育 </a:t>
            </a:r>
          </a:p>
          <a:p>
            <a:r>
              <a:rPr lang="zh-CN" altLang="en-US"/>
              <a:t>E．使宫颈粘液减少而变稠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63</a:t>
            </a:fld>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有关女子基础体温的叙述，哪一项是错误的？ </a:t>
            </a:r>
          </a:p>
          <a:p>
            <a:r>
              <a:rPr lang="zh-CN" altLang="en-US"/>
              <a:t>A．随孕激素及其代谢产物的变化而波动 </a:t>
            </a:r>
          </a:p>
          <a:p>
            <a:r>
              <a:rPr lang="zh-CN" altLang="en-US"/>
              <a:t>B．随雌激素水平的波动而变化 </a:t>
            </a:r>
          </a:p>
          <a:p>
            <a:r>
              <a:rPr lang="zh-CN" altLang="en-US"/>
              <a:t>C．在排卵前短暂降低 </a:t>
            </a:r>
          </a:p>
          <a:p>
            <a:r>
              <a:rPr lang="zh-CN" altLang="en-US"/>
              <a:t>D．排卵后升高1℃左右 </a:t>
            </a:r>
          </a:p>
          <a:p>
            <a:r>
              <a:rPr lang="zh-CN" altLang="en-US"/>
              <a:t>E．在黄体期一直维持在高水平上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64</a:t>
            </a:fld>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对子宫内膜产生分泌期变化起直接作用的激素主要是： </a:t>
            </a:r>
          </a:p>
          <a:p>
            <a:r>
              <a:rPr lang="zh-CN" altLang="en-US"/>
              <a:t>A．促性腺激素 </a:t>
            </a:r>
          </a:p>
          <a:p>
            <a:r>
              <a:rPr lang="zh-CN" altLang="en-US"/>
              <a:t>B．促性腺激素释放激素 </a:t>
            </a:r>
          </a:p>
          <a:p>
            <a:r>
              <a:rPr lang="zh-CN" altLang="en-US"/>
              <a:t>C．雌激素 </a:t>
            </a:r>
          </a:p>
          <a:p>
            <a:r>
              <a:rPr lang="zh-CN" altLang="en-US"/>
              <a:t>D．孕激素和雌激素共同作用 </a:t>
            </a:r>
          </a:p>
          <a:p>
            <a:r>
              <a:rPr lang="zh-CN" altLang="en-US"/>
              <a:t>E．HCG</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65</a:t>
            </a:fld>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月经的出现是由于 在循环血液中的水平急剧下降所致。 </a:t>
            </a:r>
          </a:p>
          <a:p>
            <a:r>
              <a:rPr lang="zh-CN" altLang="en-US"/>
              <a:t>A．雌激素 </a:t>
            </a:r>
          </a:p>
          <a:p>
            <a:r>
              <a:rPr lang="zh-CN" altLang="en-US"/>
              <a:t>B．孕激素 </a:t>
            </a:r>
          </a:p>
          <a:p>
            <a:r>
              <a:rPr lang="zh-CN" altLang="en-US"/>
              <a:t>C．雌激素和孕激素 </a:t>
            </a:r>
          </a:p>
          <a:p>
            <a:r>
              <a:rPr lang="zh-CN" altLang="en-US"/>
              <a:t>D．FSH和LH</a:t>
            </a:r>
          </a:p>
          <a:p>
            <a:r>
              <a:rPr lang="zh-CN" altLang="en-US"/>
              <a:t>E．催乳素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66</a:t>
            </a:fld>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．月经血不会发生凝固是因为： </a:t>
            </a:r>
          </a:p>
          <a:p>
            <a:r>
              <a:rPr lang="zh-CN" altLang="en-US"/>
              <a:t>A．雌激素阻止血液凝固 </a:t>
            </a:r>
          </a:p>
          <a:p>
            <a:r>
              <a:rPr lang="zh-CN" altLang="en-US"/>
              <a:t>B．孕激素阻止血液凝固 </a:t>
            </a:r>
          </a:p>
          <a:p>
            <a:r>
              <a:rPr lang="zh-CN" altLang="en-US"/>
              <a:t>C．子宫分泌前列腺素阻止血液凝固 </a:t>
            </a:r>
          </a:p>
          <a:p>
            <a:r>
              <a:rPr lang="zh-CN" altLang="en-US"/>
              <a:t>D．子宫内有丰富的纤溶酶原激活物 </a:t>
            </a:r>
          </a:p>
          <a:p>
            <a:r>
              <a:rPr lang="zh-CN" altLang="en-US"/>
              <a:t>E．子宫内有大量的肝素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67</a:t>
            </a:fld>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关于月经周期的叙述，下列哪项是错误的？ </a:t>
            </a:r>
          </a:p>
          <a:p>
            <a:r>
              <a:rPr lang="zh-CN" altLang="en-US"/>
              <a:t>A．月经周期中，女性生殖系统会出现周期性变化 </a:t>
            </a:r>
          </a:p>
          <a:p>
            <a:r>
              <a:rPr lang="zh-CN" altLang="en-US"/>
              <a:t>B．卵巢周期分为卵泡期、排卵期和黄体期 </a:t>
            </a:r>
          </a:p>
          <a:p>
            <a:r>
              <a:rPr lang="zh-CN" altLang="en-US"/>
              <a:t>C．子宫内膜周期分为增生期、分泌期和月经期 </a:t>
            </a:r>
          </a:p>
          <a:p>
            <a:r>
              <a:rPr lang="zh-CN" altLang="en-US"/>
              <a:t>D．月经周期血中出现两次雌激素分泌高峰 </a:t>
            </a:r>
          </a:p>
          <a:p>
            <a:r>
              <a:rPr lang="zh-CN" altLang="en-US"/>
              <a:t>E．排卵的发生主要与LH 高峰和孕激素高峰出现有关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68</a:t>
            </a:fld>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引起排卵发生的最为关键性因素是： </a:t>
            </a:r>
          </a:p>
          <a:p>
            <a:r>
              <a:rPr lang="zh-CN" altLang="en-US"/>
              <a:t>A．FSH高峰 </a:t>
            </a:r>
          </a:p>
          <a:p>
            <a:r>
              <a:rPr lang="zh-CN" altLang="en-US"/>
              <a:t>B．孕激素高峰 </a:t>
            </a:r>
          </a:p>
          <a:p>
            <a:r>
              <a:rPr lang="zh-CN" altLang="en-US"/>
              <a:t>C．雌激素第二个高峰 </a:t>
            </a:r>
          </a:p>
          <a:p>
            <a:r>
              <a:rPr lang="zh-CN" altLang="en-US"/>
              <a:t>D．LH高峰 </a:t>
            </a:r>
          </a:p>
          <a:p>
            <a:r>
              <a:rPr lang="zh-CN" altLang="en-US"/>
              <a:t>E．催乳素高峰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69</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460612" y="1268177"/>
            <a:ext cx="11049000" cy="3539430"/>
          </a:xfrm>
          <a:prstGeom prst="rect">
            <a:avLst/>
          </a:prstGeom>
          <a:noFill/>
          <a:ln w="9525">
            <a:noFill/>
            <a:miter lim="800000"/>
          </a:ln>
        </p:spPr>
        <p:txBody>
          <a:bodyPr>
            <a:spAutoFit/>
          </a:bodyPr>
          <a:lstStyle/>
          <a:p>
            <a:r>
              <a:rPr lang="en-US" altLang="zh-CN" sz="3200" b="1" dirty="0">
                <a:latin typeface="+mn-ea"/>
              </a:rPr>
              <a:t>4.</a:t>
            </a:r>
            <a:r>
              <a:rPr lang="zh-CN" altLang="en-US" sz="3200" b="1" dirty="0">
                <a:latin typeface="+mn-ea"/>
              </a:rPr>
              <a:t>精液</a:t>
            </a:r>
          </a:p>
          <a:p>
            <a:pPr>
              <a:buFont typeface="Wingdings" panose="05000000000000000000" pitchFamily="2" charset="2"/>
              <a:buChar char="Ø"/>
            </a:pPr>
            <a:r>
              <a:rPr lang="zh-CN" altLang="en-US" sz="3200" b="1" dirty="0">
                <a:latin typeface="+mn-ea"/>
              </a:rPr>
              <a:t>精子与附睾、精囊、前列腺和尿道球腺分泌的分泌液混合而成，也称精浆</a:t>
            </a:r>
            <a:endParaRPr lang="en-US" altLang="zh-CN" sz="3200" b="1" dirty="0">
              <a:latin typeface="+mn-ea"/>
            </a:endParaRPr>
          </a:p>
          <a:p>
            <a:endParaRPr lang="en-US" altLang="zh-CN" sz="3200" b="1" dirty="0">
              <a:latin typeface="+mn-ea"/>
            </a:endParaRPr>
          </a:p>
          <a:p>
            <a:pPr>
              <a:buFont typeface="Wingdings" panose="05000000000000000000" pitchFamily="2" charset="2"/>
              <a:buChar char="Ø"/>
            </a:pPr>
            <a:r>
              <a:rPr lang="zh-CN" altLang="en-US" sz="3200" b="1" dirty="0">
                <a:latin typeface="+mn-ea"/>
              </a:rPr>
              <a:t>正常人每次排精液</a:t>
            </a:r>
            <a:r>
              <a:rPr lang="en-US" altLang="zh-CN" sz="3200" b="1" dirty="0">
                <a:solidFill>
                  <a:srgbClr val="FF0000"/>
                </a:solidFill>
                <a:latin typeface="+mn-ea"/>
              </a:rPr>
              <a:t>3-6ml</a:t>
            </a:r>
            <a:r>
              <a:rPr lang="zh-CN" altLang="en-US" sz="3200" b="1" dirty="0">
                <a:latin typeface="+mn-ea"/>
              </a:rPr>
              <a:t>，每毫升精液中含精子约</a:t>
            </a:r>
            <a:r>
              <a:rPr lang="en-US" altLang="zh-CN" sz="3200" b="1" dirty="0">
                <a:latin typeface="+mn-ea"/>
              </a:rPr>
              <a:t>0.2-4</a:t>
            </a:r>
            <a:r>
              <a:rPr lang="zh-CN" altLang="en-US" sz="3200" b="1" dirty="0">
                <a:latin typeface="+mn-ea"/>
              </a:rPr>
              <a:t>亿个，少于</a:t>
            </a:r>
            <a:r>
              <a:rPr lang="en-US" altLang="zh-CN" sz="3200" b="1" dirty="0">
                <a:latin typeface="+mn-ea"/>
              </a:rPr>
              <a:t>0.2</a:t>
            </a:r>
            <a:r>
              <a:rPr lang="zh-CN" altLang="en-US" sz="3200" b="1" dirty="0">
                <a:latin typeface="+mn-ea"/>
              </a:rPr>
              <a:t>亿个</a:t>
            </a:r>
            <a:r>
              <a:rPr lang="en-US" altLang="zh-CN" sz="3200" b="1" dirty="0">
                <a:latin typeface="+mn-ea"/>
              </a:rPr>
              <a:t>/ml</a:t>
            </a:r>
            <a:r>
              <a:rPr lang="zh-CN" altLang="en-US" sz="3200" b="1" dirty="0">
                <a:latin typeface="+mn-ea"/>
              </a:rPr>
              <a:t>，则不易受精。</a:t>
            </a:r>
            <a:endParaRPr lang="en-US" altLang="zh-CN" sz="3200" b="1" dirty="0">
              <a:latin typeface="+mn-ea"/>
            </a:endParaRPr>
          </a:p>
          <a:p>
            <a:endParaRPr lang="en-US" altLang="zh-CN" sz="3200" b="1" dirty="0">
              <a:latin typeface="+mn-ea"/>
            </a:endParaRPr>
          </a:p>
        </p:txBody>
      </p:sp>
    </p:spTree>
  </p:cSld>
  <p:clrMapOvr>
    <a:masterClrMapping/>
  </p:clrMapOvr>
  <p:transition spd="slow">
    <p:pull dir="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排卵前血液中出现LH高峰的原因是： </a:t>
            </a:r>
          </a:p>
          <a:p>
            <a:r>
              <a:rPr lang="zh-CN" altLang="en-US"/>
              <a:t>A．血中孕激素对腺垂体的正反馈作用 </a:t>
            </a:r>
          </a:p>
          <a:p>
            <a:r>
              <a:rPr lang="zh-CN" altLang="en-US"/>
              <a:t>B．血中高水平雌激素对腺垂体的正反馈作用 </a:t>
            </a:r>
          </a:p>
          <a:p>
            <a:r>
              <a:rPr lang="zh-CN" altLang="en-US"/>
              <a:t>C．少量黄体生成素本身的短反馈作用 </a:t>
            </a:r>
          </a:p>
          <a:p>
            <a:r>
              <a:rPr lang="zh-CN" altLang="en-US"/>
              <a:t>D．血中雌激素和孕激素的共同作用 </a:t>
            </a:r>
          </a:p>
          <a:p>
            <a:r>
              <a:rPr lang="zh-CN" altLang="en-US"/>
              <a:t>E．卵泡剌激素的作用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70</a:t>
            </a:fld>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正常月经周期中雌激素分泌出现第二高峰的直接原因是： </a:t>
            </a:r>
          </a:p>
          <a:p>
            <a:r>
              <a:rPr lang="zh-CN" altLang="en-US"/>
              <a:t>A．雌激素的正反馈作用 </a:t>
            </a:r>
          </a:p>
          <a:p>
            <a:r>
              <a:rPr lang="zh-CN" altLang="en-US"/>
              <a:t>B．孕激素的正反馈作用 </a:t>
            </a:r>
          </a:p>
          <a:p>
            <a:r>
              <a:rPr lang="zh-CN" altLang="en-US"/>
              <a:t>C．催乳素的作用 </a:t>
            </a:r>
          </a:p>
          <a:p>
            <a:r>
              <a:rPr lang="zh-CN" altLang="en-US"/>
              <a:t>D．黄体生成素的作用 </a:t>
            </a:r>
          </a:p>
          <a:p>
            <a:r>
              <a:rPr lang="zh-CN" altLang="en-US"/>
              <a:t>E．卵泡剌激素的作用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71</a:t>
            </a:fld>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血中哪一种激素出现高峰可作为排卵的标志 </a:t>
            </a:r>
          </a:p>
          <a:p>
            <a:r>
              <a:rPr lang="zh-CN" altLang="en-US"/>
              <a:t>A．催乳素 </a:t>
            </a:r>
          </a:p>
          <a:p>
            <a:r>
              <a:rPr lang="zh-CN" altLang="en-US"/>
              <a:t>B．卵泡剌激素 </a:t>
            </a:r>
          </a:p>
          <a:p>
            <a:r>
              <a:rPr lang="zh-CN" altLang="en-US"/>
              <a:t>C．黄体生成素 </a:t>
            </a:r>
          </a:p>
          <a:p>
            <a:r>
              <a:rPr lang="zh-CN" altLang="en-US"/>
              <a:t>D．催乳素释放因子 </a:t>
            </a:r>
          </a:p>
          <a:p>
            <a:r>
              <a:rPr lang="zh-CN" altLang="en-US"/>
              <a:t>E．催乳素释放抑制因子</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72</a:t>
            </a:fld>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排卵后形成的黄体可以分泌： </a:t>
            </a:r>
          </a:p>
          <a:p>
            <a:r>
              <a:rPr lang="zh-CN" altLang="en-US"/>
              <a:t>A．雌激素 </a:t>
            </a:r>
          </a:p>
          <a:p>
            <a:r>
              <a:rPr lang="zh-CN" altLang="en-US"/>
              <a:t>B．孕激素 </a:t>
            </a:r>
          </a:p>
          <a:p>
            <a:r>
              <a:rPr lang="zh-CN" altLang="en-US"/>
              <a:t>C．LH</a:t>
            </a:r>
          </a:p>
          <a:p>
            <a:r>
              <a:rPr lang="zh-CN" altLang="en-US"/>
              <a:t>D．雌激素和孕激素 </a:t>
            </a:r>
          </a:p>
          <a:p>
            <a:r>
              <a:rPr lang="zh-CN" altLang="en-US"/>
              <a:t>E．雌激素、孕激素和LH</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73</a:t>
            </a:fld>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精子的获能发生在： </a:t>
            </a:r>
          </a:p>
          <a:p>
            <a:r>
              <a:rPr lang="zh-CN" altLang="en-US"/>
              <a:t>A．曲细精管 </a:t>
            </a:r>
          </a:p>
          <a:p>
            <a:r>
              <a:rPr lang="zh-CN" altLang="en-US"/>
              <a:t>B．输精管 </a:t>
            </a:r>
          </a:p>
          <a:p>
            <a:r>
              <a:rPr lang="zh-CN" altLang="en-US"/>
              <a:t>C．附睾 </a:t>
            </a:r>
          </a:p>
          <a:p>
            <a:r>
              <a:rPr lang="zh-CN" altLang="en-US"/>
              <a:t>D．前列腺 </a:t>
            </a:r>
          </a:p>
          <a:p>
            <a:r>
              <a:rPr lang="zh-CN" altLang="en-US"/>
              <a:t>E．雌性生殖道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74</a:t>
            </a:fld>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a:bodyPr>
          <a:lstStyle/>
          <a:p>
            <a:r>
              <a:rPr lang="zh-CN" altLang="en-US"/>
              <a:t>关于精子与受精的描述，下列哪项是错误的？ </a:t>
            </a:r>
          </a:p>
          <a:p>
            <a:r>
              <a:rPr lang="zh-CN" altLang="en-US"/>
              <a:t>A．每次射精的精子数少于2000万，即不易使卵子受精 </a:t>
            </a:r>
          </a:p>
          <a:p>
            <a:r>
              <a:rPr lang="zh-CN" altLang="en-US"/>
              <a:t>B．在男子体内，精子由于“去能因子”的影响而处于抑制状态 </a:t>
            </a:r>
          </a:p>
          <a:p>
            <a:r>
              <a:rPr lang="zh-CN" altLang="en-US"/>
              <a:t>C．精子获能的主要部位是子宫腔 </a:t>
            </a:r>
          </a:p>
          <a:p>
            <a:r>
              <a:rPr lang="zh-CN" altLang="en-US"/>
              <a:t>D．月经周期的中期，孕激素使宫颈液变得稀薄，精子容易通过宫颈 </a:t>
            </a:r>
          </a:p>
          <a:p>
            <a:r>
              <a:rPr lang="zh-CN" altLang="en-US"/>
              <a:t>E．精子与卵子一般是在输卵管内结合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75</a:t>
            </a:fld>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着床成功的关键在于： </a:t>
            </a:r>
          </a:p>
          <a:p>
            <a:r>
              <a:rPr lang="zh-CN" altLang="en-US"/>
              <a:t>A．孕酮分泌的抑制 </a:t>
            </a:r>
          </a:p>
          <a:p>
            <a:r>
              <a:rPr lang="zh-CN" altLang="en-US"/>
              <a:t>B．胚泡与子宫内膜同步发育、相互配合 </a:t>
            </a:r>
          </a:p>
          <a:p>
            <a:r>
              <a:rPr lang="zh-CN" altLang="en-US"/>
              <a:t>C．前列腺素的足够浓度 </a:t>
            </a:r>
          </a:p>
          <a:p>
            <a:r>
              <a:rPr lang="zh-CN" altLang="en-US"/>
              <a:t>D．子宫依靠雌激素识别胚泡 </a:t>
            </a:r>
          </a:p>
          <a:p>
            <a:r>
              <a:rPr lang="zh-CN" altLang="en-US"/>
              <a:t>E．足够的孕激素浓度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76</a:t>
            </a:fld>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妊娠期内不排卵是由于下列哪种激素的作用？ </a:t>
            </a:r>
          </a:p>
          <a:p>
            <a:r>
              <a:rPr lang="zh-CN" altLang="en-US"/>
              <a:t>A．雌激素 </a:t>
            </a:r>
          </a:p>
          <a:p>
            <a:r>
              <a:rPr lang="zh-CN" altLang="en-US"/>
              <a:t>B．孕激素 </a:t>
            </a:r>
          </a:p>
          <a:p>
            <a:r>
              <a:rPr lang="zh-CN" altLang="en-US"/>
              <a:t>C．雌激素与孕激素 </a:t>
            </a:r>
          </a:p>
          <a:p>
            <a:r>
              <a:rPr lang="zh-CN" altLang="en-US"/>
              <a:t>D．催乳素 </a:t>
            </a:r>
          </a:p>
          <a:p>
            <a:r>
              <a:rPr lang="zh-CN" altLang="en-US"/>
              <a:t>E．促性腺激素释放激素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77</a:t>
            </a:fld>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44630" y="2631191"/>
            <a:ext cx="6702740" cy="1308001"/>
          </a:xfrm>
        </p:spPr>
        <p:txBody>
          <a:bodyPr anchor="ctr">
            <a:normAutofit/>
          </a:bodyPr>
          <a:lstStyle/>
          <a:p>
            <a:r>
              <a:rPr lang="en-US" altLang="zh-CN" sz="3600" dirty="0"/>
              <a:t>《</a:t>
            </a:r>
            <a:r>
              <a:rPr lang="zh-CN" altLang="en-US" sz="3600" dirty="0"/>
              <a:t>生殖</a:t>
            </a:r>
            <a:r>
              <a:rPr lang="en-US" altLang="zh-CN" sz="3600" dirty="0"/>
              <a:t>》</a:t>
            </a:r>
            <a:endParaRPr lang="zh-CN" altLang="en-US" sz="3600" dirty="0"/>
          </a:p>
        </p:txBody>
      </p:sp>
      <p:sp>
        <p:nvSpPr>
          <p:cNvPr id="3" name="文本占位符 2"/>
          <p:cNvSpPr>
            <a:spLocks noGrp="1"/>
          </p:cNvSpPr>
          <p:nvPr>
            <p:ph type="body" sz="quarter" idx="17"/>
          </p:nvPr>
        </p:nvSpPr>
        <p:spPr>
          <a:xfrm>
            <a:off x="4032250" y="3689968"/>
            <a:ext cx="4127502" cy="436805"/>
          </a:xfrm>
        </p:spPr>
        <p:txBody>
          <a:bodyPr>
            <a:noAutofit/>
          </a:bodyPr>
          <a:lstStyle/>
          <a:p>
            <a:r>
              <a:rPr lang="zh-CN" altLang="en-US" dirty="0"/>
              <a:t>敬请关注下一章内容</a:t>
            </a:r>
          </a:p>
        </p:txBody>
      </p:sp>
      <p:sp>
        <p:nvSpPr>
          <p:cNvPr id="4" name="文本占位符 3"/>
          <p:cNvSpPr>
            <a:spLocks noGrp="1"/>
          </p:cNvSpPr>
          <p:nvPr>
            <p:ph type="body" sz="quarter" idx="18"/>
          </p:nvPr>
        </p:nvSpPr>
        <p:spPr>
          <a:xfrm>
            <a:off x="4032250" y="4361255"/>
            <a:ext cx="4127502" cy="563676"/>
          </a:xfrm>
        </p:spPr>
        <p:txBody>
          <a:bodyPr anchor="ctr"/>
          <a:lstStyle/>
          <a:p>
            <a:r>
              <a:rPr lang="en-US" altLang="zh-CN" sz="2800" b="1" dirty="0">
                <a:latin typeface="+mn-ea"/>
              </a:rPr>
              <a:t>《</a:t>
            </a:r>
            <a:r>
              <a:rPr sz="2800" b="1" dirty="0">
                <a:latin typeface="+mn-ea"/>
              </a:rPr>
              <a:t>特殊人群的生理</a:t>
            </a:r>
            <a:r>
              <a:rPr lang="en-US" altLang="zh-CN" sz="2800" b="1" dirty="0">
                <a:latin typeface="+mn-ea"/>
              </a:rPr>
              <a:t>》</a:t>
            </a:r>
            <a:endParaRPr lang="zh-CN" altLang="en-US" sz="2800" b="1" dirty="0">
              <a:latin typeface="+mn-ea"/>
            </a:endParaRPr>
          </a:p>
        </p:txBody>
      </p:sp>
      <p:sp>
        <p:nvSpPr>
          <p:cNvPr id="5" name="文本占位符 2"/>
          <p:cNvSpPr txBox="1"/>
          <p:nvPr/>
        </p:nvSpPr>
        <p:spPr>
          <a:xfrm>
            <a:off x="4032250" y="2295548"/>
            <a:ext cx="4127502" cy="436805"/>
          </a:xfrm>
          <a:prstGeom prst="rect">
            <a:avLst/>
          </a:prstGeom>
        </p:spPr>
        <p:txBody>
          <a:bodyPr vert="horz" lIns="91440" tIns="45720" rIns="91440" bIns="45720" rtlCol="0">
            <a:noAutofit/>
          </a:bodyPr>
          <a:lstStyle>
            <a:lvl1pPr marL="0" indent="0" algn="ctr" defTabSz="913765" rtl="0" eaLnBrk="1" latinLnBrk="0" hangingPunct="1">
              <a:lnSpc>
                <a:spcPct val="150000"/>
              </a:lnSpc>
              <a:spcBef>
                <a:spcPts val="1000"/>
              </a:spcBef>
              <a:buFont typeface="Arial" panose="020B0604020202020204" pitchFamily="34" charset="0"/>
              <a:buNone/>
              <a:defRPr lang="zh-CN" altLang="en-US" sz="2000" kern="1200" smtClean="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lang="zh-CN" altLang="en-US" sz="1600" kern="1200" smtClean="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lang="zh-CN" altLang="en-US" sz="16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t>
            </a:r>
            <a:r>
              <a:rPr lang="zh-CN" altLang="en-US" dirty="0"/>
              <a:t>生理学</a:t>
            </a:r>
            <a:r>
              <a:rPr lang="en-US" altLang="zh-CN" dirty="0"/>
              <a:t>》</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png"/>
          <p:cNvPicPr>
            <a:picLocks noChangeAspect="1"/>
          </p:cNvPicPr>
          <p:nvPr/>
        </p:nvPicPr>
        <p:blipFill>
          <a:blip r:embed="rId2" cstate="print"/>
          <a:stretch>
            <a:fillRect/>
          </a:stretch>
        </p:blipFill>
        <p:spPr>
          <a:xfrm>
            <a:off x="4804012" y="1050878"/>
            <a:ext cx="7387988" cy="5807122"/>
          </a:xfrm>
          <a:prstGeom prst="rect">
            <a:avLst/>
          </a:prstGeom>
        </p:spPr>
      </p:pic>
      <p:sp>
        <p:nvSpPr>
          <p:cNvPr id="15362" name="TextBox 1"/>
          <p:cNvSpPr txBox="1">
            <a:spLocks noChangeArrowheads="1"/>
          </p:cNvSpPr>
          <p:nvPr/>
        </p:nvSpPr>
        <p:spPr bwMode="auto">
          <a:xfrm>
            <a:off x="559559" y="1282891"/>
            <a:ext cx="4531056" cy="4524315"/>
          </a:xfrm>
          <a:prstGeom prst="rect">
            <a:avLst/>
          </a:prstGeom>
          <a:noFill/>
          <a:ln w="9525">
            <a:noFill/>
            <a:miter lim="800000"/>
          </a:ln>
        </p:spPr>
        <p:txBody>
          <a:bodyPr wrap="square">
            <a:spAutoFit/>
          </a:bodyPr>
          <a:lstStyle/>
          <a:p>
            <a:r>
              <a:rPr lang="zh-CN" altLang="en-US" sz="3200" b="1" dirty="0">
                <a:latin typeface="+mn-ea"/>
              </a:rPr>
              <a:t>精子在体内的五种死法：</a:t>
            </a:r>
            <a:endParaRPr lang="en-US" altLang="zh-CN" sz="3200" b="1" dirty="0">
              <a:latin typeface="+mn-ea"/>
            </a:endParaRPr>
          </a:p>
          <a:p>
            <a:endParaRPr lang="en-US" altLang="zh-CN" sz="3200" b="1" dirty="0">
              <a:latin typeface="+mn-ea"/>
            </a:endParaRPr>
          </a:p>
          <a:p>
            <a:r>
              <a:rPr lang="en-US" altLang="zh-CN" sz="3200" b="1" dirty="0">
                <a:latin typeface="+mn-ea"/>
              </a:rPr>
              <a:t>1、</a:t>
            </a:r>
            <a:r>
              <a:rPr lang="zh-CN" altLang="en-US" sz="3200" b="1" dirty="0">
                <a:latin typeface="+mn-ea"/>
              </a:rPr>
              <a:t>酸死：</a:t>
            </a:r>
            <a:endParaRPr lang="en-US" altLang="zh-CN" sz="3200" b="1" dirty="0">
              <a:latin typeface="+mn-ea"/>
            </a:endParaRPr>
          </a:p>
          <a:p>
            <a:endParaRPr lang="en-US" altLang="zh-CN" sz="3200" b="1" dirty="0">
              <a:latin typeface="+mn-ea"/>
            </a:endParaRPr>
          </a:p>
          <a:p>
            <a:r>
              <a:rPr lang="zh-CN" altLang="en-US" sz="3200" b="1" dirty="0">
                <a:latin typeface="+mn-ea"/>
              </a:rPr>
              <a:t>阴道的</a:t>
            </a:r>
            <a:r>
              <a:rPr lang="en-US" altLang="zh-CN" sz="3200" b="1" dirty="0">
                <a:latin typeface="+mn-ea"/>
              </a:rPr>
              <a:t>PH=4</a:t>
            </a:r>
          </a:p>
          <a:p>
            <a:endParaRPr lang="en-US" altLang="zh-CN" sz="3200" b="1" dirty="0">
              <a:latin typeface="+mn-ea"/>
            </a:endParaRPr>
          </a:p>
          <a:p>
            <a:r>
              <a:rPr lang="zh-CN" altLang="en-US" sz="3200" b="1" dirty="0">
                <a:latin typeface="+mn-ea"/>
              </a:rPr>
              <a:t>虽然精液中含一定</a:t>
            </a:r>
            <a:endParaRPr lang="en-US" altLang="zh-CN" sz="3200" b="1" dirty="0">
              <a:latin typeface="+mn-ea"/>
            </a:endParaRPr>
          </a:p>
          <a:p>
            <a:r>
              <a:rPr lang="zh-CN" altLang="en-US" sz="3200" b="1" dirty="0">
                <a:latin typeface="+mn-ea"/>
              </a:rPr>
              <a:t>碱性物质，但不足</a:t>
            </a:r>
            <a:endParaRPr lang="en-US" altLang="zh-CN" sz="3200" b="1" dirty="0">
              <a:latin typeface="+mn-ea"/>
            </a:endParaRPr>
          </a:p>
          <a:p>
            <a:r>
              <a:rPr lang="zh-CN" altLang="en-US" sz="3200" b="1" dirty="0">
                <a:latin typeface="+mn-ea"/>
              </a:rPr>
              <a:t>以抵挡。</a:t>
            </a:r>
            <a:endParaRPr lang="en-US" altLang="zh-CN" sz="3200" b="1" dirty="0">
              <a:latin typeface="+mn-ea"/>
            </a:endParaRPr>
          </a:p>
        </p:txBody>
      </p:sp>
      <p:sp>
        <p:nvSpPr>
          <p:cNvPr id="5" name="矩形 4"/>
          <p:cNvSpPr/>
          <p:nvPr/>
        </p:nvSpPr>
        <p:spPr>
          <a:xfrm>
            <a:off x="1199511" y="199864"/>
            <a:ext cx="4491606" cy="646331"/>
          </a:xfrm>
          <a:prstGeom prst="rect">
            <a:avLst/>
          </a:prstGeom>
        </p:spPr>
        <p:txBody>
          <a:bodyPr wrap="square">
            <a:spAutoFit/>
          </a:bodyPr>
          <a:lstStyle/>
          <a:p>
            <a:pPr lvl="0"/>
            <a:r>
              <a:rPr lang="en-US" altLang="zh-CN" sz="3600" b="1" dirty="0">
                <a:solidFill>
                  <a:srgbClr val="000000"/>
                </a:solidFill>
              </a:rPr>
              <a:t>(</a:t>
            </a:r>
            <a:r>
              <a:rPr lang="zh-CN" altLang="en-US" sz="3600" b="1" dirty="0">
                <a:solidFill>
                  <a:srgbClr val="000000"/>
                </a:solidFill>
              </a:rPr>
              <a:t>二</a:t>
            </a:r>
            <a:r>
              <a:rPr lang="en-US" altLang="zh-CN" sz="3600" b="1" dirty="0">
                <a:solidFill>
                  <a:srgbClr val="000000"/>
                </a:solidFill>
              </a:rPr>
              <a:t>)</a:t>
            </a:r>
            <a:r>
              <a:rPr lang="zh-CN" altLang="en-US" sz="3600" b="1" dirty="0">
                <a:solidFill>
                  <a:srgbClr val="000000"/>
                </a:solidFill>
              </a:rPr>
              <a:t>精子之死亡</a:t>
            </a:r>
            <a:endParaRPr lang="en-US" altLang="zh-CN" sz="3600" b="1" dirty="0">
              <a:solidFill>
                <a:srgbClr val="000000"/>
              </a:solidFill>
            </a:endParaRPr>
          </a:p>
        </p:txBody>
      </p:sp>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340057" y="1233843"/>
            <a:ext cx="4572000" cy="4524315"/>
          </a:xfrm>
          <a:prstGeom prst="rect">
            <a:avLst/>
          </a:prstGeom>
          <a:noFill/>
          <a:ln w="9525">
            <a:noFill/>
            <a:miter lim="800000"/>
          </a:ln>
        </p:spPr>
        <p:txBody>
          <a:bodyPr>
            <a:spAutoFit/>
          </a:bodyPr>
          <a:lstStyle/>
          <a:p>
            <a:r>
              <a:rPr lang="en-US" altLang="zh-CN" sz="3200" b="1" dirty="0">
                <a:latin typeface="+mn-ea"/>
              </a:rPr>
              <a:t>2、</a:t>
            </a:r>
            <a:r>
              <a:rPr lang="zh-CN" altLang="en-US" sz="3200" b="1" dirty="0">
                <a:latin typeface="+mn-ea"/>
              </a:rPr>
              <a:t>累死</a:t>
            </a:r>
            <a:endParaRPr lang="en-US" altLang="zh-CN" sz="3200" b="1" dirty="0">
              <a:latin typeface="+mn-ea"/>
            </a:endParaRPr>
          </a:p>
          <a:p>
            <a:r>
              <a:rPr lang="zh-CN" altLang="en-US" sz="3200" b="1" dirty="0">
                <a:latin typeface="+mn-ea"/>
              </a:rPr>
              <a:t>精子：</a:t>
            </a:r>
            <a:r>
              <a:rPr lang="en-US" altLang="zh-CN" sz="3200" b="1" dirty="0">
                <a:latin typeface="+mn-ea"/>
              </a:rPr>
              <a:t>60um</a:t>
            </a:r>
          </a:p>
          <a:p>
            <a:r>
              <a:rPr lang="zh-CN" altLang="en-US" sz="3200" b="1" dirty="0">
                <a:latin typeface="+mn-ea"/>
              </a:rPr>
              <a:t>阴道：</a:t>
            </a:r>
            <a:r>
              <a:rPr lang="en-US" altLang="zh-CN" sz="3200" b="1" dirty="0">
                <a:latin typeface="+mn-ea"/>
              </a:rPr>
              <a:t>800000um</a:t>
            </a:r>
          </a:p>
          <a:p>
            <a:endParaRPr lang="en-US" altLang="zh-CN" sz="3200" b="1" dirty="0">
              <a:latin typeface="+mn-ea"/>
            </a:endParaRPr>
          </a:p>
          <a:p>
            <a:r>
              <a:rPr lang="zh-CN" altLang="en-US" sz="3200" b="1" dirty="0">
                <a:latin typeface="+mn-ea"/>
              </a:rPr>
              <a:t>长路漫漫</a:t>
            </a:r>
            <a:r>
              <a:rPr lang="en-US" altLang="zh-CN" sz="3200" b="1" dirty="0">
                <a:latin typeface="+mn-ea"/>
              </a:rPr>
              <a:t>+</a:t>
            </a:r>
            <a:r>
              <a:rPr lang="zh-CN" altLang="en-US" sz="3200" b="1" dirty="0">
                <a:latin typeface="+mn-ea"/>
              </a:rPr>
              <a:t>阴道粘液的阻碍。</a:t>
            </a:r>
          </a:p>
          <a:p>
            <a:endParaRPr lang="en-US" altLang="zh-CN" sz="3200" b="1" dirty="0">
              <a:latin typeface="+mn-ea"/>
            </a:endParaRPr>
          </a:p>
          <a:p>
            <a:endParaRPr lang="en-US" altLang="zh-CN" sz="3200" b="1" dirty="0">
              <a:latin typeface="+mn-ea"/>
            </a:endParaRPr>
          </a:p>
          <a:p>
            <a:endParaRPr lang="en-US" altLang="zh-CN" sz="3200" b="1" dirty="0">
              <a:latin typeface="+mn-ea"/>
            </a:endParaRPr>
          </a:p>
        </p:txBody>
      </p:sp>
      <p:pic>
        <p:nvPicPr>
          <p:cNvPr id="16387" name="图片 2" descr="QQ图片20160323110724.png"/>
          <p:cNvPicPr>
            <a:picLocks noChangeAspect="1"/>
          </p:cNvPicPr>
          <p:nvPr/>
        </p:nvPicPr>
        <p:blipFill>
          <a:blip r:embed="rId3" cstate="print"/>
          <a:srcRect/>
          <a:stretch>
            <a:fillRect/>
          </a:stretch>
        </p:blipFill>
        <p:spPr bwMode="auto">
          <a:xfrm>
            <a:off x="4953000" y="1392072"/>
            <a:ext cx="7239000" cy="5465928"/>
          </a:xfrm>
          <a:prstGeom prst="rect">
            <a:avLst/>
          </a:prstGeom>
          <a:noFill/>
          <a:ln w="9525">
            <a:noFill/>
            <a:miter lim="800000"/>
            <a:headEnd/>
            <a:tailEnd/>
          </a:ln>
        </p:spPr>
      </p:pic>
    </p:spTree>
  </p:cSld>
  <p:clrMapOvr>
    <a:masterClrMapping/>
  </p:clrMapOvr>
  <p:transition spd="slow">
    <p:pull dir="ru"/>
  </p:transition>
</p:sld>
</file>

<file path=ppt/tags/tag1.xml><?xml version="1.0" encoding="utf-8"?>
<p:tagLst xmlns:a="http://schemas.openxmlformats.org/drawingml/2006/main" xmlns:r="http://schemas.openxmlformats.org/officeDocument/2006/relationships" xmlns:p="http://schemas.openxmlformats.org/presentationml/2006/main">
  <p:tag name="ISLIDE.DIAGRAM" val="204097"/>
</p:tagLst>
</file>

<file path=ppt/tags/tag2.xml><?xml version="1.0" encoding="utf-8"?>
<p:tagLst xmlns:a="http://schemas.openxmlformats.org/drawingml/2006/main" xmlns:r="http://schemas.openxmlformats.org/officeDocument/2006/relationships" xmlns:p="http://schemas.openxmlformats.org/presentationml/2006/main">
  <p:tag name="ISLIDE.DIAGRAM" val="361120"/>
</p:tagLst>
</file>

<file path=ppt/theme/theme1.xml><?xml version="1.0" encoding="utf-8"?>
<a:theme xmlns:a="http://schemas.openxmlformats.org/drawingml/2006/main" name="主题5">
  <a:themeElements>
    <a:clrScheme name="沃博联">
      <a:dk1>
        <a:srgbClr val="000000"/>
      </a:dk1>
      <a:lt1>
        <a:srgbClr val="FFFFFF"/>
      </a:lt1>
      <a:dk2>
        <a:srgbClr val="778495"/>
      </a:dk2>
      <a:lt2>
        <a:srgbClr val="F0F0F0"/>
      </a:lt2>
      <a:accent1>
        <a:srgbClr val="00C3FF"/>
      </a:accent1>
      <a:accent2>
        <a:srgbClr val="75C400"/>
      </a:accent2>
      <a:accent3>
        <a:srgbClr val="90AEDA"/>
      </a:accent3>
      <a:accent4>
        <a:srgbClr val="57AEE1"/>
      </a:accent4>
      <a:accent5>
        <a:srgbClr val="7BC2B7"/>
      </a:accent5>
      <a:accent6>
        <a:srgbClr val="3F97C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162</TotalTime>
  <Words>3601</Words>
  <Application>Microsoft Office PowerPoint</Application>
  <PresentationFormat>宽屏</PresentationFormat>
  <Paragraphs>556</Paragraphs>
  <Slides>78</Slides>
  <Notes>10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78</vt:i4>
      </vt:variant>
    </vt:vector>
  </HeadingPairs>
  <TitlesOfParts>
    <vt:vector size="84" baseType="lpstr">
      <vt:lpstr>黑体</vt:lpstr>
      <vt:lpstr>微软雅黑</vt:lpstr>
      <vt:lpstr>Arial</vt:lpstr>
      <vt:lpstr>Calibri</vt:lpstr>
      <vt:lpstr>Wingdings</vt:lpstr>
      <vt:lpstr>主题5</vt:lpstr>
      <vt:lpstr>PowerPoint 演示文稿</vt:lpstr>
      <vt:lpstr>生殖全过程</vt:lpstr>
      <vt:lpstr>男性生殖器官及第二性征</vt:lpstr>
      <vt:lpstr>女性生殖器官及第二性征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1.雄激素</vt:lpstr>
      <vt:lpstr>雄激素的生理作用</vt:lpstr>
      <vt:lpstr>PowerPoint 演示文稿</vt:lpstr>
      <vt:lpstr>PowerPoint 演示文稿</vt:lpstr>
      <vt:lpstr>PowerPoint 演示文稿</vt:lpstr>
      <vt:lpstr>PowerPoint 演示文稿</vt:lpstr>
      <vt:lpstr>总结:</vt:lpstr>
      <vt:lpstr>PowerPoint 演示文稿</vt:lpstr>
      <vt:lpstr>一、卵巢的功能 </vt:lpstr>
      <vt:lpstr>(一)卵巢生卵功能</vt:lpstr>
      <vt:lpstr>PowerPoint 演示文稿</vt:lpstr>
      <vt:lpstr>PowerPoint 演示文稿</vt:lpstr>
      <vt:lpstr>3.黄体期</vt:lpstr>
      <vt:lpstr>(二)卵巢内分泌功能</vt:lpstr>
      <vt:lpstr>1. 雌激素 </vt:lpstr>
      <vt:lpstr>（一）雌激素的生理作用</vt:lpstr>
      <vt:lpstr>2.孕激素</vt:lpstr>
      <vt:lpstr>孕激素的生理作用</vt:lpstr>
      <vt:lpstr>PowerPoint 演示文稿</vt:lpstr>
      <vt:lpstr>3. 卵巢的激素调控</vt:lpstr>
      <vt:lpstr>PowerPoint 演示文稿</vt:lpstr>
      <vt:lpstr>下丘脑-腺垂体-卵巢轴调节系统</vt:lpstr>
      <vt:lpstr>PowerPoint 演示文稿</vt:lpstr>
      <vt:lpstr>PowerPoint 演示文稿</vt:lpstr>
      <vt:lpstr>二、月经周期  </vt:lpstr>
      <vt:lpstr>(一)月经周期中子宫内膜的变化</vt:lpstr>
      <vt:lpstr>(二)月经周期的形成机制</vt:lpstr>
      <vt:lpstr>影响月经周期的其他因素</vt:lpstr>
      <vt:lpstr>第三节  妊娠与分娩</vt:lpstr>
      <vt:lpstr>受精</vt:lpstr>
      <vt:lpstr>1.受精过程</vt:lpstr>
      <vt:lpstr>2 .着床</vt:lpstr>
      <vt:lpstr>(二)妊娠维持及其激素调节</vt:lpstr>
      <vt:lpstr>(二) 妊娠的维持与激素的调节</vt:lpstr>
      <vt:lpstr>胎盘激素</vt:lpstr>
      <vt:lpstr>类固醇激素 </vt:lpstr>
      <vt:lpstr>妊娠期间胎盘主要激素变化</vt:lpstr>
      <vt:lpstr>二、分娩</vt:lpstr>
      <vt:lpstr>分娩过程</vt:lpstr>
      <vt:lpstr>雌孕激素复合避孕药的避孕机制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《生殖》</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覃 小翠</cp:lastModifiedBy>
  <cp:revision>65</cp:revision>
  <cp:lastPrinted>2017-11-22T16:00:00Z</cp:lastPrinted>
  <dcterms:created xsi:type="dcterms:W3CDTF">2017-11-22T16:00:00Z</dcterms:created>
  <dcterms:modified xsi:type="dcterms:W3CDTF">2022-11-20T16:36:37Z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2052-11.1.0.9513</vt:lpwstr>
  </property>
</Properties>
</file>