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46"/>
  </p:notesMasterIdLst>
  <p:handoutMasterIdLst>
    <p:handoutMasterId r:id="rId47"/>
  </p:handoutMasterIdLst>
  <p:sldIdLst>
    <p:sldId id="353" r:id="rId2"/>
    <p:sldId id="322" r:id="rId3"/>
    <p:sldId id="314" r:id="rId4"/>
    <p:sldId id="309" r:id="rId5"/>
    <p:sldId id="296" r:id="rId6"/>
    <p:sldId id="260" r:id="rId7"/>
    <p:sldId id="355" r:id="rId8"/>
    <p:sldId id="356" r:id="rId9"/>
    <p:sldId id="357" r:id="rId10"/>
    <p:sldId id="384" r:id="rId11"/>
    <p:sldId id="385" r:id="rId12"/>
    <p:sldId id="386" r:id="rId13"/>
    <p:sldId id="387" r:id="rId14"/>
    <p:sldId id="358" r:id="rId15"/>
    <p:sldId id="359" r:id="rId16"/>
    <p:sldId id="360" r:id="rId17"/>
    <p:sldId id="269" r:id="rId18"/>
    <p:sldId id="361" r:id="rId19"/>
    <p:sldId id="388" r:id="rId20"/>
    <p:sldId id="362" r:id="rId21"/>
    <p:sldId id="363" r:id="rId22"/>
    <p:sldId id="364" r:id="rId23"/>
    <p:sldId id="390" r:id="rId24"/>
    <p:sldId id="389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11" r:id="rId34"/>
    <p:sldId id="275" r:id="rId35"/>
    <p:sldId id="276" r:id="rId36"/>
    <p:sldId id="343" r:id="rId37"/>
    <p:sldId id="378" r:id="rId38"/>
    <p:sldId id="379" r:id="rId39"/>
    <p:sldId id="381" r:id="rId40"/>
    <p:sldId id="383" r:id="rId41"/>
    <p:sldId id="375" r:id="rId42"/>
    <p:sldId id="380" r:id="rId43"/>
    <p:sldId id="376" r:id="rId44"/>
    <p:sldId id="341" r:id="rId45"/>
  </p:sldIdLst>
  <p:sldSz cx="12192000" cy="6858000"/>
  <p:notesSz cx="6858000" cy="9144000"/>
  <p:custShowLst>
    <p:custShow name="自定义放映 1" id="0">
      <p:sldLst>
        <p:sld r:id="rId6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3A8"/>
    <a:srgbClr val="CC9900"/>
    <a:srgbClr val="D34817"/>
    <a:srgbClr val="FFCCFF"/>
    <a:srgbClr val="FF3399"/>
    <a:srgbClr val="FFCC99"/>
    <a:srgbClr val="00FF99"/>
    <a:srgbClr val="E70D22"/>
    <a:srgbClr val="00CC00"/>
    <a:srgbClr val="000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87442" autoAdjust="0"/>
  </p:normalViewPr>
  <p:slideViewPr>
    <p:cSldViewPr snapToObjects="1">
      <p:cViewPr varScale="1">
        <p:scale>
          <a:sx n="93" d="100"/>
          <a:sy n="93" d="100"/>
        </p:scale>
        <p:origin x="444" y="78"/>
      </p:cViewPr>
      <p:guideLst>
        <p:guide orient="horz" pos="2160"/>
        <p:guide pos="3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buFontTx/>
              <a:buNone/>
              <a:defRPr kumimoji="1"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kumimoji="1"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buFontTx/>
              <a:buNone/>
              <a:defRPr kumimoji="1"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Tahoma" panose="020B0604030504040204" pitchFamily="34" charset="0"/>
                <a:cs typeface="+mn-ea"/>
              </a:defRPr>
            </a:lvl1pPr>
          </a:lstStyle>
          <a:p>
            <a:pPr>
              <a:defRPr/>
            </a:pPr>
            <a:fld id="{376D357D-4B8C-4FA0-ADD2-82923D1AE299}" type="slidenum">
              <a:rPr lang="zh-CN" altLang="en-US"/>
              <a:pPr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690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buFontTx/>
              <a:buNone/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buFontTx/>
              <a:buNone/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Times New Roman" panose="02020603050405020304" pitchFamily="18" charset="0"/>
                <a:cs typeface="+mn-ea"/>
              </a:defRPr>
            </a:lvl1pPr>
          </a:lstStyle>
          <a:p>
            <a:pPr>
              <a:defRPr/>
            </a:pPr>
            <a:fld id="{E4DACB08-9131-4179-A3C0-5254D8F3629E}" type="slidenum">
              <a:rPr lang="zh-CN" altLang="en-US"/>
              <a:pPr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4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FAEC2E55-F736-4EA5-8131-E98A3005CEF0}" type="slidenum">
              <a:rPr lang="zh-CN" altLang="en-US" dirty="0" smtClean="0">
                <a:latin typeface="Times New Roman" panose="02020603050405020304" pitchFamily="18" charset="0"/>
              </a:rPr>
              <a:pPr>
                <a:defRPr/>
              </a:pPr>
              <a:t>3</a:t>
            </a:fld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764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5C95442E-2C1D-4A87-B141-85CD969DD4DC}" type="slidenum">
              <a:rPr lang="zh-CN" altLang="en-US" dirty="0" smtClean="0">
                <a:latin typeface="Times New Roman" panose="02020603050405020304" pitchFamily="18" charset="0"/>
              </a:rPr>
              <a:pPr>
                <a:defRPr/>
              </a:pPr>
              <a:t>12</a:t>
            </a:fld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528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5C95442E-2C1D-4A87-B141-85CD969DD4DC}" type="slidenum">
              <a:rPr lang="zh-CN" altLang="en-US" dirty="0" smtClean="0">
                <a:latin typeface="Times New Roman" panose="02020603050405020304" pitchFamily="18" charset="0"/>
              </a:rPr>
              <a:pPr>
                <a:defRPr/>
              </a:pPr>
              <a:t>13</a:t>
            </a:fld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025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1B4E0E5C-4CD2-4C15-A20E-47D39E804ED6}" type="slidenum">
              <a:rPr lang="zh-CN" altLang="en-US" dirty="0" smtClean="0">
                <a:latin typeface="Times New Roman" panose="02020603050405020304" pitchFamily="18" charset="0"/>
              </a:rPr>
              <a:pPr>
                <a:defRPr/>
              </a:pPr>
              <a:t>14</a:t>
            </a:fld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624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403CD9E7-2FC6-43B1-BD42-7BC5422ED877}" type="slidenum">
              <a:rPr lang="zh-CN" altLang="en-US" dirty="0" smtClean="0">
                <a:latin typeface="Times New Roman" panose="02020603050405020304" pitchFamily="18" charset="0"/>
              </a:rPr>
              <a:pPr>
                <a:defRPr/>
              </a:pPr>
              <a:t>15</a:t>
            </a:fld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087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337DA383-7B4D-4751-B39D-AA3F4B4F64B3}" type="slidenum">
              <a:rPr lang="zh-CN" altLang="en-US" dirty="0" smtClean="0">
                <a:latin typeface="Times New Roman" panose="02020603050405020304" pitchFamily="18" charset="0"/>
              </a:rPr>
              <a:pPr>
                <a:defRPr/>
              </a:pPr>
              <a:t>16</a:t>
            </a:fld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551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5306C1E7-0B3B-4834-AE4C-F3807DF2C864}" type="slidenum">
              <a:rPr lang="zh-CN" altLang="en-US" dirty="0" smtClean="0">
                <a:latin typeface="Times New Roman" panose="02020603050405020304" pitchFamily="18" charset="0"/>
              </a:rPr>
              <a:pPr>
                <a:defRPr/>
              </a:pPr>
              <a:t>17</a:t>
            </a:fld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894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B909C49F-1FD9-4BAA-8137-8D9A58F22AEA}" type="slidenum">
              <a:rPr lang="zh-CN" altLang="en-US" sz="1200">
                <a:latin typeface="Times New Roman" panose="02020603050405020304" pitchFamily="18" charset="0"/>
              </a:rPr>
              <a:pPr algn="r" eaLnBrk="1" hangingPunct="1">
                <a:buFont typeface="Arial" panose="020B0604020202020204" pitchFamily="34" charset="0"/>
                <a:buNone/>
              </a:pPr>
              <a:t>18</a:t>
            </a:fld>
            <a:endParaRPr lang="zh-CN" altLang="en-US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zh-CN" altLang="en-US" sz="1000" b="1">
                <a:effectLst>
                  <a:outerShdw blurRad="38100" dist="38100" dir="2700000" algn="tl">
                    <a:srgbClr val="C0C0C0"/>
                  </a:outerShdw>
                </a:effectLst>
              </a:rPr>
              <a:t>明显的高尿酸血症，痛风伴大脑发育不全、智力低下、舞蹈手足综合征，身体和精神发育迟缓，有咬指咬唇、自毁容貌的强迫性自残行为。</a:t>
            </a:r>
          </a:p>
        </p:txBody>
      </p:sp>
    </p:spTree>
    <p:extLst>
      <p:ext uri="{BB962C8B-B14F-4D97-AF65-F5344CB8AC3E}">
        <p14:creationId xmlns:p14="http://schemas.microsoft.com/office/powerpoint/2010/main" val="4148022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5306C1E7-0B3B-4834-AE4C-F3807DF2C864}" type="slidenum">
              <a:rPr lang="zh-CN" altLang="en-US" dirty="0" smtClean="0">
                <a:latin typeface="Times New Roman" panose="02020603050405020304" pitchFamily="18" charset="0"/>
              </a:rPr>
              <a:pPr>
                <a:defRPr/>
              </a:pPr>
              <a:t>19</a:t>
            </a:fld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783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EB5D15FE-2F76-4EB3-9A3D-C3EC65073FC0}" type="slidenum">
              <a:rPr lang="zh-CN" altLang="en-US" dirty="0" smtClean="0">
                <a:latin typeface="Times New Roman" panose="02020603050405020304" pitchFamily="18" charset="0"/>
              </a:rPr>
              <a:pPr>
                <a:defRPr/>
              </a:pPr>
              <a:t>20</a:t>
            </a:fld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05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04CBC2A4-5F30-45A0-A7A3-9C62A22A5E61}" type="slidenum">
              <a:rPr lang="zh-CN" altLang="en-US" dirty="0" smtClean="0">
                <a:latin typeface="Times New Roman" panose="02020603050405020304" pitchFamily="18" charset="0"/>
              </a:rPr>
              <a:pPr>
                <a:defRPr/>
              </a:pPr>
              <a:t>21</a:t>
            </a:fld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931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A5068A60-491A-4BAA-B784-EBFFA0CB7D0B}" type="slidenum">
              <a:rPr lang="zh-CN" altLang="en-US" dirty="0" smtClean="0">
                <a:latin typeface="Times New Roman" panose="02020603050405020304" pitchFamily="18" charset="0"/>
              </a:rPr>
              <a:pPr>
                <a:defRPr/>
              </a:pPr>
              <a:t>4</a:t>
            </a:fld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335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F1D1B0DD-F5C4-49FA-8E44-8CAC1FEEBC41}" type="slidenum">
              <a:rPr lang="zh-CN" altLang="en-US" dirty="0" smtClean="0">
                <a:latin typeface="Times New Roman" panose="02020603050405020304" pitchFamily="18" charset="0"/>
              </a:rPr>
              <a:pPr>
                <a:defRPr/>
              </a:pPr>
              <a:t>22</a:t>
            </a:fld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074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F1D1B0DD-F5C4-49FA-8E44-8CAC1FEEBC41}" type="slidenum">
              <a:rPr lang="zh-CN" altLang="en-US" dirty="0" smtClean="0">
                <a:latin typeface="Times New Roman" panose="02020603050405020304" pitchFamily="18" charset="0"/>
              </a:rPr>
              <a:pPr>
                <a:defRPr/>
              </a:pPr>
              <a:t>23</a:t>
            </a:fld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0407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F1D1B0DD-F5C4-49FA-8E44-8CAC1FEEBC41}" type="slidenum">
              <a:rPr lang="zh-CN" altLang="en-US" dirty="0" smtClean="0">
                <a:latin typeface="Times New Roman" panose="02020603050405020304" pitchFamily="18" charset="0"/>
              </a:rPr>
              <a:pPr>
                <a:defRPr/>
              </a:pPr>
              <a:t>24</a:t>
            </a:fld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0569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05902CAD-6E75-4FF7-BF03-9AF59C14C212}" type="slidenum">
              <a:rPr lang="zh-CN" altLang="en-US" dirty="0" smtClean="0">
                <a:latin typeface="Times New Roman" panose="02020603050405020304" pitchFamily="18" charset="0"/>
              </a:rPr>
              <a:pPr>
                <a:defRPr/>
              </a:pPr>
              <a:t>25</a:t>
            </a:fld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507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71DF79E5-F24E-433D-9028-E3B83F2A6379}" type="slidenum">
              <a:rPr lang="zh-CN" altLang="en-US" dirty="0" smtClean="0">
                <a:latin typeface="Times New Roman" panose="02020603050405020304" pitchFamily="18" charset="0"/>
              </a:rPr>
              <a:pPr>
                <a:defRPr/>
              </a:pPr>
              <a:t>33</a:t>
            </a:fld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7949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80958397-491D-45DD-9D7E-50C9D644C4FD}" type="slidenum">
              <a:rPr lang="zh-CN" altLang="en-US" dirty="0" smtClean="0">
                <a:latin typeface="Times New Roman" panose="02020603050405020304" pitchFamily="18" charset="0"/>
              </a:rPr>
              <a:pPr>
                <a:defRPr/>
              </a:pPr>
              <a:t>34</a:t>
            </a:fld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2660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991A737F-EA3C-4DBE-97D3-A821EA8E9771}" type="slidenum">
              <a:rPr lang="zh-CN" altLang="en-US" dirty="0" smtClean="0">
                <a:latin typeface="Times New Roman" panose="02020603050405020304" pitchFamily="18" charset="0"/>
              </a:rPr>
              <a:pPr>
                <a:defRPr/>
              </a:pPr>
              <a:t>35</a:t>
            </a:fld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6306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ACB08-9131-4179-A3C0-5254D8F3629E}" type="slidenum">
              <a:rPr lang="zh-CN" altLang="en-US" smtClean="0"/>
              <a:pPr>
                <a:defRPr/>
              </a:pPr>
              <a:t>40</a:t>
            </a:fld>
            <a:endParaRPr lang="zh-CN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6900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E881589B-5032-44FA-AC3B-9AFA59D71C0B}" type="slidenum">
              <a:rPr lang="zh-CN" altLang="en-US" sz="1200">
                <a:latin typeface="Times New Roman" panose="02020603050405020304" pitchFamily="18" charset="0"/>
              </a:rPr>
              <a:pPr algn="r" eaLnBrk="1" hangingPunct="1">
                <a:buFont typeface="Arial" panose="020B0604020202020204" pitchFamily="34" charset="0"/>
                <a:buNone/>
              </a:pPr>
              <a:t>41</a:t>
            </a:fld>
            <a:endParaRPr lang="zh-CN" altLang="en-US" sz="1200"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9400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56FE659A-3241-4324-AE84-C1F922D35FD6}" type="slidenum">
              <a:rPr lang="zh-CN" altLang="en-US" dirty="0" smtClean="0">
                <a:latin typeface="Times New Roman" panose="02020603050405020304" pitchFamily="18" charset="0"/>
              </a:rPr>
              <a:pPr>
                <a:defRPr/>
              </a:pPr>
              <a:t>43</a:t>
            </a:fld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32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252B95C9-00B2-442C-9636-F143A7F5D360}" type="slidenum">
              <a:rPr lang="zh-CN" altLang="en-US" dirty="0" smtClean="0">
                <a:latin typeface="Times New Roman" panose="02020603050405020304" pitchFamily="18" charset="0"/>
              </a:rPr>
              <a:pPr>
                <a:defRPr/>
              </a:pPr>
              <a:t>5</a:t>
            </a:fld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571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3C682CD1-8B7D-41D5-BE79-B10EB7C9F497}" type="slidenum">
              <a:rPr lang="zh-CN" altLang="en-US" dirty="0" smtClean="0">
                <a:latin typeface="Times New Roman" panose="02020603050405020304" pitchFamily="18" charset="0"/>
              </a:rPr>
              <a:pPr>
                <a:defRPr/>
              </a:pPr>
              <a:t>6</a:t>
            </a:fld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560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950E9E63-4D22-4A78-963F-1A37C3F4F140}" type="slidenum">
              <a:rPr lang="zh-CN" altLang="en-US" sz="1200">
                <a:latin typeface="Times New Roman" panose="02020603050405020304" pitchFamily="18" charset="0"/>
              </a:rPr>
              <a:pPr algn="r" eaLnBrk="1" hangingPunct="1">
                <a:buFont typeface="Arial" panose="020B0604020202020204" pitchFamily="34" charset="0"/>
                <a:buNone/>
              </a:pPr>
              <a:t>7</a:t>
            </a:fld>
            <a:endParaRPr lang="zh-CN" altLang="en-US" sz="120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534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8FBA0743-F3F0-4E7E-9D35-C9E30A3B9A3D}" type="slidenum">
              <a:rPr lang="zh-CN" altLang="en-US" dirty="0" smtClean="0">
                <a:latin typeface="Times New Roman" panose="02020603050405020304" pitchFamily="18" charset="0"/>
              </a:rPr>
              <a:pPr>
                <a:defRPr/>
              </a:pPr>
              <a:t>8</a:t>
            </a:fld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2813" y="4343400"/>
            <a:ext cx="5032375" cy="4114800"/>
          </a:xfrm>
          <a:noFill/>
        </p:spPr>
        <p:txBody>
          <a:bodyPr lIns="97109" tIns="48555" rIns="97109" bIns="48555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504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5C95442E-2C1D-4A87-B141-85CD969DD4DC}" type="slidenum">
              <a:rPr lang="zh-CN" altLang="en-US" dirty="0" smtClean="0">
                <a:latin typeface="Times New Roman" panose="02020603050405020304" pitchFamily="18" charset="0"/>
              </a:rPr>
              <a:pPr>
                <a:defRPr/>
              </a:pPr>
              <a:t>9</a:t>
            </a:fld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964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5C95442E-2C1D-4A87-B141-85CD969DD4DC}" type="slidenum">
              <a:rPr lang="zh-CN" altLang="en-US" dirty="0" smtClean="0">
                <a:latin typeface="Times New Roman" panose="02020603050405020304" pitchFamily="18" charset="0"/>
              </a:rPr>
              <a:pPr>
                <a:defRPr/>
              </a:pPr>
              <a:t>10</a:t>
            </a:fld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783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5C95442E-2C1D-4A87-B141-85CD969DD4DC}" type="slidenum">
              <a:rPr lang="zh-CN" altLang="en-US" dirty="0" smtClean="0">
                <a:latin typeface="Times New Roman" panose="02020603050405020304" pitchFamily="18" charset="0"/>
              </a:rPr>
              <a:pPr>
                <a:defRPr/>
              </a:pPr>
              <a:t>11</a:t>
            </a:fld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96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9648825" y="4068763"/>
            <a:ext cx="1081088" cy="1081087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3270" y="4568607"/>
              <a:ext cx="865041" cy="865039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3263" y="4289425"/>
            <a:ext cx="1193800" cy="639763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A18F85-154A-457C-911D-8A63AB27C4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859816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C2386-7932-465B-A1BF-87A08C66DA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9025047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F957F-80E1-4C2C-8968-96A59C3F5E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391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537B4-C1FC-4F29-9A76-53B57AD109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698016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96938" y="2325688"/>
            <a:ext cx="1081087" cy="1081087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3270" y="4568607"/>
              <a:ext cx="865041" cy="865039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/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138" y="6272213"/>
            <a:ext cx="2644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813" y="6272213"/>
            <a:ext cx="6327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63" y="2506663"/>
            <a:ext cx="1189037" cy="719137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8FFC1D16-5AD6-4F1B-A78D-049DE6890F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48426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4C509-B8D8-473A-BE61-78BB9F6AAE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0017718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0AE2F-474D-47A8-A571-CE54632BF5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5291363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0C8F4-AD5B-456F-8D44-78F44AFBAD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6592159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D6338-00EC-4C7D-A3E4-3BC3EFF5E6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605598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DF262-AAB5-49A4-B3E0-600165B578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3588192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7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81BB0-29B1-473E-B57F-BFA267E08D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917436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9975" y="2120900"/>
            <a:ext cx="10058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88" y="6272213"/>
            <a:ext cx="327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438" y="6272213"/>
            <a:ext cx="632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6" name="Oval 8"/>
            <p:cNvSpPr>
              <a:spLocks noChangeArrowheads="1"/>
            </p:cNvSpPr>
            <p:nvPr/>
          </p:nvSpPr>
          <p:spPr bwMode="auto"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0938" y="6272213"/>
            <a:ext cx="639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fld id="{0967D119-C8E5-4C31-9A57-F3CD559253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1032" name="图片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788" y="115888"/>
            <a:ext cx="2492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7" r:id="rId2"/>
    <p:sldLayoutId id="2147483805" r:id="rId3"/>
    <p:sldLayoutId id="2147483798" r:id="rId4"/>
    <p:sldLayoutId id="2147483799" r:id="rId5"/>
    <p:sldLayoutId id="2147483800" r:id="rId6"/>
    <p:sldLayoutId id="2147483801" r:id="rId7"/>
    <p:sldLayoutId id="2147483806" r:id="rId8"/>
    <p:sldLayoutId id="2147483807" r:id="rId9"/>
    <p:sldLayoutId id="2147483802" r:id="rId10"/>
    <p:sldLayoutId id="2147483803" r:id="rId11"/>
  </p:sldLayoutIdLst>
  <p:transition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kern="1200" cap="all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838" y="66675"/>
            <a:ext cx="2492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11225" y="765175"/>
            <a:ext cx="20161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fontAlgn="ctr" hangingPunct="1">
              <a:defRPr/>
            </a:pPr>
            <a:r>
              <a:rPr lang="en-US" altLang="zh-CN" sz="28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Chapter 10</a:t>
            </a:r>
            <a:endParaRPr lang="zh-CN" altLang="en-US" sz="28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2640013" y="1989138"/>
            <a:ext cx="696277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6600" dirty="0">
                <a:blipFill dpi="0" rotWithShape="1">
                  <a:blip r:embed="rId3"/>
                  <a:srcRect/>
                  <a:tile tx="6350" ty="-127000" sx="65000" sy="64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核苷酸代谢</a:t>
            </a: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3935413" y="3213100"/>
            <a:ext cx="43926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8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Metabolism of Nucleotides</a:t>
            </a: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1055688" y="548744"/>
            <a:ext cx="3600450" cy="57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360000" indent="-3600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n"/>
              <a:defRPr sz="28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+mj-cs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buSzPct val="80000"/>
              <a:defRPr/>
            </a:pPr>
            <a:r>
              <a:rPr lang="zh-CN" altLang="en-US" dirty="0"/>
              <a:t>从头合成过程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707476" y="1700808"/>
            <a:ext cx="130840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PRPP</a:t>
            </a:r>
            <a:r>
              <a:rPr kumimoji="1" lang="zh-CN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合成酶</a:t>
            </a: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3512722" y="1052736"/>
            <a:ext cx="63906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ATP</a:t>
            </a: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1795713" y="2261818"/>
            <a:ext cx="1478923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5-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磷酸核糖</a:t>
            </a:r>
            <a:endParaRPr kumimoji="1"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(R-5-P)</a:t>
            </a:r>
            <a:endParaRPr kumimoji="1"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 flipH="1">
            <a:off x="3359696" y="1689944"/>
            <a:ext cx="1836738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 type="stealth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4295800" y="1052736"/>
            <a:ext cx="766762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AMP</a:t>
            </a: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4556100" y="2286885"/>
            <a:ext cx="33401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5-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磷酸核糖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-1-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焦磷酸</a:t>
            </a:r>
            <a:endParaRPr kumimoji="1"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(PRPP,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磷酸戊糖的活性形式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endParaRPr kumimoji="1"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9336137" y="2286885"/>
            <a:ext cx="2376487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5´-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磷酸核糖胺</a:t>
            </a:r>
            <a:endParaRPr kumimoji="1"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(H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N-1-R-5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´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-P)</a:t>
            </a:r>
            <a:endParaRPr kumimoji="1"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 rot="16200000">
            <a:off x="8381881" y="330260"/>
            <a:ext cx="0" cy="2700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8072242" y="941549"/>
            <a:ext cx="12668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谷氨酰胺</a:t>
            </a: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7175897" y="939131"/>
            <a:ext cx="110331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谷氨酸</a:t>
            </a:r>
          </a:p>
        </p:txBody>
      </p:sp>
      <p:sp>
        <p:nvSpPr>
          <p:cNvPr id="72" name="Text Box 28"/>
          <p:cNvSpPr txBox="1">
            <a:spLocks noChangeArrowheads="1"/>
          </p:cNvSpPr>
          <p:nvPr/>
        </p:nvSpPr>
        <p:spPr bwMode="auto">
          <a:xfrm>
            <a:off x="7608479" y="1693696"/>
            <a:ext cx="145238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酰氨基转移酶</a:t>
            </a:r>
            <a:endParaRPr kumimoji="1" lang="en-US" altLang="zh-CN" sz="1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(</a:t>
            </a: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转氨基</a:t>
            </a: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)</a:t>
            </a:r>
            <a:endParaRPr kumimoji="1" lang="zh-CN" altLang="en-US" sz="1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73" name="任意多边形 72"/>
          <p:cNvSpPr/>
          <p:nvPr/>
        </p:nvSpPr>
        <p:spPr>
          <a:xfrm rot="16200000" flipH="1">
            <a:off x="4187785" y="1127668"/>
            <a:ext cx="288000" cy="792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4" name="任意多边形 73"/>
          <p:cNvSpPr/>
          <p:nvPr/>
        </p:nvSpPr>
        <p:spPr>
          <a:xfrm rot="16200000" flipH="1">
            <a:off x="8093969" y="1034744"/>
            <a:ext cx="360000" cy="90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75007F9-C3DD-288E-852F-6286AF32693D}"/>
              </a:ext>
            </a:extLst>
          </p:cNvPr>
          <p:cNvGrpSpPr/>
          <p:nvPr/>
        </p:nvGrpSpPr>
        <p:grpSpPr>
          <a:xfrm>
            <a:off x="1530010" y="1293384"/>
            <a:ext cx="1901694" cy="941331"/>
            <a:chOff x="1097961" y="2472348"/>
            <a:chExt cx="1901694" cy="941331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60D1CB79-800F-219D-1D6D-8A9A00CA43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7961" y="2472348"/>
              <a:ext cx="252000" cy="25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3B9CB3DF-FF7A-8F91-E8C7-04C76A504F99}"/>
                </a:ext>
              </a:extLst>
            </p:cNvPr>
            <p:cNvGrpSpPr/>
            <p:nvPr/>
          </p:nvGrpSpPr>
          <p:grpSpPr>
            <a:xfrm>
              <a:off x="1127447" y="2532912"/>
              <a:ext cx="1872208" cy="880767"/>
              <a:chOff x="6088386" y="5533050"/>
              <a:chExt cx="1872208" cy="880767"/>
            </a:xfrm>
          </p:grpSpPr>
          <p:sp>
            <p:nvSpPr>
              <p:cNvPr id="3" name="任意多边形 284">
                <a:extLst>
                  <a:ext uri="{FF2B5EF4-FFF2-40B4-BE49-F238E27FC236}">
                    <a16:creationId xmlns:a16="http://schemas.microsoft.com/office/drawing/2014/main" id="{19ED0743-BD91-D2C5-05B7-0BDFBE06BE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0100000" flipH="1">
                <a:off x="6737596" y="5654364"/>
                <a:ext cx="849114" cy="468000"/>
              </a:xfrm>
              <a:custGeom>
                <a:avLst/>
                <a:gdLst>
                  <a:gd name="connsiteX0" fmla="*/ 676608 w 1731215"/>
                  <a:gd name="connsiteY0" fmla="*/ 0 h 949509"/>
                  <a:gd name="connsiteX1" fmla="*/ 0 w 1731215"/>
                  <a:gd name="connsiteY1" fmla="*/ 806351 h 949509"/>
                  <a:gd name="connsiteX2" fmla="*/ 582451 w 1731215"/>
                  <a:gd name="connsiteY2" fmla="*/ 949509 h 949509"/>
                  <a:gd name="connsiteX3" fmla="*/ 1463448 w 1731215"/>
                  <a:gd name="connsiteY3" fmla="*/ 538693 h 949509"/>
                  <a:gd name="connsiteX4" fmla="*/ 1476394 w 1731215"/>
                  <a:gd name="connsiteY4" fmla="*/ 566456 h 949509"/>
                  <a:gd name="connsiteX5" fmla="*/ 1477124 w 1731215"/>
                  <a:gd name="connsiteY5" fmla="*/ 566116 h 949509"/>
                  <a:gd name="connsiteX6" fmla="*/ 1465678 w 1731215"/>
                  <a:gd name="connsiteY6" fmla="*/ 539849 h 949509"/>
                  <a:gd name="connsiteX7" fmla="*/ 1731215 w 1731215"/>
                  <a:gd name="connsiteY7" fmla="*/ 0 h 949509"/>
                  <a:gd name="connsiteX8" fmla="*/ 676608 w 1731215"/>
                  <a:gd name="connsiteY8" fmla="*/ 0 h 94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31215" h="949509">
                    <a:moveTo>
                      <a:pt x="676608" y="0"/>
                    </a:moveTo>
                    <a:lnTo>
                      <a:pt x="0" y="806351"/>
                    </a:lnTo>
                    <a:lnTo>
                      <a:pt x="582451" y="949509"/>
                    </a:lnTo>
                    <a:lnTo>
                      <a:pt x="1463448" y="538693"/>
                    </a:lnTo>
                    <a:lnTo>
                      <a:pt x="1476394" y="566456"/>
                    </a:lnTo>
                    <a:lnTo>
                      <a:pt x="1477124" y="566116"/>
                    </a:lnTo>
                    <a:lnTo>
                      <a:pt x="1465678" y="539849"/>
                    </a:lnTo>
                    <a:lnTo>
                      <a:pt x="1731215" y="0"/>
                    </a:lnTo>
                    <a:lnTo>
                      <a:pt x="676608" y="0"/>
                    </a:lnTo>
                    <a:close/>
                  </a:path>
                </a:pathLst>
              </a:custGeom>
              <a:solidFill>
                <a:srgbClr val="99CCF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/>
              </a:p>
            </p:txBody>
          </p:sp>
          <p:grpSp>
            <p:nvGrpSpPr>
              <p:cNvPr id="4" name="组合 2">
                <a:extLst>
                  <a:ext uri="{FF2B5EF4-FFF2-40B4-BE49-F238E27FC236}">
                    <a16:creationId xmlns:a16="http://schemas.microsoft.com/office/drawing/2014/main" id="{40E52990-78AF-0C89-21A0-E64809AD02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88386" y="5533050"/>
                <a:ext cx="1872208" cy="880767"/>
                <a:chOff x="847522" y="2210773"/>
                <a:chExt cx="1872976" cy="880625"/>
              </a:xfrm>
            </p:grpSpPr>
            <p:cxnSp>
              <p:nvCxnSpPr>
                <p:cNvPr id="6" name="直接连接符 5">
                  <a:extLst>
                    <a:ext uri="{FF2B5EF4-FFF2-40B4-BE49-F238E27FC236}">
                      <a16:creationId xmlns:a16="http://schemas.microsoft.com/office/drawing/2014/main" id="{44D1F74B-50CB-107A-C87A-5261D96F2DE8}"/>
                    </a:ext>
                  </a:extLst>
                </p:cNvPr>
                <p:cNvCxnSpPr/>
                <p:nvPr/>
              </p:nvCxnSpPr>
              <p:spPr>
                <a:xfrm>
                  <a:off x="1687242" y="2746941"/>
                  <a:ext cx="43217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等腰三角形 6">
                  <a:extLst>
                    <a:ext uri="{FF2B5EF4-FFF2-40B4-BE49-F238E27FC236}">
                      <a16:creationId xmlns:a16="http://schemas.microsoft.com/office/drawing/2014/main" id="{7B5DD2DC-5887-5E91-03A5-58BD8ED8DE3B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3060000">
                  <a:off x="2220969" y="2457960"/>
                  <a:ext cx="50792" cy="358923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8" name="等腰三角形 7">
                  <a:extLst>
                    <a:ext uri="{FF2B5EF4-FFF2-40B4-BE49-F238E27FC236}">
                      <a16:creationId xmlns:a16="http://schemas.microsoft.com/office/drawing/2014/main" id="{5784CC60-D370-A10B-BA27-B24F2667592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8660000">
                  <a:off x="1534093" y="2452405"/>
                  <a:ext cx="52378" cy="358923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cxnSp>
              <p:nvCxnSpPr>
                <p:cNvPr id="9" name="直接连接符 8">
                  <a:extLst>
                    <a:ext uri="{FF2B5EF4-FFF2-40B4-BE49-F238E27FC236}">
                      <a16:creationId xmlns:a16="http://schemas.microsoft.com/office/drawing/2014/main" id="{06BDC69A-4A1A-BD26-063C-9FBD04FBA89C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H="1">
                  <a:off x="1442758" y="2377114"/>
                  <a:ext cx="360148" cy="16479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>
                  <a:extLst>
                    <a:ext uri="{FF2B5EF4-FFF2-40B4-BE49-F238E27FC236}">
                      <a16:creationId xmlns:a16="http://schemas.microsoft.com/office/drawing/2014/main" id="{6EBC9013-6AB4-64BF-E60D-13F285F0D65D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1997024" y="2377115"/>
                  <a:ext cx="360148" cy="16479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>
                  <a:extLst>
                    <a:ext uri="{FF2B5EF4-FFF2-40B4-BE49-F238E27FC236}">
                      <a16:creationId xmlns:a16="http://schemas.microsoft.com/office/drawing/2014/main" id="{1E698112-CF7A-18C2-2415-F79EEE68E4FB}"/>
                    </a:ext>
                  </a:extLst>
                </p:cNvPr>
                <p:cNvCxnSpPr/>
                <p:nvPr/>
              </p:nvCxnSpPr>
              <p:spPr>
                <a:xfrm>
                  <a:off x="2370240" y="2386785"/>
                  <a:ext cx="0" cy="2879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>
                  <a:extLst>
                    <a:ext uri="{FF2B5EF4-FFF2-40B4-BE49-F238E27FC236}">
                      <a16:creationId xmlns:a16="http://schemas.microsoft.com/office/drawing/2014/main" id="{3A0509DC-44E0-5493-0A8C-3CCBABEA62F0}"/>
                    </a:ext>
                  </a:extLst>
                </p:cNvPr>
                <p:cNvCxnSpPr/>
                <p:nvPr/>
              </p:nvCxnSpPr>
              <p:spPr>
                <a:xfrm>
                  <a:off x="1441171" y="2359654"/>
                  <a:ext cx="0" cy="28729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矩形 93">
                  <a:extLst>
                    <a:ext uri="{FF2B5EF4-FFF2-40B4-BE49-F238E27FC236}">
                      <a16:creationId xmlns:a16="http://schemas.microsoft.com/office/drawing/2014/main" id="{771F8DCC-4087-52ED-5FBA-9624A03342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7522" y="2210773"/>
                  <a:ext cx="878769" cy="463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45720" tIns="0" rIns="4572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ts val="1200"/>
                    </a:lnSpc>
                  </a:pPr>
                  <a:r>
                    <a:rPr lang="en-US" altLang="zh-CN" sz="14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anose="020B0604020202020204" pitchFamily="34" charset="0"/>
                    </a:rPr>
                    <a:t>P‒O‒CH</a:t>
                  </a:r>
                  <a:r>
                    <a:rPr lang="en-US" altLang="zh-CN" sz="1400" baseline="-250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anose="020B0604020202020204" pitchFamily="34" charset="0"/>
                    </a:rPr>
                    <a:t>2</a:t>
                  </a:r>
                </a:p>
                <a:p>
                  <a:pPr eaLnBrk="1" hangingPunct="1">
                    <a:lnSpc>
                      <a:spcPts val="1200"/>
                    </a:lnSpc>
                  </a:pPr>
                  <a:r>
                    <a:rPr lang="en-US" altLang="zh-CN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anose="020B0604020202020204" pitchFamily="34" charset="0"/>
                    </a:rPr>
                    <a:t>               </a:t>
                  </a:r>
                </a:p>
                <a:p>
                  <a:pPr eaLnBrk="1" hangingPunct="1">
                    <a:lnSpc>
                      <a:spcPts val="1200"/>
                    </a:lnSpc>
                  </a:pPr>
                  <a:r>
                    <a:rPr lang="en-US" altLang="zh-CN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anose="020B0604020202020204" pitchFamily="34" charset="0"/>
                    </a:rPr>
                    <a:t>               </a:t>
                  </a:r>
                  <a:endParaRPr lang="zh-CN" alt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4" name="直接连接符 13">
                  <a:extLst>
                    <a:ext uri="{FF2B5EF4-FFF2-40B4-BE49-F238E27FC236}">
                      <a16:creationId xmlns:a16="http://schemas.microsoft.com/office/drawing/2014/main" id="{0AFB8D46-2889-D3E7-26E2-F7345D186263}"/>
                    </a:ext>
                  </a:extLst>
                </p:cNvPr>
                <p:cNvCxnSpPr/>
                <p:nvPr/>
              </p:nvCxnSpPr>
              <p:spPr>
                <a:xfrm>
                  <a:off x="1695516" y="2604089"/>
                  <a:ext cx="0" cy="28729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>
                  <a:extLst>
                    <a:ext uri="{FF2B5EF4-FFF2-40B4-BE49-F238E27FC236}">
                      <a16:creationId xmlns:a16="http://schemas.microsoft.com/office/drawing/2014/main" id="{DB226B21-E0AB-7C34-D623-539DEAE2A882}"/>
                    </a:ext>
                  </a:extLst>
                </p:cNvPr>
                <p:cNvCxnSpPr/>
                <p:nvPr/>
              </p:nvCxnSpPr>
              <p:spPr>
                <a:xfrm>
                  <a:off x="2107727" y="2613613"/>
                  <a:ext cx="0" cy="28729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矩形 93">
                  <a:extLst>
                    <a:ext uri="{FF2B5EF4-FFF2-40B4-BE49-F238E27FC236}">
                      <a16:creationId xmlns:a16="http://schemas.microsoft.com/office/drawing/2014/main" id="{689FA933-00E0-B1E2-4E99-AF3F2D3844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87109" y="2875989"/>
                  <a:ext cx="371409" cy="2154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45720" tIns="0" rIns="4572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/>
                  <a:r>
                    <a:rPr lang="en-US" altLang="zh-CN" sz="14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anose="020B0604020202020204" pitchFamily="34" charset="0"/>
                    </a:rPr>
                    <a:t>OH</a:t>
                  </a:r>
                  <a:endParaRPr lang="zh-CN" altLang="en-US" sz="14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矩形 93">
                  <a:extLst>
                    <a:ext uri="{FF2B5EF4-FFF2-40B4-BE49-F238E27FC236}">
                      <a16:creationId xmlns:a16="http://schemas.microsoft.com/office/drawing/2014/main" id="{3039BB13-97CD-A6B2-83B5-2C1EFFFA23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6303" y="2866463"/>
                  <a:ext cx="361786" cy="2154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45720" tIns="0" rIns="4572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anose="020B0604020202020204" pitchFamily="34" charset="0"/>
                    </a:rPr>
                    <a:t>OH</a:t>
                  </a:r>
                  <a:endParaRPr lang="zh-CN" alt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4553369D-4E6B-B162-84DE-394810A352D2}"/>
                    </a:ext>
                  </a:extLst>
                </p:cNvPr>
                <p:cNvSpPr/>
                <p:nvPr/>
              </p:nvSpPr>
              <p:spPr>
                <a:xfrm>
                  <a:off x="2180278" y="2602742"/>
                  <a:ext cx="540220" cy="2888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sz="14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方正姚体" panose="02010601030101010101" pitchFamily="2" charset="-122"/>
                    </a:rPr>
                    <a:t>OH</a:t>
                  </a:r>
                  <a:endParaRPr lang="zh-CN" altLang="en-US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方正姚体" panose="02010601030101010101" pitchFamily="2" charset="-122"/>
                  </a:endParaRPr>
                </a:p>
              </p:txBody>
            </p:sp>
          </p:grp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33A35A04-7927-3243-BB15-B36777E60EF5}"/>
                  </a:ext>
                </a:extLst>
              </p:cNvPr>
              <p:cNvSpPr/>
              <p:nvPr/>
            </p:nvSpPr>
            <p:spPr bwMode="auto">
              <a:xfrm>
                <a:off x="7091605" y="5580855"/>
                <a:ext cx="108000" cy="1296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anchor="ctr"/>
              <a:lstStyle/>
              <a:p>
                <a:pPr algn="ctr">
                  <a:defRPr/>
                </a:pPr>
                <a:endParaRPr lang="zh-CN" altLang="en-US" sz="800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9C3F8E8E-2FD5-6D6E-4DC9-3B587CF26208}"/>
              </a:ext>
            </a:extLst>
          </p:cNvPr>
          <p:cNvGrpSpPr/>
          <p:nvPr/>
        </p:nvGrpSpPr>
        <p:grpSpPr>
          <a:xfrm>
            <a:off x="5087888" y="1293384"/>
            <a:ext cx="2479312" cy="941331"/>
            <a:chOff x="9522898" y="1293384"/>
            <a:chExt cx="2479312" cy="941331"/>
          </a:xfrm>
        </p:grpSpPr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CD6C078C-A3BB-2986-F549-1DF295641E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75478" y="1772816"/>
              <a:ext cx="252000" cy="25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8CADCDB4-BEB1-6CB1-0B89-C41036A071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65058" y="1772816"/>
              <a:ext cx="252000" cy="25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C3CD0898-A6A1-5D5E-B528-BAB8027204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22898" y="1293384"/>
              <a:ext cx="252000" cy="25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A44A8C30-E84A-771D-CB6C-EF031292CE96}"/>
                </a:ext>
              </a:extLst>
            </p:cNvPr>
            <p:cNvGrpSpPr/>
            <p:nvPr/>
          </p:nvGrpSpPr>
          <p:grpSpPr>
            <a:xfrm>
              <a:off x="9552384" y="1353948"/>
              <a:ext cx="2449826" cy="880767"/>
              <a:chOff x="6088386" y="5533050"/>
              <a:chExt cx="2449826" cy="880767"/>
            </a:xfrm>
          </p:grpSpPr>
          <p:sp>
            <p:nvSpPr>
              <p:cNvPr id="25" name="任意多边形 284">
                <a:extLst>
                  <a:ext uri="{FF2B5EF4-FFF2-40B4-BE49-F238E27FC236}">
                    <a16:creationId xmlns:a16="http://schemas.microsoft.com/office/drawing/2014/main" id="{B501BA7C-E1C9-EFC9-7AAF-2A10BBC562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0100000" flipH="1">
                <a:off x="6737596" y="5654364"/>
                <a:ext cx="849114" cy="468000"/>
              </a:xfrm>
              <a:custGeom>
                <a:avLst/>
                <a:gdLst>
                  <a:gd name="connsiteX0" fmla="*/ 676608 w 1731215"/>
                  <a:gd name="connsiteY0" fmla="*/ 0 h 949509"/>
                  <a:gd name="connsiteX1" fmla="*/ 0 w 1731215"/>
                  <a:gd name="connsiteY1" fmla="*/ 806351 h 949509"/>
                  <a:gd name="connsiteX2" fmla="*/ 582451 w 1731215"/>
                  <a:gd name="connsiteY2" fmla="*/ 949509 h 949509"/>
                  <a:gd name="connsiteX3" fmla="*/ 1463448 w 1731215"/>
                  <a:gd name="connsiteY3" fmla="*/ 538693 h 949509"/>
                  <a:gd name="connsiteX4" fmla="*/ 1476394 w 1731215"/>
                  <a:gd name="connsiteY4" fmla="*/ 566456 h 949509"/>
                  <a:gd name="connsiteX5" fmla="*/ 1477124 w 1731215"/>
                  <a:gd name="connsiteY5" fmla="*/ 566116 h 949509"/>
                  <a:gd name="connsiteX6" fmla="*/ 1465678 w 1731215"/>
                  <a:gd name="connsiteY6" fmla="*/ 539849 h 949509"/>
                  <a:gd name="connsiteX7" fmla="*/ 1731215 w 1731215"/>
                  <a:gd name="connsiteY7" fmla="*/ 0 h 949509"/>
                  <a:gd name="connsiteX8" fmla="*/ 676608 w 1731215"/>
                  <a:gd name="connsiteY8" fmla="*/ 0 h 94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31215" h="949509">
                    <a:moveTo>
                      <a:pt x="676608" y="0"/>
                    </a:moveTo>
                    <a:lnTo>
                      <a:pt x="0" y="806351"/>
                    </a:lnTo>
                    <a:lnTo>
                      <a:pt x="582451" y="949509"/>
                    </a:lnTo>
                    <a:lnTo>
                      <a:pt x="1463448" y="538693"/>
                    </a:lnTo>
                    <a:lnTo>
                      <a:pt x="1476394" y="566456"/>
                    </a:lnTo>
                    <a:lnTo>
                      <a:pt x="1477124" y="566116"/>
                    </a:lnTo>
                    <a:lnTo>
                      <a:pt x="1465678" y="539849"/>
                    </a:lnTo>
                    <a:lnTo>
                      <a:pt x="1731215" y="0"/>
                    </a:lnTo>
                    <a:lnTo>
                      <a:pt x="676608" y="0"/>
                    </a:lnTo>
                    <a:close/>
                  </a:path>
                </a:pathLst>
              </a:custGeom>
              <a:solidFill>
                <a:srgbClr val="99CCF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/>
              </a:p>
            </p:txBody>
          </p:sp>
          <p:grpSp>
            <p:nvGrpSpPr>
              <p:cNvPr id="26" name="组合 2">
                <a:extLst>
                  <a:ext uri="{FF2B5EF4-FFF2-40B4-BE49-F238E27FC236}">
                    <a16:creationId xmlns:a16="http://schemas.microsoft.com/office/drawing/2014/main" id="{F0865AC4-A358-3C8F-8166-32D3DDE514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88386" y="5533050"/>
                <a:ext cx="2449826" cy="880767"/>
                <a:chOff x="847522" y="2210773"/>
                <a:chExt cx="2450831" cy="880625"/>
              </a:xfrm>
            </p:grpSpPr>
            <p:cxnSp>
              <p:nvCxnSpPr>
                <p:cNvPr id="28" name="直接连接符 27">
                  <a:extLst>
                    <a:ext uri="{FF2B5EF4-FFF2-40B4-BE49-F238E27FC236}">
                      <a16:creationId xmlns:a16="http://schemas.microsoft.com/office/drawing/2014/main" id="{C6E10BCA-1638-3D7A-FD3E-C162FAAC32B4}"/>
                    </a:ext>
                  </a:extLst>
                </p:cNvPr>
                <p:cNvCxnSpPr/>
                <p:nvPr/>
              </p:nvCxnSpPr>
              <p:spPr>
                <a:xfrm>
                  <a:off x="1687242" y="2746941"/>
                  <a:ext cx="43217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等腰三角形 28">
                  <a:extLst>
                    <a:ext uri="{FF2B5EF4-FFF2-40B4-BE49-F238E27FC236}">
                      <a16:creationId xmlns:a16="http://schemas.microsoft.com/office/drawing/2014/main" id="{CC5664D0-BA2B-4ED6-AFE0-C708345555C7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3060000">
                  <a:off x="2220969" y="2457960"/>
                  <a:ext cx="50792" cy="358923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30" name="等腰三角形 29">
                  <a:extLst>
                    <a:ext uri="{FF2B5EF4-FFF2-40B4-BE49-F238E27FC236}">
                      <a16:creationId xmlns:a16="http://schemas.microsoft.com/office/drawing/2014/main" id="{D1CC9C35-6DE2-71CA-8B87-5D031D6F9E8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8660000">
                  <a:off x="1534093" y="2452405"/>
                  <a:ext cx="52378" cy="358923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cxnSp>
              <p:nvCxnSpPr>
                <p:cNvPr id="31" name="直接连接符 30">
                  <a:extLst>
                    <a:ext uri="{FF2B5EF4-FFF2-40B4-BE49-F238E27FC236}">
                      <a16:creationId xmlns:a16="http://schemas.microsoft.com/office/drawing/2014/main" id="{E3F1E66B-C0F3-E19A-59B3-A7461DEECB5F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H="1">
                  <a:off x="1442758" y="2377114"/>
                  <a:ext cx="360148" cy="16479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>
                  <a:extLst>
                    <a:ext uri="{FF2B5EF4-FFF2-40B4-BE49-F238E27FC236}">
                      <a16:creationId xmlns:a16="http://schemas.microsoft.com/office/drawing/2014/main" id="{1C3A7CF7-79FA-D524-57F5-898AF1358463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1997024" y="2377115"/>
                  <a:ext cx="360148" cy="16479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>
                  <a:extLst>
                    <a:ext uri="{FF2B5EF4-FFF2-40B4-BE49-F238E27FC236}">
                      <a16:creationId xmlns:a16="http://schemas.microsoft.com/office/drawing/2014/main" id="{460A13BD-4B28-CE64-F9A5-411D90241D3A}"/>
                    </a:ext>
                  </a:extLst>
                </p:cNvPr>
                <p:cNvCxnSpPr/>
                <p:nvPr/>
              </p:nvCxnSpPr>
              <p:spPr>
                <a:xfrm>
                  <a:off x="2370240" y="2386785"/>
                  <a:ext cx="0" cy="2879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>
                  <a:extLst>
                    <a:ext uri="{FF2B5EF4-FFF2-40B4-BE49-F238E27FC236}">
                      <a16:creationId xmlns:a16="http://schemas.microsoft.com/office/drawing/2014/main" id="{39870117-9215-D9CA-C49F-CA7564E7ACCB}"/>
                    </a:ext>
                  </a:extLst>
                </p:cNvPr>
                <p:cNvCxnSpPr/>
                <p:nvPr/>
              </p:nvCxnSpPr>
              <p:spPr>
                <a:xfrm>
                  <a:off x="1441171" y="2359654"/>
                  <a:ext cx="0" cy="28729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矩形 93">
                  <a:extLst>
                    <a:ext uri="{FF2B5EF4-FFF2-40B4-BE49-F238E27FC236}">
                      <a16:creationId xmlns:a16="http://schemas.microsoft.com/office/drawing/2014/main" id="{30845EF8-68E4-28F3-B801-E153A60FDD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7522" y="2210773"/>
                  <a:ext cx="878769" cy="463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45720" tIns="0" rIns="4572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ts val="1200"/>
                    </a:lnSpc>
                  </a:pPr>
                  <a:r>
                    <a:rPr lang="en-US" altLang="zh-CN" sz="14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anose="020B0604020202020204" pitchFamily="34" charset="0"/>
                    </a:rPr>
                    <a:t>P‒O‒CH</a:t>
                  </a:r>
                  <a:r>
                    <a:rPr lang="en-US" altLang="zh-CN" sz="1400" baseline="-250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anose="020B0604020202020204" pitchFamily="34" charset="0"/>
                    </a:rPr>
                    <a:t>2</a:t>
                  </a:r>
                </a:p>
                <a:p>
                  <a:pPr eaLnBrk="1" hangingPunct="1">
                    <a:lnSpc>
                      <a:spcPts val="1200"/>
                    </a:lnSpc>
                  </a:pPr>
                  <a:r>
                    <a:rPr lang="en-US" altLang="zh-CN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anose="020B0604020202020204" pitchFamily="34" charset="0"/>
                    </a:rPr>
                    <a:t>               </a:t>
                  </a:r>
                </a:p>
                <a:p>
                  <a:pPr eaLnBrk="1" hangingPunct="1">
                    <a:lnSpc>
                      <a:spcPts val="1200"/>
                    </a:lnSpc>
                  </a:pPr>
                  <a:r>
                    <a:rPr lang="en-US" altLang="zh-CN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anose="020B0604020202020204" pitchFamily="34" charset="0"/>
                    </a:rPr>
                    <a:t>               </a:t>
                  </a:r>
                  <a:endParaRPr lang="zh-CN" alt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6" name="直接连接符 35">
                  <a:extLst>
                    <a:ext uri="{FF2B5EF4-FFF2-40B4-BE49-F238E27FC236}">
                      <a16:creationId xmlns:a16="http://schemas.microsoft.com/office/drawing/2014/main" id="{C4FF5D2A-C91F-F543-2162-33F8A5FD3DA5}"/>
                    </a:ext>
                  </a:extLst>
                </p:cNvPr>
                <p:cNvCxnSpPr/>
                <p:nvPr/>
              </p:nvCxnSpPr>
              <p:spPr>
                <a:xfrm>
                  <a:off x="1695516" y="2604089"/>
                  <a:ext cx="0" cy="28729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>
                  <a:extLst>
                    <a:ext uri="{FF2B5EF4-FFF2-40B4-BE49-F238E27FC236}">
                      <a16:creationId xmlns:a16="http://schemas.microsoft.com/office/drawing/2014/main" id="{A6BB7373-7D63-63ED-5A63-1F0D2A4EC23F}"/>
                    </a:ext>
                  </a:extLst>
                </p:cNvPr>
                <p:cNvCxnSpPr/>
                <p:nvPr/>
              </p:nvCxnSpPr>
              <p:spPr>
                <a:xfrm>
                  <a:off x="2107727" y="2613613"/>
                  <a:ext cx="0" cy="28729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矩形 93">
                  <a:extLst>
                    <a:ext uri="{FF2B5EF4-FFF2-40B4-BE49-F238E27FC236}">
                      <a16:creationId xmlns:a16="http://schemas.microsoft.com/office/drawing/2014/main" id="{51F9575F-E0D4-F979-BD4E-4BA3D61A11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87109" y="2875989"/>
                  <a:ext cx="371409" cy="2154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45720" tIns="0" rIns="4572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/>
                  <a:r>
                    <a:rPr lang="en-US" altLang="zh-CN" sz="14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anose="020B0604020202020204" pitchFamily="34" charset="0"/>
                    </a:rPr>
                    <a:t>OH</a:t>
                  </a:r>
                  <a:endParaRPr lang="zh-CN" altLang="en-US" sz="14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矩形 93">
                  <a:extLst>
                    <a:ext uri="{FF2B5EF4-FFF2-40B4-BE49-F238E27FC236}">
                      <a16:creationId xmlns:a16="http://schemas.microsoft.com/office/drawing/2014/main" id="{BAAE1862-467C-FED5-C436-C764C78E1A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6303" y="2866463"/>
                  <a:ext cx="361786" cy="2154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45720" tIns="0" rIns="4572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anose="020B0604020202020204" pitchFamily="34" charset="0"/>
                    </a:rPr>
                    <a:t>OH</a:t>
                  </a:r>
                  <a:endParaRPr lang="zh-CN" alt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矩形 77">
                  <a:extLst>
                    <a:ext uri="{FF2B5EF4-FFF2-40B4-BE49-F238E27FC236}">
                      <a16:creationId xmlns:a16="http://schemas.microsoft.com/office/drawing/2014/main" id="{71C56501-8334-9DAC-5F36-B053909E47F9}"/>
                    </a:ext>
                  </a:extLst>
                </p:cNvPr>
                <p:cNvSpPr/>
                <p:nvPr/>
              </p:nvSpPr>
              <p:spPr>
                <a:xfrm>
                  <a:off x="2216235" y="2602742"/>
                  <a:ext cx="1082118" cy="2888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altLang="zh-CN" sz="14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方正姚体" panose="02010601030101010101" pitchFamily="2" charset="-122"/>
                    </a:rPr>
                    <a:t>O</a:t>
                  </a:r>
                  <a:r>
                    <a:rPr lang="en-US" altLang="zh-CN" sz="14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方正姚体" panose="02010601030101010101" pitchFamily="2" charset="-122"/>
                      <a:cs typeface="Arial" panose="020B0604020202020204" pitchFamily="34" charset="0"/>
                    </a:rPr>
                    <a:t>‒‒P‒‒P</a:t>
                  </a:r>
                  <a:endParaRPr lang="zh-CN" altLang="en-US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方正姚体" panose="02010601030101010101" pitchFamily="2" charset="-122"/>
                  </a:endParaRPr>
                </a:p>
              </p:txBody>
            </p:sp>
          </p:grp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B80ED06D-8CF7-7DAE-78F8-4047DA551477}"/>
                  </a:ext>
                </a:extLst>
              </p:cNvPr>
              <p:cNvSpPr/>
              <p:nvPr/>
            </p:nvSpPr>
            <p:spPr bwMode="auto">
              <a:xfrm>
                <a:off x="7091605" y="5580855"/>
                <a:ext cx="108000" cy="1296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anchor="ctr"/>
              <a:lstStyle/>
              <a:p>
                <a:pPr algn="ctr">
                  <a:defRPr/>
                </a:pPr>
                <a:endParaRPr lang="zh-CN" altLang="en-US" sz="800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2" name="任意多边形 75">
            <a:extLst>
              <a:ext uri="{FF2B5EF4-FFF2-40B4-BE49-F238E27FC236}">
                <a16:creationId xmlns:a16="http://schemas.microsoft.com/office/drawing/2014/main" id="{2B71D7F1-2E13-9813-DAE2-3933A53755CF}"/>
              </a:ext>
            </a:extLst>
          </p:cNvPr>
          <p:cNvSpPr/>
          <p:nvPr/>
        </p:nvSpPr>
        <p:spPr>
          <a:xfrm rot="3037231">
            <a:off x="9140605" y="1265758"/>
            <a:ext cx="72000" cy="5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3" name="Text Box 26">
            <a:extLst>
              <a:ext uri="{FF2B5EF4-FFF2-40B4-BE49-F238E27FC236}">
                <a16:creationId xmlns:a16="http://schemas.microsoft.com/office/drawing/2014/main" id="{6330C1F4-C145-E5B7-045D-451034FD0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555" y="949144"/>
            <a:ext cx="53887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PPi</a:t>
            </a:r>
            <a:endParaRPr kumimoji="1"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78C25352-BB53-915D-456D-4081DDA5CB8B}"/>
              </a:ext>
            </a:extLst>
          </p:cNvPr>
          <p:cNvGrpSpPr/>
          <p:nvPr/>
        </p:nvGrpSpPr>
        <p:grpSpPr>
          <a:xfrm>
            <a:off x="9521121" y="1293384"/>
            <a:ext cx="1954505" cy="941333"/>
            <a:chOff x="9522898" y="1293384"/>
            <a:chExt cx="1954505" cy="941333"/>
          </a:xfrm>
        </p:grpSpPr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1DD72394-3567-ED56-F8B4-CB296EFEB2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22898" y="1293384"/>
              <a:ext cx="252000" cy="25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D26D9BB6-7D73-3FA2-BC1E-EA4049C225A1}"/>
                </a:ext>
              </a:extLst>
            </p:cNvPr>
            <p:cNvGrpSpPr/>
            <p:nvPr/>
          </p:nvGrpSpPr>
          <p:grpSpPr>
            <a:xfrm>
              <a:off x="9552384" y="1299581"/>
              <a:ext cx="1925019" cy="935136"/>
              <a:chOff x="6088386" y="5478683"/>
              <a:chExt cx="1925019" cy="935136"/>
            </a:xfrm>
          </p:grpSpPr>
          <p:sp>
            <p:nvSpPr>
              <p:cNvPr id="89" name="任意多边形 284">
                <a:extLst>
                  <a:ext uri="{FF2B5EF4-FFF2-40B4-BE49-F238E27FC236}">
                    <a16:creationId xmlns:a16="http://schemas.microsoft.com/office/drawing/2014/main" id="{9D42F575-0848-7B98-075A-0EEADFAC84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0100000" flipH="1">
                <a:off x="6737596" y="5654364"/>
                <a:ext cx="849114" cy="468000"/>
              </a:xfrm>
              <a:custGeom>
                <a:avLst/>
                <a:gdLst>
                  <a:gd name="connsiteX0" fmla="*/ 676608 w 1731215"/>
                  <a:gd name="connsiteY0" fmla="*/ 0 h 949509"/>
                  <a:gd name="connsiteX1" fmla="*/ 0 w 1731215"/>
                  <a:gd name="connsiteY1" fmla="*/ 806351 h 949509"/>
                  <a:gd name="connsiteX2" fmla="*/ 582451 w 1731215"/>
                  <a:gd name="connsiteY2" fmla="*/ 949509 h 949509"/>
                  <a:gd name="connsiteX3" fmla="*/ 1463448 w 1731215"/>
                  <a:gd name="connsiteY3" fmla="*/ 538693 h 949509"/>
                  <a:gd name="connsiteX4" fmla="*/ 1476394 w 1731215"/>
                  <a:gd name="connsiteY4" fmla="*/ 566456 h 949509"/>
                  <a:gd name="connsiteX5" fmla="*/ 1477124 w 1731215"/>
                  <a:gd name="connsiteY5" fmla="*/ 566116 h 949509"/>
                  <a:gd name="connsiteX6" fmla="*/ 1465678 w 1731215"/>
                  <a:gd name="connsiteY6" fmla="*/ 539849 h 949509"/>
                  <a:gd name="connsiteX7" fmla="*/ 1731215 w 1731215"/>
                  <a:gd name="connsiteY7" fmla="*/ 0 h 949509"/>
                  <a:gd name="connsiteX8" fmla="*/ 676608 w 1731215"/>
                  <a:gd name="connsiteY8" fmla="*/ 0 h 94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31215" h="949509">
                    <a:moveTo>
                      <a:pt x="676608" y="0"/>
                    </a:moveTo>
                    <a:lnTo>
                      <a:pt x="0" y="806351"/>
                    </a:lnTo>
                    <a:lnTo>
                      <a:pt x="582451" y="949509"/>
                    </a:lnTo>
                    <a:lnTo>
                      <a:pt x="1463448" y="538693"/>
                    </a:lnTo>
                    <a:lnTo>
                      <a:pt x="1476394" y="566456"/>
                    </a:lnTo>
                    <a:lnTo>
                      <a:pt x="1477124" y="566116"/>
                    </a:lnTo>
                    <a:lnTo>
                      <a:pt x="1465678" y="539849"/>
                    </a:lnTo>
                    <a:lnTo>
                      <a:pt x="1731215" y="0"/>
                    </a:lnTo>
                    <a:lnTo>
                      <a:pt x="676608" y="0"/>
                    </a:lnTo>
                    <a:close/>
                  </a:path>
                </a:pathLst>
              </a:custGeom>
              <a:solidFill>
                <a:srgbClr val="99CCF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/>
              </a:p>
            </p:txBody>
          </p:sp>
          <p:grpSp>
            <p:nvGrpSpPr>
              <p:cNvPr id="90" name="组合 2">
                <a:extLst>
                  <a:ext uri="{FF2B5EF4-FFF2-40B4-BE49-F238E27FC236}">
                    <a16:creationId xmlns:a16="http://schemas.microsoft.com/office/drawing/2014/main" id="{292E18EB-4D37-4AA5-57F1-1FCB41D59C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88386" y="5478683"/>
                <a:ext cx="1925019" cy="935136"/>
                <a:chOff x="847522" y="2156413"/>
                <a:chExt cx="1925809" cy="934985"/>
              </a:xfrm>
            </p:grpSpPr>
            <p:cxnSp>
              <p:nvCxnSpPr>
                <p:cNvPr id="92" name="直接连接符 91">
                  <a:extLst>
                    <a:ext uri="{FF2B5EF4-FFF2-40B4-BE49-F238E27FC236}">
                      <a16:creationId xmlns:a16="http://schemas.microsoft.com/office/drawing/2014/main" id="{54364B37-78B2-1E19-985A-C083301A4B66}"/>
                    </a:ext>
                  </a:extLst>
                </p:cNvPr>
                <p:cNvCxnSpPr/>
                <p:nvPr/>
              </p:nvCxnSpPr>
              <p:spPr>
                <a:xfrm>
                  <a:off x="1687242" y="2746941"/>
                  <a:ext cx="43217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等腰三角形 92">
                  <a:extLst>
                    <a:ext uri="{FF2B5EF4-FFF2-40B4-BE49-F238E27FC236}">
                      <a16:creationId xmlns:a16="http://schemas.microsoft.com/office/drawing/2014/main" id="{854C049B-FFB1-A408-DC59-E82EEFC66245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3060000">
                  <a:off x="2220969" y="2457960"/>
                  <a:ext cx="50792" cy="358923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94" name="等腰三角形 93">
                  <a:extLst>
                    <a:ext uri="{FF2B5EF4-FFF2-40B4-BE49-F238E27FC236}">
                      <a16:creationId xmlns:a16="http://schemas.microsoft.com/office/drawing/2014/main" id="{1724AF35-7E40-C6CF-16FA-88F6AC861B0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8660000">
                  <a:off x="1534093" y="2452405"/>
                  <a:ext cx="52378" cy="358923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cxnSp>
              <p:nvCxnSpPr>
                <p:cNvPr id="95" name="直接连接符 94">
                  <a:extLst>
                    <a:ext uri="{FF2B5EF4-FFF2-40B4-BE49-F238E27FC236}">
                      <a16:creationId xmlns:a16="http://schemas.microsoft.com/office/drawing/2014/main" id="{66F6AD40-8FC8-7017-9708-CF12CA1E6CD9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H="1">
                  <a:off x="1442758" y="2377114"/>
                  <a:ext cx="360148" cy="16479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>
                  <a:extLst>
                    <a:ext uri="{FF2B5EF4-FFF2-40B4-BE49-F238E27FC236}">
                      <a16:creationId xmlns:a16="http://schemas.microsoft.com/office/drawing/2014/main" id="{D6716555-F69C-8895-F252-D8EEE00AE67A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1997024" y="2377115"/>
                  <a:ext cx="360148" cy="16479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>
                  <a:extLst>
                    <a:ext uri="{FF2B5EF4-FFF2-40B4-BE49-F238E27FC236}">
                      <a16:creationId xmlns:a16="http://schemas.microsoft.com/office/drawing/2014/main" id="{D500FD78-8544-1568-26A3-0E2AFFBE7B8D}"/>
                    </a:ext>
                  </a:extLst>
                </p:cNvPr>
                <p:cNvCxnSpPr/>
                <p:nvPr/>
              </p:nvCxnSpPr>
              <p:spPr>
                <a:xfrm>
                  <a:off x="2370240" y="2386785"/>
                  <a:ext cx="0" cy="2879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连接符 97">
                  <a:extLst>
                    <a:ext uri="{FF2B5EF4-FFF2-40B4-BE49-F238E27FC236}">
                      <a16:creationId xmlns:a16="http://schemas.microsoft.com/office/drawing/2014/main" id="{1247177D-E6D1-43E0-1EBB-7415F10F369B}"/>
                    </a:ext>
                  </a:extLst>
                </p:cNvPr>
                <p:cNvCxnSpPr/>
                <p:nvPr/>
              </p:nvCxnSpPr>
              <p:spPr>
                <a:xfrm>
                  <a:off x="1441171" y="2359654"/>
                  <a:ext cx="0" cy="28729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矩形 93">
                  <a:extLst>
                    <a:ext uri="{FF2B5EF4-FFF2-40B4-BE49-F238E27FC236}">
                      <a16:creationId xmlns:a16="http://schemas.microsoft.com/office/drawing/2014/main" id="{7D176C94-E6E0-09C8-9A7A-BABA772A5C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7522" y="2210773"/>
                  <a:ext cx="878769" cy="463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45720" tIns="0" rIns="4572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ts val="1200"/>
                    </a:lnSpc>
                  </a:pPr>
                  <a:r>
                    <a:rPr lang="en-US" altLang="zh-CN" sz="14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anose="020B0604020202020204" pitchFamily="34" charset="0"/>
                    </a:rPr>
                    <a:t>P‒O‒CH</a:t>
                  </a:r>
                  <a:r>
                    <a:rPr lang="en-US" altLang="zh-CN" sz="1400" baseline="-250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anose="020B0604020202020204" pitchFamily="34" charset="0"/>
                    </a:rPr>
                    <a:t>2</a:t>
                  </a:r>
                </a:p>
                <a:p>
                  <a:pPr eaLnBrk="1" hangingPunct="1">
                    <a:lnSpc>
                      <a:spcPts val="1200"/>
                    </a:lnSpc>
                  </a:pPr>
                  <a:r>
                    <a:rPr lang="en-US" altLang="zh-CN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anose="020B0604020202020204" pitchFamily="34" charset="0"/>
                    </a:rPr>
                    <a:t>               </a:t>
                  </a:r>
                </a:p>
                <a:p>
                  <a:pPr eaLnBrk="1" hangingPunct="1">
                    <a:lnSpc>
                      <a:spcPts val="1200"/>
                    </a:lnSpc>
                  </a:pPr>
                  <a:r>
                    <a:rPr lang="en-US" altLang="zh-CN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anose="020B0604020202020204" pitchFamily="34" charset="0"/>
                    </a:rPr>
                    <a:t>               </a:t>
                  </a:r>
                  <a:endParaRPr lang="zh-CN" alt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00" name="直接连接符 99">
                  <a:extLst>
                    <a:ext uri="{FF2B5EF4-FFF2-40B4-BE49-F238E27FC236}">
                      <a16:creationId xmlns:a16="http://schemas.microsoft.com/office/drawing/2014/main" id="{7D1CB1ED-F41C-4919-AA34-6141C5D5939F}"/>
                    </a:ext>
                  </a:extLst>
                </p:cNvPr>
                <p:cNvCxnSpPr/>
                <p:nvPr/>
              </p:nvCxnSpPr>
              <p:spPr>
                <a:xfrm>
                  <a:off x="1695516" y="2604089"/>
                  <a:ext cx="0" cy="28729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接连接符 100">
                  <a:extLst>
                    <a:ext uri="{FF2B5EF4-FFF2-40B4-BE49-F238E27FC236}">
                      <a16:creationId xmlns:a16="http://schemas.microsoft.com/office/drawing/2014/main" id="{DC8062FC-B04E-F104-AD48-E5F575FDEC89}"/>
                    </a:ext>
                  </a:extLst>
                </p:cNvPr>
                <p:cNvCxnSpPr/>
                <p:nvPr/>
              </p:nvCxnSpPr>
              <p:spPr>
                <a:xfrm>
                  <a:off x="2107727" y="2613613"/>
                  <a:ext cx="0" cy="28729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矩形 93">
                  <a:extLst>
                    <a:ext uri="{FF2B5EF4-FFF2-40B4-BE49-F238E27FC236}">
                      <a16:creationId xmlns:a16="http://schemas.microsoft.com/office/drawing/2014/main" id="{3589F79B-99B7-5BBB-2520-E040D5DF8D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87109" y="2875989"/>
                  <a:ext cx="371409" cy="2154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45720" tIns="0" rIns="4572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/>
                  <a:r>
                    <a:rPr lang="en-US" altLang="zh-CN" sz="14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anose="020B0604020202020204" pitchFamily="34" charset="0"/>
                    </a:rPr>
                    <a:t>OH</a:t>
                  </a:r>
                  <a:endParaRPr lang="zh-CN" altLang="en-US" sz="14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矩形 93">
                  <a:extLst>
                    <a:ext uri="{FF2B5EF4-FFF2-40B4-BE49-F238E27FC236}">
                      <a16:creationId xmlns:a16="http://schemas.microsoft.com/office/drawing/2014/main" id="{95F865E8-D7D4-D25E-C88A-371ECAFA4D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6303" y="2866463"/>
                  <a:ext cx="361786" cy="2154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45720" tIns="0" rIns="4572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anose="020B0604020202020204" pitchFamily="34" charset="0"/>
                    </a:rPr>
                    <a:t>OH</a:t>
                  </a:r>
                  <a:endParaRPr lang="zh-CN" alt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矩形 103">
                  <a:extLst>
                    <a:ext uri="{FF2B5EF4-FFF2-40B4-BE49-F238E27FC236}">
                      <a16:creationId xmlns:a16="http://schemas.microsoft.com/office/drawing/2014/main" id="{DC81E051-8D8B-59FD-DD7B-441967165C79}"/>
                    </a:ext>
                  </a:extLst>
                </p:cNvPr>
                <p:cNvSpPr/>
                <p:nvPr/>
              </p:nvSpPr>
              <p:spPr>
                <a:xfrm>
                  <a:off x="2216235" y="2156413"/>
                  <a:ext cx="557096" cy="2888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altLang="zh-CN" sz="14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方正姚体" panose="02010601030101010101" pitchFamily="2" charset="-122"/>
                    </a:rPr>
                    <a:t>NH</a:t>
                  </a:r>
                  <a:r>
                    <a:rPr lang="en-US" altLang="zh-CN" sz="1400" baseline="-250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方正姚体" panose="02010601030101010101" pitchFamily="2" charset="-122"/>
                    </a:rPr>
                    <a:t>2</a:t>
                  </a:r>
                  <a:endParaRPr lang="zh-CN" altLang="en-US" sz="1400" baseline="-25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方正姚体" panose="02010601030101010101" pitchFamily="2" charset="-122"/>
                  </a:endParaRPr>
                </a:p>
              </p:txBody>
            </p:sp>
          </p:grp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7D64D4B9-B0E3-4C7F-8583-8DF3B609FE86}"/>
                  </a:ext>
                </a:extLst>
              </p:cNvPr>
              <p:cNvSpPr/>
              <p:nvPr/>
            </p:nvSpPr>
            <p:spPr bwMode="auto">
              <a:xfrm>
                <a:off x="7091605" y="5580855"/>
                <a:ext cx="108000" cy="1296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anchor="ctr"/>
              <a:lstStyle/>
              <a:p>
                <a:pPr algn="ctr">
                  <a:defRPr/>
                </a:pPr>
                <a:endParaRPr lang="zh-CN" altLang="en-US" sz="800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05" name="任意多边形 75">
            <a:extLst>
              <a:ext uri="{FF2B5EF4-FFF2-40B4-BE49-F238E27FC236}">
                <a16:creationId xmlns:a16="http://schemas.microsoft.com/office/drawing/2014/main" id="{CCA3A27F-B514-A654-9671-D6687AD75817}"/>
              </a:ext>
            </a:extLst>
          </p:cNvPr>
          <p:cNvSpPr/>
          <p:nvPr/>
        </p:nvSpPr>
        <p:spPr>
          <a:xfrm rot="18563160" flipH="1" flipV="1">
            <a:off x="7443429" y="1271396"/>
            <a:ext cx="72000" cy="5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6" name="Text Box 26">
            <a:extLst>
              <a:ext uri="{FF2B5EF4-FFF2-40B4-BE49-F238E27FC236}">
                <a16:creationId xmlns:a16="http://schemas.microsoft.com/office/drawing/2014/main" id="{B2CB84EE-E178-A61A-62A5-F69246F1A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128" y="947721"/>
            <a:ext cx="71172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H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O</a:t>
            </a:r>
          </a:p>
        </p:txBody>
      </p: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BBDEFE08-14A4-0B86-78D5-73E86EF78646}"/>
              </a:ext>
            </a:extLst>
          </p:cNvPr>
          <p:cNvGrpSpPr/>
          <p:nvPr/>
        </p:nvGrpSpPr>
        <p:grpSpPr>
          <a:xfrm>
            <a:off x="10056440" y="4173297"/>
            <a:ext cx="1419186" cy="1342011"/>
            <a:chOff x="10659287" y="3344747"/>
            <a:chExt cx="1419186" cy="1342011"/>
          </a:xfrm>
        </p:grpSpPr>
        <p:sp>
          <p:nvSpPr>
            <p:cNvPr id="107" name="矩形 93">
              <a:extLst>
                <a:ext uri="{FF2B5EF4-FFF2-40B4-BE49-F238E27FC236}">
                  <a16:creationId xmlns:a16="http://schemas.microsoft.com/office/drawing/2014/main" id="{E53A3C0E-2CE7-62A5-225A-BFE132509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9287" y="3629030"/>
              <a:ext cx="549281" cy="46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H</a:t>
              </a:r>
              <a:r>
                <a:rPr lang="en-US" altLang="zh-CN" sz="1400" baseline="-25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</a:t>
              </a: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</a:t>
              </a: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 </a:t>
              </a: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׀      </a:t>
              </a:r>
              <a:endPara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O=C              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08" name="矩形 93">
              <a:extLst>
                <a:ext uri="{FF2B5EF4-FFF2-40B4-BE49-F238E27FC236}">
                  <a16:creationId xmlns:a16="http://schemas.microsoft.com/office/drawing/2014/main" id="{DC1D23D3-EE19-87CB-998E-532A98B2C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8568" y="3344747"/>
              <a:ext cx="549281" cy="156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NH</a:t>
              </a:r>
              <a:r>
                <a:rPr lang="en-US" altLang="zh-CN" sz="1400" baseline="-25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id="{074E7A23-693B-7318-F0FC-212D6E9A1392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11041068" y="3518767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矩形 93">
              <a:extLst>
                <a:ext uri="{FF2B5EF4-FFF2-40B4-BE49-F238E27FC236}">
                  <a16:creationId xmlns:a16="http://schemas.microsoft.com/office/drawing/2014/main" id="{58E54D80-74FF-1EC2-A225-476DB8299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5351" y="4224644"/>
              <a:ext cx="843122" cy="462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NH</a:t>
              </a: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he-IL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׀</a:t>
              </a:r>
              <a:endPara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R‒5´‒P             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id="{A01D57DA-180A-74F4-D5E7-C52815E58366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11040703" y="4144720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 Box 24">
            <a:extLst>
              <a:ext uri="{FF2B5EF4-FFF2-40B4-BE49-F238E27FC236}">
                <a16:creationId xmlns:a16="http://schemas.microsoft.com/office/drawing/2014/main" id="{36393B14-0314-DF32-A355-09A7CEE30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4392" y="5527245"/>
            <a:ext cx="1944216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甘氨酰胺核苷酸</a:t>
            </a:r>
            <a:endParaRPr kumimoji="1"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(GAR)</a:t>
            </a:r>
            <a:endParaRPr kumimoji="1"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17" name="Line 23">
            <a:extLst>
              <a:ext uri="{FF2B5EF4-FFF2-40B4-BE49-F238E27FC236}">
                <a16:creationId xmlns:a16="http://schemas.microsoft.com/office/drawing/2014/main" id="{DC757BA8-C599-28CF-A4EF-B9E84354F6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2504" y="2971885"/>
            <a:ext cx="0" cy="1080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stealth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18" name="任意多边形 73">
            <a:extLst>
              <a:ext uri="{FF2B5EF4-FFF2-40B4-BE49-F238E27FC236}">
                <a16:creationId xmlns:a16="http://schemas.microsoft.com/office/drawing/2014/main" id="{695EAC1D-ABFA-4DD8-42E4-B4646B7B2E6B}"/>
              </a:ext>
            </a:extLst>
          </p:cNvPr>
          <p:cNvSpPr/>
          <p:nvPr/>
        </p:nvSpPr>
        <p:spPr>
          <a:xfrm>
            <a:off x="10272504" y="3429048"/>
            <a:ext cx="360000" cy="432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9" name="任意多边形 75">
            <a:extLst>
              <a:ext uri="{FF2B5EF4-FFF2-40B4-BE49-F238E27FC236}">
                <a16:creationId xmlns:a16="http://schemas.microsoft.com/office/drawing/2014/main" id="{5C289560-0DA2-8CB2-7856-EC1624A8B12D}"/>
              </a:ext>
            </a:extLst>
          </p:cNvPr>
          <p:cNvSpPr/>
          <p:nvPr/>
        </p:nvSpPr>
        <p:spPr>
          <a:xfrm rot="19119002">
            <a:off x="10447262" y="3004538"/>
            <a:ext cx="72000" cy="5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0" name="Text Box 27">
            <a:extLst>
              <a:ext uri="{FF2B5EF4-FFF2-40B4-BE49-F238E27FC236}">
                <a16:creationId xmlns:a16="http://schemas.microsoft.com/office/drawing/2014/main" id="{F84AE9A1-4CCF-7C7E-9D9E-95817A5C7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3167" y="2933781"/>
            <a:ext cx="110331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甘氨酸</a:t>
            </a:r>
          </a:p>
        </p:txBody>
      </p:sp>
      <p:sp>
        <p:nvSpPr>
          <p:cNvPr id="121" name="Text Box 27">
            <a:extLst>
              <a:ext uri="{FF2B5EF4-FFF2-40B4-BE49-F238E27FC236}">
                <a16:creationId xmlns:a16="http://schemas.microsoft.com/office/drawing/2014/main" id="{428C5F4E-3851-EA7B-ED72-0BD5FAE6B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0641" y="3227902"/>
            <a:ext cx="803206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ATP</a:t>
            </a:r>
            <a:endParaRPr kumimoji="1"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22" name="Text Box 27">
            <a:extLst>
              <a:ext uri="{FF2B5EF4-FFF2-40B4-BE49-F238E27FC236}">
                <a16:creationId xmlns:a16="http://schemas.microsoft.com/office/drawing/2014/main" id="{5BC6C8FE-A8B1-BC43-5ACD-203BC47B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4739" y="3648249"/>
            <a:ext cx="113133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ADP+Pi</a:t>
            </a:r>
            <a:endParaRPr kumimoji="1"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38657EB8-BC5D-C4BB-4461-C89FBF926449}"/>
              </a:ext>
            </a:extLst>
          </p:cNvPr>
          <p:cNvGrpSpPr/>
          <p:nvPr/>
        </p:nvGrpSpPr>
        <p:grpSpPr>
          <a:xfrm>
            <a:off x="6600056" y="4054954"/>
            <a:ext cx="1419186" cy="1460354"/>
            <a:chOff x="6888088" y="4054954"/>
            <a:chExt cx="1419186" cy="1460354"/>
          </a:xfrm>
        </p:grpSpPr>
        <p:sp>
          <p:nvSpPr>
            <p:cNvPr id="124" name="矩形 93">
              <a:extLst>
                <a:ext uri="{FF2B5EF4-FFF2-40B4-BE49-F238E27FC236}">
                  <a16:creationId xmlns:a16="http://schemas.microsoft.com/office/drawing/2014/main" id="{0E4931B5-246E-8DA5-3E79-879EED6C9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088" y="4457580"/>
              <a:ext cx="549281" cy="46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H</a:t>
              </a:r>
              <a:r>
                <a:rPr lang="en-US" altLang="zh-CN" sz="1400" baseline="-25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</a:t>
              </a: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</a:t>
              </a: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 </a:t>
              </a: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׀      </a:t>
              </a:r>
              <a:endPara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O=C              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29" name="矩形 93">
              <a:extLst>
                <a:ext uri="{FF2B5EF4-FFF2-40B4-BE49-F238E27FC236}">
                  <a16:creationId xmlns:a16="http://schemas.microsoft.com/office/drawing/2014/main" id="{64413569-BA13-9ABB-54A8-3C15A43F4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7370" y="4054954"/>
              <a:ext cx="249922" cy="31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H</a:t>
              </a: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N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id="{6DE0C561-7B97-B4FE-7040-0F4FA9C45A5A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7269869" y="4347317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矩形 93">
              <a:extLst>
                <a:ext uri="{FF2B5EF4-FFF2-40B4-BE49-F238E27FC236}">
                  <a16:creationId xmlns:a16="http://schemas.microsoft.com/office/drawing/2014/main" id="{C3F16A36-716A-2207-1E28-BEFBEF816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152" y="5053194"/>
              <a:ext cx="843122" cy="462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NH</a:t>
              </a: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he-IL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׀</a:t>
              </a:r>
              <a:endPara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R‒5´‒P             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id="{A1BD30E5-3C62-E1A7-5F77-91C27ED47E54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7269504" y="4973270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id="{09F69AA9-8F5F-80AD-556C-E5B2CAB05471}"/>
                </a:ext>
              </a:extLst>
            </p:cNvPr>
            <p:cNvCxnSpPr>
              <a:cxnSpLocks/>
            </p:cNvCxnSpPr>
            <p:nvPr/>
          </p:nvCxnSpPr>
          <p:spPr>
            <a:xfrm rot="2700000" flipH="1">
              <a:off x="7604991" y="4351893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矩形 93">
              <a:extLst>
                <a:ext uri="{FF2B5EF4-FFF2-40B4-BE49-F238E27FC236}">
                  <a16:creationId xmlns:a16="http://schemas.microsoft.com/office/drawing/2014/main" id="{D6140BA9-1E29-8026-CCB4-FEB12CF5F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6959" y="4457580"/>
              <a:ext cx="549281" cy="46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C‒H</a:t>
              </a: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‖</a:t>
              </a: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</a:t>
              </a:r>
              <a:endPara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sp>
        <p:nvSpPr>
          <p:cNvPr id="133" name="Text Box 24">
            <a:extLst>
              <a:ext uri="{FF2B5EF4-FFF2-40B4-BE49-F238E27FC236}">
                <a16:creationId xmlns:a16="http://schemas.microsoft.com/office/drawing/2014/main" id="{6C9B9013-F383-E556-8D35-7844BD4F7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525281"/>
            <a:ext cx="2489227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甲酰甘氨酰胺核苷酸</a:t>
            </a:r>
            <a:endParaRPr kumimoji="1"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(FGAR)</a:t>
            </a:r>
            <a:endParaRPr kumimoji="1"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34" name="Line 23">
            <a:extLst>
              <a:ext uri="{FF2B5EF4-FFF2-40B4-BE49-F238E27FC236}">
                <a16:creationId xmlns:a16="http://schemas.microsoft.com/office/drawing/2014/main" id="{273BECC9-67A9-7F5B-3D82-A8CF357C3F7B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8886200" y="3663136"/>
            <a:ext cx="0" cy="1980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35" name="Text Box 24">
            <a:extLst>
              <a:ext uri="{FF2B5EF4-FFF2-40B4-BE49-F238E27FC236}">
                <a16:creationId xmlns:a16="http://schemas.microsoft.com/office/drawing/2014/main" id="{085F6271-6E32-FAB3-8C28-63596DFBD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0335" y="3962813"/>
            <a:ext cx="162610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</a:t>
            </a:r>
            <a:r>
              <a:rPr kumimoji="1" lang="en-US" altLang="zh-CN" sz="20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10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甲酰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FH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4</a:t>
            </a:r>
            <a:endParaRPr kumimoji="1" lang="zh-CN" altLang="en-US" sz="2000" baseline="-25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36" name="任意多边形 73">
            <a:extLst>
              <a:ext uri="{FF2B5EF4-FFF2-40B4-BE49-F238E27FC236}">
                <a16:creationId xmlns:a16="http://schemas.microsoft.com/office/drawing/2014/main" id="{E1E37135-0944-8049-ADFC-B28BCA6022F0}"/>
              </a:ext>
            </a:extLst>
          </p:cNvPr>
          <p:cNvSpPr/>
          <p:nvPr/>
        </p:nvSpPr>
        <p:spPr>
          <a:xfrm rot="5400000">
            <a:off x="8597251" y="3933136"/>
            <a:ext cx="360000" cy="108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8" name="Text Box 24">
            <a:extLst>
              <a:ext uri="{FF2B5EF4-FFF2-40B4-BE49-F238E27FC236}">
                <a16:creationId xmlns:a16="http://schemas.microsoft.com/office/drawing/2014/main" id="{FC94B3B2-C5C4-4ABF-52F9-5F945BBF1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2982" y="3960516"/>
            <a:ext cx="54928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FH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4</a:t>
            </a:r>
            <a:endParaRPr kumimoji="1" lang="zh-CN" altLang="en-US" sz="2000" baseline="-25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39" name="Line 23">
            <a:extLst>
              <a:ext uri="{FF2B5EF4-FFF2-40B4-BE49-F238E27FC236}">
                <a16:creationId xmlns:a16="http://schemas.microsoft.com/office/drawing/2014/main" id="{C3F24579-658B-76D0-6991-46B5F8273079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5250056" y="3303136"/>
            <a:ext cx="0" cy="2700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40" name="Text Box 24">
            <a:extLst>
              <a:ext uri="{FF2B5EF4-FFF2-40B4-BE49-F238E27FC236}">
                <a16:creationId xmlns:a16="http://schemas.microsoft.com/office/drawing/2014/main" id="{6BB5D3E0-6210-348E-6E11-924EC61CA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7967" y="3962813"/>
            <a:ext cx="130032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谷氨酰胺</a:t>
            </a:r>
            <a:endParaRPr kumimoji="1" lang="zh-CN" altLang="en-US" sz="2000" baseline="-25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41" name="任意多边形 73">
            <a:extLst>
              <a:ext uri="{FF2B5EF4-FFF2-40B4-BE49-F238E27FC236}">
                <a16:creationId xmlns:a16="http://schemas.microsoft.com/office/drawing/2014/main" id="{3D8326EB-4D8D-5A8B-CC0B-834683D8C254}"/>
              </a:ext>
            </a:extLst>
          </p:cNvPr>
          <p:cNvSpPr/>
          <p:nvPr/>
        </p:nvSpPr>
        <p:spPr>
          <a:xfrm rot="5400000">
            <a:off x="5284883" y="3933136"/>
            <a:ext cx="360000" cy="108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2" name="Text Box 24">
            <a:extLst>
              <a:ext uri="{FF2B5EF4-FFF2-40B4-BE49-F238E27FC236}">
                <a16:creationId xmlns:a16="http://schemas.microsoft.com/office/drawing/2014/main" id="{6885FB57-72F9-27EC-5C4D-08447334D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806" y="3960516"/>
            <a:ext cx="90884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谷氨酸</a:t>
            </a:r>
            <a:endParaRPr kumimoji="1" lang="zh-CN" altLang="en-US" sz="2000" baseline="-25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43" name="任意多边形 75">
            <a:extLst>
              <a:ext uri="{FF2B5EF4-FFF2-40B4-BE49-F238E27FC236}">
                <a16:creationId xmlns:a16="http://schemas.microsoft.com/office/drawing/2014/main" id="{37428B3F-7986-552C-1FE0-3C246AF121C6}"/>
              </a:ext>
            </a:extLst>
          </p:cNvPr>
          <p:cNvSpPr/>
          <p:nvPr/>
        </p:nvSpPr>
        <p:spPr>
          <a:xfrm rot="3037231">
            <a:off x="6313047" y="4233995"/>
            <a:ext cx="72000" cy="5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4" name="任意多边形 75">
            <a:extLst>
              <a:ext uri="{FF2B5EF4-FFF2-40B4-BE49-F238E27FC236}">
                <a16:creationId xmlns:a16="http://schemas.microsoft.com/office/drawing/2014/main" id="{A6A2F02E-FF61-61BE-DFEB-E6DD49F127E4}"/>
              </a:ext>
            </a:extLst>
          </p:cNvPr>
          <p:cNvSpPr/>
          <p:nvPr/>
        </p:nvSpPr>
        <p:spPr>
          <a:xfrm rot="18563160" flipH="1" flipV="1">
            <a:off x="4275300" y="4239633"/>
            <a:ext cx="72000" cy="5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5" name="Text Box 27">
            <a:extLst>
              <a:ext uri="{FF2B5EF4-FFF2-40B4-BE49-F238E27FC236}">
                <a16:creationId xmlns:a16="http://schemas.microsoft.com/office/drawing/2014/main" id="{6150D2EC-2831-83CE-27FD-A5499B079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433" y="3962917"/>
            <a:ext cx="803206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ATP</a:t>
            </a:r>
            <a:endParaRPr kumimoji="1"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46" name="Text Box 27">
            <a:extLst>
              <a:ext uri="{FF2B5EF4-FFF2-40B4-BE49-F238E27FC236}">
                <a16:creationId xmlns:a16="http://schemas.microsoft.com/office/drawing/2014/main" id="{54DD4A14-4328-8E7F-7474-8B316AF90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688" y="3962917"/>
            <a:ext cx="113133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ADP+Pi</a:t>
            </a:r>
            <a:endParaRPr kumimoji="1"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47" name="Text Box 24">
            <a:extLst>
              <a:ext uri="{FF2B5EF4-FFF2-40B4-BE49-F238E27FC236}">
                <a16:creationId xmlns:a16="http://schemas.microsoft.com/office/drawing/2014/main" id="{B6566C43-D03E-4EC1-CB91-B58B4E8DF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504" y="5525177"/>
            <a:ext cx="2489227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甲酰甘氨咪核苷酸</a:t>
            </a:r>
            <a:endParaRPr kumimoji="1"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(FGAM)</a:t>
            </a:r>
            <a:endParaRPr kumimoji="1"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grpSp>
        <p:nvGrpSpPr>
          <p:cNvPr id="148" name="组合 147">
            <a:extLst>
              <a:ext uri="{FF2B5EF4-FFF2-40B4-BE49-F238E27FC236}">
                <a16:creationId xmlns:a16="http://schemas.microsoft.com/office/drawing/2014/main" id="{3AC827DE-8ED0-4EBB-1AF1-6C83FFC9761A}"/>
              </a:ext>
            </a:extLst>
          </p:cNvPr>
          <p:cNvGrpSpPr/>
          <p:nvPr/>
        </p:nvGrpSpPr>
        <p:grpSpPr>
          <a:xfrm>
            <a:off x="2152601" y="4054954"/>
            <a:ext cx="1546161" cy="1460354"/>
            <a:chOff x="6761113" y="4054954"/>
            <a:chExt cx="1546161" cy="1460354"/>
          </a:xfrm>
        </p:grpSpPr>
        <p:sp>
          <p:nvSpPr>
            <p:cNvPr id="149" name="矩形 93">
              <a:extLst>
                <a:ext uri="{FF2B5EF4-FFF2-40B4-BE49-F238E27FC236}">
                  <a16:creationId xmlns:a16="http://schemas.microsoft.com/office/drawing/2014/main" id="{6622987E-A2DC-BE35-EA58-21FE637FE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1113" y="4457580"/>
              <a:ext cx="631031" cy="46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  H</a:t>
              </a:r>
              <a:r>
                <a:rPr lang="en-US" altLang="zh-CN" sz="1400" baseline="-25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</a:t>
              </a: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</a:t>
              </a: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׀         </a:t>
              </a:r>
              <a:endPara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HN=C              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50" name="矩形 93">
              <a:extLst>
                <a:ext uri="{FF2B5EF4-FFF2-40B4-BE49-F238E27FC236}">
                  <a16:creationId xmlns:a16="http://schemas.microsoft.com/office/drawing/2014/main" id="{6078CC34-2DEF-DFA6-97F4-D1BE1265C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7370" y="4054954"/>
              <a:ext cx="249922" cy="31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H</a:t>
              </a: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N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5EF0CB4E-EDA8-D52E-A7BF-AD083F1C230E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7269869" y="4347317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矩形 93">
              <a:extLst>
                <a:ext uri="{FF2B5EF4-FFF2-40B4-BE49-F238E27FC236}">
                  <a16:creationId xmlns:a16="http://schemas.microsoft.com/office/drawing/2014/main" id="{1ABF6F49-56D1-95BE-3B70-74ACE0040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152" y="5053194"/>
              <a:ext cx="843122" cy="462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NH</a:t>
              </a: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he-IL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׀</a:t>
              </a:r>
              <a:endPara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R‒5´‒P             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7A94F4D5-2576-9949-6CEF-2607771BE4F7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7269504" y="4973270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F1867E01-EBD0-9645-5759-D2996D90AB21}"/>
                </a:ext>
              </a:extLst>
            </p:cNvPr>
            <p:cNvCxnSpPr>
              <a:cxnSpLocks/>
            </p:cNvCxnSpPr>
            <p:nvPr/>
          </p:nvCxnSpPr>
          <p:spPr>
            <a:xfrm rot="2700000" flipH="1">
              <a:off x="7604991" y="4351893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矩形 93">
              <a:extLst>
                <a:ext uri="{FF2B5EF4-FFF2-40B4-BE49-F238E27FC236}">
                  <a16:creationId xmlns:a16="http://schemas.microsoft.com/office/drawing/2014/main" id="{F55F6E60-8B6F-A9C4-08AE-7A38D60B5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6959" y="4457580"/>
              <a:ext cx="549281" cy="46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C‒H</a:t>
              </a: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‖</a:t>
              </a: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</a:t>
              </a:r>
              <a:endPara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sp>
        <p:nvSpPr>
          <p:cNvPr id="18" name="Text Box 27">
            <a:extLst>
              <a:ext uri="{FF2B5EF4-FFF2-40B4-BE49-F238E27FC236}">
                <a16:creationId xmlns:a16="http://schemas.microsoft.com/office/drawing/2014/main" id="{11F93E35-D939-A964-076F-1E34E3950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525" y="4312401"/>
            <a:ext cx="610443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Mg</a:t>
            </a:r>
            <a:r>
              <a:rPr kumimoji="1" lang="en-US" altLang="zh-CN" sz="16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endParaRPr kumimoji="1" lang="zh-CN" altLang="en-US" sz="1600" baseline="30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22" name="矩形 93">
            <a:extLst>
              <a:ext uri="{FF2B5EF4-FFF2-40B4-BE49-F238E27FC236}">
                <a16:creationId xmlns:a16="http://schemas.microsoft.com/office/drawing/2014/main" id="{A69BDA45-2045-58AF-A1C8-EB58BF23D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8489" y="1200150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9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8" name="矩形 93">
            <a:extLst>
              <a:ext uri="{FF2B5EF4-FFF2-40B4-BE49-F238E27FC236}">
                <a16:creationId xmlns:a16="http://schemas.microsoft.com/office/drawing/2014/main" id="{1E4EE38B-DAD5-B54C-05FB-D8995C8AC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539" y="5040963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9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9" name="矩形 93">
            <a:extLst>
              <a:ext uri="{FF2B5EF4-FFF2-40B4-BE49-F238E27FC236}">
                <a16:creationId xmlns:a16="http://schemas.microsoft.com/office/drawing/2014/main" id="{E6CB54B8-7E6F-9597-550E-E4F069A10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6535" y="4699909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4" name="矩形 93">
            <a:extLst>
              <a:ext uri="{FF2B5EF4-FFF2-40B4-BE49-F238E27FC236}">
                <a16:creationId xmlns:a16="http://schemas.microsoft.com/office/drawing/2014/main" id="{68300901-E891-79E6-8A91-C4948E0C3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8865" y="4422352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5" name="矩形 93">
            <a:extLst>
              <a:ext uri="{FF2B5EF4-FFF2-40B4-BE49-F238E27FC236}">
                <a16:creationId xmlns:a16="http://schemas.microsoft.com/office/drawing/2014/main" id="{77EE92EB-D41F-A4D7-12B8-7CDF2B023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5292" y="3960516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7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6" name="矩形 93">
            <a:extLst>
              <a:ext uri="{FF2B5EF4-FFF2-40B4-BE49-F238E27FC236}">
                <a16:creationId xmlns:a16="http://schemas.microsoft.com/office/drawing/2014/main" id="{F6FA31D0-D88C-B88C-C9C4-373288223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5100" y="5085511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9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7" name="矩形 93">
            <a:extLst>
              <a:ext uri="{FF2B5EF4-FFF2-40B4-BE49-F238E27FC236}">
                <a16:creationId xmlns:a16="http://schemas.microsoft.com/office/drawing/2014/main" id="{E8491D8F-B785-F658-FF31-4AB1BA2BC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0096" y="4744457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8" name="矩形 93">
            <a:extLst>
              <a:ext uri="{FF2B5EF4-FFF2-40B4-BE49-F238E27FC236}">
                <a16:creationId xmlns:a16="http://schemas.microsoft.com/office/drawing/2014/main" id="{D5589655-B0D7-DA07-5802-719E0E311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426" y="4437112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9" name="矩形 93">
            <a:extLst>
              <a:ext uri="{FF2B5EF4-FFF2-40B4-BE49-F238E27FC236}">
                <a16:creationId xmlns:a16="http://schemas.microsoft.com/office/drawing/2014/main" id="{AA1E2817-A15E-2529-BACA-914C9BBFC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466" y="4118258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7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0" name="矩形 93">
            <a:extLst>
              <a:ext uri="{FF2B5EF4-FFF2-40B4-BE49-F238E27FC236}">
                <a16:creationId xmlns:a16="http://schemas.microsoft.com/office/drawing/2014/main" id="{3569333C-E5EA-0D87-570B-A50687C50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016" y="4250622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8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1" name="矩形 93">
            <a:extLst>
              <a:ext uri="{FF2B5EF4-FFF2-40B4-BE49-F238E27FC236}">
                <a16:creationId xmlns:a16="http://schemas.microsoft.com/office/drawing/2014/main" id="{1ACF46C7-952E-70C6-A1FF-CC32884FD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798" y="5085511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9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2" name="矩形 93">
            <a:extLst>
              <a:ext uri="{FF2B5EF4-FFF2-40B4-BE49-F238E27FC236}">
                <a16:creationId xmlns:a16="http://schemas.microsoft.com/office/drawing/2014/main" id="{BCA1AC4F-2B0F-540F-3F9C-8B4F1649C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794" y="4744457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3" name="矩形 93">
            <a:extLst>
              <a:ext uri="{FF2B5EF4-FFF2-40B4-BE49-F238E27FC236}">
                <a16:creationId xmlns:a16="http://schemas.microsoft.com/office/drawing/2014/main" id="{5B21EF00-CC1A-DCB1-650A-FA5A146E5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124" y="4437112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4" name="矩形 93">
            <a:extLst>
              <a:ext uri="{FF2B5EF4-FFF2-40B4-BE49-F238E27FC236}">
                <a16:creationId xmlns:a16="http://schemas.microsoft.com/office/drawing/2014/main" id="{DA533E7D-A688-A121-2D3B-197228294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164" y="4118258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7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5" name="矩形 93">
            <a:extLst>
              <a:ext uri="{FF2B5EF4-FFF2-40B4-BE49-F238E27FC236}">
                <a16:creationId xmlns:a16="http://schemas.microsoft.com/office/drawing/2014/main" id="{83B2112B-7BBD-D7DF-F6FD-44559EEF0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0714" y="4250622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8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6" name="矩形 93">
            <a:extLst>
              <a:ext uri="{FF2B5EF4-FFF2-40B4-BE49-F238E27FC236}">
                <a16:creationId xmlns:a16="http://schemas.microsoft.com/office/drawing/2014/main" id="{72E0B4CE-B98A-113C-54D9-8BE733117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458" y="4888017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7" name="Text Box 24">
            <a:extLst>
              <a:ext uri="{FF2B5EF4-FFF2-40B4-BE49-F238E27FC236}">
                <a16:creationId xmlns:a16="http://schemas.microsoft.com/office/drawing/2014/main" id="{7782D399-6CB6-24A8-72E1-09640DCCA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0680" y="3140968"/>
            <a:ext cx="156132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甘氨酰胺核苷酸合酶</a:t>
            </a: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甘氨酰化</a:t>
            </a: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endParaRPr kumimoji="1" lang="zh-CN" altLang="en-US" sz="1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68" name="Text Box 24">
            <a:extLst>
              <a:ext uri="{FF2B5EF4-FFF2-40B4-BE49-F238E27FC236}">
                <a16:creationId xmlns:a16="http://schemas.microsoft.com/office/drawing/2014/main" id="{4ABB981E-03EE-1E7A-16D4-D593617F8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397" y="4653136"/>
            <a:ext cx="1772011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甘氨酰胺核苷酸甲酰转移酶</a:t>
            </a: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甲酰化</a:t>
            </a: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endParaRPr kumimoji="1" lang="zh-CN" altLang="en-US" sz="1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69" name="Text Box 24">
            <a:extLst>
              <a:ext uri="{FF2B5EF4-FFF2-40B4-BE49-F238E27FC236}">
                <a16:creationId xmlns:a16="http://schemas.microsoft.com/office/drawing/2014/main" id="{D759B460-39A1-7EED-50AB-FB748A1BE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816" y="4653136"/>
            <a:ext cx="1772011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甲酰甘氨咪核苷酸酰胺转移酶</a:t>
            </a: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转氨基</a:t>
            </a: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endParaRPr kumimoji="1" lang="zh-CN" altLang="en-US" sz="1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1501271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1055688" y="548744"/>
            <a:ext cx="3600450" cy="57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360000" indent="-3600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n"/>
              <a:defRPr sz="28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+mj-cs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buSzPct val="80000"/>
              <a:defRPr/>
            </a:pPr>
            <a:r>
              <a:rPr lang="zh-CN" altLang="en-US" dirty="0"/>
              <a:t>从头合成过程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3215680" y="1176702"/>
            <a:ext cx="63906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ATP</a:t>
            </a:r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 flipH="1">
            <a:off x="3359696" y="1813910"/>
            <a:ext cx="234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stealth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4177110" y="1176702"/>
            <a:ext cx="1053791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ADP+Pi</a:t>
            </a:r>
            <a:endParaRPr kumimoji="1"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5087888" y="2482859"/>
            <a:ext cx="2376487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5-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氨基咪唑核苷酸</a:t>
            </a:r>
            <a:endParaRPr kumimoji="1"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(AIR)</a:t>
            </a:r>
            <a:endParaRPr kumimoji="1"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 rot="16200000">
            <a:off x="8201881" y="634226"/>
            <a:ext cx="0" cy="2340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8213551" y="1065515"/>
            <a:ext cx="126682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ADP+Pi</a:t>
            </a:r>
            <a:endParaRPr kumimoji="1"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7603182" y="1063097"/>
            <a:ext cx="65305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ATP</a:t>
            </a:r>
            <a:endParaRPr kumimoji="1"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73" name="任意多边形 72"/>
          <p:cNvSpPr/>
          <p:nvPr/>
        </p:nvSpPr>
        <p:spPr>
          <a:xfrm rot="16200000" flipH="1">
            <a:off x="3944743" y="1197634"/>
            <a:ext cx="288000" cy="90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4" name="任意多边形 73"/>
          <p:cNvSpPr/>
          <p:nvPr/>
        </p:nvSpPr>
        <p:spPr>
          <a:xfrm rot="16200000" flipH="1">
            <a:off x="8202304" y="1158710"/>
            <a:ext cx="360000" cy="90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5" name="任意多边形 75">
            <a:extLst>
              <a:ext uri="{FF2B5EF4-FFF2-40B4-BE49-F238E27FC236}">
                <a16:creationId xmlns:a16="http://schemas.microsoft.com/office/drawing/2014/main" id="{CCA3A27F-B514-A654-9671-D6687AD75817}"/>
              </a:ext>
            </a:extLst>
          </p:cNvPr>
          <p:cNvSpPr/>
          <p:nvPr/>
        </p:nvSpPr>
        <p:spPr>
          <a:xfrm rot="18563160" flipH="1" flipV="1">
            <a:off x="7443429" y="1395362"/>
            <a:ext cx="72000" cy="5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6" name="Text Box 26">
            <a:extLst>
              <a:ext uri="{FF2B5EF4-FFF2-40B4-BE49-F238E27FC236}">
                <a16:creationId xmlns:a16="http://schemas.microsoft.com/office/drawing/2014/main" id="{B2CB84EE-E178-A61A-62A5-F69246F1A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127" y="1071687"/>
            <a:ext cx="978747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HCO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3</a:t>
            </a:r>
            <a:r>
              <a:rPr kumimoji="1" lang="en-US" altLang="zh-CN" sz="2000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  <a:cs typeface="Arial" panose="020B0604020202020204" pitchFamily="34" charset="0"/>
              </a:rPr>
              <a:t>‒</a:t>
            </a:r>
            <a:endParaRPr kumimoji="1" lang="en-US" altLang="zh-CN" sz="2000" baseline="30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16" name="Text Box 24">
            <a:extLst>
              <a:ext uri="{FF2B5EF4-FFF2-40B4-BE49-F238E27FC236}">
                <a16:creationId xmlns:a16="http://schemas.microsoft.com/office/drawing/2014/main" id="{36393B14-0314-DF32-A355-09A7CEE30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312" y="5229200"/>
            <a:ext cx="1944216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5-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氨基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-4-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羧基咪唑核苷酸</a:t>
            </a:r>
          </a:p>
        </p:txBody>
      </p:sp>
      <p:sp>
        <p:nvSpPr>
          <p:cNvPr id="117" name="Line 23">
            <a:extLst>
              <a:ext uri="{FF2B5EF4-FFF2-40B4-BE49-F238E27FC236}">
                <a16:creationId xmlns:a16="http://schemas.microsoft.com/office/drawing/2014/main" id="{DC757BA8-C599-28CF-A4EF-B9E84354F690}"/>
              </a:ext>
            </a:extLst>
          </p:cNvPr>
          <p:cNvSpPr>
            <a:spLocks noChangeShapeType="1"/>
          </p:cNvSpPr>
          <p:nvPr/>
        </p:nvSpPr>
        <p:spPr bwMode="auto">
          <a:xfrm>
            <a:off x="9851534" y="3140968"/>
            <a:ext cx="0" cy="900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stealth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21" name="Text Box 27">
            <a:extLst>
              <a:ext uri="{FF2B5EF4-FFF2-40B4-BE49-F238E27FC236}">
                <a16:creationId xmlns:a16="http://schemas.microsoft.com/office/drawing/2014/main" id="{428C5F4E-3851-EA7B-ED72-0BD5FAE6B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328" y="3382059"/>
            <a:ext cx="803206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转位</a:t>
            </a:r>
          </a:p>
        </p:txBody>
      </p:sp>
      <p:sp>
        <p:nvSpPr>
          <p:cNvPr id="133" name="Text Box 24">
            <a:extLst>
              <a:ext uri="{FF2B5EF4-FFF2-40B4-BE49-F238E27FC236}">
                <a16:creationId xmlns:a16="http://schemas.microsoft.com/office/drawing/2014/main" id="{6C9B9013-F383-E556-8D35-7844BD4F7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885" y="5301208"/>
            <a:ext cx="2489227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5-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氨基咪唑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-4-(N-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琥珀基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甲酰胺核苷酸</a:t>
            </a:r>
          </a:p>
        </p:txBody>
      </p:sp>
      <p:sp>
        <p:nvSpPr>
          <p:cNvPr id="134" name="Line 23">
            <a:extLst>
              <a:ext uri="{FF2B5EF4-FFF2-40B4-BE49-F238E27FC236}">
                <a16:creationId xmlns:a16="http://schemas.microsoft.com/office/drawing/2014/main" id="{273BECC9-67A9-7F5B-3D82-A8CF357C3F7B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7842104" y="3483136"/>
            <a:ext cx="0" cy="2340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35" name="Text Box 24">
            <a:extLst>
              <a:ext uri="{FF2B5EF4-FFF2-40B4-BE49-F238E27FC236}">
                <a16:creationId xmlns:a16="http://schemas.microsoft.com/office/drawing/2014/main" id="{085F6271-6E32-FAB3-8C28-63596DFBD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299" y="3962813"/>
            <a:ext cx="124805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天冬酰胺</a:t>
            </a:r>
            <a:endParaRPr kumimoji="1" lang="zh-CN" altLang="en-US" sz="2000" baseline="-25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36" name="任意多边形 73">
            <a:extLst>
              <a:ext uri="{FF2B5EF4-FFF2-40B4-BE49-F238E27FC236}">
                <a16:creationId xmlns:a16="http://schemas.microsoft.com/office/drawing/2014/main" id="{E1E37135-0944-8049-ADFC-B28BCA6022F0}"/>
              </a:ext>
            </a:extLst>
          </p:cNvPr>
          <p:cNvSpPr/>
          <p:nvPr/>
        </p:nvSpPr>
        <p:spPr>
          <a:xfrm rot="5400000">
            <a:off x="7176080" y="3933136"/>
            <a:ext cx="360000" cy="108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8" name="Text Box 24">
            <a:extLst>
              <a:ext uri="{FF2B5EF4-FFF2-40B4-BE49-F238E27FC236}">
                <a16:creationId xmlns:a16="http://schemas.microsoft.com/office/drawing/2014/main" id="{FC94B3B2-C5C4-4ABF-52F9-5F945BBF1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6931" y="3960516"/>
            <a:ext cx="1141237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ADP+Pi</a:t>
            </a:r>
            <a:endParaRPr kumimoji="1" lang="zh-CN" altLang="en-US" sz="2000" baseline="-25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39" name="Line 23">
            <a:extLst>
              <a:ext uri="{FF2B5EF4-FFF2-40B4-BE49-F238E27FC236}">
                <a16:creationId xmlns:a16="http://schemas.microsoft.com/office/drawing/2014/main" id="{C3F24579-658B-76D0-6991-46B5F8273079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4223712" y="3933136"/>
            <a:ext cx="0" cy="1440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44" name="任意多边形 75">
            <a:extLst>
              <a:ext uri="{FF2B5EF4-FFF2-40B4-BE49-F238E27FC236}">
                <a16:creationId xmlns:a16="http://schemas.microsoft.com/office/drawing/2014/main" id="{A6A2F02E-FF61-61BE-DFEB-E6DD49F127E4}"/>
              </a:ext>
            </a:extLst>
          </p:cNvPr>
          <p:cNvSpPr/>
          <p:nvPr/>
        </p:nvSpPr>
        <p:spPr>
          <a:xfrm rot="18563160" flipH="1" flipV="1">
            <a:off x="4065421" y="4239633"/>
            <a:ext cx="72000" cy="5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6" name="Text Box 27">
            <a:extLst>
              <a:ext uri="{FF2B5EF4-FFF2-40B4-BE49-F238E27FC236}">
                <a16:creationId xmlns:a16="http://schemas.microsoft.com/office/drawing/2014/main" id="{54DD4A14-4328-8E7F-7474-8B316AF90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7809" y="3962917"/>
            <a:ext cx="132622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延胡索酸</a:t>
            </a:r>
          </a:p>
        </p:txBody>
      </p:sp>
      <p:sp>
        <p:nvSpPr>
          <p:cNvPr id="147" name="Text Box 24">
            <a:extLst>
              <a:ext uri="{FF2B5EF4-FFF2-40B4-BE49-F238E27FC236}">
                <a16:creationId xmlns:a16="http://schemas.microsoft.com/office/drawing/2014/main" id="{B6566C43-D03E-4EC1-CB91-B58B4E8DF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464" y="2738983"/>
            <a:ext cx="2489227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甲酰甘氨咪核苷酸</a:t>
            </a:r>
            <a:endParaRPr kumimoji="1"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(FGAM)</a:t>
            </a:r>
            <a:endParaRPr kumimoji="1"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grpSp>
        <p:nvGrpSpPr>
          <p:cNvPr id="148" name="组合 147">
            <a:extLst>
              <a:ext uri="{FF2B5EF4-FFF2-40B4-BE49-F238E27FC236}">
                <a16:creationId xmlns:a16="http://schemas.microsoft.com/office/drawing/2014/main" id="{3AC827DE-8ED0-4EBB-1AF1-6C83FFC9761A}"/>
              </a:ext>
            </a:extLst>
          </p:cNvPr>
          <p:cNvGrpSpPr/>
          <p:nvPr/>
        </p:nvGrpSpPr>
        <p:grpSpPr>
          <a:xfrm>
            <a:off x="1792561" y="1268760"/>
            <a:ext cx="1495127" cy="1460354"/>
            <a:chOff x="6761113" y="4054954"/>
            <a:chExt cx="1495127" cy="1460354"/>
          </a:xfrm>
        </p:grpSpPr>
        <p:sp>
          <p:nvSpPr>
            <p:cNvPr id="149" name="矩形 93">
              <a:extLst>
                <a:ext uri="{FF2B5EF4-FFF2-40B4-BE49-F238E27FC236}">
                  <a16:creationId xmlns:a16="http://schemas.microsoft.com/office/drawing/2014/main" id="{6622987E-A2DC-BE35-EA58-21FE637FE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1113" y="4457580"/>
              <a:ext cx="631031" cy="46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  H</a:t>
              </a:r>
              <a:r>
                <a:rPr lang="en-US" altLang="zh-CN" sz="1400" baseline="-25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</a:t>
              </a: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</a:t>
              </a: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׀         </a:t>
              </a:r>
              <a:endPara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HN=C              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50" name="矩形 93">
              <a:extLst>
                <a:ext uri="{FF2B5EF4-FFF2-40B4-BE49-F238E27FC236}">
                  <a16:creationId xmlns:a16="http://schemas.microsoft.com/office/drawing/2014/main" id="{6078CC34-2DEF-DFA6-97F4-D1BE1265C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7370" y="4054954"/>
              <a:ext cx="249922" cy="31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H</a:t>
              </a: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N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5EF0CB4E-EDA8-D52E-A7BF-AD083F1C230E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7269869" y="4347317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矩形 93">
              <a:extLst>
                <a:ext uri="{FF2B5EF4-FFF2-40B4-BE49-F238E27FC236}">
                  <a16:creationId xmlns:a16="http://schemas.microsoft.com/office/drawing/2014/main" id="{1ABF6F49-56D1-95BE-3B70-74ACE0040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152" y="5053194"/>
              <a:ext cx="792088" cy="462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NH</a:t>
              </a: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he-IL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׀</a:t>
              </a:r>
              <a:endPara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R‒5´‒P             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7A94F4D5-2576-9949-6CEF-2607771BE4F7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7269504" y="4973270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F1867E01-EBD0-9645-5759-D2996D90AB21}"/>
                </a:ext>
              </a:extLst>
            </p:cNvPr>
            <p:cNvCxnSpPr>
              <a:cxnSpLocks/>
            </p:cNvCxnSpPr>
            <p:nvPr/>
          </p:nvCxnSpPr>
          <p:spPr>
            <a:xfrm rot="2700000" flipH="1">
              <a:off x="7604991" y="4351893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矩形 93">
              <a:extLst>
                <a:ext uri="{FF2B5EF4-FFF2-40B4-BE49-F238E27FC236}">
                  <a16:creationId xmlns:a16="http://schemas.microsoft.com/office/drawing/2014/main" id="{F55F6E60-8B6F-A9C4-08AE-7A38D60B5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6959" y="4457580"/>
              <a:ext cx="549281" cy="46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C‒H</a:t>
              </a: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‖</a:t>
              </a: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</a:t>
              </a:r>
              <a:endPara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sp>
        <p:nvSpPr>
          <p:cNvPr id="18" name="Text Box 27">
            <a:extLst>
              <a:ext uri="{FF2B5EF4-FFF2-40B4-BE49-F238E27FC236}">
                <a16:creationId xmlns:a16="http://schemas.microsoft.com/office/drawing/2014/main" id="{C62AA338-A1C4-4100-1B48-A34801580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365" y="1248709"/>
            <a:ext cx="610443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Mg</a:t>
            </a:r>
            <a:r>
              <a:rPr kumimoji="1" lang="en-US" altLang="zh-CN" sz="16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</a:p>
          <a:p>
            <a:pPr algn="ctr" eaLnBrk="1" hangingPunct="1">
              <a:defRPr/>
            </a:pPr>
            <a:r>
              <a:rPr kumimoji="1"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K</a:t>
            </a:r>
            <a:r>
              <a:rPr kumimoji="1" lang="en-US" altLang="zh-CN" sz="16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endParaRPr kumimoji="1" lang="zh-CN" altLang="en-US" sz="1600" baseline="30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22" name="任意多边形 75">
            <a:extLst>
              <a:ext uri="{FF2B5EF4-FFF2-40B4-BE49-F238E27FC236}">
                <a16:creationId xmlns:a16="http://schemas.microsoft.com/office/drawing/2014/main" id="{5B6E0495-472D-66CB-ACC8-6CCA2F4ECA80}"/>
              </a:ext>
            </a:extLst>
          </p:cNvPr>
          <p:cNvSpPr/>
          <p:nvPr/>
        </p:nvSpPr>
        <p:spPr>
          <a:xfrm rot="3037231">
            <a:off x="5180388" y="1399998"/>
            <a:ext cx="72000" cy="5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8" name="Text Box 6">
            <a:extLst>
              <a:ext uri="{FF2B5EF4-FFF2-40B4-BE49-F238E27FC236}">
                <a16:creationId xmlns:a16="http://schemas.microsoft.com/office/drawing/2014/main" id="{98FB9412-7A21-7BAE-B10E-9BE5A7FCC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354" y="1176702"/>
            <a:ext cx="638614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H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2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O</a:t>
            </a:r>
          </a:p>
        </p:txBody>
      </p:sp>
      <p:grpSp>
        <p:nvGrpSpPr>
          <p:cNvPr id="167" name="组合 166">
            <a:extLst>
              <a:ext uri="{FF2B5EF4-FFF2-40B4-BE49-F238E27FC236}">
                <a16:creationId xmlns:a16="http://schemas.microsoft.com/office/drawing/2014/main" id="{D2F53AF3-E21F-CB02-BAA1-95D0DC6EE157}"/>
              </a:ext>
            </a:extLst>
          </p:cNvPr>
          <p:cNvGrpSpPr/>
          <p:nvPr/>
        </p:nvGrpSpPr>
        <p:grpSpPr>
          <a:xfrm>
            <a:off x="5611554" y="1466577"/>
            <a:ext cx="1348542" cy="973543"/>
            <a:chOff x="9792781" y="1342611"/>
            <a:chExt cx="1348542" cy="973543"/>
          </a:xfrm>
        </p:grpSpPr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48FE1672-9E5F-DD3E-1816-7284ECEBB872}"/>
                </a:ext>
              </a:extLst>
            </p:cNvPr>
            <p:cNvCxnSpPr/>
            <p:nvPr/>
          </p:nvCxnSpPr>
          <p:spPr>
            <a:xfrm flipH="1">
              <a:off x="10185836" y="1831397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正五边形 207">
              <a:extLst>
                <a:ext uri="{FF2B5EF4-FFF2-40B4-BE49-F238E27FC236}">
                  <a16:creationId xmlns:a16="http://schemas.microsoft.com/office/drawing/2014/main" id="{3633ACED-7B9E-10E7-C662-492C1E360565}"/>
                </a:ext>
              </a:extLst>
            </p:cNvPr>
            <p:cNvSpPr/>
            <p:nvPr/>
          </p:nvSpPr>
          <p:spPr>
            <a:xfrm rot="5400000">
              <a:off x="10366969" y="1477114"/>
              <a:ext cx="432000" cy="432000"/>
            </a:xfrm>
            <a:prstGeom prst="pentagon">
              <a:avLst/>
            </a:prstGeom>
            <a:noFill/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id="{CB27BCE4-C9C3-1062-EB92-3D66CA202819}"/>
                </a:ext>
              </a:extLst>
            </p:cNvPr>
            <p:cNvCxnSpPr/>
            <p:nvPr/>
          </p:nvCxnSpPr>
          <p:spPr>
            <a:xfrm flipH="1" flipV="1">
              <a:off x="10648158" y="1562838"/>
              <a:ext cx="1080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矩形 93">
              <a:extLst>
                <a:ext uri="{FF2B5EF4-FFF2-40B4-BE49-F238E27FC236}">
                  <a16:creationId xmlns:a16="http://schemas.microsoft.com/office/drawing/2014/main" id="{BF39EDC4-41EC-BABB-6AAB-FCE60B124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2781" y="1824361"/>
              <a:ext cx="42094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zh-CN" sz="14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400" b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D6F1882C-33D9-0CCD-1AF0-FDCD6C3BD5D9}"/>
                </a:ext>
              </a:extLst>
            </p:cNvPr>
            <p:cNvSpPr/>
            <p:nvPr/>
          </p:nvSpPr>
          <p:spPr>
            <a:xfrm>
              <a:off x="9880492" y="1433708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17264A34-3974-304C-F615-E9E14FF80E1F}"/>
                </a:ext>
              </a:extLst>
            </p:cNvPr>
            <p:cNvSpPr/>
            <p:nvPr/>
          </p:nvSpPr>
          <p:spPr>
            <a:xfrm>
              <a:off x="10523822" y="1342611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652EB0F2-93F9-0283-B8D1-56E0B3261B5D}"/>
                </a:ext>
              </a:extLst>
            </p:cNvPr>
            <p:cNvSpPr/>
            <p:nvPr/>
          </p:nvSpPr>
          <p:spPr>
            <a:xfrm>
              <a:off x="10508017" y="1816354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矩形 77">
              <a:extLst>
                <a:ext uri="{FF2B5EF4-FFF2-40B4-BE49-F238E27FC236}">
                  <a16:creationId xmlns:a16="http://schemas.microsoft.com/office/drawing/2014/main" id="{8FFF20A9-CDF5-D700-90E7-C655A7F34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3402" y="2100710"/>
              <a:ext cx="597921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‒5´‒P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62" name="矩形 88">
              <a:extLst>
                <a:ext uri="{FF2B5EF4-FFF2-40B4-BE49-F238E27FC236}">
                  <a16:creationId xmlns:a16="http://schemas.microsoft.com/office/drawing/2014/main" id="{E2DA0FCD-F862-F991-D813-B539ED6A0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1485" y="1359638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63" name="矩形 90">
              <a:extLst>
                <a:ext uri="{FF2B5EF4-FFF2-40B4-BE49-F238E27FC236}">
                  <a16:creationId xmlns:a16="http://schemas.microsoft.com/office/drawing/2014/main" id="{AC7BEE2F-7083-60F7-34ED-9508B097F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5611" y="1789850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07AAAF99-AC86-86BC-08E7-52EB7184B400}"/>
                </a:ext>
              </a:extLst>
            </p:cNvPr>
            <p:cNvCxnSpPr/>
            <p:nvPr/>
          </p:nvCxnSpPr>
          <p:spPr>
            <a:xfrm>
              <a:off x="10406867" y="1588238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40922992-6593-75AC-4552-7D579A094596}"/>
                </a:ext>
              </a:extLst>
            </p:cNvPr>
            <p:cNvSpPr/>
            <p:nvPr/>
          </p:nvSpPr>
          <p:spPr>
            <a:xfrm rot="5400000">
              <a:off x="10742430" y="1595902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矩形 88">
              <a:extLst>
                <a:ext uri="{FF2B5EF4-FFF2-40B4-BE49-F238E27FC236}">
                  <a16:creationId xmlns:a16="http://schemas.microsoft.com/office/drawing/2014/main" id="{04449F19-3CF9-1B4A-D3E6-96983DB52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8003" y="1596039"/>
              <a:ext cx="26930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CH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id="{5F606233-F6E0-979C-C9F9-A5BAA53875A5}"/>
                </a:ext>
              </a:extLst>
            </p:cNvPr>
            <p:cNvCxnSpPr/>
            <p:nvPr/>
          </p:nvCxnSpPr>
          <p:spPr>
            <a:xfrm>
              <a:off x="10601226" y="1952856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椭圆 165">
              <a:extLst>
                <a:ext uri="{FF2B5EF4-FFF2-40B4-BE49-F238E27FC236}">
                  <a16:creationId xmlns:a16="http://schemas.microsoft.com/office/drawing/2014/main" id="{983D855A-FD25-C110-C7FB-90BC37D8A0A1}"/>
                </a:ext>
              </a:extLst>
            </p:cNvPr>
            <p:cNvSpPr/>
            <p:nvPr/>
          </p:nvSpPr>
          <p:spPr>
            <a:xfrm rot="5400000">
              <a:off x="10235345" y="1442907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矩形 74">
              <a:extLst>
                <a:ext uri="{FF2B5EF4-FFF2-40B4-BE49-F238E27FC236}">
                  <a16:creationId xmlns:a16="http://schemas.microsoft.com/office/drawing/2014/main" id="{3EC9E383-57D0-49ED-ABAF-67CE925ED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1376" y="1445362"/>
              <a:ext cx="26930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HC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68" name="Text Box 24">
            <a:extLst>
              <a:ext uri="{FF2B5EF4-FFF2-40B4-BE49-F238E27FC236}">
                <a16:creationId xmlns:a16="http://schemas.microsoft.com/office/drawing/2014/main" id="{5F4ED92D-693A-38FD-1F08-F7115AB21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4272" y="2482859"/>
            <a:ext cx="2592511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</a:t>
            </a:r>
            <a:r>
              <a:rPr kumimoji="1" lang="en-US" altLang="zh-CN" sz="20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5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羧基胺咪唑核苷酸</a:t>
            </a:r>
            <a:endParaRPr kumimoji="1"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(N</a:t>
            </a:r>
            <a:r>
              <a:rPr kumimoji="1" lang="en-US" altLang="zh-CN" sz="20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5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-CAIR)</a:t>
            </a:r>
            <a:endParaRPr kumimoji="1"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grpSp>
        <p:nvGrpSpPr>
          <p:cNvPr id="187" name="组合 186">
            <a:extLst>
              <a:ext uri="{FF2B5EF4-FFF2-40B4-BE49-F238E27FC236}">
                <a16:creationId xmlns:a16="http://schemas.microsoft.com/office/drawing/2014/main" id="{2AB20D72-C8C6-1033-1940-D6C383E6BDC2}"/>
              </a:ext>
            </a:extLst>
          </p:cNvPr>
          <p:cNvGrpSpPr/>
          <p:nvPr/>
        </p:nvGrpSpPr>
        <p:grpSpPr>
          <a:xfrm>
            <a:off x="8883090" y="1466577"/>
            <a:ext cx="1749414" cy="1006269"/>
            <a:chOff x="8863480" y="1342611"/>
            <a:chExt cx="1749414" cy="1006269"/>
          </a:xfrm>
        </p:grpSpPr>
        <p:cxnSp>
          <p:nvCxnSpPr>
            <p:cNvPr id="170" name="直接连接符 169">
              <a:extLst>
                <a:ext uri="{FF2B5EF4-FFF2-40B4-BE49-F238E27FC236}">
                  <a16:creationId xmlns:a16="http://schemas.microsoft.com/office/drawing/2014/main" id="{AC40AD32-9ED5-A4A2-E4BF-95B97469EE91}"/>
                </a:ext>
              </a:extLst>
            </p:cNvPr>
            <p:cNvCxnSpPr/>
            <p:nvPr/>
          </p:nvCxnSpPr>
          <p:spPr>
            <a:xfrm flipH="1">
              <a:off x="9657407" y="1831397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正五边形 207">
              <a:extLst>
                <a:ext uri="{FF2B5EF4-FFF2-40B4-BE49-F238E27FC236}">
                  <a16:creationId xmlns:a16="http://schemas.microsoft.com/office/drawing/2014/main" id="{5FF22FB7-EA12-D3A5-2DB3-87BA3CC5A695}"/>
                </a:ext>
              </a:extLst>
            </p:cNvPr>
            <p:cNvSpPr/>
            <p:nvPr/>
          </p:nvSpPr>
          <p:spPr>
            <a:xfrm rot="5400000">
              <a:off x="9838540" y="1477114"/>
              <a:ext cx="432000" cy="432000"/>
            </a:xfrm>
            <a:prstGeom prst="pentagon">
              <a:avLst/>
            </a:prstGeom>
            <a:noFill/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cxnSp>
          <p:nvCxnSpPr>
            <p:cNvPr id="172" name="直接连接符 171">
              <a:extLst>
                <a:ext uri="{FF2B5EF4-FFF2-40B4-BE49-F238E27FC236}">
                  <a16:creationId xmlns:a16="http://schemas.microsoft.com/office/drawing/2014/main" id="{0BEB1ECE-B240-4543-E661-E7CEB2F1623A}"/>
                </a:ext>
              </a:extLst>
            </p:cNvPr>
            <p:cNvCxnSpPr/>
            <p:nvPr/>
          </p:nvCxnSpPr>
          <p:spPr>
            <a:xfrm flipH="1" flipV="1">
              <a:off x="10119729" y="1562838"/>
              <a:ext cx="1080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矩形 93">
              <a:extLst>
                <a:ext uri="{FF2B5EF4-FFF2-40B4-BE49-F238E27FC236}">
                  <a16:creationId xmlns:a16="http://schemas.microsoft.com/office/drawing/2014/main" id="{0E0C1DD2-2DE2-FF66-EFE6-0DBE23FB3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3480" y="1883560"/>
              <a:ext cx="832920" cy="465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O=C</a:t>
              </a:r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HN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׀      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OH</a:t>
              </a:r>
              <a:endParaRPr lang="zh-CN" altLang="en-US" sz="1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75" name="椭圆 174">
              <a:extLst>
                <a:ext uri="{FF2B5EF4-FFF2-40B4-BE49-F238E27FC236}">
                  <a16:creationId xmlns:a16="http://schemas.microsoft.com/office/drawing/2014/main" id="{B36DADCF-2C44-53D7-5B04-6BC2B9B836CC}"/>
                </a:ext>
              </a:extLst>
            </p:cNvPr>
            <p:cNvSpPr/>
            <p:nvPr/>
          </p:nvSpPr>
          <p:spPr>
            <a:xfrm>
              <a:off x="9352063" y="1433708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椭圆 175">
              <a:extLst>
                <a:ext uri="{FF2B5EF4-FFF2-40B4-BE49-F238E27FC236}">
                  <a16:creationId xmlns:a16="http://schemas.microsoft.com/office/drawing/2014/main" id="{45D989E2-F386-3F43-EBAA-75B5CCCFF411}"/>
                </a:ext>
              </a:extLst>
            </p:cNvPr>
            <p:cNvSpPr/>
            <p:nvPr/>
          </p:nvSpPr>
          <p:spPr>
            <a:xfrm>
              <a:off x="9995393" y="1342611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椭圆 176">
              <a:extLst>
                <a:ext uri="{FF2B5EF4-FFF2-40B4-BE49-F238E27FC236}">
                  <a16:creationId xmlns:a16="http://schemas.microsoft.com/office/drawing/2014/main" id="{8BBDCBA8-5848-20B5-BFBD-6F0048E63A9D}"/>
                </a:ext>
              </a:extLst>
            </p:cNvPr>
            <p:cNvSpPr/>
            <p:nvPr/>
          </p:nvSpPr>
          <p:spPr>
            <a:xfrm>
              <a:off x="9979588" y="1816354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矩形 77">
              <a:extLst>
                <a:ext uri="{FF2B5EF4-FFF2-40B4-BE49-F238E27FC236}">
                  <a16:creationId xmlns:a16="http://schemas.microsoft.com/office/drawing/2014/main" id="{68BD1F57-DBA2-EAED-A2C8-401E1C04B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5737" y="2100710"/>
              <a:ext cx="61715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r>
                <a:rPr lang="en-US" altLang="zh-CN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‒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5´</a:t>
              </a:r>
              <a:r>
                <a:rPr lang="en-US" altLang="zh-CN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‒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79" name="矩形 88">
              <a:extLst>
                <a:ext uri="{FF2B5EF4-FFF2-40B4-BE49-F238E27FC236}">
                  <a16:creationId xmlns:a16="http://schemas.microsoft.com/office/drawing/2014/main" id="{94B42CB0-F843-72FB-AF73-1E666B4BE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3056" y="1359638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80" name="矩形 90">
              <a:extLst>
                <a:ext uri="{FF2B5EF4-FFF2-40B4-BE49-F238E27FC236}">
                  <a16:creationId xmlns:a16="http://schemas.microsoft.com/office/drawing/2014/main" id="{9F9FFC24-DC23-6DB9-FD16-9F831C377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7182" y="1789850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181" name="直接连接符 180">
              <a:extLst>
                <a:ext uri="{FF2B5EF4-FFF2-40B4-BE49-F238E27FC236}">
                  <a16:creationId xmlns:a16="http://schemas.microsoft.com/office/drawing/2014/main" id="{2A3D9E05-EE49-4C01-3DE5-AD5439C35BD0}"/>
                </a:ext>
              </a:extLst>
            </p:cNvPr>
            <p:cNvCxnSpPr/>
            <p:nvPr/>
          </p:nvCxnSpPr>
          <p:spPr>
            <a:xfrm>
              <a:off x="9878438" y="1588238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A4ED493F-FC2B-E830-AD35-33D797A8B7D3}"/>
                </a:ext>
              </a:extLst>
            </p:cNvPr>
            <p:cNvSpPr/>
            <p:nvPr/>
          </p:nvSpPr>
          <p:spPr>
            <a:xfrm rot="5400000">
              <a:off x="10214001" y="1595902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矩形 88">
              <a:extLst>
                <a:ext uri="{FF2B5EF4-FFF2-40B4-BE49-F238E27FC236}">
                  <a16:creationId xmlns:a16="http://schemas.microsoft.com/office/drawing/2014/main" id="{549EA028-3F1B-A55E-BD3D-43BEBB931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9574" y="1596039"/>
              <a:ext cx="26930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CH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184" name="直接连接符 183">
              <a:extLst>
                <a:ext uri="{FF2B5EF4-FFF2-40B4-BE49-F238E27FC236}">
                  <a16:creationId xmlns:a16="http://schemas.microsoft.com/office/drawing/2014/main" id="{80180C96-553A-191C-954E-F9280EB34590}"/>
                </a:ext>
              </a:extLst>
            </p:cNvPr>
            <p:cNvCxnSpPr/>
            <p:nvPr/>
          </p:nvCxnSpPr>
          <p:spPr>
            <a:xfrm>
              <a:off x="10072797" y="1952856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1875AD44-8FBC-BFEB-7354-49AD71EBC51D}"/>
                </a:ext>
              </a:extLst>
            </p:cNvPr>
            <p:cNvSpPr/>
            <p:nvPr/>
          </p:nvSpPr>
          <p:spPr>
            <a:xfrm rot="5400000">
              <a:off x="9706916" y="1442907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矩形 74">
              <a:extLst>
                <a:ext uri="{FF2B5EF4-FFF2-40B4-BE49-F238E27FC236}">
                  <a16:creationId xmlns:a16="http://schemas.microsoft.com/office/drawing/2014/main" id="{EF55F254-2933-3530-4AB4-02ABCABF6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2947" y="1445362"/>
              <a:ext cx="26930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HC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88" name="组合 187">
            <a:extLst>
              <a:ext uri="{FF2B5EF4-FFF2-40B4-BE49-F238E27FC236}">
                <a16:creationId xmlns:a16="http://schemas.microsoft.com/office/drawing/2014/main" id="{653D5A7B-0D51-9536-91BA-87D4D295B402}"/>
              </a:ext>
            </a:extLst>
          </p:cNvPr>
          <p:cNvGrpSpPr/>
          <p:nvPr/>
        </p:nvGrpSpPr>
        <p:grpSpPr>
          <a:xfrm>
            <a:off x="9192344" y="4077072"/>
            <a:ext cx="1481253" cy="1119402"/>
            <a:chOff x="9155433" y="1196752"/>
            <a:chExt cx="1481253" cy="1119402"/>
          </a:xfrm>
        </p:grpSpPr>
        <p:cxnSp>
          <p:nvCxnSpPr>
            <p:cNvPr id="189" name="直接连接符 188">
              <a:extLst>
                <a:ext uri="{FF2B5EF4-FFF2-40B4-BE49-F238E27FC236}">
                  <a16:creationId xmlns:a16="http://schemas.microsoft.com/office/drawing/2014/main" id="{23CE8BAE-9054-B170-B394-697007601213}"/>
                </a:ext>
              </a:extLst>
            </p:cNvPr>
            <p:cNvCxnSpPr/>
            <p:nvPr/>
          </p:nvCxnSpPr>
          <p:spPr>
            <a:xfrm flipH="1">
              <a:off x="9657407" y="1831397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正五边形 207">
              <a:extLst>
                <a:ext uri="{FF2B5EF4-FFF2-40B4-BE49-F238E27FC236}">
                  <a16:creationId xmlns:a16="http://schemas.microsoft.com/office/drawing/2014/main" id="{4E06719E-2FDC-6240-9CC4-E768134BC4DC}"/>
                </a:ext>
              </a:extLst>
            </p:cNvPr>
            <p:cNvSpPr/>
            <p:nvPr/>
          </p:nvSpPr>
          <p:spPr>
            <a:xfrm rot="5400000">
              <a:off x="9838540" y="1477114"/>
              <a:ext cx="432000" cy="432000"/>
            </a:xfrm>
            <a:prstGeom prst="pentagon">
              <a:avLst/>
            </a:prstGeom>
            <a:noFill/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cxnSp>
          <p:nvCxnSpPr>
            <p:cNvPr id="191" name="直接连接符 190">
              <a:extLst>
                <a:ext uri="{FF2B5EF4-FFF2-40B4-BE49-F238E27FC236}">
                  <a16:creationId xmlns:a16="http://schemas.microsoft.com/office/drawing/2014/main" id="{B4C72999-2062-0E83-F47D-D130F56B0048}"/>
                </a:ext>
              </a:extLst>
            </p:cNvPr>
            <p:cNvCxnSpPr/>
            <p:nvPr/>
          </p:nvCxnSpPr>
          <p:spPr>
            <a:xfrm flipH="1" flipV="1">
              <a:off x="10119729" y="1562838"/>
              <a:ext cx="1080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矩形 93">
              <a:extLst>
                <a:ext uri="{FF2B5EF4-FFF2-40B4-BE49-F238E27FC236}">
                  <a16:creationId xmlns:a16="http://schemas.microsoft.com/office/drawing/2014/main" id="{AFA64B26-EB6D-6882-D26E-091C90E0B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5654" y="1883560"/>
              <a:ext cx="420949" cy="157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zh-CN" sz="14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94" name="椭圆 193">
              <a:extLst>
                <a:ext uri="{FF2B5EF4-FFF2-40B4-BE49-F238E27FC236}">
                  <a16:creationId xmlns:a16="http://schemas.microsoft.com/office/drawing/2014/main" id="{E66D2795-F9FE-B8FE-3D36-EA07EF0F536A}"/>
                </a:ext>
              </a:extLst>
            </p:cNvPr>
            <p:cNvSpPr/>
            <p:nvPr/>
          </p:nvSpPr>
          <p:spPr>
            <a:xfrm>
              <a:off x="9352063" y="1433708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60903333-6D9B-6CD4-9413-540704442C13}"/>
                </a:ext>
              </a:extLst>
            </p:cNvPr>
            <p:cNvSpPr/>
            <p:nvPr/>
          </p:nvSpPr>
          <p:spPr>
            <a:xfrm>
              <a:off x="9995393" y="1342611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DDE90B0C-955E-F3C2-A47E-E14855AB877E}"/>
                </a:ext>
              </a:extLst>
            </p:cNvPr>
            <p:cNvSpPr/>
            <p:nvPr/>
          </p:nvSpPr>
          <p:spPr>
            <a:xfrm>
              <a:off x="9979588" y="1816354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矩形 77">
              <a:extLst>
                <a:ext uri="{FF2B5EF4-FFF2-40B4-BE49-F238E27FC236}">
                  <a16:creationId xmlns:a16="http://schemas.microsoft.com/office/drawing/2014/main" id="{7E92D8AA-3EE1-1B09-DA35-E0B4060FC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9529" y="2100710"/>
              <a:ext cx="61715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r>
                <a:rPr lang="en-US" altLang="zh-CN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‒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5´</a:t>
              </a:r>
              <a:r>
                <a:rPr lang="en-US" altLang="zh-CN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‒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8" name="矩形 88">
              <a:extLst>
                <a:ext uri="{FF2B5EF4-FFF2-40B4-BE49-F238E27FC236}">
                  <a16:creationId xmlns:a16="http://schemas.microsoft.com/office/drawing/2014/main" id="{424D239D-CF27-33C8-C62B-3247D1DDA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3056" y="1359638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9" name="矩形 90">
              <a:extLst>
                <a:ext uri="{FF2B5EF4-FFF2-40B4-BE49-F238E27FC236}">
                  <a16:creationId xmlns:a16="http://schemas.microsoft.com/office/drawing/2014/main" id="{5926B76A-9DEB-85AE-B3F7-F2FEB857D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7182" y="1789850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200" name="直接连接符 199">
              <a:extLst>
                <a:ext uri="{FF2B5EF4-FFF2-40B4-BE49-F238E27FC236}">
                  <a16:creationId xmlns:a16="http://schemas.microsoft.com/office/drawing/2014/main" id="{27CCAB3F-7244-9D21-BF31-B2B04E60FA6B}"/>
                </a:ext>
              </a:extLst>
            </p:cNvPr>
            <p:cNvCxnSpPr/>
            <p:nvPr/>
          </p:nvCxnSpPr>
          <p:spPr>
            <a:xfrm>
              <a:off x="9878438" y="1588238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84239C56-0F0B-6925-3006-E6F2582A4924}"/>
                </a:ext>
              </a:extLst>
            </p:cNvPr>
            <p:cNvSpPr/>
            <p:nvPr/>
          </p:nvSpPr>
          <p:spPr>
            <a:xfrm rot="5400000">
              <a:off x="10214001" y="1595902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" name="矩形 88">
              <a:extLst>
                <a:ext uri="{FF2B5EF4-FFF2-40B4-BE49-F238E27FC236}">
                  <a16:creationId xmlns:a16="http://schemas.microsoft.com/office/drawing/2014/main" id="{6B5C3E39-4F1D-5B55-EF95-DCAEA089B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9574" y="1596039"/>
              <a:ext cx="26930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CH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203" name="直接连接符 202">
              <a:extLst>
                <a:ext uri="{FF2B5EF4-FFF2-40B4-BE49-F238E27FC236}">
                  <a16:creationId xmlns:a16="http://schemas.microsoft.com/office/drawing/2014/main" id="{BEA8C1DE-C355-47A6-64DC-910840B1D050}"/>
                </a:ext>
              </a:extLst>
            </p:cNvPr>
            <p:cNvCxnSpPr/>
            <p:nvPr/>
          </p:nvCxnSpPr>
          <p:spPr>
            <a:xfrm>
              <a:off x="10072797" y="1952856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E37C69AA-0468-F2BC-A4B1-828582C9DAB3}"/>
                </a:ext>
              </a:extLst>
            </p:cNvPr>
            <p:cNvSpPr/>
            <p:nvPr/>
          </p:nvSpPr>
          <p:spPr>
            <a:xfrm rot="5400000">
              <a:off x="9706916" y="1442907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" name="矩形 74">
              <a:extLst>
                <a:ext uri="{FF2B5EF4-FFF2-40B4-BE49-F238E27FC236}">
                  <a16:creationId xmlns:a16="http://schemas.microsoft.com/office/drawing/2014/main" id="{FDFA24B2-A2D7-EF0B-4A80-41F9F1AE9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5433" y="1196752"/>
              <a:ext cx="737381" cy="4650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O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‖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HO</a:t>
              </a:r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‒C‒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06" name="任意多边形 75">
            <a:extLst>
              <a:ext uri="{FF2B5EF4-FFF2-40B4-BE49-F238E27FC236}">
                <a16:creationId xmlns:a16="http://schemas.microsoft.com/office/drawing/2014/main" id="{5A41D079-D94A-DE1C-C861-9B52F1FF3C3C}"/>
              </a:ext>
            </a:extLst>
          </p:cNvPr>
          <p:cNvSpPr/>
          <p:nvPr/>
        </p:nvSpPr>
        <p:spPr>
          <a:xfrm rot="3037231">
            <a:off x="8420748" y="4233995"/>
            <a:ext cx="72000" cy="5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07" name="Text Box 27">
            <a:extLst>
              <a:ext uri="{FF2B5EF4-FFF2-40B4-BE49-F238E27FC236}">
                <a16:creationId xmlns:a16="http://schemas.microsoft.com/office/drawing/2014/main" id="{1A05DDE4-F3AB-6C5B-8F96-FC9E558D1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034" y="3962917"/>
            <a:ext cx="803206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ATP</a:t>
            </a:r>
            <a:endParaRPr kumimoji="1"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208" name="Text Box 27">
            <a:extLst>
              <a:ext uri="{FF2B5EF4-FFF2-40B4-BE49-F238E27FC236}">
                <a16:creationId xmlns:a16="http://schemas.microsoft.com/office/drawing/2014/main" id="{F11698ED-79BB-6BCC-E587-81814D17D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5726" y="4266821"/>
            <a:ext cx="610443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Mg</a:t>
            </a:r>
            <a:r>
              <a:rPr kumimoji="1" lang="en-US" altLang="zh-CN" sz="16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endParaRPr kumimoji="1" lang="zh-CN" altLang="en-US" sz="1600" baseline="30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grpSp>
        <p:nvGrpSpPr>
          <p:cNvPr id="276" name="组合 275">
            <a:extLst>
              <a:ext uri="{FF2B5EF4-FFF2-40B4-BE49-F238E27FC236}">
                <a16:creationId xmlns:a16="http://schemas.microsoft.com/office/drawing/2014/main" id="{6377665B-3A9A-7301-A02D-476A46D994C8}"/>
              </a:ext>
            </a:extLst>
          </p:cNvPr>
          <p:cNvGrpSpPr/>
          <p:nvPr/>
        </p:nvGrpSpPr>
        <p:grpSpPr>
          <a:xfrm>
            <a:off x="4943872" y="3758128"/>
            <a:ext cx="1666455" cy="1438346"/>
            <a:chOff x="5118710" y="3758128"/>
            <a:chExt cx="1666455" cy="1438346"/>
          </a:xfrm>
        </p:grpSpPr>
        <p:cxnSp>
          <p:nvCxnSpPr>
            <p:cNvPr id="210" name="直接连接符 209">
              <a:extLst>
                <a:ext uri="{FF2B5EF4-FFF2-40B4-BE49-F238E27FC236}">
                  <a16:creationId xmlns:a16="http://schemas.microsoft.com/office/drawing/2014/main" id="{98674B99-EF68-7A01-13A8-4B5BD08808A6}"/>
                </a:ext>
              </a:extLst>
            </p:cNvPr>
            <p:cNvCxnSpPr>
              <a:cxnSpLocks/>
            </p:cNvCxnSpPr>
            <p:nvPr/>
          </p:nvCxnSpPr>
          <p:spPr>
            <a:xfrm rot="-600000" flipH="1">
              <a:off x="5805886" y="4732265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正五边形 207">
              <a:extLst>
                <a:ext uri="{FF2B5EF4-FFF2-40B4-BE49-F238E27FC236}">
                  <a16:creationId xmlns:a16="http://schemas.microsoft.com/office/drawing/2014/main" id="{9C15938F-0B57-3869-13DA-252249828FA0}"/>
                </a:ext>
              </a:extLst>
            </p:cNvPr>
            <p:cNvSpPr/>
            <p:nvPr/>
          </p:nvSpPr>
          <p:spPr>
            <a:xfrm rot="5400000">
              <a:off x="5987019" y="4357434"/>
              <a:ext cx="432000" cy="432000"/>
            </a:xfrm>
            <a:prstGeom prst="pentagon">
              <a:avLst/>
            </a:prstGeom>
            <a:noFill/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cxnSp>
          <p:nvCxnSpPr>
            <p:cNvPr id="212" name="直接连接符 211">
              <a:extLst>
                <a:ext uri="{FF2B5EF4-FFF2-40B4-BE49-F238E27FC236}">
                  <a16:creationId xmlns:a16="http://schemas.microsoft.com/office/drawing/2014/main" id="{28E6F2F4-3F24-993A-DE2B-C1D029DEE1BC}"/>
                </a:ext>
              </a:extLst>
            </p:cNvPr>
            <p:cNvCxnSpPr/>
            <p:nvPr/>
          </p:nvCxnSpPr>
          <p:spPr>
            <a:xfrm flipH="1" flipV="1">
              <a:off x="6268208" y="4443158"/>
              <a:ext cx="1080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矩形 93">
              <a:extLst>
                <a:ext uri="{FF2B5EF4-FFF2-40B4-BE49-F238E27FC236}">
                  <a16:creationId xmlns:a16="http://schemas.microsoft.com/office/drawing/2014/main" id="{CACD8795-996F-4529-4660-E0734EEB5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4133" y="4855632"/>
              <a:ext cx="420949" cy="157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zh-CN" sz="14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" name="椭圆 215">
              <a:extLst>
                <a:ext uri="{FF2B5EF4-FFF2-40B4-BE49-F238E27FC236}">
                  <a16:creationId xmlns:a16="http://schemas.microsoft.com/office/drawing/2014/main" id="{F1DEC850-E5BA-FAFB-6C47-17DF05791864}"/>
                </a:ext>
              </a:extLst>
            </p:cNvPr>
            <p:cNvSpPr/>
            <p:nvPr/>
          </p:nvSpPr>
          <p:spPr>
            <a:xfrm>
              <a:off x="6143872" y="4222931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7" name="椭圆 216">
              <a:extLst>
                <a:ext uri="{FF2B5EF4-FFF2-40B4-BE49-F238E27FC236}">
                  <a16:creationId xmlns:a16="http://schemas.microsoft.com/office/drawing/2014/main" id="{ADD9BF7B-07F1-EEEE-5A1E-0C9D5A244218}"/>
                </a:ext>
              </a:extLst>
            </p:cNvPr>
            <p:cNvSpPr/>
            <p:nvPr/>
          </p:nvSpPr>
          <p:spPr>
            <a:xfrm>
              <a:off x="6128067" y="4696674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8" name="矩形 77">
              <a:extLst>
                <a:ext uri="{FF2B5EF4-FFF2-40B4-BE49-F238E27FC236}">
                  <a16:creationId xmlns:a16="http://schemas.microsoft.com/office/drawing/2014/main" id="{1796C634-3421-888F-7CF8-9C3790D0B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8008" y="4981030"/>
              <a:ext cx="61715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r>
                <a:rPr lang="en-US" altLang="zh-CN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‒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5´</a:t>
              </a:r>
              <a:r>
                <a:rPr lang="en-US" altLang="zh-CN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‒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9" name="矩形 88">
              <a:extLst>
                <a:ext uri="{FF2B5EF4-FFF2-40B4-BE49-F238E27FC236}">
                  <a16:creationId xmlns:a16="http://schemas.microsoft.com/office/drawing/2014/main" id="{72A1EBDD-CEB9-7EFD-D73E-8C7D90821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1535" y="4239958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0" name="矩形 90">
              <a:extLst>
                <a:ext uri="{FF2B5EF4-FFF2-40B4-BE49-F238E27FC236}">
                  <a16:creationId xmlns:a16="http://schemas.microsoft.com/office/drawing/2014/main" id="{D3BB5C4E-270E-B97F-6BAD-E689C82A7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5661" y="4670170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221" name="直接连接符 220">
              <a:extLst>
                <a:ext uri="{FF2B5EF4-FFF2-40B4-BE49-F238E27FC236}">
                  <a16:creationId xmlns:a16="http://schemas.microsoft.com/office/drawing/2014/main" id="{626BE00E-E3DD-58ED-96E2-17A7699E086B}"/>
                </a:ext>
              </a:extLst>
            </p:cNvPr>
            <p:cNvCxnSpPr/>
            <p:nvPr/>
          </p:nvCxnSpPr>
          <p:spPr>
            <a:xfrm>
              <a:off x="6026917" y="4468558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椭圆 221">
              <a:extLst>
                <a:ext uri="{FF2B5EF4-FFF2-40B4-BE49-F238E27FC236}">
                  <a16:creationId xmlns:a16="http://schemas.microsoft.com/office/drawing/2014/main" id="{EE173CDE-E1BE-6A08-7269-88D2A05FFB17}"/>
                </a:ext>
              </a:extLst>
            </p:cNvPr>
            <p:cNvSpPr/>
            <p:nvPr/>
          </p:nvSpPr>
          <p:spPr>
            <a:xfrm rot="5400000">
              <a:off x="6362480" y="4476222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3" name="矩形 88">
              <a:extLst>
                <a:ext uri="{FF2B5EF4-FFF2-40B4-BE49-F238E27FC236}">
                  <a16:creationId xmlns:a16="http://schemas.microsoft.com/office/drawing/2014/main" id="{72E8F8C9-2E3C-C015-D729-93ED60A4D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8053" y="4476359"/>
              <a:ext cx="26930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CH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224" name="直接连接符 223">
              <a:extLst>
                <a:ext uri="{FF2B5EF4-FFF2-40B4-BE49-F238E27FC236}">
                  <a16:creationId xmlns:a16="http://schemas.microsoft.com/office/drawing/2014/main" id="{65887C9A-7CCB-F8E4-8551-7C37C96AF73B}"/>
                </a:ext>
              </a:extLst>
            </p:cNvPr>
            <p:cNvCxnSpPr/>
            <p:nvPr/>
          </p:nvCxnSpPr>
          <p:spPr>
            <a:xfrm>
              <a:off x="6221276" y="4833176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椭圆 224">
              <a:extLst>
                <a:ext uri="{FF2B5EF4-FFF2-40B4-BE49-F238E27FC236}">
                  <a16:creationId xmlns:a16="http://schemas.microsoft.com/office/drawing/2014/main" id="{566B2F25-AE99-9D35-F7AC-A1BDD91E3E82}"/>
                </a:ext>
              </a:extLst>
            </p:cNvPr>
            <p:cNvSpPr/>
            <p:nvPr/>
          </p:nvSpPr>
          <p:spPr>
            <a:xfrm rot="5400000">
              <a:off x="5855395" y="4323227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6" name="矩形 74">
              <a:extLst>
                <a:ext uri="{FF2B5EF4-FFF2-40B4-BE49-F238E27FC236}">
                  <a16:creationId xmlns:a16="http://schemas.microsoft.com/office/drawing/2014/main" id="{EEEE8C54-E522-3B16-1AFF-8A1A2B0E3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8710" y="3758128"/>
              <a:ext cx="928139" cy="10808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COOH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</a:t>
              </a:r>
              <a:r>
                <a:rPr lang="he-IL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׀</a:t>
              </a:r>
              <a:endPara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CH</a:t>
              </a:r>
              <a:r>
                <a:rPr lang="en-US" altLang="zh-CN" sz="14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O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׀    H  ‖    </a:t>
              </a:r>
              <a:endPara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HC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‒N‒C‒C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   </a:t>
              </a:r>
              <a:r>
                <a:rPr lang="he-IL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׀</a:t>
              </a:r>
              <a:endPara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  COOH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27" name="组合 226">
            <a:extLst>
              <a:ext uri="{FF2B5EF4-FFF2-40B4-BE49-F238E27FC236}">
                <a16:creationId xmlns:a16="http://schemas.microsoft.com/office/drawing/2014/main" id="{C214BE93-CB03-7A5D-2C0A-53A5B14C2C91}"/>
              </a:ext>
            </a:extLst>
          </p:cNvPr>
          <p:cNvGrpSpPr/>
          <p:nvPr/>
        </p:nvGrpSpPr>
        <p:grpSpPr>
          <a:xfrm>
            <a:off x="1801537" y="4077072"/>
            <a:ext cx="1527244" cy="1119402"/>
            <a:chOff x="9103297" y="1196752"/>
            <a:chExt cx="1527244" cy="1119402"/>
          </a:xfrm>
        </p:grpSpPr>
        <p:cxnSp>
          <p:nvCxnSpPr>
            <p:cNvPr id="228" name="直接连接符 227">
              <a:extLst>
                <a:ext uri="{FF2B5EF4-FFF2-40B4-BE49-F238E27FC236}">
                  <a16:creationId xmlns:a16="http://schemas.microsoft.com/office/drawing/2014/main" id="{664CF26F-431B-D69A-18AB-CDD962ECA2D2}"/>
                </a:ext>
              </a:extLst>
            </p:cNvPr>
            <p:cNvCxnSpPr/>
            <p:nvPr/>
          </p:nvCxnSpPr>
          <p:spPr>
            <a:xfrm flipH="1">
              <a:off x="9657407" y="1831397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正五边形 207">
              <a:extLst>
                <a:ext uri="{FF2B5EF4-FFF2-40B4-BE49-F238E27FC236}">
                  <a16:creationId xmlns:a16="http://schemas.microsoft.com/office/drawing/2014/main" id="{4776613A-18A2-901B-DFD8-1C808B061AF8}"/>
                </a:ext>
              </a:extLst>
            </p:cNvPr>
            <p:cNvSpPr/>
            <p:nvPr/>
          </p:nvSpPr>
          <p:spPr>
            <a:xfrm rot="5400000">
              <a:off x="9838540" y="1477114"/>
              <a:ext cx="432000" cy="432000"/>
            </a:xfrm>
            <a:prstGeom prst="pentagon">
              <a:avLst/>
            </a:prstGeom>
            <a:noFill/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cxnSp>
          <p:nvCxnSpPr>
            <p:cNvPr id="230" name="直接连接符 229">
              <a:extLst>
                <a:ext uri="{FF2B5EF4-FFF2-40B4-BE49-F238E27FC236}">
                  <a16:creationId xmlns:a16="http://schemas.microsoft.com/office/drawing/2014/main" id="{0D3B0D1F-EEEE-C62D-BC57-2F6D4271D3E6}"/>
                </a:ext>
              </a:extLst>
            </p:cNvPr>
            <p:cNvCxnSpPr/>
            <p:nvPr/>
          </p:nvCxnSpPr>
          <p:spPr>
            <a:xfrm flipH="1" flipV="1">
              <a:off x="10119729" y="1562838"/>
              <a:ext cx="1080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矩形 93">
              <a:extLst>
                <a:ext uri="{FF2B5EF4-FFF2-40B4-BE49-F238E27FC236}">
                  <a16:creationId xmlns:a16="http://schemas.microsoft.com/office/drawing/2014/main" id="{7FD91061-0159-3508-EFBD-955191F4F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5654" y="1883560"/>
              <a:ext cx="420949" cy="157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zh-CN" sz="14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33" name="椭圆 232">
              <a:extLst>
                <a:ext uri="{FF2B5EF4-FFF2-40B4-BE49-F238E27FC236}">
                  <a16:creationId xmlns:a16="http://schemas.microsoft.com/office/drawing/2014/main" id="{C96FB991-A2BB-07F3-51E0-2778A4BA1873}"/>
                </a:ext>
              </a:extLst>
            </p:cNvPr>
            <p:cNvSpPr/>
            <p:nvPr/>
          </p:nvSpPr>
          <p:spPr>
            <a:xfrm>
              <a:off x="9352063" y="1433708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椭圆 233">
              <a:extLst>
                <a:ext uri="{FF2B5EF4-FFF2-40B4-BE49-F238E27FC236}">
                  <a16:creationId xmlns:a16="http://schemas.microsoft.com/office/drawing/2014/main" id="{A596B0B7-7F23-700E-C8BF-A47DC479923C}"/>
                </a:ext>
              </a:extLst>
            </p:cNvPr>
            <p:cNvSpPr/>
            <p:nvPr/>
          </p:nvSpPr>
          <p:spPr>
            <a:xfrm>
              <a:off x="9995393" y="1342611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5" name="椭圆 234">
              <a:extLst>
                <a:ext uri="{FF2B5EF4-FFF2-40B4-BE49-F238E27FC236}">
                  <a16:creationId xmlns:a16="http://schemas.microsoft.com/office/drawing/2014/main" id="{06AC8C63-37E5-D7C5-D00E-2B1BF5329E20}"/>
                </a:ext>
              </a:extLst>
            </p:cNvPr>
            <p:cNvSpPr/>
            <p:nvPr/>
          </p:nvSpPr>
          <p:spPr>
            <a:xfrm>
              <a:off x="9979588" y="1816354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矩形 77">
              <a:extLst>
                <a:ext uri="{FF2B5EF4-FFF2-40B4-BE49-F238E27FC236}">
                  <a16:creationId xmlns:a16="http://schemas.microsoft.com/office/drawing/2014/main" id="{EE0AF87A-77C3-67ED-53D9-C6E45A681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3384" y="2100710"/>
              <a:ext cx="61715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r>
                <a:rPr lang="en-US" altLang="zh-CN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‒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5´</a:t>
              </a:r>
              <a:r>
                <a:rPr lang="en-US" altLang="zh-CN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‒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37" name="矩形 88">
              <a:extLst>
                <a:ext uri="{FF2B5EF4-FFF2-40B4-BE49-F238E27FC236}">
                  <a16:creationId xmlns:a16="http://schemas.microsoft.com/office/drawing/2014/main" id="{F228BA97-C7A6-4C76-ADC4-475935795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3056" y="1359638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38" name="矩形 90">
              <a:extLst>
                <a:ext uri="{FF2B5EF4-FFF2-40B4-BE49-F238E27FC236}">
                  <a16:creationId xmlns:a16="http://schemas.microsoft.com/office/drawing/2014/main" id="{2FDB072C-4C81-02CC-3480-C68CAA4C6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7182" y="1789850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239" name="直接连接符 238">
              <a:extLst>
                <a:ext uri="{FF2B5EF4-FFF2-40B4-BE49-F238E27FC236}">
                  <a16:creationId xmlns:a16="http://schemas.microsoft.com/office/drawing/2014/main" id="{67E40306-B17B-F4BE-FB75-630540BA75EE}"/>
                </a:ext>
              </a:extLst>
            </p:cNvPr>
            <p:cNvCxnSpPr/>
            <p:nvPr/>
          </p:nvCxnSpPr>
          <p:spPr>
            <a:xfrm>
              <a:off x="9878438" y="1588238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椭圆 239">
              <a:extLst>
                <a:ext uri="{FF2B5EF4-FFF2-40B4-BE49-F238E27FC236}">
                  <a16:creationId xmlns:a16="http://schemas.microsoft.com/office/drawing/2014/main" id="{B04FCCDF-E295-291C-077F-1F8B8E074D7A}"/>
                </a:ext>
              </a:extLst>
            </p:cNvPr>
            <p:cNvSpPr/>
            <p:nvPr/>
          </p:nvSpPr>
          <p:spPr>
            <a:xfrm rot="5400000">
              <a:off x="10214001" y="1595902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1" name="矩形 88">
              <a:extLst>
                <a:ext uri="{FF2B5EF4-FFF2-40B4-BE49-F238E27FC236}">
                  <a16:creationId xmlns:a16="http://schemas.microsoft.com/office/drawing/2014/main" id="{0AC70A47-F6FF-CBC3-9944-1FF4D8A72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9574" y="1596039"/>
              <a:ext cx="26930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CH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242" name="直接连接符 241">
              <a:extLst>
                <a:ext uri="{FF2B5EF4-FFF2-40B4-BE49-F238E27FC236}">
                  <a16:creationId xmlns:a16="http://schemas.microsoft.com/office/drawing/2014/main" id="{03D477AB-7759-DF63-F030-1A78B81542B9}"/>
                </a:ext>
              </a:extLst>
            </p:cNvPr>
            <p:cNvCxnSpPr/>
            <p:nvPr/>
          </p:nvCxnSpPr>
          <p:spPr>
            <a:xfrm>
              <a:off x="10072797" y="1952856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椭圆 242">
              <a:extLst>
                <a:ext uri="{FF2B5EF4-FFF2-40B4-BE49-F238E27FC236}">
                  <a16:creationId xmlns:a16="http://schemas.microsoft.com/office/drawing/2014/main" id="{E117C5F2-CCCA-1FCE-00C2-D1184DB6F0DD}"/>
                </a:ext>
              </a:extLst>
            </p:cNvPr>
            <p:cNvSpPr/>
            <p:nvPr/>
          </p:nvSpPr>
          <p:spPr>
            <a:xfrm rot="5400000">
              <a:off x="9706916" y="1442907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4" name="矩形 74">
              <a:extLst>
                <a:ext uri="{FF2B5EF4-FFF2-40B4-BE49-F238E27FC236}">
                  <a16:creationId xmlns:a16="http://schemas.microsoft.com/office/drawing/2014/main" id="{DDF3D692-B530-39C7-B432-6341E867F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3297" y="1196752"/>
              <a:ext cx="817531" cy="4650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O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‖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zh-CN" sz="14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‒C‒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45" name="Text Box 24">
            <a:extLst>
              <a:ext uri="{FF2B5EF4-FFF2-40B4-BE49-F238E27FC236}">
                <a16:creationId xmlns:a16="http://schemas.microsoft.com/office/drawing/2014/main" id="{EC456B93-2AAA-152A-0810-A444A6BB6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6" y="5301208"/>
            <a:ext cx="2489227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5-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氨基咪唑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-4-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氨甲酰胺核苷酸</a:t>
            </a:r>
          </a:p>
        </p:txBody>
      </p:sp>
      <p:sp>
        <p:nvSpPr>
          <p:cNvPr id="246" name="矩形 93">
            <a:extLst>
              <a:ext uri="{FF2B5EF4-FFF2-40B4-BE49-F238E27FC236}">
                <a16:creationId xmlns:a16="http://schemas.microsoft.com/office/drawing/2014/main" id="{A2E655D7-7236-FABB-AC70-132ECA17A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758" y="2287473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9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47" name="矩形 93">
            <a:extLst>
              <a:ext uri="{FF2B5EF4-FFF2-40B4-BE49-F238E27FC236}">
                <a16:creationId xmlns:a16="http://schemas.microsoft.com/office/drawing/2014/main" id="{1CCE5004-AED1-CE22-62A8-1017B5A08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754" y="1946419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48" name="矩形 93">
            <a:extLst>
              <a:ext uri="{FF2B5EF4-FFF2-40B4-BE49-F238E27FC236}">
                <a16:creationId xmlns:a16="http://schemas.microsoft.com/office/drawing/2014/main" id="{9FCB7C39-B036-F0BB-11FC-366976C9F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1084" y="1639074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49" name="矩形 93">
            <a:extLst>
              <a:ext uri="{FF2B5EF4-FFF2-40B4-BE49-F238E27FC236}">
                <a16:creationId xmlns:a16="http://schemas.microsoft.com/office/drawing/2014/main" id="{D4540C8D-6DAD-4821-0F4D-0105058C2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124" y="1320220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7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50" name="矩形 93">
            <a:extLst>
              <a:ext uri="{FF2B5EF4-FFF2-40B4-BE49-F238E27FC236}">
                <a16:creationId xmlns:a16="http://schemas.microsoft.com/office/drawing/2014/main" id="{86977691-894C-42BB-68D4-7B134C9FA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0674" y="1452584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8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51" name="矩形 93">
            <a:extLst>
              <a:ext uri="{FF2B5EF4-FFF2-40B4-BE49-F238E27FC236}">
                <a16:creationId xmlns:a16="http://schemas.microsoft.com/office/drawing/2014/main" id="{ECD0B464-CD08-DE8F-4362-742DFA909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609" y="2132856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52" name="矩形 93">
            <a:extLst>
              <a:ext uri="{FF2B5EF4-FFF2-40B4-BE49-F238E27FC236}">
                <a16:creationId xmlns:a16="http://schemas.microsoft.com/office/drawing/2014/main" id="{7A49B621-A70F-B72D-C8E3-2A9F14CFA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881" y="1978566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9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53" name="矩形 93">
            <a:extLst>
              <a:ext uri="{FF2B5EF4-FFF2-40B4-BE49-F238E27FC236}">
                <a16:creationId xmlns:a16="http://schemas.microsoft.com/office/drawing/2014/main" id="{654FD602-7CCE-C47A-D888-FC1A3D128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102" y="1955850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54" name="矩形 93">
            <a:extLst>
              <a:ext uri="{FF2B5EF4-FFF2-40B4-BE49-F238E27FC236}">
                <a16:creationId xmlns:a16="http://schemas.microsoft.com/office/drawing/2014/main" id="{3B8A5E9F-D29F-1F9B-1BFA-FE45B31E3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102" y="1451794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55" name="矩形 93">
            <a:extLst>
              <a:ext uri="{FF2B5EF4-FFF2-40B4-BE49-F238E27FC236}">
                <a16:creationId xmlns:a16="http://schemas.microsoft.com/office/drawing/2014/main" id="{2C864E21-22A1-6971-D0D2-BC7B35D7B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024" y="1320718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7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56" name="矩形 93">
            <a:extLst>
              <a:ext uri="{FF2B5EF4-FFF2-40B4-BE49-F238E27FC236}">
                <a16:creationId xmlns:a16="http://schemas.microsoft.com/office/drawing/2014/main" id="{80948CCF-8C1E-06C3-3E26-E71F04E4B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048" y="1595810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8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57" name="矩形 93">
            <a:extLst>
              <a:ext uri="{FF2B5EF4-FFF2-40B4-BE49-F238E27FC236}">
                <a16:creationId xmlns:a16="http://schemas.microsoft.com/office/drawing/2014/main" id="{CE4387B1-95FC-1955-56F0-F46459DF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0655" y="2111169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58" name="矩形 93">
            <a:extLst>
              <a:ext uri="{FF2B5EF4-FFF2-40B4-BE49-F238E27FC236}">
                <a16:creationId xmlns:a16="http://schemas.microsoft.com/office/drawing/2014/main" id="{B80B61C8-1EA6-84A6-6DA6-0451B8615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0184" y="4733427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9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59" name="矩形 93">
            <a:extLst>
              <a:ext uri="{FF2B5EF4-FFF2-40B4-BE49-F238E27FC236}">
                <a16:creationId xmlns:a16="http://schemas.microsoft.com/office/drawing/2014/main" id="{D4A3EA02-9691-D29D-490C-48C0099F1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6976" y="4730629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60" name="矩形 93">
            <a:extLst>
              <a:ext uri="{FF2B5EF4-FFF2-40B4-BE49-F238E27FC236}">
                <a16:creationId xmlns:a16="http://schemas.microsoft.com/office/drawing/2014/main" id="{6AB7E40C-B9B4-9F36-D955-EC459D1ED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8359" y="4197646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61" name="矩形 93">
            <a:extLst>
              <a:ext uri="{FF2B5EF4-FFF2-40B4-BE49-F238E27FC236}">
                <a16:creationId xmlns:a16="http://schemas.microsoft.com/office/drawing/2014/main" id="{2D3924D8-53D8-0565-1CAC-5CDA6D8A0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1946" y="4094448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7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62" name="矩形 93">
            <a:extLst>
              <a:ext uri="{FF2B5EF4-FFF2-40B4-BE49-F238E27FC236}">
                <a16:creationId xmlns:a16="http://schemas.microsoft.com/office/drawing/2014/main" id="{6D0B31DA-2B01-92CA-A95B-9027D485C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7820" y="4330118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8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63" name="矩形 93">
            <a:extLst>
              <a:ext uri="{FF2B5EF4-FFF2-40B4-BE49-F238E27FC236}">
                <a16:creationId xmlns:a16="http://schemas.microsoft.com/office/drawing/2014/main" id="{D7DBCE75-D84A-8F85-F394-E911DF815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578" y="4885614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64" name="矩形 93">
            <a:extLst>
              <a:ext uri="{FF2B5EF4-FFF2-40B4-BE49-F238E27FC236}">
                <a16:creationId xmlns:a16="http://schemas.microsoft.com/office/drawing/2014/main" id="{C0A6913B-75E4-A381-48F9-6F0FAF2EF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0665" y="4504463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6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65" name="矩形 93">
            <a:extLst>
              <a:ext uri="{FF2B5EF4-FFF2-40B4-BE49-F238E27FC236}">
                <a16:creationId xmlns:a16="http://schemas.microsoft.com/office/drawing/2014/main" id="{22BDBAEC-1617-55B7-3912-E21666BA0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084" y="4196000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66" name="矩形 93">
            <a:extLst>
              <a:ext uri="{FF2B5EF4-FFF2-40B4-BE49-F238E27FC236}">
                <a16:creationId xmlns:a16="http://schemas.microsoft.com/office/drawing/2014/main" id="{7FA52483-E96F-612A-8DFF-D0289A3A3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853" y="4732798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9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67" name="矩形 93">
            <a:extLst>
              <a:ext uri="{FF2B5EF4-FFF2-40B4-BE49-F238E27FC236}">
                <a16:creationId xmlns:a16="http://schemas.microsoft.com/office/drawing/2014/main" id="{BCCAFD0D-ED82-3CCB-0F74-01007CEFB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9645" y="4730000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68" name="矩形 93">
            <a:extLst>
              <a:ext uri="{FF2B5EF4-FFF2-40B4-BE49-F238E27FC236}">
                <a16:creationId xmlns:a16="http://schemas.microsoft.com/office/drawing/2014/main" id="{B026175F-058E-E1D3-06AD-5497F8F01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028" y="4197017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69" name="矩形 93">
            <a:extLst>
              <a:ext uri="{FF2B5EF4-FFF2-40B4-BE49-F238E27FC236}">
                <a16:creationId xmlns:a16="http://schemas.microsoft.com/office/drawing/2014/main" id="{82978444-4762-6BA8-00DA-A6EE366F3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615" y="4093819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7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70" name="矩形 93">
            <a:extLst>
              <a:ext uri="{FF2B5EF4-FFF2-40B4-BE49-F238E27FC236}">
                <a16:creationId xmlns:a16="http://schemas.microsoft.com/office/drawing/2014/main" id="{8CC2C778-AB8C-3D2F-B265-EC9EFFDCC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489" y="4329489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8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71" name="矩形 93">
            <a:extLst>
              <a:ext uri="{FF2B5EF4-FFF2-40B4-BE49-F238E27FC236}">
                <a16:creationId xmlns:a16="http://schemas.microsoft.com/office/drawing/2014/main" id="{478464CD-34A6-5178-CB4F-537AECABC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247" y="4884985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72" name="矩形 93">
            <a:extLst>
              <a:ext uri="{FF2B5EF4-FFF2-40B4-BE49-F238E27FC236}">
                <a16:creationId xmlns:a16="http://schemas.microsoft.com/office/drawing/2014/main" id="{9DDD0B74-4613-CE53-42F9-F1E6DC7BC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334" y="4503834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6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73" name="Text Box 24">
            <a:extLst>
              <a:ext uri="{FF2B5EF4-FFF2-40B4-BE49-F238E27FC236}">
                <a16:creationId xmlns:a16="http://schemas.microsoft.com/office/drawing/2014/main" id="{3F1CFA57-9860-B73C-2B87-11646F91E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1813881"/>
            <a:ext cx="1772011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5-</a:t>
            </a: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氨基咪唑核苷酸合成酶</a:t>
            </a: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脱水闭环</a:t>
            </a: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endParaRPr kumimoji="1" lang="zh-CN" altLang="en-US" sz="1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274" name="Text Box 24">
            <a:extLst>
              <a:ext uri="{FF2B5EF4-FFF2-40B4-BE49-F238E27FC236}">
                <a16:creationId xmlns:a16="http://schemas.microsoft.com/office/drawing/2014/main" id="{9157C079-0C37-E6F0-6728-F93C24C6D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301" y="1824774"/>
            <a:ext cx="1772011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5-</a:t>
            </a: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氨基咪唑核苷酸羧化酶</a:t>
            </a: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羧化</a:t>
            </a: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endParaRPr kumimoji="1" lang="zh-CN" altLang="en-US" sz="1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275" name="Text Box 24">
            <a:extLst>
              <a:ext uri="{FF2B5EF4-FFF2-40B4-BE49-F238E27FC236}">
                <a16:creationId xmlns:a16="http://schemas.microsoft.com/office/drawing/2014/main" id="{2A856AF5-0671-AD0F-6016-1032B16ED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056" y="4653136"/>
            <a:ext cx="2489227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5-</a:t>
            </a: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氨基咪唑</a:t>
            </a: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-4-(N-</a:t>
            </a: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琥珀基</a:t>
            </a: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甲酰胺核苷酸合成酶</a:t>
            </a: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转氨基</a:t>
            </a: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endParaRPr kumimoji="1" lang="zh-CN" altLang="en-US" sz="1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277" name="Text Box 24">
            <a:extLst>
              <a:ext uri="{FF2B5EF4-FFF2-40B4-BE49-F238E27FC236}">
                <a16:creationId xmlns:a16="http://schemas.microsoft.com/office/drawing/2014/main" id="{1E18694E-7A35-15AE-90CC-423D014F6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704" y="4653136"/>
            <a:ext cx="1622753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腺苷酰琥珀酸裂解酶</a:t>
            </a: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转氨基</a:t>
            </a: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endParaRPr kumimoji="1" lang="zh-CN" altLang="en-US" sz="1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7439669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矩形 93">
            <a:extLst>
              <a:ext uri="{FF2B5EF4-FFF2-40B4-BE49-F238E27FC236}">
                <a16:creationId xmlns:a16="http://schemas.microsoft.com/office/drawing/2014/main" id="{DC379373-7E35-D626-6FCD-759E185B8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2438" y="1484784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6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1055688" y="548744"/>
            <a:ext cx="3600450" cy="57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360000" indent="-3600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n"/>
              <a:defRPr sz="28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+mj-cs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buSzPct val="80000"/>
              <a:defRPr/>
            </a:pPr>
            <a:r>
              <a:rPr lang="zh-CN" altLang="en-US" dirty="0"/>
              <a:t>从头合成过程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2631392" y="1484784"/>
            <a:ext cx="15924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</a:t>
            </a:r>
            <a:r>
              <a:rPr kumimoji="1" lang="en-US" altLang="zh-CN" sz="20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10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甲酰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FH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4</a:t>
            </a:r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 flipH="1">
            <a:off x="3359696" y="2204013"/>
            <a:ext cx="144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stealth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4276531" y="1484784"/>
            <a:ext cx="59533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FH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4</a:t>
            </a: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4511824" y="3006965"/>
            <a:ext cx="2376487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5-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甲酰氨基咪唑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-4-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氨甲酰核苷酸</a:t>
            </a: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 rot="16200000">
            <a:off x="7356040" y="1294329"/>
            <a:ext cx="0" cy="1800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7603182" y="1453200"/>
            <a:ext cx="65305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H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O</a:t>
            </a:r>
            <a:endParaRPr kumimoji="1"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73" name="任意多边形 72"/>
          <p:cNvSpPr/>
          <p:nvPr/>
        </p:nvSpPr>
        <p:spPr>
          <a:xfrm rot="16200000" flipH="1">
            <a:off x="3944743" y="1587737"/>
            <a:ext cx="288000" cy="90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5" name="任意多边形 75">
            <a:extLst>
              <a:ext uri="{FF2B5EF4-FFF2-40B4-BE49-F238E27FC236}">
                <a16:creationId xmlns:a16="http://schemas.microsoft.com/office/drawing/2014/main" id="{CCA3A27F-B514-A654-9671-D6687AD75817}"/>
              </a:ext>
            </a:extLst>
          </p:cNvPr>
          <p:cNvSpPr/>
          <p:nvPr/>
        </p:nvSpPr>
        <p:spPr>
          <a:xfrm rot="3036840" flipV="1">
            <a:off x="7443429" y="1785465"/>
            <a:ext cx="72000" cy="5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BE00B341-4DC9-6B3E-127E-7498831946F1}"/>
              </a:ext>
            </a:extLst>
          </p:cNvPr>
          <p:cNvCxnSpPr/>
          <p:nvPr/>
        </p:nvCxnSpPr>
        <p:spPr>
          <a:xfrm flipH="1">
            <a:off x="9670876" y="1701132"/>
            <a:ext cx="180000" cy="9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六边形 53">
            <a:extLst>
              <a:ext uri="{FF2B5EF4-FFF2-40B4-BE49-F238E27FC236}">
                <a16:creationId xmlns:a16="http://schemas.microsoft.com/office/drawing/2014/main" id="{E998E9DF-64B8-EAD7-75C7-22DAA71135D8}"/>
              </a:ext>
            </a:extLst>
          </p:cNvPr>
          <p:cNvSpPr/>
          <p:nvPr/>
        </p:nvSpPr>
        <p:spPr>
          <a:xfrm rot="5400000">
            <a:off x="9608762" y="1689508"/>
            <a:ext cx="468000" cy="396000"/>
          </a:xfrm>
          <a:prstGeom prst="hexagon">
            <a:avLst/>
          </a:prstGeom>
          <a:solidFill>
            <a:srgbClr val="1FC3FD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46BCEA53-C8B7-D1E8-C0DA-2B5B140954DB}"/>
              </a:ext>
            </a:extLst>
          </p:cNvPr>
          <p:cNvCxnSpPr/>
          <p:nvPr/>
        </p:nvCxnSpPr>
        <p:spPr>
          <a:xfrm>
            <a:off x="9675118" y="1984760"/>
            <a:ext cx="180000" cy="9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BB7C8FCD-804E-B4C7-5BF4-066E6CB61D02}"/>
              </a:ext>
            </a:extLst>
          </p:cNvPr>
          <p:cNvCxnSpPr/>
          <p:nvPr/>
        </p:nvCxnSpPr>
        <p:spPr>
          <a:xfrm>
            <a:off x="9993138" y="1777332"/>
            <a:ext cx="0" cy="21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正五边形 207">
            <a:extLst>
              <a:ext uri="{FF2B5EF4-FFF2-40B4-BE49-F238E27FC236}">
                <a16:creationId xmlns:a16="http://schemas.microsoft.com/office/drawing/2014/main" id="{A48C4CE1-4EC3-E0F1-FD72-0555A39DA99C}"/>
              </a:ext>
            </a:extLst>
          </p:cNvPr>
          <p:cNvSpPr/>
          <p:nvPr/>
        </p:nvSpPr>
        <p:spPr>
          <a:xfrm rot="5400000">
            <a:off x="10043737" y="1666208"/>
            <a:ext cx="432000" cy="432000"/>
          </a:xfrm>
          <a:prstGeom prst="pentagon">
            <a:avLst/>
          </a:prstGeom>
          <a:solidFill>
            <a:srgbClr val="1FC3FD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A005A5EB-C400-0468-92EE-84635DFF3849}"/>
              </a:ext>
            </a:extLst>
          </p:cNvPr>
          <p:cNvCxnSpPr/>
          <p:nvPr/>
        </p:nvCxnSpPr>
        <p:spPr>
          <a:xfrm flipH="1" flipV="1">
            <a:off x="10324926" y="1751932"/>
            <a:ext cx="108000" cy="14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DE8119B7-4EAE-D30D-876F-3F2C74FEBE8E}"/>
              </a:ext>
            </a:extLst>
          </p:cNvPr>
          <p:cNvCxnSpPr/>
          <p:nvPr/>
        </p:nvCxnSpPr>
        <p:spPr>
          <a:xfrm>
            <a:off x="9820098" y="1480470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93">
            <a:extLst>
              <a:ext uri="{FF2B5EF4-FFF2-40B4-BE49-F238E27FC236}">
                <a16:creationId xmlns:a16="http://schemas.microsoft.com/office/drawing/2014/main" id="{86676054-CBA1-31A3-F6AD-320264D46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4978" y="1272507"/>
            <a:ext cx="2317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endParaRPr lang="zh-CN" altLang="en-US" sz="1400" b="1" baseline="-25000" dirty="0">
              <a:latin typeface="Times New Roman" panose="02020603050405020304" pitchFamily="18" charset="0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90141E78-41B5-B5CE-F6E2-71D9AC0B2DBF}"/>
              </a:ext>
            </a:extLst>
          </p:cNvPr>
          <p:cNvSpPr/>
          <p:nvPr/>
        </p:nvSpPr>
        <p:spPr>
          <a:xfrm>
            <a:off x="9557260" y="1622802"/>
            <a:ext cx="180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EE79C62C-1DCA-874A-2991-D287F1593944}"/>
              </a:ext>
            </a:extLst>
          </p:cNvPr>
          <p:cNvSpPr/>
          <p:nvPr/>
        </p:nvSpPr>
        <p:spPr>
          <a:xfrm>
            <a:off x="9758713" y="2029798"/>
            <a:ext cx="180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A936D9DC-3F92-489F-6ED4-AF712AF5FC5B}"/>
              </a:ext>
            </a:extLst>
          </p:cNvPr>
          <p:cNvSpPr/>
          <p:nvPr/>
        </p:nvSpPr>
        <p:spPr>
          <a:xfrm>
            <a:off x="10200590" y="1531705"/>
            <a:ext cx="180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E377E29E-4210-CB2C-472B-F3D53810E8C3}"/>
              </a:ext>
            </a:extLst>
          </p:cNvPr>
          <p:cNvSpPr/>
          <p:nvPr/>
        </p:nvSpPr>
        <p:spPr>
          <a:xfrm>
            <a:off x="10184785" y="2005448"/>
            <a:ext cx="180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74">
            <a:extLst>
              <a:ext uri="{FF2B5EF4-FFF2-40B4-BE49-F238E27FC236}">
                <a16:creationId xmlns:a16="http://schemas.microsoft.com/office/drawing/2014/main" id="{3E381BA8-EE2D-197D-4509-6B97D8D67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0872" y="1643982"/>
            <a:ext cx="129843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endParaRPr lang="zh-CN" altLang="en-US" sz="1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" name="矩形 77">
            <a:extLst>
              <a:ext uri="{FF2B5EF4-FFF2-40B4-BE49-F238E27FC236}">
                <a16:creationId xmlns:a16="http://schemas.microsoft.com/office/drawing/2014/main" id="{BCB40A29-DEC4-3EDA-C6F7-955C8D5F8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4551" y="2006989"/>
            <a:ext cx="129843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endParaRPr lang="zh-CN" altLang="en-US" sz="1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8" name="矩形 88">
            <a:extLst>
              <a:ext uri="{FF2B5EF4-FFF2-40B4-BE49-F238E27FC236}">
                <a16:creationId xmlns:a16="http://schemas.microsoft.com/office/drawing/2014/main" id="{4CC960AE-8CE9-1306-B987-EF6E383B0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7779" y="1548732"/>
            <a:ext cx="129843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endParaRPr lang="zh-CN" altLang="en-US" sz="1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9" name="矩形 90">
            <a:extLst>
              <a:ext uri="{FF2B5EF4-FFF2-40B4-BE49-F238E27FC236}">
                <a16:creationId xmlns:a16="http://schemas.microsoft.com/office/drawing/2014/main" id="{8B75B67A-0CCC-828E-9E33-1D4AAB707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2379" y="1978944"/>
            <a:ext cx="129843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endParaRPr lang="zh-CN" altLang="en-US" sz="1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8" name="Text Box 24">
            <a:extLst>
              <a:ext uri="{FF2B5EF4-FFF2-40B4-BE49-F238E27FC236}">
                <a16:creationId xmlns:a16="http://schemas.microsoft.com/office/drawing/2014/main" id="{5F4ED92D-693A-38FD-1F08-F7115AB21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9031" y="3294997"/>
            <a:ext cx="1931465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次黄嘌呤核苷酸</a:t>
            </a:r>
            <a:endParaRPr kumimoji="1"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(IMP)</a:t>
            </a:r>
            <a:endParaRPr kumimoji="1"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grpSp>
        <p:nvGrpSpPr>
          <p:cNvPr id="227" name="组合 226">
            <a:extLst>
              <a:ext uri="{FF2B5EF4-FFF2-40B4-BE49-F238E27FC236}">
                <a16:creationId xmlns:a16="http://schemas.microsoft.com/office/drawing/2014/main" id="{C214BE93-CB03-7A5D-2C0A-53A5B14C2C91}"/>
              </a:ext>
            </a:extLst>
          </p:cNvPr>
          <p:cNvGrpSpPr/>
          <p:nvPr/>
        </p:nvGrpSpPr>
        <p:grpSpPr>
          <a:xfrm>
            <a:off x="1775520" y="1792842"/>
            <a:ext cx="1365581" cy="1119402"/>
            <a:chOff x="9103297" y="1196752"/>
            <a:chExt cx="1365581" cy="1119402"/>
          </a:xfrm>
        </p:grpSpPr>
        <p:cxnSp>
          <p:nvCxnSpPr>
            <p:cNvPr id="228" name="直接连接符 227">
              <a:extLst>
                <a:ext uri="{FF2B5EF4-FFF2-40B4-BE49-F238E27FC236}">
                  <a16:creationId xmlns:a16="http://schemas.microsoft.com/office/drawing/2014/main" id="{664CF26F-431B-D69A-18AB-CDD962ECA2D2}"/>
                </a:ext>
              </a:extLst>
            </p:cNvPr>
            <p:cNvCxnSpPr/>
            <p:nvPr/>
          </p:nvCxnSpPr>
          <p:spPr>
            <a:xfrm flipH="1">
              <a:off x="9657407" y="1831397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正五边形 207">
              <a:extLst>
                <a:ext uri="{FF2B5EF4-FFF2-40B4-BE49-F238E27FC236}">
                  <a16:creationId xmlns:a16="http://schemas.microsoft.com/office/drawing/2014/main" id="{4776613A-18A2-901B-DFD8-1C808B061AF8}"/>
                </a:ext>
              </a:extLst>
            </p:cNvPr>
            <p:cNvSpPr/>
            <p:nvPr/>
          </p:nvSpPr>
          <p:spPr>
            <a:xfrm rot="5400000">
              <a:off x="9838540" y="1477114"/>
              <a:ext cx="432000" cy="432000"/>
            </a:xfrm>
            <a:prstGeom prst="pentagon">
              <a:avLst/>
            </a:prstGeom>
            <a:noFill/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cxnSp>
          <p:nvCxnSpPr>
            <p:cNvPr id="230" name="直接连接符 229">
              <a:extLst>
                <a:ext uri="{FF2B5EF4-FFF2-40B4-BE49-F238E27FC236}">
                  <a16:creationId xmlns:a16="http://schemas.microsoft.com/office/drawing/2014/main" id="{0D3B0D1F-EEEE-C62D-BC57-2F6D4271D3E6}"/>
                </a:ext>
              </a:extLst>
            </p:cNvPr>
            <p:cNvCxnSpPr/>
            <p:nvPr/>
          </p:nvCxnSpPr>
          <p:spPr>
            <a:xfrm flipH="1" flipV="1">
              <a:off x="10119729" y="1562838"/>
              <a:ext cx="1080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矩形 93">
              <a:extLst>
                <a:ext uri="{FF2B5EF4-FFF2-40B4-BE49-F238E27FC236}">
                  <a16:creationId xmlns:a16="http://schemas.microsoft.com/office/drawing/2014/main" id="{7FD91061-0159-3508-EFBD-955191F4F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5654" y="1883560"/>
              <a:ext cx="420949" cy="157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zh-CN" sz="14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33" name="椭圆 232">
              <a:extLst>
                <a:ext uri="{FF2B5EF4-FFF2-40B4-BE49-F238E27FC236}">
                  <a16:creationId xmlns:a16="http://schemas.microsoft.com/office/drawing/2014/main" id="{C96FB991-A2BB-07F3-51E0-2778A4BA1873}"/>
                </a:ext>
              </a:extLst>
            </p:cNvPr>
            <p:cNvSpPr/>
            <p:nvPr/>
          </p:nvSpPr>
          <p:spPr>
            <a:xfrm>
              <a:off x="9352063" y="1433708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椭圆 233">
              <a:extLst>
                <a:ext uri="{FF2B5EF4-FFF2-40B4-BE49-F238E27FC236}">
                  <a16:creationId xmlns:a16="http://schemas.microsoft.com/office/drawing/2014/main" id="{A596B0B7-7F23-700E-C8BF-A47DC479923C}"/>
                </a:ext>
              </a:extLst>
            </p:cNvPr>
            <p:cNvSpPr/>
            <p:nvPr/>
          </p:nvSpPr>
          <p:spPr>
            <a:xfrm>
              <a:off x="9995393" y="1342611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5" name="椭圆 234">
              <a:extLst>
                <a:ext uri="{FF2B5EF4-FFF2-40B4-BE49-F238E27FC236}">
                  <a16:creationId xmlns:a16="http://schemas.microsoft.com/office/drawing/2014/main" id="{06AC8C63-37E5-D7C5-D00E-2B1BF5329E20}"/>
                </a:ext>
              </a:extLst>
            </p:cNvPr>
            <p:cNvSpPr/>
            <p:nvPr/>
          </p:nvSpPr>
          <p:spPr>
            <a:xfrm>
              <a:off x="9979588" y="1816354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矩形 77">
              <a:extLst>
                <a:ext uri="{FF2B5EF4-FFF2-40B4-BE49-F238E27FC236}">
                  <a16:creationId xmlns:a16="http://schemas.microsoft.com/office/drawing/2014/main" id="{EE0AF87A-77C3-67ED-53D9-C6E45A681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7875" y="2100710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37" name="矩形 88">
              <a:extLst>
                <a:ext uri="{FF2B5EF4-FFF2-40B4-BE49-F238E27FC236}">
                  <a16:creationId xmlns:a16="http://schemas.microsoft.com/office/drawing/2014/main" id="{F228BA97-C7A6-4C76-ADC4-475935795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3056" y="1359638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38" name="矩形 90">
              <a:extLst>
                <a:ext uri="{FF2B5EF4-FFF2-40B4-BE49-F238E27FC236}">
                  <a16:creationId xmlns:a16="http://schemas.microsoft.com/office/drawing/2014/main" id="{2FDB072C-4C81-02CC-3480-C68CAA4C6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7182" y="1789850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239" name="直接连接符 238">
              <a:extLst>
                <a:ext uri="{FF2B5EF4-FFF2-40B4-BE49-F238E27FC236}">
                  <a16:creationId xmlns:a16="http://schemas.microsoft.com/office/drawing/2014/main" id="{67E40306-B17B-F4BE-FB75-630540BA75EE}"/>
                </a:ext>
              </a:extLst>
            </p:cNvPr>
            <p:cNvCxnSpPr/>
            <p:nvPr/>
          </p:nvCxnSpPr>
          <p:spPr>
            <a:xfrm>
              <a:off x="9878438" y="1588238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椭圆 239">
              <a:extLst>
                <a:ext uri="{FF2B5EF4-FFF2-40B4-BE49-F238E27FC236}">
                  <a16:creationId xmlns:a16="http://schemas.microsoft.com/office/drawing/2014/main" id="{B04FCCDF-E295-291C-077F-1F8B8E074D7A}"/>
                </a:ext>
              </a:extLst>
            </p:cNvPr>
            <p:cNvSpPr/>
            <p:nvPr/>
          </p:nvSpPr>
          <p:spPr>
            <a:xfrm rot="5400000">
              <a:off x="10214001" y="1595902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1" name="矩形 88">
              <a:extLst>
                <a:ext uri="{FF2B5EF4-FFF2-40B4-BE49-F238E27FC236}">
                  <a16:creationId xmlns:a16="http://schemas.microsoft.com/office/drawing/2014/main" id="{0AC70A47-F6FF-CBC3-9944-1FF4D8A72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9574" y="1596039"/>
              <a:ext cx="26930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CH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242" name="直接连接符 241">
              <a:extLst>
                <a:ext uri="{FF2B5EF4-FFF2-40B4-BE49-F238E27FC236}">
                  <a16:creationId xmlns:a16="http://schemas.microsoft.com/office/drawing/2014/main" id="{03D477AB-7759-DF63-F030-1A78B81542B9}"/>
                </a:ext>
              </a:extLst>
            </p:cNvPr>
            <p:cNvCxnSpPr/>
            <p:nvPr/>
          </p:nvCxnSpPr>
          <p:spPr>
            <a:xfrm>
              <a:off x="10072797" y="1952856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椭圆 242">
              <a:extLst>
                <a:ext uri="{FF2B5EF4-FFF2-40B4-BE49-F238E27FC236}">
                  <a16:creationId xmlns:a16="http://schemas.microsoft.com/office/drawing/2014/main" id="{E117C5F2-CCCA-1FCE-00C2-D1184DB6F0DD}"/>
                </a:ext>
              </a:extLst>
            </p:cNvPr>
            <p:cNvSpPr/>
            <p:nvPr/>
          </p:nvSpPr>
          <p:spPr>
            <a:xfrm rot="5400000">
              <a:off x="9706916" y="1442907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4" name="矩形 74">
              <a:extLst>
                <a:ext uri="{FF2B5EF4-FFF2-40B4-BE49-F238E27FC236}">
                  <a16:creationId xmlns:a16="http://schemas.microsoft.com/office/drawing/2014/main" id="{DDF3D692-B530-39C7-B432-6341E867F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3297" y="1196752"/>
              <a:ext cx="817531" cy="4650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O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‖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zh-CN" sz="14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‒C‒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45" name="Text Box 24">
            <a:extLst>
              <a:ext uri="{FF2B5EF4-FFF2-40B4-BE49-F238E27FC236}">
                <a16:creationId xmlns:a16="http://schemas.microsoft.com/office/drawing/2014/main" id="{EC456B93-2AAA-152A-0810-A444A6BB6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6" y="2996952"/>
            <a:ext cx="2489227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5-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氨基咪唑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-4-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氨甲酰胺核苷酸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7D0161D-2264-C876-4971-6D8298A9F567}"/>
              </a:ext>
            </a:extLst>
          </p:cNvPr>
          <p:cNvGrpSpPr/>
          <p:nvPr/>
        </p:nvGrpSpPr>
        <p:grpSpPr>
          <a:xfrm>
            <a:off x="4898484" y="1792842"/>
            <a:ext cx="1485548" cy="1119402"/>
            <a:chOff x="8983330" y="1196752"/>
            <a:chExt cx="1485548" cy="1119402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65A889C0-5E00-1FCB-3039-BA9723F6B9EA}"/>
                </a:ext>
              </a:extLst>
            </p:cNvPr>
            <p:cNvCxnSpPr/>
            <p:nvPr/>
          </p:nvCxnSpPr>
          <p:spPr>
            <a:xfrm flipH="1">
              <a:off x="9657407" y="1831397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正五边形 207">
              <a:extLst>
                <a:ext uri="{FF2B5EF4-FFF2-40B4-BE49-F238E27FC236}">
                  <a16:creationId xmlns:a16="http://schemas.microsoft.com/office/drawing/2014/main" id="{41A0081E-668D-9D9F-B20F-BEC672003C37}"/>
                </a:ext>
              </a:extLst>
            </p:cNvPr>
            <p:cNvSpPr/>
            <p:nvPr/>
          </p:nvSpPr>
          <p:spPr>
            <a:xfrm rot="5400000">
              <a:off x="9838540" y="1477114"/>
              <a:ext cx="432000" cy="432000"/>
            </a:xfrm>
            <a:prstGeom prst="pentagon">
              <a:avLst/>
            </a:prstGeom>
            <a:noFill/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9860CF5B-AFAB-842F-B2D1-35ED8CF5AFA5}"/>
                </a:ext>
              </a:extLst>
            </p:cNvPr>
            <p:cNvCxnSpPr/>
            <p:nvPr/>
          </p:nvCxnSpPr>
          <p:spPr>
            <a:xfrm flipH="1" flipV="1">
              <a:off x="10119729" y="1562838"/>
              <a:ext cx="1080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93">
              <a:extLst>
                <a:ext uri="{FF2B5EF4-FFF2-40B4-BE49-F238E27FC236}">
                  <a16:creationId xmlns:a16="http://schemas.microsoft.com/office/drawing/2014/main" id="{8C0EA34D-2F23-4D79-5F56-E241A6CA7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3330" y="1883419"/>
              <a:ext cx="693460" cy="31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O=C</a:t>
              </a:r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H  </a:t>
              </a:r>
              <a:r>
                <a:rPr lang="en-US" altLang="zh-CN" sz="1400" b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sz="1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28AEA6D8-EA01-DA0C-C4DC-A8CAF60C1D37}"/>
                </a:ext>
              </a:extLst>
            </p:cNvPr>
            <p:cNvSpPr/>
            <p:nvPr/>
          </p:nvSpPr>
          <p:spPr>
            <a:xfrm>
              <a:off x="9352063" y="1433708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83BF910-C55A-5B71-A831-2CFDC4B60750}"/>
                </a:ext>
              </a:extLst>
            </p:cNvPr>
            <p:cNvSpPr/>
            <p:nvPr/>
          </p:nvSpPr>
          <p:spPr>
            <a:xfrm>
              <a:off x="9995393" y="1342611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4D51149F-7604-A3CB-0941-B0A089058386}"/>
                </a:ext>
              </a:extLst>
            </p:cNvPr>
            <p:cNvSpPr/>
            <p:nvPr/>
          </p:nvSpPr>
          <p:spPr>
            <a:xfrm>
              <a:off x="9979588" y="1816354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77">
              <a:extLst>
                <a:ext uri="{FF2B5EF4-FFF2-40B4-BE49-F238E27FC236}">
                  <a16:creationId xmlns:a16="http://schemas.microsoft.com/office/drawing/2014/main" id="{D2943C08-CAD8-41CF-F071-D7D41D8DB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7875" y="2100710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" name="矩形 88">
              <a:extLst>
                <a:ext uri="{FF2B5EF4-FFF2-40B4-BE49-F238E27FC236}">
                  <a16:creationId xmlns:a16="http://schemas.microsoft.com/office/drawing/2014/main" id="{9BA1F2AB-2729-8D6D-39F3-DAC600B4E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3056" y="1359638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3" name="矩形 90">
              <a:extLst>
                <a:ext uri="{FF2B5EF4-FFF2-40B4-BE49-F238E27FC236}">
                  <a16:creationId xmlns:a16="http://schemas.microsoft.com/office/drawing/2014/main" id="{4C4363A9-33C8-6118-B0DF-722C48936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7182" y="1789850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5597A387-6593-AF3C-1D60-A83722CEB859}"/>
                </a:ext>
              </a:extLst>
            </p:cNvPr>
            <p:cNvCxnSpPr/>
            <p:nvPr/>
          </p:nvCxnSpPr>
          <p:spPr>
            <a:xfrm>
              <a:off x="9878438" y="1588238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A3E30FD0-DBE1-A363-622C-D4F73783266D}"/>
                </a:ext>
              </a:extLst>
            </p:cNvPr>
            <p:cNvSpPr/>
            <p:nvPr/>
          </p:nvSpPr>
          <p:spPr>
            <a:xfrm rot="5400000">
              <a:off x="10214001" y="1595902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88">
              <a:extLst>
                <a:ext uri="{FF2B5EF4-FFF2-40B4-BE49-F238E27FC236}">
                  <a16:creationId xmlns:a16="http://schemas.microsoft.com/office/drawing/2014/main" id="{CC353FD0-F045-6439-3672-E570A33AE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9574" y="1596039"/>
              <a:ext cx="26930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CH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AB785969-15AE-76A0-F2F8-C702A77B33C7}"/>
                </a:ext>
              </a:extLst>
            </p:cNvPr>
            <p:cNvCxnSpPr/>
            <p:nvPr/>
          </p:nvCxnSpPr>
          <p:spPr>
            <a:xfrm>
              <a:off x="10072797" y="1952856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30BCF795-6460-ED18-2A55-05245DDA9442}"/>
                </a:ext>
              </a:extLst>
            </p:cNvPr>
            <p:cNvSpPr/>
            <p:nvPr/>
          </p:nvSpPr>
          <p:spPr>
            <a:xfrm rot="5400000">
              <a:off x="9706916" y="1442907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74">
              <a:extLst>
                <a:ext uri="{FF2B5EF4-FFF2-40B4-BE49-F238E27FC236}">
                  <a16:creationId xmlns:a16="http://schemas.microsoft.com/office/drawing/2014/main" id="{BF01861F-9FD1-C659-5172-F0043A254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3297" y="1196752"/>
              <a:ext cx="817531" cy="4650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O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‖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zh-CN" sz="14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‒C‒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1" name="矩形 93">
            <a:extLst>
              <a:ext uri="{FF2B5EF4-FFF2-40B4-BE49-F238E27FC236}">
                <a16:creationId xmlns:a16="http://schemas.microsoft.com/office/drawing/2014/main" id="{73049E14-4DC3-1488-D4DC-C3FFD52C6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3993" y="2083806"/>
            <a:ext cx="1213827" cy="77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0" rIns="4572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        OH</a:t>
            </a:r>
          </a:p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         </a:t>
            </a:r>
            <a:r>
              <a:rPr lang="he-IL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׀</a:t>
            </a: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HO‒P‒O‒CH</a:t>
            </a:r>
            <a:r>
              <a:rPr lang="en-US" altLang="zh-CN" sz="1400"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>
                <a:latin typeface="Times New Roman" panose="02020603050405020304" pitchFamily="18" charset="0"/>
              </a:rPr>
              <a:t>         ǁ</a:t>
            </a:r>
          </a:p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>
                <a:latin typeface="Times New Roman" panose="02020603050405020304" pitchFamily="18" charset="0"/>
              </a:rPr>
              <a:t>        O</a:t>
            </a:r>
            <a:endParaRPr lang="zh-CN" altLang="en-US" sz="1400" b="1" dirty="0">
              <a:latin typeface="Times New Roman" panose="02020603050405020304" pitchFamily="18" charset="0"/>
            </a:endParaRPr>
          </a:p>
        </p:txBody>
      </p:sp>
      <p:sp>
        <p:nvSpPr>
          <p:cNvPr id="23" name="正五边形 1">
            <a:extLst>
              <a:ext uri="{FF2B5EF4-FFF2-40B4-BE49-F238E27FC236}">
                <a16:creationId xmlns:a16="http://schemas.microsoft.com/office/drawing/2014/main" id="{C754A718-6217-534E-1B6C-2D38FF2E7F44}"/>
              </a:ext>
            </a:extLst>
          </p:cNvPr>
          <p:cNvSpPr/>
          <p:nvPr/>
        </p:nvSpPr>
        <p:spPr>
          <a:xfrm>
            <a:off x="9100318" y="2416135"/>
            <a:ext cx="1188000" cy="540000"/>
          </a:xfrm>
          <a:custGeom>
            <a:avLst/>
            <a:gdLst>
              <a:gd name="connsiteX0" fmla="*/ 2 w 2088000"/>
              <a:gd name="connsiteY0" fmla="*/ 302516 h 792000"/>
              <a:gd name="connsiteX1" fmla="*/ 1044000 w 2088000"/>
              <a:gd name="connsiteY1" fmla="*/ 0 h 792000"/>
              <a:gd name="connsiteX2" fmla="*/ 2087998 w 2088000"/>
              <a:gd name="connsiteY2" fmla="*/ 302516 h 792000"/>
              <a:gd name="connsiteX3" fmla="*/ 1689226 w 2088000"/>
              <a:gd name="connsiteY3" fmla="*/ 791998 h 792000"/>
              <a:gd name="connsiteX4" fmla="*/ 398774 w 2088000"/>
              <a:gd name="connsiteY4" fmla="*/ 791998 h 792000"/>
              <a:gd name="connsiteX5" fmla="*/ 2 w 2088000"/>
              <a:gd name="connsiteY5" fmla="*/ 302516 h 792000"/>
              <a:gd name="connsiteX0" fmla="*/ 0 w 2087996"/>
              <a:gd name="connsiteY0" fmla="*/ 302516 h 801523"/>
              <a:gd name="connsiteX1" fmla="*/ 1043998 w 2087996"/>
              <a:gd name="connsiteY1" fmla="*/ 0 h 801523"/>
              <a:gd name="connsiteX2" fmla="*/ 2087996 w 2087996"/>
              <a:gd name="connsiteY2" fmla="*/ 302516 h 801523"/>
              <a:gd name="connsiteX3" fmla="*/ 1689224 w 2087996"/>
              <a:gd name="connsiteY3" fmla="*/ 791998 h 801523"/>
              <a:gd name="connsiteX4" fmla="*/ 532122 w 2087996"/>
              <a:gd name="connsiteY4" fmla="*/ 801523 h 801523"/>
              <a:gd name="connsiteX5" fmla="*/ 0 w 2087996"/>
              <a:gd name="connsiteY5" fmla="*/ 302516 h 801523"/>
              <a:gd name="connsiteX0" fmla="*/ 0 w 2087996"/>
              <a:gd name="connsiteY0" fmla="*/ 302516 h 801523"/>
              <a:gd name="connsiteX1" fmla="*/ 1043998 w 2087996"/>
              <a:gd name="connsiteY1" fmla="*/ 0 h 801523"/>
              <a:gd name="connsiteX2" fmla="*/ 2087996 w 2087996"/>
              <a:gd name="connsiteY2" fmla="*/ 302516 h 801523"/>
              <a:gd name="connsiteX3" fmla="*/ 1603499 w 2087996"/>
              <a:gd name="connsiteY3" fmla="*/ 791998 h 801523"/>
              <a:gd name="connsiteX4" fmla="*/ 532122 w 2087996"/>
              <a:gd name="connsiteY4" fmla="*/ 801523 h 801523"/>
              <a:gd name="connsiteX5" fmla="*/ 0 w 2087996"/>
              <a:gd name="connsiteY5" fmla="*/ 302516 h 801523"/>
              <a:gd name="connsiteX0" fmla="*/ 0 w 2087996"/>
              <a:gd name="connsiteY0" fmla="*/ 302516 h 801523"/>
              <a:gd name="connsiteX1" fmla="*/ 1043998 w 2087996"/>
              <a:gd name="connsiteY1" fmla="*/ 0 h 801523"/>
              <a:gd name="connsiteX2" fmla="*/ 2087996 w 2087996"/>
              <a:gd name="connsiteY2" fmla="*/ 302516 h 801523"/>
              <a:gd name="connsiteX3" fmla="*/ 1560636 w 2087996"/>
              <a:gd name="connsiteY3" fmla="*/ 796761 h 801523"/>
              <a:gd name="connsiteX4" fmla="*/ 532122 w 2087996"/>
              <a:gd name="connsiteY4" fmla="*/ 801523 h 801523"/>
              <a:gd name="connsiteX5" fmla="*/ 0 w 2087996"/>
              <a:gd name="connsiteY5" fmla="*/ 302516 h 801523"/>
              <a:gd name="connsiteX0" fmla="*/ 0 w 2097521"/>
              <a:gd name="connsiteY0" fmla="*/ 302516 h 801523"/>
              <a:gd name="connsiteX1" fmla="*/ 1043998 w 2097521"/>
              <a:gd name="connsiteY1" fmla="*/ 0 h 801523"/>
              <a:gd name="connsiteX2" fmla="*/ 2097521 w 2097521"/>
              <a:gd name="connsiteY2" fmla="*/ 324606 h 801523"/>
              <a:gd name="connsiteX3" fmla="*/ 1560636 w 2097521"/>
              <a:gd name="connsiteY3" fmla="*/ 796761 h 801523"/>
              <a:gd name="connsiteX4" fmla="*/ 532122 w 2097521"/>
              <a:gd name="connsiteY4" fmla="*/ 801523 h 801523"/>
              <a:gd name="connsiteX5" fmla="*/ 0 w 2097521"/>
              <a:gd name="connsiteY5" fmla="*/ 302516 h 801523"/>
              <a:gd name="connsiteX0" fmla="*/ 0 w 2087996"/>
              <a:gd name="connsiteY0" fmla="*/ 315769 h 801523"/>
              <a:gd name="connsiteX1" fmla="*/ 1034473 w 2087996"/>
              <a:gd name="connsiteY1" fmla="*/ 0 h 801523"/>
              <a:gd name="connsiteX2" fmla="*/ 2087996 w 2087996"/>
              <a:gd name="connsiteY2" fmla="*/ 324606 h 801523"/>
              <a:gd name="connsiteX3" fmla="*/ 1551111 w 2087996"/>
              <a:gd name="connsiteY3" fmla="*/ 796761 h 801523"/>
              <a:gd name="connsiteX4" fmla="*/ 522597 w 2087996"/>
              <a:gd name="connsiteY4" fmla="*/ 801523 h 801523"/>
              <a:gd name="connsiteX5" fmla="*/ 0 w 2087996"/>
              <a:gd name="connsiteY5" fmla="*/ 315769 h 801523"/>
              <a:gd name="connsiteX0" fmla="*/ 0 w 2119384"/>
              <a:gd name="connsiteY0" fmla="*/ 315769 h 801523"/>
              <a:gd name="connsiteX1" fmla="*/ 1034473 w 2119384"/>
              <a:gd name="connsiteY1" fmla="*/ 0 h 801523"/>
              <a:gd name="connsiteX2" fmla="*/ 2119384 w 2119384"/>
              <a:gd name="connsiteY2" fmla="*/ 356416 h 801523"/>
              <a:gd name="connsiteX3" fmla="*/ 1551111 w 2119384"/>
              <a:gd name="connsiteY3" fmla="*/ 796761 h 801523"/>
              <a:gd name="connsiteX4" fmla="*/ 522597 w 2119384"/>
              <a:gd name="connsiteY4" fmla="*/ 801523 h 801523"/>
              <a:gd name="connsiteX5" fmla="*/ 0 w 2119384"/>
              <a:gd name="connsiteY5" fmla="*/ 315769 h 801523"/>
              <a:gd name="connsiteX0" fmla="*/ 0 w 2131940"/>
              <a:gd name="connsiteY0" fmla="*/ 368786 h 801523"/>
              <a:gd name="connsiteX1" fmla="*/ 1047029 w 2131940"/>
              <a:gd name="connsiteY1" fmla="*/ 0 h 801523"/>
              <a:gd name="connsiteX2" fmla="*/ 2131940 w 2131940"/>
              <a:gd name="connsiteY2" fmla="*/ 356416 h 801523"/>
              <a:gd name="connsiteX3" fmla="*/ 1563667 w 2131940"/>
              <a:gd name="connsiteY3" fmla="*/ 796761 h 801523"/>
              <a:gd name="connsiteX4" fmla="*/ 535153 w 2131940"/>
              <a:gd name="connsiteY4" fmla="*/ 801523 h 801523"/>
              <a:gd name="connsiteX5" fmla="*/ 0 w 2131940"/>
              <a:gd name="connsiteY5" fmla="*/ 368786 h 80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940" h="801523">
                <a:moveTo>
                  <a:pt x="0" y="368786"/>
                </a:moveTo>
                <a:lnTo>
                  <a:pt x="1047029" y="0"/>
                </a:lnTo>
                <a:lnTo>
                  <a:pt x="2131940" y="356416"/>
                </a:lnTo>
                <a:lnTo>
                  <a:pt x="1563667" y="796761"/>
                </a:lnTo>
                <a:lnTo>
                  <a:pt x="535153" y="801523"/>
                </a:lnTo>
                <a:lnTo>
                  <a:pt x="0" y="368786"/>
                </a:lnTo>
                <a:close/>
              </a:path>
            </a:pathLst>
          </a:custGeom>
          <a:solidFill>
            <a:srgbClr val="E1CC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71E66AF4-C5E9-D62C-5952-9DC3E556E135}"/>
              </a:ext>
            </a:extLst>
          </p:cNvPr>
          <p:cNvCxnSpPr/>
          <p:nvPr/>
        </p:nvCxnSpPr>
        <p:spPr>
          <a:xfrm>
            <a:off x="9398260" y="2943969"/>
            <a:ext cx="57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E86D7234-A012-E05E-231D-E329D730447C}"/>
              </a:ext>
            </a:extLst>
          </p:cNvPr>
          <p:cNvCxnSpPr/>
          <p:nvPr/>
        </p:nvCxnSpPr>
        <p:spPr>
          <a:xfrm flipH="1">
            <a:off x="9096633" y="2455017"/>
            <a:ext cx="504000" cy="21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D36A097-3854-E4A7-3AA4-6F6D4E35D2EE}"/>
              </a:ext>
            </a:extLst>
          </p:cNvPr>
          <p:cNvCxnSpPr/>
          <p:nvPr/>
        </p:nvCxnSpPr>
        <p:spPr>
          <a:xfrm>
            <a:off x="9782437" y="2450255"/>
            <a:ext cx="504000" cy="21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58">
            <a:extLst>
              <a:ext uri="{FF2B5EF4-FFF2-40B4-BE49-F238E27FC236}">
                <a16:creationId xmlns:a16="http://schemas.microsoft.com/office/drawing/2014/main" id="{FAC09CBB-7510-3492-C929-C061C813D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6840" y="2296267"/>
            <a:ext cx="231794" cy="215444"/>
          </a:xfrm>
          <a:prstGeom prst="rect">
            <a:avLst/>
          </a:prstGeom>
          <a:noFill/>
          <a:ln>
            <a:noFill/>
          </a:ln>
        </p:spPr>
        <p:txBody>
          <a:bodyPr wrap="none" lIns="45720" tIns="0" rIns="4572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endParaRPr lang="zh-CN" altLang="en-US" sz="1400" b="1" baseline="-25000" dirty="0">
              <a:latin typeface="Times New Roman" panose="02020603050405020304" pitchFamily="18" charset="0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5253746-E4BD-3719-11A5-5607EABD77AA}"/>
              </a:ext>
            </a:extLst>
          </p:cNvPr>
          <p:cNvCxnSpPr/>
          <p:nvPr/>
        </p:nvCxnSpPr>
        <p:spPr>
          <a:xfrm>
            <a:off x="10291233" y="2194133"/>
            <a:ext cx="0" cy="68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EA6E0BAC-F778-AB6A-C2A7-BCA44C81024D}"/>
              </a:ext>
            </a:extLst>
          </p:cNvPr>
          <p:cNvCxnSpPr/>
          <p:nvPr/>
        </p:nvCxnSpPr>
        <p:spPr>
          <a:xfrm>
            <a:off x="9095582" y="2532804"/>
            <a:ext cx="0" cy="28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93">
            <a:extLst>
              <a:ext uri="{FF2B5EF4-FFF2-40B4-BE49-F238E27FC236}">
                <a16:creationId xmlns:a16="http://schemas.microsoft.com/office/drawing/2014/main" id="{9BA971B0-6B99-EB7C-ACE4-5647208DB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2691" y="2796096"/>
            <a:ext cx="2317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endParaRPr lang="zh-CN" altLang="en-US" sz="1400" b="1" baseline="-25000" dirty="0">
              <a:latin typeface="Times New Roman" panose="02020603050405020304" pitchFamily="18" charset="0"/>
            </a:endParaRPr>
          </a:p>
        </p:txBody>
      </p:sp>
      <p:sp>
        <p:nvSpPr>
          <p:cNvPr id="31" name="矩形 93">
            <a:extLst>
              <a:ext uri="{FF2B5EF4-FFF2-40B4-BE49-F238E27FC236}">
                <a16:creationId xmlns:a16="http://schemas.microsoft.com/office/drawing/2014/main" id="{D796339C-81A9-F98D-1EAC-5B4C7C35F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6855" y="2843522"/>
            <a:ext cx="2317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endParaRPr lang="zh-CN" altLang="en-US" sz="1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246" name="直接连接符 245">
            <a:extLst>
              <a:ext uri="{FF2B5EF4-FFF2-40B4-BE49-F238E27FC236}">
                <a16:creationId xmlns:a16="http://schemas.microsoft.com/office/drawing/2014/main" id="{2048C60A-A1C2-3278-23C8-A66E1A307971}"/>
              </a:ext>
            </a:extLst>
          </p:cNvPr>
          <p:cNvCxnSpPr/>
          <p:nvPr/>
        </p:nvCxnSpPr>
        <p:spPr>
          <a:xfrm>
            <a:off x="9404080" y="2777279"/>
            <a:ext cx="0" cy="28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接连接符 246">
            <a:extLst>
              <a:ext uri="{FF2B5EF4-FFF2-40B4-BE49-F238E27FC236}">
                <a16:creationId xmlns:a16="http://schemas.microsoft.com/office/drawing/2014/main" id="{D467FB73-E4ED-71CD-61F4-88E6FE4093BB}"/>
              </a:ext>
            </a:extLst>
          </p:cNvPr>
          <p:cNvCxnSpPr/>
          <p:nvPr/>
        </p:nvCxnSpPr>
        <p:spPr>
          <a:xfrm>
            <a:off x="9972937" y="2777279"/>
            <a:ext cx="0" cy="28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矩形 93">
            <a:extLst>
              <a:ext uri="{FF2B5EF4-FFF2-40B4-BE49-F238E27FC236}">
                <a16:creationId xmlns:a16="http://schemas.microsoft.com/office/drawing/2014/main" id="{569CD26E-82CB-4520-8E13-93A91DF5F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2223" y="2593993"/>
            <a:ext cx="2317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endParaRPr lang="zh-CN" altLang="en-US" sz="1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9" name="矩形 93">
            <a:extLst>
              <a:ext uri="{FF2B5EF4-FFF2-40B4-BE49-F238E27FC236}">
                <a16:creationId xmlns:a16="http://schemas.microsoft.com/office/drawing/2014/main" id="{98FB66E9-F650-67B8-F4F3-064999D29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3630" y="2593129"/>
            <a:ext cx="2317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endParaRPr lang="zh-CN" altLang="en-US" sz="1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0" name="矩形 93">
            <a:extLst>
              <a:ext uri="{FF2B5EF4-FFF2-40B4-BE49-F238E27FC236}">
                <a16:creationId xmlns:a16="http://schemas.microsoft.com/office/drawing/2014/main" id="{8ED8ADC3-E419-13A2-26E8-60596412D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0964" y="3074824"/>
            <a:ext cx="371255" cy="1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OH</a:t>
            </a:r>
            <a:endParaRPr lang="zh-CN" altLang="en-US" sz="1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1" name="矩形 93">
            <a:extLst>
              <a:ext uri="{FF2B5EF4-FFF2-40B4-BE49-F238E27FC236}">
                <a16:creationId xmlns:a16="http://schemas.microsoft.com/office/drawing/2014/main" id="{1CB238F1-8640-B574-D11C-797C3D00C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7190" y="3031279"/>
            <a:ext cx="3712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OH</a:t>
            </a:r>
            <a:endParaRPr lang="zh-CN" altLang="en-US" sz="1400" b="1" baseline="-25000" dirty="0">
              <a:latin typeface="Times New Roman" panose="02020603050405020304" pitchFamily="18" charset="0"/>
            </a:endParaRPr>
          </a:p>
        </p:txBody>
      </p:sp>
      <p:sp>
        <p:nvSpPr>
          <p:cNvPr id="252" name="矩形 15">
            <a:extLst>
              <a:ext uri="{FF2B5EF4-FFF2-40B4-BE49-F238E27FC236}">
                <a16:creationId xmlns:a16="http://schemas.microsoft.com/office/drawing/2014/main" id="{29EDC000-958F-5E77-2B84-C1D478AF0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4671" y="2584779"/>
            <a:ext cx="214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'</a:t>
            </a:r>
            <a:endParaRPr lang="zh-CN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253" name="任意多边形 240">
            <a:extLst>
              <a:ext uri="{FF2B5EF4-FFF2-40B4-BE49-F238E27FC236}">
                <a16:creationId xmlns:a16="http://schemas.microsoft.com/office/drawing/2014/main" id="{05465B7A-B15F-9F8F-D84F-49E1141F7B3B}"/>
              </a:ext>
            </a:extLst>
          </p:cNvPr>
          <p:cNvSpPr>
            <a:spLocks/>
          </p:cNvSpPr>
          <p:nvPr/>
        </p:nvSpPr>
        <p:spPr>
          <a:xfrm>
            <a:off x="9975995" y="2658662"/>
            <a:ext cx="324000" cy="324000"/>
          </a:xfrm>
          <a:custGeom>
            <a:avLst/>
            <a:gdLst>
              <a:gd name="connsiteX0" fmla="*/ 338646 w 345784"/>
              <a:gd name="connsiteY0" fmla="*/ 0 h 391390"/>
              <a:gd name="connsiteX1" fmla="*/ 345784 w 345784"/>
              <a:gd name="connsiteY1" fmla="*/ 7139 h 391390"/>
              <a:gd name="connsiteX2" fmla="*/ 0 w 345784"/>
              <a:gd name="connsiteY2" fmla="*/ 391390 h 391390"/>
              <a:gd name="connsiteX3" fmla="*/ 2894 w 345784"/>
              <a:gd name="connsiteY3" fmla="*/ 302140 h 391390"/>
              <a:gd name="connsiteX4" fmla="*/ 338646 w 345784"/>
              <a:gd name="connsiteY4" fmla="*/ 0 h 39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84" h="391390">
                <a:moveTo>
                  <a:pt x="338646" y="0"/>
                </a:moveTo>
                <a:lnTo>
                  <a:pt x="345784" y="7139"/>
                </a:lnTo>
                <a:lnTo>
                  <a:pt x="0" y="391390"/>
                </a:lnTo>
                <a:lnTo>
                  <a:pt x="2894" y="302140"/>
                </a:lnTo>
                <a:lnTo>
                  <a:pt x="3386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54" name="任意多边形 241">
            <a:extLst>
              <a:ext uri="{FF2B5EF4-FFF2-40B4-BE49-F238E27FC236}">
                <a16:creationId xmlns:a16="http://schemas.microsoft.com/office/drawing/2014/main" id="{50ADE3D3-E1A0-9A63-7C9B-2B1EBA25F71B}"/>
              </a:ext>
            </a:extLst>
          </p:cNvPr>
          <p:cNvSpPr>
            <a:spLocks/>
          </p:cNvSpPr>
          <p:nvPr/>
        </p:nvSpPr>
        <p:spPr>
          <a:xfrm flipH="1">
            <a:off x="9085418" y="2658654"/>
            <a:ext cx="324000" cy="324000"/>
          </a:xfrm>
          <a:custGeom>
            <a:avLst/>
            <a:gdLst>
              <a:gd name="connsiteX0" fmla="*/ 338646 w 345784"/>
              <a:gd name="connsiteY0" fmla="*/ 0 h 391390"/>
              <a:gd name="connsiteX1" fmla="*/ 345784 w 345784"/>
              <a:gd name="connsiteY1" fmla="*/ 7139 h 391390"/>
              <a:gd name="connsiteX2" fmla="*/ 0 w 345784"/>
              <a:gd name="connsiteY2" fmla="*/ 391390 h 391390"/>
              <a:gd name="connsiteX3" fmla="*/ 2894 w 345784"/>
              <a:gd name="connsiteY3" fmla="*/ 302140 h 391390"/>
              <a:gd name="connsiteX4" fmla="*/ 338646 w 345784"/>
              <a:gd name="connsiteY4" fmla="*/ 0 h 39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84" h="391390">
                <a:moveTo>
                  <a:pt x="338646" y="0"/>
                </a:moveTo>
                <a:lnTo>
                  <a:pt x="345784" y="7139"/>
                </a:lnTo>
                <a:lnTo>
                  <a:pt x="0" y="391390"/>
                </a:lnTo>
                <a:lnTo>
                  <a:pt x="2894" y="302140"/>
                </a:lnTo>
                <a:lnTo>
                  <a:pt x="3386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55" name="矩形 93">
            <a:extLst>
              <a:ext uri="{FF2B5EF4-FFF2-40B4-BE49-F238E27FC236}">
                <a16:creationId xmlns:a16="http://schemas.microsoft.com/office/drawing/2014/main" id="{B48852F3-7099-B6DE-4427-965E17E48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3306" y="2442114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9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2" name="矩形 93">
            <a:extLst>
              <a:ext uri="{FF2B5EF4-FFF2-40B4-BE49-F238E27FC236}">
                <a16:creationId xmlns:a16="http://schemas.microsoft.com/office/drawing/2014/main" id="{791E8999-939A-E31E-6F26-34193277B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098" y="2439316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3" name="矩形 93">
            <a:extLst>
              <a:ext uri="{FF2B5EF4-FFF2-40B4-BE49-F238E27FC236}">
                <a16:creationId xmlns:a16="http://schemas.microsoft.com/office/drawing/2014/main" id="{2ECF7CBC-FFEE-9011-714E-A1D14EDC6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481" y="1906333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4" name="矩形 93">
            <a:extLst>
              <a:ext uri="{FF2B5EF4-FFF2-40B4-BE49-F238E27FC236}">
                <a16:creationId xmlns:a16="http://schemas.microsoft.com/office/drawing/2014/main" id="{C91DC556-3248-452D-CAEF-D729B7FC1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068" y="1803135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7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5" name="矩形 93">
            <a:extLst>
              <a:ext uri="{FF2B5EF4-FFF2-40B4-BE49-F238E27FC236}">
                <a16:creationId xmlns:a16="http://schemas.microsoft.com/office/drawing/2014/main" id="{E7666605-EAE2-1919-480E-B7C3BD1EE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0942" y="2038805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8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6" name="矩形 93">
            <a:extLst>
              <a:ext uri="{FF2B5EF4-FFF2-40B4-BE49-F238E27FC236}">
                <a16:creationId xmlns:a16="http://schemas.microsoft.com/office/drawing/2014/main" id="{B3E73208-5D75-E3D7-1BC3-2FF61328F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9700" y="2594301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7" name="矩形 93">
            <a:extLst>
              <a:ext uri="{FF2B5EF4-FFF2-40B4-BE49-F238E27FC236}">
                <a16:creationId xmlns:a16="http://schemas.microsoft.com/office/drawing/2014/main" id="{64EBF245-2D05-4591-A529-CE4925C3A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787" y="2213150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6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8" name="矩形 93">
            <a:extLst>
              <a:ext uri="{FF2B5EF4-FFF2-40B4-BE49-F238E27FC236}">
                <a16:creationId xmlns:a16="http://schemas.microsoft.com/office/drawing/2014/main" id="{4529D820-0A04-FE58-493D-9112880A2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221" y="1914971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9" name="矩形 93">
            <a:extLst>
              <a:ext uri="{FF2B5EF4-FFF2-40B4-BE49-F238E27FC236}">
                <a16:creationId xmlns:a16="http://schemas.microsoft.com/office/drawing/2014/main" id="{640585AB-ABD2-E19C-869C-2A827C730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835" y="2303840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2" name="矩形 93">
            <a:extLst>
              <a:ext uri="{FF2B5EF4-FFF2-40B4-BE49-F238E27FC236}">
                <a16:creationId xmlns:a16="http://schemas.microsoft.com/office/drawing/2014/main" id="{B22E817D-6C84-1F38-D4EE-3A4F0E1D2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8051" y="2440263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9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4" name="矩形 93">
            <a:extLst>
              <a:ext uri="{FF2B5EF4-FFF2-40B4-BE49-F238E27FC236}">
                <a16:creationId xmlns:a16="http://schemas.microsoft.com/office/drawing/2014/main" id="{CA8F1A67-2ED0-76AB-ADD0-FA3B1DC3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843" y="2437465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7" name="矩形 93">
            <a:extLst>
              <a:ext uri="{FF2B5EF4-FFF2-40B4-BE49-F238E27FC236}">
                <a16:creationId xmlns:a16="http://schemas.microsoft.com/office/drawing/2014/main" id="{60F77650-F033-23F8-8E41-C126B1E40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226" y="1904482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1" name="矩形 93">
            <a:extLst>
              <a:ext uri="{FF2B5EF4-FFF2-40B4-BE49-F238E27FC236}">
                <a16:creationId xmlns:a16="http://schemas.microsoft.com/office/drawing/2014/main" id="{D038BFDA-B891-B073-5729-E7720457A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813" y="1801284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7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2" name="矩形 93">
            <a:extLst>
              <a:ext uri="{FF2B5EF4-FFF2-40B4-BE49-F238E27FC236}">
                <a16:creationId xmlns:a16="http://schemas.microsoft.com/office/drawing/2014/main" id="{602DFA58-F017-FE06-6750-E08A071EE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687" y="2036954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8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6" name="矩形 93">
            <a:extLst>
              <a:ext uri="{FF2B5EF4-FFF2-40B4-BE49-F238E27FC236}">
                <a16:creationId xmlns:a16="http://schemas.microsoft.com/office/drawing/2014/main" id="{5489E3CA-4AF5-2A52-3478-68FDCD5E2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372" y="2520743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7" name="矩形 93">
            <a:extLst>
              <a:ext uri="{FF2B5EF4-FFF2-40B4-BE49-F238E27FC236}">
                <a16:creationId xmlns:a16="http://schemas.microsoft.com/office/drawing/2014/main" id="{2E35D191-8645-2F40-F022-316452E25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8532" y="2211299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6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8" name="矩形 93">
            <a:extLst>
              <a:ext uri="{FF2B5EF4-FFF2-40B4-BE49-F238E27FC236}">
                <a16:creationId xmlns:a16="http://schemas.microsoft.com/office/drawing/2014/main" id="{D7C1DFC2-8C13-8CFF-DD53-B385A8DA1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966" y="1913120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9" name="矩形 93">
            <a:extLst>
              <a:ext uri="{FF2B5EF4-FFF2-40B4-BE49-F238E27FC236}">
                <a16:creationId xmlns:a16="http://schemas.microsoft.com/office/drawing/2014/main" id="{AE9844A3-1FA6-8385-5AF5-20719EA25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3053" y="2039609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9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0" name="矩形 93">
            <a:extLst>
              <a:ext uri="{FF2B5EF4-FFF2-40B4-BE49-F238E27FC236}">
                <a16:creationId xmlns:a16="http://schemas.microsoft.com/office/drawing/2014/main" id="{546C1148-0763-641D-1416-A95DCE1B2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9845" y="2036811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1" name="矩形 93">
            <a:extLst>
              <a:ext uri="{FF2B5EF4-FFF2-40B4-BE49-F238E27FC236}">
                <a16:creationId xmlns:a16="http://schemas.microsoft.com/office/drawing/2014/main" id="{D7EF806B-3A76-326F-2578-0717F66B5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1228" y="1503828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2" name="矩形 93">
            <a:extLst>
              <a:ext uri="{FF2B5EF4-FFF2-40B4-BE49-F238E27FC236}">
                <a16:creationId xmlns:a16="http://schemas.microsoft.com/office/drawing/2014/main" id="{1896C054-DB1F-88D5-9786-2894F6725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4815" y="1400630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7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3" name="矩形 93">
            <a:extLst>
              <a:ext uri="{FF2B5EF4-FFF2-40B4-BE49-F238E27FC236}">
                <a16:creationId xmlns:a16="http://schemas.microsoft.com/office/drawing/2014/main" id="{AEB93BD0-C791-B883-5DCE-E8D973AAF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0689" y="1636300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8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4" name="矩形 93">
            <a:extLst>
              <a:ext uri="{FF2B5EF4-FFF2-40B4-BE49-F238E27FC236}">
                <a16:creationId xmlns:a16="http://schemas.microsoft.com/office/drawing/2014/main" id="{B090C193-7032-D17F-1059-AFDF1A05E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0715" y="2181388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8" name="矩形 93">
            <a:extLst>
              <a:ext uri="{FF2B5EF4-FFF2-40B4-BE49-F238E27FC236}">
                <a16:creationId xmlns:a16="http://schemas.microsoft.com/office/drawing/2014/main" id="{A10BE5DB-EE59-DFE1-3FCB-363DE4AAD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3968" y="1512466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9" name="矩形 93">
            <a:extLst>
              <a:ext uri="{FF2B5EF4-FFF2-40B4-BE49-F238E27FC236}">
                <a16:creationId xmlns:a16="http://schemas.microsoft.com/office/drawing/2014/main" id="{7AF999F5-2083-70D0-CD2B-C5E8CD6A2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3612" y="1912519"/>
            <a:ext cx="249922" cy="2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altLang="zh-CN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</a:t>
            </a:r>
            <a:endParaRPr lang="zh-CN" altLang="en-US" sz="12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C647713F-7662-C179-1EF3-24BFFB56722F}"/>
              </a:ext>
            </a:extLst>
          </p:cNvPr>
          <p:cNvCxnSpPr/>
          <p:nvPr/>
        </p:nvCxnSpPr>
        <p:spPr>
          <a:xfrm>
            <a:off x="9864231" y="1480021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24">
            <a:extLst>
              <a:ext uri="{FF2B5EF4-FFF2-40B4-BE49-F238E27FC236}">
                <a16:creationId xmlns:a16="http://schemas.microsoft.com/office/drawing/2014/main" id="{FA84F3A0-6EEB-829A-B180-8759523F0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688" y="2204864"/>
            <a:ext cx="1542103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5-</a:t>
            </a: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氨基咪唑</a:t>
            </a: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-4-</a:t>
            </a: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甲酰胺核苷酸甲酰转移酶</a:t>
            </a: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甲酰化</a:t>
            </a: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endParaRPr kumimoji="1" lang="zh-CN" altLang="en-US" sz="1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92" name="Text Box 24">
            <a:extLst>
              <a:ext uri="{FF2B5EF4-FFF2-40B4-BE49-F238E27FC236}">
                <a16:creationId xmlns:a16="http://schemas.microsoft.com/office/drawing/2014/main" id="{6030FC82-6EA9-51F3-FB86-5A769AC21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704" y="2204864"/>
            <a:ext cx="1863471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次黄嘌呤核苷酸环化水解酶</a:t>
            </a: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脱水环化</a:t>
            </a: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endParaRPr kumimoji="1" lang="zh-CN" altLang="en-US" sz="1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073661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Box 24">
            <a:extLst>
              <a:ext uri="{FF2B5EF4-FFF2-40B4-BE49-F238E27FC236}">
                <a16:creationId xmlns:a16="http://schemas.microsoft.com/office/drawing/2014/main" id="{6030FC82-6EA9-51F3-FB86-5A769AC21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652" y="2178742"/>
            <a:ext cx="1863471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腺苷酸代琥珀酸裂解酶</a:t>
            </a: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脱延胡索酸</a:t>
            </a: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endParaRPr kumimoji="1" lang="zh-CN" altLang="en-US" sz="1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1055688" y="548744"/>
            <a:ext cx="3600450" cy="57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360000" indent="-3600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n"/>
              <a:defRPr sz="28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+mj-cs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buSzPct val="80000"/>
              <a:defRPr/>
            </a:pPr>
            <a:r>
              <a:rPr lang="zh-CN" altLang="en-US" dirty="0"/>
              <a:t>从头合成过程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2999656" y="1496708"/>
            <a:ext cx="120768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天冬氨酸</a:t>
            </a:r>
            <a:endParaRPr kumimoji="1" lang="en-US" altLang="zh-CN" sz="2000" baseline="-25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 flipH="1">
            <a:off x="2891704" y="3046760"/>
            <a:ext cx="54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 rot="16200000">
            <a:off x="8133988" y="1268207"/>
            <a:ext cx="0" cy="1800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73" name="任意多边形 72"/>
          <p:cNvSpPr/>
          <p:nvPr/>
        </p:nvSpPr>
        <p:spPr>
          <a:xfrm rot="16200000" flipH="1">
            <a:off x="4709912" y="1563863"/>
            <a:ext cx="288000" cy="90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5" name="任意多边形 75">
            <a:extLst>
              <a:ext uri="{FF2B5EF4-FFF2-40B4-BE49-F238E27FC236}">
                <a16:creationId xmlns:a16="http://schemas.microsoft.com/office/drawing/2014/main" id="{CCA3A27F-B514-A654-9671-D6687AD75817}"/>
              </a:ext>
            </a:extLst>
          </p:cNvPr>
          <p:cNvSpPr/>
          <p:nvPr/>
        </p:nvSpPr>
        <p:spPr>
          <a:xfrm rot="3036840" flipV="1">
            <a:off x="8221377" y="1749069"/>
            <a:ext cx="72000" cy="5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8" name="Text Box 24">
            <a:extLst>
              <a:ext uri="{FF2B5EF4-FFF2-40B4-BE49-F238E27FC236}">
                <a16:creationId xmlns:a16="http://schemas.microsoft.com/office/drawing/2014/main" id="{5F4ED92D-693A-38FD-1F08-F7115AB21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116" y="3814646"/>
            <a:ext cx="1931465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次黄嘌呤核苷酸</a:t>
            </a:r>
            <a:endParaRPr kumimoji="1"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(IMP)</a:t>
            </a:r>
            <a:endParaRPr kumimoji="1"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B24F4EF-62F2-862E-F5D9-22D92C1CB82F}"/>
              </a:ext>
            </a:extLst>
          </p:cNvPr>
          <p:cNvGrpSpPr/>
          <p:nvPr/>
        </p:nvGrpSpPr>
        <p:grpSpPr>
          <a:xfrm>
            <a:off x="1631504" y="2440808"/>
            <a:ext cx="1423023" cy="1291817"/>
            <a:chOff x="9433612" y="1272507"/>
            <a:chExt cx="1423023" cy="1291817"/>
          </a:xfrm>
        </p:grpSpPr>
        <p:sp>
          <p:nvSpPr>
            <p:cNvPr id="87" name="矩形 93">
              <a:extLst>
                <a:ext uri="{FF2B5EF4-FFF2-40B4-BE49-F238E27FC236}">
                  <a16:creationId xmlns:a16="http://schemas.microsoft.com/office/drawing/2014/main" id="{DC379373-7E35-D626-6FCD-759E185B8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2438" y="1484784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6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BE00B341-4DC9-6B3E-127E-7498831946F1}"/>
                </a:ext>
              </a:extLst>
            </p:cNvPr>
            <p:cNvCxnSpPr/>
            <p:nvPr/>
          </p:nvCxnSpPr>
          <p:spPr>
            <a:xfrm flipH="1">
              <a:off x="9670876" y="1701132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六边形 53">
              <a:extLst>
                <a:ext uri="{FF2B5EF4-FFF2-40B4-BE49-F238E27FC236}">
                  <a16:creationId xmlns:a16="http://schemas.microsoft.com/office/drawing/2014/main" id="{E998E9DF-64B8-EAD7-75C7-22DAA71135D8}"/>
                </a:ext>
              </a:extLst>
            </p:cNvPr>
            <p:cNvSpPr/>
            <p:nvPr/>
          </p:nvSpPr>
          <p:spPr>
            <a:xfrm rot="5400000">
              <a:off x="9608762" y="1689508"/>
              <a:ext cx="468000" cy="396000"/>
            </a:xfrm>
            <a:prstGeom prst="hexagon">
              <a:avLst/>
            </a:prstGeom>
            <a:solidFill>
              <a:srgbClr val="1FC3FD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46BCEA53-C8B7-D1E8-C0DA-2B5B140954DB}"/>
                </a:ext>
              </a:extLst>
            </p:cNvPr>
            <p:cNvCxnSpPr/>
            <p:nvPr/>
          </p:nvCxnSpPr>
          <p:spPr>
            <a:xfrm>
              <a:off x="9675118" y="1984760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BB7C8FCD-804E-B4C7-5BF4-066E6CB61D02}"/>
                </a:ext>
              </a:extLst>
            </p:cNvPr>
            <p:cNvCxnSpPr/>
            <p:nvPr/>
          </p:nvCxnSpPr>
          <p:spPr>
            <a:xfrm>
              <a:off x="9993138" y="1777332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正五边形 207">
              <a:extLst>
                <a:ext uri="{FF2B5EF4-FFF2-40B4-BE49-F238E27FC236}">
                  <a16:creationId xmlns:a16="http://schemas.microsoft.com/office/drawing/2014/main" id="{A48C4CE1-4EC3-E0F1-FD72-0555A39DA99C}"/>
                </a:ext>
              </a:extLst>
            </p:cNvPr>
            <p:cNvSpPr/>
            <p:nvPr/>
          </p:nvSpPr>
          <p:spPr>
            <a:xfrm rot="5400000">
              <a:off x="10043737" y="1666208"/>
              <a:ext cx="432000" cy="432000"/>
            </a:xfrm>
            <a:prstGeom prst="pentagon">
              <a:avLst/>
            </a:prstGeom>
            <a:solidFill>
              <a:srgbClr val="1FC3FD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A005A5EB-C400-0468-92EE-84635DFF3849}"/>
                </a:ext>
              </a:extLst>
            </p:cNvPr>
            <p:cNvCxnSpPr/>
            <p:nvPr/>
          </p:nvCxnSpPr>
          <p:spPr>
            <a:xfrm flipH="1" flipV="1">
              <a:off x="10324926" y="1751932"/>
              <a:ext cx="1080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DE8119B7-4EAE-D30D-876F-3F2C74FEBE8E}"/>
                </a:ext>
              </a:extLst>
            </p:cNvPr>
            <p:cNvCxnSpPr/>
            <p:nvPr/>
          </p:nvCxnSpPr>
          <p:spPr>
            <a:xfrm>
              <a:off x="9820098" y="1480470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矩形 93">
              <a:extLst>
                <a:ext uri="{FF2B5EF4-FFF2-40B4-BE49-F238E27FC236}">
                  <a16:creationId xmlns:a16="http://schemas.microsoft.com/office/drawing/2014/main" id="{86676054-CBA1-31A3-F6AD-320264D46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4978" y="1272507"/>
              <a:ext cx="2317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zh-CN" altLang="en-US" sz="1400" b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90141E78-41B5-B5CE-F6E2-71D9AC0B2DBF}"/>
                </a:ext>
              </a:extLst>
            </p:cNvPr>
            <p:cNvSpPr/>
            <p:nvPr/>
          </p:nvSpPr>
          <p:spPr>
            <a:xfrm>
              <a:off x="9557260" y="1622802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EE79C62C-1DCA-874A-2991-D287F1593944}"/>
                </a:ext>
              </a:extLst>
            </p:cNvPr>
            <p:cNvSpPr/>
            <p:nvPr/>
          </p:nvSpPr>
          <p:spPr>
            <a:xfrm>
              <a:off x="9758713" y="2029798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A936D9DC-3F92-489F-6ED4-AF712AF5FC5B}"/>
                </a:ext>
              </a:extLst>
            </p:cNvPr>
            <p:cNvSpPr/>
            <p:nvPr/>
          </p:nvSpPr>
          <p:spPr>
            <a:xfrm>
              <a:off x="10200590" y="1531705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E377E29E-4210-CB2C-472B-F3D53810E8C3}"/>
                </a:ext>
              </a:extLst>
            </p:cNvPr>
            <p:cNvSpPr/>
            <p:nvPr/>
          </p:nvSpPr>
          <p:spPr>
            <a:xfrm>
              <a:off x="10184785" y="2005448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74">
              <a:extLst>
                <a:ext uri="{FF2B5EF4-FFF2-40B4-BE49-F238E27FC236}">
                  <a16:creationId xmlns:a16="http://schemas.microsoft.com/office/drawing/2014/main" id="{3E381BA8-EE2D-197D-4509-6B97D8D67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0872" y="1643982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矩形 77">
              <a:extLst>
                <a:ext uri="{FF2B5EF4-FFF2-40B4-BE49-F238E27FC236}">
                  <a16:creationId xmlns:a16="http://schemas.microsoft.com/office/drawing/2014/main" id="{BCB40A29-DEC4-3EDA-C6F7-955C8D5F8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4551" y="2006989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8" name="矩形 88">
              <a:extLst>
                <a:ext uri="{FF2B5EF4-FFF2-40B4-BE49-F238E27FC236}">
                  <a16:creationId xmlns:a16="http://schemas.microsoft.com/office/drawing/2014/main" id="{4CC960AE-8CE9-1306-B987-EF6E383B0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7779" y="1548732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9" name="矩形 90">
              <a:extLst>
                <a:ext uri="{FF2B5EF4-FFF2-40B4-BE49-F238E27FC236}">
                  <a16:creationId xmlns:a16="http://schemas.microsoft.com/office/drawing/2014/main" id="{8B75B67A-0CCC-828E-9E33-1D4AAB707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2379" y="1978944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85253746-E4BD-3719-11A5-5607EABD77AA}"/>
                </a:ext>
              </a:extLst>
            </p:cNvPr>
            <p:cNvCxnSpPr/>
            <p:nvPr/>
          </p:nvCxnSpPr>
          <p:spPr>
            <a:xfrm>
              <a:off x="10270685" y="2183859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93">
              <a:extLst>
                <a:ext uri="{FF2B5EF4-FFF2-40B4-BE49-F238E27FC236}">
                  <a16:creationId xmlns:a16="http://schemas.microsoft.com/office/drawing/2014/main" id="{D796339C-81A9-F98D-1EAC-5B4C7C35F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7145" y="2348880"/>
              <a:ext cx="7094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r>
                <a:rPr lang="en-US" altLang="zh-CN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‒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5´</a:t>
              </a:r>
              <a:r>
                <a:rPr lang="en-US" altLang="zh-CN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‒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9" name="矩形 93">
              <a:extLst>
                <a:ext uri="{FF2B5EF4-FFF2-40B4-BE49-F238E27FC236}">
                  <a16:creationId xmlns:a16="http://schemas.microsoft.com/office/drawing/2014/main" id="{AE9844A3-1FA6-8385-5AF5-20719EA25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3053" y="2039609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9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80" name="矩形 93">
              <a:extLst>
                <a:ext uri="{FF2B5EF4-FFF2-40B4-BE49-F238E27FC236}">
                  <a16:creationId xmlns:a16="http://schemas.microsoft.com/office/drawing/2014/main" id="{546C1148-0763-641D-1416-A95DCE1B2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9845" y="2036811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81" name="矩形 93">
              <a:extLst>
                <a:ext uri="{FF2B5EF4-FFF2-40B4-BE49-F238E27FC236}">
                  <a16:creationId xmlns:a16="http://schemas.microsoft.com/office/drawing/2014/main" id="{D7EF806B-3A76-326F-2578-0717F66B5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1228" y="1503828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5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82" name="矩形 93">
              <a:extLst>
                <a:ext uri="{FF2B5EF4-FFF2-40B4-BE49-F238E27FC236}">
                  <a16:creationId xmlns:a16="http://schemas.microsoft.com/office/drawing/2014/main" id="{1896C054-DB1F-88D5-9786-2894F6725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4815" y="1400630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7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83" name="矩形 93">
              <a:extLst>
                <a:ext uri="{FF2B5EF4-FFF2-40B4-BE49-F238E27FC236}">
                  <a16:creationId xmlns:a16="http://schemas.microsoft.com/office/drawing/2014/main" id="{AEB93BD0-C791-B883-5DCE-E8D973AAF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0689" y="1636300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8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84" name="矩形 93">
              <a:extLst>
                <a:ext uri="{FF2B5EF4-FFF2-40B4-BE49-F238E27FC236}">
                  <a16:creationId xmlns:a16="http://schemas.microsoft.com/office/drawing/2014/main" id="{B090C193-7032-D17F-1059-AFDF1A05E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0715" y="2181388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3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88" name="矩形 93">
              <a:extLst>
                <a:ext uri="{FF2B5EF4-FFF2-40B4-BE49-F238E27FC236}">
                  <a16:creationId xmlns:a16="http://schemas.microsoft.com/office/drawing/2014/main" id="{A10BE5DB-EE59-DFE1-3FCB-363DE4AAD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3968" y="1512466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1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89" name="矩形 93">
              <a:extLst>
                <a:ext uri="{FF2B5EF4-FFF2-40B4-BE49-F238E27FC236}">
                  <a16:creationId xmlns:a16="http://schemas.microsoft.com/office/drawing/2014/main" id="{7AF999F5-2083-70D0-CD2B-C5E8CD6A2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3612" y="1912519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C647713F-7662-C179-1EF3-24BFFB56722F}"/>
                </a:ext>
              </a:extLst>
            </p:cNvPr>
            <p:cNvCxnSpPr/>
            <p:nvPr/>
          </p:nvCxnSpPr>
          <p:spPr>
            <a:xfrm>
              <a:off x="9864231" y="1480021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 Box 24">
            <a:extLst>
              <a:ext uri="{FF2B5EF4-FFF2-40B4-BE49-F238E27FC236}">
                <a16:creationId xmlns:a16="http://schemas.microsoft.com/office/drawing/2014/main" id="{FA84F3A0-6EEB-829A-B180-8759523F0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47" y="2148449"/>
            <a:ext cx="1542103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腺苷酸代琥珀酸合成酶</a:t>
            </a: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转甲基</a:t>
            </a: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endParaRPr kumimoji="1" lang="zh-CN" altLang="en-US" sz="1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8" name="左中括号 17">
            <a:extLst>
              <a:ext uri="{FF2B5EF4-FFF2-40B4-BE49-F238E27FC236}">
                <a16:creationId xmlns:a16="http://schemas.microsoft.com/office/drawing/2014/main" id="{B5D03F76-7D0D-3D7B-1567-58C85C6D7D0E}"/>
              </a:ext>
            </a:extLst>
          </p:cNvPr>
          <p:cNvSpPr/>
          <p:nvPr/>
        </p:nvSpPr>
        <p:spPr>
          <a:xfrm>
            <a:off x="3433367" y="2161418"/>
            <a:ext cx="2160000" cy="1728192"/>
          </a:xfrm>
          <a:prstGeom prst="leftBracket">
            <a:avLst>
              <a:gd name="adj" fmla="val 0"/>
            </a:avLst>
          </a:prstGeom>
          <a:ln w="2857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75">
            <a:extLst>
              <a:ext uri="{FF2B5EF4-FFF2-40B4-BE49-F238E27FC236}">
                <a16:creationId xmlns:a16="http://schemas.microsoft.com/office/drawing/2014/main" id="{F9B53086-AEF7-F04C-C0D2-AE3D54B33263}"/>
              </a:ext>
            </a:extLst>
          </p:cNvPr>
          <p:cNvSpPr/>
          <p:nvPr/>
        </p:nvSpPr>
        <p:spPr>
          <a:xfrm rot="18245042" flipH="1" flipV="1">
            <a:off x="3871790" y="1770378"/>
            <a:ext cx="72000" cy="5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4" name="Text Box 2">
            <a:extLst>
              <a:ext uri="{FF2B5EF4-FFF2-40B4-BE49-F238E27FC236}">
                <a16:creationId xmlns:a16="http://schemas.microsoft.com/office/drawing/2014/main" id="{BE37DD60-AB22-FF04-B93F-37851C014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784" y="1525907"/>
            <a:ext cx="63906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ATP</a:t>
            </a:r>
          </a:p>
        </p:txBody>
      </p:sp>
      <p:sp>
        <p:nvSpPr>
          <p:cNvPr id="225" name="Text Box 6">
            <a:extLst>
              <a:ext uri="{FF2B5EF4-FFF2-40B4-BE49-F238E27FC236}">
                <a16:creationId xmlns:a16="http://schemas.microsoft.com/office/drawing/2014/main" id="{5D0A9014-6B9B-DD7F-C3BB-C9065E09B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864" y="1525907"/>
            <a:ext cx="1053791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ADP+Pi</a:t>
            </a:r>
            <a:endParaRPr kumimoji="1"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226" name="Text Box 27">
            <a:extLst>
              <a:ext uri="{FF2B5EF4-FFF2-40B4-BE49-F238E27FC236}">
                <a16:creationId xmlns:a16="http://schemas.microsoft.com/office/drawing/2014/main" id="{6BC0ECC0-EC14-23F8-B012-711591FDE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778" y="1789947"/>
            <a:ext cx="610443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Mg</a:t>
            </a:r>
            <a:r>
              <a:rPr kumimoji="1" lang="en-US" altLang="zh-CN" sz="16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endParaRPr kumimoji="1" lang="zh-CN" altLang="en-US" sz="1600" baseline="30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84B1A8DF-F2EA-ABE4-40D5-537F42CBFC69}"/>
              </a:ext>
            </a:extLst>
          </p:cNvPr>
          <p:cNvGrpSpPr/>
          <p:nvPr/>
        </p:nvGrpSpPr>
        <p:grpSpPr>
          <a:xfrm>
            <a:off x="5231904" y="1356361"/>
            <a:ext cx="2200526" cy="1503452"/>
            <a:chOff x="5004487" y="908720"/>
            <a:chExt cx="2200526" cy="1503452"/>
          </a:xfrm>
        </p:grpSpPr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A20BFC24-A25A-F617-FDB1-5EDA175A2323}"/>
                </a:ext>
              </a:extLst>
            </p:cNvPr>
            <p:cNvCxnSpPr/>
            <p:nvPr/>
          </p:nvCxnSpPr>
          <p:spPr>
            <a:xfrm flipH="1">
              <a:off x="6019254" y="1548980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六边形 60">
              <a:extLst>
                <a:ext uri="{FF2B5EF4-FFF2-40B4-BE49-F238E27FC236}">
                  <a16:creationId xmlns:a16="http://schemas.microsoft.com/office/drawing/2014/main" id="{581229BD-022D-9C94-FB70-275A604BCE76}"/>
                </a:ext>
              </a:extLst>
            </p:cNvPr>
            <p:cNvSpPr/>
            <p:nvPr/>
          </p:nvSpPr>
          <p:spPr>
            <a:xfrm rot="5400000">
              <a:off x="5957140" y="1537356"/>
              <a:ext cx="468000" cy="396000"/>
            </a:xfrm>
            <a:prstGeom prst="hexagon">
              <a:avLst/>
            </a:prstGeom>
            <a:solidFill>
              <a:srgbClr val="1FC3FD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F5A3DDBA-D6E3-8333-BC57-B589171A4572}"/>
                </a:ext>
              </a:extLst>
            </p:cNvPr>
            <p:cNvCxnSpPr/>
            <p:nvPr/>
          </p:nvCxnSpPr>
          <p:spPr>
            <a:xfrm>
              <a:off x="6023496" y="1832608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74AE15CB-21CE-99CD-F8B8-514FF4C884BC}"/>
                </a:ext>
              </a:extLst>
            </p:cNvPr>
            <p:cNvCxnSpPr/>
            <p:nvPr/>
          </p:nvCxnSpPr>
          <p:spPr>
            <a:xfrm>
              <a:off x="6341516" y="1625180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正五边形 207">
              <a:extLst>
                <a:ext uri="{FF2B5EF4-FFF2-40B4-BE49-F238E27FC236}">
                  <a16:creationId xmlns:a16="http://schemas.microsoft.com/office/drawing/2014/main" id="{FF8686DE-4958-3F3D-7A76-702504EB4B52}"/>
                </a:ext>
              </a:extLst>
            </p:cNvPr>
            <p:cNvSpPr/>
            <p:nvPr/>
          </p:nvSpPr>
          <p:spPr>
            <a:xfrm rot="5400000">
              <a:off x="6392115" y="1514056"/>
              <a:ext cx="432000" cy="432000"/>
            </a:xfrm>
            <a:prstGeom prst="pentagon">
              <a:avLst/>
            </a:prstGeom>
            <a:solidFill>
              <a:srgbClr val="1FC3FD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A9EF8830-7D9E-DA2B-49FD-BB442896ED94}"/>
                </a:ext>
              </a:extLst>
            </p:cNvPr>
            <p:cNvCxnSpPr/>
            <p:nvPr/>
          </p:nvCxnSpPr>
          <p:spPr>
            <a:xfrm flipH="1" flipV="1">
              <a:off x="6673304" y="1599780"/>
              <a:ext cx="1080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BAC6FF73-B244-CD9D-99AE-E6CE5C95A6DB}"/>
                </a:ext>
              </a:extLst>
            </p:cNvPr>
            <p:cNvCxnSpPr/>
            <p:nvPr/>
          </p:nvCxnSpPr>
          <p:spPr>
            <a:xfrm>
              <a:off x="6189024" y="1328318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矩形 93">
              <a:extLst>
                <a:ext uri="{FF2B5EF4-FFF2-40B4-BE49-F238E27FC236}">
                  <a16:creationId xmlns:a16="http://schemas.microsoft.com/office/drawing/2014/main" id="{63B6DCAC-4C56-6CF7-D4A1-B48BAF155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4487" y="908720"/>
              <a:ext cx="2105705" cy="465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HOOC</a:t>
              </a:r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zh-CN" sz="14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COOH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latin typeface="Times New Roman" panose="02020603050405020304" pitchFamily="18" charset="0"/>
                </a:rPr>
                <a:t>                         </a:t>
              </a:r>
              <a:r>
                <a:rPr lang="he-IL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׀</a:t>
              </a:r>
              <a:endPara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NH</a:t>
              </a:r>
              <a:endParaRPr lang="zh-CN" altLang="en-US" sz="1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15894B24-D80C-2E34-AE97-94AB90D04668}"/>
                </a:ext>
              </a:extLst>
            </p:cNvPr>
            <p:cNvSpPr/>
            <p:nvPr/>
          </p:nvSpPr>
          <p:spPr>
            <a:xfrm>
              <a:off x="6107091" y="1877646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28A24FEC-262F-1E5F-DBE6-24BC2EA4C8B2}"/>
                </a:ext>
              </a:extLst>
            </p:cNvPr>
            <p:cNvSpPr/>
            <p:nvPr/>
          </p:nvSpPr>
          <p:spPr>
            <a:xfrm>
              <a:off x="6548968" y="1379553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DEB5640C-F597-F972-661B-24CF5ED1DE3E}"/>
                </a:ext>
              </a:extLst>
            </p:cNvPr>
            <p:cNvSpPr/>
            <p:nvPr/>
          </p:nvSpPr>
          <p:spPr>
            <a:xfrm>
              <a:off x="6533163" y="1853296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矩形 77">
              <a:extLst>
                <a:ext uri="{FF2B5EF4-FFF2-40B4-BE49-F238E27FC236}">
                  <a16:creationId xmlns:a16="http://schemas.microsoft.com/office/drawing/2014/main" id="{2CFF2C90-2674-B994-A9D1-B214BBE6B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29" y="1854837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0" name="矩形 88">
              <a:extLst>
                <a:ext uri="{FF2B5EF4-FFF2-40B4-BE49-F238E27FC236}">
                  <a16:creationId xmlns:a16="http://schemas.microsoft.com/office/drawing/2014/main" id="{DEBCF698-CDFA-6D5C-8A90-B4ACD5E47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6157" y="1396580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1" name="矩形 90">
              <a:extLst>
                <a:ext uri="{FF2B5EF4-FFF2-40B4-BE49-F238E27FC236}">
                  <a16:creationId xmlns:a16="http://schemas.microsoft.com/office/drawing/2014/main" id="{0C484353-9633-3453-C807-6AFACBE98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0757" y="1826792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82293E2A-7AE1-9109-11E2-20BEE0E7DBF8}"/>
                </a:ext>
              </a:extLst>
            </p:cNvPr>
            <p:cNvCxnSpPr/>
            <p:nvPr/>
          </p:nvCxnSpPr>
          <p:spPr>
            <a:xfrm>
              <a:off x="6619063" y="2031707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矩形 93">
              <a:extLst>
                <a:ext uri="{FF2B5EF4-FFF2-40B4-BE49-F238E27FC236}">
                  <a16:creationId xmlns:a16="http://schemas.microsoft.com/office/drawing/2014/main" id="{BA7CD8AC-AE4E-4FDD-9F22-D11C947AB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5523" y="2196728"/>
              <a:ext cx="7094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r>
                <a:rPr lang="en-US" altLang="zh-CN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‒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5´</a:t>
              </a:r>
              <a:r>
                <a:rPr lang="en-US" altLang="zh-CN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‒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" name="矩形 93">
              <a:extLst>
                <a:ext uri="{FF2B5EF4-FFF2-40B4-BE49-F238E27FC236}">
                  <a16:creationId xmlns:a16="http://schemas.microsoft.com/office/drawing/2014/main" id="{26CE2DAF-91CF-F00C-6E44-5FCCB53D8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1431" y="1887457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9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06" name="矩形 93">
              <a:extLst>
                <a:ext uri="{FF2B5EF4-FFF2-40B4-BE49-F238E27FC236}">
                  <a16:creationId xmlns:a16="http://schemas.microsoft.com/office/drawing/2014/main" id="{B1754AF2-B013-C8DD-69D2-BA0BC4141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8223" y="1884659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07" name="矩形 93">
              <a:extLst>
                <a:ext uri="{FF2B5EF4-FFF2-40B4-BE49-F238E27FC236}">
                  <a16:creationId xmlns:a16="http://schemas.microsoft.com/office/drawing/2014/main" id="{B7B5A06B-E5EC-A3C5-56ED-C843A38EA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9606" y="1351676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5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08" name="矩形 93">
              <a:extLst>
                <a:ext uri="{FF2B5EF4-FFF2-40B4-BE49-F238E27FC236}">
                  <a16:creationId xmlns:a16="http://schemas.microsoft.com/office/drawing/2014/main" id="{FCB54BBE-C06D-7291-C801-5096FA2E7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193" y="1248478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7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09" name="矩形 93">
              <a:extLst>
                <a:ext uri="{FF2B5EF4-FFF2-40B4-BE49-F238E27FC236}">
                  <a16:creationId xmlns:a16="http://schemas.microsoft.com/office/drawing/2014/main" id="{A69E0EB8-7455-DFD8-41CB-19833EA25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067" y="1484148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8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10" name="矩形 93">
              <a:extLst>
                <a:ext uri="{FF2B5EF4-FFF2-40B4-BE49-F238E27FC236}">
                  <a16:creationId xmlns:a16="http://schemas.microsoft.com/office/drawing/2014/main" id="{9F4E83E0-0310-A2D0-BC03-AFC938FD8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093" y="2029236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3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12" name="矩形 93">
              <a:extLst>
                <a:ext uri="{FF2B5EF4-FFF2-40B4-BE49-F238E27FC236}">
                  <a16:creationId xmlns:a16="http://schemas.microsoft.com/office/drawing/2014/main" id="{A94DB42B-2D44-2D6C-AE04-612012DB1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1990" y="1760367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id="{BB2D31EC-24D4-C49D-97EA-E8B7CBDF04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3992" y="1546518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8325D69C-C286-C4BA-807B-CD69298F9EE7}"/>
                </a:ext>
              </a:extLst>
            </p:cNvPr>
            <p:cNvSpPr/>
            <p:nvPr/>
          </p:nvSpPr>
          <p:spPr>
            <a:xfrm>
              <a:off x="5905638" y="1470650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矩形 74">
              <a:extLst>
                <a:ext uri="{FF2B5EF4-FFF2-40B4-BE49-F238E27FC236}">
                  <a16:creationId xmlns:a16="http://schemas.microsoft.com/office/drawing/2014/main" id="{4EA2F4EB-1458-DA3A-41FA-F680781AB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9250" y="1491830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6" name="Text Box 2">
            <a:extLst>
              <a:ext uri="{FF2B5EF4-FFF2-40B4-BE49-F238E27FC236}">
                <a16:creationId xmlns:a16="http://schemas.microsoft.com/office/drawing/2014/main" id="{9DFA5BBF-AD4D-0EDA-1E02-9CBAAF41E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944" y="2826278"/>
            <a:ext cx="1977121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腺苷酸代琥珀酸</a:t>
            </a:r>
            <a:endParaRPr kumimoji="1" lang="en-US" altLang="zh-CN" sz="2000" baseline="-25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17" name="矩形 93">
            <a:extLst>
              <a:ext uri="{FF2B5EF4-FFF2-40B4-BE49-F238E27FC236}">
                <a16:creationId xmlns:a16="http://schemas.microsoft.com/office/drawing/2014/main" id="{96149B3B-F94F-6581-AAAC-DC9B2650D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004" y="1672404"/>
            <a:ext cx="2030364" cy="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HOOC</a:t>
            </a: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CH</a:t>
            </a: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CH</a:t>
            </a: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COOH</a:t>
            </a:r>
            <a:endParaRPr lang="zh-CN" altLang="en-US" sz="1400" b="1" dirty="0">
              <a:latin typeface="Times New Roman" panose="02020603050405020304" pitchFamily="18" charset="0"/>
            </a:endParaRPr>
          </a:p>
        </p:txBody>
      </p: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B51F5FB9-9E80-9D22-BA20-4293C375468B}"/>
              </a:ext>
            </a:extLst>
          </p:cNvPr>
          <p:cNvGrpSpPr/>
          <p:nvPr/>
        </p:nvGrpSpPr>
        <p:grpSpPr>
          <a:xfrm>
            <a:off x="9177759" y="1651413"/>
            <a:ext cx="1423023" cy="1208400"/>
            <a:chOff x="5781990" y="1203772"/>
            <a:chExt cx="1423023" cy="1208400"/>
          </a:xfrm>
        </p:grpSpPr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id="{E4327106-3991-BA1D-5938-5751278983ED}"/>
                </a:ext>
              </a:extLst>
            </p:cNvPr>
            <p:cNvCxnSpPr/>
            <p:nvPr/>
          </p:nvCxnSpPr>
          <p:spPr>
            <a:xfrm flipH="1">
              <a:off x="6019254" y="1548980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六边形 119">
              <a:extLst>
                <a:ext uri="{FF2B5EF4-FFF2-40B4-BE49-F238E27FC236}">
                  <a16:creationId xmlns:a16="http://schemas.microsoft.com/office/drawing/2014/main" id="{AE1003DB-581F-1143-8660-5BE5D6E508A8}"/>
                </a:ext>
              </a:extLst>
            </p:cNvPr>
            <p:cNvSpPr/>
            <p:nvPr/>
          </p:nvSpPr>
          <p:spPr>
            <a:xfrm rot="5400000">
              <a:off x="5957140" y="1537356"/>
              <a:ext cx="468000" cy="396000"/>
            </a:xfrm>
            <a:prstGeom prst="hexagon">
              <a:avLst/>
            </a:prstGeom>
            <a:solidFill>
              <a:srgbClr val="1FC3FD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id="{C0F36F61-58DE-55E5-7771-5064A4DD2FF9}"/>
                </a:ext>
              </a:extLst>
            </p:cNvPr>
            <p:cNvCxnSpPr/>
            <p:nvPr/>
          </p:nvCxnSpPr>
          <p:spPr>
            <a:xfrm>
              <a:off x="6023496" y="1832608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id="{E0A72A84-53E6-7F9A-43F2-75EE00823EA6}"/>
                </a:ext>
              </a:extLst>
            </p:cNvPr>
            <p:cNvCxnSpPr/>
            <p:nvPr/>
          </p:nvCxnSpPr>
          <p:spPr>
            <a:xfrm>
              <a:off x="6341516" y="1625180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正五边形 207">
              <a:extLst>
                <a:ext uri="{FF2B5EF4-FFF2-40B4-BE49-F238E27FC236}">
                  <a16:creationId xmlns:a16="http://schemas.microsoft.com/office/drawing/2014/main" id="{E3FE1829-53EF-33BC-2D50-2834CFB6C01E}"/>
                </a:ext>
              </a:extLst>
            </p:cNvPr>
            <p:cNvSpPr/>
            <p:nvPr/>
          </p:nvSpPr>
          <p:spPr>
            <a:xfrm rot="5400000">
              <a:off x="6392115" y="1514056"/>
              <a:ext cx="432000" cy="432000"/>
            </a:xfrm>
            <a:prstGeom prst="pentagon">
              <a:avLst/>
            </a:prstGeom>
            <a:solidFill>
              <a:srgbClr val="1FC3FD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id="{BD94C4E2-6186-76D1-D0F4-A981767FA250}"/>
                </a:ext>
              </a:extLst>
            </p:cNvPr>
            <p:cNvCxnSpPr/>
            <p:nvPr/>
          </p:nvCxnSpPr>
          <p:spPr>
            <a:xfrm flipH="1" flipV="1">
              <a:off x="6673304" y="1599780"/>
              <a:ext cx="1080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id="{A65EA127-B3F1-2E75-8993-83534B0C7811}"/>
                </a:ext>
              </a:extLst>
            </p:cNvPr>
            <p:cNvCxnSpPr/>
            <p:nvPr/>
          </p:nvCxnSpPr>
          <p:spPr>
            <a:xfrm>
              <a:off x="6189024" y="1328318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矩形 93">
              <a:extLst>
                <a:ext uri="{FF2B5EF4-FFF2-40B4-BE49-F238E27FC236}">
                  <a16:creationId xmlns:a16="http://schemas.microsoft.com/office/drawing/2014/main" id="{7130AAA3-CBA2-62AD-A69F-FDC656204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4333" y="1203772"/>
              <a:ext cx="420949" cy="157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altLang="zh-CN" sz="1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1400" b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104E68A6-B00E-2A82-4223-E0531444798B}"/>
                </a:ext>
              </a:extLst>
            </p:cNvPr>
            <p:cNvSpPr/>
            <p:nvPr/>
          </p:nvSpPr>
          <p:spPr>
            <a:xfrm>
              <a:off x="6107091" y="1877646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416EECF4-7F8C-F8B0-3822-6D2F88F6E03D}"/>
                </a:ext>
              </a:extLst>
            </p:cNvPr>
            <p:cNvSpPr/>
            <p:nvPr/>
          </p:nvSpPr>
          <p:spPr>
            <a:xfrm>
              <a:off x="6548968" y="1379553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D12EAADF-7F75-FBF7-BA05-57099DD4E6DB}"/>
                </a:ext>
              </a:extLst>
            </p:cNvPr>
            <p:cNvSpPr/>
            <p:nvPr/>
          </p:nvSpPr>
          <p:spPr>
            <a:xfrm>
              <a:off x="6533163" y="1853296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矩形 77">
              <a:extLst>
                <a:ext uri="{FF2B5EF4-FFF2-40B4-BE49-F238E27FC236}">
                  <a16:creationId xmlns:a16="http://schemas.microsoft.com/office/drawing/2014/main" id="{8D8EA3C7-2398-EC5D-81CC-517E7F3CA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929" y="1854837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63" name="矩形 88">
              <a:extLst>
                <a:ext uri="{FF2B5EF4-FFF2-40B4-BE49-F238E27FC236}">
                  <a16:creationId xmlns:a16="http://schemas.microsoft.com/office/drawing/2014/main" id="{B9A4DD9A-9E32-108F-FEB2-1B318E1BD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6157" y="1396580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64" name="矩形 90">
              <a:extLst>
                <a:ext uri="{FF2B5EF4-FFF2-40B4-BE49-F238E27FC236}">
                  <a16:creationId xmlns:a16="http://schemas.microsoft.com/office/drawing/2014/main" id="{B019398E-0697-17C0-143B-24A20A4BC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0757" y="1826792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165" name="直接连接符 164">
              <a:extLst>
                <a:ext uri="{FF2B5EF4-FFF2-40B4-BE49-F238E27FC236}">
                  <a16:creationId xmlns:a16="http://schemas.microsoft.com/office/drawing/2014/main" id="{9355C833-1AA8-A263-478D-8437A75730B8}"/>
                </a:ext>
              </a:extLst>
            </p:cNvPr>
            <p:cNvCxnSpPr/>
            <p:nvPr/>
          </p:nvCxnSpPr>
          <p:spPr>
            <a:xfrm>
              <a:off x="6619063" y="2031707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矩形 93">
              <a:extLst>
                <a:ext uri="{FF2B5EF4-FFF2-40B4-BE49-F238E27FC236}">
                  <a16:creationId xmlns:a16="http://schemas.microsoft.com/office/drawing/2014/main" id="{96A6568B-DF85-445D-ABE2-A508ACB5D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5523" y="2196728"/>
              <a:ext cx="7094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r>
                <a:rPr lang="en-US" altLang="zh-CN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‒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5´</a:t>
              </a:r>
              <a:r>
                <a:rPr lang="en-US" altLang="zh-CN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‒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67" name="矩形 93">
              <a:extLst>
                <a:ext uri="{FF2B5EF4-FFF2-40B4-BE49-F238E27FC236}">
                  <a16:creationId xmlns:a16="http://schemas.microsoft.com/office/drawing/2014/main" id="{E9DB63A3-3CE0-FECC-4F69-6BB8B1BF5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1431" y="1887457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9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69" name="矩形 93">
              <a:extLst>
                <a:ext uri="{FF2B5EF4-FFF2-40B4-BE49-F238E27FC236}">
                  <a16:creationId xmlns:a16="http://schemas.microsoft.com/office/drawing/2014/main" id="{9C3CF5EA-817C-7E28-143B-AFFA4965D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8223" y="1884659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70" name="矩形 93">
              <a:extLst>
                <a:ext uri="{FF2B5EF4-FFF2-40B4-BE49-F238E27FC236}">
                  <a16:creationId xmlns:a16="http://schemas.microsoft.com/office/drawing/2014/main" id="{3235BB8E-0D43-C252-BE73-096F08813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9606" y="1351676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5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71" name="矩形 93">
              <a:extLst>
                <a:ext uri="{FF2B5EF4-FFF2-40B4-BE49-F238E27FC236}">
                  <a16:creationId xmlns:a16="http://schemas.microsoft.com/office/drawing/2014/main" id="{F91051E6-35AA-C2FF-6A53-EA1D72BEA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193" y="1248478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7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72" name="矩形 93">
              <a:extLst>
                <a:ext uri="{FF2B5EF4-FFF2-40B4-BE49-F238E27FC236}">
                  <a16:creationId xmlns:a16="http://schemas.microsoft.com/office/drawing/2014/main" id="{F4530445-DD7B-F01C-3390-018399151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067" y="1484148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8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73" name="矩形 93">
              <a:extLst>
                <a:ext uri="{FF2B5EF4-FFF2-40B4-BE49-F238E27FC236}">
                  <a16:creationId xmlns:a16="http://schemas.microsoft.com/office/drawing/2014/main" id="{D80A6B0E-3039-2833-71E0-54595CA87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093" y="2029236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3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74" name="矩形 93">
              <a:extLst>
                <a:ext uri="{FF2B5EF4-FFF2-40B4-BE49-F238E27FC236}">
                  <a16:creationId xmlns:a16="http://schemas.microsoft.com/office/drawing/2014/main" id="{2186DE46-0895-F0B9-0C20-D9DC8F89F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1990" y="1760367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cxnSp>
          <p:nvCxnSpPr>
            <p:cNvPr id="175" name="直接连接符 174">
              <a:extLst>
                <a:ext uri="{FF2B5EF4-FFF2-40B4-BE49-F238E27FC236}">
                  <a16:creationId xmlns:a16="http://schemas.microsoft.com/office/drawing/2014/main" id="{E82C0A4C-A095-36B5-7EC8-F2F3128B8C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3992" y="1546518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椭圆 175">
              <a:extLst>
                <a:ext uri="{FF2B5EF4-FFF2-40B4-BE49-F238E27FC236}">
                  <a16:creationId xmlns:a16="http://schemas.microsoft.com/office/drawing/2014/main" id="{5F052F24-FC12-3ABC-7C5B-96E9FE53E8B3}"/>
                </a:ext>
              </a:extLst>
            </p:cNvPr>
            <p:cNvSpPr/>
            <p:nvPr/>
          </p:nvSpPr>
          <p:spPr>
            <a:xfrm>
              <a:off x="5905638" y="1470650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矩形 74">
              <a:extLst>
                <a:ext uri="{FF2B5EF4-FFF2-40B4-BE49-F238E27FC236}">
                  <a16:creationId xmlns:a16="http://schemas.microsoft.com/office/drawing/2014/main" id="{05112A0F-240C-F30B-9CF2-9FA51E5EA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9250" y="1491830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8" name="Text Box 2">
            <a:extLst>
              <a:ext uri="{FF2B5EF4-FFF2-40B4-BE49-F238E27FC236}">
                <a16:creationId xmlns:a16="http://schemas.microsoft.com/office/drawing/2014/main" id="{7AB80E1D-3DBA-3AFC-431E-3C601C79D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2456" y="2826278"/>
            <a:ext cx="7380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AMP</a:t>
            </a:r>
            <a:endParaRPr kumimoji="1" lang="en-US" altLang="zh-CN" sz="2000" baseline="-25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79" name="Text Box 24">
            <a:extLst>
              <a:ext uri="{FF2B5EF4-FFF2-40B4-BE49-F238E27FC236}">
                <a16:creationId xmlns:a16="http://schemas.microsoft.com/office/drawing/2014/main" id="{1BE09BCF-9E43-8A66-E575-22AB384C5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535906"/>
            <a:ext cx="185594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IMP</a:t>
            </a: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脱氢酶</a:t>
            </a: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酮基化</a:t>
            </a: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endParaRPr kumimoji="1" lang="zh-CN" altLang="en-US" sz="1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80" name="任意多边形 75">
            <a:extLst>
              <a:ext uri="{FF2B5EF4-FFF2-40B4-BE49-F238E27FC236}">
                <a16:creationId xmlns:a16="http://schemas.microsoft.com/office/drawing/2014/main" id="{44A63360-FB2B-03C3-7745-B218F2B13069}"/>
              </a:ext>
            </a:extLst>
          </p:cNvPr>
          <p:cNvSpPr/>
          <p:nvPr/>
        </p:nvSpPr>
        <p:spPr>
          <a:xfrm rot="3354958" flipH="1">
            <a:off x="3782889" y="3744368"/>
            <a:ext cx="72000" cy="5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1" name="Text Box 27">
            <a:extLst>
              <a:ext uri="{FF2B5EF4-FFF2-40B4-BE49-F238E27FC236}">
                <a16:creationId xmlns:a16="http://schemas.microsoft.com/office/drawing/2014/main" id="{C37EB795-2B6A-FED9-F8F4-7383F84CD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680" y="4129223"/>
            <a:ext cx="65305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H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O</a:t>
            </a:r>
            <a:endParaRPr kumimoji="1"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82" name="任意多边形 72">
            <a:extLst>
              <a:ext uri="{FF2B5EF4-FFF2-40B4-BE49-F238E27FC236}">
                <a16:creationId xmlns:a16="http://schemas.microsoft.com/office/drawing/2014/main" id="{D323441D-3AC4-217A-43E4-ABF589EAEE4D}"/>
              </a:ext>
            </a:extLst>
          </p:cNvPr>
          <p:cNvSpPr/>
          <p:nvPr/>
        </p:nvSpPr>
        <p:spPr>
          <a:xfrm rot="5400000" flipH="1" flipV="1">
            <a:off x="4637904" y="3591189"/>
            <a:ext cx="288000" cy="90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3" name="Text Box 27">
            <a:extLst>
              <a:ext uri="{FF2B5EF4-FFF2-40B4-BE49-F238E27FC236}">
                <a16:creationId xmlns:a16="http://schemas.microsoft.com/office/drawing/2014/main" id="{66B1C6EE-0E85-AAB8-F033-448A79A4F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789" y="4122422"/>
            <a:ext cx="228141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NAD</a:t>
            </a:r>
            <a:r>
              <a:rPr kumimoji="1" lang="en-US" altLang="zh-CN" sz="20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    NADH+H</a:t>
            </a:r>
            <a:r>
              <a:rPr kumimoji="1" lang="en-US" altLang="zh-CN" sz="20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endParaRPr kumimoji="1" lang="zh-CN" altLang="en-US" sz="2000" baseline="30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grpSp>
        <p:nvGrpSpPr>
          <p:cNvPr id="308" name="组合 307">
            <a:extLst>
              <a:ext uri="{FF2B5EF4-FFF2-40B4-BE49-F238E27FC236}">
                <a16:creationId xmlns:a16="http://schemas.microsoft.com/office/drawing/2014/main" id="{099534E4-FD03-B002-16E6-C8F9330E9593}"/>
              </a:ext>
            </a:extLst>
          </p:cNvPr>
          <p:cNvGrpSpPr/>
          <p:nvPr/>
        </p:nvGrpSpPr>
        <p:grpSpPr>
          <a:xfrm>
            <a:off x="5735960" y="3260781"/>
            <a:ext cx="1554364" cy="1291817"/>
            <a:chOff x="6629665" y="3429000"/>
            <a:chExt cx="1554364" cy="1291817"/>
          </a:xfrm>
        </p:grpSpPr>
        <p:sp>
          <p:nvSpPr>
            <p:cNvPr id="276" name="矩形 93">
              <a:extLst>
                <a:ext uri="{FF2B5EF4-FFF2-40B4-BE49-F238E27FC236}">
                  <a16:creationId xmlns:a16="http://schemas.microsoft.com/office/drawing/2014/main" id="{20B8E081-66FA-0CBB-202B-97AD40720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9832" y="3641277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6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cxnSp>
          <p:nvCxnSpPr>
            <p:cNvPr id="277" name="直接连接符 276">
              <a:extLst>
                <a:ext uri="{FF2B5EF4-FFF2-40B4-BE49-F238E27FC236}">
                  <a16:creationId xmlns:a16="http://schemas.microsoft.com/office/drawing/2014/main" id="{A23F36C4-815A-2DB0-DD13-B8DBD76730A6}"/>
                </a:ext>
              </a:extLst>
            </p:cNvPr>
            <p:cNvCxnSpPr/>
            <p:nvPr/>
          </p:nvCxnSpPr>
          <p:spPr>
            <a:xfrm flipH="1">
              <a:off x="6998270" y="3857625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六边形 277">
              <a:extLst>
                <a:ext uri="{FF2B5EF4-FFF2-40B4-BE49-F238E27FC236}">
                  <a16:creationId xmlns:a16="http://schemas.microsoft.com/office/drawing/2014/main" id="{C6F582F3-FED5-F189-8AE3-15E717E767B0}"/>
                </a:ext>
              </a:extLst>
            </p:cNvPr>
            <p:cNvSpPr/>
            <p:nvPr/>
          </p:nvSpPr>
          <p:spPr>
            <a:xfrm rot="5400000">
              <a:off x="6936156" y="3846001"/>
              <a:ext cx="468000" cy="396000"/>
            </a:xfrm>
            <a:prstGeom prst="hexagon">
              <a:avLst/>
            </a:prstGeom>
            <a:solidFill>
              <a:srgbClr val="1FC3FD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cxnSp>
          <p:nvCxnSpPr>
            <p:cNvPr id="280" name="直接连接符 279">
              <a:extLst>
                <a:ext uri="{FF2B5EF4-FFF2-40B4-BE49-F238E27FC236}">
                  <a16:creationId xmlns:a16="http://schemas.microsoft.com/office/drawing/2014/main" id="{77A2A518-DEAE-AB6C-4CF7-F68132CDA9A5}"/>
                </a:ext>
              </a:extLst>
            </p:cNvPr>
            <p:cNvCxnSpPr/>
            <p:nvPr/>
          </p:nvCxnSpPr>
          <p:spPr>
            <a:xfrm>
              <a:off x="7320532" y="3933825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正五边形 207">
              <a:extLst>
                <a:ext uri="{FF2B5EF4-FFF2-40B4-BE49-F238E27FC236}">
                  <a16:creationId xmlns:a16="http://schemas.microsoft.com/office/drawing/2014/main" id="{0EF721D4-7FCF-79CB-6A95-9EFF5BF59066}"/>
                </a:ext>
              </a:extLst>
            </p:cNvPr>
            <p:cNvSpPr/>
            <p:nvPr/>
          </p:nvSpPr>
          <p:spPr>
            <a:xfrm rot="5400000">
              <a:off x="7371131" y="3822701"/>
              <a:ext cx="432000" cy="432000"/>
            </a:xfrm>
            <a:prstGeom prst="pentagon">
              <a:avLst/>
            </a:prstGeom>
            <a:solidFill>
              <a:srgbClr val="1FC3FD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cxnSp>
          <p:nvCxnSpPr>
            <p:cNvPr id="282" name="直接连接符 281">
              <a:extLst>
                <a:ext uri="{FF2B5EF4-FFF2-40B4-BE49-F238E27FC236}">
                  <a16:creationId xmlns:a16="http://schemas.microsoft.com/office/drawing/2014/main" id="{ED020007-3D98-E888-9DB9-D4A25F7CE34D}"/>
                </a:ext>
              </a:extLst>
            </p:cNvPr>
            <p:cNvCxnSpPr/>
            <p:nvPr/>
          </p:nvCxnSpPr>
          <p:spPr>
            <a:xfrm flipH="1" flipV="1">
              <a:off x="7652320" y="3908425"/>
              <a:ext cx="1080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直接连接符 282">
              <a:extLst>
                <a:ext uri="{FF2B5EF4-FFF2-40B4-BE49-F238E27FC236}">
                  <a16:creationId xmlns:a16="http://schemas.microsoft.com/office/drawing/2014/main" id="{F88C0CEA-4414-6F1F-54B6-09E7B35D03E1}"/>
                </a:ext>
              </a:extLst>
            </p:cNvPr>
            <p:cNvCxnSpPr/>
            <p:nvPr/>
          </p:nvCxnSpPr>
          <p:spPr>
            <a:xfrm>
              <a:off x="7147492" y="3636963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矩形 93">
              <a:extLst>
                <a:ext uri="{FF2B5EF4-FFF2-40B4-BE49-F238E27FC236}">
                  <a16:creationId xmlns:a16="http://schemas.microsoft.com/office/drawing/2014/main" id="{421CD989-B275-8589-4804-A5F82A176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2372" y="3429000"/>
              <a:ext cx="2317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zh-CN" altLang="en-US" sz="1400" b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285" name="椭圆 284">
              <a:extLst>
                <a:ext uri="{FF2B5EF4-FFF2-40B4-BE49-F238E27FC236}">
                  <a16:creationId xmlns:a16="http://schemas.microsoft.com/office/drawing/2014/main" id="{A3386B43-B792-0047-EEE8-184F9C70CB0C}"/>
                </a:ext>
              </a:extLst>
            </p:cNvPr>
            <p:cNvSpPr/>
            <p:nvPr/>
          </p:nvSpPr>
          <p:spPr>
            <a:xfrm>
              <a:off x="6884654" y="3779295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6" name="椭圆 285">
              <a:extLst>
                <a:ext uri="{FF2B5EF4-FFF2-40B4-BE49-F238E27FC236}">
                  <a16:creationId xmlns:a16="http://schemas.microsoft.com/office/drawing/2014/main" id="{CE9E5292-9853-DBF4-2E7B-68FFDC8AF7C9}"/>
                </a:ext>
              </a:extLst>
            </p:cNvPr>
            <p:cNvSpPr/>
            <p:nvPr/>
          </p:nvSpPr>
          <p:spPr>
            <a:xfrm>
              <a:off x="7086107" y="4186291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7" name="椭圆 286">
              <a:extLst>
                <a:ext uri="{FF2B5EF4-FFF2-40B4-BE49-F238E27FC236}">
                  <a16:creationId xmlns:a16="http://schemas.microsoft.com/office/drawing/2014/main" id="{E1E326CD-E07A-3387-9AEC-640EBBBCB297}"/>
                </a:ext>
              </a:extLst>
            </p:cNvPr>
            <p:cNvSpPr/>
            <p:nvPr/>
          </p:nvSpPr>
          <p:spPr>
            <a:xfrm>
              <a:off x="7527984" y="3688198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8" name="椭圆 287">
              <a:extLst>
                <a:ext uri="{FF2B5EF4-FFF2-40B4-BE49-F238E27FC236}">
                  <a16:creationId xmlns:a16="http://schemas.microsoft.com/office/drawing/2014/main" id="{E2676076-4FAA-F2E4-7DF3-7609370C80ED}"/>
                </a:ext>
              </a:extLst>
            </p:cNvPr>
            <p:cNvSpPr/>
            <p:nvPr/>
          </p:nvSpPr>
          <p:spPr>
            <a:xfrm>
              <a:off x="7512179" y="4161941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9" name="矩形 74">
              <a:extLst>
                <a:ext uri="{FF2B5EF4-FFF2-40B4-BE49-F238E27FC236}">
                  <a16:creationId xmlns:a16="http://schemas.microsoft.com/office/drawing/2014/main" id="{B84AC224-73BC-7A32-183C-8F922865F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8266" y="3800475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0" name="矩形 77">
              <a:extLst>
                <a:ext uri="{FF2B5EF4-FFF2-40B4-BE49-F238E27FC236}">
                  <a16:creationId xmlns:a16="http://schemas.microsoft.com/office/drawing/2014/main" id="{26BD2199-28DE-7F67-85C2-E56342448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1945" y="4163482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91" name="矩形 88">
              <a:extLst>
                <a:ext uri="{FF2B5EF4-FFF2-40B4-BE49-F238E27FC236}">
                  <a16:creationId xmlns:a16="http://schemas.microsoft.com/office/drawing/2014/main" id="{66753A92-16E0-D930-5690-04E464397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5173" y="3705225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92" name="矩形 90">
              <a:extLst>
                <a:ext uri="{FF2B5EF4-FFF2-40B4-BE49-F238E27FC236}">
                  <a16:creationId xmlns:a16="http://schemas.microsoft.com/office/drawing/2014/main" id="{E4D03768-9105-EA4C-0400-EBE2F7EE5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9773" y="4135437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293" name="直接连接符 292">
              <a:extLst>
                <a:ext uri="{FF2B5EF4-FFF2-40B4-BE49-F238E27FC236}">
                  <a16:creationId xmlns:a16="http://schemas.microsoft.com/office/drawing/2014/main" id="{513CD1EE-EE96-0E05-8655-5B550FB1A4A3}"/>
                </a:ext>
              </a:extLst>
            </p:cNvPr>
            <p:cNvCxnSpPr/>
            <p:nvPr/>
          </p:nvCxnSpPr>
          <p:spPr>
            <a:xfrm>
              <a:off x="7598079" y="4340352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矩形 93">
              <a:extLst>
                <a:ext uri="{FF2B5EF4-FFF2-40B4-BE49-F238E27FC236}">
                  <a16:creationId xmlns:a16="http://schemas.microsoft.com/office/drawing/2014/main" id="{E93A62EE-5A63-B349-7266-054D58C3F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4539" y="4505373"/>
              <a:ext cx="7094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r>
                <a:rPr lang="en-US" altLang="zh-CN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‒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5´</a:t>
              </a:r>
              <a:r>
                <a:rPr lang="en-US" altLang="zh-CN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‒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95" name="矩形 93">
              <a:extLst>
                <a:ext uri="{FF2B5EF4-FFF2-40B4-BE49-F238E27FC236}">
                  <a16:creationId xmlns:a16="http://schemas.microsoft.com/office/drawing/2014/main" id="{ECA937BE-FF3F-CE85-8AEF-96345D762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447" y="4196102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9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296" name="矩形 93">
              <a:extLst>
                <a:ext uri="{FF2B5EF4-FFF2-40B4-BE49-F238E27FC236}">
                  <a16:creationId xmlns:a16="http://schemas.microsoft.com/office/drawing/2014/main" id="{F6DDAC4C-6551-2913-EADB-00EDA29DA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7239" y="4193304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297" name="矩形 93">
              <a:extLst>
                <a:ext uri="{FF2B5EF4-FFF2-40B4-BE49-F238E27FC236}">
                  <a16:creationId xmlns:a16="http://schemas.microsoft.com/office/drawing/2014/main" id="{C221C489-3269-EB40-A8EF-01921C950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8622" y="3660321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5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298" name="矩形 93">
              <a:extLst>
                <a:ext uri="{FF2B5EF4-FFF2-40B4-BE49-F238E27FC236}">
                  <a16:creationId xmlns:a16="http://schemas.microsoft.com/office/drawing/2014/main" id="{C1014A1F-011C-9700-01CF-8C7AD4D1E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2209" y="3557123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7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299" name="矩形 93">
              <a:extLst>
                <a:ext uri="{FF2B5EF4-FFF2-40B4-BE49-F238E27FC236}">
                  <a16:creationId xmlns:a16="http://schemas.microsoft.com/office/drawing/2014/main" id="{6ADD68B9-9AD0-1C9C-1D92-C0D5137DF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8083" y="3792793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8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00" name="矩形 93">
              <a:extLst>
                <a:ext uri="{FF2B5EF4-FFF2-40B4-BE49-F238E27FC236}">
                  <a16:creationId xmlns:a16="http://schemas.microsoft.com/office/drawing/2014/main" id="{1AD15D38-09CB-0761-1407-9077E622E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109" y="4337881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3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01" name="矩形 93">
              <a:extLst>
                <a:ext uri="{FF2B5EF4-FFF2-40B4-BE49-F238E27FC236}">
                  <a16:creationId xmlns:a16="http://schemas.microsoft.com/office/drawing/2014/main" id="{6E9A05C4-733F-0515-AFB4-69291FE71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1362" y="3668959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1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02" name="矩形 93">
              <a:extLst>
                <a:ext uri="{FF2B5EF4-FFF2-40B4-BE49-F238E27FC236}">
                  <a16:creationId xmlns:a16="http://schemas.microsoft.com/office/drawing/2014/main" id="{CCCF411A-D94E-0D9D-B3BD-F54588F0F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4266" y="3995249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cxnSp>
          <p:nvCxnSpPr>
            <p:cNvPr id="303" name="直接连接符 302">
              <a:extLst>
                <a:ext uri="{FF2B5EF4-FFF2-40B4-BE49-F238E27FC236}">
                  <a16:creationId xmlns:a16="http://schemas.microsoft.com/office/drawing/2014/main" id="{5F172999-6629-0E6C-D265-F2C6C572B802}"/>
                </a:ext>
              </a:extLst>
            </p:cNvPr>
            <p:cNvCxnSpPr/>
            <p:nvPr/>
          </p:nvCxnSpPr>
          <p:spPr>
            <a:xfrm>
              <a:off x="7191625" y="3636514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6" name="组合 305">
              <a:extLst>
                <a:ext uri="{FF2B5EF4-FFF2-40B4-BE49-F238E27FC236}">
                  <a16:creationId xmlns:a16="http://schemas.microsoft.com/office/drawing/2014/main" id="{DE4BB75A-0BC9-8CC5-1139-B718B0E61A47}"/>
                </a:ext>
              </a:extLst>
            </p:cNvPr>
            <p:cNvGrpSpPr/>
            <p:nvPr/>
          </p:nvGrpSpPr>
          <p:grpSpPr>
            <a:xfrm>
              <a:off x="6801508" y="4200540"/>
              <a:ext cx="199684" cy="39838"/>
              <a:chOff x="6654072" y="4275104"/>
              <a:chExt cx="199684" cy="39838"/>
            </a:xfrm>
          </p:grpSpPr>
          <p:cxnSp>
            <p:nvCxnSpPr>
              <p:cNvPr id="304" name="直接连接符 303">
                <a:extLst>
                  <a:ext uri="{FF2B5EF4-FFF2-40B4-BE49-F238E27FC236}">
                    <a16:creationId xmlns:a16="http://schemas.microsoft.com/office/drawing/2014/main" id="{28971AAB-8129-AA95-BB51-E0FBDDE97865}"/>
                  </a:ext>
                </a:extLst>
              </p:cNvPr>
              <p:cNvCxnSpPr>
                <a:cxnSpLocks/>
              </p:cNvCxnSpPr>
              <p:nvPr/>
            </p:nvCxnSpPr>
            <p:spPr>
              <a:xfrm rot="3600000">
                <a:off x="6744072" y="4185104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直接连接符 304">
                <a:extLst>
                  <a:ext uri="{FF2B5EF4-FFF2-40B4-BE49-F238E27FC236}">
                    <a16:creationId xmlns:a16="http://schemas.microsoft.com/office/drawing/2014/main" id="{C660A439-C979-80C5-E333-DE672E9E33B1}"/>
                  </a:ext>
                </a:extLst>
              </p:cNvPr>
              <p:cNvCxnSpPr>
                <a:cxnSpLocks/>
              </p:cNvCxnSpPr>
              <p:nvPr/>
            </p:nvCxnSpPr>
            <p:spPr>
              <a:xfrm rot="3600000">
                <a:off x="6763756" y="4224942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7" name="矩形 93">
              <a:extLst>
                <a:ext uri="{FF2B5EF4-FFF2-40B4-BE49-F238E27FC236}">
                  <a16:creationId xmlns:a16="http://schemas.microsoft.com/office/drawing/2014/main" id="{88930229-ECB9-87F7-912A-C13945FC2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665" y="4165436"/>
              <a:ext cx="2317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zh-CN" altLang="en-US" sz="1400" b="1" baseline="-250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309" name="Text Box 24">
            <a:extLst>
              <a:ext uri="{FF2B5EF4-FFF2-40B4-BE49-F238E27FC236}">
                <a16:creationId xmlns:a16="http://schemas.microsoft.com/office/drawing/2014/main" id="{634342AC-DFCC-7455-890B-7B4F58323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689" y="3535906"/>
            <a:ext cx="1863471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GMP</a:t>
            </a: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合成酶</a:t>
            </a: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转氨基</a:t>
            </a: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endParaRPr kumimoji="1" lang="zh-CN" altLang="en-US" sz="1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310" name="Line 23">
            <a:extLst>
              <a:ext uri="{FF2B5EF4-FFF2-40B4-BE49-F238E27FC236}">
                <a16:creationId xmlns:a16="http://schemas.microsoft.com/office/drawing/2014/main" id="{2779CE23-8EB1-77AA-D754-5D71F92668F6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508408" y="2632446"/>
            <a:ext cx="0" cy="2520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311" name="任意多边形 72">
            <a:extLst>
              <a:ext uri="{FF2B5EF4-FFF2-40B4-BE49-F238E27FC236}">
                <a16:creationId xmlns:a16="http://schemas.microsoft.com/office/drawing/2014/main" id="{6652CAE5-1AA2-F4E8-D9C5-9FC8732A28F4}"/>
              </a:ext>
            </a:extLst>
          </p:cNvPr>
          <p:cNvSpPr/>
          <p:nvPr/>
        </p:nvSpPr>
        <p:spPr>
          <a:xfrm rot="5400000" flipH="1" flipV="1">
            <a:off x="8166120" y="3807189"/>
            <a:ext cx="720000" cy="90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12" name="Text Box 2">
            <a:extLst>
              <a:ext uri="{FF2B5EF4-FFF2-40B4-BE49-F238E27FC236}">
                <a16:creationId xmlns:a16="http://schemas.microsoft.com/office/drawing/2014/main" id="{547FE4D3-190C-F667-F83B-B0DC7B056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831" y="4596721"/>
            <a:ext cx="2105361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谷氨酰胺  谷氨酸</a:t>
            </a:r>
            <a:endParaRPr kumimoji="1" lang="en-US" altLang="zh-CN" sz="2000" baseline="-25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315" name="任意多边形 75">
            <a:extLst>
              <a:ext uri="{FF2B5EF4-FFF2-40B4-BE49-F238E27FC236}">
                <a16:creationId xmlns:a16="http://schemas.microsoft.com/office/drawing/2014/main" id="{2FD544F6-B37C-1355-595F-2AA42741A5DD}"/>
              </a:ext>
            </a:extLst>
          </p:cNvPr>
          <p:cNvSpPr/>
          <p:nvPr/>
        </p:nvSpPr>
        <p:spPr>
          <a:xfrm rot="3354958" flipH="1">
            <a:off x="7648403" y="3774775"/>
            <a:ext cx="72000" cy="432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16" name="Text Box 2">
            <a:extLst>
              <a:ext uri="{FF2B5EF4-FFF2-40B4-BE49-F238E27FC236}">
                <a16:creationId xmlns:a16="http://schemas.microsoft.com/office/drawing/2014/main" id="{14623B95-DEDA-CC07-EB6A-D8823CBFD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935" y="4122422"/>
            <a:ext cx="3082424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ATP                     </a:t>
            </a:r>
            <a:r>
              <a:rPr kumimoji="1" lang="en-US" altLang="zh-CN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AMP+PPi</a:t>
            </a:r>
            <a:endParaRPr kumimoji="1"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317" name="任意多边形 75">
            <a:extLst>
              <a:ext uri="{FF2B5EF4-FFF2-40B4-BE49-F238E27FC236}">
                <a16:creationId xmlns:a16="http://schemas.microsoft.com/office/drawing/2014/main" id="{2B532A1E-6BD4-1ED9-7390-815BC5EA2660}"/>
              </a:ext>
            </a:extLst>
          </p:cNvPr>
          <p:cNvSpPr/>
          <p:nvPr/>
        </p:nvSpPr>
        <p:spPr>
          <a:xfrm rot="18723628">
            <a:off x="9456444" y="3800148"/>
            <a:ext cx="72000" cy="432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319" name="组合 318">
            <a:extLst>
              <a:ext uri="{FF2B5EF4-FFF2-40B4-BE49-F238E27FC236}">
                <a16:creationId xmlns:a16="http://schemas.microsoft.com/office/drawing/2014/main" id="{48EF4ECB-54C5-5E32-E909-59EF7DB0A96A}"/>
              </a:ext>
            </a:extLst>
          </p:cNvPr>
          <p:cNvGrpSpPr/>
          <p:nvPr/>
        </p:nvGrpSpPr>
        <p:grpSpPr>
          <a:xfrm>
            <a:off x="9788956" y="3260781"/>
            <a:ext cx="1779652" cy="1291817"/>
            <a:chOff x="6404377" y="3429000"/>
            <a:chExt cx="1779652" cy="1291817"/>
          </a:xfrm>
        </p:grpSpPr>
        <p:sp>
          <p:nvSpPr>
            <p:cNvPr id="320" name="矩形 93">
              <a:extLst>
                <a:ext uri="{FF2B5EF4-FFF2-40B4-BE49-F238E27FC236}">
                  <a16:creationId xmlns:a16="http://schemas.microsoft.com/office/drawing/2014/main" id="{7D75486F-5A86-7EBA-BC78-41CBBBF1E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9832" y="3641277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6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cxnSp>
          <p:nvCxnSpPr>
            <p:cNvPr id="321" name="直接连接符 320">
              <a:extLst>
                <a:ext uri="{FF2B5EF4-FFF2-40B4-BE49-F238E27FC236}">
                  <a16:creationId xmlns:a16="http://schemas.microsoft.com/office/drawing/2014/main" id="{14F3E0F5-C978-279E-F088-7064425BC250}"/>
                </a:ext>
              </a:extLst>
            </p:cNvPr>
            <p:cNvCxnSpPr/>
            <p:nvPr/>
          </p:nvCxnSpPr>
          <p:spPr>
            <a:xfrm flipH="1">
              <a:off x="6998270" y="3857625"/>
              <a:ext cx="18000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六边形 321">
              <a:extLst>
                <a:ext uri="{FF2B5EF4-FFF2-40B4-BE49-F238E27FC236}">
                  <a16:creationId xmlns:a16="http://schemas.microsoft.com/office/drawing/2014/main" id="{6371DA31-9D81-AF2E-B04A-03634F510E25}"/>
                </a:ext>
              </a:extLst>
            </p:cNvPr>
            <p:cNvSpPr/>
            <p:nvPr/>
          </p:nvSpPr>
          <p:spPr>
            <a:xfrm rot="5400000">
              <a:off x="6936156" y="3846001"/>
              <a:ext cx="468000" cy="396000"/>
            </a:xfrm>
            <a:prstGeom prst="hexagon">
              <a:avLst/>
            </a:prstGeom>
            <a:solidFill>
              <a:srgbClr val="1FC3FD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cxnSp>
          <p:nvCxnSpPr>
            <p:cNvPr id="323" name="直接连接符 322">
              <a:extLst>
                <a:ext uri="{FF2B5EF4-FFF2-40B4-BE49-F238E27FC236}">
                  <a16:creationId xmlns:a16="http://schemas.microsoft.com/office/drawing/2014/main" id="{9732972C-33B7-6EF4-D05A-E30790EB5F7D}"/>
                </a:ext>
              </a:extLst>
            </p:cNvPr>
            <p:cNvCxnSpPr/>
            <p:nvPr/>
          </p:nvCxnSpPr>
          <p:spPr>
            <a:xfrm>
              <a:off x="7320532" y="3933825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4" name="正五边形 207">
              <a:extLst>
                <a:ext uri="{FF2B5EF4-FFF2-40B4-BE49-F238E27FC236}">
                  <a16:creationId xmlns:a16="http://schemas.microsoft.com/office/drawing/2014/main" id="{63259EBC-BC33-DCFC-A8AD-4653899586C8}"/>
                </a:ext>
              </a:extLst>
            </p:cNvPr>
            <p:cNvSpPr/>
            <p:nvPr/>
          </p:nvSpPr>
          <p:spPr>
            <a:xfrm rot="5400000">
              <a:off x="7371131" y="3822701"/>
              <a:ext cx="432000" cy="432000"/>
            </a:xfrm>
            <a:prstGeom prst="pentagon">
              <a:avLst/>
            </a:prstGeom>
            <a:solidFill>
              <a:srgbClr val="1FC3FD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cxnSp>
          <p:nvCxnSpPr>
            <p:cNvPr id="325" name="直接连接符 324">
              <a:extLst>
                <a:ext uri="{FF2B5EF4-FFF2-40B4-BE49-F238E27FC236}">
                  <a16:creationId xmlns:a16="http://schemas.microsoft.com/office/drawing/2014/main" id="{613550CE-8520-7FDA-C9B7-A916A52F3D6A}"/>
                </a:ext>
              </a:extLst>
            </p:cNvPr>
            <p:cNvCxnSpPr/>
            <p:nvPr/>
          </p:nvCxnSpPr>
          <p:spPr>
            <a:xfrm flipH="1" flipV="1">
              <a:off x="7652320" y="3908425"/>
              <a:ext cx="10800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直接连接符 325">
              <a:extLst>
                <a:ext uri="{FF2B5EF4-FFF2-40B4-BE49-F238E27FC236}">
                  <a16:creationId xmlns:a16="http://schemas.microsoft.com/office/drawing/2014/main" id="{BCF5D63D-1610-7D3E-900F-85B58146B5EC}"/>
                </a:ext>
              </a:extLst>
            </p:cNvPr>
            <p:cNvCxnSpPr/>
            <p:nvPr/>
          </p:nvCxnSpPr>
          <p:spPr>
            <a:xfrm>
              <a:off x="7147492" y="3636963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矩形 93">
              <a:extLst>
                <a:ext uri="{FF2B5EF4-FFF2-40B4-BE49-F238E27FC236}">
                  <a16:creationId xmlns:a16="http://schemas.microsoft.com/office/drawing/2014/main" id="{61E9BEE5-2FD8-D2A7-D91B-324B50008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2372" y="3429000"/>
              <a:ext cx="2317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zh-CN" altLang="en-US" sz="1400" b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328" name="椭圆 327">
              <a:extLst>
                <a:ext uri="{FF2B5EF4-FFF2-40B4-BE49-F238E27FC236}">
                  <a16:creationId xmlns:a16="http://schemas.microsoft.com/office/drawing/2014/main" id="{9BB6447B-BD47-7F74-FE61-554D6FB41165}"/>
                </a:ext>
              </a:extLst>
            </p:cNvPr>
            <p:cNvSpPr/>
            <p:nvPr/>
          </p:nvSpPr>
          <p:spPr>
            <a:xfrm>
              <a:off x="6884654" y="3779295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9" name="椭圆 328">
              <a:extLst>
                <a:ext uri="{FF2B5EF4-FFF2-40B4-BE49-F238E27FC236}">
                  <a16:creationId xmlns:a16="http://schemas.microsoft.com/office/drawing/2014/main" id="{D2681927-5116-F1D2-8685-7B4A5F3F8E4F}"/>
                </a:ext>
              </a:extLst>
            </p:cNvPr>
            <p:cNvSpPr/>
            <p:nvPr/>
          </p:nvSpPr>
          <p:spPr>
            <a:xfrm>
              <a:off x="7086107" y="4186291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0" name="椭圆 329">
              <a:extLst>
                <a:ext uri="{FF2B5EF4-FFF2-40B4-BE49-F238E27FC236}">
                  <a16:creationId xmlns:a16="http://schemas.microsoft.com/office/drawing/2014/main" id="{99ACDF11-F327-862C-C3CF-3787D612F4BA}"/>
                </a:ext>
              </a:extLst>
            </p:cNvPr>
            <p:cNvSpPr/>
            <p:nvPr/>
          </p:nvSpPr>
          <p:spPr>
            <a:xfrm>
              <a:off x="7527984" y="3688198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1" name="椭圆 330">
              <a:extLst>
                <a:ext uri="{FF2B5EF4-FFF2-40B4-BE49-F238E27FC236}">
                  <a16:creationId xmlns:a16="http://schemas.microsoft.com/office/drawing/2014/main" id="{97E366DB-DBDB-1B41-5C80-9357E0BE5D22}"/>
                </a:ext>
              </a:extLst>
            </p:cNvPr>
            <p:cNvSpPr/>
            <p:nvPr/>
          </p:nvSpPr>
          <p:spPr>
            <a:xfrm>
              <a:off x="7512179" y="4161941"/>
              <a:ext cx="180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2" name="矩形 74">
              <a:extLst>
                <a:ext uri="{FF2B5EF4-FFF2-40B4-BE49-F238E27FC236}">
                  <a16:creationId xmlns:a16="http://schemas.microsoft.com/office/drawing/2014/main" id="{AEE80657-8B48-5B0D-BEC7-27CFB9C37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8266" y="3800475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3" name="矩形 77">
              <a:extLst>
                <a:ext uri="{FF2B5EF4-FFF2-40B4-BE49-F238E27FC236}">
                  <a16:creationId xmlns:a16="http://schemas.microsoft.com/office/drawing/2014/main" id="{CB03FC75-CE25-FE05-3389-1E032265C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1945" y="4163482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4" name="矩形 88">
              <a:extLst>
                <a:ext uri="{FF2B5EF4-FFF2-40B4-BE49-F238E27FC236}">
                  <a16:creationId xmlns:a16="http://schemas.microsoft.com/office/drawing/2014/main" id="{40488659-F330-0EDE-AC1E-E5974E94E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5173" y="3705225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5" name="矩形 90">
              <a:extLst>
                <a:ext uri="{FF2B5EF4-FFF2-40B4-BE49-F238E27FC236}">
                  <a16:creationId xmlns:a16="http://schemas.microsoft.com/office/drawing/2014/main" id="{6C3BCF6D-1C50-C1E5-488E-BE32D91D1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9773" y="4135437"/>
              <a:ext cx="1298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336" name="直接连接符 335">
              <a:extLst>
                <a:ext uri="{FF2B5EF4-FFF2-40B4-BE49-F238E27FC236}">
                  <a16:creationId xmlns:a16="http://schemas.microsoft.com/office/drawing/2014/main" id="{2EF75A4B-097A-E89A-6237-ED1D90A61E52}"/>
                </a:ext>
              </a:extLst>
            </p:cNvPr>
            <p:cNvCxnSpPr/>
            <p:nvPr/>
          </p:nvCxnSpPr>
          <p:spPr>
            <a:xfrm>
              <a:off x="7598079" y="4340352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矩形 93">
              <a:extLst>
                <a:ext uri="{FF2B5EF4-FFF2-40B4-BE49-F238E27FC236}">
                  <a16:creationId xmlns:a16="http://schemas.microsoft.com/office/drawing/2014/main" id="{17834FEA-B88A-62C1-6977-52F222D20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4539" y="4505373"/>
              <a:ext cx="7094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r>
                <a:rPr lang="en-US" altLang="zh-CN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‒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5´</a:t>
              </a:r>
              <a:r>
                <a:rPr lang="en-US" altLang="zh-CN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‒</a:t>
              </a: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endPara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8" name="矩形 93">
              <a:extLst>
                <a:ext uri="{FF2B5EF4-FFF2-40B4-BE49-F238E27FC236}">
                  <a16:creationId xmlns:a16="http://schemas.microsoft.com/office/drawing/2014/main" id="{BEC26236-2A4C-A61D-5E50-EADFB46A3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447" y="4196102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9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39" name="矩形 93">
              <a:extLst>
                <a:ext uri="{FF2B5EF4-FFF2-40B4-BE49-F238E27FC236}">
                  <a16:creationId xmlns:a16="http://schemas.microsoft.com/office/drawing/2014/main" id="{C3785E8B-EDD9-D675-8043-DBF56C7B1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7239" y="4193304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40" name="矩形 93">
              <a:extLst>
                <a:ext uri="{FF2B5EF4-FFF2-40B4-BE49-F238E27FC236}">
                  <a16:creationId xmlns:a16="http://schemas.microsoft.com/office/drawing/2014/main" id="{AA5422F1-E342-E4A7-D644-DBBBB7AEC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8622" y="3660321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5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41" name="矩形 93">
              <a:extLst>
                <a:ext uri="{FF2B5EF4-FFF2-40B4-BE49-F238E27FC236}">
                  <a16:creationId xmlns:a16="http://schemas.microsoft.com/office/drawing/2014/main" id="{9757B6CD-D3E0-DD47-3039-57428E1FF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2209" y="3557123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7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42" name="矩形 93">
              <a:extLst>
                <a:ext uri="{FF2B5EF4-FFF2-40B4-BE49-F238E27FC236}">
                  <a16:creationId xmlns:a16="http://schemas.microsoft.com/office/drawing/2014/main" id="{7B77E31D-262B-6A33-6AE5-816B62B20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8083" y="3792793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8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43" name="矩形 93">
              <a:extLst>
                <a:ext uri="{FF2B5EF4-FFF2-40B4-BE49-F238E27FC236}">
                  <a16:creationId xmlns:a16="http://schemas.microsoft.com/office/drawing/2014/main" id="{19A413E2-D57E-70CF-A183-D2F6516E7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109" y="4337881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3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44" name="矩形 93">
              <a:extLst>
                <a:ext uri="{FF2B5EF4-FFF2-40B4-BE49-F238E27FC236}">
                  <a16:creationId xmlns:a16="http://schemas.microsoft.com/office/drawing/2014/main" id="{37D089B4-9AB6-F7EF-CADB-5EDF54722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1362" y="3668959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1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45" name="矩形 93">
              <a:extLst>
                <a:ext uri="{FF2B5EF4-FFF2-40B4-BE49-F238E27FC236}">
                  <a16:creationId xmlns:a16="http://schemas.microsoft.com/office/drawing/2014/main" id="{3825033E-A6AB-5176-3752-C7E155213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4266" y="3995249"/>
              <a:ext cx="249922" cy="22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</a:t>
              </a:r>
              <a:endParaRPr lang="zh-CN" altLang="en-US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cxnSp>
          <p:nvCxnSpPr>
            <p:cNvPr id="346" name="直接连接符 345">
              <a:extLst>
                <a:ext uri="{FF2B5EF4-FFF2-40B4-BE49-F238E27FC236}">
                  <a16:creationId xmlns:a16="http://schemas.microsoft.com/office/drawing/2014/main" id="{D100F101-DE76-E353-BB83-4BC46ECEE012}"/>
                </a:ext>
              </a:extLst>
            </p:cNvPr>
            <p:cNvCxnSpPr/>
            <p:nvPr/>
          </p:nvCxnSpPr>
          <p:spPr>
            <a:xfrm>
              <a:off x="7191625" y="3636514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直接连接符 348">
              <a:extLst>
                <a:ext uri="{FF2B5EF4-FFF2-40B4-BE49-F238E27FC236}">
                  <a16:creationId xmlns:a16="http://schemas.microsoft.com/office/drawing/2014/main" id="{3BC3BBC1-53C8-AD38-AE57-129CF122B95F}"/>
                </a:ext>
              </a:extLst>
            </p:cNvPr>
            <p:cNvCxnSpPr>
              <a:cxnSpLocks/>
            </p:cNvCxnSpPr>
            <p:nvPr/>
          </p:nvCxnSpPr>
          <p:spPr>
            <a:xfrm rot="3600000">
              <a:off x="6901782" y="4131088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矩形 93">
              <a:extLst>
                <a:ext uri="{FF2B5EF4-FFF2-40B4-BE49-F238E27FC236}">
                  <a16:creationId xmlns:a16="http://schemas.microsoft.com/office/drawing/2014/main" id="{D19539AD-6BCA-788A-B812-5089BAB27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377" y="4165436"/>
              <a:ext cx="45140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H2N</a:t>
              </a:r>
              <a:endParaRPr lang="zh-CN" altLang="en-US" sz="1400" b="1" baseline="-250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351" name="Text Box 2">
            <a:extLst>
              <a:ext uri="{FF2B5EF4-FFF2-40B4-BE49-F238E27FC236}">
                <a16:creationId xmlns:a16="http://schemas.microsoft.com/office/drawing/2014/main" id="{EBE34CDC-E0B6-7F4D-215F-0E85645BC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833" y="4591141"/>
            <a:ext cx="1720641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黄嘌呤核苷酸</a:t>
            </a:r>
            <a:endParaRPr kumimoji="1"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(XMP)</a:t>
            </a:r>
            <a:endParaRPr kumimoji="1" lang="en-US" altLang="zh-CN" sz="2000" baseline="-25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352" name="Text Box 2">
            <a:extLst>
              <a:ext uri="{FF2B5EF4-FFF2-40B4-BE49-F238E27FC236}">
                <a16:creationId xmlns:a16="http://schemas.microsoft.com/office/drawing/2014/main" id="{BF56CE70-A25C-0EB4-4970-684F7E5D0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6552" y="4576173"/>
            <a:ext cx="7380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GMP</a:t>
            </a:r>
            <a:endParaRPr kumimoji="1" lang="en-US" altLang="zh-CN" sz="2000" baseline="-25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9998671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798763" y="1774825"/>
            <a:ext cx="993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AMP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5653088" y="1774825"/>
            <a:ext cx="915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ADP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8543925" y="1774825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ATP</a:t>
            </a:r>
          </a:p>
        </p:txBody>
      </p:sp>
      <p:sp>
        <p:nvSpPr>
          <p:cNvPr id="24581" name="Line 4"/>
          <p:cNvSpPr>
            <a:spLocks noChangeShapeType="1"/>
          </p:cNvSpPr>
          <p:nvPr/>
        </p:nvSpPr>
        <p:spPr bwMode="auto">
          <a:xfrm>
            <a:off x="3759200" y="2033588"/>
            <a:ext cx="1871663" cy="15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955927" y="2384053"/>
            <a:ext cx="708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ADP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606800" y="2384053"/>
            <a:ext cx="693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ATP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4090988" y="1592263"/>
            <a:ext cx="121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腺苷激酶</a:t>
            </a:r>
          </a:p>
        </p:txBody>
      </p:sp>
      <p:sp>
        <p:nvSpPr>
          <p:cNvPr id="24585" name="Line 32"/>
          <p:cNvSpPr>
            <a:spLocks noChangeShapeType="1"/>
          </p:cNvSpPr>
          <p:nvPr/>
        </p:nvSpPr>
        <p:spPr bwMode="auto">
          <a:xfrm>
            <a:off x="6605588" y="2033588"/>
            <a:ext cx="187166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7732713" y="2384053"/>
            <a:ext cx="708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ADP</a:t>
            </a:r>
          </a:p>
        </p:txBody>
      </p:sp>
      <p:sp>
        <p:nvSpPr>
          <p:cNvPr id="48163" name="Text Box 35"/>
          <p:cNvSpPr txBox="1">
            <a:spLocks noChangeArrowheads="1"/>
          </p:cNvSpPr>
          <p:nvPr/>
        </p:nvSpPr>
        <p:spPr bwMode="auto">
          <a:xfrm>
            <a:off x="6456363" y="2384053"/>
            <a:ext cx="693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ATP</a:t>
            </a:r>
          </a:p>
        </p:txBody>
      </p:sp>
      <p:sp>
        <p:nvSpPr>
          <p:cNvPr id="48164" name="Text Box 36"/>
          <p:cNvSpPr txBox="1">
            <a:spLocks noChangeArrowheads="1"/>
          </p:cNvSpPr>
          <p:nvPr/>
        </p:nvSpPr>
        <p:spPr bwMode="auto">
          <a:xfrm>
            <a:off x="6959600" y="1592263"/>
            <a:ext cx="973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激酶</a:t>
            </a:r>
          </a:p>
        </p:txBody>
      </p:sp>
      <p:sp>
        <p:nvSpPr>
          <p:cNvPr id="48165" name="Text Box 37"/>
          <p:cNvSpPr txBox="1">
            <a:spLocks noChangeArrowheads="1"/>
          </p:cNvSpPr>
          <p:nvPr/>
        </p:nvSpPr>
        <p:spPr bwMode="auto">
          <a:xfrm>
            <a:off x="2779713" y="3367088"/>
            <a:ext cx="1012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GMP</a:t>
            </a:r>
          </a:p>
        </p:txBody>
      </p:sp>
      <p:sp>
        <p:nvSpPr>
          <p:cNvPr id="48166" name="Text Box 38"/>
          <p:cNvSpPr txBox="1">
            <a:spLocks noChangeArrowheads="1"/>
          </p:cNvSpPr>
          <p:nvPr/>
        </p:nvSpPr>
        <p:spPr bwMode="auto">
          <a:xfrm>
            <a:off x="5634038" y="3389313"/>
            <a:ext cx="935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GDP</a:t>
            </a:r>
          </a:p>
        </p:txBody>
      </p:sp>
      <p:sp>
        <p:nvSpPr>
          <p:cNvPr id="48167" name="Text Box 39"/>
          <p:cNvSpPr txBox="1">
            <a:spLocks noChangeArrowheads="1"/>
          </p:cNvSpPr>
          <p:nvPr/>
        </p:nvSpPr>
        <p:spPr bwMode="auto">
          <a:xfrm>
            <a:off x="8543925" y="343535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GTP</a:t>
            </a:r>
          </a:p>
        </p:txBody>
      </p:sp>
      <p:sp>
        <p:nvSpPr>
          <p:cNvPr id="24592" name="Line 40"/>
          <p:cNvSpPr>
            <a:spLocks noChangeShapeType="1"/>
          </p:cNvSpPr>
          <p:nvPr/>
        </p:nvSpPr>
        <p:spPr bwMode="auto">
          <a:xfrm>
            <a:off x="3754438" y="3649663"/>
            <a:ext cx="187166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70" name="Text Box 42"/>
          <p:cNvSpPr txBox="1">
            <a:spLocks noChangeArrowheads="1"/>
          </p:cNvSpPr>
          <p:nvPr/>
        </p:nvSpPr>
        <p:spPr bwMode="auto">
          <a:xfrm>
            <a:off x="5027935" y="4040237"/>
            <a:ext cx="708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ADP</a:t>
            </a:r>
          </a:p>
        </p:txBody>
      </p:sp>
      <p:sp>
        <p:nvSpPr>
          <p:cNvPr id="48171" name="Text Box 43"/>
          <p:cNvSpPr txBox="1">
            <a:spLocks noChangeArrowheads="1"/>
          </p:cNvSpPr>
          <p:nvPr/>
        </p:nvSpPr>
        <p:spPr bwMode="auto">
          <a:xfrm>
            <a:off x="3722688" y="4040237"/>
            <a:ext cx="693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ATP</a:t>
            </a:r>
          </a:p>
        </p:txBody>
      </p:sp>
      <p:sp>
        <p:nvSpPr>
          <p:cNvPr id="48172" name="Text Box 44"/>
          <p:cNvSpPr txBox="1">
            <a:spLocks noChangeArrowheads="1"/>
          </p:cNvSpPr>
          <p:nvPr/>
        </p:nvSpPr>
        <p:spPr bwMode="auto">
          <a:xfrm>
            <a:off x="3917950" y="3213100"/>
            <a:ext cx="1457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鸟苷激酶</a:t>
            </a:r>
          </a:p>
        </p:txBody>
      </p:sp>
      <p:sp>
        <p:nvSpPr>
          <p:cNvPr id="24596" name="Line 45"/>
          <p:cNvSpPr>
            <a:spLocks noChangeShapeType="1"/>
          </p:cNvSpPr>
          <p:nvPr/>
        </p:nvSpPr>
        <p:spPr bwMode="auto">
          <a:xfrm>
            <a:off x="6604000" y="3649663"/>
            <a:ext cx="187166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75" name="Text Box 47"/>
          <p:cNvSpPr txBox="1">
            <a:spLocks noChangeArrowheads="1"/>
          </p:cNvSpPr>
          <p:nvPr/>
        </p:nvSpPr>
        <p:spPr bwMode="auto">
          <a:xfrm>
            <a:off x="7836247" y="4040237"/>
            <a:ext cx="708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ADP</a:t>
            </a:r>
          </a:p>
        </p:txBody>
      </p:sp>
      <p:sp>
        <p:nvSpPr>
          <p:cNvPr id="48176" name="Text Box 48"/>
          <p:cNvSpPr txBox="1">
            <a:spLocks noChangeArrowheads="1"/>
          </p:cNvSpPr>
          <p:nvPr/>
        </p:nvSpPr>
        <p:spPr bwMode="auto">
          <a:xfrm>
            <a:off x="6527800" y="4040237"/>
            <a:ext cx="693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ATP</a:t>
            </a:r>
          </a:p>
        </p:txBody>
      </p:sp>
      <p:sp>
        <p:nvSpPr>
          <p:cNvPr id="48177" name="Text Box 49"/>
          <p:cNvSpPr txBox="1">
            <a:spLocks noChangeArrowheads="1"/>
          </p:cNvSpPr>
          <p:nvPr/>
        </p:nvSpPr>
        <p:spPr bwMode="auto">
          <a:xfrm>
            <a:off x="6980238" y="3213100"/>
            <a:ext cx="973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激酶</a:t>
            </a:r>
          </a:p>
        </p:txBody>
      </p:sp>
      <p:sp>
        <p:nvSpPr>
          <p:cNvPr id="48128" name="Rectangle 0"/>
          <p:cNvSpPr>
            <a:spLocks noChangeArrowheads="1"/>
          </p:cNvSpPr>
          <p:nvPr/>
        </p:nvSpPr>
        <p:spPr bwMode="auto">
          <a:xfrm>
            <a:off x="1055688" y="548680"/>
            <a:ext cx="3651250" cy="57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0000" indent="-360000"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+mj-cs"/>
              </a:rPr>
              <a:t>ATP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+mj-cs"/>
              </a:rPr>
              <a:t>和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+mj-cs"/>
              </a:rPr>
              <a:t>GTP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+mj-cs"/>
              </a:rPr>
              <a:t>的生成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 30"/>
          <p:cNvSpPr/>
          <p:nvPr/>
        </p:nvSpPr>
        <p:spPr>
          <a:xfrm rot="16200000">
            <a:off x="7268629" y="1547588"/>
            <a:ext cx="468000" cy="1440000"/>
          </a:xfrm>
          <a:custGeom>
            <a:avLst/>
            <a:gdLst>
              <a:gd name="connsiteX0" fmla="*/ 142236 w 853402"/>
              <a:gd name="connsiteY0" fmla="*/ 0 h 2308163"/>
              <a:gd name="connsiteX1" fmla="*/ 193993 w 853402"/>
              <a:gd name="connsiteY1" fmla="*/ 24932 h 2308163"/>
              <a:gd name="connsiteX2" fmla="*/ 853402 w 853402"/>
              <a:gd name="connsiteY2" fmla="*/ 1132857 h 2308163"/>
              <a:gd name="connsiteX3" fmla="*/ 193993 w 853402"/>
              <a:gd name="connsiteY3" fmla="*/ 2240782 h 2308163"/>
              <a:gd name="connsiteX4" fmla="*/ 170586 w 853402"/>
              <a:gd name="connsiteY4" fmla="*/ 2252058 h 2308163"/>
              <a:gd name="connsiteX5" fmla="*/ 239176 w 853402"/>
              <a:gd name="connsiteY5" fmla="*/ 2278740 h 2308163"/>
              <a:gd name="connsiteX6" fmla="*/ 241312 w 853402"/>
              <a:gd name="connsiteY6" fmla="*/ 2283624 h 2308163"/>
              <a:gd name="connsiteX7" fmla="*/ 0 w 853402"/>
              <a:gd name="connsiteY7" fmla="*/ 2308163 h 2308163"/>
              <a:gd name="connsiteX8" fmla="*/ 180248 w 853402"/>
              <a:gd name="connsiteY8" fmla="*/ 2146511 h 2308163"/>
              <a:gd name="connsiteX9" fmla="*/ 148532 w 853402"/>
              <a:gd name="connsiteY9" fmla="*/ 2228043 h 2308163"/>
              <a:gd name="connsiteX10" fmla="*/ 178486 w 853402"/>
              <a:gd name="connsiteY10" fmla="*/ 2213613 h 2308163"/>
              <a:gd name="connsiteX11" fmla="*/ 819055 w 853402"/>
              <a:gd name="connsiteY11" fmla="*/ 1137343 h 2308163"/>
              <a:gd name="connsiteX12" fmla="*/ 178486 w 853402"/>
              <a:gd name="connsiteY12" fmla="*/ 61073 h 2308163"/>
              <a:gd name="connsiteX13" fmla="*/ 142236 w 853402"/>
              <a:gd name="connsiteY13" fmla="*/ 43611 h 230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3402" h="2308163">
                <a:moveTo>
                  <a:pt x="142236" y="0"/>
                </a:moveTo>
                <a:lnTo>
                  <a:pt x="193993" y="24932"/>
                </a:lnTo>
                <a:cubicBezTo>
                  <a:pt x="586767" y="238300"/>
                  <a:pt x="853402" y="654440"/>
                  <a:pt x="853402" y="1132857"/>
                </a:cubicBezTo>
                <a:cubicBezTo>
                  <a:pt x="853402" y="1611274"/>
                  <a:pt x="586767" y="2027415"/>
                  <a:pt x="193993" y="2240782"/>
                </a:cubicBezTo>
                <a:lnTo>
                  <a:pt x="170586" y="2252058"/>
                </a:lnTo>
                <a:lnTo>
                  <a:pt x="239176" y="2278740"/>
                </a:lnTo>
                <a:lnTo>
                  <a:pt x="241312" y="2283624"/>
                </a:lnTo>
                <a:lnTo>
                  <a:pt x="0" y="2308163"/>
                </a:lnTo>
                <a:lnTo>
                  <a:pt x="180248" y="2146511"/>
                </a:lnTo>
                <a:lnTo>
                  <a:pt x="148532" y="2228043"/>
                </a:lnTo>
                <a:lnTo>
                  <a:pt x="178486" y="2213613"/>
                </a:lnTo>
                <a:cubicBezTo>
                  <a:pt x="560038" y="2006342"/>
                  <a:pt x="819055" y="1602091"/>
                  <a:pt x="819055" y="1137343"/>
                </a:cubicBezTo>
                <a:cubicBezTo>
                  <a:pt x="819055" y="672595"/>
                  <a:pt x="560038" y="268344"/>
                  <a:pt x="178486" y="61073"/>
                </a:cubicBezTo>
                <a:lnTo>
                  <a:pt x="142236" y="436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 rot="16200000">
            <a:off x="4421920" y="1538896"/>
            <a:ext cx="468000" cy="1440000"/>
          </a:xfrm>
          <a:custGeom>
            <a:avLst/>
            <a:gdLst>
              <a:gd name="connsiteX0" fmla="*/ 142236 w 853402"/>
              <a:gd name="connsiteY0" fmla="*/ 0 h 2308163"/>
              <a:gd name="connsiteX1" fmla="*/ 193993 w 853402"/>
              <a:gd name="connsiteY1" fmla="*/ 24932 h 2308163"/>
              <a:gd name="connsiteX2" fmla="*/ 853402 w 853402"/>
              <a:gd name="connsiteY2" fmla="*/ 1132857 h 2308163"/>
              <a:gd name="connsiteX3" fmla="*/ 193993 w 853402"/>
              <a:gd name="connsiteY3" fmla="*/ 2240782 h 2308163"/>
              <a:gd name="connsiteX4" fmla="*/ 170586 w 853402"/>
              <a:gd name="connsiteY4" fmla="*/ 2252058 h 2308163"/>
              <a:gd name="connsiteX5" fmla="*/ 239176 w 853402"/>
              <a:gd name="connsiteY5" fmla="*/ 2278740 h 2308163"/>
              <a:gd name="connsiteX6" fmla="*/ 241312 w 853402"/>
              <a:gd name="connsiteY6" fmla="*/ 2283624 h 2308163"/>
              <a:gd name="connsiteX7" fmla="*/ 0 w 853402"/>
              <a:gd name="connsiteY7" fmla="*/ 2308163 h 2308163"/>
              <a:gd name="connsiteX8" fmla="*/ 180248 w 853402"/>
              <a:gd name="connsiteY8" fmla="*/ 2146511 h 2308163"/>
              <a:gd name="connsiteX9" fmla="*/ 148532 w 853402"/>
              <a:gd name="connsiteY9" fmla="*/ 2228043 h 2308163"/>
              <a:gd name="connsiteX10" fmla="*/ 178486 w 853402"/>
              <a:gd name="connsiteY10" fmla="*/ 2213613 h 2308163"/>
              <a:gd name="connsiteX11" fmla="*/ 819055 w 853402"/>
              <a:gd name="connsiteY11" fmla="*/ 1137343 h 2308163"/>
              <a:gd name="connsiteX12" fmla="*/ 178486 w 853402"/>
              <a:gd name="connsiteY12" fmla="*/ 61073 h 2308163"/>
              <a:gd name="connsiteX13" fmla="*/ 142236 w 853402"/>
              <a:gd name="connsiteY13" fmla="*/ 43611 h 230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3402" h="2308163">
                <a:moveTo>
                  <a:pt x="142236" y="0"/>
                </a:moveTo>
                <a:lnTo>
                  <a:pt x="193993" y="24932"/>
                </a:lnTo>
                <a:cubicBezTo>
                  <a:pt x="586767" y="238300"/>
                  <a:pt x="853402" y="654440"/>
                  <a:pt x="853402" y="1132857"/>
                </a:cubicBezTo>
                <a:cubicBezTo>
                  <a:pt x="853402" y="1611274"/>
                  <a:pt x="586767" y="2027415"/>
                  <a:pt x="193993" y="2240782"/>
                </a:cubicBezTo>
                <a:lnTo>
                  <a:pt x="170586" y="2252058"/>
                </a:lnTo>
                <a:lnTo>
                  <a:pt x="239176" y="2278740"/>
                </a:lnTo>
                <a:lnTo>
                  <a:pt x="241312" y="2283624"/>
                </a:lnTo>
                <a:lnTo>
                  <a:pt x="0" y="2308163"/>
                </a:lnTo>
                <a:lnTo>
                  <a:pt x="180248" y="2146511"/>
                </a:lnTo>
                <a:lnTo>
                  <a:pt x="148532" y="2228043"/>
                </a:lnTo>
                <a:lnTo>
                  <a:pt x="178486" y="2213613"/>
                </a:lnTo>
                <a:cubicBezTo>
                  <a:pt x="560038" y="2006342"/>
                  <a:pt x="819055" y="1602091"/>
                  <a:pt x="819055" y="1137343"/>
                </a:cubicBezTo>
                <a:cubicBezTo>
                  <a:pt x="819055" y="672595"/>
                  <a:pt x="560038" y="268344"/>
                  <a:pt x="178486" y="61073"/>
                </a:cubicBezTo>
                <a:lnTo>
                  <a:pt x="142236" y="436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 rot="16200000">
            <a:off x="7305831" y="3166200"/>
            <a:ext cx="468000" cy="1440000"/>
          </a:xfrm>
          <a:custGeom>
            <a:avLst/>
            <a:gdLst>
              <a:gd name="connsiteX0" fmla="*/ 142236 w 853402"/>
              <a:gd name="connsiteY0" fmla="*/ 0 h 2308163"/>
              <a:gd name="connsiteX1" fmla="*/ 193993 w 853402"/>
              <a:gd name="connsiteY1" fmla="*/ 24932 h 2308163"/>
              <a:gd name="connsiteX2" fmla="*/ 853402 w 853402"/>
              <a:gd name="connsiteY2" fmla="*/ 1132857 h 2308163"/>
              <a:gd name="connsiteX3" fmla="*/ 193993 w 853402"/>
              <a:gd name="connsiteY3" fmla="*/ 2240782 h 2308163"/>
              <a:gd name="connsiteX4" fmla="*/ 170586 w 853402"/>
              <a:gd name="connsiteY4" fmla="*/ 2252058 h 2308163"/>
              <a:gd name="connsiteX5" fmla="*/ 239176 w 853402"/>
              <a:gd name="connsiteY5" fmla="*/ 2278740 h 2308163"/>
              <a:gd name="connsiteX6" fmla="*/ 241312 w 853402"/>
              <a:gd name="connsiteY6" fmla="*/ 2283624 h 2308163"/>
              <a:gd name="connsiteX7" fmla="*/ 0 w 853402"/>
              <a:gd name="connsiteY7" fmla="*/ 2308163 h 2308163"/>
              <a:gd name="connsiteX8" fmla="*/ 180248 w 853402"/>
              <a:gd name="connsiteY8" fmla="*/ 2146511 h 2308163"/>
              <a:gd name="connsiteX9" fmla="*/ 148532 w 853402"/>
              <a:gd name="connsiteY9" fmla="*/ 2228043 h 2308163"/>
              <a:gd name="connsiteX10" fmla="*/ 178486 w 853402"/>
              <a:gd name="connsiteY10" fmla="*/ 2213613 h 2308163"/>
              <a:gd name="connsiteX11" fmla="*/ 819055 w 853402"/>
              <a:gd name="connsiteY11" fmla="*/ 1137343 h 2308163"/>
              <a:gd name="connsiteX12" fmla="*/ 178486 w 853402"/>
              <a:gd name="connsiteY12" fmla="*/ 61073 h 2308163"/>
              <a:gd name="connsiteX13" fmla="*/ 142236 w 853402"/>
              <a:gd name="connsiteY13" fmla="*/ 43611 h 230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3402" h="2308163">
                <a:moveTo>
                  <a:pt x="142236" y="0"/>
                </a:moveTo>
                <a:lnTo>
                  <a:pt x="193993" y="24932"/>
                </a:lnTo>
                <a:cubicBezTo>
                  <a:pt x="586767" y="238300"/>
                  <a:pt x="853402" y="654440"/>
                  <a:pt x="853402" y="1132857"/>
                </a:cubicBezTo>
                <a:cubicBezTo>
                  <a:pt x="853402" y="1611274"/>
                  <a:pt x="586767" y="2027415"/>
                  <a:pt x="193993" y="2240782"/>
                </a:cubicBezTo>
                <a:lnTo>
                  <a:pt x="170586" y="2252058"/>
                </a:lnTo>
                <a:lnTo>
                  <a:pt x="239176" y="2278740"/>
                </a:lnTo>
                <a:lnTo>
                  <a:pt x="241312" y="2283624"/>
                </a:lnTo>
                <a:lnTo>
                  <a:pt x="0" y="2308163"/>
                </a:lnTo>
                <a:lnTo>
                  <a:pt x="180248" y="2146511"/>
                </a:lnTo>
                <a:lnTo>
                  <a:pt x="148532" y="2228043"/>
                </a:lnTo>
                <a:lnTo>
                  <a:pt x="178486" y="2213613"/>
                </a:lnTo>
                <a:cubicBezTo>
                  <a:pt x="560038" y="2006342"/>
                  <a:pt x="819055" y="1602091"/>
                  <a:pt x="819055" y="1137343"/>
                </a:cubicBezTo>
                <a:cubicBezTo>
                  <a:pt x="819055" y="672595"/>
                  <a:pt x="560038" y="268344"/>
                  <a:pt x="178486" y="61073"/>
                </a:cubicBezTo>
                <a:lnTo>
                  <a:pt x="142236" y="436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 rot="16200000">
            <a:off x="4493928" y="3159024"/>
            <a:ext cx="468000" cy="1440000"/>
          </a:xfrm>
          <a:custGeom>
            <a:avLst/>
            <a:gdLst>
              <a:gd name="connsiteX0" fmla="*/ 142236 w 853402"/>
              <a:gd name="connsiteY0" fmla="*/ 0 h 2308163"/>
              <a:gd name="connsiteX1" fmla="*/ 193993 w 853402"/>
              <a:gd name="connsiteY1" fmla="*/ 24932 h 2308163"/>
              <a:gd name="connsiteX2" fmla="*/ 853402 w 853402"/>
              <a:gd name="connsiteY2" fmla="*/ 1132857 h 2308163"/>
              <a:gd name="connsiteX3" fmla="*/ 193993 w 853402"/>
              <a:gd name="connsiteY3" fmla="*/ 2240782 h 2308163"/>
              <a:gd name="connsiteX4" fmla="*/ 170586 w 853402"/>
              <a:gd name="connsiteY4" fmla="*/ 2252058 h 2308163"/>
              <a:gd name="connsiteX5" fmla="*/ 239176 w 853402"/>
              <a:gd name="connsiteY5" fmla="*/ 2278740 h 2308163"/>
              <a:gd name="connsiteX6" fmla="*/ 241312 w 853402"/>
              <a:gd name="connsiteY6" fmla="*/ 2283624 h 2308163"/>
              <a:gd name="connsiteX7" fmla="*/ 0 w 853402"/>
              <a:gd name="connsiteY7" fmla="*/ 2308163 h 2308163"/>
              <a:gd name="connsiteX8" fmla="*/ 180248 w 853402"/>
              <a:gd name="connsiteY8" fmla="*/ 2146511 h 2308163"/>
              <a:gd name="connsiteX9" fmla="*/ 148532 w 853402"/>
              <a:gd name="connsiteY9" fmla="*/ 2228043 h 2308163"/>
              <a:gd name="connsiteX10" fmla="*/ 178486 w 853402"/>
              <a:gd name="connsiteY10" fmla="*/ 2213613 h 2308163"/>
              <a:gd name="connsiteX11" fmla="*/ 819055 w 853402"/>
              <a:gd name="connsiteY11" fmla="*/ 1137343 h 2308163"/>
              <a:gd name="connsiteX12" fmla="*/ 178486 w 853402"/>
              <a:gd name="connsiteY12" fmla="*/ 61073 h 2308163"/>
              <a:gd name="connsiteX13" fmla="*/ 142236 w 853402"/>
              <a:gd name="connsiteY13" fmla="*/ 43611 h 230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3402" h="2308163">
                <a:moveTo>
                  <a:pt x="142236" y="0"/>
                </a:moveTo>
                <a:lnTo>
                  <a:pt x="193993" y="24932"/>
                </a:lnTo>
                <a:cubicBezTo>
                  <a:pt x="586767" y="238300"/>
                  <a:pt x="853402" y="654440"/>
                  <a:pt x="853402" y="1132857"/>
                </a:cubicBezTo>
                <a:cubicBezTo>
                  <a:pt x="853402" y="1611274"/>
                  <a:pt x="586767" y="2027415"/>
                  <a:pt x="193993" y="2240782"/>
                </a:cubicBezTo>
                <a:lnTo>
                  <a:pt x="170586" y="2252058"/>
                </a:lnTo>
                <a:lnTo>
                  <a:pt x="239176" y="2278740"/>
                </a:lnTo>
                <a:lnTo>
                  <a:pt x="241312" y="2283624"/>
                </a:lnTo>
                <a:lnTo>
                  <a:pt x="0" y="2308163"/>
                </a:lnTo>
                <a:lnTo>
                  <a:pt x="180248" y="2146511"/>
                </a:lnTo>
                <a:lnTo>
                  <a:pt x="148532" y="2228043"/>
                </a:lnTo>
                <a:lnTo>
                  <a:pt x="178486" y="2213613"/>
                </a:lnTo>
                <a:cubicBezTo>
                  <a:pt x="560038" y="2006342"/>
                  <a:pt x="819055" y="1602091"/>
                  <a:pt x="819055" y="1137343"/>
                </a:cubicBezTo>
                <a:cubicBezTo>
                  <a:pt x="819055" y="672595"/>
                  <a:pt x="560038" y="268344"/>
                  <a:pt x="178486" y="61073"/>
                </a:cubicBezTo>
                <a:lnTo>
                  <a:pt x="142236" y="436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9338" y="548744"/>
            <a:ext cx="4494212" cy="576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0000" indent="-360000"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嘌呤核苷酸的相互转变</a:t>
            </a: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3360738" y="2852936"/>
            <a:ext cx="0" cy="10440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>
            <a:off x="3689896" y="4221163"/>
            <a:ext cx="180022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Line 17"/>
          <p:cNvSpPr>
            <a:spLocks noChangeShapeType="1"/>
          </p:cNvSpPr>
          <p:nvPr/>
        </p:nvSpPr>
        <p:spPr bwMode="auto">
          <a:xfrm>
            <a:off x="6888062" y="4221088"/>
            <a:ext cx="19440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>
            <a:off x="9192344" y="2780928"/>
            <a:ext cx="0" cy="12600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4943128" y="1864129"/>
            <a:ext cx="5760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</a:t>
            </a:r>
            <a:r>
              <a:rPr kumimoji="1" lang="en-US" altLang="zh-CN" sz="16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3971856" y="1988840"/>
            <a:ext cx="82800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腺苷酸</a:t>
            </a:r>
            <a:endParaRPr kumimoji="1" lang="en-US" altLang="zh-CN" sz="1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脱氨酶</a:t>
            </a:r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7608256" y="1988840"/>
            <a:ext cx="79200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鸟苷酸</a:t>
            </a:r>
            <a:endParaRPr kumimoji="1" lang="en-US" altLang="zh-CN" sz="1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还原酶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7932360" y="1772816"/>
            <a:ext cx="14040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NADPH + H</a:t>
            </a:r>
            <a:r>
              <a:rPr kumimoji="1" lang="en-US" altLang="zh-CN" sz="16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+     </a:t>
            </a:r>
            <a:endParaRPr kumimoji="1" lang="zh-CN" altLang="en-US" sz="1600" b="1" baseline="30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6325020" y="1772816"/>
            <a:ext cx="1355156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NADP</a:t>
            </a:r>
            <a:r>
              <a:rPr kumimoji="1" lang="en-US" altLang="zh-CN" sz="16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+</a:t>
            </a:r>
            <a:r>
              <a:rPr kumimoji="1"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+NH</a:t>
            </a:r>
            <a:r>
              <a:rPr kumimoji="1" lang="en-US" altLang="zh-CN" sz="16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2135560" y="3068960"/>
            <a:ext cx="1008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-342900" algn="l"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342900" indent="-342900" algn="l"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42900" indent="-342900" algn="l"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42900" indent="-342900" algn="l"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800100" indent="-3429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1257300" indent="-3429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714500" indent="-3429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171700" indent="-3429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延胡索酸</a:t>
            </a:r>
          </a:p>
        </p:txBody>
      </p:sp>
      <p:sp>
        <p:nvSpPr>
          <p:cNvPr id="52" name="Arc 5"/>
          <p:cNvSpPr>
            <a:spLocks noChangeArrowheads="1"/>
          </p:cNvSpPr>
          <p:nvPr/>
        </p:nvSpPr>
        <p:spPr bwMode="auto">
          <a:xfrm>
            <a:off x="3036888" y="3212976"/>
            <a:ext cx="323850" cy="395288"/>
          </a:xfrm>
          <a:custGeom>
            <a:avLst/>
            <a:gdLst>
              <a:gd name="T0" fmla="*/ -170443604 w 21600"/>
              <a:gd name="T1" fmla="*/ 0 h 21600"/>
              <a:gd name="T2" fmla="*/ 2147483646 w 21600"/>
              <a:gd name="T3" fmla="*/ 2147483646 h 21600"/>
              <a:gd name="T4" fmla="*/ -170443604 w 21600"/>
              <a:gd name="T5" fmla="*/ 0 h 21600"/>
              <a:gd name="T6" fmla="*/ 2147483646 w 21600"/>
              <a:gd name="T7" fmla="*/ 2147483646 h 21600"/>
              <a:gd name="T8" fmla="*/ 0 w 21600"/>
              <a:gd name="T9" fmla="*/ 2147483646 h 21600"/>
              <a:gd name="T10" fmla="*/ -170443604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" name="Rectangle 6"/>
          <p:cNvSpPr>
            <a:spLocks noChangeArrowheads="1"/>
          </p:cNvSpPr>
          <p:nvPr/>
        </p:nvSpPr>
        <p:spPr bwMode="auto">
          <a:xfrm>
            <a:off x="4763046" y="4652963"/>
            <a:ext cx="1080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-342900" algn="l"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342900" indent="-342900" algn="l"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42900" indent="-342900" algn="l"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42900" indent="-342900" algn="l"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800100" indent="-3429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1257300" indent="-3429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714500" indent="-3429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171700" indent="-3429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天冬氨酸</a:t>
            </a:r>
            <a:br>
              <a:rPr lang="zh-CN" altLang="en-US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</a:br>
            <a:r>
              <a:rPr lang="en-US" altLang="zh-CN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GTP</a:t>
            </a:r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3359696" y="4652963"/>
            <a:ext cx="1008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-342900" algn="l"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342900" indent="-342900" algn="l"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42900" indent="-342900" algn="l"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42900" indent="-342900" algn="l"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800100" indent="-3429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1257300" indent="-3429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714500" indent="-3429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171700" indent="-3429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GDP + Pi</a:t>
            </a:r>
            <a:endParaRPr lang="zh-CN" altLang="en-US" sz="16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6811963" y="4652963"/>
            <a:ext cx="8683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buClr>
                <a:schemeClr val="tx2"/>
              </a:buClr>
              <a:buSzPct val="80000"/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</a:t>
            </a:r>
            <a:r>
              <a:rPr lang="en-US" altLang="zh-CN" sz="16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</a:t>
            </a:r>
          </a:p>
          <a:p>
            <a:pPr marL="342900" indent="-342900" eaLnBrk="1" hangingPunct="1">
              <a:buClr>
                <a:schemeClr val="tx2"/>
              </a:buClr>
              <a:buSzPct val="80000"/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NAD</a:t>
            </a:r>
            <a:r>
              <a:rPr lang="en-US" altLang="zh-CN" sz="16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+</a:t>
            </a:r>
            <a:endParaRPr lang="zh-CN" altLang="en-US" sz="1600" b="1" baseline="30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7854950" y="4652963"/>
            <a:ext cx="15541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-342900" algn="l"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342900" indent="-342900" algn="l"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42900" indent="-342900" algn="l"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42900" indent="-342900" algn="l"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800100" indent="-3429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1257300" indent="-3429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714500" indent="-3429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171700" indent="-3429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NADH + H</a:t>
            </a:r>
            <a:r>
              <a:rPr lang="en-US" altLang="zh-CN" sz="16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+</a:t>
            </a:r>
            <a:endParaRPr lang="zh-CN" altLang="en-US" sz="1600" baseline="30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7" name="Line 17"/>
          <p:cNvSpPr>
            <a:spLocks noChangeShapeType="1"/>
          </p:cNvSpPr>
          <p:nvPr/>
        </p:nvSpPr>
        <p:spPr bwMode="auto">
          <a:xfrm>
            <a:off x="3647728" y="2601966"/>
            <a:ext cx="180022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" name="Line 13"/>
          <p:cNvSpPr>
            <a:spLocks noChangeShapeType="1"/>
          </p:cNvSpPr>
          <p:nvPr/>
        </p:nvSpPr>
        <p:spPr bwMode="auto">
          <a:xfrm flipV="1">
            <a:off x="6888328" y="2597584"/>
            <a:ext cx="19440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9479384" y="3736337"/>
            <a:ext cx="147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谷氨酰胺</a:t>
            </a:r>
            <a:r>
              <a:rPr kumimoji="1"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+ATP</a:t>
            </a:r>
            <a:endParaRPr kumimoji="1" lang="zh-CN" alt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9444576" y="3141008"/>
            <a:ext cx="183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谷氨酸</a:t>
            </a:r>
            <a:r>
              <a:rPr kumimoji="1"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r>
              <a:rPr kumimoji="1" lang="en-US" altLang="zh-CN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AMP+PPi</a:t>
            </a:r>
            <a:endParaRPr kumimoji="1" lang="zh-CN" alt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1077913" y="1125538"/>
            <a:ext cx="40322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任意多边形 61"/>
          <p:cNvSpPr/>
          <p:nvPr/>
        </p:nvSpPr>
        <p:spPr>
          <a:xfrm rot="16200000" flipH="1">
            <a:off x="7769107" y="1494736"/>
            <a:ext cx="504000" cy="1656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4839680" y="2240678"/>
            <a:ext cx="2088170" cy="1980410"/>
            <a:chOff x="7405236" y="84945"/>
            <a:chExt cx="2088170" cy="1980410"/>
          </a:xfrm>
        </p:grpSpPr>
        <p:sp>
          <p:nvSpPr>
            <p:cNvPr id="64" name="矩形 93"/>
            <p:cNvSpPr>
              <a:spLocks noChangeArrowheads="1"/>
            </p:cNvSpPr>
            <p:nvPr/>
          </p:nvSpPr>
          <p:spPr bwMode="auto">
            <a:xfrm>
              <a:off x="7405236" y="849122"/>
              <a:ext cx="113864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>
                <a:lnSpc>
                  <a:spcPts val="12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OH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ǀ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O=P‒O‒CH</a:t>
              </a:r>
              <a:r>
                <a:rPr lang="en-US" altLang="zh-CN" sz="12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ǀ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OH</a:t>
              </a:r>
              <a:endParaRPr lang="zh-CN" altLang="en-US" sz="12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65" name="组合 64"/>
            <p:cNvGrpSpPr>
              <a:grpSpLocks noChangeAspect="1"/>
            </p:cNvGrpSpPr>
            <p:nvPr/>
          </p:nvGrpSpPr>
          <p:grpSpPr>
            <a:xfrm>
              <a:off x="8065442" y="1237406"/>
              <a:ext cx="1219080" cy="524796"/>
              <a:chOff x="4648508" y="5007194"/>
              <a:chExt cx="2088492" cy="899064"/>
            </a:xfrm>
          </p:grpSpPr>
          <p:sp>
            <p:nvSpPr>
              <p:cNvPr id="97" name="正五边形 1"/>
              <p:cNvSpPr/>
              <p:nvPr/>
            </p:nvSpPr>
            <p:spPr>
              <a:xfrm>
                <a:off x="4648508" y="5007194"/>
                <a:ext cx="2087996" cy="864000"/>
              </a:xfrm>
              <a:custGeom>
                <a:avLst/>
                <a:gdLst>
                  <a:gd name="connsiteX0" fmla="*/ 2 w 2088000"/>
                  <a:gd name="connsiteY0" fmla="*/ 302516 h 792000"/>
                  <a:gd name="connsiteX1" fmla="*/ 1044000 w 2088000"/>
                  <a:gd name="connsiteY1" fmla="*/ 0 h 792000"/>
                  <a:gd name="connsiteX2" fmla="*/ 2087998 w 2088000"/>
                  <a:gd name="connsiteY2" fmla="*/ 302516 h 792000"/>
                  <a:gd name="connsiteX3" fmla="*/ 1689226 w 2088000"/>
                  <a:gd name="connsiteY3" fmla="*/ 791998 h 792000"/>
                  <a:gd name="connsiteX4" fmla="*/ 398774 w 2088000"/>
                  <a:gd name="connsiteY4" fmla="*/ 791998 h 792000"/>
                  <a:gd name="connsiteX5" fmla="*/ 2 w 2088000"/>
                  <a:gd name="connsiteY5" fmla="*/ 302516 h 792000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689224 w 2087996"/>
                  <a:gd name="connsiteY3" fmla="*/ 791998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603499 w 2087996"/>
                  <a:gd name="connsiteY3" fmla="*/ 791998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560636 w 2087996"/>
                  <a:gd name="connsiteY3" fmla="*/ 796761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97521"/>
                  <a:gd name="connsiteY0" fmla="*/ 302516 h 801523"/>
                  <a:gd name="connsiteX1" fmla="*/ 1043998 w 2097521"/>
                  <a:gd name="connsiteY1" fmla="*/ 0 h 801523"/>
                  <a:gd name="connsiteX2" fmla="*/ 2097521 w 2097521"/>
                  <a:gd name="connsiteY2" fmla="*/ 324606 h 801523"/>
                  <a:gd name="connsiteX3" fmla="*/ 1560636 w 2097521"/>
                  <a:gd name="connsiteY3" fmla="*/ 796761 h 801523"/>
                  <a:gd name="connsiteX4" fmla="*/ 532122 w 2097521"/>
                  <a:gd name="connsiteY4" fmla="*/ 801523 h 801523"/>
                  <a:gd name="connsiteX5" fmla="*/ 0 w 2097521"/>
                  <a:gd name="connsiteY5" fmla="*/ 302516 h 801523"/>
                  <a:gd name="connsiteX0" fmla="*/ 0 w 2087996"/>
                  <a:gd name="connsiteY0" fmla="*/ 315769 h 801523"/>
                  <a:gd name="connsiteX1" fmla="*/ 1034473 w 2087996"/>
                  <a:gd name="connsiteY1" fmla="*/ 0 h 801523"/>
                  <a:gd name="connsiteX2" fmla="*/ 2087996 w 2087996"/>
                  <a:gd name="connsiteY2" fmla="*/ 324606 h 801523"/>
                  <a:gd name="connsiteX3" fmla="*/ 1551111 w 2087996"/>
                  <a:gd name="connsiteY3" fmla="*/ 796761 h 801523"/>
                  <a:gd name="connsiteX4" fmla="*/ 522597 w 2087996"/>
                  <a:gd name="connsiteY4" fmla="*/ 801523 h 801523"/>
                  <a:gd name="connsiteX5" fmla="*/ 0 w 2087996"/>
                  <a:gd name="connsiteY5" fmla="*/ 315769 h 80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7996" h="801523">
                    <a:moveTo>
                      <a:pt x="0" y="315769"/>
                    </a:moveTo>
                    <a:lnTo>
                      <a:pt x="1034473" y="0"/>
                    </a:lnTo>
                    <a:lnTo>
                      <a:pt x="2087996" y="324606"/>
                    </a:lnTo>
                    <a:lnTo>
                      <a:pt x="1551111" y="796761"/>
                    </a:lnTo>
                    <a:lnTo>
                      <a:pt x="522597" y="801523"/>
                    </a:lnTo>
                    <a:lnTo>
                      <a:pt x="0" y="315769"/>
                    </a:lnTo>
                    <a:close/>
                  </a:path>
                </a:pathLst>
              </a:custGeom>
              <a:solidFill>
                <a:srgbClr val="E1CC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8" name="直接连接符 97"/>
              <p:cNvCxnSpPr/>
              <p:nvPr/>
            </p:nvCxnSpPr>
            <p:spPr>
              <a:xfrm>
                <a:off x="5185839" y="5831844"/>
                <a:ext cx="10080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 flipH="1">
                <a:off x="4650325" y="5034921"/>
                <a:ext cx="936000" cy="32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>
                <a:off x="5797567" y="5051327"/>
                <a:ext cx="936000" cy="32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任意多边形 100"/>
              <p:cNvSpPr/>
              <p:nvPr/>
            </p:nvSpPr>
            <p:spPr>
              <a:xfrm>
                <a:off x="4658537" y="5361680"/>
                <a:ext cx="540000" cy="540000"/>
              </a:xfrm>
              <a:custGeom>
                <a:avLst/>
                <a:gdLst>
                  <a:gd name="connsiteX0" fmla="*/ 0 w 424888"/>
                  <a:gd name="connsiteY0" fmla="*/ 0 h 490448"/>
                  <a:gd name="connsiteX1" fmla="*/ 424888 w 424888"/>
                  <a:gd name="connsiteY1" fmla="*/ 368090 h 490448"/>
                  <a:gd name="connsiteX2" fmla="*/ 424888 w 424888"/>
                  <a:gd name="connsiteY2" fmla="*/ 490448 h 490448"/>
                  <a:gd name="connsiteX3" fmla="*/ 0 w 424888"/>
                  <a:gd name="connsiteY3" fmla="*/ 0 h 490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888" h="490448">
                    <a:moveTo>
                      <a:pt x="0" y="0"/>
                    </a:moveTo>
                    <a:lnTo>
                      <a:pt x="424888" y="368090"/>
                    </a:lnTo>
                    <a:lnTo>
                      <a:pt x="424888" y="4904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任意多边形 101"/>
              <p:cNvSpPr/>
              <p:nvPr/>
            </p:nvSpPr>
            <p:spPr>
              <a:xfrm flipH="1">
                <a:off x="6197000" y="5366258"/>
                <a:ext cx="540000" cy="540000"/>
              </a:xfrm>
              <a:custGeom>
                <a:avLst/>
                <a:gdLst>
                  <a:gd name="connsiteX0" fmla="*/ 0 w 424888"/>
                  <a:gd name="connsiteY0" fmla="*/ 0 h 490448"/>
                  <a:gd name="connsiteX1" fmla="*/ 424888 w 424888"/>
                  <a:gd name="connsiteY1" fmla="*/ 368090 h 490448"/>
                  <a:gd name="connsiteX2" fmla="*/ 424888 w 424888"/>
                  <a:gd name="connsiteY2" fmla="*/ 490448 h 490448"/>
                  <a:gd name="connsiteX3" fmla="*/ 0 w 424888"/>
                  <a:gd name="connsiteY3" fmla="*/ 0 h 490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888" h="490448">
                    <a:moveTo>
                      <a:pt x="0" y="0"/>
                    </a:moveTo>
                    <a:lnTo>
                      <a:pt x="424888" y="368090"/>
                    </a:lnTo>
                    <a:lnTo>
                      <a:pt x="424888" y="4904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66" name="直接连接符 65"/>
            <p:cNvCxnSpPr/>
            <p:nvPr/>
          </p:nvCxnSpPr>
          <p:spPr>
            <a:xfrm>
              <a:off x="9297857" y="1016506"/>
              <a:ext cx="0" cy="54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8062376" y="1299474"/>
              <a:ext cx="0" cy="32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矩形 93"/>
            <p:cNvSpPr>
              <a:spLocks noChangeArrowheads="1"/>
            </p:cNvSpPr>
            <p:nvPr/>
          </p:nvSpPr>
          <p:spPr bwMode="auto">
            <a:xfrm>
              <a:off x="7961347" y="1603027"/>
              <a:ext cx="2125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sz="12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69" name="矩形 93"/>
            <p:cNvSpPr>
              <a:spLocks noChangeArrowheads="1"/>
            </p:cNvSpPr>
            <p:nvPr/>
          </p:nvSpPr>
          <p:spPr bwMode="auto">
            <a:xfrm>
              <a:off x="9183408" y="1603027"/>
              <a:ext cx="21255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sz="1200" b="1" baseline="-25000">
                <a:latin typeface="Times New Roman" panose="02020603050405020304" pitchFamily="18" charset="0"/>
              </a:endParaRPr>
            </a:p>
          </p:txBody>
        </p:sp>
        <p:cxnSp>
          <p:nvCxnSpPr>
            <p:cNvPr id="70" name="直接连接符 69"/>
            <p:cNvCxnSpPr/>
            <p:nvPr/>
          </p:nvCxnSpPr>
          <p:spPr>
            <a:xfrm>
              <a:off x="8377374" y="1547028"/>
              <a:ext cx="0" cy="3348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8977025" y="1547028"/>
              <a:ext cx="0" cy="3348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矩形 93"/>
            <p:cNvSpPr>
              <a:spLocks noChangeArrowheads="1"/>
            </p:cNvSpPr>
            <p:nvPr/>
          </p:nvSpPr>
          <p:spPr bwMode="auto">
            <a:xfrm>
              <a:off x="8878328" y="1355698"/>
              <a:ext cx="2125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sz="1200" b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73" name="矩形 93"/>
            <p:cNvSpPr>
              <a:spLocks noChangeArrowheads="1"/>
            </p:cNvSpPr>
            <p:nvPr/>
          </p:nvSpPr>
          <p:spPr bwMode="auto">
            <a:xfrm>
              <a:off x="8273428" y="1355698"/>
              <a:ext cx="21255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sz="12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74" name="矩形 93"/>
            <p:cNvSpPr>
              <a:spLocks noChangeArrowheads="1"/>
            </p:cNvSpPr>
            <p:nvPr/>
          </p:nvSpPr>
          <p:spPr bwMode="auto">
            <a:xfrm>
              <a:off x="8902215" y="1880689"/>
              <a:ext cx="33278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OH</a:t>
              </a:r>
              <a:endParaRPr lang="zh-CN" altLang="en-US" sz="12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75" name="矩形 93"/>
            <p:cNvSpPr>
              <a:spLocks noChangeArrowheads="1"/>
            </p:cNvSpPr>
            <p:nvPr/>
          </p:nvSpPr>
          <p:spPr bwMode="auto">
            <a:xfrm>
              <a:off x="8304314" y="1880689"/>
              <a:ext cx="33278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OH</a:t>
              </a:r>
              <a:endParaRPr lang="zh-CN" altLang="en-US" sz="1200" b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76" name="正五边形 75"/>
            <p:cNvSpPr>
              <a:spLocks noChangeAspect="1"/>
            </p:cNvSpPr>
            <p:nvPr/>
          </p:nvSpPr>
          <p:spPr>
            <a:xfrm rot="5400000" flipH="1">
              <a:off x="9002832" y="440268"/>
              <a:ext cx="504589" cy="476558"/>
            </a:xfrm>
            <a:prstGeom prst="pentagon">
              <a:avLst/>
            </a:prstGeom>
            <a:solidFill>
              <a:srgbClr val="1FC3FD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方正姚体" panose="02010601030101010101" pitchFamily="2" charset="-122"/>
              </a:endParaRPr>
            </a:p>
          </p:txBody>
        </p:sp>
        <p:sp>
          <p:nvSpPr>
            <p:cNvPr id="77" name="六边形 76"/>
            <p:cNvSpPr>
              <a:spLocks noChangeAspect="1"/>
            </p:cNvSpPr>
            <p:nvPr/>
          </p:nvSpPr>
          <p:spPr>
            <a:xfrm rot="16200000">
              <a:off x="8492035" y="427418"/>
              <a:ext cx="552531" cy="497278"/>
            </a:xfrm>
            <a:prstGeom prst="hexagon">
              <a:avLst/>
            </a:prstGeom>
            <a:solidFill>
              <a:srgbClr val="1FC3FD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方正姚体" panose="02010601030101010101" pitchFamily="2" charset="-122"/>
              </a:endParaRPr>
            </a:p>
          </p:txBody>
        </p:sp>
        <p:cxnSp>
          <p:nvCxnSpPr>
            <p:cNvPr id="78" name="直接连接符 77"/>
            <p:cNvCxnSpPr>
              <a:cxnSpLocks noChangeAspect="1"/>
            </p:cNvCxnSpPr>
            <p:nvPr/>
          </p:nvCxnSpPr>
          <p:spPr>
            <a:xfrm rot="60000">
              <a:off x="8560623" y="804002"/>
              <a:ext cx="180911" cy="877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>
              <a:cxnSpLocks noChangeAspect="1"/>
            </p:cNvCxnSpPr>
            <p:nvPr/>
          </p:nvCxnSpPr>
          <p:spPr>
            <a:xfrm>
              <a:off x="8974526" y="550539"/>
              <a:ext cx="0" cy="2622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>
              <a:cxnSpLocks noChangeAspect="1"/>
            </p:cNvCxnSpPr>
            <p:nvPr/>
          </p:nvCxnSpPr>
          <p:spPr>
            <a:xfrm rot="21420000" flipH="1" flipV="1">
              <a:off x="9323108" y="507399"/>
              <a:ext cx="108000" cy="1725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>
              <a:cxnSpLocks noChangeAspect="1"/>
            </p:cNvCxnSpPr>
            <p:nvPr/>
          </p:nvCxnSpPr>
          <p:spPr>
            <a:xfrm>
              <a:off x="8744046" y="243928"/>
              <a:ext cx="0" cy="1580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矩形 93"/>
            <p:cNvSpPr>
              <a:spLocks noChangeAspect="1" noChangeArrowheads="1"/>
            </p:cNvSpPr>
            <p:nvPr/>
          </p:nvSpPr>
          <p:spPr bwMode="auto">
            <a:xfrm>
              <a:off x="8662512" y="84945"/>
              <a:ext cx="2125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zh-CN" altLang="en-US" sz="1200" b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83" name="椭圆 82"/>
            <p:cNvSpPr>
              <a:spLocks noChangeAspect="1"/>
            </p:cNvSpPr>
            <p:nvPr/>
          </p:nvSpPr>
          <p:spPr>
            <a:xfrm>
              <a:off x="9232420" y="312820"/>
              <a:ext cx="145039" cy="186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矩形 88"/>
            <p:cNvSpPr>
              <a:spLocks noChangeAspect="1" noChangeArrowheads="1"/>
            </p:cNvSpPr>
            <p:nvPr/>
          </p:nvSpPr>
          <p:spPr bwMode="auto">
            <a:xfrm>
              <a:off x="9231057" y="330546"/>
              <a:ext cx="158938" cy="1446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2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5" name="椭圆 84"/>
            <p:cNvSpPr>
              <a:spLocks noChangeAspect="1"/>
            </p:cNvSpPr>
            <p:nvPr/>
          </p:nvSpPr>
          <p:spPr>
            <a:xfrm>
              <a:off x="9220205" y="847886"/>
              <a:ext cx="145039" cy="186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矩形 90"/>
            <p:cNvSpPr>
              <a:spLocks noChangeAspect="1" noChangeArrowheads="1"/>
            </p:cNvSpPr>
            <p:nvPr/>
          </p:nvSpPr>
          <p:spPr bwMode="auto">
            <a:xfrm>
              <a:off x="9205899" y="809544"/>
              <a:ext cx="158938" cy="1807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ts val="18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2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" name="椭圆 86"/>
            <p:cNvSpPr>
              <a:spLocks noChangeAspect="1"/>
            </p:cNvSpPr>
            <p:nvPr/>
          </p:nvSpPr>
          <p:spPr>
            <a:xfrm>
              <a:off x="8706100" y="878667"/>
              <a:ext cx="145039" cy="186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矩形 77"/>
            <p:cNvSpPr>
              <a:spLocks noChangeAspect="1" noChangeArrowheads="1"/>
            </p:cNvSpPr>
            <p:nvPr/>
          </p:nvSpPr>
          <p:spPr bwMode="auto">
            <a:xfrm>
              <a:off x="8698154" y="861193"/>
              <a:ext cx="158938" cy="1446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2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9" name="椭圆 88"/>
            <p:cNvSpPr>
              <a:spLocks noChangeAspect="1"/>
            </p:cNvSpPr>
            <p:nvPr/>
          </p:nvSpPr>
          <p:spPr>
            <a:xfrm rot="5400000">
              <a:off x="8420585" y="432537"/>
              <a:ext cx="145039" cy="186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矩形 74"/>
            <p:cNvSpPr>
              <a:spLocks noChangeAspect="1" noChangeArrowheads="1"/>
            </p:cNvSpPr>
            <p:nvPr/>
          </p:nvSpPr>
          <p:spPr bwMode="auto">
            <a:xfrm>
              <a:off x="8435657" y="435414"/>
              <a:ext cx="158938" cy="1446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2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1" name="矩形 58"/>
            <p:cNvSpPr>
              <a:spLocks noChangeArrowheads="1"/>
            </p:cNvSpPr>
            <p:nvPr/>
          </p:nvSpPr>
          <p:spPr bwMode="auto">
            <a:xfrm>
              <a:off x="8571355" y="1094545"/>
              <a:ext cx="212559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zh-CN" altLang="en-US" sz="1200" b="1" baseline="-25000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92" name="直接连接符 91"/>
            <p:cNvCxnSpPr>
              <a:cxnSpLocks noChangeAspect="1"/>
            </p:cNvCxnSpPr>
            <p:nvPr/>
          </p:nvCxnSpPr>
          <p:spPr>
            <a:xfrm flipH="1">
              <a:off x="8375737" y="816221"/>
              <a:ext cx="142759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矩形 93"/>
            <p:cNvSpPr>
              <a:spLocks noChangeAspect="1" noChangeArrowheads="1"/>
            </p:cNvSpPr>
            <p:nvPr/>
          </p:nvSpPr>
          <p:spPr bwMode="auto">
            <a:xfrm>
              <a:off x="8187698" y="836712"/>
              <a:ext cx="21255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sz="1200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94" name="直接连接符 93"/>
            <p:cNvCxnSpPr>
              <a:cxnSpLocks noChangeAspect="1"/>
            </p:cNvCxnSpPr>
            <p:nvPr/>
          </p:nvCxnSpPr>
          <p:spPr>
            <a:xfrm>
              <a:off x="8792239" y="241985"/>
              <a:ext cx="0" cy="1580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>
              <a:cxnSpLocks noChangeAspect="1"/>
            </p:cNvCxnSpPr>
            <p:nvPr/>
          </p:nvCxnSpPr>
          <p:spPr>
            <a:xfrm flipH="1" flipV="1">
              <a:off x="8338488" y="399338"/>
              <a:ext cx="108000" cy="817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矩形 93"/>
            <p:cNvSpPr>
              <a:spLocks noChangeAspect="1" noChangeArrowheads="1"/>
            </p:cNvSpPr>
            <p:nvPr/>
          </p:nvSpPr>
          <p:spPr bwMode="auto">
            <a:xfrm>
              <a:off x="8161922" y="255322"/>
              <a:ext cx="21255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sz="12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03" name="Text Box 56"/>
          <p:cNvSpPr txBox="1">
            <a:spLocks noChangeArrowheads="1"/>
          </p:cNvSpPr>
          <p:nvPr/>
        </p:nvSpPr>
        <p:spPr bwMode="auto">
          <a:xfrm>
            <a:off x="5700048" y="4204017"/>
            <a:ext cx="8280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IMP</a:t>
            </a:r>
          </a:p>
        </p:txBody>
      </p:sp>
      <p:sp>
        <p:nvSpPr>
          <p:cNvPr id="104" name="Text Box 56"/>
          <p:cNvSpPr txBox="1">
            <a:spLocks noChangeArrowheads="1"/>
          </p:cNvSpPr>
          <p:nvPr/>
        </p:nvSpPr>
        <p:spPr bwMode="auto">
          <a:xfrm>
            <a:off x="2891744" y="2420888"/>
            <a:ext cx="9000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AMP</a:t>
            </a:r>
          </a:p>
        </p:txBody>
      </p:sp>
      <p:grpSp>
        <p:nvGrpSpPr>
          <p:cNvPr id="105" name="组合 104"/>
          <p:cNvGrpSpPr/>
          <p:nvPr/>
        </p:nvGrpSpPr>
        <p:grpSpPr>
          <a:xfrm>
            <a:off x="839416" y="1124744"/>
            <a:ext cx="2088169" cy="2008209"/>
            <a:chOff x="852899" y="3645136"/>
            <a:chExt cx="2088169" cy="2008209"/>
          </a:xfrm>
        </p:grpSpPr>
        <p:sp>
          <p:nvSpPr>
            <p:cNvPr id="106" name="矩形 93"/>
            <p:cNvSpPr>
              <a:spLocks noChangeArrowheads="1"/>
            </p:cNvSpPr>
            <p:nvPr/>
          </p:nvSpPr>
          <p:spPr bwMode="auto">
            <a:xfrm>
              <a:off x="852899" y="4437112"/>
              <a:ext cx="113864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>
                <a:lnSpc>
                  <a:spcPts val="12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OH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ǀ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O=P‒O‒CH</a:t>
              </a:r>
              <a:r>
                <a:rPr lang="en-US" altLang="zh-CN" sz="12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ǀ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OH</a:t>
              </a:r>
              <a:endParaRPr lang="zh-CN" altLang="en-US" sz="12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107" name="组合 106"/>
            <p:cNvGrpSpPr>
              <a:grpSpLocks noChangeAspect="1"/>
            </p:cNvGrpSpPr>
            <p:nvPr/>
          </p:nvGrpSpPr>
          <p:grpSpPr>
            <a:xfrm>
              <a:off x="1513105" y="4825396"/>
              <a:ext cx="1219080" cy="524796"/>
              <a:chOff x="4648508" y="5007194"/>
              <a:chExt cx="2088492" cy="899064"/>
            </a:xfrm>
          </p:grpSpPr>
          <p:sp>
            <p:nvSpPr>
              <p:cNvPr id="136" name="正五边形 1"/>
              <p:cNvSpPr/>
              <p:nvPr/>
            </p:nvSpPr>
            <p:spPr>
              <a:xfrm>
                <a:off x="4648508" y="5007194"/>
                <a:ext cx="2087996" cy="864000"/>
              </a:xfrm>
              <a:custGeom>
                <a:avLst/>
                <a:gdLst>
                  <a:gd name="connsiteX0" fmla="*/ 2 w 2088000"/>
                  <a:gd name="connsiteY0" fmla="*/ 302516 h 792000"/>
                  <a:gd name="connsiteX1" fmla="*/ 1044000 w 2088000"/>
                  <a:gd name="connsiteY1" fmla="*/ 0 h 792000"/>
                  <a:gd name="connsiteX2" fmla="*/ 2087998 w 2088000"/>
                  <a:gd name="connsiteY2" fmla="*/ 302516 h 792000"/>
                  <a:gd name="connsiteX3" fmla="*/ 1689226 w 2088000"/>
                  <a:gd name="connsiteY3" fmla="*/ 791998 h 792000"/>
                  <a:gd name="connsiteX4" fmla="*/ 398774 w 2088000"/>
                  <a:gd name="connsiteY4" fmla="*/ 791998 h 792000"/>
                  <a:gd name="connsiteX5" fmla="*/ 2 w 2088000"/>
                  <a:gd name="connsiteY5" fmla="*/ 302516 h 792000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689224 w 2087996"/>
                  <a:gd name="connsiteY3" fmla="*/ 791998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603499 w 2087996"/>
                  <a:gd name="connsiteY3" fmla="*/ 791998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560636 w 2087996"/>
                  <a:gd name="connsiteY3" fmla="*/ 796761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97521"/>
                  <a:gd name="connsiteY0" fmla="*/ 302516 h 801523"/>
                  <a:gd name="connsiteX1" fmla="*/ 1043998 w 2097521"/>
                  <a:gd name="connsiteY1" fmla="*/ 0 h 801523"/>
                  <a:gd name="connsiteX2" fmla="*/ 2097521 w 2097521"/>
                  <a:gd name="connsiteY2" fmla="*/ 324606 h 801523"/>
                  <a:gd name="connsiteX3" fmla="*/ 1560636 w 2097521"/>
                  <a:gd name="connsiteY3" fmla="*/ 796761 h 801523"/>
                  <a:gd name="connsiteX4" fmla="*/ 532122 w 2097521"/>
                  <a:gd name="connsiteY4" fmla="*/ 801523 h 801523"/>
                  <a:gd name="connsiteX5" fmla="*/ 0 w 2097521"/>
                  <a:gd name="connsiteY5" fmla="*/ 302516 h 801523"/>
                  <a:gd name="connsiteX0" fmla="*/ 0 w 2087996"/>
                  <a:gd name="connsiteY0" fmla="*/ 315769 h 801523"/>
                  <a:gd name="connsiteX1" fmla="*/ 1034473 w 2087996"/>
                  <a:gd name="connsiteY1" fmla="*/ 0 h 801523"/>
                  <a:gd name="connsiteX2" fmla="*/ 2087996 w 2087996"/>
                  <a:gd name="connsiteY2" fmla="*/ 324606 h 801523"/>
                  <a:gd name="connsiteX3" fmla="*/ 1551111 w 2087996"/>
                  <a:gd name="connsiteY3" fmla="*/ 796761 h 801523"/>
                  <a:gd name="connsiteX4" fmla="*/ 522597 w 2087996"/>
                  <a:gd name="connsiteY4" fmla="*/ 801523 h 801523"/>
                  <a:gd name="connsiteX5" fmla="*/ 0 w 2087996"/>
                  <a:gd name="connsiteY5" fmla="*/ 315769 h 80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7996" h="801523">
                    <a:moveTo>
                      <a:pt x="0" y="315769"/>
                    </a:moveTo>
                    <a:lnTo>
                      <a:pt x="1034473" y="0"/>
                    </a:lnTo>
                    <a:lnTo>
                      <a:pt x="2087996" y="324606"/>
                    </a:lnTo>
                    <a:lnTo>
                      <a:pt x="1551111" y="796761"/>
                    </a:lnTo>
                    <a:lnTo>
                      <a:pt x="522597" y="801523"/>
                    </a:lnTo>
                    <a:lnTo>
                      <a:pt x="0" y="315769"/>
                    </a:lnTo>
                    <a:close/>
                  </a:path>
                </a:pathLst>
              </a:custGeom>
              <a:solidFill>
                <a:srgbClr val="E1CC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7" name="直接连接符 136"/>
              <p:cNvCxnSpPr/>
              <p:nvPr/>
            </p:nvCxnSpPr>
            <p:spPr>
              <a:xfrm>
                <a:off x="5185839" y="5831844"/>
                <a:ext cx="10080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 flipH="1">
                <a:off x="4650325" y="5034921"/>
                <a:ext cx="936000" cy="32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5797567" y="5051327"/>
                <a:ext cx="936000" cy="32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任意多边形 139"/>
              <p:cNvSpPr/>
              <p:nvPr/>
            </p:nvSpPr>
            <p:spPr>
              <a:xfrm>
                <a:off x="4658537" y="5361680"/>
                <a:ext cx="540000" cy="540000"/>
              </a:xfrm>
              <a:custGeom>
                <a:avLst/>
                <a:gdLst>
                  <a:gd name="connsiteX0" fmla="*/ 0 w 424888"/>
                  <a:gd name="connsiteY0" fmla="*/ 0 h 490448"/>
                  <a:gd name="connsiteX1" fmla="*/ 424888 w 424888"/>
                  <a:gd name="connsiteY1" fmla="*/ 368090 h 490448"/>
                  <a:gd name="connsiteX2" fmla="*/ 424888 w 424888"/>
                  <a:gd name="connsiteY2" fmla="*/ 490448 h 490448"/>
                  <a:gd name="connsiteX3" fmla="*/ 0 w 424888"/>
                  <a:gd name="connsiteY3" fmla="*/ 0 h 490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888" h="490448">
                    <a:moveTo>
                      <a:pt x="0" y="0"/>
                    </a:moveTo>
                    <a:lnTo>
                      <a:pt x="424888" y="368090"/>
                    </a:lnTo>
                    <a:lnTo>
                      <a:pt x="424888" y="4904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任意多边形 140"/>
              <p:cNvSpPr/>
              <p:nvPr/>
            </p:nvSpPr>
            <p:spPr>
              <a:xfrm flipH="1">
                <a:off x="6197000" y="5366258"/>
                <a:ext cx="540000" cy="540000"/>
              </a:xfrm>
              <a:custGeom>
                <a:avLst/>
                <a:gdLst>
                  <a:gd name="connsiteX0" fmla="*/ 0 w 424888"/>
                  <a:gd name="connsiteY0" fmla="*/ 0 h 490448"/>
                  <a:gd name="connsiteX1" fmla="*/ 424888 w 424888"/>
                  <a:gd name="connsiteY1" fmla="*/ 368090 h 490448"/>
                  <a:gd name="connsiteX2" fmla="*/ 424888 w 424888"/>
                  <a:gd name="connsiteY2" fmla="*/ 490448 h 490448"/>
                  <a:gd name="connsiteX3" fmla="*/ 0 w 424888"/>
                  <a:gd name="connsiteY3" fmla="*/ 0 h 490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888" h="490448">
                    <a:moveTo>
                      <a:pt x="0" y="0"/>
                    </a:moveTo>
                    <a:lnTo>
                      <a:pt x="424888" y="368090"/>
                    </a:lnTo>
                    <a:lnTo>
                      <a:pt x="424888" y="4904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08" name="直接连接符 107"/>
            <p:cNvCxnSpPr/>
            <p:nvPr/>
          </p:nvCxnSpPr>
          <p:spPr>
            <a:xfrm>
              <a:off x="2745520" y="4614224"/>
              <a:ext cx="0" cy="54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>
              <a:off x="1510039" y="4871960"/>
              <a:ext cx="0" cy="32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矩形 93"/>
            <p:cNvSpPr>
              <a:spLocks noChangeArrowheads="1"/>
            </p:cNvSpPr>
            <p:nvPr/>
          </p:nvSpPr>
          <p:spPr bwMode="auto">
            <a:xfrm>
              <a:off x="1409010" y="5191017"/>
              <a:ext cx="2125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sz="12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11" name="矩形 93"/>
            <p:cNvSpPr>
              <a:spLocks noChangeArrowheads="1"/>
            </p:cNvSpPr>
            <p:nvPr/>
          </p:nvSpPr>
          <p:spPr bwMode="auto">
            <a:xfrm>
              <a:off x="2631071" y="5191017"/>
              <a:ext cx="21255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sz="1200" b="1" baseline="-25000">
                <a:latin typeface="Times New Roman" panose="02020603050405020304" pitchFamily="18" charset="0"/>
              </a:endParaRPr>
            </a:p>
          </p:txBody>
        </p:sp>
        <p:cxnSp>
          <p:nvCxnSpPr>
            <p:cNvPr id="112" name="直接连接符 111"/>
            <p:cNvCxnSpPr/>
            <p:nvPr/>
          </p:nvCxnSpPr>
          <p:spPr>
            <a:xfrm>
              <a:off x="1825037" y="5135018"/>
              <a:ext cx="0" cy="3348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2424688" y="5135018"/>
              <a:ext cx="0" cy="3348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矩形 93"/>
            <p:cNvSpPr>
              <a:spLocks noChangeArrowheads="1"/>
            </p:cNvSpPr>
            <p:nvPr/>
          </p:nvSpPr>
          <p:spPr bwMode="auto">
            <a:xfrm>
              <a:off x="2325991" y="4943688"/>
              <a:ext cx="2125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sz="1200" b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115" name="矩形 93"/>
            <p:cNvSpPr>
              <a:spLocks noChangeArrowheads="1"/>
            </p:cNvSpPr>
            <p:nvPr/>
          </p:nvSpPr>
          <p:spPr bwMode="auto">
            <a:xfrm>
              <a:off x="1721091" y="4943688"/>
              <a:ext cx="21255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sz="12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16" name="矩形 93"/>
            <p:cNvSpPr>
              <a:spLocks noChangeArrowheads="1"/>
            </p:cNvSpPr>
            <p:nvPr/>
          </p:nvSpPr>
          <p:spPr bwMode="auto">
            <a:xfrm>
              <a:off x="2349878" y="5468679"/>
              <a:ext cx="33278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OH</a:t>
              </a:r>
              <a:endParaRPr lang="zh-CN" altLang="en-US" sz="12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17" name="矩形 93"/>
            <p:cNvSpPr>
              <a:spLocks noChangeArrowheads="1"/>
            </p:cNvSpPr>
            <p:nvPr/>
          </p:nvSpPr>
          <p:spPr bwMode="auto">
            <a:xfrm>
              <a:off x="1751977" y="5468679"/>
              <a:ext cx="33278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OH</a:t>
              </a:r>
              <a:endParaRPr lang="zh-CN" altLang="en-US" sz="1200" b="1" baseline="-250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118" name="组合 117"/>
            <p:cNvGrpSpPr>
              <a:grpSpLocks noChangeAspect="1"/>
            </p:cNvGrpSpPr>
            <p:nvPr/>
          </p:nvGrpSpPr>
          <p:grpSpPr>
            <a:xfrm>
              <a:off x="1847528" y="3645136"/>
              <a:ext cx="1093540" cy="1008000"/>
              <a:chOff x="1602267" y="3222055"/>
              <a:chExt cx="1396287" cy="1287065"/>
            </a:xfrm>
          </p:grpSpPr>
          <p:sp>
            <p:nvSpPr>
              <p:cNvPr id="120" name="正五边形 119"/>
              <p:cNvSpPr>
                <a:spLocks noChangeAspect="1"/>
              </p:cNvSpPr>
              <p:nvPr/>
            </p:nvSpPr>
            <p:spPr>
              <a:xfrm rot="5400000" flipH="1">
                <a:off x="2372166" y="3711244"/>
                <a:ext cx="644284" cy="608493"/>
              </a:xfrm>
              <a:prstGeom prst="pentagon">
                <a:avLst/>
              </a:prstGeom>
              <a:solidFill>
                <a:srgbClr val="1FC3FD"/>
              </a:solidFill>
              <a:ln w="1905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方正姚体" panose="02010601030101010101" pitchFamily="2" charset="-122"/>
                </a:endParaRPr>
              </a:p>
            </p:txBody>
          </p:sp>
          <p:sp>
            <p:nvSpPr>
              <p:cNvPr id="121" name="六边形 120"/>
              <p:cNvSpPr>
                <a:spLocks noChangeAspect="1"/>
              </p:cNvSpPr>
              <p:nvPr/>
            </p:nvSpPr>
            <p:spPr>
              <a:xfrm rot="16200000">
                <a:off x="1719955" y="3694837"/>
                <a:ext cx="705499" cy="634949"/>
              </a:xfrm>
              <a:prstGeom prst="hexagon">
                <a:avLst/>
              </a:prstGeom>
              <a:solidFill>
                <a:srgbClr val="1FC3FD"/>
              </a:solidFill>
              <a:ln w="1905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方正姚体" panose="02010601030101010101" pitchFamily="2" charset="-122"/>
                </a:endParaRPr>
              </a:p>
            </p:txBody>
          </p:sp>
          <p:cxnSp>
            <p:nvCxnSpPr>
              <p:cNvPr id="122" name="直接连接符 121"/>
              <p:cNvCxnSpPr>
                <a:cxnSpLocks noChangeAspect="1"/>
              </p:cNvCxnSpPr>
              <p:nvPr/>
            </p:nvCxnSpPr>
            <p:spPr>
              <a:xfrm flipH="1">
                <a:off x="1841525" y="3719047"/>
                <a:ext cx="230996" cy="1131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/>
              <p:cNvCxnSpPr>
                <a:cxnSpLocks noChangeAspect="1"/>
              </p:cNvCxnSpPr>
              <p:nvPr/>
            </p:nvCxnSpPr>
            <p:spPr>
              <a:xfrm rot="60000">
                <a:off x="1807531" y="4175678"/>
                <a:ext cx="230996" cy="1119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>
                <a:cxnSpLocks noChangeAspect="1"/>
              </p:cNvCxnSpPr>
              <p:nvPr/>
            </p:nvCxnSpPr>
            <p:spPr>
              <a:xfrm>
                <a:off x="2336023" y="3852044"/>
                <a:ext cx="0" cy="3348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>
                <a:cxnSpLocks noChangeAspect="1"/>
              </p:cNvCxnSpPr>
              <p:nvPr/>
            </p:nvCxnSpPr>
            <p:spPr>
              <a:xfrm rot="21420000" flipH="1" flipV="1">
                <a:off x="2759183" y="3749377"/>
                <a:ext cx="167997" cy="2683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/>
              <p:cNvCxnSpPr>
                <a:cxnSpLocks noChangeAspect="1"/>
              </p:cNvCxnSpPr>
              <p:nvPr/>
            </p:nvCxnSpPr>
            <p:spPr>
              <a:xfrm>
                <a:off x="2075860" y="3448384"/>
                <a:ext cx="0" cy="2018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矩形 93"/>
              <p:cNvSpPr>
                <a:spLocks noChangeAspect="1" noChangeArrowheads="1"/>
              </p:cNvSpPr>
              <p:nvPr/>
            </p:nvSpPr>
            <p:spPr bwMode="auto">
              <a:xfrm>
                <a:off x="1948791" y="3222055"/>
                <a:ext cx="478131" cy="235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2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NH</a:t>
                </a:r>
                <a:r>
                  <a:rPr lang="en-US" altLang="zh-CN" sz="12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</a:t>
                </a:r>
                <a:endParaRPr lang="zh-CN" altLang="en-US" sz="12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" name="椭圆 127"/>
              <p:cNvSpPr>
                <a:spLocks noChangeAspect="1"/>
              </p:cNvSpPr>
              <p:nvPr/>
            </p:nvSpPr>
            <p:spPr>
              <a:xfrm>
                <a:off x="2665315" y="3548512"/>
                <a:ext cx="185193" cy="2381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矩形 88"/>
              <p:cNvSpPr>
                <a:spLocks noChangeAspect="1" noChangeArrowheads="1"/>
              </p:cNvSpPr>
              <p:nvPr/>
            </p:nvSpPr>
            <p:spPr bwMode="auto">
              <a:xfrm>
                <a:off x="2663575" y="3571146"/>
                <a:ext cx="20294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45720" tIns="0" rIns="4572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2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</a:t>
                </a:r>
                <a:endParaRPr lang="zh-CN" altLang="en-US" sz="12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0" name="椭圆 129"/>
              <p:cNvSpPr>
                <a:spLocks noChangeAspect="1"/>
              </p:cNvSpPr>
              <p:nvPr/>
            </p:nvSpPr>
            <p:spPr>
              <a:xfrm>
                <a:off x="2649718" y="4231712"/>
                <a:ext cx="185193" cy="2381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矩形 90"/>
              <p:cNvSpPr>
                <a:spLocks noChangeAspect="1" noChangeArrowheads="1"/>
              </p:cNvSpPr>
              <p:nvPr/>
            </p:nvSpPr>
            <p:spPr bwMode="auto">
              <a:xfrm>
                <a:off x="2631452" y="4195176"/>
                <a:ext cx="20294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45720" tIns="0" rIns="4572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9pPr>
              </a:lstStyle>
              <a:p>
                <a:pPr algn="ctr" eaLnBrk="1" hangingPunct="1">
                  <a:lnSpc>
                    <a:spcPts val="1800"/>
                  </a:lnSpc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</a:pPr>
                <a:r>
                  <a:rPr lang="en-US" altLang="zh-CN" sz="12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</a:t>
                </a:r>
                <a:endParaRPr lang="zh-CN" altLang="en-US" sz="12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2" name="椭圆 131"/>
              <p:cNvSpPr>
                <a:spLocks noChangeAspect="1"/>
              </p:cNvSpPr>
              <p:nvPr/>
            </p:nvSpPr>
            <p:spPr>
              <a:xfrm>
                <a:off x="1993283" y="4271014"/>
                <a:ext cx="185193" cy="2381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矩形 77"/>
              <p:cNvSpPr>
                <a:spLocks noChangeAspect="1" noChangeArrowheads="1"/>
              </p:cNvSpPr>
              <p:nvPr/>
            </p:nvSpPr>
            <p:spPr bwMode="auto">
              <a:xfrm>
                <a:off x="1983138" y="4248702"/>
                <a:ext cx="20294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45720" tIns="0" rIns="4572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2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</a:t>
                </a:r>
                <a:endParaRPr lang="zh-CN" altLang="en-US" sz="12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" name="椭圆 133"/>
              <p:cNvSpPr>
                <a:spLocks noChangeAspect="1"/>
              </p:cNvSpPr>
              <p:nvPr/>
            </p:nvSpPr>
            <p:spPr>
              <a:xfrm rot="5400000">
                <a:off x="1628723" y="3701373"/>
                <a:ext cx="185193" cy="2381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矩形 74"/>
              <p:cNvSpPr>
                <a:spLocks noChangeAspect="1" noChangeArrowheads="1"/>
              </p:cNvSpPr>
              <p:nvPr/>
            </p:nvSpPr>
            <p:spPr bwMode="auto">
              <a:xfrm>
                <a:off x="1647968" y="3705046"/>
                <a:ext cx="20294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45720" tIns="0" rIns="4572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rgbClr val="9E3611"/>
                  </a:buClr>
                  <a:buSzPct val="85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Rockwell" panose="02060603020205020403" pitchFamily="18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2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</a:t>
                </a:r>
                <a:endParaRPr lang="zh-CN" altLang="en-US" sz="12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9" name="矩形 58"/>
            <p:cNvSpPr>
              <a:spLocks noChangeArrowheads="1"/>
            </p:cNvSpPr>
            <p:nvPr/>
          </p:nvSpPr>
          <p:spPr bwMode="auto">
            <a:xfrm>
              <a:off x="2019018" y="4682535"/>
              <a:ext cx="212559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zh-CN" altLang="en-US" sz="1200" b="1" baseline="-250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9336422" y="1124744"/>
            <a:ext cx="2088170" cy="1980410"/>
            <a:chOff x="8367116" y="738343"/>
            <a:chExt cx="2088170" cy="1980410"/>
          </a:xfrm>
        </p:grpSpPr>
        <p:sp>
          <p:nvSpPr>
            <p:cNvPr id="143" name="矩形 93"/>
            <p:cNvSpPr>
              <a:spLocks noChangeArrowheads="1"/>
            </p:cNvSpPr>
            <p:nvPr/>
          </p:nvSpPr>
          <p:spPr bwMode="auto">
            <a:xfrm>
              <a:off x="8367116" y="1502520"/>
              <a:ext cx="113864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>
                <a:lnSpc>
                  <a:spcPts val="12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OH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ǀ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O=P‒O‒CH</a:t>
              </a:r>
              <a:r>
                <a:rPr lang="en-US" altLang="zh-CN" sz="12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ǀ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OH</a:t>
              </a:r>
              <a:endParaRPr lang="zh-CN" altLang="en-US" sz="12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144" name="组合 143"/>
            <p:cNvGrpSpPr>
              <a:grpSpLocks noChangeAspect="1"/>
            </p:cNvGrpSpPr>
            <p:nvPr/>
          </p:nvGrpSpPr>
          <p:grpSpPr>
            <a:xfrm>
              <a:off x="9027322" y="1890804"/>
              <a:ext cx="1219080" cy="524796"/>
              <a:chOff x="4648508" y="5007194"/>
              <a:chExt cx="2088492" cy="899064"/>
            </a:xfrm>
          </p:grpSpPr>
          <p:sp>
            <p:nvSpPr>
              <p:cNvPr id="176" name="正五边形 1"/>
              <p:cNvSpPr/>
              <p:nvPr/>
            </p:nvSpPr>
            <p:spPr>
              <a:xfrm>
                <a:off x="4648508" y="5007194"/>
                <a:ext cx="2087996" cy="864000"/>
              </a:xfrm>
              <a:custGeom>
                <a:avLst/>
                <a:gdLst>
                  <a:gd name="connsiteX0" fmla="*/ 2 w 2088000"/>
                  <a:gd name="connsiteY0" fmla="*/ 302516 h 792000"/>
                  <a:gd name="connsiteX1" fmla="*/ 1044000 w 2088000"/>
                  <a:gd name="connsiteY1" fmla="*/ 0 h 792000"/>
                  <a:gd name="connsiteX2" fmla="*/ 2087998 w 2088000"/>
                  <a:gd name="connsiteY2" fmla="*/ 302516 h 792000"/>
                  <a:gd name="connsiteX3" fmla="*/ 1689226 w 2088000"/>
                  <a:gd name="connsiteY3" fmla="*/ 791998 h 792000"/>
                  <a:gd name="connsiteX4" fmla="*/ 398774 w 2088000"/>
                  <a:gd name="connsiteY4" fmla="*/ 791998 h 792000"/>
                  <a:gd name="connsiteX5" fmla="*/ 2 w 2088000"/>
                  <a:gd name="connsiteY5" fmla="*/ 302516 h 792000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689224 w 2087996"/>
                  <a:gd name="connsiteY3" fmla="*/ 791998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603499 w 2087996"/>
                  <a:gd name="connsiteY3" fmla="*/ 791998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560636 w 2087996"/>
                  <a:gd name="connsiteY3" fmla="*/ 796761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97521"/>
                  <a:gd name="connsiteY0" fmla="*/ 302516 h 801523"/>
                  <a:gd name="connsiteX1" fmla="*/ 1043998 w 2097521"/>
                  <a:gd name="connsiteY1" fmla="*/ 0 h 801523"/>
                  <a:gd name="connsiteX2" fmla="*/ 2097521 w 2097521"/>
                  <a:gd name="connsiteY2" fmla="*/ 324606 h 801523"/>
                  <a:gd name="connsiteX3" fmla="*/ 1560636 w 2097521"/>
                  <a:gd name="connsiteY3" fmla="*/ 796761 h 801523"/>
                  <a:gd name="connsiteX4" fmla="*/ 532122 w 2097521"/>
                  <a:gd name="connsiteY4" fmla="*/ 801523 h 801523"/>
                  <a:gd name="connsiteX5" fmla="*/ 0 w 2097521"/>
                  <a:gd name="connsiteY5" fmla="*/ 302516 h 801523"/>
                  <a:gd name="connsiteX0" fmla="*/ 0 w 2087996"/>
                  <a:gd name="connsiteY0" fmla="*/ 315769 h 801523"/>
                  <a:gd name="connsiteX1" fmla="*/ 1034473 w 2087996"/>
                  <a:gd name="connsiteY1" fmla="*/ 0 h 801523"/>
                  <a:gd name="connsiteX2" fmla="*/ 2087996 w 2087996"/>
                  <a:gd name="connsiteY2" fmla="*/ 324606 h 801523"/>
                  <a:gd name="connsiteX3" fmla="*/ 1551111 w 2087996"/>
                  <a:gd name="connsiteY3" fmla="*/ 796761 h 801523"/>
                  <a:gd name="connsiteX4" fmla="*/ 522597 w 2087996"/>
                  <a:gd name="connsiteY4" fmla="*/ 801523 h 801523"/>
                  <a:gd name="connsiteX5" fmla="*/ 0 w 2087996"/>
                  <a:gd name="connsiteY5" fmla="*/ 315769 h 80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7996" h="801523">
                    <a:moveTo>
                      <a:pt x="0" y="315769"/>
                    </a:moveTo>
                    <a:lnTo>
                      <a:pt x="1034473" y="0"/>
                    </a:lnTo>
                    <a:lnTo>
                      <a:pt x="2087996" y="324606"/>
                    </a:lnTo>
                    <a:lnTo>
                      <a:pt x="1551111" y="796761"/>
                    </a:lnTo>
                    <a:lnTo>
                      <a:pt x="522597" y="801523"/>
                    </a:lnTo>
                    <a:lnTo>
                      <a:pt x="0" y="315769"/>
                    </a:lnTo>
                    <a:close/>
                  </a:path>
                </a:pathLst>
              </a:custGeom>
              <a:solidFill>
                <a:srgbClr val="E1CC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77" name="直接连接符 176"/>
              <p:cNvCxnSpPr/>
              <p:nvPr/>
            </p:nvCxnSpPr>
            <p:spPr>
              <a:xfrm>
                <a:off x="5185839" y="5831844"/>
                <a:ext cx="10080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接连接符 177"/>
              <p:cNvCxnSpPr/>
              <p:nvPr/>
            </p:nvCxnSpPr>
            <p:spPr>
              <a:xfrm flipH="1">
                <a:off x="4650325" y="5034921"/>
                <a:ext cx="936000" cy="32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接连接符 178"/>
              <p:cNvCxnSpPr/>
              <p:nvPr/>
            </p:nvCxnSpPr>
            <p:spPr>
              <a:xfrm>
                <a:off x="5797567" y="5051327"/>
                <a:ext cx="936000" cy="32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任意多边形 179"/>
              <p:cNvSpPr/>
              <p:nvPr/>
            </p:nvSpPr>
            <p:spPr>
              <a:xfrm>
                <a:off x="4658537" y="5361680"/>
                <a:ext cx="540000" cy="540000"/>
              </a:xfrm>
              <a:custGeom>
                <a:avLst/>
                <a:gdLst>
                  <a:gd name="connsiteX0" fmla="*/ 0 w 424888"/>
                  <a:gd name="connsiteY0" fmla="*/ 0 h 490448"/>
                  <a:gd name="connsiteX1" fmla="*/ 424888 w 424888"/>
                  <a:gd name="connsiteY1" fmla="*/ 368090 h 490448"/>
                  <a:gd name="connsiteX2" fmla="*/ 424888 w 424888"/>
                  <a:gd name="connsiteY2" fmla="*/ 490448 h 490448"/>
                  <a:gd name="connsiteX3" fmla="*/ 0 w 424888"/>
                  <a:gd name="connsiteY3" fmla="*/ 0 h 490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888" h="490448">
                    <a:moveTo>
                      <a:pt x="0" y="0"/>
                    </a:moveTo>
                    <a:lnTo>
                      <a:pt x="424888" y="368090"/>
                    </a:lnTo>
                    <a:lnTo>
                      <a:pt x="424888" y="4904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任意多边形 180"/>
              <p:cNvSpPr/>
              <p:nvPr/>
            </p:nvSpPr>
            <p:spPr>
              <a:xfrm flipH="1">
                <a:off x="6197000" y="5366258"/>
                <a:ext cx="540000" cy="540000"/>
              </a:xfrm>
              <a:custGeom>
                <a:avLst/>
                <a:gdLst>
                  <a:gd name="connsiteX0" fmla="*/ 0 w 424888"/>
                  <a:gd name="connsiteY0" fmla="*/ 0 h 490448"/>
                  <a:gd name="connsiteX1" fmla="*/ 424888 w 424888"/>
                  <a:gd name="connsiteY1" fmla="*/ 368090 h 490448"/>
                  <a:gd name="connsiteX2" fmla="*/ 424888 w 424888"/>
                  <a:gd name="connsiteY2" fmla="*/ 490448 h 490448"/>
                  <a:gd name="connsiteX3" fmla="*/ 0 w 424888"/>
                  <a:gd name="connsiteY3" fmla="*/ 0 h 490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888" h="490448">
                    <a:moveTo>
                      <a:pt x="0" y="0"/>
                    </a:moveTo>
                    <a:lnTo>
                      <a:pt x="424888" y="368090"/>
                    </a:lnTo>
                    <a:lnTo>
                      <a:pt x="424888" y="4904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45" name="直接连接符 144"/>
            <p:cNvCxnSpPr/>
            <p:nvPr/>
          </p:nvCxnSpPr>
          <p:spPr>
            <a:xfrm>
              <a:off x="10259737" y="1679632"/>
              <a:ext cx="0" cy="54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>
              <a:off x="9024256" y="1952872"/>
              <a:ext cx="0" cy="32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矩形 93"/>
            <p:cNvSpPr>
              <a:spLocks noChangeArrowheads="1"/>
            </p:cNvSpPr>
            <p:nvPr/>
          </p:nvSpPr>
          <p:spPr bwMode="auto">
            <a:xfrm>
              <a:off x="8923227" y="2256425"/>
              <a:ext cx="2125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sz="12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48" name="矩形 93"/>
            <p:cNvSpPr>
              <a:spLocks noChangeArrowheads="1"/>
            </p:cNvSpPr>
            <p:nvPr/>
          </p:nvSpPr>
          <p:spPr bwMode="auto">
            <a:xfrm>
              <a:off x="10145288" y="2256425"/>
              <a:ext cx="21255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sz="1200" b="1" baseline="-25000">
                <a:latin typeface="Times New Roman" panose="02020603050405020304" pitchFamily="18" charset="0"/>
              </a:endParaRPr>
            </a:p>
          </p:txBody>
        </p:sp>
        <p:cxnSp>
          <p:nvCxnSpPr>
            <p:cNvPr id="149" name="直接连接符 148"/>
            <p:cNvCxnSpPr/>
            <p:nvPr/>
          </p:nvCxnSpPr>
          <p:spPr>
            <a:xfrm>
              <a:off x="9339254" y="2200426"/>
              <a:ext cx="0" cy="3348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>
              <a:off x="9938905" y="2200426"/>
              <a:ext cx="0" cy="3348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矩形 93"/>
            <p:cNvSpPr>
              <a:spLocks noChangeArrowheads="1"/>
            </p:cNvSpPr>
            <p:nvPr/>
          </p:nvSpPr>
          <p:spPr bwMode="auto">
            <a:xfrm>
              <a:off x="9840208" y="2009096"/>
              <a:ext cx="2125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sz="1200" b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152" name="矩形 93"/>
            <p:cNvSpPr>
              <a:spLocks noChangeArrowheads="1"/>
            </p:cNvSpPr>
            <p:nvPr/>
          </p:nvSpPr>
          <p:spPr bwMode="auto">
            <a:xfrm>
              <a:off x="9235308" y="2009096"/>
              <a:ext cx="21255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sz="12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53" name="矩形 93"/>
            <p:cNvSpPr>
              <a:spLocks noChangeArrowheads="1"/>
            </p:cNvSpPr>
            <p:nvPr/>
          </p:nvSpPr>
          <p:spPr bwMode="auto">
            <a:xfrm>
              <a:off x="9864095" y="2534087"/>
              <a:ext cx="33278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OH</a:t>
              </a:r>
              <a:endParaRPr lang="zh-CN" altLang="en-US" sz="12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54" name="矩形 93"/>
            <p:cNvSpPr>
              <a:spLocks noChangeArrowheads="1"/>
            </p:cNvSpPr>
            <p:nvPr/>
          </p:nvSpPr>
          <p:spPr bwMode="auto">
            <a:xfrm>
              <a:off x="9266194" y="2534087"/>
              <a:ext cx="33278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OH</a:t>
              </a:r>
              <a:endParaRPr lang="zh-CN" altLang="en-US" sz="1200" b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155" name="正五边形 154"/>
            <p:cNvSpPr>
              <a:spLocks noChangeAspect="1"/>
            </p:cNvSpPr>
            <p:nvPr/>
          </p:nvSpPr>
          <p:spPr>
            <a:xfrm rot="5400000" flipH="1">
              <a:off x="9964712" y="1093666"/>
              <a:ext cx="504589" cy="476558"/>
            </a:xfrm>
            <a:prstGeom prst="pentagon">
              <a:avLst/>
            </a:prstGeom>
            <a:solidFill>
              <a:srgbClr val="1FC3FD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方正姚体" panose="02010601030101010101" pitchFamily="2" charset="-122"/>
              </a:endParaRPr>
            </a:p>
          </p:txBody>
        </p:sp>
        <p:sp>
          <p:nvSpPr>
            <p:cNvPr id="156" name="六边形 155"/>
            <p:cNvSpPr>
              <a:spLocks noChangeAspect="1"/>
            </p:cNvSpPr>
            <p:nvPr/>
          </p:nvSpPr>
          <p:spPr>
            <a:xfrm rot="16200000">
              <a:off x="9453915" y="1080816"/>
              <a:ext cx="552531" cy="497278"/>
            </a:xfrm>
            <a:prstGeom prst="hexagon">
              <a:avLst/>
            </a:prstGeom>
            <a:solidFill>
              <a:srgbClr val="1FC3FD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方正姚体" panose="02010601030101010101" pitchFamily="2" charset="-122"/>
              </a:endParaRPr>
            </a:p>
          </p:txBody>
        </p:sp>
        <p:cxnSp>
          <p:nvCxnSpPr>
            <p:cNvPr id="157" name="直接连接符 156"/>
            <p:cNvCxnSpPr>
              <a:cxnSpLocks noChangeAspect="1"/>
            </p:cNvCxnSpPr>
            <p:nvPr/>
          </p:nvCxnSpPr>
          <p:spPr>
            <a:xfrm rot="60000">
              <a:off x="9522503" y="1457400"/>
              <a:ext cx="180911" cy="877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/>
            <p:cNvCxnSpPr>
              <a:cxnSpLocks noChangeAspect="1"/>
            </p:cNvCxnSpPr>
            <p:nvPr/>
          </p:nvCxnSpPr>
          <p:spPr>
            <a:xfrm>
              <a:off x="9936406" y="1203937"/>
              <a:ext cx="0" cy="2622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>
              <a:cxnSpLocks noChangeAspect="1"/>
            </p:cNvCxnSpPr>
            <p:nvPr/>
          </p:nvCxnSpPr>
          <p:spPr>
            <a:xfrm rot="21420000" flipH="1" flipV="1">
              <a:off x="10284988" y="1160797"/>
              <a:ext cx="108000" cy="1725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cxnSpLocks noChangeAspect="1"/>
            </p:cNvCxnSpPr>
            <p:nvPr/>
          </p:nvCxnSpPr>
          <p:spPr>
            <a:xfrm>
              <a:off x="9705926" y="897326"/>
              <a:ext cx="0" cy="1580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矩形 93"/>
            <p:cNvSpPr>
              <a:spLocks noChangeAspect="1" noChangeArrowheads="1"/>
            </p:cNvSpPr>
            <p:nvPr/>
          </p:nvSpPr>
          <p:spPr bwMode="auto">
            <a:xfrm>
              <a:off x="9624392" y="738343"/>
              <a:ext cx="2125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zh-CN" altLang="en-US" sz="1200" b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162" name="椭圆 161"/>
            <p:cNvSpPr>
              <a:spLocks noChangeAspect="1"/>
            </p:cNvSpPr>
            <p:nvPr/>
          </p:nvSpPr>
          <p:spPr>
            <a:xfrm>
              <a:off x="10194300" y="966218"/>
              <a:ext cx="145039" cy="186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矩形 88"/>
            <p:cNvSpPr>
              <a:spLocks noChangeAspect="1" noChangeArrowheads="1"/>
            </p:cNvSpPr>
            <p:nvPr/>
          </p:nvSpPr>
          <p:spPr bwMode="auto">
            <a:xfrm>
              <a:off x="10192937" y="983944"/>
              <a:ext cx="158938" cy="1446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2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" name="椭圆 163"/>
            <p:cNvSpPr>
              <a:spLocks noChangeAspect="1"/>
            </p:cNvSpPr>
            <p:nvPr/>
          </p:nvSpPr>
          <p:spPr>
            <a:xfrm>
              <a:off x="10182085" y="1501284"/>
              <a:ext cx="145039" cy="186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矩形 90"/>
            <p:cNvSpPr>
              <a:spLocks noChangeAspect="1" noChangeArrowheads="1"/>
            </p:cNvSpPr>
            <p:nvPr/>
          </p:nvSpPr>
          <p:spPr bwMode="auto">
            <a:xfrm>
              <a:off x="10167779" y="1472670"/>
              <a:ext cx="158938" cy="1807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ts val="18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2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6" name="椭圆 165"/>
            <p:cNvSpPr>
              <a:spLocks noChangeAspect="1"/>
            </p:cNvSpPr>
            <p:nvPr/>
          </p:nvSpPr>
          <p:spPr>
            <a:xfrm>
              <a:off x="9667980" y="1532065"/>
              <a:ext cx="145039" cy="186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矩形 77"/>
            <p:cNvSpPr>
              <a:spLocks noChangeAspect="1" noChangeArrowheads="1"/>
            </p:cNvSpPr>
            <p:nvPr/>
          </p:nvSpPr>
          <p:spPr bwMode="auto">
            <a:xfrm>
              <a:off x="9660034" y="1514591"/>
              <a:ext cx="158938" cy="1446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2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8" name="椭圆 167"/>
            <p:cNvSpPr>
              <a:spLocks noChangeAspect="1"/>
            </p:cNvSpPr>
            <p:nvPr/>
          </p:nvSpPr>
          <p:spPr>
            <a:xfrm rot="5400000">
              <a:off x="9382465" y="1085935"/>
              <a:ext cx="145039" cy="186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矩形 74"/>
            <p:cNvSpPr>
              <a:spLocks noChangeAspect="1" noChangeArrowheads="1"/>
            </p:cNvSpPr>
            <p:nvPr/>
          </p:nvSpPr>
          <p:spPr bwMode="auto">
            <a:xfrm>
              <a:off x="9397537" y="1088812"/>
              <a:ext cx="158938" cy="1446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2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0" name="矩形 58"/>
            <p:cNvSpPr>
              <a:spLocks noChangeArrowheads="1"/>
            </p:cNvSpPr>
            <p:nvPr/>
          </p:nvSpPr>
          <p:spPr bwMode="auto">
            <a:xfrm>
              <a:off x="9533235" y="1747943"/>
              <a:ext cx="212559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zh-CN" altLang="en-US" sz="1200" b="1" baseline="-25000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171" name="直接连接符 170"/>
            <p:cNvCxnSpPr>
              <a:cxnSpLocks noChangeAspect="1"/>
            </p:cNvCxnSpPr>
            <p:nvPr/>
          </p:nvCxnSpPr>
          <p:spPr>
            <a:xfrm flipH="1">
              <a:off x="9337617" y="1469619"/>
              <a:ext cx="142759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矩形 93"/>
            <p:cNvSpPr>
              <a:spLocks noChangeAspect="1" noChangeArrowheads="1"/>
            </p:cNvSpPr>
            <p:nvPr/>
          </p:nvSpPr>
          <p:spPr bwMode="auto">
            <a:xfrm>
              <a:off x="9008151" y="1469926"/>
              <a:ext cx="3744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zh-CN" sz="12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1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2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73" name="直接连接符 172"/>
            <p:cNvCxnSpPr>
              <a:cxnSpLocks noChangeAspect="1"/>
            </p:cNvCxnSpPr>
            <p:nvPr/>
          </p:nvCxnSpPr>
          <p:spPr>
            <a:xfrm>
              <a:off x="9754119" y="895383"/>
              <a:ext cx="0" cy="1580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>
              <a:cxnSpLocks noChangeAspect="1"/>
            </p:cNvCxnSpPr>
            <p:nvPr/>
          </p:nvCxnSpPr>
          <p:spPr>
            <a:xfrm flipH="1" flipV="1">
              <a:off x="9300368" y="1052736"/>
              <a:ext cx="108000" cy="817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矩形 93"/>
            <p:cNvSpPr>
              <a:spLocks noChangeAspect="1" noChangeArrowheads="1"/>
            </p:cNvSpPr>
            <p:nvPr/>
          </p:nvSpPr>
          <p:spPr bwMode="auto">
            <a:xfrm>
              <a:off x="9123802" y="908720"/>
              <a:ext cx="21255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sz="12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82" name="Text Box 56"/>
          <p:cNvSpPr txBox="1">
            <a:spLocks noChangeArrowheads="1"/>
          </p:cNvSpPr>
          <p:nvPr/>
        </p:nvSpPr>
        <p:spPr bwMode="auto">
          <a:xfrm>
            <a:off x="8760296" y="2378637"/>
            <a:ext cx="8280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GMP</a:t>
            </a:r>
          </a:p>
        </p:txBody>
      </p:sp>
      <p:sp>
        <p:nvSpPr>
          <p:cNvPr id="183" name="Text Box 56"/>
          <p:cNvSpPr txBox="1">
            <a:spLocks noChangeArrowheads="1"/>
          </p:cNvSpPr>
          <p:nvPr/>
        </p:nvSpPr>
        <p:spPr bwMode="auto">
          <a:xfrm>
            <a:off x="8760296" y="4034821"/>
            <a:ext cx="8280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XMP</a:t>
            </a:r>
          </a:p>
        </p:txBody>
      </p:sp>
      <p:grpSp>
        <p:nvGrpSpPr>
          <p:cNvPr id="184" name="组合 183"/>
          <p:cNvGrpSpPr/>
          <p:nvPr/>
        </p:nvGrpSpPr>
        <p:grpSpPr>
          <a:xfrm>
            <a:off x="8904374" y="4040878"/>
            <a:ext cx="2088170" cy="1980410"/>
            <a:chOff x="9176900" y="1679187"/>
            <a:chExt cx="2088170" cy="1980410"/>
          </a:xfrm>
        </p:grpSpPr>
        <p:sp>
          <p:nvSpPr>
            <p:cNvPr id="185" name="矩形 93"/>
            <p:cNvSpPr>
              <a:spLocks noChangeArrowheads="1"/>
            </p:cNvSpPr>
            <p:nvPr/>
          </p:nvSpPr>
          <p:spPr bwMode="auto">
            <a:xfrm>
              <a:off x="9176900" y="2443364"/>
              <a:ext cx="113864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>
                <a:lnSpc>
                  <a:spcPts val="12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OH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ǀ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O=P‒O‒CH</a:t>
              </a:r>
              <a:r>
                <a:rPr lang="en-US" altLang="zh-CN" sz="12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ǀ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OH</a:t>
              </a:r>
              <a:endParaRPr lang="zh-CN" altLang="en-US" sz="12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186" name="组合 185"/>
            <p:cNvGrpSpPr>
              <a:grpSpLocks noChangeAspect="1"/>
            </p:cNvGrpSpPr>
            <p:nvPr/>
          </p:nvGrpSpPr>
          <p:grpSpPr>
            <a:xfrm>
              <a:off x="9837106" y="2831648"/>
              <a:ext cx="1219080" cy="524796"/>
              <a:chOff x="4648508" y="5007194"/>
              <a:chExt cx="2088492" cy="899064"/>
            </a:xfrm>
          </p:grpSpPr>
          <p:sp>
            <p:nvSpPr>
              <p:cNvPr id="218" name="正五边形 1"/>
              <p:cNvSpPr/>
              <p:nvPr/>
            </p:nvSpPr>
            <p:spPr>
              <a:xfrm>
                <a:off x="4648508" y="5007194"/>
                <a:ext cx="2087996" cy="864000"/>
              </a:xfrm>
              <a:custGeom>
                <a:avLst/>
                <a:gdLst>
                  <a:gd name="connsiteX0" fmla="*/ 2 w 2088000"/>
                  <a:gd name="connsiteY0" fmla="*/ 302516 h 792000"/>
                  <a:gd name="connsiteX1" fmla="*/ 1044000 w 2088000"/>
                  <a:gd name="connsiteY1" fmla="*/ 0 h 792000"/>
                  <a:gd name="connsiteX2" fmla="*/ 2087998 w 2088000"/>
                  <a:gd name="connsiteY2" fmla="*/ 302516 h 792000"/>
                  <a:gd name="connsiteX3" fmla="*/ 1689226 w 2088000"/>
                  <a:gd name="connsiteY3" fmla="*/ 791998 h 792000"/>
                  <a:gd name="connsiteX4" fmla="*/ 398774 w 2088000"/>
                  <a:gd name="connsiteY4" fmla="*/ 791998 h 792000"/>
                  <a:gd name="connsiteX5" fmla="*/ 2 w 2088000"/>
                  <a:gd name="connsiteY5" fmla="*/ 302516 h 792000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689224 w 2087996"/>
                  <a:gd name="connsiteY3" fmla="*/ 791998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603499 w 2087996"/>
                  <a:gd name="connsiteY3" fmla="*/ 791998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560636 w 2087996"/>
                  <a:gd name="connsiteY3" fmla="*/ 796761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97521"/>
                  <a:gd name="connsiteY0" fmla="*/ 302516 h 801523"/>
                  <a:gd name="connsiteX1" fmla="*/ 1043998 w 2097521"/>
                  <a:gd name="connsiteY1" fmla="*/ 0 h 801523"/>
                  <a:gd name="connsiteX2" fmla="*/ 2097521 w 2097521"/>
                  <a:gd name="connsiteY2" fmla="*/ 324606 h 801523"/>
                  <a:gd name="connsiteX3" fmla="*/ 1560636 w 2097521"/>
                  <a:gd name="connsiteY3" fmla="*/ 796761 h 801523"/>
                  <a:gd name="connsiteX4" fmla="*/ 532122 w 2097521"/>
                  <a:gd name="connsiteY4" fmla="*/ 801523 h 801523"/>
                  <a:gd name="connsiteX5" fmla="*/ 0 w 2097521"/>
                  <a:gd name="connsiteY5" fmla="*/ 302516 h 801523"/>
                  <a:gd name="connsiteX0" fmla="*/ 0 w 2087996"/>
                  <a:gd name="connsiteY0" fmla="*/ 315769 h 801523"/>
                  <a:gd name="connsiteX1" fmla="*/ 1034473 w 2087996"/>
                  <a:gd name="connsiteY1" fmla="*/ 0 h 801523"/>
                  <a:gd name="connsiteX2" fmla="*/ 2087996 w 2087996"/>
                  <a:gd name="connsiteY2" fmla="*/ 324606 h 801523"/>
                  <a:gd name="connsiteX3" fmla="*/ 1551111 w 2087996"/>
                  <a:gd name="connsiteY3" fmla="*/ 796761 h 801523"/>
                  <a:gd name="connsiteX4" fmla="*/ 522597 w 2087996"/>
                  <a:gd name="connsiteY4" fmla="*/ 801523 h 801523"/>
                  <a:gd name="connsiteX5" fmla="*/ 0 w 2087996"/>
                  <a:gd name="connsiteY5" fmla="*/ 315769 h 80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7996" h="801523">
                    <a:moveTo>
                      <a:pt x="0" y="315769"/>
                    </a:moveTo>
                    <a:lnTo>
                      <a:pt x="1034473" y="0"/>
                    </a:lnTo>
                    <a:lnTo>
                      <a:pt x="2087996" y="324606"/>
                    </a:lnTo>
                    <a:lnTo>
                      <a:pt x="1551111" y="796761"/>
                    </a:lnTo>
                    <a:lnTo>
                      <a:pt x="522597" y="801523"/>
                    </a:lnTo>
                    <a:lnTo>
                      <a:pt x="0" y="315769"/>
                    </a:lnTo>
                    <a:close/>
                  </a:path>
                </a:pathLst>
              </a:custGeom>
              <a:solidFill>
                <a:srgbClr val="E1CC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19" name="直接连接符 218"/>
              <p:cNvCxnSpPr/>
              <p:nvPr/>
            </p:nvCxnSpPr>
            <p:spPr>
              <a:xfrm>
                <a:off x="5185839" y="5831844"/>
                <a:ext cx="10080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直接连接符 219"/>
              <p:cNvCxnSpPr/>
              <p:nvPr/>
            </p:nvCxnSpPr>
            <p:spPr>
              <a:xfrm flipH="1">
                <a:off x="4650325" y="5034921"/>
                <a:ext cx="936000" cy="32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直接连接符 220"/>
              <p:cNvCxnSpPr/>
              <p:nvPr/>
            </p:nvCxnSpPr>
            <p:spPr>
              <a:xfrm>
                <a:off x="5797567" y="5051327"/>
                <a:ext cx="936000" cy="32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任意多边形 221"/>
              <p:cNvSpPr/>
              <p:nvPr/>
            </p:nvSpPr>
            <p:spPr>
              <a:xfrm>
                <a:off x="4658537" y="5361680"/>
                <a:ext cx="540000" cy="540000"/>
              </a:xfrm>
              <a:custGeom>
                <a:avLst/>
                <a:gdLst>
                  <a:gd name="connsiteX0" fmla="*/ 0 w 424888"/>
                  <a:gd name="connsiteY0" fmla="*/ 0 h 490448"/>
                  <a:gd name="connsiteX1" fmla="*/ 424888 w 424888"/>
                  <a:gd name="connsiteY1" fmla="*/ 368090 h 490448"/>
                  <a:gd name="connsiteX2" fmla="*/ 424888 w 424888"/>
                  <a:gd name="connsiteY2" fmla="*/ 490448 h 490448"/>
                  <a:gd name="connsiteX3" fmla="*/ 0 w 424888"/>
                  <a:gd name="connsiteY3" fmla="*/ 0 h 490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888" h="490448">
                    <a:moveTo>
                      <a:pt x="0" y="0"/>
                    </a:moveTo>
                    <a:lnTo>
                      <a:pt x="424888" y="368090"/>
                    </a:lnTo>
                    <a:lnTo>
                      <a:pt x="424888" y="4904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3" name="任意多边形 222"/>
              <p:cNvSpPr/>
              <p:nvPr/>
            </p:nvSpPr>
            <p:spPr>
              <a:xfrm flipH="1">
                <a:off x="6197000" y="5366258"/>
                <a:ext cx="540000" cy="540000"/>
              </a:xfrm>
              <a:custGeom>
                <a:avLst/>
                <a:gdLst>
                  <a:gd name="connsiteX0" fmla="*/ 0 w 424888"/>
                  <a:gd name="connsiteY0" fmla="*/ 0 h 490448"/>
                  <a:gd name="connsiteX1" fmla="*/ 424888 w 424888"/>
                  <a:gd name="connsiteY1" fmla="*/ 368090 h 490448"/>
                  <a:gd name="connsiteX2" fmla="*/ 424888 w 424888"/>
                  <a:gd name="connsiteY2" fmla="*/ 490448 h 490448"/>
                  <a:gd name="connsiteX3" fmla="*/ 0 w 424888"/>
                  <a:gd name="connsiteY3" fmla="*/ 0 h 490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888" h="490448">
                    <a:moveTo>
                      <a:pt x="0" y="0"/>
                    </a:moveTo>
                    <a:lnTo>
                      <a:pt x="424888" y="368090"/>
                    </a:lnTo>
                    <a:lnTo>
                      <a:pt x="424888" y="4904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87" name="直接连接符 186"/>
            <p:cNvCxnSpPr/>
            <p:nvPr/>
          </p:nvCxnSpPr>
          <p:spPr>
            <a:xfrm>
              <a:off x="11069521" y="2630204"/>
              <a:ext cx="0" cy="54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/>
          </p:nvCxnSpPr>
          <p:spPr>
            <a:xfrm>
              <a:off x="9834040" y="2893716"/>
              <a:ext cx="0" cy="32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矩形 93"/>
            <p:cNvSpPr>
              <a:spLocks noChangeArrowheads="1"/>
            </p:cNvSpPr>
            <p:nvPr/>
          </p:nvSpPr>
          <p:spPr bwMode="auto">
            <a:xfrm>
              <a:off x="9733011" y="3197269"/>
              <a:ext cx="2125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sz="12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90" name="矩形 93"/>
            <p:cNvSpPr>
              <a:spLocks noChangeArrowheads="1"/>
            </p:cNvSpPr>
            <p:nvPr/>
          </p:nvSpPr>
          <p:spPr bwMode="auto">
            <a:xfrm>
              <a:off x="10955072" y="3197269"/>
              <a:ext cx="21255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sz="1200" b="1" baseline="-25000">
                <a:latin typeface="Times New Roman" panose="02020603050405020304" pitchFamily="18" charset="0"/>
              </a:endParaRPr>
            </a:p>
          </p:txBody>
        </p:sp>
        <p:cxnSp>
          <p:nvCxnSpPr>
            <p:cNvPr id="191" name="直接连接符 190"/>
            <p:cNvCxnSpPr/>
            <p:nvPr/>
          </p:nvCxnSpPr>
          <p:spPr>
            <a:xfrm>
              <a:off x="10149038" y="3141270"/>
              <a:ext cx="0" cy="3348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/>
          </p:nvCxnSpPr>
          <p:spPr>
            <a:xfrm>
              <a:off x="10748689" y="3141270"/>
              <a:ext cx="0" cy="3348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矩形 93"/>
            <p:cNvSpPr>
              <a:spLocks noChangeArrowheads="1"/>
            </p:cNvSpPr>
            <p:nvPr/>
          </p:nvSpPr>
          <p:spPr bwMode="auto">
            <a:xfrm>
              <a:off x="10649992" y="2949940"/>
              <a:ext cx="2125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sz="1200" b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194" name="矩形 93"/>
            <p:cNvSpPr>
              <a:spLocks noChangeArrowheads="1"/>
            </p:cNvSpPr>
            <p:nvPr/>
          </p:nvSpPr>
          <p:spPr bwMode="auto">
            <a:xfrm>
              <a:off x="10045092" y="2949940"/>
              <a:ext cx="21255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sz="12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95" name="矩形 93"/>
            <p:cNvSpPr>
              <a:spLocks noChangeArrowheads="1"/>
            </p:cNvSpPr>
            <p:nvPr/>
          </p:nvSpPr>
          <p:spPr bwMode="auto">
            <a:xfrm>
              <a:off x="10673879" y="3474931"/>
              <a:ext cx="33278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OH</a:t>
              </a:r>
              <a:endParaRPr lang="zh-CN" altLang="en-US" sz="12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96" name="矩形 93"/>
            <p:cNvSpPr>
              <a:spLocks noChangeArrowheads="1"/>
            </p:cNvSpPr>
            <p:nvPr/>
          </p:nvSpPr>
          <p:spPr bwMode="auto">
            <a:xfrm>
              <a:off x="10075978" y="3474931"/>
              <a:ext cx="33278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OH</a:t>
              </a:r>
              <a:endParaRPr lang="zh-CN" altLang="en-US" sz="1200" b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197" name="正五边形 196"/>
            <p:cNvSpPr>
              <a:spLocks noChangeAspect="1"/>
            </p:cNvSpPr>
            <p:nvPr/>
          </p:nvSpPr>
          <p:spPr>
            <a:xfrm rot="5400000" flipH="1">
              <a:off x="10774496" y="2034510"/>
              <a:ext cx="504589" cy="476558"/>
            </a:xfrm>
            <a:prstGeom prst="pentagon">
              <a:avLst/>
            </a:prstGeom>
            <a:solidFill>
              <a:srgbClr val="1FC3FD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方正姚体" panose="02010601030101010101" pitchFamily="2" charset="-122"/>
              </a:endParaRPr>
            </a:p>
          </p:txBody>
        </p:sp>
        <p:sp>
          <p:nvSpPr>
            <p:cNvPr id="198" name="六边形 197"/>
            <p:cNvSpPr>
              <a:spLocks noChangeAspect="1"/>
            </p:cNvSpPr>
            <p:nvPr/>
          </p:nvSpPr>
          <p:spPr>
            <a:xfrm rot="16200000">
              <a:off x="10263699" y="2021660"/>
              <a:ext cx="552531" cy="497278"/>
            </a:xfrm>
            <a:prstGeom prst="hexagon">
              <a:avLst/>
            </a:prstGeom>
            <a:solidFill>
              <a:srgbClr val="1FC3FD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方正姚体" panose="02010601030101010101" pitchFamily="2" charset="-122"/>
              </a:endParaRPr>
            </a:p>
          </p:txBody>
        </p:sp>
        <p:cxnSp>
          <p:nvCxnSpPr>
            <p:cNvPr id="199" name="直接连接符 198"/>
            <p:cNvCxnSpPr>
              <a:cxnSpLocks noChangeAspect="1"/>
            </p:cNvCxnSpPr>
            <p:nvPr/>
          </p:nvCxnSpPr>
          <p:spPr>
            <a:xfrm>
              <a:off x="10746190" y="2144781"/>
              <a:ext cx="0" cy="2622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>
              <a:cxnSpLocks noChangeAspect="1"/>
            </p:cNvCxnSpPr>
            <p:nvPr/>
          </p:nvCxnSpPr>
          <p:spPr>
            <a:xfrm rot="21420000" flipH="1" flipV="1">
              <a:off x="11094772" y="2101641"/>
              <a:ext cx="108000" cy="1725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>
              <a:cxnSpLocks noChangeAspect="1"/>
            </p:cNvCxnSpPr>
            <p:nvPr/>
          </p:nvCxnSpPr>
          <p:spPr>
            <a:xfrm>
              <a:off x="10515710" y="1838170"/>
              <a:ext cx="0" cy="1580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矩形 93"/>
            <p:cNvSpPr>
              <a:spLocks noChangeAspect="1" noChangeArrowheads="1"/>
            </p:cNvSpPr>
            <p:nvPr/>
          </p:nvSpPr>
          <p:spPr bwMode="auto">
            <a:xfrm>
              <a:off x="10434176" y="1679187"/>
              <a:ext cx="2125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zh-CN" altLang="en-US" sz="1200" b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203" name="椭圆 202"/>
            <p:cNvSpPr>
              <a:spLocks noChangeAspect="1"/>
            </p:cNvSpPr>
            <p:nvPr/>
          </p:nvSpPr>
          <p:spPr>
            <a:xfrm>
              <a:off x="11004084" y="1907062"/>
              <a:ext cx="145039" cy="186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矩形 88"/>
            <p:cNvSpPr>
              <a:spLocks noChangeAspect="1" noChangeArrowheads="1"/>
            </p:cNvSpPr>
            <p:nvPr/>
          </p:nvSpPr>
          <p:spPr bwMode="auto">
            <a:xfrm>
              <a:off x="11002721" y="1924788"/>
              <a:ext cx="158938" cy="1446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2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" name="椭圆 204"/>
            <p:cNvSpPr>
              <a:spLocks noChangeAspect="1"/>
            </p:cNvSpPr>
            <p:nvPr/>
          </p:nvSpPr>
          <p:spPr>
            <a:xfrm>
              <a:off x="10991869" y="2442128"/>
              <a:ext cx="145039" cy="186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" name="矩形 90"/>
            <p:cNvSpPr>
              <a:spLocks noChangeAspect="1" noChangeArrowheads="1"/>
            </p:cNvSpPr>
            <p:nvPr/>
          </p:nvSpPr>
          <p:spPr bwMode="auto">
            <a:xfrm>
              <a:off x="10977563" y="2413514"/>
              <a:ext cx="158938" cy="1807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ts val="18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2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7" name="椭圆 206"/>
            <p:cNvSpPr>
              <a:spLocks noChangeAspect="1"/>
            </p:cNvSpPr>
            <p:nvPr/>
          </p:nvSpPr>
          <p:spPr>
            <a:xfrm>
              <a:off x="10477764" y="2472909"/>
              <a:ext cx="145039" cy="186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矩形 77"/>
            <p:cNvSpPr>
              <a:spLocks noChangeAspect="1" noChangeArrowheads="1"/>
            </p:cNvSpPr>
            <p:nvPr/>
          </p:nvSpPr>
          <p:spPr bwMode="auto">
            <a:xfrm>
              <a:off x="10469818" y="2455435"/>
              <a:ext cx="158938" cy="1446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2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9" name="椭圆 208"/>
            <p:cNvSpPr>
              <a:spLocks noChangeAspect="1"/>
            </p:cNvSpPr>
            <p:nvPr/>
          </p:nvSpPr>
          <p:spPr>
            <a:xfrm rot="5400000">
              <a:off x="10192249" y="2026779"/>
              <a:ext cx="145039" cy="186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0" name="矩形 74"/>
            <p:cNvSpPr>
              <a:spLocks noChangeAspect="1" noChangeArrowheads="1"/>
            </p:cNvSpPr>
            <p:nvPr/>
          </p:nvSpPr>
          <p:spPr bwMode="auto">
            <a:xfrm>
              <a:off x="10207321" y="2029656"/>
              <a:ext cx="158938" cy="1446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2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1" name="矩形 58"/>
            <p:cNvSpPr>
              <a:spLocks noChangeArrowheads="1"/>
            </p:cNvSpPr>
            <p:nvPr/>
          </p:nvSpPr>
          <p:spPr bwMode="auto">
            <a:xfrm>
              <a:off x="10343019" y="2688787"/>
              <a:ext cx="212559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zh-CN" altLang="en-US" sz="1200" b="1" baseline="-25000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212" name="直接连接符 211"/>
            <p:cNvCxnSpPr>
              <a:cxnSpLocks noChangeAspect="1"/>
            </p:cNvCxnSpPr>
            <p:nvPr/>
          </p:nvCxnSpPr>
          <p:spPr>
            <a:xfrm flipH="1">
              <a:off x="10147401" y="2391411"/>
              <a:ext cx="142759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矩形 93"/>
            <p:cNvSpPr>
              <a:spLocks noChangeAspect="1" noChangeArrowheads="1"/>
            </p:cNvSpPr>
            <p:nvPr/>
          </p:nvSpPr>
          <p:spPr bwMode="auto">
            <a:xfrm>
              <a:off x="9987898" y="2452246"/>
              <a:ext cx="21255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O</a:t>
              </a:r>
              <a:endParaRPr lang="zh-CN" altLang="en-US" sz="12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214" name="直接连接符 213"/>
            <p:cNvCxnSpPr>
              <a:cxnSpLocks noChangeAspect="1"/>
            </p:cNvCxnSpPr>
            <p:nvPr/>
          </p:nvCxnSpPr>
          <p:spPr>
            <a:xfrm>
              <a:off x="10563903" y="1836227"/>
              <a:ext cx="0" cy="1580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>
              <a:cxnSpLocks noChangeAspect="1"/>
            </p:cNvCxnSpPr>
            <p:nvPr/>
          </p:nvCxnSpPr>
          <p:spPr>
            <a:xfrm flipH="1" flipV="1">
              <a:off x="10110152" y="1993580"/>
              <a:ext cx="108000" cy="817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矩形 93"/>
            <p:cNvSpPr>
              <a:spLocks noChangeAspect="1" noChangeArrowheads="1"/>
            </p:cNvSpPr>
            <p:nvPr/>
          </p:nvSpPr>
          <p:spPr bwMode="auto">
            <a:xfrm>
              <a:off x="9933586" y="1849564"/>
              <a:ext cx="21255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sz="1200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217" name="直接连接符 216"/>
            <p:cNvCxnSpPr>
              <a:cxnSpLocks noChangeAspect="1"/>
            </p:cNvCxnSpPr>
            <p:nvPr/>
          </p:nvCxnSpPr>
          <p:spPr>
            <a:xfrm flipH="1">
              <a:off x="10171315" y="2430414"/>
              <a:ext cx="142759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组合 223"/>
          <p:cNvGrpSpPr/>
          <p:nvPr/>
        </p:nvGrpSpPr>
        <p:grpSpPr>
          <a:xfrm>
            <a:off x="767470" y="3725907"/>
            <a:ext cx="2088170" cy="2367389"/>
            <a:chOff x="464152" y="1146810"/>
            <a:chExt cx="2088170" cy="2367389"/>
          </a:xfrm>
        </p:grpSpPr>
        <p:sp>
          <p:nvSpPr>
            <p:cNvPr id="225" name="矩形 93"/>
            <p:cNvSpPr>
              <a:spLocks noChangeArrowheads="1"/>
            </p:cNvSpPr>
            <p:nvPr/>
          </p:nvSpPr>
          <p:spPr bwMode="auto">
            <a:xfrm>
              <a:off x="464152" y="2297966"/>
              <a:ext cx="113864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>
                <a:lnSpc>
                  <a:spcPts val="12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OH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ǀ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O=P‒O‒CH</a:t>
              </a:r>
              <a:r>
                <a:rPr lang="en-US" altLang="zh-CN" sz="12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ǀ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OH</a:t>
              </a:r>
              <a:endParaRPr lang="zh-CN" altLang="en-US" sz="12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226" name="组合 225"/>
            <p:cNvGrpSpPr>
              <a:grpSpLocks noChangeAspect="1"/>
            </p:cNvGrpSpPr>
            <p:nvPr/>
          </p:nvGrpSpPr>
          <p:grpSpPr>
            <a:xfrm>
              <a:off x="1124358" y="2686250"/>
              <a:ext cx="1219080" cy="524796"/>
              <a:chOff x="4648508" y="5007194"/>
              <a:chExt cx="2088492" cy="899064"/>
            </a:xfrm>
          </p:grpSpPr>
          <p:sp>
            <p:nvSpPr>
              <p:cNvPr id="254" name="正五边形 1"/>
              <p:cNvSpPr/>
              <p:nvPr/>
            </p:nvSpPr>
            <p:spPr>
              <a:xfrm>
                <a:off x="4648508" y="5007194"/>
                <a:ext cx="2087996" cy="864000"/>
              </a:xfrm>
              <a:custGeom>
                <a:avLst/>
                <a:gdLst>
                  <a:gd name="connsiteX0" fmla="*/ 2 w 2088000"/>
                  <a:gd name="connsiteY0" fmla="*/ 302516 h 792000"/>
                  <a:gd name="connsiteX1" fmla="*/ 1044000 w 2088000"/>
                  <a:gd name="connsiteY1" fmla="*/ 0 h 792000"/>
                  <a:gd name="connsiteX2" fmla="*/ 2087998 w 2088000"/>
                  <a:gd name="connsiteY2" fmla="*/ 302516 h 792000"/>
                  <a:gd name="connsiteX3" fmla="*/ 1689226 w 2088000"/>
                  <a:gd name="connsiteY3" fmla="*/ 791998 h 792000"/>
                  <a:gd name="connsiteX4" fmla="*/ 398774 w 2088000"/>
                  <a:gd name="connsiteY4" fmla="*/ 791998 h 792000"/>
                  <a:gd name="connsiteX5" fmla="*/ 2 w 2088000"/>
                  <a:gd name="connsiteY5" fmla="*/ 302516 h 792000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689224 w 2087996"/>
                  <a:gd name="connsiteY3" fmla="*/ 791998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603499 w 2087996"/>
                  <a:gd name="connsiteY3" fmla="*/ 791998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560636 w 2087996"/>
                  <a:gd name="connsiteY3" fmla="*/ 796761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97521"/>
                  <a:gd name="connsiteY0" fmla="*/ 302516 h 801523"/>
                  <a:gd name="connsiteX1" fmla="*/ 1043998 w 2097521"/>
                  <a:gd name="connsiteY1" fmla="*/ 0 h 801523"/>
                  <a:gd name="connsiteX2" fmla="*/ 2097521 w 2097521"/>
                  <a:gd name="connsiteY2" fmla="*/ 324606 h 801523"/>
                  <a:gd name="connsiteX3" fmla="*/ 1560636 w 2097521"/>
                  <a:gd name="connsiteY3" fmla="*/ 796761 h 801523"/>
                  <a:gd name="connsiteX4" fmla="*/ 532122 w 2097521"/>
                  <a:gd name="connsiteY4" fmla="*/ 801523 h 801523"/>
                  <a:gd name="connsiteX5" fmla="*/ 0 w 2097521"/>
                  <a:gd name="connsiteY5" fmla="*/ 302516 h 801523"/>
                  <a:gd name="connsiteX0" fmla="*/ 0 w 2087996"/>
                  <a:gd name="connsiteY0" fmla="*/ 315769 h 801523"/>
                  <a:gd name="connsiteX1" fmla="*/ 1034473 w 2087996"/>
                  <a:gd name="connsiteY1" fmla="*/ 0 h 801523"/>
                  <a:gd name="connsiteX2" fmla="*/ 2087996 w 2087996"/>
                  <a:gd name="connsiteY2" fmla="*/ 324606 h 801523"/>
                  <a:gd name="connsiteX3" fmla="*/ 1551111 w 2087996"/>
                  <a:gd name="connsiteY3" fmla="*/ 796761 h 801523"/>
                  <a:gd name="connsiteX4" fmla="*/ 522597 w 2087996"/>
                  <a:gd name="connsiteY4" fmla="*/ 801523 h 801523"/>
                  <a:gd name="connsiteX5" fmla="*/ 0 w 2087996"/>
                  <a:gd name="connsiteY5" fmla="*/ 315769 h 80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7996" h="801523">
                    <a:moveTo>
                      <a:pt x="0" y="315769"/>
                    </a:moveTo>
                    <a:lnTo>
                      <a:pt x="1034473" y="0"/>
                    </a:lnTo>
                    <a:lnTo>
                      <a:pt x="2087996" y="324606"/>
                    </a:lnTo>
                    <a:lnTo>
                      <a:pt x="1551111" y="796761"/>
                    </a:lnTo>
                    <a:lnTo>
                      <a:pt x="522597" y="801523"/>
                    </a:lnTo>
                    <a:lnTo>
                      <a:pt x="0" y="315769"/>
                    </a:lnTo>
                    <a:close/>
                  </a:path>
                </a:pathLst>
              </a:custGeom>
              <a:solidFill>
                <a:srgbClr val="E1CC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55" name="直接连接符 254"/>
              <p:cNvCxnSpPr/>
              <p:nvPr/>
            </p:nvCxnSpPr>
            <p:spPr>
              <a:xfrm>
                <a:off x="5185839" y="5831844"/>
                <a:ext cx="10080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直接连接符 255"/>
              <p:cNvCxnSpPr/>
              <p:nvPr/>
            </p:nvCxnSpPr>
            <p:spPr>
              <a:xfrm flipH="1">
                <a:off x="4650325" y="5034921"/>
                <a:ext cx="936000" cy="32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直接连接符 256"/>
              <p:cNvCxnSpPr/>
              <p:nvPr/>
            </p:nvCxnSpPr>
            <p:spPr>
              <a:xfrm>
                <a:off x="5797567" y="5051327"/>
                <a:ext cx="936000" cy="32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任意多边形 257"/>
              <p:cNvSpPr/>
              <p:nvPr/>
            </p:nvSpPr>
            <p:spPr>
              <a:xfrm>
                <a:off x="4658537" y="5361680"/>
                <a:ext cx="540000" cy="540000"/>
              </a:xfrm>
              <a:custGeom>
                <a:avLst/>
                <a:gdLst>
                  <a:gd name="connsiteX0" fmla="*/ 0 w 424888"/>
                  <a:gd name="connsiteY0" fmla="*/ 0 h 490448"/>
                  <a:gd name="connsiteX1" fmla="*/ 424888 w 424888"/>
                  <a:gd name="connsiteY1" fmla="*/ 368090 h 490448"/>
                  <a:gd name="connsiteX2" fmla="*/ 424888 w 424888"/>
                  <a:gd name="connsiteY2" fmla="*/ 490448 h 490448"/>
                  <a:gd name="connsiteX3" fmla="*/ 0 w 424888"/>
                  <a:gd name="connsiteY3" fmla="*/ 0 h 490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888" h="490448">
                    <a:moveTo>
                      <a:pt x="0" y="0"/>
                    </a:moveTo>
                    <a:lnTo>
                      <a:pt x="424888" y="368090"/>
                    </a:lnTo>
                    <a:lnTo>
                      <a:pt x="424888" y="4904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" name="任意多边形 258"/>
              <p:cNvSpPr/>
              <p:nvPr/>
            </p:nvSpPr>
            <p:spPr>
              <a:xfrm flipH="1">
                <a:off x="6197000" y="5366258"/>
                <a:ext cx="540000" cy="540000"/>
              </a:xfrm>
              <a:custGeom>
                <a:avLst/>
                <a:gdLst>
                  <a:gd name="connsiteX0" fmla="*/ 0 w 424888"/>
                  <a:gd name="connsiteY0" fmla="*/ 0 h 490448"/>
                  <a:gd name="connsiteX1" fmla="*/ 424888 w 424888"/>
                  <a:gd name="connsiteY1" fmla="*/ 368090 h 490448"/>
                  <a:gd name="connsiteX2" fmla="*/ 424888 w 424888"/>
                  <a:gd name="connsiteY2" fmla="*/ 490448 h 490448"/>
                  <a:gd name="connsiteX3" fmla="*/ 0 w 424888"/>
                  <a:gd name="connsiteY3" fmla="*/ 0 h 490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888" h="490448">
                    <a:moveTo>
                      <a:pt x="0" y="0"/>
                    </a:moveTo>
                    <a:lnTo>
                      <a:pt x="424888" y="368090"/>
                    </a:lnTo>
                    <a:lnTo>
                      <a:pt x="424888" y="4904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27" name="直接连接符 226"/>
            <p:cNvCxnSpPr/>
            <p:nvPr/>
          </p:nvCxnSpPr>
          <p:spPr>
            <a:xfrm>
              <a:off x="2356773" y="2484806"/>
              <a:ext cx="0" cy="54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连接符 227"/>
            <p:cNvCxnSpPr/>
            <p:nvPr/>
          </p:nvCxnSpPr>
          <p:spPr>
            <a:xfrm>
              <a:off x="1121292" y="2732814"/>
              <a:ext cx="0" cy="32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矩形 93"/>
            <p:cNvSpPr>
              <a:spLocks noChangeArrowheads="1"/>
            </p:cNvSpPr>
            <p:nvPr/>
          </p:nvSpPr>
          <p:spPr bwMode="auto">
            <a:xfrm>
              <a:off x="1020263" y="3051871"/>
              <a:ext cx="2125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sz="12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230" name="矩形 93"/>
            <p:cNvSpPr>
              <a:spLocks noChangeArrowheads="1"/>
            </p:cNvSpPr>
            <p:nvPr/>
          </p:nvSpPr>
          <p:spPr bwMode="auto">
            <a:xfrm>
              <a:off x="2242324" y="3051871"/>
              <a:ext cx="21255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sz="1200" b="1" baseline="-25000">
                <a:latin typeface="Times New Roman" panose="02020603050405020304" pitchFamily="18" charset="0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>
            <a:xfrm>
              <a:off x="1436290" y="2995872"/>
              <a:ext cx="0" cy="3348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连接符 231"/>
            <p:cNvCxnSpPr/>
            <p:nvPr/>
          </p:nvCxnSpPr>
          <p:spPr>
            <a:xfrm>
              <a:off x="2035941" y="2995872"/>
              <a:ext cx="0" cy="3348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矩形 93"/>
            <p:cNvSpPr>
              <a:spLocks noChangeArrowheads="1"/>
            </p:cNvSpPr>
            <p:nvPr/>
          </p:nvSpPr>
          <p:spPr bwMode="auto">
            <a:xfrm>
              <a:off x="1937244" y="2804542"/>
              <a:ext cx="2125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sz="1200" b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234" name="矩形 93"/>
            <p:cNvSpPr>
              <a:spLocks noChangeArrowheads="1"/>
            </p:cNvSpPr>
            <p:nvPr/>
          </p:nvSpPr>
          <p:spPr bwMode="auto">
            <a:xfrm>
              <a:off x="1332344" y="2804542"/>
              <a:ext cx="21255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sz="12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235" name="矩形 93"/>
            <p:cNvSpPr>
              <a:spLocks noChangeArrowheads="1"/>
            </p:cNvSpPr>
            <p:nvPr/>
          </p:nvSpPr>
          <p:spPr bwMode="auto">
            <a:xfrm>
              <a:off x="1961131" y="3329533"/>
              <a:ext cx="33278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OH</a:t>
              </a:r>
              <a:endParaRPr lang="zh-CN" altLang="en-US" sz="12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236" name="矩形 93"/>
            <p:cNvSpPr>
              <a:spLocks noChangeArrowheads="1"/>
            </p:cNvSpPr>
            <p:nvPr/>
          </p:nvSpPr>
          <p:spPr bwMode="auto">
            <a:xfrm>
              <a:off x="1363230" y="3329533"/>
              <a:ext cx="33278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OH</a:t>
              </a:r>
              <a:endParaRPr lang="zh-CN" altLang="en-US" sz="1200" b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237" name="正五边形 236"/>
            <p:cNvSpPr>
              <a:spLocks noChangeAspect="1"/>
            </p:cNvSpPr>
            <p:nvPr/>
          </p:nvSpPr>
          <p:spPr>
            <a:xfrm rot="5400000" flipH="1">
              <a:off x="2061748" y="1889112"/>
              <a:ext cx="504589" cy="476558"/>
            </a:xfrm>
            <a:prstGeom prst="pentagon">
              <a:avLst/>
            </a:prstGeom>
            <a:solidFill>
              <a:srgbClr val="1FC3FD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方正姚体" panose="02010601030101010101" pitchFamily="2" charset="-122"/>
              </a:endParaRPr>
            </a:p>
          </p:txBody>
        </p:sp>
        <p:sp>
          <p:nvSpPr>
            <p:cNvPr id="238" name="六边形 237"/>
            <p:cNvSpPr>
              <a:spLocks noChangeAspect="1"/>
            </p:cNvSpPr>
            <p:nvPr/>
          </p:nvSpPr>
          <p:spPr>
            <a:xfrm rot="16200000">
              <a:off x="1550951" y="1876262"/>
              <a:ext cx="552531" cy="497278"/>
            </a:xfrm>
            <a:prstGeom prst="hexagon">
              <a:avLst/>
            </a:prstGeom>
            <a:solidFill>
              <a:srgbClr val="1FC3FD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方正姚体" panose="02010601030101010101" pitchFamily="2" charset="-122"/>
              </a:endParaRPr>
            </a:p>
          </p:txBody>
        </p:sp>
        <p:cxnSp>
          <p:nvCxnSpPr>
            <p:cNvPr id="239" name="直接连接符 238"/>
            <p:cNvCxnSpPr>
              <a:cxnSpLocks noChangeAspect="1"/>
            </p:cNvCxnSpPr>
            <p:nvPr/>
          </p:nvCxnSpPr>
          <p:spPr>
            <a:xfrm flipH="1">
              <a:off x="1646162" y="1895223"/>
              <a:ext cx="180911" cy="88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连接符 239"/>
            <p:cNvCxnSpPr>
              <a:cxnSpLocks noChangeAspect="1"/>
            </p:cNvCxnSpPr>
            <p:nvPr/>
          </p:nvCxnSpPr>
          <p:spPr>
            <a:xfrm rot="60000">
              <a:off x="1619539" y="2252846"/>
              <a:ext cx="180911" cy="877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接连接符 240"/>
            <p:cNvCxnSpPr>
              <a:cxnSpLocks noChangeAspect="1"/>
            </p:cNvCxnSpPr>
            <p:nvPr/>
          </p:nvCxnSpPr>
          <p:spPr>
            <a:xfrm>
              <a:off x="2033442" y="1999383"/>
              <a:ext cx="0" cy="2622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接连接符 241"/>
            <p:cNvCxnSpPr>
              <a:cxnSpLocks noChangeAspect="1"/>
            </p:cNvCxnSpPr>
            <p:nvPr/>
          </p:nvCxnSpPr>
          <p:spPr>
            <a:xfrm rot="21420000" flipH="1" flipV="1">
              <a:off x="2364851" y="1918977"/>
              <a:ext cx="131571" cy="2101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接连接符 242"/>
            <p:cNvCxnSpPr>
              <a:cxnSpLocks noChangeAspect="1"/>
            </p:cNvCxnSpPr>
            <p:nvPr/>
          </p:nvCxnSpPr>
          <p:spPr>
            <a:xfrm>
              <a:off x="1829688" y="1683246"/>
              <a:ext cx="0" cy="1580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矩形 93"/>
            <p:cNvSpPr>
              <a:spLocks noChangeAspect="1" noChangeArrowheads="1"/>
            </p:cNvSpPr>
            <p:nvPr/>
          </p:nvSpPr>
          <p:spPr bwMode="auto">
            <a:xfrm>
              <a:off x="966976" y="1146810"/>
              <a:ext cx="152862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-</a:t>
              </a:r>
              <a:r>
                <a:rPr lang="en-US" altLang="zh-CN" sz="1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OOC-CH</a:t>
              </a:r>
              <a:r>
                <a:rPr lang="en-US" altLang="zh-CN" sz="12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1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-CH-COO</a:t>
              </a:r>
              <a:r>
                <a:rPr lang="en-US" altLang="zh-CN" sz="12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-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              |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             NH</a:t>
              </a:r>
              <a:endParaRPr lang="zh-CN" altLang="en-US" sz="1200" b="1" baseline="-25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5" name="椭圆 244"/>
            <p:cNvSpPr>
              <a:spLocks noChangeAspect="1"/>
            </p:cNvSpPr>
            <p:nvPr/>
          </p:nvSpPr>
          <p:spPr>
            <a:xfrm>
              <a:off x="2291336" y="1761664"/>
              <a:ext cx="145039" cy="186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" name="矩形 88"/>
            <p:cNvSpPr>
              <a:spLocks noChangeAspect="1" noChangeArrowheads="1"/>
            </p:cNvSpPr>
            <p:nvPr/>
          </p:nvSpPr>
          <p:spPr bwMode="auto">
            <a:xfrm>
              <a:off x="2289973" y="1779390"/>
              <a:ext cx="158938" cy="1446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2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7" name="椭圆 246"/>
            <p:cNvSpPr>
              <a:spLocks noChangeAspect="1"/>
            </p:cNvSpPr>
            <p:nvPr/>
          </p:nvSpPr>
          <p:spPr>
            <a:xfrm>
              <a:off x="2279121" y="2296730"/>
              <a:ext cx="145039" cy="186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8" name="矩形 90"/>
            <p:cNvSpPr>
              <a:spLocks noChangeAspect="1" noChangeArrowheads="1"/>
            </p:cNvSpPr>
            <p:nvPr/>
          </p:nvSpPr>
          <p:spPr bwMode="auto">
            <a:xfrm>
              <a:off x="2264815" y="2268116"/>
              <a:ext cx="158938" cy="1807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ts val="18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2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" name="椭圆 248"/>
            <p:cNvSpPr>
              <a:spLocks noChangeAspect="1"/>
            </p:cNvSpPr>
            <p:nvPr/>
          </p:nvSpPr>
          <p:spPr>
            <a:xfrm>
              <a:off x="1765016" y="2327511"/>
              <a:ext cx="145039" cy="186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" name="矩形 77"/>
            <p:cNvSpPr>
              <a:spLocks noChangeAspect="1" noChangeArrowheads="1"/>
            </p:cNvSpPr>
            <p:nvPr/>
          </p:nvSpPr>
          <p:spPr bwMode="auto">
            <a:xfrm>
              <a:off x="1757070" y="2310037"/>
              <a:ext cx="158938" cy="1446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2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1" name="椭圆 250"/>
            <p:cNvSpPr>
              <a:spLocks noChangeAspect="1"/>
            </p:cNvSpPr>
            <p:nvPr/>
          </p:nvSpPr>
          <p:spPr>
            <a:xfrm rot="5400000">
              <a:off x="1479501" y="1881381"/>
              <a:ext cx="145039" cy="186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2" name="矩形 74"/>
            <p:cNvSpPr>
              <a:spLocks noChangeAspect="1" noChangeArrowheads="1"/>
            </p:cNvSpPr>
            <p:nvPr/>
          </p:nvSpPr>
          <p:spPr bwMode="auto">
            <a:xfrm>
              <a:off x="1494573" y="1884258"/>
              <a:ext cx="158938" cy="1446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2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" name="矩形 58"/>
            <p:cNvSpPr>
              <a:spLocks noChangeArrowheads="1"/>
            </p:cNvSpPr>
            <p:nvPr/>
          </p:nvSpPr>
          <p:spPr bwMode="auto">
            <a:xfrm>
              <a:off x="1630271" y="2543389"/>
              <a:ext cx="212559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zh-CN" altLang="en-US" sz="1200" b="1" baseline="-250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60" name="Text Box 56"/>
          <p:cNvSpPr txBox="1">
            <a:spLocks noChangeArrowheads="1"/>
          </p:cNvSpPr>
          <p:nvPr/>
        </p:nvSpPr>
        <p:spPr bwMode="auto">
          <a:xfrm>
            <a:off x="2567752" y="3875673"/>
            <a:ext cx="12960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腺苷酸代</a:t>
            </a:r>
            <a:endParaRPr kumimoji="1"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琥珀酸</a:t>
            </a:r>
            <a:endParaRPr kumimoji="1"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261" name="任意多边形 260"/>
          <p:cNvSpPr/>
          <p:nvPr/>
        </p:nvSpPr>
        <p:spPr>
          <a:xfrm flipH="1">
            <a:off x="9211263" y="3285072"/>
            <a:ext cx="360000" cy="64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62" name="任意多边形 261"/>
          <p:cNvSpPr/>
          <p:nvPr/>
        </p:nvSpPr>
        <p:spPr>
          <a:xfrm rot="16200000" flipV="1">
            <a:off x="7663810" y="3861128"/>
            <a:ext cx="360000" cy="108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63" name="任意多边形 262"/>
          <p:cNvSpPr/>
          <p:nvPr/>
        </p:nvSpPr>
        <p:spPr>
          <a:xfrm rot="5400000" flipH="1" flipV="1">
            <a:off x="4481841" y="3861088"/>
            <a:ext cx="360000" cy="108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64" name="任意多边形 263"/>
          <p:cNvSpPr/>
          <p:nvPr/>
        </p:nvSpPr>
        <p:spPr>
          <a:xfrm rot="3120000">
            <a:off x="4866986" y="2070545"/>
            <a:ext cx="144000" cy="72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65" name="Text Box 56"/>
          <p:cNvSpPr txBox="1">
            <a:spLocks noChangeArrowheads="1"/>
          </p:cNvSpPr>
          <p:nvPr/>
        </p:nvSpPr>
        <p:spPr bwMode="auto">
          <a:xfrm>
            <a:off x="1127448" y="3357032"/>
            <a:ext cx="22680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腺苷酸代琥珀酸水解酶</a:t>
            </a:r>
            <a:endParaRPr kumimoji="1" lang="en-US" altLang="zh-CN" sz="1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266" name="Text Box 56"/>
          <p:cNvSpPr txBox="1">
            <a:spLocks noChangeArrowheads="1"/>
          </p:cNvSpPr>
          <p:nvPr/>
        </p:nvSpPr>
        <p:spPr bwMode="auto">
          <a:xfrm>
            <a:off x="7176120" y="3861048"/>
            <a:ext cx="12960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IMP</a:t>
            </a: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脱氢酶</a:t>
            </a:r>
            <a:endParaRPr kumimoji="1" lang="en-US" altLang="zh-CN" sz="1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267" name="Text Box 56"/>
          <p:cNvSpPr txBox="1">
            <a:spLocks noChangeArrowheads="1"/>
          </p:cNvSpPr>
          <p:nvPr/>
        </p:nvSpPr>
        <p:spPr bwMode="auto">
          <a:xfrm>
            <a:off x="3935760" y="3634131"/>
            <a:ext cx="129600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腺苷酸代琥珀酸合成酶</a:t>
            </a:r>
            <a:endParaRPr kumimoji="1" lang="en-US" altLang="zh-CN" sz="1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268" name="Text Box 56"/>
          <p:cNvSpPr txBox="1">
            <a:spLocks noChangeArrowheads="1"/>
          </p:cNvSpPr>
          <p:nvPr/>
        </p:nvSpPr>
        <p:spPr bwMode="auto">
          <a:xfrm>
            <a:off x="9192344" y="3429000"/>
            <a:ext cx="12960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GMP</a:t>
            </a:r>
            <a:r>
              <a:rPr kumimoji="1"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合成酶</a:t>
            </a:r>
            <a:endParaRPr kumimoji="1" lang="en-US" altLang="zh-CN" sz="1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269" name="矩形 268"/>
          <p:cNvSpPr/>
          <p:nvPr/>
        </p:nvSpPr>
        <p:spPr>
          <a:xfrm>
            <a:off x="4172423" y="5344009"/>
            <a:ext cx="219162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ea typeface="方正姚体" panose="02010601030101010101" pitchFamily="2" charset="-122"/>
              </a:rPr>
              <a:t>IMP</a:t>
            </a:r>
            <a:r>
              <a:rPr lang="zh-CN" altLang="en-US" sz="1600" dirty="0">
                <a:ea typeface="方正姚体" panose="02010601030101010101" pitchFamily="2" charset="-122"/>
              </a:rPr>
              <a:t>：次黄嘌呤核苷酸</a:t>
            </a:r>
            <a:endParaRPr lang="en-US" altLang="zh-CN" sz="1600" dirty="0">
              <a:ea typeface="方正姚体" panose="02010601030101010101" pitchFamily="2" charset="-122"/>
            </a:endParaRPr>
          </a:p>
          <a:p>
            <a:r>
              <a:rPr lang="en-US" altLang="zh-CN" sz="1600" dirty="0">
                <a:ea typeface="方正姚体" panose="02010601030101010101" pitchFamily="2" charset="-122"/>
              </a:rPr>
              <a:t>XMP</a:t>
            </a:r>
            <a:r>
              <a:rPr lang="zh-CN" altLang="en-US" sz="1600" dirty="0">
                <a:ea typeface="方正姚体" panose="02010601030101010101" pitchFamily="2" charset="-122"/>
              </a:rPr>
              <a:t>：黄嘌呤核苷酸</a:t>
            </a:r>
            <a:endParaRPr lang="en-US" altLang="zh-CN" sz="1600" dirty="0">
              <a:ea typeface="方正姚体" panose="02010601030101010101" pitchFamily="2" charset="-122"/>
            </a:endParaRPr>
          </a:p>
          <a:p>
            <a:r>
              <a:rPr lang="en-US" altLang="zh-CN" sz="1600" dirty="0">
                <a:ea typeface="方正姚体" panose="02010601030101010101" pitchFamily="2" charset="-122"/>
              </a:rPr>
              <a:t>AMP</a:t>
            </a:r>
            <a:r>
              <a:rPr lang="zh-CN" altLang="en-US" sz="1600" dirty="0">
                <a:ea typeface="方正姚体" panose="02010601030101010101" pitchFamily="2" charset="-122"/>
              </a:rPr>
              <a:t>：腺嘌呤核苷酸</a:t>
            </a:r>
            <a:endParaRPr lang="en-US" altLang="zh-CN" sz="1600" dirty="0">
              <a:ea typeface="方正姚体" panose="02010601030101010101" pitchFamily="2" charset="-122"/>
            </a:endParaRPr>
          </a:p>
          <a:p>
            <a:r>
              <a:rPr lang="en-US" altLang="zh-CN" sz="1600" dirty="0">
                <a:ea typeface="方正姚体" panose="02010601030101010101" pitchFamily="2" charset="-122"/>
              </a:rPr>
              <a:t>GMP</a:t>
            </a:r>
            <a:r>
              <a:rPr lang="zh-CN" altLang="en-US" sz="1600" dirty="0">
                <a:ea typeface="方正姚体" panose="02010601030101010101" pitchFamily="2" charset="-122"/>
              </a:rPr>
              <a:t>：鸟嘌呤核苷酸</a:t>
            </a: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79" name="Text Box 31"/>
          <p:cNvSpPr txBox="1">
            <a:spLocks noChangeArrowheads="1"/>
          </p:cNvSpPr>
          <p:nvPr/>
        </p:nvSpPr>
        <p:spPr bwMode="auto">
          <a:xfrm>
            <a:off x="6815882" y="4005312"/>
            <a:ext cx="18003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E70D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核苷磷酸激酶</a:t>
            </a: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5778103" y="3284984"/>
            <a:ext cx="1470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000" dirty="0">
                <a:solidFill>
                  <a:srgbClr val="E70D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HGPRT</a:t>
            </a:r>
            <a:endParaRPr kumimoji="1" lang="zh-CN" altLang="en-US" sz="2000" dirty="0">
              <a:solidFill>
                <a:srgbClr val="E70D2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5702300" y="2636912"/>
            <a:ext cx="1543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000" dirty="0">
                <a:solidFill>
                  <a:srgbClr val="E70D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HGPRT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795244" y="1916832"/>
            <a:ext cx="1198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000" dirty="0">
                <a:solidFill>
                  <a:srgbClr val="E70D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APRT</a:t>
            </a:r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287688" y="2060377"/>
            <a:ext cx="2664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腺嘌呤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(A)</a:t>
            </a: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 + 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PRPP</a:t>
            </a:r>
            <a:endParaRPr kumimoji="1"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28679" name="Line 5"/>
          <p:cNvSpPr>
            <a:spLocks noChangeShapeType="1"/>
          </p:cNvSpPr>
          <p:nvPr/>
        </p:nvSpPr>
        <p:spPr bwMode="auto">
          <a:xfrm>
            <a:off x="5807944" y="2312119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7234238" y="2060377"/>
            <a:ext cx="22463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AMP </a:t>
            </a: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+ </a:t>
            </a:r>
            <a:r>
              <a:rPr kumimoji="1" lang="en-US" altLang="zh-CN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PPi</a:t>
            </a:r>
            <a:endParaRPr kumimoji="1"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7327900" y="2708350"/>
            <a:ext cx="18637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IMP </a:t>
            </a: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+ </a:t>
            </a:r>
            <a:r>
              <a:rPr kumimoji="1" lang="en-US" altLang="zh-CN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PPi</a:t>
            </a:r>
            <a:endParaRPr kumimoji="1"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8683" name="Line 36"/>
          <p:cNvSpPr>
            <a:spLocks noChangeShapeType="1"/>
          </p:cNvSpPr>
          <p:nvPr/>
        </p:nvSpPr>
        <p:spPr bwMode="auto">
          <a:xfrm>
            <a:off x="5808663" y="3027437"/>
            <a:ext cx="1366837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3287928" y="3429447"/>
            <a:ext cx="273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鸟嘌呤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(G)</a:t>
            </a: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 + 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PRPP</a:t>
            </a:r>
            <a:endParaRPr kumimoji="1"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7284312" y="3429447"/>
            <a:ext cx="1620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GMP </a:t>
            </a: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+ </a:t>
            </a:r>
            <a:r>
              <a:rPr kumimoji="1" lang="en-US" altLang="zh-CN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PPi</a:t>
            </a:r>
            <a:endParaRPr kumimoji="1"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8686" name="Line 37"/>
          <p:cNvSpPr>
            <a:spLocks noChangeShapeType="1"/>
          </p:cNvSpPr>
          <p:nvPr/>
        </p:nvSpPr>
        <p:spPr bwMode="auto">
          <a:xfrm>
            <a:off x="5807968" y="3675846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77" name="Text Box 29"/>
          <p:cNvSpPr txBox="1">
            <a:spLocks noChangeArrowheads="1"/>
          </p:cNvSpPr>
          <p:nvPr/>
        </p:nvSpPr>
        <p:spPr bwMode="auto">
          <a:xfrm>
            <a:off x="5231819" y="4191050"/>
            <a:ext cx="1728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腺嘌呤核苷</a:t>
            </a:r>
          </a:p>
        </p:txBody>
      </p:sp>
      <p:sp>
        <p:nvSpPr>
          <p:cNvPr id="28688" name="Line 30"/>
          <p:cNvSpPr>
            <a:spLocks noChangeShapeType="1"/>
          </p:cNvSpPr>
          <p:nvPr/>
        </p:nvSpPr>
        <p:spPr bwMode="auto">
          <a:xfrm>
            <a:off x="6959496" y="4437112"/>
            <a:ext cx="162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83" name="Text Box 35"/>
          <p:cNvSpPr txBox="1">
            <a:spLocks noChangeArrowheads="1"/>
          </p:cNvSpPr>
          <p:nvPr/>
        </p:nvSpPr>
        <p:spPr bwMode="auto">
          <a:xfrm>
            <a:off x="8616400" y="4191050"/>
            <a:ext cx="1080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AMP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1055688" y="5289550"/>
            <a:ext cx="108489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80975" indent="-180975" eaLnBrk="1" hangingPunct="1">
              <a:lnSpc>
                <a:spcPct val="120000"/>
              </a:lnSpc>
              <a:buClr>
                <a:schemeClr val="accent2"/>
              </a:buClr>
              <a:buSzPct val="80000"/>
              <a:buFontTx/>
              <a:buChar char="•"/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腺嘌呤磷酸核糖转移酶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(adenine </a:t>
            </a:r>
            <a:r>
              <a:rPr kumimoji="1" lang="en-US" altLang="zh-CN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phosphoribosyl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  </a:t>
            </a:r>
            <a:r>
              <a:rPr kumimoji="1" lang="en-US" altLang="zh-CN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transferase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, APRT)</a:t>
            </a:r>
          </a:p>
          <a:p>
            <a:pPr marL="180975" indent="-180975" eaLnBrk="1" hangingPunct="1">
              <a:lnSpc>
                <a:spcPct val="120000"/>
              </a:lnSpc>
              <a:buClr>
                <a:schemeClr val="accent2"/>
              </a:buClr>
              <a:buSzPct val="80000"/>
              <a:buFontTx/>
              <a:buChar char="•"/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次黄嘌呤-鸟嘌呤磷酸核糖转移酶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(hypoxanthine- guanine </a:t>
            </a:r>
            <a:r>
              <a:rPr kumimoji="1" lang="en-US" altLang="zh-CN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phosphoribosyl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 </a:t>
            </a:r>
            <a:r>
              <a:rPr kumimoji="1" lang="en-US" altLang="zh-CN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transferase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, HGPRT)</a:t>
            </a:r>
          </a:p>
          <a:p>
            <a:pPr marL="180975" indent="-180975" eaLnBrk="1" hangingPunct="1">
              <a:lnSpc>
                <a:spcPct val="120000"/>
              </a:lnSpc>
              <a:buClr>
                <a:schemeClr val="accent2"/>
              </a:buClr>
              <a:buSzPct val="80000"/>
              <a:buFontTx/>
              <a:buChar char="•"/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腺苷激酶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(adenosine kinase)</a:t>
            </a: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7658596" y="492727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kumimoji="1" lang="zh-CN" altLang="en-US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2231" name="Text Box 7"/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1094333" y="548744"/>
            <a:ext cx="6513835" cy="576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0000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2.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嘌呤核苷酸的补救合成途径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脑、骨髓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</a:t>
            </a:r>
            <a:endParaRPr lang="zh-CN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077913" y="1125538"/>
            <a:ext cx="648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6605657" y="4756745"/>
            <a:ext cx="6794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ATP</a:t>
            </a: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7829620" y="4756745"/>
            <a:ext cx="714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ADP</a:t>
            </a:r>
          </a:p>
        </p:txBody>
      </p:sp>
      <p:sp>
        <p:nvSpPr>
          <p:cNvPr id="27" name="任意多边形 26"/>
          <p:cNvSpPr/>
          <p:nvPr/>
        </p:nvSpPr>
        <p:spPr>
          <a:xfrm rot="16200000" flipV="1">
            <a:off x="7411866" y="4087612"/>
            <a:ext cx="360000" cy="108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071664" y="2751212"/>
            <a:ext cx="2952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次黄嘌呤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(I)</a:t>
            </a: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 + 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PRPP</a:t>
            </a:r>
            <a:endParaRPr kumimoji="1"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914EE0C3-393B-C1C5-8BB3-348FE6550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004" y="1340768"/>
            <a:ext cx="25202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磷酸核糖焦磷酸激酶</a:t>
            </a:r>
            <a:endParaRPr kumimoji="1" lang="en-US" altLang="zh-CN" sz="20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349A3265-AF50-B532-F451-EAC31C4C2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696" y="1454870"/>
            <a:ext cx="25202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5-</a:t>
            </a: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磷酸核糖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+ATP</a:t>
            </a:r>
            <a:endParaRPr kumimoji="1"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BEF03C50-6F5E-CEAD-71BE-F15DB9ACA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7703" y="1742207"/>
            <a:ext cx="270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3F4A3FBD-3E2A-B84E-4AC5-7E7A61048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0861" y="1454870"/>
            <a:ext cx="19576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PRPP + AMP</a:t>
            </a:r>
          </a:p>
        </p:txBody>
      </p:sp>
      <p:sp>
        <p:nvSpPr>
          <p:cNvPr id="6" name="Text Box 35">
            <a:extLst>
              <a:ext uri="{FF2B5EF4-FFF2-40B4-BE49-F238E27FC236}">
                <a16:creationId xmlns:a16="http://schemas.microsoft.com/office/drawing/2014/main" id="{145A2C26-6A8E-D701-E0B6-41F37AF1F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560" y="4191422"/>
            <a:ext cx="15309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腺嘌呤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(A)</a:t>
            </a:r>
          </a:p>
        </p:txBody>
      </p:sp>
      <p:sp>
        <p:nvSpPr>
          <p:cNvPr id="7" name="Line 30">
            <a:extLst>
              <a:ext uri="{FF2B5EF4-FFF2-40B4-BE49-F238E27FC236}">
                <a16:creationId xmlns:a16="http://schemas.microsoft.com/office/drawing/2014/main" id="{B9F7D1A2-576D-3125-0449-56114DDCC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7727" y="4437360"/>
            <a:ext cx="162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任意多边形 26">
            <a:extLst>
              <a:ext uri="{FF2B5EF4-FFF2-40B4-BE49-F238E27FC236}">
                <a16:creationId xmlns:a16="http://schemas.microsoft.com/office/drawing/2014/main" id="{83F99A81-1538-8D72-3673-6FE984751DA1}"/>
              </a:ext>
            </a:extLst>
          </p:cNvPr>
          <p:cNvSpPr/>
          <p:nvPr/>
        </p:nvSpPr>
        <p:spPr>
          <a:xfrm rot="16200000" flipV="1">
            <a:off x="4100097" y="4087860"/>
            <a:ext cx="360000" cy="108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Text Box 33">
            <a:extLst>
              <a:ext uri="{FF2B5EF4-FFF2-40B4-BE49-F238E27FC236}">
                <a16:creationId xmlns:a16="http://schemas.microsoft.com/office/drawing/2014/main" id="{7EC09B3C-1017-0567-3934-6E9FA3A36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648" y="4756241"/>
            <a:ext cx="21499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1-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磷酸核糖        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Pi</a:t>
            </a:r>
          </a:p>
        </p:txBody>
      </p:sp>
      <p:sp>
        <p:nvSpPr>
          <p:cNvPr id="10" name="Text Box 31">
            <a:extLst>
              <a:ext uri="{FF2B5EF4-FFF2-40B4-BE49-F238E27FC236}">
                <a16:creationId xmlns:a16="http://schemas.microsoft.com/office/drawing/2014/main" id="{E6967FC7-B4CC-748D-852F-636CCDC83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912" y="4005312"/>
            <a:ext cx="1728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E70D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核苷磷酸化酶</a:t>
            </a: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440" y="548482"/>
            <a:ext cx="4483100" cy="5762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/>
          <a:p>
            <a:pPr marL="360000" indent="-3600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补救合成的生理意义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416050" y="1269504"/>
            <a:ext cx="9720510" cy="165853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spAutoFit/>
          </a:bodyPr>
          <a:lstStyle/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比从头合成节省能量和减少氨基酸的消耗。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脑、骨髓等组织器官缺乏从头合成的酶，只能进行补救合成。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077913" y="1125538"/>
            <a:ext cx="378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55440" y="548680"/>
            <a:ext cx="7416824" cy="575121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360000" indent="-360000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2800" cap="none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Lesch-Nyhan</a:t>
            </a:r>
            <a:r>
              <a:rPr lang="en-US" altLang="zh-CN" sz="28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zh-CN" altLang="en-US" sz="28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莱</a:t>
            </a:r>
            <a:r>
              <a:rPr lang="en-US" altLang="zh-CN" sz="28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</a:t>
            </a:r>
            <a:r>
              <a:rPr lang="zh-CN" altLang="en-US" sz="28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尼综合征</a:t>
            </a:r>
            <a:r>
              <a:rPr lang="en-US" altLang="zh-CN" sz="28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zh-CN" altLang="en-US" sz="28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自毁容貌综合征</a:t>
            </a:r>
            <a:r>
              <a:rPr lang="en-US" altLang="zh-CN" sz="28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</a:t>
            </a:r>
            <a:endParaRPr lang="zh-CN" altLang="en-US" sz="2800" cap="none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446713" y="1268760"/>
            <a:ext cx="5905500" cy="38163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Autofit/>
          </a:bodyPr>
          <a:lstStyle/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次黄嘌呤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鸟嘌呤磷酸核糖转移酶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(HGPRT)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基因缺陷，使次黄嘌呤和鸟嘌呤不能转变为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IMP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和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GMP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，而是降解生成尿酸。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患者尿酸增高、神经异常。自咬嘴唇、手指，强迫性痉挛、发育迟缓、智力低下。</a:t>
            </a:r>
          </a:p>
        </p:txBody>
      </p:sp>
      <p:pic>
        <p:nvPicPr>
          <p:cNvPr id="46084" name="Picture 4" descr="c8177f3e6709c93dbe79cb619f3df8dcd00054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412879"/>
            <a:ext cx="3600000" cy="48298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1077913" y="1125538"/>
            <a:ext cx="72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440" y="548482"/>
            <a:ext cx="4483100" cy="5762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/>
          <a:p>
            <a:pPr marL="360000" indent="-3600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3.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嘌呤核苷酸的抗代谢物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344042" y="1269504"/>
            <a:ext cx="9720510" cy="15815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spAutoFit/>
          </a:bodyPr>
          <a:lstStyle/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抗代谢物：代谢抑制剂。可通过竞争性抑制影响核苷酸的正常合成代谢，抑制核酸、蛋白质合成及细胞增殖，如嘌呤、氨基酸及叶酸类似物，具有抗肿瘤作用。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077913" y="1125538"/>
            <a:ext cx="45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9E77F34B-BBCA-55B5-A4FA-25732593CDC6}"/>
              </a:ext>
            </a:extLst>
          </p:cNvPr>
          <p:cNvSpPr txBox="1"/>
          <p:nvPr/>
        </p:nvSpPr>
        <p:spPr>
          <a:xfrm>
            <a:off x="3935760" y="3212976"/>
            <a:ext cx="1049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磷酸核糖胺</a:t>
            </a:r>
            <a:r>
              <a:rPr lang="en-US" altLang="zh-CN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(PRA)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E5D2A0A-1EEA-5865-ABD1-A6AE927E5175}"/>
              </a:ext>
            </a:extLst>
          </p:cNvPr>
          <p:cNvSpPr txBox="1"/>
          <p:nvPr/>
        </p:nvSpPr>
        <p:spPr>
          <a:xfrm>
            <a:off x="1991544" y="3048412"/>
            <a:ext cx="12442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磷酸核糖焦磷酸</a:t>
            </a:r>
            <a:r>
              <a:rPr lang="en-US" altLang="zh-CN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(PRPP)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F240A80-8503-CC6E-2E1A-837EB943C70F}"/>
              </a:ext>
            </a:extLst>
          </p:cNvPr>
          <p:cNvSpPr txBox="1"/>
          <p:nvPr/>
        </p:nvSpPr>
        <p:spPr>
          <a:xfrm>
            <a:off x="2206654" y="3612351"/>
            <a:ext cx="10550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谷氨酰胺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FF81C0A-B32B-720F-9C45-F68BB9B6D31F}"/>
              </a:ext>
            </a:extLst>
          </p:cNvPr>
          <p:cNvSpPr txBox="1"/>
          <p:nvPr/>
        </p:nvSpPr>
        <p:spPr>
          <a:xfrm>
            <a:off x="3503712" y="2888968"/>
            <a:ext cx="540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6-MP</a:t>
            </a:r>
            <a:endParaRPr lang="zh-CN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55E4A26-02F7-2170-AA96-95E02CF7AF45}"/>
              </a:ext>
            </a:extLst>
          </p:cNvPr>
          <p:cNvSpPr txBox="1"/>
          <p:nvPr/>
        </p:nvSpPr>
        <p:spPr>
          <a:xfrm>
            <a:off x="6522802" y="2888968"/>
            <a:ext cx="540000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MTX</a:t>
            </a:r>
            <a:endParaRPr lang="zh-CN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1" name="右大括号 10">
            <a:extLst>
              <a:ext uri="{FF2B5EF4-FFF2-40B4-BE49-F238E27FC236}">
                <a16:creationId xmlns:a16="http://schemas.microsoft.com/office/drawing/2014/main" id="{79667600-A29B-957C-37DA-D1B042E7068E}"/>
              </a:ext>
            </a:extLst>
          </p:cNvPr>
          <p:cNvSpPr/>
          <p:nvPr/>
        </p:nvSpPr>
        <p:spPr>
          <a:xfrm>
            <a:off x="3181805" y="3252046"/>
            <a:ext cx="108000" cy="540000"/>
          </a:xfrm>
          <a:prstGeom prst="rightBrace">
            <a:avLst>
              <a:gd name="adj1" fmla="val 2964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0A75141E-6AE1-327B-E0A5-29506454D707}"/>
              </a:ext>
            </a:extLst>
          </p:cNvPr>
          <p:cNvCxnSpPr/>
          <p:nvPr/>
        </p:nvCxnSpPr>
        <p:spPr>
          <a:xfrm>
            <a:off x="3287688" y="3522046"/>
            <a:ext cx="7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BA9FCC25-C6ED-BD35-7A8F-5245A7EDF020}"/>
              </a:ext>
            </a:extLst>
          </p:cNvPr>
          <p:cNvSpPr txBox="1"/>
          <p:nvPr/>
        </p:nvSpPr>
        <p:spPr>
          <a:xfrm>
            <a:off x="3240707" y="3877218"/>
            <a:ext cx="1055093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6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氮杂丝氨酸</a:t>
            </a:r>
            <a:endParaRPr lang="zh-CN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F6AC2C59-50AE-3D06-D1F1-C679D4D67E24}"/>
              </a:ext>
            </a:extLst>
          </p:cNvPr>
          <p:cNvCxnSpPr/>
          <p:nvPr/>
        </p:nvCxnSpPr>
        <p:spPr>
          <a:xfrm>
            <a:off x="4830634" y="3511772"/>
            <a:ext cx="7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E41D68CD-90DA-4CE4-99DF-85CBB8EEC66D}"/>
              </a:ext>
            </a:extLst>
          </p:cNvPr>
          <p:cNvCxnSpPr/>
          <p:nvPr/>
        </p:nvCxnSpPr>
        <p:spPr>
          <a:xfrm>
            <a:off x="6558826" y="3511772"/>
            <a:ext cx="7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E0DC192E-22E1-92D5-9658-49302BF99DF2}"/>
              </a:ext>
            </a:extLst>
          </p:cNvPr>
          <p:cNvCxnSpPr/>
          <p:nvPr/>
        </p:nvCxnSpPr>
        <p:spPr>
          <a:xfrm>
            <a:off x="8503042" y="3511772"/>
            <a:ext cx="7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FBEF818A-5E92-0E82-54FA-C98F6E4E3528}"/>
              </a:ext>
            </a:extLst>
          </p:cNvPr>
          <p:cNvSpPr txBox="1"/>
          <p:nvPr/>
        </p:nvSpPr>
        <p:spPr>
          <a:xfrm>
            <a:off x="5406618" y="3212976"/>
            <a:ext cx="12149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甘氨酰胺核苷酸</a:t>
            </a:r>
            <a:r>
              <a:rPr lang="en-US" altLang="zh-CN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(GAR)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661C2F8-8160-FE00-B25F-105D3E53C966}"/>
              </a:ext>
            </a:extLst>
          </p:cNvPr>
          <p:cNvSpPr txBox="1"/>
          <p:nvPr/>
        </p:nvSpPr>
        <p:spPr>
          <a:xfrm>
            <a:off x="7134810" y="3212976"/>
            <a:ext cx="14814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甲酰甘氨酰胺核苷酸</a:t>
            </a:r>
            <a:r>
              <a:rPr lang="en-US" altLang="zh-CN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(FGAR)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96E3BF3-71F6-B0B8-AB57-157BA968649A}"/>
              </a:ext>
            </a:extLst>
          </p:cNvPr>
          <p:cNvSpPr txBox="1"/>
          <p:nvPr/>
        </p:nvSpPr>
        <p:spPr>
          <a:xfrm>
            <a:off x="9151034" y="3212976"/>
            <a:ext cx="1409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甲酰甘氨脒核苷酸</a:t>
            </a:r>
            <a:r>
              <a:rPr lang="en-US" altLang="zh-CN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(FGAM)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B40DB4E-68B1-A28E-BBFA-60E4813ED82F}"/>
              </a:ext>
            </a:extLst>
          </p:cNvPr>
          <p:cNvSpPr txBox="1"/>
          <p:nvPr/>
        </p:nvSpPr>
        <p:spPr>
          <a:xfrm>
            <a:off x="8256240" y="2889403"/>
            <a:ext cx="1055093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6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氮杂丝氨酸</a:t>
            </a:r>
            <a:endParaRPr lang="zh-CN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AB7CC58-9E26-8FA7-A0D1-948F2896F402}"/>
              </a:ext>
            </a:extLst>
          </p:cNvPr>
          <p:cNvSpPr txBox="1"/>
          <p:nvPr/>
        </p:nvSpPr>
        <p:spPr>
          <a:xfrm>
            <a:off x="3719736" y="3398935"/>
            <a:ext cx="108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‖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姚体" panose="02010601030101010101" pitchFamily="2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943D9F3-A8B6-7F82-8084-DC661DB75F61}"/>
              </a:ext>
            </a:extLst>
          </p:cNvPr>
          <p:cNvSpPr txBox="1"/>
          <p:nvPr/>
        </p:nvSpPr>
        <p:spPr>
          <a:xfrm>
            <a:off x="3167189" y="4757499"/>
            <a:ext cx="16237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5-</a:t>
            </a:r>
            <a:r>
              <a:rPr lang="zh-CN" altLang="en-US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氨基异咪唑</a:t>
            </a:r>
            <a:r>
              <a:rPr lang="en-US" altLang="zh-CN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-4-</a:t>
            </a:r>
            <a:r>
              <a:rPr lang="zh-CN" altLang="en-US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甲酰胺核苷酸</a:t>
            </a:r>
            <a:r>
              <a:rPr lang="en-US" altLang="zh-CN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(AICAR)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EF73662F-0E88-3FC0-B049-ED3D4685334A}"/>
              </a:ext>
            </a:extLst>
          </p:cNvPr>
          <p:cNvGrpSpPr/>
          <p:nvPr/>
        </p:nvGrpSpPr>
        <p:grpSpPr>
          <a:xfrm>
            <a:off x="2063512" y="5105732"/>
            <a:ext cx="1224176" cy="0"/>
            <a:chOff x="1343472" y="5301208"/>
            <a:chExt cx="1224176" cy="0"/>
          </a:xfrm>
        </p:grpSpPr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B5D1EAFF-FAE4-1B38-C0BC-649A2C9FFBE4}"/>
                </a:ext>
              </a:extLst>
            </p:cNvPr>
            <p:cNvCxnSpPr/>
            <p:nvPr/>
          </p:nvCxnSpPr>
          <p:spPr>
            <a:xfrm>
              <a:off x="1343472" y="5301208"/>
              <a:ext cx="36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42594D53-7E74-69CB-8DF3-EEAF549AB029}"/>
                </a:ext>
              </a:extLst>
            </p:cNvPr>
            <p:cNvCxnSpPr/>
            <p:nvPr/>
          </p:nvCxnSpPr>
          <p:spPr>
            <a:xfrm>
              <a:off x="1775600" y="5301208"/>
              <a:ext cx="36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7025AA8E-D8C9-8F35-FAAE-9A41AE4ED60F}"/>
                </a:ext>
              </a:extLst>
            </p:cNvPr>
            <p:cNvCxnSpPr/>
            <p:nvPr/>
          </p:nvCxnSpPr>
          <p:spPr>
            <a:xfrm>
              <a:off x="2207648" y="5301208"/>
              <a:ext cx="36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55CA9A93-63B3-CA32-07F5-0C5B3370BA39}"/>
              </a:ext>
            </a:extLst>
          </p:cNvPr>
          <p:cNvCxnSpPr>
            <a:cxnSpLocks/>
          </p:cNvCxnSpPr>
          <p:nvPr/>
        </p:nvCxnSpPr>
        <p:spPr>
          <a:xfrm flipH="1">
            <a:off x="8103347" y="5105732"/>
            <a:ext cx="1512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9D1F6C48-5B3F-259E-3954-2F91A66C83E9}"/>
              </a:ext>
            </a:extLst>
          </p:cNvPr>
          <p:cNvCxnSpPr/>
          <p:nvPr/>
        </p:nvCxnSpPr>
        <p:spPr>
          <a:xfrm>
            <a:off x="4646963" y="5105732"/>
            <a:ext cx="7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A7A4C40A-6117-F8FD-1702-554C6D4B70AE}"/>
              </a:ext>
            </a:extLst>
          </p:cNvPr>
          <p:cNvCxnSpPr/>
          <p:nvPr/>
        </p:nvCxnSpPr>
        <p:spPr>
          <a:xfrm>
            <a:off x="6807123" y="5105732"/>
            <a:ext cx="7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72" name="直接箭头连接符 54271">
            <a:extLst>
              <a:ext uri="{FF2B5EF4-FFF2-40B4-BE49-F238E27FC236}">
                <a16:creationId xmlns:a16="http://schemas.microsoft.com/office/drawing/2014/main" id="{2013274C-11FA-95C1-F60F-126F08530389}"/>
              </a:ext>
            </a:extLst>
          </p:cNvPr>
          <p:cNvCxnSpPr>
            <a:cxnSpLocks/>
          </p:cNvCxnSpPr>
          <p:nvPr/>
        </p:nvCxnSpPr>
        <p:spPr>
          <a:xfrm flipH="1">
            <a:off x="8859347" y="4324008"/>
            <a:ext cx="7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73" name="直接箭头连接符 54272">
            <a:extLst>
              <a:ext uri="{FF2B5EF4-FFF2-40B4-BE49-F238E27FC236}">
                <a16:creationId xmlns:a16="http://schemas.microsoft.com/office/drawing/2014/main" id="{CD1D6905-E3AF-A7B1-5AF4-E7CE1184C8DA}"/>
              </a:ext>
            </a:extLst>
          </p:cNvPr>
          <p:cNvCxnSpPr>
            <a:cxnSpLocks/>
          </p:cNvCxnSpPr>
          <p:nvPr/>
        </p:nvCxnSpPr>
        <p:spPr>
          <a:xfrm flipH="1">
            <a:off x="8859347" y="5928732"/>
            <a:ext cx="7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79" name="直接箭头连接符 54278">
            <a:extLst>
              <a:ext uri="{FF2B5EF4-FFF2-40B4-BE49-F238E27FC236}">
                <a16:creationId xmlns:a16="http://schemas.microsoft.com/office/drawing/2014/main" id="{FB552175-609F-34F3-14F5-112903716EAB}"/>
              </a:ext>
            </a:extLst>
          </p:cNvPr>
          <p:cNvCxnSpPr>
            <a:cxnSpLocks/>
          </p:cNvCxnSpPr>
          <p:nvPr/>
        </p:nvCxnSpPr>
        <p:spPr>
          <a:xfrm rot="-8100000">
            <a:off x="8138012" y="4276399"/>
            <a:ext cx="0" cy="828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80" name="直接箭头连接符 54279">
            <a:extLst>
              <a:ext uri="{FF2B5EF4-FFF2-40B4-BE49-F238E27FC236}">
                <a16:creationId xmlns:a16="http://schemas.microsoft.com/office/drawing/2014/main" id="{02A19D4A-2F99-159A-C6EB-63445B79ECA8}"/>
              </a:ext>
            </a:extLst>
          </p:cNvPr>
          <p:cNvCxnSpPr>
            <a:cxnSpLocks/>
          </p:cNvCxnSpPr>
          <p:nvPr/>
        </p:nvCxnSpPr>
        <p:spPr>
          <a:xfrm rot="8100000" flipV="1">
            <a:off x="8138010" y="5098521"/>
            <a:ext cx="0" cy="828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1" name="文本框 54280">
            <a:extLst>
              <a:ext uri="{FF2B5EF4-FFF2-40B4-BE49-F238E27FC236}">
                <a16:creationId xmlns:a16="http://schemas.microsoft.com/office/drawing/2014/main" id="{4FBB53FF-76B7-C0E3-2DC3-8816C40F17AB}"/>
              </a:ext>
            </a:extLst>
          </p:cNvPr>
          <p:cNvSpPr txBox="1"/>
          <p:nvPr/>
        </p:nvSpPr>
        <p:spPr>
          <a:xfrm>
            <a:off x="5253465" y="4797152"/>
            <a:ext cx="16976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5-</a:t>
            </a:r>
            <a:r>
              <a:rPr lang="zh-CN" altLang="en-US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甲酰胺基咪唑</a:t>
            </a:r>
            <a:r>
              <a:rPr lang="en-US" altLang="zh-CN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-4-</a:t>
            </a:r>
            <a:r>
              <a:rPr lang="zh-CN" altLang="en-US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甲酰胺核苷酸</a:t>
            </a:r>
            <a:r>
              <a:rPr lang="en-US" altLang="zh-CN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(AICAR)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4282" name="文本框 54281">
            <a:extLst>
              <a:ext uri="{FF2B5EF4-FFF2-40B4-BE49-F238E27FC236}">
                <a16:creationId xmlns:a16="http://schemas.microsoft.com/office/drawing/2014/main" id="{92546B2A-E8E6-AAFF-0BF0-7726C7F82DCB}"/>
              </a:ext>
            </a:extLst>
          </p:cNvPr>
          <p:cNvSpPr txBox="1"/>
          <p:nvPr/>
        </p:nvSpPr>
        <p:spPr>
          <a:xfrm>
            <a:off x="4672007" y="4500142"/>
            <a:ext cx="540000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MTX</a:t>
            </a:r>
            <a:endParaRPr lang="zh-CN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4283" name="文本框 54282">
            <a:extLst>
              <a:ext uri="{FF2B5EF4-FFF2-40B4-BE49-F238E27FC236}">
                <a16:creationId xmlns:a16="http://schemas.microsoft.com/office/drawing/2014/main" id="{D7FB02A0-A966-D3D2-90D2-A5CE7C7898FC}"/>
              </a:ext>
            </a:extLst>
          </p:cNvPr>
          <p:cNvSpPr txBox="1"/>
          <p:nvPr/>
        </p:nvSpPr>
        <p:spPr>
          <a:xfrm>
            <a:off x="7563347" y="4142719"/>
            <a:ext cx="540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6-MP</a:t>
            </a:r>
            <a:endParaRPr lang="zh-CN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4284" name="文本框 54283">
            <a:extLst>
              <a:ext uri="{FF2B5EF4-FFF2-40B4-BE49-F238E27FC236}">
                <a16:creationId xmlns:a16="http://schemas.microsoft.com/office/drawing/2014/main" id="{B1CB6A02-73F0-B205-9767-C5CEAC4DF640}"/>
              </a:ext>
            </a:extLst>
          </p:cNvPr>
          <p:cNvSpPr txBox="1"/>
          <p:nvPr/>
        </p:nvSpPr>
        <p:spPr>
          <a:xfrm>
            <a:off x="8949347" y="4545152"/>
            <a:ext cx="540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6-MP</a:t>
            </a:r>
            <a:endParaRPr lang="zh-CN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4285" name="文本框 54284">
            <a:extLst>
              <a:ext uri="{FF2B5EF4-FFF2-40B4-BE49-F238E27FC236}">
                <a16:creationId xmlns:a16="http://schemas.microsoft.com/office/drawing/2014/main" id="{DFD24962-3347-8CFC-2D4F-56CCAC229CE2}"/>
              </a:ext>
            </a:extLst>
          </p:cNvPr>
          <p:cNvSpPr txBox="1"/>
          <p:nvPr/>
        </p:nvSpPr>
        <p:spPr>
          <a:xfrm>
            <a:off x="7320136" y="5512521"/>
            <a:ext cx="540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6-MP</a:t>
            </a:r>
            <a:endParaRPr lang="zh-CN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4286" name="文本框 54285">
            <a:extLst>
              <a:ext uri="{FF2B5EF4-FFF2-40B4-BE49-F238E27FC236}">
                <a16:creationId xmlns:a16="http://schemas.microsoft.com/office/drawing/2014/main" id="{C881653F-FCC1-B5E7-B3AB-0D0A57A818A0}"/>
              </a:ext>
            </a:extLst>
          </p:cNvPr>
          <p:cNvSpPr txBox="1"/>
          <p:nvPr/>
        </p:nvSpPr>
        <p:spPr>
          <a:xfrm>
            <a:off x="8568761" y="5358132"/>
            <a:ext cx="540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6-MP</a:t>
            </a:r>
            <a:endParaRPr lang="zh-CN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4287" name="文本框 54286">
            <a:extLst>
              <a:ext uri="{FF2B5EF4-FFF2-40B4-BE49-F238E27FC236}">
                <a16:creationId xmlns:a16="http://schemas.microsoft.com/office/drawing/2014/main" id="{D746095F-08E7-515F-6CC7-36FC8873FA02}"/>
              </a:ext>
            </a:extLst>
          </p:cNvPr>
          <p:cNvSpPr txBox="1"/>
          <p:nvPr/>
        </p:nvSpPr>
        <p:spPr>
          <a:xfrm>
            <a:off x="8949347" y="6183745"/>
            <a:ext cx="540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6-MP</a:t>
            </a:r>
            <a:endParaRPr lang="zh-CN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4288" name="文本框 54287">
            <a:extLst>
              <a:ext uri="{FF2B5EF4-FFF2-40B4-BE49-F238E27FC236}">
                <a16:creationId xmlns:a16="http://schemas.microsoft.com/office/drawing/2014/main" id="{21878A2E-CC17-E1E1-8F7C-28ABB7D0F739}"/>
              </a:ext>
            </a:extLst>
          </p:cNvPr>
          <p:cNvSpPr txBox="1"/>
          <p:nvPr/>
        </p:nvSpPr>
        <p:spPr>
          <a:xfrm>
            <a:off x="7248128" y="5877272"/>
            <a:ext cx="1055093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6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氮杂丝氨酸</a:t>
            </a:r>
            <a:endParaRPr lang="zh-CN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4289" name="文本框 54288">
            <a:extLst>
              <a:ext uri="{FF2B5EF4-FFF2-40B4-BE49-F238E27FC236}">
                <a16:creationId xmlns:a16="http://schemas.microsoft.com/office/drawing/2014/main" id="{96B49647-74A5-EFE4-606C-57C5742F394A}"/>
              </a:ext>
            </a:extLst>
          </p:cNvPr>
          <p:cNvSpPr txBox="1"/>
          <p:nvPr/>
        </p:nvSpPr>
        <p:spPr>
          <a:xfrm>
            <a:off x="7464182" y="4926776"/>
            <a:ext cx="6156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IMP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4290" name="文本框 54289">
            <a:extLst>
              <a:ext uri="{FF2B5EF4-FFF2-40B4-BE49-F238E27FC236}">
                <a16:creationId xmlns:a16="http://schemas.microsoft.com/office/drawing/2014/main" id="{AEF89E08-D96A-4A69-48FC-EDBD6D1069D8}"/>
              </a:ext>
            </a:extLst>
          </p:cNvPr>
          <p:cNvSpPr txBox="1"/>
          <p:nvPr/>
        </p:nvSpPr>
        <p:spPr>
          <a:xfrm>
            <a:off x="9543427" y="4926776"/>
            <a:ext cx="10170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次黄嘌呤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4291" name="文本框 54290">
            <a:extLst>
              <a:ext uri="{FF2B5EF4-FFF2-40B4-BE49-F238E27FC236}">
                <a16:creationId xmlns:a16="http://schemas.microsoft.com/office/drawing/2014/main" id="{1AC3AC53-68E9-3F91-3217-471633167FDF}"/>
              </a:ext>
            </a:extLst>
          </p:cNvPr>
          <p:cNvSpPr txBox="1"/>
          <p:nvPr/>
        </p:nvSpPr>
        <p:spPr>
          <a:xfrm>
            <a:off x="9538115" y="4151868"/>
            <a:ext cx="8896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腺嘌呤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4292" name="文本框 54291">
            <a:extLst>
              <a:ext uri="{FF2B5EF4-FFF2-40B4-BE49-F238E27FC236}">
                <a16:creationId xmlns:a16="http://schemas.microsoft.com/office/drawing/2014/main" id="{C6189850-6BA5-CB7E-E663-CA29E1B121FF}"/>
              </a:ext>
            </a:extLst>
          </p:cNvPr>
          <p:cNvSpPr txBox="1"/>
          <p:nvPr/>
        </p:nvSpPr>
        <p:spPr>
          <a:xfrm>
            <a:off x="9508250" y="5759455"/>
            <a:ext cx="8992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鸟嘌呤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4293" name="文本框 54292">
            <a:extLst>
              <a:ext uri="{FF2B5EF4-FFF2-40B4-BE49-F238E27FC236}">
                <a16:creationId xmlns:a16="http://schemas.microsoft.com/office/drawing/2014/main" id="{08B0967D-0C33-06BF-2808-AECF6E663AD2}"/>
              </a:ext>
            </a:extLst>
          </p:cNvPr>
          <p:cNvSpPr txBox="1"/>
          <p:nvPr/>
        </p:nvSpPr>
        <p:spPr>
          <a:xfrm>
            <a:off x="8327487" y="4145612"/>
            <a:ext cx="7577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AMP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4294" name="文本框 54293">
            <a:extLst>
              <a:ext uri="{FF2B5EF4-FFF2-40B4-BE49-F238E27FC236}">
                <a16:creationId xmlns:a16="http://schemas.microsoft.com/office/drawing/2014/main" id="{26C7F8CC-AE0D-5E81-DD54-38A2705FBF8E}"/>
              </a:ext>
            </a:extLst>
          </p:cNvPr>
          <p:cNvSpPr txBox="1"/>
          <p:nvPr/>
        </p:nvSpPr>
        <p:spPr>
          <a:xfrm>
            <a:off x="8312177" y="5749554"/>
            <a:ext cx="6801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GMP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4295" name="任意多边形 26">
            <a:extLst>
              <a:ext uri="{FF2B5EF4-FFF2-40B4-BE49-F238E27FC236}">
                <a16:creationId xmlns:a16="http://schemas.microsoft.com/office/drawing/2014/main" id="{35924673-96D2-A337-4EA9-E2183A08D2A7}"/>
              </a:ext>
            </a:extLst>
          </p:cNvPr>
          <p:cNvSpPr/>
          <p:nvPr/>
        </p:nvSpPr>
        <p:spPr>
          <a:xfrm rot="16200000" flipH="1">
            <a:off x="9183427" y="3990889"/>
            <a:ext cx="108000" cy="5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triangle" w="med" len="med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4296" name="文本框 54295">
            <a:extLst>
              <a:ext uri="{FF2B5EF4-FFF2-40B4-BE49-F238E27FC236}">
                <a16:creationId xmlns:a16="http://schemas.microsoft.com/office/drawing/2014/main" id="{376F3543-DD71-87F4-B211-3E089892861B}"/>
              </a:ext>
            </a:extLst>
          </p:cNvPr>
          <p:cNvSpPr txBox="1"/>
          <p:nvPr/>
        </p:nvSpPr>
        <p:spPr>
          <a:xfrm>
            <a:off x="8725338" y="3957557"/>
            <a:ext cx="10800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i="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PPi</a:t>
            </a:r>
            <a:r>
              <a:rPr lang="en-US" altLang="zh-CN" sz="12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       PRPP</a:t>
            </a:r>
            <a:endParaRPr lang="zh-CN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4297" name="文本框 54296">
            <a:extLst>
              <a:ext uri="{FF2B5EF4-FFF2-40B4-BE49-F238E27FC236}">
                <a16:creationId xmlns:a16="http://schemas.microsoft.com/office/drawing/2014/main" id="{EF45BE56-298A-9790-0AAA-224EDCBB27DE}"/>
              </a:ext>
            </a:extLst>
          </p:cNvPr>
          <p:cNvSpPr txBox="1"/>
          <p:nvPr/>
        </p:nvSpPr>
        <p:spPr>
          <a:xfrm>
            <a:off x="8157426" y="4725161"/>
            <a:ext cx="16479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i="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PPi</a:t>
            </a:r>
            <a:r>
              <a:rPr lang="en-US" altLang="zh-CN" sz="12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                      PRPP</a:t>
            </a:r>
            <a:endParaRPr lang="zh-CN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4298" name="任意多边形 26">
            <a:extLst>
              <a:ext uri="{FF2B5EF4-FFF2-40B4-BE49-F238E27FC236}">
                <a16:creationId xmlns:a16="http://schemas.microsoft.com/office/drawing/2014/main" id="{C3178FFF-3049-450F-09CF-71496296BBC3}"/>
              </a:ext>
            </a:extLst>
          </p:cNvPr>
          <p:cNvSpPr/>
          <p:nvPr/>
        </p:nvSpPr>
        <p:spPr>
          <a:xfrm rot="16200000" flipH="1">
            <a:off x="8859307" y="4589304"/>
            <a:ext cx="108000" cy="90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triangle" w="med" len="med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4299" name="任意多边形 26">
            <a:extLst>
              <a:ext uri="{FF2B5EF4-FFF2-40B4-BE49-F238E27FC236}">
                <a16:creationId xmlns:a16="http://schemas.microsoft.com/office/drawing/2014/main" id="{D9BE1B30-842E-54CF-1E99-602AA46D4E9D}"/>
              </a:ext>
            </a:extLst>
          </p:cNvPr>
          <p:cNvSpPr/>
          <p:nvPr/>
        </p:nvSpPr>
        <p:spPr>
          <a:xfrm rot="16200000" flipH="1">
            <a:off x="9145459" y="5592531"/>
            <a:ext cx="108000" cy="5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triangle" w="med" len="med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4300" name="文本框 54299">
            <a:extLst>
              <a:ext uri="{FF2B5EF4-FFF2-40B4-BE49-F238E27FC236}">
                <a16:creationId xmlns:a16="http://schemas.microsoft.com/office/drawing/2014/main" id="{D5686A5A-98C6-8840-E5D1-116CD5CF2421}"/>
              </a:ext>
            </a:extLst>
          </p:cNvPr>
          <p:cNvSpPr txBox="1"/>
          <p:nvPr/>
        </p:nvSpPr>
        <p:spPr>
          <a:xfrm>
            <a:off x="8751458" y="5579335"/>
            <a:ext cx="10800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i="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PPi</a:t>
            </a:r>
            <a:r>
              <a:rPr lang="en-US" altLang="zh-CN" sz="12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       PRPP</a:t>
            </a:r>
            <a:endParaRPr lang="zh-CN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4301" name="文本框 54300">
            <a:extLst>
              <a:ext uri="{FF2B5EF4-FFF2-40B4-BE49-F238E27FC236}">
                <a16:creationId xmlns:a16="http://schemas.microsoft.com/office/drawing/2014/main" id="{2F46FF16-6F49-F8E2-1208-E56ACF5D25BD}"/>
              </a:ext>
            </a:extLst>
          </p:cNvPr>
          <p:cNvSpPr txBox="1"/>
          <p:nvPr/>
        </p:nvSpPr>
        <p:spPr>
          <a:xfrm>
            <a:off x="6754346" y="3396765"/>
            <a:ext cx="108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‖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姚体" panose="02010601030101010101" pitchFamily="2" charset="-122"/>
            </a:endParaRPr>
          </a:p>
        </p:txBody>
      </p:sp>
      <p:sp>
        <p:nvSpPr>
          <p:cNvPr id="54302" name="文本框 54301">
            <a:extLst>
              <a:ext uri="{FF2B5EF4-FFF2-40B4-BE49-F238E27FC236}">
                <a16:creationId xmlns:a16="http://schemas.microsoft.com/office/drawing/2014/main" id="{65F6B561-5AD3-7DF3-3C42-80F560C70427}"/>
              </a:ext>
            </a:extLst>
          </p:cNvPr>
          <p:cNvSpPr txBox="1"/>
          <p:nvPr/>
        </p:nvSpPr>
        <p:spPr>
          <a:xfrm>
            <a:off x="8724304" y="3411252"/>
            <a:ext cx="108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‖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姚体" panose="02010601030101010101" pitchFamily="2" charset="-122"/>
            </a:endParaRPr>
          </a:p>
        </p:txBody>
      </p:sp>
      <p:sp>
        <p:nvSpPr>
          <p:cNvPr id="54303" name="文本框 54302">
            <a:extLst>
              <a:ext uri="{FF2B5EF4-FFF2-40B4-BE49-F238E27FC236}">
                <a16:creationId xmlns:a16="http://schemas.microsoft.com/office/drawing/2014/main" id="{E9275428-A36B-5D7C-A1EA-F4943DE4E174}"/>
              </a:ext>
            </a:extLst>
          </p:cNvPr>
          <p:cNvSpPr txBox="1"/>
          <p:nvPr/>
        </p:nvSpPr>
        <p:spPr>
          <a:xfrm>
            <a:off x="9138760" y="4209538"/>
            <a:ext cx="108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‖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姚体" panose="02010601030101010101" pitchFamily="2" charset="-122"/>
            </a:endParaRPr>
          </a:p>
        </p:txBody>
      </p:sp>
      <p:sp>
        <p:nvSpPr>
          <p:cNvPr id="54304" name="文本框 54303">
            <a:extLst>
              <a:ext uri="{FF2B5EF4-FFF2-40B4-BE49-F238E27FC236}">
                <a16:creationId xmlns:a16="http://schemas.microsoft.com/office/drawing/2014/main" id="{5EA5A49B-D67F-C626-BB3C-D98877C3D0FC}"/>
              </a:ext>
            </a:extLst>
          </p:cNvPr>
          <p:cNvSpPr txBox="1"/>
          <p:nvPr/>
        </p:nvSpPr>
        <p:spPr>
          <a:xfrm>
            <a:off x="4894582" y="4982621"/>
            <a:ext cx="108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‖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姚体" panose="02010601030101010101" pitchFamily="2" charset="-122"/>
            </a:endParaRPr>
          </a:p>
        </p:txBody>
      </p:sp>
      <p:sp>
        <p:nvSpPr>
          <p:cNvPr id="54305" name="文本框 54304">
            <a:extLst>
              <a:ext uri="{FF2B5EF4-FFF2-40B4-BE49-F238E27FC236}">
                <a16:creationId xmlns:a16="http://schemas.microsoft.com/office/drawing/2014/main" id="{DEC07580-A2AB-5A7D-6134-7B279FF53899}"/>
              </a:ext>
            </a:extLst>
          </p:cNvPr>
          <p:cNvSpPr txBox="1"/>
          <p:nvPr/>
        </p:nvSpPr>
        <p:spPr>
          <a:xfrm>
            <a:off x="8784761" y="5010634"/>
            <a:ext cx="108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‖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姚体" panose="02010601030101010101" pitchFamily="2" charset="-122"/>
            </a:endParaRPr>
          </a:p>
        </p:txBody>
      </p:sp>
      <p:sp>
        <p:nvSpPr>
          <p:cNvPr id="54306" name="文本框 54305">
            <a:extLst>
              <a:ext uri="{FF2B5EF4-FFF2-40B4-BE49-F238E27FC236}">
                <a16:creationId xmlns:a16="http://schemas.microsoft.com/office/drawing/2014/main" id="{23F5B83F-FA0C-291B-4EB4-BCF328BFA45B}"/>
              </a:ext>
            </a:extLst>
          </p:cNvPr>
          <p:cNvSpPr txBox="1"/>
          <p:nvPr/>
        </p:nvSpPr>
        <p:spPr>
          <a:xfrm>
            <a:off x="9145459" y="5775067"/>
            <a:ext cx="108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‖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姚体" panose="02010601030101010101" pitchFamily="2" charset="-122"/>
            </a:endParaRPr>
          </a:p>
        </p:txBody>
      </p:sp>
      <p:sp>
        <p:nvSpPr>
          <p:cNvPr id="54307" name="文本框 54306">
            <a:extLst>
              <a:ext uri="{FF2B5EF4-FFF2-40B4-BE49-F238E27FC236}">
                <a16:creationId xmlns:a16="http://schemas.microsoft.com/office/drawing/2014/main" id="{82864E22-13BE-A540-A213-ED6CFB60972B}"/>
              </a:ext>
            </a:extLst>
          </p:cNvPr>
          <p:cNvSpPr txBox="1"/>
          <p:nvPr/>
        </p:nvSpPr>
        <p:spPr>
          <a:xfrm rot="2700000">
            <a:off x="8108025" y="5435221"/>
            <a:ext cx="108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‖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姚体" panose="02010601030101010101" pitchFamily="2" charset="-122"/>
            </a:endParaRPr>
          </a:p>
        </p:txBody>
      </p:sp>
      <p:sp>
        <p:nvSpPr>
          <p:cNvPr id="54308" name="文本框 54307">
            <a:extLst>
              <a:ext uri="{FF2B5EF4-FFF2-40B4-BE49-F238E27FC236}">
                <a16:creationId xmlns:a16="http://schemas.microsoft.com/office/drawing/2014/main" id="{81570A35-17A5-4307-6171-BF4E9A7264B3}"/>
              </a:ext>
            </a:extLst>
          </p:cNvPr>
          <p:cNvSpPr txBox="1"/>
          <p:nvPr/>
        </p:nvSpPr>
        <p:spPr>
          <a:xfrm rot="18900000" flipH="1">
            <a:off x="8129387" y="4557239"/>
            <a:ext cx="108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‖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姚体" panose="02010601030101010101" pitchFamily="2" charset="-122"/>
            </a:endParaRPr>
          </a:p>
        </p:txBody>
      </p:sp>
      <p:cxnSp>
        <p:nvCxnSpPr>
          <p:cNvPr id="54309" name="直接箭头连接符 54308">
            <a:extLst>
              <a:ext uri="{FF2B5EF4-FFF2-40B4-BE49-F238E27FC236}">
                <a16:creationId xmlns:a16="http://schemas.microsoft.com/office/drawing/2014/main" id="{01157D85-30ED-0183-70E8-44CE1A2A705D}"/>
              </a:ext>
            </a:extLst>
          </p:cNvPr>
          <p:cNvCxnSpPr>
            <a:cxnSpLocks/>
          </p:cNvCxnSpPr>
          <p:nvPr/>
        </p:nvCxnSpPr>
        <p:spPr>
          <a:xfrm rot="5400000">
            <a:off x="6672080" y="3295154"/>
            <a:ext cx="288000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10" name="直接箭头连接符 54309">
            <a:extLst>
              <a:ext uri="{FF2B5EF4-FFF2-40B4-BE49-F238E27FC236}">
                <a16:creationId xmlns:a16="http://schemas.microsoft.com/office/drawing/2014/main" id="{A94AE507-5BE2-1FA6-4E45-CA5338415A79}"/>
              </a:ext>
            </a:extLst>
          </p:cNvPr>
          <p:cNvCxnSpPr>
            <a:cxnSpLocks/>
          </p:cNvCxnSpPr>
          <p:nvPr/>
        </p:nvCxnSpPr>
        <p:spPr>
          <a:xfrm rot="5400000">
            <a:off x="8636844" y="3295154"/>
            <a:ext cx="288000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11" name="直接箭头连接符 54310">
            <a:extLst>
              <a:ext uri="{FF2B5EF4-FFF2-40B4-BE49-F238E27FC236}">
                <a16:creationId xmlns:a16="http://schemas.microsoft.com/office/drawing/2014/main" id="{5DCC8C8D-ECEB-1D55-EDA7-2A4F8C6EFE35}"/>
              </a:ext>
            </a:extLst>
          </p:cNvPr>
          <p:cNvCxnSpPr>
            <a:cxnSpLocks/>
          </p:cNvCxnSpPr>
          <p:nvPr/>
        </p:nvCxnSpPr>
        <p:spPr>
          <a:xfrm rot="5400000">
            <a:off x="4799872" y="4890363"/>
            <a:ext cx="288000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12" name="直接箭头连接符 54311">
            <a:extLst>
              <a:ext uri="{FF2B5EF4-FFF2-40B4-BE49-F238E27FC236}">
                <a16:creationId xmlns:a16="http://schemas.microsoft.com/office/drawing/2014/main" id="{D1623B62-2B60-C55A-B01B-8F954ED1EE8D}"/>
              </a:ext>
            </a:extLst>
          </p:cNvPr>
          <p:cNvCxnSpPr>
            <a:cxnSpLocks/>
          </p:cNvCxnSpPr>
          <p:nvPr/>
        </p:nvCxnSpPr>
        <p:spPr>
          <a:xfrm rot="16200000" flipV="1">
            <a:off x="3627196" y="3756351"/>
            <a:ext cx="288000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13" name="直接箭头连接符 54312">
            <a:extLst>
              <a:ext uri="{FF2B5EF4-FFF2-40B4-BE49-F238E27FC236}">
                <a16:creationId xmlns:a16="http://schemas.microsoft.com/office/drawing/2014/main" id="{464AD5CD-29A7-3C0C-25E7-A57DB01DE501}"/>
              </a:ext>
            </a:extLst>
          </p:cNvPr>
          <p:cNvCxnSpPr>
            <a:cxnSpLocks/>
          </p:cNvCxnSpPr>
          <p:nvPr/>
        </p:nvCxnSpPr>
        <p:spPr>
          <a:xfrm rot="16200000" flipV="1">
            <a:off x="9091459" y="4473104"/>
            <a:ext cx="216000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14" name="直接箭头连接符 54313">
            <a:extLst>
              <a:ext uri="{FF2B5EF4-FFF2-40B4-BE49-F238E27FC236}">
                <a16:creationId xmlns:a16="http://schemas.microsoft.com/office/drawing/2014/main" id="{1F962171-C359-71E8-9227-EA11ECE9A2D6}"/>
              </a:ext>
            </a:extLst>
          </p:cNvPr>
          <p:cNvCxnSpPr>
            <a:cxnSpLocks/>
          </p:cNvCxnSpPr>
          <p:nvPr/>
        </p:nvCxnSpPr>
        <p:spPr>
          <a:xfrm rot="16200000" flipV="1">
            <a:off x="8704773" y="5316997"/>
            <a:ext cx="288000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15" name="直接箭头连接符 54314">
            <a:extLst>
              <a:ext uri="{FF2B5EF4-FFF2-40B4-BE49-F238E27FC236}">
                <a16:creationId xmlns:a16="http://schemas.microsoft.com/office/drawing/2014/main" id="{9FB133CF-1F68-8543-078E-D9F5AFDEC2DF}"/>
              </a:ext>
            </a:extLst>
          </p:cNvPr>
          <p:cNvCxnSpPr>
            <a:cxnSpLocks/>
          </p:cNvCxnSpPr>
          <p:nvPr/>
        </p:nvCxnSpPr>
        <p:spPr>
          <a:xfrm rot="16200000" flipV="1">
            <a:off x="9055459" y="6098009"/>
            <a:ext cx="288000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16" name="直接箭头连接符 54315">
            <a:extLst>
              <a:ext uri="{FF2B5EF4-FFF2-40B4-BE49-F238E27FC236}">
                <a16:creationId xmlns:a16="http://schemas.microsoft.com/office/drawing/2014/main" id="{E6955BED-F1EF-19D8-FF6E-8791CF16E4B3}"/>
              </a:ext>
            </a:extLst>
          </p:cNvPr>
          <p:cNvCxnSpPr>
            <a:cxnSpLocks/>
          </p:cNvCxnSpPr>
          <p:nvPr/>
        </p:nvCxnSpPr>
        <p:spPr>
          <a:xfrm rot="-3300000" flipV="1">
            <a:off x="7743251" y="5445020"/>
            <a:ext cx="288000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17" name="直接箭头连接符 54316">
            <a:extLst>
              <a:ext uri="{FF2B5EF4-FFF2-40B4-BE49-F238E27FC236}">
                <a16:creationId xmlns:a16="http://schemas.microsoft.com/office/drawing/2014/main" id="{6BABEFDD-2931-BE23-DC10-102678B35C48}"/>
              </a:ext>
            </a:extLst>
          </p:cNvPr>
          <p:cNvCxnSpPr>
            <a:cxnSpLocks/>
          </p:cNvCxnSpPr>
          <p:nvPr/>
        </p:nvCxnSpPr>
        <p:spPr>
          <a:xfrm rot="-3000000" flipV="1">
            <a:off x="8060786" y="5761238"/>
            <a:ext cx="288000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18" name="直接箭头连接符 54317">
            <a:extLst>
              <a:ext uri="{FF2B5EF4-FFF2-40B4-BE49-F238E27FC236}">
                <a16:creationId xmlns:a16="http://schemas.microsoft.com/office/drawing/2014/main" id="{AAD4A094-730E-4BE6-F0D9-80AF2E00E52E}"/>
              </a:ext>
            </a:extLst>
          </p:cNvPr>
          <p:cNvCxnSpPr>
            <a:cxnSpLocks/>
          </p:cNvCxnSpPr>
          <p:nvPr/>
        </p:nvCxnSpPr>
        <p:spPr>
          <a:xfrm rot="3300000">
            <a:off x="7852816" y="4518681"/>
            <a:ext cx="288000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195F1FFD-9333-089A-1BCA-ED8E31AD99AE}"/>
              </a:ext>
            </a:extLst>
          </p:cNvPr>
          <p:cNvCxnSpPr>
            <a:cxnSpLocks/>
          </p:cNvCxnSpPr>
          <p:nvPr/>
        </p:nvCxnSpPr>
        <p:spPr>
          <a:xfrm rot="5400000">
            <a:off x="3627196" y="3306046"/>
            <a:ext cx="288000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319" name="Rectangle 73">
            <a:extLst>
              <a:ext uri="{FF2B5EF4-FFF2-40B4-BE49-F238E27FC236}">
                <a16:creationId xmlns:a16="http://schemas.microsoft.com/office/drawing/2014/main" id="{131446B2-249F-320F-BB2D-1E69CCA42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853" y="5796553"/>
            <a:ext cx="18501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MTX</a:t>
            </a: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：甲氨蝶呤</a:t>
            </a:r>
          </a:p>
          <a:p>
            <a:pPr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6-MP</a:t>
            </a: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：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6-</a:t>
            </a: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巯基嘌呤</a:t>
            </a:r>
          </a:p>
        </p:txBody>
      </p:sp>
    </p:spTree>
    <p:extLst>
      <p:ext uri="{BB962C8B-B14F-4D97-AF65-F5344CB8AC3E}">
        <p14:creationId xmlns:p14="http://schemas.microsoft.com/office/powerpoint/2010/main" val="3844343656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549275"/>
            <a:ext cx="2016125" cy="574675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学习目标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1549400" y="1125538"/>
            <a:ext cx="9731375" cy="5111774"/>
          </a:xfrm>
        </p:spPr>
        <p:txBody>
          <a:bodyPr rtlCol="0">
            <a:normAutofit/>
          </a:bodyPr>
          <a:lstStyle/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掌握：体内核苷酸从头合成途径和补救合成途径的概念；嘌呤核苷酸补救合成的意义；核苷酸抗代谢物及其作用机制；核苷酸分解代谢的产物及相关临床意义。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熟悉：核苷酸从头合成途径的原料、特点及关键酶；参与核苷酸补救合成途径的酶。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了解：核苷酸从头合成途径过程；核苷酸分解代谢过程。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运用所学知识解释核苷酸抗代谢物的作用机制，</a:t>
            </a:r>
            <a:r>
              <a:rPr lang="en-US" altLang="zh-CN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Lesh-Nyhan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综合征、痛风的发生机制；并能正确指导痛风的治疗。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培养学生理解患者、尊重患者的职业素养和职业道德。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077913" y="1125538"/>
            <a:ext cx="385286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548680"/>
            <a:ext cx="5105400" cy="576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二、嘧啶核苷酸的合成代谢</a:t>
            </a:r>
          </a:p>
        </p:txBody>
      </p:sp>
      <p:cxnSp>
        <p:nvCxnSpPr>
          <p:cNvPr id="107" name="直接连接符 106"/>
          <p:cNvCxnSpPr/>
          <p:nvPr/>
        </p:nvCxnSpPr>
        <p:spPr>
          <a:xfrm>
            <a:off x="1077913" y="1125538"/>
            <a:ext cx="45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组合 107"/>
          <p:cNvGrpSpPr/>
          <p:nvPr/>
        </p:nvGrpSpPr>
        <p:grpSpPr>
          <a:xfrm>
            <a:off x="8066169" y="3199847"/>
            <a:ext cx="1608054" cy="686259"/>
            <a:chOff x="304727" y="4860412"/>
            <a:chExt cx="1608054" cy="686259"/>
          </a:xfrm>
        </p:grpSpPr>
        <p:sp>
          <p:nvSpPr>
            <p:cNvPr id="109" name="正五边形 1"/>
            <p:cNvSpPr/>
            <p:nvPr/>
          </p:nvSpPr>
          <p:spPr>
            <a:xfrm>
              <a:off x="410872" y="4860412"/>
              <a:ext cx="1404000" cy="686259"/>
            </a:xfrm>
            <a:custGeom>
              <a:avLst/>
              <a:gdLst>
                <a:gd name="connsiteX0" fmla="*/ 2 w 2088000"/>
                <a:gd name="connsiteY0" fmla="*/ 302516 h 792000"/>
                <a:gd name="connsiteX1" fmla="*/ 1044000 w 2088000"/>
                <a:gd name="connsiteY1" fmla="*/ 0 h 792000"/>
                <a:gd name="connsiteX2" fmla="*/ 2087998 w 2088000"/>
                <a:gd name="connsiteY2" fmla="*/ 302516 h 792000"/>
                <a:gd name="connsiteX3" fmla="*/ 1689226 w 2088000"/>
                <a:gd name="connsiteY3" fmla="*/ 791998 h 792000"/>
                <a:gd name="connsiteX4" fmla="*/ 398774 w 2088000"/>
                <a:gd name="connsiteY4" fmla="*/ 791998 h 792000"/>
                <a:gd name="connsiteX5" fmla="*/ 2 w 2088000"/>
                <a:gd name="connsiteY5" fmla="*/ 302516 h 792000"/>
                <a:gd name="connsiteX0" fmla="*/ 0 w 2087996"/>
                <a:gd name="connsiteY0" fmla="*/ 302516 h 801523"/>
                <a:gd name="connsiteX1" fmla="*/ 1043998 w 2087996"/>
                <a:gd name="connsiteY1" fmla="*/ 0 h 801523"/>
                <a:gd name="connsiteX2" fmla="*/ 2087996 w 2087996"/>
                <a:gd name="connsiteY2" fmla="*/ 302516 h 801523"/>
                <a:gd name="connsiteX3" fmla="*/ 1689224 w 2087996"/>
                <a:gd name="connsiteY3" fmla="*/ 791998 h 801523"/>
                <a:gd name="connsiteX4" fmla="*/ 532122 w 2087996"/>
                <a:gd name="connsiteY4" fmla="*/ 801523 h 801523"/>
                <a:gd name="connsiteX5" fmla="*/ 0 w 2087996"/>
                <a:gd name="connsiteY5" fmla="*/ 302516 h 801523"/>
                <a:gd name="connsiteX0" fmla="*/ 0 w 2087996"/>
                <a:gd name="connsiteY0" fmla="*/ 302516 h 801523"/>
                <a:gd name="connsiteX1" fmla="*/ 1043998 w 2087996"/>
                <a:gd name="connsiteY1" fmla="*/ 0 h 801523"/>
                <a:gd name="connsiteX2" fmla="*/ 2087996 w 2087996"/>
                <a:gd name="connsiteY2" fmla="*/ 302516 h 801523"/>
                <a:gd name="connsiteX3" fmla="*/ 1603499 w 2087996"/>
                <a:gd name="connsiteY3" fmla="*/ 791998 h 801523"/>
                <a:gd name="connsiteX4" fmla="*/ 532122 w 2087996"/>
                <a:gd name="connsiteY4" fmla="*/ 801523 h 801523"/>
                <a:gd name="connsiteX5" fmla="*/ 0 w 2087996"/>
                <a:gd name="connsiteY5" fmla="*/ 302516 h 801523"/>
                <a:gd name="connsiteX0" fmla="*/ 0 w 2087996"/>
                <a:gd name="connsiteY0" fmla="*/ 302516 h 801523"/>
                <a:gd name="connsiteX1" fmla="*/ 1043998 w 2087996"/>
                <a:gd name="connsiteY1" fmla="*/ 0 h 801523"/>
                <a:gd name="connsiteX2" fmla="*/ 2087996 w 2087996"/>
                <a:gd name="connsiteY2" fmla="*/ 302516 h 801523"/>
                <a:gd name="connsiteX3" fmla="*/ 1560636 w 2087996"/>
                <a:gd name="connsiteY3" fmla="*/ 796761 h 801523"/>
                <a:gd name="connsiteX4" fmla="*/ 532122 w 2087996"/>
                <a:gd name="connsiteY4" fmla="*/ 801523 h 801523"/>
                <a:gd name="connsiteX5" fmla="*/ 0 w 2087996"/>
                <a:gd name="connsiteY5" fmla="*/ 302516 h 801523"/>
                <a:gd name="connsiteX0" fmla="*/ 0 w 2097521"/>
                <a:gd name="connsiteY0" fmla="*/ 302516 h 801523"/>
                <a:gd name="connsiteX1" fmla="*/ 1043998 w 2097521"/>
                <a:gd name="connsiteY1" fmla="*/ 0 h 801523"/>
                <a:gd name="connsiteX2" fmla="*/ 2097521 w 2097521"/>
                <a:gd name="connsiteY2" fmla="*/ 324606 h 801523"/>
                <a:gd name="connsiteX3" fmla="*/ 1560636 w 2097521"/>
                <a:gd name="connsiteY3" fmla="*/ 796761 h 801523"/>
                <a:gd name="connsiteX4" fmla="*/ 532122 w 2097521"/>
                <a:gd name="connsiteY4" fmla="*/ 801523 h 801523"/>
                <a:gd name="connsiteX5" fmla="*/ 0 w 2097521"/>
                <a:gd name="connsiteY5" fmla="*/ 302516 h 801523"/>
                <a:gd name="connsiteX0" fmla="*/ 0 w 2087996"/>
                <a:gd name="connsiteY0" fmla="*/ 315769 h 801523"/>
                <a:gd name="connsiteX1" fmla="*/ 1034473 w 2087996"/>
                <a:gd name="connsiteY1" fmla="*/ 0 h 801523"/>
                <a:gd name="connsiteX2" fmla="*/ 2087996 w 2087996"/>
                <a:gd name="connsiteY2" fmla="*/ 324606 h 801523"/>
                <a:gd name="connsiteX3" fmla="*/ 1551111 w 2087996"/>
                <a:gd name="connsiteY3" fmla="*/ 796761 h 801523"/>
                <a:gd name="connsiteX4" fmla="*/ 522597 w 2087996"/>
                <a:gd name="connsiteY4" fmla="*/ 801523 h 801523"/>
                <a:gd name="connsiteX5" fmla="*/ 0 w 2087996"/>
                <a:gd name="connsiteY5" fmla="*/ 315769 h 80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7996" h="801523">
                  <a:moveTo>
                    <a:pt x="0" y="315769"/>
                  </a:moveTo>
                  <a:lnTo>
                    <a:pt x="1034473" y="0"/>
                  </a:lnTo>
                  <a:lnTo>
                    <a:pt x="2087996" y="324606"/>
                  </a:lnTo>
                  <a:lnTo>
                    <a:pt x="1551111" y="796761"/>
                  </a:lnTo>
                  <a:lnTo>
                    <a:pt x="522597" y="801523"/>
                  </a:lnTo>
                  <a:lnTo>
                    <a:pt x="0" y="315769"/>
                  </a:lnTo>
                  <a:close/>
                </a:path>
              </a:pathLst>
            </a:custGeom>
            <a:solidFill>
              <a:srgbClr val="E1CC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0" name="直接连接符 109"/>
            <p:cNvCxnSpPr/>
            <p:nvPr/>
          </p:nvCxnSpPr>
          <p:spPr>
            <a:xfrm>
              <a:off x="728508" y="5527835"/>
              <a:ext cx="756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>
              <a:cxnSpLocks noChangeAspect="1"/>
            </p:cNvCxnSpPr>
            <p:nvPr/>
          </p:nvCxnSpPr>
          <p:spPr>
            <a:xfrm rot="120000">
              <a:off x="1181052" y="4907886"/>
              <a:ext cx="648000" cy="224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任意多边形 111"/>
            <p:cNvSpPr/>
            <p:nvPr/>
          </p:nvSpPr>
          <p:spPr>
            <a:xfrm rot="19680000" flipH="1">
              <a:off x="1390781" y="5259281"/>
              <a:ext cx="522000" cy="180000"/>
            </a:xfrm>
            <a:custGeom>
              <a:avLst/>
              <a:gdLst>
                <a:gd name="connsiteX0" fmla="*/ 0 w 424888"/>
                <a:gd name="connsiteY0" fmla="*/ 0 h 490448"/>
                <a:gd name="connsiteX1" fmla="*/ 424888 w 424888"/>
                <a:gd name="connsiteY1" fmla="*/ 368090 h 490448"/>
                <a:gd name="connsiteX2" fmla="*/ 424888 w 424888"/>
                <a:gd name="connsiteY2" fmla="*/ 490448 h 490448"/>
                <a:gd name="connsiteX3" fmla="*/ 0 w 424888"/>
                <a:gd name="connsiteY3" fmla="*/ 0 h 49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4888" h="490448">
                  <a:moveTo>
                    <a:pt x="0" y="0"/>
                  </a:moveTo>
                  <a:lnTo>
                    <a:pt x="424888" y="368090"/>
                  </a:lnTo>
                  <a:lnTo>
                    <a:pt x="424888" y="490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3" name="直接连接符 112"/>
            <p:cNvCxnSpPr>
              <a:cxnSpLocks noChangeAspect="1"/>
            </p:cNvCxnSpPr>
            <p:nvPr/>
          </p:nvCxnSpPr>
          <p:spPr>
            <a:xfrm rot="-120000" flipH="1">
              <a:off x="393079" y="4902501"/>
              <a:ext cx="648000" cy="224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任意多边形 113"/>
            <p:cNvSpPr/>
            <p:nvPr/>
          </p:nvSpPr>
          <p:spPr>
            <a:xfrm rot="1920000">
              <a:off x="304727" y="5258011"/>
              <a:ext cx="522000" cy="180000"/>
            </a:xfrm>
            <a:custGeom>
              <a:avLst/>
              <a:gdLst>
                <a:gd name="connsiteX0" fmla="*/ 0 w 424888"/>
                <a:gd name="connsiteY0" fmla="*/ 0 h 490448"/>
                <a:gd name="connsiteX1" fmla="*/ 424888 w 424888"/>
                <a:gd name="connsiteY1" fmla="*/ 368090 h 490448"/>
                <a:gd name="connsiteX2" fmla="*/ 424888 w 424888"/>
                <a:gd name="connsiteY2" fmla="*/ 490448 h 490448"/>
                <a:gd name="connsiteX3" fmla="*/ 0 w 424888"/>
                <a:gd name="connsiteY3" fmla="*/ 0 h 49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4888" h="490448">
                  <a:moveTo>
                    <a:pt x="0" y="0"/>
                  </a:moveTo>
                  <a:lnTo>
                    <a:pt x="424888" y="368090"/>
                  </a:lnTo>
                  <a:lnTo>
                    <a:pt x="424888" y="490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5185611" y="3192128"/>
            <a:ext cx="1608054" cy="686259"/>
            <a:chOff x="304727" y="4860412"/>
            <a:chExt cx="1608054" cy="686259"/>
          </a:xfrm>
        </p:grpSpPr>
        <p:sp>
          <p:nvSpPr>
            <p:cNvPr id="116" name="正五边形 1"/>
            <p:cNvSpPr/>
            <p:nvPr/>
          </p:nvSpPr>
          <p:spPr>
            <a:xfrm>
              <a:off x="410872" y="4860412"/>
              <a:ext cx="1404000" cy="686259"/>
            </a:xfrm>
            <a:custGeom>
              <a:avLst/>
              <a:gdLst>
                <a:gd name="connsiteX0" fmla="*/ 2 w 2088000"/>
                <a:gd name="connsiteY0" fmla="*/ 302516 h 792000"/>
                <a:gd name="connsiteX1" fmla="*/ 1044000 w 2088000"/>
                <a:gd name="connsiteY1" fmla="*/ 0 h 792000"/>
                <a:gd name="connsiteX2" fmla="*/ 2087998 w 2088000"/>
                <a:gd name="connsiteY2" fmla="*/ 302516 h 792000"/>
                <a:gd name="connsiteX3" fmla="*/ 1689226 w 2088000"/>
                <a:gd name="connsiteY3" fmla="*/ 791998 h 792000"/>
                <a:gd name="connsiteX4" fmla="*/ 398774 w 2088000"/>
                <a:gd name="connsiteY4" fmla="*/ 791998 h 792000"/>
                <a:gd name="connsiteX5" fmla="*/ 2 w 2088000"/>
                <a:gd name="connsiteY5" fmla="*/ 302516 h 792000"/>
                <a:gd name="connsiteX0" fmla="*/ 0 w 2087996"/>
                <a:gd name="connsiteY0" fmla="*/ 302516 h 801523"/>
                <a:gd name="connsiteX1" fmla="*/ 1043998 w 2087996"/>
                <a:gd name="connsiteY1" fmla="*/ 0 h 801523"/>
                <a:gd name="connsiteX2" fmla="*/ 2087996 w 2087996"/>
                <a:gd name="connsiteY2" fmla="*/ 302516 h 801523"/>
                <a:gd name="connsiteX3" fmla="*/ 1689224 w 2087996"/>
                <a:gd name="connsiteY3" fmla="*/ 791998 h 801523"/>
                <a:gd name="connsiteX4" fmla="*/ 532122 w 2087996"/>
                <a:gd name="connsiteY4" fmla="*/ 801523 h 801523"/>
                <a:gd name="connsiteX5" fmla="*/ 0 w 2087996"/>
                <a:gd name="connsiteY5" fmla="*/ 302516 h 801523"/>
                <a:gd name="connsiteX0" fmla="*/ 0 w 2087996"/>
                <a:gd name="connsiteY0" fmla="*/ 302516 h 801523"/>
                <a:gd name="connsiteX1" fmla="*/ 1043998 w 2087996"/>
                <a:gd name="connsiteY1" fmla="*/ 0 h 801523"/>
                <a:gd name="connsiteX2" fmla="*/ 2087996 w 2087996"/>
                <a:gd name="connsiteY2" fmla="*/ 302516 h 801523"/>
                <a:gd name="connsiteX3" fmla="*/ 1603499 w 2087996"/>
                <a:gd name="connsiteY3" fmla="*/ 791998 h 801523"/>
                <a:gd name="connsiteX4" fmla="*/ 532122 w 2087996"/>
                <a:gd name="connsiteY4" fmla="*/ 801523 h 801523"/>
                <a:gd name="connsiteX5" fmla="*/ 0 w 2087996"/>
                <a:gd name="connsiteY5" fmla="*/ 302516 h 801523"/>
                <a:gd name="connsiteX0" fmla="*/ 0 w 2087996"/>
                <a:gd name="connsiteY0" fmla="*/ 302516 h 801523"/>
                <a:gd name="connsiteX1" fmla="*/ 1043998 w 2087996"/>
                <a:gd name="connsiteY1" fmla="*/ 0 h 801523"/>
                <a:gd name="connsiteX2" fmla="*/ 2087996 w 2087996"/>
                <a:gd name="connsiteY2" fmla="*/ 302516 h 801523"/>
                <a:gd name="connsiteX3" fmla="*/ 1560636 w 2087996"/>
                <a:gd name="connsiteY3" fmla="*/ 796761 h 801523"/>
                <a:gd name="connsiteX4" fmla="*/ 532122 w 2087996"/>
                <a:gd name="connsiteY4" fmla="*/ 801523 h 801523"/>
                <a:gd name="connsiteX5" fmla="*/ 0 w 2087996"/>
                <a:gd name="connsiteY5" fmla="*/ 302516 h 801523"/>
                <a:gd name="connsiteX0" fmla="*/ 0 w 2097521"/>
                <a:gd name="connsiteY0" fmla="*/ 302516 h 801523"/>
                <a:gd name="connsiteX1" fmla="*/ 1043998 w 2097521"/>
                <a:gd name="connsiteY1" fmla="*/ 0 h 801523"/>
                <a:gd name="connsiteX2" fmla="*/ 2097521 w 2097521"/>
                <a:gd name="connsiteY2" fmla="*/ 324606 h 801523"/>
                <a:gd name="connsiteX3" fmla="*/ 1560636 w 2097521"/>
                <a:gd name="connsiteY3" fmla="*/ 796761 h 801523"/>
                <a:gd name="connsiteX4" fmla="*/ 532122 w 2097521"/>
                <a:gd name="connsiteY4" fmla="*/ 801523 h 801523"/>
                <a:gd name="connsiteX5" fmla="*/ 0 w 2097521"/>
                <a:gd name="connsiteY5" fmla="*/ 302516 h 801523"/>
                <a:gd name="connsiteX0" fmla="*/ 0 w 2087996"/>
                <a:gd name="connsiteY0" fmla="*/ 315769 h 801523"/>
                <a:gd name="connsiteX1" fmla="*/ 1034473 w 2087996"/>
                <a:gd name="connsiteY1" fmla="*/ 0 h 801523"/>
                <a:gd name="connsiteX2" fmla="*/ 2087996 w 2087996"/>
                <a:gd name="connsiteY2" fmla="*/ 324606 h 801523"/>
                <a:gd name="connsiteX3" fmla="*/ 1551111 w 2087996"/>
                <a:gd name="connsiteY3" fmla="*/ 796761 h 801523"/>
                <a:gd name="connsiteX4" fmla="*/ 522597 w 2087996"/>
                <a:gd name="connsiteY4" fmla="*/ 801523 h 801523"/>
                <a:gd name="connsiteX5" fmla="*/ 0 w 2087996"/>
                <a:gd name="connsiteY5" fmla="*/ 315769 h 80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7996" h="801523">
                  <a:moveTo>
                    <a:pt x="0" y="315769"/>
                  </a:moveTo>
                  <a:lnTo>
                    <a:pt x="1034473" y="0"/>
                  </a:lnTo>
                  <a:lnTo>
                    <a:pt x="2087996" y="324606"/>
                  </a:lnTo>
                  <a:lnTo>
                    <a:pt x="1551111" y="796761"/>
                  </a:lnTo>
                  <a:lnTo>
                    <a:pt x="522597" y="801523"/>
                  </a:lnTo>
                  <a:lnTo>
                    <a:pt x="0" y="315769"/>
                  </a:lnTo>
                  <a:close/>
                </a:path>
              </a:pathLst>
            </a:custGeom>
            <a:solidFill>
              <a:srgbClr val="E1CC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7" name="直接连接符 116"/>
            <p:cNvCxnSpPr/>
            <p:nvPr/>
          </p:nvCxnSpPr>
          <p:spPr>
            <a:xfrm>
              <a:off x="728508" y="5527835"/>
              <a:ext cx="756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>
              <a:cxnSpLocks noChangeAspect="1"/>
            </p:cNvCxnSpPr>
            <p:nvPr/>
          </p:nvCxnSpPr>
          <p:spPr>
            <a:xfrm rot="120000">
              <a:off x="1181052" y="4907886"/>
              <a:ext cx="648000" cy="224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任意多边形 118"/>
            <p:cNvSpPr/>
            <p:nvPr/>
          </p:nvSpPr>
          <p:spPr>
            <a:xfrm rot="19680000" flipH="1">
              <a:off x="1390781" y="5259281"/>
              <a:ext cx="522000" cy="180000"/>
            </a:xfrm>
            <a:custGeom>
              <a:avLst/>
              <a:gdLst>
                <a:gd name="connsiteX0" fmla="*/ 0 w 424888"/>
                <a:gd name="connsiteY0" fmla="*/ 0 h 490448"/>
                <a:gd name="connsiteX1" fmla="*/ 424888 w 424888"/>
                <a:gd name="connsiteY1" fmla="*/ 368090 h 490448"/>
                <a:gd name="connsiteX2" fmla="*/ 424888 w 424888"/>
                <a:gd name="connsiteY2" fmla="*/ 490448 h 490448"/>
                <a:gd name="connsiteX3" fmla="*/ 0 w 424888"/>
                <a:gd name="connsiteY3" fmla="*/ 0 h 49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4888" h="490448">
                  <a:moveTo>
                    <a:pt x="0" y="0"/>
                  </a:moveTo>
                  <a:lnTo>
                    <a:pt x="424888" y="368090"/>
                  </a:lnTo>
                  <a:lnTo>
                    <a:pt x="424888" y="490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0" name="直接连接符 119"/>
            <p:cNvCxnSpPr>
              <a:cxnSpLocks noChangeAspect="1"/>
            </p:cNvCxnSpPr>
            <p:nvPr/>
          </p:nvCxnSpPr>
          <p:spPr>
            <a:xfrm rot="-120000" flipH="1">
              <a:off x="393079" y="4902501"/>
              <a:ext cx="648000" cy="224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任意多边形 121"/>
            <p:cNvSpPr/>
            <p:nvPr/>
          </p:nvSpPr>
          <p:spPr>
            <a:xfrm rot="1920000">
              <a:off x="304727" y="5258011"/>
              <a:ext cx="522000" cy="180000"/>
            </a:xfrm>
            <a:custGeom>
              <a:avLst/>
              <a:gdLst>
                <a:gd name="connsiteX0" fmla="*/ 0 w 424888"/>
                <a:gd name="connsiteY0" fmla="*/ 0 h 490448"/>
                <a:gd name="connsiteX1" fmla="*/ 424888 w 424888"/>
                <a:gd name="connsiteY1" fmla="*/ 368090 h 490448"/>
                <a:gd name="connsiteX2" fmla="*/ 424888 w 424888"/>
                <a:gd name="connsiteY2" fmla="*/ 490448 h 490448"/>
                <a:gd name="connsiteX3" fmla="*/ 0 w 424888"/>
                <a:gd name="connsiteY3" fmla="*/ 0 h 49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4888" h="490448">
                  <a:moveTo>
                    <a:pt x="0" y="0"/>
                  </a:moveTo>
                  <a:lnTo>
                    <a:pt x="424888" y="368090"/>
                  </a:lnTo>
                  <a:lnTo>
                    <a:pt x="424888" y="490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2380662" y="3192129"/>
            <a:ext cx="1608054" cy="686259"/>
            <a:chOff x="304727" y="4860412"/>
            <a:chExt cx="1608054" cy="686259"/>
          </a:xfrm>
        </p:grpSpPr>
        <p:sp>
          <p:nvSpPr>
            <p:cNvPr id="124" name="正五边形 1"/>
            <p:cNvSpPr/>
            <p:nvPr/>
          </p:nvSpPr>
          <p:spPr>
            <a:xfrm>
              <a:off x="410872" y="4860412"/>
              <a:ext cx="1404000" cy="686259"/>
            </a:xfrm>
            <a:custGeom>
              <a:avLst/>
              <a:gdLst>
                <a:gd name="connsiteX0" fmla="*/ 2 w 2088000"/>
                <a:gd name="connsiteY0" fmla="*/ 302516 h 792000"/>
                <a:gd name="connsiteX1" fmla="*/ 1044000 w 2088000"/>
                <a:gd name="connsiteY1" fmla="*/ 0 h 792000"/>
                <a:gd name="connsiteX2" fmla="*/ 2087998 w 2088000"/>
                <a:gd name="connsiteY2" fmla="*/ 302516 h 792000"/>
                <a:gd name="connsiteX3" fmla="*/ 1689226 w 2088000"/>
                <a:gd name="connsiteY3" fmla="*/ 791998 h 792000"/>
                <a:gd name="connsiteX4" fmla="*/ 398774 w 2088000"/>
                <a:gd name="connsiteY4" fmla="*/ 791998 h 792000"/>
                <a:gd name="connsiteX5" fmla="*/ 2 w 2088000"/>
                <a:gd name="connsiteY5" fmla="*/ 302516 h 792000"/>
                <a:gd name="connsiteX0" fmla="*/ 0 w 2087996"/>
                <a:gd name="connsiteY0" fmla="*/ 302516 h 801523"/>
                <a:gd name="connsiteX1" fmla="*/ 1043998 w 2087996"/>
                <a:gd name="connsiteY1" fmla="*/ 0 h 801523"/>
                <a:gd name="connsiteX2" fmla="*/ 2087996 w 2087996"/>
                <a:gd name="connsiteY2" fmla="*/ 302516 h 801523"/>
                <a:gd name="connsiteX3" fmla="*/ 1689224 w 2087996"/>
                <a:gd name="connsiteY3" fmla="*/ 791998 h 801523"/>
                <a:gd name="connsiteX4" fmla="*/ 532122 w 2087996"/>
                <a:gd name="connsiteY4" fmla="*/ 801523 h 801523"/>
                <a:gd name="connsiteX5" fmla="*/ 0 w 2087996"/>
                <a:gd name="connsiteY5" fmla="*/ 302516 h 801523"/>
                <a:gd name="connsiteX0" fmla="*/ 0 w 2087996"/>
                <a:gd name="connsiteY0" fmla="*/ 302516 h 801523"/>
                <a:gd name="connsiteX1" fmla="*/ 1043998 w 2087996"/>
                <a:gd name="connsiteY1" fmla="*/ 0 h 801523"/>
                <a:gd name="connsiteX2" fmla="*/ 2087996 w 2087996"/>
                <a:gd name="connsiteY2" fmla="*/ 302516 h 801523"/>
                <a:gd name="connsiteX3" fmla="*/ 1603499 w 2087996"/>
                <a:gd name="connsiteY3" fmla="*/ 791998 h 801523"/>
                <a:gd name="connsiteX4" fmla="*/ 532122 w 2087996"/>
                <a:gd name="connsiteY4" fmla="*/ 801523 h 801523"/>
                <a:gd name="connsiteX5" fmla="*/ 0 w 2087996"/>
                <a:gd name="connsiteY5" fmla="*/ 302516 h 801523"/>
                <a:gd name="connsiteX0" fmla="*/ 0 w 2087996"/>
                <a:gd name="connsiteY0" fmla="*/ 302516 h 801523"/>
                <a:gd name="connsiteX1" fmla="*/ 1043998 w 2087996"/>
                <a:gd name="connsiteY1" fmla="*/ 0 h 801523"/>
                <a:gd name="connsiteX2" fmla="*/ 2087996 w 2087996"/>
                <a:gd name="connsiteY2" fmla="*/ 302516 h 801523"/>
                <a:gd name="connsiteX3" fmla="*/ 1560636 w 2087996"/>
                <a:gd name="connsiteY3" fmla="*/ 796761 h 801523"/>
                <a:gd name="connsiteX4" fmla="*/ 532122 w 2087996"/>
                <a:gd name="connsiteY4" fmla="*/ 801523 h 801523"/>
                <a:gd name="connsiteX5" fmla="*/ 0 w 2087996"/>
                <a:gd name="connsiteY5" fmla="*/ 302516 h 801523"/>
                <a:gd name="connsiteX0" fmla="*/ 0 w 2097521"/>
                <a:gd name="connsiteY0" fmla="*/ 302516 h 801523"/>
                <a:gd name="connsiteX1" fmla="*/ 1043998 w 2097521"/>
                <a:gd name="connsiteY1" fmla="*/ 0 h 801523"/>
                <a:gd name="connsiteX2" fmla="*/ 2097521 w 2097521"/>
                <a:gd name="connsiteY2" fmla="*/ 324606 h 801523"/>
                <a:gd name="connsiteX3" fmla="*/ 1560636 w 2097521"/>
                <a:gd name="connsiteY3" fmla="*/ 796761 h 801523"/>
                <a:gd name="connsiteX4" fmla="*/ 532122 w 2097521"/>
                <a:gd name="connsiteY4" fmla="*/ 801523 h 801523"/>
                <a:gd name="connsiteX5" fmla="*/ 0 w 2097521"/>
                <a:gd name="connsiteY5" fmla="*/ 302516 h 801523"/>
                <a:gd name="connsiteX0" fmla="*/ 0 w 2087996"/>
                <a:gd name="connsiteY0" fmla="*/ 315769 h 801523"/>
                <a:gd name="connsiteX1" fmla="*/ 1034473 w 2087996"/>
                <a:gd name="connsiteY1" fmla="*/ 0 h 801523"/>
                <a:gd name="connsiteX2" fmla="*/ 2087996 w 2087996"/>
                <a:gd name="connsiteY2" fmla="*/ 324606 h 801523"/>
                <a:gd name="connsiteX3" fmla="*/ 1551111 w 2087996"/>
                <a:gd name="connsiteY3" fmla="*/ 796761 h 801523"/>
                <a:gd name="connsiteX4" fmla="*/ 522597 w 2087996"/>
                <a:gd name="connsiteY4" fmla="*/ 801523 h 801523"/>
                <a:gd name="connsiteX5" fmla="*/ 0 w 2087996"/>
                <a:gd name="connsiteY5" fmla="*/ 315769 h 80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7996" h="801523">
                  <a:moveTo>
                    <a:pt x="0" y="315769"/>
                  </a:moveTo>
                  <a:lnTo>
                    <a:pt x="1034473" y="0"/>
                  </a:lnTo>
                  <a:lnTo>
                    <a:pt x="2087996" y="324606"/>
                  </a:lnTo>
                  <a:lnTo>
                    <a:pt x="1551111" y="796761"/>
                  </a:lnTo>
                  <a:lnTo>
                    <a:pt x="522597" y="801523"/>
                  </a:lnTo>
                  <a:lnTo>
                    <a:pt x="0" y="315769"/>
                  </a:lnTo>
                  <a:close/>
                </a:path>
              </a:pathLst>
            </a:custGeom>
            <a:solidFill>
              <a:srgbClr val="E1CC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5" name="直接连接符 124"/>
            <p:cNvCxnSpPr/>
            <p:nvPr/>
          </p:nvCxnSpPr>
          <p:spPr>
            <a:xfrm>
              <a:off x="728508" y="5527835"/>
              <a:ext cx="756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>
              <a:cxnSpLocks noChangeAspect="1"/>
            </p:cNvCxnSpPr>
            <p:nvPr/>
          </p:nvCxnSpPr>
          <p:spPr>
            <a:xfrm rot="120000">
              <a:off x="1181052" y="4907886"/>
              <a:ext cx="648000" cy="224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任意多边形 126"/>
            <p:cNvSpPr/>
            <p:nvPr/>
          </p:nvSpPr>
          <p:spPr>
            <a:xfrm rot="19680000" flipH="1">
              <a:off x="1390781" y="5259281"/>
              <a:ext cx="522000" cy="180000"/>
            </a:xfrm>
            <a:custGeom>
              <a:avLst/>
              <a:gdLst>
                <a:gd name="connsiteX0" fmla="*/ 0 w 424888"/>
                <a:gd name="connsiteY0" fmla="*/ 0 h 490448"/>
                <a:gd name="connsiteX1" fmla="*/ 424888 w 424888"/>
                <a:gd name="connsiteY1" fmla="*/ 368090 h 490448"/>
                <a:gd name="connsiteX2" fmla="*/ 424888 w 424888"/>
                <a:gd name="connsiteY2" fmla="*/ 490448 h 490448"/>
                <a:gd name="connsiteX3" fmla="*/ 0 w 424888"/>
                <a:gd name="connsiteY3" fmla="*/ 0 h 49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4888" h="490448">
                  <a:moveTo>
                    <a:pt x="0" y="0"/>
                  </a:moveTo>
                  <a:lnTo>
                    <a:pt x="424888" y="368090"/>
                  </a:lnTo>
                  <a:lnTo>
                    <a:pt x="424888" y="490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8" name="直接连接符 127"/>
            <p:cNvCxnSpPr>
              <a:cxnSpLocks noChangeAspect="1"/>
            </p:cNvCxnSpPr>
            <p:nvPr/>
          </p:nvCxnSpPr>
          <p:spPr>
            <a:xfrm rot="-120000" flipH="1">
              <a:off x="393079" y="4902501"/>
              <a:ext cx="648000" cy="224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任意多边形 128"/>
            <p:cNvSpPr/>
            <p:nvPr/>
          </p:nvSpPr>
          <p:spPr>
            <a:xfrm rot="1920000">
              <a:off x="304727" y="5258011"/>
              <a:ext cx="522000" cy="180000"/>
            </a:xfrm>
            <a:custGeom>
              <a:avLst/>
              <a:gdLst>
                <a:gd name="connsiteX0" fmla="*/ 0 w 424888"/>
                <a:gd name="connsiteY0" fmla="*/ 0 h 490448"/>
                <a:gd name="connsiteX1" fmla="*/ 424888 w 424888"/>
                <a:gd name="connsiteY1" fmla="*/ 368090 h 490448"/>
                <a:gd name="connsiteX2" fmla="*/ 424888 w 424888"/>
                <a:gd name="connsiteY2" fmla="*/ 490448 h 490448"/>
                <a:gd name="connsiteX3" fmla="*/ 0 w 424888"/>
                <a:gd name="connsiteY3" fmla="*/ 0 h 49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4888" h="490448">
                  <a:moveTo>
                    <a:pt x="0" y="0"/>
                  </a:moveTo>
                  <a:lnTo>
                    <a:pt x="424888" y="368090"/>
                  </a:lnTo>
                  <a:lnTo>
                    <a:pt x="424888" y="490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0" name="六边形 129"/>
          <p:cNvSpPr>
            <a:spLocks noChangeAspect="1"/>
          </p:cNvSpPr>
          <p:nvPr/>
        </p:nvSpPr>
        <p:spPr>
          <a:xfrm rot="16200000">
            <a:off x="9205558" y="1859902"/>
            <a:ext cx="792000" cy="712800"/>
          </a:xfrm>
          <a:prstGeom prst="hexagon">
            <a:avLst/>
          </a:prstGeom>
          <a:solidFill>
            <a:srgbClr val="1FC3FD"/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131" name="六边形 130"/>
          <p:cNvSpPr>
            <a:spLocks noChangeAspect="1"/>
          </p:cNvSpPr>
          <p:nvPr/>
        </p:nvSpPr>
        <p:spPr>
          <a:xfrm rot="16200000">
            <a:off x="6306425" y="1910044"/>
            <a:ext cx="792000" cy="712800"/>
          </a:xfrm>
          <a:prstGeom prst="hexagon">
            <a:avLst/>
          </a:prstGeom>
          <a:solidFill>
            <a:srgbClr val="1FC3FD"/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133" name="六边形 132"/>
          <p:cNvSpPr>
            <a:spLocks noChangeAspect="1"/>
          </p:cNvSpPr>
          <p:nvPr/>
        </p:nvSpPr>
        <p:spPr>
          <a:xfrm rot="16200000">
            <a:off x="3487827" y="1939170"/>
            <a:ext cx="792000" cy="712800"/>
          </a:xfrm>
          <a:prstGeom prst="hexagon">
            <a:avLst/>
          </a:prstGeom>
          <a:solidFill>
            <a:srgbClr val="1FC3FD"/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cxnSp>
        <p:nvCxnSpPr>
          <p:cNvPr id="134" name="直接连接符 133"/>
          <p:cNvCxnSpPr/>
          <p:nvPr/>
        </p:nvCxnSpPr>
        <p:spPr>
          <a:xfrm flipH="1">
            <a:off x="6381748" y="1942124"/>
            <a:ext cx="314325" cy="1539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矩形 139"/>
          <p:cNvSpPr/>
          <p:nvPr/>
        </p:nvSpPr>
        <p:spPr>
          <a:xfrm>
            <a:off x="4659313" y="4909469"/>
            <a:ext cx="26606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嘧啶核苷酸的结构</a:t>
            </a:r>
          </a:p>
        </p:txBody>
      </p:sp>
      <p:sp>
        <p:nvSpPr>
          <p:cNvPr id="141" name="矩形 58"/>
          <p:cNvSpPr>
            <a:spLocks noChangeArrowheads="1"/>
          </p:cNvSpPr>
          <p:nvPr/>
        </p:nvSpPr>
        <p:spPr bwMode="auto">
          <a:xfrm>
            <a:off x="3035300" y="3036219"/>
            <a:ext cx="25241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endParaRPr lang="zh-CN" altLang="en-US" sz="1600" b="1" baseline="-25000">
              <a:latin typeface="Times New Roman" panose="02020603050405020304" pitchFamily="18" charset="0"/>
            </a:endParaRPr>
          </a:p>
        </p:txBody>
      </p:sp>
      <p:cxnSp>
        <p:nvCxnSpPr>
          <p:cNvPr id="144" name="直接连接符 143"/>
          <p:cNvCxnSpPr/>
          <p:nvPr/>
        </p:nvCxnSpPr>
        <p:spPr>
          <a:xfrm>
            <a:off x="2460625" y="3256882"/>
            <a:ext cx="0" cy="4556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矩形 93"/>
          <p:cNvSpPr>
            <a:spLocks noChangeArrowheads="1"/>
          </p:cNvSpPr>
          <p:nvPr/>
        </p:nvSpPr>
        <p:spPr bwMode="auto">
          <a:xfrm>
            <a:off x="1568450" y="2634582"/>
            <a:ext cx="15494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     OH</a:t>
            </a:r>
          </a:p>
          <a:p>
            <a:pPr eaLnBrk="1" hangingPunct="1">
              <a:lnSpc>
                <a:spcPts val="16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      ǀ</a:t>
            </a:r>
          </a:p>
          <a:p>
            <a:pPr eaLnBrk="1" hangingPunct="1">
              <a:lnSpc>
                <a:spcPts val="16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O=P‒O‒CH</a:t>
            </a:r>
            <a:r>
              <a:rPr lang="en-US" altLang="zh-CN" sz="16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ts val="16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      ǀ</a:t>
            </a:r>
          </a:p>
          <a:p>
            <a:pPr eaLnBrk="1" hangingPunct="1">
              <a:lnSpc>
                <a:spcPts val="16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     OH</a:t>
            </a:r>
            <a:endParaRPr lang="zh-CN" altLang="en-US" sz="1600" b="1">
              <a:latin typeface="Times New Roman" panose="02020603050405020304" pitchFamily="18" charset="0"/>
            </a:endParaRPr>
          </a:p>
        </p:txBody>
      </p:sp>
      <p:sp>
        <p:nvSpPr>
          <p:cNvPr id="153" name="矩形 93"/>
          <p:cNvSpPr>
            <a:spLocks noChangeArrowheads="1"/>
          </p:cNvSpPr>
          <p:nvPr/>
        </p:nvSpPr>
        <p:spPr bwMode="auto">
          <a:xfrm>
            <a:off x="2341563" y="3714082"/>
            <a:ext cx="2524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endParaRPr lang="zh-CN" altLang="en-US" sz="1600" b="1" baseline="-25000">
              <a:latin typeface="Times New Roman" panose="02020603050405020304" pitchFamily="18" charset="0"/>
            </a:endParaRPr>
          </a:p>
        </p:txBody>
      </p:sp>
      <p:sp>
        <p:nvSpPr>
          <p:cNvPr id="154" name="矩形 93"/>
          <p:cNvSpPr>
            <a:spLocks noChangeArrowheads="1"/>
          </p:cNvSpPr>
          <p:nvPr/>
        </p:nvSpPr>
        <p:spPr bwMode="auto">
          <a:xfrm>
            <a:off x="3778253" y="3714082"/>
            <a:ext cx="25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endParaRPr lang="zh-CN" altLang="en-US" sz="1600" b="1" baseline="-25000">
              <a:latin typeface="Times New Roman" panose="02020603050405020304" pitchFamily="18" charset="0"/>
            </a:endParaRPr>
          </a:p>
        </p:txBody>
      </p:sp>
      <p:cxnSp>
        <p:nvCxnSpPr>
          <p:cNvPr id="155" name="直接连接符 154"/>
          <p:cNvCxnSpPr/>
          <p:nvPr/>
        </p:nvCxnSpPr>
        <p:spPr>
          <a:xfrm>
            <a:off x="2817809" y="3637882"/>
            <a:ext cx="0" cy="4556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/>
          <p:nvPr/>
        </p:nvCxnSpPr>
        <p:spPr>
          <a:xfrm>
            <a:off x="3546483" y="3637882"/>
            <a:ext cx="0" cy="4556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矩形 93"/>
          <p:cNvSpPr>
            <a:spLocks noChangeArrowheads="1"/>
          </p:cNvSpPr>
          <p:nvPr/>
        </p:nvSpPr>
        <p:spPr bwMode="auto">
          <a:xfrm>
            <a:off x="3435358" y="3377532"/>
            <a:ext cx="252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endParaRPr lang="zh-CN" altLang="en-US" sz="1600" b="1" baseline="-25000" dirty="0">
              <a:latin typeface="Times New Roman" panose="02020603050405020304" pitchFamily="18" charset="0"/>
            </a:endParaRPr>
          </a:p>
        </p:txBody>
      </p:sp>
      <p:sp>
        <p:nvSpPr>
          <p:cNvPr id="160" name="矩形 93"/>
          <p:cNvSpPr>
            <a:spLocks noChangeArrowheads="1"/>
          </p:cNvSpPr>
          <p:nvPr/>
        </p:nvSpPr>
        <p:spPr bwMode="auto">
          <a:xfrm>
            <a:off x="2693984" y="3377532"/>
            <a:ext cx="25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endParaRPr lang="zh-CN" altLang="en-US" sz="1600" b="1" baseline="-25000" dirty="0">
              <a:latin typeface="Times New Roman" panose="02020603050405020304" pitchFamily="18" charset="0"/>
            </a:endParaRPr>
          </a:p>
        </p:txBody>
      </p:sp>
      <p:sp>
        <p:nvSpPr>
          <p:cNvPr id="161" name="矩形 93"/>
          <p:cNvSpPr>
            <a:spLocks noChangeArrowheads="1"/>
          </p:cNvSpPr>
          <p:nvPr/>
        </p:nvSpPr>
        <p:spPr bwMode="auto">
          <a:xfrm>
            <a:off x="3435358" y="4091907"/>
            <a:ext cx="4127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OH</a:t>
            </a:r>
            <a:endParaRPr lang="zh-CN" altLang="en-US" sz="1600" b="1" baseline="-25000">
              <a:latin typeface="Times New Roman" panose="02020603050405020304" pitchFamily="18" charset="0"/>
            </a:endParaRPr>
          </a:p>
        </p:txBody>
      </p:sp>
      <p:sp>
        <p:nvSpPr>
          <p:cNvPr id="162" name="矩形 93"/>
          <p:cNvSpPr>
            <a:spLocks noChangeArrowheads="1"/>
          </p:cNvSpPr>
          <p:nvPr/>
        </p:nvSpPr>
        <p:spPr bwMode="auto">
          <a:xfrm>
            <a:off x="2686047" y="4091907"/>
            <a:ext cx="4127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OH</a:t>
            </a:r>
            <a:endParaRPr lang="zh-CN" altLang="en-US" sz="1600" b="1" baseline="-25000">
              <a:latin typeface="Times New Roman" panose="02020603050405020304" pitchFamily="18" charset="0"/>
            </a:endParaRPr>
          </a:p>
        </p:txBody>
      </p:sp>
      <p:sp>
        <p:nvSpPr>
          <p:cNvPr id="163" name="矩形 15"/>
          <p:cNvSpPr>
            <a:spLocks noChangeArrowheads="1"/>
          </p:cNvSpPr>
          <p:nvPr/>
        </p:nvSpPr>
        <p:spPr bwMode="auto">
          <a:xfrm>
            <a:off x="2336800" y="2790157"/>
            <a:ext cx="214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'</a:t>
            </a:r>
            <a:endParaRPr lang="zh-CN" altLang="en-US" sz="1400">
              <a:latin typeface="Times New Roman" panose="02020603050405020304" pitchFamily="18" charset="0"/>
            </a:endParaRPr>
          </a:p>
        </p:txBody>
      </p:sp>
      <p:sp>
        <p:nvSpPr>
          <p:cNvPr id="164" name="矩形 15"/>
          <p:cNvSpPr>
            <a:spLocks noChangeArrowheads="1"/>
          </p:cNvSpPr>
          <p:nvPr/>
        </p:nvSpPr>
        <p:spPr bwMode="auto">
          <a:xfrm>
            <a:off x="3863975" y="3396582"/>
            <a:ext cx="214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'</a:t>
            </a:r>
            <a:endParaRPr lang="zh-CN" altLang="en-US" sz="1400">
              <a:latin typeface="Times New Roman" panose="02020603050405020304" pitchFamily="18" charset="0"/>
            </a:endParaRPr>
          </a:p>
        </p:txBody>
      </p:sp>
      <p:sp>
        <p:nvSpPr>
          <p:cNvPr id="165" name="矩形 15"/>
          <p:cNvSpPr>
            <a:spLocks noChangeArrowheads="1"/>
          </p:cNvSpPr>
          <p:nvPr/>
        </p:nvSpPr>
        <p:spPr bwMode="auto">
          <a:xfrm>
            <a:off x="3361407" y="3637575"/>
            <a:ext cx="214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'</a:t>
            </a:r>
            <a:endParaRPr lang="zh-CN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166" name="矩形 15"/>
          <p:cNvSpPr>
            <a:spLocks noChangeArrowheads="1"/>
          </p:cNvSpPr>
          <p:nvPr/>
        </p:nvSpPr>
        <p:spPr bwMode="auto">
          <a:xfrm>
            <a:off x="2797921" y="3637575"/>
            <a:ext cx="2143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'</a:t>
            </a:r>
            <a:endParaRPr lang="zh-CN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172" name="矩形 15"/>
          <p:cNvSpPr>
            <a:spLocks noChangeArrowheads="1"/>
          </p:cNvSpPr>
          <p:nvPr/>
        </p:nvSpPr>
        <p:spPr bwMode="auto">
          <a:xfrm>
            <a:off x="2246313" y="3393407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'</a:t>
            </a:r>
            <a:endParaRPr lang="zh-CN" altLang="en-US" sz="1400">
              <a:latin typeface="Times New Roman" panose="02020603050405020304" pitchFamily="18" charset="0"/>
            </a:endParaRPr>
          </a:p>
        </p:txBody>
      </p:sp>
      <p:sp>
        <p:nvSpPr>
          <p:cNvPr id="175" name="Text Box 56"/>
          <p:cNvSpPr txBox="1">
            <a:spLocks noChangeArrowheads="1"/>
          </p:cNvSpPr>
          <p:nvPr/>
        </p:nvSpPr>
        <p:spPr bwMode="auto">
          <a:xfrm>
            <a:off x="2495550" y="4363369"/>
            <a:ext cx="1381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UMP</a:t>
            </a:r>
          </a:p>
        </p:txBody>
      </p:sp>
      <p:cxnSp>
        <p:nvCxnSpPr>
          <p:cNvPr id="176" name="直接连接符 175"/>
          <p:cNvCxnSpPr/>
          <p:nvPr/>
        </p:nvCxnSpPr>
        <p:spPr>
          <a:xfrm>
            <a:off x="4168473" y="2112294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/>
          <p:cNvCxnSpPr/>
          <p:nvPr/>
        </p:nvCxnSpPr>
        <p:spPr>
          <a:xfrm flipH="1">
            <a:off x="3343274" y="2472655"/>
            <a:ext cx="182563" cy="136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/>
          <p:cNvCxnSpPr/>
          <p:nvPr/>
        </p:nvCxnSpPr>
        <p:spPr>
          <a:xfrm flipH="1">
            <a:off x="3378199" y="2518692"/>
            <a:ext cx="182563" cy="136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/>
          <p:nvPr/>
        </p:nvCxnSpPr>
        <p:spPr>
          <a:xfrm>
            <a:off x="3856040" y="1659856"/>
            <a:ext cx="0" cy="2524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>
            <a:off x="3913190" y="1659856"/>
            <a:ext cx="0" cy="2524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矩形 61"/>
          <p:cNvSpPr>
            <a:spLocks noChangeArrowheads="1"/>
          </p:cNvSpPr>
          <p:nvPr/>
        </p:nvSpPr>
        <p:spPr bwMode="auto">
          <a:xfrm>
            <a:off x="3752852" y="1442368"/>
            <a:ext cx="252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endParaRPr lang="zh-CN" altLang="en-US" sz="1600" b="1" baseline="-25000">
              <a:latin typeface="Times New Roman" panose="02020603050405020304" pitchFamily="18" charset="0"/>
            </a:endParaRPr>
          </a:p>
        </p:txBody>
      </p:sp>
      <p:sp>
        <p:nvSpPr>
          <p:cNvPr id="184" name="矩形 62"/>
          <p:cNvSpPr>
            <a:spLocks noChangeArrowheads="1"/>
          </p:cNvSpPr>
          <p:nvPr/>
        </p:nvSpPr>
        <p:spPr bwMode="auto">
          <a:xfrm>
            <a:off x="3133724" y="2563142"/>
            <a:ext cx="252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endParaRPr lang="zh-CN" altLang="en-US" sz="1600" b="1" baseline="-25000">
              <a:latin typeface="Times New Roman" panose="02020603050405020304" pitchFamily="18" charset="0"/>
            </a:endParaRPr>
          </a:p>
        </p:txBody>
      </p:sp>
      <p:sp>
        <p:nvSpPr>
          <p:cNvPr id="185" name="Text Box 56"/>
          <p:cNvSpPr txBox="1">
            <a:spLocks noChangeArrowheads="1"/>
          </p:cNvSpPr>
          <p:nvPr/>
        </p:nvSpPr>
        <p:spPr bwMode="auto">
          <a:xfrm>
            <a:off x="5291138" y="4372894"/>
            <a:ext cx="1381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CMP</a:t>
            </a:r>
          </a:p>
        </p:txBody>
      </p:sp>
      <p:cxnSp>
        <p:nvCxnSpPr>
          <p:cNvPr id="186" name="直接连接符 185"/>
          <p:cNvCxnSpPr/>
          <p:nvPr/>
        </p:nvCxnSpPr>
        <p:spPr>
          <a:xfrm>
            <a:off x="6994833" y="2086893"/>
            <a:ext cx="0" cy="358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连接符 186"/>
          <p:cNvCxnSpPr/>
          <p:nvPr/>
        </p:nvCxnSpPr>
        <p:spPr>
          <a:xfrm flipH="1">
            <a:off x="6159498" y="2445667"/>
            <a:ext cx="182563" cy="136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/>
          <p:cNvCxnSpPr/>
          <p:nvPr/>
        </p:nvCxnSpPr>
        <p:spPr>
          <a:xfrm flipH="1">
            <a:off x="6194423" y="2491704"/>
            <a:ext cx="182563" cy="136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连接符 188"/>
          <p:cNvCxnSpPr/>
          <p:nvPr/>
        </p:nvCxnSpPr>
        <p:spPr>
          <a:xfrm>
            <a:off x="6700839" y="1629694"/>
            <a:ext cx="0" cy="250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矩形 31"/>
          <p:cNvSpPr>
            <a:spLocks noChangeArrowheads="1"/>
          </p:cNvSpPr>
          <p:nvPr/>
        </p:nvSpPr>
        <p:spPr bwMode="auto">
          <a:xfrm>
            <a:off x="6567488" y="1380457"/>
            <a:ext cx="4699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</a:t>
            </a:r>
            <a:r>
              <a:rPr lang="en-US" altLang="zh-CN" sz="16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zh-CN" altLang="en-US" sz="1600" b="1" baseline="-25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1" name="矩形 32"/>
          <p:cNvSpPr>
            <a:spLocks noChangeArrowheads="1"/>
          </p:cNvSpPr>
          <p:nvPr/>
        </p:nvSpPr>
        <p:spPr bwMode="auto">
          <a:xfrm>
            <a:off x="5968998" y="2550442"/>
            <a:ext cx="252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endParaRPr lang="zh-CN" altLang="en-US" sz="1600" b="1" baseline="-25000">
              <a:latin typeface="Times New Roman" panose="02020603050405020304" pitchFamily="18" charset="0"/>
            </a:endParaRPr>
          </a:p>
        </p:txBody>
      </p:sp>
      <p:sp>
        <p:nvSpPr>
          <p:cNvPr id="192" name="Text Box 56"/>
          <p:cNvSpPr txBox="1">
            <a:spLocks noChangeArrowheads="1"/>
          </p:cNvSpPr>
          <p:nvPr/>
        </p:nvSpPr>
        <p:spPr bwMode="auto">
          <a:xfrm>
            <a:off x="8328025" y="4372894"/>
            <a:ext cx="12684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dTMP</a:t>
            </a:r>
            <a:endParaRPr kumimoji="1" lang="en-US" altLang="zh-CN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cxnSp>
        <p:nvCxnSpPr>
          <p:cNvPr id="193" name="直接连接符 192"/>
          <p:cNvCxnSpPr/>
          <p:nvPr/>
        </p:nvCxnSpPr>
        <p:spPr>
          <a:xfrm>
            <a:off x="9889766" y="2037682"/>
            <a:ext cx="0" cy="360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连接符 193"/>
          <p:cNvCxnSpPr/>
          <p:nvPr/>
        </p:nvCxnSpPr>
        <p:spPr>
          <a:xfrm flipH="1">
            <a:off x="9051925" y="2402807"/>
            <a:ext cx="182563" cy="136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连接符 194"/>
          <p:cNvCxnSpPr/>
          <p:nvPr/>
        </p:nvCxnSpPr>
        <p:spPr>
          <a:xfrm flipH="1">
            <a:off x="9086850" y="2453605"/>
            <a:ext cx="182563" cy="136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连接符 195"/>
          <p:cNvCxnSpPr/>
          <p:nvPr/>
        </p:nvCxnSpPr>
        <p:spPr>
          <a:xfrm>
            <a:off x="9567865" y="1561432"/>
            <a:ext cx="0" cy="2746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连接符 196"/>
          <p:cNvCxnSpPr/>
          <p:nvPr/>
        </p:nvCxnSpPr>
        <p:spPr>
          <a:xfrm>
            <a:off x="9632952" y="1561432"/>
            <a:ext cx="0" cy="2746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矩形 44"/>
          <p:cNvSpPr>
            <a:spLocks noChangeArrowheads="1"/>
          </p:cNvSpPr>
          <p:nvPr/>
        </p:nvSpPr>
        <p:spPr bwMode="auto">
          <a:xfrm>
            <a:off x="9472616" y="1340768"/>
            <a:ext cx="2524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endParaRPr lang="zh-CN" altLang="en-US" sz="1600" b="1" baseline="-25000" dirty="0">
              <a:latin typeface="Times New Roman" panose="02020603050405020304" pitchFamily="18" charset="0"/>
            </a:endParaRPr>
          </a:p>
        </p:txBody>
      </p:sp>
      <p:sp>
        <p:nvSpPr>
          <p:cNvPr id="199" name="矩形 45"/>
          <p:cNvSpPr>
            <a:spLocks noChangeArrowheads="1"/>
          </p:cNvSpPr>
          <p:nvPr/>
        </p:nvSpPr>
        <p:spPr bwMode="auto">
          <a:xfrm>
            <a:off x="8867775" y="2502819"/>
            <a:ext cx="252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endParaRPr lang="zh-CN" altLang="en-US" sz="1600" b="1" baseline="-25000">
              <a:latin typeface="Times New Roman" panose="02020603050405020304" pitchFamily="18" charset="0"/>
            </a:endParaRPr>
          </a:p>
        </p:txBody>
      </p:sp>
      <p:cxnSp>
        <p:nvCxnSpPr>
          <p:cNvPr id="200" name="直接连接符 199"/>
          <p:cNvCxnSpPr/>
          <p:nvPr/>
        </p:nvCxnSpPr>
        <p:spPr>
          <a:xfrm flipH="1">
            <a:off x="9947279" y="1855122"/>
            <a:ext cx="179388" cy="144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矩形 49"/>
          <p:cNvSpPr>
            <a:spLocks noChangeArrowheads="1"/>
          </p:cNvSpPr>
          <p:nvPr/>
        </p:nvSpPr>
        <p:spPr bwMode="auto">
          <a:xfrm>
            <a:off x="10091738" y="1678907"/>
            <a:ext cx="468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</a:t>
            </a:r>
            <a:r>
              <a:rPr lang="en-US" altLang="zh-CN" sz="16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zh-CN" altLang="en-US" sz="1600" b="1" baseline="-25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2" name="矩形 58"/>
          <p:cNvSpPr>
            <a:spLocks noChangeArrowheads="1"/>
          </p:cNvSpPr>
          <p:nvPr/>
        </p:nvSpPr>
        <p:spPr bwMode="auto">
          <a:xfrm>
            <a:off x="5845175" y="3031457"/>
            <a:ext cx="252413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endParaRPr lang="zh-CN" altLang="en-US" sz="1600" b="1" baseline="-25000">
              <a:latin typeface="Times New Roman" panose="02020603050405020304" pitchFamily="18" charset="0"/>
            </a:endParaRPr>
          </a:p>
        </p:txBody>
      </p:sp>
      <p:cxnSp>
        <p:nvCxnSpPr>
          <p:cNvPr id="204" name="直接连接符 203"/>
          <p:cNvCxnSpPr/>
          <p:nvPr/>
        </p:nvCxnSpPr>
        <p:spPr>
          <a:xfrm>
            <a:off x="5270500" y="3252119"/>
            <a:ext cx="0" cy="455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矩形 93"/>
          <p:cNvSpPr>
            <a:spLocks noChangeArrowheads="1"/>
          </p:cNvSpPr>
          <p:nvPr/>
        </p:nvSpPr>
        <p:spPr bwMode="auto">
          <a:xfrm>
            <a:off x="4378325" y="2629819"/>
            <a:ext cx="15494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     OH</a:t>
            </a:r>
          </a:p>
          <a:p>
            <a:pPr eaLnBrk="1" hangingPunct="1">
              <a:lnSpc>
                <a:spcPts val="16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      ǀ</a:t>
            </a:r>
          </a:p>
          <a:p>
            <a:pPr eaLnBrk="1" hangingPunct="1">
              <a:lnSpc>
                <a:spcPts val="16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O=P‒O‒CH</a:t>
            </a:r>
            <a:r>
              <a:rPr lang="en-US" altLang="zh-CN" sz="16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ts val="16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      ǀ</a:t>
            </a:r>
          </a:p>
          <a:p>
            <a:pPr eaLnBrk="1" hangingPunct="1">
              <a:lnSpc>
                <a:spcPts val="16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     OH</a:t>
            </a:r>
            <a:endParaRPr lang="zh-CN" altLang="en-US" sz="1600" b="1">
              <a:latin typeface="Times New Roman" panose="02020603050405020304" pitchFamily="18" charset="0"/>
            </a:endParaRPr>
          </a:p>
        </p:txBody>
      </p:sp>
      <p:sp>
        <p:nvSpPr>
          <p:cNvPr id="206" name="矩形 93"/>
          <p:cNvSpPr>
            <a:spLocks noChangeArrowheads="1"/>
          </p:cNvSpPr>
          <p:nvPr/>
        </p:nvSpPr>
        <p:spPr bwMode="auto">
          <a:xfrm>
            <a:off x="5151438" y="3709319"/>
            <a:ext cx="2524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endParaRPr lang="zh-CN" altLang="en-US" sz="1600" b="1" baseline="-25000">
              <a:latin typeface="Times New Roman" panose="02020603050405020304" pitchFamily="18" charset="0"/>
            </a:endParaRPr>
          </a:p>
        </p:txBody>
      </p:sp>
      <p:sp>
        <p:nvSpPr>
          <p:cNvPr id="207" name="矩形 93"/>
          <p:cNvSpPr>
            <a:spLocks noChangeArrowheads="1"/>
          </p:cNvSpPr>
          <p:nvPr/>
        </p:nvSpPr>
        <p:spPr bwMode="auto">
          <a:xfrm>
            <a:off x="6575426" y="3709319"/>
            <a:ext cx="252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endParaRPr lang="zh-CN" altLang="en-US" sz="1600" b="1" baseline="-25000" dirty="0">
              <a:latin typeface="Times New Roman" panose="02020603050405020304" pitchFamily="18" charset="0"/>
            </a:endParaRPr>
          </a:p>
        </p:txBody>
      </p:sp>
      <p:cxnSp>
        <p:nvCxnSpPr>
          <p:cNvPr id="208" name="直接连接符 207"/>
          <p:cNvCxnSpPr/>
          <p:nvPr/>
        </p:nvCxnSpPr>
        <p:spPr>
          <a:xfrm>
            <a:off x="5618158" y="3633119"/>
            <a:ext cx="0" cy="455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接连接符 208"/>
          <p:cNvCxnSpPr/>
          <p:nvPr/>
        </p:nvCxnSpPr>
        <p:spPr>
          <a:xfrm>
            <a:off x="6364088" y="3633119"/>
            <a:ext cx="0" cy="455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矩形 93"/>
          <p:cNvSpPr>
            <a:spLocks noChangeArrowheads="1"/>
          </p:cNvSpPr>
          <p:nvPr/>
        </p:nvSpPr>
        <p:spPr bwMode="auto">
          <a:xfrm>
            <a:off x="6252963" y="3372769"/>
            <a:ext cx="25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endParaRPr lang="zh-CN" altLang="en-US" sz="1600" b="1" baseline="-25000" dirty="0">
              <a:latin typeface="Times New Roman" panose="02020603050405020304" pitchFamily="18" charset="0"/>
            </a:endParaRPr>
          </a:p>
        </p:txBody>
      </p:sp>
      <p:sp>
        <p:nvSpPr>
          <p:cNvPr id="211" name="矩形 93"/>
          <p:cNvSpPr>
            <a:spLocks noChangeArrowheads="1"/>
          </p:cNvSpPr>
          <p:nvPr/>
        </p:nvSpPr>
        <p:spPr bwMode="auto">
          <a:xfrm>
            <a:off x="5495921" y="3372769"/>
            <a:ext cx="2524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endParaRPr lang="zh-CN" altLang="en-US" sz="1600" b="1" baseline="-25000" dirty="0">
              <a:latin typeface="Times New Roman" panose="02020603050405020304" pitchFamily="18" charset="0"/>
            </a:endParaRPr>
          </a:p>
        </p:txBody>
      </p:sp>
      <p:sp>
        <p:nvSpPr>
          <p:cNvPr id="212" name="矩形 93"/>
          <p:cNvSpPr>
            <a:spLocks noChangeArrowheads="1"/>
          </p:cNvSpPr>
          <p:nvPr/>
        </p:nvSpPr>
        <p:spPr bwMode="auto">
          <a:xfrm>
            <a:off x="6252963" y="4087144"/>
            <a:ext cx="4143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OH</a:t>
            </a:r>
            <a:endParaRPr lang="zh-CN" altLang="en-US" sz="1600" b="1" baseline="-25000">
              <a:latin typeface="Times New Roman" panose="02020603050405020304" pitchFamily="18" charset="0"/>
            </a:endParaRPr>
          </a:p>
        </p:txBody>
      </p:sp>
      <p:sp>
        <p:nvSpPr>
          <p:cNvPr id="213" name="矩形 93"/>
          <p:cNvSpPr>
            <a:spLocks noChangeArrowheads="1"/>
          </p:cNvSpPr>
          <p:nvPr/>
        </p:nvSpPr>
        <p:spPr bwMode="auto">
          <a:xfrm>
            <a:off x="5486396" y="4087144"/>
            <a:ext cx="4143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OH</a:t>
            </a:r>
            <a:endParaRPr lang="zh-CN" altLang="en-US" sz="1600" b="1" baseline="-25000">
              <a:latin typeface="Times New Roman" panose="02020603050405020304" pitchFamily="18" charset="0"/>
            </a:endParaRPr>
          </a:p>
        </p:txBody>
      </p:sp>
      <p:sp>
        <p:nvSpPr>
          <p:cNvPr id="214" name="矩形 15"/>
          <p:cNvSpPr>
            <a:spLocks noChangeArrowheads="1"/>
          </p:cNvSpPr>
          <p:nvPr/>
        </p:nvSpPr>
        <p:spPr bwMode="auto">
          <a:xfrm>
            <a:off x="5146675" y="2785394"/>
            <a:ext cx="214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'</a:t>
            </a:r>
            <a:endParaRPr lang="zh-CN" altLang="en-US" sz="1400">
              <a:latin typeface="Times New Roman" panose="02020603050405020304" pitchFamily="18" charset="0"/>
            </a:endParaRPr>
          </a:p>
        </p:txBody>
      </p:sp>
      <p:sp>
        <p:nvSpPr>
          <p:cNvPr id="215" name="矩形 15"/>
          <p:cNvSpPr>
            <a:spLocks noChangeArrowheads="1"/>
          </p:cNvSpPr>
          <p:nvPr/>
        </p:nvSpPr>
        <p:spPr bwMode="auto">
          <a:xfrm>
            <a:off x="6673850" y="3391819"/>
            <a:ext cx="214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'</a:t>
            </a:r>
            <a:endParaRPr lang="zh-CN" altLang="en-US" sz="1400">
              <a:latin typeface="Times New Roman" panose="02020603050405020304" pitchFamily="18" charset="0"/>
            </a:endParaRPr>
          </a:p>
        </p:txBody>
      </p:sp>
      <p:sp>
        <p:nvSpPr>
          <p:cNvPr id="216" name="矩形 15"/>
          <p:cNvSpPr>
            <a:spLocks noChangeArrowheads="1"/>
          </p:cNvSpPr>
          <p:nvPr/>
        </p:nvSpPr>
        <p:spPr bwMode="auto">
          <a:xfrm>
            <a:off x="6169719" y="3642644"/>
            <a:ext cx="214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'</a:t>
            </a:r>
            <a:endParaRPr lang="zh-CN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217" name="矩形 15"/>
          <p:cNvSpPr>
            <a:spLocks noChangeArrowheads="1"/>
          </p:cNvSpPr>
          <p:nvPr/>
        </p:nvSpPr>
        <p:spPr bwMode="auto">
          <a:xfrm>
            <a:off x="5591944" y="3642644"/>
            <a:ext cx="2143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'</a:t>
            </a:r>
            <a:endParaRPr lang="zh-CN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218" name="矩形 15"/>
          <p:cNvSpPr>
            <a:spLocks noChangeArrowheads="1"/>
          </p:cNvSpPr>
          <p:nvPr/>
        </p:nvSpPr>
        <p:spPr bwMode="auto">
          <a:xfrm>
            <a:off x="5056188" y="3388644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'</a:t>
            </a:r>
            <a:endParaRPr lang="zh-CN" altLang="en-US" sz="1400">
              <a:latin typeface="Times New Roman" panose="02020603050405020304" pitchFamily="18" charset="0"/>
            </a:endParaRPr>
          </a:p>
        </p:txBody>
      </p:sp>
      <p:sp>
        <p:nvSpPr>
          <p:cNvPr id="219" name="矩形 58"/>
          <p:cNvSpPr>
            <a:spLocks noChangeArrowheads="1"/>
          </p:cNvSpPr>
          <p:nvPr/>
        </p:nvSpPr>
        <p:spPr bwMode="auto">
          <a:xfrm>
            <a:off x="8724900" y="3031457"/>
            <a:ext cx="252413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endParaRPr lang="zh-CN" altLang="en-US" sz="1600" b="1" baseline="-25000">
              <a:latin typeface="Times New Roman" panose="02020603050405020304" pitchFamily="18" charset="0"/>
            </a:endParaRPr>
          </a:p>
        </p:txBody>
      </p:sp>
      <p:cxnSp>
        <p:nvCxnSpPr>
          <p:cNvPr id="221" name="直接连接符 220"/>
          <p:cNvCxnSpPr/>
          <p:nvPr/>
        </p:nvCxnSpPr>
        <p:spPr>
          <a:xfrm>
            <a:off x="8151813" y="3252119"/>
            <a:ext cx="0" cy="455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矩形 93"/>
          <p:cNvSpPr>
            <a:spLocks noChangeArrowheads="1"/>
          </p:cNvSpPr>
          <p:nvPr/>
        </p:nvSpPr>
        <p:spPr bwMode="auto">
          <a:xfrm>
            <a:off x="7258050" y="2629819"/>
            <a:ext cx="15494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     OH</a:t>
            </a:r>
          </a:p>
          <a:p>
            <a:pPr eaLnBrk="1" hangingPunct="1">
              <a:lnSpc>
                <a:spcPts val="16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      ǀ</a:t>
            </a:r>
          </a:p>
          <a:p>
            <a:pPr eaLnBrk="1" hangingPunct="1">
              <a:lnSpc>
                <a:spcPts val="16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O=P‒O‒CH</a:t>
            </a:r>
            <a:r>
              <a:rPr lang="en-US" altLang="zh-CN" sz="16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ts val="16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      ǀ</a:t>
            </a:r>
          </a:p>
          <a:p>
            <a:pPr eaLnBrk="1" hangingPunct="1">
              <a:lnSpc>
                <a:spcPts val="16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     OH</a:t>
            </a:r>
            <a:endParaRPr lang="zh-CN" altLang="en-US" sz="1600" b="1">
              <a:latin typeface="Times New Roman" panose="02020603050405020304" pitchFamily="18" charset="0"/>
            </a:endParaRPr>
          </a:p>
        </p:txBody>
      </p:sp>
      <p:sp>
        <p:nvSpPr>
          <p:cNvPr id="223" name="矩形 93"/>
          <p:cNvSpPr>
            <a:spLocks noChangeArrowheads="1"/>
          </p:cNvSpPr>
          <p:nvPr/>
        </p:nvSpPr>
        <p:spPr bwMode="auto">
          <a:xfrm>
            <a:off x="8031163" y="3709319"/>
            <a:ext cx="25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endParaRPr lang="zh-CN" altLang="en-US" sz="1600" b="1" baseline="-25000">
              <a:latin typeface="Times New Roman" panose="02020603050405020304" pitchFamily="18" charset="0"/>
            </a:endParaRPr>
          </a:p>
        </p:txBody>
      </p:sp>
      <p:sp>
        <p:nvSpPr>
          <p:cNvPr id="224" name="矩形 93"/>
          <p:cNvSpPr>
            <a:spLocks noChangeArrowheads="1"/>
          </p:cNvSpPr>
          <p:nvPr/>
        </p:nvSpPr>
        <p:spPr bwMode="auto">
          <a:xfrm>
            <a:off x="9469440" y="3709319"/>
            <a:ext cx="252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endParaRPr lang="zh-CN" altLang="en-US" sz="1600" b="1" baseline="-25000">
              <a:latin typeface="Times New Roman" panose="02020603050405020304" pitchFamily="18" charset="0"/>
            </a:endParaRPr>
          </a:p>
        </p:txBody>
      </p:sp>
      <p:cxnSp>
        <p:nvCxnSpPr>
          <p:cNvPr id="225" name="直接连接符 224"/>
          <p:cNvCxnSpPr/>
          <p:nvPr/>
        </p:nvCxnSpPr>
        <p:spPr>
          <a:xfrm>
            <a:off x="8504234" y="3633119"/>
            <a:ext cx="0" cy="455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25"/>
          <p:cNvCxnSpPr/>
          <p:nvPr/>
        </p:nvCxnSpPr>
        <p:spPr>
          <a:xfrm>
            <a:off x="9237671" y="3633119"/>
            <a:ext cx="0" cy="455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矩形 93"/>
          <p:cNvSpPr>
            <a:spLocks noChangeArrowheads="1"/>
          </p:cNvSpPr>
          <p:nvPr/>
        </p:nvSpPr>
        <p:spPr bwMode="auto">
          <a:xfrm>
            <a:off x="9126546" y="3372769"/>
            <a:ext cx="2524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endParaRPr lang="zh-CN" altLang="en-US" sz="1600" b="1" baseline="-25000" dirty="0">
              <a:latin typeface="Times New Roman" panose="02020603050405020304" pitchFamily="18" charset="0"/>
            </a:endParaRPr>
          </a:p>
        </p:txBody>
      </p:sp>
      <p:sp>
        <p:nvSpPr>
          <p:cNvPr id="228" name="矩形 93"/>
          <p:cNvSpPr>
            <a:spLocks noChangeArrowheads="1"/>
          </p:cNvSpPr>
          <p:nvPr/>
        </p:nvSpPr>
        <p:spPr bwMode="auto">
          <a:xfrm>
            <a:off x="8380409" y="3372769"/>
            <a:ext cx="2524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endParaRPr lang="zh-CN" altLang="en-US" sz="1600" b="1" baseline="-25000" dirty="0">
              <a:latin typeface="Times New Roman" panose="02020603050405020304" pitchFamily="18" charset="0"/>
            </a:endParaRPr>
          </a:p>
        </p:txBody>
      </p:sp>
      <p:sp>
        <p:nvSpPr>
          <p:cNvPr id="229" name="矩形 93"/>
          <p:cNvSpPr>
            <a:spLocks noChangeArrowheads="1"/>
          </p:cNvSpPr>
          <p:nvPr/>
        </p:nvSpPr>
        <p:spPr bwMode="auto">
          <a:xfrm>
            <a:off x="9120336" y="4087144"/>
            <a:ext cx="2526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endParaRPr lang="zh-CN" altLang="en-US" sz="1600" b="1" baseline="-25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0" name="矩形 93"/>
          <p:cNvSpPr>
            <a:spLocks noChangeArrowheads="1"/>
          </p:cNvSpPr>
          <p:nvPr/>
        </p:nvSpPr>
        <p:spPr bwMode="auto">
          <a:xfrm>
            <a:off x="8372471" y="4087144"/>
            <a:ext cx="412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OH</a:t>
            </a:r>
            <a:endParaRPr lang="zh-CN" altLang="en-US" sz="1600" b="1" baseline="-25000">
              <a:latin typeface="Times New Roman" panose="02020603050405020304" pitchFamily="18" charset="0"/>
            </a:endParaRPr>
          </a:p>
        </p:txBody>
      </p:sp>
      <p:sp>
        <p:nvSpPr>
          <p:cNvPr id="231" name="矩形 15"/>
          <p:cNvSpPr>
            <a:spLocks noChangeArrowheads="1"/>
          </p:cNvSpPr>
          <p:nvPr/>
        </p:nvSpPr>
        <p:spPr bwMode="auto">
          <a:xfrm>
            <a:off x="8027988" y="2785394"/>
            <a:ext cx="2143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'</a:t>
            </a:r>
            <a:endParaRPr lang="zh-CN" altLang="en-US" sz="1400">
              <a:latin typeface="Times New Roman" panose="02020603050405020304" pitchFamily="18" charset="0"/>
            </a:endParaRPr>
          </a:p>
        </p:txBody>
      </p:sp>
      <p:sp>
        <p:nvSpPr>
          <p:cNvPr id="232" name="矩形 15"/>
          <p:cNvSpPr>
            <a:spLocks noChangeArrowheads="1"/>
          </p:cNvSpPr>
          <p:nvPr/>
        </p:nvSpPr>
        <p:spPr bwMode="auto">
          <a:xfrm>
            <a:off x="9553575" y="3391819"/>
            <a:ext cx="214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'</a:t>
            </a:r>
            <a:endParaRPr lang="zh-CN" altLang="en-US" sz="1400">
              <a:latin typeface="Times New Roman" panose="02020603050405020304" pitchFamily="18" charset="0"/>
            </a:endParaRPr>
          </a:p>
        </p:txBody>
      </p:sp>
      <p:sp>
        <p:nvSpPr>
          <p:cNvPr id="233" name="矩形 15"/>
          <p:cNvSpPr>
            <a:spLocks noChangeArrowheads="1"/>
          </p:cNvSpPr>
          <p:nvPr/>
        </p:nvSpPr>
        <p:spPr bwMode="auto">
          <a:xfrm>
            <a:off x="9050039" y="3642644"/>
            <a:ext cx="214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'</a:t>
            </a:r>
            <a:endParaRPr lang="zh-CN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234" name="矩形 15"/>
          <p:cNvSpPr>
            <a:spLocks noChangeArrowheads="1"/>
          </p:cNvSpPr>
          <p:nvPr/>
        </p:nvSpPr>
        <p:spPr bwMode="auto">
          <a:xfrm>
            <a:off x="8489944" y="3642644"/>
            <a:ext cx="214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'</a:t>
            </a:r>
            <a:endParaRPr lang="zh-CN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235" name="矩形 15"/>
          <p:cNvSpPr>
            <a:spLocks noChangeArrowheads="1"/>
          </p:cNvSpPr>
          <p:nvPr/>
        </p:nvSpPr>
        <p:spPr bwMode="auto">
          <a:xfrm>
            <a:off x="7937500" y="3388644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'</a:t>
            </a:r>
            <a:endParaRPr lang="zh-CN" altLang="en-US" sz="1400">
              <a:latin typeface="Times New Roman" panose="02020603050405020304" pitchFamily="18" charset="0"/>
            </a:endParaRPr>
          </a:p>
        </p:txBody>
      </p:sp>
      <p:sp>
        <p:nvSpPr>
          <p:cNvPr id="236" name="椭圆 235"/>
          <p:cNvSpPr/>
          <p:nvPr/>
        </p:nvSpPr>
        <p:spPr>
          <a:xfrm rot="5400000">
            <a:off x="3398177" y="1907845"/>
            <a:ext cx="252000" cy="3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椭圆 236"/>
          <p:cNvSpPr/>
          <p:nvPr/>
        </p:nvSpPr>
        <p:spPr>
          <a:xfrm>
            <a:off x="3769727" y="2548639"/>
            <a:ext cx="252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矩形 54"/>
          <p:cNvSpPr>
            <a:spLocks noChangeArrowheads="1"/>
          </p:cNvSpPr>
          <p:nvPr/>
        </p:nvSpPr>
        <p:spPr bwMode="auto">
          <a:xfrm>
            <a:off x="3286127" y="1961482"/>
            <a:ext cx="400050" cy="246063"/>
          </a:xfrm>
          <a:prstGeom prst="rect">
            <a:avLst/>
          </a:prstGeom>
          <a:noFill/>
          <a:ln>
            <a:noFill/>
          </a:ln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HN</a:t>
            </a:r>
            <a:endParaRPr lang="zh-CN" altLang="en-US" sz="16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9" name="矩形 55"/>
          <p:cNvSpPr>
            <a:spLocks noChangeArrowheads="1"/>
          </p:cNvSpPr>
          <p:nvPr/>
        </p:nvSpPr>
        <p:spPr bwMode="auto">
          <a:xfrm>
            <a:off x="3778252" y="2537745"/>
            <a:ext cx="239713" cy="246062"/>
          </a:xfrm>
          <a:prstGeom prst="rect">
            <a:avLst/>
          </a:prstGeom>
          <a:noFill/>
          <a:ln>
            <a:noFill/>
          </a:ln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endParaRPr lang="zh-CN" altLang="en-US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0" name="椭圆 239"/>
          <p:cNvSpPr/>
          <p:nvPr/>
        </p:nvSpPr>
        <p:spPr>
          <a:xfrm rot="5400000">
            <a:off x="6172488" y="1897318"/>
            <a:ext cx="252000" cy="3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1" name="椭圆 240"/>
          <p:cNvSpPr/>
          <p:nvPr/>
        </p:nvSpPr>
        <p:spPr>
          <a:xfrm>
            <a:off x="6577013" y="2509888"/>
            <a:ext cx="252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2" name="矩形 22"/>
          <p:cNvSpPr>
            <a:spLocks noChangeArrowheads="1"/>
          </p:cNvSpPr>
          <p:nvPr/>
        </p:nvSpPr>
        <p:spPr bwMode="auto">
          <a:xfrm>
            <a:off x="6226174" y="1937667"/>
            <a:ext cx="239712" cy="246063"/>
          </a:xfrm>
          <a:prstGeom prst="rect">
            <a:avLst/>
          </a:prstGeom>
          <a:noFill/>
          <a:ln>
            <a:noFill/>
          </a:ln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endParaRPr lang="zh-CN" altLang="en-US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3" name="矩形 25"/>
          <p:cNvSpPr>
            <a:spLocks noChangeArrowheads="1"/>
          </p:cNvSpPr>
          <p:nvPr/>
        </p:nvSpPr>
        <p:spPr bwMode="auto">
          <a:xfrm>
            <a:off x="6577013" y="2502819"/>
            <a:ext cx="239712" cy="246063"/>
          </a:xfrm>
          <a:prstGeom prst="rect">
            <a:avLst/>
          </a:prstGeom>
          <a:noFill/>
          <a:ln>
            <a:noFill/>
          </a:ln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endParaRPr lang="zh-CN" altLang="en-US" sz="16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4" name="椭圆 243"/>
          <p:cNvSpPr/>
          <p:nvPr/>
        </p:nvSpPr>
        <p:spPr>
          <a:xfrm rot="5400000">
            <a:off x="9079565" y="1822013"/>
            <a:ext cx="252000" cy="3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椭圆 244"/>
          <p:cNvSpPr/>
          <p:nvPr/>
        </p:nvSpPr>
        <p:spPr>
          <a:xfrm>
            <a:off x="9444400" y="2460527"/>
            <a:ext cx="252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6" name="矩形 36"/>
          <p:cNvSpPr>
            <a:spLocks noChangeArrowheads="1"/>
          </p:cNvSpPr>
          <p:nvPr/>
        </p:nvSpPr>
        <p:spPr bwMode="auto">
          <a:xfrm>
            <a:off x="8975725" y="1864644"/>
            <a:ext cx="400050" cy="246063"/>
          </a:xfrm>
          <a:prstGeom prst="rect">
            <a:avLst/>
          </a:prstGeom>
          <a:noFill/>
          <a:ln>
            <a:noFill/>
          </a:ln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HN</a:t>
            </a:r>
            <a:endParaRPr lang="zh-CN" altLang="en-US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7" name="矩形 38"/>
          <p:cNvSpPr>
            <a:spLocks noChangeArrowheads="1"/>
          </p:cNvSpPr>
          <p:nvPr/>
        </p:nvSpPr>
        <p:spPr bwMode="auto">
          <a:xfrm>
            <a:off x="9451975" y="2469482"/>
            <a:ext cx="239713" cy="247650"/>
          </a:xfrm>
          <a:prstGeom prst="rect">
            <a:avLst/>
          </a:prstGeom>
          <a:noFill/>
          <a:ln>
            <a:noFill/>
          </a:ln>
        </p:spPr>
        <p:txBody>
          <a:bodyPr wrap="none" lIns="45720" tIns="0" rIns="4572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endParaRPr lang="zh-CN" altLang="en-US" sz="16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42" name="直接连接符 141"/>
          <p:cNvCxnSpPr/>
          <p:nvPr/>
        </p:nvCxnSpPr>
        <p:spPr>
          <a:xfrm>
            <a:off x="3898903" y="2744119"/>
            <a:ext cx="0" cy="971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接连接符 202"/>
          <p:cNvCxnSpPr/>
          <p:nvPr/>
        </p:nvCxnSpPr>
        <p:spPr>
          <a:xfrm>
            <a:off x="6704015" y="2737769"/>
            <a:ext cx="0" cy="9731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接连接符 219"/>
          <p:cNvCxnSpPr/>
          <p:nvPr/>
        </p:nvCxnSpPr>
        <p:spPr>
          <a:xfrm>
            <a:off x="9588503" y="2737769"/>
            <a:ext cx="0" cy="9731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4" name="Text Box 24"/>
          <p:cNvSpPr txBox="1">
            <a:spLocks noChangeArrowheads="1"/>
          </p:cNvSpPr>
          <p:nvPr/>
        </p:nvSpPr>
        <p:spPr bwMode="auto">
          <a:xfrm>
            <a:off x="1055440" y="548744"/>
            <a:ext cx="4211638" cy="57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000" indent="-360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 sz="2800" cap="all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+mj-cs"/>
              </a:defRPr>
            </a:lvl1pPr>
            <a:lvl2pPr>
              <a:lnSpc>
                <a:spcPct val="90000"/>
              </a:lnSpc>
              <a:defRPr sz="5400">
                <a:latin typeface="Rockwell Condensed" panose="02060603050405020104" pitchFamily="18" charset="0"/>
              </a:defRPr>
            </a:lvl2pPr>
            <a:lvl3pPr>
              <a:lnSpc>
                <a:spcPct val="90000"/>
              </a:lnSpc>
              <a:defRPr sz="5400">
                <a:latin typeface="Rockwell Condensed" panose="02060603050405020104" pitchFamily="18" charset="0"/>
              </a:defRPr>
            </a:lvl3pPr>
            <a:lvl4pPr>
              <a:lnSpc>
                <a:spcPct val="90000"/>
              </a:lnSpc>
              <a:defRPr sz="5400">
                <a:latin typeface="Rockwell Condensed" panose="02060603050405020104" pitchFamily="18" charset="0"/>
              </a:defRPr>
            </a:lvl4pPr>
            <a:lvl5pPr>
              <a:lnSpc>
                <a:spcPct val="90000"/>
              </a:lnSpc>
              <a:defRPr sz="5400">
                <a:latin typeface="Rockwell Condensed" panose="02060603050405020104" pitchFamily="18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latin typeface="Rockwell Condensed" panose="02060603050405020104" pitchFamily="18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latin typeface="Rockwell Condensed" panose="02060603050405020104" pitchFamily="18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latin typeface="Rockwell Condensed" panose="02060603050405020104" pitchFamily="18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latin typeface="Rockwell Condensed" panose="02060603050405020104" pitchFamily="18" charset="0"/>
              </a:defRPr>
            </a:lvl9pPr>
          </a:lstStyle>
          <a:p>
            <a:pPr>
              <a:defRPr/>
            </a:pPr>
            <a:r>
              <a:rPr lang="zh-CN" altLang="en-US" dirty="0"/>
              <a:t>嘧啶合成的元素来源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1077913" y="1125538"/>
            <a:ext cx="378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六边形 24"/>
          <p:cNvSpPr>
            <a:spLocks noChangeAspect="1"/>
          </p:cNvSpPr>
          <p:nvPr/>
        </p:nvSpPr>
        <p:spPr>
          <a:xfrm rot="16200000">
            <a:off x="5254253" y="2320865"/>
            <a:ext cx="2320000" cy="2088000"/>
          </a:xfrm>
          <a:prstGeom prst="hexagon">
            <a:avLst/>
          </a:prstGeom>
          <a:solidFill>
            <a:srgbClr val="1FC3FD"/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7466013" y="3141663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7925384" y="3068638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8544272" y="2780928"/>
            <a:ext cx="17280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天冬氨酸</a:t>
            </a:r>
            <a:endParaRPr kumimoji="1"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4451350" y="2852738"/>
            <a:ext cx="68421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>
            <a:off x="4403725" y="4005263"/>
            <a:ext cx="6842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3359150" y="3687763"/>
            <a:ext cx="1152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CO</a:t>
            </a:r>
            <a:r>
              <a:rPr kumimoji="1" lang="en-US" altLang="zh-CN" sz="2800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2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3431704" y="2330877"/>
            <a:ext cx="10477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kumimoji="1" lang="zh-CN" altLang="en-US" sz="2800" dirty="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谷氨酰胺</a:t>
            </a:r>
            <a:endParaRPr kumimoji="1" lang="en-US" altLang="zh-CN" sz="2800" dirty="0">
              <a:solidFill>
                <a:srgbClr val="CC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5899150" y="1773238"/>
            <a:ext cx="2016000" cy="3149600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4" name="AutoShape 26"/>
          <p:cNvSpPr>
            <a:spLocks/>
          </p:cNvSpPr>
          <p:nvPr/>
        </p:nvSpPr>
        <p:spPr bwMode="auto">
          <a:xfrm>
            <a:off x="3203575" y="2781300"/>
            <a:ext cx="257175" cy="1152525"/>
          </a:xfrm>
          <a:prstGeom prst="leftBrace">
            <a:avLst>
              <a:gd name="adj1" fmla="val 37802"/>
              <a:gd name="adj2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1703388" y="2852936"/>
            <a:ext cx="13795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氨基甲</a:t>
            </a:r>
          </a:p>
          <a:p>
            <a:pPr algn="r" eaLnBrk="1" hangingPunct="1"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酰磷酸</a:t>
            </a:r>
          </a:p>
        </p:txBody>
      </p:sp>
      <p:sp>
        <p:nvSpPr>
          <p:cNvPr id="36" name="椭圆 35"/>
          <p:cNvSpPr/>
          <p:nvPr/>
        </p:nvSpPr>
        <p:spPr>
          <a:xfrm>
            <a:off x="6220352" y="1982192"/>
            <a:ext cx="396000" cy="4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6220352" y="4260464"/>
            <a:ext cx="396000" cy="4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 rot="5400000">
            <a:off x="7223664" y="2527240"/>
            <a:ext cx="396000" cy="4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 rot="5400000">
            <a:off x="7223664" y="3735080"/>
            <a:ext cx="396000" cy="4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 rot="5400000">
            <a:off x="5177896" y="2530608"/>
            <a:ext cx="396000" cy="4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5400000">
            <a:off x="5177896" y="3787424"/>
            <a:ext cx="396000" cy="4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5060950" y="2431541"/>
            <a:ext cx="6048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N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5111750" y="3708400"/>
            <a:ext cx="6238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C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6188075" y="4221163"/>
            <a:ext cx="50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N</a:t>
            </a: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7178675" y="3644900"/>
            <a:ext cx="5032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C</a:t>
            </a: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7188200" y="2417254"/>
            <a:ext cx="5635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C</a:t>
            </a:r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6168411" y="1876066"/>
            <a:ext cx="50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30" grpId="0" animBg="1"/>
      <p:bldP spid="31" grpId="0" build="p"/>
      <p:bldP spid="32" grpId="0" build="p"/>
      <p:bldP spid="34" grpId="0" animBg="1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055440" y="548744"/>
            <a:ext cx="3672000" cy="57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360000" indent="-360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 sz="2800" cap="all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+mj-cs"/>
              </a:defRPr>
            </a:lvl1pPr>
            <a:lvl2pPr>
              <a:lnSpc>
                <a:spcPct val="90000"/>
              </a:lnSpc>
              <a:defRPr sz="5400">
                <a:latin typeface="Rockwell Condensed" panose="02060603050405020104" pitchFamily="18" charset="0"/>
              </a:defRPr>
            </a:lvl2pPr>
            <a:lvl3pPr>
              <a:lnSpc>
                <a:spcPct val="90000"/>
              </a:lnSpc>
              <a:defRPr sz="5400">
                <a:latin typeface="Rockwell Condensed" panose="02060603050405020104" pitchFamily="18" charset="0"/>
              </a:defRPr>
            </a:lvl3pPr>
            <a:lvl4pPr>
              <a:lnSpc>
                <a:spcPct val="90000"/>
              </a:lnSpc>
              <a:defRPr sz="5400">
                <a:latin typeface="Rockwell Condensed" panose="02060603050405020104" pitchFamily="18" charset="0"/>
              </a:defRPr>
            </a:lvl4pPr>
            <a:lvl5pPr>
              <a:lnSpc>
                <a:spcPct val="90000"/>
              </a:lnSpc>
              <a:defRPr sz="5400">
                <a:latin typeface="Rockwell Condensed" panose="02060603050405020104" pitchFamily="18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latin typeface="Rockwell Condensed" panose="02060603050405020104" pitchFamily="18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latin typeface="Rockwell Condensed" panose="02060603050405020104" pitchFamily="18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latin typeface="Rockwell Condensed" panose="02060603050405020104" pitchFamily="18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latin typeface="Rockwell Condensed" panose="02060603050405020104" pitchFamily="18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dirty="0"/>
              <a:t>1.</a:t>
            </a:r>
            <a:r>
              <a:rPr lang="zh-CN" altLang="en-US" dirty="0"/>
              <a:t>嘧啶核苷酸从头合成</a:t>
            </a:r>
          </a:p>
        </p:txBody>
      </p:sp>
      <p:cxnSp>
        <p:nvCxnSpPr>
          <p:cNvPr id="68" name="直接连接符 67"/>
          <p:cNvCxnSpPr/>
          <p:nvPr/>
        </p:nvCxnSpPr>
        <p:spPr>
          <a:xfrm>
            <a:off x="1077913" y="1125538"/>
            <a:ext cx="378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20"/>
          <p:cNvSpPr txBox="1">
            <a:spLocks noChangeArrowheads="1"/>
          </p:cNvSpPr>
          <p:nvPr/>
        </p:nvSpPr>
        <p:spPr bwMode="auto">
          <a:xfrm>
            <a:off x="4914900" y="2375966"/>
            <a:ext cx="1620838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     NH</a:t>
            </a:r>
            <a:r>
              <a:rPr lang="en-US" altLang="zh-CN" sz="2400" b="1" baseline="-25000" noProof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2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楷体_GB2312" pitchFamily="49" charset="-122"/>
                <a:cs typeface="宋体" panose="02010600030101010101" pitchFamily="2" charset="-122"/>
              </a:rPr>
              <a:t>  </a:t>
            </a:r>
            <a:r>
              <a:rPr lang="en-US" altLang="zh-CN" sz="10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楷体_GB2312" pitchFamily="49" charset="-122"/>
                <a:cs typeface="宋体" panose="02010600030101010101" pitchFamily="2" charset="-122"/>
              </a:rPr>
              <a:t> </a:t>
            </a:r>
            <a:r>
              <a:rPr lang="en-US" altLang="zh-CN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楷体_GB2312" pitchFamily="49" charset="-122"/>
                <a:cs typeface="宋体" panose="02010600030101010101" pitchFamily="2" charset="-122"/>
              </a:rPr>
              <a:t>∣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O=C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楷体_GB2312" pitchFamily="49" charset="-122"/>
                <a:cs typeface="宋体" panose="02010600030101010101" pitchFamily="2" charset="-122"/>
              </a:rPr>
              <a:t>  </a:t>
            </a:r>
            <a:r>
              <a:rPr lang="en-US" altLang="zh-CN" sz="10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楷体_GB2312" pitchFamily="49" charset="-122"/>
                <a:cs typeface="宋体" panose="02010600030101010101" pitchFamily="2" charset="-122"/>
              </a:rPr>
              <a:t> </a:t>
            </a:r>
            <a:r>
              <a:rPr lang="en-US" altLang="zh-CN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楷体_GB2312" pitchFamily="49" charset="-122"/>
                <a:cs typeface="宋体" panose="02010600030101010101" pitchFamily="2" charset="-122"/>
              </a:rPr>
              <a:t>∣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     O‒</a:t>
            </a:r>
          </a:p>
        </p:txBody>
      </p:sp>
      <p:sp>
        <p:nvSpPr>
          <p:cNvPr id="64" name="Oval 14"/>
          <p:cNvSpPr>
            <a:spLocks noChangeArrowheads="1"/>
          </p:cNvSpPr>
          <p:nvPr/>
        </p:nvSpPr>
        <p:spPr bwMode="auto">
          <a:xfrm>
            <a:off x="5771133" y="3531666"/>
            <a:ext cx="396875" cy="395288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4338638" y="2304529"/>
            <a:ext cx="7477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Glu</a:t>
            </a:r>
            <a:endParaRPr kumimoji="1" lang="en-US" altLang="zh-CN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6" name="Text Box 16"/>
          <p:cNvSpPr txBox="1">
            <a:spLocks noChangeArrowheads="1"/>
          </p:cNvSpPr>
          <p:nvPr/>
        </p:nvSpPr>
        <p:spPr bwMode="auto">
          <a:xfrm>
            <a:off x="4656032" y="3887266"/>
            <a:ext cx="17280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8191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12763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7335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21907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氨基甲酰磷酸</a:t>
            </a:r>
          </a:p>
        </p:txBody>
      </p:sp>
      <p:sp>
        <p:nvSpPr>
          <p:cNvPr id="67" name="Text Box 17"/>
          <p:cNvSpPr txBox="1">
            <a:spLocks noChangeArrowheads="1"/>
          </p:cNvSpPr>
          <p:nvPr/>
        </p:nvSpPr>
        <p:spPr bwMode="auto">
          <a:xfrm>
            <a:off x="2999824" y="3168128"/>
            <a:ext cx="1512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kumimoji="1"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氨基甲酰磷酸合成酶</a:t>
            </a:r>
            <a:r>
              <a:rPr kumimoji="1"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Ⅱ</a:t>
            </a: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450850" y="2885554"/>
            <a:ext cx="11795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CO</a:t>
            </a:r>
            <a:r>
              <a:rPr kumimoji="1" lang="en-US" altLang="zh-CN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2 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+</a:t>
            </a:r>
          </a:p>
        </p:txBody>
      </p:sp>
      <p:sp>
        <p:nvSpPr>
          <p:cNvPr id="70" name="Text Box 20"/>
          <p:cNvSpPr txBox="1">
            <a:spLocks noChangeArrowheads="1"/>
          </p:cNvSpPr>
          <p:nvPr/>
        </p:nvSpPr>
        <p:spPr bwMode="auto">
          <a:xfrm>
            <a:off x="3043238" y="2304529"/>
            <a:ext cx="13668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2ADP+Pi</a:t>
            </a:r>
          </a:p>
        </p:txBody>
      </p:sp>
      <p:sp>
        <p:nvSpPr>
          <p:cNvPr id="71" name="Text Box 21"/>
          <p:cNvSpPr txBox="1">
            <a:spLocks noChangeArrowheads="1"/>
          </p:cNvSpPr>
          <p:nvPr/>
        </p:nvSpPr>
        <p:spPr bwMode="auto">
          <a:xfrm>
            <a:off x="2178050" y="2304529"/>
            <a:ext cx="981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2ATP</a:t>
            </a:r>
          </a:p>
        </p:txBody>
      </p:sp>
      <p:sp>
        <p:nvSpPr>
          <p:cNvPr id="72" name="Line 22"/>
          <p:cNvSpPr>
            <a:spLocks noChangeShapeType="1"/>
          </p:cNvSpPr>
          <p:nvPr/>
        </p:nvSpPr>
        <p:spPr bwMode="auto">
          <a:xfrm>
            <a:off x="2754313" y="3145904"/>
            <a:ext cx="216058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" name="Text Box 21"/>
          <p:cNvSpPr txBox="1">
            <a:spLocks noChangeArrowheads="1"/>
          </p:cNvSpPr>
          <p:nvPr/>
        </p:nvSpPr>
        <p:spPr bwMode="auto">
          <a:xfrm>
            <a:off x="1314450" y="2879204"/>
            <a:ext cx="151765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谷氨酰胺</a:t>
            </a:r>
            <a:endParaRPr kumimoji="1"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Gln</a:t>
            </a:r>
          </a:p>
        </p:txBody>
      </p:sp>
      <p:sp>
        <p:nvSpPr>
          <p:cNvPr id="74" name="Text Box 16"/>
          <p:cNvSpPr txBox="1">
            <a:spLocks noChangeArrowheads="1"/>
          </p:cNvSpPr>
          <p:nvPr/>
        </p:nvSpPr>
        <p:spPr bwMode="auto">
          <a:xfrm>
            <a:off x="5880112" y="2304529"/>
            <a:ext cx="122400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8191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12763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7335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21907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天冬氨酸</a:t>
            </a:r>
          </a:p>
        </p:txBody>
      </p:sp>
      <p:sp>
        <p:nvSpPr>
          <p:cNvPr id="75" name="Text Box 16"/>
          <p:cNvSpPr txBox="1">
            <a:spLocks noChangeArrowheads="1"/>
          </p:cNvSpPr>
          <p:nvPr/>
        </p:nvSpPr>
        <p:spPr bwMode="auto">
          <a:xfrm>
            <a:off x="7206655" y="2285479"/>
            <a:ext cx="6175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8191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12763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7335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21907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8618810" y="2614091"/>
            <a:ext cx="7175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8191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12763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7335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21907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脱水</a:t>
            </a:r>
          </a:p>
        </p:txBody>
      </p:sp>
      <p:sp>
        <p:nvSpPr>
          <p:cNvPr id="77" name="Text Box 16"/>
          <p:cNvSpPr txBox="1">
            <a:spLocks noChangeArrowheads="1"/>
          </p:cNvSpPr>
          <p:nvPr/>
        </p:nvSpPr>
        <p:spPr bwMode="auto">
          <a:xfrm>
            <a:off x="9194874" y="2614091"/>
            <a:ext cx="7175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8191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12763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7335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21907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脱氢</a:t>
            </a:r>
          </a:p>
        </p:txBody>
      </p:sp>
      <p:sp>
        <p:nvSpPr>
          <p:cNvPr id="78" name="Text Box 16"/>
          <p:cNvSpPr txBox="1">
            <a:spLocks noChangeArrowheads="1"/>
          </p:cNvSpPr>
          <p:nvPr/>
        </p:nvSpPr>
        <p:spPr bwMode="auto">
          <a:xfrm>
            <a:off x="9405938" y="2226741"/>
            <a:ext cx="9175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8191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12763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7335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21907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PRPP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 Box 16"/>
          <p:cNvSpPr txBox="1">
            <a:spLocks noChangeArrowheads="1"/>
          </p:cNvSpPr>
          <p:nvPr/>
        </p:nvSpPr>
        <p:spPr bwMode="auto">
          <a:xfrm>
            <a:off x="10288588" y="2614091"/>
            <a:ext cx="71596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8191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12763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7335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21907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脱羧</a:t>
            </a:r>
          </a:p>
        </p:txBody>
      </p:sp>
      <p:sp>
        <p:nvSpPr>
          <p:cNvPr id="80" name="Text Box 19"/>
          <p:cNvSpPr txBox="1">
            <a:spLocks noChangeArrowheads="1"/>
          </p:cNvSpPr>
          <p:nvPr/>
        </p:nvSpPr>
        <p:spPr bwMode="auto">
          <a:xfrm>
            <a:off x="10898188" y="2834754"/>
            <a:ext cx="9588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UMP</a:t>
            </a:r>
          </a:p>
        </p:txBody>
      </p:sp>
      <p:sp>
        <p:nvSpPr>
          <p:cNvPr id="81" name="Line 22"/>
          <p:cNvSpPr>
            <a:spLocks noChangeShapeType="1"/>
          </p:cNvSpPr>
          <p:nvPr/>
        </p:nvSpPr>
        <p:spPr bwMode="auto">
          <a:xfrm>
            <a:off x="5913438" y="3131616"/>
            <a:ext cx="1692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" name="Text Box 16"/>
          <p:cNvSpPr txBox="1">
            <a:spLocks noChangeArrowheads="1"/>
          </p:cNvSpPr>
          <p:nvPr/>
        </p:nvSpPr>
        <p:spPr bwMode="auto">
          <a:xfrm>
            <a:off x="7352307" y="2722116"/>
            <a:ext cx="1624013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8191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12763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7335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21907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360000" indent="-360000" algn="ctr" eaLnBrk="1" hangingPunct="1"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氨甲酰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ea typeface="方正姚体" panose="02010601030101010101" pitchFamily="2" charset="-122"/>
            </a:endParaRPr>
          </a:p>
          <a:p>
            <a:pPr marL="360000" indent="-360000" algn="ctr" eaLnBrk="1" hangingPunct="1"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天冬氨酸</a:t>
            </a:r>
          </a:p>
        </p:txBody>
      </p:sp>
      <p:sp>
        <p:nvSpPr>
          <p:cNvPr id="83" name="Text Box 24"/>
          <p:cNvSpPr txBox="1">
            <a:spLocks noChangeArrowheads="1"/>
          </p:cNvSpPr>
          <p:nvPr/>
        </p:nvSpPr>
        <p:spPr bwMode="auto">
          <a:xfrm>
            <a:off x="4125714" y="4748684"/>
            <a:ext cx="8175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kumimoji="1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altLang="zh-CN" dirty="0"/>
              <a:t>UDP</a:t>
            </a: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6959402" y="4728046"/>
            <a:ext cx="8016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kumimoji="1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altLang="zh-CN" dirty="0"/>
              <a:t>UTP</a:t>
            </a:r>
          </a:p>
        </p:txBody>
      </p:sp>
      <p:sp>
        <p:nvSpPr>
          <p:cNvPr id="85" name="Text Box 33"/>
          <p:cNvSpPr txBox="1">
            <a:spLocks noChangeArrowheads="1"/>
          </p:cNvSpPr>
          <p:nvPr/>
        </p:nvSpPr>
        <p:spPr bwMode="auto">
          <a:xfrm>
            <a:off x="7897068" y="4581128"/>
            <a:ext cx="15113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CTP</a:t>
            </a:r>
            <a:r>
              <a:rPr kumimoji="1"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合成酶</a:t>
            </a:r>
          </a:p>
        </p:txBody>
      </p:sp>
      <p:sp>
        <p:nvSpPr>
          <p:cNvPr id="86" name="Text Box 35"/>
          <p:cNvSpPr txBox="1">
            <a:spLocks noChangeArrowheads="1"/>
          </p:cNvSpPr>
          <p:nvPr/>
        </p:nvSpPr>
        <p:spPr bwMode="auto">
          <a:xfrm>
            <a:off x="7176889" y="5385271"/>
            <a:ext cx="13350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谷氨酰胺</a:t>
            </a:r>
          </a:p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ATP</a:t>
            </a:r>
          </a:p>
        </p:txBody>
      </p:sp>
      <p:sp>
        <p:nvSpPr>
          <p:cNvPr id="87" name="Text Box 37"/>
          <p:cNvSpPr txBox="1">
            <a:spLocks noChangeArrowheads="1"/>
          </p:cNvSpPr>
          <p:nvPr/>
        </p:nvSpPr>
        <p:spPr bwMode="auto">
          <a:xfrm>
            <a:off x="8752979" y="5385271"/>
            <a:ext cx="108743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谷氨酸</a:t>
            </a:r>
          </a:p>
          <a:p>
            <a:pPr algn="ctr" eaLnBrk="1" hangingPunct="1">
              <a:defRPr/>
            </a:pPr>
            <a:r>
              <a:rPr kumimoji="1" lang="en-US" altLang="zh-CN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ADP+Pi</a:t>
            </a:r>
            <a:endParaRPr kumimoji="1"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88" name="Line 18"/>
          <p:cNvSpPr>
            <a:spLocks noChangeShapeType="1"/>
          </p:cNvSpPr>
          <p:nvPr/>
        </p:nvSpPr>
        <p:spPr bwMode="auto">
          <a:xfrm>
            <a:off x="2207568" y="4994746"/>
            <a:ext cx="19800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" name="Text Box 20"/>
          <p:cNvSpPr txBox="1">
            <a:spLocks noChangeArrowheads="1"/>
          </p:cNvSpPr>
          <p:nvPr/>
        </p:nvSpPr>
        <p:spPr bwMode="auto">
          <a:xfrm>
            <a:off x="2207568" y="5340821"/>
            <a:ext cx="6794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ATP</a:t>
            </a:r>
          </a:p>
        </p:txBody>
      </p:sp>
      <p:sp>
        <p:nvSpPr>
          <p:cNvPr id="90" name="Text Box 22"/>
          <p:cNvSpPr txBox="1">
            <a:spLocks noChangeArrowheads="1"/>
          </p:cNvSpPr>
          <p:nvPr/>
        </p:nvSpPr>
        <p:spPr bwMode="auto">
          <a:xfrm>
            <a:off x="3438997" y="5355109"/>
            <a:ext cx="7127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ADP</a:t>
            </a:r>
          </a:p>
        </p:txBody>
      </p:sp>
      <p:sp>
        <p:nvSpPr>
          <p:cNvPr id="91" name="Text Box 23"/>
          <p:cNvSpPr txBox="1">
            <a:spLocks noChangeArrowheads="1"/>
          </p:cNvSpPr>
          <p:nvPr/>
        </p:nvSpPr>
        <p:spPr bwMode="auto">
          <a:xfrm>
            <a:off x="2423592" y="4581128"/>
            <a:ext cx="15414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尿苷酸激酶</a:t>
            </a:r>
          </a:p>
        </p:txBody>
      </p:sp>
      <p:sp>
        <p:nvSpPr>
          <p:cNvPr id="92" name="Line 25"/>
          <p:cNvSpPr>
            <a:spLocks noChangeShapeType="1"/>
          </p:cNvSpPr>
          <p:nvPr/>
        </p:nvSpPr>
        <p:spPr bwMode="auto">
          <a:xfrm>
            <a:off x="4943872" y="4995462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" name="Text Box 26"/>
          <p:cNvSpPr txBox="1">
            <a:spLocks noChangeArrowheads="1"/>
          </p:cNvSpPr>
          <p:nvPr/>
        </p:nvSpPr>
        <p:spPr bwMode="auto">
          <a:xfrm>
            <a:off x="4836080" y="4581128"/>
            <a:ext cx="1980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二磷酸核苷激酶</a:t>
            </a:r>
          </a:p>
        </p:txBody>
      </p:sp>
      <p:sp>
        <p:nvSpPr>
          <p:cNvPr id="94" name="Text Box 1"/>
          <p:cNvSpPr txBox="1">
            <a:spLocks noChangeArrowheads="1"/>
          </p:cNvSpPr>
          <p:nvPr/>
        </p:nvSpPr>
        <p:spPr bwMode="auto">
          <a:xfrm>
            <a:off x="4871864" y="5326534"/>
            <a:ext cx="6794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ATP</a:t>
            </a:r>
          </a:p>
        </p:txBody>
      </p:sp>
      <p:sp>
        <p:nvSpPr>
          <p:cNvPr id="95" name="Text Box 2"/>
          <p:cNvSpPr txBox="1">
            <a:spLocks noChangeArrowheads="1"/>
          </p:cNvSpPr>
          <p:nvPr/>
        </p:nvSpPr>
        <p:spPr bwMode="auto">
          <a:xfrm>
            <a:off x="6103293" y="5340821"/>
            <a:ext cx="7127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ADP</a:t>
            </a:r>
          </a:p>
        </p:txBody>
      </p:sp>
      <p:sp>
        <p:nvSpPr>
          <p:cNvPr id="96" name="Text Box 19"/>
          <p:cNvSpPr txBox="1">
            <a:spLocks noChangeArrowheads="1"/>
          </p:cNvSpPr>
          <p:nvPr/>
        </p:nvSpPr>
        <p:spPr bwMode="auto">
          <a:xfrm>
            <a:off x="1199456" y="4748684"/>
            <a:ext cx="11795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UMP</a:t>
            </a:r>
          </a:p>
        </p:txBody>
      </p:sp>
      <p:sp>
        <p:nvSpPr>
          <p:cNvPr id="97" name="Text Box 31"/>
          <p:cNvSpPr txBox="1">
            <a:spLocks noChangeArrowheads="1"/>
          </p:cNvSpPr>
          <p:nvPr/>
        </p:nvSpPr>
        <p:spPr bwMode="auto">
          <a:xfrm>
            <a:off x="9637514" y="4691534"/>
            <a:ext cx="8016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kumimoji="1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altLang="zh-CN" dirty="0">
                <a:solidFill>
                  <a:srgbClr val="FF0000"/>
                </a:solidFill>
              </a:rPr>
              <a:t>CTP</a:t>
            </a:r>
          </a:p>
        </p:txBody>
      </p:sp>
      <p:sp>
        <p:nvSpPr>
          <p:cNvPr id="98" name="Line 25"/>
          <p:cNvSpPr>
            <a:spLocks noChangeShapeType="1"/>
          </p:cNvSpPr>
          <p:nvPr/>
        </p:nvSpPr>
        <p:spPr bwMode="auto">
          <a:xfrm>
            <a:off x="7715200" y="4992799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9" name="Line 22"/>
          <p:cNvSpPr>
            <a:spLocks noChangeShapeType="1"/>
          </p:cNvSpPr>
          <p:nvPr/>
        </p:nvSpPr>
        <p:spPr bwMode="auto">
          <a:xfrm>
            <a:off x="8734697" y="3103041"/>
            <a:ext cx="5397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0" name="Line 22"/>
          <p:cNvSpPr>
            <a:spLocks noChangeShapeType="1"/>
          </p:cNvSpPr>
          <p:nvPr/>
        </p:nvSpPr>
        <p:spPr bwMode="auto">
          <a:xfrm>
            <a:off x="9283774" y="3096691"/>
            <a:ext cx="5397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1" name="Line 22"/>
          <p:cNvSpPr>
            <a:spLocks noChangeShapeType="1"/>
          </p:cNvSpPr>
          <p:nvPr/>
        </p:nvSpPr>
        <p:spPr bwMode="auto">
          <a:xfrm>
            <a:off x="9847263" y="3096691"/>
            <a:ext cx="5397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" name="Line 22"/>
          <p:cNvSpPr>
            <a:spLocks noChangeShapeType="1"/>
          </p:cNvSpPr>
          <p:nvPr/>
        </p:nvSpPr>
        <p:spPr bwMode="auto">
          <a:xfrm>
            <a:off x="10423525" y="3096691"/>
            <a:ext cx="5397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" name="任意多边形 102"/>
          <p:cNvSpPr/>
          <p:nvPr/>
        </p:nvSpPr>
        <p:spPr>
          <a:xfrm rot="16200000" flipV="1">
            <a:off x="2963608" y="4628998"/>
            <a:ext cx="360000" cy="1152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4" name="任意多边形 103"/>
          <p:cNvSpPr/>
          <p:nvPr/>
        </p:nvSpPr>
        <p:spPr>
          <a:xfrm rot="3120000">
            <a:off x="4364932" y="2610946"/>
            <a:ext cx="144000" cy="72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5" name="任意多边形 104"/>
          <p:cNvSpPr/>
          <p:nvPr/>
        </p:nvSpPr>
        <p:spPr>
          <a:xfrm rot="7440000">
            <a:off x="9977850" y="2584564"/>
            <a:ext cx="144000" cy="72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6" name="任意多边形 105"/>
          <p:cNvSpPr/>
          <p:nvPr/>
        </p:nvSpPr>
        <p:spPr>
          <a:xfrm rot="16200000" flipV="1">
            <a:off x="5628032" y="4628958"/>
            <a:ext cx="360000" cy="1152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7" name="任意多边形 106"/>
          <p:cNvSpPr/>
          <p:nvPr/>
        </p:nvSpPr>
        <p:spPr>
          <a:xfrm rot="16200000" flipV="1">
            <a:off x="8436216" y="4628959"/>
            <a:ext cx="360000" cy="1152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8" name="任意多边形 107"/>
          <p:cNvSpPr/>
          <p:nvPr/>
        </p:nvSpPr>
        <p:spPr>
          <a:xfrm rot="5400000">
            <a:off x="3125640" y="2393899"/>
            <a:ext cx="468000" cy="100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9" name="任意多边形 108"/>
          <p:cNvSpPr/>
          <p:nvPr/>
        </p:nvSpPr>
        <p:spPr>
          <a:xfrm rot="5400000">
            <a:off x="6726040" y="2393899"/>
            <a:ext cx="468000" cy="100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329D7E8-EB25-1F6B-D278-683953561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1267792"/>
            <a:ext cx="95758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0000" indent="-360000">
              <a:lnSpc>
                <a:spcPts val="3500"/>
              </a:lnSpc>
              <a:spcBef>
                <a:spcPts val="6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+mj-cs"/>
              </a:rPr>
              <a:t>合成部位：肝细胞的细胞质。</a:t>
            </a:r>
          </a:p>
          <a:p>
            <a:pPr marL="360000" indent="-360000">
              <a:lnSpc>
                <a:spcPts val="3500"/>
              </a:lnSpc>
              <a:spcBef>
                <a:spcPts val="6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+mj-cs"/>
              </a:rPr>
              <a:t>合成原料：谷氨酰胺、天冬氨酸、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+mj-cs"/>
              </a:rPr>
              <a:t>CO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+mj-cs"/>
              </a:rPr>
              <a:t>2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+mj-cs"/>
              </a:rPr>
              <a:t> 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+mj-cs"/>
              </a:rPr>
              <a:t>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+mj-cs"/>
              </a:rPr>
              <a:t>5-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+mj-cs"/>
              </a:rPr>
              <a:t>磷酸核糖等。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  <a:cs typeface="+mj-cs"/>
            </a:endParaRPr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055440" y="548744"/>
            <a:ext cx="3672000" cy="57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360000" indent="-360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 sz="2800" cap="all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+mj-cs"/>
              </a:defRPr>
            </a:lvl1pPr>
            <a:lvl2pPr>
              <a:lnSpc>
                <a:spcPct val="90000"/>
              </a:lnSpc>
              <a:defRPr sz="5400">
                <a:latin typeface="Rockwell Condensed" panose="02060603050405020104" pitchFamily="18" charset="0"/>
              </a:defRPr>
            </a:lvl2pPr>
            <a:lvl3pPr>
              <a:lnSpc>
                <a:spcPct val="90000"/>
              </a:lnSpc>
              <a:defRPr sz="5400">
                <a:latin typeface="Rockwell Condensed" panose="02060603050405020104" pitchFamily="18" charset="0"/>
              </a:defRPr>
            </a:lvl3pPr>
            <a:lvl4pPr>
              <a:lnSpc>
                <a:spcPct val="90000"/>
              </a:lnSpc>
              <a:defRPr sz="5400">
                <a:latin typeface="Rockwell Condensed" panose="02060603050405020104" pitchFamily="18" charset="0"/>
              </a:defRPr>
            </a:lvl4pPr>
            <a:lvl5pPr>
              <a:lnSpc>
                <a:spcPct val="90000"/>
              </a:lnSpc>
              <a:defRPr sz="5400">
                <a:latin typeface="Rockwell Condensed" panose="02060603050405020104" pitchFamily="18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latin typeface="Rockwell Condensed" panose="02060603050405020104" pitchFamily="18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latin typeface="Rockwell Condensed" panose="02060603050405020104" pitchFamily="18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latin typeface="Rockwell Condensed" panose="02060603050405020104" pitchFamily="18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latin typeface="Rockwell Condensed" panose="02060603050405020104" pitchFamily="18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dirty="0"/>
              <a:t>1.</a:t>
            </a:r>
            <a:r>
              <a:rPr lang="zh-CN" altLang="en-US" dirty="0"/>
              <a:t>嘧啶核苷酸从头合成</a:t>
            </a:r>
          </a:p>
        </p:txBody>
      </p:sp>
      <p:cxnSp>
        <p:nvCxnSpPr>
          <p:cNvPr id="68" name="直接连接符 67"/>
          <p:cNvCxnSpPr/>
          <p:nvPr/>
        </p:nvCxnSpPr>
        <p:spPr>
          <a:xfrm>
            <a:off x="1077913" y="1125538"/>
            <a:ext cx="378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4A6A246-8020-8EF2-EACB-28680FFAE4CF}"/>
              </a:ext>
            </a:extLst>
          </p:cNvPr>
          <p:cNvGrpSpPr/>
          <p:nvPr/>
        </p:nvGrpSpPr>
        <p:grpSpPr>
          <a:xfrm>
            <a:off x="1014254" y="1770988"/>
            <a:ext cx="1697370" cy="1036158"/>
            <a:chOff x="1014254" y="1556792"/>
            <a:chExt cx="1697370" cy="1036158"/>
          </a:xfrm>
        </p:grpSpPr>
        <p:sp>
          <p:nvSpPr>
            <p:cNvPr id="4" name="矩形 93">
              <a:extLst>
                <a:ext uri="{FF2B5EF4-FFF2-40B4-BE49-F238E27FC236}">
                  <a16:creationId xmlns:a16="http://schemas.microsoft.com/office/drawing/2014/main" id="{C497B452-69DF-1D42-16BD-A20D36D94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295" y="1841075"/>
              <a:ext cx="549281" cy="46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CH</a:t>
              </a:r>
              <a:r>
                <a:rPr lang="en-US" altLang="zh-CN" sz="1400" baseline="-25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</a:t>
              </a: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he-IL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׀</a:t>
              </a:r>
              <a:endPara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CH              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5" name="矩形 93">
              <a:extLst>
                <a:ext uri="{FF2B5EF4-FFF2-40B4-BE49-F238E27FC236}">
                  <a16:creationId xmlns:a16="http://schemas.microsoft.com/office/drawing/2014/main" id="{7A8D008F-BDB5-D601-97C6-55E2FFF3D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254" y="1556792"/>
              <a:ext cx="648000" cy="156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HOOC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3AA1AAEE-5B7D-286C-5A11-A88C006153DC}"/>
                </a:ext>
              </a:extLst>
            </p:cNvPr>
            <p:cNvCxnSpPr>
              <a:cxnSpLocks/>
            </p:cNvCxnSpPr>
            <p:nvPr/>
          </p:nvCxnSpPr>
          <p:spPr>
            <a:xfrm rot="2700000" flipH="1">
              <a:off x="1599872" y="1730812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93">
              <a:extLst>
                <a:ext uri="{FF2B5EF4-FFF2-40B4-BE49-F238E27FC236}">
                  <a16:creationId xmlns:a16="http://schemas.microsoft.com/office/drawing/2014/main" id="{D8205EEE-804D-D364-B860-673ABD429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624" y="2436689"/>
              <a:ext cx="648000" cy="156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COOH</a:t>
              </a: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         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2B9991F7-4833-743E-6D6F-2FA8F40A008F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1925750" y="2356765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C94210F-4AE2-BF73-EA4C-2B83CA45CE5F}"/>
                </a:ext>
              </a:extLst>
            </p:cNvPr>
            <p:cNvCxnSpPr>
              <a:cxnSpLocks/>
            </p:cNvCxnSpPr>
            <p:nvPr/>
          </p:nvCxnSpPr>
          <p:spPr>
            <a:xfrm rot="18900000" flipH="1" flipV="1">
              <a:off x="1591152" y="2360320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3">
              <a:extLst>
                <a:ext uri="{FF2B5EF4-FFF2-40B4-BE49-F238E27FC236}">
                  <a16:creationId xmlns:a16="http://schemas.microsoft.com/office/drawing/2014/main" id="{FFA85366-A375-9CF0-3119-14B082109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5512" y="2436689"/>
              <a:ext cx="468000" cy="156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H</a:t>
              </a:r>
              <a:r>
                <a:rPr lang="en-US" altLang="zh-CN" sz="1400" baseline="-25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</a:t>
              </a: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N</a:t>
              </a: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         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sp>
        <p:nvSpPr>
          <p:cNvPr id="11" name="Text Box 16">
            <a:extLst>
              <a:ext uri="{FF2B5EF4-FFF2-40B4-BE49-F238E27FC236}">
                <a16:creationId xmlns:a16="http://schemas.microsoft.com/office/drawing/2014/main" id="{1D7BF928-5388-A50A-AF91-3157E865D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552" y="2807146"/>
            <a:ext cx="1296048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8191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12763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7335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21907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天冬氨酸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874DD32-7C7F-07FA-4B60-C9685453C862}"/>
              </a:ext>
            </a:extLst>
          </p:cNvPr>
          <p:cNvGrpSpPr/>
          <p:nvPr/>
        </p:nvGrpSpPr>
        <p:grpSpPr>
          <a:xfrm>
            <a:off x="3732404" y="1686735"/>
            <a:ext cx="2003484" cy="1156425"/>
            <a:chOff x="3084332" y="1472539"/>
            <a:chExt cx="2003484" cy="1156425"/>
          </a:xfrm>
        </p:grpSpPr>
        <p:sp>
          <p:nvSpPr>
            <p:cNvPr id="13" name="矩形 93">
              <a:extLst>
                <a:ext uri="{FF2B5EF4-FFF2-40B4-BE49-F238E27FC236}">
                  <a16:creationId xmlns:a16="http://schemas.microsoft.com/office/drawing/2014/main" id="{0C9CE1CF-25D9-7B39-5942-E8DFD4DBD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7218" y="1723200"/>
              <a:ext cx="522518" cy="46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H</a:t>
              </a:r>
              <a:r>
                <a:rPr lang="en-US" altLang="zh-CN" sz="1400" baseline="-25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</a:t>
              </a: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N</a:t>
              </a: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     </a:t>
              </a:r>
              <a:r>
                <a:rPr lang="he-IL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׀</a:t>
              </a: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         </a:t>
              </a:r>
              <a:endPara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   C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4" name="矩形 93">
              <a:extLst>
                <a:ext uri="{FF2B5EF4-FFF2-40B4-BE49-F238E27FC236}">
                  <a16:creationId xmlns:a16="http://schemas.microsoft.com/office/drawing/2014/main" id="{F312F7E2-B1B8-5BC1-AC2D-F0E959B17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7688" y="1472539"/>
              <a:ext cx="648000" cy="156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HOOC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6" name="矩形 93">
              <a:extLst>
                <a:ext uri="{FF2B5EF4-FFF2-40B4-BE49-F238E27FC236}">
                  <a16:creationId xmlns:a16="http://schemas.microsoft.com/office/drawing/2014/main" id="{441E38DE-5233-D27B-1B15-D04D5245A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736" y="2318814"/>
              <a:ext cx="242807" cy="31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N</a:t>
              </a: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H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E7C489E9-F491-A06D-C64D-F84A876FF764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3525088" y="2238890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69359460-411A-89FC-3E69-952A6C75BE02}"/>
                </a:ext>
              </a:extLst>
            </p:cNvPr>
            <p:cNvCxnSpPr>
              <a:cxnSpLocks/>
            </p:cNvCxnSpPr>
            <p:nvPr/>
          </p:nvCxnSpPr>
          <p:spPr>
            <a:xfrm rot="2700000" flipH="1">
              <a:off x="3860575" y="1617513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93">
              <a:extLst>
                <a:ext uri="{FF2B5EF4-FFF2-40B4-BE49-F238E27FC236}">
                  <a16:creationId xmlns:a16="http://schemas.microsoft.com/office/drawing/2014/main" id="{9F25C78D-C54E-DBB9-07C8-663894703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4551" y="1723200"/>
              <a:ext cx="549281" cy="46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CH</a:t>
              </a:r>
              <a:r>
                <a:rPr lang="en-US" altLang="zh-CN" sz="1400" baseline="-25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</a:t>
              </a: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he-IL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׀</a:t>
              </a:r>
              <a:endPara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CH</a:t>
              </a:r>
              <a:endPara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05DDA091-DD58-DCC2-C554-25027685A592}"/>
                </a:ext>
              </a:extLst>
            </p:cNvPr>
            <p:cNvCxnSpPr>
              <a:cxnSpLocks/>
            </p:cNvCxnSpPr>
            <p:nvPr/>
          </p:nvCxnSpPr>
          <p:spPr>
            <a:xfrm rot="18900000" flipH="1" flipV="1">
              <a:off x="3895408" y="2228746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CB1779F7-6994-20B9-A88F-0A1CA8E9E3C4}"/>
                </a:ext>
              </a:extLst>
            </p:cNvPr>
            <p:cNvGrpSpPr/>
            <p:nvPr/>
          </p:nvGrpSpPr>
          <p:grpSpPr>
            <a:xfrm>
              <a:off x="3228265" y="2203005"/>
              <a:ext cx="246828" cy="25741"/>
              <a:chOff x="3147844" y="2592949"/>
              <a:chExt cx="246828" cy="25741"/>
            </a:xfrm>
          </p:grpSpPr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318A28F9-FD2C-A3A1-1565-98C59FB73921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 flipV="1">
                <a:off x="3147844" y="2592949"/>
                <a:ext cx="21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862D72AD-84A8-773D-75E9-6B9D7CD88408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 flipV="1">
                <a:off x="3178672" y="2618690"/>
                <a:ext cx="21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矩形 93">
              <a:extLst>
                <a:ext uri="{FF2B5EF4-FFF2-40B4-BE49-F238E27FC236}">
                  <a16:creationId xmlns:a16="http://schemas.microsoft.com/office/drawing/2014/main" id="{DBFF6B94-D0A2-1DF2-4DF5-15AB9F2FC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332" y="2276872"/>
              <a:ext cx="249922" cy="156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7E796A82-C2F5-90CF-E8B9-9D8EA425495A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4327456" y="2238555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93">
              <a:extLst>
                <a:ext uri="{FF2B5EF4-FFF2-40B4-BE49-F238E27FC236}">
                  <a16:creationId xmlns:a16="http://schemas.microsoft.com/office/drawing/2014/main" id="{24862295-289A-AE22-6489-A90B312F1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816" y="2369285"/>
              <a:ext cx="648000" cy="156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COOH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sp>
        <p:nvSpPr>
          <p:cNvPr id="28" name="Text Box 16">
            <a:extLst>
              <a:ext uri="{FF2B5EF4-FFF2-40B4-BE49-F238E27FC236}">
                <a16:creationId xmlns:a16="http://schemas.microsoft.com/office/drawing/2014/main" id="{3CBE832A-7AD7-1EEB-DCD5-9300D72E4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832" y="2804871"/>
            <a:ext cx="2088136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8191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12763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7335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21907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氨甲酰天冬氨酸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E271203E-6E61-0D1C-04DD-EC8835E13426}"/>
              </a:ext>
            </a:extLst>
          </p:cNvPr>
          <p:cNvGrpSpPr/>
          <p:nvPr/>
        </p:nvGrpSpPr>
        <p:grpSpPr>
          <a:xfrm>
            <a:off x="2207568" y="1243229"/>
            <a:ext cx="1256752" cy="722408"/>
            <a:chOff x="3543104" y="3781774"/>
            <a:chExt cx="1256752" cy="722408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8137EEB7-0DF6-10F7-0A66-1055D00940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60714" y="4225565"/>
              <a:ext cx="252000" cy="2520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93">
              <a:extLst>
                <a:ext uri="{FF2B5EF4-FFF2-40B4-BE49-F238E27FC236}">
                  <a16:creationId xmlns:a16="http://schemas.microsoft.com/office/drawing/2014/main" id="{A333BC8B-A0F4-7FBA-8429-B7106CA7C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511" y="3781774"/>
              <a:ext cx="549281" cy="46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NH</a:t>
              </a:r>
              <a:r>
                <a:rPr lang="en-US" altLang="zh-CN" sz="1400" baseline="-25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</a:t>
              </a: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he-IL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׀</a:t>
              </a:r>
              <a:endPara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              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4" name="矩形 93">
              <a:extLst>
                <a:ext uri="{FF2B5EF4-FFF2-40B4-BE49-F238E27FC236}">
                  <a16:creationId xmlns:a16="http://schemas.microsoft.com/office/drawing/2014/main" id="{7F81B690-7F91-7764-ACE2-98DD01547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856" y="4305372"/>
              <a:ext cx="648000" cy="156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C‒P</a:t>
              </a: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       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C0E3B173-9299-2A02-D1E9-B989937D39DE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4013982" y="4225448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93">
              <a:extLst>
                <a:ext uri="{FF2B5EF4-FFF2-40B4-BE49-F238E27FC236}">
                  <a16:creationId xmlns:a16="http://schemas.microsoft.com/office/drawing/2014/main" id="{EF1520BB-1184-CAEA-6D13-B555FFFB2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104" y="4347921"/>
              <a:ext cx="288000" cy="156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</a:t>
              </a: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        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F71B4336-BB74-F480-9316-BEDBDE0AFEB3}"/>
                </a:ext>
              </a:extLst>
            </p:cNvPr>
            <p:cNvGrpSpPr/>
            <p:nvPr/>
          </p:nvGrpSpPr>
          <p:grpSpPr>
            <a:xfrm>
              <a:off x="3700736" y="4245812"/>
              <a:ext cx="246828" cy="25741"/>
              <a:chOff x="3326540" y="3855406"/>
              <a:chExt cx="246828" cy="25741"/>
            </a:xfrm>
          </p:grpSpPr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88EE483F-914E-29A9-29EF-AC5BFA04F035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 flipV="1">
                <a:off x="3326540" y="3855406"/>
                <a:ext cx="21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0F4A401B-0374-7B0A-D633-A13D3509445E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 flipV="1">
                <a:off x="3357368" y="3881147"/>
                <a:ext cx="21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26C20019-2F75-BC93-EFFF-5A20E9C0D926}"/>
              </a:ext>
            </a:extLst>
          </p:cNvPr>
          <p:cNvCxnSpPr/>
          <p:nvPr/>
        </p:nvCxnSpPr>
        <p:spPr>
          <a:xfrm>
            <a:off x="2351744" y="2275044"/>
            <a:ext cx="144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 108">
            <a:extLst>
              <a:ext uri="{FF2B5EF4-FFF2-40B4-BE49-F238E27FC236}">
                <a16:creationId xmlns:a16="http://schemas.microsoft.com/office/drawing/2014/main" id="{BEF9B792-79FC-5B92-8601-7705DCCC3104}"/>
              </a:ext>
            </a:extLst>
          </p:cNvPr>
          <p:cNvSpPr/>
          <p:nvPr/>
        </p:nvSpPr>
        <p:spPr>
          <a:xfrm rot="5400000">
            <a:off x="2873079" y="1517921"/>
            <a:ext cx="468000" cy="100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triangle" w="med" len="med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6" name="矩形 93">
            <a:extLst>
              <a:ext uri="{FF2B5EF4-FFF2-40B4-BE49-F238E27FC236}">
                <a16:creationId xmlns:a16="http://schemas.microsoft.com/office/drawing/2014/main" id="{426A016F-83BE-1B99-D92F-EDD861D4C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744" y="1686735"/>
            <a:ext cx="288000" cy="15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0" rIns="4572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Pi</a:t>
            </a:r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   </a:t>
            </a:r>
            <a:endParaRPr lang="zh-CN" altLang="en-US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DA8B9CF2-03B3-EED0-E811-EAE280D24132}"/>
              </a:ext>
            </a:extLst>
          </p:cNvPr>
          <p:cNvCxnSpPr/>
          <p:nvPr/>
        </p:nvCxnSpPr>
        <p:spPr>
          <a:xfrm>
            <a:off x="5448088" y="2275044"/>
            <a:ext cx="144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8B793117-0131-27A9-984A-0C81B821F2D8}"/>
              </a:ext>
            </a:extLst>
          </p:cNvPr>
          <p:cNvCxnSpPr/>
          <p:nvPr/>
        </p:nvCxnSpPr>
        <p:spPr>
          <a:xfrm>
            <a:off x="8256400" y="2275044"/>
            <a:ext cx="144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0F63D657-5B1F-7D13-AB22-D8B41583AD80}"/>
              </a:ext>
            </a:extLst>
          </p:cNvPr>
          <p:cNvGrpSpPr/>
          <p:nvPr/>
        </p:nvGrpSpPr>
        <p:grpSpPr>
          <a:xfrm>
            <a:off x="6790639" y="1453101"/>
            <a:ext cx="1776562" cy="1429586"/>
            <a:chOff x="6750689" y="1453101"/>
            <a:chExt cx="1776562" cy="1429586"/>
          </a:xfrm>
        </p:grpSpPr>
        <p:sp>
          <p:nvSpPr>
            <p:cNvPr id="2" name="六边形 1">
              <a:extLst>
                <a:ext uri="{FF2B5EF4-FFF2-40B4-BE49-F238E27FC236}">
                  <a16:creationId xmlns:a16="http://schemas.microsoft.com/office/drawing/2014/main" id="{9B6F3604-62B6-5D11-52FE-5BAD05B36AC8}"/>
                </a:ext>
              </a:extLst>
            </p:cNvPr>
            <p:cNvSpPr/>
            <p:nvPr/>
          </p:nvSpPr>
          <p:spPr>
            <a:xfrm rot="5400000">
              <a:off x="7081289" y="1898066"/>
              <a:ext cx="684000" cy="612000"/>
            </a:xfrm>
            <a:prstGeom prst="hexag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99E898AA-E390-4A12-3C6C-CF9BE8E0EE16}"/>
                </a:ext>
              </a:extLst>
            </p:cNvPr>
            <p:cNvGrpSpPr/>
            <p:nvPr/>
          </p:nvGrpSpPr>
          <p:grpSpPr>
            <a:xfrm>
              <a:off x="7402418" y="1649372"/>
              <a:ext cx="46291" cy="222839"/>
              <a:chOff x="7263571" y="1502535"/>
              <a:chExt cx="46291" cy="222839"/>
            </a:xfrm>
          </p:grpSpPr>
          <p:cxnSp>
            <p:nvCxnSpPr>
              <p:cNvPr id="3" name="直接连接符 2">
                <a:extLst>
                  <a:ext uri="{FF2B5EF4-FFF2-40B4-BE49-F238E27FC236}">
                    <a16:creationId xmlns:a16="http://schemas.microsoft.com/office/drawing/2014/main" id="{8EDF409A-F80C-3991-A888-42E14272125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7201862" y="1610535"/>
                <a:ext cx="21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4C2AD676-1935-83C8-0A35-EF84090C1FC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7155571" y="1617374"/>
                <a:ext cx="21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矩形 93">
              <a:extLst>
                <a:ext uri="{FF2B5EF4-FFF2-40B4-BE49-F238E27FC236}">
                  <a16:creationId xmlns:a16="http://schemas.microsoft.com/office/drawing/2014/main" id="{351C0401-891D-BF87-F208-EDFC5C8DA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7563" y="1453101"/>
              <a:ext cx="2520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2" name="矩形 93">
              <a:extLst>
                <a:ext uri="{FF2B5EF4-FFF2-40B4-BE49-F238E27FC236}">
                  <a16:creationId xmlns:a16="http://schemas.microsoft.com/office/drawing/2014/main" id="{938C1270-23F1-6CF5-D01B-5B5CAC9E4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963" y="1886590"/>
              <a:ext cx="358253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HN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3" name="矩形 93">
              <a:extLst>
                <a:ext uri="{FF2B5EF4-FFF2-40B4-BE49-F238E27FC236}">
                  <a16:creationId xmlns:a16="http://schemas.microsoft.com/office/drawing/2014/main" id="{F2039190-8D10-3B9A-D583-4B75E6448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1249" y="2451800"/>
              <a:ext cx="204547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N</a:t>
              </a:r>
            </a:p>
            <a:p>
              <a:pPr eaLnBrk="1" hangingPunct="1"/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H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954F39B7-0D53-1408-F7A4-2EC0E21F8D89}"/>
                </a:ext>
              </a:extLst>
            </p:cNvPr>
            <p:cNvGrpSpPr/>
            <p:nvPr/>
          </p:nvGrpSpPr>
          <p:grpSpPr>
            <a:xfrm rot="3600000">
              <a:off x="7013997" y="2333853"/>
              <a:ext cx="46291" cy="222839"/>
              <a:chOff x="7263571" y="1502535"/>
              <a:chExt cx="46291" cy="222839"/>
            </a:xfrm>
          </p:grpSpPr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27CB6B43-5F3F-6063-A0EF-F4A8B89432B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7201862" y="1610535"/>
                <a:ext cx="21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35896F05-C7A6-127E-45EE-12B1110E67C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7155571" y="1617374"/>
                <a:ext cx="21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矩形 93">
              <a:extLst>
                <a:ext uri="{FF2B5EF4-FFF2-40B4-BE49-F238E27FC236}">
                  <a16:creationId xmlns:a16="http://schemas.microsoft.com/office/drawing/2014/main" id="{E5F644AD-06D3-239E-140A-F0E841BCC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689" y="2437214"/>
              <a:ext cx="2520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938242CD-2F18-673E-459F-11F711877DD3}"/>
                </a:ext>
              </a:extLst>
            </p:cNvPr>
            <p:cNvCxnSpPr>
              <a:cxnSpLocks/>
            </p:cNvCxnSpPr>
            <p:nvPr/>
          </p:nvCxnSpPr>
          <p:spPr>
            <a:xfrm rot="9000000" flipH="1" flipV="1">
              <a:off x="7704546" y="2338663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2039B5E3-19C6-7819-2BFC-B1695EBA8745}"/>
                </a:ext>
              </a:extLst>
            </p:cNvPr>
            <p:cNvCxnSpPr>
              <a:cxnSpLocks/>
            </p:cNvCxnSpPr>
            <p:nvPr/>
          </p:nvCxnSpPr>
          <p:spPr>
            <a:xfrm rot="12600000" flipH="1">
              <a:off x="7704546" y="2449843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D05EF677-B8AD-95EF-627D-FBF423B118C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621289" y="1906195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7F60CA09-5D59-FA21-B3F3-6747A9718B38}"/>
                </a:ext>
              </a:extLst>
            </p:cNvPr>
            <p:cNvCxnSpPr>
              <a:cxnSpLocks/>
            </p:cNvCxnSpPr>
            <p:nvPr/>
          </p:nvCxnSpPr>
          <p:spPr>
            <a:xfrm rot="12600000" flipH="1">
              <a:off x="7690433" y="2059425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矩形 93">
              <a:extLst>
                <a:ext uri="{FF2B5EF4-FFF2-40B4-BE49-F238E27FC236}">
                  <a16:creationId xmlns:a16="http://schemas.microsoft.com/office/drawing/2014/main" id="{E0ECCA21-500E-FAAA-B3E6-EF44CFEC2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250" y="2420888"/>
              <a:ext cx="67100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COOH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sp>
        <p:nvSpPr>
          <p:cNvPr id="57" name="任意多边形 103">
            <a:extLst>
              <a:ext uri="{FF2B5EF4-FFF2-40B4-BE49-F238E27FC236}">
                <a16:creationId xmlns:a16="http://schemas.microsoft.com/office/drawing/2014/main" id="{1157654F-AEA4-58C0-1BBE-79BA5CEC8A48}"/>
              </a:ext>
            </a:extLst>
          </p:cNvPr>
          <p:cNvSpPr/>
          <p:nvPr/>
        </p:nvSpPr>
        <p:spPr>
          <a:xfrm rot="3264315">
            <a:off x="6003055" y="1883050"/>
            <a:ext cx="108000" cy="5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triangle" w="med" len="med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8" name="矩形 93">
            <a:extLst>
              <a:ext uri="{FF2B5EF4-FFF2-40B4-BE49-F238E27FC236}">
                <a16:creationId xmlns:a16="http://schemas.microsoft.com/office/drawing/2014/main" id="{65179B47-0BAB-7322-08B1-AF1B7A795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719" y="1701388"/>
            <a:ext cx="5083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0" rIns="4572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altLang="zh-CN" sz="1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</a:t>
            </a: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</a:t>
            </a:r>
            <a:endParaRPr lang="zh-CN" altLang="en-US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FA0151DA-C2DC-13AE-0A54-CBEABDF9107C}"/>
              </a:ext>
            </a:extLst>
          </p:cNvPr>
          <p:cNvGrpSpPr/>
          <p:nvPr/>
        </p:nvGrpSpPr>
        <p:grpSpPr>
          <a:xfrm>
            <a:off x="9624392" y="1453101"/>
            <a:ext cx="1825641" cy="1429586"/>
            <a:chOff x="9624392" y="1453101"/>
            <a:chExt cx="1825641" cy="1429586"/>
          </a:xfrm>
        </p:grpSpPr>
        <p:sp>
          <p:nvSpPr>
            <p:cNvPr id="60" name="六边形 59">
              <a:extLst>
                <a:ext uri="{FF2B5EF4-FFF2-40B4-BE49-F238E27FC236}">
                  <a16:creationId xmlns:a16="http://schemas.microsoft.com/office/drawing/2014/main" id="{68BD10B5-44C9-4096-8999-B157E1B9A895}"/>
                </a:ext>
              </a:extLst>
            </p:cNvPr>
            <p:cNvSpPr/>
            <p:nvPr/>
          </p:nvSpPr>
          <p:spPr>
            <a:xfrm rot="5400000">
              <a:off x="9954992" y="1898066"/>
              <a:ext cx="684000" cy="612000"/>
            </a:xfrm>
            <a:prstGeom prst="hexag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A11098C5-2790-AF91-73B8-D16FDC2B3BBC}"/>
                </a:ext>
              </a:extLst>
            </p:cNvPr>
            <p:cNvGrpSpPr/>
            <p:nvPr/>
          </p:nvGrpSpPr>
          <p:grpSpPr>
            <a:xfrm>
              <a:off x="10276121" y="1649372"/>
              <a:ext cx="46291" cy="222839"/>
              <a:chOff x="7263571" y="1502535"/>
              <a:chExt cx="46291" cy="222839"/>
            </a:xfrm>
          </p:grpSpPr>
          <p:cxnSp>
            <p:nvCxnSpPr>
              <p:cNvPr id="75" name="直接连接符 74">
                <a:extLst>
                  <a:ext uri="{FF2B5EF4-FFF2-40B4-BE49-F238E27FC236}">
                    <a16:creationId xmlns:a16="http://schemas.microsoft.com/office/drawing/2014/main" id="{619A980C-4415-4E45-CDA0-FCB1E75106D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7201862" y="1610535"/>
                <a:ext cx="21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>
                <a:extLst>
                  <a:ext uri="{FF2B5EF4-FFF2-40B4-BE49-F238E27FC236}">
                    <a16:creationId xmlns:a16="http://schemas.microsoft.com/office/drawing/2014/main" id="{46CB9E5E-FCA0-1B6B-0842-759DC143761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7155571" y="1617374"/>
                <a:ext cx="21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矩形 93">
              <a:extLst>
                <a:ext uri="{FF2B5EF4-FFF2-40B4-BE49-F238E27FC236}">
                  <a16:creationId xmlns:a16="http://schemas.microsoft.com/office/drawing/2014/main" id="{30810833-F1EC-08DF-94DA-33A8ECB4F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1266" y="1453101"/>
              <a:ext cx="2520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63" name="矩形 93">
              <a:extLst>
                <a:ext uri="{FF2B5EF4-FFF2-40B4-BE49-F238E27FC236}">
                  <a16:creationId xmlns:a16="http://schemas.microsoft.com/office/drawing/2014/main" id="{4C411BEB-C8F5-889C-EB73-C103D097D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2666" y="1886590"/>
              <a:ext cx="358253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HN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64" name="矩形 93">
              <a:extLst>
                <a:ext uri="{FF2B5EF4-FFF2-40B4-BE49-F238E27FC236}">
                  <a16:creationId xmlns:a16="http://schemas.microsoft.com/office/drawing/2014/main" id="{80F3040C-BDFD-F10B-0C46-FCAE32BC1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4952" y="2451800"/>
              <a:ext cx="204547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N</a:t>
              </a:r>
            </a:p>
            <a:p>
              <a:pPr eaLnBrk="1" hangingPunct="1"/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H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FB8C55BA-7E2C-0F87-9019-33F323C8567B}"/>
                </a:ext>
              </a:extLst>
            </p:cNvPr>
            <p:cNvGrpSpPr/>
            <p:nvPr/>
          </p:nvGrpSpPr>
          <p:grpSpPr>
            <a:xfrm rot="3600000">
              <a:off x="9887700" y="2333853"/>
              <a:ext cx="46291" cy="222839"/>
              <a:chOff x="7263571" y="1502535"/>
              <a:chExt cx="46291" cy="222839"/>
            </a:xfrm>
          </p:grpSpPr>
          <p:cxnSp>
            <p:nvCxnSpPr>
              <p:cNvPr id="73" name="直接连接符 72">
                <a:extLst>
                  <a:ext uri="{FF2B5EF4-FFF2-40B4-BE49-F238E27FC236}">
                    <a16:creationId xmlns:a16="http://schemas.microsoft.com/office/drawing/2014/main" id="{B9240662-63F1-DB2A-1741-654F2DD2CC3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7201862" y="1610535"/>
                <a:ext cx="21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5DAEE152-D420-A5A6-E760-31350840293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7155571" y="1617374"/>
                <a:ext cx="21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矩形 93">
              <a:extLst>
                <a:ext uri="{FF2B5EF4-FFF2-40B4-BE49-F238E27FC236}">
                  <a16:creationId xmlns:a16="http://schemas.microsoft.com/office/drawing/2014/main" id="{E0314BA9-FEAD-AE3C-C936-C094A8A2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4392" y="2437214"/>
              <a:ext cx="2520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7B63C40F-4CBC-1F8E-0C42-48FF5C4F6F49}"/>
                </a:ext>
              </a:extLst>
            </p:cNvPr>
            <p:cNvCxnSpPr>
              <a:cxnSpLocks/>
            </p:cNvCxnSpPr>
            <p:nvPr/>
          </p:nvCxnSpPr>
          <p:spPr>
            <a:xfrm rot="12600000" flipH="1">
              <a:off x="10578249" y="2449843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7D8AE4D9-D57F-E6B5-2A00-5A2F659F260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0416496" y="2204872"/>
              <a:ext cx="28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矩形 93">
              <a:extLst>
                <a:ext uri="{FF2B5EF4-FFF2-40B4-BE49-F238E27FC236}">
                  <a16:creationId xmlns:a16="http://schemas.microsoft.com/office/drawing/2014/main" id="{D2ACE604-2245-50DB-22C6-E06BC4C6C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9032" y="2409607"/>
              <a:ext cx="67100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COOH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sp>
        <p:nvSpPr>
          <p:cNvPr id="77" name="矩形 93">
            <a:extLst>
              <a:ext uri="{FF2B5EF4-FFF2-40B4-BE49-F238E27FC236}">
                <a16:creationId xmlns:a16="http://schemas.microsoft.com/office/drawing/2014/main" id="{20243D64-E9B7-23A4-CF69-C5AA1D802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0416" y="1556792"/>
            <a:ext cx="16200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0" rIns="4572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NAD</a:t>
            </a:r>
            <a:r>
              <a:rPr lang="en-US" altLang="zh-CN" sz="14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+</a:t>
            </a: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NADH+H</a:t>
            </a:r>
            <a:r>
              <a:rPr lang="en-US" altLang="zh-CN" sz="14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+</a:t>
            </a:r>
            <a:endParaRPr lang="zh-CN" alt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8" name="任意多边形 108">
            <a:extLst>
              <a:ext uri="{FF2B5EF4-FFF2-40B4-BE49-F238E27FC236}">
                <a16:creationId xmlns:a16="http://schemas.microsoft.com/office/drawing/2014/main" id="{ECEBFB58-BB62-F6C4-07D2-2489428036AA}"/>
              </a:ext>
            </a:extLst>
          </p:cNvPr>
          <p:cNvSpPr/>
          <p:nvPr/>
        </p:nvSpPr>
        <p:spPr>
          <a:xfrm rot="5400000">
            <a:off x="8742376" y="1518324"/>
            <a:ext cx="468000" cy="100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triangle" w="med" len="med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9" name="Text Box 16">
            <a:extLst>
              <a:ext uri="{FF2B5EF4-FFF2-40B4-BE49-F238E27FC236}">
                <a16:creationId xmlns:a16="http://schemas.microsoft.com/office/drawing/2014/main" id="{2F29BEAF-6C3C-3061-EEC7-4A8BC8A70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4341" y="2807146"/>
            <a:ext cx="1489891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8191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12763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7335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21907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二氢乳清酸</a:t>
            </a:r>
          </a:p>
        </p:txBody>
      </p:sp>
      <p:sp>
        <p:nvSpPr>
          <p:cNvPr id="80" name="Text Box 16">
            <a:extLst>
              <a:ext uri="{FF2B5EF4-FFF2-40B4-BE49-F238E27FC236}">
                <a16:creationId xmlns:a16="http://schemas.microsoft.com/office/drawing/2014/main" id="{F53011AA-7D40-4773-5EE2-6ACDA9819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0471" y="2807146"/>
            <a:ext cx="1018057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8191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12763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7335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21907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乳清酸</a:t>
            </a:r>
          </a:p>
        </p:txBody>
      </p:sp>
      <p:grpSp>
        <p:nvGrpSpPr>
          <p:cNvPr id="72707" name="组合 72706">
            <a:extLst>
              <a:ext uri="{FF2B5EF4-FFF2-40B4-BE49-F238E27FC236}">
                <a16:creationId xmlns:a16="http://schemas.microsoft.com/office/drawing/2014/main" id="{0B02D1D5-25A7-095F-2246-941A6E7E57C2}"/>
              </a:ext>
            </a:extLst>
          </p:cNvPr>
          <p:cNvGrpSpPr/>
          <p:nvPr/>
        </p:nvGrpSpPr>
        <p:grpSpPr>
          <a:xfrm>
            <a:off x="9624392" y="4159654"/>
            <a:ext cx="1825641" cy="1522232"/>
            <a:chOff x="9624392" y="4159654"/>
            <a:chExt cx="1825641" cy="1522232"/>
          </a:xfrm>
        </p:grpSpPr>
        <p:sp>
          <p:nvSpPr>
            <p:cNvPr id="83" name="六边形 82">
              <a:extLst>
                <a:ext uri="{FF2B5EF4-FFF2-40B4-BE49-F238E27FC236}">
                  <a16:creationId xmlns:a16="http://schemas.microsoft.com/office/drawing/2014/main" id="{1B6B0A90-997E-9F2D-97C7-1963C845AA65}"/>
                </a:ext>
              </a:extLst>
            </p:cNvPr>
            <p:cNvSpPr/>
            <p:nvPr/>
          </p:nvSpPr>
          <p:spPr>
            <a:xfrm rot="5400000">
              <a:off x="9954992" y="4604619"/>
              <a:ext cx="684000" cy="612000"/>
            </a:xfrm>
            <a:prstGeom prst="hexag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CCD724D1-95BA-0AA7-4299-81E30510B427}"/>
                </a:ext>
              </a:extLst>
            </p:cNvPr>
            <p:cNvGrpSpPr/>
            <p:nvPr/>
          </p:nvGrpSpPr>
          <p:grpSpPr>
            <a:xfrm>
              <a:off x="10276121" y="4355925"/>
              <a:ext cx="46291" cy="222839"/>
              <a:chOff x="7263571" y="1502535"/>
              <a:chExt cx="46291" cy="222839"/>
            </a:xfrm>
          </p:grpSpPr>
          <p:cxnSp>
            <p:nvCxnSpPr>
              <p:cNvPr id="95" name="直接连接符 94">
                <a:extLst>
                  <a:ext uri="{FF2B5EF4-FFF2-40B4-BE49-F238E27FC236}">
                    <a16:creationId xmlns:a16="http://schemas.microsoft.com/office/drawing/2014/main" id="{90DCD42D-E5CB-1EA1-A47F-BCEAD176EBD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7201862" y="1610535"/>
                <a:ext cx="21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04" name="直接连接符 72703">
                <a:extLst>
                  <a:ext uri="{FF2B5EF4-FFF2-40B4-BE49-F238E27FC236}">
                    <a16:creationId xmlns:a16="http://schemas.microsoft.com/office/drawing/2014/main" id="{5DAED020-EDD0-4CE3-836B-074F531AFD8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7155571" y="1617374"/>
                <a:ext cx="21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矩形 93">
              <a:extLst>
                <a:ext uri="{FF2B5EF4-FFF2-40B4-BE49-F238E27FC236}">
                  <a16:creationId xmlns:a16="http://schemas.microsoft.com/office/drawing/2014/main" id="{CEBB2B02-70B9-FEAB-6D63-380F86312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1266" y="4159654"/>
              <a:ext cx="2520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86" name="矩形 93">
              <a:extLst>
                <a:ext uri="{FF2B5EF4-FFF2-40B4-BE49-F238E27FC236}">
                  <a16:creationId xmlns:a16="http://schemas.microsoft.com/office/drawing/2014/main" id="{9F3B4FEA-C4FE-4C28-159C-05DA44223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2666" y="4593143"/>
              <a:ext cx="358253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HN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87" name="矩形 93">
              <a:extLst>
                <a:ext uri="{FF2B5EF4-FFF2-40B4-BE49-F238E27FC236}">
                  <a16:creationId xmlns:a16="http://schemas.microsoft.com/office/drawing/2014/main" id="{2DB07927-4EA6-FBDA-0378-8BF3093C5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4952" y="5185252"/>
              <a:ext cx="204547" cy="311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N</a:t>
              </a:r>
            </a:p>
            <a:p>
              <a:pPr algn="ctr" eaLnBrk="1" hangingPunct="1">
                <a:lnSpc>
                  <a:spcPts val="1200"/>
                </a:lnSpc>
              </a:pPr>
              <a:r>
                <a:rPr lang="he-IL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׀</a:t>
              </a: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C2A37D21-469A-9AAC-944D-7139D4E1E078}"/>
                </a:ext>
              </a:extLst>
            </p:cNvPr>
            <p:cNvGrpSpPr/>
            <p:nvPr/>
          </p:nvGrpSpPr>
          <p:grpSpPr>
            <a:xfrm rot="3600000">
              <a:off x="9887700" y="5040406"/>
              <a:ext cx="46291" cy="222839"/>
              <a:chOff x="7263571" y="1502535"/>
              <a:chExt cx="46291" cy="222839"/>
            </a:xfrm>
          </p:grpSpPr>
          <p:cxnSp>
            <p:nvCxnSpPr>
              <p:cNvPr id="93" name="直接连接符 92">
                <a:extLst>
                  <a:ext uri="{FF2B5EF4-FFF2-40B4-BE49-F238E27FC236}">
                    <a16:creationId xmlns:a16="http://schemas.microsoft.com/office/drawing/2014/main" id="{E8BA6435-EA4A-3F56-FD8C-9D4B7372ACA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7201862" y="1610535"/>
                <a:ext cx="21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>
                <a:extLst>
                  <a:ext uri="{FF2B5EF4-FFF2-40B4-BE49-F238E27FC236}">
                    <a16:creationId xmlns:a16="http://schemas.microsoft.com/office/drawing/2014/main" id="{D876B7DC-53EE-D98C-7C58-963BBC4C3AF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7155571" y="1617374"/>
                <a:ext cx="21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矩形 93">
              <a:extLst>
                <a:ext uri="{FF2B5EF4-FFF2-40B4-BE49-F238E27FC236}">
                  <a16:creationId xmlns:a16="http://schemas.microsoft.com/office/drawing/2014/main" id="{14A7399A-9811-772E-4FEC-60456656B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4392" y="5143767"/>
              <a:ext cx="2520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9F84D7B1-6F36-E270-406A-F8D87C15AC64}"/>
                </a:ext>
              </a:extLst>
            </p:cNvPr>
            <p:cNvCxnSpPr>
              <a:cxnSpLocks/>
            </p:cNvCxnSpPr>
            <p:nvPr/>
          </p:nvCxnSpPr>
          <p:spPr>
            <a:xfrm rot="12600000" flipH="1">
              <a:off x="10578249" y="5156396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8EC247B0-D7CD-B821-D657-B92BCAED301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0416496" y="4911425"/>
              <a:ext cx="28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矩形 93">
              <a:extLst>
                <a:ext uri="{FF2B5EF4-FFF2-40B4-BE49-F238E27FC236}">
                  <a16:creationId xmlns:a16="http://schemas.microsoft.com/office/drawing/2014/main" id="{53C60E91-5D63-6DFD-2175-79D4DB996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9032" y="5116160"/>
              <a:ext cx="67100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COO</a:t>
              </a: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H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72705" name="矩形 93">
              <a:extLst>
                <a:ext uri="{FF2B5EF4-FFF2-40B4-BE49-F238E27FC236}">
                  <a16:creationId xmlns:a16="http://schemas.microsoft.com/office/drawing/2014/main" id="{88ACD4CD-4A3C-FE01-FCC8-38DB9E364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0182" y="5466442"/>
              <a:ext cx="73927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R‒5´‒P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cxnSp>
        <p:nvCxnSpPr>
          <p:cNvPr id="72708" name="直接箭头连接符 72707">
            <a:extLst>
              <a:ext uri="{FF2B5EF4-FFF2-40B4-BE49-F238E27FC236}">
                <a16:creationId xmlns:a16="http://schemas.microsoft.com/office/drawing/2014/main" id="{236A643D-940B-6304-7B78-19FD60BF885F}"/>
              </a:ext>
            </a:extLst>
          </p:cNvPr>
          <p:cNvCxnSpPr>
            <a:cxnSpLocks/>
          </p:cNvCxnSpPr>
          <p:nvPr/>
        </p:nvCxnSpPr>
        <p:spPr>
          <a:xfrm rot="5400000">
            <a:off x="9894472" y="3732709"/>
            <a:ext cx="90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09" name="任意多边形 108">
            <a:extLst>
              <a:ext uri="{FF2B5EF4-FFF2-40B4-BE49-F238E27FC236}">
                <a16:creationId xmlns:a16="http://schemas.microsoft.com/office/drawing/2014/main" id="{A8F80FA4-5CA9-13B9-E786-3C3E07B7274F}"/>
              </a:ext>
            </a:extLst>
          </p:cNvPr>
          <p:cNvSpPr/>
          <p:nvPr/>
        </p:nvSpPr>
        <p:spPr>
          <a:xfrm rot="10800000">
            <a:off x="10358718" y="3429001"/>
            <a:ext cx="468000" cy="5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triangle" w="med" len="med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2710" name="矩形 93">
            <a:extLst>
              <a:ext uri="{FF2B5EF4-FFF2-40B4-BE49-F238E27FC236}">
                <a16:creationId xmlns:a16="http://schemas.microsoft.com/office/drawing/2014/main" id="{5B8B897E-4BF0-F8D7-B54C-AE06DC2F8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473" y="3321278"/>
            <a:ext cx="78214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0" rIns="4572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PRPP</a:t>
            </a:r>
            <a:endParaRPr lang="zh-CN" altLang="en-US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2711" name="矩形 93">
            <a:extLst>
              <a:ext uri="{FF2B5EF4-FFF2-40B4-BE49-F238E27FC236}">
                <a16:creationId xmlns:a16="http://schemas.microsoft.com/office/drawing/2014/main" id="{48693418-B6F4-7E78-E2B8-F9061BE82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6718" y="3861279"/>
            <a:ext cx="78214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0" rIns="4572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PPi</a:t>
            </a:r>
            <a:endParaRPr lang="zh-CN" altLang="en-US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cxnSp>
        <p:nvCxnSpPr>
          <p:cNvPr id="72713" name="直接箭头连接符 72712">
            <a:extLst>
              <a:ext uri="{FF2B5EF4-FFF2-40B4-BE49-F238E27FC236}">
                <a16:creationId xmlns:a16="http://schemas.microsoft.com/office/drawing/2014/main" id="{F45E82BC-70E2-F071-7BFB-1A3C75E66757}"/>
              </a:ext>
            </a:extLst>
          </p:cNvPr>
          <p:cNvCxnSpPr>
            <a:cxnSpLocks/>
          </p:cNvCxnSpPr>
          <p:nvPr/>
        </p:nvCxnSpPr>
        <p:spPr>
          <a:xfrm flipH="1">
            <a:off x="8616400" y="4933910"/>
            <a:ext cx="108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714" name="组合 72713">
            <a:extLst>
              <a:ext uri="{FF2B5EF4-FFF2-40B4-BE49-F238E27FC236}">
                <a16:creationId xmlns:a16="http://schemas.microsoft.com/office/drawing/2014/main" id="{F689042E-8B07-1B17-8475-986C448EB92D}"/>
              </a:ext>
            </a:extLst>
          </p:cNvPr>
          <p:cNvGrpSpPr/>
          <p:nvPr/>
        </p:nvGrpSpPr>
        <p:grpSpPr>
          <a:xfrm>
            <a:off x="7527244" y="4149080"/>
            <a:ext cx="1305060" cy="1522232"/>
            <a:chOff x="9624392" y="4159654"/>
            <a:chExt cx="1305060" cy="1522232"/>
          </a:xfrm>
        </p:grpSpPr>
        <p:sp>
          <p:nvSpPr>
            <p:cNvPr id="72715" name="六边形 72714">
              <a:extLst>
                <a:ext uri="{FF2B5EF4-FFF2-40B4-BE49-F238E27FC236}">
                  <a16:creationId xmlns:a16="http://schemas.microsoft.com/office/drawing/2014/main" id="{48C15A5C-3616-F2AC-E637-12EF773E7417}"/>
                </a:ext>
              </a:extLst>
            </p:cNvPr>
            <p:cNvSpPr/>
            <p:nvPr/>
          </p:nvSpPr>
          <p:spPr>
            <a:xfrm rot="5400000">
              <a:off x="9954992" y="4604619"/>
              <a:ext cx="684000" cy="612000"/>
            </a:xfrm>
            <a:prstGeom prst="hexag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2716" name="组合 72715">
              <a:extLst>
                <a:ext uri="{FF2B5EF4-FFF2-40B4-BE49-F238E27FC236}">
                  <a16:creationId xmlns:a16="http://schemas.microsoft.com/office/drawing/2014/main" id="{5DCD6E71-890B-91F2-300A-29E8F1813C89}"/>
                </a:ext>
              </a:extLst>
            </p:cNvPr>
            <p:cNvGrpSpPr/>
            <p:nvPr/>
          </p:nvGrpSpPr>
          <p:grpSpPr>
            <a:xfrm>
              <a:off x="10276121" y="4355925"/>
              <a:ext cx="46291" cy="222839"/>
              <a:chOff x="7263571" y="1502535"/>
              <a:chExt cx="46291" cy="222839"/>
            </a:xfrm>
          </p:grpSpPr>
          <p:cxnSp>
            <p:nvCxnSpPr>
              <p:cNvPr id="72728" name="直接连接符 72727">
                <a:extLst>
                  <a:ext uri="{FF2B5EF4-FFF2-40B4-BE49-F238E27FC236}">
                    <a16:creationId xmlns:a16="http://schemas.microsoft.com/office/drawing/2014/main" id="{A7172E22-57E2-D8DF-CCCE-30B8A1AEE87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7201862" y="1610535"/>
                <a:ext cx="21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29" name="直接连接符 72728">
                <a:extLst>
                  <a:ext uri="{FF2B5EF4-FFF2-40B4-BE49-F238E27FC236}">
                    <a16:creationId xmlns:a16="http://schemas.microsoft.com/office/drawing/2014/main" id="{898E9516-3EA0-1A22-4293-69B01166FA8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7155571" y="1617374"/>
                <a:ext cx="21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717" name="矩形 93">
              <a:extLst>
                <a:ext uri="{FF2B5EF4-FFF2-40B4-BE49-F238E27FC236}">
                  <a16:creationId xmlns:a16="http://schemas.microsoft.com/office/drawing/2014/main" id="{441916B2-AD42-3F12-7105-6774D9127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1266" y="4159654"/>
              <a:ext cx="2520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72718" name="矩形 93">
              <a:extLst>
                <a:ext uri="{FF2B5EF4-FFF2-40B4-BE49-F238E27FC236}">
                  <a16:creationId xmlns:a16="http://schemas.microsoft.com/office/drawing/2014/main" id="{97CF4490-9DE0-2FBF-3CD0-B86E81ED3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2666" y="4593143"/>
              <a:ext cx="358253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HN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72719" name="矩形 93">
              <a:extLst>
                <a:ext uri="{FF2B5EF4-FFF2-40B4-BE49-F238E27FC236}">
                  <a16:creationId xmlns:a16="http://schemas.microsoft.com/office/drawing/2014/main" id="{3B429B01-F835-AD6E-4398-8792A62BF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4952" y="5185252"/>
              <a:ext cx="204547" cy="311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N</a:t>
              </a:r>
            </a:p>
            <a:p>
              <a:pPr algn="ctr" eaLnBrk="1" hangingPunct="1">
                <a:lnSpc>
                  <a:spcPts val="1200"/>
                </a:lnSpc>
              </a:pPr>
              <a:r>
                <a:rPr lang="he-IL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׀</a:t>
              </a: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grpSp>
          <p:nvGrpSpPr>
            <p:cNvPr id="72720" name="组合 72719">
              <a:extLst>
                <a:ext uri="{FF2B5EF4-FFF2-40B4-BE49-F238E27FC236}">
                  <a16:creationId xmlns:a16="http://schemas.microsoft.com/office/drawing/2014/main" id="{7752CC2A-7639-AB5B-CF8C-AAD9702C1933}"/>
                </a:ext>
              </a:extLst>
            </p:cNvPr>
            <p:cNvGrpSpPr/>
            <p:nvPr/>
          </p:nvGrpSpPr>
          <p:grpSpPr>
            <a:xfrm rot="3600000">
              <a:off x="9887700" y="5040406"/>
              <a:ext cx="46291" cy="222839"/>
              <a:chOff x="7263571" y="1502535"/>
              <a:chExt cx="46291" cy="222839"/>
            </a:xfrm>
          </p:grpSpPr>
          <p:cxnSp>
            <p:nvCxnSpPr>
              <p:cNvPr id="72726" name="直接连接符 72725">
                <a:extLst>
                  <a:ext uri="{FF2B5EF4-FFF2-40B4-BE49-F238E27FC236}">
                    <a16:creationId xmlns:a16="http://schemas.microsoft.com/office/drawing/2014/main" id="{4F360D09-9859-2861-7BF3-6C91D0C0966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7201862" y="1610535"/>
                <a:ext cx="21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27" name="直接连接符 72726">
                <a:extLst>
                  <a:ext uri="{FF2B5EF4-FFF2-40B4-BE49-F238E27FC236}">
                    <a16:creationId xmlns:a16="http://schemas.microsoft.com/office/drawing/2014/main" id="{F729BA5C-3D84-A647-0E60-55AC18DF836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7155571" y="1617374"/>
                <a:ext cx="21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721" name="矩形 93">
              <a:extLst>
                <a:ext uri="{FF2B5EF4-FFF2-40B4-BE49-F238E27FC236}">
                  <a16:creationId xmlns:a16="http://schemas.microsoft.com/office/drawing/2014/main" id="{0935AFE8-B52D-F02F-1378-23FC0FB17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4392" y="5143767"/>
              <a:ext cx="2520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cxnSp>
          <p:nvCxnSpPr>
            <p:cNvPr id="72723" name="直接连接符 72722">
              <a:extLst>
                <a:ext uri="{FF2B5EF4-FFF2-40B4-BE49-F238E27FC236}">
                  <a16:creationId xmlns:a16="http://schemas.microsoft.com/office/drawing/2014/main" id="{F661FE22-4CB0-E220-55EF-B3D367D63789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0416496" y="4911425"/>
              <a:ext cx="28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725" name="矩形 93">
              <a:extLst>
                <a:ext uri="{FF2B5EF4-FFF2-40B4-BE49-F238E27FC236}">
                  <a16:creationId xmlns:a16="http://schemas.microsoft.com/office/drawing/2014/main" id="{D2AB84D8-3032-3510-45DA-95E950928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0182" y="5466442"/>
              <a:ext cx="73927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R‒5´‒P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sp>
        <p:nvSpPr>
          <p:cNvPr id="72730" name="任意多边形 103">
            <a:extLst>
              <a:ext uri="{FF2B5EF4-FFF2-40B4-BE49-F238E27FC236}">
                <a16:creationId xmlns:a16="http://schemas.microsoft.com/office/drawing/2014/main" id="{AD58BCAE-64E1-1981-E797-C0CC2FE9AC9C}"/>
              </a:ext>
            </a:extLst>
          </p:cNvPr>
          <p:cNvSpPr/>
          <p:nvPr/>
        </p:nvSpPr>
        <p:spPr>
          <a:xfrm rot="18335685" flipH="1">
            <a:off x="9103385" y="4538587"/>
            <a:ext cx="108000" cy="5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triangle" w="med" len="med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2731" name="矩形 93">
            <a:extLst>
              <a:ext uri="{FF2B5EF4-FFF2-40B4-BE49-F238E27FC236}">
                <a16:creationId xmlns:a16="http://schemas.microsoft.com/office/drawing/2014/main" id="{B79B3C9C-88B6-AF38-6C23-A1170972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1307" y="4380859"/>
            <a:ext cx="5083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0" rIns="4572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</a:t>
            </a:r>
            <a:r>
              <a:rPr lang="en-US" altLang="zh-CN" sz="1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</a:t>
            </a:r>
            <a:endParaRPr lang="zh-CN" altLang="en-US" sz="14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2732" name="Text Box 16">
            <a:extLst>
              <a:ext uri="{FF2B5EF4-FFF2-40B4-BE49-F238E27FC236}">
                <a16:creationId xmlns:a16="http://schemas.microsoft.com/office/drawing/2014/main" id="{01B1A5C1-E879-500D-8D34-B1EE9FEE6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2320" y="5641165"/>
            <a:ext cx="1718256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8191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12763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7335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21907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乳清酸核苷酸</a:t>
            </a:r>
          </a:p>
        </p:txBody>
      </p:sp>
      <p:sp>
        <p:nvSpPr>
          <p:cNvPr id="72733" name="Text Box 16">
            <a:extLst>
              <a:ext uri="{FF2B5EF4-FFF2-40B4-BE49-F238E27FC236}">
                <a16:creationId xmlns:a16="http://schemas.microsoft.com/office/drawing/2014/main" id="{BA069FE1-1349-7BE1-E178-587B49097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5789" y="5615458"/>
            <a:ext cx="748484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8191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12763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7335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21907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UMP</a:t>
            </a:r>
            <a:endParaRPr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ea typeface="方正姚体" panose="02010601030101010101" pitchFamily="2" charset="-122"/>
            </a:endParaRPr>
          </a:p>
        </p:txBody>
      </p:sp>
      <p:cxnSp>
        <p:nvCxnSpPr>
          <p:cNvPr id="72734" name="直接箭头连接符 72733">
            <a:extLst>
              <a:ext uri="{FF2B5EF4-FFF2-40B4-BE49-F238E27FC236}">
                <a16:creationId xmlns:a16="http://schemas.microsoft.com/office/drawing/2014/main" id="{79884A3C-751A-4824-497C-3160A17CD809}"/>
              </a:ext>
            </a:extLst>
          </p:cNvPr>
          <p:cNvCxnSpPr>
            <a:cxnSpLocks/>
          </p:cNvCxnSpPr>
          <p:nvPr/>
        </p:nvCxnSpPr>
        <p:spPr>
          <a:xfrm flipH="1">
            <a:off x="6529308" y="4930894"/>
            <a:ext cx="108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35" name="任意多边形 108">
            <a:extLst>
              <a:ext uri="{FF2B5EF4-FFF2-40B4-BE49-F238E27FC236}">
                <a16:creationId xmlns:a16="http://schemas.microsoft.com/office/drawing/2014/main" id="{06BA5EDA-BE85-7DDE-8FBB-A95A82038382}"/>
              </a:ext>
            </a:extLst>
          </p:cNvPr>
          <p:cNvSpPr/>
          <p:nvPr/>
        </p:nvSpPr>
        <p:spPr>
          <a:xfrm rot="16200000" flipH="1">
            <a:off x="6835212" y="4372894"/>
            <a:ext cx="468000" cy="64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triangle" w="med" len="med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2736" name="爆炸形: 14 pt  72735">
            <a:extLst>
              <a:ext uri="{FF2B5EF4-FFF2-40B4-BE49-F238E27FC236}">
                <a16:creationId xmlns:a16="http://schemas.microsoft.com/office/drawing/2014/main" id="{0ECBA506-749E-8C09-0988-C88DD7B8488B}"/>
              </a:ext>
            </a:extLst>
          </p:cNvPr>
          <p:cNvSpPr/>
          <p:nvPr/>
        </p:nvSpPr>
        <p:spPr>
          <a:xfrm>
            <a:off x="7140200" y="3966622"/>
            <a:ext cx="756000" cy="540000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ATP</a:t>
            </a:r>
            <a:endParaRPr lang="zh-CN" alt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2737" name="矩形 93">
            <a:extLst>
              <a:ext uri="{FF2B5EF4-FFF2-40B4-BE49-F238E27FC236}">
                <a16:creationId xmlns:a16="http://schemas.microsoft.com/office/drawing/2014/main" id="{BE50CC0D-5F91-960F-BAB2-8934AED74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108" y="4236622"/>
            <a:ext cx="5083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0" rIns="4572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ADP</a:t>
            </a:r>
            <a:endParaRPr lang="zh-CN" altLang="en-US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2738" name="Text Box 16">
            <a:extLst>
              <a:ext uri="{FF2B5EF4-FFF2-40B4-BE49-F238E27FC236}">
                <a16:creationId xmlns:a16="http://schemas.microsoft.com/office/drawing/2014/main" id="{7477EDD1-63E7-4EB0-A69A-3A5525434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80" y="4679354"/>
            <a:ext cx="748484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8191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12763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7335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21907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UDP</a:t>
            </a:r>
            <a:endParaRPr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ea typeface="方正姚体" panose="02010601030101010101" pitchFamily="2" charset="-122"/>
            </a:endParaRPr>
          </a:p>
        </p:txBody>
      </p:sp>
      <p:cxnSp>
        <p:nvCxnSpPr>
          <p:cNvPr id="72739" name="直接箭头连接符 72738">
            <a:extLst>
              <a:ext uri="{FF2B5EF4-FFF2-40B4-BE49-F238E27FC236}">
                <a16:creationId xmlns:a16="http://schemas.microsoft.com/office/drawing/2014/main" id="{78C3B2EF-3622-FDBC-FDAE-DC091FACA5B7}"/>
              </a:ext>
            </a:extLst>
          </p:cNvPr>
          <p:cNvCxnSpPr>
            <a:cxnSpLocks/>
          </p:cNvCxnSpPr>
          <p:nvPr/>
        </p:nvCxnSpPr>
        <p:spPr>
          <a:xfrm flipH="1">
            <a:off x="4909268" y="4928240"/>
            <a:ext cx="108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40" name="任意多边形 108">
            <a:extLst>
              <a:ext uri="{FF2B5EF4-FFF2-40B4-BE49-F238E27FC236}">
                <a16:creationId xmlns:a16="http://schemas.microsoft.com/office/drawing/2014/main" id="{48FC0703-6445-D406-3FBC-8860029180B7}"/>
              </a:ext>
            </a:extLst>
          </p:cNvPr>
          <p:cNvSpPr/>
          <p:nvPr/>
        </p:nvSpPr>
        <p:spPr>
          <a:xfrm rot="16200000" flipH="1">
            <a:off x="5179028" y="4370240"/>
            <a:ext cx="468000" cy="64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triangle" w="med" len="med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2741" name="爆炸形: 14 pt  72740">
            <a:extLst>
              <a:ext uri="{FF2B5EF4-FFF2-40B4-BE49-F238E27FC236}">
                <a16:creationId xmlns:a16="http://schemas.microsoft.com/office/drawing/2014/main" id="{191D7E65-65D2-78DC-B62A-CF63F2A71D3C}"/>
              </a:ext>
            </a:extLst>
          </p:cNvPr>
          <p:cNvSpPr/>
          <p:nvPr/>
        </p:nvSpPr>
        <p:spPr>
          <a:xfrm>
            <a:off x="5484016" y="3963968"/>
            <a:ext cx="756000" cy="540000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ATP</a:t>
            </a:r>
            <a:endParaRPr lang="zh-CN" alt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2742" name="矩形 93">
            <a:extLst>
              <a:ext uri="{FF2B5EF4-FFF2-40B4-BE49-F238E27FC236}">
                <a16:creationId xmlns:a16="http://schemas.microsoft.com/office/drawing/2014/main" id="{051E8772-0B71-D495-E481-E79907DD1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924" y="4233968"/>
            <a:ext cx="5083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0" rIns="4572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ADP</a:t>
            </a:r>
            <a:endParaRPr lang="zh-CN" altLang="en-US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2743" name="Text Box 16">
            <a:extLst>
              <a:ext uri="{FF2B5EF4-FFF2-40B4-BE49-F238E27FC236}">
                <a16:creationId xmlns:a16="http://schemas.microsoft.com/office/drawing/2014/main" id="{BBF45972-55C6-AF49-2621-D210A00FA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9404" y="4679354"/>
            <a:ext cx="748484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8191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12763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7335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21907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UTP</a:t>
            </a:r>
            <a:endParaRPr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ea typeface="方正姚体" panose="02010601030101010101" pitchFamily="2" charset="-122"/>
            </a:endParaRPr>
          </a:p>
        </p:txBody>
      </p:sp>
      <p:grpSp>
        <p:nvGrpSpPr>
          <p:cNvPr id="72764" name="组合 72763">
            <a:extLst>
              <a:ext uri="{FF2B5EF4-FFF2-40B4-BE49-F238E27FC236}">
                <a16:creationId xmlns:a16="http://schemas.microsoft.com/office/drawing/2014/main" id="{52BD56EA-2669-992D-97F6-C89D4E009225}"/>
              </a:ext>
            </a:extLst>
          </p:cNvPr>
          <p:cNvGrpSpPr/>
          <p:nvPr/>
        </p:nvGrpSpPr>
        <p:grpSpPr>
          <a:xfrm>
            <a:off x="1382792" y="4149080"/>
            <a:ext cx="1760880" cy="1522232"/>
            <a:chOff x="1055440" y="4149080"/>
            <a:chExt cx="1760880" cy="1522232"/>
          </a:xfrm>
        </p:grpSpPr>
        <p:sp>
          <p:nvSpPr>
            <p:cNvPr id="72745" name="六边形 72744">
              <a:extLst>
                <a:ext uri="{FF2B5EF4-FFF2-40B4-BE49-F238E27FC236}">
                  <a16:creationId xmlns:a16="http://schemas.microsoft.com/office/drawing/2014/main" id="{284C3182-9984-AA4B-9730-ED8B916732FD}"/>
                </a:ext>
              </a:extLst>
            </p:cNvPr>
            <p:cNvSpPr/>
            <p:nvPr/>
          </p:nvSpPr>
          <p:spPr>
            <a:xfrm rot="5400000">
              <a:off x="1386040" y="4594045"/>
              <a:ext cx="684000" cy="612000"/>
            </a:xfrm>
            <a:prstGeom prst="hexag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2756" name="直接连接符 72755">
              <a:extLst>
                <a:ext uri="{FF2B5EF4-FFF2-40B4-BE49-F238E27FC236}">
                  <a16:creationId xmlns:a16="http://schemas.microsoft.com/office/drawing/2014/main" id="{40726514-5FE9-21C6-8BF6-61344157CFEF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614638" y="4453351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747" name="矩形 93">
              <a:extLst>
                <a:ext uri="{FF2B5EF4-FFF2-40B4-BE49-F238E27FC236}">
                  <a16:creationId xmlns:a16="http://schemas.microsoft.com/office/drawing/2014/main" id="{0709F5FF-1AB7-9B03-BA94-38C445C7E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314" y="4149080"/>
              <a:ext cx="45131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NH</a:t>
              </a:r>
              <a:r>
                <a:rPr lang="en-US" altLang="zh-CN" sz="1400" baseline="-25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72748" name="矩形 93">
              <a:extLst>
                <a:ext uri="{FF2B5EF4-FFF2-40B4-BE49-F238E27FC236}">
                  <a16:creationId xmlns:a16="http://schemas.microsoft.com/office/drawing/2014/main" id="{DFD1D5FA-2255-EBB3-1B32-FE7819FEC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714" y="4582569"/>
              <a:ext cx="358253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HN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72749" name="矩形 93">
              <a:extLst>
                <a:ext uri="{FF2B5EF4-FFF2-40B4-BE49-F238E27FC236}">
                  <a16:creationId xmlns:a16="http://schemas.microsoft.com/office/drawing/2014/main" id="{541C3E91-4311-2276-5147-6CE23D5C2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000" y="5174678"/>
              <a:ext cx="204547" cy="311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N</a:t>
              </a:r>
            </a:p>
            <a:p>
              <a:pPr algn="ctr" eaLnBrk="1" hangingPunct="1">
                <a:lnSpc>
                  <a:spcPts val="1200"/>
                </a:lnSpc>
              </a:pPr>
              <a:r>
                <a:rPr lang="he-IL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׀</a:t>
              </a:r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grpSp>
          <p:nvGrpSpPr>
            <p:cNvPr id="72750" name="组合 72749">
              <a:extLst>
                <a:ext uri="{FF2B5EF4-FFF2-40B4-BE49-F238E27FC236}">
                  <a16:creationId xmlns:a16="http://schemas.microsoft.com/office/drawing/2014/main" id="{923F497D-B24A-402E-E1D7-19B14FB21C72}"/>
                </a:ext>
              </a:extLst>
            </p:cNvPr>
            <p:cNvGrpSpPr/>
            <p:nvPr/>
          </p:nvGrpSpPr>
          <p:grpSpPr>
            <a:xfrm rot="3600000">
              <a:off x="1318748" y="5029832"/>
              <a:ext cx="46291" cy="222839"/>
              <a:chOff x="7263571" y="1502535"/>
              <a:chExt cx="46291" cy="222839"/>
            </a:xfrm>
          </p:grpSpPr>
          <p:cxnSp>
            <p:nvCxnSpPr>
              <p:cNvPr id="72754" name="直接连接符 72753">
                <a:extLst>
                  <a:ext uri="{FF2B5EF4-FFF2-40B4-BE49-F238E27FC236}">
                    <a16:creationId xmlns:a16="http://schemas.microsoft.com/office/drawing/2014/main" id="{D2C32910-3D54-E32D-68DC-2476F093EBC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7201862" y="1610535"/>
                <a:ext cx="21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55" name="直接连接符 72754">
                <a:extLst>
                  <a:ext uri="{FF2B5EF4-FFF2-40B4-BE49-F238E27FC236}">
                    <a16:creationId xmlns:a16="http://schemas.microsoft.com/office/drawing/2014/main" id="{39F57082-EDFF-76FA-075D-66EFCA8FDF9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7155571" y="1617374"/>
                <a:ext cx="21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751" name="矩形 93">
              <a:extLst>
                <a:ext uri="{FF2B5EF4-FFF2-40B4-BE49-F238E27FC236}">
                  <a16:creationId xmlns:a16="http://schemas.microsoft.com/office/drawing/2014/main" id="{88FA7C79-18CE-D301-F05A-E333EF697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440" y="5133193"/>
              <a:ext cx="2520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cxnSp>
          <p:nvCxnSpPr>
            <p:cNvPr id="72752" name="直接连接符 72751">
              <a:extLst>
                <a:ext uri="{FF2B5EF4-FFF2-40B4-BE49-F238E27FC236}">
                  <a16:creationId xmlns:a16="http://schemas.microsoft.com/office/drawing/2014/main" id="{8356D308-5C23-92C2-9C97-2AB90A75278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847544" y="4900851"/>
              <a:ext cx="28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753" name="矩形 93">
              <a:extLst>
                <a:ext uri="{FF2B5EF4-FFF2-40B4-BE49-F238E27FC236}">
                  <a16:creationId xmlns:a16="http://schemas.microsoft.com/office/drawing/2014/main" id="{C9E955BF-5F17-4DF3-D486-7C9F69C78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230" y="5455868"/>
              <a:ext cx="11950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R‒5´‒P‒P‒P</a:t>
              </a:r>
              <a:endParaRPr lang="zh-CN" alt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cxnSp>
          <p:nvCxnSpPr>
            <p:cNvPr id="72758" name="直接连接符 72757">
              <a:extLst>
                <a:ext uri="{FF2B5EF4-FFF2-40B4-BE49-F238E27FC236}">
                  <a16:creationId xmlns:a16="http://schemas.microsoft.com/office/drawing/2014/main" id="{8126B77E-51BC-E7A2-69E6-7EBF85106173}"/>
                </a:ext>
              </a:extLst>
            </p:cNvPr>
            <p:cNvCxnSpPr>
              <a:cxnSpLocks/>
            </p:cNvCxnSpPr>
            <p:nvPr/>
          </p:nvCxnSpPr>
          <p:spPr>
            <a:xfrm rot="9180000" flipH="1" flipV="1">
              <a:off x="1513354" y="4663140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759" name="Text Box 16">
            <a:extLst>
              <a:ext uri="{FF2B5EF4-FFF2-40B4-BE49-F238E27FC236}">
                <a16:creationId xmlns:a16="http://schemas.microsoft.com/office/drawing/2014/main" id="{D2D47C6C-1B56-DF9F-C495-897EE3A0A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436" y="5615458"/>
            <a:ext cx="748484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8191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12763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7335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21907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方正姚体" panose="02010601030101010101" pitchFamily="2" charset="-122"/>
              </a:rPr>
              <a:t>CTP</a:t>
            </a:r>
            <a:endParaRPr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ea typeface="方正姚体" panose="02010601030101010101" pitchFamily="2" charset="-122"/>
            </a:endParaRPr>
          </a:p>
        </p:txBody>
      </p:sp>
      <p:cxnSp>
        <p:nvCxnSpPr>
          <p:cNvPr id="72760" name="直接箭头连接符 72759">
            <a:extLst>
              <a:ext uri="{FF2B5EF4-FFF2-40B4-BE49-F238E27FC236}">
                <a16:creationId xmlns:a16="http://schemas.microsoft.com/office/drawing/2014/main" id="{43204290-0633-B837-BC80-2D685BBBD027}"/>
              </a:ext>
            </a:extLst>
          </p:cNvPr>
          <p:cNvCxnSpPr>
            <a:cxnSpLocks/>
          </p:cNvCxnSpPr>
          <p:nvPr/>
        </p:nvCxnSpPr>
        <p:spPr>
          <a:xfrm flipH="1">
            <a:off x="2639616" y="4930894"/>
            <a:ext cx="16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61" name="任意多边形 108">
            <a:extLst>
              <a:ext uri="{FF2B5EF4-FFF2-40B4-BE49-F238E27FC236}">
                <a16:creationId xmlns:a16="http://schemas.microsoft.com/office/drawing/2014/main" id="{80C52841-83DC-63EC-2A96-C964844F7CCF}"/>
              </a:ext>
            </a:extLst>
          </p:cNvPr>
          <p:cNvSpPr/>
          <p:nvPr/>
        </p:nvSpPr>
        <p:spPr>
          <a:xfrm rot="16200000" flipH="1">
            <a:off x="3233672" y="4362620"/>
            <a:ext cx="468000" cy="64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triangle" w="med" len="med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2762" name="矩形 93">
            <a:extLst>
              <a:ext uri="{FF2B5EF4-FFF2-40B4-BE49-F238E27FC236}">
                <a16:creationId xmlns:a16="http://schemas.microsoft.com/office/drawing/2014/main" id="{3C1456E4-6800-FA2D-89A6-D6112CDE1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0486" y="3992345"/>
            <a:ext cx="8532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0" rIns="4572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  <a:cs typeface="Arial" panose="020B0604020202020204" pitchFamily="34" charset="0"/>
              </a:rPr>
              <a:t>谷氨酰胺</a:t>
            </a: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  <a:cs typeface="Arial" panose="020B0604020202020204" pitchFamily="34" charset="0"/>
              </a:rPr>
              <a:t>ATP</a:t>
            </a:r>
            <a:endParaRPr lang="zh-CN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姚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2763" name="矩形 93">
            <a:extLst>
              <a:ext uri="{FF2B5EF4-FFF2-40B4-BE49-F238E27FC236}">
                <a16:creationId xmlns:a16="http://schemas.microsoft.com/office/drawing/2014/main" id="{0E6F988C-8A80-594D-1F85-AA5808844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244" y="4018524"/>
            <a:ext cx="8532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0" rIns="4572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  <a:cs typeface="Arial" panose="020B0604020202020204" pitchFamily="34" charset="0"/>
              </a:rPr>
              <a:t>谷氨酸</a:t>
            </a:r>
            <a:r>
              <a:rPr lang="en-US" altLang="zh-CN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  <a:cs typeface="Arial" panose="020B0604020202020204" pitchFamily="34" charset="0"/>
              </a:rPr>
              <a:t>ADP+Pi</a:t>
            </a:r>
            <a:endParaRPr lang="zh-CN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姚体" panose="02010601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72765" name="直接箭头连接符 72764">
            <a:extLst>
              <a:ext uri="{FF2B5EF4-FFF2-40B4-BE49-F238E27FC236}">
                <a16:creationId xmlns:a16="http://schemas.microsoft.com/office/drawing/2014/main" id="{BAA3C231-DC89-CFD9-151F-417BD140EE09}"/>
              </a:ext>
            </a:extLst>
          </p:cNvPr>
          <p:cNvCxnSpPr/>
          <p:nvPr/>
        </p:nvCxnSpPr>
        <p:spPr>
          <a:xfrm>
            <a:off x="2027608" y="1484784"/>
            <a:ext cx="54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66" name="矩形 93">
            <a:extLst>
              <a:ext uri="{FF2B5EF4-FFF2-40B4-BE49-F238E27FC236}">
                <a16:creationId xmlns:a16="http://schemas.microsoft.com/office/drawing/2014/main" id="{54461932-10D8-BF49-8E14-731EA0CBA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568" y="1340768"/>
            <a:ext cx="10440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0" rIns="4572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</a:t>
            </a:r>
            <a:r>
              <a:rPr lang="en-US" altLang="zh-CN" sz="1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</a:t>
            </a: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+Gln</a:t>
            </a:r>
            <a:endParaRPr lang="zh-CN" altLang="en-US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2767" name="矩形 93">
            <a:extLst>
              <a:ext uri="{FF2B5EF4-FFF2-40B4-BE49-F238E27FC236}">
                <a16:creationId xmlns:a16="http://schemas.microsoft.com/office/drawing/2014/main" id="{26DA1D8F-1C3F-03E8-C3F6-E0BE2CCF8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4722" y="2331048"/>
            <a:ext cx="12056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0" rIns="4572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  <a:cs typeface="Arial" panose="020B0604020202020204" pitchFamily="34" charset="0"/>
              </a:rPr>
              <a:t>转氨甲酰酶</a:t>
            </a:r>
          </a:p>
        </p:txBody>
      </p:sp>
      <p:sp>
        <p:nvSpPr>
          <p:cNvPr id="72768" name="Text Box 16">
            <a:extLst>
              <a:ext uri="{FF2B5EF4-FFF2-40B4-BE49-F238E27FC236}">
                <a16:creationId xmlns:a16="http://schemas.microsoft.com/office/drawing/2014/main" id="{62376E6F-1184-4B1C-5273-EFFA6008C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9000" y="2318683"/>
            <a:ext cx="1440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0" rIns="45720" bIns="0">
            <a:spAutoFit/>
          </a:bodyPr>
          <a:lstStyle>
            <a:defPPr>
              <a:defRPr lang="en-US"/>
            </a:defPPr>
            <a:lvl1pPr eaLnBrk="1" hangingPunct="1">
              <a:defRPr sz="16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/>
              <a:t>二氢乳清酸酶</a:t>
            </a:r>
          </a:p>
        </p:txBody>
      </p:sp>
      <p:sp>
        <p:nvSpPr>
          <p:cNvPr id="72769" name="Text Box 16">
            <a:extLst>
              <a:ext uri="{FF2B5EF4-FFF2-40B4-BE49-F238E27FC236}">
                <a16:creationId xmlns:a16="http://schemas.microsoft.com/office/drawing/2014/main" id="{096E5996-78D1-B3A9-CA6E-277055F06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952" y="2583481"/>
            <a:ext cx="1080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0" rIns="45720" bIns="0">
            <a:spAutoFit/>
          </a:bodyPr>
          <a:lstStyle>
            <a:defPPr>
              <a:defRPr lang="en-US"/>
            </a:defPPr>
            <a:lvl1pPr eaLnBrk="1" hangingPunct="1">
              <a:defRPr sz="16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 dirty="0"/>
              <a:t>(</a:t>
            </a:r>
            <a:r>
              <a:rPr lang="zh-CN" altLang="en-US" dirty="0"/>
              <a:t>脱水闭环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72770" name="Text Box 16">
            <a:extLst>
              <a:ext uri="{FF2B5EF4-FFF2-40B4-BE49-F238E27FC236}">
                <a16:creationId xmlns:a16="http://schemas.microsoft.com/office/drawing/2014/main" id="{8E3D8BB3-FFFF-C9FC-CD51-173F7385A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3722" y="2318683"/>
            <a:ext cx="1080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0" rIns="45720" bIns="0">
            <a:spAutoFit/>
          </a:bodyPr>
          <a:lstStyle>
            <a:defPPr>
              <a:defRPr lang="en-US"/>
            </a:defPPr>
            <a:lvl1pPr eaLnBrk="1" hangingPunct="1">
              <a:defRPr sz="16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zh-CN" altLang="en-US" dirty="0"/>
              <a:t>二氢乳清酸还原酶</a:t>
            </a:r>
            <a:r>
              <a:rPr lang="en-US" altLang="zh-CN" dirty="0"/>
              <a:t>(</a:t>
            </a:r>
            <a:r>
              <a:rPr lang="zh-CN" altLang="en-US" dirty="0"/>
              <a:t>氧化脱氢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72771" name="Text Box 16">
            <a:extLst>
              <a:ext uri="{FF2B5EF4-FFF2-40B4-BE49-F238E27FC236}">
                <a16:creationId xmlns:a16="http://schemas.microsoft.com/office/drawing/2014/main" id="{149DB4D1-4652-3910-FC56-3F7FB1263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3582" y="3356992"/>
            <a:ext cx="124089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0" rIns="45720" bIns="0">
            <a:spAutoFit/>
          </a:bodyPr>
          <a:lstStyle>
            <a:defPPr>
              <a:defRPr lang="en-US"/>
            </a:defPPr>
            <a:lvl1pPr eaLnBrk="1" hangingPunct="1">
              <a:defRPr sz="16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zh-CN" altLang="en-US" dirty="0"/>
              <a:t>乳清酸磷酸核糖转移酶</a:t>
            </a:r>
            <a:r>
              <a:rPr lang="en-US" altLang="zh-CN" dirty="0"/>
              <a:t>(</a:t>
            </a:r>
            <a:r>
              <a:rPr lang="zh-CN" altLang="en-US" dirty="0"/>
              <a:t>加磷酸核糖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72772" name="Text Box 16">
            <a:extLst>
              <a:ext uri="{FF2B5EF4-FFF2-40B4-BE49-F238E27FC236}">
                <a16:creationId xmlns:a16="http://schemas.microsoft.com/office/drawing/2014/main" id="{9AFC5FFF-7A2C-55E3-CE2B-36A23486D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408" y="4994592"/>
            <a:ext cx="1080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0" rIns="45720" bIns="0">
            <a:spAutoFit/>
          </a:bodyPr>
          <a:lstStyle>
            <a:defPPr>
              <a:defRPr lang="en-US"/>
            </a:defPPr>
            <a:lvl1pPr eaLnBrk="1" hangingPunct="1">
              <a:defRPr sz="16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zh-CN" altLang="en-US" dirty="0"/>
              <a:t>乳清酸核苷酸脱羧酶</a:t>
            </a:r>
            <a:r>
              <a:rPr lang="en-US" altLang="zh-CN" dirty="0"/>
              <a:t>(</a:t>
            </a:r>
            <a:r>
              <a:rPr lang="zh-CN" altLang="en-US" dirty="0"/>
              <a:t>脱羧</a:t>
            </a:r>
            <a:r>
              <a:rPr lang="en-US" altLang="zh-CN" dirty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3286820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055440" y="548744"/>
            <a:ext cx="3672000" cy="57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360000" indent="-360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 sz="2800" cap="all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+mj-cs"/>
              </a:defRPr>
            </a:lvl1pPr>
            <a:lvl2pPr>
              <a:lnSpc>
                <a:spcPct val="90000"/>
              </a:lnSpc>
              <a:defRPr sz="5400">
                <a:latin typeface="Rockwell Condensed" panose="02060603050405020104" pitchFamily="18" charset="0"/>
              </a:defRPr>
            </a:lvl2pPr>
            <a:lvl3pPr>
              <a:lnSpc>
                <a:spcPct val="90000"/>
              </a:lnSpc>
              <a:defRPr sz="5400">
                <a:latin typeface="Rockwell Condensed" panose="02060603050405020104" pitchFamily="18" charset="0"/>
              </a:defRPr>
            </a:lvl3pPr>
            <a:lvl4pPr>
              <a:lnSpc>
                <a:spcPct val="90000"/>
              </a:lnSpc>
              <a:defRPr sz="5400">
                <a:latin typeface="Rockwell Condensed" panose="02060603050405020104" pitchFamily="18" charset="0"/>
              </a:defRPr>
            </a:lvl4pPr>
            <a:lvl5pPr>
              <a:lnSpc>
                <a:spcPct val="90000"/>
              </a:lnSpc>
              <a:defRPr sz="5400">
                <a:latin typeface="Rockwell Condensed" panose="02060603050405020104" pitchFamily="18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latin typeface="Rockwell Condensed" panose="02060603050405020104" pitchFamily="18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latin typeface="Rockwell Condensed" panose="02060603050405020104" pitchFamily="18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latin typeface="Rockwell Condensed" panose="02060603050405020104" pitchFamily="18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latin typeface="Rockwell Condensed" panose="02060603050405020104" pitchFamily="18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dirty="0"/>
              <a:t>1.</a:t>
            </a:r>
            <a:r>
              <a:rPr lang="zh-CN" altLang="en-US" dirty="0"/>
              <a:t>嘧啶核苷酸从头合成</a:t>
            </a:r>
          </a:p>
        </p:txBody>
      </p:sp>
      <p:cxnSp>
        <p:nvCxnSpPr>
          <p:cNvPr id="68" name="直接连接符 67"/>
          <p:cNvCxnSpPr/>
          <p:nvPr/>
        </p:nvCxnSpPr>
        <p:spPr>
          <a:xfrm>
            <a:off x="1077913" y="1125538"/>
            <a:ext cx="378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8C2F3E47-8682-680B-D2A9-4057E4008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154592"/>
              </p:ext>
            </p:extLst>
          </p:nvPr>
        </p:nvGraphicFramePr>
        <p:xfrm>
          <a:off x="2032000" y="1916832"/>
          <a:ext cx="812799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0124931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5893175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97088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0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比较项目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氨基甲酰磷酸合成酶</a:t>
                      </a:r>
                      <a:r>
                        <a:rPr lang="en-US" altLang="zh-CN" sz="20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</a:rPr>
                        <a:t>Ⅰ</a:t>
                      </a:r>
                      <a:endParaRPr lang="zh-CN" altLang="en-US" sz="2000" b="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方正姚体" panose="02010601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氨基甲酰磷酸合成酶</a:t>
                      </a:r>
                      <a:r>
                        <a:rPr lang="en-US" altLang="zh-CN" sz="20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</a:rPr>
                        <a:t>Ⅱ</a:t>
                      </a:r>
                      <a:endParaRPr lang="zh-CN" altLang="en-US" sz="2000" b="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方正姚体" panose="02010601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569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分布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线粒体</a:t>
                      </a:r>
                      <a:r>
                        <a:rPr lang="en-US" altLang="zh-CN" sz="20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(</a:t>
                      </a:r>
                      <a:r>
                        <a:rPr lang="zh-CN" altLang="en-US" sz="20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肝脏</a:t>
                      </a:r>
                      <a:r>
                        <a:rPr lang="en-US" altLang="zh-CN" sz="20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)</a:t>
                      </a:r>
                      <a:endParaRPr lang="zh-CN" altLang="en-US" sz="2000" b="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方正姚体" panose="02010601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细胞质</a:t>
                      </a:r>
                      <a:r>
                        <a:rPr lang="en-US" altLang="zh-CN" sz="20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(</a:t>
                      </a:r>
                      <a:r>
                        <a:rPr lang="zh-CN" altLang="en-US" sz="20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所有细胞</a:t>
                      </a:r>
                      <a:r>
                        <a:rPr lang="en-US" altLang="zh-CN" sz="20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)</a:t>
                      </a:r>
                      <a:endParaRPr lang="zh-CN" altLang="en-US" sz="2000" b="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方正姚体" panose="02010601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262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氮源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谷氨酰胺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74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变构激活剂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N-</a:t>
                      </a:r>
                      <a:r>
                        <a:rPr lang="zh-CN" altLang="en-US" sz="20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乙酰谷氨酸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108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反馈抑制剂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UMP(</a:t>
                      </a:r>
                      <a:r>
                        <a:rPr lang="zh-CN" altLang="en-US" sz="20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哺乳类动物</a:t>
                      </a:r>
                      <a:r>
                        <a:rPr lang="en-US" altLang="zh-CN" sz="20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)</a:t>
                      </a:r>
                      <a:endParaRPr lang="zh-CN" altLang="en-US" sz="2000" b="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方正姚体" panose="02010601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543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功能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尿素合成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嘧啶合成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915565"/>
                  </a:ext>
                </a:extLst>
              </a:tr>
            </a:tbl>
          </a:graphicData>
        </a:graphic>
      </p:graphicFrame>
      <p:sp>
        <p:nvSpPr>
          <p:cNvPr id="4" name="Text Box 16">
            <a:extLst>
              <a:ext uri="{FF2B5EF4-FFF2-40B4-BE49-F238E27FC236}">
                <a16:creationId xmlns:a16="http://schemas.microsoft.com/office/drawing/2014/main" id="{F16BB9DB-1C52-3DE3-25A7-849080668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848" y="1268760"/>
            <a:ext cx="518444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361950" indent="-3619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8191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12763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7335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2190750" indent="-361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两种氨基甲酰磷酸合成酶的比较</a:t>
            </a:r>
          </a:p>
        </p:txBody>
      </p:sp>
    </p:spTree>
    <p:extLst>
      <p:ext uri="{BB962C8B-B14F-4D97-AF65-F5344CB8AC3E}">
        <p14:creationId xmlns:p14="http://schemas.microsoft.com/office/powerpoint/2010/main" val="2483980927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60" name="Text Box 36"/>
          <p:cNvSpPr txBox="1">
            <a:spLocks noChangeArrowheads="1"/>
          </p:cNvSpPr>
          <p:nvPr/>
        </p:nvSpPr>
        <p:spPr bwMode="auto">
          <a:xfrm>
            <a:off x="5591175" y="3860800"/>
            <a:ext cx="13223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defRPr kumimoji="1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algn="ctr" eaLnBrk="1" hangingPunct="1">
              <a:defRPr/>
            </a:pPr>
            <a:r>
              <a:rPr lang="zh-CN" altLang="en-US" b="0" dirty="0">
                <a:solidFill>
                  <a:srgbClr val="00B0F0"/>
                </a:solidFill>
                <a:ea typeface="方正姚体" panose="02010601030101010101" pitchFamily="2" charset="-122"/>
              </a:rPr>
              <a:t>胸苷激酶</a:t>
            </a:r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5375275" y="2781300"/>
            <a:ext cx="14414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defRPr kumimoji="1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algn="ctr" eaLnBrk="1" hangingPunct="1">
              <a:defRPr/>
            </a:pPr>
            <a:r>
              <a:rPr lang="zh-CN" altLang="en-US" b="0" dirty="0">
                <a:solidFill>
                  <a:srgbClr val="00B0F0"/>
                </a:solidFill>
                <a:ea typeface="方正姚体" panose="02010601030101010101" pitchFamily="2" charset="-122"/>
              </a:rPr>
              <a:t>尿苷激酶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4295775" y="1700213"/>
            <a:ext cx="27606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嘧啶磷酸核糖转移酶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440" y="548744"/>
            <a:ext cx="4248150" cy="576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2.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嘧啶核苷酸的补救合成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2639824" y="1844675"/>
            <a:ext cx="187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嘧啶 + 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PRPP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7069138" y="1844675"/>
            <a:ext cx="30591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磷酸嘧啶核苷 + </a:t>
            </a:r>
            <a:r>
              <a:rPr kumimoji="1" lang="en-US" altLang="zh-CN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PPi</a:t>
            </a:r>
            <a:endParaRPr kumimoji="1"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40968" name="Line 7"/>
          <p:cNvSpPr>
            <a:spLocks noChangeShapeType="1"/>
          </p:cNvSpPr>
          <p:nvPr/>
        </p:nvSpPr>
        <p:spPr bwMode="auto">
          <a:xfrm>
            <a:off x="4476750" y="213360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2639616" y="2925763"/>
            <a:ext cx="2592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尿嘧啶核苷 + 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ATP</a:t>
            </a:r>
            <a:endParaRPr kumimoji="1"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40970" name="Line 15"/>
          <p:cNvSpPr>
            <a:spLocks noChangeShapeType="1"/>
          </p:cNvSpPr>
          <p:nvPr/>
        </p:nvSpPr>
        <p:spPr bwMode="auto">
          <a:xfrm>
            <a:off x="5232400" y="3213100"/>
            <a:ext cx="183515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7129463" y="2967038"/>
            <a:ext cx="21351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UMP </a:t>
            </a: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ADP</a:t>
            </a:r>
          </a:p>
        </p:txBody>
      </p:sp>
      <p:sp>
        <p:nvSpPr>
          <p:cNvPr id="77855" name="Text Box 31"/>
          <p:cNvSpPr txBox="1">
            <a:spLocks noChangeArrowheads="1"/>
          </p:cNvSpPr>
          <p:nvPr/>
        </p:nvSpPr>
        <p:spPr bwMode="auto">
          <a:xfrm>
            <a:off x="2639616" y="4048125"/>
            <a:ext cx="2880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胸腺嘧啶核苷 + 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ATP</a:t>
            </a:r>
            <a:endParaRPr kumimoji="1"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40973" name="Line 35"/>
          <p:cNvSpPr>
            <a:spLocks noChangeShapeType="1"/>
          </p:cNvSpPr>
          <p:nvPr/>
        </p:nvSpPr>
        <p:spPr bwMode="auto">
          <a:xfrm>
            <a:off x="5591175" y="4292600"/>
            <a:ext cx="1476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7861" name="Text Box 37"/>
          <p:cNvSpPr txBox="1">
            <a:spLocks noChangeArrowheads="1"/>
          </p:cNvSpPr>
          <p:nvPr/>
        </p:nvSpPr>
        <p:spPr bwMode="auto">
          <a:xfrm>
            <a:off x="7104063" y="4022725"/>
            <a:ext cx="21605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TMP </a:t>
            </a: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ADP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077913" y="1125538"/>
            <a:ext cx="41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1055689" y="548744"/>
            <a:ext cx="4583112" cy="57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defRPr/>
            </a:pPr>
            <a:r>
              <a:rPr lang="zh-CN" altLang="en-US" sz="28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+mj-cs"/>
              </a:rPr>
              <a:t>三、脱氧核糖核苷酸的合成</a:t>
            </a:r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1401762" y="1254299"/>
            <a:ext cx="7358533" cy="52322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60000" indent="-360000" eaLnBrk="1" hangingPunct="1"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在二磷酸核苷</a:t>
            </a: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(NDP)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水平上被还原而成。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1077913" y="1125538"/>
            <a:ext cx="45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>
            <a:grpSpLocks noChangeAspect="1"/>
          </p:cNvGrpSpPr>
          <p:nvPr/>
        </p:nvGrpSpPr>
        <p:grpSpPr>
          <a:xfrm>
            <a:off x="8491596" y="2473336"/>
            <a:ext cx="2193252" cy="936000"/>
            <a:chOff x="304727" y="4860412"/>
            <a:chExt cx="1608054" cy="686259"/>
          </a:xfrm>
        </p:grpSpPr>
        <p:sp>
          <p:nvSpPr>
            <p:cNvPr id="34" name="正五边形 1"/>
            <p:cNvSpPr/>
            <p:nvPr/>
          </p:nvSpPr>
          <p:spPr>
            <a:xfrm>
              <a:off x="410872" y="4860412"/>
              <a:ext cx="1404000" cy="686259"/>
            </a:xfrm>
            <a:custGeom>
              <a:avLst/>
              <a:gdLst>
                <a:gd name="connsiteX0" fmla="*/ 2 w 2088000"/>
                <a:gd name="connsiteY0" fmla="*/ 302516 h 792000"/>
                <a:gd name="connsiteX1" fmla="*/ 1044000 w 2088000"/>
                <a:gd name="connsiteY1" fmla="*/ 0 h 792000"/>
                <a:gd name="connsiteX2" fmla="*/ 2087998 w 2088000"/>
                <a:gd name="connsiteY2" fmla="*/ 302516 h 792000"/>
                <a:gd name="connsiteX3" fmla="*/ 1689226 w 2088000"/>
                <a:gd name="connsiteY3" fmla="*/ 791998 h 792000"/>
                <a:gd name="connsiteX4" fmla="*/ 398774 w 2088000"/>
                <a:gd name="connsiteY4" fmla="*/ 791998 h 792000"/>
                <a:gd name="connsiteX5" fmla="*/ 2 w 2088000"/>
                <a:gd name="connsiteY5" fmla="*/ 302516 h 792000"/>
                <a:gd name="connsiteX0" fmla="*/ 0 w 2087996"/>
                <a:gd name="connsiteY0" fmla="*/ 302516 h 801523"/>
                <a:gd name="connsiteX1" fmla="*/ 1043998 w 2087996"/>
                <a:gd name="connsiteY1" fmla="*/ 0 h 801523"/>
                <a:gd name="connsiteX2" fmla="*/ 2087996 w 2087996"/>
                <a:gd name="connsiteY2" fmla="*/ 302516 h 801523"/>
                <a:gd name="connsiteX3" fmla="*/ 1689224 w 2087996"/>
                <a:gd name="connsiteY3" fmla="*/ 791998 h 801523"/>
                <a:gd name="connsiteX4" fmla="*/ 532122 w 2087996"/>
                <a:gd name="connsiteY4" fmla="*/ 801523 h 801523"/>
                <a:gd name="connsiteX5" fmla="*/ 0 w 2087996"/>
                <a:gd name="connsiteY5" fmla="*/ 302516 h 801523"/>
                <a:gd name="connsiteX0" fmla="*/ 0 w 2087996"/>
                <a:gd name="connsiteY0" fmla="*/ 302516 h 801523"/>
                <a:gd name="connsiteX1" fmla="*/ 1043998 w 2087996"/>
                <a:gd name="connsiteY1" fmla="*/ 0 h 801523"/>
                <a:gd name="connsiteX2" fmla="*/ 2087996 w 2087996"/>
                <a:gd name="connsiteY2" fmla="*/ 302516 h 801523"/>
                <a:gd name="connsiteX3" fmla="*/ 1603499 w 2087996"/>
                <a:gd name="connsiteY3" fmla="*/ 791998 h 801523"/>
                <a:gd name="connsiteX4" fmla="*/ 532122 w 2087996"/>
                <a:gd name="connsiteY4" fmla="*/ 801523 h 801523"/>
                <a:gd name="connsiteX5" fmla="*/ 0 w 2087996"/>
                <a:gd name="connsiteY5" fmla="*/ 302516 h 801523"/>
                <a:gd name="connsiteX0" fmla="*/ 0 w 2087996"/>
                <a:gd name="connsiteY0" fmla="*/ 302516 h 801523"/>
                <a:gd name="connsiteX1" fmla="*/ 1043998 w 2087996"/>
                <a:gd name="connsiteY1" fmla="*/ 0 h 801523"/>
                <a:gd name="connsiteX2" fmla="*/ 2087996 w 2087996"/>
                <a:gd name="connsiteY2" fmla="*/ 302516 h 801523"/>
                <a:gd name="connsiteX3" fmla="*/ 1560636 w 2087996"/>
                <a:gd name="connsiteY3" fmla="*/ 796761 h 801523"/>
                <a:gd name="connsiteX4" fmla="*/ 532122 w 2087996"/>
                <a:gd name="connsiteY4" fmla="*/ 801523 h 801523"/>
                <a:gd name="connsiteX5" fmla="*/ 0 w 2087996"/>
                <a:gd name="connsiteY5" fmla="*/ 302516 h 801523"/>
                <a:gd name="connsiteX0" fmla="*/ 0 w 2097521"/>
                <a:gd name="connsiteY0" fmla="*/ 302516 h 801523"/>
                <a:gd name="connsiteX1" fmla="*/ 1043998 w 2097521"/>
                <a:gd name="connsiteY1" fmla="*/ 0 h 801523"/>
                <a:gd name="connsiteX2" fmla="*/ 2097521 w 2097521"/>
                <a:gd name="connsiteY2" fmla="*/ 324606 h 801523"/>
                <a:gd name="connsiteX3" fmla="*/ 1560636 w 2097521"/>
                <a:gd name="connsiteY3" fmla="*/ 796761 h 801523"/>
                <a:gd name="connsiteX4" fmla="*/ 532122 w 2097521"/>
                <a:gd name="connsiteY4" fmla="*/ 801523 h 801523"/>
                <a:gd name="connsiteX5" fmla="*/ 0 w 2097521"/>
                <a:gd name="connsiteY5" fmla="*/ 302516 h 801523"/>
                <a:gd name="connsiteX0" fmla="*/ 0 w 2087996"/>
                <a:gd name="connsiteY0" fmla="*/ 315769 h 801523"/>
                <a:gd name="connsiteX1" fmla="*/ 1034473 w 2087996"/>
                <a:gd name="connsiteY1" fmla="*/ 0 h 801523"/>
                <a:gd name="connsiteX2" fmla="*/ 2087996 w 2087996"/>
                <a:gd name="connsiteY2" fmla="*/ 324606 h 801523"/>
                <a:gd name="connsiteX3" fmla="*/ 1551111 w 2087996"/>
                <a:gd name="connsiteY3" fmla="*/ 796761 h 801523"/>
                <a:gd name="connsiteX4" fmla="*/ 522597 w 2087996"/>
                <a:gd name="connsiteY4" fmla="*/ 801523 h 801523"/>
                <a:gd name="connsiteX5" fmla="*/ 0 w 2087996"/>
                <a:gd name="connsiteY5" fmla="*/ 315769 h 80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7996" h="801523">
                  <a:moveTo>
                    <a:pt x="0" y="315769"/>
                  </a:moveTo>
                  <a:lnTo>
                    <a:pt x="1034473" y="0"/>
                  </a:lnTo>
                  <a:lnTo>
                    <a:pt x="2087996" y="324606"/>
                  </a:lnTo>
                  <a:lnTo>
                    <a:pt x="1551111" y="796761"/>
                  </a:lnTo>
                  <a:lnTo>
                    <a:pt x="522597" y="801523"/>
                  </a:lnTo>
                  <a:lnTo>
                    <a:pt x="0" y="315769"/>
                  </a:lnTo>
                  <a:close/>
                </a:path>
              </a:pathLst>
            </a:custGeom>
            <a:solidFill>
              <a:srgbClr val="E1CC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728508" y="5527835"/>
              <a:ext cx="756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cxnSpLocks noChangeAspect="1"/>
            </p:cNvCxnSpPr>
            <p:nvPr/>
          </p:nvCxnSpPr>
          <p:spPr>
            <a:xfrm rot="120000">
              <a:off x="1181052" y="4907886"/>
              <a:ext cx="648000" cy="224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任意多边形 36"/>
            <p:cNvSpPr/>
            <p:nvPr/>
          </p:nvSpPr>
          <p:spPr>
            <a:xfrm rot="19680000" flipH="1">
              <a:off x="1390781" y="5259281"/>
              <a:ext cx="522000" cy="180000"/>
            </a:xfrm>
            <a:custGeom>
              <a:avLst/>
              <a:gdLst>
                <a:gd name="connsiteX0" fmla="*/ 0 w 424888"/>
                <a:gd name="connsiteY0" fmla="*/ 0 h 490448"/>
                <a:gd name="connsiteX1" fmla="*/ 424888 w 424888"/>
                <a:gd name="connsiteY1" fmla="*/ 368090 h 490448"/>
                <a:gd name="connsiteX2" fmla="*/ 424888 w 424888"/>
                <a:gd name="connsiteY2" fmla="*/ 490448 h 490448"/>
                <a:gd name="connsiteX3" fmla="*/ 0 w 424888"/>
                <a:gd name="connsiteY3" fmla="*/ 0 h 49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4888" h="490448">
                  <a:moveTo>
                    <a:pt x="0" y="0"/>
                  </a:moveTo>
                  <a:lnTo>
                    <a:pt x="424888" y="368090"/>
                  </a:lnTo>
                  <a:lnTo>
                    <a:pt x="424888" y="490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8" name="直接连接符 37"/>
            <p:cNvCxnSpPr>
              <a:cxnSpLocks noChangeAspect="1"/>
            </p:cNvCxnSpPr>
            <p:nvPr/>
          </p:nvCxnSpPr>
          <p:spPr>
            <a:xfrm rot="-120000" flipH="1">
              <a:off x="393079" y="4902501"/>
              <a:ext cx="648000" cy="224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任意多边形 41"/>
            <p:cNvSpPr/>
            <p:nvPr/>
          </p:nvSpPr>
          <p:spPr>
            <a:xfrm rot="1920000">
              <a:off x="304727" y="5258011"/>
              <a:ext cx="522000" cy="180000"/>
            </a:xfrm>
            <a:custGeom>
              <a:avLst/>
              <a:gdLst>
                <a:gd name="connsiteX0" fmla="*/ 0 w 424888"/>
                <a:gd name="connsiteY0" fmla="*/ 0 h 490448"/>
                <a:gd name="connsiteX1" fmla="*/ 424888 w 424888"/>
                <a:gd name="connsiteY1" fmla="*/ 368090 h 490448"/>
                <a:gd name="connsiteX2" fmla="*/ 424888 w 424888"/>
                <a:gd name="connsiteY2" fmla="*/ 490448 h 490448"/>
                <a:gd name="connsiteX3" fmla="*/ 0 w 424888"/>
                <a:gd name="connsiteY3" fmla="*/ 0 h 49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4888" h="490448">
                  <a:moveTo>
                    <a:pt x="0" y="0"/>
                  </a:moveTo>
                  <a:lnTo>
                    <a:pt x="424888" y="368090"/>
                  </a:lnTo>
                  <a:lnTo>
                    <a:pt x="424888" y="490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>
            <a:grpSpLocks noChangeAspect="1"/>
          </p:cNvGrpSpPr>
          <p:nvPr/>
        </p:nvGrpSpPr>
        <p:grpSpPr>
          <a:xfrm>
            <a:off x="2280115" y="2473232"/>
            <a:ext cx="2193252" cy="936000"/>
            <a:chOff x="304727" y="4860412"/>
            <a:chExt cx="1608054" cy="686259"/>
          </a:xfrm>
        </p:grpSpPr>
        <p:sp>
          <p:nvSpPr>
            <p:cNvPr id="44" name="正五边形 1"/>
            <p:cNvSpPr/>
            <p:nvPr/>
          </p:nvSpPr>
          <p:spPr>
            <a:xfrm>
              <a:off x="410872" y="4860412"/>
              <a:ext cx="1404000" cy="686259"/>
            </a:xfrm>
            <a:custGeom>
              <a:avLst/>
              <a:gdLst>
                <a:gd name="connsiteX0" fmla="*/ 2 w 2088000"/>
                <a:gd name="connsiteY0" fmla="*/ 302516 h 792000"/>
                <a:gd name="connsiteX1" fmla="*/ 1044000 w 2088000"/>
                <a:gd name="connsiteY1" fmla="*/ 0 h 792000"/>
                <a:gd name="connsiteX2" fmla="*/ 2087998 w 2088000"/>
                <a:gd name="connsiteY2" fmla="*/ 302516 h 792000"/>
                <a:gd name="connsiteX3" fmla="*/ 1689226 w 2088000"/>
                <a:gd name="connsiteY3" fmla="*/ 791998 h 792000"/>
                <a:gd name="connsiteX4" fmla="*/ 398774 w 2088000"/>
                <a:gd name="connsiteY4" fmla="*/ 791998 h 792000"/>
                <a:gd name="connsiteX5" fmla="*/ 2 w 2088000"/>
                <a:gd name="connsiteY5" fmla="*/ 302516 h 792000"/>
                <a:gd name="connsiteX0" fmla="*/ 0 w 2087996"/>
                <a:gd name="connsiteY0" fmla="*/ 302516 h 801523"/>
                <a:gd name="connsiteX1" fmla="*/ 1043998 w 2087996"/>
                <a:gd name="connsiteY1" fmla="*/ 0 h 801523"/>
                <a:gd name="connsiteX2" fmla="*/ 2087996 w 2087996"/>
                <a:gd name="connsiteY2" fmla="*/ 302516 h 801523"/>
                <a:gd name="connsiteX3" fmla="*/ 1689224 w 2087996"/>
                <a:gd name="connsiteY3" fmla="*/ 791998 h 801523"/>
                <a:gd name="connsiteX4" fmla="*/ 532122 w 2087996"/>
                <a:gd name="connsiteY4" fmla="*/ 801523 h 801523"/>
                <a:gd name="connsiteX5" fmla="*/ 0 w 2087996"/>
                <a:gd name="connsiteY5" fmla="*/ 302516 h 801523"/>
                <a:gd name="connsiteX0" fmla="*/ 0 w 2087996"/>
                <a:gd name="connsiteY0" fmla="*/ 302516 h 801523"/>
                <a:gd name="connsiteX1" fmla="*/ 1043998 w 2087996"/>
                <a:gd name="connsiteY1" fmla="*/ 0 h 801523"/>
                <a:gd name="connsiteX2" fmla="*/ 2087996 w 2087996"/>
                <a:gd name="connsiteY2" fmla="*/ 302516 h 801523"/>
                <a:gd name="connsiteX3" fmla="*/ 1603499 w 2087996"/>
                <a:gd name="connsiteY3" fmla="*/ 791998 h 801523"/>
                <a:gd name="connsiteX4" fmla="*/ 532122 w 2087996"/>
                <a:gd name="connsiteY4" fmla="*/ 801523 h 801523"/>
                <a:gd name="connsiteX5" fmla="*/ 0 w 2087996"/>
                <a:gd name="connsiteY5" fmla="*/ 302516 h 801523"/>
                <a:gd name="connsiteX0" fmla="*/ 0 w 2087996"/>
                <a:gd name="connsiteY0" fmla="*/ 302516 h 801523"/>
                <a:gd name="connsiteX1" fmla="*/ 1043998 w 2087996"/>
                <a:gd name="connsiteY1" fmla="*/ 0 h 801523"/>
                <a:gd name="connsiteX2" fmla="*/ 2087996 w 2087996"/>
                <a:gd name="connsiteY2" fmla="*/ 302516 h 801523"/>
                <a:gd name="connsiteX3" fmla="*/ 1560636 w 2087996"/>
                <a:gd name="connsiteY3" fmla="*/ 796761 h 801523"/>
                <a:gd name="connsiteX4" fmla="*/ 532122 w 2087996"/>
                <a:gd name="connsiteY4" fmla="*/ 801523 h 801523"/>
                <a:gd name="connsiteX5" fmla="*/ 0 w 2087996"/>
                <a:gd name="connsiteY5" fmla="*/ 302516 h 801523"/>
                <a:gd name="connsiteX0" fmla="*/ 0 w 2097521"/>
                <a:gd name="connsiteY0" fmla="*/ 302516 h 801523"/>
                <a:gd name="connsiteX1" fmla="*/ 1043998 w 2097521"/>
                <a:gd name="connsiteY1" fmla="*/ 0 h 801523"/>
                <a:gd name="connsiteX2" fmla="*/ 2097521 w 2097521"/>
                <a:gd name="connsiteY2" fmla="*/ 324606 h 801523"/>
                <a:gd name="connsiteX3" fmla="*/ 1560636 w 2097521"/>
                <a:gd name="connsiteY3" fmla="*/ 796761 h 801523"/>
                <a:gd name="connsiteX4" fmla="*/ 532122 w 2097521"/>
                <a:gd name="connsiteY4" fmla="*/ 801523 h 801523"/>
                <a:gd name="connsiteX5" fmla="*/ 0 w 2097521"/>
                <a:gd name="connsiteY5" fmla="*/ 302516 h 801523"/>
                <a:gd name="connsiteX0" fmla="*/ 0 w 2087996"/>
                <a:gd name="connsiteY0" fmla="*/ 315769 h 801523"/>
                <a:gd name="connsiteX1" fmla="*/ 1034473 w 2087996"/>
                <a:gd name="connsiteY1" fmla="*/ 0 h 801523"/>
                <a:gd name="connsiteX2" fmla="*/ 2087996 w 2087996"/>
                <a:gd name="connsiteY2" fmla="*/ 324606 h 801523"/>
                <a:gd name="connsiteX3" fmla="*/ 1551111 w 2087996"/>
                <a:gd name="connsiteY3" fmla="*/ 796761 h 801523"/>
                <a:gd name="connsiteX4" fmla="*/ 522597 w 2087996"/>
                <a:gd name="connsiteY4" fmla="*/ 801523 h 801523"/>
                <a:gd name="connsiteX5" fmla="*/ 0 w 2087996"/>
                <a:gd name="connsiteY5" fmla="*/ 315769 h 80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7996" h="801523">
                  <a:moveTo>
                    <a:pt x="0" y="315769"/>
                  </a:moveTo>
                  <a:lnTo>
                    <a:pt x="1034473" y="0"/>
                  </a:lnTo>
                  <a:lnTo>
                    <a:pt x="2087996" y="324606"/>
                  </a:lnTo>
                  <a:lnTo>
                    <a:pt x="1551111" y="796761"/>
                  </a:lnTo>
                  <a:lnTo>
                    <a:pt x="522597" y="801523"/>
                  </a:lnTo>
                  <a:lnTo>
                    <a:pt x="0" y="315769"/>
                  </a:lnTo>
                  <a:close/>
                </a:path>
              </a:pathLst>
            </a:custGeom>
            <a:solidFill>
              <a:srgbClr val="E1CC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728508" y="5527835"/>
              <a:ext cx="756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>
              <a:cxnSpLocks noChangeAspect="1"/>
            </p:cNvCxnSpPr>
            <p:nvPr/>
          </p:nvCxnSpPr>
          <p:spPr>
            <a:xfrm rot="120000">
              <a:off x="1181052" y="4907886"/>
              <a:ext cx="648000" cy="224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任意多边形 46"/>
            <p:cNvSpPr/>
            <p:nvPr/>
          </p:nvSpPr>
          <p:spPr>
            <a:xfrm rot="19680000" flipH="1">
              <a:off x="1390781" y="5259281"/>
              <a:ext cx="522000" cy="180000"/>
            </a:xfrm>
            <a:custGeom>
              <a:avLst/>
              <a:gdLst>
                <a:gd name="connsiteX0" fmla="*/ 0 w 424888"/>
                <a:gd name="connsiteY0" fmla="*/ 0 h 490448"/>
                <a:gd name="connsiteX1" fmla="*/ 424888 w 424888"/>
                <a:gd name="connsiteY1" fmla="*/ 368090 h 490448"/>
                <a:gd name="connsiteX2" fmla="*/ 424888 w 424888"/>
                <a:gd name="connsiteY2" fmla="*/ 490448 h 490448"/>
                <a:gd name="connsiteX3" fmla="*/ 0 w 424888"/>
                <a:gd name="connsiteY3" fmla="*/ 0 h 49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4888" h="490448">
                  <a:moveTo>
                    <a:pt x="0" y="0"/>
                  </a:moveTo>
                  <a:lnTo>
                    <a:pt x="424888" y="368090"/>
                  </a:lnTo>
                  <a:lnTo>
                    <a:pt x="424888" y="490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8" name="直接连接符 47"/>
            <p:cNvCxnSpPr>
              <a:cxnSpLocks noChangeAspect="1"/>
            </p:cNvCxnSpPr>
            <p:nvPr/>
          </p:nvCxnSpPr>
          <p:spPr>
            <a:xfrm rot="-120000" flipH="1">
              <a:off x="393079" y="4902501"/>
              <a:ext cx="648000" cy="224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任意多边形 48"/>
            <p:cNvSpPr/>
            <p:nvPr/>
          </p:nvSpPr>
          <p:spPr>
            <a:xfrm rot="1920000">
              <a:off x="304727" y="5258011"/>
              <a:ext cx="522000" cy="180000"/>
            </a:xfrm>
            <a:custGeom>
              <a:avLst/>
              <a:gdLst>
                <a:gd name="connsiteX0" fmla="*/ 0 w 424888"/>
                <a:gd name="connsiteY0" fmla="*/ 0 h 490448"/>
                <a:gd name="connsiteX1" fmla="*/ 424888 w 424888"/>
                <a:gd name="connsiteY1" fmla="*/ 368090 h 490448"/>
                <a:gd name="connsiteX2" fmla="*/ 424888 w 424888"/>
                <a:gd name="connsiteY2" fmla="*/ 490448 h 490448"/>
                <a:gd name="connsiteX3" fmla="*/ 0 w 424888"/>
                <a:gd name="connsiteY3" fmla="*/ 0 h 49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4888" h="490448">
                  <a:moveTo>
                    <a:pt x="0" y="0"/>
                  </a:moveTo>
                  <a:lnTo>
                    <a:pt x="424888" y="368090"/>
                  </a:lnTo>
                  <a:lnTo>
                    <a:pt x="424888" y="490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Oval 112"/>
          <p:cNvSpPr>
            <a:spLocks noChangeArrowheads="1"/>
          </p:cNvSpPr>
          <p:nvPr/>
        </p:nvSpPr>
        <p:spPr bwMode="auto">
          <a:xfrm>
            <a:off x="7696488" y="2303804"/>
            <a:ext cx="323939" cy="3240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2" name="Oval 112"/>
          <p:cNvSpPr>
            <a:spLocks noChangeArrowheads="1"/>
          </p:cNvSpPr>
          <p:nvPr/>
        </p:nvSpPr>
        <p:spPr bwMode="auto">
          <a:xfrm>
            <a:off x="7362825" y="2294076"/>
            <a:ext cx="323939" cy="3240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4" name="Oval 112"/>
          <p:cNvSpPr>
            <a:spLocks noChangeArrowheads="1"/>
          </p:cNvSpPr>
          <p:nvPr/>
        </p:nvSpPr>
        <p:spPr bwMode="auto">
          <a:xfrm>
            <a:off x="1494687" y="2287929"/>
            <a:ext cx="323939" cy="3240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5" name="Oval 112"/>
          <p:cNvSpPr>
            <a:spLocks noChangeArrowheads="1"/>
          </p:cNvSpPr>
          <p:nvPr/>
        </p:nvSpPr>
        <p:spPr bwMode="auto">
          <a:xfrm>
            <a:off x="1161024" y="2278201"/>
            <a:ext cx="323939" cy="3240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6" name="Text Box 94"/>
          <p:cNvSpPr txBox="1">
            <a:spLocks noChangeArrowheads="1"/>
          </p:cNvSpPr>
          <p:nvPr/>
        </p:nvSpPr>
        <p:spPr bwMode="auto">
          <a:xfrm>
            <a:off x="4493747" y="3505473"/>
            <a:ext cx="1540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NADPH+H</a:t>
            </a:r>
            <a:r>
              <a:rPr kumimoji="1" lang="en-US" altLang="zh-CN" sz="2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+</a:t>
            </a:r>
          </a:p>
        </p:txBody>
      </p:sp>
      <p:sp>
        <p:nvSpPr>
          <p:cNvPr id="57" name="Text Box 95"/>
          <p:cNvSpPr txBox="1">
            <a:spLocks noChangeArrowheads="1"/>
          </p:cNvSpPr>
          <p:nvPr/>
        </p:nvSpPr>
        <p:spPr bwMode="auto">
          <a:xfrm>
            <a:off x="6096000" y="3505473"/>
            <a:ext cx="9973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NADP</a:t>
            </a:r>
            <a:r>
              <a:rPr kumimoji="1" lang="en-US" altLang="zh-CN" sz="2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+</a:t>
            </a:r>
            <a:endParaRPr kumimoji="1" lang="en-US" altLang="zh-CN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8" name="Rectangle 101"/>
          <p:cNvSpPr>
            <a:spLocks noChangeArrowheads="1"/>
          </p:cNvSpPr>
          <p:nvPr/>
        </p:nvSpPr>
        <p:spPr bwMode="auto">
          <a:xfrm>
            <a:off x="8458584" y="4186411"/>
            <a:ext cx="2350323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脱氧二磷酸核苷</a:t>
            </a:r>
            <a:endParaRPr kumimoji="1" lang="en-US" altLang="zh-CN" sz="24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 eaLnBrk="1" hangingPunct="1"/>
            <a:r>
              <a:rPr kumimoji="1"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（</a:t>
            </a:r>
            <a:r>
              <a:rPr kumimoji="1" lang="en-US" altLang="zh-CN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dNDP</a:t>
            </a:r>
            <a:r>
              <a:rPr kumimoji="1"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）</a:t>
            </a:r>
            <a:endParaRPr kumimoji="1" lang="en-US" altLang="zh-CN" sz="24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9" name="Rectangle 102"/>
          <p:cNvSpPr>
            <a:spLocks noChangeArrowheads="1"/>
          </p:cNvSpPr>
          <p:nvPr/>
        </p:nvSpPr>
        <p:spPr bwMode="auto">
          <a:xfrm>
            <a:off x="2517181" y="4191174"/>
            <a:ext cx="1731564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二磷酸核苷</a:t>
            </a:r>
            <a:endParaRPr kumimoji="1" lang="en-US" altLang="zh-CN" sz="24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（</a:t>
            </a:r>
            <a:r>
              <a:rPr kumimoji="1" lang="en-US" altLang="zh-CN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NDP</a:t>
            </a:r>
            <a:r>
              <a:rPr kumimoji="1"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）</a:t>
            </a:r>
            <a:endParaRPr kumimoji="1" lang="en-US" altLang="zh-CN" sz="24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60" name="Rectangle 99"/>
          <p:cNvSpPr>
            <a:spLocks noChangeArrowheads="1"/>
          </p:cNvSpPr>
          <p:nvPr/>
        </p:nvSpPr>
        <p:spPr bwMode="auto">
          <a:xfrm>
            <a:off x="5159375" y="2117899"/>
            <a:ext cx="17303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核糖核苷酸</a:t>
            </a:r>
            <a:endParaRPr kumimoji="1" lang="en-US" altLang="zh-CN" sz="2400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kumimoji="1" lang="zh-CN" alt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还原酶</a:t>
            </a:r>
          </a:p>
        </p:txBody>
      </p:sp>
      <p:sp>
        <p:nvSpPr>
          <p:cNvPr id="61" name="矩形 60"/>
          <p:cNvSpPr/>
          <p:nvPr/>
        </p:nvSpPr>
        <p:spPr bwMode="auto">
          <a:xfrm>
            <a:off x="1167374" y="2292524"/>
            <a:ext cx="1743075" cy="116998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100"/>
              </a:lnSpc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‒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‒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O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‒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CH</a:t>
            </a:r>
            <a:r>
              <a:rPr lang="en-US" altLang="zh-CN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2</a:t>
            </a:r>
          </a:p>
          <a:p>
            <a:pPr eaLnBrk="1" hangingPunct="1">
              <a:lnSpc>
                <a:spcPts val="2100"/>
              </a:lnSpc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             ∣</a:t>
            </a:r>
          </a:p>
          <a:p>
            <a:pPr eaLnBrk="1" hangingPunct="1">
              <a:lnSpc>
                <a:spcPts val="2100"/>
              </a:lnSpc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             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∣</a:t>
            </a:r>
          </a:p>
          <a:p>
            <a:pPr eaLnBrk="1" hangingPunct="1">
              <a:lnSpc>
                <a:spcPts val="2100"/>
              </a:lnSpc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              H</a:t>
            </a:r>
          </a:p>
        </p:txBody>
      </p:sp>
      <p:sp>
        <p:nvSpPr>
          <p:cNvPr id="63" name="矩形 62"/>
          <p:cNvSpPr/>
          <p:nvPr/>
        </p:nvSpPr>
        <p:spPr bwMode="auto">
          <a:xfrm>
            <a:off x="3639164" y="2811891"/>
            <a:ext cx="630238" cy="1173162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H</a:t>
            </a:r>
          </a:p>
          <a:p>
            <a:pPr eaLnBrk="1" hangingPunct="1">
              <a:lnSpc>
                <a:spcPts val="21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楷体_GB2312" pitchFamily="49" charset="-122"/>
                <a:cs typeface="宋体" panose="02010600030101010101" pitchFamily="2" charset="-122"/>
              </a:rPr>
              <a:t>∣</a:t>
            </a:r>
          </a:p>
          <a:p>
            <a:pPr eaLnBrk="1" hangingPunct="1">
              <a:lnSpc>
                <a:spcPts val="21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楷体_GB2312" pitchFamily="49" charset="-122"/>
                <a:cs typeface="宋体" panose="02010600030101010101" pitchFamily="2" charset="-122"/>
              </a:rPr>
              <a:t>∣</a:t>
            </a:r>
          </a:p>
          <a:p>
            <a:pPr eaLnBrk="1" hangingPunct="1">
              <a:lnSpc>
                <a:spcPts val="21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O</a:t>
            </a:r>
            <a:r>
              <a:rPr lang="en-US" altLang="zh-CN" sz="2400" noProof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H</a:t>
            </a:r>
          </a:p>
        </p:txBody>
      </p:sp>
      <p:sp>
        <p:nvSpPr>
          <p:cNvPr id="64" name="矩形 63"/>
          <p:cNvSpPr/>
          <p:nvPr/>
        </p:nvSpPr>
        <p:spPr bwMode="auto">
          <a:xfrm>
            <a:off x="2630847" y="2834116"/>
            <a:ext cx="630238" cy="11684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H</a:t>
            </a:r>
          </a:p>
          <a:p>
            <a:pPr eaLnBrk="1" hangingPunct="1">
              <a:lnSpc>
                <a:spcPts val="21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楷体_GB2312" pitchFamily="49" charset="-122"/>
                <a:cs typeface="宋体" panose="02010600030101010101" pitchFamily="2" charset="-122"/>
              </a:rPr>
              <a:t>∣</a:t>
            </a:r>
          </a:p>
          <a:p>
            <a:pPr eaLnBrk="1" hangingPunct="1">
              <a:lnSpc>
                <a:spcPts val="21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楷体_GB2312" pitchFamily="49" charset="-122"/>
                <a:cs typeface="宋体" panose="02010600030101010101" pitchFamily="2" charset="-122"/>
              </a:rPr>
              <a:t>∣</a:t>
            </a:r>
          </a:p>
          <a:p>
            <a:pPr eaLnBrk="1" hangingPunct="1">
              <a:lnSpc>
                <a:spcPts val="21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OH</a:t>
            </a:r>
          </a:p>
        </p:txBody>
      </p:sp>
      <p:sp>
        <p:nvSpPr>
          <p:cNvPr id="70" name="矩形 69"/>
          <p:cNvSpPr/>
          <p:nvPr/>
        </p:nvSpPr>
        <p:spPr bwMode="auto">
          <a:xfrm>
            <a:off x="4114800" y="2270299"/>
            <a:ext cx="800100" cy="122078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200"/>
              </a:lnSpc>
              <a:defRPr/>
            </a:pP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碱基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∣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∣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H</a:t>
            </a:r>
          </a:p>
        </p:txBody>
      </p:sp>
      <p:sp>
        <p:nvSpPr>
          <p:cNvPr id="73" name="Line 7"/>
          <p:cNvSpPr>
            <a:spLocks noChangeShapeType="1"/>
          </p:cNvSpPr>
          <p:nvPr/>
        </p:nvSpPr>
        <p:spPr bwMode="auto">
          <a:xfrm>
            <a:off x="4583832" y="2981499"/>
            <a:ext cx="30960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" name="矩形 73"/>
          <p:cNvSpPr/>
          <p:nvPr/>
        </p:nvSpPr>
        <p:spPr bwMode="auto">
          <a:xfrm>
            <a:off x="7369175" y="2308399"/>
            <a:ext cx="1743075" cy="116998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100"/>
              </a:lnSpc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‒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‒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O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‒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CH</a:t>
            </a:r>
            <a:r>
              <a:rPr lang="en-US" altLang="zh-CN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2</a:t>
            </a:r>
          </a:p>
          <a:p>
            <a:pPr eaLnBrk="1" hangingPunct="1">
              <a:lnSpc>
                <a:spcPts val="2100"/>
              </a:lnSpc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             ∣</a:t>
            </a:r>
          </a:p>
          <a:p>
            <a:pPr eaLnBrk="1" hangingPunct="1">
              <a:lnSpc>
                <a:spcPts val="2100"/>
              </a:lnSpc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             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∣</a:t>
            </a:r>
          </a:p>
          <a:p>
            <a:pPr eaLnBrk="1" hangingPunct="1">
              <a:lnSpc>
                <a:spcPts val="2100"/>
              </a:lnSpc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              H</a:t>
            </a:r>
          </a:p>
        </p:txBody>
      </p:sp>
      <p:sp>
        <p:nvSpPr>
          <p:cNvPr id="75" name="矩形 74"/>
          <p:cNvSpPr/>
          <p:nvPr/>
        </p:nvSpPr>
        <p:spPr bwMode="auto">
          <a:xfrm>
            <a:off x="9840416" y="2835077"/>
            <a:ext cx="492125" cy="116998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H</a:t>
            </a:r>
          </a:p>
          <a:p>
            <a:pPr eaLnBrk="1" hangingPunct="1">
              <a:lnSpc>
                <a:spcPts val="21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楷体_GB2312" pitchFamily="49" charset="-122"/>
                <a:cs typeface="宋体" panose="02010600030101010101" pitchFamily="2" charset="-122"/>
              </a:rPr>
              <a:t>∣</a:t>
            </a:r>
          </a:p>
          <a:p>
            <a:pPr eaLnBrk="1" hangingPunct="1">
              <a:lnSpc>
                <a:spcPts val="21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楷体_GB2312" pitchFamily="49" charset="-122"/>
                <a:cs typeface="宋体" panose="02010600030101010101" pitchFamily="2" charset="-122"/>
              </a:rPr>
              <a:t>∣</a:t>
            </a:r>
          </a:p>
          <a:p>
            <a:pPr eaLnBrk="1" hangingPunct="1">
              <a:lnSpc>
                <a:spcPts val="21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H</a:t>
            </a:r>
          </a:p>
        </p:txBody>
      </p:sp>
      <p:sp>
        <p:nvSpPr>
          <p:cNvPr id="76" name="矩形 75"/>
          <p:cNvSpPr/>
          <p:nvPr/>
        </p:nvSpPr>
        <p:spPr bwMode="auto">
          <a:xfrm>
            <a:off x="8832304" y="2836664"/>
            <a:ext cx="630238" cy="11684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H</a:t>
            </a:r>
          </a:p>
          <a:p>
            <a:pPr eaLnBrk="1" hangingPunct="1">
              <a:lnSpc>
                <a:spcPts val="21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楷体_GB2312" pitchFamily="49" charset="-122"/>
                <a:cs typeface="宋体" panose="02010600030101010101" pitchFamily="2" charset="-122"/>
              </a:rPr>
              <a:t>∣</a:t>
            </a:r>
          </a:p>
          <a:p>
            <a:pPr eaLnBrk="1" hangingPunct="1">
              <a:lnSpc>
                <a:spcPts val="21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楷体_GB2312" pitchFamily="49" charset="-122"/>
                <a:cs typeface="宋体" panose="02010600030101010101" pitchFamily="2" charset="-122"/>
              </a:rPr>
              <a:t>∣</a:t>
            </a:r>
          </a:p>
          <a:p>
            <a:pPr eaLnBrk="1" hangingPunct="1">
              <a:lnSpc>
                <a:spcPts val="21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OH</a:t>
            </a:r>
          </a:p>
        </p:txBody>
      </p:sp>
      <p:sp>
        <p:nvSpPr>
          <p:cNvPr id="77" name="矩形 76"/>
          <p:cNvSpPr/>
          <p:nvPr/>
        </p:nvSpPr>
        <p:spPr bwMode="auto">
          <a:xfrm>
            <a:off x="10326433" y="2286174"/>
            <a:ext cx="800100" cy="122078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200"/>
              </a:lnSpc>
              <a:defRPr/>
            </a:pP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碱基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∣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∣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H</a:t>
            </a:r>
          </a:p>
        </p:txBody>
      </p:sp>
      <p:sp>
        <p:nvSpPr>
          <p:cNvPr id="78" name="Rectangle 16"/>
          <p:cNvSpPr>
            <a:spLocks noChangeArrowheads="1"/>
          </p:cNvSpPr>
          <p:nvPr/>
        </p:nvSpPr>
        <p:spPr bwMode="auto">
          <a:xfrm>
            <a:off x="3273732" y="2242697"/>
            <a:ext cx="22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noProof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O</a:t>
            </a:r>
          </a:p>
        </p:txBody>
      </p:sp>
      <p:sp>
        <p:nvSpPr>
          <p:cNvPr id="79" name="Text Box 95"/>
          <p:cNvSpPr txBox="1">
            <a:spLocks noChangeArrowheads="1"/>
          </p:cNvSpPr>
          <p:nvPr/>
        </p:nvSpPr>
        <p:spPr bwMode="auto">
          <a:xfrm>
            <a:off x="7104112" y="3501008"/>
            <a:ext cx="7104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H</a:t>
            </a:r>
            <a:r>
              <a:rPr kumimoji="1" lang="en-US" altLang="zh-CN" sz="20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O</a:t>
            </a:r>
          </a:p>
        </p:txBody>
      </p:sp>
      <p:sp>
        <p:nvSpPr>
          <p:cNvPr id="80" name="Rectangle 16"/>
          <p:cNvSpPr>
            <a:spLocks noChangeArrowheads="1"/>
          </p:cNvSpPr>
          <p:nvPr/>
        </p:nvSpPr>
        <p:spPr bwMode="auto">
          <a:xfrm>
            <a:off x="9474150" y="2237528"/>
            <a:ext cx="22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noProof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O</a:t>
            </a:r>
          </a:p>
        </p:txBody>
      </p:sp>
      <p:sp>
        <p:nvSpPr>
          <p:cNvPr id="81" name="任意多边形 80"/>
          <p:cNvSpPr/>
          <p:nvPr/>
        </p:nvSpPr>
        <p:spPr>
          <a:xfrm rot="16200000" flipV="1">
            <a:off x="5601788" y="2726953"/>
            <a:ext cx="540000" cy="108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2" name="任意多边形 81"/>
          <p:cNvSpPr/>
          <p:nvPr/>
        </p:nvSpPr>
        <p:spPr>
          <a:xfrm rot="18600000" flipV="1">
            <a:off x="6956720" y="2779870"/>
            <a:ext cx="144000" cy="82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1055688" y="548744"/>
            <a:ext cx="460851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000" indent="-360000">
              <a:lnSpc>
                <a:spcPts val="3500"/>
              </a:lnSpc>
              <a:spcBef>
                <a:spcPts val="6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n"/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800" b="0" dirty="0">
                <a:latin typeface="Times New Roman" panose="02020603050405020304" pitchFamily="18" charset="0"/>
              </a:rPr>
              <a:t>二磷酸脱氧核苷酸的合成</a:t>
            </a:r>
            <a:endParaRPr lang="en-US" altLang="zh-CN" sz="2800" b="0" dirty="0">
              <a:latin typeface="Times New Roman" panose="02020603050405020304" pitchFamily="18" charset="0"/>
            </a:endParaRPr>
          </a:p>
        </p:txBody>
      </p:sp>
      <p:sp>
        <p:nvSpPr>
          <p:cNvPr id="224267" name="Rectangle 11"/>
          <p:cNvSpPr>
            <a:spLocks noChangeArrowheads="1"/>
          </p:cNvSpPr>
          <p:nvPr/>
        </p:nvSpPr>
        <p:spPr bwMode="auto">
          <a:xfrm>
            <a:off x="4511675" y="1340768"/>
            <a:ext cx="2232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核糖核苷酸还原酶</a:t>
            </a:r>
          </a:p>
        </p:txBody>
      </p:sp>
      <p:sp>
        <p:nvSpPr>
          <p:cNvPr id="224263" name="Rectangle 7"/>
          <p:cNvSpPr>
            <a:spLocks noChangeArrowheads="1"/>
          </p:cNvSpPr>
          <p:nvPr/>
        </p:nvSpPr>
        <p:spPr bwMode="auto">
          <a:xfrm>
            <a:off x="3287713" y="1453480"/>
            <a:ext cx="915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kumimoji="1"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DP</a:t>
            </a:r>
          </a:p>
        </p:txBody>
      </p:sp>
      <p:sp>
        <p:nvSpPr>
          <p:cNvPr id="224264" name="Rectangle 8"/>
          <p:cNvSpPr>
            <a:spLocks noChangeArrowheads="1"/>
          </p:cNvSpPr>
          <p:nvPr/>
        </p:nvSpPr>
        <p:spPr bwMode="auto">
          <a:xfrm>
            <a:off x="7248128" y="1469355"/>
            <a:ext cx="1114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</a:t>
            </a:r>
            <a:r>
              <a:rPr kumimoji="1" lang="en-US" altLang="zh-CN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kumimoji="1"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DP</a:t>
            </a:r>
            <a:endParaRPr kumimoji="1" lang="en-US" altLang="zh-CN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4296072" y="1772568"/>
            <a:ext cx="2952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4268" name="Rectangle 12"/>
          <p:cNvSpPr>
            <a:spLocks noChangeArrowheads="1"/>
          </p:cNvSpPr>
          <p:nvPr/>
        </p:nvSpPr>
        <p:spPr bwMode="auto">
          <a:xfrm>
            <a:off x="3288755" y="2102768"/>
            <a:ext cx="935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G</a:t>
            </a:r>
            <a:r>
              <a:rPr kumimoji="1"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DP</a:t>
            </a:r>
          </a:p>
        </p:txBody>
      </p:sp>
      <p:sp>
        <p:nvSpPr>
          <p:cNvPr id="224269" name="Rectangle 13"/>
          <p:cNvSpPr>
            <a:spLocks noChangeArrowheads="1"/>
          </p:cNvSpPr>
          <p:nvPr/>
        </p:nvSpPr>
        <p:spPr bwMode="auto">
          <a:xfrm>
            <a:off x="7272890" y="2117055"/>
            <a:ext cx="10839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</a:t>
            </a:r>
            <a:r>
              <a:rPr kumimoji="1" lang="en-US" altLang="zh-CN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G</a:t>
            </a:r>
            <a:r>
              <a:rPr kumimoji="1"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DP</a:t>
            </a:r>
            <a:endParaRPr kumimoji="1" lang="en-US" altLang="zh-CN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4045" name="Line 15"/>
          <p:cNvSpPr>
            <a:spLocks noChangeShapeType="1"/>
          </p:cNvSpPr>
          <p:nvPr/>
        </p:nvSpPr>
        <p:spPr bwMode="auto">
          <a:xfrm>
            <a:off x="4295775" y="2407568"/>
            <a:ext cx="2952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4272" name="Rectangle 16"/>
          <p:cNvSpPr>
            <a:spLocks noChangeArrowheads="1"/>
          </p:cNvSpPr>
          <p:nvPr/>
        </p:nvSpPr>
        <p:spPr bwMode="auto">
          <a:xfrm>
            <a:off x="4511675" y="1988468"/>
            <a:ext cx="2232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核糖核苷酸还原酶</a:t>
            </a:r>
          </a:p>
        </p:txBody>
      </p:sp>
      <p:sp>
        <p:nvSpPr>
          <p:cNvPr id="224273" name="Rectangle 17"/>
          <p:cNvSpPr>
            <a:spLocks noChangeArrowheads="1"/>
          </p:cNvSpPr>
          <p:nvPr/>
        </p:nvSpPr>
        <p:spPr bwMode="auto">
          <a:xfrm>
            <a:off x="3287713" y="2744118"/>
            <a:ext cx="9159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8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U</a:t>
            </a:r>
            <a:r>
              <a:rPr kumimoji="1"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DP</a:t>
            </a:r>
          </a:p>
        </p:txBody>
      </p:sp>
      <p:sp>
        <p:nvSpPr>
          <p:cNvPr id="224274" name="Rectangle 18"/>
          <p:cNvSpPr>
            <a:spLocks noChangeArrowheads="1"/>
          </p:cNvSpPr>
          <p:nvPr/>
        </p:nvSpPr>
        <p:spPr bwMode="auto">
          <a:xfrm>
            <a:off x="7268766" y="2771105"/>
            <a:ext cx="1114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</a:t>
            </a:r>
            <a:r>
              <a:rPr kumimoji="1" lang="en-US" altLang="zh-CN" sz="2800" dirty="0" err="1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U</a:t>
            </a:r>
            <a:r>
              <a:rPr kumimoji="1"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DP</a:t>
            </a:r>
            <a:endParaRPr kumimoji="1" lang="en-US" altLang="zh-CN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4049" name="Line 20"/>
          <p:cNvSpPr>
            <a:spLocks noChangeShapeType="1"/>
          </p:cNvSpPr>
          <p:nvPr/>
        </p:nvSpPr>
        <p:spPr bwMode="auto">
          <a:xfrm>
            <a:off x="4296072" y="3036218"/>
            <a:ext cx="2952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4277" name="Rectangle 21"/>
          <p:cNvSpPr>
            <a:spLocks noChangeArrowheads="1"/>
          </p:cNvSpPr>
          <p:nvPr/>
        </p:nvSpPr>
        <p:spPr bwMode="auto">
          <a:xfrm>
            <a:off x="4511675" y="2636168"/>
            <a:ext cx="2232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核糖核苷酸还原酶</a:t>
            </a:r>
          </a:p>
        </p:txBody>
      </p:sp>
      <p:sp>
        <p:nvSpPr>
          <p:cNvPr id="224278" name="Rectangle 22"/>
          <p:cNvSpPr>
            <a:spLocks noChangeArrowheads="1"/>
          </p:cNvSpPr>
          <p:nvPr/>
        </p:nvSpPr>
        <p:spPr bwMode="auto">
          <a:xfrm>
            <a:off x="3287713" y="3399755"/>
            <a:ext cx="915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8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r>
              <a:rPr kumimoji="1"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DP</a:t>
            </a:r>
          </a:p>
        </p:txBody>
      </p:sp>
      <p:sp>
        <p:nvSpPr>
          <p:cNvPr id="224279" name="Rectangle 23"/>
          <p:cNvSpPr>
            <a:spLocks noChangeArrowheads="1"/>
          </p:cNvSpPr>
          <p:nvPr/>
        </p:nvSpPr>
        <p:spPr bwMode="auto">
          <a:xfrm>
            <a:off x="7294422" y="3414043"/>
            <a:ext cx="1063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</a:t>
            </a:r>
            <a:r>
              <a:rPr kumimoji="1" lang="en-US" altLang="zh-CN" sz="2800" dirty="0" err="1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r>
              <a:rPr kumimoji="1"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DP</a:t>
            </a:r>
            <a:endParaRPr kumimoji="1" lang="en-US" altLang="zh-CN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4053" name="Line 25"/>
          <p:cNvSpPr>
            <a:spLocks noChangeShapeType="1"/>
          </p:cNvSpPr>
          <p:nvPr/>
        </p:nvSpPr>
        <p:spPr bwMode="auto">
          <a:xfrm>
            <a:off x="4296072" y="3714080"/>
            <a:ext cx="2952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4282" name="Rectangle 26"/>
          <p:cNvSpPr>
            <a:spLocks noChangeArrowheads="1"/>
          </p:cNvSpPr>
          <p:nvPr/>
        </p:nvSpPr>
        <p:spPr bwMode="auto">
          <a:xfrm>
            <a:off x="4511675" y="3285455"/>
            <a:ext cx="2232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核糖核苷酸还原酶</a:t>
            </a:r>
          </a:p>
        </p:txBody>
      </p:sp>
      <p:sp>
        <p:nvSpPr>
          <p:cNvPr id="224284" name="Rectangle 28"/>
          <p:cNvSpPr>
            <a:spLocks noChangeArrowheads="1"/>
          </p:cNvSpPr>
          <p:nvPr/>
        </p:nvSpPr>
        <p:spPr bwMode="auto">
          <a:xfrm>
            <a:off x="3287688" y="4379243"/>
            <a:ext cx="89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TDP</a:t>
            </a:r>
          </a:p>
        </p:txBody>
      </p:sp>
      <p:sp>
        <p:nvSpPr>
          <p:cNvPr id="224285" name="Rectangle 29"/>
          <p:cNvSpPr>
            <a:spLocks noChangeArrowheads="1"/>
          </p:cNvSpPr>
          <p:nvPr/>
        </p:nvSpPr>
        <p:spPr bwMode="auto">
          <a:xfrm>
            <a:off x="7287371" y="4364955"/>
            <a:ext cx="10438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dTDP</a:t>
            </a:r>
            <a:endParaRPr kumimoji="1" lang="en-US" altLang="zh-CN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4057" name="Line 30"/>
          <p:cNvSpPr>
            <a:spLocks noChangeShapeType="1"/>
          </p:cNvSpPr>
          <p:nvPr/>
        </p:nvSpPr>
        <p:spPr bwMode="auto">
          <a:xfrm>
            <a:off x="4295775" y="4668168"/>
            <a:ext cx="2952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58" name="Line 32"/>
          <p:cNvSpPr>
            <a:spLocks noChangeShapeType="1"/>
          </p:cNvSpPr>
          <p:nvPr/>
        </p:nvSpPr>
        <p:spPr bwMode="auto">
          <a:xfrm>
            <a:off x="5335588" y="4379243"/>
            <a:ext cx="1079500" cy="576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59" name="Line 33"/>
          <p:cNvSpPr>
            <a:spLocks noChangeShapeType="1"/>
          </p:cNvSpPr>
          <p:nvPr/>
        </p:nvSpPr>
        <p:spPr bwMode="auto">
          <a:xfrm flipH="1">
            <a:off x="5335588" y="4379243"/>
            <a:ext cx="1079500" cy="576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1077913" y="1125538"/>
            <a:ext cx="44640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1055688" y="548744"/>
            <a:ext cx="4537075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360000" indent="-3600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n"/>
              <a:defRPr sz="28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+mj-cs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zh-CN" altLang="en-US" dirty="0"/>
              <a:t>三磷酸脱氧核苷酸的合成</a:t>
            </a:r>
            <a:endParaRPr lang="en-US" altLang="zh-CN" dirty="0"/>
          </a:p>
        </p:txBody>
      </p:sp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2954096" y="1381125"/>
            <a:ext cx="20721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dNDP</a:t>
            </a:r>
            <a:r>
              <a:rPr kumimoji="1"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 + ATP</a:t>
            </a:r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6913563" y="1397000"/>
            <a:ext cx="2187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dNTP</a:t>
            </a:r>
            <a:r>
              <a:rPr kumimoji="1"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 + ADP</a:t>
            </a: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5087888" y="1684338"/>
            <a:ext cx="1800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5337175" y="1268413"/>
            <a:ext cx="12969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激酶</a:t>
            </a:r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>
            <a:off x="5087888" y="4214862"/>
            <a:ext cx="1800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289" name="Rectangle 9"/>
          <p:cNvSpPr>
            <a:spLocks noChangeArrowheads="1"/>
          </p:cNvSpPr>
          <p:nvPr/>
        </p:nvSpPr>
        <p:spPr bwMode="auto">
          <a:xfrm>
            <a:off x="5337175" y="3787824"/>
            <a:ext cx="12969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激酶</a:t>
            </a:r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2935941" y="3914824"/>
            <a:ext cx="20513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</a:t>
            </a:r>
            <a:r>
              <a:rPr kumimoji="1" lang="en-US" altLang="zh-CN" sz="2800" dirty="0" err="1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r>
              <a:rPr kumimoji="1"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DP</a:t>
            </a:r>
            <a:r>
              <a:rPr kumimoji="1"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 + ATP</a:t>
            </a:r>
          </a:p>
        </p:txBody>
      </p:sp>
      <p:sp>
        <p:nvSpPr>
          <p:cNvPr id="225291" name="Rectangle 11"/>
          <p:cNvSpPr>
            <a:spLocks noChangeArrowheads="1"/>
          </p:cNvSpPr>
          <p:nvPr/>
        </p:nvSpPr>
        <p:spPr bwMode="auto">
          <a:xfrm>
            <a:off x="6980825" y="3914824"/>
            <a:ext cx="2091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</a:t>
            </a:r>
            <a:r>
              <a:rPr kumimoji="1" lang="en-US" altLang="zh-CN" sz="2800" dirty="0" err="1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r>
              <a:rPr kumimoji="1"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TP</a:t>
            </a:r>
            <a:r>
              <a:rPr kumimoji="1"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 + ADP</a:t>
            </a:r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2925521" y="3308399"/>
            <a:ext cx="20721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</a:t>
            </a:r>
            <a:r>
              <a:rPr kumimoji="1" lang="en-US" altLang="zh-CN" sz="2800" dirty="0" err="1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U</a:t>
            </a:r>
            <a:r>
              <a:rPr kumimoji="1"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DP</a:t>
            </a:r>
            <a:r>
              <a:rPr kumimoji="1"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 + ATP</a:t>
            </a:r>
          </a:p>
        </p:txBody>
      </p:sp>
      <p:sp>
        <p:nvSpPr>
          <p:cNvPr id="225293" name="Rectangle 13"/>
          <p:cNvSpPr>
            <a:spLocks noChangeArrowheads="1"/>
          </p:cNvSpPr>
          <p:nvPr/>
        </p:nvSpPr>
        <p:spPr bwMode="auto">
          <a:xfrm>
            <a:off x="6932613" y="3289349"/>
            <a:ext cx="21875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</a:t>
            </a:r>
            <a:r>
              <a:rPr kumimoji="1" lang="en-US" altLang="zh-CN" sz="2800" dirty="0" err="1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U</a:t>
            </a:r>
            <a:r>
              <a:rPr kumimoji="1"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TP</a:t>
            </a:r>
            <a:r>
              <a:rPr kumimoji="1"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 + ADP</a:t>
            </a:r>
          </a:p>
        </p:txBody>
      </p:sp>
      <p:sp>
        <p:nvSpPr>
          <p:cNvPr id="45069" name="Line 15"/>
          <p:cNvSpPr>
            <a:spLocks noChangeShapeType="1"/>
          </p:cNvSpPr>
          <p:nvPr/>
        </p:nvSpPr>
        <p:spPr bwMode="auto">
          <a:xfrm>
            <a:off x="5087888" y="3576687"/>
            <a:ext cx="1800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296" name="Rectangle 16"/>
          <p:cNvSpPr>
            <a:spLocks noChangeArrowheads="1"/>
          </p:cNvSpPr>
          <p:nvPr/>
        </p:nvSpPr>
        <p:spPr bwMode="auto">
          <a:xfrm>
            <a:off x="5337175" y="3179812"/>
            <a:ext cx="12969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激酶</a:t>
            </a:r>
          </a:p>
        </p:txBody>
      </p:sp>
      <p:sp>
        <p:nvSpPr>
          <p:cNvPr id="225297" name="Rectangle 17"/>
          <p:cNvSpPr>
            <a:spLocks noChangeArrowheads="1"/>
          </p:cNvSpPr>
          <p:nvPr/>
        </p:nvSpPr>
        <p:spPr bwMode="auto">
          <a:xfrm>
            <a:off x="2915996" y="2652762"/>
            <a:ext cx="20721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</a:t>
            </a:r>
            <a:r>
              <a:rPr kumimoji="1" lang="en-US" altLang="zh-CN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G</a:t>
            </a:r>
            <a:r>
              <a:rPr kumimoji="1"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DP</a:t>
            </a:r>
            <a:r>
              <a:rPr kumimoji="1"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 + ATP</a:t>
            </a:r>
          </a:p>
        </p:txBody>
      </p:sp>
      <p:sp>
        <p:nvSpPr>
          <p:cNvPr id="225298" name="Rectangle 18"/>
          <p:cNvSpPr>
            <a:spLocks noChangeArrowheads="1"/>
          </p:cNvSpPr>
          <p:nvPr/>
        </p:nvSpPr>
        <p:spPr bwMode="auto">
          <a:xfrm>
            <a:off x="6960881" y="2660699"/>
            <a:ext cx="2111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</a:t>
            </a:r>
            <a:r>
              <a:rPr kumimoji="1" lang="en-US" altLang="zh-CN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G</a:t>
            </a:r>
            <a:r>
              <a:rPr kumimoji="1"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TP</a:t>
            </a:r>
            <a:r>
              <a:rPr kumimoji="1"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 + ADP</a:t>
            </a:r>
          </a:p>
        </p:txBody>
      </p:sp>
      <p:sp>
        <p:nvSpPr>
          <p:cNvPr id="45073" name="Line 20"/>
          <p:cNvSpPr>
            <a:spLocks noChangeShapeType="1"/>
          </p:cNvSpPr>
          <p:nvPr/>
        </p:nvSpPr>
        <p:spPr bwMode="auto">
          <a:xfrm>
            <a:off x="5087863" y="2979787"/>
            <a:ext cx="1800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01" name="Rectangle 21"/>
          <p:cNvSpPr>
            <a:spLocks noChangeArrowheads="1"/>
          </p:cNvSpPr>
          <p:nvPr/>
        </p:nvSpPr>
        <p:spPr bwMode="auto">
          <a:xfrm>
            <a:off x="5337175" y="2562274"/>
            <a:ext cx="12969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激酶</a:t>
            </a:r>
          </a:p>
        </p:txBody>
      </p:sp>
      <p:sp>
        <p:nvSpPr>
          <p:cNvPr id="225302" name="Rectangle 22"/>
          <p:cNvSpPr>
            <a:spLocks noChangeArrowheads="1"/>
          </p:cNvSpPr>
          <p:nvPr/>
        </p:nvSpPr>
        <p:spPr bwMode="auto">
          <a:xfrm>
            <a:off x="2914409" y="2046288"/>
            <a:ext cx="20721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</a:t>
            </a:r>
            <a:r>
              <a:rPr kumimoji="1" lang="en-US" altLang="zh-CN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kumimoji="1"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DP</a:t>
            </a:r>
            <a:r>
              <a:rPr kumimoji="1"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 + ATP</a:t>
            </a:r>
          </a:p>
        </p:txBody>
      </p:sp>
      <p:sp>
        <p:nvSpPr>
          <p:cNvPr id="225303" name="Rectangle 23"/>
          <p:cNvSpPr>
            <a:spLocks noChangeArrowheads="1"/>
          </p:cNvSpPr>
          <p:nvPr/>
        </p:nvSpPr>
        <p:spPr bwMode="auto">
          <a:xfrm>
            <a:off x="6991109" y="2017713"/>
            <a:ext cx="20721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</a:t>
            </a:r>
            <a:r>
              <a:rPr kumimoji="1" lang="en-US" altLang="zh-CN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kumimoji="1"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TP</a:t>
            </a:r>
            <a:r>
              <a:rPr kumimoji="1"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 + ADP</a:t>
            </a:r>
          </a:p>
        </p:txBody>
      </p:sp>
      <p:sp>
        <p:nvSpPr>
          <p:cNvPr id="45077" name="Line 25"/>
          <p:cNvSpPr>
            <a:spLocks noChangeShapeType="1"/>
          </p:cNvSpPr>
          <p:nvPr/>
        </p:nvSpPr>
        <p:spPr bwMode="auto">
          <a:xfrm>
            <a:off x="5087888" y="2349500"/>
            <a:ext cx="17986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06" name="Rectangle 26"/>
          <p:cNvSpPr>
            <a:spLocks noChangeArrowheads="1"/>
          </p:cNvSpPr>
          <p:nvPr/>
        </p:nvSpPr>
        <p:spPr bwMode="auto">
          <a:xfrm>
            <a:off x="5337175" y="1916113"/>
            <a:ext cx="12969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激酶</a:t>
            </a:r>
          </a:p>
        </p:txBody>
      </p:sp>
      <p:sp>
        <p:nvSpPr>
          <p:cNvPr id="225308" name="Rectangle 28"/>
          <p:cNvSpPr>
            <a:spLocks noChangeArrowheads="1"/>
          </p:cNvSpPr>
          <p:nvPr/>
        </p:nvSpPr>
        <p:spPr bwMode="auto">
          <a:xfrm>
            <a:off x="5371849" y="5646738"/>
            <a:ext cx="10038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dTTP</a:t>
            </a:r>
            <a:endParaRPr kumimoji="1" lang="en-US" altLang="zh-CN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5080" name="Text Box 29"/>
          <p:cNvSpPr txBox="1">
            <a:spLocks noChangeArrowheads="1"/>
          </p:cNvSpPr>
          <p:nvPr/>
        </p:nvSpPr>
        <p:spPr bwMode="auto">
          <a:xfrm>
            <a:off x="6489700" y="5535613"/>
            <a:ext cx="43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?</a:t>
            </a:r>
            <a:endParaRPr lang="en-US" altLang="zh-CN" sz="40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25310" name="Rectangle 30"/>
          <p:cNvSpPr>
            <a:spLocks noChangeArrowheads="1"/>
          </p:cNvSpPr>
          <p:nvPr/>
        </p:nvSpPr>
        <p:spPr bwMode="auto">
          <a:xfrm>
            <a:off x="3357563" y="4926013"/>
            <a:ext cx="1114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dNDP</a:t>
            </a:r>
          </a:p>
        </p:txBody>
      </p:sp>
      <p:sp>
        <p:nvSpPr>
          <p:cNvPr id="225311" name="Rectangle 31"/>
          <p:cNvSpPr>
            <a:spLocks noChangeArrowheads="1"/>
          </p:cNvSpPr>
          <p:nvPr/>
        </p:nvSpPr>
        <p:spPr bwMode="auto">
          <a:xfrm>
            <a:off x="6511199" y="4910138"/>
            <a:ext cx="18112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dNMP</a:t>
            </a:r>
            <a:r>
              <a:rPr kumimoji="1"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 + Pi</a:t>
            </a:r>
          </a:p>
        </p:txBody>
      </p:sp>
      <p:sp>
        <p:nvSpPr>
          <p:cNvPr id="45083" name="Line 33"/>
          <p:cNvSpPr>
            <a:spLocks noChangeShapeType="1"/>
          </p:cNvSpPr>
          <p:nvPr/>
        </p:nvSpPr>
        <p:spPr bwMode="auto">
          <a:xfrm>
            <a:off x="4616450" y="5197475"/>
            <a:ext cx="1800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14" name="Rectangle 34"/>
          <p:cNvSpPr>
            <a:spLocks noChangeArrowheads="1"/>
          </p:cNvSpPr>
          <p:nvPr/>
        </p:nvSpPr>
        <p:spPr bwMode="auto">
          <a:xfrm>
            <a:off x="4760913" y="4757738"/>
            <a:ext cx="15128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磷酸酶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1077913" y="1125538"/>
            <a:ext cx="43926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1055688" y="548680"/>
            <a:ext cx="3634691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360000" indent="-3600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n"/>
              <a:defRPr sz="28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+mj-cs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zh-CN" altLang="en-US" dirty="0"/>
              <a:t>脱氧胸苷酸的合成</a:t>
            </a:r>
            <a:endParaRPr lang="en-US" altLang="zh-CN" dirty="0"/>
          </a:p>
        </p:txBody>
      </p:sp>
      <p:cxnSp>
        <p:nvCxnSpPr>
          <p:cNvPr id="43" name="直接连接符 42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4"/>
          <p:cNvSpPr txBox="1">
            <a:spLocks noChangeArrowheads="1"/>
          </p:cNvSpPr>
          <p:nvPr/>
        </p:nvSpPr>
        <p:spPr bwMode="auto">
          <a:xfrm>
            <a:off x="7279977" y="3429669"/>
            <a:ext cx="1539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000" noProof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NADPH+H</a:t>
            </a:r>
            <a:r>
              <a:rPr lang="en-US" altLang="zh-CN" sz="2000" baseline="30000" noProof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+</a:t>
            </a:r>
          </a:p>
        </p:txBody>
      </p:sp>
      <p:sp>
        <p:nvSpPr>
          <p:cNvPr id="64" name="Rectangle 14"/>
          <p:cNvSpPr>
            <a:spLocks noChangeArrowheads="1"/>
          </p:cNvSpPr>
          <p:nvPr/>
        </p:nvSpPr>
        <p:spPr bwMode="auto">
          <a:xfrm>
            <a:off x="5176540" y="2593627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28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5" name="Rectangle 18"/>
          <p:cNvSpPr>
            <a:spLocks noChangeArrowheads="1"/>
          </p:cNvSpPr>
          <p:nvPr/>
        </p:nvSpPr>
        <p:spPr bwMode="auto">
          <a:xfrm>
            <a:off x="4060527" y="2669827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28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6" name="Text Box 26"/>
          <p:cNvSpPr txBox="1">
            <a:spLocks noChangeArrowheads="1"/>
          </p:cNvSpPr>
          <p:nvPr/>
        </p:nvSpPr>
        <p:spPr bwMode="auto">
          <a:xfrm>
            <a:off x="3215977" y="2784127"/>
            <a:ext cx="10556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dCMP</a:t>
            </a:r>
            <a:endParaRPr kumimoji="1" lang="en-US" altLang="zh-CN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7" name="Rectangle 27"/>
          <p:cNvSpPr>
            <a:spLocks noChangeArrowheads="1"/>
          </p:cNvSpPr>
          <p:nvPr/>
        </p:nvSpPr>
        <p:spPr bwMode="auto">
          <a:xfrm>
            <a:off x="2284115" y="1574452"/>
            <a:ext cx="9890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dUDP</a:t>
            </a:r>
            <a:endParaRPr kumimoji="1" lang="en-US" altLang="zh-CN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4223792" y="1157411"/>
            <a:ext cx="412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Pi</a:t>
            </a:r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3431704" y="2237531"/>
            <a:ext cx="6540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000" noProof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NH</a:t>
            </a:r>
            <a:r>
              <a:rPr lang="en-US" altLang="zh-CN" sz="2000" baseline="-25000" noProof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3</a:t>
            </a:r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4582815" y="1588740"/>
            <a:ext cx="1057275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dUMP</a:t>
            </a:r>
            <a:endParaRPr kumimoji="1" lang="en-US" altLang="zh-CN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1" name="Text Box 63"/>
          <p:cNvSpPr txBox="1">
            <a:spLocks noChangeArrowheads="1"/>
          </p:cNvSpPr>
          <p:nvPr/>
        </p:nvSpPr>
        <p:spPr bwMode="auto">
          <a:xfrm>
            <a:off x="5884565" y="1445865"/>
            <a:ext cx="17287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dTMP</a:t>
            </a:r>
            <a:r>
              <a:rPr kumimoji="1"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合成酶</a:t>
            </a:r>
          </a:p>
        </p:txBody>
      </p:sp>
      <p:sp>
        <p:nvSpPr>
          <p:cNvPr id="72" name="Text Box 64"/>
          <p:cNvSpPr txBox="1">
            <a:spLocks noChangeArrowheads="1"/>
          </p:cNvSpPr>
          <p:nvPr/>
        </p:nvSpPr>
        <p:spPr bwMode="auto">
          <a:xfrm>
            <a:off x="7464152" y="2380902"/>
            <a:ext cx="598241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000" noProof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FH</a:t>
            </a:r>
            <a:r>
              <a:rPr lang="en-US" altLang="zh-CN" sz="2000" baseline="-25000" noProof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2</a:t>
            </a:r>
          </a:p>
        </p:txBody>
      </p:sp>
      <p:sp>
        <p:nvSpPr>
          <p:cNvPr id="73" name="Rectangle 65"/>
          <p:cNvSpPr>
            <a:spLocks noChangeArrowheads="1"/>
          </p:cNvSpPr>
          <p:nvPr/>
        </p:nvSpPr>
        <p:spPr bwMode="auto">
          <a:xfrm>
            <a:off x="5154315" y="2380902"/>
            <a:ext cx="19161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</a:t>
            </a:r>
            <a:r>
              <a:rPr kumimoji="1" lang="en-US" altLang="zh-CN" sz="20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5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,N</a:t>
            </a:r>
            <a:r>
              <a:rPr kumimoji="1" lang="en-US" altLang="zh-CN" sz="20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10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甲烯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FH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4</a:t>
            </a:r>
            <a:endParaRPr kumimoji="1"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74" name="Rectangle 66"/>
          <p:cNvSpPr>
            <a:spLocks noChangeArrowheads="1"/>
          </p:cNvSpPr>
          <p:nvPr/>
        </p:nvSpPr>
        <p:spPr bwMode="auto">
          <a:xfrm>
            <a:off x="5968032" y="2920652"/>
            <a:ext cx="5982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FH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4</a:t>
            </a:r>
          </a:p>
        </p:txBody>
      </p:sp>
      <p:sp>
        <p:nvSpPr>
          <p:cNvPr id="75" name="Rectangle 72"/>
          <p:cNvSpPr>
            <a:spLocks noChangeArrowheads="1"/>
          </p:cNvSpPr>
          <p:nvPr/>
        </p:nvSpPr>
        <p:spPr bwMode="auto">
          <a:xfrm>
            <a:off x="7865765" y="2776190"/>
            <a:ext cx="1398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FH</a:t>
            </a:r>
            <a:r>
              <a:rPr lang="en-US" altLang="zh-CN" baseline="-25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r>
              <a:rPr lang="zh-CN" alt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还原酶</a:t>
            </a:r>
            <a:endParaRPr lang="zh-CN" altLang="en-US" baseline="-25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6049665" y="3429669"/>
            <a:ext cx="9985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noProof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NADP</a:t>
            </a:r>
            <a:r>
              <a:rPr lang="en-US" altLang="zh-CN" sz="2000" baseline="30000" noProof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+</a:t>
            </a: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8088015" y="1588740"/>
            <a:ext cx="1039812" cy="4619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dTMP</a:t>
            </a:r>
            <a:endParaRPr kumimoji="1" lang="en-US" altLang="zh-CN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8" name="Text Box 77"/>
          <p:cNvSpPr txBox="1">
            <a:spLocks noChangeArrowheads="1"/>
          </p:cNvSpPr>
          <p:nvPr/>
        </p:nvSpPr>
        <p:spPr bwMode="auto">
          <a:xfrm>
            <a:off x="3004195" y="5189190"/>
            <a:ext cx="838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ATP</a:t>
            </a:r>
          </a:p>
        </p:txBody>
      </p:sp>
      <p:sp>
        <p:nvSpPr>
          <p:cNvPr id="79" name="Text Box 79"/>
          <p:cNvSpPr txBox="1">
            <a:spLocks noChangeArrowheads="1"/>
          </p:cNvSpPr>
          <p:nvPr/>
        </p:nvSpPr>
        <p:spPr bwMode="auto">
          <a:xfrm>
            <a:off x="3641427" y="4382740"/>
            <a:ext cx="9953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kumimoji="1"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激酶</a:t>
            </a:r>
          </a:p>
        </p:txBody>
      </p:sp>
      <p:sp>
        <p:nvSpPr>
          <p:cNvPr id="80" name="Rectangle 81"/>
          <p:cNvSpPr>
            <a:spLocks noChangeArrowheads="1"/>
          </p:cNvSpPr>
          <p:nvPr/>
        </p:nvSpPr>
        <p:spPr bwMode="auto">
          <a:xfrm>
            <a:off x="5081290" y="4536727"/>
            <a:ext cx="9731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dTDP</a:t>
            </a:r>
            <a:endParaRPr kumimoji="1" lang="en-US" altLang="zh-CN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81" name="Text Box 83"/>
          <p:cNvSpPr txBox="1">
            <a:spLocks noChangeArrowheads="1"/>
          </p:cNvSpPr>
          <p:nvPr/>
        </p:nvSpPr>
        <p:spPr bwMode="auto">
          <a:xfrm>
            <a:off x="6406852" y="4350990"/>
            <a:ext cx="10509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kumimoji="1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zh-CN" altLang="en-US" sz="2000" b="0" dirty="0">
                <a:solidFill>
                  <a:srgbClr val="00B0F0"/>
                </a:solidFill>
                <a:ea typeface="方正姚体" panose="02010601030101010101" pitchFamily="2" charset="-122"/>
              </a:rPr>
              <a:t>激酶</a:t>
            </a:r>
          </a:p>
        </p:txBody>
      </p:sp>
      <p:sp>
        <p:nvSpPr>
          <p:cNvPr id="82" name="Text Box 85"/>
          <p:cNvSpPr txBox="1">
            <a:spLocks noChangeArrowheads="1"/>
          </p:cNvSpPr>
          <p:nvPr/>
        </p:nvSpPr>
        <p:spPr bwMode="auto">
          <a:xfrm>
            <a:off x="4316115" y="5189190"/>
            <a:ext cx="838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ADP</a:t>
            </a:r>
          </a:p>
        </p:txBody>
      </p:sp>
      <p:sp>
        <p:nvSpPr>
          <p:cNvPr id="83" name="Rectangle 86"/>
          <p:cNvSpPr>
            <a:spLocks noChangeArrowheads="1"/>
          </p:cNvSpPr>
          <p:nvPr/>
        </p:nvSpPr>
        <p:spPr bwMode="auto">
          <a:xfrm>
            <a:off x="7872115" y="4533552"/>
            <a:ext cx="9540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dTTP</a:t>
            </a:r>
            <a:endParaRPr kumimoji="1" lang="en-US" altLang="zh-CN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84" name="Text Box 87"/>
          <p:cNvSpPr txBox="1">
            <a:spLocks noChangeArrowheads="1"/>
          </p:cNvSpPr>
          <p:nvPr/>
        </p:nvSpPr>
        <p:spPr bwMode="auto">
          <a:xfrm>
            <a:off x="5884515" y="5189190"/>
            <a:ext cx="838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ATP</a:t>
            </a:r>
          </a:p>
        </p:txBody>
      </p:sp>
      <p:sp>
        <p:nvSpPr>
          <p:cNvPr id="85" name="Text Box 88"/>
          <p:cNvSpPr txBox="1">
            <a:spLocks noChangeArrowheads="1"/>
          </p:cNvSpPr>
          <p:nvPr/>
        </p:nvSpPr>
        <p:spPr bwMode="auto">
          <a:xfrm>
            <a:off x="7170440" y="5189190"/>
            <a:ext cx="838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ADP</a:t>
            </a:r>
          </a:p>
        </p:txBody>
      </p:sp>
      <p:sp>
        <p:nvSpPr>
          <p:cNvPr id="86" name="Rectangle 89"/>
          <p:cNvSpPr>
            <a:spLocks noChangeArrowheads="1"/>
          </p:cNvSpPr>
          <p:nvPr/>
        </p:nvSpPr>
        <p:spPr bwMode="auto">
          <a:xfrm>
            <a:off x="2314277" y="4566890"/>
            <a:ext cx="10398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dTMP</a:t>
            </a:r>
            <a:endParaRPr kumimoji="1" lang="en-US" altLang="zh-CN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87" name="Line 90"/>
          <p:cNvSpPr>
            <a:spLocks noChangeShapeType="1"/>
          </p:cNvSpPr>
          <p:nvPr/>
        </p:nvSpPr>
        <p:spPr bwMode="auto">
          <a:xfrm flipV="1">
            <a:off x="4244677" y="2050702"/>
            <a:ext cx="866775" cy="8794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8" name="Line 35"/>
          <p:cNvSpPr>
            <a:spLocks noChangeShapeType="1"/>
          </p:cNvSpPr>
          <p:nvPr/>
        </p:nvSpPr>
        <p:spPr bwMode="auto">
          <a:xfrm>
            <a:off x="3192165" y="1877665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3052986" y="1157411"/>
            <a:ext cx="666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H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O</a:t>
            </a:r>
          </a:p>
        </p:txBody>
      </p:sp>
      <p:sp>
        <p:nvSpPr>
          <p:cNvPr id="90" name="Line 35"/>
          <p:cNvSpPr>
            <a:spLocks noChangeShapeType="1"/>
          </p:cNvSpPr>
          <p:nvPr/>
        </p:nvSpPr>
        <p:spPr bwMode="auto">
          <a:xfrm>
            <a:off x="5640090" y="1877665"/>
            <a:ext cx="2339975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1" name="Line 35"/>
          <p:cNvSpPr>
            <a:spLocks noChangeShapeType="1"/>
          </p:cNvSpPr>
          <p:nvPr/>
        </p:nvSpPr>
        <p:spPr bwMode="auto">
          <a:xfrm>
            <a:off x="3354090" y="4808190"/>
            <a:ext cx="1655762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" name="Line 35"/>
          <p:cNvSpPr>
            <a:spLocks noChangeShapeType="1"/>
          </p:cNvSpPr>
          <p:nvPr/>
        </p:nvSpPr>
        <p:spPr bwMode="auto">
          <a:xfrm>
            <a:off x="6162377" y="4797821"/>
            <a:ext cx="1655763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93" name="肘形连接符 92"/>
          <p:cNvCxnSpPr/>
          <p:nvPr/>
        </p:nvCxnSpPr>
        <p:spPr>
          <a:xfrm flipH="1">
            <a:off x="6532265" y="2780952"/>
            <a:ext cx="1260000" cy="360363"/>
          </a:xfrm>
          <a:prstGeom prst="bentConnector3">
            <a:avLst>
              <a:gd name="adj1" fmla="val -41"/>
            </a:avLst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肘形连接符 93"/>
          <p:cNvCxnSpPr/>
          <p:nvPr/>
        </p:nvCxnSpPr>
        <p:spPr>
          <a:xfrm rot="5400000" flipH="1">
            <a:off x="5668665" y="2853977"/>
            <a:ext cx="323850" cy="250825"/>
          </a:xfrm>
          <a:prstGeom prst="bentConnector3">
            <a:avLst>
              <a:gd name="adj1" fmla="val -41"/>
            </a:avLst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任意多边形 94"/>
          <p:cNvSpPr/>
          <p:nvPr/>
        </p:nvSpPr>
        <p:spPr>
          <a:xfrm rot="5400000">
            <a:off x="3755704" y="1233493"/>
            <a:ext cx="324000" cy="90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6" name="任意多边形 95"/>
          <p:cNvSpPr/>
          <p:nvPr/>
        </p:nvSpPr>
        <p:spPr>
          <a:xfrm rot="4920000">
            <a:off x="4354139" y="2215014"/>
            <a:ext cx="108000" cy="64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7" name="任意多边形 96"/>
          <p:cNvSpPr/>
          <p:nvPr/>
        </p:nvSpPr>
        <p:spPr>
          <a:xfrm rot="16200000" flipV="1">
            <a:off x="6636016" y="1485549"/>
            <a:ext cx="468000" cy="126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8" name="任意多边形 97"/>
          <p:cNvSpPr/>
          <p:nvPr/>
        </p:nvSpPr>
        <p:spPr>
          <a:xfrm rot="16200000" flipV="1">
            <a:off x="6672024" y="4437822"/>
            <a:ext cx="468000" cy="118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9" name="任意多边形 98"/>
          <p:cNvSpPr/>
          <p:nvPr/>
        </p:nvSpPr>
        <p:spPr>
          <a:xfrm rot="16200000" flipV="1">
            <a:off x="3862379" y="4448190"/>
            <a:ext cx="468000" cy="118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0" name="任意多边形 99"/>
          <p:cNvSpPr/>
          <p:nvPr/>
        </p:nvSpPr>
        <p:spPr>
          <a:xfrm rot="5400000" flipH="1" flipV="1">
            <a:off x="7104080" y="2853637"/>
            <a:ext cx="324000" cy="90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582166"/>
            <a:ext cx="5256212" cy="542578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80000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核苷酸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---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核酸的基本组成单位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077913" y="1125538"/>
            <a:ext cx="486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1631504" y="2564904"/>
            <a:ext cx="2160000" cy="720000"/>
          </a:xfrm>
          <a:prstGeom prst="roundRect">
            <a:avLst>
              <a:gd name="adj" fmla="val 16667"/>
            </a:avLst>
          </a:prstGeom>
          <a:solidFill>
            <a:srgbClr val="FEED9B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体内合成</a:t>
            </a:r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1631504" y="3356992"/>
            <a:ext cx="2160000" cy="720000"/>
          </a:xfrm>
          <a:prstGeom prst="roundRect">
            <a:avLst>
              <a:gd name="adj" fmla="val 16667"/>
            </a:avLst>
          </a:prstGeom>
          <a:solidFill>
            <a:srgbClr val="FEED9B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食物</a:t>
            </a:r>
            <a:endParaRPr lang="en-US" altLang="zh-CN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0" hangingPunct="0"/>
            <a:r>
              <a:rPr lang="en-US" altLang="zh-CN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</a:t>
            </a:r>
            <a:r>
              <a:rPr lang="zh-CN" alt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核酸的消化吸收</a:t>
            </a:r>
            <a:r>
              <a:rPr lang="en-US" altLang="zh-CN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  <a:endParaRPr lang="zh-CN" altLang="en-US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4655840" y="2420888"/>
            <a:ext cx="2376000" cy="1800000"/>
          </a:xfrm>
          <a:prstGeom prst="roundRect">
            <a:avLst>
              <a:gd name="adj" fmla="val 16667"/>
            </a:avLst>
          </a:prstGeom>
          <a:solidFill>
            <a:srgbClr val="FF93A8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核苷酸</a:t>
            </a:r>
            <a:endParaRPr lang="zh-CN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AutoShape 27"/>
          <p:cNvSpPr>
            <a:spLocks noChangeArrowheads="1"/>
          </p:cNvSpPr>
          <p:nvPr/>
        </p:nvSpPr>
        <p:spPr bwMode="auto">
          <a:xfrm>
            <a:off x="7824432" y="1413016"/>
            <a:ext cx="2880000" cy="7200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核酸合成的原料</a:t>
            </a:r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7824432" y="2205104"/>
            <a:ext cx="2880000" cy="7200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能量的利用形式</a:t>
            </a:r>
            <a:endParaRPr lang="en-US" altLang="zh-CN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0" hangingPunct="0"/>
            <a:r>
              <a:rPr lang="en-US" altLang="zh-CN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(ATP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GTP)</a:t>
            </a:r>
            <a:endParaRPr lang="zh-CN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AutoShape 27"/>
          <p:cNvSpPr>
            <a:spLocks noChangeArrowheads="1"/>
          </p:cNvSpPr>
          <p:nvPr/>
        </p:nvSpPr>
        <p:spPr bwMode="auto">
          <a:xfrm>
            <a:off x="7824432" y="2997112"/>
            <a:ext cx="2880000" cy="7200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细胞信号转导第二信使</a:t>
            </a:r>
            <a:endParaRPr lang="en-US" altLang="zh-CN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0" hangingPunct="0"/>
            <a:r>
              <a:rPr lang="en-US" altLang="zh-CN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(cAMP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cGMP)</a:t>
            </a:r>
            <a:endParaRPr lang="zh-CN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7824432" y="3789200"/>
            <a:ext cx="2880000" cy="7200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组成辅酶参与代谢</a:t>
            </a:r>
            <a:endParaRPr lang="en-US" altLang="zh-CN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altLang="zh-CN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(NAD</a:t>
            </a:r>
            <a:r>
              <a:rPr lang="en-US" altLang="zh-CN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FMN)</a:t>
            </a:r>
            <a:endParaRPr lang="zh-CN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右箭头 14"/>
          <p:cNvSpPr/>
          <p:nvPr/>
        </p:nvSpPr>
        <p:spPr bwMode="auto">
          <a:xfrm>
            <a:off x="3863752" y="3068960"/>
            <a:ext cx="720000" cy="5760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右箭头 15"/>
          <p:cNvSpPr/>
          <p:nvPr/>
        </p:nvSpPr>
        <p:spPr bwMode="auto">
          <a:xfrm>
            <a:off x="7104192" y="3068960"/>
            <a:ext cx="720000" cy="5760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439816" y="5229200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核苷酸的来源和去路</a:t>
            </a:r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auto">
          <a:xfrm>
            <a:off x="7824192" y="4581208"/>
            <a:ext cx="2880000" cy="7200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活化型中间代谢物</a:t>
            </a:r>
            <a:endParaRPr lang="en-US" altLang="zh-CN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altLang="zh-CN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(UDP-G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CDP-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甘油二酯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  <a:endParaRPr lang="zh-CN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2"/>
          <p:cNvSpPr txBox="1">
            <a:spLocks noChangeArrowheads="1"/>
          </p:cNvSpPr>
          <p:nvPr/>
        </p:nvSpPr>
        <p:spPr bwMode="auto">
          <a:xfrm>
            <a:off x="3143672" y="860425"/>
            <a:ext cx="59757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嘌呤核苷酸与嘧啶核苷酸合成的比较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990966"/>
              </p:ext>
            </p:extLst>
          </p:nvPr>
        </p:nvGraphicFramePr>
        <p:xfrm>
          <a:off x="807342" y="1475478"/>
          <a:ext cx="10473234" cy="4036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3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4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5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方正姚体" panose="02010601030101010101" pitchFamily="2" charset="-122"/>
                      </a:endParaRPr>
                    </a:p>
                  </a:txBody>
                  <a:tcPr marL="91455" marR="91455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嘌呤核苷酸</a:t>
                      </a:r>
                    </a:p>
                  </a:txBody>
                  <a:tcPr marL="91455" marR="91455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嘧啶核苷酸</a:t>
                      </a:r>
                    </a:p>
                  </a:txBody>
                  <a:tcPr marL="91455" marR="91455"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6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相同</a:t>
                      </a:r>
                    </a:p>
                  </a:txBody>
                  <a:tcPr marL="91455" marR="91455" marT="45714" marB="45714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1. 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合成原料基本相同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2. 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合成部位对高等动物来说，主要在肝脏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3. 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都有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2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种合成途径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(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从头和补救途径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4. 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都先合成一个与之有关的核苷酸，在此基础上进一步合成核苷酸</a:t>
                      </a:r>
                    </a:p>
                  </a:txBody>
                  <a:tcPr marL="91455" marR="91455" marT="45714" marB="45714" horzOverflow="overflow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4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不同</a:t>
                      </a:r>
                    </a:p>
                  </a:txBody>
                  <a:tcPr marL="91455" marR="91455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1. 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在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5'-P -R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基础上合成嘌呤环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2. 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先合成的核苷酸是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IMP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3. 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在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IMP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基础上完成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AMP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和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GMP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的合成</a:t>
                      </a:r>
                    </a:p>
                  </a:txBody>
                  <a:tcPr marL="91455" marR="91455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1. 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先合成嘧啶环再与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5’-P-R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结合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2. 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先合成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UMP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3. 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在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UMP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基础上完成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CTP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、</a:t>
                      </a:r>
                      <a:r>
                        <a:rPr kumimoji="1" lang="en-US" altLang="zh-C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dTMP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方正姚体" panose="02010601030101010101" pitchFamily="2" charset="-122"/>
                        </a:rPr>
                        <a:t>的合成</a:t>
                      </a:r>
                    </a:p>
                  </a:txBody>
                  <a:tcPr marL="91455" marR="91455" marT="45714" marB="45714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1055689" y="548744"/>
            <a:ext cx="3590924" cy="57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defRPr/>
            </a:pPr>
            <a:r>
              <a:rPr lang="zh-CN" altLang="en-US" sz="28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+mj-cs"/>
              </a:rPr>
              <a:t>四、核苷酸抗代谢物</a:t>
            </a:r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1401763" y="1256779"/>
            <a:ext cx="9590781" cy="312047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60000" indent="-360000" eaLnBrk="1" hangingPunct="1">
              <a:lnSpc>
                <a:spcPts val="4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核苷酸抗代谢物：嘌呤、嘧啶、氨基酸及叶酸等的类似物。</a:t>
            </a:r>
            <a:endParaRPr kumimoji="1"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marL="360000" indent="-360000" eaLnBrk="1" hangingPunct="1">
              <a:lnSpc>
                <a:spcPts val="4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机制：竞争性抑制</a:t>
            </a:r>
            <a:endParaRPr kumimoji="1"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marL="360000" indent="-360000" eaLnBrk="1" hangingPunct="1">
              <a:lnSpc>
                <a:spcPts val="4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嘌呤类似物：</a:t>
            </a: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6-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巯基嘌呤（</a:t>
            </a: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6MP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）、</a:t>
            </a: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8-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氮杂鸟嘌呤等。</a:t>
            </a:r>
            <a:endParaRPr kumimoji="1"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marL="360000" indent="-360000" eaLnBrk="1" hangingPunct="1">
              <a:lnSpc>
                <a:spcPts val="4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嘧啶类似物：</a:t>
            </a: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5-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氟尿嘧啶（</a:t>
            </a: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5-FU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）。</a:t>
            </a:r>
            <a:endParaRPr kumimoji="1"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marL="360000" indent="-360000" eaLnBrk="1" hangingPunct="1">
              <a:lnSpc>
                <a:spcPts val="4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叶酸类似物：氨蝶呤、氨甲蝶呤（</a:t>
            </a: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MTX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）等。</a:t>
            </a:r>
            <a:endParaRPr kumimoji="1"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marL="360000" indent="-360000" eaLnBrk="1" hangingPunct="1">
              <a:lnSpc>
                <a:spcPts val="4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氨基酸类似物：氮杂丝氨酸、</a:t>
            </a: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6-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重氮</a:t>
            </a: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-5-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氧正亮氨酸等。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1077913" y="1125538"/>
            <a:ext cx="43926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六边形 62"/>
          <p:cNvSpPr>
            <a:spLocks noChangeAspect="1"/>
          </p:cNvSpPr>
          <p:nvPr/>
        </p:nvSpPr>
        <p:spPr>
          <a:xfrm rot="16200000">
            <a:off x="8530507" y="4829577"/>
            <a:ext cx="648000" cy="583200"/>
          </a:xfrm>
          <a:prstGeom prst="hexagon">
            <a:avLst/>
          </a:prstGeom>
          <a:solidFill>
            <a:srgbClr val="1FC3FD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64" name="六边形 63"/>
          <p:cNvSpPr>
            <a:spLocks noChangeAspect="1"/>
          </p:cNvSpPr>
          <p:nvPr/>
        </p:nvSpPr>
        <p:spPr>
          <a:xfrm rot="16200000">
            <a:off x="6639481" y="4841902"/>
            <a:ext cx="648000" cy="583200"/>
          </a:xfrm>
          <a:prstGeom prst="hexagon">
            <a:avLst/>
          </a:prstGeom>
          <a:solidFill>
            <a:srgbClr val="1FC3FD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65" name="正五边形 64"/>
          <p:cNvSpPr>
            <a:spLocks noChangeAspect="1"/>
          </p:cNvSpPr>
          <p:nvPr/>
        </p:nvSpPr>
        <p:spPr>
          <a:xfrm rot="5400000" flipH="1">
            <a:off x="4324419" y="4884267"/>
            <a:ext cx="576000" cy="544002"/>
          </a:xfrm>
          <a:prstGeom prst="pentagon">
            <a:avLst/>
          </a:prstGeom>
          <a:solidFill>
            <a:srgbClr val="1FC3FD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66" name="六边形 65"/>
          <p:cNvSpPr>
            <a:spLocks noChangeAspect="1"/>
          </p:cNvSpPr>
          <p:nvPr/>
        </p:nvSpPr>
        <p:spPr>
          <a:xfrm rot="16200000">
            <a:off x="3722070" y="4863552"/>
            <a:ext cx="648000" cy="583200"/>
          </a:xfrm>
          <a:prstGeom prst="hexagon">
            <a:avLst/>
          </a:prstGeom>
          <a:solidFill>
            <a:srgbClr val="1FC3FD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67" name="正五边形 66"/>
          <p:cNvSpPr>
            <a:spLocks noChangeAspect="1"/>
          </p:cNvSpPr>
          <p:nvPr/>
        </p:nvSpPr>
        <p:spPr>
          <a:xfrm rot="5400000" flipH="1">
            <a:off x="2560513" y="4882951"/>
            <a:ext cx="576000" cy="544002"/>
          </a:xfrm>
          <a:prstGeom prst="pentagon">
            <a:avLst/>
          </a:prstGeom>
          <a:solidFill>
            <a:srgbClr val="1FC3FD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68" name="六边形 67"/>
          <p:cNvSpPr>
            <a:spLocks noChangeAspect="1"/>
          </p:cNvSpPr>
          <p:nvPr/>
        </p:nvSpPr>
        <p:spPr>
          <a:xfrm rot="16200000">
            <a:off x="1958164" y="4862236"/>
            <a:ext cx="648000" cy="583200"/>
          </a:xfrm>
          <a:prstGeom prst="hexagon">
            <a:avLst/>
          </a:prstGeom>
          <a:solidFill>
            <a:srgbClr val="1FC3FD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1921374" y="5777954"/>
            <a:ext cx="1217612" cy="387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ts val="2300"/>
              </a:lnSpc>
              <a:defRPr/>
            </a:pPr>
            <a:r>
              <a:rPr kumimoji="1" lang="zh-CN" alt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次黄嘌呤</a:t>
            </a:r>
            <a:endParaRPr kumimoji="1" lang="en-US" altLang="zh-CN" sz="20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cxnSp>
        <p:nvCxnSpPr>
          <p:cNvPr id="70" name="直接连接符 69"/>
          <p:cNvCxnSpPr>
            <a:cxnSpLocks noChangeAspect="1"/>
          </p:cNvCxnSpPr>
          <p:nvPr/>
        </p:nvCxnSpPr>
        <p:spPr bwMode="auto">
          <a:xfrm rot="1560000" flipV="1">
            <a:off x="2110286" y="4846093"/>
            <a:ext cx="134937" cy="179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cxnSpLocks noChangeAspect="1"/>
          </p:cNvCxnSpPr>
          <p:nvPr/>
        </p:nvCxnSpPr>
        <p:spPr bwMode="auto">
          <a:xfrm>
            <a:off x="2042024" y="5308054"/>
            <a:ext cx="215900" cy="1079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 bwMode="auto">
          <a:xfrm>
            <a:off x="2523038" y="5006431"/>
            <a:ext cx="0" cy="28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cxnSpLocks noChangeAspect="1"/>
          </p:cNvCxnSpPr>
          <p:nvPr/>
        </p:nvCxnSpPr>
        <p:spPr bwMode="auto">
          <a:xfrm rot="60000" flipH="1" flipV="1">
            <a:off x="2924988" y="4966512"/>
            <a:ext cx="13500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 bwMode="auto">
          <a:xfrm>
            <a:off x="2284910" y="4646068"/>
            <a:ext cx="0" cy="1793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1"/>
          <p:cNvSpPr>
            <a:spLocks noChangeArrowheads="1"/>
          </p:cNvSpPr>
          <p:nvPr/>
        </p:nvSpPr>
        <p:spPr bwMode="auto">
          <a:xfrm>
            <a:off x="2824497" y="5173617"/>
            <a:ext cx="15645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9</a:t>
            </a:r>
            <a:endParaRPr lang="zh-CN" altLang="en-US" sz="1000" dirty="0">
              <a:latin typeface="Times New Roman" panose="02020603050405020304" pitchFamily="18" charset="0"/>
            </a:endParaRPr>
          </a:p>
        </p:txBody>
      </p:sp>
      <p:sp>
        <p:nvSpPr>
          <p:cNvPr id="79" name="矩形 93"/>
          <p:cNvSpPr>
            <a:spLocks noChangeArrowheads="1"/>
          </p:cNvSpPr>
          <p:nvPr/>
        </p:nvSpPr>
        <p:spPr bwMode="auto">
          <a:xfrm>
            <a:off x="2180784" y="4412705"/>
            <a:ext cx="4129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OH</a:t>
            </a:r>
            <a:endParaRPr lang="zh-CN" altLang="en-US" sz="1600" b="1" baseline="-25000" dirty="0">
              <a:latin typeface="Times New Roman" panose="02020603050405020304" pitchFamily="18" charset="0"/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3900288" y="5777954"/>
            <a:ext cx="768160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ts val="2300"/>
              </a:lnSpc>
              <a:defRPr/>
            </a:pPr>
            <a:r>
              <a:rPr kumimoji="1" lang="en-US" altLang="zh-CN" sz="2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6-MP</a:t>
            </a:r>
          </a:p>
        </p:txBody>
      </p:sp>
      <p:cxnSp>
        <p:nvCxnSpPr>
          <p:cNvPr id="82" name="直接连接符 81"/>
          <p:cNvCxnSpPr>
            <a:cxnSpLocks noChangeAspect="1"/>
          </p:cNvCxnSpPr>
          <p:nvPr/>
        </p:nvCxnSpPr>
        <p:spPr bwMode="auto">
          <a:xfrm rot="1560000" flipV="1">
            <a:off x="3869235" y="4854033"/>
            <a:ext cx="134938" cy="179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>
            <a:cxnSpLocks noChangeAspect="1"/>
          </p:cNvCxnSpPr>
          <p:nvPr/>
        </p:nvCxnSpPr>
        <p:spPr bwMode="auto">
          <a:xfrm>
            <a:off x="3804150" y="5306469"/>
            <a:ext cx="180000" cy="893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 bwMode="auto">
          <a:xfrm>
            <a:off x="4291513" y="5008469"/>
            <a:ext cx="0" cy="28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>
            <a:cxnSpLocks noChangeAspect="1"/>
          </p:cNvCxnSpPr>
          <p:nvPr/>
        </p:nvCxnSpPr>
        <p:spPr bwMode="auto">
          <a:xfrm rot="60000" flipH="1" flipV="1">
            <a:off x="4683939" y="4964926"/>
            <a:ext cx="13500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 bwMode="auto">
          <a:xfrm>
            <a:off x="4048622" y="4639719"/>
            <a:ext cx="0" cy="1793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71"/>
          <p:cNvSpPr>
            <a:spLocks noChangeArrowheads="1"/>
          </p:cNvSpPr>
          <p:nvPr/>
        </p:nvSpPr>
        <p:spPr bwMode="auto">
          <a:xfrm>
            <a:off x="4578607" y="5157813"/>
            <a:ext cx="15645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00">
                <a:solidFill>
                  <a:srgbClr val="000000"/>
                </a:solidFill>
                <a:latin typeface="Times New Roman" panose="02020603050405020304" pitchFamily="18" charset="0"/>
              </a:rPr>
              <a:t>9</a:t>
            </a:r>
            <a:endParaRPr lang="zh-CN" altLang="en-US" sz="1000">
              <a:latin typeface="Times New Roman" panose="02020603050405020304" pitchFamily="18" charset="0"/>
            </a:endParaRPr>
          </a:p>
        </p:txBody>
      </p:sp>
      <p:sp>
        <p:nvSpPr>
          <p:cNvPr id="95" name="矩形 93"/>
          <p:cNvSpPr>
            <a:spLocks noChangeArrowheads="1"/>
          </p:cNvSpPr>
          <p:nvPr/>
        </p:nvSpPr>
        <p:spPr bwMode="auto">
          <a:xfrm>
            <a:off x="3948618" y="4406356"/>
            <a:ext cx="3664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SH</a:t>
            </a:r>
            <a:endParaRPr lang="zh-CN" altLang="en-US" sz="1600" b="1" baseline="-25000" dirty="0">
              <a:latin typeface="Times New Roman" panose="02020603050405020304" pitchFamily="18" charset="0"/>
            </a:endParaRPr>
          </a:p>
        </p:txBody>
      </p:sp>
      <p:cxnSp>
        <p:nvCxnSpPr>
          <p:cNvPr id="96" name="直接连接符 95"/>
          <p:cNvCxnSpPr/>
          <p:nvPr/>
        </p:nvCxnSpPr>
        <p:spPr bwMode="auto">
          <a:xfrm>
            <a:off x="6725150" y="4996904"/>
            <a:ext cx="0" cy="287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>
            <a:cxnSpLocks noChangeAspect="1"/>
          </p:cNvCxnSpPr>
          <p:nvPr/>
        </p:nvCxnSpPr>
        <p:spPr bwMode="auto">
          <a:xfrm>
            <a:off x="7222037" y="5327103"/>
            <a:ext cx="215900" cy="1079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矩形 98"/>
          <p:cNvSpPr/>
          <p:nvPr/>
        </p:nvSpPr>
        <p:spPr bwMode="auto">
          <a:xfrm>
            <a:off x="6647361" y="5777954"/>
            <a:ext cx="727075" cy="387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ts val="2300"/>
              </a:lnSpc>
              <a:defRPr/>
            </a:pPr>
            <a:r>
              <a:rPr kumimoji="1" lang="en-US" altLang="zh-CN" sz="2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5-FU</a:t>
            </a:r>
          </a:p>
        </p:txBody>
      </p:sp>
      <p:sp>
        <p:nvSpPr>
          <p:cNvPr id="100" name="矩形 74"/>
          <p:cNvSpPr>
            <a:spLocks noChangeArrowheads="1"/>
          </p:cNvSpPr>
          <p:nvPr/>
        </p:nvSpPr>
        <p:spPr bwMode="auto">
          <a:xfrm>
            <a:off x="6438049" y="4804535"/>
            <a:ext cx="227626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</a:t>
            </a:r>
            <a:endParaRPr lang="zh-CN" altLang="en-US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3" name="直接连接符 102"/>
          <p:cNvCxnSpPr/>
          <p:nvPr/>
        </p:nvCxnSpPr>
        <p:spPr bwMode="auto">
          <a:xfrm>
            <a:off x="6983912" y="4630193"/>
            <a:ext cx="0" cy="1793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矩形 71"/>
          <p:cNvSpPr>
            <a:spLocks noChangeArrowheads="1"/>
          </p:cNvSpPr>
          <p:nvPr/>
        </p:nvSpPr>
        <p:spPr bwMode="auto">
          <a:xfrm>
            <a:off x="6886095" y="5219352"/>
            <a:ext cx="15645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endParaRPr lang="zh-CN" altLang="en-US" sz="1000" dirty="0">
              <a:latin typeface="Times New Roman" panose="02020603050405020304" pitchFamily="18" charset="0"/>
            </a:endParaRPr>
          </a:p>
        </p:txBody>
      </p:sp>
      <p:sp>
        <p:nvSpPr>
          <p:cNvPr id="105" name="矩形 93"/>
          <p:cNvSpPr>
            <a:spLocks noChangeArrowheads="1"/>
          </p:cNvSpPr>
          <p:nvPr/>
        </p:nvSpPr>
        <p:spPr bwMode="auto">
          <a:xfrm>
            <a:off x="6837255" y="4387304"/>
            <a:ext cx="252633" cy="246221"/>
          </a:xfrm>
          <a:prstGeom prst="rect">
            <a:avLst/>
          </a:prstGeom>
          <a:noFill/>
          <a:ln>
            <a:noFill/>
          </a:ln>
        </p:spPr>
        <p:txBody>
          <a:bodyPr wrap="none" lIns="45720" tIns="0" rIns="4572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endParaRPr lang="zh-CN" altLang="en-US" sz="1600" b="1" baseline="-25000">
              <a:latin typeface="Times New Roman" panose="02020603050405020304" pitchFamily="18" charset="0"/>
            </a:endParaRPr>
          </a:p>
        </p:txBody>
      </p:sp>
      <p:cxnSp>
        <p:nvCxnSpPr>
          <p:cNvPr id="106" name="直接连接符 105"/>
          <p:cNvCxnSpPr/>
          <p:nvPr/>
        </p:nvCxnSpPr>
        <p:spPr bwMode="auto">
          <a:xfrm>
            <a:off x="6942637" y="4628604"/>
            <a:ext cx="0" cy="179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>
            <a:cxnSpLocks noChangeAspect="1"/>
          </p:cNvCxnSpPr>
          <p:nvPr/>
        </p:nvCxnSpPr>
        <p:spPr bwMode="auto">
          <a:xfrm>
            <a:off x="7252200" y="5282652"/>
            <a:ext cx="217488" cy="1079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矩形 93"/>
          <p:cNvSpPr>
            <a:spLocks noChangeArrowheads="1"/>
          </p:cNvSpPr>
          <p:nvPr/>
        </p:nvSpPr>
        <p:spPr bwMode="auto">
          <a:xfrm>
            <a:off x="7408944" y="5340037"/>
            <a:ext cx="252633" cy="246221"/>
          </a:xfrm>
          <a:prstGeom prst="rect">
            <a:avLst/>
          </a:prstGeom>
          <a:noFill/>
          <a:ln>
            <a:noFill/>
          </a:ln>
        </p:spPr>
        <p:txBody>
          <a:bodyPr wrap="none" lIns="45720" tIns="0" rIns="4572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endParaRPr lang="zh-CN" altLang="en-US" sz="1600" b="1" baseline="-25000">
              <a:latin typeface="Times New Roman" panose="02020603050405020304" pitchFamily="18" charset="0"/>
            </a:endParaRPr>
          </a:p>
        </p:txBody>
      </p:sp>
      <p:cxnSp>
        <p:nvCxnSpPr>
          <p:cNvPr id="109" name="直接连接符 108"/>
          <p:cNvCxnSpPr/>
          <p:nvPr/>
        </p:nvCxnSpPr>
        <p:spPr bwMode="auto">
          <a:xfrm>
            <a:off x="8612686" y="4977852"/>
            <a:ext cx="0" cy="287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>
            <a:cxnSpLocks noChangeAspect="1"/>
          </p:cNvCxnSpPr>
          <p:nvPr/>
        </p:nvCxnSpPr>
        <p:spPr bwMode="auto">
          <a:xfrm>
            <a:off x="9122276" y="5312814"/>
            <a:ext cx="215900" cy="1079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矩形 110"/>
          <p:cNvSpPr/>
          <p:nvPr/>
        </p:nvSpPr>
        <p:spPr bwMode="auto">
          <a:xfrm>
            <a:off x="8296774" y="5777954"/>
            <a:ext cx="1211262" cy="387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ts val="2300"/>
              </a:lnSpc>
              <a:defRPr/>
            </a:pPr>
            <a:r>
              <a:rPr kumimoji="1" lang="zh-CN" alt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胸腺嘧啶</a:t>
            </a:r>
            <a:endParaRPr kumimoji="1" lang="en-US" altLang="zh-CN" sz="20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12" name="矩形 74"/>
          <p:cNvSpPr>
            <a:spLocks noChangeArrowheads="1"/>
          </p:cNvSpPr>
          <p:nvPr/>
        </p:nvSpPr>
        <p:spPr bwMode="auto">
          <a:xfrm>
            <a:off x="8083562" y="4795009"/>
            <a:ext cx="479298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zh-CN" sz="1600"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</a:t>
            </a:r>
            <a:endParaRPr lang="zh-CN" altLang="en-US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13" name="直接连接符 112"/>
          <p:cNvCxnSpPr/>
          <p:nvPr/>
        </p:nvCxnSpPr>
        <p:spPr bwMode="auto">
          <a:xfrm>
            <a:off x="8874624" y="4625430"/>
            <a:ext cx="0" cy="1793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矩形 71"/>
          <p:cNvSpPr>
            <a:spLocks noChangeArrowheads="1"/>
          </p:cNvSpPr>
          <p:nvPr/>
        </p:nvSpPr>
        <p:spPr bwMode="auto">
          <a:xfrm>
            <a:off x="8777304" y="5219352"/>
            <a:ext cx="15645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endParaRPr lang="zh-CN" altLang="en-US" sz="1000" dirty="0">
              <a:latin typeface="Times New Roman" panose="02020603050405020304" pitchFamily="18" charset="0"/>
            </a:endParaRPr>
          </a:p>
        </p:txBody>
      </p:sp>
      <p:sp>
        <p:nvSpPr>
          <p:cNvPr id="115" name="矩形 93"/>
          <p:cNvSpPr>
            <a:spLocks noChangeArrowheads="1"/>
          </p:cNvSpPr>
          <p:nvPr/>
        </p:nvSpPr>
        <p:spPr bwMode="auto">
          <a:xfrm>
            <a:off x="8723704" y="4382541"/>
            <a:ext cx="252633" cy="246221"/>
          </a:xfrm>
          <a:prstGeom prst="rect">
            <a:avLst/>
          </a:prstGeom>
          <a:noFill/>
          <a:ln>
            <a:noFill/>
          </a:ln>
        </p:spPr>
        <p:txBody>
          <a:bodyPr wrap="none" lIns="45720" tIns="0" rIns="4572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endParaRPr lang="zh-CN" altLang="en-US" sz="1600" b="1" baseline="-25000" dirty="0">
              <a:latin typeface="Times New Roman" panose="02020603050405020304" pitchFamily="18" charset="0"/>
            </a:endParaRPr>
          </a:p>
        </p:txBody>
      </p:sp>
      <p:cxnSp>
        <p:nvCxnSpPr>
          <p:cNvPr id="116" name="直接连接符 115"/>
          <p:cNvCxnSpPr/>
          <p:nvPr/>
        </p:nvCxnSpPr>
        <p:spPr bwMode="auto">
          <a:xfrm>
            <a:off x="8828586" y="4623841"/>
            <a:ext cx="0" cy="179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>
            <a:cxnSpLocks noChangeAspect="1"/>
          </p:cNvCxnSpPr>
          <p:nvPr/>
        </p:nvCxnSpPr>
        <p:spPr bwMode="auto">
          <a:xfrm>
            <a:off x="9144500" y="5273126"/>
            <a:ext cx="215900" cy="1079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矩形 93"/>
          <p:cNvSpPr>
            <a:spLocks noChangeArrowheads="1"/>
          </p:cNvSpPr>
          <p:nvPr/>
        </p:nvSpPr>
        <p:spPr bwMode="auto">
          <a:xfrm>
            <a:off x="9299751" y="5340037"/>
            <a:ext cx="252633" cy="246221"/>
          </a:xfrm>
          <a:prstGeom prst="rect">
            <a:avLst/>
          </a:prstGeom>
          <a:noFill/>
          <a:ln>
            <a:noFill/>
          </a:ln>
        </p:spPr>
        <p:txBody>
          <a:bodyPr wrap="none" lIns="45720" tIns="0" rIns="4572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endParaRPr lang="zh-CN" altLang="en-US" sz="1600" b="1" baseline="-25000">
              <a:latin typeface="Times New Roman" panose="02020603050405020304" pitchFamily="18" charset="0"/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2169153" y="5365842"/>
            <a:ext cx="216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 rot="5400000">
            <a:off x="1841403" y="4830284"/>
            <a:ext cx="216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矩形 74"/>
          <p:cNvSpPr>
            <a:spLocks noChangeArrowheads="1"/>
          </p:cNvSpPr>
          <p:nvPr/>
        </p:nvSpPr>
        <p:spPr bwMode="auto">
          <a:xfrm>
            <a:off x="1916717" y="4820068"/>
            <a:ext cx="147476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endParaRPr lang="zh-CN" altLang="en-US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" name="矩形 77"/>
          <p:cNvSpPr>
            <a:spLocks noChangeArrowheads="1"/>
          </p:cNvSpPr>
          <p:nvPr/>
        </p:nvSpPr>
        <p:spPr bwMode="auto">
          <a:xfrm>
            <a:off x="2204794" y="5345414"/>
            <a:ext cx="147476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endParaRPr lang="zh-CN" altLang="en-US" sz="16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" name="椭圆 122"/>
          <p:cNvSpPr/>
          <p:nvPr/>
        </p:nvSpPr>
        <p:spPr>
          <a:xfrm>
            <a:off x="2818953" y="4704009"/>
            <a:ext cx="216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/>
          <p:cNvSpPr/>
          <p:nvPr/>
        </p:nvSpPr>
        <p:spPr>
          <a:xfrm>
            <a:off x="2789812" y="5308123"/>
            <a:ext cx="216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矩形 88"/>
          <p:cNvSpPr>
            <a:spLocks noChangeArrowheads="1"/>
          </p:cNvSpPr>
          <p:nvPr/>
        </p:nvSpPr>
        <p:spPr bwMode="auto">
          <a:xfrm>
            <a:off x="2854080" y="4725257"/>
            <a:ext cx="147476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endParaRPr lang="zh-CN" altLang="en-US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" name="矩形 90"/>
          <p:cNvSpPr>
            <a:spLocks noChangeArrowheads="1"/>
          </p:cNvSpPr>
          <p:nvPr/>
        </p:nvSpPr>
        <p:spPr bwMode="auto">
          <a:xfrm>
            <a:off x="2817441" y="5360994"/>
            <a:ext cx="160300" cy="3334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1300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</a:p>
          <a:p>
            <a:pPr algn="ctr">
              <a:lnSpc>
                <a:spcPts val="1300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endParaRPr lang="zh-CN" altLang="en-US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7" name="椭圆 126"/>
          <p:cNvSpPr/>
          <p:nvPr/>
        </p:nvSpPr>
        <p:spPr>
          <a:xfrm>
            <a:off x="4566197" y="4691827"/>
            <a:ext cx="216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 rot="5400000">
            <a:off x="3599434" y="4812517"/>
            <a:ext cx="216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>
            <a:off x="4561434" y="5298597"/>
            <a:ext cx="216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>
            <a:off x="3946679" y="5346790"/>
            <a:ext cx="216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矩形 74"/>
          <p:cNvSpPr>
            <a:spLocks noChangeArrowheads="1"/>
          </p:cNvSpPr>
          <p:nvPr/>
        </p:nvSpPr>
        <p:spPr bwMode="auto">
          <a:xfrm>
            <a:off x="3670840" y="4794703"/>
            <a:ext cx="147476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endParaRPr lang="zh-CN" altLang="en-US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" name="矩形 77"/>
          <p:cNvSpPr>
            <a:spLocks noChangeArrowheads="1"/>
          </p:cNvSpPr>
          <p:nvPr/>
        </p:nvSpPr>
        <p:spPr bwMode="auto">
          <a:xfrm>
            <a:off x="3982727" y="5334392"/>
            <a:ext cx="147476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endParaRPr lang="zh-CN" altLang="en-US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" name="矩形 88"/>
          <p:cNvSpPr>
            <a:spLocks noChangeArrowheads="1"/>
          </p:cNvSpPr>
          <p:nvPr/>
        </p:nvSpPr>
        <p:spPr bwMode="auto">
          <a:xfrm>
            <a:off x="4603427" y="4704648"/>
            <a:ext cx="147476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endParaRPr lang="zh-CN" altLang="en-US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" name="矩形 90"/>
          <p:cNvSpPr>
            <a:spLocks noChangeArrowheads="1"/>
          </p:cNvSpPr>
          <p:nvPr/>
        </p:nvSpPr>
        <p:spPr bwMode="auto">
          <a:xfrm>
            <a:off x="4585839" y="5359499"/>
            <a:ext cx="160300" cy="3334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1300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</a:p>
          <a:p>
            <a:pPr algn="ctr">
              <a:lnSpc>
                <a:spcPts val="1300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endParaRPr lang="zh-CN" altLang="en-US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5" name="椭圆 134"/>
          <p:cNvSpPr/>
          <p:nvPr/>
        </p:nvSpPr>
        <p:spPr>
          <a:xfrm rot="5400000">
            <a:off x="7170017" y="4812517"/>
            <a:ext cx="216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椭圆 135"/>
          <p:cNvSpPr/>
          <p:nvPr/>
        </p:nvSpPr>
        <p:spPr>
          <a:xfrm>
            <a:off x="6860903" y="5346790"/>
            <a:ext cx="216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矩形 77"/>
          <p:cNvSpPr>
            <a:spLocks noChangeArrowheads="1"/>
          </p:cNvSpPr>
          <p:nvPr/>
        </p:nvSpPr>
        <p:spPr bwMode="auto">
          <a:xfrm>
            <a:off x="7176897" y="4797223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NH</a:t>
            </a:r>
            <a:endParaRPr lang="zh-CN" altLang="en-US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" name="矩形 90"/>
          <p:cNvSpPr>
            <a:spLocks noChangeArrowheads="1"/>
          </p:cNvSpPr>
          <p:nvPr/>
        </p:nvSpPr>
        <p:spPr bwMode="auto">
          <a:xfrm>
            <a:off x="6884841" y="5399871"/>
            <a:ext cx="160300" cy="3334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1300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</a:p>
          <a:p>
            <a:pPr algn="ctr">
              <a:lnSpc>
                <a:spcPts val="1300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endParaRPr lang="zh-CN" altLang="en-US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" name="椭圆 138"/>
          <p:cNvSpPr/>
          <p:nvPr/>
        </p:nvSpPr>
        <p:spPr>
          <a:xfrm>
            <a:off x="8752163" y="5342197"/>
            <a:ext cx="216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椭圆 139"/>
          <p:cNvSpPr/>
          <p:nvPr/>
        </p:nvSpPr>
        <p:spPr>
          <a:xfrm rot="5400000">
            <a:off x="9065649" y="4812541"/>
            <a:ext cx="216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矩形 77"/>
          <p:cNvSpPr>
            <a:spLocks noChangeArrowheads="1"/>
          </p:cNvSpPr>
          <p:nvPr/>
        </p:nvSpPr>
        <p:spPr bwMode="auto">
          <a:xfrm>
            <a:off x="9067848" y="4797223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NH</a:t>
            </a:r>
            <a:endParaRPr lang="zh-CN" altLang="en-US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" name="矩形 90"/>
          <p:cNvSpPr>
            <a:spLocks noChangeArrowheads="1"/>
          </p:cNvSpPr>
          <p:nvPr/>
        </p:nvSpPr>
        <p:spPr bwMode="auto">
          <a:xfrm>
            <a:off x="8776049" y="5399871"/>
            <a:ext cx="160300" cy="3334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1300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</a:p>
          <a:p>
            <a:pPr algn="ctr">
              <a:lnSpc>
                <a:spcPts val="1300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endParaRPr lang="zh-CN" altLang="en-US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32" name="Rectangle 72"/>
          <p:cNvSpPr>
            <a:spLocks noGrp="1" noChangeArrowheads="1"/>
          </p:cNvSpPr>
          <p:nvPr>
            <p:ph type="title"/>
          </p:nvPr>
        </p:nvSpPr>
        <p:spPr>
          <a:xfrm>
            <a:off x="1081088" y="548680"/>
            <a:ext cx="2397125" cy="576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ts val="35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</a:pPr>
            <a:r>
              <a:rPr kumimoji="1" lang="zh-CN" altLang="en-US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抗癌药物</a:t>
            </a:r>
            <a:endParaRPr kumimoji="1" lang="en-US" altLang="en-US" sz="2800" cap="non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67" name="Rectangle 27"/>
          <p:cNvSpPr>
            <a:spLocks noChangeArrowheads="1"/>
          </p:cNvSpPr>
          <p:nvPr/>
        </p:nvSpPr>
        <p:spPr bwMode="auto">
          <a:xfrm>
            <a:off x="4435475" y="4292600"/>
            <a:ext cx="1944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dirty="0">
                <a:solidFill>
                  <a:srgbClr val="00B0F0"/>
                </a:solidFill>
                <a:ea typeface="方正姚体" panose="02010601030101010101" pitchFamily="2" charset="-122"/>
              </a:rPr>
              <a:t>脱氧胸苷酸合成酶</a:t>
            </a:r>
            <a:endParaRPr lang="en-US" altLang="zh-CN" sz="1600" dirty="0">
              <a:solidFill>
                <a:srgbClr val="00B0F0"/>
              </a:solidFill>
              <a:ea typeface="方正姚体" panose="02010601030101010101" pitchFamily="2" charset="-122"/>
            </a:endParaRPr>
          </a:p>
        </p:txBody>
      </p:sp>
      <p:sp>
        <p:nvSpPr>
          <p:cNvPr id="68" name="Rectangle 30"/>
          <p:cNvSpPr>
            <a:spLocks noChangeArrowheads="1"/>
          </p:cNvSpPr>
          <p:nvPr/>
        </p:nvSpPr>
        <p:spPr bwMode="auto">
          <a:xfrm>
            <a:off x="5299075" y="3887788"/>
            <a:ext cx="388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×</a:t>
            </a:r>
            <a:endParaRPr lang="zh-CN" alt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9" name="Rectangle 12"/>
          <p:cNvSpPr>
            <a:spLocks noChangeArrowheads="1"/>
          </p:cNvSpPr>
          <p:nvPr/>
        </p:nvSpPr>
        <p:spPr bwMode="auto">
          <a:xfrm>
            <a:off x="3717925" y="3238500"/>
            <a:ext cx="1224000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5,10-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甲烯四氢叶酸</a:t>
            </a: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4941888" y="1792288"/>
            <a:ext cx="7921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四氢叶酸</a:t>
            </a:r>
          </a:p>
        </p:txBody>
      </p:sp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5661025" y="3451225"/>
            <a:ext cx="11509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二氢叶酸</a:t>
            </a:r>
          </a:p>
        </p:txBody>
      </p:sp>
      <p:sp>
        <p:nvSpPr>
          <p:cNvPr id="72" name="Rectangle 15"/>
          <p:cNvSpPr>
            <a:spLocks noChangeArrowheads="1"/>
          </p:cNvSpPr>
          <p:nvPr/>
        </p:nvSpPr>
        <p:spPr bwMode="auto">
          <a:xfrm>
            <a:off x="4581525" y="476250"/>
            <a:ext cx="15843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救援剂</a:t>
            </a:r>
          </a:p>
          <a:p>
            <a:pPr algn="ctr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甲酰四氢叶酸</a:t>
            </a:r>
          </a:p>
          <a:p>
            <a:pPr algn="ctr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（醛氢叶酸）</a:t>
            </a:r>
          </a:p>
        </p:txBody>
      </p:sp>
      <p:sp>
        <p:nvSpPr>
          <p:cNvPr id="73" name="Line 16"/>
          <p:cNvSpPr>
            <a:spLocks noChangeShapeType="1"/>
          </p:cNvSpPr>
          <p:nvPr/>
        </p:nvSpPr>
        <p:spPr bwMode="auto">
          <a:xfrm>
            <a:off x="5229225" y="1340768"/>
            <a:ext cx="0" cy="4680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4" name="Line 17"/>
          <p:cNvSpPr>
            <a:spLocks noChangeShapeType="1"/>
          </p:cNvSpPr>
          <p:nvPr/>
        </p:nvSpPr>
        <p:spPr bwMode="auto">
          <a:xfrm rot="10800000">
            <a:off x="5445125" y="1340769"/>
            <a:ext cx="0" cy="4680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5" name="Rectangle 18"/>
          <p:cNvSpPr>
            <a:spLocks noChangeArrowheads="1"/>
          </p:cNvSpPr>
          <p:nvPr/>
        </p:nvSpPr>
        <p:spPr bwMode="auto">
          <a:xfrm>
            <a:off x="2278063" y="3501008"/>
            <a:ext cx="11509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嘧啶前体</a:t>
            </a:r>
          </a:p>
        </p:txBody>
      </p:sp>
      <p:sp>
        <p:nvSpPr>
          <p:cNvPr id="76" name="Line 19"/>
          <p:cNvSpPr>
            <a:spLocks noChangeShapeType="1"/>
          </p:cNvSpPr>
          <p:nvPr/>
        </p:nvSpPr>
        <p:spPr bwMode="auto">
          <a:xfrm>
            <a:off x="2854325" y="3861048"/>
            <a:ext cx="0" cy="5760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7" name="Rectangle 21"/>
          <p:cNvSpPr>
            <a:spLocks noChangeArrowheads="1"/>
          </p:cNvSpPr>
          <p:nvPr/>
        </p:nvSpPr>
        <p:spPr bwMode="auto">
          <a:xfrm>
            <a:off x="2387688" y="4437152"/>
            <a:ext cx="90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尿苷酸</a:t>
            </a:r>
          </a:p>
        </p:txBody>
      </p:sp>
      <p:sp>
        <p:nvSpPr>
          <p:cNvPr id="78" name="Line 22"/>
          <p:cNvSpPr>
            <a:spLocks noChangeShapeType="1"/>
          </p:cNvSpPr>
          <p:nvPr/>
        </p:nvSpPr>
        <p:spPr bwMode="auto">
          <a:xfrm flipV="1">
            <a:off x="3215680" y="4340225"/>
            <a:ext cx="360363" cy="14446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9" name="Line 23"/>
          <p:cNvSpPr>
            <a:spLocks noChangeShapeType="1"/>
          </p:cNvSpPr>
          <p:nvPr/>
        </p:nvSpPr>
        <p:spPr bwMode="auto">
          <a:xfrm>
            <a:off x="3215680" y="4700588"/>
            <a:ext cx="360363" cy="144462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0" name="Rectangle 24"/>
          <p:cNvSpPr>
            <a:spLocks noChangeArrowheads="1"/>
          </p:cNvSpPr>
          <p:nvPr/>
        </p:nvSpPr>
        <p:spPr bwMode="auto">
          <a:xfrm>
            <a:off x="3502025" y="4124325"/>
            <a:ext cx="935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dUMP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姚体" panose="02010601030101010101" pitchFamily="2" charset="-122"/>
            </a:endParaRPr>
          </a:p>
        </p:txBody>
      </p:sp>
      <p:sp>
        <p:nvSpPr>
          <p:cNvPr id="81" name="Rectangle 25"/>
          <p:cNvSpPr>
            <a:spLocks noChangeArrowheads="1"/>
          </p:cNvSpPr>
          <p:nvPr/>
        </p:nvSpPr>
        <p:spPr bwMode="auto">
          <a:xfrm>
            <a:off x="3502025" y="4700588"/>
            <a:ext cx="90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胞苷酸</a:t>
            </a:r>
          </a:p>
        </p:txBody>
      </p:sp>
      <p:sp>
        <p:nvSpPr>
          <p:cNvPr id="82" name="Line 26"/>
          <p:cNvSpPr>
            <a:spLocks noChangeShapeType="1"/>
          </p:cNvSpPr>
          <p:nvPr/>
        </p:nvSpPr>
        <p:spPr bwMode="auto">
          <a:xfrm>
            <a:off x="4435475" y="4292600"/>
            <a:ext cx="2087563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3" name="Rectangle 28"/>
          <p:cNvSpPr>
            <a:spLocks noChangeArrowheads="1"/>
          </p:cNvSpPr>
          <p:nvPr/>
        </p:nvSpPr>
        <p:spPr bwMode="auto">
          <a:xfrm>
            <a:off x="4867275" y="3621088"/>
            <a:ext cx="86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5-FU</a:t>
            </a:r>
          </a:p>
        </p:txBody>
      </p:sp>
      <p:sp>
        <p:nvSpPr>
          <p:cNvPr id="84" name="Line 29"/>
          <p:cNvSpPr>
            <a:spLocks noChangeShapeType="1"/>
          </p:cNvSpPr>
          <p:nvPr/>
        </p:nvSpPr>
        <p:spPr bwMode="auto">
          <a:xfrm>
            <a:off x="5302250" y="3908425"/>
            <a:ext cx="0" cy="3600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5" name="Rectangle 31"/>
          <p:cNvSpPr>
            <a:spLocks noChangeArrowheads="1"/>
          </p:cNvSpPr>
          <p:nvPr/>
        </p:nvSpPr>
        <p:spPr bwMode="auto">
          <a:xfrm>
            <a:off x="6454775" y="4124325"/>
            <a:ext cx="86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dTMP</a:t>
            </a:r>
          </a:p>
        </p:txBody>
      </p:sp>
      <p:sp>
        <p:nvSpPr>
          <p:cNvPr id="86" name="Rectangle 32"/>
          <p:cNvSpPr>
            <a:spLocks noChangeArrowheads="1"/>
          </p:cNvSpPr>
          <p:nvPr/>
        </p:nvSpPr>
        <p:spPr bwMode="auto">
          <a:xfrm>
            <a:off x="6959600" y="3451225"/>
            <a:ext cx="7191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叶酸</a:t>
            </a:r>
          </a:p>
        </p:txBody>
      </p:sp>
      <p:sp>
        <p:nvSpPr>
          <p:cNvPr id="87" name="Line 33"/>
          <p:cNvSpPr>
            <a:spLocks noChangeShapeType="1"/>
          </p:cNvSpPr>
          <p:nvPr/>
        </p:nvSpPr>
        <p:spPr bwMode="auto">
          <a:xfrm rot="5400000">
            <a:off x="6906112" y="3446900"/>
            <a:ext cx="0" cy="3960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8" name="Rectangle 35"/>
          <p:cNvSpPr>
            <a:spLocks noChangeArrowheads="1"/>
          </p:cNvSpPr>
          <p:nvPr/>
        </p:nvSpPr>
        <p:spPr bwMode="auto">
          <a:xfrm>
            <a:off x="7175499" y="4124325"/>
            <a:ext cx="108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+ </a:t>
            </a:r>
            <a:r>
              <a:rPr lang="en-US" altLang="zh-CN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dCMP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姚体" panose="02010601030101010101" pitchFamily="2" charset="-122"/>
            </a:endParaRPr>
          </a:p>
        </p:txBody>
      </p:sp>
      <p:grpSp>
        <p:nvGrpSpPr>
          <p:cNvPr id="89" name="Group 37"/>
          <p:cNvGrpSpPr>
            <a:grpSpLocks/>
          </p:cNvGrpSpPr>
          <p:nvPr/>
        </p:nvGrpSpPr>
        <p:grpSpPr bwMode="auto">
          <a:xfrm>
            <a:off x="4367213" y="4484688"/>
            <a:ext cx="3382962" cy="431800"/>
            <a:chOff x="1429" y="3158"/>
            <a:chExt cx="2131" cy="272"/>
          </a:xfrm>
        </p:grpSpPr>
        <p:sp>
          <p:nvSpPr>
            <p:cNvPr id="90" name="Line 34"/>
            <p:cNvSpPr>
              <a:spLocks noChangeShapeType="1"/>
            </p:cNvSpPr>
            <p:nvPr/>
          </p:nvSpPr>
          <p:spPr bwMode="auto">
            <a:xfrm>
              <a:off x="1429" y="3430"/>
              <a:ext cx="213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1" name="Line 36"/>
            <p:cNvSpPr>
              <a:spLocks noChangeShapeType="1"/>
            </p:cNvSpPr>
            <p:nvPr/>
          </p:nvSpPr>
          <p:spPr bwMode="auto">
            <a:xfrm rot="10800000">
              <a:off x="3555" y="3158"/>
              <a:ext cx="0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92" name="Rectangle 38"/>
          <p:cNvSpPr>
            <a:spLocks noChangeArrowheads="1"/>
          </p:cNvSpPr>
          <p:nvPr/>
        </p:nvSpPr>
        <p:spPr bwMode="auto">
          <a:xfrm>
            <a:off x="8112273" y="4124325"/>
            <a:ext cx="1008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+ </a:t>
            </a:r>
            <a:r>
              <a:rPr lang="en-US" altLang="zh-CN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dAMP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姚体" panose="02010601030101010101" pitchFamily="2" charset="-122"/>
            </a:endParaRPr>
          </a:p>
        </p:txBody>
      </p:sp>
      <p:sp>
        <p:nvSpPr>
          <p:cNvPr id="93" name="Rectangle 39"/>
          <p:cNvSpPr>
            <a:spLocks noChangeArrowheads="1"/>
          </p:cNvSpPr>
          <p:nvPr/>
        </p:nvSpPr>
        <p:spPr bwMode="auto">
          <a:xfrm>
            <a:off x="8976440" y="4124325"/>
            <a:ext cx="108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+ </a:t>
            </a:r>
            <a:r>
              <a:rPr lang="en-US" altLang="zh-CN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dGMP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姚体" panose="02010601030101010101" pitchFamily="2" charset="-122"/>
            </a:endParaRPr>
          </a:p>
        </p:txBody>
      </p:sp>
      <p:sp>
        <p:nvSpPr>
          <p:cNvPr id="94" name="Rectangle 40"/>
          <p:cNvSpPr>
            <a:spLocks noChangeArrowheads="1"/>
          </p:cNvSpPr>
          <p:nvPr/>
        </p:nvSpPr>
        <p:spPr bwMode="auto">
          <a:xfrm>
            <a:off x="8110538" y="3427413"/>
            <a:ext cx="10080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腺苷酸</a:t>
            </a:r>
          </a:p>
        </p:txBody>
      </p:sp>
      <p:sp>
        <p:nvSpPr>
          <p:cNvPr id="95" name="Rectangle 41"/>
          <p:cNvSpPr>
            <a:spLocks noChangeArrowheads="1"/>
          </p:cNvSpPr>
          <p:nvPr/>
        </p:nvSpPr>
        <p:spPr bwMode="auto">
          <a:xfrm>
            <a:off x="8975725" y="3427413"/>
            <a:ext cx="1008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鸟苷酸</a:t>
            </a:r>
          </a:p>
        </p:txBody>
      </p:sp>
      <p:sp>
        <p:nvSpPr>
          <p:cNvPr id="96" name="Line 42"/>
          <p:cNvSpPr>
            <a:spLocks noChangeShapeType="1"/>
          </p:cNvSpPr>
          <p:nvPr/>
        </p:nvSpPr>
        <p:spPr bwMode="auto">
          <a:xfrm>
            <a:off x="8688784" y="3763963"/>
            <a:ext cx="0" cy="360362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7" name="Line 43"/>
          <p:cNvSpPr>
            <a:spLocks noChangeShapeType="1"/>
          </p:cNvSpPr>
          <p:nvPr/>
        </p:nvSpPr>
        <p:spPr bwMode="auto">
          <a:xfrm>
            <a:off x="9552384" y="3763963"/>
            <a:ext cx="0" cy="360362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8" name="AutoShape 44"/>
          <p:cNvSpPr>
            <a:spLocks/>
          </p:cNvSpPr>
          <p:nvPr/>
        </p:nvSpPr>
        <p:spPr bwMode="auto">
          <a:xfrm rot="-5400000">
            <a:off x="8075613" y="3871912"/>
            <a:ext cx="287338" cy="2519363"/>
          </a:xfrm>
          <a:prstGeom prst="leftBrace">
            <a:avLst>
              <a:gd name="adj1" fmla="val 73066"/>
              <a:gd name="adj2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99" name="Rectangle 45"/>
          <p:cNvSpPr>
            <a:spLocks noChangeArrowheads="1"/>
          </p:cNvSpPr>
          <p:nvPr/>
        </p:nvSpPr>
        <p:spPr bwMode="auto">
          <a:xfrm>
            <a:off x="7750175" y="5588000"/>
            <a:ext cx="1008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DNA</a:t>
            </a:r>
          </a:p>
        </p:txBody>
      </p:sp>
      <p:sp>
        <p:nvSpPr>
          <p:cNvPr id="100" name="Line 46"/>
          <p:cNvSpPr>
            <a:spLocks noChangeShapeType="1"/>
          </p:cNvSpPr>
          <p:nvPr/>
        </p:nvSpPr>
        <p:spPr bwMode="auto">
          <a:xfrm rot="5400000">
            <a:off x="8759825" y="5548313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1" name="Rectangle 47"/>
          <p:cNvSpPr>
            <a:spLocks noChangeArrowheads="1"/>
          </p:cNvSpPr>
          <p:nvPr/>
        </p:nvSpPr>
        <p:spPr bwMode="auto">
          <a:xfrm>
            <a:off x="8975724" y="5588000"/>
            <a:ext cx="1152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细胞分裂</a:t>
            </a:r>
          </a:p>
        </p:txBody>
      </p:sp>
      <p:sp>
        <p:nvSpPr>
          <p:cNvPr id="102" name="Line 48"/>
          <p:cNvSpPr>
            <a:spLocks noChangeShapeType="1"/>
          </p:cNvSpPr>
          <p:nvPr/>
        </p:nvSpPr>
        <p:spPr bwMode="auto">
          <a:xfrm>
            <a:off x="8215313" y="5260975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3" name="Rectangle 49"/>
          <p:cNvSpPr>
            <a:spLocks noChangeArrowheads="1"/>
          </p:cNvSpPr>
          <p:nvPr/>
        </p:nvSpPr>
        <p:spPr bwMode="auto">
          <a:xfrm>
            <a:off x="6815138" y="5157192"/>
            <a:ext cx="86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Ara-C</a:t>
            </a:r>
          </a:p>
        </p:txBody>
      </p:sp>
      <p:sp>
        <p:nvSpPr>
          <p:cNvPr id="104" name="Line 50"/>
          <p:cNvSpPr>
            <a:spLocks noChangeShapeType="1"/>
          </p:cNvSpPr>
          <p:nvPr/>
        </p:nvSpPr>
        <p:spPr bwMode="auto">
          <a:xfrm rot="5400000">
            <a:off x="7823200" y="5132388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5" name="Rectangle 51"/>
          <p:cNvSpPr>
            <a:spLocks noChangeArrowheads="1"/>
          </p:cNvSpPr>
          <p:nvPr/>
        </p:nvSpPr>
        <p:spPr bwMode="auto">
          <a:xfrm>
            <a:off x="8183563" y="5205413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00B0F0"/>
                </a:solidFill>
                <a:ea typeface="方正姚体" panose="02010601030101010101" pitchFamily="2" charset="-122"/>
              </a:rPr>
              <a:t>DNA</a:t>
            </a:r>
            <a:r>
              <a:rPr lang="zh-CN" altLang="en-US" sz="1600" dirty="0">
                <a:solidFill>
                  <a:srgbClr val="00B0F0"/>
                </a:solidFill>
                <a:ea typeface="方正姚体" panose="02010601030101010101" pitchFamily="2" charset="-122"/>
              </a:rPr>
              <a:t>多聚酶</a:t>
            </a:r>
          </a:p>
        </p:txBody>
      </p:sp>
      <p:sp>
        <p:nvSpPr>
          <p:cNvPr id="106" name="Rectangle 52"/>
          <p:cNvSpPr>
            <a:spLocks noChangeArrowheads="1"/>
          </p:cNvSpPr>
          <p:nvPr/>
        </p:nvSpPr>
        <p:spPr bwMode="auto">
          <a:xfrm>
            <a:off x="7577138" y="5300663"/>
            <a:ext cx="388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×</a:t>
            </a:r>
            <a:endParaRPr lang="zh-CN" alt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7" name="Rectangle 53"/>
          <p:cNvSpPr>
            <a:spLocks noChangeArrowheads="1"/>
          </p:cNvSpPr>
          <p:nvPr/>
        </p:nvSpPr>
        <p:spPr bwMode="auto">
          <a:xfrm>
            <a:off x="5634038" y="5011738"/>
            <a:ext cx="388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×</a:t>
            </a:r>
            <a:endParaRPr lang="zh-CN" alt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8" name="Rectangle 54"/>
          <p:cNvSpPr>
            <a:spLocks noChangeArrowheads="1"/>
          </p:cNvSpPr>
          <p:nvPr/>
        </p:nvSpPr>
        <p:spPr bwMode="auto">
          <a:xfrm>
            <a:off x="5302250" y="5227638"/>
            <a:ext cx="64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HU</a:t>
            </a:r>
          </a:p>
        </p:txBody>
      </p:sp>
      <p:sp>
        <p:nvSpPr>
          <p:cNvPr id="109" name="Line 55"/>
          <p:cNvSpPr>
            <a:spLocks noChangeShapeType="1"/>
          </p:cNvSpPr>
          <p:nvPr/>
        </p:nvSpPr>
        <p:spPr bwMode="auto">
          <a:xfrm rot="10800000">
            <a:off x="5659438" y="4916850"/>
            <a:ext cx="0" cy="3600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0" name="Rectangle 56"/>
          <p:cNvSpPr>
            <a:spLocks noChangeArrowheads="1"/>
          </p:cNvSpPr>
          <p:nvPr/>
        </p:nvSpPr>
        <p:spPr bwMode="auto">
          <a:xfrm>
            <a:off x="6238875" y="2179638"/>
            <a:ext cx="11509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dirty="0">
                <a:solidFill>
                  <a:srgbClr val="00B0F0"/>
                </a:solidFill>
                <a:ea typeface="方正姚体" panose="02010601030101010101" pitchFamily="2" charset="-122"/>
              </a:rPr>
              <a:t>二氢叶酸还原酶</a:t>
            </a:r>
          </a:p>
        </p:txBody>
      </p:sp>
      <p:sp>
        <p:nvSpPr>
          <p:cNvPr id="111" name="Rectangle 57"/>
          <p:cNvSpPr>
            <a:spLocks noChangeArrowheads="1"/>
          </p:cNvSpPr>
          <p:nvPr/>
        </p:nvSpPr>
        <p:spPr bwMode="auto">
          <a:xfrm>
            <a:off x="8542338" y="2684463"/>
            <a:ext cx="10080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肌苷酸</a:t>
            </a:r>
          </a:p>
        </p:txBody>
      </p:sp>
      <p:sp>
        <p:nvSpPr>
          <p:cNvPr id="112" name="Line 58"/>
          <p:cNvSpPr>
            <a:spLocks noChangeShapeType="1"/>
          </p:cNvSpPr>
          <p:nvPr/>
        </p:nvSpPr>
        <p:spPr bwMode="auto">
          <a:xfrm flipH="1">
            <a:off x="8686800" y="3044825"/>
            <a:ext cx="288925" cy="36036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3" name="Line 59"/>
          <p:cNvSpPr>
            <a:spLocks noChangeShapeType="1"/>
          </p:cNvSpPr>
          <p:nvPr/>
        </p:nvSpPr>
        <p:spPr bwMode="auto">
          <a:xfrm>
            <a:off x="9118600" y="3044825"/>
            <a:ext cx="288925" cy="36036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4" name="Rectangle 60"/>
          <p:cNvSpPr>
            <a:spLocks noChangeArrowheads="1"/>
          </p:cNvSpPr>
          <p:nvPr/>
        </p:nvSpPr>
        <p:spPr bwMode="auto">
          <a:xfrm>
            <a:off x="8470900" y="1268413"/>
            <a:ext cx="11509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嘌呤前体</a:t>
            </a:r>
          </a:p>
        </p:txBody>
      </p:sp>
      <p:sp>
        <p:nvSpPr>
          <p:cNvPr id="115" name="Line 61"/>
          <p:cNvSpPr>
            <a:spLocks noChangeShapeType="1"/>
          </p:cNvSpPr>
          <p:nvPr/>
        </p:nvSpPr>
        <p:spPr bwMode="auto">
          <a:xfrm>
            <a:off x="9047163" y="1604963"/>
            <a:ext cx="0" cy="10795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6" name="Rectangle 62"/>
          <p:cNvSpPr>
            <a:spLocks noChangeArrowheads="1"/>
          </p:cNvSpPr>
          <p:nvPr/>
        </p:nvSpPr>
        <p:spPr bwMode="auto">
          <a:xfrm>
            <a:off x="7534275" y="2252663"/>
            <a:ext cx="86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6-MP</a:t>
            </a:r>
          </a:p>
        </p:txBody>
      </p:sp>
      <p:sp>
        <p:nvSpPr>
          <p:cNvPr id="117" name="Rectangle 63"/>
          <p:cNvSpPr>
            <a:spLocks noChangeArrowheads="1"/>
          </p:cNvSpPr>
          <p:nvPr/>
        </p:nvSpPr>
        <p:spPr bwMode="auto">
          <a:xfrm>
            <a:off x="7535863" y="1628775"/>
            <a:ext cx="86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MTX</a:t>
            </a:r>
          </a:p>
          <a:p>
            <a:pPr algn="ctr">
              <a:defRPr/>
            </a:pPr>
            <a:r>
              <a:rPr lang="en-US" altLang="zh-CN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6-TG</a:t>
            </a:r>
          </a:p>
        </p:txBody>
      </p:sp>
      <p:sp>
        <p:nvSpPr>
          <p:cNvPr id="118" name="Line 64"/>
          <p:cNvSpPr>
            <a:spLocks noChangeShapeType="1"/>
          </p:cNvSpPr>
          <p:nvPr/>
        </p:nvSpPr>
        <p:spPr bwMode="auto">
          <a:xfrm flipH="1">
            <a:off x="7239000" y="2036763"/>
            <a:ext cx="431800" cy="252412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9" name="Rectangle 65"/>
          <p:cNvSpPr>
            <a:spLocks noChangeArrowheads="1"/>
          </p:cNvSpPr>
          <p:nvPr/>
        </p:nvSpPr>
        <p:spPr bwMode="auto">
          <a:xfrm>
            <a:off x="7280275" y="1858963"/>
            <a:ext cx="388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×</a:t>
            </a:r>
            <a:endParaRPr lang="zh-CN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0" name="Line 66"/>
          <p:cNvSpPr>
            <a:spLocks noChangeShapeType="1"/>
          </p:cNvSpPr>
          <p:nvPr/>
        </p:nvSpPr>
        <p:spPr bwMode="auto">
          <a:xfrm rot="5400000">
            <a:off x="8632825" y="1622425"/>
            <a:ext cx="0" cy="53975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1" name="Rectangle 67"/>
          <p:cNvSpPr>
            <a:spLocks noChangeArrowheads="1"/>
          </p:cNvSpPr>
          <p:nvPr/>
        </p:nvSpPr>
        <p:spPr bwMode="auto">
          <a:xfrm>
            <a:off x="8369300" y="1555750"/>
            <a:ext cx="388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×</a:t>
            </a:r>
            <a:endParaRPr lang="zh-CN" alt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" name="Line 68"/>
          <p:cNvSpPr>
            <a:spLocks noChangeShapeType="1"/>
          </p:cNvSpPr>
          <p:nvPr/>
        </p:nvSpPr>
        <p:spPr bwMode="auto">
          <a:xfrm rot="5400000">
            <a:off x="8632825" y="2174875"/>
            <a:ext cx="0" cy="53975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3" name="Rectangle 69"/>
          <p:cNvSpPr>
            <a:spLocks noChangeArrowheads="1"/>
          </p:cNvSpPr>
          <p:nvPr/>
        </p:nvSpPr>
        <p:spPr bwMode="auto">
          <a:xfrm>
            <a:off x="8369300" y="2108200"/>
            <a:ext cx="388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×</a:t>
            </a:r>
            <a:endParaRPr lang="zh-CN" alt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4" name="Rectangle 71"/>
          <p:cNvSpPr>
            <a:spLocks noChangeArrowheads="1"/>
          </p:cNvSpPr>
          <p:nvPr/>
        </p:nvSpPr>
        <p:spPr bwMode="auto">
          <a:xfrm>
            <a:off x="7966075" y="2851150"/>
            <a:ext cx="388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×</a:t>
            </a:r>
            <a:endParaRPr lang="zh-CN" alt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5" name="Rectangle 73"/>
          <p:cNvSpPr>
            <a:spLocks noChangeArrowheads="1"/>
          </p:cNvSpPr>
          <p:nvPr/>
        </p:nvSpPr>
        <p:spPr bwMode="auto">
          <a:xfrm>
            <a:off x="2208213" y="5157788"/>
            <a:ext cx="189186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MTX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：甲氨蝶呤</a:t>
            </a:r>
          </a:p>
          <a:p>
            <a:pPr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5-FU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：</a:t>
            </a: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5-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氟尿嘧啶</a:t>
            </a:r>
          </a:p>
          <a:p>
            <a:pPr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6-MP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：</a:t>
            </a: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6-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巯基嘌呤</a:t>
            </a:r>
          </a:p>
          <a:p>
            <a:pPr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6-TG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：</a:t>
            </a: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6-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硫鸟嘌呤</a:t>
            </a:r>
          </a:p>
          <a:p>
            <a:pPr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HU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：羟基脲</a:t>
            </a:r>
          </a:p>
          <a:p>
            <a:pPr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Ara-C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：阿糖胞苷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姚体" panose="02010601030101010101" pitchFamily="2" charset="-122"/>
              </a:rPr>
              <a:t> </a:t>
            </a:r>
          </a:p>
        </p:txBody>
      </p:sp>
      <p:sp>
        <p:nvSpPr>
          <p:cNvPr id="126" name="任意多边形 125"/>
          <p:cNvSpPr/>
          <p:nvPr/>
        </p:nvSpPr>
        <p:spPr>
          <a:xfrm rot="5400000">
            <a:off x="5134290" y="3193296"/>
            <a:ext cx="428400" cy="1764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7" name="任意多边形 126"/>
          <p:cNvSpPr/>
          <p:nvPr/>
        </p:nvSpPr>
        <p:spPr>
          <a:xfrm rot="19800000">
            <a:off x="5994282" y="1861079"/>
            <a:ext cx="374400" cy="1656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8" name="任意多边形 127"/>
          <p:cNvSpPr/>
          <p:nvPr/>
        </p:nvSpPr>
        <p:spPr>
          <a:xfrm rot="2280000" flipH="1">
            <a:off x="4311462" y="1775672"/>
            <a:ext cx="234000" cy="1332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9" name="任意多边形 128"/>
          <p:cNvSpPr/>
          <p:nvPr/>
        </p:nvSpPr>
        <p:spPr>
          <a:xfrm rot="12802515">
            <a:off x="4392076" y="1915807"/>
            <a:ext cx="230400" cy="1332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0" name="任意多边形 129"/>
          <p:cNvSpPr/>
          <p:nvPr/>
        </p:nvSpPr>
        <p:spPr>
          <a:xfrm rot="6604020">
            <a:off x="8588179" y="2150715"/>
            <a:ext cx="252000" cy="162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131" name="直接连接符 130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2209800" y="2060575"/>
            <a:ext cx="77724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zh-CN" altLang="en-US" sz="6000" dirty="0">
                <a:blipFill dpi="0" rotWithShape="1">
                  <a:blip r:embed="rId3"/>
                  <a:srcRect/>
                  <a:tile tx="6350" ty="-127000" sx="65000" sy="64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核苷酸的分解代谢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3935413" y="3265488"/>
            <a:ext cx="43926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Metabolism of Nucleotides</a:t>
            </a:r>
          </a:p>
        </p:txBody>
      </p:sp>
      <p:sp>
        <p:nvSpPr>
          <p:cNvPr id="229376" name="Rectangle 1024"/>
          <p:cNvSpPr>
            <a:spLocks noChangeArrowheads="1"/>
          </p:cNvSpPr>
          <p:nvPr/>
        </p:nvSpPr>
        <p:spPr bwMode="auto">
          <a:xfrm>
            <a:off x="1055688" y="548680"/>
            <a:ext cx="14398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第二节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077913" y="1125538"/>
            <a:ext cx="385286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80120" y="548680"/>
            <a:ext cx="3378994" cy="576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/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核苷酸的分解代谢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341852" y="3501008"/>
            <a:ext cx="11943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核苷酸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519936" y="4725144"/>
            <a:ext cx="8278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核苷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960096" y="3933056"/>
            <a:ext cx="129614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defRPr kumimoji="1" sz="20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核苷酸酶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6519D63-38C2-7CD9-3FB0-285840520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9929" y="1196752"/>
            <a:ext cx="1972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食物核蛋白</a:t>
            </a:r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D0B6DEDF-78A1-54DF-ED71-D23EB78DD34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916000" y="1880936"/>
            <a:ext cx="36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左中括号 3">
            <a:extLst>
              <a:ext uri="{FF2B5EF4-FFF2-40B4-BE49-F238E27FC236}">
                <a16:creationId xmlns:a16="http://schemas.microsoft.com/office/drawing/2014/main" id="{4AC191ED-613F-B74A-5B96-8DA53EBFFC09}"/>
              </a:ext>
            </a:extLst>
          </p:cNvPr>
          <p:cNvSpPr/>
          <p:nvPr/>
        </p:nvSpPr>
        <p:spPr>
          <a:xfrm rot="5400000">
            <a:off x="5892060" y="1472700"/>
            <a:ext cx="433388" cy="1609684"/>
          </a:xfrm>
          <a:prstGeom prst="leftBracket">
            <a:avLst>
              <a:gd name="adj" fmla="val 0"/>
            </a:avLst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A9C2676-4B0F-0052-A302-BB83FA987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42" y="1660738"/>
            <a:ext cx="7359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胃酸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FFC46C5-1D4C-5C21-E802-279B72B6F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7792" y="2497740"/>
            <a:ext cx="1172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蛋白质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D8A10ECF-AB93-EBD9-A5EC-499F296A2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1024" y="2497740"/>
            <a:ext cx="921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核酸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C42F778A-64AF-D48D-8A0D-BA7CE7A24FE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690096" y="3231008"/>
            <a:ext cx="540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BC8C6B82-09D0-B0CB-1E92-A145E17D9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096" y="2990676"/>
            <a:ext cx="9786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核酸酶</a:t>
            </a:r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5964D177-BD20-137A-FFA3-097B5DF3744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744096" y="4149056"/>
            <a:ext cx="432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左中括号 10">
            <a:extLst>
              <a:ext uri="{FF2B5EF4-FFF2-40B4-BE49-F238E27FC236}">
                <a16:creationId xmlns:a16="http://schemas.microsoft.com/office/drawing/2014/main" id="{69AF0218-CB41-AF6B-7B33-FA0270C9694F}"/>
              </a:ext>
            </a:extLst>
          </p:cNvPr>
          <p:cNvSpPr/>
          <p:nvPr/>
        </p:nvSpPr>
        <p:spPr>
          <a:xfrm rot="5400000">
            <a:off x="6743514" y="3573798"/>
            <a:ext cx="433388" cy="2016000"/>
          </a:xfrm>
          <a:prstGeom prst="leftBracket">
            <a:avLst>
              <a:gd name="adj" fmla="val 0"/>
            </a:avLst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0B591728-7B2C-A5DE-1F8D-3BCF42787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6160" y="4725144"/>
            <a:ext cx="8278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</a:t>
            </a: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CCB17E0A-73A2-1BEA-5E23-7104E9B2F93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735760" y="5371852"/>
            <a:ext cx="432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左中括号 13">
            <a:extLst>
              <a:ext uri="{FF2B5EF4-FFF2-40B4-BE49-F238E27FC236}">
                <a16:creationId xmlns:a16="http://schemas.microsoft.com/office/drawing/2014/main" id="{65C8D7AD-619C-3CD7-D0F3-CF07ED4AA9DA}"/>
              </a:ext>
            </a:extLst>
          </p:cNvPr>
          <p:cNvSpPr/>
          <p:nvPr/>
        </p:nvSpPr>
        <p:spPr>
          <a:xfrm rot="5400000">
            <a:off x="5735178" y="4796594"/>
            <a:ext cx="433388" cy="2016000"/>
          </a:xfrm>
          <a:prstGeom prst="leftBracket">
            <a:avLst>
              <a:gd name="adj" fmla="val 0"/>
            </a:avLst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CE2319D9-75C9-89D0-1B89-5311A83CA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984" y="5115594"/>
            <a:ext cx="27363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defRPr kumimoji="1" sz="20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/>
              <a:t>核苷酶或核苷磷酸化酶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7C11C222-3520-FCEB-103C-BB7583280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824" y="5919663"/>
            <a:ext cx="8278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碱基</a:t>
            </a: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A5CA96A7-50BE-C57A-4394-E79FB47CB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8048" y="5919663"/>
            <a:ext cx="2304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戊糖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磷酸戊糖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endParaRPr kumimoji="1"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073150" y="549274"/>
            <a:ext cx="459105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360000" indent="-360000">
              <a:lnSpc>
                <a:spcPts val="3500"/>
              </a:lnSpc>
              <a:spcBef>
                <a:spcPts val="6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n"/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ct val="80000"/>
              <a:buNone/>
              <a:defRPr/>
            </a:pPr>
            <a:r>
              <a:rPr lang="zh-CN" altLang="en-US" sz="2800" b="0" dirty="0">
                <a:latin typeface="Times New Roman" panose="02020603050405020304" pitchFamily="18" charset="0"/>
              </a:rPr>
              <a:t>一、嘌呤核苷酸分解代谢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1077913" y="1125538"/>
            <a:ext cx="432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5375275" y="2503488"/>
            <a:ext cx="68897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46800" rIns="36000" bIns="46800">
            <a:spAutoFit/>
          </a:bodyPr>
          <a:lstStyle/>
          <a:p>
            <a:pPr algn="ctr" eaLnBrk="1" hangingPunct="1">
              <a:lnSpc>
                <a:spcPts val="2300"/>
              </a:lnSpc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腺苷</a:t>
            </a:r>
            <a:endParaRPr kumimoji="1"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66" name="AutoShape 6"/>
          <p:cNvSpPr>
            <a:spLocks noChangeArrowheads="1"/>
          </p:cNvSpPr>
          <p:nvPr/>
        </p:nvSpPr>
        <p:spPr bwMode="auto">
          <a:xfrm>
            <a:off x="4908048" y="5661472"/>
            <a:ext cx="1620000" cy="792000"/>
          </a:xfrm>
          <a:prstGeom prst="wedgeRoundRectCallout">
            <a:avLst>
              <a:gd name="adj1" fmla="val 121307"/>
              <a:gd name="adj2" fmla="val 32795"/>
              <a:gd name="adj3" fmla="val 16667"/>
            </a:avLst>
          </a:prstGeom>
          <a:noFill/>
          <a:ln w="127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000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嘌呤碱最终代谢产物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2316163" y="1885950"/>
            <a:ext cx="739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AMP</a:t>
            </a:r>
          </a:p>
        </p:txBody>
      </p:sp>
      <p:sp>
        <p:nvSpPr>
          <p:cNvPr id="68" name="Text Box 13"/>
          <p:cNvSpPr txBox="1">
            <a:spLocks noChangeArrowheads="1"/>
          </p:cNvSpPr>
          <p:nvPr/>
        </p:nvSpPr>
        <p:spPr bwMode="auto">
          <a:xfrm>
            <a:off x="1360215" y="4991299"/>
            <a:ext cx="739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GMP</a:t>
            </a:r>
          </a:p>
        </p:txBody>
      </p:sp>
      <p:sp>
        <p:nvSpPr>
          <p:cNvPr id="69" name="Line 14"/>
          <p:cNvSpPr>
            <a:spLocks noChangeShapeType="1"/>
          </p:cNvSpPr>
          <p:nvPr/>
        </p:nvSpPr>
        <p:spPr bwMode="auto">
          <a:xfrm>
            <a:off x="2065065" y="5257999"/>
            <a:ext cx="539750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" name="Line 15"/>
          <p:cNvSpPr>
            <a:spLocks noChangeShapeType="1"/>
          </p:cNvSpPr>
          <p:nvPr/>
        </p:nvSpPr>
        <p:spPr bwMode="auto">
          <a:xfrm>
            <a:off x="4081190" y="5272286"/>
            <a:ext cx="539750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" name="Text Box 16"/>
          <p:cNvSpPr txBox="1">
            <a:spLocks noChangeArrowheads="1"/>
          </p:cNvSpPr>
          <p:nvPr/>
        </p:nvSpPr>
        <p:spPr bwMode="auto">
          <a:xfrm>
            <a:off x="4555852" y="5105599"/>
            <a:ext cx="995363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46800" rIns="36000" bIns="46800">
            <a:spAutoFit/>
          </a:bodyPr>
          <a:lstStyle>
            <a:defPPr>
              <a:defRPr lang="en-US"/>
            </a:defPPr>
            <a:lvl1pPr>
              <a:lnSpc>
                <a:spcPts val="2300"/>
              </a:lnSpc>
              <a:defRPr kumimoji="1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algn="ctr" eaLnBrk="1" hangingPunct="1">
              <a:defRPr/>
            </a:pPr>
            <a:r>
              <a:rPr lang="zh-CN" altLang="en-US" b="0" dirty="0">
                <a:ea typeface="方正姚体" panose="02010601030101010101" pitchFamily="2" charset="-122"/>
              </a:rPr>
              <a:t>鸟嘌呤</a:t>
            </a:r>
            <a:endParaRPr lang="en-US" altLang="zh-CN" sz="2000" b="0" dirty="0">
              <a:ea typeface="方正姚体" panose="02010601030101010101" pitchFamily="2" charset="-122"/>
            </a:endParaRP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7391400" y="2535238"/>
            <a:ext cx="192087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46800" rIns="36000" bIns="46800">
            <a:spAutoFit/>
          </a:bodyPr>
          <a:lstStyle>
            <a:defPPr>
              <a:defRPr lang="en-US"/>
            </a:defPPr>
            <a:lvl1pPr>
              <a:lnSpc>
                <a:spcPts val="2300"/>
              </a:lnSpc>
              <a:defRPr kumimoji="1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algn="ctr" eaLnBrk="1" hangingPunct="1">
              <a:defRPr/>
            </a:pPr>
            <a:r>
              <a:rPr lang="zh-CN" altLang="en-US" b="0" dirty="0">
                <a:ea typeface="方正姚体" panose="02010601030101010101" pitchFamily="2" charset="-122"/>
              </a:rPr>
              <a:t>次黄嘌呤核苷</a:t>
            </a:r>
            <a:endParaRPr lang="zh-CN" altLang="en-US" sz="2000" b="0" dirty="0">
              <a:ea typeface="方正姚体" panose="02010601030101010101" pitchFamily="2" charset="-122"/>
            </a:endParaRPr>
          </a:p>
        </p:txBody>
      </p:sp>
      <p:sp>
        <p:nvSpPr>
          <p:cNvPr id="73" name="Line 20"/>
          <p:cNvSpPr>
            <a:spLocks noChangeShapeType="1"/>
          </p:cNvSpPr>
          <p:nvPr/>
        </p:nvSpPr>
        <p:spPr bwMode="auto">
          <a:xfrm flipH="1">
            <a:off x="8313365" y="2984500"/>
            <a:ext cx="0" cy="828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" name="Text Box 46"/>
          <p:cNvSpPr txBox="1">
            <a:spLocks noChangeArrowheads="1"/>
          </p:cNvSpPr>
          <p:nvPr/>
        </p:nvSpPr>
        <p:spPr bwMode="auto">
          <a:xfrm>
            <a:off x="8327653" y="4365997"/>
            <a:ext cx="17287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黄嘌呤氧化酶</a:t>
            </a:r>
          </a:p>
        </p:txBody>
      </p:sp>
      <p:sp>
        <p:nvSpPr>
          <p:cNvPr id="75" name="Text Box 0"/>
          <p:cNvSpPr txBox="1">
            <a:spLocks noChangeArrowheads="1"/>
          </p:cNvSpPr>
          <p:nvPr/>
        </p:nvSpPr>
        <p:spPr bwMode="auto">
          <a:xfrm>
            <a:off x="7752184" y="6093296"/>
            <a:ext cx="1080000" cy="4320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sz="2400" dirty="0">
                <a:solidFill>
                  <a:srgbClr val="000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尿酸</a:t>
            </a:r>
          </a:p>
        </p:txBody>
      </p:sp>
      <p:cxnSp>
        <p:nvCxnSpPr>
          <p:cNvPr id="76" name="肘形连接符 75"/>
          <p:cNvCxnSpPr/>
          <p:nvPr/>
        </p:nvCxnSpPr>
        <p:spPr>
          <a:xfrm flipV="1">
            <a:off x="3043238" y="1752600"/>
            <a:ext cx="4321175" cy="468313"/>
          </a:xfrm>
          <a:prstGeom prst="bentConnector3">
            <a:avLst>
              <a:gd name="adj1" fmla="val 20318"/>
            </a:avLst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7281074" y="1589088"/>
            <a:ext cx="2775366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46800" rIns="36000" bIns="46800">
            <a:spAutoFit/>
          </a:bodyPr>
          <a:lstStyle/>
          <a:p>
            <a:pPr algn="ctr" eaLnBrk="1" hangingPunct="1">
              <a:lnSpc>
                <a:spcPts val="2300"/>
              </a:lnSpc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次黄嘌呤核苷酸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IMP</a:t>
            </a:r>
            <a:endParaRPr kumimoji="1"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6018014" y="1084734"/>
            <a:ext cx="6540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NH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3</a:t>
            </a: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5022602" y="1084734"/>
            <a:ext cx="6413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H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O</a:t>
            </a:r>
          </a:p>
        </p:txBody>
      </p:sp>
      <p:cxnSp>
        <p:nvCxnSpPr>
          <p:cNvPr id="80" name="肘形连接符 79"/>
          <p:cNvCxnSpPr/>
          <p:nvPr/>
        </p:nvCxnSpPr>
        <p:spPr>
          <a:xfrm>
            <a:off x="3052763" y="2220913"/>
            <a:ext cx="2374900" cy="468312"/>
          </a:xfrm>
          <a:prstGeom prst="bentConnector3">
            <a:avLst>
              <a:gd name="adj1" fmla="val 36868"/>
            </a:avLst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4943872" y="2092846"/>
            <a:ext cx="4111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Pi</a:t>
            </a:r>
            <a:endParaRPr kumimoji="1" lang="en-US" altLang="zh-CN" sz="2000" baseline="-25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82" name="Text Box 31"/>
          <p:cNvSpPr txBox="1">
            <a:spLocks noChangeArrowheads="1"/>
          </p:cNvSpPr>
          <p:nvPr/>
        </p:nvSpPr>
        <p:spPr bwMode="auto">
          <a:xfrm>
            <a:off x="4014490" y="2092846"/>
            <a:ext cx="6413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H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O</a:t>
            </a:r>
          </a:p>
        </p:txBody>
      </p:sp>
      <p:sp>
        <p:nvSpPr>
          <p:cNvPr id="83" name="Line 15"/>
          <p:cNvSpPr>
            <a:spLocks noChangeShapeType="1"/>
          </p:cNvSpPr>
          <p:nvPr/>
        </p:nvSpPr>
        <p:spPr bwMode="auto">
          <a:xfrm>
            <a:off x="6076950" y="2689225"/>
            <a:ext cx="1260475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6816080" y="2092846"/>
            <a:ext cx="6540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NH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3</a:t>
            </a:r>
          </a:p>
        </p:txBody>
      </p:sp>
      <p:sp>
        <p:nvSpPr>
          <p:cNvPr id="85" name="Text Box 31"/>
          <p:cNvSpPr txBox="1">
            <a:spLocks noChangeArrowheads="1"/>
          </p:cNvSpPr>
          <p:nvPr/>
        </p:nvSpPr>
        <p:spPr bwMode="auto">
          <a:xfrm>
            <a:off x="5958706" y="2092846"/>
            <a:ext cx="6413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H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O</a:t>
            </a:r>
          </a:p>
        </p:txBody>
      </p:sp>
      <p:sp>
        <p:nvSpPr>
          <p:cNvPr id="86" name="Text Box 19"/>
          <p:cNvSpPr txBox="1">
            <a:spLocks noChangeArrowheads="1"/>
          </p:cNvSpPr>
          <p:nvPr/>
        </p:nvSpPr>
        <p:spPr bwMode="auto">
          <a:xfrm>
            <a:off x="4724400" y="1755775"/>
            <a:ext cx="13557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46800" rIns="36000" bIns="46800">
            <a:spAutoFit/>
          </a:bodyPr>
          <a:lstStyle>
            <a:defPPr>
              <a:defRPr lang="en-US"/>
            </a:defPPr>
            <a:lvl1pPr>
              <a:lnSpc>
                <a:spcPts val="2300"/>
              </a:lnSpc>
              <a:defRPr kumimoji="1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algn="ctr" eaLnBrk="1" hangingPunct="1">
              <a:defRPr/>
            </a:pPr>
            <a:r>
              <a:rPr lang="zh-CN" altLang="en-US" sz="2000" b="0" dirty="0">
                <a:solidFill>
                  <a:srgbClr val="0070C0"/>
                </a:solidFill>
                <a:ea typeface="方正姚体" panose="02010601030101010101" pitchFamily="2" charset="-122"/>
              </a:rPr>
              <a:t>腺苷脱氨酶</a:t>
            </a:r>
          </a:p>
        </p:txBody>
      </p:sp>
      <p:sp>
        <p:nvSpPr>
          <p:cNvPr id="87" name="Text Box 19"/>
          <p:cNvSpPr txBox="1">
            <a:spLocks noChangeArrowheads="1"/>
          </p:cNvSpPr>
          <p:nvPr/>
        </p:nvSpPr>
        <p:spPr bwMode="auto">
          <a:xfrm>
            <a:off x="4100513" y="2713038"/>
            <a:ext cx="10985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46800" rIns="36000" bIns="46800">
            <a:spAutoFit/>
          </a:bodyPr>
          <a:lstStyle>
            <a:defPPr>
              <a:defRPr lang="en-US"/>
            </a:defPPr>
            <a:lvl1pPr>
              <a:lnSpc>
                <a:spcPts val="2300"/>
              </a:lnSpc>
              <a:defRPr kumimoji="1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algn="ctr" eaLnBrk="1" hangingPunct="1">
              <a:defRPr/>
            </a:pPr>
            <a:r>
              <a:rPr lang="zh-CN" altLang="en-US" sz="2000" b="0" dirty="0">
                <a:solidFill>
                  <a:srgbClr val="0070C0"/>
                </a:solidFill>
                <a:ea typeface="方正姚体" panose="02010601030101010101" pitchFamily="2" charset="-122"/>
              </a:rPr>
              <a:t>核苷酸酶</a:t>
            </a:r>
          </a:p>
        </p:txBody>
      </p:sp>
      <p:sp>
        <p:nvSpPr>
          <p:cNvPr id="88" name="Text Box 19"/>
          <p:cNvSpPr txBox="1">
            <a:spLocks noChangeArrowheads="1"/>
          </p:cNvSpPr>
          <p:nvPr/>
        </p:nvSpPr>
        <p:spPr bwMode="auto">
          <a:xfrm>
            <a:off x="6224588" y="2708275"/>
            <a:ext cx="8413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46800" rIns="36000" bIns="46800">
            <a:spAutoFit/>
          </a:bodyPr>
          <a:lstStyle>
            <a:defPPr>
              <a:defRPr lang="en-US"/>
            </a:defPPr>
            <a:lvl1pPr>
              <a:lnSpc>
                <a:spcPts val="2300"/>
              </a:lnSpc>
              <a:defRPr kumimoji="1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algn="ctr" eaLnBrk="1" hangingPunct="1">
              <a:defRPr/>
            </a:pPr>
            <a:r>
              <a:rPr lang="zh-CN" altLang="en-US" sz="2000" b="0" dirty="0">
                <a:solidFill>
                  <a:srgbClr val="0070C0"/>
                </a:solidFill>
                <a:ea typeface="方正姚体" panose="02010601030101010101" pitchFamily="2" charset="-122"/>
              </a:rPr>
              <a:t>脱氨酶</a:t>
            </a:r>
          </a:p>
        </p:txBody>
      </p:sp>
      <p:sp>
        <p:nvSpPr>
          <p:cNvPr id="89" name="Line 20"/>
          <p:cNvSpPr>
            <a:spLocks noChangeShapeType="1"/>
          </p:cNvSpPr>
          <p:nvPr/>
        </p:nvSpPr>
        <p:spPr bwMode="auto">
          <a:xfrm flipH="1">
            <a:off x="8328248" y="1917700"/>
            <a:ext cx="0" cy="6111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" name="Text Box 19"/>
          <p:cNvSpPr txBox="1">
            <a:spLocks noChangeArrowheads="1"/>
          </p:cNvSpPr>
          <p:nvPr/>
        </p:nvSpPr>
        <p:spPr bwMode="auto">
          <a:xfrm>
            <a:off x="7680176" y="3832151"/>
            <a:ext cx="130492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46800" rIns="36000" bIns="46800">
            <a:spAutoFit/>
          </a:bodyPr>
          <a:lstStyle>
            <a:defPPr>
              <a:defRPr lang="en-US"/>
            </a:defPPr>
            <a:lvl1pPr>
              <a:lnSpc>
                <a:spcPts val="2300"/>
              </a:lnSpc>
              <a:defRPr kumimoji="1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algn="ctr" eaLnBrk="1" hangingPunct="1">
              <a:defRPr/>
            </a:pPr>
            <a:r>
              <a:rPr lang="zh-CN" altLang="en-US" b="0" dirty="0">
                <a:ea typeface="方正姚体" panose="02010601030101010101" pitchFamily="2" charset="-122"/>
              </a:rPr>
              <a:t>次黄嘌呤</a:t>
            </a:r>
            <a:endParaRPr lang="zh-CN" altLang="en-US" sz="2000" b="0" dirty="0">
              <a:ea typeface="方正姚体" panose="02010601030101010101" pitchFamily="2" charset="-122"/>
            </a:endParaRPr>
          </a:p>
        </p:txBody>
      </p:sp>
      <p:sp>
        <p:nvSpPr>
          <p:cNvPr id="91" name="Text Box 31"/>
          <p:cNvSpPr txBox="1">
            <a:spLocks noChangeArrowheads="1"/>
          </p:cNvSpPr>
          <p:nvPr/>
        </p:nvSpPr>
        <p:spPr bwMode="auto">
          <a:xfrm>
            <a:off x="7377236" y="2924944"/>
            <a:ext cx="6413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H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O</a:t>
            </a:r>
          </a:p>
        </p:txBody>
      </p:sp>
      <p:sp>
        <p:nvSpPr>
          <p:cNvPr id="92" name="Text Box 31"/>
          <p:cNvSpPr txBox="1">
            <a:spLocks noChangeArrowheads="1"/>
          </p:cNvSpPr>
          <p:nvPr/>
        </p:nvSpPr>
        <p:spPr bwMode="auto">
          <a:xfrm>
            <a:off x="6657156" y="3388494"/>
            <a:ext cx="14303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1-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磷酸核糖</a:t>
            </a:r>
            <a:endParaRPr kumimoji="1"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93" name="Text Box 19"/>
          <p:cNvSpPr txBox="1">
            <a:spLocks noChangeArrowheads="1"/>
          </p:cNvSpPr>
          <p:nvPr/>
        </p:nvSpPr>
        <p:spPr bwMode="auto">
          <a:xfrm>
            <a:off x="7811591" y="5085209"/>
            <a:ext cx="995363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46800" rIns="36000" bIns="46800">
            <a:spAutoFit/>
          </a:bodyPr>
          <a:lstStyle>
            <a:defPPr>
              <a:defRPr lang="en-US"/>
            </a:defPPr>
            <a:lvl1pPr>
              <a:lnSpc>
                <a:spcPts val="2300"/>
              </a:lnSpc>
              <a:defRPr kumimoji="1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algn="ctr" eaLnBrk="1" hangingPunct="1">
              <a:defRPr/>
            </a:pPr>
            <a:r>
              <a:rPr lang="zh-CN" altLang="en-US" b="0" dirty="0">
                <a:ea typeface="方正姚体" panose="02010601030101010101" pitchFamily="2" charset="-122"/>
              </a:rPr>
              <a:t>黄嘌呤</a:t>
            </a:r>
            <a:endParaRPr lang="zh-CN" altLang="en-US" sz="2000" b="0" dirty="0">
              <a:ea typeface="方正姚体" panose="02010601030101010101" pitchFamily="2" charset="-122"/>
            </a:endParaRPr>
          </a:p>
        </p:txBody>
      </p:sp>
      <p:sp>
        <p:nvSpPr>
          <p:cNvPr id="94" name="Line 20"/>
          <p:cNvSpPr>
            <a:spLocks noChangeShapeType="1"/>
          </p:cNvSpPr>
          <p:nvPr/>
        </p:nvSpPr>
        <p:spPr bwMode="auto">
          <a:xfrm flipH="1">
            <a:off x="8313365" y="4185176"/>
            <a:ext cx="0" cy="828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" name="Text Box 31"/>
          <p:cNvSpPr txBox="1">
            <a:spLocks noChangeArrowheads="1"/>
          </p:cNvSpPr>
          <p:nvPr/>
        </p:nvSpPr>
        <p:spPr bwMode="auto">
          <a:xfrm>
            <a:off x="6986215" y="4077072"/>
            <a:ext cx="1057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H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O+O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2</a:t>
            </a:r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7298953" y="4508872"/>
            <a:ext cx="7270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H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O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</a:p>
        </p:txBody>
      </p:sp>
      <p:sp>
        <p:nvSpPr>
          <p:cNvPr id="97" name="Text Box 19"/>
          <p:cNvSpPr txBox="1">
            <a:spLocks noChangeArrowheads="1"/>
          </p:cNvSpPr>
          <p:nvPr/>
        </p:nvSpPr>
        <p:spPr bwMode="auto">
          <a:xfrm>
            <a:off x="8357815" y="3183707"/>
            <a:ext cx="1611313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46800" rIns="36000" bIns="46800">
            <a:spAutoFit/>
          </a:bodyPr>
          <a:lstStyle>
            <a:defPPr>
              <a:defRPr lang="en-US"/>
            </a:defPPr>
            <a:lvl1pPr>
              <a:lnSpc>
                <a:spcPts val="2300"/>
              </a:lnSpc>
              <a:defRPr kumimoji="1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algn="ctr" eaLnBrk="1" hangingPunct="1">
              <a:defRPr/>
            </a:pPr>
            <a:r>
              <a:rPr lang="zh-CN" altLang="en-US" sz="2000" b="0" dirty="0">
                <a:solidFill>
                  <a:srgbClr val="0070C0"/>
                </a:solidFill>
                <a:ea typeface="方正姚体" panose="02010601030101010101" pitchFamily="2" charset="-122"/>
              </a:rPr>
              <a:t>腺苷磷酸化酶</a:t>
            </a:r>
          </a:p>
        </p:txBody>
      </p:sp>
      <p:sp>
        <p:nvSpPr>
          <p:cNvPr id="98" name="Line 20"/>
          <p:cNvSpPr>
            <a:spLocks noChangeShapeType="1"/>
          </p:cNvSpPr>
          <p:nvPr/>
        </p:nvSpPr>
        <p:spPr bwMode="auto">
          <a:xfrm flipH="1">
            <a:off x="8312744" y="5445572"/>
            <a:ext cx="0" cy="61118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9" name="Text Box 46"/>
          <p:cNvSpPr txBox="1">
            <a:spLocks noChangeArrowheads="1"/>
          </p:cNvSpPr>
          <p:nvPr/>
        </p:nvSpPr>
        <p:spPr bwMode="auto">
          <a:xfrm>
            <a:off x="8312744" y="5490022"/>
            <a:ext cx="17287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黄嘌呤氧化酶</a:t>
            </a:r>
          </a:p>
        </p:txBody>
      </p:sp>
      <p:sp>
        <p:nvSpPr>
          <p:cNvPr id="100" name="Text Box 16"/>
          <p:cNvSpPr txBox="1">
            <a:spLocks noChangeArrowheads="1"/>
          </p:cNvSpPr>
          <p:nvPr/>
        </p:nvSpPr>
        <p:spPr bwMode="auto">
          <a:xfrm>
            <a:off x="2504802" y="5078611"/>
            <a:ext cx="1611313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46800" rIns="36000" bIns="46800">
            <a:spAutoFit/>
          </a:bodyPr>
          <a:lstStyle>
            <a:defPPr>
              <a:defRPr lang="en-US"/>
            </a:defPPr>
            <a:lvl1pPr>
              <a:lnSpc>
                <a:spcPts val="2300"/>
              </a:lnSpc>
              <a:defRPr kumimoji="1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algn="ctr" eaLnBrk="1" hangingPunct="1">
              <a:defRPr/>
            </a:pPr>
            <a:r>
              <a:rPr lang="zh-CN" altLang="en-US" b="0" dirty="0">
                <a:ea typeface="方正姚体" panose="02010601030101010101" pitchFamily="2" charset="-122"/>
              </a:rPr>
              <a:t>鸟嘌呤核苷</a:t>
            </a:r>
            <a:endParaRPr lang="en-US" altLang="zh-CN" sz="2000" b="0" dirty="0">
              <a:ea typeface="方正姚体" panose="02010601030101010101" pitchFamily="2" charset="-122"/>
            </a:endParaRPr>
          </a:p>
        </p:txBody>
      </p:sp>
      <p:sp>
        <p:nvSpPr>
          <p:cNvPr id="101" name="Line 15"/>
          <p:cNvSpPr>
            <a:spLocks noChangeShapeType="1"/>
          </p:cNvSpPr>
          <p:nvPr/>
        </p:nvSpPr>
        <p:spPr bwMode="auto">
          <a:xfrm>
            <a:off x="5556548" y="5278636"/>
            <a:ext cx="2160000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" name="Text Box 19"/>
          <p:cNvSpPr txBox="1">
            <a:spLocks noChangeArrowheads="1"/>
          </p:cNvSpPr>
          <p:nvPr/>
        </p:nvSpPr>
        <p:spPr bwMode="auto">
          <a:xfrm>
            <a:off x="5629002" y="5278636"/>
            <a:ext cx="1611313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46800" rIns="36000" bIns="46800">
            <a:spAutoFit/>
          </a:bodyPr>
          <a:lstStyle>
            <a:defPPr>
              <a:defRPr lang="en-US"/>
            </a:defPPr>
            <a:lvl1pPr>
              <a:lnSpc>
                <a:spcPts val="2300"/>
              </a:lnSpc>
              <a:defRPr kumimoji="1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algn="ctr" eaLnBrk="1" hangingPunct="1">
              <a:defRPr/>
            </a:pPr>
            <a:r>
              <a:rPr lang="zh-CN" altLang="en-US" sz="2000" b="0" dirty="0">
                <a:solidFill>
                  <a:srgbClr val="0070C0"/>
                </a:solidFill>
                <a:ea typeface="方正姚体" panose="02010601030101010101" pitchFamily="2" charset="-122"/>
              </a:rPr>
              <a:t>鸟嘌呤脱氨酶</a:t>
            </a:r>
          </a:p>
        </p:txBody>
      </p:sp>
      <p:sp>
        <p:nvSpPr>
          <p:cNvPr id="103" name="Text Box 31"/>
          <p:cNvSpPr txBox="1">
            <a:spLocks noChangeArrowheads="1"/>
          </p:cNvSpPr>
          <p:nvPr/>
        </p:nvSpPr>
        <p:spPr bwMode="auto">
          <a:xfrm>
            <a:off x="6595913" y="4653136"/>
            <a:ext cx="6540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NH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3</a:t>
            </a:r>
          </a:p>
        </p:txBody>
      </p:sp>
      <p:sp>
        <p:nvSpPr>
          <p:cNvPr id="104" name="Text Box 31"/>
          <p:cNvSpPr txBox="1">
            <a:spLocks noChangeArrowheads="1"/>
          </p:cNvSpPr>
          <p:nvPr/>
        </p:nvSpPr>
        <p:spPr bwMode="auto">
          <a:xfrm>
            <a:off x="5367114" y="4662661"/>
            <a:ext cx="6413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H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O</a:t>
            </a:r>
          </a:p>
        </p:txBody>
      </p:sp>
      <p:sp>
        <p:nvSpPr>
          <p:cNvPr id="105" name="任意多边形 104"/>
          <p:cNvSpPr/>
          <p:nvPr/>
        </p:nvSpPr>
        <p:spPr>
          <a:xfrm rot="5400000">
            <a:off x="5718024" y="1145688"/>
            <a:ext cx="288000" cy="90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6" name="任意多边形 105"/>
          <p:cNvSpPr/>
          <p:nvPr/>
        </p:nvSpPr>
        <p:spPr>
          <a:xfrm rot="5400000">
            <a:off x="6618032" y="2186888"/>
            <a:ext cx="252000" cy="72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7" name="任意多边形 106"/>
          <p:cNvSpPr/>
          <p:nvPr/>
        </p:nvSpPr>
        <p:spPr>
          <a:xfrm rot="5400000">
            <a:off x="4673816" y="2186888"/>
            <a:ext cx="252000" cy="72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8" name="任意多边形 107"/>
          <p:cNvSpPr/>
          <p:nvPr/>
        </p:nvSpPr>
        <p:spPr>
          <a:xfrm rot="5400000">
            <a:off x="6204080" y="4666735"/>
            <a:ext cx="288000" cy="936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9" name="任意多边形 108"/>
          <p:cNvSpPr/>
          <p:nvPr/>
        </p:nvSpPr>
        <p:spPr>
          <a:xfrm flipV="1">
            <a:off x="7953340" y="3104776"/>
            <a:ext cx="360000" cy="5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0" name="任意多边形 109"/>
          <p:cNvSpPr/>
          <p:nvPr/>
        </p:nvSpPr>
        <p:spPr>
          <a:xfrm flipV="1">
            <a:off x="7953300" y="4257648"/>
            <a:ext cx="360000" cy="5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Text Box 19">
            <a:extLst>
              <a:ext uri="{FF2B5EF4-FFF2-40B4-BE49-F238E27FC236}">
                <a16:creationId xmlns:a16="http://schemas.microsoft.com/office/drawing/2014/main" id="{ED4AAA59-93C9-9629-6E2E-618CA513B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7815" y="1994430"/>
            <a:ext cx="10985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46800" rIns="36000" bIns="46800">
            <a:spAutoFit/>
          </a:bodyPr>
          <a:lstStyle>
            <a:defPPr>
              <a:defRPr lang="en-US"/>
            </a:defPPr>
            <a:lvl1pPr>
              <a:lnSpc>
                <a:spcPts val="2300"/>
              </a:lnSpc>
              <a:defRPr kumimoji="1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algn="ctr" eaLnBrk="1" hangingPunct="1">
              <a:defRPr/>
            </a:pPr>
            <a:r>
              <a:rPr lang="zh-CN" altLang="en-US" sz="2000" b="0" dirty="0">
                <a:solidFill>
                  <a:srgbClr val="0070C0"/>
                </a:solidFill>
                <a:ea typeface="方正姚体" panose="02010601030101010101" pitchFamily="2" charset="-122"/>
              </a:rPr>
              <a:t>核苷酸酶</a:t>
            </a:r>
          </a:p>
        </p:txBody>
      </p:sp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1055688" y="548680"/>
            <a:ext cx="1954212" cy="576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0000" indent="-3600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痛风症</a:t>
            </a:r>
          </a:p>
        </p:txBody>
      </p:sp>
      <p:sp>
        <p:nvSpPr>
          <p:cNvPr id="107523" name="Rectangle 3"/>
          <p:cNvSpPr>
            <a:spLocks noGrp="1"/>
          </p:cNvSpPr>
          <p:nvPr>
            <p:ph idx="1"/>
          </p:nvPr>
        </p:nvSpPr>
        <p:spPr>
          <a:xfrm>
            <a:off x="1416050" y="1268834"/>
            <a:ext cx="9575800" cy="38163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/>
          </a:bodyPr>
          <a:lstStyle/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正常人血浆尿酸含量：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0.12-0.36mmol/L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。高尿酸血症：男性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&gt;416.5μmol/L(7.0mg/dl)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，女性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&gt;357.0</a:t>
            </a:r>
            <a:r>
              <a:rPr lang="el-GR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μ</a:t>
            </a:r>
            <a:r>
              <a:rPr lang="en-US" altLang="zh-CN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mol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/L(6.0mg/dl)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。血尿酸＞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480μmol/L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时析出结晶。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痛风症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(metabolic </a:t>
            </a:r>
            <a:r>
              <a:rPr lang="en-US" altLang="zh-CN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arthritis,Gout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：因嘌呤碱代谢障碍，使尿酸沉积而引起的疾病，又称代谢性关节炎。血液尿酸过高，在软组织形成针状结晶，导致免疫系统过度反应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敏感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，造成炎症。发作部位为大拇趾关节、踝关节、膝关节等。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251545"/>
            <a:ext cx="6096000" cy="5057775"/>
          </a:xfrm>
          <a:prstGeom prst="rect">
            <a:avLst/>
          </a:prstGeom>
        </p:spPr>
      </p:pic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1055688" y="548680"/>
            <a:ext cx="1954212" cy="576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0000" indent="-3600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痛风症</a:t>
            </a: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7308850" y="2178620"/>
            <a:ext cx="2249488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肿胀并发炎的关节</a:t>
            </a:r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6023992" y="5406930"/>
            <a:ext cx="3281363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大量尿酸沉积，也称结节瘤</a:t>
            </a:r>
          </a:p>
        </p:txBody>
      </p:sp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8083550" y="4360639"/>
            <a:ext cx="14747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尿酸结晶体</a:t>
            </a:r>
          </a:p>
        </p:txBody>
      </p:sp>
      <p:sp>
        <p:nvSpPr>
          <p:cNvPr id="107531" name="Rectangle 11"/>
          <p:cNvSpPr>
            <a:spLocks noChangeArrowheads="1"/>
          </p:cNvSpPr>
          <p:nvPr/>
        </p:nvSpPr>
        <p:spPr bwMode="auto">
          <a:xfrm>
            <a:off x="5504527" y="6078338"/>
            <a:ext cx="17319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“足痛风”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6240016" y="2578670"/>
            <a:ext cx="1068834" cy="922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663952" y="4221088"/>
            <a:ext cx="706556" cy="1144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719668"/>
      </p:ext>
    </p:extLst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1055688" y="548680"/>
            <a:ext cx="1954212" cy="576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0000" indent="-3600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痛风症</a:t>
            </a:r>
          </a:p>
        </p:txBody>
      </p:sp>
      <p:pic>
        <p:nvPicPr>
          <p:cNvPr id="41987" name="Picture 7" descr="u=2853073562,3375091059&amp;fm=23&amp;g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0" r="14384" b="12428"/>
          <a:stretch>
            <a:fillRect/>
          </a:stretch>
        </p:blipFill>
        <p:spPr bwMode="auto">
          <a:xfrm>
            <a:off x="2062163" y="1557338"/>
            <a:ext cx="691356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2959100" y="1290638"/>
            <a:ext cx="2249488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肿胀并发炎的关节</a:t>
            </a:r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6038850" y="1290638"/>
            <a:ext cx="3281363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大量尿酸沉积，也称结节瘤</a:t>
            </a:r>
          </a:p>
        </p:txBody>
      </p:sp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8083550" y="4854575"/>
            <a:ext cx="14747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尿酸结晶体</a:t>
            </a:r>
          </a:p>
        </p:txBody>
      </p:sp>
      <p:sp>
        <p:nvSpPr>
          <p:cNvPr id="107531" name="Rectangle 11"/>
          <p:cNvSpPr>
            <a:spLocks noChangeArrowheads="1"/>
          </p:cNvSpPr>
          <p:nvPr/>
        </p:nvSpPr>
        <p:spPr bwMode="auto">
          <a:xfrm>
            <a:off x="5172075" y="6013450"/>
            <a:ext cx="17319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“足痛风”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372889"/>
      </p:ext>
    </p:extLst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1055688" y="604838"/>
            <a:ext cx="1954212" cy="5207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0000" indent="-3600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痛风症</a:t>
            </a:r>
          </a:p>
        </p:txBody>
      </p:sp>
      <p:sp>
        <p:nvSpPr>
          <p:cNvPr id="107523" name="Rectangle 3"/>
          <p:cNvSpPr>
            <a:spLocks noGrp="1"/>
          </p:cNvSpPr>
          <p:nvPr>
            <p:ph idx="1"/>
          </p:nvPr>
        </p:nvSpPr>
        <p:spPr>
          <a:xfrm>
            <a:off x="1416050" y="1268834"/>
            <a:ext cx="9575800" cy="115205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Autofit/>
          </a:bodyPr>
          <a:lstStyle/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2019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年，全国高尿酸血症患者超过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亿，其中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5%-12%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可发展为痛风。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0"/>
          <a:stretch/>
        </p:blipFill>
        <p:spPr>
          <a:xfrm>
            <a:off x="7104112" y="1840697"/>
            <a:ext cx="4017705" cy="3960000"/>
          </a:xfrm>
          <a:prstGeom prst="rect">
            <a:avLst/>
          </a:prstGeom>
        </p:spPr>
      </p:pic>
      <p:sp>
        <p:nvSpPr>
          <p:cNvPr id="6" name="Rectangle 3"/>
          <p:cNvSpPr txBox="1">
            <a:spLocks/>
          </p:cNvSpPr>
          <p:nvPr/>
        </p:nvSpPr>
        <p:spPr bwMode="auto">
          <a:xfrm>
            <a:off x="1416744" y="2402428"/>
            <a:ext cx="5687368" cy="217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内源性为自身合成或核酸降解，约占体内尿酸总量的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80%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外源性为摄入嘌呤饮食，约占体内尿酸总量的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20%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425364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3863975" y="3121025"/>
            <a:ext cx="4464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Anabolism of Nucleotides</a:t>
            </a:r>
          </a:p>
        </p:txBody>
      </p:sp>
      <p:sp>
        <p:nvSpPr>
          <p:cNvPr id="201728" name="Text Box 1024"/>
          <p:cNvSpPr txBox="1">
            <a:spLocks noChangeArrowheads="1"/>
          </p:cNvSpPr>
          <p:nvPr/>
        </p:nvSpPr>
        <p:spPr bwMode="auto">
          <a:xfrm>
            <a:off x="1055688" y="548680"/>
            <a:ext cx="13684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defRPr>
            </a:lvl1pPr>
          </a:lstStyle>
          <a:p>
            <a:pPr>
              <a:defRPr/>
            </a:pPr>
            <a:r>
              <a:rPr lang="zh-CN" altLang="en-US" dirty="0">
                <a:solidFill>
                  <a:srgbClr val="C00000"/>
                </a:solidFill>
              </a:rPr>
              <a:t>第一节</a:t>
            </a:r>
          </a:p>
        </p:txBody>
      </p:sp>
      <p:sp>
        <p:nvSpPr>
          <p:cNvPr id="201729" name="Rectangle 1025"/>
          <p:cNvSpPr>
            <a:spLocks noChangeArrowheads="1"/>
          </p:cNvSpPr>
          <p:nvPr/>
        </p:nvSpPr>
        <p:spPr bwMode="auto">
          <a:xfrm>
            <a:off x="2352675" y="1989138"/>
            <a:ext cx="770413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zh-CN" altLang="en-US" sz="6000" dirty="0">
                <a:blipFill dpi="0" rotWithShape="1">
                  <a:blip r:embed="rId3"/>
                  <a:srcRect/>
                  <a:tile tx="6350" ty="-127000" sx="65000" sy="64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核苷酸的合成代谢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147007"/>
              </p:ext>
            </p:extLst>
          </p:nvPr>
        </p:nvGraphicFramePr>
        <p:xfrm>
          <a:off x="2063552" y="1045659"/>
          <a:ext cx="8064896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嘌呤含量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食物类别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食物名称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72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超高嘌呤食物</a:t>
                      </a:r>
                      <a:endParaRPr lang="en-US" altLang="zh-CN" sz="1400" b="0" baseline="0" dirty="0">
                        <a:latin typeface="Arial" panose="020B0604020202020204" pitchFamily="34" charset="0"/>
                        <a:ea typeface="方正姚体" panose="02010601030101010101" pitchFamily="2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＞</a:t>
                      </a:r>
                      <a:r>
                        <a:rPr lang="en-US" altLang="zh-CN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150mg/100g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动物内脏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肝、肾、脑、脾、肠等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304">
                <a:tc vMerge="1">
                  <a:txBody>
                    <a:bodyPr/>
                    <a:lstStyle/>
                    <a:p>
                      <a:endParaRPr lang="zh-CN" altLang="en-US" b="0" baseline="0" dirty="0">
                        <a:latin typeface="Arial" panose="020B0604020202020204" pitchFamily="34" charset="0"/>
                        <a:ea typeface="方正姚体" panose="02010601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水产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带鱼、鲶鱼、鲢鱼、鲱鱼、沙丁鱼、凤尾鱼、虾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 b="0" baseline="0" dirty="0">
                        <a:latin typeface="Arial" panose="020B0604020202020204" pitchFamily="34" charset="0"/>
                        <a:ea typeface="方正姚体" panose="02010601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汤类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浓肉汤、浓鱼汤、海鲜火锅汤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488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中高嘌呤食物</a:t>
                      </a:r>
                      <a:endParaRPr lang="en-US" altLang="zh-CN" sz="1400" b="0" baseline="0" dirty="0">
                        <a:latin typeface="Arial" panose="020B0604020202020204" pitchFamily="34" charset="0"/>
                        <a:ea typeface="方正姚体" panose="02010601030101010101" pitchFamily="2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75~150mg/100g</a:t>
                      </a:r>
                      <a:endParaRPr lang="zh-CN" altLang="en-US" sz="1400" b="0" baseline="0" dirty="0">
                        <a:latin typeface="Arial" panose="020B0604020202020204" pitchFamily="34" charset="0"/>
                        <a:ea typeface="方正姚体" panose="02010601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畜类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猪、牛、羊、驴肉等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 b="0" baseline="0" dirty="0">
                        <a:latin typeface="Arial" panose="020B0604020202020204" pitchFamily="34" charset="0"/>
                        <a:ea typeface="方正姚体" panose="02010601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禽类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鸡、鹅、鸭等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 b="0" baseline="0" dirty="0">
                        <a:latin typeface="Arial" panose="020B0604020202020204" pitchFamily="34" charset="0"/>
                        <a:ea typeface="方正姚体" panose="02010601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鱼类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鲈鱼、鲤鱼、鲫鱼、草鱼等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760">
                <a:tc vMerge="1">
                  <a:txBody>
                    <a:bodyPr/>
                    <a:lstStyle/>
                    <a:p>
                      <a:endParaRPr lang="zh-CN" altLang="en-US" b="0" baseline="0" dirty="0">
                        <a:latin typeface="Arial" panose="020B0604020202020204" pitchFamily="34" charset="0"/>
                        <a:ea typeface="方正姚体" panose="02010601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贝壳类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蟹、牡蛎肉、贝肉等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 b="0" baseline="0" dirty="0">
                        <a:latin typeface="Arial" panose="020B0604020202020204" pitchFamily="34" charset="0"/>
                        <a:ea typeface="方正姚体" panose="02010601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干豆类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黄豆、黑豆、绿豆等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中低嘌呤食物</a:t>
                      </a:r>
                      <a:endParaRPr lang="en-US" altLang="zh-CN" sz="1400" b="0" baseline="0" dirty="0">
                        <a:latin typeface="Arial" panose="020B0604020202020204" pitchFamily="34" charset="0"/>
                        <a:ea typeface="方正姚体" panose="02010601030101010101" pitchFamily="2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30~75mg/100g</a:t>
                      </a:r>
                      <a:endParaRPr lang="zh-CN" altLang="en-US" sz="1400" b="0" baseline="0" dirty="0">
                        <a:latin typeface="Arial" panose="020B0604020202020204" pitchFamily="34" charset="0"/>
                        <a:ea typeface="方正姚体" panose="02010601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蔬菜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菠菜、芦笋、白色菜花、毛豆、豌豆等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0032">
                <a:tc vMerge="1">
                  <a:txBody>
                    <a:bodyPr/>
                    <a:lstStyle/>
                    <a:p>
                      <a:endParaRPr lang="zh-CN" altLang="en-US" b="0" baseline="0" dirty="0">
                        <a:latin typeface="Arial" panose="020B0604020202020204" pitchFamily="34" charset="0"/>
                        <a:ea typeface="方正姚体" panose="02010601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水产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三文鱼、金枪鱼等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 b="0" baseline="0" dirty="0">
                        <a:latin typeface="Arial" panose="020B0604020202020204" pitchFamily="34" charset="0"/>
                        <a:ea typeface="方正姚体" panose="02010601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豆制品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豆浆、豆干、豆皮、腐竹、豆腐等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544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低嘌呤食物</a:t>
                      </a:r>
                      <a:endParaRPr lang="en-US" altLang="zh-CN" sz="1400" b="0" baseline="0" dirty="0">
                        <a:latin typeface="Arial" panose="020B0604020202020204" pitchFamily="34" charset="0"/>
                        <a:ea typeface="方正姚体" panose="02010601030101010101" pitchFamily="2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＜</a:t>
                      </a:r>
                      <a:r>
                        <a:rPr lang="en-US" altLang="zh-CN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30mg/100g</a:t>
                      </a:r>
                      <a:endParaRPr lang="zh-CN" altLang="en-US" sz="1400" b="0" baseline="0" dirty="0">
                        <a:latin typeface="Arial" panose="020B0604020202020204" pitchFamily="34" charset="0"/>
                        <a:ea typeface="方正姚体" panose="02010601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奶类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牛奶等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2304">
                <a:tc vMerge="1">
                  <a:txBody>
                    <a:bodyPr/>
                    <a:lstStyle/>
                    <a:p>
                      <a:endParaRPr lang="zh-CN" altLang="en-US" sz="1600" b="0" baseline="0" dirty="0">
                        <a:latin typeface="Arial" panose="020B0604020202020204" pitchFamily="34" charset="0"/>
                        <a:ea typeface="方正姚体" panose="02010601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蛋类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baseline="0" dirty="0">
                          <a:latin typeface="Arial" panose="020B0604020202020204" pitchFamily="34" charset="0"/>
                          <a:ea typeface="方正姚体" panose="02010601030101010101" pitchFamily="2" charset="-122"/>
                        </a:rPr>
                        <a:t>鸡蛋等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dirty="0"/>
                        <a:t>蔬菜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dirty="0"/>
                        <a:t>大白菜、土豆、芋头、白薯、木薯、番茄、茄子、冬瓜等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9816">
                <a:tc vMerge="1">
                  <a:txBody>
                    <a:bodyPr/>
                    <a:lstStyle/>
                    <a:p>
                      <a:endParaRPr lang="zh-CN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dirty="0"/>
                        <a:t>杂粮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dirty="0"/>
                        <a:t>小米、荞麦、燕麦等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4576">
                <a:tc vMerge="1">
                  <a:txBody>
                    <a:bodyPr/>
                    <a:lstStyle/>
                    <a:p>
                      <a:endParaRPr lang="zh-CN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dirty="0"/>
                        <a:t>水果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dirty="0"/>
                        <a:t>葡萄、苹果、草莓等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dirty="0"/>
                        <a:t>米面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400" b="0" dirty="0"/>
                        <a:t>米饭、馒头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4653513" y="548680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ea typeface="方正姚体" panose="02010601030101010101" pitchFamily="2" charset="-122"/>
              </a:rPr>
              <a:t>常见食物中嘌呤含量</a:t>
            </a:r>
          </a:p>
        </p:txBody>
      </p:sp>
    </p:spTree>
    <p:extLst>
      <p:ext uri="{BB962C8B-B14F-4D97-AF65-F5344CB8AC3E}">
        <p14:creationId xmlns:p14="http://schemas.microsoft.com/office/powerpoint/2010/main" val="3651327934"/>
      </p:ext>
    </p:extLst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16"/>
          <p:cNvSpPr txBox="1">
            <a:spLocks noChangeArrowheads="1"/>
          </p:cNvSpPr>
          <p:nvPr/>
        </p:nvSpPr>
        <p:spPr bwMode="auto">
          <a:xfrm>
            <a:off x="3727525" y="4184947"/>
            <a:ext cx="1000125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46800" rIns="36000" bIns="46800">
            <a:spAutoFit/>
          </a:bodyPr>
          <a:lstStyle>
            <a:defPPr>
              <a:defRPr lang="en-US"/>
            </a:defPPr>
            <a:lvl1pPr>
              <a:lnSpc>
                <a:spcPts val="2300"/>
              </a:lnSpc>
              <a:defRPr kumimoji="1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algn="ctr" eaLnBrk="1" hangingPunct="1">
              <a:defRPr/>
            </a:pPr>
            <a:r>
              <a:rPr lang="zh-CN" altLang="en-US" b="0" dirty="0">
                <a:ea typeface="方正姚体" panose="02010601030101010101" pitchFamily="2" charset="-122"/>
              </a:rPr>
              <a:t>鸟嘌呤</a:t>
            </a:r>
            <a:endParaRPr lang="en-US" altLang="zh-CN" b="0" dirty="0"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lang="en-US" altLang="zh-CN" sz="2000" b="0" dirty="0">
                <a:ea typeface="方正姚体" panose="02010601030101010101" pitchFamily="2" charset="-122"/>
              </a:rPr>
              <a:t>(G)</a:t>
            </a: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1055688" y="548680"/>
            <a:ext cx="3508375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marL="360000" indent="-3600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 sz="2800" cap="all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+mj-cs"/>
              </a:defRPr>
            </a:lvl1pPr>
            <a:lvl2pPr>
              <a:lnSpc>
                <a:spcPct val="90000"/>
              </a:lnSpc>
              <a:defRPr sz="5400">
                <a:latin typeface="Rockwell Condensed" panose="02060603050405020104" pitchFamily="18" charset="0"/>
              </a:defRPr>
            </a:lvl2pPr>
            <a:lvl3pPr>
              <a:lnSpc>
                <a:spcPct val="90000"/>
              </a:lnSpc>
              <a:defRPr sz="5400">
                <a:latin typeface="Rockwell Condensed" panose="02060603050405020104" pitchFamily="18" charset="0"/>
              </a:defRPr>
            </a:lvl3pPr>
            <a:lvl4pPr>
              <a:lnSpc>
                <a:spcPct val="90000"/>
              </a:lnSpc>
              <a:defRPr sz="5400">
                <a:latin typeface="Rockwell Condensed" panose="02060603050405020104" pitchFamily="18" charset="0"/>
              </a:defRPr>
            </a:lvl4pPr>
            <a:lvl5pPr>
              <a:lnSpc>
                <a:spcPct val="90000"/>
              </a:lnSpc>
              <a:defRPr sz="5400">
                <a:latin typeface="Rockwell Condensed" panose="02060603050405020104" pitchFamily="18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latin typeface="Rockwell Condensed" panose="02060603050405020104" pitchFamily="18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latin typeface="Rockwell Condensed" panose="02060603050405020104" pitchFamily="18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latin typeface="Rockwell Condensed" panose="02060603050405020104" pitchFamily="18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latin typeface="Rockwell Condensed" panose="02060603050405020104" pitchFamily="18" charset="0"/>
              </a:defRPr>
            </a:lvl9pPr>
          </a:lstStyle>
          <a:p>
            <a:pPr>
              <a:defRPr/>
            </a:pPr>
            <a:r>
              <a:rPr lang="zh-CN" altLang="en-US" dirty="0"/>
              <a:t>痛风症的治疗机制</a:t>
            </a:r>
          </a:p>
        </p:txBody>
      </p:sp>
      <p:sp>
        <p:nvSpPr>
          <p:cNvPr id="65" name="Line 26"/>
          <p:cNvSpPr>
            <a:spLocks noChangeShapeType="1"/>
          </p:cNvSpPr>
          <p:nvPr/>
        </p:nvSpPr>
        <p:spPr bwMode="auto">
          <a:xfrm flipH="1">
            <a:off x="6312024" y="2204864"/>
            <a:ext cx="540000" cy="468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" name="Line 27"/>
          <p:cNvSpPr>
            <a:spLocks noChangeShapeType="1"/>
          </p:cNvSpPr>
          <p:nvPr/>
        </p:nvSpPr>
        <p:spPr bwMode="auto">
          <a:xfrm>
            <a:off x="7528444" y="2205080"/>
            <a:ext cx="792000" cy="1080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7895878" y="2338873"/>
            <a:ext cx="324000" cy="324000"/>
          </a:xfrm>
          <a:prstGeom prst="ellips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0" bIns="14400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 dirty="0">
                <a:latin typeface="Times New Roman" panose="02020603050405020304" pitchFamily="18" charset="0"/>
                <a:ea typeface="方正姚体" panose="02010601030101010101" pitchFamily="2" charset="-122"/>
              </a:rPr>
              <a:t>-</a:t>
            </a:r>
            <a:endParaRPr lang="zh-CN" altLang="en-US" sz="44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6221662" y="2076897"/>
            <a:ext cx="324000" cy="324000"/>
          </a:xfrm>
          <a:prstGeom prst="ellips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0" bIns="144000"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4400" dirty="0">
                <a:latin typeface="Times New Roman" panose="02020603050405020304" pitchFamily="18" charset="0"/>
                <a:ea typeface="方正姚体" panose="02010601030101010101" pitchFamily="2" charset="-122"/>
              </a:rPr>
              <a:t>-</a:t>
            </a:r>
            <a:endParaRPr lang="zh-CN" altLang="en-US" sz="4400" dirty="0"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3575125" y="2959397"/>
            <a:ext cx="130968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46800" rIns="36000" bIns="46800">
            <a:spAutoFit/>
          </a:bodyPr>
          <a:lstStyle/>
          <a:p>
            <a:pPr algn="ctr" eaLnBrk="1" hangingPunct="1">
              <a:lnSpc>
                <a:spcPts val="2300"/>
              </a:lnSpc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次黄嘌呤</a:t>
            </a:r>
            <a:endParaRPr kumimoji="1"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 eaLnBrk="1" hangingPunct="1">
              <a:lnSpc>
                <a:spcPts val="2300"/>
              </a:lnSpc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(H)</a:t>
            </a:r>
            <a:endParaRPr kumimoji="1"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1524075" y="2876847"/>
            <a:ext cx="739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AMP</a:t>
            </a:r>
          </a:p>
        </p:txBody>
      </p:sp>
      <p:sp>
        <p:nvSpPr>
          <p:cNvPr id="75" name="Text Box 13"/>
          <p:cNvSpPr txBox="1">
            <a:spLocks noChangeArrowheads="1"/>
          </p:cNvSpPr>
          <p:nvPr/>
        </p:nvSpPr>
        <p:spPr bwMode="auto">
          <a:xfrm>
            <a:off x="1538362" y="4029372"/>
            <a:ext cx="739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GMP</a:t>
            </a:r>
          </a:p>
        </p:txBody>
      </p:sp>
      <p:sp>
        <p:nvSpPr>
          <p:cNvPr id="76" name="Line 8"/>
          <p:cNvSpPr>
            <a:spLocks noChangeShapeType="1"/>
          </p:cNvSpPr>
          <p:nvPr/>
        </p:nvSpPr>
        <p:spPr bwMode="auto">
          <a:xfrm>
            <a:off x="2279725" y="3161010"/>
            <a:ext cx="395287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7" name="Line 9"/>
          <p:cNvSpPr>
            <a:spLocks noChangeShapeType="1"/>
          </p:cNvSpPr>
          <p:nvPr/>
        </p:nvSpPr>
        <p:spPr bwMode="auto">
          <a:xfrm>
            <a:off x="2711525" y="3161010"/>
            <a:ext cx="396875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" name="Line 10"/>
          <p:cNvSpPr>
            <a:spLocks noChangeShapeType="1"/>
          </p:cNvSpPr>
          <p:nvPr/>
        </p:nvSpPr>
        <p:spPr bwMode="auto">
          <a:xfrm>
            <a:off x="3143325" y="3161010"/>
            <a:ext cx="396875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" name="Line 14"/>
          <p:cNvSpPr>
            <a:spLocks noChangeShapeType="1"/>
          </p:cNvSpPr>
          <p:nvPr/>
        </p:nvSpPr>
        <p:spPr bwMode="auto">
          <a:xfrm>
            <a:off x="2351162" y="4304010"/>
            <a:ext cx="647700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" name="Line 15"/>
          <p:cNvSpPr>
            <a:spLocks noChangeShapeType="1"/>
          </p:cNvSpPr>
          <p:nvPr/>
        </p:nvSpPr>
        <p:spPr bwMode="auto">
          <a:xfrm>
            <a:off x="3000450" y="4304010"/>
            <a:ext cx="647700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" name="Text Box 19"/>
          <p:cNvSpPr txBox="1">
            <a:spLocks noChangeArrowheads="1"/>
          </p:cNvSpPr>
          <p:nvPr/>
        </p:nvSpPr>
        <p:spPr bwMode="auto">
          <a:xfrm>
            <a:off x="6728420" y="3535660"/>
            <a:ext cx="1001713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46800" rIns="36000" bIns="46800">
            <a:spAutoFit/>
          </a:bodyPr>
          <a:lstStyle>
            <a:defPPr>
              <a:defRPr lang="en-US"/>
            </a:defPPr>
            <a:lvl1pPr>
              <a:lnSpc>
                <a:spcPts val="2300"/>
              </a:lnSpc>
              <a:defRPr kumimoji="1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algn="ctr" eaLnBrk="1" hangingPunct="1">
              <a:defRPr/>
            </a:pPr>
            <a:r>
              <a:rPr lang="zh-CN" altLang="en-US" b="0" dirty="0">
                <a:ea typeface="方正姚体" panose="02010601030101010101" pitchFamily="2" charset="-122"/>
              </a:rPr>
              <a:t>黄嘌呤</a:t>
            </a:r>
            <a:endParaRPr lang="en-US" altLang="zh-CN" b="0" dirty="0"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lang="en-US" altLang="zh-CN" sz="2000" b="0" dirty="0">
                <a:ea typeface="方正姚体" panose="02010601030101010101" pitchFamily="2" charset="-122"/>
              </a:rPr>
              <a:t>(X)</a:t>
            </a:r>
            <a:endParaRPr lang="zh-CN" altLang="en-US" sz="2000" b="0" dirty="0">
              <a:ea typeface="方正姚体" panose="02010601030101010101" pitchFamily="2" charset="-122"/>
            </a:endParaRPr>
          </a:p>
        </p:txBody>
      </p:sp>
      <p:sp>
        <p:nvSpPr>
          <p:cNvPr id="82" name="Text Box 45"/>
          <p:cNvSpPr txBox="1">
            <a:spLocks noChangeArrowheads="1"/>
          </p:cNvSpPr>
          <p:nvPr/>
        </p:nvSpPr>
        <p:spPr bwMode="auto">
          <a:xfrm>
            <a:off x="4727848" y="2668463"/>
            <a:ext cx="172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黄嘌呤氧化酶</a:t>
            </a:r>
          </a:p>
        </p:txBody>
      </p:sp>
      <p:sp>
        <p:nvSpPr>
          <p:cNvPr id="83" name="Line 20"/>
          <p:cNvSpPr>
            <a:spLocks noChangeShapeType="1"/>
          </p:cNvSpPr>
          <p:nvPr/>
        </p:nvSpPr>
        <p:spPr bwMode="auto">
          <a:xfrm rot="16200000" flipH="1">
            <a:off x="8580176" y="2777022"/>
            <a:ext cx="0" cy="18000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" name="Text Box 46"/>
          <p:cNvSpPr txBox="1">
            <a:spLocks noChangeArrowheads="1"/>
          </p:cNvSpPr>
          <p:nvPr/>
        </p:nvSpPr>
        <p:spPr bwMode="auto">
          <a:xfrm>
            <a:off x="7607573" y="3276972"/>
            <a:ext cx="17287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黄嘌呤氧化酶</a:t>
            </a:r>
          </a:p>
        </p:txBody>
      </p:sp>
      <p:sp>
        <p:nvSpPr>
          <p:cNvPr id="85" name="Text Box 0"/>
          <p:cNvSpPr txBox="1">
            <a:spLocks noChangeArrowheads="1"/>
          </p:cNvSpPr>
          <p:nvPr/>
        </p:nvSpPr>
        <p:spPr bwMode="auto">
          <a:xfrm>
            <a:off x="9492642" y="3443022"/>
            <a:ext cx="1080000" cy="4680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sz="2400" dirty="0">
                <a:solidFill>
                  <a:srgbClr val="000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尿酸</a:t>
            </a:r>
          </a:p>
        </p:txBody>
      </p:sp>
      <p:sp>
        <p:nvSpPr>
          <p:cNvPr id="86" name="Text Box 45"/>
          <p:cNvSpPr txBox="1">
            <a:spLocks noChangeArrowheads="1"/>
          </p:cNvSpPr>
          <p:nvPr/>
        </p:nvSpPr>
        <p:spPr bwMode="auto">
          <a:xfrm>
            <a:off x="4943872" y="4397102"/>
            <a:ext cx="12239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鸟嘌呤酶</a:t>
            </a:r>
          </a:p>
        </p:txBody>
      </p:sp>
      <p:sp>
        <p:nvSpPr>
          <p:cNvPr id="87" name="矩形 86"/>
          <p:cNvSpPr/>
          <p:nvPr/>
        </p:nvSpPr>
        <p:spPr>
          <a:xfrm>
            <a:off x="10208567" y="1808846"/>
            <a:ext cx="1216025" cy="387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ts val="2300"/>
              </a:lnSpc>
              <a:defRPr/>
            </a:pPr>
            <a:r>
              <a:rPr kumimoji="1" lang="zh-CN" alt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次黄嘌呤</a:t>
            </a:r>
            <a:endParaRPr kumimoji="1" lang="en-US" altLang="zh-CN" sz="20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6599904" y="1808846"/>
            <a:ext cx="1216025" cy="387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ts val="2300"/>
              </a:lnSpc>
              <a:defRPr/>
            </a:pPr>
            <a:r>
              <a:rPr kumimoji="1" lang="zh-CN" alt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别嘌呤醇</a:t>
            </a:r>
            <a:endParaRPr kumimoji="1" lang="en-US" altLang="zh-CN" sz="20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cxnSp>
        <p:nvCxnSpPr>
          <p:cNvPr id="89" name="直接连接符 88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右中括号 89"/>
          <p:cNvSpPr/>
          <p:nvPr/>
        </p:nvSpPr>
        <p:spPr>
          <a:xfrm>
            <a:off x="4871863" y="3061443"/>
            <a:ext cx="1512000" cy="1296000"/>
          </a:xfrm>
          <a:prstGeom prst="rightBracket">
            <a:avLst>
              <a:gd name="adj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Line 10"/>
          <p:cNvSpPr>
            <a:spLocks noChangeShapeType="1"/>
          </p:cNvSpPr>
          <p:nvPr/>
        </p:nvSpPr>
        <p:spPr bwMode="auto">
          <a:xfrm>
            <a:off x="6384032" y="3716585"/>
            <a:ext cx="396875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8623994" y="1817578"/>
            <a:ext cx="954107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ts val="2300"/>
              </a:lnSpc>
              <a:defRPr/>
            </a:pPr>
            <a:r>
              <a:rPr kumimoji="1" lang="zh-CN" alt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黄嘌呤</a:t>
            </a:r>
            <a:endParaRPr kumimoji="1" lang="en-US" altLang="zh-CN" sz="20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10118330" y="614073"/>
            <a:ext cx="1297111" cy="1281714"/>
            <a:chOff x="668210" y="2424605"/>
            <a:chExt cx="1297111" cy="1281714"/>
          </a:xfrm>
        </p:grpSpPr>
        <p:sp>
          <p:nvSpPr>
            <p:cNvPr id="94" name="正五边形 93"/>
            <p:cNvSpPr>
              <a:spLocks noChangeAspect="1"/>
            </p:cNvSpPr>
            <p:nvPr/>
          </p:nvSpPr>
          <p:spPr>
            <a:xfrm rot="5400000" flipH="1">
              <a:off x="1405320" y="2894851"/>
              <a:ext cx="576000" cy="544002"/>
            </a:xfrm>
            <a:prstGeom prst="pentagon">
              <a:avLst/>
            </a:prstGeom>
            <a:solidFill>
              <a:srgbClr val="1FC3FD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方正姚体" panose="02010601030101010101" pitchFamily="2" charset="-122"/>
              </a:endParaRPr>
            </a:p>
          </p:txBody>
        </p:sp>
        <p:sp>
          <p:nvSpPr>
            <p:cNvPr id="95" name="六边形 94"/>
            <p:cNvSpPr>
              <a:spLocks noChangeAspect="1"/>
            </p:cNvSpPr>
            <p:nvPr/>
          </p:nvSpPr>
          <p:spPr>
            <a:xfrm rot="16200000">
              <a:off x="802971" y="2874136"/>
              <a:ext cx="648000" cy="583200"/>
            </a:xfrm>
            <a:prstGeom prst="hexagon">
              <a:avLst/>
            </a:prstGeom>
            <a:solidFill>
              <a:srgbClr val="1FC3FD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方正姚体" panose="02010601030101010101" pitchFamily="2" charset="-122"/>
              </a:endParaRPr>
            </a:p>
          </p:txBody>
        </p:sp>
        <p:cxnSp>
          <p:nvCxnSpPr>
            <p:cNvPr id="96" name="直接连接符 95"/>
            <p:cNvCxnSpPr>
              <a:cxnSpLocks noChangeAspect="1"/>
            </p:cNvCxnSpPr>
            <p:nvPr/>
          </p:nvCxnSpPr>
          <p:spPr bwMode="auto">
            <a:xfrm rot="1560000" flipV="1">
              <a:off x="955093" y="2857993"/>
              <a:ext cx="134937" cy="1793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>
              <a:cxnSpLocks noChangeAspect="1"/>
            </p:cNvCxnSpPr>
            <p:nvPr/>
          </p:nvCxnSpPr>
          <p:spPr bwMode="auto">
            <a:xfrm>
              <a:off x="886831" y="3319954"/>
              <a:ext cx="215900" cy="1079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 bwMode="auto">
            <a:xfrm>
              <a:off x="1367845" y="3018331"/>
              <a:ext cx="0" cy="28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cxnSpLocks noChangeAspect="1"/>
            </p:cNvCxnSpPr>
            <p:nvPr/>
          </p:nvCxnSpPr>
          <p:spPr bwMode="auto">
            <a:xfrm rot="60000" flipH="1" flipV="1">
              <a:off x="1769795" y="2978412"/>
              <a:ext cx="13500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 bwMode="auto">
            <a:xfrm>
              <a:off x="1129717" y="2657968"/>
              <a:ext cx="0" cy="1793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矩形 71"/>
            <p:cNvSpPr>
              <a:spLocks noChangeArrowheads="1"/>
            </p:cNvSpPr>
            <p:nvPr/>
          </p:nvSpPr>
          <p:spPr bwMode="auto">
            <a:xfrm>
              <a:off x="1669304" y="3185517"/>
              <a:ext cx="15645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9</a:t>
              </a:r>
              <a:endParaRPr lang="zh-CN" altLang="en-US" sz="1000" dirty="0">
                <a:latin typeface="Times New Roman" panose="02020603050405020304" pitchFamily="18" charset="0"/>
              </a:endParaRPr>
            </a:p>
          </p:txBody>
        </p:sp>
        <p:sp>
          <p:nvSpPr>
            <p:cNvPr id="102" name="矩形 93"/>
            <p:cNvSpPr>
              <a:spLocks noChangeArrowheads="1"/>
            </p:cNvSpPr>
            <p:nvPr/>
          </p:nvSpPr>
          <p:spPr bwMode="auto">
            <a:xfrm>
              <a:off x="1025591" y="2424605"/>
              <a:ext cx="41293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OH</a:t>
              </a:r>
              <a:endParaRPr lang="zh-CN" altLang="en-US" sz="1600" b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1013960" y="3377742"/>
              <a:ext cx="216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 rot="5400000">
              <a:off x="686210" y="2842184"/>
              <a:ext cx="216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矩形 74"/>
            <p:cNvSpPr>
              <a:spLocks noChangeArrowheads="1"/>
            </p:cNvSpPr>
            <p:nvPr/>
          </p:nvSpPr>
          <p:spPr bwMode="auto">
            <a:xfrm>
              <a:off x="761524" y="2831968"/>
              <a:ext cx="14747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6" name="矩形 77"/>
            <p:cNvSpPr>
              <a:spLocks noChangeArrowheads="1"/>
            </p:cNvSpPr>
            <p:nvPr/>
          </p:nvSpPr>
          <p:spPr bwMode="auto">
            <a:xfrm>
              <a:off x="1049601" y="3357314"/>
              <a:ext cx="14747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1663760" y="2715909"/>
              <a:ext cx="216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/>
            <p:cNvSpPr/>
            <p:nvPr/>
          </p:nvSpPr>
          <p:spPr>
            <a:xfrm>
              <a:off x="1634619" y="3320023"/>
              <a:ext cx="216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矩形 88"/>
            <p:cNvSpPr>
              <a:spLocks noChangeArrowheads="1"/>
            </p:cNvSpPr>
            <p:nvPr/>
          </p:nvSpPr>
          <p:spPr bwMode="auto">
            <a:xfrm>
              <a:off x="1698887" y="2737157"/>
              <a:ext cx="14747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0" name="矩形 90"/>
            <p:cNvSpPr>
              <a:spLocks noChangeArrowheads="1"/>
            </p:cNvSpPr>
            <p:nvPr/>
          </p:nvSpPr>
          <p:spPr bwMode="auto">
            <a:xfrm>
              <a:off x="1662248" y="3372894"/>
              <a:ext cx="160300" cy="3334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ts val="1300"/>
                </a:lnSpc>
              </a:pP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</a:p>
            <a:p>
              <a:pPr algn="ctr">
                <a:lnSpc>
                  <a:spcPts val="1300"/>
                </a:lnSpc>
              </a:pP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8119938" y="617022"/>
            <a:ext cx="1676815" cy="1281714"/>
            <a:chOff x="-44344" y="4541432"/>
            <a:chExt cx="1676815" cy="1281714"/>
          </a:xfrm>
        </p:grpSpPr>
        <p:sp>
          <p:nvSpPr>
            <p:cNvPr id="112" name="正五边形 111"/>
            <p:cNvSpPr>
              <a:spLocks noChangeAspect="1"/>
            </p:cNvSpPr>
            <p:nvPr/>
          </p:nvSpPr>
          <p:spPr>
            <a:xfrm rot="5400000" flipH="1">
              <a:off x="1072470" y="5011678"/>
              <a:ext cx="576000" cy="544002"/>
            </a:xfrm>
            <a:prstGeom prst="pentagon">
              <a:avLst/>
            </a:prstGeom>
            <a:solidFill>
              <a:srgbClr val="1FC3FD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方正姚体" panose="02010601030101010101" pitchFamily="2" charset="-122"/>
              </a:endParaRPr>
            </a:p>
          </p:txBody>
        </p:sp>
        <p:sp>
          <p:nvSpPr>
            <p:cNvPr id="113" name="六边形 112"/>
            <p:cNvSpPr>
              <a:spLocks noChangeAspect="1"/>
            </p:cNvSpPr>
            <p:nvPr/>
          </p:nvSpPr>
          <p:spPr>
            <a:xfrm rot="16200000">
              <a:off x="470121" y="4990963"/>
              <a:ext cx="648000" cy="583200"/>
            </a:xfrm>
            <a:prstGeom prst="hexagon">
              <a:avLst/>
            </a:prstGeom>
            <a:solidFill>
              <a:srgbClr val="1FC3FD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方正姚体" panose="02010601030101010101" pitchFamily="2" charset="-122"/>
              </a:endParaRPr>
            </a:p>
          </p:txBody>
        </p:sp>
        <p:cxnSp>
          <p:nvCxnSpPr>
            <p:cNvPr id="114" name="直接连接符 113"/>
            <p:cNvCxnSpPr>
              <a:cxnSpLocks noChangeAspect="1"/>
            </p:cNvCxnSpPr>
            <p:nvPr/>
          </p:nvCxnSpPr>
          <p:spPr bwMode="auto">
            <a:xfrm rot="1560000" flipV="1">
              <a:off x="622243" y="4974820"/>
              <a:ext cx="134937" cy="1793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>
              <a:cxnSpLocks noChangeAspect="1"/>
            </p:cNvCxnSpPr>
            <p:nvPr/>
          </p:nvCxnSpPr>
          <p:spPr bwMode="auto">
            <a:xfrm>
              <a:off x="553981" y="5436781"/>
              <a:ext cx="215900" cy="1079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 bwMode="auto">
            <a:xfrm>
              <a:off x="1034995" y="5135158"/>
              <a:ext cx="0" cy="28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>
              <a:cxnSpLocks noChangeAspect="1"/>
            </p:cNvCxnSpPr>
            <p:nvPr/>
          </p:nvCxnSpPr>
          <p:spPr bwMode="auto">
            <a:xfrm rot="60000" flipH="1" flipV="1">
              <a:off x="1436945" y="5095239"/>
              <a:ext cx="13500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 bwMode="auto">
            <a:xfrm>
              <a:off x="796867" y="4774795"/>
              <a:ext cx="0" cy="1793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矩形 71"/>
            <p:cNvSpPr>
              <a:spLocks noChangeArrowheads="1"/>
            </p:cNvSpPr>
            <p:nvPr/>
          </p:nvSpPr>
          <p:spPr bwMode="auto">
            <a:xfrm>
              <a:off x="1336454" y="5302344"/>
              <a:ext cx="15645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9</a:t>
              </a:r>
              <a:endParaRPr lang="zh-CN" altLang="en-US" sz="1000" dirty="0">
                <a:latin typeface="Times New Roman" panose="02020603050405020304" pitchFamily="18" charset="0"/>
              </a:endParaRPr>
            </a:p>
          </p:txBody>
        </p:sp>
        <p:sp>
          <p:nvSpPr>
            <p:cNvPr id="120" name="矩形 93"/>
            <p:cNvSpPr>
              <a:spLocks noChangeArrowheads="1"/>
            </p:cNvSpPr>
            <p:nvPr/>
          </p:nvSpPr>
          <p:spPr bwMode="auto">
            <a:xfrm>
              <a:off x="692741" y="4541432"/>
              <a:ext cx="41293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OH</a:t>
              </a:r>
              <a:endParaRPr lang="zh-CN" altLang="en-US" sz="1600" b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121" name="椭圆 120"/>
            <p:cNvSpPr/>
            <p:nvPr/>
          </p:nvSpPr>
          <p:spPr>
            <a:xfrm>
              <a:off x="681110" y="5494569"/>
              <a:ext cx="216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椭圆 121"/>
            <p:cNvSpPr/>
            <p:nvPr/>
          </p:nvSpPr>
          <p:spPr>
            <a:xfrm rot="5400000">
              <a:off x="353360" y="4959011"/>
              <a:ext cx="216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矩形 74"/>
            <p:cNvSpPr>
              <a:spLocks noChangeArrowheads="1"/>
            </p:cNvSpPr>
            <p:nvPr/>
          </p:nvSpPr>
          <p:spPr bwMode="auto">
            <a:xfrm>
              <a:off x="428674" y="4948795"/>
              <a:ext cx="14747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4" name="矩形 77"/>
            <p:cNvSpPr>
              <a:spLocks noChangeArrowheads="1"/>
            </p:cNvSpPr>
            <p:nvPr/>
          </p:nvSpPr>
          <p:spPr bwMode="auto">
            <a:xfrm>
              <a:off x="716751" y="5474141"/>
              <a:ext cx="14747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1330910" y="4832736"/>
              <a:ext cx="216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/>
            <p:cNvSpPr/>
            <p:nvPr/>
          </p:nvSpPr>
          <p:spPr>
            <a:xfrm>
              <a:off x="1301769" y="5436850"/>
              <a:ext cx="216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矩形 88"/>
            <p:cNvSpPr>
              <a:spLocks noChangeArrowheads="1"/>
            </p:cNvSpPr>
            <p:nvPr/>
          </p:nvSpPr>
          <p:spPr bwMode="auto">
            <a:xfrm>
              <a:off x="1366037" y="4853984"/>
              <a:ext cx="14747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8" name="矩形 90"/>
            <p:cNvSpPr>
              <a:spLocks noChangeArrowheads="1"/>
            </p:cNvSpPr>
            <p:nvPr/>
          </p:nvSpPr>
          <p:spPr bwMode="auto">
            <a:xfrm>
              <a:off x="1329398" y="5489721"/>
              <a:ext cx="160300" cy="3334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ts val="1300"/>
                </a:lnSpc>
              </a:pP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</a:p>
            <a:p>
              <a:pPr algn="ctr">
                <a:lnSpc>
                  <a:spcPts val="1300"/>
                </a:lnSpc>
              </a:pP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9" name="直接连接符 128"/>
            <p:cNvCxnSpPr/>
            <p:nvPr/>
          </p:nvCxnSpPr>
          <p:spPr bwMode="auto">
            <a:xfrm rot="1500000" flipV="1">
              <a:off x="364014" y="5433628"/>
              <a:ext cx="107950" cy="1444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矩形 93"/>
            <p:cNvSpPr>
              <a:spLocks noChangeArrowheads="1"/>
            </p:cNvSpPr>
            <p:nvPr/>
          </p:nvSpPr>
          <p:spPr bwMode="auto">
            <a:xfrm>
              <a:off x="-44344" y="5458240"/>
              <a:ext cx="41293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HO</a:t>
              </a:r>
              <a:endParaRPr lang="zh-CN" altLang="en-US" sz="1600" b="1" baseline="-250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6527350" y="617022"/>
            <a:ext cx="1450958" cy="1281714"/>
            <a:chOff x="6383065" y="4541432"/>
            <a:chExt cx="1450958" cy="1281714"/>
          </a:xfrm>
        </p:grpSpPr>
        <p:sp>
          <p:nvSpPr>
            <p:cNvPr id="132" name="正五边形 131"/>
            <p:cNvSpPr>
              <a:spLocks noChangeAspect="1"/>
            </p:cNvSpPr>
            <p:nvPr/>
          </p:nvSpPr>
          <p:spPr>
            <a:xfrm rot="5400000" flipH="1">
              <a:off x="7120175" y="5011678"/>
              <a:ext cx="576000" cy="544002"/>
            </a:xfrm>
            <a:prstGeom prst="pentagon">
              <a:avLst/>
            </a:prstGeom>
            <a:solidFill>
              <a:srgbClr val="1FC3FD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方正姚体" panose="02010601030101010101" pitchFamily="2" charset="-122"/>
              </a:endParaRPr>
            </a:p>
          </p:txBody>
        </p:sp>
        <p:sp>
          <p:nvSpPr>
            <p:cNvPr id="133" name="六边形 132"/>
            <p:cNvSpPr>
              <a:spLocks noChangeAspect="1"/>
            </p:cNvSpPr>
            <p:nvPr/>
          </p:nvSpPr>
          <p:spPr>
            <a:xfrm rot="16200000">
              <a:off x="6517826" y="4990963"/>
              <a:ext cx="648000" cy="583200"/>
            </a:xfrm>
            <a:prstGeom prst="hexagon">
              <a:avLst/>
            </a:prstGeom>
            <a:solidFill>
              <a:srgbClr val="1FC3FD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方正姚体" panose="02010601030101010101" pitchFamily="2" charset="-122"/>
              </a:endParaRPr>
            </a:p>
          </p:txBody>
        </p:sp>
        <p:cxnSp>
          <p:nvCxnSpPr>
            <p:cNvPr id="134" name="直接连接符 133"/>
            <p:cNvCxnSpPr>
              <a:cxnSpLocks noChangeAspect="1"/>
            </p:cNvCxnSpPr>
            <p:nvPr/>
          </p:nvCxnSpPr>
          <p:spPr bwMode="auto">
            <a:xfrm rot="1560000" flipV="1">
              <a:off x="6669948" y="4974820"/>
              <a:ext cx="134937" cy="1793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>
              <a:cxnSpLocks noChangeAspect="1"/>
            </p:cNvCxnSpPr>
            <p:nvPr/>
          </p:nvCxnSpPr>
          <p:spPr bwMode="auto">
            <a:xfrm>
              <a:off x="6601686" y="5436781"/>
              <a:ext cx="215900" cy="1079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 bwMode="auto">
            <a:xfrm>
              <a:off x="7082700" y="5135158"/>
              <a:ext cx="0" cy="28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>
              <a:cxnSpLocks noChangeAspect="1"/>
            </p:cNvCxnSpPr>
            <p:nvPr/>
          </p:nvCxnSpPr>
          <p:spPr bwMode="auto">
            <a:xfrm rot="60000" flipH="1" flipV="1">
              <a:off x="7455154" y="5055911"/>
              <a:ext cx="13500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/>
          </p:nvCxnSpPr>
          <p:spPr bwMode="auto">
            <a:xfrm>
              <a:off x="6844572" y="4774795"/>
              <a:ext cx="0" cy="1793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矩形 71"/>
            <p:cNvSpPr>
              <a:spLocks noChangeArrowheads="1"/>
            </p:cNvSpPr>
            <p:nvPr/>
          </p:nvSpPr>
          <p:spPr bwMode="auto">
            <a:xfrm>
              <a:off x="7384159" y="5302344"/>
              <a:ext cx="15645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9</a:t>
              </a:r>
              <a:endParaRPr lang="zh-CN" altLang="en-US" sz="1000" dirty="0">
                <a:latin typeface="Times New Roman" panose="02020603050405020304" pitchFamily="18" charset="0"/>
              </a:endParaRPr>
            </a:p>
          </p:txBody>
        </p:sp>
        <p:sp>
          <p:nvSpPr>
            <p:cNvPr id="140" name="矩形 93"/>
            <p:cNvSpPr>
              <a:spLocks noChangeArrowheads="1"/>
            </p:cNvSpPr>
            <p:nvPr/>
          </p:nvSpPr>
          <p:spPr bwMode="auto">
            <a:xfrm>
              <a:off x="6740446" y="4541432"/>
              <a:ext cx="41293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OH</a:t>
              </a:r>
              <a:endParaRPr lang="zh-CN" altLang="en-US" sz="1600" b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6728815" y="5494569"/>
              <a:ext cx="216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椭圆 141"/>
            <p:cNvSpPr/>
            <p:nvPr/>
          </p:nvSpPr>
          <p:spPr>
            <a:xfrm rot="5400000">
              <a:off x="6401065" y="4959011"/>
              <a:ext cx="216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矩形 74"/>
            <p:cNvSpPr>
              <a:spLocks noChangeArrowheads="1"/>
            </p:cNvSpPr>
            <p:nvPr/>
          </p:nvSpPr>
          <p:spPr bwMode="auto">
            <a:xfrm>
              <a:off x="6476379" y="4948795"/>
              <a:ext cx="14747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4" name="矩形 77"/>
            <p:cNvSpPr>
              <a:spLocks noChangeArrowheads="1"/>
            </p:cNvSpPr>
            <p:nvPr/>
          </p:nvSpPr>
          <p:spPr bwMode="auto">
            <a:xfrm>
              <a:off x="6764456" y="5474141"/>
              <a:ext cx="14747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 rot="5400000">
              <a:off x="7600023" y="5136032"/>
              <a:ext cx="216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椭圆 145"/>
            <p:cNvSpPr/>
            <p:nvPr/>
          </p:nvSpPr>
          <p:spPr>
            <a:xfrm>
              <a:off x="7349474" y="5436850"/>
              <a:ext cx="216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矩形 88"/>
            <p:cNvSpPr>
              <a:spLocks noChangeArrowheads="1"/>
            </p:cNvSpPr>
            <p:nvPr/>
          </p:nvSpPr>
          <p:spPr bwMode="auto">
            <a:xfrm>
              <a:off x="7624372" y="5133643"/>
              <a:ext cx="14747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8" name="矩形 90"/>
            <p:cNvSpPr>
              <a:spLocks noChangeArrowheads="1"/>
            </p:cNvSpPr>
            <p:nvPr/>
          </p:nvSpPr>
          <p:spPr bwMode="auto">
            <a:xfrm>
              <a:off x="7377103" y="5489721"/>
              <a:ext cx="160300" cy="3334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ts val="1300"/>
                </a:lnSpc>
              </a:pP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</a:p>
            <a:p>
              <a:pPr algn="ctr">
                <a:lnSpc>
                  <a:spcPts val="1300"/>
                </a:lnSpc>
              </a:pP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B97185C-2EC7-75BE-01CC-E4521842B96E}"/>
              </a:ext>
            </a:extLst>
          </p:cNvPr>
          <p:cNvGrpSpPr/>
          <p:nvPr/>
        </p:nvGrpSpPr>
        <p:grpSpPr>
          <a:xfrm>
            <a:off x="8912664" y="3999540"/>
            <a:ext cx="2411331" cy="1281714"/>
            <a:chOff x="8616280" y="4380422"/>
            <a:chExt cx="2411331" cy="1281714"/>
          </a:xfrm>
        </p:grpSpPr>
        <p:sp>
          <p:nvSpPr>
            <p:cNvPr id="3" name="正五边形 93">
              <a:extLst>
                <a:ext uri="{FF2B5EF4-FFF2-40B4-BE49-F238E27FC236}">
                  <a16:creationId xmlns:a16="http://schemas.microsoft.com/office/drawing/2014/main" id="{678F79FF-11DA-7ADB-6DD1-042AD43D42D2}"/>
                </a:ext>
              </a:extLst>
            </p:cNvPr>
            <p:cNvSpPr>
              <a:spLocks noChangeAspect="1"/>
            </p:cNvSpPr>
            <p:nvPr/>
          </p:nvSpPr>
          <p:spPr>
            <a:xfrm rot="5400000" flipH="1">
              <a:off x="9783490" y="4850668"/>
              <a:ext cx="576000" cy="544002"/>
            </a:xfrm>
            <a:prstGeom prst="pentagon">
              <a:avLst/>
            </a:prstGeom>
            <a:solidFill>
              <a:srgbClr val="1FC3FD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方正姚体" panose="02010601030101010101" pitchFamily="2" charset="-122"/>
              </a:endParaRPr>
            </a:p>
          </p:txBody>
        </p:sp>
        <p:sp>
          <p:nvSpPr>
            <p:cNvPr id="4" name="六边形 3">
              <a:extLst>
                <a:ext uri="{FF2B5EF4-FFF2-40B4-BE49-F238E27FC236}">
                  <a16:creationId xmlns:a16="http://schemas.microsoft.com/office/drawing/2014/main" id="{0407786E-F7B5-9F08-28F0-9EAC70D21B2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181141" y="4829953"/>
              <a:ext cx="648000" cy="583200"/>
            </a:xfrm>
            <a:prstGeom prst="hexagon">
              <a:avLst/>
            </a:prstGeom>
            <a:solidFill>
              <a:srgbClr val="1FC3FD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方正姚体" panose="02010601030101010101" pitchFamily="2" charset="-122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35ADDAC-B974-070E-241F-B6DCF82C993E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rot="1560000" flipV="1">
              <a:off x="9333263" y="4813810"/>
              <a:ext cx="134937" cy="1793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BFB65D59-9F42-C868-DE49-9521E5DC0E67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>
              <a:off x="9265001" y="5275771"/>
              <a:ext cx="215900" cy="1079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3142AE9F-5A4C-C313-C85A-C133B201AA9B}"/>
                </a:ext>
              </a:extLst>
            </p:cNvPr>
            <p:cNvCxnSpPr/>
            <p:nvPr/>
          </p:nvCxnSpPr>
          <p:spPr bwMode="auto">
            <a:xfrm>
              <a:off x="9746015" y="4974148"/>
              <a:ext cx="0" cy="28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059B4C8F-9561-A0D3-64C8-6B4265AED851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rot="60000" flipH="1" flipV="1">
              <a:off x="10147965" y="4934229"/>
              <a:ext cx="13500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E8267732-EA79-F4E6-925F-783F723F1119}"/>
                </a:ext>
              </a:extLst>
            </p:cNvPr>
            <p:cNvCxnSpPr/>
            <p:nvPr/>
          </p:nvCxnSpPr>
          <p:spPr bwMode="auto">
            <a:xfrm>
              <a:off x="9507887" y="4613785"/>
              <a:ext cx="0" cy="1793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71">
              <a:extLst>
                <a:ext uri="{FF2B5EF4-FFF2-40B4-BE49-F238E27FC236}">
                  <a16:creationId xmlns:a16="http://schemas.microsoft.com/office/drawing/2014/main" id="{0406F5A4-3524-094F-B134-66FE2906F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7474" y="5141334"/>
              <a:ext cx="15645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9</a:t>
              </a:r>
              <a:endParaRPr lang="zh-CN" altLang="en-US" sz="1000" dirty="0">
                <a:latin typeface="Times New Roman" panose="02020603050405020304" pitchFamily="18" charset="0"/>
              </a:endParaRPr>
            </a:p>
          </p:txBody>
        </p:sp>
        <p:sp>
          <p:nvSpPr>
            <p:cNvPr id="11" name="矩形 93">
              <a:extLst>
                <a:ext uri="{FF2B5EF4-FFF2-40B4-BE49-F238E27FC236}">
                  <a16:creationId xmlns:a16="http://schemas.microsoft.com/office/drawing/2014/main" id="{109F95BD-8287-7807-F7BA-BE510AA65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3761" y="4380422"/>
              <a:ext cx="41293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OH</a:t>
              </a:r>
              <a:endParaRPr lang="zh-CN" altLang="en-US" sz="1600" b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B3FEA0FC-D394-BE33-0B39-349E44EF9403}"/>
                </a:ext>
              </a:extLst>
            </p:cNvPr>
            <p:cNvSpPr/>
            <p:nvPr/>
          </p:nvSpPr>
          <p:spPr>
            <a:xfrm>
              <a:off x="9392130" y="5333559"/>
              <a:ext cx="216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E624B788-E2F0-C617-526C-A9C579036AF5}"/>
                </a:ext>
              </a:extLst>
            </p:cNvPr>
            <p:cNvSpPr/>
            <p:nvPr/>
          </p:nvSpPr>
          <p:spPr>
            <a:xfrm rot="5400000">
              <a:off x="9064380" y="4798001"/>
              <a:ext cx="216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74">
              <a:extLst>
                <a:ext uri="{FF2B5EF4-FFF2-40B4-BE49-F238E27FC236}">
                  <a16:creationId xmlns:a16="http://schemas.microsoft.com/office/drawing/2014/main" id="{B8ABA517-035D-AB9F-F1CD-A6A1C7F56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9694" y="4787785"/>
              <a:ext cx="14747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矩形 77">
              <a:extLst>
                <a:ext uri="{FF2B5EF4-FFF2-40B4-BE49-F238E27FC236}">
                  <a16:creationId xmlns:a16="http://schemas.microsoft.com/office/drawing/2014/main" id="{A832263A-CA4B-66DD-12A4-963F4B256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7771" y="5313131"/>
              <a:ext cx="14747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7ADDD8C-C423-0EEE-D613-5BD1C6260C5C}"/>
                </a:ext>
              </a:extLst>
            </p:cNvPr>
            <p:cNvSpPr/>
            <p:nvPr/>
          </p:nvSpPr>
          <p:spPr>
            <a:xfrm>
              <a:off x="10041930" y="4671726"/>
              <a:ext cx="216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6CDABD1-4D65-97A1-1A78-0B3DFF291E8E}"/>
                </a:ext>
              </a:extLst>
            </p:cNvPr>
            <p:cNvSpPr/>
            <p:nvPr/>
          </p:nvSpPr>
          <p:spPr>
            <a:xfrm>
              <a:off x="10012789" y="5275840"/>
              <a:ext cx="216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88">
              <a:extLst>
                <a:ext uri="{FF2B5EF4-FFF2-40B4-BE49-F238E27FC236}">
                  <a16:creationId xmlns:a16="http://schemas.microsoft.com/office/drawing/2014/main" id="{65F9BB0C-FFAC-FEA0-FE1A-31355F703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057" y="4692974"/>
              <a:ext cx="14747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矩形 90">
              <a:extLst>
                <a:ext uri="{FF2B5EF4-FFF2-40B4-BE49-F238E27FC236}">
                  <a16:creationId xmlns:a16="http://schemas.microsoft.com/office/drawing/2014/main" id="{38667DDA-5564-35CC-84D1-B4C1E73DA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0418" y="5328711"/>
              <a:ext cx="160300" cy="3334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ts val="1300"/>
                </a:lnSpc>
              </a:pP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</a:p>
            <a:p>
              <a:pPr algn="ctr">
                <a:lnSpc>
                  <a:spcPts val="1300"/>
                </a:lnSpc>
              </a:pP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0BBE779E-D0B5-4D65-365F-6C8E8D8376A3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rot="1560000" flipV="1">
              <a:off x="9035189" y="5265885"/>
              <a:ext cx="134937" cy="1793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93">
              <a:extLst>
                <a:ext uri="{FF2B5EF4-FFF2-40B4-BE49-F238E27FC236}">
                  <a16:creationId xmlns:a16="http://schemas.microsoft.com/office/drawing/2014/main" id="{3FE768BF-CE51-7C36-14B5-4C02A11D4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80" y="5301208"/>
              <a:ext cx="41293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HO</a:t>
              </a:r>
              <a:endParaRPr lang="zh-CN" altLang="en-US" sz="1600" b="1" baseline="-25000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B7C822AE-51C7-A2B5-C0E9-0C7731FB977B}"/>
                </a:ext>
              </a:extLst>
            </p:cNvPr>
            <p:cNvCxnSpPr/>
            <p:nvPr/>
          </p:nvCxnSpPr>
          <p:spPr>
            <a:xfrm>
              <a:off x="10345005" y="5120786"/>
              <a:ext cx="28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93">
              <a:extLst>
                <a:ext uri="{FF2B5EF4-FFF2-40B4-BE49-F238E27FC236}">
                  <a16:creationId xmlns:a16="http://schemas.microsoft.com/office/drawing/2014/main" id="{B0184094-E6E5-D2C5-22A9-E7AE39627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4677" y="4995172"/>
              <a:ext cx="41293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OH</a:t>
              </a:r>
              <a:endParaRPr lang="zh-CN" altLang="en-US" sz="1600" b="1" baseline="-25000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9" grpId="0" animBg="1"/>
      <p:bldP spid="87" grpId="0"/>
      <p:bldP spid="88" grpId="0"/>
      <p:bldP spid="9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1055688" y="548680"/>
            <a:ext cx="1954212" cy="576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0000" indent="-3600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痛风症</a:t>
            </a:r>
          </a:p>
        </p:txBody>
      </p:sp>
      <p:sp>
        <p:nvSpPr>
          <p:cNvPr id="107523" name="Rectangle 3"/>
          <p:cNvSpPr>
            <a:spLocks noGrp="1"/>
          </p:cNvSpPr>
          <p:nvPr>
            <p:ph idx="1"/>
          </p:nvPr>
        </p:nvSpPr>
        <p:spPr>
          <a:xfrm>
            <a:off x="1416050" y="1268834"/>
            <a:ext cx="5904000" cy="446442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Autofit/>
          </a:bodyPr>
          <a:lstStyle/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限制高嘌呤饮食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如肉类、海鲜、动物内脏、浓肉汤等及饮酒，尤其啤酒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。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低蛋白和低糖饮食。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注意戒酒。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适度运动和减轻体重。</a:t>
            </a:r>
          </a:p>
          <a:p>
            <a:pPr marL="360000" indent="-360000" eaLnBrk="1" fontAlgn="auto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大量饮水，但合并心功能不全应限制饮水量。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36" y="1136896"/>
            <a:ext cx="3600000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98608"/>
      </p:ext>
    </p:extLst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440" y="548680"/>
            <a:ext cx="4537273" cy="576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/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二、嘧啶核苷酸的分解代谢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077912" y="1125538"/>
            <a:ext cx="45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2">
            <a:extLst>
              <a:ext uri="{FF2B5EF4-FFF2-40B4-BE49-F238E27FC236}">
                <a16:creationId xmlns:a16="http://schemas.microsoft.com/office/drawing/2014/main" id="{2D01E0F8-B98B-CF16-7BCB-2ECC33C4B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588" y="1160661"/>
            <a:ext cx="131762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胞嘧啶</a:t>
            </a:r>
          </a:p>
        </p:txBody>
      </p:sp>
      <p:sp>
        <p:nvSpPr>
          <p:cNvPr id="3" name="Line 3">
            <a:extLst>
              <a:ext uri="{FF2B5EF4-FFF2-40B4-BE49-F238E27FC236}">
                <a16:creationId xmlns:a16="http://schemas.microsoft.com/office/drawing/2014/main" id="{0B78DF6E-34AF-DAB0-63EB-4BDB7EF90C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1531835"/>
            <a:ext cx="0" cy="541338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3995F0D4-B8F1-9827-7DCF-CBAB87A7A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68" y="1742973"/>
            <a:ext cx="71913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NH</a:t>
            </a:r>
            <a:r>
              <a:rPr kumimoji="1" lang="en-US" altLang="zh-CN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3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052F9768-ACBE-A294-AFE2-BE029EE96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9558" y="1988840"/>
            <a:ext cx="123825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尿嘧啶</a:t>
            </a: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7A1519CB-8954-7DE4-1B61-CEF5E157D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367181"/>
            <a:ext cx="0" cy="414337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1050669-0CF1-DC6E-F3AB-D27E52F86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801" y="2708920"/>
            <a:ext cx="146416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二氢尿嘧啶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29087FA2-9326-B28B-610A-001A728E8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9022" y="3645024"/>
            <a:ext cx="89693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H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O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4D5D961A-FED9-ADEE-5A9E-098AAA08A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3805" y="4180582"/>
            <a:ext cx="1624283" cy="402291"/>
          </a:xfrm>
          <a:prstGeom prst="rect">
            <a:avLst/>
          </a:prstGeom>
          <a:noFill/>
          <a:ln w="3175" algn="ctr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CO</a:t>
            </a:r>
            <a:r>
              <a:rPr kumimoji="1" lang="en-US" altLang="zh-CN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 </a:t>
            </a:r>
            <a:r>
              <a:rPr kumimoji="1"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+ NH</a:t>
            </a:r>
            <a:r>
              <a:rPr kumimoji="1" lang="en-US" altLang="zh-CN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3</a:t>
            </a:r>
            <a:endParaRPr kumimoji="1" lang="zh-CN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F611AE8F-B0D7-FB46-8163-CECDE2452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1119" y="1159073"/>
            <a:ext cx="143986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胸腺嘧啶</a:t>
            </a:r>
          </a:p>
        </p:txBody>
      </p:sp>
      <p:sp>
        <p:nvSpPr>
          <p:cNvPr id="11" name="Line 16">
            <a:extLst>
              <a:ext uri="{FF2B5EF4-FFF2-40B4-BE49-F238E27FC236}">
                <a16:creationId xmlns:a16="http://schemas.microsoft.com/office/drawing/2014/main" id="{3C450303-F06C-EF5A-4AF6-35CFDE2D99F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0516" y="1484784"/>
            <a:ext cx="0" cy="53975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Line 18">
            <a:extLst>
              <a:ext uri="{FF2B5EF4-FFF2-40B4-BE49-F238E27FC236}">
                <a16:creationId xmlns:a16="http://schemas.microsoft.com/office/drawing/2014/main" id="{140D2D92-FCF8-846D-A404-636675BFBA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0516" y="2348880"/>
            <a:ext cx="0" cy="827087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1DA5338C-69FC-6001-0427-5C6826FD2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6805" y="3140968"/>
            <a:ext cx="16789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β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-脲基异丁酸</a:t>
            </a:r>
          </a:p>
        </p:txBody>
      </p:sp>
      <p:sp>
        <p:nvSpPr>
          <p:cNvPr id="14" name="Text Box 26">
            <a:extLst>
              <a:ext uri="{FF2B5EF4-FFF2-40B4-BE49-F238E27FC236}">
                <a16:creationId xmlns:a16="http://schemas.microsoft.com/office/drawing/2014/main" id="{12A5386A-1DD5-5781-A948-4B539CAF8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685" y="3645024"/>
            <a:ext cx="81655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H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O</a:t>
            </a:r>
          </a:p>
        </p:txBody>
      </p:sp>
      <p:sp>
        <p:nvSpPr>
          <p:cNvPr id="15" name="Text Box 65">
            <a:extLst>
              <a:ext uri="{FF2B5EF4-FFF2-40B4-BE49-F238E27FC236}">
                <a16:creationId xmlns:a16="http://schemas.microsoft.com/office/drawing/2014/main" id="{955CF8FA-D1DE-8C8C-A5DE-E30DB5E69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5069" y="5301208"/>
            <a:ext cx="19527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丙二酸单酰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CoA</a:t>
            </a:r>
          </a:p>
        </p:txBody>
      </p:sp>
      <p:sp>
        <p:nvSpPr>
          <p:cNvPr id="16" name="Text Box 67">
            <a:extLst>
              <a:ext uri="{FF2B5EF4-FFF2-40B4-BE49-F238E27FC236}">
                <a16:creationId xmlns:a16="http://schemas.microsoft.com/office/drawing/2014/main" id="{831BEEF7-A492-802C-FC56-CEA7DCE56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672" y="6021288"/>
            <a:ext cx="11833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乙酰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CoA</a:t>
            </a:r>
          </a:p>
        </p:txBody>
      </p:sp>
      <p:sp>
        <p:nvSpPr>
          <p:cNvPr id="18" name="Text Box 69">
            <a:extLst>
              <a:ext uri="{FF2B5EF4-FFF2-40B4-BE49-F238E27FC236}">
                <a16:creationId xmlns:a16="http://schemas.microsoft.com/office/drawing/2014/main" id="{2A4BBC8E-E9CA-51DD-62CA-683CAD8B5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468" y="6269250"/>
            <a:ext cx="19527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三羧酸循环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TAC</a:t>
            </a:r>
          </a:p>
        </p:txBody>
      </p:sp>
      <p:sp>
        <p:nvSpPr>
          <p:cNvPr id="31" name="Line 70">
            <a:extLst>
              <a:ext uri="{FF2B5EF4-FFF2-40B4-BE49-F238E27FC236}">
                <a16:creationId xmlns:a16="http://schemas.microsoft.com/office/drawing/2014/main" id="{A7207113-6BAA-6C69-7ECA-F0662A18C7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5086" y="4581128"/>
            <a:ext cx="0" cy="72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896" name="Text Box 71">
            <a:extLst>
              <a:ext uri="{FF2B5EF4-FFF2-40B4-BE49-F238E27FC236}">
                <a16:creationId xmlns:a16="http://schemas.microsoft.com/office/drawing/2014/main" id="{568586E0-6C6B-172E-D27E-867A4673C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374" y="4725144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肝</a:t>
            </a:r>
          </a:p>
        </p:txBody>
      </p:sp>
      <p:sp>
        <p:nvSpPr>
          <p:cNvPr id="80897" name="Text Box 72">
            <a:extLst>
              <a:ext uri="{FF2B5EF4-FFF2-40B4-BE49-F238E27FC236}">
                <a16:creationId xmlns:a16="http://schemas.microsoft.com/office/drawing/2014/main" id="{ECD9FF5C-AC3E-370A-5C7C-4E29B59FC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36" y="5301208"/>
            <a:ext cx="10874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尿素</a:t>
            </a:r>
          </a:p>
        </p:txBody>
      </p:sp>
      <p:sp>
        <p:nvSpPr>
          <p:cNvPr id="80899" name="Text Box 73">
            <a:extLst>
              <a:ext uri="{FF2B5EF4-FFF2-40B4-BE49-F238E27FC236}">
                <a16:creationId xmlns:a16="http://schemas.microsoft.com/office/drawing/2014/main" id="{0E159DF1-C5D4-E202-6FC6-37C11FA6D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844" y="5301208"/>
            <a:ext cx="25812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甲基丙二酸单酰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CoA</a:t>
            </a:r>
          </a:p>
        </p:txBody>
      </p:sp>
      <p:sp>
        <p:nvSpPr>
          <p:cNvPr id="80900" name="Text Box 75">
            <a:extLst>
              <a:ext uri="{FF2B5EF4-FFF2-40B4-BE49-F238E27FC236}">
                <a16:creationId xmlns:a16="http://schemas.microsoft.com/office/drawing/2014/main" id="{42C7DB5B-F905-BEDE-4D3C-90681CE9E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1163" y="6093296"/>
            <a:ext cx="1439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琥珀酰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CoA</a:t>
            </a:r>
          </a:p>
        </p:txBody>
      </p:sp>
      <p:sp>
        <p:nvSpPr>
          <p:cNvPr id="80904" name="Text Box 79">
            <a:extLst>
              <a:ext uri="{FF2B5EF4-FFF2-40B4-BE49-F238E27FC236}">
                <a16:creationId xmlns:a16="http://schemas.microsoft.com/office/drawing/2014/main" id="{A27986F2-1918-96B9-7463-5F65A770E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8397" y="6093296"/>
            <a:ext cx="9541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糖异生</a:t>
            </a:r>
          </a:p>
        </p:txBody>
      </p:sp>
      <p:sp>
        <p:nvSpPr>
          <p:cNvPr id="80905" name="Line 1027">
            <a:extLst>
              <a:ext uri="{FF2B5EF4-FFF2-40B4-BE49-F238E27FC236}">
                <a16:creationId xmlns:a16="http://schemas.microsoft.com/office/drawing/2014/main" id="{7EF16A48-E463-9C53-ACFD-F6C6D46C1F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5466" y="4941168"/>
            <a:ext cx="0" cy="414337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906" name="Line 1028">
            <a:extLst>
              <a:ext uri="{FF2B5EF4-FFF2-40B4-BE49-F238E27FC236}">
                <a16:creationId xmlns:a16="http://schemas.microsoft.com/office/drawing/2014/main" id="{4993B60C-1996-5D04-3062-8E6C276377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5466" y="5661248"/>
            <a:ext cx="0" cy="414338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907" name="Line 1029">
            <a:extLst>
              <a:ext uri="{FF2B5EF4-FFF2-40B4-BE49-F238E27FC236}">
                <a16:creationId xmlns:a16="http://schemas.microsoft.com/office/drawing/2014/main" id="{CB2D5BCB-A293-CF0B-B4EA-FFADE9A185E5}"/>
              </a:ext>
            </a:extLst>
          </p:cNvPr>
          <p:cNvSpPr>
            <a:spLocks noChangeShapeType="1"/>
          </p:cNvSpPr>
          <p:nvPr/>
        </p:nvSpPr>
        <p:spPr bwMode="auto">
          <a:xfrm rot="-4800000">
            <a:off x="4729792" y="5998884"/>
            <a:ext cx="0" cy="7200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908" name="Line 1030">
            <a:extLst>
              <a:ext uri="{FF2B5EF4-FFF2-40B4-BE49-F238E27FC236}">
                <a16:creationId xmlns:a16="http://schemas.microsoft.com/office/drawing/2014/main" id="{5426E7EB-6739-6EE7-7415-46C3911CCD9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43290" y="4941168"/>
            <a:ext cx="0" cy="414337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909" name="Line 1031">
            <a:extLst>
              <a:ext uri="{FF2B5EF4-FFF2-40B4-BE49-F238E27FC236}">
                <a16:creationId xmlns:a16="http://schemas.microsoft.com/office/drawing/2014/main" id="{E6080A7C-AA32-D797-7F4B-8B6B7670A93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43290" y="5661248"/>
            <a:ext cx="0" cy="414338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910" name="Text Box 19">
            <a:extLst>
              <a:ext uri="{FF2B5EF4-FFF2-40B4-BE49-F238E27FC236}">
                <a16:creationId xmlns:a16="http://schemas.microsoft.com/office/drawing/2014/main" id="{4BBEEE52-362C-ABC9-6D25-920E15586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1556792"/>
            <a:ext cx="84137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46800" rIns="36000" bIns="46800">
            <a:spAutoFit/>
          </a:bodyPr>
          <a:lstStyle>
            <a:defPPr>
              <a:defRPr lang="en-US"/>
            </a:defPPr>
            <a:lvl1pPr>
              <a:lnSpc>
                <a:spcPts val="2300"/>
              </a:lnSpc>
              <a:defRPr kumimoji="1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algn="ctr" eaLnBrk="1" hangingPunct="1">
              <a:defRPr/>
            </a:pPr>
            <a:r>
              <a:rPr lang="zh-CN" altLang="en-US" sz="2000" b="0" dirty="0">
                <a:solidFill>
                  <a:srgbClr val="0070C0"/>
                </a:solidFill>
                <a:ea typeface="方正姚体" panose="02010601030101010101" pitchFamily="2" charset="-122"/>
              </a:rPr>
              <a:t>脱氨酶</a:t>
            </a:r>
          </a:p>
        </p:txBody>
      </p:sp>
      <p:sp>
        <p:nvSpPr>
          <p:cNvPr id="80911" name="Text Box 19">
            <a:extLst>
              <a:ext uri="{FF2B5EF4-FFF2-40B4-BE49-F238E27FC236}">
                <a16:creationId xmlns:a16="http://schemas.microsoft.com/office/drawing/2014/main" id="{0B8BF07C-196B-1C22-42A4-AE0B66B94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2348880"/>
            <a:ext cx="84137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46800" rIns="36000" bIns="46800">
            <a:spAutoFit/>
          </a:bodyPr>
          <a:lstStyle>
            <a:defPPr>
              <a:defRPr lang="en-US"/>
            </a:defPPr>
            <a:lvl1pPr>
              <a:lnSpc>
                <a:spcPts val="2300"/>
              </a:lnSpc>
              <a:defRPr kumimoji="1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algn="ctr" eaLnBrk="1" hangingPunct="1">
              <a:defRPr/>
            </a:pPr>
            <a:r>
              <a:rPr lang="zh-CN" altLang="en-US" sz="2000" b="0" dirty="0">
                <a:solidFill>
                  <a:srgbClr val="0070C0"/>
                </a:solidFill>
                <a:ea typeface="方正姚体" panose="02010601030101010101" pitchFamily="2" charset="-122"/>
              </a:rPr>
              <a:t>还原酶</a:t>
            </a:r>
          </a:p>
        </p:txBody>
      </p:sp>
      <p:sp>
        <p:nvSpPr>
          <p:cNvPr id="80912" name="Text Box 19">
            <a:extLst>
              <a:ext uri="{FF2B5EF4-FFF2-40B4-BE49-F238E27FC236}">
                <a16:creationId xmlns:a16="http://schemas.microsoft.com/office/drawing/2014/main" id="{76D90709-2E0D-6C7D-144E-58D972494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878" y="3429000"/>
            <a:ext cx="142248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β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-脲基丙酸</a:t>
            </a:r>
          </a:p>
        </p:txBody>
      </p:sp>
      <p:sp>
        <p:nvSpPr>
          <p:cNvPr id="80913" name="Line 7">
            <a:extLst>
              <a:ext uri="{FF2B5EF4-FFF2-40B4-BE49-F238E27FC236}">
                <a16:creationId xmlns:a16="http://schemas.microsoft.com/office/drawing/2014/main" id="{91471820-3F08-7D74-4DB8-5C44041990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513" y="3086670"/>
            <a:ext cx="0" cy="414338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914" name="Text Box 19">
            <a:extLst>
              <a:ext uri="{FF2B5EF4-FFF2-40B4-BE49-F238E27FC236}">
                <a16:creationId xmlns:a16="http://schemas.microsoft.com/office/drawing/2014/main" id="{6AD8A760-D904-4085-2993-757D9FAB2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0678" y="1527646"/>
            <a:ext cx="842963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46800" rIns="36000" bIns="46800">
            <a:spAutoFit/>
          </a:bodyPr>
          <a:lstStyle>
            <a:defPPr>
              <a:defRPr lang="en-US"/>
            </a:defPPr>
            <a:lvl1pPr>
              <a:lnSpc>
                <a:spcPts val="2300"/>
              </a:lnSpc>
              <a:defRPr kumimoji="1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algn="ctr" eaLnBrk="1" hangingPunct="1">
              <a:defRPr/>
            </a:pPr>
            <a:r>
              <a:rPr lang="zh-CN" altLang="en-US" sz="2000" b="0" dirty="0">
                <a:solidFill>
                  <a:srgbClr val="0070C0"/>
                </a:solidFill>
                <a:ea typeface="方正姚体" panose="02010601030101010101" pitchFamily="2" charset="-122"/>
              </a:rPr>
              <a:t>脱氢酶</a:t>
            </a:r>
          </a:p>
        </p:txBody>
      </p:sp>
      <p:sp>
        <p:nvSpPr>
          <p:cNvPr id="80915" name="Text Box 15">
            <a:extLst>
              <a:ext uri="{FF2B5EF4-FFF2-40B4-BE49-F238E27FC236}">
                <a16:creationId xmlns:a16="http://schemas.microsoft.com/office/drawing/2014/main" id="{028B5A18-2571-17D2-5F62-08D9ED04E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866" y="1988840"/>
            <a:ext cx="20193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二氢胸腺嘧啶</a:t>
            </a:r>
          </a:p>
        </p:txBody>
      </p:sp>
      <p:sp>
        <p:nvSpPr>
          <p:cNvPr id="80916" name="Text Box 5">
            <a:extLst>
              <a:ext uri="{FF2B5EF4-FFF2-40B4-BE49-F238E27FC236}">
                <a16:creationId xmlns:a16="http://schemas.microsoft.com/office/drawing/2014/main" id="{33EBDBFC-ED70-BC3D-E39B-8D1B834F1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711" y="1412776"/>
            <a:ext cx="71913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H</a:t>
            </a:r>
            <a:r>
              <a:rPr kumimoji="1" lang="en-US" altLang="zh-CN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r>
              <a:rPr kumimoji="1"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O</a:t>
            </a:r>
          </a:p>
        </p:txBody>
      </p:sp>
      <p:sp>
        <p:nvSpPr>
          <p:cNvPr id="80917" name="任意多边形 85">
            <a:extLst>
              <a:ext uri="{FF2B5EF4-FFF2-40B4-BE49-F238E27FC236}">
                <a16:creationId xmlns:a16="http://schemas.microsoft.com/office/drawing/2014/main" id="{D27AD793-CF5F-6FC8-9B56-89D4F899653F}"/>
              </a:ext>
            </a:extLst>
          </p:cNvPr>
          <p:cNvSpPr/>
          <p:nvPr/>
        </p:nvSpPr>
        <p:spPr>
          <a:xfrm rot="10800000">
            <a:off x="3750934" y="1588595"/>
            <a:ext cx="360000" cy="36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0918" name="Text Box 14">
            <a:extLst>
              <a:ext uri="{FF2B5EF4-FFF2-40B4-BE49-F238E27FC236}">
                <a16:creationId xmlns:a16="http://schemas.microsoft.com/office/drawing/2014/main" id="{F95681A0-012A-78C0-6E1E-B464C03BF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672" y="4509120"/>
            <a:ext cx="1188000" cy="432000"/>
          </a:xfrm>
          <a:prstGeom prst="rect">
            <a:avLst/>
          </a:prstGeom>
          <a:noFill/>
          <a:ln w="3175" algn="ctr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β</a:t>
            </a:r>
            <a:r>
              <a:rPr kumimoji="1"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-丙氨酸</a:t>
            </a:r>
          </a:p>
        </p:txBody>
      </p:sp>
      <p:sp>
        <p:nvSpPr>
          <p:cNvPr id="80919" name="Text Box 14">
            <a:extLst>
              <a:ext uri="{FF2B5EF4-FFF2-40B4-BE49-F238E27FC236}">
                <a16:creationId xmlns:a16="http://schemas.microsoft.com/office/drawing/2014/main" id="{D06F210A-CD2B-B96C-DE8B-932226D04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6805" y="4509120"/>
            <a:ext cx="1692000" cy="432000"/>
          </a:xfrm>
          <a:prstGeom prst="rect">
            <a:avLst/>
          </a:prstGeom>
          <a:noFill/>
          <a:ln w="3175" algn="ctr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β</a:t>
            </a:r>
            <a:r>
              <a:rPr kumimoji="1"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-氨基异丁酸</a:t>
            </a:r>
          </a:p>
        </p:txBody>
      </p:sp>
      <p:sp>
        <p:nvSpPr>
          <p:cNvPr id="80920" name="Line 3">
            <a:extLst>
              <a:ext uri="{FF2B5EF4-FFF2-40B4-BE49-F238E27FC236}">
                <a16:creationId xmlns:a16="http://schemas.microsoft.com/office/drawing/2014/main" id="{C8EEA54A-35FF-D18D-58A3-0240B02CE3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736" y="3783260"/>
            <a:ext cx="0" cy="7200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921" name="任意多边形 91">
            <a:extLst>
              <a:ext uri="{FF2B5EF4-FFF2-40B4-BE49-F238E27FC236}">
                <a16:creationId xmlns:a16="http://schemas.microsoft.com/office/drawing/2014/main" id="{090F2CD3-684E-60E9-38CE-413A0B391C4F}"/>
              </a:ext>
            </a:extLst>
          </p:cNvPr>
          <p:cNvSpPr/>
          <p:nvPr/>
        </p:nvSpPr>
        <p:spPr>
          <a:xfrm rot="10800000">
            <a:off x="3719736" y="3856605"/>
            <a:ext cx="1260000" cy="5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0922" name="Line 3">
            <a:extLst>
              <a:ext uri="{FF2B5EF4-FFF2-40B4-BE49-F238E27FC236}">
                <a16:creationId xmlns:a16="http://schemas.microsoft.com/office/drawing/2014/main" id="{F9D170B9-1D8A-01D6-C69B-93F0BC4132B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0901" y="3791438"/>
            <a:ext cx="0" cy="7200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923" name="任意多边形 93">
            <a:extLst>
              <a:ext uri="{FF2B5EF4-FFF2-40B4-BE49-F238E27FC236}">
                <a16:creationId xmlns:a16="http://schemas.microsoft.com/office/drawing/2014/main" id="{62EE2195-E466-0402-31FB-3A0598E6355E}"/>
              </a:ext>
            </a:extLst>
          </p:cNvPr>
          <p:cNvSpPr/>
          <p:nvPr/>
        </p:nvSpPr>
        <p:spPr>
          <a:xfrm rot="10800000" flipH="1">
            <a:off x="7100901" y="3856606"/>
            <a:ext cx="1260000" cy="5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80925" name="直接箭头连接符 80924">
            <a:extLst>
              <a:ext uri="{FF2B5EF4-FFF2-40B4-BE49-F238E27FC236}">
                <a16:creationId xmlns:a16="http://schemas.microsoft.com/office/drawing/2014/main" id="{15AC95D6-BA05-A968-1705-5F4261B793DE}"/>
              </a:ext>
            </a:extLst>
          </p:cNvPr>
          <p:cNvCxnSpPr/>
          <p:nvPr/>
        </p:nvCxnSpPr>
        <p:spPr>
          <a:xfrm>
            <a:off x="9080981" y="6307534"/>
            <a:ext cx="5400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26" name="Line 1029">
            <a:extLst>
              <a:ext uri="{FF2B5EF4-FFF2-40B4-BE49-F238E27FC236}">
                <a16:creationId xmlns:a16="http://schemas.microsoft.com/office/drawing/2014/main" id="{0630CBD4-49D8-14DF-F0E0-1665AB997544}"/>
              </a:ext>
            </a:extLst>
          </p:cNvPr>
          <p:cNvSpPr>
            <a:spLocks noChangeShapeType="1"/>
          </p:cNvSpPr>
          <p:nvPr/>
        </p:nvSpPr>
        <p:spPr bwMode="auto">
          <a:xfrm rot="4800000" flipH="1">
            <a:off x="7386635" y="5997142"/>
            <a:ext cx="0" cy="7200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268983"/>
            <a:ext cx="5845175" cy="22320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1.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说出核苷酸合成的原料。</a:t>
            </a:r>
          </a:p>
          <a:p>
            <a:pPr marL="0" indent="0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2.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碱基分解代谢的最终产物是什么？</a:t>
            </a:r>
          </a:p>
          <a:p>
            <a:pPr marL="0" indent="0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3.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什么是痛风症？</a:t>
            </a:r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1084263" y="605631"/>
            <a:ext cx="1483345" cy="5191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defRPr/>
            </a:pPr>
            <a:r>
              <a:rPr lang="zh-CN" altLang="en-US" sz="28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+mj-cs"/>
              </a:rPr>
              <a:t>思考题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548680"/>
            <a:ext cx="3528144" cy="576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80000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核苷酸的合成代谢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416050" y="1268462"/>
            <a:ext cx="9648825" cy="327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核苷酸以体内合成为主。合成途径有两条：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从头合成途径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lang="en-US" altLang="zh-CN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denovo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 synthesis pathway)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：用氨基酸、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5-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磷酸核糖、一碳单位、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CO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等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简单物质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为原料，经过一系列酶促反应合成核苷酸的过程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主要途径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补救合成途径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(salvage synthesis pathway)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：用体内游离的碱基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或核苷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为原料经过简单的反应合成核苷酸的过程。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077912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055688" y="548744"/>
            <a:ext cx="4610100" cy="57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360000" indent="-360000">
              <a:lnSpc>
                <a:spcPts val="3500"/>
              </a:lnSpc>
              <a:spcBef>
                <a:spcPts val="6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n"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+mj-cs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dirty="0"/>
              <a:t>1.</a:t>
            </a:r>
            <a:r>
              <a:rPr lang="zh-CN" altLang="en-US" dirty="0"/>
              <a:t>嘌呤核苷酸的从头合成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343025" y="1270372"/>
            <a:ext cx="9577388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合成部位：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肝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（小肠、胸腺），脑、骨髓无法进行。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合成的亚细胞场所：细胞质。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marL="360000" indent="-360000" eaLnBrk="1" hangingPunct="1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原料：天冬氨酸、谷氨酰胺、甘氨酸、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CO</a:t>
            </a:r>
            <a:r>
              <a:rPr lang="en-US" altLang="zh-CN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 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、一碳单位、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5-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磷酸核糖等。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135188" y="3357563"/>
            <a:ext cx="77565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u"/>
              <a:defRPr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077913" y="1125538"/>
            <a:ext cx="41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2"/>
          <p:cNvSpPr txBox="1">
            <a:spLocks noChangeArrowheads="1"/>
          </p:cNvSpPr>
          <p:nvPr/>
        </p:nvSpPr>
        <p:spPr>
          <a:xfrm>
            <a:off x="1055688" y="548680"/>
            <a:ext cx="4098925" cy="57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0000" indent="-360000" algn="l"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嘌呤核苷酸的结构</a:t>
            </a:r>
          </a:p>
        </p:txBody>
      </p:sp>
      <p:cxnSp>
        <p:nvCxnSpPr>
          <p:cNvPr id="75" name="直接连接符 74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组合 78"/>
          <p:cNvGrpSpPr/>
          <p:nvPr/>
        </p:nvGrpSpPr>
        <p:grpSpPr>
          <a:xfrm>
            <a:off x="2135188" y="1406525"/>
            <a:ext cx="3135144" cy="4332288"/>
            <a:chOff x="2135188" y="1406525"/>
            <a:chExt cx="3135144" cy="4332288"/>
          </a:xfrm>
        </p:grpSpPr>
        <p:grpSp>
          <p:nvGrpSpPr>
            <p:cNvPr id="80" name="组合 79"/>
            <p:cNvGrpSpPr>
              <a:grpSpLocks noChangeAspect="1"/>
            </p:cNvGrpSpPr>
            <p:nvPr/>
          </p:nvGrpSpPr>
          <p:grpSpPr>
            <a:xfrm>
              <a:off x="3249021" y="3974473"/>
              <a:ext cx="1658851" cy="714110"/>
              <a:chOff x="4648508" y="5007194"/>
              <a:chExt cx="2088492" cy="899064"/>
            </a:xfrm>
          </p:grpSpPr>
          <p:sp>
            <p:nvSpPr>
              <p:cNvPr id="115" name="正五边形 1"/>
              <p:cNvSpPr/>
              <p:nvPr/>
            </p:nvSpPr>
            <p:spPr>
              <a:xfrm>
                <a:off x="4648508" y="5007194"/>
                <a:ext cx="2087996" cy="864000"/>
              </a:xfrm>
              <a:custGeom>
                <a:avLst/>
                <a:gdLst>
                  <a:gd name="connsiteX0" fmla="*/ 2 w 2088000"/>
                  <a:gd name="connsiteY0" fmla="*/ 302516 h 792000"/>
                  <a:gd name="connsiteX1" fmla="*/ 1044000 w 2088000"/>
                  <a:gd name="connsiteY1" fmla="*/ 0 h 792000"/>
                  <a:gd name="connsiteX2" fmla="*/ 2087998 w 2088000"/>
                  <a:gd name="connsiteY2" fmla="*/ 302516 h 792000"/>
                  <a:gd name="connsiteX3" fmla="*/ 1689226 w 2088000"/>
                  <a:gd name="connsiteY3" fmla="*/ 791998 h 792000"/>
                  <a:gd name="connsiteX4" fmla="*/ 398774 w 2088000"/>
                  <a:gd name="connsiteY4" fmla="*/ 791998 h 792000"/>
                  <a:gd name="connsiteX5" fmla="*/ 2 w 2088000"/>
                  <a:gd name="connsiteY5" fmla="*/ 302516 h 792000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689224 w 2087996"/>
                  <a:gd name="connsiteY3" fmla="*/ 791998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603499 w 2087996"/>
                  <a:gd name="connsiteY3" fmla="*/ 791998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560636 w 2087996"/>
                  <a:gd name="connsiteY3" fmla="*/ 796761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97521"/>
                  <a:gd name="connsiteY0" fmla="*/ 302516 h 801523"/>
                  <a:gd name="connsiteX1" fmla="*/ 1043998 w 2097521"/>
                  <a:gd name="connsiteY1" fmla="*/ 0 h 801523"/>
                  <a:gd name="connsiteX2" fmla="*/ 2097521 w 2097521"/>
                  <a:gd name="connsiteY2" fmla="*/ 324606 h 801523"/>
                  <a:gd name="connsiteX3" fmla="*/ 1560636 w 2097521"/>
                  <a:gd name="connsiteY3" fmla="*/ 796761 h 801523"/>
                  <a:gd name="connsiteX4" fmla="*/ 532122 w 2097521"/>
                  <a:gd name="connsiteY4" fmla="*/ 801523 h 801523"/>
                  <a:gd name="connsiteX5" fmla="*/ 0 w 2097521"/>
                  <a:gd name="connsiteY5" fmla="*/ 302516 h 801523"/>
                  <a:gd name="connsiteX0" fmla="*/ 0 w 2087996"/>
                  <a:gd name="connsiteY0" fmla="*/ 315769 h 801523"/>
                  <a:gd name="connsiteX1" fmla="*/ 1034473 w 2087996"/>
                  <a:gd name="connsiteY1" fmla="*/ 0 h 801523"/>
                  <a:gd name="connsiteX2" fmla="*/ 2087996 w 2087996"/>
                  <a:gd name="connsiteY2" fmla="*/ 324606 h 801523"/>
                  <a:gd name="connsiteX3" fmla="*/ 1551111 w 2087996"/>
                  <a:gd name="connsiteY3" fmla="*/ 796761 h 801523"/>
                  <a:gd name="connsiteX4" fmla="*/ 522597 w 2087996"/>
                  <a:gd name="connsiteY4" fmla="*/ 801523 h 801523"/>
                  <a:gd name="connsiteX5" fmla="*/ 0 w 2087996"/>
                  <a:gd name="connsiteY5" fmla="*/ 315769 h 80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7996" h="801523">
                    <a:moveTo>
                      <a:pt x="0" y="315769"/>
                    </a:moveTo>
                    <a:lnTo>
                      <a:pt x="1034473" y="0"/>
                    </a:lnTo>
                    <a:lnTo>
                      <a:pt x="2087996" y="324606"/>
                    </a:lnTo>
                    <a:lnTo>
                      <a:pt x="1551111" y="796761"/>
                    </a:lnTo>
                    <a:lnTo>
                      <a:pt x="522597" y="801523"/>
                    </a:lnTo>
                    <a:lnTo>
                      <a:pt x="0" y="315769"/>
                    </a:lnTo>
                    <a:close/>
                  </a:path>
                </a:pathLst>
              </a:custGeom>
              <a:solidFill>
                <a:srgbClr val="E1CC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6" name="直接连接符 115"/>
              <p:cNvCxnSpPr/>
              <p:nvPr/>
            </p:nvCxnSpPr>
            <p:spPr>
              <a:xfrm>
                <a:off x="5185839" y="5831844"/>
                <a:ext cx="10080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/>
              <p:cNvCxnSpPr/>
              <p:nvPr/>
            </p:nvCxnSpPr>
            <p:spPr>
              <a:xfrm flipH="1">
                <a:off x="4650325" y="5034921"/>
                <a:ext cx="936000" cy="32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/>
              <p:cNvCxnSpPr/>
              <p:nvPr/>
            </p:nvCxnSpPr>
            <p:spPr>
              <a:xfrm>
                <a:off x="5797567" y="5051327"/>
                <a:ext cx="936000" cy="32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任意多边形 118"/>
              <p:cNvSpPr/>
              <p:nvPr/>
            </p:nvSpPr>
            <p:spPr>
              <a:xfrm>
                <a:off x="4658537" y="5361680"/>
                <a:ext cx="540000" cy="540000"/>
              </a:xfrm>
              <a:custGeom>
                <a:avLst/>
                <a:gdLst>
                  <a:gd name="connsiteX0" fmla="*/ 0 w 424888"/>
                  <a:gd name="connsiteY0" fmla="*/ 0 h 490448"/>
                  <a:gd name="connsiteX1" fmla="*/ 424888 w 424888"/>
                  <a:gd name="connsiteY1" fmla="*/ 368090 h 490448"/>
                  <a:gd name="connsiteX2" fmla="*/ 424888 w 424888"/>
                  <a:gd name="connsiteY2" fmla="*/ 490448 h 490448"/>
                  <a:gd name="connsiteX3" fmla="*/ 0 w 424888"/>
                  <a:gd name="connsiteY3" fmla="*/ 0 h 490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888" h="490448">
                    <a:moveTo>
                      <a:pt x="0" y="0"/>
                    </a:moveTo>
                    <a:lnTo>
                      <a:pt x="424888" y="368090"/>
                    </a:lnTo>
                    <a:lnTo>
                      <a:pt x="424888" y="4904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任意多边形 119"/>
              <p:cNvSpPr/>
              <p:nvPr/>
            </p:nvSpPr>
            <p:spPr>
              <a:xfrm flipH="1">
                <a:off x="6197000" y="5366258"/>
                <a:ext cx="540000" cy="540000"/>
              </a:xfrm>
              <a:custGeom>
                <a:avLst/>
                <a:gdLst>
                  <a:gd name="connsiteX0" fmla="*/ 0 w 424888"/>
                  <a:gd name="connsiteY0" fmla="*/ 0 h 490448"/>
                  <a:gd name="connsiteX1" fmla="*/ 424888 w 424888"/>
                  <a:gd name="connsiteY1" fmla="*/ 368090 h 490448"/>
                  <a:gd name="connsiteX2" fmla="*/ 424888 w 424888"/>
                  <a:gd name="connsiteY2" fmla="*/ 490448 h 490448"/>
                  <a:gd name="connsiteX3" fmla="*/ 0 w 424888"/>
                  <a:gd name="connsiteY3" fmla="*/ 0 h 490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888" h="490448">
                    <a:moveTo>
                      <a:pt x="0" y="0"/>
                    </a:moveTo>
                    <a:lnTo>
                      <a:pt x="424888" y="368090"/>
                    </a:lnTo>
                    <a:lnTo>
                      <a:pt x="424888" y="4904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1" name="正五边形 80"/>
            <p:cNvSpPr>
              <a:spLocks noChangeAspect="1"/>
            </p:cNvSpPr>
            <p:nvPr/>
          </p:nvSpPr>
          <p:spPr>
            <a:xfrm rot="5400000" flipH="1">
              <a:off x="4417980" y="2072184"/>
              <a:ext cx="876703" cy="828000"/>
            </a:xfrm>
            <a:prstGeom prst="pentagon">
              <a:avLst/>
            </a:prstGeom>
            <a:solidFill>
              <a:srgbClr val="1FC3FD"/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方正姚体" panose="02010601030101010101" pitchFamily="2" charset="-122"/>
              </a:endParaRPr>
            </a:p>
          </p:txBody>
        </p:sp>
        <p:sp>
          <p:nvSpPr>
            <p:cNvPr id="82" name="六边形 81"/>
            <p:cNvSpPr>
              <a:spLocks noChangeAspect="1"/>
            </p:cNvSpPr>
            <p:nvPr/>
          </p:nvSpPr>
          <p:spPr>
            <a:xfrm rot="16200000">
              <a:off x="3530491" y="2049857"/>
              <a:ext cx="960000" cy="864000"/>
            </a:xfrm>
            <a:prstGeom prst="hexagon">
              <a:avLst/>
            </a:prstGeom>
            <a:solidFill>
              <a:srgbClr val="1FC3FD"/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方正姚体" panose="02010601030101010101" pitchFamily="2" charset="-122"/>
              </a:endParaRPr>
            </a:p>
          </p:txBody>
        </p:sp>
        <p:cxnSp>
          <p:nvCxnSpPr>
            <p:cNvPr id="83" name="直接连接符 82"/>
            <p:cNvCxnSpPr/>
            <p:nvPr/>
          </p:nvCxnSpPr>
          <p:spPr>
            <a:xfrm>
              <a:off x="4926017" y="3062288"/>
              <a:ext cx="0" cy="13684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3244850" y="4014788"/>
              <a:ext cx="0" cy="455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矩形 93"/>
            <p:cNvSpPr>
              <a:spLocks noChangeArrowheads="1"/>
            </p:cNvSpPr>
            <p:nvPr/>
          </p:nvSpPr>
          <p:spPr bwMode="auto">
            <a:xfrm>
              <a:off x="2135188" y="3352800"/>
              <a:ext cx="1549400" cy="115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>
                <a:lnSpc>
                  <a:spcPts val="18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OH</a:t>
              </a:r>
            </a:p>
            <a:p>
              <a:pPr eaLnBrk="1" hangingPunct="1">
                <a:lnSpc>
                  <a:spcPts val="18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ǀ</a:t>
              </a:r>
            </a:p>
            <a:p>
              <a:pPr eaLnBrk="1" hangingPunct="1">
                <a:lnSpc>
                  <a:spcPts val="18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O=P‒O‒CH</a:t>
              </a:r>
              <a:r>
                <a:rPr lang="en-US" altLang="zh-CN" b="1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</a:p>
            <a:p>
              <a:pPr eaLnBrk="1" hangingPunct="1">
                <a:lnSpc>
                  <a:spcPts val="18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ǀ</a:t>
              </a:r>
            </a:p>
            <a:p>
              <a:pPr eaLnBrk="1" hangingPunct="1">
                <a:lnSpc>
                  <a:spcPts val="18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OH</a:t>
              </a:r>
              <a:endParaRPr lang="zh-CN" altLang="en-US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6" name="矩形 93"/>
            <p:cNvSpPr>
              <a:spLocks noChangeArrowheads="1"/>
            </p:cNvSpPr>
            <p:nvPr/>
          </p:nvSpPr>
          <p:spPr bwMode="auto">
            <a:xfrm>
              <a:off x="3106738" y="4471988"/>
              <a:ext cx="2905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87" name="矩形 93"/>
            <p:cNvSpPr>
              <a:spLocks noChangeArrowheads="1"/>
            </p:cNvSpPr>
            <p:nvPr/>
          </p:nvSpPr>
          <p:spPr bwMode="auto">
            <a:xfrm>
              <a:off x="4768850" y="4471988"/>
              <a:ext cx="2921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  <p:cxnSp>
          <p:nvCxnSpPr>
            <p:cNvPr id="88" name="直接连接符 87"/>
            <p:cNvCxnSpPr/>
            <p:nvPr/>
          </p:nvCxnSpPr>
          <p:spPr>
            <a:xfrm>
              <a:off x="3673479" y="4395788"/>
              <a:ext cx="0" cy="455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4489449" y="4395788"/>
              <a:ext cx="0" cy="455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矩形 93"/>
            <p:cNvSpPr>
              <a:spLocks noChangeArrowheads="1"/>
            </p:cNvSpPr>
            <p:nvPr/>
          </p:nvSpPr>
          <p:spPr bwMode="auto">
            <a:xfrm>
              <a:off x="4354511" y="4135438"/>
              <a:ext cx="290513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b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91" name="矩形 93"/>
            <p:cNvSpPr>
              <a:spLocks noChangeArrowheads="1"/>
            </p:cNvSpPr>
            <p:nvPr/>
          </p:nvSpPr>
          <p:spPr bwMode="auto">
            <a:xfrm>
              <a:off x="3530604" y="4135438"/>
              <a:ext cx="292100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92" name="矩形 93"/>
            <p:cNvSpPr>
              <a:spLocks noChangeArrowheads="1"/>
            </p:cNvSpPr>
            <p:nvPr/>
          </p:nvSpPr>
          <p:spPr bwMode="auto">
            <a:xfrm>
              <a:off x="4368799" y="4849813"/>
              <a:ext cx="4905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OH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93" name="矩形 93"/>
            <p:cNvSpPr>
              <a:spLocks noChangeArrowheads="1"/>
            </p:cNvSpPr>
            <p:nvPr/>
          </p:nvSpPr>
          <p:spPr bwMode="auto">
            <a:xfrm>
              <a:off x="3556004" y="4849813"/>
              <a:ext cx="488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OH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94" name="矩形 15"/>
            <p:cNvSpPr>
              <a:spLocks noChangeArrowheads="1"/>
            </p:cNvSpPr>
            <p:nvPr/>
          </p:nvSpPr>
          <p:spPr bwMode="auto">
            <a:xfrm>
              <a:off x="3121025" y="3548063"/>
              <a:ext cx="21431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r>
                <a:rPr lang="zh-CN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'</a:t>
              </a:r>
              <a:endParaRPr lang="zh-CN" altLang="en-US" sz="1400">
                <a:latin typeface="Times New Roman" panose="02020603050405020304" pitchFamily="18" charset="0"/>
              </a:endParaRPr>
            </a:p>
          </p:txBody>
        </p:sp>
        <p:sp>
          <p:nvSpPr>
            <p:cNvPr id="95" name="矩形 15"/>
            <p:cNvSpPr>
              <a:spLocks noChangeArrowheads="1"/>
            </p:cNvSpPr>
            <p:nvPr/>
          </p:nvSpPr>
          <p:spPr bwMode="auto">
            <a:xfrm>
              <a:off x="4921250" y="4176713"/>
              <a:ext cx="21431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zh-CN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'</a:t>
              </a:r>
              <a:endParaRPr lang="zh-CN" altLang="en-US" sz="1400">
                <a:latin typeface="Times New Roman" panose="02020603050405020304" pitchFamily="18" charset="0"/>
              </a:endParaRPr>
            </a:p>
          </p:txBody>
        </p:sp>
        <p:sp>
          <p:nvSpPr>
            <p:cNvPr id="96" name="矩形 15"/>
            <p:cNvSpPr>
              <a:spLocks noChangeArrowheads="1"/>
            </p:cNvSpPr>
            <p:nvPr/>
          </p:nvSpPr>
          <p:spPr bwMode="auto">
            <a:xfrm>
              <a:off x="4311650" y="4386261"/>
              <a:ext cx="21431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zh-CN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'</a:t>
              </a:r>
              <a:endParaRPr lang="zh-CN" altLang="en-US" sz="1400">
                <a:latin typeface="Times New Roman" panose="02020603050405020304" pitchFamily="18" charset="0"/>
              </a:endParaRPr>
            </a:p>
          </p:txBody>
        </p:sp>
        <p:sp>
          <p:nvSpPr>
            <p:cNvPr id="97" name="矩形 15"/>
            <p:cNvSpPr>
              <a:spLocks noChangeArrowheads="1"/>
            </p:cNvSpPr>
            <p:nvPr/>
          </p:nvSpPr>
          <p:spPr bwMode="auto">
            <a:xfrm>
              <a:off x="3640138" y="4386261"/>
              <a:ext cx="2143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zh-CN" altLang="en-US" sz="1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'</a:t>
              </a:r>
              <a:endParaRPr lang="zh-CN" altLang="en-US" sz="1400" dirty="0">
                <a:latin typeface="Times New Roman" panose="02020603050405020304" pitchFamily="18" charset="0"/>
              </a:endParaRPr>
            </a:p>
          </p:txBody>
        </p:sp>
        <p:sp>
          <p:nvSpPr>
            <p:cNvPr id="98" name="矩形 15"/>
            <p:cNvSpPr>
              <a:spLocks noChangeArrowheads="1"/>
            </p:cNvSpPr>
            <p:nvPr/>
          </p:nvSpPr>
          <p:spPr bwMode="auto">
            <a:xfrm>
              <a:off x="3030538" y="4151313"/>
              <a:ext cx="214312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r>
                <a:rPr lang="zh-CN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'</a:t>
              </a:r>
              <a:endParaRPr lang="zh-CN" altLang="en-US" sz="1400">
                <a:latin typeface="Times New Roman" panose="02020603050405020304" pitchFamily="18" charset="0"/>
              </a:endParaRPr>
            </a:p>
          </p:txBody>
        </p:sp>
        <p:cxnSp>
          <p:nvCxnSpPr>
            <p:cNvPr id="99" name="直接连接符 98"/>
            <p:cNvCxnSpPr/>
            <p:nvPr/>
          </p:nvCxnSpPr>
          <p:spPr>
            <a:xfrm flipH="1">
              <a:off x="3695916" y="2082801"/>
              <a:ext cx="314325" cy="153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rot="60000">
              <a:off x="3649659" y="2704157"/>
              <a:ext cx="314325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>
              <a:off x="4368799" y="2263775"/>
              <a:ext cx="0" cy="455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rot="-180000" flipH="1" flipV="1">
              <a:off x="4944609" y="2124073"/>
              <a:ext cx="228600" cy="3651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4014784" y="1714500"/>
              <a:ext cx="0" cy="2746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矩形 93"/>
            <p:cNvSpPr>
              <a:spLocks noChangeArrowheads="1"/>
            </p:cNvSpPr>
            <p:nvPr/>
          </p:nvSpPr>
          <p:spPr bwMode="auto">
            <a:xfrm>
              <a:off x="3886197" y="1406525"/>
              <a:ext cx="5619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NH</a:t>
              </a:r>
              <a:r>
                <a:rPr lang="en-US" altLang="zh-CN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05" name="Text Box 56"/>
            <p:cNvSpPr txBox="1">
              <a:spLocks noChangeArrowheads="1"/>
            </p:cNvSpPr>
            <p:nvPr/>
          </p:nvSpPr>
          <p:spPr bwMode="auto">
            <a:xfrm>
              <a:off x="3275013" y="5275263"/>
              <a:ext cx="1381125" cy="46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kumimoji="1" lang="en-US" altLang="zh-CN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AMP</a:t>
              </a: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816879" y="1850748"/>
              <a:ext cx="252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矩形 88"/>
            <p:cNvSpPr>
              <a:spLocks noChangeArrowheads="1"/>
            </p:cNvSpPr>
            <p:nvPr/>
          </p:nvSpPr>
          <p:spPr bwMode="auto">
            <a:xfrm>
              <a:off x="4812885" y="1881547"/>
              <a:ext cx="279400" cy="3079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4795656" y="2780405"/>
              <a:ext cx="252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矩形 90"/>
            <p:cNvSpPr>
              <a:spLocks noChangeArrowheads="1"/>
            </p:cNvSpPr>
            <p:nvPr/>
          </p:nvSpPr>
          <p:spPr bwMode="auto">
            <a:xfrm>
              <a:off x="4786871" y="2832100"/>
              <a:ext cx="277812" cy="2333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ts val="18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902419" y="2833884"/>
              <a:ext cx="252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矩形 77"/>
            <p:cNvSpPr>
              <a:spLocks noChangeArrowheads="1"/>
            </p:cNvSpPr>
            <p:nvPr/>
          </p:nvSpPr>
          <p:spPr bwMode="auto">
            <a:xfrm>
              <a:off x="3887782" y="2803523"/>
              <a:ext cx="277813" cy="3079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 rot="5400000">
              <a:off x="3406348" y="2058752"/>
              <a:ext cx="252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矩形 74"/>
            <p:cNvSpPr>
              <a:spLocks noChangeArrowheads="1"/>
            </p:cNvSpPr>
            <p:nvPr/>
          </p:nvSpPr>
          <p:spPr bwMode="auto">
            <a:xfrm>
              <a:off x="3431704" y="2063750"/>
              <a:ext cx="277813" cy="3079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4" name="矩形 58"/>
            <p:cNvSpPr>
              <a:spLocks noChangeArrowheads="1"/>
            </p:cNvSpPr>
            <p:nvPr/>
          </p:nvSpPr>
          <p:spPr bwMode="auto">
            <a:xfrm>
              <a:off x="3936801" y="3780077"/>
              <a:ext cx="290512" cy="3079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zh-CN" altLang="en-US" b="1" baseline="-250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6527800" y="1464841"/>
            <a:ext cx="3101918" cy="4273972"/>
            <a:chOff x="6527800" y="1464841"/>
            <a:chExt cx="3101918" cy="4273972"/>
          </a:xfrm>
        </p:grpSpPr>
        <p:grpSp>
          <p:nvGrpSpPr>
            <p:cNvPr id="122" name="组合 121"/>
            <p:cNvGrpSpPr>
              <a:grpSpLocks noChangeAspect="1"/>
            </p:cNvGrpSpPr>
            <p:nvPr/>
          </p:nvGrpSpPr>
          <p:grpSpPr>
            <a:xfrm>
              <a:off x="7639094" y="3963792"/>
              <a:ext cx="1658851" cy="714110"/>
              <a:chOff x="4648508" y="5007194"/>
              <a:chExt cx="2088492" cy="899064"/>
            </a:xfrm>
          </p:grpSpPr>
          <p:sp>
            <p:nvSpPr>
              <p:cNvPr id="159" name="正五边形 1"/>
              <p:cNvSpPr/>
              <p:nvPr/>
            </p:nvSpPr>
            <p:spPr>
              <a:xfrm>
                <a:off x="4648508" y="5007194"/>
                <a:ext cx="2087996" cy="864000"/>
              </a:xfrm>
              <a:custGeom>
                <a:avLst/>
                <a:gdLst>
                  <a:gd name="connsiteX0" fmla="*/ 2 w 2088000"/>
                  <a:gd name="connsiteY0" fmla="*/ 302516 h 792000"/>
                  <a:gd name="connsiteX1" fmla="*/ 1044000 w 2088000"/>
                  <a:gd name="connsiteY1" fmla="*/ 0 h 792000"/>
                  <a:gd name="connsiteX2" fmla="*/ 2087998 w 2088000"/>
                  <a:gd name="connsiteY2" fmla="*/ 302516 h 792000"/>
                  <a:gd name="connsiteX3" fmla="*/ 1689226 w 2088000"/>
                  <a:gd name="connsiteY3" fmla="*/ 791998 h 792000"/>
                  <a:gd name="connsiteX4" fmla="*/ 398774 w 2088000"/>
                  <a:gd name="connsiteY4" fmla="*/ 791998 h 792000"/>
                  <a:gd name="connsiteX5" fmla="*/ 2 w 2088000"/>
                  <a:gd name="connsiteY5" fmla="*/ 302516 h 792000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689224 w 2087996"/>
                  <a:gd name="connsiteY3" fmla="*/ 791998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603499 w 2087996"/>
                  <a:gd name="connsiteY3" fmla="*/ 791998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87996"/>
                  <a:gd name="connsiteY0" fmla="*/ 302516 h 801523"/>
                  <a:gd name="connsiteX1" fmla="*/ 1043998 w 2087996"/>
                  <a:gd name="connsiteY1" fmla="*/ 0 h 801523"/>
                  <a:gd name="connsiteX2" fmla="*/ 2087996 w 2087996"/>
                  <a:gd name="connsiteY2" fmla="*/ 302516 h 801523"/>
                  <a:gd name="connsiteX3" fmla="*/ 1560636 w 2087996"/>
                  <a:gd name="connsiteY3" fmla="*/ 796761 h 801523"/>
                  <a:gd name="connsiteX4" fmla="*/ 532122 w 2087996"/>
                  <a:gd name="connsiteY4" fmla="*/ 801523 h 801523"/>
                  <a:gd name="connsiteX5" fmla="*/ 0 w 2087996"/>
                  <a:gd name="connsiteY5" fmla="*/ 302516 h 801523"/>
                  <a:gd name="connsiteX0" fmla="*/ 0 w 2097521"/>
                  <a:gd name="connsiteY0" fmla="*/ 302516 h 801523"/>
                  <a:gd name="connsiteX1" fmla="*/ 1043998 w 2097521"/>
                  <a:gd name="connsiteY1" fmla="*/ 0 h 801523"/>
                  <a:gd name="connsiteX2" fmla="*/ 2097521 w 2097521"/>
                  <a:gd name="connsiteY2" fmla="*/ 324606 h 801523"/>
                  <a:gd name="connsiteX3" fmla="*/ 1560636 w 2097521"/>
                  <a:gd name="connsiteY3" fmla="*/ 796761 h 801523"/>
                  <a:gd name="connsiteX4" fmla="*/ 532122 w 2097521"/>
                  <a:gd name="connsiteY4" fmla="*/ 801523 h 801523"/>
                  <a:gd name="connsiteX5" fmla="*/ 0 w 2097521"/>
                  <a:gd name="connsiteY5" fmla="*/ 302516 h 801523"/>
                  <a:gd name="connsiteX0" fmla="*/ 0 w 2087996"/>
                  <a:gd name="connsiteY0" fmla="*/ 315769 h 801523"/>
                  <a:gd name="connsiteX1" fmla="*/ 1034473 w 2087996"/>
                  <a:gd name="connsiteY1" fmla="*/ 0 h 801523"/>
                  <a:gd name="connsiteX2" fmla="*/ 2087996 w 2087996"/>
                  <a:gd name="connsiteY2" fmla="*/ 324606 h 801523"/>
                  <a:gd name="connsiteX3" fmla="*/ 1551111 w 2087996"/>
                  <a:gd name="connsiteY3" fmla="*/ 796761 h 801523"/>
                  <a:gd name="connsiteX4" fmla="*/ 522597 w 2087996"/>
                  <a:gd name="connsiteY4" fmla="*/ 801523 h 801523"/>
                  <a:gd name="connsiteX5" fmla="*/ 0 w 2087996"/>
                  <a:gd name="connsiteY5" fmla="*/ 315769 h 80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7996" h="801523">
                    <a:moveTo>
                      <a:pt x="0" y="315769"/>
                    </a:moveTo>
                    <a:lnTo>
                      <a:pt x="1034473" y="0"/>
                    </a:lnTo>
                    <a:lnTo>
                      <a:pt x="2087996" y="324606"/>
                    </a:lnTo>
                    <a:lnTo>
                      <a:pt x="1551111" y="796761"/>
                    </a:lnTo>
                    <a:lnTo>
                      <a:pt x="522597" y="801523"/>
                    </a:lnTo>
                    <a:lnTo>
                      <a:pt x="0" y="315769"/>
                    </a:lnTo>
                    <a:close/>
                  </a:path>
                </a:pathLst>
              </a:custGeom>
              <a:solidFill>
                <a:srgbClr val="E1CC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0" name="直接连接符 159"/>
              <p:cNvCxnSpPr/>
              <p:nvPr/>
            </p:nvCxnSpPr>
            <p:spPr>
              <a:xfrm>
                <a:off x="5185839" y="5831844"/>
                <a:ext cx="10080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 flipH="1">
                <a:off x="4650325" y="5034921"/>
                <a:ext cx="936000" cy="32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5797567" y="5051327"/>
                <a:ext cx="936000" cy="32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任意多边形 162"/>
              <p:cNvSpPr/>
              <p:nvPr/>
            </p:nvSpPr>
            <p:spPr>
              <a:xfrm>
                <a:off x="4658537" y="5361680"/>
                <a:ext cx="540000" cy="540000"/>
              </a:xfrm>
              <a:custGeom>
                <a:avLst/>
                <a:gdLst>
                  <a:gd name="connsiteX0" fmla="*/ 0 w 424888"/>
                  <a:gd name="connsiteY0" fmla="*/ 0 h 490448"/>
                  <a:gd name="connsiteX1" fmla="*/ 424888 w 424888"/>
                  <a:gd name="connsiteY1" fmla="*/ 368090 h 490448"/>
                  <a:gd name="connsiteX2" fmla="*/ 424888 w 424888"/>
                  <a:gd name="connsiteY2" fmla="*/ 490448 h 490448"/>
                  <a:gd name="connsiteX3" fmla="*/ 0 w 424888"/>
                  <a:gd name="connsiteY3" fmla="*/ 0 h 490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888" h="490448">
                    <a:moveTo>
                      <a:pt x="0" y="0"/>
                    </a:moveTo>
                    <a:lnTo>
                      <a:pt x="424888" y="368090"/>
                    </a:lnTo>
                    <a:lnTo>
                      <a:pt x="424888" y="4904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任意多边形 163"/>
              <p:cNvSpPr/>
              <p:nvPr/>
            </p:nvSpPr>
            <p:spPr>
              <a:xfrm flipH="1">
                <a:off x="6197000" y="5366258"/>
                <a:ext cx="540000" cy="540000"/>
              </a:xfrm>
              <a:custGeom>
                <a:avLst/>
                <a:gdLst>
                  <a:gd name="connsiteX0" fmla="*/ 0 w 424888"/>
                  <a:gd name="connsiteY0" fmla="*/ 0 h 490448"/>
                  <a:gd name="connsiteX1" fmla="*/ 424888 w 424888"/>
                  <a:gd name="connsiteY1" fmla="*/ 368090 h 490448"/>
                  <a:gd name="connsiteX2" fmla="*/ 424888 w 424888"/>
                  <a:gd name="connsiteY2" fmla="*/ 490448 h 490448"/>
                  <a:gd name="connsiteX3" fmla="*/ 0 w 424888"/>
                  <a:gd name="connsiteY3" fmla="*/ 0 h 490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888" h="490448">
                    <a:moveTo>
                      <a:pt x="0" y="0"/>
                    </a:moveTo>
                    <a:lnTo>
                      <a:pt x="424888" y="368090"/>
                    </a:lnTo>
                    <a:lnTo>
                      <a:pt x="424888" y="4904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3" name="正五边形 122"/>
            <p:cNvSpPr>
              <a:spLocks noChangeAspect="1"/>
            </p:cNvSpPr>
            <p:nvPr/>
          </p:nvSpPr>
          <p:spPr>
            <a:xfrm rot="5400000" flipH="1">
              <a:off x="8777366" y="2057534"/>
              <a:ext cx="876703" cy="828000"/>
            </a:xfrm>
            <a:prstGeom prst="pentagon">
              <a:avLst/>
            </a:prstGeom>
            <a:solidFill>
              <a:srgbClr val="1FC3FD"/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方正姚体" panose="02010601030101010101" pitchFamily="2" charset="-122"/>
              </a:endParaRPr>
            </a:p>
          </p:txBody>
        </p:sp>
        <p:sp>
          <p:nvSpPr>
            <p:cNvPr id="124" name="六边形 123"/>
            <p:cNvSpPr>
              <a:spLocks noChangeAspect="1"/>
            </p:cNvSpPr>
            <p:nvPr/>
          </p:nvSpPr>
          <p:spPr>
            <a:xfrm rot="16200000">
              <a:off x="7886963" y="2042085"/>
              <a:ext cx="960000" cy="864000"/>
            </a:xfrm>
            <a:prstGeom prst="hexagon">
              <a:avLst/>
            </a:prstGeom>
            <a:solidFill>
              <a:srgbClr val="1FC3FD"/>
            </a:solidFill>
            <a:ln w="2857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方正姚体" panose="02010601030101010101" pitchFamily="2" charset="-122"/>
              </a:endParaRPr>
            </a:p>
          </p:txBody>
        </p:sp>
        <p:sp>
          <p:nvSpPr>
            <p:cNvPr id="125" name="矩形 58"/>
            <p:cNvSpPr>
              <a:spLocks noChangeArrowheads="1"/>
            </p:cNvSpPr>
            <p:nvPr/>
          </p:nvSpPr>
          <p:spPr bwMode="auto">
            <a:xfrm>
              <a:off x="8321674" y="3776667"/>
              <a:ext cx="290512" cy="3079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zh-CN" altLang="en-US" b="1" baseline="-25000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126" name="直接连接符 125"/>
            <p:cNvCxnSpPr/>
            <p:nvPr/>
          </p:nvCxnSpPr>
          <p:spPr>
            <a:xfrm>
              <a:off x="9302753" y="3062288"/>
              <a:ext cx="0" cy="13684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7635875" y="4014788"/>
              <a:ext cx="0" cy="455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矩形 93"/>
            <p:cNvSpPr>
              <a:spLocks noChangeArrowheads="1"/>
            </p:cNvSpPr>
            <p:nvPr/>
          </p:nvSpPr>
          <p:spPr bwMode="auto">
            <a:xfrm>
              <a:off x="7497763" y="4471988"/>
              <a:ext cx="2905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29" name="矩形 93"/>
            <p:cNvSpPr>
              <a:spLocks noChangeArrowheads="1"/>
            </p:cNvSpPr>
            <p:nvPr/>
          </p:nvSpPr>
          <p:spPr bwMode="auto">
            <a:xfrm>
              <a:off x="9159875" y="4471988"/>
              <a:ext cx="2921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  <p:cxnSp>
          <p:nvCxnSpPr>
            <p:cNvPr id="130" name="直接连接符 129"/>
            <p:cNvCxnSpPr/>
            <p:nvPr/>
          </p:nvCxnSpPr>
          <p:spPr>
            <a:xfrm>
              <a:off x="8059741" y="4395788"/>
              <a:ext cx="0" cy="455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8875711" y="4395788"/>
              <a:ext cx="0" cy="455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矩形 93"/>
            <p:cNvSpPr>
              <a:spLocks noChangeArrowheads="1"/>
            </p:cNvSpPr>
            <p:nvPr/>
          </p:nvSpPr>
          <p:spPr bwMode="auto">
            <a:xfrm>
              <a:off x="8740773" y="4135438"/>
              <a:ext cx="290513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b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133" name="矩形 93"/>
            <p:cNvSpPr>
              <a:spLocks noChangeArrowheads="1"/>
            </p:cNvSpPr>
            <p:nvPr/>
          </p:nvSpPr>
          <p:spPr bwMode="auto">
            <a:xfrm>
              <a:off x="7916866" y="4135438"/>
              <a:ext cx="292100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b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134" name="矩形 93"/>
            <p:cNvSpPr>
              <a:spLocks noChangeArrowheads="1"/>
            </p:cNvSpPr>
            <p:nvPr/>
          </p:nvSpPr>
          <p:spPr bwMode="auto">
            <a:xfrm>
              <a:off x="8755061" y="4849813"/>
              <a:ext cx="4905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OH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35" name="矩形 93"/>
            <p:cNvSpPr>
              <a:spLocks noChangeArrowheads="1"/>
            </p:cNvSpPr>
            <p:nvPr/>
          </p:nvSpPr>
          <p:spPr bwMode="auto">
            <a:xfrm>
              <a:off x="7942266" y="4849813"/>
              <a:ext cx="488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OH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36" name="矩形 15"/>
            <p:cNvSpPr>
              <a:spLocks noChangeArrowheads="1"/>
            </p:cNvSpPr>
            <p:nvPr/>
          </p:nvSpPr>
          <p:spPr bwMode="auto">
            <a:xfrm>
              <a:off x="7512050" y="3548063"/>
              <a:ext cx="21431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r>
                <a:rPr lang="zh-CN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'</a:t>
              </a:r>
              <a:endParaRPr lang="zh-CN" altLang="en-US" sz="1400">
                <a:latin typeface="Times New Roman" panose="02020603050405020304" pitchFamily="18" charset="0"/>
              </a:endParaRPr>
            </a:p>
          </p:txBody>
        </p:sp>
        <p:sp>
          <p:nvSpPr>
            <p:cNvPr id="137" name="矩形 15"/>
            <p:cNvSpPr>
              <a:spLocks noChangeArrowheads="1"/>
            </p:cNvSpPr>
            <p:nvPr/>
          </p:nvSpPr>
          <p:spPr bwMode="auto">
            <a:xfrm>
              <a:off x="9312275" y="4176713"/>
              <a:ext cx="21431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zh-CN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'</a:t>
              </a:r>
              <a:endParaRPr lang="zh-CN" altLang="en-US" sz="1400">
                <a:latin typeface="Times New Roman" panose="02020603050405020304" pitchFamily="18" charset="0"/>
              </a:endParaRPr>
            </a:p>
          </p:txBody>
        </p:sp>
        <p:sp>
          <p:nvSpPr>
            <p:cNvPr id="138" name="矩形 15"/>
            <p:cNvSpPr>
              <a:spLocks noChangeArrowheads="1"/>
            </p:cNvSpPr>
            <p:nvPr/>
          </p:nvSpPr>
          <p:spPr bwMode="auto">
            <a:xfrm>
              <a:off x="8693149" y="4374754"/>
              <a:ext cx="21431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zh-CN" altLang="en-US" sz="1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'</a:t>
              </a:r>
              <a:endParaRPr lang="zh-CN" altLang="en-US" sz="1400" dirty="0">
                <a:latin typeface="Times New Roman" panose="02020603050405020304" pitchFamily="18" charset="0"/>
              </a:endParaRPr>
            </a:p>
          </p:txBody>
        </p:sp>
        <p:sp>
          <p:nvSpPr>
            <p:cNvPr id="139" name="矩形 15"/>
            <p:cNvSpPr>
              <a:spLocks noChangeArrowheads="1"/>
            </p:cNvSpPr>
            <p:nvPr/>
          </p:nvSpPr>
          <p:spPr bwMode="auto">
            <a:xfrm>
              <a:off x="8031163" y="4374754"/>
              <a:ext cx="2143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zh-CN" altLang="en-US" sz="1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'</a:t>
              </a:r>
              <a:endParaRPr lang="zh-CN" altLang="en-US" sz="1400" dirty="0">
                <a:latin typeface="Times New Roman" panose="02020603050405020304" pitchFamily="18" charset="0"/>
              </a:endParaRPr>
            </a:p>
          </p:txBody>
        </p:sp>
        <p:sp>
          <p:nvSpPr>
            <p:cNvPr id="140" name="矩形 15"/>
            <p:cNvSpPr>
              <a:spLocks noChangeArrowheads="1"/>
            </p:cNvSpPr>
            <p:nvPr/>
          </p:nvSpPr>
          <p:spPr bwMode="auto">
            <a:xfrm>
              <a:off x="7421563" y="4151313"/>
              <a:ext cx="214312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r>
                <a:rPr lang="zh-CN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'</a:t>
              </a:r>
              <a:endParaRPr lang="zh-CN" altLang="en-US" sz="1400">
                <a:latin typeface="Times New Roman" panose="02020603050405020304" pitchFamily="18" charset="0"/>
              </a:endParaRPr>
            </a:p>
          </p:txBody>
        </p:sp>
        <p:cxnSp>
          <p:nvCxnSpPr>
            <p:cNvPr id="141" name="直接连接符 140"/>
            <p:cNvCxnSpPr/>
            <p:nvPr/>
          </p:nvCxnSpPr>
          <p:spPr>
            <a:xfrm>
              <a:off x="8015281" y="2697163"/>
              <a:ext cx="312738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>
            <a:xfrm>
              <a:off x="8713782" y="2249488"/>
              <a:ext cx="0" cy="455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/>
            <p:nvPr/>
          </p:nvCxnSpPr>
          <p:spPr>
            <a:xfrm rot="-180000" flipH="1" flipV="1">
              <a:off x="9294812" y="2109786"/>
              <a:ext cx="228600" cy="3651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>
              <a:off x="8328018" y="1727202"/>
              <a:ext cx="0" cy="2746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/>
            <p:cNvCxnSpPr/>
            <p:nvPr/>
          </p:nvCxnSpPr>
          <p:spPr>
            <a:xfrm>
              <a:off x="8404218" y="1727202"/>
              <a:ext cx="0" cy="2746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矩形 109"/>
            <p:cNvSpPr>
              <a:spLocks noChangeArrowheads="1"/>
            </p:cNvSpPr>
            <p:nvPr/>
          </p:nvSpPr>
          <p:spPr bwMode="auto">
            <a:xfrm>
              <a:off x="8223243" y="1464841"/>
              <a:ext cx="2905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zh-CN" altLang="en-US" b="1" baseline="-25000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147" name="直接连接符 146"/>
            <p:cNvCxnSpPr/>
            <p:nvPr/>
          </p:nvCxnSpPr>
          <p:spPr>
            <a:xfrm flipH="1">
              <a:off x="7754931" y="2740023"/>
              <a:ext cx="182562" cy="1381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矩形 111"/>
            <p:cNvSpPr>
              <a:spLocks noChangeArrowheads="1"/>
            </p:cNvSpPr>
            <p:nvPr/>
          </p:nvSpPr>
          <p:spPr bwMode="auto">
            <a:xfrm>
              <a:off x="7200894" y="2763838"/>
              <a:ext cx="6477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zh-CN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49" name="Text Box 37"/>
            <p:cNvSpPr txBox="1">
              <a:spLocks noChangeArrowheads="1"/>
            </p:cNvSpPr>
            <p:nvPr/>
          </p:nvSpPr>
          <p:spPr bwMode="auto">
            <a:xfrm>
              <a:off x="7896225" y="5275263"/>
              <a:ext cx="1546225" cy="46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kumimoji="1" lang="en-US" altLang="zh-CN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GMP</a:t>
              </a:r>
            </a:p>
          </p:txBody>
        </p:sp>
        <p:sp>
          <p:nvSpPr>
            <p:cNvPr id="150" name="矩形 93"/>
            <p:cNvSpPr>
              <a:spLocks noChangeArrowheads="1"/>
            </p:cNvSpPr>
            <p:nvPr/>
          </p:nvSpPr>
          <p:spPr bwMode="auto">
            <a:xfrm>
              <a:off x="6527800" y="3357563"/>
              <a:ext cx="1549400" cy="115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eaLnBrk="1" hangingPunct="1">
                <a:lnSpc>
                  <a:spcPts val="18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OH</a:t>
              </a:r>
            </a:p>
            <a:p>
              <a:pPr eaLnBrk="1" hangingPunct="1">
                <a:lnSpc>
                  <a:spcPts val="18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ǀ</a:t>
              </a:r>
            </a:p>
            <a:p>
              <a:pPr eaLnBrk="1" hangingPunct="1">
                <a:lnSpc>
                  <a:spcPts val="18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O=P‒O‒CH</a:t>
              </a:r>
              <a:r>
                <a:rPr lang="en-US" altLang="zh-CN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</a:p>
            <a:p>
              <a:pPr eaLnBrk="1" hangingPunct="1">
                <a:lnSpc>
                  <a:spcPts val="18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ǀ</a:t>
              </a:r>
            </a:p>
            <a:p>
              <a:pPr eaLnBrk="1" hangingPunct="1">
                <a:lnSpc>
                  <a:spcPts val="18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OH</a:t>
              </a:r>
              <a:endParaRPr lang="zh-CN" altLang="en-US" b="1">
                <a:latin typeface="Times New Roman" panose="02020603050405020304" pitchFamily="18" charset="0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 rot="5400000">
              <a:off x="7781920" y="2046288"/>
              <a:ext cx="252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椭圆 151"/>
            <p:cNvSpPr/>
            <p:nvPr/>
          </p:nvSpPr>
          <p:spPr>
            <a:xfrm>
              <a:off x="8247277" y="2825931"/>
              <a:ext cx="252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椭圆 152"/>
            <p:cNvSpPr/>
            <p:nvPr/>
          </p:nvSpPr>
          <p:spPr>
            <a:xfrm>
              <a:off x="9152168" y="1845387"/>
              <a:ext cx="252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椭圆 153"/>
            <p:cNvSpPr/>
            <p:nvPr/>
          </p:nvSpPr>
          <p:spPr>
            <a:xfrm>
              <a:off x="9171220" y="2773538"/>
              <a:ext cx="252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96"/>
            <p:cNvSpPr>
              <a:spLocks noChangeArrowheads="1"/>
            </p:cNvSpPr>
            <p:nvPr/>
          </p:nvSpPr>
          <p:spPr bwMode="auto">
            <a:xfrm>
              <a:off x="7608878" y="2049463"/>
              <a:ext cx="477838" cy="3079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HN</a:t>
              </a:r>
              <a:endPara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6" name="矩形 99"/>
            <p:cNvSpPr>
              <a:spLocks noChangeArrowheads="1"/>
            </p:cNvSpPr>
            <p:nvPr/>
          </p:nvSpPr>
          <p:spPr bwMode="auto">
            <a:xfrm>
              <a:off x="8232765" y="2789236"/>
              <a:ext cx="279400" cy="3079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7" name="矩形 103"/>
            <p:cNvSpPr>
              <a:spLocks noChangeArrowheads="1"/>
            </p:cNvSpPr>
            <p:nvPr/>
          </p:nvSpPr>
          <p:spPr bwMode="auto">
            <a:xfrm>
              <a:off x="9147175" y="1882773"/>
              <a:ext cx="277812" cy="3079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8" name="矩形 104"/>
            <p:cNvSpPr>
              <a:spLocks noChangeArrowheads="1"/>
            </p:cNvSpPr>
            <p:nvPr/>
          </p:nvSpPr>
          <p:spPr bwMode="auto">
            <a:xfrm>
              <a:off x="9158289" y="2817813"/>
              <a:ext cx="279400" cy="231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tIns="0" rIns="45720" bIns="0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9E361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lnSpc>
                  <a:spcPts val="18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54" name="Text Box 78"/>
          <p:cNvSpPr txBox="1">
            <a:spLocks noChangeArrowheads="1"/>
          </p:cNvSpPr>
          <p:nvPr/>
        </p:nvSpPr>
        <p:spPr bwMode="auto">
          <a:xfrm>
            <a:off x="1055688" y="548744"/>
            <a:ext cx="4391025" cy="57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360000" indent="-360000">
              <a:lnSpc>
                <a:spcPts val="3500"/>
              </a:lnSpc>
              <a:spcBef>
                <a:spcPts val="6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n"/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SzPct val="80000"/>
              <a:defRPr/>
            </a:pPr>
            <a:r>
              <a:rPr lang="zh-CN" altLang="en-US" sz="2800" b="0" dirty="0">
                <a:latin typeface="Times New Roman" panose="02020603050405020304" pitchFamily="18" charset="0"/>
              </a:rPr>
              <a:t>嘌呤碱合成的元素来源</a:t>
            </a:r>
            <a:endParaRPr lang="en-US" altLang="zh-CN" sz="2800" b="0" dirty="0">
              <a:latin typeface="Times New Roman" panose="02020603050405020304" pitchFamily="18" charset="0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1077913" y="1125538"/>
            <a:ext cx="41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五边形 53"/>
          <p:cNvSpPr>
            <a:spLocks noChangeAspect="1"/>
          </p:cNvSpPr>
          <p:nvPr/>
        </p:nvSpPr>
        <p:spPr>
          <a:xfrm rot="5400000" flipH="1">
            <a:off x="6122167" y="2936399"/>
            <a:ext cx="1908000" cy="1801994"/>
          </a:xfrm>
          <a:prstGeom prst="pentagon">
            <a:avLst/>
          </a:prstGeom>
          <a:solidFill>
            <a:srgbClr val="1FC3FD"/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55" name="六边形 54"/>
          <p:cNvSpPr>
            <a:spLocks noChangeAspect="1"/>
          </p:cNvSpPr>
          <p:nvPr/>
        </p:nvSpPr>
        <p:spPr>
          <a:xfrm rot="16200000">
            <a:off x="4001952" y="2847176"/>
            <a:ext cx="2280000" cy="2052000"/>
          </a:xfrm>
          <a:prstGeom prst="hexagon">
            <a:avLst/>
          </a:prstGeom>
          <a:solidFill>
            <a:srgbClr val="1FC3FD"/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56" name="Text Box 35"/>
          <p:cNvSpPr txBox="1">
            <a:spLocks noChangeArrowheads="1"/>
          </p:cNvSpPr>
          <p:nvPr/>
        </p:nvSpPr>
        <p:spPr bwMode="auto">
          <a:xfrm>
            <a:off x="5629275" y="3992563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楷体_GB2312" pitchFamily="49" charset="-122"/>
              </a:rPr>
              <a:t>4</a:t>
            </a:r>
          </a:p>
        </p:txBody>
      </p:sp>
      <p:sp>
        <p:nvSpPr>
          <p:cNvPr id="57" name="Line 26"/>
          <p:cNvSpPr>
            <a:spLocks noChangeAspect="1" noChangeShapeType="1"/>
          </p:cNvSpPr>
          <p:nvPr/>
        </p:nvSpPr>
        <p:spPr bwMode="auto">
          <a:xfrm rot="480000" flipV="1">
            <a:off x="4359011" y="2892011"/>
            <a:ext cx="648000" cy="4628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" name="Line 29"/>
          <p:cNvSpPr>
            <a:spLocks noChangeAspect="1" noChangeShapeType="1"/>
          </p:cNvSpPr>
          <p:nvPr/>
        </p:nvSpPr>
        <p:spPr bwMode="auto">
          <a:xfrm rot="-180000">
            <a:off x="4378014" y="4438683"/>
            <a:ext cx="648000" cy="3702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" name="Text Box 32"/>
          <p:cNvSpPr txBox="1">
            <a:spLocks noChangeArrowheads="1"/>
          </p:cNvSpPr>
          <p:nvPr/>
        </p:nvSpPr>
        <p:spPr bwMode="auto">
          <a:xfrm>
            <a:off x="4999038" y="44069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楷体_GB2312" pitchFamily="49" charset="-122"/>
              </a:rPr>
              <a:t>3</a:t>
            </a:r>
          </a:p>
        </p:txBody>
      </p:sp>
      <p:sp>
        <p:nvSpPr>
          <p:cNvPr id="60" name="Line 37"/>
          <p:cNvSpPr>
            <a:spLocks noChangeShapeType="1"/>
          </p:cNvSpPr>
          <p:nvPr/>
        </p:nvSpPr>
        <p:spPr bwMode="auto">
          <a:xfrm>
            <a:off x="6049042" y="3447234"/>
            <a:ext cx="0" cy="79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" name="Text Box 39"/>
          <p:cNvSpPr txBox="1">
            <a:spLocks noChangeArrowheads="1"/>
          </p:cNvSpPr>
          <p:nvPr/>
        </p:nvSpPr>
        <p:spPr bwMode="auto">
          <a:xfrm>
            <a:off x="5662613" y="328771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楷体_GB2312" pitchFamily="49" charset="-122"/>
              </a:rPr>
              <a:t>5</a:t>
            </a:r>
          </a:p>
        </p:txBody>
      </p:sp>
      <p:sp>
        <p:nvSpPr>
          <p:cNvPr id="62" name="Text Box 42"/>
          <p:cNvSpPr txBox="1">
            <a:spLocks noChangeArrowheads="1"/>
          </p:cNvSpPr>
          <p:nvPr/>
        </p:nvSpPr>
        <p:spPr bwMode="auto">
          <a:xfrm>
            <a:off x="4991100" y="2768600"/>
            <a:ext cx="338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zh-CN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6</a:t>
            </a:r>
          </a:p>
        </p:txBody>
      </p:sp>
      <p:sp>
        <p:nvSpPr>
          <p:cNvPr id="63" name="Line 49"/>
          <p:cNvSpPr>
            <a:spLocks noChangeShapeType="1"/>
          </p:cNvSpPr>
          <p:nvPr/>
        </p:nvSpPr>
        <p:spPr bwMode="auto">
          <a:xfrm rot="660000">
            <a:off x="7246384" y="3177957"/>
            <a:ext cx="576000" cy="54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" name="Text Box 51"/>
          <p:cNvSpPr txBox="1">
            <a:spLocks noChangeArrowheads="1"/>
          </p:cNvSpPr>
          <p:nvPr/>
        </p:nvSpPr>
        <p:spPr bwMode="auto">
          <a:xfrm>
            <a:off x="7464152" y="3573016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8</a:t>
            </a:r>
          </a:p>
        </p:txBody>
      </p:sp>
      <p:sp>
        <p:nvSpPr>
          <p:cNvPr id="65" name="Text Box 53"/>
          <p:cNvSpPr txBox="1">
            <a:spLocks noChangeArrowheads="1"/>
          </p:cNvSpPr>
          <p:nvPr/>
        </p:nvSpPr>
        <p:spPr bwMode="auto">
          <a:xfrm>
            <a:off x="8435975" y="3533254"/>
            <a:ext cx="183673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甲酰基</a:t>
            </a:r>
          </a:p>
          <a:p>
            <a:pPr algn="ctr" eaLnBrk="1" hangingPunct="1">
              <a:defRPr/>
            </a:pPr>
            <a:r>
              <a:rPr kumimoji="1"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kumimoji="1"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一碳单位</a:t>
            </a:r>
            <a:r>
              <a:rPr kumimoji="1"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endParaRPr kumimoji="1"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8039994" y="2419502"/>
            <a:ext cx="122435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甘氨酸</a:t>
            </a:r>
          </a:p>
        </p:txBody>
      </p:sp>
      <p:sp>
        <p:nvSpPr>
          <p:cNvPr id="68" name="Line 64"/>
          <p:cNvSpPr>
            <a:spLocks noChangeShapeType="1"/>
          </p:cNvSpPr>
          <p:nvPr/>
        </p:nvSpPr>
        <p:spPr bwMode="auto">
          <a:xfrm flipV="1">
            <a:off x="5146930" y="1966913"/>
            <a:ext cx="0" cy="54000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>
            <a:off x="4881563" y="1557338"/>
            <a:ext cx="9271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400" b="1" noProof="1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CO</a:t>
            </a:r>
            <a:r>
              <a:rPr lang="en-US" altLang="zh-CN" sz="2400" b="1" baseline="-25000" noProof="1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2</a:t>
            </a:r>
          </a:p>
        </p:txBody>
      </p:sp>
      <p:sp>
        <p:nvSpPr>
          <p:cNvPr id="71" name="Text Box 67"/>
          <p:cNvSpPr txBox="1">
            <a:spLocks noChangeArrowheads="1"/>
          </p:cNvSpPr>
          <p:nvPr/>
        </p:nvSpPr>
        <p:spPr bwMode="auto">
          <a:xfrm>
            <a:off x="1919536" y="2960486"/>
            <a:ext cx="14112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天冬氨酸</a:t>
            </a:r>
          </a:p>
        </p:txBody>
      </p:sp>
      <p:sp>
        <p:nvSpPr>
          <p:cNvPr id="72" name="Rectangle 68"/>
          <p:cNvSpPr>
            <a:spLocks noChangeArrowheads="1"/>
          </p:cNvSpPr>
          <p:nvPr/>
        </p:nvSpPr>
        <p:spPr bwMode="auto">
          <a:xfrm>
            <a:off x="1775520" y="4254921"/>
            <a:ext cx="168116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甲酰基</a:t>
            </a:r>
          </a:p>
          <a:p>
            <a:pPr algn="ctr" eaLnBrk="1" hangingPunct="1">
              <a:defRPr/>
            </a:pPr>
            <a:r>
              <a:rPr kumimoji="1"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kumimoji="1"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一碳单位</a:t>
            </a:r>
            <a:r>
              <a:rPr kumimoji="1"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</a:p>
        </p:txBody>
      </p:sp>
      <p:sp>
        <p:nvSpPr>
          <p:cNvPr id="73" name="Line 69"/>
          <p:cNvSpPr>
            <a:spLocks noChangeShapeType="1"/>
          </p:cNvSpPr>
          <p:nvPr/>
        </p:nvSpPr>
        <p:spPr bwMode="auto">
          <a:xfrm>
            <a:off x="3359696" y="4503738"/>
            <a:ext cx="5400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" name="Line 70"/>
          <p:cNvSpPr>
            <a:spLocks noChangeShapeType="1"/>
          </p:cNvSpPr>
          <p:nvPr/>
        </p:nvSpPr>
        <p:spPr bwMode="auto">
          <a:xfrm>
            <a:off x="5446713" y="5229225"/>
            <a:ext cx="555625" cy="3429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" name="Line 71"/>
          <p:cNvSpPr>
            <a:spLocks noChangeShapeType="1"/>
          </p:cNvSpPr>
          <p:nvPr/>
        </p:nvSpPr>
        <p:spPr bwMode="auto">
          <a:xfrm flipV="1">
            <a:off x="6816725" y="5084763"/>
            <a:ext cx="304800" cy="5334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" name="Text Box 72"/>
          <p:cNvSpPr txBox="1">
            <a:spLocks noChangeArrowheads="1"/>
          </p:cNvSpPr>
          <p:nvPr/>
        </p:nvSpPr>
        <p:spPr bwMode="auto">
          <a:xfrm>
            <a:off x="5014913" y="5646738"/>
            <a:ext cx="26654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kumimoji="1" lang="zh-CN" alt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谷氨酰胺</a:t>
            </a:r>
            <a:r>
              <a:rPr kumimoji="1" lang="en-US" altLang="zh-CN" sz="24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</a:t>
            </a:r>
            <a:r>
              <a:rPr kumimoji="1" lang="zh-CN" alt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酰胺基</a:t>
            </a:r>
            <a:r>
              <a:rPr kumimoji="1" lang="en-US" altLang="zh-CN" sz="24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</a:p>
        </p:txBody>
      </p:sp>
      <p:sp>
        <p:nvSpPr>
          <p:cNvPr id="77" name="Text Box 74"/>
          <p:cNvSpPr txBox="1">
            <a:spLocks noChangeArrowheads="1"/>
          </p:cNvSpPr>
          <p:nvPr/>
        </p:nvSpPr>
        <p:spPr bwMode="auto">
          <a:xfrm>
            <a:off x="6670675" y="2208213"/>
            <a:ext cx="381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zh-CN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7</a:t>
            </a:r>
          </a:p>
        </p:txBody>
      </p:sp>
      <p:sp>
        <p:nvSpPr>
          <p:cNvPr id="78" name="Text Box 75"/>
          <p:cNvSpPr txBox="1">
            <a:spLocks noChangeArrowheads="1"/>
          </p:cNvSpPr>
          <p:nvPr/>
        </p:nvSpPr>
        <p:spPr bwMode="auto">
          <a:xfrm>
            <a:off x="6938963" y="4065588"/>
            <a:ext cx="381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zh-CN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9</a:t>
            </a:r>
          </a:p>
        </p:txBody>
      </p:sp>
      <p:sp>
        <p:nvSpPr>
          <p:cNvPr id="79" name="Line 76"/>
          <p:cNvSpPr>
            <a:spLocks noChangeShapeType="1"/>
          </p:cNvSpPr>
          <p:nvPr/>
        </p:nvSpPr>
        <p:spPr bwMode="auto">
          <a:xfrm flipH="1">
            <a:off x="8256588" y="3789363"/>
            <a:ext cx="54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" name="Text Box 24"/>
          <p:cNvSpPr txBox="1">
            <a:spLocks noChangeArrowheads="1"/>
          </p:cNvSpPr>
          <p:nvPr/>
        </p:nvSpPr>
        <p:spPr bwMode="auto">
          <a:xfrm>
            <a:off x="4137330" y="3137716"/>
            <a:ext cx="324000" cy="42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altLang="zh-CN" sz="3200" b="1" baseline="-25000" noProof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1</a:t>
            </a:r>
          </a:p>
        </p:txBody>
      </p:sp>
      <p:sp>
        <p:nvSpPr>
          <p:cNvPr id="81" name="椭圆 80"/>
          <p:cNvSpPr/>
          <p:nvPr/>
        </p:nvSpPr>
        <p:spPr>
          <a:xfrm>
            <a:off x="4963576" y="2492896"/>
            <a:ext cx="360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Text Box 40"/>
          <p:cNvSpPr txBox="1">
            <a:spLocks noChangeArrowheads="1"/>
          </p:cNvSpPr>
          <p:nvPr/>
        </p:nvSpPr>
        <p:spPr bwMode="auto">
          <a:xfrm>
            <a:off x="4980190" y="2428156"/>
            <a:ext cx="288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b="1" noProof="1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C</a:t>
            </a:r>
          </a:p>
        </p:txBody>
      </p:sp>
      <p:sp>
        <p:nvSpPr>
          <p:cNvPr id="83" name="椭圆 82"/>
          <p:cNvSpPr/>
          <p:nvPr/>
        </p:nvSpPr>
        <p:spPr>
          <a:xfrm rot="5400000">
            <a:off x="7806232" y="3617232"/>
            <a:ext cx="360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4995936" y="4797336"/>
            <a:ext cx="360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Text Box 31"/>
          <p:cNvSpPr txBox="1">
            <a:spLocks noChangeArrowheads="1"/>
          </p:cNvSpPr>
          <p:nvPr/>
        </p:nvSpPr>
        <p:spPr bwMode="auto">
          <a:xfrm>
            <a:off x="5016088" y="4736127"/>
            <a:ext cx="288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buFont typeface="Arial" panose="020B0604020202020204" pitchFamily="34" charset="0"/>
              <a:defRPr sz="3200" b="1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</a:lvl2pPr>
            <a:lvl3pPr marL="1143000" indent="-228600">
              <a:buFont typeface="Arial" panose="020B0604020202020204" pitchFamily="34" charset="0"/>
            </a:lvl3pPr>
            <a:lvl4pPr marL="1600200" indent="-228600">
              <a:buFont typeface="Arial" panose="020B0604020202020204" pitchFamily="34" charset="0"/>
            </a:lvl4pPr>
            <a:lvl5pPr marL="2057400" indent="-228600">
              <a:buFont typeface="Arial" panose="020B0604020202020204" pitchFamily="34" charset="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en-US" altLang="zh-CN" noProof="1">
                <a:solidFill>
                  <a:srgbClr val="FF9900"/>
                </a:solidFill>
              </a:rPr>
              <a:t>N</a:t>
            </a:r>
          </a:p>
        </p:txBody>
      </p:sp>
      <p:sp>
        <p:nvSpPr>
          <p:cNvPr id="86" name="椭圆 85"/>
          <p:cNvSpPr/>
          <p:nvPr/>
        </p:nvSpPr>
        <p:spPr>
          <a:xfrm rot="5400000">
            <a:off x="3917800" y="3041128"/>
            <a:ext cx="360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 rot="5400000">
            <a:off x="3943928" y="4265304"/>
            <a:ext cx="360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 rot="10800000">
            <a:off x="5960336" y="3031928"/>
            <a:ext cx="360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 rot="10800000">
            <a:off x="5962364" y="4232878"/>
            <a:ext cx="360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Text Box 24"/>
          <p:cNvSpPr txBox="1">
            <a:spLocks noChangeArrowheads="1"/>
          </p:cNvSpPr>
          <p:nvPr/>
        </p:nvSpPr>
        <p:spPr bwMode="auto">
          <a:xfrm>
            <a:off x="3926335" y="2952548"/>
            <a:ext cx="288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b="1" noProof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N</a:t>
            </a:r>
            <a:endParaRPr lang="en-US" altLang="zh-CN" sz="3200" b="1" baseline="-25000" noProof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宋体" panose="02010600030101010101" pitchFamily="2" charset="-122"/>
            </a:endParaRPr>
          </a:p>
        </p:txBody>
      </p:sp>
      <p:sp>
        <p:nvSpPr>
          <p:cNvPr id="91" name="Text Box 28"/>
          <p:cNvSpPr txBox="1">
            <a:spLocks noChangeArrowheads="1"/>
          </p:cNvSpPr>
          <p:nvPr/>
        </p:nvSpPr>
        <p:spPr bwMode="auto">
          <a:xfrm>
            <a:off x="3940684" y="4211638"/>
            <a:ext cx="32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C</a:t>
            </a:r>
            <a:r>
              <a:rPr lang="en-US" altLang="zh-CN" sz="3200" b="1" baseline="40000" noProof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2</a:t>
            </a:r>
          </a:p>
        </p:txBody>
      </p:sp>
      <p:sp>
        <p:nvSpPr>
          <p:cNvPr id="92" name="Text Box 34"/>
          <p:cNvSpPr txBox="1">
            <a:spLocks noChangeArrowheads="1"/>
          </p:cNvSpPr>
          <p:nvPr/>
        </p:nvSpPr>
        <p:spPr bwMode="auto">
          <a:xfrm>
            <a:off x="5996137" y="4189053"/>
            <a:ext cx="32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C</a:t>
            </a:r>
          </a:p>
        </p:txBody>
      </p:sp>
      <p:sp>
        <p:nvSpPr>
          <p:cNvPr id="93" name="Text Box 36"/>
          <p:cNvSpPr txBox="1">
            <a:spLocks noChangeArrowheads="1"/>
          </p:cNvSpPr>
          <p:nvPr/>
        </p:nvSpPr>
        <p:spPr bwMode="auto">
          <a:xfrm>
            <a:off x="5997418" y="2948347"/>
            <a:ext cx="32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C</a:t>
            </a:r>
          </a:p>
        </p:txBody>
      </p:sp>
      <p:sp>
        <p:nvSpPr>
          <p:cNvPr id="94" name="椭圆 93"/>
          <p:cNvSpPr/>
          <p:nvPr/>
        </p:nvSpPr>
        <p:spPr>
          <a:xfrm>
            <a:off x="7061640" y="2740515"/>
            <a:ext cx="360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7070539" y="4564832"/>
            <a:ext cx="360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Text Box 44"/>
          <p:cNvSpPr txBox="1">
            <a:spLocks noChangeArrowheads="1"/>
          </p:cNvSpPr>
          <p:nvPr/>
        </p:nvSpPr>
        <p:spPr bwMode="auto">
          <a:xfrm>
            <a:off x="7100960" y="4532672"/>
            <a:ext cx="288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b="1" noProof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宋体" panose="02010600030101010101" pitchFamily="2" charset="-122"/>
              </a:rPr>
              <a:t>N</a:t>
            </a:r>
          </a:p>
        </p:txBody>
      </p:sp>
      <p:sp>
        <p:nvSpPr>
          <p:cNvPr id="97" name="Text Box 46"/>
          <p:cNvSpPr txBox="1">
            <a:spLocks noChangeArrowheads="1"/>
          </p:cNvSpPr>
          <p:nvPr/>
        </p:nvSpPr>
        <p:spPr bwMode="auto">
          <a:xfrm>
            <a:off x="7104144" y="2648525"/>
            <a:ext cx="288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N</a:t>
            </a:r>
          </a:p>
        </p:txBody>
      </p:sp>
      <p:sp>
        <p:nvSpPr>
          <p:cNvPr id="98" name="Text Box 47"/>
          <p:cNvSpPr txBox="1">
            <a:spLocks noChangeArrowheads="1"/>
          </p:cNvSpPr>
          <p:nvPr/>
        </p:nvSpPr>
        <p:spPr bwMode="auto">
          <a:xfrm>
            <a:off x="7823200" y="3552773"/>
            <a:ext cx="32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C</a:t>
            </a:r>
          </a:p>
        </p:txBody>
      </p:sp>
      <p:sp>
        <p:nvSpPr>
          <p:cNvPr id="99" name="任意多边形 98"/>
          <p:cNvSpPr/>
          <p:nvPr/>
        </p:nvSpPr>
        <p:spPr>
          <a:xfrm rot="4264041">
            <a:off x="5595240" y="2591224"/>
            <a:ext cx="2028973" cy="2341247"/>
          </a:xfrm>
          <a:custGeom>
            <a:avLst/>
            <a:gdLst>
              <a:gd name="connsiteX0" fmla="*/ 10524 w 2028973"/>
              <a:gd name="connsiteY0" fmla="*/ 81793 h 2341247"/>
              <a:gd name="connsiteX1" fmla="*/ 133922 w 2028973"/>
              <a:gd name="connsiteY1" fmla="*/ 0 h 2341247"/>
              <a:gd name="connsiteX2" fmla="*/ 669599 w 2028973"/>
              <a:gd name="connsiteY2" fmla="*/ 0 h 2341247"/>
              <a:gd name="connsiteX3" fmla="*/ 803522 w 2028973"/>
              <a:gd name="connsiteY3" fmla="*/ 133923 h 2341247"/>
              <a:gd name="connsiteX4" fmla="*/ 803522 w 2028973"/>
              <a:gd name="connsiteY4" fmla="*/ 1184610 h 2341247"/>
              <a:gd name="connsiteX5" fmla="*/ 806710 w 2028973"/>
              <a:gd name="connsiteY5" fmla="*/ 1185704 h 2341247"/>
              <a:gd name="connsiteX6" fmla="*/ 806710 w 2028973"/>
              <a:gd name="connsiteY6" fmla="*/ 1185705 h 2341247"/>
              <a:gd name="connsiteX7" fmla="*/ 1938466 w 2028973"/>
              <a:gd name="connsiteY7" fmla="*/ 1573913 h 2341247"/>
              <a:gd name="connsiteX8" fmla="*/ 2021692 w 2028973"/>
              <a:gd name="connsiteY8" fmla="*/ 1744043 h 2341247"/>
              <a:gd name="connsiteX9" fmla="*/ 1847888 w 2028973"/>
              <a:gd name="connsiteY9" fmla="*/ 2250739 h 2341247"/>
              <a:gd name="connsiteX10" fmla="*/ 1677758 w 2028973"/>
              <a:gd name="connsiteY10" fmla="*/ 2333966 h 2341247"/>
              <a:gd name="connsiteX11" fmla="*/ 797412 w 2028973"/>
              <a:gd name="connsiteY11" fmla="*/ 2031995 h 2341247"/>
              <a:gd name="connsiteX12" fmla="*/ 797412 w 2028973"/>
              <a:gd name="connsiteY12" fmla="*/ 2031993 h 2341247"/>
              <a:gd name="connsiteX13" fmla="*/ 3187 w 2028973"/>
              <a:gd name="connsiteY13" fmla="*/ 1759564 h 2341247"/>
              <a:gd name="connsiteX14" fmla="*/ 3188 w 2028973"/>
              <a:gd name="connsiteY14" fmla="*/ 920479 h 2341247"/>
              <a:gd name="connsiteX15" fmla="*/ 0 w 2028973"/>
              <a:gd name="connsiteY15" fmla="*/ 919385 h 2341247"/>
              <a:gd name="connsiteX16" fmla="*/ 0 w 2028973"/>
              <a:gd name="connsiteY16" fmla="*/ 133923 h 2341247"/>
              <a:gd name="connsiteX17" fmla="*/ 10524 w 2028973"/>
              <a:gd name="connsiteY17" fmla="*/ 81793 h 234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28973" h="2341247">
                <a:moveTo>
                  <a:pt x="10524" y="81793"/>
                </a:moveTo>
                <a:cubicBezTo>
                  <a:pt x="30854" y="33726"/>
                  <a:pt x="78449" y="0"/>
                  <a:pt x="133922" y="0"/>
                </a:cubicBezTo>
                <a:lnTo>
                  <a:pt x="669599" y="0"/>
                </a:lnTo>
                <a:cubicBezTo>
                  <a:pt x="743563" y="0"/>
                  <a:pt x="803522" y="59958"/>
                  <a:pt x="803522" y="133923"/>
                </a:cubicBezTo>
                <a:lnTo>
                  <a:pt x="803522" y="1184610"/>
                </a:lnTo>
                <a:lnTo>
                  <a:pt x="806710" y="1185704"/>
                </a:lnTo>
                <a:lnTo>
                  <a:pt x="806710" y="1185705"/>
                </a:lnTo>
                <a:lnTo>
                  <a:pt x="1938466" y="1573913"/>
                </a:lnTo>
                <a:cubicBezTo>
                  <a:pt x="2008429" y="1597910"/>
                  <a:pt x="2045690" y="1674080"/>
                  <a:pt x="2021692" y="1744043"/>
                </a:cubicBezTo>
                <a:lnTo>
                  <a:pt x="1847888" y="2250739"/>
                </a:lnTo>
                <a:cubicBezTo>
                  <a:pt x="1823890" y="2320703"/>
                  <a:pt x="1747721" y="2357963"/>
                  <a:pt x="1677758" y="2333966"/>
                </a:cubicBezTo>
                <a:lnTo>
                  <a:pt x="797412" y="2031995"/>
                </a:lnTo>
                <a:lnTo>
                  <a:pt x="797412" y="2031993"/>
                </a:lnTo>
                <a:lnTo>
                  <a:pt x="3187" y="1759564"/>
                </a:lnTo>
                <a:lnTo>
                  <a:pt x="3188" y="920479"/>
                </a:lnTo>
                <a:lnTo>
                  <a:pt x="0" y="919385"/>
                </a:lnTo>
                <a:lnTo>
                  <a:pt x="0" y="133923"/>
                </a:lnTo>
                <a:cubicBezTo>
                  <a:pt x="0" y="115431"/>
                  <a:pt x="3747" y="97816"/>
                  <a:pt x="10524" y="81793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Line 66"/>
          <p:cNvSpPr>
            <a:spLocks noChangeShapeType="1"/>
          </p:cNvSpPr>
          <p:nvPr/>
        </p:nvSpPr>
        <p:spPr bwMode="auto">
          <a:xfrm flipH="1">
            <a:off x="3323752" y="3212976"/>
            <a:ext cx="5400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Line 76">
            <a:extLst>
              <a:ext uri="{FF2B5EF4-FFF2-40B4-BE49-F238E27FC236}">
                <a16:creationId xmlns:a16="http://schemas.microsoft.com/office/drawing/2014/main" id="{84594C2E-69C0-12E3-943F-78C7AF9ED6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08852" y="2648525"/>
            <a:ext cx="54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uild="p"/>
      <p:bldP spid="67" grpId="0" build="p"/>
      <p:bldP spid="68" grpId="0" animBg="1"/>
      <p:bldP spid="69" grpId="0" build="p"/>
      <p:bldP spid="71" grpId="0" build="p"/>
      <p:bldP spid="72" grpId="0" build="p"/>
      <p:bldP spid="73" grpId="0" animBg="1"/>
      <p:bldP spid="74" grpId="0" animBg="1"/>
      <p:bldP spid="75" grpId="0" animBg="1"/>
      <p:bldP spid="76" grpId="0" build="p"/>
      <p:bldP spid="79" grpId="0" animBg="1"/>
      <p:bldP spid="70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1055688" y="548744"/>
            <a:ext cx="3600450" cy="57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360000" indent="-3600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n"/>
              <a:defRPr sz="28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+mj-cs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buSzPct val="80000"/>
              <a:defRPr/>
            </a:pPr>
            <a:r>
              <a:rPr lang="zh-CN" altLang="en-US" dirty="0"/>
              <a:t>从头合成过程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1077913" y="1125538"/>
            <a:ext cx="36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4367213" y="1697038"/>
            <a:ext cx="17081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PRPP</a:t>
            </a:r>
            <a:r>
              <a:rPr kumimoji="1"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合成酶</a:t>
            </a: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367213" y="1065213"/>
            <a:ext cx="63906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ATP</a:t>
            </a: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2352675" y="1433513"/>
            <a:ext cx="2014538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5-</a:t>
            </a: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磷酸核糖</a:t>
            </a:r>
            <a:endParaRPr kumimoji="1"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（R-5-P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）</a:t>
            </a:r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 flipH="1">
            <a:off x="4295775" y="1655763"/>
            <a:ext cx="1836738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 type="stealth" w="lg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5303838" y="1065213"/>
            <a:ext cx="766762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</a:rPr>
              <a:t>AMP</a:t>
            </a: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6024563" y="1433513"/>
            <a:ext cx="3340100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5-</a:t>
            </a: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磷酸核糖</a:t>
            </a: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-1-</a:t>
            </a: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焦磷酸</a:t>
            </a:r>
            <a:endParaRPr kumimoji="1"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(PRPP,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磷酸戊糖的活性形式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)</a:t>
            </a:r>
            <a:endParaRPr kumimoji="1"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48" name="AutoShape 11"/>
          <p:cNvSpPr>
            <a:spLocks noChangeArrowheads="1"/>
          </p:cNvSpPr>
          <p:nvPr/>
        </p:nvSpPr>
        <p:spPr bwMode="auto">
          <a:xfrm>
            <a:off x="8097838" y="3824288"/>
            <a:ext cx="2447925" cy="1100137"/>
          </a:xfrm>
          <a:prstGeom prst="wedgeRoundRectCallout">
            <a:avLst>
              <a:gd name="adj1" fmla="val -66125"/>
              <a:gd name="adj2" fmla="val -2510"/>
              <a:gd name="adj3" fmla="val 16667"/>
            </a:avLst>
          </a:prstGeom>
          <a:noFill/>
          <a:ln w="9525">
            <a:solidFill>
              <a:srgbClr val="A5002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谷氨酰胺、甘氨酸、一碳单位、二氧化碳及天冬氨酸</a:t>
            </a: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6888163" y="4869160"/>
            <a:ext cx="1465262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次黄嘌呤核苷酸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（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IMP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）</a:t>
            </a:r>
            <a:endParaRPr kumimoji="1"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6456363" y="3068638"/>
            <a:ext cx="2376487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5´-</a:t>
            </a: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磷酸核糖胺</a:t>
            </a:r>
            <a:endParaRPr kumimoji="1"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（H</a:t>
            </a:r>
            <a:r>
              <a:rPr kumimoji="1" lang="en-US" altLang="zh-CN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2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N-1-R-5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´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-P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）</a:t>
            </a: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>
            <a:off x="7608888" y="2205038"/>
            <a:ext cx="0" cy="9001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8054975" y="2163267"/>
            <a:ext cx="12668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谷氨酰胺</a:t>
            </a: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016875" y="2636838"/>
            <a:ext cx="110331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谷氨酸</a:t>
            </a:r>
          </a:p>
        </p:txBody>
      </p:sp>
      <p:grpSp>
        <p:nvGrpSpPr>
          <p:cNvPr id="54" name="Group 6"/>
          <p:cNvGrpSpPr>
            <a:grpSpLocks/>
          </p:cNvGrpSpPr>
          <p:nvPr/>
        </p:nvGrpSpPr>
        <p:grpSpPr bwMode="auto">
          <a:xfrm>
            <a:off x="7608888" y="3789363"/>
            <a:ext cx="0" cy="1079500"/>
            <a:chOff x="1701" y="2658"/>
            <a:chExt cx="0" cy="680"/>
          </a:xfrm>
        </p:grpSpPr>
        <p:sp>
          <p:nvSpPr>
            <p:cNvPr id="55" name="Line 3"/>
            <p:cNvSpPr>
              <a:spLocks noChangeShapeType="1"/>
            </p:cNvSpPr>
            <p:nvPr/>
          </p:nvSpPr>
          <p:spPr bwMode="auto">
            <a:xfrm>
              <a:off x="1701" y="2885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Line 4"/>
            <p:cNvSpPr>
              <a:spLocks noChangeShapeType="1"/>
            </p:cNvSpPr>
            <p:nvPr/>
          </p:nvSpPr>
          <p:spPr bwMode="auto">
            <a:xfrm>
              <a:off x="1701" y="2658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Line 5"/>
            <p:cNvSpPr>
              <a:spLocks noChangeShapeType="1"/>
            </p:cNvSpPr>
            <p:nvPr/>
          </p:nvSpPr>
          <p:spPr bwMode="auto">
            <a:xfrm>
              <a:off x="1701" y="3111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8" name="Line 43"/>
          <p:cNvSpPr>
            <a:spLocks noChangeShapeType="1"/>
          </p:cNvSpPr>
          <p:nvPr/>
        </p:nvSpPr>
        <p:spPr bwMode="auto">
          <a:xfrm>
            <a:off x="6600825" y="5157788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" name="Line 71"/>
          <p:cNvSpPr>
            <a:spLocks noChangeShapeType="1"/>
          </p:cNvSpPr>
          <p:nvPr/>
        </p:nvSpPr>
        <p:spPr bwMode="auto">
          <a:xfrm flipV="1">
            <a:off x="5808663" y="5157788"/>
            <a:ext cx="79057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" name="Line 71"/>
          <p:cNvSpPr>
            <a:spLocks noChangeShapeType="1"/>
          </p:cNvSpPr>
          <p:nvPr/>
        </p:nvSpPr>
        <p:spPr bwMode="auto">
          <a:xfrm>
            <a:off x="5808663" y="4724400"/>
            <a:ext cx="790575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6102350" y="4292600"/>
            <a:ext cx="12176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天冬氨酸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4476750" y="5187950"/>
            <a:ext cx="140335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腺苷酸</a:t>
            </a:r>
            <a:endParaRPr kumimoji="1"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代琥珀酸</a:t>
            </a:r>
            <a:endParaRPr kumimoji="1"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</p:txBody>
      </p:sp>
      <p:sp>
        <p:nvSpPr>
          <p:cNvPr id="63" name="Text Box 24"/>
          <p:cNvSpPr txBox="1">
            <a:spLocks noChangeArrowheads="1"/>
          </p:cNvSpPr>
          <p:nvPr/>
        </p:nvSpPr>
        <p:spPr bwMode="auto">
          <a:xfrm>
            <a:off x="4549775" y="3933825"/>
            <a:ext cx="13303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黄嘌呤</a:t>
            </a:r>
            <a:endParaRPr kumimoji="1"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核苷酸</a:t>
            </a:r>
            <a:endParaRPr kumimoji="1"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方正姚体" panose="02010601030101010101" pitchFamily="2" charset="-122"/>
            </a:endParaRPr>
          </a:p>
          <a:p>
            <a:pPr algn="ctr" eaLnBrk="1" hangingPunct="1">
              <a:defRPr/>
            </a:pP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（XMP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）</a:t>
            </a:r>
          </a:p>
        </p:txBody>
      </p:sp>
      <p:sp>
        <p:nvSpPr>
          <p:cNvPr id="64" name="Line 71"/>
          <p:cNvSpPr>
            <a:spLocks noChangeShapeType="1"/>
          </p:cNvSpPr>
          <p:nvPr/>
        </p:nvSpPr>
        <p:spPr bwMode="auto">
          <a:xfrm>
            <a:off x="2783632" y="5589588"/>
            <a:ext cx="180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auto">
          <a:xfrm>
            <a:off x="2782888" y="5979690"/>
            <a:ext cx="16414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延胡索酸</a:t>
            </a: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1927473" y="5341938"/>
            <a:ext cx="1000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AMP</a:t>
            </a:r>
          </a:p>
        </p:txBody>
      </p:sp>
      <p:sp>
        <p:nvSpPr>
          <p:cNvPr id="67" name="Line 71"/>
          <p:cNvSpPr>
            <a:spLocks noChangeShapeType="1"/>
          </p:cNvSpPr>
          <p:nvPr/>
        </p:nvSpPr>
        <p:spPr bwMode="auto">
          <a:xfrm>
            <a:off x="2783632" y="4581525"/>
            <a:ext cx="180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" name="Text Box 12"/>
          <p:cNvSpPr txBox="1">
            <a:spLocks noChangeArrowheads="1"/>
          </p:cNvSpPr>
          <p:nvPr/>
        </p:nvSpPr>
        <p:spPr bwMode="auto">
          <a:xfrm>
            <a:off x="1919536" y="4365625"/>
            <a:ext cx="1000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GMP</a:t>
            </a:r>
          </a:p>
        </p:txBody>
      </p:sp>
      <p:sp>
        <p:nvSpPr>
          <p:cNvPr id="69" name="Text Box 26"/>
          <p:cNvSpPr txBox="1">
            <a:spLocks noChangeArrowheads="1"/>
          </p:cNvSpPr>
          <p:nvPr/>
        </p:nvSpPr>
        <p:spPr bwMode="auto">
          <a:xfrm>
            <a:off x="3648075" y="3673847"/>
            <a:ext cx="122396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谷氨酰胺</a:t>
            </a:r>
          </a:p>
        </p:txBody>
      </p:sp>
      <p:sp>
        <p:nvSpPr>
          <p:cNvPr id="70" name="Text Box 27"/>
          <p:cNvSpPr txBox="1">
            <a:spLocks noChangeArrowheads="1"/>
          </p:cNvSpPr>
          <p:nvPr/>
        </p:nvSpPr>
        <p:spPr bwMode="auto">
          <a:xfrm>
            <a:off x="2544763" y="3673847"/>
            <a:ext cx="1103312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谷氨酸</a:t>
            </a:r>
          </a:p>
        </p:txBody>
      </p:sp>
      <p:sp>
        <p:nvSpPr>
          <p:cNvPr id="71" name="Text Box 2"/>
          <p:cNvSpPr txBox="1">
            <a:spLocks noChangeArrowheads="1"/>
          </p:cNvSpPr>
          <p:nvPr/>
        </p:nvSpPr>
        <p:spPr bwMode="auto">
          <a:xfrm>
            <a:off x="3475038" y="4581525"/>
            <a:ext cx="6762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ATP</a:t>
            </a:r>
          </a:p>
        </p:txBody>
      </p:sp>
      <p:sp>
        <p:nvSpPr>
          <p:cNvPr id="72" name="Text Box 28"/>
          <p:cNvSpPr txBox="1">
            <a:spLocks noChangeArrowheads="1"/>
          </p:cNvSpPr>
          <p:nvPr/>
        </p:nvSpPr>
        <p:spPr bwMode="auto">
          <a:xfrm>
            <a:off x="5951538" y="2349500"/>
            <a:ext cx="1655762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酰胺转移酶</a:t>
            </a:r>
          </a:p>
        </p:txBody>
      </p:sp>
      <p:sp>
        <p:nvSpPr>
          <p:cNvPr id="73" name="任意多边形 72"/>
          <p:cNvSpPr/>
          <p:nvPr/>
        </p:nvSpPr>
        <p:spPr>
          <a:xfrm rot="16200000" flipH="1">
            <a:off x="5123864" y="1093487"/>
            <a:ext cx="288000" cy="792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4" name="任意多边形 73"/>
          <p:cNvSpPr/>
          <p:nvPr/>
        </p:nvSpPr>
        <p:spPr>
          <a:xfrm flipH="1">
            <a:off x="7608192" y="2312936"/>
            <a:ext cx="540000" cy="540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5" name="任意多边形 74"/>
          <p:cNvSpPr/>
          <p:nvPr/>
        </p:nvSpPr>
        <p:spPr>
          <a:xfrm rot="5400000">
            <a:off x="3431775" y="3933128"/>
            <a:ext cx="540000" cy="756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6" name="任意多边形 75"/>
          <p:cNvSpPr/>
          <p:nvPr/>
        </p:nvSpPr>
        <p:spPr>
          <a:xfrm rot="4620000">
            <a:off x="6355890" y="4551385"/>
            <a:ext cx="144000" cy="64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7" name="任意多边形 76"/>
          <p:cNvSpPr/>
          <p:nvPr/>
        </p:nvSpPr>
        <p:spPr>
          <a:xfrm rot="13560000" flipV="1">
            <a:off x="3742656" y="5440090"/>
            <a:ext cx="144000" cy="648000"/>
          </a:xfrm>
          <a:custGeom>
            <a:avLst/>
            <a:gdLst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11993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7201"/>
              <a:gd name="connsiteY0" fmla="*/ 0 h 1066800"/>
              <a:gd name="connsiteX1" fmla="*/ 200025 w 1097201"/>
              <a:gd name="connsiteY1" fmla="*/ 33337 h 1066800"/>
              <a:gd name="connsiteX2" fmla="*/ 423863 w 1097201"/>
              <a:gd name="connsiteY2" fmla="*/ 85725 h 1066800"/>
              <a:gd name="connsiteX3" fmla="*/ 690563 w 1097201"/>
              <a:gd name="connsiteY3" fmla="*/ 176212 h 1066800"/>
              <a:gd name="connsiteX4" fmla="*/ 902494 w 1097201"/>
              <a:gd name="connsiteY4" fmla="*/ 280987 h 1066800"/>
              <a:gd name="connsiteX5" fmla="*/ 1040607 w 1097201"/>
              <a:gd name="connsiteY5" fmla="*/ 390525 h 1066800"/>
              <a:gd name="connsiteX6" fmla="*/ 1092994 w 1097201"/>
              <a:gd name="connsiteY6" fmla="*/ 502443 h 1066800"/>
              <a:gd name="connsiteX7" fmla="*/ 1083469 w 1097201"/>
              <a:gd name="connsiteY7" fmla="*/ 583406 h 1066800"/>
              <a:gd name="connsiteX8" fmla="*/ 1000125 w 1097201"/>
              <a:gd name="connsiteY8" fmla="*/ 709612 h 1066800"/>
              <a:gd name="connsiteX9" fmla="*/ 840582 w 1097201"/>
              <a:gd name="connsiteY9" fmla="*/ 816768 h 1066800"/>
              <a:gd name="connsiteX10" fmla="*/ 635794 w 1097201"/>
              <a:gd name="connsiteY10" fmla="*/ 907256 h 1066800"/>
              <a:gd name="connsiteX11" fmla="*/ 383382 w 1097201"/>
              <a:gd name="connsiteY11" fmla="*/ 983456 h 1066800"/>
              <a:gd name="connsiteX12" fmla="*/ 100013 w 1097201"/>
              <a:gd name="connsiteY12" fmla="*/ 1050131 h 1066800"/>
              <a:gd name="connsiteX13" fmla="*/ 0 w 1097201"/>
              <a:gd name="connsiteY13" fmla="*/ 1066800 h 1066800"/>
              <a:gd name="connsiteX0" fmla="*/ 38100 w 1096346"/>
              <a:gd name="connsiteY0" fmla="*/ 0 h 1066800"/>
              <a:gd name="connsiteX1" fmla="*/ 200025 w 1096346"/>
              <a:gd name="connsiteY1" fmla="*/ 33337 h 1066800"/>
              <a:gd name="connsiteX2" fmla="*/ 423863 w 1096346"/>
              <a:gd name="connsiteY2" fmla="*/ 85725 h 1066800"/>
              <a:gd name="connsiteX3" fmla="*/ 690563 w 1096346"/>
              <a:gd name="connsiteY3" fmla="*/ 176212 h 1066800"/>
              <a:gd name="connsiteX4" fmla="*/ 902494 w 1096346"/>
              <a:gd name="connsiteY4" fmla="*/ 280987 h 1066800"/>
              <a:gd name="connsiteX5" fmla="*/ 1040607 w 1096346"/>
              <a:gd name="connsiteY5" fmla="*/ 390525 h 1066800"/>
              <a:gd name="connsiteX6" fmla="*/ 1092994 w 1096346"/>
              <a:gd name="connsiteY6" fmla="*/ 502443 h 1066800"/>
              <a:gd name="connsiteX7" fmla="*/ 1081088 w 1096346"/>
              <a:gd name="connsiteY7" fmla="*/ 588169 h 1066800"/>
              <a:gd name="connsiteX8" fmla="*/ 1000125 w 1096346"/>
              <a:gd name="connsiteY8" fmla="*/ 709612 h 1066800"/>
              <a:gd name="connsiteX9" fmla="*/ 840582 w 1096346"/>
              <a:gd name="connsiteY9" fmla="*/ 816768 h 1066800"/>
              <a:gd name="connsiteX10" fmla="*/ 635794 w 1096346"/>
              <a:gd name="connsiteY10" fmla="*/ 907256 h 1066800"/>
              <a:gd name="connsiteX11" fmla="*/ 383382 w 1096346"/>
              <a:gd name="connsiteY11" fmla="*/ 983456 h 1066800"/>
              <a:gd name="connsiteX12" fmla="*/ 100013 w 1096346"/>
              <a:gd name="connsiteY12" fmla="*/ 1050131 h 1066800"/>
              <a:gd name="connsiteX13" fmla="*/ 0 w 1096346"/>
              <a:gd name="connsiteY13" fmla="*/ 1066800 h 1066800"/>
              <a:gd name="connsiteX0" fmla="*/ 38100 w 1095647"/>
              <a:gd name="connsiteY0" fmla="*/ 0 h 1066800"/>
              <a:gd name="connsiteX1" fmla="*/ 200025 w 1095647"/>
              <a:gd name="connsiteY1" fmla="*/ 33337 h 1066800"/>
              <a:gd name="connsiteX2" fmla="*/ 423863 w 1095647"/>
              <a:gd name="connsiteY2" fmla="*/ 85725 h 1066800"/>
              <a:gd name="connsiteX3" fmla="*/ 690563 w 1095647"/>
              <a:gd name="connsiteY3" fmla="*/ 176212 h 1066800"/>
              <a:gd name="connsiteX4" fmla="*/ 902494 w 1095647"/>
              <a:gd name="connsiteY4" fmla="*/ 280987 h 1066800"/>
              <a:gd name="connsiteX5" fmla="*/ 1040607 w 1095647"/>
              <a:gd name="connsiteY5" fmla="*/ 390525 h 1066800"/>
              <a:gd name="connsiteX6" fmla="*/ 1092994 w 1095647"/>
              <a:gd name="connsiteY6" fmla="*/ 502443 h 1066800"/>
              <a:gd name="connsiteX7" fmla="*/ 1078707 w 1095647"/>
              <a:gd name="connsiteY7" fmla="*/ 597694 h 1066800"/>
              <a:gd name="connsiteX8" fmla="*/ 1000125 w 1095647"/>
              <a:gd name="connsiteY8" fmla="*/ 709612 h 1066800"/>
              <a:gd name="connsiteX9" fmla="*/ 840582 w 1095647"/>
              <a:gd name="connsiteY9" fmla="*/ 816768 h 1066800"/>
              <a:gd name="connsiteX10" fmla="*/ 635794 w 1095647"/>
              <a:gd name="connsiteY10" fmla="*/ 907256 h 1066800"/>
              <a:gd name="connsiteX11" fmla="*/ 383382 w 1095647"/>
              <a:gd name="connsiteY11" fmla="*/ 983456 h 1066800"/>
              <a:gd name="connsiteX12" fmla="*/ 100013 w 1095647"/>
              <a:gd name="connsiteY12" fmla="*/ 1050131 h 1066800"/>
              <a:gd name="connsiteX13" fmla="*/ 0 w 1095647"/>
              <a:gd name="connsiteY13" fmla="*/ 1066800 h 1066800"/>
              <a:gd name="connsiteX0" fmla="*/ 38100 w 1095083"/>
              <a:gd name="connsiteY0" fmla="*/ 0 h 1066800"/>
              <a:gd name="connsiteX1" fmla="*/ 200025 w 1095083"/>
              <a:gd name="connsiteY1" fmla="*/ 33337 h 1066800"/>
              <a:gd name="connsiteX2" fmla="*/ 423863 w 1095083"/>
              <a:gd name="connsiteY2" fmla="*/ 85725 h 1066800"/>
              <a:gd name="connsiteX3" fmla="*/ 690563 w 1095083"/>
              <a:gd name="connsiteY3" fmla="*/ 176212 h 1066800"/>
              <a:gd name="connsiteX4" fmla="*/ 902494 w 1095083"/>
              <a:gd name="connsiteY4" fmla="*/ 280987 h 1066800"/>
              <a:gd name="connsiteX5" fmla="*/ 1040607 w 1095083"/>
              <a:gd name="connsiteY5" fmla="*/ 390525 h 1066800"/>
              <a:gd name="connsiteX6" fmla="*/ 1092994 w 1095083"/>
              <a:gd name="connsiteY6" fmla="*/ 502443 h 1066800"/>
              <a:gd name="connsiteX7" fmla="*/ 1076326 w 1095083"/>
              <a:gd name="connsiteY7" fmla="*/ 607219 h 1066800"/>
              <a:gd name="connsiteX8" fmla="*/ 1000125 w 1095083"/>
              <a:gd name="connsiteY8" fmla="*/ 709612 h 1066800"/>
              <a:gd name="connsiteX9" fmla="*/ 840582 w 1095083"/>
              <a:gd name="connsiteY9" fmla="*/ 816768 h 1066800"/>
              <a:gd name="connsiteX10" fmla="*/ 635794 w 1095083"/>
              <a:gd name="connsiteY10" fmla="*/ 907256 h 1066800"/>
              <a:gd name="connsiteX11" fmla="*/ 383382 w 1095083"/>
              <a:gd name="connsiteY11" fmla="*/ 983456 h 1066800"/>
              <a:gd name="connsiteX12" fmla="*/ 100013 w 1095083"/>
              <a:gd name="connsiteY12" fmla="*/ 1050131 h 1066800"/>
              <a:gd name="connsiteX13" fmla="*/ 0 w 1095083"/>
              <a:gd name="connsiteY1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083" h="1066800">
                <a:moveTo>
                  <a:pt x="38100" y="0"/>
                </a:moveTo>
                <a:cubicBezTo>
                  <a:pt x="86915" y="9525"/>
                  <a:pt x="135731" y="19050"/>
                  <a:pt x="200025" y="33337"/>
                </a:cubicBezTo>
                <a:cubicBezTo>
                  <a:pt x="264319" y="47624"/>
                  <a:pt x="342107" y="61913"/>
                  <a:pt x="423863" y="85725"/>
                </a:cubicBezTo>
                <a:cubicBezTo>
                  <a:pt x="505619" y="109538"/>
                  <a:pt x="610791" y="143668"/>
                  <a:pt x="690563" y="176212"/>
                </a:cubicBezTo>
                <a:cubicBezTo>
                  <a:pt x="770335" y="208756"/>
                  <a:pt x="844153" y="245268"/>
                  <a:pt x="902494" y="280987"/>
                </a:cubicBezTo>
                <a:cubicBezTo>
                  <a:pt x="960835" y="316706"/>
                  <a:pt x="1008857" y="353616"/>
                  <a:pt x="1040607" y="390525"/>
                </a:cubicBezTo>
                <a:cubicBezTo>
                  <a:pt x="1072357" y="427434"/>
                  <a:pt x="1087041" y="466327"/>
                  <a:pt x="1092994" y="502443"/>
                </a:cubicBezTo>
                <a:cubicBezTo>
                  <a:pt x="1098947" y="538559"/>
                  <a:pt x="1091804" y="572691"/>
                  <a:pt x="1076326" y="607219"/>
                </a:cubicBezTo>
                <a:cubicBezTo>
                  <a:pt x="1060848" y="641747"/>
                  <a:pt x="1039416" y="674687"/>
                  <a:pt x="1000125" y="709612"/>
                </a:cubicBezTo>
                <a:cubicBezTo>
                  <a:pt x="960834" y="744537"/>
                  <a:pt x="901304" y="783827"/>
                  <a:pt x="840582" y="816768"/>
                </a:cubicBezTo>
                <a:cubicBezTo>
                  <a:pt x="779860" y="849709"/>
                  <a:pt x="711994" y="879475"/>
                  <a:pt x="635794" y="907256"/>
                </a:cubicBezTo>
                <a:cubicBezTo>
                  <a:pt x="559594" y="935037"/>
                  <a:pt x="472679" y="959644"/>
                  <a:pt x="383382" y="983456"/>
                </a:cubicBezTo>
                <a:cubicBezTo>
                  <a:pt x="294085" y="1007269"/>
                  <a:pt x="163910" y="1036240"/>
                  <a:pt x="100013" y="1050131"/>
                </a:cubicBezTo>
                <a:cubicBezTo>
                  <a:pt x="36116" y="1064022"/>
                  <a:pt x="18058" y="1065411"/>
                  <a:pt x="0" y="106680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头类型">
  <a:themeElements>
    <a:clrScheme name="木头类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头类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头类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木头类型</Template>
  <TotalTime>1895</TotalTime>
  <Pages>0</Pages>
  <Words>3685</Words>
  <Characters>0</Characters>
  <Application>Microsoft Office PowerPoint</Application>
  <DocSecurity>0</DocSecurity>
  <PresentationFormat>宽屏</PresentationFormat>
  <Lines>0</Lines>
  <Paragraphs>1385</Paragraphs>
  <Slides>44</Slides>
  <Notes>29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  <vt:variant>
        <vt:lpstr>自定义放映</vt:lpstr>
      </vt:variant>
      <vt:variant>
        <vt:i4>1</vt:i4>
      </vt:variant>
    </vt:vector>
  </HeadingPairs>
  <TitlesOfParts>
    <vt:vector size="55" baseType="lpstr">
      <vt:lpstr>方正姚体</vt:lpstr>
      <vt:lpstr>华文新魏</vt:lpstr>
      <vt:lpstr>宋体</vt:lpstr>
      <vt:lpstr>Arial</vt:lpstr>
      <vt:lpstr>Rockwell</vt:lpstr>
      <vt:lpstr>Rockwell Condensed</vt:lpstr>
      <vt:lpstr>Tahoma</vt:lpstr>
      <vt:lpstr>Times New Roman</vt:lpstr>
      <vt:lpstr>Wingdings</vt:lpstr>
      <vt:lpstr>木头类型</vt:lpstr>
      <vt:lpstr>PowerPoint 演示文稿</vt:lpstr>
      <vt:lpstr>学习目标</vt:lpstr>
      <vt:lpstr>核苷酸---核酸的基本组成单位</vt:lpstr>
      <vt:lpstr>PowerPoint 演示文稿</vt:lpstr>
      <vt:lpstr>核苷酸的合成代谢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嘌呤核苷酸的相互转变</vt:lpstr>
      <vt:lpstr>2.嘌呤核苷酸的补救合成途径(脑、骨髓)</vt:lpstr>
      <vt:lpstr>补救合成的生理意义</vt:lpstr>
      <vt:lpstr>Lesch-Nyhan 莱-尼综合征(自毁容貌综合征)</vt:lpstr>
      <vt:lpstr>3.嘌呤核苷酸的抗代谢物</vt:lpstr>
      <vt:lpstr>二、嘧啶核苷酸的合成代谢</vt:lpstr>
      <vt:lpstr>PowerPoint 演示文稿</vt:lpstr>
      <vt:lpstr>PowerPoint 演示文稿</vt:lpstr>
      <vt:lpstr>PowerPoint 演示文稿</vt:lpstr>
      <vt:lpstr>PowerPoint 演示文稿</vt:lpstr>
      <vt:lpstr>2.嘧啶核苷酸的补救合成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抗癌药物</vt:lpstr>
      <vt:lpstr>PowerPoint 演示文稿</vt:lpstr>
      <vt:lpstr>核苷酸的分解代谢</vt:lpstr>
      <vt:lpstr>PowerPoint 演示文稿</vt:lpstr>
      <vt:lpstr>痛风症</vt:lpstr>
      <vt:lpstr>痛风症</vt:lpstr>
      <vt:lpstr>痛风症</vt:lpstr>
      <vt:lpstr>痛风症</vt:lpstr>
      <vt:lpstr>PowerPoint 演示文稿</vt:lpstr>
      <vt:lpstr>PowerPoint 演示文稿</vt:lpstr>
      <vt:lpstr>痛风症</vt:lpstr>
      <vt:lpstr>二、嘧啶核苷酸的分解代谢</vt:lpstr>
      <vt:lpstr>PowerPoint 演示文稿</vt:lpstr>
      <vt:lpstr>自定义放映 1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/>
  <dc:creator>Administrator</dc:creator>
  <cp:keywords/>
  <dc:description/>
  <cp:lastModifiedBy>HP02</cp:lastModifiedBy>
  <cp:revision>415</cp:revision>
  <dcterms:created xsi:type="dcterms:W3CDTF">2001-03-22T06:43:47Z</dcterms:created>
  <dcterms:modified xsi:type="dcterms:W3CDTF">2023-03-02T02:30:12Z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2052-10.1.0.6207</vt:lpwstr>
  </property>
</Properties>
</file>