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440" r:id="rId3"/>
    <p:sldId id="409" r:id="rId4"/>
    <p:sldId id="460" r:id="rId5"/>
    <p:sldId id="443" r:id="rId6"/>
    <p:sldId id="415" r:id="rId7"/>
    <p:sldId id="417" r:id="rId8"/>
    <p:sldId id="444" r:id="rId9"/>
    <p:sldId id="418" r:id="rId10"/>
    <p:sldId id="419" r:id="rId11"/>
    <p:sldId id="420" r:id="rId12"/>
    <p:sldId id="432" r:id="rId13"/>
    <p:sldId id="421" r:id="rId14"/>
    <p:sldId id="425" r:id="rId15"/>
    <p:sldId id="426" r:id="rId16"/>
    <p:sldId id="427" r:id="rId17"/>
    <p:sldId id="428" r:id="rId18"/>
    <p:sldId id="430" r:id="rId19"/>
    <p:sldId id="441" r:id="rId20"/>
    <p:sldId id="43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slideMaster" Target="../slideMasters/slideMaster2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1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3"/>
            </p:custDataLst>
          </p:nvPr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8"/>
            </p:custDataLst>
          </p:nvPr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9"/>
            </p:custDataLst>
          </p:nvPr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0"/>
            </p:custDataLst>
          </p:nvPr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 184"/>
          <p:cNvSpPr/>
          <p:nvPr>
            <p:custDataLst>
              <p:tags r:id="rId11"/>
            </p:custDataLst>
          </p:nvPr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757714" y="2510565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2757714" y="3461461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BE23-B3F9-45BA-B5CE-3D649D28F4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1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1481138" y="1231812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8"/>
            </p:custDataLst>
          </p:nvPr>
        </p:nvSpPr>
        <p:spPr>
          <a:xfrm rot="10154805">
            <a:off x="8273266" y="23358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936564" y="2842161"/>
            <a:ext cx="8318872" cy="1173679"/>
          </a:xfrm>
        </p:spPr>
        <p:txBody>
          <a:bodyPr rIns="254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accent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编版标题</a:t>
            </a:r>
            <a:endParaRPr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7" name="矩形 16"/>
          <p:cNvSpPr/>
          <p:nvPr userDrawn="1">
            <p:custDataLst>
              <p:tags r:id="rId16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形状 8"/>
          <p:cNvSpPr/>
          <p:nvPr userDrawn="1">
            <p:custDataLst>
              <p:tags r:id="rId17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9" name="任意形状 9"/>
          <p:cNvSpPr/>
          <p:nvPr userDrawn="1">
            <p:custDataLst>
              <p:tags r:id="rId18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1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3"/>
            </p:custDataLst>
          </p:nvPr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8"/>
            </p:custDataLst>
          </p:nvPr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9"/>
            </p:custDataLst>
          </p:nvPr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0"/>
            </p:custDataLst>
          </p:nvPr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 184"/>
          <p:cNvSpPr/>
          <p:nvPr>
            <p:custDataLst>
              <p:tags r:id="rId11"/>
            </p:custDataLst>
          </p:nvPr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757714" y="2510565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2757714" y="3461461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8"/>
            </p:custDataLst>
          </p:nvPr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9"/>
            </p:custDataLst>
          </p:nvPr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0"/>
            </p:custDataLst>
          </p:nvPr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>
            <p:custDataLst>
              <p:tags r:id="rId11"/>
            </p:custDataLst>
          </p:nvPr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>
            <p:custDataLst>
              <p:tags r:id="rId12"/>
            </p:custDataLst>
          </p:nvPr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>
            <p:custDataLst>
              <p:tags r:id="rId13"/>
            </p:custDataLst>
          </p:nvPr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>
            <p:custDataLst>
              <p:tags r:id="rId14"/>
            </p:custDataLst>
          </p:nvPr>
        </p:nvSpPr>
        <p:spPr>
          <a:xfrm rot="2236532" flipH="1" flipV="1">
            <a:off x="2039938" y="424338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>
            <p:custDataLst>
              <p:tags r:id="rId15"/>
            </p:custDataLst>
          </p:nvPr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1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1481138" y="1231812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8"/>
            </p:custDataLst>
          </p:nvPr>
        </p:nvSpPr>
        <p:spPr>
          <a:xfrm rot="10154805">
            <a:off x="8273266" y="23358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936564" y="2842161"/>
            <a:ext cx="8318872" cy="1173679"/>
          </a:xfrm>
        </p:spPr>
        <p:txBody>
          <a:bodyPr rIns="254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accent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编版标题</a:t>
            </a:r>
            <a:endParaRPr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921A-3659-40E6-BF05-B007AA185C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8"/>
            </p:custDataLst>
          </p:nvPr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9"/>
            </p:custDataLst>
          </p:nvPr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0"/>
            </p:custDataLst>
          </p:nvPr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>
            <p:custDataLst>
              <p:tags r:id="rId11"/>
            </p:custDataLst>
          </p:nvPr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>
            <p:custDataLst>
              <p:tags r:id="rId12"/>
            </p:custDataLst>
          </p:nvPr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>
            <p:custDataLst>
              <p:tags r:id="rId13"/>
            </p:custDataLst>
          </p:nvPr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>
            <p:custDataLst>
              <p:tags r:id="rId14"/>
            </p:custDataLst>
          </p:nvPr>
        </p:nvSpPr>
        <p:spPr>
          <a:xfrm rot="2236532" flipH="1" flipV="1">
            <a:off x="2039938" y="424338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>
            <p:custDataLst>
              <p:tags r:id="rId15"/>
            </p:custDataLst>
          </p:nvPr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2" name="矩形 21"/>
          <p:cNvSpPr/>
          <p:nvPr userDrawn="1">
            <p:custDataLst>
              <p:tags r:id="rId21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10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0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 dirty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 dirty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3.wmf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4"/>
          <p:cNvSpPr txBox="1">
            <a:spLocks noChangeArrowheads="1"/>
          </p:cNvSpPr>
          <p:nvPr/>
        </p:nvSpPr>
        <p:spPr bwMode="auto">
          <a:xfrm>
            <a:off x="1151255" y="889000"/>
            <a:ext cx="10582910" cy="5299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lvl="1" indent="-457200" algn="l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  尊重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2800" kern="0" dirty="0">
                <a:latin typeface="+mn-ea"/>
              </a:rPr>
              <a:t>他人阐述自己观点时，请你认真倾听。</a:t>
            </a:r>
            <a:endParaRPr lang="zh-CN" altLang="en-US" sz="2800" b="1" kern="0" dirty="0">
              <a:solidFill>
                <a:schemeClr val="accent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开放：</a:t>
            </a:r>
            <a:r>
              <a:rPr lang="zh-CN" altLang="en-US" sz="2800" kern="0" dirty="0">
                <a:latin typeface="+mn-ea"/>
              </a:rPr>
              <a:t>各抒己见，畅所欲言</a:t>
            </a:r>
            <a:r>
              <a:rPr lang="zh-CN" altLang="en-US" sz="2800" b="1" kern="0" dirty="0">
                <a:latin typeface="+mn-ea"/>
              </a:rPr>
              <a:t>，</a:t>
            </a:r>
            <a:r>
              <a:rPr lang="zh-CN" altLang="en-US" sz="2800" kern="0" dirty="0">
                <a:latin typeface="+mn-ea"/>
              </a:rPr>
              <a:t>但不探究隐私</a:t>
            </a:r>
            <a:r>
              <a:rPr lang="zh-CN" altLang="en-US" sz="2800" b="1" kern="0" dirty="0">
                <a:latin typeface="+mn-ea"/>
              </a:rPr>
              <a:t>。</a:t>
            </a:r>
            <a:endParaRPr lang="zh-CN" altLang="en-US" sz="1400" b="1" kern="0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参与：</a:t>
            </a:r>
            <a:r>
              <a:rPr lang="zh-CN" altLang="en-US" sz="2800" kern="0" dirty="0">
                <a:latin typeface="+mn-ea"/>
              </a:rPr>
              <a:t>活动需要每个人参与时，请你积极配合。</a:t>
            </a: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接受：</a:t>
            </a:r>
            <a:r>
              <a:rPr lang="zh-CN" altLang="en-US" sz="2800" kern="0" dirty="0">
                <a:latin typeface="+mn-ea"/>
              </a:rPr>
              <a:t>听到不同意见时，请你给予宽容。</a:t>
            </a: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保密：</a:t>
            </a:r>
            <a:r>
              <a:rPr lang="zh-CN" altLang="en-US" sz="2800" kern="0" dirty="0">
                <a:solidFill>
                  <a:schemeClr val="tx1"/>
                </a:solidFill>
                <a:latin typeface="+mn-ea"/>
              </a:rPr>
              <a:t>他人说出自己真实想法时，请你严守秘密。</a:t>
            </a:r>
            <a:endParaRPr lang="zh-CN" altLang="en-US" sz="1400" b="1" kern="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分享：</a:t>
            </a:r>
            <a:r>
              <a:rPr lang="zh-CN" altLang="en-US" sz="2800" kern="0" dirty="0">
                <a:latin typeface="+mn-ea"/>
              </a:rPr>
              <a:t>与他人共享知识与感悟是最快乐的。</a:t>
            </a:r>
            <a:endParaRPr lang="zh-CN" altLang="en-US" sz="2800" b="1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600"/>
              </a:spcBef>
            </a:pPr>
            <a:endParaRPr lang="zh-CN" altLang="en-US" sz="2800" b="1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defTabSz="914400">
              <a:spcBef>
                <a:spcPct val="50000"/>
              </a:spcBef>
            </a:pPr>
            <a:endParaRPr lang="zh-CN" altLang="en-US" sz="2400" kern="0" dirty="0">
              <a:ea typeface="幼圆" panose="02010509060101010101" pitchFamily="49" charset="-122"/>
            </a:endParaRPr>
          </a:p>
        </p:txBody>
      </p:sp>
      <p:sp>
        <p:nvSpPr>
          <p:cNvPr id="1048612" name="Rectangle 3"/>
          <p:cNvSpPr>
            <a:spLocks noGrp="1"/>
          </p:cNvSpPr>
          <p:nvPr/>
        </p:nvSpPr>
        <p:spPr>
          <a:xfrm>
            <a:off x="396240" y="723265"/>
            <a:ext cx="876300" cy="55848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sz="49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 动 公 约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艾滋病还是一个打不死的而强大的小强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03095" y="1974850"/>
            <a:ext cx="84131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目前艾滋病病毒在身体中是搞不死的，并没有特效药，是无法治愈的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32297" y="1177065"/>
            <a:ext cx="7727406" cy="902363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chemeClr val="tx1"/>
                </a:solidFill>
              </a:rPr>
              <a:t>艾滋病病毒真的这么可怕吗？？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57714" y="3133725"/>
            <a:ext cx="6676572" cy="590550"/>
          </a:xfrm>
        </p:spPr>
        <p:txBody>
          <a:bodyPr>
            <a:no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其实艾滋病病毒说它可怕也不可怕，说它不可怕又可怕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43965" y="803910"/>
            <a:ext cx="9551670" cy="902335"/>
          </a:xfrm>
        </p:spPr>
        <p:txBody>
          <a:bodyPr>
            <a:normAutofit fontScale="90000"/>
          </a:bodyPr>
          <a:lstStyle/>
          <a:p>
            <a:r>
              <a:rPr lang="zh-CN" altLang="zh-CN"/>
              <a:t>艾滋病虽然在人体中肆虐横行，但是离开人体后就是个小老弟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63245" y="2201545"/>
            <a:ext cx="6453505" cy="59055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</a:rPr>
              <a:t>艾滋病一旦离开人体后就很难生存，在</a:t>
            </a:r>
            <a:r>
              <a:rPr lang="en-US" altLang="zh-CN" sz="3600" dirty="0">
                <a:solidFill>
                  <a:schemeClr val="tx1"/>
                </a:solidFill>
              </a:rPr>
              <a:t>56℃</a:t>
            </a:r>
            <a:r>
              <a:rPr lang="zh-CN" altLang="en-US" sz="3600" dirty="0">
                <a:solidFill>
                  <a:schemeClr val="tx1"/>
                </a:solidFill>
              </a:rPr>
              <a:t>的环境中、</a:t>
            </a:r>
            <a:r>
              <a:rPr lang="en-US" altLang="zh-CN" sz="3600" dirty="0">
                <a:solidFill>
                  <a:schemeClr val="tx1"/>
                </a:solidFill>
              </a:rPr>
              <a:t>30</a:t>
            </a:r>
            <a:r>
              <a:rPr lang="zh-CN" altLang="en-US" sz="3600" dirty="0">
                <a:solidFill>
                  <a:schemeClr val="tx1"/>
                </a:solidFill>
              </a:rPr>
              <a:t>分钟就能成功</a:t>
            </a:r>
            <a:r>
              <a:rPr lang="en-US" altLang="zh-CN" sz="3600" dirty="0">
                <a:solidFill>
                  <a:schemeClr val="tx1"/>
                </a:solidFill>
              </a:rPr>
              <a:t>KO</a:t>
            </a:r>
            <a:r>
              <a:rPr lang="zh-CN" altLang="en-US" sz="3600" dirty="0">
                <a:solidFill>
                  <a:schemeClr val="tx1"/>
                </a:solidFill>
              </a:rPr>
              <a:t>掉，或者干燥和使用普通的消毒剂就能团灭艾滋病病毒。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235" y="2099945"/>
            <a:ext cx="4763135" cy="42697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面对这样的艾滋病病毒我们又该怎么办呢？？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sz="4000"/>
          </a:p>
          <a:p>
            <a:pPr marL="0" indent="0">
              <a:buNone/>
            </a:pPr>
            <a:endParaRPr lang="zh-CN" altLang="en-US" sz="4000"/>
          </a:p>
          <a:p>
            <a:pPr marL="0" indent="0">
              <a:buNone/>
            </a:pPr>
            <a:r>
              <a:rPr lang="zh-CN" altLang="en-US" sz="4000">
                <a:solidFill>
                  <a:schemeClr val="tx1"/>
                </a:solidFill>
              </a:rPr>
              <a:t>一句话，只要预防做得好，艾滋远离你我</a:t>
            </a:r>
            <a:r>
              <a:rPr lang="en-US" altLang="zh-CN" sz="4000">
                <a:solidFill>
                  <a:schemeClr val="tx1"/>
                </a:solidFill>
              </a:rPr>
              <a:t>ta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那么预防又该怎么预防呢？？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690" y="885190"/>
            <a:ext cx="6626860" cy="5388610"/>
          </a:xfrm>
        </p:spPr>
        <p:txBody>
          <a:bodyPr/>
          <a:lstStyle/>
          <a:p>
            <a:pPr marL="0" indent="0">
              <a:buNone/>
            </a:pPr>
            <a:endParaRPr lang="zh-CN" altLang="en-US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很简单，只要把传播途径给切断了，那样艾滋病病毒就无法入侵我们身体了，自然就不用担心会患艾滋病了。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215" y="885190"/>
            <a:ext cx="4305300" cy="5388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那么我们的艾滋病又是怎么传播的呢？？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zh-CN" altLang="en-US" sz="2800"/>
          </a:p>
          <a:p>
            <a:pPr marL="0" indent="0" algn="ctr">
              <a:buNone/>
            </a:pPr>
            <a:r>
              <a:rPr lang="zh-CN" altLang="en-US" sz="4800">
                <a:solidFill>
                  <a:schemeClr val="tx1"/>
                </a:solidFill>
              </a:rPr>
              <a:t>艾滋病的传播方式有三种</a:t>
            </a:r>
          </a:p>
          <a:p>
            <a:pPr marL="0" indent="0" algn="l">
              <a:buNone/>
            </a:pPr>
            <a:r>
              <a:rPr lang="en-US" altLang="zh-CN" sz="4800">
                <a:solidFill>
                  <a:schemeClr val="tx1"/>
                </a:solidFill>
              </a:rPr>
              <a:t>                    1</a:t>
            </a:r>
            <a:r>
              <a:rPr sz="4800">
                <a:solidFill>
                  <a:schemeClr val="tx1"/>
                </a:solidFill>
              </a:rPr>
              <a:t>、血液传播</a:t>
            </a:r>
          </a:p>
          <a:p>
            <a:pPr marL="0" indent="0" algn="l">
              <a:buNone/>
            </a:pPr>
            <a:r>
              <a:rPr lang="en-US" altLang="zh-CN" sz="4800">
                <a:solidFill>
                  <a:schemeClr val="tx1"/>
                </a:solidFill>
              </a:rPr>
              <a:t>                    2</a:t>
            </a:r>
            <a:r>
              <a:rPr sz="4800">
                <a:solidFill>
                  <a:schemeClr val="tx1"/>
                </a:solidFill>
              </a:rPr>
              <a:t>、性传播</a:t>
            </a:r>
          </a:p>
          <a:p>
            <a:pPr marL="0" indent="0" algn="l">
              <a:buNone/>
            </a:pPr>
            <a:r>
              <a:rPr lang="en-US" altLang="zh-CN" sz="4800">
                <a:solidFill>
                  <a:schemeClr val="tx1"/>
                </a:solidFill>
              </a:rPr>
              <a:t>                    3</a:t>
            </a:r>
            <a:r>
              <a:rPr sz="4800">
                <a:solidFill>
                  <a:schemeClr val="tx1"/>
                </a:solidFill>
              </a:rPr>
              <a:t>、母婴传播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切断血液传播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不共用牙刷、牙签、剃须刀以及有可能刺破皮肤的生活用品等</a:t>
            </a:r>
          </a:p>
          <a:p>
            <a:r>
              <a:rPr lang="zh-CN" altLang="en-US" sz="3600" dirty="0">
                <a:solidFill>
                  <a:schemeClr val="tx1"/>
                </a:solidFill>
              </a:rPr>
              <a:t>不去无营业执照或者无消毒措施的黑诊所，美容院等地方打针和纹身等</a:t>
            </a:r>
          </a:p>
          <a:p>
            <a:r>
              <a:rPr lang="zh-CN" altLang="en-US" sz="3600" dirty="0">
                <a:solidFill>
                  <a:schemeClr val="tx1"/>
                </a:solidFill>
              </a:rPr>
              <a:t>如果身体有外伤不要让自己身上的伤口接触到别人的血液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性与母婴传播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切断性传播最常用的办法就是戴安全套</a:t>
            </a:r>
          </a:p>
          <a:p>
            <a:r>
              <a:rPr lang="zh-CN" altLang="en-US" sz="3600" dirty="0">
                <a:solidFill>
                  <a:schemeClr val="tx1"/>
                </a:solidFill>
              </a:rPr>
              <a:t>还有就是禁欲</a:t>
            </a:r>
          </a:p>
          <a:p>
            <a:r>
              <a:rPr sz="3600" dirty="0">
                <a:solidFill>
                  <a:schemeClr val="tx1"/>
                </a:solidFill>
                <a:sym typeface="+mn-ea"/>
              </a:rPr>
              <a:t>而母婴传播就是</a:t>
            </a:r>
            <a:endParaRPr lang="en-US" sz="3600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sz="3600" dirty="0">
                <a:solidFill>
                  <a:schemeClr val="tx1"/>
                </a:solidFill>
                <a:sym typeface="+mn-ea"/>
              </a:rPr>
              <a:t>          不妊娠</a:t>
            </a:r>
            <a:endParaRPr lang="zh-CN" altLang="en-US" sz="3600" dirty="0">
              <a:solidFill>
                <a:schemeClr val="tx1"/>
              </a:solidFill>
            </a:endParaRPr>
          </a:p>
          <a:p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790" y="1116330"/>
            <a:ext cx="3787140" cy="4084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99390"/>
            <a:ext cx="10852150" cy="624840"/>
          </a:xfrm>
        </p:spPr>
        <p:txBody>
          <a:bodyPr/>
          <a:lstStyle/>
          <a:p>
            <a:pPr algn="ctr"/>
            <a:r>
              <a:rPr lang="zh-CN" altLang="en-US" sz="4000"/>
              <a:t>小结</a:t>
            </a:r>
          </a:p>
        </p:txBody>
      </p:sp>
      <p:sp>
        <p:nvSpPr>
          <p:cNvPr id="19" name="内容占位符 18"/>
          <p:cNvSpPr>
            <a:spLocks noGrp="1"/>
          </p:cNvSpPr>
          <p:nvPr>
            <p:ph sz="half" idx="1"/>
          </p:nvPr>
        </p:nvSpPr>
        <p:spPr>
          <a:xfrm>
            <a:off x="1062675" y="1269703"/>
            <a:ext cx="9689145" cy="5388907"/>
          </a:xfrm>
        </p:spPr>
        <p:txBody>
          <a:bodyPr/>
          <a:lstStyle/>
          <a:p>
            <a:r>
              <a:rPr lang="zh-CN" altLang="en-US" sz="3200" dirty="0"/>
              <a:t>艾滋病病毒在人体中肆虐横行，目前医学上没有特效药</a:t>
            </a:r>
          </a:p>
          <a:p>
            <a:r>
              <a:rPr lang="zh-CN" altLang="en-US" sz="3200" dirty="0"/>
              <a:t>艾滋病虽然在身体肆虐横行，但是在身体外却很难生存。</a:t>
            </a:r>
          </a:p>
          <a:p>
            <a:r>
              <a:rPr lang="zh-CN" altLang="en-US" sz="3200" dirty="0"/>
              <a:t>艾滋病患者不是死在艾滋病上而是死在并发症上</a:t>
            </a:r>
            <a:r>
              <a:rPr lang="zh-CN" altLang="en-US" dirty="0"/>
              <a:t>。</a:t>
            </a:r>
            <a:endParaRPr lang="en-US" altLang="zh-CN" dirty="0"/>
          </a:p>
          <a:p>
            <a:pPr lvl="0" fontAlgn="base">
              <a:spcBef>
                <a:spcPct val="0"/>
              </a:spcBef>
            </a:pPr>
            <a:r>
              <a:rPr lang="zh-CN" altLang="en-US" sz="3200" noProof="0" dirty="0">
                <a:solidFill>
                  <a:srgbClr val="000000"/>
                </a:solidFill>
              </a:rPr>
              <a:t>预防艾滋病就要从切断传播途径下手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117634" y="2520725"/>
            <a:ext cx="6676572" cy="902363"/>
          </a:xfrm>
        </p:spPr>
        <p:txBody>
          <a:bodyPr/>
          <a:lstStyle/>
          <a:p>
            <a:r>
              <a:rPr lang="zh-CN" altLang="zh-CN">
                <a:solidFill>
                  <a:schemeClr val="tx1"/>
                </a:solidFill>
              </a:rPr>
              <a:t>感谢聆听</a:t>
            </a:r>
          </a:p>
        </p:txBody>
      </p:sp>
      <p:graphicFrame>
        <p:nvGraphicFramePr>
          <p:cNvPr id="4194304" name="Object 0"/>
          <p:cNvGraphicFramePr>
            <a:graphicFrameLocks noChangeAspect="1"/>
          </p:cNvGraphicFramePr>
          <p:nvPr/>
        </p:nvGraphicFramePr>
        <p:xfrm>
          <a:off x="6878321" y="12954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r:id="rId5" imgW="20802600" imgH="30108525" progId="">
                  <p:embed/>
                </p:oleObj>
              </mc:Choice>
              <mc:Fallback>
                <p:oleObj r:id="rId5" imgW="20802600" imgH="30108525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321" y="12954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66274" y="2185445"/>
            <a:ext cx="6676572" cy="902363"/>
          </a:xfrm>
        </p:spPr>
        <p:txBody>
          <a:bodyPr/>
          <a:lstStyle/>
          <a:p>
            <a:r>
              <a:rPr lang="zh-CN" altLang="zh-CN"/>
              <a:t>艾滋知多少？</a:t>
            </a:r>
          </a:p>
        </p:txBody>
      </p:sp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5" y="3287395"/>
            <a:ext cx="4113530" cy="3105785"/>
          </a:xfrm>
          <a:prstGeom prst="rect">
            <a:avLst/>
          </a:prstGeom>
        </p:spPr>
      </p:pic>
      <p:pic>
        <p:nvPicPr>
          <p:cNvPr id="209716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70" y="3220085"/>
            <a:ext cx="4721860" cy="3404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1058580" y="426854"/>
            <a:ext cx="8221345" cy="55340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73766" y="666040"/>
            <a:ext cx="4821833" cy="14465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20">
                <a:gradFill>
                  <a:gsLst>
                    <a:gs pos="31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艾滋病到底算个什么东西？？</a:t>
            </a:r>
          </a:p>
        </p:txBody>
      </p: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5506005" y="2282372"/>
            <a:ext cx="671990" cy="158115"/>
            <a:chOff x="5076825" y="6391275"/>
            <a:chExt cx="971550" cy="228600"/>
          </a:xfrm>
        </p:grpSpPr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5076825" y="6391275"/>
              <a:ext cx="228600" cy="228600"/>
            </a:xfrm>
            <a:prstGeom prst="ellipse">
              <a:avLst/>
            </a:prstGeom>
            <a:solidFill>
              <a:schemeClr val="lt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5448300" y="6391275"/>
              <a:ext cx="228600" cy="228600"/>
            </a:xfrm>
            <a:prstGeom prst="ellipse">
              <a:avLst/>
            </a:prstGeom>
            <a:solidFill>
              <a:schemeClr val="l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5819775" y="6391275"/>
              <a:ext cx="228600" cy="228600"/>
            </a:xfrm>
            <a:prstGeom prst="ellipse">
              <a:avLst/>
            </a:prstGeom>
            <a:solidFill>
              <a:schemeClr val="lt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6323965" y="2282190"/>
            <a:ext cx="671830" cy="158115"/>
            <a:chOff x="5076825" y="6391275"/>
            <a:chExt cx="971550" cy="228600"/>
          </a:xfrm>
        </p:grpSpPr>
        <p:sp>
          <p:nvSpPr>
            <p:cNvPr id="4" name="椭圆 3"/>
            <p:cNvSpPr/>
            <p:nvPr>
              <p:custDataLst>
                <p:tags r:id="rId6"/>
              </p:custDataLst>
            </p:nvPr>
          </p:nvSpPr>
          <p:spPr>
            <a:xfrm>
              <a:off x="5076825" y="6391275"/>
              <a:ext cx="228600" cy="228600"/>
            </a:xfrm>
            <a:prstGeom prst="ellipse">
              <a:avLst/>
            </a:prstGeom>
            <a:solidFill>
              <a:schemeClr val="lt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7"/>
              </p:custDataLst>
            </p:nvPr>
          </p:nvSpPr>
          <p:spPr>
            <a:xfrm>
              <a:off x="5448300" y="6391275"/>
              <a:ext cx="228600" cy="228600"/>
            </a:xfrm>
            <a:prstGeom prst="ellipse">
              <a:avLst/>
            </a:prstGeom>
            <a:solidFill>
              <a:schemeClr val="l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8"/>
              </p:custDataLst>
            </p:nvPr>
          </p:nvSpPr>
          <p:spPr>
            <a:xfrm>
              <a:off x="5819775" y="6391275"/>
              <a:ext cx="228600" cy="228600"/>
            </a:xfrm>
            <a:prstGeom prst="ellipse">
              <a:avLst/>
            </a:prstGeom>
            <a:solidFill>
              <a:schemeClr val="lt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18E2C90-55E9-4036-A02B-AEACEE5A8532}"/>
              </a:ext>
            </a:extLst>
          </p:cNvPr>
          <p:cNvSpPr txBox="1"/>
          <p:nvPr/>
        </p:nvSpPr>
        <p:spPr>
          <a:xfrm>
            <a:off x="8675363" y="1635536"/>
            <a:ext cx="283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请大家分组讨论一分钟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" y="186690"/>
            <a:ext cx="10441305" cy="6371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61565" y="911225"/>
            <a:ext cx="7468870" cy="5182235"/>
          </a:xfrm>
        </p:spPr>
        <p:txBody>
          <a:bodyPr>
            <a:normAutofit fontScale="82500" lnSpcReduction="10000"/>
          </a:bodyPr>
          <a:lstStyle/>
          <a:p>
            <a:pPr algn="l"/>
            <a:r>
              <a:rPr lang="en-US" altLang="zh-CN" dirty="0"/>
              <a:t> </a:t>
            </a:r>
            <a:r>
              <a:rPr lang="zh-CN" altLang="en-US" sz="6000" dirty="0">
                <a:solidFill>
                  <a:schemeClr val="tx1"/>
                </a:solidFill>
              </a:rPr>
              <a:t>艾滋病不像一般的病毒一样，一入侵人体会很快出现病症，它会有潜伏期，这样患者就会在不知不觉的情况下患上艾滋病。</a:t>
            </a:r>
          </a:p>
          <a:p>
            <a:pPr algn="l"/>
            <a:endParaRPr lang="zh-CN" altLang="en-US" sz="6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艾滋病还会演那些角色呢？？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7200" b="1" dirty="0">
                <a:solidFill>
                  <a:schemeClr val="tx1"/>
                </a:solidFill>
              </a:rPr>
              <a:t>谋略家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26" y="2317746"/>
            <a:ext cx="7505700" cy="4097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392430"/>
            <a:ext cx="10492105" cy="6347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5115" y="168275"/>
            <a:ext cx="104279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他在把人体的免疫系统破坏得稀巴烂后，就会扮演一个谋略家的角色，而且用的谋略还是最高级的</a:t>
            </a:r>
            <a:endParaRPr lang="en-US" altLang="zh-CN" sz="800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2809240"/>
            <a:ext cx="7284085" cy="3942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83715" y="2442210"/>
            <a:ext cx="921829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艾滋病的人往往不是死在艾滋病上，而是死在其</a:t>
            </a:r>
            <a:r>
              <a:rPr lang="zh-CN" altLang="en-US" sz="6600" dirty="0">
                <a:solidFill>
                  <a:srgbClr val="FF0000"/>
                </a:solidFill>
              </a:rPr>
              <a:t>并发症</a:t>
            </a:r>
            <a:r>
              <a:rPr lang="zh-CN" altLang="en-US" sz="4800" dirty="0"/>
              <a:t>上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AG_VERSION" val="1.0"/>
  <p:tag name="KSO_WM_BEAUTIFY_FLAG" val="#wm#"/>
  <p:tag name="KSO_WM_TEMPLATE_CATEGORY" val="custom"/>
  <p:tag name="KSO_WM_TEMPLATE_INDEX" val="201965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6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523*117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611_1*d*1"/>
  <p:tag name="KSO_WM_TEMPLATE_CATEGORY" val="diagram"/>
  <p:tag name="KSO_WM_TEMPLATE_INDEX" val="20200611"/>
  <p:tag name="KSO_WM_UNIT_SUPPORT_UNIT_TYPE" val="[]"/>
  <p:tag name="KSO_WM_UNIT_LAYERLEVEL" val="1"/>
  <p:tag name="KSO_WM_TAG_VERSION" val="1.0"/>
  <p:tag name="KSO_WM_BEAUTIFY_FLAG" val="#wm#"/>
  <p:tag name="KSO_WM_UNIT_PICTURE_CLIP_FLAG" val="0"/>
  <p:tag name="KSO_WM_TAG_FRONT_SIZE" val=""/>
  <p:tag name="KSO_WM_TAG_BACKGROUP_ID" val=""/>
  <p:tag name="KSO_WM_TAG_BACKGROUP_SIZE" val=""/>
  <p:tag name="KSO_WM_TAG_ZODER_POSITION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611_1*a*1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PRESET_TEXT" val="改变从今开始&#10;彩屏心率运动手环"/>
  <p:tag name="KSO_WM_TAG_FRONT_SIZE" val=""/>
  <p:tag name="KSO_WM_TAG_BACKGROUP_ID" val=""/>
  <p:tag name="KSO_WM_TAG_BACKGROUP_SIZE" val=""/>
  <p:tag name="KSO_WM_TAG_ZODER_POSITION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611_1*i*4"/>
  <p:tag name="KSO_WM_TEMPLATE_CATEGORY" val="diagram"/>
  <p:tag name="KSO_WM_TEMPLATE_INDEX" val="20200611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611_1*i*4"/>
  <p:tag name="KSO_WM_TEMPLATE_CATEGORY" val="diagram"/>
  <p:tag name="KSO_WM_TEMPLATE_INDEX" val="20200611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611_1*i*5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611_1*i*6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0611_1*i*7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611_1*i*5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611_1*i*6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0611_1*i*7"/>
  <p:tag name="KSO_WM_TEMPLATE_CATEGORY" val="diagram"/>
  <p:tag name="KSO_WM_TEMPLATE_INDEX" val="20200611"/>
  <p:tag name="KSO_WM_UNIT_LAYERLEVEL" val="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6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AG_VERSION" val="1.0"/>
  <p:tag name="KSO_WM_BEAUTIFY_FLAG" val="#wm#"/>
  <p:tag name="KSO_WM_TEMPLATE_CATEGORY" val="custom"/>
  <p:tag name="KSO_WM_TEMPLATE_INDEX" val="201965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513</Words>
  <Application>Microsoft Office PowerPoint</Application>
  <PresentationFormat>宽屏</PresentationFormat>
  <Paragraphs>54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华文新魏</vt:lpstr>
      <vt:lpstr>楷体</vt:lpstr>
      <vt:lpstr>微软雅黑</vt:lpstr>
      <vt:lpstr>Arial</vt:lpstr>
      <vt:lpstr>Wingdings</vt:lpstr>
      <vt:lpstr>2_Office 主题​​</vt:lpstr>
      <vt:lpstr>Office 主题​​</vt:lpstr>
      <vt:lpstr>PowerPoint 演示文稿</vt:lpstr>
      <vt:lpstr>艾滋知多少？</vt:lpstr>
      <vt:lpstr>PowerPoint 演示文稿</vt:lpstr>
      <vt:lpstr>PowerPoint 演示文稿</vt:lpstr>
      <vt:lpstr>PowerPoint 演示文稿</vt:lpstr>
      <vt:lpstr>艾滋病还会演那些角色呢？？</vt:lpstr>
      <vt:lpstr>PowerPoint 演示文稿</vt:lpstr>
      <vt:lpstr>PowerPoint 演示文稿</vt:lpstr>
      <vt:lpstr>PowerPoint 演示文稿</vt:lpstr>
      <vt:lpstr>艾滋病还是一个打不死的而强大的小强</vt:lpstr>
      <vt:lpstr>艾滋病病毒真的这么可怕吗？？</vt:lpstr>
      <vt:lpstr>艾滋病虽然在人体中肆虐横行，但是离开人体后就是个小老弟</vt:lpstr>
      <vt:lpstr>面对这样的艾滋病病毒我们又该怎么办呢？？</vt:lpstr>
      <vt:lpstr>那么预防又该怎么预防呢？？</vt:lpstr>
      <vt:lpstr>那么我们的艾滋病又是怎么传播的呢？？</vt:lpstr>
      <vt:lpstr>切断血液传播</vt:lpstr>
      <vt:lpstr>性与母婴传播</vt:lpstr>
      <vt:lpstr>小结</vt:lpstr>
      <vt:lpstr>感谢聆听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187</cp:revision>
  <dcterms:created xsi:type="dcterms:W3CDTF">2019-06-19T02:08:00Z</dcterms:created>
  <dcterms:modified xsi:type="dcterms:W3CDTF">2020-09-29T11:41:20Z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