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6" r:id="rId3"/>
    <p:sldId id="272" r:id="rId4"/>
    <p:sldId id="276" r:id="rId5"/>
    <p:sldId id="258" r:id="rId6"/>
    <p:sldId id="259" r:id="rId7"/>
    <p:sldId id="260" r:id="rId8"/>
    <p:sldId id="262" r:id="rId9"/>
    <p:sldId id="263" r:id="rId10"/>
    <p:sldId id="265" r:id="rId11"/>
    <p:sldId id="264" r:id="rId12"/>
    <p:sldId id="261" r:id="rId13"/>
    <p:sldId id="267" r:id="rId14"/>
    <p:sldId id="273" r:id="rId15"/>
    <p:sldId id="277" r:id="rId16"/>
    <p:sldId id="274" r:id="rId17"/>
    <p:sldId id="257" r:id="rId18"/>
    <p:sldId id="266" r:id="rId19"/>
    <p:sldId id="268" r:id="rId20"/>
    <p:sldId id="269" r:id="rId21"/>
    <p:sldId id="270" r:id="rId22"/>
    <p:sldId id="271" r:id="rId23"/>
    <p:sldId id="27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7537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0" autoAdjust="0"/>
    <p:restoredTop sz="94660"/>
  </p:normalViewPr>
  <p:slideViewPr>
    <p:cSldViewPr>
      <p:cViewPr varScale="1">
        <p:scale>
          <a:sx n="108" d="100"/>
          <a:sy n="108" d="100"/>
        </p:scale>
        <p:origin x="57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7T17:26:47.396" idx="1">
    <p:pos x="7690" y="1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96686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676401"/>
            <a:ext cx="10363200" cy="1538286"/>
          </a:xfrm>
        </p:spPr>
        <p:txBody>
          <a:bodyPr anchor="b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21468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011882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7536" y="6400800"/>
            <a:ext cx="42672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107936" y="6400800"/>
            <a:ext cx="49784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14400" y="3143248"/>
            <a:ext cx="103632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3143248"/>
            <a:ext cx="103632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1643061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09600" y="1410736"/>
            <a:ext cx="109728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14733" y="1053546"/>
            <a:ext cx="7872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33" y="228600"/>
            <a:ext cx="7867669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33" y="1142984"/>
            <a:ext cx="7867667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142984"/>
            <a:ext cx="3009877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1200" y="304800"/>
            <a:ext cx="85344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35403" y="1143000"/>
            <a:ext cx="9630997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149600" y="5410200"/>
            <a:ext cx="7543851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tint val="100000"/>
                <a:shade val="70000"/>
                <a:hueMod val="100000"/>
                <a:satMod val="100000"/>
              </a:schemeClr>
              <a:schemeClr val="bg2">
                <a:tint val="90000"/>
                <a:shade val="100000"/>
                <a:hueMod val="100000"/>
                <a:satMod val="1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0" detail="0"/>
                    </a14:imgEffect>
                    <a14:imgEffect>
                      <a14:saturation sat="1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12192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01600" y="6400800"/>
            <a:ext cx="42672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112000" y="6400800"/>
            <a:ext cx="49784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486400" y="6400800"/>
            <a:ext cx="12192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9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000" b="1" dirty="0">
                <a:latin typeface="+mn-ea"/>
                <a:ea typeface="+mn-ea"/>
              </a:rPr>
              <a:t>性骚扰与性侵害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62983" y="3212976"/>
            <a:ext cx="6400800" cy="1752600"/>
          </a:xfrm>
        </p:spPr>
        <p:txBody>
          <a:bodyPr/>
          <a:lstStyle/>
          <a:p>
            <a:r>
              <a:rPr lang="zh-CN" altLang="en-US" b="1" dirty="0">
                <a:latin typeface="+mn-ea"/>
              </a:rPr>
              <a:t>                                           </a:t>
            </a:r>
            <a:r>
              <a:rPr lang="en-US" altLang="zh-CN" sz="4000" b="1" dirty="0">
                <a:latin typeface="+mn-ea"/>
              </a:rPr>
              <a:t>----</a:t>
            </a:r>
            <a:r>
              <a:rPr lang="zh-CN" altLang="en-US" sz="4000" b="1" dirty="0">
                <a:latin typeface="+mn-ea"/>
              </a:rPr>
              <a:t>梁达彬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121926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63552" y="8937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400" dirty="0"/>
              <a:t>1.</a:t>
            </a:r>
            <a:r>
              <a:rPr lang="zh-CN" altLang="en-US" sz="4400" dirty="0"/>
              <a:t>严厉</a:t>
            </a:r>
            <a:r>
              <a:rPr lang="zh-CN" altLang="en-US" sz="4400" dirty="0">
                <a:solidFill>
                  <a:srgbClr val="FF0000"/>
                </a:solidFill>
              </a:rPr>
              <a:t>拒绝</a:t>
            </a:r>
            <a:r>
              <a:rPr lang="zh-CN" altLang="en-US" sz="4400" dirty="0"/>
              <a:t>  远离坏人 </a:t>
            </a:r>
            <a:r>
              <a:rPr lang="en-US" altLang="zh-CN" sz="4400" dirty="0"/>
              <a:t> </a:t>
            </a:r>
            <a:r>
              <a:rPr lang="zh-CN" altLang="en-US" sz="4400" dirty="0"/>
              <a:t>大声说</a:t>
            </a:r>
            <a:r>
              <a:rPr lang="zh-CN" altLang="en-US" sz="4400" dirty="0">
                <a:solidFill>
                  <a:srgbClr val="FF0000"/>
                </a:solidFill>
              </a:rPr>
              <a:t>不</a:t>
            </a:r>
          </a:p>
        </p:txBody>
      </p:sp>
      <p:pic>
        <p:nvPicPr>
          <p:cNvPr id="2050" name="Picture 2" descr="E:\桌面\性骚扰和性侵犯\图司机-20200924-123717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05" y="1807210"/>
            <a:ext cx="4608195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807210"/>
            <a:ext cx="432054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630471"/>
            <a:ext cx="8229600" cy="1143000"/>
          </a:xfrm>
        </p:spPr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往</a:t>
            </a:r>
            <a:r>
              <a:rPr lang="zh-CN" altLang="en-US" dirty="0">
                <a:solidFill>
                  <a:srgbClr val="FF0000"/>
                </a:solidFill>
              </a:rPr>
              <a:t>人多热闹</a:t>
            </a:r>
            <a:r>
              <a:rPr lang="zh-CN" altLang="en-US" dirty="0"/>
              <a:t>的街市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600128"/>
            <a:ext cx="494749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6" y="1600128"/>
            <a:ext cx="5715000" cy="503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87" y="1833042"/>
            <a:ext cx="6814174" cy="453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703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3.</a:t>
            </a:r>
            <a:r>
              <a:rPr lang="zh-CN" altLang="en-US" dirty="0">
                <a:solidFill>
                  <a:srgbClr val="FF0000"/>
                </a:solidFill>
              </a:rPr>
              <a:t>勿害怕</a:t>
            </a:r>
            <a:r>
              <a:rPr lang="zh-CN" altLang="en-US" dirty="0"/>
              <a:t>，告知长辈、警察、老师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0" y="1835696"/>
            <a:ext cx="504623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7528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10700" dirty="0">
                <a:latin typeface="华文隶书" panose="02010800040101010101" pitchFamily="2" charset="-122"/>
                <a:ea typeface="华文隶书" panose="02010800040101010101" pitchFamily="2" charset="-122"/>
              </a:rPr>
              <a:t>预防性侵害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1386" y="188640"/>
            <a:ext cx="8712968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/>
              <a:t>代 价</a:t>
            </a:r>
            <a:endParaRPr lang="en-US" altLang="zh-CN" sz="4800" dirty="0"/>
          </a:p>
          <a:p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莲儿是 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T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市某高校大三学生，今年 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22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岁。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7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月初，大学放假了，莲儿在家觉得无聊，便每天上网闲逛。一个偶然的机会，莲儿通过网聊相识了顾某。网聊中，莲儿觉得顾某是个很有才华的人。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852936"/>
            <a:ext cx="403244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08" y="2924944"/>
            <a:ext cx="4214192" cy="33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848018"/>
            <a:ext cx="8229600" cy="468632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网聊几天后，顾某要莲儿的照片和地址，莲儿把照片和地址都传给了顾某。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月底，顾某邀请莲儿到他所在的 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 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市玩，莲儿欣然同意了。 顾某到车站接莲儿，见到漂亮的莲儿心中暗喜。顾某让莲儿坐在小电驴后座上，载着莲儿向城乡方向驶去。</a:t>
            </a:r>
          </a:p>
          <a:p>
            <a:endParaRPr lang="zh-CN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3748"/>
            <a:ext cx="51193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528878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1366" y="952862"/>
            <a:ext cx="8229600" cy="468632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经过近两个小时的路程，他们来到顾某租住的极为简陋的房间内。 到了顾某的房间后，顾某凶相毕露。他用锁链把莲儿锁在床上，白天恐吓、暴力殴打莲儿，晚上强奸、性虐莲儿，非法拘禁控制莲儿达 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个月之久，莲儿成为“性奴”。这期间，莲儿曾有过反抗、求情、哄骗，但都无济于事，莲儿愤怒地说：“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我记住你了！ 不会放过你的！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”顾某听到莲儿这句话后，不由一惊。他越想越害怕，突然拿起刀，把莲儿杀害了。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126" y="5174823"/>
            <a:ext cx="662473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FF0000"/>
                </a:solidFill>
              </a:rPr>
              <a:t>莲儿为什么被害？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68160" y="5260340"/>
            <a:ext cx="4490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sym typeface="+mn-ea"/>
              </a:rPr>
              <a:t>请小伙伴们分组讨论三分钟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474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 性侵害</a:t>
            </a:r>
            <a:r>
              <a:rPr lang="en-US" altLang="zh-CN" dirty="0"/>
              <a:t>(Sexual assault)</a:t>
            </a:r>
            <a:r>
              <a:rPr lang="zh-CN" altLang="en-US" dirty="0"/>
              <a:t>是指加害者以威胁、暴力、金钱或甜言蜜语，引诱胁迫他人与其发生性关系，并在性方面造成对受害人的伤害的行为。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02" y="3140968"/>
            <a:ext cx="396044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98" y="3140968"/>
            <a:ext cx="4539273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919515"/>
            <a:ext cx="8208912" cy="573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3552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4900" dirty="0">
                <a:solidFill>
                  <a:schemeClr val="tx1">
                    <a:lumMod val="95000"/>
                    <a:lumOff val="5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Arial Unicode MS" panose="020B0604020202020204" charset="-122"/>
              </a:rPr>
              <a:t>我们如何防范性侵害？</a:t>
            </a:r>
            <a:br>
              <a: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</a:br>
            <a:endParaRPr lang="zh-CN" altLang="en-US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836712"/>
            <a:ext cx="396044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60096" y="1124744"/>
            <a:ext cx="29523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FFFFFF"/>
                </a:solidFill>
                <a:latin typeface="Arial" panose="020B0604020202020204"/>
                <a:ea typeface="黑体" panose="02010609060101010101" charset="-122"/>
              </a:rPr>
              <a:t>独自在家时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7568" y="2276872"/>
            <a:ext cx="792088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回家之前准备好锁匙</a:t>
            </a: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有人敲门，勿开门，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不暴露你独自在家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indent="0">
              <a:buFont typeface="Wingdings" panose="05000000000000000000" charset="0"/>
              <a:buNone/>
            </a:pP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Wingdings" panose="05000000000000000000" charset="0"/>
              <a:buNone/>
            </a:pPr>
            <a:r>
              <a:rPr lang="en-US" altLang="zh-CN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如觉得户外有可疑之人，切勿外出探看</a:t>
            </a:r>
          </a:p>
          <a:p>
            <a:pPr indent="0">
              <a:buFont typeface="Wingdings" panose="05000000000000000000" charset="0"/>
              <a:buNone/>
            </a:pPr>
            <a:endParaRPr lang="en-US" altLang="zh-CN" sz="3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048583"/>
          <p:cNvSpPr txBox="1"/>
          <p:nvPr/>
        </p:nvSpPr>
        <p:spPr>
          <a:xfrm>
            <a:off x="2211070" y="1536700"/>
            <a:ext cx="981075" cy="3784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-342900" algn="ctr"/>
            <a:r>
              <a:rPr lang="zh-CN" altLang="en-US" sz="6000">
                <a:solidFill>
                  <a:schemeClr val="lt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活动公约</a:t>
            </a:r>
          </a:p>
        </p:txBody>
      </p:sp>
      <p:sp>
        <p:nvSpPr>
          <p:cNvPr id="1048585" name="TextBox 1048584"/>
          <p:cNvSpPr txBox="1"/>
          <p:nvPr/>
        </p:nvSpPr>
        <p:spPr>
          <a:xfrm>
            <a:off x="3678555" y="335280"/>
            <a:ext cx="8435975" cy="59391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l">
              <a:buNone/>
            </a:pPr>
            <a:r>
              <a:rPr lang="zh-CN" altLang="en-US" sz="36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尊重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：他人阐述观点时请你认真倾听</a:t>
            </a: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r>
              <a:rPr lang="zh-CN" altLang="en-US" sz="32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开放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：各抒己见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畅所欲言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但不要探究隐私</a:t>
            </a: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r>
              <a:rPr lang="zh-CN" altLang="en-US" sz="36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参与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：活动需要每个人参与时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请积极配合</a:t>
            </a: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r>
              <a:rPr lang="zh-CN" altLang="en-US" sz="36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接受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：听到不同意见时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请你给予宽容</a:t>
            </a: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r>
              <a:rPr lang="zh-CN" altLang="en-US" sz="36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保密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：他人说出真实想法时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请你严守秘密</a:t>
            </a: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endParaRPr lang="zh-CN" altLang="en-US" sz="2800" b="1" dirty="0">
              <a:solidFill>
                <a:srgbClr val="01A770"/>
              </a:solidFill>
            </a:endParaRPr>
          </a:p>
          <a:p>
            <a:pPr marL="0" lvl="0" indent="0" algn="l">
              <a:buNone/>
            </a:pPr>
            <a:r>
              <a:rPr lang="zh-CN" altLang="en-US" sz="36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分享</a:t>
            </a:r>
            <a:r>
              <a:rPr lang="en-US" altLang="zh-CN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b="1" dirty="0">
                <a:solidFill>
                  <a:srgbClr val="01A77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：与他人共享知识与感悟是最快乐的</a:t>
            </a:r>
            <a:endParaRPr lang="zh-CN" altLang="en-US" sz="2800" b="1" dirty="0">
              <a:solidFill>
                <a:srgbClr val="01A770"/>
              </a:solidFill>
            </a:endParaRPr>
          </a:p>
          <a:p>
            <a:pPr marL="514350" lvl="0" indent="-514350" algn="l">
              <a:buFont typeface="+mj-lt"/>
              <a:buAutoNum type="alphaUcPeriod"/>
            </a:pPr>
            <a:endParaRPr lang="zh-CN" altLang="en-US" sz="2800" b="1" dirty="0">
              <a:solidFill>
                <a:srgbClr val="01A7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8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48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48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48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48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485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3555871"/>
            <a:ext cx="8229600" cy="1143000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altLang="zh-CN" sz="3200" b="1" dirty="0">
                <a:solidFill>
                  <a:prstClr val="black"/>
                </a:solidFill>
                <a:latin typeface="+mj-ea"/>
                <a:cs typeface="+mj-ea"/>
              </a:rPr>
              <a:t>1.</a:t>
            </a:r>
            <a: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</a:rPr>
              <a:t>外出去向告诉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cs typeface="+mj-ea"/>
              </a:rPr>
              <a:t>家人</a:t>
            </a:r>
            <a: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</a:rPr>
              <a:t>。</a:t>
            </a:r>
            <a:b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</a:rPr>
            </a:br>
            <a:b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</a:rPr>
            </a:br>
            <a:r>
              <a:rPr lang="en-US" altLang="zh-CN" sz="3200" b="1" dirty="0">
                <a:solidFill>
                  <a:prstClr val="black"/>
                </a:solidFill>
                <a:latin typeface="+mj-ea"/>
                <a:cs typeface="+mj-ea"/>
              </a:rPr>
              <a:t>2.</a:t>
            </a:r>
            <a: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  <a:sym typeface="+mn-ea"/>
              </a:rPr>
              <a:t>在公共场所喝饮料，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如果没有喝完中途离开，回来后就不要再喝了</a:t>
            </a:r>
            <a:b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</a:rPr>
            </a:br>
            <a:b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</a:rPr>
            </a:br>
            <a:r>
              <a:rPr lang="en-US" altLang="zh-CN" sz="3200" b="1" dirty="0">
                <a:solidFill>
                  <a:prstClr val="black"/>
                </a:solidFill>
                <a:latin typeface="+mj-ea"/>
                <a:cs typeface="+mj-ea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cs typeface="+mj-ea"/>
                <a:sym typeface="+mn-ea"/>
              </a:rPr>
              <a:t>夜晚乘坐滴滴回家</a:t>
            </a:r>
            <a: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  <a:sym typeface="+mn-ea"/>
              </a:rPr>
              <a:t>，上车后打电话告知乘车地点和出租车牌号。</a:t>
            </a:r>
            <a:r>
              <a:rPr lang="zh-CN" altLang="en-US" sz="3200" b="1" dirty="0">
                <a:solidFill>
                  <a:srgbClr val="FF0000"/>
                </a:solidFill>
                <a:latin typeface="+mj-ea"/>
                <a:cs typeface="+mj-ea"/>
              </a:rPr>
              <a:t>  </a:t>
            </a:r>
            <a:br>
              <a:rPr lang="zh-CN" altLang="en-US" sz="3200" b="1" dirty="0">
                <a:solidFill>
                  <a:srgbClr val="FF0000"/>
                </a:solidFill>
                <a:latin typeface="+mj-ea"/>
                <a:cs typeface="+mj-ea"/>
              </a:rPr>
            </a:br>
            <a:br>
              <a:rPr lang="zh-CN" altLang="en-US" sz="3200" b="1" dirty="0">
                <a:solidFill>
                  <a:prstClr val="black"/>
                </a:solidFill>
                <a:latin typeface="+mj-ea"/>
                <a:cs typeface="+mj-ea"/>
              </a:rPr>
            </a:br>
            <a:r>
              <a:rPr lang="zh-CN" altLang="en-US" sz="3200" b="1" dirty="0">
                <a:solidFill>
                  <a:prstClr val="black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 </a:t>
            </a:r>
            <a:br>
              <a:rPr lang="zh-CN" altLang="en-US" sz="3200" b="1" dirty="0">
                <a:solidFill>
                  <a:prstClr val="black"/>
                </a:solidFill>
                <a:latin typeface="Arial" panose="020B0604020202020204"/>
                <a:ea typeface="黑体" panose="02010609060101010101" charset="-122"/>
                <a:cs typeface="+mn-cs"/>
              </a:rPr>
            </a:br>
            <a:endParaRPr lang="zh-CN" altLang="en-US" sz="4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674992"/>
            <a:ext cx="3665854" cy="10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76120" y="835224"/>
            <a:ext cx="2824669" cy="64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baseline="0">
                <a:solidFill>
                  <a:schemeClr val="dk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-342900"/>
            <a:r>
              <a:rPr lang="zh-CN" altLang="en-US" sz="3600" b="1" dirty="0">
                <a:solidFill>
                  <a:schemeClr val="lt1"/>
                </a:solidFill>
                <a:latin typeface="+mj-ea"/>
                <a:ea typeface="+mj-ea"/>
              </a:rPr>
              <a:t>离家外出时</a:t>
            </a:r>
            <a:endParaRPr lang="zh-CN" altLang="en-US" sz="36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0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47528" y="1988840"/>
            <a:ext cx="8229600" cy="481054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zh-CN" sz="3600" b="1" dirty="0">
                <a:solidFill>
                  <a:prstClr val="black"/>
                </a:solidFill>
                <a:latin typeface="+mj-ea"/>
                <a:cs typeface="+mj-ea"/>
              </a:rPr>
              <a:t>1.</a:t>
            </a:r>
            <a:r>
              <a:rPr lang="zh-CN" altLang="en-US" sz="3600" b="1" dirty="0">
                <a:solidFill>
                  <a:prstClr val="black"/>
                </a:solidFill>
                <a:latin typeface="+mj-ea"/>
                <a:cs typeface="+mj-ea"/>
              </a:rPr>
              <a:t>有相当一部分犯罪嫌疑人是</a:t>
            </a:r>
            <a:r>
              <a:rPr lang="en-US" altLang="zh-CN" sz="3600" b="1" dirty="0">
                <a:solidFill>
                  <a:prstClr val="black"/>
                </a:solidFill>
                <a:latin typeface="+mj-ea"/>
                <a:cs typeface="+mj-ea"/>
              </a:rPr>
              <a:t>“</a:t>
            </a:r>
            <a:r>
              <a:rPr lang="zh-CN" altLang="en-US" sz="3600" b="1" dirty="0">
                <a:solidFill>
                  <a:prstClr val="black"/>
                </a:solidFill>
                <a:latin typeface="+mj-ea"/>
                <a:cs typeface="+mj-ea"/>
              </a:rPr>
              <a:t>犯罪不知罪</a:t>
            </a:r>
            <a:r>
              <a:rPr lang="en-US" altLang="zh-CN" sz="3600" b="1" dirty="0">
                <a:solidFill>
                  <a:prstClr val="black"/>
                </a:solidFill>
                <a:latin typeface="+mj-ea"/>
                <a:cs typeface="+mj-ea"/>
              </a:rPr>
              <a:t>”</a:t>
            </a:r>
            <a:r>
              <a:rPr lang="zh-CN" altLang="en-US" sz="3600" b="1" dirty="0">
                <a:solidFill>
                  <a:prstClr val="black"/>
                </a:solidFill>
                <a:latin typeface="+mj-ea"/>
                <a:cs typeface="+mj-ea"/>
              </a:rPr>
              <a:t>的</a:t>
            </a:r>
            <a:r>
              <a:rPr lang="zh-CN" altLang="en-US" sz="3600" b="1" dirty="0">
                <a:solidFill>
                  <a:srgbClr val="FF0000"/>
                </a:solidFill>
                <a:latin typeface="+mj-ea"/>
                <a:cs typeface="+mj-ea"/>
              </a:rPr>
              <a:t>法盲</a:t>
            </a:r>
            <a:r>
              <a:rPr lang="zh-CN" altLang="en-US" sz="3600" b="1" dirty="0">
                <a:solidFill>
                  <a:prstClr val="black"/>
                </a:solidFill>
                <a:latin typeface="+mj-ea"/>
                <a:cs typeface="+mj-ea"/>
              </a:rPr>
              <a:t>，寻找时机，赶快逃脱。</a:t>
            </a:r>
            <a:br>
              <a:rPr lang="en-US" altLang="zh-CN" sz="3600" b="1" dirty="0">
                <a:solidFill>
                  <a:prstClr val="black"/>
                </a:solidFill>
                <a:latin typeface="+mj-ea"/>
                <a:cs typeface="+mj-ea"/>
              </a:rPr>
            </a:br>
            <a:br>
              <a:rPr lang="zh-CN" altLang="en-US" sz="3600" b="1" dirty="0">
                <a:solidFill>
                  <a:prstClr val="black"/>
                </a:solidFill>
                <a:latin typeface="+mj-ea"/>
                <a:cs typeface="+mj-ea"/>
              </a:rPr>
            </a:br>
            <a:r>
              <a:rPr lang="en-US" altLang="zh-CN" sz="3600" b="1" dirty="0">
                <a:solidFill>
                  <a:prstClr val="black"/>
                </a:solidFill>
                <a:latin typeface="+mj-ea"/>
                <a:cs typeface="+mj-ea"/>
              </a:rPr>
              <a:t>2.</a:t>
            </a:r>
            <a:r>
              <a:rPr lang="zh-CN" altLang="en-US" sz="3600" b="1" dirty="0">
                <a:solidFill>
                  <a:prstClr val="black"/>
                </a:solidFill>
                <a:latin typeface="+mj-ea"/>
                <a:cs typeface="+mj-ea"/>
              </a:rPr>
              <a:t>面对无力反抗的性侵害时，不是英勇搏斗，而是用智谋自护自救。</a:t>
            </a:r>
            <a:r>
              <a:rPr lang="zh-CN" altLang="en-US" sz="3600" b="1" dirty="0">
                <a:solidFill>
                  <a:srgbClr val="FF0000"/>
                </a:solidFill>
                <a:latin typeface="+mj-ea"/>
                <a:cs typeface="+mj-ea"/>
              </a:rPr>
              <a:t>生命永远是最宝贵的。</a:t>
            </a:r>
            <a:br>
              <a:rPr lang="zh-CN" altLang="en-US" sz="3600" b="1" dirty="0">
                <a:solidFill>
                  <a:prstClr val="black"/>
                </a:solidFill>
                <a:latin typeface="+mj-ea"/>
                <a:cs typeface="+mj-ea"/>
              </a:rPr>
            </a:br>
            <a:br>
              <a:rPr lang="en-US" altLang="zh-CN" sz="36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</a:b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32" y="836712"/>
            <a:ext cx="3017782" cy="10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487120" y="980728"/>
            <a:ext cx="247840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b="1" dirty="0">
                <a:solidFill>
                  <a:srgbClr val="FFFFFF"/>
                </a:solidFill>
                <a:latin typeface="Arial" panose="020B0604020202020204"/>
                <a:ea typeface="黑体" panose="02010609060101010101" charset="-122"/>
              </a:rPr>
              <a:t>身处险境时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52600" y="1556792"/>
            <a:ext cx="8686800" cy="5141168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solidFill>
                  <a:prstClr val="black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lang="en-US" altLang="zh-CN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3.</a:t>
            </a:r>
            <a:r>
              <a:rPr lang="zh-CN" altLang="en-US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要斗智斗勇相结合，将可能的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伤害降到最低</a:t>
            </a:r>
            <a:r>
              <a:rPr lang="zh-CN" altLang="en-US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，如设法说服使用安全套，以防止怀孕、传染性病</a:t>
            </a:r>
            <a:r>
              <a:rPr lang="en-US" altLang="zh-CN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/</a:t>
            </a:r>
            <a:r>
              <a:rPr lang="zh-CN" altLang="en-US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艾滋病等，如更多地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收集证据</a:t>
            </a:r>
            <a:r>
              <a:rPr lang="zh-CN" altLang="en-US" b="1" dirty="0">
                <a:solidFill>
                  <a:prstClr val="black"/>
                </a:solidFill>
                <a:latin typeface="+mj-ea"/>
                <a:ea typeface="+mj-ea"/>
                <a:cs typeface="+mj-ea"/>
              </a:rPr>
              <a:t>，包括长相特征、身份信息、对话录音、抓痕、精斑、内衣等，以日后报案留下宝贵的证据。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  <a:cs typeface="+mj-ea"/>
              </a:rPr>
              <a:t>这时千万不要说“我记住你了”之类的话，避免激起性侵者杀人灭口。</a:t>
            </a:r>
            <a:endParaRPr lang="zh-CN" altLang="en-US" dirty="0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5936" y="1990257"/>
            <a:ext cx="799288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演讲完毕，谢谢听讲。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3352" y="343221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联系电话：</a:t>
            </a:r>
            <a:r>
              <a:rPr lang="en-US" altLang="zh-CN" sz="4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181380834374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邮箱：</a:t>
            </a:r>
            <a:r>
              <a:rPr lang="en-US" altLang="zh-CN" sz="4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763600627@qq.com</a:t>
            </a:r>
          </a:p>
          <a:p>
            <a:endParaRPr lang="en-US" altLang="zh-CN" sz="4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微信图片_20180610233259">
            <a:extLst>
              <a:ext uri="{FF2B5EF4-FFF2-40B4-BE49-F238E27FC236}">
                <a16:creationId xmlns:a16="http://schemas.microsoft.com/office/drawing/2014/main" id="{B267B5C4-4EAE-45E7-8BE2-733A62D58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72" y="3097062"/>
            <a:ext cx="3552796" cy="3245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1991544" y="908720"/>
            <a:ext cx="8057515" cy="56489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600" b="1" dirty="0">
                <a:solidFill>
                  <a:srgbClr val="FF0000"/>
                </a:solidFill>
              </a:rPr>
              <a:t>性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468632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 统计数字表明</a:t>
            </a:r>
            <a:r>
              <a:rPr lang="en-US" altLang="zh-CN" dirty="0"/>
              <a:t>,</a:t>
            </a:r>
            <a:r>
              <a:rPr lang="zh-CN" altLang="en-US" dirty="0"/>
              <a:t>在接受关于</a:t>
            </a:r>
            <a:r>
              <a:rPr lang="en-US" altLang="zh-CN" dirty="0"/>
              <a:t>"</a:t>
            </a:r>
            <a:r>
              <a:rPr lang="zh-CN" altLang="en-US" dirty="0"/>
              <a:t>性骚扰</a:t>
            </a:r>
            <a:r>
              <a:rPr lang="en-US" altLang="zh-CN" dirty="0"/>
              <a:t>"</a:t>
            </a:r>
            <a:r>
              <a:rPr lang="zh-CN" altLang="en-US" dirty="0"/>
              <a:t>调查的女性中</a:t>
            </a:r>
            <a:r>
              <a:rPr lang="en-US" altLang="zh-CN" dirty="0"/>
              <a:t>(</a:t>
            </a:r>
            <a:r>
              <a:rPr lang="zh-CN" altLang="en-US" dirty="0"/>
              <a:t>年龄在</a:t>
            </a:r>
            <a:r>
              <a:rPr lang="en-US" altLang="zh-CN" dirty="0"/>
              <a:t>20—35</a:t>
            </a:r>
            <a:r>
              <a:rPr lang="zh-CN" altLang="en-US" dirty="0"/>
              <a:t>岁之间</a:t>
            </a:r>
            <a:r>
              <a:rPr lang="en-US" altLang="zh-CN" dirty="0"/>
              <a:t>).</a:t>
            </a:r>
            <a:r>
              <a:rPr lang="zh-CN" altLang="en-US" dirty="0"/>
              <a:t>有</a:t>
            </a:r>
            <a:r>
              <a:rPr lang="en-US" altLang="zh-CN" dirty="0">
                <a:solidFill>
                  <a:srgbClr val="FF0000"/>
                </a:solidFill>
              </a:rPr>
              <a:t>65%</a:t>
            </a:r>
            <a:r>
              <a:rPr lang="zh-CN" altLang="en-US" dirty="0"/>
              <a:t>的人受到过不同场合</a:t>
            </a:r>
            <a:r>
              <a:rPr lang="en-US" altLang="zh-CN" dirty="0"/>
              <a:t>,</a:t>
            </a:r>
            <a:r>
              <a:rPr lang="zh-CN" altLang="en-US" dirty="0"/>
              <a:t>不同程度的</a:t>
            </a:r>
            <a:r>
              <a:rPr lang="en-US" altLang="zh-CN" dirty="0"/>
              <a:t>"</a:t>
            </a:r>
            <a:r>
              <a:rPr lang="zh-CN" altLang="en-US" dirty="0">
                <a:solidFill>
                  <a:srgbClr val="FF0000"/>
                </a:solidFill>
              </a:rPr>
              <a:t>性骚扰</a:t>
            </a:r>
            <a:r>
              <a:rPr lang="en-US" altLang="zh-CN" dirty="0"/>
              <a:t>".</a:t>
            </a:r>
            <a:r>
              <a:rPr lang="zh-CN" altLang="en-US" dirty="0"/>
              <a:t>其中</a:t>
            </a:r>
            <a:r>
              <a:rPr lang="en-US" altLang="zh-CN" dirty="0"/>
              <a:t>,</a:t>
            </a:r>
            <a:r>
              <a:rPr lang="zh-CN" altLang="en-US" dirty="0"/>
              <a:t>性骚扰多发生在公共场所</a:t>
            </a:r>
            <a:r>
              <a:rPr lang="en-US" altLang="zh-CN" dirty="0"/>
              <a:t>,</a:t>
            </a:r>
            <a:r>
              <a:rPr lang="zh-CN" altLang="en-US" dirty="0"/>
              <a:t>性骚扰者以上司</a:t>
            </a:r>
            <a:r>
              <a:rPr lang="en-US" altLang="zh-CN" dirty="0"/>
              <a:t>,</a:t>
            </a:r>
            <a:r>
              <a:rPr lang="zh-CN" altLang="en-US" dirty="0"/>
              <a:t>客户</a:t>
            </a:r>
            <a:r>
              <a:rPr lang="en-US" altLang="zh-CN" dirty="0"/>
              <a:t>,</a:t>
            </a:r>
            <a:r>
              <a:rPr lang="zh-CN" altLang="en-US" dirty="0"/>
              <a:t>熟人居多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52" y="3297049"/>
            <a:ext cx="62646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    性骚扰</a:t>
            </a:r>
            <a:r>
              <a:rPr lang="zh-CN" altLang="en-US" dirty="0"/>
              <a:t>（</a:t>
            </a:r>
            <a:r>
              <a:rPr lang="en-US" altLang="zh-CN" dirty="0"/>
              <a:t>sexual harassment</a:t>
            </a:r>
            <a:r>
              <a:rPr lang="zh-CN" altLang="en-US" dirty="0"/>
              <a:t>）就是违背妇女意志，指带性暗示的言语动作。</a:t>
            </a:r>
          </a:p>
        </p:txBody>
      </p:sp>
      <p:pic>
        <p:nvPicPr>
          <p:cNvPr id="1026" name="Picture 2" descr="https://ss0.baidu.com/6ONWsjip0QIZ8tyhnq/it/u=1685343879,763474968&amp;fm=173&amp;app=25&amp;f=JPEG?w=640&amp;h=451&amp;s=D7D10B7628354A9C76CC694F03003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88" y="2348880"/>
            <a:ext cx="5141683" cy="33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timgsa.baidu.com/timg?image&amp;quality=80&amp;size=b9999_10000&amp;sec=1600952886526&amp;di=2f7b830119326f28d8dee400016f9d74&amp;imgtype=0&amp;src=http%3A%2F%2Fcbgccdn.thecover.cn%2F%40%2Fcatchimages%2F20180103%2F1514965768607075402.jpg%3FimageMogr2%2Fthumbnail%2F540x%2Fstrip%2Fquality%2F80%2Fignore-error%2F1%257Cimagesl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35" y="2348881"/>
            <a:ext cx="49685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1788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性骚扰是性歧视的一种形式。一般认为有</a:t>
            </a:r>
            <a:r>
              <a:rPr lang="zh-CN" altLang="en-US" dirty="0">
                <a:solidFill>
                  <a:srgbClr val="FF0000"/>
                </a:solidFill>
              </a:rPr>
              <a:t>口头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FF0000"/>
                </a:solidFill>
              </a:rPr>
              <a:t>行动</a:t>
            </a:r>
            <a:r>
              <a:rPr lang="zh-CN" altLang="en-US" dirty="0"/>
              <a:t>、人为设立</a:t>
            </a:r>
            <a:r>
              <a:rPr lang="zh-CN" altLang="en-US" dirty="0">
                <a:solidFill>
                  <a:srgbClr val="FF0000"/>
                </a:solidFill>
              </a:rPr>
              <a:t>环境</a:t>
            </a:r>
            <a:r>
              <a:rPr lang="en-US" altLang="zh-CN" dirty="0"/>
              <a:t>3</a:t>
            </a:r>
            <a:r>
              <a:rPr lang="zh-CN" altLang="en-US" dirty="0"/>
              <a:t>种方式。</a:t>
            </a: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口头方式</a:t>
            </a:r>
            <a:r>
              <a:rPr lang="zh-CN" altLang="en-US" dirty="0"/>
              <a:t>：如以下流语言挑逗异性，向其讲述个人的性经历或色情文艺内容；</a:t>
            </a:r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10" y="3140968"/>
            <a:ext cx="7986464" cy="34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044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  </a:t>
            </a:r>
            <a:r>
              <a:rPr lang="zh-CN" altLang="en-US" dirty="0">
                <a:solidFill>
                  <a:srgbClr val="FF0000"/>
                </a:solidFill>
              </a:rPr>
              <a:t>行动方式</a:t>
            </a:r>
            <a:r>
              <a:rPr lang="zh-CN" altLang="en-US" dirty="0"/>
              <a:t>：故意触摸碰撞异性身体敏感部位；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780927"/>
            <a:ext cx="8072474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   环境方式</a:t>
            </a:r>
            <a:r>
              <a:rPr lang="zh-CN" altLang="en-US" dirty="0"/>
              <a:t>：即在工作场所周围布置淫秽图片、广告等，使对方感到难堪。</a:t>
            </a:r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2852936"/>
            <a:ext cx="816059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10" y="2564904"/>
            <a:ext cx="3498701" cy="349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5560" y="142190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6000" dirty="0">
                <a:solidFill>
                  <a:srgbClr val="FF0000"/>
                </a:solidFill>
              </a:rPr>
              <a:t>保护自己，拒绝性骚扰？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27625" y="3510280"/>
            <a:ext cx="6958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请小伙伴们分组讨论三分钟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6</TotalTime>
  <Words>869</Words>
  <Application>Microsoft Office PowerPoint</Application>
  <PresentationFormat>宽屏</PresentationFormat>
  <Paragraphs>53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方正粗黑宋简体</vt:lpstr>
      <vt:lpstr>黑体</vt:lpstr>
      <vt:lpstr>华文琥珀</vt:lpstr>
      <vt:lpstr>华文楷体</vt:lpstr>
      <vt:lpstr>华文隶书</vt:lpstr>
      <vt:lpstr>华文新魏</vt:lpstr>
      <vt:lpstr>华文中宋</vt:lpstr>
      <vt:lpstr>楷体</vt:lpstr>
      <vt:lpstr>微软雅黑</vt:lpstr>
      <vt:lpstr>Arial</vt:lpstr>
      <vt:lpstr>Franklin Gothic Book</vt:lpstr>
      <vt:lpstr>Franklin Gothic Medium</vt:lpstr>
      <vt:lpstr>Wingdings</vt:lpstr>
      <vt:lpstr>Wingdings 2</vt:lpstr>
      <vt:lpstr>暗香扑面</vt:lpstr>
      <vt:lpstr>性骚扰与性侵害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保护自己，拒绝性骚扰？</vt:lpstr>
      <vt:lpstr>PowerPoint 演示文稿</vt:lpstr>
      <vt:lpstr>2.往人多热闹的街市</vt:lpstr>
      <vt:lpstr>3.勿害怕，告知长辈、警察、老师</vt:lpstr>
      <vt:lpstr>预防性侵害 </vt:lpstr>
      <vt:lpstr>PowerPoint 演示文稿</vt:lpstr>
      <vt:lpstr>PowerPoint 演示文稿</vt:lpstr>
      <vt:lpstr>PowerPoint 演示文稿</vt:lpstr>
      <vt:lpstr>PowerPoint 演示文稿</vt:lpstr>
      <vt:lpstr>我们如何防范性侵害？ </vt:lpstr>
      <vt:lpstr>PowerPoint 演示文稿</vt:lpstr>
      <vt:lpstr>1.外出去向告诉家人。  2.在公共场所喝饮料，如果没有喝完中途离开，回来后就不要再喝了  3.夜晚乘坐滴滴回家，上车后打电话告知乘车地点和出租车牌号。      </vt:lpstr>
      <vt:lpstr>1.有相当一部分犯罪嫌疑人是“犯罪不知罪”的法盲，寻找时机，赶快逃脱。  2.面对无力反抗的性侵害时，不是英勇搏斗，而是用智谋自护自救。生命永远是最宝贵的。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35</cp:revision>
  <dcterms:created xsi:type="dcterms:W3CDTF">2020-09-24T05:23:00Z</dcterms:created>
  <dcterms:modified xsi:type="dcterms:W3CDTF">2020-09-27T09:46:46Z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