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24" r:id="rId2"/>
    <p:sldId id="410" r:id="rId3"/>
    <p:sldId id="413" r:id="rId4"/>
    <p:sldId id="409" r:id="rId5"/>
    <p:sldId id="414" r:id="rId6"/>
    <p:sldId id="415" r:id="rId7"/>
    <p:sldId id="416" r:id="rId8"/>
    <p:sldId id="417" r:id="rId9"/>
    <p:sldId id="418" r:id="rId10"/>
    <p:sldId id="419" r:id="rId11"/>
    <p:sldId id="420" r:id="rId12"/>
    <p:sldId id="421" r:id="rId13"/>
    <p:sldId id="422" r:id="rId14"/>
    <p:sldId id="427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02" y="1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2020/9/29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GIF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tags" Target="../tags/tag86.xml"/><Relationship Id="rId3" Type="http://schemas.openxmlformats.org/officeDocument/2006/relationships/tags" Target="../tags/tag71.xml"/><Relationship Id="rId21" Type="http://schemas.openxmlformats.org/officeDocument/2006/relationships/tags" Target="../tags/tag89.xml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tags" Target="../tags/tag85.xml"/><Relationship Id="rId25" Type="http://schemas.openxmlformats.org/officeDocument/2006/relationships/image" Target="../media/image9.png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20" Type="http://schemas.openxmlformats.org/officeDocument/2006/relationships/tags" Target="../tags/tag88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23" Type="http://schemas.openxmlformats.org/officeDocument/2006/relationships/tags" Target="../tags/tag91.xml"/><Relationship Id="rId10" Type="http://schemas.openxmlformats.org/officeDocument/2006/relationships/tags" Target="../tags/tag78.xml"/><Relationship Id="rId19" Type="http://schemas.openxmlformats.org/officeDocument/2006/relationships/tags" Target="../tags/tag87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tags" Target="../tags/tag9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Rectangle 4"/>
          <p:cNvSpPr txBox="1">
            <a:spLocks noChangeArrowheads="1"/>
          </p:cNvSpPr>
          <p:nvPr/>
        </p:nvSpPr>
        <p:spPr bwMode="auto">
          <a:xfrm>
            <a:off x="1105535" y="865505"/>
            <a:ext cx="10582910" cy="52997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914400" lvl="1" indent="-457200" algn="l" defTabSz="914400">
              <a:spcBef>
                <a:spcPts val="200"/>
              </a:spcBef>
              <a:buFont typeface="Wingdings" panose="05000000000000000000" charset="0"/>
              <a:buChar char=""/>
            </a:pPr>
            <a:r>
              <a:rPr lang="zh-CN" altLang="en-US" sz="2800" b="1" kern="0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华文新魏" panose="02010800040101010101" pitchFamily="2" charset="-122"/>
                <a:ea typeface="华文新魏" panose="02010800040101010101" pitchFamily="2" charset="-122"/>
              </a:rPr>
              <a:t>尊重</a:t>
            </a:r>
            <a:r>
              <a:rPr lang="zh-CN" altLang="en-US" sz="2800" b="1" kern="0" dirty="0">
                <a:solidFill>
                  <a:schemeClr val="accent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r>
              <a:rPr lang="zh-CN" altLang="en-US" sz="2800" kern="0" dirty="0">
                <a:latin typeface="+mn-ea"/>
              </a:rPr>
              <a:t>他人阐述自己观点时，请你认真倾听。</a:t>
            </a:r>
            <a:endParaRPr lang="zh-CN" altLang="en-US" sz="2800" b="1" kern="0" dirty="0">
              <a:solidFill>
                <a:schemeClr val="accent3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 defTabSz="914400">
              <a:spcBef>
                <a:spcPts val="200"/>
              </a:spcBef>
              <a:buFont typeface="Wingdings" panose="05000000000000000000" charset="0"/>
              <a:buChar char=""/>
            </a:pPr>
            <a:endParaRPr lang="en-US" altLang="zh-CN" sz="2800" b="1" kern="0" dirty="0">
              <a:solidFill>
                <a:schemeClr val="accent2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 defTabSz="914400">
              <a:spcBef>
                <a:spcPts val="200"/>
              </a:spcBef>
              <a:buFont typeface="Wingdings" panose="05000000000000000000" charset="0"/>
              <a:buChar char=""/>
            </a:pPr>
            <a:r>
              <a:rPr lang="zh-CN" altLang="en-US" sz="2800" b="1" kern="0" dirty="0">
                <a:solidFill>
                  <a:srgbClr val="00B05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开放：</a:t>
            </a:r>
            <a:r>
              <a:rPr lang="zh-CN" altLang="en-US" sz="2800" kern="0" dirty="0">
                <a:latin typeface="+mn-ea"/>
              </a:rPr>
              <a:t>各抒己见，畅所欲言</a:t>
            </a:r>
            <a:r>
              <a:rPr lang="zh-CN" altLang="en-US" sz="2800" b="1" kern="0" dirty="0">
                <a:latin typeface="+mn-ea"/>
              </a:rPr>
              <a:t>，</a:t>
            </a:r>
            <a:r>
              <a:rPr lang="zh-CN" altLang="en-US" sz="2800" kern="0" dirty="0">
                <a:latin typeface="+mn-ea"/>
              </a:rPr>
              <a:t>但不探究隐私</a:t>
            </a:r>
            <a:r>
              <a:rPr lang="zh-CN" altLang="en-US" sz="2800" b="1" kern="0" dirty="0">
                <a:latin typeface="+mn-ea"/>
              </a:rPr>
              <a:t>。</a:t>
            </a:r>
            <a:endParaRPr lang="zh-CN" altLang="en-US" sz="1400" b="1" kern="0" dirty="0">
              <a:solidFill>
                <a:srgbClr val="0099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 defTabSz="914400">
              <a:spcBef>
                <a:spcPts val="200"/>
              </a:spcBef>
              <a:buFont typeface="Wingdings" panose="05000000000000000000" charset="0"/>
              <a:buChar char=""/>
            </a:pPr>
            <a:endParaRPr lang="en-US" altLang="zh-CN" sz="2800" b="1" kern="0" dirty="0">
              <a:solidFill>
                <a:schemeClr val="accent2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 defTabSz="914400">
              <a:spcBef>
                <a:spcPts val="200"/>
              </a:spcBef>
              <a:buFont typeface="Wingdings" panose="05000000000000000000" charset="0"/>
              <a:buChar char=""/>
            </a:pPr>
            <a:r>
              <a:rPr lang="zh-CN" altLang="en-US" sz="2800" b="1" kern="0" dirty="0">
                <a:solidFill>
                  <a:srgbClr val="00B05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参与：</a:t>
            </a:r>
            <a:r>
              <a:rPr lang="zh-CN" altLang="en-US" sz="2800" kern="0" dirty="0">
                <a:latin typeface="+mn-ea"/>
              </a:rPr>
              <a:t>活动需要每个人参与时，请你积极配合。</a:t>
            </a:r>
          </a:p>
          <a:p>
            <a:pPr marL="457200" indent="-457200" defTabSz="914400">
              <a:spcBef>
                <a:spcPts val="200"/>
              </a:spcBef>
              <a:buFont typeface="Wingdings" panose="05000000000000000000" charset="0"/>
              <a:buChar char=""/>
            </a:pPr>
            <a:endParaRPr lang="en-US" altLang="zh-CN" sz="2800" b="1" kern="0" dirty="0">
              <a:solidFill>
                <a:schemeClr val="accent2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 defTabSz="914400">
              <a:spcBef>
                <a:spcPts val="200"/>
              </a:spcBef>
              <a:buFont typeface="Wingdings" panose="05000000000000000000" charset="0"/>
              <a:buChar char=""/>
            </a:pPr>
            <a:r>
              <a:rPr lang="zh-CN" altLang="en-US" sz="2800" b="1" kern="0" dirty="0">
                <a:solidFill>
                  <a:srgbClr val="00B05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接受：</a:t>
            </a:r>
            <a:r>
              <a:rPr lang="zh-CN" altLang="en-US" sz="2800" kern="0" dirty="0">
                <a:latin typeface="+mn-ea"/>
              </a:rPr>
              <a:t>听到不同意见时，请你给予宽容。</a:t>
            </a:r>
          </a:p>
          <a:p>
            <a:pPr marL="457200" indent="-457200" defTabSz="914400">
              <a:spcBef>
                <a:spcPts val="200"/>
              </a:spcBef>
              <a:buFont typeface="Wingdings" panose="05000000000000000000" charset="0"/>
              <a:buChar char=""/>
            </a:pPr>
            <a:endParaRPr lang="en-US" altLang="zh-CN" sz="2800" b="1" kern="0" dirty="0">
              <a:solidFill>
                <a:schemeClr val="accent2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 defTabSz="914400">
              <a:spcBef>
                <a:spcPts val="200"/>
              </a:spcBef>
              <a:buFont typeface="Wingdings" panose="05000000000000000000" charset="0"/>
              <a:buChar char=""/>
            </a:pPr>
            <a:r>
              <a:rPr lang="zh-CN" altLang="en-US" sz="2800" b="1" kern="0" dirty="0">
                <a:solidFill>
                  <a:srgbClr val="00B05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保密：</a:t>
            </a:r>
            <a:r>
              <a:rPr lang="zh-CN" altLang="en-US" sz="2800" kern="0" dirty="0">
                <a:solidFill>
                  <a:schemeClr val="tx1"/>
                </a:solidFill>
                <a:latin typeface="+mn-ea"/>
              </a:rPr>
              <a:t>他人说出自己真实想法时，请你严守秘密。</a:t>
            </a:r>
            <a:endParaRPr lang="zh-CN" altLang="en-US" sz="1400" b="1" kern="0" dirty="0">
              <a:solidFill>
                <a:srgbClr val="00B05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 defTabSz="914400">
              <a:spcBef>
                <a:spcPts val="200"/>
              </a:spcBef>
              <a:buFont typeface="Wingdings" panose="05000000000000000000" charset="0"/>
              <a:buChar char=""/>
            </a:pPr>
            <a:endParaRPr lang="en-US" altLang="zh-CN" sz="2800" b="1" kern="0" dirty="0">
              <a:solidFill>
                <a:schemeClr val="accent2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 defTabSz="914400">
              <a:spcBef>
                <a:spcPts val="200"/>
              </a:spcBef>
              <a:buFont typeface="Wingdings" panose="05000000000000000000" charset="0"/>
              <a:buChar char=""/>
            </a:pPr>
            <a:r>
              <a:rPr lang="zh-CN" altLang="en-US" sz="2800" b="1" kern="0" dirty="0">
                <a:solidFill>
                  <a:srgbClr val="00B05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分享：</a:t>
            </a:r>
            <a:r>
              <a:rPr lang="zh-CN" altLang="en-US" sz="2800" kern="0" dirty="0">
                <a:latin typeface="+mn-ea"/>
              </a:rPr>
              <a:t>与他人共享知识与感悟是最快乐的。</a:t>
            </a:r>
            <a:endParaRPr lang="zh-CN" altLang="en-US" sz="2800" b="1" kern="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 defTabSz="914400">
              <a:spcBef>
                <a:spcPts val="600"/>
              </a:spcBef>
            </a:pPr>
            <a:endParaRPr lang="zh-CN" altLang="en-US" sz="2800" b="1" kern="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342900" indent="-342900" defTabSz="914400">
              <a:spcBef>
                <a:spcPct val="50000"/>
              </a:spcBef>
            </a:pPr>
            <a:endParaRPr lang="zh-CN" altLang="en-US" sz="2400" kern="0" dirty="0">
              <a:ea typeface="幼圆" panose="02010509060101010101" pitchFamily="49" charset="-122"/>
            </a:endParaRPr>
          </a:p>
        </p:txBody>
      </p:sp>
      <p:sp>
        <p:nvSpPr>
          <p:cNvPr id="1048612" name="Rectangle 3"/>
          <p:cNvSpPr>
            <a:spLocks noGrp="1"/>
          </p:cNvSpPr>
          <p:nvPr/>
        </p:nvSpPr>
        <p:spPr>
          <a:xfrm>
            <a:off x="396240" y="723265"/>
            <a:ext cx="876300" cy="55848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br>
              <a:rPr lang="zh-CN" altLang="en-US" dirty="0">
                <a:solidFill>
                  <a:schemeClr val="tx1"/>
                </a:solidFill>
              </a:rPr>
            </a:br>
            <a:r>
              <a:rPr lang="zh-CN" altLang="en-US" sz="49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 动 公 约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03960" y="909955"/>
            <a:ext cx="983678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其次：当我们确定自己遭受了性骚扰时，我们要</a:t>
            </a:r>
            <a:r>
              <a:rPr lang="zh-CN" altLang="en-US" sz="3200">
                <a:solidFill>
                  <a:srgbClr val="FF0000"/>
                </a:solidFill>
              </a:rPr>
              <a:t>大胆沟通</a:t>
            </a:r>
            <a:r>
              <a:rPr lang="zh-CN" altLang="en-US" sz="3200"/>
              <a:t>并使用</a:t>
            </a:r>
            <a:r>
              <a:rPr lang="zh-CN" altLang="en-US" sz="3200">
                <a:solidFill>
                  <a:srgbClr val="FF0000"/>
                </a:solidFill>
              </a:rPr>
              <a:t>肢体上</a:t>
            </a:r>
            <a:r>
              <a:rPr lang="zh-CN" altLang="en-US" sz="3200"/>
              <a:t>的防卫技巧。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87145" y="2413635"/>
            <a:ext cx="96170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表明自己的立场！拒绝的态度要</a:t>
            </a:r>
            <a:r>
              <a:rPr lang="zh-CN" altLang="en-US" sz="3200">
                <a:solidFill>
                  <a:srgbClr val="FF0000"/>
                </a:solidFill>
              </a:rPr>
              <a:t>明确，平静</a:t>
            </a:r>
            <a:r>
              <a:rPr lang="zh-CN" altLang="en-US" sz="3200"/>
              <a:t>，清楚地告知对方你的不悦。</a:t>
            </a:r>
          </a:p>
        </p:txBody>
      </p:sp>
      <p:pic>
        <p:nvPicPr>
          <p:cNvPr id="8" name="图片 7" descr="t0160408957ef6caa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900" y="3390265"/>
            <a:ext cx="2813050" cy="2995930"/>
          </a:xfrm>
          <a:prstGeom prst="rect">
            <a:avLst/>
          </a:prstGeom>
        </p:spPr>
      </p:pic>
      <p:pic>
        <p:nvPicPr>
          <p:cNvPr id="9" name="图片 8" descr="t01cd3fee4a9a7870d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25" y="3729990"/>
            <a:ext cx="3197860" cy="21348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76960" y="746125"/>
            <a:ext cx="948055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再次</a:t>
            </a:r>
            <a:r>
              <a:rPr lang="en-US" altLang="zh-CN" sz="3200"/>
              <a:t>:</a:t>
            </a:r>
            <a:r>
              <a:rPr lang="zh-CN" altLang="en-US" sz="3200"/>
              <a:t>我们也可以向一个值得信任的人去倾诉，寻求帮助。</a:t>
            </a:r>
          </a:p>
        </p:txBody>
      </p:sp>
      <p:pic>
        <p:nvPicPr>
          <p:cNvPr id="5" name="图片 4" descr="t013f72ccec9ffcbbd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25" y="2961005"/>
            <a:ext cx="2907665" cy="2486660"/>
          </a:xfrm>
          <a:prstGeom prst="rect">
            <a:avLst/>
          </a:prstGeom>
        </p:spPr>
      </p:pic>
      <p:pic>
        <p:nvPicPr>
          <p:cNvPr id="6" name="图片 5" descr="t01896249093223cbb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035" y="2282190"/>
            <a:ext cx="2198370" cy="3710305"/>
          </a:xfrm>
          <a:prstGeom prst="rect">
            <a:avLst/>
          </a:prstGeom>
        </p:spPr>
      </p:pic>
      <p:pic>
        <p:nvPicPr>
          <p:cNvPr id="7" name="图片 6" descr="t0141171769b84b81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8590" y="2063750"/>
            <a:ext cx="2901950" cy="41465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04900" y="772795"/>
            <a:ext cx="78320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/>
              <a:t>最后：找警察叔叔报警。</a:t>
            </a:r>
          </a:p>
        </p:txBody>
      </p:sp>
      <p:pic>
        <p:nvPicPr>
          <p:cNvPr id="5" name="图片 4" descr="微信图片_202009260925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245" y="2976880"/>
            <a:ext cx="3501390" cy="35013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4900" y="2203450"/>
            <a:ext cx="7932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发生</a:t>
            </a:r>
            <a:r>
              <a:rPr lang="zh-CN" altLang="en-US" sz="3200">
                <a:solidFill>
                  <a:srgbClr val="FF0000"/>
                </a:solidFill>
              </a:rPr>
              <a:t>时间，地点，对方行为，说话</a:t>
            </a:r>
            <a:r>
              <a:rPr lang="zh-CN" altLang="en-US" sz="3200"/>
              <a:t>记录下来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2009261445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14" y="-16970"/>
            <a:ext cx="9542780" cy="449516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239E814-1F98-485C-B73F-9B1F6BDC03C6}"/>
              </a:ext>
            </a:extLst>
          </p:cNvPr>
          <p:cNvSpPr txBox="1"/>
          <p:nvPr/>
        </p:nvSpPr>
        <p:spPr>
          <a:xfrm>
            <a:off x="1644242" y="4798504"/>
            <a:ext cx="527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9618FD6-5232-43C4-8695-B3090E3F5D26}"/>
              </a:ext>
            </a:extLst>
          </p:cNvPr>
          <p:cNvSpPr txBox="1"/>
          <p:nvPr/>
        </p:nvSpPr>
        <p:spPr>
          <a:xfrm>
            <a:off x="2097248" y="4764948"/>
            <a:ext cx="7491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</a:rPr>
              <a:t>真的勇士，敢于正面面对性搔扰。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D0EBA1-0EF1-494B-BB5A-469B1FFD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600" y="2658180"/>
            <a:ext cx="6432480" cy="618420"/>
          </a:xfrm>
        </p:spPr>
        <p:txBody>
          <a:bodyPr>
            <a:noAutofit/>
          </a:bodyPr>
          <a:lstStyle/>
          <a:p>
            <a:r>
              <a:rPr lang="zh-CN" altLang="en-US" sz="4400" b="0" dirty="0"/>
              <a:t>我的演讲完毕</a:t>
            </a:r>
            <a:r>
              <a:rPr lang="en-US" altLang="zh-CN" sz="4400" b="0" dirty="0"/>
              <a:t>,</a:t>
            </a:r>
            <a:r>
              <a:rPr lang="zh-CN" altLang="en-US" sz="4400" b="0" dirty="0"/>
              <a:t>谢谢大家。</a:t>
            </a:r>
          </a:p>
        </p:txBody>
      </p:sp>
    </p:spTree>
    <p:extLst>
      <p:ext uri="{BB962C8B-B14F-4D97-AF65-F5344CB8AC3E}">
        <p14:creationId xmlns:p14="http://schemas.microsoft.com/office/powerpoint/2010/main" val="259803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009260919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015" y="901065"/>
            <a:ext cx="5093335" cy="50558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0114c1a80c366bf66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 rot="21060000">
            <a:off x="744220" y="1785620"/>
            <a:ext cx="4355465" cy="3124200"/>
          </a:xfrm>
          <a:prstGeom prst="rect">
            <a:avLst/>
          </a:prstGeom>
        </p:spPr>
      </p:pic>
      <p:pic>
        <p:nvPicPr>
          <p:cNvPr id="5" name="图片 4" descr="545097e8a7edd6807a00e53d37775bd3size_730x644_siz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60000">
            <a:off x="6536690" y="1228090"/>
            <a:ext cx="5013960" cy="4423410"/>
          </a:xfrm>
          <a:prstGeom prst="rect">
            <a:avLst/>
          </a:prstGeom>
        </p:spPr>
      </p:pic>
      <p:pic>
        <p:nvPicPr>
          <p:cNvPr id="7" name="图片 6" descr="f703738da97739120574f6a9f4198618377ae2a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000">
            <a:off x="314960" y="1388745"/>
            <a:ext cx="4935220" cy="3686810"/>
          </a:xfrm>
          <a:prstGeom prst="rect">
            <a:avLst/>
          </a:prstGeom>
        </p:spPr>
      </p:pic>
      <p:pic>
        <p:nvPicPr>
          <p:cNvPr id="8" name="图片 7" descr="0K1opWtAfH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80000">
            <a:off x="6567805" y="1137920"/>
            <a:ext cx="4951730" cy="4951730"/>
          </a:xfrm>
          <a:prstGeom prst="rect">
            <a:avLst/>
          </a:prstGeom>
        </p:spPr>
      </p:pic>
      <p:pic>
        <p:nvPicPr>
          <p:cNvPr id="10" name="图片 9" descr="t0166b264ed857ce9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4025" y="502920"/>
            <a:ext cx="6546215" cy="58750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9252320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075" y="2858135"/>
            <a:ext cx="4724400" cy="34423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81780" y="1007745"/>
            <a:ext cx="402082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/>
              <a:t>性骚扰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ru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190" y="619760"/>
            <a:ext cx="5596255" cy="56191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梯形 4"/>
          <p:cNvSpPr/>
          <p:nvPr>
            <p:custDataLst>
              <p:tags r:id="rId2"/>
            </p:custDataLst>
          </p:nvPr>
        </p:nvSpPr>
        <p:spPr>
          <a:xfrm rot="16200000">
            <a:off x="1738687" y="3043807"/>
            <a:ext cx="1526089" cy="430776"/>
          </a:xfrm>
          <a:prstGeom prst="trapezoid">
            <a:avLst>
              <a:gd name="adj" fmla="val 24492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5"/>
          <a:srcRect/>
          <a:stretch>
            <a:fillRect/>
          </a:stretch>
        </p:blipFill>
        <p:spPr>
          <a:xfrm rot="10800000">
            <a:off x="2220223" y="2235199"/>
            <a:ext cx="453140" cy="2040909"/>
          </a:xfrm>
          <a:prstGeom prst="rect">
            <a:avLst/>
          </a:prstGeom>
        </p:spPr>
      </p:pic>
      <p:sp>
        <p:nvSpPr>
          <p:cNvPr id="7" name="任意多边形 6"/>
          <p:cNvSpPr/>
          <p:nvPr>
            <p:custDataLst>
              <p:tags r:id="rId4"/>
            </p:custDataLst>
          </p:nvPr>
        </p:nvSpPr>
        <p:spPr>
          <a:xfrm>
            <a:off x="2238393" y="2598615"/>
            <a:ext cx="3086969" cy="1310539"/>
          </a:xfrm>
          <a:custGeom>
            <a:avLst/>
            <a:gdLst>
              <a:gd name="connsiteX0" fmla="*/ 0 w 2598058"/>
              <a:gd name="connsiteY0" fmla="*/ 0 h 1103086"/>
              <a:gd name="connsiteX1" fmla="*/ 2046515 w 2598058"/>
              <a:gd name="connsiteY1" fmla="*/ 0 h 1103086"/>
              <a:gd name="connsiteX2" fmla="*/ 2598058 w 2598058"/>
              <a:gd name="connsiteY2" fmla="*/ 551543 h 1103086"/>
              <a:gd name="connsiteX3" fmla="*/ 2046515 w 2598058"/>
              <a:gd name="connsiteY3" fmla="*/ 1103086 h 1103086"/>
              <a:gd name="connsiteX4" fmla="*/ 0 w 2598058"/>
              <a:gd name="connsiteY4" fmla="*/ 1103086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8058" h="1103086">
                <a:moveTo>
                  <a:pt x="0" y="0"/>
                </a:moveTo>
                <a:lnTo>
                  <a:pt x="2046515" y="0"/>
                </a:lnTo>
                <a:cubicBezTo>
                  <a:pt x="2351124" y="0"/>
                  <a:pt x="2598058" y="246934"/>
                  <a:pt x="2598058" y="551543"/>
                </a:cubicBezTo>
                <a:cubicBezTo>
                  <a:pt x="2598058" y="856152"/>
                  <a:pt x="2351124" y="1103086"/>
                  <a:pt x="2046515" y="1103086"/>
                </a:cubicBezTo>
                <a:lnTo>
                  <a:pt x="0" y="1103086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srgbClr val="4D576B">
                <a:alpha val="40000"/>
              </a:srgbClr>
            </a:outerShdw>
          </a:effectLst>
        </p:spPr>
        <p:txBody>
          <a:bodyPr rtlCol="0" anchor="ctr"/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>
            <p:custDataLst>
              <p:tags r:id="rId5"/>
            </p:custDataLst>
          </p:nvPr>
        </p:nvSpPr>
        <p:spPr>
          <a:xfrm>
            <a:off x="2311074" y="2689469"/>
            <a:ext cx="2918827" cy="1138483"/>
          </a:xfrm>
          <a:custGeom>
            <a:avLst/>
            <a:gdLst>
              <a:gd name="connsiteX0" fmla="*/ 0 w 2598058"/>
              <a:gd name="connsiteY0" fmla="*/ 0 h 1103086"/>
              <a:gd name="connsiteX1" fmla="*/ 2046515 w 2598058"/>
              <a:gd name="connsiteY1" fmla="*/ 0 h 1103086"/>
              <a:gd name="connsiteX2" fmla="*/ 2598058 w 2598058"/>
              <a:gd name="connsiteY2" fmla="*/ 551543 h 1103086"/>
              <a:gd name="connsiteX3" fmla="*/ 2046515 w 2598058"/>
              <a:gd name="connsiteY3" fmla="*/ 1103086 h 1103086"/>
              <a:gd name="connsiteX4" fmla="*/ 0 w 2598058"/>
              <a:gd name="connsiteY4" fmla="*/ 1103086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8058" h="1103086">
                <a:moveTo>
                  <a:pt x="0" y="0"/>
                </a:moveTo>
                <a:lnTo>
                  <a:pt x="2046515" y="0"/>
                </a:lnTo>
                <a:cubicBezTo>
                  <a:pt x="2351124" y="0"/>
                  <a:pt x="2598058" y="246934"/>
                  <a:pt x="2598058" y="551543"/>
                </a:cubicBezTo>
                <a:cubicBezTo>
                  <a:pt x="2598058" y="856152"/>
                  <a:pt x="2351124" y="1103086"/>
                  <a:pt x="2046515" y="1103086"/>
                </a:cubicBezTo>
                <a:lnTo>
                  <a:pt x="0" y="1103086"/>
                </a:lnTo>
                <a:close/>
              </a:path>
            </a:pathLst>
          </a:custGeom>
          <a:gradFill>
            <a:gsLst>
              <a:gs pos="0">
                <a:srgbClr val="1F74AD"/>
              </a:gs>
              <a:gs pos="100000">
                <a:srgbClr val="3498DB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endParaRPr lang="zh-CN" sz="2000" dirty="0">
              <a:solidFill>
                <a:sysClr val="window" lastClr="FFFFFF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直角三角形 8"/>
          <p:cNvSpPr/>
          <p:nvPr>
            <p:custDataLst>
              <p:tags r:id="rId6"/>
            </p:custDataLst>
          </p:nvPr>
        </p:nvSpPr>
        <p:spPr>
          <a:xfrm rot="13413707">
            <a:off x="1784143" y="2780322"/>
            <a:ext cx="901977" cy="966151"/>
          </a:xfrm>
          <a:prstGeom prst="rtTriangle">
            <a:avLst/>
          </a:prstGeom>
          <a:gradFill>
            <a:gsLst>
              <a:gs pos="53000">
                <a:sysClr val="window" lastClr="FFFFFF">
                  <a:lumMod val="85000"/>
                </a:sysClr>
              </a:gs>
              <a:gs pos="59000">
                <a:sysClr val="window" lastClr="FFFFFF"/>
              </a:gs>
            </a:gsLst>
            <a:lin ang="8400000" scaled="0"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srgbClr val="000000">
                <a:lumMod val="95000"/>
                <a:lumOff val="5000"/>
                <a:alpha val="40000"/>
              </a:srgbClr>
            </a:outerShdw>
          </a:effectLst>
        </p:spPr>
        <p:txBody>
          <a:bodyPr rtlCol="0" anchor="ctr"/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圆角矩形 12"/>
          <p:cNvSpPr/>
          <p:nvPr>
            <p:custDataLst>
              <p:tags r:id="rId7"/>
            </p:custDataLst>
          </p:nvPr>
        </p:nvSpPr>
        <p:spPr>
          <a:xfrm>
            <a:off x="5690698" y="727022"/>
            <a:ext cx="2655357" cy="931838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srgbClr val="4D576B">
                <a:alpha val="40000"/>
              </a:srgbClr>
            </a:outerShdw>
          </a:effectLst>
        </p:spPr>
        <p:txBody>
          <a:bodyPr rtlCol="0" anchor="ctr"/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圆角矩形 13"/>
          <p:cNvSpPr/>
          <p:nvPr>
            <p:custDataLst>
              <p:tags r:id="rId8"/>
            </p:custDataLst>
          </p:nvPr>
        </p:nvSpPr>
        <p:spPr>
          <a:xfrm>
            <a:off x="5781549" y="817875"/>
            <a:ext cx="2471121" cy="75611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F74AD"/>
              </a:gs>
              <a:gs pos="100000">
                <a:srgbClr val="3498DB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srgbClr val="000000">
                <a:lumMod val="95000"/>
                <a:lumOff val="5000"/>
                <a:alpha val="20000"/>
              </a:srgbClr>
            </a:innerShdw>
          </a:effectLst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endParaRPr lang="zh-CN" sz="2000" dirty="0">
              <a:solidFill>
                <a:sysClr val="window" lastClr="FFFFFF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圆角矩形 15"/>
          <p:cNvSpPr/>
          <p:nvPr>
            <p:custDataLst>
              <p:tags r:id="rId9"/>
            </p:custDataLst>
          </p:nvPr>
        </p:nvSpPr>
        <p:spPr>
          <a:xfrm>
            <a:off x="6690050" y="2089833"/>
            <a:ext cx="2655357" cy="931838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srgbClr val="4D576B">
                <a:alpha val="40000"/>
              </a:srgbClr>
            </a:outerShdw>
          </a:effectLst>
        </p:spPr>
        <p:txBody>
          <a:bodyPr rtlCol="0" anchor="ctr"/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圆角矩形 16"/>
          <p:cNvSpPr/>
          <p:nvPr>
            <p:custDataLst>
              <p:tags r:id="rId10"/>
            </p:custDataLst>
          </p:nvPr>
        </p:nvSpPr>
        <p:spPr>
          <a:xfrm>
            <a:off x="6780899" y="2180685"/>
            <a:ext cx="2471121" cy="75611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F74AD"/>
              </a:gs>
              <a:gs pos="100000">
                <a:srgbClr val="3498DB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srgbClr val="000000">
                <a:lumMod val="95000"/>
                <a:lumOff val="5000"/>
                <a:alpha val="20000"/>
              </a:srgbClr>
            </a:innerShdw>
          </a:effectLst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endParaRPr lang="zh-CN" sz="2000" dirty="0">
              <a:solidFill>
                <a:sysClr val="window" lastClr="FFFFFF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圆角矩形 18"/>
          <p:cNvSpPr/>
          <p:nvPr>
            <p:custDataLst>
              <p:tags r:id="rId11"/>
            </p:custDataLst>
          </p:nvPr>
        </p:nvSpPr>
        <p:spPr>
          <a:xfrm>
            <a:off x="6690050" y="3470813"/>
            <a:ext cx="2655357" cy="931838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srgbClr val="4D576B">
                <a:alpha val="40000"/>
              </a:srgbClr>
            </a:outerShdw>
          </a:effectLst>
        </p:spPr>
        <p:txBody>
          <a:bodyPr rtlCol="0" anchor="ctr"/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圆角矩形 19"/>
          <p:cNvSpPr/>
          <p:nvPr>
            <p:custDataLst>
              <p:tags r:id="rId12"/>
            </p:custDataLst>
          </p:nvPr>
        </p:nvSpPr>
        <p:spPr>
          <a:xfrm>
            <a:off x="6780899" y="3561666"/>
            <a:ext cx="2471121" cy="75611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F74AD"/>
              </a:gs>
              <a:gs pos="100000">
                <a:srgbClr val="3498DB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srgbClr val="000000">
                <a:lumMod val="95000"/>
                <a:lumOff val="5000"/>
                <a:alpha val="20000"/>
              </a:srgbClr>
            </a:innerShdw>
          </a:effectLst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endParaRPr lang="zh-CN" sz="2000" dirty="0">
              <a:solidFill>
                <a:sysClr val="window" lastClr="FFFFFF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圆角矩形 21"/>
          <p:cNvSpPr/>
          <p:nvPr>
            <p:custDataLst>
              <p:tags r:id="rId13"/>
            </p:custDataLst>
          </p:nvPr>
        </p:nvSpPr>
        <p:spPr>
          <a:xfrm>
            <a:off x="5690698" y="4851794"/>
            <a:ext cx="2655357" cy="931838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srgbClr val="4D576B">
                <a:alpha val="40000"/>
              </a:srgbClr>
            </a:outerShdw>
          </a:effectLst>
        </p:spPr>
        <p:txBody>
          <a:bodyPr rtlCol="0" anchor="ctr"/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圆角矩形 22"/>
          <p:cNvSpPr/>
          <p:nvPr>
            <p:custDataLst>
              <p:tags r:id="rId14"/>
            </p:custDataLst>
          </p:nvPr>
        </p:nvSpPr>
        <p:spPr>
          <a:xfrm>
            <a:off x="5781549" y="4942648"/>
            <a:ext cx="2471121" cy="75611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F74AD"/>
              </a:gs>
              <a:gs pos="100000">
                <a:srgbClr val="3498DB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srgbClr val="000000">
                <a:lumMod val="95000"/>
                <a:lumOff val="5000"/>
                <a:alpha val="20000"/>
              </a:srgbClr>
            </a:innerShdw>
          </a:effectLst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endParaRPr lang="zh-CN" sz="2000" dirty="0">
              <a:solidFill>
                <a:sysClr val="window" lastClr="FFFFFF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15"/>
            </p:custDataLst>
          </p:nvPr>
        </p:nvSpPr>
        <p:spPr>
          <a:xfrm>
            <a:off x="2917358" y="2914234"/>
            <a:ext cx="1729039" cy="67930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spc="15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性骚扰</a:t>
            </a:r>
          </a:p>
        </p:txBody>
      </p:sp>
      <p:sp>
        <p:nvSpPr>
          <p:cNvPr id="21" name="文本框 20"/>
          <p:cNvSpPr txBox="1"/>
          <p:nvPr>
            <p:custDataLst>
              <p:tags r:id="rId16"/>
            </p:custDataLst>
          </p:nvPr>
        </p:nvSpPr>
        <p:spPr>
          <a:xfrm>
            <a:off x="6152589" y="856280"/>
            <a:ext cx="1729039" cy="679301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pc="15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身体的接触</a:t>
            </a:r>
          </a:p>
        </p:txBody>
      </p:sp>
      <p:sp>
        <p:nvSpPr>
          <p:cNvPr id="22" name="文本框 21"/>
          <p:cNvSpPr txBox="1"/>
          <p:nvPr>
            <p:custDataLst>
              <p:tags r:id="rId17"/>
            </p:custDataLst>
          </p:nvPr>
        </p:nvSpPr>
        <p:spPr>
          <a:xfrm>
            <a:off x="7151939" y="2219091"/>
            <a:ext cx="1729039" cy="679301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pc="15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言语的接触</a:t>
            </a:r>
          </a:p>
        </p:txBody>
      </p:sp>
      <p:sp>
        <p:nvSpPr>
          <p:cNvPr id="23" name="文本框 22"/>
          <p:cNvSpPr txBox="1"/>
          <p:nvPr>
            <p:custDataLst>
              <p:tags r:id="rId18"/>
            </p:custDataLst>
          </p:nvPr>
        </p:nvSpPr>
        <p:spPr>
          <a:xfrm>
            <a:off x="7151939" y="3600072"/>
            <a:ext cx="1729039" cy="67930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pc="15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非言语的行为</a:t>
            </a:r>
          </a:p>
        </p:txBody>
      </p:sp>
      <p:sp>
        <p:nvSpPr>
          <p:cNvPr id="24" name="文本框 23"/>
          <p:cNvSpPr txBox="1"/>
          <p:nvPr>
            <p:custDataLst>
              <p:tags r:id="rId19"/>
            </p:custDataLst>
          </p:nvPr>
        </p:nvSpPr>
        <p:spPr>
          <a:xfrm>
            <a:off x="6152589" y="4981054"/>
            <a:ext cx="1729039" cy="67930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pc="15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以性行为贿赂或要挟的行为</a:t>
            </a:r>
          </a:p>
        </p:txBody>
      </p:sp>
      <p:cxnSp>
        <p:nvCxnSpPr>
          <p:cNvPr id="4" name="连接符: 曲线 2"/>
          <p:cNvCxnSpPr>
            <a:stCxn id="7" idx="2"/>
            <a:endCxn id="12" idx="1"/>
          </p:cNvCxnSpPr>
          <p:nvPr>
            <p:custDataLst>
              <p:tags r:id="rId20"/>
            </p:custDataLst>
          </p:nvPr>
        </p:nvCxnSpPr>
        <p:spPr>
          <a:xfrm flipV="1">
            <a:off x="5325362" y="1192941"/>
            <a:ext cx="365335" cy="2060943"/>
          </a:xfrm>
          <a:prstGeom prst="curvedConnector3">
            <a:avLst>
              <a:gd name="adj1" fmla="val 50000"/>
            </a:avLst>
          </a:prstGeom>
          <a:noFill/>
          <a:ln w="22225" cap="flat" cmpd="sng" algn="ctr">
            <a:solidFill>
              <a:srgbClr val="1F74AD">
                <a:lumMod val="60000"/>
                <a:lumOff val="40000"/>
              </a:srgbClr>
            </a:solidFill>
            <a:prstDash val="solid"/>
            <a:round/>
            <a:headEnd type="oval" w="sm" len="sm"/>
            <a:tailEnd type="oval" w="sm" len="sm"/>
          </a:ln>
          <a:effectLst/>
        </p:spPr>
      </p:cxnSp>
      <p:cxnSp>
        <p:nvCxnSpPr>
          <p:cNvPr id="25" name="连接符: 曲线 24"/>
          <p:cNvCxnSpPr>
            <a:stCxn id="7" idx="2"/>
            <a:endCxn id="14" idx="1"/>
          </p:cNvCxnSpPr>
          <p:nvPr>
            <p:custDataLst>
              <p:tags r:id="rId21"/>
            </p:custDataLst>
          </p:nvPr>
        </p:nvCxnSpPr>
        <p:spPr>
          <a:xfrm flipV="1">
            <a:off x="5325362" y="2555752"/>
            <a:ext cx="1364688" cy="698133"/>
          </a:xfrm>
          <a:prstGeom prst="curvedConnector3">
            <a:avLst>
              <a:gd name="adj1" fmla="val 50000"/>
            </a:avLst>
          </a:prstGeom>
          <a:noFill/>
          <a:ln w="22225" cap="flat" cmpd="sng" algn="ctr">
            <a:solidFill>
              <a:srgbClr val="1F74AD">
                <a:lumMod val="60000"/>
                <a:lumOff val="40000"/>
              </a:srgbClr>
            </a:solidFill>
            <a:prstDash val="solid"/>
            <a:round/>
            <a:headEnd type="oval" w="sm" len="sm"/>
            <a:tailEnd type="oval" w="sm" len="sm"/>
          </a:ln>
          <a:effectLst/>
        </p:spPr>
      </p:cxnSp>
      <p:cxnSp>
        <p:nvCxnSpPr>
          <p:cNvPr id="26" name="连接符: 曲线 25"/>
          <p:cNvCxnSpPr>
            <a:stCxn id="7" idx="2"/>
            <a:endCxn id="16" idx="1"/>
          </p:cNvCxnSpPr>
          <p:nvPr>
            <p:custDataLst>
              <p:tags r:id="rId22"/>
            </p:custDataLst>
          </p:nvPr>
        </p:nvCxnSpPr>
        <p:spPr>
          <a:xfrm>
            <a:off x="5325362" y="3253885"/>
            <a:ext cx="1364688" cy="682848"/>
          </a:xfrm>
          <a:prstGeom prst="curvedConnector3">
            <a:avLst>
              <a:gd name="adj1" fmla="val 50000"/>
            </a:avLst>
          </a:prstGeom>
          <a:noFill/>
          <a:ln w="22225" cap="flat" cmpd="sng" algn="ctr">
            <a:solidFill>
              <a:srgbClr val="1F74AD">
                <a:lumMod val="60000"/>
                <a:lumOff val="40000"/>
              </a:srgbClr>
            </a:solidFill>
            <a:prstDash val="solid"/>
            <a:round/>
            <a:headEnd type="oval" w="sm" len="sm"/>
            <a:tailEnd type="oval" w="sm" len="sm"/>
          </a:ln>
          <a:effectLst/>
        </p:spPr>
      </p:cxnSp>
      <p:cxnSp>
        <p:nvCxnSpPr>
          <p:cNvPr id="29" name="连接符: 曲线 28"/>
          <p:cNvCxnSpPr>
            <a:stCxn id="7" idx="2"/>
            <a:endCxn id="18" idx="1"/>
          </p:cNvCxnSpPr>
          <p:nvPr>
            <p:custDataLst>
              <p:tags r:id="rId23"/>
            </p:custDataLst>
          </p:nvPr>
        </p:nvCxnSpPr>
        <p:spPr>
          <a:xfrm>
            <a:off x="5325362" y="3253885"/>
            <a:ext cx="365335" cy="2063829"/>
          </a:xfrm>
          <a:prstGeom prst="curvedConnector3">
            <a:avLst>
              <a:gd name="adj1" fmla="val 50000"/>
            </a:avLst>
          </a:prstGeom>
          <a:noFill/>
          <a:ln w="22225" cap="flat" cmpd="sng" algn="ctr">
            <a:solidFill>
              <a:srgbClr val="1F74AD">
                <a:lumMod val="60000"/>
                <a:lumOff val="40000"/>
              </a:srgbClr>
            </a:solidFill>
            <a:prstDash val="solid"/>
            <a:round/>
            <a:headEnd type="oval" w="sm" len="sm"/>
            <a:tailEnd type="oval" w="sm" len="sm"/>
          </a:ln>
          <a:effectLst/>
        </p:spPr>
      </p:cxn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2009261034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755" y="871855"/>
            <a:ext cx="9397365" cy="51149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0d85ca70e2c2cc6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980" y="472440"/>
            <a:ext cx="4292600" cy="4292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64535" y="5198745"/>
            <a:ext cx="67214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/>
              <a:t>请大家分组讨论。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4f0bae4b79f418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40" y="537210"/>
            <a:ext cx="1356995" cy="23361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05990" y="873760"/>
            <a:ext cx="89154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</a:rPr>
              <a:t>首先</a:t>
            </a:r>
            <a:r>
              <a:rPr lang="zh-CN" altLang="en-US" sz="3200"/>
              <a:t>：我们要清楚什么是性骚扰，确定自己是否遭受到性骚扰，</a:t>
            </a:r>
            <a:r>
              <a:rPr lang="zh-CN" altLang="en-US" sz="3200">
                <a:solidFill>
                  <a:srgbClr val="FF0000"/>
                </a:solidFill>
              </a:rPr>
              <a:t>保持冷静</a:t>
            </a:r>
            <a:r>
              <a:rPr lang="zh-CN" altLang="en-US" sz="3200"/>
              <a:t>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265045" y="2394585"/>
            <a:ext cx="86785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相信自己的感觉，遇到让自己有不舒服感觉的时候，不要怀疑自己。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297430" y="4225290"/>
            <a:ext cx="89071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不可过分敏感，也不可过分强烈，</a:t>
            </a:r>
            <a:r>
              <a:rPr lang="zh-CN" altLang="en-US" sz="3200">
                <a:solidFill>
                  <a:srgbClr val="FF0000"/>
                </a:solidFill>
              </a:rPr>
              <a:t>避免</a:t>
            </a:r>
            <a:r>
              <a:rPr lang="zh-CN" altLang="en-US" sz="3200"/>
              <a:t>引起对方的攻击欲望，更不可以选择</a:t>
            </a:r>
            <a:r>
              <a:rPr lang="zh-CN" altLang="en-US" sz="3200">
                <a:solidFill>
                  <a:srgbClr val="FF0000"/>
                </a:solidFill>
              </a:rPr>
              <a:t>逃避</a:t>
            </a:r>
            <a:r>
              <a:rPr lang="zh-CN" altLang="en-US" sz="3200"/>
              <a:t>，</a:t>
            </a:r>
            <a:r>
              <a:rPr lang="zh-CN" altLang="en-US" sz="3200">
                <a:solidFill>
                  <a:srgbClr val="FF0000"/>
                </a:solidFill>
              </a:rPr>
              <a:t>忍耐</a:t>
            </a:r>
            <a:r>
              <a:rPr lang="zh-CN" altLang="en-US" sz="3200"/>
              <a:t>，抱着轻视，置之不理的态度。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920,&quot;width&quot;:7160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i"/>
  <p:tag name="KSO_WM_UNIT_INDEX" val="1_1_1"/>
  <p:tag name="KSO_WM_UNIT_ID" val="diagram20165054_2*p_h_i*1_1_1"/>
  <p:tag name="KSO_WM_TEMPLATE_CATEGORY" val="diagram"/>
  <p:tag name="KSO_WM_TEMPLATE_INDEX" val="2016505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i"/>
  <p:tag name="KSO_WM_UNIT_INDEX" val="1_1_2"/>
  <p:tag name="KSO_WM_UNIT_ID" val="diagram20165054_2*p_h_i*1_1_2"/>
  <p:tag name="KSO_WM_TEMPLATE_CATEGORY" val="diagram"/>
  <p:tag name="KSO_WM_TEMPLATE_INDEX" val="20165054"/>
  <p:tag name="KSO_WM_UNIT_LAYERLEVEL" val="1_1_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i"/>
  <p:tag name="KSO_WM_UNIT_INDEX" val="1_1_3"/>
  <p:tag name="KSO_WM_UNIT_ID" val="diagram20165054_2*p_h_i*1_1_3"/>
  <p:tag name="KSO_WM_TEMPLATE_CATEGORY" val="diagram"/>
  <p:tag name="KSO_WM_TEMPLATE_INDEX" val="2016505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SHADOW_SCHEMECOLOR_INDEX" val="15"/>
  <p:tag name="KSO_WM_UNIT_TEXT_FILL_FORE_SCHEMECOLOR_INDEX" val="13"/>
  <p:tag name="KSO_WM_UNIT_TEXT_FILL_TYP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BIND_DECORATION_IDS" val="diagram20165054_2*p_i*1_4;diagram20165054_2*p_i*1_3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i"/>
  <p:tag name="KSO_WM_UNIT_INDEX" val="1_1_4"/>
  <p:tag name="KSO_WM_UNIT_ID" val="diagram20165054_2*p_h_i*1_1_4"/>
  <p:tag name="KSO_WM_TEMPLATE_CATEGORY" val="diagram"/>
  <p:tag name="KSO_WM_TEMPLATE_INDEX" val="2016505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i"/>
  <p:tag name="KSO_WM_UNIT_INDEX" val="1_1_5"/>
  <p:tag name="KSO_WM_UNIT_ID" val="diagram20165054_2*p_h_i*1_1_5"/>
  <p:tag name="KSO_WM_TEMPLATE_CATEGORY" val="diagram"/>
  <p:tag name="KSO_WM_TEMPLATE_INDEX" val="2016505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SHADOW_SCHEMECOLOR_INDEX" val="13"/>
  <p:tag name="KSO_WM_UNIT_TEXT_FILL_FORE_SCHEMECOLOR_INDEX" val="13"/>
  <p:tag name="KSO_WM_UNIT_TEXT_FILL_TYP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1_1"/>
  <p:tag name="KSO_WM_UNIT_ID" val="diagram20165054_2*p_h_h_i*1_1_1_1"/>
  <p:tag name="KSO_WM_TEMPLATE_CATEGORY" val="diagram"/>
  <p:tag name="KSO_WM_TEMPLATE_INDEX" val="20165054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SHADOW_SCHEMECOLOR_INDEX" val="15"/>
  <p:tag name="KSO_WM_UNIT_TEXT_FILL_FORE_SCHEMECOLOR_INDEX" val="13"/>
  <p:tag name="KSO_WM_UNIT_TEXT_FILL_TYP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BIND_DECORATION_IDS" val="diagram20165054_2*p_i*1_5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1_2"/>
  <p:tag name="KSO_WM_UNIT_ID" val="diagram20165054_2*p_h_h_i*1_1_1_2"/>
  <p:tag name="KSO_WM_TEMPLATE_CATEGORY" val="diagram"/>
  <p:tag name="KSO_WM_TEMPLATE_INDEX" val="20165054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SHADOW_SCHEMECOLOR_INDEX" val="13"/>
  <p:tag name="KSO_WM_UNIT_TEXT_FILL_FORE_SCHEMECOLOR_INDEX" val="14"/>
  <p:tag name="KSO_WM_UNIT_TEXT_FILL_TYP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2_1"/>
  <p:tag name="KSO_WM_UNIT_ID" val="diagram20165054_2*p_h_h_i*1_1_2_1"/>
  <p:tag name="KSO_WM_TEMPLATE_CATEGORY" val="diagram"/>
  <p:tag name="KSO_WM_TEMPLATE_INDEX" val="20165054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SHADOW_SCHEMECOLOR_INDEX" val="15"/>
  <p:tag name="KSO_WM_UNIT_TEXT_FILL_FORE_SCHEMECOLOR_INDEX" val="13"/>
  <p:tag name="KSO_WM_UNIT_TEXT_FILL_TYP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BIND_DECORATION_IDS" val="diagram20165054_2*p_i*1_6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2_2"/>
  <p:tag name="KSO_WM_UNIT_ID" val="diagram20165054_2*p_h_h_i*1_1_2_2"/>
  <p:tag name="KSO_WM_TEMPLATE_CATEGORY" val="diagram"/>
  <p:tag name="KSO_WM_TEMPLATE_INDEX" val="20165054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SHADOW_SCHEMECOLOR_INDEX" val="13"/>
  <p:tag name="KSO_WM_UNIT_TEXT_FILL_FORE_SCHEMECOLOR_INDEX" val="14"/>
  <p:tag name="KSO_WM_UNIT_TEXT_FILL_TYPE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3_1"/>
  <p:tag name="KSO_WM_UNIT_ID" val="diagram20165054_2*p_h_h_i*1_1_3_1"/>
  <p:tag name="KSO_WM_TEMPLATE_CATEGORY" val="diagram"/>
  <p:tag name="KSO_WM_TEMPLATE_INDEX" val="20165054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SHADOW_SCHEMECOLOR_INDEX" val="15"/>
  <p:tag name="KSO_WM_UNIT_TEXT_FILL_FORE_SCHEMECOLOR_INDEX" val="13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BIND_DECORATION_IDS" val="diagram20165054_2*p_i*1_7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3_2"/>
  <p:tag name="KSO_WM_UNIT_ID" val="diagram20165054_2*p_h_h_i*1_1_3_2"/>
  <p:tag name="KSO_WM_TEMPLATE_CATEGORY" val="diagram"/>
  <p:tag name="KSO_WM_TEMPLATE_INDEX" val="20165054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SHADOW_SCHEMECOLOR_INDEX" val="13"/>
  <p:tag name="KSO_WM_UNIT_TEXT_FILL_FORE_SCHEMECOLOR_INDEX" val="14"/>
  <p:tag name="KSO_WM_UNIT_TEXT_FILL_TYPE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4_1"/>
  <p:tag name="KSO_WM_UNIT_ID" val="diagram20165054_2*p_h_h_i*1_1_4_1"/>
  <p:tag name="KSO_WM_TEMPLATE_CATEGORY" val="diagram"/>
  <p:tag name="KSO_WM_TEMPLATE_INDEX" val="20165054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SHADOW_SCHEMECOLOR_INDEX" val="15"/>
  <p:tag name="KSO_WM_UNIT_TEXT_FILL_FORE_SCHEMECOLOR_INDEX" val="13"/>
  <p:tag name="KSO_WM_UNIT_TEXT_FILL_TYP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BIND_DECORATION_IDS" val="diagram20165054_2*p_i*1_8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4_2"/>
  <p:tag name="KSO_WM_UNIT_ID" val="diagram20165054_2*p_h_h_i*1_1_4_2"/>
  <p:tag name="KSO_WM_TEMPLATE_CATEGORY" val="diagram"/>
  <p:tag name="KSO_WM_TEMPLATE_INDEX" val="20165054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SHADOW_SCHEMECOLOR_INDEX" val="13"/>
  <p:tag name="KSO_WM_UNIT_TEXT_FILL_FORE_SCHEMECOLOR_INDEX" val="14"/>
  <p:tag name="KSO_WM_UNIT_TEXT_FILL_TYPE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f"/>
  <p:tag name="KSO_WM_UNIT_INDEX" val="1_1_1"/>
  <p:tag name="KSO_WM_UNIT_ID" val="diagram20165054_2*p_h_f*1_1_1"/>
  <p:tag name="KSO_WM_TEMPLATE_CATEGORY" val="diagram"/>
  <p:tag name="KSO_WM_TEMPLATE_INDEX" val="20165054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f"/>
  <p:tag name="KSO_WM_UNIT_INDEX" val="1_1_1_1"/>
  <p:tag name="KSO_WM_UNIT_ID" val="diagram20165054_2*p_h_h_f*1_1_1_1"/>
  <p:tag name="KSO_WM_TEMPLATE_CATEGORY" val="diagram"/>
  <p:tag name="KSO_WM_TEMPLATE_INDEX" val="20165054"/>
  <p:tag name="KSO_WM_UNIT_LAYERLEVEL" val="1_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f"/>
  <p:tag name="KSO_WM_UNIT_INDEX" val="1_1_2_1"/>
  <p:tag name="KSO_WM_UNIT_ID" val="diagram20165054_2*p_h_h_f*1_1_2_1"/>
  <p:tag name="KSO_WM_TEMPLATE_CATEGORY" val="diagram"/>
  <p:tag name="KSO_WM_TEMPLATE_INDEX" val="20165054"/>
  <p:tag name="KSO_WM_UNIT_LAYERLEVEL" val="1_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f"/>
  <p:tag name="KSO_WM_UNIT_INDEX" val="1_1_3_1"/>
  <p:tag name="KSO_WM_UNIT_ID" val="diagram20165054_2*p_h_h_f*1_1_3_1"/>
  <p:tag name="KSO_WM_TEMPLATE_CATEGORY" val="diagram"/>
  <p:tag name="KSO_WM_TEMPLATE_INDEX" val="20165054"/>
  <p:tag name="KSO_WM_UNIT_LAYERLEVEL" val="1_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f"/>
  <p:tag name="KSO_WM_UNIT_INDEX" val="1_1_4_1"/>
  <p:tag name="KSO_WM_UNIT_ID" val="diagram20165054_2*p_h_h_f*1_1_4_1"/>
  <p:tag name="KSO_WM_TEMPLATE_CATEGORY" val="diagram"/>
  <p:tag name="KSO_WM_TEMPLATE_INDEX" val="20165054"/>
  <p:tag name="KSO_WM_UNIT_LAYERLEVEL" val="1_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i"/>
  <p:tag name="KSO_WM_UNIT_INDEX" val="1_1_6"/>
  <p:tag name="KSO_WM_UNIT_ID" val="diagram20165054_2*p_h_i*1_1_6"/>
  <p:tag name="KSO_WM_TEMPLATE_CATEGORY" val="diagram"/>
  <p:tag name="KSO_WM_TEMPLATE_INDEX" val="20165054"/>
  <p:tag name="KSO_WM_UNIT_LAYERLEVEL" val="1_1_1"/>
  <p:tag name="KSO_WM_TAG_VERSION" val="1.0"/>
  <p:tag name="KSO_WM_BEAUTIFY_FLAG" val="#wm#"/>
  <p:tag name="KSO_WM_UNIT_LINE_FORE_SCHEMECOLOR_INDEX" val="5"/>
  <p:tag name="KSO_WM_UNIT_LINE_FILL_TYPE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i"/>
  <p:tag name="KSO_WM_UNIT_INDEX" val="1_1_7"/>
  <p:tag name="KSO_WM_UNIT_ID" val="diagram20165054_2*p_h_i*1_1_7"/>
  <p:tag name="KSO_WM_TEMPLATE_CATEGORY" val="diagram"/>
  <p:tag name="KSO_WM_TEMPLATE_INDEX" val="20165054"/>
  <p:tag name="KSO_WM_UNIT_LAYERLEVEL" val="1_1_1"/>
  <p:tag name="KSO_WM_TAG_VERSION" val="1.0"/>
  <p:tag name="KSO_WM_BEAUTIFY_FLAG" val="#wm#"/>
  <p:tag name="KSO_WM_UNIT_LINE_FORE_SCHEMECOLOR_INDEX" val="5"/>
  <p:tag name="KSO_WM_UNIT_LINE_FILL_TYP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i"/>
  <p:tag name="KSO_WM_UNIT_INDEX" val="1_1_8"/>
  <p:tag name="KSO_WM_UNIT_ID" val="diagram20165054_2*p_h_i*1_1_8"/>
  <p:tag name="KSO_WM_TEMPLATE_CATEGORY" val="diagram"/>
  <p:tag name="KSO_WM_TEMPLATE_INDEX" val="20165054"/>
  <p:tag name="KSO_WM_UNIT_LAYERLEVEL" val="1_1_1"/>
  <p:tag name="KSO_WM_TAG_VERSION" val="1.0"/>
  <p:tag name="KSO_WM_BEAUTIFY_FLAG" val="#wm#"/>
  <p:tag name="KSO_WM_UNIT_LINE_FORE_SCHEMECOLOR_INDEX" val="5"/>
  <p:tag name="KSO_WM_UNIT_LINE_FILL_TYPE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i"/>
  <p:tag name="KSO_WM_UNIT_INDEX" val="1_1_9"/>
  <p:tag name="KSO_WM_UNIT_ID" val="diagram20165054_2*p_h_i*1_1_9"/>
  <p:tag name="KSO_WM_TEMPLATE_CATEGORY" val="diagram"/>
  <p:tag name="KSO_WM_TEMPLATE_INDEX" val="20165054"/>
  <p:tag name="KSO_WM_UNIT_LAYERLEVEL" val="1_1_1"/>
  <p:tag name="KSO_WM_TAG_VERSION" val="1.0"/>
  <p:tag name="KSO_WM_BEAUTIFY_FLAG" val="#wm#"/>
  <p:tag name="KSO_WM_UNIT_LINE_FORE_SCHEMECOLOR_INDEX" val="5"/>
  <p:tag name="KSO_WM_UNIT_LINE_FILL_TYPE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271</Words>
  <Application>Microsoft Office PowerPoint</Application>
  <PresentationFormat>宽屏</PresentationFormat>
  <Paragraphs>29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华文新魏</vt:lpstr>
      <vt:lpstr>楷体</vt:lpstr>
      <vt:lpstr>微软雅黑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我的演讲完毕,谢谢大家。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Administrator</cp:lastModifiedBy>
  <cp:revision>157</cp:revision>
  <dcterms:created xsi:type="dcterms:W3CDTF">2019-06-19T02:08:00Z</dcterms:created>
  <dcterms:modified xsi:type="dcterms:W3CDTF">2020-09-29T08:37:48Z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