
<file path=[Content_Types].xml><?xml version="1.0" encoding="utf-8"?>
<Types xmlns="http://schemas.openxmlformats.org/package/2006/content-types">
  <Default Extension="jpeg" ContentType="image/jpe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9"/>
  </p:notesMasterIdLst>
  <p:sldIdLst>
    <p:sldId id="257" r:id="rId3"/>
    <p:sldId id="357" r:id="rId4"/>
    <p:sldId id="350" r:id="rId5"/>
    <p:sldId id="351" r:id="rId6"/>
    <p:sldId id="360" r:id="rId7"/>
    <p:sldId id="352" r:id="rId8"/>
    <p:sldId id="311" r:id="rId9"/>
    <p:sldId id="353" r:id="rId10"/>
    <p:sldId id="310" r:id="rId11"/>
    <p:sldId id="285" r:id="rId12"/>
    <p:sldId id="291" r:id="rId13"/>
    <p:sldId id="354" r:id="rId14"/>
    <p:sldId id="315" r:id="rId15"/>
    <p:sldId id="316" r:id="rId16"/>
    <p:sldId id="356" r:id="rId17"/>
    <p:sldId id="355" r:id="rId18"/>
    <p:sldId id="362" r:id="rId19"/>
    <p:sldId id="332" r:id="rId20"/>
    <p:sldId id="363" r:id="rId21"/>
    <p:sldId id="364" r:id="rId22"/>
    <p:sldId id="323" r:id="rId23"/>
    <p:sldId id="321" r:id="rId24"/>
    <p:sldId id="324" r:id="rId25"/>
    <p:sldId id="329" r:id="rId26"/>
    <p:sldId id="330" r:id="rId27"/>
    <p:sldId id="331" r:id="rId2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734" y="-426"/>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notesMaster" Target="notesMasters/notesMaster1.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138464021239019"/>
          <c:y val="0.149858668321655"/>
          <c:w val="0.951021246681406"/>
          <c:h val="0.798600921736663"/>
        </c:manualLayout>
      </c:layout>
      <c:pieChart>
        <c:varyColors val="1"/>
        <c:ser>
          <c:idx val="0"/>
          <c:order val="0"/>
          <c:tx>
            <c:strRef>
              <c:f>Sheet1!$B$1</c:f>
              <c:strCache>
                <c:ptCount val="1"/>
                <c:pt idx="0">
                  <c:v>性取向</c:v>
                </c:pt>
              </c:strCache>
            </c:strRef>
          </c:tx>
          <c:explosion val="0"/>
          <c:dPt>
            <c:idx val="0"/>
            <c:bubble3D val="0"/>
          </c:dPt>
          <c:dPt>
            <c:idx val="1"/>
            <c:bubble3D val="0"/>
          </c:dPt>
          <c:dPt>
            <c:idx val="2"/>
            <c:bubble3D val="0"/>
          </c:dPt>
          <c:dLbls>
            <c:dLbl>
              <c:idx val="0"/>
              <c:layout>
                <c:manualLayout>
                  <c:x val="-0.127022429007349"/>
                  <c:y val="-0.304911412282105"/>
                </c:manualLayout>
              </c:layout>
              <c:tx>
                <c:rich>
                  <a:bodyPr rot="0" spcFirstLastPara="0" vertOverflow="ellipsis" vert="horz" wrap="square" lIns="38100" tIns="19050" rIns="38100" bIns="19050" anchor="ctr" anchorCtr="1"/>
                  <a:lstStyle/>
                  <a:p>
                    <a:pPr>
                      <a:defRPr lang="zh-CN" sz="1800" b="1" i="0" u="none" strike="noStrike" kern="1200" baseline="0">
                        <a:solidFill>
                          <a:schemeClr val="tx1"/>
                        </a:solidFill>
                        <a:effectLst>
                          <a:outerShdw blurRad="38100" dist="38100" dir="2700000" algn="tl">
                            <a:srgbClr val="000000">
                              <a:alpha val="43137"/>
                            </a:srgbClr>
                          </a:outerShdw>
                        </a:effectLst>
                        <a:latin typeface="+mn-lt"/>
                        <a:ea typeface="+mn-ea"/>
                        <a:cs typeface="+mn-cs"/>
                      </a:defRPr>
                    </a:pPr>
                    <a:r>
                      <a:rPr lang="en-US" altLang="zh-CN" sz="5400" b="1" dirty="0">
                        <a:solidFill>
                          <a:srgbClr val="0070C0"/>
                        </a:solidFill>
                        <a:effectLst>
                          <a:outerShdw blurRad="38100" dist="38100" dir="2700000" algn="tl">
                            <a:srgbClr val="000000">
                              <a:alpha val="43137"/>
                            </a:srgbClr>
                          </a:outerShdw>
                        </a:effectLst>
                      </a:rPr>
                      <a:t>95%</a:t>
                    </a:r>
                    <a:endParaRPr lang="en-US" altLang="zh-CN" sz="5400" b="1" dirty="0">
                      <a:solidFill>
                        <a:srgbClr val="0070C0"/>
                      </a:solidFill>
                      <a:effectLst>
                        <a:outerShdw blurRad="38100" dist="38100" dir="2700000" algn="tl">
                          <a:srgbClr val="000000">
                            <a:alpha val="43137"/>
                          </a:srgbClr>
                        </a:outerShdw>
                      </a:effectLst>
                    </a:endParaRPr>
                  </a:p>
                </c:rich>
              </c:tx>
              <c:dLblPos val="bestFit"/>
              <c:showLegendKey val="0"/>
              <c:showVal val="0"/>
              <c:showCatName val="0"/>
              <c:showSerName val="0"/>
              <c:showPercent val="1"/>
              <c:showBubbleSize val="0"/>
              <c:extLst>
                <c:ext xmlns:c15="http://schemas.microsoft.com/office/drawing/2012/chart" uri="{CE6537A1-D6FC-4f65-9D91-7224C49458BB}">
                  <c15:layout/>
                </c:ext>
              </c:extLst>
            </c:dLbl>
            <c:dLbl>
              <c:idx val="1"/>
              <c:layout>
                <c:manualLayout>
                  <c:x val="-0.05554547337243"/>
                  <c:y val="-0.0789453272129655"/>
                </c:manualLayout>
              </c:layout>
              <c:tx>
                <c:rich>
                  <a:bodyPr rot="0" spcFirstLastPara="0" vertOverflow="ellipsis" vert="horz" wrap="square" lIns="38100" tIns="19050" rIns="38100" bIns="19050" anchor="ctr" anchorCtr="1"/>
                  <a:lstStyle/>
                  <a:p>
                    <a:pPr>
                      <a:defRPr lang="zh-CN" sz="1800" b="1" i="0" u="none" strike="noStrike" kern="1200" baseline="0">
                        <a:solidFill>
                          <a:srgbClr val="0070C0"/>
                        </a:solidFill>
                        <a:effectLst>
                          <a:outerShdw blurRad="38100" dist="38100" dir="2700000" algn="tl">
                            <a:srgbClr val="000000">
                              <a:alpha val="43137"/>
                            </a:srgbClr>
                          </a:outerShdw>
                        </a:effectLst>
                        <a:latin typeface="+mn-lt"/>
                        <a:ea typeface="+mn-ea"/>
                        <a:cs typeface="+mn-cs"/>
                      </a:defRPr>
                    </a:pPr>
                    <a:r>
                      <a:rPr lang="en-US" altLang="zh-CN" sz="2400" b="1" dirty="0" smtClean="0">
                        <a:solidFill>
                          <a:srgbClr val="0070C0"/>
                        </a:solidFill>
                        <a:effectLst>
                          <a:outerShdw blurRad="38100" dist="38100" dir="2700000" algn="tl">
                            <a:srgbClr val="000000">
                              <a:alpha val="43137"/>
                            </a:srgbClr>
                          </a:outerShdw>
                        </a:effectLst>
                      </a:rPr>
                      <a:t>3</a:t>
                    </a:r>
                    <a:r>
                      <a:rPr lang="en-US" altLang="zh-CN" sz="2400" b="1" dirty="0" smtClean="0">
                        <a:solidFill>
                          <a:srgbClr val="0070C0"/>
                        </a:solidFill>
                      </a:rPr>
                      <a:t>~5%</a:t>
                    </a:r>
                    <a:endParaRPr lang="en-US" altLang="zh-CN" sz="2400" b="1" dirty="0">
                      <a:solidFill>
                        <a:srgbClr val="0070C0"/>
                      </a:solidFill>
                    </a:endParaRPr>
                  </a:p>
                </c:rich>
              </c:tx>
              <c:numFmt formatCode="General" sourceLinked="1"/>
              <c:spPr>
                <a:noFill/>
                <a:ln>
                  <a:noFill/>
                </a:ln>
                <a:effectLst/>
              </c:spPr>
              <c:txPr>
                <a:bodyPr rot="0" spcFirstLastPara="0" vertOverflow="ellipsis" vert="horz" wrap="square" lIns="38100" tIns="19050" rIns="38100" bIns="19050" anchor="ctr" anchorCtr="1"/>
                <a:lstStyle/>
                <a:p>
                  <a:pPr>
                    <a:defRPr lang="zh-CN" sz="1800" b="1" i="0" u="none" strike="noStrike" kern="1200" baseline="0">
                      <a:solidFill>
                        <a:srgbClr val="0070C0"/>
                      </a:solidFill>
                      <a:effectLst>
                        <a:outerShdw blurRad="38100" dist="38100" dir="2700000" algn="tl">
                          <a:srgbClr val="000000">
                            <a:alpha val="43137"/>
                          </a:srgbClr>
                        </a:outerShdw>
                      </a:effectLst>
                      <a:latin typeface="+mn-lt"/>
                      <a:ea typeface="+mn-ea"/>
                      <a:cs typeface="+mn-cs"/>
                    </a:defRPr>
                  </a:pPr>
                </a:p>
              </c:txPr>
              <c:dLblPos val="bestFit"/>
              <c:showLegendKey val="0"/>
              <c:showVal val="0"/>
              <c:showCatName val="0"/>
              <c:showSerName val="0"/>
              <c:showPercent val="1"/>
              <c:showBubbleSize val="0"/>
              <c:extLst>
                <c:ext xmlns:c15="http://schemas.microsoft.com/office/drawing/2012/chart" uri="{CE6537A1-D6FC-4f65-9D91-7224C49458BB}">
                  <c15:layout/>
                </c:ext>
              </c:extLst>
            </c:dLbl>
            <c:dLbl>
              <c:idx val="2"/>
              <c:layout>
                <c:manualLayout>
                  <c:x val="0.140974357757445"/>
                  <c:y val="-0.085582801097981"/>
                </c:manualLayout>
              </c:layout>
              <c:tx>
                <c:rich>
                  <a:bodyPr rot="0" spcFirstLastPara="0" vertOverflow="ellipsis" vert="horz" wrap="square" lIns="38100" tIns="19050" rIns="38100" bIns="19050" anchor="ctr" anchorCtr="1"/>
                  <a:lstStyle/>
                  <a:p>
                    <a:pPr>
                      <a:defRPr lang="zh-CN" sz="1800" b="1" i="0" u="none" strike="noStrike" kern="1200" baseline="0">
                        <a:solidFill>
                          <a:schemeClr val="tx1"/>
                        </a:solidFill>
                        <a:effectLst>
                          <a:outerShdw blurRad="38100" dist="38100" dir="2700000" algn="tl">
                            <a:srgbClr val="000000">
                              <a:alpha val="43137"/>
                            </a:srgbClr>
                          </a:outerShdw>
                        </a:effectLst>
                        <a:latin typeface="+mn-lt"/>
                        <a:ea typeface="+mn-ea"/>
                        <a:cs typeface="+mn-cs"/>
                      </a:defRPr>
                    </a:pPr>
                    <a:r>
                      <a:rPr lang="en-US" altLang="zh-CN" sz="2400" b="1" dirty="0" smtClean="0">
                        <a:solidFill>
                          <a:srgbClr val="990000"/>
                        </a:solidFill>
                        <a:effectLst>
                          <a:outerShdw blurRad="38100" dist="38100" dir="2700000" algn="tl">
                            <a:srgbClr val="000000">
                              <a:alpha val="43137"/>
                            </a:srgbClr>
                          </a:outerShdw>
                        </a:effectLst>
                      </a:rPr>
                      <a:t>1~</a:t>
                    </a:r>
                    <a:r>
                      <a:rPr lang="en-US" altLang="zh-CN" sz="2400" b="1" dirty="0" smtClean="0">
                        <a:solidFill>
                          <a:srgbClr val="990000"/>
                        </a:solidFill>
                      </a:rPr>
                      <a:t>2</a:t>
                    </a:r>
                    <a:r>
                      <a:rPr lang="en-US" altLang="zh-CN" sz="2400" b="1" dirty="0">
                        <a:solidFill>
                          <a:srgbClr val="990000"/>
                        </a:solidFill>
                      </a:rPr>
                      <a:t>%</a:t>
                    </a:r>
                    <a:endParaRPr lang="en-US" altLang="zh-CN" sz="2400" b="1" dirty="0">
                      <a:solidFill>
                        <a:srgbClr val="990000"/>
                      </a:solidFill>
                    </a:endParaRPr>
                  </a:p>
                </c:rich>
              </c:tx>
              <c:dLblPos val="bestFit"/>
              <c:showLegendKey val="0"/>
              <c:showVal val="0"/>
              <c:showCatName val="0"/>
              <c:showSerName val="0"/>
              <c:showPercent val="1"/>
              <c:showBubbleSize val="0"/>
              <c:extLst>
                <c:ext xmlns:c15="http://schemas.microsoft.com/office/drawing/2012/chart" uri="{CE6537A1-D6FC-4f65-9D91-7224C49458BB}">
                  <c15:layout/>
                </c:ext>
              </c:extLst>
            </c:dLbl>
            <c:spPr>
              <a:noFill/>
              <a:ln>
                <a:noFill/>
              </a:ln>
              <a:effectLst/>
            </c:spPr>
            <c:txPr>
              <a:bodyPr rot="0" spcFirstLastPara="0" vertOverflow="ellipsis" vert="horz" wrap="square" lIns="38100" tIns="19050" rIns="38100" bIns="19050" anchor="ctr" anchorCtr="1"/>
              <a:lstStyle/>
              <a:p>
                <a:pPr>
                  <a:defRPr lang="zh-CN" sz="1800" b="1" i="0" u="none" strike="noStrike" kern="1200" baseline="0">
                    <a:solidFill>
                      <a:schemeClr val="tx1"/>
                    </a:solidFill>
                    <a:effectLst>
                      <a:outerShdw blurRad="38100" dist="38100" dir="2700000" algn="tl">
                        <a:srgbClr val="000000">
                          <a:alpha val="43137"/>
                        </a:srgbClr>
                      </a:outerShdw>
                    </a:effectLst>
                    <a:latin typeface="+mn-lt"/>
                    <a:ea typeface="+mn-ea"/>
                    <a:cs typeface="+mn-cs"/>
                  </a:defRPr>
                </a:pPr>
              </a:p>
            </c:txPr>
            <c:dLblPos val="bestFit"/>
            <c:showLegendKey val="0"/>
            <c:showVal val="0"/>
            <c:showCatName val="0"/>
            <c:showSerName val="0"/>
            <c:showPercent val="1"/>
            <c:showBubbleSize val="0"/>
            <c:showLeaderLines val="1"/>
            <c:extLst>
              <c:ext xmlns:c15="http://schemas.microsoft.com/office/drawing/2012/chart" uri="{CE6537A1-D6FC-4f65-9D91-7224C49458BB}">
                <c15:layout/>
                <c15:showLeaderLines val="1"/>
                <c15:leaderLines/>
              </c:ext>
            </c:extLst>
          </c:dLbls>
          <c:cat>
            <c:strRef>
              <c:f>Sheet1!$A$2:$A$4</c:f>
              <c:strCache>
                <c:ptCount val="3"/>
                <c:pt idx="0">
                  <c:v>异性恋</c:v>
                </c:pt>
                <c:pt idx="1">
                  <c:v>同性恋</c:v>
                </c:pt>
                <c:pt idx="2">
                  <c:v>双性恋</c:v>
                </c:pt>
              </c:strCache>
            </c:strRef>
          </c:cat>
          <c:val>
            <c:numRef>
              <c:f>Sheet1!$B$2:$B$4</c:f>
              <c:numCache>
                <c:formatCode>General</c:formatCode>
                <c:ptCount val="3"/>
                <c:pt idx="0">
                  <c:v>95</c:v>
                </c:pt>
                <c:pt idx="1">
                  <c:v>3</c:v>
                </c:pt>
                <c:pt idx="2">
                  <c:v>2</c:v>
                </c:pt>
              </c:numCache>
            </c:numRef>
          </c:val>
        </c:ser>
        <c:dLbls>
          <c:showLegendKey val="0"/>
          <c:showVal val="0"/>
          <c:showCatName val="0"/>
          <c:showSerName val="0"/>
          <c:showPercent val="1"/>
          <c:showBubbleSize val="0"/>
          <c:showLeaderLines val="1"/>
        </c:dLbls>
        <c:firstSliceAng val="15"/>
      </c:pieChart>
      <c:spPr>
        <a:noFill/>
        <a:ln>
          <a:noFill/>
        </a:ln>
        <a:effectLst/>
      </c:spPr>
    </c:plotArea>
    <c:legend>
      <c:legendPos val="t"/>
      <c:layout>
        <c:manualLayout>
          <c:xMode val="edge"/>
          <c:yMode val="edge"/>
          <c:x val="0.194530569958246"/>
          <c:y val="0.906345566866839"/>
          <c:w val="0.613521906411695"/>
          <c:h val="0.0936544331331613"/>
        </c:manualLayout>
      </c:layout>
      <c:overlay val="0"/>
      <c:txPr>
        <a:bodyPr rot="0" spcFirstLastPara="0" vertOverflow="ellipsis" vert="horz" wrap="square" anchor="ctr" anchorCtr="1"/>
        <a:lstStyle/>
        <a:p>
          <a:pPr>
            <a:defRPr lang="zh-CN" sz="2400" b="1" i="0" u="none" strike="noStrike" kern="1200" baseline="0">
              <a:solidFill>
                <a:schemeClr val="tx1"/>
              </a:solidFill>
              <a:effectLst>
                <a:outerShdw blurRad="38100" dist="38100" dir="2700000" algn="tl">
                  <a:srgbClr val="000000">
                    <a:alpha val="43137"/>
                  </a:srgbClr>
                </a:outerShdw>
              </a:effectLst>
              <a:latin typeface="+mn-lt"/>
              <a:ea typeface="+mn-ea"/>
              <a:cs typeface="+mn-cs"/>
            </a:defRPr>
          </a:pPr>
        </a:p>
      </c:txPr>
    </c:legend>
    <c:plotVisOnly val="1"/>
    <c:dispBlanksAs val="gap"/>
    <c:showDLblsOverMax val="0"/>
  </c:chart>
  <c:txPr>
    <a:bodyPr/>
    <a:lstStyle/>
    <a:p>
      <a:pPr>
        <a:defRPr lang="zh-CN" sz="1800"/>
      </a:pP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B3D6C6-376E-4534-A668-C6C7E5C3281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CB91B0-B31D-45E4-875F-D1EE4A08337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30820CF-B880-4189-942D-D702A7CBA730}" type="datetimeFigureOut">
              <a:rPr lang="zh-CN" altLang="en-US" smtClean="0"/>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30820CF-B880-4189-942D-D702A7CBA730}" type="datetimeFigureOut">
              <a:rPr lang="zh-CN" altLang="en-US" smtClean="0"/>
            </a:fld>
            <a:endParaRPr lang="zh-CN" altLang="en-US"/>
          </a:p>
        </p:txBody>
      </p:sp>
      <p:sp>
        <p:nvSpPr>
          <p:cNvPr id="9" name="灯片编号占位符 8"/>
          <p:cNvSpPr>
            <a:spLocks noGrp="1"/>
          </p:cNvSpPr>
          <p:nvPr>
            <p:ph type="sldNum" sz="quarter" idx="15"/>
          </p:nvPr>
        </p:nvSpPr>
        <p:spPr/>
        <p:txBody>
          <a:bodyPr rtlCol="0"/>
          <a:lstStyle/>
          <a:p>
            <a:fld id="{0C913308-F349-4B6D-A68A-DD1791B4A57B}" type="slidenum">
              <a:rPr lang="zh-CN" altLang="en-US" smtClean="0"/>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4" name="日期占位符 3"/>
          <p:cNvSpPr>
            <a:spLocks noGrp="1"/>
          </p:cNvSpPr>
          <p:nvPr>
            <p:ph type="dt" sz="half" idx="10"/>
          </p:nvPr>
        </p:nvSpPr>
        <p:spPr bwMode="auto">
          <a:xfrm rot="5400000">
            <a:off x="7763256" y="1170432"/>
            <a:ext cx="2286000" cy="381000"/>
          </a:xfrm>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0C913308-F349-4B6D-A68A-DD1791B4A57B}" type="slidenum">
              <a:rPr lang="zh-CN" altLang="en-US" smtClean="0"/>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endParaRPr kumimoji="0" lang="zh-CN" altLang="en-US" smtClean="0"/>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endParaRPr kumimoji="0" lang="zh-CN" altLang="en-US"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30820CF-B880-4189-942D-D702A7CBA730}" type="datetimeFigureOut">
              <a:rPr lang="zh-CN" altLang="en-US" smtClean="0"/>
            </a:fld>
            <a:endParaRPr lang="zh-CN" altLang="en-US"/>
          </a:p>
        </p:txBody>
      </p:sp>
      <p:sp>
        <p:nvSpPr>
          <p:cNvPr id="7" name="灯片编号占位符 6"/>
          <p:cNvSpPr>
            <a:spLocks noGrp="1"/>
          </p:cNvSpPr>
          <p:nvPr>
            <p:ph type="sldNum" sz="quarter" idx="11"/>
          </p:nvPr>
        </p:nvSpPr>
        <p:spPr/>
        <p:txBody>
          <a:bodyPr rtlCol="0"/>
          <a:lstStyle/>
          <a:p>
            <a:fld id="{0C913308-F349-4B6D-A68A-DD1791B4A57B}" type="slidenum">
              <a:rPr lang="zh-CN" altLang="en-US" smtClean="0"/>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endParaRPr kumimoji="0" lang="zh-CN" altLang="en-US" smtClean="0"/>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30820CF-B880-4189-942D-D702A7CBA730}" type="datetimeFigureOut">
              <a:rPr lang="zh-CN" altLang="en-US" smtClean="0"/>
            </a:fld>
            <a:endParaRPr lang="zh-CN" altLang="en-US"/>
          </a:p>
        </p:txBody>
      </p:sp>
      <p:sp>
        <p:nvSpPr>
          <p:cNvPr id="22" name="灯片编号占位符 21"/>
          <p:cNvSpPr>
            <a:spLocks noGrp="1"/>
          </p:cNvSpPr>
          <p:nvPr>
            <p:ph type="sldNum" sz="quarter" idx="15"/>
          </p:nvPr>
        </p:nvSpPr>
        <p:spPr/>
        <p:txBody>
          <a:bodyPr rtlCol="0"/>
          <a:lstStyle/>
          <a:p>
            <a:fld id="{0C913308-F349-4B6D-A68A-DD1791B4A57B}" type="slidenum">
              <a:rPr lang="zh-CN" altLang="en-US" smtClean="0"/>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endParaRPr kumimoji="0" lang="zh-CN" altLang="en-US" smtClean="0"/>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30820CF-B880-4189-942D-D702A7CBA730}" type="datetimeFigureOut">
              <a:rPr lang="zh-CN" altLang="en-US" smtClean="0"/>
            </a:fld>
            <a:endParaRPr lang="zh-CN" altLang="en-US"/>
          </a:p>
        </p:txBody>
      </p:sp>
      <p:sp>
        <p:nvSpPr>
          <p:cNvPr id="18" name="灯片编号占位符 17"/>
          <p:cNvSpPr>
            <a:spLocks noGrp="1"/>
          </p:cNvSpPr>
          <p:nvPr>
            <p:ph type="sldNum" sz="quarter" idx="11"/>
          </p:nvPr>
        </p:nvSpPr>
        <p:spPr/>
        <p:txBody>
          <a:bodyPr rtlCol="0"/>
          <a:lstStyle/>
          <a:p>
            <a:fld id="{0C913308-F349-4B6D-A68A-DD1791B4A57B}" type="slidenum">
              <a:rPr lang="zh-CN" altLang="en-US" smtClean="0"/>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30820CF-B880-4189-942D-D702A7CBA730}" type="datetimeFigureOut">
              <a:rPr lang="zh-CN" altLang="en-US" smtClean="0"/>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panose="05000000000000000000"/>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panose="05020102010507070707"/>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panose="05000000000000000000"/>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panose="05000000000000000000"/>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panose="05020102010507070707"/>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jpeg"/><Relationship Id="rId1" Type="http://schemas.openxmlformats.org/officeDocument/2006/relationships/hyperlink" Target="http://baike.baidu.com/picview/421684/421684/0/b8014a90f603738d5a8b2be2b21bb051f919ec29.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www.aibai.com/" TargetMode="External"/><Relationship Id="rId1" Type="http://schemas.openxmlformats.org/officeDocument/2006/relationships/chart" Target="../charts/char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6.jpeg"/><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67544" y="920909"/>
            <a:ext cx="8001056" cy="4524315"/>
          </a:xfrm>
          <a:prstGeom prst="rect">
            <a:avLst/>
          </a:prstGeom>
          <a:noFill/>
          <a:ln w="9525">
            <a:noFill/>
            <a:miter lim="800000"/>
          </a:ln>
          <a:effectLst/>
        </p:spPr>
        <p:txBody>
          <a:bodyPr vert="horz" wrap="square" lIns="91440" tIns="45720" rIns="91440" bIns="45720" numCol="1" anchor="ctr" anchorCtr="0" compatLnSpc="1">
            <a:spAutoFit/>
          </a:bodyPr>
          <a:lstStyle/>
          <a:p>
            <a:pPr algn="ctr" fontAlgn="base">
              <a:spcBef>
                <a:spcPct val="0"/>
              </a:spcBef>
              <a:spcAft>
                <a:spcPct val="0"/>
              </a:spcAft>
            </a:pPr>
            <a:r>
              <a:rPr lang="zh-CN" altLang="en-US" sz="9600" b="1" dirty="0" smtClean="0">
                <a:solidFill>
                  <a:srgbClr val="002060"/>
                </a:solidFill>
                <a:effectLst>
                  <a:outerShdw blurRad="38100" dist="38100" dir="2700000" algn="tl">
                    <a:srgbClr val="000000">
                      <a:alpha val="43137"/>
                    </a:srgbClr>
                  </a:outerShdw>
                </a:effectLst>
                <a:latin typeface="+mn-ea"/>
              </a:rPr>
              <a:t>社会性别</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gn="ctr" fontAlgn="base">
              <a:spcBef>
                <a:spcPct val="0"/>
              </a:spcBef>
              <a:spcAft>
                <a:spcPct val="0"/>
              </a:spcAft>
            </a:pPr>
            <a:r>
              <a:rPr lang="zh-CN" altLang="en-US" sz="9600" b="1" dirty="0" smtClean="0">
                <a:solidFill>
                  <a:srgbClr val="002060"/>
                </a:solidFill>
                <a:effectLst>
                  <a:outerShdw blurRad="38100" dist="38100" dir="2700000" algn="tl">
                    <a:srgbClr val="000000">
                      <a:alpha val="43137"/>
                    </a:srgbClr>
                  </a:outerShdw>
                </a:effectLst>
                <a:latin typeface="+mn-ea"/>
              </a:rPr>
              <a:t>的几个问题</a:t>
            </a:r>
            <a:endParaRPr lang="zh-CN" altLang="zh-CN" sz="9600" b="1" dirty="0" smtClean="0">
              <a:solidFill>
                <a:srgbClr val="002060"/>
              </a:solidFill>
              <a:effectLst>
                <a:outerShdw blurRad="38100" dist="38100" dir="2700000" algn="tl">
                  <a:srgbClr val="000000">
                    <a:alpha val="43137"/>
                  </a:srgbClr>
                </a:outerShdw>
              </a:effectLst>
              <a:latin typeface="+mn-ea"/>
            </a:endParaRPr>
          </a:p>
          <a:p>
            <a:pPr marL="0" marR="0" lvl="0" indent="0" algn="ctr" defTabSz="914400" rtl="0" eaLnBrk="1" fontAlgn="base" latinLnBrk="0" hangingPunct="1">
              <a:lnSpc>
                <a:spcPct val="100000"/>
              </a:lnSpc>
              <a:spcBef>
                <a:spcPct val="0"/>
              </a:spcBef>
              <a:spcAft>
                <a:spcPct val="0"/>
              </a:spcAft>
              <a:buClrTx/>
              <a:buSzTx/>
              <a:buFontTx/>
              <a:buNone/>
            </a:pPr>
            <a:endParaRPr kumimoji="0" lang="zh-CN" sz="9600" b="0" i="0" u="none" strike="noStrike" cap="none" normalizeH="0" baseline="0" dirty="0" smtClean="0">
              <a:ln>
                <a:noFill/>
              </a:ln>
              <a:solidFill>
                <a:srgbClr val="00206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5"/>
          <p:cNvSpPr>
            <a:spLocks noGrp="1"/>
          </p:cNvSpPr>
          <p:nvPr>
            <p:ph type="sldNum" sz="quarter" idx="4294967295"/>
          </p:nvPr>
        </p:nvSpPr>
        <p:spPr>
          <a:xfrm>
            <a:off x="6553200" y="6245225"/>
            <a:ext cx="2289175" cy="476250"/>
          </a:xfrm>
          <a:prstGeom prst="rect">
            <a:avLst/>
          </a:prstGeom>
        </p:spPr>
        <p:txBody>
          <a:bodyPr/>
          <a:lstStyle/>
          <a:p>
            <a:fld id="{5DCABB3D-8910-467B-A0E8-64FD827ED73A}" type="slidenum">
              <a:rPr lang="en-US" altLang="zh-CN"/>
            </a:fld>
            <a:endParaRPr lang="en-US" altLang="zh-CN"/>
          </a:p>
        </p:txBody>
      </p:sp>
      <p:sp>
        <p:nvSpPr>
          <p:cNvPr id="321539" name="Rectangle 3"/>
          <p:cNvSpPr>
            <a:spLocks noGrp="1" noRot="1" noChangeArrowheads="1"/>
          </p:cNvSpPr>
          <p:nvPr>
            <p:ph type="body" idx="1"/>
          </p:nvPr>
        </p:nvSpPr>
        <p:spPr>
          <a:xfrm>
            <a:off x="323528" y="446274"/>
            <a:ext cx="7713594" cy="5214974"/>
          </a:xfrm>
        </p:spPr>
        <p:txBody>
          <a:bodyPr>
            <a:normAutofit fontScale="25000" lnSpcReduction="20000"/>
          </a:bodyPr>
          <a:lstStyle/>
          <a:p>
            <a:pPr>
              <a:lnSpc>
                <a:spcPct val="110000"/>
              </a:lnSpc>
              <a:spcBef>
                <a:spcPts val="0"/>
              </a:spcBef>
              <a:buNone/>
            </a:pPr>
            <a:r>
              <a:rPr lang="zh-CN" altLang="en-US" sz="9600" b="1" dirty="0" smtClean="0">
                <a:solidFill>
                  <a:srgbClr val="002060"/>
                </a:solidFill>
                <a:effectLst>
                  <a:outerShdw blurRad="38100" dist="38100" dir="2700000" algn="tl">
                    <a:srgbClr val="000000">
                      <a:alpha val="43137"/>
                    </a:srgbClr>
                  </a:outerShdw>
                </a:effectLst>
                <a:latin typeface="+mn-ea"/>
              </a:rPr>
              <a:t>    </a:t>
            </a:r>
            <a:r>
              <a:rPr lang="zh-CN" altLang="en-US" sz="9600" b="1" dirty="0" smtClean="0">
                <a:solidFill>
                  <a:srgbClr val="FF0000"/>
                </a:solidFill>
                <a:effectLst>
                  <a:outerShdw blurRad="38100" dist="38100" dir="2700000" algn="tl">
                    <a:srgbClr val="000000">
                      <a:alpha val="43137"/>
                    </a:srgbClr>
                  </a:outerShdw>
                </a:effectLst>
                <a:latin typeface="+mn-ea"/>
              </a:rPr>
              <a:t>高校调查：</a:t>
            </a:r>
            <a:r>
              <a:rPr lang="zh-CN" altLang="zh-CN" sz="9600" b="1" dirty="0" smtClean="0">
                <a:solidFill>
                  <a:srgbClr val="002060"/>
                </a:solidFill>
                <a:effectLst>
                  <a:outerShdw blurRad="38100" dist="38100" dir="2700000" algn="tl">
                    <a:srgbClr val="000000">
                      <a:alpha val="43137"/>
                    </a:srgbClr>
                  </a:outerShdw>
                </a:effectLst>
              </a:rPr>
              <a:t>北京大学中外妇女问题研究中心的</a:t>
            </a:r>
            <a:r>
              <a:rPr lang="zh-CN" altLang="zh-CN" sz="9600" b="1" dirty="0" smtClean="0">
                <a:solidFill>
                  <a:srgbClr val="002060"/>
                </a:solidFill>
                <a:effectLst>
                  <a:outerShdw blurRad="38100" dist="38100" dir="2700000" algn="tl">
                    <a:srgbClr val="000000">
                      <a:alpha val="43137"/>
                    </a:srgbClr>
                  </a:outerShdw>
                </a:effectLst>
                <a:latin typeface="+mn-ea"/>
              </a:rPr>
              <a:t>对北</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zh-CN" altLang="zh-CN" sz="9600" b="1" dirty="0" smtClean="0">
                <a:solidFill>
                  <a:srgbClr val="002060"/>
                </a:solidFill>
                <a:effectLst>
                  <a:outerShdw blurRad="38100" dist="38100" dir="2700000" algn="tl">
                    <a:srgbClr val="000000">
                      <a:alpha val="43137"/>
                    </a:srgbClr>
                  </a:outerShdw>
                </a:effectLst>
                <a:latin typeface="+mn-ea"/>
              </a:rPr>
              <a:t>京</a:t>
            </a:r>
            <a:r>
              <a:rPr lang="en-US" altLang="zh-CN" sz="9600" b="1" dirty="0" smtClean="0">
                <a:solidFill>
                  <a:srgbClr val="002060"/>
                </a:solidFill>
                <a:effectLst>
                  <a:outerShdw blurRad="38100" dist="38100" dir="2700000" algn="tl">
                    <a:srgbClr val="000000">
                      <a:alpha val="43137"/>
                    </a:srgbClr>
                  </a:outerShdw>
                </a:effectLst>
                <a:latin typeface="+mn-ea"/>
              </a:rPr>
              <a:t>13</a:t>
            </a:r>
            <a:r>
              <a:rPr lang="zh-CN" altLang="zh-CN" sz="9600" b="1" dirty="0" smtClean="0">
                <a:solidFill>
                  <a:srgbClr val="002060"/>
                </a:solidFill>
                <a:effectLst>
                  <a:outerShdw blurRad="38100" dist="38100" dir="2700000" algn="tl">
                    <a:srgbClr val="000000">
                      <a:alpha val="43137"/>
                    </a:srgbClr>
                  </a:outerShdw>
                </a:effectLst>
                <a:latin typeface="+mn-ea"/>
              </a:rPr>
              <a:t>所高校进行的“首都高校性别平等意识”调查显示：</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zh-CN" altLang="zh-CN" sz="9600" b="1" dirty="0" smtClean="0">
                <a:solidFill>
                  <a:srgbClr val="002060"/>
                </a:solidFill>
                <a:effectLst>
                  <a:outerShdw blurRad="38100" dist="38100" dir="2700000" algn="tl">
                    <a:srgbClr val="000000">
                      <a:alpha val="43137"/>
                    </a:srgbClr>
                  </a:outerShdw>
                </a:effectLst>
                <a:latin typeface="+mn-ea"/>
              </a:rPr>
              <a:t>只有</a:t>
            </a:r>
            <a:r>
              <a:rPr lang="en-US" altLang="zh-CN" sz="9600" b="1" dirty="0" smtClean="0">
                <a:solidFill>
                  <a:srgbClr val="002060"/>
                </a:solidFill>
                <a:effectLst>
                  <a:outerShdw blurRad="38100" dist="38100" dir="2700000" algn="tl">
                    <a:srgbClr val="000000">
                      <a:alpha val="43137"/>
                    </a:srgbClr>
                  </a:outerShdw>
                </a:effectLst>
                <a:latin typeface="+mn-ea"/>
              </a:rPr>
              <a:t>35.0%</a:t>
            </a:r>
            <a:r>
              <a:rPr lang="zh-CN" altLang="zh-CN" sz="9600" b="1" dirty="0" smtClean="0">
                <a:solidFill>
                  <a:srgbClr val="002060"/>
                </a:solidFill>
                <a:effectLst>
                  <a:outerShdw blurRad="38100" dist="38100" dir="2700000" algn="tl">
                    <a:srgbClr val="000000">
                      <a:alpha val="43137"/>
                    </a:srgbClr>
                  </a:outerShdw>
                </a:effectLst>
                <a:latin typeface="+mn-ea"/>
              </a:rPr>
              <a:t>的男性认同男女平等</a:t>
            </a:r>
            <a:r>
              <a:rPr lang="zh-CN" altLang="en-US" sz="9600" b="1" dirty="0" smtClean="0">
                <a:solidFill>
                  <a:srgbClr val="002060"/>
                </a:solidFill>
                <a:effectLst>
                  <a:outerShdw blurRad="38100" dist="38100" dir="2700000" algn="tl">
                    <a:srgbClr val="000000">
                      <a:alpha val="43137"/>
                    </a:srgbClr>
                  </a:outerShdw>
                </a:effectLst>
                <a:latin typeface="+mn-ea"/>
              </a:rPr>
              <a:t>。</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en-US" altLang="zh-CN" sz="9600" b="1" dirty="0" smtClean="0">
                <a:solidFill>
                  <a:srgbClr val="002060"/>
                </a:solidFill>
                <a:effectLst>
                  <a:outerShdw blurRad="38100" dist="38100" dir="2700000" algn="tl">
                    <a:srgbClr val="000000">
                      <a:alpha val="43137"/>
                    </a:srgbClr>
                  </a:outerShdw>
                </a:effectLst>
                <a:latin typeface="+mn-ea"/>
              </a:rPr>
              <a:t>    </a:t>
            </a:r>
            <a:r>
              <a:rPr lang="zh-CN" altLang="zh-CN" sz="9600" b="1" dirty="0" smtClean="0">
                <a:solidFill>
                  <a:srgbClr val="FF0000"/>
                </a:solidFill>
                <a:effectLst>
                  <a:outerShdw blurRad="38100" dist="38100" dir="2700000" algn="tl">
                    <a:srgbClr val="000000">
                      <a:alpha val="43137"/>
                    </a:srgbClr>
                  </a:outerShdw>
                </a:effectLst>
                <a:latin typeface="+mn-ea"/>
              </a:rPr>
              <a:t>性别选择：</a:t>
            </a:r>
            <a:r>
              <a:rPr lang="zh-CN" altLang="zh-CN" sz="9600" b="1" dirty="0" smtClean="0">
                <a:solidFill>
                  <a:srgbClr val="002060"/>
                </a:solidFill>
                <a:effectLst>
                  <a:outerShdw blurRad="38100" dist="38100" dir="2700000" algn="tl">
                    <a:srgbClr val="000000">
                      <a:alpha val="43137"/>
                    </a:srgbClr>
                  </a:outerShdw>
                </a:effectLst>
                <a:latin typeface="+mn-ea"/>
              </a:rPr>
              <a:t>正常的出生性别比在</a:t>
            </a:r>
            <a:r>
              <a:rPr lang="en-US" altLang="zh-CN" sz="9600" b="1" dirty="0" smtClean="0">
                <a:solidFill>
                  <a:srgbClr val="002060"/>
                </a:solidFill>
                <a:effectLst>
                  <a:outerShdw blurRad="38100" dist="38100" dir="2700000" algn="tl">
                    <a:srgbClr val="000000">
                      <a:alpha val="43137"/>
                    </a:srgbClr>
                  </a:outerShdw>
                </a:effectLst>
                <a:latin typeface="+mn-ea"/>
              </a:rPr>
              <a:t>102</a:t>
            </a:r>
            <a:r>
              <a:rPr lang="zh-CN" altLang="zh-CN" sz="9600" b="1" dirty="0" smtClean="0">
                <a:solidFill>
                  <a:srgbClr val="002060"/>
                </a:solidFill>
                <a:effectLst>
                  <a:outerShdw blurRad="38100" dist="38100" dir="2700000" algn="tl">
                    <a:srgbClr val="000000">
                      <a:alpha val="43137"/>
                    </a:srgbClr>
                  </a:outerShdw>
                </a:effectLst>
                <a:latin typeface="+mn-ea"/>
              </a:rPr>
              <a:t>至</a:t>
            </a:r>
            <a:r>
              <a:rPr lang="en-US" altLang="zh-CN" sz="9600" b="1" dirty="0" smtClean="0">
                <a:solidFill>
                  <a:srgbClr val="002060"/>
                </a:solidFill>
                <a:effectLst>
                  <a:outerShdw blurRad="38100" dist="38100" dir="2700000" algn="tl">
                    <a:srgbClr val="000000">
                      <a:alpha val="43137"/>
                    </a:srgbClr>
                  </a:outerShdw>
                </a:effectLst>
                <a:latin typeface="+mn-ea"/>
              </a:rPr>
              <a:t>107</a:t>
            </a:r>
            <a:r>
              <a:rPr lang="zh-CN" altLang="zh-CN" sz="9600" b="1" dirty="0" smtClean="0">
                <a:solidFill>
                  <a:srgbClr val="002060"/>
                </a:solidFill>
                <a:effectLst>
                  <a:outerShdw blurRad="38100" dist="38100" dir="2700000" algn="tl">
                    <a:srgbClr val="000000">
                      <a:alpha val="43137"/>
                    </a:srgbClr>
                  </a:outerShdw>
                </a:effectLst>
                <a:latin typeface="+mn-ea"/>
              </a:rPr>
              <a:t>之间，而</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zh-CN" altLang="zh-CN" sz="9600" b="1" dirty="0" smtClean="0">
                <a:solidFill>
                  <a:srgbClr val="002060"/>
                </a:solidFill>
                <a:effectLst>
                  <a:outerShdw blurRad="38100" dist="38100" dir="2700000" algn="tl">
                    <a:srgbClr val="000000">
                      <a:alpha val="43137"/>
                    </a:srgbClr>
                  </a:outerShdw>
                </a:effectLst>
                <a:latin typeface="+mn-ea"/>
              </a:rPr>
              <a:t>在中国，</a:t>
            </a:r>
            <a:r>
              <a:rPr lang="en-US" altLang="zh-CN" sz="9600" b="1" dirty="0" smtClean="0">
                <a:solidFill>
                  <a:srgbClr val="002060"/>
                </a:solidFill>
                <a:effectLst>
                  <a:outerShdw blurRad="38100" dist="38100" dir="2700000" algn="tl">
                    <a:srgbClr val="000000">
                      <a:alpha val="43137"/>
                    </a:srgbClr>
                  </a:outerShdw>
                </a:effectLst>
                <a:latin typeface="+mn-ea"/>
              </a:rPr>
              <a:t>2011</a:t>
            </a:r>
            <a:r>
              <a:rPr lang="zh-CN" altLang="zh-CN" sz="9600" b="1" dirty="0" smtClean="0">
                <a:solidFill>
                  <a:srgbClr val="002060"/>
                </a:solidFill>
                <a:effectLst>
                  <a:outerShdw blurRad="38100" dist="38100" dir="2700000" algn="tl">
                    <a:srgbClr val="000000">
                      <a:alpha val="43137"/>
                    </a:srgbClr>
                  </a:outerShdw>
                </a:effectLst>
                <a:latin typeface="+mn-ea"/>
              </a:rPr>
              <a:t>年的出生性别比达到</a:t>
            </a:r>
            <a:r>
              <a:rPr lang="en-US" altLang="zh-CN" sz="9600" b="1" dirty="0" smtClean="0">
                <a:solidFill>
                  <a:srgbClr val="002060"/>
                </a:solidFill>
                <a:effectLst>
                  <a:outerShdw blurRad="38100" dist="38100" dir="2700000" algn="tl">
                    <a:srgbClr val="000000">
                      <a:alpha val="43137"/>
                    </a:srgbClr>
                  </a:outerShdw>
                </a:effectLst>
                <a:latin typeface="+mn-ea"/>
              </a:rPr>
              <a:t>117.8</a:t>
            </a:r>
            <a:r>
              <a:rPr lang="zh-CN" altLang="zh-CN" sz="9600" b="1" dirty="0" smtClean="0">
                <a:solidFill>
                  <a:srgbClr val="002060"/>
                </a:solidFill>
                <a:effectLst>
                  <a:outerShdw blurRad="38100" dist="38100" dir="2700000" algn="tl">
                    <a:srgbClr val="000000">
                      <a:alpha val="43137"/>
                    </a:srgbClr>
                  </a:outerShdw>
                </a:effectLst>
                <a:latin typeface="+mn-ea"/>
              </a:rPr>
              <a:t>。</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en-US" altLang="zh-CN" sz="9600" b="1" dirty="0" smtClean="0">
                <a:solidFill>
                  <a:srgbClr val="002060"/>
                </a:solidFill>
                <a:effectLst>
                  <a:outerShdw blurRad="38100" dist="38100" dir="2700000" algn="tl">
                    <a:srgbClr val="000000">
                      <a:alpha val="43137"/>
                    </a:srgbClr>
                  </a:outerShdw>
                </a:effectLst>
                <a:latin typeface="+mn-ea"/>
              </a:rPr>
              <a:t>   </a:t>
            </a:r>
            <a:r>
              <a:rPr lang="zh-CN" altLang="zh-CN" sz="9600" b="1" dirty="0" smtClean="0">
                <a:solidFill>
                  <a:srgbClr val="FF0000"/>
                </a:solidFill>
                <a:effectLst>
                  <a:outerShdw blurRad="38100" dist="38100" dir="2700000" algn="tl">
                    <a:srgbClr val="000000">
                      <a:alpha val="43137"/>
                    </a:srgbClr>
                  </a:outerShdw>
                </a:effectLst>
                <a:latin typeface="+mn-ea"/>
              </a:rPr>
              <a:t>“合法”强奸：</a:t>
            </a:r>
            <a:r>
              <a:rPr lang="en-US" altLang="zh-CN" sz="9600" b="1" dirty="0" smtClean="0">
                <a:solidFill>
                  <a:srgbClr val="002060"/>
                </a:solidFill>
                <a:effectLst>
                  <a:outerShdw blurRad="38100" dist="38100" dir="2700000" algn="tl">
                    <a:srgbClr val="000000">
                      <a:alpha val="43137"/>
                    </a:srgbClr>
                  </a:outerShdw>
                </a:effectLst>
                <a:latin typeface="+mn-ea"/>
              </a:rPr>
              <a:t>86%</a:t>
            </a:r>
            <a:r>
              <a:rPr lang="zh-CN" altLang="zh-CN" sz="9600" b="1" dirty="0" smtClean="0">
                <a:solidFill>
                  <a:srgbClr val="002060"/>
                </a:solidFill>
                <a:effectLst>
                  <a:outerShdw blurRad="38100" dist="38100" dir="2700000" algn="tl">
                    <a:srgbClr val="000000">
                      <a:alpha val="43137"/>
                    </a:srgbClr>
                  </a:outerShdw>
                </a:effectLst>
                <a:latin typeface="+mn-ea"/>
              </a:rPr>
              <a:t>曾施暴的男性承认</a:t>
            </a:r>
            <a:r>
              <a:rPr lang="zh-CN" altLang="en-US" sz="9600" b="1" dirty="0" smtClean="0">
                <a:solidFill>
                  <a:srgbClr val="002060"/>
                </a:solidFill>
                <a:effectLst>
                  <a:outerShdw blurRad="38100" dist="38100" dir="2700000" algn="tl">
                    <a:srgbClr val="000000">
                      <a:alpha val="43137"/>
                    </a:srgbClr>
                  </a:outerShdw>
                </a:effectLst>
                <a:latin typeface="+mn-ea"/>
              </a:rPr>
              <a:t>，</a:t>
            </a:r>
            <a:r>
              <a:rPr lang="zh-CN" altLang="zh-CN" sz="9600" b="1" dirty="0" smtClean="0">
                <a:solidFill>
                  <a:srgbClr val="002060"/>
                </a:solidFill>
                <a:effectLst>
                  <a:outerShdw blurRad="38100" dist="38100" dir="2700000" algn="tl">
                    <a:srgbClr val="000000">
                      <a:alpha val="43137"/>
                    </a:srgbClr>
                  </a:outerShdw>
                </a:effectLst>
                <a:latin typeface="+mn-ea"/>
              </a:rPr>
              <a:t>施暴的动机</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zh-CN" altLang="zh-CN" sz="9600" b="1" dirty="0" smtClean="0">
                <a:solidFill>
                  <a:srgbClr val="002060"/>
                </a:solidFill>
                <a:effectLst>
                  <a:outerShdw blurRad="38100" dist="38100" dir="2700000" algn="tl">
                    <a:srgbClr val="000000">
                      <a:alpha val="43137"/>
                    </a:srgbClr>
                  </a:outerShdw>
                </a:effectLst>
                <a:latin typeface="+mn-ea"/>
              </a:rPr>
              <a:t>是认为男性对女性拥有性特权。</a:t>
            </a:r>
            <a:r>
              <a:rPr lang="en-US" altLang="zh-CN" sz="9600" b="1" dirty="0" smtClean="0">
                <a:solidFill>
                  <a:srgbClr val="002060"/>
                </a:solidFill>
                <a:effectLst>
                  <a:outerShdw blurRad="38100" dist="38100" dir="2700000" algn="tl">
                    <a:srgbClr val="000000">
                      <a:alpha val="43137"/>
                    </a:srgbClr>
                  </a:outerShdw>
                </a:effectLst>
                <a:latin typeface="+mn-ea"/>
              </a:rPr>
              <a:t>75%</a:t>
            </a:r>
            <a:r>
              <a:rPr lang="zh-CN" altLang="zh-CN" sz="9600" b="1" dirty="0" smtClean="0">
                <a:solidFill>
                  <a:srgbClr val="002060"/>
                </a:solidFill>
                <a:effectLst>
                  <a:outerShdw blurRad="38100" dist="38100" dir="2700000" algn="tl">
                    <a:srgbClr val="000000">
                      <a:alpha val="43137"/>
                    </a:srgbClr>
                  </a:outerShdw>
                </a:effectLst>
                <a:latin typeface="+mn-ea"/>
              </a:rPr>
              <a:t>施暴的男性没有承担</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zh-CN" altLang="zh-CN" sz="9600" b="1" dirty="0" smtClean="0">
                <a:solidFill>
                  <a:srgbClr val="002060"/>
                </a:solidFill>
                <a:effectLst>
                  <a:outerShdw blurRad="38100" dist="38100" dir="2700000" algn="tl">
                    <a:srgbClr val="000000">
                      <a:alpha val="43137"/>
                    </a:srgbClr>
                  </a:outerShdw>
                </a:effectLst>
                <a:latin typeface="+mn-ea"/>
              </a:rPr>
              <a:t>任何法律后果。</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en-US" altLang="zh-CN" sz="9600" b="1" dirty="0" smtClean="0">
                <a:solidFill>
                  <a:srgbClr val="FF0000"/>
                </a:solidFill>
                <a:effectLst>
                  <a:outerShdw blurRad="38100" dist="38100" dir="2700000" algn="tl">
                    <a:srgbClr val="000000">
                      <a:alpha val="43137"/>
                    </a:srgbClr>
                  </a:outerShdw>
                </a:effectLst>
                <a:latin typeface="+mn-ea"/>
              </a:rPr>
              <a:t>    </a:t>
            </a:r>
            <a:r>
              <a:rPr lang="zh-CN" altLang="zh-CN" sz="9600" b="1" dirty="0" smtClean="0">
                <a:solidFill>
                  <a:srgbClr val="FF0000"/>
                </a:solidFill>
                <a:effectLst>
                  <a:outerShdw blurRad="38100" dist="38100" dir="2700000" algn="tl">
                    <a:srgbClr val="000000">
                      <a:alpha val="43137"/>
                    </a:srgbClr>
                  </a:outerShdw>
                </a:effectLst>
                <a:latin typeface="+mn-ea"/>
              </a:rPr>
              <a:t>伴侣暴力：</a:t>
            </a:r>
            <a:r>
              <a:rPr lang="zh-CN" altLang="zh-CN" sz="9600" b="1" dirty="0" smtClean="0">
                <a:solidFill>
                  <a:srgbClr val="002060"/>
                </a:solidFill>
                <a:effectLst>
                  <a:outerShdw blurRad="38100" dist="38100" dir="2700000" algn="tl">
                    <a:srgbClr val="000000">
                      <a:alpha val="43137"/>
                    </a:srgbClr>
                  </a:outerShdw>
                </a:effectLst>
                <a:latin typeface="+mn-ea"/>
              </a:rPr>
              <a:t>超过</a:t>
            </a:r>
            <a:r>
              <a:rPr lang="en-US" altLang="zh-CN" sz="9600" b="1" dirty="0" smtClean="0">
                <a:solidFill>
                  <a:srgbClr val="002060"/>
                </a:solidFill>
                <a:effectLst>
                  <a:outerShdw blurRad="38100" dist="38100" dir="2700000" algn="tl">
                    <a:srgbClr val="000000">
                      <a:alpha val="43137"/>
                    </a:srgbClr>
                  </a:outerShdw>
                </a:effectLst>
                <a:latin typeface="+mn-ea"/>
              </a:rPr>
              <a:t>50%</a:t>
            </a:r>
            <a:r>
              <a:rPr lang="zh-CN" altLang="zh-CN" sz="9600" b="1" dirty="0" smtClean="0">
                <a:solidFill>
                  <a:srgbClr val="002060"/>
                </a:solidFill>
                <a:effectLst>
                  <a:outerShdw blurRad="38100" dist="38100" dir="2700000" algn="tl">
                    <a:srgbClr val="000000">
                      <a:alpha val="43137"/>
                    </a:srgbClr>
                  </a:outerShdw>
                </a:effectLst>
                <a:latin typeface="+mn-ea"/>
              </a:rPr>
              <a:t>的男性报告自己曾对女性伴侣施</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zh-CN" altLang="zh-CN" sz="9600" b="1" dirty="0" smtClean="0">
                <a:solidFill>
                  <a:srgbClr val="002060"/>
                </a:solidFill>
                <a:effectLst>
                  <a:outerShdw blurRad="38100" dist="38100" dir="2700000" algn="tl">
                    <a:srgbClr val="000000">
                      <a:alpha val="43137"/>
                    </a:srgbClr>
                  </a:outerShdw>
                </a:effectLst>
                <a:latin typeface="+mn-ea"/>
              </a:rPr>
              <a:t>加过肢体暴力或性暴力，</a:t>
            </a:r>
            <a:r>
              <a:rPr lang="en-US" altLang="zh-CN" sz="9600" b="1" dirty="0" smtClean="0">
                <a:solidFill>
                  <a:srgbClr val="002060"/>
                </a:solidFill>
                <a:effectLst>
                  <a:outerShdw blurRad="38100" dist="38100" dir="2700000" algn="tl">
                    <a:srgbClr val="000000">
                      <a:alpha val="43137"/>
                    </a:srgbClr>
                  </a:outerShdw>
                </a:effectLst>
                <a:latin typeface="+mn-ea"/>
              </a:rPr>
              <a:t>43.2%</a:t>
            </a:r>
            <a:r>
              <a:rPr lang="zh-CN" altLang="zh-CN" sz="9600" b="1" dirty="0" smtClean="0">
                <a:solidFill>
                  <a:srgbClr val="002060"/>
                </a:solidFill>
                <a:effectLst>
                  <a:outerShdw blurRad="38100" dist="38100" dir="2700000" algn="tl">
                    <a:srgbClr val="000000">
                      <a:alpha val="43137"/>
                    </a:srgbClr>
                  </a:outerShdw>
                </a:effectLst>
                <a:latin typeface="+mn-ea"/>
              </a:rPr>
              <a:t>曾施加精神暴力，</a:t>
            </a:r>
            <a:r>
              <a:rPr lang="en-US" altLang="zh-CN" sz="9600" b="1" dirty="0" smtClean="0">
                <a:solidFill>
                  <a:srgbClr val="002060"/>
                </a:solidFill>
                <a:effectLst>
                  <a:outerShdw blurRad="38100" dist="38100" dir="2700000" algn="tl">
                    <a:srgbClr val="000000">
                      <a:alpha val="43137"/>
                    </a:srgbClr>
                  </a:outerShdw>
                </a:effectLst>
                <a:latin typeface="+mn-ea"/>
              </a:rPr>
              <a:t>22.7%</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zh-CN" altLang="zh-CN" sz="9600" b="1" dirty="0" smtClean="0">
                <a:solidFill>
                  <a:srgbClr val="002060"/>
                </a:solidFill>
                <a:effectLst>
                  <a:outerShdw blurRad="38100" dist="38100" dir="2700000" algn="tl">
                    <a:srgbClr val="000000">
                      <a:alpha val="43137"/>
                    </a:srgbClr>
                  </a:outerShdw>
                </a:effectLst>
                <a:latin typeface="+mn-ea"/>
              </a:rPr>
              <a:t>曾施加经济暴力。</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en-US" altLang="zh-CN" sz="9600" b="1" dirty="0" smtClean="0">
                <a:solidFill>
                  <a:srgbClr val="002060"/>
                </a:solidFill>
                <a:effectLst>
                  <a:outerShdw blurRad="38100" dist="38100" dir="2700000" algn="tl">
                    <a:srgbClr val="000000">
                      <a:alpha val="43137"/>
                    </a:srgbClr>
                  </a:outerShdw>
                </a:effectLst>
                <a:latin typeface="+mn-ea"/>
              </a:rPr>
              <a:t>    </a:t>
            </a:r>
            <a:r>
              <a:rPr lang="zh-CN" altLang="zh-CN" sz="9600" b="1" dirty="0" smtClean="0">
                <a:solidFill>
                  <a:srgbClr val="FF0000"/>
                </a:solidFill>
                <a:effectLst>
                  <a:outerShdw blurRad="38100" dist="38100" dir="2700000" algn="tl">
                    <a:srgbClr val="000000">
                      <a:alpha val="43137"/>
                    </a:srgbClr>
                  </a:outerShdw>
                </a:effectLst>
                <a:latin typeface="+mn-ea"/>
              </a:rPr>
              <a:t>文盲比率：</a:t>
            </a:r>
            <a:r>
              <a:rPr lang="en-US" altLang="zh-CN" sz="9600" b="1" dirty="0" smtClean="0">
                <a:solidFill>
                  <a:srgbClr val="002060"/>
                </a:solidFill>
                <a:effectLst>
                  <a:outerShdw blurRad="38100" dist="38100" dir="2700000" algn="tl">
                    <a:srgbClr val="000000">
                      <a:alpha val="43137"/>
                    </a:srgbClr>
                  </a:outerShdw>
                </a:effectLst>
                <a:latin typeface="+mn-ea"/>
              </a:rPr>
              <a:t>2010</a:t>
            </a:r>
            <a:r>
              <a:rPr lang="zh-CN" altLang="zh-CN" sz="9600" b="1" dirty="0" smtClean="0">
                <a:solidFill>
                  <a:srgbClr val="002060"/>
                </a:solidFill>
                <a:effectLst>
                  <a:outerShdw blurRad="38100" dist="38100" dir="2700000" algn="tl">
                    <a:srgbClr val="000000">
                      <a:alpha val="43137"/>
                    </a:srgbClr>
                  </a:outerShdw>
                </a:effectLst>
                <a:latin typeface="+mn-ea"/>
              </a:rPr>
              <a:t>年，</a:t>
            </a:r>
            <a:r>
              <a:rPr lang="en-US" altLang="zh-CN" sz="9600" b="1" dirty="0" smtClean="0">
                <a:solidFill>
                  <a:srgbClr val="002060"/>
                </a:solidFill>
                <a:effectLst>
                  <a:outerShdw blurRad="38100" dist="38100" dir="2700000" algn="tl">
                    <a:srgbClr val="000000">
                      <a:alpha val="43137"/>
                    </a:srgbClr>
                  </a:outerShdw>
                </a:effectLst>
                <a:latin typeface="+mn-ea"/>
              </a:rPr>
              <a:t>15</a:t>
            </a:r>
            <a:r>
              <a:rPr lang="zh-CN" altLang="zh-CN" sz="9600" b="1" dirty="0" smtClean="0">
                <a:solidFill>
                  <a:srgbClr val="002060"/>
                </a:solidFill>
                <a:effectLst>
                  <a:outerShdw blurRad="38100" dist="38100" dir="2700000" algn="tl">
                    <a:srgbClr val="000000">
                      <a:alpha val="43137"/>
                    </a:srgbClr>
                  </a:outerShdw>
                </a:effectLst>
                <a:latin typeface="+mn-ea"/>
              </a:rPr>
              <a:t>岁以上人口文盲率女性为</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en-US" altLang="zh-CN" sz="9600" b="1" dirty="0" smtClean="0">
                <a:solidFill>
                  <a:srgbClr val="002060"/>
                </a:solidFill>
                <a:effectLst>
                  <a:outerShdw blurRad="38100" dist="38100" dir="2700000" algn="tl">
                    <a:srgbClr val="000000">
                      <a:alpha val="43137"/>
                    </a:srgbClr>
                  </a:outerShdw>
                </a:effectLst>
                <a:latin typeface="+mn-ea"/>
              </a:rPr>
              <a:t>7.3%</a:t>
            </a:r>
            <a:r>
              <a:rPr lang="zh-CN" altLang="zh-CN" sz="9600" b="1" dirty="0" smtClean="0">
                <a:solidFill>
                  <a:srgbClr val="002060"/>
                </a:solidFill>
                <a:effectLst>
                  <a:outerShdw blurRad="38100" dist="38100" dir="2700000" algn="tl">
                    <a:srgbClr val="000000">
                      <a:alpha val="43137"/>
                    </a:srgbClr>
                  </a:outerShdw>
                </a:effectLst>
                <a:latin typeface="+mn-ea"/>
              </a:rPr>
              <a:t>，男性为</a:t>
            </a:r>
            <a:r>
              <a:rPr lang="en-US" altLang="zh-CN" sz="9600" b="1" dirty="0" smtClean="0">
                <a:solidFill>
                  <a:srgbClr val="002060"/>
                </a:solidFill>
                <a:effectLst>
                  <a:outerShdw blurRad="38100" dist="38100" dir="2700000" algn="tl">
                    <a:srgbClr val="000000">
                      <a:alpha val="43137"/>
                    </a:srgbClr>
                  </a:outerShdw>
                </a:effectLst>
                <a:latin typeface="+mn-ea"/>
              </a:rPr>
              <a:t>2.5%</a:t>
            </a:r>
            <a:r>
              <a:rPr lang="zh-CN" altLang="zh-CN" sz="9600" b="1" dirty="0" smtClean="0">
                <a:solidFill>
                  <a:srgbClr val="002060"/>
                </a:solidFill>
                <a:effectLst>
                  <a:outerShdw blurRad="38100" dist="38100" dir="2700000" algn="tl">
                    <a:srgbClr val="000000">
                      <a:alpha val="43137"/>
                    </a:srgbClr>
                  </a:outerShdw>
                </a:effectLst>
                <a:latin typeface="+mn-ea"/>
              </a:rPr>
              <a:t>，即女性文盲率是男性的将近三倍；</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lnSpc>
                <a:spcPct val="110000"/>
              </a:lnSpc>
              <a:spcBef>
                <a:spcPts val="0"/>
              </a:spcBef>
              <a:buNone/>
            </a:pPr>
            <a:r>
              <a:rPr lang="en-US" altLang="zh-CN" sz="9600" b="1" dirty="0" smtClean="0">
                <a:solidFill>
                  <a:srgbClr val="002060"/>
                </a:solidFill>
                <a:effectLst>
                  <a:outerShdw blurRad="38100" dist="38100" dir="2700000" algn="tl">
                    <a:srgbClr val="000000">
                      <a:alpha val="43137"/>
                    </a:srgbClr>
                  </a:outerShdw>
                </a:effectLst>
                <a:latin typeface="+mn-ea"/>
              </a:rPr>
              <a:t>15-50</a:t>
            </a:r>
            <a:r>
              <a:rPr lang="zh-CN" altLang="zh-CN" sz="9600" b="1" dirty="0" smtClean="0">
                <a:solidFill>
                  <a:srgbClr val="002060"/>
                </a:solidFill>
                <a:effectLst>
                  <a:outerShdw blurRad="38100" dist="38100" dir="2700000" algn="tl">
                    <a:srgbClr val="000000">
                      <a:alpha val="43137"/>
                    </a:srgbClr>
                  </a:outerShdw>
                </a:effectLst>
                <a:latin typeface="+mn-ea"/>
              </a:rPr>
              <a:t>岁青壮年文盲中，女性占近</a:t>
            </a:r>
            <a:r>
              <a:rPr lang="en-US" altLang="zh-CN" sz="9600" b="1" dirty="0" smtClean="0">
                <a:solidFill>
                  <a:srgbClr val="002060"/>
                </a:solidFill>
                <a:effectLst>
                  <a:outerShdw blurRad="38100" dist="38100" dir="2700000" algn="tl">
                    <a:srgbClr val="000000">
                      <a:alpha val="43137"/>
                    </a:srgbClr>
                  </a:outerShdw>
                </a:effectLst>
                <a:latin typeface="+mn-ea"/>
              </a:rPr>
              <a:t>7</a:t>
            </a:r>
            <a:r>
              <a:rPr lang="zh-CN" altLang="zh-CN" sz="9600" b="1" dirty="0" smtClean="0">
                <a:solidFill>
                  <a:srgbClr val="002060"/>
                </a:solidFill>
                <a:effectLst>
                  <a:outerShdw blurRad="38100" dist="38100" dir="2700000" algn="tl">
                    <a:srgbClr val="000000">
                      <a:alpha val="43137"/>
                    </a:srgbClr>
                  </a:outerShdw>
                </a:effectLst>
                <a:latin typeface="+mn-ea"/>
              </a:rPr>
              <a:t>成。</a:t>
            </a:r>
            <a:endParaRPr lang="en-US" altLang="zh-CN" sz="9600" b="1" dirty="0" smtClean="0">
              <a:solidFill>
                <a:srgbClr val="002060"/>
              </a:solidFill>
              <a:effectLst>
                <a:outerShdw blurRad="38100" dist="38100" dir="2700000" algn="tl">
                  <a:srgbClr val="000000">
                    <a:alpha val="43137"/>
                  </a:srgbClr>
                </a:outerShdw>
              </a:effectLst>
              <a:latin typeface="+mn-ea"/>
            </a:endParaRPr>
          </a:p>
          <a:p>
            <a:pPr>
              <a:spcBef>
                <a:spcPts val="0"/>
              </a:spcBef>
              <a:buNone/>
            </a:pPr>
            <a:endParaRPr lang="en-US" altLang="zh-CN" sz="9600"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en-US" altLang="zh-CN" sz="9600" b="1" dirty="0" smtClean="0">
                <a:solidFill>
                  <a:srgbClr val="002060"/>
                </a:solidFill>
                <a:effectLst>
                  <a:outerShdw blurRad="38100" dist="38100" dir="2700000" algn="tl">
                    <a:srgbClr val="000000">
                      <a:alpha val="43137"/>
                    </a:srgbClr>
                  </a:outerShdw>
                </a:effectLst>
                <a:latin typeface="+mn-ea"/>
              </a:rPr>
              <a:t>    </a:t>
            </a:r>
            <a:endParaRPr lang="zh-CN" altLang="zh-CN" sz="5900" b="1" dirty="0" smtClean="0">
              <a:solidFill>
                <a:srgbClr val="002060"/>
              </a:solidFill>
              <a:effectLst>
                <a:outerShdw blurRad="38100" dist="38100" dir="2700000" algn="tl">
                  <a:srgbClr val="000000">
                    <a:alpha val="43137"/>
                  </a:srgbClr>
                </a:outerShdw>
              </a:effectLst>
              <a:latin typeface="+mn-ea"/>
            </a:endParaRPr>
          </a:p>
          <a:p>
            <a:pPr>
              <a:spcBef>
                <a:spcPts val="0"/>
              </a:spcBef>
              <a:buNone/>
            </a:pPr>
            <a:endParaRPr lang="zh-CN" altLang="zh-CN" sz="5900" b="1" dirty="0" smtClean="0">
              <a:solidFill>
                <a:srgbClr val="002060"/>
              </a:solidFill>
              <a:effectLst>
                <a:outerShdw blurRad="38100" dist="38100" dir="2700000" algn="tl">
                  <a:srgbClr val="000000">
                    <a:alpha val="43137"/>
                  </a:srgbClr>
                </a:outerShdw>
              </a:effectLst>
              <a:latin typeface="+mn-ea"/>
            </a:endParaRPr>
          </a:p>
          <a:p>
            <a:pPr>
              <a:buNone/>
            </a:pPr>
            <a:endParaRPr lang="zh-CN" altLang="zh-CN" sz="2800" dirty="0" smtClean="0"/>
          </a:p>
          <a:p>
            <a:pPr>
              <a:buNone/>
            </a:pPr>
            <a:endParaRPr lang="zh-CN" altLang="zh-CN" sz="2600" dirty="0" smtClean="0"/>
          </a:p>
          <a:p>
            <a:pPr>
              <a:lnSpc>
                <a:spcPct val="150000"/>
              </a:lnSpc>
            </a:pPr>
            <a:endParaRPr lang="en-US" altLang="zh-CN" sz="2400" dirty="0"/>
          </a:p>
        </p:txBody>
      </p:sp>
    </p:spTree>
  </p:cSld>
  <p:clrMapOvr>
    <a:masterClrMapping/>
  </p:clrMapOvr>
  <p:transition>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9922" name="Rectangle 2"/>
          <p:cNvSpPr>
            <a:spLocks noGrp="1" noRot="1" noChangeArrowheads="1"/>
          </p:cNvSpPr>
          <p:nvPr>
            <p:ph type="body" idx="1"/>
          </p:nvPr>
        </p:nvSpPr>
        <p:spPr>
          <a:xfrm>
            <a:off x="395536" y="-99392"/>
            <a:ext cx="7848872" cy="6192688"/>
          </a:xfrm>
        </p:spPr>
        <p:txBody>
          <a:bodyPr>
            <a:noAutofit/>
          </a:bodyPr>
          <a:lstStyle/>
          <a:p>
            <a:pPr>
              <a:spcBef>
                <a:spcPts val="0"/>
              </a:spcBef>
              <a:buNone/>
            </a:pPr>
            <a:r>
              <a:rPr lang="en-US" altLang="zh-CN" b="1" dirty="0" smtClean="0">
                <a:solidFill>
                  <a:srgbClr val="002060"/>
                </a:solidFill>
                <a:effectLst>
                  <a:outerShdw blurRad="38100" dist="38100" dir="2700000" algn="tl">
                    <a:srgbClr val="000000">
                      <a:alpha val="43137"/>
                    </a:srgbClr>
                  </a:outerShdw>
                </a:effectLst>
                <a:latin typeface="+mn-ea"/>
              </a:rPr>
              <a:t>    </a:t>
            </a:r>
            <a:endParaRPr lang="zh-CN"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en-US" altLang="zh-CN" b="1" dirty="0" smtClean="0">
                <a:solidFill>
                  <a:srgbClr val="FF0000"/>
                </a:solidFill>
                <a:effectLst>
                  <a:outerShdw blurRad="38100" dist="38100" dir="2700000" algn="tl">
                    <a:srgbClr val="000000">
                      <a:alpha val="43137"/>
                    </a:srgbClr>
                  </a:outerShdw>
                </a:effectLst>
                <a:latin typeface="+mn-ea"/>
              </a:rPr>
              <a:t>    </a:t>
            </a:r>
            <a:r>
              <a:rPr lang="zh-CN" altLang="zh-CN" b="1" dirty="0" smtClean="0">
                <a:solidFill>
                  <a:srgbClr val="FF0000"/>
                </a:solidFill>
                <a:effectLst>
                  <a:outerShdw blurRad="38100" dist="38100" dir="2700000" algn="tl">
                    <a:srgbClr val="000000">
                      <a:alpha val="43137"/>
                    </a:srgbClr>
                  </a:outerShdw>
                </a:effectLst>
                <a:latin typeface="+mn-ea"/>
              </a:rPr>
              <a:t>就业歧视：</a:t>
            </a:r>
            <a:r>
              <a:rPr lang="zh-CN" altLang="zh-CN" b="1" dirty="0" smtClean="0">
                <a:solidFill>
                  <a:srgbClr val="002060"/>
                </a:solidFill>
                <a:effectLst>
                  <a:outerShdw blurRad="38100" dist="38100" dir="2700000" algn="tl">
                    <a:srgbClr val="000000">
                      <a:alpha val="43137"/>
                    </a:srgbClr>
                  </a:outerShdw>
                </a:effectLst>
                <a:latin typeface="+mn-ea"/>
              </a:rPr>
              <a:t>在有求职经历的女大学生中，</a:t>
            </a:r>
            <a:r>
              <a:rPr lang="en-US" altLang="zh-CN" b="1" dirty="0" smtClean="0">
                <a:solidFill>
                  <a:srgbClr val="002060"/>
                </a:solidFill>
                <a:effectLst>
                  <a:outerShdw blurRad="38100" dist="38100" dir="2700000" algn="tl">
                    <a:srgbClr val="000000">
                      <a:alpha val="43137"/>
                    </a:srgbClr>
                  </a:outerShdw>
                </a:effectLst>
                <a:latin typeface="+mn-ea"/>
              </a:rPr>
              <a:t>24.7%</a:t>
            </a:r>
            <a:r>
              <a:rPr lang="zh-CN" altLang="zh-CN" b="1" dirty="0" smtClean="0">
                <a:solidFill>
                  <a:srgbClr val="002060"/>
                </a:solidFill>
                <a:effectLst>
                  <a:outerShdw blurRad="38100" dist="38100" dir="2700000" algn="tl">
                    <a:srgbClr val="000000">
                      <a:alpha val="43137"/>
                    </a:srgbClr>
                  </a:outerShdw>
                </a:effectLst>
                <a:latin typeface="+mn-ea"/>
              </a:rPr>
              <a:t>报告</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zh-CN" altLang="zh-CN" b="1" dirty="0" smtClean="0">
                <a:solidFill>
                  <a:srgbClr val="002060"/>
                </a:solidFill>
                <a:effectLst>
                  <a:outerShdw blurRad="38100" dist="38100" dir="2700000" algn="tl">
                    <a:srgbClr val="000000">
                      <a:alpha val="43137"/>
                    </a:srgbClr>
                  </a:outerShdw>
                </a:effectLst>
                <a:latin typeface="+mn-ea"/>
              </a:rPr>
              <a:t>曾经遭遇过不平等对待。</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en-US" altLang="zh-CN" b="1" dirty="0" smtClean="0">
                <a:solidFill>
                  <a:srgbClr val="002060"/>
                </a:solidFill>
                <a:effectLst>
                  <a:outerShdw blurRad="38100" dist="38100" dir="2700000" algn="tl">
                    <a:srgbClr val="000000">
                      <a:alpha val="43137"/>
                    </a:srgbClr>
                  </a:outerShdw>
                </a:effectLst>
                <a:latin typeface="+mn-ea"/>
              </a:rPr>
              <a:t>   </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en-US" altLang="zh-CN" b="1" dirty="0" smtClean="0">
                <a:solidFill>
                  <a:srgbClr val="FF0000"/>
                </a:solidFill>
                <a:effectLst>
                  <a:outerShdw blurRad="38100" dist="38100" dir="2700000" algn="tl">
                    <a:srgbClr val="000000">
                      <a:alpha val="43137"/>
                    </a:srgbClr>
                  </a:outerShdw>
                </a:effectLst>
                <a:latin typeface="+mn-ea"/>
              </a:rPr>
              <a:t>    </a:t>
            </a:r>
            <a:r>
              <a:rPr lang="zh-CN" altLang="zh-CN" b="1" dirty="0" smtClean="0">
                <a:solidFill>
                  <a:srgbClr val="FF0000"/>
                </a:solidFill>
                <a:effectLst>
                  <a:outerShdw blurRad="38100" dist="38100" dir="2700000" algn="tl">
                    <a:srgbClr val="000000">
                      <a:alpha val="43137"/>
                    </a:srgbClr>
                  </a:outerShdw>
                </a:effectLst>
                <a:latin typeface="+mn-ea"/>
              </a:rPr>
              <a:t>管理岗位：</a:t>
            </a:r>
            <a:r>
              <a:rPr lang="zh-CN" altLang="zh-CN" b="1" dirty="0" smtClean="0">
                <a:solidFill>
                  <a:srgbClr val="002060"/>
                </a:solidFill>
                <a:effectLst>
                  <a:outerShdw blurRad="38100" dist="38100" dir="2700000" algn="tl">
                    <a:srgbClr val="000000">
                      <a:alpha val="43137"/>
                    </a:srgbClr>
                  </a:outerShdw>
                </a:effectLst>
                <a:latin typeface="+mn-ea"/>
              </a:rPr>
              <a:t>单位负责人中女性仅占</a:t>
            </a:r>
            <a:r>
              <a:rPr lang="en-US" altLang="zh-CN" b="1" dirty="0" smtClean="0">
                <a:solidFill>
                  <a:srgbClr val="002060"/>
                </a:solidFill>
                <a:effectLst>
                  <a:outerShdw blurRad="38100" dist="38100" dir="2700000" algn="tl">
                    <a:srgbClr val="000000">
                      <a:alpha val="43137"/>
                    </a:srgbClr>
                  </a:outerShdw>
                </a:effectLst>
                <a:latin typeface="+mn-ea"/>
              </a:rPr>
              <a:t>1/4</a:t>
            </a:r>
            <a:r>
              <a:rPr lang="zh-CN" altLang="zh-CN" b="1" dirty="0" smtClean="0">
                <a:solidFill>
                  <a:srgbClr val="002060"/>
                </a:solidFill>
                <a:effectLst>
                  <a:outerShdw blurRad="38100" dist="38100" dir="2700000" algn="tl">
                    <a:srgbClr val="000000">
                      <a:alpha val="43137"/>
                    </a:srgbClr>
                  </a:outerShdw>
                </a:effectLst>
                <a:latin typeface="+mn-ea"/>
              </a:rPr>
              <a:t>。在女性高层</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zh-CN" altLang="zh-CN" b="1" dirty="0" smtClean="0">
                <a:solidFill>
                  <a:srgbClr val="002060"/>
                </a:solidFill>
                <a:effectLst>
                  <a:outerShdw blurRad="38100" dist="38100" dir="2700000" algn="tl">
                    <a:srgbClr val="000000">
                      <a:alpha val="43137"/>
                    </a:srgbClr>
                  </a:outerShdw>
                </a:effectLst>
                <a:latin typeface="+mn-ea"/>
              </a:rPr>
              <a:t>人才所在单位，一把手是男性的占</a:t>
            </a:r>
            <a:r>
              <a:rPr lang="en-US" altLang="zh-CN" b="1" dirty="0" smtClean="0">
                <a:solidFill>
                  <a:srgbClr val="002060"/>
                </a:solidFill>
                <a:effectLst>
                  <a:outerShdw blurRad="38100" dist="38100" dir="2700000" algn="tl">
                    <a:srgbClr val="000000">
                      <a:alpha val="43137"/>
                    </a:srgbClr>
                  </a:outerShdw>
                </a:effectLst>
                <a:latin typeface="+mn-ea"/>
              </a:rPr>
              <a:t>80.5%</a:t>
            </a:r>
            <a:r>
              <a:rPr lang="zh-CN" altLang="zh-CN" b="1" dirty="0" smtClean="0">
                <a:solidFill>
                  <a:srgbClr val="002060"/>
                </a:solidFill>
                <a:effectLst>
                  <a:outerShdw blurRad="38100" dist="38100" dir="2700000" algn="tl">
                    <a:srgbClr val="000000">
                      <a:alpha val="43137"/>
                    </a:srgbClr>
                  </a:outerShdw>
                </a:effectLst>
                <a:latin typeface="+mn-ea"/>
              </a:rPr>
              <a:t>。</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endParaRPr lang="zh-CN"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en-US" altLang="zh-CN" b="1" dirty="0" smtClean="0">
                <a:solidFill>
                  <a:srgbClr val="002060"/>
                </a:solidFill>
                <a:effectLst>
                  <a:outerShdw blurRad="38100" dist="38100" dir="2700000" algn="tl">
                    <a:srgbClr val="000000">
                      <a:alpha val="43137"/>
                    </a:srgbClr>
                  </a:outerShdw>
                </a:effectLst>
                <a:latin typeface="+mn-ea"/>
              </a:rPr>
              <a:t>    </a:t>
            </a:r>
            <a:r>
              <a:rPr lang="zh-CN" altLang="zh-CN" b="1" dirty="0" smtClean="0">
                <a:solidFill>
                  <a:srgbClr val="FF0000"/>
                </a:solidFill>
                <a:effectLst>
                  <a:outerShdw blurRad="38100" dist="38100" dir="2700000" algn="tl">
                    <a:srgbClr val="000000">
                      <a:alpha val="43137"/>
                    </a:srgbClr>
                  </a:outerShdw>
                </a:effectLst>
                <a:latin typeface="+mn-ea"/>
              </a:rPr>
              <a:t>无酬劳动：</a:t>
            </a:r>
            <a:r>
              <a:rPr lang="en-US" altLang="zh-CN" b="1" dirty="0" smtClean="0">
                <a:solidFill>
                  <a:srgbClr val="002060"/>
                </a:solidFill>
                <a:effectLst>
                  <a:outerShdw blurRad="38100" dist="38100" dir="2700000" algn="tl">
                    <a:srgbClr val="000000">
                      <a:alpha val="43137"/>
                    </a:srgbClr>
                  </a:outerShdw>
                </a:effectLst>
                <a:latin typeface="+mn-ea"/>
              </a:rPr>
              <a:t>2010</a:t>
            </a:r>
            <a:r>
              <a:rPr lang="zh-CN" altLang="zh-CN" b="1" dirty="0" smtClean="0">
                <a:solidFill>
                  <a:srgbClr val="002060"/>
                </a:solidFill>
                <a:effectLst>
                  <a:outerShdw blurRad="38100" dist="38100" dir="2700000" algn="tl">
                    <a:srgbClr val="000000">
                      <a:alpha val="43137"/>
                    </a:srgbClr>
                  </a:outerShdw>
                </a:effectLst>
                <a:latin typeface="+mn-ea"/>
              </a:rPr>
              <a:t>年城乡在业女性工作日用于家务劳</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zh-CN" altLang="zh-CN" b="1" dirty="0" smtClean="0">
                <a:solidFill>
                  <a:srgbClr val="002060"/>
                </a:solidFill>
                <a:effectLst>
                  <a:outerShdw blurRad="38100" dist="38100" dir="2700000" algn="tl">
                    <a:srgbClr val="000000">
                      <a:alpha val="43137"/>
                    </a:srgbClr>
                  </a:outerShdw>
                </a:effectLst>
                <a:latin typeface="+mn-ea"/>
              </a:rPr>
              <a:t>动的时间分别为</a:t>
            </a:r>
            <a:r>
              <a:rPr lang="en-US" altLang="zh-CN" b="1" dirty="0" smtClean="0">
                <a:solidFill>
                  <a:srgbClr val="002060"/>
                </a:solidFill>
                <a:effectLst>
                  <a:outerShdw blurRad="38100" dist="38100" dir="2700000" algn="tl">
                    <a:srgbClr val="000000">
                      <a:alpha val="43137"/>
                    </a:srgbClr>
                  </a:outerShdw>
                </a:effectLst>
                <a:latin typeface="+mn-ea"/>
              </a:rPr>
              <a:t>102</a:t>
            </a:r>
            <a:r>
              <a:rPr lang="zh-CN" altLang="zh-CN" b="1" dirty="0" smtClean="0">
                <a:solidFill>
                  <a:srgbClr val="002060"/>
                </a:solidFill>
                <a:effectLst>
                  <a:outerShdw blurRad="38100" dist="38100" dir="2700000" algn="tl">
                    <a:srgbClr val="000000">
                      <a:alpha val="43137"/>
                    </a:srgbClr>
                  </a:outerShdw>
                </a:effectLst>
                <a:latin typeface="+mn-ea"/>
              </a:rPr>
              <a:t>和</a:t>
            </a:r>
            <a:r>
              <a:rPr lang="en-US" altLang="zh-CN" b="1" dirty="0" smtClean="0">
                <a:solidFill>
                  <a:srgbClr val="002060"/>
                </a:solidFill>
                <a:effectLst>
                  <a:outerShdw blurRad="38100" dist="38100" dir="2700000" algn="tl">
                    <a:srgbClr val="000000">
                      <a:alpha val="43137"/>
                    </a:srgbClr>
                  </a:outerShdw>
                </a:effectLst>
                <a:latin typeface="+mn-ea"/>
              </a:rPr>
              <a:t>143</a:t>
            </a:r>
            <a:r>
              <a:rPr lang="zh-CN" altLang="zh-CN" b="1" dirty="0" smtClean="0">
                <a:solidFill>
                  <a:srgbClr val="002060"/>
                </a:solidFill>
                <a:effectLst>
                  <a:outerShdw blurRad="38100" dist="38100" dir="2700000" algn="tl">
                    <a:srgbClr val="000000">
                      <a:alpha val="43137"/>
                    </a:srgbClr>
                  </a:outerShdw>
                </a:effectLst>
                <a:latin typeface="+mn-ea"/>
              </a:rPr>
              <a:t>分钟，为男性的</a:t>
            </a:r>
            <a:r>
              <a:rPr lang="en-US" altLang="zh-CN" b="1" dirty="0" smtClean="0">
                <a:solidFill>
                  <a:srgbClr val="002060"/>
                </a:solidFill>
                <a:effectLst>
                  <a:outerShdw blurRad="38100" dist="38100" dir="2700000" algn="tl">
                    <a:srgbClr val="000000">
                      <a:alpha val="43137"/>
                    </a:srgbClr>
                  </a:outerShdw>
                </a:effectLst>
                <a:latin typeface="+mn-ea"/>
              </a:rPr>
              <a:t>2-3</a:t>
            </a:r>
            <a:r>
              <a:rPr lang="zh-CN" altLang="zh-CN" b="1" dirty="0" smtClean="0">
                <a:solidFill>
                  <a:srgbClr val="002060"/>
                </a:solidFill>
                <a:effectLst>
                  <a:outerShdw blurRad="38100" dist="38100" dir="2700000" algn="tl">
                    <a:srgbClr val="000000">
                      <a:alpha val="43137"/>
                    </a:srgbClr>
                  </a:outerShdw>
                </a:effectLst>
                <a:latin typeface="+mn-ea"/>
              </a:rPr>
              <a:t>倍。</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endParaRPr lang="zh-CN"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en-US" altLang="zh-CN" b="1" dirty="0" smtClean="0">
                <a:solidFill>
                  <a:srgbClr val="002060"/>
                </a:solidFill>
                <a:effectLst>
                  <a:outerShdw blurRad="38100" dist="38100" dir="2700000" algn="tl">
                    <a:srgbClr val="000000">
                      <a:alpha val="43137"/>
                    </a:srgbClr>
                  </a:outerShdw>
                </a:effectLst>
                <a:latin typeface="+mn-ea"/>
              </a:rPr>
              <a:t>    </a:t>
            </a:r>
            <a:r>
              <a:rPr lang="zh-CN" altLang="zh-CN" b="1" dirty="0" smtClean="0">
                <a:solidFill>
                  <a:srgbClr val="FF0000"/>
                </a:solidFill>
                <a:effectLst>
                  <a:outerShdw blurRad="38100" dist="38100" dir="2700000" algn="tl">
                    <a:srgbClr val="000000">
                      <a:alpha val="43137"/>
                    </a:srgbClr>
                  </a:outerShdw>
                </a:effectLst>
                <a:latin typeface="+mn-ea"/>
              </a:rPr>
              <a:t>经济收入</a:t>
            </a:r>
            <a:r>
              <a:rPr lang="zh-CN" altLang="en-US" b="1" dirty="0" smtClean="0">
                <a:solidFill>
                  <a:srgbClr val="FF0000"/>
                </a:solidFill>
                <a:effectLst>
                  <a:outerShdw blurRad="38100" dist="38100" dir="2700000" algn="tl">
                    <a:srgbClr val="000000">
                      <a:alpha val="43137"/>
                    </a:srgbClr>
                  </a:outerShdw>
                </a:effectLst>
                <a:latin typeface="+mn-ea"/>
              </a:rPr>
              <a:t>：</a:t>
            </a:r>
            <a:r>
              <a:rPr lang="zh-CN" altLang="zh-CN" b="1" dirty="0" smtClean="0">
                <a:solidFill>
                  <a:srgbClr val="002060"/>
                </a:solidFill>
                <a:effectLst>
                  <a:outerShdw blurRad="38100" dist="38100" dir="2700000" algn="tl">
                    <a:srgbClr val="000000">
                      <a:alpha val="43137"/>
                    </a:srgbClr>
                  </a:outerShdw>
                </a:effectLst>
                <a:latin typeface="+mn-ea"/>
              </a:rPr>
              <a:t>女性的收入普遍低于男性。在</a:t>
            </a:r>
            <a:r>
              <a:rPr lang="en-US" altLang="zh-CN" b="1" dirty="0" smtClean="0">
                <a:solidFill>
                  <a:srgbClr val="002060"/>
                </a:solidFill>
                <a:effectLst>
                  <a:outerShdw blurRad="38100" dist="38100" dir="2700000" algn="tl">
                    <a:srgbClr val="000000">
                      <a:alpha val="43137"/>
                    </a:srgbClr>
                  </a:outerShdw>
                </a:effectLst>
                <a:latin typeface="+mn-ea"/>
              </a:rPr>
              <a:t>18-64</a:t>
            </a:r>
            <a:r>
              <a:rPr lang="zh-CN" altLang="zh-CN" b="1" dirty="0" smtClean="0">
                <a:solidFill>
                  <a:srgbClr val="002060"/>
                </a:solidFill>
                <a:effectLst>
                  <a:outerShdw blurRad="38100" dist="38100" dir="2700000" algn="tl">
                    <a:srgbClr val="000000">
                      <a:alpha val="43137"/>
                    </a:srgbClr>
                  </a:outerShdw>
                </a:effectLst>
                <a:latin typeface="+mn-ea"/>
              </a:rPr>
              <a:t>岁的</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zh-CN" altLang="zh-CN" b="1" dirty="0" smtClean="0">
                <a:solidFill>
                  <a:srgbClr val="002060"/>
                </a:solidFill>
                <a:effectLst>
                  <a:outerShdw blurRad="38100" dist="38100" dir="2700000" algn="tl">
                    <a:srgbClr val="000000">
                      <a:alpha val="43137"/>
                    </a:srgbClr>
                  </a:outerShdw>
                </a:effectLst>
                <a:latin typeface="+mn-ea"/>
              </a:rPr>
              <a:t>在业者中，收入越高的群体中女性所占的比例越少。</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endParaRPr lang="zh-CN"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en-US" altLang="zh-CN" b="1" dirty="0" smtClean="0">
                <a:solidFill>
                  <a:srgbClr val="002060"/>
                </a:solidFill>
                <a:effectLst>
                  <a:outerShdw blurRad="38100" dist="38100" dir="2700000" algn="tl">
                    <a:srgbClr val="000000">
                      <a:alpha val="43137"/>
                    </a:srgbClr>
                  </a:outerShdw>
                </a:effectLst>
                <a:latin typeface="+mn-ea"/>
              </a:rPr>
              <a:t>    </a:t>
            </a:r>
            <a:r>
              <a:rPr lang="zh-CN" altLang="zh-CN" b="1" dirty="0" smtClean="0">
                <a:solidFill>
                  <a:srgbClr val="FF0000"/>
                </a:solidFill>
                <a:effectLst>
                  <a:outerShdw blurRad="38100" dist="38100" dir="2700000" algn="tl">
                    <a:srgbClr val="000000">
                      <a:alpha val="43137"/>
                    </a:srgbClr>
                  </a:outerShdw>
                </a:effectLst>
                <a:latin typeface="+mn-ea"/>
              </a:rPr>
              <a:t>房产权益：</a:t>
            </a:r>
            <a:r>
              <a:rPr lang="zh-CN" altLang="zh-CN" b="1" dirty="0" smtClean="0">
                <a:solidFill>
                  <a:srgbClr val="002060"/>
                </a:solidFill>
                <a:effectLst>
                  <a:outerShdw blurRad="38100" dist="38100" dir="2700000" algn="tl">
                    <a:srgbClr val="000000">
                      <a:alpha val="43137"/>
                    </a:srgbClr>
                  </a:outerShdw>
                </a:effectLst>
                <a:latin typeface="+mn-ea"/>
              </a:rPr>
              <a:t>已婚女性中，自己名下有房产的</a:t>
            </a:r>
            <a:r>
              <a:rPr lang="en-US" altLang="zh-CN" b="1" dirty="0" smtClean="0">
                <a:solidFill>
                  <a:srgbClr val="002060"/>
                </a:solidFill>
                <a:effectLst>
                  <a:outerShdw blurRad="38100" dist="38100" dir="2700000" algn="tl">
                    <a:srgbClr val="000000">
                      <a:alpha val="43137"/>
                    </a:srgbClr>
                  </a:outerShdw>
                </a:effectLst>
                <a:latin typeface="+mn-ea"/>
              </a:rPr>
              <a:t>13.2%</a:t>
            </a:r>
            <a:r>
              <a:rPr lang="zh-CN" altLang="zh-CN" b="1" dirty="0" smtClean="0">
                <a:solidFill>
                  <a:srgbClr val="002060"/>
                </a:solidFill>
                <a:effectLst>
                  <a:outerShdw blurRad="38100" dist="38100" dir="2700000" algn="tl">
                    <a:srgbClr val="000000">
                      <a:alpha val="43137"/>
                    </a:srgbClr>
                  </a:outerShdw>
                </a:effectLst>
                <a:latin typeface="+mn-ea"/>
              </a:rPr>
              <a:t>，</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zh-CN" altLang="zh-CN" b="1" dirty="0" smtClean="0">
                <a:solidFill>
                  <a:srgbClr val="002060"/>
                </a:solidFill>
                <a:effectLst>
                  <a:outerShdw blurRad="38100" dist="38100" dir="2700000" algn="tl">
                    <a:srgbClr val="000000">
                      <a:alpha val="43137"/>
                    </a:srgbClr>
                  </a:outerShdw>
                </a:effectLst>
                <a:latin typeface="+mn-ea"/>
              </a:rPr>
              <a:t>仅为已婚男性的</a:t>
            </a:r>
            <a:r>
              <a:rPr lang="en-US" altLang="zh-CN" b="1" dirty="0" smtClean="0">
                <a:solidFill>
                  <a:srgbClr val="002060"/>
                </a:solidFill>
                <a:effectLst>
                  <a:outerShdw blurRad="38100" dist="38100" dir="2700000" algn="tl">
                    <a:srgbClr val="000000">
                      <a:alpha val="43137"/>
                    </a:srgbClr>
                  </a:outerShdw>
                </a:effectLst>
                <a:latin typeface="+mn-ea"/>
              </a:rPr>
              <a:t>1/4</a:t>
            </a:r>
            <a:r>
              <a:rPr lang="zh-CN" altLang="zh-CN" b="1" dirty="0" smtClean="0">
                <a:solidFill>
                  <a:srgbClr val="002060"/>
                </a:solidFill>
                <a:effectLst>
                  <a:outerShdw blurRad="38100" dist="38100" dir="2700000" algn="tl">
                    <a:srgbClr val="000000">
                      <a:alpha val="43137"/>
                    </a:srgbClr>
                  </a:outerShdw>
                </a:effectLst>
                <a:latin typeface="+mn-ea"/>
              </a:rPr>
              <a:t>。 </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endParaRPr lang="zh-CN"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en-US" altLang="zh-CN" b="1" dirty="0" smtClean="0">
                <a:solidFill>
                  <a:srgbClr val="002060"/>
                </a:solidFill>
                <a:effectLst>
                  <a:outerShdw blurRad="38100" dist="38100" dir="2700000" algn="tl">
                    <a:srgbClr val="000000">
                      <a:alpha val="43137"/>
                    </a:srgbClr>
                  </a:outerShdw>
                </a:effectLst>
                <a:latin typeface="+mn-ea"/>
              </a:rPr>
              <a:t>    </a:t>
            </a:r>
            <a:r>
              <a:rPr lang="zh-CN" altLang="zh-CN" b="1" dirty="0" smtClean="0">
                <a:solidFill>
                  <a:srgbClr val="FF0000"/>
                </a:solidFill>
                <a:effectLst>
                  <a:outerShdw blurRad="38100" dist="38100" dir="2700000" algn="tl">
                    <a:srgbClr val="000000">
                      <a:alpha val="43137"/>
                    </a:srgbClr>
                  </a:outerShdw>
                </a:effectLst>
                <a:latin typeface="+mn-ea"/>
              </a:rPr>
              <a:t>土地权益：</a:t>
            </a:r>
            <a:r>
              <a:rPr lang="en-US" altLang="zh-CN" b="1" dirty="0" smtClean="0">
                <a:solidFill>
                  <a:srgbClr val="002060"/>
                </a:solidFill>
                <a:effectLst>
                  <a:outerShdw blurRad="38100" dist="38100" dir="2700000" algn="tl">
                    <a:srgbClr val="000000">
                      <a:alpha val="43137"/>
                    </a:srgbClr>
                  </a:outerShdw>
                </a:effectLst>
                <a:latin typeface="+mn-ea"/>
              </a:rPr>
              <a:t>2010</a:t>
            </a:r>
            <a:r>
              <a:rPr lang="zh-CN" altLang="zh-CN" b="1" dirty="0" smtClean="0">
                <a:solidFill>
                  <a:srgbClr val="002060"/>
                </a:solidFill>
                <a:effectLst>
                  <a:outerShdw blurRad="38100" dist="38100" dir="2700000" algn="tl">
                    <a:srgbClr val="000000">
                      <a:alpha val="43137"/>
                    </a:srgbClr>
                  </a:outerShdw>
                </a:effectLst>
                <a:latin typeface="+mn-ea"/>
              </a:rPr>
              <a:t>年，每</a:t>
            </a:r>
            <a:r>
              <a:rPr lang="en-US" altLang="zh-CN" b="1" dirty="0" smtClean="0">
                <a:solidFill>
                  <a:srgbClr val="002060"/>
                </a:solidFill>
                <a:effectLst>
                  <a:outerShdw blurRad="38100" dist="38100" dir="2700000" algn="tl">
                    <a:srgbClr val="000000">
                      <a:alpha val="43137"/>
                    </a:srgbClr>
                  </a:outerShdw>
                </a:effectLst>
                <a:latin typeface="+mn-ea"/>
              </a:rPr>
              <a:t>5</a:t>
            </a:r>
            <a:r>
              <a:rPr lang="zh-CN" altLang="zh-CN" b="1" dirty="0" smtClean="0">
                <a:solidFill>
                  <a:srgbClr val="002060"/>
                </a:solidFill>
                <a:effectLst>
                  <a:outerShdw blurRad="38100" dist="38100" dir="2700000" algn="tl">
                    <a:srgbClr val="000000">
                      <a:alpha val="43137"/>
                    </a:srgbClr>
                  </a:outerShdw>
                </a:effectLst>
                <a:latin typeface="+mn-ea"/>
              </a:rPr>
              <a:t>个农村妇女就有</a:t>
            </a:r>
            <a:r>
              <a:rPr lang="en-US" altLang="zh-CN" b="1" dirty="0" smtClean="0">
                <a:solidFill>
                  <a:srgbClr val="002060"/>
                </a:solidFill>
                <a:effectLst>
                  <a:outerShdw blurRad="38100" dist="38100" dir="2700000" algn="tl">
                    <a:srgbClr val="000000">
                      <a:alpha val="43137"/>
                    </a:srgbClr>
                  </a:outerShdw>
                </a:effectLst>
                <a:latin typeface="+mn-ea"/>
              </a:rPr>
              <a:t>1</a:t>
            </a:r>
            <a:r>
              <a:rPr lang="zh-CN" altLang="zh-CN" b="1" dirty="0" smtClean="0">
                <a:solidFill>
                  <a:srgbClr val="002060"/>
                </a:solidFill>
                <a:effectLst>
                  <a:outerShdw blurRad="38100" dist="38100" dir="2700000" algn="tl">
                    <a:srgbClr val="000000">
                      <a:alpha val="43137"/>
                    </a:srgbClr>
                  </a:outerShdw>
                </a:effectLst>
                <a:latin typeface="+mn-ea"/>
              </a:rPr>
              <a:t>个没有土</a:t>
            </a:r>
            <a:endParaRPr lang="en-US" altLang="zh-CN" b="1" dirty="0" smtClean="0">
              <a:solidFill>
                <a:srgbClr val="002060"/>
              </a:solidFill>
              <a:effectLst>
                <a:outerShdw blurRad="38100" dist="38100" dir="2700000" algn="tl">
                  <a:srgbClr val="000000">
                    <a:alpha val="43137"/>
                  </a:srgbClr>
                </a:outerShdw>
              </a:effectLst>
              <a:latin typeface="+mn-ea"/>
            </a:endParaRPr>
          </a:p>
          <a:p>
            <a:pPr>
              <a:spcBef>
                <a:spcPts val="0"/>
              </a:spcBef>
              <a:buNone/>
            </a:pPr>
            <a:r>
              <a:rPr lang="zh-CN" altLang="zh-CN" b="1" dirty="0" smtClean="0">
                <a:solidFill>
                  <a:srgbClr val="002060"/>
                </a:solidFill>
                <a:effectLst>
                  <a:outerShdw blurRad="38100" dist="38100" dir="2700000" algn="tl">
                    <a:srgbClr val="000000">
                      <a:alpha val="43137"/>
                    </a:srgbClr>
                  </a:outerShdw>
                </a:effectLst>
                <a:latin typeface="+mn-ea"/>
              </a:rPr>
              <a:t>地，高于男性中比例近</a:t>
            </a:r>
            <a:r>
              <a:rPr lang="en-US" altLang="zh-CN" b="1" dirty="0" smtClean="0">
                <a:solidFill>
                  <a:srgbClr val="002060"/>
                </a:solidFill>
                <a:effectLst>
                  <a:outerShdw blurRad="38100" dist="38100" dir="2700000" algn="tl">
                    <a:srgbClr val="000000">
                      <a:alpha val="43137"/>
                    </a:srgbClr>
                  </a:outerShdw>
                </a:effectLst>
                <a:latin typeface="+mn-ea"/>
              </a:rPr>
              <a:t>1</a:t>
            </a:r>
            <a:r>
              <a:rPr lang="zh-CN" altLang="zh-CN" b="1" dirty="0" smtClean="0">
                <a:solidFill>
                  <a:srgbClr val="002060"/>
                </a:solidFill>
                <a:effectLst>
                  <a:outerShdw blurRad="38100" dist="38100" dir="2700000" algn="tl">
                    <a:srgbClr val="000000">
                      <a:alpha val="43137"/>
                    </a:srgbClr>
                  </a:outerShdw>
                </a:effectLst>
                <a:latin typeface="+mn-ea"/>
              </a:rPr>
              <a:t>倍。</a:t>
            </a:r>
            <a:endParaRPr lang="zh-CN" altLang="zh-CN" b="1" dirty="0" smtClean="0">
              <a:solidFill>
                <a:srgbClr val="002060"/>
              </a:solidFill>
              <a:effectLst>
                <a:outerShdw blurRad="38100" dist="38100" dir="2700000" algn="tl">
                  <a:srgbClr val="000000">
                    <a:alpha val="43137"/>
                  </a:srgbClr>
                </a:outerShdw>
              </a:effectLst>
              <a:latin typeface="+mn-ea"/>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113719"/>
            <a:ext cx="8286808" cy="655564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57505"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二、为什么加“社会性别”</a:t>
            </a: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7505" algn="l" defTabSz="914400" rtl="0" eaLnBrk="1" fontAlgn="base" latinLnBrk="0" hangingPunct="1">
              <a:lnSpc>
                <a:spcPct val="100000"/>
              </a:lnSpc>
              <a:spcBef>
                <a:spcPct val="0"/>
              </a:spcBef>
              <a:spcAft>
                <a:spcPct val="0"/>
              </a:spcAft>
              <a:buClrTx/>
              <a:buSzTx/>
              <a:buFontTx/>
              <a:buNone/>
            </a:pPr>
            <a:endParaRPr lang="en-US" altLang="zh-CN" sz="12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7505" algn="l" defTabSz="914400" rtl="0" eaLnBrk="1" fontAlgn="base" latinLnBrk="0" hangingPunct="1">
              <a:lnSpc>
                <a:spcPct val="100000"/>
              </a:lnSpc>
              <a:spcBef>
                <a:spcPct val="0"/>
              </a:spcBef>
              <a:spcAft>
                <a:spcPct val="0"/>
              </a:spcAft>
              <a:buClrTx/>
              <a:buSzTx/>
              <a:buFontTx/>
              <a:buNone/>
            </a:pPr>
            <a:r>
              <a:rPr lang="zh-CN" altLang="en-US" sz="2800" b="1" dirty="0" smtClean="0">
                <a:solidFill>
                  <a:srgbClr val="002060"/>
                </a:solidFill>
                <a:effectLst>
                  <a:outerShdw blurRad="38100" dist="38100" dir="2700000" algn="tl">
                    <a:srgbClr val="000000">
                      <a:alpha val="43137"/>
                    </a:srgbClr>
                  </a:outerShdw>
                </a:effectLst>
                <a:latin typeface="+mn-ea"/>
              </a:rPr>
              <a:t>  </a:t>
            </a:r>
            <a:r>
              <a:rPr lang="zh-CN" altLang="en-US" sz="2800" b="1" u="sng" dirty="0" smtClean="0">
                <a:solidFill>
                  <a:srgbClr val="002060"/>
                </a:solidFill>
                <a:effectLst>
                  <a:outerShdw blurRad="38100" dist="38100" dir="2700000" algn="tl">
                    <a:srgbClr val="000000">
                      <a:alpha val="43137"/>
                    </a:srgbClr>
                  </a:outerShdw>
                </a:effectLst>
                <a:latin typeface="+mn-ea"/>
              </a:rPr>
              <a:t>性教育 </a:t>
            </a:r>
            <a:r>
              <a:rPr lang="en-US" sz="2800" b="1" u="sng" dirty="0" smtClean="0">
                <a:solidFill>
                  <a:srgbClr val="002060"/>
                </a:solidFill>
                <a:effectLst>
                  <a:outerShdw blurRad="38100" dist="38100" dir="2700000" algn="tl">
                    <a:srgbClr val="000000">
                      <a:alpha val="43137"/>
                    </a:srgbClr>
                  </a:outerShdw>
                </a:effectLst>
                <a:latin typeface="+mn-ea"/>
              </a:rPr>
              <a:t>+ </a:t>
            </a:r>
            <a:r>
              <a:rPr lang="zh-CN" altLang="en-US" sz="2800" b="1" u="sng" dirty="0" smtClean="0">
                <a:solidFill>
                  <a:srgbClr val="002060"/>
                </a:solidFill>
                <a:effectLst>
                  <a:outerShdw blurRad="38100" dist="38100" dir="2700000" algn="tl">
                    <a:srgbClr val="000000">
                      <a:alpha val="43137"/>
                    </a:srgbClr>
                  </a:outerShdw>
                </a:effectLst>
                <a:latin typeface="+mn-ea"/>
              </a:rPr>
              <a:t>社会性别视角</a:t>
            </a:r>
            <a:endParaRPr lang="en-US" altLang="zh-CN" sz="2800" b="1" u="sng" dirty="0" smtClean="0">
              <a:solidFill>
                <a:srgbClr val="002060"/>
              </a:solidFill>
              <a:effectLst>
                <a:outerShdw blurRad="38100" dist="38100" dir="2700000" algn="tl">
                  <a:srgbClr val="000000">
                    <a:alpha val="43137"/>
                  </a:srgbClr>
                </a:outerShdw>
              </a:effectLst>
              <a:latin typeface="+mn-ea"/>
            </a:endParaRPr>
          </a:p>
          <a:p>
            <a:pPr marL="0" marR="0" lvl="0" indent="357505" algn="l" defTabSz="914400" rtl="0" eaLnBrk="1" fontAlgn="base" latinLnBrk="0" hangingPunct="1">
              <a:lnSpc>
                <a:spcPct val="100000"/>
              </a:lnSpc>
              <a:spcBef>
                <a:spcPct val="0"/>
              </a:spcBef>
              <a:spcAft>
                <a:spcPct val="0"/>
              </a:spcAft>
              <a:buClrTx/>
              <a:buSzTx/>
              <a:buFontTx/>
              <a:buNone/>
            </a:pPr>
            <a:endParaRPr lang="en-US" altLang="zh-CN" sz="1200" b="1" u="sng"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u="sng" dirty="0" smtClean="0">
                <a:solidFill>
                  <a:srgbClr val="002060"/>
                </a:solidFill>
                <a:effectLst>
                  <a:outerShdw blurRad="38100" dist="38100" dir="2700000" algn="tl">
                    <a:srgbClr val="000000">
                      <a:alpha val="43137"/>
                    </a:srgbClr>
                  </a:outerShdw>
                </a:effectLst>
                <a:latin typeface="+mn-ea"/>
              </a:rPr>
              <a:t>在青年人心中种下“性别平等”的种子，促进社会和谐发展。</a:t>
            </a:r>
            <a:endParaRPr lang="zh-CN" altLang="zh-CN" sz="2800" b="1" u="sng"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en-US" altLang="zh-CN" sz="20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（一）社会普遍存在基于性别的刻板印象，我们要从性别刻板印象中解放出来，发挥每个人最大的潜能，创造更广阔的发展空间。 </a:t>
            </a: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（二）社会存在性别歧视和暴力，要让青年人坚决摈弃错误的性别意识，实现真正意义上的男女平等。 </a:t>
            </a: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（三）了解、尊重、不歧视性少数人群。 </a:t>
            </a: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（四）体现国际性教育新思想：基于宽容、尊重、多元、性别平等、赋予人权等原则上的性教育。</a:t>
            </a:r>
            <a:endParaRPr lang="zh-CN" altLang="zh-CN" sz="2400" b="1" dirty="0" smtClean="0">
              <a:solidFill>
                <a:srgbClr val="002060"/>
              </a:solidFill>
              <a:effectLst>
                <a:outerShdw blurRad="38100" dist="38100" dir="2700000" algn="tl">
                  <a:srgbClr val="000000">
                    <a:alpha val="43137"/>
                  </a:srgbClr>
                </a:outerShdw>
              </a:effectLst>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21">
                                            <p:txEl>
                                              <p:pRg st="10" end="10"/>
                                            </p:txEl>
                                          </p:spTgt>
                                        </p:tgtEl>
                                        <p:attrNameLst>
                                          <p:attrName>style.visibility</p:attrName>
                                        </p:attrNameLst>
                                      </p:cBhvr>
                                      <p:to>
                                        <p:strVal val="visible"/>
                                      </p:to>
                                    </p:set>
                                    <p:anim calcmode="lin" valueType="num">
                                      <p:cBhvr additive="base">
                                        <p:cTn id="7" dur="500" fill="hold"/>
                                        <p:tgtEl>
                                          <p:spTgt spid="30721">
                                            <p:txEl>
                                              <p:pRg st="10" end="1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1">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721">
                                            <p:txEl>
                                              <p:pRg st="12" end="12"/>
                                            </p:txEl>
                                          </p:spTgt>
                                        </p:tgtEl>
                                        <p:attrNameLst>
                                          <p:attrName>style.visibility</p:attrName>
                                        </p:attrNameLst>
                                      </p:cBhvr>
                                      <p:to>
                                        <p:strVal val="visible"/>
                                      </p:to>
                                    </p:set>
                                    <p:anim calcmode="lin" valueType="num">
                                      <p:cBhvr additive="base">
                                        <p:cTn id="13" dur="500" fill="hold"/>
                                        <p:tgtEl>
                                          <p:spTgt spid="30721">
                                            <p:txEl>
                                              <p:pRg st="12" end="1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1">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7992888" cy="3970318"/>
          </a:xfrm>
          <a:prstGeom prst="rect">
            <a:avLst/>
          </a:prstGeom>
          <a:noFill/>
        </p:spPr>
        <p:txBody>
          <a:bodyPr wrap="square" rtlCol="0">
            <a:spAutoFit/>
          </a:bodyPr>
          <a:lstStyle/>
          <a:p>
            <a:r>
              <a:rPr lang="zh-CN" altLang="en-US" sz="2800" b="1" dirty="0" smtClean="0">
                <a:solidFill>
                  <a:srgbClr val="002060"/>
                </a:solidFill>
                <a:effectLst>
                  <a:outerShdw blurRad="38100" dist="38100" dir="2700000" algn="tl">
                    <a:srgbClr val="000000">
                      <a:alpha val="43137"/>
                    </a:srgbClr>
                  </a:outerShdw>
                </a:effectLst>
              </a:rPr>
              <a:t>      </a:t>
            </a:r>
            <a:r>
              <a:rPr lang="zh-CN" altLang="en-US" sz="2800" b="1" dirty="0" smtClean="0">
                <a:solidFill>
                  <a:srgbClr val="FF0000"/>
                </a:solidFill>
                <a:effectLst>
                  <a:outerShdw blurRad="38100" dist="38100" dir="2700000" algn="tl">
                    <a:srgbClr val="000000">
                      <a:alpha val="43137"/>
                    </a:srgbClr>
                  </a:outerShdw>
                </a:effectLst>
              </a:rPr>
              <a:t>三、关于性少数人群</a:t>
            </a:r>
            <a:endParaRPr lang="en-US" altLang="zh-CN" sz="2800" b="1" dirty="0" smtClean="0">
              <a:solidFill>
                <a:srgbClr val="FF0000"/>
              </a:solidFill>
              <a:effectLst>
                <a:outerShdw blurRad="38100" dist="38100" dir="2700000" algn="tl">
                  <a:srgbClr val="000000">
                    <a:alpha val="43137"/>
                  </a:srgbClr>
                </a:outerShdw>
              </a:effectLst>
            </a:endParaRPr>
          </a:p>
          <a:p>
            <a:endParaRPr lang="en-US" altLang="zh-CN" sz="2800" b="1" dirty="0" smtClean="0">
              <a:solidFill>
                <a:srgbClr val="002060"/>
              </a:solidFill>
              <a:effectLst>
                <a:outerShdw blurRad="38100" dist="38100" dir="2700000" algn="tl">
                  <a:srgbClr val="000000">
                    <a:alpha val="43137"/>
                  </a:srgbClr>
                </a:outerShdw>
              </a:effectLst>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en-US" sz="2800" b="1" dirty="0" smtClean="0">
                <a:solidFill>
                  <a:srgbClr val="002060"/>
                </a:solidFill>
                <a:effectLst>
                  <a:outerShdw blurRad="38100" dist="38100" dir="2700000" algn="tl">
                    <a:srgbClr val="000000">
                      <a:alpha val="43137"/>
                    </a:srgbClr>
                  </a:outerShdw>
                </a:effectLst>
                <a:latin typeface="+mn-ea"/>
              </a:rPr>
              <a:t>（一）</a:t>
            </a:r>
            <a:r>
              <a:rPr lang="zh-CN" altLang="zh-CN" sz="2800" b="1" dirty="0" smtClean="0">
                <a:solidFill>
                  <a:srgbClr val="FF0000"/>
                </a:solidFill>
                <a:effectLst>
                  <a:outerShdw blurRad="38100" dist="38100" dir="2700000" algn="tl">
                    <a:srgbClr val="000000">
                      <a:alpha val="43137"/>
                    </a:srgbClr>
                  </a:outerShdw>
                </a:effectLst>
                <a:latin typeface="+mn-ea"/>
              </a:rPr>
              <a:t>性取向</a:t>
            </a:r>
            <a:r>
              <a:rPr lang="zh-CN" altLang="en-US" sz="2800" b="1" dirty="0" smtClean="0">
                <a:solidFill>
                  <a:srgbClr val="002060"/>
                </a:solidFill>
                <a:effectLst>
                  <a:outerShdw blurRad="38100" dist="38100" dir="2700000" algn="tl">
                    <a:srgbClr val="000000">
                      <a:alpha val="43137"/>
                    </a:srgbClr>
                  </a:outerShdw>
                </a:effectLst>
                <a:latin typeface="+mn-ea"/>
              </a:rPr>
              <a:t>：</a:t>
            </a:r>
            <a:r>
              <a:rPr lang="zh-CN" altLang="zh-CN" sz="2800" b="1" dirty="0" smtClean="0">
                <a:solidFill>
                  <a:srgbClr val="002060"/>
                </a:solidFill>
                <a:effectLst>
                  <a:outerShdw blurRad="38100" dist="38100" dir="2700000" algn="tl">
                    <a:srgbClr val="000000">
                      <a:alpha val="43137"/>
                    </a:srgbClr>
                  </a:outerShdw>
                </a:effectLst>
                <a:latin typeface="+mn-ea"/>
              </a:rPr>
              <a:t>又称</a:t>
            </a:r>
            <a:r>
              <a:rPr lang="en-US" altLang="zh-CN" sz="2800" b="1" dirty="0" smtClean="0">
                <a:solidFill>
                  <a:srgbClr val="002060"/>
                </a:solidFill>
                <a:effectLst>
                  <a:outerShdw blurRad="38100" dist="38100" dir="2700000" algn="tl">
                    <a:srgbClr val="000000">
                      <a:alpha val="43137"/>
                    </a:srgbClr>
                  </a:outerShdw>
                </a:effectLst>
                <a:latin typeface="+mn-ea"/>
              </a:rPr>
              <a:t>“</a:t>
            </a:r>
            <a:r>
              <a:rPr lang="zh-CN" altLang="zh-CN" sz="2800" b="1" dirty="0" smtClean="0">
                <a:solidFill>
                  <a:srgbClr val="002060"/>
                </a:solidFill>
                <a:effectLst>
                  <a:outerShdw blurRad="38100" dist="38100" dir="2700000" algn="tl">
                    <a:srgbClr val="000000">
                      <a:alpha val="43137"/>
                    </a:srgbClr>
                  </a:outerShdw>
                </a:effectLst>
                <a:latin typeface="+mn-ea"/>
              </a:rPr>
              <a:t>性偏好</a:t>
            </a:r>
            <a:r>
              <a:rPr lang="en-US" altLang="zh-CN" sz="2800" b="1" dirty="0" smtClean="0">
                <a:solidFill>
                  <a:srgbClr val="002060"/>
                </a:solidFill>
                <a:effectLst>
                  <a:outerShdw blurRad="38100" dist="38100" dir="2700000" algn="tl">
                    <a:srgbClr val="000000">
                      <a:alpha val="43137"/>
                    </a:srgbClr>
                  </a:outerShdw>
                </a:effectLst>
                <a:latin typeface="+mn-ea"/>
              </a:rPr>
              <a:t>”“性倾向”</a:t>
            </a:r>
            <a:r>
              <a:rPr lang="zh-CN" altLang="zh-CN" sz="2800" b="1" dirty="0" smtClean="0">
                <a:solidFill>
                  <a:srgbClr val="002060"/>
                </a:solidFill>
                <a:effectLst>
                  <a:outerShdw blurRad="38100" dist="38100" dir="2700000" algn="tl">
                    <a:srgbClr val="000000">
                      <a:alpha val="43137"/>
                    </a:srgbClr>
                  </a:outerShdw>
                </a:effectLst>
                <a:latin typeface="+mn-ea"/>
              </a:rPr>
              <a:t>，是指</a:t>
            </a:r>
            <a:r>
              <a:rPr lang="zh-CN" altLang="zh-CN" sz="2800" b="1" dirty="0" smtClean="0">
                <a:solidFill>
                  <a:srgbClr val="002060"/>
                </a:solidFill>
                <a:effectLst>
                  <a:outerShdw blurRad="38100" dist="38100" dir="2700000" algn="tl">
                    <a:srgbClr val="000000">
                      <a:alpha val="43137"/>
                    </a:srgbClr>
                  </a:outerShdw>
                </a:effectLst>
              </a:rPr>
              <a:t>是指一个人对同性或异性个体的性欲以及发展恋爱关系的愿望</a:t>
            </a:r>
            <a:r>
              <a:rPr lang="zh-CN" altLang="zh-CN" sz="2800" b="1" dirty="0" smtClean="0">
                <a:solidFill>
                  <a:srgbClr val="002060"/>
                </a:solidFill>
                <a:effectLst>
                  <a:outerShdw blurRad="38100" dist="38100" dir="2700000" algn="tl">
                    <a:srgbClr val="000000">
                      <a:alpha val="43137"/>
                    </a:srgbClr>
                  </a:outerShdw>
                </a:effectLst>
                <a:latin typeface="+mn-ea"/>
              </a:rPr>
              <a:t>。</a:t>
            </a:r>
            <a:endParaRPr lang="en-US" altLang="zh-CN" sz="2800" b="1" dirty="0" smtClean="0">
              <a:solidFill>
                <a:srgbClr val="002060"/>
              </a:solidFill>
              <a:effectLst>
                <a:outerShdw blurRad="38100" dist="38100" dir="2700000" algn="tl">
                  <a:srgbClr val="000000">
                    <a:alpha val="43137"/>
                  </a:srgbClr>
                </a:outerShdw>
              </a:effectLst>
              <a:latin typeface="+mn-ea"/>
            </a:endParaRPr>
          </a:p>
          <a:p>
            <a:endParaRPr lang="zh-CN"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FF0000"/>
                </a:solidFill>
                <a:effectLst>
                  <a:outerShdw blurRad="38100" dist="38100" dir="2700000" algn="tl">
                    <a:srgbClr val="000000">
                      <a:alpha val="43137"/>
                    </a:srgbClr>
                  </a:outerShdw>
                </a:effectLst>
                <a:latin typeface="+mn-ea"/>
              </a:rPr>
              <a:t>分类</a:t>
            </a:r>
            <a:r>
              <a:rPr lang="zh-CN" altLang="zh-CN" sz="2800" b="1" dirty="0" smtClean="0">
                <a:solidFill>
                  <a:srgbClr val="002060"/>
                </a:solidFill>
                <a:effectLst>
                  <a:outerShdw blurRad="38100" dist="38100" dir="2700000" algn="tl">
                    <a:srgbClr val="000000">
                      <a:alpha val="43137"/>
                    </a:srgbClr>
                  </a:outerShdw>
                </a:effectLst>
                <a:latin typeface="+mn-ea"/>
              </a:rPr>
              <a:t>：</a:t>
            </a:r>
            <a:r>
              <a:rPr lang="en-US" altLang="zh-CN" sz="2800" b="1" dirty="0" smtClean="0">
                <a:solidFill>
                  <a:srgbClr val="002060"/>
                </a:solidFill>
                <a:effectLst>
                  <a:outerShdw blurRad="38100" dist="38100" dir="2700000" algn="tl">
                    <a:srgbClr val="000000">
                      <a:alpha val="43137"/>
                    </a:srgbClr>
                  </a:outerShdw>
                </a:effectLst>
                <a:latin typeface="+mn-ea"/>
              </a:rPr>
              <a:t>异性恋</a:t>
            </a:r>
            <a:r>
              <a:rPr lang="zh-CN" altLang="zh-CN" sz="2800" b="1" dirty="0" smtClean="0">
                <a:solidFill>
                  <a:srgbClr val="002060"/>
                </a:solidFill>
                <a:effectLst>
                  <a:outerShdw blurRad="38100" dist="38100" dir="2700000" algn="tl">
                    <a:srgbClr val="000000">
                      <a:alpha val="43137"/>
                    </a:srgbClr>
                  </a:outerShdw>
                </a:effectLst>
                <a:latin typeface="+mn-ea"/>
              </a:rPr>
              <a:t>、同性恋（</a:t>
            </a:r>
            <a:r>
              <a:rPr lang="en-US" altLang="zh-CN" sz="2800" b="1" dirty="0" err="1" smtClean="0">
                <a:solidFill>
                  <a:srgbClr val="002060"/>
                </a:solidFill>
                <a:effectLst>
                  <a:outerShdw blurRad="38100" dist="38100" dir="2700000" algn="tl">
                    <a:srgbClr val="000000">
                      <a:alpha val="43137"/>
                    </a:srgbClr>
                  </a:outerShdw>
                </a:effectLst>
                <a:latin typeface="+mn-ea"/>
              </a:rPr>
              <a:t>女同性恋</a:t>
            </a:r>
            <a:r>
              <a:rPr lang="en-US" altLang="zh-CN" sz="2800" b="1" dirty="0" smtClean="0">
                <a:solidFill>
                  <a:srgbClr val="002060"/>
                </a:solidFill>
                <a:effectLst>
                  <a:outerShdw blurRad="38100" dist="38100" dir="2700000" algn="tl">
                    <a:srgbClr val="000000">
                      <a:alpha val="43137"/>
                    </a:srgbClr>
                  </a:outerShdw>
                </a:effectLst>
                <a:latin typeface="+mn-ea"/>
              </a:rPr>
              <a:t> Lesbian</a:t>
            </a:r>
            <a:r>
              <a:rPr lang="zh-CN" altLang="zh-CN" sz="2800" b="1" dirty="0" smtClean="0">
                <a:solidFill>
                  <a:srgbClr val="002060"/>
                </a:solidFill>
                <a:effectLst>
                  <a:outerShdw blurRad="38100" dist="38100" dir="2700000" algn="tl">
                    <a:srgbClr val="000000">
                      <a:alpha val="43137"/>
                    </a:srgbClr>
                  </a:outerShdw>
                </a:effectLst>
                <a:latin typeface="+mn-ea"/>
              </a:rPr>
              <a:t>、</a:t>
            </a:r>
            <a:r>
              <a:rPr lang="en-US" altLang="zh-CN" sz="2800" b="1" dirty="0" err="1" smtClean="0">
                <a:solidFill>
                  <a:srgbClr val="002060"/>
                </a:solidFill>
                <a:effectLst>
                  <a:outerShdw blurRad="38100" dist="38100" dir="2700000" algn="tl">
                    <a:srgbClr val="000000">
                      <a:alpha val="43137"/>
                    </a:srgbClr>
                  </a:outerShdw>
                </a:effectLst>
                <a:latin typeface="+mn-ea"/>
              </a:rPr>
              <a:t>男同性恋</a:t>
            </a:r>
            <a:r>
              <a:rPr lang="en-US" altLang="zh-CN" sz="2800" b="1" dirty="0" smtClean="0">
                <a:solidFill>
                  <a:srgbClr val="002060"/>
                </a:solidFill>
                <a:effectLst>
                  <a:outerShdw blurRad="38100" dist="38100" dir="2700000" algn="tl">
                    <a:srgbClr val="000000">
                      <a:alpha val="43137"/>
                    </a:srgbClr>
                  </a:outerShdw>
                </a:effectLst>
                <a:latin typeface="+mn-ea"/>
              </a:rPr>
              <a:t> Gay</a:t>
            </a:r>
            <a:r>
              <a:rPr lang="zh-CN" altLang="zh-CN" sz="2800" b="1" dirty="0" smtClean="0">
                <a:solidFill>
                  <a:srgbClr val="002060"/>
                </a:solidFill>
                <a:effectLst>
                  <a:outerShdw blurRad="38100" dist="38100" dir="2700000" algn="tl">
                    <a:srgbClr val="000000">
                      <a:alpha val="43137"/>
                    </a:srgbClr>
                  </a:outerShdw>
                </a:effectLst>
                <a:latin typeface="+mn-ea"/>
              </a:rPr>
              <a:t>）、</a:t>
            </a:r>
            <a:r>
              <a:rPr lang="en-US" altLang="zh-CN" sz="2800" b="1" dirty="0" smtClean="0">
                <a:solidFill>
                  <a:srgbClr val="002060"/>
                </a:solidFill>
                <a:effectLst>
                  <a:outerShdw blurRad="38100" dist="38100" dir="2700000" algn="tl">
                    <a:srgbClr val="000000">
                      <a:alpha val="43137"/>
                    </a:srgbClr>
                  </a:outerShdw>
                </a:effectLst>
                <a:latin typeface="+mn-ea"/>
              </a:rPr>
              <a:t>双性恋(Bisexual)</a:t>
            </a:r>
            <a:r>
              <a:rPr lang="zh-CN" altLang="zh-CN" sz="2800" b="1" dirty="0" smtClean="0">
                <a:solidFill>
                  <a:srgbClr val="002060"/>
                </a:solidFill>
                <a:effectLst>
                  <a:outerShdw blurRad="38100" dist="38100" dir="2700000" algn="tl">
                    <a:srgbClr val="000000">
                      <a:alpha val="43137"/>
                    </a:srgbClr>
                  </a:outerShdw>
                </a:effectLst>
                <a:latin typeface="+mn-ea"/>
              </a:rPr>
              <a:t>、</a:t>
            </a:r>
            <a:r>
              <a:rPr lang="en-US" altLang="zh-CN" sz="2800" b="1" dirty="0" smtClean="0">
                <a:solidFill>
                  <a:srgbClr val="002060"/>
                </a:solidFill>
                <a:effectLst>
                  <a:outerShdw blurRad="38100" dist="38100" dir="2700000" algn="tl">
                    <a:srgbClr val="000000">
                      <a:alpha val="43137"/>
                    </a:srgbClr>
                  </a:outerShdw>
                </a:effectLst>
                <a:latin typeface="+mn-ea"/>
              </a:rPr>
              <a:t>跨性别(Transgender)</a:t>
            </a:r>
            <a:r>
              <a:rPr lang="zh-CN" altLang="zh-CN" sz="2800" b="1" dirty="0" smtClean="0">
                <a:solidFill>
                  <a:srgbClr val="002060"/>
                </a:solidFill>
                <a:effectLst>
                  <a:outerShdw blurRad="38100" dist="38100" dir="2700000" algn="tl">
                    <a:srgbClr val="000000">
                      <a:alpha val="43137"/>
                    </a:srgbClr>
                  </a:outerShdw>
                </a:effectLst>
                <a:latin typeface="+mn-ea"/>
              </a:rPr>
              <a:t>。</a:t>
            </a:r>
            <a:endParaRPr lang="en-US" altLang="zh-CN" sz="2800" b="1" dirty="0" smtClean="0">
              <a:solidFill>
                <a:srgbClr val="002060"/>
              </a:solidFill>
              <a:effectLst>
                <a:outerShdw blurRad="38100" dist="38100" dir="2700000" algn="tl">
                  <a:srgbClr val="000000">
                    <a:alpha val="43137"/>
                  </a:srgbClr>
                </a:outerShdw>
              </a:effectLst>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9"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9" presetClass="entr" presetSubtype="0"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 calcmode="lin" valueType="num">
                                      <p:cBhvr>
                                        <p:cTn id="20" dur="1000" fill="hold"/>
                                        <p:tgtEl>
                                          <p:spTgt spid="2">
                                            <p:txEl>
                                              <p:pRg st="4" end="4"/>
                                            </p:txEl>
                                          </p:spTgt>
                                        </p:tgtEl>
                                        <p:attrNameLst>
                                          <p:attrName>ppt_x</p:attrName>
                                        </p:attrNameLst>
                                      </p:cBhvr>
                                      <p:tavLst>
                                        <p:tav tm="0">
                                          <p:val>
                                            <p:strVal val="#ppt_x-.2"/>
                                          </p:val>
                                        </p:tav>
                                        <p:tav tm="100000">
                                          <p:val>
                                            <p:strVal val="#ppt_x"/>
                                          </p:val>
                                        </p:tav>
                                      </p:tavLst>
                                    </p:anim>
                                    <p:anim calcmode="lin" valueType="num">
                                      <p:cBhvr>
                                        <p:cTn id="21" dur="1000" fill="hold"/>
                                        <p:tgtEl>
                                          <p:spTgt spid="2">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2" dur="10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图片 1" descr="LGBT">
            <a:hlinkClick r:id="rId1" tgtFrame="_blank"/>
          </p:cNvPr>
          <p:cNvPicPr/>
          <p:nvPr/>
        </p:nvPicPr>
        <p:blipFill>
          <a:blip r:embed="rId2" cstate="print"/>
          <a:srcRect/>
          <a:stretch>
            <a:fillRect/>
          </a:stretch>
        </p:blipFill>
        <p:spPr bwMode="auto">
          <a:xfrm>
            <a:off x="1619672" y="1268760"/>
            <a:ext cx="5832648" cy="5040560"/>
          </a:xfrm>
          <a:prstGeom prst="rect">
            <a:avLst/>
          </a:prstGeom>
          <a:noFill/>
          <a:ln w="9525">
            <a:noFill/>
            <a:miter lim="800000"/>
            <a:headEnd/>
            <a:tailEnd/>
          </a:ln>
        </p:spPr>
      </p:pic>
      <p:sp>
        <p:nvSpPr>
          <p:cNvPr id="3" name="TextBox 2"/>
          <p:cNvSpPr txBox="1"/>
          <p:nvPr/>
        </p:nvSpPr>
        <p:spPr>
          <a:xfrm>
            <a:off x="2051720" y="344850"/>
            <a:ext cx="4680520" cy="707886"/>
          </a:xfrm>
          <a:prstGeom prst="rect">
            <a:avLst/>
          </a:prstGeom>
          <a:noFill/>
        </p:spPr>
        <p:txBody>
          <a:bodyPr wrap="square" rtlCol="0">
            <a:spAutoFit/>
          </a:bodyPr>
          <a:lstStyle/>
          <a:p>
            <a:pPr algn="ctr"/>
            <a:r>
              <a:rPr lang="en-US" altLang="zh-CN" sz="4000" b="1" dirty="0" smtClean="0">
                <a:solidFill>
                  <a:srgbClr val="FF0000"/>
                </a:solidFill>
                <a:effectLst>
                  <a:outerShdw blurRad="38100" dist="38100" dir="2700000" algn="tl">
                    <a:srgbClr val="000000">
                      <a:alpha val="43137"/>
                    </a:srgbClr>
                  </a:outerShdw>
                </a:effectLst>
              </a:rPr>
              <a:t>LGBT</a:t>
            </a:r>
            <a:endParaRPr lang="zh-CN" altLang="en-US" sz="4000" b="1" dirty="0">
              <a:solidFill>
                <a:srgbClr val="FF0000"/>
              </a:solidFill>
              <a:effectLst>
                <a:outerShdw blurRad="38100" dist="38100" dir="2700000" algn="tl">
                  <a:srgbClr val="000000">
                    <a:alpha val="43137"/>
                  </a:srgbClr>
                </a:outerShdw>
              </a:effectLst>
            </a:endParaRPr>
          </a:p>
        </p:txBody>
      </p:sp>
    </p:spTree>
  </p:cSld>
  <p:clrMapOvr>
    <a:masterClrMapping/>
  </p:clrMapOvr>
  <p:transition>
    <p:comb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04664"/>
            <a:ext cx="8064896" cy="5693866"/>
          </a:xfrm>
          <a:prstGeom prst="rect">
            <a:avLst/>
          </a:prstGeom>
          <a:noFill/>
        </p:spPr>
        <p:txBody>
          <a:bodyPr wrap="square" rtlCol="0">
            <a:spAutoFit/>
          </a:bodyPr>
          <a:lstStyle/>
          <a:p>
            <a:r>
              <a:rPr lang="zh-CN" altLang="en-US" sz="2800" b="1" dirty="0" smtClean="0">
                <a:solidFill>
                  <a:srgbClr val="002060"/>
                </a:solidFill>
                <a:effectLst>
                  <a:outerShdw blurRad="38100" dist="38100" dir="2700000" algn="tl">
                    <a:srgbClr val="000000">
                      <a:alpha val="43137"/>
                    </a:srgbClr>
                  </a:outerShdw>
                </a:effectLst>
              </a:rPr>
              <a:t>      </a:t>
            </a:r>
            <a:r>
              <a:rPr lang="zh-CN" altLang="en-US" sz="2800" b="1" dirty="0" smtClean="0">
                <a:solidFill>
                  <a:srgbClr val="FF0000"/>
                </a:solidFill>
                <a:effectLst>
                  <a:outerShdw blurRad="38100" dist="38100" dir="2700000" algn="tl">
                    <a:srgbClr val="000000">
                      <a:alpha val="43137"/>
                    </a:srgbClr>
                  </a:outerShdw>
                </a:effectLst>
              </a:rPr>
              <a:t>三、关于性少数人群</a:t>
            </a:r>
            <a:endParaRPr lang="en-US" altLang="zh-CN" sz="2800" b="1" dirty="0" smtClean="0">
              <a:solidFill>
                <a:srgbClr val="FF0000"/>
              </a:solidFill>
              <a:effectLst>
                <a:outerShdw blurRad="38100" dist="38100" dir="2700000" algn="tl">
                  <a:srgbClr val="000000">
                    <a:alpha val="43137"/>
                  </a:srgbClr>
                </a:outerShdw>
              </a:effectLst>
            </a:endParaRPr>
          </a:p>
          <a:p>
            <a:endParaRPr lang="en-US" altLang="zh-CN" sz="2800" b="1" dirty="0" smtClean="0">
              <a:solidFill>
                <a:srgbClr val="002060"/>
              </a:solidFill>
              <a:effectLst>
                <a:outerShdw blurRad="38100" dist="38100" dir="2700000" algn="tl">
                  <a:srgbClr val="000000">
                    <a:alpha val="43137"/>
                  </a:srgbClr>
                </a:outerShdw>
              </a:effectLst>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en-US" sz="2800" b="1" dirty="0" smtClean="0">
                <a:solidFill>
                  <a:srgbClr val="002060"/>
                </a:solidFill>
                <a:effectLst>
                  <a:outerShdw blurRad="38100" dist="38100" dir="2700000" algn="tl">
                    <a:srgbClr val="000000">
                      <a:alpha val="43137"/>
                    </a:srgbClr>
                  </a:outerShdw>
                </a:effectLst>
                <a:latin typeface="+mn-ea"/>
              </a:rPr>
              <a:t>（一）</a:t>
            </a:r>
            <a:r>
              <a:rPr lang="zh-CN" altLang="zh-CN" sz="2800" b="1" dirty="0" smtClean="0">
                <a:solidFill>
                  <a:srgbClr val="FF0000"/>
                </a:solidFill>
                <a:effectLst>
                  <a:outerShdw blurRad="38100" dist="38100" dir="2700000" algn="tl">
                    <a:srgbClr val="000000">
                      <a:alpha val="43137"/>
                    </a:srgbClr>
                  </a:outerShdw>
                </a:effectLst>
                <a:latin typeface="+mn-ea"/>
              </a:rPr>
              <a:t>性取向</a:t>
            </a:r>
            <a:r>
              <a:rPr lang="zh-CN" altLang="en-US" sz="2800" b="1" dirty="0" smtClean="0">
                <a:solidFill>
                  <a:srgbClr val="002060"/>
                </a:solidFill>
                <a:effectLst>
                  <a:outerShdw blurRad="38100" dist="38100" dir="2700000" algn="tl">
                    <a:srgbClr val="000000">
                      <a:alpha val="43137"/>
                    </a:srgbClr>
                  </a:outerShdw>
                </a:effectLst>
                <a:latin typeface="+mn-ea"/>
              </a:rPr>
              <a:t>：</a:t>
            </a:r>
            <a:r>
              <a:rPr lang="zh-CN" altLang="zh-CN" sz="2800" b="1" dirty="0" smtClean="0">
                <a:solidFill>
                  <a:srgbClr val="002060"/>
                </a:solidFill>
                <a:effectLst>
                  <a:outerShdw blurRad="38100" dist="38100" dir="2700000" algn="tl">
                    <a:srgbClr val="000000">
                      <a:alpha val="43137"/>
                    </a:srgbClr>
                  </a:outerShdw>
                </a:effectLst>
                <a:latin typeface="+mn-ea"/>
              </a:rPr>
              <a:t>又称</a:t>
            </a:r>
            <a:r>
              <a:rPr lang="en-US" altLang="zh-CN" sz="2800" b="1" dirty="0" smtClean="0">
                <a:solidFill>
                  <a:srgbClr val="002060"/>
                </a:solidFill>
                <a:effectLst>
                  <a:outerShdw blurRad="38100" dist="38100" dir="2700000" algn="tl">
                    <a:srgbClr val="000000">
                      <a:alpha val="43137"/>
                    </a:srgbClr>
                  </a:outerShdw>
                </a:effectLst>
                <a:latin typeface="+mn-ea"/>
              </a:rPr>
              <a:t>“</a:t>
            </a:r>
            <a:r>
              <a:rPr lang="zh-CN" altLang="zh-CN" sz="2800" b="1" dirty="0" smtClean="0">
                <a:solidFill>
                  <a:srgbClr val="002060"/>
                </a:solidFill>
                <a:effectLst>
                  <a:outerShdw blurRad="38100" dist="38100" dir="2700000" algn="tl">
                    <a:srgbClr val="000000">
                      <a:alpha val="43137"/>
                    </a:srgbClr>
                  </a:outerShdw>
                </a:effectLst>
                <a:latin typeface="+mn-ea"/>
              </a:rPr>
              <a:t>性偏好</a:t>
            </a:r>
            <a:r>
              <a:rPr lang="en-US" altLang="zh-CN" sz="2800" b="1" dirty="0" smtClean="0">
                <a:solidFill>
                  <a:srgbClr val="002060"/>
                </a:solidFill>
                <a:effectLst>
                  <a:outerShdw blurRad="38100" dist="38100" dir="2700000" algn="tl">
                    <a:srgbClr val="000000">
                      <a:alpha val="43137"/>
                    </a:srgbClr>
                  </a:outerShdw>
                </a:effectLst>
                <a:latin typeface="+mn-ea"/>
              </a:rPr>
              <a:t>”“性倾向”</a:t>
            </a:r>
            <a:r>
              <a:rPr lang="zh-CN" altLang="zh-CN" sz="2800" b="1" dirty="0" smtClean="0">
                <a:solidFill>
                  <a:srgbClr val="002060"/>
                </a:solidFill>
                <a:effectLst>
                  <a:outerShdw blurRad="38100" dist="38100" dir="2700000" algn="tl">
                    <a:srgbClr val="000000">
                      <a:alpha val="43137"/>
                    </a:srgbClr>
                  </a:outerShdw>
                </a:effectLst>
                <a:latin typeface="+mn-ea"/>
              </a:rPr>
              <a:t>，是指</a:t>
            </a:r>
            <a:r>
              <a:rPr lang="zh-CN" altLang="zh-CN" sz="2800" b="1" dirty="0" smtClean="0">
                <a:solidFill>
                  <a:srgbClr val="002060"/>
                </a:solidFill>
                <a:effectLst>
                  <a:outerShdw blurRad="38100" dist="38100" dir="2700000" algn="tl">
                    <a:srgbClr val="000000">
                      <a:alpha val="43137"/>
                    </a:srgbClr>
                  </a:outerShdw>
                </a:effectLst>
              </a:rPr>
              <a:t>是指一个人对同性或异性个体的性欲以及发</a:t>
            </a:r>
            <a:endParaRPr lang="en-US" altLang="zh-CN" sz="2800" b="1" dirty="0" smtClean="0">
              <a:solidFill>
                <a:srgbClr val="002060"/>
              </a:solidFill>
              <a:effectLst>
                <a:outerShdw blurRad="38100" dist="38100" dir="2700000" algn="tl">
                  <a:srgbClr val="000000">
                    <a:alpha val="43137"/>
                  </a:srgbClr>
                </a:outerShdw>
              </a:effectLst>
            </a:endParaRPr>
          </a:p>
          <a:p>
            <a:r>
              <a:rPr lang="zh-CN" altLang="zh-CN" sz="2800" b="1" dirty="0" smtClean="0">
                <a:solidFill>
                  <a:srgbClr val="002060"/>
                </a:solidFill>
                <a:effectLst>
                  <a:outerShdw blurRad="38100" dist="38100" dir="2700000" algn="tl">
                    <a:srgbClr val="000000">
                      <a:alpha val="43137"/>
                    </a:srgbClr>
                  </a:outerShdw>
                </a:effectLst>
              </a:rPr>
              <a:t>展恋爱关系的愿望</a:t>
            </a:r>
            <a:r>
              <a:rPr lang="zh-CN" altLang="zh-CN" sz="2800" b="1" dirty="0" smtClean="0">
                <a:solidFill>
                  <a:srgbClr val="002060"/>
                </a:solidFill>
                <a:effectLst>
                  <a:outerShdw blurRad="38100" dist="38100" dir="2700000" algn="tl">
                    <a:srgbClr val="000000">
                      <a:alpha val="43137"/>
                    </a:srgbClr>
                  </a:outerShdw>
                </a:effectLst>
                <a:latin typeface="+mn-ea"/>
              </a:rPr>
              <a:t>。</a:t>
            </a:r>
            <a:endParaRPr lang="en-US" altLang="zh-CN" sz="2800" b="1" dirty="0" smtClean="0">
              <a:solidFill>
                <a:srgbClr val="002060"/>
              </a:solidFill>
              <a:effectLst>
                <a:outerShdw blurRad="38100" dist="38100" dir="2700000" algn="tl">
                  <a:srgbClr val="000000">
                    <a:alpha val="43137"/>
                  </a:srgbClr>
                </a:outerShdw>
              </a:effectLst>
              <a:latin typeface="+mn-ea"/>
            </a:endParaRPr>
          </a:p>
          <a:p>
            <a:endParaRPr lang="zh-CN"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FF0000"/>
                </a:solidFill>
                <a:effectLst>
                  <a:outerShdw blurRad="38100" dist="38100" dir="2700000" algn="tl">
                    <a:srgbClr val="000000">
                      <a:alpha val="43137"/>
                    </a:srgbClr>
                  </a:outerShdw>
                </a:effectLst>
                <a:latin typeface="+mn-ea"/>
              </a:rPr>
              <a:t>分类</a:t>
            </a:r>
            <a:r>
              <a:rPr lang="zh-CN" altLang="zh-CN" sz="2800" b="1" dirty="0" smtClean="0">
                <a:solidFill>
                  <a:srgbClr val="002060"/>
                </a:solidFill>
                <a:effectLst>
                  <a:outerShdw blurRad="38100" dist="38100" dir="2700000" algn="tl">
                    <a:srgbClr val="000000">
                      <a:alpha val="43137"/>
                    </a:srgbClr>
                  </a:outerShdw>
                </a:effectLst>
                <a:latin typeface="+mn-ea"/>
              </a:rPr>
              <a:t>：</a:t>
            </a:r>
            <a:r>
              <a:rPr lang="en-US" altLang="zh-CN" sz="2800" b="1" dirty="0" smtClean="0">
                <a:solidFill>
                  <a:srgbClr val="002060"/>
                </a:solidFill>
                <a:effectLst>
                  <a:outerShdw blurRad="38100" dist="38100" dir="2700000" algn="tl">
                    <a:srgbClr val="000000">
                      <a:alpha val="43137"/>
                    </a:srgbClr>
                  </a:outerShdw>
                </a:effectLst>
                <a:latin typeface="+mn-ea"/>
              </a:rPr>
              <a:t>异性恋</a:t>
            </a:r>
            <a:r>
              <a:rPr lang="zh-CN" altLang="zh-CN" sz="2800" b="1" dirty="0" smtClean="0">
                <a:solidFill>
                  <a:srgbClr val="002060"/>
                </a:solidFill>
                <a:effectLst>
                  <a:outerShdw blurRad="38100" dist="38100" dir="2700000" algn="tl">
                    <a:srgbClr val="000000">
                      <a:alpha val="43137"/>
                    </a:srgbClr>
                  </a:outerShdw>
                </a:effectLst>
                <a:latin typeface="+mn-ea"/>
              </a:rPr>
              <a:t>、同性恋（</a:t>
            </a:r>
            <a:r>
              <a:rPr lang="en-US" altLang="zh-CN" sz="2800" b="1" dirty="0" err="1" smtClean="0">
                <a:solidFill>
                  <a:srgbClr val="002060"/>
                </a:solidFill>
                <a:effectLst>
                  <a:outerShdw blurRad="38100" dist="38100" dir="2700000" algn="tl">
                    <a:srgbClr val="000000">
                      <a:alpha val="43137"/>
                    </a:srgbClr>
                  </a:outerShdw>
                </a:effectLst>
                <a:latin typeface="+mn-ea"/>
              </a:rPr>
              <a:t>女同性恋</a:t>
            </a:r>
            <a:r>
              <a:rPr lang="en-US" altLang="zh-CN" sz="2800" b="1" dirty="0" smtClean="0">
                <a:solidFill>
                  <a:srgbClr val="002060"/>
                </a:solidFill>
                <a:effectLst>
                  <a:outerShdw blurRad="38100" dist="38100" dir="2700000" algn="tl">
                    <a:srgbClr val="000000">
                      <a:alpha val="43137"/>
                    </a:srgbClr>
                  </a:outerShdw>
                </a:effectLst>
                <a:latin typeface="+mn-ea"/>
              </a:rPr>
              <a:t> Lesbian</a:t>
            </a:r>
            <a:r>
              <a:rPr lang="zh-CN" altLang="zh-CN" sz="2800" b="1" dirty="0" smtClean="0">
                <a:solidFill>
                  <a:srgbClr val="002060"/>
                </a:solidFill>
                <a:effectLst>
                  <a:outerShdw blurRad="38100" dist="38100" dir="2700000" algn="tl">
                    <a:srgbClr val="000000">
                      <a:alpha val="43137"/>
                    </a:srgbClr>
                  </a:outerShdw>
                </a:effectLst>
                <a:latin typeface="+mn-ea"/>
              </a:rPr>
              <a:t>、</a:t>
            </a:r>
            <a:r>
              <a:rPr lang="en-US" altLang="zh-CN" sz="2800" b="1" dirty="0" err="1" smtClean="0">
                <a:solidFill>
                  <a:srgbClr val="002060"/>
                </a:solidFill>
                <a:effectLst>
                  <a:outerShdw blurRad="38100" dist="38100" dir="2700000" algn="tl">
                    <a:srgbClr val="000000">
                      <a:alpha val="43137"/>
                    </a:srgbClr>
                  </a:outerShdw>
                </a:effectLst>
                <a:latin typeface="+mn-ea"/>
              </a:rPr>
              <a:t>男同性恋</a:t>
            </a:r>
            <a:r>
              <a:rPr lang="en-US" altLang="zh-CN" sz="2800" b="1" dirty="0" smtClean="0">
                <a:solidFill>
                  <a:srgbClr val="002060"/>
                </a:solidFill>
                <a:effectLst>
                  <a:outerShdw blurRad="38100" dist="38100" dir="2700000" algn="tl">
                    <a:srgbClr val="000000">
                      <a:alpha val="43137"/>
                    </a:srgbClr>
                  </a:outerShdw>
                </a:effectLst>
                <a:latin typeface="+mn-ea"/>
              </a:rPr>
              <a:t> Gay</a:t>
            </a:r>
            <a:r>
              <a:rPr lang="zh-CN" altLang="zh-CN" sz="2800" b="1" dirty="0" smtClean="0">
                <a:solidFill>
                  <a:srgbClr val="002060"/>
                </a:solidFill>
                <a:effectLst>
                  <a:outerShdw blurRad="38100" dist="38100" dir="2700000" algn="tl">
                    <a:srgbClr val="000000">
                      <a:alpha val="43137"/>
                    </a:srgbClr>
                  </a:outerShdw>
                </a:effectLst>
                <a:latin typeface="+mn-ea"/>
              </a:rPr>
              <a:t>）、</a:t>
            </a:r>
            <a:r>
              <a:rPr lang="en-US" altLang="zh-CN" sz="2800" b="1" dirty="0" smtClean="0">
                <a:solidFill>
                  <a:srgbClr val="002060"/>
                </a:solidFill>
                <a:effectLst>
                  <a:outerShdw blurRad="38100" dist="38100" dir="2700000" algn="tl">
                    <a:srgbClr val="000000">
                      <a:alpha val="43137"/>
                    </a:srgbClr>
                  </a:outerShdw>
                </a:effectLst>
                <a:latin typeface="+mn-ea"/>
              </a:rPr>
              <a:t>双性恋(Bisexual)</a:t>
            </a:r>
            <a:r>
              <a:rPr lang="zh-CN" altLang="zh-CN" sz="2800" b="1" dirty="0" smtClean="0">
                <a:solidFill>
                  <a:srgbClr val="002060"/>
                </a:solidFill>
                <a:effectLst>
                  <a:outerShdw blurRad="38100" dist="38100" dir="2700000" algn="tl">
                    <a:srgbClr val="000000">
                      <a:alpha val="43137"/>
                    </a:srgbClr>
                  </a:outerShdw>
                </a:effectLst>
                <a:latin typeface="+mn-ea"/>
              </a:rPr>
              <a:t>、</a:t>
            </a:r>
            <a:r>
              <a:rPr lang="en-US" altLang="zh-CN" sz="2800" b="1" dirty="0" smtClean="0">
                <a:solidFill>
                  <a:srgbClr val="002060"/>
                </a:solidFill>
                <a:effectLst>
                  <a:outerShdw blurRad="38100" dist="38100" dir="2700000" algn="tl">
                    <a:srgbClr val="000000">
                      <a:alpha val="43137"/>
                    </a:srgbClr>
                  </a:outerShdw>
                </a:effectLst>
                <a:latin typeface="+mn-ea"/>
              </a:rPr>
              <a:t>跨性别(Transgender)</a:t>
            </a:r>
            <a:r>
              <a:rPr lang="zh-CN" altLang="zh-CN" sz="2800" b="1" dirty="0" smtClean="0">
                <a:solidFill>
                  <a:srgbClr val="002060"/>
                </a:solidFill>
                <a:effectLst>
                  <a:outerShdw blurRad="38100" dist="38100" dir="2700000" algn="tl">
                    <a:srgbClr val="000000">
                      <a:alpha val="43137"/>
                    </a:srgbClr>
                  </a:outerShdw>
                </a:effectLst>
                <a:latin typeface="+mn-ea"/>
              </a:rPr>
              <a:t>。</a:t>
            </a:r>
            <a:endParaRPr lang="zh-CN" altLang="zh-CN" sz="2800" b="1" dirty="0" smtClean="0">
              <a:solidFill>
                <a:srgbClr val="002060"/>
              </a:solidFill>
              <a:effectLst>
                <a:outerShdw blurRad="38100" dist="38100" dir="2700000" algn="tl">
                  <a:srgbClr val="000000">
                    <a:alpha val="43137"/>
                  </a:srgbClr>
                </a:outerShdw>
              </a:effectLst>
              <a:latin typeface="+mn-ea"/>
            </a:endParaRPr>
          </a:p>
          <a:p>
            <a:endParaRPr lang="zh-CN"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002060"/>
                </a:solidFill>
                <a:effectLst>
                  <a:outerShdw blurRad="38100" dist="38100" dir="2700000" algn="tl">
                    <a:srgbClr val="000000">
                      <a:alpha val="43137"/>
                    </a:srgbClr>
                  </a:outerShdw>
                </a:effectLst>
                <a:latin typeface="+mn-ea"/>
              </a:rPr>
              <a:t>性取向是一个从绝对同性性取向到绝对</a:t>
            </a:r>
            <a:r>
              <a:rPr lang="en-US" altLang="zh-CN" sz="2800" b="1" dirty="0" err="1" smtClean="0">
                <a:solidFill>
                  <a:srgbClr val="002060"/>
                </a:solidFill>
                <a:effectLst>
                  <a:outerShdw blurRad="38100" dist="38100" dir="2700000" algn="tl">
                    <a:srgbClr val="000000">
                      <a:alpha val="43137"/>
                    </a:srgbClr>
                  </a:outerShdw>
                </a:effectLst>
                <a:latin typeface="+mn-ea"/>
              </a:rPr>
              <a:t>异性</a:t>
            </a:r>
            <a:endParaRPr lang="en-US" altLang="zh-CN" sz="2800" b="1" dirty="0" smtClean="0">
              <a:solidFill>
                <a:srgbClr val="002060"/>
              </a:solidFill>
              <a:effectLst>
                <a:outerShdw blurRad="38100" dist="38100" dir="2700000" algn="tl">
                  <a:srgbClr val="000000">
                    <a:alpha val="43137"/>
                  </a:srgbClr>
                </a:outerShdw>
              </a:effectLst>
              <a:latin typeface="+mn-ea"/>
            </a:endParaRPr>
          </a:p>
          <a:p>
            <a:r>
              <a:rPr lang="zh-CN" altLang="zh-CN" sz="2800" b="1" dirty="0" smtClean="0">
                <a:solidFill>
                  <a:srgbClr val="002060"/>
                </a:solidFill>
                <a:effectLst>
                  <a:outerShdw blurRad="38100" dist="38100" dir="2700000" algn="tl">
                    <a:srgbClr val="000000">
                      <a:alpha val="43137"/>
                    </a:srgbClr>
                  </a:outerShdw>
                </a:effectLst>
                <a:latin typeface="+mn-ea"/>
              </a:rPr>
              <a:t>性取向的</a:t>
            </a:r>
            <a:r>
              <a:rPr lang="zh-CN" altLang="zh-CN" sz="2800" b="1" dirty="0" smtClean="0">
                <a:solidFill>
                  <a:srgbClr val="FF0000"/>
                </a:solidFill>
                <a:effectLst>
                  <a:outerShdw blurRad="38100" dist="38100" dir="2700000" algn="tl">
                    <a:srgbClr val="000000">
                      <a:alpha val="43137"/>
                    </a:srgbClr>
                  </a:outerShdw>
                </a:effectLst>
                <a:latin typeface="+mn-ea"/>
              </a:rPr>
              <a:t>连续统一体系</a:t>
            </a:r>
            <a:r>
              <a:rPr lang="zh-CN" altLang="zh-CN" sz="2800" b="1" dirty="0" smtClean="0">
                <a:solidFill>
                  <a:srgbClr val="002060"/>
                </a:solidFill>
                <a:effectLst>
                  <a:outerShdw blurRad="38100" dist="38100" dir="2700000" algn="tl">
                    <a:srgbClr val="000000">
                      <a:alpha val="43137"/>
                    </a:srgbClr>
                  </a:outerShdw>
                </a:effectLst>
                <a:latin typeface="+mn-ea"/>
              </a:rPr>
              <a:t>。</a:t>
            </a:r>
            <a:endParaRPr lang="zh-CN" altLang="zh-CN" sz="2800" b="1" dirty="0" smtClean="0">
              <a:solidFill>
                <a:srgbClr val="002060"/>
              </a:solidFill>
              <a:effectLst>
                <a:outerShdw blurRad="38100" dist="38100" dir="2700000" algn="tl">
                  <a:srgbClr val="000000">
                    <a:alpha val="43137"/>
                  </a:srgbClr>
                </a:outerShdw>
              </a:effectLst>
              <a:latin typeface="+mn-ea"/>
            </a:endParaRPr>
          </a:p>
          <a:p>
            <a:endParaRPr lang="zh-CN" altLang="en-US" sz="2800" b="1"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 calcmode="lin" valueType="num">
                                      <p:cBhvr>
                                        <p:cTn id="7" dur="1000" fill="hold"/>
                                        <p:tgtEl>
                                          <p:spTgt spid="2">
                                            <p:txEl>
                                              <p:pRg st="7" end="7"/>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7" end="7"/>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8" end="8"/>
                                            </p:txEl>
                                          </p:spTgt>
                                        </p:tgtEl>
                                        <p:attrNameLst>
                                          <p:attrName>style.visibility</p:attrName>
                                        </p:attrNameLst>
                                      </p:cBhvr>
                                      <p:to>
                                        <p:strVal val="visible"/>
                                      </p:to>
                                    </p:set>
                                    <p:anim calcmode="lin" valueType="num">
                                      <p:cBhvr>
                                        <p:cTn id="14" dur="1000" fill="hold"/>
                                        <p:tgtEl>
                                          <p:spTgt spid="2">
                                            <p:txEl>
                                              <p:pRg st="8" end="8"/>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403648" y="1038344"/>
          <a:ext cx="6096000" cy="2966720"/>
        </p:xfrm>
        <a:graphic>
          <a:graphicData uri="http://schemas.openxmlformats.org/drawingml/2006/table">
            <a:tbl>
              <a:tblPr firstRow="1" bandRow="1">
                <a:tableStyleId>{5940675A-B579-460E-94D1-54222C63F5DA}</a:tableStyleId>
              </a:tblPr>
              <a:tblGrid>
                <a:gridCol w="1016000"/>
                <a:gridCol w="1016000"/>
                <a:gridCol w="1016000"/>
                <a:gridCol w="1016000"/>
                <a:gridCol w="1016000"/>
                <a:gridCol w="1016000"/>
              </a:tblGrid>
              <a:tr h="2966720">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c>
                  <a:txBody>
                    <a:bodyPr/>
                    <a:lstStyle/>
                    <a:p>
                      <a:endParaRPr lang="zh-CN" altLang="en-US" dirty="0"/>
                    </a:p>
                  </a:txBody>
                  <a:tcPr/>
                </a:tc>
              </a:tr>
            </a:tbl>
          </a:graphicData>
        </a:graphic>
      </p:graphicFrame>
      <p:cxnSp>
        <p:nvCxnSpPr>
          <p:cNvPr id="5" name="直接连接符 4"/>
          <p:cNvCxnSpPr/>
          <p:nvPr/>
        </p:nvCxnSpPr>
        <p:spPr>
          <a:xfrm flipV="1">
            <a:off x="1403648" y="1052736"/>
            <a:ext cx="6120680" cy="2952328"/>
          </a:xfrm>
          <a:prstGeom prst="line">
            <a:avLst/>
          </a:prstGeom>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755578" y="1052736"/>
            <a:ext cx="6984774" cy="3528392"/>
            <a:chOff x="683570" y="1052736"/>
            <a:chExt cx="6984774" cy="3528392"/>
          </a:xfrm>
        </p:grpSpPr>
        <p:sp>
          <p:nvSpPr>
            <p:cNvPr id="6" name="TextBox 5"/>
            <p:cNvSpPr txBox="1"/>
            <p:nvPr/>
          </p:nvSpPr>
          <p:spPr>
            <a:xfrm>
              <a:off x="1115616" y="4057908"/>
              <a:ext cx="6552728" cy="523220"/>
            </a:xfrm>
            <a:prstGeom prst="rect">
              <a:avLst/>
            </a:prstGeom>
            <a:noFill/>
          </p:spPr>
          <p:txBody>
            <a:bodyPr wrap="square" rtlCol="0">
              <a:spAutoFit/>
            </a:bodyPr>
            <a:lstStyle/>
            <a:p>
              <a:r>
                <a:rPr lang="en-US" altLang="zh-CN" sz="2800" b="1" dirty="0" smtClean="0">
                  <a:solidFill>
                    <a:srgbClr val="002060"/>
                  </a:solidFill>
                  <a:effectLst>
                    <a:outerShdw blurRad="38100" dist="38100" dir="2700000" algn="tl">
                      <a:srgbClr val="000000">
                        <a:alpha val="43137"/>
                      </a:srgbClr>
                    </a:outerShdw>
                  </a:effectLst>
                </a:rPr>
                <a:t>0        1        2        3        4        5        6</a:t>
              </a:r>
              <a:endParaRPr lang="zh-CN" altLang="en-US" sz="2800" b="1" dirty="0">
                <a:solidFill>
                  <a:srgbClr val="002060"/>
                </a:solidFill>
                <a:effectLst>
                  <a:outerShdw blurRad="38100" dist="38100" dir="2700000" algn="tl">
                    <a:srgbClr val="000000">
                      <a:alpha val="43137"/>
                    </a:srgbClr>
                  </a:outerShdw>
                </a:effectLst>
              </a:endParaRPr>
            </a:p>
          </p:txBody>
        </p:sp>
        <p:sp>
          <p:nvSpPr>
            <p:cNvPr id="7" name="TextBox 6"/>
            <p:cNvSpPr txBox="1"/>
            <p:nvPr/>
          </p:nvSpPr>
          <p:spPr>
            <a:xfrm>
              <a:off x="683570" y="1052736"/>
              <a:ext cx="553998" cy="2880320"/>
            </a:xfrm>
            <a:prstGeom prst="rect">
              <a:avLst/>
            </a:prstGeom>
            <a:noFill/>
          </p:spPr>
          <p:txBody>
            <a:bodyPr vert="eaVert" wrap="square" rtlCol="0">
              <a:spAutoFit/>
            </a:bodyPr>
            <a:lstStyle/>
            <a:p>
              <a:pPr algn="ctr"/>
              <a:r>
                <a:rPr lang="zh-CN" altLang="en-US" sz="2400" b="1" dirty="0" smtClean="0">
                  <a:solidFill>
                    <a:srgbClr val="002060"/>
                  </a:solidFill>
                  <a:effectLst>
                    <a:outerShdw blurRad="38100" dist="38100" dir="2700000" algn="tl">
                      <a:srgbClr val="000000">
                        <a:alpha val="43137"/>
                      </a:srgbClr>
                    </a:outerShdw>
                  </a:effectLst>
                </a:rPr>
                <a:t>同性恋</a:t>
              </a:r>
              <a:endParaRPr lang="zh-CN" altLang="en-US" sz="2400" b="1" dirty="0">
                <a:solidFill>
                  <a:srgbClr val="002060"/>
                </a:solidFill>
                <a:effectLst>
                  <a:outerShdw blurRad="38100" dist="38100" dir="2700000" algn="tl">
                    <a:srgbClr val="000000">
                      <a:alpha val="43137"/>
                    </a:srgbClr>
                  </a:outerShdw>
                </a:effectLst>
              </a:endParaRPr>
            </a:p>
          </p:txBody>
        </p:sp>
      </p:grpSp>
      <p:sp>
        <p:nvSpPr>
          <p:cNvPr id="8" name="TextBox 7"/>
          <p:cNvSpPr txBox="1"/>
          <p:nvPr/>
        </p:nvSpPr>
        <p:spPr>
          <a:xfrm>
            <a:off x="7596338" y="1052736"/>
            <a:ext cx="553998" cy="2880320"/>
          </a:xfrm>
          <a:prstGeom prst="rect">
            <a:avLst/>
          </a:prstGeom>
          <a:noFill/>
        </p:spPr>
        <p:txBody>
          <a:bodyPr vert="eaVert" wrap="square" rtlCol="0">
            <a:spAutoFit/>
          </a:bodyPr>
          <a:lstStyle/>
          <a:p>
            <a:pPr algn="ctr"/>
            <a:r>
              <a:rPr lang="zh-CN" altLang="en-US" sz="2400" b="1" dirty="0" smtClean="0">
                <a:solidFill>
                  <a:srgbClr val="002060"/>
                </a:solidFill>
                <a:effectLst>
                  <a:outerShdw blurRad="38100" dist="38100" dir="2700000" algn="tl">
                    <a:srgbClr val="000000">
                      <a:alpha val="43137"/>
                    </a:srgbClr>
                  </a:outerShdw>
                </a:effectLst>
              </a:rPr>
              <a:t>异性恋</a:t>
            </a:r>
            <a:endParaRPr lang="zh-CN" altLang="en-US" sz="2400" b="1" dirty="0">
              <a:solidFill>
                <a:srgbClr val="002060"/>
              </a:solidFill>
              <a:effectLst>
                <a:outerShdw blurRad="38100" dist="38100" dir="2700000" algn="tl">
                  <a:srgbClr val="000000">
                    <a:alpha val="43137"/>
                  </a:srgbClr>
                </a:outerShdw>
              </a:effectLst>
            </a:endParaRPr>
          </a:p>
        </p:txBody>
      </p:sp>
      <p:sp>
        <p:nvSpPr>
          <p:cNvPr id="10" name="TextBox 9"/>
          <p:cNvSpPr txBox="1"/>
          <p:nvPr/>
        </p:nvSpPr>
        <p:spPr>
          <a:xfrm>
            <a:off x="1043608" y="4581128"/>
            <a:ext cx="6984776" cy="2308324"/>
          </a:xfrm>
          <a:prstGeom prst="rect">
            <a:avLst/>
          </a:prstGeom>
          <a:noFill/>
        </p:spPr>
        <p:txBody>
          <a:bodyPr wrap="square" rtlCol="0">
            <a:spAutoFit/>
          </a:bodyPr>
          <a:lstStyle/>
          <a:p>
            <a:pPr algn="ctr"/>
            <a:r>
              <a:rPr lang="zh-CN" altLang="en-US" b="1" dirty="0" smtClean="0">
                <a:solidFill>
                  <a:srgbClr val="002060"/>
                </a:solidFill>
                <a:effectLst>
                  <a:outerShdw blurRad="38100" dist="38100" dir="2700000" algn="tl">
                    <a:srgbClr val="000000">
                      <a:alpha val="43137"/>
                    </a:srgbClr>
                  </a:outerShdw>
                </a:effectLst>
                <a:latin typeface="+mn-ea"/>
              </a:rPr>
              <a:t>金赛连续体</a:t>
            </a:r>
            <a:endParaRPr lang="en-US" altLang="zh-CN" b="1" dirty="0" smtClean="0">
              <a:solidFill>
                <a:srgbClr val="002060"/>
              </a:solidFill>
              <a:effectLst>
                <a:outerShdw blurRad="38100" dist="38100" dir="2700000" algn="tl">
                  <a:srgbClr val="000000">
                    <a:alpha val="43137"/>
                  </a:srgbClr>
                </a:outerShdw>
              </a:effectLst>
              <a:latin typeface="+mn-ea"/>
            </a:endParaRPr>
          </a:p>
          <a:p>
            <a:endParaRPr lang="en-US" altLang="zh-CN" dirty="0" smtClean="0"/>
          </a:p>
          <a:p>
            <a:endParaRPr lang="en-US" altLang="zh-CN" dirty="0" smtClean="0"/>
          </a:p>
          <a:p>
            <a:r>
              <a:rPr lang="en-US" altLang="zh-CN" b="1" dirty="0" smtClean="0">
                <a:solidFill>
                  <a:srgbClr val="002060"/>
                </a:solidFill>
              </a:rPr>
              <a:t>        </a:t>
            </a:r>
            <a:r>
              <a:rPr lang="zh-CN" altLang="zh-CN" b="1" dirty="0" smtClean="0">
                <a:solidFill>
                  <a:srgbClr val="002060"/>
                </a:solidFill>
              </a:rPr>
              <a:t>摘自（美）</a:t>
            </a:r>
            <a:r>
              <a:rPr lang="en-US" altLang="zh-CN" b="1" dirty="0" smtClean="0">
                <a:solidFill>
                  <a:srgbClr val="002060"/>
                </a:solidFill>
              </a:rPr>
              <a:t>Spencer A. </a:t>
            </a:r>
            <a:r>
              <a:rPr lang="en-US" altLang="zh-CN" b="1" dirty="0" err="1" smtClean="0">
                <a:solidFill>
                  <a:srgbClr val="002060"/>
                </a:solidFill>
              </a:rPr>
              <a:t>Rathus,Jeffrey</a:t>
            </a:r>
            <a:r>
              <a:rPr lang="en-US" altLang="zh-CN" b="1" dirty="0" smtClean="0">
                <a:solidFill>
                  <a:srgbClr val="002060"/>
                </a:solidFill>
              </a:rPr>
              <a:t> </a:t>
            </a:r>
            <a:r>
              <a:rPr lang="en-US" altLang="zh-CN" b="1" dirty="0" err="1" smtClean="0">
                <a:solidFill>
                  <a:srgbClr val="002060"/>
                </a:solidFill>
              </a:rPr>
              <a:t>S.Nevid,Lois</a:t>
            </a:r>
            <a:r>
              <a:rPr lang="en-US" altLang="zh-CN" b="1" dirty="0" smtClean="0">
                <a:solidFill>
                  <a:srgbClr val="002060"/>
                </a:solidFill>
              </a:rPr>
              <a:t> </a:t>
            </a:r>
            <a:r>
              <a:rPr lang="en-US" altLang="zh-CN" b="1" dirty="0" err="1" smtClean="0">
                <a:solidFill>
                  <a:srgbClr val="002060"/>
                </a:solidFill>
              </a:rPr>
              <a:t>Fichner</a:t>
            </a:r>
            <a:r>
              <a:rPr lang="zh-CN" altLang="zh-CN" b="1" dirty="0" smtClean="0">
                <a:solidFill>
                  <a:srgbClr val="002060"/>
                </a:solidFill>
              </a:rPr>
              <a:t>﹣</a:t>
            </a:r>
            <a:r>
              <a:rPr lang="en-US" altLang="zh-CN" b="1" dirty="0" err="1" smtClean="0">
                <a:solidFill>
                  <a:srgbClr val="002060"/>
                </a:solidFill>
              </a:rPr>
              <a:t>Rathus</a:t>
            </a:r>
            <a:r>
              <a:rPr lang="zh-CN" altLang="zh-CN" b="1" dirty="0" smtClean="0">
                <a:solidFill>
                  <a:srgbClr val="002060"/>
                </a:solidFill>
              </a:rPr>
              <a:t>著，甄宏丽等译《性与生活—走进人类性科学》，中国轻工业出版社，</a:t>
            </a:r>
            <a:r>
              <a:rPr lang="en-US" altLang="zh-CN" b="1" dirty="0" smtClean="0">
                <a:solidFill>
                  <a:srgbClr val="002060"/>
                </a:solidFill>
              </a:rPr>
              <a:t>2007</a:t>
            </a:r>
            <a:r>
              <a:rPr lang="zh-CN" altLang="zh-CN" b="1" dirty="0" smtClean="0">
                <a:solidFill>
                  <a:srgbClr val="002060"/>
                </a:solidFill>
              </a:rPr>
              <a:t>年</a:t>
            </a:r>
            <a:endParaRPr lang="zh-CN" altLang="zh-CN" b="1" dirty="0" smtClean="0">
              <a:solidFill>
                <a:srgbClr val="002060"/>
              </a:solidFill>
            </a:endParaRPr>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115616" y="908720"/>
          <a:ext cx="6840760" cy="4608512"/>
        </p:xfrm>
        <a:graphic>
          <a:graphicData uri="http://schemas.openxmlformats.org/drawingml/2006/table">
            <a:tbl>
              <a:tblPr firstRow="1" bandRow="1">
                <a:tableStyleId>{5940675A-B579-460E-94D1-54222C63F5DA}</a:tableStyleId>
              </a:tblPr>
              <a:tblGrid>
                <a:gridCol w="1157830"/>
                <a:gridCol w="5682930"/>
              </a:tblGrid>
              <a:tr h="576064">
                <a:tc>
                  <a:txBody>
                    <a:bodyPr/>
                    <a:lstStyle/>
                    <a:p>
                      <a:pPr algn="ctr"/>
                      <a:r>
                        <a:rPr lang="zh-CN" altLang="en-US" sz="2800" b="1" dirty="0" smtClean="0">
                          <a:solidFill>
                            <a:srgbClr val="FF0000"/>
                          </a:solidFill>
                          <a:effectLst/>
                        </a:rPr>
                        <a:t>等级</a:t>
                      </a:r>
                      <a:endParaRPr lang="zh-CN" altLang="en-US" sz="2800" b="1" dirty="0">
                        <a:solidFill>
                          <a:srgbClr val="FF0000"/>
                        </a:solidFill>
                        <a:effectLst/>
                      </a:endParaRPr>
                    </a:p>
                  </a:txBody>
                  <a:tcPr/>
                </a:tc>
                <a:tc>
                  <a:txBody>
                    <a:bodyPr/>
                    <a:lstStyle/>
                    <a:p>
                      <a:pPr algn="ctr"/>
                      <a:r>
                        <a:rPr lang="zh-CN" altLang="en-US" sz="2800" b="1" dirty="0" smtClean="0">
                          <a:solidFill>
                            <a:srgbClr val="FF0000"/>
                          </a:solidFill>
                          <a:effectLst>
                            <a:outerShdw blurRad="38100" dist="38100" dir="2700000" algn="tl">
                              <a:srgbClr val="000000">
                                <a:alpha val="43137"/>
                              </a:srgbClr>
                            </a:outerShdw>
                          </a:effectLst>
                        </a:rPr>
                        <a:t>形 容</a:t>
                      </a:r>
                      <a:endParaRPr lang="zh-CN" altLang="en-US" sz="2800" b="1" dirty="0">
                        <a:solidFill>
                          <a:srgbClr val="FF0000"/>
                        </a:solidFill>
                        <a:effectLst>
                          <a:outerShdw blurRad="38100" dist="38100" dir="2700000" algn="tl">
                            <a:srgbClr val="000000">
                              <a:alpha val="43137"/>
                            </a:srgbClr>
                          </a:outerShdw>
                        </a:effectLst>
                      </a:endParaRPr>
                    </a:p>
                  </a:txBody>
                  <a:tcPr/>
                </a:tc>
              </a:tr>
              <a:tr h="576064">
                <a:tc>
                  <a:txBody>
                    <a:bodyPr/>
                    <a:lstStyle/>
                    <a:p>
                      <a:pPr algn="ctr"/>
                      <a:r>
                        <a:rPr lang="en-US" altLang="zh-CN" sz="2800" b="1" dirty="0" smtClean="0">
                          <a:solidFill>
                            <a:srgbClr val="FF0000"/>
                          </a:solidFill>
                          <a:effectLst/>
                        </a:rPr>
                        <a:t>0</a:t>
                      </a:r>
                      <a:endParaRPr lang="zh-CN" altLang="en-US" sz="2800" b="1" dirty="0">
                        <a:solidFill>
                          <a:srgbClr val="FF0000"/>
                        </a:solidFill>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800" b="1" dirty="0" smtClean="0">
                          <a:solidFill>
                            <a:srgbClr val="002060"/>
                          </a:solidFill>
                          <a:effectLst>
                            <a:outerShdw blurRad="38100" dist="38100" dir="2700000" algn="tl">
                              <a:srgbClr val="000000">
                                <a:alpha val="43137"/>
                              </a:srgbClr>
                            </a:outerShdw>
                          </a:effectLst>
                        </a:rPr>
                        <a:t>完全异性恋</a:t>
                      </a:r>
                      <a:endParaRPr lang="zh-CN" altLang="en-US" sz="2800" b="1" dirty="0" smtClean="0">
                        <a:solidFill>
                          <a:srgbClr val="002060"/>
                        </a:solidFill>
                        <a:effectLst>
                          <a:outerShdw blurRad="38100" dist="38100" dir="2700000" algn="tl">
                            <a:srgbClr val="000000">
                              <a:alpha val="43137"/>
                            </a:srgbClr>
                          </a:outerShdw>
                        </a:effectLst>
                      </a:endParaRPr>
                    </a:p>
                  </a:txBody>
                  <a:tcPr/>
                </a:tc>
              </a:tr>
              <a:tr h="576064">
                <a:tc>
                  <a:txBody>
                    <a:bodyPr/>
                    <a:lstStyle/>
                    <a:p>
                      <a:pPr algn="ctr"/>
                      <a:r>
                        <a:rPr lang="en-US" altLang="zh-CN" sz="2800" b="1" dirty="0" smtClean="0">
                          <a:solidFill>
                            <a:srgbClr val="FF0000"/>
                          </a:solidFill>
                          <a:effectLst/>
                        </a:rPr>
                        <a:t>1</a:t>
                      </a:r>
                      <a:endParaRPr lang="zh-CN" altLang="en-US" sz="2800" b="1" dirty="0">
                        <a:solidFill>
                          <a:srgbClr val="FF0000"/>
                        </a:solidFill>
                        <a:effectLst/>
                      </a:endParaRPr>
                    </a:p>
                  </a:txBody>
                  <a:tcPr/>
                </a:tc>
                <a:tc>
                  <a:txBody>
                    <a:bodyPr/>
                    <a:lstStyle/>
                    <a:p>
                      <a:r>
                        <a:rPr lang="zh-CN" altLang="en-US" sz="2800" b="1" dirty="0" smtClean="0">
                          <a:solidFill>
                            <a:srgbClr val="002060"/>
                          </a:solidFill>
                          <a:effectLst>
                            <a:outerShdw blurRad="38100" dist="38100" dir="2700000" algn="tl">
                              <a:srgbClr val="000000">
                                <a:alpha val="43137"/>
                              </a:srgbClr>
                            </a:outerShdw>
                          </a:effectLst>
                        </a:rPr>
                        <a:t>主要为异性恋，只偶有同性恋行为</a:t>
                      </a:r>
                      <a:endParaRPr lang="zh-CN" altLang="en-US" sz="2800" b="1" dirty="0">
                        <a:solidFill>
                          <a:srgbClr val="002060"/>
                        </a:solidFill>
                        <a:effectLst>
                          <a:outerShdw blurRad="38100" dist="38100" dir="2700000" algn="tl">
                            <a:srgbClr val="000000">
                              <a:alpha val="43137"/>
                            </a:srgbClr>
                          </a:outerShdw>
                        </a:effectLst>
                      </a:endParaRPr>
                    </a:p>
                  </a:txBody>
                  <a:tcPr/>
                </a:tc>
              </a:tr>
              <a:tr h="576064">
                <a:tc>
                  <a:txBody>
                    <a:bodyPr/>
                    <a:lstStyle/>
                    <a:p>
                      <a:pPr algn="ctr"/>
                      <a:r>
                        <a:rPr lang="en-US" altLang="zh-CN" sz="2800" b="1" dirty="0" smtClean="0">
                          <a:solidFill>
                            <a:srgbClr val="FF0000"/>
                          </a:solidFill>
                          <a:effectLst/>
                        </a:rPr>
                        <a:t>2</a:t>
                      </a:r>
                      <a:endParaRPr lang="zh-CN" altLang="en-US" sz="2800" b="1" dirty="0">
                        <a:solidFill>
                          <a:srgbClr val="FF0000"/>
                        </a:solidFill>
                        <a:effectLst/>
                      </a:endParaRPr>
                    </a:p>
                  </a:txBody>
                  <a:tcPr/>
                </a:tc>
                <a:tc>
                  <a:txBody>
                    <a:bodyPr/>
                    <a:lstStyle/>
                    <a:p>
                      <a:r>
                        <a:rPr lang="zh-CN" altLang="en-US" sz="2800" b="1" dirty="0" smtClean="0">
                          <a:solidFill>
                            <a:srgbClr val="002060"/>
                          </a:solidFill>
                          <a:effectLst>
                            <a:outerShdw blurRad="38100" dist="38100" dir="2700000" algn="tl">
                              <a:srgbClr val="000000">
                                <a:alpha val="43137"/>
                              </a:srgbClr>
                            </a:outerShdw>
                          </a:effectLst>
                        </a:rPr>
                        <a:t>主要为异性恋，但也有同性恋行为</a:t>
                      </a:r>
                      <a:endParaRPr lang="zh-CN" altLang="en-US" sz="2800" b="1" dirty="0">
                        <a:solidFill>
                          <a:srgbClr val="002060"/>
                        </a:solidFill>
                        <a:effectLst>
                          <a:outerShdw blurRad="38100" dist="38100" dir="2700000" algn="tl">
                            <a:srgbClr val="000000">
                              <a:alpha val="43137"/>
                            </a:srgbClr>
                          </a:outerShdw>
                        </a:effectLst>
                      </a:endParaRPr>
                    </a:p>
                  </a:txBody>
                  <a:tcPr/>
                </a:tc>
              </a:tr>
              <a:tr h="576064">
                <a:tc>
                  <a:txBody>
                    <a:bodyPr/>
                    <a:lstStyle/>
                    <a:p>
                      <a:pPr algn="ctr"/>
                      <a:r>
                        <a:rPr lang="en-US" altLang="zh-CN" sz="2800" b="1" dirty="0" smtClean="0">
                          <a:solidFill>
                            <a:srgbClr val="FF0000"/>
                          </a:solidFill>
                          <a:effectLst/>
                        </a:rPr>
                        <a:t>3</a:t>
                      </a:r>
                      <a:endParaRPr lang="zh-CN" altLang="en-US" sz="2800" b="1" dirty="0">
                        <a:solidFill>
                          <a:srgbClr val="FF0000"/>
                        </a:solidFill>
                        <a:effectLst/>
                      </a:endParaRPr>
                    </a:p>
                  </a:txBody>
                  <a:tcPr/>
                </a:tc>
                <a:tc>
                  <a:txBody>
                    <a:bodyPr/>
                    <a:lstStyle/>
                    <a:p>
                      <a:r>
                        <a:rPr lang="zh-CN" altLang="en-US" sz="2800" b="1" dirty="0" smtClean="0">
                          <a:solidFill>
                            <a:srgbClr val="002060"/>
                          </a:solidFill>
                          <a:effectLst>
                            <a:outerShdw blurRad="38100" dist="38100" dir="2700000" algn="tl">
                              <a:srgbClr val="000000">
                                <a:alpha val="43137"/>
                              </a:srgbClr>
                            </a:outerShdw>
                          </a:effectLst>
                        </a:rPr>
                        <a:t>异性恋与同性恋倾向相同</a:t>
                      </a:r>
                      <a:endParaRPr lang="zh-CN" altLang="en-US" sz="2800" b="1" dirty="0">
                        <a:solidFill>
                          <a:srgbClr val="002060"/>
                        </a:solidFill>
                        <a:effectLst>
                          <a:outerShdw blurRad="38100" dist="38100" dir="2700000" algn="tl">
                            <a:srgbClr val="000000">
                              <a:alpha val="43137"/>
                            </a:srgbClr>
                          </a:outerShdw>
                        </a:effectLst>
                      </a:endParaRPr>
                    </a:p>
                  </a:txBody>
                  <a:tcPr/>
                </a:tc>
              </a:tr>
              <a:tr h="576064">
                <a:tc>
                  <a:txBody>
                    <a:bodyPr/>
                    <a:lstStyle/>
                    <a:p>
                      <a:pPr algn="ctr"/>
                      <a:r>
                        <a:rPr lang="en-US" altLang="zh-CN" sz="2800" b="1" dirty="0" smtClean="0">
                          <a:solidFill>
                            <a:srgbClr val="FF0000"/>
                          </a:solidFill>
                          <a:effectLst/>
                        </a:rPr>
                        <a:t>4</a:t>
                      </a:r>
                      <a:endParaRPr lang="zh-CN" altLang="en-US" sz="2800" b="1" dirty="0">
                        <a:solidFill>
                          <a:srgbClr val="FF0000"/>
                        </a:solidFill>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800" b="1" dirty="0" smtClean="0">
                          <a:solidFill>
                            <a:srgbClr val="002060"/>
                          </a:solidFill>
                          <a:effectLst>
                            <a:outerShdw blurRad="38100" dist="38100" dir="2700000" algn="tl">
                              <a:srgbClr val="000000">
                                <a:alpha val="43137"/>
                              </a:srgbClr>
                            </a:outerShdw>
                          </a:effectLst>
                        </a:rPr>
                        <a:t>主要为同性恋，但也有异性恋行为</a:t>
                      </a:r>
                      <a:endParaRPr lang="zh-CN" altLang="en-US" sz="2800" b="1" dirty="0" smtClean="0">
                        <a:solidFill>
                          <a:srgbClr val="002060"/>
                        </a:solidFill>
                        <a:effectLst>
                          <a:outerShdw blurRad="38100" dist="38100" dir="2700000" algn="tl">
                            <a:srgbClr val="000000">
                              <a:alpha val="43137"/>
                            </a:srgbClr>
                          </a:outerShdw>
                        </a:effectLst>
                      </a:endParaRPr>
                    </a:p>
                  </a:txBody>
                  <a:tcPr/>
                </a:tc>
              </a:tr>
              <a:tr h="576064">
                <a:tc>
                  <a:txBody>
                    <a:bodyPr/>
                    <a:lstStyle/>
                    <a:p>
                      <a:pPr algn="ctr"/>
                      <a:r>
                        <a:rPr lang="en-US" altLang="zh-CN" sz="2800" b="1" dirty="0" smtClean="0">
                          <a:solidFill>
                            <a:srgbClr val="FF0000"/>
                          </a:solidFill>
                          <a:effectLst/>
                        </a:rPr>
                        <a:t>5</a:t>
                      </a:r>
                      <a:endParaRPr lang="zh-CN" altLang="en-US" sz="2800" b="1" dirty="0">
                        <a:solidFill>
                          <a:srgbClr val="FF0000"/>
                        </a:solidFill>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800" b="1" dirty="0" smtClean="0">
                          <a:solidFill>
                            <a:srgbClr val="002060"/>
                          </a:solidFill>
                          <a:effectLst>
                            <a:outerShdw blurRad="38100" dist="38100" dir="2700000" algn="tl">
                              <a:srgbClr val="000000">
                                <a:alpha val="43137"/>
                              </a:srgbClr>
                            </a:outerShdw>
                          </a:effectLst>
                        </a:rPr>
                        <a:t>主要为同性恋，只偶有异性恋行为</a:t>
                      </a:r>
                      <a:endParaRPr lang="zh-CN" altLang="en-US" sz="2800" b="1" dirty="0" smtClean="0">
                        <a:solidFill>
                          <a:srgbClr val="002060"/>
                        </a:solidFill>
                        <a:effectLst>
                          <a:outerShdw blurRad="38100" dist="38100" dir="2700000" algn="tl">
                            <a:srgbClr val="000000">
                              <a:alpha val="43137"/>
                            </a:srgbClr>
                          </a:outerShdw>
                        </a:effectLst>
                      </a:endParaRPr>
                    </a:p>
                  </a:txBody>
                  <a:tcPr/>
                </a:tc>
              </a:tr>
              <a:tr h="576064">
                <a:tc>
                  <a:txBody>
                    <a:bodyPr/>
                    <a:lstStyle/>
                    <a:p>
                      <a:pPr algn="ctr"/>
                      <a:r>
                        <a:rPr lang="en-US" altLang="zh-CN" sz="2800" b="1" dirty="0" smtClean="0">
                          <a:solidFill>
                            <a:srgbClr val="FF0000"/>
                          </a:solidFill>
                          <a:effectLst/>
                        </a:rPr>
                        <a:t>6</a:t>
                      </a:r>
                      <a:endParaRPr lang="zh-CN" altLang="en-US" sz="2800" b="1" dirty="0">
                        <a:solidFill>
                          <a:srgbClr val="FF0000"/>
                        </a:solidFill>
                        <a:effectLs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2800" b="1" dirty="0" smtClean="0">
                          <a:solidFill>
                            <a:srgbClr val="002060"/>
                          </a:solidFill>
                          <a:effectLst>
                            <a:outerShdw blurRad="38100" dist="38100" dir="2700000" algn="tl">
                              <a:srgbClr val="000000">
                                <a:alpha val="43137"/>
                              </a:srgbClr>
                            </a:outerShdw>
                          </a:effectLst>
                        </a:rPr>
                        <a:t>完全同性恋</a:t>
                      </a:r>
                      <a:endParaRPr lang="zh-CN" altLang="en-US" sz="2800" b="1" dirty="0" smtClean="0">
                        <a:solidFill>
                          <a:srgbClr val="002060"/>
                        </a:solidFill>
                        <a:effectLst>
                          <a:outerShdw blurRad="38100" dist="38100" dir="2700000" algn="tl">
                            <a:srgbClr val="000000">
                              <a:alpha val="43137"/>
                            </a:srgbClr>
                          </a:outerShdw>
                        </a:effectLst>
                      </a:endParaRPr>
                    </a:p>
                  </a:txBody>
                  <a:tcPr/>
                </a:tc>
              </a:tr>
            </a:tbl>
          </a:graphicData>
        </a:graphic>
      </p:graphicFrame>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图表 1"/>
          <p:cNvGraphicFramePr/>
          <p:nvPr/>
        </p:nvGraphicFramePr>
        <p:xfrm>
          <a:off x="827584" y="260648"/>
          <a:ext cx="7416824" cy="5904656"/>
        </p:xfrm>
        <a:graphic>
          <a:graphicData uri="http://schemas.openxmlformats.org/drawingml/2006/chart">
            <c:chart xmlns:c="http://schemas.openxmlformats.org/drawingml/2006/chart" xmlns:r="http://schemas.openxmlformats.org/officeDocument/2006/relationships" r:id="rId1"/>
          </a:graphicData>
        </a:graphic>
      </p:graphicFrame>
      <p:sp>
        <p:nvSpPr>
          <p:cNvPr id="3" name="TextBox 2"/>
          <p:cNvSpPr txBox="1"/>
          <p:nvPr/>
        </p:nvSpPr>
        <p:spPr>
          <a:xfrm>
            <a:off x="539552" y="6474822"/>
            <a:ext cx="8280920" cy="338554"/>
          </a:xfrm>
          <a:prstGeom prst="rect">
            <a:avLst/>
          </a:prstGeom>
          <a:noFill/>
        </p:spPr>
        <p:txBody>
          <a:bodyPr wrap="square" rtlCol="0">
            <a:spAutoFit/>
          </a:bodyPr>
          <a:lstStyle/>
          <a:p>
            <a:pPr algn="ctr"/>
            <a:r>
              <a:rPr lang="zh-CN" altLang="en-US" sz="1600" b="1" dirty="0" smtClean="0">
                <a:solidFill>
                  <a:srgbClr val="002060"/>
                </a:solidFill>
              </a:rPr>
              <a:t>根据</a:t>
            </a:r>
            <a:r>
              <a:rPr lang="zh-CN" altLang="zh-CN" sz="1600" b="1" dirty="0" smtClean="0">
                <a:solidFill>
                  <a:srgbClr val="002060"/>
                </a:solidFill>
              </a:rPr>
              <a:t>“爱白网</a:t>
            </a:r>
            <a:r>
              <a:rPr lang="en-US" altLang="zh-CN" sz="1600" b="1" dirty="0" smtClean="0">
                <a:solidFill>
                  <a:srgbClr val="002060"/>
                </a:solidFill>
              </a:rPr>
              <a:t>(</a:t>
            </a:r>
            <a:r>
              <a:rPr lang="en-US" altLang="zh-CN" sz="1600" b="1" u="sng" dirty="0" smtClean="0">
                <a:solidFill>
                  <a:srgbClr val="002060"/>
                </a:solidFill>
                <a:hlinkClick r:id="rId2"/>
              </a:rPr>
              <a:t>www.aibai.com</a:t>
            </a:r>
            <a:r>
              <a:rPr lang="en-US" altLang="zh-CN" sz="1600" b="1" dirty="0" smtClean="0">
                <a:solidFill>
                  <a:srgbClr val="002060"/>
                </a:solidFill>
              </a:rPr>
              <a:t>)</a:t>
            </a:r>
            <a:r>
              <a:rPr lang="zh-CN" altLang="zh-CN" sz="1600" b="1" dirty="0" smtClean="0">
                <a:solidFill>
                  <a:srgbClr val="002060"/>
                </a:solidFill>
              </a:rPr>
              <a:t>”</a:t>
            </a:r>
            <a:r>
              <a:rPr lang="zh-CN" altLang="en-US" sz="1600" b="1" dirty="0" smtClean="0">
                <a:solidFill>
                  <a:srgbClr val="002060"/>
                </a:solidFill>
              </a:rPr>
              <a:t>制作</a:t>
            </a:r>
            <a:endParaRPr lang="zh-CN" altLang="en-US" sz="1600" b="1" dirty="0">
              <a:solidFill>
                <a:srgbClr val="002060"/>
              </a:solidFill>
            </a:endParaRPr>
          </a:p>
        </p:txBody>
      </p:sp>
    </p:spTree>
  </p:cSld>
  <p:clrMapOvr>
    <a:masterClrMapping/>
  </p:clrMapOvr>
  <p:transition>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ext Box 4"/>
          <p:cNvSpPr txBox="1">
            <a:spLocks noChangeArrowheads="1"/>
          </p:cNvSpPr>
          <p:nvPr/>
        </p:nvSpPr>
        <p:spPr bwMode="auto">
          <a:xfrm>
            <a:off x="395536" y="404664"/>
            <a:ext cx="7920880" cy="5262979"/>
          </a:xfrm>
          <a:prstGeom prst="rect">
            <a:avLst/>
          </a:prstGeom>
          <a:noFill/>
          <a:ln w="9525">
            <a:noFill/>
            <a:miter lim="800000"/>
          </a:ln>
          <a:effectLst/>
        </p:spPr>
        <p:txBody>
          <a:bodyPr wrap="square">
            <a:spAutoFit/>
          </a:bodyPr>
          <a:lstStyle/>
          <a:p>
            <a:pPr lvl="0"/>
            <a:r>
              <a:rPr lang="zh-CN" altLang="en-US"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lang="zh-CN" altLang="en-US" sz="2800" b="1" dirty="0" smtClean="0">
                <a:solidFill>
                  <a:srgbClr val="002060"/>
                </a:solidFill>
                <a:effectLst>
                  <a:outerShdw blurRad="38100" dist="38100" dir="2700000" algn="tl">
                    <a:srgbClr val="000000">
                      <a:alpha val="43137"/>
                    </a:srgbClr>
                  </a:outerShdw>
                </a:effectLst>
              </a:rPr>
              <a:t>（二）同性恋</a:t>
            </a: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pPr lvl="0"/>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pPr lvl="0"/>
            <a:r>
              <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1.</a:t>
            </a:r>
            <a:r>
              <a:rPr lang="zh-CN" altLang="en-US"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什么是同性恋</a:t>
            </a: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pPr lvl="0"/>
            <a:endParaRPr lang="zh-CN" altLang="en-US" sz="2800" dirty="0" smtClean="0">
              <a:latin typeface="宋体" panose="02010600030101010101" pitchFamily="2" charset="-122"/>
              <a:ea typeface="宋体" panose="02010600030101010101" pitchFamily="2" charset="-122"/>
            </a:endParaRPr>
          </a:p>
          <a:p>
            <a:pPr>
              <a:lnSpc>
                <a:spcPts val="4000"/>
              </a:lnSpc>
            </a:pPr>
            <a:r>
              <a:rPr lang="zh-CN" altLang="en-US" sz="2800" b="1" dirty="0" smtClean="0">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lang="zh-CN" alt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同性恋是指一个无论在性爱、心理、情感及社交上的兴趣主要对象均为同性别的人，即使这样的兴趣并未由外显行为中表露出来。</a:t>
            </a:r>
            <a:r>
              <a:rPr 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endParaRPr 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endPar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r>
              <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lang="zh-CN" altLang="en-US"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（马丁</a:t>
            </a:r>
            <a:r>
              <a:rPr lang="en-US"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Martin</a:t>
            </a:r>
            <a:r>
              <a:rPr lang="zh-CN" altLang="en-US"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、莱昂</a:t>
            </a:r>
            <a:r>
              <a:rPr lang="en-US"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Lyon</a:t>
            </a:r>
            <a:r>
              <a:rPr lang="zh-CN" altLang="en-US"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r>
              <a:rPr lang="en-US"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1972</a:t>
            </a:r>
            <a:r>
              <a:rPr lang="zh-CN" altLang="en-US"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endParaRPr lang="en-US" altLang="zh-CN"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endParaRPr lang="en-US" altLang="zh-CN" sz="20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endParaRPr lang="en-US" altLang="zh-CN" sz="2000" dirty="0" smtClean="0"/>
          </a:p>
          <a:p>
            <a:pPr algn="ctr"/>
            <a:r>
              <a:rPr lang="zh-CN" altLang="zh-CN" sz="2800" b="1" dirty="0" smtClean="0">
                <a:solidFill>
                  <a:srgbClr val="FF0000"/>
                </a:solidFill>
                <a:effectLst>
                  <a:outerShdw blurRad="38100" dist="38100" dir="2700000" algn="tl">
                    <a:srgbClr val="000000">
                      <a:alpha val="43137"/>
                    </a:srgbClr>
                  </a:outerShdw>
                </a:effectLst>
              </a:rPr>
              <a:t>只对同性产生爱情和性欲的人</a:t>
            </a: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1508">
                                            <p:txEl>
                                              <p:pRg st="0" end="0"/>
                                            </p:txEl>
                                          </p:spTgt>
                                        </p:tgtEl>
                                        <p:attrNameLst>
                                          <p:attrName>style.visibility</p:attrName>
                                        </p:attrNameLst>
                                      </p:cBhvr>
                                      <p:to>
                                        <p:strVal val="visible"/>
                                      </p:to>
                                    </p:set>
                                    <p:anim calcmode="discrete" valueType="clr">
                                      <p:cBhvr override="childStyle">
                                        <p:cTn id="7" dur="80"/>
                                        <p:tgtEl>
                                          <p:spTgt spid="21508">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508">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1508">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1508">
                                            <p:txEl>
                                              <p:pRg st="2" end="2"/>
                                            </p:txEl>
                                          </p:spTgt>
                                        </p:tgtEl>
                                        <p:attrNameLst>
                                          <p:attrName>style.visibility</p:attrName>
                                        </p:attrNameLst>
                                      </p:cBhvr>
                                      <p:to>
                                        <p:strVal val="visible"/>
                                      </p:to>
                                    </p:set>
                                    <p:anim calcmode="lin" valueType="num">
                                      <p:cBhvr>
                                        <p:cTn id="14" dur="1000" fill="hold"/>
                                        <p:tgtEl>
                                          <p:spTgt spid="21508">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1508">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1508">
                                            <p:txEl>
                                              <p:pRg st="2" end="2"/>
                                            </p:txEl>
                                          </p:spTgt>
                                        </p:tgtEl>
                                      </p:cBhvr>
                                    </p:animEffect>
                                  </p:childTnLst>
                                </p:cTn>
                              </p:par>
                              <p:par>
                                <p:cTn id="17" presetID="29" presetClass="entr" presetSubtype="0" fill="hold" nodeType="withEffect">
                                  <p:stCondLst>
                                    <p:cond delay="0"/>
                                  </p:stCondLst>
                                  <p:childTnLst>
                                    <p:set>
                                      <p:cBhvr>
                                        <p:cTn id="18" dur="1" fill="hold">
                                          <p:stCondLst>
                                            <p:cond delay="0"/>
                                          </p:stCondLst>
                                        </p:cTn>
                                        <p:tgtEl>
                                          <p:spTgt spid="21508">
                                            <p:txEl>
                                              <p:pRg st="4" end="4"/>
                                            </p:txEl>
                                          </p:spTgt>
                                        </p:tgtEl>
                                        <p:attrNameLst>
                                          <p:attrName>style.visibility</p:attrName>
                                        </p:attrNameLst>
                                      </p:cBhvr>
                                      <p:to>
                                        <p:strVal val="visible"/>
                                      </p:to>
                                    </p:set>
                                    <p:anim calcmode="lin" valueType="num">
                                      <p:cBhvr>
                                        <p:cTn id="19" dur="1000" fill="hold"/>
                                        <p:tgtEl>
                                          <p:spTgt spid="21508">
                                            <p:txEl>
                                              <p:pRg st="4" end="4"/>
                                            </p:txEl>
                                          </p:spTgt>
                                        </p:tgtEl>
                                        <p:attrNameLst>
                                          <p:attrName>ppt_x</p:attrName>
                                        </p:attrNameLst>
                                      </p:cBhvr>
                                      <p:tavLst>
                                        <p:tav tm="0">
                                          <p:val>
                                            <p:strVal val="#ppt_x-.2"/>
                                          </p:val>
                                        </p:tav>
                                        <p:tav tm="100000">
                                          <p:val>
                                            <p:strVal val="#ppt_x"/>
                                          </p:val>
                                        </p:tav>
                                      </p:tavLst>
                                    </p:anim>
                                    <p:anim calcmode="lin" valueType="num">
                                      <p:cBhvr>
                                        <p:cTn id="20" dur="1000" fill="hold"/>
                                        <p:tgtEl>
                                          <p:spTgt spid="21508">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21508">
                                            <p:txEl>
                                              <p:pRg st="4" end="4"/>
                                            </p:txEl>
                                          </p:spTgt>
                                        </p:tgtEl>
                                      </p:cBhvr>
                                    </p:animEffect>
                                  </p:childTnLst>
                                </p:cTn>
                              </p:par>
                              <p:par>
                                <p:cTn id="22" presetID="29" presetClass="entr" presetSubtype="0" fill="hold" nodeType="withEffect">
                                  <p:stCondLst>
                                    <p:cond delay="0"/>
                                  </p:stCondLst>
                                  <p:childTnLst>
                                    <p:set>
                                      <p:cBhvr>
                                        <p:cTn id="23" dur="1" fill="hold">
                                          <p:stCondLst>
                                            <p:cond delay="0"/>
                                          </p:stCondLst>
                                        </p:cTn>
                                        <p:tgtEl>
                                          <p:spTgt spid="21508">
                                            <p:txEl>
                                              <p:pRg st="6" end="6"/>
                                            </p:txEl>
                                          </p:spTgt>
                                        </p:tgtEl>
                                        <p:attrNameLst>
                                          <p:attrName>style.visibility</p:attrName>
                                        </p:attrNameLst>
                                      </p:cBhvr>
                                      <p:to>
                                        <p:strVal val="visible"/>
                                      </p:to>
                                    </p:set>
                                    <p:anim calcmode="lin" valueType="num">
                                      <p:cBhvr>
                                        <p:cTn id="24" dur="1000" fill="hold"/>
                                        <p:tgtEl>
                                          <p:spTgt spid="21508">
                                            <p:txEl>
                                              <p:pRg st="6" end="6"/>
                                            </p:txEl>
                                          </p:spTgt>
                                        </p:tgtEl>
                                        <p:attrNameLst>
                                          <p:attrName>ppt_x</p:attrName>
                                        </p:attrNameLst>
                                      </p:cBhvr>
                                      <p:tavLst>
                                        <p:tav tm="0">
                                          <p:val>
                                            <p:strVal val="#ppt_x-.2"/>
                                          </p:val>
                                        </p:tav>
                                        <p:tav tm="100000">
                                          <p:val>
                                            <p:strVal val="#ppt_x"/>
                                          </p:val>
                                        </p:tav>
                                      </p:tavLst>
                                    </p:anim>
                                    <p:anim calcmode="lin" valueType="num">
                                      <p:cBhvr>
                                        <p:cTn id="25" dur="1000" fill="hold"/>
                                        <p:tgtEl>
                                          <p:spTgt spid="21508">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21508">
                                            <p:txEl>
                                              <p:pRg st="6" end="6"/>
                                            </p:txEl>
                                          </p:spTgt>
                                        </p:tgtEl>
                                      </p:cBhvr>
                                    </p:animEffect>
                                  </p:childTnLst>
                                </p:cTn>
                              </p:par>
                              <p:par>
                                <p:cTn id="27" presetID="29" presetClass="entr" presetSubtype="0" fill="hold" nodeType="withEffect">
                                  <p:stCondLst>
                                    <p:cond delay="0"/>
                                  </p:stCondLst>
                                  <p:childTnLst>
                                    <p:set>
                                      <p:cBhvr>
                                        <p:cTn id="28" dur="1" fill="hold">
                                          <p:stCondLst>
                                            <p:cond delay="0"/>
                                          </p:stCondLst>
                                        </p:cTn>
                                        <p:tgtEl>
                                          <p:spTgt spid="21508">
                                            <p:txEl>
                                              <p:pRg st="9" end="9"/>
                                            </p:txEl>
                                          </p:spTgt>
                                        </p:tgtEl>
                                        <p:attrNameLst>
                                          <p:attrName>style.visibility</p:attrName>
                                        </p:attrNameLst>
                                      </p:cBhvr>
                                      <p:to>
                                        <p:strVal val="visible"/>
                                      </p:to>
                                    </p:set>
                                    <p:anim calcmode="lin" valueType="num">
                                      <p:cBhvr>
                                        <p:cTn id="29" dur="1000" fill="hold"/>
                                        <p:tgtEl>
                                          <p:spTgt spid="21508">
                                            <p:txEl>
                                              <p:pRg st="9" end="9"/>
                                            </p:txEl>
                                          </p:spTgt>
                                        </p:tgtEl>
                                        <p:attrNameLst>
                                          <p:attrName>ppt_x</p:attrName>
                                        </p:attrNameLst>
                                      </p:cBhvr>
                                      <p:tavLst>
                                        <p:tav tm="0">
                                          <p:val>
                                            <p:strVal val="#ppt_x-.2"/>
                                          </p:val>
                                        </p:tav>
                                        <p:tav tm="100000">
                                          <p:val>
                                            <p:strVal val="#ppt_x"/>
                                          </p:val>
                                        </p:tav>
                                      </p:tavLst>
                                    </p:anim>
                                    <p:anim calcmode="lin" valueType="num">
                                      <p:cBhvr>
                                        <p:cTn id="30" dur="1000" fill="hold"/>
                                        <p:tgtEl>
                                          <p:spTgt spid="21508">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2150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Lenovo\Pictures\无标题.png"/>
          <p:cNvPicPr>
            <a:picLocks noChangeAspect="1" noChangeArrowheads="1"/>
          </p:cNvPicPr>
          <p:nvPr/>
        </p:nvPicPr>
        <p:blipFill>
          <a:blip r:embed="rId1" cstate="print"/>
          <a:srcRect/>
          <a:stretch>
            <a:fillRect/>
          </a:stretch>
        </p:blipFill>
        <p:spPr bwMode="auto">
          <a:xfrm rot="389015">
            <a:off x="6171496" y="3167086"/>
            <a:ext cx="2420153" cy="3490963"/>
          </a:xfrm>
          <a:prstGeom prst="rect">
            <a:avLst/>
          </a:prstGeom>
          <a:noFill/>
        </p:spPr>
      </p:pic>
      <p:sp>
        <p:nvSpPr>
          <p:cNvPr id="30721" name="Rectangle 1"/>
          <p:cNvSpPr>
            <a:spLocks noChangeArrowheads="1"/>
          </p:cNvSpPr>
          <p:nvPr/>
        </p:nvSpPr>
        <p:spPr bwMode="auto">
          <a:xfrm>
            <a:off x="389648" y="116632"/>
            <a:ext cx="8286808" cy="5940088"/>
          </a:xfrm>
          <a:prstGeom prst="rect">
            <a:avLst/>
          </a:prstGeom>
          <a:noFill/>
          <a:ln w="9525">
            <a:noFill/>
            <a:miter lim="800000"/>
          </a:ln>
          <a:effectLst/>
        </p:spPr>
        <p:txBody>
          <a:bodyPr vert="horz" wrap="square" lIns="91440" tIns="45720" rIns="91440" bIns="45720" numCol="1" anchor="ctr" anchorCtr="0" compatLnSpc="1">
            <a:spAutoFit/>
          </a:bodyPr>
          <a:lstStyle/>
          <a:p>
            <a:endParaRPr lang="en-US" altLang="zh-CN" sz="3200" b="1" dirty="0" smtClean="0">
              <a:effectLst>
                <a:outerShdw blurRad="38100" dist="38100" dir="2700000" algn="tl">
                  <a:srgbClr val="000000">
                    <a:alpha val="43137"/>
                  </a:srgbClr>
                </a:outerShdw>
              </a:effectLst>
              <a:latin typeface="+mn-ea"/>
            </a:endParaRPr>
          </a:p>
          <a:p>
            <a:r>
              <a:rPr lang="en-US" altLang="zh-CN" sz="3200" b="1" dirty="0" smtClean="0">
                <a:effectLst>
                  <a:outerShdw blurRad="38100" dist="38100" dir="2700000" algn="tl">
                    <a:srgbClr val="000000">
                      <a:alpha val="43137"/>
                    </a:srgbClr>
                  </a:outerShdw>
                </a:effectLst>
                <a:latin typeface="+mn-ea"/>
              </a:rPr>
              <a:t>    </a:t>
            </a:r>
            <a:r>
              <a:rPr lang="zh-CN" altLang="en-US" sz="2800" b="1" dirty="0" smtClean="0">
                <a:solidFill>
                  <a:srgbClr val="002060"/>
                </a:solidFill>
                <a:effectLst>
                  <a:outerShdw blurRad="38100" dist="38100" dir="2700000" algn="tl">
                    <a:srgbClr val="000000">
                      <a:alpha val="43137"/>
                    </a:srgbClr>
                  </a:outerShdw>
                </a:effectLst>
                <a:latin typeface="+mn-ea"/>
              </a:rPr>
              <a:t>如若抛开社会性别，就无从谈性。</a:t>
            </a:r>
            <a:endParaRPr lang="en-US" altLang="zh-CN" sz="2800" b="1" dirty="0" smtClean="0">
              <a:solidFill>
                <a:srgbClr val="002060"/>
              </a:solidFill>
              <a:effectLst>
                <a:outerShdw blurRad="38100" dist="38100" dir="2700000" algn="tl">
                  <a:srgbClr val="000000">
                    <a:alpha val="43137"/>
                  </a:srgbClr>
                </a:outerShdw>
              </a:effectLst>
              <a:latin typeface="+mn-ea"/>
            </a:endParaRPr>
          </a:p>
          <a:p>
            <a:endParaRPr lang="en-US" altLang="zh-CN" sz="2800" b="1" dirty="0" smtClean="0">
              <a:solidFill>
                <a:srgbClr val="002060"/>
              </a:solidFill>
              <a:effectLst>
                <a:outerShdw blurRad="38100" dist="38100" dir="2700000" algn="tl">
                  <a:srgbClr val="000000">
                    <a:alpha val="43137"/>
                  </a:srgbClr>
                </a:outerShdw>
              </a:effectLst>
              <a:latin typeface="+mn-ea"/>
            </a:endParaRPr>
          </a:p>
          <a:p>
            <a:pPr>
              <a:lnSpc>
                <a:spcPct val="150000"/>
              </a:lnSpc>
            </a:pPr>
            <a:r>
              <a:rPr lang="zh-CN" altLang="en-US" sz="2800" b="1" dirty="0" smtClean="0">
                <a:solidFill>
                  <a:srgbClr val="002060"/>
                </a:solidFill>
                <a:effectLst>
                  <a:outerShdw blurRad="38100" dist="38100" dir="2700000" algn="tl">
                    <a:srgbClr val="000000">
                      <a:alpha val="43137"/>
                    </a:srgbClr>
                  </a:outerShdw>
                </a:effectLst>
                <a:latin typeface="+mn-ea"/>
              </a:rPr>
              <a:t>    传统的性别刻板印象以及与此相关的性别歧视往往会导致性关系双方权力的不对等，从而造成对弱势一方的身心危害。</a:t>
            </a:r>
            <a:endParaRPr lang="en-US" altLang="zh-CN" sz="2800" b="1" dirty="0" smtClean="0">
              <a:solidFill>
                <a:srgbClr val="002060"/>
              </a:solidFill>
              <a:effectLst>
                <a:outerShdw blurRad="38100" dist="38100" dir="2700000" algn="tl">
                  <a:srgbClr val="000000">
                    <a:alpha val="43137"/>
                  </a:srgbClr>
                </a:outerShdw>
              </a:effectLst>
              <a:latin typeface="+mn-ea"/>
            </a:endParaRPr>
          </a:p>
          <a:p>
            <a:pPr>
              <a:lnSpc>
                <a:spcPct val="150000"/>
              </a:lnSpc>
            </a:pPr>
            <a:r>
              <a:rPr lang="en-US" altLang="zh-CN" sz="3200" b="1" dirty="0" smtClean="0">
                <a:solidFill>
                  <a:srgbClr val="002060"/>
                </a:solidFill>
                <a:effectLst>
                  <a:outerShdw blurRad="38100" dist="38100" dir="2700000" algn="tl">
                    <a:srgbClr val="000000">
                      <a:alpha val="43137"/>
                    </a:srgbClr>
                  </a:outerShdw>
                </a:effectLst>
                <a:latin typeface="+mn-ea"/>
              </a:rPr>
              <a:t>             </a:t>
            </a:r>
            <a:r>
              <a:rPr lang="en-US" altLang="zh-CN" b="1" dirty="0" smtClean="0">
                <a:solidFill>
                  <a:srgbClr val="002060"/>
                </a:solidFill>
                <a:effectLst>
                  <a:outerShdw blurRad="38100" dist="38100" dir="2700000" algn="tl">
                    <a:srgbClr val="000000">
                      <a:alpha val="43137"/>
                    </a:srgbClr>
                  </a:outerShdw>
                </a:effectLst>
                <a:latin typeface="+mn-ea"/>
              </a:rPr>
              <a:t>——《</a:t>
            </a:r>
            <a:r>
              <a:rPr lang="zh-CN" altLang="en-US" b="1" dirty="0" smtClean="0">
                <a:solidFill>
                  <a:srgbClr val="002060"/>
                </a:solidFill>
                <a:effectLst>
                  <a:outerShdw blurRad="38100" dist="38100" dir="2700000" algn="tl">
                    <a:srgbClr val="000000">
                      <a:alpha val="43137"/>
                    </a:srgbClr>
                  </a:outerShdw>
                </a:effectLst>
                <a:latin typeface="+mn-ea"/>
              </a:rPr>
              <a:t>国际性教育技术指导纲要</a:t>
            </a:r>
            <a:r>
              <a:rPr lang="en-US" altLang="zh-CN" b="1" dirty="0" smtClean="0">
                <a:solidFill>
                  <a:srgbClr val="002060"/>
                </a:solidFill>
                <a:effectLst>
                  <a:outerShdw blurRad="38100" dist="38100" dir="2700000" algn="tl">
                    <a:srgbClr val="000000">
                      <a:alpha val="43137"/>
                    </a:srgbClr>
                  </a:outerShdw>
                </a:effectLst>
                <a:latin typeface="+mn-ea"/>
              </a:rPr>
              <a:t>》</a:t>
            </a:r>
            <a:endParaRPr lang="en-US" altLang="zh-CN"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zh-CN" altLang="en-US" sz="2800" dirty="0" smtClean="0"/>
          </a:p>
          <a:p>
            <a:pPr marL="0" marR="0" lvl="0" indent="357505" algn="l" defTabSz="914400" rtl="0" eaLnBrk="1" fontAlgn="base" latinLnBrk="0" hangingPunct="1">
              <a:lnSpc>
                <a:spcPct val="100000"/>
              </a:lnSpc>
              <a:spcBef>
                <a:spcPct val="0"/>
              </a:spcBef>
              <a:spcAft>
                <a:spcPct val="0"/>
              </a:spcAft>
              <a:buClrTx/>
              <a:buSzTx/>
              <a:buFontTx/>
              <a:buNone/>
            </a:pPr>
            <a:endParaRPr kumimoji="0" lang="zh-CN" sz="2800" b="1" i="0" u="none" strike="noStrike" cap="none" normalizeH="0" baseline="0" dirty="0" smtClean="0">
              <a:ln>
                <a:noFill/>
              </a:ln>
              <a:solidFill>
                <a:schemeClr val="tx1"/>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a:p>
            <a:r>
              <a:rPr lang="en-US" sz="20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endParaRPr lang="en-US" sz="20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pPr marL="0" marR="0" lvl="0" indent="357505" algn="l" defTabSz="914400" rtl="0" eaLnBrk="0" fontAlgn="base" latinLnBrk="0" hangingPunct="0">
              <a:lnSpc>
                <a:spcPct val="100000"/>
              </a:lnSpc>
              <a:spcBef>
                <a:spcPct val="0"/>
              </a:spcBef>
              <a:spcAft>
                <a:spcPct val="0"/>
              </a:spcAft>
              <a:buClrTx/>
              <a:buSzTx/>
              <a:buFontTx/>
              <a:buNone/>
            </a:pP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0721"/>
                                        </p:tgtEl>
                                        <p:attrNameLst>
                                          <p:attrName>style.visibility</p:attrName>
                                        </p:attrNameLst>
                                      </p:cBhvr>
                                      <p:to>
                                        <p:strVal val="visible"/>
                                      </p:to>
                                    </p:set>
                                    <p:anim calcmode="lin" valueType="num">
                                      <p:cBhvr>
                                        <p:cTn id="7" dur="1000" fill="hold"/>
                                        <p:tgtEl>
                                          <p:spTgt spid="30721"/>
                                        </p:tgtEl>
                                        <p:attrNameLst>
                                          <p:attrName>ppt_x</p:attrName>
                                        </p:attrNameLst>
                                      </p:cBhvr>
                                      <p:tavLst>
                                        <p:tav tm="0">
                                          <p:val>
                                            <p:strVal val="#ppt_x-.2"/>
                                          </p:val>
                                        </p:tav>
                                        <p:tav tm="100000">
                                          <p:val>
                                            <p:strVal val="#ppt_x"/>
                                          </p:val>
                                        </p:tav>
                                      </p:tavLst>
                                    </p:anim>
                                    <p:anim calcmode="lin" valueType="num">
                                      <p:cBhvr>
                                        <p:cTn id="8" dur="1000" fill="hold"/>
                                        <p:tgtEl>
                                          <p:spTgt spid="30721"/>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21"/>
                                        </p:tgtEl>
                                      </p:cBhvr>
                                    </p:animEffect>
                                  </p:childTnLst>
                                </p:cTn>
                              </p:par>
                            </p:childTnLst>
                          </p:cTn>
                        </p:par>
                        <p:par>
                          <p:cTn id="10" fill="hold">
                            <p:stCondLst>
                              <p:cond delay="1000"/>
                            </p:stCondLst>
                            <p:childTnLst>
                              <p:par>
                                <p:cTn id="11" presetID="2" presetClass="entr" presetSubtype="1" fill="hold" nodeType="afterEffect">
                                  <p:stCondLst>
                                    <p:cond delay="0"/>
                                  </p:stCondLst>
                                  <p:childTnLst>
                                    <p:set>
                                      <p:cBhvr>
                                        <p:cTn id="12" dur="1" fill="hold">
                                          <p:stCondLst>
                                            <p:cond delay="0"/>
                                          </p:stCondLst>
                                        </p:cTn>
                                        <p:tgtEl>
                                          <p:spTgt spid="1027"/>
                                        </p:tgtEl>
                                        <p:attrNameLst>
                                          <p:attrName>style.visibility</p:attrName>
                                        </p:attrNameLst>
                                      </p:cBhvr>
                                      <p:to>
                                        <p:strVal val="visible"/>
                                      </p:to>
                                    </p:set>
                                    <p:anim calcmode="lin" valueType="num">
                                      <p:cBhvr additive="base">
                                        <p:cTn id="13" dur="500" fill="hold"/>
                                        <p:tgtEl>
                                          <p:spTgt spid="1027"/>
                                        </p:tgtEl>
                                        <p:attrNameLst>
                                          <p:attrName>ppt_x</p:attrName>
                                        </p:attrNameLst>
                                      </p:cBhvr>
                                      <p:tavLst>
                                        <p:tav tm="0">
                                          <p:val>
                                            <p:strVal val="#ppt_x"/>
                                          </p:val>
                                        </p:tav>
                                        <p:tav tm="100000">
                                          <p:val>
                                            <p:strVal val="#ppt_x"/>
                                          </p:val>
                                        </p:tav>
                                      </p:tavLst>
                                    </p:anim>
                                    <p:anim calcmode="lin" valueType="num">
                                      <p:cBhvr additive="base">
                                        <p:cTn id="14" dur="500" fill="hold"/>
                                        <p:tgtEl>
                                          <p:spTgt spid="102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1" name="Rectangle 1"/>
          <p:cNvSpPr>
            <a:spLocks noChangeArrowheads="1"/>
          </p:cNvSpPr>
          <p:nvPr/>
        </p:nvSpPr>
        <p:spPr bwMode="auto">
          <a:xfrm>
            <a:off x="467544" y="369232"/>
            <a:ext cx="7776864" cy="594008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297180" algn="l" defTabSz="914400" rtl="0" eaLnBrk="1" fontAlgn="base" latinLnBrk="0" hangingPunct="1">
              <a:lnSpc>
                <a:spcPct val="100000"/>
              </a:lnSpc>
              <a:spcBef>
                <a:spcPct val="0"/>
              </a:spcBef>
              <a:spcAft>
                <a:spcPct val="0"/>
              </a:spcAft>
              <a:buClrTx/>
              <a:buSzTx/>
              <a:buFontTx/>
              <a:buNone/>
            </a:pPr>
            <a:r>
              <a:rPr kumimoji="0" lang="en-US" altLang="zh-CN" sz="24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a:t>
            </a:r>
            <a:r>
              <a:rPr kumimoji="0" lang="en-US" altLang="zh-CN"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a:t>
            </a:r>
            <a:r>
              <a:rPr lang="zh-CN" altLang="en-US"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人类对同性恋的认识过程</a:t>
            </a:r>
            <a:endParaRPr kumimoji="0" lang="zh-CN" altLang="en-US" sz="2800" b="1" i="0" u="none" strike="noStrike" cap="none" normalizeH="0" baseline="0" dirty="0" smtClean="0">
              <a:ln>
                <a:noFill/>
              </a:ln>
              <a:solidFill>
                <a:schemeClr val="tx1"/>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宋体" panose="02010600030101010101" pitchFamily="2" charset="-122"/>
            </a:endParaRPr>
          </a:p>
          <a:p>
            <a:endParaRPr lang="en-US" altLang="zh-CN" sz="2000" b="1" dirty="0" smtClean="0">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r>
              <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a:t>
            </a:r>
            <a:r>
              <a:rPr lang="en-US" altLang="zh-CN" sz="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a:t>
            </a:r>
            <a:r>
              <a:rPr lang="zh-CN" altLang="zh-CN" sz="2400" b="1" dirty="0" smtClean="0">
                <a:solidFill>
                  <a:srgbClr val="002060"/>
                </a:solidFill>
                <a:effectLst>
                  <a:outerShdw blurRad="38100" dist="38100" dir="2700000" algn="tl">
                    <a:srgbClr val="000000">
                      <a:alpha val="43137"/>
                    </a:srgbClr>
                  </a:outerShdw>
                </a:effectLst>
                <a:latin typeface="+mn-ea"/>
              </a:rPr>
              <a:t>■</a:t>
            </a:r>
            <a:r>
              <a:rPr lang="en-US" altLang="zh-CN" sz="2400" b="1" dirty="0" smtClean="0">
                <a:solidFill>
                  <a:srgbClr val="002060"/>
                </a:solidFill>
                <a:effectLst>
                  <a:outerShdw blurRad="38100" dist="38100" dir="2700000" algn="tl">
                    <a:srgbClr val="000000">
                      <a:alpha val="43137"/>
                    </a:srgbClr>
                  </a:outerShdw>
                </a:effectLst>
                <a:latin typeface="+mn-ea"/>
              </a:rPr>
              <a:t>1973</a:t>
            </a:r>
            <a:r>
              <a:rPr lang="zh-CN" altLang="zh-CN" sz="2400" b="1" dirty="0" smtClean="0">
                <a:solidFill>
                  <a:srgbClr val="002060"/>
                </a:solidFill>
                <a:effectLst>
                  <a:outerShdw blurRad="38100" dist="38100" dir="2700000" algn="tl">
                    <a:srgbClr val="000000">
                      <a:alpha val="43137"/>
                    </a:srgbClr>
                  </a:outerShdw>
                </a:effectLst>
                <a:latin typeface="+mn-ea"/>
              </a:rPr>
              <a:t>年，美国精神医学学会将同性恋</a:t>
            </a:r>
            <a:r>
              <a:rPr lang="zh-CN" altLang="en-US" sz="2400" b="1" dirty="0" smtClean="0">
                <a:solidFill>
                  <a:srgbClr val="002060"/>
                </a:solidFill>
                <a:effectLst>
                  <a:outerShdw blurRad="38100" dist="38100" dir="2700000" algn="tl">
                    <a:srgbClr val="000000">
                      <a:alpha val="43137"/>
                    </a:srgbClr>
                  </a:outerShdw>
                </a:effectLst>
                <a:latin typeface="+mn-ea"/>
              </a:rPr>
              <a:t>从</a:t>
            </a:r>
            <a:r>
              <a:rPr lang="en-US" altLang="zh-CN" sz="2400" b="1" dirty="0" smtClean="0">
                <a:solidFill>
                  <a:srgbClr val="002060"/>
                </a:solidFill>
                <a:effectLst>
                  <a:outerShdw blurRad="38100" dist="38100" dir="2700000" algn="tl">
                    <a:srgbClr val="000000">
                      <a:alpha val="43137"/>
                    </a:srgbClr>
                  </a:outerShdw>
                </a:effectLst>
                <a:latin typeface="+mn-ea"/>
              </a:rPr>
              <a:t>《</a:t>
            </a:r>
            <a:r>
              <a:rPr lang="zh-CN" altLang="zh-CN" sz="2400" b="1" dirty="0" smtClean="0">
                <a:solidFill>
                  <a:srgbClr val="002060"/>
                </a:solidFill>
                <a:effectLst>
                  <a:outerShdw blurRad="38100" dist="38100" dir="2700000" algn="tl">
                    <a:srgbClr val="000000">
                      <a:alpha val="43137"/>
                    </a:srgbClr>
                  </a:outerShdw>
                </a:effectLst>
                <a:latin typeface="+mn-ea"/>
              </a:rPr>
              <a:t>精神障碍诊断与统计手册</a:t>
            </a:r>
            <a:r>
              <a:rPr lang="zh-CN" altLang="en-US" sz="2400" b="1" dirty="0" smtClean="0">
                <a:solidFill>
                  <a:srgbClr val="002060"/>
                </a:solidFill>
                <a:effectLst>
                  <a:outerShdw blurRad="38100" dist="38100" dir="2700000" algn="tl">
                    <a:srgbClr val="000000">
                      <a:alpha val="43137"/>
                    </a:srgbClr>
                  </a:outerShdw>
                </a:effectLst>
                <a:latin typeface="+mn-ea"/>
              </a:rPr>
              <a:t>（</a:t>
            </a:r>
            <a:r>
              <a:rPr lang="en-US" altLang="zh-CN" sz="2400" b="1" dirty="0" smtClean="0">
                <a:solidFill>
                  <a:srgbClr val="002060"/>
                </a:solidFill>
                <a:effectLst>
                  <a:outerShdw blurRad="38100" dist="38100" dir="2700000" algn="tl">
                    <a:srgbClr val="000000">
                      <a:alpha val="43137"/>
                    </a:srgbClr>
                  </a:outerShdw>
                </a:effectLst>
                <a:latin typeface="+mn-ea"/>
              </a:rPr>
              <a:t>DSM-3</a:t>
            </a:r>
            <a:r>
              <a:rPr lang="zh-CN" altLang="en-US" sz="2400" b="1" dirty="0" smtClean="0">
                <a:solidFill>
                  <a:srgbClr val="002060"/>
                </a:solidFill>
                <a:effectLst>
                  <a:outerShdw blurRad="38100" dist="38100" dir="2700000" algn="tl">
                    <a:srgbClr val="000000">
                      <a:alpha val="43137"/>
                    </a:srgbClr>
                  </a:outerShdw>
                </a:effectLst>
                <a:latin typeface="+mn-ea"/>
              </a:rPr>
              <a:t>）</a:t>
            </a:r>
            <a:r>
              <a:rPr lang="en-US" altLang="zh-CN" sz="2400" b="1" dirty="0" smtClean="0">
                <a:solidFill>
                  <a:srgbClr val="002060"/>
                </a:solidFill>
                <a:effectLst>
                  <a:outerShdw blurRad="38100" dist="38100" dir="2700000" algn="tl">
                    <a:srgbClr val="000000">
                      <a:alpha val="43137"/>
                    </a:srgbClr>
                  </a:outerShdw>
                </a:effectLst>
                <a:latin typeface="+mn-ea"/>
              </a:rPr>
              <a:t>》</a:t>
            </a:r>
            <a:r>
              <a:rPr lang="zh-CN" altLang="zh-CN" sz="2400" b="1" dirty="0" smtClean="0">
                <a:solidFill>
                  <a:srgbClr val="002060"/>
                </a:solidFill>
                <a:effectLst>
                  <a:outerShdw blurRad="38100" dist="38100" dir="2700000" algn="tl">
                    <a:srgbClr val="000000">
                      <a:alpha val="43137"/>
                    </a:srgbClr>
                  </a:outerShdw>
                </a:effectLst>
                <a:latin typeface="+mn-ea"/>
              </a:rPr>
              <a:t>中去除；</a:t>
            </a:r>
            <a:endParaRPr lang="en-US" altLang="zh-CN" sz="2400" b="1" dirty="0" smtClean="0">
              <a:solidFill>
                <a:srgbClr val="002060"/>
              </a:solidFill>
              <a:effectLst>
                <a:outerShdw blurRad="38100" dist="38100" dir="2700000" algn="tl">
                  <a:srgbClr val="000000">
                    <a:alpha val="43137"/>
                  </a:srgbClr>
                </a:outerShdw>
              </a:effectLst>
              <a:latin typeface="+mn-ea"/>
            </a:endParaRPr>
          </a:p>
          <a:p>
            <a:endParaRPr lang="en-US" altLang="zh-CN" sz="1200" b="1" dirty="0" smtClean="0">
              <a:solidFill>
                <a:srgbClr val="002060"/>
              </a:solidFill>
              <a:effectLst>
                <a:outerShdw blurRad="38100" dist="38100" dir="2700000" algn="tl">
                  <a:srgbClr val="000000">
                    <a:alpha val="43137"/>
                  </a:srgbClr>
                </a:outerShdw>
              </a:effectLst>
              <a:latin typeface="+mn-ea"/>
            </a:endParaRPr>
          </a:p>
          <a:p>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a:t>
            </a:r>
            <a:r>
              <a:rPr lang="en-US" altLang="zh-CN" sz="2400" b="1" dirty="0" smtClean="0">
                <a:solidFill>
                  <a:srgbClr val="002060"/>
                </a:solidFill>
                <a:effectLst>
                  <a:outerShdw blurRad="38100" dist="38100" dir="2700000" algn="tl">
                    <a:srgbClr val="000000">
                      <a:alpha val="43137"/>
                    </a:srgbClr>
                  </a:outerShdw>
                </a:effectLst>
                <a:latin typeface="+mn-ea"/>
              </a:rPr>
              <a:t>1990</a:t>
            </a:r>
            <a:r>
              <a:rPr lang="zh-CN" altLang="zh-CN" sz="2400" b="1" dirty="0" smtClean="0">
                <a:solidFill>
                  <a:srgbClr val="002060"/>
                </a:solidFill>
                <a:effectLst>
                  <a:outerShdw blurRad="38100" dist="38100" dir="2700000" algn="tl">
                    <a:srgbClr val="000000">
                      <a:alpha val="43137"/>
                    </a:srgbClr>
                  </a:outerShdw>
                </a:effectLst>
                <a:latin typeface="+mn-ea"/>
              </a:rPr>
              <a:t>年</a:t>
            </a:r>
            <a:r>
              <a:rPr lang="en-US" altLang="zh-CN" sz="2400" b="1" dirty="0" smtClean="0">
                <a:solidFill>
                  <a:srgbClr val="002060"/>
                </a:solidFill>
                <a:effectLst>
                  <a:outerShdw blurRad="38100" dist="38100" dir="2700000" algn="tl">
                    <a:srgbClr val="000000">
                      <a:alpha val="43137"/>
                    </a:srgbClr>
                  </a:outerShdw>
                </a:effectLst>
                <a:latin typeface="+mn-ea"/>
              </a:rPr>
              <a:t>5</a:t>
            </a:r>
            <a:r>
              <a:rPr lang="zh-CN" altLang="zh-CN" sz="2400" b="1" dirty="0" smtClean="0">
                <a:solidFill>
                  <a:srgbClr val="002060"/>
                </a:solidFill>
                <a:effectLst>
                  <a:outerShdw blurRad="38100" dist="38100" dir="2700000" algn="tl">
                    <a:srgbClr val="000000">
                      <a:alpha val="43137"/>
                    </a:srgbClr>
                  </a:outerShdw>
                </a:effectLst>
                <a:latin typeface="+mn-ea"/>
              </a:rPr>
              <a:t>月</a:t>
            </a:r>
            <a:r>
              <a:rPr lang="en-US" altLang="zh-CN" sz="2400" b="1" dirty="0" smtClean="0">
                <a:solidFill>
                  <a:srgbClr val="002060"/>
                </a:solidFill>
                <a:effectLst>
                  <a:outerShdw blurRad="38100" dist="38100" dir="2700000" algn="tl">
                    <a:srgbClr val="000000">
                      <a:alpha val="43137"/>
                    </a:srgbClr>
                  </a:outerShdw>
                </a:effectLst>
                <a:latin typeface="+mn-ea"/>
              </a:rPr>
              <a:t>17</a:t>
            </a:r>
            <a:r>
              <a:rPr lang="zh-CN" altLang="zh-CN" sz="2400" b="1" dirty="0" smtClean="0">
                <a:solidFill>
                  <a:srgbClr val="002060"/>
                </a:solidFill>
                <a:effectLst>
                  <a:outerShdw blurRad="38100" dist="38100" dir="2700000" algn="tl">
                    <a:srgbClr val="000000">
                      <a:alpha val="43137"/>
                    </a:srgbClr>
                  </a:outerShdw>
                </a:effectLst>
                <a:latin typeface="+mn-ea"/>
              </a:rPr>
              <a:t>日，世界卫生组织在修改后的</a:t>
            </a:r>
            <a:r>
              <a:rPr lang="en-US" altLang="zh-CN" sz="2400" b="1" dirty="0" smtClean="0">
                <a:solidFill>
                  <a:srgbClr val="002060"/>
                </a:solidFill>
                <a:effectLst>
                  <a:outerShdw blurRad="38100" dist="38100" dir="2700000" algn="tl">
                    <a:srgbClr val="000000">
                      <a:alpha val="43137"/>
                    </a:srgbClr>
                  </a:outerShdw>
                </a:effectLst>
                <a:latin typeface="+mn-ea"/>
              </a:rPr>
              <a:t>《</a:t>
            </a:r>
            <a:r>
              <a:rPr lang="zh-CN" altLang="zh-CN" sz="2400" b="1" dirty="0" smtClean="0">
                <a:solidFill>
                  <a:srgbClr val="002060"/>
                </a:solidFill>
                <a:effectLst>
                  <a:outerShdw blurRad="38100" dist="38100" dir="2700000" algn="tl">
                    <a:srgbClr val="000000">
                      <a:alpha val="43137"/>
                    </a:srgbClr>
                  </a:outerShdw>
                </a:effectLst>
                <a:latin typeface="+mn-ea"/>
              </a:rPr>
              <a:t> 国际疾病分类（</a:t>
            </a:r>
            <a:r>
              <a:rPr lang="en-US" altLang="zh-CN" sz="2400" b="1" dirty="0" smtClean="0">
                <a:solidFill>
                  <a:srgbClr val="002060"/>
                </a:solidFill>
                <a:effectLst>
                  <a:outerShdw blurRad="38100" dist="38100" dir="2700000" algn="tl">
                    <a:srgbClr val="000000">
                      <a:alpha val="43137"/>
                    </a:srgbClr>
                  </a:outerShdw>
                </a:effectLst>
                <a:latin typeface="+mn-ea"/>
              </a:rPr>
              <a:t>ICD-10</a:t>
            </a:r>
            <a:r>
              <a:rPr lang="zh-CN" altLang="en-US" sz="2400" b="1" dirty="0" smtClean="0">
                <a:solidFill>
                  <a:srgbClr val="002060"/>
                </a:solidFill>
                <a:effectLst>
                  <a:outerShdw blurRad="38100" dist="38100" dir="2700000" algn="tl">
                    <a:srgbClr val="000000">
                      <a:alpha val="43137"/>
                    </a:srgbClr>
                  </a:outerShdw>
                </a:effectLst>
                <a:latin typeface="+mn-ea"/>
              </a:rPr>
              <a:t>）</a:t>
            </a:r>
            <a:r>
              <a:rPr lang="en-US" altLang="zh-CN" sz="2400" b="1" dirty="0" smtClean="0">
                <a:solidFill>
                  <a:srgbClr val="002060"/>
                </a:solidFill>
                <a:effectLst>
                  <a:outerShdw blurRad="38100" dist="38100" dir="2700000" algn="tl">
                    <a:srgbClr val="000000">
                      <a:alpha val="43137"/>
                    </a:srgbClr>
                  </a:outerShdw>
                </a:effectLst>
                <a:latin typeface="+mn-ea"/>
              </a:rPr>
              <a:t>》</a:t>
            </a:r>
            <a:r>
              <a:rPr lang="zh-CN" altLang="zh-CN" sz="2400" b="1" dirty="0" smtClean="0">
                <a:solidFill>
                  <a:srgbClr val="002060"/>
                </a:solidFill>
                <a:effectLst>
                  <a:outerShdw blurRad="38100" dist="38100" dir="2700000" algn="tl">
                    <a:srgbClr val="000000">
                      <a:alpha val="43137"/>
                    </a:srgbClr>
                  </a:outerShdw>
                </a:effectLst>
                <a:latin typeface="+mn-ea"/>
              </a:rPr>
              <a:t>之</a:t>
            </a:r>
            <a:r>
              <a:rPr lang="zh-CN" altLang="en-US" sz="2400" b="1" dirty="0" smtClean="0">
                <a:solidFill>
                  <a:srgbClr val="002060"/>
                </a:solidFill>
                <a:effectLst>
                  <a:outerShdw blurRad="38100" dist="38100" dir="2700000" algn="tl">
                    <a:srgbClr val="000000">
                      <a:alpha val="43137"/>
                    </a:srgbClr>
                  </a:outerShdw>
                </a:effectLst>
                <a:latin typeface="+mn-ea"/>
              </a:rPr>
              <a:t>“</a:t>
            </a:r>
            <a:r>
              <a:rPr lang="zh-CN" altLang="zh-CN" sz="2400" b="1" dirty="0" smtClean="0">
                <a:solidFill>
                  <a:srgbClr val="002060"/>
                </a:solidFill>
                <a:effectLst>
                  <a:outerShdw blurRad="38100" dist="38100" dir="2700000" algn="tl">
                    <a:srgbClr val="000000">
                      <a:alpha val="43137"/>
                    </a:srgbClr>
                  </a:outerShdw>
                </a:effectLst>
                <a:latin typeface="+mn-ea"/>
              </a:rPr>
              <a:t>精神与行为障碍分类”中将同性恋从原有的“自我不和谐性障碍及性关系障碍”的名单上删除；</a:t>
            </a:r>
            <a:endParaRPr lang="en-US" altLang="zh-CN" sz="2400" b="1" dirty="0" smtClean="0">
              <a:solidFill>
                <a:srgbClr val="002060"/>
              </a:solidFill>
              <a:effectLst>
                <a:outerShdw blurRad="38100" dist="38100" dir="2700000" algn="tl">
                  <a:srgbClr val="000000">
                    <a:alpha val="43137"/>
                  </a:srgbClr>
                </a:outerShdw>
              </a:effectLst>
              <a:latin typeface="+mn-ea"/>
            </a:endParaRPr>
          </a:p>
          <a:p>
            <a:endParaRPr lang="en-US" altLang="zh-CN" sz="1200" b="1" dirty="0" smtClean="0">
              <a:solidFill>
                <a:srgbClr val="002060"/>
              </a:solidFill>
              <a:effectLst>
                <a:outerShdw blurRad="38100" dist="38100" dir="2700000" algn="tl">
                  <a:srgbClr val="000000">
                    <a:alpha val="43137"/>
                  </a:srgbClr>
                </a:outerShdw>
              </a:effectLst>
              <a:latin typeface="+mn-ea"/>
            </a:endParaRPr>
          </a:p>
          <a:p>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■中华精神科学会在</a:t>
            </a:r>
            <a:r>
              <a:rPr lang="en-US" altLang="zh-CN" sz="2400" b="1" dirty="0" smtClean="0">
                <a:solidFill>
                  <a:srgbClr val="002060"/>
                </a:solidFill>
                <a:effectLst>
                  <a:outerShdw blurRad="38100" dist="38100" dir="2700000" algn="tl">
                    <a:srgbClr val="000000">
                      <a:alpha val="43137"/>
                    </a:srgbClr>
                  </a:outerShdw>
                </a:effectLst>
                <a:latin typeface="+mn-ea"/>
              </a:rPr>
              <a:t>2001</a:t>
            </a:r>
            <a:r>
              <a:rPr lang="zh-CN" altLang="zh-CN" sz="2400" b="1" dirty="0" smtClean="0">
                <a:solidFill>
                  <a:srgbClr val="002060"/>
                </a:solidFill>
                <a:effectLst>
                  <a:outerShdw blurRad="38100" dist="38100" dir="2700000" algn="tl">
                    <a:srgbClr val="000000">
                      <a:alpha val="43137"/>
                    </a:srgbClr>
                  </a:outerShdw>
                </a:effectLst>
                <a:latin typeface="+mn-ea"/>
              </a:rPr>
              <a:t>年</a:t>
            </a:r>
            <a:r>
              <a:rPr lang="en-US" altLang="zh-CN" sz="2400" b="1" dirty="0" smtClean="0">
                <a:solidFill>
                  <a:srgbClr val="002060"/>
                </a:solidFill>
                <a:effectLst>
                  <a:outerShdw blurRad="38100" dist="38100" dir="2700000" algn="tl">
                    <a:srgbClr val="000000">
                      <a:alpha val="43137"/>
                    </a:srgbClr>
                  </a:outerShdw>
                </a:effectLst>
                <a:latin typeface="+mn-ea"/>
              </a:rPr>
              <a:t>4</a:t>
            </a:r>
            <a:r>
              <a:rPr lang="zh-CN" altLang="en-US" sz="2400" b="1" dirty="0" smtClean="0">
                <a:solidFill>
                  <a:srgbClr val="002060"/>
                </a:solidFill>
                <a:effectLst>
                  <a:outerShdw blurRad="38100" dist="38100" dir="2700000" algn="tl">
                    <a:srgbClr val="000000">
                      <a:alpha val="43137"/>
                    </a:srgbClr>
                  </a:outerShdw>
                </a:effectLst>
                <a:latin typeface="+mn-ea"/>
              </a:rPr>
              <a:t>月</a:t>
            </a:r>
            <a:r>
              <a:rPr lang="zh-CN" altLang="zh-CN" sz="2400" b="1" dirty="0" smtClean="0">
                <a:solidFill>
                  <a:srgbClr val="002060"/>
                </a:solidFill>
                <a:effectLst>
                  <a:outerShdw blurRad="38100" dist="38100" dir="2700000" algn="tl">
                    <a:srgbClr val="000000">
                      <a:alpha val="43137"/>
                    </a:srgbClr>
                  </a:outerShdw>
                </a:effectLst>
                <a:latin typeface="+mn-ea"/>
              </a:rPr>
              <a:t>对</a:t>
            </a:r>
            <a:r>
              <a:rPr lang="en-US" altLang="zh-CN" sz="24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a:t>
            </a:r>
            <a:r>
              <a:rPr lang="zh-CN" altLang="en-US" sz="24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中国精神障碍分类与诊断标准（</a:t>
            </a:r>
            <a:r>
              <a:rPr lang="en-US" altLang="zh-CN" sz="24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CCMD—3</a:t>
            </a:r>
            <a:r>
              <a:rPr lang="zh-CN" altLang="en-US" sz="24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a:t>
            </a:r>
            <a:r>
              <a:rPr lang="en-US" altLang="zh-CN" sz="24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a:t>
            </a:r>
            <a:r>
              <a:rPr lang="zh-CN" altLang="zh-CN" sz="2400" b="1" dirty="0" smtClean="0">
                <a:solidFill>
                  <a:srgbClr val="002060"/>
                </a:solidFill>
                <a:effectLst>
                  <a:outerShdw blurRad="38100" dist="38100" dir="2700000" algn="tl">
                    <a:srgbClr val="000000">
                      <a:alpha val="43137"/>
                    </a:srgbClr>
                  </a:outerShdw>
                </a:effectLst>
                <a:latin typeface="+mn-ea"/>
              </a:rPr>
              <a:t>的修订，被认为是中国同性恋非病理化的重要标志</a:t>
            </a:r>
            <a:r>
              <a:rPr lang="zh-CN" altLang="en-US" sz="2400" b="1" dirty="0" smtClean="0">
                <a:solidFill>
                  <a:srgbClr val="002060"/>
                </a:solidFill>
                <a:effectLst>
                  <a:outerShdw blurRad="38100" dist="38100" dir="2700000" algn="tl">
                    <a:srgbClr val="000000">
                      <a:alpha val="43137"/>
                    </a:srgbClr>
                  </a:outerShdw>
                </a:effectLst>
                <a:latin typeface="+mn-ea"/>
              </a:rPr>
              <a:t>；</a:t>
            </a:r>
            <a:endParaRPr lang="en-US" altLang="zh-CN" sz="2400" b="1" dirty="0" smtClean="0">
              <a:solidFill>
                <a:srgbClr val="002060"/>
              </a:solidFill>
              <a:effectLst>
                <a:outerShdw blurRad="38100" dist="38100" dir="2700000" algn="tl">
                  <a:srgbClr val="000000">
                    <a:alpha val="43137"/>
                  </a:srgbClr>
                </a:outerShdw>
              </a:effectLst>
              <a:latin typeface="+mn-ea"/>
            </a:endParaRPr>
          </a:p>
          <a:p>
            <a:endParaRPr lang="en-US" altLang="zh-CN" sz="1200" b="1" dirty="0" smtClean="0">
              <a:solidFill>
                <a:srgbClr val="002060"/>
              </a:solidFill>
              <a:effectLst>
                <a:outerShdw blurRad="38100" dist="38100" dir="2700000" algn="tl">
                  <a:srgbClr val="000000">
                    <a:alpha val="43137"/>
                  </a:srgbClr>
                </a:outerShdw>
              </a:effectLst>
              <a:latin typeface="+mn-ea"/>
            </a:endParaRPr>
          </a:p>
          <a:p>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a:t>
            </a:r>
            <a:r>
              <a:rPr lang="zh-CN" altLang="en-US" sz="2400" b="1" dirty="0" smtClean="0">
                <a:solidFill>
                  <a:srgbClr val="002060"/>
                </a:solidFill>
                <a:effectLst>
                  <a:outerShdw blurRad="38100" dist="38100" dir="2700000" algn="tl">
                    <a:srgbClr val="000000">
                      <a:alpha val="43137"/>
                    </a:srgbClr>
                  </a:outerShdw>
                </a:effectLst>
                <a:latin typeface="+mn-ea"/>
              </a:rPr>
              <a:t>将于</a:t>
            </a:r>
            <a:r>
              <a:rPr lang="en-US" altLang="zh-CN" sz="2400" b="1" dirty="0" smtClean="0">
                <a:solidFill>
                  <a:srgbClr val="002060"/>
                </a:solidFill>
                <a:effectLst>
                  <a:outerShdw blurRad="38100" dist="38100" dir="2700000" algn="tl">
                    <a:srgbClr val="000000">
                      <a:alpha val="43137"/>
                    </a:srgbClr>
                  </a:outerShdw>
                </a:effectLst>
                <a:latin typeface="+mn-ea"/>
              </a:rPr>
              <a:t>2017</a:t>
            </a:r>
            <a:r>
              <a:rPr lang="zh-CN" altLang="en-US" sz="2400" b="1" dirty="0" smtClean="0">
                <a:solidFill>
                  <a:srgbClr val="002060"/>
                </a:solidFill>
                <a:effectLst>
                  <a:outerShdw blurRad="38100" dist="38100" dir="2700000" algn="tl">
                    <a:srgbClr val="000000">
                      <a:alpha val="43137"/>
                    </a:srgbClr>
                  </a:outerShdw>
                </a:effectLst>
                <a:latin typeface="+mn-ea"/>
              </a:rPr>
              <a:t>年发布的</a:t>
            </a:r>
            <a:r>
              <a:rPr lang="en-US" altLang="zh-CN" sz="2400" b="1" dirty="0" smtClean="0">
                <a:solidFill>
                  <a:srgbClr val="002060"/>
                </a:solidFill>
                <a:effectLst>
                  <a:outerShdw blurRad="38100" dist="38100" dir="2700000" algn="tl">
                    <a:srgbClr val="000000">
                      <a:alpha val="43137"/>
                    </a:srgbClr>
                  </a:outerShdw>
                </a:effectLst>
                <a:latin typeface="+mn-ea"/>
              </a:rPr>
              <a:t>《</a:t>
            </a:r>
            <a:r>
              <a:rPr lang="zh-CN" altLang="zh-CN" sz="2400" b="1" dirty="0" smtClean="0">
                <a:solidFill>
                  <a:srgbClr val="002060"/>
                </a:solidFill>
                <a:effectLst>
                  <a:outerShdw blurRad="38100" dist="38100" dir="2700000" algn="tl">
                    <a:srgbClr val="000000">
                      <a:alpha val="43137"/>
                    </a:srgbClr>
                  </a:outerShdw>
                </a:effectLst>
                <a:latin typeface="+mn-ea"/>
              </a:rPr>
              <a:t>国际疾病分类</a:t>
            </a:r>
            <a:r>
              <a:rPr lang="zh-CN" altLang="en-US" sz="2400" b="1" dirty="0" smtClean="0">
                <a:solidFill>
                  <a:srgbClr val="002060"/>
                </a:solidFill>
                <a:effectLst>
                  <a:outerShdw blurRad="38100" dist="38100" dir="2700000" algn="tl">
                    <a:srgbClr val="000000">
                      <a:alpha val="43137"/>
                    </a:srgbClr>
                  </a:outerShdw>
                </a:effectLst>
                <a:latin typeface="+mn-ea"/>
              </a:rPr>
              <a:t>（</a:t>
            </a:r>
            <a:r>
              <a:rPr lang="en-US" altLang="zh-CN" sz="2400" b="1" dirty="0" smtClean="0">
                <a:solidFill>
                  <a:srgbClr val="002060"/>
                </a:solidFill>
                <a:effectLst>
                  <a:outerShdw blurRad="38100" dist="38100" dir="2700000" algn="tl">
                    <a:srgbClr val="000000">
                      <a:alpha val="43137"/>
                    </a:srgbClr>
                  </a:outerShdw>
                </a:effectLst>
                <a:latin typeface="+mn-ea"/>
              </a:rPr>
              <a:t>ICD-11</a:t>
            </a:r>
            <a:r>
              <a:rPr lang="zh-CN" altLang="en-US" sz="2400" b="1" dirty="0" smtClean="0">
                <a:solidFill>
                  <a:srgbClr val="002060"/>
                </a:solidFill>
                <a:effectLst>
                  <a:outerShdw blurRad="38100" dist="38100" dir="2700000" algn="tl">
                    <a:srgbClr val="000000">
                      <a:alpha val="43137"/>
                    </a:srgbClr>
                  </a:outerShdw>
                </a:effectLst>
                <a:latin typeface="+mn-ea"/>
              </a:rPr>
              <a:t>）</a:t>
            </a:r>
            <a:r>
              <a:rPr lang="en-US" altLang="zh-CN" sz="2400" b="1" dirty="0" smtClean="0">
                <a:solidFill>
                  <a:srgbClr val="002060"/>
                </a:solidFill>
                <a:effectLst>
                  <a:outerShdw blurRad="38100" dist="38100" dir="2700000" algn="tl">
                    <a:srgbClr val="000000">
                      <a:alpha val="43137"/>
                    </a:srgbClr>
                  </a:outerShdw>
                </a:effectLst>
                <a:latin typeface="+mn-ea"/>
              </a:rPr>
              <a:t>》</a:t>
            </a:r>
            <a:r>
              <a:rPr lang="zh-CN" altLang="en-US" sz="2400" b="1" dirty="0" smtClean="0">
                <a:solidFill>
                  <a:srgbClr val="002060"/>
                </a:solidFill>
                <a:effectLst>
                  <a:outerShdw blurRad="38100" dist="38100" dir="2700000" algn="tl">
                    <a:srgbClr val="000000">
                      <a:alpha val="43137"/>
                    </a:srgbClr>
                  </a:outerShdw>
                </a:effectLst>
                <a:latin typeface="+mn-ea"/>
              </a:rPr>
              <a:t>要</a:t>
            </a:r>
            <a:r>
              <a:rPr lang="zh-CN" altLang="zh-CN" sz="2400" b="1" dirty="0" smtClean="0">
                <a:solidFill>
                  <a:srgbClr val="002060"/>
                </a:solidFill>
                <a:effectLst>
                  <a:outerShdw blurRad="38100" dist="38100" dir="2700000" algn="tl">
                    <a:srgbClr val="000000">
                      <a:alpha val="43137"/>
                    </a:srgbClr>
                  </a:outerShdw>
                </a:effectLst>
                <a:latin typeface="+mn-ea"/>
              </a:rPr>
              <a:t>删除所有针对同性恋的诊断编码。</a:t>
            </a:r>
            <a:endParaRPr kumimoji="0" lang="en-US" altLang="zh-CN" sz="24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buFontTx/>
              <a:buNone/>
            </a:pPr>
            <a:r>
              <a:rPr lang="en-US" altLang="zh-CN" sz="24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 </a:t>
            </a:r>
            <a:endParaRPr kumimoji="0" lang="zh-CN" altLang="en-US" sz="24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15041"/>
                                        </p:tgtEl>
                                        <p:attrNameLst>
                                          <p:attrName>style.visibility</p:attrName>
                                        </p:attrNameLst>
                                      </p:cBhvr>
                                      <p:to>
                                        <p:strVal val="visible"/>
                                      </p:to>
                                    </p:set>
                                    <p:animEffect transition="in" filter="circle(out)">
                                      <p:cBhvr>
                                        <p:cTn id="7" dur="2000"/>
                                        <p:tgtEl>
                                          <p:spTgt spid="2150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251520" y="304800"/>
            <a:ext cx="8208912" cy="5447645"/>
          </a:xfrm>
          <a:prstGeom prst="rect">
            <a:avLst/>
          </a:prstGeom>
          <a:noFill/>
          <a:ln w="9525">
            <a:noFill/>
            <a:miter lim="800000"/>
          </a:ln>
          <a:effectLst/>
        </p:spPr>
        <p:txBody>
          <a:bodyPr wrap="square">
            <a:spAutoFit/>
          </a:bodyPr>
          <a:lstStyle/>
          <a:p>
            <a:r>
              <a:rPr lang="zh-CN" altLang="en-US" sz="2800" b="1" dirty="0" smtClean="0">
                <a:effectLst>
                  <a:outerShdw blurRad="38100" dist="38100" dir="2700000" algn="tl">
                    <a:srgbClr val="000000"/>
                  </a:outerShdw>
                </a:effectLst>
                <a:latin typeface="宋体" panose="02010600030101010101" pitchFamily="2" charset="-122"/>
                <a:ea typeface="宋体" panose="02010600030101010101" pitchFamily="2" charset="-122"/>
              </a:rPr>
              <a:t>   </a:t>
            </a:r>
            <a:r>
              <a:rPr lang="zh-CN" altLang="en-US" sz="2400" b="1" dirty="0" smtClean="0">
                <a:solidFill>
                  <a:srgbClr val="FF0000"/>
                </a:solidFill>
                <a:effectLst>
                  <a:outerShdw blurRad="38100" dist="38100" dir="2700000" algn="tl">
                    <a:srgbClr val="000000"/>
                  </a:outerShdw>
                </a:effectLst>
                <a:latin typeface="宋体" panose="02010600030101010101" pitchFamily="2" charset="-122"/>
                <a:ea typeface="宋体" panose="02010600030101010101" pitchFamily="2" charset="-122"/>
              </a:rPr>
              <a:t>国外</a:t>
            </a:r>
            <a:r>
              <a:rPr lang="zh-CN" altLang="en-US" sz="2400" b="1" dirty="0">
                <a:solidFill>
                  <a:srgbClr val="FF0000"/>
                </a:solidFill>
                <a:effectLst>
                  <a:outerShdw blurRad="38100" dist="38100" dir="2700000" algn="tl">
                    <a:srgbClr val="000000"/>
                  </a:outerShdw>
                </a:effectLst>
                <a:latin typeface="宋体" panose="02010600030101010101" pitchFamily="2" charset="-122"/>
                <a:ea typeface="宋体" panose="02010600030101010101" pitchFamily="2" charset="-122"/>
              </a:rPr>
              <a:t>提出的六条判断标准：</a:t>
            </a:r>
            <a:endParaRPr lang="zh-CN" altLang="en-US" sz="2400" b="1" dirty="0">
              <a:solidFill>
                <a:srgbClr val="FF0000"/>
              </a:solidFill>
              <a:effectLst>
                <a:outerShdw blurRad="38100" dist="38100" dir="2700000" algn="tl">
                  <a:srgbClr val="000000"/>
                </a:outerShdw>
              </a:effectLst>
              <a:latin typeface="宋体" panose="02010600030101010101" pitchFamily="2" charset="-122"/>
              <a:ea typeface="宋体" panose="02010600030101010101" pitchFamily="2" charset="-122"/>
            </a:endParaRPr>
          </a:p>
          <a:p>
            <a:endParaRPr lang="zh-CN" altLang="en-US" sz="2800" b="1" dirty="0">
              <a:effectLst>
                <a:outerShdw blurRad="38100" dist="38100" dir="2700000" algn="tl">
                  <a:srgbClr val="000000"/>
                </a:outerShdw>
              </a:effectLst>
              <a:latin typeface="宋体" panose="02010600030101010101" pitchFamily="2" charset="-122"/>
              <a:ea typeface="宋体" panose="02010600030101010101" pitchFamily="2" charset="-122"/>
            </a:endParaRPr>
          </a:p>
          <a:p>
            <a:r>
              <a:rPr lang="zh-CN" altLang="en-US" sz="2800" b="1" dirty="0">
                <a:effectLst>
                  <a:outerShdw blurRad="38100" dist="38100" dir="2700000" algn="tl">
                    <a:srgbClr val="000000"/>
                  </a:outerShdw>
                </a:effectLst>
                <a:latin typeface="宋体" panose="02010600030101010101" pitchFamily="2" charset="-122"/>
                <a:ea typeface="宋体" panose="02010600030101010101" pitchFamily="2" charset="-122"/>
              </a:rPr>
              <a:t>  </a:t>
            </a:r>
            <a:r>
              <a:rPr lang="en-US" altLang="zh-CN"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1</a:t>
            </a:r>
            <a:r>
              <a:rPr lang="en-US" altLang="zh-CN"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有一种无法抑制想要与同性有亲密行为的想法</a:t>
            </a:r>
            <a:r>
              <a:rPr lang="zh-CN" altLang="en-US"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endParaRPr lang="en-US" altLang="zh-CN"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endPar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lang="en-US" altLang="zh-CN"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2.</a:t>
            </a:r>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情感与欲望的对象只限于同性，对异性不感兴趣</a:t>
            </a:r>
            <a:r>
              <a:rPr lang="zh-CN" altLang="en-US"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endParaRPr lang="en-US" altLang="zh-CN"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endPar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lang="en-US" altLang="zh-CN"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3.</a:t>
            </a:r>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渴望与同性的互动，包括文字、书信、谈话、并为之神魂颠倒</a:t>
            </a:r>
            <a:r>
              <a:rPr lang="zh-CN" altLang="en-US"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endParaRPr lang="en-US" altLang="zh-CN"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endPar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lang="en-US" altLang="zh-CN"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4.</a:t>
            </a:r>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经常会感到孤独，较强的抑郁，部分人有罪恶感</a:t>
            </a:r>
            <a:r>
              <a:rPr lang="zh-CN" altLang="en-US"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endParaRPr lang="en-US" altLang="zh-CN"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endPar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lang="en-US" altLang="zh-CN"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5.</a:t>
            </a:r>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是持续性的而非情境性的或偶发性的行为</a:t>
            </a:r>
            <a:r>
              <a:rPr lang="zh-CN" altLang="en-US"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a:t>
            </a:r>
            <a:endParaRPr lang="en-US" altLang="zh-CN"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endPar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a:p>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   </a:t>
            </a:r>
            <a:r>
              <a:rPr lang="en-US" altLang="zh-CN"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6.</a:t>
            </a:r>
            <a:r>
              <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年龄满</a:t>
            </a:r>
            <a:r>
              <a:rPr lang="en-US" altLang="zh-CN"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20—25</a:t>
            </a:r>
            <a:r>
              <a:rPr lang="zh-CN" altLang="en-US" sz="24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rPr>
              <a:t>岁。</a:t>
            </a:r>
            <a:endParaRPr lang="zh-CN" altLang="en-US" sz="2400" b="1" dirty="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p:cTn id="7" dur="1000" fill="hold"/>
                                        <p:tgtEl>
                                          <p:spTgt spid="46082"/>
                                        </p:tgtEl>
                                        <p:attrNameLst>
                                          <p:attrName>ppt_x</p:attrName>
                                        </p:attrNameLst>
                                      </p:cBhvr>
                                      <p:tavLst>
                                        <p:tav tm="0">
                                          <p:val>
                                            <p:strVal val="#ppt_x-.2"/>
                                          </p:val>
                                        </p:tav>
                                        <p:tav tm="100000">
                                          <p:val>
                                            <p:strVal val="#ppt_x"/>
                                          </p:val>
                                        </p:tav>
                                      </p:tavLst>
                                    </p:anim>
                                    <p:anim calcmode="lin" valueType="num">
                                      <p:cBhvr>
                                        <p:cTn id="8" dur="1000" fill="hold"/>
                                        <p:tgtEl>
                                          <p:spTgt spid="46082"/>
                                        </p:tgtEl>
                                        <p:attrNameLst>
                                          <p:attrName>ppt_y</p:attrName>
                                        </p:attrNameLst>
                                      </p:cBhvr>
                                      <p:tavLst>
                                        <p:tav tm="0">
                                          <p:val>
                                            <p:strVal val="#ppt_y"/>
                                          </p:val>
                                        </p:tav>
                                        <p:tav tm="100000">
                                          <p:val>
                                            <p:strVal val="#ppt_y"/>
                                          </p:val>
                                        </p:tav>
                                      </p:tavLst>
                                    </p:anim>
                                    <p:animEffect transition="in" filter="wipe(right)" prLst="gradientSize: 0.1">
                                      <p:cBhvr>
                                        <p:cTn id="9" dur="1000"/>
                                        <p:tgtEl>
                                          <p:spTgt spid="46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13080" y="226377"/>
            <a:ext cx="8075344" cy="6370975"/>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20675" algn="l" defTabSz="914400" rtl="0" eaLnBrk="1" fontAlgn="base" latinLnBrk="0" hangingPunct="1">
              <a:lnSpc>
                <a:spcPct val="100000"/>
              </a:lnSpc>
              <a:spcBef>
                <a:spcPct val="0"/>
              </a:spcBef>
              <a:spcAft>
                <a:spcPct val="0"/>
              </a:spcAft>
              <a:buClrTx/>
              <a:buSzTx/>
              <a:buFontTx/>
              <a:buNone/>
            </a:pPr>
            <a:r>
              <a:rPr kumimoji="0" lang="zh-CN" sz="2800" b="1" i="0"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法律认可同性恋国家</a:t>
            </a:r>
            <a:endParaRPr kumimoji="0" lang="en-US" altLang="zh-CN" sz="2800" b="1" i="0"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1" fontAlgn="base" latinLnBrk="0" hangingPunct="1">
              <a:lnSpc>
                <a:spcPct val="100000"/>
              </a:lnSpc>
              <a:spcBef>
                <a:spcPct val="0"/>
              </a:spcBef>
              <a:spcAft>
                <a:spcPct val="0"/>
              </a:spcAft>
              <a:buClrTx/>
              <a:buSzTx/>
              <a:buFontTx/>
              <a:buNone/>
            </a:pPr>
            <a:endParaRPr kumimoji="0" lang="zh-CN" sz="1600" b="1" i="0" strike="noStrike" cap="none" normalizeH="0" baseline="0" dirty="0" smtClean="0">
              <a:ln>
                <a:noFill/>
              </a:ln>
              <a:solidFill>
                <a:srgbClr val="00206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a:p>
            <a:pPr lvl="0" indent="320675" eaLnBrk="0" fontAlgn="base" hangingPunct="0">
              <a:spcBef>
                <a:spcPct val="0"/>
              </a:spcBef>
              <a:spcAft>
                <a:spcPct val="0"/>
              </a:spcAft>
            </a:pPr>
            <a:r>
              <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2001</a:t>
            </a:r>
            <a:r>
              <a:rPr lang="zh-CN" alt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a:t>
            </a:r>
            <a:r>
              <a:rPr kumimoji="0" 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荷兰</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2003</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年，比利时</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2005</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年，西班牙、加拿大</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2006</a:t>
            </a:r>
            <a:r>
              <a:rPr lang="zh-CN" alt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南非</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2009</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年，挪威、瑞典</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lvl="0" indent="320675" eaLnBrk="0" fontAlgn="base" hangingPunct="0">
              <a:spcBef>
                <a:spcPct val="0"/>
              </a:spcBef>
              <a:spcAft>
                <a:spcPct val="0"/>
              </a:spcAft>
            </a:pPr>
            <a:r>
              <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2010</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年，葡萄牙、冰岛、阿根廷、</a:t>
            </a:r>
            <a:r>
              <a:rPr lang="zh-CN" alt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墨西哥城</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2012</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年，丹麦</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endParaRPr kumimoji="0" lang="en-US" altLang="zh-CN" sz="14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美国</a:t>
            </a:r>
            <a:r>
              <a:rPr lang="zh-CN" altLang="en-US" sz="2800" b="1" dirty="0" smtClean="0">
                <a:solidFill>
                  <a:srgbClr val="002060"/>
                </a:solidFill>
                <a:effectLst>
                  <a:outerShdw blurRad="38100" dist="38100" dir="2700000" algn="tl">
                    <a:srgbClr val="000000">
                      <a:alpha val="43137"/>
                    </a:srgbClr>
                  </a:outerShdw>
                </a:effectLst>
                <a:latin typeface="Arial" panose="020B0604020202020204"/>
                <a:ea typeface="宋体" panose="02010600030101010101" pitchFamily="2" charset="-122"/>
                <a:cs typeface="Times New Roman" panose="02020603050405020304" pitchFamily="18" charset="0"/>
              </a:rPr>
              <a:t>：</a:t>
            </a:r>
            <a:r>
              <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2004</a:t>
            </a:r>
            <a:r>
              <a:rPr lang="zh-CN" altLang="en-US" sz="2800" b="1" dirty="0" smtClean="0">
                <a:solidFill>
                  <a:srgbClr val="002060"/>
                </a:solidFill>
                <a:effectLst>
                  <a:outerShdw blurRad="38100" dist="38100" dir="2700000" algn="tl">
                    <a:srgbClr val="000000">
                      <a:alpha val="43137"/>
                    </a:srgbClr>
                  </a:outerShdw>
                </a:effectLst>
                <a:latin typeface="Arial" panose="020B0604020202020204"/>
                <a:ea typeface="宋体" panose="02010600030101010101" pitchFamily="2" charset="-122"/>
                <a:cs typeface="Times New Roman" panose="02020603050405020304" pitchFamily="18" charset="0"/>
              </a:rPr>
              <a:t>年，</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马萨诸塞州</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2008</a:t>
            </a:r>
            <a:r>
              <a:rPr lang="zh-CN" alt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康涅狄格州</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2009</a:t>
            </a:r>
            <a:r>
              <a:rPr lang="zh-CN" alt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艾奥瓦州、佛蒙特州</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2010</a:t>
            </a:r>
            <a:r>
              <a:rPr lang="zh-CN" alt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新罕布什尔州、哥伦比亚特区</a:t>
            </a:r>
            <a:endParaRPr kumimoji="0" lang="en-US" altLang="zh-CN"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20675" algn="l" defTabSz="914400" rtl="0" eaLnBrk="0" fontAlgn="base" latinLnBrk="0" hangingPunct="0">
              <a:lnSpc>
                <a:spcPct val="100000"/>
              </a:lnSpc>
              <a:spcBef>
                <a:spcPct val="0"/>
              </a:spcBef>
              <a:spcAft>
                <a:spcPct val="0"/>
              </a:spcAft>
              <a:buClrTx/>
              <a:buSzTx/>
              <a:buFontTx/>
              <a:buNone/>
            </a:pPr>
            <a:r>
              <a:rPr lang="en-US" altLang="zh-CN"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2011</a:t>
            </a:r>
            <a:r>
              <a:rPr lang="zh-CN" altLang="en-US" sz="2800" b="1" dirty="0" smtClean="0">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年，</a:t>
            </a:r>
            <a:r>
              <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纽约州</a:t>
            </a:r>
            <a:endParaRPr kumimoji="0" lang="zh-CN" altLang="en-US" sz="2800" b="1" i="0" strike="noStrike" cap="none" normalizeH="0" baseline="0" dirty="0" smtClean="0">
              <a:ln>
                <a:noFill/>
              </a:ln>
              <a:solidFill>
                <a:srgbClr val="00206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ransition>
    <p:comb/>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1" name="Rectangle 1"/>
          <p:cNvSpPr>
            <a:spLocks noChangeArrowheads="1"/>
          </p:cNvSpPr>
          <p:nvPr/>
        </p:nvSpPr>
        <p:spPr bwMode="auto">
          <a:xfrm>
            <a:off x="166784" y="350074"/>
            <a:ext cx="7429552" cy="264687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04800" algn="l" defTabSz="914400" rtl="0" eaLnBrk="1" fontAlgn="base" latinLnBrk="0" hangingPunct="1">
              <a:lnSpc>
                <a:spcPct val="100000"/>
              </a:lnSpc>
              <a:spcBef>
                <a:spcPct val="0"/>
              </a:spcBef>
              <a:spcAft>
                <a:spcPct val="0"/>
              </a:spcAft>
              <a:buClrTx/>
              <a:buSzTx/>
              <a:buFontTx/>
              <a:buNone/>
            </a:pPr>
            <a:r>
              <a:rPr kumimoji="0" lang="en-US" altLang="zh-CN"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3.</a:t>
            </a:r>
            <a:r>
              <a:rPr kumimoji="0" lang="zh-CN" altLang="en-US"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同性恋成因</a:t>
            </a: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04800" algn="l" defTabSz="914400" rtl="0" eaLnBrk="1" fontAlgn="base" latinLnBrk="0" hangingPunct="1">
              <a:lnSpc>
                <a:spcPct val="100000"/>
              </a:lnSpc>
              <a:spcBef>
                <a:spcPct val="0"/>
              </a:spcBef>
              <a:spcAft>
                <a:spcPct val="0"/>
              </a:spcAft>
              <a:buClrTx/>
              <a:buSzTx/>
              <a:buFontTx/>
              <a:buNone/>
            </a:pPr>
            <a:endParaRPr kumimoji="0" lang="zh-CN" altLang="en-US" sz="1200" b="1" i="0" u="none" strike="noStrike" cap="none" normalizeH="0" baseline="0" dirty="0" smtClean="0">
              <a:ln>
                <a:noFill/>
              </a:ln>
              <a:solidFill>
                <a:srgbClr val="FF000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a:p>
            <a:pPr marL="0" marR="0" lvl="0" indent="304800" algn="l" defTabSz="914400" rtl="0" eaLnBrk="0" fontAlgn="base" latinLnBrk="0" hangingPunct="0">
              <a:lnSpc>
                <a:spcPct val="150000"/>
              </a:lnSpc>
              <a:spcBef>
                <a:spcPct val="0"/>
              </a:spcBef>
              <a:spcAft>
                <a:spcPct val="0"/>
              </a:spcAft>
              <a:buClrTx/>
              <a:buSzTx/>
              <a:buFontTx/>
              <a:buNone/>
            </a:pP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1</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）生理因素</a:t>
            </a:r>
            <a:endPar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a:p>
            <a:pPr marL="0" marR="0" lvl="0" indent="304800" algn="l" defTabSz="914400" rtl="0" eaLnBrk="0" fontAlgn="base" latinLnBrk="0" hangingPunct="0">
              <a:lnSpc>
                <a:spcPct val="150000"/>
              </a:lnSpc>
              <a:spcBef>
                <a:spcPct val="0"/>
              </a:spcBef>
              <a:spcAft>
                <a:spcPct val="0"/>
              </a:spcAft>
              <a:buClrTx/>
              <a:buSzTx/>
              <a:buFontTx/>
              <a:buNone/>
            </a:pP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2</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）家庭与社会因素</a:t>
            </a:r>
            <a:endPar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a:p>
            <a:pPr marL="0" marR="0" lvl="0" indent="304800" algn="l" defTabSz="914400" rtl="0" eaLnBrk="0" fontAlgn="base" latinLnBrk="0" hangingPunct="0">
              <a:lnSpc>
                <a:spcPct val="150000"/>
              </a:lnSpc>
              <a:spcBef>
                <a:spcPct val="0"/>
              </a:spcBef>
              <a:spcAft>
                <a:spcPct val="0"/>
              </a:spcAft>
              <a:buClrTx/>
              <a:buSzTx/>
              <a:buFontTx/>
              <a:buNone/>
            </a:pP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a:t>
            </a:r>
            <a:r>
              <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3</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）先天、后天相互作用（倾向于这个）</a:t>
            </a:r>
            <a:endPar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25281"/>
                                        </p:tgtEl>
                                        <p:attrNameLst>
                                          <p:attrName>style.visibility</p:attrName>
                                        </p:attrNameLst>
                                      </p:cBhvr>
                                      <p:to>
                                        <p:strVal val="visible"/>
                                      </p:to>
                                    </p:set>
                                    <p:animEffect transition="in" filter="checkerboard(across)">
                                      <p:cBhvr>
                                        <p:cTn id="7" dur="500"/>
                                        <p:tgtEl>
                                          <p:spTgt spid="2252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29" name="Rectangle 1"/>
          <p:cNvSpPr>
            <a:spLocks noChangeArrowheads="1"/>
          </p:cNvSpPr>
          <p:nvPr/>
        </p:nvSpPr>
        <p:spPr bwMode="auto">
          <a:xfrm>
            <a:off x="386862" y="230451"/>
            <a:ext cx="8001562" cy="449353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06705" algn="l" defTabSz="914400" rtl="0" eaLnBrk="1" fontAlgn="base" latinLnBrk="0" hangingPunct="1">
              <a:lnSpc>
                <a:spcPct val="100000"/>
              </a:lnSpc>
              <a:spcBef>
                <a:spcPct val="0"/>
              </a:spcBef>
              <a:spcAft>
                <a:spcPct val="0"/>
              </a:spcAft>
              <a:buClrTx/>
              <a:buSzTx/>
              <a:buFontTx/>
              <a:buNone/>
            </a:pPr>
            <a:r>
              <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正确看法与做法</a:t>
            </a:r>
            <a:endParaRPr kumimoji="0" lang="en-US" altLang="zh-CN"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06705" algn="l" defTabSz="914400" rtl="0" eaLnBrk="1" fontAlgn="base" latinLnBrk="0" hangingPunct="1">
              <a:lnSpc>
                <a:spcPct val="100000"/>
              </a:lnSpc>
              <a:spcBef>
                <a:spcPct val="0"/>
              </a:spcBef>
              <a:spcAft>
                <a:spcPct val="0"/>
              </a:spcAft>
              <a:buClrTx/>
              <a:buSzTx/>
              <a:buFontTx/>
              <a:buNone/>
            </a:pP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indent="306705" fontAlgn="base">
              <a:spcBef>
                <a:spcPct val="0"/>
              </a:spcBef>
              <a:spcAft>
                <a:spcPct val="0"/>
              </a:spcAft>
            </a:pPr>
            <a:r>
              <a:rPr kumimoji="0" lang="zh-CN" altLang="en-US" sz="36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 </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同性恋只是性取向不同。</a:t>
            </a:r>
            <a:endPar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indent="306705" fontAlgn="base">
              <a:spcBef>
                <a:spcPct val="0"/>
              </a:spcBef>
              <a:spcAft>
                <a:spcPct val="0"/>
              </a:spcAft>
            </a:pPr>
            <a:endParaRPr lang="en-US" altLang="zh-CN"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indent="306705" fontAlgn="base">
              <a:spcBef>
                <a:spcPct val="0"/>
              </a:spcBef>
              <a:spcAft>
                <a:spcPct val="0"/>
              </a:spcAft>
            </a:pPr>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002060"/>
                </a:solidFill>
                <a:effectLst>
                  <a:outerShdw blurRad="38100" dist="38100" dir="2700000" algn="tl">
                    <a:srgbClr val="000000">
                      <a:alpha val="43137"/>
                    </a:srgbClr>
                  </a:outerShdw>
                </a:effectLst>
                <a:latin typeface="+mn-ea"/>
              </a:rPr>
              <a:t>让年轻人</a:t>
            </a:r>
            <a:r>
              <a:rPr lang="zh-CN" altLang="en-US" sz="2800" b="1" dirty="0" smtClean="0">
                <a:solidFill>
                  <a:srgbClr val="002060"/>
                </a:solidFill>
                <a:effectLst>
                  <a:outerShdw blurRad="38100" dist="38100" dir="2700000" algn="tl">
                    <a:srgbClr val="000000">
                      <a:alpha val="43137"/>
                    </a:srgbClr>
                  </a:outerShdw>
                </a:effectLst>
                <a:latin typeface="+mn-ea"/>
              </a:rPr>
              <a:t>了解、</a:t>
            </a:r>
            <a:r>
              <a:rPr lang="zh-CN" altLang="zh-CN" sz="2800" b="1" dirty="0" smtClean="0">
                <a:solidFill>
                  <a:srgbClr val="002060"/>
                </a:solidFill>
                <a:effectLst>
                  <a:outerShdw blurRad="38100" dist="38100" dir="2700000" algn="tl">
                    <a:srgbClr val="000000">
                      <a:alpha val="43137"/>
                    </a:srgbClr>
                  </a:outerShdw>
                </a:effectLst>
                <a:latin typeface="+mn-ea"/>
              </a:rPr>
              <a:t>尊重、不歧视</a:t>
            </a:r>
            <a:r>
              <a:rPr lang="zh-CN" altLang="en-US" sz="2800" b="1" dirty="0" smtClean="0">
                <a:solidFill>
                  <a:srgbClr val="002060"/>
                </a:solidFill>
                <a:effectLst>
                  <a:outerShdw blurRad="38100" dist="38100" dir="2700000" algn="tl">
                    <a:srgbClr val="000000">
                      <a:alpha val="43137"/>
                    </a:srgbClr>
                  </a:outerShdw>
                </a:effectLst>
                <a:latin typeface="+mn-ea"/>
              </a:rPr>
              <a:t>性少数人群，树立性别平等意识。</a:t>
            </a:r>
            <a:endParaRPr lang="en-US" altLang="zh-CN" sz="2800" b="1" smtClean="0">
              <a:solidFill>
                <a:srgbClr val="002060"/>
              </a:solidFill>
              <a:effectLst>
                <a:outerShdw blurRad="38100" dist="38100" dir="2700000" algn="tl">
                  <a:srgbClr val="000000">
                    <a:alpha val="43137"/>
                  </a:srgbClr>
                </a:outerShdw>
              </a:effectLst>
              <a:latin typeface="+mn-ea"/>
            </a:endParaRPr>
          </a:p>
          <a:p>
            <a:pPr indent="306705" fontAlgn="base">
              <a:spcBef>
                <a:spcPct val="0"/>
              </a:spcBef>
              <a:spcAft>
                <a:spcPct val="0"/>
              </a:spcAft>
            </a:pPr>
            <a:endParaRPr lang="en-US" altLang="zh-CN" sz="2800" b="1" dirty="0" smtClean="0">
              <a:solidFill>
                <a:srgbClr val="002060"/>
              </a:solidFill>
              <a:effectLst>
                <a:outerShdw blurRad="38100" dist="38100" dir="2700000" algn="tl">
                  <a:srgbClr val="000000">
                    <a:alpha val="43137"/>
                  </a:srgbClr>
                </a:outerShdw>
              </a:effectLst>
              <a:latin typeface="+mn-ea"/>
            </a:endParaRPr>
          </a:p>
          <a:p>
            <a:pPr indent="306705" fontAlgn="base">
              <a:spcBef>
                <a:spcPct val="0"/>
              </a:spcBef>
              <a:spcAft>
                <a:spcPct val="0"/>
              </a:spcAft>
            </a:pPr>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en-US" sz="2800" b="1" dirty="0" smtClean="0">
                <a:solidFill>
                  <a:srgbClr val="002060"/>
                </a:solidFill>
                <a:effectLst>
                  <a:outerShdw blurRad="38100" dist="38100" dir="2700000" algn="tl">
                    <a:srgbClr val="000000">
                      <a:alpha val="43137"/>
                    </a:srgbClr>
                  </a:outerShdw>
                </a:effectLst>
                <a:latin typeface="+mn-ea"/>
              </a:rPr>
              <a:t>性少数人群者悦纳自己。</a:t>
            </a:r>
            <a:endParaRPr lang="zh-CN" altLang="zh-CN" sz="2800" b="1" dirty="0" smtClean="0">
              <a:solidFill>
                <a:srgbClr val="002060"/>
              </a:solidFill>
              <a:effectLst>
                <a:outerShdw blurRad="38100" dist="38100" dir="2700000" algn="tl">
                  <a:srgbClr val="000000">
                    <a:alpha val="43137"/>
                  </a:srgbClr>
                </a:outerShdw>
              </a:effectLst>
              <a:latin typeface="+mn-ea"/>
            </a:endParaRPr>
          </a:p>
          <a:p>
            <a:pPr marL="0" marR="0" lvl="0" indent="306705" algn="l" defTabSz="914400" rtl="0" eaLnBrk="1" fontAlgn="base" latinLnBrk="0" hangingPunct="1">
              <a:lnSpc>
                <a:spcPct val="100000"/>
              </a:lnSpc>
              <a:spcBef>
                <a:spcPct val="0"/>
              </a:spcBef>
              <a:spcAft>
                <a:spcPct val="0"/>
              </a:spcAft>
              <a:buClrTx/>
              <a:buSzTx/>
              <a:buFontTx/>
              <a:buNone/>
            </a:pPr>
            <a:endParaRPr kumimoji="0" lang="zh-CN" altLang="en-US" sz="5400" b="0" i="0" u="none" strike="noStrike" cap="none" normalizeH="0" baseline="0" dirty="0" smtClean="0">
              <a:ln>
                <a:noFill/>
              </a:ln>
              <a:solidFill>
                <a:srgbClr val="00206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95536" y="552157"/>
            <a:ext cx="8064896" cy="510909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06705" algn="l" defTabSz="914400" rtl="0" eaLnBrk="1" fontAlgn="base" latinLnBrk="0" hangingPunct="1">
              <a:lnSpc>
                <a:spcPct val="100000"/>
              </a:lnSpc>
              <a:spcBef>
                <a:spcPct val="0"/>
              </a:spcBef>
              <a:spcAft>
                <a:spcPct val="0"/>
              </a:spcAft>
              <a:buClrTx/>
              <a:buSzTx/>
              <a:buFontTx/>
              <a:buNone/>
            </a:pPr>
            <a:r>
              <a:rPr lang="en-US" altLang="zh-CN" sz="2800" b="1" dirty="0" smtClean="0">
                <a:solidFill>
                  <a:srgbClr val="FF0000"/>
                </a:solidFill>
                <a:effectLst>
                  <a:outerShdw blurRad="38100" dist="38100" dir="2700000" algn="tl">
                    <a:srgbClr val="000000">
                      <a:alpha val="43137"/>
                    </a:srgbClr>
                  </a:outerShdw>
                </a:effectLst>
                <a:latin typeface="+mn-ea"/>
                <a:cs typeface="Times New Roman" panose="02020603050405020304" pitchFamily="18" charset="0"/>
              </a:rPr>
              <a:t>4</a:t>
            </a:r>
            <a:r>
              <a:rPr kumimoji="0" lang="en-US" altLang="zh-CN"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mn-ea"/>
                <a:cs typeface="Times New Roman" panose="02020603050405020304" pitchFamily="18" charset="0"/>
              </a:rPr>
              <a:t>.</a:t>
            </a:r>
            <a:r>
              <a:rPr kumimoji="0" lang="zh-CN" altLang="en-US"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mn-ea"/>
                <a:cs typeface="Times New Roman" panose="02020603050405020304" pitchFamily="18" charset="0"/>
              </a:rPr>
              <a:t>为什么要研究同性恋现象</a:t>
            </a:r>
            <a:endParaRPr kumimoji="0" lang="en-US" altLang="zh-CN"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mn-ea"/>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pPr>
            <a:endParaRPr lang="en-US" altLang="zh-CN"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lvl="0" indent="304800" eaLnBrk="0" fontAlgn="base" hangingPunct="0">
              <a:spcBef>
                <a:spcPct val="0"/>
              </a:spcBef>
              <a:spcAft>
                <a:spcPct val="0"/>
              </a:spcAft>
            </a:pPr>
            <a:r>
              <a:rPr lang="zh-CN" altLang="en-US"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■社会</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中存在着同性恋现象；</a:t>
            </a:r>
            <a:endParaRPr lang="en-US" altLang="zh-CN"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pPr>
            <a:endParaRPr lang="en-US" altLang="zh-CN"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lvl="0" indent="304800" eaLnBrk="0" fontAlgn="base" hangingPunct="0">
              <a:spcBef>
                <a:spcPct val="0"/>
              </a:spcBef>
              <a:spcAft>
                <a:spcPct val="0"/>
              </a:spcAft>
            </a:pPr>
            <a:r>
              <a:rPr lang="zh-CN" altLang="en-US"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同性恋者在人口中所占比例保持稳定；</a:t>
            </a:r>
            <a:endPar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pPr>
            <a:endParaRPr lang="en-US" altLang="zh-CN"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lvl="0" indent="304800" eaLnBrk="0" fontAlgn="base" hangingPunct="0">
              <a:spcBef>
                <a:spcPct val="0"/>
              </a:spcBef>
              <a:spcAft>
                <a:spcPct val="0"/>
              </a:spcAft>
            </a:pPr>
            <a:r>
              <a:rPr lang="zh-CN" altLang="en-US"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社会规范既不能阻碍也并不助长同性恋倾向；</a:t>
            </a:r>
            <a:endPar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pPr>
            <a:endParaRPr lang="en-US" altLang="zh-CN"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lvl="0" indent="304800" eaLnBrk="0" fontAlgn="base" hangingPunct="0">
              <a:spcBef>
                <a:spcPct val="0"/>
              </a:spcBef>
              <a:spcAft>
                <a:spcPct val="0"/>
              </a:spcAft>
            </a:pPr>
            <a:r>
              <a:rPr lang="zh-CN" altLang="en-US"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同性恋人群是一个足够大的人群</a:t>
            </a:r>
            <a:r>
              <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a:t>
            </a:r>
            <a:r>
              <a:rPr lang="zh-CN" altLang="en-US"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存在</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同性恋</a:t>
            </a:r>
            <a:endPar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lvl="0" indent="304800" eaLnBrk="0" fontAlgn="base" hangingPunct="0">
              <a:spcBef>
                <a:spcPct val="0"/>
              </a:spcBef>
              <a:spcAft>
                <a:spcPct val="0"/>
              </a:spcAft>
            </a:pPr>
            <a:r>
              <a:rPr lang="en-US" altLang="zh-CN"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rPr>
              <a:t>  </a:t>
            </a:r>
            <a:r>
              <a:rPr kumimoji="0" lang="zh-CN" altLang="en-US"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rPr>
              <a:t>次文化。</a:t>
            </a:r>
            <a:endParaRPr kumimoji="0" lang="en-US" altLang="zh-CN" sz="2800" b="1" i="0" u="none" strike="noStrike" cap="none" normalizeH="0" baseline="0" dirty="0" smtClean="0">
              <a:ln>
                <a:noFill/>
              </a:ln>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pPr>
            <a:endParaRPr lang="en-US" altLang="zh-CN" sz="2800" b="1" dirty="0" smtClean="0">
              <a:solidFill>
                <a:srgbClr val="002060"/>
              </a:solidFill>
              <a:effectLst>
                <a:outerShdw blurRad="38100" dist="38100" dir="2700000" algn="tl">
                  <a:srgbClr val="000000">
                    <a:alpha val="43137"/>
                  </a:srgbClr>
                </a:outerShdw>
              </a:effectLst>
              <a:latin typeface="+mn-ea"/>
              <a:cs typeface="Times New Roman" panose="02020603050405020304" pitchFamily="18" charset="0"/>
            </a:endParaRPr>
          </a:p>
          <a:p>
            <a:pPr marL="0" marR="0" lvl="0" indent="304800" algn="l" defTabSz="914400" rtl="0" eaLnBrk="0" fontAlgn="base" latinLnBrk="0" hangingPunct="0">
              <a:lnSpc>
                <a:spcPct val="100000"/>
              </a:lnSpc>
              <a:spcBef>
                <a:spcPct val="0"/>
              </a:spcBef>
              <a:spcAft>
                <a:spcPct val="0"/>
              </a:spcAft>
              <a:buClrTx/>
              <a:buSzTx/>
              <a:buFontTx/>
              <a:buNone/>
            </a:pPr>
            <a:endParaRPr kumimoji="0" lang="zh-CN" altLang="en-US"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ransition>
    <p:pull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Rectangle 1"/>
          <p:cNvSpPr>
            <a:spLocks noChangeArrowheads="1"/>
          </p:cNvSpPr>
          <p:nvPr/>
        </p:nvSpPr>
        <p:spPr bwMode="auto">
          <a:xfrm>
            <a:off x="467544" y="105251"/>
            <a:ext cx="8215338" cy="642740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06705" algn="l" defTabSz="914400" rtl="0" eaLnBrk="1" fontAlgn="base" latinLnBrk="0" hangingPunct="1">
              <a:lnSpc>
                <a:spcPts val="3800"/>
              </a:lnSpc>
              <a:spcBef>
                <a:spcPct val="0"/>
              </a:spcBef>
              <a:spcAft>
                <a:spcPct val="0"/>
              </a:spcAft>
              <a:buClrTx/>
              <a:buSzTx/>
            </a:pPr>
            <a:r>
              <a:rPr lang="zh-CN" altLang="en-US" sz="2400" b="1" dirty="0" smtClean="0">
                <a:solidFill>
                  <a:srgbClr val="FF0000"/>
                </a:solidFill>
                <a:effectLst>
                  <a:outerShdw blurRad="38100" dist="38100" dir="2700000" algn="tl">
                    <a:srgbClr val="000000">
                      <a:alpha val="43137"/>
                    </a:srgbClr>
                  </a:outerShdw>
                </a:effectLst>
                <a:latin typeface="+mn-ea"/>
                <a:cs typeface="Times New Roman" panose="02020603050405020304" pitchFamily="18" charset="0"/>
              </a:rPr>
              <a:t>练习：判断与说明</a:t>
            </a:r>
            <a:endParaRPr lang="en-US" altLang="zh-CN" sz="2400" b="1" dirty="0" smtClean="0">
              <a:solidFill>
                <a:srgbClr val="FF0000"/>
              </a:solidFill>
              <a:effectLst>
                <a:outerShdw blurRad="38100" dist="38100" dir="2700000" algn="tl">
                  <a:srgbClr val="000000">
                    <a:alpha val="43137"/>
                  </a:srgbClr>
                </a:outerShdw>
              </a:effectLst>
              <a:latin typeface="+mn-ea"/>
              <a:cs typeface="Times New Roman" panose="02020603050405020304" pitchFamily="18" charset="0"/>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1.</a:t>
            </a:r>
            <a:r>
              <a:rPr lang="zh-CN" altLang="zh-CN" sz="2400" b="1" dirty="0" smtClean="0">
                <a:solidFill>
                  <a:srgbClr val="002060"/>
                </a:solidFill>
                <a:effectLst>
                  <a:outerShdw blurRad="38100" dist="38100" dir="2700000" algn="tl">
                    <a:srgbClr val="000000">
                      <a:alpha val="43137"/>
                    </a:srgbClr>
                  </a:outerShdw>
                </a:effectLst>
                <a:latin typeface="+mn-ea"/>
              </a:rPr>
              <a:t>同性恋与异性恋有明显区别？　　 </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2.</a:t>
            </a:r>
            <a:r>
              <a:rPr lang="zh-CN" altLang="zh-CN" sz="2400" b="1" dirty="0" smtClean="0">
                <a:solidFill>
                  <a:srgbClr val="002060"/>
                </a:solidFill>
                <a:effectLst>
                  <a:outerShdw blurRad="38100" dist="38100" dir="2700000" algn="tl">
                    <a:srgbClr val="000000">
                      <a:alpha val="43137"/>
                    </a:srgbClr>
                  </a:outerShdw>
                </a:effectLst>
                <a:latin typeface="+mn-ea"/>
              </a:rPr>
              <a:t>男同性恋者都很女性化，女同性恋者则多为男性化？ </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3.</a:t>
            </a:r>
            <a:r>
              <a:rPr lang="zh-CN" altLang="zh-CN" sz="2400" b="1" dirty="0" smtClean="0">
                <a:solidFill>
                  <a:srgbClr val="002060"/>
                </a:solidFill>
                <a:effectLst>
                  <a:outerShdw blurRad="38100" dist="38100" dir="2700000" algn="tl">
                    <a:srgbClr val="000000">
                      <a:alpha val="43137"/>
                    </a:srgbClr>
                  </a:outerShdw>
                </a:effectLst>
                <a:latin typeface="+mn-ea"/>
              </a:rPr>
              <a:t>一对同性恋伴侣中肯定一个扮男的，一个扮女的？　 </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4.</a:t>
            </a:r>
            <a:r>
              <a:rPr lang="zh-CN" altLang="zh-CN" sz="2400" b="1" dirty="0" smtClean="0">
                <a:solidFill>
                  <a:srgbClr val="002060"/>
                </a:solidFill>
                <a:effectLst>
                  <a:outerShdw blurRad="38100" dist="38100" dir="2700000" algn="tl">
                    <a:srgbClr val="000000">
                      <a:alpha val="43137"/>
                    </a:srgbClr>
                  </a:outerShdw>
                </a:effectLst>
                <a:latin typeface="+mn-ea"/>
              </a:rPr>
              <a:t>同性恋者比较有艺术天分？</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5.</a:t>
            </a:r>
            <a:r>
              <a:rPr lang="zh-CN" altLang="zh-CN" sz="2400" b="1" dirty="0" smtClean="0">
                <a:solidFill>
                  <a:srgbClr val="002060"/>
                </a:solidFill>
                <a:effectLst>
                  <a:outerShdw blurRad="38100" dist="38100" dir="2700000" algn="tl">
                    <a:srgbClr val="000000">
                      <a:alpha val="43137"/>
                    </a:srgbClr>
                  </a:outerShdw>
                </a:effectLst>
                <a:latin typeface="+mn-ea"/>
              </a:rPr>
              <a:t>有同性行为就是同性恋？</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6.</a:t>
            </a:r>
            <a:r>
              <a:rPr lang="zh-CN" altLang="zh-CN" sz="2400" b="1" dirty="0" smtClean="0">
                <a:solidFill>
                  <a:srgbClr val="002060"/>
                </a:solidFill>
                <a:effectLst>
                  <a:outerShdw blurRad="38100" dist="38100" dir="2700000" algn="tl">
                    <a:srgbClr val="000000">
                      <a:alpha val="43137"/>
                    </a:srgbClr>
                  </a:outerShdw>
                </a:effectLst>
                <a:latin typeface="+mn-ea"/>
              </a:rPr>
              <a:t>同性恋者大都有心理困扰？　　 </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7.</a:t>
            </a:r>
            <a:r>
              <a:rPr lang="zh-CN" altLang="zh-CN" sz="2400" b="1" dirty="0" smtClean="0">
                <a:solidFill>
                  <a:srgbClr val="002060"/>
                </a:solidFill>
                <a:effectLst>
                  <a:outerShdw blurRad="38100" dist="38100" dir="2700000" algn="tl">
                    <a:srgbClr val="000000">
                      <a:alpha val="43137"/>
                    </a:srgbClr>
                  </a:outerShdw>
                </a:effectLst>
                <a:latin typeface="+mn-ea"/>
              </a:rPr>
              <a:t>同性恋可以治好？ </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8.</a:t>
            </a:r>
            <a:r>
              <a:rPr lang="zh-CN" altLang="zh-CN" sz="2400" b="1" dirty="0" smtClean="0">
                <a:solidFill>
                  <a:srgbClr val="002060"/>
                </a:solidFill>
                <a:effectLst>
                  <a:outerShdw blurRad="38100" dist="38100" dir="2700000" algn="tl">
                    <a:srgbClr val="000000">
                      <a:alpha val="43137"/>
                    </a:srgbClr>
                  </a:outerShdw>
                </a:effectLst>
                <a:latin typeface="+mn-ea"/>
              </a:rPr>
              <a:t>同性恋是天生的？ </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9.</a:t>
            </a:r>
            <a:r>
              <a:rPr lang="zh-CN" altLang="zh-CN" sz="2400" b="1" dirty="0" smtClean="0">
                <a:solidFill>
                  <a:srgbClr val="002060"/>
                </a:solidFill>
                <a:effectLst>
                  <a:outerShdw blurRad="38100" dist="38100" dir="2700000" algn="tl">
                    <a:srgbClr val="000000">
                      <a:alpha val="43137"/>
                    </a:srgbClr>
                  </a:outerShdw>
                </a:effectLst>
                <a:latin typeface="+mn-ea"/>
              </a:rPr>
              <a:t>男同性恋者都是性泛滥的人？ </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10.</a:t>
            </a:r>
            <a:r>
              <a:rPr lang="zh-CN" altLang="zh-CN" sz="2400" b="1" dirty="0" smtClean="0">
                <a:solidFill>
                  <a:srgbClr val="002060"/>
                </a:solidFill>
                <a:effectLst>
                  <a:outerShdw blurRad="38100" dist="38100" dir="2700000" algn="tl">
                    <a:srgbClr val="000000">
                      <a:alpha val="43137"/>
                    </a:srgbClr>
                  </a:outerShdw>
                </a:effectLst>
                <a:latin typeface="+mn-ea"/>
              </a:rPr>
              <a:t>同性恋者都是艾滋病者？　 </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11.</a:t>
            </a:r>
            <a:r>
              <a:rPr lang="zh-CN" altLang="zh-CN" sz="2400" b="1" dirty="0" smtClean="0">
                <a:solidFill>
                  <a:srgbClr val="002060"/>
                </a:solidFill>
                <a:effectLst>
                  <a:outerShdw blurRad="38100" dist="38100" dir="2700000" algn="tl">
                    <a:srgbClr val="000000">
                      <a:alpha val="43137"/>
                    </a:srgbClr>
                  </a:outerShdw>
                </a:effectLst>
                <a:latin typeface="+mn-ea"/>
              </a:rPr>
              <a:t>同性恋者应该多大年纪出柜？</a:t>
            </a:r>
            <a:endParaRPr lang="zh-CN" altLang="zh-CN" sz="2400" b="1" dirty="0" smtClean="0">
              <a:solidFill>
                <a:srgbClr val="002060"/>
              </a:solidFill>
              <a:effectLst>
                <a:outerShdw blurRad="38100" dist="38100" dir="2700000" algn="tl">
                  <a:srgbClr val="000000">
                    <a:alpha val="43137"/>
                  </a:srgbClr>
                </a:outerShdw>
              </a:effectLst>
              <a:latin typeface="+mn-ea"/>
            </a:endParaRPr>
          </a:p>
          <a:p>
            <a:pPr>
              <a:lnSpc>
                <a:spcPts val="3800"/>
              </a:lnSpc>
            </a:pPr>
            <a:r>
              <a:rPr lang="en-US" altLang="zh-CN" sz="2400" b="1" dirty="0" smtClean="0">
                <a:solidFill>
                  <a:srgbClr val="002060"/>
                </a:solidFill>
                <a:effectLst>
                  <a:outerShdw blurRad="38100" dist="38100" dir="2700000" algn="tl">
                    <a:srgbClr val="000000">
                      <a:alpha val="43137"/>
                    </a:srgbClr>
                  </a:outerShdw>
                </a:effectLst>
                <a:latin typeface="+mn-ea"/>
              </a:rPr>
              <a:t>  12.</a:t>
            </a:r>
            <a:r>
              <a:rPr lang="zh-CN" altLang="zh-CN" sz="2400" b="1" dirty="0" smtClean="0">
                <a:solidFill>
                  <a:srgbClr val="002060"/>
                </a:solidFill>
                <a:effectLst>
                  <a:outerShdw blurRad="38100" dist="38100" dir="2700000" algn="tl">
                    <a:srgbClr val="000000">
                      <a:alpha val="43137"/>
                    </a:srgbClr>
                  </a:outerShdw>
                </a:effectLst>
                <a:latin typeface="+mn-ea"/>
              </a:rPr>
              <a:t>偏见和歧视同性恋者意味着什么？</a:t>
            </a:r>
            <a:endParaRPr lang="zh-CN" altLang="zh-CN" sz="2400" b="1" dirty="0" smtClean="0">
              <a:solidFill>
                <a:srgbClr val="002060"/>
              </a:solidFill>
              <a:effectLst>
                <a:outerShdw blurRad="38100" dist="38100" dir="2700000" algn="tl">
                  <a:srgbClr val="000000">
                    <a:alpha val="43137"/>
                  </a:srgbClr>
                </a:outerShdw>
              </a:effectLst>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2993">
                                            <p:txEl>
                                              <p:pRg st="0" end="0"/>
                                            </p:txEl>
                                          </p:spTgt>
                                        </p:tgtEl>
                                        <p:attrNameLst>
                                          <p:attrName>style.visibility</p:attrName>
                                        </p:attrNameLst>
                                      </p:cBhvr>
                                      <p:to>
                                        <p:strVal val="visible"/>
                                      </p:to>
                                    </p:set>
                                    <p:anim calcmode="lin" valueType="num">
                                      <p:cBhvr additive="base">
                                        <p:cTn id="7" dur="500" fill="hold"/>
                                        <p:tgtEl>
                                          <p:spTgt spid="21299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29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2993">
                                            <p:txEl>
                                              <p:pRg st="1" end="1"/>
                                            </p:txEl>
                                          </p:spTgt>
                                        </p:tgtEl>
                                        <p:attrNameLst>
                                          <p:attrName>style.visibility</p:attrName>
                                        </p:attrNameLst>
                                      </p:cBhvr>
                                      <p:to>
                                        <p:strVal val="visible"/>
                                      </p:to>
                                    </p:set>
                                    <p:anim calcmode="lin" valueType="num">
                                      <p:cBhvr additive="base">
                                        <p:cTn id="13" dur="500" fill="hold"/>
                                        <p:tgtEl>
                                          <p:spTgt spid="21299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299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12993">
                                            <p:txEl>
                                              <p:pRg st="2" end="2"/>
                                            </p:txEl>
                                          </p:spTgt>
                                        </p:tgtEl>
                                        <p:attrNameLst>
                                          <p:attrName>style.visibility</p:attrName>
                                        </p:attrNameLst>
                                      </p:cBhvr>
                                      <p:to>
                                        <p:strVal val="visible"/>
                                      </p:to>
                                    </p:set>
                                    <p:anim calcmode="lin" valueType="num">
                                      <p:cBhvr additive="base">
                                        <p:cTn id="19" dur="500" fill="hold"/>
                                        <p:tgtEl>
                                          <p:spTgt spid="21299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1299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12993">
                                            <p:txEl>
                                              <p:pRg st="3" end="3"/>
                                            </p:txEl>
                                          </p:spTgt>
                                        </p:tgtEl>
                                        <p:attrNameLst>
                                          <p:attrName>style.visibility</p:attrName>
                                        </p:attrNameLst>
                                      </p:cBhvr>
                                      <p:to>
                                        <p:strVal val="visible"/>
                                      </p:to>
                                    </p:set>
                                    <p:anim calcmode="lin" valueType="num">
                                      <p:cBhvr additive="base">
                                        <p:cTn id="25" dur="500" fill="hold"/>
                                        <p:tgtEl>
                                          <p:spTgt spid="21299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1299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12993">
                                            <p:txEl>
                                              <p:pRg st="4" end="4"/>
                                            </p:txEl>
                                          </p:spTgt>
                                        </p:tgtEl>
                                        <p:attrNameLst>
                                          <p:attrName>style.visibility</p:attrName>
                                        </p:attrNameLst>
                                      </p:cBhvr>
                                      <p:to>
                                        <p:strVal val="visible"/>
                                      </p:to>
                                    </p:set>
                                    <p:anim calcmode="lin" valueType="num">
                                      <p:cBhvr additive="base">
                                        <p:cTn id="31" dur="500" fill="hold"/>
                                        <p:tgtEl>
                                          <p:spTgt spid="21299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1299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12993">
                                            <p:txEl>
                                              <p:pRg st="5" end="5"/>
                                            </p:txEl>
                                          </p:spTgt>
                                        </p:tgtEl>
                                        <p:attrNameLst>
                                          <p:attrName>style.visibility</p:attrName>
                                        </p:attrNameLst>
                                      </p:cBhvr>
                                      <p:to>
                                        <p:strVal val="visible"/>
                                      </p:to>
                                    </p:set>
                                    <p:anim calcmode="lin" valueType="num">
                                      <p:cBhvr additive="base">
                                        <p:cTn id="37" dur="500" fill="hold"/>
                                        <p:tgtEl>
                                          <p:spTgt spid="21299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1299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12993">
                                            <p:txEl>
                                              <p:pRg st="6" end="6"/>
                                            </p:txEl>
                                          </p:spTgt>
                                        </p:tgtEl>
                                        <p:attrNameLst>
                                          <p:attrName>style.visibility</p:attrName>
                                        </p:attrNameLst>
                                      </p:cBhvr>
                                      <p:to>
                                        <p:strVal val="visible"/>
                                      </p:to>
                                    </p:set>
                                    <p:anim calcmode="lin" valueType="num">
                                      <p:cBhvr additive="base">
                                        <p:cTn id="43" dur="500" fill="hold"/>
                                        <p:tgtEl>
                                          <p:spTgt spid="21299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1299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12993">
                                            <p:txEl>
                                              <p:pRg st="7" end="7"/>
                                            </p:txEl>
                                          </p:spTgt>
                                        </p:tgtEl>
                                        <p:attrNameLst>
                                          <p:attrName>style.visibility</p:attrName>
                                        </p:attrNameLst>
                                      </p:cBhvr>
                                      <p:to>
                                        <p:strVal val="visible"/>
                                      </p:to>
                                    </p:set>
                                    <p:anim calcmode="lin" valueType="num">
                                      <p:cBhvr additive="base">
                                        <p:cTn id="49" dur="500" fill="hold"/>
                                        <p:tgtEl>
                                          <p:spTgt spid="21299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1299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12993">
                                            <p:txEl>
                                              <p:pRg st="8" end="8"/>
                                            </p:txEl>
                                          </p:spTgt>
                                        </p:tgtEl>
                                        <p:attrNameLst>
                                          <p:attrName>style.visibility</p:attrName>
                                        </p:attrNameLst>
                                      </p:cBhvr>
                                      <p:to>
                                        <p:strVal val="visible"/>
                                      </p:to>
                                    </p:set>
                                    <p:anim calcmode="lin" valueType="num">
                                      <p:cBhvr additive="base">
                                        <p:cTn id="55" dur="500" fill="hold"/>
                                        <p:tgtEl>
                                          <p:spTgt spid="21299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1299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12993">
                                            <p:txEl>
                                              <p:pRg st="9" end="9"/>
                                            </p:txEl>
                                          </p:spTgt>
                                        </p:tgtEl>
                                        <p:attrNameLst>
                                          <p:attrName>style.visibility</p:attrName>
                                        </p:attrNameLst>
                                      </p:cBhvr>
                                      <p:to>
                                        <p:strVal val="visible"/>
                                      </p:to>
                                    </p:set>
                                    <p:anim calcmode="lin" valueType="num">
                                      <p:cBhvr additive="base">
                                        <p:cTn id="61" dur="500" fill="hold"/>
                                        <p:tgtEl>
                                          <p:spTgt spid="21299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1299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12993">
                                            <p:txEl>
                                              <p:pRg st="10" end="10"/>
                                            </p:txEl>
                                          </p:spTgt>
                                        </p:tgtEl>
                                        <p:attrNameLst>
                                          <p:attrName>style.visibility</p:attrName>
                                        </p:attrNameLst>
                                      </p:cBhvr>
                                      <p:to>
                                        <p:strVal val="visible"/>
                                      </p:to>
                                    </p:set>
                                    <p:anim calcmode="lin" valueType="num">
                                      <p:cBhvr additive="base">
                                        <p:cTn id="67" dur="500" fill="hold"/>
                                        <p:tgtEl>
                                          <p:spTgt spid="21299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1299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12993">
                                            <p:txEl>
                                              <p:pRg st="11" end="11"/>
                                            </p:txEl>
                                          </p:spTgt>
                                        </p:tgtEl>
                                        <p:attrNameLst>
                                          <p:attrName>style.visibility</p:attrName>
                                        </p:attrNameLst>
                                      </p:cBhvr>
                                      <p:to>
                                        <p:strVal val="visible"/>
                                      </p:to>
                                    </p:set>
                                    <p:anim calcmode="lin" valueType="num">
                                      <p:cBhvr additive="base">
                                        <p:cTn id="73" dur="500" fill="hold"/>
                                        <p:tgtEl>
                                          <p:spTgt spid="21299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1299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12993">
                                            <p:txEl>
                                              <p:pRg st="12" end="12"/>
                                            </p:txEl>
                                          </p:spTgt>
                                        </p:tgtEl>
                                        <p:attrNameLst>
                                          <p:attrName>style.visibility</p:attrName>
                                        </p:attrNameLst>
                                      </p:cBhvr>
                                      <p:to>
                                        <p:strVal val="visible"/>
                                      </p:to>
                                    </p:set>
                                    <p:anim calcmode="lin" valueType="num">
                                      <p:cBhvr additive="base">
                                        <p:cTn id="79" dur="500" fill="hold"/>
                                        <p:tgtEl>
                                          <p:spTgt spid="21299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21299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6024" y="332656"/>
            <a:ext cx="8388424" cy="523220"/>
          </a:xfrm>
          <a:prstGeom prst="rect">
            <a:avLst/>
          </a:prstGeom>
          <a:noFill/>
        </p:spPr>
        <p:txBody>
          <a:bodyPr wrap="square" rtlCol="0">
            <a:spAutoFit/>
          </a:bodyPr>
          <a:lstStyle/>
          <a:p>
            <a:r>
              <a:rPr lang="zh-CN" altLang="en-US" sz="2800" b="1" dirty="0" smtClean="0">
                <a:solidFill>
                  <a:srgbClr val="FF0000"/>
                </a:solidFill>
                <a:effectLst>
                  <a:outerShdw blurRad="38100" dist="38100" dir="2700000" algn="tl">
                    <a:srgbClr val="000000">
                      <a:alpha val="43137"/>
                    </a:srgbClr>
                  </a:outerShdw>
                </a:effectLst>
              </a:rPr>
              <a:t>       一、性与性别</a:t>
            </a:r>
            <a:endParaRPr lang="zh-CN" altLang="en-US" sz="2800" b="1"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216024" y="1052736"/>
            <a:ext cx="8388424" cy="6124754"/>
          </a:xfrm>
          <a:prstGeom prst="rect">
            <a:avLst/>
          </a:prstGeom>
          <a:noFill/>
        </p:spPr>
        <p:txBody>
          <a:bodyPr wrap="square" rtlCol="0">
            <a:spAutoFit/>
          </a:bodyPr>
          <a:lstStyle/>
          <a:p>
            <a:r>
              <a:rPr lang="zh-CN" altLang="en-US"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002060"/>
                </a:solidFill>
                <a:effectLst>
                  <a:outerShdw blurRad="38100" dist="38100" dir="2700000" algn="tl">
                    <a:srgbClr val="000000">
                      <a:alpha val="43137"/>
                    </a:srgbClr>
                  </a:outerShdw>
                </a:effectLst>
                <a:latin typeface="+mn-ea"/>
              </a:rPr>
              <a:t>性（</a:t>
            </a:r>
            <a:r>
              <a:rPr lang="en-US" altLang="zh-CN" sz="2800" b="1" dirty="0" smtClean="0">
                <a:solidFill>
                  <a:srgbClr val="002060"/>
                </a:solidFill>
                <a:effectLst>
                  <a:outerShdw blurRad="38100" dist="38100" dir="2700000" algn="tl">
                    <a:srgbClr val="000000">
                      <a:alpha val="43137"/>
                    </a:srgbClr>
                  </a:outerShdw>
                </a:effectLst>
                <a:latin typeface="+mn-ea"/>
              </a:rPr>
              <a:t>sex</a:t>
            </a:r>
            <a:r>
              <a:rPr lang="zh-CN" altLang="zh-CN" sz="2800" b="1" dirty="0" smtClean="0">
                <a:solidFill>
                  <a:srgbClr val="002060"/>
                </a:solidFill>
                <a:effectLst>
                  <a:outerShdw blurRad="38100" dist="38100" dir="2700000" algn="tl">
                    <a:srgbClr val="000000">
                      <a:alpha val="43137"/>
                    </a:srgbClr>
                  </a:outerShdw>
                </a:effectLst>
                <a:latin typeface="+mn-ea"/>
              </a:rPr>
              <a:t>） </a:t>
            </a:r>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002060"/>
                </a:solidFill>
                <a:effectLst>
                  <a:outerShdw blurRad="38100" dist="38100" dir="2700000" algn="tl">
                    <a:srgbClr val="000000">
                      <a:alpha val="43137"/>
                    </a:srgbClr>
                  </a:outerShdw>
                </a:effectLst>
                <a:latin typeface="+mn-ea"/>
              </a:rPr>
              <a:t>性别（</a:t>
            </a:r>
            <a:r>
              <a:rPr lang="en-US" altLang="zh-CN" sz="2800" b="1" dirty="0" smtClean="0">
                <a:solidFill>
                  <a:srgbClr val="002060"/>
                </a:solidFill>
                <a:effectLst>
                  <a:outerShdw blurRad="38100" dist="38100" dir="2700000" algn="tl">
                    <a:srgbClr val="000000">
                      <a:alpha val="43137"/>
                    </a:srgbClr>
                  </a:outerShdw>
                </a:effectLst>
                <a:latin typeface="+mn-ea"/>
              </a:rPr>
              <a:t>gender</a:t>
            </a:r>
            <a:r>
              <a:rPr lang="zh-CN" altLang="zh-CN" sz="2800" b="1" dirty="0" smtClean="0">
                <a:solidFill>
                  <a:srgbClr val="002060"/>
                </a:solidFill>
                <a:effectLst>
                  <a:outerShdw blurRad="38100" dist="38100" dir="2700000" algn="tl">
                    <a:srgbClr val="000000">
                      <a:alpha val="43137"/>
                    </a:srgbClr>
                  </a:outerShdw>
                </a:effectLst>
                <a:latin typeface="+mn-ea"/>
              </a:rPr>
              <a:t>）</a:t>
            </a:r>
            <a:endParaRPr lang="zh-CN"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FF0000"/>
                </a:solidFill>
                <a:effectLst>
                  <a:outerShdw blurRad="38100" dist="38100" dir="2700000" algn="tl">
                    <a:srgbClr val="000000">
                      <a:alpha val="43137"/>
                    </a:srgbClr>
                  </a:outerShdw>
                </a:effectLst>
                <a:latin typeface="+mn-ea"/>
              </a:rPr>
              <a:t>生理性别</a:t>
            </a:r>
            <a:r>
              <a:rPr lang="en-US" altLang="zh-CN" sz="2800" b="1" dirty="0" smtClean="0">
                <a:solidFill>
                  <a:srgbClr val="FF0000"/>
                </a:solidFill>
                <a:effectLst>
                  <a:outerShdw blurRad="38100" dist="38100" dir="2700000" algn="tl">
                    <a:srgbClr val="000000">
                      <a:alpha val="43137"/>
                    </a:srgbClr>
                  </a:outerShdw>
                </a:effectLst>
                <a:latin typeface="+mn-ea"/>
              </a:rPr>
              <a:t>    </a:t>
            </a:r>
            <a:r>
              <a:rPr lang="zh-CN" altLang="zh-CN" sz="2800" b="1" dirty="0" smtClean="0">
                <a:solidFill>
                  <a:srgbClr val="FF0000"/>
                </a:solidFill>
                <a:effectLst>
                  <a:outerShdw blurRad="38100" dist="38100" dir="2700000" algn="tl">
                    <a:srgbClr val="000000">
                      <a:alpha val="43137"/>
                    </a:srgbClr>
                  </a:outerShdw>
                </a:effectLst>
                <a:latin typeface="+mn-ea"/>
              </a:rPr>
              <a:t>社会性别</a:t>
            </a:r>
            <a:endParaRPr lang="zh-CN" altLang="zh-CN" sz="2800" b="1" dirty="0" smtClean="0">
              <a:solidFill>
                <a:srgbClr val="FF000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endParaRPr lang="zh-CN"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u="sng" dirty="0" smtClean="0">
                <a:solidFill>
                  <a:srgbClr val="002060"/>
                </a:solidFill>
                <a:effectLst>
                  <a:outerShdw blurRad="38100" dist="38100" dir="2700000" algn="tl">
                    <a:srgbClr val="000000">
                      <a:alpha val="43137"/>
                    </a:srgbClr>
                  </a:outerShdw>
                </a:effectLst>
                <a:latin typeface="+mn-ea"/>
              </a:rPr>
              <a:t>生理性别：</a:t>
            </a:r>
            <a:r>
              <a:rPr lang="zh-CN" altLang="zh-CN" sz="2800" b="1" dirty="0" smtClean="0">
                <a:solidFill>
                  <a:srgbClr val="002060"/>
                </a:solidFill>
                <a:effectLst>
                  <a:outerShdw blurRad="38100" dist="38100" dir="2700000" algn="tl">
                    <a:srgbClr val="000000">
                      <a:alpha val="43137"/>
                    </a:srgbClr>
                  </a:outerShdw>
                </a:effectLst>
                <a:latin typeface="+mn-ea"/>
              </a:rPr>
              <a:t>指男性与女性之间的生物性区别。</a:t>
            </a:r>
            <a:endParaRPr lang="zh-CN" altLang="zh-CN" sz="2800" b="1" dirty="0" smtClean="0">
              <a:solidFill>
                <a:srgbClr val="002060"/>
              </a:solidFill>
              <a:effectLst>
                <a:outerShdw blurRad="38100" dist="38100" dir="2700000" algn="tl">
                  <a:srgbClr val="000000">
                    <a:alpha val="43137"/>
                  </a:srgbClr>
                </a:outerShdw>
              </a:effectLst>
              <a:latin typeface="+mn-ea"/>
            </a:endParaRPr>
          </a:p>
          <a:p>
            <a:endParaRPr lang="zh-CN"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u="sng" dirty="0" smtClean="0">
                <a:solidFill>
                  <a:srgbClr val="002060"/>
                </a:solidFill>
                <a:effectLst>
                  <a:outerShdw blurRad="38100" dist="38100" dir="2700000" algn="tl">
                    <a:srgbClr val="000000">
                      <a:alpha val="43137"/>
                    </a:srgbClr>
                  </a:outerShdw>
                </a:effectLst>
                <a:latin typeface="+mn-ea"/>
              </a:rPr>
              <a:t>社会性别：</a:t>
            </a:r>
            <a:r>
              <a:rPr lang="zh-CN" altLang="zh-CN" sz="2800" b="1" dirty="0" smtClean="0">
                <a:solidFill>
                  <a:srgbClr val="002060"/>
                </a:solidFill>
                <a:effectLst>
                  <a:outerShdw blurRad="38100" dist="38100" dir="2700000" algn="tl">
                    <a:srgbClr val="000000">
                      <a:alpha val="43137"/>
                    </a:srgbClr>
                  </a:outerShdw>
                </a:effectLst>
                <a:latin typeface="+mn-ea"/>
              </a:rPr>
              <a:t>指在一定的文化和社会中，由社会建构的性别角色、责任和期望。</a:t>
            </a:r>
            <a:endParaRPr lang="en-US" altLang="zh-CN" sz="2800" b="1" dirty="0" smtClean="0">
              <a:solidFill>
                <a:srgbClr val="002060"/>
              </a:solidFill>
              <a:effectLst>
                <a:outerShdw blurRad="38100" dist="38100" dir="2700000" algn="tl">
                  <a:srgbClr val="000000">
                    <a:alpha val="43137"/>
                  </a:srgbClr>
                </a:outerShdw>
              </a:effectLst>
              <a:latin typeface="+mn-ea"/>
            </a:endParaRPr>
          </a:p>
          <a:p>
            <a:endParaRPr lang="en-US" altLang="zh-CN" sz="2800" b="1" u="sng"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u="sng" dirty="0" smtClean="0">
                <a:solidFill>
                  <a:srgbClr val="002060"/>
                </a:solidFill>
                <a:effectLst>
                  <a:outerShdw blurRad="38100" dist="38100" dir="2700000" algn="tl">
                    <a:srgbClr val="000000">
                      <a:alpha val="43137"/>
                    </a:srgbClr>
                  </a:outerShdw>
                </a:effectLst>
              </a:rPr>
              <a:t>刻板印象：</a:t>
            </a:r>
            <a:r>
              <a:rPr lang="zh-CN" altLang="zh-CN" sz="2800" b="1" dirty="0" smtClean="0">
                <a:solidFill>
                  <a:srgbClr val="002060"/>
                </a:solidFill>
                <a:effectLst>
                  <a:outerShdw blurRad="38100" dist="38100" dir="2700000" algn="tl">
                    <a:srgbClr val="000000">
                      <a:alpha val="43137"/>
                    </a:srgbClr>
                  </a:outerShdw>
                </a:effectLst>
              </a:rPr>
              <a:t>指人们对男女在外表形象、人格特性、角色行为等方面所形成的过份简单化的、滞后于现实变化的一套相对固定的看法。</a:t>
            </a:r>
            <a:endParaRPr lang="en-US" altLang="zh-CN" sz="2800" b="1" dirty="0" smtClean="0">
              <a:solidFill>
                <a:srgbClr val="002060"/>
              </a:solidFill>
              <a:effectLst>
                <a:outerShdw blurRad="38100" dist="38100" dir="2700000" algn="tl">
                  <a:srgbClr val="000000">
                    <a:alpha val="43137"/>
                  </a:srgbClr>
                </a:outerShdw>
              </a:effectLst>
            </a:endParaRPr>
          </a:p>
          <a:p>
            <a:r>
              <a:rPr lang="en-US" altLang="zh-CN" sz="2800" b="1" dirty="0" smtClean="0">
                <a:solidFill>
                  <a:srgbClr val="002060"/>
                </a:solidFill>
                <a:effectLst>
                  <a:outerShdw blurRad="38100" dist="38100" dir="2700000" algn="tl">
                    <a:srgbClr val="000000">
                      <a:alpha val="43137"/>
                    </a:srgbClr>
                  </a:outerShdw>
                </a:effectLst>
              </a:rPr>
              <a:t>       </a:t>
            </a:r>
            <a:r>
              <a:rPr lang="zh-CN" altLang="zh-CN" sz="2800" b="1" dirty="0" smtClean="0">
                <a:solidFill>
                  <a:srgbClr val="FF0000"/>
                </a:solidFill>
                <a:effectLst>
                  <a:outerShdw blurRad="38100" dist="38100" dir="2700000" algn="tl">
                    <a:srgbClr val="000000">
                      <a:alpha val="43137"/>
                    </a:srgbClr>
                  </a:outerShdw>
                </a:effectLst>
              </a:rPr>
              <a:t>外表形象、人格特质、角色行为、职业</a:t>
            </a:r>
            <a:endParaRPr lang="zh-CN" altLang="zh-CN" sz="2800" b="1" dirty="0" smtClean="0">
              <a:solidFill>
                <a:srgbClr val="FF0000"/>
              </a:solidFill>
              <a:effectLst>
                <a:outerShdw blurRad="38100" dist="38100" dir="2700000" algn="tl">
                  <a:srgbClr val="000000">
                    <a:alpha val="43137"/>
                  </a:srgbClr>
                </a:outerShdw>
              </a:effectLst>
            </a:endParaRPr>
          </a:p>
          <a:p>
            <a:endParaRPr lang="zh-CN" altLang="zh-CN" sz="2800" b="1" dirty="0" smtClean="0">
              <a:solidFill>
                <a:srgbClr val="002060"/>
              </a:solidFill>
              <a:effectLst>
                <a:outerShdw blurRad="38100" dist="38100" dir="2700000" algn="tl">
                  <a:srgbClr val="000000">
                    <a:alpha val="43137"/>
                  </a:srgbClr>
                </a:outerShdw>
              </a:effectLst>
              <a:latin typeface="+mn-ea"/>
            </a:endParaRPr>
          </a:p>
          <a:p>
            <a:endParaRPr lang="zh-CN" altLang="en-US" sz="2800" b="1"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additive="base">
                                        <p:cTn id="14"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additive="base">
                                        <p:cTn id="20"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 calcmode="lin" valueType="num">
                                      <p:cBhvr additive="base">
                                        <p:cTn id="26"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additive="base">
                                        <p:cTn id="32" dur="500" fill="hold"/>
                                        <p:tgtEl>
                                          <p:spTgt spid="5">
                                            <p:txEl>
                                              <p:pRg st="1" end="1"/>
                                            </p:txEl>
                                          </p:spTgt>
                                        </p:tgtEl>
                                        <p:attrNameLst>
                                          <p:attrName>ppt_x</p:attrName>
                                        </p:attrNameLst>
                                      </p:cBhvr>
                                      <p:tavLst>
                                        <p:tav tm="0">
                                          <p:val>
                                            <p:strVal val="0-#ppt_w/2"/>
                                          </p:val>
                                        </p:tav>
                                        <p:tav tm="100000">
                                          <p:val>
                                            <p:strVal val="#ppt_x"/>
                                          </p:val>
                                        </p:tav>
                                      </p:tavLst>
                                    </p:anim>
                                    <p:anim calcmode="lin" valueType="num">
                                      <p:cBhvr additive="base">
                                        <p:cTn id="33" dur="500" fill="hold"/>
                                        <p:tgtEl>
                                          <p:spTgt spid="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
                                            <p:txEl>
                                              <p:pRg st="7" end="7"/>
                                            </p:txEl>
                                          </p:spTgt>
                                        </p:tgtEl>
                                        <p:attrNameLst>
                                          <p:attrName>style.visibility</p:attrName>
                                        </p:attrNameLst>
                                      </p:cBhvr>
                                      <p:to>
                                        <p:strVal val="visible"/>
                                      </p:to>
                                    </p:set>
                                    <p:anim calcmode="lin" valueType="num">
                                      <p:cBhvr additive="base">
                                        <p:cTn id="38"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8" fill="hold" nodeType="clickEffect">
                                  <p:stCondLst>
                                    <p:cond delay="0"/>
                                  </p:stCondLst>
                                  <p:childTnLst>
                                    <p:set>
                                      <p:cBhvr>
                                        <p:cTn id="43" dur="1" fill="hold">
                                          <p:stCondLst>
                                            <p:cond delay="0"/>
                                          </p:stCondLst>
                                        </p:cTn>
                                        <p:tgtEl>
                                          <p:spTgt spid="5">
                                            <p:txEl>
                                              <p:pRg st="8" end="8"/>
                                            </p:txEl>
                                          </p:spTgt>
                                        </p:tgtEl>
                                        <p:attrNameLst>
                                          <p:attrName>style.visibility</p:attrName>
                                        </p:attrNameLst>
                                      </p:cBhvr>
                                      <p:to>
                                        <p:strVal val="visible"/>
                                      </p:to>
                                    </p:set>
                                    <p:anim calcmode="lin" valueType="num">
                                      <p:cBhvr additive="base">
                                        <p:cTn id="44" dur="500" fill="hold"/>
                                        <p:tgtEl>
                                          <p:spTgt spid="5">
                                            <p:txEl>
                                              <p:pRg st="8" end="8"/>
                                            </p:txEl>
                                          </p:spTgt>
                                        </p:tgtEl>
                                        <p:attrNameLst>
                                          <p:attrName>ppt_x</p:attrName>
                                        </p:attrNameLst>
                                      </p:cBhvr>
                                      <p:tavLst>
                                        <p:tav tm="0">
                                          <p:val>
                                            <p:strVal val="0-#ppt_w/2"/>
                                          </p:val>
                                        </p:tav>
                                        <p:tav tm="100000">
                                          <p:val>
                                            <p:strVal val="#ppt_x"/>
                                          </p:val>
                                        </p:tav>
                                      </p:tavLst>
                                    </p:anim>
                                    <p:anim calcmode="lin" valueType="num">
                                      <p:cBhvr additive="base">
                                        <p:cTn id="45" dur="500" fill="hold"/>
                                        <p:tgtEl>
                                          <p:spTgt spid="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0" y="476672"/>
            <a:ext cx="8748464" cy="64633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04800" algn="ctr" defTabSz="914400" rtl="0" eaLnBrk="1" fontAlgn="base" latinLnBrk="0" hangingPunct="1">
              <a:lnSpc>
                <a:spcPct val="100000"/>
              </a:lnSpc>
              <a:spcBef>
                <a:spcPct val="0"/>
              </a:spcBef>
              <a:spcAft>
                <a:spcPct val="0"/>
              </a:spcAft>
              <a:buClrTx/>
              <a:buSzTx/>
              <a:buFontTx/>
              <a:buNone/>
            </a:pPr>
            <a:r>
              <a:rPr kumimoji="0" lang="zh-CN" sz="2400" b="1" i="0" u="none" strike="noStrike" cap="none" normalizeH="0" baseline="0" dirty="0" smtClean="0">
                <a:ln>
                  <a:noFill/>
                </a:ln>
                <a:solidFill>
                  <a:srgbClr val="00206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男性和女性的角色特征</a:t>
            </a:r>
            <a:endParaRPr kumimoji="0" lang="zh-CN" sz="2400" b="1" i="0" u="none" strike="noStrike" cap="none" normalizeH="0" baseline="0" dirty="0" smtClean="0">
              <a:ln>
                <a:noFill/>
              </a:ln>
              <a:solidFill>
                <a:srgbClr val="002060"/>
              </a:solidFill>
              <a:effectLst>
                <a:outerShdw blurRad="38100" dist="38100" dir="2700000" algn="tl">
                  <a:srgbClr val="000000">
                    <a:alpha val="43137"/>
                  </a:srgbClr>
                </a:outerShdw>
              </a:effectLst>
              <a:latin typeface="Arial" panose="020B0604020202020204" pitchFamily="34" charset="0"/>
              <a:ea typeface="宋体" panose="02010600030101010101" pitchFamily="2" charset="-122"/>
              <a:cs typeface="宋体" panose="02010600030101010101" pitchFamily="2" charset="-122"/>
            </a:endParaRPr>
          </a:p>
          <a:p>
            <a:pPr marL="0" marR="0" lvl="0" indent="304800" algn="ctr" defTabSz="914400" rtl="0" eaLnBrk="0" fontAlgn="base" latinLnBrk="0" hangingPunct="0">
              <a:lnSpc>
                <a:spcPct val="100000"/>
              </a:lnSpc>
              <a:spcBef>
                <a:spcPct val="0"/>
              </a:spcBef>
              <a:spcAft>
                <a:spcPct val="0"/>
              </a:spcAft>
              <a:buClrTx/>
              <a:buSzTx/>
              <a:buFontTx/>
              <a:buNone/>
            </a:pPr>
            <a:r>
              <a:rPr kumimoji="0" lang="zh-CN" altLang="en-US" sz="12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endParaRPr kumimoji="0" lang="zh-CN" altLang="en-US" sz="18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sp>
        <p:nvSpPr>
          <p:cNvPr id="4" name="Rectangle 1"/>
          <p:cNvSpPr>
            <a:spLocks noChangeArrowheads="1"/>
          </p:cNvSpPr>
          <p:nvPr/>
        </p:nvSpPr>
        <p:spPr bwMode="auto">
          <a:xfrm>
            <a:off x="1619672" y="5733256"/>
            <a:ext cx="5339923" cy="477054"/>
          </a:xfrm>
          <a:prstGeom prst="rect">
            <a:avLst/>
          </a:prstGeom>
          <a:noFill/>
          <a:ln w="9525">
            <a:noFill/>
            <a:miter lim="800000"/>
          </a:ln>
          <a:effectLst/>
        </p:spPr>
        <p:txBody>
          <a:bodyPr vert="horz" wrap="none" lIns="91440" tIns="45720" rIns="91440" bIns="45720" numCol="1" anchor="ctr" anchorCtr="0" compatLnSpc="1">
            <a:spAutoFit/>
          </a:bodyPr>
          <a:lstStyle/>
          <a:p>
            <a:pPr marL="0" marR="0" lvl="0" indent="304800" algn="l" defTabSz="914400" rtl="0" eaLnBrk="1" fontAlgn="base" latinLnBrk="0" hangingPunct="1">
              <a:lnSpc>
                <a:spcPct val="100000"/>
              </a:lnSpc>
              <a:spcBef>
                <a:spcPct val="0"/>
              </a:spcBef>
              <a:spcAft>
                <a:spcPct val="0"/>
              </a:spcAft>
              <a:buClrTx/>
              <a:buSzTx/>
              <a:buFontTx/>
              <a:buNone/>
            </a:pPr>
            <a:endParaRPr kumimoji="0" lang="zh-CN" sz="900" b="0" i="0" u="none" strike="noStrike" cap="none" normalizeH="0" baseline="0" dirty="0"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a:p>
            <a:pPr marL="0" marR="0" lvl="0" indent="304800" algn="l" defTabSz="914400" rtl="0" eaLnBrk="0" fontAlgn="base" latinLnBrk="0" hangingPunct="0">
              <a:lnSpc>
                <a:spcPct val="100000"/>
              </a:lnSpc>
              <a:spcBef>
                <a:spcPct val="0"/>
              </a:spcBef>
              <a:spcAft>
                <a:spcPct val="0"/>
              </a:spcAft>
              <a:buClrTx/>
              <a:buSzTx/>
              <a:buFontTx/>
              <a:buNone/>
            </a:pPr>
            <a:r>
              <a:rPr kumimoji="0" lang="zh-CN" altLang="en-US" sz="1200" b="0" i="0" u="none" strike="noStrike" cap="none" normalizeH="0" baseline="0" dirty="0" smtClean="0">
                <a:ln>
                  <a:noFill/>
                </a:ln>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r>
              <a:rPr kumimoji="0" lang="zh-CN" altLang="en-US" sz="1600" b="1" i="0" u="none" strike="noStrike" cap="none" normalizeH="0" baseline="0" dirty="0" smtClean="0">
                <a:ln>
                  <a:noFill/>
                </a:ln>
                <a:solidFill>
                  <a:srgbClr val="002060"/>
                </a:solidFill>
                <a:effectLst/>
                <a:latin typeface="宋体" panose="02010600030101010101" pitchFamily="2" charset="-122"/>
                <a:ea typeface="宋体" panose="02010600030101010101" pitchFamily="2" charset="-122"/>
                <a:cs typeface="Times New Roman" panose="02020603050405020304" pitchFamily="18" charset="0"/>
              </a:rPr>
              <a:t>（资料来源：海德，</a:t>
            </a:r>
            <a:r>
              <a:rPr kumimoji="0" lang="en-US" altLang="zh-CN" sz="1600" b="1" i="0" u="none" strike="noStrike" cap="none" normalizeH="0" baseline="0" dirty="0" smtClean="0">
                <a:ln>
                  <a:noFill/>
                </a:ln>
                <a:solidFill>
                  <a:srgbClr val="002060"/>
                </a:solidFill>
                <a:effectLst/>
                <a:latin typeface="宋体" panose="02010600030101010101" pitchFamily="2" charset="-122"/>
                <a:ea typeface="宋体" panose="02010600030101010101" pitchFamily="2" charset="-122"/>
                <a:cs typeface="Times New Roman" panose="02020603050405020304" pitchFamily="18" charset="0"/>
              </a:rPr>
              <a:t>1987</a:t>
            </a:r>
            <a:r>
              <a:rPr kumimoji="0" lang="zh-CN" altLang="en-US" sz="1600" b="1" i="0" u="none" strike="noStrike" cap="none" normalizeH="0" baseline="0" dirty="0" smtClean="0">
                <a:ln>
                  <a:noFill/>
                </a:ln>
                <a:solidFill>
                  <a:srgbClr val="002060"/>
                </a:solidFill>
                <a:effectLst/>
                <a:latin typeface="宋体" panose="02010600030101010101" pitchFamily="2" charset="-122"/>
                <a:ea typeface="宋体" panose="02010600030101010101" pitchFamily="2" charset="-122"/>
                <a:cs typeface="Times New Roman" panose="02020603050405020304" pitchFamily="18" charset="0"/>
              </a:rPr>
              <a:t>）</a:t>
            </a:r>
            <a:endParaRPr kumimoji="0" lang="zh-CN" altLang="en-US" sz="1600" b="1" i="0" u="none" strike="noStrike" cap="none" normalizeH="0" baseline="0" dirty="0" smtClean="0">
              <a:ln>
                <a:noFill/>
              </a:ln>
              <a:solidFill>
                <a:srgbClr val="002060"/>
              </a:solidFill>
              <a:effectLst/>
              <a:latin typeface="Arial" panose="020B0604020202020204" pitchFamily="34" charset="0"/>
              <a:ea typeface="宋体" panose="02010600030101010101" pitchFamily="2" charset="-122"/>
              <a:cs typeface="宋体" panose="02010600030101010101" pitchFamily="2" charset="-122"/>
            </a:endParaRPr>
          </a:p>
        </p:txBody>
      </p:sp>
      <p:graphicFrame>
        <p:nvGraphicFramePr>
          <p:cNvPr id="10" name="表格 9"/>
          <p:cNvGraphicFramePr>
            <a:graphicFrameLocks noGrp="1"/>
          </p:cNvGraphicFramePr>
          <p:nvPr/>
        </p:nvGraphicFramePr>
        <p:xfrm>
          <a:off x="1884040" y="1196752"/>
          <a:ext cx="5208240" cy="4358640"/>
        </p:xfrm>
        <a:graphic>
          <a:graphicData uri="http://schemas.openxmlformats.org/drawingml/2006/table">
            <a:tbl>
              <a:tblPr firstRow="1" bandRow="1">
                <a:tableStyleId>{5C22544A-7EE6-4342-B048-85BDC9FD1C3A}</a:tableStyleId>
              </a:tblPr>
              <a:tblGrid>
                <a:gridCol w="2615952"/>
                <a:gridCol w="2592288"/>
              </a:tblGrid>
              <a:tr h="370840">
                <a:tc>
                  <a:txBody>
                    <a:bodyPr/>
                    <a:lstStyle/>
                    <a:p>
                      <a:pPr algn="ctr"/>
                      <a:r>
                        <a:rPr lang="zh-CN" altLang="en-US" sz="2000" dirty="0" smtClean="0"/>
                        <a:t>男性特征</a:t>
                      </a:r>
                      <a:endParaRPr lang="zh-CN" altLang="en-US" sz="2000" dirty="0"/>
                    </a:p>
                  </a:txBody>
                  <a:tcPr/>
                </a:tc>
                <a:tc>
                  <a:txBody>
                    <a:bodyPr/>
                    <a:lstStyle/>
                    <a:p>
                      <a:pPr algn="ctr"/>
                      <a:r>
                        <a:rPr lang="zh-CN" altLang="en-US" sz="2000" dirty="0" smtClean="0"/>
                        <a:t>女性特征</a:t>
                      </a:r>
                      <a:endParaRPr lang="zh-CN" altLang="en-US" sz="2000" dirty="0"/>
                    </a:p>
                  </a:txBody>
                  <a:tcPr/>
                </a:tc>
              </a:tr>
              <a:tr h="370840">
                <a:tc>
                  <a:txBody>
                    <a:bodyPr/>
                    <a:lstStyle/>
                    <a:p>
                      <a:r>
                        <a:rPr lang="zh-CN" altLang="en-US" sz="2000" b="1" dirty="0" smtClean="0"/>
                        <a:t> 独立</a:t>
                      </a:r>
                      <a:endParaRPr lang="zh-CN" altLang="en-US" sz="2000" b="1" dirty="0"/>
                    </a:p>
                  </a:txBody>
                  <a:tcPr/>
                </a:tc>
                <a:tc>
                  <a:txBody>
                    <a:bodyPr/>
                    <a:lstStyle/>
                    <a:p>
                      <a:r>
                        <a:rPr lang="zh-CN" altLang="en-US" sz="2000" b="1" dirty="0" smtClean="0"/>
                        <a:t> 情感化</a:t>
                      </a:r>
                      <a:endParaRPr lang="zh-CN" altLang="en-US" sz="2000" b="1" dirty="0"/>
                    </a:p>
                  </a:txBody>
                  <a:tcPr/>
                </a:tc>
              </a:tr>
              <a:tr h="370840">
                <a:tc>
                  <a:txBody>
                    <a:bodyPr/>
                    <a:lstStyle/>
                    <a:p>
                      <a:r>
                        <a:rPr lang="zh-CN" altLang="en-US" sz="2000" b="1" dirty="0" smtClean="0"/>
                        <a:t> 有攻击性</a:t>
                      </a:r>
                      <a:endParaRPr lang="zh-CN" altLang="en-US" sz="2000" b="1" dirty="0"/>
                    </a:p>
                  </a:txBody>
                  <a:tcPr/>
                </a:tc>
                <a:tc>
                  <a:txBody>
                    <a:bodyPr/>
                    <a:lstStyle/>
                    <a:p>
                      <a:r>
                        <a:rPr lang="zh-CN" altLang="en-US" sz="2000" b="1" dirty="0" smtClean="0"/>
                        <a:t> 文雅温柔</a:t>
                      </a:r>
                      <a:endParaRPr lang="zh-CN" altLang="en-US" sz="2000" b="1" dirty="0"/>
                    </a:p>
                  </a:txBody>
                  <a:tcPr/>
                </a:tc>
              </a:tr>
              <a:tr h="370840">
                <a:tc>
                  <a:txBody>
                    <a:bodyPr/>
                    <a:lstStyle/>
                    <a:p>
                      <a:r>
                        <a:rPr lang="zh-CN" altLang="en-US" sz="2000" b="1" dirty="0" smtClean="0"/>
                        <a:t> 自信</a:t>
                      </a:r>
                      <a:endParaRPr lang="zh-CN" altLang="en-US" sz="2000" b="1" dirty="0"/>
                    </a:p>
                  </a:txBody>
                  <a:tcPr/>
                </a:tc>
                <a:tc>
                  <a:txBody>
                    <a:bodyPr/>
                    <a:lstStyle/>
                    <a:p>
                      <a:r>
                        <a:rPr lang="zh-CN" altLang="en-US" sz="2000" b="1" dirty="0" smtClean="0"/>
                        <a:t> 善于理解和体谅他人</a:t>
                      </a:r>
                      <a:endParaRPr lang="zh-CN" altLang="en-US" sz="2000" b="1" dirty="0"/>
                    </a:p>
                  </a:txBody>
                  <a:tcPr/>
                </a:tc>
              </a:tr>
              <a:tr h="370840">
                <a:tc>
                  <a:txBody>
                    <a:bodyPr/>
                    <a:lstStyle/>
                    <a:p>
                      <a:r>
                        <a:rPr lang="zh-CN" altLang="en-US" sz="2000" b="1" dirty="0" smtClean="0"/>
                        <a:t> 富有支配性</a:t>
                      </a:r>
                      <a:endParaRPr lang="zh-CN" altLang="en-US" sz="2000" b="1" dirty="0"/>
                    </a:p>
                  </a:txBody>
                  <a:tcPr/>
                </a:tc>
                <a:tc>
                  <a:txBody>
                    <a:bodyPr/>
                    <a:lstStyle/>
                    <a:p>
                      <a:r>
                        <a:rPr lang="zh-CN" altLang="en-US" sz="2000" b="1" dirty="0" smtClean="0"/>
                        <a:t> 喜欢艺术和音乐</a:t>
                      </a:r>
                      <a:endParaRPr lang="zh-CN" altLang="en-US" sz="2000" b="1" dirty="0"/>
                    </a:p>
                  </a:txBody>
                  <a:tcPr/>
                </a:tc>
              </a:tr>
              <a:tr h="370840">
                <a:tc>
                  <a:txBody>
                    <a:bodyPr/>
                    <a:lstStyle/>
                    <a:p>
                      <a:r>
                        <a:rPr lang="zh-CN" altLang="en-US" sz="2000" b="1" dirty="0" smtClean="0"/>
                        <a:t> 主动</a:t>
                      </a:r>
                      <a:endParaRPr lang="zh-CN" altLang="en-US" sz="2000" b="1" dirty="0"/>
                    </a:p>
                  </a:txBody>
                  <a:tcPr/>
                </a:tc>
                <a:tc>
                  <a:txBody>
                    <a:bodyPr/>
                    <a:lstStyle/>
                    <a:p>
                      <a:r>
                        <a:rPr lang="zh-CN" altLang="en-US" sz="2000" b="1" dirty="0" smtClean="0"/>
                        <a:t> 心思细密</a:t>
                      </a:r>
                      <a:endParaRPr lang="zh-CN" altLang="en-US" sz="2000" b="1" dirty="0"/>
                    </a:p>
                  </a:txBody>
                  <a:tcPr/>
                </a:tc>
              </a:tr>
              <a:tr h="370840">
                <a:tc>
                  <a:txBody>
                    <a:bodyPr/>
                    <a:lstStyle/>
                    <a:p>
                      <a:r>
                        <a:rPr lang="zh-CN" altLang="en-US" sz="2000" b="1" dirty="0" smtClean="0"/>
                        <a:t> 雄心勃勃</a:t>
                      </a:r>
                      <a:endParaRPr lang="zh-CN" altLang="en-US" sz="2000" b="1" dirty="0"/>
                    </a:p>
                  </a:txBody>
                  <a:tcPr/>
                </a:tc>
                <a:tc>
                  <a:txBody>
                    <a:bodyPr/>
                    <a:lstStyle/>
                    <a:p>
                      <a:r>
                        <a:rPr lang="zh-CN" altLang="en-US" sz="2000" b="1" dirty="0" smtClean="0"/>
                        <a:t> 家庭定向</a:t>
                      </a:r>
                      <a:endParaRPr lang="zh-CN" altLang="en-US" sz="2000" b="1" dirty="0"/>
                    </a:p>
                  </a:txBody>
                  <a:tcPr/>
                </a:tc>
              </a:tr>
              <a:tr h="370840">
                <a:tc>
                  <a:txBody>
                    <a:bodyPr/>
                    <a:lstStyle/>
                    <a:p>
                      <a:r>
                        <a:rPr lang="zh-CN" altLang="en-US" sz="2000" b="1" dirty="0" smtClean="0"/>
                        <a:t> 决策果断</a:t>
                      </a:r>
                      <a:endParaRPr lang="zh-CN" altLang="en-US" sz="2000" b="1" dirty="0"/>
                    </a:p>
                  </a:txBody>
                  <a:tcPr/>
                </a:tc>
                <a:tc>
                  <a:txBody>
                    <a:bodyPr/>
                    <a:lstStyle/>
                    <a:p>
                      <a:r>
                        <a:rPr lang="zh-CN" altLang="en-US" sz="2000" b="1" dirty="0" smtClean="0"/>
                        <a:t> 易哭</a:t>
                      </a:r>
                      <a:endParaRPr lang="zh-CN" altLang="en-US" sz="2000" b="1" dirty="0"/>
                    </a:p>
                  </a:txBody>
                  <a:tcPr/>
                </a:tc>
              </a:tr>
              <a:tr h="370840">
                <a:tc>
                  <a:txBody>
                    <a:bodyPr/>
                    <a:lstStyle/>
                    <a:p>
                      <a:r>
                        <a:rPr lang="zh-CN" altLang="en-US" sz="2000" b="1" dirty="0" smtClean="0"/>
                        <a:t> 富有冒险精神</a:t>
                      </a:r>
                      <a:endParaRPr lang="zh-CN" altLang="en-US" sz="2000" b="1" dirty="0"/>
                    </a:p>
                  </a:txBody>
                  <a:tcPr/>
                </a:tc>
                <a:tc>
                  <a:txBody>
                    <a:bodyPr/>
                    <a:lstStyle/>
                    <a:p>
                      <a:r>
                        <a:rPr lang="zh-CN" altLang="en-US" sz="2000" b="1" dirty="0" smtClean="0"/>
                        <a:t> 敏感</a:t>
                      </a:r>
                      <a:endParaRPr lang="zh-CN" altLang="en-US" sz="2000" b="1" dirty="0"/>
                    </a:p>
                  </a:txBody>
                  <a:tcPr/>
                </a:tc>
              </a:tr>
              <a:tr h="370840">
                <a:tc>
                  <a:txBody>
                    <a:bodyPr/>
                    <a:lstStyle/>
                    <a:p>
                      <a:r>
                        <a:rPr lang="zh-CN" altLang="en-US" sz="2000" b="1" dirty="0" smtClean="0"/>
                        <a:t> 富于竞争性</a:t>
                      </a:r>
                      <a:endParaRPr lang="zh-CN" altLang="en-US" sz="2000" b="1" dirty="0"/>
                    </a:p>
                  </a:txBody>
                  <a:tcPr/>
                </a:tc>
                <a:tc>
                  <a:txBody>
                    <a:bodyPr/>
                    <a:lstStyle/>
                    <a:p>
                      <a:r>
                        <a:rPr lang="zh-CN" altLang="en-US" sz="2000" b="1" dirty="0" smtClean="0"/>
                        <a:t> 不善于决断</a:t>
                      </a:r>
                      <a:endParaRPr lang="zh-CN" altLang="en-US" sz="2000" b="1" dirty="0"/>
                    </a:p>
                  </a:txBody>
                  <a:tcPr/>
                </a:tc>
              </a:tr>
              <a:tr h="370840">
                <a:tc>
                  <a:txBody>
                    <a:bodyPr/>
                    <a:lstStyle/>
                    <a:p>
                      <a:r>
                        <a:rPr lang="zh-CN" altLang="en-US" sz="2000" b="1" dirty="0" smtClean="0"/>
                        <a:t> 喜欢数学和科学</a:t>
                      </a:r>
                      <a:endParaRPr lang="zh-CN" altLang="en-US" sz="2000" b="1" dirty="0"/>
                    </a:p>
                  </a:txBody>
                  <a:tcPr/>
                </a:tc>
                <a:tc>
                  <a:txBody>
                    <a:bodyPr/>
                    <a:lstStyle/>
                    <a:p>
                      <a:endParaRPr lang="zh-CN" altLang="en-US" sz="2000" b="1" dirty="0"/>
                    </a:p>
                  </a:txBody>
                  <a:tcPr/>
                </a:tc>
              </a:tr>
            </a:tbl>
          </a:graphicData>
        </a:graphic>
      </p:graphicFrame>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370393"/>
            <a:ext cx="7704856" cy="6370975"/>
          </a:xfrm>
          <a:prstGeom prst="rect">
            <a:avLst/>
          </a:prstGeom>
          <a:noFill/>
        </p:spPr>
        <p:txBody>
          <a:bodyPr wrap="square" rtlCol="0">
            <a:spAutoFit/>
          </a:bodyPr>
          <a:lstStyle/>
          <a:p>
            <a:pPr algn="ctr"/>
            <a:r>
              <a:rPr lang="zh-CN" altLang="en-US" sz="3600" b="1" dirty="0" smtClean="0">
                <a:solidFill>
                  <a:srgbClr val="002060"/>
                </a:solidFill>
                <a:effectLst>
                  <a:outerShdw blurRad="38100" dist="38100" dir="2700000" algn="tl">
                    <a:srgbClr val="000000">
                      <a:alpha val="43137"/>
                    </a:srgbClr>
                  </a:outerShdw>
                </a:effectLst>
                <a:latin typeface="+mn-ea"/>
              </a:rPr>
              <a:t>刻板印象</a:t>
            </a:r>
            <a:endParaRPr lang="en-US" altLang="zh-CN" sz="3600" b="1" dirty="0" smtClean="0">
              <a:solidFill>
                <a:srgbClr val="002060"/>
              </a:solidFill>
              <a:effectLst>
                <a:outerShdw blurRad="38100" dist="38100" dir="2700000" algn="tl">
                  <a:srgbClr val="000000">
                    <a:alpha val="43137"/>
                  </a:srgbClr>
                </a:outerShdw>
              </a:effectLst>
              <a:latin typeface="+mn-ea"/>
            </a:endParaRPr>
          </a:p>
          <a:p>
            <a:endParaRPr lang="en-US"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FF0000"/>
                </a:solidFill>
                <a:effectLst>
                  <a:outerShdw blurRad="38100" dist="38100" dir="2700000" algn="tl">
                    <a:srgbClr val="000000">
                      <a:alpha val="43137"/>
                    </a:srgbClr>
                  </a:outerShdw>
                </a:effectLst>
                <a:latin typeface="+mn-ea"/>
              </a:rPr>
              <a:t>外表形象：</a:t>
            </a:r>
            <a:r>
              <a:rPr lang="zh-CN" altLang="zh-CN" sz="2800" b="1" dirty="0" smtClean="0">
                <a:solidFill>
                  <a:srgbClr val="002060"/>
                </a:solidFill>
                <a:effectLst>
                  <a:outerShdw blurRad="38100" dist="38100" dir="2700000" algn="tl">
                    <a:srgbClr val="000000">
                      <a:alpha val="43137"/>
                    </a:srgbClr>
                  </a:outerShdw>
                </a:effectLst>
                <a:latin typeface="+mn-ea"/>
              </a:rPr>
              <a:t>男人（孩）样，女人（孩）样。</a:t>
            </a:r>
            <a:endParaRPr lang="en-US" altLang="zh-CN" sz="2800" b="1" dirty="0" smtClean="0">
              <a:solidFill>
                <a:srgbClr val="002060"/>
              </a:solidFill>
              <a:effectLst>
                <a:outerShdw blurRad="38100" dist="38100" dir="2700000" algn="tl">
                  <a:srgbClr val="000000">
                    <a:alpha val="43137"/>
                  </a:srgbClr>
                </a:outerShdw>
              </a:effectLst>
              <a:latin typeface="+mn-ea"/>
            </a:endParaRPr>
          </a:p>
          <a:p>
            <a:endParaRPr lang="zh-CN" altLang="zh-CN" sz="16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FF0000"/>
                </a:solidFill>
                <a:effectLst>
                  <a:outerShdw blurRad="38100" dist="38100" dir="2700000" algn="tl">
                    <a:srgbClr val="000000">
                      <a:alpha val="43137"/>
                    </a:srgbClr>
                  </a:outerShdw>
                </a:effectLst>
                <a:latin typeface="+mn-ea"/>
              </a:rPr>
              <a:t>人格特质：</a:t>
            </a:r>
            <a:r>
              <a:rPr lang="zh-CN" altLang="zh-CN" sz="2800" b="1" dirty="0" smtClean="0">
                <a:solidFill>
                  <a:srgbClr val="002060"/>
                </a:solidFill>
                <a:effectLst>
                  <a:outerShdw blurRad="38100" dist="38100" dir="2700000" algn="tl">
                    <a:srgbClr val="000000">
                      <a:alpha val="43137"/>
                    </a:srgbClr>
                  </a:outerShdw>
                </a:effectLst>
                <a:latin typeface="+mn-ea"/>
              </a:rPr>
              <a:t>男人要勇敢、能力，</a:t>
            </a:r>
            <a:endParaRPr lang="en-US"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002060"/>
                </a:solidFill>
                <a:effectLst>
                  <a:outerShdw blurRad="38100" dist="38100" dir="2700000" algn="tl">
                    <a:srgbClr val="000000">
                      <a:alpha val="43137"/>
                    </a:srgbClr>
                  </a:outerShdw>
                </a:effectLst>
                <a:latin typeface="+mn-ea"/>
              </a:rPr>
              <a:t>女人要温柔、可爱。</a:t>
            </a:r>
            <a:endParaRPr lang="en-US" altLang="zh-CN" sz="2800" b="1" dirty="0" smtClean="0">
              <a:solidFill>
                <a:srgbClr val="002060"/>
              </a:solidFill>
              <a:effectLst>
                <a:outerShdw blurRad="38100" dist="38100" dir="2700000" algn="tl">
                  <a:srgbClr val="000000">
                    <a:alpha val="43137"/>
                  </a:srgbClr>
                </a:outerShdw>
              </a:effectLst>
              <a:latin typeface="+mn-ea"/>
            </a:endParaRPr>
          </a:p>
          <a:p>
            <a:endParaRPr lang="zh-CN" altLang="zh-CN" sz="16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FF0000"/>
                </a:solidFill>
                <a:effectLst>
                  <a:outerShdw blurRad="38100" dist="38100" dir="2700000" algn="tl">
                    <a:srgbClr val="000000">
                      <a:alpha val="43137"/>
                    </a:srgbClr>
                  </a:outerShdw>
                </a:effectLst>
                <a:latin typeface="+mn-ea"/>
              </a:rPr>
              <a:t>角色行为：</a:t>
            </a:r>
            <a:r>
              <a:rPr lang="zh-CN" altLang="zh-CN" sz="2800" b="1" dirty="0" smtClean="0">
                <a:solidFill>
                  <a:srgbClr val="002060"/>
                </a:solidFill>
                <a:effectLst>
                  <a:outerShdw blurRad="38100" dist="38100" dir="2700000" algn="tl">
                    <a:srgbClr val="000000">
                      <a:alpha val="43137"/>
                    </a:srgbClr>
                  </a:outerShdw>
                </a:effectLst>
                <a:latin typeface="+mn-ea"/>
              </a:rPr>
              <a:t>男人不能“娘娘腔”，</a:t>
            </a:r>
            <a:endParaRPr lang="en-US"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002060"/>
                </a:solidFill>
                <a:effectLst>
                  <a:outerShdw blurRad="38100" dist="38100" dir="2700000" algn="tl">
                    <a:srgbClr val="000000">
                      <a:alpha val="43137"/>
                    </a:srgbClr>
                  </a:outerShdw>
                </a:effectLst>
                <a:latin typeface="+mn-ea"/>
              </a:rPr>
              <a:t>女人不能“女汉子”。</a:t>
            </a:r>
            <a:endParaRPr lang="en-US" altLang="zh-CN" sz="2800" b="1" dirty="0" smtClean="0">
              <a:solidFill>
                <a:srgbClr val="002060"/>
              </a:solidFill>
              <a:effectLst>
                <a:outerShdw blurRad="38100" dist="38100" dir="2700000" algn="tl">
                  <a:srgbClr val="000000">
                    <a:alpha val="43137"/>
                  </a:srgbClr>
                </a:outerShdw>
              </a:effectLst>
              <a:latin typeface="+mn-ea"/>
            </a:endParaRPr>
          </a:p>
          <a:p>
            <a:endParaRPr lang="zh-CN" altLang="zh-CN" sz="16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FF0000"/>
                </a:solidFill>
                <a:effectLst>
                  <a:outerShdw blurRad="38100" dist="38100" dir="2700000" algn="tl">
                    <a:srgbClr val="000000">
                      <a:alpha val="43137"/>
                    </a:srgbClr>
                  </a:outerShdw>
                </a:effectLst>
                <a:latin typeface="+mn-ea"/>
              </a:rPr>
              <a:t>职业：</a:t>
            </a:r>
            <a:r>
              <a:rPr lang="zh-CN" altLang="zh-CN" sz="2800" b="1" dirty="0" smtClean="0">
                <a:solidFill>
                  <a:srgbClr val="002060"/>
                </a:solidFill>
                <a:effectLst>
                  <a:outerShdw blurRad="38100" dist="38100" dir="2700000" algn="tl">
                    <a:srgbClr val="000000">
                      <a:alpha val="43137"/>
                    </a:srgbClr>
                  </a:outerShdw>
                </a:effectLst>
                <a:latin typeface="+mn-ea"/>
              </a:rPr>
              <a:t>男人不能哄孩子（幼儿园阿叔），</a:t>
            </a:r>
            <a:endParaRPr lang="en-US"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dirty="0" smtClean="0">
                <a:solidFill>
                  <a:srgbClr val="002060"/>
                </a:solidFill>
                <a:effectLst>
                  <a:outerShdw blurRad="38100" dist="38100" dir="2700000" algn="tl">
                    <a:srgbClr val="000000">
                      <a:alpha val="43137"/>
                    </a:srgbClr>
                  </a:outerShdw>
                </a:effectLst>
                <a:latin typeface="+mn-ea"/>
              </a:rPr>
              <a:t>女人不能当领导。</a:t>
            </a:r>
            <a:endParaRPr lang="en-US" altLang="zh-CN" sz="2800" b="1" dirty="0" smtClean="0">
              <a:solidFill>
                <a:srgbClr val="002060"/>
              </a:solidFill>
              <a:effectLst>
                <a:outerShdw blurRad="38100" dist="38100" dir="2700000" algn="tl">
                  <a:srgbClr val="000000">
                    <a:alpha val="43137"/>
                  </a:srgbClr>
                </a:outerShdw>
              </a:effectLst>
              <a:latin typeface="+mn-ea"/>
            </a:endParaRPr>
          </a:p>
          <a:p>
            <a:endParaRPr lang="en-US" altLang="zh-CN" sz="1600" b="1" dirty="0" smtClean="0">
              <a:solidFill>
                <a:srgbClr val="002060"/>
              </a:solidFill>
              <a:effectLst>
                <a:outerShdw blurRad="38100" dist="38100" dir="2700000" algn="tl">
                  <a:srgbClr val="000000">
                    <a:alpha val="43137"/>
                  </a:srgbClr>
                </a:outerShdw>
              </a:effectLst>
              <a:latin typeface="+mn-ea"/>
            </a:endParaRPr>
          </a:p>
          <a:p>
            <a:r>
              <a:rPr lang="zh-CN" altLang="en-US" sz="2800" b="1" dirty="0" smtClean="0">
                <a:solidFill>
                  <a:srgbClr val="002060"/>
                </a:solidFill>
                <a:effectLst>
                  <a:outerShdw blurRad="38100" dist="38100" dir="2700000" algn="tl">
                    <a:srgbClr val="000000">
                      <a:alpha val="43137"/>
                    </a:srgbClr>
                  </a:outerShdw>
                </a:effectLst>
                <a:latin typeface="+mn-ea"/>
              </a:rPr>
              <a:t>  </a:t>
            </a:r>
            <a:r>
              <a:rPr lang="zh-CN" altLang="en-US" sz="2800" b="1" dirty="0" smtClean="0">
                <a:solidFill>
                  <a:srgbClr val="FF0000"/>
                </a:solidFill>
                <a:effectLst>
                  <a:outerShdw blurRad="38100" dist="38100" dir="2700000" algn="tl">
                    <a:srgbClr val="000000">
                      <a:alpha val="43137"/>
                    </a:srgbClr>
                  </a:outerShdw>
                </a:effectLst>
                <a:latin typeface="+mn-ea"/>
              </a:rPr>
              <a:t>角色定势：</a:t>
            </a:r>
            <a:r>
              <a:rPr lang="zh-CN" altLang="en-US" sz="2800" b="1" dirty="0" smtClean="0">
                <a:solidFill>
                  <a:srgbClr val="002060"/>
                </a:solidFill>
                <a:effectLst>
                  <a:outerShdw blurRad="38100" dist="38100" dir="2700000" algn="tl">
                    <a:srgbClr val="000000">
                      <a:alpha val="43137"/>
                    </a:srgbClr>
                  </a:outerShdw>
                </a:effectLst>
                <a:latin typeface="+mn-ea"/>
              </a:rPr>
              <a:t>女孩理科不如男孩，</a:t>
            </a:r>
            <a:endParaRPr lang="en-US"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en-US" sz="2800" b="1" dirty="0" smtClean="0">
                <a:solidFill>
                  <a:srgbClr val="002060"/>
                </a:solidFill>
                <a:effectLst>
                  <a:outerShdw blurRad="38100" dist="38100" dir="2700000" algn="tl">
                    <a:srgbClr val="000000">
                      <a:alpha val="43137"/>
                    </a:srgbClr>
                  </a:outerShdw>
                </a:effectLst>
                <a:latin typeface="+mn-ea"/>
              </a:rPr>
              <a:t>女孩学得差不多进行了。</a:t>
            </a:r>
            <a:endParaRPr lang="zh-CN" altLang="zh-CN" sz="2800" b="1" dirty="0" smtClean="0">
              <a:solidFill>
                <a:srgbClr val="002060"/>
              </a:solidFill>
              <a:effectLst>
                <a:outerShdw blurRad="38100" dist="38100" dir="2700000" algn="tl">
                  <a:srgbClr val="000000">
                    <a:alpha val="43137"/>
                  </a:srgbClr>
                </a:outerShdw>
              </a:effectLst>
              <a:latin typeface="+mn-ea"/>
            </a:endParaRPr>
          </a:p>
          <a:p>
            <a:r>
              <a:rPr lang="en-US" altLang="zh-CN" sz="2800" b="1" dirty="0" smtClean="0">
                <a:solidFill>
                  <a:srgbClr val="002060"/>
                </a:solidFill>
                <a:effectLst>
                  <a:outerShdw blurRad="38100" dist="38100" dir="2700000" algn="tl">
                    <a:srgbClr val="000000">
                      <a:alpha val="43137"/>
                    </a:srgbClr>
                  </a:outerShdw>
                </a:effectLst>
                <a:latin typeface="+mn-ea"/>
              </a:rPr>
              <a:t> </a:t>
            </a:r>
            <a:endParaRPr lang="zh-CN" altLang="en-US" sz="2800" b="1" dirty="0">
              <a:solidFill>
                <a:srgbClr val="002060"/>
              </a:solidFill>
              <a:effectLst>
                <a:outerShdw blurRad="38100" dist="38100" dir="2700000" algn="tl">
                  <a:srgbClr val="000000">
                    <a:alpha val="43137"/>
                  </a:srgbClr>
                </a:outerShdw>
              </a:effectLst>
              <a:latin typeface="+mn-ea"/>
            </a:endParaRPr>
          </a:p>
        </p:txBody>
      </p:sp>
    </p:spTree>
  </p:cSld>
  <p:clrMapOvr>
    <a:masterClrMapping/>
  </p:clrMapOvr>
  <p:transition>
    <p:comb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420888"/>
            <a:ext cx="792088" cy="584775"/>
          </a:xfrm>
          <a:prstGeom prst="rect">
            <a:avLst/>
          </a:prstGeom>
          <a:noFill/>
        </p:spPr>
        <p:txBody>
          <a:bodyPr wrap="square" rtlCol="0">
            <a:spAutoFit/>
          </a:bodyPr>
          <a:lstStyle/>
          <a:p>
            <a:r>
              <a:rPr lang="zh-CN" altLang="en-US" sz="3200" b="1" dirty="0" smtClean="0">
                <a:solidFill>
                  <a:srgbClr val="002060"/>
                </a:solidFill>
                <a:effectLst>
                  <a:outerShdw blurRad="38100" dist="38100" dir="2700000" algn="tl">
                    <a:srgbClr val="000000">
                      <a:alpha val="43137"/>
                    </a:srgbClr>
                  </a:outerShdw>
                </a:effectLst>
              </a:rPr>
              <a:t>性                           </a:t>
            </a:r>
            <a:endParaRPr lang="zh-CN" altLang="en-US" sz="3200" b="1" dirty="0">
              <a:solidFill>
                <a:srgbClr val="002060"/>
              </a:solidFill>
              <a:effectLst>
                <a:outerShdw blurRad="38100" dist="38100" dir="2700000" algn="tl">
                  <a:srgbClr val="000000">
                    <a:alpha val="43137"/>
                  </a:srgbClr>
                </a:outerShdw>
              </a:effectLst>
            </a:endParaRPr>
          </a:p>
        </p:txBody>
      </p:sp>
      <p:sp>
        <p:nvSpPr>
          <p:cNvPr id="6" name="右箭头 5"/>
          <p:cNvSpPr/>
          <p:nvPr/>
        </p:nvSpPr>
        <p:spPr>
          <a:xfrm>
            <a:off x="971600" y="2663201"/>
            <a:ext cx="504056"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5436096" y="2967335"/>
            <a:ext cx="3456384" cy="461665"/>
          </a:xfrm>
          <a:prstGeom prst="rect">
            <a:avLst/>
          </a:prstGeom>
          <a:noFill/>
        </p:spPr>
        <p:txBody>
          <a:bodyPr wrap="square" rtlCol="0">
            <a:spAutoFit/>
          </a:bodyPr>
          <a:lstStyle/>
          <a:p>
            <a:r>
              <a:rPr lang="zh-CN" altLang="en-US" sz="2400" b="1" dirty="0" smtClean="0">
                <a:solidFill>
                  <a:srgbClr val="002060"/>
                </a:solidFill>
                <a:effectLst>
                  <a:outerShdw blurRad="38100" dist="38100" dir="2700000" algn="tl">
                    <a:srgbClr val="000000">
                      <a:alpha val="43137"/>
                    </a:srgbClr>
                  </a:outerShdw>
                </a:effectLst>
              </a:rPr>
              <a:t>刻板印象 </a:t>
            </a:r>
            <a:r>
              <a:rPr lang="en-US" altLang="zh-CN" sz="2400" b="1" dirty="0" smtClean="0">
                <a:solidFill>
                  <a:srgbClr val="002060"/>
                </a:solidFill>
                <a:effectLst>
                  <a:outerShdw blurRad="38100" dist="38100" dir="2700000" algn="tl">
                    <a:srgbClr val="000000">
                      <a:alpha val="43137"/>
                    </a:srgbClr>
                  </a:outerShdw>
                </a:effectLst>
              </a:rPr>
              <a:t>/ </a:t>
            </a:r>
            <a:r>
              <a:rPr lang="zh-CN" altLang="en-US" sz="2400" b="1" dirty="0" smtClean="0">
                <a:solidFill>
                  <a:srgbClr val="002060"/>
                </a:solidFill>
                <a:effectLst>
                  <a:outerShdw blurRad="38100" dist="38100" dir="2700000" algn="tl">
                    <a:srgbClr val="000000">
                      <a:alpha val="43137"/>
                    </a:srgbClr>
                  </a:outerShdw>
                </a:effectLst>
              </a:rPr>
              <a:t>偏见 </a:t>
            </a:r>
            <a:r>
              <a:rPr lang="en-US" altLang="zh-CN" sz="2400" b="1" dirty="0" smtClean="0">
                <a:solidFill>
                  <a:srgbClr val="002060"/>
                </a:solidFill>
                <a:effectLst>
                  <a:outerShdw blurRad="38100" dist="38100" dir="2700000" algn="tl">
                    <a:srgbClr val="000000">
                      <a:alpha val="43137"/>
                    </a:srgbClr>
                  </a:outerShdw>
                </a:effectLst>
              </a:rPr>
              <a:t>/ </a:t>
            </a:r>
            <a:r>
              <a:rPr lang="zh-CN" altLang="en-US" sz="2400" b="1" dirty="0" smtClean="0">
                <a:solidFill>
                  <a:srgbClr val="002060"/>
                </a:solidFill>
                <a:effectLst>
                  <a:outerShdw blurRad="38100" dist="38100" dir="2700000" algn="tl">
                    <a:srgbClr val="000000">
                      <a:alpha val="43137"/>
                    </a:srgbClr>
                  </a:outerShdw>
                </a:effectLst>
              </a:rPr>
              <a:t>歧视</a:t>
            </a:r>
            <a:endParaRPr lang="zh-CN" altLang="en-US" sz="2400" b="1" dirty="0">
              <a:solidFill>
                <a:srgbClr val="002060"/>
              </a:solidFill>
              <a:effectLst>
                <a:outerShdw blurRad="38100" dist="38100" dir="2700000" algn="tl">
                  <a:srgbClr val="000000">
                    <a:alpha val="43137"/>
                  </a:srgbClr>
                </a:outerShdw>
              </a:effectLst>
            </a:endParaRPr>
          </a:p>
        </p:txBody>
      </p:sp>
      <p:sp>
        <p:nvSpPr>
          <p:cNvPr id="11" name="TextBox 10"/>
          <p:cNvSpPr txBox="1"/>
          <p:nvPr/>
        </p:nvSpPr>
        <p:spPr>
          <a:xfrm>
            <a:off x="5364088" y="1887215"/>
            <a:ext cx="2151856" cy="461665"/>
          </a:xfrm>
          <a:prstGeom prst="rect">
            <a:avLst/>
          </a:prstGeom>
          <a:noFill/>
        </p:spPr>
        <p:txBody>
          <a:bodyPr wrap="square" rtlCol="0">
            <a:spAutoFit/>
          </a:bodyPr>
          <a:lstStyle/>
          <a:p>
            <a:r>
              <a:rPr lang="zh-CN" altLang="en-US" sz="2400" b="1" dirty="0" smtClean="0">
                <a:solidFill>
                  <a:srgbClr val="002060"/>
                </a:solidFill>
                <a:effectLst>
                  <a:outerShdw blurRad="38100" dist="38100" dir="2700000" algn="tl">
                    <a:srgbClr val="000000">
                      <a:alpha val="43137"/>
                    </a:srgbClr>
                  </a:outerShdw>
                </a:effectLst>
              </a:rPr>
              <a:t>现代性别意识</a:t>
            </a:r>
            <a:endParaRPr lang="zh-CN" altLang="en-US" sz="2400" b="1" dirty="0">
              <a:solidFill>
                <a:srgbClr val="002060"/>
              </a:solidFill>
              <a:effectLst>
                <a:outerShdw blurRad="38100" dist="38100" dir="2700000" algn="tl">
                  <a:srgbClr val="000000">
                    <a:alpha val="43137"/>
                  </a:srgbClr>
                </a:outerShdw>
              </a:effectLst>
            </a:endParaRPr>
          </a:p>
        </p:txBody>
      </p:sp>
      <p:sp>
        <p:nvSpPr>
          <p:cNvPr id="12" name="右箭头 11"/>
          <p:cNvSpPr/>
          <p:nvPr/>
        </p:nvSpPr>
        <p:spPr>
          <a:xfrm>
            <a:off x="3347864" y="2663201"/>
            <a:ext cx="504056"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右箭头 12"/>
          <p:cNvSpPr/>
          <p:nvPr/>
        </p:nvSpPr>
        <p:spPr>
          <a:xfrm rot="19359604">
            <a:off x="4916091" y="2273658"/>
            <a:ext cx="504056"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右箭头 13"/>
          <p:cNvSpPr/>
          <p:nvPr/>
        </p:nvSpPr>
        <p:spPr>
          <a:xfrm rot="1761842">
            <a:off x="4935555" y="2979228"/>
            <a:ext cx="504056" cy="11772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TextBox 14"/>
          <p:cNvSpPr txBox="1"/>
          <p:nvPr/>
        </p:nvSpPr>
        <p:spPr>
          <a:xfrm>
            <a:off x="1475656" y="2420888"/>
            <a:ext cx="2016224" cy="584775"/>
          </a:xfrm>
          <a:prstGeom prst="rect">
            <a:avLst/>
          </a:prstGeom>
          <a:noFill/>
        </p:spPr>
        <p:txBody>
          <a:bodyPr wrap="square" rtlCol="0">
            <a:spAutoFit/>
          </a:bodyPr>
          <a:lstStyle/>
          <a:p>
            <a:r>
              <a:rPr lang="zh-CN" altLang="en-US" sz="3200" b="1" dirty="0" smtClean="0">
                <a:solidFill>
                  <a:srgbClr val="002060"/>
                </a:solidFill>
                <a:effectLst>
                  <a:outerShdw blurRad="38100" dist="38100" dir="2700000" algn="tl">
                    <a:srgbClr val="000000">
                      <a:alpha val="43137"/>
                    </a:srgbClr>
                  </a:outerShdw>
                </a:effectLst>
              </a:rPr>
              <a:t>性别认同     </a:t>
            </a:r>
            <a:endParaRPr lang="zh-CN" altLang="en-US" sz="3200" b="1" dirty="0">
              <a:solidFill>
                <a:srgbClr val="002060"/>
              </a:solidFill>
              <a:effectLst>
                <a:outerShdw blurRad="38100" dist="38100" dir="2700000" algn="tl">
                  <a:srgbClr val="000000">
                    <a:alpha val="43137"/>
                  </a:srgbClr>
                </a:outerShdw>
              </a:effectLst>
            </a:endParaRPr>
          </a:p>
        </p:txBody>
      </p:sp>
      <p:sp>
        <p:nvSpPr>
          <p:cNvPr id="16" name="TextBox 15"/>
          <p:cNvSpPr txBox="1"/>
          <p:nvPr/>
        </p:nvSpPr>
        <p:spPr>
          <a:xfrm>
            <a:off x="3851920" y="2420888"/>
            <a:ext cx="1152128" cy="584775"/>
          </a:xfrm>
          <a:prstGeom prst="rect">
            <a:avLst/>
          </a:prstGeom>
          <a:noFill/>
        </p:spPr>
        <p:txBody>
          <a:bodyPr wrap="square" rtlCol="0">
            <a:spAutoFit/>
          </a:bodyPr>
          <a:lstStyle/>
          <a:p>
            <a:r>
              <a:rPr lang="zh-CN" altLang="en-US" sz="3200" b="1" dirty="0" smtClean="0">
                <a:solidFill>
                  <a:srgbClr val="002060"/>
                </a:solidFill>
                <a:effectLst>
                  <a:outerShdw blurRad="38100" dist="38100" dir="2700000" algn="tl">
                    <a:srgbClr val="000000">
                      <a:alpha val="43137"/>
                    </a:srgbClr>
                  </a:outerShdw>
                </a:effectLst>
              </a:rPr>
              <a:t>性别</a:t>
            </a:r>
            <a:endParaRPr lang="zh-CN" altLang="en-US" sz="3200" b="1" dirty="0">
              <a:solidFill>
                <a:srgbClr val="00206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
                                            <p:txEl>
                                              <p:pRg st="0" end="0"/>
                                            </p:txEl>
                                          </p:spTgt>
                                        </p:tgtEl>
                                        <p:attrNameLst>
                                          <p:attrName>style.visibility</p:attrName>
                                        </p:attrNameLst>
                                      </p:cBhvr>
                                      <p:to>
                                        <p:strVal val="visible"/>
                                      </p:to>
                                    </p:set>
                                    <p:anim calcmode="lin" valueType="num">
                                      <p:cBhvr additive="base">
                                        <p:cTn id="13"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 calcmode="lin" valueType="num">
                                      <p:cBhvr additive="base">
                                        <p:cTn id="19" dur="500" fill="hold"/>
                                        <p:tgtEl>
                                          <p:spTgt spid="11">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10">
                                            <p:txEl>
                                              <p:pRg st="0" end="0"/>
                                            </p:txEl>
                                          </p:spTgt>
                                        </p:tgtEl>
                                        <p:attrNameLst>
                                          <p:attrName>style.visibility</p:attrName>
                                        </p:attrNameLst>
                                      </p:cBhvr>
                                      <p:to>
                                        <p:strVal val="visible"/>
                                      </p:to>
                                    </p:set>
                                    <p:anim calcmode="lin" valueType="num">
                                      <p:cBhvr additive="base">
                                        <p:cTn id="25" dur="500" fill="hold"/>
                                        <p:tgtEl>
                                          <p:spTgt spid="10">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ssolv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dissolve">
                                      <p:cBhvr>
                                        <p:cTn id="36" dur="500"/>
                                        <p:tgtEl>
                                          <p:spTgt spid="14"/>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additive="base">
                                        <p:cTn id="47" dur="500" fill="hold"/>
                                        <p:tgtEl>
                                          <p:spTgt spid="6"/>
                                        </p:tgtEl>
                                        <p:attrNameLst>
                                          <p:attrName>ppt_x</p:attrName>
                                        </p:attrNameLst>
                                      </p:cBhvr>
                                      <p:tavLst>
                                        <p:tav tm="0">
                                          <p:val>
                                            <p:strVal val="0-#ppt_w/2"/>
                                          </p:val>
                                        </p:tav>
                                        <p:tav tm="100000">
                                          <p:val>
                                            <p:strVal val="#ppt_x"/>
                                          </p:val>
                                        </p:tav>
                                      </p:tavLst>
                                    </p:anim>
                                    <p:anim calcmode="lin" valueType="num">
                                      <p:cBhvr additive="base">
                                        <p:cTn id="4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0-#ppt_w/2"/>
                                          </p:val>
                                        </p:tav>
                                        <p:tav tm="100000">
                                          <p:val>
                                            <p:strVal val="#ppt_x"/>
                                          </p:val>
                                        </p:tav>
                                      </p:tavLst>
                                    </p:anim>
                                    <p:anim calcmode="lin" valueType="num">
                                      <p:cBhvr additive="base">
                                        <p:cTn id="5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3" grpId="0" animBg="1"/>
      <p:bldP spid="14" grpId="0" animBg="1"/>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106754"/>
            <a:ext cx="8286808" cy="3970318"/>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57505"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二、为什么加“社会性别”</a:t>
            </a: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7505" algn="l" defTabSz="914400" rtl="0" eaLnBrk="1" fontAlgn="base" latinLnBrk="0" hangingPunct="1">
              <a:lnSpc>
                <a:spcPct val="100000"/>
              </a:lnSpc>
              <a:spcBef>
                <a:spcPct val="0"/>
              </a:spcBef>
              <a:spcAft>
                <a:spcPct val="0"/>
              </a:spcAft>
              <a:buClrTx/>
              <a:buSzTx/>
              <a:buFontTx/>
              <a:buNone/>
            </a:pPr>
            <a:endParaRPr lang="en-US" altLang="zh-CN" sz="12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7505" algn="l" defTabSz="914400" rtl="0" eaLnBrk="1" fontAlgn="base" latinLnBrk="0" hangingPunct="1">
              <a:lnSpc>
                <a:spcPct val="100000"/>
              </a:lnSpc>
              <a:spcBef>
                <a:spcPct val="0"/>
              </a:spcBef>
              <a:spcAft>
                <a:spcPct val="0"/>
              </a:spcAft>
              <a:buClrTx/>
              <a:buSzTx/>
              <a:buFontTx/>
              <a:buNone/>
            </a:pPr>
            <a:r>
              <a:rPr lang="zh-CN" altLang="en-US" sz="2800" b="1" dirty="0" smtClean="0">
                <a:solidFill>
                  <a:srgbClr val="002060"/>
                </a:solidFill>
                <a:effectLst>
                  <a:outerShdw blurRad="38100" dist="38100" dir="2700000" algn="tl">
                    <a:srgbClr val="000000">
                      <a:alpha val="43137"/>
                    </a:srgbClr>
                  </a:outerShdw>
                </a:effectLst>
                <a:latin typeface="+mn-ea"/>
              </a:rPr>
              <a:t>  </a:t>
            </a:r>
            <a:r>
              <a:rPr lang="zh-CN" altLang="en-US" sz="2800" b="1" u="sng" dirty="0" smtClean="0">
                <a:solidFill>
                  <a:srgbClr val="002060"/>
                </a:solidFill>
                <a:effectLst>
                  <a:outerShdw blurRad="38100" dist="38100" dir="2700000" algn="tl">
                    <a:srgbClr val="000000">
                      <a:alpha val="43137"/>
                    </a:srgbClr>
                  </a:outerShdw>
                </a:effectLst>
                <a:latin typeface="+mn-ea"/>
              </a:rPr>
              <a:t>性教育 </a:t>
            </a:r>
            <a:r>
              <a:rPr lang="en-US" sz="2800" b="1" u="sng" dirty="0" smtClean="0">
                <a:solidFill>
                  <a:srgbClr val="002060"/>
                </a:solidFill>
                <a:effectLst>
                  <a:outerShdw blurRad="38100" dist="38100" dir="2700000" algn="tl">
                    <a:srgbClr val="000000">
                      <a:alpha val="43137"/>
                    </a:srgbClr>
                  </a:outerShdw>
                </a:effectLst>
                <a:latin typeface="+mn-ea"/>
              </a:rPr>
              <a:t>+ </a:t>
            </a:r>
            <a:r>
              <a:rPr lang="zh-CN" altLang="en-US" sz="2800" b="1" u="sng" dirty="0" smtClean="0">
                <a:solidFill>
                  <a:srgbClr val="002060"/>
                </a:solidFill>
                <a:effectLst>
                  <a:outerShdw blurRad="38100" dist="38100" dir="2700000" algn="tl">
                    <a:srgbClr val="000000">
                      <a:alpha val="43137"/>
                    </a:srgbClr>
                  </a:outerShdw>
                </a:effectLst>
                <a:latin typeface="+mn-ea"/>
              </a:rPr>
              <a:t>社会性别视角</a:t>
            </a:r>
            <a:endParaRPr lang="en-US" altLang="zh-CN" sz="2800" b="1" u="sng" dirty="0" smtClean="0">
              <a:solidFill>
                <a:srgbClr val="002060"/>
              </a:solidFill>
              <a:effectLst>
                <a:outerShdw blurRad="38100" dist="38100" dir="2700000" algn="tl">
                  <a:srgbClr val="000000">
                    <a:alpha val="43137"/>
                  </a:srgbClr>
                </a:outerShdw>
              </a:effectLst>
              <a:latin typeface="+mn-ea"/>
            </a:endParaRPr>
          </a:p>
          <a:p>
            <a:pPr marL="0" marR="0" lvl="0" indent="357505" algn="l" defTabSz="914400" rtl="0" eaLnBrk="1" fontAlgn="base" latinLnBrk="0" hangingPunct="1">
              <a:lnSpc>
                <a:spcPct val="100000"/>
              </a:lnSpc>
              <a:spcBef>
                <a:spcPct val="0"/>
              </a:spcBef>
              <a:spcAft>
                <a:spcPct val="0"/>
              </a:spcAft>
              <a:buClrTx/>
              <a:buSzTx/>
              <a:buFontTx/>
              <a:buNone/>
            </a:pPr>
            <a:endParaRPr lang="en-US" altLang="zh-CN" sz="1200" b="1" u="sng"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u="sng" dirty="0" smtClean="0">
                <a:solidFill>
                  <a:srgbClr val="002060"/>
                </a:solidFill>
                <a:effectLst>
                  <a:outerShdw blurRad="38100" dist="38100" dir="2700000" algn="tl">
                    <a:srgbClr val="000000">
                      <a:alpha val="43137"/>
                    </a:srgbClr>
                  </a:outerShdw>
                </a:effectLst>
                <a:latin typeface="+mn-ea"/>
              </a:rPr>
              <a:t>在青年人心中种下“性别平等”的种子，促进社会和谐发展。</a:t>
            </a:r>
            <a:endParaRPr lang="zh-CN" altLang="zh-CN" sz="2800" b="1" u="sng"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en-US" altLang="zh-CN" sz="20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（一）社会普遍存在基于性别的刻板印象，我们要从性别刻板印象中解放出来，发挥每个人最大的潜能，创造更广阔的发展空间。 </a:t>
            </a: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en-US" altLang="zh-CN" sz="2400" b="1" dirty="0" smtClean="0">
              <a:solidFill>
                <a:srgbClr val="002060"/>
              </a:solidFill>
              <a:effectLst>
                <a:outerShdw blurRad="38100" dist="38100" dir="2700000" algn="tl">
                  <a:srgbClr val="000000">
                    <a:alpha val="43137"/>
                  </a:srgbClr>
                </a:outerShdw>
              </a:effectLst>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0721">
                                            <p:txEl>
                                              <p:pRg st="0" end="0"/>
                                            </p:txEl>
                                          </p:spTgt>
                                        </p:tgtEl>
                                        <p:attrNameLst>
                                          <p:attrName>style.visibility</p:attrName>
                                        </p:attrNameLst>
                                      </p:cBhvr>
                                      <p:to>
                                        <p:strVal val="visible"/>
                                      </p:to>
                                    </p:set>
                                    <p:anim calcmode="lin" valueType="num">
                                      <p:cBhvr>
                                        <p:cTn id="7" dur="1000" fill="hold"/>
                                        <p:tgtEl>
                                          <p:spTgt spid="30721">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072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0721">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0721">
                                            <p:txEl>
                                              <p:pRg st="2" end="2"/>
                                            </p:txEl>
                                          </p:spTgt>
                                        </p:tgtEl>
                                        <p:attrNameLst>
                                          <p:attrName>style.visibility</p:attrName>
                                        </p:attrNameLst>
                                      </p:cBhvr>
                                      <p:to>
                                        <p:strVal val="visible"/>
                                      </p:to>
                                    </p:set>
                                    <p:anim calcmode="lin" valueType="num">
                                      <p:cBhvr additive="base">
                                        <p:cTn id="14" dur="500" fill="hold"/>
                                        <p:tgtEl>
                                          <p:spTgt spid="30721">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072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0721">
                                            <p:txEl>
                                              <p:pRg st="4" end="4"/>
                                            </p:txEl>
                                          </p:spTgt>
                                        </p:tgtEl>
                                        <p:attrNameLst>
                                          <p:attrName>style.visibility</p:attrName>
                                        </p:attrNameLst>
                                      </p:cBhvr>
                                      <p:to>
                                        <p:strVal val="visible"/>
                                      </p:to>
                                    </p:set>
                                    <p:anim calcmode="lin" valueType="num">
                                      <p:cBhvr additive="base">
                                        <p:cTn id="20" dur="500" fill="hold"/>
                                        <p:tgtEl>
                                          <p:spTgt spid="30721">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072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8" fill="hold" nodeType="clickEffect">
                                  <p:stCondLst>
                                    <p:cond delay="0"/>
                                  </p:stCondLst>
                                  <p:childTnLst>
                                    <p:set>
                                      <p:cBhvr>
                                        <p:cTn id="25" dur="1" fill="hold">
                                          <p:stCondLst>
                                            <p:cond delay="0"/>
                                          </p:stCondLst>
                                        </p:cTn>
                                        <p:tgtEl>
                                          <p:spTgt spid="30721">
                                            <p:txEl>
                                              <p:pRg st="6" end="6"/>
                                            </p:txEl>
                                          </p:spTgt>
                                        </p:tgtEl>
                                        <p:attrNameLst>
                                          <p:attrName>style.visibility</p:attrName>
                                        </p:attrNameLst>
                                      </p:cBhvr>
                                      <p:to>
                                        <p:strVal val="visible"/>
                                      </p:to>
                                    </p:set>
                                    <p:anim calcmode="lin" valueType="num">
                                      <p:cBhvr additive="base">
                                        <p:cTn id="26" dur="500" fill="hold"/>
                                        <p:tgtEl>
                                          <p:spTgt spid="30721">
                                            <p:txEl>
                                              <p:pRg st="6" end="6"/>
                                            </p:txEl>
                                          </p:spTgt>
                                        </p:tgtEl>
                                        <p:attrNameLst>
                                          <p:attrName>ppt_x</p:attrName>
                                        </p:attrNameLst>
                                      </p:cBhvr>
                                      <p:tavLst>
                                        <p:tav tm="0">
                                          <p:val>
                                            <p:strVal val="0-#ppt_w/2"/>
                                          </p:val>
                                        </p:tav>
                                        <p:tav tm="100000">
                                          <p:val>
                                            <p:strVal val="#ppt_x"/>
                                          </p:val>
                                        </p:tav>
                                      </p:tavLst>
                                    </p:anim>
                                    <p:anim calcmode="lin" valueType="num">
                                      <p:cBhvr additive="base">
                                        <p:cTn id="27" dur="500" fill="hold"/>
                                        <p:tgtEl>
                                          <p:spTgt spid="3072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79512" y="116632"/>
            <a:ext cx="8286808" cy="4708981"/>
          </a:xfrm>
          <a:prstGeom prst="rect">
            <a:avLst/>
          </a:prstGeom>
          <a:noFill/>
          <a:ln w="9525">
            <a:noFill/>
            <a:miter lim="800000"/>
          </a:ln>
          <a:effectLst/>
        </p:spPr>
        <p:txBody>
          <a:bodyPr vert="horz" wrap="square" lIns="91440" tIns="45720" rIns="91440" bIns="45720" numCol="1" anchor="ctr" anchorCtr="0" compatLnSpc="1">
            <a:spAutoFit/>
          </a:bodyPr>
          <a:lstStyle/>
          <a:p>
            <a:pPr marL="0" marR="0" lvl="0" indent="357505" algn="l" defTabSz="914400" rtl="0" eaLnBrk="1" fontAlgn="base" latinLnBrk="0" hangingPunct="1">
              <a:lnSpc>
                <a:spcPct val="100000"/>
              </a:lnSpc>
              <a:spcBef>
                <a:spcPct val="0"/>
              </a:spcBef>
              <a:spcAft>
                <a:spcPct val="0"/>
              </a:spcAft>
              <a:buClrTx/>
              <a:buSzTx/>
              <a:buFontTx/>
              <a:buNone/>
            </a:pPr>
            <a:r>
              <a:rPr kumimoji="0" lang="zh-CN" altLang="en-US" sz="2800" b="1" i="0" u="none" strike="noStrike" cap="none" normalizeH="0" baseline="0" dirty="0" smtClean="0">
                <a:ln>
                  <a:noFill/>
                </a:ln>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rPr>
              <a:t>  二、为什么加“社会性别”</a:t>
            </a:r>
            <a:endParaRPr lang="en-US" altLang="zh-CN" sz="28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7505" algn="l" defTabSz="914400" rtl="0" eaLnBrk="1" fontAlgn="base" latinLnBrk="0" hangingPunct="1">
              <a:lnSpc>
                <a:spcPct val="100000"/>
              </a:lnSpc>
              <a:spcBef>
                <a:spcPct val="0"/>
              </a:spcBef>
              <a:spcAft>
                <a:spcPct val="0"/>
              </a:spcAft>
              <a:buClrTx/>
              <a:buSzTx/>
              <a:buFontTx/>
              <a:buNone/>
            </a:pPr>
            <a:endParaRPr lang="en-US" altLang="zh-CN" sz="1200" b="1" dirty="0" smtClean="0">
              <a:solidFill>
                <a:srgbClr val="FF0000"/>
              </a:solidFill>
              <a:effectLst>
                <a:outerShdw blurRad="38100" dist="38100" dir="2700000" algn="tl">
                  <a:srgbClr val="000000">
                    <a:alpha val="43137"/>
                  </a:srgbClr>
                </a:outerShdw>
              </a:effectLst>
              <a:latin typeface="宋体" panose="02010600030101010101" pitchFamily="2" charset="-122"/>
              <a:ea typeface="宋体" panose="02010600030101010101" pitchFamily="2" charset="-122"/>
              <a:cs typeface="Times New Roman" panose="02020603050405020304" pitchFamily="18" charset="0"/>
            </a:endParaRPr>
          </a:p>
          <a:p>
            <a:pPr marL="0" marR="0" lvl="0" indent="357505" algn="l" defTabSz="914400" rtl="0" eaLnBrk="1" fontAlgn="base" latinLnBrk="0" hangingPunct="1">
              <a:lnSpc>
                <a:spcPct val="100000"/>
              </a:lnSpc>
              <a:spcBef>
                <a:spcPct val="0"/>
              </a:spcBef>
              <a:spcAft>
                <a:spcPct val="0"/>
              </a:spcAft>
              <a:buClrTx/>
              <a:buSzTx/>
              <a:buFontTx/>
              <a:buNone/>
            </a:pPr>
            <a:r>
              <a:rPr lang="zh-CN" altLang="en-US" sz="2800" b="1" dirty="0" smtClean="0">
                <a:solidFill>
                  <a:srgbClr val="002060"/>
                </a:solidFill>
                <a:effectLst>
                  <a:outerShdw blurRad="38100" dist="38100" dir="2700000" algn="tl">
                    <a:srgbClr val="000000">
                      <a:alpha val="43137"/>
                    </a:srgbClr>
                  </a:outerShdw>
                </a:effectLst>
                <a:latin typeface="+mn-ea"/>
              </a:rPr>
              <a:t>  </a:t>
            </a:r>
            <a:r>
              <a:rPr lang="zh-CN" altLang="en-US" sz="2800" b="1" u="sng" dirty="0" smtClean="0">
                <a:solidFill>
                  <a:srgbClr val="002060"/>
                </a:solidFill>
                <a:effectLst>
                  <a:outerShdw blurRad="38100" dist="38100" dir="2700000" algn="tl">
                    <a:srgbClr val="000000">
                      <a:alpha val="43137"/>
                    </a:srgbClr>
                  </a:outerShdw>
                </a:effectLst>
                <a:latin typeface="+mn-ea"/>
              </a:rPr>
              <a:t>性教育 </a:t>
            </a:r>
            <a:r>
              <a:rPr lang="en-US" sz="2800" b="1" u="sng" dirty="0" smtClean="0">
                <a:solidFill>
                  <a:srgbClr val="002060"/>
                </a:solidFill>
                <a:effectLst>
                  <a:outerShdw blurRad="38100" dist="38100" dir="2700000" algn="tl">
                    <a:srgbClr val="000000">
                      <a:alpha val="43137"/>
                    </a:srgbClr>
                  </a:outerShdw>
                </a:effectLst>
                <a:latin typeface="+mn-ea"/>
              </a:rPr>
              <a:t>+ </a:t>
            </a:r>
            <a:r>
              <a:rPr lang="zh-CN" altLang="en-US" sz="2800" b="1" u="sng" dirty="0" smtClean="0">
                <a:solidFill>
                  <a:srgbClr val="002060"/>
                </a:solidFill>
                <a:effectLst>
                  <a:outerShdw blurRad="38100" dist="38100" dir="2700000" algn="tl">
                    <a:srgbClr val="000000">
                      <a:alpha val="43137"/>
                    </a:srgbClr>
                  </a:outerShdw>
                </a:effectLst>
                <a:latin typeface="+mn-ea"/>
              </a:rPr>
              <a:t>社会性别视角</a:t>
            </a:r>
            <a:endParaRPr lang="en-US" altLang="zh-CN" sz="2800" b="1" u="sng" dirty="0" smtClean="0">
              <a:solidFill>
                <a:srgbClr val="002060"/>
              </a:solidFill>
              <a:effectLst>
                <a:outerShdw blurRad="38100" dist="38100" dir="2700000" algn="tl">
                  <a:srgbClr val="000000">
                    <a:alpha val="43137"/>
                  </a:srgbClr>
                </a:outerShdw>
              </a:effectLst>
              <a:latin typeface="+mn-ea"/>
            </a:endParaRPr>
          </a:p>
          <a:p>
            <a:pPr marL="0" marR="0" lvl="0" indent="357505" algn="l" defTabSz="914400" rtl="0" eaLnBrk="1" fontAlgn="base" latinLnBrk="0" hangingPunct="1">
              <a:lnSpc>
                <a:spcPct val="100000"/>
              </a:lnSpc>
              <a:spcBef>
                <a:spcPct val="0"/>
              </a:spcBef>
              <a:spcAft>
                <a:spcPct val="0"/>
              </a:spcAft>
              <a:buClrTx/>
              <a:buSzTx/>
              <a:buFontTx/>
              <a:buNone/>
            </a:pPr>
            <a:endParaRPr lang="en-US" altLang="zh-CN" sz="1200" b="1" u="sng"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800" b="1" dirty="0" smtClean="0">
                <a:solidFill>
                  <a:srgbClr val="002060"/>
                </a:solidFill>
                <a:effectLst>
                  <a:outerShdw blurRad="38100" dist="38100" dir="2700000" algn="tl">
                    <a:srgbClr val="000000">
                      <a:alpha val="43137"/>
                    </a:srgbClr>
                  </a:outerShdw>
                </a:effectLst>
                <a:latin typeface="+mn-ea"/>
              </a:rPr>
              <a:t>  </a:t>
            </a:r>
            <a:r>
              <a:rPr lang="zh-CN" altLang="zh-CN" sz="2800" b="1" u="sng" dirty="0" smtClean="0">
                <a:solidFill>
                  <a:srgbClr val="002060"/>
                </a:solidFill>
                <a:effectLst>
                  <a:outerShdw blurRad="38100" dist="38100" dir="2700000" algn="tl">
                    <a:srgbClr val="000000">
                      <a:alpha val="43137"/>
                    </a:srgbClr>
                  </a:outerShdw>
                </a:effectLst>
                <a:latin typeface="+mn-ea"/>
              </a:rPr>
              <a:t>在青年人心中种下“性别平等”的种子，促进社会和谐发展。</a:t>
            </a:r>
            <a:endParaRPr lang="zh-CN" altLang="zh-CN" sz="2800" b="1" u="sng"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en-US" altLang="zh-CN" sz="20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（一）社会普遍存在基于性别的刻板印象，我们要从性别刻板印象中解放出来，发挥每个人最大的潜能，创造更广阔的发展空间。 </a:t>
            </a: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endParaRPr lang="en-US" altLang="zh-CN" sz="2400" b="1" dirty="0" smtClean="0">
              <a:solidFill>
                <a:srgbClr val="002060"/>
              </a:solidFill>
              <a:effectLst>
                <a:outerShdw blurRad="38100" dist="38100" dir="2700000" algn="tl">
                  <a:srgbClr val="000000">
                    <a:alpha val="43137"/>
                  </a:srgbClr>
                </a:outerShdw>
              </a:effectLst>
              <a:latin typeface="+mn-ea"/>
            </a:endParaRPr>
          </a:p>
          <a:p>
            <a:pPr indent="357505" fontAlgn="base">
              <a:spcBef>
                <a:spcPct val="0"/>
              </a:spcBef>
              <a:spcAft>
                <a:spcPct val="0"/>
              </a:spcAft>
            </a:pPr>
            <a:r>
              <a:rPr lang="en-US" altLang="zh-CN" sz="2400" b="1" dirty="0" smtClean="0">
                <a:solidFill>
                  <a:srgbClr val="002060"/>
                </a:solidFill>
                <a:effectLst>
                  <a:outerShdw blurRad="38100" dist="38100" dir="2700000" algn="tl">
                    <a:srgbClr val="000000">
                      <a:alpha val="43137"/>
                    </a:srgbClr>
                  </a:outerShdw>
                </a:effectLst>
                <a:latin typeface="+mn-ea"/>
              </a:rPr>
              <a:t> </a:t>
            </a:r>
            <a:r>
              <a:rPr lang="zh-CN" altLang="zh-CN" sz="2400" b="1" dirty="0" smtClean="0">
                <a:solidFill>
                  <a:srgbClr val="002060"/>
                </a:solidFill>
                <a:effectLst>
                  <a:outerShdw blurRad="38100" dist="38100" dir="2700000" algn="tl">
                    <a:srgbClr val="000000">
                      <a:alpha val="43137"/>
                    </a:srgbClr>
                  </a:outerShdw>
                </a:effectLst>
                <a:latin typeface="+mn-ea"/>
              </a:rPr>
              <a:t>（二）社会存在性别歧视和暴力，要让青年人坚决摈弃错误的性别意识，实现真正意义上的男女平等。 </a:t>
            </a:r>
            <a:endParaRPr lang="en-US" altLang="zh-CN" sz="2400" b="1" dirty="0" smtClean="0">
              <a:solidFill>
                <a:srgbClr val="002060"/>
              </a:solidFill>
              <a:effectLst>
                <a:outerShdw blurRad="38100" dist="38100" dir="2700000" algn="tl">
                  <a:srgbClr val="000000">
                    <a:alpha val="43137"/>
                  </a:srgbClr>
                </a:outerShdw>
              </a:effectLst>
              <a:latin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0721">
                                            <p:txEl>
                                              <p:pRg st="8" end="8"/>
                                            </p:txEl>
                                          </p:spTgt>
                                        </p:tgtEl>
                                        <p:attrNameLst>
                                          <p:attrName>style.visibility</p:attrName>
                                        </p:attrNameLst>
                                      </p:cBhvr>
                                      <p:to>
                                        <p:strVal val="visible"/>
                                      </p:to>
                                    </p:set>
                                    <p:anim calcmode="lin" valueType="num">
                                      <p:cBhvr additive="base">
                                        <p:cTn id="7" dur="500" fill="hold"/>
                                        <p:tgtEl>
                                          <p:spTgt spid="30721">
                                            <p:txEl>
                                              <p:pRg st="8" end="8"/>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Lenovo\Desktop\157179851.jpg"/>
          <p:cNvPicPr>
            <a:picLocks noChangeAspect="1" noChangeArrowheads="1"/>
          </p:cNvPicPr>
          <p:nvPr/>
        </p:nvPicPr>
        <p:blipFill>
          <a:blip r:embed="rId1" cstate="print"/>
          <a:srcRect/>
          <a:stretch>
            <a:fillRect/>
          </a:stretch>
        </p:blipFill>
        <p:spPr bwMode="auto">
          <a:xfrm rot="21128800">
            <a:off x="473606" y="3457579"/>
            <a:ext cx="4590795" cy="3332957"/>
          </a:xfrm>
          <a:prstGeom prst="rect">
            <a:avLst/>
          </a:prstGeom>
          <a:noFill/>
        </p:spPr>
      </p:pic>
      <p:pic>
        <p:nvPicPr>
          <p:cNvPr id="10" name="Picture 4" descr="C:\Users\Lenovo\Desktop\abda0b779bc3014c.jpg"/>
          <p:cNvPicPr>
            <a:picLocks noChangeAspect="1" noChangeArrowheads="1"/>
          </p:cNvPicPr>
          <p:nvPr/>
        </p:nvPicPr>
        <p:blipFill>
          <a:blip r:embed="rId2" cstate="print"/>
          <a:srcRect/>
          <a:stretch>
            <a:fillRect/>
          </a:stretch>
        </p:blipFill>
        <p:spPr bwMode="auto">
          <a:xfrm rot="632791">
            <a:off x="3879672" y="252247"/>
            <a:ext cx="4969176" cy="3683752"/>
          </a:xfrm>
          <a:prstGeom prst="rect">
            <a:avLst/>
          </a:prstGeom>
          <a:noFill/>
        </p:spPr>
      </p:pic>
      <p:pic>
        <p:nvPicPr>
          <p:cNvPr id="8" name="Picture 3" descr="C:\Users\Lenovo\Desktop\21414fd0e485fff1.jpg"/>
          <p:cNvPicPr>
            <a:picLocks noChangeAspect="1" noChangeArrowheads="1"/>
          </p:cNvPicPr>
          <p:nvPr/>
        </p:nvPicPr>
        <p:blipFill>
          <a:blip r:embed="rId3" cstate="print"/>
          <a:srcRect/>
          <a:stretch>
            <a:fillRect/>
          </a:stretch>
        </p:blipFill>
        <p:spPr bwMode="auto">
          <a:xfrm rot="827446">
            <a:off x="4966103" y="3880950"/>
            <a:ext cx="2953592" cy="3059580"/>
          </a:xfrm>
          <a:prstGeom prst="rect">
            <a:avLst/>
          </a:prstGeom>
          <a:noFill/>
        </p:spPr>
      </p:pic>
      <p:pic>
        <p:nvPicPr>
          <p:cNvPr id="9" name="Picture 2" descr="C:\Users\Lenovo\Desktop\4170887_206647.jpg"/>
          <p:cNvPicPr>
            <a:picLocks noChangeAspect="1" noChangeArrowheads="1"/>
          </p:cNvPicPr>
          <p:nvPr/>
        </p:nvPicPr>
        <p:blipFill>
          <a:blip r:embed="rId4" cstate="print"/>
          <a:srcRect/>
          <a:stretch>
            <a:fillRect/>
          </a:stretch>
        </p:blipFill>
        <p:spPr bwMode="auto">
          <a:xfrm rot="21082090">
            <a:off x="283098" y="-165727"/>
            <a:ext cx="3257550" cy="401835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0</TotalTime>
  <Words>3637</Words>
  <Application>WPS 演示</Application>
  <PresentationFormat>全屏显示(4:3)</PresentationFormat>
  <Paragraphs>340</Paragraphs>
  <Slides>26</Slides>
  <Notes>0</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26</vt:i4>
      </vt:variant>
    </vt:vector>
  </HeadingPairs>
  <TitlesOfParts>
    <vt:vector size="42" baseType="lpstr">
      <vt:lpstr>Arial</vt:lpstr>
      <vt:lpstr>宋体</vt:lpstr>
      <vt:lpstr>Wingdings</vt:lpstr>
      <vt:lpstr>Wingdings</vt:lpstr>
      <vt:lpstr>Wingdings 2</vt:lpstr>
      <vt:lpstr>Times New Roman</vt:lpstr>
      <vt:lpstr>Century Schoolbook</vt:lpstr>
      <vt:lpstr>Segoe Print</vt:lpstr>
      <vt:lpstr>微软雅黑</vt:lpstr>
      <vt:lpstr>Arial Unicode MS</vt:lpstr>
      <vt:lpstr>华文楷体</vt:lpstr>
      <vt:lpstr>Wingdings</vt:lpstr>
      <vt:lpstr>Calibri</vt:lpstr>
      <vt:lpstr>Times New Roman</vt:lpstr>
      <vt:lpstr>Arial</vt:lpstr>
      <vt:lpstr>凸显</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dc:creator>
  <cp:lastModifiedBy>jisheng</cp:lastModifiedBy>
  <cp:revision>264</cp:revision>
  <dcterms:created xsi:type="dcterms:W3CDTF">2012-07-21T13:16:00Z</dcterms:created>
  <dcterms:modified xsi:type="dcterms:W3CDTF">2018-09-18T02:16:33Z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ies>
</file>