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09" r:id="rId3"/>
    <p:sldId id="439" r:id="rId4"/>
    <p:sldId id="411" r:id="rId5"/>
    <p:sldId id="412" r:id="rId7"/>
    <p:sldId id="413" r:id="rId8"/>
    <p:sldId id="426" r:id="rId9"/>
    <p:sldId id="414" r:id="rId10"/>
    <p:sldId id="415" r:id="rId11"/>
    <p:sldId id="416" r:id="rId12"/>
    <p:sldId id="456" r:id="rId13"/>
    <p:sldId id="418" r:id="rId14"/>
    <p:sldId id="419" r:id="rId15"/>
    <p:sldId id="420" r:id="rId16"/>
    <p:sldId id="421" r:id="rId17"/>
    <p:sldId id="422" r:id="rId18"/>
    <p:sldId id="423" r:id="rId19"/>
    <p:sldId id="424" r:id="rId20"/>
    <p:sldId id="425" r:id="rId21"/>
    <p:sldId id="45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noTextEdit="1"/>
          </p:cNvSpPr>
          <p:nvPr>
            <p:ph type="sldImg"/>
          </p:nvPr>
        </p:nvSpPr>
        <p:spPr>
          <a:ln>
            <a:solidFill>
              <a:srgbClr val="000000"/>
            </a:solidFill>
            <a:miter/>
          </a:ln>
        </p:spPr>
      </p:sp>
      <p:sp>
        <p:nvSpPr>
          <p:cNvPr id="77826"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778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幻灯片图像占位符 1"/>
          <p:cNvSpPr>
            <a:spLocks noGrp="1" noRot="1" noChangeAspect="1" noTextEdit="1"/>
          </p:cNvSpPr>
          <p:nvPr>
            <p:ph type="sldImg"/>
          </p:nvPr>
        </p:nvSpPr>
        <p:spPr>
          <a:ln>
            <a:solidFill>
              <a:srgbClr val="000000"/>
            </a:solidFill>
            <a:miter/>
          </a:ln>
        </p:spPr>
      </p:sp>
      <p:sp>
        <p:nvSpPr>
          <p:cNvPr id="98306"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9830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幻灯片图像占位符 1"/>
          <p:cNvSpPr>
            <a:spLocks noGrp="1" noRot="1" noChangeAspect="1" noTextEdit="1"/>
          </p:cNvSpPr>
          <p:nvPr>
            <p:ph type="sldImg"/>
          </p:nvPr>
        </p:nvSpPr>
        <p:spPr>
          <a:ln>
            <a:solidFill>
              <a:srgbClr val="000000"/>
            </a:solidFill>
            <a:miter/>
          </a:ln>
        </p:spPr>
      </p:sp>
      <p:sp>
        <p:nvSpPr>
          <p:cNvPr id="100354"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10035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幻灯片图像占位符 1"/>
          <p:cNvSpPr>
            <a:spLocks noGrp="1" noRot="1" noChangeAspect="1" noTextEdit="1"/>
          </p:cNvSpPr>
          <p:nvPr>
            <p:ph type="sldImg"/>
          </p:nvPr>
        </p:nvSpPr>
        <p:spPr>
          <a:ln>
            <a:solidFill>
              <a:srgbClr val="000000"/>
            </a:solidFill>
            <a:miter/>
          </a:ln>
        </p:spPr>
      </p:sp>
      <p:sp>
        <p:nvSpPr>
          <p:cNvPr id="102402"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10240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幻灯片图像占位符 1"/>
          <p:cNvSpPr>
            <a:spLocks noGrp="1" noRot="1" noChangeAspect="1" noTextEdit="1"/>
          </p:cNvSpPr>
          <p:nvPr>
            <p:ph type="sldImg"/>
          </p:nvPr>
        </p:nvSpPr>
        <p:spPr>
          <a:ln>
            <a:solidFill>
              <a:srgbClr val="000000"/>
            </a:solidFill>
            <a:miter/>
          </a:ln>
        </p:spPr>
      </p:sp>
      <p:sp>
        <p:nvSpPr>
          <p:cNvPr id="10445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10445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幻灯片图像占位符 1"/>
          <p:cNvSpPr>
            <a:spLocks noGrp="1" noRot="1" noChangeAspect="1" noTextEdit="1"/>
          </p:cNvSpPr>
          <p:nvPr>
            <p:ph type="sldImg"/>
          </p:nvPr>
        </p:nvSpPr>
        <p:spPr>
          <a:ln>
            <a:solidFill>
              <a:srgbClr val="000000"/>
            </a:solidFill>
            <a:miter/>
          </a:ln>
        </p:spPr>
      </p:sp>
      <p:sp>
        <p:nvSpPr>
          <p:cNvPr id="10649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1064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noTextEdit="1"/>
          </p:cNvSpPr>
          <p:nvPr>
            <p:ph type="sldImg"/>
          </p:nvPr>
        </p:nvSpPr>
        <p:spPr>
          <a:ln>
            <a:solidFill>
              <a:srgbClr val="000000"/>
            </a:solidFill>
            <a:miter/>
          </a:ln>
        </p:spPr>
      </p:sp>
      <p:sp>
        <p:nvSpPr>
          <p:cNvPr id="79874"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798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noTextEdit="1"/>
          </p:cNvSpPr>
          <p:nvPr>
            <p:ph type="sldImg"/>
          </p:nvPr>
        </p:nvSpPr>
        <p:spPr>
          <a:ln>
            <a:solidFill>
              <a:srgbClr val="000000"/>
            </a:solidFill>
            <a:miter/>
          </a:ln>
        </p:spPr>
      </p:sp>
      <p:sp>
        <p:nvSpPr>
          <p:cNvPr id="81922"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81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幻灯片图像占位符 1"/>
          <p:cNvSpPr>
            <a:spLocks noGrp="1" noRot="1" noChangeAspect="1" noTextEdit="1"/>
          </p:cNvSpPr>
          <p:nvPr>
            <p:ph type="sldImg"/>
          </p:nvPr>
        </p:nvSpPr>
        <p:spPr>
          <a:ln>
            <a:solidFill>
              <a:srgbClr val="000000"/>
            </a:solidFill>
            <a:miter/>
          </a:ln>
        </p:spPr>
      </p:sp>
      <p:sp>
        <p:nvSpPr>
          <p:cNvPr id="8397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8397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幻灯片图像占位符 1"/>
          <p:cNvSpPr>
            <a:spLocks noGrp="1" noRot="1" noChangeAspect="1" noTextEdit="1"/>
          </p:cNvSpPr>
          <p:nvPr>
            <p:ph type="sldImg"/>
          </p:nvPr>
        </p:nvSpPr>
        <p:spPr>
          <a:ln>
            <a:solidFill>
              <a:srgbClr val="000000"/>
            </a:solidFill>
            <a:miter/>
          </a:ln>
        </p:spPr>
      </p:sp>
      <p:sp>
        <p:nvSpPr>
          <p:cNvPr id="8601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860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幻灯片图像占位符 1"/>
          <p:cNvSpPr>
            <a:spLocks noGrp="1" noRot="1" noChangeAspect="1" noTextEdit="1"/>
          </p:cNvSpPr>
          <p:nvPr>
            <p:ph type="sldImg"/>
          </p:nvPr>
        </p:nvSpPr>
        <p:spPr>
          <a:ln>
            <a:solidFill>
              <a:srgbClr val="000000"/>
            </a:solidFill>
            <a:miter/>
          </a:ln>
        </p:spPr>
      </p:sp>
      <p:sp>
        <p:nvSpPr>
          <p:cNvPr id="88066"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880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noTextEdit="1"/>
          </p:cNvSpPr>
          <p:nvPr>
            <p:ph type="sldImg"/>
          </p:nvPr>
        </p:nvSpPr>
        <p:spPr>
          <a:ln>
            <a:solidFill>
              <a:srgbClr val="000000"/>
            </a:solidFill>
            <a:miter/>
          </a:ln>
        </p:spPr>
      </p:sp>
      <p:sp>
        <p:nvSpPr>
          <p:cNvPr id="92162"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9216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noTextEdit="1"/>
          </p:cNvSpPr>
          <p:nvPr>
            <p:ph type="sldImg"/>
          </p:nvPr>
        </p:nvSpPr>
        <p:spPr>
          <a:ln>
            <a:solidFill>
              <a:srgbClr val="000000"/>
            </a:solidFill>
            <a:miter/>
          </a:ln>
        </p:spPr>
      </p:sp>
      <p:sp>
        <p:nvSpPr>
          <p:cNvPr id="94210"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9421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noTextEdit="1"/>
          </p:cNvSpPr>
          <p:nvPr>
            <p:ph type="sldImg"/>
          </p:nvPr>
        </p:nvSpPr>
        <p:spPr>
          <a:ln>
            <a:solidFill>
              <a:srgbClr val="000000"/>
            </a:solidFill>
            <a:miter/>
          </a:ln>
        </p:spPr>
      </p:sp>
      <p:sp>
        <p:nvSpPr>
          <p:cNvPr id="9625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9625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srcRect b="-48"/>
          <a:stretch>
            <a:fillRect/>
          </a:stretch>
        </p:blipFill>
        <p:spPr>
          <a:xfrm>
            <a:off x="0" y="-19049"/>
            <a:ext cx="12192000" cy="6877050"/>
          </a:xfrm>
          <a:prstGeom prst="rect">
            <a:avLst/>
          </a:prstGeom>
        </p:spPr>
      </p:pic>
      <p:sp>
        <p:nvSpPr>
          <p:cNvPr id="8" name="矩形 7"/>
          <p:cNvSpPr/>
          <p:nvPr/>
        </p:nvSpPr>
        <p:spPr>
          <a:xfrm>
            <a:off x="0" y="3943350"/>
            <a:ext cx="12192000" cy="291465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2400300" y="4271248"/>
            <a:ext cx="7391400" cy="1200329"/>
          </a:xfrm>
        </p:spPr>
        <p:txBody>
          <a:bodyPr lIns="90000" tIns="46800" rIns="90000" bIns="46800" anchor="b">
            <a:normAutofit/>
          </a:bodyPr>
          <a:lstStyle>
            <a:lvl1pPr algn="dist">
              <a:defRPr sz="6000">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2400300" y="5562600"/>
            <a:ext cx="7391400" cy="683264"/>
          </a:xfrm>
        </p:spPr>
        <p:txBody>
          <a:bodyPr lIns="90000" tIns="46800" rIns="90000" bIns="46800">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lIns="90000" tIns="46800" rIns="90000" bIns="46800"/>
          <a:lstStyle/>
          <a:p>
            <a:fld id="{FDD9EC0A-D8EC-41C0-BB8B-6EB324917B13}" type="datetimeFigureOut">
              <a:rPr lang="zh-CN" altLang="en-US" smtClean="0"/>
            </a:fld>
            <a:endParaRPr lang="zh-CN" altLang="en-US"/>
          </a:p>
        </p:txBody>
      </p:sp>
      <p:sp>
        <p:nvSpPr>
          <p:cNvPr id="5" name="页脚占位符 4"/>
          <p:cNvSpPr>
            <a:spLocks noGrp="1"/>
          </p:cNvSpPr>
          <p:nvPr>
            <p:ph type="ftr" sz="quarter" idx="11"/>
          </p:nvPr>
        </p:nvSpPr>
        <p:spPr/>
        <p:txBody>
          <a:bodyPr lIns="90000" tIns="46800" rIns="90000" bIns="46800"/>
          <a:lstStyle/>
          <a:p>
            <a:endParaRPr lang="zh-CN" altLang="en-US"/>
          </a:p>
        </p:txBody>
      </p:sp>
      <p:sp>
        <p:nvSpPr>
          <p:cNvPr id="6" name="灯片编号占位符 5"/>
          <p:cNvSpPr>
            <a:spLocks noGrp="1"/>
          </p:cNvSpPr>
          <p:nvPr>
            <p:ph type="sldNum" sz="quarter" idx="12"/>
          </p:nvPr>
        </p:nvSpPr>
        <p:spPr/>
        <p:txBody>
          <a:bodyPr lIns="90000" tIns="46800" rIns="90000" bIns="46800"/>
          <a:lstStyle/>
          <a:p>
            <a:fld id="{E60B787E-50AF-4277-9DDB-8EA7D944579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1126067" y="1204988"/>
            <a:ext cx="9939867" cy="444802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2311400"/>
            <a:ext cx="12192000" cy="22352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4709928" y="2543220"/>
            <a:ext cx="5262979" cy="904863"/>
          </a:xfrm>
        </p:spPr>
        <p:txBody>
          <a:bodyPr lIns="90000" tIns="46800" rIns="90000" bIns="46800" anchor="b">
            <a:normAutofit/>
          </a:bodyPr>
          <a:lstStyle>
            <a:lvl1pPr>
              <a:defRPr sz="4400">
                <a:solidFill>
                  <a:schemeClr val="bg1"/>
                </a:solidFill>
              </a:defRPr>
            </a:lvl1pPr>
          </a:lstStyle>
          <a:p>
            <a:r>
              <a:rPr lang="zh-CN" altLang="en-US" dirty="0"/>
              <a:t>单击此处编辑标题</a:t>
            </a:r>
            <a:endParaRPr lang="zh-CN" altLang="en-US" dirty="0"/>
          </a:p>
        </p:txBody>
      </p:sp>
      <p:sp>
        <p:nvSpPr>
          <p:cNvPr id="3" name="文本占位符 2"/>
          <p:cNvSpPr>
            <a:spLocks noGrp="1"/>
          </p:cNvSpPr>
          <p:nvPr>
            <p:ph type="body" idx="1"/>
          </p:nvPr>
        </p:nvSpPr>
        <p:spPr>
          <a:xfrm>
            <a:off x="4709928" y="3543301"/>
            <a:ext cx="5262979" cy="849600"/>
          </a:xfrm>
        </p:spPr>
        <p:txBody>
          <a:bodyPr lIns="90000" tIns="46800" rIns="90000" bIns="4680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lIns="90000" tIns="46800" rIns="90000" bIns="46800"/>
          <a:lstStyle/>
          <a:p>
            <a:fld id="{FDD9EC0A-D8EC-41C0-BB8B-6EB324917B13}" type="datetimeFigureOut">
              <a:rPr lang="zh-CN" altLang="en-US" smtClean="0"/>
            </a:fld>
            <a:endParaRPr lang="zh-CN" altLang="en-US"/>
          </a:p>
        </p:txBody>
      </p:sp>
      <p:sp>
        <p:nvSpPr>
          <p:cNvPr id="5" name="页脚占位符 4"/>
          <p:cNvSpPr>
            <a:spLocks noGrp="1"/>
          </p:cNvSpPr>
          <p:nvPr>
            <p:ph type="ftr" sz="quarter" idx="11"/>
          </p:nvPr>
        </p:nvSpPr>
        <p:spPr/>
        <p:txBody>
          <a:bodyPr lIns="90000" tIns="46800" rIns="90000" bIns="46800"/>
          <a:lstStyle/>
          <a:p>
            <a:endParaRPr lang="zh-CN" altLang="en-US"/>
          </a:p>
        </p:txBody>
      </p:sp>
      <p:sp>
        <p:nvSpPr>
          <p:cNvPr id="6" name="灯片编号占位符 5"/>
          <p:cNvSpPr>
            <a:spLocks noGrp="1"/>
          </p:cNvSpPr>
          <p:nvPr>
            <p:ph type="sldNum" sz="quarter" idx="12"/>
          </p:nvPr>
        </p:nvSpPr>
        <p:spPr/>
        <p:txBody>
          <a:bodyPr lIns="90000" tIns="46800" rIns="90000" bIns="46800"/>
          <a:lstStyle/>
          <a:p>
            <a:fld id="{E60B787E-50AF-4277-9DDB-8EA7D944579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238125"/>
            <a:ext cx="10515600" cy="1325563"/>
          </a:xfrm>
        </p:spPr>
        <p:txBody>
          <a:bodyPr/>
          <a:lstStyle>
            <a:lvl1pPr algn="ct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684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684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srcRect b="-48"/>
          <a:stretch>
            <a:fillRect/>
          </a:stretch>
        </p:blipFill>
        <p:spPr>
          <a:xfrm>
            <a:off x="0" y="-19049"/>
            <a:ext cx="12192000" cy="6877050"/>
          </a:xfrm>
          <a:prstGeom prst="rect">
            <a:avLst/>
          </a:prstGeom>
        </p:spPr>
      </p:pic>
      <p:sp>
        <p:nvSpPr>
          <p:cNvPr id="9" name="矩形 8"/>
          <p:cNvSpPr/>
          <p:nvPr/>
        </p:nvSpPr>
        <p:spPr>
          <a:xfrm>
            <a:off x="0" y="3943350"/>
            <a:ext cx="12192000" cy="291465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0B787E-50AF-4277-9DDB-8EA7D9445791}" type="slidenum">
              <a:rPr lang="zh-CN" altLang="en-US" smtClean="0"/>
            </a:fld>
            <a:endParaRPr lang="zh-CN" altLang="en-US"/>
          </a:p>
        </p:txBody>
      </p:sp>
      <p:sp>
        <p:nvSpPr>
          <p:cNvPr id="11" name="文本占位符 10"/>
          <p:cNvSpPr>
            <a:spLocks noGrp="1"/>
          </p:cNvSpPr>
          <p:nvPr>
            <p:ph type="body" sz="quarter" idx="13"/>
          </p:nvPr>
        </p:nvSpPr>
        <p:spPr>
          <a:xfrm>
            <a:off x="2400300" y="5517016"/>
            <a:ext cx="7391400" cy="683264"/>
          </a:xfrm>
        </p:spPr>
        <p:txBody>
          <a:bodyPr anchor="t">
            <a:normAutofit/>
          </a:bodyPr>
          <a:lstStyle>
            <a:lvl1pPr marL="0" indent="0" algn="ct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endParaRPr lang="zh-CN" altLang="en-US" dirty="0"/>
          </a:p>
        </p:txBody>
      </p:sp>
      <p:sp>
        <p:nvSpPr>
          <p:cNvPr id="12" name="标题 11"/>
          <p:cNvSpPr>
            <a:spLocks noGrp="1"/>
          </p:cNvSpPr>
          <p:nvPr>
            <p:ph type="title" hasCustomPrompt="1"/>
          </p:nvPr>
        </p:nvSpPr>
        <p:spPr>
          <a:xfrm>
            <a:off x="2400300" y="4271248"/>
            <a:ext cx="7391400" cy="1200329"/>
          </a:xfrm>
        </p:spPr>
        <p:txBody>
          <a:bodyPr anchor="b">
            <a:normAutofit/>
          </a:bodyPr>
          <a:lstStyle>
            <a:lvl1pPr algn="dist">
              <a:defRPr sz="6000">
                <a:solidFill>
                  <a:schemeClr val="bg1"/>
                </a:solidFill>
              </a:defRPr>
            </a:lvl1pPr>
          </a:lstStyle>
          <a:p>
            <a:r>
              <a:rPr lang="zh-CN" altLang="en-US" dirty="0"/>
              <a:t>单击此处编辑标题</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lgn="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86331" y="365125"/>
            <a:ext cx="965200" cy="5811838"/>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1938867" y="365125"/>
            <a:ext cx="7162800"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FDD9EC0A-D8EC-41C0-BB8B-6EB324917B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0B787E-50AF-4277-9DDB-8EA7D944579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tags" Target="../tags/tag3.xml"/><Relationship Id="rId3" Type="http://schemas.openxmlformats.org/officeDocument/2006/relationships/slideLayout" Target="../slideLayouts/slideLayout3.xml"/><Relationship Id="rId29" Type="http://schemas.openxmlformats.org/officeDocument/2006/relationships/tags" Target="../tags/tag2.xml"/><Relationship Id="rId28" Type="http://schemas.openxmlformats.org/officeDocument/2006/relationships/tags" Target="../tags/tag1.xml"/><Relationship Id="rId27" Type="http://schemas.openxmlformats.org/officeDocument/2006/relationships/image" Target="../media/image3.png"/><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8"/>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9"/>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bg1">
                    <a:lumMod val="65000"/>
                  </a:schemeClr>
                </a:solidFill>
              </a:defRPr>
            </a:lvl1pPr>
          </a:lstStyle>
          <a:p>
            <a:fld id="{FDD9EC0A-D8EC-41C0-BB8B-6EB324917B1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6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bg1">
                    <a:lumMod val="65000"/>
                  </a:schemeClr>
                </a:solidFill>
              </a:defRPr>
            </a:lvl1pPr>
          </a:lstStyle>
          <a:p>
            <a:fld id="{E60B787E-50AF-4277-9DDB-8EA7D9445791}" type="slidenum">
              <a:rPr lang="zh-CN" altLang="en-US" smtClean="0"/>
            </a:fld>
            <a:endParaRPr lang="zh-CN" altLang="en-US"/>
          </a:p>
        </p:txBody>
      </p:sp>
      <p:sp>
        <p:nvSpPr>
          <p:cNvPr id="7" name="KSO_TEMPLATE" hidden="1"/>
          <p:cNvSpPr/>
          <p:nvPr>
            <p:custDataLst>
              <p:tags r:id="rId3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ctr" defTabSz="914400" rtl="0" eaLnBrk="1" latinLnBrk="0" hangingPunct="1">
        <a:lnSpc>
          <a:spcPct val="12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bg1">
              <a:lumMod val="50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1.xml"/><Relationship Id="rId2" Type="http://schemas.openxmlformats.org/officeDocument/2006/relationships/tags" Target="../tags/tag20.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hyperlink" Target="ppt/slides/ppt/slides/ppt/slides/clipboard/slides/pages\annotions\An%20indefinable%20quality\text\autorun.exe" TargetMode="Externa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1.xml"/><Relationship Id="rId3" Type="http://schemas.openxmlformats.org/officeDocument/2006/relationships/tags" Target="../tags/tag9.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tags" Target="../tags/tag12.xml"/><Relationship Id="rId1" Type="http://schemas.openxmlformats.org/officeDocument/2006/relationships/hyperlink" Target="ppt/slides/ppt/slides/ppt/slides/clipboard/slides/pages\annotions\An%20indefinable%20quality\text\autorun.exe"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80" y="1665605"/>
            <a:ext cx="9799320" cy="1120140"/>
          </a:xfrm>
        </p:spPr>
        <p:txBody>
          <a:bodyPr>
            <a:noAutofit/>
          </a:bodyPr>
          <a:p>
            <a:pPr algn="l"/>
            <a:r>
              <a:rPr lang="en-US" altLang="zh-CN" b="1">
                <a:solidFill>
                  <a:srgbClr val="FF0000"/>
                </a:solidFill>
                <a:sym typeface="+mn-ea"/>
              </a:rPr>
              <a:t>1.3 Charisma</a:t>
            </a:r>
            <a:r>
              <a:rPr lang="en-US" altLang="zh-CN" b="1"/>
              <a:t> </a:t>
            </a:r>
            <a:endParaRPr lang="en-US" altLang="zh-CN" b="1"/>
          </a:p>
        </p:txBody>
      </p:sp>
      <p:sp>
        <p:nvSpPr>
          <p:cNvPr id="3" name="副标题 2"/>
          <p:cNvSpPr>
            <a:spLocks noGrp="1"/>
          </p:cNvSpPr>
          <p:nvPr>
            <p:ph type="subTitle" idx="1"/>
            <p:custDataLst>
              <p:tags r:id="rId2"/>
            </p:custDataLst>
          </p:nvPr>
        </p:nvSpPr>
        <p:spPr>
          <a:xfrm>
            <a:off x="2522220" y="3990340"/>
            <a:ext cx="7391400" cy="683264"/>
          </a:xfrm>
        </p:spPr>
        <p:txBody>
          <a:bodyPr>
            <a:normAutofit lnSpcReduction="20000"/>
          </a:bodyPr>
          <a:p>
            <a:r>
              <a:rPr lang="en-US" altLang="zh-CN" sz="3600" b="1">
                <a:solidFill>
                  <a:srgbClr val="002060"/>
                </a:solidFill>
              </a:rPr>
              <a:t>Hanson  </a:t>
            </a:r>
            <a:r>
              <a:rPr lang="zh-CN" altLang="en-US" sz="3600" b="1">
                <a:solidFill>
                  <a:srgbClr val="002060"/>
                </a:solidFill>
              </a:rPr>
              <a:t>黄元龙</a:t>
            </a:r>
            <a:endParaRPr lang="zh-CN" altLang="en-US" sz="3600" b="1">
              <a:solidFill>
                <a:srgbClr val="002060"/>
              </a:solidFill>
            </a:endParaRPr>
          </a:p>
        </p:txBody>
      </p:sp>
      <p:sp>
        <p:nvSpPr>
          <p:cNvPr id="4" name="文本框 3"/>
          <p:cNvSpPr txBox="1"/>
          <p:nvPr/>
        </p:nvSpPr>
        <p:spPr>
          <a:xfrm>
            <a:off x="950595" y="546735"/>
            <a:ext cx="2326005" cy="398780"/>
          </a:xfrm>
          <a:prstGeom prst="rect">
            <a:avLst/>
          </a:prstGeom>
          <a:noFill/>
        </p:spPr>
        <p:txBody>
          <a:bodyPr wrap="none" rtlCol="0" anchor="t">
            <a:spAutoFit/>
          </a:bodyPr>
          <a:p>
            <a:r>
              <a:rPr lang="en-US" altLang="zh-CN" sz="2000" b="1">
                <a:sym typeface="+mn-ea"/>
              </a:rPr>
              <a:t>Unit 1 Personality</a:t>
            </a:r>
            <a:endParaRPr lang="en-US" altLang="zh-CN" sz="2000" b="1">
              <a:sym typeface="+mn-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38200" y="668655"/>
            <a:ext cx="10515600" cy="1022350"/>
          </a:xfrm>
        </p:spPr>
        <p:txBody>
          <a:bodyPr>
            <a:normAutofit fontScale="90000"/>
          </a:bodyPr>
          <a:p>
            <a:pPr algn="l"/>
            <a:r>
              <a:rPr lang="en-US" altLang="zh-CN" sz="3555" b="1">
                <a:solidFill>
                  <a:srgbClr val="FF0000"/>
                </a:solidFill>
                <a:latin typeface="Arial" panose="020B0604020202020204" pitchFamily="34" charset="0"/>
                <a:ea typeface="宋体" panose="02010600030101010101" pitchFamily="2" charset="-122"/>
                <a:sym typeface="+mn-ea"/>
              </a:rPr>
              <a:t>4a.</a:t>
            </a:r>
            <a:r>
              <a:rPr lang="en-US" altLang="zh-CN" sz="3110" b="1">
                <a:latin typeface="Arial" panose="020B0604020202020204" pitchFamily="34" charset="0"/>
                <a:ea typeface="宋体" panose="02010600030101010101" pitchFamily="2" charset="-122"/>
                <a:sym typeface="+mn-ea"/>
              </a:rPr>
              <a:t> </a:t>
            </a:r>
            <a:r>
              <a:rPr lang="en-US" altLang="zh-CN" sz="3110" b="1">
                <a:solidFill>
                  <a:srgbClr val="002060"/>
                </a:solidFill>
                <a:latin typeface="Arial" panose="020B0604020202020204" pitchFamily="34" charset="0"/>
                <a:ea typeface="宋体" panose="02010600030101010101" pitchFamily="2" charset="-122"/>
                <a:sym typeface="+mn-ea"/>
              </a:rPr>
              <a:t>Look at the words below. What do the underlined prefixes mean in each?</a:t>
            </a:r>
            <a:endParaRPr lang="en-US" altLang="zh-CN" sz="3110" b="1">
              <a:solidFill>
                <a:srgbClr val="002060"/>
              </a:solidFill>
              <a:latin typeface="Arial" panose="020B0604020202020204" pitchFamily="34" charset="0"/>
              <a:ea typeface="宋体" panose="02010600030101010101" pitchFamily="2" charset="-122"/>
              <a:sym typeface="+mn-ea"/>
            </a:endParaRPr>
          </a:p>
        </p:txBody>
      </p:sp>
      <p:sp>
        <p:nvSpPr>
          <p:cNvPr id="5" name="内容占位符 4"/>
          <p:cNvSpPr>
            <a:spLocks noGrp="1"/>
          </p:cNvSpPr>
          <p:nvPr>
            <p:ph idx="1"/>
          </p:nvPr>
        </p:nvSpPr>
        <p:spPr>
          <a:xfrm>
            <a:off x="838200" y="1825625"/>
            <a:ext cx="2440305" cy="4351655"/>
          </a:xfrm>
        </p:spPr>
        <p:txBody>
          <a:bodyPr/>
          <a:p>
            <a:pPr marL="0" indent="0">
              <a:buNone/>
            </a:pPr>
            <a:r>
              <a:rPr lang="en-US" altLang="zh-CN" sz="2800" b="1">
                <a:solidFill>
                  <a:schemeClr val="tx1"/>
                </a:solidFill>
                <a:latin typeface="Times New Roman" panose="02020603050405020304" pitchFamily="18" charset="0"/>
                <a:ea typeface="宋体" panose="02010600030101010101" pitchFamily="2" charset="-122"/>
                <a:sym typeface="+mn-ea"/>
              </a:rPr>
              <a:t>a) </a:t>
            </a:r>
            <a:r>
              <a:rPr lang="en-US" altLang="zh-CN" sz="2800" b="1" u="sng">
                <a:solidFill>
                  <a:schemeClr val="tx1"/>
                </a:solidFill>
                <a:latin typeface="Times New Roman" panose="02020603050405020304" pitchFamily="18" charset="0"/>
                <a:ea typeface="宋体" panose="02010600030101010101" pitchFamily="2" charset="-122"/>
                <a:sym typeface="+mn-ea"/>
              </a:rPr>
              <a:t>bi</a:t>
            </a:r>
            <a:r>
              <a:rPr lang="en-US" altLang="zh-CN" sz="2800" b="1">
                <a:solidFill>
                  <a:schemeClr val="tx1"/>
                </a:solidFill>
                <a:latin typeface="Times New Roman" panose="02020603050405020304" pitchFamily="18" charset="0"/>
                <a:ea typeface="宋体" panose="02010600030101010101" pitchFamily="2" charset="-122"/>
                <a:sym typeface="+mn-ea"/>
              </a:rPr>
              <a:t>cycle </a:t>
            </a:r>
            <a:endParaRPr lang="en-US" altLang="zh-CN" sz="2800" b="1">
              <a:solidFill>
                <a:schemeClr val="tx1"/>
              </a:solidFill>
              <a:latin typeface="Times New Roman" panose="02020603050405020304" pitchFamily="18" charset="0"/>
              <a:ea typeface="宋体" panose="02010600030101010101" pitchFamily="2" charset="-122"/>
              <a:sym typeface="+mn-ea"/>
            </a:endParaRPr>
          </a:p>
          <a:p>
            <a:pPr marL="0" indent="0">
              <a:buNone/>
            </a:pPr>
            <a:r>
              <a:rPr lang="en-US" altLang="zh-CN" sz="2800" b="1">
                <a:solidFill>
                  <a:schemeClr val="tx1"/>
                </a:solidFill>
                <a:latin typeface="Times New Roman" panose="02020603050405020304" pitchFamily="18" charset="0"/>
                <a:ea typeface="宋体" panose="02010600030101010101" pitchFamily="2" charset="-122"/>
                <a:sym typeface="+mn-ea"/>
              </a:rPr>
              <a:t>b) </a:t>
            </a:r>
            <a:r>
              <a:rPr lang="en-US" altLang="zh-CN" sz="2800" b="1" u="sng">
                <a:solidFill>
                  <a:schemeClr val="tx1"/>
                </a:solidFill>
                <a:latin typeface="Times New Roman" panose="02020603050405020304" pitchFamily="18" charset="0"/>
                <a:ea typeface="宋体" panose="02010600030101010101" pitchFamily="2" charset="-122"/>
                <a:sym typeface="+mn-ea"/>
              </a:rPr>
              <a:t>an</a:t>
            </a:r>
            <a:r>
              <a:rPr lang="en-US" altLang="zh-CN" sz="2800" b="1">
                <a:solidFill>
                  <a:schemeClr val="tx1"/>
                </a:solidFill>
                <a:latin typeface="Times New Roman" panose="02020603050405020304" pitchFamily="18" charset="0"/>
                <a:ea typeface="宋体" panose="02010600030101010101" pitchFamily="2" charset="-122"/>
                <a:sym typeface="+mn-ea"/>
              </a:rPr>
              <a:t>tisocial</a:t>
            </a:r>
            <a:endParaRPr lang="en-US" altLang="zh-CN" sz="2800" b="1">
              <a:solidFill>
                <a:schemeClr val="tx1"/>
              </a:solidFill>
              <a:latin typeface="Times New Roman" panose="02020603050405020304" pitchFamily="18" charset="0"/>
              <a:ea typeface="宋体" panose="02010600030101010101" pitchFamily="2" charset="-122"/>
              <a:sym typeface="+mn-ea"/>
            </a:endParaRPr>
          </a:p>
          <a:p>
            <a:pPr marL="0" indent="0">
              <a:buNone/>
            </a:pPr>
            <a:r>
              <a:rPr lang="en-US" altLang="zh-CN" sz="2800" b="1">
                <a:solidFill>
                  <a:schemeClr val="tx1"/>
                </a:solidFill>
                <a:latin typeface="Times New Roman" panose="02020603050405020304" pitchFamily="18" charset="0"/>
                <a:ea typeface="宋体" panose="02010600030101010101" pitchFamily="2" charset="-122"/>
                <a:sym typeface="+mn-ea"/>
              </a:rPr>
              <a:t>c) </a:t>
            </a:r>
            <a:r>
              <a:rPr lang="en-US" altLang="zh-CN" sz="2800" b="1" u="sng">
                <a:solidFill>
                  <a:schemeClr val="tx1"/>
                </a:solidFill>
                <a:latin typeface="Times New Roman" panose="02020603050405020304" pitchFamily="18" charset="0"/>
                <a:ea typeface="宋体" panose="02010600030101010101" pitchFamily="2" charset="-122"/>
                <a:sym typeface="+mn-ea"/>
              </a:rPr>
              <a:t>mono</a:t>
            </a:r>
            <a:r>
              <a:rPr lang="en-US" altLang="zh-CN" sz="2800" b="1">
                <a:solidFill>
                  <a:schemeClr val="tx1"/>
                </a:solidFill>
                <a:latin typeface="Times New Roman" panose="02020603050405020304" pitchFamily="18" charset="0"/>
                <a:ea typeface="宋体" panose="02010600030101010101" pitchFamily="2" charset="-122"/>
                <a:sym typeface="+mn-ea"/>
              </a:rPr>
              <a:t>rail</a:t>
            </a:r>
            <a:endParaRPr lang="en-US" altLang="zh-CN" sz="2800" b="1">
              <a:solidFill>
                <a:schemeClr val="tx1"/>
              </a:solidFill>
              <a:latin typeface="Times New Roman" panose="02020603050405020304" pitchFamily="18" charset="0"/>
              <a:ea typeface="宋体" panose="02010600030101010101" pitchFamily="2" charset="-122"/>
              <a:sym typeface="+mn-ea"/>
            </a:endParaRPr>
          </a:p>
          <a:p>
            <a:pPr marL="0" indent="0">
              <a:buNone/>
            </a:pPr>
            <a:r>
              <a:rPr lang="en-US" altLang="zh-CN" sz="2800" b="1">
                <a:solidFill>
                  <a:schemeClr val="tx1"/>
                </a:solidFill>
                <a:latin typeface="Times New Roman" panose="02020603050405020304" pitchFamily="18" charset="0"/>
                <a:ea typeface="宋体" panose="02010600030101010101" pitchFamily="2" charset="-122"/>
                <a:sym typeface="+mn-ea"/>
              </a:rPr>
              <a:t>d) </a:t>
            </a:r>
            <a:r>
              <a:rPr lang="en-US" altLang="zh-CN" sz="2800" b="1" u="sng">
                <a:solidFill>
                  <a:schemeClr val="tx1"/>
                </a:solidFill>
                <a:latin typeface="Times New Roman" panose="02020603050405020304" pitchFamily="18" charset="0"/>
                <a:ea typeface="宋体" panose="02010600030101010101" pitchFamily="2" charset="-122"/>
                <a:sym typeface="+mn-ea"/>
              </a:rPr>
              <a:t>out</a:t>
            </a:r>
            <a:r>
              <a:rPr lang="en-US" altLang="zh-CN" sz="2800" b="1">
                <a:solidFill>
                  <a:schemeClr val="tx1"/>
                </a:solidFill>
                <a:latin typeface="Times New Roman" panose="02020603050405020304" pitchFamily="18" charset="0"/>
                <a:ea typeface="宋体" panose="02010600030101010101" pitchFamily="2" charset="-122"/>
                <a:sym typeface="+mn-ea"/>
              </a:rPr>
              <a:t>perform</a:t>
            </a:r>
            <a:endParaRPr lang="en-US" altLang="zh-CN" sz="2800" b="1">
              <a:solidFill>
                <a:schemeClr val="tx1"/>
              </a:solidFill>
              <a:latin typeface="Times New Roman" panose="02020603050405020304" pitchFamily="18" charset="0"/>
              <a:ea typeface="宋体" panose="02010600030101010101" pitchFamily="2" charset="-122"/>
              <a:sym typeface="+mn-ea"/>
            </a:endParaRPr>
          </a:p>
          <a:p>
            <a:pPr marL="0" indent="0">
              <a:buNone/>
            </a:pPr>
            <a:r>
              <a:rPr lang="en-US" altLang="zh-CN" sz="2800" b="1">
                <a:solidFill>
                  <a:schemeClr val="tx1"/>
                </a:solidFill>
                <a:latin typeface="Times New Roman" panose="02020603050405020304" pitchFamily="18" charset="0"/>
                <a:ea typeface="宋体" panose="02010600030101010101" pitchFamily="2" charset="-122"/>
                <a:sym typeface="+mn-ea"/>
              </a:rPr>
              <a:t>e) </a:t>
            </a:r>
            <a:r>
              <a:rPr lang="en-US" altLang="zh-CN" sz="2800" b="1" u="sng">
                <a:solidFill>
                  <a:schemeClr val="tx1"/>
                </a:solidFill>
                <a:latin typeface="Times New Roman" panose="02020603050405020304" pitchFamily="18" charset="0"/>
                <a:ea typeface="宋体" panose="02010600030101010101" pitchFamily="2" charset="-122"/>
                <a:sym typeface="+mn-ea"/>
              </a:rPr>
              <a:t>semi</a:t>
            </a:r>
            <a:r>
              <a:rPr lang="en-US" altLang="zh-CN" sz="2800" b="1">
                <a:solidFill>
                  <a:schemeClr val="tx1"/>
                </a:solidFill>
                <a:latin typeface="Times New Roman" panose="02020603050405020304" pitchFamily="18" charset="0"/>
                <a:ea typeface="宋体" panose="02010600030101010101" pitchFamily="2" charset="-122"/>
                <a:sym typeface="+mn-ea"/>
              </a:rPr>
              <a:t>circle</a:t>
            </a:r>
            <a:endParaRPr lang="zh-CN" altLang="en-US" sz="2800" b="1" dirty="0">
              <a:solidFill>
                <a:schemeClr val="tx1"/>
              </a:solidFill>
              <a:latin typeface="Times New Roman" panose="02020603050405020304" pitchFamily="18" charset="0"/>
              <a:ea typeface="Times New Roman" panose="02020603050405020304" pitchFamily="18" charset="0"/>
            </a:endParaRPr>
          </a:p>
          <a:p>
            <a:pPr marL="0" indent="0">
              <a:buNone/>
            </a:pPr>
            <a:r>
              <a:rPr lang="en-US" altLang="zh-CN" sz="2800" b="1">
                <a:solidFill>
                  <a:schemeClr val="tx1"/>
                </a:solidFill>
                <a:latin typeface="Times New Roman" panose="02020603050405020304" pitchFamily="18" charset="0"/>
                <a:ea typeface="宋体" panose="02010600030101010101" pitchFamily="2" charset="-122"/>
                <a:sym typeface="+mn-ea"/>
              </a:rPr>
              <a:t>f) </a:t>
            </a:r>
            <a:r>
              <a:rPr lang="en-US" altLang="zh-CN" sz="2800" b="1" u="sng">
                <a:solidFill>
                  <a:schemeClr val="tx1"/>
                </a:solidFill>
                <a:latin typeface="Times New Roman" panose="02020603050405020304" pitchFamily="18" charset="0"/>
                <a:ea typeface="宋体" panose="02010600030101010101" pitchFamily="2" charset="-122"/>
                <a:sym typeface="+mn-ea"/>
              </a:rPr>
              <a:t>dis</a:t>
            </a:r>
            <a:r>
              <a:rPr lang="en-US" altLang="zh-CN" sz="2800" b="1">
                <a:solidFill>
                  <a:schemeClr val="tx1"/>
                </a:solidFill>
                <a:latin typeface="Times New Roman" panose="02020603050405020304" pitchFamily="18" charset="0"/>
                <a:ea typeface="宋体" panose="02010600030101010101" pitchFamily="2" charset="-122"/>
                <a:sym typeface="+mn-ea"/>
              </a:rPr>
              <a:t>comfort</a:t>
            </a:r>
            <a:endParaRPr lang="en-US" altLang="zh-CN" sz="2800" b="1">
              <a:solidFill>
                <a:schemeClr val="tx1"/>
              </a:solidFill>
              <a:latin typeface="Times New Roman" panose="02020603050405020304" pitchFamily="18" charset="0"/>
              <a:ea typeface="宋体" panose="02010600030101010101" pitchFamily="2" charset="-122"/>
              <a:sym typeface="+mn-ea"/>
            </a:endParaRPr>
          </a:p>
        </p:txBody>
      </p:sp>
      <p:sp>
        <p:nvSpPr>
          <p:cNvPr id="13" name="矩形 12"/>
          <p:cNvSpPr/>
          <p:nvPr/>
        </p:nvSpPr>
        <p:spPr>
          <a:xfrm>
            <a:off x="3437573" y="1902460"/>
            <a:ext cx="6580187" cy="521970"/>
          </a:xfrm>
          <a:prstGeom prst="rect">
            <a:avLst/>
          </a:prstGeom>
          <a:noFill/>
          <a:ln w="9525">
            <a:noFill/>
          </a:ln>
        </p:spPr>
        <p:txBody>
          <a:bodyPr anchor="t">
            <a:spAutoFit/>
          </a:bodyPr>
          <a:p>
            <a:r>
              <a:rPr lang="en-US" altLang="zh-CN" sz="2800" b="1">
                <a:solidFill>
                  <a:srgbClr val="FF0000"/>
                </a:solidFill>
                <a:latin typeface="Times New Roman" panose="02020603050405020304" pitchFamily="18" charset="0"/>
                <a:ea typeface="宋体" panose="02010600030101010101" pitchFamily="2" charset="-122"/>
              </a:rPr>
              <a:t>bi-: </a:t>
            </a:r>
            <a:r>
              <a:rPr lang="en-US" altLang="zh-CN" sz="2800" b="1" i="1">
                <a:solidFill>
                  <a:srgbClr val="7030A0"/>
                </a:solidFill>
                <a:latin typeface="Times New Roman" panose="02020603050405020304" pitchFamily="18" charset="0"/>
                <a:ea typeface="宋体" panose="02010600030101010101" pitchFamily="2" charset="-122"/>
              </a:rPr>
              <a:t>two     </a:t>
            </a:r>
            <a:r>
              <a:rPr lang="zh-CN" altLang="en-US" sz="2800" b="1">
                <a:solidFill>
                  <a:schemeClr val="tx1"/>
                </a:solidFill>
                <a:latin typeface="Times New Roman" panose="02020603050405020304" pitchFamily="18" charset="0"/>
                <a:ea typeface="宋体" panose="02010600030101010101" pitchFamily="2" charset="-122"/>
              </a:rPr>
              <a:t>两轮车，自行车</a:t>
            </a:r>
            <a:r>
              <a:rPr lang="en-US" altLang="zh-CN" sz="2800" b="1">
                <a:solidFill>
                  <a:srgbClr val="7030A0"/>
                </a:solidFill>
                <a:latin typeface="Times New Roman" panose="02020603050405020304" pitchFamily="18" charset="0"/>
                <a:ea typeface="宋体" panose="02010600030101010101" pitchFamily="2" charset="-122"/>
              </a:rPr>
              <a:t> </a:t>
            </a:r>
            <a:endParaRPr lang="en-US" altLang="zh-CN" sz="2800" b="1" dirty="0">
              <a:solidFill>
                <a:srgbClr val="7030A0"/>
              </a:solidFill>
              <a:latin typeface="Times New Roman" panose="02020603050405020304" pitchFamily="18" charset="0"/>
              <a:ea typeface="宋体" panose="02010600030101010101" pitchFamily="2" charset="-122"/>
            </a:endParaRPr>
          </a:p>
        </p:txBody>
      </p:sp>
      <p:sp>
        <p:nvSpPr>
          <p:cNvPr id="14" name="矩形 13"/>
          <p:cNvSpPr/>
          <p:nvPr/>
        </p:nvSpPr>
        <p:spPr>
          <a:xfrm>
            <a:off x="3437890" y="2557780"/>
            <a:ext cx="7801610" cy="521970"/>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rPr>
              <a:t>anti-: </a:t>
            </a:r>
            <a:r>
              <a:rPr lang="en-US" altLang="zh-CN" sz="2800" b="1" i="1">
                <a:solidFill>
                  <a:srgbClr val="7030A0"/>
                </a:solidFill>
                <a:latin typeface="Times New Roman" panose="02020603050405020304" pitchFamily="18" charset="0"/>
                <a:ea typeface="宋体" panose="02010600030101010101" pitchFamily="2" charset="-122"/>
              </a:rPr>
              <a:t>against, opposite to, not   </a:t>
            </a:r>
            <a:r>
              <a:rPr lang="zh-CN" altLang="en-US" sz="2800" b="1">
                <a:solidFill>
                  <a:schemeClr val="tx1"/>
                </a:solidFill>
                <a:latin typeface="Times New Roman" panose="02020603050405020304" pitchFamily="18" charset="0"/>
                <a:ea typeface="宋体" panose="02010600030101010101" pitchFamily="2" charset="-122"/>
              </a:rPr>
              <a:t>反社会的</a:t>
            </a:r>
            <a:endParaRPr lang="zh-CN" altLang="en-US" sz="2800" b="1" dirty="0">
              <a:solidFill>
                <a:schemeClr val="tx1"/>
              </a:solidFill>
              <a:latin typeface="Times New Roman" panose="02020603050405020304" pitchFamily="18" charset="0"/>
              <a:ea typeface="宋体" panose="02010600030101010101" pitchFamily="2" charset="-122"/>
            </a:endParaRPr>
          </a:p>
        </p:txBody>
      </p:sp>
      <p:sp>
        <p:nvSpPr>
          <p:cNvPr id="16" name="矩形 15"/>
          <p:cNvSpPr/>
          <p:nvPr/>
        </p:nvSpPr>
        <p:spPr>
          <a:xfrm>
            <a:off x="3437890" y="3168015"/>
            <a:ext cx="5292090" cy="521970"/>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rPr>
              <a:t>mono-: </a:t>
            </a:r>
            <a:r>
              <a:rPr lang="en-US" altLang="zh-CN" sz="2800" b="1" i="1">
                <a:solidFill>
                  <a:srgbClr val="7030A0"/>
                </a:solidFill>
                <a:latin typeface="Times New Roman" panose="02020603050405020304" pitchFamily="18" charset="0"/>
                <a:ea typeface="宋体" panose="02010600030101010101" pitchFamily="2" charset="-122"/>
              </a:rPr>
              <a:t>single, one</a:t>
            </a:r>
            <a:r>
              <a:rPr lang="en-US" altLang="zh-CN" sz="2800" b="1">
                <a:solidFill>
                  <a:srgbClr val="7030A0"/>
                </a:solidFill>
                <a:latin typeface="Times New Roman" panose="02020603050405020304" pitchFamily="18" charset="0"/>
                <a:ea typeface="宋体" panose="02010600030101010101" pitchFamily="2" charset="-122"/>
              </a:rPr>
              <a:t>   </a:t>
            </a:r>
            <a:r>
              <a:rPr lang="zh-CN" altLang="en-US" sz="2800" b="1">
                <a:solidFill>
                  <a:schemeClr val="tx1"/>
                </a:solidFill>
                <a:latin typeface="Times New Roman" panose="02020603050405020304" pitchFamily="18" charset="0"/>
                <a:ea typeface="宋体" panose="02010600030101010101" pitchFamily="2" charset="-122"/>
              </a:rPr>
              <a:t>单轨列车</a:t>
            </a:r>
            <a:endParaRPr lang="zh-CN" altLang="en-US" sz="2800" b="1" dirty="0">
              <a:solidFill>
                <a:schemeClr val="tx1"/>
              </a:solidFill>
              <a:latin typeface="Times New Roman" panose="02020603050405020304" pitchFamily="18" charset="0"/>
              <a:ea typeface="宋体" panose="02010600030101010101" pitchFamily="2" charset="-122"/>
            </a:endParaRPr>
          </a:p>
        </p:txBody>
      </p:sp>
      <p:sp>
        <p:nvSpPr>
          <p:cNvPr id="18" name="矩形 17"/>
          <p:cNvSpPr/>
          <p:nvPr/>
        </p:nvSpPr>
        <p:spPr>
          <a:xfrm>
            <a:off x="3437890" y="3740785"/>
            <a:ext cx="8018780" cy="521970"/>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rPr>
              <a:t>out-: </a:t>
            </a:r>
            <a:r>
              <a:rPr lang="en-US" altLang="zh-CN" sz="2800" b="1" i="1">
                <a:solidFill>
                  <a:srgbClr val="7030A0"/>
                </a:solidFill>
                <a:latin typeface="Times New Roman" panose="02020603050405020304" pitchFamily="18" charset="0"/>
                <a:ea typeface="宋体" panose="02010600030101010101" pitchFamily="2" charset="-122"/>
              </a:rPr>
              <a:t>more than, better than, exceed  </a:t>
            </a:r>
            <a:r>
              <a:rPr lang="zh-CN" altLang="en-US" sz="2400" b="1">
                <a:solidFill>
                  <a:schemeClr val="tx1"/>
                </a:solidFill>
                <a:latin typeface="Times New Roman" panose="02020603050405020304" pitchFamily="18" charset="0"/>
                <a:ea typeface="宋体" panose="02010600030101010101" pitchFamily="2" charset="-122"/>
              </a:rPr>
              <a:t>比</a:t>
            </a:r>
            <a:r>
              <a:rPr lang="en-US" altLang="zh-CN" sz="2400" b="1">
                <a:solidFill>
                  <a:schemeClr val="tx1"/>
                </a:solidFill>
                <a:latin typeface="Times New Roman" panose="02020603050405020304" pitchFamily="18" charset="0"/>
                <a:ea typeface="宋体" panose="02010600030101010101" pitchFamily="2" charset="-122"/>
              </a:rPr>
              <a:t>...</a:t>
            </a:r>
            <a:r>
              <a:rPr lang="zh-CN" altLang="en-US" sz="2400" b="1">
                <a:solidFill>
                  <a:schemeClr val="tx1"/>
                </a:solidFill>
                <a:latin typeface="Times New Roman" panose="02020603050405020304" pitchFamily="18" charset="0"/>
                <a:ea typeface="宋体" panose="02010600030101010101" pitchFamily="2" charset="-122"/>
              </a:rPr>
              <a:t>表演的更好</a:t>
            </a:r>
            <a:r>
              <a:rPr lang="en-US" altLang="zh-CN" sz="2800" b="1">
                <a:solidFill>
                  <a:schemeClr val="tx1"/>
                </a:solidFill>
                <a:latin typeface="Times New Roman" panose="02020603050405020304" pitchFamily="18" charset="0"/>
                <a:ea typeface="宋体" panose="02010600030101010101" pitchFamily="2" charset="-122"/>
              </a:rPr>
              <a:t> </a:t>
            </a:r>
            <a:endParaRPr lang="en-US" altLang="zh-CN" sz="2800" b="1" dirty="0">
              <a:solidFill>
                <a:schemeClr val="tx1"/>
              </a:solidFill>
              <a:latin typeface="Times New Roman" panose="02020603050405020304" pitchFamily="18" charset="0"/>
              <a:ea typeface="宋体" panose="02010600030101010101" pitchFamily="2" charset="-122"/>
            </a:endParaRPr>
          </a:p>
        </p:txBody>
      </p:sp>
      <p:sp>
        <p:nvSpPr>
          <p:cNvPr id="19" name="矩形 18"/>
          <p:cNvSpPr/>
          <p:nvPr/>
        </p:nvSpPr>
        <p:spPr>
          <a:xfrm>
            <a:off x="3437573" y="4437698"/>
            <a:ext cx="6580187" cy="521970"/>
          </a:xfrm>
          <a:prstGeom prst="rect">
            <a:avLst/>
          </a:prstGeom>
          <a:noFill/>
          <a:ln w="9525">
            <a:noFill/>
          </a:ln>
        </p:spPr>
        <p:txBody>
          <a:bodyPr anchor="t">
            <a:spAutoFit/>
          </a:bodyPr>
          <a:p>
            <a:r>
              <a:rPr lang="en-US" altLang="zh-CN" sz="2800" b="1">
                <a:solidFill>
                  <a:srgbClr val="FF0000"/>
                </a:solidFill>
                <a:latin typeface="Times New Roman" panose="02020603050405020304" pitchFamily="18" charset="0"/>
                <a:ea typeface="宋体" panose="02010600030101010101" pitchFamily="2" charset="-122"/>
              </a:rPr>
              <a:t>semi-: </a:t>
            </a:r>
            <a:r>
              <a:rPr lang="en-US" altLang="zh-CN" sz="2800" b="1" i="1">
                <a:solidFill>
                  <a:srgbClr val="7030A0"/>
                </a:solidFill>
                <a:latin typeface="Times New Roman" panose="02020603050405020304" pitchFamily="18" charset="0"/>
                <a:ea typeface="宋体" panose="02010600030101010101" pitchFamily="2" charset="-122"/>
              </a:rPr>
              <a:t>half    </a:t>
            </a:r>
            <a:r>
              <a:rPr lang="zh-CN" altLang="en-US" sz="2800" b="1">
                <a:solidFill>
                  <a:schemeClr val="tx1"/>
                </a:solidFill>
                <a:latin typeface="Times New Roman" panose="02020603050405020304" pitchFamily="18" charset="0"/>
                <a:ea typeface="宋体" panose="02010600030101010101" pitchFamily="2" charset="-122"/>
              </a:rPr>
              <a:t>半圆</a:t>
            </a:r>
            <a:r>
              <a:rPr lang="en-US" altLang="zh-CN" sz="2800" b="1">
                <a:solidFill>
                  <a:srgbClr val="7030A0"/>
                </a:solidFill>
                <a:latin typeface="Times New Roman" panose="02020603050405020304" pitchFamily="18" charset="0"/>
                <a:ea typeface="宋体" panose="02010600030101010101" pitchFamily="2" charset="-122"/>
              </a:rPr>
              <a:t> </a:t>
            </a:r>
            <a:endParaRPr lang="en-US" altLang="zh-CN" sz="2800" b="1" dirty="0">
              <a:solidFill>
                <a:srgbClr val="7030A0"/>
              </a:solidFill>
              <a:latin typeface="Times New Roman" panose="02020603050405020304" pitchFamily="18" charset="0"/>
              <a:ea typeface="宋体" panose="02010600030101010101" pitchFamily="2" charset="-122"/>
            </a:endParaRPr>
          </a:p>
        </p:txBody>
      </p:sp>
      <p:sp>
        <p:nvSpPr>
          <p:cNvPr id="20" name="矩形 19"/>
          <p:cNvSpPr/>
          <p:nvPr/>
        </p:nvSpPr>
        <p:spPr>
          <a:xfrm>
            <a:off x="3437573" y="5064125"/>
            <a:ext cx="6580187" cy="521970"/>
          </a:xfrm>
          <a:prstGeom prst="rect">
            <a:avLst/>
          </a:prstGeom>
          <a:noFill/>
          <a:ln w="9525">
            <a:noFill/>
          </a:ln>
        </p:spPr>
        <p:txBody>
          <a:bodyPr anchor="t">
            <a:spAutoFit/>
          </a:bodyPr>
          <a:p>
            <a:r>
              <a:rPr lang="en-US" altLang="zh-CN" sz="2800" b="1" err="1">
                <a:solidFill>
                  <a:srgbClr val="FF0000"/>
                </a:solidFill>
                <a:latin typeface="Times New Roman" panose="02020603050405020304" pitchFamily="18" charset="0"/>
                <a:ea typeface="宋体" panose="02010600030101010101" pitchFamily="2" charset="-122"/>
              </a:rPr>
              <a:t>dis-</a:t>
            </a:r>
            <a:r>
              <a:rPr lang="en-US" altLang="zh-CN" sz="2800" b="1">
                <a:solidFill>
                  <a:srgbClr val="FF0000"/>
                </a:solidFill>
                <a:latin typeface="Times New Roman" panose="02020603050405020304" pitchFamily="18" charset="0"/>
                <a:ea typeface="宋体" panose="02010600030101010101" pitchFamily="2" charset="-122"/>
              </a:rPr>
              <a:t>: </a:t>
            </a:r>
            <a:r>
              <a:rPr lang="en-US" altLang="zh-CN" sz="2800" b="1" i="1">
                <a:solidFill>
                  <a:srgbClr val="7030A0"/>
                </a:solidFill>
                <a:latin typeface="Times New Roman" panose="02020603050405020304" pitchFamily="18" charset="0"/>
                <a:ea typeface="宋体" panose="02010600030101010101" pitchFamily="2" charset="-122"/>
              </a:rPr>
              <a:t>not    </a:t>
            </a:r>
            <a:r>
              <a:rPr lang="zh-CN" altLang="en-US" sz="2800" b="1">
                <a:solidFill>
                  <a:schemeClr val="tx1"/>
                </a:solidFill>
                <a:latin typeface="Times New Roman" panose="02020603050405020304" pitchFamily="18" charset="0"/>
                <a:ea typeface="宋体" panose="02010600030101010101" pitchFamily="2" charset="-122"/>
              </a:rPr>
              <a:t>使不舒服</a:t>
            </a:r>
            <a:r>
              <a:rPr lang="en-US" altLang="zh-CN" sz="2800" b="1">
                <a:solidFill>
                  <a:srgbClr val="7030A0"/>
                </a:solidFill>
                <a:latin typeface="Times New Roman" panose="02020603050405020304" pitchFamily="18" charset="0"/>
                <a:ea typeface="宋体" panose="02010600030101010101" pitchFamily="2" charset="-122"/>
              </a:rPr>
              <a:t> </a:t>
            </a:r>
            <a:endParaRPr lang="en-US" altLang="zh-CN" sz="2800" b="1" dirty="0">
              <a:solidFill>
                <a:srgbClr val="7030A0"/>
              </a:solidFill>
              <a:latin typeface="Times New Roman" panose="02020603050405020304" pitchFamily="18"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6" grpId="0"/>
      <p:bldP spid="16" grpId="1"/>
      <p:bldP spid="18" grpId="0"/>
      <p:bldP spid="18" grpId="1"/>
      <p:bldP spid="19" grpId="0"/>
      <p:bldP spid="19" grpId="1"/>
      <p:bldP spid="20" grpId="0"/>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TextBox 3"/>
          <p:cNvSpPr txBox="1"/>
          <p:nvPr/>
        </p:nvSpPr>
        <p:spPr>
          <a:xfrm>
            <a:off x="1762125" y="1073150"/>
            <a:ext cx="688975" cy="583565"/>
          </a:xfrm>
          <a:prstGeom prst="rect">
            <a:avLst/>
          </a:prstGeom>
          <a:noFill/>
          <a:ln w="9525">
            <a:noFill/>
          </a:ln>
        </p:spPr>
        <p:txBody>
          <a:bodyPr anchor="t">
            <a:spAutoFit/>
          </a:bodyPr>
          <a:p>
            <a:pPr>
              <a:buSzTx/>
            </a:pPr>
            <a:r>
              <a:rPr lang="en-US" altLang="zh-CN" sz="3200" b="1" dirty="0">
                <a:solidFill>
                  <a:srgbClr val="376092"/>
                </a:solidFill>
                <a:latin typeface="Arial" panose="020B0604020202020204" pitchFamily="34" charset="0"/>
                <a:ea typeface="宋体" panose="02010600030101010101" pitchFamily="2" charset="-122"/>
              </a:rPr>
              <a:t>4</a:t>
            </a:r>
            <a:r>
              <a:rPr lang="en-US" altLang="zh-CN" sz="2400" b="1" dirty="0">
                <a:solidFill>
                  <a:srgbClr val="376092"/>
                </a:solidFill>
                <a:latin typeface="Arial" panose="020B0604020202020204" pitchFamily="34" charset="0"/>
                <a:ea typeface="宋体" panose="02010600030101010101" pitchFamily="2" charset="-122"/>
              </a:rPr>
              <a:t>b</a:t>
            </a:r>
            <a:endParaRPr lang="zh-CN" altLang="en-US" sz="2400" b="1" dirty="0">
              <a:solidFill>
                <a:srgbClr val="376092"/>
              </a:solidFill>
              <a:latin typeface="Arial" panose="020B0604020202020204" pitchFamily="34" charset="0"/>
              <a:ea typeface="宋体" panose="02010600030101010101" pitchFamily="2" charset="-122"/>
            </a:endParaRPr>
          </a:p>
        </p:txBody>
      </p:sp>
      <p:sp>
        <p:nvSpPr>
          <p:cNvPr id="91138" name="TextBox 4"/>
          <p:cNvSpPr txBox="1"/>
          <p:nvPr/>
        </p:nvSpPr>
        <p:spPr>
          <a:xfrm>
            <a:off x="2406650" y="1216025"/>
            <a:ext cx="8756650" cy="706755"/>
          </a:xfrm>
          <a:prstGeom prst="rect">
            <a:avLst/>
          </a:prstGeom>
          <a:noFill/>
          <a:ln w="9525">
            <a:noFill/>
          </a:ln>
        </p:spPr>
        <p:txBody>
          <a:bodyPr anchor="t">
            <a:spAutoFit/>
          </a:bodyPr>
          <a:p>
            <a:r>
              <a:rPr lang="en-US" altLang="zh-CN" sz="2000" b="1">
                <a:latin typeface="Arial" panose="020B0604020202020204" pitchFamily="34" charset="0"/>
                <a:ea typeface="宋体" panose="02010600030101010101" pitchFamily="2" charset="-122"/>
              </a:rPr>
              <a:t>Think of a word with a prefix that means the same as the underlined</a:t>
            </a:r>
            <a:endParaRPr lang="en-US" altLang="zh-CN" sz="2000" b="1">
              <a:latin typeface="Arial" panose="020B0604020202020204" pitchFamily="34" charset="0"/>
              <a:ea typeface="宋体" panose="02010600030101010101" pitchFamily="2" charset="-122"/>
            </a:endParaRPr>
          </a:p>
          <a:p>
            <a:r>
              <a:rPr lang="en-US" altLang="zh-CN" sz="2000" b="1">
                <a:latin typeface="Arial" panose="020B0604020202020204" pitchFamily="34" charset="0"/>
                <a:ea typeface="宋体" panose="02010600030101010101" pitchFamily="2" charset="-122"/>
              </a:rPr>
              <a:t>phrase in these sentences.</a:t>
            </a:r>
            <a:endParaRPr lang="zh-CN" altLang="en-US" sz="2000" b="1" dirty="0">
              <a:latin typeface="Arial" panose="020B0604020202020204" pitchFamily="34" charset="0"/>
              <a:ea typeface="Arial" panose="020B0604020202020204" pitchFamily="34" charset="0"/>
            </a:endParaRPr>
          </a:p>
        </p:txBody>
      </p:sp>
      <p:sp>
        <p:nvSpPr>
          <p:cNvPr id="91139" name="TextBox 7"/>
          <p:cNvSpPr txBox="1"/>
          <p:nvPr/>
        </p:nvSpPr>
        <p:spPr>
          <a:xfrm>
            <a:off x="2406650" y="1962150"/>
            <a:ext cx="4108450"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1 He was always </a:t>
            </a:r>
            <a:r>
              <a:rPr lang="en-US" altLang="zh-CN" sz="2000" u="sng">
                <a:latin typeface="Times New Roman" panose="02020603050405020304" pitchFamily="18" charset="0"/>
                <a:ea typeface="宋体" panose="02010600030101010101" pitchFamily="2" charset="-122"/>
              </a:rPr>
              <a:t>too confident.</a:t>
            </a:r>
            <a:endParaRPr lang="zh-CN" altLang="en-US" sz="2000" u="sng" dirty="0">
              <a:latin typeface="Times New Roman" panose="02020603050405020304" pitchFamily="18" charset="0"/>
              <a:ea typeface="Times New Roman" panose="02020603050405020304" pitchFamily="18" charset="0"/>
            </a:endParaRPr>
          </a:p>
        </p:txBody>
      </p:sp>
      <p:sp>
        <p:nvSpPr>
          <p:cNvPr id="91140" name="TextBox 8"/>
          <p:cNvSpPr txBox="1"/>
          <p:nvPr/>
        </p:nvSpPr>
        <p:spPr>
          <a:xfrm>
            <a:off x="2409825" y="2417763"/>
            <a:ext cx="7916863"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2 He </a:t>
            </a:r>
            <a:r>
              <a:rPr lang="en-US" altLang="zh-CN" sz="2000" u="sng">
                <a:latin typeface="Times New Roman" panose="02020603050405020304" pitchFamily="18" charset="0"/>
                <a:ea typeface="宋体" panose="02010600030101010101" pitchFamily="2" charset="-122"/>
              </a:rPr>
              <a:t>ran faster than</a:t>
            </a:r>
            <a:r>
              <a:rPr lang="en-US" altLang="zh-CN" sz="2000">
                <a:latin typeface="Times New Roman" panose="02020603050405020304" pitchFamily="18" charset="0"/>
                <a:ea typeface="宋体" panose="02010600030101010101" pitchFamily="2" charset="-122"/>
              </a:rPr>
              <a:t> the police officers and escaped.</a:t>
            </a:r>
            <a:endParaRPr lang="zh-CN" altLang="en-US" sz="2000" dirty="0">
              <a:latin typeface="Times New Roman" panose="02020603050405020304" pitchFamily="18" charset="0"/>
              <a:ea typeface="Times New Roman" panose="02020603050405020304" pitchFamily="18" charset="0"/>
            </a:endParaRPr>
          </a:p>
        </p:txBody>
      </p:sp>
      <p:sp>
        <p:nvSpPr>
          <p:cNvPr id="91141" name="Text Box 13"/>
          <p:cNvSpPr txBox="1"/>
          <p:nvPr/>
        </p:nvSpPr>
        <p:spPr>
          <a:xfrm>
            <a:off x="2409825" y="2871788"/>
            <a:ext cx="5084763"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3 She asked her </a:t>
            </a:r>
            <a:r>
              <a:rPr lang="en-US" altLang="zh-CN" sz="2000" u="sng">
                <a:latin typeface="Times New Roman" panose="02020603050405020304" pitchFamily="18" charset="0"/>
                <a:ea typeface="宋体" panose="02010600030101010101" pitchFamily="2" charset="-122"/>
              </a:rPr>
              <a:t>former boss</a:t>
            </a:r>
            <a:r>
              <a:rPr lang="en-US" altLang="zh-CN" sz="2000">
                <a:latin typeface="Times New Roman" panose="02020603050405020304" pitchFamily="18" charset="0"/>
                <a:ea typeface="宋体" panose="02010600030101010101" pitchFamily="2" charset="-122"/>
              </a:rPr>
              <a:t> for advice.</a:t>
            </a:r>
            <a:endParaRPr lang="zh-CN" altLang="en-US" sz="2000" dirty="0">
              <a:latin typeface="Times New Roman" panose="02020603050405020304" pitchFamily="18" charset="0"/>
              <a:ea typeface="Times New Roman" panose="02020603050405020304" pitchFamily="18" charset="0"/>
            </a:endParaRPr>
          </a:p>
        </p:txBody>
      </p:sp>
      <p:sp>
        <p:nvSpPr>
          <p:cNvPr id="91142" name="Text Box 14"/>
          <p:cNvSpPr txBox="1"/>
          <p:nvPr/>
        </p:nvSpPr>
        <p:spPr>
          <a:xfrm>
            <a:off x="2406650" y="3302000"/>
            <a:ext cx="8534400"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4 His mum’s French and his father’s Italian, so he’s</a:t>
            </a:r>
            <a:endParaRPr lang="zh-CN" altLang="en-US" sz="2000" dirty="0">
              <a:latin typeface="Times New Roman" panose="02020603050405020304" pitchFamily="18" charset="0"/>
              <a:ea typeface="Times New Roman" panose="02020603050405020304" pitchFamily="18" charset="0"/>
            </a:endParaRPr>
          </a:p>
        </p:txBody>
      </p:sp>
      <p:sp>
        <p:nvSpPr>
          <p:cNvPr id="91143" name="TextBox 6"/>
          <p:cNvSpPr txBox="1"/>
          <p:nvPr/>
        </p:nvSpPr>
        <p:spPr>
          <a:xfrm>
            <a:off x="2398713" y="4670425"/>
            <a:ext cx="8542337"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6 Her expertise was </a:t>
            </a:r>
            <a:r>
              <a:rPr lang="en-US" altLang="zh-CN" sz="2000" u="sng">
                <a:latin typeface="Times New Roman" panose="02020603050405020304" pitchFamily="18" charset="0"/>
                <a:ea typeface="宋体" panose="02010600030101010101" pitchFamily="2" charset="-122"/>
              </a:rPr>
              <a:t>not used enough</a:t>
            </a:r>
            <a:r>
              <a:rPr lang="en-US" altLang="zh-CN" sz="2000">
                <a:latin typeface="Times New Roman" panose="02020603050405020304" pitchFamily="18" charset="0"/>
                <a:ea typeface="宋体" panose="02010600030101010101" pitchFamily="2" charset="-122"/>
              </a:rPr>
              <a:t>.</a:t>
            </a:r>
            <a:endParaRPr lang="zh-CN" altLang="en-US" sz="2000" dirty="0">
              <a:latin typeface="Times New Roman" panose="02020603050405020304" pitchFamily="18" charset="0"/>
              <a:ea typeface="Times New Roman" panose="02020603050405020304" pitchFamily="18" charset="0"/>
            </a:endParaRPr>
          </a:p>
        </p:txBody>
      </p:sp>
      <p:sp>
        <p:nvSpPr>
          <p:cNvPr id="91144" name="TextBox 7"/>
          <p:cNvSpPr txBox="1"/>
          <p:nvPr/>
        </p:nvSpPr>
        <p:spPr>
          <a:xfrm>
            <a:off x="2392363" y="5116513"/>
            <a:ext cx="8548687"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7 When children </a:t>
            </a:r>
            <a:r>
              <a:rPr lang="en-US" altLang="zh-CN" sz="2000" u="sng">
                <a:latin typeface="Times New Roman" panose="02020603050405020304" pitchFamily="18" charset="0"/>
                <a:ea typeface="宋体" panose="02010600030101010101" pitchFamily="2" charset="-122"/>
              </a:rPr>
              <a:t>behave badly</a:t>
            </a:r>
            <a:r>
              <a:rPr lang="en-US" altLang="zh-CN" sz="2000">
                <a:latin typeface="Times New Roman" panose="02020603050405020304" pitchFamily="18" charset="0"/>
                <a:ea typeface="宋体" panose="02010600030101010101" pitchFamily="2" charset="-122"/>
              </a:rPr>
              <a:t>, parents should stop them.</a:t>
            </a:r>
            <a:endParaRPr lang="zh-CN" altLang="en-US" sz="2000" dirty="0">
              <a:latin typeface="Times New Roman" panose="02020603050405020304" pitchFamily="18" charset="0"/>
              <a:ea typeface="Times New Roman" panose="02020603050405020304" pitchFamily="18" charset="0"/>
            </a:endParaRPr>
          </a:p>
        </p:txBody>
      </p:sp>
      <p:sp>
        <p:nvSpPr>
          <p:cNvPr id="91145" name="TextBox 8"/>
          <p:cNvSpPr txBox="1"/>
          <p:nvPr/>
        </p:nvSpPr>
        <p:spPr>
          <a:xfrm>
            <a:off x="2405063" y="5570538"/>
            <a:ext cx="7431087"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8 We </a:t>
            </a:r>
            <a:r>
              <a:rPr lang="en-US" altLang="zh-CN" sz="2000" u="sng">
                <a:latin typeface="Times New Roman" panose="02020603050405020304" pitchFamily="18" charset="0"/>
                <a:ea typeface="宋体" panose="02010600030101010101" pitchFamily="2" charset="-122"/>
              </a:rPr>
              <a:t>don’t like</a:t>
            </a:r>
            <a:r>
              <a:rPr lang="en-US" altLang="zh-CN" sz="2000">
                <a:latin typeface="Times New Roman" panose="02020603050405020304" pitchFamily="18" charset="0"/>
                <a:ea typeface="宋体" panose="02010600030101010101" pitchFamily="2" charset="-122"/>
              </a:rPr>
              <a:t> that kind of music.</a:t>
            </a:r>
            <a:endParaRPr lang="zh-CN" altLang="en-US" sz="2000" dirty="0">
              <a:latin typeface="Times New Roman" panose="02020603050405020304" pitchFamily="18" charset="0"/>
              <a:ea typeface="Times New Roman" panose="02020603050405020304" pitchFamily="18" charset="0"/>
            </a:endParaRPr>
          </a:p>
        </p:txBody>
      </p:sp>
      <p:sp>
        <p:nvSpPr>
          <p:cNvPr id="91146" name="Text Box 16"/>
          <p:cNvSpPr txBox="1"/>
          <p:nvPr/>
        </p:nvSpPr>
        <p:spPr>
          <a:xfrm>
            <a:off x="2405063" y="4192588"/>
            <a:ext cx="8535987"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5 He told me to </a:t>
            </a:r>
            <a:r>
              <a:rPr lang="en-US" altLang="zh-CN" sz="2000" u="sng">
                <a:latin typeface="Times New Roman" panose="02020603050405020304" pitchFamily="18" charset="0"/>
                <a:ea typeface="宋体" panose="02010600030101010101" pitchFamily="2" charset="-122"/>
              </a:rPr>
              <a:t>do the essay again</a:t>
            </a:r>
            <a:r>
              <a:rPr lang="en-US" altLang="zh-CN" sz="2000">
                <a:latin typeface="Times New Roman" panose="02020603050405020304" pitchFamily="18" charset="0"/>
                <a:ea typeface="宋体" panose="02010600030101010101" pitchFamily="2" charset="-122"/>
              </a:rPr>
              <a:t>.</a:t>
            </a:r>
            <a:endParaRPr lang="zh-CN" altLang="en-US" sz="2000" dirty="0">
              <a:latin typeface="Times New Roman" panose="02020603050405020304" pitchFamily="18" charset="0"/>
              <a:ea typeface="Times New Roman" panose="02020603050405020304" pitchFamily="18" charset="0"/>
            </a:endParaRPr>
          </a:p>
        </p:txBody>
      </p:sp>
      <p:sp>
        <p:nvSpPr>
          <p:cNvPr id="13" name="矩形 12"/>
          <p:cNvSpPr/>
          <p:nvPr/>
        </p:nvSpPr>
        <p:spPr>
          <a:xfrm>
            <a:off x="6096000" y="1962150"/>
            <a:ext cx="1593850" cy="398780"/>
          </a:xfrm>
          <a:prstGeom prst="rect">
            <a:avLst/>
          </a:prstGeom>
          <a:noFill/>
          <a:ln w="9525">
            <a:noFill/>
          </a:ln>
        </p:spPr>
        <p:txBody>
          <a:bodyPr wrap="none" anchor="t">
            <a:spAutoFit/>
          </a:bodyPr>
          <a:p>
            <a:r>
              <a:rPr lang="en-US" altLang="zh-CN" sz="2000">
                <a:solidFill>
                  <a:srgbClr val="FF0000"/>
                </a:solidFill>
                <a:latin typeface="Times New Roman" panose="02020603050405020304" pitchFamily="18" charset="0"/>
                <a:ea typeface="宋体" panose="02010600030101010101" pitchFamily="2" charset="-122"/>
              </a:rPr>
              <a:t>overconfident</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14" name="矩形 13"/>
          <p:cNvSpPr/>
          <p:nvPr/>
        </p:nvSpPr>
        <p:spPr>
          <a:xfrm>
            <a:off x="7999413" y="2451100"/>
            <a:ext cx="831850" cy="398780"/>
          </a:xfrm>
          <a:prstGeom prst="rect">
            <a:avLst/>
          </a:prstGeom>
          <a:noFill/>
          <a:ln w="9525">
            <a:noFill/>
          </a:ln>
        </p:spPr>
        <p:txBody>
          <a:bodyPr wrap="none" anchor="t">
            <a:spAutoFit/>
          </a:bodyPr>
          <a:p>
            <a:r>
              <a:rPr lang="en-US" altLang="zh-CN" sz="2000">
                <a:solidFill>
                  <a:srgbClr val="FF0000"/>
                </a:solidFill>
                <a:latin typeface="Times New Roman" panose="02020603050405020304" pitchFamily="18" charset="0"/>
                <a:ea typeface="宋体" panose="02010600030101010101" pitchFamily="2" charset="-122"/>
              </a:rPr>
              <a:t>outran</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15" name="矩形 14"/>
          <p:cNvSpPr/>
          <p:nvPr/>
        </p:nvSpPr>
        <p:spPr>
          <a:xfrm>
            <a:off x="6807200" y="2895600"/>
            <a:ext cx="959485" cy="398780"/>
          </a:xfrm>
          <a:prstGeom prst="rect">
            <a:avLst/>
          </a:prstGeom>
          <a:noFill/>
          <a:ln w="9525">
            <a:noFill/>
          </a:ln>
        </p:spPr>
        <p:txBody>
          <a:bodyPr wrap="none" anchor="t">
            <a:spAutoFit/>
          </a:bodyPr>
          <a:p>
            <a:r>
              <a:rPr lang="en-US" altLang="zh-CN" sz="2000">
                <a:solidFill>
                  <a:srgbClr val="FF0000"/>
                </a:solidFill>
                <a:latin typeface="Times New Roman" panose="02020603050405020304" pitchFamily="18" charset="0"/>
                <a:ea typeface="宋体" panose="02010600030101010101" pitchFamily="2" charset="-122"/>
              </a:rPr>
              <a:t>ex-boss</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16" name="矩形 15"/>
          <p:cNvSpPr/>
          <p:nvPr/>
        </p:nvSpPr>
        <p:spPr>
          <a:xfrm>
            <a:off x="6807200" y="4184650"/>
            <a:ext cx="634365" cy="398780"/>
          </a:xfrm>
          <a:prstGeom prst="rect">
            <a:avLst/>
          </a:prstGeom>
          <a:noFill/>
          <a:ln w="9525">
            <a:noFill/>
          </a:ln>
        </p:spPr>
        <p:txBody>
          <a:bodyPr wrap="none" anchor="t">
            <a:spAutoFit/>
          </a:bodyPr>
          <a:p>
            <a:r>
              <a:rPr lang="en-US" altLang="zh-CN" sz="2000">
                <a:solidFill>
                  <a:srgbClr val="FF0000"/>
                </a:solidFill>
                <a:latin typeface="Times New Roman" panose="02020603050405020304" pitchFamily="18" charset="0"/>
                <a:ea typeface="宋体" panose="02010600030101010101" pitchFamily="2" charset="-122"/>
              </a:rPr>
              <a:t>redo</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17" name="矩形 16"/>
          <p:cNvSpPr/>
          <p:nvPr/>
        </p:nvSpPr>
        <p:spPr>
          <a:xfrm>
            <a:off x="6807200" y="4718050"/>
            <a:ext cx="1227455" cy="398780"/>
          </a:xfrm>
          <a:prstGeom prst="rect">
            <a:avLst/>
          </a:prstGeom>
          <a:noFill/>
          <a:ln w="9525">
            <a:noFill/>
          </a:ln>
        </p:spPr>
        <p:txBody>
          <a:bodyPr wrap="none" anchor="t">
            <a:spAutoFit/>
          </a:bodyPr>
          <a:p>
            <a:r>
              <a:rPr lang="en-US" altLang="zh-CN" sz="2000">
                <a:solidFill>
                  <a:srgbClr val="FF0000"/>
                </a:solidFill>
                <a:latin typeface="Times New Roman" panose="02020603050405020304" pitchFamily="18" charset="0"/>
                <a:ea typeface="宋体" panose="02010600030101010101" pitchFamily="2" charset="-122"/>
              </a:rPr>
              <a:t>underused</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18" name="矩形 17"/>
          <p:cNvSpPr/>
          <p:nvPr/>
        </p:nvSpPr>
        <p:spPr>
          <a:xfrm>
            <a:off x="8362950" y="5118100"/>
            <a:ext cx="1270000" cy="398780"/>
          </a:xfrm>
          <a:prstGeom prst="rect">
            <a:avLst/>
          </a:prstGeom>
          <a:noFill/>
          <a:ln w="9525">
            <a:noFill/>
          </a:ln>
        </p:spPr>
        <p:txBody>
          <a:bodyPr wrap="none" anchor="t">
            <a:spAutoFit/>
          </a:bodyPr>
          <a:p>
            <a:r>
              <a:rPr lang="en-US" altLang="zh-CN" sz="2000">
                <a:solidFill>
                  <a:srgbClr val="FF0000"/>
                </a:solidFill>
                <a:latin typeface="Times New Roman" panose="02020603050405020304" pitchFamily="18" charset="0"/>
                <a:ea typeface="宋体" panose="02010600030101010101" pitchFamily="2" charset="-122"/>
              </a:rPr>
              <a:t>misbehave</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19" name="矩形 18"/>
          <p:cNvSpPr/>
          <p:nvPr/>
        </p:nvSpPr>
        <p:spPr>
          <a:xfrm>
            <a:off x="6273800" y="5607050"/>
            <a:ext cx="1270000" cy="398780"/>
          </a:xfrm>
          <a:prstGeom prst="rect">
            <a:avLst/>
          </a:prstGeom>
          <a:noFill/>
          <a:ln w="9525">
            <a:noFill/>
          </a:ln>
        </p:spPr>
        <p:txBody>
          <a:bodyPr wrap="none" anchor="t">
            <a:spAutoFit/>
          </a:bodyPr>
          <a:p>
            <a:r>
              <a:rPr lang="en-US" altLang="zh-CN" sz="2000">
                <a:solidFill>
                  <a:srgbClr val="FF0000"/>
                </a:solidFill>
                <a:latin typeface="Times New Roman" panose="02020603050405020304" pitchFamily="18" charset="0"/>
                <a:ea typeface="宋体" panose="02010600030101010101" pitchFamily="2" charset="-122"/>
              </a:rPr>
              <a:t>misbehave</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91154" name="矩形 19"/>
          <p:cNvSpPr/>
          <p:nvPr/>
        </p:nvSpPr>
        <p:spPr>
          <a:xfrm>
            <a:off x="2540000" y="3740150"/>
            <a:ext cx="3098165" cy="398780"/>
          </a:xfrm>
          <a:prstGeom prst="rect">
            <a:avLst/>
          </a:prstGeom>
          <a:noFill/>
          <a:ln w="9525">
            <a:noFill/>
          </a:ln>
        </p:spPr>
        <p:txBody>
          <a:bodyPr wrap="none" anchor="t">
            <a:spAutoFit/>
          </a:bodyPr>
          <a:p>
            <a:r>
              <a:rPr lang="en-US" altLang="zh-CN" sz="2000" u="sng">
                <a:latin typeface="Times New Roman" panose="02020603050405020304" pitchFamily="18" charset="0"/>
                <a:ea typeface="宋体" panose="02010600030101010101" pitchFamily="2" charset="-122"/>
              </a:rPr>
              <a:t>able to speak two languages</a:t>
            </a:r>
            <a:r>
              <a:rPr lang="en-US" altLang="zh-CN" sz="2000">
                <a:latin typeface="Times New Roman" panose="02020603050405020304" pitchFamily="18" charset="0"/>
                <a:ea typeface="宋体" panose="02010600030101010101" pitchFamily="2" charset="-122"/>
              </a:rPr>
              <a:t>.</a:t>
            </a:r>
            <a:endParaRPr lang="zh-CN" altLang="en-US" sz="2000" dirty="0">
              <a:latin typeface="Times New Roman" panose="02020603050405020304" pitchFamily="18" charset="0"/>
              <a:ea typeface="Times New Roman" panose="02020603050405020304" pitchFamily="18" charset="0"/>
            </a:endParaRPr>
          </a:p>
        </p:txBody>
      </p:sp>
      <p:sp>
        <p:nvSpPr>
          <p:cNvPr id="21" name="矩形 20"/>
          <p:cNvSpPr/>
          <p:nvPr/>
        </p:nvSpPr>
        <p:spPr>
          <a:xfrm>
            <a:off x="8185150" y="3473450"/>
            <a:ext cx="1085850" cy="398780"/>
          </a:xfrm>
          <a:prstGeom prst="rect">
            <a:avLst/>
          </a:prstGeom>
          <a:noFill/>
          <a:ln w="9525">
            <a:noFill/>
          </a:ln>
        </p:spPr>
        <p:txBody>
          <a:bodyPr wrap="none" anchor="t">
            <a:spAutoFit/>
          </a:bodyPr>
          <a:p>
            <a:r>
              <a:rPr lang="en-US" altLang="zh-CN" sz="2000">
                <a:solidFill>
                  <a:srgbClr val="FF0000"/>
                </a:solidFill>
                <a:latin typeface="Times New Roman" panose="02020603050405020304" pitchFamily="18" charset="0"/>
                <a:ea typeface="宋体" panose="02010600030101010101" pitchFamily="2" charset="-122"/>
              </a:rPr>
              <a:t>bilingual</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22" name="圆角矩形 21"/>
          <p:cNvSpPr/>
          <p:nvPr/>
        </p:nvSpPr>
        <p:spPr>
          <a:xfrm>
            <a:off x="8782435" y="5858554"/>
            <a:ext cx="785814" cy="357187"/>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圆角矩形 22"/>
          <p:cNvSpPr/>
          <p:nvPr/>
        </p:nvSpPr>
        <p:spPr>
          <a:xfrm>
            <a:off x="9650858" y="5861434"/>
            <a:ext cx="785819" cy="357187"/>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nextCondLst>
                <p:cond evt="onClick" delay="0">
                  <p:tgtEl>
                    <p:spTgt spid="22"/>
                  </p:tgtEl>
                </p:cond>
              </p:nextCondLst>
            </p:seq>
            <p:seq concurrent="1" nextAc="seek">
              <p:cTn id="43" restart="whenNotActive" fill="hold" evtFilter="cancelBubble" nodeType="interactiveSeq">
                <p:stCondLst>
                  <p:cond evt="onClick" delay="0">
                    <p:tgtEl>
                      <p:spTgt spid="23"/>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4"/>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1"/>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7"/>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1" grpId="0"/>
      <p:bldP spid="2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TextBox 7"/>
          <p:cNvSpPr txBox="1"/>
          <p:nvPr/>
        </p:nvSpPr>
        <p:spPr>
          <a:xfrm>
            <a:off x="1849438" y="1976438"/>
            <a:ext cx="688975" cy="521970"/>
          </a:xfrm>
          <a:prstGeom prst="rect">
            <a:avLst/>
          </a:prstGeom>
          <a:noFill/>
          <a:ln w="9525">
            <a:noFill/>
          </a:ln>
        </p:spPr>
        <p:txBody>
          <a:bodyPr anchor="t">
            <a:spAutoFit/>
          </a:bodyPr>
          <a:p>
            <a:pPr>
              <a:buSzTx/>
            </a:pPr>
            <a:r>
              <a:rPr lang="en-US" altLang="zh-CN" sz="2800" b="1" dirty="0">
                <a:solidFill>
                  <a:srgbClr val="376092"/>
                </a:solidFill>
                <a:latin typeface="Arial" panose="020B0604020202020204" pitchFamily="34" charset="0"/>
                <a:ea typeface="宋体" panose="02010600030101010101" pitchFamily="2" charset="-122"/>
              </a:rPr>
              <a:t> 5</a:t>
            </a:r>
            <a:endParaRPr lang="zh-CN" altLang="en-US" sz="2400" b="1" dirty="0">
              <a:solidFill>
                <a:srgbClr val="376092"/>
              </a:solidFill>
              <a:latin typeface="Arial" panose="020B0604020202020204" pitchFamily="34" charset="0"/>
              <a:ea typeface="宋体" panose="02010600030101010101" pitchFamily="2" charset="-122"/>
            </a:endParaRPr>
          </a:p>
        </p:txBody>
      </p:sp>
      <p:sp>
        <p:nvSpPr>
          <p:cNvPr id="93186" name="TextBox 9"/>
          <p:cNvSpPr txBox="1"/>
          <p:nvPr/>
        </p:nvSpPr>
        <p:spPr>
          <a:xfrm>
            <a:off x="1868488" y="1962150"/>
            <a:ext cx="8799512" cy="521970"/>
          </a:xfrm>
          <a:prstGeom prst="rect">
            <a:avLst/>
          </a:prstGeom>
          <a:noFill/>
          <a:ln w="9525">
            <a:noFill/>
          </a:ln>
        </p:spPr>
        <p:txBody>
          <a:bodyPr anchor="t">
            <a:spAutoFit/>
          </a:bodyPr>
          <a:p>
            <a:r>
              <a:rPr lang="en-US" altLang="zh-CN" sz="2800" b="1">
                <a:latin typeface="Arial" panose="020B0604020202020204" pitchFamily="34" charset="0"/>
                <a:ea typeface="宋体" panose="02010600030101010101" pitchFamily="2" charset="-122"/>
              </a:rPr>
              <a:t>      </a:t>
            </a:r>
            <a:r>
              <a:rPr lang="en-US" altLang="zh-CN" sz="2000" b="1">
                <a:latin typeface="Arial" panose="020B0604020202020204" pitchFamily="34" charset="0"/>
                <a:ea typeface="宋体" panose="02010600030101010101" pitchFamily="2" charset="-122"/>
              </a:rPr>
              <a:t>Work with a partner to discuss the following.</a:t>
            </a:r>
            <a:endParaRPr lang="zh-CN" altLang="en-US" sz="2000" b="1" dirty="0">
              <a:latin typeface="Arial" panose="020B0604020202020204" pitchFamily="34" charset="0"/>
              <a:ea typeface="Arial" panose="020B0604020202020204" pitchFamily="34" charset="0"/>
            </a:endParaRPr>
          </a:p>
        </p:txBody>
      </p:sp>
      <p:sp>
        <p:nvSpPr>
          <p:cNvPr id="93187" name="矩形 12"/>
          <p:cNvSpPr/>
          <p:nvPr/>
        </p:nvSpPr>
        <p:spPr>
          <a:xfrm>
            <a:off x="2184400" y="1216025"/>
            <a:ext cx="1774825" cy="460375"/>
          </a:xfrm>
          <a:prstGeom prst="rect">
            <a:avLst/>
          </a:prstGeom>
          <a:noFill/>
          <a:ln w="9525">
            <a:noFill/>
          </a:ln>
        </p:spPr>
        <p:txBody>
          <a:bodyPr wrap="none" anchor="t">
            <a:spAutoFit/>
          </a:bodyPr>
          <a:p>
            <a:r>
              <a:rPr lang="en-US" altLang="zh-CN" sz="2400" b="1">
                <a:latin typeface="Times New Roman" panose="02020603050405020304" pitchFamily="18" charset="0"/>
                <a:ea typeface="宋体" panose="02010600030101010101" pitchFamily="2" charset="-122"/>
              </a:rPr>
              <a:t>SPEAKING</a:t>
            </a:r>
            <a:endParaRPr lang="zh-CN" altLang="en-US" sz="2400" dirty="0">
              <a:latin typeface="Times New Roman" panose="02020603050405020304" pitchFamily="18" charset="0"/>
              <a:ea typeface="Times New Roman" panose="02020603050405020304" pitchFamily="18" charset="0"/>
            </a:endParaRPr>
          </a:p>
        </p:txBody>
      </p:sp>
      <p:sp>
        <p:nvSpPr>
          <p:cNvPr id="93188" name="矩形 15"/>
          <p:cNvSpPr/>
          <p:nvPr/>
        </p:nvSpPr>
        <p:spPr>
          <a:xfrm>
            <a:off x="2405063" y="2673350"/>
            <a:ext cx="7921625" cy="82994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1 If you were choosing photographs of people for an article about charismatic people, who would you choose?</a:t>
            </a:r>
            <a:endParaRPr lang="zh-CN" altLang="en-US" sz="2400" dirty="0">
              <a:latin typeface="Times New Roman" panose="02020603050405020304" pitchFamily="18" charset="0"/>
              <a:ea typeface="Times New Roman" panose="02020603050405020304" pitchFamily="18" charset="0"/>
            </a:endParaRPr>
          </a:p>
        </p:txBody>
      </p:sp>
      <p:sp>
        <p:nvSpPr>
          <p:cNvPr id="93189" name="矩形 23"/>
          <p:cNvSpPr/>
          <p:nvPr/>
        </p:nvSpPr>
        <p:spPr>
          <a:xfrm>
            <a:off x="2405063" y="3770313"/>
            <a:ext cx="8002587" cy="1198880"/>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2 Is charisma the most important quality to possess if you want to be successful in your career? If not, what other qualities are important?</a:t>
            </a:r>
            <a:endParaRPr lang="zh-CN" altLang="en-US" sz="2400" dirty="0">
              <a:latin typeface="Times New Roman" panose="02020603050405020304" pitchFamily="18" charset="0"/>
              <a:ea typeface="Times New Roman" panose="02020603050405020304" pitchFamily="18" charset="0"/>
            </a:endParaRPr>
          </a:p>
        </p:txBody>
      </p:sp>
      <p:grpSp>
        <p:nvGrpSpPr>
          <p:cNvPr id="93190" name="组合 5"/>
          <p:cNvGrpSpPr/>
          <p:nvPr/>
        </p:nvGrpSpPr>
        <p:grpSpPr>
          <a:xfrm>
            <a:off x="1870075" y="1143000"/>
            <a:ext cx="2225675" cy="571500"/>
            <a:chOff x="285720" y="1357298"/>
            <a:chExt cx="1578751" cy="428628"/>
          </a:xfrm>
        </p:grpSpPr>
        <p:sp>
          <p:nvSpPr>
            <p:cNvPr id="18" name="矩形 17"/>
            <p:cNvSpPr/>
            <p:nvPr/>
          </p:nvSpPr>
          <p:spPr>
            <a:xfrm>
              <a:off x="285720" y="1357298"/>
              <a:ext cx="213953" cy="428628"/>
            </a:xfrm>
            <a:prstGeom prst="rect">
              <a:avLst/>
            </a:prstGeom>
            <a:solidFill>
              <a:srgbClr val="046784"/>
            </a:solid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499673" y="1357298"/>
              <a:ext cx="1364798" cy="428628"/>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3962400" y="2273300"/>
            <a:ext cx="1377950" cy="266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5234" name="TextBox 7"/>
          <p:cNvSpPr txBox="1"/>
          <p:nvPr/>
        </p:nvSpPr>
        <p:spPr>
          <a:xfrm>
            <a:off x="1849438" y="2124075"/>
            <a:ext cx="688975" cy="521970"/>
          </a:xfrm>
          <a:prstGeom prst="rect">
            <a:avLst/>
          </a:prstGeom>
          <a:noFill/>
          <a:ln w="9525">
            <a:noFill/>
          </a:ln>
        </p:spPr>
        <p:txBody>
          <a:bodyPr anchor="t">
            <a:spAutoFit/>
          </a:bodyPr>
          <a:p>
            <a:pPr>
              <a:buSzTx/>
            </a:pPr>
            <a:r>
              <a:rPr lang="en-US" altLang="zh-CN" sz="2800" b="1" dirty="0">
                <a:solidFill>
                  <a:srgbClr val="376092"/>
                </a:solidFill>
                <a:latin typeface="Arial" panose="020B0604020202020204" pitchFamily="34" charset="0"/>
                <a:ea typeface="宋体" panose="02010600030101010101" pitchFamily="2" charset="-122"/>
              </a:rPr>
              <a:t>6a</a:t>
            </a:r>
            <a:endParaRPr lang="zh-CN" altLang="en-US" sz="2400" b="1" dirty="0">
              <a:solidFill>
                <a:srgbClr val="376092"/>
              </a:solidFill>
              <a:latin typeface="Arial" panose="020B0604020202020204" pitchFamily="34" charset="0"/>
              <a:ea typeface="宋体" panose="02010600030101010101" pitchFamily="2" charset="-122"/>
            </a:endParaRPr>
          </a:p>
        </p:txBody>
      </p:sp>
      <p:sp>
        <p:nvSpPr>
          <p:cNvPr id="95235" name="TextBox 9"/>
          <p:cNvSpPr txBox="1"/>
          <p:nvPr/>
        </p:nvSpPr>
        <p:spPr>
          <a:xfrm>
            <a:off x="1868488" y="2109788"/>
            <a:ext cx="8799512" cy="829945"/>
          </a:xfrm>
          <a:prstGeom prst="rect">
            <a:avLst/>
          </a:prstGeom>
          <a:noFill/>
          <a:ln w="9525">
            <a:noFill/>
          </a:ln>
        </p:spPr>
        <p:txBody>
          <a:bodyPr anchor="t">
            <a:spAutoFit/>
          </a:bodyPr>
          <a:p>
            <a:r>
              <a:rPr lang="en-US" altLang="zh-CN" sz="2800" b="1">
                <a:latin typeface="Arial" panose="020B0604020202020204" pitchFamily="34" charset="0"/>
                <a:ea typeface="宋体" panose="02010600030101010101" pitchFamily="2" charset="-122"/>
              </a:rPr>
              <a:t>      </a:t>
            </a:r>
            <a:r>
              <a:rPr lang="en-US" altLang="zh-CN" sz="2000" b="1">
                <a:latin typeface="Arial" panose="020B0604020202020204" pitchFamily="34" charset="0"/>
                <a:ea typeface="宋体" panose="02010600030101010101" pitchFamily="2" charset="-122"/>
              </a:rPr>
              <a:t>Look at the highlighted phases in the text. Mark them </a:t>
            </a:r>
            <a:r>
              <a:rPr lang="en-US" altLang="zh-CN" sz="2000" b="1" i="1">
                <a:latin typeface="Arial" panose="020B0604020202020204" pitchFamily="34" charset="0"/>
                <a:ea typeface="宋体" panose="02010600030101010101" pitchFamily="2" charset="-122"/>
              </a:rPr>
              <a:t>PS for </a:t>
            </a:r>
            <a:r>
              <a:rPr lang="en-US" altLang="zh-CN" sz="2000" b="1">
                <a:latin typeface="Arial" panose="020B0604020202020204" pitchFamily="34" charset="0"/>
                <a:ea typeface="宋体" panose="02010600030101010101" pitchFamily="2" charset="-122"/>
              </a:rPr>
              <a:t>present simple and </a:t>
            </a:r>
            <a:r>
              <a:rPr lang="en-US" altLang="zh-CN" sz="2000" b="1" i="1">
                <a:latin typeface="Arial" panose="020B0604020202020204" pitchFamily="34" charset="0"/>
                <a:ea typeface="宋体" panose="02010600030101010101" pitchFamily="2" charset="-122"/>
              </a:rPr>
              <a:t>PC </a:t>
            </a:r>
            <a:r>
              <a:rPr lang="en-US" altLang="zh-CN" sz="2000" b="1">
                <a:latin typeface="Arial" panose="020B0604020202020204" pitchFamily="34" charset="0"/>
                <a:ea typeface="宋体" panose="02010600030101010101" pitchFamily="2" charset="-122"/>
              </a:rPr>
              <a:t>for present continuous.</a:t>
            </a:r>
            <a:endParaRPr lang="zh-CN" altLang="en-US" sz="2000" b="1" dirty="0">
              <a:latin typeface="Arial" panose="020B0604020202020204" pitchFamily="34" charset="0"/>
              <a:ea typeface="Arial" panose="020B0604020202020204" pitchFamily="34" charset="0"/>
            </a:endParaRPr>
          </a:p>
        </p:txBody>
      </p:sp>
      <p:grpSp>
        <p:nvGrpSpPr>
          <p:cNvPr id="95236" name="组合 5"/>
          <p:cNvGrpSpPr/>
          <p:nvPr/>
        </p:nvGrpSpPr>
        <p:grpSpPr>
          <a:xfrm>
            <a:off x="1870075" y="1143000"/>
            <a:ext cx="4403725" cy="908050"/>
            <a:chOff x="285720" y="1357297"/>
            <a:chExt cx="3123720" cy="681043"/>
          </a:xfrm>
        </p:grpSpPr>
        <p:sp>
          <p:nvSpPr>
            <p:cNvPr id="18" name="矩形 17"/>
            <p:cNvSpPr/>
            <p:nvPr/>
          </p:nvSpPr>
          <p:spPr>
            <a:xfrm>
              <a:off x="285720" y="1357297"/>
              <a:ext cx="213953" cy="681043"/>
            </a:xfrm>
            <a:prstGeom prst="rect">
              <a:avLst/>
            </a:prstGeom>
            <a:solidFill>
              <a:srgbClr val="046784"/>
            </a:solid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499673" y="1357297"/>
              <a:ext cx="2909767" cy="681043"/>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95239" name="矩形 14"/>
          <p:cNvSpPr/>
          <p:nvPr/>
        </p:nvSpPr>
        <p:spPr>
          <a:xfrm>
            <a:off x="2190750" y="1206500"/>
            <a:ext cx="4572000" cy="829945"/>
          </a:xfrm>
          <a:prstGeom prst="rect">
            <a:avLst/>
          </a:prstGeom>
          <a:noFill/>
          <a:ln w="9525">
            <a:noFill/>
          </a:ln>
        </p:spPr>
        <p:txBody>
          <a:bodyPr anchor="t">
            <a:spAutoFit/>
          </a:bodyPr>
          <a:p>
            <a:r>
              <a:rPr lang="en-US" altLang="zh-CN" sz="2400" b="1">
                <a:latin typeface="Times New Roman" panose="02020603050405020304" pitchFamily="18" charset="0"/>
                <a:ea typeface="宋体" panose="02010600030101010101" pitchFamily="2" charset="-122"/>
              </a:rPr>
              <a:t>GRAMMAR: present simple</a:t>
            </a:r>
            <a:endParaRPr lang="en-US" altLang="zh-CN" sz="2400" b="1">
              <a:latin typeface="Times New Roman" panose="02020603050405020304" pitchFamily="18" charset="0"/>
              <a:ea typeface="宋体" panose="02010600030101010101" pitchFamily="2" charset="-122"/>
            </a:endParaRPr>
          </a:p>
          <a:p>
            <a:r>
              <a:rPr lang="en-US" altLang="zh-CN" sz="2400" b="1">
                <a:latin typeface="Times New Roman" panose="02020603050405020304" pitchFamily="18" charset="0"/>
                <a:ea typeface="宋体" panose="02010600030101010101" pitchFamily="2" charset="-122"/>
              </a:rPr>
              <a:t>and present continuous</a:t>
            </a:r>
            <a:endParaRPr lang="zh-CN" altLang="en-US" sz="2400" dirty="0">
              <a:latin typeface="Times New Roman" panose="02020603050405020304" pitchFamily="18" charset="0"/>
              <a:ea typeface="Times New Roman" panose="02020603050405020304" pitchFamily="18" charset="0"/>
            </a:endParaRPr>
          </a:p>
        </p:txBody>
      </p:sp>
      <p:sp>
        <p:nvSpPr>
          <p:cNvPr id="95240" name="矩形 19"/>
          <p:cNvSpPr/>
          <p:nvPr/>
        </p:nvSpPr>
        <p:spPr>
          <a:xfrm>
            <a:off x="2405063" y="3028950"/>
            <a:ext cx="65801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1 </a:t>
            </a:r>
            <a:r>
              <a:rPr lang="en-US" altLang="zh-CN" sz="2400">
                <a:latin typeface="Times New Roman" panose="02020603050405020304" pitchFamily="18" charset="0"/>
                <a:ea typeface="Times New Roman" panose="02020603050405020304" pitchFamily="18" charset="0"/>
              </a:rPr>
              <a:t>…</a:t>
            </a:r>
            <a:r>
              <a:rPr lang="en-US" altLang="zh-CN" sz="2400">
                <a:latin typeface="Times New Roman" panose="02020603050405020304" pitchFamily="18" charset="0"/>
                <a:ea typeface="宋体" panose="02010600030101010101" pitchFamily="2" charset="-122"/>
              </a:rPr>
              <a:t> regularly gives talks all over the world</a:t>
            </a:r>
            <a:endParaRPr lang="zh-CN" altLang="en-US" sz="2400" dirty="0">
              <a:latin typeface="Times New Roman" panose="02020603050405020304" pitchFamily="18" charset="0"/>
              <a:ea typeface="Times New Roman" panose="02020603050405020304" pitchFamily="18" charset="0"/>
            </a:endParaRPr>
          </a:p>
        </p:txBody>
      </p:sp>
      <p:sp>
        <p:nvSpPr>
          <p:cNvPr id="95241" name="矩形 20"/>
          <p:cNvSpPr/>
          <p:nvPr/>
        </p:nvSpPr>
        <p:spPr>
          <a:xfrm>
            <a:off x="2405063" y="3473450"/>
            <a:ext cx="826293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2 She owns several houses and publishes her own magazines</a:t>
            </a:r>
            <a:endParaRPr lang="zh-CN" altLang="en-US" sz="2400" dirty="0">
              <a:latin typeface="Times New Roman" panose="02020603050405020304" pitchFamily="18" charset="0"/>
              <a:ea typeface="Times New Roman" panose="02020603050405020304" pitchFamily="18" charset="0"/>
            </a:endParaRPr>
          </a:p>
        </p:txBody>
      </p:sp>
      <p:sp>
        <p:nvSpPr>
          <p:cNvPr id="95242" name="矩形 21"/>
          <p:cNvSpPr/>
          <p:nvPr/>
        </p:nvSpPr>
        <p:spPr>
          <a:xfrm>
            <a:off x="2405063" y="3917950"/>
            <a:ext cx="826293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3 Currently, she is presenting a new series</a:t>
            </a:r>
            <a:endParaRPr lang="zh-CN" altLang="en-US" sz="2400" dirty="0">
              <a:latin typeface="Times New Roman" panose="02020603050405020304" pitchFamily="18" charset="0"/>
              <a:ea typeface="Times New Roman" panose="02020603050405020304" pitchFamily="18" charset="0"/>
            </a:endParaRPr>
          </a:p>
        </p:txBody>
      </p:sp>
      <p:sp>
        <p:nvSpPr>
          <p:cNvPr id="95243" name="矩形 22"/>
          <p:cNvSpPr/>
          <p:nvPr/>
        </p:nvSpPr>
        <p:spPr>
          <a:xfrm>
            <a:off x="2405063" y="4362450"/>
            <a:ext cx="7921625"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4 </a:t>
            </a:r>
            <a:r>
              <a:rPr lang="en-US" altLang="zh-CN" sz="2400">
                <a:latin typeface="Times New Roman" panose="02020603050405020304" pitchFamily="18" charset="0"/>
                <a:ea typeface="Times New Roman" panose="02020603050405020304" pitchFamily="18" charset="0"/>
              </a:rPr>
              <a:t>…</a:t>
            </a:r>
            <a:r>
              <a:rPr lang="en-US" altLang="zh-CN" sz="2400">
                <a:latin typeface="Times New Roman" panose="02020603050405020304" pitchFamily="18" charset="0"/>
                <a:ea typeface="宋体" panose="02010600030101010101" pitchFamily="2" charset="-122"/>
              </a:rPr>
              <a:t> people are reading more these days in the USA</a:t>
            </a:r>
            <a:endParaRPr lang="zh-CN" altLang="en-US" sz="2400" dirty="0">
              <a:latin typeface="Times New Roman" panose="02020603050405020304" pitchFamily="18" charset="0"/>
              <a:ea typeface="Times New Roman" panose="02020603050405020304" pitchFamily="18" charset="0"/>
            </a:endParaRPr>
          </a:p>
        </p:txBody>
      </p:sp>
      <p:sp>
        <p:nvSpPr>
          <p:cNvPr id="24" name="矩形 23"/>
          <p:cNvSpPr/>
          <p:nvPr/>
        </p:nvSpPr>
        <p:spPr>
          <a:xfrm>
            <a:off x="8807450" y="3028950"/>
            <a:ext cx="538480" cy="460375"/>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ea typeface="宋体" panose="02010600030101010101" pitchFamily="2" charset="-122"/>
              </a:rPr>
              <a:t>PS</a:t>
            </a:r>
            <a:endParaRPr lang="zh-CN" altLang="en-US" sz="2400" b="1" dirty="0">
              <a:solidFill>
                <a:srgbClr val="FF0000"/>
              </a:solidFill>
              <a:latin typeface="Times New Roman" panose="02020603050405020304" pitchFamily="18" charset="0"/>
              <a:ea typeface="Times New Roman" panose="02020603050405020304" pitchFamily="18" charset="0"/>
            </a:endParaRPr>
          </a:p>
        </p:txBody>
      </p:sp>
      <p:sp>
        <p:nvSpPr>
          <p:cNvPr id="25" name="矩形 24"/>
          <p:cNvSpPr/>
          <p:nvPr/>
        </p:nvSpPr>
        <p:spPr>
          <a:xfrm>
            <a:off x="10055225" y="3473450"/>
            <a:ext cx="538480" cy="460375"/>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ea typeface="宋体" panose="02010600030101010101" pitchFamily="2" charset="-122"/>
              </a:rPr>
              <a:t>PS</a:t>
            </a:r>
            <a:endParaRPr lang="zh-CN" altLang="en-US" sz="2400" b="1" dirty="0">
              <a:solidFill>
                <a:srgbClr val="FF0000"/>
              </a:solidFill>
              <a:latin typeface="Times New Roman" panose="02020603050405020304" pitchFamily="18" charset="0"/>
              <a:ea typeface="Times New Roman" panose="02020603050405020304" pitchFamily="18" charset="0"/>
            </a:endParaRPr>
          </a:p>
        </p:txBody>
      </p:sp>
      <p:sp>
        <p:nvSpPr>
          <p:cNvPr id="26" name="矩形 25"/>
          <p:cNvSpPr/>
          <p:nvPr/>
        </p:nvSpPr>
        <p:spPr>
          <a:xfrm>
            <a:off x="8051800" y="3962400"/>
            <a:ext cx="589280" cy="460375"/>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ea typeface="宋体" panose="02010600030101010101" pitchFamily="2" charset="-122"/>
              </a:rPr>
              <a:t>PC</a:t>
            </a:r>
            <a:endParaRPr lang="zh-CN" altLang="en-US" sz="2400" b="1" dirty="0">
              <a:solidFill>
                <a:srgbClr val="FF0000"/>
              </a:solidFill>
              <a:latin typeface="Times New Roman" panose="02020603050405020304" pitchFamily="18" charset="0"/>
              <a:ea typeface="Times New Roman" panose="02020603050405020304" pitchFamily="18" charset="0"/>
            </a:endParaRPr>
          </a:p>
        </p:txBody>
      </p:sp>
      <p:sp>
        <p:nvSpPr>
          <p:cNvPr id="27" name="矩形 26"/>
          <p:cNvSpPr/>
          <p:nvPr/>
        </p:nvSpPr>
        <p:spPr>
          <a:xfrm>
            <a:off x="9061450" y="4362450"/>
            <a:ext cx="589280" cy="460375"/>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ea typeface="宋体" panose="02010600030101010101" pitchFamily="2" charset="-122"/>
              </a:rPr>
              <a:t>PC</a:t>
            </a:r>
            <a:endParaRPr lang="zh-CN" altLang="en-US" sz="2400" b="1" dirty="0">
              <a:solidFill>
                <a:srgbClr val="FF0000"/>
              </a:solidFill>
              <a:latin typeface="Times New Roman" panose="02020603050405020304" pitchFamily="18" charset="0"/>
              <a:ea typeface="Times New Roman" panose="02020603050405020304" pitchFamily="18" charset="0"/>
            </a:endParaRPr>
          </a:p>
        </p:txBody>
      </p:sp>
      <p:sp>
        <p:nvSpPr>
          <p:cNvPr id="28" name="圆角矩形 27"/>
          <p:cNvSpPr/>
          <p:nvPr/>
        </p:nvSpPr>
        <p:spPr>
          <a:xfrm>
            <a:off x="8782435" y="5858554"/>
            <a:ext cx="785814" cy="357187"/>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圆角矩形 28"/>
          <p:cNvSpPr/>
          <p:nvPr/>
        </p:nvSpPr>
        <p:spPr>
          <a:xfrm>
            <a:off x="9650858" y="5861434"/>
            <a:ext cx="785819" cy="357187"/>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childTnLst>
              </p:cTn>
              <p:nextCondLst>
                <p:cond evt="onClick" delay="0">
                  <p:tgtEl>
                    <p:spTgt spid="28"/>
                  </p:tgtEl>
                </p:cond>
              </p:nextCondLst>
            </p:seq>
            <p:seq concurrent="1" nextAc="seek">
              <p:cTn id="23" restart="whenNotActive" fill="hold" evtFilter="cancelBubble" nodeType="interactiveSeq">
                <p:stCondLst>
                  <p:cond evt="onClick" delay="0">
                    <p:tgtEl>
                      <p:spTgt spid="29"/>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6"/>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4" grpId="0"/>
      <p:bldP spid="24" grpId="1"/>
      <p:bldP spid="25" grpId="0"/>
      <p:bldP spid="25" grpId="1"/>
      <p:bldP spid="26" grpId="0"/>
      <p:bldP spid="26"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矩形 19"/>
          <p:cNvSpPr/>
          <p:nvPr/>
        </p:nvSpPr>
        <p:spPr>
          <a:xfrm>
            <a:off x="978853" y="1421765"/>
            <a:ext cx="80025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a) an action happening around now (often temporary): _______</a:t>
            </a:r>
            <a:endParaRPr lang="zh-CN" altLang="en-US" sz="2400" dirty="0">
              <a:latin typeface="Times New Roman" panose="02020603050405020304" pitchFamily="18" charset="0"/>
              <a:ea typeface="Times New Roman" panose="02020603050405020304" pitchFamily="18" charset="0"/>
            </a:endParaRPr>
          </a:p>
        </p:txBody>
      </p:sp>
      <p:sp>
        <p:nvSpPr>
          <p:cNvPr id="97282" name="矩形 22"/>
          <p:cNvSpPr/>
          <p:nvPr/>
        </p:nvSpPr>
        <p:spPr>
          <a:xfrm>
            <a:off x="978853" y="2414905"/>
            <a:ext cx="80025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b) a regular or habitual action: ________</a:t>
            </a:r>
            <a:endParaRPr lang="zh-CN" altLang="en-US" sz="2400" dirty="0">
              <a:latin typeface="Times New Roman" panose="02020603050405020304" pitchFamily="18" charset="0"/>
              <a:ea typeface="Times New Roman" panose="02020603050405020304" pitchFamily="18" charset="0"/>
            </a:endParaRPr>
          </a:p>
        </p:txBody>
      </p:sp>
      <p:sp>
        <p:nvSpPr>
          <p:cNvPr id="97283" name="矩形 23"/>
          <p:cNvSpPr/>
          <p:nvPr/>
        </p:nvSpPr>
        <p:spPr>
          <a:xfrm>
            <a:off x="978853" y="3450590"/>
            <a:ext cx="80025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c) a fact or general truth: ________</a:t>
            </a:r>
            <a:endParaRPr lang="zh-CN" altLang="en-US" sz="2400" dirty="0">
              <a:latin typeface="Times New Roman" panose="02020603050405020304" pitchFamily="18" charset="0"/>
              <a:ea typeface="Times New Roman" panose="02020603050405020304" pitchFamily="18" charset="0"/>
            </a:endParaRPr>
          </a:p>
        </p:txBody>
      </p:sp>
      <p:sp>
        <p:nvSpPr>
          <p:cNvPr id="97284" name="TextBox 7"/>
          <p:cNvSpPr txBox="1"/>
          <p:nvPr/>
        </p:nvSpPr>
        <p:spPr>
          <a:xfrm>
            <a:off x="536258" y="490220"/>
            <a:ext cx="688975" cy="521970"/>
          </a:xfrm>
          <a:prstGeom prst="rect">
            <a:avLst/>
          </a:prstGeom>
          <a:noFill/>
          <a:ln w="9525">
            <a:noFill/>
          </a:ln>
        </p:spPr>
        <p:txBody>
          <a:bodyPr anchor="t">
            <a:spAutoFit/>
          </a:bodyPr>
          <a:p>
            <a:pPr>
              <a:buSzTx/>
            </a:pPr>
            <a:r>
              <a:rPr lang="en-US" altLang="zh-CN" sz="2800" b="1" dirty="0">
                <a:solidFill>
                  <a:srgbClr val="FF0000"/>
                </a:solidFill>
                <a:latin typeface="Arial" panose="020B0604020202020204" pitchFamily="34" charset="0"/>
                <a:ea typeface="宋体" panose="02010600030101010101" pitchFamily="2" charset="-122"/>
              </a:rPr>
              <a:t>6</a:t>
            </a:r>
            <a:r>
              <a:rPr lang="en-US" altLang="zh-CN" sz="2400" b="1" dirty="0">
                <a:solidFill>
                  <a:srgbClr val="FF0000"/>
                </a:solidFill>
                <a:latin typeface="Arial" panose="020B0604020202020204" pitchFamily="34" charset="0"/>
                <a:ea typeface="宋体" panose="02010600030101010101" pitchFamily="2" charset="-122"/>
              </a:rPr>
              <a:t>b</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97285" name="TextBox 9"/>
          <p:cNvSpPr txBox="1"/>
          <p:nvPr/>
        </p:nvSpPr>
        <p:spPr>
          <a:xfrm>
            <a:off x="536575" y="490220"/>
            <a:ext cx="10944225" cy="829945"/>
          </a:xfrm>
          <a:prstGeom prst="rect">
            <a:avLst/>
          </a:prstGeom>
          <a:noFill/>
          <a:ln w="9525">
            <a:noFill/>
          </a:ln>
        </p:spPr>
        <p:txBody>
          <a:bodyPr wrap="square" anchor="t">
            <a:spAutoFit/>
          </a:bodyPr>
          <a:p>
            <a:r>
              <a:rPr lang="en-US" altLang="zh-CN" sz="2800" b="1">
                <a:latin typeface="Arial" panose="020B0604020202020204" pitchFamily="34" charset="0"/>
                <a:ea typeface="宋体" panose="02010600030101010101" pitchFamily="2" charset="-122"/>
              </a:rPr>
              <a:t>      </a:t>
            </a:r>
            <a:r>
              <a:rPr lang="en-US" altLang="zh-CN" sz="2000" b="1">
                <a:latin typeface="Arial" panose="020B0604020202020204" pitchFamily="34" charset="0"/>
                <a:ea typeface="宋体" panose="02010600030101010101" pitchFamily="2" charset="-122"/>
              </a:rPr>
              <a:t>Look at the uses a–d of the present simple and present continuous. Match each use to one of the highlighted sentences in the text. Then write the correct tense in the gaps.</a:t>
            </a:r>
            <a:endParaRPr lang="zh-CN" altLang="en-US" sz="2000" b="1" dirty="0">
              <a:latin typeface="Arial" panose="020B0604020202020204" pitchFamily="34" charset="0"/>
              <a:ea typeface="Arial" panose="020B0604020202020204" pitchFamily="34" charset="0"/>
            </a:endParaRPr>
          </a:p>
        </p:txBody>
      </p:sp>
      <p:sp>
        <p:nvSpPr>
          <p:cNvPr id="97286" name="矩形 20"/>
          <p:cNvSpPr/>
          <p:nvPr/>
        </p:nvSpPr>
        <p:spPr>
          <a:xfrm>
            <a:off x="979170" y="4446905"/>
            <a:ext cx="6311900"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d) a trend or a changing situation: ________</a:t>
            </a:r>
            <a:endParaRPr lang="zh-CN" altLang="en-US" sz="2400" dirty="0">
              <a:latin typeface="Times New Roman" panose="02020603050405020304" pitchFamily="18" charset="0"/>
              <a:ea typeface="Times New Roman" panose="02020603050405020304" pitchFamily="18" charset="0"/>
            </a:endParaRPr>
          </a:p>
        </p:txBody>
      </p:sp>
      <p:sp>
        <p:nvSpPr>
          <p:cNvPr id="20" name="矩形 19"/>
          <p:cNvSpPr/>
          <p:nvPr/>
        </p:nvSpPr>
        <p:spPr>
          <a:xfrm>
            <a:off x="1059815" y="1954530"/>
            <a:ext cx="9839960" cy="460375"/>
          </a:xfrm>
          <a:prstGeom prst="rect">
            <a:avLst/>
          </a:prstGeom>
          <a:noFill/>
          <a:ln w="9525">
            <a:noFill/>
          </a:ln>
        </p:spPr>
        <p:txBody>
          <a:bodyPr wrap="square" anchor="t">
            <a:spAutoFit/>
          </a:bodyPr>
          <a:p>
            <a:r>
              <a:rPr lang="en-US" altLang="zh-CN" sz="2400">
                <a:solidFill>
                  <a:srgbClr val="FF0000"/>
                </a:solidFill>
                <a:latin typeface="Times New Roman" panose="02020603050405020304" pitchFamily="18" charset="0"/>
                <a:ea typeface="宋体" panose="02010600030101010101" pitchFamily="2" charset="-122"/>
              </a:rPr>
              <a:t>3 Currently, she is presenting a new series </a:t>
            </a:r>
            <a:r>
              <a:rPr lang="en-US" altLang="zh-CN" sz="2400">
                <a:solidFill>
                  <a:srgbClr val="FF0000"/>
                </a:solidFill>
                <a:latin typeface="Times New Roman" panose="02020603050405020304" pitchFamily="18" charset="0"/>
                <a:ea typeface="Times New Roman" panose="02020603050405020304" pitchFamily="18" charset="0"/>
              </a:rPr>
              <a:t>—</a:t>
            </a:r>
            <a:r>
              <a:rPr lang="en-US" altLang="zh-CN" sz="2400">
                <a:solidFill>
                  <a:srgbClr val="FF0000"/>
                </a:solidFill>
                <a:latin typeface="Times New Roman" panose="02020603050405020304" pitchFamily="18" charset="0"/>
                <a:ea typeface="宋体" panose="02010600030101010101" pitchFamily="2" charset="-122"/>
              </a:rPr>
              <a:t> present continuous</a:t>
            </a:r>
            <a:endParaRPr lang="zh-CN" altLang="en-US" sz="2400" dirty="0">
              <a:solidFill>
                <a:srgbClr val="FF0000"/>
              </a:solidFill>
              <a:latin typeface="Times New Roman" panose="02020603050405020304" pitchFamily="18" charset="0"/>
              <a:ea typeface="Times New Roman" panose="02020603050405020304" pitchFamily="18" charset="0"/>
            </a:endParaRPr>
          </a:p>
        </p:txBody>
      </p:sp>
      <p:sp>
        <p:nvSpPr>
          <p:cNvPr id="21" name="矩形 20"/>
          <p:cNvSpPr/>
          <p:nvPr/>
        </p:nvSpPr>
        <p:spPr>
          <a:xfrm>
            <a:off x="1059815" y="2896870"/>
            <a:ext cx="8842375" cy="460375"/>
          </a:xfrm>
          <a:prstGeom prst="rect">
            <a:avLst/>
          </a:prstGeom>
          <a:noFill/>
          <a:ln w="9525">
            <a:noFill/>
          </a:ln>
        </p:spPr>
        <p:txBody>
          <a:bodyPr wrap="square" anchor="t">
            <a:spAutoFit/>
          </a:bodyPr>
          <a:p>
            <a:r>
              <a:rPr lang="en-US" altLang="zh-CN" sz="2400">
                <a:solidFill>
                  <a:srgbClr val="FF0000"/>
                </a:solidFill>
                <a:latin typeface="Times New Roman" panose="02020603050405020304" pitchFamily="18" charset="0"/>
                <a:ea typeface="宋体" panose="02010600030101010101" pitchFamily="2" charset="-122"/>
              </a:rPr>
              <a:t>1 </a:t>
            </a:r>
            <a:r>
              <a:rPr lang="en-US" altLang="zh-CN" sz="2400">
                <a:solidFill>
                  <a:srgbClr val="FF0000"/>
                </a:solidFill>
                <a:latin typeface="Times New Roman" panose="02020603050405020304" pitchFamily="18" charset="0"/>
                <a:ea typeface="Times New Roman" panose="02020603050405020304" pitchFamily="18" charset="0"/>
              </a:rPr>
              <a:t>…</a:t>
            </a:r>
            <a:r>
              <a:rPr lang="en-US" altLang="zh-CN" sz="2400">
                <a:solidFill>
                  <a:srgbClr val="FF0000"/>
                </a:solidFill>
                <a:latin typeface="Times New Roman" panose="02020603050405020304" pitchFamily="18" charset="0"/>
                <a:ea typeface="宋体" panose="02010600030101010101" pitchFamily="2" charset="-122"/>
              </a:rPr>
              <a:t> regularly gives talks all over the world </a:t>
            </a:r>
            <a:r>
              <a:rPr lang="en-US" altLang="zh-CN" sz="2400">
                <a:solidFill>
                  <a:srgbClr val="FF0000"/>
                </a:solidFill>
                <a:latin typeface="Times New Roman" panose="02020603050405020304" pitchFamily="18" charset="0"/>
                <a:ea typeface="Times New Roman" panose="02020603050405020304" pitchFamily="18" charset="0"/>
              </a:rPr>
              <a:t>—</a:t>
            </a:r>
            <a:r>
              <a:rPr lang="en-US" altLang="zh-CN" sz="2400">
                <a:solidFill>
                  <a:srgbClr val="FF0000"/>
                </a:solidFill>
                <a:latin typeface="Times New Roman" panose="02020603050405020304" pitchFamily="18" charset="0"/>
                <a:ea typeface="宋体" panose="02010600030101010101" pitchFamily="2" charset="-122"/>
              </a:rPr>
              <a:t> present simple</a:t>
            </a:r>
            <a:endParaRPr lang="zh-CN" altLang="en-US" sz="2400" dirty="0">
              <a:solidFill>
                <a:srgbClr val="FF0000"/>
              </a:solidFill>
              <a:latin typeface="Times New Roman" panose="02020603050405020304" pitchFamily="18" charset="0"/>
              <a:ea typeface="Times New Roman" panose="02020603050405020304" pitchFamily="18" charset="0"/>
            </a:endParaRPr>
          </a:p>
        </p:txBody>
      </p:sp>
      <p:sp>
        <p:nvSpPr>
          <p:cNvPr id="22" name="矩形 21"/>
          <p:cNvSpPr/>
          <p:nvPr/>
        </p:nvSpPr>
        <p:spPr>
          <a:xfrm>
            <a:off x="1059815" y="3910965"/>
            <a:ext cx="10267315" cy="460375"/>
          </a:xfrm>
          <a:prstGeom prst="rect">
            <a:avLst/>
          </a:prstGeom>
          <a:noFill/>
          <a:ln w="9525">
            <a:noFill/>
          </a:ln>
        </p:spPr>
        <p:txBody>
          <a:bodyPr wrap="square" anchor="t">
            <a:spAutoFit/>
          </a:bodyPr>
          <a:p>
            <a:r>
              <a:rPr lang="en-US" altLang="zh-CN" sz="2400">
                <a:solidFill>
                  <a:srgbClr val="FF0000"/>
                </a:solidFill>
                <a:latin typeface="Times New Roman" panose="02020603050405020304" pitchFamily="18" charset="0"/>
                <a:ea typeface="宋体" panose="02010600030101010101" pitchFamily="2" charset="-122"/>
              </a:rPr>
              <a:t>2 She owns several houses and publishes her own magazines </a:t>
            </a:r>
            <a:r>
              <a:rPr lang="en-US" altLang="zh-CN" sz="2400">
                <a:solidFill>
                  <a:srgbClr val="FF0000"/>
                </a:solidFill>
                <a:latin typeface="Times New Roman" panose="02020603050405020304" pitchFamily="18" charset="0"/>
                <a:ea typeface="Times New Roman" panose="02020603050405020304" pitchFamily="18" charset="0"/>
              </a:rPr>
              <a:t>—</a:t>
            </a:r>
            <a:r>
              <a:rPr lang="en-US" altLang="zh-CN" sz="2400">
                <a:solidFill>
                  <a:srgbClr val="FF0000"/>
                </a:solidFill>
                <a:latin typeface="Times New Roman" panose="02020603050405020304" pitchFamily="18" charset="0"/>
                <a:ea typeface="宋体" panose="02010600030101010101" pitchFamily="2" charset="-122"/>
              </a:rPr>
              <a:t> present simple</a:t>
            </a:r>
            <a:endParaRPr lang="zh-CN" altLang="en-US" sz="2400" dirty="0">
              <a:solidFill>
                <a:srgbClr val="FF0000"/>
              </a:solidFill>
              <a:latin typeface="Times New Roman" panose="02020603050405020304" pitchFamily="18" charset="0"/>
              <a:ea typeface="Times New Roman" panose="02020603050405020304" pitchFamily="18" charset="0"/>
            </a:endParaRPr>
          </a:p>
        </p:txBody>
      </p:sp>
      <p:sp>
        <p:nvSpPr>
          <p:cNvPr id="23" name="矩形 22"/>
          <p:cNvSpPr/>
          <p:nvPr/>
        </p:nvSpPr>
        <p:spPr>
          <a:xfrm>
            <a:off x="1059815" y="4907280"/>
            <a:ext cx="10267315" cy="460375"/>
          </a:xfrm>
          <a:prstGeom prst="rect">
            <a:avLst/>
          </a:prstGeom>
          <a:noFill/>
          <a:ln w="9525">
            <a:noFill/>
          </a:ln>
        </p:spPr>
        <p:txBody>
          <a:bodyPr wrap="square" anchor="t">
            <a:spAutoFit/>
          </a:bodyPr>
          <a:p>
            <a:r>
              <a:rPr lang="en-US" altLang="zh-CN" sz="2400">
                <a:solidFill>
                  <a:srgbClr val="FF0000"/>
                </a:solidFill>
                <a:latin typeface="Times New Roman" panose="02020603050405020304" pitchFamily="18" charset="0"/>
                <a:ea typeface="宋体" panose="02010600030101010101" pitchFamily="2" charset="-122"/>
              </a:rPr>
              <a:t>4 People are reading more these days in the USA </a:t>
            </a:r>
            <a:r>
              <a:rPr lang="en-US" altLang="zh-CN" sz="2400">
                <a:solidFill>
                  <a:srgbClr val="FF0000"/>
                </a:solidFill>
                <a:latin typeface="Times New Roman" panose="02020603050405020304" pitchFamily="18" charset="0"/>
                <a:ea typeface="Times New Roman" panose="02020603050405020304" pitchFamily="18" charset="0"/>
              </a:rPr>
              <a:t>—</a:t>
            </a:r>
            <a:r>
              <a:rPr lang="en-US" altLang="zh-CN" sz="2400">
                <a:solidFill>
                  <a:srgbClr val="FF0000"/>
                </a:solidFill>
                <a:latin typeface="Times New Roman" panose="02020603050405020304" pitchFamily="18" charset="0"/>
                <a:ea typeface="宋体" panose="02010600030101010101" pitchFamily="2" charset="-122"/>
              </a:rPr>
              <a:t> present continuous</a:t>
            </a:r>
            <a:endParaRPr lang="zh-CN" altLang="en-US" sz="2400" dirty="0">
              <a:solidFill>
                <a:srgbClr val="FF0000"/>
              </a:solidFill>
              <a:latin typeface="Times New Roman" panose="02020603050405020304" pitchFamily="18" charset="0"/>
              <a:ea typeface="Times New Roman" panose="02020603050405020304" pitchFamily="18" charset="0"/>
            </a:endParaRPr>
          </a:p>
        </p:txBody>
      </p:sp>
      <p:sp>
        <p:nvSpPr>
          <p:cNvPr id="24" name="圆角矩形 23"/>
          <p:cNvSpPr/>
          <p:nvPr/>
        </p:nvSpPr>
        <p:spPr>
          <a:xfrm>
            <a:off x="8782435" y="5858554"/>
            <a:ext cx="785814" cy="357187"/>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5" name="圆角矩形 24"/>
          <p:cNvSpPr/>
          <p:nvPr/>
        </p:nvSpPr>
        <p:spPr>
          <a:xfrm>
            <a:off x="9650858" y="5861434"/>
            <a:ext cx="785819" cy="357187"/>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25"/>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0"/>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0" grpId="0"/>
      <p:bldP spid="20" grpId="1"/>
      <p:bldP spid="21" grpId="0"/>
      <p:bldP spid="21" grpId="1"/>
      <p:bldP spid="22" grpId="0"/>
      <p:bldP spid="22" grpId="1"/>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9329" name="Picture 2"/>
          <p:cNvPicPr>
            <a:picLocks noChangeAspect="1"/>
          </p:cNvPicPr>
          <p:nvPr/>
        </p:nvPicPr>
        <p:blipFill>
          <a:blip r:embed="rId1"/>
          <a:stretch>
            <a:fillRect/>
          </a:stretch>
        </p:blipFill>
        <p:spPr>
          <a:xfrm>
            <a:off x="2268538" y="455930"/>
            <a:ext cx="7381875" cy="355600"/>
          </a:xfrm>
          <a:prstGeom prst="rect">
            <a:avLst/>
          </a:prstGeom>
          <a:noFill/>
          <a:ln w="9525">
            <a:noFill/>
          </a:ln>
        </p:spPr>
      </p:pic>
      <p:sp>
        <p:nvSpPr>
          <p:cNvPr id="4" name="矩形 3"/>
          <p:cNvSpPr/>
          <p:nvPr/>
        </p:nvSpPr>
        <p:spPr>
          <a:xfrm>
            <a:off x="2268538" y="811530"/>
            <a:ext cx="7381875" cy="768350"/>
          </a:xfrm>
          <a:prstGeom prst="rect">
            <a:avLst/>
          </a:prstGeom>
          <a:solidFill>
            <a:schemeClr val="accent1">
              <a:lumMod val="20000"/>
              <a:lumOff val="8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We also use the present continuous to talk about photographs. </a:t>
            </a:r>
            <a:r>
              <a:rPr kumimoji="0" lang="en-US" altLang="zh-CN" sz="20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In the photograph, Bill Clinton is talking to a group of people</a:t>
            </a:r>
            <a:r>
              <a:rPr kumimoji="0" lang="en-US" altLang="zh-CN" sz="24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2268855" y="1579563"/>
            <a:ext cx="6445250" cy="39878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Language Reference and Extra Practice, pages 134–135</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9332" name="TextBox 7"/>
          <p:cNvSpPr txBox="1"/>
          <p:nvPr/>
        </p:nvSpPr>
        <p:spPr>
          <a:xfrm>
            <a:off x="763588" y="1978660"/>
            <a:ext cx="688975" cy="521970"/>
          </a:xfrm>
          <a:prstGeom prst="rect">
            <a:avLst/>
          </a:prstGeom>
          <a:noFill/>
          <a:ln w="9525">
            <a:noFill/>
          </a:ln>
        </p:spPr>
        <p:txBody>
          <a:bodyPr anchor="t">
            <a:spAutoFit/>
          </a:bodyPr>
          <a:p>
            <a:pPr>
              <a:buSzTx/>
            </a:pPr>
            <a:r>
              <a:rPr lang="en-US" altLang="zh-CN" sz="2800" b="1" dirty="0">
                <a:solidFill>
                  <a:srgbClr val="376092"/>
                </a:solidFill>
                <a:latin typeface="Arial" panose="020B0604020202020204" pitchFamily="34" charset="0"/>
                <a:ea typeface="宋体" panose="02010600030101010101" pitchFamily="2" charset="-122"/>
              </a:rPr>
              <a:t>7</a:t>
            </a:r>
            <a:r>
              <a:rPr lang="en-US" altLang="zh-CN" sz="2400" b="1" dirty="0">
                <a:solidFill>
                  <a:srgbClr val="376092"/>
                </a:solidFill>
                <a:latin typeface="Arial" panose="020B0604020202020204" pitchFamily="34" charset="0"/>
                <a:ea typeface="宋体" panose="02010600030101010101" pitchFamily="2" charset="-122"/>
              </a:rPr>
              <a:t>a</a:t>
            </a:r>
            <a:endParaRPr lang="zh-CN" altLang="en-US" sz="2400" b="1" dirty="0">
              <a:solidFill>
                <a:srgbClr val="376092"/>
              </a:solidFill>
              <a:latin typeface="Arial" panose="020B0604020202020204" pitchFamily="34" charset="0"/>
              <a:ea typeface="宋体" panose="02010600030101010101" pitchFamily="2" charset="-122"/>
            </a:endParaRPr>
          </a:p>
        </p:txBody>
      </p:sp>
      <p:sp>
        <p:nvSpPr>
          <p:cNvPr id="99333" name="TextBox 9"/>
          <p:cNvSpPr txBox="1"/>
          <p:nvPr/>
        </p:nvSpPr>
        <p:spPr>
          <a:xfrm>
            <a:off x="763588" y="1978660"/>
            <a:ext cx="8799512" cy="521970"/>
          </a:xfrm>
          <a:prstGeom prst="rect">
            <a:avLst/>
          </a:prstGeom>
          <a:noFill/>
          <a:ln w="9525">
            <a:noFill/>
          </a:ln>
        </p:spPr>
        <p:txBody>
          <a:bodyPr anchor="t">
            <a:spAutoFit/>
          </a:bodyPr>
          <a:p>
            <a:r>
              <a:rPr lang="en-US" altLang="zh-CN" sz="2800" b="1">
                <a:latin typeface="Arial" panose="020B0604020202020204" pitchFamily="34" charset="0"/>
                <a:ea typeface="宋体" panose="02010600030101010101" pitchFamily="2" charset="-122"/>
              </a:rPr>
              <a:t>      </a:t>
            </a:r>
            <a:r>
              <a:rPr lang="en-US" altLang="zh-CN" sz="2000" b="1">
                <a:latin typeface="Arial" panose="020B0604020202020204" pitchFamily="34" charset="0"/>
                <a:ea typeface="宋体" panose="02010600030101010101" pitchFamily="2" charset="-122"/>
              </a:rPr>
              <a:t>Look at these sentences and choose the correct answer.</a:t>
            </a:r>
            <a:endParaRPr lang="zh-CN" altLang="en-US" sz="2000" b="1" dirty="0">
              <a:latin typeface="Arial" panose="020B0604020202020204" pitchFamily="34" charset="0"/>
              <a:ea typeface="Arial" panose="020B0604020202020204" pitchFamily="34" charset="0"/>
            </a:endParaRPr>
          </a:p>
        </p:txBody>
      </p:sp>
      <p:sp>
        <p:nvSpPr>
          <p:cNvPr id="99334" name="矩形 11"/>
          <p:cNvSpPr/>
          <p:nvPr/>
        </p:nvSpPr>
        <p:spPr>
          <a:xfrm>
            <a:off x="1452563" y="2578100"/>
            <a:ext cx="7921625"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1 Dr Partridge </a:t>
            </a:r>
            <a:r>
              <a:rPr lang="en-US" altLang="zh-CN" sz="2000" i="1">
                <a:latin typeface="Times New Roman" panose="02020603050405020304" pitchFamily="18" charset="0"/>
                <a:ea typeface="宋体" panose="02010600030101010101" pitchFamily="2" charset="-122"/>
              </a:rPr>
              <a:t>regularly gives / is regularly giving </a:t>
            </a:r>
            <a:r>
              <a:rPr lang="en-US" altLang="zh-CN" sz="2000">
                <a:latin typeface="Times New Roman" panose="02020603050405020304" pitchFamily="18" charset="0"/>
                <a:ea typeface="宋体" panose="02010600030101010101" pitchFamily="2" charset="-122"/>
              </a:rPr>
              <a:t>talks about personality.</a:t>
            </a:r>
            <a:endParaRPr lang="zh-CN" altLang="en-US" sz="2000" dirty="0">
              <a:latin typeface="Times New Roman" panose="02020603050405020304" pitchFamily="18" charset="0"/>
              <a:ea typeface="Times New Roman" panose="02020603050405020304" pitchFamily="18" charset="0"/>
            </a:endParaRPr>
          </a:p>
        </p:txBody>
      </p:sp>
      <p:sp>
        <p:nvSpPr>
          <p:cNvPr id="99335" name="矩形 14"/>
          <p:cNvSpPr/>
          <p:nvPr/>
        </p:nvSpPr>
        <p:spPr>
          <a:xfrm>
            <a:off x="1452563" y="3022600"/>
            <a:ext cx="7921625" cy="706755"/>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2 The professor </a:t>
            </a:r>
            <a:r>
              <a:rPr lang="en-US" altLang="zh-CN" sz="2000" i="1">
                <a:latin typeface="Times New Roman" panose="02020603050405020304" pitchFamily="18" charset="0"/>
                <a:ea typeface="宋体" panose="02010600030101010101" pitchFamily="2" charset="-122"/>
              </a:rPr>
              <a:t>interviews / is interviewing </a:t>
            </a:r>
            <a:r>
              <a:rPr lang="en-US" altLang="zh-CN" sz="2000">
                <a:latin typeface="Times New Roman" panose="02020603050405020304" pitchFamily="18" charset="0"/>
                <a:ea typeface="宋体" panose="02010600030101010101" pitchFamily="2" charset="-122"/>
              </a:rPr>
              <a:t>a candidate at the moment and can’t come to the phone.</a:t>
            </a:r>
            <a:endParaRPr lang="zh-CN" altLang="en-US" sz="2000" dirty="0">
              <a:latin typeface="Times New Roman" panose="02020603050405020304" pitchFamily="18" charset="0"/>
              <a:ea typeface="Times New Roman" panose="02020603050405020304" pitchFamily="18" charset="0"/>
            </a:endParaRPr>
          </a:p>
        </p:txBody>
      </p:sp>
      <p:sp>
        <p:nvSpPr>
          <p:cNvPr id="99336" name="矩形 15"/>
          <p:cNvSpPr/>
          <p:nvPr/>
        </p:nvSpPr>
        <p:spPr>
          <a:xfrm>
            <a:off x="1452563" y="3733800"/>
            <a:ext cx="7921625"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3 The number of companies using personality tests </a:t>
            </a:r>
            <a:r>
              <a:rPr lang="en-US" altLang="zh-CN" sz="2000" i="1">
                <a:latin typeface="Times New Roman" panose="02020603050405020304" pitchFamily="18" charset="0"/>
                <a:ea typeface="宋体" panose="02010600030101010101" pitchFamily="2" charset="-122"/>
              </a:rPr>
              <a:t>grows / is growing.</a:t>
            </a:r>
            <a:endParaRPr lang="zh-CN" altLang="en-US" sz="2000" dirty="0">
              <a:latin typeface="Times New Roman" panose="02020603050405020304" pitchFamily="18" charset="0"/>
              <a:ea typeface="Times New Roman" panose="02020603050405020304" pitchFamily="18" charset="0"/>
            </a:endParaRPr>
          </a:p>
        </p:txBody>
      </p:sp>
      <p:sp>
        <p:nvSpPr>
          <p:cNvPr id="99337" name="矩形 16"/>
          <p:cNvSpPr/>
          <p:nvPr/>
        </p:nvSpPr>
        <p:spPr>
          <a:xfrm>
            <a:off x="1452563" y="4222750"/>
            <a:ext cx="7921625" cy="706755"/>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4 I do lots of different research but today </a:t>
            </a:r>
            <a:r>
              <a:rPr lang="en-US" altLang="zh-CN" sz="2000" i="1">
                <a:latin typeface="Times New Roman" panose="02020603050405020304" pitchFamily="18" charset="0"/>
                <a:ea typeface="宋体" panose="02010600030101010101" pitchFamily="2" charset="-122"/>
              </a:rPr>
              <a:t>I carry out / I’m carrying out </a:t>
            </a:r>
            <a:r>
              <a:rPr lang="en-US" altLang="zh-CN" sz="2000">
                <a:latin typeface="Times New Roman" panose="02020603050405020304" pitchFamily="18" charset="0"/>
                <a:ea typeface="宋体" panose="02010600030101010101" pitchFamily="2" charset="-122"/>
              </a:rPr>
              <a:t>research</a:t>
            </a:r>
            <a:r>
              <a:rPr lang="en-US" altLang="zh-CN" sz="2000" i="1">
                <a:latin typeface="Times New Roman" panose="02020603050405020304" pitchFamily="18" charset="0"/>
                <a:ea typeface="宋体" panose="02010600030101010101" pitchFamily="2" charset="-122"/>
              </a:rPr>
              <a:t> </a:t>
            </a:r>
            <a:r>
              <a:rPr lang="en-US" altLang="zh-CN" sz="2000">
                <a:latin typeface="Times New Roman" panose="02020603050405020304" pitchFamily="18" charset="0"/>
                <a:ea typeface="宋体" panose="02010600030101010101" pitchFamily="2" charset="-122"/>
              </a:rPr>
              <a:t>into the personalities of twins.</a:t>
            </a:r>
            <a:endParaRPr lang="zh-CN" altLang="en-US" sz="2000" dirty="0">
              <a:latin typeface="Times New Roman" panose="02020603050405020304" pitchFamily="18" charset="0"/>
              <a:ea typeface="Times New Roman" panose="02020603050405020304" pitchFamily="18" charset="0"/>
            </a:endParaRPr>
          </a:p>
        </p:txBody>
      </p:sp>
      <p:sp>
        <p:nvSpPr>
          <p:cNvPr id="11" name="减号 10"/>
          <p:cNvSpPr/>
          <p:nvPr/>
        </p:nvSpPr>
        <p:spPr>
          <a:xfrm>
            <a:off x="2832100" y="2889250"/>
            <a:ext cx="2000250" cy="22225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减号 11"/>
          <p:cNvSpPr/>
          <p:nvPr/>
        </p:nvSpPr>
        <p:spPr>
          <a:xfrm>
            <a:off x="4165600" y="3289300"/>
            <a:ext cx="2000250" cy="22225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减号 12"/>
          <p:cNvSpPr/>
          <p:nvPr/>
        </p:nvSpPr>
        <p:spPr>
          <a:xfrm>
            <a:off x="7143750" y="4089400"/>
            <a:ext cx="2000250" cy="22225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减号 15"/>
          <p:cNvSpPr/>
          <p:nvPr/>
        </p:nvSpPr>
        <p:spPr>
          <a:xfrm>
            <a:off x="6653213" y="4533900"/>
            <a:ext cx="2401888" cy="22225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8782435" y="5858554"/>
            <a:ext cx="785814" cy="357187"/>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圆角矩形 17"/>
          <p:cNvSpPr/>
          <p:nvPr/>
        </p:nvSpPr>
        <p:spPr>
          <a:xfrm>
            <a:off x="9650858" y="5861434"/>
            <a:ext cx="785819" cy="357187"/>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ustDataLst>
      <p:tags r:id="rId2"/>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1" grpId="0" bldLvl="0" animBg="1"/>
      <p:bldP spid="11" grpId="1" bldLvl="0" animBg="1"/>
      <p:bldP spid="12" grpId="0" bldLvl="0" animBg="1"/>
      <p:bldP spid="12" grpId="1" bldLvl="0" animBg="1"/>
      <p:bldP spid="13" grpId="0" bldLvl="0" animBg="1"/>
      <p:bldP spid="13" grpId="1" bldLvl="0" animBg="1"/>
      <p:bldP spid="16" grpId="0" bldLvl="0" animBg="1"/>
      <p:bldP spid="16"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TextBox 4"/>
          <p:cNvSpPr txBox="1"/>
          <p:nvPr/>
        </p:nvSpPr>
        <p:spPr>
          <a:xfrm>
            <a:off x="2406650" y="1735138"/>
            <a:ext cx="7920038"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5 He </a:t>
            </a:r>
            <a:r>
              <a:rPr lang="en-US" altLang="zh-CN" sz="2400" i="1">
                <a:latin typeface="Times New Roman" panose="02020603050405020304" pitchFamily="18" charset="0"/>
                <a:ea typeface="宋体" panose="02010600030101010101" pitchFamily="2" charset="-122"/>
              </a:rPr>
              <a:t>drives / is driving </a:t>
            </a:r>
            <a:r>
              <a:rPr lang="en-US" altLang="zh-CN" sz="2400">
                <a:latin typeface="Times New Roman" panose="02020603050405020304" pitchFamily="18" charset="0"/>
                <a:ea typeface="宋体" panose="02010600030101010101" pitchFamily="2" charset="-122"/>
              </a:rPr>
              <a:t>to work every day.</a:t>
            </a:r>
            <a:endParaRPr lang="zh-CN" altLang="en-US" sz="2400" dirty="0">
              <a:latin typeface="Times New Roman" panose="02020603050405020304" pitchFamily="18" charset="0"/>
              <a:ea typeface="Times New Roman" panose="02020603050405020304" pitchFamily="18" charset="0"/>
            </a:endParaRPr>
          </a:p>
        </p:txBody>
      </p:sp>
      <p:sp>
        <p:nvSpPr>
          <p:cNvPr id="101378" name="TextBox 7"/>
          <p:cNvSpPr txBox="1"/>
          <p:nvPr/>
        </p:nvSpPr>
        <p:spPr>
          <a:xfrm>
            <a:off x="2406650" y="2214563"/>
            <a:ext cx="7920038" cy="82994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6 People </a:t>
            </a:r>
            <a:r>
              <a:rPr lang="en-US" altLang="zh-CN" sz="2400" i="1">
                <a:latin typeface="Times New Roman" panose="02020603050405020304" pitchFamily="18" charset="0"/>
                <a:ea typeface="宋体" panose="02010600030101010101" pitchFamily="2" charset="-122"/>
              </a:rPr>
              <a:t>become / are becoming</a:t>
            </a:r>
            <a:r>
              <a:rPr lang="en-US" altLang="zh-CN" sz="2400">
                <a:latin typeface="Times New Roman" panose="02020603050405020304" pitchFamily="18" charset="0"/>
                <a:ea typeface="宋体" panose="02010600030101010101" pitchFamily="2" charset="-122"/>
              </a:rPr>
              <a:t> very interested in how personalities develop over time.</a:t>
            </a:r>
            <a:endParaRPr lang="zh-CN" altLang="en-US" sz="2400" dirty="0">
              <a:latin typeface="Times New Roman" panose="02020603050405020304" pitchFamily="18" charset="0"/>
              <a:ea typeface="Times New Roman" panose="02020603050405020304" pitchFamily="18" charset="0"/>
            </a:endParaRPr>
          </a:p>
        </p:txBody>
      </p:sp>
      <p:sp>
        <p:nvSpPr>
          <p:cNvPr id="101379" name="Text Box 14"/>
          <p:cNvSpPr txBox="1"/>
          <p:nvPr/>
        </p:nvSpPr>
        <p:spPr>
          <a:xfrm>
            <a:off x="2406650" y="3678238"/>
            <a:ext cx="8534400"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8 The doctor’s practice </a:t>
            </a:r>
            <a:r>
              <a:rPr lang="en-US" altLang="zh-CN" sz="2400" i="1">
                <a:latin typeface="Times New Roman" panose="02020603050405020304" pitchFamily="18" charset="0"/>
                <a:ea typeface="宋体" panose="02010600030101010101" pitchFamily="2" charset="-122"/>
              </a:rPr>
              <a:t>is / is being </a:t>
            </a:r>
            <a:r>
              <a:rPr lang="en-US" altLang="zh-CN" sz="2400">
                <a:latin typeface="Times New Roman" panose="02020603050405020304" pitchFamily="18" charset="0"/>
                <a:ea typeface="宋体" panose="02010600030101010101" pitchFamily="2" charset="-122"/>
              </a:rPr>
              <a:t>in Harley Street.</a:t>
            </a:r>
            <a:endParaRPr lang="zh-CN" altLang="en-US" sz="2400" dirty="0">
              <a:latin typeface="Times New Roman" panose="02020603050405020304" pitchFamily="18" charset="0"/>
              <a:ea typeface="Times New Roman" panose="02020603050405020304" pitchFamily="18" charset="0"/>
            </a:endParaRPr>
          </a:p>
        </p:txBody>
      </p:sp>
      <p:sp>
        <p:nvSpPr>
          <p:cNvPr id="101380" name="TextBox 4"/>
          <p:cNvSpPr txBox="1"/>
          <p:nvPr/>
        </p:nvSpPr>
        <p:spPr>
          <a:xfrm>
            <a:off x="2406650" y="3103563"/>
            <a:ext cx="8756650"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7 A psychologist </a:t>
            </a:r>
            <a:r>
              <a:rPr lang="en-US" altLang="zh-CN" sz="2400" i="1">
                <a:latin typeface="Times New Roman" panose="02020603050405020304" pitchFamily="18" charset="0"/>
                <a:ea typeface="宋体" panose="02010600030101010101" pitchFamily="2" charset="-122"/>
              </a:rPr>
              <a:t>studies / is studying the way people’s minds </a:t>
            </a:r>
            <a:r>
              <a:rPr lang="en-US" altLang="zh-CN" sz="2400">
                <a:latin typeface="Times New Roman" panose="02020603050405020304" pitchFamily="18" charset="0"/>
                <a:ea typeface="宋体" panose="02010600030101010101" pitchFamily="2" charset="-122"/>
              </a:rPr>
              <a:t>work.</a:t>
            </a:r>
            <a:endParaRPr lang="zh-CN" altLang="en-US" sz="2400" dirty="0">
              <a:latin typeface="Times New Roman" panose="02020603050405020304" pitchFamily="18" charset="0"/>
              <a:ea typeface="Times New Roman" panose="02020603050405020304" pitchFamily="18" charset="0"/>
            </a:endParaRPr>
          </a:p>
        </p:txBody>
      </p:sp>
      <p:sp>
        <p:nvSpPr>
          <p:cNvPr id="16" name="圆角矩形 15"/>
          <p:cNvSpPr/>
          <p:nvPr/>
        </p:nvSpPr>
        <p:spPr>
          <a:xfrm>
            <a:off x="8782435" y="5858554"/>
            <a:ext cx="785814" cy="357187"/>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圆角矩形 16"/>
          <p:cNvSpPr/>
          <p:nvPr/>
        </p:nvSpPr>
        <p:spPr>
          <a:xfrm>
            <a:off x="9650858" y="5861434"/>
            <a:ext cx="785819" cy="357187"/>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4" name="直接连接符 13"/>
          <p:cNvCxnSpPr/>
          <p:nvPr/>
        </p:nvCxnSpPr>
        <p:spPr>
          <a:xfrm>
            <a:off x="3081338" y="2168525"/>
            <a:ext cx="765175"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4746625" y="2619375"/>
            <a:ext cx="16637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直接连接符 19"/>
          <p:cNvCxnSpPr/>
          <p:nvPr/>
        </p:nvCxnSpPr>
        <p:spPr>
          <a:xfrm>
            <a:off x="4565650" y="3519488"/>
            <a:ext cx="855663"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直接连接符 21"/>
          <p:cNvCxnSpPr/>
          <p:nvPr/>
        </p:nvCxnSpPr>
        <p:spPr>
          <a:xfrm>
            <a:off x="5735638" y="4103688"/>
            <a:ext cx="1081088"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4"/>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0"/>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TextBox 7"/>
          <p:cNvSpPr txBox="1"/>
          <p:nvPr/>
        </p:nvSpPr>
        <p:spPr>
          <a:xfrm>
            <a:off x="1849438" y="993775"/>
            <a:ext cx="688975" cy="521970"/>
          </a:xfrm>
          <a:prstGeom prst="rect">
            <a:avLst/>
          </a:prstGeom>
          <a:noFill/>
          <a:ln w="9525">
            <a:noFill/>
          </a:ln>
        </p:spPr>
        <p:txBody>
          <a:bodyPr anchor="t">
            <a:spAutoFit/>
          </a:bodyPr>
          <a:p>
            <a:pPr>
              <a:buSzTx/>
            </a:pPr>
            <a:r>
              <a:rPr lang="en-US" altLang="zh-CN" sz="2800" b="1" dirty="0">
                <a:solidFill>
                  <a:srgbClr val="376092"/>
                </a:solidFill>
                <a:latin typeface="Arial" panose="020B0604020202020204" pitchFamily="34" charset="0"/>
                <a:ea typeface="宋体" panose="02010600030101010101" pitchFamily="2" charset="-122"/>
              </a:rPr>
              <a:t>7</a:t>
            </a:r>
            <a:r>
              <a:rPr lang="en-US" altLang="zh-CN" sz="2400" b="1" dirty="0">
                <a:solidFill>
                  <a:srgbClr val="376092"/>
                </a:solidFill>
                <a:latin typeface="Arial" panose="020B0604020202020204" pitchFamily="34" charset="0"/>
                <a:ea typeface="宋体" panose="02010600030101010101" pitchFamily="2" charset="-122"/>
              </a:rPr>
              <a:t>b</a:t>
            </a:r>
            <a:endParaRPr lang="zh-CN" altLang="en-US" sz="2400" b="1" dirty="0">
              <a:solidFill>
                <a:srgbClr val="376092"/>
              </a:solidFill>
              <a:latin typeface="Arial" panose="020B0604020202020204" pitchFamily="34" charset="0"/>
              <a:ea typeface="宋体" panose="02010600030101010101" pitchFamily="2" charset="-122"/>
            </a:endParaRPr>
          </a:p>
        </p:txBody>
      </p:sp>
      <p:sp>
        <p:nvSpPr>
          <p:cNvPr id="103426" name="TextBox 9"/>
          <p:cNvSpPr txBox="1"/>
          <p:nvPr/>
        </p:nvSpPr>
        <p:spPr>
          <a:xfrm>
            <a:off x="1874838" y="993775"/>
            <a:ext cx="8799512" cy="521970"/>
          </a:xfrm>
          <a:prstGeom prst="rect">
            <a:avLst/>
          </a:prstGeom>
          <a:noFill/>
          <a:ln w="9525">
            <a:noFill/>
          </a:ln>
        </p:spPr>
        <p:txBody>
          <a:bodyPr anchor="t">
            <a:spAutoFit/>
          </a:bodyPr>
          <a:p>
            <a:r>
              <a:rPr lang="en-US" altLang="zh-CN" sz="2800" b="1">
                <a:latin typeface="Arial" panose="020B0604020202020204" pitchFamily="34" charset="0"/>
                <a:ea typeface="宋体" panose="02010600030101010101" pitchFamily="2" charset="-122"/>
              </a:rPr>
              <a:t>      </a:t>
            </a:r>
            <a:r>
              <a:rPr lang="en-US" altLang="zh-CN" sz="2000" b="1">
                <a:latin typeface="Arial" panose="020B0604020202020204" pitchFamily="34" charset="0"/>
                <a:ea typeface="宋体" panose="02010600030101010101" pitchFamily="2" charset="-122"/>
              </a:rPr>
              <a:t>Match the sentences in Exercise 7a with the uses in Exercise 6b.</a:t>
            </a:r>
            <a:endParaRPr lang="zh-CN" altLang="en-US" sz="2000" b="1" dirty="0">
              <a:latin typeface="Arial" panose="020B0604020202020204" pitchFamily="34" charset="0"/>
              <a:ea typeface="Arial" panose="020B0604020202020204" pitchFamily="34" charset="0"/>
            </a:endParaRPr>
          </a:p>
        </p:txBody>
      </p:sp>
      <p:sp>
        <p:nvSpPr>
          <p:cNvPr id="16" name="圆角矩形 15"/>
          <p:cNvSpPr/>
          <p:nvPr/>
        </p:nvSpPr>
        <p:spPr>
          <a:xfrm>
            <a:off x="8782435" y="5870429"/>
            <a:ext cx="785814" cy="357189"/>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圆角矩形 16"/>
          <p:cNvSpPr/>
          <p:nvPr/>
        </p:nvSpPr>
        <p:spPr>
          <a:xfrm>
            <a:off x="9650858" y="5861434"/>
            <a:ext cx="785819" cy="357187"/>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矩形 14"/>
          <p:cNvSpPr/>
          <p:nvPr/>
        </p:nvSpPr>
        <p:spPr>
          <a:xfrm>
            <a:off x="2405063" y="1473200"/>
            <a:ext cx="8262937" cy="368300"/>
          </a:xfrm>
          <a:prstGeom prst="rect">
            <a:avLst/>
          </a:prstGeom>
          <a:noFill/>
          <a:ln w="9525">
            <a:noFill/>
          </a:ln>
        </p:spPr>
        <p:txBody>
          <a:bodyPr anchor="t">
            <a:spAutoFit/>
          </a:bodyPr>
          <a:p>
            <a:r>
              <a:rPr lang="en-US" altLang="zh-CN">
                <a:solidFill>
                  <a:srgbClr val="FF0000"/>
                </a:solidFill>
                <a:latin typeface="Times New Roman" panose="02020603050405020304" pitchFamily="18" charset="0"/>
                <a:ea typeface="宋体" panose="02010600030101010101" pitchFamily="2" charset="-122"/>
              </a:rPr>
              <a:t>1 Dr Partridge </a:t>
            </a:r>
            <a:r>
              <a:rPr lang="en-US" altLang="zh-CN" u="sng">
                <a:solidFill>
                  <a:srgbClr val="FF0000"/>
                </a:solidFill>
                <a:latin typeface="Times New Roman" panose="02020603050405020304" pitchFamily="18" charset="0"/>
                <a:ea typeface="宋体" panose="02010600030101010101" pitchFamily="2" charset="-122"/>
              </a:rPr>
              <a:t>regularly gives </a:t>
            </a:r>
            <a:r>
              <a:rPr lang="en-US" altLang="zh-CN">
                <a:solidFill>
                  <a:srgbClr val="FF0000"/>
                </a:solidFill>
                <a:latin typeface="Times New Roman" panose="02020603050405020304" pitchFamily="18" charset="0"/>
                <a:ea typeface="宋体" panose="02010600030101010101" pitchFamily="2" charset="-122"/>
              </a:rPr>
              <a:t>talks about personality: a regular or habitual action.</a:t>
            </a:r>
            <a:endParaRPr lang="zh-CN" altLang="en-US" dirty="0">
              <a:solidFill>
                <a:srgbClr val="FF0000"/>
              </a:solidFill>
              <a:latin typeface="Times New Roman" panose="02020603050405020304" pitchFamily="18" charset="0"/>
              <a:ea typeface="Times New Roman" panose="02020603050405020304" pitchFamily="18" charset="0"/>
            </a:endParaRPr>
          </a:p>
        </p:txBody>
      </p:sp>
      <p:sp>
        <p:nvSpPr>
          <p:cNvPr id="18" name="矩形 17"/>
          <p:cNvSpPr/>
          <p:nvPr/>
        </p:nvSpPr>
        <p:spPr>
          <a:xfrm>
            <a:off x="2405063" y="1917700"/>
            <a:ext cx="8262937" cy="645160"/>
          </a:xfrm>
          <a:prstGeom prst="rect">
            <a:avLst/>
          </a:prstGeom>
          <a:noFill/>
          <a:ln w="9525">
            <a:noFill/>
          </a:ln>
        </p:spPr>
        <p:txBody>
          <a:bodyPr anchor="t">
            <a:spAutoFit/>
          </a:bodyPr>
          <a:p>
            <a:r>
              <a:rPr lang="en-US" altLang="zh-CN">
                <a:solidFill>
                  <a:srgbClr val="FF0000"/>
                </a:solidFill>
                <a:latin typeface="Times New Roman" panose="02020603050405020304" pitchFamily="18" charset="0"/>
                <a:ea typeface="宋体" panose="02010600030101010101" pitchFamily="2" charset="-122"/>
              </a:rPr>
              <a:t>2 The professor </a:t>
            </a:r>
            <a:r>
              <a:rPr lang="en-US" altLang="zh-CN" u="sng">
                <a:solidFill>
                  <a:srgbClr val="FF0000"/>
                </a:solidFill>
                <a:latin typeface="Times New Roman" panose="02020603050405020304" pitchFamily="18" charset="0"/>
                <a:ea typeface="宋体" panose="02010600030101010101" pitchFamily="2" charset="-122"/>
              </a:rPr>
              <a:t>is interviewing </a:t>
            </a:r>
            <a:r>
              <a:rPr lang="en-US" altLang="zh-CN">
                <a:solidFill>
                  <a:srgbClr val="FF0000"/>
                </a:solidFill>
                <a:latin typeface="Times New Roman" panose="02020603050405020304" pitchFamily="18" charset="0"/>
                <a:ea typeface="宋体" panose="02010600030101010101" pitchFamily="2" charset="-122"/>
              </a:rPr>
              <a:t>a candidate at the moment and can’t come to the phone: an action happening around now.</a:t>
            </a:r>
            <a:endParaRPr lang="zh-CN" altLang="en-US" dirty="0">
              <a:solidFill>
                <a:srgbClr val="FF0000"/>
              </a:solidFill>
              <a:latin typeface="Times New Roman" panose="02020603050405020304" pitchFamily="18" charset="0"/>
              <a:ea typeface="Times New Roman" panose="02020603050405020304" pitchFamily="18" charset="0"/>
            </a:endParaRPr>
          </a:p>
        </p:txBody>
      </p:sp>
      <p:sp>
        <p:nvSpPr>
          <p:cNvPr id="20" name="矩形 19"/>
          <p:cNvSpPr/>
          <p:nvPr/>
        </p:nvSpPr>
        <p:spPr>
          <a:xfrm>
            <a:off x="2405063" y="2628900"/>
            <a:ext cx="8262937" cy="645160"/>
          </a:xfrm>
          <a:prstGeom prst="rect">
            <a:avLst/>
          </a:prstGeom>
          <a:noFill/>
          <a:ln w="9525">
            <a:noFill/>
          </a:ln>
        </p:spPr>
        <p:txBody>
          <a:bodyPr anchor="t">
            <a:spAutoFit/>
          </a:bodyPr>
          <a:p>
            <a:r>
              <a:rPr lang="en-US" altLang="zh-CN">
                <a:solidFill>
                  <a:srgbClr val="FF0000"/>
                </a:solidFill>
                <a:latin typeface="Times New Roman" panose="02020603050405020304" pitchFamily="18" charset="0"/>
                <a:ea typeface="宋体" panose="02010600030101010101" pitchFamily="2" charset="-122"/>
              </a:rPr>
              <a:t>3 The number of companies using personality tests </a:t>
            </a:r>
            <a:r>
              <a:rPr lang="en-US" altLang="zh-CN" u="sng">
                <a:solidFill>
                  <a:srgbClr val="FF0000"/>
                </a:solidFill>
                <a:latin typeface="Times New Roman" panose="02020603050405020304" pitchFamily="18" charset="0"/>
                <a:ea typeface="宋体" panose="02010600030101010101" pitchFamily="2" charset="-122"/>
              </a:rPr>
              <a:t>is growing</a:t>
            </a:r>
            <a:r>
              <a:rPr lang="en-US" altLang="zh-CN">
                <a:solidFill>
                  <a:srgbClr val="FF0000"/>
                </a:solidFill>
                <a:latin typeface="Times New Roman" panose="02020603050405020304" pitchFamily="18" charset="0"/>
                <a:ea typeface="宋体" panose="02010600030101010101" pitchFamily="2" charset="-122"/>
              </a:rPr>
              <a:t>: a trend or a changing situation.</a:t>
            </a:r>
            <a:endParaRPr lang="zh-CN" altLang="en-US" dirty="0">
              <a:solidFill>
                <a:srgbClr val="FF0000"/>
              </a:solidFill>
              <a:latin typeface="Times New Roman" panose="02020603050405020304" pitchFamily="18" charset="0"/>
              <a:ea typeface="Times New Roman" panose="02020603050405020304" pitchFamily="18" charset="0"/>
            </a:endParaRPr>
          </a:p>
        </p:txBody>
      </p:sp>
      <p:sp>
        <p:nvSpPr>
          <p:cNvPr id="21" name="矩形 20"/>
          <p:cNvSpPr/>
          <p:nvPr/>
        </p:nvSpPr>
        <p:spPr>
          <a:xfrm>
            <a:off x="2405063" y="3340100"/>
            <a:ext cx="8262937" cy="645160"/>
          </a:xfrm>
          <a:prstGeom prst="rect">
            <a:avLst/>
          </a:prstGeom>
          <a:noFill/>
          <a:ln w="9525">
            <a:noFill/>
          </a:ln>
        </p:spPr>
        <p:txBody>
          <a:bodyPr anchor="t">
            <a:spAutoFit/>
          </a:bodyPr>
          <a:p>
            <a:r>
              <a:rPr lang="en-US" altLang="zh-CN">
                <a:solidFill>
                  <a:srgbClr val="FF0000"/>
                </a:solidFill>
                <a:latin typeface="Times New Roman" panose="02020603050405020304" pitchFamily="18" charset="0"/>
                <a:ea typeface="宋体" panose="02010600030101010101" pitchFamily="2" charset="-122"/>
              </a:rPr>
              <a:t>4 I do lots of different research but today </a:t>
            </a:r>
            <a:r>
              <a:rPr lang="en-US" altLang="zh-CN" u="sng">
                <a:solidFill>
                  <a:srgbClr val="FF0000"/>
                </a:solidFill>
                <a:latin typeface="Times New Roman" panose="02020603050405020304" pitchFamily="18" charset="0"/>
                <a:ea typeface="宋体" panose="02010600030101010101" pitchFamily="2" charset="-122"/>
              </a:rPr>
              <a:t>I’m carrying out </a:t>
            </a:r>
            <a:r>
              <a:rPr lang="en-US" altLang="zh-CN">
                <a:solidFill>
                  <a:srgbClr val="FF0000"/>
                </a:solidFill>
                <a:latin typeface="Times New Roman" panose="02020603050405020304" pitchFamily="18" charset="0"/>
                <a:ea typeface="宋体" panose="02010600030101010101" pitchFamily="2" charset="-122"/>
              </a:rPr>
              <a:t>research into the personalities of twins: an action happening around now.</a:t>
            </a:r>
            <a:endParaRPr lang="zh-CN" altLang="en-US" dirty="0">
              <a:solidFill>
                <a:srgbClr val="FF0000"/>
              </a:solidFill>
              <a:latin typeface="Times New Roman" panose="02020603050405020304" pitchFamily="18" charset="0"/>
              <a:ea typeface="Times New Roman" panose="02020603050405020304" pitchFamily="18" charset="0"/>
            </a:endParaRPr>
          </a:p>
        </p:txBody>
      </p:sp>
      <p:sp>
        <p:nvSpPr>
          <p:cNvPr id="22" name="矩形 21"/>
          <p:cNvSpPr/>
          <p:nvPr/>
        </p:nvSpPr>
        <p:spPr>
          <a:xfrm>
            <a:off x="2405063" y="4051300"/>
            <a:ext cx="8262937" cy="368300"/>
          </a:xfrm>
          <a:prstGeom prst="rect">
            <a:avLst/>
          </a:prstGeom>
          <a:noFill/>
          <a:ln w="9525">
            <a:noFill/>
          </a:ln>
        </p:spPr>
        <p:txBody>
          <a:bodyPr anchor="t">
            <a:spAutoFit/>
          </a:bodyPr>
          <a:p>
            <a:r>
              <a:rPr lang="en-US" altLang="zh-CN">
                <a:solidFill>
                  <a:srgbClr val="FF0000"/>
                </a:solidFill>
                <a:latin typeface="Times New Roman" panose="02020603050405020304" pitchFamily="18" charset="0"/>
                <a:ea typeface="宋体" panose="02010600030101010101" pitchFamily="2" charset="-122"/>
              </a:rPr>
              <a:t>5 He </a:t>
            </a:r>
            <a:r>
              <a:rPr lang="en-US" altLang="zh-CN" u="sng">
                <a:solidFill>
                  <a:srgbClr val="FF0000"/>
                </a:solidFill>
                <a:latin typeface="Times New Roman" panose="02020603050405020304" pitchFamily="18" charset="0"/>
                <a:ea typeface="宋体" panose="02010600030101010101" pitchFamily="2" charset="-122"/>
              </a:rPr>
              <a:t>drives</a:t>
            </a:r>
            <a:r>
              <a:rPr lang="en-US" altLang="zh-CN">
                <a:solidFill>
                  <a:srgbClr val="FF0000"/>
                </a:solidFill>
                <a:latin typeface="Times New Roman" panose="02020603050405020304" pitchFamily="18" charset="0"/>
                <a:ea typeface="宋体" panose="02010600030101010101" pitchFamily="2" charset="-122"/>
              </a:rPr>
              <a:t> to work every day: a regular or habitual action.</a:t>
            </a:r>
            <a:endParaRPr lang="zh-CN" altLang="en-US" dirty="0">
              <a:solidFill>
                <a:srgbClr val="FF0000"/>
              </a:solidFill>
              <a:latin typeface="Times New Roman" panose="02020603050405020304" pitchFamily="18" charset="0"/>
              <a:ea typeface="Times New Roman" panose="02020603050405020304" pitchFamily="18" charset="0"/>
            </a:endParaRPr>
          </a:p>
        </p:txBody>
      </p:sp>
      <p:sp>
        <p:nvSpPr>
          <p:cNvPr id="23" name="矩形 22"/>
          <p:cNvSpPr/>
          <p:nvPr/>
        </p:nvSpPr>
        <p:spPr>
          <a:xfrm>
            <a:off x="2405063" y="4540250"/>
            <a:ext cx="8262937" cy="645160"/>
          </a:xfrm>
          <a:prstGeom prst="rect">
            <a:avLst/>
          </a:prstGeom>
          <a:noFill/>
          <a:ln w="9525">
            <a:noFill/>
          </a:ln>
        </p:spPr>
        <p:txBody>
          <a:bodyPr anchor="t">
            <a:spAutoFit/>
          </a:bodyPr>
          <a:p>
            <a:r>
              <a:rPr lang="en-US" altLang="zh-CN">
                <a:solidFill>
                  <a:srgbClr val="FF0000"/>
                </a:solidFill>
                <a:latin typeface="Times New Roman" panose="02020603050405020304" pitchFamily="18" charset="0"/>
                <a:ea typeface="宋体" panose="02010600030101010101" pitchFamily="2" charset="-122"/>
              </a:rPr>
              <a:t>6 People </a:t>
            </a:r>
            <a:r>
              <a:rPr lang="en-US" altLang="zh-CN" u="sng">
                <a:solidFill>
                  <a:srgbClr val="FF0000"/>
                </a:solidFill>
                <a:latin typeface="Times New Roman" panose="02020603050405020304" pitchFamily="18" charset="0"/>
                <a:ea typeface="宋体" panose="02010600030101010101" pitchFamily="2" charset="-122"/>
              </a:rPr>
              <a:t>are becoming </a:t>
            </a:r>
            <a:r>
              <a:rPr lang="en-US" altLang="zh-CN">
                <a:solidFill>
                  <a:srgbClr val="FF0000"/>
                </a:solidFill>
                <a:latin typeface="Times New Roman" panose="02020603050405020304" pitchFamily="18" charset="0"/>
                <a:ea typeface="宋体" panose="02010600030101010101" pitchFamily="2" charset="-122"/>
              </a:rPr>
              <a:t>very interested in how personalities develop over time: a trend or a changing situation.</a:t>
            </a:r>
            <a:endParaRPr lang="zh-CN" altLang="en-US" dirty="0">
              <a:solidFill>
                <a:srgbClr val="FF0000"/>
              </a:solidFill>
              <a:latin typeface="Times New Roman" panose="02020603050405020304" pitchFamily="18" charset="0"/>
              <a:ea typeface="Times New Roman" panose="02020603050405020304" pitchFamily="18" charset="0"/>
            </a:endParaRPr>
          </a:p>
        </p:txBody>
      </p:sp>
      <p:sp>
        <p:nvSpPr>
          <p:cNvPr id="24" name="矩形 23"/>
          <p:cNvSpPr/>
          <p:nvPr/>
        </p:nvSpPr>
        <p:spPr>
          <a:xfrm>
            <a:off x="2405063" y="5207000"/>
            <a:ext cx="8980487" cy="368300"/>
          </a:xfrm>
          <a:prstGeom prst="rect">
            <a:avLst/>
          </a:prstGeom>
          <a:noFill/>
          <a:ln w="9525">
            <a:noFill/>
          </a:ln>
        </p:spPr>
        <p:txBody>
          <a:bodyPr anchor="t">
            <a:spAutoFit/>
          </a:bodyPr>
          <a:p>
            <a:r>
              <a:rPr lang="en-US" altLang="zh-CN">
                <a:solidFill>
                  <a:srgbClr val="FF0000"/>
                </a:solidFill>
                <a:latin typeface="Times New Roman" panose="02020603050405020304" pitchFamily="18" charset="0"/>
                <a:ea typeface="宋体" panose="02010600030101010101" pitchFamily="2" charset="-122"/>
              </a:rPr>
              <a:t>7 A psychologist studies the way people’s minds work: a fact or general truth.</a:t>
            </a:r>
            <a:endParaRPr lang="zh-CN" altLang="en-US" dirty="0">
              <a:solidFill>
                <a:srgbClr val="FF0000"/>
              </a:solidFill>
              <a:latin typeface="Times New Roman" panose="02020603050405020304" pitchFamily="18" charset="0"/>
              <a:ea typeface="Times New Roman" panose="02020603050405020304" pitchFamily="18" charset="0"/>
            </a:endParaRPr>
          </a:p>
        </p:txBody>
      </p:sp>
      <p:sp>
        <p:nvSpPr>
          <p:cNvPr id="25" name="矩形 24"/>
          <p:cNvSpPr/>
          <p:nvPr/>
        </p:nvSpPr>
        <p:spPr>
          <a:xfrm>
            <a:off x="2406650" y="5607050"/>
            <a:ext cx="5600700" cy="368300"/>
          </a:xfrm>
          <a:prstGeom prst="rect">
            <a:avLst/>
          </a:prstGeom>
          <a:noFill/>
          <a:ln w="9525">
            <a:noFill/>
          </a:ln>
        </p:spPr>
        <p:txBody>
          <a:bodyPr anchor="t">
            <a:spAutoFit/>
          </a:bodyPr>
          <a:p>
            <a:r>
              <a:rPr lang="en-US" altLang="zh-CN">
                <a:solidFill>
                  <a:srgbClr val="FF0000"/>
                </a:solidFill>
                <a:latin typeface="Times New Roman" panose="02020603050405020304" pitchFamily="18" charset="0"/>
                <a:ea typeface="宋体" panose="02010600030101010101" pitchFamily="2" charset="-122"/>
              </a:rPr>
              <a:t>8 The doctor’s practice is in Harley Street: a fact.</a:t>
            </a:r>
            <a:endParaRPr lang="zh-CN" altLang="en-US" dirty="0">
              <a:solidFill>
                <a:srgbClr val="FF0000"/>
              </a:solidFill>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5"/>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1"/>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2"/>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4"/>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p:bldP spid="15" grpId="1"/>
      <p:bldP spid="18" grpId="0"/>
      <p:bldP spid="18" grpId="1"/>
      <p:bldP spid="20" grpId="0"/>
      <p:bldP spid="20" grpId="1"/>
      <p:bldP spid="21" grpId="0"/>
      <p:bldP spid="21" grpId="1"/>
      <p:bldP spid="22" grpId="0"/>
      <p:bldP spid="22" grpId="1"/>
      <p:bldP spid="23" grpId="0"/>
      <p:bldP spid="23" grpId="1"/>
      <p:bldP spid="24" grpId="0"/>
      <p:bldP spid="24" grpId="1"/>
      <p:bldP spid="25" grpId="0"/>
      <p:bldP spid="2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l"/>
            <a:r>
              <a:rPr lang="en-US" altLang="zh-CN" sz="2800" b="1">
                <a:solidFill>
                  <a:srgbClr val="C00000"/>
                </a:solidFill>
                <a:latin typeface="Arial" panose="020B0604020202020204" pitchFamily="34" charset="0"/>
                <a:ea typeface="宋体" panose="02010600030101010101" pitchFamily="2" charset="-122"/>
                <a:sym typeface="+mn-ea"/>
              </a:rPr>
              <a:t>8a.</a:t>
            </a:r>
            <a:r>
              <a:rPr lang="en-US" altLang="zh-CN" sz="2800" b="1">
                <a:latin typeface="Arial" panose="020B0604020202020204" pitchFamily="34" charset="0"/>
                <a:ea typeface="宋体" panose="02010600030101010101" pitchFamily="2" charset="-122"/>
                <a:sym typeface="+mn-ea"/>
              </a:rPr>
              <a:t> </a:t>
            </a:r>
            <a:r>
              <a:rPr lang="en-US" altLang="zh-CN" sz="2800" b="1">
                <a:solidFill>
                  <a:srgbClr val="002060"/>
                </a:solidFill>
                <a:latin typeface="Arial" panose="020B0604020202020204" pitchFamily="34" charset="0"/>
                <a:ea typeface="宋体" panose="02010600030101010101" pitchFamily="2" charset="-122"/>
                <a:sym typeface="+mn-ea"/>
              </a:rPr>
              <a:t>Use the following prompts to write questions in the present simple or continuous.</a:t>
            </a:r>
            <a:endParaRPr lang="en-US" altLang="zh-CN" sz="2800" b="1">
              <a:solidFill>
                <a:srgbClr val="002060"/>
              </a:solidFill>
              <a:latin typeface="Arial" panose="020B0604020202020204" pitchFamily="34" charset="0"/>
              <a:ea typeface="宋体" panose="02010600030101010101" pitchFamily="2" charset="-122"/>
              <a:sym typeface="+mn-ea"/>
            </a:endParaRPr>
          </a:p>
        </p:txBody>
      </p:sp>
      <p:sp>
        <p:nvSpPr>
          <p:cNvPr id="105475" name="TextBox 7"/>
          <p:cNvSpPr txBox="1"/>
          <p:nvPr/>
        </p:nvSpPr>
        <p:spPr>
          <a:xfrm>
            <a:off x="913130" y="1691005"/>
            <a:ext cx="4108450"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1 make friends / easily?</a:t>
            </a:r>
            <a:endParaRPr lang="en-US" altLang="zh-CN" sz="2400" dirty="0">
              <a:latin typeface="Times New Roman" panose="02020603050405020304" pitchFamily="18" charset="0"/>
              <a:ea typeface="宋体" panose="02010600030101010101" pitchFamily="2" charset="-122"/>
            </a:endParaRPr>
          </a:p>
        </p:txBody>
      </p:sp>
      <p:sp>
        <p:nvSpPr>
          <p:cNvPr id="105476" name="TextBox 8"/>
          <p:cNvSpPr txBox="1"/>
          <p:nvPr/>
        </p:nvSpPr>
        <p:spPr>
          <a:xfrm>
            <a:off x="916305" y="2146618"/>
            <a:ext cx="7916863"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2 what / usually / do / weekend?</a:t>
            </a:r>
            <a:endParaRPr lang="en-US" altLang="zh-CN" sz="2400" dirty="0">
              <a:latin typeface="Times New Roman" panose="02020603050405020304" pitchFamily="18" charset="0"/>
              <a:ea typeface="宋体" panose="02010600030101010101" pitchFamily="2" charset="-122"/>
            </a:endParaRPr>
          </a:p>
        </p:txBody>
      </p:sp>
      <p:sp>
        <p:nvSpPr>
          <p:cNvPr id="105477" name="Text Box 13"/>
          <p:cNvSpPr txBox="1"/>
          <p:nvPr/>
        </p:nvSpPr>
        <p:spPr>
          <a:xfrm>
            <a:off x="916305" y="2600643"/>
            <a:ext cx="5084763"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3 what / read / at the moment?</a:t>
            </a:r>
            <a:endParaRPr lang="en-US" altLang="zh-CN" sz="2400" dirty="0">
              <a:latin typeface="Times New Roman" panose="02020603050405020304" pitchFamily="18" charset="0"/>
              <a:ea typeface="宋体" panose="02010600030101010101" pitchFamily="2" charset="-122"/>
            </a:endParaRPr>
          </a:p>
        </p:txBody>
      </p:sp>
      <p:sp>
        <p:nvSpPr>
          <p:cNvPr id="105478" name="Text Box 14"/>
          <p:cNvSpPr txBox="1"/>
          <p:nvPr/>
        </p:nvSpPr>
        <p:spPr>
          <a:xfrm>
            <a:off x="913130" y="3030855"/>
            <a:ext cx="8534400"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4 enjoy / art and music?</a:t>
            </a:r>
            <a:endParaRPr lang="en-US" altLang="zh-CN" sz="2400" dirty="0">
              <a:latin typeface="Times New Roman" panose="02020603050405020304" pitchFamily="18" charset="0"/>
              <a:ea typeface="宋体" panose="02010600030101010101" pitchFamily="2" charset="-122"/>
            </a:endParaRPr>
          </a:p>
        </p:txBody>
      </p:sp>
      <p:sp>
        <p:nvSpPr>
          <p:cNvPr id="105479" name="TextBox 6"/>
          <p:cNvSpPr txBox="1"/>
          <p:nvPr/>
        </p:nvSpPr>
        <p:spPr>
          <a:xfrm>
            <a:off x="905193" y="3954780"/>
            <a:ext cx="854233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6 work / on any new projects now?</a:t>
            </a:r>
            <a:endParaRPr lang="en-US" altLang="zh-CN" sz="2400" dirty="0">
              <a:latin typeface="Times New Roman" panose="02020603050405020304" pitchFamily="18" charset="0"/>
              <a:ea typeface="宋体" panose="02010600030101010101" pitchFamily="2" charset="-122"/>
            </a:endParaRPr>
          </a:p>
        </p:txBody>
      </p:sp>
      <p:sp>
        <p:nvSpPr>
          <p:cNvPr id="105480" name="TextBox 7"/>
          <p:cNvSpPr txBox="1"/>
          <p:nvPr/>
        </p:nvSpPr>
        <p:spPr>
          <a:xfrm>
            <a:off x="898843" y="4400868"/>
            <a:ext cx="85486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7 do / anything interesting / at the moment?</a:t>
            </a:r>
            <a:endParaRPr lang="en-US" altLang="zh-CN" sz="2400" dirty="0">
              <a:latin typeface="Times New Roman" panose="02020603050405020304" pitchFamily="18" charset="0"/>
              <a:ea typeface="宋体" panose="02010600030101010101" pitchFamily="2" charset="-122"/>
            </a:endParaRPr>
          </a:p>
        </p:txBody>
      </p:sp>
      <p:sp>
        <p:nvSpPr>
          <p:cNvPr id="105481" name="TextBox 8"/>
          <p:cNvSpPr txBox="1"/>
          <p:nvPr/>
        </p:nvSpPr>
        <p:spPr>
          <a:xfrm>
            <a:off x="915988" y="5367973"/>
            <a:ext cx="74310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8 lose temper / easily?</a:t>
            </a:r>
            <a:endParaRPr lang="en-US" altLang="zh-CN" sz="2400" dirty="0">
              <a:latin typeface="Times New Roman" panose="02020603050405020304" pitchFamily="18" charset="0"/>
              <a:ea typeface="宋体" panose="02010600030101010101" pitchFamily="2" charset="-122"/>
            </a:endParaRPr>
          </a:p>
        </p:txBody>
      </p:sp>
      <p:sp>
        <p:nvSpPr>
          <p:cNvPr id="105482" name="Text Box 16"/>
          <p:cNvSpPr txBox="1"/>
          <p:nvPr/>
        </p:nvSpPr>
        <p:spPr>
          <a:xfrm>
            <a:off x="911543" y="3476943"/>
            <a:ext cx="85359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5 prefer / extroverts or introverts?</a:t>
            </a:r>
            <a:endParaRPr lang="en-US" altLang="zh-CN" sz="2400" dirty="0">
              <a:latin typeface="Times New Roman" panose="02020603050405020304" pitchFamily="18" charset="0"/>
              <a:ea typeface="宋体" panose="02010600030101010101" pitchFamily="2" charset="-122"/>
            </a:endParaRPr>
          </a:p>
        </p:txBody>
      </p:sp>
      <p:sp>
        <p:nvSpPr>
          <p:cNvPr id="15" name="矩形 14"/>
          <p:cNvSpPr/>
          <p:nvPr/>
        </p:nvSpPr>
        <p:spPr>
          <a:xfrm>
            <a:off x="4380230" y="1686560"/>
            <a:ext cx="4794250" cy="460375"/>
          </a:xfrm>
          <a:prstGeom prst="rect">
            <a:avLst/>
          </a:prstGeom>
          <a:noFill/>
          <a:ln w="9525">
            <a:noFill/>
          </a:ln>
        </p:spPr>
        <p:txBody>
          <a:bodyPr anchor="t">
            <a:spAutoFit/>
          </a:bodyPr>
          <a:p>
            <a:r>
              <a:rPr lang="en-US" altLang="zh-CN" sz="2400">
                <a:solidFill>
                  <a:srgbClr val="FF0000"/>
                </a:solidFill>
                <a:latin typeface="Times New Roman" panose="02020603050405020304" pitchFamily="18" charset="0"/>
                <a:ea typeface="宋体" panose="02010600030101010101" pitchFamily="2" charset="-122"/>
              </a:rPr>
              <a:t>Do you make friends easily?</a:t>
            </a:r>
            <a:endParaRPr lang="en-US" altLang="zh-CN" sz="2400" dirty="0">
              <a:solidFill>
                <a:srgbClr val="FF0000"/>
              </a:solidFill>
              <a:latin typeface="Times New Roman" panose="02020603050405020304" pitchFamily="18" charset="0"/>
              <a:ea typeface="宋体" panose="02010600030101010101" pitchFamily="2" charset="-122"/>
            </a:endParaRPr>
          </a:p>
        </p:txBody>
      </p:sp>
      <p:sp>
        <p:nvSpPr>
          <p:cNvPr id="16" name="矩形 15"/>
          <p:cNvSpPr/>
          <p:nvPr/>
        </p:nvSpPr>
        <p:spPr>
          <a:xfrm>
            <a:off x="5104765" y="2151380"/>
            <a:ext cx="5388610" cy="460375"/>
          </a:xfrm>
          <a:prstGeom prst="rect">
            <a:avLst/>
          </a:prstGeom>
          <a:noFill/>
          <a:ln w="9525">
            <a:noFill/>
          </a:ln>
        </p:spPr>
        <p:txBody>
          <a:bodyPr wrap="square" anchor="t">
            <a:spAutoFit/>
          </a:bodyPr>
          <a:p>
            <a:r>
              <a:rPr lang="en-US" altLang="zh-CN" sz="2400">
                <a:solidFill>
                  <a:srgbClr val="FF0000"/>
                </a:solidFill>
                <a:latin typeface="Times New Roman" panose="02020603050405020304" pitchFamily="18" charset="0"/>
                <a:ea typeface="宋体" panose="02010600030101010101" pitchFamily="2" charset="-122"/>
              </a:rPr>
              <a:t>What do you usually do at the weekend?</a:t>
            </a:r>
            <a:endParaRPr lang="en-US" altLang="zh-CN" sz="2400" dirty="0">
              <a:solidFill>
                <a:srgbClr val="FF0000"/>
              </a:solidFill>
              <a:latin typeface="Times New Roman" panose="02020603050405020304" pitchFamily="18" charset="0"/>
              <a:ea typeface="宋体" panose="02010600030101010101" pitchFamily="2" charset="-122"/>
            </a:endParaRPr>
          </a:p>
        </p:txBody>
      </p:sp>
      <p:sp>
        <p:nvSpPr>
          <p:cNvPr id="17" name="矩形 16"/>
          <p:cNvSpPr/>
          <p:nvPr/>
        </p:nvSpPr>
        <p:spPr>
          <a:xfrm>
            <a:off x="4912995" y="2611755"/>
            <a:ext cx="4794250" cy="460375"/>
          </a:xfrm>
          <a:prstGeom prst="rect">
            <a:avLst/>
          </a:prstGeom>
          <a:noFill/>
          <a:ln w="9525">
            <a:noFill/>
          </a:ln>
        </p:spPr>
        <p:txBody>
          <a:bodyPr anchor="t">
            <a:spAutoFit/>
          </a:bodyPr>
          <a:p>
            <a:r>
              <a:rPr lang="en-US" altLang="zh-CN" sz="2400">
                <a:solidFill>
                  <a:srgbClr val="FF0000"/>
                </a:solidFill>
                <a:latin typeface="Times New Roman" panose="02020603050405020304" pitchFamily="18" charset="0"/>
                <a:ea typeface="宋体" panose="02010600030101010101" pitchFamily="2" charset="-122"/>
              </a:rPr>
              <a:t>What are you reading at the moment?</a:t>
            </a:r>
            <a:endParaRPr lang="en-US" altLang="zh-CN" sz="2400" dirty="0">
              <a:solidFill>
                <a:srgbClr val="FF0000"/>
              </a:solidFill>
              <a:latin typeface="Times New Roman" panose="02020603050405020304" pitchFamily="18" charset="0"/>
              <a:ea typeface="宋体" panose="02010600030101010101" pitchFamily="2" charset="-122"/>
            </a:endParaRPr>
          </a:p>
        </p:txBody>
      </p:sp>
      <p:sp>
        <p:nvSpPr>
          <p:cNvPr id="18" name="矩形 17"/>
          <p:cNvSpPr/>
          <p:nvPr/>
        </p:nvSpPr>
        <p:spPr>
          <a:xfrm>
            <a:off x="4380230" y="3068955"/>
            <a:ext cx="4794250" cy="460375"/>
          </a:xfrm>
          <a:prstGeom prst="rect">
            <a:avLst/>
          </a:prstGeom>
          <a:noFill/>
          <a:ln w="9525">
            <a:noFill/>
          </a:ln>
        </p:spPr>
        <p:txBody>
          <a:bodyPr anchor="t">
            <a:spAutoFit/>
          </a:bodyPr>
          <a:p>
            <a:r>
              <a:rPr lang="en-US" altLang="zh-CN" sz="2400">
                <a:solidFill>
                  <a:srgbClr val="FF0000"/>
                </a:solidFill>
                <a:latin typeface="Times New Roman" panose="02020603050405020304" pitchFamily="18" charset="0"/>
                <a:ea typeface="宋体" panose="02010600030101010101" pitchFamily="2" charset="-122"/>
              </a:rPr>
              <a:t>Do you enjoy art and music?</a:t>
            </a:r>
            <a:endParaRPr lang="en-US" altLang="zh-CN" sz="2400" dirty="0">
              <a:solidFill>
                <a:srgbClr val="FF0000"/>
              </a:solidFill>
              <a:latin typeface="Times New Roman" panose="02020603050405020304" pitchFamily="18" charset="0"/>
              <a:ea typeface="宋体" panose="02010600030101010101" pitchFamily="2" charset="-122"/>
            </a:endParaRPr>
          </a:p>
        </p:txBody>
      </p:sp>
      <p:sp>
        <p:nvSpPr>
          <p:cNvPr id="19" name="矩形 18"/>
          <p:cNvSpPr/>
          <p:nvPr/>
        </p:nvSpPr>
        <p:spPr>
          <a:xfrm>
            <a:off x="5401945" y="3529013"/>
            <a:ext cx="4794250" cy="460375"/>
          </a:xfrm>
          <a:prstGeom prst="rect">
            <a:avLst/>
          </a:prstGeom>
          <a:noFill/>
          <a:ln w="9525">
            <a:noFill/>
          </a:ln>
        </p:spPr>
        <p:txBody>
          <a:bodyPr anchor="t">
            <a:spAutoFit/>
          </a:bodyPr>
          <a:p>
            <a:r>
              <a:rPr lang="en-US" altLang="zh-CN" sz="2400">
                <a:solidFill>
                  <a:srgbClr val="FF0000"/>
                </a:solidFill>
                <a:latin typeface="Times New Roman" panose="02020603050405020304" pitchFamily="18" charset="0"/>
                <a:ea typeface="宋体" panose="02010600030101010101" pitchFamily="2" charset="-122"/>
              </a:rPr>
              <a:t>Do you prefer extroverts or introverts?</a:t>
            </a:r>
            <a:endParaRPr lang="en-US" altLang="zh-CN" sz="2400" dirty="0">
              <a:solidFill>
                <a:srgbClr val="FF0000"/>
              </a:solidFill>
              <a:latin typeface="Times New Roman" panose="02020603050405020304" pitchFamily="18" charset="0"/>
              <a:ea typeface="宋体" panose="02010600030101010101" pitchFamily="2" charset="-122"/>
            </a:endParaRPr>
          </a:p>
        </p:txBody>
      </p:sp>
      <p:sp>
        <p:nvSpPr>
          <p:cNvPr id="20" name="矩形 19"/>
          <p:cNvSpPr/>
          <p:nvPr/>
        </p:nvSpPr>
        <p:spPr>
          <a:xfrm>
            <a:off x="5493385" y="3954780"/>
            <a:ext cx="5596890" cy="460375"/>
          </a:xfrm>
          <a:prstGeom prst="rect">
            <a:avLst/>
          </a:prstGeom>
          <a:noFill/>
          <a:ln w="9525">
            <a:noFill/>
          </a:ln>
        </p:spPr>
        <p:txBody>
          <a:bodyPr wrap="square" anchor="t">
            <a:spAutoFit/>
          </a:bodyPr>
          <a:p>
            <a:r>
              <a:rPr lang="en-US" altLang="zh-CN" sz="2400">
                <a:solidFill>
                  <a:srgbClr val="FF0000"/>
                </a:solidFill>
                <a:latin typeface="Times New Roman" panose="02020603050405020304" pitchFamily="18" charset="0"/>
                <a:ea typeface="宋体" panose="02010600030101010101" pitchFamily="2" charset="-122"/>
              </a:rPr>
              <a:t>Are you working on any new projects now?</a:t>
            </a:r>
            <a:endParaRPr lang="en-US" altLang="zh-CN" sz="2400" dirty="0">
              <a:solidFill>
                <a:srgbClr val="FF0000"/>
              </a:solidFill>
              <a:latin typeface="Times New Roman" panose="02020603050405020304" pitchFamily="18" charset="0"/>
              <a:ea typeface="宋体" panose="02010600030101010101" pitchFamily="2" charset="-122"/>
            </a:endParaRPr>
          </a:p>
        </p:txBody>
      </p:sp>
      <p:sp>
        <p:nvSpPr>
          <p:cNvPr id="21" name="矩形 20"/>
          <p:cNvSpPr/>
          <p:nvPr/>
        </p:nvSpPr>
        <p:spPr>
          <a:xfrm>
            <a:off x="1226185" y="4861560"/>
            <a:ext cx="6810375" cy="460375"/>
          </a:xfrm>
          <a:prstGeom prst="rect">
            <a:avLst/>
          </a:prstGeom>
          <a:noFill/>
          <a:ln w="9525">
            <a:noFill/>
          </a:ln>
        </p:spPr>
        <p:txBody>
          <a:bodyPr wrap="square" anchor="t">
            <a:spAutoFit/>
          </a:bodyPr>
          <a:p>
            <a:r>
              <a:rPr lang="en-US" altLang="zh-CN" sz="2400">
                <a:solidFill>
                  <a:srgbClr val="FF0000"/>
                </a:solidFill>
                <a:latin typeface="Times New Roman" panose="02020603050405020304" pitchFamily="18" charset="0"/>
                <a:ea typeface="宋体" panose="02010600030101010101" pitchFamily="2" charset="-122"/>
              </a:rPr>
              <a:t>Are you doing anything interesting at the moment?</a:t>
            </a:r>
            <a:endParaRPr lang="en-US" altLang="zh-CN" sz="2400" dirty="0">
              <a:solidFill>
                <a:srgbClr val="FF0000"/>
              </a:solidFill>
              <a:latin typeface="Times New Roman" panose="02020603050405020304" pitchFamily="18" charset="0"/>
              <a:ea typeface="宋体" panose="02010600030101010101" pitchFamily="2" charset="-122"/>
            </a:endParaRPr>
          </a:p>
        </p:txBody>
      </p:sp>
      <p:sp>
        <p:nvSpPr>
          <p:cNvPr id="22" name="矩形 21"/>
          <p:cNvSpPr/>
          <p:nvPr/>
        </p:nvSpPr>
        <p:spPr>
          <a:xfrm>
            <a:off x="3937635" y="5367973"/>
            <a:ext cx="4794250" cy="460375"/>
          </a:xfrm>
          <a:prstGeom prst="rect">
            <a:avLst/>
          </a:prstGeom>
          <a:noFill/>
          <a:ln w="9525">
            <a:noFill/>
          </a:ln>
        </p:spPr>
        <p:txBody>
          <a:bodyPr anchor="t">
            <a:spAutoFit/>
          </a:bodyPr>
          <a:p>
            <a:r>
              <a:rPr lang="en-US" altLang="zh-CN" sz="2400">
                <a:solidFill>
                  <a:srgbClr val="FF0000"/>
                </a:solidFill>
                <a:latin typeface="Times New Roman" panose="02020603050405020304" pitchFamily="18" charset="0"/>
                <a:ea typeface="宋体" panose="02010600030101010101" pitchFamily="2" charset="-122"/>
              </a:rPr>
              <a:t>Do you lose your temper easily?</a:t>
            </a:r>
            <a:endParaRPr lang="en-US" altLang="zh-CN" sz="2400" dirty="0">
              <a:solidFill>
                <a:srgbClr val="FF0000"/>
              </a:solidFill>
              <a:latin typeface="Times New Roman" panose="02020603050405020304" pitchFamily="18" charset="0"/>
              <a:ea typeface="宋体" panose="02010600030101010101" pitchFamily="2" charset="-122"/>
            </a:endParaRPr>
          </a:p>
        </p:txBody>
      </p:sp>
      <p:sp>
        <p:nvSpPr>
          <p:cNvPr id="31" name="圆角矩形 30"/>
          <p:cNvSpPr/>
          <p:nvPr/>
        </p:nvSpPr>
        <p:spPr>
          <a:xfrm>
            <a:off x="9707245" y="5471090"/>
            <a:ext cx="785814" cy="357190"/>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lt1"/>
                </a:solidFill>
                <a:effectLst/>
                <a:uLnTx/>
                <a:uFillTx/>
                <a:latin typeface="+mn-lt"/>
                <a:ea typeface="+mn-ea"/>
                <a:cs typeface="+mn-cs"/>
              </a:rPr>
              <a:t>Key</a:t>
            </a:r>
            <a:endParaRPr kumimoji="0" lang="en-US" altLang="zh-CN"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圆角矩形 31"/>
          <p:cNvSpPr/>
          <p:nvPr/>
        </p:nvSpPr>
        <p:spPr>
          <a:xfrm>
            <a:off x="9707499" y="5961056"/>
            <a:ext cx="785822" cy="357194"/>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childTnLst>
              </p:cTn>
              <p:nextCondLst>
                <p:cond evt="onClick" delay="0">
                  <p:tgtEl>
                    <p:spTgt spid="31"/>
                  </p:tgtEl>
                </p:cond>
              </p:nextCondLst>
            </p:seq>
            <p:seq concurrent="1" nextAc="seek">
              <p:cTn id="43" restart="whenNotActive" fill="hold" evtFilter="cancelBubble" nodeType="interactiveSeq">
                <p:stCondLst>
                  <p:cond evt="onClick" delay="0">
                    <p:tgtEl>
                      <p:spTgt spid="32"/>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5"/>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6"/>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1"/>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093470"/>
            <a:ext cx="10515600" cy="2503805"/>
          </a:xfrm>
        </p:spPr>
        <p:txBody>
          <a:bodyPr>
            <a:normAutofit/>
          </a:bodyPr>
          <a:p>
            <a:pPr algn="l"/>
            <a:r>
              <a:rPr lang="en-US" altLang="zh-CN" sz="3555" b="1">
                <a:solidFill>
                  <a:srgbClr val="C00000"/>
                </a:solidFill>
                <a:latin typeface="Arial" panose="020B0604020202020204" pitchFamily="34" charset="0"/>
                <a:ea typeface="宋体" panose="02010600030101010101" pitchFamily="2" charset="-122"/>
                <a:sym typeface="+mn-ea"/>
              </a:rPr>
              <a:t>8b. </a:t>
            </a:r>
            <a:r>
              <a:rPr lang="en-US" altLang="zh-CN" sz="2800" b="1">
                <a:solidFill>
                  <a:srgbClr val="002060"/>
                </a:solidFill>
                <a:latin typeface="Arial" panose="020B0604020202020204" pitchFamily="34" charset="0"/>
                <a:ea typeface="宋体" panose="02010600030101010101" pitchFamily="2" charset="-122"/>
                <a:sym typeface="+mn-ea"/>
              </a:rPr>
              <a:t>With a partner, take turns to ask and answer the questions. Then tell the class one interesting fact about your partner.</a:t>
            </a:r>
            <a:endParaRPr lang="en-US" altLang="zh-CN" sz="2800" b="1">
              <a:solidFill>
                <a:srgbClr val="002060"/>
              </a:solidFill>
              <a:latin typeface="Arial" panose="020B0604020202020204" pitchFamily="34" charset="0"/>
              <a:ea typeface="宋体" panose="02010600030101010101" pitchFamily="2" charset="-122"/>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028065"/>
            <a:ext cx="10515600" cy="5149215"/>
          </a:xfrm>
        </p:spPr>
        <p:txBody>
          <a:bodyPr/>
          <a:p>
            <a:pPr>
              <a:lnSpc>
                <a:spcPct val="80000"/>
              </a:lnSpc>
            </a:pPr>
            <a:r>
              <a:rPr lang="en-US" altLang="zh-CN" b="1">
                <a:solidFill>
                  <a:schemeClr val="tx1"/>
                </a:solidFill>
                <a:latin typeface="Arial" panose="020B0604020202020204" pitchFamily="34" charset="0"/>
                <a:ea typeface="宋体" panose="02010600030101010101" pitchFamily="2" charset="-122"/>
                <a:sym typeface="+mn-ea"/>
              </a:rPr>
              <a:t>Look at the photos of famous people. Work with a partner todiscuss the following.</a:t>
            </a:r>
            <a:endParaRPr lang="zh-CN" altLang="en-US" b="1" dirty="0">
              <a:solidFill>
                <a:schemeClr val="tx1"/>
              </a:solidFill>
              <a:latin typeface="Arial" panose="020B0604020202020204" pitchFamily="34" charset="0"/>
              <a:ea typeface="Arial" panose="020B0604020202020204" pitchFamily="34" charset="0"/>
            </a:endParaRPr>
          </a:p>
          <a:p>
            <a:pPr marL="0" indent="0">
              <a:lnSpc>
                <a:spcPct val="80000"/>
              </a:lnSpc>
              <a:buNone/>
            </a:pPr>
            <a:r>
              <a:rPr lang="en-US" altLang="zh-CN">
                <a:solidFill>
                  <a:schemeClr val="tx1"/>
                </a:solidFill>
                <a:latin typeface="Times New Roman" panose="02020603050405020304" pitchFamily="18" charset="0"/>
                <a:ea typeface="华文新魏" panose="02010800040101010101" pitchFamily="2" charset="-122"/>
                <a:sym typeface="+mn-ea"/>
              </a:rPr>
              <a:t>1 What do you know about the people in the photos on this page?</a:t>
            </a:r>
            <a:endParaRPr lang="zh-CN" altLang="en-US" dirty="0">
              <a:solidFill>
                <a:schemeClr val="tx1"/>
              </a:solidFill>
              <a:latin typeface="Times New Roman" panose="02020603050405020304" pitchFamily="18" charset="0"/>
              <a:ea typeface="华文新魏" panose="02010800040101010101" pitchFamily="2" charset="-122"/>
            </a:endParaRPr>
          </a:p>
          <a:p>
            <a:pPr marL="0" indent="0">
              <a:lnSpc>
                <a:spcPct val="80000"/>
              </a:lnSpc>
              <a:buNone/>
            </a:pPr>
            <a:r>
              <a:rPr lang="en-US" altLang="zh-CN">
                <a:solidFill>
                  <a:schemeClr val="tx1"/>
                </a:solidFill>
                <a:latin typeface="Times New Roman" panose="02020603050405020304" pitchFamily="18" charset="0"/>
                <a:ea typeface="华文新魏" panose="02010800040101010101" pitchFamily="2" charset="-122"/>
                <a:sym typeface="+mn-ea"/>
              </a:rPr>
              <a:t>2 Think of three qualities which you associate with each person.</a:t>
            </a:r>
            <a:endParaRPr lang="zh-CN" altLang="en-US" dirty="0">
              <a:solidFill>
                <a:schemeClr val="tx1"/>
              </a:solidFill>
              <a:latin typeface="Times New Roman" panose="02020603050405020304" pitchFamily="18" charset="0"/>
              <a:ea typeface="华文新魏" panose="02010800040101010101" pitchFamily="2" charset="-122"/>
            </a:endParaRPr>
          </a:p>
          <a:p>
            <a:pPr marL="0" indent="0">
              <a:buNone/>
            </a:pPr>
            <a:endParaRPr lang="zh-CN" altLang="en-US" dirty="0">
              <a:solidFill>
                <a:schemeClr val="tx1"/>
              </a:solidFill>
              <a:latin typeface="Times New Roman" panose="02020603050405020304" pitchFamily="18" charset="0"/>
              <a:ea typeface="华文新魏" panose="02010800040101010101" pitchFamily="2" charset="-122"/>
            </a:endParaRPr>
          </a:p>
        </p:txBody>
      </p:sp>
      <p:grpSp>
        <p:nvGrpSpPr>
          <p:cNvPr id="4" name="组合 3"/>
          <p:cNvGrpSpPr/>
          <p:nvPr/>
        </p:nvGrpSpPr>
        <p:grpSpPr>
          <a:xfrm>
            <a:off x="855980" y="456565"/>
            <a:ext cx="2574925" cy="571500"/>
            <a:chOff x="2945" y="1550"/>
            <a:chExt cx="4055" cy="900"/>
          </a:xfrm>
        </p:grpSpPr>
        <p:sp>
          <p:nvSpPr>
            <p:cNvPr id="74753" name="TextBox 6"/>
            <p:cNvSpPr txBox="1"/>
            <p:nvPr/>
          </p:nvSpPr>
          <p:spPr>
            <a:xfrm>
              <a:off x="3288" y="1615"/>
              <a:ext cx="3712" cy="725"/>
            </a:xfrm>
            <a:prstGeom prst="rect">
              <a:avLst/>
            </a:prstGeom>
            <a:noFill/>
            <a:ln w="9525">
              <a:noFill/>
            </a:ln>
          </p:spPr>
          <p:txBody>
            <a:bodyPr anchor="t">
              <a:spAutoFit/>
            </a:bodyPr>
            <a:p>
              <a:r>
                <a:rPr lang="en-US" altLang="zh-CN" sz="2400" b="1">
                  <a:latin typeface="Times New Roman" panose="02020603050405020304" pitchFamily="18" charset="0"/>
                  <a:ea typeface="宋体" panose="02010600030101010101" pitchFamily="2" charset="-122"/>
                </a:rPr>
                <a:t> READING</a:t>
              </a:r>
              <a:endParaRPr lang="zh-CN" altLang="en-US" sz="2400" b="1" dirty="0">
                <a:latin typeface="Times New Roman" panose="02020603050405020304" pitchFamily="18" charset="0"/>
                <a:ea typeface="Times New Roman" panose="02020603050405020304" pitchFamily="18" charset="0"/>
              </a:endParaRPr>
            </a:p>
          </p:txBody>
        </p:sp>
        <p:sp>
          <p:nvSpPr>
            <p:cNvPr id="16" name="矩形 15"/>
            <p:cNvSpPr/>
            <p:nvPr/>
          </p:nvSpPr>
          <p:spPr bwMode="auto">
            <a:xfrm>
              <a:off x="2945" y="1550"/>
              <a:ext cx="495" cy="900"/>
            </a:xfrm>
            <a:prstGeom prst="rect">
              <a:avLst/>
            </a:prstGeom>
            <a:solidFill>
              <a:srgbClr val="046784"/>
            </a:solid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3420" y="1550"/>
              <a:ext cx="2610" cy="900"/>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4755" name="TextBox 9"/>
          <p:cNvSpPr txBox="1"/>
          <p:nvPr/>
        </p:nvSpPr>
        <p:spPr>
          <a:xfrm>
            <a:off x="500380" y="1028065"/>
            <a:ext cx="669925" cy="521970"/>
          </a:xfrm>
          <a:prstGeom prst="rect">
            <a:avLst/>
          </a:prstGeom>
          <a:noFill/>
          <a:ln w="9525">
            <a:noFill/>
          </a:ln>
        </p:spPr>
        <p:txBody>
          <a:bodyPr wrap="square" anchor="t">
            <a:spAutoFit/>
          </a:bodyPr>
          <a:p>
            <a:r>
              <a:rPr lang="en-US" altLang="zh-CN" sz="2800" b="1">
                <a:latin typeface="Arial" panose="020B0604020202020204" pitchFamily="34" charset="0"/>
                <a:ea typeface="宋体" panose="02010600030101010101" pitchFamily="2" charset="-122"/>
              </a:rPr>
              <a:t> </a:t>
            </a:r>
            <a:r>
              <a:rPr lang="en-US" altLang="zh-CN" sz="2800">
                <a:latin typeface="Arial" panose="020B0604020202020204" pitchFamily="34" charset="0"/>
                <a:ea typeface="宋体" panose="02010600030101010101" pitchFamily="2" charset="-122"/>
              </a:rPr>
              <a:t> </a:t>
            </a:r>
            <a:r>
              <a:rPr lang="en-US" altLang="zh-CN" sz="2000">
                <a:latin typeface="Arial" panose="020B0604020202020204" pitchFamily="34" charset="0"/>
                <a:ea typeface="宋体" panose="02010600030101010101" pitchFamily="2" charset="-122"/>
              </a:rPr>
              <a:t>  </a:t>
            </a:r>
            <a:r>
              <a:rPr lang="en-US" altLang="zh-CN" sz="2000" b="1">
                <a:latin typeface="Arial" panose="020B0604020202020204" pitchFamily="34" charset="0"/>
                <a:ea typeface="宋体" panose="02010600030101010101" pitchFamily="2" charset="-122"/>
              </a:rPr>
              <a:t>   </a:t>
            </a:r>
            <a:endParaRPr lang="zh-CN" altLang="en-US" sz="2000" b="1" dirty="0">
              <a:latin typeface="Arial" panose="020B0604020202020204" pitchFamily="34" charset="0"/>
              <a:ea typeface="Arial" panose="020B0604020202020204" pitchFamily="34" charset="0"/>
            </a:endParaRPr>
          </a:p>
        </p:txBody>
      </p:sp>
      <p:sp>
        <p:nvSpPr>
          <p:cNvPr id="74754" name="TextBox 7"/>
          <p:cNvSpPr txBox="1"/>
          <p:nvPr/>
        </p:nvSpPr>
        <p:spPr>
          <a:xfrm>
            <a:off x="668338" y="1027748"/>
            <a:ext cx="688975" cy="521970"/>
          </a:xfrm>
          <a:prstGeom prst="rect">
            <a:avLst/>
          </a:prstGeom>
          <a:noFill/>
          <a:ln w="9525">
            <a:noFill/>
          </a:ln>
        </p:spPr>
        <p:txBody>
          <a:bodyPr anchor="t">
            <a:spAutoFit/>
          </a:bodyPr>
          <a:p>
            <a:pPr>
              <a:buSzTx/>
            </a:pPr>
            <a:r>
              <a:rPr lang="en-US" altLang="zh-CN" sz="2800" b="1" dirty="0">
                <a:solidFill>
                  <a:srgbClr val="376092"/>
                </a:solidFill>
                <a:latin typeface="Arial" panose="020B0604020202020204" pitchFamily="34" charset="0"/>
                <a:ea typeface="宋体" panose="02010600030101010101" pitchFamily="2" charset="-122"/>
              </a:rPr>
              <a:t> 1</a:t>
            </a:r>
            <a:endParaRPr lang="zh-CN" altLang="en-US" sz="2400" b="1" dirty="0">
              <a:solidFill>
                <a:srgbClr val="376092"/>
              </a:solidFill>
              <a:latin typeface="Arial" panose="020B0604020202020204" pitchFamily="34" charset="0"/>
              <a:ea typeface="宋体" panose="02010600030101010101" pitchFamily="2" charset="-122"/>
            </a:endParaRPr>
          </a:p>
        </p:txBody>
      </p:sp>
      <p:grpSp>
        <p:nvGrpSpPr>
          <p:cNvPr id="12" name="组合 11"/>
          <p:cNvGrpSpPr/>
          <p:nvPr/>
        </p:nvGrpSpPr>
        <p:grpSpPr>
          <a:xfrm>
            <a:off x="1878330" y="4505960"/>
            <a:ext cx="7539990" cy="1822450"/>
            <a:chOff x="2958" y="7096"/>
            <a:chExt cx="11874" cy="2870"/>
          </a:xfrm>
        </p:grpSpPr>
        <p:pic>
          <p:nvPicPr>
            <p:cNvPr id="5" name="Picture 2"/>
            <p:cNvPicPr>
              <a:picLocks noChangeAspect="1"/>
            </p:cNvPicPr>
            <p:nvPr/>
          </p:nvPicPr>
          <p:blipFill>
            <a:blip r:embed="rId1"/>
            <a:stretch>
              <a:fillRect/>
            </a:stretch>
          </p:blipFill>
          <p:spPr>
            <a:xfrm>
              <a:off x="2958" y="7096"/>
              <a:ext cx="2700" cy="2800"/>
            </a:xfrm>
            <a:prstGeom prst="rect">
              <a:avLst/>
            </a:prstGeom>
            <a:noFill/>
            <a:ln w="9525">
              <a:noFill/>
            </a:ln>
          </p:spPr>
        </p:pic>
        <p:pic>
          <p:nvPicPr>
            <p:cNvPr id="6" name="Picture 3"/>
            <p:cNvPicPr>
              <a:picLocks noChangeAspect="1"/>
            </p:cNvPicPr>
            <p:nvPr/>
          </p:nvPicPr>
          <p:blipFill>
            <a:blip r:embed="rId2"/>
            <a:stretch>
              <a:fillRect/>
            </a:stretch>
          </p:blipFill>
          <p:spPr>
            <a:xfrm>
              <a:off x="6030" y="7096"/>
              <a:ext cx="2800" cy="2800"/>
            </a:xfrm>
            <a:prstGeom prst="rect">
              <a:avLst/>
            </a:prstGeom>
            <a:noFill/>
            <a:ln w="9525">
              <a:noFill/>
            </a:ln>
          </p:spPr>
        </p:pic>
        <p:pic>
          <p:nvPicPr>
            <p:cNvPr id="7" name="Picture 4"/>
            <p:cNvPicPr>
              <a:picLocks noChangeAspect="1"/>
            </p:cNvPicPr>
            <p:nvPr/>
          </p:nvPicPr>
          <p:blipFill>
            <a:blip r:embed="rId3"/>
            <a:stretch>
              <a:fillRect/>
            </a:stretch>
          </p:blipFill>
          <p:spPr>
            <a:xfrm>
              <a:off x="9180" y="7096"/>
              <a:ext cx="2380" cy="2800"/>
            </a:xfrm>
            <a:prstGeom prst="rect">
              <a:avLst/>
            </a:prstGeom>
            <a:noFill/>
            <a:ln w="9525">
              <a:noFill/>
            </a:ln>
          </p:spPr>
        </p:pic>
        <p:pic>
          <p:nvPicPr>
            <p:cNvPr id="8" name="Picture 5"/>
            <p:cNvPicPr>
              <a:picLocks noChangeAspect="1"/>
            </p:cNvPicPr>
            <p:nvPr/>
          </p:nvPicPr>
          <p:blipFill>
            <a:blip r:embed="rId4"/>
            <a:stretch>
              <a:fillRect/>
            </a:stretch>
          </p:blipFill>
          <p:spPr>
            <a:xfrm>
              <a:off x="11910" y="7166"/>
              <a:ext cx="2430" cy="2800"/>
            </a:xfrm>
            <a:prstGeom prst="rect">
              <a:avLst/>
            </a:prstGeom>
            <a:noFill/>
            <a:ln w="9525">
              <a:noFill/>
            </a:ln>
          </p:spPr>
        </p:pic>
        <p:sp>
          <p:nvSpPr>
            <p:cNvPr id="9" name="TextBox 14"/>
            <p:cNvSpPr txBox="1"/>
            <p:nvPr/>
          </p:nvSpPr>
          <p:spPr>
            <a:xfrm>
              <a:off x="5558" y="7726"/>
              <a:ext cx="472" cy="580"/>
            </a:xfrm>
            <a:prstGeom prst="rect">
              <a:avLst/>
            </a:prstGeom>
            <a:noFill/>
            <a:ln w="9525">
              <a:noFill/>
            </a:ln>
          </p:spPr>
          <p:txBody>
            <a:bodyPr anchor="t">
              <a:spAutoFit/>
            </a:bodyPr>
            <a:p>
              <a:r>
                <a:rPr lang="en-US" altLang="zh-CN" b="1">
                  <a:latin typeface="Arial" panose="020B0604020202020204" pitchFamily="34" charset="0"/>
                  <a:ea typeface="宋体" panose="02010600030101010101" pitchFamily="2" charset="-122"/>
                </a:rPr>
                <a:t>A</a:t>
              </a:r>
              <a:endParaRPr lang="zh-CN" altLang="en-US" b="1" dirty="0">
                <a:latin typeface="Arial" panose="020B0604020202020204" pitchFamily="34" charset="0"/>
                <a:ea typeface="宋体" panose="02010600030101010101" pitchFamily="2" charset="-122"/>
              </a:endParaRPr>
            </a:p>
          </p:txBody>
        </p:sp>
        <p:sp>
          <p:nvSpPr>
            <p:cNvPr id="10" name="TextBox 17"/>
            <p:cNvSpPr txBox="1"/>
            <p:nvPr/>
          </p:nvSpPr>
          <p:spPr>
            <a:xfrm>
              <a:off x="8760" y="7726"/>
              <a:ext cx="473" cy="580"/>
            </a:xfrm>
            <a:prstGeom prst="rect">
              <a:avLst/>
            </a:prstGeom>
            <a:noFill/>
            <a:ln w="9525">
              <a:noFill/>
            </a:ln>
          </p:spPr>
          <p:txBody>
            <a:bodyPr anchor="t">
              <a:spAutoFit/>
            </a:bodyPr>
            <a:p>
              <a:r>
                <a:rPr lang="en-US" altLang="zh-CN" b="1">
                  <a:latin typeface="Arial" panose="020B0604020202020204" pitchFamily="34" charset="0"/>
                  <a:ea typeface="宋体" panose="02010600030101010101" pitchFamily="2" charset="-122"/>
                </a:rPr>
                <a:t>B</a:t>
              </a:r>
              <a:endParaRPr lang="zh-CN" altLang="en-US" b="1" dirty="0">
                <a:latin typeface="Arial" panose="020B0604020202020204" pitchFamily="34" charset="0"/>
                <a:ea typeface="宋体" panose="02010600030101010101" pitchFamily="2" charset="-122"/>
              </a:endParaRPr>
            </a:p>
          </p:txBody>
        </p:sp>
        <p:sp>
          <p:nvSpPr>
            <p:cNvPr id="11" name="TextBox 18"/>
            <p:cNvSpPr txBox="1"/>
            <p:nvPr/>
          </p:nvSpPr>
          <p:spPr>
            <a:xfrm>
              <a:off x="11490" y="7656"/>
              <a:ext cx="473" cy="580"/>
            </a:xfrm>
            <a:prstGeom prst="rect">
              <a:avLst/>
            </a:prstGeom>
            <a:noFill/>
            <a:ln w="9525">
              <a:noFill/>
            </a:ln>
          </p:spPr>
          <p:txBody>
            <a:bodyPr anchor="t">
              <a:spAutoFit/>
            </a:bodyPr>
            <a:p>
              <a:r>
                <a:rPr lang="en-US" altLang="zh-CN" b="1">
                  <a:latin typeface="Arial" panose="020B0604020202020204" pitchFamily="34" charset="0"/>
                  <a:ea typeface="宋体" panose="02010600030101010101" pitchFamily="2" charset="-122"/>
                </a:rPr>
                <a:t>C</a:t>
              </a:r>
              <a:endParaRPr lang="zh-CN" altLang="en-US" b="1" dirty="0">
                <a:latin typeface="Arial" panose="020B0604020202020204" pitchFamily="34" charset="0"/>
                <a:ea typeface="宋体" panose="02010600030101010101" pitchFamily="2" charset="-122"/>
              </a:endParaRPr>
            </a:p>
          </p:txBody>
        </p:sp>
        <p:sp>
          <p:nvSpPr>
            <p:cNvPr id="13" name="TextBox 19"/>
            <p:cNvSpPr txBox="1"/>
            <p:nvPr/>
          </p:nvSpPr>
          <p:spPr>
            <a:xfrm>
              <a:off x="14360" y="7656"/>
              <a:ext cx="473" cy="580"/>
            </a:xfrm>
            <a:prstGeom prst="rect">
              <a:avLst/>
            </a:prstGeom>
            <a:noFill/>
            <a:ln w="9525">
              <a:noFill/>
            </a:ln>
          </p:spPr>
          <p:txBody>
            <a:bodyPr anchor="t">
              <a:spAutoFit/>
            </a:bodyPr>
            <a:p>
              <a:r>
                <a:rPr lang="en-US" altLang="zh-CN" b="1">
                  <a:latin typeface="Arial" panose="020B0604020202020204" pitchFamily="34" charset="0"/>
                  <a:ea typeface="宋体" panose="02010600030101010101" pitchFamily="2" charset="-122"/>
                </a:rPr>
                <a:t>D</a:t>
              </a:r>
              <a:endParaRPr lang="zh-CN" altLang="en-US" b="1" dirty="0">
                <a:latin typeface="Arial" panose="020B0604020202020204" pitchFamily="34" charset="0"/>
                <a:ea typeface="宋体" panose="02010600030101010101" pitchFamily="2" charset="-122"/>
              </a:endParaRPr>
            </a:p>
          </p:txBody>
        </p:sp>
      </p:grpSp>
      <p:sp>
        <p:nvSpPr>
          <p:cNvPr id="21" name="矩形 20"/>
          <p:cNvSpPr/>
          <p:nvPr/>
        </p:nvSpPr>
        <p:spPr>
          <a:xfrm>
            <a:off x="937260" y="2535555"/>
            <a:ext cx="9751060" cy="1309370"/>
          </a:xfrm>
          <a:prstGeom prst="rect">
            <a:avLst/>
          </a:prstGeom>
          <a:noFill/>
          <a:ln w="9525">
            <a:noFill/>
          </a:ln>
        </p:spPr>
        <p:txBody>
          <a:bodyPr wrap="square" anchor="t">
            <a:spAutoFit/>
          </a:bodyPr>
          <a:p>
            <a:pPr>
              <a:lnSpc>
                <a:spcPct val="110000"/>
              </a:lnSpc>
            </a:pPr>
            <a:r>
              <a:rPr lang="en-US" altLang="zh-CN">
                <a:solidFill>
                  <a:srgbClr val="FF0000"/>
                </a:solidFill>
                <a:latin typeface="Times New Roman" panose="02020603050405020304" pitchFamily="18" charset="0"/>
                <a:ea typeface="宋体" panose="02010600030101010101" pitchFamily="2" charset="-122"/>
              </a:rPr>
              <a:t>Photo A: Marilyn Monroe: famous American movie actress in 1950s and 1960s; </a:t>
            </a:r>
            <a:endParaRPr lang="en-US" altLang="zh-CN">
              <a:solidFill>
                <a:srgbClr val="FF0000"/>
              </a:solidFill>
              <a:latin typeface="Times New Roman" panose="02020603050405020304" pitchFamily="18" charset="0"/>
              <a:ea typeface="宋体" panose="02010600030101010101" pitchFamily="2" charset="-122"/>
            </a:endParaRPr>
          </a:p>
          <a:p>
            <a:pPr>
              <a:lnSpc>
                <a:spcPct val="110000"/>
              </a:lnSpc>
            </a:pPr>
            <a:r>
              <a:rPr lang="en-US" altLang="zh-CN">
                <a:solidFill>
                  <a:srgbClr val="FF0000"/>
                </a:solidFill>
                <a:latin typeface="Times New Roman" panose="02020603050405020304" pitchFamily="18" charset="0"/>
                <a:ea typeface="宋体" panose="02010600030101010101" pitchFamily="2" charset="-122"/>
              </a:rPr>
              <a:t>Photo B: </a:t>
            </a:r>
            <a:r>
              <a:rPr lang="en-US" altLang="zh-CN" err="1">
                <a:solidFill>
                  <a:srgbClr val="FF0000"/>
                </a:solidFill>
                <a:latin typeface="Times New Roman" panose="02020603050405020304" pitchFamily="18" charset="0"/>
                <a:ea typeface="宋体" panose="02010600030101010101" pitchFamily="2" charset="-122"/>
              </a:rPr>
              <a:t>Kemal</a:t>
            </a:r>
            <a:r>
              <a:rPr lang="en-US" altLang="zh-CN">
                <a:solidFill>
                  <a:srgbClr val="FF0000"/>
                </a:solidFill>
                <a:latin typeface="Times New Roman" panose="02020603050405020304" pitchFamily="18" charset="0"/>
                <a:ea typeface="宋体" panose="02010600030101010101" pitchFamily="2" charset="-122"/>
              </a:rPr>
              <a:t> </a:t>
            </a:r>
            <a:r>
              <a:rPr lang="en-US" altLang="zh-CN" err="1">
                <a:solidFill>
                  <a:srgbClr val="FF0000"/>
                </a:solidFill>
                <a:latin typeface="Times New Roman" panose="02020603050405020304" pitchFamily="18" charset="0"/>
                <a:ea typeface="宋体" panose="02010600030101010101" pitchFamily="2" charset="-122"/>
              </a:rPr>
              <a:t>Ataturk</a:t>
            </a:r>
            <a:r>
              <a:rPr lang="en-US" altLang="zh-CN">
                <a:solidFill>
                  <a:srgbClr val="FF0000"/>
                </a:solidFill>
                <a:latin typeface="Times New Roman" panose="02020603050405020304" pitchFamily="18" charset="0"/>
                <a:ea typeface="宋体" panose="02010600030101010101" pitchFamily="2" charset="-122"/>
              </a:rPr>
              <a:t> (1881–1938): Turkish nationalist leader, and founder and first president of the Republic of Turkey; </a:t>
            </a:r>
            <a:endParaRPr lang="en-US" altLang="zh-CN">
              <a:solidFill>
                <a:srgbClr val="FF0000"/>
              </a:solidFill>
              <a:latin typeface="Times New Roman" panose="02020603050405020304" pitchFamily="18" charset="0"/>
              <a:ea typeface="宋体" panose="02010600030101010101" pitchFamily="2" charset="-122"/>
            </a:endParaRPr>
          </a:p>
          <a:p>
            <a:pPr>
              <a:lnSpc>
                <a:spcPct val="110000"/>
              </a:lnSpc>
            </a:pPr>
            <a:r>
              <a:rPr lang="en-US" altLang="zh-CN">
                <a:solidFill>
                  <a:srgbClr val="FF0000"/>
                </a:solidFill>
                <a:latin typeface="Times New Roman" panose="02020603050405020304" pitchFamily="18" charset="0"/>
                <a:ea typeface="宋体" panose="02010600030101010101" pitchFamily="2" charset="-122"/>
              </a:rPr>
              <a:t>Photo C: Oprah Winfrey: famous </a:t>
            </a:r>
            <a:r>
              <a:rPr lang="en-US" altLang="zh-CN" err="1">
                <a:solidFill>
                  <a:srgbClr val="FF0000"/>
                </a:solidFill>
                <a:latin typeface="Times New Roman" panose="02020603050405020304" pitchFamily="18" charset="0"/>
                <a:ea typeface="宋体" panose="02010600030101010101" pitchFamily="2" charset="-122"/>
              </a:rPr>
              <a:t>presentday</a:t>
            </a:r>
            <a:r>
              <a:rPr lang="en-US" altLang="zh-CN">
                <a:solidFill>
                  <a:srgbClr val="FF0000"/>
                </a:solidFill>
                <a:latin typeface="Times New Roman" panose="02020603050405020304" pitchFamily="18" charset="0"/>
                <a:ea typeface="宋体" panose="02010600030101010101" pitchFamily="2" charset="-122"/>
              </a:rPr>
              <a:t> American TV talk-show presenter and actress; </a:t>
            </a:r>
            <a:endParaRPr lang="zh-CN" altLang="en-US" dirty="0">
              <a:solidFill>
                <a:srgbClr val="FF0000"/>
              </a:solidFill>
              <a:latin typeface="Times New Roman" panose="02020603050405020304" pitchFamily="18" charset="0"/>
              <a:ea typeface="Times New Roman" panose="02020603050405020304" pitchFamily="18" charset="0"/>
            </a:endParaRPr>
          </a:p>
        </p:txBody>
      </p:sp>
      <p:sp>
        <p:nvSpPr>
          <p:cNvPr id="20" name="矩形 19"/>
          <p:cNvSpPr/>
          <p:nvPr/>
        </p:nvSpPr>
        <p:spPr>
          <a:xfrm>
            <a:off x="936943" y="3836035"/>
            <a:ext cx="8461375" cy="368300"/>
          </a:xfrm>
          <a:prstGeom prst="rect">
            <a:avLst/>
          </a:prstGeom>
          <a:noFill/>
          <a:ln w="9525">
            <a:noFill/>
          </a:ln>
        </p:spPr>
        <p:txBody>
          <a:bodyPr anchor="t">
            <a:spAutoFit/>
          </a:bodyPr>
          <a:p>
            <a:r>
              <a:rPr lang="en-US" altLang="zh-CN">
                <a:solidFill>
                  <a:srgbClr val="FF0000"/>
                </a:solidFill>
                <a:latin typeface="Times New Roman" panose="02020603050405020304" pitchFamily="18" charset="0"/>
                <a:ea typeface="宋体" panose="02010600030101010101" pitchFamily="2" charset="-122"/>
              </a:rPr>
              <a:t>Photo D: David Beckham: famous present-day British football player</a:t>
            </a:r>
            <a:endParaRPr lang="zh-CN" altLang="en-US" dirty="0">
              <a:latin typeface="Arial" panose="020B0604020202020204" pitchFamily="34" charset="0"/>
              <a:ea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TextBox 3"/>
          <p:cNvSpPr txBox="1"/>
          <p:nvPr/>
        </p:nvSpPr>
        <p:spPr>
          <a:xfrm>
            <a:off x="1762125" y="1073150"/>
            <a:ext cx="688975" cy="583565"/>
          </a:xfrm>
          <a:prstGeom prst="rect">
            <a:avLst/>
          </a:prstGeom>
          <a:noFill/>
          <a:ln w="9525">
            <a:noFill/>
          </a:ln>
        </p:spPr>
        <p:txBody>
          <a:bodyPr anchor="t">
            <a:spAutoFit/>
          </a:bodyPr>
          <a:p>
            <a:pPr>
              <a:buSzTx/>
            </a:pPr>
            <a:r>
              <a:rPr lang="en-US" altLang="zh-CN" sz="3200" b="1" dirty="0">
                <a:solidFill>
                  <a:srgbClr val="376092"/>
                </a:solidFill>
                <a:latin typeface="Arial" panose="020B0604020202020204" pitchFamily="34" charset="0"/>
                <a:ea typeface="宋体" panose="02010600030101010101" pitchFamily="2" charset="-122"/>
              </a:rPr>
              <a:t>2</a:t>
            </a:r>
            <a:r>
              <a:rPr lang="en-US" altLang="zh-CN" sz="2400" b="1" dirty="0">
                <a:solidFill>
                  <a:srgbClr val="376092"/>
                </a:solidFill>
                <a:latin typeface="Arial" panose="020B0604020202020204" pitchFamily="34" charset="0"/>
                <a:ea typeface="宋体" panose="02010600030101010101" pitchFamily="2" charset="-122"/>
              </a:rPr>
              <a:t>a</a:t>
            </a:r>
            <a:endParaRPr lang="zh-CN" altLang="en-US" sz="2400" b="1" dirty="0">
              <a:solidFill>
                <a:srgbClr val="376092"/>
              </a:solidFill>
              <a:latin typeface="Arial" panose="020B0604020202020204" pitchFamily="34" charset="0"/>
              <a:ea typeface="宋体" panose="02010600030101010101" pitchFamily="2" charset="-122"/>
            </a:endParaRPr>
          </a:p>
        </p:txBody>
      </p:sp>
      <p:sp>
        <p:nvSpPr>
          <p:cNvPr id="76802" name="TextBox 4"/>
          <p:cNvSpPr txBox="1"/>
          <p:nvPr/>
        </p:nvSpPr>
        <p:spPr>
          <a:xfrm>
            <a:off x="2406650" y="1216025"/>
            <a:ext cx="6534150" cy="398780"/>
          </a:xfrm>
          <a:prstGeom prst="rect">
            <a:avLst/>
          </a:prstGeom>
          <a:noFill/>
          <a:ln w="9525">
            <a:noFill/>
          </a:ln>
        </p:spPr>
        <p:txBody>
          <a:bodyPr anchor="t">
            <a:spAutoFit/>
          </a:bodyPr>
          <a:p>
            <a:r>
              <a:rPr lang="en-US" altLang="zh-CN" sz="2000" b="1">
                <a:latin typeface="Arial" panose="020B0604020202020204" pitchFamily="34" charset="0"/>
                <a:ea typeface="宋体" panose="02010600030101010101" pitchFamily="2" charset="-122"/>
              </a:rPr>
              <a:t>Read the              quickly and answer the questions.</a:t>
            </a:r>
            <a:endParaRPr lang="zh-CN" altLang="en-US" sz="2000" b="1" dirty="0">
              <a:latin typeface="Arial" panose="020B0604020202020204" pitchFamily="34" charset="0"/>
              <a:ea typeface="Arial" panose="020B0604020202020204" pitchFamily="34" charset="0"/>
            </a:endParaRPr>
          </a:p>
        </p:txBody>
      </p:sp>
      <p:sp>
        <p:nvSpPr>
          <p:cNvPr id="76803" name="TextBox 7"/>
          <p:cNvSpPr txBox="1"/>
          <p:nvPr/>
        </p:nvSpPr>
        <p:spPr>
          <a:xfrm>
            <a:off x="1851025" y="1616710"/>
            <a:ext cx="9067800" cy="460375"/>
          </a:xfrm>
          <a:prstGeom prst="rect">
            <a:avLst/>
          </a:prstGeom>
          <a:noFill/>
          <a:ln w="9525">
            <a:noFill/>
          </a:ln>
        </p:spPr>
        <p:txBody>
          <a:bodyPr anchor="t">
            <a:spAutoFit/>
          </a:bodyPr>
          <a:p>
            <a:r>
              <a:rPr lang="en-US" altLang="zh-CN" sz="2400" b="1">
                <a:solidFill>
                  <a:srgbClr val="7030A0"/>
                </a:solidFill>
                <a:latin typeface="Times New Roman" panose="02020603050405020304" pitchFamily="18" charset="0"/>
                <a:ea typeface="宋体" panose="02010600030101010101" pitchFamily="2" charset="-122"/>
              </a:rPr>
              <a:t>1 Which people are mentioned in the article?</a:t>
            </a:r>
            <a:endParaRPr lang="en-US" altLang="zh-CN" sz="2400" b="1" dirty="0">
              <a:solidFill>
                <a:srgbClr val="7030A0"/>
              </a:solidFill>
              <a:latin typeface="Times New Roman" panose="02020603050405020304" pitchFamily="18" charset="0"/>
              <a:ea typeface="宋体" panose="02010600030101010101" pitchFamily="2" charset="-122"/>
            </a:endParaRPr>
          </a:p>
        </p:txBody>
      </p:sp>
      <p:sp>
        <p:nvSpPr>
          <p:cNvPr id="76804" name="TextBox 8"/>
          <p:cNvSpPr txBox="1"/>
          <p:nvPr/>
        </p:nvSpPr>
        <p:spPr>
          <a:xfrm>
            <a:off x="1851025" y="2076768"/>
            <a:ext cx="5892800" cy="460375"/>
          </a:xfrm>
          <a:prstGeom prst="rect">
            <a:avLst/>
          </a:prstGeom>
          <a:noFill/>
          <a:ln w="9525">
            <a:noFill/>
          </a:ln>
        </p:spPr>
        <p:txBody>
          <a:bodyPr anchor="t">
            <a:spAutoFit/>
          </a:bodyPr>
          <a:p>
            <a:r>
              <a:rPr lang="en-US" altLang="zh-CN" sz="2400" b="1">
                <a:solidFill>
                  <a:schemeClr val="accent2">
                    <a:lumMod val="50000"/>
                  </a:schemeClr>
                </a:solidFill>
                <a:latin typeface="Times New Roman" panose="02020603050405020304" pitchFamily="18" charset="0"/>
                <a:ea typeface="宋体" panose="02010600030101010101" pitchFamily="2" charset="-122"/>
              </a:rPr>
              <a:t>2 What do (or did) they do to earn a living?</a:t>
            </a:r>
            <a:endParaRPr lang="en-US" altLang="zh-CN" sz="2400" b="1" dirty="0">
              <a:solidFill>
                <a:schemeClr val="accent2">
                  <a:lumMod val="50000"/>
                </a:schemeClr>
              </a:solidFill>
              <a:latin typeface="Times New Roman" panose="02020603050405020304" pitchFamily="18" charset="0"/>
              <a:ea typeface="宋体" panose="02010600030101010101" pitchFamily="2" charset="-122"/>
            </a:endParaRPr>
          </a:p>
        </p:txBody>
      </p:sp>
      <p:sp>
        <p:nvSpPr>
          <p:cNvPr id="14" name="矩形 13"/>
          <p:cNvSpPr/>
          <p:nvPr/>
        </p:nvSpPr>
        <p:spPr>
          <a:xfrm>
            <a:off x="1851025" y="2636520"/>
            <a:ext cx="9430385" cy="3046095"/>
          </a:xfrm>
          <a:prstGeom prst="rect">
            <a:avLst/>
          </a:prstGeom>
          <a:noFill/>
          <a:ln w="9525">
            <a:noFill/>
          </a:ln>
        </p:spPr>
        <p:txBody>
          <a:bodyPr wrap="square" anchor="t">
            <a:spAutoFit/>
          </a:bodyPr>
          <a:p>
            <a:r>
              <a:rPr lang="en-US" altLang="zh-CN" sz="2400">
                <a:solidFill>
                  <a:srgbClr val="7030A0"/>
                </a:solidFill>
                <a:latin typeface="Times New Roman" panose="02020603050405020304" pitchFamily="18" charset="0"/>
                <a:ea typeface="宋体" panose="02010600030101010101" pitchFamily="2" charset="-122"/>
              </a:rPr>
              <a:t>1 Bill Clinton; Oprah Winfrey; Marilyn Monroe; Joe DiMaggio (married to Marilyn Monroe); Arthur Miller (married to Marilyn Monroe)</a:t>
            </a:r>
            <a:endParaRPr lang="en-US" altLang="zh-CN" sz="2400">
              <a:solidFill>
                <a:srgbClr val="7030A0"/>
              </a:solidFill>
              <a:latin typeface="Times New Roman" panose="02020603050405020304" pitchFamily="18" charset="0"/>
              <a:ea typeface="宋体" panose="02010600030101010101" pitchFamily="2" charset="-122"/>
            </a:endParaRPr>
          </a:p>
          <a:p>
            <a:r>
              <a:rPr lang="en-US" altLang="zh-CN" sz="2400">
                <a:solidFill>
                  <a:schemeClr val="accent2">
                    <a:lumMod val="50000"/>
                  </a:schemeClr>
                </a:solidFill>
                <a:latin typeface="Times New Roman" panose="02020603050405020304" pitchFamily="18" charset="0"/>
                <a:ea typeface="宋体" panose="02010600030101010101" pitchFamily="2" charset="-122"/>
              </a:rPr>
              <a:t>2 </a:t>
            </a:r>
            <a:r>
              <a:rPr lang="en-US" altLang="zh-CN" sz="2400" b="1">
                <a:solidFill>
                  <a:schemeClr val="accent2">
                    <a:lumMod val="50000"/>
                  </a:schemeClr>
                </a:solidFill>
                <a:latin typeface="Times New Roman" panose="02020603050405020304" pitchFamily="18" charset="0"/>
                <a:ea typeface="宋体" panose="02010600030101010101" pitchFamily="2" charset="-122"/>
              </a:rPr>
              <a:t>Bill Clinton</a:t>
            </a:r>
            <a:r>
              <a:rPr lang="en-US" altLang="zh-CN" sz="2400">
                <a:solidFill>
                  <a:schemeClr val="accent2">
                    <a:lumMod val="50000"/>
                  </a:schemeClr>
                </a:solidFill>
                <a:latin typeface="Times New Roman" panose="02020603050405020304" pitchFamily="18" charset="0"/>
                <a:ea typeface="宋体" panose="02010600030101010101" pitchFamily="2" charset="-122"/>
              </a:rPr>
              <a:t>: President of the USA; now a popular speaker. </a:t>
            </a:r>
            <a:endParaRPr lang="en-US" altLang="zh-CN" sz="2400">
              <a:solidFill>
                <a:schemeClr val="accent2">
                  <a:lumMod val="50000"/>
                </a:schemeClr>
              </a:solidFill>
              <a:latin typeface="Times New Roman" panose="02020603050405020304" pitchFamily="18" charset="0"/>
              <a:ea typeface="宋体" panose="02010600030101010101" pitchFamily="2" charset="-122"/>
            </a:endParaRPr>
          </a:p>
          <a:p>
            <a:r>
              <a:rPr lang="en-US" altLang="zh-CN" sz="2400" b="1">
                <a:solidFill>
                  <a:schemeClr val="accent2">
                    <a:lumMod val="50000"/>
                  </a:schemeClr>
                </a:solidFill>
                <a:latin typeface="Times New Roman" panose="02020603050405020304" pitchFamily="18" charset="0"/>
                <a:ea typeface="宋体" panose="02010600030101010101" pitchFamily="2" charset="-122"/>
              </a:rPr>
              <a:t>Oprah Winfrey</a:t>
            </a:r>
            <a:r>
              <a:rPr lang="en-US" altLang="zh-CN" sz="2400">
                <a:solidFill>
                  <a:schemeClr val="accent2">
                    <a:lumMod val="50000"/>
                  </a:schemeClr>
                </a:solidFill>
                <a:latin typeface="Times New Roman" panose="02020603050405020304" pitchFamily="18" charset="0"/>
                <a:ea typeface="宋体" panose="02010600030101010101" pitchFamily="2" charset="-122"/>
              </a:rPr>
              <a:t>: a business woman, a TV presenter, runs a book club, and publishes magazines. </a:t>
            </a:r>
            <a:endParaRPr lang="en-US" altLang="zh-CN" sz="2400">
              <a:solidFill>
                <a:schemeClr val="accent2">
                  <a:lumMod val="50000"/>
                </a:schemeClr>
              </a:solidFill>
              <a:latin typeface="Times New Roman" panose="02020603050405020304" pitchFamily="18" charset="0"/>
              <a:ea typeface="宋体" panose="02010600030101010101" pitchFamily="2" charset="-122"/>
            </a:endParaRPr>
          </a:p>
          <a:p>
            <a:r>
              <a:rPr lang="en-US" altLang="zh-CN" sz="2400" b="1">
                <a:solidFill>
                  <a:schemeClr val="accent2">
                    <a:lumMod val="50000"/>
                  </a:schemeClr>
                </a:solidFill>
                <a:latin typeface="Times New Roman" panose="02020603050405020304" pitchFamily="18" charset="0"/>
                <a:ea typeface="宋体" panose="02010600030101010101" pitchFamily="2" charset="-122"/>
              </a:rPr>
              <a:t>Marilyn Monroe</a:t>
            </a:r>
            <a:r>
              <a:rPr lang="en-US" altLang="zh-CN" sz="2400">
                <a:solidFill>
                  <a:schemeClr val="accent2">
                    <a:lumMod val="50000"/>
                  </a:schemeClr>
                </a:solidFill>
                <a:latin typeface="Times New Roman" panose="02020603050405020304" pitchFamily="18" charset="0"/>
                <a:ea typeface="宋体" panose="02010600030101010101" pitchFamily="2" charset="-122"/>
              </a:rPr>
              <a:t>: an actress. </a:t>
            </a:r>
            <a:endParaRPr lang="en-US" altLang="zh-CN" sz="2400">
              <a:solidFill>
                <a:schemeClr val="accent2">
                  <a:lumMod val="50000"/>
                </a:schemeClr>
              </a:solidFill>
              <a:latin typeface="Times New Roman" panose="02020603050405020304" pitchFamily="18" charset="0"/>
              <a:ea typeface="宋体" panose="02010600030101010101" pitchFamily="2" charset="-122"/>
            </a:endParaRPr>
          </a:p>
          <a:p>
            <a:r>
              <a:rPr lang="en-US" altLang="zh-CN" sz="2400" b="1">
                <a:solidFill>
                  <a:schemeClr val="accent2">
                    <a:lumMod val="50000"/>
                  </a:schemeClr>
                </a:solidFill>
                <a:latin typeface="Times New Roman" panose="02020603050405020304" pitchFamily="18" charset="0"/>
                <a:ea typeface="宋体" panose="02010600030101010101" pitchFamily="2" charset="-122"/>
              </a:rPr>
              <a:t>Joe DiMaggio</a:t>
            </a:r>
            <a:r>
              <a:rPr lang="en-US" altLang="zh-CN" sz="2400">
                <a:solidFill>
                  <a:schemeClr val="accent2">
                    <a:lumMod val="50000"/>
                  </a:schemeClr>
                </a:solidFill>
                <a:latin typeface="Times New Roman" panose="02020603050405020304" pitchFamily="18" charset="0"/>
                <a:ea typeface="宋体" panose="02010600030101010101" pitchFamily="2" charset="-122"/>
              </a:rPr>
              <a:t>: a baseball player. </a:t>
            </a:r>
            <a:endParaRPr lang="en-US" altLang="zh-CN" sz="2400">
              <a:solidFill>
                <a:schemeClr val="accent2">
                  <a:lumMod val="50000"/>
                </a:schemeClr>
              </a:solidFill>
              <a:latin typeface="Times New Roman" panose="02020603050405020304" pitchFamily="18" charset="0"/>
              <a:ea typeface="宋体" panose="02010600030101010101" pitchFamily="2" charset="-122"/>
            </a:endParaRPr>
          </a:p>
          <a:p>
            <a:r>
              <a:rPr lang="en-US" altLang="zh-CN" sz="2400" b="1">
                <a:solidFill>
                  <a:schemeClr val="accent2">
                    <a:lumMod val="50000"/>
                  </a:schemeClr>
                </a:solidFill>
                <a:latin typeface="Times New Roman" panose="02020603050405020304" pitchFamily="18" charset="0"/>
                <a:ea typeface="宋体" panose="02010600030101010101" pitchFamily="2" charset="-122"/>
              </a:rPr>
              <a:t>Arthur Miller</a:t>
            </a:r>
            <a:r>
              <a:rPr lang="en-US" altLang="zh-CN" sz="2400">
                <a:solidFill>
                  <a:schemeClr val="accent2">
                    <a:lumMod val="50000"/>
                  </a:schemeClr>
                </a:solidFill>
                <a:latin typeface="Times New Roman" panose="02020603050405020304" pitchFamily="18" charset="0"/>
                <a:ea typeface="宋体" panose="02010600030101010101" pitchFamily="2" charset="-122"/>
              </a:rPr>
              <a:t>: a famous writer.</a:t>
            </a:r>
            <a:endParaRPr lang="en-US" altLang="zh-CN" sz="2400" dirty="0">
              <a:solidFill>
                <a:schemeClr val="accent2">
                  <a:lumMod val="50000"/>
                </a:schemeClr>
              </a:solidFill>
              <a:latin typeface="Times New Roman" panose="02020603050405020304" pitchFamily="18" charset="0"/>
              <a:ea typeface="宋体" panose="02010600030101010101" pitchFamily="2" charset="-122"/>
            </a:endParaRPr>
          </a:p>
        </p:txBody>
      </p:sp>
      <p:sp>
        <p:nvSpPr>
          <p:cNvPr id="15" name="圆角矩形 14"/>
          <p:cNvSpPr/>
          <p:nvPr/>
        </p:nvSpPr>
        <p:spPr>
          <a:xfrm>
            <a:off x="8807450" y="6051550"/>
            <a:ext cx="785814" cy="357187"/>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圆角矩形 15"/>
          <p:cNvSpPr/>
          <p:nvPr/>
        </p:nvSpPr>
        <p:spPr>
          <a:xfrm>
            <a:off x="9675872" y="6054430"/>
            <a:ext cx="785819" cy="357189"/>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6808" name="矩形 8">
            <a:hlinkClick r:id="rId1" action="ppaction://program"/>
          </p:cNvPr>
          <p:cNvSpPr/>
          <p:nvPr/>
        </p:nvSpPr>
        <p:spPr>
          <a:xfrm>
            <a:off x="3586163" y="1217613"/>
            <a:ext cx="930275" cy="398780"/>
          </a:xfrm>
          <a:prstGeom prst="rect">
            <a:avLst/>
          </a:prstGeom>
          <a:noFill/>
          <a:ln w="9525">
            <a:noFill/>
          </a:ln>
        </p:spPr>
        <p:txBody>
          <a:bodyPr wrap="none" anchor="t">
            <a:spAutoFit/>
          </a:bodyPr>
          <a:p>
            <a:r>
              <a:rPr lang="en-US" altLang="zh-CN" sz="2000" b="1" u="sng">
                <a:solidFill>
                  <a:srgbClr val="9900CC"/>
                </a:solidFill>
                <a:latin typeface="Arial" panose="020B0604020202020204" pitchFamily="34" charset="0"/>
                <a:ea typeface="宋体" panose="02010600030101010101" pitchFamily="2" charset="-122"/>
              </a:rPr>
              <a:t>article</a:t>
            </a:r>
            <a:endParaRPr lang="zh-CN" altLang="en-US" sz="2000" u="sng" dirty="0">
              <a:solidFill>
                <a:srgbClr val="9900CC"/>
              </a:solidFill>
              <a:latin typeface="Arial" panose="020B0604020202020204" pitchFamily="34"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charRg st="0" end="131"/>
                                            </p:txEl>
                                          </p:spTgt>
                                        </p:tgtEl>
                                        <p:attrNameLst>
                                          <p:attrName>style.visibility</p:attrName>
                                        </p:attrNameLst>
                                      </p:cBhvr>
                                      <p:to>
                                        <p:strVal val="visible"/>
                                      </p:to>
                                    </p:set>
                                    <p:animEffect transition="in" filter="blinds(horizontal)">
                                      <p:cBhvr>
                                        <p:cTn id="7" dur="500"/>
                                        <p:tgtEl>
                                          <p:spTgt spid="14">
                                            <p:txEl>
                                              <p:charRg st="0" end="13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charRg st="131" end="399"/>
                                            </p:txEl>
                                          </p:spTgt>
                                        </p:tgtEl>
                                        <p:attrNameLst>
                                          <p:attrName>style.visibility</p:attrName>
                                        </p:attrNameLst>
                                      </p:cBhvr>
                                      <p:to>
                                        <p:strVal val="visible"/>
                                      </p:to>
                                    </p:set>
                                    <p:animEffect transition="in" filter="blinds(horizontal)">
                                      <p:cBhvr>
                                        <p:cTn id="12" dur="500"/>
                                        <p:tgtEl>
                                          <p:spTgt spid="14">
                                            <p:txEl>
                                              <p:charRg st="131" end="39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charRg st="2" end="2"/>
                                            </p:txEl>
                                          </p:spTgt>
                                        </p:tgtEl>
                                        <p:attrNameLst>
                                          <p:attrName>style.visibility</p:attrName>
                                        </p:attrNameLst>
                                      </p:cBhvr>
                                      <p:to>
                                        <p:strVal val="visible"/>
                                      </p:to>
                                    </p:set>
                                    <p:animEffect transition="in" filter="blinds(horizontal)">
                                      <p:cBhvr>
                                        <p:cTn id="17" dur="500"/>
                                        <p:tgtEl>
                                          <p:spTgt spid="14">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charRg st="3" end="3"/>
                                            </p:txEl>
                                          </p:spTgt>
                                        </p:tgtEl>
                                        <p:attrNameLst>
                                          <p:attrName>style.visibility</p:attrName>
                                        </p:attrNameLst>
                                      </p:cBhvr>
                                      <p:to>
                                        <p:strVal val="visible"/>
                                      </p:to>
                                    </p:set>
                                    <p:animEffect transition="in" filter="blinds(horizontal)">
                                      <p:cBhvr>
                                        <p:cTn id="22" dur="500"/>
                                        <p:tgtEl>
                                          <p:spTgt spid="14">
                                            <p:txEl>
                                              <p:char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charRg st="4" end="4"/>
                                            </p:txEl>
                                          </p:spTgt>
                                        </p:tgtEl>
                                        <p:attrNameLst>
                                          <p:attrName>style.visibility</p:attrName>
                                        </p:attrNameLst>
                                      </p:cBhvr>
                                      <p:to>
                                        <p:strVal val="visible"/>
                                      </p:to>
                                    </p:set>
                                    <p:animEffect transition="in" filter="blinds(horizontal)">
                                      <p:cBhvr>
                                        <p:cTn id="27" dur="500"/>
                                        <p:tgtEl>
                                          <p:spTgt spid="14">
                                            <p:txEl>
                                              <p:char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charRg st="5" end="5"/>
                                            </p:txEl>
                                          </p:spTgt>
                                        </p:tgtEl>
                                        <p:attrNameLst>
                                          <p:attrName>style.visibility</p:attrName>
                                        </p:attrNameLst>
                                      </p:cBhvr>
                                      <p:to>
                                        <p:strVal val="visible"/>
                                      </p:to>
                                    </p:set>
                                    <p:animEffect transition="in" filter="blinds(horizontal)">
                                      <p:cBhvr>
                                        <p:cTn id="32" dur="500"/>
                                        <p:tgtEl>
                                          <p:spTgt spid="14">
                                            <p:txEl>
                                              <p:charRg st="5" end="5"/>
                                            </p:txEl>
                                          </p:spTgt>
                                        </p:tgtEl>
                                      </p:cBhvr>
                                    </p:animEffect>
                                  </p:childTnLst>
                                </p:cTn>
                              </p:par>
                            </p:childTnLst>
                          </p:cTn>
                        </p:par>
                      </p:childTnLst>
                    </p:cTn>
                  </p:par>
                </p:childTnLst>
              </p:cTn>
              <p:nextCondLst>
                <p:cond evt="onClick" delay="0">
                  <p:tgtEl>
                    <p:spTgt spid="15"/>
                  </p:tgtEl>
                </p:cond>
              </p:nextCondLst>
            </p:seq>
            <p:seq concurrent="1" nextAc="seek">
              <p:cTn id="33" restart="whenNotActive" fill="hold" evtFilter="cancelBubble" nodeType="interactiveSeq">
                <p:stCondLst>
                  <p:cond evt="onClick" delay="0">
                    <p:tgtEl>
                      <p:spTgt spid="16"/>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14">
                                            <p:txEl>
                                              <p:charRg st="0" end="131"/>
                                            </p:txEl>
                                          </p:spTgt>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14">
                                            <p:txEl>
                                              <p:charRg st="131" end="399"/>
                                            </p:txEl>
                                          </p:spTgt>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4">
                                            <p:txEl>
                                              <p:charRg st="2" end="2"/>
                                            </p:txEl>
                                          </p:spTgt>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14">
                                            <p:txEl>
                                              <p:charRg st="3" end="3"/>
                                            </p:txEl>
                                          </p:spTgt>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14">
                                            <p:txEl>
                                              <p:charRg st="4" end="4"/>
                                            </p:txEl>
                                          </p:spTgt>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14">
                                            <p:txEl>
                                              <p:charRg st="5" end="5"/>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537845" y="455295"/>
            <a:ext cx="11026775" cy="59074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78850" name="Picture 2"/>
          <p:cNvPicPr>
            <a:picLocks noChangeAspect="1"/>
          </p:cNvPicPr>
          <p:nvPr/>
        </p:nvPicPr>
        <p:blipFill>
          <a:blip r:embed="rId1"/>
          <a:stretch>
            <a:fillRect/>
          </a:stretch>
        </p:blipFill>
        <p:spPr>
          <a:xfrm>
            <a:off x="537845" y="455295"/>
            <a:ext cx="7365365" cy="2136140"/>
          </a:xfrm>
          <a:prstGeom prst="rect">
            <a:avLst/>
          </a:prstGeom>
          <a:noFill/>
          <a:ln w="9525">
            <a:noFill/>
          </a:ln>
        </p:spPr>
      </p:pic>
      <p:pic>
        <p:nvPicPr>
          <p:cNvPr id="78851" name="Picture 3"/>
          <p:cNvPicPr>
            <a:picLocks noChangeAspect="1"/>
          </p:cNvPicPr>
          <p:nvPr/>
        </p:nvPicPr>
        <p:blipFill>
          <a:blip r:embed="rId2"/>
          <a:stretch>
            <a:fillRect/>
          </a:stretch>
        </p:blipFill>
        <p:spPr>
          <a:xfrm>
            <a:off x="7903210" y="454660"/>
            <a:ext cx="3661410" cy="2137410"/>
          </a:xfrm>
          <a:prstGeom prst="rect">
            <a:avLst/>
          </a:prstGeom>
          <a:noFill/>
          <a:ln w="9525">
            <a:noFill/>
          </a:ln>
        </p:spPr>
      </p:pic>
      <p:sp>
        <p:nvSpPr>
          <p:cNvPr id="78855" name="矩形 3"/>
          <p:cNvSpPr/>
          <p:nvPr/>
        </p:nvSpPr>
        <p:spPr>
          <a:xfrm>
            <a:off x="537845" y="2661285"/>
            <a:ext cx="11026775" cy="3784600"/>
          </a:xfrm>
          <a:prstGeom prst="rect">
            <a:avLst/>
          </a:prstGeom>
          <a:noFill/>
          <a:ln w="9525">
            <a:noFill/>
          </a:ln>
        </p:spPr>
        <p:txBody>
          <a:bodyPr wrap="square" anchor="t">
            <a:spAutoFit/>
          </a:bodyPr>
          <a:p>
            <a:r>
              <a:rPr lang="en-US" altLang="zh-CN" sz="2400" b="1">
                <a:solidFill>
                  <a:srgbClr val="FF0000"/>
                </a:solidFill>
                <a:latin typeface="Times New Roman" panose="02020603050405020304" pitchFamily="18" charset="0"/>
                <a:ea typeface="宋体" panose="02010600030101010101" pitchFamily="2" charset="-122"/>
              </a:rPr>
              <a:t> &gt;&gt; </a:t>
            </a:r>
            <a:r>
              <a:rPr lang="en-US" altLang="zh-CN" sz="2400">
                <a:latin typeface="Times New Roman" panose="02020603050405020304" pitchFamily="18" charset="0"/>
                <a:ea typeface="宋体" panose="02010600030101010101" pitchFamily="2" charset="-122"/>
              </a:rPr>
              <a:t>Most people will </a:t>
            </a:r>
            <a:r>
              <a:rPr lang="en-US" altLang="zh-CN" sz="2400" err="1">
                <a:latin typeface="Times New Roman" panose="02020603050405020304" pitchFamily="18" charset="0"/>
                <a:ea typeface="宋体" panose="02010600030101010101" pitchFamily="2" charset="-122"/>
              </a:rPr>
              <a:t>recognise</a:t>
            </a:r>
            <a:r>
              <a:rPr lang="en-US" altLang="zh-CN" sz="2400">
                <a:latin typeface="Times New Roman" panose="02020603050405020304" pitchFamily="18" charset="0"/>
                <a:ea typeface="宋体" panose="02010600030101010101" pitchFamily="2" charset="-122"/>
              </a:rPr>
              <a:t> the man in this photograph. He is, of course, Bill Clinton, ex-President of the United States. Bill Clinton is a very popular speech giver and </a:t>
            </a:r>
            <a:r>
              <a:rPr lang="en-US" altLang="zh-CN" sz="2400" b="1" u="sng" baseline="30000">
                <a:solidFill>
                  <a:srgbClr val="7030A0"/>
                </a:solidFill>
                <a:latin typeface="Times New Roman" panose="02020603050405020304" pitchFamily="18" charset="0"/>
                <a:ea typeface="宋体" panose="02010600030101010101" pitchFamily="2" charset="-122"/>
              </a:rPr>
              <a:t>1</a:t>
            </a:r>
            <a:r>
              <a:rPr lang="en-US" altLang="zh-CN" sz="2400" u="sng">
                <a:solidFill>
                  <a:srgbClr val="7030A0"/>
                </a:solidFill>
                <a:latin typeface="Times New Roman" panose="02020603050405020304" pitchFamily="18" charset="0"/>
                <a:ea typeface="宋体" panose="02010600030101010101" pitchFamily="2" charset="-122"/>
              </a:rPr>
              <a:t>regularly gives talks all over the world</a:t>
            </a:r>
            <a:r>
              <a:rPr lang="en-US" altLang="zh-CN" sz="2400">
                <a:latin typeface="Times New Roman" panose="02020603050405020304" pitchFamily="18" charset="0"/>
                <a:ea typeface="宋体" panose="02010600030101010101" pitchFamily="2" charset="-122"/>
              </a:rPr>
              <a:t>, to many different audiences. He is so effective at giving talks because he has a special quality which we call “charisma”.</a:t>
            </a:r>
            <a:endParaRPr lang="en-US" altLang="zh-CN" sz="2400">
              <a:latin typeface="Times New Roman" panose="02020603050405020304" pitchFamily="18" charset="0"/>
              <a:ea typeface="宋体" panose="02010600030101010101" pitchFamily="2" charset="-122"/>
            </a:endParaRPr>
          </a:p>
          <a:p>
            <a:r>
              <a:rPr lang="en-US" altLang="zh-CN" sz="2400">
                <a:latin typeface="Times New Roman" panose="02020603050405020304" pitchFamily="18" charset="0"/>
                <a:ea typeface="宋体" panose="02010600030101010101" pitchFamily="2" charset="-122"/>
                <a:sym typeface="+mn-ea"/>
              </a:rPr>
              <a:t>    Nowadays, psychologists are becoming very interested in charisma and want to redefine its meaning. People often misunderstand what charisma is and think of it as a kind of fame, but it is not the same as fame. Charisma is a kind of magic and is relatively rare. A well-known American psychologist thinks that charismatic people are basically brilliant communicators. However, they have other qualities such as sensitivity, </a:t>
            </a:r>
            <a:r>
              <a:rPr lang="en-US" altLang="zh-CN" sz="2400" err="1">
                <a:latin typeface="Times New Roman" panose="02020603050405020304" pitchFamily="18" charset="0"/>
                <a:ea typeface="宋体" panose="02010600030101010101" pitchFamily="2" charset="-122"/>
                <a:sym typeface="+mn-ea"/>
              </a:rPr>
              <a:t>selfconfidence</a:t>
            </a:r>
            <a:r>
              <a:rPr lang="en-US" altLang="zh-CN" sz="2400">
                <a:latin typeface="Times New Roman" panose="02020603050405020304" pitchFamily="18" charset="0"/>
                <a:ea typeface="宋体" panose="02010600030101010101" pitchFamily="2" charset="-122"/>
                <a:sym typeface="+mn-ea"/>
              </a:rPr>
              <a:t>, eloquence and vision.</a:t>
            </a:r>
            <a:endParaRPr lang="zh-CN" altLang="en-US" sz="2400" dirty="0">
              <a:latin typeface="Times New Roman" panose="02020603050405020304" pitchFamily="18" charset="0"/>
              <a:ea typeface="Times New Roman" panose="02020603050405020304" pitchFamily="18" charset="0"/>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902" name="矩形 2"/>
          <p:cNvSpPr/>
          <p:nvPr/>
        </p:nvSpPr>
        <p:spPr>
          <a:xfrm>
            <a:off x="653415" y="1167765"/>
            <a:ext cx="10885805" cy="4521835"/>
          </a:xfrm>
          <a:prstGeom prst="rect">
            <a:avLst/>
          </a:prstGeom>
          <a:noFill/>
          <a:ln w="9525">
            <a:noFill/>
          </a:ln>
        </p:spPr>
        <p:txBody>
          <a:bodyPr wrap="square" anchor="t">
            <a:spAutoFit/>
          </a:bodyPr>
          <a:p>
            <a:pPr>
              <a:lnSpc>
                <a:spcPct val="120000"/>
              </a:lnSpc>
            </a:pPr>
            <a:r>
              <a:rPr lang="en-US" altLang="zh-CN" sz="2400">
                <a:latin typeface="Times New Roman" panose="02020603050405020304" pitchFamily="18" charset="0"/>
                <a:ea typeface="宋体" panose="02010600030101010101" pitchFamily="2" charset="-122"/>
                <a:sym typeface="+mn-ea"/>
              </a:rPr>
              <a:t>Charismatic personalities are able to draw people to them, and people feel happy in their company. There is a sense of “togetherness” when a charismatic person is with other people. A good example of this ability, some say, is the famous American, Oprah Winfrey. She is a highly-successful businesswoman and is probably best known as the presenter of  a very popular talk show. Oprah is able to relate to audiences at her shows and they respond well to her. Her charismatic personality has made her one of the richest women in the world. </a:t>
            </a:r>
            <a:r>
              <a:rPr lang="en-US" altLang="zh-CN" sz="2400" b="1" u="sng" baseline="30000">
                <a:solidFill>
                  <a:srgbClr val="7030A0"/>
                </a:solidFill>
                <a:latin typeface="Times New Roman" panose="02020603050405020304" pitchFamily="18" charset="0"/>
                <a:ea typeface="宋体" panose="02010600030101010101" pitchFamily="2" charset="-122"/>
                <a:sym typeface="+mn-ea"/>
              </a:rPr>
              <a:t>2</a:t>
            </a:r>
            <a:r>
              <a:rPr lang="en-US" altLang="zh-CN" sz="2400" u="sng">
                <a:solidFill>
                  <a:srgbClr val="7030A0"/>
                </a:solidFill>
                <a:latin typeface="Times New Roman" panose="02020603050405020304" pitchFamily="18" charset="0"/>
                <a:ea typeface="宋体" panose="02010600030101010101" pitchFamily="2" charset="-122"/>
                <a:sym typeface="+mn-ea"/>
              </a:rPr>
              <a:t>She owns several houses and publishes her own magazines</a:t>
            </a:r>
            <a:r>
              <a:rPr lang="en-US" altLang="zh-CN" sz="2400">
                <a:latin typeface="Times New Roman" panose="02020603050405020304" pitchFamily="18" charset="0"/>
                <a:ea typeface="宋体" panose="02010600030101010101" pitchFamily="2" charset="-122"/>
                <a:sym typeface="+mn-ea"/>
              </a:rPr>
              <a:t>. </a:t>
            </a:r>
            <a:r>
              <a:rPr lang="en-US" altLang="zh-CN" sz="2400" b="1" u="sng" baseline="30000">
                <a:solidFill>
                  <a:srgbClr val="7030A0"/>
                </a:solidFill>
                <a:latin typeface="Times New Roman" panose="02020603050405020304" pitchFamily="18" charset="0"/>
                <a:ea typeface="宋体" panose="02010600030101010101" pitchFamily="2" charset="-122"/>
                <a:sym typeface="+mn-ea"/>
              </a:rPr>
              <a:t>3</a:t>
            </a:r>
            <a:r>
              <a:rPr lang="en-US" altLang="zh-CN" sz="2400" u="sng">
                <a:solidFill>
                  <a:srgbClr val="7030A0"/>
                </a:solidFill>
                <a:latin typeface="Times New Roman" panose="02020603050405020304" pitchFamily="18" charset="0"/>
                <a:ea typeface="宋体" panose="02010600030101010101" pitchFamily="2" charset="-122"/>
                <a:sym typeface="+mn-ea"/>
              </a:rPr>
              <a:t>Currently, she is presenting a new series of the </a:t>
            </a:r>
            <a:r>
              <a:rPr lang="en-US" altLang="zh-CN" sz="2400" i="1" u="sng">
                <a:solidFill>
                  <a:srgbClr val="7030A0"/>
                </a:solidFill>
                <a:latin typeface="Times New Roman" panose="02020603050405020304" pitchFamily="18" charset="0"/>
                <a:ea typeface="宋体" panose="02010600030101010101" pitchFamily="2" charset="-122"/>
                <a:sym typeface="+mn-ea"/>
              </a:rPr>
              <a:t>Oprah Winfrey show</a:t>
            </a:r>
            <a:r>
              <a:rPr lang="en-US" altLang="zh-CN" sz="2400">
                <a:latin typeface="Times New Roman" panose="02020603050405020304" pitchFamily="18" charset="0"/>
                <a:ea typeface="宋体" panose="02010600030101010101" pitchFamily="2" charset="-122"/>
                <a:sym typeface="+mn-ea"/>
              </a:rPr>
              <a:t>. She also runs a book club, which influences the nation’s reading habits and may be one of the reasons why </a:t>
            </a:r>
            <a:r>
              <a:rPr lang="en-US" altLang="zh-CN" sz="2400" b="1" u="sng" baseline="30000">
                <a:solidFill>
                  <a:srgbClr val="7030A0"/>
                </a:solidFill>
                <a:latin typeface="Times New Roman" panose="02020603050405020304" pitchFamily="18" charset="0"/>
                <a:ea typeface="宋体" panose="02010600030101010101" pitchFamily="2" charset="-122"/>
                <a:sym typeface="+mn-ea"/>
              </a:rPr>
              <a:t>4</a:t>
            </a:r>
            <a:r>
              <a:rPr lang="en-US" altLang="zh-CN" sz="2400" u="sng">
                <a:solidFill>
                  <a:srgbClr val="7030A0"/>
                </a:solidFill>
                <a:latin typeface="Times New Roman" panose="02020603050405020304" pitchFamily="18" charset="0"/>
                <a:ea typeface="宋体" panose="02010600030101010101" pitchFamily="2" charset="-122"/>
                <a:sym typeface="+mn-ea"/>
              </a:rPr>
              <a:t>people are reading more these days in the USA</a:t>
            </a:r>
            <a:r>
              <a:rPr lang="en-US" altLang="zh-CN" sz="2400">
                <a:latin typeface="Times New Roman" panose="02020603050405020304" pitchFamily="18" charset="0"/>
                <a:ea typeface="宋体" panose="02010600030101010101" pitchFamily="2" charset="-122"/>
                <a:sym typeface="+mn-ea"/>
              </a:rPr>
              <a:t>.</a:t>
            </a:r>
            <a:endParaRPr lang="zh-CN" altLang="en-US" sz="2400" dirty="0">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4"/>
          <p:cNvSpPr>
            <a:spLocks noGrp="1"/>
          </p:cNvSpPr>
          <p:nvPr>
            <p:ph idx="1"/>
          </p:nvPr>
        </p:nvSpPr>
        <p:spPr>
          <a:xfrm>
            <a:off x="838200" y="682625"/>
            <a:ext cx="10515600" cy="5494655"/>
          </a:xfrm>
        </p:spPr>
        <p:txBody>
          <a:bodyPr/>
          <a:p>
            <a:pPr marL="0" indent="0">
              <a:buNone/>
            </a:pPr>
            <a:r>
              <a:rPr lang="en-US" altLang="zh-CN">
                <a:solidFill>
                  <a:schemeClr val="tx1"/>
                </a:solidFill>
                <a:latin typeface="Times New Roman" panose="02020603050405020304" pitchFamily="18" charset="0"/>
                <a:ea typeface="宋体" panose="02010600030101010101" pitchFamily="2" charset="-122"/>
                <a:sym typeface="+mn-ea"/>
              </a:rPr>
              <a:t>A woman who had extraordinary charisma was the film star, Marilyn Monroe. A beautiful woman and a talented but underrated actress, she was always the centre of attention wherever she went. She married an ex-baseball player, Joe DiMaggio, and later a famous writer, Arthur Miller. Marilyn Monroe’s charisma was so great that DiMaggio was overshadowed by her. As he put it so well, “It’s no fun being married to an electric light.”</a:t>
            </a:r>
            <a:endParaRPr lang="en-US" altLang="zh-CN">
              <a:solidFill>
                <a:schemeClr val="tx1"/>
              </a:solidFill>
              <a:latin typeface="Times New Roman" panose="02020603050405020304" pitchFamily="18" charset="0"/>
              <a:ea typeface="宋体" panose="02010600030101010101" pitchFamily="2" charset="-122"/>
            </a:endParaRPr>
          </a:p>
          <a:p>
            <a:pPr marL="0" indent="0">
              <a:buNone/>
            </a:pPr>
            <a:r>
              <a:rPr lang="en-US" altLang="zh-CN">
                <a:solidFill>
                  <a:schemeClr val="tx1"/>
                </a:solidFill>
                <a:latin typeface="Times New Roman" panose="02020603050405020304" pitchFamily="18" charset="0"/>
                <a:ea typeface="宋体" panose="02010600030101010101" pitchFamily="2" charset="-122"/>
                <a:sym typeface="+mn-ea"/>
              </a:rPr>
              <a:t>Unlike fame, charisma doesn’t fade and disappear over time. Even now, nearly fifty years after her death, when young people see Monroe in her films, her charisma seems as fresh and powerful as ever.</a:t>
            </a:r>
            <a:endParaRPr lang="en-US" altLang="zh-CN">
              <a:solidFill>
                <a:schemeClr val="tx1"/>
              </a:solidFill>
              <a:latin typeface="Times New Roman" panose="02020603050405020304" pitchFamily="18" charset="0"/>
              <a:ea typeface="宋体" panose="02010600030101010101" pitchFamily="2" charset="-122"/>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Text Box 14"/>
          <p:cNvSpPr txBox="1"/>
          <p:nvPr/>
        </p:nvSpPr>
        <p:spPr>
          <a:xfrm>
            <a:off x="2406650" y="1562100"/>
            <a:ext cx="8534400"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1 Why is Bill Clinton so good at giving talks?</a:t>
            </a:r>
            <a:endParaRPr lang="zh-CN" altLang="en-US" sz="2000" dirty="0">
              <a:latin typeface="Times New Roman" panose="02020603050405020304" pitchFamily="18" charset="0"/>
              <a:ea typeface="Times New Roman" panose="02020603050405020304" pitchFamily="18" charset="0"/>
            </a:endParaRPr>
          </a:p>
        </p:txBody>
      </p:sp>
      <p:sp>
        <p:nvSpPr>
          <p:cNvPr id="82946" name="TextBox 6"/>
          <p:cNvSpPr txBox="1"/>
          <p:nvPr/>
        </p:nvSpPr>
        <p:spPr>
          <a:xfrm>
            <a:off x="2398713" y="2362200"/>
            <a:ext cx="8542337"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3 Why is Oprah Winfrey famous?</a:t>
            </a:r>
            <a:endParaRPr lang="zh-CN" altLang="en-US" sz="2000" dirty="0">
              <a:latin typeface="Times New Roman" panose="02020603050405020304" pitchFamily="18" charset="0"/>
              <a:ea typeface="Times New Roman" panose="02020603050405020304" pitchFamily="18" charset="0"/>
            </a:endParaRPr>
          </a:p>
        </p:txBody>
      </p:sp>
      <p:sp>
        <p:nvSpPr>
          <p:cNvPr id="82947" name="TextBox 7"/>
          <p:cNvSpPr txBox="1"/>
          <p:nvPr/>
        </p:nvSpPr>
        <p:spPr>
          <a:xfrm>
            <a:off x="2392363" y="2809875"/>
            <a:ext cx="8275637" cy="706755"/>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4 What kind of relationship does Oprah Winfrey have with people who attend her shows?</a:t>
            </a:r>
            <a:endParaRPr lang="zh-CN" altLang="en-US" sz="2000" dirty="0">
              <a:latin typeface="Times New Roman" panose="02020603050405020304" pitchFamily="18" charset="0"/>
              <a:ea typeface="Times New Roman" panose="02020603050405020304" pitchFamily="18" charset="0"/>
            </a:endParaRPr>
          </a:p>
        </p:txBody>
      </p:sp>
      <p:sp>
        <p:nvSpPr>
          <p:cNvPr id="82948" name="TextBox 8"/>
          <p:cNvSpPr txBox="1"/>
          <p:nvPr/>
        </p:nvSpPr>
        <p:spPr>
          <a:xfrm>
            <a:off x="2405063" y="3517900"/>
            <a:ext cx="8262937"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5 How did Joe DiMaggio feel about Marilyn Monroe’s charisma?</a:t>
            </a:r>
            <a:endParaRPr lang="zh-CN" altLang="en-US" sz="2000" dirty="0">
              <a:latin typeface="Times New Roman" panose="02020603050405020304" pitchFamily="18" charset="0"/>
              <a:ea typeface="Times New Roman" panose="02020603050405020304" pitchFamily="18" charset="0"/>
            </a:endParaRPr>
          </a:p>
        </p:txBody>
      </p:sp>
      <p:sp>
        <p:nvSpPr>
          <p:cNvPr id="82949" name="Text Box 16"/>
          <p:cNvSpPr txBox="1"/>
          <p:nvPr/>
        </p:nvSpPr>
        <p:spPr>
          <a:xfrm>
            <a:off x="2405063" y="1962150"/>
            <a:ext cx="8535987" cy="398780"/>
          </a:xfrm>
          <a:prstGeom prst="rect">
            <a:avLst/>
          </a:prstGeom>
          <a:noFill/>
          <a:ln w="9525">
            <a:noFill/>
          </a:ln>
        </p:spPr>
        <p:txBody>
          <a:bodyPr anchor="t">
            <a:spAutoFit/>
          </a:bodyPr>
          <a:p>
            <a:r>
              <a:rPr lang="en-US" altLang="zh-CN" sz="2000">
                <a:latin typeface="Times New Roman" panose="02020603050405020304" pitchFamily="18" charset="0"/>
                <a:ea typeface="宋体" panose="02010600030101010101" pitchFamily="2" charset="-122"/>
              </a:rPr>
              <a:t>2 What mistake do people make about charisma?</a:t>
            </a:r>
            <a:endParaRPr lang="zh-CN" altLang="en-US" sz="2000" dirty="0">
              <a:latin typeface="Times New Roman" panose="02020603050405020304" pitchFamily="18" charset="0"/>
              <a:ea typeface="Times New Roman" panose="02020603050405020304" pitchFamily="18" charset="0"/>
            </a:endParaRPr>
          </a:p>
        </p:txBody>
      </p:sp>
      <p:sp>
        <p:nvSpPr>
          <p:cNvPr id="82950" name="TextBox 3"/>
          <p:cNvSpPr txBox="1"/>
          <p:nvPr/>
        </p:nvSpPr>
        <p:spPr>
          <a:xfrm>
            <a:off x="1762125" y="1028700"/>
            <a:ext cx="688975" cy="583565"/>
          </a:xfrm>
          <a:prstGeom prst="rect">
            <a:avLst/>
          </a:prstGeom>
          <a:noFill/>
          <a:ln w="9525">
            <a:noFill/>
          </a:ln>
        </p:spPr>
        <p:txBody>
          <a:bodyPr anchor="t">
            <a:spAutoFit/>
          </a:bodyPr>
          <a:p>
            <a:pPr>
              <a:buSzTx/>
            </a:pPr>
            <a:r>
              <a:rPr lang="en-US" altLang="zh-CN" sz="3200" b="1" dirty="0">
                <a:solidFill>
                  <a:srgbClr val="376092"/>
                </a:solidFill>
                <a:latin typeface="Arial" panose="020B0604020202020204" pitchFamily="34" charset="0"/>
                <a:ea typeface="宋体" panose="02010600030101010101" pitchFamily="2" charset="-122"/>
              </a:rPr>
              <a:t>2</a:t>
            </a:r>
            <a:r>
              <a:rPr lang="en-US" altLang="zh-CN" sz="2400" b="1" dirty="0">
                <a:solidFill>
                  <a:srgbClr val="376092"/>
                </a:solidFill>
                <a:latin typeface="Arial" panose="020B0604020202020204" pitchFamily="34" charset="0"/>
                <a:ea typeface="宋体" panose="02010600030101010101" pitchFamily="2" charset="-122"/>
              </a:rPr>
              <a:t>b</a:t>
            </a:r>
            <a:endParaRPr lang="zh-CN" altLang="en-US" sz="2400" b="1" dirty="0">
              <a:solidFill>
                <a:srgbClr val="376092"/>
              </a:solidFill>
              <a:latin typeface="Arial" panose="020B0604020202020204" pitchFamily="34" charset="0"/>
              <a:ea typeface="宋体" panose="02010600030101010101" pitchFamily="2" charset="-122"/>
            </a:endParaRPr>
          </a:p>
        </p:txBody>
      </p:sp>
      <p:sp>
        <p:nvSpPr>
          <p:cNvPr id="82951" name="TextBox 4"/>
          <p:cNvSpPr txBox="1"/>
          <p:nvPr/>
        </p:nvSpPr>
        <p:spPr>
          <a:xfrm>
            <a:off x="2406650" y="1171575"/>
            <a:ext cx="8756650" cy="398780"/>
          </a:xfrm>
          <a:prstGeom prst="rect">
            <a:avLst/>
          </a:prstGeom>
          <a:noFill/>
          <a:ln w="9525">
            <a:noFill/>
          </a:ln>
        </p:spPr>
        <p:txBody>
          <a:bodyPr anchor="t">
            <a:spAutoFit/>
          </a:bodyPr>
          <a:p>
            <a:r>
              <a:rPr lang="en-US" altLang="zh-CN" sz="2000" b="1">
                <a:latin typeface="Arial" panose="020B0604020202020204" pitchFamily="34" charset="0"/>
                <a:ea typeface="宋体" panose="02010600030101010101" pitchFamily="2" charset="-122"/>
              </a:rPr>
              <a:t>Read the              again and answer the questions.</a:t>
            </a:r>
            <a:endParaRPr lang="zh-CN" altLang="en-US" sz="2000" b="1" dirty="0">
              <a:latin typeface="Arial" panose="020B0604020202020204" pitchFamily="34" charset="0"/>
              <a:ea typeface="Arial" panose="020B0604020202020204" pitchFamily="34" charset="0"/>
            </a:endParaRPr>
          </a:p>
        </p:txBody>
      </p:sp>
      <p:sp>
        <p:nvSpPr>
          <p:cNvPr id="14" name="矩形 13"/>
          <p:cNvSpPr/>
          <p:nvPr/>
        </p:nvSpPr>
        <p:spPr>
          <a:xfrm>
            <a:off x="2405063" y="3962400"/>
            <a:ext cx="7200900" cy="398780"/>
          </a:xfrm>
          <a:prstGeom prst="rect">
            <a:avLst/>
          </a:prstGeom>
          <a:noFill/>
          <a:ln w="9525">
            <a:noFill/>
          </a:ln>
        </p:spPr>
        <p:txBody>
          <a:bodyPr anchor="t">
            <a:spAutoFit/>
          </a:bodyPr>
          <a:p>
            <a:r>
              <a:rPr lang="en-US" altLang="zh-CN" sz="2000" b="1">
                <a:solidFill>
                  <a:srgbClr val="FF0000"/>
                </a:solidFill>
                <a:latin typeface="Times New Roman" panose="02020603050405020304" pitchFamily="18" charset="0"/>
                <a:ea typeface="宋体" panose="02010600030101010101" pitchFamily="2" charset="-122"/>
              </a:rPr>
              <a:t>1 Because he has a special quality: charisma.</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15" name="圆角矩形 14"/>
          <p:cNvSpPr/>
          <p:nvPr/>
        </p:nvSpPr>
        <p:spPr>
          <a:xfrm>
            <a:off x="9803196" y="6082407"/>
            <a:ext cx="785819" cy="357191"/>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圆角矩形 15"/>
          <p:cNvSpPr/>
          <p:nvPr/>
        </p:nvSpPr>
        <p:spPr>
          <a:xfrm>
            <a:off x="10641458" y="6075356"/>
            <a:ext cx="785819" cy="357194"/>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矩形 16"/>
          <p:cNvSpPr/>
          <p:nvPr/>
        </p:nvSpPr>
        <p:spPr>
          <a:xfrm>
            <a:off x="2405063" y="4362450"/>
            <a:ext cx="7200900" cy="398780"/>
          </a:xfrm>
          <a:prstGeom prst="rect">
            <a:avLst/>
          </a:prstGeom>
          <a:noFill/>
          <a:ln w="9525">
            <a:noFill/>
          </a:ln>
        </p:spPr>
        <p:txBody>
          <a:bodyPr anchor="t">
            <a:spAutoFit/>
          </a:bodyPr>
          <a:p>
            <a:r>
              <a:rPr lang="en-US" altLang="zh-CN" sz="2000" b="1">
                <a:solidFill>
                  <a:srgbClr val="FF0000"/>
                </a:solidFill>
                <a:latin typeface="Times New Roman" panose="02020603050405020304" pitchFamily="18" charset="0"/>
                <a:ea typeface="宋体" panose="02010600030101010101" pitchFamily="2" charset="-122"/>
              </a:rPr>
              <a:t>2 They think it’s the same as “fame”.</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18" name="矩形 17"/>
          <p:cNvSpPr/>
          <p:nvPr/>
        </p:nvSpPr>
        <p:spPr>
          <a:xfrm>
            <a:off x="2405063" y="4762500"/>
            <a:ext cx="8262937" cy="398780"/>
          </a:xfrm>
          <a:prstGeom prst="rect">
            <a:avLst/>
          </a:prstGeom>
          <a:noFill/>
          <a:ln w="9525">
            <a:noFill/>
          </a:ln>
        </p:spPr>
        <p:txBody>
          <a:bodyPr anchor="t">
            <a:spAutoFit/>
          </a:bodyPr>
          <a:p>
            <a:r>
              <a:rPr lang="en-US" altLang="zh-CN" sz="2000" b="1">
                <a:solidFill>
                  <a:srgbClr val="FF0000"/>
                </a:solidFill>
                <a:latin typeface="Times New Roman" panose="02020603050405020304" pitchFamily="18" charset="0"/>
                <a:ea typeface="宋体" panose="02010600030101010101" pitchFamily="2" charset="-122"/>
              </a:rPr>
              <a:t>3 She is probably best-known as the presenter of a very popular talk show.</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19" name="矩形 18"/>
          <p:cNvSpPr/>
          <p:nvPr/>
        </p:nvSpPr>
        <p:spPr>
          <a:xfrm>
            <a:off x="2405063" y="5162550"/>
            <a:ext cx="8262937" cy="706755"/>
          </a:xfrm>
          <a:prstGeom prst="rect">
            <a:avLst/>
          </a:prstGeom>
          <a:noFill/>
          <a:ln w="9525">
            <a:noFill/>
          </a:ln>
        </p:spPr>
        <p:txBody>
          <a:bodyPr anchor="t">
            <a:spAutoFit/>
          </a:bodyPr>
          <a:p>
            <a:r>
              <a:rPr lang="en-US" altLang="zh-CN" sz="2000" b="1">
                <a:solidFill>
                  <a:srgbClr val="FF0000"/>
                </a:solidFill>
                <a:latin typeface="Times New Roman" panose="02020603050405020304" pitchFamily="18" charset="0"/>
                <a:ea typeface="宋体" panose="02010600030101010101" pitchFamily="2" charset="-122"/>
              </a:rPr>
              <a:t>4 She relates well to people who attend her shows and they respond well to</a:t>
            </a:r>
            <a:endParaRPr lang="en-US" altLang="zh-CN" sz="2000" b="1">
              <a:solidFill>
                <a:srgbClr val="FF0000"/>
              </a:solidFill>
              <a:latin typeface="Times New Roman" panose="02020603050405020304" pitchFamily="18" charset="0"/>
              <a:ea typeface="宋体" panose="02010600030101010101" pitchFamily="2" charset="-122"/>
            </a:endParaRPr>
          </a:p>
          <a:p>
            <a:r>
              <a:rPr lang="en-US" altLang="zh-CN" sz="2000" b="1">
                <a:solidFill>
                  <a:srgbClr val="FF0000"/>
                </a:solidFill>
                <a:latin typeface="Times New Roman" panose="02020603050405020304" pitchFamily="18" charset="0"/>
                <a:ea typeface="宋体" panose="02010600030101010101" pitchFamily="2" charset="-122"/>
              </a:rPr>
              <a:t>her. She gives a sense of “togetherness”.</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20" name="矩形 19"/>
          <p:cNvSpPr/>
          <p:nvPr/>
        </p:nvSpPr>
        <p:spPr>
          <a:xfrm>
            <a:off x="2405063" y="5832475"/>
            <a:ext cx="7200900" cy="706755"/>
          </a:xfrm>
          <a:prstGeom prst="rect">
            <a:avLst/>
          </a:prstGeom>
          <a:noFill/>
          <a:ln w="9525">
            <a:noFill/>
          </a:ln>
        </p:spPr>
        <p:txBody>
          <a:bodyPr anchor="t">
            <a:spAutoFit/>
          </a:bodyPr>
          <a:p>
            <a:r>
              <a:rPr lang="en-US" altLang="zh-CN" sz="2000" b="1">
                <a:solidFill>
                  <a:srgbClr val="FF0000"/>
                </a:solidFill>
                <a:latin typeface="Times New Roman" panose="02020603050405020304" pitchFamily="18" charset="0"/>
                <a:ea typeface="宋体" panose="02010600030101010101" pitchFamily="2" charset="-122"/>
              </a:rPr>
              <a:t>5 He felt overshadowed by her, i.e. people thought she was</a:t>
            </a:r>
            <a:endParaRPr lang="en-US" altLang="zh-CN" sz="2000" b="1">
              <a:solidFill>
                <a:srgbClr val="FF0000"/>
              </a:solidFill>
              <a:latin typeface="Times New Roman" panose="02020603050405020304" pitchFamily="18" charset="0"/>
              <a:ea typeface="宋体" panose="02010600030101010101" pitchFamily="2" charset="-122"/>
            </a:endParaRPr>
          </a:p>
          <a:p>
            <a:r>
              <a:rPr lang="en-US" altLang="zh-CN" sz="2000" b="1">
                <a:solidFill>
                  <a:srgbClr val="FF0000"/>
                </a:solidFill>
                <a:latin typeface="Times New Roman" panose="02020603050405020304" pitchFamily="18" charset="0"/>
                <a:ea typeface="宋体" panose="02010600030101010101" pitchFamily="2" charset="-122"/>
              </a:rPr>
              <a:t>more important, attractive and successful.</a:t>
            </a:r>
            <a:endParaRPr lang="zh-CN" altLang="en-US" sz="2000" dirty="0">
              <a:solidFill>
                <a:srgbClr val="FF0000"/>
              </a:solidFill>
              <a:latin typeface="Times New Roman" panose="02020603050405020304" pitchFamily="18" charset="0"/>
              <a:ea typeface="Times New Roman" panose="02020603050405020304" pitchFamily="18" charset="0"/>
            </a:endParaRPr>
          </a:p>
        </p:txBody>
      </p:sp>
      <p:sp>
        <p:nvSpPr>
          <p:cNvPr id="82959" name="矩形 8">
            <a:hlinkClick r:id="rId1" action="ppaction://program"/>
          </p:cNvPr>
          <p:cNvSpPr/>
          <p:nvPr/>
        </p:nvSpPr>
        <p:spPr>
          <a:xfrm>
            <a:off x="3576638" y="1168400"/>
            <a:ext cx="930275" cy="398780"/>
          </a:xfrm>
          <a:prstGeom prst="rect">
            <a:avLst/>
          </a:prstGeom>
          <a:noFill/>
          <a:ln w="9525">
            <a:noFill/>
          </a:ln>
        </p:spPr>
        <p:txBody>
          <a:bodyPr wrap="none" anchor="t">
            <a:spAutoFit/>
          </a:bodyPr>
          <a:p>
            <a:r>
              <a:rPr lang="en-US" altLang="zh-CN" sz="2000" b="1" u="sng">
                <a:solidFill>
                  <a:srgbClr val="9900CC"/>
                </a:solidFill>
                <a:latin typeface="Arial" panose="020B0604020202020204" pitchFamily="34" charset="0"/>
                <a:ea typeface="宋体" panose="02010600030101010101" pitchFamily="2" charset="-122"/>
              </a:rPr>
              <a:t>article</a:t>
            </a:r>
            <a:endParaRPr lang="zh-CN" altLang="en-US" sz="2000" u="sng" dirty="0">
              <a:solidFill>
                <a:srgbClr val="9900CC"/>
              </a:solidFill>
              <a:latin typeface="Arial" panose="020B0604020202020204" pitchFamily="34"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p:bldP spid="14" grpId="1"/>
      <p:bldP spid="17" grpId="0"/>
      <p:bldP spid="17" grpId="1"/>
      <p:bldP spid="18" grpId="0"/>
      <p:bldP spid="18" grpId="1"/>
      <p:bldP spid="19" grpId="0"/>
      <p:bldP spid="19" grpId="1"/>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TextBox 7"/>
          <p:cNvSpPr txBox="1"/>
          <p:nvPr/>
        </p:nvSpPr>
        <p:spPr>
          <a:xfrm>
            <a:off x="1849438" y="1976438"/>
            <a:ext cx="688975" cy="521970"/>
          </a:xfrm>
          <a:prstGeom prst="rect">
            <a:avLst/>
          </a:prstGeom>
          <a:noFill/>
          <a:ln w="9525">
            <a:noFill/>
          </a:ln>
        </p:spPr>
        <p:txBody>
          <a:bodyPr anchor="t">
            <a:spAutoFit/>
          </a:bodyPr>
          <a:p>
            <a:pPr>
              <a:buSzTx/>
            </a:pPr>
            <a:r>
              <a:rPr lang="en-US" altLang="zh-CN" sz="2800" b="1" dirty="0">
                <a:solidFill>
                  <a:srgbClr val="376092"/>
                </a:solidFill>
                <a:latin typeface="Arial" panose="020B0604020202020204" pitchFamily="34" charset="0"/>
                <a:ea typeface="宋体" panose="02010600030101010101" pitchFamily="2" charset="-122"/>
              </a:rPr>
              <a:t> 3a</a:t>
            </a:r>
            <a:endParaRPr lang="zh-CN" altLang="en-US" sz="2400" b="1" dirty="0">
              <a:solidFill>
                <a:srgbClr val="376092"/>
              </a:solidFill>
              <a:latin typeface="Arial" panose="020B0604020202020204" pitchFamily="34" charset="0"/>
              <a:ea typeface="宋体" panose="02010600030101010101" pitchFamily="2" charset="-122"/>
            </a:endParaRPr>
          </a:p>
        </p:txBody>
      </p:sp>
      <p:sp>
        <p:nvSpPr>
          <p:cNvPr id="84994" name="TextBox 9"/>
          <p:cNvSpPr txBox="1"/>
          <p:nvPr/>
        </p:nvSpPr>
        <p:spPr>
          <a:xfrm>
            <a:off x="1868488" y="1962150"/>
            <a:ext cx="8799512" cy="521970"/>
          </a:xfrm>
          <a:prstGeom prst="rect">
            <a:avLst/>
          </a:prstGeom>
          <a:noFill/>
          <a:ln w="9525">
            <a:noFill/>
          </a:ln>
        </p:spPr>
        <p:txBody>
          <a:bodyPr anchor="t">
            <a:spAutoFit/>
          </a:bodyPr>
          <a:p>
            <a:r>
              <a:rPr lang="en-US" altLang="zh-CN" sz="2800" b="1">
                <a:latin typeface="Arial" panose="020B0604020202020204" pitchFamily="34" charset="0"/>
                <a:ea typeface="宋体" panose="02010600030101010101" pitchFamily="2" charset="-122"/>
              </a:rPr>
              <a:t>      </a:t>
            </a:r>
            <a:r>
              <a:rPr lang="en-US" altLang="zh-CN" sz="2000" b="1">
                <a:latin typeface="Arial" panose="020B0604020202020204" pitchFamily="34" charset="0"/>
                <a:ea typeface="宋体" panose="02010600030101010101" pitchFamily="2" charset="-122"/>
              </a:rPr>
              <a:t>Find words in the article that mean the following.</a:t>
            </a:r>
            <a:endParaRPr lang="zh-CN" altLang="en-US" sz="2000" b="1" dirty="0">
              <a:latin typeface="Arial" panose="020B0604020202020204" pitchFamily="34" charset="0"/>
              <a:ea typeface="Arial" panose="020B0604020202020204" pitchFamily="34" charset="0"/>
            </a:endParaRPr>
          </a:p>
        </p:txBody>
      </p:sp>
      <p:sp>
        <p:nvSpPr>
          <p:cNvPr id="84995" name="矩形 12"/>
          <p:cNvSpPr/>
          <p:nvPr/>
        </p:nvSpPr>
        <p:spPr>
          <a:xfrm>
            <a:off x="2184400" y="1216025"/>
            <a:ext cx="3527425" cy="460375"/>
          </a:xfrm>
          <a:prstGeom prst="rect">
            <a:avLst/>
          </a:prstGeom>
          <a:noFill/>
          <a:ln w="9525">
            <a:noFill/>
          </a:ln>
        </p:spPr>
        <p:txBody>
          <a:bodyPr wrap="none" anchor="t">
            <a:spAutoFit/>
          </a:bodyPr>
          <a:p>
            <a:r>
              <a:rPr lang="en-US" altLang="zh-CN" sz="2400" b="1">
                <a:latin typeface="Times New Roman" panose="02020603050405020304" pitchFamily="18" charset="0"/>
                <a:ea typeface="宋体" panose="02010600030101010101" pitchFamily="2" charset="-122"/>
              </a:rPr>
              <a:t>VOCABULARY: prefixes</a:t>
            </a:r>
            <a:endParaRPr lang="zh-CN" altLang="en-US" sz="2400" dirty="0">
              <a:latin typeface="Times New Roman" panose="02020603050405020304" pitchFamily="18" charset="0"/>
              <a:ea typeface="Times New Roman" panose="02020603050405020304" pitchFamily="18" charset="0"/>
            </a:endParaRPr>
          </a:p>
        </p:txBody>
      </p:sp>
      <p:sp>
        <p:nvSpPr>
          <p:cNvPr id="84996" name="矩形 15"/>
          <p:cNvSpPr/>
          <p:nvPr/>
        </p:nvSpPr>
        <p:spPr>
          <a:xfrm>
            <a:off x="2405063" y="2673350"/>
            <a:ext cx="58689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1 a former leader and head of state (line 3)</a:t>
            </a:r>
            <a:endParaRPr lang="zh-CN" altLang="en-US" sz="2400" dirty="0">
              <a:latin typeface="Times New Roman" panose="02020603050405020304" pitchFamily="18" charset="0"/>
              <a:ea typeface="Times New Roman" panose="02020603050405020304" pitchFamily="18" charset="0"/>
            </a:endParaRPr>
          </a:p>
        </p:txBody>
      </p:sp>
      <p:sp>
        <p:nvSpPr>
          <p:cNvPr id="84997" name="矩形 18"/>
          <p:cNvSpPr/>
          <p:nvPr/>
        </p:nvSpPr>
        <p:spPr>
          <a:xfrm>
            <a:off x="2405063" y="3209925"/>
            <a:ext cx="849153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2 describe something again, and in a better way (line 9)</a:t>
            </a:r>
            <a:endParaRPr lang="zh-CN" altLang="en-US" sz="2400" dirty="0">
              <a:latin typeface="Times New Roman" panose="02020603050405020304" pitchFamily="18" charset="0"/>
              <a:ea typeface="Times New Roman" panose="02020603050405020304" pitchFamily="18" charset="0"/>
            </a:endParaRPr>
          </a:p>
        </p:txBody>
      </p:sp>
      <p:sp>
        <p:nvSpPr>
          <p:cNvPr id="84998" name="矩形 19"/>
          <p:cNvSpPr/>
          <p:nvPr/>
        </p:nvSpPr>
        <p:spPr>
          <a:xfrm>
            <a:off x="2405063" y="3695700"/>
            <a:ext cx="80025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3 not understand correctly (line 10)</a:t>
            </a:r>
            <a:endParaRPr lang="zh-CN" altLang="en-US" sz="2400" dirty="0">
              <a:latin typeface="Times New Roman" panose="02020603050405020304" pitchFamily="18" charset="0"/>
              <a:ea typeface="Times New Roman" panose="02020603050405020304" pitchFamily="18" charset="0"/>
            </a:endParaRPr>
          </a:p>
        </p:txBody>
      </p:sp>
      <p:sp>
        <p:nvSpPr>
          <p:cNvPr id="84999" name="矩形 22"/>
          <p:cNvSpPr/>
          <p:nvPr/>
        </p:nvSpPr>
        <p:spPr>
          <a:xfrm>
            <a:off x="2405063" y="4184650"/>
            <a:ext cx="80025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4 better than people think or say (line 37)</a:t>
            </a:r>
            <a:endParaRPr lang="zh-CN" altLang="en-US" sz="2400" dirty="0">
              <a:latin typeface="Times New Roman" panose="02020603050405020304" pitchFamily="18" charset="0"/>
              <a:ea typeface="Times New Roman" panose="02020603050405020304" pitchFamily="18" charset="0"/>
            </a:endParaRPr>
          </a:p>
        </p:txBody>
      </p:sp>
      <p:sp>
        <p:nvSpPr>
          <p:cNvPr id="85000" name="矩形 23"/>
          <p:cNvSpPr/>
          <p:nvPr/>
        </p:nvSpPr>
        <p:spPr>
          <a:xfrm>
            <a:off x="2405063" y="4673600"/>
            <a:ext cx="8002587"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5 a former baseball player (line 39)</a:t>
            </a:r>
            <a:endParaRPr lang="zh-CN" altLang="en-US" sz="2400" dirty="0">
              <a:latin typeface="Times New Roman" panose="02020603050405020304" pitchFamily="18" charset="0"/>
              <a:ea typeface="Times New Roman" panose="02020603050405020304" pitchFamily="18" charset="0"/>
            </a:endParaRPr>
          </a:p>
        </p:txBody>
      </p:sp>
      <p:grpSp>
        <p:nvGrpSpPr>
          <p:cNvPr id="85001" name="组合 5"/>
          <p:cNvGrpSpPr/>
          <p:nvPr/>
        </p:nvGrpSpPr>
        <p:grpSpPr>
          <a:xfrm>
            <a:off x="1870075" y="1143000"/>
            <a:ext cx="3959225" cy="571500"/>
            <a:chOff x="285720" y="1357298"/>
            <a:chExt cx="2808420" cy="428628"/>
          </a:xfrm>
        </p:grpSpPr>
        <p:sp>
          <p:nvSpPr>
            <p:cNvPr id="18" name="矩形 17"/>
            <p:cNvSpPr/>
            <p:nvPr/>
          </p:nvSpPr>
          <p:spPr>
            <a:xfrm>
              <a:off x="285720" y="1357298"/>
              <a:ext cx="213953" cy="428628"/>
            </a:xfrm>
            <a:prstGeom prst="rect">
              <a:avLst/>
            </a:prstGeom>
            <a:solidFill>
              <a:srgbClr val="046784"/>
            </a:solid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499673" y="1357298"/>
              <a:ext cx="2594467" cy="428628"/>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6" name="圆角矩形 15"/>
          <p:cNvSpPr/>
          <p:nvPr/>
        </p:nvSpPr>
        <p:spPr>
          <a:xfrm>
            <a:off x="8782435" y="5858554"/>
            <a:ext cx="785814" cy="357187"/>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圆角矩形 16"/>
          <p:cNvSpPr/>
          <p:nvPr/>
        </p:nvSpPr>
        <p:spPr>
          <a:xfrm>
            <a:off x="9650858" y="5861434"/>
            <a:ext cx="785819" cy="357187"/>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矩形 19"/>
          <p:cNvSpPr/>
          <p:nvPr/>
        </p:nvSpPr>
        <p:spPr>
          <a:xfrm>
            <a:off x="8489950" y="2673350"/>
            <a:ext cx="1763395" cy="460375"/>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 </a:t>
            </a:r>
            <a:r>
              <a:rPr lang="en-US" altLang="zh-CN" sz="2400">
                <a:solidFill>
                  <a:srgbClr val="FF0000"/>
                </a:solidFill>
                <a:latin typeface="Times New Roman" panose="02020603050405020304" pitchFamily="18" charset="0"/>
                <a:ea typeface="宋体" panose="02010600030101010101" pitchFamily="2" charset="-122"/>
              </a:rPr>
              <a:t>ex-President</a:t>
            </a:r>
            <a:r>
              <a:rPr lang="en-US" altLang="zh-CN">
                <a:solidFill>
                  <a:srgbClr val="FF0000"/>
                </a:solidFill>
                <a:latin typeface="Times New Roman" panose="02020603050405020304" pitchFamily="18"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21" name="矩形 20"/>
          <p:cNvSpPr/>
          <p:nvPr/>
        </p:nvSpPr>
        <p:spPr>
          <a:xfrm>
            <a:off x="9385300" y="3251200"/>
            <a:ext cx="1181100" cy="460375"/>
          </a:xfrm>
          <a:prstGeom prst="rect">
            <a:avLst/>
          </a:prstGeom>
          <a:noFill/>
          <a:ln w="9525">
            <a:noFill/>
          </a:ln>
        </p:spPr>
        <p:txBody>
          <a:bodyPr wrap="none" anchor="t">
            <a:spAutoFit/>
          </a:bodyPr>
          <a:p>
            <a:r>
              <a:rPr lang="en-US" altLang="zh-CN" sz="2400">
                <a:solidFill>
                  <a:srgbClr val="FF0000"/>
                </a:solidFill>
                <a:latin typeface="Times New Roman" panose="02020603050405020304" pitchFamily="18" charset="0"/>
                <a:ea typeface="宋体" panose="02010600030101010101" pitchFamily="2" charset="-122"/>
              </a:rPr>
              <a:t>redefine</a:t>
            </a:r>
            <a:endParaRPr lang="zh-CN" altLang="en-US" sz="2400" dirty="0">
              <a:latin typeface="Arial" panose="020B0604020202020204" pitchFamily="34" charset="0"/>
              <a:ea typeface="宋体" panose="02010600030101010101" pitchFamily="2" charset="-122"/>
            </a:endParaRPr>
          </a:p>
        </p:txBody>
      </p:sp>
      <p:sp>
        <p:nvSpPr>
          <p:cNvPr id="22" name="矩形 21"/>
          <p:cNvSpPr/>
          <p:nvPr/>
        </p:nvSpPr>
        <p:spPr>
          <a:xfrm>
            <a:off x="7207250" y="3740150"/>
            <a:ext cx="2017395" cy="460375"/>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 </a:t>
            </a:r>
            <a:r>
              <a:rPr lang="en-US" altLang="zh-CN" sz="2400">
                <a:solidFill>
                  <a:srgbClr val="FF0000"/>
                </a:solidFill>
                <a:latin typeface="Times New Roman" panose="02020603050405020304" pitchFamily="18" charset="0"/>
                <a:ea typeface="宋体" panose="02010600030101010101" pitchFamily="2" charset="-122"/>
              </a:rPr>
              <a:t>misunderstand</a:t>
            </a:r>
            <a:endParaRPr lang="zh-CN" altLang="en-US" dirty="0">
              <a:latin typeface="Arial" panose="020B0604020202020204" pitchFamily="34" charset="0"/>
              <a:ea typeface="宋体" panose="02010600030101010101" pitchFamily="2" charset="-122"/>
            </a:endParaRPr>
          </a:p>
        </p:txBody>
      </p:sp>
      <p:sp>
        <p:nvSpPr>
          <p:cNvPr id="23" name="矩形 22"/>
          <p:cNvSpPr/>
          <p:nvPr/>
        </p:nvSpPr>
        <p:spPr>
          <a:xfrm>
            <a:off x="7918450" y="4184650"/>
            <a:ext cx="1543050" cy="460375"/>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 </a:t>
            </a:r>
            <a:r>
              <a:rPr lang="en-US" altLang="zh-CN" sz="2400">
                <a:solidFill>
                  <a:srgbClr val="FF0000"/>
                </a:solidFill>
                <a:latin typeface="Times New Roman" panose="02020603050405020304" pitchFamily="18" charset="0"/>
                <a:ea typeface="宋体" panose="02010600030101010101" pitchFamily="2" charset="-122"/>
              </a:rPr>
              <a:t>underrated</a:t>
            </a:r>
            <a:endParaRPr lang="zh-CN" altLang="en-US" dirty="0">
              <a:latin typeface="Arial" panose="020B0604020202020204" pitchFamily="34" charset="0"/>
              <a:ea typeface="宋体" panose="02010600030101010101" pitchFamily="2" charset="-122"/>
            </a:endParaRPr>
          </a:p>
        </p:txBody>
      </p:sp>
      <p:sp>
        <p:nvSpPr>
          <p:cNvPr id="24" name="矩形 23"/>
          <p:cNvSpPr/>
          <p:nvPr/>
        </p:nvSpPr>
        <p:spPr>
          <a:xfrm>
            <a:off x="7918450" y="4629150"/>
            <a:ext cx="2465070" cy="460375"/>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 </a:t>
            </a:r>
            <a:r>
              <a:rPr lang="en-US" altLang="zh-CN" sz="2400">
                <a:solidFill>
                  <a:srgbClr val="FF0000"/>
                </a:solidFill>
                <a:latin typeface="Times New Roman" panose="02020603050405020304" pitchFamily="18" charset="0"/>
                <a:ea typeface="宋体" panose="02010600030101010101" pitchFamily="2" charset="-122"/>
              </a:rPr>
              <a:t>ex-baseball player</a:t>
            </a:r>
            <a:endParaRPr lang="zh-CN" altLang="en-US" dirty="0">
              <a:latin typeface="Arial" panose="020B0604020202020204" pitchFamily="34" charset="0"/>
              <a:ea typeface="宋体" panose="02010600030101010101" pitchFamily="2" charset="-122"/>
            </a:endParaRPr>
          </a:p>
        </p:txBody>
      </p:sp>
      <p:sp>
        <p:nvSpPr>
          <p:cNvPr id="85011" name="矩形 24"/>
          <p:cNvSpPr/>
          <p:nvPr/>
        </p:nvSpPr>
        <p:spPr>
          <a:xfrm>
            <a:off x="2386013" y="5207000"/>
            <a:ext cx="7921625" cy="46037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6 less important and successful than another person (line 42)</a:t>
            </a:r>
            <a:endParaRPr lang="zh-CN" altLang="en-US" sz="2400" dirty="0">
              <a:latin typeface="Times New Roman" panose="02020603050405020304" pitchFamily="18" charset="0"/>
              <a:ea typeface="Times New Roman" panose="02020603050405020304" pitchFamily="18" charset="0"/>
            </a:endParaRPr>
          </a:p>
        </p:txBody>
      </p:sp>
      <p:sp>
        <p:nvSpPr>
          <p:cNvPr id="26" name="矩形 25"/>
          <p:cNvSpPr/>
          <p:nvPr/>
        </p:nvSpPr>
        <p:spPr>
          <a:xfrm>
            <a:off x="5651500" y="5673725"/>
            <a:ext cx="2000885" cy="460375"/>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 </a:t>
            </a:r>
            <a:r>
              <a:rPr lang="en-US" altLang="zh-CN" sz="2400">
                <a:solidFill>
                  <a:srgbClr val="FF0000"/>
                </a:solidFill>
                <a:latin typeface="Times New Roman" panose="02020603050405020304" pitchFamily="18" charset="0"/>
                <a:ea typeface="宋体" panose="02010600030101010101" pitchFamily="2" charset="-122"/>
              </a:rPr>
              <a:t>overshadowed</a:t>
            </a: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1"/>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2"/>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3"/>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4"/>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6" grpId="0"/>
      <p:bldP spid="2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TextBox 7"/>
          <p:cNvSpPr txBox="1"/>
          <p:nvPr/>
        </p:nvSpPr>
        <p:spPr>
          <a:xfrm>
            <a:off x="1849438" y="1265238"/>
            <a:ext cx="688975" cy="521970"/>
          </a:xfrm>
          <a:prstGeom prst="rect">
            <a:avLst/>
          </a:prstGeom>
          <a:noFill/>
          <a:ln w="9525">
            <a:noFill/>
          </a:ln>
        </p:spPr>
        <p:txBody>
          <a:bodyPr anchor="t">
            <a:spAutoFit/>
          </a:bodyPr>
          <a:p>
            <a:pPr>
              <a:buSzTx/>
            </a:pPr>
            <a:r>
              <a:rPr lang="en-US" altLang="zh-CN" sz="2800" b="1" dirty="0">
                <a:solidFill>
                  <a:srgbClr val="376092"/>
                </a:solidFill>
                <a:latin typeface="Arial" panose="020B0604020202020204" pitchFamily="34" charset="0"/>
                <a:ea typeface="宋体" panose="02010600030101010101" pitchFamily="2" charset="-122"/>
              </a:rPr>
              <a:t>3</a:t>
            </a:r>
            <a:r>
              <a:rPr lang="en-US" altLang="zh-CN" sz="2400" b="1" dirty="0">
                <a:solidFill>
                  <a:srgbClr val="376092"/>
                </a:solidFill>
                <a:latin typeface="Arial" panose="020B0604020202020204" pitchFamily="34" charset="0"/>
                <a:ea typeface="宋体" panose="02010600030101010101" pitchFamily="2" charset="-122"/>
              </a:rPr>
              <a:t>b</a:t>
            </a:r>
            <a:endParaRPr lang="zh-CN" altLang="en-US" sz="2400" b="1" dirty="0">
              <a:solidFill>
                <a:srgbClr val="376092"/>
              </a:solidFill>
              <a:latin typeface="Arial" panose="020B0604020202020204" pitchFamily="34" charset="0"/>
              <a:ea typeface="宋体" panose="02010600030101010101" pitchFamily="2" charset="-122"/>
            </a:endParaRPr>
          </a:p>
        </p:txBody>
      </p:sp>
      <p:sp>
        <p:nvSpPr>
          <p:cNvPr id="87042" name="TextBox 9"/>
          <p:cNvSpPr txBox="1"/>
          <p:nvPr/>
        </p:nvSpPr>
        <p:spPr>
          <a:xfrm>
            <a:off x="1868488" y="1250950"/>
            <a:ext cx="8799512" cy="829945"/>
          </a:xfrm>
          <a:prstGeom prst="rect">
            <a:avLst/>
          </a:prstGeom>
          <a:noFill/>
          <a:ln w="9525">
            <a:noFill/>
          </a:ln>
        </p:spPr>
        <p:txBody>
          <a:bodyPr anchor="t">
            <a:spAutoFit/>
          </a:bodyPr>
          <a:p>
            <a:r>
              <a:rPr lang="en-US" altLang="zh-CN" sz="2800" b="1">
                <a:latin typeface="Arial" panose="020B0604020202020204" pitchFamily="34" charset="0"/>
                <a:ea typeface="宋体" panose="02010600030101010101" pitchFamily="2" charset="-122"/>
              </a:rPr>
              <a:t>      </a:t>
            </a:r>
            <a:r>
              <a:rPr lang="en-US" altLang="zh-CN" sz="2000" b="1">
                <a:latin typeface="Arial" panose="020B0604020202020204" pitchFamily="34" charset="0"/>
                <a:ea typeface="宋体" panose="02010600030101010101" pitchFamily="2" charset="-122"/>
              </a:rPr>
              <a:t>Underline the prefixes in the words you found. Match each prefix with one of these meanings.</a:t>
            </a:r>
            <a:endParaRPr lang="zh-CN" altLang="en-US" sz="2000" b="1" dirty="0">
              <a:latin typeface="Arial" panose="020B0604020202020204" pitchFamily="34" charset="0"/>
              <a:ea typeface="Arial" panose="020B0604020202020204" pitchFamily="34" charset="0"/>
            </a:endParaRPr>
          </a:p>
        </p:txBody>
      </p:sp>
      <p:sp>
        <p:nvSpPr>
          <p:cNvPr id="15" name="矩形 14"/>
          <p:cNvSpPr/>
          <p:nvPr/>
        </p:nvSpPr>
        <p:spPr>
          <a:xfrm>
            <a:off x="3206750" y="2584450"/>
            <a:ext cx="4313238" cy="889000"/>
          </a:xfrm>
          <a:prstGeom prst="rect">
            <a:avLst/>
          </a:prstGeom>
          <a:noFill/>
          <a:ln>
            <a:solidFill>
              <a:srgbClr val="0467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7044" name="矩形 15"/>
          <p:cNvSpPr/>
          <p:nvPr/>
        </p:nvSpPr>
        <p:spPr>
          <a:xfrm>
            <a:off x="3206750" y="2584450"/>
            <a:ext cx="4572000" cy="829945"/>
          </a:xfrm>
          <a:prstGeom prst="rect">
            <a:avLst/>
          </a:prstGeom>
          <a:noFill/>
          <a:ln w="9525">
            <a:noFill/>
          </a:ln>
        </p:spPr>
        <p:txBody>
          <a:bodyPr anchor="t">
            <a:spAutoFit/>
          </a:bodyPr>
          <a:p>
            <a:r>
              <a:rPr lang="en-US" altLang="zh-CN" sz="2400">
                <a:latin typeface="Times New Roman" panose="02020603050405020304" pitchFamily="18" charset="0"/>
                <a:ea typeface="宋体" panose="02010600030101010101" pitchFamily="2" charset="-122"/>
              </a:rPr>
              <a:t> incorrect         before         again</a:t>
            </a:r>
            <a:endParaRPr lang="en-US" altLang="zh-CN" sz="2400">
              <a:latin typeface="Times New Roman" panose="02020603050405020304" pitchFamily="18" charset="0"/>
              <a:ea typeface="宋体" panose="02010600030101010101" pitchFamily="2" charset="-122"/>
            </a:endParaRPr>
          </a:p>
          <a:p>
            <a:r>
              <a:rPr lang="en-US" altLang="zh-CN" sz="2400">
                <a:latin typeface="Times New Roman" panose="02020603050405020304" pitchFamily="18" charset="0"/>
                <a:ea typeface="宋体" panose="02010600030101010101" pitchFamily="2" charset="-122"/>
              </a:rPr>
              <a:t> too much          not enough</a:t>
            </a:r>
            <a:endParaRPr lang="zh-CN" altLang="en-US" sz="2400" dirty="0">
              <a:latin typeface="Times New Roman" panose="02020603050405020304" pitchFamily="18" charset="0"/>
              <a:ea typeface="Times New Roman" panose="02020603050405020304" pitchFamily="18" charset="0"/>
            </a:endParaRPr>
          </a:p>
        </p:txBody>
      </p:sp>
      <p:sp>
        <p:nvSpPr>
          <p:cNvPr id="13" name="矩形 12"/>
          <p:cNvSpPr/>
          <p:nvPr/>
        </p:nvSpPr>
        <p:spPr>
          <a:xfrm>
            <a:off x="2406650" y="3962400"/>
            <a:ext cx="7200900" cy="1938020"/>
          </a:xfrm>
          <a:prstGeom prst="rect">
            <a:avLst/>
          </a:prstGeom>
          <a:noFill/>
          <a:ln w="9525">
            <a:noFill/>
          </a:ln>
        </p:spPr>
        <p:txBody>
          <a:bodyPr anchor="t">
            <a:spAutoFit/>
          </a:bodyPr>
          <a:p>
            <a:r>
              <a:rPr lang="en-US" altLang="zh-CN" sz="2400" err="1">
                <a:solidFill>
                  <a:srgbClr val="FF0000"/>
                </a:solidFill>
                <a:latin typeface="Times New Roman" panose="02020603050405020304" pitchFamily="18" charset="0"/>
                <a:ea typeface="宋体" panose="02010600030101010101" pitchFamily="2" charset="-122"/>
              </a:rPr>
              <a:t>mis</a:t>
            </a:r>
            <a:r>
              <a:rPr lang="en-US" altLang="zh-CN" sz="2400">
                <a:solidFill>
                  <a:srgbClr val="FF0000"/>
                </a:solidFill>
                <a:latin typeface="Times New Roman" panose="02020603050405020304" pitchFamily="18" charset="0"/>
                <a:ea typeface="宋体" panose="02010600030101010101" pitchFamily="2" charset="-122"/>
              </a:rPr>
              <a:t>: incorrect; </a:t>
            </a:r>
            <a:endParaRPr lang="en-US" altLang="zh-CN" sz="2400">
              <a:solidFill>
                <a:srgbClr val="FF0000"/>
              </a:solidFill>
              <a:latin typeface="Times New Roman" panose="02020603050405020304" pitchFamily="18" charset="0"/>
              <a:ea typeface="宋体" panose="02010600030101010101" pitchFamily="2" charset="-122"/>
            </a:endParaRPr>
          </a:p>
          <a:p>
            <a:r>
              <a:rPr lang="en-US" altLang="zh-CN" sz="2400">
                <a:solidFill>
                  <a:srgbClr val="FF0000"/>
                </a:solidFill>
                <a:latin typeface="Times New Roman" panose="02020603050405020304" pitchFamily="18" charset="0"/>
                <a:ea typeface="宋体" panose="02010600030101010101" pitchFamily="2" charset="-122"/>
              </a:rPr>
              <a:t>ex: before; </a:t>
            </a:r>
            <a:endParaRPr lang="en-US" altLang="zh-CN" sz="2400">
              <a:solidFill>
                <a:srgbClr val="FF0000"/>
              </a:solidFill>
              <a:latin typeface="Times New Roman" panose="02020603050405020304" pitchFamily="18" charset="0"/>
              <a:ea typeface="宋体" panose="02010600030101010101" pitchFamily="2" charset="-122"/>
            </a:endParaRPr>
          </a:p>
          <a:p>
            <a:r>
              <a:rPr lang="en-US" altLang="zh-CN" sz="2400">
                <a:solidFill>
                  <a:srgbClr val="FF0000"/>
                </a:solidFill>
                <a:latin typeface="Times New Roman" panose="02020603050405020304" pitchFamily="18" charset="0"/>
                <a:ea typeface="宋体" panose="02010600030101010101" pitchFamily="2" charset="-122"/>
              </a:rPr>
              <a:t>re: again; </a:t>
            </a:r>
            <a:endParaRPr lang="en-US" altLang="zh-CN" sz="2400">
              <a:solidFill>
                <a:srgbClr val="FF0000"/>
              </a:solidFill>
              <a:latin typeface="Times New Roman" panose="02020603050405020304" pitchFamily="18" charset="0"/>
              <a:ea typeface="宋体" panose="02010600030101010101" pitchFamily="2" charset="-122"/>
            </a:endParaRPr>
          </a:p>
          <a:p>
            <a:r>
              <a:rPr lang="en-US" altLang="zh-CN" sz="2400">
                <a:solidFill>
                  <a:srgbClr val="FF0000"/>
                </a:solidFill>
                <a:latin typeface="Times New Roman" panose="02020603050405020304" pitchFamily="18" charset="0"/>
                <a:ea typeface="宋体" panose="02010600030101010101" pitchFamily="2" charset="-122"/>
              </a:rPr>
              <a:t>over: too much; </a:t>
            </a:r>
            <a:endParaRPr lang="en-US" altLang="zh-CN" sz="2400">
              <a:solidFill>
                <a:srgbClr val="FF0000"/>
              </a:solidFill>
              <a:latin typeface="Times New Roman" panose="02020603050405020304" pitchFamily="18" charset="0"/>
              <a:ea typeface="宋体" panose="02010600030101010101" pitchFamily="2" charset="-122"/>
            </a:endParaRPr>
          </a:p>
          <a:p>
            <a:r>
              <a:rPr lang="en-US" altLang="zh-CN" sz="2400">
                <a:solidFill>
                  <a:srgbClr val="FF0000"/>
                </a:solidFill>
                <a:latin typeface="Times New Roman" panose="02020603050405020304" pitchFamily="18" charset="0"/>
                <a:ea typeface="宋体" panose="02010600030101010101" pitchFamily="2" charset="-122"/>
              </a:rPr>
              <a:t>under: not enough</a:t>
            </a:r>
            <a:endParaRPr lang="zh-CN" altLang="en-US" sz="2400" dirty="0">
              <a:solidFill>
                <a:srgbClr val="FF0000"/>
              </a:solidFill>
              <a:latin typeface="Times New Roman" panose="02020603050405020304" pitchFamily="18" charset="0"/>
              <a:ea typeface="Times New Roman" panose="02020603050405020304" pitchFamily="18" charset="0"/>
            </a:endParaRPr>
          </a:p>
        </p:txBody>
      </p:sp>
      <p:sp>
        <p:nvSpPr>
          <p:cNvPr id="14" name="圆角矩形 13"/>
          <p:cNvSpPr/>
          <p:nvPr/>
        </p:nvSpPr>
        <p:spPr>
          <a:xfrm>
            <a:off x="8782435" y="5858554"/>
            <a:ext cx="785814" cy="357187"/>
          </a:xfrm>
          <a:prstGeom prst="roundRect">
            <a:avLst/>
          </a:prstGeom>
          <a:solidFill>
            <a:srgbClr val="B2741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Key</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圆角矩形 15"/>
          <p:cNvSpPr/>
          <p:nvPr/>
        </p:nvSpPr>
        <p:spPr>
          <a:xfrm>
            <a:off x="9650858" y="5861434"/>
            <a:ext cx="785819" cy="357187"/>
          </a:xfrm>
          <a:prstGeom prst="roundRect">
            <a:avLst/>
          </a:prstGeom>
          <a:solidFill>
            <a:srgbClr val="0467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Clear</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charRg st="0" end="17"/>
                                            </p:txEl>
                                          </p:spTgt>
                                        </p:tgtEl>
                                        <p:attrNameLst>
                                          <p:attrName>style.visibility</p:attrName>
                                        </p:attrNameLst>
                                      </p:cBhvr>
                                      <p:to>
                                        <p:strVal val="visible"/>
                                      </p:to>
                                    </p:set>
                                    <p:animEffect transition="in" filter="blinds(horizontal)">
                                      <p:cBhvr>
                                        <p:cTn id="7" dur="500"/>
                                        <p:tgtEl>
                                          <p:spTgt spid="13">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charRg st="17" end="30"/>
                                            </p:txEl>
                                          </p:spTgt>
                                        </p:tgtEl>
                                        <p:attrNameLst>
                                          <p:attrName>style.visibility</p:attrName>
                                        </p:attrNameLst>
                                      </p:cBhvr>
                                      <p:to>
                                        <p:strVal val="visible"/>
                                      </p:to>
                                    </p:set>
                                    <p:animEffect transition="in" filter="blinds(horizontal)">
                                      <p:cBhvr>
                                        <p:cTn id="12" dur="500"/>
                                        <p:tgtEl>
                                          <p:spTgt spid="13">
                                            <p:txEl>
                                              <p:charRg st="17" end="3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charRg st="30" end="42"/>
                                            </p:txEl>
                                          </p:spTgt>
                                        </p:tgtEl>
                                        <p:attrNameLst>
                                          <p:attrName>style.visibility</p:attrName>
                                        </p:attrNameLst>
                                      </p:cBhvr>
                                      <p:to>
                                        <p:strVal val="visible"/>
                                      </p:to>
                                    </p:set>
                                    <p:animEffect transition="in" filter="blinds(horizontal)">
                                      <p:cBhvr>
                                        <p:cTn id="17" dur="500"/>
                                        <p:tgtEl>
                                          <p:spTgt spid="13">
                                            <p:txEl>
                                              <p:charRg st="30" end="4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charRg st="42" end="59"/>
                                            </p:txEl>
                                          </p:spTgt>
                                        </p:tgtEl>
                                        <p:attrNameLst>
                                          <p:attrName>style.visibility</p:attrName>
                                        </p:attrNameLst>
                                      </p:cBhvr>
                                      <p:to>
                                        <p:strVal val="visible"/>
                                      </p:to>
                                    </p:set>
                                    <p:animEffect transition="in" filter="blinds(horizontal)">
                                      <p:cBhvr>
                                        <p:cTn id="22" dur="500"/>
                                        <p:tgtEl>
                                          <p:spTgt spid="13">
                                            <p:txEl>
                                              <p:charRg st="42" end="5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charRg st="59" end="77"/>
                                            </p:txEl>
                                          </p:spTgt>
                                        </p:tgtEl>
                                        <p:attrNameLst>
                                          <p:attrName>style.visibility</p:attrName>
                                        </p:attrNameLst>
                                      </p:cBhvr>
                                      <p:to>
                                        <p:strVal val="visible"/>
                                      </p:to>
                                    </p:set>
                                    <p:animEffect transition="in" filter="blinds(horizontal)">
                                      <p:cBhvr>
                                        <p:cTn id="27" dur="500"/>
                                        <p:tgtEl>
                                          <p:spTgt spid="13">
                                            <p:txEl>
                                              <p:charRg st="59" end="77"/>
                                            </p:txEl>
                                          </p:spTgt>
                                        </p:tgtEl>
                                      </p:cBhvr>
                                    </p:animEffect>
                                  </p:child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3">
                                            <p:txEl>
                                              <p:charRg st="0" end="17"/>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3">
                                            <p:txEl>
                                              <p:charRg st="17" end="30"/>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3">
                                            <p:txEl>
                                              <p:charRg st="30" end="42"/>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3">
                                            <p:txEl>
                                              <p:charRg st="42" end="59"/>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3">
                                            <p:txEl>
                                              <p:charRg st="59" end="77"/>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build="allAtOnce"/>
    </p:bldLst>
  </p:timing>
</p:sld>
</file>

<file path=ppt/tags/tag1.xml><?xml version="1.0" encoding="utf-8"?>
<p:tagLst xmlns:p="http://schemas.openxmlformats.org/presentationml/2006/main">
  <p:tag name="KSO_WM_TAG_VERSION" val="1.0"/>
  <p:tag name="KSO_WM_TEMPLATE_CATEGORY" val="custom"/>
  <p:tag name="KSO_WM_TEMPLATE_INDEX" val="20181638"/>
</p:tagLst>
</file>

<file path=ppt/tags/tag10.xml><?xml version="1.0" encoding="utf-8"?>
<p:tagLst xmlns:p="http://schemas.openxmlformats.org/presentationml/2006/main">
  <p:tag name="KSO_WM_TEMPLATE_CATEGORY" val="custom"/>
  <p:tag name="KSO_WM_TEMPLATE_INDEX" val="20181638"/>
</p:tagLst>
</file>

<file path=ppt/tags/tag11.xml><?xml version="1.0" encoding="utf-8"?>
<p:tagLst xmlns:p="http://schemas.openxmlformats.org/presentationml/2006/main">
  <p:tag name="KSO_WM_BEAUTIFY_FLAG" val="#wm#"/>
  <p:tag name="KSO_WM_TEMPLATE_CATEGORY" val="custom"/>
  <p:tag name="KSO_WM_TEMPLATE_INDEX" val="20181638"/>
</p:tagLst>
</file>

<file path=ppt/tags/tag12.xml><?xml version="1.0" encoding="utf-8"?>
<p:tagLst xmlns:p="http://schemas.openxmlformats.org/presentationml/2006/main">
  <p:tag name="KSO_WM_TEMPLATE_CATEGORY" val="custom"/>
  <p:tag name="KSO_WM_TEMPLATE_INDEX" val="20181638"/>
</p:tagLst>
</file>

<file path=ppt/tags/tag13.xml><?xml version="1.0" encoding="utf-8"?>
<p:tagLst xmlns:p="http://schemas.openxmlformats.org/presentationml/2006/main">
  <p:tag name="KSO_WM_TEMPLATE_CATEGORY" val="custom"/>
  <p:tag name="KSO_WM_TEMPLATE_INDEX" val="20181638"/>
</p:tagLst>
</file>

<file path=ppt/tags/tag14.xml><?xml version="1.0" encoding="utf-8"?>
<p:tagLst xmlns:p="http://schemas.openxmlformats.org/presentationml/2006/main">
  <p:tag name="KSO_WM_TEMPLATE_CATEGORY" val="custom"/>
  <p:tag name="KSO_WM_TEMPLATE_INDEX" val="20181638"/>
</p:tagLst>
</file>

<file path=ppt/tags/tag15.xml><?xml version="1.0" encoding="utf-8"?>
<p:tagLst xmlns:p="http://schemas.openxmlformats.org/presentationml/2006/main">
  <p:tag name="KSO_WM_BEAUTIFY_FLAG" val="#wm#"/>
  <p:tag name="KSO_WM_TEMPLATE_CATEGORY" val="custom"/>
  <p:tag name="KSO_WM_TEMPLATE_INDEX" val="20181638"/>
</p:tagLst>
</file>

<file path=ppt/tags/tag16.xml><?xml version="1.0" encoding="utf-8"?>
<p:tagLst xmlns:p="http://schemas.openxmlformats.org/presentationml/2006/main">
  <p:tag name="KSO_WM_TEMPLATE_CATEGORY" val="custom"/>
  <p:tag name="KSO_WM_TEMPLATE_INDEX" val="20181638"/>
</p:tagLst>
</file>

<file path=ppt/tags/tag17.xml><?xml version="1.0" encoding="utf-8"?>
<p:tagLst xmlns:p="http://schemas.openxmlformats.org/presentationml/2006/main">
  <p:tag name="KSO_WM_TEMPLATE_CATEGORY" val="custom"/>
  <p:tag name="KSO_WM_TEMPLATE_INDEX" val="20181638"/>
</p:tagLst>
</file>

<file path=ppt/tags/tag18.xml><?xml version="1.0" encoding="utf-8"?>
<p:tagLst xmlns:p="http://schemas.openxmlformats.org/presentationml/2006/main">
  <p:tag name="KSO_WM_TEMPLATE_CATEGORY" val="custom"/>
  <p:tag name="KSO_WM_TEMPLATE_INDEX" val="20181638"/>
</p:tagLst>
</file>

<file path=ppt/tags/tag19.xml><?xml version="1.0" encoding="utf-8"?>
<p:tagLst xmlns:p="http://schemas.openxmlformats.org/presentationml/2006/main">
  <p:tag name="KSO_WM_TEMPLATE_CATEGORY" val="custom"/>
  <p:tag name="KSO_WM_TEMPLATE_INDEX" val="20181638"/>
</p:tagLst>
</file>

<file path=ppt/tags/tag2.xml><?xml version="1.0" encoding="utf-8"?>
<p:tagLst xmlns:p="http://schemas.openxmlformats.org/presentationml/2006/main">
  <p:tag name="KSO_WM_TAG_VERSION" val="1.0"/>
  <p:tag name="KSO_WM_TEMPLATE_CATEGORY" val="custom"/>
  <p:tag name="KSO_WM_TEMPLATE_INDEX" val="20181638"/>
</p:tagLst>
</file>

<file path=ppt/tags/tag20.xml><?xml version="1.0" encoding="utf-8"?>
<p:tagLst xmlns:p="http://schemas.openxmlformats.org/presentationml/2006/main">
  <p:tag name="KSO_WM_TEMPLATE_CATEGORY" val="custom"/>
  <p:tag name="KSO_WM_TEMPLATE_INDEX" val="20181638"/>
</p:tagLst>
</file>

<file path=ppt/tags/tag21.xml><?xml version="1.0" encoding="utf-8"?>
<p:tagLst xmlns:p="http://schemas.openxmlformats.org/presentationml/2006/main">
  <p:tag name="KSO_WM_TEMPLATE_CATEGORY" val="custom"/>
  <p:tag name="KSO_WM_TEMPLATE_INDEX" val="20181638"/>
</p:tagLst>
</file>

<file path=ppt/tags/tag22.xml><?xml version="1.0" encoding="utf-8"?>
<p:tagLst xmlns:p="http://schemas.openxmlformats.org/presentationml/2006/main">
  <p:tag name="KSO_WM_TEMPLATE_CATEGORY" val="custom"/>
  <p:tag name="KSO_WM_TEMPLATE_INDEX" val="20181638"/>
</p:tagLst>
</file>

<file path=ppt/tags/tag23.xml><?xml version="1.0" encoding="utf-8"?>
<p:tagLst xmlns:p="http://schemas.openxmlformats.org/presentationml/2006/main">
  <p:tag name="KSO_WM_TEMPLATE_CATEGORY" val="custom"/>
  <p:tag name="KSO_WM_TEMPLATE_INDEX" val="20181638"/>
</p:tagLst>
</file>

<file path=ppt/tags/tag24.xml><?xml version="1.0" encoding="utf-8"?>
<p:tagLst xmlns:p="http://schemas.openxmlformats.org/presentationml/2006/main">
  <p:tag name="KSO_WM_BEAUTIFY_FLAG" val="#wm#"/>
  <p:tag name="KSO_WM_TEMPLATE_CATEGORY" val="custom"/>
  <p:tag name="KSO_WM_TEMPLATE_INDEX" val="20181638"/>
</p:tagLst>
</file>

<file path=ppt/tags/tag3.xml><?xml version="1.0" encoding="utf-8"?>
<p:tagLst xmlns:p="http://schemas.openxmlformats.org/presentationml/2006/main">
  <p:tag name="KSO_WM_TAG_VERSION" val="1.0"/>
  <p:tag name="KSO_WM_BEAUTIFY_FLAG" val="#wm#"/>
  <p:tag name="KSO_WM_COMBINE_RELATE_SLIDE_ID" val="background20180989_1"/>
  <p:tag name="KSO_WM_TEMPLATE_CATEGORY" val="custom"/>
  <p:tag name="KSO_WM_TEMPLATE_INDEX" val="20181638"/>
  <p:tag name="KSO_WM_TEMPLATE_SUBCATEGORY" val="combine"/>
  <p:tag name="KSO_WM_TEMPLATE_THUMBS_INDEX" val="1、4、5、11、12、18、19、20、22"/>
  <p:tag name="KSO_WM_TEMPLATE_TOPIC_ID" val="2869567"/>
  <p:tag name="KSO_WM_TEMPLATE_OUTLINE_ID" val="15"/>
  <p:tag name="KSO_WM_TEMPLATE_SCENE_ID" val="1"/>
  <p:tag name="KSO_WM_TEMPLATE_JOB_ID" val="2"/>
  <p:tag name="KSO_WM_TEMPLATE_TOPIC_DEFAULT" val="1"/>
</p:tagLst>
</file>

<file path=ppt/tags/tag4.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5.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1638"/>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BEAUTIFY_FLAG" val="#wm#"/>
  <p:tag name="KSO_WM_TEMPLATE_CATEGORY" val="custom"/>
  <p:tag name="KSO_WM_TEMPLATE_INDEX" val="20181638"/>
</p:tagLst>
</file>

<file path=ppt/tags/tag8.xml><?xml version="1.0" encoding="utf-8"?>
<p:tagLst xmlns:p="http://schemas.openxmlformats.org/presentationml/2006/main">
  <p:tag name="KSO_WM_TEMPLATE_CATEGORY" val="custom"/>
  <p:tag name="KSO_WM_TEMPLATE_INDEX" val="20181638"/>
</p:tagLst>
</file>

<file path=ppt/tags/tag9.xml><?xml version="1.0" encoding="utf-8"?>
<p:tagLst xmlns:p="http://schemas.openxmlformats.org/presentationml/2006/main">
  <p:tag name="KSO_WM_TEMPLATE_CATEGORY" val="custom"/>
  <p:tag name="KSO_WM_TEMPLATE_INDEX" val="20181638"/>
</p:tagLst>
</file>

<file path=ppt/theme/theme1.xml><?xml version="1.0" encoding="utf-8"?>
<a:theme xmlns:a="http://schemas.openxmlformats.org/drawingml/2006/main" name="2_自定义设计方案">
  <a:themeElements>
    <a:clrScheme name="自定义 51">
      <a:dk1>
        <a:srgbClr val="000000"/>
      </a:dk1>
      <a:lt1>
        <a:srgbClr val="FFFFFF"/>
      </a:lt1>
      <a:dk2>
        <a:srgbClr val="75986E"/>
      </a:dk2>
      <a:lt2>
        <a:srgbClr val="E7E6E6"/>
      </a:lt2>
      <a:accent1>
        <a:srgbClr val="FFBF53"/>
      </a:accent1>
      <a:accent2>
        <a:srgbClr val="F17475"/>
      </a:accent2>
      <a:accent3>
        <a:srgbClr val="01B3C5"/>
      </a:accent3>
      <a:accent4>
        <a:srgbClr val="44546A"/>
      </a:accent4>
      <a:accent5>
        <a:srgbClr val="000000"/>
      </a:accent5>
      <a:accent6>
        <a:srgbClr val="75986E"/>
      </a:accent6>
      <a:hlink>
        <a:srgbClr val="FCC79F"/>
      </a:hlink>
      <a:folHlink>
        <a:srgbClr val="869F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9394</Words>
  <Application>WPS 演示</Application>
  <PresentationFormat>宽屏</PresentationFormat>
  <Paragraphs>364</Paragraphs>
  <Slides>19</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宋体</vt:lpstr>
      <vt:lpstr>Wingdings</vt:lpstr>
      <vt:lpstr>Times New Roman</vt:lpstr>
      <vt:lpstr>华文新魏</vt:lpstr>
      <vt:lpstr>黑体</vt:lpstr>
      <vt:lpstr>微软雅黑</vt:lpstr>
      <vt:lpstr>Arial Unicode MS</vt:lpstr>
      <vt:lpstr>Calibri</vt:lpstr>
      <vt:lpstr>2_自定义设计方案</vt:lpstr>
      <vt:lpstr>1.3 Charisma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语中漫步1386306179</cp:lastModifiedBy>
  <cp:revision>156</cp:revision>
  <dcterms:created xsi:type="dcterms:W3CDTF">2019-06-19T02:08:00Z</dcterms:created>
  <dcterms:modified xsi:type="dcterms:W3CDTF">2020-11-06T12:10:16Z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