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316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C:/Users/mingsheng111035/AppData/Local/Temp/figmazip/slide_16767297a35bfa99\datas\&#35013;&#39280;-12001&amp;333605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93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05.xml"/><Relationship Id="rId17" Type="http://schemas.openxmlformats.org/officeDocument/2006/relationships/image" Target="../media/image6.png"/><Relationship Id="rId16" Type="http://schemas.openxmlformats.org/officeDocument/2006/relationships/image" Target="../media/image20.jpeg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image" Target="../media/image6.png"/><Relationship Id="rId7" Type="http://schemas.openxmlformats.org/officeDocument/2006/relationships/image" Target="../media/image21.jpeg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22.xml"/><Relationship Id="rId20" Type="http://schemas.openxmlformats.org/officeDocument/2006/relationships/tags" Target="../tags/tag221.xml"/><Relationship Id="rId2" Type="http://schemas.openxmlformats.org/officeDocument/2006/relationships/tags" Target="../tags/tag207.xml"/><Relationship Id="rId19" Type="http://schemas.openxmlformats.org/officeDocument/2006/relationships/tags" Target="../tags/tag220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image" Target="C:/Users/mingsheng111035/AppData/Local/Temp/figmazip/slide_328537a41f526b74\datas\&#27675;&#22260;&#22270;-12001&amp;190443.png" TargetMode="External"/><Relationship Id="rId3" Type="http://schemas.openxmlformats.org/officeDocument/2006/relationships/image" Target="../media/image22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243.xml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7.xml"/><Relationship Id="rId19" Type="http://schemas.openxmlformats.org/officeDocument/2006/relationships/tags" Target="../tags/tag238.xml"/><Relationship Id="rId18" Type="http://schemas.openxmlformats.org/officeDocument/2006/relationships/image" Target="../media/image25.jpeg"/><Relationship Id="rId17" Type="http://schemas.openxmlformats.org/officeDocument/2006/relationships/tags" Target="../tags/tag237.xml"/><Relationship Id="rId16" Type="http://schemas.openxmlformats.org/officeDocument/2006/relationships/tags" Target="../tags/tag236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image" Target="../media/image24.jpeg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image" Target="../media/image6.png"/><Relationship Id="rId1" Type="http://schemas.openxmlformats.org/officeDocument/2006/relationships/tags" Target="../tags/tag22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C:/Users/mingsheng111035/AppData/Local/Temp/figmazip/slide_6ff2c760b2a41360\datas\&#27675;&#22260;&#22270;-12001&amp;29818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62.xml"/><Relationship Id="rId20" Type="http://schemas.openxmlformats.org/officeDocument/2006/relationships/tags" Target="../tags/tag261.xml"/><Relationship Id="rId2" Type="http://schemas.openxmlformats.org/officeDocument/2006/relationships/image" Target="../media/image26.png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tags" Target="../tags/tag24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image" Target="../media/image6.png"/><Relationship Id="rId3" Type="http://schemas.openxmlformats.org/officeDocument/2006/relationships/image" Target="../media/image27.jpeg"/><Relationship Id="rId2" Type="http://schemas.openxmlformats.org/officeDocument/2006/relationships/tags" Target="../tags/tag26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302.xml"/><Relationship Id="rId40" Type="http://schemas.openxmlformats.org/officeDocument/2006/relationships/tags" Target="../tags/tag301.xml"/><Relationship Id="rId4" Type="http://schemas.openxmlformats.org/officeDocument/2006/relationships/image" Target="C:/Users/mingsheng111035/AppData/Local/Temp/figmazip/slide_5ca397b1f7cb8034\datas\&#27675;&#22260;&#22270;-12001&amp;210644.png" TargetMode="External"/><Relationship Id="rId39" Type="http://schemas.openxmlformats.org/officeDocument/2006/relationships/tags" Target="../tags/tag300.xml"/><Relationship Id="rId38" Type="http://schemas.openxmlformats.org/officeDocument/2006/relationships/image" Target="C:/Users/mingsheng111035/AppData/Local/Temp/figmazip/slide_5ca397b1f7cb8034\datas\earth-12001&amp;210804.svg" TargetMode="External"/><Relationship Id="rId37" Type="http://schemas.openxmlformats.org/officeDocument/2006/relationships/image" Target="../media/image35.svg"/><Relationship Id="rId36" Type="http://schemas.openxmlformats.org/officeDocument/2006/relationships/image" Target="../media/image34.png"/><Relationship Id="rId35" Type="http://schemas.openxmlformats.org/officeDocument/2006/relationships/tags" Target="../tags/tag299.xml"/><Relationship Id="rId34" Type="http://schemas.openxmlformats.org/officeDocument/2006/relationships/tags" Target="../tags/tag298.xml"/><Relationship Id="rId33" Type="http://schemas.openxmlformats.org/officeDocument/2006/relationships/tags" Target="../tags/tag297.xml"/><Relationship Id="rId32" Type="http://schemas.openxmlformats.org/officeDocument/2006/relationships/tags" Target="../tags/tag296.xml"/><Relationship Id="rId31" Type="http://schemas.openxmlformats.org/officeDocument/2006/relationships/tags" Target="../tags/tag295.xml"/><Relationship Id="rId30" Type="http://schemas.openxmlformats.org/officeDocument/2006/relationships/tags" Target="../tags/tag294.xml"/><Relationship Id="rId3" Type="http://schemas.openxmlformats.org/officeDocument/2006/relationships/image" Target="../media/image22.png"/><Relationship Id="rId29" Type="http://schemas.openxmlformats.org/officeDocument/2006/relationships/image" Target="C:/Users/mingsheng111035/AppData/Local/Temp/figmazip/slide_5ca397b1f7cb8034\datas\earth-12001&amp;210774.svg" TargetMode="External"/><Relationship Id="rId28" Type="http://schemas.openxmlformats.org/officeDocument/2006/relationships/image" Target="../media/image33.svg"/><Relationship Id="rId27" Type="http://schemas.openxmlformats.org/officeDocument/2006/relationships/image" Target="../media/image32.png"/><Relationship Id="rId26" Type="http://schemas.openxmlformats.org/officeDocument/2006/relationships/tags" Target="../tags/tag293.xml"/><Relationship Id="rId25" Type="http://schemas.openxmlformats.org/officeDocument/2006/relationships/tags" Target="../tags/tag292.xml"/><Relationship Id="rId24" Type="http://schemas.openxmlformats.org/officeDocument/2006/relationships/tags" Target="../tags/tag291.xml"/><Relationship Id="rId23" Type="http://schemas.openxmlformats.org/officeDocument/2006/relationships/tags" Target="../tags/tag290.xml"/><Relationship Id="rId22" Type="http://schemas.openxmlformats.org/officeDocument/2006/relationships/tags" Target="../tags/tag289.xml"/><Relationship Id="rId21" Type="http://schemas.openxmlformats.org/officeDocument/2006/relationships/tags" Target="../tags/tag288.xml"/><Relationship Id="rId20" Type="http://schemas.openxmlformats.org/officeDocument/2006/relationships/image" Target="C:/Users/mingsheng111035/AppData/Local/Temp/figmazip/slide_5ca397b1f7cb8034\datas\earth-12001&amp;210744.svg" TargetMode="External"/><Relationship Id="rId2" Type="http://schemas.openxmlformats.org/officeDocument/2006/relationships/tags" Target="../tags/tag277.xml"/><Relationship Id="rId19" Type="http://schemas.openxmlformats.org/officeDocument/2006/relationships/image" Target="../media/image31.svg"/><Relationship Id="rId18" Type="http://schemas.openxmlformats.org/officeDocument/2006/relationships/image" Target="../media/image30.png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image" Target="C:/Users/mingsheng111035/AppData/Local/Temp/figmazip/slide_5ca397b1f7cb8034\datas\earth-12001&amp;210714.svg" TargetMode="External"/><Relationship Id="rId10" Type="http://schemas.openxmlformats.org/officeDocument/2006/relationships/image" Target="../media/image29.svg"/><Relationship Id="rId1" Type="http://schemas.openxmlformats.org/officeDocument/2006/relationships/tags" Target="../tags/tag27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12.xml"/><Relationship Id="rId11" Type="http://schemas.openxmlformats.org/officeDocument/2006/relationships/tags" Target="../tags/tag311.xml"/><Relationship Id="rId10" Type="http://schemas.openxmlformats.org/officeDocument/2006/relationships/tags" Target="../tags/tag310.xml"/><Relationship Id="rId1" Type="http://schemas.openxmlformats.org/officeDocument/2006/relationships/tags" Target="../tags/tag30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image" Target="C:/Users/mingsheng111035/AppData/Local/Temp/figmazip/slide_543bc6e9dc44b77d\datas\&#35013;&#39280;-12001&amp;528911.png" TargetMode="External"/><Relationship Id="rId5" Type="http://schemas.openxmlformats.org/officeDocument/2006/relationships/image" Target="../media/image7.png"/><Relationship Id="rId4" Type="http://schemas.openxmlformats.org/officeDocument/2006/relationships/tags" Target="../tags/tag114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8.jpeg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C:/Users/mingsheng111035/AppData/Local/Temp/figmazip/slide_e744e1a76c0c0a8a\datas\&#35013;&#39280;-12001&amp;11247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9.xml"/><Relationship Id="rId29" Type="http://schemas.openxmlformats.org/officeDocument/2006/relationships/slideLayout" Target="../slideLayouts/slideLayout17.xml"/><Relationship Id="rId28" Type="http://schemas.openxmlformats.org/officeDocument/2006/relationships/tags" Target="../tags/tag147.xml"/><Relationship Id="rId27" Type="http://schemas.openxmlformats.org/officeDocument/2006/relationships/tags" Target="../tags/tag146.xml"/><Relationship Id="rId26" Type="http://schemas.openxmlformats.org/officeDocument/2006/relationships/tags" Target="../tags/tag145.xml"/><Relationship Id="rId25" Type="http://schemas.openxmlformats.org/officeDocument/2006/relationships/tags" Target="../tags/tag144.xml"/><Relationship Id="rId24" Type="http://schemas.openxmlformats.org/officeDocument/2006/relationships/tags" Target="../tags/tag143.xml"/><Relationship Id="rId23" Type="http://schemas.openxmlformats.org/officeDocument/2006/relationships/image" Target="../media/image11.jpeg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8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image" Target="../media/image10.jpeg"/><Relationship Id="rId16" Type="http://schemas.openxmlformats.org/officeDocument/2006/relationships/tags" Target="../tags/tag137.xml"/><Relationship Id="rId15" Type="http://schemas.openxmlformats.org/officeDocument/2006/relationships/image" Target="../media/image9.jpeg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image" Target="C:/Users/mingsheng111035/AppData/Local/Temp/figmazip/slide_4b2a074d1e2bf7ea\datas\&#27675;&#22260;&#22270;-12001&amp;127599.png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C:/Users/mingsheng111035/AppData/Local/Temp/figmazip/slide_4b2a074d1e2bf7ea\datas\&#35013;&#39280;-12001&amp;127582.png" TargetMode="Externa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60.xml"/><Relationship Id="rId2" Type="http://schemas.openxmlformats.org/officeDocument/2006/relationships/tags" Target="../tags/tag149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image" Target="../media/image14.jpeg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image" Target="../media/image6.png"/><Relationship Id="rId11" Type="http://schemas.openxmlformats.org/officeDocument/2006/relationships/image" Target="../media/image13.jpeg"/><Relationship Id="rId10" Type="http://schemas.openxmlformats.org/officeDocument/2006/relationships/tags" Target="../tags/tag153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179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tags" Target="../tags/tag162.xml"/><Relationship Id="rId19" Type="http://schemas.openxmlformats.org/officeDocument/2006/relationships/image" Target="../media/image17.jpeg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image" Target="../media/image16.jpeg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image" Target="../media/image6.png"/><Relationship Id="rId10" Type="http://schemas.openxmlformats.org/officeDocument/2006/relationships/image" Target="../media/image15.jpeg"/><Relationship Id="rId1" Type="http://schemas.openxmlformats.org/officeDocument/2006/relationships/tags" Target="../tags/tag16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../media/image19.jpeg"/><Relationship Id="rId6" Type="http://schemas.openxmlformats.org/officeDocument/2006/relationships/tags" Target="../tags/tag186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跌倒照护技术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跌倒后的身体评估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6767297a35bfa99\datas\装饰-12001&amp;33360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2032000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意识状态检查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评估跌倒者是否清醒，有无意识模糊或丧失，以判断脑部受伤情况。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肢体活动能力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检查跌倒者的四肢活动是否自如，有无疼痛或运动受限，以评估可能的骨折或软组织损伤。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皮肤损伤观察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仔细检查跌倒者皮肤有无擦伤、瘀血或开放性伤口，以确定是否需要进一步的医疗处理。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61259e1b-4a4f-4422-b87c-24c4035849a2.jpg61259e1b-4a4f-4422-b87c-24c4035849a2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441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跌倒后的紧急处理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8b693fc0-d66f-4c70-908f-cdc5fa2d9df7.jpg8b693fc0-d66f-4c70-908f-cdc5fa2d9df7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检查跌倒者是否有意识丧失、骨折或出血等严重症状，及时拨打急救电话。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保持冷静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鼓励跌倒者保持冷静，避免因恐慌导致的二次伤害，同时稳定其情绪。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正确搬运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如果需要移动跌倒者，应确保正确搬运姿势，避免加重脊椎或颈部伤害。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观察后续反应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在紧急处理后，持续观察跌倒者的反应和身体状况，注意是否有迟发性症状出现。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跌倒的急救处理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意识清楚的老年人跌倒处理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328537a41f526b74\datas\氛围图-12001&amp;19044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2c237ecbfa8c660f6e323fe855456dfc.jpg2c237ecbfa8c660f6e323fe855456dfc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7956"/>
            <a:stretch>
              <a:fillRect/>
            </a:stretch>
          </p:blipFill>
          <p:spPr>
            <a:xfrm>
              <a:off x="40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41a9dfa6339c6824f93c83c57b88f90a.jpg41a9dfa6339c6824f93c83c57b88f90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7956"/>
            <a:stretch>
              <a:fillRect/>
            </a:stretch>
          </p:blipFill>
          <p:spPr>
            <a:xfrm>
              <a:off x="88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询问老年人跌倒后是否有疼痛，检查是否有明显的外伤或肿胀。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0a1822d4790ff0f75f27ce21a14ff0ba.jpg0a1822d4790ff0f75f27ce21a14ff0ba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7956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协助起身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在确保安全的前提下，慢慢协助老年人坐起，避免造成二次伤害。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观察后续反应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仔细观察老年人是否有头晕、恶心等不适症状，必要时及时就医。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6ff2c760b2a41360\datas\氛围图-12001&amp;29818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意识不清的老年人跌倒处理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2616200"/>
            <a:ext cx="11049000" cy="2844800"/>
            <a:chOff x="960" y="4120"/>
            <a:chExt cx="17400" cy="448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428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160" y="449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280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保持冷静并呼叫紧急服务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280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若发现老年人跌倒后意识不清，应立即保持冷静，拨打紧急电话请求专业医疗援助。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00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60" y="72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280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检查呼吸和脉搏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280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迅速检查老年人的呼吸和脉搏，确保其生命体征稳定，为后续急救提供信息。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10080" y="428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0280" y="449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192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避免移动患者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92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在等待救援时，尽量不要移动患者，以免加重可能存在的脊柱或颈部伤害。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10080" y="700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0280" y="72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192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192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在等待专业救援的同时，给予老年人心理上的安慰和支持，帮助其保持镇定。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8adcb141-bdfd-4e14-9032-4c9f2eb62315.jpg8adcb141-bdfd-4e14-9032-4c9f2eb62315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10"/>
          <a:stretch>
            <a:fillRect/>
          </a:stretch>
        </p:blipFill>
        <p:spPr>
          <a:xfrm>
            <a:off x="2438403" y="609603"/>
            <a:ext cx="9144000" cy="2488565"/>
          </a:xfrm>
          <a:custGeom>
            <a:avLst/>
            <a:gdLst>
              <a:gd name="connisteX0" fmla="*/ 0 w 9144000"/>
              <a:gd name="connsiteY0" fmla="*/ 304796 h 2489197"/>
              <a:gd name="connisteX1" fmla="*/ 304796 w 9144000"/>
              <a:gd name="connsiteY1" fmla="*/ 0 h 2489197"/>
              <a:gd name="connisteX2" fmla="*/ 8839203 w 9144000"/>
              <a:gd name="connsiteY2" fmla="*/ 0 h 2489197"/>
              <a:gd name="connisteX3" fmla="*/ 9144000 w 9144000"/>
              <a:gd name="connsiteY3" fmla="*/ 304796 h 2489197"/>
              <a:gd name="connisteX4" fmla="*/ 9144000 w 9144000"/>
              <a:gd name="connsiteY4" fmla="*/ 2184401 h 2489197"/>
              <a:gd name="connisteX5" fmla="*/ 8839203 w 9144000"/>
              <a:gd name="connsiteY5" fmla="*/ 2489197 h 2489197"/>
              <a:gd name="connisteX6" fmla="*/ 304796 w 9144000"/>
              <a:gd name="connsiteY6" fmla="*/ 2489197 h 2489197"/>
              <a:gd name="connisteX7" fmla="*/ 0 w 9144000"/>
              <a:gd name="connsiteY7" fmla="*/ 2184401 h 2489197"/>
              <a:gd name="connisteX8" fmla="*/ 0 w 9144000"/>
              <a:gd name="connsiteY8" fmla="*/ 304796 h 2489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489198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184401"/>
                </a:lnTo>
                <a:cubicBezTo>
                  <a:pt x="9144000" y="2352742"/>
                  <a:pt x="9007535" y="2489198"/>
                  <a:pt x="8839203" y="2489198"/>
                </a:cubicBezTo>
                <a:lnTo>
                  <a:pt x="304797" y="2489198"/>
                </a:lnTo>
                <a:cubicBezTo>
                  <a:pt x="136465" y="2489198"/>
                  <a:pt x="0" y="2352742"/>
                  <a:pt x="0" y="2184401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556001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跌倒后的急救措施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检查跌倒者是否有意识丧失、骨折或内出血等严重伤势，必要时立即拨打急救电话。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88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稳定受伤部位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88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若怀疑有骨折，应使用夹板或临时支撑物固定受伤部位，避免进一步损伤。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92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保持呼吸道通畅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92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确保跌倒者的头部侧向一边，防止呕吐物或血液阻塞呼吸道，引起窒息。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预防和锻炼平衡功能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预防跌倒的措施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5ca397b1f7cb8034\datas\氛围图-12001&amp;21064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222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5ca397b1f7cb8034\datas\earth-12001&amp;210714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980" y="3759"/>
              <a:ext cx="1919" cy="191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54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560" y="704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确保家中地面无杂物，使用防滑垫，安装扶手和夜灯，减少跌倒风险。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666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540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5ca397b1f7cb8034\datas\earth-12001&amp;210744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6419" y="3759"/>
              <a:ext cx="1919" cy="191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598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穿着适宜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6000" y="704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穿着合脚、防滑的鞋子，避免过长的衣物，以减少绊倒和滑倒的可能性。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11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5ca397b1f7cb8034\datas\earth-12001&amp;210774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860" y="3759"/>
              <a:ext cx="1919" cy="1919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042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定期体检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0440" y="704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定期进行视力和听力检查，及时发现和纠正可能影响平衡的健康问题。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142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5ca397b1f7cb8034\datas\earth-12001&amp;210804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5300" y="3759"/>
              <a:ext cx="1919" cy="1919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486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平衡训练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4880" y="704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通过特定的平衡训练，如瑜伽或太极，增强身体的稳定性和协调性。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a340e92a-9472-4a58-b8e2-8cc38fddac9d.jpga340e92a-9472-4a58-b8e2-8cc38fddac9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平衡功能的锻炼方法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单脚站立练习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通过单脚站立练习，可以增强腿部肌肉力量，提高身体的平衡能力，预防跌倒。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瑜伽和太极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瑜伽和太极中的平衡动作有助于改善身体协调性，增强核心稳定性，对预防跌倒有积极作用。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跌倒的危险因素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跌倒后的身体状况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跌倒的急救处理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预防和锻炼平衡功能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跌倒的危险因素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dc2f156dbce1e3e913049e8d5326d471.jpgdc2f156dbce1e3e913049e8d5326d471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8672" r="11731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543bc6e9dc44b77d\datas\装饰-12001&amp;528911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生理因素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肌肉力量和平衡能力下降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随着年龄增长，肌肉力量和平衡能力减弱，容易导致老年人跌倒。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感觉器官功能减退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老年人的视觉、听觉和本体感觉减退，影响其对环境的感知和反应速度，增加跌倒风险。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帕金森病、中风等神经系统疾病可导致运动协调能力下降，增加跌倒的几率。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病理因素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e744e1a76c0c0a8a\datas\装饰-12001&amp;1124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9ce69e8a58ddbab2905b2aa4821b5063.jpg9ce69e8a58ddbab2905b2aa4821b5063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3022" r="12904"/>
            <a:stretch>
              <a:fillRect/>
            </a:stretch>
          </p:blipFill>
          <p:spPr>
            <a:xfrm>
              <a:off x="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3360" y="2880"/>
              <a:ext cx="4561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560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4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心血管疾病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384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心血管问题如低血压、心律不齐可导致头晕，增加跌倒风险。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93f596d972121453b2d247baa6602aba.jpg93f596d972121453b2d247baa6602aba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2963" r="12963"/>
            <a:stretch>
              <a:fillRect/>
            </a:stretch>
          </p:blipFill>
          <p:spPr>
            <a:xfrm>
              <a:off x="552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b291e29aa170233df3349da2f474a187.jpgb291e29aa170233df3349da2f474a187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2963" r="12963"/>
            <a:stretch>
              <a:fillRect/>
            </a:stretch>
          </p:blipFill>
          <p:spPr>
            <a:xfrm>
              <a:off x="840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00" y="2880"/>
              <a:ext cx="4560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4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肌肉骨骼问题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144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关节炎、骨质疏松等疾病导致肌肉力量减弱，增加跌倒几率。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21"/>
              </p:custDataLst>
            </p:nvPr>
          </p:nvSpPr>
          <p:spPr>
            <a:xfrm>
              <a:off x="8400" y="6600"/>
              <a:ext cx="4561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C:/Users/mingsheng111035/AppData/Roaming/Kingsoft/office6/wppai/generateppt/97fab0a6b1a84b2707a303208d8f2951.jpg97fab0a6b1a84b2707a303208d8f2951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l="12963" r="12963"/>
            <a:stretch>
              <a:fillRect/>
            </a:stretch>
          </p:blipFill>
          <p:spPr>
            <a:xfrm>
              <a:off x="1296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128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5"/>
              </p:custDataLst>
            </p:nvPr>
          </p:nvSpPr>
          <p:spPr>
            <a:xfrm>
              <a:off x="1128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帕金森病、中风等疾病影响平衡和协调，是跌倒的重要病理因素。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6"/>
              </p:custDataLst>
            </p:nvPr>
          </p:nvSpPr>
          <p:spPr>
            <a:xfrm>
              <a:off x="888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感觉器官退化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7"/>
              </p:custDataLst>
            </p:nvPr>
          </p:nvSpPr>
          <p:spPr>
            <a:xfrm>
              <a:off x="888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视力和听力下降会减少对环境的感知能力，从而增加跌倒的风险。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b2a074d1e2bf7ea\datas\装饰-12001&amp;12758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4b2a074d1e2bf7ea\datas\氛围图-12001&amp;127599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3" y="1828800"/>
            <a:ext cx="9143994" cy="4418965"/>
            <a:chOff x="960" y="2880"/>
            <a:chExt cx="1440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22434f78a55ed726296f6947eac92798.jpg22434f78a55ed726296f6947eac92798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4618" r="18735"/>
            <a:stretch>
              <a:fillRect/>
            </a:stretch>
          </p:blipFill>
          <p:spPr>
            <a:xfrm>
              <a:off x="260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654243de676fe733a298ddd8f2304e93.jpg654243de676fe733a298ddd8f2304e93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5853" b="5735"/>
            <a:stretch>
              <a:fillRect/>
            </a:stretch>
          </p:blipFill>
          <p:spPr>
            <a:xfrm>
              <a:off x="1004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镇静剂和安眠药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使用镇静剂和安眠药可能导致嗜睡或反应迟钝，增加跌倒风险。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898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抗抑郁药物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00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抗抑郁药物可能引起体位性低血压，导致站立时头晕，增加跌倒几率。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环境因素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5fb82a2bf4d044c9503db3857f3bd388.jpg5fb82a2bf4d044c9503db3857f3bd388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478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f498a093cb40f7c03a1868a7c0d1c5a4.jpgf498a093cb40f7c03a1868a7c0d1c5a4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47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地面湿滑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在浴室或厨房等地方，地面湿滑是导致跌倒的常见环境因素，需特别注意防滑措施。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afd8b5ed627f99c32692188068663a25.jpgafd8b5ed627f99c32692188068663a25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999" r="1175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照明不足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昏暗的光线会增加跌倒风险，尤其是在夜间，确保家中各处照明充足是预防跌倒的关键。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杂物堆积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家中杂物随意堆放，尤其是通道上，容易成为绊脚石，增加跌倒的危险性。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跌倒后的身体状况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跌倒可能造成的损伤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38400" y="2209800"/>
            <a:ext cx="9220200" cy="3657600"/>
            <a:chOff x="3840" y="3480"/>
            <a:chExt cx="14520" cy="5760"/>
          </a:xfrm>
        </p:grpSpPr>
        <p:pic>
          <p:nvPicPr>
            <p:cNvPr id="4" name="图片 3" descr="C:/Users/mingsheng111035/AppData/Roaming/Kingsoft/office6/wppai/generateppt/b5e1dce8de82821766b5a85f3fcb8e93.jpgb5e1dce8de82821766b5a85f3fcb8e93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a2a74ba767c846bfb166667159196b82.jpga2a74ba767c846bfb166667159196b8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骨折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跌倒后最常见的是骨折，尤其是老年人，髋部和手腕骨折风险较高。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脑震荡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头部撞击地面或其他硬物可能导致脑震荡，表现为短暂意识丧失或记忆障碍。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67330753&quot;}*auto_galley_ai_*1740554681991_1.149_7d3794e4797a-slide-3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6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77526339&quot;}*auto_galley_ai_*1740554681991_1.149_7d3794e4797a-slide-4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49230050&quot;}*auto_galley_ai_*1740554681991_1.149_7d3794e4797a-slide-4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45560650&quot;}*auto_galley_ai_*1740554681991_1.149_7d3794e4797a-slide-4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17402369&quot;}*auto_galley_ai_*1740554681991_1.149_7d3794e4797a-slide-4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4450434&quot;}*auto_galley_ai_*1740554681991_1.149_7d3794e4797a-slide-5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91134660&quot;}*auto_galley_ai_*1740554681991_1.149_7d3794e4797a-slide-5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78515933&quot;}*auto_galley_ai_*1740554681991_1.149_7d3794e4797a-slide-6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27687290&quot;}*auto_galley_ai_*1740554681991_1.149_7d3794e4797a-slide-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14686797&quot;}*auto_galley_ai_*1740554681991_1.149_7d3794e4797a-slide-6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237406736&quot;}*auto_galley_ai_*1740554681991_1.149_7d3794e4797a-slide-8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86762713&quot;}*auto_galley_ai_*1740554681991_1.149_7d3794e4797a-slide-8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1259e1b-4a4f-4422-b87c-24c4035849a2.jpg?Expires=1772090690&amp;AWSAccessKeyId=AKLT9NSy7kh8TIS1UzNqLRY2&amp;Signature=PRBWMWlCCVgoJwZIJ8Sl3Vd8XUM%3D&quot;}*auto_ai_ai_*1740554681991_1.149_7d3794e4797a-slide-9"/>
</p:tagLst>
</file>

<file path=ppt/tags/tag205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b693fc0-d66f-4c70-908f-cdc5fa2d9df7.jpg?Expires=1772090689&amp;AWSAccessKeyId=AKLT9NSy7kh8TIS1UzNqLRY2&amp;Signature=zAMRYWwV9tHF0iK1Jnd2ls1FpX4%3D&quot;}*auto_ai_ai_*1740554681991_1.149_7d3794e4797a-slide-10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2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50476336&quot;}*auto_galley_ai_*1740554681991_1.149_7d3794e4797a-slide-12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33561921&quot;}*auto_galley_ai_*1740554681991_1.149_7d3794e4797a-slide-12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693469524&quot;}*auto_galley_ai_*1740554681991_1.149_7d3794e4797a-slide-12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adcb141-bdfd-4e14-9032-4c9f2eb62315.jpg?Expires=1772090688&amp;AWSAccessKeyId=AKLT9NSy7kh8TIS1UzNqLRY2&amp;Signature=z8%2By0S0O3qmV9ReVm7zD6X%2F5m9g%3D&quot;}*auto_ai_ai_*1740554681991_1.149_7d3794e4797a-slide-14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340e92a-9472-4a58-b8e2-8cc38fddac9d.jpg?Expires=1772090690&amp;AWSAccessKeyId=AKLT9NSy7kh8TIS1UzNqLRY2&amp;Signature=XKroUCKO5%2FqrMumOgNBUa78%2FXWs%3D&quot;}*auto_ai_ai_*1740554681991_1.149_7d3794e4797a-slide-17"/>
</p:tagLst>
</file>

<file path=ppt/tags/tag3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2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15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16.xml><?xml version="1.0" encoding="utf-8"?>
<p:tagLst xmlns:p="http://schemas.openxmlformats.org/presentationml/2006/main">
  <p:tag name="KSO_WM_PRESENTATION_SOURCE" val="WPPAIGeneratePPT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WPS 演示</Application>
  <PresentationFormat>宽屏</PresentationFormat>
  <Paragraphs>223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CAE0E33E617042028ECC4D523AF98A39_13</vt:lpwstr>
  </property>
  <property fmtid="{D5CDD505-2E9C-101B-9397-08002B2CF9AE}" pid="3" name="KSOProductBuildVer">
    <vt:lpwstr>2052-12.1.0.20305</vt:lpwstr>
  </property>
</Properties>
</file>