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371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3807eb5a39044d3\datas\&#35013;&#39280;-12001&amp;67924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3807eb5a39044d3\datas\&#27675;&#22260;&#22270;-12001&amp;6786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3807eb5a39044d3\datas\&#35013;&#39280;-12001&amp;67929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3807eb5a39044d3\datas\氛围图-12001&amp;6786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3807eb5a39044d3\datas\装饰-12001&amp;67924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3807eb5a39044d3\datas\装饰-12001&amp;67929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15.jpeg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image" Target="C:/Users/mingsheng111035/AppData/Local/Temp/figmazip/slide_25d9a056692ee56e\datas\&#35013;&#39280;-12001&amp;104172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06.xml"/><Relationship Id="rId17" Type="http://schemas.openxmlformats.org/officeDocument/2006/relationships/tags" Target="../tags/tag205.xml"/><Relationship Id="rId16" Type="http://schemas.openxmlformats.org/officeDocument/2006/relationships/tags" Target="../tags/tag204.xml"/><Relationship Id="rId15" Type="http://schemas.openxmlformats.org/officeDocument/2006/relationships/image" Target="../media/image16.jpeg"/><Relationship Id="rId14" Type="http://schemas.openxmlformats.org/officeDocument/2006/relationships/tags" Target="../tags/tag203.xml"/><Relationship Id="rId13" Type="http://schemas.openxmlformats.org/officeDocument/2006/relationships/tags" Target="../tags/tag202.xml"/><Relationship Id="rId12" Type="http://schemas.openxmlformats.org/officeDocument/2006/relationships/tags" Target="../tags/tag201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tags" Target="../tags/tag19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image" Target="C:/Users/mingsheng111035/AppData/Local/Temp/figmazip/slide_4af241001c88c846\datas\&#35013;&#39280;-12001&amp;135524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1" Type="http://schemas.openxmlformats.org/officeDocument/2006/relationships/slideLayout" Target="../slideLayouts/slideLayout17.xml"/><Relationship Id="rId30" Type="http://schemas.openxmlformats.org/officeDocument/2006/relationships/tags" Target="../tags/tag227.xml"/><Relationship Id="rId3" Type="http://schemas.openxmlformats.org/officeDocument/2006/relationships/image" Target="C:/Users/mingsheng111035/AppData/Local/Temp/figmazip/slide_4af241001c88c846\datas\&#27675;&#22260;&#22270;-12001&amp;135393.png" TargetMode="External"/><Relationship Id="rId29" Type="http://schemas.openxmlformats.org/officeDocument/2006/relationships/tags" Target="../tags/tag226.xml"/><Relationship Id="rId28" Type="http://schemas.openxmlformats.org/officeDocument/2006/relationships/tags" Target="../tags/tag225.xml"/><Relationship Id="rId27" Type="http://schemas.openxmlformats.org/officeDocument/2006/relationships/tags" Target="../tags/tag224.xml"/><Relationship Id="rId26" Type="http://schemas.openxmlformats.org/officeDocument/2006/relationships/tags" Target="../tags/tag223.xml"/><Relationship Id="rId25" Type="http://schemas.openxmlformats.org/officeDocument/2006/relationships/tags" Target="../tags/tag222.xml"/><Relationship Id="rId24" Type="http://schemas.openxmlformats.org/officeDocument/2006/relationships/tags" Target="../tags/tag221.xml"/><Relationship Id="rId23" Type="http://schemas.openxmlformats.org/officeDocument/2006/relationships/image" Target="../media/image21.jpeg"/><Relationship Id="rId22" Type="http://schemas.openxmlformats.org/officeDocument/2006/relationships/tags" Target="../tags/tag220.xml"/><Relationship Id="rId21" Type="http://schemas.openxmlformats.org/officeDocument/2006/relationships/tags" Target="../tags/tag219.xml"/><Relationship Id="rId20" Type="http://schemas.openxmlformats.org/officeDocument/2006/relationships/tags" Target="../tags/tag218.xml"/><Relationship Id="rId2" Type="http://schemas.openxmlformats.org/officeDocument/2006/relationships/image" Target="../media/image17.png"/><Relationship Id="rId19" Type="http://schemas.openxmlformats.org/officeDocument/2006/relationships/image" Target="../media/image20.jpeg"/><Relationship Id="rId18" Type="http://schemas.openxmlformats.org/officeDocument/2006/relationships/tags" Target="../tags/tag217.xml"/><Relationship Id="rId17" Type="http://schemas.openxmlformats.org/officeDocument/2006/relationships/tags" Target="../tags/tag216.xml"/><Relationship Id="rId16" Type="http://schemas.openxmlformats.org/officeDocument/2006/relationships/tags" Target="../tags/tag215.xml"/><Relationship Id="rId15" Type="http://schemas.openxmlformats.org/officeDocument/2006/relationships/image" Target="../media/image19.jpeg"/><Relationship Id="rId14" Type="http://schemas.openxmlformats.org/officeDocument/2006/relationships/tags" Target="../tags/tag214.xml"/><Relationship Id="rId13" Type="http://schemas.openxmlformats.org/officeDocument/2006/relationships/tags" Target="../tags/tag213.xml"/><Relationship Id="rId12" Type="http://schemas.openxmlformats.org/officeDocument/2006/relationships/image" Target="../media/image7.png"/><Relationship Id="rId11" Type="http://schemas.openxmlformats.org/officeDocument/2006/relationships/image" Target="../media/image18.jpeg"/><Relationship Id="rId10" Type="http://schemas.openxmlformats.org/officeDocument/2006/relationships/tags" Target="../tags/tag212.xml"/><Relationship Id="rId1" Type="http://schemas.openxmlformats.org/officeDocument/2006/relationships/tags" Target="../tags/tag20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37.xml"/><Relationship Id="rId11" Type="http://schemas.openxmlformats.org/officeDocument/2006/relationships/image" Target="../media/image7.png"/><Relationship Id="rId10" Type="http://schemas.openxmlformats.org/officeDocument/2006/relationships/image" Target="../media/image22.jpeg"/><Relationship Id="rId1" Type="http://schemas.openxmlformats.org/officeDocument/2006/relationships/tags" Target="../tags/tag22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tags" Target="../tags/tag242.xml"/><Relationship Id="rId7" Type="http://schemas.openxmlformats.org/officeDocument/2006/relationships/image" Target="../media/image24.jpeg"/><Relationship Id="rId6" Type="http://schemas.openxmlformats.org/officeDocument/2006/relationships/tags" Target="../tags/tag241.xml"/><Relationship Id="rId5" Type="http://schemas.openxmlformats.org/officeDocument/2006/relationships/image" Target="../media/image7.png"/><Relationship Id="rId4" Type="http://schemas.openxmlformats.org/officeDocument/2006/relationships/image" Target="../media/image23.jpeg"/><Relationship Id="rId3" Type="http://schemas.openxmlformats.org/officeDocument/2006/relationships/tags" Target="../tags/tag240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252.xml"/><Relationship Id="rId2" Type="http://schemas.openxmlformats.org/officeDocument/2006/relationships/tags" Target="../tags/tag239.xml"/><Relationship Id="rId19" Type="http://schemas.openxmlformats.org/officeDocument/2006/relationships/tags" Target="../tags/tag251.xml"/><Relationship Id="rId18" Type="http://schemas.openxmlformats.org/officeDocument/2006/relationships/tags" Target="../tags/tag250.xml"/><Relationship Id="rId17" Type="http://schemas.openxmlformats.org/officeDocument/2006/relationships/tags" Target="../tags/tag249.xml"/><Relationship Id="rId16" Type="http://schemas.openxmlformats.org/officeDocument/2006/relationships/tags" Target="../tags/tag248.xml"/><Relationship Id="rId15" Type="http://schemas.openxmlformats.org/officeDocument/2006/relationships/tags" Target="../tags/tag247.xml"/><Relationship Id="rId14" Type="http://schemas.openxmlformats.org/officeDocument/2006/relationships/tags" Target="../tags/tag246.xml"/><Relationship Id="rId13" Type="http://schemas.openxmlformats.org/officeDocument/2006/relationships/image" Target="../media/image26.jpeg"/><Relationship Id="rId12" Type="http://schemas.openxmlformats.org/officeDocument/2006/relationships/tags" Target="../tags/tag245.xml"/><Relationship Id="rId11" Type="http://schemas.openxmlformats.org/officeDocument/2006/relationships/tags" Target="../tags/tag244.xml"/><Relationship Id="rId10" Type="http://schemas.openxmlformats.org/officeDocument/2006/relationships/image" Target="../media/image25.jpeg"/><Relationship Id="rId1" Type="http://schemas.openxmlformats.org/officeDocument/2006/relationships/tags" Target="../tags/tag238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tags" Target="../tags/tag259.xml"/><Relationship Id="rId7" Type="http://schemas.openxmlformats.org/officeDocument/2006/relationships/image" Target="../media/image7.png"/><Relationship Id="rId6" Type="http://schemas.openxmlformats.org/officeDocument/2006/relationships/image" Target="../media/image28.jpeg"/><Relationship Id="rId5" Type="http://schemas.openxmlformats.org/officeDocument/2006/relationships/tags" Target="../tags/tag258.xml"/><Relationship Id="rId4" Type="http://schemas.openxmlformats.org/officeDocument/2006/relationships/tags" Target="../tags/tag257.xml"/><Relationship Id="rId3" Type="http://schemas.openxmlformats.org/officeDocument/2006/relationships/image" Target="C:/Users/mingsheng111035/AppData/Local/Temp/figmazip/slide_3c28cd5a764031f4\datas\&#27675;&#22260;&#22270;-12001&amp;278522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70.xml"/><Relationship Id="rId20" Type="http://schemas.openxmlformats.org/officeDocument/2006/relationships/tags" Target="../tags/tag269.xml"/><Relationship Id="rId2" Type="http://schemas.openxmlformats.org/officeDocument/2006/relationships/image" Target="../media/image27.png"/><Relationship Id="rId19" Type="http://schemas.openxmlformats.org/officeDocument/2006/relationships/tags" Target="../tags/tag268.xml"/><Relationship Id="rId18" Type="http://schemas.openxmlformats.org/officeDocument/2006/relationships/tags" Target="../tags/tag267.xml"/><Relationship Id="rId17" Type="http://schemas.openxmlformats.org/officeDocument/2006/relationships/tags" Target="../tags/tag266.xml"/><Relationship Id="rId16" Type="http://schemas.openxmlformats.org/officeDocument/2006/relationships/tags" Target="../tags/tag265.xml"/><Relationship Id="rId15" Type="http://schemas.openxmlformats.org/officeDocument/2006/relationships/image" Target="../media/image30.jpeg"/><Relationship Id="rId14" Type="http://schemas.openxmlformats.org/officeDocument/2006/relationships/tags" Target="../tags/tag264.xml"/><Relationship Id="rId13" Type="http://schemas.openxmlformats.org/officeDocument/2006/relationships/tags" Target="../tags/tag263.xml"/><Relationship Id="rId12" Type="http://schemas.openxmlformats.org/officeDocument/2006/relationships/tags" Target="../tags/tag262.xml"/><Relationship Id="rId11" Type="http://schemas.openxmlformats.org/officeDocument/2006/relationships/tags" Target="../tags/tag261.xml"/><Relationship Id="rId10" Type="http://schemas.openxmlformats.org/officeDocument/2006/relationships/image" Target="../media/image29.jpeg"/><Relationship Id="rId1" Type="http://schemas.openxmlformats.org/officeDocument/2006/relationships/tags" Target="../tags/tag25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282.xml"/><Relationship Id="rId13" Type="http://schemas.openxmlformats.org/officeDocument/2006/relationships/image" Target="../media/image7.png"/><Relationship Id="rId12" Type="http://schemas.openxmlformats.org/officeDocument/2006/relationships/image" Target="../media/image31.jpeg"/><Relationship Id="rId11" Type="http://schemas.openxmlformats.org/officeDocument/2006/relationships/tags" Target="../tags/tag281.xml"/><Relationship Id="rId10" Type="http://schemas.openxmlformats.org/officeDocument/2006/relationships/tags" Target="../tags/tag280.xml"/><Relationship Id="rId1" Type="http://schemas.openxmlformats.org/officeDocument/2006/relationships/tags" Target="../tags/tag27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91.xml"/><Relationship Id="rId8" Type="http://schemas.openxmlformats.org/officeDocument/2006/relationships/tags" Target="../tags/tag290.xml"/><Relationship Id="rId7" Type="http://schemas.openxmlformats.org/officeDocument/2006/relationships/tags" Target="../tags/tag289.xml"/><Relationship Id="rId6" Type="http://schemas.openxmlformats.org/officeDocument/2006/relationships/tags" Target="../tags/tag288.xml"/><Relationship Id="rId5" Type="http://schemas.openxmlformats.org/officeDocument/2006/relationships/tags" Target="../tags/tag287.xml"/><Relationship Id="rId4" Type="http://schemas.openxmlformats.org/officeDocument/2006/relationships/tags" Target="../tags/tag286.xml"/><Relationship Id="rId3" Type="http://schemas.openxmlformats.org/officeDocument/2006/relationships/tags" Target="../tags/tag285.xml"/><Relationship Id="rId2" Type="http://schemas.openxmlformats.org/officeDocument/2006/relationships/tags" Target="../tags/tag284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95.xml"/><Relationship Id="rId14" Type="http://schemas.openxmlformats.org/officeDocument/2006/relationships/image" Target="../media/image7.png"/><Relationship Id="rId13" Type="http://schemas.openxmlformats.org/officeDocument/2006/relationships/image" Target="../media/image32.jpeg"/><Relationship Id="rId12" Type="http://schemas.openxmlformats.org/officeDocument/2006/relationships/tags" Target="../tags/tag294.xml"/><Relationship Id="rId11" Type="http://schemas.openxmlformats.org/officeDocument/2006/relationships/tags" Target="../tags/tag293.xml"/><Relationship Id="rId10" Type="http://schemas.openxmlformats.org/officeDocument/2006/relationships/tags" Target="../tags/tag292.xml"/><Relationship Id="rId1" Type="http://schemas.openxmlformats.org/officeDocument/2006/relationships/tags" Target="../tags/tag28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00.xml"/><Relationship Id="rId8" Type="http://schemas.openxmlformats.org/officeDocument/2006/relationships/tags" Target="../tags/tag299.xml"/><Relationship Id="rId7" Type="http://schemas.openxmlformats.org/officeDocument/2006/relationships/image" Target="C:/Users/mingsheng111035/AppData/Local/Temp/figmazip/slide_45a6742b2fa7b83c\datas\&#35013;&#39280;-12001&amp;311872.png" TargetMode="External"/><Relationship Id="rId6" Type="http://schemas.openxmlformats.org/officeDocument/2006/relationships/image" Target="../media/image33.png"/><Relationship Id="rId5" Type="http://schemas.openxmlformats.org/officeDocument/2006/relationships/tags" Target="../tags/tag298.xml"/><Relationship Id="rId4" Type="http://schemas.openxmlformats.org/officeDocument/2006/relationships/tags" Target="../tags/tag297.xml"/><Relationship Id="rId3" Type="http://schemas.openxmlformats.org/officeDocument/2006/relationships/image" Target="C:/Users/mingsheng111035/AppData/Local/Temp/figmazip/slide_45a6742b2fa7b83c\datas\&#27675;&#22260;&#22270;-12001&amp;311844.png" TargetMode="External"/><Relationship Id="rId2" Type="http://schemas.openxmlformats.org/officeDocument/2006/relationships/image" Target="../media/image17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306.xml"/><Relationship Id="rId16" Type="http://schemas.openxmlformats.org/officeDocument/2006/relationships/tags" Target="../tags/tag305.xml"/><Relationship Id="rId15" Type="http://schemas.openxmlformats.org/officeDocument/2006/relationships/tags" Target="../tags/tag304.xml"/><Relationship Id="rId14" Type="http://schemas.openxmlformats.org/officeDocument/2006/relationships/tags" Target="../tags/tag303.xml"/><Relationship Id="rId13" Type="http://schemas.openxmlformats.org/officeDocument/2006/relationships/tags" Target="../tags/tag302.xml"/><Relationship Id="rId12" Type="http://schemas.openxmlformats.org/officeDocument/2006/relationships/tags" Target="../tags/tag301.xml"/><Relationship Id="rId11" Type="http://schemas.openxmlformats.org/officeDocument/2006/relationships/image" Target="../media/image7.png"/><Relationship Id="rId10" Type="http://schemas.openxmlformats.org/officeDocument/2006/relationships/image" Target="../media/image34.jpeg"/><Relationship Id="rId1" Type="http://schemas.openxmlformats.org/officeDocument/2006/relationships/tags" Target="../tags/tag29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11.xml"/><Relationship Id="rId8" Type="http://schemas.openxmlformats.org/officeDocument/2006/relationships/image" Target="../media/image7.png"/><Relationship Id="rId7" Type="http://schemas.openxmlformats.org/officeDocument/2006/relationships/image" Target="../media/image35.jpeg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4" Type="http://schemas.openxmlformats.org/officeDocument/2006/relationships/image" Target="C:/Users/mingsheng111035/AppData/Local/Temp/figmazip/slide_95b75df0a0c33917\datas\&#35013;&#39280;-12001&amp;72228.png" TargetMode="External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322.xml"/><Relationship Id="rId21" Type="http://schemas.openxmlformats.org/officeDocument/2006/relationships/tags" Target="../tags/tag321.xml"/><Relationship Id="rId20" Type="http://schemas.openxmlformats.org/officeDocument/2006/relationships/tags" Target="../tags/tag320.xml"/><Relationship Id="rId2" Type="http://schemas.openxmlformats.org/officeDocument/2006/relationships/tags" Target="../tags/tag308.xml"/><Relationship Id="rId19" Type="http://schemas.openxmlformats.org/officeDocument/2006/relationships/tags" Target="../tags/tag319.xml"/><Relationship Id="rId18" Type="http://schemas.openxmlformats.org/officeDocument/2006/relationships/tags" Target="../tags/tag318.xml"/><Relationship Id="rId17" Type="http://schemas.openxmlformats.org/officeDocument/2006/relationships/tags" Target="../tags/tag317.xml"/><Relationship Id="rId16" Type="http://schemas.openxmlformats.org/officeDocument/2006/relationships/image" Target="../media/image37.jpeg"/><Relationship Id="rId15" Type="http://schemas.openxmlformats.org/officeDocument/2006/relationships/tags" Target="../tags/tag316.xml"/><Relationship Id="rId14" Type="http://schemas.openxmlformats.org/officeDocument/2006/relationships/tags" Target="../tags/tag315.xml"/><Relationship Id="rId13" Type="http://schemas.openxmlformats.org/officeDocument/2006/relationships/tags" Target="../tags/tag314.xml"/><Relationship Id="rId12" Type="http://schemas.openxmlformats.org/officeDocument/2006/relationships/tags" Target="../tags/tag313.xml"/><Relationship Id="rId11" Type="http://schemas.openxmlformats.org/officeDocument/2006/relationships/image" Target="../media/image36.jpeg"/><Relationship Id="rId10" Type="http://schemas.openxmlformats.org/officeDocument/2006/relationships/tags" Target="../tags/tag312.xml"/><Relationship Id="rId1" Type="http://schemas.openxmlformats.org/officeDocument/2006/relationships/tags" Target="../tags/tag30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" Type="http://schemas.openxmlformats.org/officeDocument/2006/relationships/tags" Target="../tags/tag32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tags" Target="../tags/tag331.xml"/><Relationship Id="rId7" Type="http://schemas.openxmlformats.org/officeDocument/2006/relationships/tags" Target="../tags/tag330.xml"/><Relationship Id="rId6" Type="http://schemas.openxmlformats.org/officeDocument/2006/relationships/image" Target="../media/image7.png"/><Relationship Id="rId5" Type="http://schemas.openxmlformats.org/officeDocument/2006/relationships/image" Target="../media/image38.jpeg"/><Relationship Id="rId4" Type="http://schemas.openxmlformats.org/officeDocument/2006/relationships/tags" Target="../tags/tag329.xml"/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335.xml"/><Relationship Id="rId11" Type="http://schemas.openxmlformats.org/officeDocument/2006/relationships/tags" Target="../tags/tag334.xml"/><Relationship Id="rId10" Type="http://schemas.openxmlformats.org/officeDocument/2006/relationships/tags" Target="../tags/tag333.xml"/><Relationship Id="rId1" Type="http://schemas.openxmlformats.org/officeDocument/2006/relationships/tags" Target="../tags/tag326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42.xml"/><Relationship Id="rId8" Type="http://schemas.openxmlformats.org/officeDocument/2006/relationships/tags" Target="../tags/tag341.xml"/><Relationship Id="rId7" Type="http://schemas.openxmlformats.org/officeDocument/2006/relationships/tags" Target="../tags/tag340.xml"/><Relationship Id="rId6" Type="http://schemas.openxmlformats.org/officeDocument/2006/relationships/tags" Target="../tags/tag339.xml"/><Relationship Id="rId5" Type="http://schemas.openxmlformats.org/officeDocument/2006/relationships/tags" Target="../tags/tag338.xml"/><Relationship Id="rId4" Type="http://schemas.openxmlformats.org/officeDocument/2006/relationships/image" Target="C:/Users/mingsheng111035/AppData/Local/Temp/figmazip/slide_0f6cbc92c2f5575b\datas\&#35013;&#39280;-12001&amp;248308.png" TargetMode="External"/><Relationship Id="rId3" Type="http://schemas.openxmlformats.org/officeDocument/2006/relationships/image" Target="../media/image2.png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354.xml"/><Relationship Id="rId24" Type="http://schemas.openxmlformats.org/officeDocument/2006/relationships/tags" Target="../tags/tag353.xml"/><Relationship Id="rId23" Type="http://schemas.openxmlformats.org/officeDocument/2006/relationships/tags" Target="../tags/tag352.xml"/><Relationship Id="rId22" Type="http://schemas.openxmlformats.org/officeDocument/2006/relationships/tags" Target="../tags/tag351.xml"/><Relationship Id="rId21" Type="http://schemas.openxmlformats.org/officeDocument/2006/relationships/tags" Target="../tags/tag350.xml"/><Relationship Id="rId20" Type="http://schemas.openxmlformats.org/officeDocument/2006/relationships/tags" Target="../tags/tag349.xml"/><Relationship Id="rId2" Type="http://schemas.openxmlformats.org/officeDocument/2006/relationships/tags" Target="../tags/tag337.xml"/><Relationship Id="rId19" Type="http://schemas.openxmlformats.org/officeDocument/2006/relationships/image" Target="../media/image41.jpeg"/><Relationship Id="rId18" Type="http://schemas.openxmlformats.org/officeDocument/2006/relationships/tags" Target="../tags/tag348.xml"/><Relationship Id="rId17" Type="http://schemas.openxmlformats.org/officeDocument/2006/relationships/tags" Target="../tags/tag347.xml"/><Relationship Id="rId16" Type="http://schemas.openxmlformats.org/officeDocument/2006/relationships/tags" Target="../tags/tag346.xml"/><Relationship Id="rId15" Type="http://schemas.openxmlformats.org/officeDocument/2006/relationships/tags" Target="../tags/tag345.xml"/><Relationship Id="rId14" Type="http://schemas.openxmlformats.org/officeDocument/2006/relationships/image" Target="../media/image40.jpeg"/><Relationship Id="rId13" Type="http://schemas.openxmlformats.org/officeDocument/2006/relationships/tags" Target="../tags/tag344.xml"/><Relationship Id="rId12" Type="http://schemas.openxmlformats.org/officeDocument/2006/relationships/tags" Target="../tags/tag343.xml"/><Relationship Id="rId11" Type="http://schemas.openxmlformats.org/officeDocument/2006/relationships/image" Target="../media/image7.png"/><Relationship Id="rId10" Type="http://schemas.openxmlformats.org/officeDocument/2006/relationships/image" Target="../media/image39.jpeg"/><Relationship Id="rId1" Type="http://schemas.openxmlformats.org/officeDocument/2006/relationships/tags" Target="../tags/tag336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61.xml"/><Relationship Id="rId8" Type="http://schemas.openxmlformats.org/officeDocument/2006/relationships/image" Target="../media/image7.png"/><Relationship Id="rId7" Type="http://schemas.openxmlformats.org/officeDocument/2006/relationships/image" Target="../media/image42.jpeg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3" Type="http://schemas.openxmlformats.org/officeDocument/2006/relationships/tags" Target="../tags/tag357.xml"/><Relationship Id="rId2" Type="http://schemas.openxmlformats.org/officeDocument/2006/relationships/tags" Target="../tags/tag356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367.xml"/><Relationship Id="rId15" Type="http://schemas.openxmlformats.org/officeDocument/2006/relationships/tags" Target="../tags/tag366.xml"/><Relationship Id="rId14" Type="http://schemas.openxmlformats.org/officeDocument/2006/relationships/tags" Target="../tags/tag365.xml"/><Relationship Id="rId13" Type="http://schemas.openxmlformats.org/officeDocument/2006/relationships/tags" Target="../tags/tag364.xml"/><Relationship Id="rId12" Type="http://schemas.openxmlformats.org/officeDocument/2006/relationships/tags" Target="../tags/tag363.xml"/><Relationship Id="rId11" Type="http://schemas.openxmlformats.org/officeDocument/2006/relationships/image" Target="../media/image43.jpeg"/><Relationship Id="rId10" Type="http://schemas.openxmlformats.org/officeDocument/2006/relationships/tags" Target="../tags/tag362.xml"/><Relationship Id="rId1" Type="http://schemas.openxmlformats.org/officeDocument/2006/relationships/tags" Target="../tags/tag355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70.xml"/><Relationship Id="rId2" Type="http://schemas.openxmlformats.org/officeDocument/2006/relationships/tags" Target="../tags/tag369.xml"/><Relationship Id="rId1" Type="http://schemas.openxmlformats.org/officeDocument/2006/relationships/tags" Target="../tags/tag36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image" Target="C:/Users/mingsheng111035/AppData/Local/Temp/figmazip/slide_328537a41f526b74\datas\&#27675;&#22260;&#22270;-12001&amp;190443.png" TargetMode="External"/><Relationship Id="rId3" Type="http://schemas.openxmlformats.org/officeDocument/2006/relationships/image" Target="../media/image5.png"/><Relationship Id="rId25" Type="http://schemas.openxmlformats.org/officeDocument/2006/relationships/slideLayout" Target="../slideLayouts/slideLayout17.xml"/><Relationship Id="rId24" Type="http://schemas.openxmlformats.org/officeDocument/2006/relationships/tags" Target="../tags/tag130.xml"/><Relationship Id="rId23" Type="http://schemas.openxmlformats.org/officeDocument/2006/relationships/tags" Target="../tags/tag129.xml"/><Relationship Id="rId22" Type="http://schemas.openxmlformats.org/officeDocument/2006/relationships/tags" Target="../tags/tag128.xml"/><Relationship Id="rId21" Type="http://schemas.openxmlformats.org/officeDocument/2006/relationships/tags" Target="../tags/tag127.xml"/><Relationship Id="rId20" Type="http://schemas.openxmlformats.org/officeDocument/2006/relationships/tags" Target="../tags/tag126.xml"/><Relationship Id="rId2" Type="http://schemas.openxmlformats.org/officeDocument/2006/relationships/tags" Target="../tags/tag114.xml"/><Relationship Id="rId19" Type="http://schemas.openxmlformats.org/officeDocument/2006/relationships/tags" Target="../tags/tag125.xml"/><Relationship Id="rId18" Type="http://schemas.openxmlformats.org/officeDocument/2006/relationships/image" Target="../media/image9.jpeg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image" Target="../media/image8.jpeg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image" Target="../media/image7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image" Target="../media/image7.png"/><Relationship Id="rId7" Type="http://schemas.openxmlformats.org/officeDocument/2006/relationships/image" Target="../media/image10.jpeg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image" Target="C:/Users/mingsheng111035/AppData/Local/Temp/figmazip/slide_f16e8fa413fbe315\datas\&#35013;&#39280;-12001&amp;553059.png" TargetMode="External"/><Relationship Id="rId3" Type="http://schemas.openxmlformats.org/officeDocument/2006/relationships/image" Target="../media/image2.png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47.xml"/><Relationship Id="rId20" Type="http://schemas.openxmlformats.org/officeDocument/2006/relationships/tags" Target="../tags/tag146.xml"/><Relationship Id="rId2" Type="http://schemas.openxmlformats.org/officeDocument/2006/relationships/tags" Target="../tags/tag132.xml"/><Relationship Id="rId19" Type="http://schemas.openxmlformats.org/officeDocument/2006/relationships/tags" Target="../tags/tag145.xml"/><Relationship Id="rId18" Type="http://schemas.openxmlformats.org/officeDocument/2006/relationships/tags" Target="../tags/tag144.xml"/><Relationship Id="rId17" Type="http://schemas.openxmlformats.org/officeDocument/2006/relationships/tags" Target="../tags/tag143.xml"/><Relationship Id="rId16" Type="http://schemas.openxmlformats.org/officeDocument/2006/relationships/tags" Target="../tags/tag142.xml"/><Relationship Id="rId15" Type="http://schemas.openxmlformats.org/officeDocument/2006/relationships/tags" Target="../tags/tag141.xml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tags" Target="../tags/tag13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C:/Users/mingsheng111035/AppData/Local/Temp/figmazip/slide_72d14fe9c79ef953\datas\&#35013;&#39280;-12001&amp;333339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49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61.xml"/><Relationship Id="rId17" Type="http://schemas.openxmlformats.org/officeDocument/2006/relationships/image" Target="../media/image7.png"/><Relationship Id="rId16" Type="http://schemas.openxmlformats.org/officeDocument/2006/relationships/image" Target="../media/image11.jpeg"/><Relationship Id="rId15" Type="http://schemas.openxmlformats.org/officeDocument/2006/relationships/tags" Target="../tags/tag160.xml"/><Relationship Id="rId14" Type="http://schemas.openxmlformats.org/officeDocument/2006/relationships/tags" Target="../tags/tag159.xml"/><Relationship Id="rId13" Type="http://schemas.openxmlformats.org/officeDocument/2006/relationships/tags" Target="../tags/tag158.xml"/><Relationship Id="rId12" Type="http://schemas.openxmlformats.org/officeDocument/2006/relationships/tags" Target="../tags/tag157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tags" Target="../tags/tag14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image" Target="C:/Users/mingsheng111035/AppData/Local/Temp/figmazip/slide_b40fdee2ff2b28c7\datas\&#35013;&#39280;-12001&amp;525955.png" TargetMode="External"/><Relationship Id="rId5" Type="http://schemas.openxmlformats.org/officeDocument/2006/relationships/image" Target="../media/image13.png"/><Relationship Id="rId4" Type="http://schemas.openxmlformats.org/officeDocument/2006/relationships/tags" Target="../tags/tag163.xml"/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72.xml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6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193.xml"/><Relationship Id="rId2" Type="http://schemas.openxmlformats.org/officeDocument/2006/relationships/tags" Target="../tags/tag177.xml"/><Relationship Id="rId19" Type="http://schemas.openxmlformats.org/officeDocument/2006/relationships/tags" Target="../tags/tag192.xml"/><Relationship Id="rId18" Type="http://schemas.openxmlformats.org/officeDocument/2006/relationships/tags" Target="../tags/tag191.xml"/><Relationship Id="rId17" Type="http://schemas.openxmlformats.org/officeDocument/2006/relationships/tags" Target="../tags/tag190.xml"/><Relationship Id="rId16" Type="http://schemas.openxmlformats.org/officeDocument/2006/relationships/tags" Target="../tags/tag189.xml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tags" Target="../tags/tag1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坠床照护技术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增加安全设备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25d9a056692ee56e\datas\装饰-12001&amp;104172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8" name="组合 17"/>
          <p:cNvGrpSpPr/>
          <p:nvPr/>
        </p:nvGrpSpPr>
        <p:grpSpPr>
          <a:xfrm>
            <a:off x="609600" y="1828800"/>
            <a:ext cx="9143997" cy="4419603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e9a6b97ce08d5e22215eec46a2227f41.jpge9a6b97ce08d5e22215eec46a2227f41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10456" b="6749"/>
            <a:stretch>
              <a:fillRect/>
            </a:stretch>
          </p:blipFill>
          <p:spPr>
            <a:xfrm>
              <a:off x="960" y="2880"/>
              <a:ext cx="6959" cy="3840"/>
            </a:xfrm>
            <a:custGeom>
              <a:avLst/>
              <a:gdLst>
                <a:gd name="connisteX0" fmla="*/ 0 w 4419596"/>
                <a:gd name="connsiteY0" fmla="*/ 304796 h 2438403"/>
                <a:gd name="connisteX1" fmla="*/ 304796 w 4419596"/>
                <a:gd name="connsiteY1" fmla="*/ 0 h 2438403"/>
                <a:gd name="connisteX2" fmla="*/ 4114800 w 4419596"/>
                <a:gd name="connsiteY2" fmla="*/ 0 h 2438403"/>
                <a:gd name="connisteX3" fmla="*/ 4419596 w 4419596"/>
                <a:gd name="connsiteY3" fmla="*/ 304796 h 2438403"/>
                <a:gd name="connisteX4" fmla="*/ 4419596 w 4419596"/>
                <a:gd name="connsiteY4" fmla="*/ 2438403 h 2438403"/>
                <a:gd name="connisteX5" fmla="*/ 0 w 4419596"/>
                <a:gd name="connsiteY5" fmla="*/ 2438403 h 2438403"/>
                <a:gd name="connisteX6" fmla="*/ 0 w 4419596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4419597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6720"/>
              <a:ext cx="6959" cy="3120"/>
            </a:xfrm>
            <a:custGeom>
              <a:avLst/>
              <a:gdLst>
                <a:gd name="connisteX0" fmla="*/ 0 w 4419596"/>
                <a:gd name="connsiteY0" fmla="*/ 0 h 1981203"/>
                <a:gd name="connisteX1" fmla="*/ 4419596 w 4419596"/>
                <a:gd name="connsiteY1" fmla="*/ 0 h 1981203"/>
                <a:gd name="connisteX2" fmla="*/ 4419596 w 4419596"/>
                <a:gd name="connsiteY2" fmla="*/ 1676396 h 1981203"/>
                <a:gd name="connisteX3" fmla="*/ 4114800 w 4419596"/>
                <a:gd name="connsiteY3" fmla="*/ 1981203 h 1981203"/>
                <a:gd name="connisteX4" fmla="*/ 304796 w 4419596"/>
                <a:gd name="connsiteY4" fmla="*/ 1981203 h 1981203"/>
                <a:gd name="connisteX5" fmla="*/ 0 w 4419596"/>
                <a:gd name="connsiteY5" fmla="*/ 1676396 h 1981203"/>
                <a:gd name="connisteX6" fmla="*/ 0 w 4419596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4419597" h="1981203">
                  <a:moveTo>
                    <a:pt x="0" y="0"/>
                  </a:moveTo>
                  <a:lnTo>
                    <a:pt x="4419597" y="0"/>
                  </a:lnTo>
                  <a:lnTo>
                    <a:pt x="4419597" y="1676397"/>
                  </a:lnTo>
                  <a:cubicBezTo>
                    <a:pt x="4419597" y="1844738"/>
                    <a:pt x="4283141" y="1981203"/>
                    <a:pt x="4114800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8400" y="2880"/>
              <a:ext cx="6960" cy="3120"/>
            </a:xfrm>
            <a:custGeom>
              <a:avLst/>
              <a:gdLst>
                <a:gd name="connisteX0" fmla="*/ 0 w 4419596"/>
                <a:gd name="connsiteY0" fmla="*/ 304796 h 1981203"/>
                <a:gd name="connisteX1" fmla="*/ 304796 w 4419596"/>
                <a:gd name="connsiteY1" fmla="*/ 0 h 1981203"/>
                <a:gd name="connisteX2" fmla="*/ 4114800 w 4419596"/>
                <a:gd name="connsiteY2" fmla="*/ 0 h 1981203"/>
                <a:gd name="connisteX3" fmla="*/ 4419596 w 4419596"/>
                <a:gd name="connsiteY3" fmla="*/ 304796 h 1981203"/>
                <a:gd name="connisteX4" fmla="*/ 4419596 w 4419596"/>
                <a:gd name="connsiteY4" fmla="*/ 1981203 h 1981203"/>
                <a:gd name="connisteX5" fmla="*/ 0 w 4419596"/>
                <a:gd name="connsiteY5" fmla="*/ 1981203 h 1981203"/>
                <a:gd name="connisteX6" fmla="*/ 0 w 4419596"/>
                <a:gd name="connsiteY6" fmla="*/ 304796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4419597" h="19812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1981203"/>
                  </a:lnTo>
                  <a:lnTo>
                    <a:pt x="0" y="1981203"/>
                  </a:ln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360"/>
              <a:ext cx="6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安装床栏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8240"/>
              <a:ext cx="60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在床的四周安装床栏，防止患者或儿童在睡眠中翻身或活动时坠床。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eddcee48d275d7cad7580bf95c279438.jpgeddcee48d275d7cad7580bf95c279438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t="8514" b="8691"/>
            <a:stretch>
              <a:fillRect/>
            </a:stretch>
          </p:blipFill>
          <p:spPr>
            <a:xfrm>
              <a:off x="8400" y="6000"/>
              <a:ext cx="6959" cy="3840"/>
            </a:xfrm>
            <a:custGeom>
              <a:avLst/>
              <a:gdLst>
                <a:gd name="connisteX0" fmla="*/ 0 w 4419596"/>
                <a:gd name="connsiteY0" fmla="*/ 0 h 2438403"/>
                <a:gd name="connisteX1" fmla="*/ 4419596 w 4419596"/>
                <a:gd name="connsiteY1" fmla="*/ 0 h 2438403"/>
                <a:gd name="connisteX2" fmla="*/ 4419596 w 4419596"/>
                <a:gd name="connsiteY2" fmla="*/ 2133596 h 2438403"/>
                <a:gd name="connisteX3" fmla="*/ 4114800 w 4419596"/>
                <a:gd name="connsiteY3" fmla="*/ 2438403 h 2438403"/>
                <a:gd name="connisteX4" fmla="*/ 304796 w 4419596"/>
                <a:gd name="connsiteY4" fmla="*/ 2438403 h 2438403"/>
                <a:gd name="connisteX5" fmla="*/ 0 w 4419596"/>
                <a:gd name="connsiteY5" fmla="*/ 2133596 h 2438403"/>
                <a:gd name="connisteX6" fmla="*/ 0 w 4419596"/>
                <a:gd name="connsiteY6" fmla="*/ 0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4419597" h="2438403">
                  <a:moveTo>
                    <a:pt x="0" y="0"/>
                  </a:moveTo>
                  <a:lnTo>
                    <a:pt x="4419597" y="0"/>
                  </a:lnTo>
                  <a:lnTo>
                    <a:pt x="4419597" y="2133597"/>
                  </a:lnTo>
                  <a:cubicBezTo>
                    <a:pt x="4419597" y="2301938"/>
                    <a:pt x="4283141" y="2438403"/>
                    <a:pt x="4114800" y="2438403"/>
                  </a:cubicBezTo>
                  <a:lnTo>
                    <a:pt x="304797" y="2438403"/>
                  </a:lnTo>
                  <a:cubicBezTo>
                    <a:pt x="136465" y="2438403"/>
                    <a:pt x="0" y="2301938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8880" y="3520"/>
              <a:ext cx="6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使用防坠床垫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8880" y="4400"/>
              <a:ext cx="60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在床边放置防坠床垫，即使发生坠床，也能减轻撞击力，保护患者安全。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af241001c88c846\datas\氛围图-12001&amp;13539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生活用品放置合理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28" name="图片 27" descr="C:/Users/mingsheng111035/AppData/Local/Temp/figmazip/slide_4af241001c88c846\datas\装饰-12001&amp;135524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29" name="任意多边形 28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30" name="组合 29"/>
          <p:cNvGrpSpPr/>
          <p:nvPr/>
        </p:nvGrpSpPr>
        <p:grpSpPr>
          <a:xfrm>
            <a:off x="609603" y="1828800"/>
            <a:ext cx="10972797" cy="4418965"/>
            <a:chOff x="960" y="2880"/>
            <a:chExt cx="17280" cy="6959"/>
          </a:xfrm>
        </p:grpSpPr>
        <p:sp>
          <p:nvSpPr>
            <p:cNvPr id="4" name="任意多边形 3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mingsheng111035/AppData/Roaming/Kingsoft/office6/wppai/generateppt/40c069c4-454f-44d6-b50c-505fea7f5768.jpg40c069c4-454f-44d6-b50c-505fea7f5768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144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960" y="64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4d976ec9-8f10-4d14-b892-d12f03eb8295.jpg4d976ec9-8f10-4d14-b892-d12f03eb8295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144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3840" y="34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床边无尖锐物品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7"/>
              </p:custDataLst>
            </p:nvPr>
          </p:nvSpPr>
          <p:spPr>
            <a:xfrm>
              <a:off x="9720" y="28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C:/Users/mingsheng111035/AppData/Roaming/Kingsoft/office6/wppai/generateppt/6eed7991-fd2e-487b-b5db-3e33d0dde054.jpg6eed7991-fd2e-487b-b5db-3e33d0dde054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/>
            <a:stretch>
              <a:fillRect/>
            </a:stretch>
          </p:blipFill>
          <p:spPr>
            <a:xfrm>
              <a:off x="1020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20"/>
              </p:custDataLst>
            </p:nvPr>
          </p:nvSpPr>
          <p:spPr>
            <a:xfrm>
              <a:off x="3840" y="42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确保床边不放置尖锐物品，如剪刀、笔等，以减少坠床时受伤的风险。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21"/>
              </p:custDataLst>
            </p:nvPr>
          </p:nvSpPr>
          <p:spPr>
            <a:xfrm>
              <a:off x="9720" y="64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3" name="图片 22" descr="C:/Users/mingsheng111035/AppData/Roaming/Kingsoft/office6/wppai/generateppt/2bf379cc-ba4c-4682-8935-125114223f4c.jpg2bf379cc-ba4c-4682-8935-125114223f4c"/>
            <p:cNvPicPr preferRelativeResize="0"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>
            <a:xfrm>
              <a:off x="1020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文本框 13"/>
            <p:cNvSpPr txBox="1"/>
            <p:nvPr>
              <p:custDataLst>
                <p:tags r:id="rId24"/>
              </p:custDataLst>
            </p:nvPr>
          </p:nvSpPr>
          <p:spPr>
            <a:xfrm>
              <a:off x="3840" y="70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床周围无障碍物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5"/>
              </p:custDataLst>
            </p:nvPr>
          </p:nvSpPr>
          <p:spPr>
            <a:xfrm>
              <a:off x="3840" y="78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保持床周围地面清洁，无电线、玩具等可能引起绊倒的障碍物。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6"/>
              </p:custDataLst>
            </p:nvPr>
          </p:nvSpPr>
          <p:spPr>
            <a:xfrm>
              <a:off x="12600" y="34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床头柜稳固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7"/>
              </p:custDataLst>
            </p:nvPr>
          </p:nvSpPr>
          <p:spPr>
            <a:xfrm>
              <a:off x="12600" y="42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选择稳固的床头柜，并避免在上面堆放重物，防止坠床时物品倒塌造成二次伤害。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8"/>
              </p:custDataLst>
            </p:nvPr>
          </p:nvSpPr>
          <p:spPr>
            <a:xfrm>
              <a:off x="12600" y="70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床栏高度适宜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9"/>
              </p:custDataLst>
            </p:nvPr>
          </p:nvSpPr>
          <p:spPr>
            <a:xfrm>
              <a:off x="12600" y="78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床栏高度应适中，既能有效防止坠床，又便于老人或儿童上下床。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8610603" y="0"/>
            <a:ext cx="3568700" cy="6858000"/>
          </a:xfrm>
          <a:custGeom>
            <a:avLst/>
            <a:gdLst>
              <a:gd name="connisteX0" fmla="*/ 395551 w 3568702"/>
              <a:gd name="connsiteY0" fmla="*/ 0 h 6858000"/>
              <a:gd name="connisteX1" fmla="*/ 93085 w 3568702"/>
              <a:gd name="connsiteY1" fmla="*/ 2115135 h 6858000"/>
              <a:gd name="connisteX2" fmla="*/ 1090275 w 3568702"/>
              <a:gd name="connsiteY2" fmla="*/ 5843756 h 6858000"/>
              <a:gd name="connisteX3" fmla="*/ 1680950 w 3568702"/>
              <a:gd name="connsiteY3" fmla="*/ 6858000 h 6858000"/>
              <a:gd name="connisteX4" fmla="*/ 3568702 w 3568702"/>
              <a:gd name="connsiteY4" fmla="*/ 6858000 h 6858000"/>
              <a:gd name="connisteX5" fmla="*/ 3568702 w 3568702"/>
              <a:gd name="connsiteY5" fmla="*/ 0 h 6858000"/>
              <a:gd name="connisteX6" fmla="*/ 395551 w 3568702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68702" h="6858000">
                <a:moveTo>
                  <a:pt x="395551" y="0"/>
                </a:moveTo>
                <a:cubicBezTo>
                  <a:pt x="24250" y="611862"/>
                  <a:pt x="-106509" y="1368857"/>
                  <a:pt x="93086" y="2115135"/>
                </a:cubicBezTo>
                <a:lnTo>
                  <a:pt x="1090276" y="5843757"/>
                </a:lnTo>
                <a:cubicBezTo>
                  <a:pt x="1196584" y="6241265"/>
                  <a:pt x="1405552" y="6591507"/>
                  <a:pt x="1680951" y="6858000"/>
                </a:cubicBezTo>
                <a:lnTo>
                  <a:pt x="3568702" y="6858000"/>
                </a:lnTo>
                <a:lnTo>
                  <a:pt x="3568702" y="0"/>
                </a:lnTo>
                <a:lnTo>
                  <a:pt x="395551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教会正确变换体位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09600" y="2946400"/>
            <a:ext cx="3505200" cy="3302000"/>
            <a:chOff x="960" y="4640"/>
            <a:chExt cx="5520" cy="520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46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使用翻身枕辅助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54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翻身枕能帮助患者在变换体位时保持稳定，减少坠床风险。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7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开展体位变换培训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840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对护理人员进行专业培训，教授如何安全地帮助患者变换体位，预防坠床事故。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dc3064aaa83e11e749695b6d77479327.jpgdc3064aaa83e11e749695b6d77479327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7977"/>
          <a:stretch>
            <a:fillRect/>
          </a:stretch>
        </p:blipFill>
        <p:spPr>
          <a:xfrm>
            <a:off x="4648197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饮食照护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38400" y="2311402"/>
            <a:ext cx="9220200" cy="3454402"/>
            <a:chOff x="3840" y="3640"/>
            <a:chExt cx="14520" cy="5440"/>
          </a:xfrm>
        </p:grpSpPr>
        <p:pic>
          <p:nvPicPr>
            <p:cNvPr id="4" name="图片 3" descr="C:/Users/mingsheng111035/AppData/Roaming/Kingsoft/office6/wppai/generateppt/05a7a050-f855-4989-a7e1-7dd08b02a25d.jpg05a7a050-f855-4989-a7e1-7dd08b02a25d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384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4cc704b5-ee41-4347-b119-5dc13071027d.jpg4cc704b5-ee41-4347-b119-5dc13071027d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>
              <a:off x="384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616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合理膳食安排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2dcaa754-a784-4e16-a841-59b9ebbe2c07.jpg2dcaa754-a784-4e16-a841-59b9ebbe2c07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>
            <a:xfrm>
              <a:off x="1152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616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为防止坠床，应为患者提供营养均衡的饮食，避免因饥饿或饱腹感导致的体位不稳。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4f966182-5036-4b69-a043-820737220966.jpg4f966182-5036-4b69-a043-820737220966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>
            <a:xfrm>
              <a:off x="1152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616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饮食时间管理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616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合理安排饮食时间，避免在患者最易疲倦或反应迟钝的时间段进食，减少坠床几率。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84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避免饮食过量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384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控制餐量，避免患者因进食过量而产生急迫感，导致行动急促增加坠床风险。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8"/>
              </p:custDataLst>
            </p:nvPr>
          </p:nvSpPr>
          <p:spPr>
            <a:xfrm>
              <a:off x="1384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饮食辅助工具使用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1384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使用适合的餐具和辅助工具，如防滑垫、吸盘碗等，帮助患者安全进食，预防坠床。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发生坠床的处理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3c28cd5a764031f4\datas\氛围图-12001&amp;27852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快速检查伤情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9d0f0266fb1361341913831d596dd9b5.jpg9d0f0266fb1361341913831d596dd9b5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t="5253" b="5253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a7780c63df04e4e1022186c3089da426.jpga7780c63df04e4e1022186c3089da426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696" r="696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评估意识状态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询问患者是否头晕或疼痛，观察其反应，以判断意识是否清晰。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0eb4736a316aa31f77fcee8190efa9ef.jpg0eb4736a316aa31f77fcee8190efa9ef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t="16500" b="15853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检查身体表面伤口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仔细检查患者身体表面是否有擦伤、瘀伤或出血点，及时进行消毒处理。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观察肢体活动能力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让患者尝试活动四肢，检查是否有骨折或关节脱位，注意观察疼痛反应。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处理外伤或出血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7390765" cy="4418965"/>
          </a:xfrm>
          <a:custGeom>
            <a:avLst/>
            <a:gdLst>
              <a:gd name="connisteX0" fmla="*/ 0 w 7391396"/>
              <a:gd name="connsiteY0" fmla="*/ 304796 h 4419596"/>
              <a:gd name="connisteX1" fmla="*/ 304796 w 7391396"/>
              <a:gd name="connsiteY1" fmla="*/ 0 h 4419596"/>
              <a:gd name="connisteX2" fmla="*/ 7391396 w 7391396"/>
              <a:gd name="connsiteY2" fmla="*/ 0 h 4419596"/>
              <a:gd name="connisteX3" fmla="*/ 7391396 w 7391396"/>
              <a:gd name="connsiteY3" fmla="*/ 4419596 h 4419596"/>
              <a:gd name="connisteX4" fmla="*/ 304796 w 7391396"/>
              <a:gd name="connsiteY4" fmla="*/ 4419596 h 4419596"/>
              <a:gd name="connisteX5" fmla="*/ 0 w 7391396"/>
              <a:gd name="connsiteY5" fmla="*/ 4114800 h 4419596"/>
              <a:gd name="connisteX6" fmla="*/ 0 w 73913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7391397" y="0"/>
                </a:lnTo>
                <a:lnTo>
                  <a:pt x="73913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66800" y="2362200"/>
            <a:ext cx="6553200" cy="3352800"/>
            <a:chOff x="1680" y="3720"/>
            <a:chExt cx="10320" cy="528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评估伤口严重程度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检查伤口大小、深度，判断是否需要医疗干预，如缝合或专业消毒处理。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清洁伤口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用生理盐水或温和的消毒液清洁伤口，预防感染，促进愈合。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止血措施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采用压迫止血法，使用无菌纱布对出血部位施加压力，直至出血停止。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观察伤者反应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密切观察伤者的生命体征和疼痛反应，如有异常，及时就医。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098cd6a70e77c7398fb550d01ffa9a8e.jpg098cd6a70e77c7398fb550d01ffa9a8e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7191" r="17543"/>
          <a:stretch>
            <a:fillRect/>
          </a:stretch>
        </p:blipFill>
        <p:spPr>
          <a:xfrm>
            <a:off x="8001000" y="1828800"/>
            <a:ext cx="3581400" cy="4418965"/>
          </a:xfrm>
          <a:custGeom>
            <a:avLst/>
            <a:gdLst>
              <a:gd name="connisteX0" fmla="*/ 0 w 3581403"/>
              <a:gd name="connsiteY0" fmla="*/ 0 h 4419596"/>
              <a:gd name="connisteX1" fmla="*/ 3276596 w 3581403"/>
              <a:gd name="connsiteY1" fmla="*/ 0 h 4419596"/>
              <a:gd name="connisteX2" fmla="*/ 3581403 w 3581403"/>
              <a:gd name="connsiteY2" fmla="*/ 304796 h 4419596"/>
              <a:gd name="connisteX3" fmla="*/ 3581403 w 3581403"/>
              <a:gd name="connsiteY3" fmla="*/ 4114800 h 4419596"/>
              <a:gd name="connisteX4" fmla="*/ 3276596 w 3581403"/>
              <a:gd name="connsiteY4" fmla="*/ 4419596 h 4419596"/>
              <a:gd name="connisteX5" fmla="*/ 0 w 3581403"/>
              <a:gd name="connsiteY5" fmla="*/ 4419596 h 4419596"/>
              <a:gd name="connisteX6" fmla="*/ 0 w 35814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0"/>
                </a:moveTo>
                <a:lnTo>
                  <a:pt x="3276597" y="0"/>
                </a:lnTo>
                <a:cubicBezTo>
                  <a:pt x="3444938" y="0"/>
                  <a:pt x="3581403" y="136465"/>
                  <a:pt x="3581403" y="304797"/>
                </a:cubicBezTo>
                <a:lnTo>
                  <a:pt x="3581403" y="4114800"/>
                </a:lnTo>
                <a:cubicBezTo>
                  <a:pt x="3581403" y="4283141"/>
                  <a:pt x="3444938" y="4419597"/>
                  <a:pt x="32765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保证呼吸通畅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9220200" cy="1422400"/>
            <a:chOff x="960" y="2880"/>
            <a:chExt cx="14520" cy="224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检查口腔和呼吸道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确保坠床者口腔内无异物，呼吸道通畅，避免窒息。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600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624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调整体位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624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将坠床者轻轻侧卧，头部偏向一侧，有助于唾液和呕吐物流出。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104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28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观察呼吸状态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28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密切观察坠床者的呼吸频率和深度，及时发现呼吸困难的迹象。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841296d6-3d3b-43c5-a804-77258b2e4cc8.jpg841296d6-3d3b-43c5-a804-77258b2e4cc8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2556"/>
          <a:stretch>
            <a:fillRect/>
          </a:stretch>
        </p:blipFill>
        <p:spPr>
          <a:xfrm>
            <a:off x="609603" y="3708404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5a6742b2fa7b83c\datas\氛围图-12001&amp;31184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确保周围环境安全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45a6742b2fa7b83c\datas\装饰-12001&amp;311872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e5caca7b9db08889cc6c8938308ab701.jpge5caca7b9db08889cc6c8938308ab701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4476" b="4476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304796 h 4419596"/>
              <a:gd name="connisteX1" fmla="*/ 304796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304796 w 6934196"/>
              <a:gd name="connsiteY4" fmla="*/ 4419596 h 4419596"/>
              <a:gd name="connisteX5" fmla="*/ 0 w 6934196"/>
              <a:gd name="connsiteY5" fmla="*/ 4114800 h 4419596"/>
              <a:gd name="connisteX6" fmla="*/ 0 w 69341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733796 w 4038603"/>
              <a:gd name="connsiteY1" fmla="*/ 0 h 4419596"/>
              <a:gd name="connisteX2" fmla="*/ 4038603 w 4038603"/>
              <a:gd name="connsiteY2" fmla="*/ 304796 h 4419596"/>
              <a:gd name="connisteX3" fmla="*/ 4038603 w 4038603"/>
              <a:gd name="connsiteY3" fmla="*/ 4114800 h 4419596"/>
              <a:gd name="connisteX4" fmla="*/ 3733796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4114800"/>
                </a:lnTo>
                <a:cubicBezTo>
                  <a:pt x="4038603" y="4283141"/>
                  <a:pt x="3902138" y="4419597"/>
                  <a:pt x="37337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移除危险物品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将床边的尖锐物品、易碎品等潜在危险物品移开，减少坠床后受伤风险。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使用防护栏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在床的四周安装防护栏，防止患者在无意识状态下翻身或移动时发生坠床。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心肺复苏等急救处理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5b75df0a0c33917\datas\装饰-12001&amp;7222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5" name="图片 4" descr="C:/Users/mingsheng111035/AppData/Roaming/Kingsoft/office6/wppai/generateppt/28716849414c55f41c0c0c655f0af102.jpg28716849414c55f41c0c0c655f0af102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4598" b="4598"/>
            <a:stretch>
              <a:fillRect/>
            </a:stretch>
          </p:blipFill>
          <p:spPr>
            <a:xfrm>
              <a:off x="96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b25868481282acc9f4eee26e3376c869.jpgb25868481282acc9f4eee26e3376c869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t="12599"/>
            <a:stretch>
              <a:fillRect/>
            </a:stretch>
          </p:blipFill>
          <p:spPr>
            <a:xfrm>
              <a:off x="688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688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评估伤者状况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44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首先检查伤者意识、呼吸和脉搏，确定是否需要立即进行心肺复苏。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883e05383cea1745b314dba5d5ab2c74.jpg883e05383cea1745b314dba5d5ab2c74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b="7517"/>
            <a:stretch>
              <a:fillRect/>
            </a:stretch>
          </p:blipFill>
          <p:spPr>
            <a:xfrm>
              <a:off x="1280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280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实施心肺复苏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736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若伤者无呼吸或无脉搏，立即进行心肺复苏术，按压胸部并进行人工呼吸。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使用自动体外除颤器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328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在有自动体外除颤器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(AED)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的情况下，应立即使用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AED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对伤者进行电击除颤。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283075" y="1944370"/>
            <a:ext cx="7375525" cy="2907030"/>
            <a:chOff x="6745" y="3062"/>
            <a:chExt cx="11615" cy="457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坠床的危险因素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坠床的预防措施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发生坠床的处理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任务目标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任务目标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d246f025-c0c5-46bb-adfd-ef3cd010d928.jpgd246f025-c0c5-46bb-adfd-ef3cd010d928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12" r="139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304796 h 3505196"/>
              <a:gd name="connisteX1" fmla="*/ 304796 w 10972800"/>
              <a:gd name="connsiteY1" fmla="*/ 0 h 3505196"/>
              <a:gd name="connisteX2" fmla="*/ 10668003 w 10972800"/>
              <a:gd name="connsiteY2" fmla="*/ 0 h 3505196"/>
              <a:gd name="connisteX3" fmla="*/ 10972800 w 10972800"/>
              <a:gd name="connsiteY3" fmla="*/ 304796 h 3505196"/>
              <a:gd name="connisteX4" fmla="*/ 10972800 w 10972800"/>
              <a:gd name="connsiteY4" fmla="*/ 3200400 h 3505196"/>
              <a:gd name="connisteX5" fmla="*/ 10668003 w 10972800"/>
              <a:gd name="connsiteY5" fmla="*/ 3505196 h 3505196"/>
              <a:gd name="connisteX6" fmla="*/ 304796 w 10972800"/>
              <a:gd name="connsiteY6" fmla="*/ 3505196 h 3505196"/>
              <a:gd name="connisteX7" fmla="*/ 0 w 10972800"/>
              <a:gd name="connsiteY7" fmla="*/ 3200400 h 3505196"/>
              <a:gd name="connisteX8" fmla="*/ 0 w 10972800"/>
              <a:gd name="connsiteY8" fmla="*/ 304796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200400"/>
                </a:lnTo>
                <a:cubicBezTo>
                  <a:pt x="10972800" y="3368741"/>
                  <a:pt x="10836335" y="3505197"/>
                  <a:pt x="10668003" y="3505197"/>
                </a:cubicBezTo>
                <a:lnTo>
                  <a:pt x="304797" y="3505197"/>
                </a:lnTo>
                <a:cubicBezTo>
                  <a:pt x="136465" y="3505197"/>
                  <a:pt x="0" y="3368741"/>
                  <a:pt x="0" y="32004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说出坠床常见原因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48200" y="4749800"/>
            <a:ext cx="7010400" cy="1473200"/>
            <a:chOff x="7320" y="7480"/>
            <a:chExt cx="11040" cy="232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环境因素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不合适的床栏高度、床边杂物绊脚或地面湿滑等环境因素是导致坠床的常见原因。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0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患者状态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患者如患有眩晕、平衡失调或认知障碍等情况，会增加坠床的风险。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制定防止坠床措施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f6cbc92c2f5575b\datas\装饰-12001&amp;24830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8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8" name="图片 7" descr="C:/Users/mingsheng111035/AppData/Roaming/Kingsoft/office6/wppai/generateppt/38919babd1ebcafc5c96b45243ae13c7.jpg38919babd1ebcafc5c96b45243ae13c7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r="1391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ff66f5620e690c2a01e3192ac6d64c71.jpgff66f5620e690c2a01e3192ac6d64c71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826" r="826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任意多边形 16"/>
            <p:cNvSpPr/>
            <p:nvPr>
              <p:custDataLst>
                <p:tags r:id="rId15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评估患者风险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对患者进行详细评估，包括活动能力、意识状态和过往坠床史，以确定坠床风险等级。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mingsheng111035/AppData/Roaming/Kingsoft/office6/wppai/generateppt/80bb25b0ad7edff8279d3126f2d4f005.jpg80bb25b0ad7edff8279d3126f2d4f005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b="4801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任意多边形 22"/>
            <p:cNvSpPr/>
            <p:nvPr>
              <p:custDataLst>
                <p:tags r:id="rId20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环境安全改造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调整病床高度、使用床栏、移除床边危险物品，确保患者周围环境安全，减少坠床风险。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制定个性化护理计划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4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根据患者具体情况制定个性化的护理计划，包括定时翻身、使用约束带等预防措施。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590165"/>
          </a:xfrm>
          <a:custGeom>
            <a:avLst/>
            <a:gdLst>
              <a:gd name="connisteX0" fmla="*/ 0 w 12191996"/>
              <a:gd name="connsiteY0" fmla="*/ 0 h 2590796"/>
              <a:gd name="connisteX1" fmla="*/ 12191996 w 12191996"/>
              <a:gd name="connsiteY1" fmla="*/ 0 h 2590796"/>
              <a:gd name="connisteX2" fmla="*/ 12191996 w 12191996"/>
              <a:gd name="connsiteY2" fmla="*/ 2082802 h 2590796"/>
              <a:gd name="connisteX3" fmla="*/ 11684002 w 12191996"/>
              <a:gd name="connsiteY3" fmla="*/ 2590796 h 2590796"/>
              <a:gd name="connisteX4" fmla="*/ 508004 w 12191996"/>
              <a:gd name="connsiteY4" fmla="*/ 2590796 h 2590796"/>
              <a:gd name="connisteX5" fmla="*/ 0 w 12191996"/>
              <a:gd name="connsiteY5" fmla="*/ 2082802 h 2590796"/>
              <a:gd name="connisteX6" fmla="*/ 0 w 12191996"/>
              <a:gd name="connsiteY6" fmla="*/ 0 h 2590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590797">
                <a:moveTo>
                  <a:pt x="0" y="0"/>
                </a:moveTo>
                <a:lnTo>
                  <a:pt x="12191997" y="0"/>
                </a:lnTo>
                <a:lnTo>
                  <a:pt x="12191997" y="2082802"/>
                </a:lnTo>
                <a:cubicBezTo>
                  <a:pt x="12191997" y="2363358"/>
                  <a:pt x="11964558" y="2590797"/>
                  <a:pt x="11684002" y="2590797"/>
                </a:cubicBezTo>
                <a:lnTo>
                  <a:pt x="508004" y="2590797"/>
                </a:lnTo>
                <a:cubicBezTo>
                  <a:pt x="227439" y="2590797"/>
                  <a:pt x="0" y="2363358"/>
                  <a:pt x="0" y="208280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634996"/>
            <a:ext cx="3543300" cy="1955800"/>
          </a:xfrm>
          <a:custGeom>
            <a:avLst/>
            <a:gdLst>
              <a:gd name="connisteX0" fmla="*/ 3543300 w 3543300"/>
              <a:gd name="connsiteY0" fmla="*/ 1955801 h 1955801"/>
              <a:gd name="connisteX1" fmla="*/ 507720 w 3543300"/>
              <a:gd name="connsiteY1" fmla="*/ 1955801 h 1955801"/>
              <a:gd name="connisteX2" fmla="*/ 0 w 3543300"/>
              <a:gd name="connsiteY2" fmla="*/ 1447796 h 1955801"/>
              <a:gd name="connisteX3" fmla="*/ 0 w 3543300"/>
              <a:gd name="connsiteY3" fmla="*/ 198232 h 1955801"/>
              <a:gd name="connisteX4" fmla="*/ 1002749 w 3543300"/>
              <a:gd name="connsiteY4" fmla="*/ 0 h 1955801"/>
              <a:gd name="connisteX5" fmla="*/ 3543300 w 3543300"/>
              <a:gd name="connsiteY5" fmla="*/ 1955801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543300" h="1955801">
                <a:moveTo>
                  <a:pt x="3543300" y="1955801"/>
                </a:moveTo>
                <a:lnTo>
                  <a:pt x="507721" y="1955801"/>
                </a:lnTo>
                <a:cubicBezTo>
                  <a:pt x="227311" y="1955801"/>
                  <a:pt x="0" y="1728353"/>
                  <a:pt x="0" y="1447797"/>
                </a:cubicBezTo>
                <a:lnTo>
                  <a:pt x="0" y="198233"/>
                </a:lnTo>
                <a:cubicBezTo>
                  <a:pt x="308985" y="70482"/>
                  <a:pt x="647642" y="0"/>
                  <a:pt x="1002749" y="0"/>
                </a:cubicBezTo>
                <a:cubicBezTo>
                  <a:pt x="2221315" y="0"/>
                  <a:pt x="3246147" y="830001"/>
                  <a:pt x="3543300" y="1955801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677397" y="0"/>
            <a:ext cx="2514600" cy="1955800"/>
          </a:xfrm>
          <a:custGeom>
            <a:avLst/>
            <a:gdLst>
              <a:gd name="connisteX0" fmla="*/ 12444 w 2514600"/>
              <a:gd name="connsiteY0" fmla="*/ 0 h 1955801"/>
              <a:gd name="connisteX1" fmla="*/ 2514600 w 2514600"/>
              <a:gd name="connsiteY1" fmla="*/ 0 h 1955801"/>
              <a:gd name="connisteX2" fmla="*/ 2514600 w 2514600"/>
              <a:gd name="connsiteY2" fmla="*/ 1778114 h 1955801"/>
              <a:gd name="connisteX3" fmla="*/ 1746247 w 2514600"/>
              <a:gd name="connsiteY3" fmla="*/ 1955801 h 1955801"/>
              <a:gd name="connisteX4" fmla="*/ 0 w 2514600"/>
              <a:gd name="connsiteY4" fmla="*/ 209553 h 1955801"/>
              <a:gd name="connisteX5" fmla="*/ 12444 w 2514600"/>
              <a:gd name="connsiteY5" fmla="*/ 0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14600" h="1955801">
                <a:moveTo>
                  <a:pt x="12445" y="0"/>
                </a:moveTo>
                <a:lnTo>
                  <a:pt x="2514600" y="0"/>
                </a:lnTo>
                <a:lnTo>
                  <a:pt x="2514600" y="1778115"/>
                </a:lnTo>
                <a:cubicBezTo>
                  <a:pt x="2282736" y="1891903"/>
                  <a:pt x="2021958" y="1955801"/>
                  <a:pt x="1746248" y="1955801"/>
                </a:cubicBezTo>
                <a:cubicBezTo>
                  <a:pt x="781821" y="1955801"/>
                  <a:pt x="0" y="1173980"/>
                  <a:pt x="0" y="209553"/>
                </a:cubicBezTo>
                <a:cubicBezTo>
                  <a:pt x="0" y="138632"/>
                  <a:pt x="4225" y="68708"/>
                  <a:pt x="12445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正确处理坠床老年人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9603" y="1828800"/>
            <a:ext cx="10972794" cy="4418965"/>
            <a:chOff x="960" y="2880"/>
            <a:chExt cx="17280" cy="6959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8399" cy="6959"/>
            </a:xfrm>
            <a:custGeom>
              <a:avLst/>
              <a:gdLst>
                <a:gd name="connisteX0" fmla="*/ 0 w 5333996"/>
                <a:gd name="connsiteY0" fmla="*/ 304796 h 4419596"/>
                <a:gd name="connisteX1" fmla="*/ 304796 w 5333996"/>
                <a:gd name="connsiteY1" fmla="*/ 0 h 4419596"/>
                <a:gd name="connisteX2" fmla="*/ 5029200 w 5333996"/>
                <a:gd name="connsiteY2" fmla="*/ 0 h 4419596"/>
                <a:gd name="connisteX3" fmla="*/ 5333996 w 5333996"/>
                <a:gd name="connsiteY3" fmla="*/ 304796 h 4419596"/>
                <a:gd name="connisteX4" fmla="*/ 5333996 w 5333996"/>
                <a:gd name="connsiteY4" fmla="*/ 4114800 h 4419596"/>
                <a:gd name="connisteX5" fmla="*/ 5029200 w 5333996"/>
                <a:gd name="connsiteY5" fmla="*/ 4419596 h 4419596"/>
                <a:gd name="connisteX6" fmla="*/ 304796 w 5333996"/>
                <a:gd name="connsiteY6" fmla="*/ 4419596 h 4419596"/>
                <a:gd name="connisteX7" fmla="*/ 0 w 5333996"/>
                <a:gd name="connsiteY7" fmla="*/ 4114800 h 4419596"/>
                <a:gd name="connisteX8" fmla="*/ 0 w 53339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4114800"/>
                  </a:lnTo>
                  <a:cubicBezTo>
                    <a:pt x="5333997" y="4283141"/>
                    <a:pt x="5197541" y="4419597"/>
                    <a:pt x="50292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91590f48-9dfd-4f8b-912c-2a2595247540.jpg91590f48-9dfd-4f8b-912c-2a2595247540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2" r="12"/>
            <a:stretch>
              <a:fillRect/>
            </a:stretch>
          </p:blipFill>
          <p:spPr>
            <a:xfrm>
              <a:off x="1440" y="3360"/>
              <a:ext cx="7440" cy="3680"/>
            </a:xfrm>
            <a:custGeom>
              <a:avLst/>
              <a:gdLst>
                <a:gd name="connisteX0" fmla="*/ 0 w 4724403"/>
                <a:gd name="connsiteY0" fmla="*/ 304796 h 2336804"/>
                <a:gd name="connisteX1" fmla="*/ 304796 w 4724403"/>
                <a:gd name="connsiteY1" fmla="*/ 0 h 2336804"/>
                <a:gd name="connisteX2" fmla="*/ 4419596 w 4724403"/>
                <a:gd name="connsiteY2" fmla="*/ 0 h 2336804"/>
                <a:gd name="connisteX3" fmla="*/ 4724403 w 4724403"/>
                <a:gd name="connsiteY3" fmla="*/ 304796 h 2336804"/>
                <a:gd name="connisteX4" fmla="*/ 4724403 w 4724403"/>
                <a:gd name="connsiteY4" fmla="*/ 2031997 h 2336804"/>
                <a:gd name="connisteX5" fmla="*/ 4419596 w 4724403"/>
                <a:gd name="connsiteY5" fmla="*/ 2336804 h 2336804"/>
                <a:gd name="connisteX6" fmla="*/ 304796 w 4724403"/>
                <a:gd name="connsiteY6" fmla="*/ 2336804 h 2336804"/>
                <a:gd name="connisteX7" fmla="*/ 0 w 4724403"/>
                <a:gd name="connsiteY7" fmla="*/ 2031997 h 2336804"/>
                <a:gd name="connisteX8" fmla="*/ 0 w 4724403"/>
                <a:gd name="connsiteY8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724403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419597" y="0"/>
                  </a:lnTo>
                  <a:cubicBezTo>
                    <a:pt x="4587938" y="0"/>
                    <a:pt x="4724403" y="136465"/>
                    <a:pt x="4724403" y="304797"/>
                  </a:cubicBezTo>
                  <a:lnTo>
                    <a:pt x="4724403" y="2031998"/>
                  </a:lnTo>
                  <a:cubicBezTo>
                    <a:pt x="4724403" y="2200339"/>
                    <a:pt x="4587938" y="2336804"/>
                    <a:pt x="4419597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9840" y="2880"/>
              <a:ext cx="8400" cy="6959"/>
            </a:xfrm>
            <a:custGeom>
              <a:avLst/>
              <a:gdLst>
                <a:gd name="connisteX0" fmla="*/ 0 w 5333996"/>
                <a:gd name="connsiteY0" fmla="*/ 304796 h 4419596"/>
                <a:gd name="connisteX1" fmla="*/ 304796 w 5333996"/>
                <a:gd name="connsiteY1" fmla="*/ 0 h 4419596"/>
                <a:gd name="connisteX2" fmla="*/ 5029200 w 5333996"/>
                <a:gd name="connsiteY2" fmla="*/ 0 h 4419596"/>
                <a:gd name="connisteX3" fmla="*/ 5333996 w 5333996"/>
                <a:gd name="connsiteY3" fmla="*/ 304796 h 4419596"/>
                <a:gd name="connisteX4" fmla="*/ 5333996 w 5333996"/>
                <a:gd name="connsiteY4" fmla="*/ 4114800 h 4419596"/>
                <a:gd name="connisteX5" fmla="*/ 5029200 w 5333996"/>
                <a:gd name="connsiteY5" fmla="*/ 4419596 h 4419596"/>
                <a:gd name="connisteX6" fmla="*/ 304796 w 5333996"/>
                <a:gd name="connsiteY6" fmla="*/ 4419596 h 4419596"/>
                <a:gd name="connisteX7" fmla="*/ 0 w 5333996"/>
                <a:gd name="connsiteY7" fmla="*/ 4114800 h 4419596"/>
                <a:gd name="connisteX8" fmla="*/ 0 w 53339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4114800"/>
                  </a:lnTo>
                  <a:cubicBezTo>
                    <a:pt x="5333997" y="4283141"/>
                    <a:pt x="5197541" y="4419597"/>
                    <a:pt x="50292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227c949c-1d1a-4529-9320-658332d530e1.jpg227c949c-1d1a-4529-9320-658332d530e1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24"/>
            <a:stretch>
              <a:fillRect/>
            </a:stretch>
          </p:blipFill>
          <p:spPr>
            <a:xfrm>
              <a:off x="10320" y="3360"/>
              <a:ext cx="7440" cy="3680"/>
            </a:xfrm>
            <a:custGeom>
              <a:avLst/>
              <a:gdLst>
                <a:gd name="connisteX0" fmla="*/ 0 w 4724403"/>
                <a:gd name="connsiteY0" fmla="*/ 304796 h 2336804"/>
                <a:gd name="connisteX1" fmla="*/ 304796 w 4724403"/>
                <a:gd name="connsiteY1" fmla="*/ 0 h 2336804"/>
                <a:gd name="connisteX2" fmla="*/ 4419596 w 4724403"/>
                <a:gd name="connsiteY2" fmla="*/ 0 h 2336804"/>
                <a:gd name="connisteX3" fmla="*/ 4724403 w 4724403"/>
                <a:gd name="connsiteY3" fmla="*/ 304796 h 2336804"/>
                <a:gd name="connisteX4" fmla="*/ 4724403 w 4724403"/>
                <a:gd name="connsiteY4" fmla="*/ 2031997 h 2336804"/>
                <a:gd name="connisteX5" fmla="*/ 4419596 w 4724403"/>
                <a:gd name="connsiteY5" fmla="*/ 2336804 h 2336804"/>
                <a:gd name="connisteX6" fmla="*/ 304796 w 4724403"/>
                <a:gd name="connsiteY6" fmla="*/ 2336804 h 2336804"/>
                <a:gd name="connisteX7" fmla="*/ 0 w 4724403"/>
                <a:gd name="connsiteY7" fmla="*/ 2031997 h 2336804"/>
                <a:gd name="connisteX8" fmla="*/ 0 w 4724403"/>
                <a:gd name="connsiteY8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724403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419597" y="0"/>
                  </a:lnTo>
                  <a:cubicBezTo>
                    <a:pt x="4587938" y="0"/>
                    <a:pt x="4724403" y="136465"/>
                    <a:pt x="4724403" y="304797"/>
                  </a:cubicBezTo>
                  <a:lnTo>
                    <a:pt x="4724403" y="2031998"/>
                  </a:lnTo>
                  <a:cubicBezTo>
                    <a:pt x="4724403" y="2200339"/>
                    <a:pt x="4587938" y="2336804"/>
                    <a:pt x="4419597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52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评估伤害程度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8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对坠床老年人进行初步检查，评估受伤情况，确定是否需要紧急医疗干预。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0320" y="752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提供心理支持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5"/>
              </p:custDataLst>
            </p:nvPr>
          </p:nvSpPr>
          <p:spPr>
            <a:xfrm>
              <a:off x="10320" y="8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安抚坠床老年人，减轻其恐惧和焦虑，提供必要的心理安慰和稳定情绪。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坠床的危险因素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生理因素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328537a41f526b74\datas\氛围图-12001&amp;19044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609603" y="1828800"/>
            <a:ext cx="1828800" cy="4418965"/>
          </a:xfrm>
          <a:custGeom>
            <a:avLst/>
            <a:gdLst>
              <a:gd name="connisteX0" fmla="*/ 0 w 1828800"/>
              <a:gd name="connsiteY0" fmla="*/ 304796 h 4419596"/>
              <a:gd name="connisteX1" fmla="*/ 304796 w 1828800"/>
              <a:gd name="connsiteY1" fmla="*/ 0 h 4419596"/>
              <a:gd name="connisteX2" fmla="*/ 1524003 w 1828800"/>
              <a:gd name="connsiteY2" fmla="*/ 0 h 4419596"/>
              <a:gd name="connisteX3" fmla="*/ 1828800 w 1828800"/>
              <a:gd name="connsiteY3" fmla="*/ 304796 h 4419596"/>
              <a:gd name="connisteX4" fmla="*/ 1828800 w 1828800"/>
              <a:gd name="connsiteY4" fmla="*/ 4114800 h 4419596"/>
              <a:gd name="connisteX5" fmla="*/ 1524003 w 1828800"/>
              <a:gd name="connsiteY5" fmla="*/ 4419596 h 4419596"/>
              <a:gd name="connisteX6" fmla="*/ 304796 w 1828800"/>
              <a:gd name="connsiteY6" fmla="*/ 4419596 h 4419596"/>
              <a:gd name="connisteX7" fmla="*/ 0 w 1828800"/>
              <a:gd name="connsiteY7" fmla="*/ 4114800 h 4419596"/>
              <a:gd name="connisteX8" fmla="*/ 0 w 1828800"/>
              <a:gd name="connsiteY8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8288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524003" y="0"/>
                </a:lnTo>
                <a:cubicBezTo>
                  <a:pt x="1692335" y="0"/>
                  <a:pt x="1828800" y="136465"/>
                  <a:pt x="1828800" y="304797"/>
                </a:cubicBezTo>
                <a:lnTo>
                  <a:pt x="1828800" y="4114800"/>
                </a:lnTo>
                <a:cubicBezTo>
                  <a:pt x="1828800" y="4283141"/>
                  <a:pt x="1692335" y="4419597"/>
                  <a:pt x="1524003" y="4419597"/>
                </a:cubicBez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609603" y="3479804"/>
            <a:ext cx="1536700" cy="2768600"/>
          </a:xfrm>
          <a:custGeom>
            <a:avLst/>
            <a:gdLst>
              <a:gd name="connisteX0" fmla="*/ 1307765 w 1536704"/>
              <a:gd name="connsiteY0" fmla="*/ 2768602 h 2768602"/>
              <a:gd name="connisteX1" fmla="*/ 304796 w 1536704"/>
              <a:gd name="connsiteY1" fmla="*/ 2768602 h 2768602"/>
              <a:gd name="connisteX2" fmla="*/ 0 w 1536704"/>
              <a:gd name="connsiteY2" fmla="*/ 2464573 h 2768602"/>
              <a:gd name="connisteX3" fmla="*/ 0 w 1536704"/>
              <a:gd name="connsiteY3" fmla="*/ 0 h 2768602"/>
              <a:gd name="connisteX4" fmla="*/ 1536704 w 1536704"/>
              <a:gd name="connsiteY4" fmla="*/ 1864690 h 2768602"/>
              <a:gd name="connisteX5" fmla="*/ 1307765 w 1536704"/>
              <a:gd name="connsiteY5" fmla="*/ 2768602 h 27686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536704" h="2768602">
                <a:moveTo>
                  <a:pt x="1307766" y="2768602"/>
                </a:moveTo>
                <a:lnTo>
                  <a:pt x="304797" y="2768602"/>
                </a:lnTo>
                <a:cubicBezTo>
                  <a:pt x="136465" y="2768602"/>
                  <a:pt x="0" y="2632484"/>
                  <a:pt x="0" y="2464573"/>
                </a:cubicBezTo>
                <a:lnTo>
                  <a:pt x="0" y="0"/>
                </a:lnTo>
                <a:cubicBezTo>
                  <a:pt x="875849" y="171130"/>
                  <a:pt x="1536704" y="940927"/>
                  <a:pt x="1536704" y="1864690"/>
                </a:cubicBezTo>
                <a:cubicBezTo>
                  <a:pt x="1536704" y="2191890"/>
                  <a:pt x="1453786" y="2499796"/>
                  <a:pt x="1307766" y="276860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1231898" y="1828800"/>
            <a:ext cx="1206500" cy="1739900"/>
          </a:xfrm>
          <a:custGeom>
            <a:avLst/>
            <a:gdLst>
              <a:gd name="connisteX0" fmla="*/ 1206495 w 1206495"/>
              <a:gd name="connsiteY0" fmla="*/ 1739902 h 1739902"/>
              <a:gd name="connisteX1" fmla="*/ 0 w 1206495"/>
              <a:gd name="connsiteY1" fmla="*/ 204843 h 1739902"/>
              <a:gd name="connisteX2" fmla="*/ 13176 w 1206495"/>
              <a:gd name="connsiteY2" fmla="*/ 0 h 1739902"/>
              <a:gd name="connisteX3" fmla="*/ 901698 w 1206495"/>
              <a:gd name="connsiteY3" fmla="*/ 0 h 1739902"/>
              <a:gd name="connisteX4" fmla="*/ 1206495 w 1206495"/>
              <a:gd name="connsiteY4" fmla="*/ 304513 h 1739902"/>
              <a:gd name="connisteX5" fmla="*/ 1206495 w 1206495"/>
              <a:gd name="connsiteY5" fmla="*/ 1739902 h 173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06496" h="1739902">
                <a:moveTo>
                  <a:pt x="1206496" y="1739902"/>
                </a:moveTo>
                <a:cubicBezTo>
                  <a:pt x="514094" y="1571817"/>
                  <a:pt x="0" y="948306"/>
                  <a:pt x="0" y="204844"/>
                </a:cubicBezTo>
                <a:cubicBezTo>
                  <a:pt x="0" y="135423"/>
                  <a:pt x="4481" y="67053"/>
                  <a:pt x="13177" y="0"/>
                </a:cubicBezTo>
                <a:lnTo>
                  <a:pt x="901699" y="0"/>
                </a:lnTo>
                <a:cubicBezTo>
                  <a:pt x="1070040" y="0"/>
                  <a:pt x="1206496" y="136337"/>
                  <a:pt x="1206496" y="304513"/>
                </a:cubicBezTo>
                <a:lnTo>
                  <a:pt x="1206496" y="1739902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2540000" y="1828800"/>
            <a:ext cx="9042396" cy="4419597"/>
            <a:chOff x="4000" y="2880"/>
            <a:chExt cx="14240" cy="6960"/>
          </a:xfrm>
        </p:grpSpPr>
        <p:pic>
          <p:nvPicPr>
            <p:cNvPr id="7" name="图片 6" descr="C:/Users/mingsheng111035/AppData/Roaming/Kingsoft/office6/wppai/generateppt/a528069a7998b3646c46a64a0dedc056.jpga528069a7998b3646c46a64a0dedc056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-11" t="13796" r="11" b="13796"/>
            <a:stretch>
              <a:fillRect/>
            </a:stretch>
          </p:blipFill>
          <p:spPr>
            <a:xfrm>
              <a:off x="4000" y="2880"/>
              <a:ext cx="4639" cy="3359"/>
            </a:xfrm>
            <a:custGeom>
              <a:avLst/>
              <a:gdLst>
                <a:gd name="connisteX0" fmla="*/ 0 w 2946397"/>
                <a:gd name="connsiteY0" fmla="*/ 304796 h 2133596"/>
                <a:gd name="connisteX1" fmla="*/ 304796 w 2946397"/>
                <a:gd name="connsiteY1" fmla="*/ 0 h 2133596"/>
                <a:gd name="connisteX2" fmla="*/ 2641601 w 2946397"/>
                <a:gd name="connsiteY2" fmla="*/ 0 h 2133596"/>
                <a:gd name="connisteX3" fmla="*/ 2946397 w 2946397"/>
                <a:gd name="connsiteY3" fmla="*/ 304796 h 2133596"/>
                <a:gd name="connisteX4" fmla="*/ 2946397 w 2946397"/>
                <a:gd name="connsiteY4" fmla="*/ 2133596 h 2133596"/>
                <a:gd name="connisteX5" fmla="*/ 0 w 2946397"/>
                <a:gd name="connsiteY5" fmla="*/ 2133596 h 2133596"/>
                <a:gd name="connisteX6" fmla="*/ 0 w 2946397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40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1981203 h 2286000"/>
                <a:gd name="connisteX3" fmla="*/ 2641601 w 2946397"/>
                <a:gd name="connsiteY3" fmla="*/ 2286000 h 2286000"/>
                <a:gd name="connisteX4" fmla="*/ 304796 w 2946397"/>
                <a:gd name="connsiteY4" fmla="*/ 2286000 h 2286000"/>
                <a:gd name="connisteX5" fmla="*/ 0 w 2946397"/>
                <a:gd name="connsiteY5" fmla="*/ 1981203 h 2286000"/>
                <a:gd name="connisteX6" fmla="*/ 0 w 2946397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1981203"/>
                  </a:lnTo>
                  <a:cubicBezTo>
                    <a:pt x="2946398" y="2149535"/>
                    <a:pt x="2809942" y="2286000"/>
                    <a:pt x="2641601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9b8229cbb850b53d1cc02fe7633fad26.jpg9b8229cbb850b53d1cc02fe7633fad26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18708" b="8884"/>
            <a:stretch>
              <a:fillRect/>
            </a:stretch>
          </p:blipFill>
          <p:spPr>
            <a:xfrm>
              <a:off x="8800" y="2880"/>
              <a:ext cx="4639" cy="3359"/>
            </a:xfrm>
            <a:custGeom>
              <a:avLst/>
              <a:gdLst>
                <a:gd name="connisteX0" fmla="*/ 0 w 2946397"/>
                <a:gd name="connsiteY0" fmla="*/ 304796 h 2133596"/>
                <a:gd name="connisteX1" fmla="*/ 304796 w 2946397"/>
                <a:gd name="connsiteY1" fmla="*/ 0 h 2133596"/>
                <a:gd name="connisteX2" fmla="*/ 2641601 w 2946397"/>
                <a:gd name="connsiteY2" fmla="*/ 0 h 2133596"/>
                <a:gd name="connisteX3" fmla="*/ 2946397 w 2946397"/>
                <a:gd name="connsiteY3" fmla="*/ 304796 h 2133596"/>
                <a:gd name="connisteX4" fmla="*/ 2946397 w 2946397"/>
                <a:gd name="connsiteY4" fmla="*/ 2133596 h 2133596"/>
                <a:gd name="connisteX5" fmla="*/ 0 w 2946397"/>
                <a:gd name="connsiteY5" fmla="*/ 2133596 h 2133596"/>
                <a:gd name="connisteX6" fmla="*/ 0 w 2946397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88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1981203 h 2286000"/>
                <a:gd name="connisteX3" fmla="*/ 2641601 w 2946397"/>
                <a:gd name="connsiteY3" fmla="*/ 2286000 h 2286000"/>
                <a:gd name="connisteX4" fmla="*/ 304796 w 2946397"/>
                <a:gd name="connsiteY4" fmla="*/ 2286000 h 2286000"/>
                <a:gd name="connisteX5" fmla="*/ 0 w 2946397"/>
                <a:gd name="connsiteY5" fmla="*/ 1981203 h 2286000"/>
                <a:gd name="connisteX6" fmla="*/ 0 w 2946397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1981203"/>
                  </a:lnTo>
                  <a:cubicBezTo>
                    <a:pt x="2946398" y="2149535"/>
                    <a:pt x="2809942" y="2286000"/>
                    <a:pt x="2641601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44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肌肉力量下降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44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老年人因肌肉力量减弱，容易在夜间翻身或起床时发生坠床事故。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27df091e381674bc6d4a76c829728a92.jpg27df091e381674bc6d4a76c829728a92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11" t="13796" r="-11" b="13796"/>
            <a:stretch>
              <a:fillRect/>
            </a:stretch>
          </p:blipFill>
          <p:spPr>
            <a:xfrm>
              <a:off x="13600" y="2880"/>
              <a:ext cx="4639" cy="3359"/>
            </a:xfrm>
            <a:custGeom>
              <a:avLst/>
              <a:gdLst>
                <a:gd name="connisteX0" fmla="*/ 0 w 2946397"/>
                <a:gd name="connsiteY0" fmla="*/ 304796 h 2133596"/>
                <a:gd name="connisteX1" fmla="*/ 304796 w 2946397"/>
                <a:gd name="connsiteY1" fmla="*/ 0 h 2133596"/>
                <a:gd name="connisteX2" fmla="*/ 2641601 w 2946397"/>
                <a:gd name="connsiteY2" fmla="*/ 0 h 2133596"/>
                <a:gd name="connisteX3" fmla="*/ 2946397 w 2946397"/>
                <a:gd name="connsiteY3" fmla="*/ 304796 h 2133596"/>
                <a:gd name="connisteX4" fmla="*/ 2946397 w 2946397"/>
                <a:gd name="connsiteY4" fmla="*/ 2133596 h 2133596"/>
                <a:gd name="connisteX5" fmla="*/ 0 w 2946397"/>
                <a:gd name="connsiteY5" fmla="*/ 2133596 h 2133596"/>
                <a:gd name="connisteX6" fmla="*/ 0 w 2946397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136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1981203 h 2286000"/>
                <a:gd name="connisteX3" fmla="*/ 2641601 w 2946397"/>
                <a:gd name="connsiteY3" fmla="*/ 2286000 h 2286000"/>
                <a:gd name="connisteX4" fmla="*/ 304796 w 2946397"/>
                <a:gd name="connsiteY4" fmla="*/ 2286000 h 2286000"/>
                <a:gd name="connisteX5" fmla="*/ 0 w 2946397"/>
                <a:gd name="connsiteY5" fmla="*/ 1981203 h 2286000"/>
                <a:gd name="connisteX6" fmla="*/ 0 w 2946397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1981203"/>
                  </a:lnTo>
                  <a:cubicBezTo>
                    <a:pt x="2946398" y="2149535"/>
                    <a:pt x="2809942" y="2286000"/>
                    <a:pt x="2641601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92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平衡能力差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92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平衡感不佳的患者在尝试站立或移动时，可能会失去平衡而坠床。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40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神经系统疾病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140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患有帕金森病或其他影响运动控制的神经系统疾病的患者，坠床风险较高。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病理因素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f16e8fa413fbe315\datas\装饰-12001&amp;55305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Roaming/Kingsoft/office6/wppai/generateppt/d571524d-ff77-4164-ae1d-9b3420e9564e.jpgd571524d-ff77-4164-ae1d-9b3420e9564e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556"/>
          <a:stretch>
            <a:fillRect/>
          </a:stretch>
        </p:blipFill>
        <p:spPr>
          <a:xfrm>
            <a:off x="609603" y="1828800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54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神经系统疾病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如脑卒中、帕金森病等，可导致患者平衡能力下降，增加坠床风险。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984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564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肌肉骨骼疾病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564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关节炎、骨质疏松等疾病影响患者的行动能力，易发生跌倒坠床。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16"/>
              </p:custDataLst>
            </p:nvPr>
          </p:nvSpPr>
          <p:spPr>
            <a:xfrm>
              <a:off x="14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008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008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某些药物可能导致嗜睡、眩晕，增加患者坠床的危险。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452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感觉功能障碍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452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视力或听力下降的患者可能无法正确判断周围环境，从而增加坠床风险。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药物因素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72d14fe9c79ef953\datas\装饰-12001&amp;33333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7" name="组合 16"/>
          <p:cNvGrpSpPr/>
          <p:nvPr/>
        </p:nvGrpSpPr>
        <p:grpSpPr>
          <a:xfrm>
            <a:off x="4648200" y="609600"/>
            <a:ext cx="7010400" cy="1727200"/>
            <a:chOff x="7320" y="960"/>
            <a:chExt cx="11040" cy="272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镇静剂的使用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使用镇静剂可能导致患者反应迟钝，增加坠床风险，需特别监护。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11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13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抗抑郁药物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13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抗抑郁药物可能影响患者的平衡感和判断力，从而增加跌倒和坠床的几率。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149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51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降血压药物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1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降血压药物可能导致体位性低血压，患者起身时容易失去平衡，增加坠床危险。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4" name="图片 13" descr="C:/Users/mingsheng111035/AppData/Roaming/Kingsoft/office6/wppai/generateppt/ee1bb682-407f-468a-8b56-2385b99b1dcc.jpgee1bb682-407f-468a-8b56-2385b99b1dcc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156" r="1321"/>
          <a:stretch>
            <a:fillRect/>
          </a:stretch>
        </p:blipFill>
        <p:spPr>
          <a:xfrm>
            <a:off x="609603" y="2794004"/>
            <a:ext cx="10972800" cy="3454400"/>
          </a:xfrm>
          <a:custGeom>
            <a:avLst/>
            <a:gdLst>
              <a:gd name="connisteX0" fmla="*/ 0 w 10972800"/>
              <a:gd name="connsiteY0" fmla="*/ 304796 h 3454402"/>
              <a:gd name="connisteX1" fmla="*/ 304796 w 10972800"/>
              <a:gd name="connsiteY1" fmla="*/ 0 h 3454402"/>
              <a:gd name="connisteX2" fmla="*/ 10668003 w 10972800"/>
              <a:gd name="connsiteY2" fmla="*/ 0 h 3454402"/>
              <a:gd name="connisteX3" fmla="*/ 10972800 w 10972800"/>
              <a:gd name="connsiteY3" fmla="*/ 304796 h 3454402"/>
              <a:gd name="connisteX4" fmla="*/ 10972800 w 10972800"/>
              <a:gd name="connsiteY4" fmla="*/ 3149595 h 3454402"/>
              <a:gd name="connisteX5" fmla="*/ 10668003 w 10972800"/>
              <a:gd name="connsiteY5" fmla="*/ 3454402 h 3454402"/>
              <a:gd name="connisteX6" fmla="*/ 304796 w 10972800"/>
              <a:gd name="connsiteY6" fmla="*/ 3454402 h 3454402"/>
              <a:gd name="connisteX7" fmla="*/ 0 w 10972800"/>
              <a:gd name="connsiteY7" fmla="*/ 3149595 h 3454402"/>
              <a:gd name="connisteX8" fmla="*/ 0 w 10972800"/>
              <a:gd name="connsiteY8" fmla="*/ 304796 h 3454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4544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149596"/>
                </a:lnTo>
                <a:cubicBezTo>
                  <a:pt x="10972800" y="3317937"/>
                  <a:pt x="10836335" y="3454402"/>
                  <a:pt x="10668003" y="3454402"/>
                </a:cubicBezTo>
                <a:lnTo>
                  <a:pt x="304797" y="3454402"/>
                </a:lnTo>
                <a:cubicBezTo>
                  <a:pt x="136465" y="3454402"/>
                  <a:pt x="0" y="3317937"/>
                  <a:pt x="0" y="31495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95c6bbf37e4c8ccaae419968fb8c814b.jpg95c6bbf37e4c8ccaae419968fb8c814b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5875" r="8757"/>
          <a:stretch>
            <a:fillRect/>
          </a:stretch>
        </p:blipFill>
        <p:spPr>
          <a:xfrm>
            <a:off x="609602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6" name="图片 5" descr="C:/Users/mingsheng111035/AppData/Local/Temp/figmazip/slide_b40fdee2ff2b28c7\datas\装饰-12001&amp;525955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501015" y="2393950"/>
            <a:ext cx="418465" cy="65595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285750" y="1911352"/>
            <a:ext cx="418465" cy="659765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81534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环境因素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153400" y="3556000"/>
            <a:ext cx="3505200" cy="2692400"/>
            <a:chOff x="12840" y="5600"/>
            <a:chExt cx="5520" cy="424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2840" y="560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1284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3080" y="5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床铺高度不当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3080" y="640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床铺过高或过低都会增加坠床风险，尤其是对于行动不便的患者。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3080" y="80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缺乏防护措施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3080" y="88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未安装床栏或床栏使用不当，无法有效防止患者从床上坠落。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坠床的预防措施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374bb146-c8b6-4b85-81fe-d4f65d64a1cc.jpg374bb146-c8b6-4b85-81fe-d4f65d64a1cc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895" r="895"/>
          <a:stretch>
            <a:fillRect/>
          </a:stretch>
        </p:blipFill>
        <p:spPr>
          <a:xfrm>
            <a:off x="609603" y="609603"/>
            <a:ext cx="10972800" cy="2234565"/>
          </a:xfrm>
          <a:custGeom>
            <a:avLst/>
            <a:gdLst>
              <a:gd name="connisteX0" fmla="*/ 0 w 10972800"/>
              <a:gd name="connsiteY0" fmla="*/ 304796 h 2235195"/>
              <a:gd name="connisteX1" fmla="*/ 304796 w 10972800"/>
              <a:gd name="connsiteY1" fmla="*/ 0 h 2235195"/>
              <a:gd name="connisteX2" fmla="*/ 10668003 w 10972800"/>
              <a:gd name="connsiteY2" fmla="*/ 0 h 2235195"/>
              <a:gd name="connisteX3" fmla="*/ 10972800 w 10972800"/>
              <a:gd name="connsiteY3" fmla="*/ 304796 h 2235195"/>
              <a:gd name="connisteX4" fmla="*/ 10972800 w 10972800"/>
              <a:gd name="connsiteY4" fmla="*/ 1930398 h 2235195"/>
              <a:gd name="connisteX5" fmla="*/ 10668003 w 10972800"/>
              <a:gd name="connsiteY5" fmla="*/ 2235195 h 2235195"/>
              <a:gd name="connisteX6" fmla="*/ 304796 w 10972800"/>
              <a:gd name="connsiteY6" fmla="*/ 2235195 h 2235195"/>
              <a:gd name="connisteX7" fmla="*/ 0 w 10972800"/>
              <a:gd name="connsiteY7" fmla="*/ 1930398 h 2235195"/>
              <a:gd name="connisteX8" fmla="*/ 0 w 10972800"/>
              <a:gd name="connsiteY8" fmla="*/ 304796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930399"/>
                </a:lnTo>
                <a:cubicBezTo>
                  <a:pt x="10972800" y="2098740"/>
                  <a:pt x="10836335" y="2235196"/>
                  <a:pt x="10668003" y="2235196"/>
                </a:cubicBezTo>
                <a:lnTo>
                  <a:pt x="304797" y="2235196"/>
                </a:lnTo>
                <a:cubicBezTo>
                  <a:pt x="136465" y="2235196"/>
                  <a:pt x="0" y="2098740"/>
                  <a:pt x="0" y="19303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3301999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治疗原发疾病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评估患者风险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对患者进行全面评估，识别可能导致坠床的原发疾病，如平衡障碍或认知功能下降。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药物治疗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针对患者的具体病情，合理使用药物治疗，如抗焦虑药或抗抑郁药，减少坠床风险。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5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物理治疗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通过物理治疗增强患者的肌肉力量和协调能力，如平衡训练和步态训练，预防坠床。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8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心理支持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为患者提供心理辅导和情感支持，帮助他们应对可能的焦虑或抑郁情绪，降低坠床风险。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09671660&quot;}*auto_galley_ai_*1740554788561_1.149_44c0afdd3b0a-slide-3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176530085&quot;}*auto_galley_ai_*1740554788561_1.149_44c0afdd3b0a-slide-3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56364549&quot;}*auto_galley_ai_*1740554788561_1.149_44c0afdd3b0a-slide-3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13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d571524d-ff77-4164-ae1d-9b3420e9564e.jpg?Expires=1772090796&amp;AWSAccessKeyId=AKLT9NSy7kh8TIS1UzNqLRY2&amp;Signature=a9LW8Na%2FkmyMehLTXaAVDFNFrPw%3D&quot;}*auto_ai_ai_*1740554788561_1.149_44c0afdd3b0a-slide-4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7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14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ee1bb682-407f-468a-8b56-2385b99b1dcc.jpg?Expires=1772090797&amp;AWSAccessKeyId=AKLT9NSy7kh8TIS1UzNqLRY2&amp;Signature=czQzCayGn7v9Dtc4dpbODfTv7yM%3D&quot;}*auto_ai_ai_*1740554788561_1.149_44c0afdd3b0a-slide-5"/>
</p:tagLst>
</file>

<file path=ppt/tags/tag161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16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515437846&quot;}*auto_galley_ai_*1740554788561_1.149_44c0afdd3b0a-slide-6"/>
</p:tagLst>
</file>

<file path=ppt/tags/tag16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72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17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7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7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7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374bb146-c8b6-4b85-81fe-d4f65d64a1cc.jpg?Expires=1772090798&amp;AWSAccessKeyId=AKLT9NSy7kh8TIS1UzNqLRY2&amp;Signature=v5bKbIaH4k0oTMr0i4M6RvDjyRk%3D&quot;}*auto_ai_ai_*1740554788561_1.149_44c0afdd3b0a-slide-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3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19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453988203&quot;}*auto_galley_ai_*1740554788561_1.149_44c0afdd3b0a-slide-9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148648298&quot;}*auto_galley_ai_*1740554788561_1.149_44c0afdd3b0a-slide-9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06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40c069c4-454f-44d6-b50c-505fea7f5768.jpg?Expires=1772090805&amp;AWSAccessKeyId=AKLT9NSy7kh8TIS1UzNqLRY2&amp;Signature=PiTwN3Jr7tNOlCWE0z2asZ%2Br1Qc%3D&quot;}*auto_ai_ai_*1740554788561_1.149_44c0afdd3b0a-slide-10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4d976ec9-8f10-4d14-b892-d12f03eb8295.jpg?Expires=1772090804&amp;AWSAccessKeyId=AKLT9NSy7kh8TIS1UzNqLRY2&amp;Signature=DiXS4WVwqoUgPvUyef%2FV2pxbU7I%3D&quot;}*auto_ai_ai_*1740554788561_1.149_44c0afdd3b0a-slide-10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6eed7991-fd2e-487b-b5db-3e33d0dde054.jpg?Expires=1772090803&amp;AWSAccessKeyId=AKLT9NSy7kh8TIS1UzNqLRY2&amp;Signature=F8bke37QxoYuVfAm%2Bk1vZd%2FwrUY%3D&quot;}*auto_ai_ai_*1740554788561_1.149_44c0afdd3b0a-slide-10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2/2bf379cc-ba4c-4682-8935-125114223f4c.jpg?Expires=1772090805&amp;AWSAccessKeyId=AKLT9NSy7kh8TIS1UzNqLRY2&amp;Signature=Gv9SDScnnEUYjfQYtlmJSRjorpM%3D&quot;}*auto_ai_ai_*1740554788561_1.149_44c0afdd3b0a-slide-10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7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22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51044177&quot;}*auto_galley_ai_*1740554788561_1.149_44c0afdd3b0a-slide-11"/>
</p:tagLst>
</file>

<file path=ppt/tags/tag237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05a7a050-f855-4989-a7e1-7dd08b02a25d.jpg?Expires=1772090798&amp;AWSAccessKeyId=AKLT9NSy7kh8TIS1UzNqLRY2&amp;Signature=uuWgpbKa2R5%2F7m1ECkOzn4YUA0w%3D&quot;}*auto_ai_ai_*1740554788561_1.149_44c0afdd3b0a-slide-12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4cc704b5-ee41-4347-b119-5dc13071027d.jpg?Expires=1772090798&amp;AWSAccessKeyId=AKLT9NSy7kh8TIS1UzNqLRY2&amp;Signature=BlRB6I2tXxiCs5DIpEs8zwUG16c%3D&quot;}*auto_ai_ai_*1740554788561_1.149_44c0afdd3b0a-slide-12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2dcaa754-a784-4e16-a841-59b9ebbe2c07.jpg?Expires=1772090798&amp;AWSAccessKeyId=AKLT9NSy7kh8TIS1UzNqLRY2&amp;Signature=Ry%2FDMbVVa4eEFmtxsquAqSUbvTU%3D&quot;}*auto_ai_ai_*1740554788561_1.149_44c0afdd3b0a-slide-12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2/4f966182-5036-4b69-a043-820737220966.jpg?Expires=1772090798&amp;AWSAccessKeyId=AKLT9NSy7kh8TIS1UzNqLRY2&amp;Signature=vQ2CUIsq7uwxs1IKuHqf9iZEJoU%3D&quot;}*auto_ai_ai_*1740554788561_1.149_44c0afdd3b0a-slide-12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2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25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5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5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5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211237188871&quot;}*auto_galley_ai_*1740554788561_1.149_44c0afdd3b0a-slide-14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98863158&quot;}*auto_galley_ai_*1740554788561_1.149_44c0afdd3b0a-slide-14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55519869&quot;}*auto_galley_ai_*1740554788561_1.149_44c0afdd3b0a-slide-14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27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909474602&quot;}*auto_galley_ai_*1740554788561_1.149_44c0afdd3b0a-slide-15"/>
</p:tagLst>
</file>

<file path=ppt/tags/tag282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28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841296d6-3d3b-43c5-a804-77258b2e4cc8.jpg?Expires=1772090798&amp;AWSAccessKeyId=AKLT9NSy7kh8TIS1UzNqLRY2&amp;Signature=G6NIB2HAeD2hRO6BZ9GyDqDkKB4%3D&quot;}*auto_ai_ai_*1740554788561_1.149_44c0afdd3b0a-slide-16"/>
</p:tagLst>
</file>

<file path=ppt/tags/tag295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29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9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01147434&quot;}*auto_galley_ai_*1740554788561_1.149_44c0afdd3b0a-slide-17"/>
</p:tagLst>
</file>

<file path=ppt/tags/tag30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6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30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69060235&quot;}*auto_galley_ai_*1740554788561_1.149_44c0afdd3b0a-slide-18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129659307&quot;}*auto_galley_ai_*1740554788561_1.149_44c0afdd3b0a-slide-18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169066897&quot;}*auto_galley_ai_*1740554788561_1.149_44c0afdd3b0a-slide-18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2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32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2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2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2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2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2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2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d246f025-c0c5-46bb-adfd-ef3cd010d928.jpg?Expires=1772090803&amp;AWSAccessKeyId=AKLT9NSy7kh8TIS1UzNqLRY2&amp;Signature=BXBaAj7c65Jz8NZBet6maqzFyBU%3D&quot;}*auto_ai_ai_*1740554788561_1.149_44c0afdd3b0a-slide-20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5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33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3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41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17650281&quot;}*auto_galley_ai_*1740554788561_1.149_44c0afdd3b0a-slide-21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61680072&quot;}*auto_galley_ai_*1740554788561_1.149_44c0afdd3b0a-slide-21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386180727&quot;}*auto_galley_ai_*1740554788561_1.149_44c0afdd3b0a-slide-21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4.xml><?xml version="1.0" encoding="utf-8"?>
<p:tagLst xmlns:p="http://schemas.openxmlformats.org/presentationml/2006/main">
  <p:tag name="KSO_WM_FIGMA_LIMIT" val=""/>
  <p:tag name="KSO_WM_FIGMA_SLIDE_GROUP" val="54"/>
  <p:tag name="KSO_WM_SLIDE_TYPE" val="text"/>
  <p:tag name="KSO_WM_TEMPLATE_SUBCATEGORY" val="29"/>
</p:tagLst>
</file>

<file path=ppt/tags/tag35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5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5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5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91590f48-9dfd-4f8b-912c-2a2595247540.jpg?Expires=1772090804&amp;AWSAccessKeyId=AKLT9NSy7kh8TIS1UzNqLRY2&amp;Signature=t7qjAIA6b%2B%2BNnIMzbgUVWm2%2B6z8%3D&quot;}*auto_ai_ai_*1740554788561_1.149_44c0afdd3b0a-slide-22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227c949c-1d1a-4529-9320-658332d530e1.jpg?Expires=1772090806&amp;AWSAccessKeyId=AKLT9NSy7kh8TIS1UzNqLRY2&amp;Signature=n0V%2FMi9l4MIpCOFVktIyPT0Liac%3D&quot;}*auto_ai_ai_*1740554788561_1.149_44c0afdd3b0a-slide-22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7.xml><?xml version="1.0" encoding="utf-8"?>
<p:tagLst xmlns:p="http://schemas.openxmlformats.org/presentationml/2006/main">
  <p:tag name="KSO_WM_FIGMA_LIMIT" val=""/>
  <p:tag name="KSO_WM_FIGMA_SLIDE_GROUP" val="49"/>
  <p:tag name="KSO_WM_SLIDE_TYPE" val="text"/>
  <p:tag name="KSO_WM_TEMPLATE_SUBCATEGORY" val="29"/>
</p:tagLst>
</file>

<file path=ppt/tags/tag36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69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371.xml><?xml version="1.0" encoding="utf-8"?>
<p:tagLst xmlns:p="http://schemas.openxmlformats.org/presentationml/2006/main">
  <p:tag name="KSO_WM_PRESENTATION_SOURCE" val="WPPAIGeneratePPT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2096</Words>
  <Application>WPS 演示</Application>
  <PresentationFormat>宽屏</PresentationFormat>
  <Paragraphs>277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2025-02-26T07:27:09Z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ECAAF9FCFBD442CFA39472281539BDEE_13</vt:lpwstr>
  </property>
  <property fmtid="{D5CDD505-2E9C-101B-9397-08002B2CF9AE}" pid="3" name="KSOProductBuildVer">
    <vt:lpwstr>2052-12.1.0.20305</vt:lpwstr>
  </property>
</Properties>
</file>