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314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NULL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image" Target="../media/image3.png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NULL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7" Type="http://schemas.openxmlformats.org/officeDocument/2006/relationships/tags" Target="../tags/tag32.xml"/><Relationship Id="rId16" Type="http://schemas.openxmlformats.org/officeDocument/2006/relationships/tags" Target="../tags/tag31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NULL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1" Type="http://schemas.openxmlformats.org/officeDocument/2006/relationships/image" Target="../media/image3.png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5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4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 r:link="rId5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7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18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19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7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1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3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7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0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5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6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9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 r:link="rId4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image" Target="../media/image21.jpeg"/><Relationship Id="rId6" Type="http://schemas.openxmlformats.org/officeDocument/2006/relationships/tags" Target="../tags/tag194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image" Target="../media/image22.jpeg"/><Relationship Id="rId1" Type="http://schemas.openxmlformats.org/officeDocument/2006/relationships/tags" Target="../tags/tag19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image" Target="C:/Users/mingsheng111035/AppData/Local/Temp/figmazip/slide_9e97140997e9184d\datas\&#35013;&#39280;-12001&amp;133926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1" Type="http://schemas.openxmlformats.org/officeDocument/2006/relationships/slideLayout" Target="../slideLayouts/slideLayout17.xml"/><Relationship Id="rId30" Type="http://schemas.openxmlformats.org/officeDocument/2006/relationships/tags" Target="../tags/tag223.xml"/><Relationship Id="rId3" Type="http://schemas.openxmlformats.org/officeDocument/2006/relationships/image" Target="C:/Users/mingsheng111035/AppData/Local/Temp/figmazip/slide_9e97140997e9184d\datas\&#27675;&#22260;&#22270;-12001&amp;133807.png" TargetMode="External"/><Relationship Id="rId29" Type="http://schemas.openxmlformats.org/officeDocument/2006/relationships/tags" Target="../tags/tag222.xml"/><Relationship Id="rId28" Type="http://schemas.openxmlformats.org/officeDocument/2006/relationships/tags" Target="../tags/tag221.xml"/><Relationship Id="rId27" Type="http://schemas.openxmlformats.org/officeDocument/2006/relationships/tags" Target="../tags/tag220.xml"/><Relationship Id="rId26" Type="http://schemas.openxmlformats.org/officeDocument/2006/relationships/tags" Target="../tags/tag219.xml"/><Relationship Id="rId25" Type="http://schemas.openxmlformats.org/officeDocument/2006/relationships/tags" Target="../tags/tag218.xml"/><Relationship Id="rId24" Type="http://schemas.openxmlformats.org/officeDocument/2006/relationships/tags" Target="../tags/tag217.xml"/><Relationship Id="rId23" Type="http://schemas.openxmlformats.org/officeDocument/2006/relationships/image" Target="../media/image27.jpeg"/><Relationship Id="rId22" Type="http://schemas.openxmlformats.org/officeDocument/2006/relationships/tags" Target="../tags/tag216.xml"/><Relationship Id="rId21" Type="http://schemas.openxmlformats.org/officeDocument/2006/relationships/tags" Target="../tags/tag215.xml"/><Relationship Id="rId20" Type="http://schemas.openxmlformats.org/officeDocument/2006/relationships/tags" Target="../tags/tag214.xml"/><Relationship Id="rId2" Type="http://schemas.openxmlformats.org/officeDocument/2006/relationships/image" Target="../media/image23.png"/><Relationship Id="rId19" Type="http://schemas.openxmlformats.org/officeDocument/2006/relationships/image" Target="../media/image26.jpeg"/><Relationship Id="rId18" Type="http://schemas.openxmlformats.org/officeDocument/2006/relationships/tags" Target="../tags/tag213.xml"/><Relationship Id="rId17" Type="http://schemas.openxmlformats.org/officeDocument/2006/relationships/tags" Target="../tags/tag212.xml"/><Relationship Id="rId16" Type="http://schemas.openxmlformats.org/officeDocument/2006/relationships/tags" Target="../tags/tag211.xml"/><Relationship Id="rId15" Type="http://schemas.openxmlformats.org/officeDocument/2006/relationships/image" Target="../media/image25.jpeg"/><Relationship Id="rId14" Type="http://schemas.openxmlformats.org/officeDocument/2006/relationships/tags" Target="../tags/tag210.xml"/><Relationship Id="rId13" Type="http://schemas.openxmlformats.org/officeDocument/2006/relationships/tags" Target="../tags/tag209.xml"/><Relationship Id="rId12" Type="http://schemas.openxmlformats.org/officeDocument/2006/relationships/image" Target="../media/image6.png"/><Relationship Id="rId11" Type="http://schemas.openxmlformats.org/officeDocument/2006/relationships/image" Target="../media/image24.jpeg"/><Relationship Id="rId10" Type="http://schemas.openxmlformats.org/officeDocument/2006/relationships/tags" Target="../tags/tag208.xml"/><Relationship Id="rId1" Type="http://schemas.openxmlformats.org/officeDocument/2006/relationships/tags" Target="../tags/tag20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40.xml"/><Relationship Id="rId17" Type="http://schemas.openxmlformats.org/officeDocument/2006/relationships/tags" Target="../tags/tag239.xml"/><Relationship Id="rId16" Type="http://schemas.openxmlformats.org/officeDocument/2006/relationships/image" Target="C:/Users/mingsheng111035/AppData/Local/Temp/figmazip/slide_ef46a99741f66fd4\datas\&#35013;&#39280;-12001&amp;503736.png" TargetMode="External"/><Relationship Id="rId15" Type="http://schemas.openxmlformats.org/officeDocument/2006/relationships/image" Target="../media/image11.png"/><Relationship Id="rId14" Type="http://schemas.openxmlformats.org/officeDocument/2006/relationships/tags" Target="../tags/tag238.xml"/><Relationship Id="rId13" Type="http://schemas.openxmlformats.org/officeDocument/2006/relationships/image" Target="../media/image6.png"/><Relationship Id="rId12" Type="http://schemas.openxmlformats.org/officeDocument/2006/relationships/image" Target="../media/image28.jpeg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2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53.xml"/><Relationship Id="rId14" Type="http://schemas.openxmlformats.org/officeDocument/2006/relationships/image" Target="../media/image6.png"/><Relationship Id="rId13" Type="http://schemas.openxmlformats.org/officeDocument/2006/relationships/image" Target="../media/image29.jpeg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image" Target="C:/Users/mingsheng111035/AppData/Local/Temp/figmazip/slide_20146e758e9fa581\datas\&#35013;&#39280;-12001&amp;318669.png" TargetMode="External"/><Relationship Id="rId6" Type="http://schemas.openxmlformats.org/officeDocument/2006/relationships/image" Target="../media/image30.png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image" Target="C:/Users/mingsheng111035/AppData/Local/Temp/figmazip/slide_20146e758e9fa581\datas\&#27675;&#22260;&#22270;-12001&amp;318641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68.xml"/><Relationship Id="rId20" Type="http://schemas.openxmlformats.org/officeDocument/2006/relationships/tags" Target="../tags/tag267.xml"/><Relationship Id="rId2" Type="http://schemas.openxmlformats.org/officeDocument/2006/relationships/image" Target="../media/image23.png"/><Relationship Id="rId19" Type="http://schemas.openxmlformats.org/officeDocument/2006/relationships/tags" Target="../tags/tag266.xml"/><Relationship Id="rId18" Type="http://schemas.openxmlformats.org/officeDocument/2006/relationships/tags" Target="../tags/tag265.xml"/><Relationship Id="rId17" Type="http://schemas.openxmlformats.org/officeDocument/2006/relationships/tags" Target="../tags/tag264.xml"/><Relationship Id="rId16" Type="http://schemas.openxmlformats.org/officeDocument/2006/relationships/tags" Target="../tags/tag263.xml"/><Relationship Id="rId15" Type="http://schemas.openxmlformats.org/officeDocument/2006/relationships/tags" Target="../tags/tag262.xml"/><Relationship Id="rId14" Type="http://schemas.openxmlformats.org/officeDocument/2006/relationships/tags" Target="../tags/tag261.xml"/><Relationship Id="rId13" Type="http://schemas.openxmlformats.org/officeDocument/2006/relationships/tags" Target="../tags/tag260.xml"/><Relationship Id="rId12" Type="http://schemas.openxmlformats.org/officeDocument/2006/relationships/tags" Target="../tags/tag259.xml"/><Relationship Id="rId11" Type="http://schemas.openxmlformats.org/officeDocument/2006/relationships/image" Target="../media/image6.png"/><Relationship Id="rId10" Type="http://schemas.openxmlformats.org/officeDocument/2006/relationships/image" Target="../media/image31.jpeg"/><Relationship Id="rId1" Type="http://schemas.openxmlformats.org/officeDocument/2006/relationships/tags" Target="../tags/tag25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tags" Target="../tags/tag276.xml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image" Target="C:/Users/mingsheng111035/AppData/Local/Temp/figmazip/slide_0f6cbc92c2f5575b\datas\&#35013;&#39280;-12001&amp;248308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290.xml"/><Relationship Id="rId24" Type="http://schemas.openxmlformats.org/officeDocument/2006/relationships/tags" Target="../tags/tag289.xml"/><Relationship Id="rId23" Type="http://schemas.openxmlformats.org/officeDocument/2006/relationships/tags" Target="../tags/tag288.xml"/><Relationship Id="rId22" Type="http://schemas.openxmlformats.org/officeDocument/2006/relationships/tags" Target="../tags/tag287.xml"/><Relationship Id="rId21" Type="http://schemas.openxmlformats.org/officeDocument/2006/relationships/tags" Target="../tags/tag286.xml"/><Relationship Id="rId20" Type="http://schemas.openxmlformats.org/officeDocument/2006/relationships/tags" Target="../tags/tag285.xml"/><Relationship Id="rId2" Type="http://schemas.openxmlformats.org/officeDocument/2006/relationships/tags" Target="../tags/tag273.xml"/><Relationship Id="rId19" Type="http://schemas.openxmlformats.org/officeDocument/2006/relationships/image" Target="../media/image34.jpeg"/><Relationship Id="rId18" Type="http://schemas.openxmlformats.org/officeDocument/2006/relationships/tags" Target="../tags/tag284.xml"/><Relationship Id="rId17" Type="http://schemas.openxmlformats.org/officeDocument/2006/relationships/tags" Target="../tags/tag283.xml"/><Relationship Id="rId16" Type="http://schemas.openxmlformats.org/officeDocument/2006/relationships/tags" Target="../tags/tag282.xml"/><Relationship Id="rId15" Type="http://schemas.openxmlformats.org/officeDocument/2006/relationships/tags" Target="../tags/tag281.xml"/><Relationship Id="rId14" Type="http://schemas.openxmlformats.org/officeDocument/2006/relationships/image" Target="../media/image33.jpeg"/><Relationship Id="rId13" Type="http://schemas.openxmlformats.org/officeDocument/2006/relationships/tags" Target="../tags/tag280.xml"/><Relationship Id="rId12" Type="http://schemas.openxmlformats.org/officeDocument/2006/relationships/tags" Target="../tags/tag279.xml"/><Relationship Id="rId11" Type="http://schemas.openxmlformats.org/officeDocument/2006/relationships/image" Target="../media/image6.png"/><Relationship Id="rId10" Type="http://schemas.openxmlformats.org/officeDocument/2006/relationships/image" Target="../media/image32.jpeg"/><Relationship Id="rId1" Type="http://schemas.openxmlformats.org/officeDocument/2006/relationships/tags" Target="../tags/tag27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image" Target="../media/image6.png"/><Relationship Id="rId3" Type="http://schemas.openxmlformats.org/officeDocument/2006/relationships/image" Target="../media/image35.jpeg"/><Relationship Id="rId2" Type="http://schemas.openxmlformats.org/officeDocument/2006/relationships/tags" Target="../tags/tag292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298.xml"/><Relationship Id="rId1" Type="http://schemas.openxmlformats.org/officeDocument/2006/relationships/tags" Target="../tags/tag29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image" Target="../media/image6.png"/><Relationship Id="rId5" Type="http://schemas.openxmlformats.org/officeDocument/2006/relationships/image" Target="../media/image36.jpeg"/><Relationship Id="rId4" Type="http://schemas.openxmlformats.org/officeDocument/2006/relationships/tags" Target="../tags/tag302.xml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310.xml"/><Relationship Id="rId13" Type="http://schemas.openxmlformats.org/officeDocument/2006/relationships/tags" Target="../tags/tag309.xml"/><Relationship Id="rId12" Type="http://schemas.openxmlformats.org/officeDocument/2006/relationships/tags" Target="../tags/tag308.xml"/><Relationship Id="rId11" Type="http://schemas.openxmlformats.org/officeDocument/2006/relationships/tags" Target="../tags/tag307.xml"/><Relationship Id="rId10" Type="http://schemas.openxmlformats.org/officeDocument/2006/relationships/tags" Target="../tags/tag306.xml"/><Relationship Id="rId1" Type="http://schemas.openxmlformats.org/officeDocument/2006/relationships/tags" Target="../tags/tag29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jpeg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image" Target="C:/Users/mingsheng111035/AppData/Local/Temp/figmazip/slide_21e81463a26fea1b\datas\&#35013;&#39280;-12001&amp;108103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5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129.xml"/><Relationship Id="rId22" Type="http://schemas.openxmlformats.org/officeDocument/2006/relationships/tags" Target="../tags/tag128.xml"/><Relationship Id="rId21" Type="http://schemas.openxmlformats.org/officeDocument/2006/relationships/tags" Target="../tags/tag127.xml"/><Relationship Id="rId20" Type="http://schemas.openxmlformats.org/officeDocument/2006/relationships/tags" Target="../tags/tag126.xml"/><Relationship Id="rId2" Type="http://schemas.openxmlformats.org/officeDocument/2006/relationships/tags" Target="../tags/tag114.xml"/><Relationship Id="rId19" Type="http://schemas.openxmlformats.org/officeDocument/2006/relationships/tags" Target="../tags/tag125.xml"/><Relationship Id="rId18" Type="http://schemas.openxmlformats.org/officeDocument/2006/relationships/tags" Target="../tags/tag124.xml"/><Relationship Id="rId17" Type="http://schemas.openxmlformats.org/officeDocument/2006/relationships/image" Target="../media/image8.jpeg"/><Relationship Id="rId16" Type="http://schemas.openxmlformats.org/officeDocument/2006/relationships/tags" Target="../tags/tag123.xml"/><Relationship Id="rId15" Type="http://schemas.openxmlformats.org/officeDocument/2006/relationships/image" Target="../media/image7.jpeg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image" Target="../media/image6.png"/><Relationship Id="rId7" Type="http://schemas.openxmlformats.org/officeDocument/2006/relationships/image" Target="../media/image9.jpeg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image" Target="C:/Users/mingsheng111035/AppData/Local/Temp/figmazip/slide_8f699d38124ff1ad\datas\&#35013;&#39280;-12001&amp;553367.png" TargetMode="External"/><Relationship Id="rId3" Type="http://schemas.openxmlformats.org/officeDocument/2006/relationships/image" Target="../media/image2.png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46.xml"/><Relationship Id="rId20" Type="http://schemas.openxmlformats.org/officeDocument/2006/relationships/tags" Target="../tags/tag145.xml"/><Relationship Id="rId2" Type="http://schemas.openxmlformats.org/officeDocument/2006/relationships/tags" Target="../tags/tag131.xml"/><Relationship Id="rId19" Type="http://schemas.openxmlformats.org/officeDocument/2006/relationships/tags" Target="../tags/tag144.xml"/><Relationship Id="rId18" Type="http://schemas.openxmlformats.org/officeDocument/2006/relationships/tags" Target="../tags/tag143.xml"/><Relationship Id="rId17" Type="http://schemas.openxmlformats.org/officeDocument/2006/relationships/tags" Target="../tags/tag142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3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image" Target="C:/Users/mingsheng111035/AppData/Local/Temp/figmazip/slide_a0e5cb90a6fe569c\datas\&#35013;&#39280;-12001&amp;526169.png" TargetMode="External"/><Relationship Id="rId5" Type="http://schemas.openxmlformats.org/officeDocument/2006/relationships/image" Target="../media/image11.png"/><Relationship Id="rId4" Type="http://schemas.openxmlformats.org/officeDocument/2006/relationships/tags" Target="../tags/tag148.xml"/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tags" Target="../tags/tag14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image" Target="C:/Users/mingsheng111035/AppData/Local/Temp/figmazip/slide_5aee7152976dfdec\datas\&#27675;&#22260;&#22270;-12001&amp;195336.png" TargetMode="External"/><Relationship Id="rId3" Type="http://schemas.openxmlformats.org/officeDocument/2006/relationships/image" Target="../media/image12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176.xml"/><Relationship Id="rId25" Type="http://schemas.openxmlformats.org/officeDocument/2006/relationships/tags" Target="../tags/tag175.xml"/><Relationship Id="rId24" Type="http://schemas.openxmlformats.org/officeDocument/2006/relationships/tags" Target="../tags/tag174.xml"/><Relationship Id="rId23" Type="http://schemas.openxmlformats.org/officeDocument/2006/relationships/tags" Target="../tags/tag173.xml"/><Relationship Id="rId22" Type="http://schemas.openxmlformats.org/officeDocument/2006/relationships/tags" Target="../tags/tag172.xml"/><Relationship Id="rId21" Type="http://schemas.openxmlformats.org/officeDocument/2006/relationships/image" Target="../media/image16.jpeg"/><Relationship Id="rId20" Type="http://schemas.openxmlformats.org/officeDocument/2006/relationships/tags" Target="../tags/tag171.xml"/><Relationship Id="rId2" Type="http://schemas.openxmlformats.org/officeDocument/2006/relationships/tags" Target="../tags/tag159.xml"/><Relationship Id="rId19" Type="http://schemas.openxmlformats.org/officeDocument/2006/relationships/tags" Target="../tags/tag170.xml"/><Relationship Id="rId18" Type="http://schemas.openxmlformats.org/officeDocument/2006/relationships/image" Target="../media/image15.jpeg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image" Target="../media/image14.jpeg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image" Target="../media/image6.png"/><Relationship Id="rId1" Type="http://schemas.openxmlformats.org/officeDocument/2006/relationships/tags" Target="../tags/tag15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image" Target="../media/image6.png"/><Relationship Id="rId6" Type="http://schemas.openxmlformats.org/officeDocument/2006/relationships/image" Target="../media/image18.jpeg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image" Target="C:/Users/mingsheng111035/AppData/Local/Temp/figmazip/slide_0ca981134bee12cd\datas\&#27675;&#22260;&#22270;-12001&amp;277059.png" TargetMode="External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190.xml"/><Relationship Id="rId15" Type="http://schemas.openxmlformats.org/officeDocument/2006/relationships/tags" Target="../tags/tag189.xml"/><Relationship Id="rId14" Type="http://schemas.openxmlformats.org/officeDocument/2006/relationships/tags" Target="../tags/tag188.xml"/><Relationship Id="rId13" Type="http://schemas.openxmlformats.org/officeDocument/2006/relationships/tags" Target="../tags/tag187.xml"/><Relationship Id="rId12" Type="http://schemas.openxmlformats.org/officeDocument/2006/relationships/tags" Target="../tags/tag186.xml"/><Relationship Id="rId11" Type="http://schemas.openxmlformats.org/officeDocument/2006/relationships/tags" Target="../tags/tag185.xml"/><Relationship Id="rId10" Type="http://schemas.openxmlformats.org/officeDocument/2006/relationships/image" Target="../media/image19.jpeg"/><Relationship Id="rId1" Type="http://schemas.openxmlformats.org/officeDocument/2006/relationships/tags" Target="../tags/tag1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噎食照护技术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中期表现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00300" y="2057400"/>
            <a:ext cx="9220197" cy="3962397"/>
            <a:chOff x="3780" y="3240"/>
            <a:chExt cx="14520" cy="6240"/>
          </a:xfrm>
        </p:grpSpPr>
        <p:pic>
          <p:nvPicPr>
            <p:cNvPr id="4" name="图片 3" descr="C:/Users/mingsheng111035/AppData/Roaming/Kingsoft/office6/wppai/generateppt/954d2bacf695f778ffa99a3783fe1cfe.jpg954d2bacf695f778ffa99a3783fe1cfe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5" r="-15"/>
            <a:stretch>
              <a:fillRect/>
            </a:stretch>
          </p:blipFill>
          <p:spPr>
            <a:xfrm>
              <a:off x="424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6c913369686eae3b4774955452ffa600.jpg6c913369686eae3b4774955452ffa600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936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呼吸困难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65326ea0b62817cdc772dbf3ab05bd4b.jpg65326ea0b62817cdc772dbf3ab05bd4b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-15" r="15"/>
            <a:stretch>
              <a:fillRect/>
            </a:stretch>
          </p:blipFill>
          <p:spPr>
            <a:xfrm>
              <a:off x="1448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380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噎食患者中期可能出现呼吸急促或困难，因为食物堵塞气道影响正常呼吸。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90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面色发紫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892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由于缺氧，噎食患者的面部和嘴唇可能会出现紫绀，这是中期表现的明显体征。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402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意识模糊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404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随着缺氧和窒息的加剧，患者可能会出现意识模糊或丧失，需要立即进行急救处理。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9e97140997e9184d\datas\氛围图-12001&amp;133807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晚期表现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28" name="图片 27" descr="C:/Users/mingsheng111035/AppData/Local/Temp/figmazip/slide_9e97140997e9184d\datas\装饰-12001&amp;133926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29" name="任意多边形 28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0" name="组合 29"/>
          <p:cNvGrpSpPr/>
          <p:nvPr/>
        </p:nvGrpSpPr>
        <p:grpSpPr>
          <a:xfrm>
            <a:off x="609603" y="1828800"/>
            <a:ext cx="10972800" cy="4418965"/>
            <a:chOff x="960" y="2880"/>
            <a:chExt cx="17280" cy="6959"/>
          </a:xfrm>
        </p:grpSpPr>
        <p:sp>
          <p:nvSpPr>
            <p:cNvPr id="4" name="任意多边形 3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Roaming/Kingsoft/office6/wppai/generateppt/23c07ad46faf4c17d91705bf059aa271.jpg23c07ad46faf4c17d91705bf059aa271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24441" r="8912"/>
            <a:stretch>
              <a:fillRect/>
            </a:stretch>
          </p:blipFill>
          <p:spPr>
            <a:xfrm>
              <a:off x="1740" y="33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540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a37e27ec91614c688bd6762274ee50ab.jpga37e27ec91614c688bd6762274ee50ab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8912" r="14441"/>
            <a:stretch>
              <a:fillRect/>
            </a:stretch>
          </p:blipFill>
          <p:spPr>
            <a:xfrm>
              <a:off x="6180" y="33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1540" y="6160"/>
              <a:ext cx="2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意识丧失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984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Roaming/Kingsoft/office6/wppai/generateppt/c97195498beffb0cf1a51dacec287b47.jpgc97195498beffb0cf1a51dacec287b47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8765" r="21353"/>
            <a:stretch>
              <a:fillRect/>
            </a:stretch>
          </p:blipFill>
          <p:spPr>
            <a:xfrm>
              <a:off x="10620" y="33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20"/>
              </p:custDataLst>
            </p:nvPr>
          </p:nvSpPr>
          <p:spPr>
            <a:xfrm>
              <a:off x="1560" y="6960"/>
              <a:ext cx="27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噎食严重时，患者可能出现意识丧失，这是由于大脑缺氧导致的紧急情况。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21"/>
              </p:custDataLst>
            </p:nvPr>
          </p:nvSpPr>
          <p:spPr>
            <a:xfrm>
              <a:off x="1428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C:/Users/mingsheng111035/AppData/Roaming/Kingsoft/office6/wppai/generateppt/339d3e7d10144b2c09a24c86a280540c.jpg339d3e7d10144b2c09a24c86a280540c"/>
            <p:cNvPicPr preferRelativeResize="0"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 l="15765" r="17471"/>
            <a:stretch>
              <a:fillRect/>
            </a:stretch>
          </p:blipFill>
          <p:spPr>
            <a:xfrm>
              <a:off x="15060" y="33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5980" y="6160"/>
              <a:ext cx="2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呼吸困难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6000" y="6960"/>
              <a:ext cx="27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噎食晚期，患者呼吸会变得非常困难，甚至可能出现呼吸停止的危险。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6"/>
              </p:custDataLst>
            </p:nvPr>
          </p:nvSpPr>
          <p:spPr>
            <a:xfrm>
              <a:off x="10420" y="6160"/>
              <a:ext cx="2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面色发绀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7"/>
              </p:custDataLst>
            </p:nvPr>
          </p:nvSpPr>
          <p:spPr>
            <a:xfrm>
              <a:off x="10440" y="6960"/>
              <a:ext cx="27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由于缺氧，患者的面部和嘴唇可能会出现发绀（紫绀）现象，这是晚期噎食的明显体征。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8"/>
              </p:custDataLst>
            </p:nvPr>
          </p:nvSpPr>
          <p:spPr>
            <a:xfrm>
              <a:off x="14860" y="6160"/>
              <a:ext cx="2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脉搏微弱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9"/>
              </p:custDataLst>
            </p:nvPr>
          </p:nvSpPr>
          <p:spPr>
            <a:xfrm>
              <a:off x="14880" y="6960"/>
              <a:ext cx="27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噎食导致的缺氧和窒息会使得患者的脉搏变得微弱，甚至难以触及。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噎食的处理方法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呼救与清理口腔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9600" y="2286000"/>
            <a:ext cx="4953000" cy="3962400"/>
            <a:chOff x="960" y="3600"/>
            <a:chExt cx="7800" cy="624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3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呼叫紧急救援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噎食者若无法呼吸，应立即拨打紧急电话，寻求专业医疗人员的帮助。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584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使用海姆立克急救法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在等待救援的同时，可以尝试使用海姆立克急救法，帮助噎食者排出阻塞物。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2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清理口腔异物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如果噎食者意识清醒，可协助其清理口腔内的食物残渣，避免再次噎食。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969bf2b38c63d148d680deaeb5ff4a86.jpg969bf2b38c63d148d680deaeb5ff4a86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51" r="1351"/>
          <a:stretch>
            <a:fillRect/>
          </a:stretch>
        </p:blipFill>
        <p:spPr>
          <a:xfrm>
            <a:off x="6096003" y="609603"/>
            <a:ext cx="5486400" cy="5638800"/>
          </a:xfrm>
          <a:custGeom>
            <a:avLst/>
            <a:gdLst>
              <a:gd name="connisteX0" fmla="*/ 0 w 5486400"/>
              <a:gd name="connsiteY0" fmla="*/ 304796 h 5638803"/>
              <a:gd name="connisteX1" fmla="*/ 304796 w 5486400"/>
              <a:gd name="connsiteY1" fmla="*/ 0 h 5638803"/>
              <a:gd name="connisteX2" fmla="*/ 5181603 w 5486400"/>
              <a:gd name="connsiteY2" fmla="*/ 0 h 5638803"/>
              <a:gd name="connisteX3" fmla="*/ 5486400 w 5486400"/>
              <a:gd name="connsiteY3" fmla="*/ 304796 h 5638803"/>
              <a:gd name="connisteX4" fmla="*/ 5486400 w 5486400"/>
              <a:gd name="connsiteY4" fmla="*/ 5333996 h 5638803"/>
              <a:gd name="connisteX5" fmla="*/ 5181603 w 5486400"/>
              <a:gd name="connsiteY5" fmla="*/ 5638803 h 5638803"/>
              <a:gd name="connisteX6" fmla="*/ 304796 w 5486400"/>
              <a:gd name="connsiteY6" fmla="*/ 5638803 h 5638803"/>
              <a:gd name="connisteX7" fmla="*/ 0 w 5486400"/>
              <a:gd name="connsiteY7" fmla="*/ 5333996 h 5638803"/>
              <a:gd name="connisteX8" fmla="*/ 0 w 5486400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5333997"/>
                </a:lnTo>
                <a:cubicBezTo>
                  <a:pt x="5486400" y="5502338"/>
                  <a:pt x="5349935" y="5638803"/>
                  <a:pt x="5181603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15" name="图片 14" descr="C:/Users/mingsheng111035/AppData/Local/Temp/figmazip/slide_ef46a99741f66fd4\datas\装饰-12001&amp;503736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11487150" y="3041650"/>
            <a:ext cx="418465" cy="655955"/>
          </a:xfrm>
          <a:prstGeom prst="rect">
            <a:avLst/>
          </a:prstGeom>
        </p:spPr>
      </p:pic>
      <p:sp>
        <p:nvSpPr>
          <p:cNvPr id="16" name="任意多边形 15"/>
          <p:cNvSpPr/>
          <p:nvPr>
            <p:custDataLst>
              <p:tags r:id="rId17"/>
            </p:custDataLst>
          </p:nvPr>
        </p:nvSpPr>
        <p:spPr>
          <a:xfrm>
            <a:off x="11271251" y="2559049"/>
            <a:ext cx="418465" cy="660400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立位海姆立克法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1422400"/>
            <a:chOff x="960" y="2880"/>
            <a:chExt cx="14520" cy="2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识别噎食征兆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噎食者可能会出现无法说话、呼吸困难等症状，需立即采取急救措施。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600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正确施救姿势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624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施救者站在噎食者背后，双臂环绕其腰部，一手握拳，拇指侧朝向患者腹部。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104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执行腹部冲击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28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施救者用握拳的手快速向上冲击患者腹部，重复数次直至异物排出。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beeebab1-3101-4659-96a4-88620c23b67e.jpgbeeebab1-3101-4659-96a4-88620c23b67e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r="2556"/>
          <a:stretch>
            <a:fillRect/>
          </a:stretch>
        </p:blipFill>
        <p:spPr>
          <a:xfrm>
            <a:off x="609603" y="3708404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0146e758e9fa581\datas\氛围图-12001&amp;31864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卧位海姆立克法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20146e758e9fa581\datas\装饰-12001&amp;318669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5ce8d9b6f143045869591710d85b6c6b.jpg5ce8d9b6f143045869591710d85b6c6b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8883" b="8883"/>
          <a:stretch>
            <a:fillRect/>
          </a:stretch>
        </p:blipFill>
        <p:spPr>
          <a:xfrm>
            <a:off x="609603" y="1828800"/>
            <a:ext cx="3581400" cy="4418965"/>
          </a:xfrm>
          <a:custGeom>
            <a:avLst/>
            <a:gdLst>
              <a:gd name="connisteX0" fmla="*/ 0 w 3581403"/>
              <a:gd name="connsiteY0" fmla="*/ 304796 h 4419596"/>
              <a:gd name="connisteX1" fmla="*/ 304796 w 3581403"/>
              <a:gd name="connsiteY1" fmla="*/ 0 h 4419596"/>
              <a:gd name="connisteX2" fmla="*/ 3581403 w 3581403"/>
              <a:gd name="connsiteY2" fmla="*/ 0 h 4419596"/>
              <a:gd name="connisteX3" fmla="*/ 3581403 w 3581403"/>
              <a:gd name="connsiteY3" fmla="*/ 4419596 h 4419596"/>
              <a:gd name="connisteX4" fmla="*/ 304796 w 3581403"/>
              <a:gd name="connsiteY4" fmla="*/ 4419596 h 4419596"/>
              <a:gd name="connisteX5" fmla="*/ 0 w 3581403"/>
              <a:gd name="connsiteY5" fmla="*/ 4114800 h 4419596"/>
              <a:gd name="connisteX6" fmla="*/ 0 w 35814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581403" y="0"/>
                </a:lnTo>
                <a:lnTo>
                  <a:pt x="35814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4190997" y="1828800"/>
            <a:ext cx="7391400" cy="4418965"/>
          </a:xfrm>
          <a:custGeom>
            <a:avLst/>
            <a:gdLst>
              <a:gd name="connisteX0" fmla="*/ 0 w 7391396"/>
              <a:gd name="connsiteY0" fmla="*/ 0 h 4419596"/>
              <a:gd name="connisteX1" fmla="*/ 7086600 w 7391396"/>
              <a:gd name="connsiteY1" fmla="*/ 0 h 4419596"/>
              <a:gd name="connisteX2" fmla="*/ 7391396 w 7391396"/>
              <a:gd name="connsiteY2" fmla="*/ 304796 h 4419596"/>
              <a:gd name="connisteX3" fmla="*/ 7391396 w 7391396"/>
              <a:gd name="connsiteY3" fmla="*/ 4114800 h 4419596"/>
              <a:gd name="connisteX4" fmla="*/ 7086600 w 7391396"/>
              <a:gd name="connsiteY4" fmla="*/ 4419596 h 4419596"/>
              <a:gd name="connisteX5" fmla="*/ 0 w 7391396"/>
              <a:gd name="connsiteY5" fmla="*/ 4419596 h 4419596"/>
              <a:gd name="connisteX6" fmla="*/ 0 w 73913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0"/>
                </a:moveTo>
                <a:lnTo>
                  <a:pt x="7086600" y="0"/>
                </a:lnTo>
                <a:cubicBezTo>
                  <a:pt x="7254941" y="0"/>
                  <a:pt x="7391397" y="136465"/>
                  <a:pt x="7391397" y="304797"/>
                </a:cubicBezTo>
                <a:lnTo>
                  <a:pt x="7391397" y="4114800"/>
                </a:lnTo>
                <a:cubicBezTo>
                  <a:pt x="7391397" y="4283141"/>
                  <a:pt x="7254941" y="4419597"/>
                  <a:pt x="7086600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648200" y="2336800"/>
            <a:ext cx="6553200" cy="3403600"/>
            <a:chOff x="7320" y="3680"/>
            <a:chExt cx="1032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732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确定患者意识状态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732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检查患者是否清醒，若无反应，立即拨打急救电话并开始急救程序。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732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施加腹部冲击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732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站在患者一侧，用拳头抵住患者的上腹部，快速向内上方冲击。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278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调整患者体位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278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将患者置于仰卧位，头部低于胸部，便于操作者进行腹部冲击。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278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持续评估与调整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278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在施救过程中持续观察患者反应，必要时重复冲击，直至噎塞物排出。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00"/>
              <a:t>老年人噎食的预防措施</a:t>
            </a:r>
            <a:endParaRPr lang="zh-CN" altLang="en-US" sz="42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饮食调整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6cbc92c2f5575b\datas\装饰-12001&amp;24830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fe67ac1e37eeef07ef46ee056429072b.jpgfe67ac1e37eeef07ef46ee056429072b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063" r="416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38206587611a62ddb05f7caad6880a4b.jpg38206587611a62ddb05f7caad6880a4b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1478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5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选择易消化食物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为预防噎食，老年人应选择易于咀嚼和消化的食物，如粥、软饭和泥状食物。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6620422fe6aa8d8bd2a3905db777406e.jpg6620422fe6aa8d8bd2a3905db777406e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18522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20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避免过快进食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进食速度过快容易导致噎食，老年人应细嚼慢咽，确保食物充分咀嚼后吞咽。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保持适当水分摄入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4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适量饮水可以帮助食物顺利通过食道，减少噎食风险，但需避免饮水过急。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28800" cy="6858000"/>
          </a:xfrm>
          <a:custGeom>
            <a:avLst/>
            <a:gdLst>
              <a:gd name="connisteX0" fmla="*/ 0 w 1828800"/>
              <a:gd name="connsiteY0" fmla="*/ 0 h 6858000"/>
              <a:gd name="connisteX1" fmla="*/ 1320795 w 1828800"/>
              <a:gd name="connsiteY1" fmla="*/ 0 h 6858000"/>
              <a:gd name="connisteX2" fmla="*/ 1828800 w 1828800"/>
              <a:gd name="connsiteY2" fmla="*/ 508004 h 6858000"/>
              <a:gd name="connisteX3" fmla="*/ 1828800 w 1828800"/>
              <a:gd name="connsiteY3" fmla="*/ 6349995 h 6858000"/>
              <a:gd name="connisteX4" fmla="*/ 1320795 w 1828800"/>
              <a:gd name="connsiteY4" fmla="*/ 6858000 h 6858000"/>
              <a:gd name="connisteX5" fmla="*/ 0 w 1828800"/>
              <a:gd name="connsiteY5" fmla="*/ 6858000 h 6858000"/>
              <a:gd name="connisteX6" fmla="*/ 0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0" y="0"/>
                </a:moveTo>
                <a:lnTo>
                  <a:pt x="1320796" y="0"/>
                </a:lnTo>
                <a:cubicBezTo>
                  <a:pt x="1601352" y="0"/>
                  <a:pt x="1828800" y="227439"/>
                  <a:pt x="1828800" y="508004"/>
                </a:cubicBezTo>
                <a:lnTo>
                  <a:pt x="1828800" y="6349996"/>
                </a:lnTo>
                <a:cubicBezTo>
                  <a:pt x="1828800" y="6630552"/>
                  <a:pt x="1601352" y="6858000"/>
                  <a:pt x="1320796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8a8b3292-c952-495b-8297-c7c04d405723.jpg8a8b3292-c952-495b-8297-c7c04d405723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95"/>
          <a:stretch>
            <a:fillRect/>
          </a:stretch>
        </p:blipFill>
        <p:spPr>
          <a:xfrm>
            <a:off x="2438403" y="609603"/>
            <a:ext cx="9144000" cy="2794000"/>
          </a:xfrm>
          <a:custGeom>
            <a:avLst/>
            <a:gdLst>
              <a:gd name="connisteX0" fmla="*/ 0 w 9144000"/>
              <a:gd name="connsiteY0" fmla="*/ 304796 h 2794004"/>
              <a:gd name="connisteX1" fmla="*/ 304796 w 9144000"/>
              <a:gd name="connsiteY1" fmla="*/ 0 h 2794004"/>
              <a:gd name="connisteX2" fmla="*/ 8839203 w 9144000"/>
              <a:gd name="connsiteY2" fmla="*/ 0 h 2794004"/>
              <a:gd name="connisteX3" fmla="*/ 9144000 w 9144000"/>
              <a:gd name="connsiteY3" fmla="*/ 304796 h 2794004"/>
              <a:gd name="connisteX4" fmla="*/ 9144000 w 9144000"/>
              <a:gd name="connsiteY4" fmla="*/ 2489197 h 2794004"/>
              <a:gd name="connisteX5" fmla="*/ 8839203 w 9144000"/>
              <a:gd name="connsiteY5" fmla="*/ 2794004 h 2794004"/>
              <a:gd name="connisteX6" fmla="*/ 304796 w 9144000"/>
              <a:gd name="connsiteY6" fmla="*/ 2794004 h 2794004"/>
              <a:gd name="connisteX7" fmla="*/ 0 w 9144000"/>
              <a:gd name="connsiteY7" fmla="*/ 2489197 h 2794004"/>
              <a:gd name="connisteX8" fmla="*/ 0 w 9144000"/>
              <a:gd name="connsiteY8" fmla="*/ 304796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0" h="2794004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8839203" y="0"/>
                </a:lnTo>
                <a:cubicBezTo>
                  <a:pt x="9007535" y="0"/>
                  <a:pt x="9144000" y="136465"/>
                  <a:pt x="9144000" y="304797"/>
                </a:cubicBezTo>
                <a:lnTo>
                  <a:pt x="9144000" y="2489198"/>
                </a:lnTo>
                <a:cubicBezTo>
                  <a:pt x="9144000" y="2657539"/>
                  <a:pt x="9007535" y="2794004"/>
                  <a:pt x="8839203" y="2794004"/>
                </a:cubicBezTo>
                <a:lnTo>
                  <a:pt x="304797" y="2794004"/>
                </a:lnTo>
                <a:cubicBezTo>
                  <a:pt x="136465" y="2794004"/>
                  <a:pt x="0" y="2657539"/>
                  <a:pt x="0" y="2489198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438403" y="3860798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进食习惯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438400" y="5080000"/>
            <a:ext cx="9220200" cy="1168400"/>
            <a:chOff x="3840" y="8000"/>
            <a:chExt cx="14520" cy="1840"/>
          </a:xfrm>
        </p:grpSpPr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3840" y="8000"/>
              <a:ext cx="69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细嚼慢咽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3840" y="8880"/>
              <a:ext cx="69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老年人应养成细嚼慢咽的进食习惯，减少噎食风险，确保食物充分咀嚼后吞咽。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1400" y="8000"/>
              <a:ext cx="69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避免边吃边说话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1400" y="8880"/>
              <a:ext cx="69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进食时避免交谈，以防食物误入气管导致噎食，保持专注进食，确保安全。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6d6d44d4-c856-4e74-8dfd-978e28b258c8.jpg6d6d44d4-c856-4e74-8dfd-978e28b258c8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26" r="126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304796 h 3505196"/>
              <a:gd name="connisteX1" fmla="*/ 304796 w 10972800"/>
              <a:gd name="connsiteY1" fmla="*/ 0 h 3505196"/>
              <a:gd name="connisteX2" fmla="*/ 10668003 w 10972800"/>
              <a:gd name="connsiteY2" fmla="*/ 0 h 3505196"/>
              <a:gd name="connisteX3" fmla="*/ 10972800 w 10972800"/>
              <a:gd name="connsiteY3" fmla="*/ 304796 h 3505196"/>
              <a:gd name="connisteX4" fmla="*/ 10972800 w 10972800"/>
              <a:gd name="connsiteY4" fmla="*/ 3200400 h 3505196"/>
              <a:gd name="connisteX5" fmla="*/ 10668003 w 10972800"/>
              <a:gd name="connsiteY5" fmla="*/ 3505196 h 3505196"/>
              <a:gd name="connisteX6" fmla="*/ 304796 w 10972800"/>
              <a:gd name="connsiteY6" fmla="*/ 3505196 h 3505196"/>
              <a:gd name="connisteX7" fmla="*/ 0 w 10972800"/>
              <a:gd name="connsiteY7" fmla="*/ 3200400 h 3505196"/>
              <a:gd name="connisteX8" fmla="*/ 0 w 10972800"/>
              <a:gd name="connsiteY8" fmla="*/ 304796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200400"/>
                </a:lnTo>
                <a:cubicBezTo>
                  <a:pt x="10972800" y="3368741"/>
                  <a:pt x="10836335" y="3505197"/>
                  <a:pt x="10668003" y="3505197"/>
                </a:cubicBezTo>
                <a:lnTo>
                  <a:pt x="304797" y="3505197"/>
                </a:lnTo>
                <a:cubicBezTo>
                  <a:pt x="136465" y="3505197"/>
                  <a:pt x="0" y="3368741"/>
                  <a:pt x="0" y="32004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口腔肌肉训练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48200" y="4724400"/>
            <a:ext cx="7010400" cy="1473200"/>
            <a:chOff x="7320" y="7440"/>
            <a:chExt cx="11040" cy="232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4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舌头伸缩练习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832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通过舌头伸缩练习，增强口腔肌肉的灵活性，预防食物误入气管。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120" y="74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咀嚼能力强化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120" y="832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定期进行咀嚼硬物如坚果，以强化咀嚼肌，减少噎食风险。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4920" y="74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吞咽协调训练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4920" y="8320"/>
              <a:ext cx="3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进行特定的吞咽动作练习，提高吞咽时口腔和喉咙肌肉的协调性。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老年人噎食的原因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噎食的身体状况表现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噎食的处理方法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老年人噎食的预防措施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老年人噎食的原因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生理因素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21e81463a26fea1b\datas\装饰-12001&amp;10810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4" cy="4419602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2a9953e0599c55fcb0c4d3e3b3c9eb28.jpg2a9953e0599c55fcb0c4d3e3b3c9eb28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4436" r="4554"/>
            <a:stretch>
              <a:fillRect/>
            </a:stretch>
          </p:blipFill>
          <p:spPr>
            <a:xfrm>
              <a:off x="960" y="2880"/>
              <a:ext cx="4479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160"/>
              <a:ext cx="4480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口腔功能退化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随着年龄增长，老年人的口腔肌肉力量减弱，牙齿脱落，影响食物咀嚼和吞咽。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a4c3c2f12bda7dd4a581451ebcbf1a56.jpga4c3c2f12bda7dd4a581451ebcbf1a56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t="983" b="1376"/>
            <a:stretch>
              <a:fillRect/>
            </a:stretch>
          </p:blipFill>
          <p:spPr>
            <a:xfrm>
              <a:off x="5920" y="6560"/>
              <a:ext cx="4479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1c6cfb4ff2ccc322cfb4d49de906dffd.jpg1c6cfb4ff2ccc322cfb4d49de906dffd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t="19649" b="7120"/>
            <a:stretch>
              <a:fillRect/>
            </a:stretch>
          </p:blipFill>
          <p:spPr>
            <a:xfrm>
              <a:off x="10880" y="2880"/>
              <a:ext cx="4479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160"/>
              <a:ext cx="4480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吞咽反射减弱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16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老年人的吞咽反射可能因神经退化而减弱，导致食物难以顺利进入食道。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食道蠕动减缓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老年人食道蠕动功能下降，食物通过食道的速度变慢，增加了噎食的风险。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疾病因素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8f699d38124ff1ad\datas\装饰-12001&amp;55336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3d8a1e79-f615-4522-bd87-899955b99aea.jpg3d8a1e79-f615-4522-bd87-899955b99aea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895" r="895"/>
          <a:stretch>
            <a:fillRect/>
          </a:stretch>
        </p:blipFill>
        <p:spPr>
          <a:xfrm>
            <a:off x="609603" y="1828800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吞咽功能障碍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随着年龄增长，老年人可能因神经退行性疾病导致吞咽困难，增加噎食风险。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口腔健康问题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牙齿脱落或口腔炎症等口腔问题，影响食物咀嚼，易导致噎食。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认知障碍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阿尔茨海默病等认知障碍疾病，可能使老年人忘记咀嚼吞咽，导致噎食。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消化系统疾病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胃食管反流病等消化系统疾病，可能引起老年人噎食。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d811edd16fbbd757add3d8a4ba3030d2.jpgd811edd16fbbd757add3d8a4ba3030d2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6837" b="1837"/>
          <a:stretch>
            <a:fillRect/>
          </a:stretch>
        </p:blipFill>
        <p:spPr>
          <a:xfrm>
            <a:off x="609602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a0e5cb90a6fe569c\datas\装饰-12001&amp;526169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药物因素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153400" y="2946400"/>
            <a:ext cx="3505200" cy="3302000"/>
            <a:chOff x="12840" y="4640"/>
            <a:chExt cx="5520" cy="520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284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1284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3080" y="46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3080" y="54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某些药物可能导致口干、吞咽困难等副作用，增加老年人噎食的风险。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3080" y="7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药物相互作用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3080" y="840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老年人常服用多种药物，药物间相互作用可能影响神经系统，导致吞咽功能障碍。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食物因素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5aee7152976dfdec\datas\氛围图-12001&amp;195336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3" y="1828800"/>
            <a:ext cx="10972797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4400" cy="3240"/>
            </a:xfrm>
            <a:custGeom>
              <a:avLst/>
              <a:gdLst>
                <a:gd name="connisteX0" fmla="*/ 0 w 2794004"/>
                <a:gd name="connsiteY0" fmla="*/ 304796 h 2057400"/>
                <a:gd name="connisteX1" fmla="*/ 304796 w 2794004"/>
                <a:gd name="connsiteY1" fmla="*/ 0 h 2057400"/>
                <a:gd name="connisteX2" fmla="*/ 2794004 w 2794004"/>
                <a:gd name="connsiteY2" fmla="*/ 0 h 2057400"/>
                <a:gd name="connisteX3" fmla="*/ 2794004 w 2794004"/>
                <a:gd name="connsiteY3" fmla="*/ 2057400 h 2057400"/>
                <a:gd name="connisteX4" fmla="*/ 304796 w 2794004"/>
                <a:gd name="connsiteY4" fmla="*/ 2057400 h 2057400"/>
                <a:gd name="connisteX5" fmla="*/ 0 w 2794004"/>
                <a:gd name="connsiteY5" fmla="*/ 1752603 h 2057400"/>
                <a:gd name="connisteX6" fmla="*/ 0 w 2794004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794004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794004" y="0"/>
                  </a:lnTo>
                  <a:lnTo>
                    <a:pt x="2794004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食物质地过硬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3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老年人咀嚼和吞咽能力下降，过硬的食物如坚果、硬糖易导致噎食。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cd8cd6637ce4e16f06eb324273efc002.jpgcd8cd6637ce4e16f06eb324273efc002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7036" r="10683"/>
            <a:stretch>
              <a:fillRect/>
            </a:stretch>
          </p:blipFill>
          <p:spPr>
            <a:xfrm>
              <a:off x="5360" y="2880"/>
              <a:ext cx="4000" cy="3240"/>
            </a:xfrm>
            <a:custGeom>
              <a:avLst/>
              <a:gdLst>
                <a:gd name="connisteX0" fmla="*/ 0 w 2540002"/>
                <a:gd name="connsiteY0" fmla="*/ 0 h 2057400"/>
                <a:gd name="connisteX1" fmla="*/ 2235195 w 2540002"/>
                <a:gd name="connsiteY1" fmla="*/ 0 h 2057400"/>
                <a:gd name="connisteX2" fmla="*/ 2540002 w 2540002"/>
                <a:gd name="connsiteY2" fmla="*/ 304796 h 2057400"/>
                <a:gd name="connisteX3" fmla="*/ 2540002 w 2540002"/>
                <a:gd name="connsiteY3" fmla="*/ 1752603 h 2057400"/>
                <a:gd name="connisteX4" fmla="*/ 2235195 w 2540002"/>
                <a:gd name="connsiteY4" fmla="*/ 2057400 h 2057400"/>
                <a:gd name="connisteX5" fmla="*/ 0 w 2540002"/>
                <a:gd name="connsiteY5" fmla="*/ 2057400 h 2057400"/>
                <a:gd name="connisteX6" fmla="*/ 0 w 2540002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752603"/>
                  </a:lnTo>
                  <a:cubicBezTo>
                    <a:pt x="2540002" y="1920935"/>
                    <a:pt x="2403537" y="2057400"/>
                    <a:pt x="22351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4400" cy="3240"/>
            </a:xfrm>
            <a:custGeom>
              <a:avLst/>
              <a:gdLst>
                <a:gd name="connisteX0" fmla="*/ 0 w 2794004"/>
                <a:gd name="connsiteY0" fmla="*/ 304796 h 2057400"/>
                <a:gd name="connisteX1" fmla="*/ 304796 w 2794004"/>
                <a:gd name="connsiteY1" fmla="*/ 0 h 2057400"/>
                <a:gd name="connisteX2" fmla="*/ 2794004 w 2794004"/>
                <a:gd name="connsiteY2" fmla="*/ 0 h 2057400"/>
                <a:gd name="connisteX3" fmla="*/ 2794004 w 2794004"/>
                <a:gd name="connsiteY3" fmla="*/ 2057400 h 2057400"/>
                <a:gd name="connisteX4" fmla="*/ 304796 w 2794004"/>
                <a:gd name="connsiteY4" fmla="*/ 2057400 h 2057400"/>
                <a:gd name="connisteX5" fmla="*/ 0 w 2794004"/>
                <a:gd name="connsiteY5" fmla="*/ 1752603 h 2057400"/>
                <a:gd name="connisteX6" fmla="*/ 0 w 2794004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794004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794004" y="0"/>
                  </a:lnTo>
                  <a:lnTo>
                    <a:pt x="2794004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c2a14fe97f61dac19ea892e8e0b9f1bc.jpgc2a14fe97f61dac19ea892e8e0b9f1bc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3571"/>
            <a:stretch>
              <a:fillRect/>
            </a:stretch>
          </p:blipFill>
          <p:spPr>
            <a:xfrm>
              <a:off x="5360" y="6600"/>
              <a:ext cx="4000" cy="3240"/>
            </a:xfrm>
            <a:custGeom>
              <a:avLst/>
              <a:gdLst>
                <a:gd name="connisteX0" fmla="*/ 0 w 2540002"/>
                <a:gd name="connsiteY0" fmla="*/ 0 h 2057400"/>
                <a:gd name="connisteX1" fmla="*/ 2235195 w 2540002"/>
                <a:gd name="connsiteY1" fmla="*/ 0 h 2057400"/>
                <a:gd name="connisteX2" fmla="*/ 2540002 w 2540002"/>
                <a:gd name="connsiteY2" fmla="*/ 304796 h 2057400"/>
                <a:gd name="connisteX3" fmla="*/ 2540002 w 2540002"/>
                <a:gd name="connsiteY3" fmla="*/ 1752603 h 2057400"/>
                <a:gd name="connisteX4" fmla="*/ 2235195 w 2540002"/>
                <a:gd name="connsiteY4" fmla="*/ 2057400 h 2057400"/>
                <a:gd name="connisteX5" fmla="*/ 0 w 2540002"/>
                <a:gd name="connsiteY5" fmla="*/ 2057400 h 2057400"/>
                <a:gd name="connisteX6" fmla="*/ 0 w 2540002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752603"/>
                  </a:lnTo>
                  <a:cubicBezTo>
                    <a:pt x="2540002" y="1920935"/>
                    <a:pt x="2403537" y="2057400"/>
                    <a:pt x="22351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4401" cy="3240"/>
            </a:xfrm>
            <a:custGeom>
              <a:avLst/>
              <a:gdLst>
                <a:gd name="connisteX0" fmla="*/ 0 w 2794004"/>
                <a:gd name="connsiteY0" fmla="*/ 304796 h 2057400"/>
                <a:gd name="connisteX1" fmla="*/ 304796 w 2794004"/>
                <a:gd name="connsiteY1" fmla="*/ 0 h 2057400"/>
                <a:gd name="connisteX2" fmla="*/ 2794004 w 2794004"/>
                <a:gd name="connsiteY2" fmla="*/ 0 h 2057400"/>
                <a:gd name="connisteX3" fmla="*/ 2794004 w 2794004"/>
                <a:gd name="connsiteY3" fmla="*/ 2057400 h 2057400"/>
                <a:gd name="connisteX4" fmla="*/ 304796 w 2794004"/>
                <a:gd name="connsiteY4" fmla="*/ 2057400 h 2057400"/>
                <a:gd name="connisteX5" fmla="*/ 0 w 2794004"/>
                <a:gd name="connsiteY5" fmla="*/ 1752603 h 2057400"/>
                <a:gd name="connisteX6" fmla="*/ 0 w 2794004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794004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794004" y="0"/>
                  </a:lnTo>
                  <a:lnTo>
                    <a:pt x="2794004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食物粘度不足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3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食物过于干燥或粘度不够，如干面包、干饭，容易在咽下时噎住。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d0314c3741d2ee259346be6441c2c75b.jpgd0314c3741d2ee259346be6441c2c75b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2963" r="12963"/>
            <a:stretch>
              <a:fillRect/>
            </a:stretch>
          </p:blipFill>
          <p:spPr>
            <a:xfrm>
              <a:off x="14240" y="2880"/>
              <a:ext cx="4000" cy="3240"/>
            </a:xfrm>
            <a:custGeom>
              <a:avLst/>
              <a:gdLst>
                <a:gd name="connisteX0" fmla="*/ 0 w 2540002"/>
                <a:gd name="connsiteY0" fmla="*/ 0 h 2057400"/>
                <a:gd name="connisteX1" fmla="*/ 2235195 w 2540002"/>
                <a:gd name="connsiteY1" fmla="*/ 0 h 2057400"/>
                <a:gd name="connisteX2" fmla="*/ 2540002 w 2540002"/>
                <a:gd name="connsiteY2" fmla="*/ 304796 h 2057400"/>
                <a:gd name="connisteX3" fmla="*/ 2540002 w 2540002"/>
                <a:gd name="connsiteY3" fmla="*/ 1752603 h 2057400"/>
                <a:gd name="connisteX4" fmla="*/ 2235195 w 2540002"/>
                <a:gd name="connsiteY4" fmla="*/ 2057400 h 2057400"/>
                <a:gd name="connisteX5" fmla="*/ 0 w 2540002"/>
                <a:gd name="connsiteY5" fmla="*/ 2057400 h 2057400"/>
                <a:gd name="connisteX6" fmla="*/ 0 w 2540002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752603"/>
                  </a:lnTo>
                  <a:cubicBezTo>
                    <a:pt x="2540002" y="1920935"/>
                    <a:pt x="2403537" y="2057400"/>
                    <a:pt x="22351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4401" cy="3240"/>
            </a:xfrm>
            <a:custGeom>
              <a:avLst/>
              <a:gdLst>
                <a:gd name="connisteX0" fmla="*/ 0 w 2794004"/>
                <a:gd name="connsiteY0" fmla="*/ 304796 h 2057400"/>
                <a:gd name="connisteX1" fmla="*/ 304796 w 2794004"/>
                <a:gd name="connsiteY1" fmla="*/ 0 h 2057400"/>
                <a:gd name="connisteX2" fmla="*/ 2794004 w 2794004"/>
                <a:gd name="connsiteY2" fmla="*/ 0 h 2057400"/>
                <a:gd name="connisteX3" fmla="*/ 2794004 w 2794004"/>
                <a:gd name="connsiteY3" fmla="*/ 2057400 h 2057400"/>
                <a:gd name="connisteX4" fmla="*/ 304796 w 2794004"/>
                <a:gd name="connsiteY4" fmla="*/ 2057400 h 2057400"/>
                <a:gd name="connisteX5" fmla="*/ 0 w 2794004"/>
                <a:gd name="connsiteY5" fmla="*/ 1752603 h 2057400"/>
                <a:gd name="connisteX6" fmla="*/ 0 w 2794004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794004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794004" y="0"/>
                  </a:lnTo>
                  <a:lnTo>
                    <a:pt x="2794004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266c61abe96806cd0f076e6f7d8ebe3b.jpg266c61abe96806cd0f076e6f7d8ebe3b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6007" r="11713"/>
            <a:stretch>
              <a:fillRect/>
            </a:stretch>
          </p:blipFill>
          <p:spPr>
            <a:xfrm>
              <a:off x="14240" y="6600"/>
              <a:ext cx="4000" cy="3240"/>
            </a:xfrm>
            <a:custGeom>
              <a:avLst/>
              <a:gdLst>
                <a:gd name="connisteX0" fmla="*/ 0 w 2540002"/>
                <a:gd name="connsiteY0" fmla="*/ 0 h 2057400"/>
                <a:gd name="connisteX1" fmla="*/ 2235195 w 2540002"/>
                <a:gd name="connsiteY1" fmla="*/ 0 h 2057400"/>
                <a:gd name="connisteX2" fmla="*/ 2540002 w 2540002"/>
                <a:gd name="connsiteY2" fmla="*/ 304796 h 2057400"/>
                <a:gd name="connisteX3" fmla="*/ 2540002 w 2540002"/>
                <a:gd name="connsiteY3" fmla="*/ 1752603 h 2057400"/>
                <a:gd name="connisteX4" fmla="*/ 2235195 w 2540002"/>
                <a:gd name="connsiteY4" fmla="*/ 2057400 h 2057400"/>
                <a:gd name="connisteX5" fmla="*/ 0 w 2540002"/>
                <a:gd name="connsiteY5" fmla="*/ 2057400 h 2057400"/>
                <a:gd name="connisteX6" fmla="*/ 0 w 2540002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752603"/>
                  </a:lnTo>
                  <a:cubicBezTo>
                    <a:pt x="2540002" y="1920935"/>
                    <a:pt x="2403537" y="2057400"/>
                    <a:pt x="22351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食物形状不当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3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块状或长条形食物，如香肠、长面条，若未充分咀嚼易造成噎食。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食物温度不当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3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过热或过冷的食物可能使老年人吞咽反应迟缓，增加噎食风险。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噎食的身体状况表现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0ca981134bee12cd\datas\氛围图-12001&amp;27705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早期表现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10972796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7d09dae055dc0fb6bd4a56172182ae27.jpg7d09dae055dc0fb6bd4a56172182ae27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t="9500" b="9500"/>
            <a:stretch>
              <a:fillRect/>
            </a:stretch>
          </p:blipFill>
          <p:spPr>
            <a:xfrm>
              <a:off x="960" y="288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4960" y="288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0bd665ab484e0904e4e24b657ff1e0e2.jpg0bd665ab484e0904e4e24b657ff1e0e2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4614" b="4614"/>
            <a:stretch>
              <a:fillRect/>
            </a:stretch>
          </p:blipFill>
          <p:spPr>
            <a:xfrm>
              <a:off x="960" y="660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4960" y="660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5440" y="382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呼吸困难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470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噎食初期，患者可能会出现急促的呼吸声，或尝试通过咳嗽来缓解气道阻塞。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440" y="754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面部表情紧张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5440" y="842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噎食时，患者面部表情可能会显得紧张或恐慌，试图用手指示喉咙部位的不适。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60371672&quot;}*auto_galley_ai_*1740555155155_1.149_4f1b8c279f32-slide-3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25483456&quot;}*auto_galley_ai_*1740555155155_1.149_4f1b8c279f32-slide-3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15627359&quot;}*auto_galley_ai_*1740555155155_1.149_4f1b8c279f32-slide-3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9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3d8a1e79-f615-4522-bd87-899955b99aea.jpg?Expires=1772091163&amp;AWSAccessKeyId=AKLT9NSy7kh8TIS1UzNqLRY2&amp;Signature=LXQi1cp9MegApz%2BLJYKnYoJO3us%3D&quot;}*auto_ai_ai_*1740555155155_1.149_4f1b8c279f32-slide-4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6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14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30500258&quot;}*auto_galley_ai_*1740555155155_1.149_4f1b8c279f32-slide-5"/>
</p:tagLst>
</file>

<file path=ppt/tags/tag14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7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494739287&quot;}*auto_galley_ai_*1740555155155_1.149_4f1b8c279f32-slide-6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127061661&quot;}*auto_galley_ai_*1740555155155_1.149_4f1b8c279f32-slide-6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09601687&quot;}*auto_galley_ai_*1740555155155_1.149_4f1b8c279f32-slide-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766911989&quot;}*auto_galley_ai_*1740555155155_1.149_4f1b8c279f32-slide-6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176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1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7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25799120&quot;}*auto_galley_ai_*1740555155155_1.149_4f1b8c279f32-slide-8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63336030&quot;}*auto_galley_ai_*1740555155155_1.149_4f1b8c279f32-slide-8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19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92431396&quot;}*auto_galley_ai_*1740555155155_1.149_4f1b8c279f32-slide-9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59589468&quot;}*auto_galley_ai_*1740555155155_1.149_4f1b8c279f32-slide-9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11524040&quot;}*auto_galley_ai_*1740555155155_1.149_4f1b8c279f32-slide-9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2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0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96673489&quot;}*auto_galley_ai_*1740555155155_1.149_4f1b8c279f32-slide-10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841321714&quot;}*auto_galley_ai_*1740555155155_1.149_4f1b8c279f32-slide-10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88171647&quot;}*auto_galley_ai_*1740555155155_1.149_4f1b8c279f32-slide-10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911649794&quot;}*auto_galley_ai_*1740555155155_1.149_4f1b8c279f32-slide-10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3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2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26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2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54580268&quot;}*auto_galley_ai_*1740555155155_1.149_4f1b8c279f32-slide-12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24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beeebab1-3101-4659-96a4-88620c23b67e.jpg?Expires=1772091162&amp;AWSAccessKeyId=AKLT9NSy7kh8TIS1UzNqLRY2&amp;Signature=GRAScyn1yKIho5YOahVRf4PxKbo%3D&quot;}*auto_ai_ai_*1740555155155_1.149_4f1b8c279f32-slide-13"/>
</p:tagLst>
</file>

<file path=ppt/tags/tag253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5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99745084&quot;}*auto_galley_ai_*1740555155155_1.149_4f1b8c279f32-slide-14"/>
</p:tagLst>
</file>

<file path=ppt/tags/tag259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71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7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7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77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08544648&quot;}*auto_galley_ai_*1740555155155_1.149_4f1b8c279f32-slide-16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23636112&quot;}*auto_galley_ai_*1740555155155_1.149_4f1b8c279f32-slide-16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51196446&quot;}*auto_galley_ai_*1740555155155_1.149_4f1b8c279f32-slide-16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29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8a8b3292-c952-495b-8297-c7c04d405723.jpg?Expires=1772091164&amp;AWSAccessKeyId=AKLT9NSy7kh8TIS1UzNqLRY2&amp;Signature=mn9ROkPW%2Bh%2FkNHWz6X%2F1IoMD2b8%3D&quot;}*auto_ai_ai_*1740555155155_1.149_4f1b8c279f32-slide-17"/>
</p:tagLst>
</file>

<file path=ppt/tags/tag29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8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29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0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6d6d44d4-c856-4e74-8dfd-978e28b258c8.jpg?Expires=1772091166&amp;AWSAccessKeyId=AKLT9NSy7kh8TIS1UzNqLRY2&amp;Signature=3a53yH%2FGr1RuG9GvhVTGBxlgWE8%3D&quot;}*auto_ai_ai_*1740555155155_1.149_4f1b8c279f32-slide-18"/>
</p:tagLst>
</file>

<file path=ppt/tags/tag30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31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2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13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14.xml><?xml version="1.0" encoding="utf-8"?>
<p:tagLst xmlns:p="http://schemas.openxmlformats.org/presentationml/2006/main">
  <p:tag name="KSO_WM_PRESENTATION_SOURCE" val="WPPAIGeneratePPT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1671</Words>
  <Application>WPS 演示</Application>
  <PresentationFormat>宽屏</PresentationFormat>
  <Paragraphs>229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Microsoft YaHei UI</vt:lpstr>
      <vt:lpstr>微软雅黑</vt:lpstr>
      <vt:lpstr>Arial Unicode MS</vt:lpstr>
      <vt:lpstr>Calibri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4</cp:revision>
  <dcterms:created xsi:type="dcterms:W3CDTF">2023-08-09T12:44:00Z</dcterms:created>
  <dcterms:modified xsi:type="dcterms:W3CDTF">2025-02-26T07:33:17Z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99E4C75ED5BE4AB687956FE0F0216F60_13</vt:lpwstr>
  </property>
  <property fmtid="{D5CDD505-2E9C-101B-9397-08002B2CF9AE}" pid="3" name="KSOProductBuildVer">
    <vt:lpwstr>2052-12.1.0.20305</vt:lpwstr>
  </property>
</Properties>
</file>