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293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90.xml"/><Relationship Id="rId11" Type="http://schemas.openxmlformats.org/officeDocument/2006/relationships/image" Target="../media/image6.png"/><Relationship Id="rId10" Type="http://schemas.openxmlformats.org/officeDocument/2006/relationships/image" Target="../media/image17.jpeg"/><Relationship Id="rId1" Type="http://schemas.openxmlformats.org/officeDocument/2006/relationships/tags" Target="../tags/tag18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205.xml"/><Relationship Id="rId13" Type="http://schemas.openxmlformats.org/officeDocument/2006/relationships/tags" Target="../tags/tag204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tags" Target="../tags/tag19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image" Target="C:/Users/mingsheng111035/AppData/Local/Temp/figmazip/slide_f628e59619f6fd73\datas\&#35013;&#39280;-12001&amp;332807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07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19.xml"/><Relationship Id="rId17" Type="http://schemas.openxmlformats.org/officeDocument/2006/relationships/image" Target="../media/image6.png"/><Relationship Id="rId16" Type="http://schemas.openxmlformats.org/officeDocument/2006/relationships/image" Target="../media/image19.jpeg"/><Relationship Id="rId15" Type="http://schemas.openxmlformats.org/officeDocument/2006/relationships/tags" Target="../tags/tag218.xml"/><Relationship Id="rId14" Type="http://schemas.openxmlformats.org/officeDocument/2006/relationships/tags" Target="../tags/tag217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image" Target="../media/image6.png"/><Relationship Id="rId7" Type="http://schemas.openxmlformats.org/officeDocument/2006/relationships/image" Target="../media/image20.jpeg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image" Target="C:/Users/mingsheng111035/AppData/Local/Temp/figmazip/slide_20f3ee16f0ba22df\datas\&#35013;&#39280;-12001&amp;71894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35.xml"/><Relationship Id="rId21" Type="http://schemas.openxmlformats.org/officeDocument/2006/relationships/tags" Target="../tags/tag234.xml"/><Relationship Id="rId20" Type="http://schemas.openxmlformats.org/officeDocument/2006/relationships/tags" Target="../tags/tag233.xml"/><Relationship Id="rId2" Type="http://schemas.openxmlformats.org/officeDocument/2006/relationships/tags" Target="../tags/tag221.xml"/><Relationship Id="rId19" Type="http://schemas.openxmlformats.org/officeDocument/2006/relationships/tags" Target="../tags/tag232.xml"/><Relationship Id="rId18" Type="http://schemas.openxmlformats.org/officeDocument/2006/relationships/tags" Target="../tags/tag231.xml"/><Relationship Id="rId17" Type="http://schemas.openxmlformats.org/officeDocument/2006/relationships/tags" Target="../tags/tag230.xml"/><Relationship Id="rId16" Type="http://schemas.openxmlformats.org/officeDocument/2006/relationships/image" Target="../media/image22.jpeg"/><Relationship Id="rId15" Type="http://schemas.openxmlformats.org/officeDocument/2006/relationships/tags" Target="../tags/tag229.xml"/><Relationship Id="rId14" Type="http://schemas.openxmlformats.org/officeDocument/2006/relationships/tags" Target="../tags/tag228.xml"/><Relationship Id="rId13" Type="http://schemas.openxmlformats.org/officeDocument/2006/relationships/tags" Target="../tags/tag227.xml"/><Relationship Id="rId12" Type="http://schemas.openxmlformats.org/officeDocument/2006/relationships/tags" Target="../tags/tag226.xml"/><Relationship Id="rId11" Type="http://schemas.openxmlformats.org/officeDocument/2006/relationships/image" Target="../media/image21.jpeg"/><Relationship Id="rId10" Type="http://schemas.openxmlformats.org/officeDocument/2006/relationships/tags" Target="../tags/tag225.xml"/><Relationship Id="rId1" Type="http://schemas.openxmlformats.org/officeDocument/2006/relationships/tags" Target="../tags/tag22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image" Target="../media/image6.png"/><Relationship Id="rId7" Type="http://schemas.openxmlformats.org/officeDocument/2006/relationships/image" Target="../media/image23.jpeg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image" Target="C:/Users/mingsheng111035/AppData/Local/Temp/figmazip/slide_77df415ec48978fe\datas\&#35013;&#39280;-12001&amp;551459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37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49.xml"/><Relationship Id="rId17" Type="http://schemas.openxmlformats.org/officeDocument/2006/relationships/tags" Target="../tags/tag248.xml"/><Relationship Id="rId16" Type="http://schemas.openxmlformats.org/officeDocument/2006/relationships/tags" Target="../tags/tag247.xml"/><Relationship Id="rId15" Type="http://schemas.openxmlformats.org/officeDocument/2006/relationships/tags" Target="../tags/tag246.xml"/><Relationship Id="rId14" Type="http://schemas.openxmlformats.org/officeDocument/2006/relationships/tags" Target="../tags/tag245.xml"/><Relationship Id="rId13" Type="http://schemas.openxmlformats.org/officeDocument/2006/relationships/tags" Target="../tags/tag244.xml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tags" Target="../tags/tag23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tags" Target="../tags/tag25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63.xml"/><Relationship Id="rId14" Type="http://schemas.openxmlformats.org/officeDocument/2006/relationships/tags" Target="../tags/tag262.xml"/><Relationship Id="rId13" Type="http://schemas.openxmlformats.org/officeDocument/2006/relationships/image" Target="C:/Users/mingsheng111035/AppData/Local/Temp/figmazip/slide_be63073b1e27f23b\datas\&#35013;&#39280;-12001&amp;500354.png" TargetMode="External"/><Relationship Id="rId12" Type="http://schemas.openxmlformats.org/officeDocument/2006/relationships/image" Target="../media/image25.png"/><Relationship Id="rId11" Type="http://schemas.openxmlformats.org/officeDocument/2006/relationships/tags" Target="../tags/tag261.xml"/><Relationship Id="rId10" Type="http://schemas.openxmlformats.org/officeDocument/2006/relationships/image" Target="../media/image6.png"/><Relationship Id="rId1" Type="http://schemas.openxmlformats.org/officeDocument/2006/relationships/tags" Target="../tags/tag25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8" Type="http://schemas.openxmlformats.org/officeDocument/2006/relationships/image" Target="C:/Users/mingsheng111035/AppData/Local/Temp/figmazip/slide_fbde4c546edfd139\datas\&#27675;&#22260;&#22270;-12001&amp;130004.png" TargetMode="External"/><Relationship Id="rId7" Type="http://schemas.openxmlformats.org/officeDocument/2006/relationships/image" Target="../media/image11.png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image" Target="C:/Users/mingsheng111035/AppData/Local/Temp/figmazip/slide_fbde4c546edfd139\datas\&#35013;&#39280;-12001&amp;129987.png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280.xml"/><Relationship Id="rId24" Type="http://schemas.openxmlformats.org/officeDocument/2006/relationships/tags" Target="../tags/tag279.xml"/><Relationship Id="rId23" Type="http://schemas.openxmlformats.org/officeDocument/2006/relationships/tags" Target="../tags/tag278.xml"/><Relationship Id="rId22" Type="http://schemas.openxmlformats.org/officeDocument/2006/relationships/tags" Target="../tags/tag277.xml"/><Relationship Id="rId21" Type="http://schemas.openxmlformats.org/officeDocument/2006/relationships/tags" Target="../tags/tag276.xml"/><Relationship Id="rId20" Type="http://schemas.openxmlformats.org/officeDocument/2006/relationships/image" Target="../media/image28.jpeg"/><Relationship Id="rId2" Type="http://schemas.openxmlformats.org/officeDocument/2006/relationships/tags" Target="../tags/tag265.xml"/><Relationship Id="rId19" Type="http://schemas.openxmlformats.org/officeDocument/2006/relationships/tags" Target="../tags/tag275.xml"/><Relationship Id="rId18" Type="http://schemas.openxmlformats.org/officeDocument/2006/relationships/tags" Target="../tags/tag274.xml"/><Relationship Id="rId17" Type="http://schemas.openxmlformats.org/officeDocument/2006/relationships/tags" Target="../tags/tag273.xml"/><Relationship Id="rId16" Type="http://schemas.openxmlformats.org/officeDocument/2006/relationships/tags" Target="../tags/tag272.xml"/><Relationship Id="rId15" Type="http://schemas.openxmlformats.org/officeDocument/2006/relationships/image" Target="../media/image27.jpeg"/><Relationship Id="rId14" Type="http://schemas.openxmlformats.org/officeDocument/2006/relationships/tags" Target="../tags/tag271.xml"/><Relationship Id="rId13" Type="http://schemas.openxmlformats.org/officeDocument/2006/relationships/tags" Target="../tags/tag270.xml"/><Relationship Id="rId12" Type="http://schemas.openxmlformats.org/officeDocument/2006/relationships/image" Target="../media/image6.png"/><Relationship Id="rId11" Type="http://schemas.openxmlformats.org/officeDocument/2006/relationships/image" Target="../media/image26.jpeg"/><Relationship Id="rId10" Type="http://schemas.openxmlformats.org/officeDocument/2006/relationships/tags" Target="../tags/tag269.xml"/><Relationship Id="rId1" Type="http://schemas.openxmlformats.org/officeDocument/2006/relationships/tags" Target="../tags/tag26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image" Target="../media/image30.jpeg"/><Relationship Id="rId6" Type="http://schemas.openxmlformats.org/officeDocument/2006/relationships/tags" Target="../tags/tag284.xml"/><Relationship Id="rId5" Type="http://schemas.openxmlformats.org/officeDocument/2006/relationships/image" Target="../media/image6.png"/><Relationship Id="rId4" Type="http://schemas.openxmlformats.org/officeDocument/2006/relationships/image" Target="../media/image29.jpeg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89.xml"/><Relationship Id="rId11" Type="http://schemas.openxmlformats.org/officeDocument/2006/relationships/tags" Target="../tags/tag288.xml"/><Relationship Id="rId10" Type="http://schemas.openxmlformats.org/officeDocument/2006/relationships/tags" Target="../tags/tag287.xml"/><Relationship Id="rId1" Type="http://schemas.openxmlformats.org/officeDocument/2006/relationships/tags" Target="../tags/tag28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tags" Target="../tags/tag29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jpeg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image" Target="C:/Users/mingsheng111035/AppData/Local/Temp/figmazip/slide_03ef0aec1ac5b158\datas\&#35013;&#39280;-12001&amp;107349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5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129.xml"/><Relationship Id="rId22" Type="http://schemas.openxmlformats.org/officeDocument/2006/relationships/tags" Target="../tags/tag128.xml"/><Relationship Id="rId21" Type="http://schemas.openxmlformats.org/officeDocument/2006/relationships/tags" Target="../tags/tag127.xml"/><Relationship Id="rId20" Type="http://schemas.openxmlformats.org/officeDocument/2006/relationships/tags" Target="../tags/tag126.xml"/><Relationship Id="rId2" Type="http://schemas.openxmlformats.org/officeDocument/2006/relationships/tags" Target="../tags/tag114.xml"/><Relationship Id="rId19" Type="http://schemas.openxmlformats.org/officeDocument/2006/relationships/tags" Target="../tags/tag125.xml"/><Relationship Id="rId18" Type="http://schemas.openxmlformats.org/officeDocument/2006/relationships/tags" Target="../tags/tag124.xml"/><Relationship Id="rId17" Type="http://schemas.openxmlformats.org/officeDocument/2006/relationships/image" Target="../media/image8.jpeg"/><Relationship Id="rId16" Type="http://schemas.openxmlformats.org/officeDocument/2006/relationships/tags" Target="../tags/tag123.xml"/><Relationship Id="rId15" Type="http://schemas.openxmlformats.org/officeDocument/2006/relationships/image" Target="../media/image7.jpeg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39.xml"/><Relationship Id="rId11" Type="http://schemas.openxmlformats.org/officeDocument/2006/relationships/image" Target="../media/image6.png"/><Relationship Id="rId10" Type="http://schemas.openxmlformats.org/officeDocument/2006/relationships/image" Target="../media/image9.jpeg"/><Relationship Id="rId1" Type="http://schemas.openxmlformats.org/officeDocument/2006/relationships/tags" Target="../tags/tag13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image" Target="../media/image6.png"/><Relationship Id="rId3" Type="http://schemas.openxmlformats.org/officeDocument/2006/relationships/image" Target="../media/image10.jpeg"/><Relationship Id="rId2" Type="http://schemas.openxmlformats.org/officeDocument/2006/relationships/tags" Target="../tags/tag144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55.xml"/><Relationship Id="rId14" Type="http://schemas.openxmlformats.org/officeDocument/2006/relationships/tags" Target="../tags/tag154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tags" Target="../tags/tag14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image" Target="C:/Users/mingsheng111035/AppData/Local/Temp/figmazip/slide_d4c0e458cc80d3ee\datas\&#35013;&#39280;-12001&amp;311611.png" TargetMode="External"/><Relationship Id="rId6" Type="http://schemas.openxmlformats.org/officeDocument/2006/relationships/image" Target="../media/image12.png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image" Target="C:/Users/mingsheng111035/AppData/Local/Temp/figmazip/slide_d4c0e458cc80d3ee\datas\&#27675;&#22260;&#22270;-12001&amp;311583.png" TargetMode="External"/><Relationship Id="rId2" Type="http://schemas.openxmlformats.org/officeDocument/2006/relationships/image" Target="../media/image11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66.xml"/><Relationship Id="rId16" Type="http://schemas.openxmlformats.org/officeDocument/2006/relationships/tags" Target="../tags/tag165.xml"/><Relationship Id="rId15" Type="http://schemas.openxmlformats.org/officeDocument/2006/relationships/tags" Target="../tags/tag164.xml"/><Relationship Id="rId14" Type="http://schemas.openxmlformats.org/officeDocument/2006/relationships/tags" Target="../tags/tag163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image" Target="../media/image6.png"/><Relationship Id="rId10" Type="http://schemas.openxmlformats.org/officeDocument/2006/relationships/image" Target="../media/image13.jpeg"/><Relationship Id="rId1" Type="http://schemas.openxmlformats.org/officeDocument/2006/relationships/tags" Target="../tags/tag15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image" Target="C:/Users/mingsheng111035/AppData/Local/Temp/figmazip/slide_dbb274c96b56abfd\datas\&#27675;&#22260;&#22270;-12001&amp;188690.png" TargetMode="External"/><Relationship Id="rId20" Type="http://schemas.openxmlformats.org/officeDocument/2006/relationships/slideLayout" Target="../slideLayouts/slideLayout17.xml"/><Relationship Id="rId2" Type="http://schemas.openxmlformats.org/officeDocument/2006/relationships/image" Target="../media/image14.png"/><Relationship Id="rId19" Type="http://schemas.openxmlformats.org/officeDocument/2006/relationships/tags" Target="../tags/tag180.xml"/><Relationship Id="rId18" Type="http://schemas.openxmlformats.org/officeDocument/2006/relationships/tags" Target="../tags/tag179.xml"/><Relationship Id="rId17" Type="http://schemas.openxmlformats.org/officeDocument/2006/relationships/tags" Target="../tags/tag178.xml"/><Relationship Id="rId16" Type="http://schemas.openxmlformats.org/officeDocument/2006/relationships/image" Target="../media/image16.jpeg"/><Relationship Id="rId15" Type="http://schemas.openxmlformats.org/officeDocument/2006/relationships/tags" Target="../tags/tag177.xml"/><Relationship Id="rId14" Type="http://schemas.openxmlformats.org/officeDocument/2006/relationships/tags" Target="../tags/tag176.xml"/><Relationship Id="rId13" Type="http://schemas.openxmlformats.org/officeDocument/2006/relationships/image" Target="../media/image6.png"/><Relationship Id="rId12" Type="http://schemas.openxmlformats.org/officeDocument/2006/relationships/image" Target="../media/image15.jpeg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tags" Target="../tags/tag1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生命体征测量照护技术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异常体温评估与照护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" y="1828800"/>
            <a:ext cx="9220200" cy="812800"/>
            <a:chOff x="960" y="2880"/>
            <a:chExt cx="14520" cy="128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异常体温类型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6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体温过高、体温过低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8520" y="288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876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760" y="3680"/>
              <a:ext cx="6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发热采取物理降温，体温过低及时保暖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36d77edc-54e8-4810-b760-79c06a47eb6c.jpg36d77edc-54e8-4810-b760-79c06a47eb6c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r="441"/>
          <a:stretch>
            <a:fillRect/>
          </a:stretch>
        </p:blipFill>
        <p:spPr>
          <a:xfrm>
            <a:off x="609603" y="3098801"/>
            <a:ext cx="10972800" cy="3148965"/>
          </a:xfrm>
          <a:custGeom>
            <a:avLst/>
            <a:gdLst>
              <a:gd name="connisteX0" fmla="*/ 0 w 10972800"/>
              <a:gd name="connsiteY0" fmla="*/ 304796 h 3149595"/>
              <a:gd name="connisteX1" fmla="*/ 304796 w 10972800"/>
              <a:gd name="connsiteY1" fmla="*/ 0 h 3149595"/>
              <a:gd name="connisteX2" fmla="*/ 10668003 w 10972800"/>
              <a:gd name="connsiteY2" fmla="*/ 0 h 3149595"/>
              <a:gd name="connisteX3" fmla="*/ 10972800 w 10972800"/>
              <a:gd name="connsiteY3" fmla="*/ 304796 h 3149595"/>
              <a:gd name="connisteX4" fmla="*/ 10972800 w 10972800"/>
              <a:gd name="connsiteY4" fmla="*/ 2844798 h 3149595"/>
              <a:gd name="connisteX5" fmla="*/ 10668003 w 10972800"/>
              <a:gd name="connsiteY5" fmla="*/ 3149595 h 3149595"/>
              <a:gd name="connisteX6" fmla="*/ 304796 w 10972800"/>
              <a:gd name="connsiteY6" fmla="*/ 3149595 h 3149595"/>
              <a:gd name="connisteX7" fmla="*/ 0 w 10972800"/>
              <a:gd name="connsiteY7" fmla="*/ 2844798 h 3149595"/>
              <a:gd name="connisteX8" fmla="*/ 0 w 10972800"/>
              <a:gd name="connsiteY8" fmla="*/ 304796 h 3149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5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844799"/>
                </a:lnTo>
                <a:cubicBezTo>
                  <a:pt x="10972800" y="3013140"/>
                  <a:pt x="10836335" y="3149596"/>
                  <a:pt x="10668003" y="3149596"/>
                </a:cubicBezTo>
                <a:lnTo>
                  <a:pt x="304797" y="3149596"/>
                </a:lnTo>
                <a:cubicBezTo>
                  <a:pt x="136465" y="3149596"/>
                  <a:pt x="0" y="3013140"/>
                  <a:pt x="0" y="28447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脉搏测量与照护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1a450f45-9d0a-4c03-90b2-1b5ea9bcbf4c.jpg1a450f45-9d0a-4c03-90b2-1b5ea9bcbf4c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51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304796 h 3505196"/>
              <a:gd name="connisteX1" fmla="*/ 304796 w 10972800"/>
              <a:gd name="connsiteY1" fmla="*/ 0 h 3505196"/>
              <a:gd name="connisteX2" fmla="*/ 10668003 w 10972800"/>
              <a:gd name="connsiteY2" fmla="*/ 0 h 3505196"/>
              <a:gd name="connisteX3" fmla="*/ 10972800 w 10972800"/>
              <a:gd name="connsiteY3" fmla="*/ 304796 h 3505196"/>
              <a:gd name="connisteX4" fmla="*/ 10972800 w 10972800"/>
              <a:gd name="connsiteY4" fmla="*/ 3200400 h 3505196"/>
              <a:gd name="connisteX5" fmla="*/ 10668003 w 10972800"/>
              <a:gd name="connsiteY5" fmla="*/ 3505196 h 3505196"/>
              <a:gd name="connisteX6" fmla="*/ 304796 w 10972800"/>
              <a:gd name="connsiteY6" fmla="*/ 3505196 h 3505196"/>
              <a:gd name="connisteX7" fmla="*/ 0 w 10972800"/>
              <a:gd name="connsiteY7" fmla="*/ 3200400 h 3505196"/>
              <a:gd name="connisteX8" fmla="*/ 0 w 10972800"/>
              <a:gd name="connsiteY8" fmla="*/ 304796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200400"/>
                </a:lnTo>
                <a:cubicBezTo>
                  <a:pt x="10972800" y="3368741"/>
                  <a:pt x="10836335" y="3505197"/>
                  <a:pt x="10668003" y="3505197"/>
                </a:cubicBezTo>
                <a:lnTo>
                  <a:pt x="304797" y="3505197"/>
                </a:lnTo>
                <a:cubicBezTo>
                  <a:pt x="136465" y="3505197"/>
                  <a:pt x="0" y="3368741"/>
                  <a:pt x="0" y="32004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脉搏概念与正常标准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48200" y="4724400"/>
            <a:ext cx="7010400" cy="1168400"/>
            <a:chOff x="7320" y="7440"/>
            <a:chExt cx="11040" cy="184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4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脉搏概念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8320"/>
              <a:ext cx="3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动脉有节律的搏动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120" y="74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正常脉率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120" y="8320"/>
              <a:ext cx="3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60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～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100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次／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min</a:t>
              </a:r>
              <a:endParaRPr lang="en-US" altLang="zh-CN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4920" y="744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正常脉律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4920" y="8320"/>
              <a:ext cx="3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节律均匀、规则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脉搏的生理性变化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f628e59619f6fd73\datas\装饰-12001&amp;33280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812800"/>
            <a:ext cx="7010400" cy="1117600"/>
            <a:chOff x="7320" y="1280"/>
            <a:chExt cx="11040" cy="176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1280"/>
              <a:ext cx="81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128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随年龄变化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2080"/>
              <a:ext cx="31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老年人脉搏稍慢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1120" y="1280"/>
              <a:ext cx="81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360" y="128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随情绪变化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1360" y="2080"/>
              <a:ext cx="31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运动、情绪变化时增快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14920" y="1280"/>
              <a:ext cx="81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5160" y="128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随休息变化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160" y="2080"/>
              <a:ext cx="31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休息、睡眠时较慢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" name="图片 13" descr="C:/Users/mingsheng111035/AppData/Roaming/Kingsoft/office6/wppai/generateppt/4cc9c0e7-4648-4753-9736-2f7f205b7e12.jpg4cc9c0e7-4648-4753-9736-2f7f205b7e12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511" r="1307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304796 h 3657600"/>
              <a:gd name="connisteX1" fmla="*/ 304796 w 10972800"/>
              <a:gd name="connsiteY1" fmla="*/ 0 h 3657600"/>
              <a:gd name="connisteX2" fmla="*/ 10668003 w 10972800"/>
              <a:gd name="connsiteY2" fmla="*/ 0 h 3657600"/>
              <a:gd name="connisteX3" fmla="*/ 10972800 w 10972800"/>
              <a:gd name="connsiteY3" fmla="*/ 304796 h 3657600"/>
              <a:gd name="connisteX4" fmla="*/ 10972800 w 10972800"/>
              <a:gd name="connsiteY4" fmla="*/ 3352803 h 3657600"/>
              <a:gd name="connisteX5" fmla="*/ 10668003 w 10972800"/>
              <a:gd name="connsiteY5" fmla="*/ 3657600 h 3657600"/>
              <a:gd name="connisteX6" fmla="*/ 304796 w 10972800"/>
              <a:gd name="connsiteY6" fmla="*/ 3657600 h 3657600"/>
              <a:gd name="connisteX7" fmla="*/ 0 w 10972800"/>
              <a:gd name="connsiteY7" fmla="*/ 3352803 h 3657600"/>
              <a:gd name="connisteX8" fmla="*/ 0 w 10972800"/>
              <a:gd name="connsiteY8" fmla="*/ 304796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352803"/>
                </a:lnTo>
                <a:cubicBezTo>
                  <a:pt x="10972800" y="3521135"/>
                  <a:pt x="10836335" y="3657600"/>
                  <a:pt x="10668003" y="3657600"/>
                </a:cubicBezTo>
                <a:lnTo>
                  <a:pt x="304797" y="3657600"/>
                </a:lnTo>
                <a:cubicBezTo>
                  <a:pt x="136465" y="3657600"/>
                  <a:pt x="0" y="3521135"/>
                  <a:pt x="0" y="33528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异常脉搏评估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20f3ee16f0ba22df\datas\装饰-12001&amp;7189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4289a6d2883c1480fddb62e81dc78385.jpg4289a6d2883c1480fddb62e81dc78385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r="5583"/>
            <a:stretch>
              <a:fillRect/>
            </a:stretch>
          </p:blipFill>
          <p:spPr>
            <a:xfrm>
              <a:off x="960" y="2880"/>
              <a:ext cx="5440" cy="3840"/>
            </a:xfrm>
            <a:custGeom>
              <a:avLst/>
              <a:gdLst>
                <a:gd name="connisteX0" fmla="*/ 0 w 3454402"/>
                <a:gd name="connsiteY0" fmla="*/ 304796 h 2438403"/>
                <a:gd name="connisteX1" fmla="*/ 304796 w 3454402"/>
                <a:gd name="connsiteY1" fmla="*/ 0 h 2438403"/>
                <a:gd name="connisteX2" fmla="*/ 3149595 w 3454402"/>
                <a:gd name="connsiteY2" fmla="*/ 0 h 2438403"/>
                <a:gd name="connisteX3" fmla="*/ 3454402 w 3454402"/>
                <a:gd name="connsiteY3" fmla="*/ 304796 h 2438403"/>
                <a:gd name="connisteX4" fmla="*/ 3454402 w 3454402"/>
                <a:gd name="connsiteY4" fmla="*/ 2438403 h 2438403"/>
                <a:gd name="connisteX5" fmla="*/ 0 w 3454402"/>
                <a:gd name="connsiteY5" fmla="*/ 2438403 h 2438403"/>
                <a:gd name="connisteX6" fmla="*/ 0 w 3454402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720"/>
              <a:ext cx="5440" cy="3120"/>
            </a:xfrm>
            <a:custGeom>
              <a:avLst/>
              <a:gdLst>
                <a:gd name="connisteX0" fmla="*/ 0 w 3454402"/>
                <a:gd name="connsiteY0" fmla="*/ 0 h 1981203"/>
                <a:gd name="connisteX1" fmla="*/ 3454402 w 3454402"/>
                <a:gd name="connsiteY1" fmla="*/ 0 h 1981203"/>
                <a:gd name="connisteX2" fmla="*/ 3454402 w 3454402"/>
                <a:gd name="connsiteY2" fmla="*/ 1676396 h 1981203"/>
                <a:gd name="connisteX3" fmla="*/ 3149595 w 3454402"/>
                <a:gd name="connsiteY3" fmla="*/ 1981203 h 1981203"/>
                <a:gd name="connisteX4" fmla="*/ 304796 w 3454402"/>
                <a:gd name="connsiteY4" fmla="*/ 1981203 h 1981203"/>
                <a:gd name="connisteX5" fmla="*/ 0 w 3454402"/>
                <a:gd name="connsiteY5" fmla="*/ 1676396 h 1981203"/>
                <a:gd name="connisteX6" fmla="*/ 0 w 3454402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981203">
                  <a:moveTo>
                    <a:pt x="0" y="0"/>
                  </a:moveTo>
                  <a:lnTo>
                    <a:pt x="3454402" y="0"/>
                  </a:lnTo>
                  <a:lnTo>
                    <a:pt x="3454402" y="1676397"/>
                  </a:lnTo>
                  <a:cubicBezTo>
                    <a:pt x="3454402" y="1844738"/>
                    <a:pt x="3317937" y="1981203"/>
                    <a:pt x="3149596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fdd94722d0fbfb1e68b0a9818b1f1c60.jpgfdd94722d0fbfb1e68b0a9818b1f1c60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2792" r="2792"/>
            <a:stretch>
              <a:fillRect/>
            </a:stretch>
          </p:blipFill>
          <p:spPr>
            <a:xfrm>
              <a:off x="6880" y="2880"/>
              <a:ext cx="5440" cy="3840"/>
            </a:xfrm>
            <a:custGeom>
              <a:avLst/>
              <a:gdLst>
                <a:gd name="connisteX0" fmla="*/ 0 w 3454402"/>
                <a:gd name="connsiteY0" fmla="*/ 304796 h 2438403"/>
                <a:gd name="connisteX1" fmla="*/ 304796 w 3454402"/>
                <a:gd name="connsiteY1" fmla="*/ 0 h 2438403"/>
                <a:gd name="connisteX2" fmla="*/ 3149595 w 3454402"/>
                <a:gd name="connsiteY2" fmla="*/ 0 h 2438403"/>
                <a:gd name="connisteX3" fmla="*/ 3454402 w 3454402"/>
                <a:gd name="connsiteY3" fmla="*/ 304796 h 2438403"/>
                <a:gd name="connisteX4" fmla="*/ 3454402 w 3454402"/>
                <a:gd name="connsiteY4" fmla="*/ 2438403 h 2438403"/>
                <a:gd name="connisteX5" fmla="*/ 0 w 3454402"/>
                <a:gd name="connsiteY5" fmla="*/ 2438403 h 2438403"/>
                <a:gd name="connisteX6" fmla="*/ 0 w 3454402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6880" y="6720"/>
              <a:ext cx="5440" cy="3120"/>
            </a:xfrm>
            <a:custGeom>
              <a:avLst/>
              <a:gdLst>
                <a:gd name="connisteX0" fmla="*/ 0 w 3454402"/>
                <a:gd name="connsiteY0" fmla="*/ 0 h 1981203"/>
                <a:gd name="connisteX1" fmla="*/ 3454402 w 3454402"/>
                <a:gd name="connsiteY1" fmla="*/ 0 h 1981203"/>
                <a:gd name="connisteX2" fmla="*/ 3454402 w 3454402"/>
                <a:gd name="connsiteY2" fmla="*/ 1676396 h 1981203"/>
                <a:gd name="connisteX3" fmla="*/ 3149595 w 3454402"/>
                <a:gd name="connsiteY3" fmla="*/ 1981203 h 1981203"/>
                <a:gd name="connisteX4" fmla="*/ 304796 w 3454402"/>
                <a:gd name="connsiteY4" fmla="*/ 1981203 h 1981203"/>
                <a:gd name="connisteX5" fmla="*/ 0 w 3454402"/>
                <a:gd name="connsiteY5" fmla="*/ 1676396 h 1981203"/>
                <a:gd name="connisteX6" fmla="*/ 0 w 3454402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981203">
                  <a:moveTo>
                    <a:pt x="0" y="0"/>
                  </a:moveTo>
                  <a:lnTo>
                    <a:pt x="3454402" y="0"/>
                  </a:lnTo>
                  <a:lnTo>
                    <a:pt x="3454402" y="1676397"/>
                  </a:lnTo>
                  <a:cubicBezTo>
                    <a:pt x="3454402" y="1844738"/>
                    <a:pt x="3317937" y="1981203"/>
                    <a:pt x="3149596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736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频率异常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8240"/>
              <a:ext cx="45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速脉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&gt;100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次／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min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，缓脉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&lt;60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次／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min</a:t>
              </a:r>
              <a:endParaRPr lang="en-US" altLang="zh-CN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902786bd7b1178acfaa847e7d9490ba0.jpg902786bd7b1178acfaa847e7d9490ba0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r="5583"/>
            <a:stretch>
              <a:fillRect/>
            </a:stretch>
          </p:blipFill>
          <p:spPr>
            <a:xfrm>
              <a:off x="12800" y="2880"/>
              <a:ext cx="5440" cy="3840"/>
            </a:xfrm>
            <a:custGeom>
              <a:avLst/>
              <a:gdLst>
                <a:gd name="connisteX0" fmla="*/ 0 w 3454402"/>
                <a:gd name="connsiteY0" fmla="*/ 304796 h 2438403"/>
                <a:gd name="connisteX1" fmla="*/ 304796 w 3454402"/>
                <a:gd name="connsiteY1" fmla="*/ 0 h 2438403"/>
                <a:gd name="connisteX2" fmla="*/ 3149595 w 3454402"/>
                <a:gd name="connsiteY2" fmla="*/ 0 h 2438403"/>
                <a:gd name="connisteX3" fmla="*/ 3454402 w 3454402"/>
                <a:gd name="connsiteY3" fmla="*/ 304796 h 2438403"/>
                <a:gd name="connisteX4" fmla="*/ 3454402 w 3454402"/>
                <a:gd name="connsiteY4" fmla="*/ 2438403 h 2438403"/>
                <a:gd name="connisteX5" fmla="*/ 0 w 3454402"/>
                <a:gd name="connsiteY5" fmla="*/ 2438403 h 2438403"/>
                <a:gd name="connisteX6" fmla="*/ 0 w 3454402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2800" y="6720"/>
              <a:ext cx="5440" cy="3120"/>
            </a:xfrm>
            <a:custGeom>
              <a:avLst/>
              <a:gdLst>
                <a:gd name="connisteX0" fmla="*/ 0 w 3454402"/>
                <a:gd name="connsiteY0" fmla="*/ 0 h 1981203"/>
                <a:gd name="connisteX1" fmla="*/ 3454402 w 3454402"/>
                <a:gd name="connsiteY1" fmla="*/ 0 h 1981203"/>
                <a:gd name="connisteX2" fmla="*/ 3454402 w 3454402"/>
                <a:gd name="connsiteY2" fmla="*/ 1676396 h 1981203"/>
                <a:gd name="connisteX3" fmla="*/ 3149595 w 3454402"/>
                <a:gd name="connsiteY3" fmla="*/ 1981203 h 1981203"/>
                <a:gd name="connisteX4" fmla="*/ 304796 w 3454402"/>
                <a:gd name="connsiteY4" fmla="*/ 1981203 h 1981203"/>
                <a:gd name="connisteX5" fmla="*/ 0 w 3454402"/>
                <a:gd name="connsiteY5" fmla="*/ 1676396 h 1981203"/>
                <a:gd name="connisteX6" fmla="*/ 0 w 3454402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1981203">
                  <a:moveTo>
                    <a:pt x="0" y="0"/>
                  </a:moveTo>
                  <a:lnTo>
                    <a:pt x="3454402" y="0"/>
                  </a:lnTo>
                  <a:lnTo>
                    <a:pt x="3454402" y="1676397"/>
                  </a:lnTo>
                  <a:cubicBezTo>
                    <a:pt x="3454402" y="1844738"/>
                    <a:pt x="3317937" y="1981203"/>
                    <a:pt x="3149596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736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节律异常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7360" y="8240"/>
              <a:ext cx="45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间歇脉、二联律、三联律、脉搏短绌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736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强弱异常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3280" y="8240"/>
              <a:ext cx="45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洪脉强大有力，丝脉细弱无力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异常脉搏照护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77df415ec48978fe\datas\装饰-12001&amp;55145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2d306bfd-dc25-483d-a717-a948eaec9390.jpg2d306bfd-dc25-483d-a717-a948eaec9390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441"/>
          <a:stretch>
            <a:fillRect/>
          </a:stretch>
        </p:blipFill>
        <p:spPr>
          <a:xfrm>
            <a:off x="609603" y="1828800"/>
            <a:ext cx="10972800" cy="3148965"/>
          </a:xfrm>
          <a:custGeom>
            <a:avLst/>
            <a:gdLst>
              <a:gd name="connisteX0" fmla="*/ 0 w 10972800"/>
              <a:gd name="connsiteY0" fmla="*/ 304796 h 3149595"/>
              <a:gd name="connisteX1" fmla="*/ 304796 w 10972800"/>
              <a:gd name="connsiteY1" fmla="*/ 0 h 3149595"/>
              <a:gd name="connisteX2" fmla="*/ 10668003 w 10972800"/>
              <a:gd name="connsiteY2" fmla="*/ 0 h 3149595"/>
              <a:gd name="connisteX3" fmla="*/ 10972800 w 10972800"/>
              <a:gd name="connsiteY3" fmla="*/ 304796 h 3149595"/>
              <a:gd name="connisteX4" fmla="*/ 10972800 w 10972800"/>
              <a:gd name="connsiteY4" fmla="*/ 2844798 h 3149595"/>
              <a:gd name="connisteX5" fmla="*/ 10668003 w 10972800"/>
              <a:gd name="connsiteY5" fmla="*/ 3149595 h 3149595"/>
              <a:gd name="connisteX6" fmla="*/ 304796 w 10972800"/>
              <a:gd name="connsiteY6" fmla="*/ 3149595 h 3149595"/>
              <a:gd name="connisteX7" fmla="*/ 0 w 10972800"/>
              <a:gd name="connsiteY7" fmla="*/ 2844798 h 3149595"/>
              <a:gd name="connisteX8" fmla="*/ 0 w 10972800"/>
              <a:gd name="connsiteY8" fmla="*/ 304796 h 3149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1495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844799"/>
                </a:lnTo>
                <a:cubicBezTo>
                  <a:pt x="10972800" y="3013140"/>
                  <a:pt x="10836335" y="3149596"/>
                  <a:pt x="10668003" y="3149596"/>
                </a:cubicBezTo>
                <a:lnTo>
                  <a:pt x="304797" y="3149596"/>
                </a:lnTo>
                <a:cubicBezTo>
                  <a:pt x="136465" y="3149596"/>
                  <a:pt x="0" y="3013140"/>
                  <a:pt x="0" y="28447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609600" y="5435600"/>
            <a:ext cx="11049000" cy="812800"/>
            <a:chOff x="960" y="8560"/>
            <a:chExt cx="17400" cy="128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6960" y="8560"/>
              <a:ext cx="81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观察症状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注意相关症状的观察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296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7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协助检查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7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遵医嘱给药，协助进行相关检查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3200" y="856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用药指导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3200" y="9360"/>
              <a:ext cx="51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观察药物疗效及不良反应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2500"/>
              <a:t>呼吸测量（文本中未详细展开，补充）</a:t>
            </a:r>
            <a:endParaRPr lang="zh-CN" altLang="en-US" sz="25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呼吸概念与重要性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09600" y="3556000"/>
            <a:ext cx="3505200" cy="2692400"/>
            <a:chOff x="960" y="5600"/>
            <a:chExt cx="5520" cy="424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960" y="5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0" y="5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呼吸概念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640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气体交换过程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00" y="80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重要性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88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判断健康状况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
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危急程度指征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9" name="图片 8" descr="C:/Users/mingsheng111035/AppData/Roaming/Kingsoft/office6/wppai/generateppt/afa00eec49d64bbfa76f865dd58be5e0.jpgafa00eec49d64bbfa76f865dd58be5e0"/>
          <p:cNvPicPr preferRelativeResize="0"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2972" r="2854"/>
          <a:stretch>
            <a:fillRect/>
          </a:stretch>
        </p:blipFill>
        <p:spPr>
          <a:xfrm>
            <a:off x="4648197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12" name="图片 11" descr="C:/Users/mingsheng111035/AppData/Local/Temp/figmazip/slide_be63073b1e27f23b\datas\装饰-12001&amp;500354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11487150" y="3041650"/>
            <a:ext cx="418465" cy="655955"/>
          </a:xfrm>
          <a:prstGeom prst="rect">
            <a:avLst/>
          </a:prstGeom>
        </p:spPr>
      </p:pic>
      <p:sp>
        <p:nvSpPr>
          <p:cNvPr id="13" name="任意多边形 12"/>
          <p:cNvSpPr/>
          <p:nvPr>
            <p:custDataLst>
              <p:tags r:id="rId14"/>
            </p:custDataLst>
          </p:nvPr>
        </p:nvSpPr>
        <p:spPr>
          <a:xfrm>
            <a:off x="11271251" y="2559049"/>
            <a:ext cx="418465" cy="660400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正常呼吸标准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fbde4c546edfd139\datas\装饰-12001&amp;12998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fbde4c546edfd139\datas\氛围图-12001&amp;130004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09603" y="1828800"/>
            <a:ext cx="10972798" cy="4418965"/>
            <a:chOff x="960" y="2880"/>
            <a:chExt cx="17280" cy="6959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90aa82a5f76db69bd4e68c79736c996d.jpg90aa82a5f76db69bd4e68c79736c996d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32647" b="706"/>
            <a:stretch>
              <a:fillRect/>
            </a:stretch>
          </p:blipFill>
          <p:spPr>
            <a:xfrm>
              <a:off x="2480" y="420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62c8aa08c4cf19a2b5de952901148e06.jpg62c8aa08c4cf19a2b5de952901148e06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3176" r="20059"/>
            <a:stretch>
              <a:fillRect/>
            </a:stretch>
          </p:blipFill>
          <p:spPr>
            <a:xfrm>
              <a:off x="8400" y="420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54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呼吸频率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7"/>
              </p:custDataLst>
            </p:nvPr>
          </p:nvSpPr>
          <p:spPr>
            <a:xfrm>
              <a:off x="1560" y="8040"/>
              <a:ext cx="4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16-20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次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/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分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8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7a2dc9ccce7ca4e537bc7b8698cd0bb2.jpg7a2dc9ccce7ca4e537bc7b8698cd0bb2"/>
            <p:cNvPicPr preferRelativeResize="0"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rcRect l="16676" t="-21" r="16676" b="21"/>
            <a:stretch>
              <a:fillRect/>
            </a:stretch>
          </p:blipFill>
          <p:spPr>
            <a:xfrm>
              <a:off x="14320" y="420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21"/>
              </p:custDataLst>
            </p:nvPr>
          </p:nvSpPr>
          <p:spPr>
            <a:xfrm>
              <a:off x="746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呼吸节律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7480" y="8040"/>
              <a:ext cx="4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均匀规则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3"/>
              </p:custDataLst>
            </p:nvPr>
          </p:nvSpPr>
          <p:spPr>
            <a:xfrm>
              <a:off x="1338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呼吸深度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3400" y="8040"/>
              <a:ext cx="4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适中平稳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异常呼吸评估与照护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2400300" y="2260600"/>
            <a:ext cx="9220200" cy="3556000"/>
            <a:chOff x="3780" y="3560"/>
            <a:chExt cx="14520" cy="5600"/>
          </a:xfrm>
        </p:grpSpPr>
        <p:pic>
          <p:nvPicPr>
            <p:cNvPr id="4" name="图片 3" descr="C:/Users/mingsheng111035/AppData/Roaming/Kingsoft/office6/wppai/generateppt/28650262307b3a5c130d0e1e456c3f0d.jpg28650262307b3a5c130d0e1e456c3f0d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1059" r="11059"/>
            <a:stretch>
              <a:fillRect/>
            </a:stretch>
          </p:blipFill>
          <p:spPr>
            <a:xfrm>
              <a:off x="5360" y="356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137c518cc9670da0c8177106b39004cf.jpg137c518cc9670da0c8177106b39004cf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r="33353"/>
            <a:stretch>
              <a:fillRect/>
            </a:stretch>
          </p:blipFill>
          <p:spPr>
            <a:xfrm>
              <a:off x="13040" y="356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7800"/>
              <a:ext cx="6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异常呼吸评估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3800" y="8680"/>
              <a:ext cx="68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频率、节律、深度异常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1460" y="7800"/>
              <a:ext cx="6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照护措施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1480" y="8680"/>
              <a:ext cx="68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观察症状，协助检查，遵医嘱给药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生命体征概述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体温测量与照护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脉搏测量与照护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19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呼吸测量（文本中未详细展开，补充）</a:t>
              </a:r>
              <a:endParaRPr lang="zh-CN" altLang="en-US" sz="19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生命体征概述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生命体征内容及意义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03ef0aec1ac5b158\datas\装饰-12001&amp;107349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4" cy="4419603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2692d8f2d76fa493a7a0cf0ca199690f.jpg2692d8f2d76fa493a7a0cf0ca199690f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11131" r="11131"/>
            <a:stretch>
              <a:fillRect/>
            </a:stretch>
          </p:blipFill>
          <p:spPr>
            <a:xfrm>
              <a:off x="960" y="2880"/>
              <a:ext cx="4479" cy="3840"/>
            </a:xfrm>
            <a:custGeom>
              <a:avLst/>
              <a:gdLst>
                <a:gd name="connisteX0" fmla="*/ 0 w 2844798"/>
                <a:gd name="connsiteY0" fmla="*/ 304796 h 2438403"/>
                <a:gd name="connisteX1" fmla="*/ 304796 w 2844798"/>
                <a:gd name="connsiteY1" fmla="*/ 0 h 2438403"/>
                <a:gd name="connisteX2" fmla="*/ 2540002 w 2844798"/>
                <a:gd name="connsiteY2" fmla="*/ 0 h 2438403"/>
                <a:gd name="connisteX3" fmla="*/ 2844798 w 2844798"/>
                <a:gd name="connsiteY3" fmla="*/ 304796 h 2438403"/>
                <a:gd name="connisteX4" fmla="*/ 2844798 w 2844798"/>
                <a:gd name="connsiteY4" fmla="*/ 2438403 h 2438403"/>
                <a:gd name="connisteX5" fmla="*/ 0 w 2844798"/>
                <a:gd name="connsiteY5" fmla="*/ 2438403 h 2438403"/>
                <a:gd name="connisteX6" fmla="*/ 0 w 2844798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720"/>
              <a:ext cx="4480" cy="3120"/>
            </a:xfrm>
            <a:custGeom>
              <a:avLst/>
              <a:gdLst>
                <a:gd name="connisteX0" fmla="*/ 0 w 2844798"/>
                <a:gd name="connsiteY0" fmla="*/ 0 h 1981203"/>
                <a:gd name="connisteX1" fmla="*/ 2844798 w 2844798"/>
                <a:gd name="connsiteY1" fmla="*/ 0 h 1981203"/>
                <a:gd name="connisteX2" fmla="*/ 2844798 w 2844798"/>
                <a:gd name="connsiteY2" fmla="*/ 1676396 h 1981203"/>
                <a:gd name="connisteX3" fmla="*/ 2540002 w 2844798"/>
                <a:gd name="connsiteY3" fmla="*/ 1981203 h 1981203"/>
                <a:gd name="connisteX4" fmla="*/ 304796 w 2844798"/>
                <a:gd name="connsiteY4" fmla="*/ 1981203 h 1981203"/>
                <a:gd name="connisteX5" fmla="*/ 0 w 2844798"/>
                <a:gd name="connsiteY5" fmla="*/ 1676396 h 1981203"/>
                <a:gd name="connisteX6" fmla="*/ 0 w 2844798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1981203">
                  <a:moveTo>
                    <a:pt x="0" y="0"/>
                  </a:moveTo>
                  <a:lnTo>
                    <a:pt x="2844799" y="0"/>
                  </a:lnTo>
                  <a:lnTo>
                    <a:pt x="2844799" y="1676397"/>
                  </a:lnTo>
                  <a:cubicBezTo>
                    <a:pt x="2844799" y="1844738"/>
                    <a:pt x="2708343" y="1981203"/>
                    <a:pt x="2540002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120"/>
            </a:xfrm>
            <a:custGeom>
              <a:avLst/>
              <a:gdLst>
                <a:gd name="connisteX0" fmla="*/ 0 w 2844798"/>
                <a:gd name="connsiteY0" fmla="*/ 304796 h 1981203"/>
                <a:gd name="connisteX1" fmla="*/ 304796 w 2844798"/>
                <a:gd name="connsiteY1" fmla="*/ 0 h 1981203"/>
                <a:gd name="connisteX2" fmla="*/ 2540002 w 2844798"/>
                <a:gd name="connsiteY2" fmla="*/ 0 h 1981203"/>
                <a:gd name="connisteX3" fmla="*/ 2844798 w 2844798"/>
                <a:gd name="connsiteY3" fmla="*/ 304796 h 1981203"/>
                <a:gd name="connisteX4" fmla="*/ 2844798 w 2844798"/>
                <a:gd name="connsiteY4" fmla="*/ 1981203 h 1981203"/>
                <a:gd name="connisteX5" fmla="*/ 0 w 2844798"/>
                <a:gd name="connsiteY5" fmla="*/ 1981203 h 1981203"/>
                <a:gd name="connisteX6" fmla="*/ 0 w 2844798"/>
                <a:gd name="connsiteY6" fmla="*/ 304796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19812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1981203"/>
                  </a:lnTo>
                  <a:lnTo>
                    <a:pt x="0" y="1981203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生命体征内容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8240"/>
              <a:ext cx="3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体温、脉搏、呼吸、血压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e5e8e9e04f29cc17ded616b782822b55.jpge5e8e9e04f29cc17ded616b782822b55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1131" t="-13" r="11131" b="13"/>
            <a:stretch>
              <a:fillRect/>
            </a:stretch>
          </p:blipFill>
          <p:spPr>
            <a:xfrm>
              <a:off x="5920" y="6000"/>
              <a:ext cx="4479" cy="3840"/>
            </a:xfrm>
            <a:custGeom>
              <a:avLst/>
              <a:gdLst>
                <a:gd name="connisteX0" fmla="*/ 0 w 2844798"/>
                <a:gd name="connsiteY0" fmla="*/ 0 h 2438403"/>
                <a:gd name="connisteX1" fmla="*/ 2844798 w 2844798"/>
                <a:gd name="connsiteY1" fmla="*/ 0 h 2438403"/>
                <a:gd name="connisteX2" fmla="*/ 2844798 w 2844798"/>
                <a:gd name="connsiteY2" fmla="*/ 2133596 h 2438403"/>
                <a:gd name="connisteX3" fmla="*/ 2540002 w 2844798"/>
                <a:gd name="connsiteY3" fmla="*/ 2438403 h 2438403"/>
                <a:gd name="connisteX4" fmla="*/ 304796 w 2844798"/>
                <a:gd name="connsiteY4" fmla="*/ 2438403 h 2438403"/>
                <a:gd name="connisteX5" fmla="*/ 0 w 2844798"/>
                <a:gd name="connsiteY5" fmla="*/ 2133596 h 2438403"/>
                <a:gd name="connisteX6" fmla="*/ 0 w 2844798"/>
                <a:gd name="connsiteY6" fmla="*/ 0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438403">
                  <a:moveTo>
                    <a:pt x="0" y="0"/>
                  </a:moveTo>
                  <a:lnTo>
                    <a:pt x="2844799" y="0"/>
                  </a:lnTo>
                  <a:lnTo>
                    <a:pt x="2844799" y="2133597"/>
                  </a:lnTo>
                  <a:cubicBezTo>
                    <a:pt x="2844799" y="2301938"/>
                    <a:pt x="2708343" y="2438403"/>
                    <a:pt x="2540002" y="2438403"/>
                  </a:cubicBezTo>
                  <a:lnTo>
                    <a:pt x="304797" y="2438403"/>
                  </a:lnTo>
                  <a:cubicBezTo>
                    <a:pt x="136465" y="2438403"/>
                    <a:pt x="0" y="2301938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69796e478cf565307d0f43c3baff72f2.jpg69796e478cf565307d0f43c3baff72f2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11484" r="10778"/>
            <a:stretch>
              <a:fillRect/>
            </a:stretch>
          </p:blipFill>
          <p:spPr>
            <a:xfrm>
              <a:off x="10880" y="2880"/>
              <a:ext cx="4479" cy="3840"/>
            </a:xfrm>
            <a:custGeom>
              <a:avLst/>
              <a:gdLst>
                <a:gd name="connisteX0" fmla="*/ 0 w 2844798"/>
                <a:gd name="connsiteY0" fmla="*/ 304796 h 2438403"/>
                <a:gd name="connisteX1" fmla="*/ 304796 w 2844798"/>
                <a:gd name="connsiteY1" fmla="*/ 0 h 2438403"/>
                <a:gd name="connisteX2" fmla="*/ 2540002 w 2844798"/>
                <a:gd name="connsiteY2" fmla="*/ 0 h 2438403"/>
                <a:gd name="connisteX3" fmla="*/ 2844798 w 2844798"/>
                <a:gd name="connsiteY3" fmla="*/ 304796 h 2438403"/>
                <a:gd name="connisteX4" fmla="*/ 2844798 w 2844798"/>
                <a:gd name="connsiteY4" fmla="*/ 2438403 h 2438403"/>
                <a:gd name="connisteX5" fmla="*/ 0 w 2844798"/>
                <a:gd name="connsiteY5" fmla="*/ 2438403 h 2438403"/>
                <a:gd name="connisteX6" fmla="*/ 0 w 2844798"/>
                <a:gd name="connsiteY6" fmla="*/ 304796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4384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438403"/>
                  </a:lnTo>
                  <a:lnTo>
                    <a:pt x="0" y="24384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6720"/>
              <a:ext cx="4480" cy="3120"/>
            </a:xfrm>
            <a:custGeom>
              <a:avLst/>
              <a:gdLst>
                <a:gd name="connisteX0" fmla="*/ 0 w 2844798"/>
                <a:gd name="connsiteY0" fmla="*/ 0 h 1981203"/>
                <a:gd name="connisteX1" fmla="*/ 2844798 w 2844798"/>
                <a:gd name="connsiteY1" fmla="*/ 0 h 1981203"/>
                <a:gd name="connisteX2" fmla="*/ 2844798 w 2844798"/>
                <a:gd name="connsiteY2" fmla="*/ 1676396 h 1981203"/>
                <a:gd name="connisteX3" fmla="*/ 2540002 w 2844798"/>
                <a:gd name="connsiteY3" fmla="*/ 1981203 h 1981203"/>
                <a:gd name="connisteX4" fmla="*/ 304796 w 2844798"/>
                <a:gd name="connsiteY4" fmla="*/ 1981203 h 1981203"/>
                <a:gd name="connisteX5" fmla="*/ 0 w 2844798"/>
                <a:gd name="connsiteY5" fmla="*/ 1676396 h 1981203"/>
                <a:gd name="connisteX6" fmla="*/ 0 w 2844798"/>
                <a:gd name="connsiteY6" fmla="*/ 0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1981203">
                  <a:moveTo>
                    <a:pt x="0" y="0"/>
                  </a:moveTo>
                  <a:lnTo>
                    <a:pt x="2844799" y="0"/>
                  </a:lnTo>
                  <a:lnTo>
                    <a:pt x="2844799" y="1676397"/>
                  </a:lnTo>
                  <a:cubicBezTo>
                    <a:pt x="2844799" y="1844738"/>
                    <a:pt x="2708343" y="1981203"/>
                    <a:pt x="2540002" y="1981203"/>
                  </a:cubicBezTo>
                  <a:lnTo>
                    <a:pt x="304797" y="1981203"/>
                  </a:lnTo>
                  <a:cubicBezTo>
                    <a:pt x="136465" y="1981203"/>
                    <a:pt x="0" y="1844738"/>
                    <a:pt x="0" y="16763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52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判断病情轻重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400"/>
              <a:ext cx="3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是判断病情轻重和危急程度的重要指征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7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评估身体健康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8240"/>
              <a:ext cx="3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是评估身体健康状况的重要项目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生命体征异常的重要性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5486400" cy="4418965"/>
          </a:xfrm>
          <a:custGeom>
            <a:avLst/>
            <a:gdLst>
              <a:gd name="connisteX0" fmla="*/ 0 w 5486400"/>
              <a:gd name="connsiteY0" fmla="*/ 304796 h 4419596"/>
              <a:gd name="connisteX1" fmla="*/ 304796 w 5486400"/>
              <a:gd name="connsiteY1" fmla="*/ 0 h 4419596"/>
              <a:gd name="connisteX2" fmla="*/ 5486400 w 5486400"/>
              <a:gd name="connsiteY2" fmla="*/ 0 h 4419596"/>
              <a:gd name="connisteX3" fmla="*/ 5486400 w 5486400"/>
              <a:gd name="connsiteY3" fmla="*/ 4419596 h 4419596"/>
              <a:gd name="connisteX4" fmla="*/ 304796 w 5486400"/>
              <a:gd name="connsiteY4" fmla="*/ 4419596 h 4419596"/>
              <a:gd name="connisteX5" fmla="*/ 0 w 5486400"/>
              <a:gd name="connsiteY5" fmla="*/ 4114800 h 4419596"/>
              <a:gd name="connisteX6" fmla="*/ 0 w 5486400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486400" y="0"/>
                </a:lnTo>
                <a:lnTo>
                  <a:pt x="5486400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66800" y="2336800"/>
            <a:ext cx="4648200" cy="3403600"/>
            <a:chOff x="1680" y="3680"/>
            <a:chExt cx="7320" cy="536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680"/>
              <a:ext cx="7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异常导致严重疾病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560"/>
              <a:ext cx="7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无论哪项异常都可能导致严重或致命疾病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5680"/>
              <a:ext cx="7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疾病导致体征变化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6560"/>
              <a:ext cx="7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疾病可导致生命体征变化或恶化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680" y="7680"/>
              <a:ext cx="7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及时报告处理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680" y="8560"/>
              <a:ext cx="7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医生可依据危急值报告发病危通知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9a640e1fef8035f4f4f222ce868a32fd.jpg9a640e1fef8035f4f4f222ce868a32fd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8679" r="8502"/>
          <a:stretch>
            <a:fillRect/>
          </a:stretch>
        </p:blipFill>
        <p:spPr>
          <a:xfrm>
            <a:off x="6096003" y="1828800"/>
            <a:ext cx="5486400" cy="4418965"/>
          </a:xfrm>
          <a:custGeom>
            <a:avLst/>
            <a:gdLst>
              <a:gd name="connisteX0" fmla="*/ 0 w 5486400"/>
              <a:gd name="connsiteY0" fmla="*/ 0 h 4419596"/>
              <a:gd name="connisteX1" fmla="*/ 5181603 w 5486400"/>
              <a:gd name="connsiteY1" fmla="*/ 0 h 4419596"/>
              <a:gd name="connisteX2" fmla="*/ 5486400 w 5486400"/>
              <a:gd name="connsiteY2" fmla="*/ 304796 h 4419596"/>
              <a:gd name="connisteX3" fmla="*/ 5486400 w 5486400"/>
              <a:gd name="connsiteY3" fmla="*/ 4114800 h 4419596"/>
              <a:gd name="connisteX4" fmla="*/ 5181603 w 5486400"/>
              <a:gd name="connsiteY4" fmla="*/ 4419596 h 4419596"/>
              <a:gd name="connisteX5" fmla="*/ 0 w 5486400"/>
              <a:gd name="connsiteY5" fmla="*/ 4419596 h 4419596"/>
              <a:gd name="connisteX6" fmla="*/ 0 w 5486400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419597">
                <a:moveTo>
                  <a:pt x="0" y="0"/>
                </a:move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4114800"/>
                </a:lnTo>
                <a:cubicBezTo>
                  <a:pt x="5486400" y="4283141"/>
                  <a:pt x="5349935" y="4419597"/>
                  <a:pt x="5181603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体温测量与照护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0167ef27ae4b85cbc2dbf007f59deba1.jpg0167ef27ae4b85cbc2dbf007f59deba1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9337" b="9337"/>
          <a:stretch>
            <a:fillRect/>
          </a:stretch>
        </p:blipFill>
        <p:spPr>
          <a:xfrm>
            <a:off x="609602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体温的产生与调节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153400" y="3200400"/>
            <a:ext cx="3505200" cy="3048000"/>
            <a:chOff x="12840" y="5040"/>
            <a:chExt cx="5520" cy="48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2840" y="504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12840" y="680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3080" y="50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体温产生原因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3080" y="5840"/>
              <a:ext cx="5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新陈代谢与运动产热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12840" y="8560"/>
              <a:ext cx="80" cy="1280"/>
            </a:xfrm>
            <a:custGeom>
              <a:avLst/>
              <a:gdLst>
                <a:gd name="connisteX0" fmla="*/ 0 w 50804"/>
                <a:gd name="connsiteY0" fmla="*/ 25402 h 812801"/>
                <a:gd name="connisteX1" fmla="*/ 25402 w 50804"/>
                <a:gd name="connsiteY1" fmla="*/ 0 h 812801"/>
                <a:gd name="connisteX2" fmla="*/ 25402 w 50804"/>
                <a:gd name="connsiteY2" fmla="*/ 0 h 812801"/>
                <a:gd name="connisteX3" fmla="*/ 50804 w 50804"/>
                <a:gd name="connsiteY3" fmla="*/ 25402 h 812801"/>
                <a:gd name="connisteX4" fmla="*/ 50804 w 50804"/>
                <a:gd name="connsiteY4" fmla="*/ 787398 h 812801"/>
                <a:gd name="connisteX5" fmla="*/ 25402 w 50804"/>
                <a:gd name="connsiteY5" fmla="*/ 812801 h 812801"/>
                <a:gd name="connisteX6" fmla="*/ 25402 w 50804"/>
                <a:gd name="connsiteY6" fmla="*/ 812801 h 812801"/>
                <a:gd name="connisteX7" fmla="*/ 0 w 50804"/>
                <a:gd name="connsiteY7" fmla="*/ 787398 h 812801"/>
                <a:gd name="connisteX8" fmla="*/ 0 w 50804"/>
                <a:gd name="connsiteY8" fmla="*/ 25402 h 8128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8128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787399"/>
                  </a:lnTo>
                  <a:cubicBezTo>
                    <a:pt x="50804" y="801426"/>
                    <a:pt x="39429" y="812801"/>
                    <a:pt x="25402" y="812801"/>
                  </a:cubicBezTo>
                  <a:lnTo>
                    <a:pt x="25402" y="812801"/>
                  </a:lnTo>
                  <a:cubicBezTo>
                    <a:pt x="11375" y="812801"/>
                    <a:pt x="0" y="801426"/>
                    <a:pt x="0" y="7873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3080" y="68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体温调节机制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3080" y="7600"/>
              <a:ext cx="5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大脑与丘脑下部中枢调节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080" y="856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调节结果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080" y="9360"/>
              <a:ext cx="524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产热与散热保持平衡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d4c0e458cc80d3ee\datas\氛围图-12001&amp;31158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正常体温范围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d4c0e458cc80d3ee\datas\装饰-12001&amp;311611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17cb52cf804c455524ace7b54db4e39c.jpg17cb52cf804c455524ace7b54db4e39c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7551" b="7472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565400"/>
            <a:ext cx="3200400" cy="2946400"/>
            <a:chOff x="12600" y="4040"/>
            <a:chExt cx="5040" cy="464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404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正常体温标准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920"/>
              <a:ext cx="50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口腔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36.0</a:t>
              </a: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～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37.2℃</a:t>
              </a:r>
              <a:endParaRPr lang="en-US" altLang="zh-CN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684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其他测量部位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7720"/>
              <a:ext cx="50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直肠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36.5</a:t>
              </a: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～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37.7℃</a:t>
              </a: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，腋下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36.0</a:t>
              </a: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～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37.0℃</a:t>
              </a:r>
              <a:endParaRPr lang="en-US" altLang="zh-CN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dbb274c96b56abfd\datas\氛围图-12001&amp;188690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体温的生理性变化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24384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24384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30606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419597" y="1828800"/>
            <a:ext cx="7162803" cy="4418965"/>
            <a:chOff x="6960" y="2880"/>
            <a:chExt cx="11280" cy="6959"/>
          </a:xfrm>
        </p:grpSpPr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6960" y="2880"/>
              <a:ext cx="7281" cy="3359"/>
            </a:xfrm>
            <a:custGeom>
              <a:avLst/>
              <a:gdLst>
                <a:gd name="connisteX0" fmla="*/ 0 w 4622804"/>
                <a:gd name="connsiteY0" fmla="*/ 304796 h 2133596"/>
                <a:gd name="connisteX1" fmla="*/ 304796 w 4622804"/>
                <a:gd name="connsiteY1" fmla="*/ 0 h 2133596"/>
                <a:gd name="connisteX2" fmla="*/ 4622804 w 4622804"/>
                <a:gd name="connsiteY2" fmla="*/ 0 h 2133596"/>
                <a:gd name="connisteX3" fmla="*/ 4622804 w 4622804"/>
                <a:gd name="connsiteY3" fmla="*/ 2133596 h 2133596"/>
                <a:gd name="connisteX4" fmla="*/ 304796 w 4622804"/>
                <a:gd name="connsiteY4" fmla="*/ 2133596 h 2133596"/>
                <a:gd name="connisteX5" fmla="*/ 0 w 4622804"/>
                <a:gd name="connsiteY5" fmla="*/ 1828800 h 2133596"/>
                <a:gd name="connisteX6" fmla="*/ 0 w 4622804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622804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622804" y="0"/>
                  </a:lnTo>
                  <a:lnTo>
                    <a:pt x="4622804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7440" y="388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波动因素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7440" y="4760"/>
              <a:ext cx="6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年龄、性别、昼夜、情绪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0" name="图片 9" descr="C:/Users/mingsheng111035/AppData/Roaming/Kingsoft/office6/wppai/generateppt/a6caa80552b514b64ac493bda6d7ab22.jpga6caa80552b514b64ac493bda6d7ab22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10317" r="10317"/>
            <a:stretch>
              <a:fillRect/>
            </a:stretch>
          </p:blipFill>
          <p:spPr>
            <a:xfrm>
              <a:off x="14240" y="2880"/>
              <a:ext cx="4000" cy="3359"/>
            </a:xfrm>
            <a:custGeom>
              <a:avLst/>
              <a:gdLst>
                <a:gd name="connisteX0" fmla="*/ 0 w 2540002"/>
                <a:gd name="connsiteY0" fmla="*/ 0 h 2133596"/>
                <a:gd name="connisteX1" fmla="*/ 2235195 w 2540002"/>
                <a:gd name="connsiteY1" fmla="*/ 0 h 2133596"/>
                <a:gd name="connisteX2" fmla="*/ 2540002 w 2540002"/>
                <a:gd name="connsiteY2" fmla="*/ 304796 h 2133596"/>
                <a:gd name="connisteX3" fmla="*/ 2540002 w 2540002"/>
                <a:gd name="connsiteY3" fmla="*/ 1828800 h 2133596"/>
                <a:gd name="connisteX4" fmla="*/ 2235195 w 2540002"/>
                <a:gd name="connsiteY4" fmla="*/ 2133596 h 2133596"/>
                <a:gd name="connisteX5" fmla="*/ 0 w 2540002"/>
                <a:gd name="connsiteY5" fmla="*/ 2133596 h 2133596"/>
                <a:gd name="connisteX6" fmla="*/ 0 w 2540002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828800"/>
                  </a:lnTo>
                  <a:cubicBezTo>
                    <a:pt x="2540002" y="1997141"/>
                    <a:pt x="2403537" y="2133597"/>
                    <a:pt x="2235196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4"/>
              </p:custDataLst>
            </p:nvPr>
          </p:nvSpPr>
          <p:spPr>
            <a:xfrm>
              <a:off x="6960" y="6480"/>
              <a:ext cx="7281" cy="3359"/>
            </a:xfrm>
            <a:custGeom>
              <a:avLst/>
              <a:gdLst>
                <a:gd name="connisteX0" fmla="*/ 0 w 4622804"/>
                <a:gd name="connsiteY0" fmla="*/ 304796 h 2133596"/>
                <a:gd name="connisteX1" fmla="*/ 304796 w 4622804"/>
                <a:gd name="connsiteY1" fmla="*/ 0 h 2133596"/>
                <a:gd name="connisteX2" fmla="*/ 4622804 w 4622804"/>
                <a:gd name="connsiteY2" fmla="*/ 0 h 2133596"/>
                <a:gd name="connisteX3" fmla="*/ 4622804 w 4622804"/>
                <a:gd name="connsiteY3" fmla="*/ 2133596 h 2133596"/>
                <a:gd name="connisteX4" fmla="*/ 304796 w 4622804"/>
                <a:gd name="connsiteY4" fmla="*/ 2133596 h 2133596"/>
                <a:gd name="connisteX5" fmla="*/ 0 w 4622804"/>
                <a:gd name="connsiteY5" fmla="*/ 1828800 h 2133596"/>
                <a:gd name="connisteX6" fmla="*/ 0 w 4622804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622804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622804" y="0"/>
                  </a:lnTo>
                  <a:lnTo>
                    <a:pt x="4622804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6" name="图片 15" descr="C:/Users/mingsheng111035/AppData/Roaming/Kingsoft/office6/wppai/generateppt/3d19d440c2a944c4cd574fa23d780d4c.jpg3d19d440c2a944c4cd574fa23d780d4c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10317" r="10317"/>
            <a:stretch>
              <a:fillRect/>
            </a:stretch>
          </p:blipFill>
          <p:spPr>
            <a:xfrm>
              <a:off x="14240" y="6480"/>
              <a:ext cx="4000" cy="3359"/>
            </a:xfrm>
            <a:custGeom>
              <a:avLst/>
              <a:gdLst>
                <a:gd name="connisteX0" fmla="*/ 0 w 2540002"/>
                <a:gd name="connsiteY0" fmla="*/ 0 h 2133596"/>
                <a:gd name="connisteX1" fmla="*/ 2235195 w 2540002"/>
                <a:gd name="connsiteY1" fmla="*/ 0 h 2133596"/>
                <a:gd name="connisteX2" fmla="*/ 2540002 w 2540002"/>
                <a:gd name="connsiteY2" fmla="*/ 304796 h 2133596"/>
                <a:gd name="connisteX3" fmla="*/ 2540002 w 2540002"/>
                <a:gd name="connsiteY3" fmla="*/ 1828800 h 2133596"/>
                <a:gd name="connisteX4" fmla="*/ 2235195 w 2540002"/>
                <a:gd name="connsiteY4" fmla="*/ 2133596 h 2133596"/>
                <a:gd name="connisteX5" fmla="*/ 0 w 2540002"/>
                <a:gd name="connsiteY5" fmla="*/ 2133596 h 2133596"/>
                <a:gd name="connisteX6" fmla="*/ 0 w 2540002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828800"/>
                  </a:lnTo>
                  <a:cubicBezTo>
                    <a:pt x="2540002" y="1997141"/>
                    <a:pt x="2403537" y="2133597"/>
                    <a:pt x="2235196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7440" y="748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波动范围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440" y="8360"/>
              <a:ext cx="6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常在正常范围内，约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0.5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～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1.0℃</a:t>
              </a:r>
              <a:endParaRPr lang="en-US" altLang="zh-CN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591588914&quot;}*auto_galley_ai_*1740551137621_1.149_7cff1f24e905-slide-3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23716029&quot;}*auto_galley_ai_*1740551137621_1.149_7cff1f24e905-slide-3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94423418&quot;}*auto_galley_ai_*1740551137621_1.149_7cff1f24e905-slide-3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129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13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56527660&quot;}*auto_galley_ai_*1740551137621_1.149_7cff1f24e905-slide-4"/>
</p:tagLst>
</file>

<file path=ppt/tags/tag139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4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4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295366070&quot;}*auto_galley_ai_*1740551137621_1.149_7cff1f24e905-slide-6"/>
</p:tagLst>
</file>

<file path=ppt/tags/tag14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155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689874102&quot;}*auto_galley_ai_*1740551137621_1.149_7cff1f24e905-slide-7"/>
</p:tagLst>
</file>

<file path=ppt/tags/tag16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66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1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65592374&quot;}*auto_galley_ai_*1740551137621_1.149_7cff1f24e905-slide-8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17215595&quot;}*auto_galley_ai_*1740551137621_1.149_7cff1f24e905-slide-8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1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18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36d77edc-54e8-4810-b760-79c06a47eb6c.jpg?Expires=1772087144&amp;AWSAccessKeyId=AKLT9NSy7kh8TIS1UzNqLRY2&amp;Signature=VbUnO5KEtLZ5OPuKExJX2xNwH1c%3D&quot;}*auto_ai_ai_*1740551137621_1.149_7cff1f24e905-slide-9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19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93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9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1a450f45-9d0a-4c03-90b2-1b5ea9bcbf4c.jpg?Expires=1772087146&amp;AWSAccessKeyId=AKLT9NSy7kh8TIS1UzNqLRY2&amp;Signature=%2BHOG45lu3et0dFJZy0chT%2FbF91c%3D&quot;}*auto_ai_ai_*1740551137621_1.149_7cff1f24e905-slide-11"/>
</p:tagLst>
</file>

<file path=ppt/tags/tag19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单击此处输入正文"/>
  <p:tag name="KSO_WM_UNIT_TEXT_TYPE" val="1"/>
  <p:tag name="KSO_WM_UNIT_TYPE" val="l_h_f"/>
</p:tagLst>
</file>

<file path=ppt/tags/tag205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20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21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4cc9c0e7-4648-4753-9736-2f7f205b7e12.jpg?Expires=1772087145&amp;AWSAccessKeyId=AKLT9NSy7kh8TIS1UzNqLRY2&amp;Signature=MvB6S7Er8q%2BIsUgcy2X3Mf4h1eA%3D&quot;}*auto_ai_ai_*1740551137621_1.149_7cff1f24e905-slide-12"/>
</p:tagLst>
</file>

<file path=ppt/tags/tag219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60696249&quot;}*auto_galley_ai_*1740551137621_1.149_7cff1f24e905-slide-13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01289438&quot;}*auto_galley_ai_*1740551137621_1.149_7cff1f24e905-slide-13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521706298&quot;}*auto_galley_ai_*1740551137621_1.149_7cff1f24e905-slide-13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35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2d306bfd-dc25-483d-a717-a948eaec9390.jpg?Expires=1772087148&amp;AWSAccessKeyId=AKLT9NSy7kh8TIS1UzNqLRY2&amp;Signature=7uw4Hh945yzbLykWFDpj1CZt6Jg%3D&quot;}*auto_ai_ai_*1740551137621_1.149_7cff1f24e905-slide-14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249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5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5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5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85893955&quot;}*auto_galley_ai_*1740551137621_1.149_7cff1f24e905-slide-16"/>
</p:tagLst>
</file>

<file path=ppt/tags/tag26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3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26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64695051&quot;}*auto_galley_ai_*1740551137621_1.149_7cff1f24e905-slide-17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32802513&quot;}*auto_galley_ai_*1740551137621_1.149_7cff1f24e905-slide-17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"/>
  <p:tag name="KSO_WM_UNIT_TEXT_TYPE" val="1"/>
  <p:tag name="KSO_WM_UNIT_TYPE" val="l_h_f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91755174&quot;}*auto_galley_ai_*1740551137621_1.149_7cff1f24e905-slide-17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"/>
  <p:tag name="KSO_WM_UNIT_TEXT_TYPE" val="1"/>
  <p:tag name="KSO_WM_UNIT_TYPE" val="l_h_f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正文"/>
  <p:tag name="KSO_WM_UNIT_TEXT_TYPE" val="1"/>
  <p:tag name="KSO_WM_UNIT_TYPE" val="l_h_f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28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73077114&quot;}*auto_galley_ai_*1740551137621_1.149_7cff1f24e905-slide-18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521465282&quot;}*auto_galley_ai_*1740551137621_1.149_7cff1f24e905-slide-18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正文单击此处输入正文"/>
  <p:tag name="KSO_WM_UNIT_TEXT_TYPE" val="1"/>
  <p:tag name="KSO_WM_UNIT_TYPE" val="l_h_f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正文单击此处输入正文"/>
  <p:tag name="KSO_WM_UNIT_TEXT_TYPE" val="1"/>
  <p:tag name="KSO_WM_UNIT_TYPE" val="l_h_f"/>
</p:tagLst>
</file>

<file path=ppt/tags/tag289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9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92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293.xml><?xml version="1.0" encoding="utf-8"?>
<p:tagLst xmlns:p="http://schemas.openxmlformats.org/presentationml/2006/main">
  <p:tag name="KSO_WM_PRESENTATION_SOURCE" val="WPPAIGeneratePPT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792</Words>
  <Application>WPS 演示</Application>
  <PresentationFormat>宽屏</PresentationFormat>
  <Paragraphs>205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2025-02-26T06:27:06Z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A3EF795B7AA2470887186AAB2BD392CE_13</vt:lpwstr>
  </property>
  <property fmtid="{D5CDD505-2E9C-101B-9397-08002B2CF9AE}" pid="3" name="KSOProductBuildVer">
    <vt:lpwstr>2052-12.1.0.20305</vt:lpwstr>
  </property>
</Properties>
</file>