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5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image" Target="C:/Users/mingsheng111035/AppData/Local/Temp/figmazip/slide_97d60ad43b956924\datas\&#35013;&#39280;-12001&amp;68800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97d60ad43b956924\datas\&#27675;&#22260;&#22270;-12001&amp;68772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97d60ad43b956924\datas\氛围图-12001&amp;6877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mingsheng111035/AppData/Local/Temp/figmazip/slide_97d60ad43b956924\datas\装饰-12001&amp;6880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508004 h 4521195"/>
              <a:gd name="connisteX1" fmla="*/ 508004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508004 w 8635995"/>
              <a:gd name="connsiteY4" fmla="*/ 4521195 h 4521195"/>
              <a:gd name="connisteX5" fmla="*/ 0 w 8635995"/>
              <a:gd name="connsiteY5" fmla="*/ 4013201 h 4521195"/>
              <a:gd name="connisteX6" fmla="*/ 0 w 8635995"/>
              <a:gd name="connsiteY6" fmla="*/ 508004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508004" y="4521196"/>
                </a:lnTo>
                <a:cubicBezTo>
                  <a:pt x="227439" y="4521196"/>
                  <a:pt x="0" y="4293757"/>
                  <a:pt x="0" y="4013201"/>
                </a:cubicBezTo>
                <a:lnTo>
                  <a:pt x="0" y="508004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8" name="副标题 7"/>
          <p:cNvSpPr>
            <a:spLocks noGrp="1"/>
          </p:cNvSpPr>
          <p:nvPr>
            <p:ph type="subTitle" idx="14" hasCustomPrompt="1"/>
            <p:custDataLst>
              <p:tags r:id="rId10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7.jpeg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C:/Users/mingsheng111035/AppData/Local/Temp/figmazip/slide_db5212c0c8fb7649\datas\&#35013;&#39280;-12001&amp;558540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74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73.xml"/><Relationship Id="rId19" Type="http://schemas.openxmlformats.org/officeDocument/2006/relationships/tags" Target="../tags/tag186.xml"/><Relationship Id="rId18" Type="http://schemas.openxmlformats.org/officeDocument/2006/relationships/tags" Target="../tags/tag185.xml"/><Relationship Id="rId17" Type="http://schemas.openxmlformats.org/officeDocument/2006/relationships/tags" Target="../tags/tag18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7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image" Target="C:/Users/mingsheng111035/AppData/Local/Temp/figmazip/slide_63bd3aa0935dc1ed\datas\&#35013;&#39280;-12001&amp;308854.png" TargetMode="External"/><Relationship Id="rId6" Type="http://schemas.openxmlformats.org/officeDocument/2006/relationships/image" Target="../media/image19.png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C:/Users/mingsheng111035/AppData/Local/Temp/figmazip/slide_63bd3aa0935dc1ed\datas\&#27675;&#22260;&#22270;-12001&amp;308831.png" TargetMode="External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17.xml"/><Relationship Id="rId1" Type="http://schemas.openxmlformats.org/officeDocument/2006/relationships/tags" Target="../tags/tag18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0.jpeg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C:/Users/mingsheng111035/AppData/Local/Temp/figmazip/slide_4c55b7540bbcd336\datas\&#35013;&#39280;-12001&amp;107179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94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08.xml"/><Relationship Id="rId22" Type="http://schemas.openxmlformats.org/officeDocument/2006/relationships/tags" Target="../tags/tag207.xml"/><Relationship Id="rId21" Type="http://schemas.openxmlformats.org/officeDocument/2006/relationships/tags" Target="../tags/tag206.xml"/><Relationship Id="rId20" Type="http://schemas.openxmlformats.org/officeDocument/2006/relationships/tags" Target="../tags/tag205.xml"/><Relationship Id="rId2" Type="http://schemas.openxmlformats.org/officeDocument/2006/relationships/tags" Target="../tags/tag193.xml"/><Relationship Id="rId19" Type="http://schemas.openxmlformats.org/officeDocument/2006/relationships/tags" Target="../tags/tag204.xml"/><Relationship Id="rId18" Type="http://schemas.openxmlformats.org/officeDocument/2006/relationships/tags" Target="../tags/tag203.xml"/><Relationship Id="rId17" Type="http://schemas.openxmlformats.org/officeDocument/2006/relationships/image" Target="../media/image22.jpeg"/><Relationship Id="rId16" Type="http://schemas.openxmlformats.org/officeDocument/2006/relationships/tags" Target="../tags/tag202.xml"/><Relationship Id="rId15" Type="http://schemas.openxmlformats.org/officeDocument/2006/relationships/image" Target="../media/image21.jpeg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21.xml"/><Relationship Id="rId14" Type="http://schemas.openxmlformats.org/officeDocument/2006/relationships/image" Target="../media/image6.png"/><Relationship Id="rId13" Type="http://schemas.openxmlformats.org/officeDocument/2006/relationships/image" Target="../media/image23.jpeg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0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image" Target="C:/Users/mingsheng111035/AppData/Local/Temp/figmazip/slide_bed32db1d3e0552a\datas\&#35013;&#39280;-12001&amp;308502.png" TargetMode="External"/><Relationship Id="rId1" Type="http://schemas.openxmlformats.org/officeDocument/2006/relationships/tags" Target="../tags/tag22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image" Target="../media/image6.png"/><Relationship Id="rId3" Type="http://schemas.openxmlformats.org/officeDocument/2006/relationships/image" Target="../media/image26.jpeg"/><Relationship Id="rId2" Type="http://schemas.openxmlformats.org/officeDocument/2006/relationships/tags" Target="../tags/tag231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3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3" Type="http://schemas.openxmlformats.org/officeDocument/2006/relationships/slideLayout" Target="../slideLayouts/slideLayout23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1.xml"/><Relationship Id="rId14" Type="http://schemas.openxmlformats.org/officeDocument/2006/relationships/image" Target="../media/image6.png"/><Relationship Id="rId13" Type="http://schemas.openxmlformats.org/officeDocument/2006/relationships/image" Target="../media/image5.jpeg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image" Target="../media/image6.png"/><Relationship Id="rId6" Type="http://schemas.openxmlformats.org/officeDocument/2006/relationships/image" Target="../media/image8.jpe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C:/Users/mingsheng111035/AppData/Local/Temp/figmazip/slide_4895c6726a24b3fa\datas\&#27675;&#22260;&#22270;-12001&amp;27799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image" Target="../media/image7.png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image" Target="../media/image10.jpeg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image" Target="../media/image9.jpeg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6.png"/><Relationship Id="rId7" Type="http://schemas.openxmlformats.org/officeDocument/2006/relationships/image" Target="../media/image11.jpe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C:/Users/mingsheng111035/AppData/Local/Temp/figmazip/slide_4fb6a0b77e6f468b\datas\&#35013;&#39280;-12001&amp;71744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tags" Target="../tags/tag141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image" Target="../media/image13.jpeg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image" Target="../media/image12.jpeg"/><Relationship Id="rId10" Type="http://schemas.openxmlformats.org/officeDocument/2006/relationships/tags" Target="../tags/tag145.xml"/><Relationship Id="rId1" Type="http://schemas.openxmlformats.org/officeDocument/2006/relationships/tags" Target="../tags/tag14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C:/Users/mingsheng111035/AppData/Local/Temp/figmazip/slide_f169ef3f9134edde\datas\&#35013;&#39280;-12001&amp;314754.png" TargetMode="External"/><Relationship Id="rId6" Type="http://schemas.openxmlformats.org/officeDocument/2006/relationships/image" Target="../media/image15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C:/Users/mingsheng111035/AppData/Local/Temp/figmazip/slide_f169ef3f9134edde\datas\&#27675;&#22260;&#22270;-12001&amp;314694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14.png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image" Target="../media/image6.png"/><Relationship Id="rId10" Type="http://schemas.openxmlformats.org/officeDocument/2006/relationships/image" Target="../media/image16.jpeg"/><Relationship Id="rId1" Type="http://schemas.openxmlformats.org/officeDocument/2006/relationships/tags" Target="../tags/tag15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5500"/>
              <a:t>转移照护技术</a:t>
            </a:r>
            <a:endParaRPr lang="zh-CN" altLang="en-US" sz="55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杠杆作用原理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db5212c0c8fb7649\datas\装饰-12001&amp;558540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ceca458-b9df-4343-aaab-6d4c66c38ea2.jpg6ceca458-b9df-4343-aaab-6d4c66c38ea2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441"/>
          <a:stretch>
            <a:fillRect/>
          </a:stretch>
        </p:blipFill>
        <p:spPr>
          <a:xfrm>
            <a:off x="609603" y="1828800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09600" y="5435600"/>
            <a:ext cx="9220200" cy="812800"/>
            <a:chOff x="960" y="8560"/>
            <a:chExt cx="14520" cy="128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56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杠杆作用原理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936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骨骼为杠杆，关节为支点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856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杠杆分类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936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平衡、省力、速度杠杆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856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动力臂与阻力臂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936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长度决定省力或增速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63bd3aa0935dc1ed\datas\氛围图-12001&amp;30883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153403" y="1828800"/>
            <a:ext cx="3568702" cy="2286000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摩擦力原理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63bd3aa0935dc1ed\datas\装饰-12001&amp;30885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144250" y="5733415"/>
            <a:ext cx="418465" cy="418465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921996" y="5524503"/>
            <a:ext cx="419100" cy="419100"/>
          </a:xfrm>
          <a:custGeom>
            <a:avLst/>
            <a:gdLst>
              <a:gd name="connisteX0" fmla="*/ 0 w 419096"/>
              <a:gd name="connsiteY0" fmla="*/ 0 h 419096"/>
              <a:gd name="connisteX1" fmla="*/ 419096 w 419096"/>
              <a:gd name="connsiteY1" fmla="*/ 0 h 419096"/>
              <a:gd name="connisteX2" fmla="*/ 419096 w 419096"/>
              <a:gd name="connsiteY2" fmla="*/ 419096 h 419096"/>
              <a:gd name="connisteX3" fmla="*/ 0 w 419096"/>
              <a:gd name="connsiteY3" fmla="*/ 419096 h 419096"/>
              <a:gd name="connisteX4" fmla="*/ 0 w 419096"/>
              <a:gd name="connsiteY4" fmla="*/ 209553 h 419096"/>
              <a:gd name="connisteX5" fmla="*/ 0 w 419096"/>
              <a:gd name="connsiteY5" fmla="*/ 0 h 4190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419097">
                <a:moveTo>
                  <a:pt x="0" y="0"/>
                </a:moveTo>
                <a:lnTo>
                  <a:pt x="419097" y="0"/>
                </a:lnTo>
                <a:lnTo>
                  <a:pt x="419097" y="419097"/>
                </a:lnTo>
                <a:lnTo>
                  <a:pt x="0" y="419097"/>
                </a:lnTo>
                <a:lnTo>
                  <a:pt x="0" y="209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摩擦力分类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c55b7540bbcd336\datas\装饰-12001&amp;107179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f1259d9aca4ed9d47838faf9cf1a296a.jpgf1259d9aca4ed9d47838faf9cf1a296a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6719" r="14425"/>
            <a:stretch>
              <a:fillRect/>
            </a:stretch>
          </p:blipFill>
          <p:spPr>
            <a:xfrm>
              <a:off x="960" y="2880"/>
              <a:ext cx="4479" cy="4320"/>
            </a:xfrm>
            <a:custGeom>
              <a:avLst/>
              <a:gdLst>
                <a:gd name="connisteX0" fmla="*/ 0 w 2844798"/>
                <a:gd name="connsiteY0" fmla="*/ 304796 h 2743200"/>
                <a:gd name="connisteX1" fmla="*/ 304796 w 2844798"/>
                <a:gd name="connsiteY1" fmla="*/ 0 h 2743200"/>
                <a:gd name="connisteX2" fmla="*/ 2540002 w 2844798"/>
                <a:gd name="connsiteY2" fmla="*/ 0 h 2743200"/>
                <a:gd name="connisteX3" fmla="*/ 2844798 w 2844798"/>
                <a:gd name="connsiteY3" fmla="*/ 304796 h 2743200"/>
                <a:gd name="connisteX4" fmla="*/ 2844798 w 2844798"/>
                <a:gd name="connsiteY4" fmla="*/ 2743200 h 2743200"/>
                <a:gd name="connisteX5" fmla="*/ 0 w 2844798"/>
                <a:gd name="connsiteY5" fmla="*/ 2743200 h 2743200"/>
                <a:gd name="connisteX6" fmla="*/ 0 w 2844798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200"/>
              <a:ext cx="4480" cy="2639"/>
            </a:xfrm>
            <a:custGeom>
              <a:avLst/>
              <a:gdLst>
                <a:gd name="connisteX0" fmla="*/ 0 w 2844798"/>
                <a:gd name="connsiteY0" fmla="*/ 0 h 1676396"/>
                <a:gd name="connisteX1" fmla="*/ 2844798 w 2844798"/>
                <a:gd name="connsiteY1" fmla="*/ 0 h 1676396"/>
                <a:gd name="connisteX2" fmla="*/ 2844798 w 2844798"/>
                <a:gd name="connsiteY2" fmla="*/ 1371600 h 1676396"/>
                <a:gd name="connisteX3" fmla="*/ 2540002 w 2844798"/>
                <a:gd name="connsiteY3" fmla="*/ 1676396 h 1676396"/>
                <a:gd name="connisteX4" fmla="*/ 304796 w 2844798"/>
                <a:gd name="connsiteY4" fmla="*/ 1676396 h 1676396"/>
                <a:gd name="connisteX5" fmla="*/ 0 w 2844798"/>
                <a:gd name="connsiteY5" fmla="*/ 1371600 h 1676396"/>
                <a:gd name="connisteX6" fmla="*/ 0 w 2844798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676397">
                  <a:moveTo>
                    <a:pt x="0" y="0"/>
                  </a:moveTo>
                  <a:lnTo>
                    <a:pt x="2844799" y="0"/>
                  </a:lnTo>
                  <a:lnTo>
                    <a:pt x="2844799" y="1371600"/>
                  </a:lnTo>
                  <a:cubicBezTo>
                    <a:pt x="2844799" y="1539941"/>
                    <a:pt x="2708343" y="1676397"/>
                    <a:pt x="2540002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2639"/>
            </a:xfrm>
            <a:custGeom>
              <a:avLst/>
              <a:gdLst>
                <a:gd name="connisteX0" fmla="*/ 0 w 2844798"/>
                <a:gd name="connsiteY0" fmla="*/ 304796 h 1676396"/>
                <a:gd name="connisteX1" fmla="*/ 304796 w 2844798"/>
                <a:gd name="connsiteY1" fmla="*/ 0 h 1676396"/>
                <a:gd name="connisteX2" fmla="*/ 2540002 w 2844798"/>
                <a:gd name="connsiteY2" fmla="*/ 0 h 1676396"/>
                <a:gd name="connisteX3" fmla="*/ 2844798 w 2844798"/>
                <a:gd name="connsiteY3" fmla="*/ 304796 h 1676396"/>
                <a:gd name="connisteX4" fmla="*/ 2844798 w 2844798"/>
                <a:gd name="connsiteY4" fmla="*/ 1676396 h 1676396"/>
                <a:gd name="connisteX5" fmla="*/ 0 w 2844798"/>
                <a:gd name="connsiteY5" fmla="*/ 1676396 h 1676396"/>
                <a:gd name="connisteX6" fmla="*/ 0 w 2844798"/>
                <a:gd name="connsiteY6" fmla="*/ 304796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6763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676397"/>
                  </a:lnTo>
                  <a:lnTo>
                    <a:pt x="0" y="1676397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8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静摩擦力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720"/>
              <a:ext cx="36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阻碍物体开始运动的力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34b86f37e4c734a5a6c2b93450c6f8a5.jpg34b86f37e4c734a5a6c2b93450c6f8a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5450" t="12" r="15450" b="-12"/>
            <a:stretch>
              <a:fillRect/>
            </a:stretch>
          </p:blipFill>
          <p:spPr>
            <a:xfrm>
              <a:off x="5920" y="5520"/>
              <a:ext cx="4479" cy="4320"/>
            </a:xfrm>
            <a:custGeom>
              <a:avLst/>
              <a:gdLst>
                <a:gd name="connisteX0" fmla="*/ 0 w 2844798"/>
                <a:gd name="connsiteY0" fmla="*/ 0 h 2743200"/>
                <a:gd name="connisteX1" fmla="*/ 2844798 w 2844798"/>
                <a:gd name="connsiteY1" fmla="*/ 0 h 2743200"/>
                <a:gd name="connisteX2" fmla="*/ 2844798 w 2844798"/>
                <a:gd name="connsiteY2" fmla="*/ 2438403 h 2743200"/>
                <a:gd name="connisteX3" fmla="*/ 2540002 w 2844798"/>
                <a:gd name="connsiteY3" fmla="*/ 2743200 h 2743200"/>
                <a:gd name="connisteX4" fmla="*/ 304796 w 2844798"/>
                <a:gd name="connsiteY4" fmla="*/ 2743200 h 2743200"/>
                <a:gd name="connisteX5" fmla="*/ 0 w 2844798"/>
                <a:gd name="connsiteY5" fmla="*/ 2438403 h 2743200"/>
                <a:gd name="connisteX6" fmla="*/ 0 w 2844798"/>
                <a:gd name="connsiteY6" fmla="*/ 0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743200">
                  <a:moveTo>
                    <a:pt x="0" y="0"/>
                  </a:moveTo>
                  <a:lnTo>
                    <a:pt x="2844799" y="0"/>
                  </a:lnTo>
                  <a:lnTo>
                    <a:pt x="2844799" y="2438403"/>
                  </a:lnTo>
                  <a:cubicBezTo>
                    <a:pt x="2844799" y="2606735"/>
                    <a:pt x="2708343" y="2743200"/>
                    <a:pt x="2540002" y="2743200"/>
                  </a:cubicBezTo>
                  <a:lnTo>
                    <a:pt x="304797" y="2743200"/>
                  </a:lnTo>
                  <a:cubicBezTo>
                    <a:pt x="136465" y="2743200"/>
                    <a:pt x="0" y="2606735"/>
                    <a:pt x="0" y="2438403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d56302083f1e50ff7bbb4c5fb746a59e.jpgd56302083f1e50ff7bbb4c5fb746a59e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7332" r="13568"/>
            <a:stretch>
              <a:fillRect/>
            </a:stretch>
          </p:blipFill>
          <p:spPr>
            <a:xfrm>
              <a:off x="10880" y="2880"/>
              <a:ext cx="4479" cy="4320"/>
            </a:xfrm>
            <a:custGeom>
              <a:avLst/>
              <a:gdLst>
                <a:gd name="connisteX0" fmla="*/ 0 w 2844798"/>
                <a:gd name="connsiteY0" fmla="*/ 304796 h 2743200"/>
                <a:gd name="connisteX1" fmla="*/ 304796 w 2844798"/>
                <a:gd name="connsiteY1" fmla="*/ 0 h 2743200"/>
                <a:gd name="connisteX2" fmla="*/ 2540002 w 2844798"/>
                <a:gd name="connsiteY2" fmla="*/ 0 h 2743200"/>
                <a:gd name="connisteX3" fmla="*/ 2844798 w 2844798"/>
                <a:gd name="connsiteY3" fmla="*/ 304796 h 2743200"/>
                <a:gd name="connisteX4" fmla="*/ 2844798 w 2844798"/>
                <a:gd name="connsiteY4" fmla="*/ 2743200 h 2743200"/>
                <a:gd name="connisteX5" fmla="*/ 0 w 2844798"/>
                <a:gd name="connsiteY5" fmla="*/ 2743200 h 2743200"/>
                <a:gd name="connisteX6" fmla="*/ 0 w 2844798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7200"/>
              <a:ext cx="4480" cy="2639"/>
            </a:xfrm>
            <a:custGeom>
              <a:avLst/>
              <a:gdLst>
                <a:gd name="connisteX0" fmla="*/ 0 w 2844798"/>
                <a:gd name="connsiteY0" fmla="*/ 0 h 1676396"/>
                <a:gd name="connisteX1" fmla="*/ 2844798 w 2844798"/>
                <a:gd name="connsiteY1" fmla="*/ 0 h 1676396"/>
                <a:gd name="connisteX2" fmla="*/ 2844798 w 2844798"/>
                <a:gd name="connsiteY2" fmla="*/ 1371600 h 1676396"/>
                <a:gd name="connisteX3" fmla="*/ 2540002 w 2844798"/>
                <a:gd name="connsiteY3" fmla="*/ 1676396 h 1676396"/>
                <a:gd name="connisteX4" fmla="*/ 304796 w 2844798"/>
                <a:gd name="connsiteY4" fmla="*/ 1676396 h 1676396"/>
                <a:gd name="connisteX5" fmla="*/ 0 w 2844798"/>
                <a:gd name="connsiteY5" fmla="*/ 1371600 h 1676396"/>
                <a:gd name="connisteX6" fmla="*/ 0 w 2844798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676397">
                  <a:moveTo>
                    <a:pt x="0" y="0"/>
                  </a:moveTo>
                  <a:lnTo>
                    <a:pt x="2844799" y="0"/>
                  </a:lnTo>
                  <a:lnTo>
                    <a:pt x="2844799" y="1371600"/>
                  </a:lnTo>
                  <a:cubicBezTo>
                    <a:pt x="2844799" y="1539941"/>
                    <a:pt x="2708343" y="1676397"/>
                    <a:pt x="2540002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52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滑动摩擦力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400"/>
              <a:ext cx="36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物体滑动时受到的阻力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8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滚动摩擦力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8720"/>
              <a:ext cx="36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物体滚动时产生的力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摩擦力影响因素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812800"/>
            <a:chOff x="960" y="2880"/>
            <a:chExt cx="14520" cy="128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压力越大，摩擦力越大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摩擦系数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与材质、干燥程度有关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受力面积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受力面积越大，压强越小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82840df4-cd7e-4460-a782-c3343564c951.jpg82840df4-cd7e-4460-a782-c3343564c95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20" r="220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b403a754-4d97-44cb-ae8c-e091a45e2fc2.jpgb403a754-4d97-44cb-ae8c-e091a45e2fc2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38" r="338"/>
          <a:stretch>
            <a:fillRect/>
          </a:stretch>
        </p:blipFill>
        <p:spPr>
          <a:xfrm>
            <a:off x="609603" y="609603"/>
            <a:ext cx="10972800" cy="4418965"/>
          </a:xfrm>
          <a:custGeom>
            <a:avLst/>
            <a:gdLst>
              <a:gd name="connisteX0" fmla="*/ 0 w 10972800"/>
              <a:gd name="connsiteY0" fmla="*/ 304796 h 4419596"/>
              <a:gd name="connisteX1" fmla="*/ 304796 w 10972800"/>
              <a:gd name="connsiteY1" fmla="*/ 0 h 4419596"/>
              <a:gd name="connisteX2" fmla="*/ 10668003 w 10972800"/>
              <a:gd name="connsiteY2" fmla="*/ 0 h 4419596"/>
              <a:gd name="connisteX3" fmla="*/ 10972800 w 10972800"/>
              <a:gd name="connsiteY3" fmla="*/ 304796 h 4419596"/>
              <a:gd name="connisteX4" fmla="*/ 10972800 w 10972800"/>
              <a:gd name="connsiteY4" fmla="*/ 4114800 h 4419596"/>
              <a:gd name="connisteX5" fmla="*/ 10668003 w 10972800"/>
              <a:gd name="connsiteY5" fmla="*/ 4419596 h 4419596"/>
              <a:gd name="connisteX6" fmla="*/ 304796 w 10972800"/>
              <a:gd name="connsiteY6" fmla="*/ 4419596 h 4419596"/>
              <a:gd name="connisteX7" fmla="*/ 0 w 10972800"/>
              <a:gd name="connsiteY7" fmla="*/ 4114800 h 4419596"/>
              <a:gd name="connisteX8" fmla="*/ 0 w 10972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4114800"/>
                </a:lnTo>
                <a:cubicBezTo>
                  <a:pt x="10972800" y="4283141"/>
                  <a:pt x="10836335" y="4419597"/>
                  <a:pt x="10668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5486400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平衡与稳定原理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9" name="图片 8" descr="C:/Users/mingsheng111035/AppData/Local/Temp/figmazip/slide_bed32db1d3e0552a\datas\装饰-12001&amp;308502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169650" y="5772150"/>
            <a:ext cx="418465" cy="655955"/>
          </a:xfrm>
          <a:prstGeom prst="rect">
            <a:avLst/>
          </a:prstGeom>
        </p:spPr>
      </p:pic>
      <p:sp>
        <p:nvSpPr>
          <p:cNvPr id="10" name="任意多边形 9"/>
          <p:cNvSpPr/>
          <p:nvPr>
            <p:custDataLst>
              <p:tags r:id="rId11"/>
            </p:custDataLst>
          </p:nvPr>
        </p:nvSpPr>
        <p:spPr>
          <a:xfrm>
            <a:off x="10953753" y="5289548"/>
            <a:ext cx="419100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017ecb00-2628-4c9e-a8c9-ef397fd5f489.jpg017ecb00-2628-4c9e-a8c9-ef397fd5f489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65"/>
          <a:stretch>
            <a:fillRect/>
          </a:stretch>
        </p:blipFill>
        <p:spPr>
          <a:xfrm>
            <a:off x="2438403" y="609603"/>
            <a:ext cx="9144000" cy="3098800"/>
          </a:xfrm>
          <a:custGeom>
            <a:avLst/>
            <a:gdLst>
              <a:gd name="connisteX0" fmla="*/ 0 w 9144000"/>
              <a:gd name="connsiteY0" fmla="*/ 304796 h 3098801"/>
              <a:gd name="connisteX1" fmla="*/ 304796 w 9144000"/>
              <a:gd name="connsiteY1" fmla="*/ 0 h 3098801"/>
              <a:gd name="connisteX2" fmla="*/ 8839203 w 9144000"/>
              <a:gd name="connsiteY2" fmla="*/ 0 h 3098801"/>
              <a:gd name="connisteX3" fmla="*/ 9144000 w 9144000"/>
              <a:gd name="connsiteY3" fmla="*/ 304796 h 3098801"/>
              <a:gd name="connisteX4" fmla="*/ 9144000 w 9144000"/>
              <a:gd name="connsiteY4" fmla="*/ 2794004 h 3098801"/>
              <a:gd name="connisteX5" fmla="*/ 8839203 w 9144000"/>
              <a:gd name="connsiteY5" fmla="*/ 3098801 h 3098801"/>
              <a:gd name="connisteX6" fmla="*/ 304796 w 9144000"/>
              <a:gd name="connsiteY6" fmla="*/ 3098801 h 3098801"/>
              <a:gd name="connisteX7" fmla="*/ 0 w 9144000"/>
              <a:gd name="connsiteY7" fmla="*/ 2794004 h 3098801"/>
              <a:gd name="connisteX8" fmla="*/ 0 w 9144000"/>
              <a:gd name="connsiteY8" fmla="*/ 304796 h 3098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30988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794004"/>
                </a:lnTo>
                <a:cubicBezTo>
                  <a:pt x="9144000" y="2962336"/>
                  <a:pt x="9007535" y="3098801"/>
                  <a:pt x="8839203" y="3098801"/>
                </a:cubicBezTo>
                <a:lnTo>
                  <a:pt x="304797" y="3098801"/>
                </a:lnTo>
                <a:cubicBezTo>
                  <a:pt x="136465" y="3098801"/>
                  <a:pt x="0" y="2962336"/>
                  <a:pt x="0" y="27940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4165604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平衡稳定因素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5384800"/>
            <a:ext cx="9220200" cy="863600"/>
            <a:chOff x="3840" y="8480"/>
            <a:chExt cx="14520" cy="136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848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重量与稳定度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9360"/>
              <a:ext cx="4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重量越大，稳定度越大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880" y="848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支撑面大小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880" y="9360"/>
              <a:ext cx="4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支撑面越大，稳定度越大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920" y="848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重心高度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920" y="9360"/>
              <a:ext cx="4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重心越低，稳定性越大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平衡稳定调节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870200"/>
            <a:ext cx="3200400" cy="2336800"/>
            <a:chOff x="1680" y="4520"/>
            <a:chExt cx="5040" cy="36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45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肌肉活动调节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540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肌肉活动可保持平衡稳定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84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重心位置变化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72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重心位置变化影响稳定性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406900" y="2356485"/>
            <a:ext cx="6896100" cy="2761615"/>
            <a:chOff x="6940" y="3711"/>
            <a:chExt cx="10860" cy="4349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94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712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12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转移照护技术概述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78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096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96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体位转移与转移方式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620" y="371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4800" y="6200"/>
              <a:ext cx="2880" cy="2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4800" y="6620"/>
              <a:ext cx="3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人体力学原理应用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转移照护技术概述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转移照护技术定义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3200400"/>
            <a:ext cx="3505200" cy="3048000"/>
            <a:chOff x="960" y="5040"/>
            <a:chExt cx="5520" cy="48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504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体位转移照护技术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84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包括床上转移等多种方式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80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8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确保老年人安全舒适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760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避免损伤，省时省力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56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运用人体力学原理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936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入院、出院、外出散步时应用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54fa5fd009dab5728e1e31f85887fd0b.jpg54fa5fd009dab5728e1e31f85887fd0b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1165" r="6812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895c6726a24b3fa\datas\氛围图-12001&amp;27799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转移照护技术重要性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1" cy="4418965"/>
            <a:chOff x="960" y="2880"/>
            <a:chExt cx="17280" cy="6959"/>
          </a:xfrm>
        </p:grpSpPr>
        <p:pic>
          <p:nvPicPr>
            <p:cNvPr id="4" name="图片 3" descr="C:/Users/mingsheng111035/AppData/Roaming/Kingsoft/office6/wppai/generateppt/d08860d6efdccc14a58e5819d9bea4e0.jpgd08860d6efdccc14a58e5819d9bea4e0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r="16074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3baa200878339be9ae70b35140c1eeb7.jpg3baa200878339be9ae70b35140c1eeb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1630" r="11630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选择合适转移方式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根据老年人不同情况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9ebcafeaf0646ed857fa925707e6e7b9.jpg9ebcafeaf0646ed857fa925707e6e7b9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8037" r="8037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正确处理异常问题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平车、轮椅、助行器转移中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关爱老年人情绪变化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及时处理，确保照护质量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体位转移与转移方式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体位转移概念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fb6a0b77e6f468b\datas\装饰-12001&amp;7174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8965"/>
            <a:chOff x="960" y="2880"/>
            <a:chExt cx="17280" cy="6959"/>
          </a:xfrm>
        </p:grpSpPr>
        <p:pic>
          <p:nvPicPr>
            <p:cNvPr id="5" name="图片 4" descr="C:/Users/mingsheng111035/AppData/Roaming/Kingsoft/office6/wppai/generateppt/4a6458e174e2464f038880d9d71265ae.jpg4a6458e174e2464f038880d9d71265a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8037" r="8037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f5d7812ef22542cef0503b4c1272ae72.jpgf5d7812ef22542cef0503b4c1272ae72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r="5556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体位转移定义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人体姿势改变的过程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7c2d92549142c7e411d8b46512bb2a3f.jpg7c2d92549142c7e411d8b46512bb2a3f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0364" b="10364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包括卧坐站行走转移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如从卧位到坐位再到站立行走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照护技术运用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照护员需确保安全舒适避免损伤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f169ef3f9134edde\datas\氛围图-12001&amp;3146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转移方式选择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f169ef3f9134edde\datas\装饰-12001&amp;31475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2e310e9bb87f58bddf8eb4c845358381.jpg2e310e9bb87f58bddf8eb4c845358381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054" b="2319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根据老年人情况选择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如周奶奶右侧偏瘫需特别照护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5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正确使用辅助工具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6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如轮椅、助行器等协助活动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600" y="7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处理异常问题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600" y="8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能应对转移过程中的突发状况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人体力学原理应用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105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0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03660936&quot;}*auto_galley_ai_*1740551544304_1.149_cf6bb8dc30c1-slide-3"/>
</p:tagLst>
</file>

<file path=ppt/tags/tag121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37203798&quot;}*auto_galley_ai_*1740551544304_1.149_cf6bb8dc30c1-slide-4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78535865&quot;}*auto_galley_ai_*1740551544304_1.149_cf6bb8dc30c1-slide-4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808805530&quot;}*auto_galley_ai_*1740551544304_1.149_cf6bb8dc30c1-slide-4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3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39395711&quot;}*auto_galley_ai_*1740551544304_1.149_cf6bb8dc30c1-slide-6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018697370&quot;}*auto_galley_ai_*1740551544304_1.149_cf6bb8dc30c1-slide-6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60645244&quot;}*auto_galley_ai_*1740551544304_1.149_cf6bb8dc30c1-slide-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974820716&quot;}*auto_galley_ai_*1740551544304_1.149_cf6bb8dc30c1-slide-7"/>
</p:tagLst>
</file>

<file path=ppt/tags/tag1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ceca458-b9df-4343-aaab-6d4c66c38ea2.jpg?Expires=1772087571&amp;AWSAccessKeyId=AKLT9NSy7kh8TIS1UzNqLRY2&amp;Signature=omnFgkqTb61jVgwQ2Qp5PG9Acf4%3D&quot;}*auto_ai_ai_*1740551544304_1.149_cf6bb8dc30c1-slide-9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1.xml><?xml version="1.0" encoding="utf-8"?>
<p:tagLst xmlns:p="http://schemas.openxmlformats.org/presentationml/2006/main">
  <p:tag name="KSO_WM_FIGMA_LIMIT" val=""/>
  <p:tag name="KSO_WM_FIGMA_SLIDE_GROUP" val="14"/>
  <p:tag name="KSO_WM_SLIDE_TYPE" val="text"/>
  <p:tag name="KSO_WM_TEMPLATE_SUBCATEGORY" val="29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500925300&quot;}*auto_galley_ai_*1740551544304_1.149_cf6bb8dc30c1-slide-11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5200317&quot;}*auto_galley_ai_*1740551544304_1.149_cf6bb8dc30c1-slide-11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57537251&quot;}*auto_galley_ai_*1740551544304_1.149_cf6bb8dc30c1-slide-11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2840df4-cd7e-4460-a782-c3343564c951.jpg?Expires=1772087575&amp;AWSAccessKeyId=AKLT9NSy7kh8TIS1UzNqLRY2&amp;Signature=j2vQd3MLKL5OEuAnFSD%2BNIm0K9g%3D&quot;}*auto_ai_ai_*1740551544304_1.149_cf6bb8dc30c1-slide-12"/>
</p:tagLst>
</file>

<file path=ppt/tags/tag221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403a754-4d97-44cb-ae8c-e091a45e2fc2.jpg?Expires=1772087554&amp;AWSAccessKeyId=AKLT9NSy7kh8TIS1UzNqLRY2&amp;Signature=TdxEKWCWZiiUbTddoDSCg4gjEYw%3D&quot;}*auto_ai_ai_*1740551544304_1.149_cf6bb8dc30c1-slide-13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29.xml><?xml version="1.0" encoding="utf-8"?>
<p:tagLst xmlns:p="http://schemas.openxmlformats.org/presentationml/2006/main">
  <p:tag name="KSO_WM_FIGMA_LIMIT" val=""/>
  <p:tag name="KSO_WM_FIGMA_SLIDE_GROUP" val="16"/>
  <p:tag name="KSO_WM_SLIDE_TYPE" val="text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17ecb00-2628-4c9e-a8c9-ef397fd5f489.jpg?Expires=1772087556&amp;AWSAccessKeyId=AKLT9NSy7kh8TIS1UzNqLRY2&amp;Signature=K3iurLQFNSriC5yVghMEDO2uTkQ%3D&quot;}*auto_ai_ai_*1740551544304_1.149_cf6bb8dc30c1-slide-14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39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49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PRESENTATION_SOURCE" val="WPPAIGeneratePPT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3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WPS 演示</Application>
  <PresentationFormat>宽屏</PresentationFormat>
  <Paragraphs>161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13C8FB989F7F4E34B12B66A896667699_13</vt:lpwstr>
  </property>
  <property fmtid="{D5CDD505-2E9C-101B-9397-08002B2CF9AE}" pid="3" name="KSOProductBuildVer">
    <vt:lpwstr>2052-12.1.0.20305</vt:lpwstr>
  </property>
</Properties>
</file>