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30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image" Target="C:/Users/mingsheng111035/AppData/Local/Temp/figmazip/slide_1d7e7b9337badb6d\datas\&#35013;&#39280;-12001&amp;330647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8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93.xml"/><Relationship Id="rId14" Type="http://schemas.openxmlformats.org/officeDocument/2006/relationships/image" Target="../media/image6.png"/><Relationship Id="rId13" Type="http://schemas.openxmlformats.org/officeDocument/2006/relationships/image" Target="../media/image16.jpeg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03.xml"/><Relationship Id="rId11" Type="http://schemas.openxmlformats.org/officeDocument/2006/relationships/image" Target="../media/image6.png"/><Relationship Id="rId10" Type="http://schemas.openxmlformats.org/officeDocument/2006/relationships/image" Target="../media/image17.jpeg"/><Relationship Id="rId1" Type="http://schemas.openxmlformats.org/officeDocument/2006/relationships/tags" Target="../tags/tag19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image" Target="../media/image6.png"/><Relationship Id="rId7" Type="http://schemas.openxmlformats.org/officeDocument/2006/relationships/image" Target="../media/image18.jpeg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image" Target="C:/Users/mingsheng111035/AppData/Local/Temp/figmazip/slide_77df415ec48978fe\datas\&#35013;&#39280;-12001&amp;55145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8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20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image" Target="../media/image20.jpeg"/><Relationship Id="rId6" Type="http://schemas.openxmlformats.org/officeDocument/2006/relationships/tags" Target="../tags/tag224.xml"/><Relationship Id="rId5" Type="http://schemas.openxmlformats.org/officeDocument/2006/relationships/image" Target="../media/image6.png"/><Relationship Id="rId4" Type="http://schemas.openxmlformats.org/officeDocument/2006/relationships/image" Target="../media/image19.jpe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image" Target="../media/image21.jpeg"/><Relationship Id="rId1" Type="http://schemas.openxmlformats.org/officeDocument/2006/relationships/tags" Target="../tags/tag2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image" Target="C:/Users/mingsheng111035/AppData/Local/Temp/figmazip/slide_1ffc37a124e2fdfc\datas\&#27675;&#22260;&#22270;-12001&amp;186847.png" TargetMode="External"/><Relationship Id="rId3" Type="http://schemas.openxmlformats.org/officeDocument/2006/relationships/image" Target="../media/image22.png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234.xml"/><Relationship Id="rId19" Type="http://schemas.openxmlformats.org/officeDocument/2006/relationships/tags" Target="../tags/tag246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image" Target="../media/image24.jpeg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image" Target="../media/image6.png"/><Relationship Id="rId1" Type="http://schemas.openxmlformats.org/officeDocument/2006/relationships/tags" Target="../tags/tag23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61.xml"/><Relationship Id="rId16" Type="http://schemas.openxmlformats.org/officeDocument/2006/relationships/tags" Target="../tags/tag260.xml"/><Relationship Id="rId15" Type="http://schemas.openxmlformats.org/officeDocument/2006/relationships/tags" Target="../tags/tag259.xml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tags" Target="../tags/tag256.xml"/><Relationship Id="rId11" Type="http://schemas.openxmlformats.org/officeDocument/2006/relationships/tags" Target="../tags/tag255.xml"/><Relationship Id="rId10" Type="http://schemas.openxmlformats.org/officeDocument/2006/relationships/tags" Target="../tags/tag254.xml"/><Relationship Id="rId1" Type="http://schemas.openxmlformats.org/officeDocument/2006/relationships/tags" Target="../tags/tag24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77.xml"/><Relationship Id="rId14" Type="http://schemas.openxmlformats.org/officeDocument/2006/relationships/image" Target="../media/image6.png"/><Relationship Id="rId13" Type="http://schemas.openxmlformats.org/officeDocument/2006/relationships/image" Target="../media/image26.jpeg"/><Relationship Id="rId12" Type="http://schemas.openxmlformats.org/officeDocument/2006/relationships/tags" Target="../tags/tag276.xml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tags" Target="../tags/tag26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image" Target="C:/Users/mingsheng111035/AppData/Local/Temp/figmazip/slide_561c4d6f9fac1407\datas\&#35013;&#39280;-12001&amp;247717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96.xml"/><Relationship Id="rId24" Type="http://schemas.openxmlformats.org/officeDocument/2006/relationships/tags" Target="../tags/tag295.xml"/><Relationship Id="rId23" Type="http://schemas.openxmlformats.org/officeDocument/2006/relationships/tags" Target="../tags/tag294.xml"/><Relationship Id="rId22" Type="http://schemas.openxmlformats.org/officeDocument/2006/relationships/tags" Target="../tags/tag293.xml"/><Relationship Id="rId21" Type="http://schemas.openxmlformats.org/officeDocument/2006/relationships/tags" Target="../tags/tag292.xml"/><Relationship Id="rId20" Type="http://schemas.openxmlformats.org/officeDocument/2006/relationships/tags" Target="../tags/tag291.xml"/><Relationship Id="rId2" Type="http://schemas.openxmlformats.org/officeDocument/2006/relationships/tags" Target="../tags/tag279.xml"/><Relationship Id="rId19" Type="http://schemas.openxmlformats.org/officeDocument/2006/relationships/image" Target="../media/image29.jpeg"/><Relationship Id="rId18" Type="http://schemas.openxmlformats.org/officeDocument/2006/relationships/tags" Target="../tags/tag290.xml"/><Relationship Id="rId17" Type="http://schemas.openxmlformats.org/officeDocument/2006/relationships/tags" Target="../tags/tag289.xml"/><Relationship Id="rId16" Type="http://schemas.openxmlformats.org/officeDocument/2006/relationships/tags" Target="../tags/tag288.xml"/><Relationship Id="rId15" Type="http://schemas.openxmlformats.org/officeDocument/2006/relationships/tags" Target="../tags/tag287.xml"/><Relationship Id="rId14" Type="http://schemas.openxmlformats.org/officeDocument/2006/relationships/image" Target="../media/image28.jpeg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image" Target="../media/image6.png"/><Relationship Id="rId10" Type="http://schemas.openxmlformats.org/officeDocument/2006/relationships/image" Target="../media/image27.jpeg"/><Relationship Id="rId1" Type="http://schemas.openxmlformats.org/officeDocument/2006/relationships/tags" Target="../tags/tag27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09.xml"/><Relationship Id="rId14" Type="http://schemas.openxmlformats.org/officeDocument/2006/relationships/image" Target="../media/image6.png"/><Relationship Id="rId13" Type="http://schemas.openxmlformats.org/officeDocument/2006/relationships/image" Target="../media/image30.jpeg"/><Relationship Id="rId12" Type="http://schemas.openxmlformats.org/officeDocument/2006/relationships/tags" Target="../tags/tag308.xml"/><Relationship Id="rId11" Type="http://schemas.openxmlformats.org/officeDocument/2006/relationships/tags" Target="../tags/tag307.xml"/><Relationship Id="rId10" Type="http://schemas.openxmlformats.org/officeDocument/2006/relationships/tags" Target="../tags/tag306.xml"/><Relationship Id="rId1" Type="http://schemas.openxmlformats.org/officeDocument/2006/relationships/tags" Target="../tags/tag29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image" Target="../media/image6.png"/><Relationship Id="rId7" Type="http://schemas.openxmlformats.org/officeDocument/2006/relationships/image" Target="../media/image31.jpeg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26.xml"/><Relationship Id="rId20" Type="http://schemas.openxmlformats.org/officeDocument/2006/relationships/tags" Target="../tags/tag325.xml"/><Relationship Id="rId2" Type="http://schemas.openxmlformats.org/officeDocument/2006/relationships/tags" Target="../tags/tag311.xml"/><Relationship Id="rId19" Type="http://schemas.openxmlformats.org/officeDocument/2006/relationships/tags" Target="../tags/tag324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image" Target="../media/image33.jpeg"/><Relationship Id="rId15" Type="http://schemas.openxmlformats.org/officeDocument/2006/relationships/tags" Target="../tags/tag321.xml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image" Target="../media/image32.jpeg"/><Relationship Id="rId10" Type="http://schemas.openxmlformats.org/officeDocument/2006/relationships/tags" Target="../tags/tag317.xml"/><Relationship Id="rId1" Type="http://schemas.openxmlformats.org/officeDocument/2006/relationships/tags" Target="../tags/tag31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6.png"/><Relationship Id="rId7" Type="http://schemas.openxmlformats.org/officeDocument/2006/relationships/image" Target="../media/image7.jpeg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image" Target="C:/Users/mingsheng111035/AppData/Local/Temp/figmazip/slide_4fb6a0b77e6f468b\datas\&#35013;&#39280;-12001&amp;71744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6.xml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image" Target="../media/image9.jpeg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image" Target="../media/image8.jpeg"/><Relationship Id="rId10" Type="http://schemas.openxmlformats.org/officeDocument/2006/relationships/tags" Target="../tags/tag130.xml"/><Relationship Id="rId1" Type="http://schemas.openxmlformats.org/officeDocument/2006/relationships/tags" Target="../tags/tag12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6.png"/><Relationship Id="rId3" Type="http://schemas.openxmlformats.org/officeDocument/2006/relationships/image" Target="../media/image10.jpeg"/><Relationship Id="rId2" Type="http://schemas.openxmlformats.org/officeDocument/2006/relationships/tags" Target="../tags/tag145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image" Target="C:/Users/mingsheng111035/AppData/Local/Temp/figmazip/slide_f169ef3f9134edde\datas\&#35013;&#39280;-12001&amp;314754.png" TargetMode="External"/><Relationship Id="rId6" Type="http://schemas.openxmlformats.org/officeDocument/2006/relationships/image" Target="../media/image12.png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image" Target="C:/Users/mingsheng111035/AppData/Local/Temp/figmazip/slide_f169ef3f9134edde\datas\&#27675;&#22260;&#22270;-12001&amp;314694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19" Type="http://schemas.openxmlformats.org/officeDocument/2006/relationships/tags" Target="../tags/tag169.xml"/><Relationship Id="rId18" Type="http://schemas.openxmlformats.org/officeDocument/2006/relationships/tags" Target="../tags/tag168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image" Target="../media/image6.png"/><Relationship Id="rId10" Type="http://schemas.openxmlformats.org/officeDocument/2006/relationships/image" Target="../media/image13.jpeg"/><Relationship Id="rId1" Type="http://schemas.openxmlformats.org/officeDocument/2006/relationships/tags" Target="../tags/tag15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image" Target="C:/Users/mingsheng111035/AppData/Local/Temp/figmazip/slide_7543bcfb4a70d15b\datas\&#35013;&#39280;-12001&amp;105608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image" Target="../media/image15.jpeg"/><Relationship Id="rId13" Type="http://schemas.openxmlformats.org/officeDocument/2006/relationships/tags" Target="../tags/tag178.xml"/><Relationship Id="rId12" Type="http://schemas.openxmlformats.org/officeDocument/2006/relationships/image" Target="../media/image6.png"/><Relationship Id="rId11" Type="http://schemas.openxmlformats.org/officeDocument/2006/relationships/image" Target="../media/image14.jpeg"/><Relationship Id="rId10" Type="http://schemas.openxmlformats.org/officeDocument/2006/relationships/tags" Target="../tags/tag177.xml"/><Relationship Id="rId1" Type="http://schemas.openxmlformats.org/officeDocument/2006/relationships/tags" Target="../tags/tag1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感染防护照护技术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环境因素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d7e7b9337badb6d\datas\装饰-12001&amp;33064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09600"/>
            <a:ext cx="7010400" cy="812800"/>
            <a:chOff x="7320" y="960"/>
            <a:chExt cx="11040" cy="128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设备食品垃圾成感染源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50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如洗手池、食品等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9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96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污染洗手者再传播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760"/>
              <a:ext cx="50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革兰阴性杆菌繁殖为例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af874a78-3695-45a8-82a3-0d99aa0b48f4.jpgaf874a78-3695-45a8-82a3-0d99aa0b48f4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65" r="265"/>
          <a:stretch>
            <a:fillRect/>
          </a:stretch>
        </p:blipFill>
        <p:spPr>
          <a:xfrm>
            <a:off x="609603" y="1879604"/>
            <a:ext cx="10972800" cy="4368800"/>
          </a:xfrm>
          <a:custGeom>
            <a:avLst/>
            <a:gdLst>
              <a:gd name="connisteX0" fmla="*/ 0 w 10972800"/>
              <a:gd name="connsiteY0" fmla="*/ 304796 h 4368802"/>
              <a:gd name="connisteX1" fmla="*/ 304796 w 10972800"/>
              <a:gd name="connsiteY1" fmla="*/ 0 h 4368802"/>
              <a:gd name="connisteX2" fmla="*/ 10668003 w 10972800"/>
              <a:gd name="connsiteY2" fmla="*/ 0 h 4368802"/>
              <a:gd name="connisteX3" fmla="*/ 10972800 w 10972800"/>
              <a:gd name="connsiteY3" fmla="*/ 304796 h 4368802"/>
              <a:gd name="connisteX4" fmla="*/ 10972800 w 10972800"/>
              <a:gd name="connsiteY4" fmla="*/ 4063995 h 4368802"/>
              <a:gd name="connisteX5" fmla="*/ 10668003 w 10972800"/>
              <a:gd name="connsiteY5" fmla="*/ 4368802 h 4368802"/>
              <a:gd name="connisteX6" fmla="*/ 304796 w 10972800"/>
              <a:gd name="connsiteY6" fmla="*/ 4368802 h 4368802"/>
              <a:gd name="connisteX7" fmla="*/ 0 w 10972800"/>
              <a:gd name="connsiteY7" fmla="*/ 4063995 h 4368802"/>
              <a:gd name="connisteX8" fmla="*/ 0 w 10972800"/>
              <a:gd name="connsiteY8" fmla="*/ 304796 h 43688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3688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4063996"/>
                </a:lnTo>
                <a:cubicBezTo>
                  <a:pt x="10972800" y="4232337"/>
                  <a:pt x="10836335" y="4368802"/>
                  <a:pt x="10668003" y="4368802"/>
                </a:cubicBezTo>
                <a:lnTo>
                  <a:pt x="304797" y="4368802"/>
                </a:lnTo>
                <a:cubicBezTo>
                  <a:pt x="136465" y="4368802"/>
                  <a:pt x="0" y="4232337"/>
                  <a:pt x="0" y="40639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其他感染源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5486400" cy="4418965"/>
          </a:xfrm>
          <a:custGeom>
            <a:avLst/>
            <a:gdLst>
              <a:gd name="connisteX0" fmla="*/ 0 w 5486400"/>
              <a:gd name="connsiteY0" fmla="*/ 304796 h 4419596"/>
              <a:gd name="connisteX1" fmla="*/ 304796 w 5486400"/>
              <a:gd name="connsiteY1" fmla="*/ 0 h 4419596"/>
              <a:gd name="connisteX2" fmla="*/ 5486400 w 5486400"/>
              <a:gd name="connsiteY2" fmla="*/ 0 h 4419596"/>
              <a:gd name="connisteX3" fmla="*/ 5486400 w 5486400"/>
              <a:gd name="connsiteY3" fmla="*/ 4419596 h 4419596"/>
              <a:gd name="connisteX4" fmla="*/ 304796 w 5486400"/>
              <a:gd name="connsiteY4" fmla="*/ 4419596 h 4419596"/>
              <a:gd name="connisteX5" fmla="*/ 0 w 5486400"/>
              <a:gd name="connsiteY5" fmla="*/ 4114800 h 4419596"/>
              <a:gd name="connisteX6" fmla="*/ 0 w 5486400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486400" y="0"/>
                </a:lnTo>
                <a:lnTo>
                  <a:pt x="5486400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66800" y="2336800"/>
            <a:ext cx="4648200" cy="3403600"/>
            <a:chOff x="1680" y="3680"/>
            <a:chExt cx="732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个体家属和探视者传播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如呼吸道感染、病毒性感冒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5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器械消毒不彻底成感染源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受污染仪器、设备等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不合格血液制品药物感染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680" y="8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成为严重感染源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4f30f346e082db330ee3d61581b6a6cc.jpg4f30f346e082db330ee3d61581b6a6cc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0568" r="6686"/>
          <a:stretch>
            <a:fillRect/>
          </a:stretch>
        </p:blipFill>
        <p:spPr>
          <a:xfrm>
            <a:off x="6096003" y="1828800"/>
            <a:ext cx="5486400" cy="4418965"/>
          </a:xfrm>
          <a:custGeom>
            <a:avLst/>
            <a:gdLst>
              <a:gd name="connisteX0" fmla="*/ 0 w 5486400"/>
              <a:gd name="connsiteY0" fmla="*/ 0 h 4419596"/>
              <a:gd name="connisteX1" fmla="*/ 5181603 w 5486400"/>
              <a:gd name="connsiteY1" fmla="*/ 0 h 4419596"/>
              <a:gd name="connisteX2" fmla="*/ 5486400 w 5486400"/>
              <a:gd name="connsiteY2" fmla="*/ 304796 h 4419596"/>
              <a:gd name="connisteX3" fmla="*/ 5486400 w 5486400"/>
              <a:gd name="connsiteY3" fmla="*/ 4114800 h 4419596"/>
              <a:gd name="connisteX4" fmla="*/ 5181603 w 5486400"/>
              <a:gd name="connsiteY4" fmla="*/ 4419596 h 4419596"/>
              <a:gd name="connisteX5" fmla="*/ 0 w 5486400"/>
              <a:gd name="connsiteY5" fmla="*/ 4419596 h 4419596"/>
              <a:gd name="connisteX6" fmla="*/ 0 w 5486400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0"/>
                </a:move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4114800"/>
                </a:lnTo>
                <a:cubicBezTo>
                  <a:pt x="5486400" y="4283141"/>
                  <a:pt x="5349935" y="4419597"/>
                  <a:pt x="5181603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感染传播途径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接触传播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7df415ec48978fe\datas\装饰-12001&amp;55145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0f9a2897-fd3b-4256-af10-0f6b57597c19.jpg0f9a2897-fd3b-4256-af10-0f6b57597c19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441"/>
          <a:stretch>
            <a:fillRect/>
          </a:stretch>
        </p:blipFill>
        <p:spPr>
          <a:xfrm>
            <a:off x="609603" y="1828800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5435600"/>
            <a:ext cx="11049000" cy="812800"/>
            <a:chOff x="960" y="8560"/>
            <a:chExt cx="17400" cy="128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85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直接接触传播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病原体不经媒介传给易感者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间接接触传播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病原体经媒介传给易感者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常见传播媒介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医护人员的手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空气传播方式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209800"/>
            <a:ext cx="9220197" cy="3657603"/>
            <a:chOff x="3780" y="3480"/>
            <a:chExt cx="14520" cy="5760"/>
          </a:xfrm>
        </p:grpSpPr>
        <p:pic>
          <p:nvPicPr>
            <p:cNvPr id="4" name="图片 3" descr="C:/Users/mingsheng111035/AppData/Roaming/Kingsoft/office6/wppai/generateppt/c1716dc5cfea6607ffc4454bdb760e1c.jpgc1716dc5cfea6607ffc4454bdb760e1c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4529" r="18824"/>
            <a:stretch>
              <a:fillRect/>
            </a:stretch>
          </p:blipFill>
          <p:spPr>
            <a:xfrm>
              <a:off x="4240" y="348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a264ce36a5a6f172dfa2f8fd2786f76b.jpga264ce36a5a6f172dfa2f8fd2786f76b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6647" r="16647"/>
            <a:stretch>
              <a:fillRect/>
            </a:stretch>
          </p:blipFill>
          <p:spPr>
            <a:xfrm>
              <a:off x="9360" y="348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飞沫传播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696cc20e334e317b4a5a678204e61ab8.jpg696cc20e334e317b4a5a678204e61ab8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5676" r="15735"/>
            <a:stretch>
              <a:fillRect/>
            </a:stretch>
          </p:blipFill>
          <p:spPr>
            <a:xfrm>
              <a:off x="14480" y="348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280"/>
              <a:ext cx="4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液滴状飞沫短距离传播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飞沫核传播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280"/>
              <a:ext cx="4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飞沫核在空气中长距离传播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菌尘传播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280"/>
              <a:ext cx="4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感染性物质干燥后形成带菌尘埃传播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生物媒介传播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ffc37a124e2fdfc\datas\氛围图-12001&amp;18684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600" y="1828800"/>
            <a:ext cx="7162800" cy="4418330"/>
            <a:chOff x="6960" y="2880"/>
            <a:chExt cx="11280" cy="6958"/>
          </a:xfrm>
        </p:grpSpPr>
        <p:pic>
          <p:nvPicPr>
            <p:cNvPr id="7" name="图片 6" descr="C:/Users/mingsheng111035/AppData/Roaming/Kingsoft/office6/wppai/generateppt/3cc50d4ccca35674985c54634702990d.jpg3cc50d4ccca35674985c54634702990d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7503" r="7503"/>
            <a:stretch>
              <a:fillRect/>
            </a:stretch>
          </p:blipFill>
          <p:spPr>
            <a:xfrm>
              <a:off x="6960" y="2880"/>
              <a:ext cx="5519" cy="4320"/>
            </a:xfrm>
            <a:custGeom>
              <a:avLst/>
              <a:gdLst>
                <a:gd name="connisteX0" fmla="*/ 0 w 3505196"/>
                <a:gd name="connsiteY0" fmla="*/ 304796 h 2743200"/>
                <a:gd name="connisteX1" fmla="*/ 304796 w 3505196"/>
                <a:gd name="connsiteY1" fmla="*/ 0 h 2743200"/>
                <a:gd name="connisteX2" fmla="*/ 3200400 w 3505196"/>
                <a:gd name="connsiteY2" fmla="*/ 0 h 2743200"/>
                <a:gd name="connisteX3" fmla="*/ 3505196 w 3505196"/>
                <a:gd name="connsiteY3" fmla="*/ 304796 h 2743200"/>
                <a:gd name="connisteX4" fmla="*/ 3505196 w 3505196"/>
                <a:gd name="connsiteY4" fmla="*/ 2743200 h 2743200"/>
                <a:gd name="connisteX5" fmla="*/ 0 w 3505196"/>
                <a:gd name="connsiteY5" fmla="*/ 2743200 h 2743200"/>
                <a:gd name="connisteX6" fmla="*/ 0 w 3505196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6960" y="7200"/>
              <a:ext cx="5520" cy="2639"/>
            </a:xfrm>
            <a:custGeom>
              <a:avLst/>
              <a:gdLst>
                <a:gd name="connisteX0" fmla="*/ 0 w 3505196"/>
                <a:gd name="connsiteY0" fmla="*/ 0 h 1676396"/>
                <a:gd name="connisteX1" fmla="*/ 3505196 w 3505196"/>
                <a:gd name="connsiteY1" fmla="*/ 0 h 1676396"/>
                <a:gd name="connisteX2" fmla="*/ 3505196 w 3505196"/>
                <a:gd name="connsiteY2" fmla="*/ 1371600 h 1676396"/>
                <a:gd name="connisteX3" fmla="*/ 3200400 w 3505196"/>
                <a:gd name="connsiteY3" fmla="*/ 1676396 h 1676396"/>
                <a:gd name="connisteX4" fmla="*/ 304796 w 3505196"/>
                <a:gd name="connsiteY4" fmla="*/ 1676396 h 1676396"/>
                <a:gd name="connisteX5" fmla="*/ 0 w 3505196"/>
                <a:gd name="connsiteY5" fmla="*/ 1371600 h 1676396"/>
                <a:gd name="connisteX6" fmla="*/ 0 w 3505196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1676397">
                  <a:moveTo>
                    <a:pt x="0" y="0"/>
                  </a:moveTo>
                  <a:lnTo>
                    <a:pt x="3505197" y="0"/>
                  </a:lnTo>
                  <a:lnTo>
                    <a:pt x="3505197" y="1371600"/>
                  </a:lnTo>
                  <a:cubicBezTo>
                    <a:pt x="3505197" y="1539941"/>
                    <a:pt x="3368741" y="1676397"/>
                    <a:pt x="3200400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2a3244b24ff5fcfca1c6c6053c49afc6.jpg2a3244b24ff5fcfca1c6c6053c49afc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8768"/>
            <a:stretch>
              <a:fillRect/>
            </a:stretch>
          </p:blipFill>
          <p:spPr>
            <a:xfrm>
              <a:off x="12720" y="2880"/>
              <a:ext cx="5519" cy="4320"/>
            </a:xfrm>
            <a:custGeom>
              <a:avLst/>
              <a:gdLst>
                <a:gd name="connisteX0" fmla="*/ 0 w 3505196"/>
                <a:gd name="connsiteY0" fmla="*/ 304796 h 2743200"/>
                <a:gd name="connisteX1" fmla="*/ 304796 w 3505196"/>
                <a:gd name="connsiteY1" fmla="*/ 0 h 2743200"/>
                <a:gd name="connisteX2" fmla="*/ 3200400 w 3505196"/>
                <a:gd name="connsiteY2" fmla="*/ 0 h 2743200"/>
                <a:gd name="connisteX3" fmla="*/ 3505196 w 3505196"/>
                <a:gd name="connsiteY3" fmla="*/ 304796 h 2743200"/>
                <a:gd name="connisteX4" fmla="*/ 3505196 w 3505196"/>
                <a:gd name="connsiteY4" fmla="*/ 2743200 h 2743200"/>
                <a:gd name="connisteX5" fmla="*/ 0 w 3505196"/>
                <a:gd name="connsiteY5" fmla="*/ 2743200 h 2743200"/>
                <a:gd name="connisteX6" fmla="*/ 0 w 3505196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12720" y="7200"/>
              <a:ext cx="5520" cy="2639"/>
            </a:xfrm>
            <a:custGeom>
              <a:avLst/>
              <a:gdLst>
                <a:gd name="connisteX0" fmla="*/ 0 w 3505196"/>
                <a:gd name="connsiteY0" fmla="*/ 0 h 1676396"/>
                <a:gd name="connisteX1" fmla="*/ 3505196 w 3505196"/>
                <a:gd name="connsiteY1" fmla="*/ 0 h 1676396"/>
                <a:gd name="connisteX2" fmla="*/ 3505196 w 3505196"/>
                <a:gd name="connsiteY2" fmla="*/ 1371600 h 1676396"/>
                <a:gd name="connisteX3" fmla="*/ 3200400 w 3505196"/>
                <a:gd name="connsiteY3" fmla="*/ 1676396 h 1676396"/>
                <a:gd name="connisteX4" fmla="*/ 304796 w 3505196"/>
                <a:gd name="connsiteY4" fmla="*/ 1676396 h 1676396"/>
                <a:gd name="connisteX5" fmla="*/ 0 w 3505196"/>
                <a:gd name="connsiteY5" fmla="*/ 1371600 h 1676396"/>
                <a:gd name="connisteX6" fmla="*/ 0 w 3505196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1676397">
                  <a:moveTo>
                    <a:pt x="0" y="0"/>
                  </a:moveTo>
                  <a:lnTo>
                    <a:pt x="3505197" y="0"/>
                  </a:lnTo>
                  <a:lnTo>
                    <a:pt x="3505197" y="1371600"/>
                  </a:lnTo>
                  <a:cubicBezTo>
                    <a:pt x="3505197" y="1539941"/>
                    <a:pt x="3368741" y="1676397"/>
                    <a:pt x="3200400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7440" y="784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动物或昆虫携带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440" y="8720"/>
              <a:ext cx="46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如蚊子传播疟疾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200" y="784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作为中间宿主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200" y="8720"/>
              <a:ext cx="46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叮咬受感染者后再叮咬健康人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11178212-4ed5-4334-92e4-95f90031fa7d.jpg11178212-4ed5-4334-92e4-95f90031fa7d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20" r="220"/>
          <a:stretch>
            <a:fillRect/>
          </a:stretch>
        </p:blipFill>
        <p:spPr>
          <a:xfrm>
            <a:off x="609603" y="609603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2163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共同媒介传播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5435600"/>
            <a:ext cx="11049000" cy="812800"/>
            <a:chOff x="960" y="8560"/>
            <a:chExt cx="17400" cy="128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960" y="85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经水源传播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水源受污染后未经净化消毒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食品带条件致病菌增加感染机会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注射输血传播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通过污染血液、药液、用具传播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照护技术应用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选择适宜防护技术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3200400"/>
            <a:ext cx="3505200" cy="3048000"/>
            <a:chOff x="960" y="5040"/>
            <a:chExt cx="5520" cy="48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504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选择适宜防护技术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84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针对李奶奶情况选定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80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8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考虑感染源与传播途径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760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腹水培养阳性，大肠杆菌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56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肝硬化个体特殊防护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936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原发性腹膜炎风险高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3d58a8eff97c47e1f0ade29ac3ee5c61.jpg3d58a8eff97c47e1f0ade29ac3ee5c6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7706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无菌原则照护操作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561c4d6f9fac1407\datas\装饰-12001&amp;24771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pic>
          <p:nvPicPr>
            <p:cNvPr id="8" name="图片 7" descr="C:/Users/mingsheng111035/AppData/Roaming/Kingsoft/office6/wppai/generateppt/c71527c223967d21fee77c1569cc052d.jpgc71527c223967d21fee77c1569cc052d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0655" r="5419"/>
            <a:stretch>
              <a:fillRect/>
            </a:stretch>
          </p:blipFill>
          <p:spPr>
            <a:xfrm>
              <a:off x="96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7921fd1a079f316c71da7d4333d1b813.jpg7921fd1a079f316c71da7d4333d1b813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8037" r="8037"/>
            <a:stretch>
              <a:fillRect/>
            </a:stretch>
          </p:blipFill>
          <p:spPr>
            <a:xfrm>
              <a:off x="688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遵循无菌操作原则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防止交叉感染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4abe8b40b76191cf41018d293df484f7.jpg4abe8b40b76191cf41018d293df484f7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29425" b="6719"/>
            <a:stretch>
              <a:fillRect/>
            </a:stretch>
          </p:blipFill>
          <p:spPr>
            <a:xfrm>
              <a:off x="1280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无菌环境实施照护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确保操作区域无菌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个人防护到位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照护员穿戴防护装备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感染防护基础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感染源分析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感染传播途径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照护技术应用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无菌技术正确实施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812800"/>
            <a:chOff x="960" y="2880"/>
            <a:chExt cx="14520" cy="128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无菌技术准确执行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无菌物品正确使用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操作过程无污染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保持手部及工具无菌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废弃物处理规范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医疗废物严格分类处理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abc071c7-8cac-45ea-a6d3-f30ade4ee0fb.jpgabc071c7-8cac-45ea-a6d3-f30ade4ee0fb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07" r="234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关爱老年人预防感染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758779125253da1128bc489a2b9f5a08.jpg758779125253da1128bc489a2b9f5a08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9536" r="10536"/>
            <a:stretch>
              <a:fillRect/>
            </a:stretch>
          </p:blipFill>
          <p:spPr>
            <a:xfrm>
              <a:off x="1440" y="3360"/>
              <a:ext cx="4479" cy="4160"/>
            </a:xfrm>
            <a:custGeom>
              <a:avLst/>
              <a:gdLst>
                <a:gd name="connisteX0" fmla="*/ 0 w 2844798"/>
                <a:gd name="connsiteY0" fmla="*/ 304796 h 2641601"/>
                <a:gd name="connisteX1" fmla="*/ 304796 w 2844798"/>
                <a:gd name="connsiteY1" fmla="*/ 0 h 2641601"/>
                <a:gd name="connisteX2" fmla="*/ 2540002 w 2844798"/>
                <a:gd name="connsiteY2" fmla="*/ 0 h 2641601"/>
                <a:gd name="connisteX3" fmla="*/ 2844798 w 2844798"/>
                <a:gd name="connsiteY3" fmla="*/ 304796 h 2641601"/>
                <a:gd name="connisteX4" fmla="*/ 2844798 w 2844798"/>
                <a:gd name="connsiteY4" fmla="*/ 2336804 h 2641601"/>
                <a:gd name="connisteX5" fmla="*/ 2540002 w 2844798"/>
                <a:gd name="connsiteY5" fmla="*/ 2641601 h 2641601"/>
                <a:gd name="connisteX6" fmla="*/ 304796 w 2844798"/>
                <a:gd name="connsiteY6" fmla="*/ 2641601 h 2641601"/>
                <a:gd name="connisteX7" fmla="*/ 0 w 2844798"/>
                <a:gd name="connsiteY7" fmla="*/ 2336804 h 2641601"/>
                <a:gd name="connisteX8" fmla="*/ 0 w 2844798"/>
                <a:gd name="connsiteY8" fmla="*/ 304796 h 26416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641601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cubicBezTo>
                    <a:pt x="2844799" y="2505136"/>
                    <a:pt x="2708343" y="2641601"/>
                    <a:pt x="2540002" y="2641601"/>
                  </a:cubicBezTo>
                  <a:lnTo>
                    <a:pt x="304797" y="2641601"/>
                  </a:lnTo>
                  <a:cubicBezTo>
                    <a:pt x="136465" y="2641601"/>
                    <a:pt x="0" y="2505136"/>
                    <a:pt x="0" y="2336804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9cc2b4f505bfd82adad36f879c68bada.jpg9cc2b4f505bfd82adad36f879c68bada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r="28242"/>
            <a:stretch>
              <a:fillRect/>
            </a:stretch>
          </p:blipFill>
          <p:spPr>
            <a:xfrm>
              <a:off x="7360" y="3360"/>
              <a:ext cx="4479" cy="4160"/>
            </a:xfrm>
            <a:custGeom>
              <a:avLst/>
              <a:gdLst>
                <a:gd name="connisteX0" fmla="*/ 0 w 2844798"/>
                <a:gd name="connsiteY0" fmla="*/ 304796 h 2641601"/>
                <a:gd name="connisteX1" fmla="*/ 304796 w 2844798"/>
                <a:gd name="connsiteY1" fmla="*/ 0 h 2641601"/>
                <a:gd name="connisteX2" fmla="*/ 2540002 w 2844798"/>
                <a:gd name="connsiteY2" fmla="*/ 0 h 2641601"/>
                <a:gd name="connisteX3" fmla="*/ 2844798 w 2844798"/>
                <a:gd name="connsiteY3" fmla="*/ 304796 h 2641601"/>
                <a:gd name="connisteX4" fmla="*/ 2844798 w 2844798"/>
                <a:gd name="connsiteY4" fmla="*/ 2336804 h 2641601"/>
                <a:gd name="connisteX5" fmla="*/ 2540002 w 2844798"/>
                <a:gd name="connsiteY5" fmla="*/ 2641601 h 2641601"/>
                <a:gd name="connisteX6" fmla="*/ 304796 w 2844798"/>
                <a:gd name="connsiteY6" fmla="*/ 2641601 h 2641601"/>
                <a:gd name="connisteX7" fmla="*/ 0 w 2844798"/>
                <a:gd name="connsiteY7" fmla="*/ 2336804 h 2641601"/>
                <a:gd name="connisteX8" fmla="*/ 0 w 2844798"/>
                <a:gd name="connsiteY8" fmla="*/ 304796 h 26416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641601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cubicBezTo>
                    <a:pt x="2844799" y="2505136"/>
                    <a:pt x="2708343" y="2641601"/>
                    <a:pt x="2540002" y="2641601"/>
                  </a:cubicBezTo>
                  <a:lnTo>
                    <a:pt x="304797" y="2641601"/>
                  </a:lnTo>
                  <a:cubicBezTo>
                    <a:pt x="136465" y="2641601"/>
                    <a:pt x="0" y="2505136"/>
                    <a:pt x="0" y="2336804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800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关爱老年人身心健康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88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关注李奶奶精神状态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2b93c1571be2312c63ef61e0790ff2f4.jpg2b93c1571be2312c63ef61e0790ff2f4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14121" r="14121"/>
            <a:stretch>
              <a:fillRect/>
            </a:stretch>
          </p:blipFill>
          <p:spPr>
            <a:xfrm>
              <a:off x="13280" y="3360"/>
              <a:ext cx="4479" cy="4160"/>
            </a:xfrm>
            <a:custGeom>
              <a:avLst/>
              <a:gdLst>
                <a:gd name="connisteX0" fmla="*/ 0 w 2844798"/>
                <a:gd name="connsiteY0" fmla="*/ 304796 h 2641601"/>
                <a:gd name="connisteX1" fmla="*/ 304796 w 2844798"/>
                <a:gd name="connsiteY1" fmla="*/ 0 h 2641601"/>
                <a:gd name="connisteX2" fmla="*/ 2540002 w 2844798"/>
                <a:gd name="connsiteY2" fmla="*/ 0 h 2641601"/>
                <a:gd name="connisteX3" fmla="*/ 2844798 w 2844798"/>
                <a:gd name="connsiteY3" fmla="*/ 304796 h 2641601"/>
                <a:gd name="connisteX4" fmla="*/ 2844798 w 2844798"/>
                <a:gd name="connsiteY4" fmla="*/ 2336804 h 2641601"/>
                <a:gd name="connisteX5" fmla="*/ 2540002 w 2844798"/>
                <a:gd name="connsiteY5" fmla="*/ 2641601 h 2641601"/>
                <a:gd name="connisteX6" fmla="*/ 304796 w 2844798"/>
                <a:gd name="connsiteY6" fmla="*/ 2641601 h 2641601"/>
                <a:gd name="connisteX7" fmla="*/ 0 w 2844798"/>
                <a:gd name="connsiteY7" fmla="*/ 2336804 h 2641601"/>
                <a:gd name="connisteX8" fmla="*/ 0 w 2844798"/>
                <a:gd name="connsiteY8" fmla="*/ 304796 h 26416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641601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cubicBezTo>
                    <a:pt x="2844799" y="2505136"/>
                    <a:pt x="2708343" y="2641601"/>
                    <a:pt x="2540002" y="2641601"/>
                  </a:cubicBezTo>
                  <a:lnTo>
                    <a:pt x="304797" y="2641601"/>
                  </a:lnTo>
                  <a:cubicBezTo>
                    <a:pt x="136465" y="2641601"/>
                    <a:pt x="0" y="2505136"/>
                    <a:pt x="0" y="2336804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360" y="800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加强预防感染措施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888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定期消毒，保持环境清洁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3280" y="800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提高老年人免疫力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888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合理膳食，适量运动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感染防护基础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1f41a18b-b145-48ed-8e7b-dbed4841546c.jpg1f41a18b-b145-48ed-8e7b-dbed4841546c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感染概念与分类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724400"/>
            <a:ext cx="7010400" cy="1168400"/>
            <a:chOff x="7320" y="7440"/>
            <a:chExt cx="11040" cy="184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20"/>
              <a:ext cx="3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病原体侵袭引起疾病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外源性感染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8320"/>
              <a:ext cx="3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体外病原体传播引起的感染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内源性感染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8320"/>
              <a:ext cx="3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自身携带感染源引起的感染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感染形成三要素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fb6a0b77e6f468b\datas\装饰-12001&amp;7174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1" cy="4418965"/>
            <a:chOff x="960" y="2880"/>
            <a:chExt cx="17280" cy="6959"/>
          </a:xfrm>
        </p:grpSpPr>
        <p:pic>
          <p:nvPicPr>
            <p:cNvPr id="5" name="图片 4" descr="C:/Users/mingsheng111035/AppData/Roaming/Kingsoft/office6/wppai/generateppt/09d3ad40fb2f89a4211ab2cc8b4de0a9.jpg09d3ad40fb2f89a4211ab2cc8b4de0a9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0294" b="10294"/>
            <a:stretch>
              <a:fillRect/>
            </a:stretch>
          </p:blipFill>
          <p:spPr>
            <a:xfrm>
              <a:off x="96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b8df1a20e62139c123cf163e4684d110.jpgb8df1a20e62139c123cf163e4684d110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10294" b="10294"/>
            <a:stretch>
              <a:fillRect/>
            </a:stretch>
          </p:blipFill>
          <p:spPr>
            <a:xfrm>
              <a:off x="688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病原微生物的来源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259d9ebcfb1c132ee6528445a366b2da.jpg259d9ebcfb1c132ee6528445a366b2da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5390" r="10684"/>
            <a:stretch>
              <a:fillRect/>
            </a:stretch>
          </p:blipFill>
          <p:spPr>
            <a:xfrm>
              <a:off x="1280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传播途径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病原体传给易感宿主的途径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易感宿主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对病原体缺乏足够抵抗力的人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感染源分析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6b189908c648fe831c076eed7ee8441a.jpg6b189908c648fe831c076eed7ee8441a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3513" r="13514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705597" y="609603"/>
            <a:ext cx="5016499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已感染个体及病原携带者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705600" y="3200400"/>
            <a:ext cx="4953000" cy="3048000"/>
            <a:chOff x="10560" y="5040"/>
            <a:chExt cx="7800" cy="48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0560" y="504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0560" y="680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0800" y="50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感染个体排出微生物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800" y="5840"/>
              <a:ext cx="7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数量多，毒力强，具耐药性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0560" y="85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0800" y="68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感染部位多样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0800" y="7600"/>
              <a:ext cx="7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胃肠道、呼吸道、皮肤等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0800" y="85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易在其他易感宿主体内定植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0800" y="9360"/>
              <a:ext cx="7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造成交叉感染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f169ef3f9134edde\datas\氛围图-12001&amp;3146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个体自身携带菌群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f169ef3f9134edde\datas\装饰-12001&amp;31475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ee09a171cb3cafe96e560ed73cd5ce82.jpgee09a171cb3cafe96e560ed73cd5ce82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5911" r="5853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正常菌群寄居部位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肠道、上呼吸道、皮肤等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5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一定条件下引起感染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6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免疫功能受损、抵抗力降低时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600" y="7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可传播感染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600" y="8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给自身或他人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医务人员传播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7543bcfb4a70d15b\datas\装饰-12001&amp;105608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82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携带并传播微生物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700"/>
              <a:ext cx="47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通过手或工作服等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ffd4fed0-4ece-43c2-a64e-e24117aa75e6.jpgffd4fed0-4ece-43c2-a64e-e24117aa75e6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r="1716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b5c1d25c-3466-4c6f-9457-42f377f87347.jpgb5c1d25c-3466-4c6f-9457-42f377f87347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r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5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造成交叉感染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8420"/>
              <a:ext cx="47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在治疗和护理过程中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f41a18b-b145-48ed-8e7b-dbed4841546c.jpg?Expires=1772087731&amp;AWSAccessKeyId=AKLT9NSy7kh8TIS1UzNqLRY2&amp;Signature=2Em9%2FkaeEQkUcC80VwtLyLYCJls%3D&quot;}*auto_ai_ai_*1740551723633_1.149_8a39a52b715c-slide-3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124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889658350&quot;}*auto_galley_ai_*1740551723633_1.149_8a39a52b715c-slide-4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296829203&quot;}*auto_galley_ai_*1740551723633_1.149_8a39a52b715c-slide-4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83031126&quot;}*auto_galley_ai_*1740551723633_1.149_8a39a52b715c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70875239&quot;}*auto_galley_ai_*1740551723633_1.149_8a39a52b715c-slide-6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71910154&quot;}*auto_galley_ai_*1740551723633_1.149_8a39a52b715c-slide-7"/>
</p:tagLst>
</file>

<file path=ppt/tags/tag16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ffd4fed0-4ece-43c2-a64e-e24117aa75e6.jpg?Expires=1772087732&amp;AWSAccessKeyId=AKLT9NSy7kh8TIS1UzNqLRY2&amp;Signature=l8n4jlnt9H0BCH%2B2Z%2FUE2rlUCJI%3D&quot;}*auto_ai_ai_*1740551723633_1.149_8a39a52b715c-slide-8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b5c1d25c-3466-4c6f-9457-42f377f87347.jpg?Expires=1772087732&amp;AWSAccessKeyId=AKLT9NSy7kh8TIS1UzNqLRY2&amp;Signature=ux02ngBDEFH%2FvaHDzt15FLvLz5M%3D&quot;}*auto_ai_ai_*1740551723633_1.149_8a39a52b715c-slide-8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8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f874a78-3695-45a8-82a3-0d99aa0b48f4.jpg?Expires=1772087731&amp;AWSAccessKeyId=AKLT9NSy7kh8TIS1UzNqLRY2&amp;Signature=ucA4ZPUuL0Fym877w8oknsqp0xE%3D&quot;}*auto_ai_ai_*1740551723633_1.149_8a39a52b715c-slide-9"/>
</p:tagLst>
</file>

<file path=ppt/tags/tag193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73782176&quot;}*auto_galley_ai_*1740551723633_1.149_8a39a52b715c-slide-10"/>
</p:tagLst>
</file>

<file path=ppt/tags/tag203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0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f9a2897-fd3b-4256-af10-0f6b57597c19.jpg?Expires=1772087735&amp;AWSAccessKeyId=AKLT9NSy7kh8TIS1UzNqLRY2&amp;Signature=f9eUQ0BAvpIAPK7awc8yrnJUHeU%3D&quot;}*auto_ai_ai_*1740551723633_1.149_8a39a52b715c-slide-12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71604908&quot;}*auto_galley_ai_*1740551723633_1.149_8a39a52b715c-slide-13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66989492&quot;}*auto_galley_ai_*1740551723633_1.149_8a39a52b715c-slide-13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60207146&quot;}*auto_galley_ai_*1740551723633_1.149_8a39a52b715c-slide-13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26481660&quot;}*auto_galley_ai_*1740551723633_1.149_8a39a52b715c-slide-14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41660630&quot;}*auto_galley_ai_*1740551723633_1.149_8a39a52b715c-slide-14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1178212-4ed5-4334-92e4-95f90031fa7d.jpg?Expires=1772087736&amp;AWSAccessKeyId=AKLT9NSy7kh8TIS1UzNqLRY2&amp;Signature=NGGyGkcA210RXAFjFYbjjozOjyc%3D&quot;}*auto_ai_ai_*1740551723633_1.149_8a39a52b715c-slide-15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6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64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89602924&quot;}*auto_galley_ai_*1740551723633_1.149_8a39a52b715c-slide-17"/>
</p:tagLst>
</file>

<file path=ppt/tags/tag277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18973721&quot;}*auto_galley_ai_*1740551723633_1.149_8a39a52b715c-slide-18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11267474&quot;}*auto_galley_ai_*1740551723633_1.149_8a39a52b715c-slide-18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83693189&quot;}*auto_galley_ai_*1740551723633_1.149_8a39a52b715c-slide-18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bc071c7-8cac-45ea-a6d3-f30ade4ee0fb.jpg?Expires=1772087738&amp;AWSAccessKeyId=AKLT9NSy7kh8TIS1UzNqLRY2&amp;Signature=t9ktxmzqs2C2ESE54R7auXOHeaI%3D&quot;}*auto_ai_ai_*1740551723633_1.149_8a39a52b715c-slide-19"/>
</p:tagLst>
</file>

<file path=ppt/tags/tag309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5452708&quot;}*auto_galley_ai_*1740551723633_1.149_8a39a52b715c-slide-20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08851218&quot;}*auto_galley_ai_*1740551723633_1.149_8a39a52b715c-slide-20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70114617&quot;}*auto_galley_ai_*1740551723633_1.149_8a39a52b715c-slide-20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2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29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PRESENTATION_SOURCE" val="WPPAIGeneratePPT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</Words>
  <Application>WPS 演示</Application>
  <PresentationFormat>宽屏</PresentationFormat>
  <Paragraphs>241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FF2A7777975949458924EB7BE7920702_13</vt:lpwstr>
  </property>
  <property fmtid="{D5CDD505-2E9C-101B-9397-08002B2CF9AE}" pid="3" name="KSOProductBuildVer">
    <vt:lpwstr>2052-12.1.0.20305</vt:lpwstr>
  </property>
</Properties>
</file>