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69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b27c7a5baa84b115\datas\&#35013;&#39280;-12001&amp;68091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b27c7a5baa84b115\datas\&#27675;&#22260;&#22270;-12001&amp;6804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b27c7a5baa84b115\datas\&#35013;&#39280;-12001&amp;68096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C:/Users/mingsheng111035/AppData/Local/Temp/figmazip/slide_b27c7a5baa84b115\datas\氛围图-12001&amp;6804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b27c7a5baa84b115\datas\装饰-12001&amp;68091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b27c7a5baa84b115\datas\装饰-12001&amp;68096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17.xml"/><Relationship Id="rId14" Type="http://schemas.openxmlformats.org/officeDocument/2006/relationships/image" Target="../media/image6.png"/><Relationship Id="rId13" Type="http://schemas.openxmlformats.org/officeDocument/2006/relationships/image" Target="../media/image19.jpeg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image" Target="C:/Users/mingsheng111035/AppData/Local/Temp/figmazip/slide_20146e758e9fa581\datas\&#35013;&#39280;-12001&amp;318669.png" TargetMode="External"/><Relationship Id="rId6" Type="http://schemas.openxmlformats.org/officeDocument/2006/relationships/image" Target="../media/image21.png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C:/Users/mingsheng111035/AppData/Local/Temp/figmazip/slide_20146e758e9fa581\datas\&#27675;&#22260;&#22270;-12001&amp;31864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image" Target="../media/image20.png"/><Relationship Id="rId19" Type="http://schemas.openxmlformats.org/officeDocument/2006/relationships/tags" Target="../tags/tag230.xml"/><Relationship Id="rId18" Type="http://schemas.openxmlformats.org/officeDocument/2006/relationships/tags" Target="../tags/tag229.xml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image" Target="../media/image6.png"/><Relationship Id="rId10" Type="http://schemas.openxmlformats.org/officeDocument/2006/relationships/image" Target="../media/image22.jpeg"/><Relationship Id="rId1" Type="http://schemas.openxmlformats.org/officeDocument/2006/relationships/tags" Target="../tags/tag21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image" Target="../media/image6.png"/><Relationship Id="rId7" Type="http://schemas.openxmlformats.org/officeDocument/2006/relationships/image" Target="../media/image23.jpeg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image" Target="C:/Users/mingsheng111035/AppData/Local/Temp/figmazip/slide_ebb552464ec74cd2\datas\&#35013;&#39280;-12001&amp;551583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46.xml"/><Relationship Id="rId17" Type="http://schemas.openxmlformats.org/officeDocument/2006/relationships/tags" Target="../tags/tag245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63.xml"/><Relationship Id="rId15" Type="http://schemas.openxmlformats.org/officeDocument/2006/relationships/tags" Target="../tags/tag262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tags" Target="../tags/tag25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78.xml"/><Relationship Id="rId16" Type="http://schemas.openxmlformats.org/officeDocument/2006/relationships/tags" Target="../tags/tag277.xml"/><Relationship Id="rId15" Type="http://schemas.openxmlformats.org/officeDocument/2006/relationships/tags" Target="../tags/tag276.xml"/><Relationship Id="rId14" Type="http://schemas.openxmlformats.org/officeDocument/2006/relationships/tags" Target="../tags/tag275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90.xml"/><Relationship Id="rId13" Type="http://schemas.openxmlformats.org/officeDocument/2006/relationships/image" Target="../media/image6.png"/><Relationship Id="rId12" Type="http://schemas.openxmlformats.org/officeDocument/2006/relationships/image" Target="../media/image26.jpeg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tags" Target="../tags/tag27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image" Target="C:/Users/mingsheng111035/AppData/Local/Temp/figmazip/slide_4b2a074d1e2bf7ea\datas\&#27675;&#22260;&#22270;-12001&amp;127599.png" TargetMode="External"/><Relationship Id="rId7" Type="http://schemas.openxmlformats.org/officeDocument/2006/relationships/image" Target="../media/image27.png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image" Target="C:/Users/mingsheng111035/AppData/Local/Temp/figmazip/slide_4b2a074d1e2bf7ea\datas\&#35013;&#39280;-12001&amp;127582.png" TargetMode="Externa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306.xml"/><Relationship Id="rId2" Type="http://schemas.openxmlformats.org/officeDocument/2006/relationships/tags" Target="../tags/tag295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image" Target="../media/image29.jpeg"/><Relationship Id="rId14" Type="http://schemas.openxmlformats.org/officeDocument/2006/relationships/tags" Target="../tags/tag301.xml"/><Relationship Id="rId13" Type="http://schemas.openxmlformats.org/officeDocument/2006/relationships/tags" Target="../tags/tag300.xml"/><Relationship Id="rId12" Type="http://schemas.openxmlformats.org/officeDocument/2006/relationships/image" Target="../media/image6.png"/><Relationship Id="rId11" Type="http://schemas.openxmlformats.org/officeDocument/2006/relationships/image" Target="../media/image28.jpeg"/><Relationship Id="rId10" Type="http://schemas.openxmlformats.org/officeDocument/2006/relationships/tags" Target="../tags/tag299.xml"/><Relationship Id="rId1" Type="http://schemas.openxmlformats.org/officeDocument/2006/relationships/tags" Target="../tags/tag29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image" Target="C:/Users/mingsheng111035/AppData/Local/Temp/figmazip/slide_326520ec8a413be5\datas\&#27675;&#22260;&#22270;-12001&amp;293556.png" TargetMode="External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21.xml"/><Relationship Id="rId16" Type="http://schemas.openxmlformats.org/officeDocument/2006/relationships/tags" Target="../tags/tag320.xml"/><Relationship Id="rId15" Type="http://schemas.openxmlformats.org/officeDocument/2006/relationships/tags" Target="../tags/tag319.xml"/><Relationship Id="rId14" Type="http://schemas.openxmlformats.org/officeDocument/2006/relationships/tags" Target="../tags/tag3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tags" Target="../tags/tag30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36.xml"/><Relationship Id="rId16" Type="http://schemas.openxmlformats.org/officeDocument/2006/relationships/image" Target="../media/image6.png"/><Relationship Id="rId15" Type="http://schemas.openxmlformats.org/officeDocument/2006/relationships/image" Target="../media/image31.jpeg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tags" Target="../tags/tag32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tags" Target="../tags/tag33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image" Target="../media/image33.jpeg"/><Relationship Id="rId6" Type="http://schemas.openxmlformats.org/officeDocument/2006/relationships/tags" Target="../tags/tag343.xml"/><Relationship Id="rId5" Type="http://schemas.openxmlformats.org/officeDocument/2006/relationships/image" Target="../media/image6.png"/><Relationship Id="rId4" Type="http://schemas.openxmlformats.org/officeDocument/2006/relationships/image" Target="../media/image32.jpeg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tags" Target="../tags/tag34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tags" Target="../tags/tag352.xml"/><Relationship Id="rId7" Type="http://schemas.openxmlformats.org/officeDocument/2006/relationships/image" Target="C:/Users/mingsheng111035/AppData/Local/Temp/figmazip/slide_df88ebf529563fe4\datas\&#35013;&#39280;-12001&amp;117281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image" Target="C:/Users/mingsheng111035/AppData/Local/Temp/figmazip/slide_df88ebf529563fe4\datas\&#27675;&#22260;&#22270;-12001&amp;11725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65.xml"/><Relationship Id="rId20" Type="http://schemas.openxmlformats.org/officeDocument/2006/relationships/tags" Target="../tags/tag364.xml"/><Relationship Id="rId2" Type="http://schemas.openxmlformats.org/officeDocument/2006/relationships/image" Target="../media/image20.png"/><Relationship Id="rId19" Type="http://schemas.openxmlformats.org/officeDocument/2006/relationships/tags" Target="../tags/tag363.xml"/><Relationship Id="rId18" Type="http://schemas.openxmlformats.org/officeDocument/2006/relationships/tags" Target="../tags/tag362.xml"/><Relationship Id="rId17" Type="http://schemas.openxmlformats.org/officeDocument/2006/relationships/tags" Target="../tags/tag361.xml"/><Relationship Id="rId16" Type="http://schemas.openxmlformats.org/officeDocument/2006/relationships/tags" Target="../tags/tag360.xml"/><Relationship Id="rId15" Type="http://schemas.openxmlformats.org/officeDocument/2006/relationships/tags" Target="../tags/tag359.xml"/><Relationship Id="rId14" Type="http://schemas.openxmlformats.org/officeDocument/2006/relationships/tags" Target="../tags/tag358.xml"/><Relationship Id="rId13" Type="http://schemas.openxmlformats.org/officeDocument/2006/relationships/tags" Target="../tags/tag357.xml"/><Relationship Id="rId12" Type="http://schemas.openxmlformats.org/officeDocument/2006/relationships/tags" Target="../tags/tag356.xml"/><Relationship Id="rId11" Type="http://schemas.openxmlformats.org/officeDocument/2006/relationships/tags" Target="../tags/tag355.xml"/><Relationship Id="rId10" Type="http://schemas.openxmlformats.org/officeDocument/2006/relationships/tags" Target="../tags/tag354.xml"/><Relationship Id="rId1" Type="http://schemas.openxmlformats.org/officeDocument/2006/relationships/tags" Target="../tags/tag34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image" Target="C:/Users/mingsheng111035/AppData/Local/Temp/figmazip/slide_0fdf6dcf25db41c1\datas\&#27675;&#22260;&#22270;-12001&amp;187349.png" TargetMode="External"/><Relationship Id="rId3" Type="http://schemas.openxmlformats.org/officeDocument/2006/relationships/image" Target="../media/image7.png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35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image" Target="../media/image9.jpeg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image" Target="../media/image6.png"/><Relationship Id="rId1" Type="http://schemas.openxmlformats.org/officeDocument/2006/relationships/tags" Target="../tags/tag13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image" Target="../media/image6.png"/><Relationship Id="rId7" Type="http://schemas.openxmlformats.org/officeDocument/2006/relationships/image" Target="../media/image10.jpeg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68.xml"/><Relationship Id="rId25" Type="http://schemas.openxmlformats.org/officeDocument/2006/relationships/tags" Target="../tags/tag167.xml"/><Relationship Id="rId24" Type="http://schemas.openxmlformats.org/officeDocument/2006/relationships/tags" Target="../tags/tag166.xml"/><Relationship Id="rId23" Type="http://schemas.openxmlformats.org/officeDocument/2006/relationships/tags" Target="../tags/tag165.xml"/><Relationship Id="rId22" Type="http://schemas.openxmlformats.org/officeDocument/2006/relationships/tags" Target="../tags/tag164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49.xml"/><Relationship Id="rId19" Type="http://schemas.openxmlformats.org/officeDocument/2006/relationships/image" Target="../media/image13.jpeg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image" Target="../media/image12.jpeg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image" Target="../media/image11.jpeg"/><Relationship Id="rId10" Type="http://schemas.openxmlformats.org/officeDocument/2006/relationships/tags" Target="../tags/tag155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image" Target="../media/image15.jpeg"/><Relationship Id="rId13" Type="http://schemas.openxmlformats.org/officeDocument/2006/relationships/tags" Target="../tags/tag180.xml"/><Relationship Id="rId12" Type="http://schemas.openxmlformats.org/officeDocument/2006/relationships/image" Target="../media/image6.png"/><Relationship Id="rId11" Type="http://schemas.openxmlformats.org/officeDocument/2006/relationships/image" Target="../media/image14.jpeg"/><Relationship Id="rId10" Type="http://schemas.openxmlformats.org/officeDocument/2006/relationships/tags" Target="../tags/tag179.xml"/><Relationship Id="rId1" Type="http://schemas.openxmlformats.org/officeDocument/2006/relationships/tags" Target="../tags/tag17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03.xml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tags" Target="../tags/tag200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tags" Target="../tags/tag186.xml"/><Relationship Id="rId19" Type="http://schemas.openxmlformats.org/officeDocument/2006/relationships/image" Target="../media/image18.jpeg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image" Target="../media/image17.jpeg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image" Target="../media/image6.png"/><Relationship Id="rId10" Type="http://schemas.openxmlformats.org/officeDocument/2006/relationships/image" Target="../media/image16.jpeg"/><Relationship Id="rId1" Type="http://schemas.openxmlformats.org/officeDocument/2006/relationships/tags" Target="../tags/tag1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引流管照护技术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引流管的固定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固定方法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使用医用胶带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医用胶带是固定引流管的常用方法，它能有效防止引流管滑脱，保持引流管稳定。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缝合固定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在某些情况下，医生会采用缝合技术将引流管固定在适当位置，以确保其在体内的稳定性。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daed73e9-c867-40b4-8aa7-761d7f9dc601.jpgdaed73e9-c867-40b4-8aa7-761d7f9dc60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818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146e758e9fa581\datas\氛围图-12001&amp;31864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防止脱落措施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0146e758e9fa581\datas\装饰-12001&amp;31866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3e441a1a8153e6c29c5b0575f65556c.jpg63e441a1a8153e6c29c5b0575f65556c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18275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使用防脱固定带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采用特制的防脱固定带，可以有效减少引流管因患者活动导致的脱落风险。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定期检查与调整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定时检查引流管的位置和固定情况，及时调整松动的固定带，确保引流管的稳定。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皮肤保护剂的使用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在引流管与皮肤接触处涂抹皮肤保护剂，减少摩擦，预防因皮肤损伤导致的引流管脱落。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患者教育与培训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对患者进行引流管照护的教育和培训，让患者了解正确活动方式，减少自行拔管的风险。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安全意识强化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bb552464ec74cd2\datas\装饰-12001&amp;55158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3c9b1599-f55b-435c-bb1a-b3b7aadf1115.jpg3c9b1599-f55b-435c-bb1a-b3b7aadf1115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605" r="630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引流管固定的重要性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正确固定引流管可防止脱落，减少感染风险，保障患者安全。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定时检查引流管的位置和固定情况，确保引流效果和患者舒适度。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引流管护理教育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对医护人员进行引流管护理的专业培训，提高安全意识和操作技能。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保持引流管通畅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fe128480-6df5-4676-bfd3-033913990ae9.jpgfe128480-6df5-4676-bfd3-033913990ae9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46" r="1346"/>
          <a:stretch>
            <a:fillRect/>
          </a:stretch>
        </p:blipFill>
        <p:spPr>
          <a:xfrm>
            <a:off x="609603" y="609603"/>
            <a:ext cx="10972800" cy="2386965"/>
          </a:xfrm>
          <a:custGeom>
            <a:avLst/>
            <a:gdLst>
              <a:gd name="connisteX0" fmla="*/ 0 w 10972800"/>
              <a:gd name="connsiteY0" fmla="*/ 304796 h 2387598"/>
              <a:gd name="connisteX1" fmla="*/ 304796 w 10972800"/>
              <a:gd name="connsiteY1" fmla="*/ 0 h 2387598"/>
              <a:gd name="connisteX2" fmla="*/ 10668003 w 10972800"/>
              <a:gd name="connsiteY2" fmla="*/ 0 h 2387598"/>
              <a:gd name="connisteX3" fmla="*/ 10972800 w 10972800"/>
              <a:gd name="connsiteY3" fmla="*/ 304796 h 2387598"/>
              <a:gd name="connisteX4" fmla="*/ 10972800 w 10972800"/>
              <a:gd name="connsiteY4" fmla="*/ 2082802 h 2387598"/>
              <a:gd name="connisteX5" fmla="*/ 10668003 w 10972800"/>
              <a:gd name="connsiteY5" fmla="*/ 2387598 h 2387598"/>
              <a:gd name="connisteX6" fmla="*/ 304796 w 10972800"/>
              <a:gd name="connsiteY6" fmla="*/ 2387598 h 2387598"/>
              <a:gd name="connisteX7" fmla="*/ 0 w 10972800"/>
              <a:gd name="connsiteY7" fmla="*/ 2082802 h 2387598"/>
              <a:gd name="connisteX8" fmla="*/ 0 w 10972800"/>
              <a:gd name="connsiteY8" fmla="*/ 304796 h 23875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5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082802"/>
                </a:lnTo>
                <a:cubicBezTo>
                  <a:pt x="10972800" y="2251143"/>
                  <a:pt x="10836335" y="2387599"/>
                  <a:pt x="10668003" y="2387599"/>
                </a:cubicBezTo>
                <a:lnTo>
                  <a:pt x="304797" y="2387599"/>
                </a:lnTo>
                <a:cubicBezTo>
                  <a:pt x="136465" y="2387599"/>
                  <a:pt x="0" y="2251143"/>
                  <a:pt x="0" y="20828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负压维持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48200" y="3606800"/>
            <a:ext cx="7010400" cy="2641600"/>
            <a:chOff x="7320" y="5680"/>
            <a:chExt cx="11040" cy="416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选择合适的引流装置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根据患者情况选择适宜的负压引流装置，确保引流效果与患者安全。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正确调节负压值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32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根据医嘱调整负压值，既保证引流效果又避免对组织造成损伤。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4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定期检查引流系统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4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定时检查引流管连接是否紧密，负压值是否稳定，避免漏气或堵塞。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14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引流液的及时处理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14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及时倾倒引流液，防止引流瓶满溢，维持负压系统的有效运作。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9b747c2e-35d9-4805-af27-9bb669fbb8a6.jpg9b747c2e-35d9-4805-af27-9bb669fbb8a6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78" r="1278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引流管检查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定期检查引流管位置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确保引流管未发生移位，维持其在正确解剖位置，避免对周围组织造成损伤。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监测引流液的性质和量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观察引流液的颜色、粘稠度和量，及时发现异常，预防感染和堵塞。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检查引流管的固定情况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定期检查引流管的固定带或缝线，确保引流管稳定，防止脱落或过度牵拉。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堵塞预防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定期冲洗引流管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使用生理盐水定期冲洗引流管，以防止血液或分泌物凝结堵塞。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监测引流液性质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观察引流液的颜色、量和性质，及时发现异常并采取措施。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正确固定引流管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确保引流管妥善固定，避免扭曲或折叠，减少堵塞风险。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避免引流管接触异物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确保引流管周围环境清洁，避免异物进入引流管导致堵塞。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11d68497f102cc2b1f6de302a5c4749d.jpg11d68497f102cc2b1f6de302a5c4749d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4514" r="1984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预防感染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密闭与无菌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b2a074d1e2bf7ea\datas\装饰-12001&amp;12758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4b2a074d1e2bf7ea\datas\氛围图-12001&amp;127599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0" y="1828800"/>
            <a:ext cx="9144000" cy="4418330"/>
            <a:chOff x="960" y="2880"/>
            <a:chExt cx="14400" cy="6958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510159834a9ddad8db0336113f73b6ba.jpg510159834a9ddad8db0336113f73b6ba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6676" r="16677"/>
            <a:stretch>
              <a:fillRect/>
            </a:stretch>
          </p:blipFill>
          <p:spPr>
            <a:xfrm>
              <a:off x="260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0cf4f273b8b14afdebcd86426ec54ce7.jpg0cf4f273b8b14afdebcd86426ec54ce7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6647" r="16706"/>
            <a:stretch>
              <a:fillRect/>
            </a:stretch>
          </p:blipFill>
          <p:spPr>
            <a:xfrm>
              <a:off x="1004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维护引流管密闭性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确保引流管连接处密封良好，防止空气中的细菌进入，引发感染。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898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执行无菌操作规程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00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在更换引流袋或处理引流管时，严格遵守无菌操作原则，减少感染风险。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引流管的分类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引流装置的选择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引流管的固定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保持引流管通畅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观察及记录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26520ec8a413be5\datas\氛围图-12001&amp;29355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引流液处理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71500" y="2565400"/>
            <a:ext cx="11049000" cy="2946400"/>
            <a:chOff x="900" y="4040"/>
            <a:chExt cx="17400" cy="464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2320" y="4040"/>
              <a:ext cx="2401" cy="2400"/>
            </a:xfrm>
            <a:custGeom>
              <a:avLst/>
              <a:gdLst>
                <a:gd name="connisteX0" fmla="*/ 0 w 1524003"/>
                <a:gd name="connsiteY0" fmla="*/ 304796 h 1524003"/>
                <a:gd name="connisteX1" fmla="*/ 304796 w 1524003"/>
                <a:gd name="connsiteY1" fmla="*/ 0 h 1524003"/>
                <a:gd name="connisteX2" fmla="*/ 1219196 w 1524003"/>
                <a:gd name="connsiteY2" fmla="*/ 0 h 1524003"/>
                <a:gd name="connisteX3" fmla="*/ 1524003 w 1524003"/>
                <a:gd name="connsiteY3" fmla="*/ 304796 h 1524003"/>
                <a:gd name="connisteX4" fmla="*/ 1524003 w 1524003"/>
                <a:gd name="connsiteY4" fmla="*/ 1219196 h 1524003"/>
                <a:gd name="connisteX5" fmla="*/ 1219196 w 1524003"/>
                <a:gd name="connsiteY5" fmla="*/ 1524003 h 1524003"/>
                <a:gd name="connisteX6" fmla="*/ 304796 w 1524003"/>
                <a:gd name="connsiteY6" fmla="*/ 1524003 h 1524003"/>
                <a:gd name="connisteX7" fmla="*/ 0 w 1524003"/>
                <a:gd name="connsiteY7" fmla="*/ 1219196 h 1524003"/>
                <a:gd name="connisteX8" fmla="*/ 0 w 1524003"/>
                <a:gd name="connsiteY8" fmla="*/ 3047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219197"/>
                  </a:lnTo>
                  <a:cubicBezTo>
                    <a:pt x="1524003" y="1387538"/>
                    <a:pt x="1387538" y="1524003"/>
                    <a:pt x="1219197" y="1524003"/>
                  </a:cubicBezTo>
                  <a:lnTo>
                    <a:pt x="304797" y="1524003"/>
                  </a:lnTo>
                  <a:cubicBezTo>
                    <a:pt x="136465" y="1524003"/>
                    <a:pt x="0" y="1387538"/>
                    <a:pt x="0" y="1219197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2660" y="4393"/>
              <a:ext cx="1720" cy="15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6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6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900" y="684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引流管的日常清洁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920" y="7720"/>
              <a:ext cx="52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定期更换引流袋，使用无菌技术清洁引流管接口，防止细菌滋生。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400" y="4040"/>
              <a:ext cx="2400" cy="2400"/>
            </a:xfrm>
            <a:custGeom>
              <a:avLst/>
              <a:gdLst>
                <a:gd name="connisteX0" fmla="*/ 0 w 1524003"/>
                <a:gd name="connsiteY0" fmla="*/ 304796 h 1524003"/>
                <a:gd name="connisteX1" fmla="*/ 304796 w 1524003"/>
                <a:gd name="connsiteY1" fmla="*/ 0 h 1524003"/>
                <a:gd name="connisteX2" fmla="*/ 1219196 w 1524003"/>
                <a:gd name="connsiteY2" fmla="*/ 0 h 1524003"/>
                <a:gd name="connisteX3" fmla="*/ 1524003 w 1524003"/>
                <a:gd name="connsiteY3" fmla="*/ 304796 h 1524003"/>
                <a:gd name="connisteX4" fmla="*/ 1524003 w 1524003"/>
                <a:gd name="connsiteY4" fmla="*/ 1219196 h 1524003"/>
                <a:gd name="connisteX5" fmla="*/ 1219196 w 1524003"/>
                <a:gd name="connsiteY5" fmla="*/ 1524003 h 1524003"/>
                <a:gd name="connisteX6" fmla="*/ 304796 w 1524003"/>
                <a:gd name="connsiteY6" fmla="*/ 1524003 h 1524003"/>
                <a:gd name="connisteX7" fmla="*/ 0 w 1524003"/>
                <a:gd name="connsiteY7" fmla="*/ 1219196 h 1524003"/>
                <a:gd name="connisteX8" fmla="*/ 0 w 1524003"/>
                <a:gd name="connsiteY8" fmla="*/ 3047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219197"/>
                  </a:lnTo>
                  <a:cubicBezTo>
                    <a:pt x="1524003" y="1387538"/>
                    <a:pt x="1387538" y="1524003"/>
                    <a:pt x="1219197" y="1524003"/>
                  </a:cubicBezTo>
                  <a:lnTo>
                    <a:pt x="304797" y="1524003"/>
                  </a:lnTo>
                  <a:cubicBezTo>
                    <a:pt x="136465" y="1524003"/>
                    <a:pt x="0" y="1387538"/>
                    <a:pt x="0" y="1219197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8740" y="4393"/>
              <a:ext cx="1720" cy="15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6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6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6980" y="684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引流液的正确收集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000" y="7720"/>
              <a:ext cx="52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使用封闭式引流系统收集引流液，减少空气接触，降低感染风险。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14480" y="4040"/>
              <a:ext cx="2400" cy="2400"/>
            </a:xfrm>
            <a:custGeom>
              <a:avLst/>
              <a:gdLst>
                <a:gd name="connisteX0" fmla="*/ 0 w 1524003"/>
                <a:gd name="connsiteY0" fmla="*/ 304796 h 1524003"/>
                <a:gd name="connisteX1" fmla="*/ 304796 w 1524003"/>
                <a:gd name="connsiteY1" fmla="*/ 0 h 1524003"/>
                <a:gd name="connisteX2" fmla="*/ 1219196 w 1524003"/>
                <a:gd name="connsiteY2" fmla="*/ 0 h 1524003"/>
                <a:gd name="connisteX3" fmla="*/ 1524003 w 1524003"/>
                <a:gd name="connsiteY3" fmla="*/ 304796 h 1524003"/>
                <a:gd name="connisteX4" fmla="*/ 1524003 w 1524003"/>
                <a:gd name="connsiteY4" fmla="*/ 1219196 h 1524003"/>
                <a:gd name="connisteX5" fmla="*/ 1219196 w 1524003"/>
                <a:gd name="connsiteY5" fmla="*/ 1524003 h 1524003"/>
                <a:gd name="connisteX6" fmla="*/ 304796 w 1524003"/>
                <a:gd name="connsiteY6" fmla="*/ 1524003 h 1524003"/>
                <a:gd name="connisteX7" fmla="*/ 0 w 1524003"/>
                <a:gd name="connsiteY7" fmla="*/ 1219196 h 1524003"/>
                <a:gd name="connisteX8" fmla="*/ 0 w 1524003"/>
                <a:gd name="connsiteY8" fmla="*/ 3047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219197"/>
                  </a:lnTo>
                  <a:cubicBezTo>
                    <a:pt x="1524003" y="1387538"/>
                    <a:pt x="1387538" y="1524003"/>
                    <a:pt x="1219197" y="1524003"/>
                  </a:cubicBezTo>
                  <a:lnTo>
                    <a:pt x="304797" y="1524003"/>
                  </a:lnTo>
                  <a:cubicBezTo>
                    <a:pt x="136465" y="1524003"/>
                    <a:pt x="0" y="1387538"/>
                    <a:pt x="0" y="1219197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4820" y="4393"/>
              <a:ext cx="1720" cy="15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6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6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3060" y="684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引流部位的皮肤护理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080" y="7720"/>
              <a:ext cx="52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保持引流部位皮肤干燥清洁，定期检查有无红肿或渗液，预防感染发生。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无菌操作原则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2336800"/>
            <a:ext cx="7467600" cy="3911600"/>
            <a:chOff x="960" y="3680"/>
            <a:chExt cx="11760" cy="616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手卫生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80"/>
              <a:ext cx="53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在进行引流管照护前，医护人员必须彻底洗手或使用含酒精的手消毒剂，以减少细菌传播。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71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消毒引流管接口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920"/>
              <a:ext cx="53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在连接或更换引流袋时，必须对引流管接口进行严格消毒，防止细菌通过接口进入体内。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7140" y="36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80" y="36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使用无菌手套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80" y="4480"/>
              <a:ext cx="53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操作引流管时，必须佩戴无菌手套，确保直接接触引流管和患者皮肤的区域无菌。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71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7380" y="71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避免交叉污染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7380" y="7920"/>
              <a:ext cx="53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在处理不同患者的引流管时，应使用一次性物品或彻底消毒器械，防止不同患者间的交叉污染。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011e713ef3411c35437055a23898f41e.jpg011e713ef3411c35437055a23898f41e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0778" r="10866"/>
          <a:stretch>
            <a:fillRect/>
          </a:stretch>
        </p:blipFill>
        <p:spPr>
          <a:xfrm>
            <a:off x="8610603" y="0"/>
            <a:ext cx="3581400" cy="6858000"/>
          </a:xfrm>
          <a:custGeom>
            <a:avLst/>
            <a:gdLst>
              <a:gd name="connisteX0" fmla="*/ 0 w 3581403"/>
              <a:gd name="connsiteY0" fmla="*/ 304796 h 6858000"/>
              <a:gd name="connisteX1" fmla="*/ 304796 w 3581403"/>
              <a:gd name="connsiteY1" fmla="*/ 0 h 6858000"/>
              <a:gd name="connisteX2" fmla="*/ 3581403 w 3581403"/>
              <a:gd name="connsiteY2" fmla="*/ 0 h 6858000"/>
              <a:gd name="connisteX3" fmla="*/ 3581403 w 3581403"/>
              <a:gd name="connsiteY3" fmla="*/ 6858000 h 6858000"/>
              <a:gd name="connisteX4" fmla="*/ 304796 w 3581403"/>
              <a:gd name="connsiteY4" fmla="*/ 6858000 h 6858000"/>
              <a:gd name="connisteX5" fmla="*/ 0 w 3581403"/>
              <a:gd name="connsiteY5" fmla="*/ 6553203 h 6858000"/>
              <a:gd name="connisteX6" fmla="*/ 0 w 3581403"/>
              <a:gd name="connsiteY6" fmla="*/ 304796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68580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6858000"/>
                </a:lnTo>
                <a:lnTo>
                  <a:pt x="304797" y="6858000"/>
                </a:lnTo>
                <a:cubicBezTo>
                  <a:pt x="136465" y="6858000"/>
                  <a:pt x="0" y="6721535"/>
                  <a:pt x="0" y="65532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观察及记录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管道标记与标识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38400" y="2209800"/>
            <a:ext cx="9220200" cy="3657600"/>
            <a:chOff x="3840" y="3480"/>
            <a:chExt cx="14520" cy="5760"/>
          </a:xfrm>
        </p:grpSpPr>
        <p:pic>
          <p:nvPicPr>
            <p:cNvPr id="4" name="图片 3" descr="C:/Users/mingsheng111035/AppData/Roaming/Kingsoft/office6/wppai/generateppt/165ef5a8c0c049ccc0582773a3c1072a.jpg165ef5a8c0c049ccc0582773a3c1072a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118" r="18235"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2e937c57619d940d822326aaa3bca7fe.jpg2e937c57619d940d822326aaa3bca7f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0765" r="22588"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使用颜色编码系统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通过颜色编码区分不同类型的引流管，如红色代表动脉管，蓝色代表静脉管。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贴标签记录信息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在引流管上贴上标签，记录引流管的名称、插入时间及操作者等关键信息。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f88ebf529563fe4\datas\氛围图-12001&amp;1172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引流液观察记录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df88ebf529563fe4\datas\装饰-12001&amp;11728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2565400"/>
            <a:ext cx="9220200" cy="2946400"/>
            <a:chOff x="960" y="4040"/>
            <a:chExt cx="14520" cy="4640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4040"/>
              <a:ext cx="1920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123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96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引流液颜色变化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96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记录引流液颜色从初始的血性逐渐变为淡黄色，反映病情变化和恢复情况。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6080" y="4040"/>
              <a:ext cx="1920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635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608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引流液量的测量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608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每日定时测量引流液的量，记录数据变化，以评估引流效果和潜在并发症。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11200" y="4040"/>
              <a:ext cx="1919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47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120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引流液性状观察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120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观察引流液是否出现浑浊、有无沉淀物，及时发现感染或组织损伤的迹象。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引流管的分类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b1651e4afa1b92efc327725dd1f93ba5.jpgb1651e4afa1b92efc327725dd1f93ba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21782"/>
          <a:stretch>
            <a:fillRect/>
          </a:stretch>
        </p:blipFill>
        <p:spPr>
          <a:xfrm>
            <a:off x="0" y="0"/>
            <a:ext cx="3581400" cy="6858000"/>
          </a:xfrm>
          <a:custGeom>
            <a:avLst/>
            <a:gdLst>
              <a:gd name="connisteX0" fmla="*/ 0 w 3581403"/>
              <a:gd name="connsiteY0" fmla="*/ 0 h 6858000"/>
              <a:gd name="connisteX1" fmla="*/ 3276596 w 3581403"/>
              <a:gd name="connsiteY1" fmla="*/ 0 h 6858000"/>
              <a:gd name="connisteX2" fmla="*/ 3581403 w 3581403"/>
              <a:gd name="connsiteY2" fmla="*/ 304796 h 6858000"/>
              <a:gd name="connisteX3" fmla="*/ 3581403 w 3581403"/>
              <a:gd name="connsiteY3" fmla="*/ 6553203 h 6858000"/>
              <a:gd name="connisteX4" fmla="*/ 3276596 w 3581403"/>
              <a:gd name="connsiteY4" fmla="*/ 6858000 h 6858000"/>
              <a:gd name="connisteX5" fmla="*/ 0 w 3581403"/>
              <a:gd name="connsiteY5" fmla="*/ 6858000 h 6858000"/>
              <a:gd name="connisteX6" fmla="*/ 0 w 3581403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6858000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6553203"/>
                </a:lnTo>
                <a:cubicBezTo>
                  <a:pt x="3581403" y="6721535"/>
                  <a:pt x="3444938" y="6858000"/>
                  <a:pt x="3276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90997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伤口负压引流管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91000" y="2336800"/>
            <a:ext cx="7467600" cy="3911600"/>
            <a:chOff x="6600" y="3680"/>
            <a:chExt cx="11760" cy="6160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6600" y="36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>
              <p:custDataLst>
                <p:tags r:id="rId6"/>
              </p:custDataLst>
            </p:nvPr>
          </p:nvSpPr>
          <p:spPr>
            <a:xfrm>
              <a:off x="660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684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负压引流管的工作原理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84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通过持续或间歇的负压吸引，促进伤口分泌物排出，加速愈合过程。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2660" y="36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684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负压引流管的临床应用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84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在术后伤口管理、慢性创面治疗中广泛应用，如糖尿病足溃疡的治疗。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6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290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不同材质的负压引流管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290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根据材质不同，负压引流管可分为硅胶、聚氨酯等多种类型，各有其适应症。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290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负压引流管的护理要点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90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保持引流管通畅，定期更换敷料，监测负压状态，预防感染。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胸腔闭式引流管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df6dcf25db41c1\datas\氛围图-12001&amp;18734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597" y="1828800"/>
            <a:ext cx="7162800" cy="4419597"/>
            <a:chOff x="6960" y="2880"/>
            <a:chExt cx="11280" cy="6960"/>
          </a:xfrm>
        </p:grpSpPr>
        <p:pic>
          <p:nvPicPr>
            <p:cNvPr id="7" name="图片 6" descr="C:/Users/mingsheng111035/AppData/Roaming/Kingsoft/office6/wppai/generateppt/bda4cdabb24dd41e69d32043ee0a2970.jpgbda4cdabb24dd41e69d32043ee0a2970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9" t="9425" r="-9" b="9425"/>
            <a:stretch>
              <a:fillRect/>
            </a:stretch>
          </p:blipFill>
          <p:spPr>
            <a:xfrm>
              <a:off x="696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696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06d046f15824f18ef4b058d75d1c111c.jpg06d046f15824f18ef4b058d75d1c111c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b="8679"/>
            <a:stretch>
              <a:fillRect/>
            </a:stretch>
          </p:blipFill>
          <p:spPr>
            <a:xfrm>
              <a:off x="1272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1272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744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引流管的结构特点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44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胸腔闭式引流管通常由引流瓶、引流管和水封瓶组成，确保胸腔内气体和液体排出。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20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临床应用与效果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20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在胸外科手术后，闭式引流管能有效排出胸腔积液和气体，减少术后并发症，促进恢复。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其他常用引流管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800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05b8e9999d1c6fdaee1fcce60593b26d.jpg05b8e9999d1c6fdaee1fcce60593b26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3823" b="25411"/>
            <a:stretch>
              <a:fillRect/>
            </a:stretch>
          </p:blipFill>
          <p:spPr>
            <a:xfrm>
              <a:off x="1280" y="3200"/>
              <a:ext cx="3320" cy="3519"/>
            </a:xfrm>
            <a:custGeom>
              <a:avLst/>
              <a:gdLst>
                <a:gd name="connisteX0" fmla="*/ 0 w 2108204"/>
                <a:gd name="connsiteY0" fmla="*/ 304796 h 2235195"/>
                <a:gd name="connisteX1" fmla="*/ 304796 w 2108204"/>
                <a:gd name="connsiteY1" fmla="*/ 0 h 2235195"/>
                <a:gd name="connisteX2" fmla="*/ 1803397 w 2108204"/>
                <a:gd name="connsiteY2" fmla="*/ 0 h 2235195"/>
                <a:gd name="connisteX3" fmla="*/ 2108204 w 2108204"/>
                <a:gd name="connsiteY3" fmla="*/ 304796 h 2235195"/>
                <a:gd name="connisteX4" fmla="*/ 2108204 w 2108204"/>
                <a:gd name="connsiteY4" fmla="*/ 1930398 h 2235195"/>
                <a:gd name="connisteX5" fmla="*/ 1803397 w 2108204"/>
                <a:gd name="connsiteY5" fmla="*/ 2235195 h 2235195"/>
                <a:gd name="connisteX6" fmla="*/ 304796 w 2108204"/>
                <a:gd name="connsiteY6" fmla="*/ 2235195 h 2235195"/>
                <a:gd name="connisteX7" fmla="*/ 0 w 2108204"/>
                <a:gd name="connsiteY7" fmla="*/ 1930398 h 2235195"/>
                <a:gd name="connisteX8" fmla="*/ 0 w 2108204"/>
                <a:gd name="connsiteY8" fmla="*/ 304796 h 2235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235196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930399"/>
                  </a:lnTo>
                  <a:cubicBezTo>
                    <a:pt x="2108204" y="2098740"/>
                    <a:pt x="1971739" y="2235196"/>
                    <a:pt x="1803398" y="2235196"/>
                  </a:cubicBezTo>
                  <a:lnTo>
                    <a:pt x="304797" y="2235196"/>
                  </a:lnTo>
                  <a:cubicBezTo>
                    <a:pt x="136465" y="2235196"/>
                    <a:pt x="0" y="2098740"/>
                    <a:pt x="0" y="1930399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aa5613e4f3eca9ebc65640a7262ecdde.jpgaa5613e4f3eca9ebc65640a7262ecdde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827" t="14" r="2828" b="-14"/>
            <a:stretch>
              <a:fillRect/>
            </a:stretch>
          </p:blipFill>
          <p:spPr>
            <a:xfrm>
              <a:off x="5720" y="3200"/>
              <a:ext cx="3320" cy="3519"/>
            </a:xfrm>
            <a:custGeom>
              <a:avLst/>
              <a:gdLst>
                <a:gd name="connisteX0" fmla="*/ 0 w 2108204"/>
                <a:gd name="connsiteY0" fmla="*/ 304796 h 2235195"/>
                <a:gd name="connisteX1" fmla="*/ 304796 w 2108204"/>
                <a:gd name="connsiteY1" fmla="*/ 0 h 2235195"/>
                <a:gd name="connisteX2" fmla="*/ 1803397 w 2108204"/>
                <a:gd name="connsiteY2" fmla="*/ 0 h 2235195"/>
                <a:gd name="connisteX3" fmla="*/ 2108204 w 2108204"/>
                <a:gd name="connsiteY3" fmla="*/ 304796 h 2235195"/>
                <a:gd name="connisteX4" fmla="*/ 2108204 w 2108204"/>
                <a:gd name="connsiteY4" fmla="*/ 1930398 h 2235195"/>
                <a:gd name="connisteX5" fmla="*/ 1803397 w 2108204"/>
                <a:gd name="connsiteY5" fmla="*/ 2235195 h 2235195"/>
                <a:gd name="connisteX6" fmla="*/ 304796 w 2108204"/>
                <a:gd name="connsiteY6" fmla="*/ 2235195 h 2235195"/>
                <a:gd name="connisteX7" fmla="*/ 0 w 2108204"/>
                <a:gd name="connsiteY7" fmla="*/ 1930398 h 2235195"/>
                <a:gd name="connisteX8" fmla="*/ 0 w 2108204"/>
                <a:gd name="connsiteY8" fmla="*/ 304796 h 2235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235196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930399"/>
                  </a:lnTo>
                  <a:cubicBezTo>
                    <a:pt x="2108204" y="2098740"/>
                    <a:pt x="1971739" y="2235196"/>
                    <a:pt x="1803398" y="2235196"/>
                  </a:cubicBezTo>
                  <a:lnTo>
                    <a:pt x="304797" y="2235196"/>
                  </a:lnTo>
                  <a:cubicBezTo>
                    <a:pt x="136465" y="2235196"/>
                    <a:pt x="0" y="2098740"/>
                    <a:pt x="0" y="1930399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80" y="72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胸腔引流管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808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胸腔引流管用于排出胸腔内的积液或气体，常见于胸外科手术后。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e06c54cdf8a2d45e718ec76f73ed9ea9.jpge06c54cdf8a2d45e718ec76f73ed9ea9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-15" t="14679" r="15" b="14679"/>
            <a:stretch>
              <a:fillRect/>
            </a:stretch>
          </p:blipFill>
          <p:spPr>
            <a:xfrm>
              <a:off x="10160" y="3200"/>
              <a:ext cx="3320" cy="3519"/>
            </a:xfrm>
            <a:custGeom>
              <a:avLst/>
              <a:gdLst>
                <a:gd name="connisteX0" fmla="*/ 0 w 2108204"/>
                <a:gd name="connsiteY0" fmla="*/ 304796 h 2235195"/>
                <a:gd name="connisteX1" fmla="*/ 304796 w 2108204"/>
                <a:gd name="connsiteY1" fmla="*/ 0 h 2235195"/>
                <a:gd name="connisteX2" fmla="*/ 1803397 w 2108204"/>
                <a:gd name="connsiteY2" fmla="*/ 0 h 2235195"/>
                <a:gd name="connisteX3" fmla="*/ 2108204 w 2108204"/>
                <a:gd name="connsiteY3" fmla="*/ 304796 h 2235195"/>
                <a:gd name="connisteX4" fmla="*/ 2108204 w 2108204"/>
                <a:gd name="connsiteY4" fmla="*/ 1930398 h 2235195"/>
                <a:gd name="connisteX5" fmla="*/ 1803397 w 2108204"/>
                <a:gd name="connsiteY5" fmla="*/ 2235195 h 2235195"/>
                <a:gd name="connisteX6" fmla="*/ 304796 w 2108204"/>
                <a:gd name="connsiteY6" fmla="*/ 2235195 h 2235195"/>
                <a:gd name="connisteX7" fmla="*/ 0 w 2108204"/>
                <a:gd name="connsiteY7" fmla="*/ 1930398 h 2235195"/>
                <a:gd name="connisteX8" fmla="*/ 0 w 2108204"/>
                <a:gd name="connsiteY8" fmla="*/ 304796 h 2235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235196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930399"/>
                  </a:lnTo>
                  <a:cubicBezTo>
                    <a:pt x="2108204" y="2098740"/>
                    <a:pt x="1971739" y="2235196"/>
                    <a:pt x="1803398" y="2235196"/>
                  </a:cubicBezTo>
                  <a:lnTo>
                    <a:pt x="304797" y="2235196"/>
                  </a:lnTo>
                  <a:cubicBezTo>
                    <a:pt x="136465" y="2235196"/>
                    <a:pt x="0" y="2098740"/>
                    <a:pt x="0" y="1930399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4" name="任意多边形 23"/>
            <p:cNvSpPr/>
            <p:nvPr>
              <p:custDataLst>
                <p:tags r:id="rId17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40664ee018d9345fc0e31448afdb4e62.jpg40664ee018d9345fc0e31448afdb4e62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4474" r="14768"/>
            <a:stretch>
              <a:fillRect/>
            </a:stretch>
          </p:blipFill>
          <p:spPr>
            <a:xfrm>
              <a:off x="14600" y="3200"/>
              <a:ext cx="3320" cy="3519"/>
            </a:xfrm>
            <a:custGeom>
              <a:avLst/>
              <a:gdLst>
                <a:gd name="connisteX0" fmla="*/ 0 w 2108204"/>
                <a:gd name="connsiteY0" fmla="*/ 304796 h 2235195"/>
                <a:gd name="connisteX1" fmla="*/ 304796 w 2108204"/>
                <a:gd name="connsiteY1" fmla="*/ 0 h 2235195"/>
                <a:gd name="connisteX2" fmla="*/ 1803397 w 2108204"/>
                <a:gd name="connsiteY2" fmla="*/ 0 h 2235195"/>
                <a:gd name="connisteX3" fmla="*/ 2108204 w 2108204"/>
                <a:gd name="connsiteY3" fmla="*/ 304796 h 2235195"/>
                <a:gd name="connisteX4" fmla="*/ 2108204 w 2108204"/>
                <a:gd name="connsiteY4" fmla="*/ 1930398 h 2235195"/>
                <a:gd name="connisteX5" fmla="*/ 1803397 w 2108204"/>
                <a:gd name="connsiteY5" fmla="*/ 2235195 h 2235195"/>
                <a:gd name="connisteX6" fmla="*/ 304796 w 2108204"/>
                <a:gd name="connsiteY6" fmla="*/ 2235195 h 2235195"/>
                <a:gd name="connisteX7" fmla="*/ 0 w 2108204"/>
                <a:gd name="connsiteY7" fmla="*/ 1930398 h 2235195"/>
                <a:gd name="connisteX8" fmla="*/ 0 w 2108204"/>
                <a:gd name="connsiteY8" fmla="*/ 304796 h 2235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235196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930399"/>
                  </a:lnTo>
                  <a:cubicBezTo>
                    <a:pt x="2108204" y="2098740"/>
                    <a:pt x="1971739" y="2235196"/>
                    <a:pt x="1803398" y="2235196"/>
                  </a:cubicBezTo>
                  <a:lnTo>
                    <a:pt x="304797" y="2235196"/>
                  </a:lnTo>
                  <a:cubicBezTo>
                    <a:pt x="136465" y="2235196"/>
                    <a:pt x="0" y="2098740"/>
                    <a:pt x="0" y="1930399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5720" y="72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腹腔引流管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808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腹腔引流管用于手术后或感染时，帮助排出腹腔内的液体或脓液。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2"/>
              </p:custDataLst>
            </p:nvPr>
          </p:nvSpPr>
          <p:spPr>
            <a:xfrm>
              <a:off x="10160" y="72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胆道引流管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808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胆道引流管用于治疗胆道阻塞或胆汁泄漏，通过手术置入胆道内。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>
              <a:off x="14600" y="72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尿路引流管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808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尿路引流管用于尿路梗阻或手术后，帮助尿液排出，减少感染风险。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引流装置的选择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材料选择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生物相容性材料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选择高生物相容性的材料，如硅胶或聚氨酯，以减少对患者组织的刺激和过敏反应。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0d5d940c-9c36-4101-a07f-5d50c547d3aa.jpg0d5d940c-9c36-4101-a07f-5d50c547d3aa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43" r="873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8b33e25c-cf1d-4920-9173-541690503cb3.jpg8b33e25c-cf1d-4920-9173-541690503cb3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耐腐蚀性材料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选用耐腐蚀性强的材料，确保引流管在接触各种体液时保持稳定，延长使用寿命。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引流容器类型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f5d3dcafb05bd939d78632d4aa5fa349.jpgf5d3dcafb05bd939d78632d4aa5fa349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913" t="-14" r="1913" b="14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fb1870f5d776a1b0d63f5eecd119be7a.jpgfb1870f5d776a1b0d63f5eecd119be7a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739" t="-14" r="739" b="14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一次性引流袋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一次性引流袋方便卫生，适用于短期引流，减少感染风险，常用于术后护理。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92728c26b152a622154edc6acd63131f.jpg92728c26b152a622154edc6acd63131f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739" t="-14" r="739" b="14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可重复使用引流瓶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可重复使用的引流瓶适合长期引流，如胸腔闭式引流，便于多次使用，经济实惠。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负压引流装置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负压引流装置通过持续负压维持引流效果，适用于需要持续引流的复杂病例。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13.xml><?xml version="1.0" encoding="utf-8"?>
<p:tagLst xmlns:p="http://schemas.openxmlformats.org/presentationml/2006/main">
  <p:tag name="KSO_WM_BEAUTIFY_FLAG" val="#wm#"/>
  <p:tag name="KSO_WM_DIAGRAM_GROUP_CODE" val="1"/>
  <p:tag name="KSO_WM_UNIT_INDEX" val="1_6_2"/>
  <p:tag name="KSO_WM_UNIT_TYPE" val="l_h_i"/>
  <p:tag name="KSO_WM_SLIDE_FIGMA_DIAGRAM" val="1"/>
</p:tagLst>
</file>

<file path=ppt/tags/tag114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PRESET_TEXT" val="单击此处添加项标题"/>
  <p:tag name="KSO_WM_UNIT_TEXT_TYPE" val="1"/>
  <p:tag name="KSO_WM_UNIT_TYPE" val="l_h_a"/>
  <p:tag name="KSO_WM_SLIDE_FIGMA_DIAGRAM" val="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732936048&quot;}*auto_galley_ai_*1740552744828_1.149_4e667dcbc281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3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9586997&quot;}*auto_galley_ai_*1740552744828_1.149_4e667dcbc281-slide-4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66965704&quot;}*auto_galley_ai_*1740552744828_1.149_4e667dcbc281-slide-4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732936561&quot;}*auto_galley_ai_*1740552744828_1.149_4e667dcbc281-slide-5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44969309&quot;}*auto_galley_ai_*1740552744828_1.149_4e667dcbc281-slide-5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48280276&quot;}*auto_galley_ai_*1740552744828_1.149_4e667dcbc281-slide-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839841332&quot;}*auto_galley_ai_*1740552744828_1.149_4e667dcbc281-slide-5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0d5d940c-9c36-4101-a07f-5d50c547d3aa.jpg?Expires=1772088754&amp;AWSAccessKeyId=AKLT9NSy7kh8TIS1UzNqLRY2&amp;Signature=1UrkdYrFQBrEXrMKq7X%2BFwF1nKE%3D&quot;}*auto_ai_ai_*1740552744828_1.149_4e667dcbc281-slide-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8b33e25c-cf1d-4920-9173-541690503cb3.jpg?Expires=1772088754&amp;AWSAccessKeyId=AKLT9NSy7kh8TIS1UzNqLRY2&amp;Signature=fsVd5by2wHa45zM0x5m0KQHJOEs%3D&quot;}*auto_ai_ai_*1740552744828_1.149_4e667dcbc281-slide-7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8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27351882&quot;}*auto_galley_ai_*1740552744828_1.149_4e667dcbc281-slide-8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2593188&quot;}*auto_galley_ai_*1740552744828_1.149_4e667dcbc281-slide-8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8739265&quot;}*auto_galley_ai_*1740552744828_1.149_4e667dcbc281-slide-8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aed73e9-c867-40b4-8aa7-761d7f9dc601.jpg?Expires=1772088752&amp;AWSAccessKeyId=AKLT9NSy7kh8TIS1UzNqLRY2&amp;Signature=m9aAJuFX8hUido8UcvxmnlG87xQ%3D&quot;}*auto_ai_ai_*1740552744828_1.149_4e667dcbc281-slide-10"/>
</p:tagLst>
</file>

<file path=ppt/tags/tag217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86967522&quot;}*auto_galley_ai_*1740552744828_1.149_4e667dcbc281-slide-11"/>
</p:tagLst>
</file>

<file path=ppt/tags/tag2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c9b1599-f55b-435c-bb1a-b3b7aadf1115.jpg?Expires=1772088752&amp;AWSAccessKeyId=AKLT9NSy7kh8TIS1UzNqLRY2&amp;Signature=MTmkEpNnaOSMnrc4h%2FY58ryLX7o%3D&quot;}*auto_ai_ai_*1740552744828_1.149_4e667dcbc281-slide-12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e128480-6df5-4676-bfd3-033913990ae9.jpg?Expires=1772088753&amp;AWSAccessKeyId=AKLT9NSy7kh8TIS1UzNqLRY2&amp;Signature=l%2BasJ6C7%2FEK9JP2ujc92W5oDzQU%3D&quot;}*auto_ai_ai_*1740552744828_1.149_4e667dcbc281-slide-14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9b747c2e-35d9-4805-af27-9bb669fbb8a6.jpg?Expires=1772088755&amp;AWSAccessKeyId=AKLT9NSy7kh8TIS1UzNqLRY2&amp;Signature=C09t8qrwZ9w4MoWflQY%2BK4ZRuAQ%3D&quot;}*auto_ai_ai_*1740552744828_1.149_4e667dcbc281-slide-15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523395563&quot;}*auto_galley_ai_*1740552744828_1.149_4e667dcbc281-slide-1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9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79300167&quot;}*auto_galley_ai_*1740552744828_1.149_4e667dcbc281-slide-18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16333239&quot;}*auto_galley_ai_*1740552744828_1.149_4e667dcbc281-slide-18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21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03721995&quot;}*auto_galley_ai_*1740552744828_1.149_4e667dcbc281-slide-20"/>
</p:tagLst>
</file>

<file path=ppt/tags/tag336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3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3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069241404&quot;}*auto_galley_ai_*1740552744828_1.149_4e667dcbc281-slide-22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70781847&quot;}*auto_galley_ai_*1740552744828_1.149_4e667dcbc281-slide-22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8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5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68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69.xml><?xml version="1.0" encoding="utf-8"?>
<p:tagLst xmlns:p="http://schemas.openxmlformats.org/presentationml/2006/main">
  <p:tag name="KSO_WM_PRESENTATION_SOURCE" val="WPPAIGeneratePPT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WPS 演示</Application>
  <PresentationFormat>宽屏</PresentationFormat>
  <Paragraphs>299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75DE645A57174333A5E44C5E3030A75B_13</vt:lpwstr>
  </property>
  <property fmtid="{D5CDD505-2E9C-101B-9397-08002B2CF9AE}" pid="3" name="KSOProductBuildVer">
    <vt:lpwstr>2052-12.1.0.20305</vt:lpwstr>
  </property>
</Properties>
</file>